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17"/>
  </p:notesMasterIdLst>
  <p:handoutMasterIdLst>
    <p:handoutMasterId r:id="rId118"/>
  </p:handoutMasterIdLst>
  <p:sldIdLst>
    <p:sldId id="257" r:id="rId2"/>
    <p:sldId id="421" r:id="rId3"/>
    <p:sldId id="422" r:id="rId4"/>
    <p:sldId id="419" r:id="rId5"/>
    <p:sldId id="420" r:id="rId6"/>
    <p:sldId id="318" r:id="rId7"/>
    <p:sldId id="323" r:id="rId8"/>
    <p:sldId id="321" r:id="rId9"/>
    <p:sldId id="423" r:id="rId10"/>
    <p:sldId id="424" r:id="rId11"/>
    <p:sldId id="258" r:id="rId12"/>
    <p:sldId id="319" r:id="rId13"/>
    <p:sldId id="320" r:id="rId14"/>
    <p:sldId id="322" r:id="rId15"/>
    <p:sldId id="324" r:id="rId16"/>
    <p:sldId id="325" r:id="rId17"/>
    <p:sldId id="329" r:id="rId18"/>
    <p:sldId id="326" r:id="rId19"/>
    <p:sldId id="331" r:id="rId20"/>
    <p:sldId id="327" r:id="rId21"/>
    <p:sldId id="328" r:id="rId22"/>
    <p:sldId id="330" r:id="rId23"/>
    <p:sldId id="332" r:id="rId24"/>
    <p:sldId id="333" r:id="rId25"/>
    <p:sldId id="337" r:id="rId26"/>
    <p:sldId id="334" r:id="rId27"/>
    <p:sldId id="338" r:id="rId28"/>
    <p:sldId id="335" r:id="rId29"/>
    <p:sldId id="343" r:id="rId30"/>
    <p:sldId id="339" r:id="rId31"/>
    <p:sldId id="340" r:id="rId32"/>
    <p:sldId id="336" r:id="rId33"/>
    <p:sldId id="344" r:id="rId34"/>
    <p:sldId id="345" r:id="rId35"/>
    <p:sldId id="341" r:id="rId36"/>
    <p:sldId id="346" r:id="rId37"/>
    <p:sldId id="347" r:id="rId38"/>
    <p:sldId id="342" r:id="rId39"/>
    <p:sldId id="348" r:id="rId40"/>
    <p:sldId id="349" r:id="rId41"/>
    <p:sldId id="425" r:id="rId42"/>
    <p:sldId id="430" r:id="rId43"/>
    <p:sldId id="428" r:id="rId44"/>
    <p:sldId id="435" r:id="rId45"/>
    <p:sldId id="350" r:id="rId46"/>
    <p:sldId id="427" r:id="rId47"/>
    <p:sldId id="352" r:id="rId48"/>
    <p:sldId id="351" r:id="rId49"/>
    <p:sldId id="353" r:id="rId50"/>
    <p:sldId id="354" r:id="rId51"/>
    <p:sldId id="355" r:id="rId52"/>
    <p:sldId id="429" r:id="rId53"/>
    <p:sldId id="432" r:id="rId54"/>
    <p:sldId id="356" r:id="rId55"/>
    <p:sldId id="357" r:id="rId56"/>
    <p:sldId id="358" r:id="rId57"/>
    <p:sldId id="359" r:id="rId58"/>
    <p:sldId id="416" r:id="rId59"/>
    <p:sldId id="360" r:id="rId60"/>
    <p:sldId id="382" r:id="rId61"/>
    <p:sldId id="433" r:id="rId62"/>
    <p:sldId id="361" r:id="rId63"/>
    <p:sldId id="363" r:id="rId64"/>
    <p:sldId id="383" r:id="rId65"/>
    <p:sldId id="364" r:id="rId66"/>
    <p:sldId id="365" r:id="rId67"/>
    <p:sldId id="368" r:id="rId68"/>
    <p:sldId id="366" r:id="rId69"/>
    <p:sldId id="367" r:id="rId70"/>
    <p:sldId id="369" r:id="rId71"/>
    <p:sldId id="371" r:id="rId72"/>
    <p:sldId id="434" r:id="rId73"/>
    <p:sldId id="372" r:id="rId74"/>
    <p:sldId id="370" r:id="rId75"/>
    <p:sldId id="414" r:id="rId76"/>
    <p:sldId id="373" r:id="rId77"/>
    <p:sldId id="374" r:id="rId78"/>
    <p:sldId id="375" r:id="rId79"/>
    <p:sldId id="376" r:id="rId80"/>
    <p:sldId id="377" r:id="rId81"/>
    <p:sldId id="378" r:id="rId82"/>
    <p:sldId id="379" r:id="rId83"/>
    <p:sldId id="380" r:id="rId84"/>
    <p:sldId id="381" r:id="rId85"/>
    <p:sldId id="385" r:id="rId86"/>
    <p:sldId id="386" r:id="rId87"/>
    <p:sldId id="384" r:id="rId88"/>
    <p:sldId id="397" r:id="rId89"/>
    <p:sldId id="387" r:id="rId90"/>
    <p:sldId id="394" r:id="rId91"/>
    <p:sldId id="390" r:id="rId92"/>
    <p:sldId id="388" r:id="rId93"/>
    <p:sldId id="391" r:id="rId94"/>
    <p:sldId id="392" r:id="rId95"/>
    <p:sldId id="393" r:id="rId96"/>
    <p:sldId id="418" r:id="rId97"/>
    <p:sldId id="395" r:id="rId98"/>
    <p:sldId id="396" r:id="rId99"/>
    <p:sldId id="398" r:id="rId100"/>
    <p:sldId id="399" r:id="rId101"/>
    <p:sldId id="400" r:id="rId102"/>
    <p:sldId id="401" r:id="rId103"/>
    <p:sldId id="402" r:id="rId104"/>
    <p:sldId id="403" r:id="rId105"/>
    <p:sldId id="404" r:id="rId106"/>
    <p:sldId id="405" r:id="rId107"/>
    <p:sldId id="406" r:id="rId108"/>
    <p:sldId id="407" r:id="rId109"/>
    <p:sldId id="410" r:id="rId110"/>
    <p:sldId id="415" r:id="rId111"/>
    <p:sldId id="408" r:id="rId112"/>
    <p:sldId id="409" r:id="rId113"/>
    <p:sldId id="411" r:id="rId114"/>
    <p:sldId id="412" r:id="rId115"/>
    <p:sldId id="413" r:id="rId11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p:cViewPr varScale="1">
        <p:scale>
          <a:sx n="73" d="100"/>
          <a:sy n="73" d="100"/>
        </p:scale>
        <p:origin x="-110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 /><Relationship Id="rId117" Type="http://schemas.openxmlformats.org/officeDocument/2006/relationships/notesMaster" Target="notesMasters/notesMaster1.xml" /><Relationship Id="rId21" Type="http://schemas.openxmlformats.org/officeDocument/2006/relationships/slide" Target="slides/slide20.xml" /><Relationship Id="rId42" Type="http://schemas.openxmlformats.org/officeDocument/2006/relationships/slide" Target="slides/slide41.xml" /><Relationship Id="rId47" Type="http://schemas.openxmlformats.org/officeDocument/2006/relationships/slide" Target="slides/slide46.xml" /><Relationship Id="rId63" Type="http://schemas.openxmlformats.org/officeDocument/2006/relationships/slide" Target="slides/slide62.xml" /><Relationship Id="rId68" Type="http://schemas.openxmlformats.org/officeDocument/2006/relationships/slide" Target="slides/slide67.xml" /><Relationship Id="rId84" Type="http://schemas.openxmlformats.org/officeDocument/2006/relationships/slide" Target="slides/slide83.xml" /><Relationship Id="rId89" Type="http://schemas.openxmlformats.org/officeDocument/2006/relationships/slide" Target="slides/slide88.xml" /><Relationship Id="rId112" Type="http://schemas.openxmlformats.org/officeDocument/2006/relationships/slide" Target="slides/slide111.xml" /><Relationship Id="rId16" Type="http://schemas.openxmlformats.org/officeDocument/2006/relationships/slide" Target="slides/slide15.xml" /><Relationship Id="rId107" Type="http://schemas.openxmlformats.org/officeDocument/2006/relationships/slide" Target="slides/slide106.xml" /><Relationship Id="rId11" Type="http://schemas.openxmlformats.org/officeDocument/2006/relationships/slide" Target="slides/slide10.xml" /><Relationship Id="rId32" Type="http://schemas.openxmlformats.org/officeDocument/2006/relationships/slide" Target="slides/slide31.xml" /><Relationship Id="rId37" Type="http://schemas.openxmlformats.org/officeDocument/2006/relationships/slide" Target="slides/slide36.xml" /><Relationship Id="rId53" Type="http://schemas.openxmlformats.org/officeDocument/2006/relationships/slide" Target="slides/slide52.xml" /><Relationship Id="rId58" Type="http://schemas.openxmlformats.org/officeDocument/2006/relationships/slide" Target="slides/slide57.xml" /><Relationship Id="rId74" Type="http://schemas.openxmlformats.org/officeDocument/2006/relationships/slide" Target="slides/slide73.xml" /><Relationship Id="rId79" Type="http://schemas.openxmlformats.org/officeDocument/2006/relationships/slide" Target="slides/slide78.xml" /><Relationship Id="rId102" Type="http://schemas.openxmlformats.org/officeDocument/2006/relationships/slide" Target="slides/slide101.xml" /><Relationship Id="rId5" Type="http://schemas.openxmlformats.org/officeDocument/2006/relationships/slide" Target="slides/slide4.xml" /><Relationship Id="rId61" Type="http://schemas.openxmlformats.org/officeDocument/2006/relationships/slide" Target="slides/slide60.xml" /><Relationship Id="rId82" Type="http://schemas.openxmlformats.org/officeDocument/2006/relationships/slide" Target="slides/slide81.xml" /><Relationship Id="rId90" Type="http://schemas.openxmlformats.org/officeDocument/2006/relationships/slide" Target="slides/slide89.xml" /><Relationship Id="rId95" Type="http://schemas.openxmlformats.org/officeDocument/2006/relationships/slide" Target="slides/slide94.xml" /><Relationship Id="rId19" Type="http://schemas.openxmlformats.org/officeDocument/2006/relationships/slide" Target="slides/slide1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slide" Target="slides/slide55.xml" /><Relationship Id="rId64" Type="http://schemas.openxmlformats.org/officeDocument/2006/relationships/slide" Target="slides/slide63.xml" /><Relationship Id="rId69" Type="http://schemas.openxmlformats.org/officeDocument/2006/relationships/slide" Target="slides/slide68.xml" /><Relationship Id="rId77" Type="http://schemas.openxmlformats.org/officeDocument/2006/relationships/slide" Target="slides/slide76.xml" /><Relationship Id="rId100" Type="http://schemas.openxmlformats.org/officeDocument/2006/relationships/slide" Target="slides/slide99.xml" /><Relationship Id="rId105" Type="http://schemas.openxmlformats.org/officeDocument/2006/relationships/slide" Target="slides/slide104.xml" /><Relationship Id="rId113" Type="http://schemas.openxmlformats.org/officeDocument/2006/relationships/slide" Target="slides/slide112.xml" /><Relationship Id="rId118" Type="http://schemas.openxmlformats.org/officeDocument/2006/relationships/handoutMaster" Target="handoutMasters/handoutMaster1.xml" /><Relationship Id="rId8" Type="http://schemas.openxmlformats.org/officeDocument/2006/relationships/slide" Target="slides/slide7.xml" /><Relationship Id="rId51" Type="http://schemas.openxmlformats.org/officeDocument/2006/relationships/slide" Target="slides/slide50.xml" /><Relationship Id="rId72" Type="http://schemas.openxmlformats.org/officeDocument/2006/relationships/slide" Target="slides/slide71.xml" /><Relationship Id="rId80" Type="http://schemas.openxmlformats.org/officeDocument/2006/relationships/slide" Target="slides/slide79.xml" /><Relationship Id="rId85" Type="http://schemas.openxmlformats.org/officeDocument/2006/relationships/slide" Target="slides/slide84.xml" /><Relationship Id="rId93" Type="http://schemas.openxmlformats.org/officeDocument/2006/relationships/slide" Target="slides/slide92.xml" /><Relationship Id="rId98" Type="http://schemas.openxmlformats.org/officeDocument/2006/relationships/slide" Target="slides/slide97.xml" /><Relationship Id="rId121" Type="http://schemas.openxmlformats.org/officeDocument/2006/relationships/theme" Target="theme/theme1.xml"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slide" Target="slides/slide58.xml" /><Relationship Id="rId67" Type="http://schemas.openxmlformats.org/officeDocument/2006/relationships/slide" Target="slides/slide66.xml" /><Relationship Id="rId103" Type="http://schemas.openxmlformats.org/officeDocument/2006/relationships/slide" Target="slides/slide102.xml" /><Relationship Id="rId108" Type="http://schemas.openxmlformats.org/officeDocument/2006/relationships/slide" Target="slides/slide107.xml" /><Relationship Id="rId116" Type="http://schemas.openxmlformats.org/officeDocument/2006/relationships/slide" Target="slides/slide115.xml" /><Relationship Id="rId20" Type="http://schemas.openxmlformats.org/officeDocument/2006/relationships/slide" Target="slides/slide19.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slide" Target="slides/slide61.xml" /><Relationship Id="rId70" Type="http://schemas.openxmlformats.org/officeDocument/2006/relationships/slide" Target="slides/slide69.xml" /><Relationship Id="rId75" Type="http://schemas.openxmlformats.org/officeDocument/2006/relationships/slide" Target="slides/slide74.xml" /><Relationship Id="rId83" Type="http://schemas.openxmlformats.org/officeDocument/2006/relationships/slide" Target="slides/slide82.xml" /><Relationship Id="rId88" Type="http://schemas.openxmlformats.org/officeDocument/2006/relationships/slide" Target="slides/slide87.xml" /><Relationship Id="rId91" Type="http://schemas.openxmlformats.org/officeDocument/2006/relationships/slide" Target="slides/slide90.xml" /><Relationship Id="rId96" Type="http://schemas.openxmlformats.org/officeDocument/2006/relationships/slide" Target="slides/slide95.xml" /><Relationship Id="rId111" Type="http://schemas.openxmlformats.org/officeDocument/2006/relationships/slide" Target="slides/slide110.xml" /><Relationship Id="rId1" Type="http://schemas.openxmlformats.org/officeDocument/2006/relationships/slideMaster" Target="slideMasters/slideMaster1.xml" /><Relationship Id="rId6" Type="http://schemas.openxmlformats.org/officeDocument/2006/relationships/slide" Target="slides/slide5.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106" Type="http://schemas.openxmlformats.org/officeDocument/2006/relationships/slide" Target="slides/slide105.xml" /><Relationship Id="rId114" Type="http://schemas.openxmlformats.org/officeDocument/2006/relationships/slide" Target="slides/slide113.xml" /><Relationship Id="rId119" Type="http://schemas.openxmlformats.org/officeDocument/2006/relationships/presProps" Target="presProps.xml" /><Relationship Id="rId10" Type="http://schemas.openxmlformats.org/officeDocument/2006/relationships/slide" Target="slides/slide9.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slide" Target="slides/slide64.xml" /><Relationship Id="rId73" Type="http://schemas.openxmlformats.org/officeDocument/2006/relationships/slide" Target="slides/slide72.xml" /><Relationship Id="rId78" Type="http://schemas.openxmlformats.org/officeDocument/2006/relationships/slide" Target="slides/slide77.xml" /><Relationship Id="rId81" Type="http://schemas.openxmlformats.org/officeDocument/2006/relationships/slide" Target="slides/slide80.xml" /><Relationship Id="rId86" Type="http://schemas.openxmlformats.org/officeDocument/2006/relationships/slide" Target="slides/slide85.xml" /><Relationship Id="rId94" Type="http://schemas.openxmlformats.org/officeDocument/2006/relationships/slide" Target="slides/slide93.xml" /><Relationship Id="rId99" Type="http://schemas.openxmlformats.org/officeDocument/2006/relationships/slide" Target="slides/slide98.xml" /><Relationship Id="rId101" Type="http://schemas.openxmlformats.org/officeDocument/2006/relationships/slide" Target="slides/slide100.xml" /><Relationship Id="rId122" Type="http://schemas.openxmlformats.org/officeDocument/2006/relationships/tableStyles" Target="tableStyles.xml" /><Relationship Id="rId4" Type="http://schemas.openxmlformats.org/officeDocument/2006/relationships/slide" Target="slides/slide3.xml" /><Relationship Id="rId9" Type="http://schemas.openxmlformats.org/officeDocument/2006/relationships/slide" Target="slides/slide8.xml" /><Relationship Id="rId13" Type="http://schemas.openxmlformats.org/officeDocument/2006/relationships/slide" Target="slides/slide12.xml" /><Relationship Id="rId18" Type="http://schemas.openxmlformats.org/officeDocument/2006/relationships/slide" Target="slides/slide17.xml" /><Relationship Id="rId39" Type="http://schemas.openxmlformats.org/officeDocument/2006/relationships/slide" Target="slides/slide38.xml" /><Relationship Id="rId109" Type="http://schemas.openxmlformats.org/officeDocument/2006/relationships/slide" Target="slides/slide108.xml" /><Relationship Id="rId34" Type="http://schemas.openxmlformats.org/officeDocument/2006/relationships/slide" Target="slides/slide33.xml" /><Relationship Id="rId50" Type="http://schemas.openxmlformats.org/officeDocument/2006/relationships/slide" Target="slides/slide49.xml" /><Relationship Id="rId55" Type="http://schemas.openxmlformats.org/officeDocument/2006/relationships/slide" Target="slides/slide54.xml" /><Relationship Id="rId76" Type="http://schemas.openxmlformats.org/officeDocument/2006/relationships/slide" Target="slides/slide75.xml" /><Relationship Id="rId97" Type="http://schemas.openxmlformats.org/officeDocument/2006/relationships/slide" Target="slides/slide96.xml" /><Relationship Id="rId104" Type="http://schemas.openxmlformats.org/officeDocument/2006/relationships/slide" Target="slides/slide103.xml" /><Relationship Id="rId120" Type="http://schemas.openxmlformats.org/officeDocument/2006/relationships/viewProps" Target="viewProps.xml" /><Relationship Id="rId7" Type="http://schemas.openxmlformats.org/officeDocument/2006/relationships/slide" Target="slides/slide6.xml" /><Relationship Id="rId71" Type="http://schemas.openxmlformats.org/officeDocument/2006/relationships/slide" Target="slides/slide70.xml" /><Relationship Id="rId92" Type="http://schemas.openxmlformats.org/officeDocument/2006/relationships/slide" Target="slides/slide91.xml" /><Relationship Id="rId2" Type="http://schemas.openxmlformats.org/officeDocument/2006/relationships/slide" Target="slides/slide1.xml" /><Relationship Id="rId29" Type="http://schemas.openxmlformats.org/officeDocument/2006/relationships/slide" Target="slides/slide28.xml" /><Relationship Id="rId24" Type="http://schemas.openxmlformats.org/officeDocument/2006/relationships/slide" Target="slides/slide23.xml" /><Relationship Id="rId40" Type="http://schemas.openxmlformats.org/officeDocument/2006/relationships/slide" Target="slides/slide39.xml" /><Relationship Id="rId45" Type="http://schemas.openxmlformats.org/officeDocument/2006/relationships/slide" Target="slides/slide44.xml" /><Relationship Id="rId66" Type="http://schemas.openxmlformats.org/officeDocument/2006/relationships/slide" Target="slides/slide65.xml" /><Relationship Id="rId87" Type="http://schemas.openxmlformats.org/officeDocument/2006/relationships/slide" Target="slides/slide86.xml" /><Relationship Id="rId110" Type="http://schemas.openxmlformats.org/officeDocument/2006/relationships/slide" Target="slides/slide109.xml" /><Relationship Id="rId115" Type="http://schemas.openxmlformats.org/officeDocument/2006/relationships/slide" Target="slides/slide114.xml"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pPr>
              <a:defRPr/>
            </a:pPr>
            <a:fld id="{432AC542-4A90-4FCA-A945-6C51123AB8D4}" type="datetime1">
              <a:rPr lang="en-GB"/>
              <a:pPr>
                <a:defRPr/>
              </a:pPr>
              <a:t>10/06/2022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D41AF89D-EF21-4C92-9701-AC945121A0A4}" type="slidenum">
              <a:rPr lang="en-GB"/>
              <a:pPr>
                <a:defRPr/>
              </a:pPr>
              <a:t>‹#›</a:t>
            </a:fld>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pPr>
              <a:defRPr/>
            </a:pPr>
            <a:fld id="{2EC4275C-EF80-45B8-8303-4F06A11EA490}" type="datetime1">
              <a:rPr lang="en-GB"/>
              <a:pPr>
                <a:defRPr/>
              </a:pPr>
              <a:t>10/06/2022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03B448D1-B16E-4B50-9F53-4B55483D10FC}" type="slidenum">
              <a:rPr lang="en-GB"/>
              <a:pPr>
                <a:defRPr/>
              </a:pPr>
              <a:t>‹#›</a:t>
            </a:fld>
            <a:endParaRPr lang="en-GB"/>
          </a:p>
        </p:txBody>
      </p:sp>
    </p:spTree>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a:p>
        </p:txBody>
      </p:sp>
      <p:sp>
        <p:nvSpPr>
          <p:cNvPr id="120836" name="Slide Number Placeholder 3"/>
          <p:cNvSpPr>
            <a:spLocks noGrp="1"/>
          </p:cNvSpPr>
          <p:nvPr>
            <p:ph type="sldNum" sz="quarter" idx="5"/>
          </p:nvPr>
        </p:nvSpPr>
        <p:spPr bwMode="auto">
          <a:noFill/>
          <a:ln>
            <a:miter lim="800000"/>
            <a:headEnd/>
            <a:tailEnd/>
          </a:ln>
        </p:spPr>
        <p:txBody>
          <a:bodyPr/>
          <a:lstStyle/>
          <a:p>
            <a:fld id="{17B9B981-B99C-4149-B232-6CD4C5556639}" type="slidenum">
              <a:rPr lang="en-GB" smtClean="0"/>
              <a:pPr/>
              <a:t>1</a:t>
            </a:fld>
            <a:endParaRPr lang="en-GB"/>
          </a:p>
        </p:txBody>
      </p:sp>
      <p:sp>
        <p:nvSpPr>
          <p:cNvPr id="120837"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fld id="{AADAE2CA-35F7-4430-8A34-3621918A93DF}" type="datetime1">
              <a:rPr lang="en-GB" smtClean="0">
                <a:latin typeface="Arial" charset="0"/>
              </a:rPr>
              <a:pPr/>
              <a:t>10/06/2022</a:t>
            </a:fld>
            <a:endParaRPr lang="en-GB">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763000" cy="5943600"/>
            <a:chOff x="0" y="0"/>
            <a:chExt cx="5520" cy="3744"/>
          </a:xfrm>
        </p:grpSpPr>
        <p:sp>
          <p:nvSpPr>
            <p:cNvPr id="5" name="Rectangle 1027"/>
            <p:cNvSpPr>
              <a:spLocks noChangeArrowheads="1"/>
            </p:cNvSpPr>
            <p:nvPr/>
          </p:nvSpPr>
          <p:spPr bwMode="auto">
            <a:xfrm>
              <a:off x="0" y="0"/>
              <a:ext cx="1104" cy="3072"/>
            </a:xfrm>
            <a:prstGeom prst="rect">
              <a:avLst/>
            </a:prstGeom>
            <a:solidFill>
              <a:schemeClr val="accent1"/>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GB" sz="2400">
                <a:latin typeface="Times New Roman" panose="02020603050405020304" pitchFamily="18" charset="0"/>
              </a:endParaRPr>
            </a:p>
          </p:txBody>
        </p:sp>
        <p:grpSp>
          <p:nvGrpSpPr>
            <p:cNvPr id="6" name="Group 1028"/>
            <p:cNvGrpSpPr>
              <a:grpSpLocks/>
            </p:cNvGrpSpPr>
            <p:nvPr userDrawn="1"/>
          </p:nvGrpSpPr>
          <p:grpSpPr bwMode="auto">
            <a:xfrm>
              <a:off x="0" y="2208"/>
              <a:ext cx="5520" cy="1536"/>
              <a:chOff x="0" y="2208"/>
              <a:chExt cx="5520" cy="1536"/>
            </a:xfrm>
          </p:grpSpPr>
          <p:sp>
            <p:nvSpPr>
              <p:cNvPr id="10" name="Rectangle 1029"/>
              <p:cNvSpPr>
                <a:spLocks noChangeArrowheads="1"/>
              </p:cNvSpPr>
              <p:nvPr/>
            </p:nvSpPr>
            <p:spPr bwMode="ltGray">
              <a:xfrm>
                <a:off x="624" y="2208"/>
                <a:ext cx="4896" cy="1536"/>
              </a:xfrm>
              <a:prstGeom prst="rect">
                <a:avLst/>
              </a:prstGeom>
              <a:solidFill>
                <a:schemeClr val="bg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GB" sz="2400">
                  <a:latin typeface="Times New Roman" panose="02020603050405020304" pitchFamily="18" charset="0"/>
                </a:endParaRPr>
              </a:p>
            </p:txBody>
          </p:sp>
          <p:sp>
            <p:nvSpPr>
              <p:cNvPr id="11" name="Rectangle 1030"/>
              <p:cNvSpPr>
                <a:spLocks noChangeArrowheads="1"/>
              </p:cNvSpPr>
              <p:nvPr/>
            </p:nvSpPr>
            <p:spPr bwMode="white">
              <a:xfrm>
                <a:off x="654" y="2352"/>
                <a:ext cx="4818" cy="1347"/>
              </a:xfrm>
              <a:prstGeom prst="rect">
                <a:avLst/>
              </a:prstGeom>
              <a:solidFill>
                <a:schemeClr val="bg1"/>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GB" sz="2400">
                  <a:latin typeface="Times New Roman" panose="02020603050405020304" pitchFamily="18" charset="0"/>
                </a:endParaRPr>
              </a:p>
            </p:txBody>
          </p:sp>
          <p:sp>
            <p:nvSpPr>
              <p:cNvPr id="12" name="Line 1031"/>
              <p:cNvSpPr>
                <a:spLocks noChangeShapeType="1"/>
              </p:cNvSpPr>
              <p:nvPr/>
            </p:nvSpPr>
            <p:spPr bwMode="auto">
              <a:xfrm>
                <a:off x="0" y="3072"/>
                <a:ext cx="624" cy="0"/>
              </a:xfrm>
              <a:prstGeom prst="line">
                <a:avLst/>
              </a:prstGeom>
              <a:noFill/>
              <a:ln w="50800">
                <a:solidFill>
                  <a:schemeClr val="bg2"/>
                </a:solidFill>
                <a:round/>
                <a:headEnd/>
                <a:tailEnd/>
              </a:ln>
              <a:effectLst/>
            </p:spPr>
            <p:txBody>
              <a:bodyPr/>
              <a:lstStyle/>
              <a:p>
                <a:pPr>
                  <a:defRPr/>
                </a:pPr>
                <a:endParaRPr lang="en-US"/>
              </a:p>
            </p:txBody>
          </p:sp>
        </p:grpSp>
        <p:grpSp>
          <p:nvGrpSpPr>
            <p:cNvPr id="7" name="Group 1032"/>
            <p:cNvGrpSpPr>
              <a:grpSpLocks/>
            </p:cNvGrpSpPr>
            <p:nvPr userDrawn="1"/>
          </p:nvGrpSpPr>
          <p:grpSpPr bwMode="auto">
            <a:xfrm>
              <a:off x="400" y="336"/>
              <a:ext cx="5088" cy="192"/>
              <a:chOff x="400" y="336"/>
              <a:chExt cx="5088" cy="192"/>
            </a:xfrm>
          </p:grpSpPr>
          <p:sp>
            <p:nvSpPr>
              <p:cNvPr id="8" name="Rectangle 1033"/>
              <p:cNvSpPr>
                <a:spLocks noChangeArrowheads="1"/>
              </p:cNvSpPr>
              <p:nvPr/>
            </p:nvSpPr>
            <p:spPr bwMode="auto">
              <a:xfrm>
                <a:off x="3952" y="336"/>
                <a:ext cx="1536" cy="192"/>
              </a:xfrm>
              <a:prstGeom prst="rect">
                <a:avLst/>
              </a:prstGeom>
              <a:solidFill>
                <a:schemeClr val="folHlink"/>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GB" sz="2400">
                  <a:latin typeface="Times New Roman" panose="02020603050405020304" pitchFamily="18" charset="0"/>
                </a:endParaRPr>
              </a:p>
            </p:txBody>
          </p:sp>
          <p:sp>
            <p:nvSpPr>
              <p:cNvPr id="9" name="Line 1034"/>
              <p:cNvSpPr>
                <a:spLocks noChangeShapeType="1"/>
              </p:cNvSpPr>
              <p:nvPr/>
            </p:nvSpPr>
            <p:spPr bwMode="auto">
              <a:xfrm>
                <a:off x="400" y="432"/>
                <a:ext cx="5088" cy="0"/>
              </a:xfrm>
              <a:prstGeom prst="line">
                <a:avLst/>
              </a:prstGeom>
              <a:noFill/>
              <a:ln w="44450">
                <a:solidFill>
                  <a:schemeClr val="bg2"/>
                </a:solidFill>
                <a:round/>
                <a:headEnd/>
                <a:tailEnd/>
              </a:ln>
              <a:effectLst/>
            </p:spPr>
            <p:txBody>
              <a:bodyPr/>
              <a:lstStyle/>
              <a:p>
                <a:pPr>
                  <a:defRPr/>
                </a:pPr>
                <a:endParaRPr lang="en-US"/>
              </a:p>
            </p:txBody>
          </p:sp>
        </p:grpSp>
      </p:grpSp>
      <p:sp>
        <p:nvSpPr>
          <p:cNvPr id="26635" name="Rectangle 1035"/>
          <p:cNvSpPr>
            <a:spLocks noGrp="1" noChangeArrowheads="1"/>
          </p:cNvSpPr>
          <p:nvPr>
            <p:ph type="ctrTitle"/>
          </p:nvPr>
        </p:nvSpPr>
        <p:spPr>
          <a:xfrm>
            <a:off x="2057400" y="1143000"/>
            <a:ext cx="6629400" cy="2209800"/>
          </a:xfrm>
        </p:spPr>
        <p:txBody>
          <a:bodyPr/>
          <a:lstStyle>
            <a:lvl1pPr>
              <a:defRPr sz="4800"/>
            </a:lvl1pPr>
          </a:lstStyle>
          <a:p>
            <a:pPr lvl="0"/>
            <a:r>
              <a:rPr lang="en-US" noProof="0"/>
              <a:t>Click to edit Master title style</a:t>
            </a:r>
          </a:p>
        </p:txBody>
      </p:sp>
      <p:sp>
        <p:nvSpPr>
          <p:cNvPr id="26636" name="Rectangle 1036"/>
          <p:cNvSpPr>
            <a:spLocks noGrp="1" noChangeArrowheads="1"/>
          </p:cNvSpPr>
          <p:nvPr>
            <p:ph type="subTitle" idx="1"/>
          </p:nvPr>
        </p:nvSpPr>
        <p:spPr>
          <a:xfrm>
            <a:off x="1371600" y="3962400"/>
            <a:ext cx="6858000" cy="1600200"/>
          </a:xfrm>
        </p:spPr>
        <p:txBody>
          <a:bodyPr anchor="ctr"/>
          <a:lstStyle>
            <a:lvl1pPr marL="0" indent="0" algn="ctr">
              <a:buFont typeface="Wingdings" panose="05000000000000000000" pitchFamily="2" charset="2"/>
              <a:buNone/>
              <a:defRPr/>
            </a:lvl1pPr>
          </a:lstStyle>
          <a:p>
            <a:pPr lvl="0"/>
            <a:r>
              <a:rPr lang="en-US" noProof="0"/>
              <a:t>Click to edit Master subtitle style</a:t>
            </a:r>
          </a:p>
        </p:txBody>
      </p:sp>
      <p:sp>
        <p:nvSpPr>
          <p:cNvPr id="13" name="Rectangle 1037"/>
          <p:cNvSpPr>
            <a:spLocks noGrp="1" noChangeArrowheads="1"/>
          </p:cNvSpPr>
          <p:nvPr>
            <p:ph type="dt" sz="half" idx="10"/>
          </p:nvPr>
        </p:nvSpPr>
        <p:spPr>
          <a:xfrm>
            <a:off x="912813" y="6251575"/>
            <a:ext cx="1905000" cy="457200"/>
          </a:xfrm>
        </p:spPr>
        <p:txBody>
          <a:bodyPr/>
          <a:lstStyle>
            <a:lvl1pPr>
              <a:defRPr/>
            </a:lvl1pPr>
          </a:lstStyle>
          <a:p>
            <a:pPr>
              <a:defRPr/>
            </a:pPr>
            <a:fld id="{0F496DD7-DCA5-4539-8D94-73950039242F}" type="datetime1">
              <a:rPr lang="en-US"/>
              <a:pPr>
                <a:defRPr/>
              </a:pPr>
              <a:t>6/10/2022</a:t>
            </a:fld>
            <a:endParaRPr lang="en-US"/>
          </a:p>
        </p:txBody>
      </p:sp>
      <p:sp>
        <p:nvSpPr>
          <p:cNvPr id="14" name="Rectangle 1038"/>
          <p:cNvSpPr>
            <a:spLocks noGrp="1" noChangeArrowheads="1"/>
          </p:cNvSpPr>
          <p:nvPr>
            <p:ph type="ftr" sz="quarter" idx="11"/>
          </p:nvPr>
        </p:nvSpPr>
        <p:spPr>
          <a:xfrm>
            <a:off x="3354388" y="6248400"/>
            <a:ext cx="2895600" cy="457200"/>
          </a:xfrm>
        </p:spPr>
        <p:txBody>
          <a:bodyPr/>
          <a:lstStyle>
            <a:lvl1pPr>
              <a:defRPr/>
            </a:lvl1pPr>
          </a:lstStyle>
          <a:p>
            <a:pPr>
              <a:defRPr/>
            </a:pPr>
            <a:endParaRPr lang="en-US"/>
          </a:p>
        </p:txBody>
      </p:sp>
      <p:sp>
        <p:nvSpPr>
          <p:cNvPr id="15" name="Rectangle 1039"/>
          <p:cNvSpPr>
            <a:spLocks noGrp="1" noChangeArrowheads="1"/>
          </p:cNvSpPr>
          <p:nvPr>
            <p:ph type="sldNum" sz="quarter" idx="12"/>
          </p:nvPr>
        </p:nvSpPr>
        <p:spPr/>
        <p:txBody>
          <a:bodyPr/>
          <a:lstStyle>
            <a:lvl1pPr>
              <a:defRPr/>
            </a:lvl1pPr>
          </a:lstStyle>
          <a:p>
            <a:pPr>
              <a:defRPr/>
            </a:pPr>
            <a:fld id="{822C7D7C-4052-47FC-8655-724700590EA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9"/>
          <p:cNvSpPr>
            <a:spLocks noGrp="1" noChangeArrowheads="1"/>
          </p:cNvSpPr>
          <p:nvPr>
            <p:ph type="dt" sz="half" idx="10"/>
          </p:nvPr>
        </p:nvSpPr>
        <p:spPr>
          <a:ln/>
        </p:spPr>
        <p:txBody>
          <a:bodyPr/>
          <a:lstStyle>
            <a:lvl1pPr>
              <a:defRPr/>
            </a:lvl1pPr>
          </a:lstStyle>
          <a:p>
            <a:pPr>
              <a:defRPr/>
            </a:pPr>
            <a:fld id="{A8ED2A98-D621-4408-A108-6652F3E5BECB}" type="datetime1">
              <a:rPr lang="en-US"/>
              <a:pPr>
                <a:defRPr/>
              </a:pPr>
              <a:t>6/10/2022</a:t>
            </a:fld>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7049AE49-A2FA-4454-A7A8-0C2233C6012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77813"/>
            <a:ext cx="1943100" cy="5853112"/>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14400" y="277813"/>
            <a:ext cx="56769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9"/>
          <p:cNvSpPr>
            <a:spLocks noGrp="1" noChangeArrowheads="1"/>
          </p:cNvSpPr>
          <p:nvPr>
            <p:ph type="dt" sz="half" idx="10"/>
          </p:nvPr>
        </p:nvSpPr>
        <p:spPr>
          <a:ln/>
        </p:spPr>
        <p:txBody>
          <a:bodyPr/>
          <a:lstStyle>
            <a:lvl1pPr>
              <a:defRPr/>
            </a:lvl1pPr>
          </a:lstStyle>
          <a:p>
            <a:pPr>
              <a:defRPr/>
            </a:pPr>
            <a:fld id="{977E1E41-4D25-4BBB-B43C-7B0402BB0226}" type="datetime1">
              <a:rPr lang="en-US"/>
              <a:pPr>
                <a:defRPr/>
              </a:pPr>
              <a:t>6/10/2022</a:t>
            </a:fld>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91C6BB9F-DC12-47E9-ACD8-DF22568E942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914400" y="1600200"/>
            <a:ext cx="381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76800" y="1600200"/>
            <a:ext cx="381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9"/>
          <p:cNvSpPr>
            <a:spLocks noGrp="1" noChangeArrowheads="1"/>
          </p:cNvSpPr>
          <p:nvPr>
            <p:ph type="dt" sz="half" idx="10"/>
          </p:nvPr>
        </p:nvSpPr>
        <p:spPr>
          <a:ln/>
        </p:spPr>
        <p:txBody>
          <a:bodyPr/>
          <a:lstStyle>
            <a:lvl1pPr>
              <a:defRPr/>
            </a:lvl1pPr>
          </a:lstStyle>
          <a:p>
            <a:pPr>
              <a:defRPr/>
            </a:pPr>
            <a:fld id="{370CADFC-7746-4F57-B5CE-50659CE63A9C}" type="datetime1">
              <a:rPr lang="en-US"/>
              <a:pPr>
                <a:defRPr/>
              </a:pPr>
              <a:t>6/10/2022</a:t>
            </a:fld>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425784B6-E3D7-45AD-BEF8-2E183EDB1D81}"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914400" y="1600200"/>
            <a:ext cx="77724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914400" y="3941763"/>
            <a:ext cx="77724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9"/>
          <p:cNvSpPr>
            <a:spLocks noGrp="1" noChangeArrowheads="1"/>
          </p:cNvSpPr>
          <p:nvPr>
            <p:ph type="dt" sz="half" idx="10"/>
          </p:nvPr>
        </p:nvSpPr>
        <p:spPr>
          <a:ln/>
        </p:spPr>
        <p:txBody>
          <a:bodyPr/>
          <a:lstStyle>
            <a:lvl1pPr>
              <a:defRPr/>
            </a:lvl1pPr>
          </a:lstStyle>
          <a:p>
            <a:pPr>
              <a:defRPr/>
            </a:pPr>
            <a:fld id="{A71F815B-5F82-4E93-AF2E-D2FC489C3868}" type="datetime1">
              <a:rPr lang="en-US"/>
              <a:pPr>
                <a:defRPr/>
              </a:pPr>
              <a:t>6/10/2022</a:t>
            </a:fld>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528832C3-63EF-4F2C-9229-2071ECA00282}"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914400" y="1600200"/>
            <a:ext cx="381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876800" y="1600200"/>
            <a:ext cx="38100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876800" y="3941763"/>
            <a:ext cx="38100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9"/>
          <p:cNvSpPr>
            <a:spLocks noGrp="1" noChangeArrowheads="1"/>
          </p:cNvSpPr>
          <p:nvPr>
            <p:ph type="dt" sz="half" idx="10"/>
          </p:nvPr>
        </p:nvSpPr>
        <p:spPr>
          <a:ln/>
        </p:spPr>
        <p:txBody>
          <a:bodyPr/>
          <a:lstStyle>
            <a:lvl1pPr>
              <a:defRPr/>
            </a:lvl1pPr>
          </a:lstStyle>
          <a:p>
            <a:pPr>
              <a:defRPr/>
            </a:pPr>
            <a:fld id="{C8F01694-4C44-4682-A17A-FDB71AE6FF09}" type="datetime1">
              <a:rPr lang="en-US"/>
              <a:pPr>
                <a:defRPr/>
              </a:pPr>
              <a:t>6/10/2022</a:t>
            </a:fld>
            <a:endParaRPr lang="en-US"/>
          </a:p>
        </p:txBody>
      </p:sp>
      <p:sp>
        <p:nvSpPr>
          <p:cNvPr id="7" name="Rectangle 10"/>
          <p:cNvSpPr>
            <a:spLocks noGrp="1" noChangeArrowheads="1"/>
          </p:cNvSpPr>
          <p:nvPr>
            <p:ph type="ftr" sz="quarter" idx="11"/>
          </p:nvPr>
        </p:nvSpPr>
        <p:spPr>
          <a:ln/>
        </p:spPr>
        <p:txBody>
          <a:bodyPr/>
          <a:lstStyle>
            <a:lvl1pPr>
              <a:defRPr/>
            </a:lvl1pPr>
          </a:lstStyle>
          <a:p>
            <a:pPr>
              <a:defRPr/>
            </a:pPr>
            <a:endParaRPr lang="en-US"/>
          </a:p>
        </p:txBody>
      </p:sp>
      <p:sp>
        <p:nvSpPr>
          <p:cNvPr id="8" name="Rectangle 11"/>
          <p:cNvSpPr>
            <a:spLocks noGrp="1" noChangeArrowheads="1"/>
          </p:cNvSpPr>
          <p:nvPr>
            <p:ph type="sldNum" sz="quarter" idx="12"/>
          </p:nvPr>
        </p:nvSpPr>
        <p:spPr>
          <a:ln/>
        </p:spPr>
        <p:txBody>
          <a:bodyPr/>
          <a:lstStyle>
            <a:lvl1pPr>
              <a:defRPr/>
            </a:lvl1pPr>
          </a:lstStyle>
          <a:p>
            <a:pPr>
              <a:defRPr/>
            </a:pPr>
            <a:fld id="{AFF3EE3F-8B19-4EB6-8D28-2F4BDCB68B3C}"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a:t>Click to edit Master title style</a:t>
            </a:r>
            <a:endParaRPr lang="en-GB"/>
          </a:p>
        </p:txBody>
      </p:sp>
      <p:sp>
        <p:nvSpPr>
          <p:cNvPr id="3" name="Content Placeholder 2"/>
          <p:cNvSpPr>
            <a:spLocks noGrp="1"/>
          </p:cNvSpPr>
          <p:nvPr>
            <p:ph sz="quarter" idx="1"/>
          </p:nvPr>
        </p:nvSpPr>
        <p:spPr>
          <a:xfrm>
            <a:off x="914400" y="1600200"/>
            <a:ext cx="38100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876800" y="1600200"/>
            <a:ext cx="38100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half" idx="3"/>
          </p:nvPr>
        </p:nvSpPr>
        <p:spPr>
          <a:xfrm>
            <a:off x="914400" y="3941763"/>
            <a:ext cx="77724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9"/>
          <p:cNvSpPr>
            <a:spLocks noGrp="1" noChangeArrowheads="1"/>
          </p:cNvSpPr>
          <p:nvPr>
            <p:ph type="dt" sz="half" idx="10"/>
          </p:nvPr>
        </p:nvSpPr>
        <p:spPr>
          <a:ln/>
        </p:spPr>
        <p:txBody>
          <a:bodyPr/>
          <a:lstStyle>
            <a:lvl1pPr>
              <a:defRPr/>
            </a:lvl1pPr>
          </a:lstStyle>
          <a:p>
            <a:pPr>
              <a:defRPr/>
            </a:pPr>
            <a:fld id="{2A00628C-1DA4-40C9-9DC6-76453524E0A0}" type="datetime1">
              <a:rPr lang="en-US"/>
              <a:pPr>
                <a:defRPr/>
              </a:pPr>
              <a:t>6/10/2022</a:t>
            </a:fld>
            <a:endParaRPr lang="en-US"/>
          </a:p>
        </p:txBody>
      </p:sp>
      <p:sp>
        <p:nvSpPr>
          <p:cNvPr id="7" name="Rectangle 10"/>
          <p:cNvSpPr>
            <a:spLocks noGrp="1" noChangeArrowheads="1"/>
          </p:cNvSpPr>
          <p:nvPr>
            <p:ph type="ftr" sz="quarter" idx="11"/>
          </p:nvPr>
        </p:nvSpPr>
        <p:spPr>
          <a:ln/>
        </p:spPr>
        <p:txBody>
          <a:bodyPr/>
          <a:lstStyle>
            <a:lvl1pPr>
              <a:defRPr/>
            </a:lvl1pPr>
          </a:lstStyle>
          <a:p>
            <a:pPr>
              <a:defRPr/>
            </a:pPr>
            <a:endParaRPr lang="en-US"/>
          </a:p>
        </p:txBody>
      </p:sp>
      <p:sp>
        <p:nvSpPr>
          <p:cNvPr id="8" name="Rectangle 11"/>
          <p:cNvSpPr>
            <a:spLocks noGrp="1" noChangeArrowheads="1"/>
          </p:cNvSpPr>
          <p:nvPr>
            <p:ph type="sldNum" sz="quarter" idx="12"/>
          </p:nvPr>
        </p:nvSpPr>
        <p:spPr>
          <a:ln/>
        </p:spPr>
        <p:txBody>
          <a:bodyPr/>
          <a:lstStyle>
            <a:lvl1pPr>
              <a:defRPr/>
            </a:lvl1pPr>
          </a:lstStyle>
          <a:p>
            <a:pPr>
              <a:defRPr/>
            </a:pPr>
            <a:fld id="{27FC3D83-9673-478F-BBEE-00CAEDC4D69F}"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914400" y="1600200"/>
            <a:ext cx="381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876800" y="1600200"/>
            <a:ext cx="38100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876800" y="3941763"/>
            <a:ext cx="38100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9"/>
          <p:cNvSpPr>
            <a:spLocks noGrp="1" noChangeArrowheads="1"/>
          </p:cNvSpPr>
          <p:nvPr>
            <p:ph type="dt" sz="half" idx="10"/>
          </p:nvPr>
        </p:nvSpPr>
        <p:spPr>
          <a:ln/>
        </p:spPr>
        <p:txBody>
          <a:bodyPr/>
          <a:lstStyle>
            <a:lvl1pPr>
              <a:defRPr/>
            </a:lvl1pPr>
          </a:lstStyle>
          <a:p>
            <a:pPr>
              <a:defRPr/>
            </a:pPr>
            <a:fld id="{A3DFB03D-467C-4D1B-B851-9ACB5A6A5664}" type="datetime1">
              <a:rPr lang="en-US"/>
              <a:pPr>
                <a:defRPr/>
              </a:pPr>
              <a:t>6/10/2022</a:t>
            </a:fld>
            <a:endParaRPr lang="en-US"/>
          </a:p>
        </p:txBody>
      </p:sp>
      <p:sp>
        <p:nvSpPr>
          <p:cNvPr id="7" name="Rectangle 10"/>
          <p:cNvSpPr>
            <a:spLocks noGrp="1" noChangeArrowheads="1"/>
          </p:cNvSpPr>
          <p:nvPr>
            <p:ph type="ftr" sz="quarter" idx="11"/>
          </p:nvPr>
        </p:nvSpPr>
        <p:spPr>
          <a:ln/>
        </p:spPr>
        <p:txBody>
          <a:bodyPr/>
          <a:lstStyle>
            <a:lvl1pPr>
              <a:defRPr/>
            </a:lvl1pPr>
          </a:lstStyle>
          <a:p>
            <a:pPr>
              <a:defRPr/>
            </a:pPr>
            <a:endParaRPr lang="en-US"/>
          </a:p>
        </p:txBody>
      </p:sp>
      <p:sp>
        <p:nvSpPr>
          <p:cNvPr id="8" name="Rectangle 11"/>
          <p:cNvSpPr>
            <a:spLocks noGrp="1" noChangeArrowheads="1"/>
          </p:cNvSpPr>
          <p:nvPr>
            <p:ph type="sldNum" sz="quarter" idx="12"/>
          </p:nvPr>
        </p:nvSpPr>
        <p:spPr>
          <a:ln/>
        </p:spPr>
        <p:txBody>
          <a:bodyPr/>
          <a:lstStyle>
            <a:lvl1pPr>
              <a:defRPr/>
            </a:lvl1pPr>
          </a:lstStyle>
          <a:p>
            <a:pPr>
              <a:defRPr/>
            </a:pPr>
            <a:fld id="{5901F2A2-E771-4F52-A6EB-EEF77F2EE7C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9"/>
          <p:cNvSpPr>
            <a:spLocks noGrp="1" noChangeArrowheads="1"/>
          </p:cNvSpPr>
          <p:nvPr>
            <p:ph type="dt" sz="half" idx="10"/>
          </p:nvPr>
        </p:nvSpPr>
        <p:spPr>
          <a:ln/>
        </p:spPr>
        <p:txBody>
          <a:bodyPr/>
          <a:lstStyle>
            <a:lvl1pPr>
              <a:defRPr/>
            </a:lvl1pPr>
          </a:lstStyle>
          <a:p>
            <a:pPr>
              <a:defRPr/>
            </a:pPr>
            <a:fld id="{6993BCE6-CC5F-4695-8121-47F665EDFE0A}" type="datetime1">
              <a:rPr lang="en-US"/>
              <a:pPr>
                <a:defRPr/>
              </a:pPr>
              <a:t>6/10/2022</a:t>
            </a:fld>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3C9F7EED-EC1E-492E-B3E9-DFE385F2643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fld id="{8C1E4DD0-DB6A-4B68-A749-619609178ED8}" type="datetime1">
              <a:rPr lang="en-US"/>
              <a:pPr>
                <a:defRPr/>
              </a:pPr>
              <a:t>6/10/2022</a:t>
            </a:fld>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77FE7A90-9721-43C2-B4B9-F5D54DC2D5E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0" y="1600200"/>
            <a:ext cx="381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76800" y="1600200"/>
            <a:ext cx="381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9"/>
          <p:cNvSpPr>
            <a:spLocks noGrp="1" noChangeArrowheads="1"/>
          </p:cNvSpPr>
          <p:nvPr>
            <p:ph type="dt" sz="half" idx="10"/>
          </p:nvPr>
        </p:nvSpPr>
        <p:spPr>
          <a:ln/>
        </p:spPr>
        <p:txBody>
          <a:bodyPr/>
          <a:lstStyle>
            <a:lvl1pPr>
              <a:defRPr/>
            </a:lvl1pPr>
          </a:lstStyle>
          <a:p>
            <a:pPr>
              <a:defRPr/>
            </a:pPr>
            <a:fld id="{1F149E53-87BB-47AD-B25F-DFF75EEFFB45}" type="datetime1">
              <a:rPr lang="en-US"/>
              <a:pPr>
                <a:defRPr/>
              </a:pPr>
              <a:t>6/10/2022</a:t>
            </a:fld>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EA6C8FF9-94C8-4103-B96E-F92827F21A4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9"/>
          <p:cNvSpPr>
            <a:spLocks noGrp="1" noChangeArrowheads="1"/>
          </p:cNvSpPr>
          <p:nvPr>
            <p:ph type="dt" sz="half" idx="10"/>
          </p:nvPr>
        </p:nvSpPr>
        <p:spPr>
          <a:ln/>
        </p:spPr>
        <p:txBody>
          <a:bodyPr/>
          <a:lstStyle>
            <a:lvl1pPr>
              <a:defRPr/>
            </a:lvl1pPr>
          </a:lstStyle>
          <a:p>
            <a:pPr>
              <a:defRPr/>
            </a:pPr>
            <a:fld id="{D458D57F-F14F-4D61-80A6-ADBE53CCDF06}" type="datetime1">
              <a:rPr lang="en-US"/>
              <a:pPr>
                <a:defRPr/>
              </a:pPr>
              <a:t>6/10/2022</a:t>
            </a:fld>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F98747BA-3D2D-4A76-8C20-BE363654DE3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9"/>
          <p:cNvSpPr>
            <a:spLocks noGrp="1" noChangeArrowheads="1"/>
          </p:cNvSpPr>
          <p:nvPr>
            <p:ph type="dt" sz="half" idx="10"/>
          </p:nvPr>
        </p:nvSpPr>
        <p:spPr>
          <a:ln/>
        </p:spPr>
        <p:txBody>
          <a:bodyPr/>
          <a:lstStyle>
            <a:lvl1pPr>
              <a:defRPr/>
            </a:lvl1pPr>
          </a:lstStyle>
          <a:p>
            <a:pPr>
              <a:defRPr/>
            </a:pPr>
            <a:fld id="{F6448750-E422-43DB-9685-DCC601CFF681}" type="datetime1">
              <a:rPr lang="en-US"/>
              <a:pPr>
                <a:defRPr/>
              </a:pPr>
              <a:t>6/10/2022</a:t>
            </a:fld>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6288E403-9E7D-41E6-A4A0-1885E5AC19B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fld id="{B4A23643-7E4E-4641-8713-37B24D8CE0CA}" type="datetime1">
              <a:rPr lang="en-US"/>
              <a:pPr>
                <a:defRPr/>
              </a:pPr>
              <a:t>6/10/2022</a:t>
            </a:fld>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BD1E4C41-5EBA-45A2-AFB2-99A33921B0D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fld id="{C979BE98-CB42-4E38-B069-9872B657048B}" type="datetime1">
              <a:rPr lang="en-US"/>
              <a:pPr>
                <a:defRPr/>
              </a:pPr>
              <a:t>6/10/2022</a:t>
            </a:fld>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73D52151-C682-4203-873E-CA6A31A17B9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fld id="{3F0CECAE-F3E2-41FE-808E-C2B24BAADE81}" type="datetime1">
              <a:rPr lang="en-US"/>
              <a:pPr>
                <a:defRPr/>
              </a:pPr>
              <a:t>6/10/2022</a:t>
            </a:fld>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23494575-DD54-425D-B94C-CD5B54F8512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theme" Target="../theme/theme1.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686800" cy="4876800"/>
            <a:chOff x="0" y="0"/>
            <a:chExt cx="5472" cy="3072"/>
          </a:xfrm>
        </p:grpSpPr>
        <p:sp>
          <p:nvSpPr>
            <p:cNvPr id="1033" name="Rectangle 3"/>
            <p:cNvSpPr>
              <a:spLocks noChangeArrowheads="1"/>
            </p:cNvSpPr>
            <p:nvPr/>
          </p:nvSpPr>
          <p:spPr bwMode="auto">
            <a:xfrm>
              <a:off x="0" y="0"/>
              <a:ext cx="384" cy="3072"/>
            </a:xfrm>
            <a:prstGeom prst="rect">
              <a:avLst/>
            </a:prstGeom>
            <a:solidFill>
              <a:schemeClr val="accent1"/>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GB" sz="2400">
                <a:latin typeface="Times New Roman" panose="02020603050405020304" pitchFamily="18" charset="0"/>
              </a:endParaRPr>
            </a:p>
          </p:txBody>
        </p:sp>
        <p:grpSp>
          <p:nvGrpSpPr>
            <p:cNvPr id="1034" name="Group 4"/>
            <p:cNvGrpSpPr>
              <a:grpSpLocks/>
            </p:cNvGrpSpPr>
            <p:nvPr/>
          </p:nvGrpSpPr>
          <p:grpSpPr bwMode="auto">
            <a:xfrm>
              <a:off x="240" y="893"/>
              <a:ext cx="5232" cy="115"/>
              <a:chOff x="240" y="893"/>
              <a:chExt cx="5232" cy="115"/>
            </a:xfrm>
          </p:grpSpPr>
          <p:sp>
            <p:nvSpPr>
              <p:cNvPr id="1035" name="Rectangle 5"/>
              <p:cNvSpPr>
                <a:spLocks noChangeArrowheads="1"/>
              </p:cNvSpPr>
              <p:nvPr/>
            </p:nvSpPr>
            <p:spPr bwMode="auto">
              <a:xfrm>
                <a:off x="4320" y="893"/>
                <a:ext cx="1152" cy="115"/>
              </a:xfrm>
              <a:prstGeom prst="rect">
                <a:avLst/>
              </a:prstGeom>
              <a:solidFill>
                <a:schemeClr val="folHlink"/>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GB" sz="2400">
                  <a:latin typeface="Times New Roman" panose="02020603050405020304" pitchFamily="18" charset="0"/>
                </a:endParaRPr>
              </a:p>
            </p:txBody>
          </p:sp>
          <p:sp>
            <p:nvSpPr>
              <p:cNvPr id="1036" name="Line 6"/>
              <p:cNvSpPr>
                <a:spLocks noChangeShapeType="1"/>
              </p:cNvSpPr>
              <p:nvPr/>
            </p:nvSpPr>
            <p:spPr bwMode="auto">
              <a:xfrm>
                <a:off x="240" y="941"/>
                <a:ext cx="5232" cy="0"/>
              </a:xfrm>
              <a:prstGeom prst="line">
                <a:avLst/>
              </a:prstGeom>
              <a:noFill/>
              <a:ln w="19050">
                <a:solidFill>
                  <a:schemeClr val="bg2"/>
                </a:solidFill>
                <a:round/>
                <a:headEnd/>
                <a:tailEnd/>
              </a:ln>
              <a:effectLst/>
            </p:spPr>
            <p:txBody>
              <a:bodyPr/>
              <a:lstStyle/>
              <a:p>
                <a:pPr>
                  <a:defRPr/>
                </a:pPr>
                <a:endParaRPr lang="en-US"/>
              </a:p>
            </p:txBody>
          </p:sp>
        </p:grpSp>
      </p:grpSp>
      <p:sp>
        <p:nvSpPr>
          <p:cNvPr id="1027" name="Rectangle 7"/>
          <p:cNvSpPr>
            <a:spLocks noGrp="1" noChangeArrowheads="1"/>
          </p:cNvSpPr>
          <p:nvPr>
            <p:ph type="title"/>
          </p:nvPr>
        </p:nvSpPr>
        <p:spPr bwMode="auto">
          <a:xfrm>
            <a:off x="914400" y="277813"/>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914400" y="1600200"/>
            <a:ext cx="77724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9" name="Rectangle 9"/>
          <p:cNvSpPr>
            <a:spLocks noGrp="1" noChangeArrowheads="1"/>
          </p:cNvSpPr>
          <p:nvPr>
            <p:ph type="dt" sz="half" idx="2"/>
          </p:nvPr>
        </p:nvSpPr>
        <p:spPr bwMode="auto">
          <a:xfrm>
            <a:off x="914400" y="6251575"/>
            <a:ext cx="19812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latin typeface="Arial" panose="020B0604020202020204" pitchFamily="34" charset="0"/>
              </a:defRPr>
            </a:lvl1pPr>
          </a:lstStyle>
          <a:p>
            <a:pPr>
              <a:defRPr/>
            </a:pPr>
            <a:fld id="{4AB8C825-9CB1-4A2F-B58F-4FA2460746A9}" type="datetime1">
              <a:rPr lang="en-US"/>
              <a:pPr>
                <a:defRPr/>
              </a:pPr>
              <a:t>6/10/2022</a:t>
            </a:fld>
            <a:endParaRPr lang="en-US"/>
          </a:p>
        </p:txBody>
      </p:sp>
      <p:sp>
        <p:nvSpPr>
          <p:cNvPr id="25610" name="Rectangle 10"/>
          <p:cNvSpPr>
            <a:spLocks noGrp="1" noChangeArrowheads="1"/>
          </p:cNvSpPr>
          <p:nvPr>
            <p:ph type="ftr" sz="quarter" idx="3"/>
          </p:nvPr>
        </p:nvSpPr>
        <p:spPr bwMode="auto">
          <a:xfrm>
            <a:off x="3352800" y="624840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latin typeface="Arial" panose="020B0604020202020204" pitchFamily="34" charset="0"/>
              </a:defRPr>
            </a:lvl1pPr>
          </a:lstStyle>
          <a:p>
            <a:pPr>
              <a:defRPr/>
            </a:pPr>
            <a:endParaRPr lang="en-US"/>
          </a:p>
        </p:txBody>
      </p:sp>
      <p:sp>
        <p:nvSpPr>
          <p:cNvPr id="25611" name="Rectangle 11"/>
          <p:cNvSpPr>
            <a:spLocks noGrp="1" noChangeArrowheads="1"/>
          </p:cNvSpPr>
          <p:nvPr>
            <p:ph type="sldNum" sz="quarter" idx="4"/>
          </p:nvPr>
        </p:nvSpPr>
        <p:spPr bwMode="auto">
          <a:xfrm>
            <a:off x="6781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71CC45B8-E53C-48BE-A4B8-20AE0B46C404}" type="slidenum">
              <a:rPr lang="en-US"/>
              <a:pPr>
                <a:defRPr/>
              </a:pPr>
              <a:t>‹#›</a:t>
            </a:fld>
            <a:endParaRPr lang="en-US"/>
          </a:p>
        </p:txBody>
      </p:sp>
      <p:sp>
        <p:nvSpPr>
          <p:cNvPr id="1032" name="Line 12"/>
          <p:cNvSpPr>
            <a:spLocks noChangeShapeType="1"/>
          </p:cNvSpPr>
          <p:nvPr/>
        </p:nvSpPr>
        <p:spPr bwMode="auto">
          <a:xfrm>
            <a:off x="0" y="4876800"/>
            <a:ext cx="609600" cy="0"/>
          </a:xfrm>
          <a:prstGeom prst="line">
            <a:avLst/>
          </a:prstGeom>
          <a:noFill/>
          <a:ln w="44450">
            <a:solidFill>
              <a:schemeClr val="bg2"/>
            </a:solidFill>
            <a:round/>
            <a:headEnd/>
            <a:tailEnd/>
          </a:ln>
          <a:effec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886"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 id="2147483883" r:id="rId14"/>
    <p:sldLayoutId id="2147483884" r:id="rId15"/>
    <p:sldLayoutId id="2147483885" r:id="rId16"/>
  </p:sldLayoutIdLst>
  <p:hf hdr="0" ftr="0"/>
  <p:txStyles>
    <p:titleStyle>
      <a:lvl1pPr algn="l" rtl="0" eaLnBrk="0" fontAlgn="base" hangingPunct="0">
        <a:spcBef>
          <a:spcPct val="0"/>
        </a:spcBef>
        <a:spcAft>
          <a:spcPct val="0"/>
        </a:spcAft>
        <a:defRPr sz="4200" kern="1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anose="02020603050405020304" pitchFamily="18" charset="0"/>
        </a:defRPr>
      </a:lvl2pPr>
      <a:lvl3pPr algn="l" rtl="0" eaLnBrk="0" fontAlgn="base" hangingPunct="0">
        <a:spcBef>
          <a:spcPct val="0"/>
        </a:spcBef>
        <a:spcAft>
          <a:spcPct val="0"/>
        </a:spcAft>
        <a:defRPr sz="4200">
          <a:solidFill>
            <a:schemeClr val="tx2"/>
          </a:solidFill>
          <a:latin typeface="Times New Roman" panose="02020603050405020304" pitchFamily="18" charset="0"/>
        </a:defRPr>
      </a:lvl3pPr>
      <a:lvl4pPr algn="l" rtl="0" eaLnBrk="0" fontAlgn="base" hangingPunct="0">
        <a:spcBef>
          <a:spcPct val="0"/>
        </a:spcBef>
        <a:spcAft>
          <a:spcPct val="0"/>
        </a:spcAft>
        <a:defRPr sz="4200">
          <a:solidFill>
            <a:schemeClr val="tx2"/>
          </a:solidFill>
          <a:latin typeface="Times New Roman" panose="02020603050405020304" pitchFamily="18" charset="0"/>
        </a:defRPr>
      </a:lvl4pPr>
      <a:lvl5pPr algn="l" rtl="0" eaLnBrk="0" fontAlgn="base" hangingPunct="0">
        <a:spcBef>
          <a:spcPct val="0"/>
        </a:spcBef>
        <a:spcAft>
          <a:spcPct val="0"/>
        </a:spcAft>
        <a:defRPr sz="4200">
          <a:solidFill>
            <a:schemeClr val="tx2"/>
          </a:solidFill>
          <a:latin typeface="Times New Roman" panose="02020603050405020304" pitchFamily="18" charset="0"/>
        </a:defRPr>
      </a:lvl5pPr>
      <a:lvl6pPr marL="457200" algn="l" rtl="0" fontAlgn="base">
        <a:spcBef>
          <a:spcPct val="0"/>
        </a:spcBef>
        <a:spcAft>
          <a:spcPct val="0"/>
        </a:spcAft>
        <a:defRPr sz="4200">
          <a:solidFill>
            <a:schemeClr val="tx2"/>
          </a:solidFill>
          <a:latin typeface="Times New Roman" panose="02020603050405020304" pitchFamily="18" charset="0"/>
        </a:defRPr>
      </a:lvl6pPr>
      <a:lvl7pPr marL="914400" algn="l" rtl="0" fontAlgn="base">
        <a:spcBef>
          <a:spcPct val="0"/>
        </a:spcBef>
        <a:spcAft>
          <a:spcPct val="0"/>
        </a:spcAft>
        <a:defRPr sz="4200">
          <a:solidFill>
            <a:schemeClr val="tx2"/>
          </a:solidFill>
          <a:latin typeface="Times New Roman" panose="02020603050405020304" pitchFamily="18" charset="0"/>
        </a:defRPr>
      </a:lvl7pPr>
      <a:lvl8pPr marL="1371600" algn="l" rtl="0" fontAlgn="base">
        <a:spcBef>
          <a:spcPct val="0"/>
        </a:spcBef>
        <a:spcAft>
          <a:spcPct val="0"/>
        </a:spcAft>
        <a:defRPr sz="4200">
          <a:solidFill>
            <a:schemeClr val="tx2"/>
          </a:solidFill>
          <a:latin typeface="Times New Roman" panose="02020603050405020304" pitchFamily="18" charset="0"/>
        </a:defRPr>
      </a:lvl8pPr>
      <a:lvl9pPr marL="1828800" algn="l" rtl="0" fontAlgn="base">
        <a:spcBef>
          <a:spcPct val="0"/>
        </a:spcBef>
        <a:spcAft>
          <a:spcPct val="0"/>
        </a:spcAft>
        <a:defRPr sz="42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folHlink"/>
        </a:buClr>
        <a:buSzPct val="90000"/>
        <a:buFont typeface="Wingdings" pitchFamily="2" charset="2"/>
        <a:buChar char="n"/>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Char char="n"/>
        <a:defRPr sz="26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5000"/>
        <a:buFont typeface="Wingdings" pitchFamily="2" charset="2"/>
        <a:buChar char="n"/>
        <a:defRPr sz="23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1"/>
        </a:buClr>
        <a:buFont typeface="Wingdings"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Font typeface="Wingdings"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0.xml.rels><?xml version="1.0" encoding="UTF-8" standalone="yes"?>
<Relationships xmlns="http://schemas.openxmlformats.org/package/2006/relationships"><Relationship Id="rId2" Type="http://schemas.openxmlformats.org/officeDocument/2006/relationships/image" Target="../media/image45.png" /><Relationship Id="rId1" Type="http://schemas.openxmlformats.org/officeDocument/2006/relationships/slideLayout" Target="../slideLayouts/slideLayout2.xml" /></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0.xml.rels><?xml version="1.0" encoding="UTF-8" standalone="yes"?>
<Relationships xmlns="http://schemas.openxmlformats.org/package/2006/relationships"><Relationship Id="rId2" Type="http://schemas.openxmlformats.org/officeDocument/2006/relationships/image" Target="../media/image46.png" /><Relationship Id="rId1" Type="http://schemas.openxmlformats.org/officeDocument/2006/relationships/slideLayout" Target="../slideLayouts/slideLayout2.xml" /></Relationships>
</file>

<file path=ppt/slides/_rels/slide111.xml.rels><?xml version="1.0" encoding="UTF-8" standalone="yes"?>
<Relationships xmlns="http://schemas.openxmlformats.org/package/2006/relationships"><Relationship Id="rId3" Type="http://schemas.openxmlformats.org/officeDocument/2006/relationships/image" Target="../media/image48.png" /><Relationship Id="rId2" Type="http://schemas.openxmlformats.org/officeDocument/2006/relationships/image" Target="../media/image47.png" /><Relationship Id="rId1" Type="http://schemas.openxmlformats.org/officeDocument/2006/relationships/slideLayout" Target="../slideLayouts/slideLayout12.xml" /></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4.xml.rels><?xml version="1.0" encoding="UTF-8" standalone="yes"?>
<Relationships xmlns="http://schemas.openxmlformats.org/package/2006/relationships"><Relationship Id="rId2" Type="http://schemas.openxmlformats.org/officeDocument/2006/relationships/image" Target="../media/image49.jpeg" /><Relationship Id="rId1" Type="http://schemas.openxmlformats.org/officeDocument/2006/relationships/slideLayout" Target="../slideLayouts/slideLayout2.xml" /></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2" Type="http://schemas.openxmlformats.org/officeDocument/2006/relationships/image" Target="../media/image4.png" /><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image" Target="../media/image5.png" /><Relationship Id="rId1" Type="http://schemas.openxmlformats.org/officeDocument/2006/relationships/slideLayout" Target="../slideLayouts/slideLayout2.xml" /><Relationship Id="rId5" Type="http://schemas.openxmlformats.org/officeDocument/2006/relationships/image" Target="../media/image8.png" /><Relationship Id="rId4" Type="http://schemas.openxmlformats.org/officeDocument/2006/relationships/image" Target="../media/image7.png"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3" Type="http://schemas.openxmlformats.org/officeDocument/2006/relationships/image" Target="../media/image10.png" /><Relationship Id="rId2" Type="http://schemas.openxmlformats.org/officeDocument/2006/relationships/image" Target="../media/image9.png" /><Relationship Id="rId1" Type="http://schemas.openxmlformats.org/officeDocument/2006/relationships/slideLayout" Target="../slideLayouts/slideLayout6.xml" /><Relationship Id="rId5" Type="http://schemas.openxmlformats.org/officeDocument/2006/relationships/image" Target="../media/image12.png" /><Relationship Id="rId4" Type="http://schemas.openxmlformats.org/officeDocument/2006/relationships/image" Target="../media/image11.png"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2" Type="http://schemas.openxmlformats.org/officeDocument/2006/relationships/image" Target="../media/image14.png" /><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2" Type="http://schemas.openxmlformats.org/officeDocument/2006/relationships/image" Target="../media/image15.png" /><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2" Type="http://schemas.openxmlformats.org/officeDocument/2006/relationships/image" Target="../media/image16.png" /><Relationship Id="rId1" Type="http://schemas.openxmlformats.org/officeDocument/2006/relationships/slideLayout" Target="../slideLayouts/slideLayout12.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3" Type="http://schemas.openxmlformats.org/officeDocument/2006/relationships/image" Target="../media/image18.png" /><Relationship Id="rId2" Type="http://schemas.openxmlformats.org/officeDocument/2006/relationships/image" Target="../media/image17.png" /><Relationship Id="rId1" Type="http://schemas.openxmlformats.org/officeDocument/2006/relationships/slideLayout" Target="../slideLayouts/slideLayout7.xml" /><Relationship Id="rId4" Type="http://schemas.openxmlformats.org/officeDocument/2006/relationships/image" Target="../media/image19.jpeg" /></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2" Type="http://schemas.openxmlformats.org/officeDocument/2006/relationships/image" Target="../media/image20.png" /><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2" Type="http://schemas.openxmlformats.org/officeDocument/2006/relationships/image" Target="../media/image21.png" /><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2" Type="http://schemas.openxmlformats.org/officeDocument/2006/relationships/image" Target="../media/image22.jpeg" /><Relationship Id="rId1" Type="http://schemas.openxmlformats.org/officeDocument/2006/relationships/slideLayout" Target="../slideLayouts/slideLayout2.xml" /></Relationships>
</file>

<file path=ppt/slides/_rels/slide42.xml.rels><?xml version="1.0" encoding="UTF-8" standalone="yes"?>
<Relationships xmlns="http://schemas.openxmlformats.org/package/2006/relationships"><Relationship Id="rId2" Type="http://schemas.openxmlformats.org/officeDocument/2006/relationships/image" Target="../media/image23.png" /><Relationship Id="rId1" Type="http://schemas.openxmlformats.org/officeDocument/2006/relationships/slideLayout" Target="../slideLayouts/slideLayout2.xml" /></Relationships>
</file>

<file path=ppt/slides/_rels/slide43.xml.rels><?xml version="1.0" encoding="UTF-8" standalone="yes"?>
<Relationships xmlns="http://schemas.openxmlformats.org/package/2006/relationships"><Relationship Id="rId2" Type="http://schemas.openxmlformats.org/officeDocument/2006/relationships/image" Target="../media/image24.png" /><Relationship Id="rId1" Type="http://schemas.openxmlformats.org/officeDocument/2006/relationships/slideLayout" Target="../slideLayouts/slideLayout2.xml" /></Relationships>
</file>

<file path=ppt/slides/_rels/slide44.xml.rels><?xml version="1.0" encoding="UTF-8" standalone="yes"?>
<Relationships xmlns="http://schemas.openxmlformats.org/package/2006/relationships"><Relationship Id="rId2" Type="http://schemas.openxmlformats.org/officeDocument/2006/relationships/image" Target="../media/image25.png" /><Relationship Id="rId1" Type="http://schemas.openxmlformats.org/officeDocument/2006/relationships/slideLayout" Target="../slideLayouts/slideLayout2.xml" /></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6.xml.rels><?xml version="1.0" encoding="UTF-8" standalone="yes"?>
<Relationships xmlns="http://schemas.openxmlformats.org/package/2006/relationships"><Relationship Id="rId2" Type="http://schemas.openxmlformats.org/officeDocument/2006/relationships/image" Target="../media/image26.png" /><Relationship Id="rId1" Type="http://schemas.openxmlformats.org/officeDocument/2006/relationships/slideLayout" Target="../slideLayouts/slideLayout2.xml" /></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9.xml.rels><?xml version="1.0" encoding="UTF-8" standalone="yes"?>
<Relationships xmlns="http://schemas.openxmlformats.org/package/2006/relationships"><Relationship Id="rId2" Type="http://schemas.openxmlformats.org/officeDocument/2006/relationships/image" Target="../media/image27.png"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2.xml" /></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2.xml.rels><?xml version="1.0" encoding="UTF-8" standalone="yes"?>
<Relationships xmlns="http://schemas.openxmlformats.org/package/2006/relationships"><Relationship Id="rId2" Type="http://schemas.openxmlformats.org/officeDocument/2006/relationships/image" Target="../media/image28.png" /><Relationship Id="rId1" Type="http://schemas.openxmlformats.org/officeDocument/2006/relationships/slideLayout" Target="../slideLayouts/slideLayout2.xml" /></Relationships>
</file>

<file path=ppt/slides/_rels/slide53.xml.rels><?xml version="1.0" encoding="UTF-8" standalone="yes"?>
<Relationships xmlns="http://schemas.openxmlformats.org/package/2006/relationships"><Relationship Id="rId3" Type="http://schemas.openxmlformats.org/officeDocument/2006/relationships/image" Target="../media/image30.jpeg" /><Relationship Id="rId2" Type="http://schemas.openxmlformats.org/officeDocument/2006/relationships/image" Target="../media/image29.jpeg" /><Relationship Id="rId1" Type="http://schemas.openxmlformats.org/officeDocument/2006/relationships/slideLayout" Target="../slideLayouts/slideLayout4.xml" /></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8.xml.rels><?xml version="1.0" encoding="UTF-8" standalone="yes"?>
<Relationships xmlns="http://schemas.openxmlformats.org/package/2006/relationships"><Relationship Id="rId2" Type="http://schemas.openxmlformats.org/officeDocument/2006/relationships/image" Target="../media/image31.png" /><Relationship Id="rId1" Type="http://schemas.openxmlformats.org/officeDocument/2006/relationships/slideLayout" Target="../slideLayouts/slideLayout2.xml" /></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0.xml.rels><?xml version="1.0" encoding="UTF-8" standalone="yes"?>
<Relationships xmlns="http://schemas.openxmlformats.org/package/2006/relationships"><Relationship Id="rId2" Type="http://schemas.openxmlformats.org/officeDocument/2006/relationships/image" Target="../media/image32.png" /><Relationship Id="rId1" Type="http://schemas.openxmlformats.org/officeDocument/2006/relationships/slideLayout" Target="../slideLayouts/slideLayout2.xml" /></Relationships>
</file>

<file path=ppt/slides/_rels/slide61.xml.rels><?xml version="1.0" encoding="UTF-8" standalone="yes"?>
<Relationships xmlns="http://schemas.openxmlformats.org/package/2006/relationships"><Relationship Id="rId2" Type="http://schemas.openxmlformats.org/officeDocument/2006/relationships/image" Target="../media/image33.png" /><Relationship Id="rId1" Type="http://schemas.openxmlformats.org/officeDocument/2006/relationships/slideLayout" Target="../slideLayouts/slideLayout2.xml" /></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4.xml.rels><?xml version="1.0" encoding="UTF-8" standalone="yes"?>
<Relationships xmlns="http://schemas.openxmlformats.org/package/2006/relationships"><Relationship Id="rId2" Type="http://schemas.openxmlformats.org/officeDocument/2006/relationships/image" Target="../media/image34.png" /><Relationship Id="rId1" Type="http://schemas.openxmlformats.org/officeDocument/2006/relationships/slideLayout" Target="../slideLayouts/slideLayout2.xml" /></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2.xml" /></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2.xml.rels><?xml version="1.0" encoding="UTF-8" standalone="yes"?>
<Relationships xmlns="http://schemas.openxmlformats.org/package/2006/relationships"><Relationship Id="rId2" Type="http://schemas.openxmlformats.org/officeDocument/2006/relationships/image" Target="../media/image35.jpeg" /><Relationship Id="rId1" Type="http://schemas.openxmlformats.org/officeDocument/2006/relationships/slideLayout" Target="../slideLayouts/slideLayout2.xml" /></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5.xml.rels><?xml version="1.0" encoding="UTF-8" standalone="yes"?>
<Relationships xmlns="http://schemas.openxmlformats.org/package/2006/relationships"><Relationship Id="rId2" Type="http://schemas.openxmlformats.org/officeDocument/2006/relationships/image" Target="../media/image36.png" /><Relationship Id="rId1" Type="http://schemas.openxmlformats.org/officeDocument/2006/relationships/slideLayout" Target="../slideLayouts/slideLayout2.xml" /></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5.xml.rels><?xml version="1.0" encoding="UTF-8" standalone="yes"?>
<Relationships xmlns="http://schemas.openxmlformats.org/package/2006/relationships"><Relationship Id="rId2" Type="http://schemas.openxmlformats.org/officeDocument/2006/relationships/image" Target="../media/image37.png" /><Relationship Id="rId1" Type="http://schemas.openxmlformats.org/officeDocument/2006/relationships/slideLayout" Target="../slideLayouts/slideLayout2.xml" /></Relationships>
</file>

<file path=ppt/slides/_rels/slide86.xml.rels><?xml version="1.0" encoding="UTF-8" standalone="yes"?>
<Relationships xmlns="http://schemas.openxmlformats.org/package/2006/relationships"><Relationship Id="rId2" Type="http://schemas.openxmlformats.org/officeDocument/2006/relationships/image" Target="../media/image38.png" /><Relationship Id="rId1" Type="http://schemas.openxmlformats.org/officeDocument/2006/relationships/slideLayout" Target="../slideLayouts/slideLayout2.xml" /></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8.xml.rels><?xml version="1.0" encoding="UTF-8" standalone="yes"?>
<Relationships xmlns="http://schemas.openxmlformats.org/package/2006/relationships"><Relationship Id="rId2" Type="http://schemas.openxmlformats.org/officeDocument/2006/relationships/image" Target="../media/image39.png" /><Relationship Id="rId1" Type="http://schemas.openxmlformats.org/officeDocument/2006/relationships/slideLayout" Target="../slideLayouts/slideLayout2.xml" /></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1.xml.rels><?xml version="1.0" encoding="UTF-8" standalone="yes"?>
<Relationships xmlns="http://schemas.openxmlformats.org/package/2006/relationships"><Relationship Id="rId2" Type="http://schemas.openxmlformats.org/officeDocument/2006/relationships/image" Target="../media/image40.png" /><Relationship Id="rId1" Type="http://schemas.openxmlformats.org/officeDocument/2006/relationships/slideLayout" Target="../slideLayouts/slideLayout12.xml" /></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5.xml.rels><?xml version="1.0" encoding="UTF-8" standalone="yes"?>
<Relationships xmlns="http://schemas.openxmlformats.org/package/2006/relationships"><Relationship Id="rId3" Type="http://schemas.openxmlformats.org/officeDocument/2006/relationships/image" Target="../media/image42.jpeg" /><Relationship Id="rId2" Type="http://schemas.openxmlformats.org/officeDocument/2006/relationships/image" Target="../media/image41.png" /><Relationship Id="rId1" Type="http://schemas.openxmlformats.org/officeDocument/2006/relationships/slideLayout" Target="../slideLayouts/slideLayout16.xml" /><Relationship Id="rId4" Type="http://schemas.openxmlformats.org/officeDocument/2006/relationships/image" Target="../media/image43.png" /></Relationships>
</file>

<file path=ppt/slides/_rels/slide96.xml.rels><?xml version="1.0" encoding="UTF-8" standalone="yes"?>
<Relationships xmlns="http://schemas.openxmlformats.org/package/2006/relationships"><Relationship Id="rId2" Type="http://schemas.openxmlformats.org/officeDocument/2006/relationships/image" Target="../media/image44.png" /><Relationship Id="rId1" Type="http://schemas.openxmlformats.org/officeDocument/2006/relationships/slideLayout" Target="../slideLayouts/slideLayout7.xml" /></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br>
              <a:rPr lang="en-US"/>
            </a:br>
            <a:r>
              <a:rPr lang="en-US"/>
              <a:t>Injuries of</a:t>
            </a:r>
          </a:p>
        </p:txBody>
      </p:sp>
      <p:sp>
        <p:nvSpPr>
          <p:cNvPr id="3075" name="Rectangle 3"/>
          <p:cNvSpPr>
            <a:spLocks noGrp="1" noChangeArrowheads="1"/>
          </p:cNvSpPr>
          <p:nvPr>
            <p:ph type="subTitle" idx="1"/>
          </p:nvPr>
        </p:nvSpPr>
        <p:spPr>
          <a:xfrm>
            <a:off x="1371600" y="3962400"/>
            <a:ext cx="6858000" cy="1295400"/>
          </a:xfrm>
        </p:spPr>
        <p:txBody>
          <a:bodyPr/>
          <a:lstStyle/>
          <a:p>
            <a:pPr algn="l" eaLnBrk="1" hangingPunct="1">
              <a:defRPr/>
            </a:pPr>
            <a:r>
              <a:rPr lang="en-US" dirty="0">
                <a:solidFill>
                  <a:schemeClr val="accent2">
                    <a:lumMod val="75000"/>
                  </a:schemeClr>
                </a:solidFill>
              </a:rPr>
              <a:t>PELVIS</a:t>
            </a:r>
          </a:p>
          <a:p>
            <a:pPr algn="l" eaLnBrk="1" hangingPunct="1">
              <a:defRPr/>
            </a:pPr>
            <a:r>
              <a:rPr lang="en-US" dirty="0">
                <a:solidFill>
                  <a:schemeClr val="accent2">
                    <a:lumMod val="75000"/>
                  </a:schemeClr>
                </a:solidFill>
              </a:rPr>
              <a:t>FEMUR</a:t>
            </a:r>
          </a:p>
          <a:p>
            <a:pPr algn="l" eaLnBrk="1" hangingPunct="1">
              <a:defRPr/>
            </a:pPr>
            <a:r>
              <a:rPr lang="en-US" dirty="0">
                <a:solidFill>
                  <a:schemeClr val="accent2">
                    <a:lumMod val="75000"/>
                  </a:schemeClr>
                </a:solidFill>
              </a:rPr>
              <a:t>LEG</a:t>
            </a:r>
          </a:p>
        </p:txBody>
      </p:sp>
      <p:sp>
        <p:nvSpPr>
          <p:cNvPr id="3076" name="Date Placeholder 1"/>
          <p:cNvSpPr>
            <a:spLocks noGrp="1"/>
          </p:cNvSpPr>
          <p:nvPr>
            <p:ph type="dt" sz="quarter" idx="10"/>
          </p:nvPr>
        </p:nvSpPr>
        <p:spPr>
          <a:noFill/>
          <a:ln>
            <a:miter lim="800000"/>
            <a:headEnd/>
            <a:tailEnd/>
          </a:ln>
        </p:spPr>
        <p:txBody>
          <a:bodyPr/>
          <a:lstStyle/>
          <a:p>
            <a:fld id="{319FA8A4-8EED-422A-A89E-7EB54C26E62D}" type="datetime1">
              <a:rPr lang="en-US" smtClean="0">
                <a:latin typeface="Arial" charset="0"/>
              </a:rPr>
              <a:pPr/>
              <a:t>6/10/2022</a:t>
            </a:fld>
            <a:endParaRPr lang="en-US">
              <a:latin typeface="Arial" charset="0"/>
            </a:endParaRPr>
          </a:p>
        </p:txBody>
      </p:sp>
      <p:sp>
        <p:nvSpPr>
          <p:cNvPr id="3077" name="Slide Number Placeholder 3"/>
          <p:cNvSpPr>
            <a:spLocks noGrp="1"/>
          </p:cNvSpPr>
          <p:nvPr>
            <p:ph type="sldNum" sz="quarter" idx="12"/>
          </p:nvPr>
        </p:nvSpPr>
        <p:spPr>
          <a:noFill/>
          <a:ln>
            <a:miter lim="800000"/>
            <a:headEnd/>
            <a:tailEnd/>
          </a:ln>
        </p:spPr>
        <p:txBody>
          <a:bodyPr/>
          <a:lstStyle/>
          <a:p>
            <a:fld id="{DFC13642-D418-4087-A1C9-B1F36515A70F}" type="slidenum">
              <a:rPr lang="en-US" smtClean="0"/>
              <a:pPr/>
              <a:t>1</a:t>
            </a:fld>
            <a:endParaRPr lang="en-US"/>
          </a:p>
        </p:txBody>
      </p:sp>
    </p:spTree>
  </p:cSld>
  <p:clrMapOvr>
    <a:masterClrMapping/>
  </p:clrMapOvr>
  <p:transition>
    <p:cover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GB"/>
              <a:t>Mechanism of injury... </a:t>
            </a:r>
            <a:endParaRPr lang="en-US"/>
          </a:p>
        </p:txBody>
      </p:sp>
      <p:sp>
        <p:nvSpPr>
          <p:cNvPr id="12291" name="Content Placeholder 2"/>
          <p:cNvSpPr>
            <a:spLocks noGrp="1"/>
          </p:cNvSpPr>
          <p:nvPr>
            <p:ph idx="1"/>
          </p:nvPr>
        </p:nvSpPr>
        <p:spPr/>
        <p:txBody>
          <a:bodyPr/>
          <a:lstStyle/>
          <a:p>
            <a:r>
              <a:rPr lang="en-GB"/>
              <a:t>When the violence is lateral compression, the disruption involves both segment. Vertical shearing violence causes an upward displacement of one half of the pelvis</a:t>
            </a:r>
            <a:endParaRPr lang="en-US"/>
          </a:p>
        </p:txBody>
      </p:sp>
      <p:sp>
        <p:nvSpPr>
          <p:cNvPr id="12292" name="Date Placeholder 3"/>
          <p:cNvSpPr>
            <a:spLocks noGrp="1"/>
          </p:cNvSpPr>
          <p:nvPr>
            <p:ph type="dt" sz="quarter" idx="10"/>
          </p:nvPr>
        </p:nvSpPr>
        <p:spPr>
          <a:noFill/>
          <a:ln>
            <a:miter lim="800000"/>
            <a:headEnd/>
            <a:tailEnd/>
          </a:ln>
        </p:spPr>
        <p:txBody>
          <a:bodyPr/>
          <a:lstStyle/>
          <a:p>
            <a:fld id="{1D65C75A-8E6B-44E1-AD62-1F284C9E797A}" type="datetime1">
              <a:rPr lang="en-US" smtClean="0">
                <a:latin typeface="Arial" charset="0"/>
              </a:rPr>
              <a:pPr/>
              <a:t>6/10/2022</a:t>
            </a:fld>
            <a:endParaRPr lang="en-US">
              <a:latin typeface="Arial" charset="0"/>
            </a:endParaRPr>
          </a:p>
        </p:txBody>
      </p:sp>
      <p:sp>
        <p:nvSpPr>
          <p:cNvPr id="12293" name="Slide Number Placeholder 4"/>
          <p:cNvSpPr>
            <a:spLocks noGrp="1"/>
          </p:cNvSpPr>
          <p:nvPr>
            <p:ph type="sldNum" sz="quarter" idx="12"/>
          </p:nvPr>
        </p:nvSpPr>
        <p:spPr>
          <a:noFill/>
          <a:ln>
            <a:miter lim="800000"/>
            <a:headEnd/>
            <a:tailEnd/>
          </a:ln>
        </p:spPr>
        <p:txBody>
          <a:bodyPr/>
          <a:lstStyle/>
          <a:p>
            <a:fld id="{FA62659F-64C8-4F14-80DE-A52305CA902C}" type="slidenum">
              <a:rPr lang="en-US" smtClean="0"/>
              <a:pPr/>
              <a:t>10</a:t>
            </a:fld>
            <a:endParaRPr lang="en-US"/>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endParaRPr lang="en-GB"/>
          </a:p>
        </p:txBody>
      </p:sp>
      <p:pic>
        <p:nvPicPr>
          <p:cNvPr id="103427" name="Content Placeholder 3"/>
          <p:cNvPicPr>
            <a:picLocks noGrp="1" noChangeAspect="1"/>
          </p:cNvPicPr>
          <p:nvPr>
            <p:ph idx="1"/>
          </p:nvPr>
        </p:nvPicPr>
        <p:blipFill>
          <a:blip r:embed="rId2" cstate="print"/>
          <a:srcRect/>
          <a:stretch>
            <a:fillRect/>
          </a:stretch>
        </p:blipFill>
        <p:spPr>
          <a:xfrm>
            <a:off x="914400" y="1420813"/>
            <a:ext cx="7391400" cy="4827587"/>
          </a:xfrm>
        </p:spPr>
      </p:pic>
      <p:sp>
        <p:nvSpPr>
          <p:cNvPr id="103428" name="Date Placeholder 4"/>
          <p:cNvSpPr>
            <a:spLocks noGrp="1"/>
          </p:cNvSpPr>
          <p:nvPr>
            <p:ph type="dt" sz="quarter" idx="10"/>
          </p:nvPr>
        </p:nvSpPr>
        <p:spPr>
          <a:noFill/>
          <a:ln>
            <a:miter lim="800000"/>
            <a:headEnd/>
            <a:tailEnd/>
          </a:ln>
        </p:spPr>
        <p:txBody>
          <a:bodyPr/>
          <a:lstStyle/>
          <a:p>
            <a:fld id="{5B8B3E69-E1CA-446C-BB6B-7325900ECE08}" type="datetime1">
              <a:rPr lang="en-US" smtClean="0">
                <a:latin typeface="Arial" charset="0"/>
              </a:rPr>
              <a:pPr/>
              <a:t>6/10/2022</a:t>
            </a:fld>
            <a:endParaRPr lang="en-US">
              <a:latin typeface="Arial" charset="0"/>
            </a:endParaRPr>
          </a:p>
        </p:txBody>
      </p:sp>
      <p:sp>
        <p:nvSpPr>
          <p:cNvPr id="103429" name="Slide Number Placeholder 6"/>
          <p:cNvSpPr>
            <a:spLocks noGrp="1"/>
          </p:cNvSpPr>
          <p:nvPr>
            <p:ph type="sldNum" sz="quarter" idx="12"/>
          </p:nvPr>
        </p:nvSpPr>
        <p:spPr>
          <a:noFill/>
          <a:ln>
            <a:miter lim="800000"/>
            <a:headEnd/>
            <a:tailEnd/>
          </a:ln>
        </p:spPr>
        <p:txBody>
          <a:bodyPr/>
          <a:lstStyle/>
          <a:p>
            <a:fld id="{EB063CD7-61EE-4AA6-8A47-24B1E6BB18B6}" type="slidenum">
              <a:rPr lang="en-US" smtClean="0"/>
              <a:pPr/>
              <a:t>100</a:t>
            </a:fld>
            <a:endParaRPr lang="en-US"/>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p:txBody>
          <a:bodyPr/>
          <a:lstStyle/>
          <a:p>
            <a:r>
              <a:rPr lang="en-GB"/>
              <a:t>Investigations </a:t>
            </a:r>
          </a:p>
        </p:txBody>
      </p:sp>
      <p:sp>
        <p:nvSpPr>
          <p:cNvPr id="3" name="Content Placeholder 2"/>
          <p:cNvSpPr>
            <a:spLocks noGrp="1"/>
          </p:cNvSpPr>
          <p:nvPr>
            <p:ph idx="1"/>
          </p:nvPr>
        </p:nvSpPr>
        <p:spPr/>
        <p:txBody>
          <a:bodyPr/>
          <a:lstStyle/>
          <a:p>
            <a:pPr marL="0" indent="0">
              <a:buFont typeface="Wingdings" pitchFamily="2" charset="2"/>
              <a:buNone/>
              <a:defRPr/>
            </a:pPr>
            <a:r>
              <a:rPr lang="en-GB" dirty="0"/>
              <a:t>Radiograph</a:t>
            </a:r>
          </a:p>
          <a:p>
            <a:pPr marL="0" indent="0">
              <a:buFont typeface="Wingdings" pitchFamily="2" charset="2"/>
              <a:buNone/>
              <a:defRPr/>
            </a:pPr>
            <a:r>
              <a:rPr lang="en-GB" dirty="0"/>
              <a:t>recommended views</a:t>
            </a:r>
          </a:p>
          <a:p>
            <a:pPr>
              <a:defRPr/>
            </a:pPr>
            <a:r>
              <a:rPr lang="en-GB" dirty="0"/>
              <a:t>   full length AP and lateral views of affected tibia</a:t>
            </a:r>
          </a:p>
          <a:p>
            <a:pPr>
              <a:defRPr/>
            </a:pPr>
            <a:r>
              <a:rPr lang="en-GB" dirty="0"/>
              <a:t> AP, lateral and oblique views of ipsilateral knee and ankle</a:t>
            </a:r>
          </a:p>
          <a:p>
            <a:pPr>
              <a:defRPr/>
            </a:pPr>
            <a:r>
              <a:rPr lang="en-GB" dirty="0"/>
              <a:t>Arteriograms-if you suspect vascular injuries</a:t>
            </a:r>
          </a:p>
        </p:txBody>
      </p:sp>
      <p:sp>
        <p:nvSpPr>
          <p:cNvPr id="104452" name="Date Placeholder 3"/>
          <p:cNvSpPr>
            <a:spLocks noGrp="1"/>
          </p:cNvSpPr>
          <p:nvPr>
            <p:ph type="dt" sz="quarter" idx="10"/>
          </p:nvPr>
        </p:nvSpPr>
        <p:spPr>
          <a:noFill/>
          <a:ln>
            <a:miter lim="800000"/>
            <a:headEnd/>
            <a:tailEnd/>
          </a:ln>
        </p:spPr>
        <p:txBody>
          <a:bodyPr/>
          <a:lstStyle/>
          <a:p>
            <a:fld id="{68995D2A-898E-4E02-A5C3-91A070BDED23}" type="datetime1">
              <a:rPr lang="en-US" smtClean="0">
                <a:latin typeface="Arial" charset="0"/>
              </a:rPr>
              <a:pPr/>
              <a:t>6/10/2022</a:t>
            </a:fld>
            <a:endParaRPr lang="en-US">
              <a:latin typeface="Arial" charset="0"/>
            </a:endParaRPr>
          </a:p>
        </p:txBody>
      </p:sp>
      <p:sp>
        <p:nvSpPr>
          <p:cNvPr id="104453" name="Slide Number Placeholder 5"/>
          <p:cNvSpPr>
            <a:spLocks noGrp="1"/>
          </p:cNvSpPr>
          <p:nvPr>
            <p:ph type="sldNum" sz="quarter" idx="12"/>
          </p:nvPr>
        </p:nvSpPr>
        <p:spPr>
          <a:noFill/>
          <a:ln>
            <a:miter lim="800000"/>
            <a:headEnd/>
            <a:tailEnd/>
          </a:ln>
        </p:spPr>
        <p:txBody>
          <a:bodyPr/>
          <a:lstStyle/>
          <a:p>
            <a:fld id="{CC733986-1E95-4FBE-A40B-6669C8F56CB1}" type="slidenum">
              <a:rPr lang="en-US" smtClean="0"/>
              <a:pPr/>
              <a:t>101</a:t>
            </a:fld>
            <a:endParaRPr lang="en-US"/>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r>
              <a:rPr lang="en-GB"/>
              <a:t>Management</a:t>
            </a:r>
          </a:p>
        </p:txBody>
      </p:sp>
      <p:sp>
        <p:nvSpPr>
          <p:cNvPr id="3" name="Content Placeholder 2"/>
          <p:cNvSpPr>
            <a:spLocks noGrp="1"/>
          </p:cNvSpPr>
          <p:nvPr>
            <p:ph idx="1"/>
          </p:nvPr>
        </p:nvSpPr>
        <p:spPr/>
        <p:txBody>
          <a:bodyPr/>
          <a:lstStyle/>
          <a:p>
            <a:pPr>
              <a:defRPr/>
            </a:pPr>
            <a:r>
              <a:rPr lang="en-GB" dirty="0"/>
              <a:t>Compound -  if pt is in shock</a:t>
            </a:r>
          </a:p>
          <a:p>
            <a:pPr>
              <a:defRPr/>
            </a:pPr>
            <a:r>
              <a:rPr lang="en-GB" dirty="0"/>
              <a:t>Resuscitation.</a:t>
            </a:r>
          </a:p>
          <a:p>
            <a:pPr>
              <a:defRPr/>
            </a:pPr>
            <a:r>
              <a:rPr lang="en-GB" dirty="0"/>
              <a:t>IV fluids N/S alt 5% dextrose</a:t>
            </a:r>
          </a:p>
          <a:p>
            <a:pPr>
              <a:defRPr/>
            </a:pPr>
            <a:r>
              <a:rPr lang="en-GB" dirty="0"/>
              <a:t>blood transfusion</a:t>
            </a:r>
          </a:p>
          <a:p>
            <a:pPr>
              <a:defRPr/>
            </a:pPr>
            <a:r>
              <a:rPr lang="en-GB" dirty="0"/>
              <a:t>Aim-convert it to simple fracture</a:t>
            </a:r>
          </a:p>
          <a:p>
            <a:pPr>
              <a:defRPr/>
            </a:pPr>
            <a:r>
              <a:rPr lang="en-GB" dirty="0"/>
              <a:t>Surgical toilet – Dirt</a:t>
            </a:r>
          </a:p>
          <a:p>
            <a:pPr marL="0" indent="0">
              <a:buFont typeface="Wingdings" pitchFamily="2" charset="2"/>
              <a:buNone/>
              <a:defRPr/>
            </a:pPr>
            <a:r>
              <a:rPr lang="en-GB" dirty="0"/>
              <a:t>                           - Foreign body</a:t>
            </a:r>
          </a:p>
          <a:p>
            <a:pPr marL="0" indent="0">
              <a:buFont typeface="Wingdings" pitchFamily="2" charset="2"/>
              <a:buNone/>
              <a:defRPr/>
            </a:pPr>
            <a:r>
              <a:rPr lang="en-GB" dirty="0"/>
              <a:t>                           - Dead tissues</a:t>
            </a:r>
          </a:p>
          <a:p>
            <a:pPr marL="0" indent="0">
              <a:buFont typeface="Wingdings" pitchFamily="2" charset="2"/>
              <a:buNone/>
              <a:defRPr/>
            </a:pPr>
            <a:r>
              <a:rPr lang="en-GB" dirty="0"/>
              <a:t>                           - Ligate bleeding vessel</a:t>
            </a:r>
          </a:p>
        </p:txBody>
      </p:sp>
      <p:sp>
        <p:nvSpPr>
          <p:cNvPr id="105476" name="Date Placeholder 3"/>
          <p:cNvSpPr>
            <a:spLocks noGrp="1"/>
          </p:cNvSpPr>
          <p:nvPr>
            <p:ph type="dt" sz="quarter" idx="10"/>
          </p:nvPr>
        </p:nvSpPr>
        <p:spPr>
          <a:noFill/>
          <a:ln>
            <a:miter lim="800000"/>
            <a:headEnd/>
            <a:tailEnd/>
          </a:ln>
        </p:spPr>
        <p:txBody>
          <a:bodyPr/>
          <a:lstStyle/>
          <a:p>
            <a:fld id="{FBE4011B-50C0-4BBE-A554-AB821AB96D19}" type="datetime1">
              <a:rPr lang="en-US" smtClean="0">
                <a:latin typeface="Arial" charset="0"/>
              </a:rPr>
              <a:pPr/>
              <a:t>6/10/2022</a:t>
            </a:fld>
            <a:endParaRPr lang="en-US">
              <a:latin typeface="Arial" charset="0"/>
            </a:endParaRPr>
          </a:p>
        </p:txBody>
      </p:sp>
      <p:sp>
        <p:nvSpPr>
          <p:cNvPr id="105477" name="Slide Number Placeholder 5"/>
          <p:cNvSpPr>
            <a:spLocks noGrp="1"/>
          </p:cNvSpPr>
          <p:nvPr>
            <p:ph type="sldNum" sz="quarter" idx="12"/>
          </p:nvPr>
        </p:nvSpPr>
        <p:spPr>
          <a:noFill/>
          <a:ln>
            <a:miter lim="800000"/>
            <a:headEnd/>
            <a:tailEnd/>
          </a:ln>
        </p:spPr>
        <p:txBody>
          <a:bodyPr/>
          <a:lstStyle/>
          <a:p>
            <a:fld id="{4E570BA3-EF34-4B8F-A0AC-C500759BA008}" type="slidenum">
              <a:rPr lang="en-US" smtClean="0"/>
              <a:pPr/>
              <a:t>102</a:t>
            </a:fld>
            <a:endParaRPr lang="en-US"/>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r>
              <a:rPr lang="en-GB"/>
              <a:t>Ctd mnx</a:t>
            </a:r>
          </a:p>
        </p:txBody>
      </p:sp>
      <p:sp>
        <p:nvSpPr>
          <p:cNvPr id="3" name="Content Placeholder 2"/>
          <p:cNvSpPr>
            <a:spLocks noGrp="1"/>
          </p:cNvSpPr>
          <p:nvPr>
            <p:ph idx="1"/>
          </p:nvPr>
        </p:nvSpPr>
        <p:spPr/>
        <p:txBody>
          <a:bodyPr/>
          <a:lstStyle/>
          <a:p>
            <a:pPr>
              <a:defRPr/>
            </a:pPr>
            <a:r>
              <a:rPr lang="en-GB" dirty="0"/>
              <a:t>Close the wound * If there is tension make a release incision next to the wound and then close it after 48hrs.</a:t>
            </a:r>
          </a:p>
          <a:p>
            <a:pPr>
              <a:defRPr/>
            </a:pPr>
            <a:r>
              <a:rPr lang="en-GB" dirty="0"/>
              <a:t>Manipulative reduction – if this fails skeletal traction</a:t>
            </a:r>
          </a:p>
          <a:p>
            <a:pPr marL="0" indent="0">
              <a:buFont typeface="Wingdings" pitchFamily="2" charset="2"/>
              <a:buNone/>
              <a:defRPr/>
            </a:pPr>
            <a:r>
              <a:rPr lang="en-GB" dirty="0"/>
              <a:t>•	Insert pin at the calcaneus.</a:t>
            </a:r>
          </a:p>
          <a:p>
            <a:pPr marL="0" indent="0">
              <a:buFont typeface="Wingdings" pitchFamily="2" charset="2"/>
              <a:buNone/>
              <a:defRPr/>
            </a:pPr>
            <a:r>
              <a:rPr lang="en-GB" dirty="0"/>
              <a:t>•	Limbs elevated on a </a:t>
            </a:r>
            <a:r>
              <a:rPr lang="en-GB" dirty="0" err="1"/>
              <a:t>Brauns</a:t>
            </a:r>
            <a:r>
              <a:rPr lang="en-GB" dirty="0"/>
              <a:t> splint until the swelling has subsides</a:t>
            </a:r>
          </a:p>
          <a:p>
            <a:pPr>
              <a:defRPr/>
            </a:pPr>
            <a:endParaRPr lang="en-GB" dirty="0"/>
          </a:p>
        </p:txBody>
      </p:sp>
      <p:sp>
        <p:nvSpPr>
          <p:cNvPr id="106500" name="Date Placeholder 3"/>
          <p:cNvSpPr>
            <a:spLocks noGrp="1"/>
          </p:cNvSpPr>
          <p:nvPr>
            <p:ph type="dt" sz="quarter" idx="10"/>
          </p:nvPr>
        </p:nvSpPr>
        <p:spPr>
          <a:noFill/>
          <a:ln>
            <a:miter lim="800000"/>
            <a:headEnd/>
            <a:tailEnd/>
          </a:ln>
        </p:spPr>
        <p:txBody>
          <a:bodyPr/>
          <a:lstStyle/>
          <a:p>
            <a:fld id="{D4ADAD12-25B7-4259-A85C-FAAEF66256DC}" type="datetime1">
              <a:rPr lang="en-US" smtClean="0">
                <a:latin typeface="Arial" charset="0"/>
              </a:rPr>
              <a:pPr/>
              <a:t>6/10/2022</a:t>
            </a:fld>
            <a:endParaRPr lang="en-US">
              <a:latin typeface="Arial" charset="0"/>
            </a:endParaRPr>
          </a:p>
        </p:txBody>
      </p:sp>
      <p:sp>
        <p:nvSpPr>
          <p:cNvPr id="106501" name="Slide Number Placeholder 5"/>
          <p:cNvSpPr>
            <a:spLocks noGrp="1"/>
          </p:cNvSpPr>
          <p:nvPr>
            <p:ph type="sldNum" sz="quarter" idx="12"/>
          </p:nvPr>
        </p:nvSpPr>
        <p:spPr>
          <a:noFill/>
          <a:ln>
            <a:miter lim="800000"/>
            <a:headEnd/>
            <a:tailEnd/>
          </a:ln>
        </p:spPr>
        <p:txBody>
          <a:bodyPr/>
          <a:lstStyle/>
          <a:p>
            <a:fld id="{EC4AFEF8-562F-4972-9FB8-257DF76CE666}" type="slidenum">
              <a:rPr lang="en-US" smtClean="0"/>
              <a:pPr/>
              <a:t>103</a:t>
            </a:fld>
            <a:endParaRPr lang="en-US"/>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r>
              <a:rPr lang="en-GB"/>
              <a:t>Ctd mnx</a:t>
            </a:r>
          </a:p>
        </p:txBody>
      </p:sp>
      <p:sp>
        <p:nvSpPr>
          <p:cNvPr id="107523" name="Content Placeholder 2"/>
          <p:cNvSpPr>
            <a:spLocks noGrp="1"/>
          </p:cNvSpPr>
          <p:nvPr>
            <p:ph idx="1"/>
          </p:nvPr>
        </p:nvSpPr>
        <p:spPr/>
        <p:txBody>
          <a:bodyPr/>
          <a:lstStyle/>
          <a:p>
            <a:r>
              <a:rPr lang="en-GB"/>
              <a:t>Back slab is usually applied when there is swelling.</a:t>
            </a:r>
          </a:p>
          <a:p>
            <a:r>
              <a:rPr lang="en-GB"/>
              <a:t>Full leg P.O. P after the swelling has subsided with a window at the site of the wound for dressing x 12/52.</a:t>
            </a:r>
          </a:p>
          <a:p>
            <a:r>
              <a:rPr lang="en-GB"/>
              <a:t>Non weight bearing 8/52</a:t>
            </a:r>
          </a:p>
          <a:p>
            <a:r>
              <a:rPr lang="en-GB"/>
              <a:t>Antibiotics</a:t>
            </a:r>
          </a:p>
          <a:p>
            <a:r>
              <a:rPr lang="en-GB"/>
              <a:t>Analgesics</a:t>
            </a:r>
          </a:p>
          <a:p>
            <a:r>
              <a:rPr lang="en-GB"/>
              <a:t>Tetanus toxoid.</a:t>
            </a:r>
          </a:p>
          <a:p>
            <a:endParaRPr lang="en-GB"/>
          </a:p>
        </p:txBody>
      </p:sp>
      <p:sp>
        <p:nvSpPr>
          <p:cNvPr id="107524" name="Date Placeholder 3"/>
          <p:cNvSpPr>
            <a:spLocks noGrp="1"/>
          </p:cNvSpPr>
          <p:nvPr>
            <p:ph type="dt" sz="quarter" idx="10"/>
          </p:nvPr>
        </p:nvSpPr>
        <p:spPr>
          <a:noFill/>
          <a:ln>
            <a:miter lim="800000"/>
            <a:headEnd/>
            <a:tailEnd/>
          </a:ln>
        </p:spPr>
        <p:txBody>
          <a:bodyPr/>
          <a:lstStyle/>
          <a:p>
            <a:fld id="{BFB5AECF-5886-4D90-8886-E5B02E85F7CE}" type="datetime1">
              <a:rPr lang="en-US" smtClean="0">
                <a:latin typeface="Arial" charset="0"/>
              </a:rPr>
              <a:pPr/>
              <a:t>6/10/2022</a:t>
            </a:fld>
            <a:endParaRPr lang="en-US">
              <a:latin typeface="Arial" charset="0"/>
            </a:endParaRPr>
          </a:p>
        </p:txBody>
      </p:sp>
      <p:sp>
        <p:nvSpPr>
          <p:cNvPr id="107525" name="Slide Number Placeholder 5"/>
          <p:cNvSpPr>
            <a:spLocks noGrp="1"/>
          </p:cNvSpPr>
          <p:nvPr>
            <p:ph type="sldNum" sz="quarter" idx="12"/>
          </p:nvPr>
        </p:nvSpPr>
        <p:spPr>
          <a:noFill/>
          <a:ln>
            <a:miter lim="800000"/>
            <a:headEnd/>
            <a:tailEnd/>
          </a:ln>
        </p:spPr>
        <p:txBody>
          <a:bodyPr/>
          <a:lstStyle/>
          <a:p>
            <a:fld id="{8A56FBA8-800F-4A39-B6FB-3D83BCEFA624}" type="slidenum">
              <a:rPr lang="en-US" smtClean="0"/>
              <a:pPr/>
              <a:t>104</a:t>
            </a:fld>
            <a:endParaRPr lang="en-US"/>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p:txBody>
          <a:bodyPr/>
          <a:lstStyle/>
          <a:p>
            <a:r>
              <a:rPr lang="en-GB"/>
              <a:t>mnx</a:t>
            </a:r>
          </a:p>
        </p:txBody>
      </p:sp>
      <p:sp>
        <p:nvSpPr>
          <p:cNvPr id="3" name="Content Placeholder 2"/>
          <p:cNvSpPr>
            <a:spLocks noGrp="1"/>
          </p:cNvSpPr>
          <p:nvPr>
            <p:ph idx="1"/>
          </p:nvPr>
        </p:nvSpPr>
        <p:spPr/>
        <p:txBody>
          <a:bodyPr/>
          <a:lstStyle/>
          <a:p>
            <a:pPr>
              <a:defRPr/>
            </a:pPr>
            <a:r>
              <a:rPr lang="en-GB" dirty="0"/>
              <a:t>standard antibiotics for open fractures (institution dependent)</a:t>
            </a:r>
          </a:p>
          <a:p>
            <a:pPr>
              <a:defRPr/>
            </a:pPr>
            <a:r>
              <a:rPr lang="en-GB" dirty="0"/>
              <a:t> cephalosporin given for 24-48 hours in Grade I,II, and IIIA open fractures</a:t>
            </a:r>
          </a:p>
          <a:p>
            <a:pPr>
              <a:defRPr/>
            </a:pPr>
            <a:r>
              <a:rPr lang="en-GB" dirty="0"/>
              <a:t>aminoglycoside added in Grade IIIB injuries </a:t>
            </a:r>
          </a:p>
          <a:p>
            <a:pPr marL="0" indent="0">
              <a:buFont typeface="Wingdings" pitchFamily="2" charset="2"/>
              <a:buNone/>
              <a:defRPr/>
            </a:pPr>
            <a:r>
              <a:rPr lang="en-GB" dirty="0"/>
              <a:t>     minimal data to support this</a:t>
            </a:r>
          </a:p>
          <a:p>
            <a:pPr>
              <a:defRPr/>
            </a:pPr>
            <a:r>
              <a:rPr lang="en-GB" dirty="0"/>
              <a:t>    penicillin administered in farm injuries</a:t>
            </a:r>
          </a:p>
          <a:p>
            <a:pPr marL="0" indent="0">
              <a:buFont typeface="Wingdings" pitchFamily="2" charset="2"/>
              <a:buNone/>
              <a:defRPr/>
            </a:pPr>
            <a:r>
              <a:rPr lang="en-GB" dirty="0"/>
              <a:t>        minimal data to support this</a:t>
            </a:r>
          </a:p>
        </p:txBody>
      </p:sp>
      <p:sp>
        <p:nvSpPr>
          <p:cNvPr id="108548" name="Date Placeholder 3"/>
          <p:cNvSpPr>
            <a:spLocks noGrp="1"/>
          </p:cNvSpPr>
          <p:nvPr>
            <p:ph type="dt" sz="quarter" idx="10"/>
          </p:nvPr>
        </p:nvSpPr>
        <p:spPr>
          <a:noFill/>
          <a:ln>
            <a:miter lim="800000"/>
            <a:headEnd/>
            <a:tailEnd/>
          </a:ln>
        </p:spPr>
        <p:txBody>
          <a:bodyPr/>
          <a:lstStyle/>
          <a:p>
            <a:fld id="{3C651ADE-0736-4376-847E-91867EF2B118}" type="datetime1">
              <a:rPr lang="en-US" smtClean="0">
                <a:latin typeface="Arial" charset="0"/>
              </a:rPr>
              <a:pPr/>
              <a:t>6/10/2022</a:t>
            </a:fld>
            <a:endParaRPr lang="en-US">
              <a:latin typeface="Arial" charset="0"/>
            </a:endParaRPr>
          </a:p>
        </p:txBody>
      </p:sp>
      <p:sp>
        <p:nvSpPr>
          <p:cNvPr id="108549" name="Slide Number Placeholder 5"/>
          <p:cNvSpPr>
            <a:spLocks noGrp="1"/>
          </p:cNvSpPr>
          <p:nvPr>
            <p:ph type="sldNum" sz="quarter" idx="12"/>
          </p:nvPr>
        </p:nvSpPr>
        <p:spPr>
          <a:noFill/>
          <a:ln>
            <a:miter lim="800000"/>
            <a:headEnd/>
            <a:tailEnd/>
          </a:ln>
        </p:spPr>
        <p:txBody>
          <a:bodyPr/>
          <a:lstStyle/>
          <a:p>
            <a:fld id="{E1724F54-BEDC-4BA0-99AD-2B827EDD43A2}" type="slidenum">
              <a:rPr lang="en-US" smtClean="0"/>
              <a:pPr/>
              <a:t>105</a:t>
            </a:fld>
            <a:endParaRPr lang="en-US"/>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r>
              <a:rPr lang="en-GB"/>
              <a:t>Operative mnx</a:t>
            </a:r>
          </a:p>
        </p:txBody>
      </p:sp>
      <p:sp>
        <p:nvSpPr>
          <p:cNvPr id="3" name="Content Placeholder 2"/>
          <p:cNvSpPr>
            <a:spLocks noGrp="1"/>
          </p:cNvSpPr>
          <p:nvPr>
            <p:ph idx="1"/>
          </p:nvPr>
        </p:nvSpPr>
        <p:spPr>
          <a:xfrm>
            <a:off x="762000" y="1600200"/>
            <a:ext cx="7772400" cy="5105400"/>
          </a:xfrm>
        </p:spPr>
        <p:txBody>
          <a:bodyPr/>
          <a:lstStyle/>
          <a:p>
            <a:pPr marL="0" indent="0">
              <a:buFont typeface="Wingdings" pitchFamily="2" charset="2"/>
              <a:buNone/>
              <a:defRPr/>
            </a:pPr>
            <a:r>
              <a:rPr lang="en-GB" sz="2400" b="1" dirty="0"/>
              <a:t>external fixation</a:t>
            </a:r>
          </a:p>
          <a:p>
            <a:pPr marL="0" indent="0">
              <a:buFont typeface="Wingdings" pitchFamily="2" charset="2"/>
              <a:buNone/>
              <a:defRPr/>
            </a:pPr>
            <a:r>
              <a:rPr lang="en-GB" sz="2400" dirty="0"/>
              <a:t> indications</a:t>
            </a:r>
          </a:p>
          <a:p>
            <a:pPr marL="0" indent="0">
              <a:buFont typeface="Wingdings" pitchFamily="2" charset="2"/>
              <a:buNone/>
              <a:defRPr/>
            </a:pPr>
            <a:r>
              <a:rPr lang="en-GB" sz="2400" dirty="0"/>
              <a:t> Provisional external fixation an option for open fractures with staged IM nailing or plating</a:t>
            </a:r>
          </a:p>
          <a:p>
            <a:pPr>
              <a:defRPr/>
            </a:pPr>
            <a:r>
              <a:rPr lang="en-GB" sz="2400" dirty="0"/>
              <a:t> indicated in children with open physis</a:t>
            </a:r>
          </a:p>
          <a:p>
            <a:pPr marL="0" indent="0">
              <a:buFont typeface="Wingdings" pitchFamily="2" charset="2"/>
              <a:buNone/>
              <a:defRPr/>
            </a:pPr>
            <a:r>
              <a:rPr lang="en-GB" sz="2400" b="1" dirty="0"/>
              <a:t>IM Nailing </a:t>
            </a:r>
          </a:p>
          <a:p>
            <a:pPr marL="0" indent="0">
              <a:buFont typeface="Wingdings" pitchFamily="2" charset="2"/>
              <a:buNone/>
              <a:defRPr/>
            </a:pPr>
            <a:r>
              <a:rPr lang="en-GB" sz="2400" dirty="0"/>
              <a:t> indications</a:t>
            </a:r>
          </a:p>
          <a:p>
            <a:pPr marL="0" indent="0">
              <a:buFont typeface="Wingdings" pitchFamily="2" charset="2"/>
              <a:buNone/>
              <a:defRPr/>
            </a:pPr>
            <a:r>
              <a:rPr lang="en-GB" sz="2400" dirty="0"/>
              <a:t>  most open fractures can be treated with IM nail within 24 </a:t>
            </a:r>
            <a:r>
              <a:rPr lang="en-GB" sz="2400" dirty="0" err="1"/>
              <a:t>hoursi.e</a:t>
            </a:r>
            <a:r>
              <a:rPr lang="en-GB" sz="2400" dirty="0"/>
              <a:t> segmental and </a:t>
            </a:r>
            <a:r>
              <a:rPr lang="en-GB" sz="2400" dirty="0" err="1"/>
              <a:t>communited</a:t>
            </a:r>
            <a:r>
              <a:rPr lang="en-GB" sz="2400" dirty="0"/>
              <a:t> fractures</a:t>
            </a:r>
          </a:p>
          <a:p>
            <a:pPr>
              <a:defRPr/>
            </a:pPr>
            <a:r>
              <a:rPr lang="en-GB" sz="2400" dirty="0"/>
              <a:t>contraindicated in children with open physis (use flexible nail, plate, or external fixation instead)</a:t>
            </a:r>
          </a:p>
          <a:p>
            <a:pPr>
              <a:defRPr/>
            </a:pPr>
            <a:endParaRPr lang="en-GB" dirty="0"/>
          </a:p>
        </p:txBody>
      </p:sp>
      <p:sp>
        <p:nvSpPr>
          <p:cNvPr id="109572" name="Date Placeholder 3"/>
          <p:cNvSpPr>
            <a:spLocks noGrp="1"/>
          </p:cNvSpPr>
          <p:nvPr>
            <p:ph type="dt" sz="quarter" idx="10"/>
          </p:nvPr>
        </p:nvSpPr>
        <p:spPr>
          <a:noFill/>
          <a:ln>
            <a:miter lim="800000"/>
            <a:headEnd/>
            <a:tailEnd/>
          </a:ln>
        </p:spPr>
        <p:txBody>
          <a:bodyPr/>
          <a:lstStyle/>
          <a:p>
            <a:fld id="{30C1BF10-8A8E-48BA-8676-4E516D24DDE7}" type="datetime1">
              <a:rPr lang="en-US" smtClean="0">
                <a:latin typeface="Arial" charset="0"/>
              </a:rPr>
              <a:pPr/>
              <a:t>6/10/2022</a:t>
            </a:fld>
            <a:endParaRPr lang="en-US">
              <a:latin typeface="Arial" charset="0"/>
            </a:endParaRPr>
          </a:p>
        </p:txBody>
      </p:sp>
      <p:sp>
        <p:nvSpPr>
          <p:cNvPr id="109573" name="Slide Number Placeholder 5"/>
          <p:cNvSpPr>
            <a:spLocks noGrp="1"/>
          </p:cNvSpPr>
          <p:nvPr>
            <p:ph type="sldNum" sz="quarter" idx="12"/>
          </p:nvPr>
        </p:nvSpPr>
        <p:spPr>
          <a:noFill/>
          <a:ln>
            <a:miter lim="800000"/>
            <a:headEnd/>
            <a:tailEnd/>
          </a:ln>
        </p:spPr>
        <p:txBody>
          <a:bodyPr/>
          <a:lstStyle/>
          <a:p>
            <a:fld id="{B401E566-DC4B-49F2-AB76-80C6D99A9FE4}" type="slidenum">
              <a:rPr lang="en-US" smtClean="0"/>
              <a:pPr/>
              <a:t>106</a:t>
            </a:fld>
            <a:endParaRPr lang="en-US"/>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r>
              <a:rPr lang="en-GB"/>
              <a:t>Complications</a:t>
            </a:r>
          </a:p>
        </p:txBody>
      </p:sp>
      <p:sp>
        <p:nvSpPr>
          <p:cNvPr id="110595" name="Content Placeholder 2"/>
          <p:cNvSpPr>
            <a:spLocks noGrp="1"/>
          </p:cNvSpPr>
          <p:nvPr>
            <p:ph idx="1"/>
          </p:nvPr>
        </p:nvSpPr>
        <p:spPr/>
        <p:txBody>
          <a:bodyPr/>
          <a:lstStyle/>
          <a:p>
            <a:r>
              <a:rPr lang="en-GB"/>
              <a:t>Malunion</a:t>
            </a:r>
          </a:p>
          <a:p>
            <a:r>
              <a:rPr lang="en-GB"/>
              <a:t>Non-union (&gt;9mnths) </a:t>
            </a:r>
          </a:p>
          <a:p>
            <a:r>
              <a:rPr lang="en-GB"/>
              <a:t>Delayed union(6-9mnths)</a:t>
            </a:r>
          </a:p>
          <a:p>
            <a:r>
              <a:rPr lang="en-GB"/>
              <a:t>Dvt</a:t>
            </a:r>
          </a:p>
          <a:p>
            <a:r>
              <a:rPr lang="en-GB"/>
              <a:t>Fat embolism</a:t>
            </a:r>
          </a:p>
          <a:p>
            <a:r>
              <a:rPr lang="en-GB"/>
              <a:t>Compartment syndrome</a:t>
            </a:r>
          </a:p>
          <a:p>
            <a:endParaRPr lang="en-GB"/>
          </a:p>
          <a:p>
            <a:endParaRPr lang="en-GB"/>
          </a:p>
        </p:txBody>
      </p:sp>
      <p:sp>
        <p:nvSpPr>
          <p:cNvPr id="110596" name="Date Placeholder 3"/>
          <p:cNvSpPr>
            <a:spLocks noGrp="1"/>
          </p:cNvSpPr>
          <p:nvPr>
            <p:ph type="dt" sz="quarter" idx="10"/>
          </p:nvPr>
        </p:nvSpPr>
        <p:spPr>
          <a:noFill/>
          <a:ln>
            <a:miter lim="800000"/>
            <a:headEnd/>
            <a:tailEnd/>
          </a:ln>
        </p:spPr>
        <p:txBody>
          <a:bodyPr/>
          <a:lstStyle/>
          <a:p>
            <a:fld id="{48E1EC7A-42DB-44AF-A087-C9F4E8E90CF2}" type="datetime1">
              <a:rPr lang="en-US" smtClean="0">
                <a:latin typeface="Arial" charset="0"/>
              </a:rPr>
              <a:pPr/>
              <a:t>6/10/2022</a:t>
            </a:fld>
            <a:endParaRPr lang="en-US">
              <a:latin typeface="Arial" charset="0"/>
            </a:endParaRPr>
          </a:p>
        </p:txBody>
      </p:sp>
      <p:sp>
        <p:nvSpPr>
          <p:cNvPr id="110597" name="Slide Number Placeholder 5"/>
          <p:cNvSpPr>
            <a:spLocks noGrp="1"/>
          </p:cNvSpPr>
          <p:nvPr>
            <p:ph type="sldNum" sz="quarter" idx="12"/>
          </p:nvPr>
        </p:nvSpPr>
        <p:spPr>
          <a:noFill/>
          <a:ln>
            <a:miter lim="800000"/>
            <a:headEnd/>
            <a:tailEnd/>
          </a:ln>
        </p:spPr>
        <p:txBody>
          <a:bodyPr/>
          <a:lstStyle/>
          <a:p>
            <a:fld id="{4FA49F96-5750-4BDD-AFFE-B37DCA9A6107}" type="slidenum">
              <a:rPr lang="en-US" smtClean="0"/>
              <a:pPr/>
              <a:t>107</a:t>
            </a:fld>
            <a:endParaRPr lang="en-US"/>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r>
              <a:rPr lang="en-GB" b="1"/>
              <a:t>PILLON FRACTURES</a:t>
            </a:r>
          </a:p>
        </p:txBody>
      </p:sp>
      <p:sp>
        <p:nvSpPr>
          <p:cNvPr id="111619" name="Content Placeholder 2"/>
          <p:cNvSpPr>
            <a:spLocks noGrp="1"/>
          </p:cNvSpPr>
          <p:nvPr>
            <p:ph idx="1"/>
          </p:nvPr>
        </p:nvSpPr>
        <p:spPr/>
        <p:txBody>
          <a:bodyPr/>
          <a:lstStyle/>
          <a:p>
            <a:r>
              <a:rPr lang="en-GB"/>
              <a:t>This  injury to the ankle joint occurs when a large force drives the talus upwards against the tibial plafond. </a:t>
            </a:r>
          </a:p>
          <a:p>
            <a:r>
              <a:rPr lang="en-GB"/>
              <a:t>There is considerable damage to the articular cartilage &amp; the subchondral bone may be broken into several pieces.</a:t>
            </a:r>
          </a:p>
        </p:txBody>
      </p:sp>
      <p:sp>
        <p:nvSpPr>
          <p:cNvPr id="111620" name="Date Placeholder 3"/>
          <p:cNvSpPr>
            <a:spLocks noGrp="1"/>
          </p:cNvSpPr>
          <p:nvPr>
            <p:ph type="dt" sz="quarter" idx="10"/>
          </p:nvPr>
        </p:nvSpPr>
        <p:spPr>
          <a:noFill/>
          <a:ln>
            <a:miter lim="800000"/>
            <a:headEnd/>
            <a:tailEnd/>
          </a:ln>
        </p:spPr>
        <p:txBody>
          <a:bodyPr/>
          <a:lstStyle/>
          <a:p>
            <a:fld id="{024174CC-D897-4A85-91F5-9E8E377C827A}" type="datetime1">
              <a:rPr lang="en-US" smtClean="0">
                <a:latin typeface="Arial" charset="0"/>
              </a:rPr>
              <a:pPr/>
              <a:t>6/10/2022</a:t>
            </a:fld>
            <a:endParaRPr lang="en-US">
              <a:latin typeface="Arial" charset="0"/>
            </a:endParaRPr>
          </a:p>
        </p:txBody>
      </p:sp>
      <p:sp>
        <p:nvSpPr>
          <p:cNvPr id="111621" name="Slide Number Placeholder 5"/>
          <p:cNvSpPr>
            <a:spLocks noGrp="1"/>
          </p:cNvSpPr>
          <p:nvPr>
            <p:ph type="sldNum" sz="quarter" idx="12"/>
          </p:nvPr>
        </p:nvSpPr>
        <p:spPr>
          <a:noFill/>
          <a:ln>
            <a:miter lim="800000"/>
            <a:headEnd/>
            <a:tailEnd/>
          </a:ln>
        </p:spPr>
        <p:txBody>
          <a:bodyPr/>
          <a:lstStyle/>
          <a:p>
            <a:fld id="{8177A2AD-2169-4362-B3E7-399685CAD556}" type="slidenum">
              <a:rPr lang="en-US" smtClean="0"/>
              <a:pPr/>
              <a:t>108</a:t>
            </a:fld>
            <a:endParaRPr lang="en-US"/>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r>
              <a:rPr lang="en-GB"/>
              <a:t>Presentation of Pillon </a:t>
            </a:r>
          </a:p>
        </p:txBody>
      </p:sp>
      <p:sp>
        <p:nvSpPr>
          <p:cNvPr id="3" name="Content Placeholder 2"/>
          <p:cNvSpPr>
            <a:spLocks noGrp="1"/>
          </p:cNvSpPr>
          <p:nvPr>
            <p:ph idx="1"/>
          </p:nvPr>
        </p:nvSpPr>
        <p:spPr/>
        <p:txBody>
          <a:bodyPr/>
          <a:lstStyle/>
          <a:p>
            <a:pPr marL="0" indent="0">
              <a:buFont typeface="Wingdings" pitchFamily="2" charset="2"/>
              <a:buNone/>
              <a:defRPr/>
            </a:pPr>
            <a:r>
              <a:rPr lang="en-GB" sz="1800" dirty="0"/>
              <a:t>   Symptoms</a:t>
            </a:r>
          </a:p>
          <a:p>
            <a:pPr>
              <a:defRPr/>
            </a:pPr>
            <a:r>
              <a:rPr lang="en-GB" sz="1800" dirty="0"/>
              <a:t>ankle pain, inability to bear weight, deformity</a:t>
            </a:r>
          </a:p>
          <a:p>
            <a:pPr marL="0" indent="0">
              <a:buFont typeface="Wingdings" pitchFamily="2" charset="2"/>
              <a:buNone/>
              <a:defRPr/>
            </a:pPr>
            <a:r>
              <a:rPr lang="en-GB" sz="1800" dirty="0"/>
              <a:t>Physical exam</a:t>
            </a:r>
          </a:p>
          <a:p>
            <a:pPr>
              <a:defRPr/>
            </a:pPr>
            <a:r>
              <a:rPr lang="en-GB" sz="1800" dirty="0"/>
              <a:t> inspection</a:t>
            </a:r>
          </a:p>
          <a:p>
            <a:pPr>
              <a:defRPr/>
            </a:pPr>
            <a:r>
              <a:rPr lang="en-GB" sz="1800" dirty="0"/>
              <a:t> examine soft tissue integrity</a:t>
            </a:r>
          </a:p>
          <a:p>
            <a:pPr>
              <a:defRPr/>
            </a:pPr>
            <a:r>
              <a:rPr lang="en-GB" sz="1800" dirty="0"/>
              <a:t>  swelling, abrasions, ecchymosis, fracture blisters, open wounds</a:t>
            </a:r>
          </a:p>
          <a:p>
            <a:pPr>
              <a:defRPr/>
            </a:pPr>
            <a:r>
              <a:rPr lang="en-GB" sz="1800" dirty="0"/>
              <a:t>  examine for associated musculoskeletal injuries</a:t>
            </a:r>
          </a:p>
          <a:p>
            <a:pPr marL="0" indent="0">
              <a:buFont typeface="Wingdings" pitchFamily="2" charset="2"/>
              <a:buNone/>
              <a:defRPr/>
            </a:pPr>
            <a:r>
              <a:rPr lang="en-GB" sz="1800" dirty="0"/>
              <a:t> ROM &amp; stability</a:t>
            </a:r>
          </a:p>
          <a:p>
            <a:pPr>
              <a:defRPr/>
            </a:pPr>
            <a:r>
              <a:rPr lang="en-GB" sz="1800" dirty="0"/>
              <a:t>  examine stability and alignment of the ankle join</a:t>
            </a:r>
          </a:p>
          <a:p>
            <a:pPr marL="0" indent="0">
              <a:buFont typeface="Wingdings" pitchFamily="2" charset="2"/>
              <a:buNone/>
              <a:defRPr/>
            </a:pPr>
            <a:r>
              <a:rPr lang="en-GB" sz="1800" dirty="0"/>
              <a:t>neurovascular</a:t>
            </a:r>
          </a:p>
          <a:p>
            <a:pPr>
              <a:defRPr/>
            </a:pPr>
            <a:r>
              <a:rPr lang="en-GB" sz="1800" dirty="0"/>
              <a:t>  check DP and PT pulses</a:t>
            </a:r>
          </a:p>
          <a:p>
            <a:pPr>
              <a:defRPr/>
            </a:pPr>
            <a:r>
              <a:rPr lang="en-GB" sz="1800" dirty="0"/>
              <a:t>   look for neurologic compromise</a:t>
            </a:r>
          </a:p>
          <a:p>
            <a:pPr>
              <a:defRPr/>
            </a:pPr>
            <a:r>
              <a:rPr lang="en-GB" sz="1800" dirty="0"/>
              <a:t>   check for signs of compartment syndrome(5ps).</a:t>
            </a:r>
          </a:p>
          <a:p>
            <a:pPr>
              <a:defRPr/>
            </a:pPr>
            <a:endParaRPr lang="en-GB" dirty="0"/>
          </a:p>
        </p:txBody>
      </p:sp>
      <p:sp>
        <p:nvSpPr>
          <p:cNvPr id="112644" name="Date Placeholder 3"/>
          <p:cNvSpPr>
            <a:spLocks noGrp="1"/>
          </p:cNvSpPr>
          <p:nvPr>
            <p:ph type="dt" sz="quarter" idx="10"/>
          </p:nvPr>
        </p:nvSpPr>
        <p:spPr>
          <a:noFill/>
          <a:ln>
            <a:miter lim="800000"/>
            <a:headEnd/>
            <a:tailEnd/>
          </a:ln>
        </p:spPr>
        <p:txBody>
          <a:bodyPr/>
          <a:lstStyle/>
          <a:p>
            <a:fld id="{6755E1B4-2D1C-4769-8B08-994674F8373A}" type="datetime1">
              <a:rPr lang="en-US" smtClean="0">
                <a:latin typeface="Arial" charset="0"/>
              </a:rPr>
              <a:pPr/>
              <a:t>6/10/2022</a:t>
            </a:fld>
            <a:endParaRPr lang="en-US">
              <a:latin typeface="Arial" charset="0"/>
            </a:endParaRPr>
          </a:p>
        </p:txBody>
      </p:sp>
      <p:sp>
        <p:nvSpPr>
          <p:cNvPr id="112645" name="Slide Number Placeholder 5"/>
          <p:cNvSpPr>
            <a:spLocks noGrp="1"/>
          </p:cNvSpPr>
          <p:nvPr>
            <p:ph type="sldNum" sz="quarter" idx="12"/>
          </p:nvPr>
        </p:nvSpPr>
        <p:spPr>
          <a:noFill/>
          <a:ln>
            <a:miter lim="800000"/>
            <a:headEnd/>
            <a:tailEnd/>
          </a:ln>
        </p:spPr>
        <p:txBody>
          <a:bodyPr/>
          <a:lstStyle/>
          <a:p>
            <a:fld id="{DEF38259-891A-45B7-A0AB-341712477202}" type="slidenum">
              <a:rPr lang="en-US" smtClean="0"/>
              <a:pPr/>
              <a:t>109</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t>Classification</a:t>
            </a:r>
          </a:p>
        </p:txBody>
      </p:sp>
      <p:sp>
        <p:nvSpPr>
          <p:cNvPr id="5123" name="Rectangle 3"/>
          <p:cNvSpPr>
            <a:spLocks noGrp="1" noChangeArrowheads="1"/>
          </p:cNvSpPr>
          <p:nvPr>
            <p:ph type="body" idx="1"/>
          </p:nvPr>
        </p:nvSpPr>
        <p:spPr>
          <a:xfrm>
            <a:off x="914400" y="1600200"/>
            <a:ext cx="8077200" cy="4530725"/>
          </a:xfrm>
        </p:spPr>
        <p:txBody>
          <a:bodyPr/>
          <a:lstStyle/>
          <a:p>
            <a:pPr marL="0" indent="0">
              <a:buFont typeface="Wingdings" pitchFamily="2" charset="2"/>
              <a:buNone/>
              <a:defRPr/>
            </a:pPr>
            <a:r>
              <a:rPr lang="en-US" dirty="0"/>
              <a:t>1.stable fractures these are fractures without disruption of the pelvic ring.</a:t>
            </a:r>
            <a:endParaRPr lang="en-GB" dirty="0"/>
          </a:p>
          <a:p>
            <a:pPr marL="0" indent="0">
              <a:buFont typeface="Wingdings" pitchFamily="2" charset="2"/>
              <a:buNone/>
              <a:defRPr/>
            </a:pPr>
            <a:r>
              <a:rPr lang="en-US" dirty="0"/>
              <a:t>2.unstable fracture fractures with disruption of the pelvic ring. Sites:</a:t>
            </a:r>
            <a:endParaRPr lang="en-GB" dirty="0"/>
          </a:p>
          <a:p>
            <a:pPr>
              <a:defRPr/>
            </a:pPr>
            <a:r>
              <a:rPr lang="en-US" dirty="0"/>
              <a:t>superior rami</a:t>
            </a:r>
            <a:endParaRPr lang="en-GB" dirty="0"/>
          </a:p>
          <a:p>
            <a:pPr>
              <a:defRPr/>
            </a:pPr>
            <a:r>
              <a:rPr lang="en-US" dirty="0"/>
              <a:t>inferior rami</a:t>
            </a:r>
            <a:endParaRPr lang="en-GB" dirty="0"/>
          </a:p>
          <a:p>
            <a:pPr>
              <a:defRPr/>
            </a:pPr>
            <a:r>
              <a:rPr lang="en-US" dirty="0"/>
              <a:t>through the acetabulum central dislocation of the Hip</a:t>
            </a:r>
            <a:endParaRPr lang="en-GB" dirty="0"/>
          </a:p>
          <a:p>
            <a:pPr>
              <a:defRPr/>
            </a:pPr>
            <a:r>
              <a:rPr lang="en-US" dirty="0"/>
              <a:t>iliac wing</a:t>
            </a:r>
            <a:endParaRPr lang="en-GB" dirty="0"/>
          </a:p>
          <a:p>
            <a:pPr>
              <a:defRPr/>
            </a:pPr>
            <a:r>
              <a:rPr lang="en-US" dirty="0"/>
              <a:t>separation of symphysis pubis e.g. during delivery (CPD)</a:t>
            </a:r>
            <a:endParaRPr lang="en-GB" dirty="0"/>
          </a:p>
          <a:p>
            <a:pPr eaLnBrk="1" hangingPunct="1">
              <a:buFont typeface="Wingdings" pitchFamily="2" charset="2"/>
              <a:buNone/>
              <a:defRPr/>
            </a:pPr>
            <a:endParaRPr lang="en-US" dirty="0"/>
          </a:p>
        </p:txBody>
      </p:sp>
      <p:sp>
        <p:nvSpPr>
          <p:cNvPr id="13316" name="Date Placeholder 1"/>
          <p:cNvSpPr>
            <a:spLocks noGrp="1"/>
          </p:cNvSpPr>
          <p:nvPr>
            <p:ph type="dt" sz="quarter" idx="10"/>
          </p:nvPr>
        </p:nvSpPr>
        <p:spPr>
          <a:noFill/>
          <a:ln>
            <a:miter lim="800000"/>
            <a:headEnd/>
            <a:tailEnd/>
          </a:ln>
        </p:spPr>
        <p:txBody>
          <a:bodyPr/>
          <a:lstStyle/>
          <a:p>
            <a:fld id="{6D73D2D1-F9F0-41D2-AAA2-178AC7134598}" type="datetime1">
              <a:rPr lang="en-US" smtClean="0">
                <a:latin typeface="Arial" charset="0"/>
              </a:rPr>
              <a:pPr/>
              <a:t>6/10/2022</a:t>
            </a:fld>
            <a:endParaRPr lang="en-US">
              <a:latin typeface="Arial" charset="0"/>
            </a:endParaRPr>
          </a:p>
        </p:txBody>
      </p:sp>
      <p:sp>
        <p:nvSpPr>
          <p:cNvPr id="13317" name="Slide Number Placeholder 3"/>
          <p:cNvSpPr>
            <a:spLocks noGrp="1"/>
          </p:cNvSpPr>
          <p:nvPr>
            <p:ph type="sldNum" sz="quarter" idx="12"/>
          </p:nvPr>
        </p:nvSpPr>
        <p:spPr>
          <a:noFill/>
          <a:ln>
            <a:miter lim="800000"/>
            <a:headEnd/>
            <a:tailEnd/>
          </a:ln>
        </p:spPr>
        <p:txBody>
          <a:bodyPr/>
          <a:lstStyle/>
          <a:p>
            <a:fld id="{997B96AC-99EE-45AB-AB6D-0E0F8962E294}" type="slidenum">
              <a:rPr lang="en-US" smtClean="0"/>
              <a:pPr/>
              <a:t>11</a:t>
            </a:fld>
            <a:endParaRPr lang="en-US"/>
          </a:p>
        </p:txBody>
      </p:sp>
    </p:spTree>
  </p:cSld>
  <p:clrMapOvr>
    <a:masterClrMapping/>
  </p:clrMapOvr>
  <p:transition>
    <p:zoom/>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p:txBody>
          <a:bodyPr/>
          <a:lstStyle/>
          <a:p>
            <a:endParaRPr lang="en-GB"/>
          </a:p>
        </p:txBody>
      </p:sp>
      <p:sp>
        <p:nvSpPr>
          <p:cNvPr id="113667" name="Content Placeholder 2"/>
          <p:cNvSpPr>
            <a:spLocks noGrp="1"/>
          </p:cNvSpPr>
          <p:nvPr>
            <p:ph idx="1"/>
          </p:nvPr>
        </p:nvSpPr>
        <p:spPr/>
        <p:txBody>
          <a:bodyPr/>
          <a:lstStyle/>
          <a:p>
            <a:endParaRPr lang="en-GB"/>
          </a:p>
        </p:txBody>
      </p:sp>
      <p:pic>
        <p:nvPicPr>
          <p:cNvPr id="113668" name="Picture 3"/>
          <p:cNvPicPr>
            <a:picLocks noChangeAspect="1"/>
          </p:cNvPicPr>
          <p:nvPr/>
        </p:nvPicPr>
        <p:blipFill>
          <a:blip r:embed="rId2" cstate="print"/>
          <a:srcRect/>
          <a:stretch>
            <a:fillRect/>
          </a:stretch>
        </p:blipFill>
        <p:spPr bwMode="auto">
          <a:xfrm>
            <a:off x="1524000" y="1600200"/>
            <a:ext cx="5257800" cy="4530725"/>
          </a:xfrm>
          <a:prstGeom prst="rect">
            <a:avLst/>
          </a:prstGeom>
          <a:noFill/>
          <a:ln w="9525">
            <a:noFill/>
            <a:miter lim="800000"/>
            <a:headEnd/>
            <a:tailEnd/>
          </a:ln>
        </p:spPr>
      </p:pic>
      <p:sp>
        <p:nvSpPr>
          <p:cNvPr id="113669" name="Date Placeholder 4"/>
          <p:cNvSpPr>
            <a:spLocks noGrp="1"/>
          </p:cNvSpPr>
          <p:nvPr>
            <p:ph type="dt" sz="quarter" idx="10"/>
          </p:nvPr>
        </p:nvSpPr>
        <p:spPr>
          <a:noFill/>
          <a:ln>
            <a:miter lim="800000"/>
            <a:headEnd/>
            <a:tailEnd/>
          </a:ln>
        </p:spPr>
        <p:txBody>
          <a:bodyPr/>
          <a:lstStyle/>
          <a:p>
            <a:fld id="{C8A87B33-60E8-4BFE-BD49-AA1EA06E2827}" type="datetime1">
              <a:rPr lang="en-US" smtClean="0">
                <a:latin typeface="Arial" charset="0"/>
              </a:rPr>
              <a:pPr/>
              <a:t>6/10/2022</a:t>
            </a:fld>
            <a:endParaRPr lang="en-US">
              <a:latin typeface="Arial" charset="0"/>
            </a:endParaRPr>
          </a:p>
        </p:txBody>
      </p:sp>
      <p:sp>
        <p:nvSpPr>
          <p:cNvPr id="113670" name="Slide Number Placeholder 6"/>
          <p:cNvSpPr>
            <a:spLocks noGrp="1"/>
          </p:cNvSpPr>
          <p:nvPr>
            <p:ph type="sldNum" sz="quarter" idx="12"/>
          </p:nvPr>
        </p:nvSpPr>
        <p:spPr>
          <a:noFill/>
          <a:ln>
            <a:miter lim="800000"/>
            <a:headEnd/>
            <a:tailEnd/>
          </a:ln>
        </p:spPr>
        <p:txBody>
          <a:bodyPr/>
          <a:lstStyle/>
          <a:p>
            <a:fld id="{41443876-DD98-4E61-8B3C-D054C8A8F8E3}" type="slidenum">
              <a:rPr lang="en-US" smtClean="0"/>
              <a:pPr/>
              <a:t>110</a:t>
            </a:fld>
            <a:endParaRPr lang="en-US"/>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7"/>
          <p:cNvSpPr>
            <a:spLocks noGrp="1"/>
          </p:cNvSpPr>
          <p:nvPr>
            <p:ph type="title"/>
          </p:nvPr>
        </p:nvSpPr>
        <p:spPr/>
        <p:txBody>
          <a:bodyPr/>
          <a:lstStyle/>
          <a:p>
            <a:endParaRPr lang="en-GB"/>
          </a:p>
        </p:txBody>
      </p:sp>
      <p:pic>
        <p:nvPicPr>
          <p:cNvPr id="114691" name="Picture 10"/>
          <p:cNvPicPr>
            <a:picLocks noChangeAspect="1"/>
          </p:cNvPicPr>
          <p:nvPr/>
        </p:nvPicPr>
        <p:blipFill>
          <a:blip r:embed="rId2" cstate="print"/>
          <a:srcRect/>
          <a:stretch>
            <a:fillRect/>
          </a:stretch>
        </p:blipFill>
        <p:spPr bwMode="auto">
          <a:xfrm>
            <a:off x="609600" y="1828800"/>
            <a:ext cx="4229100" cy="2895600"/>
          </a:xfrm>
          <a:prstGeom prst="rect">
            <a:avLst/>
          </a:prstGeom>
          <a:noFill/>
          <a:ln w="9525">
            <a:noFill/>
            <a:miter lim="800000"/>
            <a:headEnd/>
            <a:tailEnd/>
          </a:ln>
        </p:spPr>
      </p:pic>
      <p:sp>
        <p:nvSpPr>
          <p:cNvPr id="114692" name="Text Placeholder 8"/>
          <p:cNvSpPr>
            <a:spLocks noGrp="1"/>
          </p:cNvSpPr>
          <p:nvPr>
            <p:ph type="body" sz="half" idx="1"/>
          </p:nvPr>
        </p:nvSpPr>
        <p:spPr/>
        <p:txBody>
          <a:bodyPr/>
          <a:lstStyle/>
          <a:p>
            <a:endParaRPr lang="en-GB"/>
          </a:p>
        </p:txBody>
      </p:sp>
      <p:pic>
        <p:nvPicPr>
          <p:cNvPr id="114693" name="Content Placeholder 11"/>
          <p:cNvPicPr>
            <a:picLocks noGrp="1" noChangeAspect="1"/>
          </p:cNvPicPr>
          <p:nvPr>
            <p:ph sz="half" idx="2"/>
          </p:nvPr>
        </p:nvPicPr>
        <p:blipFill>
          <a:blip r:embed="rId3" cstate="print"/>
          <a:srcRect/>
          <a:stretch>
            <a:fillRect/>
          </a:stretch>
        </p:blipFill>
        <p:spPr>
          <a:xfrm>
            <a:off x="4838700" y="2057400"/>
            <a:ext cx="3848100" cy="2667000"/>
          </a:xfrm>
        </p:spPr>
      </p:pic>
      <p:sp>
        <p:nvSpPr>
          <p:cNvPr id="114694" name="Date Placeholder 12"/>
          <p:cNvSpPr>
            <a:spLocks noGrp="1"/>
          </p:cNvSpPr>
          <p:nvPr>
            <p:ph type="dt" sz="quarter" idx="10"/>
          </p:nvPr>
        </p:nvSpPr>
        <p:spPr>
          <a:noFill/>
          <a:ln>
            <a:miter lim="800000"/>
            <a:headEnd/>
            <a:tailEnd/>
          </a:ln>
        </p:spPr>
        <p:txBody>
          <a:bodyPr/>
          <a:lstStyle/>
          <a:p>
            <a:fld id="{7C1B018B-793F-40B1-8294-2EDF3500AAA2}" type="datetime1">
              <a:rPr lang="en-US" smtClean="0">
                <a:latin typeface="Arial" charset="0"/>
              </a:rPr>
              <a:pPr/>
              <a:t>6/10/2022</a:t>
            </a:fld>
            <a:endParaRPr lang="en-US">
              <a:latin typeface="Arial" charset="0"/>
            </a:endParaRPr>
          </a:p>
        </p:txBody>
      </p:sp>
      <p:sp>
        <p:nvSpPr>
          <p:cNvPr id="114695" name="Slide Number Placeholder 14"/>
          <p:cNvSpPr>
            <a:spLocks noGrp="1"/>
          </p:cNvSpPr>
          <p:nvPr>
            <p:ph type="sldNum" sz="quarter" idx="12"/>
          </p:nvPr>
        </p:nvSpPr>
        <p:spPr>
          <a:noFill/>
          <a:ln>
            <a:miter lim="800000"/>
            <a:headEnd/>
            <a:tailEnd/>
          </a:ln>
        </p:spPr>
        <p:txBody>
          <a:bodyPr/>
          <a:lstStyle/>
          <a:p>
            <a:fld id="{6C2639F4-0B72-46F0-B499-92EF09CC3253}" type="slidenum">
              <a:rPr lang="en-US" smtClean="0"/>
              <a:pPr/>
              <a:t>111</a:t>
            </a:fld>
            <a:endParaRPr lang="en-US"/>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4"/>
          <p:cNvSpPr>
            <a:spLocks noGrp="1"/>
          </p:cNvSpPr>
          <p:nvPr>
            <p:ph type="title"/>
          </p:nvPr>
        </p:nvSpPr>
        <p:spPr/>
        <p:txBody>
          <a:bodyPr/>
          <a:lstStyle/>
          <a:p>
            <a:r>
              <a:rPr lang="en-GB"/>
              <a:t>Mnx of Pillon Fractures</a:t>
            </a:r>
          </a:p>
        </p:txBody>
      </p:sp>
      <p:sp>
        <p:nvSpPr>
          <p:cNvPr id="6" name="Content Placeholder 5"/>
          <p:cNvSpPr>
            <a:spLocks noGrp="1"/>
          </p:cNvSpPr>
          <p:nvPr>
            <p:ph idx="1"/>
          </p:nvPr>
        </p:nvSpPr>
        <p:spPr>
          <a:xfrm>
            <a:off x="914400" y="1600200"/>
            <a:ext cx="7772400" cy="5334000"/>
          </a:xfrm>
        </p:spPr>
        <p:txBody>
          <a:bodyPr/>
          <a:lstStyle/>
          <a:p>
            <a:pPr marL="0" indent="0">
              <a:buFont typeface="Wingdings" pitchFamily="2" charset="2"/>
              <a:buNone/>
              <a:defRPr/>
            </a:pPr>
            <a:r>
              <a:rPr lang="en-GB" dirty="0"/>
              <a:t>Conservative </a:t>
            </a:r>
            <a:r>
              <a:rPr lang="en-GB" dirty="0" err="1"/>
              <a:t>Mx</a:t>
            </a:r>
            <a:r>
              <a:rPr lang="en-GB" dirty="0"/>
              <a:t>;</a:t>
            </a:r>
          </a:p>
          <a:p>
            <a:pPr>
              <a:defRPr/>
            </a:pPr>
            <a:r>
              <a:rPr lang="en-GB" dirty="0"/>
              <a:t>•Control soft-tissue swelling is a priority; this is best achieved either by;</a:t>
            </a:r>
          </a:p>
          <a:p>
            <a:pPr>
              <a:defRPr/>
            </a:pPr>
            <a:r>
              <a:rPr lang="en-GB" dirty="0"/>
              <a:t>a) Elevation &amp; calcaneal traction or</a:t>
            </a:r>
          </a:p>
          <a:p>
            <a:pPr>
              <a:defRPr/>
            </a:pPr>
            <a:r>
              <a:rPr lang="en-GB" dirty="0"/>
              <a:t>b) Applying an external fixator across the ankle joint</a:t>
            </a:r>
          </a:p>
          <a:p>
            <a:pPr>
              <a:defRPr/>
            </a:pPr>
            <a:r>
              <a:rPr lang="en-GB" dirty="0"/>
              <a:t>This may take 2-3wks by which time surgery may be considered</a:t>
            </a:r>
          </a:p>
          <a:p>
            <a:pPr>
              <a:defRPr/>
            </a:pPr>
            <a:r>
              <a:rPr lang="en-GB" dirty="0"/>
              <a:t>Definitive mnx is surgery-with plates and screws.</a:t>
            </a:r>
          </a:p>
        </p:txBody>
      </p:sp>
      <p:sp>
        <p:nvSpPr>
          <p:cNvPr id="115716" name="Date Placeholder 6"/>
          <p:cNvSpPr>
            <a:spLocks noGrp="1"/>
          </p:cNvSpPr>
          <p:nvPr>
            <p:ph type="dt" sz="quarter" idx="10"/>
          </p:nvPr>
        </p:nvSpPr>
        <p:spPr>
          <a:noFill/>
          <a:ln>
            <a:miter lim="800000"/>
            <a:headEnd/>
            <a:tailEnd/>
          </a:ln>
        </p:spPr>
        <p:txBody>
          <a:bodyPr/>
          <a:lstStyle/>
          <a:p>
            <a:fld id="{C3DDE934-52C1-4773-8CE8-D94544B746B2}" type="datetime1">
              <a:rPr lang="en-US" smtClean="0">
                <a:latin typeface="Arial" charset="0"/>
              </a:rPr>
              <a:pPr/>
              <a:t>6/10/2022</a:t>
            </a:fld>
            <a:endParaRPr lang="en-US">
              <a:latin typeface="Arial" charset="0"/>
            </a:endParaRPr>
          </a:p>
        </p:txBody>
      </p:sp>
      <p:sp>
        <p:nvSpPr>
          <p:cNvPr id="115717" name="Slide Number Placeholder 8"/>
          <p:cNvSpPr>
            <a:spLocks noGrp="1"/>
          </p:cNvSpPr>
          <p:nvPr>
            <p:ph type="sldNum" sz="quarter" idx="12"/>
          </p:nvPr>
        </p:nvSpPr>
        <p:spPr>
          <a:noFill/>
          <a:ln>
            <a:miter lim="800000"/>
            <a:headEnd/>
            <a:tailEnd/>
          </a:ln>
        </p:spPr>
        <p:txBody>
          <a:bodyPr/>
          <a:lstStyle/>
          <a:p>
            <a:fld id="{248EB3C6-BD21-4B9C-8EA3-FD137DC802AF}" type="slidenum">
              <a:rPr lang="en-US" smtClean="0"/>
              <a:pPr/>
              <a:t>112</a:t>
            </a:fld>
            <a:endParaRPr lang="en-US"/>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a:lstStyle/>
          <a:p>
            <a:r>
              <a:rPr lang="en-GB" b="1"/>
              <a:t>ANKLE FRACTURES</a:t>
            </a:r>
          </a:p>
        </p:txBody>
      </p:sp>
      <p:sp>
        <p:nvSpPr>
          <p:cNvPr id="116739" name="Content Placeholder 2"/>
          <p:cNvSpPr>
            <a:spLocks noGrp="1"/>
          </p:cNvSpPr>
          <p:nvPr>
            <p:ph idx="1"/>
          </p:nvPr>
        </p:nvSpPr>
        <p:spPr/>
        <p:txBody>
          <a:bodyPr/>
          <a:lstStyle/>
          <a:p>
            <a:r>
              <a:rPr lang="en-GB"/>
              <a:t>Assignment</a:t>
            </a:r>
          </a:p>
          <a:p>
            <a:r>
              <a:rPr lang="en-GB"/>
              <a:t>READ AND MAKE NOTES </a:t>
            </a:r>
          </a:p>
          <a:p>
            <a:r>
              <a:rPr lang="en-GB"/>
              <a:t>Make sure you know Dani and webers classifications</a:t>
            </a:r>
          </a:p>
        </p:txBody>
      </p:sp>
      <p:sp>
        <p:nvSpPr>
          <p:cNvPr id="116740" name="Date Placeholder 3"/>
          <p:cNvSpPr>
            <a:spLocks noGrp="1"/>
          </p:cNvSpPr>
          <p:nvPr>
            <p:ph type="dt" sz="quarter" idx="10"/>
          </p:nvPr>
        </p:nvSpPr>
        <p:spPr>
          <a:noFill/>
          <a:ln>
            <a:miter lim="800000"/>
            <a:headEnd/>
            <a:tailEnd/>
          </a:ln>
        </p:spPr>
        <p:txBody>
          <a:bodyPr/>
          <a:lstStyle/>
          <a:p>
            <a:fld id="{E83E8B2C-83E6-4132-8FA6-2F545D16D4B9}" type="datetime1">
              <a:rPr lang="en-US" smtClean="0">
                <a:latin typeface="Arial" charset="0"/>
              </a:rPr>
              <a:pPr/>
              <a:t>6/10/2022</a:t>
            </a:fld>
            <a:endParaRPr lang="en-US">
              <a:latin typeface="Arial" charset="0"/>
            </a:endParaRPr>
          </a:p>
        </p:txBody>
      </p:sp>
      <p:sp>
        <p:nvSpPr>
          <p:cNvPr id="116741" name="Slide Number Placeholder 5"/>
          <p:cNvSpPr>
            <a:spLocks noGrp="1"/>
          </p:cNvSpPr>
          <p:nvPr>
            <p:ph type="sldNum" sz="quarter" idx="12"/>
          </p:nvPr>
        </p:nvSpPr>
        <p:spPr>
          <a:noFill/>
          <a:ln>
            <a:miter lim="800000"/>
            <a:headEnd/>
            <a:tailEnd/>
          </a:ln>
        </p:spPr>
        <p:txBody>
          <a:bodyPr/>
          <a:lstStyle/>
          <a:p>
            <a:fld id="{CCE76A13-644A-4423-B6A7-176DEF926ED1}" type="slidenum">
              <a:rPr lang="en-US" smtClean="0"/>
              <a:pPr/>
              <a:t>113</a:t>
            </a:fld>
            <a:endParaRPr lang="en-US"/>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p:txBody>
          <a:bodyPr/>
          <a:lstStyle/>
          <a:p>
            <a:endParaRPr lang="en-GB"/>
          </a:p>
        </p:txBody>
      </p:sp>
      <p:pic>
        <p:nvPicPr>
          <p:cNvPr id="117763" name="Content Placeholder 3"/>
          <p:cNvPicPr>
            <a:picLocks noGrp="1" noChangeAspect="1"/>
          </p:cNvPicPr>
          <p:nvPr>
            <p:ph idx="1"/>
          </p:nvPr>
        </p:nvPicPr>
        <p:blipFill>
          <a:blip r:embed="rId2" cstate="print"/>
          <a:srcRect/>
          <a:stretch>
            <a:fillRect/>
          </a:stretch>
        </p:blipFill>
        <p:spPr>
          <a:xfrm>
            <a:off x="914400" y="1219200"/>
            <a:ext cx="8001000" cy="5638800"/>
          </a:xfrm>
        </p:spPr>
      </p:pic>
      <p:sp>
        <p:nvSpPr>
          <p:cNvPr id="117764" name="Date Placeholder 4"/>
          <p:cNvSpPr>
            <a:spLocks noGrp="1"/>
          </p:cNvSpPr>
          <p:nvPr>
            <p:ph type="dt" sz="quarter" idx="10"/>
          </p:nvPr>
        </p:nvSpPr>
        <p:spPr>
          <a:noFill/>
          <a:ln>
            <a:miter lim="800000"/>
            <a:headEnd/>
            <a:tailEnd/>
          </a:ln>
        </p:spPr>
        <p:txBody>
          <a:bodyPr/>
          <a:lstStyle/>
          <a:p>
            <a:fld id="{1B39AC26-CADA-44FF-8365-5EE4EEB520FB}" type="datetime1">
              <a:rPr lang="en-US" smtClean="0">
                <a:latin typeface="Arial" charset="0"/>
              </a:rPr>
              <a:pPr/>
              <a:t>6/10/2022</a:t>
            </a:fld>
            <a:endParaRPr lang="en-US">
              <a:latin typeface="Arial" charset="0"/>
            </a:endParaRPr>
          </a:p>
        </p:txBody>
      </p:sp>
      <p:sp>
        <p:nvSpPr>
          <p:cNvPr id="117765" name="Slide Number Placeholder 6"/>
          <p:cNvSpPr>
            <a:spLocks noGrp="1"/>
          </p:cNvSpPr>
          <p:nvPr>
            <p:ph type="sldNum" sz="quarter" idx="12"/>
          </p:nvPr>
        </p:nvSpPr>
        <p:spPr>
          <a:noFill/>
          <a:ln>
            <a:miter lim="800000"/>
            <a:headEnd/>
            <a:tailEnd/>
          </a:ln>
        </p:spPr>
        <p:txBody>
          <a:bodyPr/>
          <a:lstStyle/>
          <a:p>
            <a:fld id="{B4087E4E-D1C0-4708-914B-AC2E6C6B9F62}" type="slidenum">
              <a:rPr lang="en-US" smtClean="0"/>
              <a:pPr/>
              <a:t>114</a:t>
            </a:fld>
            <a:endParaRPr lang="en-US"/>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p:txBody>
          <a:bodyPr/>
          <a:lstStyle/>
          <a:p>
            <a:endParaRPr lang="en-GB"/>
          </a:p>
        </p:txBody>
      </p:sp>
      <p:sp>
        <p:nvSpPr>
          <p:cNvPr id="118787" name="Content Placeholder 2"/>
          <p:cNvSpPr>
            <a:spLocks noGrp="1"/>
          </p:cNvSpPr>
          <p:nvPr>
            <p:ph idx="1"/>
          </p:nvPr>
        </p:nvSpPr>
        <p:spPr/>
        <p:txBody>
          <a:bodyPr/>
          <a:lstStyle/>
          <a:p>
            <a:r>
              <a:rPr lang="en-GB" sz="8000"/>
              <a:t>success/!!!!!</a:t>
            </a:r>
          </a:p>
        </p:txBody>
      </p:sp>
      <p:sp>
        <p:nvSpPr>
          <p:cNvPr id="118788" name="Date Placeholder 3"/>
          <p:cNvSpPr>
            <a:spLocks noGrp="1"/>
          </p:cNvSpPr>
          <p:nvPr>
            <p:ph type="dt" sz="quarter" idx="10"/>
          </p:nvPr>
        </p:nvSpPr>
        <p:spPr>
          <a:noFill/>
          <a:ln>
            <a:miter lim="800000"/>
            <a:headEnd/>
            <a:tailEnd/>
          </a:ln>
        </p:spPr>
        <p:txBody>
          <a:bodyPr/>
          <a:lstStyle/>
          <a:p>
            <a:fld id="{6EAA3664-42F7-4816-9016-4DE96C57DE04}" type="datetime1">
              <a:rPr lang="en-US" smtClean="0">
                <a:latin typeface="Arial" charset="0"/>
              </a:rPr>
              <a:pPr/>
              <a:t>6/10/2022</a:t>
            </a:fld>
            <a:endParaRPr lang="en-US">
              <a:latin typeface="Arial" charset="0"/>
            </a:endParaRPr>
          </a:p>
        </p:txBody>
      </p:sp>
      <p:sp>
        <p:nvSpPr>
          <p:cNvPr id="118789" name="Slide Number Placeholder 5"/>
          <p:cNvSpPr>
            <a:spLocks noGrp="1"/>
          </p:cNvSpPr>
          <p:nvPr>
            <p:ph type="sldNum" sz="quarter" idx="12"/>
          </p:nvPr>
        </p:nvSpPr>
        <p:spPr>
          <a:noFill/>
          <a:ln>
            <a:miter lim="800000"/>
            <a:headEnd/>
            <a:tailEnd/>
          </a:ln>
        </p:spPr>
        <p:txBody>
          <a:bodyPr/>
          <a:lstStyle/>
          <a:p>
            <a:fld id="{28FEE218-BC90-4EDA-BEAA-60C66024691E}" type="slidenum">
              <a:rPr lang="en-US" smtClean="0"/>
              <a:pPr/>
              <a:t>115</a:t>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0" indent="0">
              <a:buFont typeface="Wingdings" pitchFamily="2" charset="2"/>
              <a:buNone/>
              <a:defRPr/>
            </a:pPr>
            <a:r>
              <a:rPr lang="en-US" dirty="0"/>
              <a:t>unstable injuries</a:t>
            </a:r>
            <a:endParaRPr lang="en-GB" dirty="0"/>
          </a:p>
          <a:p>
            <a:pPr>
              <a:defRPr/>
            </a:pPr>
            <a:r>
              <a:rPr lang="en-US" dirty="0"/>
              <a:t>these are injuries with disruption of the pelvic ring which is composed of the sacrum and the two innominate bones.</a:t>
            </a:r>
            <a:endParaRPr lang="en-GB" dirty="0"/>
          </a:p>
          <a:p>
            <a:pPr>
              <a:defRPr/>
            </a:pPr>
            <a:r>
              <a:rPr lang="en-US" dirty="0"/>
              <a:t>the disruption occurs when there is a fracture with or without dislocation at two points approximately opposite each other. They are usually associated with injuries to the internal viscera e.g. the bladder ,urethra ,uterus etc.</a:t>
            </a:r>
            <a:endParaRPr lang="en-GB" dirty="0"/>
          </a:p>
          <a:p>
            <a:pPr>
              <a:defRPr/>
            </a:pPr>
            <a:r>
              <a:rPr lang="en-US" dirty="0"/>
              <a:t>separation of symphysis pubis </a:t>
            </a:r>
            <a:endParaRPr lang="en-GB" dirty="0"/>
          </a:p>
        </p:txBody>
      </p:sp>
      <p:sp>
        <p:nvSpPr>
          <p:cNvPr id="14340" name="Date Placeholder 1"/>
          <p:cNvSpPr>
            <a:spLocks noGrp="1"/>
          </p:cNvSpPr>
          <p:nvPr>
            <p:ph type="dt" sz="quarter" idx="10"/>
          </p:nvPr>
        </p:nvSpPr>
        <p:spPr>
          <a:noFill/>
          <a:ln>
            <a:miter lim="800000"/>
            <a:headEnd/>
            <a:tailEnd/>
          </a:ln>
        </p:spPr>
        <p:txBody>
          <a:bodyPr/>
          <a:lstStyle/>
          <a:p>
            <a:fld id="{B7A8A74E-2C20-4B52-96C0-AB1B059773DA}" type="datetime1">
              <a:rPr lang="en-US" smtClean="0">
                <a:latin typeface="Arial" charset="0"/>
              </a:rPr>
              <a:pPr/>
              <a:t>6/10/2022</a:t>
            </a:fld>
            <a:endParaRPr lang="en-US">
              <a:latin typeface="Arial" charset="0"/>
            </a:endParaRPr>
          </a:p>
        </p:txBody>
      </p:sp>
      <p:sp>
        <p:nvSpPr>
          <p:cNvPr id="14341" name="Slide Number Placeholder 4"/>
          <p:cNvSpPr>
            <a:spLocks noGrp="1"/>
          </p:cNvSpPr>
          <p:nvPr>
            <p:ph type="sldNum" sz="quarter" idx="12"/>
          </p:nvPr>
        </p:nvSpPr>
        <p:spPr>
          <a:noFill/>
          <a:ln>
            <a:miter lim="800000"/>
            <a:headEnd/>
            <a:tailEnd/>
          </a:ln>
        </p:spPr>
        <p:txBody>
          <a:bodyPr/>
          <a:lstStyle/>
          <a:p>
            <a:fld id="{C60EDD8C-0D69-467F-970E-BDD81528795A}" type="slidenum">
              <a:rPr lang="en-US" smtClean="0"/>
              <a:pPr/>
              <a:t>12</a:t>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GB"/>
              <a:t>Clinical features</a:t>
            </a:r>
          </a:p>
        </p:txBody>
      </p:sp>
      <p:sp>
        <p:nvSpPr>
          <p:cNvPr id="3" name="Content Placeholder 2"/>
          <p:cNvSpPr>
            <a:spLocks noGrp="1"/>
          </p:cNvSpPr>
          <p:nvPr>
            <p:ph idx="1"/>
          </p:nvPr>
        </p:nvSpPr>
        <p:spPr>
          <a:xfrm>
            <a:off x="914400" y="1600200"/>
            <a:ext cx="7772400" cy="5105400"/>
          </a:xfrm>
        </p:spPr>
        <p:txBody>
          <a:bodyPr/>
          <a:lstStyle/>
          <a:p>
            <a:pPr>
              <a:defRPr/>
            </a:pPr>
            <a:r>
              <a:rPr lang="en-GB" sz="2400" dirty="0"/>
              <a:t>Hx of trauma</a:t>
            </a:r>
          </a:p>
          <a:p>
            <a:pPr>
              <a:defRPr/>
            </a:pPr>
            <a:r>
              <a:rPr lang="en-GB" sz="2400" dirty="0"/>
              <a:t>Pain</a:t>
            </a:r>
          </a:p>
          <a:p>
            <a:pPr>
              <a:defRPr/>
            </a:pPr>
            <a:r>
              <a:rPr lang="en-GB" sz="2400" dirty="0"/>
              <a:t>Inability to move</a:t>
            </a:r>
          </a:p>
          <a:p>
            <a:pPr>
              <a:defRPr/>
            </a:pPr>
            <a:r>
              <a:rPr lang="en-GB" sz="2400" dirty="0"/>
              <a:t>Blood from the urethra</a:t>
            </a:r>
          </a:p>
          <a:p>
            <a:pPr>
              <a:defRPr/>
            </a:pPr>
            <a:r>
              <a:rPr lang="en-GB" sz="2400" dirty="0"/>
              <a:t> hypovolemic shock due to internal bleeding. </a:t>
            </a:r>
          </a:p>
          <a:p>
            <a:pPr>
              <a:defRPr/>
            </a:pPr>
            <a:r>
              <a:rPr lang="en-GB" sz="2400" dirty="0"/>
              <a:t>tenderness at the symphysis pubis or sacro iliac joint.</a:t>
            </a:r>
          </a:p>
          <a:p>
            <a:pPr marL="0" indent="0">
              <a:buFont typeface="Wingdings" pitchFamily="2" charset="2"/>
              <a:buNone/>
              <a:defRPr/>
            </a:pPr>
            <a:r>
              <a:rPr lang="en-GB" sz="2400" dirty="0" err="1"/>
              <a:t>NB.look</a:t>
            </a:r>
            <a:r>
              <a:rPr lang="en-GB" sz="2400" dirty="0"/>
              <a:t> for any evidence of rupture of the bladder or urethra and injury to the rectum. When these complications are present, there may be blood from the urethra, swelling in the perineum and abdominal wall or evidence of haemorrhage in the rectum..</a:t>
            </a:r>
          </a:p>
          <a:p>
            <a:pPr>
              <a:defRPr/>
            </a:pPr>
            <a:endParaRPr lang="en-GB" sz="2400" dirty="0"/>
          </a:p>
          <a:p>
            <a:pPr marL="0" indent="0">
              <a:buFont typeface="Wingdings" pitchFamily="2" charset="2"/>
              <a:buNone/>
              <a:defRPr/>
            </a:pPr>
            <a:endParaRPr lang="en-GB" sz="2400" dirty="0"/>
          </a:p>
          <a:p>
            <a:pPr marL="0" indent="0">
              <a:buFont typeface="Wingdings" pitchFamily="2" charset="2"/>
              <a:buNone/>
              <a:defRPr/>
            </a:pPr>
            <a:endParaRPr lang="en-GB" dirty="0"/>
          </a:p>
        </p:txBody>
      </p:sp>
      <p:sp>
        <p:nvSpPr>
          <p:cNvPr id="15364" name="Date Placeholder 1"/>
          <p:cNvSpPr>
            <a:spLocks noGrp="1"/>
          </p:cNvSpPr>
          <p:nvPr>
            <p:ph type="dt" sz="quarter" idx="10"/>
          </p:nvPr>
        </p:nvSpPr>
        <p:spPr>
          <a:noFill/>
          <a:ln>
            <a:miter lim="800000"/>
            <a:headEnd/>
            <a:tailEnd/>
          </a:ln>
        </p:spPr>
        <p:txBody>
          <a:bodyPr/>
          <a:lstStyle/>
          <a:p>
            <a:fld id="{21D7EB25-B715-497E-BCE5-D228991FF04C}" type="datetime1">
              <a:rPr lang="en-US" smtClean="0">
                <a:latin typeface="Arial" charset="0"/>
              </a:rPr>
              <a:pPr/>
              <a:t>6/10/2022</a:t>
            </a:fld>
            <a:endParaRPr lang="en-US">
              <a:latin typeface="Arial" charset="0"/>
            </a:endParaRPr>
          </a:p>
        </p:txBody>
      </p:sp>
      <p:sp>
        <p:nvSpPr>
          <p:cNvPr id="15365" name="Slide Number Placeholder 4"/>
          <p:cNvSpPr>
            <a:spLocks noGrp="1"/>
          </p:cNvSpPr>
          <p:nvPr>
            <p:ph type="sldNum" sz="quarter" idx="12"/>
          </p:nvPr>
        </p:nvSpPr>
        <p:spPr>
          <a:noFill/>
          <a:ln>
            <a:miter lim="800000"/>
            <a:headEnd/>
            <a:tailEnd/>
          </a:ln>
        </p:spPr>
        <p:txBody>
          <a:bodyPr/>
          <a:lstStyle/>
          <a:p>
            <a:fld id="{1F5B8FAD-255B-4004-AC4E-D708BC730003}" type="slidenum">
              <a:rPr lang="en-US" smtClean="0"/>
              <a:pPr/>
              <a:t>13</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b="1"/>
              <a:t>Diagnostic test for urethral and bladder injuries</a:t>
            </a:r>
            <a:endParaRPr lang="en-GB"/>
          </a:p>
        </p:txBody>
      </p:sp>
      <p:sp>
        <p:nvSpPr>
          <p:cNvPr id="16387" name="Content Placeholder 2"/>
          <p:cNvSpPr>
            <a:spLocks noGrp="1"/>
          </p:cNvSpPr>
          <p:nvPr>
            <p:ph idx="1"/>
          </p:nvPr>
        </p:nvSpPr>
        <p:spPr>
          <a:xfrm>
            <a:off x="609600" y="1600200"/>
            <a:ext cx="8382000" cy="5105400"/>
          </a:xfrm>
        </p:spPr>
        <p:txBody>
          <a:bodyPr/>
          <a:lstStyle/>
          <a:p>
            <a:r>
              <a:rPr lang="en-GB" sz="2400"/>
              <a:t>Pass a soft rubber catheter up the urethra,</a:t>
            </a:r>
          </a:p>
          <a:p>
            <a:r>
              <a:rPr lang="en-GB" sz="2400"/>
              <a:t>- if the catheter cannot be passed into the bladder and there is blood on the withdrawn catheter, there is a rupture of the urethra</a:t>
            </a:r>
          </a:p>
          <a:p>
            <a:r>
              <a:rPr lang="en-GB" sz="2400"/>
              <a:t>- if the catheter draws a small quantity of blood stained urine there is probably an intra peritoneal rupture of the bladder</a:t>
            </a:r>
          </a:p>
          <a:p>
            <a:r>
              <a:rPr lang="en-GB" sz="2400"/>
              <a:t>- if a good amount of blood stained urine is drawn, in the presence of extravasation of urine there is an extra peritoneal rupture of the badder</a:t>
            </a:r>
          </a:p>
          <a:p>
            <a:r>
              <a:rPr lang="en-GB" sz="2400"/>
              <a:t>- if normal clean urine is drawn there is no injury to the bladder or urethra.</a:t>
            </a:r>
          </a:p>
          <a:p>
            <a:endParaRPr lang="en-GB" sz="2400"/>
          </a:p>
        </p:txBody>
      </p:sp>
      <p:sp>
        <p:nvSpPr>
          <p:cNvPr id="16388" name="Date Placeholder 1"/>
          <p:cNvSpPr>
            <a:spLocks noGrp="1"/>
          </p:cNvSpPr>
          <p:nvPr>
            <p:ph type="dt" sz="quarter" idx="10"/>
          </p:nvPr>
        </p:nvSpPr>
        <p:spPr>
          <a:noFill/>
          <a:ln>
            <a:miter lim="800000"/>
            <a:headEnd/>
            <a:tailEnd/>
          </a:ln>
        </p:spPr>
        <p:txBody>
          <a:bodyPr/>
          <a:lstStyle/>
          <a:p>
            <a:fld id="{B4BE57B2-FA6A-4C42-BD45-1D2873623CE6}" type="datetime1">
              <a:rPr lang="en-US" smtClean="0">
                <a:latin typeface="Arial" charset="0"/>
              </a:rPr>
              <a:pPr/>
              <a:t>6/10/2022</a:t>
            </a:fld>
            <a:endParaRPr lang="en-US">
              <a:latin typeface="Arial" charset="0"/>
            </a:endParaRPr>
          </a:p>
        </p:txBody>
      </p:sp>
      <p:sp>
        <p:nvSpPr>
          <p:cNvPr id="16389" name="Slide Number Placeholder 3"/>
          <p:cNvSpPr>
            <a:spLocks noGrp="1"/>
          </p:cNvSpPr>
          <p:nvPr>
            <p:ph type="sldNum" sz="quarter" idx="12"/>
          </p:nvPr>
        </p:nvSpPr>
        <p:spPr>
          <a:noFill/>
          <a:ln>
            <a:miter lim="800000"/>
            <a:headEnd/>
            <a:tailEnd/>
          </a:ln>
        </p:spPr>
        <p:txBody>
          <a:bodyPr/>
          <a:lstStyle/>
          <a:p>
            <a:fld id="{43790061-931C-4BBB-8687-37BF9B5185E5}" type="slidenum">
              <a:rPr lang="en-US" smtClean="0"/>
              <a:pPr/>
              <a:t>14</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914400" y="277813"/>
            <a:ext cx="7772400" cy="633412"/>
          </a:xfrm>
        </p:spPr>
        <p:txBody>
          <a:bodyPr/>
          <a:lstStyle/>
          <a:p>
            <a:r>
              <a:rPr lang="en-GB"/>
              <a:t>MANAGEMENT</a:t>
            </a:r>
          </a:p>
        </p:txBody>
      </p:sp>
      <p:sp>
        <p:nvSpPr>
          <p:cNvPr id="3" name="Content Placeholder 2"/>
          <p:cNvSpPr>
            <a:spLocks noGrp="1"/>
          </p:cNvSpPr>
          <p:nvPr>
            <p:ph idx="1"/>
          </p:nvPr>
        </p:nvSpPr>
        <p:spPr>
          <a:xfrm>
            <a:off x="914400" y="914400"/>
            <a:ext cx="8001000" cy="5334000"/>
          </a:xfrm>
        </p:spPr>
        <p:txBody>
          <a:bodyPr/>
          <a:lstStyle/>
          <a:p>
            <a:pPr>
              <a:defRPr/>
            </a:pPr>
            <a:r>
              <a:rPr lang="en-GB" sz="2400" dirty="0"/>
              <a:t>ATLS</a:t>
            </a:r>
          </a:p>
          <a:p>
            <a:pPr>
              <a:defRPr/>
            </a:pPr>
            <a:r>
              <a:rPr lang="en-GB" sz="2400" dirty="0"/>
              <a:t>Investigations-AP view x-ray will confirm the fracture. </a:t>
            </a:r>
          </a:p>
          <a:p>
            <a:pPr>
              <a:defRPr/>
            </a:pPr>
            <a:r>
              <a:rPr lang="en-GB" sz="2400" dirty="0"/>
              <a:t>Trauma series(CXR, </a:t>
            </a:r>
            <a:r>
              <a:rPr lang="en-GB" sz="2400" dirty="0" err="1"/>
              <a:t>abd.ultrasound</a:t>
            </a:r>
            <a:r>
              <a:rPr lang="en-GB" sz="2400" dirty="0"/>
              <a:t> ,skull </a:t>
            </a:r>
            <a:r>
              <a:rPr lang="en-GB" sz="2400" dirty="0" err="1"/>
              <a:t>xray</a:t>
            </a:r>
            <a:r>
              <a:rPr lang="en-GB" sz="2400" dirty="0"/>
              <a:t>, </a:t>
            </a:r>
            <a:r>
              <a:rPr lang="en-GB" sz="2400" dirty="0" err="1"/>
              <a:t>ct</a:t>
            </a:r>
            <a:r>
              <a:rPr lang="en-GB" sz="2400" dirty="0"/>
              <a:t> scan).</a:t>
            </a:r>
          </a:p>
          <a:p>
            <a:pPr>
              <a:defRPr/>
            </a:pPr>
            <a:r>
              <a:rPr lang="en-GB" sz="2400" dirty="0"/>
              <a:t>FAST(focused abdominal sonography trauma)</a:t>
            </a:r>
          </a:p>
          <a:p>
            <a:pPr>
              <a:defRPr/>
            </a:pPr>
            <a:r>
              <a:rPr lang="en-GB" sz="2400" dirty="0"/>
              <a:t>Catheterize to asses for urine output/input  </a:t>
            </a:r>
          </a:p>
          <a:p>
            <a:pPr>
              <a:defRPr/>
            </a:pPr>
            <a:r>
              <a:rPr lang="en-GB" sz="2400" dirty="0"/>
              <a:t>A cystogram may be needed to confirm the diagnosis of injury to the urinary tract. </a:t>
            </a:r>
          </a:p>
          <a:p>
            <a:pPr>
              <a:defRPr/>
            </a:pPr>
            <a:r>
              <a:rPr lang="en-GB" sz="2400" dirty="0"/>
              <a:t>Prophylaxis –Anticoagulant(</a:t>
            </a:r>
            <a:r>
              <a:rPr lang="en-GB" sz="2400" dirty="0" err="1"/>
              <a:t>clexane</a:t>
            </a:r>
            <a:r>
              <a:rPr lang="en-GB" sz="2400" dirty="0"/>
              <a:t> if able)</a:t>
            </a:r>
          </a:p>
          <a:p>
            <a:pPr marL="0" indent="0">
              <a:buFont typeface="Wingdings" pitchFamily="2" charset="2"/>
              <a:buNone/>
              <a:defRPr/>
            </a:pPr>
            <a:r>
              <a:rPr lang="en-GB" sz="2400" dirty="0"/>
              <a:t>Conservative mnx</a:t>
            </a:r>
          </a:p>
          <a:p>
            <a:pPr marL="0" indent="0">
              <a:buFont typeface="Wingdings" pitchFamily="2" charset="2"/>
              <a:buNone/>
              <a:defRPr/>
            </a:pPr>
            <a:r>
              <a:rPr lang="en-GB" sz="2400" dirty="0"/>
              <a:t>Single segment fractures of the ilium or pubis.</a:t>
            </a:r>
          </a:p>
          <a:p>
            <a:pPr>
              <a:defRPr/>
            </a:pPr>
            <a:r>
              <a:rPr lang="en-GB" sz="2400" dirty="0"/>
              <a:t>These need only rest in bed for about two weeks. Strapping relieves local pain patients are allowed up as soon as the local pain subsides.</a:t>
            </a:r>
          </a:p>
          <a:p>
            <a:pPr>
              <a:defRPr/>
            </a:pPr>
            <a:endParaRPr lang="en-GB" sz="2400" dirty="0"/>
          </a:p>
        </p:txBody>
      </p:sp>
      <p:sp>
        <p:nvSpPr>
          <p:cNvPr id="17412" name="Date Placeholder 1"/>
          <p:cNvSpPr>
            <a:spLocks noGrp="1"/>
          </p:cNvSpPr>
          <p:nvPr>
            <p:ph type="dt" sz="quarter" idx="10"/>
          </p:nvPr>
        </p:nvSpPr>
        <p:spPr>
          <a:noFill/>
          <a:ln>
            <a:miter lim="800000"/>
            <a:headEnd/>
            <a:tailEnd/>
          </a:ln>
        </p:spPr>
        <p:txBody>
          <a:bodyPr/>
          <a:lstStyle/>
          <a:p>
            <a:fld id="{ABC3AA05-4803-49F6-86C3-3ADDB3245593}" type="datetime1">
              <a:rPr lang="en-US" smtClean="0">
                <a:latin typeface="Arial" charset="0"/>
              </a:rPr>
              <a:pPr/>
              <a:t>6/10/2022</a:t>
            </a:fld>
            <a:endParaRPr lang="en-US">
              <a:latin typeface="Arial" charset="0"/>
            </a:endParaRPr>
          </a:p>
        </p:txBody>
      </p:sp>
      <p:sp>
        <p:nvSpPr>
          <p:cNvPr id="17413" name="Slide Number Placeholder 4"/>
          <p:cNvSpPr>
            <a:spLocks noGrp="1"/>
          </p:cNvSpPr>
          <p:nvPr>
            <p:ph type="sldNum" sz="quarter" idx="12"/>
          </p:nvPr>
        </p:nvSpPr>
        <p:spPr>
          <a:noFill/>
          <a:ln>
            <a:miter lim="800000"/>
            <a:headEnd/>
            <a:tailEnd/>
          </a:ln>
        </p:spPr>
        <p:txBody>
          <a:bodyPr/>
          <a:lstStyle/>
          <a:p>
            <a:fld id="{6ED9EDBE-4FCF-4725-A740-6856CE749791}" type="slidenum">
              <a:rPr lang="en-US" smtClean="0"/>
              <a:pPr/>
              <a:t>15</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GB"/>
              <a:t>Ct mnx</a:t>
            </a:r>
          </a:p>
        </p:txBody>
      </p:sp>
      <p:sp>
        <p:nvSpPr>
          <p:cNvPr id="3" name="Content Placeholder 2"/>
          <p:cNvSpPr>
            <a:spLocks noGrp="1"/>
          </p:cNvSpPr>
          <p:nvPr>
            <p:ph idx="1"/>
          </p:nvPr>
        </p:nvSpPr>
        <p:spPr>
          <a:xfrm>
            <a:off x="609600" y="1092200"/>
            <a:ext cx="8382000" cy="5410200"/>
          </a:xfrm>
        </p:spPr>
        <p:txBody>
          <a:bodyPr/>
          <a:lstStyle/>
          <a:p>
            <a:pPr marL="0" indent="0">
              <a:buFont typeface="Wingdings" pitchFamily="2" charset="2"/>
              <a:buNone/>
              <a:defRPr/>
            </a:pPr>
            <a:r>
              <a:rPr lang="en-GB" dirty="0"/>
              <a:t>Double Segment Fracture with Displacement</a:t>
            </a:r>
          </a:p>
          <a:p>
            <a:pPr>
              <a:defRPr/>
            </a:pPr>
            <a:r>
              <a:rPr lang="en-GB" sz="2400" dirty="0"/>
              <a:t>Many of these show an outward rotation of the hemi pelvis as well as an upward displacement. The pelvis opens out like a book as the patient lies supine.</a:t>
            </a:r>
          </a:p>
          <a:p>
            <a:pPr>
              <a:defRPr/>
            </a:pPr>
            <a:r>
              <a:rPr lang="en-GB" sz="2400" dirty="0"/>
              <a:t>Lateral recumbency reduces the rotation and displacement. This is done by putting the patient on his side and strapping him around the pelvis (the book like opening closes.</a:t>
            </a:r>
          </a:p>
          <a:p>
            <a:pPr>
              <a:defRPr/>
            </a:pPr>
            <a:r>
              <a:rPr lang="en-GB" sz="2400" dirty="0"/>
              <a:t> Upward displacement is corrected by applying tibial traction to the leg. The patient is supported in a pelvis sling or hammock, which helps in nursing and the traction is continued. After six weeks, a sacro iliac support is prescribed and the patient made ambulant in stages.</a:t>
            </a:r>
          </a:p>
        </p:txBody>
      </p:sp>
      <p:sp>
        <p:nvSpPr>
          <p:cNvPr id="18436" name="Date Placeholder 1"/>
          <p:cNvSpPr>
            <a:spLocks noGrp="1"/>
          </p:cNvSpPr>
          <p:nvPr>
            <p:ph type="dt" sz="quarter" idx="10"/>
          </p:nvPr>
        </p:nvSpPr>
        <p:spPr>
          <a:noFill/>
          <a:ln>
            <a:miter lim="800000"/>
            <a:headEnd/>
            <a:tailEnd/>
          </a:ln>
        </p:spPr>
        <p:txBody>
          <a:bodyPr/>
          <a:lstStyle/>
          <a:p>
            <a:fld id="{3EEF528A-A351-4553-9CF1-59AA742A1C09}" type="datetime1">
              <a:rPr lang="en-US" smtClean="0">
                <a:latin typeface="Arial" charset="0"/>
              </a:rPr>
              <a:pPr/>
              <a:t>6/10/2022</a:t>
            </a:fld>
            <a:endParaRPr lang="en-US">
              <a:latin typeface="Arial" charset="0"/>
            </a:endParaRPr>
          </a:p>
        </p:txBody>
      </p:sp>
      <p:sp>
        <p:nvSpPr>
          <p:cNvPr id="18437" name="Slide Number Placeholder 4"/>
          <p:cNvSpPr>
            <a:spLocks noGrp="1"/>
          </p:cNvSpPr>
          <p:nvPr>
            <p:ph type="sldNum" sz="quarter" idx="12"/>
          </p:nvPr>
        </p:nvSpPr>
        <p:spPr>
          <a:noFill/>
          <a:ln>
            <a:miter lim="800000"/>
            <a:headEnd/>
            <a:tailEnd/>
          </a:ln>
        </p:spPr>
        <p:txBody>
          <a:bodyPr/>
          <a:lstStyle/>
          <a:p>
            <a:fld id="{7FE04F53-3FD2-449C-8B79-2A03CCF3B13D}" type="slidenum">
              <a:rPr lang="en-US" smtClean="0"/>
              <a:pPr/>
              <a:t>16</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GB"/>
              <a:t>Definitive mnx</a:t>
            </a:r>
          </a:p>
        </p:txBody>
      </p:sp>
      <p:pic>
        <p:nvPicPr>
          <p:cNvPr id="19459" name="Content Placeholder 3"/>
          <p:cNvPicPr>
            <a:picLocks noGrp="1" noChangeAspect="1"/>
          </p:cNvPicPr>
          <p:nvPr>
            <p:ph idx="1"/>
          </p:nvPr>
        </p:nvPicPr>
        <p:blipFill>
          <a:blip r:embed="rId2" cstate="print"/>
          <a:srcRect/>
          <a:stretch>
            <a:fillRect/>
          </a:stretch>
        </p:blipFill>
        <p:spPr>
          <a:xfrm>
            <a:off x="950913" y="1066800"/>
            <a:ext cx="7543800" cy="5029200"/>
          </a:xfrm>
        </p:spPr>
      </p:pic>
      <p:sp>
        <p:nvSpPr>
          <p:cNvPr id="19460" name="Date Placeholder 1"/>
          <p:cNvSpPr>
            <a:spLocks noGrp="1"/>
          </p:cNvSpPr>
          <p:nvPr>
            <p:ph type="dt" sz="quarter" idx="10"/>
          </p:nvPr>
        </p:nvSpPr>
        <p:spPr>
          <a:noFill/>
          <a:ln>
            <a:miter lim="800000"/>
            <a:headEnd/>
            <a:tailEnd/>
          </a:ln>
        </p:spPr>
        <p:txBody>
          <a:bodyPr/>
          <a:lstStyle/>
          <a:p>
            <a:fld id="{BAF5A716-4359-4A64-86F5-BD4E989F3A37}" type="datetime1">
              <a:rPr lang="en-US" smtClean="0">
                <a:latin typeface="Arial" charset="0"/>
              </a:rPr>
              <a:pPr/>
              <a:t>6/10/2022</a:t>
            </a:fld>
            <a:endParaRPr lang="en-US">
              <a:latin typeface="Arial" charset="0"/>
            </a:endParaRPr>
          </a:p>
        </p:txBody>
      </p:sp>
      <p:sp>
        <p:nvSpPr>
          <p:cNvPr id="19461" name="Slide Number Placeholder 3"/>
          <p:cNvSpPr>
            <a:spLocks noGrp="1"/>
          </p:cNvSpPr>
          <p:nvPr>
            <p:ph type="sldNum" sz="quarter" idx="12"/>
          </p:nvPr>
        </p:nvSpPr>
        <p:spPr>
          <a:noFill/>
          <a:ln>
            <a:miter lim="800000"/>
            <a:headEnd/>
            <a:tailEnd/>
          </a:ln>
        </p:spPr>
        <p:txBody>
          <a:bodyPr/>
          <a:lstStyle/>
          <a:p>
            <a:fld id="{4F881D39-E816-4507-A432-13230C758A47}" type="slidenum">
              <a:rPr lang="en-US" smtClean="0"/>
              <a:pPr/>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GB"/>
              <a:t>Surgical mnx</a:t>
            </a:r>
          </a:p>
        </p:txBody>
      </p:sp>
      <p:sp>
        <p:nvSpPr>
          <p:cNvPr id="3" name="Content Placeholder 2"/>
          <p:cNvSpPr>
            <a:spLocks noGrp="1"/>
          </p:cNvSpPr>
          <p:nvPr>
            <p:ph idx="1"/>
          </p:nvPr>
        </p:nvSpPr>
        <p:spPr>
          <a:xfrm>
            <a:off x="914400" y="1600200"/>
            <a:ext cx="7772400" cy="5257800"/>
          </a:xfrm>
        </p:spPr>
        <p:txBody>
          <a:bodyPr/>
          <a:lstStyle/>
          <a:p>
            <a:pPr>
              <a:defRPr/>
            </a:pPr>
            <a:r>
              <a:rPr lang="en-GB" sz="2400" dirty="0"/>
              <a:t>This is indicated in cases of unstable injuries of the pelvis. </a:t>
            </a:r>
            <a:r>
              <a:rPr lang="en-GB" sz="2400"/>
              <a:t>These are stabilised </a:t>
            </a:r>
            <a:r>
              <a:rPr lang="en-GB" sz="2400" dirty="0"/>
              <a:t>by,</a:t>
            </a:r>
          </a:p>
          <a:p>
            <a:pPr>
              <a:defRPr/>
            </a:pPr>
            <a:r>
              <a:rPr lang="en-GB" sz="2400" dirty="0"/>
              <a:t>1. External fixation</a:t>
            </a:r>
          </a:p>
          <a:p>
            <a:pPr>
              <a:defRPr/>
            </a:pPr>
            <a:r>
              <a:rPr lang="en-GB" sz="2400" dirty="0"/>
              <a:t>2. Internal fixation</a:t>
            </a:r>
          </a:p>
          <a:p>
            <a:pPr marL="0" indent="0">
              <a:buFont typeface="Wingdings" pitchFamily="2" charset="2"/>
              <a:buNone/>
              <a:defRPr/>
            </a:pPr>
            <a:r>
              <a:rPr lang="en-GB" sz="2400" dirty="0"/>
              <a:t>External Fixation</a:t>
            </a:r>
          </a:p>
          <a:p>
            <a:pPr>
              <a:defRPr/>
            </a:pPr>
            <a:r>
              <a:rPr lang="en-GB" sz="2400" dirty="0"/>
              <a:t>This is done using pelvic frames and fixation pins passed through the iliac bones. This helps in stabilising the pelvic ring. In the acute stage it also helps in reducing the internal haemorrhage from pelvic wall veins. In the later stage it is also a definite treatment which lasts for 6-8 weeks.</a:t>
            </a:r>
          </a:p>
        </p:txBody>
      </p:sp>
      <p:sp>
        <p:nvSpPr>
          <p:cNvPr id="20484" name="Date Placeholder 1"/>
          <p:cNvSpPr>
            <a:spLocks noGrp="1"/>
          </p:cNvSpPr>
          <p:nvPr>
            <p:ph type="dt" sz="quarter" idx="10"/>
          </p:nvPr>
        </p:nvSpPr>
        <p:spPr>
          <a:noFill/>
          <a:ln>
            <a:miter lim="800000"/>
            <a:headEnd/>
            <a:tailEnd/>
          </a:ln>
        </p:spPr>
        <p:txBody>
          <a:bodyPr/>
          <a:lstStyle/>
          <a:p>
            <a:fld id="{E21A3155-E6B0-4265-89E1-B19432592F2E}" type="datetime1">
              <a:rPr lang="en-US" smtClean="0">
                <a:latin typeface="Arial" charset="0"/>
              </a:rPr>
              <a:pPr/>
              <a:t>6/10/2022</a:t>
            </a:fld>
            <a:endParaRPr lang="en-US">
              <a:latin typeface="Arial" charset="0"/>
            </a:endParaRPr>
          </a:p>
        </p:txBody>
      </p:sp>
      <p:sp>
        <p:nvSpPr>
          <p:cNvPr id="20485" name="Slide Number Placeholder 4"/>
          <p:cNvSpPr>
            <a:spLocks noGrp="1"/>
          </p:cNvSpPr>
          <p:nvPr>
            <p:ph type="sldNum" sz="quarter" idx="12"/>
          </p:nvPr>
        </p:nvSpPr>
        <p:spPr>
          <a:noFill/>
          <a:ln>
            <a:miter lim="800000"/>
            <a:headEnd/>
            <a:tailEnd/>
          </a:ln>
        </p:spPr>
        <p:txBody>
          <a:bodyPr/>
          <a:lstStyle/>
          <a:p>
            <a:fld id="{4B185466-F766-4C6E-99D6-9F4390FB35B9}" type="slidenum">
              <a:rPr lang="en-US" smtClean="0"/>
              <a:pPr/>
              <a:t>18</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GB"/>
              <a:t>External and internal fixator</a:t>
            </a:r>
          </a:p>
        </p:txBody>
      </p:sp>
      <p:pic>
        <p:nvPicPr>
          <p:cNvPr id="21507" name="Content Placeholder 3"/>
          <p:cNvPicPr>
            <a:picLocks noGrp="1" noChangeAspect="1"/>
          </p:cNvPicPr>
          <p:nvPr>
            <p:ph idx="1"/>
          </p:nvPr>
        </p:nvPicPr>
        <p:blipFill>
          <a:blip r:embed="rId2" cstate="print"/>
          <a:srcRect/>
          <a:stretch>
            <a:fillRect/>
          </a:stretch>
        </p:blipFill>
        <p:spPr>
          <a:xfrm>
            <a:off x="1295400" y="1600200"/>
            <a:ext cx="2895600" cy="2316163"/>
          </a:xfrm>
        </p:spPr>
      </p:pic>
      <p:pic>
        <p:nvPicPr>
          <p:cNvPr id="21508" name="Picture 4"/>
          <p:cNvPicPr>
            <a:picLocks noChangeAspect="1"/>
          </p:cNvPicPr>
          <p:nvPr/>
        </p:nvPicPr>
        <p:blipFill>
          <a:blip r:embed="rId3" cstate="print"/>
          <a:srcRect/>
          <a:stretch>
            <a:fillRect/>
          </a:stretch>
        </p:blipFill>
        <p:spPr bwMode="auto">
          <a:xfrm>
            <a:off x="4114800" y="1700213"/>
            <a:ext cx="3402013" cy="2292350"/>
          </a:xfrm>
          <a:prstGeom prst="rect">
            <a:avLst/>
          </a:prstGeom>
          <a:noFill/>
          <a:ln w="9525">
            <a:noFill/>
            <a:miter lim="800000"/>
            <a:headEnd/>
            <a:tailEnd/>
          </a:ln>
        </p:spPr>
      </p:pic>
      <p:pic>
        <p:nvPicPr>
          <p:cNvPr id="21509" name="Picture 5"/>
          <p:cNvPicPr>
            <a:picLocks noChangeAspect="1"/>
          </p:cNvPicPr>
          <p:nvPr/>
        </p:nvPicPr>
        <p:blipFill>
          <a:blip r:embed="rId4" cstate="print"/>
          <a:srcRect/>
          <a:stretch>
            <a:fillRect/>
          </a:stretch>
        </p:blipFill>
        <p:spPr bwMode="auto">
          <a:xfrm>
            <a:off x="1295400" y="4114800"/>
            <a:ext cx="2971800" cy="2209800"/>
          </a:xfrm>
          <a:prstGeom prst="rect">
            <a:avLst/>
          </a:prstGeom>
          <a:noFill/>
          <a:ln w="9525">
            <a:noFill/>
            <a:miter lim="800000"/>
            <a:headEnd/>
            <a:tailEnd/>
          </a:ln>
        </p:spPr>
      </p:pic>
      <p:pic>
        <p:nvPicPr>
          <p:cNvPr id="21510" name="Picture 6"/>
          <p:cNvPicPr>
            <a:picLocks noChangeAspect="1"/>
          </p:cNvPicPr>
          <p:nvPr/>
        </p:nvPicPr>
        <p:blipFill>
          <a:blip r:embed="rId5" cstate="print"/>
          <a:srcRect/>
          <a:stretch>
            <a:fillRect/>
          </a:stretch>
        </p:blipFill>
        <p:spPr bwMode="auto">
          <a:xfrm>
            <a:off x="4343400" y="4114800"/>
            <a:ext cx="3962400" cy="2209800"/>
          </a:xfrm>
          <a:prstGeom prst="rect">
            <a:avLst/>
          </a:prstGeom>
          <a:noFill/>
          <a:ln w="9525">
            <a:noFill/>
            <a:miter lim="800000"/>
            <a:headEnd/>
            <a:tailEnd/>
          </a:ln>
        </p:spPr>
      </p:pic>
      <p:sp>
        <p:nvSpPr>
          <p:cNvPr id="21511" name="Date Placeholder 1"/>
          <p:cNvSpPr>
            <a:spLocks noGrp="1"/>
          </p:cNvSpPr>
          <p:nvPr>
            <p:ph type="dt" sz="quarter" idx="10"/>
          </p:nvPr>
        </p:nvSpPr>
        <p:spPr>
          <a:noFill/>
          <a:ln>
            <a:miter lim="800000"/>
            <a:headEnd/>
            <a:tailEnd/>
          </a:ln>
        </p:spPr>
        <p:txBody>
          <a:bodyPr/>
          <a:lstStyle/>
          <a:p>
            <a:fld id="{1E64CDA0-4136-4983-A0A7-80EFA695944C}" type="datetime1">
              <a:rPr lang="en-US" smtClean="0">
                <a:latin typeface="Arial" charset="0"/>
              </a:rPr>
              <a:pPr/>
              <a:t>6/10/2022</a:t>
            </a:fld>
            <a:endParaRPr lang="en-US">
              <a:latin typeface="Arial" charset="0"/>
            </a:endParaRPr>
          </a:p>
        </p:txBody>
      </p:sp>
      <p:sp>
        <p:nvSpPr>
          <p:cNvPr id="21512" name="Slide Number Placeholder 3"/>
          <p:cNvSpPr>
            <a:spLocks noGrp="1"/>
          </p:cNvSpPr>
          <p:nvPr>
            <p:ph type="sldNum" sz="quarter" idx="12"/>
          </p:nvPr>
        </p:nvSpPr>
        <p:spPr>
          <a:noFill/>
          <a:ln>
            <a:miter lim="800000"/>
            <a:headEnd/>
            <a:tailEnd/>
          </a:ln>
        </p:spPr>
        <p:txBody>
          <a:bodyPr/>
          <a:lstStyle/>
          <a:p>
            <a:fld id="{A2954196-BD93-47B3-B77F-683ACA5B8A7E}" type="slidenum">
              <a:rPr lang="en-US" smtClean="0"/>
              <a:pPr/>
              <a:t>19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b="1"/>
              <a:t>Anatomy Review</a:t>
            </a:r>
            <a:endParaRPr lang="en-US"/>
          </a:p>
        </p:txBody>
      </p:sp>
      <p:sp>
        <p:nvSpPr>
          <p:cNvPr id="4099" name="Content Placeholder 2"/>
          <p:cNvSpPr>
            <a:spLocks noGrp="1"/>
          </p:cNvSpPr>
          <p:nvPr>
            <p:ph idx="1"/>
          </p:nvPr>
        </p:nvSpPr>
        <p:spPr/>
        <p:txBody>
          <a:bodyPr/>
          <a:lstStyle/>
          <a:p>
            <a:r>
              <a:rPr lang="en-US"/>
              <a:t>The pelvis is made up of the innominate bones (pubis, ischium, ilium), the sacrum, and coccyx</a:t>
            </a:r>
          </a:p>
          <a:p>
            <a:r>
              <a:rPr lang="en-US"/>
              <a:t>Because the pelvis is structured as a ring, a break at one point is often associated with disruption at a second point</a:t>
            </a:r>
          </a:p>
          <a:p>
            <a:r>
              <a:rPr lang="en-US"/>
              <a:t>The stability of the ring depends on the rigidity of the bones and the integrity of the ligaments that bind the three segments together across the symphysis pubis and the sacroiliac joints</a:t>
            </a:r>
          </a:p>
          <a:p>
            <a:endParaRPr lang="en-US"/>
          </a:p>
        </p:txBody>
      </p:sp>
      <p:sp>
        <p:nvSpPr>
          <p:cNvPr id="4100" name="Date Placeholder 3"/>
          <p:cNvSpPr>
            <a:spLocks noGrp="1"/>
          </p:cNvSpPr>
          <p:nvPr>
            <p:ph type="dt" sz="quarter" idx="10"/>
          </p:nvPr>
        </p:nvSpPr>
        <p:spPr>
          <a:noFill/>
          <a:ln>
            <a:miter lim="800000"/>
            <a:headEnd/>
            <a:tailEnd/>
          </a:ln>
        </p:spPr>
        <p:txBody>
          <a:bodyPr/>
          <a:lstStyle/>
          <a:p>
            <a:fld id="{D5F66A16-B649-4FB3-8CD9-BEAF34923221}" type="datetime1">
              <a:rPr lang="en-US" smtClean="0">
                <a:latin typeface="Arial" charset="0"/>
              </a:rPr>
              <a:pPr/>
              <a:t>6/10/2022</a:t>
            </a:fld>
            <a:endParaRPr lang="en-US">
              <a:latin typeface="Arial" charset="0"/>
            </a:endParaRPr>
          </a:p>
        </p:txBody>
      </p:sp>
      <p:sp>
        <p:nvSpPr>
          <p:cNvPr id="4101" name="Slide Number Placeholder 4"/>
          <p:cNvSpPr>
            <a:spLocks noGrp="1"/>
          </p:cNvSpPr>
          <p:nvPr>
            <p:ph type="sldNum" sz="quarter" idx="12"/>
          </p:nvPr>
        </p:nvSpPr>
        <p:spPr>
          <a:noFill/>
          <a:ln>
            <a:miter lim="800000"/>
            <a:headEnd/>
            <a:tailEnd/>
          </a:ln>
        </p:spPr>
        <p:txBody>
          <a:bodyPr/>
          <a:lstStyle/>
          <a:p>
            <a:fld id="{9B8A4412-1177-4780-9445-72701A490469}" type="slidenum">
              <a:rPr lang="en-US" smtClean="0"/>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0" indent="0">
              <a:buFont typeface="Wingdings" pitchFamily="2" charset="2"/>
              <a:buNone/>
              <a:defRPr/>
            </a:pPr>
            <a:r>
              <a:rPr lang="en-GB" dirty="0"/>
              <a:t>Internal fixation</a:t>
            </a:r>
          </a:p>
          <a:p>
            <a:pPr>
              <a:defRPr/>
            </a:pPr>
            <a:r>
              <a:rPr lang="en-GB" dirty="0"/>
              <a:t>In selected cases of gross displacement of symphysis pubis and or sacroiliac joint, open reduction and fixation by special plates and screws is done..</a:t>
            </a:r>
          </a:p>
          <a:p>
            <a:pPr>
              <a:defRPr/>
            </a:pPr>
            <a:r>
              <a:rPr lang="en-GB" dirty="0"/>
              <a:t>This makes the mobilisation of patient easier and possible earlier.</a:t>
            </a:r>
          </a:p>
        </p:txBody>
      </p:sp>
      <p:sp>
        <p:nvSpPr>
          <p:cNvPr id="22532" name="Date Placeholder 1"/>
          <p:cNvSpPr>
            <a:spLocks noGrp="1"/>
          </p:cNvSpPr>
          <p:nvPr>
            <p:ph type="dt" sz="quarter" idx="10"/>
          </p:nvPr>
        </p:nvSpPr>
        <p:spPr>
          <a:noFill/>
          <a:ln>
            <a:miter lim="800000"/>
            <a:headEnd/>
            <a:tailEnd/>
          </a:ln>
        </p:spPr>
        <p:txBody>
          <a:bodyPr/>
          <a:lstStyle/>
          <a:p>
            <a:fld id="{D1B264C5-B0F1-4E2B-AC24-FEDFE467174D}" type="datetime1">
              <a:rPr lang="en-US" smtClean="0">
                <a:latin typeface="Arial" charset="0"/>
              </a:rPr>
              <a:pPr/>
              <a:t>6/10/2022</a:t>
            </a:fld>
            <a:endParaRPr lang="en-US">
              <a:latin typeface="Arial" charset="0"/>
            </a:endParaRPr>
          </a:p>
        </p:txBody>
      </p:sp>
      <p:sp>
        <p:nvSpPr>
          <p:cNvPr id="22533" name="Slide Number Placeholder 4"/>
          <p:cNvSpPr>
            <a:spLocks noGrp="1"/>
          </p:cNvSpPr>
          <p:nvPr>
            <p:ph type="sldNum" sz="quarter" idx="12"/>
          </p:nvPr>
        </p:nvSpPr>
        <p:spPr>
          <a:noFill/>
          <a:ln>
            <a:miter lim="800000"/>
            <a:headEnd/>
            <a:tailEnd/>
          </a:ln>
        </p:spPr>
        <p:txBody>
          <a:bodyPr/>
          <a:lstStyle/>
          <a:p>
            <a:fld id="{DCE45CDE-CD6F-40B0-A63E-29BDC9D9B8F5}" type="slidenum">
              <a:rPr lang="en-US" smtClean="0"/>
              <a:pPr/>
              <a:t>20</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8"/>
          <p:cNvSpPr>
            <a:spLocks noGrp="1"/>
          </p:cNvSpPr>
          <p:nvPr>
            <p:ph type="title"/>
          </p:nvPr>
        </p:nvSpPr>
        <p:spPr/>
        <p:txBody>
          <a:bodyPr/>
          <a:lstStyle/>
          <a:p>
            <a:r>
              <a:rPr lang="en-GB"/>
              <a:t>complications</a:t>
            </a:r>
          </a:p>
        </p:txBody>
      </p:sp>
      <p:pic>
        <p:nvPicPr>
          <p:cNvPr id="23555" name="Picture 9"/>
          <p:cNvPicPr>
            <a:picLocks noChangeAspect="1"/>
          </p:cNvPicPr>
          <p:nvPr/>
        </p:nvPicPr>
        <p:blipFill>
          <a:blip r:embed="rId2" cstate="print"/>
          <a:srcRect/>
          <a:stretch>
            <a:fillRect/>
          </a:stretch>
        </p:blipFill>
        <p:spPr bwMode="auto">
          <a:xfrm>
            <a:off x="938213" y="1600200"/>
            <a:ext cx="3328987" cy="2590800"/>
          </a:xfrm>
          <a:prstGeom prst="rect">
            <a:avLst/>
          </a:prstGeom>
          <a:noFill/>
          <a:ln w="9525">
            <a:noFill/>
            <a:miter lim="800000"/>
            <a:headEnd/>
            <a:tailEnd/>
          </a:ln>
        </p:spPr>
      </p:pic>
      <p:pic>
        <p:nvPicPr>
          <p:cNvPr id="23556" name="Picture 10"/>
          <p:cNvPicPr>
            <a:picLocks noChangeAspect="1"/>
          </p:cNvPicPr>
          <p:nvPr/>
        </p:nvPicPr>
        <p:blipFill>
          <a:blip r:embed="rId3" cstate="print"/>
          <a:srcRect/>
          <a:stretch>
            <a:fillRect/>
          </a:stretch>
        </p:blipFill>
        <p:spPr bwMode="auto">
          <a:xfrm>
            <a:off x="4419600" y="1600200"/>
            <a:ext cx="3581400" cy="2590800"/>
          </a:xfrm>
          <a:prstGeom prst="rect">
            <a:avLst/>
          </a:prstGeom>
          <a:noFill/>
          <a:ln w="9525">
            <a:noFill/>
            <a:miter lim="800000"/>
            <a:headEnd/>
            <a:tailEnd/>
          </a:ln>
        </p:spPr>
      </p:pic>
      <p:pic>
        <p:nvPicPr>
          <p:cNvPr id="23557" name="Picture 11"/>
          <p:cNvPicPr>
            <a:picLocks noChangeAspect="1"/>
          </p:cNvPicPr>
          <p:nvPr/>
        </p:nvPicPr>
        <p:blipFill>
          <a:blip r:embed="rId4" cstate="print"/>
          <a:srcRect/>
          <a:stretch>
            <a:fillRect/>
          </a:stretch>
        </p:blipFill>
        <p:spPr bwMode="auto">
          <a:xfrm>
            <a:off x="914400" y="4370388"/>
            <a:ext cx="3352800" cy="2335212"/>
          </a:xfrm>
          <a:prstGeom prst="rect">
            <a:avLst/>
          </a:prstGeom>
          <a:noFill/>
          <a:ln w="9525">
            <a:noFill/>
            <a:miter lim="800000"/>
            <a:headEnd/>
            <a:tailEnd/>
          </a:ln>
        </p:spPr>
      </p:pic>
      <p:pic>
        <p:nvPicPr>
          <p:cNvPr id="23558" name="Picture 12"/>
          <p:cNvPicPr>
            <a:picLocks noChangeAspect="1"/>
          </p:cNvPicPr>
          <p:nvPr/>
        </p:nvPicPr>
        <p:blipFill>
          <a:blip r:embed="rId5" cstate="print"/>
          <a:srcRect/>
          <a:stretch>
            <a:fillRect/>
          </a:stretch>
        </p:blipFill>
        <p:spPr bwMode="auto">
          <a:xfrm>
            <a:off x="4419600" y="4370388"/>
            <a:ext cx="3581400" cy="2262187"/>
          </a:xfrm>
          <a:prstGeom prst="rect">
            <a:avLst/>
          </a:prstGeom>
          <a:noFill/>
          <a:ln w="9525">
            <a:noFill/>
            <a:miter lim="800000"/>
            <a:headEnd/>
            <a:tailEnd/>
          </a:ln>
        </p:spPr>
      </p:pic>
      <p:sp>
        <p:nvSpPr>
          <p:cNvPr id="23559" name="Date Placeholder 1"/>
          <p:cNvSpPr>
            <a:spLocks noGrp="1"/>
          </p:cNvSpPr>
          <p:nvPr>
            <p:ph type="dt" sz="quarter" idx="10"/>
          </p:nvPr>
        </p:nvSpPr>
        <p:spPr>
          <a:noFill/>
          <a:ln>
            <a:miter lim="800000"/>
            <a:headEnd/>
            <a:tailEnd/>
          </a:ln>
        </p:spPr>
        <p:txBody>
          <a:bodyPr/>
          <a:lstStyle/>
          <a:p>
            <a:fld id="{A066020A-9666-45DC-A9FB-192741A359BF}" type="datetime1">
              <a:rPr lang="en-US" smtClean="0">
                <a:latin typeface="Arial" charset="0"/>
              </a:rPr>
              <a:pPr/>
              <a:t>6/10/2022</a:t>
            </a:fld>
            <a:endParaRPr lang="en-US">
              <a:latin typeface="Arial" charset="0"/>
            </a:endParaRPr>
          </a:p>
        </p:txBody>
      </p:sp>
      <p:sp>
        <p:nvSpPr>
          <p:cNvPr id="23560" name="Slide Number Placeholder 3"/>
          <p:cNvSpPr>
            <a:spLocks noGrp="1"/>
          </p:cNvSpPr>
          <p:nvPr>
            <p:ph type="sldNum" sz="quarter" idx="12"/>
          </p:nvPr>
        </p:nvSpPr>
        <p:spPr>
          <a:noFill/>
          <a:ln>
            <a:miter lim="800000"/>
            <a:headEnd/>
            <a:tailEnd/>
          </a:ln>
        </p:spPr>
        <p:txBody>
          <a:bodyPr/>
          <a:lstStyle/>
          <a:p>
            <a:fld id="{96992FC5-BD5F-4FC1-9D83-A52A4CCBF20E}" type="slidenum">
              <a:rPr lang="en-US" smtClean="0"/>
              <a:pPr/>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2"/>
          <p:cNvSpPr>
            <a:spLocks noGrp="1"/>
          </p:cNvSpPr>
          <p:nvPr>
            <p:ph type="title"/>
          </p:nvPr>
        </p:nvSpPr>
        <p:spPr/>
        <p:txBody>
          <a:bodyPr/>
          <a:lstStyle/>
          <a:p>
            <a:endParaRPr lang="en-GB"/>
          </a:p>
        </p:txBody>
      </p:sp>
      <p:sp>
        <p:nvSpPr>
          <p:cNvPr id="24579" name="Content Placeholder 3"/>
          <p:cNvSpPr>
            <a:spLocks noGrp="1"/>
          </p:cNvSpPr>
          <p:nvPr>
            <p:ph idx="1"/>
          </p:nvPr>
        </p:nvSpPr>
        <p:spPr/>
        <p:txBody>
          <a:bodyPr/>
          <a:lstStyle/>
          <a:p>
            <a:r>
              <a:rPr lang="en-GB"/>
              <a:t>injury to bladder or urethra,ovaries and uterus</a:t>
            </a:r>
          </a:p>
          <a:p>
            <a:r>
              <a:rPr lang="en-GB"/>
              <a:t> injuries to rectum</a:t>
            </a:r>
          </a:p>
          <a:p>
            <a:r>
              <a:rPr lang="en-GB"/>
              <a:t>Fat embolism </a:t>
            </a:r>
          </a:p>
          <a:p>
            <a:r>
              <a:rPr lang="en-GB"/>
              <a:t> Malunion resulting in Sacro iliac pain</a:t>
            </a:r>
          </a:p>
          <a:p>
            <a:r>
              <a:rPr lang="en-GB"/>
              <a:t>Leg shortening and altered gait</a:t>
            </a:r>
          </a:p>
          <a:p>
            <a:r>
              <a:rPr lang="en-GB"/>
              <a:t>Non union resulting in instability.</a:t>
            </a:r>
          </a:p>
          <a:p>
            <a:r>
              <a:rPr lang="en-GB"/>
              <a:t>damage to sciatic nerve</a:t>
            </a:r>
          </a:p>
          <a:p>
            <a:endParaRPr lang="en-GB"/>
          </a:p>
          <a:p>
            <a:endParaRPr lang="en-GB"/>
          </a:p>
        </p:txBody>
      </p:sp>
      <p:sp>
        <p:nvSpPr>
          <p:cNvPr id="24580" name="Date Placeholder 1"/>
          <p:cNvSpPr>
            <a:spLocks noGrp="1"/>
          </p:cNvSpPr>
          <p:nvPr>
            <p:ph type="dt" sz="quarter" idx="10"/>
          </p:nvPr>
        </p:nvSpPr>
        <p:spPr>
          <a:noFill/>
          <a:ln>
            <a:miter lim="800000"/>
            <a:headEnd/>
            <a:tailEnd/>
          </a:ln>
        </p:spPr>
        <p:txBody>
          <a:bodyPr/>
          <a:lstStyle/>
          <a:p>
            <a:fld id="{FDA4EFA7-6BAC-4A19-BB4A-7E173914F942}" type="datetime1">
              <a:rPr lang="en-US" smtClean="0">
                <a:latin typeface="Arial" charset="0"/>
              </a:rPr>
              <a:pPr/>
              <a:t>6/10/2022</a:t>
            </a:fld>
            <a:endParaRPr lang="en-US">
              <a:latin typeface="Arial" charset="0"/>
            </a:endParaRPr>
          </a:p>
        </p:txBody>
      </p:sp>
      <p:sp>
        <p:nvSpPr>
          <p:cNvPr id="24581" name="Slide Number Placeholder 3"/>
          <p:cNvSpPr>
            <a:spLocks noGrp="1"/>
          </p:cNvSpPr>
          <p:nvPr>
            <p:ph type="sldNum" sz="quarter" idx="12"/>
          </p:nvPr>
        </p:nvSpPr>
        <p:spPr>
          <a:noFill/>
          <a:ln>
            <a:miter lim="800000"/>
            <a:headEnd/>
            <a:tailEnd/>
          </a:ln>
        </p:spPr>
        <p:txBody>
          <a:bodyPr/>
          <a:lstStyle/>
          <a:p>
            <a:fld id="{3E72E5A8-D052-47F3-B7BF-824BBE4F3FE5}" type="slidenum">
              <a:rPr lang="en-US" smtClean="0"/>
              <a:pPr/>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GB"/>
              <a:t>DISLOCATION OF HIP JOINT</a:t>
            </a:r>
          </a:p>
        </p:txBody>
      </p:sp>
      <p:sp>
        <p:nvSpPr>
          <p:cNvPr id="3" name="Content Placeholder 2"/>
          <p:cNvSpPr>
            <a:spLocks noGrp="1"/>
          </p:cNvSpPr>
          <p:nvPr>
            <p:ph idx="1"/>
          </p:nvPr>
        </p:nvSpPr>
        <p:spPr/>
        <p:txBody>
          <a:bodyPr/>
          <a:lstStyle/>
          <a:p>
            <a:pPr marL="0" indent="0">
              <a:buFont typeface="Wingdings" pitchFamily="2" charset="2"/>
              <a:buNone/>
              <a:defRPr/>
            </a:pPr>
            <a:r>
              <a:rPr lang="en-US" dirty="0"/>
              <a:t>It is classified into three categories</a:t>
            </a:r>
            <a:endParaRPr lang="en-GB" dirty="0"/>
          </a:p>
          <a:p>
            <a:pPr>
              <a:defRPr/>
            </a:pPr>
            <a:r>
              <a:rPr lang="en-US" dirty="0"/>
              <a:t>posterior dislocation is the commonest</a:t>
            </a:r>
            <a:endParaRPr lang="en-GB" dirty="0"/>
          </a:p>
          <a:p>
            <a:pPr>
              <a:defRPr/>
            </a:pPr>
            <a:r>
              <a:rPr lang="en-US" dirty="0"/>
              <a:t>anterior dislocation</a:t>
            </a:r>
            <a:endParaRPr lang="en-GB" dirty="0"/>
          </a:p>
          <a:p>
            <a:pPr>
              <a:defRPr/>
            </a:pPr>
            <a:r>
              <a:rPr lang="en-US" dirty="0"/>
              <a:t>central dislocation (</a:t>
            </a:r>
            <a:r>
              <a:rPr lang="en-US"/>
              <a:t>fracture dislocation).</a:t>
            </a:r>
            <a:endParaRPr lang="en-GB" dirty="0"/>
          </a:p>
        </p:txBody>
      </p:sp>
      <p:sp>
        <p:nvSpPr>
          <p:cNvPr id="25604" name="Date Placeholder 1"/>
          <p:cNvSpPr>
            <a:spLocks noGrp="1"/>
          </p:cNvSpPr>
          <p:nvPr>
            <p:ph type="dt" sz="quarter" idx="10"/>
          </p:nvPr>
        </p:nvSpPr>
        <p:spPr>
          <a:noFill/>
          <a:ln>
            <a:miter lim="800000"/>
            <a:headEnd/>
            <a:tailEnd/>
          </a:ln>
        </p:spPr>
        <p:txBody>
          <a:bodyPr/>
          <a:lstStyle/>
          <a:p>
            <a:fld id="{36B253A4-61E6-4272-9465-C7B24653D084}" type="datetime1">
              <a:rPr lang="en-US" smtClean="0">
                <a:latin typeface="Arial" charset="0"/>
              </a:rPr>
              <a:pPr/>
              <a:t>6/10/2022</a:t>
            </a:fld>
            <a:endParaRPr lang="en-US">
              <a:latin typeface="Arial" charset="0"/>
            </a:endParaRPr>
          </a:p>
        </p:txBody>
      </p:sp>
      <p:sp>
        <p:nvSpPr>
          <p:cNvPr id="25605" name="Slide Number Placeholder 4"/>
          <p:cNvSpPr>
            <a:spLocks noGrp="1"/>
          </p:cNvSpPr>
          <p:nvPr>
            <p:ph type="sldNum" sz="quarter" idx="12"/>
          </p:nvPr>
        </p:nvSpPr>
        <p:spPr>
          <a:noFill/>
          <a:ln>
            <a:miter lim="800000"/>
            <a:headEnd/>
            <a:tailEnd/>
          </a:ln>
        </p:spPr>
        <p:txBody>
          <a:bodyPr/>
          <a:lstStyle/>
          <a:p>
            <a:fld id="{A2A7EB9B-AFEF-48FE-82B7-8F9121E7E534}" type="slidenum">
              <a:rPr lang="en-US" smtClean="0"/>
              <a:pPr/>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GB"/>
              <a:t>Posterior dislocation</a:t>
            </a:r>
          </a:p>
        </p:txBody>
      </p:sp>
      <p:sp>
        <p:nvSpPr>
          <p:cNvPr id="3" name="Content Placeholder 2"/>
          <p:cNvSpPr>
            <a:spLocks noGrp="1"/>
          </p:cNvSpPr>
          <p:nvPr>
            <p:ph idx="1"/>
          </p:nvPr>
        </p:nvSpPr>
        <p:spPr/>
        <p:txBody>
          <a:bodyPr/>
          <a:lstStyle/>
          <a:p>
            <a:pPr>
              <a:defRPr/>
            </a:pPr>
            <a:r>
              <a:rPr lang="en-US" dirty="0"/>
              <a:t>The femoral head is forced out of the acetabulum and displaced posteriorly by a force along the hip. </a:t>
            </a:r>
          </a:p>
          <a:p>
            <a:pPr>
              <a:defRPr/>
            </a:pPr>
            <a:r>
              <a:rPr lang="en-US" dirty="0"/>
              <a:t>The hip is flexed, internally rotated  and adducted. </a:t>
            </a:r>
          </a:p>
          <a:p>
            <a:pPr>
              <a:defRPr/>
            </a:pPr>
            <a:r>
              <a:rPr lang="en-US" dirty="0"/>
              <a:t>It may be associated with fracture of the acetabulum (fracture dislocation)</a:t>
            </a:r>
            <a:endParaRPr lang="en-GB" dirty="0"/>
          </a:p>
          <a:p>
            <a:pPr marL="0" indent="0">
              <a:buFont typeface="Wingdings" pitchFamily="2" charset="2"/>
              <a:buNone/>
              <a:defRPr/>
            </a:pPr>
            <a:r>
              <a:rPr lang="en-US" dirty="0"/>
              <a:t>Causes</a:t>
            </a:r>
            <a:endParaRPr lang="en-GB" dirty="0"/>
          </a:p>
          <a:p>
            <a:pPr>
              <a:defRPr/>
            </a:pPr>
            <a:r>
              <a:rPr lang="en-US" b="1" dirty="0"/>
              <a:t>Dashboard injuries</a:t>
            </a:r>
            <a:endParaRPr lang="en-GB" dirty="0"/>
          </a:p>
        </p:txBody>
      </p:sp>
      <p:sp>
        <p:nvSpPr>
          <p:cNvPr id="26628" name="Date Placeholder 1"/>
          <p:cNvSpPr>
            <a:spLocks noGrp="1"/>
          </p:cNvSpPr>
          <p:nvPr>
            <p:ph type="dt" sz="quarter" idx="10"/>
          </p:nvPr>
        </p:nvSpPr>
        <p:spPr>
          <a:noFill/>
          <a:ln>
            <a:miter lim="800000"/>
            <a:headEnd/>
            <a:tailEnd/>
          </a:ln>
        </p:spPr>
        <p:txBody>
          <a:bodyPr/>
          <a:lstStyle/>
          <a:p>
            <a:fld id="{340E52EC-660D-4095-B878-1A0858E8FEE0}" type="datetime1">
              <a:rPr lang="en-US" smtClean="0">
                <a:latin typeface="Arial" charset="0"/>
              </a:rPr>
              <a:pPr/>
              <a:t>6/10/2022</a:t>
            </a:fld>
            <a:endParaRPr lang="en-US">
              <a:latin typeface="Arial" charset="0"/>
            </a:endParaRPr>
          </a:p>
        </p:txBody>
      </p:sp>
      <p:sp>
        <p:nvSpPr>
          <p:cNvPr id="26629" name="Slide Number Placeholder 4"/>
          <p:cNvSpPr>
            <a:spLocks noGrp="1"/>
          </p:cNvSpPr>
          <p:nvPr>
            <p:ph type="sldNum" sz="quarter" idx="12"/>
          </p:nvPr>
        </p:nvSpPr>
        <p:spPr>
          <a:noFill/>
          <a:ln>
            <a:miter lim="800000"/>
            <a:headEnd/>
            <a:tailEnd/>
          </a:ln>
        </p:spPr>
        <p:txBody>
          <a:bodyPr/>
          <a:lstStyle/>
          <a:p>
            <a:fld id="{90CC7682-1333-45EB-B09E-5BE2600551ED}" type="slidenum">
              <a:rPr lang="en-US" smtClean="0"/>
              <a:pPr/>
              <a:t>24</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endParaRPr lang="en-GB"/>
          </a:p>
        </p:txBody>
      </p:sp>
      <p:pic>
        <p:nvPicPr>
          <p:cNvPr id="27651" name="Content Placeholder 3"/>
          <p:cNvPicPr>
            <a:picLocks noGrp="1" noChangeAspect="1"/>
          </p:cNvPicPr>
          <p:nvPr>
            <p:ph idx="1"/>
          </p:nvPr>
        </p:nvPicPr>
        <p:blipFill>
          <a:blip r:embed="rId2" cstate="print"/>
          <a:srcRect/>
          <a:stretch>
            <a:fillRect/>
          </a:stretch>
        </p:blipFill>
        <p:spPr>
          <a:xfrm>
            <a:off x="1828800" y="1600200"/>
            <a:ext cx="5867400" cy="5105400"/>
          </a:xfrm>
        </p:spPr>
      </p:pic>
      <p:sp>
        <p:nvSpPr>
          <p:cNvPr id="27652" name="Date Placeholder 1"/>
          <p:cNvSpPr>
            <a:spLocks noGrp="1"/>
          </p:cNvSpPr>
          <p:nvPr>
            <p:ph type="dt" sz="quarter" idx="10"/>
          </p:nvPr>
        </p:nvSpPr>
        <p:spPr>
          <a:noFill/>
          <a:ln>
            <a:miter lim="800000"/>
            <a:headEnd/>
            <a:tailEnd/>
          </a:ln>
        </p:spPr>
        <p:txBody>
          <a:bodyPr/>
          <a:lstStyle/>
          <a:p>
            <a:fld id="{D2F32764-9BFE-4429-811D-728D0913E290}" type="datetime1">
              <a:rPr lang="en-US" smtClean="0">
                <a:latin typeface="Arial" charset="0"/>
              </a:rPr>
              <a:pPr/>
              <a:t>6/10/2022</a:t>
            </a:fld>
            <a:endParaRPr lang="en-US">
              <a:latin typeface="Arial" charset="0"/>
            </a:endParaRPr>
          </a:p>
        </p:txBody>
      </p:sp>
      <p:sp>
        <p:nvSpPr>
          <p:cNvPr id="27653" name="Slide Number Placeholder 3"/>
          <p:cNvSpPr>
            <a:spLocks noGrp="1"/>
          </p:cNvSpPr>
          <p:nvPr>
            <p:ph type="sldNum" sz="quarter" idx="12"/>
          </p:nvPr>
        </p:nvSpPr>
        <p:spPr>
          <a:noFill/>
          <a:ln>
            <a:miter lim="800000"/>
            <a:headEnd/>
            <a:tailEnd/>
          </a:ln>
        </p:spPr>
        <p:txBody>
          <a:bodyPr/>
          <a:lstStyle/>
          <a:p>
            <a:fld id="{7B9D1606-B2CF-466F-B5FA-144DA965CED0}" type="slidenum">
              <a:rPr lang="en-US" smtClean="0"/>
              <a:pPr/>
              <a:t>25</a:t>
            </a:fld>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GB"/>
              <a:t>Clinical features</a:t>
            </a:r>
          </a:p>
        </p:txBody>
      </p:sp>
      <p:sp>
        <p:nvSpPr>
          <p:cNvPr id="28675" name="Content Placeholder 2"/>
          <p:cNvSpPr>
            <a:spLocks noGrp="1"/>
          </p:cNvSpPr>
          <p:nvPr>
            <p:ph idx="1"/>
          </p:nvPr>
        </p:nvSpPr>
        <p:spPr/>
        <p:txBody>
          <a:bodyPr/>
          <a:lstStyle/>
          <a:p>
            <a:r>
              <a:rPr lang="en-US"/>
              <a:t>obvious shortening of the limb</a:t>
            </a:r>
            <a:endParaRPr lang="en-GB"/>
          </a:p>
          <a:p>
            <a:r>
              <a:rPr lang="en-US"/>
              <a:t>fully internally rotated</a:t>
            </a:r>
            <a:endParaRPr lang="en-GB"/>
          </a:p>
          <a:p>
            <a:r>
              <a:rPr lang="en-US"/>
              <a:t>adduction</a:t>
            </a:r>
            <a:endParaRPr lang="en-GB"/>
          </a:p>
          <a:p>
            <a:r>
              <a:rPr lang="en-US"/>
              <a:t>flexion of the hip</a:t>
            </a:r>
            <a:endParaRPr lang="en-GB"/>
          </a:p>
          <a:p>
            <a:r>
              <a:rPr lang="en-US"/>
              <a:t>the head is palpable behind the acetabulum(in the gluteus muscle.)</a:t>
            </a:r>
            <a:endParaRPr lang="en-GB"/>
          </a:p>
          <a:p>
            <a:r>
              <a:rPr lang="en-US"/>
              <a:t>x-ray shows</a:t>
            </a:r>
            <a:endParaRPr lang="en-GB"/>
          </a:p>
          <a:p>
            <a:pPr lvl="1"/>
            <a:r>
              <a:rPr lang="en-US" sz="2800"/>
              <a:t>free acetabulum</a:t>
            </a:r>
            <a:endParaRPr lang="en-GB" sz="2800"/>
          </a:p>
          <a:p>
            <a:pPr lvl="1"/>
            <a:r>
              <a:rPr lang="en-US"/>
              <a:t>head behind the acetabutim</a:t>
            </a:r>
            <a:endParaRPr lang="en-GB"/>
          </a:p>
        </p:txBody>
      </p:sp>
      <p:pic>
        <p:nvPicPr>
          <p:cNvPr id="28676" name="Picture 3"/>
          <p:cNvPicPr>
            <a:picLocks noChangeAspect="1"/>
          </p:cNvPicPr>
          <p:nvPr/>
        </p:nvPicPr>
        <p:blipFill>
          <a:blip r:embed="rId2" cstate="print"/>
          <a:srcRect/>
          <a:stretch>
            <a:fillRect/>
          </a:stretch>
        </p:blipFill>
        <p:spPr bwMode="auto">
          <a:xfrm>
            <a:off x="6313488" y="1371600"/>
            <a:ext cx="2830512" cy="2647950"/>
          </a:xfrm>
          <a:prstGeom prst="rect">
            <a:avLst/>
          </a:prstGeom>
          <a:noFill/>
          <a:ln w="9525">
            <a:noFill/>
            <a:miter lim="800000"/>
            <a:headEnd/>
            <a:tailEnd/>
          </a:ln>
        </p:spPr>
      </p:pic>
      <p:sp>
        <p:nvSpPr>
          <p:cNvPr id="28677" name="Date Placeholder 1"/>
          <p:cNvSpPr>
            <a:spLocks noGrp="1"/>
          </p:cNvSpPr>
          <p:nvPr>
            <p:ph type="dt" sz="quarter" idx="10"/>
          </p:nvPr>
        </p:nvSpPr>
        <p:spPr>
          <a:noFill/>
          <a:ln>
            <a:miter lim="800000"/>
            <a:headEnd/>
            <a:tailEnd/>
          </a:ln>
        </p:spPr>
        <p:txBody>
          <a:bodyPr/>
          <a:lstStyle/>
          <a:p>
            <a:fld id="{26015C43-EE59-4E54-98D0-D8ECB255CBB2}" type="datetime1">
              <a:rPr lang="en-US" smtClean="0">
                <a:latin typeface="Arial" charset="0"/>
              </a:rPr>
              <a:pPr/>
              <a:t>6/10/2022</a:t>
            </a:fld>
            <a:endParaRPr lang="en-US">
              <a:latin typeface="Arial" charset="0"/>
            </a:endParaRPr>
          </a:p>
        </p:txBody>
      </p:sp>
      <p:sp>
        <p:nvSpPr>
          <p:cNvPr id="28678" name="Slide Number Placeholder 3"/>
          <p:cNvSpPr>
            <a:spLocks noGrp="1"/>
          </p:cNvSpPr>
          <p:nvPr>
            <p:ph type="sldNum" sz="quarter" idx="12"/>
          </p:nvPr>
        </p:nvSpPr>
        <p:spPr>
          <a:noFill/>
          <a:ln>
            <a:miter lim="800000"/>
            <a:headEnd/>
            <a:tailEnd/>
          </a:ln>
        </p:spPr>
        <p:txBody>
          <a:bodyPr/>
          <a:lstStyle/>
          <a:p>
            <a:fld id="{7CC0AD0A-2674-46B7-81AB-DA6EA2864A6B}" type="slidenum">
              <a:rPr lang="en-US" smtClean="0"/>
              <a:pPr/>
              <a:t>26</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GB"/>
              <a:t>Xray of showing posterior disloc.</a:t>
            </a:r>
          </a:p>
        </p:txBody>
      </p:sp>
      <p:pic>
        <p:nvPicPr>
          <p:cNvPr id="29699" name="Content Placeholder 3"/>
          <p:cNvPicPr>
            <a:picLocks noGrp="1" noChangeAspect="1"/>
          </p:cNvPicPr>
          <p:nvPr>
            <p:ph idx="1"/>
          </p:nvPr>
        </p:nvPicPr>
        <p:blipFill>
          <a:blip r:embed="rId2" cstate="print"/>
          <a:srcRect/>
          <a:stretch>
            <a:fillRect/>
          </a:stretch>
        </p:blipFill>
        <p:spPr>
          <a:xfrm>
            <a:off x="838200" y="1420813"/>
            <a:ext cx="7391400" cy="5360987"/>
          </a:xfrm>
        </p:spPr>
      </p:pic>
      <p:sp>
        <p:nvSpPr>
          <p:cNvPr id="29700" name="Date Placeholder 1"/>
          <p:cNvSpPr>
            <a:spLocks noGrp="1"/>
          </p:cNvSpPr>
          <p:nvPr>
            <p:ph type="dt" sz="quarter" idx="10"/>
          </p:nvPr>
        </p:nvSpPr>
        <p:spPr>
          <a:noFill/>
          <a:ln>
            <a:miter lim="800000"/>
            <a:headEnd/>
            <a:tailEnd/>
          </a:ln>
        </p:spPr>
        <p:txBody>
          <a:bodyPr/>
          <a:lstStyle/>
          <a:p>
            <a:fld id="{8F625B22-0C15-4649-B316-89040C7328C4}" type="datetime1">
              <a:rPr lang="en-US" smtClean="0">
                <a:latin typeface="Arial" charset="0"/>
              </a:rPr>
              <a:pPr/>
              <a:t>6/10/2022</a:t>
            </a:fld>
            <a:endParaRPr lang="en-US">
              <a:latin typeface="Arial" charset="0"/>
            </a:endParaRPr>
          </a:p>
        </p:txBody>
      </p:sp>
      <p:sp>
        <p:nvSpPr>
          <p:cNvPr id="29701" name="Slide Number Placeholder 3"/>
          <p:cNvSpPr>
            <a:spLocks noGrp="1"/>
          </p:cNvSpPr>
          <p:nvPr>
            <p:ph type="sldNum" sz="quarter" idx="12"/>
          </p:nvPr>
        </p:nvSpPr>
        <p:spPr>
          <a:noFill/>
          <a:ln>
            <a:miter lim="800000"/>
            <a:headEnd/>
            <a:tailEnd/>
          </a:ln>
        </p:spPr>
        <p:txBody>
          <a:bodyPr/>
          <a:lstStyle/>
          <a:p>
            <a:fld id="{8F03CDF8-74F8-4B3E-A8EE-E93DFD7382C1}" type="slidenum">
              <a:rPr lang="en-US" smtClean="0"/>
              <a:pPr/>
              <a:t>27</a:t>
            </a:fld>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GB"/>
              <a:t>mnx</a:t>
            </a:r>
          </a:p>
        </p:txBody>
      </p:sp>
      <p:sp>
        <p:nvSpPr>
          <p:cNvPr id="30723" name="Content Placeholder 2"/>
          <p:cNvSpPr>
            <a:spLocks noGrp="1"/>
          </p:cNvSpPr>
          <p:nvPr>
            <p:ph idx="1"/>
          </p:nvPr>
        </p:nvSpPr>
        <p:spPr/>
        <p:txBody>
          <a:bodyPr/>
          <a:lstStyle/>
          <a:p>
            <a:r>
              <a:rPr lang="en-US"/>
              <a:t>reduction under pethidine and valium</a:t>
            </a:r>
          </a:p>
          <a:p>
            <a:r>
              <a:rPr lang="en-US"/>
              <a:t>ALLIS maneuvre</a:t>
            </a:r>
            <a:endParaRPr lang="en-GB"/>
          </a:p>
          <a:p>
            <a:pPr lvl="3"/>
            <a:r>
              <a:rPr lang="en-US"/>
              <a:t>an assistance stabilized the hip</a:t>
            </a:r>
            <a:endParaRPr lang="en-GB"/>
          </a:p>
          <a:p>
            <a:pPr lvl="3"/>
            <a:r>
              <a:rPr lang="en-US"/>
              <a:t>apply a constant traction along the shaft of femur</a:t>
            </a:r>
            <a:endParaRPr lang="en-GB"/>
          </a:p>
          <a:p>
            <a:pPr lvl="3"/>
            <a:r>
              <a:rPr lang="en-US"/>
              <a:t>gently externally rotate the limb</a:t>
            </a:r>
            <a:endParaRPr lang="en-GB"/>
          </a:p>
          <a:p>
            <a:pPr lvl="3"/>
            <a:r>
              <a:rPr lang="en-US"/>
              <a:t>a click confirms reduction</a:t>
            </a:r>
            <a:endParaRPr lang="en-GB"/>
          </a:p>
          <a:p>
            <a:pPr lvl="2"/>
            <a:r>
              <a:rPr lang="en-US" sz="2400"/>
              <a:t>apply light skin traction 1-2WKS</a:t>
            </a:r>
            <a:endParaRPr lang="en-GB" sz="2400"/>
          </a:p>
          <a:p>
            <a:pPr lvl="2"/>
            <a:r>
              <a:rPr lang="en-US" sz="2400"/>
              <a:t>analgesics</a:t>
            </a:r>
            <a:endParaRPr lang="en-GB" sz="2400"/>
          </a:p>
          <a:p>
            <a:pPr lvl="2"/>
            <a:r>
              <a:rPr lang="en-US" sz="2400"/>
              <a:t>physiotherapy</a:t>
            </a:r>
            <a:endParaRPr lang="en-GB" sz="2400"/>
          </a:p>
        </p:txBody>
      </p:sp>
      <p:sp>
        <p:nvSpPr>
          <p:cNvPr id="30724" name="Date Placeholder 1"/>
          <p:cNvSpPr>
            <a:spLocks noGrp="1"/>
          </p:cNvSpPr>
          <p:nvPr>
            <p:ph type="dt" sz="quarter" idx="10"/>
          </p:nvPr>
        </p:nvSpPr>
        <p:spPr>
          <a:noFill/>
          <a:ln>
            <a:miter lim="800000"/>
            <a:headEnd/>
            <a:tailEnd/>
          </a:ln>
        </p:spPr>
        <p:txBody>
          <a:bodyPr/>
          <a:lstStyle/>
          <a:p>
            <a:fld id="{CD620A24-5497-454F-BD33-AC32744B5986}" type="datetime1">
              <a:rPr lang="en-US" smtClean="0">
                <a:latin typeface="Arial" charset="0"/>
              </a:rPr>
              <a:pPr/>
              <a:t>6/10/2022</a:t>
            </a:fld>
            <a:endParaRPr lang="en-US">
              <a:latin typeface="Arial" charset="0"/>
            </a:endParaRPr>
          </a:p>
        </p:txBody>
      </p:sp>
      <p:sp>
        <p:nvSpPr>
          <p:cNvPr id="30725" name="Slide Number Placeholder 3"/>
          <p:cNvSpPr>
            <a:spLocks noGrp="1"/>
          </p:cNvSpPr>
          <p:nvPr>
            <p:ph type="sldNum" sz="quarter" idx="12"/>
          </p:nvPr>
        </p:nvSpPr>
        <p:spPr>
          <a:noFill/>
          <a:ln>
            <a:miter lim="800000"/>
            <a:headEnd/>
            <a:tailEnd/>
          </a:ln>
        </p:spPr>
        <p:txBody>
          <a:bodyPr/>
          <a:lstStyle/>
          <a:p>
            <a:fld id="{5551C851-507E-411C-8CB0-C7518FF4E409}" type="slidenum">
              <a:rPr lang="en-US" smtClean="0"/>
              <a:pPr/>
              <a:t>28</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8"/>
          <p:cNvSpPr>
            <a:spLocks noGrp="1"/>
          </p:cNvSpPr>
          <p:nvPr>
            <p:ph type="title"/>
          </p:nvPr>
        </p:nvSpPr>
        <p:spPr/>
        <p:txBody>
          <a:bodyPr/>
          <a:lstStyle/>
          <a:p>
            <a:r>
              <a:rPr lang="en-GB"/>
              <a:t>Stimpson method</a:t>
            </a:r>
          </a:p>
        </p:txBody>
      </p:sp>
      <p:sp>
        <p:nvSpPr>
          <p:cNvPr id="31747" name="Text Placeholder 9"/>
          <p:cNvSpPr>
            <a:spLocks noGrp="1"/>
          </p:cNvSpPr>
          <p:nvPr>
            <p:ph type="body" sz="half" idx="1"/>
          </p:nvPr>
        </p:nvSpPr>
        <p:spPr>
          <a:xfrm>
            <a:off x="685800" y="1600200"/>
            <a:ext cx="6019800" cy="4530725"/>
          </a:xfrm>
        </p:spPr>
        <p:txBody>
          <a:bodyPr/>
          <a:lstStyle/>
          <a:p>
            <a:r>
              <a:rPr lang="en-GB"/>
              <a:t>Pt. in prone position with lower limbs</a:t>
            </a:r>
          </a:p>
          <a:p>
            <a:r>
              <a:rPr lang="en-GB"/>
              <a:t>Assistant immobilizes the pelvis by applying pressure on the sacrum</a:t>
            </a:r>
          </a:p>
          <a:p>
            <a:r>
              <a:rPr lang="en-GB"/>
              <a:t>Hold knee and ankle flexed to 90degrees and apply downward pressure to leg distal to the knee</a:t>
            </a:r>
          </a:p>
          <a:p>
            <a:r>
              <a:rPr lang="en-GB"/>
              <a:t>Gentle rotatory motion of the limb may assist in reduction</a:t>
            </a:r>
          </a:p>
          <a:p>
            <a:endParaRPr lang="en-GB"/>
          </a:p>
          <a:p>
            <a:endParaRPr lang="en-GB"/>
          </a:p>
        </p:txBody>
      </p:sp>
      <p:pic>
        <p:nvPicPr>
          <p:cNvPr id="31748" name="Content Placeholder 11"/>
          <p:cNvPicPr>
            <a:picLocks noGrp="1" noChangeAspect="1"/>
          </p:cNvPicPr>
          <p:nvPr>
            <p:ph sz="half" idx="2"/>
          </p:nvPr>
        </p:nvPicPr>
        <p:blipFill>
          <a:blip r:embed="rId2" cstate="print"/>
          <a:srcRect/>
          <a:stretch>
            <a:fillRect/>
          </a:stretch>
        </p:blipFill>
        <p:spPr>
          <a:xfrm>
            <a:off x="6781800" y="2438400"/>
            <a:ext cx="2286000" cy="2209800"/>
          </a:xfrm>
        </p:spPr>
      </p:pic>
      <p:sp>
        <p:nvSpPr>
          <p:cNvPr id="31749" name="Date Placeholder 1"/>
          <p:cNvSpPr>
            <a:spLocks noGrp="1"/>
          </p:cNvSpPr>
          <p:nvPr>
            <p:ph type="dt" sz="quarter" idx="10"/>
          </p:nvPr>
        </p:nvSpPr>
        <p:spPr>
          <a:noFill/>
          <a:ln>
            <a:miter lim="800000"/>
            <a:headEnd/>
            <a:tailEnd/>
          </a:ln>
        </p:spPr>
        <p:txBody>
          <a:bodyPr/>
          <a:lstStyle/>
          <a:p>
            <a:fld id="{BAA27A2D-AB1F-4B5F-969B-8A834D0F6AB4}" type="datetime1">
              <a:rPr lang="en-US" smtClean="0">
                <a:latin typeface="Arial" charset="0"/>
              </a:rPr>
              <a:pPr/>
              <a:t>6/10/2022</a:t>
            </a:fld>
            <a:endParaRPr lang="en-US">
              <a:latin typeface="Arial" charset="0"/>
            </a:endParaRPr>
          </a:p>
        </p:txBody>
      </p:sp>
      <p:sp>
        <p:nvSpPr>
          <p:cNvPr id="31750" name="Slide Number Placeholder 3"/>
          <p:cNvSpPr>
            <a:spLocks noGrp="1"/>
          </p:cNvSpPr>
          <p:nvPr>
            <p:ph type="sldNum" sz="quarter" idx="12"/>
          </p:nvPr>
        </p:nvSpPr>
        <p:spPr>
          <a:noFill/>
          <a:ln>
            <a:miter lim="800000"/>
            <a:headEnd/>
            <a:tailEnd/>
          </a:ln>
        </p:spPr>
        <p:txBody>
          <a:bodyPr/>
          <a:lstStyle/>
          <a:p>
            <a:fld id="{71CAE632-71AD-4D86-9DAE-AA9A113573DD}" type="slidenum">
              <a:rPr lang="en-US" smtClean="0"/>
              <a:pPr/>
              <a:t>29</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endParaRPr lang="en-US"/>
          </a:p>
        </p:txBody>
      </p:sp>
      <p:sp>
        <p:nvSpPr>
          <p:cNvPr id="5123" name="Content Placeholder 2"/>
          <p:cNvSpPr>
            <a:spLocks noGrp="1"/>
          </p:cNvSpPr>
          <p:nvPr>
            <p:ph idx="1"/>
          </p:nvPr>
        </p:nvSpPr>
        <p:spPr/>
        <p:txBody>
          <a:bodyPr/>
          <a:lstStyle/>
          <a:p>
            <a:r>
              <a:rPr lang="en-US"/>
              <a:t>The venous system is the most common source of significant pelvic bleeding in addition to bleeding from cancellous bone</a:t>
            </a:r>
          </a:p>
          <a:p>
            <a:r>
              <a:rPr lang="en-US"/>
              <a:t>Arterial bleeds comprise about 10% of pelvic bleeding</a:t>
            </a:r>
          </a:p>
          <a:p>
            <a:endParaRPr lang="en-US"/>
          </a:p>
        </p:txBody>
      </p:sp>
      <p:sp>
        <p:nvSpPr>
          <p:cNvPr id="5124" name="Date Placeholder 3"/>
          <p:cNvSpPr>
            <a:spLocks noGrp="1"/>
          </p:cNvSpPr>
          <p:nvPr>
            <p:ph type="dt" sz="quarter" idx="10"/>
          </p:nvPr>
        </p:nvSpPr>
        <p:spPr>
          <a:noFill/>
          <a:ln>
            <a:miter lim="800000"/>
            <a:headEnd/>
            <a:tailEnd/>
          </a:ln>
        </p:spPr>
        <p:txBody>
          <a:bodyPr/>
          <a:lstStyle/>
          <a:p>
            <a:fld id="{EC191220-D485-41CB-AC93-3C14AD8CCAA4}" type="datetime1">
              <a:rPr lang="en-US" smtClean="0">
                <a:latin typeface="Arial" charset="0"/>
              </a:rPr>
              <a:pPr/>
              <a:t>6/10/2022</a:t>
            </a:fld>
            <a:endParaRPr lang="en-US">
              <a:latin typeface="Arial" charset="0"/>
            </a:endParaRPr>
          </a:p>
        </p:txBody>
      </p:sp>
      <p:sp>
        <p:nvSpPr>
          <p:cNvPr id="5125" name="Slide Number Placeholder 4"/>
          <p:cNvSpPr>
            <a:spLocks noGrp="1"/>
          </p:cNvSpPr>
          <p:nvPr>
            <p:ph type="sldNum" sz="quarter" idx="12"/>
          </p:nvPr>
        </p:nvSpPr>
        <p:spPr>
          <a:noFill/>
          <a:ln>
            <a:miter lim="800000"/>
            <a:headEnd/>
            <a:tailEnd/>
          </a:ln>
        </p:spPr>
        <p:txBody>
          <a:bodyPr/>
          <a:lstStyle/>
          <a:p>
            <a:fld id="{399390EC-68CE-4B63-B8C0-7BFB4A7979C6}" type="slidenum">
              <a:rPr lang="en-US" smtClean="0"/>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GB"/>
              <a:t>Whistlers technique</a:t>
            </a:r>
          </a:p>
        </p:txBody>
      </p:sp>
      <p:sp>
        <p:nvSpPr>
          <p:cNvPr id="5" name="Content Placeholder 4"/>
          <p:cNvSpPr>
            <a:spLocks noGrp="1"/>
          </p:cNvSpPr>
          <p:nvPr>
            <p:ph idx="1"/>
          </p:nvPr>
        </p:nvSpPr>
        <p:spPr>
          <a:xfrm>
            <a:off x="914400" y="1524000"/>
            <a:ext cx="7772400" cy="5334000"/>
          </a:xfrm>
        </p:spPr>
        <p:txBody>
          <a:bodyPr/>
          <a:lstStyle/>
          <a:p>
            <a:pPr>
              <a:defRPr/>
            </a:pPr>
            <a:r>
              <a:rPr lang="en-GB" sz="2400" dirty="0"/>
              <a:t>Patient lies supine</a:t>
            </a:r>
          </a:p>
          <a:p>
            <a:pPr>
              <a:defRPr/>
            </a:pPr>
            <a:r>
              <a:rPr lang="en-GB" sz="2400" dirty="0"/>
              <a:t>Unaffected leg is flexed with an assistant stabilizing the leg</a:t>
            </a:r>
          </a:p>
          <a:p>
            <a:pPr>
              <a:defRPr/>
            </a:pPr>
            <a:r>
              <a:rPr lang="en-GB" sz="2400" dirty="0"/>
              <a:t>The assistant can also help stabilize the pelvis</a:t>
            </a:r>
          </a:p>
          <a:p>
            <a:pPr>
              <a:defRPr/>
            </a:pPr>
            <a:r>
              <a:rPr lang="en-GB" sz="2400" dirty="0"/>
              <a:t>Providers other hand grasps the lower leg of the affected leg usually around the ankle</a:t>
            </a:r>
          </a:p>
          <a:p>
            <a:pPr>
              <a:defRPr/>
            </a:pPr>
            <a:r>
              <a:rPr lang="en-GB" sz="2400" dirty="0"/>
              <a:t>Dislocated hip flexed at 90dgrees</a:t>
            </a:r>
          </a:p>
          <a:p>
            <a:pPr>
              <a:defRPr/>
            </a:pPr>
            <a:r>
              <a:rPr lang="en-GB" sz="2400" dirty="0"/>
              <a:t>When a pull is applied the knee is flexed hence pulling traction along femur.</a:t>
            </a:r>
          </a:p>
          <a:p>
            <a:pPr marL="0" indent="0">
              <a:buFont typeface="Wingdings" pitchFamily="2" charset="2"/>
              <a:buNone/>
              <a:defRPr/>
            </a:pPr>
            <a:r>
              <a:rPr lang="en-GB" sz="2400" dirty="0"/>
              <a:t> </a:t>
            </a:r>
          </a:p>
        </p:txBody>
      </p:sp>
      <p:sp>
        <p:nvSpPr>
          <p:cNvPr id="32772" name="Date Placeholder 1"/>
          <p:cNvSpPr>
            <a:spLocks noGrp="1"/>
          </p:cNvSpPr>
          <p:nvPr>
            <p:ph type="dt" sz="quarter" idx="10"/>
          </p:nvPr>
        </p:nvSpPr>
        <p:spPr>
          <a:noFill/>
          <a:ln>
            <a:miter lim="800000"/>
            <a:headEnd/>
            <a:tailEnd/>
          </a:ln>
        </p:spPr>
        <p:txBody>
          <a:bodyPr/>
          <a:lstStyle/>
          <a:p>
            <a:fld id="{7E61D34F-891D-4315-B85A-AB3151E77A37}" type="datetime1">
              <a:rPr lang="en-US" smtClean="0">
                <a:latin typeface="Arial" charset="0"/>
              </a:rPr>
              <a:pPr/>
              <a:t>6/10/2022</a:t>
            </a:fld>
            <a:endParaRPr lang="en-US">
              <a:latin typeface="Arial" charset="0"/>
            </a:endParaRPr>
          </a:p>
        </p:txBody>
      </p:sp>
      <p:sp>
        <p:nvSpPr>
          <p:cNvPr id="32773" name="Slide Number Placeholder 3"/>
          <p:cNvSpPr>
            <a:spLocks noGrp="1"/>
          </p:cNvSpPr>
          <p:nvPr>
            <p:ph type="sldNum" sz="quarter" idx="12"/>
          </p:nvPr>
        </p:nvSpPr>
        <p:spPr>
          <a:noFill/>
          <a:ln>
            <a:miter lim="800000"/>
            <a:headEnd/>
            <a:tailEnd/>
          </a:ln>
        </p:spPr>
        <p:txBody>
          <a:bodyPr/>
          <a:lstStyle/>
          <a:p>
            <a:fld id="{1B8B1B6C-F933-4D35-8575-5FBDCCE474F0}" type="slidenum">
              <a:rPr lang="en-US" smtClean="0"/>
              <a:pPr/>
              <a:t>30</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Content Placeholder 9"/>
          <p:cNvPicPr>
            <a:picLocks noGrp="1" noChangeAspect="1"/>
          </p:cNvPicPr>
          <p:nvPr>
            <p:ph sz="quarter" idx="4294967295"/>
          </p:nvPr>
        </p:nvPicPr>
        <p:blipFill>
          <a:blip r:embed="rId2" cstate="print"/>
          <a:srcRect/>
          <a:stretch>
            <a:fillRect/>
          </a:stretch>
        </p:blipFill>
        <p:spPr>
          <a:xfrm>
            <a:off x="4572000" y="3571875"/>
            <a:ext cx="3352800" cy="2524125"/>
          </a:xfrm>
        </p:spPr>
      </p:pic>
      <p:pic>
        <p:nvPicPr>
          <p:cNvPr id="33795" name="Content Placeholder 8"/>
          <p:cNvPicPr>
            <a:picLocks noGrp="1" noChangeAspect="1"/>
          </p:cNvPicPr>
          <p:nvPr>
            <p:ph sz="quarter" idx="4294967295"/>
          </p:nvPr>
        </p:nvPicPr>
        <p:blipFill>
          <a:blip r:embed="rId3" cstate="print"/>
          <a:srcRect/>
          <a:stretch>
            <a:fillRect/>
          </a:stretch>
        </p:blipFill>
        <p:spPr>
          <a:xfrm>
            <a:off x="4572000" y="1719263"/>
            <a:ext cx="3352800" cy="1852612"/>
          </a:xfrm>
        </p:spPr>
      </p:pic>
      <p:pic>
        <p:nvPicPr>
          <p:cNvPr id="33796" name="Picture 7"/>
          <p:cNvPicPr>
            <a:picLocks noChangeAspect="1"/>
          </p:cNvPicPr>
          <p:nvPr/>
        </p:nvPicPr>
        <p:blipFill>
          <a:blip r:embed="rId4" cstate="print"/>
          <a:srcRect/>
          <a:stretch>
            <a:fillRect/>
          </a:stretch>
        </p:blipFill>
        <p:spPr bwMode="auto">
          <a:xfrm>
            <a:off x="762000" y="1719263"/>
            <a:ext cx="3810000" cy="4376737"/>
          </a:xfrm>
          <a:prstGeom prst="rect">
            <a:avLst/>
          </a:prstGeom>
          <a:noFill/>
          <a:ln w="9525">
            <a:noFill/>
            <a:miter lim="800000"/>
            <a:headEnd/>
            <a:tailEnd/>
          </a:ln>
        </p:spPr>
      </p:pic>
      <p:sp>
        <p:nvSpPr>
          <p:cNvPr id="33797" name="Date Placeholder 1"/>
          <p:cNvSpPr>
            <a:spLocks noGrp="1"/>
          </p:cNvSpPr>
          <p:nvPr>
            <p:ph type="dt" sz="quarter" idx="10"/>
          </p:nvPr>
        </p:nvSpPr>
        <p:spPr>
          <a:noFill/>
          <a:ln>
            <a:miter lim="800000"/>
            <a:headEnd/>
            <a:tailEnd/>
          </a:ln>
        </p:spPr>
        <p:txBody>
          <a:bodyPr/>
          <a:lstStyle/>
          <a:p>
            <a:fld id="{264B41F0-1C9A-45A9-AD60-BBEA7C3EB41C}" type="datetime1">
              <a:rPr lang="en-US" smtClean="0">
                <a:latin typeface="Arial" charset="0"/>
              </a:rPr>
              <a:pPr/>
              <a:t>6/10/2022</a:t>
            </a:fld>
            <a:endParaRPr lang="en-US">
              <a:latin typeface="Arial" charset="0"/>
            </a:endParaRPr>
          </a:p>
        </p:txBody>
      </p:sp>
      <p:sp>
        <p:nvSpPr>
          <p:cNvPr id="33798" name="Slide Number Placeholder 3"/>
          <p:cNvSpPr>
            <a:spLocks noGrp="1"/>
          </p:cNvSpPr>
          <p:nvPr>
            <p:ph type="sldNum" sz="quarter" idx="12"/>
          </p:nvPr>
        </p:nvSpPr>
        <p:spPr>
          <a:noFill/>
          <a:ln>
            <a:miter lim="800000"/>
            <a:headEnd/>
            <a:tailEnd/>
          </a:ln>
        </p:spPr>
        <p:txBody>
          <a:bodyPr/>
          <a:lstStyle/>
          <a:p>
            <a:fld id="{20A852AF-9023-4E50-9D95-414BED7F7121}" type="slidenum">
              <a:rPr lang="en-US" smtClean="0"/>
              <a:pPr/>
              <a:t>31</a:t>
            </a:fld>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GB"/>
              <a:t>complications</a:t>
            </a:r>
          </a:p>
        </p:txBody>
      </p:sp>
      <p:sp>
        <p:nvSpPr>
          <p:cNvPr id="34819" name="Content Placeholder 2"/>
          <p:cNvSpPr>
            <a:spLocks noGrp="1"/>
          </p:cNvSpPr>
          <p:nvPr>
            <p:ph idx="1"/>
          </p:nvPr>
        </p:nvSpPr>
        <p:spPr/>
        <p:txBody>
          <a:bodyPr/>
          <a:lstStyle/>
          <a:p>
            <a:r>
              <a:rPr lang="en-US"/>
              <a:t>injury to sciatic nerve in 10%</a:t>
            </a:r>
            <a:endParaRPr lang="en-GB"/>
          </a:p>
          <a:p>
            <a:r>
              <a:rPr lang="en-US"/>
              <a:t>post traumatic ossification</a:t>
            </a:r>
            <a:endParaRPr lang="en-GB"/>
          </a:p>
          <a:p>
            <a:r>
              <a:rPr lang="en-US"/>
              <a:t>osteoarthritis</a:t>
            </a:r>
            <a:endParaRPr lang="en-GB"/>
          </a:p>
          <a:p>
            <a:r>
              <a:rPr lang="en-US"/>
              <a:t>rarely fracture neck femur either primarily or during reduction</a:t>
            </a:r>
          </a:p>
          <a:p>
            <a:r>
              <a:rPr lang="en-US"/>
              <a:t>Muscle spasm-when reduction takes more than 6hrs</a:t>
            </a:r>
            <a:endParaRPr lang="en-GB"/>
          </a:p>
          <a:p>
            <a:endParaRPr lang="en-GB"/>
          </a:p>
        </p:txBody>
      </p:sp>
      <p:sp>
        <p:nvSpPr>
          <p:cNvPr id="34820" name="Date Placeholder 1"/>
          <p:cNvSpPr>
            <a:spLocks noGrp="1"/>
          </p:cNvSpPr>
          <p:nvPr>
            <p:ph type="dt" sz="quarter" idx="10"/>
          </p:nvPr>
        </p:nvSpPr>
        <p:spPr>
          <a:noFill/>
          <a:ln>
            <a:miter lim="800000"/>
            <a:headEnd/>
            <a:tailEnd/>
          </a:ln>
        </p:spPr>
        <p:txBody>
          <a:bodyPr/>
          <a:lstStyle/>
          <a:p>
            <a:fld id="{C2F8A3EB-B67C-474E-B09B-4D2A9D7354A5}" type="datetime1">
              <a:rPr lang="en-US" smtClean="0">
                <a:latin typeface="Arial" charset="0"/>
              </a:rPr>
              <a:pPr/>
              <a:t>6/10/2022</a:t>
            </a:fld>
            <a:endParaRPr lang="en-US">
              <a:latin typeface="Arial" charset="0"/>
            </a:endParaRPr>
          </a:p>
        </p:txBody>
      </p:sp>
      <p:sp>
        <p:nvSpPr>
          <p:cNvPr id="34821" name="Slide Number Placeholder 3"/>
          <p:cNvSpPr>
            <a:spLocks noGrp="1"/>
          </p:cNvSpPr>
          <p:nvPr>
            <p:ph type="sldNum" sz="quarter" idx="12"/>
          </p:nvPr>
        </p:nvSpPr>
        <p:spPr>
          <a:noFill/>
          <a:ln>
            <a:miter lim="800000"/>
            <a:headEnd/>
            <a:tailEnd/>
          </a:ln>
        </p:spPr>
        <p:txBody>
          <a:bodyPr/>
          <a:lstStyle/>
          <a:p>
            <a:fld id="{8CDFD935-EAEE-4B35-A8E2-3F340459D086}" type="slidenum">
              <a:rPr lang="en-US" smtClean="0"/>
              <a:pPr/>
              <a:t>32</a:t>
            </a:fld>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GB"/>
              <a:t>Central dislocation</a:t>
            </a:r>
          </a:p>
        </p:txBody>
      </p:sp>
      <p:sp>
        <p:nvSpPr>
          <p:cNvPr id="3" name="Content Placeholder 2"/>
          <p:cNvSpPr>
            <a:spLocks noGrp="1"/>
          </p:cNvSpPr>
          <p:nvPr>
            <p:ph idx="1"/>
          </p:nvPr>
        </p:nvSpPr>
        <p:spPr>
          <a:xfrm>
            <a:off x="914400" y="1600200"/>
            <a:ext cx="7772400" cy="4953000"/>
          </a:xfrm>
        </p:spPr>
        <p:txBody>
          <a:bodyPr/>
          <a:lstStyle/>
          <a:p>
            <a:pPr>
              <a:defRPr/>
            </a:pPr>
            <a:r>
              <a:rPr lang="en-US" dirty="0"/>
              <a:t>This is displacement of the head of femur through the acetabulum. The joint capsule remain intact.</a:t>
            </a:r>
            <a:endParaRPr lang="en-GB" dirty="0"/>
          </a:p>
          <a:p>
            <a:pPr marL="0" indent="0">
              <a:buFont typeface="Wingdings" pitchFamily="2" charset="2"/>
              <a:buNone/>
              <a:defRPr/>
            </a:pPr>
            <a:r>
              <a:rPr lang="en-US" dirty="0"/>
              <a:t>Mode of injury</a:t>
            </a:r>
            <a:endParaRPr lang="en-GB" dirty="0"/>
          </a:p>
          <a:p>
            <a:pPr>
              <a:defRPr/>
            </a:pPr>
            <a:r>
              <a:rPr lang="en-US" dirty="0"/>
              <a:t>fall from a height and landing on the calcaneus.</a:t>
            </a:r>
            <a:endParaRPr lang="en-GB" dirty="0"/>
          </a:p>
          <a:p>
            <a:pPr>
              <a:defRPr/>
            </a:pPr>
            <a:r>
              <a:rPr lang="en-US" dirty="0"/>
              <a:t>RTA with the force driven along the shaft of femur when the limb is in abduction.</a:t>
            </a:r>
            <a:endParaRPr lang="en-GB" dirty="0"/>
          </a:p>
          <a:p>
            <a:pPr>
              <a:defRPr/>
            </a:pPr>
            <a:r>
              <a:rPr lang="en-US" dirty="0"/>
              <a:t>It is always associated with fracture of the  acetabulum.</a:t>
            </a:r>
            <a:endParaRPr lang="en-GB" dirty="0"/>
          </a:p>
        </p:txBody>
      </p:sp>
      <p:sp>
        <p:nvSpPr>
          <p:cNvPr id="35844" name="Date Placeholder 1"/>
          <p:cNvSpPr>
            <a:spLocks noGrp="1"/>
          </p:cNvSpPr>
          <p:nvPr>
            <p:ph type="dt" sz="quarter" idx="10"/>
          </p:nvPr>
        </p:nvSpPr>
        <p:spPr>
          <a:noFill/>
          <a:ln>
            <a:miter lim="800000"/>
            <a:headEnd/>
            <a:tailEnd/>
          </a:ln>
        </p:spPr>
        <p:txBody>
          <a:bodyPr/>
          <a:lstStyle/>
          <a:p>
            <a:fld id="{CAD2CF51-2635-40B6-A2FE-E8096E9159FD}" type="datetime1">
              <a:rPr lang="en-US" smtClean="0">
                <a:latin typeface="Arial" charset="0"/>
              </a:rPr>
              <a:pPr/>
              <a:t>6/10/2022</a:t>
            </a:fld>
            <a:endParaRPr lang="en-US">
              <a:latin typeface="Arial" charset="0"/>
            </a:endParaRPr>
          </a:p>
        </p:txBody>
      </p:sp>
      <p:sp>
        <p:nvSpPr>
          <p:cNvPr id="35845" name="Slide Number Placeholder 4"/>
          <p:cNvSpPr>
            <a:spLocks noGrp="1"/>
          </p:cNvSpPr>
          <p:nvPr>
            <p:ph type="sldNum" sz="quarter" idx="12"/>
          </p:nvPr>
        </p:nvSpPr>
        <p:spPr>
          <a:noFill/>
          <a:ln>
            <a:miter lim="800000"/>
            <a:headEnd/>
            <a:tailEnd/>
          </a:ln>
        </p:spPr>
        <p:txBody>
          <a:bodyPr/>
          <a:lstStyle/>
          <a:p>
            <a:fld id="{9A415FA2-E218-4877-B010-689EEA742D6E}" type="slidenum">
              <a:rPr lang="en-US" smtClean="0"/>
              <a:pPr/>
              <a:t>33</a:t>
            </a:fld>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GB"/>
              <a:t>Clinical features</a:t>
            </a:r>
          </a:p>
        </p:txBody>
      </p:sp>
      <p:sp>
        <p:nvSpPr>
          <p:cNvPr id="36867" name="Content Placeholder 2"/>
          <p:cNvSpPr>
            <a:spLocks noGrp="1"/>
          </p:cNvSpPr>
          <p:nvPr>
            <p:ph idx="1"/>
          </p:nvPr>
        </p:nvSpPr>
        <p:spPr>
          <a:xfrm>
            <a:off x="914400" y="1600200"/>
            <a:ext cx="7772400" cy="5105400"/>
          </a:xfrm>
        </p:spPr>
        <p:txBody>
          <a:bodyPr/>
          <a:lstStyle/>
          <a:p>
            <a:r>
              <a:rPr lang="en-US" sz="2400" dirty="0"/>
              <a:t>The patient presents with features of </a:t>
            </a:r>
            <a:r>
              <a:rPr lang="en-US" sz="2400" dirty="0" err="1"/>
              <a:t>hypovolemic</a:t>
            </a:r>
            <a:r>
              <a:rPr lang="en-US" sz="2400" dirty="0"/>
              <a:t> shock</a:t>
            </a:r>
          </a:p>
          <a:p>
            <a:r>
              <a:rPr lang="en-US" sz="2400" dirty="0"/>
              <a:t>Restriction in  hip movements</a:t>
            </a:r>
          </a:p>
          <a:p>
            <a:r>
              <a:rPr lang="en-US" sz="2400" dirty="0"/>
              <a:t> obvious shortening.</a:t>
            </a:r>
            <a:endParaRPr lang="en-GB" sz="2400" dirty="0"/>
          </a:p>
          <a:p>
            <a:r>
              <a:rPr lang="en-US" sz="2400" dirty="0"/>
              <a:t>X-ray shows fracture floor of </a:t>
            </a:r>
            <a:r>
              <a:rPr lang="en-US" sz="2400" dirty="0" err="1"/>
              <a:t>acetabulum</a:t>
            </a:r>
            <a:r>
              <a:rPr lang="en-US" sz="2400" dirty="0"/>
              <a:t>.</a:t>
            </a:r>
            <a:endParaRPr lang="en-GB" sz="2400" dirty="0"/>
          </a:p>
          <a:p>
            <a:endParaRPr lang="en-GB" dirty="0"/>
          </a:p>
          <a:p>
            <a:endParaRPr lang="en-GB" dirty="0"/>
          </a:p>
        </p:txBody>
      </p:sp>
      <p:pic>
        <p:nvPicPr>
          <p:cNvPr id="36868" name="Picture 5"/>
          <p:cNvPicPr>
            <a:picLocks noChangeAspect="1"/>
          </p:cNvPicPr>
          <p:nvPr/>
        </p:nvPicPr>
        <p:blipFill>
          <a:blip r:embed="rId2" cstate="print"/>
          <a:srcRect/>
          <a:stretch>
            <a:fillRect/>
          </a:stretch>
        </p:blipFill>
        <p:spPr bwMode="auto">
          <a:xfrm>
            <a:off x="1676400" y="3733800"/>
            <a:ext cx="4724400" cy="2971800"/>
          </a:xfrm>
          <a:prstGeom prst="rect">
            <a:avLst/>
          </a:prstGeom>
          <a:noFill/>
          <a:ln w="9525">
            <a:noFill/>
            <a:miter lim="800000"/>
            <a:headEnd/>
            <a:tailEnd/>
          </a:ln>
        </p:spPr>
      </p:pic>
      <p:sp>
        <p:nvSpPr>
          <p:cNvPr id="36869" name="Date Placeholder 1"/>
          <p:cNvSpPr>
            <a:spLocks noGrp="1"/>
          </p:cNvSpPr>
          <p:nvPr>
            <p:ph type="dt" sz="quarter" idx="10"/>
          </p:nvPr>
        </p:nvSpPr>
        <p:spPr>
          <a:noFill/>
          <a:ln>
            <a:miter lim="800000"/>
            <a:headEnd/>
            <a:tailEnd/>
          </a:ln>
        </p:spPr>
        <p:txBody>
          <a:bodyPr/>
          <a:lstStyle/>
          <a:p>
            <a:fld id="{E82CFB1C-8450-493B-98B4-9DE62C816ED4}" type="datetime1">
              <a:rPr lang="en-US" smtClean="0">
                <a:latin typeface="Arial" charset="0"/>
              </a:rPr>
              <a:pPr/>
              <a:t>6/10/2022</a:t>
            </a:fld>
            <a:endParaRPr lang="en-US">
              <a:latin typeface="Arial" charset="0"/>
            </a:endParaRPr>
          </a:p>
        </p:txBody>
      </p:sp>
      <p:sp>
        <p:nvSpPr>
          <p:cNvPr id="36870" name="Slide Number Placeholder 3"/>
          <p:cNvSpPr>
            <a:spLocks noGrp="1"/>
          </p:cNvSpPr>
          <p:nvPr>
            <p:ph type="sldNum" sz="quarter" idx="12"/>
          </p:nvPr>
        </p:nvSpPr>
        <p:spPr>
          <a:noFill/>
          <a:ln>
            <a:miter lim="800000"/>
            <a:headEnd/>
            <a:tailEnd/>
          </a:ln>
        </p:spPr>
        <p:txBody>
          <a:bodyPr/>
          <a:lstStyle/>
          <a:p>
            <a:fld id="{B8083C23-732F-45B4-9BA7-F7BD0B6F94E2}" type="slidenum">
              <a:rPr lang="en-US" smtClean="0"/>
              <a:pPr/>
              <a:t>34</a:t>
            </a:fld>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GB"/>
              <a:t>MNX</a:t>
            </a:r>
          </a:p>
        </p:txBody>
      </p:sp>
      <p:sp>
        <p:nvSpPr>
          <p:cNvPr id="5" name="Content Placeholder 4"/>
          <p:cNvSpPr>
            <a:spLocks noGrp="1"/>
          </p:cNvSpPr>
          <p:nvPr>
            <p:ph idx="1"/>
          </p:nvPr>
        </p:nvSpPr>
        <p:spPr/>
        <p:txBody>
          <a:bodyPr/>
          <a:lstStyle/>
          <a:p>
            <a:pPr marL="0" indent="0">
              <a:buFont typeface="Wingdings" pitchFamily="2" charset="2"/>
              <a:buNone/>
              <a:defRPr/>
            </a:pPr>
            <a:r>
              <a:rPr lang="en-US" dirty="0"/>
              <a:t>Treatment</a:t>
            </a:r>
            <a:endParaRPr lang="en-GB" dirty="0"/>
          </a:p>
          <a:p>
            <a:pPr>
              <a:defRPr/>
            </a:pPr>
            <a:r>
              <a:rPr lang="en-US" dirty="0"/>
              <a:t>ATLS -manage shock</a:t>
            </a:r>
            <a:endParaRPr lang="en-GB" dirty="0"/>
          </a:p>
          <a:p>
            <a:pPr>
              <a:defRPr/>
            </a:pPr>
            <a:r>
              <a:rPr lang="en-US" dirty="0"/>
              <a:t>skeletal traction in Thomas splint</a:t>
            </a:r>
            <a:endParaRPr lang="en-GB" dirty="0"/>
          </a:p>
          <a:p>
            <a:pPr marL="0" indent="0">
              <a:buFont typeface="Wingdings" pitchFamily="2" charset="2"/>
              <a:buNone/>
              <a:defRPr/>
            </a:pPr>
            <a:r>
              <a:rPr lang="en-US" dirty="0"/>
              <a:t>complications</a:t>
            </a:r>
            <a:endParaRPr lang="en-GB" dirty="0"/>
          </a:p>
          <a:p>
            <a:pPr>
              <a:defRPr/>
            </a:pPr>
            <a:r>
              <a:rPr lang="en-US" dirty="0"/>
              <a:t>Shock</a:t>
            </a:r>
          </a:p>
          <a:p>
            <a:pPr>
              <a:defRPr/>
            </a:pPr>
            <a:r>
              <a:rPr lang="en-US" dirty="0"/>
              <a:t>osteoarthritis</a:t>
            </a:r>
            <a:endParaRPr lang="en-GB" dirty="0"/>
          </a:p>
          <a:p>
            <a:pPr>
              <a:defRPr/>
            </a:pPr>
            <a:r>
              <a:rPr lang="en-US" dirty="0"/>
              <a:t>damage to organs, bladder ureters, urethra ovaries</a:t>
            </a:r>
            <a:endParaRPr lang="en-GB" dirty="0"/>
          </a:p>
        </p:txBody>
      </p:sp>
      <p:sp>
        <p:nvSpPr>
          <p:cNvPr id="37892" name="Date Placeholder 1"/>
          <p:cNvSpPr>
            <a:spLocks noGrp="1"/>
          </p:cNvSpPr>
          <p:nvPr>
            <p:ph type="dt" sz="quarter" idx="10"/>
          </p:nvPr>
        </p:nvSpPr>
        <p:spPr>
          <a:noFill/>
          <a:ln>
            <a:miter lim="800000"/>
            <a:headEnd/>
            <a:tailEnd/>
          </a:ln>
        </p:spPr>
        <p:txBody>
          <a:bodyPr/>
          <a:lstStyle/>
          <a:p>
            <a:fld id="{269A027B-19EA-4E5B-9B52-74F043BFBF9B}" type="datetime1">
              <a:rPr lang="en-US" smtClean="0">
                <a:latin typeface="Arial" charset="0"/>
              </a:rPr>
              <a:pPr/>
              <a:t>6/10/2022</a:t>
            </a:fld>
            <a:endParaRPr lang="en-US">
              <a:latin typeface="Arial" charset="0"/>
            </a:endParaRPr>
          </a:p>
        </p:txBody>
      </p:sp>
      <p:sp>
        <p:nvSpPr>
          <p:cNvPr id="37893" name="Slide Number Placeholder 3"/>
          <p:cNvSpPr>
            <a:spLocks noGrp="1"/>
          </p:cNvSpPr>
          <p:nvPr>
            <p:ph type="sldNum" sz="quarter" idx="12"/>
          </p:nvPr>
        </p:nvSpPr>
        <p:spPr>
          <a:noFill/>
          <a:ln>
            <a:miter lim="800000"/>
            <a:headEnd/>
            <a:tailEnd/>
          </a:ln>
        </p:spPr>
        <p:txBody>
          <a:bodyPr/>
          <a:lstStyle/>
          <a:p>
            <a:fld id="{B67EECDD-2195-429A-87F2-C965E2CA1B23}" type="slidenum">
              <a:rPr lang="en-US" smtClean="0"/>
              <a:pPr/>
              <a:t>35</a:t>
            </a:fld>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GB"/>
              <a:t>Anterior dislocation</a:t>
            </a:r>
          </a:p>
        </p:txBody>
      </p:sp>
      <p:sp>
        <p:nvSpPr>
          <p:cNvPr id="3" name="Content Placeholder 2"/>
          <p:cNvSpPr>
            <a:spLocks noGrp="1"/>
          </p:cNvSpPr>
          <p:nvPr>
            <p:ph idx="1"/>
          </p:nvPr>
        </p:nvSpPr>
        <p:spPr/>
        <p:txBody>
          <a:bodyPr/>
          <a:lstStyle/>
          <a:p>
            <a:pPr>
              <a:defRPr/>
            </a:pPr>
            <a:r>
              <a:rPr lang="en-US" dirty="0"/>
              <a:t> displacement of the head of femur anteriorly to the acetabulum.</a:t>
            </a:r>
            <a:endParaRPr lang="en-GB" dirty="0"/>
          </a:p>
          <a:p>
            <a:pPr>
              <a:defRPr/>
            </a:pPr>
            <a:r>
              <a:rPr lang="en-US" dirty="0"/>
              <a:t> rare</a:t>
            </a:r>
            <a:endParaRPr lang="en-GB" dirty="0"/>
          </a:p>
          <a:p>
            <a:pPr marL="0" indent="0">
              <a:buFont typeface="Wingdings" pitchFamily="2" charset="2"/>
              <a:buNone/>
              <a:defRPr/>
            </a:pPr>
            <a:r>
              <a:rPr lang="en-US" dirty="0"/>
              <a:t>MOI</a:t>
            </a:r>
            <a:endParaRPr lang="en-GB" dirty="0"/>
          </a:p>
          <a:p>
            <a:pPr>
              <a:defRPr/>
            </a:pPr>
            <a:r>
              <a:rPr lang="en-US" dirty="0"/>
              <a:t>Forced abduction in rotation</a:t>
            </a:r>
            <a:endParaRPr lang="en-GB" dirty="0"/>
          </a:p>
          <a:p>
            <a:pPr>
              <a:defRPr/>
            </a:pPr>
            <a:r>
              <a:rPr lang="en-US" dirty="0"/>
              <a:t>Force along the shaft of femur in abduction.</a:t>
            </a:r>
            <a:endParaRPr lang="en-GB" dirty="0"/>
          </a:p>
          <a:p>
            <a:pPr marL="0" indent="0">
              <a:buFont typeface="Wingdings" pitchFamily="2" charset="2"/>
              <a:buNone/>
              <a:defRPr/>
            </a:pPr>
            <a:endParaRPr lang="en-GB" dirty="0"/>
          </a:p>
          <a:p>
            <a:pPr>
              <a:defRPr/>
            </a:pPr>
            <a:endParaRPr lang="en-GB" dirty="0"/>
          </a:p>
        </p:txBody>
      </p:sp>
      <p:sp>
        <p:nvSpPr>
          <p:cNvPr id="38916" name="Date Placeholder 1"/>
          <p:cNvSpPr>
            <a:spLocks noGrp="1"/>
          </p:cNvSpPr>
          <p:nvPr>
            <p:ph type="dt" sz="quarter" idx="10"/>
          </p:nvPr>
        </p:nvSpPr>
        <p:spPr>
          <a:noFill/>
          <a:ln>
            <a:miter lim="800000"/>
            <a:headEnd/>
            <a:tailEnd/>
          </a:ln>
        </p:spPr>
        <p:txBody>
          <a:bodyPr/>
          <a:lstStyle/>
          <a:p>
            <a:fld id="{9B71F6EB-1685-4B7E-AC2F-7FB5C89DBC8A}" type="datetime1">
              <a:rPr lang="en-US" smtClean="0">
                <a:latin typeface="Arial" charset="0"/>
              </a:rPr>
              <a:pPr/>
              <a:t>6/10/2022</a:t>
            </a:fld>
            <a:endParaRPr lang="en-US">
              <a:latin typeface="Arial" charset="0"/>
            </a:endParaRPr>
          </a:p>
        </p:txBody>
      </p:sp>
      <p:sp>
        <p:nvSpPr>
          <p:cNvPr id="38917" name="Slide Number Placeholder 4"/>
          <p:cNvSpPr>
            <a:spLocks noGrp="1"/>
          </p:cNvSpPr>
          <p:nvPr>
            <p:ph type="sldNum" sz="quarter" idx="12"/>
          </p:nvPr>
        </p:nvSpPr>
        <p:spPr>
          <a:noFill/>
          <a:ln>
            <a:miter lim="800000"/>
            <a:headEnd/>
            <a:tailEnd/>
          </a:ln>
        </p:spPr>
        <p:txBody>
          <a:bodyPr/>
          <a:lstStyle/>
          <a:p>
            <a:fld id="{01C2F0EA-67D7-44CE-94FB-0110EB544615}" type="slidenum">
              <a:rPr lang="en-US" smtClean="0"/>
              <a:pPr/>
              <a:t>36</a:t>
            </a:fld>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GB"/>
              <a:t>Clinical features</a:t>
            </a:r>
          </a:p>
        </p:txBody>
      </p:sp>
      <p:sp>
        <p:nvSpPr>
          <p:cNvPr id="39939" name="Content Placeholder 2"/>
          <p:cNvSpPr>
            <a:spLocks noGrp="1"/>
          </p:cNvSpPr>
          <p:nvPr>
            <p:ph idx="1"/>
          </p:nvPr>
        </p:nvSpPr>
        <p:spPr>
          <a:xfrm>
            <a:off x="914400" y="1600200"/>
            <a:ext cx="7772400" cy="4953000"/>
          </a:xfrm>
        </p:spPr>
        <p:txBody>
          <a:bodyPr/>
          <a:lstStyle/>
          <a:p>
            <a:r>
              <a:rPr lang="en-US"/>
              <a:t>limb appears longer</a:t>
            </a:r>
            <a:endParaRPr lang="en-GB"/>
          </a:p>
          <a:p>
            <a:r>
              <a:rPr lang="en-US"/>
              <a:t>flexion of the hip</a:t>
            </a:r>
            <a:endParaRPr lang="en-GB"/>
          </a:p>
          <a:p>
            <a:r>
              <a:rPr lang="en-US"/>
              <a:t>external rotation of the hip</a:t>
            </a:r>
            <a:endParaRPr lang="en-GB"/>
          </a:p>
          <a:p>
            <a:r>
              <a:rPr lang="en-US"/>
              <a:t>abduction</a:t>
            </a:r>
            <a:endParaRPr lang="en-GB"/>
          </a:p>
          <a:p>
            <a:r>
              <a:rPr lang="en-US"/>
              <a:t>x-ray confirms head interiorly.</a:t>
            </a:r>
            <a:endParaRPr lang="en-GB"/>
          </a:p>
        </p:txBody>
      </p:sp>
      <p:pic>
        <p:nvPicPr>
          <p:cNvPr id="39940" name="Picture 3"/>
          <p:cNvPicPr>
            <a:picLocks noChangeAspect="1"/>
          </p:cNvPicPr>
          <p:nvPr/>
        </p:nvPicPr>
        <p:blipFill>
          <a:blip r:embed="rId2" cstate="print"/>
          <a:srcRect/>
          <a:stretch>
            <a:fillRect/>
          </a:stretch>
        </p:blipFill>
        <p:spPr bwMode="auto">
          <a:xfrm>
            <a:off x="914400" y="4157663"/>
            <a:ext cx="6400800" cy="2700337"/>
          </a:xfrm>
          <a:prstGeom prst="rect">
            <a:avLst/>
          </a:prstGeom>
          <a:noFill/>
          <a:ln w="9525">
            <a:noFill/>
            <a:miter lim="800000"/>
            <a:headEnd/>
            <a:tailEnd/>
          </a:ln>
        </p:spPr>
      </p:pic>
      <p:sp>
        <p:nvSpPr>
          <p:cNvPr id="39941" name="Date Placeholder 1"/>
          <p:cNvSpPr>
            <a:spLocks noGrp="1"/>
          </p:cNvSpPr>
          <p:nvPr>
            <p:ph type="dt" sz="quarter" idx="10"/>
          </p:nvPr>
        </p:nvSpPr>
        <p:spPr>
          <a:noFill/>
          <a:ln>
            <a:miter lim="800000"/>
            <a:headEnd/>
            <a:tailEnd/>
          </a:ln>
        </p:spPr>
        <p:txBody>
          <a:bodyPr/>
          <a:lstStyle/>
          <a:p>
            <a:fld id="{02A27967-2907-4889-A3C9-54A945D1ABA2}" type="datetime1">
              <a:rPr lang="en-US" smtClean="0">
                <a:latin typeface="Arial" charset="0"/>
              </a:rPr>
              <a:pPr/>
              <a:t>6/10/2022</a:t>
            </a:fld>
            <a:endParaRPr lang="en-US">
              <a:latin typeface="Arial" charset="0"/>
            </a:endParaRPr>
          </a:p>
        </p:txBody>
      </p:sp>
      <p:sp>
        <p:nvSpPr>
          <p:cNvPr id="39942" name="Slide Number Placeholder 3"/>
          <p:cNvSpPr>
            <a:spLocks noGrp="1"/>
          </p:cNvSpPr>
          <p:nvPr>
            <p:ph type="sldNum" sz="quarter" idx="12"/>
          </p:nvPr>
        </p:nvSpPr>
        <p:spPr>
          <a:noFill/>
          <a:ln>
            <a:miter lim="800000"/>
            <a:headEnd/>
            <a:tailEnd/>
          </a:ln>
        </p:spPr>
        <p:txBody>
          <a:bodyPr/>
          <a:lstStyle/>
          <a:p>
            <a:fld id="{6DC65C1A-5AE3-4403-B2F7-4C7A16A220B3}" type="slidenum">
              <a:rPr lang="en-US" smtClean="0"/>
              <a:pPr/>
              <a:t>37</a:t>
            </a:fld>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endParaRPr lang="en-GB"/>
          </a:p>
        </p:txBody>
      </p:sp>
      <p:sp>
        <p:nvSpPr>
          <p:cNvPr id="6" name="Content Placeholder 5"/>
          <p:cNvSpPr>
            <a:spLocks noGrp="1"/>
          </p:cNvSpPr>
          <p:nvPr>
            <p:ph idx="1"/>
          </p:nvPr>
        </p:nvSpPr>
        <p:spPr/>
        <p:txBody>
          <a:bodyPr/>
          <a:lstStyle/>
          <a:p>
            <a:pPr>
              <a:defRPr/>
            </a:pPr>
            <a:r>
              <a:rPr lang="en-US" dirty="0"/>
              <a:t>under pethidine and valium</a:t>
            </a:r>
            <a:endParaRPr lang="en-GB" dirty="0"/>
          </a:p>
          <a:p>
            <a:pPr>
              <a:defRPr/>
            </a:pPr>
            <a:r>
              <a:rPr lang="en-US" dirty="0"/>
              <a:t>reduction application of constant traction along the shaft of femur</a:t>
            </a:r>
            <a:endParaRPr lang="en-GB" dirty="0"/>
          </a:p>
          <a:p>
            <a:pPr>
              <a:defRPr/>
            </a:pPr>
            <a:r>
              <a:rPr lang="en-US" dirty="0"/>
              <a:t>gradually internally rotate the limb</a:t>
            </a:r>
            <a:endParaRPr lang="en-GB" dirty="0"/>
          </a:p>
          <a:p>
            <a:pPr>
              <a:defRPr/>
            </a:pPr>
            <a:r>
              <a:rPr lang="en-US" dirty="0"/>
              <a:t>a click confirms reduction</a:t>
            </a:r>
            <a:endParaRPr lang="en-GB" dirty="0"/>
          </a:p>
          <a:p>
            <a:pPr>
              <a:defRPr/>
            </a:pPr>
            <a:r>
              <a:rPr lang="en-US" dirty="0"/>
              <a:t>apply light skin traction</a:t>
            </a:r>
            <a:endParaRPr lang="en-GB" dirty="0"/>
          </a:p>
          <a:p>
            <a:pPr>
              <a:defRPr/>
            </a:pPr>
            <a:r>
              <a:rPr lang="en-US" dirty="0"/>
              <a:t>physiotherapy</a:t>
            </a:r>
            <a:endParaRPr lang="en-GB" dirty="0"/>
          </a:p>
          <a:p>
            <a:pPr marL="0" indent="0">
              <a:buFont typeface="Wingdings" pitchFamily="2" charset="2"/>
              <a:buNone/>
              <a:defRPr/>
            </a:pPr>
            <a:endParaRPr lang="en-GB" dirty="0"/>
          </a:p>
        </p:txBody>
      </p:sp>
      <p:sp>
        <p:nvSpPr>
          <p:cNvPr id="40964" name="Date Placeholder 1"/>
          <p:cNvSpPr>
            <a:spLocks noGrp="1"/>
          </p:cNvSpPr>
          <p:nvPr>
            <p:ph type="dt" sz="quarter" idx="10"/>
          </p:nvPr>
        </p:nvSpPr>
        <p:spPr>
          <a:noFill/>
          <a:ln>
            <a:miter lim="800000"/>
            <a:headEnd/>
            <a:tailEnd/>
          </a:ln>
        </p:spPr>
        <p:txBody>
          <a:bodyPr/>
          <a:lstStyle/>
          <a:p>
            <a:fld id="{552C9C43-77CC-4D6F-B004-9B35E7501696}" type="datetime1">
              <a:rPr lang="en-US" smtClean="0">
                <a:latin typeface="Arial" charset="0"/>
              </a:rPr>
              <a:pPr/>
              <a:t>6/10/2022</a:t>
            </a:fld>
            <a:endParaRPr lang="en-US">
              <a:latin typeface="Arial" charset="0"/>
            </a:endParaRPr>
          </a:p>
        </p:txBody>
      </p:sp>
      <p:sp>
        <p:nvSpPr>
          <p:cNvPr id="40965" name="Slide Number Placeholder 3"/>
          <p:cNvSpPr>
            <a:spLocks noGrp="1"/>
          </p:cNvSpPr>
          <p:nvPr>
            <p:ph type="sldNum" sz="quarter" idx="12"/>
          </p:nvPr>
        </p:nvSpPr>
        <p:spPr>
          <a:noFill/>
          <a:ln>
            <a:miter lim="800000"/>
            <a:headEnd/>
            <a:tailEnd/>
          </a:ln>
        </p:spPr>
        <p:txBody>
          <a:bodyPr/>
          <a:lstStyle/>
          <a:p>
            <a:fld id="{9971F81F-C850-49A8-A601-1FD96BD0999B}" type="slidenum">
              <a:rPr lang="en-US" smtClean="0"/>
              <a:pPr/>
              <a:t>38</a:t>
            </a:fld>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GB"/>
              <a:t>Complications</a:t>
            </a:r>
          </a:p>
        </p:txBody>
      </p:sp>
      <p:sp>
        <p:nvSpPr>
          <p:cNvPr id="3" name="Content Placeholder 2"/>
          <p:cNvSpPr>
            <a:spLocks noGrp="1"/>
          </p:cNvSpPr>
          <p:nvPr>
            <p:ph idx="1"/>
          </p:nvPr>
        </p:nvSpPr>
        <p:spPr/>
        <p:txBody>
          <a:bodyPr/>
          <a:lstStyle/>
          <a:p>
            <a:pPr marL="0" indent="0">
              <a:buFont typeface="Wingdings" pitchFamily="2" charset="2"/>
              <a:buNone/>
              <a:defRPr/>
            </a:pPr>
            <a:endParaRPr lang="en-GB" dirty="0"/>
          </a:p>
          <a:p>
            <a:pPr>
              <a:defRPr/>
            </a:pPr>
            <a:r>
              <a:rPr lang="en-US" dirty="0"/>
              <a:t>avascular necrosis</a:t>
            </a:r>
            <a:endParaRPr lang="en-GB" dirty="0"/>
          </a:p>
          <a:p>
            <a:pPr>
              <a:defRPr/>
            </a:pPr>
            <a:r>
              <a:rPr lang="en-US" dirty="0"/>
              <a:t>osteoarthritis</a:t>
            </a:r>
            <a:endParaRPr lang="en-GB" dirty="0"/>
          </a:p>
          <a:p>
            <a:pPr>
              <a:defRPr/>
            </a:pPr>
            <a:r>
              <a:rPr lang="en-US" dirty="0"/>
              <a:t>post traumatic myositis</a:t>
            </a:r>
            <a:endParaRPr lang="en-GB" dirty="0"/>
          </a:p>
        </p:txBody>
      </p:sp>
      <p:sp>
        <p:nvSpPr>
          <p:cNvPr id="41988" name="Date Placeholder 1"/>
          <p:cNvSpPr>
            <a:spLocks noGrp="1"/>
          </p:cNvSpPr>
          <p:nvPr>
            <p:ph type="dt" sz="quarter" idx="10"/>
          </p:nvPr>
        </p:nvSpPr>
        <p:spPr>
          <a:noFill/>
          <a:ln>
            <a:miter lim="800000"/>
            <a:headEnd/>
            <a:tailEnd/>
          </a:ln>
        </p:spPr>
        <p:txBody>
          <a:bodyPr/>
          <a:lstStyle/>
          <a:p>
            <a:fld id="{45C9B9FC-6A8B-434D-9A48-22E604508B30}" type="datetime1">
              <a:rPr lang="en-US" smtClean="0">
                <a:latin typeface="Arial" charset="0"/>
              </a:rPr>
              <a:pPr/>
              <a:t>6/10/2022</a:t>
            </a:fld>
            <a:endParaRPr lang="en-US">
              <a:latin typeface="Arial" charset="0"/>
            </a:endParaRPr>
          </a:p>
        </p:txBody>
      </p:sp>
      <p:sp>
        <p:nvSpPr>
          <p:cNvPr id="41989" name="Slide Number Placeholder 4"/>
          <p:cNvSpPr>
            <a:spLocks noGrp="1"/>
          </p:cNvSpPr>
          <p:nvPr>
            <p:ph type="sldNum" sz="quarter" idx="12"/>
          </p:nvPr>
        </p:nvSpPr>
        <p:spPr>
          <a:noFill/>
          <a:ln>
            <a:miter lim="800000"/>
            <a:headEnd/>
            <a:tailEnd/>
          </a:ln>
        </p:spPr>
        <p:txBody>
          <a:bodyPr/>
          <a:lstStyle/>
          <a:p>
            <a:fld id="{D5401BAE-2638-42FB-A1B6-A60783AA830F}" type="slidenum">
              <a:rPr lang="en-US" smtClean="0"/>
              <a:pPr/>
              <a:t>39</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endParaRPr lang="en-US"/>
          </a:p>
        </p:txBody>
      </p:sp>
      <p:sp>
        <p:nvSpPr>
          <p:cNvPr id="6147" name="Date Placeholder 3"/>
          <p:cNvSpPr>
            <a:spLocks noGrp="1"/>
          </p:cNvSpPr>
          <p:nvPr>
            <p:ph type="dt" sz="quarter" idx="10"/>
          </p:nvPr>
        </p:nvSpPr>
        <p:spPr>
          <a:noFill/>
          <a:ln>
            <a:miter lim="800000"/>
            <a:headEnd/>
            <a:tailEnd/>
          </a:ln>
        </p:spPr>
        <p:txBody>
          <a:bodyPr/>
          <a:lstStyle/>
          <a:p>
            <a:fld id="{EF1A2FFB-2E0B-4D45-9C11-0D94C08CA560}" type="datetime1">
              <a:rPr lang="en-US" smtClean="0">
                <a:latin typeface="Arial" charset="0"/>
              </a:rPr>
              <a:pPr/>
              <a:t>6/10/2022</a:t>
            </a:fld>
            <a:endParaRPr lang="en-US">
              <a:latin typeface="Arial" charset="0"/>
            </a:endParaRPr>
          </a:p>
        </p:txBody>
      </p:sp>
      <p:sp>
        <p:nvSpPr>
          <p:cNvPr id="6148" name="Slide Number Placeholder 4"/>
          <p:cNvSpPr>
            <a:spLocks noGrp="1"/>
          </p:cNvSpPr>
          <p:nvPr>
            <p:ph type="sldNum" sz="quarter" idx="12"/>
          </p:nvPr>
        </p:nvSpPr>
        <p:spPr>
          <a:noFill/>
          <a:ln>
            <a:miter lim="800000"/>
            <a:headEnd/>
            <a:tailEnd/>
          </a:ln>
        </p:spPr>
        <p:txBody>
          <a:bodyPr/>
          <a:lstStyle/>
          <a:p>
            <a:fld id="{52D6617A-3A9E-41E6-80DE-EC8B8803E727}" type="slidenum">
              <a:rPr lang="en-US" smtClean="0"/>
              <a:pPr/>
              <a:t>4</a:t>
            </a:fld>
            <a:endParaRPr lang="en-US"/>
          </a:p>
        </p:txBody>
      </p:sp>
      <p:pic>
        <p:nvPicPr>
          <p:cNvPr id="6149" name="Picture 2" descr="C:\Users\climed\Downloads\B9780702051319000055_f005-004-9780702051319.jpg"/>
          <p:cNvPicPr>
            <a:picLocks noGrp="1" noChangeAspect="1" noChangeArrowheads="1"/>
          </p:cNvPicPr>
          <p:nvPr>
            <p:ph idx="1"/>
          </p:nvPr>
        </p:nvPicPr>
        <p:blipFill>
          <a:blip r:embed="rId2" cstate="print"/>
          <a:srcRect/>
          <a:stretch>
            <a:fillRect/>
          </a:stretch>
        </p:blipFill>
        <p:spPr>
          <a:xfrm>
            <a:off x="838200" y="1371600"/>
            <a:ext cx="7391400" cy="4876800"/>
          </a:xfr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GB"/>
              <a:t>FRACTURE FEMORAL NECK</a:t>
            </a:r>
          </a:p>
        </p:txBody>
      </p:sp>
      <p:sp>
        <p:nvSpPr>
          <p:cNvPr id="3" name="Content Placeholder 2"/>
          <p:cNvSpPr>
            <a:spLocks noGrp="1"/>
          </p:cNvSpPr>
          <p:nvPr>
            <p:ph idx="1"/>
          </p:nvPr>
        </p:nvSpPr>
        <p:spPr/>
        <p:txBody>
          <a:bodyPr/>
          <a:lstStyle/>
          <a:p>
            <a:pPr>
              <a:defRPr/>
            </a:pPr>
            <a:r>
              <a:rPr lang="en-GB" b="1" dirty="0"/>
              <a:t>Anatomic Classification</a:t>
            </a:r>
          </a:p>
          <a:p>
            <a:pPr marL="0" indent="0">
              <a:buFont typeface="Wingdings" pitchFamily="2" charset="2"/>
              <a:buNone/>
              <a:defRPr/>
            </a:pPr>
            <a:r>
              <a:rPr lang="en-GB" sz="2400" dirty="0"/>
              <a:t>a)</a:t>
            </a:r>
            <a:r>
              <a:rPr lang="en-GB" sz="2400" b="1" dirty="0"/>
              <a:t> Intracapsular </a:t>
            </a:r>
            <a:r>
              <a:rPr lang="en-GB" sz="2400" dirty="0"/>
              <a:t>- </a:t>
            </a:r>
            <a:r>
              <a:rPr lang="en-GB" sz="2400" i="1" dirty="0"/>
              <a:t>Fracture of the femoral neck proper</a:t>
            </a:r>
          </a:p>
          <a:p>
            <a:pPr marL="0" indent="0">
              <a:buFont typeface="Wingdings" pitchFamily="2" charset="2"/>
              <a:buNone/>
              <a:defRPr/>
            </a:pPr>
            <a:r>
              <a:rPr lang="en-GB" sz="2400" dirty="0" err="1"/>
              <a:t>i</a:t>
            </a:r>
            <a:r>
              <a:rPr lang="en-GB" sz="2400" dirty="0"/>
              <a:t>) Subcapital</a:t>
            </a:r>
          </a:p>
          <a:p>
            <a:pPr marL="0" indent="0">
              <a:buFont typeface="Wingdings" pitchFamily="2" charset="2"/>
              <a:buNone/>
              <a:defRPr/>
            </a:pPr>
            <a:r>
              <a:rPr lang="en-GB" sz="2400" dirty="0"/>
              <a:t>ii) Transcervical</a:t>
            </a:r>
          </a:p>
          <a:p>
            <a:pPr marL="0" indent="0">
              <a:buFont typeface="Wingdings" pitchFamily="2" charset="2"/>
              <a:buNone/>
              <a:defRPr/>
            </a:pPr>
            <a:r>
              <a:rPr lang="en-GB" sz="2400" dirty="0"/>
              <a:t>iii) Basal</a:t>
            </a:r>
          </a:p>
          <a:p>
            <a:pPr marL="0" indent="0">
              <a:buFont typeface="Wingdings" pitchFamily="2" charset="2"/>
              <a:buNone/>
              <a:defRPr/>
            </a:pPr>
            <a:r>
              <a:rPr lang="en-GB" sz="2400" dirty="0"/>
              <a:t>b) </a:t>
            </a:r>
            <a:r>
              <a:rPr lang="en-GB" sz="2400" b="1" dirty="0"/>
              <a:t>Extra capsular</a:t>
            </a:r>
          </a:p>
          <a:p>
            <a:pPr marL="0" indent="0">
              <a:buFont typeface="Wingdings" pitchFamily="2" charset="2"/>
              <a:buNone/>
              <a:defRPr/>
            </a:pPr>
            <a:r>
              <a:rPr lang="en-GB" sz="2400" dirty="0" err="1"/>
              <a:t>i</a:t>
            </a:r>
            <a:r>
              <a:rPr lang="en-GB" sz="2400" dirty="0"/>
              <a:t>) Intertrochanteric - Trochanteric fracture</a:t>
            </a:r>
          </a:p>
          <a:p>
            <a:pPr marL="0" indent="0">
              <a:buFont typeface="Wingdings" pitchFamily="2" charset="2"/>
              <a:buNone/>
              <a:defRPr/>
            </a:pPr>
            <a:r>
              <a:rPr lang="en-GB" sz="2400" dirty="0"/>
              <a:t>ii) Sub trochanteric - Up to </a:t>
            </a:r>
            <a:r>
              <a:rPr lang="en-GB" sz="2400" b="1" dirty="0"/>
              <a:t>5cm </a:t>
            </a:r>
            <a:r>
              <a:rPr lang="en-GB" sz="2400" dirty="0"/>
              <a:t>below the lesser trochanter</a:t>
            </a:r>
          </a:p>
          <a:p>
            <a:pPr marL="0" indent="0">
              <a:buFont typeface="Wingdings" pitchFamily="2" charset="2"/>
              <a:buNone/>
              <a:defRPr/>
            </a:pPr>
            <a:r>
              <a:rPr lang="en-GB" sz="2400" dirty="0"/>
              <a:t>c</a:t>
            </a:r>
            <a:r>
              <a:rPr lang="en-GB" sz="2400" b="1" dirty="0"/>
              <a:t>.# Femur</a:t>
            </a:r>
            <a:r>
              <a:rPr lang="en-GB" sz="2400" dirty="0"/>
              <a:t>-upper , mid or lower 1/3.</a:t>
            </a:r>
          </a:p>
          <a:p>
            <a:pPr marL="0" indent="0">
              <a:buFont typeface="Wingdings" pitchFamily="2" charset="2"/>
              <a:buNone/>
              <a:defRPr/>
            </a:pPr>
            <a:endParaRPr lang="en-GB" dirty="0"/>
          </a:p>
        </p:txBody>
      </p:sp>
      <p:sp>
        <p:nvSpPr>
          <p:cNvPr id="43012" name="Date Placeholder 1"/>
          <p:cNvSpPr>
            <a:spLocks noGrp="1"/>
          </p:cNvSpPr>
          <p:nvPr>
            <p:ph type="dt" sz="quarter" idx="10"/>
          </p:nvPr>
        </p:nvSpPr>
        <p:spPr>
          <a:noFill/>
          <a:ln>
            <a:miter lim="800000"/>
            <a:headEnd/>
            <a:tailEnd/>
          </a:ln>
        </p:spPr>
        <p:txBody>
          <a:bodyPr/>
          <a:lstStyle/>
          <a:p>
            <a:fld id="{FCB09CB1-DC3D-4B70-A6A7-F7C03C06F567}" type="datetime1">
              <a:rPr lang="en-US" smtClean="0">
                <a:latin typeface="Arial" charset="0"/>
              </a:rPr>
              <a:pPr/>
              <a:t>6/10/2022</a:t>
            </a:fld>
            <a:endParaRPr lang="en-US">
              <a:latin typeface="Arial" charset="0"/>
            </a:endParaRPr>
          </a:p>
        </p:txBody>
      </p:sp>
      <p:sp>
        <p:nvSpPr>
          <p:cNvPr id="43013" name="Slide Number Placeholder 4"/>
          <p:cNvSpPr>
            <a:spLocks noGrp="1"/>
          </p:cNvSpPr>
          <p:nvPr>
            <p:ph type="sldNum" sz="quarter" idx="12"/>
          </p:nvPr>
        </p:nvSpPr>
        <p:spPr>
          <a:noFill/>
          <a:ln>
            <a:miter lim="800000"/>
            <a:headEnd/>
            <a:tailEnd/>
          </a:ln>
        </p:spPr>
        <p:txBody>
          <a:bodyPr/>
          <a:lstStyle/>
          <a:p>
            <a:fld id="{D29CA4FF-B7A9-4E30-B38C-167A96AA1F81}" type="slidenum">
              <a:rPr lang="en-US" smtClean="0"/>
              <a:pPr/>
              <a:t>40</a:t>
            </a:fld>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endParaRPr lang="en-US"/>
          </a:p>
        </p:txBody>
      </p:sp>
      <p:sp>
        <p:nvSpPr>
          <p:cNvPr id="44035" name="Date Placeholder 3"/>
          <p:cNvSpPr>
            <a:spLocks noGrp="1"/>
          </p:cNvSpPr>
          <p:nvPr>
            <p:ph type="dt" sz="quarter" idx="10"/>
          </p:nvPr>
        </p:nvSpPr>
        <p:spPr>
          <a:noFill/>
          <a:ln>
            <a:miter lim="800000"/>
            <a:headEnd/>
            <a:tailEnd/>
          </a:ln>
        </p:spPr>
        <p:txBody>
          <a:bodyPr/>
          <a:lstStyle/>
          <a:p>
            <a:fld id="{427A6090-CBF6-4570-8E2F-3560059B743D}" type="datetime1">
              <a:rPr lang="en-US" smtClean="0">
                <a:latin typeface="Arial" charset="0"/>
              </a:rPr>
              <a:pPr/>
              <a:t>6/10/2022</a:t>
            </a:fld>
            <a:endParaRPr lang="en-US">
              <a:latin typeface="Arial" charset="0"/>
            </a:endParaRPr>
          </a:p>
        </p:txBody>
      </p:sp>
      <p:sp>
        <p:nvSpPr>
          <p:cNvPr id="44036" name="Slide Number Placeholder 4"/>
          <p:cNvSpPr>
            <a:spLocks noGrp="1"/>
          </p:cNvSpPr>
          <p:nvPr>
            <p:ph type="sldNum" sz="quarter" idx="12"/>
          </p:nvPr>
        </p:nvSpPr>
        <p:spPr>
          <a:noFill/>
          <a:ln>
            <a:miter lim="800000"/>
            <a:headEnd/>
            <a:tailEnd/>
          </a:ln>
        </p:spPr>
        <p:txBody>
          <a:bodyPr/>
          <a:lstStyle/>
          <a:p>
            <a:fld id="{E3D3D615-B5C5-4C66-9164-F78E2132224E}" type="slidenum">
              <a:rPr lang="en-US" smtClean="0"/>
              <a:pPr/>
              <a:t>41</a:t>
            </a:fld>
            <a:endParaRPr lang="en-US"/>
          </a:p>
        </p:txBody>
      </p:sp>
      <p:pic>
        <p:nvPicPr>
          <p:cNvPr id="44037" name="Picture 2" descr="C:\Users\climed\Downloads\Neck-of-femur-fracture-classification.jpg"/>
          <p:cNvPicPr>
            <a:picLocks noGrp="1" noChangeAspect="1" noChangeArrowheads="1"/>
          </p:cNvPicPr>
          <p:nvPr>
            <p:ph idx="1"/>
          </p:nvPr>
        </p:nvPicPr>
        <p:blipFill>
          <a:blip r:embed="rId2" cstate="print"/>
          <a:srcRect/>
          <a:stretch>
            <a:fillRect/>
          </a:stretch>
        </p:blipFill>
        <p:spPr>
          <a:xfrm>
            <a:off x="457200" y="609600"/>
            <a:ext cx="8229600" cy="5521325"/>
          </a:xfr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sz="2000"/>
              <a:t>Antero-posterior radiograph of the right side proximal femur showing the anatomy and fracture positions. </a:t>
            </a:r>
            <a:r>
              <a:rPr lang="en-US" sz="2000" i="1"/>
              <a:t>FNF</a:t>
            </a:r>
            <a:r>
              <a:rPr lang="en-US" sz="2000"/>
              <a:t> femoral neck fracture, </a:t>
            </a:r>
            <a:r>
              <a:rPr lang="en-US" sz="2000" i="1"/>
              <a:t>TF</a:t>
            </a:r>
            <a:r>
              <a:rPr lang="en-US" sz="2000"/>
              <a:t> trochanteric fracture, </a:t>
            </a:r>
            <a:r>
              <a:rPr lang="en-US" sz="2000" i="1"/>
              <a:t>Sub-TF</a:t>
            </a:r>
            <a:r>
              <a:rPr lang="en-US" sz="2000"/>
              <a:t> sub-trochanteric fracture, </a:t>
            </a:r>
            <a:r>
              <a:rPr lang="en-US" sz="2000" i="1"/>
              <a:t>LFW</a:t>
            </a:r>
            <a:r>
              <a:rPr lang="en-US" sz="2000"/>
              <a:t> lateral femoral wall</a:t>
            </a:r>
          </a:p>
        </p:txBody>
      </p:sp>
      <p:sp>
        <p:nvSpPr>
          <p:cNvPr id="45059" name="Date Placeholder 3"/>
          <p:cNvSpPr>
            <a:spLocks noGrp="1"/>
          </p:cNvSpPr>
          <p:nvPr>
            <p:ph type="dt" sz="quarter" idx="10"/>
          </p:nvPr>
        </p:nvSpPr>
        <p:spPr>
          <a:noFill/>
          <a:ln>
            <a:miter lim="800000"/>
            <a:headEnd/>
            <a:tailEnd/>
          </a:ln>
        </p:spPr>
        <p:txBody>
          <a:bodyPr/>
          <a:lstStyle/>
          <a:p>
            <a:fld id="{D91BA6F2-EB3C-45D3-BE16-7B37AE1EB444}" type="datetime1">
              <a:rPr lang="en-US" smtClean="0">
                <a:latin typeface="Arial" charset="0"/>
              </a:rPr>
              <a:pPr/>
              <a:t>6/10/2022</a:t>
            </a:fld>
            <a:endParaRPr lang="en-US">
              <a:latin typeface="Arial" charset="0"/>
            </a:endParaRPr>
          </a:p>
        </p:txBody>
      </p:sp>
      <p:sp>
        <p:nvSpPr>
          <p:cNvPr id="45060" name="Slide Number Placeholder 4"/>
          <p:cNvSpPr>
            <a:spLocks noGrp="1"/>
          </p:cNvSpPr>
          <p:nvPr>
            <p:ph type="sldNum" sz="quarter" idx="12"/>
          </p:nvPr>
        </p:nvSpPr>
        <p:spPr>
          <a:noFill/>
          <a:ln>
            <a:miter lim="800000"/>
            <a:headEnd/>
            <a:tailEnd/>
          </a:ln>
        </p:spPr>
        <p:txBody>
          <a:bodyPr/>
          <a:lstStyle/>
          <a:p>
            <a:fld id="{0F5E5607-1025-40A3-A9E3-A1A04AE07D69}" type="slidenum">
              <a:rPr lang="en-US" smtClean="0"/>
              <a:pPr/>
              <a:t>42</a:t>
            </a:fld>
            <a:endParaRPr lang="en-US"/>
          </a:p>
        </p:txBody>
      </p:sp>
      <p:pic>
        <p:nvPicPr>
          <p:cNvPr id="45061" name="Picture 2" descr="C:\Users\climed\Downloads\418286_2_En_9_Fig1_HTML.png"/>
          <p:cNvPicPr>
            <a:picLocks noGrp="1" noChangeAspect="1" noChangeArrowheads="1"/>
          </p:cNvPicPr>
          <p:nvPr>
            <p:ph idx="1"/>
          </p:nvPr>
        </p:nvPicPr>
        <p:blipFill>
          <a:blip r:embed="rId2" cstate="print"/>
          <a:srcRect/>
          <a:stretch>
            <a:fillRect/>
          </a:stretch>
        </p:blipFill>
        <p:spPr>
          <a:xfrm>
            <a:off x="838200" y="1676400"/>
            <a:ext cx="7848600" cy="4876800"/>
          </a:xfr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z="3600" b="1"/>
              <a:t>Blood supply of the femoral head:</a:t>
            </a:r>
            <a:endParaRPr lang="en-US" sz="3600"/>
          </a:p>
        </p:txBody>
      </p:sp>
      <p:sp>
        <p:nvSpPr>
          <p:cNvPr id="46083" name="Date Placeholder 3"/>
          <p:cNvSpPr>
            <a:spLocks noGrp="1"/>
          </p:cNvSpPr>
          <p:nvPr>
            <p:ph type="dt" sz="quarter" idx="10"/>
          </p:nvPr>
        </p:nvSpPr>
        <p:spPr>
          <a:noFill/>
          <a:ln>
            <a:miter lim="800000"/>
            <a:headEnd/>
            <a:tailEnd/>
          </a:ln>
        </p:spPr>
        <p:txBody>
          <a:bodyPr/>
          <a:lstStyle/>
          <a:p>
            <a:fld id="{F9FC780D-55F8-45B0-B554-B4B5DB4EEE6E}" type="datetime1">
              <a:rPr lang="en-US" smtClean="0">
                <a:latin typeface="Arial" charset="0"/>
              </a:rPr>
              <a:pPr/>
              <a:t>6/10/2022</a:t>
            </a:fld>
            <a:endParaRPr lang="en-US">
              <a:latin typeface="Arial" charset="0"/>
            </a:endParaRPr>
          </a:p>
        </p:txBody>
      </p:sp>
      <p:sp>
        <p:nvSpPr>
          <p:cNvPr id="46084" name="Slide Number Placeholder 4"/>
          <p:cNvSpPr>
            <a:spLocks noGrp="1"/>
          </p:cNvSpPr>
          <p:nvPr>
            <p:ph type="sldNum" sz="quarter" idx="12"/>
          </p:nvPr>
        </p:nvSpPr>
        <p:spPr>
          <a:noFill/>
          <a:ln>
            <a:miter lim="800000"/>
            <a:headEnd/>
            <a:tailEnd/>
          </a:ln>
        </p:spPr>
        <p:txBody>
          <a:bodyPr/>
          <a:lstStyle/>
          <a:p>
            <a:fld id="{A9E9B0C6-0577-4E8D-97BA-A770795FCBC8}" type="slidenum">
              <a:rPr lang="en-US" smtClean="0"/>
              <a:pPr/>
              <a:t>43</a:t>
            </a:fld>
            <a:endParaRPr lang="en-US"/>
          </a:p>
        </p:txBody>
      </p:sp>
      <p:pic>
        <p:nvPicPr>
          <p:cNvPr id="46085" name="Picture 2"/>
          <p:cNvPicPr>
            <a:picLocks noGrp="1" noChangeAspect="1" noChangeArrowheads="1"/>
          </p:cNvPicPr>
          <p:nvPr>
            <p:ph idx="1"/>
          </p:nvPr>
        </p:nvPicPr>
        <p:blipFill>
          <a:blip r:embed="rId2" cstate="print"/>
          <a:srcRect/>
          <a:stretch>
            <a:fillRect/>
          </a:stretch>
        </p:blipFill>
        <p:spPr>
          <a:xfrm>
            <a:off x="1770063" y="1600200"/>
            <a:ext cx="6061075" cy="4530725"/>
          </a:xfr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pPr>
              <a:defRPr/>
            </a:pPr>
            <a:fld id="{6993BCE6-CC5F-4695-8121-47F665EDFE0A}" type="datetime1">
              <a:rPr lang="en-US" smtClean="0"/>
              <a:pPr>
                <a:defRPr/>
              </a:pPr>
              <a:t>6/10/2022</a:t>
            </a:fld>
            <a:endParaRPr lang="en-US"/>
          </a:p>
        </p:txBody>
      </p:sp>
      <p:sp>
        <p:nvSpPr>
          <p:cNvPr id="5" name="Slide Number Placeholder 4"/>
          <p:cNvSpPr>
            <a:spLocks noGrp="1"/>
          </p:cNvSpPr>
          <p:nvPr>
            <p:ph type="sldNum" sz="quarter" idx="12"/>
          </p:nvPr>
        </p:nvSpPr>
        <p:spPr/>
        <p:txBody>
          <a:bodyPr/>
          <a:lstStyle/>
          <a:p>
            <a:pPr>
              <a:defRPr/>
            </a:pPr>
            <a:fld id="{3C9F7EED-EC1E-492E-B3E9-DFE385F26436}" type="slidenum">
              <a:rPr lang="en-US" smtClean="0"/>
              <a:pPr>
                <a:defRPr/>
              </a:pPr>
              <a:t>44</a:t>
            </a:fld>
            <a:endParaRPr lang="en-US"/>
          </a:p>
        </p:txBody>
      </p:sp>
      <p:pic>
        <p:nvPicPr>
          <p:cNvPr id="139266" name="Picture 2" descr="C:\Users\climed\Downloads\article_river_1052b71082c311e8a91e8dec86298ec4-4765_124_131-femoral-head-artery_Formatted_V1-PME.png"/>
          <p:cNvPicPr>
            <a:picLocks noGrp="1" noChangeAspect="1" noChangeArrowheads="1"/>
          </p:cNvPicPr>
          <p:nvPr>
            <p:ph idx="1"/>
          </p:nvPr>
        </p:nvPicPr>
        <p:blipFill>
          <a:blip r:embed="rId2" cstate="print"/>
          <a:srcRect/>
          <a:stretch>
            <a:fillRect/>
          </a:stretch>
        </p:blipFill>
        <p:spPr bwMode="auto">
          <a:xfrm>
            <a:off x="685800" y="1"/>
            <a:ext cx="7848599" cy="6172199"/>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GB"/>
              <a:t>Intracapsular fractures</a:t>
            </a:r>
          </a:p>
        </p:txBody>
      </p:sp>
      <p:sp>
        <p:nvSpPr>
          <p:cNvPr id="3" name="Content Placeholder 2"/>
          <p:cNvSpPr>
            <a:spLocks noGrp="1"/>
          </p:cNvSpPr>
          <p:nvPr>
            <p:ph idx="1"/>
          </p:nvPr>
        </p:nvSpPr>
        <p:spPr/>
        <p:txBody>
          <a:bodyPr/>
          <a:lstStyle/>
          <a:p>
            <a:pPr>
              <a:defRPr/>
            </a:pPr>
            <a:r>
              <a:rPr lang="en-GB" dirty="0"/>
              <a:t>Common in </a:t>
            </a:r>
            <a:r>
              <a:rPr lang="en-GB" b="1" dirty="0"/>
              <a:t>women &gt;60years </a:t>
            </a:r>
            <a:r>
              <a:rPr lang="en-GB" dirty="0"/>
              <a:t>reason being consequence of generalised osteoporosis due to post-menopausal bone loss.</a:t>
            </a:r>
          </a:p>
          <a:p>
            <a:pPr marL="0" indent="0">
              <a:buFont typeface="Wingdings" pitchFamily="2" charset="2"/>
              <a:buNone/>
              <a:defRPr/>
            </a:pPr>
            <a:r>
              <a:rPr lang="en-GB" dirty="0"/>
              <a:t> </a:t>
            </a:r>
            <a:r>
              <a:rPr lang="en-GB" b="1" dirty="0"/>
              <a:t>Risk Factors</a:t>
            </a:r>
          </a:p>
          <a:p>
            <a:pPr>
              <a:defRPr/>
            </a:pPr>
            <a:r>
              <a:rPr lang="en-GB" dirty="0"/>
              <a:t>• </a:t>
            </a:r>
            <a:r>
              <a:rPr lang="en-GB" i="1" dirty="0"/>
              <a:t>Osteoporosis</a:t>
            </a:r>
          </a:p>
          <a:p>
            <a:pPr>
              <a:defRPr/>
            </a:pPr>
            <a:r>
              <a:rPr lang="en-GB" dirty="0"/>
              <a:t>• Bone-losing or bone-weakening disorders e.g. </a:t>
            </a:r>
            <a:r>
              <a:rPr lang="en-GB" i="1" dirty="0"/>
              <a:t>osteomalacia, diabetes, stroke (disuse), alcoholism &amp; chronic debilitating disease.</a:t>
            </a:r>
          </a:p>
          <a:p>
            <a:pPr marL="0" indent="0">
              <a:buFont typeface="Wingdings" pitchFamily="2" charset="2"/>
              <a:buNone/>
              <a:defRPr/>
            </a:pPr>
            <a:endParaRPr lang="en-GB" dirty="0"/>
          </a:p>
        </p:txBody>
      </p:sp>
      <p:sp>
        <p:nvSpPr>
          <p:cNvPr id="47108" name="Date Placeholder 1"/>
          <p:cNvSpPr>
            <a:spLocks noGrp="1"/>
          </p:cNvSpPr>
          <p:nvPr>
            <p:ph type="dt" sz="quarter" idx="10"/>
          </p:nvPr>
        </p:nvSpPr>
        <p:spPr>
          <a:noFill/>
          <a:ln>
            <a:miter lim="800000"/>
            <a:headEnd/>
            <a:tailEnd/>
          </a:ln>
        </p:spPr>
        <p:txBody>
          <a:bodyPr/>
          <a:lstStyle/>
          <a:p>
            <a:fld id="{CFAFDEC0-E28A-464A-9232-3B190F310841}" type="datetime1">
              <a:rPr lang="en-US" smtClean="0">
                <a:latin typeface="Arial" charset="0"/>
              </a:rPr>
              <a:pPr/>
              <a:t>6/10/2022</a:t>
            </a:fld>
            <a:endParaRPr lang="en-US">
              <a:latin typeface="Arial" charset="0"/>
            </a:endParaRPr>
          </a:p>
        </p:txBody>
      </p:sp>
      <p:sp>
        <p:nvSpPr>
          <p:cNvPr id="47109" name="Slide Number Placeholder 4"/>
          <p:cNvSpPr>
            <a:spLocks noGrp="1"/>
          </p:cNvSpPr>
          <p:nvPr>
            <p:ph type="sldNum" sz="quarter" idx="12"/>
          </p:nvPr>
        </p:nvSpPr>
        <p:spPr>
          <a:noFill/>
          <a:ln>
            <a:miter lim="800000"/>
            <a:headEnd/>
            <a:tailEnd/>
          </a:ln>
        </p:spPr>
        <p:txBody>
          <a:bodyPr/>
          <a:lstStyle/>
          <a:p>
            <a:fld id="{DF22FBDF-0FB9-465D-8CC7-BCB7B28134B7}" type="slidenum">
              <a:rPr lang="en-US" smtClean="0"/>
              <a:pPr/>
              <a:t>45</a:t>
            </a:fld>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endParaRPr lang="en-US"/>
          </a:p>
        </p:txBody>
      </p:sp>
      <p:sp>
        <p:nvSpPr>
          <p:cNvPr id="48131" name="Date Placeholder 3"/>
          <p:cNvSpPr>
            <a:spLocks noGrp="1"/>
          </p:cNvSpPr>
          <p:nvPr>
            <p:ph type="dt" sz="quarter" idx="10"/>
          </p:nvPr>
        </p:nvSpPr>
        <p:spPr>
          <a:noFill/>
          <a:ln>
            <a:miter lim="800000"/>
            <a:headEnd/>
            <a:tailEnd/>
          </a:ln>
        </p:spPr>
        <p:txBody>
          <a:bodyPr/>
          <a:lstStyle/>
          <a:p>
            <a:fld id="{30016ED1-C722-4679-ADD2-88276ACA5D65}" type="datetime1">
              <a:rPr lang="en-US" smtClean="0">
                <a:latin typeface="Arial" charset="0"/>
              </a:rPr>
              <a:pPr/>
              <a:t>6/10/2022</a:t>
            </a:fld>
            <a:endParaRPr lang="en-US">
              <a:latin typeface="Arial" charset="0"/>
            </a:endParaRPr>
          </a:p>
        </p:txBody>
      </p:sp>
      <p:sp>
        <p:nvSpPr>
          <p:cNvPr id="48132" name="Slide Number Placeholder 4"/>
          <p:cNvSpPr>
            <a:spLocks noGrp="1"/>
          </p:cNvSpPr>
          <p:nvPr>
            <p:ph type="sldNum" sz="quarter" idx="12"/>
          </p:nvPr>
        </p:nvSpPr>
        <p:spPr>
          <a:noFill/>
          <a:ln>
            <a:miter lim="800000"/>
            <a:headEnd/>
            <a:tailEnd/>
          </a:ln>
        </p:spPr>
        <p:txBody>
          <a:bodyPr/>
          <a:lstStyle/>
          <a:p>
            <a:fld id="{2E4F8161-ED68-45A2-83B9-66D3F3BF0A38}" type="slidenum">
              <a:rPr lang="en-US" smtClean="0"/>
              <a:pPr/>
              <a:t>46</a:t>
            </a:fld>
            <a:endParaRPr lang="en-US"/>
          </a:p>
        </p:txBody>
      </p:sp>
      <p:pic>
        <p:nvPicPr>
          <p:cNvPr id="48133" name="Picture 2"/>
          <p:cNvPicPr>
            <a:picLocks noGrp="1" noChangeAspect="1" noChangeArrowheads="1"/>
          </p:cNvPicPr>
          <p:nvPr>
            <p:ph idx="1"/>
          </p:nvPr>
        </p:nvPicPr>
        <p:blipFill>
          <a:blip r:embed="rId2" cstate="print"/>
          <a:srcRect/>
          <a:stretch>
            <a:fillRect/>
          </a:stretch>
        </p:blipFill>
        <p:spPr>
          <a:xfrm>
            <a:off x="685800" y="685800"/>
            <a:ext cx="7543800" cy="5445125"/>
          </a:xfr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GB"/>
              <a:t>Mode of injury</a:t>
            </a:r>
          </a:p>
        </p:txBody>
      </p:sp>
      <p:sp>
        <p:nvSpPr>
          <p:cNvPr id="49155" name="Content Placeholder 2"/>
          <p:cNvSpPr>
            <a:spLocks noGrp="1"/>
          </p:cNvSpPr>
          <p:nvPr>
            <p:ph idx="1"/>
          </p:nvPr>
        </p:nvSpPr>
        <p:spPr>
          <a:xfrm>
            <a:off x="914400" y="1600200"/>
            <a:ext cx="7772400" cy="5257800"/>
          </a:xfrm>
        </p:spPr>
        <p:txBody>
          <a:bodyPr/>
          <a:lstStyle/>
          <a:p>
            <a:r>
              <a:rPr lang="en-US"/>
              <a:t>fall on the hip</a:t>
            </a:r>
            <a:endParaRPr lang="en-GB"/>
          </a:p>
          <a:p>
            <a:r>
              <a:rPr lang="en-US"/>
              <a:t>rotational forces</a:t>
            </a:r>
            <a:endParaRPr lang="en-GB"/>
          </a:p>
          <a:p>
            <a:r>
              <a:rPr lang="en-US"/>
              <a:t>RTA</a:t>
            </a:r>
            <a:endParaRPr lang="en-GB"/>
          </a:p>
          <a:p>
            <a:r>
              <a:rPr lang="en-US"/>
              <a:t>The fracture of the neck of femur is important because of the complication it causes. One of the serious complication is avascular necrosis head of femur. This is because all the blood supply to the head is all off. They include:</a:t>
            </a:r>
            <a:endParaRPr lang="en-GB"/>
          </a:p>
          <a:p>
            <a:r>
              <a:rPr lang="en-US"/>
              <a:t>intracapsular artery</a:t>
            </a:r>
            <a:endParaRPr lang="en-GB"/>
          </a:p>
          <a:p>
            <a:r>
              <a:rPr lang="en-US"/>
              <a:t>ligamentum teres</a:t>
            </a:r>
            <a:endParaRPr lang="en-GB"/>
          </a:p>
          <a:p>
            <a:endParaRPr lang="en-GB"/>
          </a:p>
        </p:txBody>
      </p:sp>
      <p:sp>
        <p:nvSpPr>
          <p:cNvPr id="49156" name="Date Placeholder 1"/>
          <p:cNvSpPr>
            <a:spLocks noGrp="1"/>
          </p:cNvSpPr>
          <p:nvPr>
            <p:ph type="dt" sz="quarter" idx="10"/>
          </p:nvPr>
        </p:nvSpPr>
        <p:spPr>
          <a:noFill/>
          <a:ln>
            <a:miter lim="800000"/>
            <a:headEnd/>
            <a:tailEnd/>
          </a:ln>
        </p:spPr>
        <p:txBody>
          <a:bodyPr/>
          <a:lstStyle/>
          <a:p>
            <a:fld id="{F12A8FDA-E241-4FAF-9F8F-998E158905C9}" type="datetime1">
              <a:rPr lang="en-US" smtClean="0">
                <a:latin typeface="Arial" charset="0"/>
              </a:rPr>
              <a:pPr/>
              <a:t>6/10/2022</a:t>
            </a:fld>
            <a:endParaRPr lang="en-US">
              <a:latin typeface="Arial" charset="0"/>
            </a:endParaRPr>
          </a:p>
        </p:txBody>
      </p:sp>
      <p:sp>
        <p:nvSpPr>
          <p:cNvPr id="49157" name="Slide Number Placeholder 3"/>
          <p:cNvSpPr>
            <a:spLocks noGrp="1"/>
          </p:cNvSpPr>
          <p:nvPr>
            <p:ph type="sldNum" sz="quarter" idx="12"/>
          </p:nvPr>
        </p:nvSpPr>
        <p:spPr>
          <a:noFill/>
          <a:ln>
            <a:miter lim="800000"/>
            <a:headEnd/>
            <a:tailEnd/>
          </a:ln>
        </p:spPr>
        <p:txBody>
          <a:bodyPr/>
          <a:lstStyle/>
          <a:p>
            <a:fld id="{CBA9376F-C07F-4CAF-B72C-DCDEA1B1B4AD}" type="slidenum">
              <a:rPr lang="en-US" smtClean="0"/>
              <a:pPr/>
              <a:t>47</a:t>
            </a:fld>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GB"/>
              <a:t>Classification</a:t>
            </a:r>
          </a:p>
        </p:txBody>
      </p:sp>
      <p:sp>
        <p:nvSpPr>
          <p:cNvPr id="3" name="Content Placeholder 2"/>
          <p:cNvSpPr>
            <a:spLocks noGrp="1"/>
          </p:cNvSpPr>
          <p:nvPr>
            <p:ph idx="1"/>
          </p:nvPr>
        </p:nvSpPr>
        <p:spPr/>
        <p:txBody>
          <a:bodyPr/>
          <a:lstStyle/>
          <a:p>
            <a:pPr marL="0" indent="0">
              <a:buFont typeface="Wingdings" pitchFamily="2" charset="2"/>
              <a:buNone/>
              <a:defRPr/>
            </a:pPr>
            <a:endParaRPr lang="en-GB" dirty="0"/>
          </a:p>
          <a:p>
            <a:pPr marL="0" indent="0">
              <a:buFont typeface="Wingdings" pitchFamily="2" charset="2"/>
              <a:buNone/>
              <a:defRPr/>
            </a:pPr>
            <a:r>
              <a:rPr lang="en-GB" dirty="0"/>
              <a:t>This is classified into the following four types (Garden).</a:t>
            </a:r>
          </a:p>
          <a:p>
            <a:pPr>
              <a:defRPr/>
            </a:pPr>
            <a:r>
              <a:rPr lang="en-GB" dirty="0"/>
              <a:t>1. Incomplete fracture.</a:t>
            </a:r>
          </a:p>
          <a:p>
            <a:pPr>
              <a:defRPr/>
            </a:pPr>
            <a:r>
              <a:rPr lang="en-GB" dirty="0"/>
              <a:t>2. Complete fracture without displacement.</a:t>
            </a:r>
          </a:p>
          <a:p>
            <a:pPr>
              <a:defRPr/>
            </a:pPr>
            <a:r>
              <a:rPr lang="en-GB" dirty="0"/>
              <a:t>3. Complete fracture with partial displacement.</a:t>
            </a:r>
          </a:p>
          <a:p>
            <a:pPr>
              <a:defRPr/>
            </a:pPr>
            <a:r>
              <a:rPr lang="en-GB" dirty="0"/>
              <a:t>4. Complete fracture with full displacement.</a:t>
            </a:r>
          </a:p>
        </p:txBody>
      </p:sp>
      <p:sp>
        <p:nvSpPr>
          <p:cNvPr id="50180" name="Date Placeholder 1"/>
          <p:cNvSpPr>
            <a:spLocks noGrp="1"/>
          </p:cNvSpPr>
          <p:nvPr>
            <p:ph type="dt" sz="quarter" idx="10"/>
          </p:nvPr>
        </p:nvSpPr>
        <p:spPr>
          <a:noFill/>
          <a:ln>
            <a:miter lim="800000"/>
            <a:headEnd/>
            <a:tailEnd/>
          </a:ln>
        </p:spPr>
        <p:txBody>
          <a:bodyPr/>
          <a:lstStyle/>
          <a:p>
            <a:fld id="{AD97BA20-38F9-482A-A6D9-4A13D643AE44}" type="datetime1">
              <a:rPr lang="en-US" smtClean="0">
                <a:latin typeface="Arial" charset="0"/>
              </a:rPr>
              <a:pPr/>
              <a:t>6/10/2022</a:t>
            </a:fld>
            <a:endParaRPr lang="en-US">
              <a:latin typeface="Arial" charset="0"/>
            </a:endParaRPr>
          </a:p>
        </p:txBody>
      </p:sp>
      <p:sp>
        <p:nvSpPr>
          <p:cNvPr id="50181" name="Slide Number Placeholder 4"/>
          <p:cNvSpPr>
            <a:spLocks noGrp="1"/>
          </p:cNvSpPr>
          <p:nvPr>
            <p:ph type="sldNum" sz="quarter" idx="12"/>
          </p:nvPr>
        </p:nvSpPr>
        <p:spPr>
          <a:noFill/>
          <a:ln>
            <a:miter lim="800000"/>
            <a:headEnd/>
            <a:tailEnd/>
          </a:ln>
        </p:spPr>
        <p:txBody>
          <a:bodyPr/>
          <a:lstStyle/>
          <a:p>
            <a:fld id="{55F80ABB-2D0C-4EAB-9951-31C8096E62D1}" type="slidenum">
              <a:rPr lang="en-US" smtClean="0"/>
              <a:pPr/>
              <a:t>48</a:t>
            </a:fld>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endParaRPr lang="en-GB"/>
          </a:p>
        </p:txBody>
      </p:sp>
      <p:pic>
        <p:nvPicPr>
          <p:cNvPr id="51203" name="Content Placeholder 3"/>
          <p:cNvPicPr>
            <a:picLocks noGrp="1" noChangeAspect="1"/>
          </p:cNvPicPr>
          <p:nvPr>
            <p:ph idx="1"/>
          </p:nvPr>
        </p:nvPicPr>
        <p:blipFill>
          <a:blip r:embed="rId2" cstate="print"/>
          <a:srcRect/>
          <a:stretch>
            <a:fillRect/>
          </a:stretch>
        </p:blipFill>
        <p:spPr>
          <a:xfrm>
            <a:off x="0" y="228600"/>
            <a:ext cx="9144000" cy="6400800"/>
          </a:xfrm>
        </p:spPr>
      </p:pic>
      <p:sp>
        <p:nvSpPr>
          <p:cNvPr id="51204" name="Date Placeholder 1"/>
          <p:cNvSpPr>
            <a:spLocks noGrp="1"/>
          </p:cNvSpPr>
          <p:nvPr>
            <p:ph type="dt" sz="quarter" idx="10"/>
          </p:nvPr>
        </p:nvSpPr>
        <p:spPr>
          <a:noFill/>
          <a:ln>
            <a:miter lim="800000"/>
            <a:headEnd/>
            <a:tailEnd/>
          </a:ln>
        </p:spPr>
        <p:txBody>
          <a:bodyPr/>
          <a:lstStyle/>
          <a:p>
            <a:fld id="{AD42F52D-05CE-45B5-A5A7-6CE5D82C53FF}" type="datetime1">
              <a:rPr lang="en-US" smtClean="0">
                <a:latin typeface="Arial" charset="0"/>
              </a:rPr>
              <a:pPr/>
              <a:t>6/10/2022</a:t>
            </a:fld>
            <a:endParaRPr lang="en-US">
              <a:latin typeface="Arial" charset="0"/>
            </a:endParaRPr>
          </a:p>
        </p:txBody>
      </p:sp>
      <p:sp>
        <p:nvSpPr>
          <p:cNvPr id="51205" name="Slide Number Placeholder 3"/>
          <p:cNvSpPr>
            <a:spLocks noGrp="1"/>
          </p:cNvSpPr>
          <p:nvPr>
            <p:ph type="sldNum" sz="quarter" idx="12"/>
          </p:nvPr>
        </p:nvSpPr>
        <p:spPr>
          <a:noFill/>
          <a:ln>
            <a:miter lim="800000"/>
            <a:headEnd/>
            <a:tailEnd/>
          </a:ln>
        </p:spPr>
        <p:txBody>
          <a:bodyPr/>
          <a:lstStyle/>
          <a:p>
            <a:fld id="{ACE9E3FB-4291-4648-8FA3-12516F9700F5}" type="slidenum">
              <a:rPr lang="en-US" smtClean="0"/>
              <a:pPr/>
              <a:t>49</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endParaRPr lang="en-US"/>
          </a:p>
        </p:txBody>
      </p:sp>
      <p:sp>
        <p:nvSpPr>
          <p:cNvPr id="7171" name="Date Placeholder 3"/>
          <p:cNvSpPr>
            <a:spLocks noGrp="1"/>
          </p:cNvSpPr>
          <p:nvPr>
            <p:ph type="dt" sz="quarter" idx="10"/>
          </p:nvPr>
        </p:nvSpPr>
        <p:spPr>
          <a:noFill/>
          <a:ln>
            <a:miter lim="800000"/>
            <a:headEnd/>
            <a:tailEnd/>
          </a:ln>
        </p:spPr>
        <p:txBody>
          <a:bodyPr/>
          <a:lstStyle/>
          <a:p>
            <a:fld id="{80FB5FCE-BFB2-432F-B494-1959FABDB085}" type="datetime1">
              <a:rPr lang="en-US" smtClean="0">
                <a:latin typeface="Arial" charset="0"/>
              </a:rPr>
              <a:pPr/>
              <a:t>6/10/2022</a:t>
            </a:fld>
            <a:endParaRPr lang="en-US">
              <a:latin typeface="Arial" charset="0"/>
            </a:endParaRPr>
          </a:p>
        </p:txBody>
      </p:sp>
      <p:sp>
        <p:nvSpPr>
          <p:cNvPr id="7172" name="Slide Number Placeholder 4"/>
          <p:cNvSpPr>
            <a:spLocks noGrp="1"/>
          </p:cNvSpPr>
          <p:nvPr>
            <p:ph type="sldNum" sz="quarter" idx="12"/>
          </p:nvPr>
        </p:nvSpPr>
        <p:spPr>
          <a:noFill/>
          <a:ln>
            <a:miter lim="800000"/>
            <a:headEnd/>
            <a:tailEnd/>
          </a:ln>
        </p:spPr>
        <p:txBody>
          <a:bodyPr/>
          <a:lstStyle/>
          <a:p>
            <a:fld id="{85F363B2-F37F-48DA-AC40-3A6CBB10E454}" type="slidenum">
              <a:rPr lang="en-US" smtClean="0"/>
              <a:pPr/>
              <a:t>5</a:t>
            </a:fld>
            <a:endParaRPr lang="en-US"/>
          </a:p>
        </p:txBody>
      </p:sp>
      <p:pic>
        <p:nvPicPr>
          <p:cNvPr id="7173" name="Picture 3" descr="C:\Users\climed\Downloads\Untitled-4-595x449.png"/>
          <p:cNvPicPr>
            <a:picLocks noGrp="1" noChangeAspect="1" noChangeArrowheads="1"/>
          </p:cNvPicPr>
          <p:nvPr>
            <p:ph idx="1"/>
          </p:nvPr>
        </p:nvPicPr>
        <p:blipFill>
          <a:blip r:embed="rId2" cstate="print"/>
          <a:srcRect/>
          <a:stretch>
            <a:fillRect/>
          </a:stretch>
        </p:blipFill>
        <p:spPr>
          <a:xfrm>
            <a:off x="609600" y="304800"/>
            <a:ext cx="8077200" cy="5699125"/>
          </a:xfr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GB"/>
              <a:t>Clinical features</a:t>
            </a:r>
          </a:p>
        </p:txBody>
      </p:sp>
      <p:sp>
        <p:nvSpPr>
          <p:cNvPr id="52227" name="Content Placeholder 2"/>
          <p:cNvSpPr>
            <a:spLocks noGrp="1"/>
          </p:cNvSpPr>
          <p:nvPr>
            <p:ph idx="1"/>
          </p:nvPr>
        </p:nvSpPr>
        <p:spPr>
          <a:xfrm>
            <a:off x="914400" y="1420813"/>
            <a:ext cx="7772400" cy="5360987"/>
          </a:xfrm>
        </p:spPr>
        <p:txBody>
          <a:bodyPr/>
          <a:lstStyle/>
          <a:p>
            <a:pPr lvl="1"/>
            <a:r>
              <a:rPr lang="en-US" sz="2800"/>
              <a:t>history of a fall and then inability to wake up .</a:t>
            </a:r>
            <a:endParaRPr lang="en-GB" sz="2800"/>
          </a:p>
          <a:p>
            <a:pPr lvl="1"/>
            <a:r>
              <a:rPr lang="en-US" sz="2800"/>
              <a:t>Marked lateral/external rotations</a:t>
            </a:r>
            <a:endParaRPr lang="en-GB" sz="2800"/>
          </a:p>
          <a:p>
            <a:pPr lvl="1"/>
            <a:r>
              <a:rPr lang="en-US" sz="2800"/>
              <a:t>Loss of function</a:t>
            </a:r>
            <a:endParaRPr lang="en-GB" sz="2800"/>
          </a:p>
          <a:p>
            <a:pPr lvl="1"/>
            <a:r>
              <a:rPr lang="en-US" sz="2800"/>
              <a:t>Shortening due to impaction.</a:t>
            </a:r>
          </a:p>
          <a:p>
            <a:pPr lvl="1"/>
            <a:r>
              <a:rPr lang="en-GB" sz="2800"/>
              <a:t>On palpation, there is tenderness over the anterior and lateral aspects of the hip joint.</a:t>
            </a:r>
          </a:p>
          <a:p>
            <a:pPr lvl="1"/>
            <a:r>
              <a:rPr lang="en-GB" sz="2800"/>
              <a:t>The greater trochanter is elevated on the injured side. All movements are extremely painful except in  rare case .</a:t>
            </a:r>
            <a:r>
              <a:rPr lang="en-US" sz="2800"/>
              <a:t>.</a:t>
            </a:r>
            <a:endParaRPr lang="en-GB" sz="2800"/>
          </a:p>
          <a:p>
            <a:endParaRPr lang="en-GB"/>
          </a:p>
        </p:txBody>
      </p:sp>
      <p:sp>
        <p:nvSpPr>
          <p:cNvPr id="52228" name="Date Placeholder 1"/>
          <p:cNvSpPr>
            <a:spLocks noGrp="1"/>
          </p:cNvSpPr>
          <p:nvPr>
            <p:ph type="dt" sz="quarter" idx="10"/>
          </p:nvPr>
        </p:nvSpPr>
        <p:spPr>
          <a:noFill/>
          <a:ln>
            <a:miter lim="800000"/>
            <a:headEnd/>
            <a:tailEnd/>
          </a:ln>
        </p:spPr>
        <p:txBody>
          <a:bodyPr/>
          <a:lstStyle/>
          <a:p>
            <a:fld id="{64D75E25-71CA-4507-9151-9F6D1C0A7C88}" type="datetime1">
              <a:rPr lang="en-US" smtClean="0">
                <a:latin typeface="Arial" charset="0"/>
              </a:rPr>
              <a:pPr/>
              <a:t>6/10/2022</a:t>
            </a:fld>
            <a:endParaRPr lang="en-US">
              <a:latin typeface="Arial" charset="0"/>
            </a:endParaRPr>
          </a:p>
        </p:txBody>
      </p:sp>
      <p:sp>
        <p:nvSpPr>
          <p:cNvPr id="52229" name="Slide Number Placeholder 3"/>
          <p:cNvSpPr>
            <a:spLocks noGrp="1"/>
          </p:cNvSpPr>
          <p:nvPr>
            <p:ph type="sldNum" sz="quarter" idx="12"/>
          </p:nvPr>
        </p:nvSpPr>
        <p:spPr>
          <a:noFill/>
          <a:ln>
            <a:miter lim="800000"/>
            <a:headEnd/>
            <a:tailEnd/>
          </a:ln>
        </p:spPr>
        <p:txBody>
          <a:bodyPr/>
          <a:lstStyle/>
          <a:p>
            <a:fld id="{98AE2234-01B8-4FA8-B782-3910D0BC6707}" type="slidenum">
              <a:rPr lang="en-US" smtClean="0"/>
              <a:pPr/>
              <a:t>50</a:t>
            </a:fld>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GB"/>
              <a:t>management</a:t>
            </a:r>
          </a:p>
        </p:txBody>
      </p:sp>
      <p:sp>
        <p:nvSpPr>
          <p:cNvPr id="3" name="Content Placeholder 2"/>
          <p:cNvSpPr>
            <a:spLocks noGrp="1"/>
          </p:cNvSpPr>
          <p:nvPr>
            <p:ph idx="1"/>
          </p:nvPr>
        </p:nvSpPr>
        <p:spPr>
          <a:xfrm>
            <a:off x="914400" y="1420813"/>
            <a:ext cx="7772400" cy="5437187"/>
          </a:xfrm>
        </p:spPr>
        <p:txBody>
          <a:bodyPr/>
          <a:lstStyle/>
          <a:p>
            <a:pPr marL="0" indent="0">
              <a:buFont typeface="Wingdings" pitchFamily="2" charset="2"/>
              <a:buNone/>
              <a:defRPr/>
            </a:pPr>
            <a:r>
              <a:rPr lang="en-GB" dirty="0"/>
              <a:t>Radiological Features</a:t>
            </a:r>
          </a:p>
          <a:p>
            <a:pPr>
              <a:defRPr/>
            </a:pPr>
            <a:r>
              <a:rPr lang="en-GB" dirty="0"/>
              <a:t>An anteroposterior view of the whole pelvis to show both the hips must be taken. It shows the level and the type of fracture. </a:t>
            </a:r>
          </a:p>
          <a:p>
            <a:pPr>
              <a:defRPr/>
            </a:pPr>
            <a:r>
              <a:rPr lang="en-GB" dirty="0"/>
              <a:t>1.The best method of management is through internal fixation.</a:t>
            </a:r>
          </a:p>
          <a:p>
            <a:pPr marL="0" indent="0">
              <a:buFont typeface="Wingdings" pitchFamily="2" charset="2"/>
              <a:buNone/>
              <a:defRPr/>
            </a:pPr>
            <a:r>
              <a:rPr lang="en-GB" dirty="0"/>
              <a:t>	Angle plate</a:t>
            </a:r>
          </a:p>
          <a:p>
            <a:pPr marL="0" indent="0">
              <a:buFont typeface="Wingdings" pitchFamily="2" charset="2"/>
              <a:buNone/>
              <a:defRPr/>
            </a:pPr>
            <a:r>
              <a:rPr lang="en-GB" dirty="0"/>
              <a:t>	Smith Patterson nail</a:t>
            </a:r>
          </a:p>
          <a:p>
            <a:pPr>
              <a:defRPr/>
            </a:pPr>
            <a:r>
              <a:rPr lang="en-GB" dirty="0"/>
              <a:t>2.	discharge on non weight bearing (crutches)</a:t>
            </a:r>
          </a:p>
          <a:p>
            <a:pPr>
              <a:defRPr/>
            </a:pPr>
            <a:r>
              <a:rPr lang="en-GB" dirty="0"/>
              <a:t>3.	physiotherapy exercise</a:t>
            </a:r>
          </a:p>
        </p:txBody>
      </p:sp>
      <p:sp>
        <p:nvSpPr>
          <p:cNvPr id="53252" name="Date Placeholder 1"/>
          <p:cNvSpPr>
            <a:spLocks noGrp="1"/>
          </p:cNvSpPr>
          <p:nvPr>
            <p:ph type="dt" sz="quarter" idx="10"/>
          </p:nvPr>
        </p:nvSpPr>
        <p:spPr>
          <a:noFill/>
          <a:ln>
            <a:miter lim="800000"/>
            <a:headEnd/>
            <a:tailEnd/>
          </a:ln>
        </p:spPr>
        <p:txBody>
          <a:bodyPr/>
          <a:lstStyle/>
          <a:p>
            <a:fld id="{7A4FC314-A574-4140-B540-0C29399EEFF1}" type="datetime1">
              <a:rPr lang="en-US" smtClean="0">
                <a:latin typeface="Arial" charset="0"/>
              </a:rPr>
              <a:pPr/>
              <a:t>6/10/2022</a:t>
            </a:fld>
            <a:endParaRPr lang="en-US">
              <a:latin typeface="Arial" charset="0"/>
            </a:endParaRPr>
          </a:p>
        </p:txBody>
      </p:sp>
      <p:sp>
        <p:nvSpPr>
          <p:cNvPr id="53253" name="Slide Number Placeholder 4"/>
          <p:cNvSpPr>
            <a:spLocks noGrp="1"/>
          </p:cNvSpPr>
          <p:nvPr>
            <p:ph type="sldNum" sz="quarter" idx="12"/>
          </p:nvPr>
        </p:nvSpPr>
        <p:spPr>
          <a:noFill/>
          <a:ln>
            <a:miter lim="800000"/>
            <a:headEnd/>
            <a:tailEnd/>
          </a:ln>
        </p:spPr>
        <p:txBody>
          <a:bodyPr/>
          <a:lstStyle/>
          <a:p>
            <a:fld id="{08AE426E-5763-48FA-B744-5C8C27068BD0}" type="slidenum">
              <a:rPr lang="en-US" smtClean="0"/>
              <a:pPr/>
              <a:t>51</a:t>
            </a:fld>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endParaRPr lang="en-US"/>
          </a:p>
        </p:txBody>
      </p:sp>
      <p:sp>
        <p:nvSpPr>
          <p:cNvPr id="54275" name="Date Placeholder 3"/>
          <p:cNvSpPr>
            <a:spLocks noGrp="1"/>
          </p:cNvSpPr>
          <p:nvPr>
            <p:ph type="dt" sz="quarter" idx="10"/>
          </p:nvPr>
        </p:nvSpPr>
        <p:spPr>
          <a:noFill/>
          <a:ln>
            <a:miter lim="800000"/>
            <a:headEnd/>
            <a:tailEnd/>
          </a:ln>
        </p:spPr>
        <p:txBody>
          <a:bodyPr/>
          <a:lstStyle/>
          <a:p>
            <a:fld id="{80BBE6AC-843A-4BE0-8F4D-D9E5D08C1621}" type="datetime1">
              <a:rPr lang="en-US" smtClean="0">
                <a:latin typeface="Arial" charset="0"/>
              </a:rPr>
              <a:pPr/>
              <a:t>6/10/2022</a:t>
            </a:fld>
            <a:endParaRPr lang="en-US">
              <a:latin typeface="Arial" charset="0"/>
            </a:endParaRPr>
          </a:p>
        </p:txBody>
      </p:sp>
      <p:sp>
        <p:nvSpPr>
          <p:cNvPr id="54276" name="Slide Number Placeholder 4"/>
          <p:cNvSpPr>
            <a:spLocks noGrp="1"/>
          </p:cNvSpPr>
          <p:nvPr>
            <p:ph type="sldNum" sz="quarter" idx="12"/>
          </p:nvPr>
        </p:nvSpPr>
        <p:spPr>
          <a:noFill/>
          <a:ln>
            <a:miter lim="800000"/>
            <a:headEnd/>
            <a:tailEnd/>
          </a:ln>
        </p:spPr>
        <p:txBody>
          <a:bodyPr/>
          <a:lstStyle/>
          <a:p>
            <a:fld id="{EDAE14F8-5FD8-493F-B721-6177ACC64CFC}" type="slidenum">
              <a:rPr lang="en-US" smtClean="0"/>
              <a:pPr/>
              <a:t>52</a:t>
            </a:fld>
            <a:endParaRPr lang="en-US"/>
          </a:p>
        </p:txBody>
      </p:sp>
      <p:pic>
        <p:nvPicPr>
          <p:cNvPr id="54277" name="Picture 2" descr="C:\Users\climed\Downloads\Radiograph-of-the-sliding-nail-pltrte-in-11-femoral-neck-fracture.png"/>
          <p:cNvPicPr>
            <a:picLocks noGrp="1" noChangeAspect="1" noChangeArrowheads="1"/>
          </p:cNvPicPr>
          <p:nvPr>
            <p:ph idx="1"/>
          </p:nvPr>
        </p:nvPicPr>
        <p:blipFill>
          <a:blip r:embed="rId2" cstate="print"/>
          <a:srcRect/>
          <a:stretch>
            <a:fillRect/>
          </a:stretch>
        </p:blipFill>
        <p:spPr>
          <a:xfrm>
            <a:off x="609600" y="1600200"/>
            <a:ext cx="7340600" cy="4530725"/>
          </a:xfr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sz="2400"/>
              <a:t>a)Smith-Petersen Nail with McLaughlin Side Plate Disassembled</a:t>
            </a:r>
            <a:br>
              <a:rPr lang="en-US" sz="2400"/>
            </a:br>
            <a:r>
              <a:rPr lang="en-US" sz="2400"/>
              <a:t>b)Smith-Petersen Nail with McLaughlin Side Plate intact</a:t>
            </a:r>
          </a:p>
        </p:txBody>
      </p:sp>
      <p:sp>
        <p:nvSpPr>
          <p:cNvPr id="55299" name="Date Placeholder 4"/>
          <p:cNvSpPr>
            <a:spLocks noGrp="1"/>
          </p:cNvSpPr>
          <p:nvPr>
            <p:ph type="dt" sz="quarter" idx="10"/>
          </p:nvPr>
        </p:nvSpPr>
        <p:spPr>
          <a:noFill/>
          <a:ln>
            <a:miter lim="800000"/>
            <a:headEnd/>
            <a:tailEnd/>
          </a:ln>
        </p:spPr>
        <p:txBody>
          <a:bodyPr/>
          <a:lstStyle/>
          <a:p>
            <a:fld id="{DEB8E297-67A2-4E39-ABB0-B2C3A34B9ABB}" type="datetime1">
              <a:rPr lang="en-US" smtClean="0">
                <a:latin typeface="Arial" charset="0"/>
              </a:rPr>
              <a:pPr/>
              <a:t>6/10/2022</a:t>
            </a:fld>
            <a:endParaRPr lang="en-US">
              <a:latin typeface="Arial" charset="0"/>
            </a:endParaRPr>
          </a:p>
        </p:txBody>
      </p:sp>
      <p:sp>
        <p:nvSpPr>
          <p:cNvPr id="55300" name="Slide Number Placeholder 5"/>
          <p:cNvSpPr>
            <a:spLocks noGrp="1"/>
          </p:cNvSpPr>
          <p:nvPr>
            <p:ph type="sldNum" sz="quarter" idx="12"/>
          </p:nvPr>
        </p:nvSpPr>
        <p:spPr>
          <a:noFill/>
          <a:ln>
            <a:miter lim="800000"/>
            <a:headEnd/>
            <a:tailEnd/>
          </a:ln>
        </p:spPr>
        <p:txBody>
          <a:bodyPr/>
          <a:lstStyle/>
          <a:p>
            <a:fld id="{696A2850-ACDC-45DA-A417-25FB428D97EE}" type="slidenum">
              <a:rPr lang="en-US" smtClean="0"/>
              <a:pPr/>
              <a:t>53</a:t>
            </a:fld>
            <a:endParaRPr lang="en-US"/>
          </a:p>
        </p:txBody>
      </p:sp>
      <p:pic>
        <p:nvPicPr>
          <p:cNvPr id="55301" name="Picture 2" descr="C:\Users\climed\Downloads\Smith-Petersen Nail with McLaughlin Side Plate Disassembled15770-opt.jpg"/>
          <p:cNvPicPr>
            <a:picLocks noGrp="1" noChangeAspect="1" noChangeArrowheads="1"/>
          </p:cNvPicPr>
          <p:nvPr>
            <p:ph sz="half" idx="1"/>
          </p:nvPr>
        </p:nvPicPr>
        <p:blipFill>
          <a:blip r:embed="rId2" cstate="print"/>
          <a:srcRect/>
          <a:stretch>
            <a:fillRect/>
          </a:stretch>
        </p:blipFill>
        <p:spPr>
          <a:xfrm>
            <a:off x="914400" y="2436813"/>
            <a:ext cx="3810000" cy="2857500"/>
          </a:xfrm>
          <a:noFill/>
        </p:spPr>
      </p:pic>
      <p:pic>
        <p:nvPicPr>
          <p:cNvPr id="55302" name="Picture 3" descr="C:\Users\climed\Downloads\Smith-Petersen Nail with McLaughlin Side Plate Intact82247-opt.jpg"/>
          <p:cNvPicPr>
            <a:picLocks noGrp="1" noChangeAspect="1" noChangeArrowheads="1"/>
          </p:cNvPicPr>
          <p:nvPr>
            <p:ph sz="half" idx="2"/>
          </p:nvPr>
        </p:nvPicPr>
        <p:blipFill>
          <a:blip r:embed="rId3" cstate="print"/>
          <a:srcRect/>
          <a:stretch>
            <a:fillRect/>
          </a:stretch>
        </p:blipFill>
        <p:spPr>
          <a:xfrm>
            <a:off x="4876800" y="2436813"/>
            <a:ext cx="3810000" cy="2857500"/>
          </a:xfr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GB"/>
              <a:t>conservative management</a:t>
            </a:r>
          </a:p>
        </p:txBody>
      </p:sp>
      <p:sp>
        <p:nvSpPr>
          <p:cNvPr id="3" name="Content Placeholder 2"/>
          <p:cNvSpPr>
            <a:spLocks noGrp="1"/>
          </p:cNvSpPr>
          <p:nvPr>
            <p:ph idx="1"/>
          </p:nvPr>
        </p:nvSpPr>
        <p:spPr>
          <a:xfrm>
            <a:off x="609600" y="1600200"/>
            <a:ext cx="8458200" cy="5638800"/>
          </a:xfrm>
        </p:spPr>
        <p:txBody>
          <a:bodyPr/>
          <a:lstStyle/>
          <a:p>
            <a:pPr>
              <a:defRPr/>
            </a:pPr>
            <a:r>
              <a:rPr lang="en-GB" sz="2400" dirty="0"/>
              <a:t>indications:</a:t>
            </a:r>
          </a:p>
          <a:p>
            <a:pPr marL="0" indent="0">
              <a:buFont typeface="Wingdings" pitchFamily="2" charset="2"/>
              <a:buNone/>
              <a:defRPr/>
            </a:pPr>
            <a:r>
              <a:rPr lang="en-GB" sz="2400" dirty="0"/>
              <a:t>	all children with  neck femur</a:t>
            </a:r>
          </a:p>
          <a:p>
            <a:pPr marL="0" indent="0">
              <a:buFont typeface="Wingdings" pitchFamily="2" charset="2"/>
              <a:buNone/>
              <a:defRPr/>
            </a:pPr>
            <a:r>
              <a:rPr lang="en-GB" sz="2400" dirty="0"/>
              <a:t>	all crack fracture</a:t>
            </a:r>
          </a:p>
          <a:p>
            <a:pPr marL="0" indent="0">
              <a:buFont typeface="Wingdings" pitchFamily="2" charset="2"/>
              <a:buNone/>
              <a:defRPr/>
            </a:pPr>
            <a:r>
              <a:rPr lang="en-GB" sz="2400" dirty="0"/>
              <a:t>	awaiting surgery</a:t>
            </a:r>
          </a:p>
          <a:p>
            <a:pPr>
              <a:defRPr/>
            </a:pPr>
            <a:r>
              <a:rPr lang="en-GB" sz="2400" dirty="0"/>
              <a:t>russels skin traction.</a:t>
            </a:r>
          </a:p>
          <a:p>
            <a:pPr marL="0" indent="0">
              <a:buFont typeface="Wingdings" pitchFamily="2" charset="2"/>
              <a:buNone/>
              <a:defRPr/>
            </a:pPr>
            <a:r>
              <a:rPr lang="en-GB" sz="2400" dirty="0"/>
              <a:t>Other surgical operations</a:t>
            </a:r>
          </a:p>
          <a:p>
            <a:pPr>
              <a:defRPr/>
            </a:pPr>
            <a:r>
              <a:rPr lang="en-GB" sz="2400" dirty="0"/>
              <a:t>If a vascular necrosis occurs total hip replacement may occur.</a:t>
            </a:r>
          </a:p>
          <a:p>
            <a:pPr>
              <a:defRPr/>
            </a:pPr>
            <a:r>
              <a:rPr lang="en-GB" sz="2400" dirty="0"/>
              <a:t>1  using Austin Moore</a:t>
            </a:r>
          </a:p>
          <a:p>
            <a:pPr>
              <a:defRPr/>
            </a:pPr>
            <a:r>
              <a:rPr lang="en-GB" sz="2400" dirty="0"/>
              <a:t>2.arthrodesis with dynamic hip screw</a:t>
            </a:r>
          </a:p>
          <a:p>
            <a:pPr>
              <a:defRPr/>
            </a:pPr>
            <a:r>
              <a:rPr lang="en-GB" sz="2400" dirty="0"/>
              <a:t>3.mc murry operation change the line of force</a:t>
            </a:r>
          </a:p>
          <a:p>
            <a:pPr>
              <a:defRPr/>
            </a:pPr>
            <a:endParaRPr lang="en-GB" sz="2400" dirty="0"/>
          </a:p>
        </p:txBody>
      </p:sp>
      <p:sp>
        <p:nvSpPr>
          <p:cNvPr id="56324" name="Date Placeholder 1"/>
          <p:cNvSpPr>
            <a:spLocks noGrp="1"/>
          </p:cNvSpPr>
          <p:nvPr>
            <p:ph type="dt" sz="quarter" idx="10"/>
          </p:nvPr>
        </p:nvSpPr>
        <p:spPr>
          <a:noFill/>
          <a:ln>
            <a:miter lim="800000"/>
            <a:headEnd/>
            <a:tailEnd/>
          </a:ln>
        </p:spPr>
        <p:txBody>
          <a:bodyPr/>
          <a:lstStyle/>
          <a:p>
            <a:fld id="{3C75A458-A4BE-43F3-9034-65DB4CA327C2}" type="datetime1">
              <a:rPr lang="en-US" smtClean="0">
                <a:latin typeface="Arial" charset="0"/>
              </a:rPr>
              <a:pPr/>
              <a:t>6/10/2022</a:t>
            </a:fld>
            <a:endParaRPr lang="en-US">
              <a:latin typeface="Arial" charset="0"/>
            </a:endParaRPr>
          </a:p>
        </p:txBody>
      </p:sp>
      <p:sp>
        <p:nvSpPr>
          <p:cNvPr id="56325" name="Slide Number Placeholder 4"/>
          <p:cNvSpPr>
            <a:spLocks noGrp="1"/>
          </p:cNvSpPr>
          <p:nvPr>
            <p:ph type="sldNum" sz="quarter" idx="12"/>
          </p:nvPr>
        </p:nvSpPr>
        <p:spPr>
          <a:noFill/>
          <a:ln>
            <a:miter lim="800000"/>
            <a:headEnd/>
            <a:tailEnd/>
          </a:ln>
        </p:spPr>
        <p:txBody>
          <a:bodyPr/>
          <a:lstStyle/>
          <a:p>
            <a:fld id="{F56280AC-BF15-4580-8B98-5C5A79425ABD}" type="slidenum">
              <a:rPr lang="en-US" smtClean="0"/>
              <a:pPr/>
              <a:t>54</a:t>
            </a:fld>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GB"/>
              <a:t>Complications</a:t>
            </a:r>
          </a:p>
        </p:txBody>
      </p:sp>
      <p:sp>
        <p:nvSpPr>
          <p:cNvPr id="57347" name="Content Placeholder 2"/>
          <p:cNvSpPr>
            <a:spLocks noGrp="1"/>
          </p:cNvSpPr>
          <p:nvPr>
            <p:ph idx="1"/>
          </p:nvPr>
        </p:nvSpPr>
        <p:spPr/>
        <p:txBody>
          <a:bodyPr/>
          <a:lstStyle/>
          <a:p>
            <a:r>
              <a:rPr lang="en-GB"/>
              <a:t>Non union</a:t>
            </a:r>
          </a:p>
          <a:p>
            <a:r>
              <a:rPr lang="en-GB"/>
              <a:t>Avascular Necrosis</a:t>
            </a:r>
          </a:p>
          <a:p>
            <a:r>
              <a:rPr lang="en-GB"/>
              <a:t>Infections</a:t>
            </a:r>
          </a:p>
          <a:p>
            <a:r>
              <a:rPr lang="en-GB"/>
              <a:t>Loosening of prosthesis</a:t>
            </a:r>
          </a:p>
          <a:p>
            <a:r>
              <a:rPr lang="en-GB"/>
              <a:t>Pulmonary embolism</a:t>
            </a:r>
          </a:p>
        </p:txBody>
      </p:sp>
      <p:sp>
        <p:nvSpPr>
          <p:cNvPr id="57348" name="Date Placeholder 1"/>
          <p:cNvSpPr>
            <a:spLocks noGrp="1"/>
          </p:cNvSpPr>
          <p:nvPr>
            <p:ph type="dt" sz="quarter" idx="10"/>
          </p:nvPr>
        </p:nvSpPr>
        <p:spPr>
          <a:noFill/>
          <a:ln>
            <a:miter lim="800000"/>
            <a:headEnd/>
            <a:tailEnd/>
          </a:ln>
        </p:spPr>
        <p:txBody>
          <a:bodyPr/>
          <a:lstStyle/>
          <a:p>
            <a:fld id="{382DD692-D4A3-4023-9087-CBFC91DF6151}" type="datetime1">
              <a:rPr lang="en-US" smtClean="0">
                <a:latin typeface="Arial" charset="0"/>
              </a:rPr>
              <a:pPr/>
              <a:t>6/10/2022</a:t>
            </a:fld>
            <a:endParaRPr lang="en-US">
              <a:latin typeface="Arial" charset="0"/>
            </a:endParaRPr>
          </a:p>
        </p:txBody>
      </p:sp>
      <p:sp>
        <p:nvSpPr>
          <p:cNvPr id="57349" name="Slide Number Placeholder 3"/>
          <p:cNvSpPr>
            <a:spLocks noGrp="1"/>
          </p:cNvSpPr>
          <p:nvPr>
            <p:ph type="sldNum" sz="quarter" idx="12"/>
          </p:nvPr>
        </p:nvSpPr>
        <p:spPr>
          <a:noFill/>
          <a:ln>
            <a:miter lim="800000"/>
            <a:headEnd/>
            <a:tailEnd/>
          </a:ln>
        </p:spPr>
        <p:txBody>
          <a:bodyPr/>
          <a:lstStyle/>
          <a:p>
            <a:fld id="{C3DAA2C9-996E-4A2E-AF83-F60C856AFE7D}" type="slidenum">
              <a:rPr lang="en-US" smtClean="0"/>
              <a:pPr/>
              <a:t>55</a:t>
            </a:fld>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GB"/>
              <a:t>TROCHANTERIC FRACTURES</a:t>
            </a:r>
          </a:p>
        </p:txBody>
      </p:sp>
      <p:sp>
        <p:nvSpPr>
          <p:cNvPr id="3" name="Content Placeholder 2"/>
          <p:cNvSpPr>
            <a:spLocks noGrp="1"/>
          </p:cNvSpPr>
          <p:nvPr>
            <p:ph idx="1"/>
          </p:nvPr>
        </p:nvSpPr>
        <p:spPr>
          <a:xfrm>
            <a:off x="762000" y="1600200"/>
            <a:ext cx="8229600" cy="4530725"/>
          </a:xfrm>
        </p:spPr>
        <p:txBody>
          <a:bodyPr/>
          <a:lstStyle/>
          <a:p>
            <a:pPr>
              <a:defRPr/>
            </a:pPr>
            <a:r>
              <a:rPr lang="en-GB" dirty="0"/>
              <a:t>It is a fracture that occurs through the trochanter.</a:t>
            </a:r>
          </a:p>
          <a:p>
            <a:pPr marL="0" indent="0">
              <a:buFont typeface="Wingdings" pitchFamily="2" charset="2"/>
              <a:buNone/>
              <a:defRPr/>
            </a:pPr>
            <a:r>
              <a:rPr lang="en-GB" dirty="0"/>
              <a:t>Incidence</a:t>
            </a:r>
          </a:p>
          <a:p>
            <a:pPr marL="0" indent="0">
              <a:buFont typeface="Wingdings" pitchFamily="2" charset="2"/>
              <a:buNone/>
              <a:defRPr/>
            </a:pPr>
            <a:r>
              <a:rPr lang="en-GB" dirty="0"/>
              <a:t>common in the elderly</a:t>
            </a:r>
          </a:p>
          <a:p>
            <a:pPr marL="0" indent="0">
              <a:buFont typeface="Wingdings" pitchFamily="2" charset="2"/>
              <a:buNone/>
              <a:defRPr/>
            </a:pPr>
            <a:r>
              <a:rPr lang="en-GB" dirty="0"/>
              <a:t>females are more affected than men. </a:t>
            </a:r>
          </a:p>
          <a:p>
            <a:pPr marL="0" indent="0">
              <a:buFont typeface="Wingdings" pitchFamily="2" charset="2"/>
              <a:buNone/>
              <a:defRPr/>
            </a:pPr>
            <a:r>
              <a:rPr lang="en-GB" dirty="0"/>
              <a:t>It’s a darling to metastasis</a:t>
            </a:r>
          </a:p>
          <a:p>
            <a:pPr marL="0" indent="0">
              <a:buFont typeface="Wingdings" pitchFamily="2" charset="2"/>
              <a:buNone/>
              <a:defRPr/>
            </a:pPr>
            <a:endParaRPr lang="en-GB" dirty="0"/>
          </a:p>
          <a:p>
            <a:pPr marL="0" indent="0">
              <a:buFont typeface="Wingdings" pitchFamily="2" charset="2"/>
              <a:buNone/>
              <a:defRPr/>
            </a:pPr>
            <a:r>
              <a:rPr lang="en-GB" dirty="0"/>
              <a:t>MOI</a:t>
            </a:r>
          </a:p>
          <a:p>
            <a:pPr>
              <a:defRPr/>
            </a:pPr>
            <a:r>
              <a:rPr lang="en-GB" dirty="0"/>
              <a:t>Fall on the point of the hip</a:t>
            </a:r>
          </a:p>
        </p:txBody>
      </p:sp>
      <p:sp>
        <p:nvSpPr>
          <p:cNvPr id="58372" name="Date Placeholder 1"/>
          <p:cNvSpPr>
            <a:spLocks noGrp="1"/>
          </p:cNvSpPr>
          <p:nvPr>
            <p:ph type="dt" sz="quarter" idx="10"/>
          </p:nvPr>
        </p:nvSpPr>
        <p:spPr>
          <a:noFill/>
          <a:ln>
            <a:miter lim="800000"/>
            <a:headEnd/>
            <a:tailEnd/>
          </a:ln>
        </p:spPr>
        <p:txBody>
          <a:bodyPr/>
          <a:lstStyle/>
          <a:p>
            <a:fld id="{6A146EAF-6F50-4FEB-81D9-6E47469FCC65}" type="datetime1">
              <a:rPr lang="en-US" smtClean="0">
                <a:latin typeface="Arial" charset="0"/>
              </a:rPr>
              <a:pPr/>
              <a:t>6/10/2022</a:t>
            </a:fld>
            <a:endParaRPr lang="en-US">
              <a:latin typeface="Arial" charset="0"/>
            </a:endParaRPr>
          </a:p>
        </p:txBody>
      </p:sp>
      <p:sp>
        <p:nvSpPr>
          <p:cNvPr id="58373" name="Slide Number Placeholder 4"/>
          <p:cNvSpPr>
            <a:spLocks noGrp="1"/>
          </p:cNvSpPr>
          <p:nvPr>
            <p:ph type="sldNum" sz="quarter" idx="12"/>
          </p:nvPr>
        </p:nvSpPr>
        <p:spPr>
          <a:noFill/>
          <a:ln>
            <a:miter lim="800000"/>
            <a:headEnd/>
            <a:tailEnd/>
          </a:ln>
        </p:spPr>
        <p:txBody>
          <a:bodyPr/>
          <a:lstStyle/>
          <a:p>
            <a:fld id="{40EB1E6F-6A49-4BAA-909D-5C78948F87ED}" type="slidenum">
              <a:rPr lang="en-US" smtClean="0"/>
              <a:pPr/>
              <a:t>56</a:t>
            </a:fld>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GB"/>
              <a:t>Clinical features of trochanteric </a:t>
            </a:r>
          </a:p>
        </p:txBody>
      </p:sp>
      <p:sp>
        <p:nvSpPr>
          <p:cNvPr id="3" name="Content Placeholder 2"/>
          <p:cNvSpPr>
            <a:spLocks noGrp="1"/>
          </p:cNvSpPr>
          <p:nvPr>
            <p:ph idx="1"/>
          </p:nvPr>
        </p:nvSpPr>
        <p:spPr>
          <a:xfrm>
            <a:off x="914400" y="1600200"/>
            <a:ext cx="7772400" cy="5029200"/>
          </a:xfrm>
        </p:spPr>
        <p:txBody>
          <a:bodyPr/>
          <a:lstStyle/>
          <a:p>
            <a:pPr marL="0" indent="0">
              <a:buFont typeface="Wingdings" pitchFamily="2" charset="2"/>
              <a:buNone/>
              <a:defRPr/>
            </a:pPr>
            <a:r>
              <a:rPr lang="en-GB" dirty="0"/>
              <a:t>Hx of trauma and inability to walk</a:t>
            </a:r>
          </a:p>
          <a:p>
            <a:pPr>
              <a:defRPr/>
            </a:pPr>
            <a:r>
              <a:rPr lang="en-GB" dirty="0"/>
              <a:t>On examination, the injured leg lies externally rotated and is obviously shorter.</a:t>
            </a:r>
          </a:p>
          <a:p>
            <a:pPr>
              <a:defRPr/>
            </a:pPr>
            <a:r>
              <a:rPr lang="en-GB" dirty="0"/>
              <a:t> The degree of external rotation is greater than in the intra capsular fracture. </a:t>
            </a:r>
          </a:p>
          <a:p>
            <a:pPr>
              <a:defRPr/>
            </a:pPr>
            <a:r>
              <a:rPr lang="en-GB" dirty="0"/>
              <a:t>There is marked local swelling and ecchymosis over the trochanteric area.</a:t>
            </a:r>
          </a:p>
          <a:p>
            <a:pPr>
              <a:defRPr/>
            </a:pPr>
            <a:r>
              <a:rPr lang="en-GB" dirty="0"/>
              <a:t> All movements of the hip are extremely painful and limited. This has to be</a:t>
            </a:r>
          </a:p>
          <a:p>
            <a:pPr marL="0" indent="0">
              <a:buFont typeface="Wingdings" pitchFamily="2" charset="2"/>
              <a:buNone/>
              <a:defRPr/>
            </a:pPr>
            <a:r>
              <a:rPr lang="en-GB" dirty="0"/>
              <a:t>differentiated from intracapsular fracture</a:t>
            </a:r>
          </a:p>
        </p:txBody>
      </p:sp>
      <p:sp>
        <p:nvSpPr>
          <p:cNvPr id="59396" name="Date Placeholder 3"/>
          <p:cNvSpPr>
            <a:spLocks noGrp="1"/>
          </p:cNvSpPr>
          <p:nvPr>
            <p:ph type="dt" sz="quarter" idx="10"/>
          </p:nvPr>
        </p:nvSpPr>
        <p:spPr>
          <a:noFill/>
          <a:ln>
            <a:miter lim="800000"/>
            <a:headEnd/>
            <a:tailEnd/>
          </a:ln>
        </p:spPr>
        <p:txBody>
          <a:bodyPr/>
          <a:lstStyle/>
          <a:p>
            <a:fld id="{EAF26605-AFF0-465E-949C-034DFEE65958}" type="datetime1">
              <a:rPr lang="en-US" smtClean="0">
                <a:latin typeface="Arial" charset="0"/>
              </a:rPr>
              <a:pPr/>
              <a:t>6/10/2022</a:t>
            </a:fld>
            <a:endParaRPr lang="en-US">
              <a:latin typeface="Arial" charset="0"/>
            </a:endParaRPr>
          </a:p>
        </p:txBody>
      </p:sp>
      <p:sp>
        <p:nvSpPr>
          <p:cNvPr id="59397" name="Slide Number Placeholder 5"/>
          <p:cNvSpPr>
            <a:spLocks noGrp="1"/>
          </p:cNvSpPr>
          <p:nvPr>
            <p:ph type="sldNum" sz="quarter" idx="12"/>
          </p:nvPr>
        </p:nvSpPr>
        <p:spPr>
          <a:noFill/>
          <a:ln>
            <a:miter lim="800000"/>
            <a:headEnd/>
            <a:tailEnd/>
          </a:ln>
        </p:spPr>
        <p:txBody>
          <a:bodyPr/>
          <a:lstStyle/>
          <a:p>
            <a:fld id="{4B4DABDB-D4ED-4823-84A2-0FF23C21DDA8}" type="slidenum">
              <a:rPr lang="en-US" smtClean="0"/>
              <a:pPr/>
              <a:t>57</a:t>
            </a:fld>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endParaRPr lang="en-GB"/>
          </a:p>
        </p:txBody>
      </p:sp>
      <p:pic>
        <p:nvPicPr>
          <p:cNvPr id="60419" name="Content Placeholder 3"/>
          <p:cNvPicPr>
            <a:picLocks noGrp="1" noChangeAspect="1"/>
          </p:cNvPicPr>
          <p:nvPr>
            <p:ph idx="1"/>
          </p:nvPr>
        </p:nvPicPr>
        <p:blipFill>
          <a:blip r:embed="rId2" cstate="print"/>
          <a:srcRect/>
          <a:stretch>
            <a:fillRect/>
          </a:stretch>
        </p:blipFill>
        <p:spPr>
          <a:xfrm>
            <a:off x="1371600" y="1420813"/>
            <a:ext cx="6324600" cy="5437187"/>
          </a:xfrm>
        </p:spPr>
      </p:pic>
      <p:sp>
        <p:nvSpPr>
          <p:cNvPr id="60420" name="Date Placeholder 4"/>
          <p:cNvSpPr>
            <a:spLocks noGrp="1"/>
          </p:cNvSpPr>
          <p:nvPr>
            <p:ph type="dt" sz="quarter" idx="10"/>
          </p:nvPr>
        </p:nvSpPr>
        <p:spPr>
          <a:noFill/>
          <a:ln>
            <a:miter lim="800000"/>
            <a:headEnd/>
            <a:tailEnd/>
          </a:ln>
        </p:spPr>
        <p:txBody>
          <a:bodyPr/>
          <a:lstStyle/>
          <a:p>
            <a:fld id="{342A3A54-14C0-48FB-8108-445E4AF38C19}" type="datetime1">
              <a:rPr lang="en-US" smtClean="0">
                <a:latin typeface="Arial" charset="0"/>
              </a:rPr>
              <a:pPr/>
              <a:t>6/10/2022</a:t>
            </a:fld>
            <a:endParaRPr lang="en-US">
              <a:latin typeface="Arial" charset="0"/>
            </a:endParaRPr>
          </a:p>
        </p:txBody>
      </p:sp>
      <p:sp>
        <p:nvSpPr>
          <p:cNvPr id="60421" name="Slide Number Placeholder 6"/>
          <p:cNvSpPr>
            <a:spLocks noGrp="1"/>
          </p:cNvSpPr>
          <p:nvPr>
            <p:ph type="sldNum" sz="quarter" idx="12"/>
          </p:nvPr>
        </p:nvSpPr>
        <p:spPr>
          <a:noFill/>
          <a:ln>
            <a:miter lim="800000"/>
            <a:headEnd/>
            <a:tailEnd/>
          </a:ln>
        </p:spPr>
        <p:txBody>
          <a:bodyPr/>
          <a:lstStyle/>
          <a:p>
            <a:fld id="{02172DDF-3F1D-4D40-8D78-02BBB0E0CB42}" type="slidenum">
              <a:rPr lang="en-US" smtClean="0"/>
              <a:pPr/>
              <a:t>58</a:t>
            </a:fld>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GB"/>
              <a:t>management</a:t>
            </a:r>
          </a:p>
        </p:txBody>
      </p:sp>
      <p:sp>
        <p:nvSpPr>
          <p:cNvPr id="61443" name="Content Placeholder 2"/>
          <p:cNvSpPr>
            <a:spLocks noGrp="1"/>
          </p:cNvSpPr>
          <p:nvPr>
            <p:ph idx="1"/>
          </p:nvPr>
        </p:nvSpPr>
        <p:spPr/>
        <p:txBody>
          <a:bodyPr/>
          <a:lstStyle/>
          <a:p>
            <a:r>
              <a:rPr lang="en-GB"/>
              <a:t>1.Look for other associated life threatening injuries(flail chest,pneumothorax,pelvic fractures)ATLS</a:t>
            </a:r>
          </a:p>
          <a:p>
            <a:r>
              <a:rPr lang="en-GB"/>
              <a:t>2.	skeletal traction in adduction</a:t>
            </a:r>
          </a:p>
          <a:p>
            <a:r>
              <a:rPr lang="en-GB"/>
              <a:t>3.	operative angle plate</a:t>
            </a:r>
          </a:p>
        </p:txBody>
      </p:sp>
      <p:sp>
        <p:nvSpPr>
          <p:cNvPr id="61444" name="Date Placeholder 1"/>
          <p:cNvSpPr>
            <a:spLocks noGrp="1"/>
          </p:cNvSpPr>
          <p:nvPr>
            <p:ph type="dt" sz="quarter" idx="10"/>
          </p:nvPr>
        </p:nvSpPr>
        <p:spPr>
          <a:noFill/>
          <a:ln>
            <a:miter lim="800000"/>
            <a:headEnd/>
            <a:tailEnd/>
          </a:ln>
        </p:spPr>
        <p:txBody>
          <a:bodyPr/>
          <a:lstStyle/>
          <a:p>
            <a:fld id="{BB150E51-0114-4B73-90BC-4BA90F68E17B}" type="datetime1">
              <a:rPr lang="en-US" smtClean="0">
                <a:latin typeface="Arial" charset="0"/>
              </a:rPr>
              <a:pPr/>
              <a:t>6/10/2022</a:t>
            </a:fld>
            <a:endParaRPr lang="en-US">
              <a:latin typeface="Arial" charset="0"/>
            </a:endParaRPr>
          </a:p>
        </p:txBody>
      </p:sp>
      <p:sp>
        <p:nvSpPr>
          <p:cNvPr id="61445" name="Slide Number Placeholder 3"/>
          <p:cNvSpPr>
            <a:spLocks noGrp="1"/>
          </p:cNvSpPr>
          <p:nvPr>
            <p:ph type="sldNum" sz="quarter" idx="12"/>
          </p:nvPr>
        </p:nvSpPr>
        <p:spPr>
          <a:noFill/>
          <a:ln>
            <a:miter lim="800000"/>
            <a:headEnd/>
            <a:tailEnd/>
          </a:ln>
        </p:spPr>
        <p:txBody>
          <a:bodyPr/>
          <a:lstStyle/>
          <a:p>
            <a:fld id="{8E5E135A-50E0-4455-A746-A6DBCA87284D}" type="slidenum">
              <a:rPr lang="en-US" smtClean="0"/>
              <a:pPr/>
              <a:t>59</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US"/>
              <a:t>PELVIS FRACTURES</a:t>
            </a:r>
            <a:endParaRPr lang="en-GB"/>
          </a:p>
        </p:txBody>
      </p:sp>
      <p:sp>
        <p:nvSpPr>
          <p:cNvPr id="3" name="Content Placeholder 2"/>
          <p:cNvSpPr>
            <a:spLocks noGrp="1"/>
          </p:cNvSpPr>
          <p:nvPr>
            <p:ph idx="1"/>
          </p:nvPr>
        </p:nvSpPr>
        <p:spPr>
          <a:xfrm>
            <a:off x="914400" y="1600200"/>
            <a:ext cx="8153400" cy="4530725"/>
          </a:xfrm>
        </p:spPr>
        <p:txBody>
          <a:bodyPr/>
          <a:lstStyle/>
          <a:p>
            <a:pPr marL="0" indent="0">
              <a:buFont typeface="Wingdings" pitchFamily="2" charset="2"/>
              <a:buNone/>
              <a:defRPr/>
            </a:pPr>
            <a:r>
              <a:rPr lang="en-US" dirty="0"/>
              <a:t>Mechanisms of injuries</a:t>
            </a:r>
            <a:endParaRPr lang="en-GB" dirty="0"/>
          </a:p>
          <a:p>
            <a:pPr>
              <a:defRPr/>
            </a:pPr>
            <a:r>
              <a:rPr lang="en-US" dirty="0"/>
              <a:t>direct force</a:t>
            </a:r>
            <a:endParaRPr lang="en-GB" dirty="0"/>
          </a:p>
          <a:p>
            <a:pPr>
              <a:defRPr/>
            </a:pPr>
            <a:r>
              <a:rPr lang="en-US" dirty="0"/>
              <a:t>violent force along the shaft of femur</a:t>
            </a:r>
            <a:endParaRPr lang="en-GB" dirty="0"/>
          </a:p>
          <a:p>
            <a:pPr>
              <a:defRPr/>
            </a:pPr>
            <a:r>
              <a:rPr lang="en-US" dirty="0"/>
              <a:t>fall especially in elderly</a:t>
            </a:r>
            <a:endParaRPr lang="en-GB" dirty="0"/>
          </a:p>
          <a:p>
            <a:pPr>
              <a:defRPr/>
            </a:pPr>
            <a:r>
              <a:rPr lang="en-US" dirty="0"/>
              <a:t>horse riding</a:t>
            </a:r>
            <a:endParaRPr lang="en-GB" dirty="0"/>
          </a:p>
          <a:p>
            <a:pPr marL="0" indent="0">
              <a:buFont typeface="Wingdings" pitchFamily="2" charset="2"/>
              <a:buNone/>
              <a:defRPr/>
            </a:pPr>
            <a:r>
              <a:rPr lang="en-US" dirty="0"/>
              <a:t>fractures of the pelvis can lead to blood loss of 1.5 -2 </a:t>
            </a:r>
            <a:r>
              <a:rPr lang="en-US" dirty="0" err="1"/>
              <a:t>litres</a:t>
            </a:r>
            <a:r>
              <a:rPr lang="en-US" dirty="0"/>
              <a:t> which can lead to hypovolemic shock.</a:t>
            </a:r>
            <a:endParaRPr lang="en-GB" dirty="0"/>
          </a:p>
          <a:p>
            <a:pPr marL="0" indent="0" eaLnBrk="1" hangingPunct="1">
              <a:buFont typeface="Wingdings" pitchFamily="2" charset="2"/>
              <a:buNone/>
              <a:defRPr/>
            </a:pPr>
            <a:endParaRPr lang="en-GB" i="1" dirty="0"/>
          </a:p>
        </p:txBody>
      </p:sp>
      <p:sp>
        <p:nvSpPr>
          <p:cNvPr id="8196" name="Date Placeholder 1"/>
          <p:cNvSpPr>
            <a:spLocks noGrp="1"/>
          </p:cNvSpPr>
          <p:nvPr>
            <p:ph type="dt" sz="quarter" idx="10"/>
          </p:nvPr>
        </p:nvSpPr>
        <p:spPr>
          <a:noFill/>
          <a:ln>
            <a:miter lim="800000"/>
            <a:headEnd/>
            <a:tailEnd/>
          </a:ln>
        </p:spPr>
        <p:txBody>
          <a:bodyPr/>
          <a:lstStyle/>
          <a:p>
            <a:fld id="{B6ECD900-11C3-47D3-9DBE-F310F9C6CC5A}" type="datetime1">
              <a:rPr lang="en-US" smtClean="0">
                <a:latin typeface="Arial" charset="0"/>
              </a:rPr>
              <a:pPr/>
              <a:t>6/10/2022</a:t>
            </a:fld>
            <a:endParaRPr lang="en-US">
              <a:latin typeface="Arial" charset="0"/>
            </a:endParaRPr>
          </a:p>
        </p:txBody>
      </p:sp>
      <p:sp>
        <p:nvSpPr>
          <p:cNvPr id="8197" name="Slide Number Placeholder 4"/>
          <p:cNvSpPr>
            <a:spLocks noGrp="1"/>
          </p:cNvSpPr>
          <p:nvPr>
            <p:ph type="sldNum" sz="quarter" idx="12"/>
          </p:nvPr>
        </p:nvSpPr>
        <p:spPr>
          <a:noFill/>
          <a:ln>
            <a:miter lim="800000"/>
            <a:headEnd/>
            <a:tailEnd/>
          </a:ln>
        </p:spPr>
        <p:txBody>
          <a:bodyPr/>
          <a:lstStyle/>
          <a:p>
            <a:fld id="{18B9686E-1718-4A54-B316-0661C45FD73A}" type="slidenum">
              <a:rPr lang="en-US" smtClean="0"/>
              <a:pPr/>
              <a:t>6</a:t>
            </a:fld>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endParaRPr lang="en-GB"/>
          </a:p>
        </p:txBody>
      </p:sp>
      <p:pic>
        <p:nvPicPr>
          <p:cNvPr id="62467" name="Content Placeholder 3"/>
          <p:cNvPicPr>
            <a:picLocks noGrp="1" noChangeAspect="1"/>
          </p:cNvPicPr>
          <p:nvPr>
            <p:ph idx="1"/>
          </p:nvPr>
        </p:nvPicPr>
        <p:blipFill>
          <a:blip r:embed="rId2" cstate="print"/>
          <a:srcRect/>
          <a:stretch>
            <a:fillRect/>
          </a:stretch>
        </p:blipFill>
        <p:spPr>
          <a:xfrm>
            <a:off x="914400" y="1676400"/>
            <a:ext cx="6705600" cy="4572000"/>
          </a:xfrm>
        </p:spPr>
      </p:pic>
      <p:sp>
        <p:nvSpPr>
          <p:cNvPr id="62468" name="Date Placeholder 1"/>
          <p:cNvSpPr>
            <a:spLocks noGrp="1"/>
          </p:cNvSpPr>
          <p:nvPr>
            <p:ph type="dt" sz="quarter" idx="10"/>
          </p:nvPr>
        </p:nvSpPr>
        <p:spPr>
          <a:noFill/>
          <a:ln>
            <a:miter lim="800000"/>
            <a:headEnd/>
            <a:tailEnd/>
          </a:ln>
        </p:spPr>
        <p:txBody>
          <a:bodyPr/>
          <a:lstStyle/>
          <a:p>
            <a:fld id="{A0F0D84B-7980-4460-B9CF-4A6962FEBBEE}" type="datetime1">
              <a:rPr lang="en-US" smtClean="0">
                <a:latin typeface="Arial" charset="0"/>
              </a:rPr>
              <a:pPr/>
              <a:t>6/10/2022</a:t>
            </a:fld>
            <a:endParaRPr lang="en-US">
              <a:latin typeface="Arial" charset="0"/>
            </a:endParaRPr>
          </a:p>
        </p:txBody>
      </p:sp>
      <p:sp>
        <p:nvSpPr>
          <p:cNvPr id="62469" name="Slide Number Placeholder 3"/>
          <p:cNvSpPr>
            <a:spLocks noGrp="1"/>
          </p:cNvSpPr>
          <p:nvPr>
            <p:ph type="sldNum" sz="quarter" idx="12"/>
          </p:nvPr>
        </p:nvSpPr>
        <p:spPr>
          <a:noFill/>
          <a:ln>
            <a:miter lim="800000"/>
            <a:headEnd/>
            <a:tailEnd/>
          </a:ln>
        </p:spPr>
        <p:txBody>
          <a:bodyPr/>
          <a:lstStyle/>
          <a:p>
            <a:fld id="{3F6549C6-3EC1-43A4-B078-58FEAC4D7D10}" type="slidenum">
              <a:rPr lang="en-US" smtClean="0"/>
              <a:pPr/>
              <a:t>60</a:t>
            </a:fld>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sz="3200"/>
              <a:t>The-main-implant-groups-for-hip-fracture-surgery</a:t>
            </a:r>
          </a:p>
        </p:txBody>
      </p:sp>
      <p:sp>
        <p:nvSpPr>
          <p:cNvPr id="63491" name="Date Placeholder 3"/>
          <p:cNvSpPr>
            <a:spLocks noGrp="1"/>
          </p:cNvSpPr>
          <p:nvPr>
            <p:ph type="dt" sz="quarter" idx="10"/>
          </p:nvPr>
        </p:nvSpPr>
        <p:spPr>
          <a:noFill/>
          <a:ln>
            <a:miter lim="800000"/>
            <a:headEnd/>
            <a:tailEnd/>
          </a:ln>
        </p:spPr>
        <p:txBody>
          <a:bodyPr/>
          <a:lstStyle/>
          <a:p>
            <a:fld id="{A14FA656-1404-4349-B385-911DF288D9F3}" type="datetime1">
              <a:rPr lang="en-US" smtClean="0">
                <a:latin typeface="Arial" charset="0"/>
              </a:rPr>
              <a:pPr/>
              <a:t>6/10/2022</a:t>
            </a:fld>
            <a:endParaRPr lang="en-US">
              <a:latin typeface="Arial" charset="0"/>
            </a:endParaRPr>
          </a:p>
        </p:txBody>
      </p:sp>
      <p:sp>
        <p:nvSpPr>
          <p:cNvPr id="63492" name="Slide Number Placeholder 4"/>
          <p:cNvSpPr>
            <a:spLocks noGrp="1"/>
          </p:cNvSpPr>
          <p:nvPr>
            <p:ph type="sldNum" sz="quarter" idx="12"/>
          </p:nvPr>
        </p:nvSpPr>
        <p:spPr>
          <a:noFill/>
          <a:ln>
            <a:miter lim="800000"/>
            <a:headEnd/>
            <a:tailEnd/>
          </a:ln>
        </p:spPr>
        <p:txBody>
          <a:bodyPr/>
          <a:lstStyle/>
          <a:p>
            <a:fld id="{4011C736-7A68-4AA8-B6DF-DCEF0ABC26FD}" type="slidenum">
              <a:rPr lang="en-US" smtClean="0"/>
              <a:pPr/>
              <a:t>61</a:t>
            </a:fld>
            <a:endParaRPr lang="en-US"/>
          </a:p>
        </p:txBody>
      </p:sp>
      <p:pic>
        <p:nvPicPr>
          <p:cNvPr id="63493" name="Picture 2" descr="C:\Users\climed\Downloads\The-main-implant-groups-for-hip-fracture-surgery.png"/>
          <p:cNvPicPr>
            <a:picLocks noGrp="1" noChangeAspect="1" noChangeArrowheads="1"/>
          </p:cNvPicPr>
          <p:nvPr>
            <p:ph idx="1"/>
          </p:nvPr>
        </p:nvPicPr>
        <p:blipFill>
          <a:blip r:embed="rId2" cstate="print"/>
          <a:srcRect/>
          <a:stretch>
            <a:fillRect/>
          </a:stretch>
        </p:blipFill>
        <p:spPr>
          <a:xfrm>
            <a:off x="914400" y="1922463"/>
            <a:ext cx="7772400" cy="3886200"/>
          </a:xfr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GB"/>
              <a:t>Complications</a:t>
            </a:r>
          </a:p>
        </p:txBody>
      </p:sp>
      <p:sp>
        <p:nvSpPr>
          <p:cNvPr id="64515" name="Content Placeholder 2"/>
          <p:cNvSpPr>
            <a:spLocks noGrp="1"/>
          </p:cNvSpPr>
          <p:nvPr>
            <p:ph idx="1"/>
          </p:nvPr>
        </p:nvSpPr>
        <p:spPr/>
        <p:txBody>
          <a:bodyPr/>
          <a:lstStyle/>
          <a:p>
            <a:r>
              <a:rPr lang="en-GB"/>
              <a:t>Malunion.</a:t>
            </a:r>
          </a:p>
          <a:p>
            <a:r>
              <a:rPr lang="en-GB"/>
              <a:t>Shortening.</a:t>
            </a:r>
          </a:p>
          <a:p>
            <a:r>
              <a:rPr lang="en-GB"/>
              <a:t>coxa vara.</a:t>
            </a:r>
          </a:p>
          <a:p>
            <a:r>
              <a:rPr lang="en-GB"/>
              <a:t>Haemorrhage.</a:t>
            </a:r>
          </a:p>
          <a:p>
            <a:r>
              <a:rPr lang="en-GB"/>
              <a:t>Compartment syndrome of the thigh.</a:t>
            </a:r>
          </a:p>
        </p:txBody>
      </p:sp>
      <p:sp>
        <p:nvSpPr>
          <p:cNvPr id="64516" name="Date Placeholder 1"/>
          <p:cNvSpPr>
            <a:spLocks noGrp="1"/>
          </p:cNvSpPr>
          <p:nvPr>
            <p:ph type="dt" sz="quarter" idx="10"/>
          </p:nvPr>
        </p:nvSpPr>
        <p:spPr>
          <a:noFill/>
          <a:ln>
            <a:miter lim="800000"/>
            <a:headEnd/>
            <a:tailEnd/>
          </a:ln>
        </p:spPr>
        <p:txBody>
          <a:bodyPr/>
          <a:lstStyle/>
          <a:p>
            <a:fld id="{A365C117-ABAE-4E9F-9E45-D0043981B428}" type="datetime1">
              <a:rPr lang="en-US" smtClean="0">
                <a:latin typeface="Arial" charset="0"/>
              </a:rPr>
              <a:pPr/>
              <a:t>6/10/2022</a:t>
            </a:fld>
            <a:endParaRPr lang="en-US">
              <a:latin typeface="Arial" charset="0"/>
            </a:endParaRPr>
          </a:p>
        </p:txBody>
      </p:sp>
      <p:sp>
        <p:nvSpPr>
          <p:cNvPr id="64517" name="Slide Number Placeholder 3"/>
          <p:cNvSpPr>
            <a:spLocks noGrp="1"/>
          </p:cNvSpPr>
          <p:nvPr>
            <p:ph type="sldNum" sz="quarter" idx="12"/>
          </p:nvPr>
        </p:nvSpPr>
        <p:spPr>
          <a:noFill/>
          <a:ln>
            <a:miter lim="800000"/>
            <a:headEnd/>
            <a:tailEnd/>
          </a:ln>
        </p:spPr>
        <p:txBody>
          <a:bodyPr/>
          <a:lstStyle/>
          <a:p>
            <a:fld id="{E6528F31-4F6F-4AD1-92F4-A8F0A7CBD3A8}" type="slidenum">
              <a:rPr lang="en-US" smtClean="0"/>
              <a:pPr/>
              <a:t>62</a:t>
            </a:fld>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b="1"/>
              <a:t>FRACTURE OF THE SHAFT OF FEMUR</a:t>
            </a:r>
            <a:endParaRPr lang="en-GB"/>
          </a:p>
        </p:txBody>
      </p:sp>
      <p:sp>
        <p:nvSpPr>
          <p:cNvPr id="3" name="Content Placeholder 2"/>
          <p:cNvSpPr>
            <a:spLocks noGrp="1"/>
          </p:cNvSpPr>
          <p:nvPr>
            <p:ph idx="1"/>
          </p:nvPr>
        </p:nvSpPr>
        <p:spPr/>
        <p:txBody>
          <a:bodyPr/>
          <a:lstStyle/>
          <a:p>
            <a:pPr>
              <a:defRPr/>
            </a:pPr>
            <a:r>
              <a:rPr lang="en-GB" sz="2400" dirty="0"/>
              <a:t>Major cause of morbidity &amp; mortality in lower limb trauma – high energy transfer</a:t>
            </a:r>
          </a:p>
          <a:p>
            <a:pPr>
              <a:defRPr/>
            </a:pPr>
            <a:r>
              <a:rPr lang="en-GB" sz="2400" dirty="0"/>
              <a:t>Life threatening complications – associated injuries &amp; fractures ,ARDS , multi-organ failure</a:t>
            </a:r>
          </a:p>
          <a:p>
            <a:pPr>
              <a:defRPr/>
            </a:pPr>
            <a:r>
              <a:rPr lang="en-GB" sz="2400" dirty="0"/>
              <a:t>First splints wood, plantropes, leather straps</a:t>
            </a:r>
          </a:p>
          <a:p>
            <a:pPr marL="0" indent="0">
              <a:buFont typeface="Wingdings" pitchFamily="2" charset="2"/>
              <a:buNone/>
              <a:defRPr/>
            </a:pPr>
            <a:r>
              <a:rPr lang="en-GB" sz="2400" dirty="0"/>
              <a:t>MOI</a:t>
            </a:r>
          </a:p>
          <a:p>
            <a:pPr>
              <a:defRPr/>
            </a:pPr>
            <a:r>
              <a:rPr lang="en-GB" sz="2400" dirty="0"/>
              <a:t>1.	Fall on adjusted limb leading to spiral fracture</a:t>
            </a:r>
          </a:p>
          <a:p>
            <a:pPr>
              <a:defRPr/>
            </a:pPr>
            <a:r>
              <a:rPr lang="en-GB" sz="2400" dirty="0"/>
              <a:t>2.	direct injury leading to transverse or </a:t>
            </a:r>
            <a:r>
              <a:rPr lang="en-GB" sz="2400" dirty="0" err="1"/>
              <a:t>communuted</a:t>
            </a:r>
            <a:endParaRPr lang="en-GB" sz="2400" dirty="0"/>
          </a:p>
          <a:p>
            <a:pPr>
              <a:defRPr/>
            </a:pPr>
            <a:r>
              <a:rPr lang="en-GB" sz="2400" dirty="0"/>
              <a:t>3.	RTA</a:t>
            </a:r>
          </a:p>
          <a:p>
            <a:pPr>
              <a:defRPr/>
            </a:pPr>
            <a:r>
              <a:rPr lang="en-GB" sz="2400" dirty="0"/>
              <a:t>4.	pathological- oblique</a:t>
            </a:r>
          </a:p>
        </p:txBody>
      </p:sp>
      <p:sp>
        <p:nvSpPr>
          <p:cNvPr id="65540" name="Date Placeholder 1"/>
          <p:cNvSpPr>
            <a:spLocks noGrp="1"/>
          </p:cNvSpPr>
          <p:nvPr>
            <p:ph type="dt" sz="quarter" idx="10"/>
          </p:nvPr>
        </p:nvSpPr>
        <p:spPr>
          <a:noFill/>
          <a:ln>
            <a:miter lim="800000"/>
            <a:headEnd/>
            <a:tailEnd/>
          </a:ln>
        </p:spPr>
        <p:txBody>
          <a:bodyPr/>
          <a:lstStyle/>
          <a:p>
            <a:fld id="{7FA5E2F7-D4E1-4400-971F-F47C26E553A3}" type="datetime1">
              <a:rPr lang="en-US" smtClean="0">
                <a:latin typeface="Arial" charset="0"/>
              </a:rPr>
              <a:pPr/>
              <a:t>6/10/2022</a:t>
            </a:fld>
            <a:endParaRPr lang="en-US">
              <a:latin typeface="Arial" charset="0"/>
            </a:endParaRPr>
          </a:p>
        </p:txBody>
      </p:sp>
      <p:sp>
        <p:nvSpPr>
          <p:cNvPr id="65541" name="Slide Number Placeholder 4"/>
          <p:cNvSpPr>
            <a:spLocks noGrp="1"/>
          </p:cNvSpPr>
          <p:nvPr>
            <p:ph type="sldNum" sz="quarter" idx="12"/>
          </p:nvPr>
        </p:nvSpPr>
        <p:spPr>
          <a:noFill/>
          <a:ln>
            <a:miter lim="800000"/>
            <a:headEnd/>
            <a:tailEnd/>
          </a:ln>
        </p:spPr>
        <p:txBody>
          <a:bodyPr/>
          <a:lstStyle/>
          <a:p>
            <a:fld id="{ABA0A126-A244-47C3-844A-47455AB76392}" type="slidenum">
              <a:rPr lang="en-US" smtClean="0"/>
              <a:pPr/>
              <a:t>63</a:t>
            </a:fld>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endParaRPr lang="en-GB"/>
          </a:p>
        </p:txBody>
      </p:sp>
      <p:pic>
        <p:nvPicPr>
          <p:cNvPr id="66563" name="Content Placeholder 3"/>
          <p:cNvPicPr>
            <a:picLocks noGrp="1" noChangeAspect="1"/>
          </p:cNvPicPr>
          <p:nvPr>
            <p:ph idx="1"/>
          </p:nvPr>
        </p:nvPicPr>
        <p:blipFill>
          <a:blip r:embed="rId2" cstate="print"/>
          <a:srcRect/>
          <a:stretch>
            <a:fillRect/>
          </a:stretch>
        </p:blipFill>
        <p:spPr>
          <a:xfrm>
            <a:off x="1600200" y="1600200"/>
            <a:ext cx="5791200" cy="4800600"/>
          </a:xfrm>
        </p:spPr>
      </p:pic>
      <p:sp>
        <p:nvSpPr>
          <p:cNvPr id="66564" name="Date Placeholder 1"/>
          <p:cNvSpPr>
            <a:spLocks noGrp="1"/>
          </p:cNvSpPr>
          <p:nvPr>
            <p:ph type="dt" sz="quarter" idx="10"/>
          </p:nvPr>
        </p:nvSpPr>
        <p:spPr>
          <a:noFill/>
          <a:ln>
            <a:miter lim="800000"/>
            <a:headEnd/>
            <a:tailEnd/>
          </a:ln>
        </p:spPr>
        <p:txBody>
          <a:bodyPr/>
          <a:lstStyle/>
          <a:p>
            <a:fld id="{68A85808-1BD0-49D3-BABA-3A0E4A6B9078}" type="datetime1">
              <a:rPr lang="en-US" smtClean="0">
                <a:latin typeface="Arial" charset="0"/>
              </a:rPr>
              <a:pPr/>
              <a:t>6/10/2022</a:t>
            </a:fld>
            <a:endParaRPr lang="en-US">
              <a:latin typeface="Arial" charset="0"/>
            </a:endParaRPr>
          </a:p>
        </p:txBody>
      </p:sp>
      <p:sp>
        <p:nvSpPr>
          <p:cNvPr id="66565" name="Slide Number Placeholder 3"/>
          <p:cNvSpPr>
            <a:spLocks noGrp="1"/>
          </p:cNvSpPr>
          <p:nvPr>
            <p:ph type="sldNum" sz="quarter" idx="12"/>
          </p:nvPr>
        </p:nvSpPr>
        <p:spPr>
          <a:noFill/>
          <a:ln>
            <a:miter lim="800000"/>
            <a:headEnd/>
            <a:tailEnd/>
          </a:ln>
        </p:spPr>
        <p:txBody>
          <a:bodyPr/>
          <a:lstStyle/>
          <a:p>
            <a:fld id="{F1C8210A-48C9-4535-81DD-896AB9D29BBB}" type="slidenum">
              <a:rPr lang="en-US" smtClean="0"/>
              <a:pPr/>
              <a:t>64</a:t>
            </a:fld>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endParaRPr lang="en-GB"/>
          </a:p>
        </p:txBody>
      </p:sp>
      <p:sp>
        <p:nvSpPr>
          <p:cNvPr id="67587" name="Content Placeholder 2"/>
          <p:cNvSpPr>
            <a:spLocks noGrp="1"/>
          </p:cNvSpPr>
          <p:nvPr>
            <p:ph idx="1"/>
          </p:nvPr>
        </p:nvSpPr>
        <p:spPr/>
        <p:txBody>
          <a:bodyPr/>
          <a:lstStyle/>
          <a:p>
            <a:r>
              <a:rPr lang="en-GB"/>
              <a:t>they are very common NB  the femur is the longest bone</a:t>
            </a:r>
          </a:p>
          <a:p>
            <a:r>
              <a:rPr lang="en-GB"/>
              <a:t>it is commoner in the elderly after 50 years.</a:t>
            </a:r>
          </a:p>
          <a:p>
            <a:r>
              <a:rPr lang="en-GB"/>
              <a:t>in children if spiral and bilateral(suspect child abuse)</a:t>
            </a:r>
          </a:p>
          <a:p>
            <a:r>
              <a:rPr lang="en-GB"/>
              <a:t>High energy fracture in young people</a:t>
            </a:r>
          </a:p>
          <a:p>
            <a:r>
              <a:rPr lang="en-GB"/>
              <a:t>sites upper ,mid, lower</a:t>
            </a:r>
          </a:p>
        </p:txBody>
      </p:sp>
      <p:sp>
        <p:nvSpPr>
          <p:cNvPr id="67588" name="Date Placeholder 1"/>
          <p:cNvSpPr>
            <a:spLocks noGrp="1"/>
          </p:cNvSpPr>
          <p:nvPr>
            <p:ph type="dt" sz="quarter" idx="10"/>
          </p:nvPr>
        </p:nvSpPr>
        <p:spPr>
          <a:noFill/>
          <a:ln>
            <a:miter lim="800000"/>
            <a:headEnd/>
            <a:tailEnd/>
          </a:ln>
        </p:spPr>
        <p:txBody>
          <a:bodyPr/>
          <a:lstStyle/>
          <a:p>
            <a:fld id="{4920B272-719E-4A21-B5DD-261C6576DD1A}" type="datetime1">
              <a:rPr lang="en-US" smtClean="0">
                <a:latin typeface="Arial" charset="0"/>
              </a:rPr>
              <a:pPr/>
              <a:t>6/10/2022</a:t>
            </a:fld>
            <a:endParaRPr lang="en-US">
              <a:latin typeface="Arial" charset="0"/>
            </a:endParaRPr>
          </a:p>
        </p:txBody>
      </p:sp>
      <p:sp>
        <p:nvSpPr>
          <p:cNvPr id="67589" name="Slide Number Placeholder 3"/>
          <p:cNvSpPr>
            <a:spLocks noGrp="1"/>
          </p:cNvSpPr>
          <p:nvPr>
            <p:ph type="sldNum" sz="quarter" idx="12"/>
          </p:nvPr>
        </p:nvSpPr>
        <p:spPr>
          <a:noFill/>
          <a:ln>
            <a:miter lim="800000"/>
            <a:headEnd/>
            <a:tailEnd/>
          </a:ln>
        </p:spPr>
        <p:txBody>
          <a:bodyPr/>
          <a:lstStyle/>
          <a:p>
            <a:fld id="{F027DE80-5435-4DD8-B8C1-1D4DBF9C29FA}" type="slidenum">
              <a:rPr lang="en-US" smtClean="0"/>
              <a:pPr/>
              <a:t>65</a:t>
            </a:fld>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GB"/>
              <a:t>Clinical Feature</a:t>
            </a:r>
          </a:p>
        </p:txBody>
      </p:sp>
      <p:sp>
        <p:nvSpPr>
          <p:cNvPr id="68611" name="Content Placeholder 2"/>
          <p:cNvSpPr>
            <a:spLocks noGrp="1"/>
          </p:cNvSpPr>
          <p:nvPr>
            <p:ph idx="1"/>
          </p:nvPr>
        </p:nvSpPr>
        <p:spPr/>
        <p:txBody>
          <a:bodyPr/>
          <a:lstStyle/>
          <a:p>
            <a:r>
              <a:rPr lang="en-GB"/>
              <a:t>	history of trauma</a:t>
            </a:r>
          </a:p>
          <a:p>
            <a:r>
              <a:rPr lang="en-GB"/>
              <a:t>	lateral rotation of the foot</a:t>
            </a:r>
          </a:p>
          <a:p>
            <a:r>
              <a:rPr lang="en-GB"/>
              <a:t>	shorter than  normal</a:t>
            </a:r>
          </a:p>
          <a:p>
            <a:r>
              <a:rPr lang="en-GB"/>
              <a:t>	obvious deformity</a:t>
            </a:r>
          </a:p>
          <a:p>
            <a:r>
              <a:rPr lang="en-GB"/>
              <a:t>	inability to use the limb</a:t>
            </a:r>
          </a:p>
          <a:p>
            <a:r>
              <a:rPr lang="en-GB"/>
              <a:t>	patient may present with hypovolemic shock (NB blood loss is 1.5 -2.0l</a:t>
            </a:r>
          </a:p>
          <a:p>
            <a:endParaRPr lang="en-GB"/>
          </a:p>
          <a:p>
            <a:endParaRPr lang="en-GB"/>
          </a:p>
        </p:txBody>
      </p:sp>
      <p:sp>
        <p:nvSpPr>
          <p:cNvPr id="68612" name="Date Placeholder 1"/>
          <p:cNvSpPr>
            <a:spLocks noGrp="1"/>
          </p:cNvSpPr>
          <p:nvPr>
            <p:ph type="dt" sz="quarter" idx="10"/>
          </p:nvPr>
        </p:nvSpPr>
        <p:spPr>
          <a:noFill/>
          <a:ln>
            <a:miter lim="800000"/>
            <a:headEnd/>
            <a:tailEnd/>
          </a:ln>
        </p:spPr>
        <p:txBody>
          <a:bodyPr/>
          <a:lstStyle/>
          <a:p>
            <a:fld id="{8CE44A43-7177-4E53-8E9F-A6D40E647A0B}" type="datetime1">
              <a:rPr lang="en-US" smtClean="0">
                <a:latin typeface="Arial" charset="0"/>
              </a:rPr>
              <a:pPr/>
              <a:t>6/10/2022</a:t>
            </a:fld>
            <a:endParaRPr lang="en-US">
              <a:latin typeface="Arial" charset="0"/>
            </a:endParaRPr>
          </a:p>
        </p:txBody>
      </p:sp>
      <p:sp>
        <p:nvSpPr>
          <p:cNvPr id="68613" name="Slide Number Placeholder 3"/>
          <p:cNvSpPr>
            <a:spLocks noGrp="1"/>
          </p:cNvSpPr>
          <p:nvPr>
            <p:ph type="sldNum" sz="quarter" idx="12"/>
          </p:nvPr>
        </p:nvSpPr>
        <p:spPr>
          <a:noFill/>
          <a:ln>
            <a:miter lim="800000"/>
            <a:headEnd/>
            <a:tailEnd/>
          </a:ln>
        </p:spPr>
        <p:txBody>
          <a:bodyPr/>
          <a:lstStyle/>
          <a:p>
            <a:fld id="{F925394F-03BD-4843-B6D6-E40AD7C7E71C}" type="slidenum">
              <a:rPr lang="en-US" smtClean="0"/>
              <a:pPr/>
              <a:t>66</a:t>
            </a:fld>
            <a:endParaRPr 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GB"/>
              <a:t>Investigations</a:t>
            </a:r>
          </a:p>
        </p:txBody>
      </p:sp>
      <p:sp>
        <p:nvSpPr>
          <p:cNvPr id="69635" name="Content Placeholder 2"/>
          <p:cNvSpPr>
            <a:spLocks noGrp="1"/>
          </p:cNvSpPr>
          <p:nvPr>
            <p:ph idx="1"/>
          </p:nvPr>
        </p:nvSpPr>
        <p:spPr/>
        <p:txBody>
          <a:bodyPr/>
          <a:lstStyle/>
          <a:p>
            <a:r>
              <a:rPr lang="en-GB"/>
              <a:t>Hip, Femur &amp; Knee</a:t>
            </a:r>
          </a:p>
          <a:p>
            <a:r>
              <a:rPr lang="en-GB"/>
              <a:t>- CXR - Baseline is useful as there is a risk of PE &amp; ARDS in those with multiple injuries.</a:t>
            </a:r>
          </a:p>
          <a:p>
            <a:r>
              <a:rPr lang="en-GB"/>
              <a:t>If bilateral you may be forced to have trauma series</a:t>
            </a:r>
          </a:p>
        </p:txBody>
      </p:sp>
      <p:sp>
        <p:nvSpPr>
          <p:cNvPr id="69636" name="Date Placeholder 1"/>
          <p:cNvSpPr>
            <a:spLocks noGrp="1"/>
          </p:cNvSpPr>
          <p:nvPr>
            <p:ph type="dt" sz="quarter" idx="10"/>
          </p:nvPr>
        </p:nvSpPr>
        <p:spPr>
          <a:noFill/>
          <a:ln>
            <a:miter lim="800000"/>
            <a:headEnd/>
            <a:tailEnd/>
          </a:ln>
        </p:spPr>
        <p:txBody>
          <a:bodyPr/>
          <a:lstStyle/>
          <a:p>
            <a:fld id="{FABE93A7-15F3-45CF-8DCE-9B982712C54E}" type="datetime1">
              <a:rPr lang="en-US" smtClean="0">
                <a:latin typeface="Arial" charset="0"/>
              </a:rPr>
              <a:pPr/>
              <a:t>6/10/2022</a:t>
            </a:fld>
            <a:endParaRPr lang="en-US">
              <a:latin typeface="Arial" charset="0"/>
            </a:endParaRPr>
          </a:p>
        </p:txBody>
      </p:sp>
      <p:sp>
        <p:nvSpPr>
          <p:cNvPr id="69637" name="Slide Number Placeholder 3"/>
          <p:cNvSpPr>
            <a:spLocks noGrp="1"/>
          </p:cNvSpPr>
          <p:nvPr>
            <p:ph type="sldNum" sz="quarter" idx="12"/>
          </p:nvPr>
        </p:nvSpPr>
        <p:spPr>
          <a:noFill/>
          <a:ln>
            <a:miter lim="800000"/>
            <a:headEnd/>
            <a:tailEnd/>
          </a:ln>
        </p:spPr>
        <p:txBody>
          <a:bodyPr/>
          <a:lstStyle/>
          <a:p>
            <a:fld id="{39647F61-9364-46A4-B520-7DDA6E75D2DB}" type="slidenum">
              <a:rPr lang="en-US" smtClean="0"/>
              <a:pPr/>
              <a:t>67</a:t>
            </a:fld>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GB"/>
              <a:t>Management</a:t>
            </a:r>
          </a:p>
        </p:txBody>
      </p:sp>
      <p:sp>
        <p:nvSpPr>
          <p:cNvPr id="70659" name="Content Placeholder 2"/>
          <p:cNvSpPr>
            <a:spLocks noGrp="1"/>
          </p:cNvSpPr>
          <p:nvPr>
            <p:ph idx="1"/>
          </p:nvPr>
        </p:nvSpPr>
        <p:spPr/>
        <p:txBody>
          <a:bodyPr/>
          <a:lstStyle/>
          <a:p>
            <a:r>
              <a:rPr lang="en-GB"/>
              <a:t>1.	shock should be treated first and the fracture site splinted with Thomas splint</a:t>
            </a:r>
          </a:p>
          <a:p>
            <a:r>
              <a:rPr lang="en-GB"/>
              <a:t>2.	wound –surgical toilet if open fracture</a:t>
            </a:r>
          </a:p>
          <a:p>
            <a:r>
              <a:rPr lang="en-GB"/>
              <a:t>Age 0-6 years gallows traction </a:t>
            </a:r>
          </a:p>
          <a:p>
            <a:r>
              <a:rPr lang="en-GB"/>
              <a:t>6 – 8 years skin traction (russels)</a:t>
            </a:r>
          </a:p>
          <a:p>
            <a:r>
              <a:rPr lang="en-GB"/>
              <a:t>skeletal traction and  internal fixation</a:t>
            </a:r>
          </a:p>
        </p:txBody>
      </p:sp>
      <p:sp>
        <p:nvSpPr>
          <p:cNvPr id="70660" name="Date Placeholder 1"/>
          <p:cNvSpPr>
            <a:spLocks noGrp="1"/>
          </p:cNvSpPr>
          <p:nvPr>
            <p:ph type="dt" sz="quarter" idx="10"/>
          </p:nvPr>
        </p:nvSpPr>
        <p:spPr>
          <a:noFill/>
          <a:ln>
            <a:miter lim="800000"/>
            <a:headEnd/>
            <a:tailEnd/>
          </a:ln>
        </p:spPr>
        <p:txBody>
          <a:bodyPr/>
          <a:lstStyle/>
          <a:p>
            <a:fld id="{2DB8A05E-0420-4478-875A-D85116E87B69}" type="datetime1">
              <a:rPr lang="en-US" smtClean="0">
                <a:latin typeface="Arial" charset="0"/>
              </a:rPr>
              <a:pPr/>
              <a:t>6/10/2022</a:t>
            </a:fld>
            <a:endParaRPr lang="en-US">
              <a:latin typeface="Arial" charset="0"/>
            </a:endParaRPr>
          </a:p>
        </p:txBody>
      </p:sp>
      <p:sp>
        <p:nvSpPr>
          <p:cNvPr id="70661" name="Slide Number Placeholder 3"/>
          <p:cNvSpPr>
            <a:spLocks noGrp="1"/>
          </p:cNvSpPr>
          <p:nvPr>
            <p:ph type="sldNum" sz="quarter" idx="12"/>
          </p:nvPr>
        </p:nvSpPr>
        <p:spPr>
          <a:noFill/>
          <a:ln>
            <a:miter lim="800000"/>
            <a:headEnd/>
            <a:tailEnd/>
          </a:ln>
        </p:spPr>
        <p:txBody>
          <a:bodyPr/>
          <a:lstStyle/>
          <a:p>
            <a:fld id="{47F80D7C-CBA7-440A-80F7-3C974123472D}" type="slidenum">
              <a:rPr lang="en-US" smtClean="0"/>
              <a:pPr/>
              <a:t>68</a:t>
            </a:fld>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GB"/>
              <a:t>mnx</a:t>
            </a:r>
          </a:p>
        </p:txBody>
      </p:sp>
      <p:sp>
        <p:nvSpPr>
          <p:cNvPr id="71683" name="Content Placeholder 2"/>
          <p:cNvSpPr>
            <a:spLocks noGrp="1"/>
          </p:cNvSpPr>
          <p:nvPr>
            <p:ph idx="1"/>
          </p:nvPr>
        </p:nvSpPr>
        <p:spPr/>
        <p:txBody>
          <a:bodyPr/>
          <a:lstStyle/>
          <a:p>
            <a:r>
              <a:rPr lang="en-GB"/>
              <a:t>6- 18years russels skin traction for 8 -10 weeks.</a:t>
            </a:r>
          </a:p>
          <a:p>
            <a:r>
              <a:rPr lang="en-GB"/>
              <a:t>Maximum weight 10% of patients body weight</a:t>
            </a:r>
          </a:p>
          <a:p>
            <a:r>
              <a:rPr lang="en-GB"/>
              <a:t>Over 18 years</a:t>
            </a:r>
          </a:p>
          <a:p>
            <a:r>
              <a:rPr lang="en-GB"/>
              <a:t>Skeletal traction 10 -12 weeks</a:t>
            </a:r>
          </a:p>
          <a:p>
            <a:r>
              <a:rPr lang="en-GB"/>
              <a:t>Steinman pin at tibial tuberosity sliding traction</a:t>
            </a:r>
          </a:p>
          <a:p>
            <a:endParaRPr lang="en-GB"/>
          </a:p>
        </p:txBody>
      </p:sp>
      <p:sp>
        <p:nvSpPr>
          <p:cNvPr id="71684" name="Date Placeholder 1"/>
          <p:cNvSpPr>
            <a:spLocks noGrp="1"/>
          </p:cNvSpPr>
          <p:nvPr>
            <p:ph type="dt" sz="quarter" idx="10"/>
          </p:nvPr>
        </p:nvSpPr>
        <p:spPr>
          <a:noFill/>
          <a:ln>
            <a:miter lim="800000"/>
            <a:headEnd/>
            <a:tailEnd/>
          </a:ln>
        </p:spPr>
        <p:txBody>
          <a:bodyPr/>
          <a:lstStyle/>
          <a:p>
            <a:fld id="{513D9E1B-17E3-437D-AFDA-508BE8660F1A}" type="datetime1">
              <a:rPr lang="en-US" smtClean="0">
                <a:latin typeface="Arial" charset="0"/>
              </a:rPr>
              <a:pPr/>
              <a:t>6/10/2022</a:t>
            </a:fld>
            <a:endParaRPr lang="en-US">
              <a:latin typeface="Arial" charset="0"/>
            </a:endParaRPr>
          </a:p>
        </p:txBody>
      </p:sp>
      <p:sp>
        <p:nvSpPr>
          <p:cNvPr id="71685" name="Slide Number Placeholder 3"/>
          <p:cNvSpPr>
            <a:spLocks noGrp="1"/>
          </p:cNvSpPr>
          <p:nvPr>
            <p:ph type="sldNum" sz="quarter" idx="12"/>
          </p:nvPr>
        </p:nvSpPr>
        <p:spPr>
          <a:noFill/>
          <a:ln>
            <a:miter lim="800000"/>
            <a:headEnd/>
            <a:tailEnd/>
          </a:ln>
        </p:spPr>
        <p:txBody>
          <a:bodyPr/>
          <a:lstStyle/>
          <a:p>
            <a:fld id="{CEF7452D-449F-49ED-BB0B-C85721B7B0F3}" type="slidenum">
              <a:rPr lang="en-US" smtClean="0"/>
              <a:pPr/>
              <a:t>69</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endParaRPr lang="en-GB"/>
          </a:p>
        </p:txBody>
      </p:sp>
      <p:pic>
        <p:nvPicPr>
          <p:cNvPr id="9219" name="Content Placeholder 3"/>
          <p:cNvPicPr>
            <a:picLocks noGrp="1" noChangeAspect="1"/>
          </p:cNvPicPr>
          <p:nvPr>
            <p:ph idx="1"/>
          </p:nvPr>
        </p:nvPicPr>
        <p:blipFill>
          <a:blip r:embed="rId2" cstate="print"/>
          <a:srcRect/>
          <a:stretch>
            <a:fillRect/>
          </a:stretch>
        </p:blipFill>
        <p:spPr>
          <a:xfrm>
            <a:off x="1143000" y="1524000"/>
            <a:ext cx="7620000" cy="5181600"/>
          </a:xfrm>
        </p:spPr>
      </p:pic>
      <p:sp>
        <p:nvSpPr>
          <p:cNvPr id="9220" name="Date Placeholder 1"/>
          <p:cNvSpPr>
            <a:spLocks noGrp="1"/>
          </p:cNvSpPr>
          <p:nvPr>
            <p:ph type="dt" sz="quarter" idx="10"/>
          </p:nvPr>
        </p:nvSpPr>
        <p:spPr>
          <a:noFill/>
          <a:ln>
            <a:miter lim="800000"/>
            <a:headEnd/>
            <a:tailEnd/>
          </a:ln>
        </p:spPr>
        <p:txBody>
          <a:bodyPr/>
          <a:lstStyle/>
          <a:p>
            <a:fld id="{8319DE31-B68D-45BF-9309-E4E05CF302CA}" type="datetime1">
              <a:rPr lang="en-US" smtClean="0">
                <a:latin typeface="Arial" charset="0"/>
              </a:rPr>
              <a:pPr/>
              <a:t>6/10/2022</a:t>
            </a:fld>
            <a:endParaRPr lang="en-US">
              <a:latin typeface="Arial" charset="0"/>
            </a:endParaRPr>
          </a:p>
        </p:txBody>
      </p:sp>
      <p:sp>
        <p:nvSpPr>
          <p:cNvPr id="9221" name="Slide Number Placeholder 3"/>
          <p:cNvSpPr>
            <a:spLocks noGrp="1"/>
          </p:cNvSpPr>
          <p:nvPr>
            <p:ph type="sldNum" sz="quarter" idx="12"/>
          </p:nvPr>
        </p:nvSpPr>
        <p:spPr>
          <a:noFill/>
          <a:ln>
            <a:miter lim="800000"/>
            <a:headEnd/>
            <a:tailEnd/>
          </a:ln>
        </p:spPr>
        <p:txBody>
          <a:bodyPr/>
          <a:lstStyle/>
          <a:p>
            <a:fld id="{A2016038-44C7-4E58-9406-92C77576935E}" type="slidenum">
              <a:rPr lang="en-US" smtClean="0"/>
              <a:pPr/>
              <a:t>7</a:t>
            </a:fld>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GB"/>
              <a:t>mnx</a:t>
            </a:r>
          </a:p>
        </p:txBody>
      </p:sp>
      <p:sp>
        <p:nvSpPr>
          <p:cNvPr id="72707" name="Content Placeholder 2"/>
          <p:cNvSpPr>
            <a:spLocks noGrp="1"/>
          </p:cNvSpPr>
          <p:nvPr>
            <p:ph idx="1"/>
          </p:nvPr>
        </p:nvSpPr>
        <p:spPr/>
        <p:txBody>
          <a:bodyPr/>
          <a:lstStyle/>
          <a:p>
            <a:r>
              <a:rPr lang="en-GB"/>
              <a:t>Once the fracture is 'sticky' (6-8wks), traction can be discontinued &amp; the patient</a:t>
            </a:r>
          </a:p>
          <a:p>
            <a:r>
              <a:rPr lang="en-GB"/>
              <a:t>allowed up &amp; partial weight bearing in a cast or functional bracing is acceptable for the lower ⅓ or plaster spica for the Upper ½</a:t>
            </a:r>
          </a:p>
        </p:txBody>
      </p:sp>
      <p:sp>
        <p:nvSpPr>
          <p:cNvPr id="72708" name="Date Placeholder 1"/>
          <p:cNvSpPr>
            <a:spLocks noGrp="1"/>
          </p:cNvSpPr>
          <p:nvPr>
            <p:ph type="dt" sz="quarter" idx="10"/>
          </p:nvPr>
        </p:nvSpPr>
        <p:spPr>
          <a:noFill/>
          <a:ln>
            <a:miter lim="800000"/>
            <a:headEnd/>
            <a:tailEnd/>
          </a:ln>
        </p:spPr>
        <p:txBody>
          <a:bodyPr/>
          <a:lstStyle/>
          <a:p>
            <a:fld id="{C66BD01B-0B00-4BFE-995F-4CB09B5893D2}" type="datetime1">
              <a:rPr lang="en-US" smtClean="0">
                <a:latin typeface="Arial" charset="0"/>
              </a:rPr>
              <a:pPr/>
              <a:t>6/10/2022</a:t>
            </a:fld>
            <a:endParaRPr lang="en-US">
              <a:latin typeface="Arial" charset="0"/>
            </a:endParaRPr>
          </a:p>
        </p:txBody>
      </p:sp>
      <p:sp>
        <p:nvSpPr>
          <p:cNvPr id="72709" name="Slide Number Placeholder 3"/>
          <p:cNvSpPr>
            <a:spLocks noGrp="1"/>
          </p:cNvSpPr>
          <p:nvPr>
            <p:ph type="sldNum" sz="quarter" idx="12"/>
          </p:nvPr>
        </p:nvSpPr>
        <p:spPr>
          <a:noFill/>
          <a:ln>
            <a:miter lim="800000"/>
            <a:headEnd/>
            <a:tailEnd/>
          </a:ln>
        </p:spPr>
        <p:txBody>
          <a:bodyPr/>
          <a:lstStyle/>
          <a:p>
            <a:fld id="{CFAB000E-34D1-4A7F-8F98-1A53E33333E8}" type="slidenum">
              <a:rPr lang="en-US" smtClean="0"/>
              <a:pPr/>
              <a:t>70</a:t>
            </a:fld>
            <a:endParaRPr 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GB"/>
              <a:t>Surgical management</a:t>
            </a:r>
          </a:p>
        </p:txBody>
      </p:sp>
      <p:sp>
        <p:nvSpPr>
          <p:cNvPr id="3" name="Content Placeholder 2"/>
          <p:cNvSpPr>
            <a:spLocks noGrp="1"/>
          </p:cNvSpPr>
          <p:nvPr>
            <p:ph idx="1"/>
          </p:nvPr>
        </p:nvSpPr>
        <p:spPr/>
        <p:txBody>
          <a:bodyPr/>
          <a:lstStyle/>
          <a:p>
            <a:pPr marL="0" indent="0">
              <a:buFont typeface="Wingdings" pitchFamily="2" charset="2"/>
              <a:buNone/>
              <a:defRPr/>
            </a:pPr>
            <a:r>
              <a:rPr lang="en-GB" dirty="0"/>
              <a:t>ORIF;</a:t>
            </a:r>
          </a:p>
          <a:p>
            <a:pPr>
              <a:defRPr/>
            </a:pPr>
            <a:r>
              <a:rPr lang="en-GB" sz="2400" dirty="0" err="1"/>
              <a:t>i</a:t>
            </a:r>
            <a:r>
              <a:rPr lang="en-GB" sz="2400" dirty="0"/>
              <a:t>) Plating</a:t>
            </a:r>
          </a:p>
          <a:p>
            <a:pPr>
              <a:defRPr/>
            </a:pPr>
            <a:r>
              <a:rPr lang="en-GB" sz="2400" dirty="0"/>
              <a:t>- The combination of shaft &amp; femoral neck fractures</a:t>
            </a:r>
          </a:p>
          <a:p>
            <a:pPr>
              <a:defRPr/>
            </a:pPr>
            <a:r>
              <a:rPr lang="en-GB" sz="2400" dirty="0"/>
              <a:t>- A shaft fracture with an associated vascular injury</a:t>
            </a:r>
          </a:p>
          <a:p>
            <a:pPr>
              <a:defRPr/>
            </a:pPr>
            <a:r>
              <a:rPr lang="en-GB" sz="2400" dirty="0"/>
              <a:t>ii) K-Nail- Fractures around the isthmus of the femur</a:t>
            </a:r>
          </a:p>
          <a:p>
            <a:pPr>
              <a:defRPr/>
            </a:pPr>
            <a:r>
              <a:rPr lang="en-GB" sz="2400" dirty="0"/>
              <a:t>iii) Interlocking nail;</a:t>
            </a:r>
          </a:p>
          <a:p>
            <a:pPr>
              <a:defRPr/>
            </a:pPr>
            <a:r>
              <a:rPr lang="en-GB" sz="2400" dirty="0"/>
              <a:t>- Fractures near the middle of the shaft</a:t>
            </a:r>
          </a:p>
          <a:p>
            <a:pPr>
              <a:defRPr/>
            </a:pPr>
            <a:r>
              <a:rPr lang="en-GB" sz="2400" dirty="0"/>
              <a:t>- Fractures prone to rotational forces</a:t>
            </a:r>
          </a:p>
          <a:p>
            <a:pPr>
              <a:defRPr/>
            </a:pPr>
            <a:r>
              <a:rPr lang="en-GB" sz="2400" dirty="0"/>
              <a:t>- Fractures of bones with a wide medullary cavity</a:t>
            </a:r>
          </a:p>
        </p:txBody>
      </p:sp>
      <p:sp>
        <p:nvSpPr>
          <p:cNvPr id="73732" name="Date Placeholder 1"/>
          <p:cNvSpPr>
            <a:spLocks noGrp="1"/>
          </p:cNvSpPr>
          <p:nvPr>
            <p:ph type="dt" sz="quarter" idx="10"/>
          </p:nvPr>
        </p:nvSpPr>
        <p:spPr>
          <a:noFill/>
          <a:ln>
            <a:miter lim="800000"/>
            <a:headEnd/>
            <a:tailEnd/>
          </a:ln>
        </p:spPr>
        <p:txBody>
          <a:bodyPr/>
          <a:lstStyle/>
          <a:p>
            <a:fld id="{05DBD9D2-A952-4E16-9D20-FA6B7A454668}" type="datetime1">
              <a:rPr lang="en-US" smtClean="0">
                <a:latin typeface="Arial" charset="0"/>
              </a:rPr>
              <a:pPr/>
              <a:t>6/10/2022</a:t>
            </a:fld>
            <a:endParaRPr lang="en-US">
              <a:latin typeface="Arial" charset="0"/>
            </a:endParaRPr>
          </a:p>
        </p:txBody>
      </p:sp>
      <p:sp>
        <p:nvSpPr>
          <p:cNvPr id="73733" name="Slide Number Placeholder 4"/>
          <p:cNvSpPr>
            <a:spLocks noGrp="1"/>
          </p:cNvSpPr>
          <p:nvPr>
            <p:ph type="sldNum" sz="quarter" idx="12"/>
          </p:nvPr>
        </p:nvSpPr>
        <p:spPr>
          <a:noFill/>
          <a:ln>
            <a:miter lim="800000"/>
            <a:headEnd/>
            <a:tailEnd/>
          </a:ln>
        </p:spPr>
        <p:txBody>
          <a:bodyPr/>
          <a:lstStyle/>
          <a:p>
            <a:fld id="{25414DBB-25F8-4F39-B766-5FB9A7B01AFB}" type="slidenum">
              <a:rPr lang="en-US" smtClean="0"/>
              <a:pPr/>
              <a:t>71</a:t>
            </a:fld>
            <a:endParaRPr 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endParaRPr lang="en-US"/>
          </a:p>
        </p:txBody>
      </p:sp>
      <p:sp>
        <p:nvSpPr>
          <p:cNvPr id="74755" name="Date Placeholder 3"/>
          <p:cNvSpPr>
            <a:spLocks noGrp="1"/>
          </p:cNvSpPr>
          <p:nvPr>
            <p:ph type="dt" sz="quarter" idx="10"/>
          </p:nvPr>
        </p:nvSpPr>
        <p:spPr>
          <a:noFill/>
          <a:ln>
            <a:miter lim="800000"/>
            <a:headEnd/>
            <a:tailEnd/>
          </a:ln>
        </p:spPr>
        <p:txBody>
          <a:bodyPr/>
          <a:lstStyle/>
          <a:p>
            <a:fld id="{D850FEA8-A036-46D2-A735-335421D2161D}" type="datetime1">
              <a:rPr lang="en-US" smtClean="0">
                <a:latin typeface="Arial" charset="0"/>
              </a:rPr>
              <a:pPr/>
              <a:t>6/10/2022</a:t>
            </a:fld>
            <a:endParaRPr lang="en-US">
              <a:latin typeface="Arial" charset="0"/>
            </a:endParaRPr>
          </a:p>
        </p:txBody>
      </p:sp>
      <p:sp>
        <p:nvSpPr>
          <p:cNvPr id="74756" name="Slide Number Placeholder 4"/>
          <p:cNvSpPr>
            <a:spLocks noGrp="1"/>
          </p:cNvSpPr>
          <p:nvPr>
            <p:ph type="sldNum" sz="quarter" idx="12"/>
          </p:nvPr>
        </p:nvSpPr>
        <p:spPr>
          <a:noFill/>
          <a:ln>
            <a:miter lim="800000"/>
            <a:headEnd/>
            <a:tailEnd/>
          </a:ln>
        </p:spPr>
        <p:txBody>
          <a:bodyPr/>
          <a:lstStyle/>
          <a:p>
            <a:fld id="{B1E1A54A-24B8-41B8-B8AF-5F312D27EF43}" type="slidenum">
              <a:rPr lang="en-US" smtClean="0"/>
              <a:pPr/>
              <a:t>72</a:t>
            </a:fld>
            <a:endParaRPr lang="en-US"/>
          </a:p>
        </p:txBody>
      </p:sp>
      <p:pic>
        <p:nvPicPr>
          <p:cNvPr id="74757" name="Picture 2" descr="C:\Users\climed\Downloads\index.jpg"/>
          <p:cNvPicPr>
            <a:picLocks noGrp="1" noChangeAspect="1" noChangeArrowheads="1"/>
          </p:cNvPicPr>
          <p:nvPr>
            <p:ph idx="1"/>
          </p:nvPr>
        </p:nvPicPr>
        <p:blipFill>
          <a:blip r:embed="rId2" cstate="print"/>
          <a:srcRect/>
          <a:stretch>
            <a:fillRect/>
          </a:stretch>
        </p:blipFill>
        <p:spPr>
          <a:xfrm>
            <a:off x="838200" y="381000"/>
            <a:ext cx="7620000" cy="5638800"/>
          </a:xfr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0" indent="0">
              <a:buFont typeface="Wingdings" pitchFamily="2" charset="2"/>
              <a:buNone/>
              <a:defRPr/>
            </a:pPr>
            <a:r>
              <a:rPr lang="en-GB" dirty="0"/>
              <a:t>Indications for external fixation</a:t>
            </a:r>
          </a:p>
          <a:p>
            <a:pPr>
              <a:defRPr/>
            </a:pPr>
            <a:r>
              <a:rPr lang="en-GB" dirty="0"/>
              <a:t>- Fractures in adolescents</a:t>
            </a:r>
          </a:p>
          <a:p>
            <a:pPr>
              <a:defRPr/>
            </a:pPr>
            <a:r>
              <a:rPr lang="en-GB" dirty="0"/>
              <a:t>- Severe open fractures</a:t>
            </a:r>
          </a:p>
          <a:p>
            <a:pPr>
              <a:defRPr/>
            </a:pPr>
            <a:r>
              <a:rPr lang="en-GB" dirty="0"/>
              <a:t>- Management of patients with multiple injuries where there is need to reduce operating time</a:t>
            </a:r>
          </a:p>
          <a:p>
            <a:pPr>
              <a:defRPr/>
            </a:pPr>
            <a:r>
              <a:rPr lang="en-GB" dirty="0"/>
              <a:t>- Dealing with severe bone loss by the technique of bone transplant</a:t>
            </a:r>
          </a:p>
        </p:txBody>
      </p:sp>
      <p:sp>
        <p:nvSpPr>
          <p:cNvPr id="75780" name="Date Placeholder 1"/>
          <p:cNvSpPr>
            <a:spLocks noGrp="1"/>
          </p:cNvSpPr>
          <p:nvPr>
            <p:ph type="dt" sz="quarter" idx="10"/>
          </p:nvPr>
        </p:nvSpPr>
        <p:spPr>
          <a:noFill/>
          <a:ln>
            <a:miter lim="800000"/>
            <a:headEnd/>
            <a:tailEnd/>
          </a:ln>
        </p:spPr>
        <p:txBody>
          <a:bodyPr/>
          <a:lstStyle/>
          <a:p>
            <a:fld id="{8F37DF15-5F6D-4EB9-A57B-E5350C76BDE1}" type="datetime1">
              <a:rPr lang="en-US" smtClean="0">
                <a:latin typeface="Arial" charset="0"/>
              </a:rPr>
              <a:pPr/>
              <a:t>6/10/2022</a:t>
            </a:fld>
            <a:endParaRPr lang="en-US">
              <a:latin typeface="Arial" charset="0"/>
            </a:endParaRPr>
          </a:p>
        </p:txBody>
      </p:sp>
      <p:sp>
        <p:nvSpPr>
          <p:cNvPr id="75781" name="Slide Number Placeholder 4"/>
          <p:cNvSpPr>
            <a:spLocks noGrp="1"/>
          </p:cNvSpPr>
          <p:nvPr>
            <p:ph type="sldNum" sz="quarter" idx="12"/>
          </p:nvPr>
        </p:nvSpPr>
        <p:spPr>
          <a:noFill/>
          <a:ln>
            <a:miter lim="800000"/>
            <a:headEnd/>
            <a:tailEnd/>
          </a:ln>
        </p:spPr>
        <p:txBody>
          <a:bodyPr/>
          <a:lstStyle/>
          <a:p>
            <a:fld id="{DF3BAB0D-490E-44B7-B61A-8A3F9211C139}" type="slidenum">
              <a:rPr lang="en-US" smtClean="0"/>
              <a:pPr/>
              <a:t>73</a:t>
            </a:fld>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GB"/>
              <a:t>Complications</a:t>
            </a:r>
          </a:p>
        </p:txBody>
      </p:sp>
      <p:sp>
        <p:nvSpPr>
          <p:cNvPr id="76803" name="Content Placeholder 2"/>
          <p:cNvSpPr>
            <a:spLocks noGrp="1"/>
          </p:cNvSpPr>
          <p:nvPr>
            <p:ph idx="1"/>
          </p:nvPr>
        </p:nvSpPr>
        <p:spPr/>
        <p:txBody>
          <a:bodyPr/>
          <a:lstStyle/>
          <a:p>
            <a:r>
              <a:rPr lang="en-GB"/>
              <a:t>Shock - 1-2L of blood can be lost even with a closed fracture-renal failure</a:t>
            </a:r>
          </a:p>
          <a:p>
            <a:r>
              <a:rPr lang="en-GB"/>
              <a:t>• Fat embolism &amp; ARDS</a:t>
            </a:r>
          </a:p>
          <a:p>
            <a:r>
              <a:rPr lang="en-GB"/>
              <a:t>• Thromboembolism</a:t>
            </a:r>
          </a:p>
          <a:p>
            <a:r>
              <a:rPr lang="en-GB"/>
              <a:t>• Joint stiffness</a:t>
            </a:r>
          </a:p>
          <a:p>
            <a:r>
              <a:rPr lang="en-GB"/>
              <a:t>• Refracture &amp; implant failure</a:t>
            </a:r>
          </a:p>
          <a:p>
            <a:r>
              <a:rPr lang="en-GB"/>
              <a:t>Osteomyelitis </a:t>
            </a:r>
          </a:p>
          <a:p>
            <a:r>
              <a:rPr lang="en-GB"/>
              <a:t>Muscle wasting</a:t>
            </a:r>
          </a:p>
          <a:p>
            <a:r>
              <a:rPr lang="en-GB"/>
              <a:t>Shortening </a:t>
            </a:r>
          </a:p>
          <a:p>
            <a:r>
              <a:rPr lang="en-GB"/>
              <a:t>Compartment syndrome.</a:t>
            </a:r>
          </a:p>
          <a:p>
            <a:endParaRPr lang="en-GB"/>
          </a:p>
        </p:txBody>
      </p:sp>
      <p:sp>
        <p:nvSpPr>
          <p:cNvPr id="76804" name="Date Placeholder 1"/>
          <p:cNvSpPr>
            <a:spLocks noGrp="1"/>
          </p:cNvSpPr>
          <p:nvPr>
            <p:ph type="dt" sz="quarter" idx="10"/>
          </p:nvPr>
        </p:nvSpPr>
        <p:spPr>
          <a:noFill/>
          <a:ln>
            <a:miter lim="800000"/>
            <a:headEnd/>
            <a:tailEnd/>
          </a:ln>
        </p:spPr>
        <p:txBody>
          <a:bodyPr/>
          <a:lstStyle/>
          <a:p>
            <a:fld id="{EC39A9EA-A18A-42AB-A866-00DFDFE429B2}" type="datetime1">
              <a:rPr lang="en-US" smtClean="0">
                <a:latin typeface="Arial" charset="0"/>
              </a:rPr>
              <a:pPr/>
              <a:t>6/10/2022</a:t>
            </a:fld>
            <a:endParaRPr lang="en-US">
              <a:latin typeface="Arial" charset="0"/>
            </a:endParaRPr>
          </a:p>
        </p:txBody>
      </p:sp>
      <p:sp>
        <p:nvSpPr>
          <p:cNvPr id="76805" name="Slide Number Placeholder 3"/>
          <p:cNvSpPr>
            <a:spLocks noGrp="1"/>
          </p:cNvSpPr>
          <p:nvPr>
            <p:ph type="sldNum" sz="quarter" idx="12"/>
          </p:nvPr>
        </p:nvSpPr>
        <p:spPr>
          <a:noFill/>
          <a:ln>
            <a:miter lim="800000"/>
            <a:headEnd/>
            <a:tailEnd/>
          </a:ln>
        </p:spPr>
        <p:txBody>
          <a:bodyPr/>
          <a:lstStyle/>
          <a:p>
            <a:fld id="{5CEC0995-4704-40AC-9CC7-EF36482F3906}" type="slidenum">
              <a:rPr lang="en-US" smtClean="0"/>
              <a:pPr/>
              <a:t>74</a:t>
            </a:fld>
            <a:endParaRPr 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endParaRPr lang="en-GB"/>
          </a:p>
        </p:txBody>
      </p:sp>
      <p:pic>
        <p:nvPicPr>
          <p:cNvPr id="77827" name="Content Placeholder 3"/>
          <p:cNvPicPr>
            <a:picLocks noGrp="1" noChangeAspect="1"/>
          </p:cNvPicPr>
          <p:nvPr>
            <p:ph idx="1"/>
          </p:nvPr>
        </p:nvPicPr>
        <p:blipFill>
          <a:blip r:embed="rId2" cstate="print"/>
          <a:srcRect/>
          <a:stretch>
            <a:fillRect/>
          </a:stretch>
        </p:blipFill>
        <p:spPr>
          <a:xfrm>
            <a:off x="457200" y="533400"/>
            <a:ext cx="8610600" cy="6172200"/>
          </a:xfrm>
        </p:spPr>
      </p:pic>
      <p:sp>
        <p:nvSpPr>
          <p:cNvPr id="77828" name="Date Placeholder 4"/>
          <p:cNvSpPr>
            <a:spLocks noGrp="1"/>
          </p:cNvSpPr>
          <p:nvPr>
            <p:ph type="dt" sz="quarter" idx="10"/>
          </p:nvPr>
        </p:nvSpPr>
        <p:spPr>
          <a:noFill/>
          <a:ln>
            <a:miter lim="800000"/>
            <a:headEnd/>
            <a:tailEnd/>
          </a:ln>
        </p:spPr>
        <p:txBody>
          <a:bodyPr/>
          <a:lstStyle/>
          <a:p>
            <a:fld id="{7FAE1D60-D964-4BA6-ACDA-F617C8F3F81A}" type="datetime1">
              <a:rPr lang="en-US" smtClean="0">
                <a:latin typeface="Arial" charset="0"/>
              </a:rPr>
              <a:pPr/>
              <a:t>6/10/2022</a:t>
            </a:fld>
            <a:endParaRPr lang="en-US">
              <a:latin typeface="Arial" charset="0"/>
            </a:endParaRPr>
          </a:p>
        </p:txBody>
      </p:sp>
      <p:sp>
        <p:nvSpPr>
          <p:cNvPr id="77829" name="Slide Number Placeholder 6"/>
          <p:cNvSpPr>
            <a:spLocks noGrp="1"/>
          </p:cNvSpPr>
          <p:nvPr>
            <p:ph type="sldNum" sz="quarter" idx="12"/>
          </p:nvPr>
        </p:nvSpPr>
        <p:spPr>
          <a:noFill/>
          <a:ln>
            <a:miter lim="800000"/>
            <a:headEnd/>
            <a:tailEnd/>
          </a:ln>
        </p:spPr>
        <p:txBody>
          <a:bodyPr/>
          <a:lstStyle/>
          <a:p>
            <a:fld id="{8DF8AA5E-2FB6-4E88-8457-4483C56BFD1A}" type="slidenum">
              <a:rPr lang="en-US" smtClean="0"/>
              <a:pPr/>
              <a:t>75</a:t>
            </a:fld>
            <a:endParaRPr 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GB" b="1"/>
              <a:t>SUPRACONDYLAR FRACTURES OF THE FEMUR</a:t>
            </a:r>
          </a:p>
        </p:txBody>
      </p:sp>
      <p:sp>
        <p:nvSpPr>
          <p:cNvPr id="78851" name="Content Placeholder 2"/>
          <p:cNvSpPr>
            <a:spLocks noGrp="1"/>
          </p:cNvSpPr>
          <p:nvPr>
            <p:ph idx="1"/>
          </p:nvPr>
        </p:nvSpPr>
        <p:spPr>
          <a:xfrm>
            <a:off x="914400" y="1600200"/>
            <a:ext cx="8077200" cy="4530725"/>
          </a:xfrm>
        </p:spPr>
        <p:txBody>
          <a:bodyPr/>
          <a:lstStyle/>
          <a:p>
            <a:r>
              <a:rPr lang="en-GB"/>
              <a:t>fracture is just above the condyles but may extend between them &amp; up to the </a:t>
            </a:r>
            <a:r>
              <a:rPr lang="en-GB" b="1"/>
              <a:t>distal 9cm </a:t>
            </a:r>
            <a:r>
              <a:rPr lang="en-GB"/>
              <a:t>of the femur.</a:t>
            </a:r>
          </a:p>
          <a:p>
            <a:r>
              <a:rPr lang="en-GB"/>
              <a:t>When the distal fragment is intact, it may be markedly displaced by the pull of the gastrocnemius, thus risking injury to the </a:t>
            </a:r>
            <a:r>
              <a:rPr lang="en-GB" b="1"/>
              <a:t>popliteal artery.</a:t>
            </a:r>
          </a:p>
          <a:p>
            <a:r>
              <a:rPr lang="en-GB" b="1"/>
              <a:t>Hence always palpate for the tibial pulses</a:t>
            </a:r>
          </a:p>
        </p:txBody>
      </p:sp>
      <p:sp>
        <p:nvSpPr>
          <p:cNvPr id="78852" name="Date Placeholder 1"/>
          <p:cNvSpPr>
            <a:spLocks noGrp="1"/>
          </p:cNvSpPr>
          <p:nvPr>
            <p:ph type="dt" sz="quarter" idx="10"/>
          </p:nvPr>
        </p:nvSpPr>
        <p:spPr>
          <a:noFill/>
          <a:ln>
            <a:miter lim="800000"/>
            <a:headEnd/>
            <a:tailEnd/>
          </a:ln>
        </p:spPr>
        <p:txBody>
          <a:bodyPr/>
          <a:lstStyle/>
          <a:p>
            <a:fld id="{5B68E49A-16D9-4271-9DD0-492FEA87634E}" type="datetime1">
              <a:rPr lang="en-US" smtClean="0">
                <a:latin typeface="Arial" charset="0"/>
              </a:rPr>
              <a:pPr/>
              <a:t>6/10/2022</a:t>
            </a:fld>
            <a:endParaRPr lang="en-US">
              <a:latin typeface="Arial" charset="0"/>
            </a:endParaRPr>
          </a:p>
        </p:txBody>
      </p:sp>
      <p:sp>
        <p:nvSpPr>
          <p:cNvPr id="78853" name="Slide Number Placeholder 3"/>
          <p:cNvSpPr>
            <a:spLocks noGrp="1"/>
          </p:cNvSpPr>
          <p:nvPr>
            <p:ph type="sldNum" sz="quarter" idx="12"/>
          </p:nvPr>
        </p:nvSpPr>
        <p:spPr>
          <a:noFill/>
          <a:ln>
            <a:miter lim="800000"/>
            <a:headEnd/>
            <a:tailEnd/>
          </a:ln>
        </p:spPr>
        <p:txBody>
          <a:bodyPr/>
          <a:lstStyle/>
          <a:p>
            <a:fld id="{B780EB62-E337-4CF3-9DF9-CC14B1BD83C4}" type="slidenum">
              <a:rPr lang="en-US" smtClean="0"/>
              <a:pPr/>
              <a:t>76</a:t>
            </a:fld>
            <a:endParaRPr 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en-GB"/>
              <a:t>Incidence and mode of injury</a:t>
            </a:r>
          </a:p>
        </p:txBody>
      </p:sp>
      <p:sp>
        <p:nvSpPr>
          <p:cNvPr id="3" name="Content Placeholder 2"/>
          <p:cNvSpPr>
            <a:spLocks noGrp="1"/>
          </p:cNvSpPr>
          <p:nvPr>
            <p:ph idx="1"/>
          </p:nvPr>
        </p:nvSpPr>
        <p:spPr/>
        <p:txBody>
          <a:bodyPr/>
          <a:lstStyle/>
          <a:p>
            <a:pPr>
              <a:defRPr/>
            </a:pPr>
            <a:r>
              <a:rPr lang="en-GB" dirty="0"/>
              <a:t>common in elderly and women due to osteoporosis otherwise any age can be affected</a:t>
            </a:r>
          </a:p>
          <a:p>
            <a:pPr>
              <a:defRPr/>
            </a:pPr>
            <a:r>
              <a:rPr lang="en-GB" dirty="0"/>
              <a:t>MOI</a:t>
            </a:r>
          </a:p>
          <a:p>
            <a:pPr marL="0" indent="0">
              <a:buFont typeface="Wingdings" pitchFamily="2" charset="2"/>
              <a:buNone/>
              <a:defRPr/>
            </a:pPr>
            <a:r>
              <a:rPr lang="en-GB" dirty="0"/>
              <a:t>-Direct trauma.</a:t>
            </a:r>
          </a:p>
        </p:txBody>
      </p:sp>
      <p:sp>
        <p:nvSpPr>
          <p:cNvPr id="79876" name="Date Placeholder 1"/>
          <p:cNvSpPr>
            <a:spLocks noGrp="1"/>
          </p:cNvSpPr>
          <p:nvPr>
            <p:ph type="dt" sz="quarter" idx="10"/>
          </p:nvPr>
        </p:nvSpPr>
        <p:spPr>
          <a:noFill/>
          <a:ln>
            <a:miter lim="800000"/>
            <a:headEnd/>
            <a:tailEnd/>
          </a:ln>
        </p:spPr>
        <p:txBody>
          <a:bodyPr/>
          <a:lstStyle/>
          <a:p>
            <a:fld id="{C48E6A2E-E57D-461A-9C62-36F90088E13E}" type="datetime1">
              <a:rPr lang="en-US" smtClean="0">
                <a:latin typeface="Arial" charset="0"/>
              </a:rPr>
              <a:pPr/>
              <a:t>6/10/2022</a:t>
            </a:fld>
            <a:endParaRPr lang="en-US">
              <a:latin typeface="Arial" charset="0"/>
            </a:endParaRPr>
          </a:p>
        </p:txBody>
      </p:sp>
      <p:sp>
        <p:nvSpPr>
          <p:cNvPr id="79877" name="Slide Number Placeholder 4"/>
          <p:cNvSpPr>
            <a:spLocks noGrp="1"/>
          </p:cNvSpPr>
          <p:nvPr>
            <p:ph type="sldNum" sz="quarter" idx="12"/>
          </p:nvPr>
        </p:nvSpPr>
        <p:spPr>
          <a:noFill/>
          <a:ln>
            <a:miter lim="800000"/>
            <a:headEnd/>
            <a:tailEnd/>
          </a:ln>
        </p:spPr>
        <p:txBody>
          <a:bodyPr/>
          <a:lstStyle/>
          <a:p>
            <a:fld id="{1D64F109-5693-4048-9B56-46F8A73D2E49}" type="slidenum">
              <a:rPr lang="en-US" smtClean="0"/>
              <a:pPr/>
              <a:t>77</a:t>
            </a:fld>
            <a:endParaRPr 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GB"/>
              <a:t>Clinical features</a:t>
            </a:r>
          </a:p>
        </p:txBody>
      </p:sp>
      <p:sp>
        <p:nvSpPr>
          <p:cNvPr id="80899" name="Content Placeholder 2"/>
          <p:cNvSpPr>
            <a:spLocks noGrp="1"/>
          </p:cNvSpPr>
          <p:nvPr>
            <p:ph idx="1"/>
          </p:nvPr>
        </p:nvSpPr>
        <p:spPr/>
        <p:txBody>
          <a:bodyPr/>
          <a:lstStyle/>
          <a:p>
            <a:r>
              <a:rPr lang="en-GB"/>
              <a:t>history of trauma</a:t>
            </a:r>
          </a:p>
          <a:p>
            <a:r>
              <a:rPr lang="en-GB"/>
              <a:t>swollen knee joint</a:t>
            </a:r>
          </a:p>
          <a:p>
            <a:r>
              <a:rPr lang="en-GB"/>
              <a:t>obvious deformity</a:t>
            </a:r>
          </a:p>
          <a:p>
            <a:r>
              <a:rPr lang="en-GB"/>
              <a:t>tenderness on movements</a:t>
            </a:r>
          </a:p>
          <a:p>
            <a:r>
              <a:rPr lang="en-GB"/>
              <a:t>Pain</a:t>
            </a:r>
          </a:p>
          <a:p>
            <a:r>
              <a:rPr lang="en-GB"/>
              <a:t> posterior displacement of the distal fragment due to a pull by gastrocnemius.</a:t>
            </a:r>
          </a:p>
          <a:p>
            <a:endParaRPr lang="en-GB"/>
          </a:p>
          <a:p>
            <a:endParaRPr lang="en-GB"/>
          </a:p>
        </p:txBody>
      </p:sp>
      <p:sp>
        <p:nvSpPr>
          <p:cNvPr id="80900" name="Date Placeholder 1"/>
          <p:cNvSpPr>
            <a:spLocks noGrp="1"/>
          </p:cNvSpPr>
          <p:nvPr>
            <p:ph type="dt" sz="quarter" idx="10"/>
          </p:nvPr>
        </p:nvSpPr>
        <p:spPr>
          <a:noFill/>
          <a:ln>
            <a:miter lim="800000"/>
            <a:headEnd/>
            <a:tailEnd/>
          </a:ln>
        </p:spPr>
        <p:txBody>
          <a:bodyPr/>
          <a:lstStyle/>
          <a:p>
            <a:fld id="{D982FE17-AB4B-428E-B790-E75C34BC6184}" type="datetime1">
              <a:rPr lang="en-US" smtClean="0">
                <a:latin typeface="Arial" charset="0"/>
              </a:rPr>
              <a:pPr/>
              <a:t>6/10/2022</a:t>
            </a:fld>
            <a:endParaRPr lang="en-US">
              <a:latin typeface="Arial" charset="0"/>
            </a:endParaRPr>
          </a:p>
        </p:txBody>
      </p:sp>
      <p:sp>
        <p:nvSpPr>
          <p:cNvPr id="80901" name="Slide Number Placeholder 3"/>
          <p:cNvSpPr>
            <a:spLocks noGrp="1"/>
          </p:cNvSpPr>
          <p:nvPr>
            <p:ph type="sldNum" sz="quarter" idx="12"/>
          </p:nvPr>
        </p:nvSpPr>
        <p:spPr>
          <a:noFill/>
          <a:ln>
            <a:miter lim="800000"/>
            <a:headEnd/>
            <a:tailEnd/>
          </a:ln>
        </p:spPr>
        <p:txBody>
          <a:bodyPr/>
          <a:lstStyle/>
          <a:p>
            <a:fld id="{DE7CDB69-8C29-4C11-94AE-5ADF62B79DFC}" type="slidenum">
              <a:rPr lang="en-US" smtClean="0"/>
              <a:pPr/>
              <a:t>78</a:t>
            </a:fld>
            <a:endParaRPr 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GB"/>
              <a:t>Management</a:t>
            </a:r>
          </a:p>
        </p:txBody>
      </p:sp>
      <p:sp>
        <p:nvSpPr>
          <p:cNvPr id="3" name="Content Placeholder 2"/>
          <p:cNvSpPr>
            <a:spLocks noGrp="1"/>
          </p:cNvSpPr>
          <p:nvPr>
            <p:ph idx="1"/>
          </p:nvPr>
        </p:nvSpPr>
        <p:spPr>
          <a:xfrm>
            <a:off x="685800" y="1524000"/>
            <a:ext cx="8001000" cy="5334000"/>
          </a:xfrm>
        </p:spPr>
        <p:txBody>
          <a:bodyPr/>
          <a:lstStyle/>
          <a:p>
            <a:pPr marL="0" indent="0">
              <a:buFont typeface="Wingdings" pitchFamily="2" charset="2"/>
              <a:buNone/>
              <a:defRPr/>
            </a:pPr>
            <a:r>
              <a:rPr lang="en-GB" dirty="0"/>
              <a:t>Conservative</a:t>
            </a:r>
          </a:p>
          <a:p>
            <a:pPr marL="0" indent="0">
              <a:buFont typeface="Wingdings" pitchFamily="2" charset="2"/>
              <a:buNone/>
              <a:defRPr/>
            </a:pPr>
            <a:r>
              <a:rPr lang="en-GB" dirty="0"/>
              <a:t>Traction through the proximal tibia; the limb cradled on a;</a:t>
            </a:r>
          </a:p>
          <a:p>
            <a:pPr>
              <a:defRPr/>
            </a:pPr>
            <a:r>
              <a:rPr lang="en-GB" dirty="0"/>
              <a:t>- </a:t>
            </a:r>
            <a:r>
              <a:rPr lang="en-GB" b="1" dirty="0"/>
              <a:t>Thomas' splint </a:t>
            </a:r>
            <a:r>
              <a:rPr lang="en-GB" dirty="0"/>
              <a:t>with a knee flexion &amp; movements are encouraged</a:t>
            </a:r>
          </a:p>
          <a:p>
            <a:pPr>
              <a:defRPr/>
            </a:pPr>
            <a:r>
              <a:rPr lang="en-GB" dirty="0"/>
              <a:t>- </a:t>
            </a:r>
            <a:r>
              <a:rPr lang="en-GB" b="1" dirty="0"/>
              <a:t>Braun's splint </a:t>
            </a:r>
            <a:r>
              <a:rPr lang="en-GB" dirty="0"/>
              <a:t>- To relax the gastrocnemius to prevent displacement of the distal fragment.</a:t>
            </a:r>
          </a:p>
          <a:p>
            <a:pPr marL="0" indent="0">
              <a:buFont typeface="Wingdings" pitchFamily="2" charset="2"/>
              <a:buNone/>
              <a:defRPr/>
            </a:pPr>
            <a:r>
              <a:rPr lang="en-GB" dirty="0"/>
              <a:t>Operative-</a:t>
            </a:r>
          </a:p>
          <a:p>
            <a:pPr marL="0" indent="0">
              <a:buFont typeface="Wingdings" pitchFamily="2" charset="2"/>
              <a:buNone/>
              <a:defRPr/>
            </a:pPr>
            <a:r>
              <a:rPr lang="en-GB" dirty="0"/>
              <a:t>a)  Angle plate</a:t>
            </a:r>
          </a:p>
          <a:p>
            <a:pPr marL="0" indent="0">
              <a:buFont typeface="Wingdings" pitchFamily="2" charset="2"/>
              <a:buNone/>
              <a:defRPr/>
            </a:pPr>
            <a:r>
              <a:rPr lang="en-GB" dirty="0"/>
              <a:t>b) Locked intramedullary nail which is introduced retrograde through the intercondylar notch.</a:t>
            </a:r>
          </a:p>
        </p:txBody>
      </p:sp>
      <p:sp>
        <p:nvSpPr>
          <p:cNvPr id="81924" name="Date Placeholder 1"/>
          <p:cNvSpPr>
            <a:spLocks noGrp="1"/>
          </p:cNvSpPr>
          <p:nvPr>
            <p:ph type="dt" sz="quarter" idx="10"/>
          </p:nvPr>
        </p:nvSpPr>
        <p:spPr>
          <a:noFill/>
          <a:ln>
            <a:miter lim="800000"/>
            <a:headEnd/>
            <a:tailEnd/>
          </a:ln>
        </p:spPr>
        <p:txBody>
          <a:bodyPr/>
          <a:lstStyle/>
          <a:p>
            <a:fld id="{42BFA24D-7FF3-40F9-9215-200B9E82A3A9}" type="datetime1">
              <a:rPr lang="en-US" smtClean="0">
                <a:latin typeface="Arial" charset="0"/>
              </a:rPr>
              <a:pPr/>
              <a:t>6/10/2022</a:t>
            </a:fld>
            <a:endParaRPr lang="en-US">
              <a:latin typeface="Arial" charset="0"/>
            </a:endParaRPr>
          </a:p>
        </p:txBody>
      </p:sp>
      <p:sp>
        <p:nvSpPr>
          <p:cNvPr id="81925" name="Slide Number Placeholder 4"/>
          <p:cNvSpPr>
            <a:spLocks noGrp="1"/>
          </p:cNvSpPr>
          <p:nvPr>
            <p:ph type="sldNum" sz="quarter" idx="12"/>
          </p:nvPr>
        </p:nvSpPr>
        <p:spPr>
          <a:noFill/>
          <a:ln>
            <a:miter lim="800000"/>
            <a:headEnd/>
            <a:tailEnd/>
          </a:ln>
        </p:spPr>
        <p:txBody>
          <a:bodyPr/>
          <a:lstStyle/>
          <a:p>
            <a:fld id="{C10B7F3E-7C8E-4215-AB57-15AE112B49DA}" type="slidenum">
              <a:rPr lang="en-US" smtClean="0"/>
              <a:pPr/>
              <a:t>79</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914400" y="228600"/>
            <a:ext cx="7772400" cy="1143000"/>
          </a:xfrm>
        </p:spPr>
        <p:txBody>
          <a:bodyPr/>
          <a:lstStyle/>
          <a:p>
            <a:r>
              <a:rPr lang="en-GB"/>
              <a:t>Mechanism of injury... </a:t>
            </a:r>
          </a:p>
        </p:txBody>
      </p:sp>
      <p:sp>
        <p:nvSpPr>
          <p:cNvPr id="10243" name="Content Placeholder 2"/>
          <p:cNvSpPr>
            <a:spLocks noGrp="1"/>
          </p:cNvSpPr>
          <p:nvPr>
            <p:ph idx="1"/>
          </p:nvPr>
        </p:nvSpPr>
        <p:spPr>
          <a:xfrm>
            <a:off x="838200" y="1600200"/>
            <a:ext cx="8153400" cy="5257800"/>
          </a:xfrm>
        </p:spPr>
        <p:txBody>
          <a:bodyPr/>
          <a:lstStyle/>
          <a:p>
            <a:r>
              <a:rPr lang="en-GB" sz="2000"/>
              <a:t>Fractures of the pelvis are caused by crush injuries and are becoming common due to automobile accidents. The direction of the violence can be</a:t>
            </a:r>
          </a:p>
          <a:p>
            <a:r>
              <a:rPr lang="en-GB" sz="2000"/>
              <a:t>a. Antero posterior compression</a:t>
            </a:r>
          </a:p>
          <a:p>
            <a:r>
              <a:rPr lang="en-GB" sz="2000"/>
              <a:t>b. Lateral (Side to Side) compression</a:t>
            </a:r>
          </a:p>
          <a:p>
            <a:r>
              <a:rPr lang="en-GB" sz="2000"/>
              <a:t>c. Vertical shearing.</a:t>
            </a:r>
          </a:p>
          <a:p>
            <a:endParaRPr lang="en-GB"/>
          </a:p>
        </p:txBody>
      </p:sp>
      <p:sp>
        <p:nvSpPr>
          <p:cNvPr id="10244" name="Date Placeholder 1"/>
          <p:cNvSpPr>
            <a:spLocks noGrp="1"/>
          </p:cNvSpPr>
          <p:nvPr>
            <p:ph type="dt" sz="quarter" idx="10"/>
          </p:nvPr>
        </p:nvSpPr>
        <p:spPr>
          <a:noFill/>
          <a:ln>
            <a:miter lim="800000"/>
            <a:headEnd/>
            <a:tailEnd/>
          </a:ln>
        </p:spPr>
        <p:txBody>
          <a:bodyPr/>
          <a:lstStyle/>
          <a:p>
            <a:fld id="{5E5EF157-DFC0-419D-87DC-DE987910FA46}" type="datetime1">
              <a:rPr lang="en-US" smtClean="0">
                <a:latin typeface="Arial" charset="0"/>
              </a:rPr>
              <a:pPr/>
              <a:t>6/10/2022</a:t>
            </a:fld>
            <a:endParaRPr lang="en-US">
              <a:latin typeface="Arial" charset="0"/>
            </a:endParaRPr>
          </a:p>
        </p:txBody>
      </p:sp>
      <p:sp>
        <p:nvSpPr>
          <p:cNvPr id="10245" name="Slide Number Placeholder 3"/>
          <p:cNvSpPr>
            <a:spLocks noGrp="1"/>
          </p:cNvSpPr>
          <p:nvPr>
            <p:ph type="sldNum" sz="quarter" idx="12"/>
          </p:nvPr>
        </p:nvSpPr>
        <p:spPr>
          <a:noFill/>
          <a:ln>
            <a:miter lim="800000"/>
            <a:headEnd/>
            <a:tailEnd/>
          </a:ln>
        </p:spPr>
        <p:txBody>
          <a:bodyPr/>
          <a:lstStyle/>
          <a:p>
            <a:fld id="{33645B80-A551-4614-86A6-12B2EB300C15}" type="slidenum">
              <a:rPr lang="en-US" smtClean="0"/>
              <a:pPr/>
              <a:t>8</a:t>
            </a:fld>
            <a:endParaRPr 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n-GB"/>
              <a:t>Complications </a:t>
            </a:r>
          </a:p>
        </p:txBody>
      </p:sp>
      <p:sp>
        <p:nvSpPr>
          <p:cNvPr id="82947" name="Content Placeholder 2"/>
          <p:cNvSpPr>
            <a:spLocks noGrp="1"/>
          </p:cNvSpPr>
          <p:nvPr>
            <p:ph idx="1"/>
          </p:nvPr>
        </p:nvSpPr>
        <p:spPr/>
        <p:txBody>
          <a:bodyPr/>
          <a:lstStyle/>
          <a:p>
            <a:r>
              <a:rPr lang="en-GB"/>
              <a:t>1.	Soft tissues damage</a:t>
            </a:r>
          </a:p>
          <a:p>
            <a:r>
              <a:rPr lang="en-GB"/>
              <a:t>2.Vessel damage-	Popliteal artery - Posteriorly &amp; Femoral Artery anteromedially</a:t>
            </a:r>
          </a:p>
          <a:p>
            <a:r>
              <a:rPr lang="en-GB"/>
              <a:t>3.	Stiffness of the knee.</a:t>
            </a:r>
          </a:p>
          <a:p>
            <a:r>
              <a:rPr lang="en-GB"/>
              <a:t>4.	Non union</a:t>
            </a:r>
          </a:p>
          <a:p>
            <a:endParaRPr lang="en-GB"/>
          </a:p>
        </p:txBody>
      </p:sp>
      <p:sp>
        <p:nvSpPr>
          <p:cNvPr id="82948" name="Date Placeholder 1"/>
          <p:cNvSpPr>
            <a:spLocks noGrp="1"/>
          </p:cNvSpPr>
          <p:nvPr>
            <p:ph type="dt" sz="quarter" idx="10"/>
          </p:nvPr>
        </p:nvSpPr>
        <p:spPr>
          <a:noFill/>
          <a:ln>
            <a:miter lim="800000"/>
            <a:headEnd/>
            <a:tailEnd/>
          </a:ln>
        </p:spPr>
        <p:txBody>
          <a:bodyPr/>
          <a:lstStyle/>
          <a:p>
            <a:fld id="{BA49ED87-B4C1-455D-B10D-5111A3FD2165}" type="datetime1">
              <a:rPr lang="en-US" smtClean="0">
                <a:latin typeface="Arial" charset="0"/>
              </a:rPr>
              <a:pPr/>
              <a:t>6/10/2022</a:t>
            </a:fld>
            <a:endParaRPr lang="en-US">
              <a:latin typeface="Arial" charset="0"/>
            </a:endParaRPr>
          </a:p>
        </p:txBody>
      </p:sp>
      <p:sp>
        <p:nvSpPr>
          <p:cNvPr id="82949" name="Slide Number Placeholder 3"/>
          <p:cNvSpPr>
            <a:spLocks noGrp="1"/>
          </p:cNvSpPr>
          <p:nvPr>
            <p:ph type="sldNum" sz="quarter" idx="12"/>
          </p:nvPr>
        </p:nvSpPr>
        <p:spPr>
          <a:noFill/>
          <a:ln>
            <a:miter lim="800000"/>
            <a:headEnd/>
            <a:tailEnd/>
          </a:ln>
        </p:spPr>
        <p:txBody>
          <a:bodyPr/>
          <a:lstStyle/>
          <a:p>
            <a:fld id="{E0633D3F-795D-4D16-B055-2215E3C23C33}" type="slidenum">
              <a:rPr lang="en-US" smtClean="0"/>
              <a:pPr/>
              <a:t>80</a:t>
            </a:fld>
            <a:endParaRPr 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n-GB" b="1"/>
              <a:t>FEMORAL CONDYLE FRACTURE</a:t>
            </a:r>
          </a:p>
        </p:txBody>
      </p:sp>
      <p:sp>
        <p:nvSpPr>
          <p:cNvPr id="68611" name="Content Placeholder 2"/>
          <p:cNvSpPr>
            <a:spLocks noGrp="1"/>
          </p:cNvSpPr>
          <p:nvPr>
            <p:ph idx="1"/>
          </p:nvPr>
        </p:nvSpPr>
        <p:spPr/>
        <p:txBody>
          <a:bodyPr/>
          <a:lstStyle/>
          <a:p>
            <a:pPr>
              <a:defRPr/>
            </a:pPr>
            <a:r>
              <a:rPr lang="en-GB" dirty="0"/>
              <a:t>Direct injury or fall from a height</a:t>
            </a:r>
          </a:p>
          <a:p>
            <a:pPr marL="0" indent="0">
              <a:buFont typeface="Wingdings" pitchFamily="2" charset="2"/>
              <a:buNone/>
              <a:defRPr/>
            </a:pPr>
            <a:r>
              <a:rPr lang="en-GB" dirty="0"/>
              <a:t>Clinical presentation</a:t>
            </a:r>
          </a:p>
          <a:p>
            <a:pPr>
              <a:defRPr/>
            </a:pPr>
            <a:r>
              <a:rPr lang="en-GB" dirty="0"/>
              <a:t>There is swelling which May be defined</a:t>
            </a:r>
          </a:p>
          <a:p>
            <a:pPr>
              <a:defRPr/>
            </a:pPr>
            <a:r>
              <a:rPr lang="en-GB" dirty="0"/>
              <a:t>Tenderness over the fracture site</a:t>
            </a:r>
          </a:p>
          <a:p>
            <a:pPr>
              <a:defRPr/>
            </a:pPr>
            <a:r>
              <a:rPr lang="en-GB" dirty="0"/>
              <a:t>“Doughy” due to haemoarthrosis</a:t>
            </a:r>
          </a:p>
          <a:p>
            <a:pPr>
              <a:defRPr/>
            </a:pPr>
            <a:r>
              <a:rPr lang="en-GB" dirty="0"/>
              <a:t> Restriction in knee movement</a:t>
            </a:r>
          </a:p>
          <a:p>
            <a:pPr>
              <a:defRPr/>
            </a:pPr>
            <a:r>
              <a:rPr lang="en-GB" dirty="0"/>
              <a:t> X-ray confirms T&amp;Y shape</a:t>
            </a:r>
          </a:p>
        </p:txBody>
      </p:sp>
      <p:sp>
        <p:nvSpPr>
          <p:cNvPr id="83972" name="Date Placeholder 1"/>
          <p:cNvSpPr>
            <a:spLocks noGrp="1"/>
          </p:cNvSpPr>
          <p:nvPr>
            <p:ph type="dt" sz="quarter" idx="10"/>
          </p:nvPr>
        </p:nvSpPr>
        <p:spPr>
          <a:noFill/>
          <a:ln>
            <a:miter lim="800000"/>
            <a:headEnd/>
            <a:tailEnd/>
          </a:ln>
        </p:spPr>
        <p:txBody>
          <a:bodyPr/>
          <a:lstStyle/>
          <a:p>
            <a:fld id="{7A254022-7F25-487A-BE6F-C3C94C87A96C}" type="datetime1">
              <a:rPr lang="en-US" smtClean="0">
                <a:latin typeface="Arial" charset="0"/>
              </a:rPr>
              <a:pPr/>
              <a:t>6/10/2022</a:t>
            </a:fld>
            <a:endParaRPr lang="en-US">
              <a:latin typeface="Arial" charset="0"/>
            </a:endParaRPr>
          </a:p>
        </p:txBody>
      </p:sp>
      <p:sp>
        <p:nvSpPr>
          <p:cNvPr id="83973" name="Slide Number Placeholder 3"/>
          <p:cNvSpPr>
            <a:spLocks noGrp="1"/>
          </p:cNvSpPr>
          <p:nvPr>
            <p:ph type="sldNum" sz="quarter" idx="12"/>
          </p:nvPr>
        </p:nvSpPr>
        <p:spPr>
          <a:noFill/>
          <a:ln>
            <a:miter lim="800000"/>
            <a:headEnd/>
            <a:tailEnd/>
          </a:ln>
        </p:spPr>
        <p:txBody>
          <a:bodyPr/>
          <a:lstStyle/>
          <a:p>
            <a:fld id="{E1575D74-8590-4F7C-88DA-F9865CED3263}" type="slidenum">
              <a:rPr lang="en-US" smtClean="0"/>
              <a:pPr/>
              <a:t>81</a:t>
            </a:fld>
            <a:endParaRPr 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r>
              <a:rPr lang="en-GB"/>
              <a:t>management</a:t>
            </a:r>
          </a:p>
        </p:txBody>
      </p:sp>
      <p:sp>
        <p:nvSpPr>
          <p:cNvPr id="84995" name="Content Placeholder 2"/>
          <p:cNvSpPr>
            <a:spLocks noGrp="1"/>
          </p:cNvSpPr>
          <p:nvPr>
            <p:ph idx="1"/>
          </p:nvPr>
        </p:nvSpPr>
        <p:spPr/>
        <p:txBody>
          <a:bodyPr/>
          <a:lstStyle/>
          <a:p>
            <a:r>
              <a:rPr lang="en-GB"/>
              <a:t>	Under anaesthesia</a:t>
            </a:r>
          </a:p>
          <a:p>
            <a:r>
              <a:rPr lang="en-GB"/>
              <a:t>	Aspirate the joint</a:t>
            </a:r>
          </a:p>
          <a:p>
            <a:r>
              <a:rPr lang="en-GB"/>
              <a:t>	Skeletal traction 6/52 </a:t>
            </a:r>
          </a:p>
          <a:p>
            <a:r>
              <a:rPr lang="en-GB"/>
              <a:t>	Non weight bearing 6/52 crutches</a:t>
            </a:r>
          </a:p>
          <a:p>
            <a:r>
              <a:rPr lang="en-GB"/>
              <a:t>	Exercise quadriceps</a:t>
            </a:r>
          </a:p>
          <a:p>
            <a:endParaRPr lang="en-GB"/>
          </a:p>
        </p:txBody>
      </p:sp>
      <p:sp>
        <p:nvSpPr>
          <p:cNvPr id="84996" name="Date Placeholder 1"/>
          <p:cNvSpPr>
            <a:spLocks noGrp="1"/>
          </p:cNvSpPr>
          <p:nvPr>
            <p:ph type="dt" sz="quarter" idx="10"/>
          </p:nvPr>
        </p:nvSpPr>
        <p:spPr>
          <a:noFill/>
          <a:ln>
            <a:miter lim="800000"/>
            <a:headEnd/>
            <a:tailEnd/>
          </a:ln>
        </p:spPr>
        <p:txBody>
          <a:bodyPr/>
          <a:lstStyle/>
          <a:p>
            <a:fld id="{18639192-B384-4D0F-9405-C9987D656D49}" type="datetime1">
              <a:rPr lang="en-US" smtClean="0">
                <a:latin typeface="Arial" charset="0"/>
              </a:rPr>
              <a:pPr/>
              <a:t>6/10/2022</a:t>
            </a:fld>
            <a:endParaRPr lang="en-US">
              <a:latin typeface="Arial" charset="0"/>
            </a:endParaRPr>
          </a:p>
        </p:txBody>
      </p:sp>
      <p:sp>
        <p:nvSpPr>
          <p:cNvPr id="84997" name="Slide Number Placeholder 3"/>
          <p:cNvSpPr>
            <a:spLocks noGrp="1"/>
          </p:cNvSpPr>
          <p:nvPr>
            <p:ph type="sldNum" sz="quarter" idx="12"/>
          </p:nvPr>
        </p:nvSpPr>
        <p:spPr>
          <a:noFill/>
          <a:ln>
            <a:miter lim="800000"/>
            <a:headEnd/>
            <a:tailEnd/>
          </a:ln>
        </p:spPr>
        <p:txBody>
          <a:bodyPr/>
          <a:lstStyle/>
          <a:p>
            <a:fld id="{4FEDFC8A-DFE8-46C2-B90B-55588FC21B92}" type="slidenum">
              <a:rPr lang="en-US" smtClean="0"/>
              <a:pPr/>
              <a:t>82</a:t>
            </a:fld>
            <a:endParaRPr 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en-GB" b="1"/>
              <a:t>TIBIA CONDYLE FRACTURE</a:t>
            </a:r>
          </a:p>
        </p:txBody>
      </p:sp>
      <p:sp>
        <p:nvSpPr>
          <p:cNvPr id="3" name="Content Placeholder 2"/>
          <p:cNvSpPr>
            <a:spLocks noGrp="1"/>
          </p:cNvSpPr>
          <p:nvPr>
            <p:ph idx="1"/>
          </p:nvPr>
        </p:nvSpPr>
        <p:spPr/>
        <p:txBody>
          <a:bodyPr/>
          <a:lstStyle/>
          <a:p>
            <a:pPr marL="0" indent="0">
              <a:buFont typeface="Wingdings" pitchFamily="2" charset="2"/>
              <a:buNone/>
              <a:defRPr/>
            </a:pPr>
            <a:r>
              <a:rPr lang="en-GB" dirty="0"/>
              <a:t>MOI</a:t>
            </a:r>
          </a:p>
          <a:p>
            <a:pPr>
              <a:defRPr/>
            </a:pPr>
            <a:r>
              <a:rPr lang="en-GB" dirty="0"/>
              <a:t>Fall from height</a:t>
            </a:r>
          </a:p>
          <a:p>
            <a:pPr>
              <a:defRPr/>
            </a:pPr>
            <a:r>
              <a:rPr lang="en-GB" dirty="0"/>
              <a:t>Direct blow especially lateral condyle</a:t>
            </a:r>
          </a:p>
          <a:p>
            <a:pPr>
              <a:defRPr/>
            </a:pPr>
            <a:r>
              <a:rPr lang="en-GB" dirty="0"/>
              <a:t>(lumber injury) fall on extended knee and slightly valgus</a:t>
            </a:r>
          </a:p>
          <a:p>
            <a:pPr marL="0" indent="0">
              <a:buFont typeface="Wingdings" pitchFamily="2" charset="2"/>
              <a:buNone/>
              <a:defRPr/>
            </a:pPr>
            <a:r>
              <a:rPr lang="en-GB" dirty="0"/>
              <a:t>Incidence 50-60 years</a:t>
            </a:r>
          </a:p>
          <a:p>
            <a:pPr>
              <a:defRPr/>
            </a:pPr>
            <a:r>
              <a:rPr lang="en-GB" dirty="0"/>
              <a:t>The lateral condyle is driven upwards and smashed by the lateral femoral condyle.</a:t>
            </a:r>
          </a:p>
          <a:p>
            <a:pPr>
              <a:defRPr/>
            </a:pPr>
            <a:r>
              <a:rPr lang="en-GB" dirty="0"/>
              <a:t>High energy fracture in young patients</a:t>
            </a:r>
          </a:p>
        </p:txBody>
      </p:sp>
      <p:sp>
        <p:nvSpPr>
          <p:cNvPr id="86020" name="Date Placeholder 1"/>
          <p:cNvSpPr>
            <a:spLocks noGrp="1"/>
          </p:cNvSpPr>
          <p:nvPr>
            <p:ph type="dt" sz="quarter" idx="10"/>
          </p:nvPr>
        </p:nvSpPr>
        <p:spPr>
          <a:noFill/>
          <a:ln>
            <a:miter lim="800000"/>
            <a:headEnd/>
            <a:tailEnd/>
          </a:ln>
        </p:spPr>
        <p:txBody>
          <a:bodyPr/>
          <a:lstStyle/>
          <a:p>
            <a:fld id="{B661B0F2-4D16-42BC-B919-A8E028C111A0}" type="datetime1">
              <a:rPr lang="en-US" smtClean="0">
                <a:latin typeface="Arial" charset="0"/>
              </a:rPr>
              <a:pPr/>
              <a:t>6/10/2022</a:t>
            </a:fld>
            <a:endParaRPr lang="en-US">
              <a:latin typeface="Arial" charset="0"/>
            </a:endParaRPr>
          </a:p>
        </p:txBody>
      </p:sp>
      <p:sp>
        <p:nvSpPr>
          <p:cNvPr id="86021" name="Slide Number Placeholder 4"/>
          <p:cNvSpPr>
            <a:spLocks noGrp="1"/>
          </p:cNvSpPr>
          <p:nvPr>
            <p:ph type="sldNum" sz="quarter" idx="12"/>
          </p:nvPr>
        </p:nvSpPr>
        <p:spPr>
          <a:noFill/>
          <a:ln>
            <a:miter lim="800000"/>
            <a:headEnd/>
            <a:tailEnd/>
          </a:ln>
        </p:spPr>
        <p:txBody>
          <a:bodyPr/>
          <a:lstStyle/>
          <a:p>
            <a:fld id="{B8B5DBB2-4D12-4B01-93A4-2CD7F11E73C1}" type="slidenum">
              <a:rPr lang="en-US" smtClean="0"/>
              <a:pPr/>
              <a:t>83</a:t>
            </a:fld>
            <a:endParaRPr 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en-GB"/>
              <a:t>Clinical features tibial condyle</a:t>
            </a:r>
          </a:p>
        </p:txBody>
      </p:sp>
      <p:sp>
        <p:nvSpPr>
          <p:cNvPr id="87043" name="Content Placeholder 2"/>
          <p:cNvSpPr>
            <a:spLocks noGrp="1"/>
          </p:cNvSpPr>
          <p:nvPr>
            <p:ph idx="1"/>
          </p:nvPr>
        </p:nvSpPr>
        <p:spPr/>
        <p:txBody>
          <a:bodyPr/>
          <a:lstStyle/>
          <a:p>
            <a:r>
              <a:rPr lang="en-GB"/>
              <a:t>swollen knee</a:t>
            </a:r>
          </a:p>
          <a:p>
            <a:r>
              <a:rPr lang="en-GB"/>
              <a:t>valgus position</a:t>
            </a:r>
          </a:p>
          <a:p>
            <a:r>
              <a:rPr lang="en-GB"/>
              <a:t>doughly feeling because of haemoarthrosis</a:t>
            </a:r>
          </a:p>
          <a:p>
            <a:r>
              <a:rPr lang="en-GB"/>
              <a:t>PT  unable to move the limb</a:t>
            </a:r>
          </a:p>
          <a:p>
            <a:r>
              <a:rPr lang="en-GB"/>
              <a:t>NB. </a:t>
            </a:r>
          </a:p>
        </p:txBody>
      </p:sp>
      <p:sp>
        <p:nvSpPr>
          <p:cNvPr id="87044" name="Date Placeholder 1"/>
          <p:cNvSpPr>
            <a:spLocks noGrp="1"/>
          </p:cNvSpPr>
          <p:nvPr>
            <p:ph type="dt" sz="quarter" idx="10"/>
          </p:nvPr>
        </p:nvSpPr>
        <p:spPr>
          <a:noFill/>
          <a:ln>
            <a:miter lim="800000"/>
            <a:headEnd/>
            <a:tailEnd/>
          </a:ln>
        </p:spPr>
        <p:txBody>
          <a:bodyPr/>
          <a:lstStyle/>
          <a:p>
            <a:fld id="{F85C8545-BB30-4313-A807-7EA0622EC932}" type="datetime1">
              <a:rPr lang="en-US" smtClean="0">
                <a:latin typeface="Arial" charset="0"/>
              </a:rPr>
              <a:pPr/>
              <a:t>6/10/2022</a:t>
            </a:fld>
            <a:endParaRPr lang="en-US">
              <a:latin typeface="Arial" charset="0"/>
            </a:endParaRPr>
          </a:p>
        </p:txBody>
      </p:sp>
      <p:sp>
        <p:nvSpPr>
          <p:cNvPr id="87045" name="Slide Number Placeholder 3"/>
          <p:cNvSpPr>
            <a:spLocks noGrp="1"/>
          </p:cNvSpPr>
          <p:nvPr>
            <p:ph type="sldNum" sz="quarter" idx="12"/>
          </p:nvPr>
        </p:nvSpPr>
        <p:spPr>
          <a:noFill/>
          <a:ln>
            <a:miter lim="800000"/>
            <a:headEnd/>
            <a:tailEnd/>
          </a:ln>
        </p:spPr>
        <p:txBody>
          <a:bodyPr/>
          <a:lstStyle/>
          <a:p>
            <a:fld id="{53C18701-2232-444D-9A6D-7B72EAAAB873}" type="slidenum">
              <a:rPr lang="en-US" smtClean="0"/>
              <a:pPr/>
              <a:t>84</a:t>
            </a:fld>
            <a:endParaRPr 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GB"/>
              <a:t>schatzer classification</a:t>
            </a:r>
            <a:br>
              <a:rPr lang="en-GB"/>
            </a:br>
            <a:endParaRPr lang="en-GB"/>
          </a:p>
        </p:txBody>
      </p:sp>
      <p:pic>
        <p:nvPicPr>
          <p:cNvPr id="88067" name="Content Placeholder 3"/>
          <p:cNvPicPr>
            <a:picLocks noGrp="1" noChangeAspect="1"/>
          </p:cNvPicPr>
          <p:nvPr>
            <p:ph idx="1"/>
          </p:nvPr>
        </p:nvPicPr>
        <p:blipFill>
          <a:blip r:embed="rId2" cstate="print"/>
          <a:srcRect/>
          <a:stretch>
            <a:fillRect/>
          </a:stretch>
        </p:blipFill>
        <p:spPr>
          <a:xfrm>
            <a:off x="1371600" y="1600200"/>
            <a:ext cx="5943600" cy="4724400"/>
          </a:xfrm>
        </p:spPr>
      </p:pic>
      <p:sp>
        <p:nvSpPr>
          <p:cNvPr id="88068" name="Date Placeholder 1"/>
          <p:cNvSpPr>
            <a:spLocks noGrp="1"/>
          </p:cNvSpPr>
          <p:nvPr>
            <p:ph type="dt" sz="quarter" idx="10"/>
          </p:nvPr>
        </p:nvSpPr>
        <p:spPr>
          <a:noFill/>
          <a:ln>
            <a:miter lim="800000"/>
            <a:headEnd/>
            <a:tailEnd/>
          </a:ln>
        </p:spPr>
        <p:txBody>
          <a:bodyPr/>
          <a:lstStyle/>
          <a:p>
            <a:fld id="{D9BA182E-960C-4B79-9DA6-5C9F23E44636}" type="datetime1">
              <a:rPr lang="en-US" smtClean="0">
                <a:latin typeface="Arial" charset="0"/>
              </a:rPr>
              <a:pPr/>
              <a:t>6/10/2022</a:t>
            </a:fld>
            <a:endParaRPr lang="en-US">
              <a:latin typeface="Arial" charset="0"/>
            </a:endParaRPr>
          </a:p>
        </p:txBody>
      </p:sp>
      <p:sp>
        <p:nvSpPr>
          <p:cNvPr id="88069" name="Slide Number Placeholder 3"/>
          <p:cNvSpPr>
            <a:spLocks noGrp="1"/>
          </p:cNvSpPr>
          <p:nvPr>
            <p:ph type="sldNum" sz="quarter" idx="12"/>
          </p:nvPr>
        </p:nvSpPr>
        <p:spPr>
          <a:noFill/>
          <a:ln>
            <a:miter lim="800000"/>
            <a:headEnd/>
            <a:tailEnd/>
          </a:ln>
        </p:spPr>
        <p:txBody>
          <a:bodyPr/>
          <a:lstStyle/>
          <a:p>
            <a:fld id="{80F9180B-0B72-4410-AB36-F37A29ABE53A}" type="slidenum">
              <a:rPr lang="en-US" smtClean="0"/>
              <a:pPr/>
              <a:t>85</a:t>
            </a:fld>
            <a:endParaRPr 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endParaRPr lang="en-GB"/>
          </a:p>
        </p:txBody>
      </p:sp>
      <p:pic>
        <p:nvPicPr>
          <p:cNvPr id="89091" name="Content Placeholder 3"/>
          <p:cNvPicPr>
            <a:picLocks noGrp="1" noChangeAspect="1"/>
          </p:cNvPicPr>
          <p:nvPr>
            <p:ph idx="1"/>
          </p:nvPr>
        </p:nvPicPr>
        <p:blipFill>
          <a:blip r:embed="rId2" cstate="print"/>
          <a:srcRect/>
          <a:stretch>
            <a:fillRect/>
          </a:stretch>
        </p:blipFill>
        <p:spPr>
          <a:xfrm>
            <a:off x="914400" y="1524000"/>
            <a:ext cx="7086600" cy="4876800"/>
          </a:xfrm>
        </p:spPr>
      </p:pic>
      <p:sp>
        <p:nvSpPr>
          <p:cNvPr id="89092" name="Date Placeholder 1"/>
          <p:cNvSpPr>
            <a:spLocks noGrp="1"/>
          </p:cNvSpPr>
          <p:nvPr>
            <p:ph type="dt" sz="quarter" idx="10"/>
          </p:nvPr>
        </p:nvSpPr>
        <p:spPr>
          <a:noFill/>
          <a:ln>
            <a:miter lim="800000"/>
            <a:headEnd/>
            <a:tailEnd/>
          </a:ln>
        </p:spPr>
        <p:txBody>
          <a:bodyPr/>
          <a:lstStyle/>
          <a:p>
            <a:fld id="{C8050244-9665-4D60-B84B-318B74A2ACF2}" type="datetime1">
              <a:rPr lang="en-US" smtClean="0">
                <a:latin typeface="Arial" charset="0"/>
              </a:rPr>
              <a:pPr/>
              <a:t>6/10/2022</a:t>
            </a:fld>
            <a:endParaRPr lang="en-US">
              <a:latin typeface="Arial" charset="0"/>
            </a:endParaRPr>
          </a:p>
        </p:txBody>
      </p:sp>
      <p:sp>
        <p:nvSpPr>
          <p:cNvPr id="89093" name="Slide Number Placeholder 3"/>
          <p:cNvSpPr>
            <a:spLocks noGrp="1"/>
          </p:cNvSpPr>
          <p:nvPr>
            <p:ph type="sldNum" sz="quarter" idx="12"/>
          </p:nvPr>
        </p:nvSpPr>
        <p:spPr>
          <a:noFill/>
          <a:ln>
            <a:miter lim="800000"/>
            <a:headEnd/>
            <a:tailEnd/>
          </a:ln>
        </p:spPr>
        <p:txBody>
          <a:bodyPr/>
          <a:lstStyle/>
          <a:p>
            <a:fld id="{CCBFAE4C-D142-4153-ACD4-8E0993C39503}" type="slidenum">
              <a:rPr lang="en-US" smtClean="0"/>
              <a:pPr/>
              <a:t>86</a:t>
            </a:fld>
            <a:endParaRPr 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r>
              <a:rPr lang="en-GB"/>
              <a:t>management</a:t>
            </a:r>
          </a:p>
        </p:txBody>
      </p:sp>
      <p:sp>
        <p:nvSpPr>
          <p:cNvPr id="90115" name="Content Placeholder 2"/>
          <p:cNvSpPr>
            <a:spLocks noGrp="1"/>
          </p:cNvSpPr>
          <p:nvPr>
            <p:ph idx="1"/>
          </p:nvPr>
        </p:nvSpPr>
        <p:spPr/>
        <p:txBody>
          <a:bodyPr/>
          <a:lstStyle/>
          <a:p>
            <a:r>
              <a:rPr lang="en-GB"/>
              <a:t>X- ray confirms the diagnosis.</a:t>
            </a:r>
          </a:p>
          <a:p>
            <a:r>
              <a:rPr lang="en-GB"/>
              <a:t>Evaluate by taking the pulses(posterior tibialis and dorsalis pedis)</a:t>
            </a:r>
          </a:p>
          <a:p>
            <a:r>
              <a:rPr lang="en-GB"/>
              <a:t>Reduction </a:t>
            </a:r>
          </a:p>
          <a:p>
            <a:r>
              <a:rPr lang="en-GB"/>
              <a:t>Full cylinder POP/knee cast/knee brace</a:t>
            </a:r>
          </a:p>
          <a:p>
            <a:r>
              <a:rPr lang="en-GB"/>
              <a:t>Non weight bearing 6/52</a:t>
            </a:r>
          </a:p>
          <a:p>
            <a:r>
              <a:rPr lang="en-GB"/>
              <a:t>Exercise quadriceps</a:t>
            </a:r>
          </a:p>
          <a:p>
            <a:r>
              <a:rPr lang="en-GB"/>
              <a:t>Operative – pin, plates</a:t>
            </a:r>
          </a:p>
          <a:p>
            <a:r>
              <a:rPr lang="en-GB"/>
              <a:t> prophylaxis anticoagulant</a:t>
            </a:r>
          </a:p>
          <a:p>
            <a:endParaRPr lang="en-GB"/>
          </a:p>
        </p:txBody>
      </p:sp>
      <p:sp>
        <p:nvSpPr>
          <p:cNvPr id="90116" name="Date Placeholder 1"/>
          <p:cNvSpPr>
            <a:spLocks noGrp="1"/>
          </p:cNvSpPr>
          <p:nvPr>
            <p:ph type="dt" sz="quarter" idx="10"/>
          </p:nvPr>
        </p:nvSpPr>
        <p:spPr>
          <a:noFill/>
          <a:ln>
            <a:miter lim="800000"/>
            <a:headEnd/>
            <a:tailEnd/>
          </a:ln>
        </p:spPr>
        <p:txBody>
          <a:bodyPr/>
          <a:lstStyle/>
          <a:p>
            <a:fld id="{CCE4F4C2-30C6-48A9-8744-5B5C05237E0D}" type="datetime1">
              <a:rPr lang="en-US" smtClean="0">
                <a:latin typeface="Arial" charset="0"/>
              </a:rPr>
              <a:pPr/>
              <a:t>6/10/2022</a:t>
            </a:fld>
            <a:endParaRPr lang="en-US">
              <a:latin typeface="Arial" charset="0"/>
            </a:endParaRPr>
          </a:p>
        </p:txBody>
      </p:sp>
      <p:sp>
        <p:nvSpPr>
          <p:cNvPr id="90117" name="Slide Number Placeholder 3"/>
          <p:cNvSpPr>
            <a:spLocks noGrp="1"/>
          </p:cNvSpPr>
          <p:nvPr>
            <p:ph type="sldNum" sz="quarter" idx="12"/>
          </p:nvPr>
        </p:nvSpPr>
        <p:spPr>
          <a:noFill/>
          <a:ln>
            <a:miter lim="800000"/>
            <a:headEnd/>
            <a:tailEnd/>
          </a:ln>
        </p:spPr>
        <p:txBody>
          <a:bodyPr/>
          <a:lstStyle/>
          <a:p>
            <a:fld id="{4E865F84-339C-4B7A-9FB9-3E007B260642}" type="slidenum">
              <a:rPr lang="en-US" smtClean="0"/>
              <a:pPr/>
              <a:t>87</a:t>
            </a:fld>
            <a:endParaRPr 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endParaRPr lang="en-GB"/>
          </a:p>
        </p:txBody>
      </p:sp>
      <p:pic>
        <p:nvPicPr>
          <p:cNvPr id="91139" name="Content Placeholder 3"/>
          <p:cNvPicPr>
            <a:picLocks noGrp="1" noChangeAspect="1"/>
          </p:cNvPicPr>
          <p:nvPr>
            <p:ph idx="1"/>
          </p:nvPr>
        </p:nvPicPr>
        <p:blipFill>
          <a:blip r:embed="rId2" cstate="print"/>
          <a:srcRect/>
          <a:stretch>
            <a:fillRect/>
          </a:stretch>
        </p:blipFill>
        <p:spPr>
          <a:xfrm>
            <a:off x="228600" y="1600200"/>
            <a:ext cx="8915400" cy="4876800"/>
          </a:xfrm>
        </p:spPr>
      </p:pic>
      <p:sp>
        <p:nvSpPr>
          <p:cNvPr id="91140" name="Date Placeholder 4"/>
          <p:cNvSpPr>
            <a:spLocks noGrp="1"/>
          </p:cNvSpPr>
          <p:nvPr>
            <p:ph type="dt" sz="quarter" idx="10"/>
          </p:nvPr>
        </p:nvSpPr>
        <p:spPr>
          <a:noFill/>
          <a:ln>
            <a:miter lim="800000"/>
            <a:headEnd/>
            <a:tailEnd/>
          </a:ln>
        </p:spPr>
        <p:txBody>
          <a:bodyPr/>
          <a:lstStyle/>
          <a:p>
            <a:fld id="{9FD06BF6-0D04-407A-8649-63149D31FB43}" type="datetime1">
              <a:rPr lang="en-US" smtClean="0">
                <a:latin typeface="Arial" charset="0"/>
              </a:rPr>
              <a:pPr/>
              <a:t>6/10/2022</a:t>
            </a:fld>
            <a:endParaRPr lang="en-US">
              <a:latin typeface="Arial" charset="0"/>
            </a:endParaRPr>
          </a:p>
        </p:txBody>
      </p:sp>
      <p:sp>
        <p:nvSpPr>
          <p:cNvPr id="91141" name="Slide Number Placeholder 6"/>
          <p:cNvSpPr>
            <a:spLocks noGrp="1"/>
          </p:cNvSpPr>
          <p:nvPr>
            <p:ph type="sldNum" sz="quarter" idx="12"/>
          </p:nvPr>
        </p:nvSpPr>
        <p:spPr>
          <a:noFill/>
          <a:ln>
            <a:miter lim="800000"/>
            <a:headEnd/>
            <a:tailEnd/>
          </a:ln>
        </p:spPr>
        <p:txBody>
          <a:bodyPr/>
          <a:lstStyle/>
          <a:p>
            <a:fld id="{1B5DD0C7-8CA6-4A53-B482-F285CBF38287}" type="slidenum">
              <a:rPr lang="en-US" smtClean="0"/>
              <a:pPr/>
              <a:t>88</a:t>
            </a:fld>
            <a:endParaRPr lang="en-US"/>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r>
              <a:rPr lang="en-GB" b="1"/>
              <a:t>PATELLA FRACTURES</a:t>
            </a:r>
          </a:p>
        </p:txBody>
      </p:sp>
      <p:sp>
        <p:nvSpPr>
          <p:cNvPr id="3" name="Content Placeholder 2"/>
          <p:cNvSpPr>
            <a:spLocks noGrp="1"/>
          </p:cNvSpPr>
          <p:nvPr>
            <p:ph idx="1"/>
          </p:nvPr>
        </p:nvSpPr>
        <p:spPr/>
        <p:txBody>
          <a:bodyPr/>
          <a:lstStyle/>
          <a:p>
            <a:pPr>
              <a:defRPr/>
            </a:pPr>
            <a:r>
              <a:rPr lang="en-GB" dirty="0"/>
              <a:t>Mechanism of Injury</a:t>
            </a:r>
          </a:p>
          <a:p>
            <a:pPr marL="0" indent="0">
              <a:buFont typeface="Wingdings" pitchFamily="2" charset="2"/>
              <a:buNone/>
              <a:defRPr/>
            </a:pPr>
            <a:r>
              <a:rPr lang="en-GB" sz="2400" dirty="0"/>
              <a:t>• </a:t>
            </a:r>
            <a:r>
              <a:rPr lang="en-GB" sz="2400" b="1" dirty="0"/>
              <a:t>Direct injury </a:t>
            </a:r>
            <a:r>
              <a:rPr lang="en-GB" sz="2400" dirty="0"/>
              <a:t>- Usually a fall onto the knee or a blow against the dashboard of a car - causes either an</a:t>
            </a:r>
          </a:p>
          <a:p>
            <a:pPr marL="0" indent="0">
              <a:buFont typeface="Wingdings" pitchFamily="2" charset="2"/>
              <a:buNone/>
              <a:defRPr/>
            </a:pPr>
            <a:r>
              <a:rPr lang="en-GB" sz="2400" dirty="0"/>
              <a:t>undisplaced crack or else a </a:t>
            </a:r>
            <a:r>
              <a:rPr lang="en-GB" sz="2400" dirty="0" err="1"/>
              <a:t>comminuted</a:t>
            </a:r>
            <a:r>
              <a:rPr lang="en-GB" sz="2400" dirty="0"/>
              <a:t> ('stellate') fracture without severe damage to the extensor expansions.</a:t>
            </a:r>
          </a:p>
          <a:p>
            <a:pPr marL="0" indent="0">
              <a:buFont typeface="Wingdings" pitchFamily="2" charset="2"/>
              <a:buNone/>
              <a:defRPr/>
            </a:pPr>
            <a:r>
              <a:rPr lang="en-GB" sz="2400" dirty="0"/>
              <a:t>• </a:t>
            </a:r>
            <a:r>
              <a:rPr lang="en-GB" sz="2400" b="1" dirty="0"/>
              <a:t>Indirect injury </a:t>
            </a:r>
            <a:r>
              <a:rPr lang="en-GB" sz="2400" dirty="0"/>
              <a:t>- Occurs when someone catches his/her foot against a solid obstacle &amp; to avoid falling,</a:t>
            </a:r>
          </a:p>
          <a:p>
            <a:pPr marL="0" indent="0">
              <a:buFont typeface="Wingdings" pitchFamily="2" charset="2"/>
              <a:buNone/>
              <a:defRPr/>
            </a:pPr>
            <a:r>
              <a:rPr lang="en-GB" sz="2400" dirty="0"/>
              <a:t>contracts the quadriceps muscle forcefully. This is a transverse fracture with a gap between the fragments</a:t>
            </a:r>
          </a:p>
        </p:txBody>
      </p:sp>
      <p:sp>
        <p:nvSpPr>
          <p:cNvPr id="92164" name="Date Placeholder 1"/>
          <p:cNvSpPr>
            <a:spLocks noGrp="1"/>
          </p:cNvSpPr>
          <p:nvPr>
            <p:ph type="dt" sz="quarter" idx="10"/>
          </p:nvPr>
        </p:nvSpPr>
        <p:spPr>
          <a:noFill/>
          <a:ln>
            <a:miter lim="800000"/>
            <a:headEnd/>
            <a:tailEnd/>
          </a:ln>
        </p:spPr>
        <p:txBody>
          <a:bodyPr/>
          <a:lstStyle/>
          <a:p>
            <a:fld id="{D13B5033-AE49-4B7B-95C6-89E3D6C0814E}" type="datetime1">
              <a:rPr lang="en-US" smtClean="0">
                <a:latin typeface="Arial" charset="0"/>
              </a:rPr>
              <a:pPr/>
              <a:t>6/10/2022</a:t>
            </a:fld>
            <a:endParaRPr lang="en-US">
              <a:latin typeface="Arial" charset="0"/>
            </a:endParaRPr>
          </a:p>
        </p:txBody>
      </p:sp>
      <p:sp>
        <p:nvSpPr>
          <p:cNvPr id="92165" name="Slide Number Placeholder 4"/>
          <p:cNvSpPr>
            <a:spLocks noGrp="1"/>
          </p:cNvSpPr>
          <p:nvPr>
            <p:ph type="sldNum" sz="quarter" idx="12"/>
          </p:nvPr>
        </p:nvSpPr>
        <p:spPr>
          <a:noFill/>
          <a:ln>
            <a:miter lim="800000"/>
            <a:headEnd/>
            <a:tailEnd/>
          </a:ln>
        </p:spPr>
        <p:txBody>
          <a:bodyPr/>
          <a:lstStyle/>
          <a:p>
            <a:fld id="{BAB83844-A3EF-4571-B066-5CADCB131B69}" type="slidenum">
              <a:rPr lang="en-US" smtClean="0"/>
              <a:pPr/>
              <a:t>89</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GB"/>
              <a:t>Mechanism of injury... </a:t>
            </a:r>
            <a:endParaRPr lang="en-US"/>
          </a:p>
        </p:txBody>
      </p:sp>
      <p:sp>
        <p:nvSpPr>
          <p:cNvPr id="11267" name="Content Placeholder 2"/>
          <p:cNvSpPr>
            <a:spLocks noGrp="1"/>
          </p:cNvSpPr>
          <p:nvPr>
            <p:ph idx="1"/>
          </p:nvPr>
        </p:nvSpPr>
        <p:spPr/>
        <p:txBody>
          <a:bodyPr/>
          <a:lstStyle/>
          <a:p>
            <a:r>
              <a:rPr lang="en-GB"/>
              <a:t>When the force is applied in the anteroposterior direction, the initial injury is to the anterior segment of the pelvis causing fractures of the pubic rami or separation of the symphysis pubis. </a:t>
            </a:r>
          </a:p>
          <a:p>
            <a:r>
              <a:rPr lang="en-GB"/>
              <a:t>With further violence, the posterior half of the ring also gives way resulting in a disruption of the sacro iliac joint or fracture of the ilium near the sacro iliac joint. </a:t>
            </a:r>
          </a:p>
          <a:p>
            <a:r>
              <a:rPr lang="en-GB"/>
              <a:t>.</a:t>
            </a:r>
          </a:p>
          <a:p>
            <a:endParaRPr lang="en-US"/>
          </a:p>
        </p:txBody>
      </p:sp>
      <p:sp>
        <p:nvSpPr>
          <p:cNvPr id="11268" name="Date Placeholder 3"/>
          <p:cNvSpPr>
            <a:spLocks noGrp="1"/>
          </p:cNvSpPr>
          <p:nvPr>
            <p:ph type="dt" sz="quarter" idx="10"/>
          </p:nvPr>
        </p:nvSpPr>
        <p:spPr>
          <a:noFill/>
          <a:ln>
            <a:miter lim="800000"/>
            <a:headEnd/>
            <a:tailEnd/>
          </a:ln>
        </p:spPr>
        <p:txBody>
          <a:bodyPr/>
          <a:lstStyle/>
          <a:p>
            <a:fld id="{1C3F9F0B-D06F-4900-A36B-493A26233CDB}" type="datetime1">
              <a:rPr lang="en-US" smtClean="0">
                <a:latin typeface="Arial" charset="0"/>
              </a:rPr>
              <a:pPr/>
              <a:t>6/10/2022</a:t>
            </a:fld>
            <a:endParaRPr lang="en-US">
              <a:latin typeface="Arial" charset="0"/>
            </a:endParaRPr>
          </a:p>
        </p:txBody>
      </p:sp>
      <p:sp>
        <p:nvSpPr>
          <p:cNvPr id="11269" name="Slide Number Placeholder 4"/>
          <p:cNvSpPr>
            <a:spLocks noGrp="1"/>
          </p:cNvSpPr>
          <p:nvPr>
            <p:ph type="sldNum" sz="quarter" idx="12"/>
          </p:nvPr>
        </p:nvSpPr>
        <p:spPr>
          <a:noFill/>
          <a:ln>
            <a:miter lim="800000"/>
            <a:headEnd/>
            <a:tailEnd/>
          </a:ln>
        </p:spPr>
        <p:txBody>
          <a:bodyPr/>
          <a:lstStyle/>
          <a:p>
            <a:fld id="{303ECC8A-F25C-49D0-A2B2-1EFCB4894FF2}" type="slidenum">
              <a:rPr lang="en-US" smtClean="0"/>
              <a:pPr/>
              <a:t>9</a:t>
            </a:fld>
            <a:endParaRPr lang="en-US"/>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en-GB"/>
              <a:t>Predisposing factors</a:t>
            </a:r>
          </a:p>
        </p:txBody>
      </p:sp>
      <p:sp>
        <p:nvSpPr>
          <p:cNvPr id="93187" name="Content Placeholder 2"/>
          <p:cNvSpPr>
            <a:spLocks noGrp="1"/>
          </p:cNvSpPr>
          <p:nvPr>
            <p:ph idx="1"/>
          </p:nvPr>
        </p:nvSpPr>
        <p:spPr/>
        <p:txBody>
          <a:bodyPr/>
          <a:lstStyle/>
          <a:p>
            <a:r>
              <a:rPr lang="en-GB"/>
              <a:t>Fluroquinolone use</a:t>
            </a:r>
          </a:p>
          <a:p>
            <a:r>
              <a:rPr lang="en-GB"/>
              <a:t>Steroid use</a:t>
            </a:r>
          </a:p>
          <a:p>
            <a:r>
              <a:rPr lang="en-GB"/>
              <a:t>sports</a:t>
            </a:r>
          </a:p>
        </p:txBody>
      </p:sp>
      <p:sp>
        <p:nvSpPr>
          <p:cNvPr id="93188" name="Date Placeholder 3"/>
          <p:cNvSpPr>
            <a:spLocks noGrp="1"/>
          </p:cNvSpPr>
          <p:nvPr>
            <p:ph type="dt" sz="quarter" idx="10"/>
          </p:nvPr>
        </p:nvSpPr>
        <p:spPr>
          <a:noFill/>
          <a:ln>
            <a:miter lim="800000"/>
            <a:headEnd/>
            <a:tailEnd/>
          </a:ln>
        </p:spPr>
        <p:txBody>
          <a:bodyPr/>
          <a:lstStyle/>
          <a:p>
            <a:fld id="{7AB3841C-89A3-492B-B3F7-E9CF253DA22D}" type="datetime1">
              <a:rPr lang="en-US" smtClean="0">
                <a:latin typeface="Arial" charset="0"/>
              </a:rPr>
              <a:pPr/>
              <a:t>6/10/2022</a:t>
            </a:fld>
            <a:endParaRPr lang="en-US">
              <a:latin typeface="Arial" charset="0"/>
            </a:endParaRPr>
          </a:p>
        </p:txBody>
      </p:sp>
      <p:sp>
        <p:nvSpPr>
          <p:cNvPr id="93189" name="Slide Number Placeholder 5"/>
          <p:cNvSpPr>
            <a:spLocks noGrp="1"/>
          </p:cNvSpPr>
          <p:nvPr>
            <p:ph type="sldNum" sz="quarter" idx="12"/>
          </p:nvPr>
        </p:nvSpPr>
        <p:spPr>
          <a:noFill/>
          <a:ln>
            <a:miter lim="800000"/>
            <a:headEnd/>
            <a:tailEnd/>
          </a:ln>
        </p:spPr>
        <p:txBody>
          <a:bodyPr/>
          <a:lstStyle/>
          <a:p>
            <a:fld id="{D3774B8B-45BD-4A6E-B3A3-962EBC4B197C}" type="slidenum">
              <a:rPr lang="en-US" smtClean="0"/>
              <a:pPr/>
              <a:t>90</a:t>
            </a:fld>
            <a:endParaRPr lang="en-US"/>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4"/>
          <p:cNvSpPr>
            <a:spLocks noGrp="1"/>
          </p:cNvSpPr>
          <p:nvPr>
            <p:ph type="title"/>
          </p:nvPr>
        </p:nvSpPr>
        <p:spPr/>
        <p:txBody>
          <a:bodyPr/>
          <a:lstStyle/>
          <a:p>
            <a:r>
              <a:rPr lang="en-GB"/>
              <a:t>Classification of patella fractures</a:t>
            </a:r>
          </a:p>
        </p:txBody>
      </p:sp>
      <p:sp>
        <p:nvSpPr>
          <p:cNvPr id="6" name="Text Placeholder 5"/>
          <p:cNvSpPr>
            <a:spLocks noGrp="1"/>
          </p:cNvSpPr>
          <p:nvPr>
            <p:ph type="body" sz="half" idx="1"/>
          </p:nvPr>
        </p:nvSpPr>
        <p:spPr/>
        <p:txBody>
          <a:bodyPr/>
          <a:lstStyle/>
          <a:p>
            <a:pPr>
              <a:defRPr/>
            </a:pPr>
            <a:r>
              <a:rPr lang="en-GB" dirty="0"/>
              <a:t>Displaced or Undisplaced</a:t>
            </a:r>
          </a:p>
          <a:p>
            <a:pPr>
              <a:defRPr/>
            </a:pPr>
            <a:r>
              <a:rPr lang="en-GB" dirty="0"/>
              <a:t>• Transverse</a:t>
            </a:r>
          </a:p>
          <a:p>
            <a:pPr>
              <a:defRPr/>
            </a:pPr>
            <a:r>
              <a:rPr lang="en-GB" dirty="0"/>
              <a:t>• Longitudinal</a:t>
            </a:r>
          </a:p>
          <a:p>
            <a:pPr>
              <a:defRPr/>
            </a:pPr>
            <a:r>
              <a:rPr lang="en-GB" dirty="0"/>
              <a:t>• Polar</a:t>
            </a:r>
          </a:p>
          <a:p>
            <a:pPr>
              <a:defRPr/>
            </a:pPr>
            <a:r>
              <a:rPr lang="en-GB" dirty="0"/>
              <a:t>• </a:t>
            </a:r>
            <a:r>
              <a:rPr lang="en-GB" dirty="0" err="1"/>
              <a:t>Comminuted</a:t>
            </a:r>
            <a:r>
              <a:rPr lang="en-GB" dirty="0"/>
              <a:t> (stellate)</a:t>
            </a:r>
          </a:p>
          <a:p>
            <a:pPr marL="0" indent="0">
              <a:buFont typeface="Wingdings" pitchFamily="2" charset="2"/>
              <a:buNone/>
              <a:defRPr/>
            </a:pPr>
            <a:endParaRPr lang="en-GB" dirty="0"/>
          </a:p>
        </p:txBody>
      </p:sp>
      <p:pic>
        <p:nvPicPr>
          <p:cNvPr id="94212" name="Content Placeholder 7"/>
          <p:cNvPicPr>
            <a:picLocks noGrp="1" noChangeAspect="1"/>
          </p:cNvPicPr>
          <p:nvPr>
            <p:ph sz="half" idx="2"/>
          </p:nvPr>
        </p:nvPicPr>
        <p:blipFill>
          <a:blip r:embed="rId2" cstate="print"/>
          <a:srcRect/>
          <a:stretch>
            <a:fillRect/>
          </a:stretch>
        </p:blipFill>
        <p:spPr>
          <a:xfrm>
            <a:off x="4722813" y="2085975"/>
            <a:ext cx="3810000" cy="3019425"/>
          </a:xfrm>
        </p:spPr>
      </p:pic>
      <p:sp>
        <p:nvSpPr>
          <p:cNvPr id="94213" name="Date Placeholder 1"/>
          <p:cNvSpPr>
            <a:spLocks noGrp="1"/>
          </p:cNvSpPr>
          <p:nvPr>
            <p:ph type="dt" sz="quarter" idx="10"/>
          </p:nvPr>
        </p:nvSpPr>
        <p:spPr>
          <a:noFill/>
          <a:ln>
            <a:miter lim="800000"/>
            <a:headEnd/>
            <a:tailEnd/>
          </a:ln>
        </p:spPr>
        <p:txBody>
          <a:bodyPr/>
          <a:lstStyle/>
          <a:p>
            <a:fld id="{3E2A7907-AF5C-4459-B865-B2B4D9A72DCE}" type="datetime1">
              <a:rPr lang="en-US" smtClean="0">
                <a:latin typeface="Arial" charset="0"/>
              </a:rPr>
              <a:pPr/>
              <a:t>6/10/2022</a:t>
            </a:fld>
            <a:endParaRPr lang="en-US">
              <a:latin typeface="Arial" charset="0"/>
            </a:endParaRPr>
          </a:p>
        </p:txBody>
      </p:sp>
      <p:sp>
        <p:nvSpPr>
          <p:cNvPr id="94214" name="Slide Number Placeholder 3"/>
          <p:cNvSpPr>
            <a:spLocks noGrp="1"/>
          </p:cNvSpPr>
          <p:nvPr>
            <p:ph type="sldNum" sz="quarter" idx="12"/>
          </p:nvPr>
        </p:nvSpPr>
        <p:spPr>
          <a:noFill/>
          <a:ln>
            <a:miter lim="800000"/>
            <a:headEnd/>
            <a:tailEnd/>
          </a:ln>
        </p:spPr>
        <p:txBody>
          <a:bodyPr/>
          <a:lstStyle/>
          <a:p>
            <a:fld id="{7D918CBA-B067-4416-BA24-2A870F22B98A}" type="slidenum">
              <a:rPr lang="en-US" smtClean="0"/>
              <a:pPr/>
              <a:t>91</a:t>
            </a:fld>
            <a:endParaRPr lang="en-US"/>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en-GB"/>
              <a:t>Clinical features of patella fractures</a:t>
            </a:r>
          </a:p>
        </p:txBody>
      </p:sp>
      <p:sp>
        <p:nvSpPr>
          <p:cNvPr id="95235" name="Content Placeholder 2"/>
          <p:cNvSpPr>
            <a:spLocks noGrp="1"/>
          </p:cNvSpPr>
          <p:nvPr>
            <p:ph idx="1"/>
          </p:nvPr>
        </p:nvSpPr>
        <p:spPr>
          <a:xfrm>
            <a:off x="914400" y="1600200"/>
            <a:ext cx="7772400" cy="5257800"/>
          </a:xfrm>
        </p:spPr>
        <p:txBody>
          <a:bodyPr/>
          <a:lstStyle/>
          <a:p>
            <a:r>
              <a:rPr lang="en-GB"/>
              <a:t>	Hx trauma</a:t>
            </a:r>
          </a:p>
          <a:p>
            <a:r>
              <a:rPr lang="en-GB"/>
              <a:t>	Pain at the knee</a:t>
            </a:r>
          </a:p>
          <a:p>
            <a:r>
              <a:rPr lang="en-GB"/>
              <a:t>	Swelling of the knee.</a:t>
            </a:r>
          </a:p>
          <a:p>
            <a:r>
              <a:rPr lang="en-GB"/>
              <a:t>	Tenderness over the patella.</a:t>
            </a:r>
          </a:p>
          <a:p>
            <a:r>
              <a:rPr lang="en-GB"/>
              <a:t>	sometimes a gap can be felt on the patella</a:t>
            </a:r>
          </a:p>
          <a:p>
            <a:r>
              <a:rPr lang="en-GB"/>
              <a:t>Haemoathrosis-torn ACL &amp; PCL,P.tibia and D.femur,tear on the periphery of the meniscus</a:t>
            </a:r>
          </a:p>
          <a:p>
            <a:r>
              <a:rPr lang="en-GB"/>
              <a:t>Aspirate the knee-if fat(lipoarthrosis) there is fracture,if no fat soft tissue injury.</a:t>
            </a:r>
          </a:p>
          <a:p>
            <a:endParaRPr lang="en-GB"/>
          </a:p>
          <a:p>
            <a:endParaRPr lang="en-GB"/>
          </a:p>
        </p:txBody>
      </p:sp>
      <p:sp>
        <p:nvSpPr>
          <p:cNvPr id="95236" name="Date Placeholder 1"/>
          <p:cNvSpPr>
            <a:spLocks noGrp="1"/>
          </p:cNvSpPr>
          <p:nvPr>
            <p:ph type="dt" sz="quarter" idx="10"/>
          </p:nvPr>
        </p:nvSpPr>
        <p:spPr>
          <a:noFill/>
          <a:ln>
            <a:miter lim="800000"/>
            <a:headEnd/>
            <a:tailEnd/>
          </a:ln>
        </p:spPr>
        <p:txBody>
          <a:bodyPr/>
          <a:lstStyle/>
          <a:p>
            <a:fld id="{FE04AD82-0F7E-4A94-93FB-6D7C8B333ED9}" type="datetime1">
              <a:rPr lang="en-US" smtClean="0">
                <a:latin typeface="Arial" charset="0"/>
              </a:rPr>
              <a:pPr/>
              <a:t>6/10/2022</a:t>
            </a:fld>
            <a:endParaRPr lang="en-US">
              <a:latin typeface="Arial" charset="0"/>
            </a:endParaRPr>
          </a:p>
        </p:txBody>
      </p:sp>
      <p:sp>
        <p:nvSpPr>
          <p:cNvPr id="95237" name="Slide Number Placeholder 3"/>
          <p:cNvSpPr>
            <a:spLocks noGrp="1"/>
          </p:cNvSpPr>
          <p:nvPr>
            <p:ph type="sldNum" sz="quarter" idx="12"/>
          </p:nvPr>
        </p:nvSpPr>
        <p:spPr>
          <a:noFill/>
          <a:ln>
            <a:miter lim="800000"/>
            <a:headEnd/>
            <a:tailEnd/>
          </a:ln>
        </p:spPr>
        <p:txBody>
          <a:bodyPr/>
          <a:lstStyle/>
          <a:p>
            <a:fld id="{D98152C5-9000-406F-9562-21C637141195}" type="slidenum">
              <a:rPr lang="en-US" smtClean="0"/>
              <a:pPr/>
              <a:t>92</a:t>
            </a:fld>
            <a:endParaRPr 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en-GB"/>
              <a:t>Management of fracture patella</a:t>
            </a:r>
          </a:p>
        </p:txBody>
      </p:sp>
      <p:sp>
        <p:nvSpPr>
          <p:cNvPr id="96259" name="Content Placeholder 2"/>
          <p:cNvSpPr>
            <a:spLocks noGrp="1"/>
          </p:cNvSpPr>
          <p:nvPr>
            <p:ph idx="1"/>
          </p:nvPr>
        </p:nvSpPr>
        <p:spPr>
          <a:xfrm>
            <a:off x="914400" y="1600200"/>
            <a:ext cx="8229600" cy="5029200"/>
          </a:xfrm>
        </p:spPr>
        <p:txBody>
          <a:bodyPr/>
          <a:lstStyle/>
          <a:p>
            <a:r>
              <a:rPr lang="en-GB" sz="2400" b="1"/>
              <a:t>Undisplaced or minimally displaced fractures </a:t>
            </a:r>
            <a:r>
              <a:rPr lang="en-GB" sz="2400"/>
              <a:t>- The extensor mechanism is intact &amp; Mx is Conservative -</a:t>
            </a:r>
          </a:p>
          <a:p>
            <a:r>
              <a:rPr lang="en-GB" sz="2400"/>
              <a:t>A Plaster cylinder holding the knee straight is worn for 3-4wks, &amp; during this time quadriceps exercises are practised everyday.</a:t>
            </a:r>
          </a:p>
          <a:p>
            <a:r>
              <a:rPr lang="en-GB" sz="2400"/>
              <a:t> </a:t>
            </a:r>
            <a:r>
              <a:rPr lang="en-GB" sz="2400" b="1"/>
              <a:t>Comminuted (stellate) fracture </a:t>
            </a:r>
            <a:r>
              <a:rPr lang="en-GB" sz="2400"/>
              <a:t>- Extensor mechanisms are intact however, the undersurface of the patella is irregular &amp; there is a serious risk of damage to the patellofemoral joint - Patellectomy or Back-slab is applied but removed several times daily for exercises to mould the fragments into position &amp; to maintain mobility.</a:t>
            </a:r>
          </a:p>
        </p:txBody>
      </p:sp>
      <p:sp>
        <p:nvSpPr>
          <p:cNvPr id="96260" name="Date Placeholder 1"/>
          <p:cNvSpPr>
            <a:spLocks noGrp="1"/>
          </p:cNvSpPr>
          <p:nvPr>
            <p:ph type="dt" sz="quarter" idx="10"/>
          </p:nvPr>
        </p:nvSpPr>
        <p:spPr>
          <a:noFill/>
          <a:ln>
            <a:miter lim="800000"/>
            <a:headEnd/>
            <a:tailEnd/>
          </a:ln>
        </p:spPr>
        <p:txBody>
          <a:bodyPr/>
          <a:lstStyle/>
          <a:p>
            <a:fld id="{D813B8C6-127B-4F47-B3C7-A30A97BC47C8}" type="datetime1">
              <a:rPr lang="en-US" smtClean="0">
                <a:latin typeface="Arial" charset="0"/>
              </a:rPr>
              <a:pPr/>
              <a:t>6/10/2022</a:t>
            </a:fld>
            <a:endParaRPr lang="en-US">
              <a:latin typeface="Arial" charset="0"/>
            </a:endParaRPr>
          </a:p>
        </p:txBody>
      </p:sp>
      <p:sp>
        <p:nvSpPr>
          <p:cNvPr id="96261" name="Slide Number Placeholder 3"/>
          <p:cNvSpPr>
            <a:spLocks noGrp="1"/>
          </p:cNvSpPr>
          <p:nvPr>
            <p:ph type="sldNum" sz="quarter" idx="12"/>
          </p:nvPr>
        </p:nvSpPr>
        <p:spPr>
          <a:noFill/>
          <a:ln>
            <a:miter lim="800000"/>
            <a:headEnd/>
            <a:tailEnd/>
          </a:ln>
        </p:spPr>
        <p:txBody>
          <a:bodyPr/>
          <a:lstStyle/>
          <a:p>
            <a:fld id="{108D9EB2-5DF2-4C18-BCEE-30E5451E40FE}" type="slidenum">
              <a:rPr lang="en-US" smtClean="0"/>
              <a:pPr/>
              <a:t>93</a:t>
            </a:fld>
            <a:endParaRPr lang="en-US"/>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endParaRPr lang="en-GB"/>
          </a:p>
        </p:txBody>
      </p:sp>
      <p:sp>
        <p:nvSpPr>
          <p:cNvPr id="97283" name="Content Placeholder 2"/>
          <p:cNvSpPr>
            <a:spLocks noGrp="1"/>
          </p:cNvSpPr>
          <p:nvPr>
            <p:ph idx="1"/>
          </p:nvPr>
        </p:nvSpPr>
        <p:spPr/>
        <p:txBody>
          <a:bodyPr/>
          <a:lstStyle/>
          <a:p>
            <a:r>
              <a:rPr lang="en-GB"/>
              <a:t>• </a:t>
            </a:r>
            <a:r>
              <a:rPr lang="en-GB" b="1"/>
              <a:t>Displaced transverse fractures </a:t>
            </a:r>
            <a:r>
              <a:rPr lang="en-GB"/>
              <a:t>- Lateral expansions are torn &amp; the entire extensor mechanism is disrupted.</a:t>
            </a:r>
          </a:p>
          <a:p>
            <a:r>
              <a:rPr lang="en-GB"/>
              <a:t>A plaster back-slab is worn until active extension of the knee is regained; the back-slab may be removed everyday to permit active knee-flexion exercises.</a:t>
            </a:r>
          </a:p>
          <a:p>
            <a:r>
              <a:rPr lang="en-GB"/>
              <a:t>Orthopaedic Surgery-tension band wires,screws</a:t>
            </a:r>
          </a:p>
          <a:p>
            <a:endParaRPr lang="en-GB"/>
          </a:p>
        </p:txBody>
      </p:sp>
      <p:sp>
        <p:nvSpPr>
          <p:cNvPr id="97284" name="Date Placeholder 1"/>
          <p:cNvSpPr>
            <a:spLocks noGrp="1"/>
          </p:cNvSpPr>
          <p:nvPr>
            <p:ph type="dt" sz="quarter" idx="10"/>
          </p:nvPr>
        </p:nvSpPr>
        <p:spPr>
          <a:noFill/>
          <a:ln>
            <a:miter lim="800000"/>
            <a:headEnd/>
            <a:tailEnd/>
          </a:ln>
        </p:spPr>
        <p:txBody>
          <a:bodyPr/>
          <a:lstStyle/>
          <a:p>
            <a:fld id="{C81D539B-6A46-491B-BD4B-1E1653699489}" type="datetime1">
              <a:rPr lang="en-US" smtClean="0">
                <a:latin typeface="Arial" charset="0"/>
              </a:rPr>
              <a:pPr/>
              <a:t>6/10/2022</a:t>
            </a:fld>
            <a:endParaRPr lang="en-US">
              <a:latin typeface="Arial" charset="0"/>
            </a:endParaRPr>
          </a:p>
        </p:txBody>
      </p:sp>
      <p:sp>
        <p:nvSpPr>
          <p:cNvPr id="97285" name="Slide Number Placeholder 3"/>
          <p:cNvSpPr>
            <a:spLocks noGrp="1"/>
          </p:cNvSpPr>
          <p:nvPr>
            <p:ph type="sldNum" sz="quarter" idx="12"/>
          </p:nvPr>
        </p:nvSpPr>
        <p:spPr>
          <a:noFill/>
          <a:ln>
            <a:miter lim="800000"/>
            <a:headEnd/>
            <a:tailEnd/>
          </a:ln>
        </p:spPr>
        <p:txBody>
          <a:bodyPr/>
          <a:lstStyle/>
          <a:p>
            <a:fld id="{072F137C-5A8C-4AE5-9FB5-D207782B9576}" type="slidenum">
              <a:rPr lang="en-US" smtClean="0"/>
              <a:pPr/>
              <a:t>94</a:t>
            </a:fld>
            <a:endParaRPr lang="en-US"/>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3"/>
          <p:cNvSpPr>
            <a:spLocks noGrp="1"/>
          </p:cNvSpPr>
          <p:nvPr>
            <p:ph type="title"/>
          </p:nvPr>
        </p:nvSpPr>
        <p:spPr/>
        <p:txBody>
          <a:bodyPr/>
          <a:lstStyle/>
          <a:p>
            <a:r>
              <a:rPr lang="en-GB"/>
              <a:t>Surgical mnx.</a:t>
            </a:r>
          </a:p>
        </p:txBody>
      </p:sp>
      <p:pic>
        <p:nvPicPr>
          <p:cNvPr id="98307" name="Picture 8"/>
          <p:cNvPicPr>
            <a:picLocks noChangeAspect="1"/>
          </p:cNvPicPr>
          <p:nvPr/>
        </p:nvPicPr>
        <p:blipFill>
          <a:blip r:embed="rId2" cstate="print"/>
          <a:srcRect/>
          <a:stretch>
            <a:fillRect/>
          </a:stretch>
        </p:blipFill>
        <p:spPr bwMode="auto">
          <a:xfrm>
            <a:off x="685800" y="1600200"/>
            <a:ext cx="4038600" cy="4343400"/>
          </a:xfrm>
          <a:prstGeom prst="rect">
            <a:avLst/>
          </a:prstGeom>
          <a:noFill/>
          <a:ln w="9525">
            <a:noFill/>
            <a:miter lim="800000"/>
            <a:headEnd/>
            <a:tailEnd/>
          </a:ln>
        </p:spPr>
      </p:pic>
      <p:sp>
        <p:nvSpPr>
          <p:cNvPr id="98308" name="Text Placeholder 4"/>
          <p:cNvSpPr>
            <a:spLocks noGrp="1"/>
          </p:cNvSpPr>
          <p:nvPr>
            <p:ph type="body" sz="half" idx="1"/>
          </p:nvPr>
        </p:nvSpPr>
        <p:spPr>
          <a:xfrm>
            <a:off x="685800" y="1600200"/>
            <a:ext cx="4038600" cy="4530725"/>
          </a:xfrm>
        </p:spPr>
        <p:txBody>
          <a:bodyPr/>
          <a:lstStyle/>
          <a:p>
            <a:endParaRPr lang="en-GB"/>
          </a:p>
        </p:txBody>
      </p:sp>
      <p:pic>
        <p:nvPicPr>
          <p:cNvPr id="98309" name="Content Placeholder 7"/>
          <p:cNvPicPr>
            <a:picLocks noGrp="1" noChangeAspect="1"/>
          </p:cNvPicPr>
          <p:nvPr>
            <p:ph sz="quarter" idx="2"/>
          </p:nvPr>
        </p:nvPicPr>
        <p:blipFill>
          <a:blip r:embed="rId3" cstate="print"/>
          <a:srcRect/>
          <a:stretch>
            <a:fillRect/>
          </a:stretch>
        </p:blipFill>
        <p:spPr>
          <a:xfrm>
            <a:off x="4876800" y="1600200"/>
            <a:ext cx="2724150" cy="2341563"/>
          </a:xfrm>
        </p:spPr>
      </p:pic>
      <p:pic>
        <p:nvPicPr>
          <p:cNvPr id="98310" name="Content Placeholder 9"/>
          <p:cNvPicPr>
            <a:picLocks noGrp="1" noChangeAspect="1"/>
          </p:cNvPicPr>
          <p:nvPr>
            <p:ph sz="quarter" idx="3"/>
          </p:nvPr>
        </p:nvPicPr>
        <p:blipFill>
          <a:blip r:embed="rId4" cstate="print"/>
          <a:srcRect/>
          <a:stretch>
            <a:fillRect/>
          </a:stretch>
        </p:blipFill>
        <p:spPr>
          <a:xfrm>
            <a:off x="4876800" y="4121150"/>
            <a:ext cx="3357563" cy="2009775"/>
          </a:xfrm>
        </p:spPr>
      </p:pic>
      <p:sp>
        <p:nvSpPr>
          <p:cNvPr id="98311" name="Date Placeholder 10"/>
          <p:cNvSpPr>
            <a:spLocks noGrp="1"/>
          </p:cNvSpPr>
          <p:nvPr>
            <p:ph type="dt" sz="quarter" idx="10"/>
          </p:nvPr>
        </p:nvSpPr>
        <p:spPr>
          <a:noFill/>
          <a:ln>
            <a:miter lim="800000"/>
            <a:headEnd/>
            <a:tailEnd/>
          </a:ln>
        </p:spPr>
        <p:txBody>
          <a:bodyPr/>
          <a:lstStyle/>
          <a:p>
            <a:fld id="{0B33DD95-62AA-47C5-965E-882550AA0896}" type="datetime1">
              <a:rPr lang="en-US" smtClean="0">
                <a:latin typeface="Arial" charset="0"/>
              </a:rPr>
              <a:pPr/>
              <a:t>6/10/2022</a:t>
            </a:fld>
            <a:endParaRPr lang="en-US">
              <a:latin typeface="Arial" charset="0"/>
            </a:endParaRPr>
          </a:p>
        </p:txBody>
      </p:sp>
      <p:sp>
        <p:nvSpPr>
          <p:cNvPr id="98312" name="Slide Number Placeholder 12"/>
          <p:cNvSpPr>
            <a:spLocks noGrp="1"/>
          </p:cNvSpPr>
          <p:nvPr>
            <p:ph type="sldNum" sz="quarter" idx="12"/>
          </p:nvPr>
        </p:nvSpPr>
        <p:spPr>
          <a:noFill/>
          <a:ln>
            <a:miter lim="800000"/>
            <a:headEnd/>
            <a:tailEnd/>
          </a:ln>
        </p:spPr>
        <p:txBody>
          <a:bodyPr/>
          <a:lstStyle/>
          <a:p>
            <a:fld id="{A8402B6A-67B8-4330-BCFF-27023FB2B434}" type="slidenum">
              <a:rPr lang="en-US" smtClean="0"/>
              <a:pPr/>
              <a:t>95</a:t>
            </a:fld>
            <a:endParaRPr lang="en-US"/>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5"/>
          <p:cNvPicPr>
            <a:picLocks noChangeAspect="1"/>
          </p:cNvPicPr>
          <p:nvPr/>
        </p:nvPicPr>
        <p:blipFill>
          <a:blip r:embed="rId2" cstate="print"/>
          <a:srcRect/>
          <a:stretch>
            <a:fillRect/>
          </a:stretch>
        </p:blipFill>
        <p:spPr bwMode="auto">
          <a:xfrm>
            <a:off x="609600" y="0"/>
            <a:ext cx="8001000" cy="6858000"/>
          </a:xfrm>
          <a:prstGeom prst="rect">
            <a:avLst/>
          </a:prstGeom>
          <a:noFill/>
          <a:ln w="9525">
            <a:noFill/>
            <a:miter lim="800000"/>
            <a:headEnd/>
            <a:tailEnd/>
          </a:ln>
        </p:spPr>
      </p:pic>
      <p:sp>
        <p:nvSpPr>
          <p:cNvPr id="99331" name="Date Placeholder 6"/>
          <p:cNvSpPr>
            <a:spLocks noGrp="1"/>
          </p:cNvSpPr>
          <p:nvPr>
            <p:ph type="dt" sz="quarter" idx="10"/>
          </p:nvPr>
        </p:nvSpPr>
        <p:spPr>
          <a:noFill/>
          <a:ln>
            <a:miter lim="800000"/>
            <a:headEnd/>
            <a:tailEnd/>
          </a:ln>
        </p:spPr>
        <p:txBody>
          <a:bodyPr/>
          <a:lstStyle/>
          <a:p>
            <a:fld id="{546DC515-F275-43B4-A0B9-5B8051AA166E}" type="datetime1">
              <a:rPr lang="en-US" smtClean="0">
                <a:latin typeface="Arial" charset="0"/>
              </a:rPr>
              <a:pPr/>
              <a:t>6/10/2022</a:t>
            </a:fld>
            <a:endParaRPr lang="en-US">
              <a:latin typeface="Arial" charset="0"/>
            </a:endParaRPr>
          </a:p>
        </p:txBody>
      </p:sp>
      <p:sp>
        <p:nvSpPr>
          <p:cNvPr id="99332" name="Slide Number Placeholder 8"/>
          <p:cNvSpPr>
            <a:spLocks noGrp="1"/>
          </p:cNvSpPr>
          <p:nvPr>
            <p:ph type="sldNum" sz="quarter" idx="12"/>
          </p:nvPr>
        </p:nvSpPr>
        <p:spPr>
          <a:noFill/>
          <a:ln>
            <a:miter lim="800000"/>
            <a:headEnd/>
            <a:tailEnd/>
          </a:ln>
        </p:spPr>
        <p:txBody>
          <a:bodyPr/>
          <a:lstStyle/>
          <a:p>
            <a:fld id="{60BD76B2-8888-411E-9AEC-8A82A6F21641}" type="slidenum">
              <a:rPr lang="en-US" smtClean="0"/>
              <a:pPr/>
              <a:t>96</a:t>
            </a:fld>
            <a:endParaRPr lang="en-US"/>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5"/>
          <p:cNvSpPr>
            <a:spLocks noGrp="1"/>
          </p:cNvSpPr>
          <p:nvPr>
            <p:ph type="title"/>
          </p:nvPr>
        </p:nvSpPr>
        <p:spPr/>
        <p:txBody>
          <a:bodyPr/>
          <a:lstStyle/>
          <a:p>
            <a:r>
              <a:rPr lang="en-GB" b="1"/>
              <a:t>KNEE DISLOCATION</a:t>
            </a:r>
          </a:p>
        </p:txBody>
      </p:sp>
      <p:sp>
        <p:nvSpPr>
          <p:cNvPr id="100355" name="Content Placeholder 6"/>
          <p:cNvSpPr>
            <a:spLocks noGrp="1"/>
          </p:cNvSpPr>
          <p:nvPr>
            <p:ph idx="1"/>
          </p:nvPr>
        </p:nvSpPr>
        <p:spPr/>
        <p:txBody>
          <a:bodyPr/>
          <a:lstStyle/>
          <a:p>
            <a:r>
              <a:rPr lang="en-GB"/>
              <a:t>ASSINGMENT:READ AND MAKE NOTES ON DISLOCATION OF KNEE JOINT AND MANAGEMENT</a:t>
            </a:r>
          </a:p>
        </p:txBody>
      </p:sp>
      <p:sp>
        <p:nvSpPr>
          <p:cNvPr id="100356" name="Date Placeholder 7"/>
          <p:cNvSpPr>
            <a:spLocks noGrp="1"/>
          </p:cNvSpPr>
          <p:nvPr>
            <p:ph type="dt" sz="quarter" idx="10"/>
          </p:nvPr>
        </p:nvSpPr>
        <p:spPr>
          <a:noFill/>
          <a:ln>
            <a:miter lim="800000"/>
            <a:headEnd/>
            <a:tailEnd/>
          </a:ln>
        </p:spPr>
        <p:txBody>
          <a:bodyPr/>
          <a:lstStyle/>
          <a:p>
            <a:fld id="{5B6FE1F3-AB9F-4288-B423-547E170D8372}" type="datetime1">
              <a:rPr lang="en-US" smtClean="0">
                <a:latin typeface="Arial" charset="0"/>
              </a:rPr>
              <a:pPr/>
              <a:t>6/10/2022</a:t>
            </a:fld>
            <a:endParaRPr lang="en-US">
              <a:latin typeface="Arial" charset="0"/>
            </a:endParaRPr>
          </a:p>
        </p:txBody>
      </p:sp>
      <p:sp>
        <p:nvSpPr>
          <p:cNvPr id="100357" name="Slide Number Placeholder 9"/>
          <p:cNvSpPr>
            <a:spLocks noGrp="1"/>
          </p:cNvSpPr>
          <p:nvPr>
            <p:ph type="sldNum" sz="quarter" idx="12"/>
          </p:nvPr>
        </p:nvSpPr>
        <p:spPr>
          <a:noFill/>
          <a:ln>
            <a:miter lim="800000"/>
            <a:headEnd/>
            <a:tailEnd/>
          </a:ln>
        </p:spPr>
        <p:txBody>
          <a:bodyPr/>
          <a:lstStyle/>
          <a:p>
            <a:fld id="{04C0977F-1094-498D-B93B-73E0EE470CBB}" type="slidenum">
              <a:rPr lang="en-US" smtClean="0"/>
              <a:pPr/>
              <a:t>97</a:t>
            </a:fld>
            <a:endParaRPr lang="en-US"/>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r>
              <a:rPr lang="en-GB" b="1"/>
              <a:t>TIBIA FIBULA FRACTURES</a:t>
            </a:r>
          </a:p>
        </p:txBody>
      </p:sp>
      <p:sp>
        <p:nvSpPr>
          <p:cNvPr id="3" name="Content Placeholder 2"/>
          <p:cNvSpPr>
            <a:spLocks noGrp="1"/>
          </p:cNvSpPr>
          <p:nvPr>
            <p:ph idx="1"/>
          </p:nvPr>
        </p:nvSpPr>
        <p:spPr/>
        <p:txBody>
          <a:bodyPr/>
          <a:lstStyle/>
          <a:p>
            <a:pPr marL="0" indent="0">
              <a:buFont typeface="Wingdings" pitchFamily="2" charset="2"/>
              <a:buNone/>
              <a:defRPr/>
            </a:pPr>
            <a:r>
              <a:rPr lang="en-GB" dirty="0"/>
              <a:t>M.O. I  -</a:t>
            </a:r>
          </a:p>
          <a:p>
            <a:pPr>
              <a:defRPr/>
            </a:pPr>
            <a:r>
              <a:rPr lang="en-GB" dirty="0"/>
              <a:t> Twisting force applied to the foot usually leads to spiral fracture of tibia and fibula.</a:t>
            </a:r>
          </a:p>
          <a:p>
            <a:pPr>
              <a:defRPr/>
            </a:pPr>
            <a:r>
              <a:rPr lang="en-GB" dirty="0"/>
              <a:t>- Direct trauma</a:t>
            </a:r>
          </a:p>
          <a:p>
            <a:pPr>
              <a:defRPr/>
            </a:pPr>
            <a:r>
              <a:rPr lang="en-GB" dirty="0"/>
              <a:t>- Motorcycle accident</a:t>
            </a:r>
          </a:p>
          <a:p>
            <a:pPr>
              <a:defRPr/>
            </a:pPr>
            <a:endParaRPr lang="en-GB" dirty="0"/>
          </a:p>
        </p:txBody>
      </p:sp>
      <p:sp>
        <p:nvSpPr>
          <p:cNvPr id="101380" name="Date Placeholder 3"/>
          <p:cNvSpPr>
            <a:spLocks noGrp="1"/>
          </p:cNvSpPr>
          <p:nvPr>
            <p:ph type="dt" sz="quarter" idx="10"/>
          </p:nvPr>
        </p:nvSpPr>
        <p:spPr>
          <a:noFill/>
          <a:ln>
            <a:miter lim="800000"/>
            <a:headEnd/>
            <a:tailEnd/>
          </a:ln>
        </p:spPr>
        <p:txBody>
          <a:bodyPr/>
          <a:lstStyle/>
          <a:p>
            <a:fld id="{30087EB7-6F88-4C5E-9A2B-CB54EC785F36}" type="datetime1">
              <a:rPr lang="en-US" smtClean="0">
                <a:latin typeface="Arial" charset="0"/>
              </a:rPr>
              <a:pPr/>
              <a:t>6/10/2022</a:t>
            </a:fld>
            <a:endParaRPr lang="en-US">
              <a:latin typeface="Arial" charset="0"/>
            </a:endParaRPr>
          </a:p>
        </p:txBody>
      </p:sp>
      <p:sp>
        <p:nvSpPr>
          <p:cNvPr id="101381" name="Slide Number Placeholder 5"/>
          <p:cNvSpPr>
            <a:spLocks noGrp="1"/>
          </p:cNvSpPr>
          <p:nvPr>
            <p:ph type="sldNum" sz="quarter" idx="12"/>
          </p:nvPr>
        </p:nvSpPr>
        <p:spPr>
          <a:noFill/>
          <a:ln>
            <a:miter lim="800000"/>
            <a:headEnd/>
            <a:tailEnd/>
          </a:ln>
        </p:spPr>
        <p:txBody>
          <a:bodyPr/>
          <a:lstStyle/>
          <a:p>
            <a:fld id="{B2A8C370-F3B9-4AB7-B307-E4E25B393588}" type="slidenum">
              <a:rPr lang="en-US" smtClean="0"/>
              <a:pPr/>
              <a:t>98</a:t>
            </a:fld>
            <a:endParaRPr lang="en-US"/>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r>
              <a:rPr lang="en-GB"/>
              <a:t>Clinical features and evaluation</a:t>
            </a:r>
          </a:p>
        </p:txBody>
      </p:sp>
      <p:sp>
        <p:nvSpPr>
          <p:cNvPr id="102403" name="Content Placeholder 2"/>
          <p:cNvSpPr>
            <a:spLocks noGrp="1"/>
          </p:cNvSpPr>
          <p:nvPr>
            <p:ph idx="1"/>
          </p:nvPr>
        </p:nvSpPr>
        <p:spPr>
          <a:xfrm>
            <a:off x="914400" y="1600200"/>
            <a:ext cx="7772400" cy="4953000"/>
          </a:xfrm>
        </p:spPr>
        <p:txBody>
          <a:bodyPr/>
          <a:lstStyle/>
          <a:p>
            <a:r>
              <a:rPr lang="en-GB"/>
              <a:t>Obvious deformity</a:t>
            </a:r>
          </a:p>
          <a:p>
            <a:r>
              <a:rPr lang="en-GB"/>
              <a:t>Lateral rotation</a:t>
            </a:r>
          </a:p>
          <a:p>
            <a:r>
              <a:rPr lang="en-GB"/>
              <a:t>Bruising over the skin .</a:t>
            </a:r>
          </a:p>
          <a:p>
            <a:r>
              <a:rPr lang="en-GB"/>
              <a:t>Feel for the pulse (posterior tibial pulse/dorsalis pedis) and the sensation (popliteal nerve).</a:t>
            </a:r>
          </a:p>
          <a:p>
            <a:r>
              <a:rPr lang="en-GB"/>
              <a:t>Ask the pt. to move the toes.</a:t>
            </a:r>
          </a:p>
          <a:p>
            <a:r>
              <a:rPr lang="en-GB"/>
              <a:t>X-ray -  spiral – communited fractures</a:t>
            </a:r>
          </a:p>
          <a:p>
            <a:r>
              <a:rPr lang="en-GB"/>
              <a:t>Patient might present with  shock – transverse.</a:t>
            </a:r>
          </a:p>
          <a:p>
            <a:endParaRPr lang="en-GB"/>
          </a:p>
        </p:txBody>
      </p:sp>
      <p:sp>
        <p:nvSpPr>
          <p:cNvPr id="102404" name="Date Placeholder 3"/>
          <p:cNvSpPr>
            <a:spLocks noGrp="1"/>
          </p:cNvSpPr>
          <p:nvPr>
            <p:ph type="dt" sz="quarter" idx="10"/>
          </p:nvPr>
        </p:nvSpPr>
        <p:spPr>
          <a:noFill/>
          <a:ln>
            <a:miter lim="800000"/>
            <a:headEnd/>
            <a:tailEnd/>
          </a:ln>
        </p:spPr>
        <p:txBody>
          <a:bodyPr/>
          <a:lstStyle/>
          <a:p>
            <a:fld id="{3F70D1F1-2934-499E-A0EC-D5FF17F33C23}" type="datetime1">
              <a:rPr lang="en-US" smtClean="0">
                <a:latin typeface="Arial" charset="0"/>
              </a:rPr>
              <a:pPr/>
              <a:t>6/10/2022</a:t>
            </a:fld>
            <a:endParaRPr lang="en-US">
              <a:latin typeface="Arial" charset="0"/>
            </a:endParaRPr>
          </a:p>
        </p:txBody>
      </p:sp>
      <p:sp>
        <p:nvSpPr>
          <p:cNvPr id="102405" name="Slide Number Placeholder 5"/>
          <p:cNvSpPr>
            <a:spLocks noGrp="1"/>
          </p:cNvSpPr>
          <p:nvPr>
            <p:ph type="sldNum" sz="quarter" idx="12"/>
          </p:nvPr>
        </p:nvSpPr>
        <p:spPr>
          <a:noFill/>
          <a:ln>
            <a:miter lim="800000"/>
            <a:headEnd/>
            <a:tailEnd/>
          </a:ln>
        </p:spPr>
        <p:txBody>
          <a:bodyPr/>
          <a:lstStyle/>
          <a:p>
            <a:fld id="{C925F676-4593-44AE-8323-87C647C009D5}" type="slidenum">
              <a:rPr lang="en-US" smtClean="0"/>
              <a:pPr/>
              <a:t>99</a:t>
            </a:fld>
            <a:endParaRPr lang="en-US"/>
          </a:p>
        </p:txBody>
      </p:sp>
    </p:spTree>
  </p:cSld>
  <p:clrMapOvr>
    <a:masterClrMapping/>
  </p:clrMapOvr>
</p:sld>
</file>

<file path=ppt/theme/theme1.xml><?xml version="1.0" encoding="utf-8"?>
<a:theme xmlns:a="http://schemas.openxmlformats.org/drawingml/2006/main" name="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Layers</Template>
  <TotalTime>12222</TotalTime>
  <Words>3688</Words>
  <Application>Microsoft Office PowerPoint</Application>
  <PresentationFormat>On-screen Show (4:3)</PresentationFormat>
  <Paragraphs>763</Paragraphs>
  <Slides>115</Slides>
  <Notes>1</Notes>
  <HiddenSlides>0</HiddenSlides>
  <MMClips>0</MMClips>
  <ScaleCrop>false</ScaleCrop>
  <HeadingPairs>
    <vt:vector size="4" baseType="variant">
      <vt:variant>
        <vt:lpstr>Theme</vt:lpstr>
      </vt:variant>
      <vt:variant>
        <vt:i4>1</vt:i4>
      </vt:variant>
      <vt:variant>
        <vt:lpstr>Slide Titles</vt:lpstr>
      </vt:variant>
      <vt:variant>
        <vt:i4>115</vt:i4>
      </vt:variant>
    </vt:vector>
  </HeadingPairs>
  <TitlesOfParts>
    <vt:vector size="116" baseType="lpstr">
      <vt:lpstr>Layers</vt:lpstr>
      <vt:lpstr> Injuries of</vt:lpstr>
      <vt:lpstr>Anatomy Review</vt:lpstr>
      <vt:lpstr>PowerPoint Presentation</vt:lpstr>
      <vt:lpstr>PowerPoint Presentation</vt:lpstr>
      <vt:lpstr>PowerPoint Presentation</vt:lpstr>
      <vt:lpstr>PELVIS FRACTURES</vt:lpstr>
      <vt:lpstr>PowerPoint Presentation</vt:lpstr>
      <vt:lpstr>Mechanism of injury... </vt:lpstr>
      <vt:lpstr>Mechanism of injury... </vt:lpstr>
      <vt:lpstr>Mechanism of injury... </vt:lpstr>
      <vt:lpstr>Classification</vt:lpstr>
      <vt:lpstr>PowerPoint Presentation</vt:lpstr>
      <vt:lpstr>Clinical features</vt:lpstr>
      <vt:lpstr>Diagnostic test for urethral and bladder injuries</vt:lpstr>
      <vt:lpstr>MANAGEMENT</vt:lpstr>
      <vt:lpstr>Ct mnx</vt:lpstr>
      <vt:lpstr>Definitive mnx</vt:lpstr>
      <vt:lpstr>Surgical mnx</vt:lpstr>
      <vt:lpstr>External and internal fixator</vt:lpstr>
      <vt:lpstr>PowerPoint Presentation</vt:lpstr>
      <vt:lpstr>complications</vt:lpstr>
      <vt:lpstr>PowerPoint Presentation</vt:lpstr>
      <vt:lpstr>DISLOCATION OF HIP JOINT</vt:lpstr>
      <vt:lpstr>Posterior dislocation</vt:lpstr>
      <vt:lpstr>PowerPoint Presentation</vt:lpstr>
      <vt:lpstr>Clinical features</vt:lpstr>
      <vt:lpstr>Xray of showing posterior disloc.</vt:lpstr>
      <vt:lpstr>mnx</vt:lpstr>
      <vt:lpstr>Stimpson method</vt:lpstr>
      <vt:lpstr>Whistlers technique</vt:lpstr>
      <vt:lpstr>PowerPoint Presentation</vt:lpstr>
      <vt:lpstr>complications</vt:lpstr>
      <vt:lpstr>Central dislocation</vt:lpstr>
      <vt:lpstr>Clinical features</vt:lpstr>
      <vt:lpstr>MNX</vt:lpstr>
      <vt:lpstr>Anterior dislocation</vt:lpstr>
      <vt:lpstr>Clinical features</vt:lpstr>
      <vt:lpstr>PowerPoint Presentation</vt:lpstr>
      <vt:lpstr>Complications</vt:lpstr>
      <vt:lpstr>FRACTURE FEMORAL NECK</vt:lpstr>
      <vt:lpstr>PowerPoint Presentation</vt:lpstr>
      <vt:lpstr>Antero-posterior radiograph of the right side proximal femur showing the anatomy and fracture positions. FNF femoral neck fracture, TF trochanteric fracture, Sub-TF sub-trochanteric fracture, LFW lateral femoral wall</vt:lpstr>
      <vt:lpstr>Blood supply of the femoral head:</vt:lpstr>
      <vt:lpstr>PowerPoint Presentation</vt:lpstr>
      <vt:lpstr>Intracapsular fractures</vt:lpstr>
      <vt:lpstr>PowerPoint Presentation</vt:lpstr>
      <vt:lpstr>Mode of injury</vt:lpstr>
      <vt:lpstr>Classification</vt:lpstr>
      <vt:lpstr>PowerPoint Presentation</vt:lpstr>
      <vt:lpstr>Clinical features</vt:lpstr>
      <vt:lpstr>management</vt:lpstr>
      <vt:lpstr>PowerPoint Presentation</vt:lpstr>
      <vt:lpstr>a)Smith-Petersen Nail with McLaughlin Side Plate Disassembled b)Smith-Petersen Nail with McLaughlin Side Plate intact</vt:lpstr>
      <vt:lpstr>conservative management</vt:lpstr>
      <vt:lpstr>Complications</vt:lpstr>
      <vt:lpstr>TROCHANTERIC FRACTURES</vt:lpstr>
      <vt:lpstr>Clinical features of trochanteric </vt:lpstr>
      <vt:lpstr>PowerPoint Presentation</vt:lpstr>
      <vt:lpstr>management</vt:lpstr>
      <vt:lpstr>PowerPoint Presentation</vt:lpstr>
      <vt:lpstr>The-main-implant-groups-for-hip-fracture-surgery</vt:lpstr>
      <vt:lpstr>Complications</vt:lpstr>
      <vt:lpstr>FRACTURE OF THE SHAFT OF FEMUR</vt:lpstr>
      <vt:lpstr>PowerPoint Presentation</vt:lpstr>
      <vt:lpstr>PowerPoint Presentation</vt:lpstr>
      <vt:lpstr>Clinical Feature</vt:lpstr>
      <vt:lpstr>Investigations</vt:lpstr>
      <vt:lpstr>Management</vt:lpstr>
      <vt:lpstr>mnx</vt:lpstr>
      <vt:lpstr>mnx</vt:lpstr>
      <vt:lpstr>Surgical management</vt:lpstr>
      <vt:lpstr>PowerPoint Presentation</vt:lpstr>
      <vt:lpstr>PowerPoint Presentation</vt:lpstr>
      <vt:lpstr>Complications</vt:lpstr>
      <vt:lpstr>PowerPoint Presentation</vt:lpstr>
      <vt:lpstr>SUPRACONDYLAR FRACTURES OF THE FEMUR</vt:lpstr>
      <vt:lpstr>Incidence and mode of injury</vt:lpstr>
      <vt:lpstr>Clinical features</vt:lpstr>
      <vt:lpstr>Management</vt:lpstr>
      <vt:lpstr>Complications </vt:lpstr>
      <vt:lpstr>FEMORAL CONDYLE FRACTURE</vt:lpstr>
      <vt:lpstr>management</vt:lpstr>
      <vt:lpstr>TIBIA CONDYLE FRACTURE</vt:lpstr>
      <vt:lpstr>Clinical features tibial condyle</vt:lpstr>
      <vt:lpstr>schatzer classification </vt:lpstr>
      <vt:lpstr>PowerPoint Presentation</vt:lpstr>
      <vt:lpstr>management</vt:lpstr>
      <vt:lpstr>PowerPoint Presentation</vt:lpstr>
      <vt:lpstr>PATELLA FRACTURES</vt:lpstr>
      <vt:lpstr>Predisposing factors</vt:lpstr>
      <vt:lpstr>Classification of patella fractures</vt:lpstr>
      <vt:lpstr>Clinical features of patella fractures</vt:lpstr>
      <vt:lpstr>Management of fracture patella</vt:lpstr>
      <vt:lpstr>PowerPoint Presentation</vt:lpstr>
      <vt:lpstr>Surgical mnx.</vt:lpstr>
      <vt:lpstr>PowerPoint Presentation</vt:lpstr>
      <vt:lpstr>KNEE DISLOCATION</vt:lpstr>
      <vt:lpstr>TIBIA FIBULA FRACTURES</vt:lpstr>
      <vt:lpstr>Clinical features and evaluation</vt:lpstr>
      <vt:lpstr>PowerPoint Presentation</vt:lpstr>
      <vt:lpstr>Investigations </vt:lpstr>
      <vt:lpstr>Management</vt:lpstr>
      <vt:lpstr>Ctd mnx</vt:lpstr>
      <vt:lpstr>Ctd mnx</vt:lpstr>
      <vt:lpstr>mnx</vt:lpstr>
      <vt:lpstr>Operative mnx</vt:lpstr>
      <vt:lpstr>Complications</vt:lpstr>
      <vt:lpstr>PILLON FRACTURES</vt:lpstr>
      <vt:lpstr>Presentation of Pillon </vt:lpstr>
      <vt:lpstr>PowerPoint Presentation</vt:lpstr>
      <vt:lpstr>PowerPoint Presentation</vt:lpstr>
      <vt:lpstr>Mnx of Pillon Fractures</vt:lpstr>
      <vt:lpstr>ANKLE FRACTURES</vt:lpstr>
      <vt:lpstr>PowerPoint Presentation</vt:lpstr>
      <vt:lpstr>PowerPoint Presentation</vt:lpstr>
    </vt:vector>
  </TitlesOfParts>
  <Company>Home Use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Injuries of</dc:title>
  <dc:creator>Ezekiel</dc:creator>
  <cp:lastModifiedBy>tab.brian2020@gmail.com</cp:lastModifiedBy>
  <cp:revision>398</cp:revision>
  <dcterms:created xsi:type="dcterms:W3CDTF">2005-12-21T02:03:54Z</dcterms:created>
  <dcterms:modified xsi:type="dcterms:W3CDTF">2022-06-10T17:38:35Z</dcterms:modified>
</cp:coreProperties>
</file>