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57" r:id="rId5"/>
    <p:sldId id="258" r:id="rId6"/>
    <p:sldId id="259" r:id="rId7"/>
    <p:sldId id="260" r:id="rId8"/>
    <p:sldId id="261" r:id="rId9"/>
    <p:sldId id="262" r:id="rId10"/>
    <p:sldId id="263" r:id="rId11"/>
    <p:sldId id="264" r:id="rId12"/>
    <p:sldId id="267"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5D6D6C-21C1-4FA4-8B8E-E76E845015CE}"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3140912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D6D6C-21C1-4FA4-8B8E-E76E845015CE}"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273989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D6D6C-21C1-4FA4-8B8E-E76E845015CE}"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84819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D6D6C-21C1-4FA4-8B8E-E76E845015CE}"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208434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5D6D6C-21C1-4FA4-8B8E-E76E845015CE}"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8061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5D6D6C-21C1-4FA4-8B8E-E76E845015CE}"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347795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5D6D6C-21C1-4FA4-8B8E-E76E845015CE}" type="datetimeFigureOut">
              <a:rPr lang="en-US" smtClean="0"/>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2612289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5D6D6C-21C1-4FA4-8B8E-E76E845015CE}" type="datetimeFigureOut">
              <a:rPr lang="en-US" smtClean="0"/>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236966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D6D6C-21C1-4FA4-8B8E-E76E845015CE}" type="datetimeFigureOut">
              <a:rPr lang="en-US" smtClean="0"/>
              <a:t>6/1/2022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2195730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D6D6C-21C1-4FA4-8B8E-E76E845015CE}"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1844001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D6D6C-21C1-4FA4-8B8E-E76E845015CE}"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E875A-6583-4382-8DF6-573F81E6C9B4}" type="slidenum">
              <a:rPr lang="en-US" smtClean="0"/>
              <a:t>‹#›</a:t>
            </a:fld>
            <a:endParaRPr lang="en-US"/>
          </a:p>
        </p:txBody>
      </p:sp>
    </p:spTree>
    <p:extLst>
      <p:ext uri="{BB962C8B-B14F-4D97-AF65-F5344CB8AC3E}">
        <p14:creationId xmlns:p14="http://schemas.microsoft.com/office/powerpoint/2010/main" val="957410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D6D6C-21C1-4FA4-8B8E-E76E845015CE}" type="datetimeFigureOut">
              <a:rPr lang="en-US" smtClean="0"/>
              <a:t>6/1/2022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E875A-6583-4382-8DF6-573F81E6C9B4}" type="slidenum">
              <a:rPr lang="en-US" smtClean="0"/>
              <a:t>‹#›</a:t>
            </a:fld>
            <a:endParaRPr lang="en-US"/>
          </a:p>
        </p:txBody>
      </p:sp>
    </p:spTree>
    <p:extLst>
      <p:ext uri="{BB962C8B-B14F-4D97-AF65-F5344CB8AC3E}">
        <p14:creationId xmlns:p14="http://schemas.microsoft.com/office/powerpoint/2010/main" val="2284999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INTERGRATED HEALTH SERVICES</a:t>
            </a:r>
            <a:endParaRPr lang="en-US" dirty="0"/>
          </a:p>
        </p:txBody>
      </p:sp>
      <p:sp>
        <p:nvSpPr>
          <p:cNvPr id="3" name="Subtitle 2"/>
          <p:cNvSpPr>
            <a:spLocks noGrp="1"/>
          </p:cNvSpPr>
          <p:nvPr>
            <p:ph type="subTitle" idx="1"/>
          </p:nvPr>
        </p:nvSpPr>
        <p:spPr/>
        <p:txBody>
          <a:bodyPr/>
          <a:lstStyle/>
          <a:p>
            <a:r>
              <a:rPr lang="en-US" dirty="0" smtClean="0"/>
              <a:t>Lecturer Jane </a:t>
            </a:r>
            <a:r>
              <a:rPr lang="en-US" dirty="0" err="1" smtClean="0"/>
              <a:t>Raburu</a:t>
            </a:r>
            <a:endParaRPr lang="en-US" dirty="0" smtClean="0"/>
          </a:p>
          <a:p>
            <a:r>
              <a:rPr lang="en-US" dirty="0" smtClean="0"/>
              <a:t>July 2021</a:t>
            </a:r>
            <a:endParaRPr lang="en-US" dirty="0"/>
          </a:p>
        </p:txBody>
      </p:sp>
    </p:spTree>
    <p:extLst>
      <p:ext uri="{BB962C8B-B14F-4D97-AF65-F5344CB8AC3E}">
        <p14:creationId xmlns:p14="http://schemas.microsoft.com/office/powerpoint/2010/main" val="1678211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integration</a:t>
            </a:r>
          </a:p>
        </p:txBody>
      </p:sp>
      <p:sp>
        <p:nvSpPr>
          <p:cNvPr id="3" name="Content Placeholder 2"/>
          <p:cNvSpPr>
            <a:spLocks noGrp="1"/>
          </p:cNvSpPr>
          <p:nvPr>
            <p:ph idx="1"/>
          </p:nvPr>
        </p:nvSpPr>
        <p:spPr/>
        <p:txBody>
          <a:bodyPr/>
          <a:lstStyle/>
          <a:p>
            <a:pPr marL="0" indent="0">
              <a:buNone/>
            </a:pPr>
            <a:r>
              <a:rPr lang="en-US" dirty="0" smtClean="0"/>
              <a:t>6. Integration can mean </a:t>
            </a:r>
            <a:r>
              <a:rPr lang="en-US" b="1" dirty="0" smtClean="0"/>
              <a:t>working across sectors</a:t>
            </a:r>
            <a:endParaRPr lang="en-US" b="1" dirty="0"/>
          </a:p>
          <a:p>
            <a:r>
              <a:rPr lang="en-US" dirty="0" smtClean="0"/>
              <a:t>This occurs when there are institutionalized mechanisms to enable cross-</a:t>
            </a:r>
            <a:r>
              <a:rPr lang="en-US" dirty="0" err="1" smtClean="0"/>
              <a:t>sectoral</a:t>
            </a:r>
            <a:r>
              <a:rPr lang="en-US" dirty="0" smtClean="0"/>
              <a:t> funding, regulation or services delivery</a:t>
            </a:r>
          </a:p>
          <a:p>
            <a:r>
              <a:rPr lang="en-US" dirty="0" smtClean="0"/>
              <a:t>In industrialized countries this concept is frequently applied to the coordination of health and social services such as for long term care for the elderly</a:t>
            </a:r>
          </a:p>
          <a:p>
            <a:r>
              <a:rPr lang="en-US" dirty="0" smtClean="0"/>
              <a:t>It may refer to work </a:t>
            </a:r>
            <a:r>
              <a:rPr lang="en-US" dirty="0" smtClean="0"/>
              <a:t>with </a:t>
            </a:r>
            <a:r>
              <a:rPr lang="en-US" dirty="0" smtClean="0"/>
              <a:t>education services to develop effective school health promotion </a:t>
            </a:r>
            <a:r>
              <a:rPr lang="en-US" dirty="0" smtClean="0"/>
              <a:t>campaigns </a:t>
            </a:r>
            <a:r>
              <a:rPr lang="en-US" dirty="0" err="1" smtClean="0"/>
              <a:t>eg</a:t>
            </a:r>
            <a:r>
              <a:rPr lang="en-US" dirty="0" smtClean="0"/>
              <a:t> deworming</a:t>
            </a:r>
            <a:endParaRPr lang="en-US" dirty="0" smtClean="0"/>
          </a:p>
          <a:p>
            <a:pPr marL="0" indent="0">
              <a:buNone/>
            </a:pPr>
            <a:endParaRPr lang="en-US" b="1" dirty="0"/>
          </a:p>
        </p:txBody>
      </p:sp>
    </p:spTree>
    <p:extLst>
      <p:ext uri="{BB962C8B-B14F-4D97-AF65-F5344CB8AC3E}">
        <p14:creationId xmlns:p14="http://schemas.microsoft.com/office/powerpoint/2010/main" val="28609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integration</a:t>
            </a:r>
            <a:endParaRPr lang="en-US" dirty="0"/>
          </a:p>
        </p:txBody>
      </p:sp>
      <p:sp>
        <p:nvSpPr>
          <p:cNvPr id="3" name="Content Placeholder 2"/>
          <p:cNvSpPr>
            <a:spLocks noGrp="1"/>
          </p:cNvSpPr>
          <p:nvPr>
            <p:ph idx="1"/>
          </p:nvPr>
        </p:nvSpPr>
        <p:spPr/>
        <p:txBody>
          <a:bodyPr>
            <a:normAutofit/>
          </a:bodyPr>
          <a:lstStyle/>
          <a:p>
            <a:r>
              <a:rPr lang="en-US" dirty="0" smtClean="0"/>
              <a:t>Cost effective, economically efficient to share resources particularly human- than have them devoted to one particular disease</a:t>
            </a:r>
          </a:p>
          <a:p>
            <a:r>
              <a:rPr lang="en-US" dirty="0" smtClean="0"/>
              <a:t>Deals with whole person and family rather than focusing separately on one health problem in an individual</a:t>
            </a:r>
          </a:p>
          <a:p>
            <a:r>
              <a:rPr lang="en-US" dirty="0" smtClean="0"/>
              <a:t>Client oriented based on clients needs</a:t>
            </a:r>
          </a:p>
          <a:p>
            <a:r>
              <a:rPr lang="en-US" dirty="0" smtClean="0"/>
              <a:t>Better management of infrastructure space and time</a:t>
            </a:r>
          </a:p>
          <a:p>
            <a:r>
              <a:rPr lang="en-US" dirty="0" smtClean="0"/>
              <a:t>Integrated and standardized  supervision</a:t>
            </a:r>
          </a:p>
          <a:p>
            <a:r>
              <a:rPr lang="en-US" dirty="0" smtClean="0"/>
              <a:t>Improved quality of provider patient interaction</a:t>
            </a:r>
          </a:p>
          <a:p>
            <a:endParaRPr lang="en-US" dirty="0"/>
          </a:p>
        </p:txBody>
      </p:sp>
    </p:spTree>
    <p:extLst>
      <p:ext uri="{BB962C8B-B14F-4D97-AF65-F5344CB8AC3E}">
        <p14:creationId xmlns:p14="http://schemas.microsoft.com/office/powerpoint/2010/main" val="312014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lstStyle/>
          <a:p>
            <a:r>
              <a:rPr lang="en-US" dirty="0"/>
              <a:t>Contributes to improved access to services, </a:t>
            </a:r>
            <a:r>
              <a:rPr lang="en-US" dirty="0" smtClean="0"/>
              <a:t>few </a:t>
            </a:r>
            <a:r>
              <a:rPr lang="en-US" dirty="0"/>
              <a:t>unnecessary hospitalization and readmissions</a:t>
            </a:r>
          </a:p>
          <a:p>
            <a:r>
              <a:rPr lang="en-US" dirty="0"/>
              <a:t>Better adherence to treatment</a:t>
            </a:r>
          </a:p>
          <a:p>
            <a:r>
              <a:rPr lang="en-US" dirty="0"/>
              <a:t>Increased patient satisfaction</a:t>
            </a:r>
          </a:p>
          <a:p>
            <a:r>
              <a:rPr lang="en-US" dirty="0"/>
              <a:t>Health literacy and safe care</a:t>
            </a:r>
          </a:p>
          <a:p>
            <a:r>
              <a:rPr lang="en-US" dirty="0"/>
              <a:t>Greater job satisfaction for health workers</a:t>
            </a:r>
          </a:p>
          <a:p>
            <a:pPr marL="0" indent="0">
              <a:buNone/>
            </a:pPr>
            <a:endParaRPr lang="en-US" dirty="0"/>
          </a:p>
        </p:txBody>
      </p:sp>
    </p:spTree>
    <p:extLst>
      <p:ext uri="{BB962C8B-B14F-4D97-AF65-F5344CB8AC3E}">
        <p14:creationId xmlns:p14="http://schemas.microsoft.com/office/powerpoint/2010/main" val="1034522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idx="1"/>
          </p:nvPr>
        </p:nvSpPr>
        <p:spPr/>
        <p:txBody>
          <a:bodyPr/>
          <a:lstStyle/>
          <a:p>
            <a:r>
              <a:rPr lang="en-US" dirty="0" smtClean="0"/>
              <a:t>Quality and standard can be jeopardized by integration</a:t>
            </a:r>
          </a:p>
          <a:p>
            <a:r>
              <a:rPr lang="en-US" dirty="0" smtClean="0"/>
              <a:t>Difficult to measure outputs on specific intervention</a:t>
            </a:r>
          </a:p>
          <a:p>
            <a:r>
              <a:rPr lang="en-US" dirty="0" smtClean="0"/>
              <a:t>Staff resistance at the beginning</a:t>
            </a:r>
          </a:p>
          <a:p>
            <a:r>
              <a:rPr lang="en-US" dirty="0" smtClean="0"/>
              <a:t>Staff retraining and expansion may be expensive. It is not cure for inadequate resources especially human resource</a:t>
            </a:r>
            <a:endParaRPr lang="en-US" dirty="0"/>
          </a:p>
        </p:txBody>
      </p:sp>
    </p:spTree>
    <p:extLst>
      <p:ext uri="{BB962C8B-B14F-4D97-AF65-F5344CB8AC3E}">
        <p14:creationId xmlns:p14="http://schemas.microsoft.com/office/powerpoint/2010/main" val="457031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p>
          <a:p>
            <a:endParaRPr lang="en-US" dirty="0"/>
          </a:p>
          <a:p>
            <a:endParaRPr lang="en-US" dirty="0" smtClean="0"/>
          </a:p>
          <a:p>
            <a:endParaRPr lang="en-US" dirty="0"/>
          </a:p>
          <a:p>
            <a:pPr marL="0" indent="0">
              <a:buNone/>
            </a:pPr>
            <a:r>
              <a:rPr lang="en-US" dirty="0" smtClean="0"/>
              <a:t>                           </a:t>
            </a:r>
            <a:r>
              <a:rPr lang="en-US" sz="4800" dirty="0" smtClean="0"/>
              <a:t>THANKS</a:t>
            </a:r>
            <a:endParaRPr lang="en-US" sz="4800" dirty="0"/>
          </a:p>
        </p:txBody>
      </p:sp>
    </p:spTree>
    <p:extLst>
      <p:ext uri="{BB962C8B-B14F-4D97-AF65-F5344CB8AC3E}">
        <p14:creationId xmlns:p14="http://schemas.microsoft.com/office/powerpoint/2010/main" val="138811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joint WHO –UNICEF vision for primary health care I the 21</a:t>
            </a:r>
            <a:r>
              <a:rPr lang="en-US" baseline="30000" dirty="0" smtClean="0"/>
              <a:t>st</a:t>
            </a:r>
            <a:r>
              <a:rPr lang="en-US" dirty="0" smtClean="0"/>
              <a:t> century in support of PHC defines OHC as a whole of society approach to maximize the level and distribution of health and wellbeing by acting simultaneously on 3 components-</a:t>
            </a:r>
          </a:p>
          <a:p>
            <a:r>
              <a:rPr lang="en-US" dirty="0" smtClean="0"/>
              <a:t>PHC and essential public health functions as the core of integrated health services</a:t>
            </a:r>
          </a:p>
          <a:p>
            <a:r>
              <a:rPr lang="en-US" dirty="0" smtClean="0"/>
              <a:t>Multisectoral policy and action</a:t>
            </a:r>
          </a:p>
          <a:p>
            <a:r>
              <a:rPr lang="en-US" dirty="0" smtClean="0"/>
              <a:t>Empowerment of people and communities </a:t>
            </a:r>
          </a:p>
          <a:p>
            <a:pPr marL="0" indent="0">
              <a:buNone/>
            </a:pPr>
            <a:r>
              <a:rPr lang="en-US" dirty="0" smtClean="0"/>
              <a:t>To effectively implement the first component requires understanding how to effectively integrate health services</a:t>
            </a:r>
            <a:endParaRPr lang="en-US" dirty="0"/>
          </a:p>
        </p:txBody>
      </p:sp>
    </p:spTree>
    <p:extLst>
      <p:ext uri="{BB962C8B-B14F-4D97-AF65-F5344CB8AC3E}">
        <p14:creationId xmlns:p14="http://schemas.microsoft.com/office/powerpoint/2010/main" val="181630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r>
              <a:rPr lang="en-US" dirty="0" err="1" smtClean="0"/>
              <a:t>Contd</a:t>
            </a:r>
            <a:endParaRPr lang="en-US" dirty="0"/>
          </a:p>
        </p:txBody>
      </p:sp>
      <p:sp>
        <p:nvSpPr>
          <p:cNvPr id="3" name="Content Placeholder 2"/>
          <p:cNvSpPr>
            <a:spLocks noGrp="1"/>
          </p:cNvSpPr>
          <p:nvPr>
            <p:ph idx="1"/>
          </p:nvPr>
        </p:nvSpPr>
        <p:spPr/>
        <p:txBody>
          <a:bodyPr/>
          <a:lstStyle/>
          <a:p>
            <a:r>
              <a:rPr lang="en-US" dirty="0" smtClean="0"/>
              <a:t>Integrated health services respond to the needs of individuals and populations and deliver comprehensive good quality services throughout the life course through multidisciplinary teams who work together across settings and use evidence and feedback loops to continuously improve performance.</a:t>
            </a:r>
          </a:p>
          <a:p>
            <a:r>
              <a:rPr lang="en-US" dirty="0" smtClean="0"/>
              <a:t>When based on strong primary care and essential public health functions, strengthens people centered health systems and contribute to the best use of resources.</a:t>
            </a:r>
            <a:endParaRPr lang="en-US" dirty="0"/>
          </a:p>
        </p:txBody>
      </p:sp>
    </p:spTree>
    <p:extLst>
      <p:ext uri="{BB962C8B-B14F-4D97-AF65-F5344CB8AC3E}">
        <p14:creationId xmlns:p14="http://schemas.microsoft.com/office/powerpoint/2010/main" val="397383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The management and delivery of health services so that clients receive continuum of preventive, and curative services according to their needs over time and across different levels of the health system</a:t>
            </a:r>
            <a:endParaRPr lang="en-US" dirty="0"/>
          </a:p>
        </p:txBody>
      </p:sp>
    </p:spTree>
    <p:extLst>
      <p:ext uri="{BB962C8B-B14F-4D97-AF65-F5344CB8AC3E}">
        <p14:creationId xmlns:p14="http://schemas.microsoft.com/office/powerpoint/2010/main" val="2980417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Integrated Care</a:t>
            </a:r>
            <a:endParaRPr lang="en-US" dirty="0"/>
          </a:p>
        </p:txBody>
      </p:sp>
      <p:sp>
        <p:nvSpPr>
          <p:cNvPr id="3" name="Content Placeholder 2"/>
          <p:cNvSpPr>
            <a:spLocks noGrp="1"/>
          </p:cNvSpPr>
          <p:nvPr>
            <p:ph idx="1"/>
          </p:nvPr>
        </p:nvSpPr>
        <p:spPr/>
        <p:txBody>
          <a:bodyPr/>
          <a:lstStyle/>
          <a:p>
            <a:pPr marL="0" indent="0">
              <a:buNone/>
            </a:pPr>
            <a:r>
              <a:rPr lang="en-US" dirty="0" smtClean="0"/>
              <a:t>1.Intergrated-Refering to package of preventive and curative interventions for a particular population- Group distinguished by its stage in the lifecycle </a:t>
            </a:r>
            <a:r>
              <a:rPr lang="en-US" dirty="0" err="1" smtClean="0"/>
              <a:t>Eg</a:t>
            </a:r>
            <a:r>
              <a:rPr lang="en-US" dirty="0" smtClean="0"/>
              <a:t> </a:t>
            </a:r>
          </a:p>
          <a:p>
            <a:r>
              <a:rPr lang="en-US" dirty="0" smtClean="0"/>
              <a:t> </a:t>
            </a:r>
            <a:r>
              <a:rPr lang="en-US" smtClean="0"/>
              <a:t>Integrated Management </a:t>
            </a:r>
            <a:r>
              <a:rPr lang="en-US" dirty="0" smtClean="0"/>
              <a:t>of Childhood illness-IMCI</a:t>
            </a:r>
          </a:p>
          <a:p>
            <a:r>
              <a:rPr lang="en-US" dirty="0" smtClean="0"/>
              <a:t>Integrated Management of Pregnancy and Childbirth –IMPAC</a:t>
            </a:r>
          </a:p>
          <a:p>
            <a:r>
              <a:rPr lang="en-US" dirty="0" smtClean="0"/>
              <a:t>Integrated management of Adolescent and adult illness( IMAI)</a:t>
            </a:r>
          </a:p>
          <a:p>
            <a:pPr marL="0" indent="0">
              <a:buNone/>
            </a:pPr>
            <a:r>
              <a:rPr lang="en-US" dirty="0" smtClean="0"/>
              <a:t>-The aim of this form is  for individuals in the target group to receive all appropriate interventions  as a </a:t>
            </a:r>
            <a:r>
              <a:rPr lang="en-US" b="1" dirty="0" smtClean="0"/>
              <a:t>one stop shop</a:t>
            </a:r>
          </a:p>
          <a:p>
            <a:pPr marL="0" indent="0">
              <a:buNone/>
            </a:pPr>
            <a:endParaRPr lang="en-US" b="1" dirty="0"/>
          </a:p>
        </p:txBody>
      </p:sp>
    </p:spTree>
    <p:extLst>
      <p:ext uri="{BB962C8B-B14F-4D97-AF65-F5344CB8AC3E}">
        <p14:creationId xmlns:p14="http://schemas.microsoft.com/office/powerpoint/2010/main" val="15164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integration</a:t>
            </a:r>
            <a:endParaRPr lang="en-US" dirty="0"/>
          </a:p>
        </p:txBody>
      </p:sp>
      <p:sp>
        <p:nvSpPr>
          <p:cNvPr id="3" name="Content Placeholder 2"/>
          <p:cNvSpPr>
            <a:spLocks noGrp="1"/>
          </p:cNvSpPr>
          <p:nvPr>
            <p:ph idx="1"/>
          </p:nvPr>
        </p:nvSpPr>
        <p:spPr/>
        <p:txBody>
          <a:bodyPr/>
          <a:lstStyle/>
          <a:p>
            <a:pPr marL="0" indent="0">
              <a:buNone/>
            </a:pPr>
            <a:r>
              <a:rPr lang="en-US" dirty="0" smtClean="0"/>
              <a:t>2.Integrated Health services- This refers to multipurpose service  delivery points. A range of services for a catchment population is provided at one location and under one overall manager.</a:t>
            </a:r>
          </a:p>
          <a:p>
            <a:r>
              <a:rPr lang="en-US" dirty="0" smtClean="0"/>
              <a:t>Examples are:</a:t>
            </a:r>
          </a:p>
          <a:p>
            <a:r>
              <a:rPr lang="en-US" dirty="0" smtClean="0"/>
              <a:t> multipurpose clinics, multipurpose outreach visits and a hospital with the management of all services consolidated under one board and one chief executive</a:t>
            </a:r>
          </a:p>
          <a:p>
            <a:r>
              <a:rPr lang="en-US" dirty="0" smtClean="0"/>
              <a:t>From clients perspective is the opportunity to receive coordinated care, rather than have separate visits for separate interventions</a:t>
            </a:r>
            <a:endParaRPr lang="en-US" dirty="0"/>
          </a:p>
        </p:txBody>
      </p:sp>
    </p:spTree>
    <p:extLst>
      <p:ext uri="{BB962C8B-B14F-4D97-AF65-F5344CB8AC3E}">
        <p14:creationId xmlns:p14="http://schemas.microsoft.com/office/powerpoint/2010/main" val="126406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integration</a:t>
            </a:r>
          </a:p>
        </p:txBody>
      </p:sp>
      <p:sp>
        <p:nvSpPr>
          <p:cNvPr id="3" name="Content Placeholder 2"/>
          <p:cNvSpPr>
            <a:spLocks noGrp="1"/>
          </p:cNvSpPr>
          <p:nvPr>
            <p:ph idx="1"/>
          </p:nvPr>
        </p:nvSpPr>
        <p:spPr/>
        <p:txBody>
          <a:bodyPr/>
          <a:lstStyle/>
          <a:p>
            <a:pPr marL="0" indent="0">
              <a:buNone/>
            </a:pPr>
            <a:r>
              <a:rPr lang="en-US" dirty="0" smtClean="0"/>
              <a:t>3. Integrated services-Means achieving continuity of care over time</a:t>
            </a:r>
          </a:p>
          <a:p>
            <a:r>
              <a:rPr lang="en-US" dirty="0" smtClean="0"/>
              <a:t>This may be about life long care for chronic conditions like HIV/AIDS.</a:t>
            </a:r>
          </a:p>
          <a:p>
            <a:endParaRPr lang="en-US" dirty="0" smtClean="0"/>
          </a:p>
          <a:p>
            <a:r>
              <a:rPr lang="en-US" dirty="0" smtClean="0"/>
              <a:t> or a continuum of care between much specific stages in a persons life cycle. For example antenatal , postnatal , newborn, and childcare.</a:t>
            </a:r>
          </a:p>
        </p:txBody>
      </p:sp>
    </p:spTree>
    <p:extLst>
      <p:ext uri="{BB962C8B-B14F-4D97-AF65-F5344CB8AC3E}">
        <p14:creationId xmlns:p14="http://schemas.microsoft.com/office/powerpoint/2010/main" val="230146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integration</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4. Vertical </a:t>
            </a:r>
            <a:r>
              <a:rPr lang="en-US" dirty="0" err="1"/>
              <a:t>intergration</a:t>
            </a:r>
            <a:r>
              <a:rPr lang="en-US" dirty="0"/>
              <a:t> of different level of service- </a:t>
            </a:r>
            <a:r>
              <a:rPr lang="en-US" dirty="0" err="1"/>
              <a:t>Eg</a:t>
            </a:r>
            <a:r>
              <a:rPr lang="en-US" dirty="0"/>
              <a:t> a district hospital , health </a:t>
            </a:r>
            <a:r>
              <a:rPr lang="en-US" dirty="0" err="1"/>
              <a:t>centre</a:t>
            </a:r>
            <a:r>
              <a:rPr lang="en-US" dirty="0"/>
              <a:t> and health posts.</a:t>
            </a:r>
          </a:p>
          <a:p>
            <a:r>
              <a:rPr lang="en-US" dirty="0"/>
              <a:t>In this form an overall  manager is in charge of a network of facilities and personal and non personal health </a:t>
            </a:r>
            <a:r>
              <a:rPr lang="en-US" dirty="0" smtClean="0"/>
              <a:t>services.</a:t>
            </a:r>
          </a:p>
          <a:p>
            <a:r>
              <a:rPr lang="en-US" dirty="0" smtClean="0"/>
              <a:t>For example-a District or provincial medical officer of Health who in turn supervises the work of managers of </a:t>
            </a:r>
            <a:r>
              <a:rPr lang="en-US" dirty="0"/>
              <a:t> </a:t>
            </a:r>
            <a:r>
              <a:rPr lang="en-US" dirty="0" smtClean="0"/>
              <a:t>individual facilities. He should be able to rise above the day to day concerns and take a strategic overview of issues like which services to be provided at which levels of the system</a:t>
            </a:r>
          </a:p>
          <a:p>
            <a:r>
              <a:rPr lang="en-US" dirty="0" smtClean="0"/>
              <a:t>For a client view, a key feature of this type is a well functioning procedures for referrals up and down the levels of the system and between public and private providers</a:t>
            </a:r>
            <a:endParaRPr lang="en-US" dirty="0"/>
          </a:p>
          <a:p>
            <a:endParaRPr lang="en-US" dirty="0"/>
          </a:p>
        </p:txBody>
      </p:sp>
    </p:spTree>
    <p:extLst>
      <p:ext uri="{BB962C8B-B14F-4D97-AF65-F5344CB8AC3E}">
        <p14:creationId xmlns:p14="http://schemas.microsoft.com/office/powerpoint/2010/main" val="2104045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integration</a:t>
            </a:r>
          </a:p>
        </p:txBody>
      </p:sp>
      <p:sp>
        <p:nvSpPr>
          <p:cNvPr id="3" name="Content Placeholder 2"/>
          <p:cNvSpPr>
            <a:spLocks noGrp="1"/>
          </p:cNvSpPr>
          <p:nvPr>
            <p:ph idx="1"/>
          </p:nvPr>
        </p:nvSpPr>
        <p:spPr/>
        <p:txBody>
          <a:bodyPr/>
          <a:lstStyle/>
          <a:p>
            <a:r>
              <a:rPr lang="en-US" dirty="0" smtClean="0"/>
              <a:t>5. </a:t>
            </a:r>
            <a:r>
              <a:rPr lang="en-US" dirty="0" smtClean="0"/>
              <a:t>Integrated </a:t>
            </a:r>
            <a:r>
              <a:rPr lang="en-US" dirty="0" smtClean="0"/>
              <a:t>policy making and management</a:t>
            </a:r>
          </a:p>
          <a:p>
            <a:r>
              <a:rPr lang="en-US" dirty="0" smtClean="0"/>
              <a:t>This is organized to bring together decisions and support functions across different parts of the health service,</a:t>
            </a:r>
          </a:p>
          <a:p>
            <a:r>
              <a:rPr lang="en-US" dirty="0" smtClean="0"/>
              <a:t>For example –a management team in an </a:t>
            </a:r>
            <a:r>
              <a:rPr lang="en-US" dirty="0" smtClean="0"/>
              <a:t>integrated </a:t>
            </a:r>
            <a:r>
              <a:rPr lang="en-US" dirty="0" smtClean="0"/>
              <a:t>system may have overall responsibility for the health status of given population and may be able to simultaneously contract services from the public, voluntary and private sectors.</a:t>
            </a:r>
          </a:p>
          <a:p>
            <a:r>
              <a:rPr lang="en-US" dirty="0" smtClean="0"/>
              <a:t>An integrated district service </a:t>
            </a:r>
            <a:r>
              <a:rPr lang="en-US" dirty="0" smtClean="0"/>
              <a:t>would </a:t>
            </a:r>
            <a:r>
              <a:rPr lang="en-US" dirty="0" smtClean="0"/>
              <a:t>conduct integrated supervision-visits to health </a:t>
            </a:r>
            <a:r>
              <a:rPr lang="en-US" dirty="0" err="1" smtClean="0"/>
              <a:t>centres</a:t>
            </a:r>
            <a:r>
              <a:rPr lang="en-US" dirty="0" smtClean="0"/>
              <a:t> and look at all aspects of the </a:t>
            </a:r>
            <a:r>
              <a:rPr lang="en-US" dirty="0" err="1" smtClean="0"/>
              <a:t>centres</a:t>
            </a:r>
            <a:r>
              <a:rPr lang="en-US" dirty="0" smtClean="0"/>
              <a:t> work ideally using a standardized checklist</a:t>
            </a:r>
            <a:endParaRPr lang="en-US" dirty="0"/>
          </a:p>
        </p:txBody>
      </p:sp>
    </p:spTree>
    <p:extLst>
      <p:ext uri="{BB962C8B-B14F-4D97-AF65-F5344CB8AC3E}">
        <p14:creationId xmlns:p14="http://schemas.microsoft.com/office/powerpoint/2010/main" val="4166038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815</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INTERGRATED HEALTH SERVICES</vt:lpstr>
      <vt:lpstr>Introduction</vt:lpstr>
      <vt:lpstr>Introduction Contd</vt:lpstr>
      <vt:lpstr>Definition</vt:lpstr>
      <vt:lpstr>Forms of Integrated Care</vt:lpstr>
      <vt:lpstr>Forms of integration</vt:lpstr>
      <vt:lpstr>Forms of integration</vt:lpstr>
      <vt:lpstr>Forms of integration</vt:lpstr>
      <vt:lpstr>Forms of integration</vt:lpstr>
      <vt:lpstr>Forms of integration</vt:lpstr>
      <vt:lpstr>Advantages of integration</vt:lpstr>
      <vt:lpstr>Advantages</vt:lpstr>
      <vt:lpstr>Disadvantages</vt:lpstr>
      <vt:lpstr>PowerPoint Presentation</vt:lpstr>
    </vt:vector>
  </TitlesOfParts>
  <Company>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INTERGRATED HEALTH SERVICES</dc:title>
  <dc:creator>User</dc:creator>
  <cp:lastModifiedBy>User</cp:lastModifiedBy>
  <cp:revision>16</cp:revision>
  <dcterms:created xsi:type="dcterms:W3CDTF">2021-07-12T22:11:35Z</dcterms:created>
  <dcterms:modified xsi:type="dcterms:W3CDTF">2022-06-01T19:42:21Z</dcterms:modified>
</cp:coreProperties>
</file>