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64" r:id="rId1"/>
  </p:sldMasterIdLst>
  <p:notesMasterIdLst>
    <p:notesMasterId r:id="rId79"/>
  </p:notesMasterIdLst>
  <p:sldIdLst>
    <p:sldId id="256" r:id="rId2"/>
    <p:sldId id="257" r:id="rId3"/>
    <p:sldId id="258" r:id="rId4"/>
    <p:sldId id="259" r:id="rId5"/>
    <p:sldId id="260" r:id="rId6"/>
    <p:sldId id="261" r:id="rId7"/>
    <p:sldId id="262" r:id="rId8"/>
    <p:sldId id="263" r:id="rId9"/>
    <p:sldId id="264" r:id="rId10"/>
    <p:sldId id="265"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Lst>
  <p:sldSz cx="12192000" cy="6858000"/>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6667F634-FE7E-48D7-83B4-395EC7F8554C}">
          <p14:sldIdLst>
            <p14:sldId id="256"/>
            <p14:sldId id="257"/>
            <p14:sldId id="258"/>
            <p14:sldId id="259"/>
            <p14:sldId id="260"/>
            <p14:sldId id="261"/>
            <p14:sldId id="262"/>
            <p14:sldId id="263"/>
            <p14:sldId id="264"/>
            <p14:sldId id="265"/>
            <p14:sldId id="268"/>
            <p14:sldId id="266"/>
            <p14:sldId id="267"/>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 id="307"/>
            <p14:sldId id="308"/>
          </p14:sldIdLst>
        </p14:section>
        <p14:section name="Untitled Section" id="{C7101F21-BDB0-4986-88D6-18D2C8545AA9}">
          <p14:sldIdLst>
            <p14:sldId id="309"/>
            <p14:sldId id="310"/>
            <p14:sldId id="311"/>
            <p14:sldId id="312"/>
            <p14:sldId id="313"/>
            <p14:sldId id="314"/>
            <p14:sldId id="315"/>
            <p14:sldId id="316"/>
            <p14:sldId id="317"/>
            <p14:sldId id="318"/>
            <p14:sldId id="319"/>
            <p14:sldId id="320"/>
            <p14:sldId id="321"/>
            <p14:sldId id="322"/>
            <p14:sldId id="323"/>
            <p14:sldId id="324"/>
            <p14:sldId id="325"/>
            <p14:sldId id="326"/>
            <p14:sldId id="327"/>
            <p14:sldId id="328"/>
            <p14:sldId id="329"/>
            <p14:sldId id="330"/>
            <p14:sldId id="331"/>
            <p14:sldId id="33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4AC7372-23F8-4461-B229-DB4E384E2EE5}" type="datetimeFigureOut">
              <a:rPr lang="en-US" smtClean="0"/>
              <a:t>9/8/2023</a:t>
            </a:fld>
            <a:endParaRPr lang="en-US"/>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5E16845-4487-4EA7-9358-902EC638E984}" type="slidenum">
              <a:rPr lang="en-US" smtClean="0"/>
              <a:t>‹#›</a:t>
            </a:fld>
            <a:endParaRPr lang="en-US"/>
          </a:p>
        </p:txBody>
      </p:sp>
    </p:spTree>
    <p:extLst>
      <p:ext uri="{BB962C8B-B14F-4D97-AF65-F5344CB8AC3E}">
        <p14:creationId xmlns:p14="http://schemas.microsoft.com/office/powerpoint/2010/main" val="669870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B5BF8-804A-40A0-8A50-0143A92F657B}" type="datetime1">
              <a:rPr lang="en-US" smtClean="0"/>
              <a:t>9/8/2023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58980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4EC793-8A0C-460C-9D83-FE5B83CAFA1D}" type="datetime1">
              <a:rPr lang="en-US" smtClean="0"/>
              <a:t>9/8/2023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2403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3BE63B-7314-4667-8087-814E9C02B42D}" type="datetime1">
              <a:rPr lang="en-US" smtClean="0"/>
              <a:t>9/8/2023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9466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47E6E8-BF75-4E04-8FCE-45B0827BA2D5}" type="datetime1">
              <a:rPr lang="en-US" smtClean="0"/>
              <a:t>9/8/2023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1452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C85AFD-5F1D-492B-BD7B-E7FB724E39A2}" type="datetime1">
              <a:rPr lang="en-US" smtClean="0"/>
              <a:t>9/8/2023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69834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82494873-8908-4D32-AFF8-3C7D30E161D3}" type="datetime1">
              <a:rPr lang="en-US" smtClean="0"/>
              <a:t>9/8/2023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95006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A77101E8-3BA2-4BB7-A765-4D2853E344D9}" type="datetime1">
              <a:rPr lang="en-US" smtClean="0"/>
              <a:t>9/8/2023</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48661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971C4A32-DDBD-4897-9211-66C89D33F01C}" type="datetime1">
              <a:rPr lang="en-US" smtClean="0"/>
              <a:t>9/8/2023</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4011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9989BED-3B87-4ED3-B064-2A51854CB46E}" type="datetime1">
              <a:rPr lang="en-US" smtClean="0"/>
              <a:t>9/8/2023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91668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1490AED-F0CF-4212-AC4E-6B10513F279D}" type="datetime1">
              <a:rPr lang="en-US" smtClean="0"/>
              <a:t>9/8/2023</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96798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4B4F12B2-3004-4D14-9CF6-842702D98AC7}" type="datetime1">
              <a:rPr lang="en-US" smtClean="0"/>
              <a:t>9/8/2023</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9420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C189B520-4401-4EA3-8981-921FE7240EB2}" type="datetime1">
              <a:rPr lang="en-US" smtClean="0"/>
              <a:t>9/8/2023</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150507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F03FF-F28E-4625-9F27-14AFD1BE8C05}"/>
              </a:ext>
            </a:extLst>
          </p:cNvPr>
          <p:cNvSpPr>
            <a:spLocks noGrp="1"/>
          </p:cNvSpPr>
          <p:nvPr>
            <p:ph type="ctrTitle"/>
          </p:nvPr>
        </p:nvSpPr>
        <p:spPr/>
        <p:txBody>
          <a:bodyPr/>
          <a:lstStyle/>
          <a:p>
            <a:r>
              <a:rPr lang="en-US" b="1" spc="0" dirty="0">
                <a:ln w="6600">
                  <a:solidFill>
                    <a:schemeClr val="accent2"/>
                  </a:solidFill>
                  <a:prstDash val="solid"/>
                </a:ln>
                <a:solidFill>
                  <a:schemeClr val="tx1"/>
                </a:solidFill>
                <a:effectLst>
                  <a:outerShdw dist="38100" dir="2700000" algn="tl" rotWithShape="0">
                    <a:schemeClr val="accent2"/>
                  </a:outerShdw>
                </a:effectLst>
              </a:rPr>
              <a:t>INTERPERSONAL RELATIONSHIPS</a:t>
            </a:r>
            <a:endParaRPr lang="en-GB" b="1" spc="0" dirty="0">
              <a:ln w="6600">
                <a:solidFill>
                  <a:schemeClr val="accent2"/>
                </a:solidFill>
                <a:prstDash val="solid"/>
              </a:ln>
              <a:solidFill>
                <a:schemeClr val="tx1"/>
              </a:solidFill>
              <a:effectLst>
                <a:outerShdw dist="38100" dir="2700000" algn="tl" rotWithShape="0">
                  <a:schemeClr val="accent2"/>
                </a:outerShdw>
              </a:effectLst>
            </a:endParaRPr>
          </a:p>
        </p:txBody>
      </p:sp>
      <p:sp>
        <p:nvSpPr>
          <p:cNvPr id="3" name="Subtitle 2">
            <a:extLst>
              <a:ext uri="{FF2B5EF4-FFF2-40B4-BE49-F238E27FC236}">
                <a16:creationId xmlns:a16="http://schemas.microsoft.com/office/drawing/2014/main" id="{88B6C4C1-24B0-44DB-B98A-77AB6847CDFC}"/>
              </a:ext>
            </a:extLst>
          </p:cNvPr>
          <p:cNvSpPr>
            <a:spLocks noGrp="1"/>
          </p:cNvSpPr>
          <p:nvPr>
            <p:ph type="subTitle" idx="1"/>
          </p:nvPr>
        </p:nvSpPr>
        <p:spPr/>
        <p:txBody>
          <a:bodyPr/>
          <a:lstStyle/>
          <a:p>
            <a:r>
              <a:rPr lang="en-US" dirty="0">
                <a:solidFill>
                  <a:schemeClr val="tx1"/>
                </a:solidFill>
              </a:rPr>
              <a:t>MR.MURIITHI</a:t>
            </a:r>
            <a:endParaRPr lang="en-GB" dirty="0">
              <a:solidFill>
                <a:schemeClr val="tx1"/>
              </a:solidFill>
            </a:endParaRPr>
          </a:p>
        </p:txBody>
      </p:sp>
      <p:sp>
        <p:nvSpPr>
          <p:cNvPr id="4" name="Slide Number Placeholder 3">
            <a:extLst>
              <a:ext uri="{FF2B5EF4-FFF2-40B4-BE49-F238E27FC236}">
                <a16:creationId xmlns:a16="http://schemas.microsoft.com/office/drawing/2014/main" id="{AE5A2C13-6958-6C6B-045C-592557380B76}"/>
              </a:ext>
            </a:extLst>
          </p:cNvPr>
          <p:cNvSpPr>
            <a:spLocks noGrp="1"/>
          </p:cNvSpPr>
          <p:nvPr>
            <p:ph type="sldNum" sz="quarter" idx="12"/>
          </p:nvPr>
        </p:nvSpPr>
        <p:spPr/>
        <p:txBody>
          <a:bodyPr/>
          <a:lstStyle/>
          <a:p>
            <a:fld id="{4FAB73BC-B049-4115-A692-8D63A059BFB8}" type="slidenum">
              <a:rPr lang="en-US" smtClean="0"/>
              <a:pPr/>
              <a:t>1</a:t>
            </a:fld>
            <a:endParaRPr lang="en-US" dirty="0"/>
          </a:p>
        </p:txBody>
      </p:sp>
    </p:spTree>
    <p:extLst>
      <p:ext uri="{BB962C8B-B14F-4D97-AF65-F5344CB8AC3E}">
        <p14:creationId xmlns:p14="http://schemas.microsoft.com/office/powerpoint/2010/main" val="2529761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55AD6A-F04F-487E-9F21-3FA6E771CC36}"/>
              </a:ext>
            </a:extLst>
          </p:cNvPr>
          <p:cNvSpPr>
            <a:spLocks noGrp="1"/>
          </p:cNvSpPr>
          <p:nvPr>
            <p:ph type="title"/>
          </p:nvPr>
        </p:nvSpPr>
        <p:spPr/>
        <p:txBody>
          <a:bodyPr/>
          <a:lstStyle/>
          <a:p>
            <a:r>
              <a:rPr lang="en-US" dirty="0">
                <a:solidFill>
                  <a:schemeClr val="tx1"/>
                </a:solidFill>
              </a:rPr>
              <a:t>HILDEGARD PEPLAU</a:t>
            </a:r>
            <a:br>
              <a:rPr lang="en-US" dirty="0"/>
            </a:br>
            <a:br>
              <a:rPr lang="en-US" dirty="0"/>
            </a:br>
            <a:br>
              <a:rPr lang="en-US" dirty="0"/>
            </a:br>
            <a:br>
              <a:rPr lang="en-US" dirty="0"/>
            </a:br>
            <a:br>
              <a:rPr lang="en-US" dirty="0"/>
            </a:br>
            <a:br>
              <a:rPr lang="en-US" dirty="0"/>
            </a:br>
            <a:br>
              <a:rPr lang="en-US" dirty="0"/>
            </a:br>
            <a:endParaRPr lang="en-GB" dirty="0"/>
          </a:p>
        </p:txBody>
      </p:sp>
      <p:sp>
        <p:nvSpPr>
          <p:cNvPr id="3" name="Content Placeholder 2">
            <a:extLst>
              <a:ext uri="{FF2B5EF4-FFF2-40B4-BE49-F238E27FC236}">
                <a16:creationId xmlns:a16="http://schemas.microsoft.com/office/drawing/2014/main" id="{6C0794F4-9018-4BDC-893B-8339492C866E}"/>
              </a:ext>
            </a:extLst>
          </p:cNvPr>
          <p:cNvSpPr>
            <a:spLocks noGrp="1"/>
          </p:cNvSpPr>
          <p:nvPr>
            <p:ph idx="1"/>
          </p:nvPr>
        </p:nvSpPr>
        <p:spPr/>
        <p:txBody>
          <a:bodyPr>
            <a:noAutofit/>
          </a:bodyPr>
          <a:lstStyle/>
          <a:p>
            <a:r>
              <a:rPr lang="en-US" dirty="0">
                <a:solidFill>
                  <a:schemeClr val="tx1"/>
                </a:solidFill>
              </a:rPr>
              <a:t>Hildegard Peplau (1909-1999) (Figure 2-2), influenced by the work of Sullivan and learning theory, developed the first systematic theoretical framework for psychiatric nursing in her groundbreaking book Interpersonal Relations in Nursing (1952).</a:t>
            </a:r>
          </a:p>
          <a:p>
            <a:r>
              <a:rPr lang="en-US" dirty="0">
                <a:solidFill>
                  <a:schemeClr val="tx1"/>
                </a:solidFill>
              </a:rPr>
              <a:t>Peplau not only established the foundation for the professional practice of psychiatric nursing but also continued to enrich psychiatric nursing theory and work for the advancement of nursing practice throughout her career.</a:t>
            </a:r>
          </a:p>
          <a:p>
            <a:r>
              <a:rPr lang="en-US" dirty="0">
                <a:solidFill>
                  <a:schemeClr val="tx1"/>
                </a:solidFill>
              </a:rPr>
              <a:t>Peplau was the first nurse to identify psychiatric mental health nursing both as an essential element of general nursing and as a specialty area that embraces specific governing principles. She was also the first nurse theorist to describe the nurse-patient relationship as the foundation of nursing practice (Forchuk, 1991</a:t>
            </a:r>
            <a:r>
              <a:rPr lang="en-US" dirty="0"/>
              <a:t>).</a:t>
            </a:r>
          </a:p>
          <a:p>
            <a:endParaRPr lang="en-US" dirty="0"/>
          </a:p>
        </p:txBody>
      </p:sp>
      <p:pic>
        <p:nvPicPr>
          <p:cNvPr id="5" name="Picture 4">
            <a:extLst>
              <a:ext uri="{FF2B5EF4-FFF2-40B4-BE49-F238E27FC236}">
                <a16:creationId xmlns:a16="http://schemas.microsoft.com/office/drawing/2014/main" id="{937C45D0-2CD0-4C67-99A4-73F4613EC6A2}"/>
              </a:ext>
            </a:extLst>
          </p:cNvPr>
          <p:cNvPicPr>
            <a:picLocks noChangeAspect="1"/>
          </p:cNvPicPr>
          <p:nvPr/>
        </p:nvPicPr>
        <p:blipFill>
          <a:blip r:embed="rId2"/>
          <a:stretch>
            <a:fillRect/>
          </a:stretch>
        </p:blipFill>
        <p:spPr>
          <a:xfrm>
            <a:off x="418713" y="2292626"/>
            <a:ext cx="2457009" cy="3432393"/>
          </a:xfrm>
          <a:prstGeom prst="rect">
            <a:avLst/>
          </a:prstGeom>
        </p:spPr>
      </p:pic>
      <p:sp>
        <p:nvSpPr>
          <p:cNvPr id="4" name="Slide Number Placeholder 3">
            <a:extLst>
              <a:ext uri="{FF2B5EF4-FFF2-40B4-BE49-F238E27FC236}">
                <a16:creationId xmlns:a16="http://schemas.microsoft.com/office/drawing/2014/main" id="{ACF97C8F-A992-FC6B-ECF9-91F0D9359069}"/>
              </a:ext>
            </a:extLst>
          </p:cNvPr>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3596601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91CC7-A11D-4DEA-86F1-4EF91333B3EA}"/>
              </a:ext>
            </a:extLst>
          </p:cNvPr>
          <p:cNvSpPr>
            <a:spLocks noGrp="1"/>
          </p:cNvSpPr>
          <p:nvPr>
            <p:ph type="title"/>
          </p:nvPr>
        </p:nvSpPr>
        <p:spPr>
          <a:xfrm>
            <a:off x="252919" y="1123838"/>
            <a:ext cx="2947482" cy="2626528"/>
          </a:xfrm>
        </p:spPr>
        <p:txBody>
          <a:bodyPr/>
          <a:lstStyle/>
          <a:p>
            <a:r>
              <a:rPr lang="en-US" dirty="0"/>
              <a:t>Hildegard Peplau…</a:t>
            </a:r>
            <a:br>
              <a:rPr lang="en-US" dirty="0"/>
            </a:br>
            <a:endParaRPr lang="en-US" dirty="0"/>
          </a:p>
        </p:txBody>
      </p:sp>
      <p:sp>
        <p:nvSpPr>
          <p:cNvPr id="3" name="Content Placeholder 2">
            <a:extLst>
              <a:ext uri="{FF2B5EF4-FFF2-40B4-BE49-F238E27FC236}">
                <a16:creationId xmlns:a16="http://schemas.microsoft.com/office/drawing/2014/main" id="{EC7EF44A-A50C-4A25-B0F6-4E6655A85350}"/>
              </a:ext>
            </a:extLst>
          </p:cNvPr>
          <p:cNvSpPr>
            <a:spLocks noGrp="1"/>
          </p:cNvSpPr>
          <p:nvPr>
            <p:ph idx="1"/>
          </p:nvPr>
        </p:nvSpPr>
        <p:spPr/>
        <p:txBody>
          <a:bodyPr>
            <a:normAutofit/>
          </a:bodyPr>
          <a:lstStyle/>
          <a:p>
            <a:r>
              <a:rPr lang="en-US" dirty="0">
                <a:solidFill>
                  <a:schemeClr val="tx1"/>
                </a:solidFill>
              </a:rPr>
              <a:t>In shifting the focus from what nurses do to patients to what nurses do with patients, Peplau (1989) engineered a major paradigm shift from a model focused on medical treatments to an interpersonal relational model of nursing practice.</a:t>
            </a:r>
          </a:p>
          <a:p>
            <a:r>
              <a:rPr lang="en-US" dirty="0">
                <a:solidFill>
                  <a:schemeClr val="tx1"/>
                </a:solidFill>
              </a:rPr>
              <a:t>She viewed nursing as an educative instrument designed to help individuals and communities use their capacities in living more productively (Peplau, 1987). Her theory is mainly concerned with the processes by which the nurse helps patients make positive changes in their health care status and well-being.</a:t>
            </a:r>
          </a:p>
          <a:p>
            <a:r>
              <a:rPr lang="en-US" dirty="0">
                <a:solidFill>
                  <a:schemeClr val="tx1"/>
                </a:solidFill>
              </a:rPr>
              <a:t>She believed that illness offered a unique opportunity for experiential learning, personal growth, and improved coping strategies and that psychiatric nurses play a unique role in facilitating this growth (Peplau, 1982a, 1982b).</a:t>
            </a:r>
          </a:p>
          <a:p>
            <a:endParaRPr lang="en-US" dirty="0"/>
          </a:p>
        </p:txBody>
      </p:sp>
      <p:sp>
        <p:nvSpPr>
          <p:cNvPr id="4" name="Slide Number Placeholder 3">
            <a:extLst>
              <a:ext uri="{FF2B5EF4-FFF2-40B4-BE49-F238E27FC236}">
                <a16:creationId xmlns:a16="http://schemas.microsoft.com/office/drawing/2014/main" id="{A0F39F83-F63B-540D-519C-E5E0BA2C5612}"/>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548027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14FD1-FAFC-41AA-B230-7161914B11B3}"/>
              </a:ext>
            </a:extLst>
          </p:cNvPr>
          <p:cNvSpPr>
            <a:spLocks noGrp="1"/>
          </p:cNvSpPr>
          <p:nvPr>
            <p:ph type="title"/>
          </p:nvPr>
        </p:nvSpPr>
        <p:spPr>
          <a:xfrm>
            <a:off x="252919" y="609600"/>
            <a:ext cx="2947482" cy="1762539"/>
          </a:xfrm>
        </p:spPr>
        <p:txBody>
          <a:bodyPr/>
          <a:lstStyle/>
          <a:p>
            <a:r>
              <a:rPr lang="en-US" dirty="0">
                <a:solidFill>
                  <a:schemeClr val="tx1"/>
                </a:solidFill>
              </a:rPr>
              <a:t>GOALS / OBJECTIVES OF IR</a:t>
            </a:r>
            <a:endParaRPr lang="en-GB" dirty="0">
              <a:solidFill>
                <a:schemeClr val="tx1"/>
              </a:solidFill>
            </a:endParaRPr>
          </a:p>
        </p:txBody>
      </p:sp>
      <p:sp>
        <p:nvSpPr>
          <p:cNvPr id="3" name="Content Placeholder 2">
            <a:extLst>
              <a:ext uri="{FF2B5EF4-FFF2-40B4-BE49-F238E27FC236}">
                <a16:creationId xmlns:a16="http://schemas.microsoft.com/office/drawing/2014/main" id="{773BB646-3153-4FB4-AA4A-CA7CD296F429}"/>
              </a:ext>
            </a:extLst>
          </p:cNvPr>
          <p:cNvSpPr>
            <a:spLocks noGrp="1"/>
          </p:cNvSpPr>
          <p:nvPr>
            <p:ph idx="1"/>
          </p:nvPr>
        </p:nvSpPr>
        <p:spPr/>
        <p:txBody>
          <a:bodyPr>
            <a:normAutofit lnSpcReduction="10000"/>
          </a:bodyPr>
          <a:lstStyle/>
          <a:p>
            <a:pPr marL="457200" indent="-457200">
              <a:buFont typeface="+mj-lt"/>
              <a:buAutoNum type="arabicPeriod"/>
            </a:pPr>
            <a:r>
              <a:rPr lang="en-US" dirty="0">
                <a:solidFill>
                  <a:schemeClr val="tx1"/>
                </a:solidFill>
              </a:rPr>
              <a:t>To establish and maintain emotionally supportive nurse patient relationship- the relationship will determine the extent of help for  this person and their ability to face some of the problems they are experiencing realistically.</a:t>
            </a:r>
          </a:p>
          <a:p>
            <a:pPr marL="457200" indent="-457200">
              <a:buFont typeface="+mj-lt"/>
              <a:buAutoNum type="arabicPeriod"/>
            </a:pPr>
            <a:r>
              <a:rPr lang="en-US" dirty="0">
                <a:solidFill>
                  <a:schemeClr val="tx1"/>
                </a:solidFill>
              </a:rPr>
              <a:t>Identifying the patients problems/ needs which block successful functioning and to also work out solutions to this problems realistically. Problems can be identified  through observations of mood, mannerisms, crying, shouting, appearance. Y listening to the patient noting the content ,meaning, feelings and relevance of speech. Validate the patients problems by seeking acknowledgement/corrections from the patients speech .Get accuracy of information , assess interest and ability to hear, this allows the patients to have a different perspective of themselves.</a:t>
            </a:r>
          </a:p>
          <a:p>
            <a:pPr marL="457200" indent="-457200">
              <a:buFont typeface="+mj-lt"/>
              <a:buAutoNum type="arabicPeriod"/>
            </a:pPr>
            <a:r>
              <a:rPr lang="en-US" dirty="0">
                <a:solidFill>
                  <a:schemeClr val="tx1"/>
                </a:solidFill>
              </a:rPr>
              <a:t>To help the pateints with current IR difficulties in order to restore their relationship with significant others. This can be achieved by interacting with the patient, relatives/significant others .counselling the patient and others.</a:t>
            </a:r>
          </a:p>
          <a:p>
            <a:pPr marL="457200" indent="-457200">
              <a:buFont typeface="+mj-lt"/>
              <a:buAutoNum type="arabicPeriod"/>
            </a:pPr>
            <a:endParaRPr lang="en-US" dirty="0"/>
          </a:p>
          <a:p>
            <a:pPr marL="457200" indent="-457200">
              <a:buFont typeface="+mj-lt"/>
              <a:buAutoNum type="arabicPeriod"/>
            </a:pPr>
            <a:endParaRPr lang="en-GB" dirty="0"/>
          </a:p>
        </p:txBody>
      </p:sp>
      <p:sp>
        <p:nvSpPr>
          <p:cNvPr id="4" name="Slide Number Placeholder 3">
            <a:extLst>
              <a:ext uri="{FF2B5EF4-FFF2-40B4-BE49-F238E27FC236}">
                <a16:creationId xmlns:a16="http://schemas.microsoft.com/office/drawing/2014/main" id="{66357A43-A6AC-DC9E-218C-2662B52899C4}"/>
              </a:ext>
            </a:extLst>
          </p:cNvPr>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4065924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5F22C2-9EE4-4B78-BE83-25B1626FEB1F}"/>
              </a:ext>
            </a:extLst>
          </p:cNvPr>
          <p:cNvSpPr>
            <a:spLocks noGrp="1"/>
          </p:cNvSpPr>
          <p:nvPr>
            <p:ph type="title"/>
          </p:nvPr>
        </p:nvSpPr>
        <p:spPr>
          <a:xfrm>
            <a:off x="252919" y="1123838"/>
            <a:ext cx="2947482" cy="2440998"/>
          </a:xfrm>
        </p:spPr>
        <p:txBody>
          <a:bodyPr/>
          <a:lstStyle/>
          <a:p>
            <a:r>
              <a:rPr lang="en-US" dirty="0"/>
              <a:t>Goals continued…</a:t>
            </a:r>
          </a:p>
        </p:txBody>
      </p:sp>
      <p:sp>
        <p:nvSpPr>
          <p:cNvPr id="3" name="Content Placeholder 2">
            <a:extLst>
              <a:ext uri="{FF2B5EF4-FFF2-40B4-BE49-F238E27FC236}">
                <a16:creationId xmlns:a16="http://schemas.microsoft.com/office/drawing/2014/main" id="{C1143F5F-072A-41E5-B49D-C1130AC2182C}"/>
              </a:ext>
            </a:extLst>
          </p:cNvPr>
          <p:cNvSpPr>
            <a:spLocks noGrp="1"/>
          </p:cNvSpPr>
          <p:nvPr>
            <p:ph idx="1"/>
          </p:nvPr>
        </p:nvSpPr>
        <p:spPr/>
        <p:txBody>
          <a:bodyPr>
            <a:normAutofit lnSpcReduction="10000"/>
          </a:bodyPr>
          <a:lstStyle/>
          <a:p>
            <a:r>
              <a:rPr lang="en-US" dirty="0">
                <a:solidFill>
                  <a:schemeClr val="tx1"/>
                </a:solidFill>
              </a:rPr>
              <a:t>4.To facilitate team work spirit(in which the most important person is the patient. A team should be formed for management of this patient.</a:t>
            </a:r>
          </a:p>
          <a:p>
            <a:r>
              <a:rPr lang="en-US" dirty="0">
                <a:solidFill>
                  <a:schemeClr val="tx1"/>
                </a:solidFill>
              </a:rPr>
              <a:t>5.Influnce the patient to accept other forms of treatment such as ECT,OT, Psychotherapy and chemotherapy.</a:t>
            </a:r>
          </a:p>
          <a:p>
            <a:r>
              <a:rPr lang="en-US" dirty="0">
                <a:solidFill>
                  <a:schemeClr val="tx1"/>
                </a:solidFill>
              </a:rPr>
              <a:t>6.Help the patient feel accepted and of value and having contributory potential to others e.g. teach others skills, this increases their morale and trust.</a:t>
            </a:r>
          </a:p>
          <a:p>
            <a:r>
              <a:rPr lang="en-US" dirty="0">
                <a:solidFill>
                  <a:schemeClr val="tx1"/>
                </a:solidFill>
              </a:rPr>
              <a:t>7.Help the patient attain maturity and not run away from reality. The patient should be able to face the problems in reality.</a:t>
            </a:r>
          </a:p>
          <a:p>
            <a:r>
              <a:rPr lang="en-US" dirty="0">
                <a:solidFill>
                  <a:schemeClr val="tx1"/>
                </a:solidFill>
              </a:rPr>
              <a:t>8.Help the patient identify themselves with the therapist so as to get effective emotional experience which he utilizes during difficulties.</a:t>
            </a:r>
          </a:p>
          <a:p>
            <a:r>
              <a:rPr lang="en-US" b="1" u="sng" dirty="0">
                <a:solidFill>
                  <a:schemeClr val="tx1"/>
                </a:solidFill>
              </a:rPr>
              <a:t>NB</a:t>
            </a:r>
            <a:r>
              <a:rPr lang="en-US" dirty="0">
                <a:solidFill>
                  <a:schemeClr val="tx1"/>
                </a:solidFill>
              </a:rPr>
              <a:t> Having set objectives for the individual care of the patient, one will be  able to evaluate the care given, to see whether the objectives were met met at the end.</a:t>
            </a:r>
            <a:endParaRPr lang="en-US" b="1" u="sng" dirty="0">
              <a:solidFill>
                <a:schemeClr val="tx1"/>
              </a:solidFill>
            </a:endParaRPr>
          </a:p>
        </p:txBody>
      </p:sp>
      <p:sp>
        <p:nvSpPr>
          <p:cNvPr id="4" name="Slide Number Placeholder 3">
            <a:extLst>
              <a:ext uri="{FF2B5EF4-FFF2-40B4-BE49-F238E27FC236}">
                <a16:creationId xmlns:a16="http://schemas.microsoft.com/office/drawing/2014/main" id="{F6B7D5E5-7A5A-3FE5-D8F6-69FD60BCBDFA}"/>
              </a:ext>
            </a:extLst>
          </p:cNvPr>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2858480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F03FE-DBC6-418A-994D-1325D0F001B6}"/>
              </a:ext>
            </a:extLst>
          </p:cNvPr>
          <p:cNvSpPr>
            <a:spLocks noGrp="1"/>
          </p:cNvSpPr>
          <p:nvPr>
            <p:ph type="title"/>
          </p:nvPr>
        </p:nvSpPr>
        <p:spPr>
          <a:xfrm>
            <a:off x="106018" y="864108"/>
            <a:ext cx="3313043" cy="2202458"/>
          </a:xfrm>
        </p:spPr>
        <p:txBody>
          <a:bodyPr>
            <a:normAutofit/>
          </a:bodyPr>
          <a:lstStyle/>
          <a:p>
            <a:r>
              <a:rPr lang="en-US" sz="3200" dirty="0">
                <a:solidFill>
                  <a:schemeClr val="tx1"/>
                </a:solidFill>
              </a:rPr>
              <a:t>SELF UNDERSTANDING</a:t>
            </a:r>
          </a:p>
        </p:txBody>
      </p:sp>
      <p:sp>
        <p:nvSpPr>
          <p:cNvPr id="3" name="Content Placeholder 2">
            <a:extLst>
              <a:ext uri="{FF2B5EF4-FFF2-40B4-BE49-F238E27FC236}">
                <a16:creationId xmlns:a16="http://schemas.microsoft.com/office/drawing/2014/main" id="{2FFA0ACA-FFBB-46CF-BFA5-B5339694FA29}"/>
              </a:ext>
            </a:extLst>
          </p:cNvPr>
          <p:cNvSpPr>
            <a:spLocks noGrp="1"/>
          </p:cNvSpPr>
          <p:nvPr>
            <p:ph idx="1"/>
          </p:nvPr>
        </p:nvSpPr>
        <p:spPr/>
        <p:txBody>
          <a:bodyPr>
            <a:normAutofit/>
          </a:bodyPr>
          <a:lstStyle/>
          <a:p>
            <a:r>
              <a:rPr lang="en-US" dirty="0">
                <a:solidFill>
                  <a:schemeClr val="tx1"/>
                </a:solidFill>
              </a:rPr>
              <a:t>Self understanding refers to being aware of oneself</a:t>
            </a:r>
          </a:p>
          <a:p>
            <a:r>
              <a:rPr lang="en-US" dirty="0">
                <a:solidFill>
                  <a:schemeClr val="tx1"/>
                </a:solidFill>
              </a:rPr>
              <a:t>It is a continued attempt to know who we are on all or in any given situation, knowing our behavior and how it affects others.</a:t>
            </a:r>
          </a:p>
          <a:p>
            <a:pPr marL="0" indent="0">
              <a:buNone/>
            </a:pPr>
            <a:r>
              <a:rPr lang="en-US" b="1" u="sng" dirty="0">
                <a:solidFill>
                  <a:schemeClr val="tx1"/>
                </a:solidFill>
              </a:rPr>
              <a:t>REASONS  WHY WE SHOULD UNDERSTAND SELF</a:t>
            </a:r>
          </a:p>
          <a:p>
            <a:r>
              <a:rPr lang="en-US" dirty="0">
                <a:solidFill>
                  <a:schemeClr val="tx1"/>
                </a:solidFill>
              </a:rPr>
              <a:t>The nurses own personality is a therapeutic/ non-therapeutic tool for those around them.</a:t>
            </a:r>
          </a:p>
          <a:p>
            <a:r>
              <a:rPr lang="en-US" dirty="0">
                <a:solidFill>
                  <a:schemeClr val="tx1"/>
                </a:solidFill>
              </a:rPr>
              <a:t>The way other people respond to us may be influenced by ourselves.</a:t>
            </a:r>
          </a:p>
          <a:p>
            <a:r>
              <a:rPr lang="en-US" dirty="0">
                <a:solidFill>
                  <a:schemeClr val="tx1"/>
                </a:solidFill>
              </a:rPr>
              <a:t>Our past experiences, competences, strengths ,weaknesses or insecurities affect the way we behave to others and hence the need to understand ourselves.</a:t>
            </a:r>
          </a:p>
          <a:p>
            <a:endParaRPr lang="en-US" dirty="0"/>
          </a:p>
        </p:txBody>
      </p:sp>
      <p:sp>
        <p:nvSpPr>
          <p:cNvPr id="4" name="Slide Number Placeholder 3">
            <a:extLst>
              <a:ext uri="{FF2B5EF4-FFF2-40B4-BE49-F238E27FC236}">
                <a16:creationId xmlns:a16="http://schemas.microsoft.com/office/drawing/2014/main" id="{E43EF35B-BB4F-9CC9-273C-6F47D2147875}"/>
              </a:ext>
            </a:extLst>
          </p:cNvPr>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3614944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E9A9D-A731-4CB8-BC9E-40F99F89EB3B}"/>
              </a:ext>
            </a:extLst>
          </p:cNvPr>
          <p:cNvSpPr>
            <a:spLocks noGrp="1"/>
          </p:cNvSpPr>
          <p:nvPr>
            <p:ph type="title"/>
          </p:nvPr>
        </p:nvSpPr>
        <p:spPr>
          <a:xfrm>
            <a:off x="119270" y="1094712"/>
            <a:ext cx="3299791" cy="1025635"/>
          </a:xfrm>
        </p:spPr>
        <p:txBody>
          <a:bodyPr>
            <a:normAutofit fontScale="90000"/>
          </a:bodyPr>
          <a:lstStyle/>
          <a:p>
            <a:r>
              <a:rPr lang="en-US" dirty="0">
                <a:solidFill>
                  <a:schemeClr val="bg1"/>
                </a:solidFill>
              </a:rPr>
              <a:t>Self understanding continued</a:t>
            </a:r>
          </a:p>
        </p:txBody>
      </p:sp>
      <p:sp>
        <p:nvSpPr>
          <p:cNvPr id="3" name="Content Placeholder 2">
            <a:extLst>
              <a:ext uri="{FF2B5EF4-FFF2-40B4-BE49-F238E27FC236}">
                <a16:creationId xmlns:a16="http://schemas.microsoft.com/office/drawing/2014/main" id="{4D4BCC35-063A-49E3-8794-1181A6E46CF6}"/>
              </a:ext>
            </a:extLst>
          </p:cNvPr>
          <p:cNvSpPr>
            <a:spLocks noGrp="1"/>
          </p:cNvSpPr>
          <p:nvPr>
            <p:ph idx="1"/>
          </p:nvPr>
        </p:nvSpPr>
        <p:spPr/>
        <p:txBody>
          <a:bodyPr>
            <a:normAutofit fontScale="85000" lnSpcReduction="20000"/>
          </a:bodyPr>
          <a:lstStyle/>
          <a:p>
            <a:pPr marL="0" indent="0">
              <a:buNone/>
            </a:pPr>
            <a:r>
              <a:rPr lang="en-US" b="1" u="sng" dirty="0">
                <a:solidFill>
                  <a:schemeClr val="tx1"/>
                </a:solidFill>
              </a:rPr>
              <a:t>HOW  TO UNDERSTAND ONESELF</a:t>
            </a:r>
          </a:p>
          <a:p>
            <a:r>
              <a:rPr lang="en-US" sz="1900" dirty="0">
                <a:solidFill>
                  <a:schemeClr val="tx1"/>
                </a:solidFill>
              </a:rPr>
              <a:t>To learn as much as possible about human behaviour</a:t>
            </a:r>
          </a:p>
          <a:p>
            <a:r>
              <a:rPr lang="en-US" sz="1900" dirty="0">
                <a:solidFill>
                  <a:schemeClr val="tx1"/>
                </a:solidFill>
              </a:rPr>
              <a:t>To learn more about psychology and by observations</a:t>
            </a:r>
          </a:p>
          <a:p>
            <a:r>
              <a:rPr lang="en-US" sz="1900" dirty="0">
                <a:solidFill>
                  <a:schemeClr val="tx1"/>
                </a:solidFill>
              </a:rPr>
              <a:t>To develop an interest in self understanding(introspection)</a:t>
            </a:r>
          </a:p>
          <a:p>
            <a:r>
              <a:rPr lang="en-US" sz="1900" dirty="0">
                <a:solidFill>
                  <a:schemeClr val="tx1"/>
                </a:solidFill>
              </a:rPr>
              <a:t>Knowing our limitations and our capabilities and have control</a:t>
            </a:r>
          </a:p>
          <a:p>
            <a:r>
              <a:rPr lang="en-US" sz="1900" dirty="0">
                <a:solidFill>
                  <a:schemeClr val="tx1"/>
                </a:solidFill>
              </a:rPr>
              <a:t>Recognise ourselves as human beings capable of making mistakes even to the patients we are looking after.</a:t>
            </a:r>
          </a:p>
          <a:p>
            <a:r>
              <a:rPr lang="en-US" sz="1900" dirty="0">
                <a:solidFill>
                  <a:schemeClr val="tx1"/>
                </a:solidFill>
              </a:rPr>
              <a:t>Recognise that we have fears and insecurities related to psychiatric patients and settings</a:t>
            </a:r>
          </a:p>
          <a:p>
            <a:r>
              <a:rPr lang="en-US" sz="1900" dirty="0">
                <a:solidFill>
                  <a:schemeClr val="tx1"/>
                </a:solidFill>
              </a:rPr>
              <a:t>Recognise our capacity to love and hate</a:t>
            </a:r>
          </a:p>
          <a:p>
            <a:r>
              <a:rPr lang="en-US" sz="1900" dirty="0">
                <a:solidFill>
                  <a:schemeClr val="tx1"/>
                </a:solidFill>
              </a:rPr>
              <a:t>Self acceptance is continuously cultivated in each of us</a:t>
            </a:r>
          </a:p>
          <a:p>
            <a:r>
              <a:rPr lang="en-US" sz="1900" dirty="0">
                <a:solidFill>
                  <a:schemeClr val="tx1"/>
                </a:solidFill>
              </a:rPr>
              <a:t>Make a definite attempt to understand about the “whys” of our behaviour.</a:t>
            </a:r>
          </a:p>
          <a:p>
            <a:r>
              <a:rPr lang="en-US" sz="1900" dirty="0">
                <a:solidFill>
                  <a:schemeClr val="tx1"/>
                </a:solidFill>
              </a:rPr>
              <a:t>Exchange experiences openly and frankly with friends and don’t think we are a failure in cases where we do not achieve success.</a:t>
            </a:r>
          </a:p>
          <a:p>
            <a:r>
              <a:rPr lang="en-US" sz="1900" dirty="0">
                <a:solidFill>
                  <a:schemeClr val="tx1"/>
                </a:solidFill>
              </a:rPr>
              <a:t>Continuously ask ourselves questions  such as </a:t>
            </a:r>
            <a:r>
              <a:rPr lang="en-US" sz="1900" b="1" i="1" dirty="0">
                <a:solidFill>
                  <a:schemeClr val="tx1"/>
                </a:solidFill>
              </a:rPr>
              <a:t>what, why </a:t>
            </a:r>
            <a:r>
              <a:rPr lang="en-US" sz="1900" dirty="0">
                <a:solidFill>
                  <a:schemeClr val="tx1"/>
                </a:solidFill>
              </a:rPr>
              <a:t>and</a:t>
            </a:r>
            <a:r>
              <a:rPr lang="en-US" sz="1900" i="1" dirty="0">
                <a:solidFill>
                  <a:schemeClr val="tx1"/>
                </a:solidFill>
              </a:rPr>
              <a:t> </a:t>
            </a:r>
            <a:r>
              <a:rPr lang="en-US" sz="1900" b="1" i="1" dirty="0">
                <a:solidFill>
                  <a:schemeClr val="tx1"/>
                </a:solidFill>
              </a:rPr>
              <a:t>how</a:t>
            </a:r>
            <a:r>
              <a:rPr lang="en-US" sz="1900" i="1" dirty="0">
                <a:solidFill>
                  <a:schemeClr val="tx1"/>
                </a:solidFill>
              </a:rPr>
              <a:t> </a:t>
            </a:r>
            <a:r>
              <a:rPr lang="en-US" sz="1900" dirty="0">
                <a:solidFill>
                  <a:schemeClr val="tx1"/>
                </a:solidFill>
              </a:rPr>
              <a:t>we have done to affect the behaviour of the patient. We should communicate to the patient our feelings, empathise with the patient and be able to understand them and be objective when  dealing with oneself.</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0B25B3A4-01EE-4E4C-058D-6214939A7ED6}"/>
              </a:ext>
            </a:extLst>
          </p:cNvPr>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29757459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4748F-1167-4F4A-AE68-E01355360E30}"/>
              </a:ext>
            </a:extLst>
          </p:cNvPr>
          <p:cNvSpPr>
            <a:spLocks noGrp="1"/>
          </p:cNvSpPr>
          <p:nvPr>
            <p:ph type="title"/>
          </p:nvPr>
        </p:nvSpPr>
        <p:spPr>
          <a:xfrm>
            <a:off x="252919" y="1"/>
            <a:ext cx="2947482" cy="3551582"/>
          </a:xfrm>
        </p:spPr>
        <p:txBody>
          <a:bodyPr/>
          <a:lstStyle/>
          <a:p>
            <a:r>
              <a:rPr lang="en-US" dirty="0">
                <a:solidFill>
                  <a:schemeClr val="tx1"/>
                </a:solidFill>
              </a:rPr>
              <a:t>PRINCIPLES OF IR.</a:t>
            </a:r>
            <a:br>
              <a:rPr lang="en-US" dirty="0">
                <a:solidFill>
                  <a:schemeClr val="tx1"/>
                </a:solidFill>
              </a:rPr>
            </a:br>
            <a:r>
              <a:rPr lang="en-US" dirty="0">
                <a:solidFill>
                  <a:schemeClr val="bg1"/>
                </a:solidFill>
              </a:rPr>
              <a:t>Therapeutic techniques.</a:t>
            </a:r>
            <a:endParaRPr lang="en-US" dirty="0">
              <a:solidFill>
                <a:schemeClr val="tx1"/>
              </a:solidFill>
            </a:endParaRPr>
          </a:p>
        </p:txBody>
      </p:sp>
      <p:sp>
        <p:nvSpPr>
          <p:cNvPr id="3" name="Content Placeholder 2">
            <a:extLst>
              <a:ext uri="{FF2B5EF4-FFF2-40B4-BE49-F238E27FC236}">
                <a16:creationId xmlns:a16="http://schemas.microsoft.com/office/drawing/2014/main" id="{EF862B74-5457-4DD6-A8DA-4C93D8830687}"/>
              </a:ext>
            </a:extLst>
          </p:cNvPr>
          <p:cNvSpPr>
            <a:spLocks noGrp="1"/>
          </p:cNvSpPr>
          <p:nvPr>
            <p:ph idx="1"/>
          </p:nvPr>
        </p:nvSpPr>
        <p:spPr/>
        <p:txBody>
          <a:bodyPr>
            <a:normAutofit fontScale="92500" lnSpcReduction="20000"/>
          </a:bodyPr>
          <a:lstStyle/>
          <a:p>
            <a:r>
              <a:rPr lang="en-US" dirty="0">
                <a:solidFill>
                  <a:schemeClr val="tx1"/>
                </a:solidFill>
              </a:rPr>
              <a:t>The principles of Interpersonal relationships are discussed as </a:t>
            </a:r>
            <a:r>
              <a:rPr lang="en-US" b="1" dirty="0">
                <a:solidFill>
                  <a:schemeClr val="tx1"/>
                </a:solidFill>
              </a:rPr>
              <a:t>therapeutic </a:t>
            </a:r>
            <a:r>
              <a:rPr lang="en-US" dirty="0">
                <a:solidFill>
                  <a:schemeClr val="tx1"/>
                </a:solidFill>
              </a:rPr>
              <a:t>and </a:t>
            </a:r>
            <a:r>
              <a:rPr lang="en-US" b="1" dirty="0">
                <a:solidFill>
                  <a:schemeClr val="tx1"/>
                </a:solidFill>
              </a:rPr>
              <a:t>non- therapeutic techniques.</a:t>
            </a:r>
          </a:p>
          <a:p>
            <a:pPr marL="0" indent="0">
              <a:buNone/>
            </a:pPr>
            <a:r>
              <a:rPr lang="en-US" b="1" u="sng" dirty="0">
                <a:solidFill>
                  <a:schemeClr val="tx1"/>
                </a:solidFill>
              </a:rPr>
              <a:t>THERAPEUTIC  TECHNIQUES</a:t>
            </a:r>
          </a:p>
          <a:p>
            <a:r>
              <a:rPr lang="en-US" b="1" dirty="0">
                <a:solidFill>
                  <a:schemeClr val="tx1"/>
                </a:solidFill>
              </a:rPr>
              <a:t>Silence-</a:t>
            </a:r>
            <a:r>
              <a:rPr lang="en-US" dirty="0">
                <a:solidFill>
                  <a:schemeClr val="tx1"/>
                </a:solidFill>
              </a:rPr>
              <a:t> this is essential especially where the [patient is mute or very depressed ,give the patient a chance to talk by staying  with them for a moment .This means a lot  to the patient. It also reduces the tendency to interview the patient by giving them time to think.</a:t>
            </a:r>
          </a:p>
          <a:p>
            <a:r>
              <a:rPr lang="en-US" b="1" dirty="0">
                <a:solidFill>
                  <a:schemeClr val="tx1"/>
                </a:solidFill>
              </a:rPr>
              <a:t>Accepting-</a:t>
            </a:r>
            <a:r>
              <a:rPr lang="en-US" dirty="0">
                <a:solidFill>
                  <a:schemeClr val="tx1"/>
                </a:solidFill>
              </a:rPr>
              <a:t>This is achieved by listening to what the patient is telling you, showing them that you are attentive and you have followed what they were saying.</a:t>
            </a:r>
          </a:p>
          <a:p>
            <a:r>
              <a:rPr lang="en-US" b="1" dirty="0">
                <a:solidFill>
                  <a:schemeClr val="tx1"/>
                </a:solidFill>
              </a:rPr>
              <a:t>Giving recognition-</a:t>
            </a:r>
            <a:r>
              <a:rPr lang="en-US" dirty="0">
                <a:solidFill>
                  <a:schemeClr val="tx1"/>
                </a:solidFill>
              </a:rPr>
              <a:t>making the patient aware that you recognise their importance and presence and appearance.</a:t>
            </a:r>
          </a:p>
          <a:p>
            <a:r>
              <a:rPr lang="en-US" b="1" dirty="0">
                <a:solidFill>
                  <a:schemeClr val="tx1"/>
                </a:solidFill>
              </a:rPr>
              <a:t>Offering Self-</a:t>
            </a:r>
            <a:r>
              <a:rPr lang="en-US" dirty="0">
                <a:solidFill>
                  <a:schemeClr val="tx1"/>
                </a:solidFill>
              </a:rPr>
              <a:t>the nurse should be available for the patient and should recognise their presence, sit with them and observe reactions.</a:t>
            </a:r>
          </a:p>
          <a:p>
            <a:r>
              <a:rPr lang="en-US" b="1" dirty="0">
                <a:solidFill>
                  <a:schemeClr val="tx1"/>
                </a:solidFill>
              </a:rPr>
              <a:t>Giving broad opening-</a:t>
            </a:r>
            <a:r>
              <a:rPr lang="en-US" dirty="0">
                <a:solidFill>
                  <a:schemeClr val="tx1"/>
                </a:solidFill>
              </a:rPr>
              <a:t>give the patient a chance to choose a topic for discussion .This makes them feel recognised.</a:t>
            </a:r>
          </a:p>
          <a:p>
            <a:r>
              <a:rPr lang="en-US" b="1" dirty="0">
                <a:solidFill>
                  <a:schemeClr val="tx1"/>
                </a:solidFill>
              </a:rPr>
              <a:t>Offering general leads-</a:t>
            </a:r>
            <a:r>
              <a:rPr lang="en-US" dirty="0">
                <a:solidFill>
                  <a:schemeClr val="tx1"/>
                </a:solidFill>
              </a:rPr>
              <a:t>give the patient time to expand the information they are giving out ,guide their information by asking leading questions.</a:t>
            </a:r>
          </a:p>
          <a:p>
            <a:endParaRPr lang="en-US" b="1" dirty="0"/>
          </a:p>
        </p:txBody>
      </p:sp>
      <p:sp>
        <p:nvSpPr>
          <p:cNvPr id="4" name="Slide Number Placeholder 3">
            <a:extLst>
              <a:ext uri="{FF2B5EF4-FFF2-40B4-BE49-F238E27FC236}">
                <a16:creationId xmlns:a16="http://schemas.microsoft.com/office/drawing/2014/main" id="{25FE4A39-7252-64AA-208E-DF44461D372F}"/>
              </a:ext>
            </a:extLst>
          </p:cNvPr>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2731756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C4465-9087-46CD-B108-B11B705613CC}"/>
              </a:ext>
            </a:extLst>
          </p:cNvPr>
          <p:cNvSpPr>
            <a:spLocks noGrp="1"/>
          </p:cNvSpPr>
          <p:nvPr>
            <p:ph type="title"/>
          </p:nvPr>
        </p:nvSpPr>
        <p:spPr>
          <a:xfrm>
            <a:off x="252919" y="1123838"/>
            <a:ext cx="2947482" cy="1407328"/>
          </a:xfrm>
        </p:spPr>
        <p:txBody>
          <a:bodyPr/>
          <a:lstStyle/>
          <a:p>
            <a:r>
              <a:rPr lang="en-US" dirty="0"/>
              <a:t>Principles …</a:t>
            </a:r>
          </a:p>
        </p:txBody>
      </p:sp>
      <p:sp>
        <p:nvSpPr>
          <p:cNvPr id="3" name="Content Placeholder 2">
            <a:extLst>
              <a:ext uri="{FF2B5EF4-FFF2-40B4-BE49-F238E27FC236}">
                <a16:creationId xmlns:a16="http://schemas.microsoft.com/office/drawing/2014/main" id="{B21948DE-AC58-4E9C-8622-7A48CCB5AB49}"/>
              </a:ext>
            </a:extLst>
          </p:cNvPr>
          <p:cNvSpPr>
            <a:spLocks noGrp="1"/>
          </p:cNvSpPr>
          <p:nvPr>
            <p:ph idx="1"/>
          </p:nvPr>
        </p:nvSpPr>
        <p:spPr/>
        <p:txBody>
          <a:bodyPr>
            <a:normAutofit fontScale="92500" lnSpcReduction="20000"/>
          </a:bodyPr>
          <a:lstStyle/>
          <a:p>
            <a:r>
              <a:rPr lang="en-US" b="1" dirty="0">
                <a:solidFill>
                  <a:schemeClr val="tx1"/>
                </a:solidFill>
              </a:rPr>
              <a:t>Placing events in time or in sequence-</a:t>
            </a:r>
            <a:r>
              <a:rPr lang="en-US" dirty="0">
                <a:solidFill>
                  <a:schemeClr val="tx1"/>
                </a:solidFill>
              </a:rPr>
              <a:t>try to seek clarifications on the relationships between the events and their illness and the sequences(what followed what).</a:t>
            </a:r>
          </a:p>
          <a:p>
            <a:r>
              <a:rPr lang="en-US" b="1" dirty="0">
                <a:solidFill>
                  <a:schemeClr val="tx1"/>
                </a:solidFill>
              </a:rPr>
              <a:t>Making observations-</a:t>
            </a:r>
            <a:r>
              <a:rPr lang="en-US" dirty="0">
                <a:solidFill>
                  <a:schemeClr val="tx1"/>
                </a:solidFill>
              </a:rPr>
              <a:t>make the observations during interaction and communicating to them what has been noticed from his behaviour e.g. facial expressions, biting nails etc.</a:t>
            </a:r>
          </a:p>
          <a:p>
            <a:r>
              <a:rPr lang="en-US" b="1" dirty="0">
                <a:solidFill>
                  <a:schemeClr val="tx1"/>
                </a:solidFill>
              </a:rPr>
              <a:t>Encouraging description of perceptions-</a:t>
            </a:r>
            <a:r>
              <a:rPr lang="en-US" dirty="0">
                <a:solidFill>
                  <a:schemeClr val="tx1"/>
                </a:solidFill>
              </a:rPr>
              <a:t>it id important to encourage the patient to verbalise what they perceive and tell you what they understand by those perceptions(hallucinations)</a:t>
            </a:r>
          </a:p>
          <a:p>
            <a:r>
              <a:rPr lang="en-US" b="1" dirty="0">
                <a:solidFill>
                  <a:schemeClr val="tx1"/>
                </a:solidFill>
              </a:rPr>
              <a:t>Encouraging comparison-</a:t>
            </a:r>
            <a:r>
              <a:rPr lang="en-US" dirty="0">
                <a:solidFill>
                  <a:schemeClr val="tx1"/>
                </a:solidFill>
              </a:rPr>
              <a:t>try to find out if the patient had previous similar problems, this will assist in identifying some of the coping  methods they have been using.</a:t>
            </a:r>
          </a:p>
          <a:p>
            <a:r>
              <a:rPr lang="en-US" b="1" dirty="0">
                <a:solidFill>
                  <a:schemeClr val="tx1"/>
                </a:solidFill>
              </a:rPr>
              <a:t>Restating-</a:t>
            </a:r>
            <a:r>
              <a:rPr lang="en-US" dirty="0">
                <a:solidFill>
                  <a:schemeClr val="tx1"/>
                </a:solidFill>
              </a:rPr>
              <a:t>Try to restate the patients problem almost exactly the way they have told it. A patient who never slept long, one may ask them whether they have a problem with sleep, this way they feel their problem had been communicated.</a:t>
            </a:r>
          </a:p>
          <a:p>
            <a:r>
              <a:rPr lang="en-US" b="1" dirty="0">
                <a:solidFill>
                  <a:schemeClr val="tx1"/>
                </a:solidFill>
              </a:rPr>
              <a:t>Reflecting-</a:t>
            </a:r>
            <a:r>
              <a:rPr lang="en-US" dirty="0">
                <a:solidFill>
                  <a:schemeClr val="tx1"/>
                </a:solidFill>
              </a:rPr>
              <a:t>this is kicking back the patients opinion for them to decide what to do, reflect back the problem for them to express their opinions. This makes the patient feel that their ideas are valued by those looking after them.</a:t>
            </a:r>
          </a:p>
          <a:p>
            <a:endParaRPr lang="en-US" dirty="0"/>
          </a:p>
        </p:txBody>
      </p:sp>
      <p:sp>
        <p:nvSpPr>
          <p:cNvPr id="4" name="Slide Number Placeholder 3">
            <a:extLst>
              <a:ext uri="{FF2B5EF4-FFF2-40B4-BE49-F238E27FC236}">
                <a16:creationId xmlns:a16="http://schemas.microsoft.com/office/drawing/2014/main" id="{C9620F0E-3D4B-CF3D-E724-4E96203C35D0}"/>
              </a:ext>
            </a:extLst>
          </p:cNvPr>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614384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49528-EDBB-462B-9976-0E3B76E28371}"/>
              </a:ext>
            </a:extLst>
          </p:cNvPr>
          <p:cNvSpPr>
            <a:spLocks noGrp="1"/>
          </p:cNvSpPr>
          <p:nvPr>
            <p:ph type="title"/>
          </p:nvPr>
        </p:nvSpPr>
        <p:spPr>
          <a:xfrm>
            <a:off x="252919" y="1123837"/>
            <a:ext cx="2927603" cy="4601183"/>
          </a:xfrm>
        </p:spPr>
        <p:txBody>
          <a:bodyPr/>
          <a:lstStyle/>
          <a:p>
            <a:r>
              <a:rPr lang="en-US" dirty="0">
                <a:solidFill>
                  <a:schemeClr val="tx1"/>
                </a:solidFill>
              </a:rPr>
              <a:t>Principles…</a:t>
            </a:r>
            <a:br>
              <a:rPr lang="en-US" dirty="0"/>
            </a:br>
            <a:r>
              <a:rPr lang="en-US" dirty="0"/>
              <a:t>Non-therapeutic techniques.</a:t>
            </a:r>
          </a:p>
        </p:txBody>
      </p:sp>
      <p:sp>
        <p:nvSpPr>
          <p:cNvPr id="3" name="Content Placeholder 2">
            <a:extLst>
              <a:ext uri="{FF2B5EF4-FFF2-40B4-BE49-F238E27FC236}">
                <a16:creationId xmlns:a16="http://schemas.microsoft.com/office/drawing/2014/main" id="{9B5A35E2-72A3-4EFD-A472-5F499D2E3720}"/>
              </a:ext>
            </a:extLst>
          </p:cNvPr>
          <p:cNvSpPr>
            <a:spLocks noGrp="1"/>
          </p:cNvSpPr>
          <p:nvPr>
            <p:ph idx="1"/>
          </p:nvPr>
        </p:nvSpPr>
        <p:spPr/>
        <p:txBody>
          <a:bodyPr>
            <a:normAutofit fontScale="85000" lnSpcReduction="10000"/>
          </a:bodyPr>
          <a:lstStyle/>
          <a:p>
            <a:pPr marL="0" indent="0">
              <a:buNone/>
            </a:pPr>
            <a:r>
              <a:rPr lang="en-US" dirty="0">
                <a:solidFill>
                  <a:schemeClr val="tx1"/>
                </a:solidFill>
              </a:rPr>
              <a:t>This refers to techniques that we may use but have no real help to the patient.</a:t>
            </a:r>
          </a:p>
          <a:p>
            <a:r>
              <a:rPr lang="en-US" b="1" dirty="0">
                <a:solidFill>
                  <a:schemeClr val="tx1"/>
                </a:solidFill>
              </a:rPr>
              <a:t>Reassurance-</a:t>
            </a:r>
            <a:r>
              <a:rPr lang="en-US" dirty="0">
                <a:solidFill>
                  <a:schemeClr val="tx1"/>
                </a:solidFill>
              </a:rPr>
              <a:t>definite assurance are very dangerous because the psychiatric patient rarely lead a normal life after falling sick ,probably one should let them realise that if they adhere to treatment and follow up they will maybe lead an almost normal life.</a:t>
            </a:r>
          </a:p>
          <a:p>
            <a:r>
              <a:rPr lang="en-US" b="1" dirty="0">
                <a:solidFill>
                  <a:schemeClr val="tx1"/>
                </a:solidFill>
              </a:rPr>
              <a:t>Rejection</a:t>
            </a:r>
            <a:r>
              <a:rPr lang="en-US" dirty="0">
                <a:solidFill>
                  <a:schemeClr val="tx1"/>
                </a:solidFill>
              </a:rPr>
              <a:t>-refusing to consider the patients behaviour or ideas of how to assist themselves out of their problem</a:t>
            </a:r>
          </a:p>
          <a:p>
            <a:r>
              <a:rPr lang="en-US" b="1" dirty="0">
                <a:solidFill>
                  <a:schemeClr val="tx1"/>
                </a:solidFill>
              </a:rPr>
              <a:t>Disapproving-</a:t>
            </a:r>
            <a:r>
              <a:rPr lang="en-US" dirty="0">
                <a:solidFill>
                  <a:schemeClr val="tx1"/>
                </a:solidFill>
              </a:rPr>
              <a:t>putting off the patient by directly disapproving, asking them why they are behaving the way they are.</a:t>
            </a:r>
          </a:p>
          <a:p>
            <a:r>
              <a:rPr lang="en-US" b="1" dirty="0">
                <a:solidFill>
                  <a:schemeClr val="tx1"/>
                </a:solidFill>
              </a:rPr>
              <a:t>Agreeing-</a:t>
            </a:r>
            <a:r>
              <a:rPr lang="en-US" dirty="0">
                <a:solidFill>
                  <a:schemeClr val="tx1"/>
                </a:solidFill>
              </a:rPr>
              <a:t>do not agree with what the patient is saying, seeing as true.</a:t>
            </a:r>
          </a:p>
          <a:p>
            <a:r>
              <a:rPr lang="en-US" b="1" dirty="0">
                <a:solidFill>
                  <a:schemeClr val="tx1"/>
                </a:solidFill>
              </a:rPr>
              <a:t>Disagreeing –</a:t>
            </a:r>
            <a:r>
              <a:rPr lang="en-US" dirty="0">
                <a:solidFill>
                  <a:schemeClr val="tx1"/>
                </a:solidFill>
              </a:rPr>
              <a:t>opposing the patient openly is discouraged.</a:t>
            </a:r>
          </a:p>
          <a:p>
            <a:r>
              <a:rPr lang="en-US" b="1" dirty="0">
                <a:solidFill>
                  <a:schemeClr val="tx1"/>
                </a:solidFill>
              </a:rPr>
              <a:t>Advising –</a:t>
            </a:r>
            <a:r>
              <a:rPr lang="en-US" dirty="0">
                <a:solidFill>
                  <a:schemeClr val="tx1"/>
                </a:solidFill>
              </a:rPr>
              <a:t>telling the patient what to do from ones own point of view. This stops the patient from thinking of various alternatives to help themselves.</a:t>
            </a:r>
          </a:p>
          <a:p>
            <a:r>
              <a:rPr lang="en-US" b="1" dirty="0">
                <a:solidFill>
                  <a:schemeClr val="tx1"/>
                </a:solidFill>
              </a:rPr>
              <a:t>Probing-</a:t>
            </a:r>
            <a:r>
              <a:rPr lang="en-US" dirty="0">
                <a:solidFill>
                  <a:schemeClr val="tx1"/>
                </a:solidFill>
              </a:rPr>
              <a:t>asking a lot of questions about the information the patient gives, when IR is enhanced the patient will be able to trust the nurse and give out hidden information.</a:t>
            </a:r>
          </a:p>
          <a:p>
            <a:r>
              <a:rPr lang="en-US" b="1" dirty="0">
                <a:solidFill>
                  <a:schemeClr val="tx1"/>
                </a:solidFill>
              </a:rPr>
              <a:t>Challenging-</a:t>
            </a:r>
            <a:r>
              <a:rPr lang="en-US" dirty="0">
                <a:solidFill>
                  <a:schemeClr val="tx1"/>
                </a:solidFill>
              </a:rPr>
              <a:t>demanding proof from the patient this may make them very aggressive. </a:t>
            </a:r>
          </a:p>
        </p:txBody>
      </p:sp>
      <p:sp>
        <p:nvSpPr>
          <p:cNvPr id="4" name="Slide Number Placeholder 3">
            <a:extLst>
              <a:ext uri="{FF2B5EF4-FFF2-40B4-BE49-F238E27FC236}">
                <a16:creationId xmlns:a16="http://schemas.microsoft.com/office/drawing/2014/main" id="{1683AE0F-01AC-B81D-7E86-5A1CA78034E8}"/>
              </a:ext>
            </a:extLst>
          </p:cNvPr>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905792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180D0F-65BD-464A-82A3-D6341AA32C0A}"/>
              </a:ext>
            </a:extLst>
          </p:cNvPr>
          <p:cNvSpPr>
            <a:spLocks noGrp="1"/>
          </p:cNvSpPr>
          <p:nvPr>
            <p:ph type="title"/>
          </p:nvPr>
        </p:nvSpPr>
        <p:spPr>
          <a:xfrm>
            <a:off x="252919" y="1123837"/>
            <a:ext cx="2947482" cy="1447085"/>
          </a:xfrm>
        </p:spPr>
        <p:txBody>
          <a:bodyPr/>
          <a:lstStyle/>
          <a:p>
            <a:r>
              <a:rPr lang="en-US" dirty="0"/>
              <a:t>Principles…</a:t>
            </a:r>
          </a:p>
        </p:txBody>
      </p:sp>
      <p:sp>
        <p:nvSpPr>
          <p:cNvPr id="3" name="Content Placeholder 2">
            <a:extLst>
              <a:ext uri="{FF2B5EF4-FFF2-40B4-BE49-F238E27FC236}">
                <a16:creationId xmlns:a16="http://schemas.microsoft.com/office/drawing/2014/main" id="{8DC6B3EF-4170-4642-8355-0A47ABF5C7AF}"/>
              </a:ext>
            </a:extLst>
          </p:cNvPr>
          <p:cNvSpPr>
            <a:spLocks noGrp="1"/>
          </p:cNvSpPr>
          <p:nvPr>
            <p:ph idx="1"/>
          </p:nvPr>
        </p:nvSpPr>
        <p:spPr/>
        <p:txBody>
          <a:bodyPr>
            <a:normAutofit lnSpcReduction="10000"/>
          </a:bodyPr>
          <a:lstStyle/>
          <a:p>
            <a:r>
              <a:rPr lang="en-US" b="1" dirty="0">
                <a:solidFill>
                  <a:schemeClr val="tx1"/>
                </a:solidFill>
              </a:rPr>
              <a:t>Defending-</a:t>
            </a:r>
            <a:r>
              <a:rPr lang="en-US" dirty="0">
                <a:solidFill>
                  <a:schemeClr val="tx1"/>
                </a:solidFill>
              </a:rPr>
              <a:t> this is trying to protect other people i.e. whatever the patient was told was not true, then you tell the patient that no body in the environment can cheat them. One should not deny the patient their right to their feelings.</a:t>
            </a:r>
          </a:p>
          <a:p>
            <a:r>
              <a:rPr lang="en-US" b="1" dirty="0">
                <a:solidFill>
                  <a:schemeClr val="tx1"/>
                </a:solidFill>
              </a:rPr>
              <a:t>Requesting an explanation-</a:t>
            </a:r>
            <a:r>
              <a:rPr lang="en-US" dirty="0">
                <a:solidFill>
                  <a:schemeClr val="tx1"/>
                </a:solidFill>
              </a:rPr>
              <a:t>the patient may display some behaviour  that is questionable, clarification should not be sought as patient may not be able to explain why.</a:t>
            </a:r>
          </a:p>
          <a:p>
            <a:r>
              <a:rPr lang="en-US" b="1" dirty="0">
                <a:solidFill>
                  <a:schemeClr val="tx1"/>
                </a:solidFill>
              </a:rPr>
              <a:t>Belittling-</a:t>
            </a:r>
            <a:r>
              <a:rPr lang="en-US" dirty="0">
                <a:solidFill>
                  <a:schemeClr val="tx1"/>
                </a:solidFill>
              </a:rPr>
              <a:t>this is misjudging the degree of the patients discomfort i.e. the patients feelings of worthlessness taken as a minor problem.</a:t>
            </a:r>
          </a:p>
          <a:p>
            <a:r>
              <a:rPr lang="en-US" b="1" dirty="0">
                <a:solidFill>
                  <a:schemeClr val="tx1"/>
                </a:solidFill>
              </a:rPr>
              <a:t>Making stereotypical comments-</a:t>
            </a:r>
            <a:r>
              <a:rPr lang="en-US" dirty="0">
                <a:solidFill>
                  <a:schemeClr val="tx1"/>
                </a:solidFill>
              </a:rPr>
              <a:t>this is trying to give meaningless expressions or statements such as statements that patients cannot see the meaning.</a:t>
            </a:r>
          </a:p>
          <a:p>
            <a:r>
              <a:rPr lang="en-US" b="1" dirty="0">
                <a:solidFill>
                  <a:schemeClr val="tx1"/>
                </a:solidFill>
              </a:rPr>
              <a:t>Giving monotonic expressions-</a:t>
            </a:r>
            <a:r>
              <a:rPr lang="en-US" dirty="0">
                <a:solidFill>
                  <a:schemeClr val="tx1"/>
                </a:solidFill>
              </a:rPr>
              <a:t>it is considered rude to reply to patients questions or expressions with one word answers, instead the nurse /therapist should try to establish why the patient thinks the way they do</a:t>
            </a:r>
            <a:r>
              <a:rPr lang="en-US" b="1" dirty="0">
                <a:solidFill>
                  <a:schemeClr val="tx1"/>
                </a:solidFill>
              </a:rPr>
              <a:t>.</a:t>
            </a:r>
          </a:p>
        </p:txBody>
      </p:sp>
      <p:sp>
        <p:nvSpPr>
          <p:cNvPr id="4" name="Slide Number Placeholder 3">
            <a:extLst>
              <a:ext uri="{FF2B5EF4-FFF2-40B4-BE49-F238E27FC236}">
                <a16:creationId xmlns:a16="http://schemas.microsoft.com/office/drawing/2014/main" id="{B856FD0F-2B8D-9924-DB94-C090B59B5D69}"/>
              </a:ext>
            </a:extLst>
          </p:cNvPr>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2728263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7CCC8-E052-40EF-8A9E-BB8B3ABCDACA}"/>
              </a:ext>
            </a:extLst>
          </p:cNvPr>
          <p:cNvSpPr>
            <a:spLocks noGrp="1"/>
          </p:cNvSpPr>
          <p:nvPr>
            <p:ph type="title"/>
          </p:nvPr>
        </p:nvSpPr>
        <p:spPr>
          <a:xfrm>
            <a:off x="186658" y="766028"/>
            <a:ext cx="2947482" cy="2030181"/>
          </a:xfrm>
        </p:spPr>
        <p:txBody>
          <a:bodyPr/>
          <a:lstStyle/>
          <a:p>
            <a:r>
              <a:rPr lang="en-US" dirty="0"/>
              <a:t>Course outline and Objectives</a:t>
            </a:r>
            <a:endParaRPr lang="en-GB" dirty="0"/>
          </a:p>
        </p:txBody>
      </p:sp>
      <p:sp>
        <p:nvSpPr>
          <p:cNvPr id="3" name="Content Placeholder 2">
            <a:extLst>
              <a:ext uri="{FF2B5EF4-FFF2-40B4-BE49-F238E27FC236}">
                <a16:creationId xmlns:a16="http://schemas.microsoft.com/office/drawing/2014/main" id="{B27B97B0-D731-41A4-A25A-49E709C14C39}"/>
              </a:ext>
            </a:extLst>
          </p:cNvPr>
          <p:cNvSpPr>
            <a:spLocks noGrp="1"/>
          </p:cNvSpPr>
          <p:nvPr>
            <p:ph idx="1"/>
          </p:nvPr>
        </p:nvSpPr>
        <p:spPr/>
        <p:txBody>
          <a:bodyPr>
            <a:normAutofit lnSpcReduction="10000"/>
          </a:bodyPr>
          <a:lstStyle/>
          <a:p>
            <a:pPr marL="0" indent="0">
              <a:buNone/>
            </a:pPr>
            <a:r>
              <a:rPr lang="en-GB" sz="3200" b="1" dirty="0">
                <a:solidFill>
                  <a:schemeClr val="tx1"/>
                </a:solidFill>
              </a:rPr>
              <a:t>INR  402</a:t>
            </a:r>
          </a:p>
          <a:p>
            <a:pPr marL="0" indent="0">
              <a:buNone/>
            </a:pPr>
            <a:r>
              <a:rPr lang="en-GB" sz="3200" b="1" dirty="0">
                <a:solidFill>
                  <a:schemeClr val="tx1"/>
                </a:solidFill>
              </a:rPr>
              <a:t>HOURS 20</a:t>
            </a:r>
          </a:p>
          <a:p>
            <a:pPr marL="0" indent="0">
              <a:buNone/>
            </a:pPr>
            <a:r>
              <a:rPr lang="en-GB" sz="3200" b="1" dirty="0">
                <a:solidFill>
                  <a:schemeClr val="tx1"/>
                </a:solidFill>
              </a:rPr>
              <a:t>CREDIT:2</a:t>
            </a:r>
          </a:p>
          <a:p>
            <a:pPr marL="0" indent="0">
              <a:buNone/>
            </a:pPr>
            <a:r>
              <a:rPr lang="en-GB" b="1" u="sng" dirty="0">
                <a:solidFill>
                  <a:schemeClr val="tx1"/>
                </a:solidFill>
              </a:rPr>
              <a:t>Module competence</a:t>
            </a:r>
          </a:p>
          <a:p>
            <a:pPr marL="0" indent="0">
              <a:buNone/>
            </a:pPr>
            <a:r>
              <a:rPr lang="en-GB" dirty="0">
                <a:solidFill>
                  <a:schemeClr val="tx1"/>
                </a:solidFill>
              </a:rPr>
              <a:t>This module is designed to enable the learner establish therapeutic relationship with patients/clients.</a:t>
            </a:r>
          </a:p>
          <a:p>
            <a:pPr marL="0" indent="0">
              <a:buNone/>
            </a:pPr>
            <a:r>
              <a:rPr lang="en-GB" b="1" u="sng" dirty="0">
                <a:solidFill>
                  <a:schemeClr val="tx1"/>
                </a:solidFill>
              </a:rPr>
              <a:t>Module outcomes</a:t>
            </a:r>
          </a:p>
          <a:p>
            <a:pPr marL="457200" indent="-457200">
              <a:buFont typeface="+mj-lt"/>
              <a:buAutoNum type="arabicPeriod"/>
            </a:pPr>
            <a:r>
              <a:rPr lang="en-GB" dirty="0">
                <a:solidFill>
                  <a:schemeClr val="tx1"/>
                </a:solidFill>
              </a:rPr>
              <a:t>Apply concepts of IR in nursing care of patients/clients</a:t>
            </a:r>
          </a:p>
          <a:p>
            <a:pPr marL="457200" indent="-457200">
              <a:buFont typeface="+mj-lt"/>
              <a:buAutoNum type="arabicPeriod"/>
            </a:pPr>
            <a:r>
              <a:rPr lang="en-GB" dirty="0">
                <a:solidFill>
                  <a:schemeClr val="tx1"/>
                </a:solidFill>
              </a:rPr>
              <a:t>Utilize theories of IR in the management of  patients/clients with mental health problems.</a:t>
            </a:r>
          </a:p>
          <a:p>
            <a:pPr marL="457200" indent="-457200">
              <a:buFont typeface="+mj-lt"/>
              <a:buAutoNum type="arabicPeriod"/>
            </a:pPr>
            <a:r>
              <a:rPr lang="en-GB" dirty="0">
                <a:solidFill>
                  <a:schemeClr val="tx1"/>
                </a:solidFill>
              </a:rPr>
              <a:t>Establish therapeutic nurse patient relationship</a:t>
            </a:r>
          </a:p>
          <a:p>
            <a:pPr marL="457200" indent="-457200">
              <a:buFont typeface="+mj-lt"/>
              <a:buAutoNum type="arabicPeriod"/>
            </a:pPr>
            <a:r>
              <a:rPr lang="en-GB" dirty="0">
                <a:solidFill>
                  <a:schemeClr val="tx1"/>
                </a:solidFill>
              </a:rPr>
              <a:t>Practice therapeutic community</a:t>
            </a:r>
          </a:p>
        </p:txBody>
      </p:sp>
      <p:sp>
        <p:nvSpPr>
          <p:cNvPr id="4" name="Slide Number Placeholder 3">
            <a:extLst>
              <a:ext uri="{FF2B5EF4-FFF2-40B4-BE49-F238E27FC236}">
                <a16:creationId xmlns:a16="http://schemas.microsoft.com/office/drawing/2014/main" id="{5E83B29B-AB15-2955-E704-0A0358C6405D}"/>
              </a:ext>
            </a:extLst>
          </p:cNvPr>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14692283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E0F23A-6C97-410C-AA4A-3C076FC5A115}"/>
              </a:ext>
            </a:extLst>
          </p:cNvPr>
          <p:cNvSpPr>
            <a:spLocks noGrp="1"/>
          </p:cNvSpPr>
          <p:nvPr>
            <p:ph type="ctrTitle"/>
          </p:nvPr>
        </p:nvSpPr>
        <p:spPr/>
        <p:txBody>
          <a:bodyPr/>
          <a:lstStyle/>
          <a:p>
            <a:r>
              <a:rPr lang="en-US" dirty="0"/>
              <a:t>COMMUNICATION </a:t>
            </a:r>
          </a:p>
        </p:txBody>
      </p:sp>
      <p:sp>
        <p:nvSpPr>
          <p:cNvPr id="5" name="Subtitle 4">
            <a:extLst>
              <a:ext uri="{FF2B5EF4-FFF2-40B4-BE49-F238E27FC236}">
                <a16:creationId xmlns:a16="http://schemas.microsoft.com/office/drawing/2014/main" id="{34514306-FF3C-4804-A1C3-7BB66433B72E}"/>
              </a:ext>
            </a:extLst>
          </p:cNvPr>
          <p:cNvSpPr>
            <a:spLocks noGrp="1"/>
          </p:cNvSpPr>
          <p:nvPr>
            <p:ph type="subTitle" idx="1"/>
          </p:nvPr>
        </p:nvSpPr>
        <p:spPr/>
        <p:txBody>
          <a:bodyPr/>
          <a:lstStyle/>
          <a:p>
            <a:r>
              <a:rPr lang="en-US" dirty="0"/>
              <a:t>Communication in Interpersonal Relationships</a:t>
            </a:r>
          </a:p>
        </p:txBody>
      </p:sp>
      <p:pic>
        <p:nvPicPr>
          <p:cNvPr id="7" name="Picture 6">
            <a:extLst>
              <a:ext uri="{FF2B5EF4-FFF2-40B4-BE49-F238E27FC236}">
                <a16:creationId xmlns:a16="http://schemas.microsoft.com/office/drawing/2014/main" id="{0083E153-2D34-4F84-A4B8-C9CF08EBA541}"/>
              </a:ext>
            </a:extLst>
          </p:cNvPr>
          <p:cNvPicPr>
            <a:picLocks noChangeAspect="1"/>
          </p:cNvPicPr>
          <p:nvPr/>
        </p:nvPicPr>
        <p:blipFill>
          <a:blip r:embed="rId2"/>
          <a:stretch>
            <a:fillRect/>
          </a:stretch>
        </p:blipFill>
        <p:spPr>
          <a:xfrm>
            <a:off x="7195931" y="1696277"/>
            <a:ext cx="3926222" cy="3255263"/>
          </a:xfrm>
          <a:prstGeom prst="rect">
            <a:avLst/>
          </a:prstGeom>
        </p:spPr>
      </p:pic>
      <p:sp>
        <p:nvSpPr>
          <p:cNvPr id="2" name="Slide Number Placeholder 1">
            <a:extLst>
              <a:ext uri="{FF2B5EF4-FFF2-40B4-BE49-F238E27FC236}">
                <a16:creationId xmlns:a16="http://schemas.microsoft.com/office/drawing/2014/main" id="{939F20D5-3270-812D-1CAE-B0FC273ECF3B}"/>
              </a:ext>
            </a:extLst>
          </p:cNvPr>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5523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8B7B5-17F7-4515-82FD-E24C87E58BCD}"/>
              </a:ext>
            </a:extLst>
          </p:cNvPr>
          <p:cNvSpPr>
            <a:spLocks noGrp="1"/>
          </p:cNvSpPr>
          <p:nvPr>
            <p:ph type="title"/>
          </p:nvPr>
        </p:nvSpPr>
        <p:spPr>
          <a:xfrm>
            <a:off x="252919" y="1123838"/>
            <a:ext cx="2947482" cy="1407328"/>
          </a:xfrm>
        </p:spPr>
        <p:txBody>
          <a:bodyPr/>
          <a:lstStyle/>
          <a:p>
            <a:r>
              <a:rPr lang="en-US" dirty="0">
                <a:solidFill>
                  <a:schemeClr val="tx1"/>
                </a:solidFill>
              </a:rPr>
              <a:t>Definitions</a:t>
            </a:r>
          </a:p>
        </p:txBody>
      </p:sp>
      <p:sp>
        <p:nvSpPr>
          <p:cNvPr id="3" name="Content Placeholder 2">
            <a:extLst>
              <a:ext uri="{FF2B5EF4-FFF2-40B4-BE49-F238E27FC236}">
                <a16:creationId xmlns:a16="http://schemas.microsoft.com/office/drawing/2014/main" id="{733F4D0B-CEF9-4D02-A503-8292CE1A610D}"/>
              </a:ext>
            </a:extLst>
          </p:cNvPr>
          <p:cNvSpPr>
            <a:spLocks noGrp="1"/>
          </p:cNvSpPr>
          <p:nvPr>
            <p:ph idx="1"/>
          </p:nvPr>
        </p:nvSpPr>
        <p:spPr/>
        <p:txBody>
          <a:bodyPr/>
          <a:lstStyle/>
          <a:p>
            <a:r>
              <a:rPr lang="en-US" dirty="0">
                <a:solidFill>
                  <a:schemeClr val="tx1"/>
                </a:solidFill>
              </a:rPr>
              <a:t>This is a continuous dynamic process whereby one mind affects the other.</a:t>
            </a:r>
          </a:p>
          <a:p>
            <a:r>
              <a:rPr lang="en-US" dirty="0">
                <a:solidFill>
                  <a:schemeClr val="tx1"/>
                </a:solidFill>
              </a:rPr>
              <a:t>It is also a way of sharing ones problems with another person and then acting on the problem.</a:t>
            </a:r>
          </a:p>
          <a:p>
            <a:r>
              <a:rPr lang="en-US" dirty="0">
                <a:solidFill>
                  <a:schemeClr val="tx1"/>
                </a:solidFill>
              </a:rPr>
              <a:t>It can also be defined as sending and receiving messages from different people</a:t>
            </a:r>
          </a:p>
          <a:p>
            <a:endParaRPr lang="en-US" dirty="0"/>
          </a:p>
        </p:txBody>
      </p:sp>
      <p:sp>
        <p:nvSpPr>
          <p:cNvPr id="4" name="Slide Number Placeholder 3">
            <a:extLst>
              <a:ext uri="{FF2B5EF4-FFF2-40B4-BE49-F238E27FC236}">
                <a16:creationId xmlns:a16="http://schemas.microsoft.com/office/drawing/2014/main" id="{0F0F5B18-CD8F-AA41-FCC7-CCB7564DCDE5}"/>
              </a:ext>
            </a:extLst>
          </p:cNvPr>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12097186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C4635-1DEB-4F71-81E5-95CFED99946F}"/>
              </a:ext>
            </a:extLst>
          </p:cNvPr>
          <p:cNvSpPr>
            <a:spLocks noGrp="1"/>
          </p:cNvSpPr>
          <p:nvPr>
            <p:ph type="title"/>
          </p:nvPr>
        </p:nvSpPr>
        <p:spPr>
          <a:xfrm>
            <a:off x="213162" y="864108"/>
            <a:ext cx="3192647" cy="1839335"/>
          </a:xfrm>
        </p:spPr>
        <p:txBody>
          <a:bodyPr>
            <a:normAutofit fontScale="90000"/>
          </a:bodyPr>
          <a:lstStyle/>
          <a:p>
            <a:r>
              <a:rPr lang="en-US" dirty="0">
                <a:solidFill>
                  <a:schemeClr val="tx1"/>
                </a:solidFill>
              </a:rPr>
              <a:t>Types of Communication</a:t>
            </a:r>
            <a:br>
              <a:rPr lang="en-US" dirty="0">
                <a:solidFill>
                  <a:schemeClr val="tx1"/>
                </a:solidFill>
              </a:rPr>
            </a:br>
            <a:r>
              <a:rPr lang="en-US" dirty="0">
                <a:solidFill>
                  <a:schemeClr val="tx1"/>
                </a:solidFill>
              </a:rPr>
              <a:t>    </a:t>
            </a:r>
            <a:r>
              <a:rPr lang="en-US" dirty="0">
                <a:solidFill>
                  <a:schemeClr val="bg1"/>
                </a:solidFill>
              </a:rPr>
              <a:t>Verbal Communication</a:t>
            </a:r>
          </a:p>
        </p:txBody>
      </p:sp>
      <p:sp>
        <p:nvSpPr>
          <p:cNvPr id="3" name="Content Placeholder 2">
            <a:extLst>
              <a:ext uri="{FF2B5EF4-FFF2-40B4-BE49-F238E27FC236}">
                <a16:creationId xmlns:a16="http://schemas.microsoft.com/office/drawing/2014/main" id="{9D4F918A-A225-42DC-8AA5-64C1B2CF331C}"/>
              </a:ext>
            </a:extLst>
          </p:cNvPr>
          <p:cNvSpPr>
            <a:spLocks noGrp="1"/>
          </p:cNvSpPr>
          <p:nvPr>
            <p:ph idx="1"/>
          </p:nvPr>
        </p:nvSpPr>
        <p:spPr/>
        <p:txBody>
          <a:bodyPr>
            <a:normAutofit fontScale="92500" lnSpcReduction="10000"/>
          </a:bodyPr>
          <a:lstStyle/>
          <a:p>
            <a:pPr marL="0" indent="0">
              <a:buNone/>
            </a:pPr>
            <a:r>
              <a:rPr lang="en-US" b="1" u="sng" dirty="0">
                <a:solidFill>
                  <a:schemeClr val="tx1"/>
                </a:solidFill>
              </a:rPr>
              <a:t>VERBAL COMMUNICATION</a:t>
            </a:r>
          </a:p>
          <a:p>
            <a:pPr marL="0" indent="0">
              <a:buNone/>
            </a:pPr>
            <a:r>
              <a:rPr lang="en-US" dirty="0">
                <a:solidFill>
                  <a:schemeClr val="tx1"/>
                </a:solidFill>
              </a:rPr>
              <a:t>This is a process of conveying thoughts, ideas, message through use of words.</a:t>
            </a:r>
          </a:p>
          <a:p>
            <a:pPr marL="0" indent="0">
              <a:buNone/>
            </a:pPr>
            <a:r>
              <a:rPr lang="en-US" dirty="0">
                <a:solidFill>
                  <a:schemeClr val="tx1"/>
                </a:solidFill>
              </a:rPr>
              <a:t>Spoken/ verbal communication may include both formal or informal speech. It is the oldest form of communication and the most used.</a:t>
            </a:r>
          </a:p>
          <a:p>
            <a:pPr marL="0" indent="0">
              <a:buNone/>
            </a:pPr>
            <a:r>
              <a:rPr lang="en-US" b="1" u="sng" dirty="0">
                <a:solidFill>
                  <a:schemeClr val="tx1"/>
                </a:solidFill>
              </a:rPr>
              <a:t>Advantages</a:t>
            </a:r>
          </a:p>
          <a:p>
            <a:pPr>
              <a:buFont typeface="Wingdings" panose="05000000000000000000" pitchFamily="2" charset="2"/>
              <a:buChar char="ü"/>
            </a:pPr>
            <a:r>
              <a:rPr lang="en-US" dirty="0">
                <a:solidFill>
                  <a:schemeClr val="tx1"/>
                </a:solidFill>
              </a:rPr>
              <a:t>Immediate feedback( observing the reaction of the recipient)</a:t>
            </a:r>
          </a:p>
          <a:p>
            <a:pPr>
              <a:buFont typeface="Wingdings" panose="05000000000000000000" pitchFamily="2" charset="2"/>
              <a:buChar char="ü"/>
            </a:pPr>
            <a:r>
              <a:rPr lang="en-US" dirty="0">
                <a:solidFill>
                  <a:schemeClr val="tx1"/>
                </a:solidFill>
              </a:rPr>
              <a:t>It is spread very fast therefore reaches the recipient easily</a:t>
            </a:r>
          </a:p>
          <a:p>
            <a:pPr>
              <a:buFont typeface="Wingdings" panose="05000000000000000000" pitchFamily="2" charset="2"/>
              <a:buChar char="ü"/>
            </a:pPr>
            <a:r>
              <a:rPr lang="en-US" b="1" u="sng" dirty="0">
                <a:solidFill>
                  <a:schemeClr val="tx1"/>
                </a:solidFill>
              </a:rPr>
              <a:t>Disadvantages</a:t>
            </a:r>
          </a:p>
          <a:p>
            <a:pPr>
              <a:buFont typeface="Wingdings" panose="05000000000000000000" pitchFamily="2" charset="2"/>
              <a:buChar char="ü"/>
            </a:pPr>
            <a:r>
              <a:rPr lang="en-US" dirty="0">
                <a:solidFill>
                  <a:schemeClr val="tx1"/>
                </a:solidFill>
              </a:rPr>
              <a:t> The message can be distorted especially by omitting important words</a:t>
            </a:r>
          </a:p>
          <a:p>
            <a:pPr>
              <a:buFont typeface="Wingdings" panose="05000000000000000000" pitchFamily="2" charset="2"/>
              <a:buChar char="ü"/>
            </a:pPr>
            <a:r>
              <a:rPr lang="en-US" dirty="0">
                <a:solidFill>
                  <a:schemeClr val="tx1"/>
                </a:solidFill>
              </a:rPr>
              <a:t>The message can be denied</a:t>
            </a:r>
          </a:p>
          <a:p>
            <a:pPr>
              <a:buFont typeface="Wingdings" panose="05000000000000000000" pitchFamily="2" charset="2"/>
              <a:buChar char="ü"/>
            </a:pPr>
            <a:r>
              <a:rPr lang="en-US" dirty="0">
                <a:solidFill>
                  <a:schemeClr val="tx1"/>
                </a:solidFill>
              </a:rPr>
              <a:t>The message can be forgotten.</a:t>
            </a:r>
          </a:p>
          <a:p>
            <a:pPr>
              <a:buFont typeface="Wingdings" panose="05000000000000000000" pitchFamily="2" charset="2"/>
              <a:buChar char="ü"/>
            </a:pPr>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91DD72CA-3674-95DA-AC5D-827043037968}"/>
              </a:ext>
            </a:extLst>
          </p:cNvPr>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10648200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9C664-D2BE-4DAF-811C-8E7BB26C43CB}"/>
              </a:ext>
            </a:extLst>
          </p:cNvPr>
          <p:cNvSpPr>
            <a:spLocks noGrp="1"/>
          </p:cNvSpPr>
          <p:nvPr>
            <p:ph type="title"/>
          </p:nvPr>
        </p:nvSpPr>
        <p:spPr>
          <a:xfrm>
            <a:off x="252919" y="808384"/>
            <a:ext cx="3139638" cy="2133598"/>
          </a:xfrm>
        </p:spPr>
        <p:txBody>
          <a:bodyPr>
            <a:normAutofit/>
          </a:bodyPr>
          <a:lstStyle/>
          <a:p>
            <a:r>
              <a:rPr lang="en-US" dirty="0"/>
              <a:t>-Non-verbal Communication</a:t>
            </a:r>
            <a:br>
              <a:rPr lang="en-US" dirty="0"/>
            </a:br>
            <a:r>
              <a:rPr lang="en-US" dirty="0"/>
              <a:t>-Written Communication</a:t>
            </a:r>
          </a:p>
        </p:txBody>
      </p:sp>
      <p:sp>
        <p:nvSpPr>
          <p:cNvPr id="3" name="Content Placeholder 2">
            <a:extLst>
              <a:ext uri="{FF2B5EF4-FFF2-40B4-BE49-F238E27FC236}">
                <a16:creationId xmlns:a16="http://schemas.microsoft.com/office/drawing/2014/main" id="{456ED9A1-7EB5-4549-9084-EEBD67F26186}"/>
              </a:ext>
            </a:extLst>
          </p:cNvPr>
          <p:cNvSpPr>
            <a:spLocks noGrp="1"/>
          </p:cNvSpPr>
          <p:nvPr>
            <p:ph idx="1"/>
          </p:nvPr>
        </p:nvSpPr>
        <p:spPr>
          <a:xfrm>
            <a:off x="3869268" y="808384"/>
            <a:ext cx="7315200" cy="5176364"/>
          </a:xfrm>
        </p:spPr>
        <p:txBody>
          <a:bodyPr>
            <a:normAutofit fontScale="70000" lnSpcReduction="20000"/>
          </a:bodyPr>
          <a:lstStyle/>
          <a:p>
            <a:pPr marL="0" indent="0">
              <a:buNone/>
            </a:pPr>
            <a:r>
              <a:rPr lang="en-US" b="1" u="sng" dirty="0">
                <a:solidFill>
                  <a:schemeClr val="tx1"/>
                </a:solidFill>
              </a:rPr>
              <a:t>Non-Verbal Communication</a:t>
            </a:r>
          </a:p>
          <a:p>
            <a:r>
              <a:rPr lang="en-US" dirty="0">
                <a:solidFill>
                  <a:schemeClr val="tx1"/>
                </a:solidFill>
              </a:rPr>
              <a:t>This is a form of communication in which no words are used, it is a way of conveying ones feelings ,thoughts gestures body movements and facial expressions.</a:t>
            </a:r>
          </a:p>
          <a:p>
            <a:r>
              <a:rPr lang="en-US" dirty="0">
                <a:solidFill>
                  <a:schemeClr val="tx1"/>
                </a:solidFill>
              </a:rPr>
              <a:t>It is thought to be one of the most reliable because the gestures are not in the persons control. People express their true feelings because they are not cautious of themselves.</a:t>
            </a:r>
          </a:p>
          <a:p>
            <a:r>
              <a:rPr lang="en-US" dirty="0">
                <a:solidFill>
                  <a:schemeClr val="tx1"/>
                </a:solidFill>
              </a:rPr>
              <a:t>Psychiatric patients are always aware of their surroundings whether pleasant or not therefore care should be taken when communicating with them, the  tone used indicates our liking of them. We ought to have an attitude of acceptance and genuine interest .</a:t>
            </a:r>
          </a:p>
          <a:p>
            <a:pPr marL="0" indent="0">
              <a:buNone/>
            </a:pPr>
            <a:r>
              <a:rPr lang="en-US" b="1" u="sng" dirty="0">
                <a:solidFill>
                  <a:schemeClr val="tx1"/>
                </a:solidFill>
              </a:rPr>
              <a:t>Written Communication</a:t>
            </a:r>
          </a:p>
          <a:p>
            <a:pPr marL="0" indent="0">
              <a:buNone/>
            </a:pPr>
            <a:r>
              <a:rPr lang="en-US" dirty="0">
                <a:solidFill>
                  <a:schemeClr val="tx1"/>
                </a:solidFill>
              </a:rPr>
              <a:t>This is a communication in which messages are written down on paper or electronically.</a:t>
            </a:r>
          </a:p>
          <a:p>
            <a:pPr marL="0" indent="0">
              <a:buNone/>
            </a:pPr>
            <a:r>
              <a:rPr lang="en-US" b="1" u="sng" dirty="0">
                <a:solidFill>
                  <a:schemeClr val="tx1"/>
                </a:solidFill>
              </a:rPr>
              <a:t>Advantages</a:t>
            </a:r>
          </a:p>
          <a:p>
            <a:pPr>
              <a:buFont typeface="Wingdings" panose="05000000000000000000" pitchFamily="2" charset="2"/>
              <a:buChar char="ü"/>
            </a:pPr>
            <a:r>
              <a:rPr lang="en-US" dirty="0">
                <a:solidFill>
                  <a:schemeClr val="tx1"/>
                </a:solidFill>
              </a:rPr>
              <a:t>Messages are not distorted</a:t>
            </a:r>
          </a:p>
          <a:p>
            <a:pPr>
              <a:buFont typeface="Wingdings" panose="05000000000000000000" pitchFamily="2" charset="2"/>
              <a:buChar char="ü"/>
            </a:pPr>
            <a:r>
              <a:rPr lang="en-US" dirty="0">
                <a:solidFill>
                  <a:schemeClr val="tx1"/>
                </a:solidFill>
              </a:rPr>
              <a:t>Can be passed from one generation to another.</a:t>
            </a:r>
          </a:p>
          <a:p>
            <a:pPr>
              <a:buFont typeface="Wingdings" panose="05000000000000000000" pitchFamily="2" charset="2"/>
              <a:buChar char="ü"/>
            </a:pPr>
            <a:r>
              <a:rPr lang="en-US" dirty="0">
                <a:solidFill>
                  <a:schemeClr val="tx1"/>
                </a:solidFill>
              </a:rPr>
              <a:t>Can be duplicated and passed to other people easily</a:t>
            </a:r>
          </a:p>
          <a:p>
            <a:pPr marL="0" indent="0">
              <a:buNone/>
            </a:pPr>
            <a:r>
              <a:rPr lang="en-US" b="1" u="sng" dirty="0">
                <a:solidFill>
                  <a:schemeClr val="tx1"/>
                </a:solidFill>
              </a:rPr>
              <a:t>Disadvantages</a:t>
            </a:r>
          </a:p>
          <a:p>
            <a:r>
              <a:rPr lang="en-US" dirty="0">
                <a:solidFill>
                  <a:schemeClr val="tx1"/>
                </a:solidFill>
              </a:rPr>
              <a:t> There is no immediate feedback of the message reception</a:t>
            </a:r>
          </a:p>
          <a:p>
            <a:pPr marL="0" indent="0">
              <a:buNone/>
            </a:pPr>
            <a:endParaRPr lang="en-US" b="1" u="sng" dirty="0"/>
          </a:p>
        </p:txBody>
      </p:sp>
      <p:sp>
        <p:nvSpPr>
          <p:cNvPr id="4" name="Slide Number Placeholder 3">
            <a:extLst>
              <a:ext uri="{FF2B5EF4-FFF2-40B4-BE49-F238E27FC236}">
                <a16:creationId xmlns:a16="http://schemas.microsoft.com/office/drawing/2014/main" id="{59FFD775-840B-B797-4194-744D65F1F418}"/>
              </a:ext>
            </a:extLst>
          </p:cNvPr>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2567422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E9F58-83F5-48D5-AFA6-107CFCDBF8C6}"/>
              </a:ext>
            </a:extLst>
          </p:cNvPr>
          <p:cNvSpPr>
            <a:spLocks noGrp="1"/>
          </p:cNvSpPr>
          <p:nvPr>
            <p:ph type="title"/>
          </p:nvPr>
        </p:nvSpPr>
        <p:spPr>
          <a:xfrm>
            <a:off x="252918" y="1123838"/>
            <a:ext cx="3258907" cy="1274806"/>
          </a:xfrm>
        </p:spPr>
        <p:txBody>
          <a:bodyPr/>
          <a:lstStyle/>
          <a:p>
            <a:r>
              <a:rPr lang="en-US" dirty="0">
                <a:solidFill>
                  <a:schemeClr val="tx1"/>
                </a:solidFill>
              </a:rPr>
              <a:t>Purpose of Communication</a:t>
            </a:r>
          </a:p>
        </p:txBody>
      </p:sp>
      <p:sp>
        <p:nvSpPr>
          <p:cNvPr id="3" name="Content Placeholder 2">
            <a:extLst>
              <a:ext uri="{FF2B5EF4-FFF2-40B4-BE49-F238E27FC236}">
                <a16:creationId xmlns:a16="http://schemas.microsoft.com/office/drawing/2014/main" id="{10DD5F38-29EB-4E5A-B957-84F58AA4524E}"/>
              </a:ext>
            </a:extLst>
          </p:cNvPr>
          <p:cNvSpPr>
            <a:spLocks noGrp="1"/>
          </p:cNvSpPr>
          <p:nvPr>
            <p:ph idx="1"/>
          </p:nvPr>
        </p:nvSpPr>
        <p:spPr/>
        <p:txBody>
          <a:bodyPr/>
          <a:lstStyle/>
          <a:p>
            <a:pPr marL="457200" indent="-457200">
              <a:buFont typeface="+mj-lt"/>
              <a:buAutoNum type="arabicPeriod"/>
            </a:pPr>
            <a:r>
              <a:rPr lang="en-US" dirty="0">
                <a:solidFill>
                  <a:schemeClr val="tx1"/>
                </a:solidFill>
              </a:rPr>
              <a:t>We are able to gather information about the patients and be able to assess the patients state of health.</a:t>
            </a:r>
          </a:p>
          <a:p>
            <a:pPr marL="457200" indent="-457200">
              <a:buFont typeface="+mj-lt"/>
              <a:buAutoNum type="arabicPeriod"/>
            </a:pPr>
            <a:r>
              <a:rPr lang="en-US" dirty="0">
                <a:solidFill>
                  <a:schemeClr val="tx1"/>
                </a:solidFill>
              </a:rPr>
              <a:t>Able to plan patients care because we have identified the patients problems</a:t>
            </a:r>
          </a:p>
          <a:p>
            <a:pPr marL="457200" indent="-457200">
              <a:buFont typeface="+mj-lt"/>
              <a:buAutoNum type="arabicPeriod"/>
            </a:pPr>
            <a:r>
              <a:rPr lang="en-US" dirty="0">
                <a:solidFill>
                  <a:schemeClr val="tx1"/>
                </a:solidFill>
              </a:rPr>
              <a:t>We are able to provide counselling ,teaching, and other forms of treatment.</a:t>
            </a:r>
          </a:p>
          <a:p>
            <a:pPr marL="457200" indent="-457200">
              <a:buFont typeface="+mj-lt"/>
              <a:buAutoNum type="arabicPeriod"/>
            </a:pPr>
            <a:r>
              <a:rPr lang="en-US" dirty="0">
                <a:solidFill>
                  <a:schemeClr val="tx1"/>
                </a:solidFill>
              </a:rPr>
              <a:t>We are able to evaluate the progress of the patient.</a:t>
            </a:r>
          </a:p>
        </p:txBody>
      </p:sp>
      <p:sp>
        <p:nvSpPr>
          <p:cNvPr id="4" name="Slide Number Placeholder 3">
            <a:extLst>
              <a:ext uri="{FF2B5EF4-FFF2-40B4-BE49-F238E27FC236}">
                <a16:creationId xmlns:a16="http://schemas.microsoft.com/office/drawing/2014/main" id="{449DEF60-AC57-1242-DAFF-CC1017326218}"/>
              </a:ext>
            </a:extLst>
          </p:cNvPr>
          <p:cNvSpPr>
            <a:spLocks noGrp="1"/>
          </p:cNvSpPr>
          <p:nvPr>
            <p:ph type="sldNum" sz="quarter" idx="12"/>
          </p:nvPr>
        </p:nvSpPr>
        <p:spPr/>
        <p:txBody>
          <a:bodyPr/>
          <a:lstStyle/>
          <a:p>
            <a:fld id="{4FAB73BC-B049-4115-A692-8D63A059BFB8}" type="slidenum">
              <a:rPr lang="en-US" smtClean="0"/>
              <a:pPr/>
              <a:t>24</a:t>
            </a:fld>
            <a:endParaRPr lang="en-US" dirty="0"/>
          </a:p>
        </p:txBody>
      </p:sp>
    </p:spTree>
    <p:extLst>
      <p:ext uri="{BB962C8B-B14F-4D97-AF65-F5344CB8AC3E}">
        <p14:creationId xmlns:p14="http://schemas.microsoft.com/office/powerpoint/2010/main" val="3934303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AEB9D-620C-4436-A7BE-EB69FEA95140}"/>
              </a:ext>
            </a:extLst>
          </p:cNvPr>
          <p:cNvSpPr>
            <a:spLocks noGrp="1"/>
          </p:cNvSpPr>
          <p:nvPr>
            <p:ph type="title"/>
          </p:nvPr>
        </p:nvSpPr>
        <p:spPr>
          <a:xfrm>
            <a:off x="252918" y="755374"/>
            <a:ext cx="3086629" cy="967409"/>
          </a:xfrm>
        </p:spPr>
        <p:txBody>
          <a:bodyPr>
            <a:normAutofit fontScale="90000"/>
          </a:bodyPr>
          <a:lstStyle/>
          <a:p>
            <a:r>
              <a:rPr lang="en-US" dirty="0">
                <a:solidFill>
                  <a:schemeClr val="tx1"/>
                </a:solidFill>
              </a:rPr>
              <a:t>Components of communication</a:t>
            </a:r>
            <a:endParaRPr lang="en-US" dirty="0"/>
          </a:p>
        </p:txBody>
      </p:sp>
      <p:sp>
        <p:nvSpPr>
          <p:cNvPr id="3" name="Content Placeholder 2">
            <a:extLst>
              <a:ext uri="{FF2B5EF4-FFF2-40B4-BE49-F238E27FC236}">
                <a16:creationId xmlns:a16="http://schemas.microsoft.com/office/drawing/2014/main" id="{AA4AC248-C0DF-48BD-8A35-5AC90D5C76FE}"/>
              </a:ext>
            </a:extLst>
          </p:cNvPr>
          <p:cNvSpPr>
            <a:spLocks noGrp="1"/>
          </p:cNvSpPr>
          <p:nvPr>
            <p:ph idx="1"/>
          </p:nvPr>
        </p:nvSpPr>
        <p:spPr>
          <a:xfrm>
            <a:off x="3458451" y="604380"/>
            <a:ext cx="7315200" cy="3424281"/>
          </a:xfrm>
        </p:spPr>
        <p:txBody>
          <a:bodyPr/>
          <a:lstStyle/>
          <a:p>
            <a:r>
              <a:rPr lang="en-US" b="1" u="sng" dirty="0"/>
              <a:t>Lasswell’s Model</a:t>
            </a:r>
          </a:p>
          <a:p>
            <a:r>
              <a:rPr lang="en-US" b="0" i="0" dirty="0">
                <a:solidFill>
                  <a:schemeClr val="tx1"/>
                </a:solidFill>
                <a:effectLst/>
              </a:rPr>
              <a:t>The Lasswell Model of Communication is a framework for critiquing and deconstructing the elements involved in mass communication. The model asks 5 questions: </a:t>
            </a:r>
            <a:r>
              <a:rPr lang="en-US" b="1" i="0" dirty="0">
                <a:solidFill>
                  <a:schemeClr val="tx1"/>
                </a:solidFill>
                <a:effectLst/>
              </a:rPr>
              <a:t>Who? Said what?</a:t>
            </a:r>
            <a:r>
              <a:rPr lang="en-US" i="0" dirty="0">
                <a:solidFill>
                  <a:schemeClr val="tx1"/>
                </a:solidFill>
                <a:effectLst/>
              </a:rPr>
              <a:t> In </a:t>
            </a:r>
            <a:r>
              <a:rPr lang="en-US" b="1" i="0" dirty="0">
                <a:solidFill>
                  <a:schemeClr val="tx1"/>
                </a:solidFill>
                <a:effectLst/>
              </a:rPr>
              <a:t>which channel? To Whom? With what effect? </a:t>
            </a:r>
            <a:r>
              <a:rPr lang="en-US" b="0" i="0" dirty="0">
                <a:solidFill>
                  <a:schemeClr val="tx1"/>
                </a:solidFill>
                <a:effectLst/>
              </a:rPr>
              <a:t>It is best known as the original ‘linear model’ because it conceptualizes learning as moving in only one direction.</a:t>
            </a:r>
          </a:p>
          <a:p>
            <a:endParaRPr lang="en-US" b="1" u="sng" dirty="0"/>
          </a:p>
          <a:p>
            <a:endParaRPr lang="en-US" b="1" u="sng" dirty="0"/>
          </a:p>
          <a:p>
            <a:endParaRPr lang="en-US" b="1" u="sng" dirty="0"/>
          </a:p>
        </p:txBody>
      </p:sp>
      <p:pic>
        <p:nvPicPr>
          <p:cNvPr id="5" name="Picture 4">
            <a:extLst>
              <a:ext uri="{FF2B5EF4-FFF2-40B4-BE49-F238E27FC236}">
                <a16:creationId xmlns:a16="http://schemas.microsoft.com/office/drawing/2014/main" id="{ED0CE3A7-831F-4979-8CC9-EEA06860C314}"/>
              </a:ext>
            </a:extLst>
          </p:cNvPr>
          <p:cNvPicPr>
            <a:picLocks noChangeAspect="1"/>
          </p:cNvPicPr>
          <p:nvPr/>
        </p:nvPicPr>
        <p:blipFill rotWithShape="1">
          <a:blip r:embed="rId2"/>
          <a:srcRect l="-1268" t="-2009" r="-1268" b="-2009"/>
          <a:stretch/>
        </p:blipFill>
        <p:spPr>
          <a:xfrm>
            <a:off x="903291" y="1722783"/>
            <a:ext cx="2436256" cy="3220358"/>
          </a:xfrm>
          <a:prstGeom prst="rect">
            <a:avLst/>
          </a:prstGeom>
        </p:spPr>
      </p:pic>
      <p:pic>
        <p:nvPicPr>
          <p:cNvPr id="7" name="Picture 6">
            <a:extLst>
              <a:ext uri="{FF2B5EF4-FFF2-40B4-BE49-F238E27FC236}">
                <a16:creationId xmlns:a16="http://schemas.microsoft.com/office/drawing/2014/main" id="{47A4273B-606D-4FD5-A134-EC3B24AFE457}"/>
              </a:ext>
            </a:extLst>
          </p:cNvPr>
          <p:cNvPicPr>
            <a:picLocks noChangeAspect="1"/>
          </p:cNvPicPr>
          <p:nvPr/>
        </p:nvPicPr>
        <p:blipFill>
          <a:blip r:embed="rId3"/>
          <a:stretch>
            <a:fillRect/>
          </a:stretch>
        </p:blipFill>
        <p:spPr>
          <a:xfrm>
            <a:off x="4316228" y="2756451"/>
            <a:ext cx="5238590" cy="3697357"/>
          </a:xfrm>
          <a:prstGeom prst="rect">
            <a:avLst/>
          </a:prstGeom>
        </p:spPr>
      </p:pic>
      <p:sp>
        <p:nvSpPr>
          <p:cNvPr id="4" name="Slide Number Placeholder 3">
            <a:extLst>
              <a:ext uri="{FF2B5EF4-FFF2-40B4-BE49-F238E27FC236}">
                <a16:creationId xmlns:a16="http://schemas.microsoft.com/office/drawing/2014/main" id="{DB45F552-EE01-C76B-A332-628C2B8DB8B3}"/>
              </a:ext>
            </a:extLst>
          </p:cNvPr>
          <p:cNvSpPr>
            <a:spLocks noGrp="1"/>
          </p:cNvSpPr>
          <p:nvPr>
            <p:ph type="sldNum" sz="quarter" idx="12"/>
          </p:nvPr>
        </p:nvSpPr>
        <p:spPr/>
        <p:txBody>
          <a:bodyPr/>
          <a:lstStyle/>
          <a:p>
            <a:fld id="{4FAB73BC-B049-4115-A692-8D63A059BFB8}" type="slidenum">
              <a:rPr lang="en-US" smtClean="0"/>
              <a:pPr/>
              <a:t>25</a:t>
            </a:fld>
            <a:endParaRPr lang="en-US" dirty="0"/>
          </a:p>
        </p:txBody>
      </p:sp>
    </p:spTree>
    <p:extLst>
      <p:ext uri="{BB962C8B-B14F-4D97-AF65-F5344CB8AC3E}">
        <p14:creationId xmlns:p14="http://schemas.microsoft.com/office/powerpoint/2010/main" val="3115109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DB6F7-8A37-46C6-AFA3-23CA33E27AFF}"/>
              </a:ext>
            </a:extLst>
          </p:cNvPr>
          <p:cNvSpPr>
            <a:spLocks noGrp="1"/>
          </p:cNvSpPr>
          <p:nvPr>
            <p:ph type="title"/>
          </p:nvPr>
        </p:nvSpPr>
        <p:spPr>
          <a:xfrm>
            <a:off x="252918" y="695739"/>
            <a:ext cx="3205897" cy="3094383"/>
          </a:xfrm>
        </p:spPr>
        <p:txBody>
          <a:bodyPr/>
          <a:lstStyle/>
          <a:p>
            <a:pPr fontAlgn="base"/>
            <a:r>
              <a:rPr lang="en-US" b="1" i="0" dirty="0">
                <a:solidFill>
                  <a:srgbClr val="3A3A3A"/>
                </a:solidFill>
                <a:effectLst/>
                <a:latin typeface="-apple-system"/>
              </a:rPr>
              <a:t>The 5 Components of the Lasswell Model of Communication</a:t>
            </a:r>
            <a:br>
              <a:rPr lang="en-US" b="1" i="0" dirty="0">
                <a:solidFill>
                  <a:srgbClr val="3A3A3A"/>
                </a:solidFill>
                <a:effectLst/>
                <a:latin typeface="-apple-system"/>
              </a:rPr>
            </a:br>
            <a:endParaRPr lang="en-US" dirty="0"/>
          </a:p>
        </p:txBody>
      </p:sp>
      <p:pic>
        <p:nvPicPr>
          <p:cNvPr id="5" name="Content Placeholder 4">
            <a:extLst>
              <a:ext uri="{FF2B5EF4-FFF2-40B4-BE49-F238E27FC236}">
                <a16:creationId xmlns:a16="http://schemas.microsoft.com/office/drawing/2014/main" id="{DC8C1A78-4236-4CF8-BEE1-2A6D0E3258EE}"/>
              </a:ext>
            </a:extLst>
          </p:cNvPr>
          <p:cNvPicPr>
            <a:picLocks noGrp="1" noChangeAspect="1"/>
          </p:cNvPicPr>
          <p:nvPr>
            <p:ph idx="1"/>
          </p:nvPr>
        </p:nvPicPr>
        <p:blipFill>
          <a:blip r:embed="rId2"/>
          <a:stretch>
            <a:fillRect/>
          </a:stretch>
        </p:blipFill>
        <p:spPr>
          <a:xfrm>
            <a:off x="3458815" y="212035"/>
            <a:ext cx="8295861" cy="5950226"/>
          </a:xfrm>
        </p:spPr>
      </p:pic>
      <p:sp>
        <p:nvSpPr>
          <p:cNvPr id="6" name="TextBox 5">
            <a:extLst>
              <a:ext uri="{FF2B5EF4-FFF2-40B4-BE49-F238E27FC236}">
                <a16:creationId xmlns:a16="http://schemas.microsoft.com/office/drawing/2014/main" id="{05E42F5F-8A13-4545-B00E-308CDE769620}"/>
              </a:ext>
            </a:extLst>
          </p:cNvPr>
          <p:cNvSpPr txBox="1"/>
          <p:nvPr/>
        </p:nvSpPr>
        <p:spPr>
          <a:xfrm>
            <a:off x="5882834" y="4524691"/>
            <a:ext cx="1563756" cy="1200329"/>
          </a:xfrm>
          <a:prstGeom prst="rect">
            <a:avLst/>
          </a:prstGeom>
          <a:noFill/>
        </p:spPr>
        <p:txBody>
          <a:bodyPr wrap="square" rtlCol="0">
            <a:spAutoFit/>
          </a:bodyPr>
          <a:lstStyle/>
          <a:p>
            <a:r>
              <a:rPr lang="en-US" b="1" dirty="0"/>
              <a:t>The reaction from the receiver to the sender</a:t>
            </a:r>
          </a:p>
        </p:txBody>
      </p:sp>
      <p:sp>
        <p:nvSpPr>
          <p:cNvPr id="7" name="TextBox 6">
            <a:extLst>
              <a:ext uri="{FF2B5EF4-FFF2-40B4-BE49-F238E27FC236}">
                <a16:creationId xmlns:a16="http://schemas.microsoft.com/office/drawing/2014/main" id="{F23C5938-3A42-4E24-A6D1-9EB3978C565E}"/>
              </a:ext>
            </a:extLst>
          </p:cNvPr>
          <p:cNvSpPr txBox="1"/>
          <p:nvPr/>
        </p:nvSpPr>
        <p:spPr>
          <a:xfrm>
            <a:off x="6414053" y="3299791"/>
            <a:ext cx="1086678" cy="369332"/>
          </a:xfrm>
          <a:prstGeom prst="rect">
            <a:avLst/>
          </a:prstGeom>
          <a:noFill/>
        </p:spPr>
        <p:txBody>
          <a:bodyPr wrap="square" rtlCol="0">
            <a:spAutoFit/>
          </a:bodyPr>
          <a:lstStyle/>
          <a:p>
            <a:r>
              <a:rPr lang="en-US" dirty="0"/>
              <a:t>/channel</a:t>
            </a:r>
          </a:p>
        </p:txBody>
      </p:sp>
      <p:sp>
        <p:nvSpPr>
          <p:cNvPr id="8" name="TextBox 7">
            <a:extLst>
              <a:ext uri="{FF2B5EF4-FFF2-40B4-BE49-F238E27FC236}">
                <a16:creationId xmlns:a16="http://schemas.microsoft.com/office/drawing/2014/main" id="{67E0226C-0246-48AF-AC56-AE492600F193}"/>
              </a:ext>
            </a:extLst>
          </p:cNvPr>
          <p:cNvSpPr txBox="1"/>
          <p:nvPr/>
        </p:nvSpPr>
        <p:spPr>
          <a:xfrm>
            <a:off x="3617843" y="6162261"/>
            <a:ext cx="7885044" cy="584775"/>
          </a:xfrm>
          <a:prstGeom prst="rect">
            <a:avLst/>
          </a:prstGeom>
          <a:noFill/>
        </p:spPr>
        <p:txBody>
          <a:bodyPr wrap="square" rtlCol="0">
            <a:spAutoFit/>
          </a:bodyPr>
          <a:lstStyle/>
          <a:p>
            <a:r>
              <a:rPr lang="en-US" sz="1600" dirty="0">
                <a:solidFill>
                  <a:srgbClr val="FF0000"/>
                </a:solidFill>
              </a:rPr>
              <a:t>The feedback is only effective if the two communicators are sensitive to each other and act accordingly e.g. patient complains and the nurse responds by assisting</a:t>
            </a:r>
          </a:p>
        </p:txBody>
      </p:sp>
      <p:sp>
        <p:nvSpPr>
          <p:cNvPr id="3" name="Slide Number Placeholder 2">
            <a:extLst>
              <a:ext uri="{FF2B5EF4-FFF2-40B4-BE49-F238E27FC236}">
                <a16:creationId xmlns:a16="http://schemas.microsoft.com/office/drawing/2014/main" id="{73168BC6-F255-7284-C3E3-64F279B930F2}"/>
              </a:ext>
            </a:extLst>
          </p:cNvPr>
          <p:cNvSpPr>
            <a:spLocks noGrp="1"/>
          </p:cNvSpPr>
          <p:nvPr>
            <p:ph type="sldNum" sz="quarter" idx="12"/>
          </p:nvPr>
        </p:nvSpPr>
        <p:spPr/>
        <p:txBody>
          <a:bodyPr/>
          <a:lstStyle/>
          <a:p>
            <a:fld id="{4FAB73BC-B049-4115-A692-8D63A059BFB8}" type="slidenum">
              <a:rPr lang="en-US" smtClean="0"/>
              <a:pPr/>
              <a:t>26</a:t>
            </a:fld>
            <a:endParaRPr lang="en-US" dirty="0"/>
          </a:p>
        </p:txBody>
      </p:sp>
    </p:spTree>
    <p:extLst>
      <p:ext uri="{BB962C8B-B14F-4D97-AF65-F5344CB8AC3E}">
        <p14:creationId xmlns:p14="http://schemas.microsoft.com/office/powerpoint/2010/main" val="4190005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98675-3DA6-4182-8441-DAE090882423}"/>
              </a:ext>
            </a:extLst>
          </p:cNvPr>
          <p:cNvSpPr>
            <a:spLocks noGrp="1"/>
          </p:cNvSpPr>
          <p:nvPr>
            <p:ph type="title"/>
          </p:nvPr>
        </p:nvSpPr>
        <p:spPr>
          <a:xfrm>
            <a:off x="252919" y="1123837"/>
            <a:ext cx="3152890" cy="1486841"/>
          </a:xfrm>
        </p:spPr>
        <p:txBody>
          <a:bodyPr/>
          <a:lstStyle/>
          <a:p>
            <a:r>
              <a:rPr lang="en-US" dirty="0">
                <a:solidFill>
                  <a:schemeClr val="tx1"/>
                </a:solidFill>
              </a:rPr>
              <a:t>The Process Of Communication</a:t>
            </a:r>
          </a:p>
        </p:txBody>
      </p:sp>
      <p:sp>
        <p:nvSpPr>
          <p:cNvPr id="3" name="Content Placeholder 2">
            <a:extLst>
              <a:ext uri="{FF2B5EF4-FFF2-40B4-BE49-F238E27FC236}">
                <a16:creationId xmlns:a16="http://schemas.microsoft.com/office/drawing/2014/main" id="{A198B739-66A3-4DA2-8EBC-84566B6894F9}"/>
              </a:ext>
            </a:extLst>
          </p:cNvPr>
          <p:cNvSpPr>
            <a:spLocks noGrp="1"/>
          </p:cNvSpPr>
          <p:nvPr>
            <p:ph idx="1"/>
          </p:nvPr>
        </p:nvSpPr>
        <p:spPr/>
        <p:txBody>
          <a:bodyPr/>
          <a:lstStyle/>
          <a:p>
            <a:pPr lvl="1"/>
            <a:r>
              <a:rPr lang="en-US" dirty="0">
                <a:solidFill>
                  <a:schemeClr val="tx1"/>
                </a:solidFill>
              </a:rPr>
              <a:t>Communication involves three stages.</a:t>
            </a:r>
          </a:p>
          <a:p>
            <a:pPr marL="0" indent="0">
              <a:buNone/>
            </a:pPr>
            <a:r>
              <a:rPr lang="en-US" b="1" u="sng" dirty="0">
                <a:solidFill>
                  <a:schemeClr val="tx1"/>
                </a:solidFill>
              </a:rPr>
              <a:t>Encoding</a:t>
            </a:r>
          </a:p>
          <a:p>
            <a:pPr marL="0" indent="0">
              <a:buNone/>
            </a:pPr>
            <a:r>
              <a:rPr lang="en-US" dirty="0">
                <a:solidFill>
                  <a:schemeClr val="tx1"/>
                </a:solidFill>
              </a:rPr>
              <a:t>This is selecting specific signs/symbols for passing the message.</a:t>
            </a:r>
          </a:p>
          <a:p>
            <a:pPr marL="0" indent="0">
              <a:buNone/>
            </a:pPr>
            <a:r>
              <a:rPr lang="en-US" b="1" u="sng" dirty="0">
                <a:solidFill>
                  <a:schemeClr val="tx1"/>
                </a:solidFill>
              </a:rPr>
              <a:t>Decoding</a:t>
            </a:r>
          </a:p>
          <a:p>
            <a:pPr marL="0" indent="0">
              <a:buNone/>
            </a:pPr>
            <a:r>
              <a:rPr lang="en-US" dirty="0">
                <a:solidFill>
                  <a:schemeClr val="tx1"/>
                </a:solidFill>
              </a:rPr>
              <a:t>This is the interpretation of the message received.</a:t>
            </a:r>
          </a:p>
          <a:p>
            <a:pPr marL="0" indent="0">
              <a:buNone/>
            </a:pPr>
            <a:r>
              <a:rPr lang="en-US" b="1" u="sng" dirty="0">
                <a:solidFill>
                  <a:schemeClr val="tx1"/>
                </a:solidFill>
              </a:rPr>
              <a:t>Feedbacks</a:t>
            </a:r>
          </a:p>
          <a:p>
            <a:pPr marL="0" indent="0">
              <a:buNone/>
            </a:pPr>
            <a:r>
              <a:rPr lang="en-US" dirty="0">
                <a:solidFill>
                  <a:schemeClr val="tx1"/>
                </a:solidFill>
              </a:rPr>
              <a:t>This is the reaction of the receiver of the message to the sender.</a:t>
            </a:r>
          </a:p>
          <a:p>
            <a:pPr marL="0" indent="0">
              <a:buNone/>
            </a:pPr>
            <a:endParaRPr lang="en-US" dirty="0"/>
          </a:p>
        </p:txBody>
      </p:sp>
      <p:sp>
        <p:nvSpPr>
          <p:cNvPr id="4" name="Slide Number Placeholder 3">
            <a:extLst>
              <a:ext uri="{FF2B5EF4-FFF2-40B4-BE49-F238E27FC236}">
                <a16:creationId xmlns:a16="http://schemas.microsoft.com/office/drawing/2014/main" id="{EC81B7B8-39BD-D4A6-23E3-F1608407912A}"/>
              </a:ext>
            </a:extLst>
          </p:cNvPr>
          <p:cNvSpPr>
            <a:spLocks noGrp="1"/>
          </p:cNvSpPr>
          <p:nvPr>
            <p:ph type="sldNum" sz="quarter" idx="12"/>
          </p:nvPr>
        </p:nvSpPr>
        <p:spPr/>
        <p:txBody>
          <a:bodyPr/>
          <a:lstStyle/>
          <a:p>
            <a:fld id="{4FAB73BC-B049-4115-A692-8D63A059BFB8}" type="slidenum">
              <a:rPr lang="en-US" smtClean="0"/>
              <a:pPr/>
              <a:t>27</a:t>
            </a:fld>
            <a:endParaRPr lang="en-US" dirty="0"/>
          </a:p>
        </p:txBody>
      </p:sp>
    </p:spTree>
    <p:extLst>
      <p:ext uri="{BB962C8B-B14F-4D97-AF65-F5344CB8AC3E}">
        <p14:creationId xmlns:p14="http://schemas.microsoft.com/office/powerpoint/2010/main" val="1461888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437E2-7E49-4712-85C0-02E73FA9CF6F}"/>
              </a:ext>
            </a:extLst>
          </p:cNvPr>
          <p:cNvSpPr>
            <a:spLocks noGrp="1"/>
          </p:cNvSpPr>
          <p:nvPr>
            <p:ph type="title"/>
          </p:nvPr>
        </p:nvSpPr>
        <p:spPr>
          <a:xfrm>
            <a:off x="230341" y="1123836"/>
            <a:ext cx="3212770" cy="4601183"/>
          </a:xfrm>
        </p:spPr>
        <p:txBody>
          <a:bodyPr/>
          <a:lstStyle/>
          <a:p>
            <a:r>
              <a:rPr lang="en-US" dirty="0">
                <a:solidFill>
                  <a:schemeClr val="tx1"/>
                </a:solidFill>
              </a:rPr>
              <a:t>Factors Influencing Communication</a:t>
            </a:r>
            <a:endParaRPr lang="en-GB" dirty="0">
              <a:solidFill>
                <a:schemeClr val="tx1"/>
              </a:solidFill>
            </a:endParaRPr>
          </a:p>
        </p:txBody>
      </p:sp>
      <p:sp>
        <p:nvSpPr>
          <p:cNvPr id="3" name="Content Placeholder 2">
            <a:extLst>
              <a:ext uri="{FF2B5EF4-FFF2-40B4-BE49-F238E27FC236}">
                <a16:creationId xmlns:a16="http://schemas.microsoft.com/office/drawing/2014/main" id="{82100273-148D-4C46-A41C-1CF21A37AF03}"/>
              </a:ext>
            </a:extLst>
          </p:cNvPr>
          <p:cNvSpPr>
            <a:spLocks noGrp="1"/>
          </p:cNvSpPr>
          <p:nvPr>
            <p:ph idx="1"/>
          </p:nvPr>
        </p:nvSpPr>
        <p:spPr/>
        <p:txBody>
          <a:bodyPr>
            <a:normAutofit fontScale="92500" lnSpcReduction="20000"/>
          </a:bodyPr>
          <a:lstStyle/>
          <a:p>
            <a:pPr marL="514350" indent="-514350">
              <a:buFont typeface="+mj-lt"/>
              <a:buAutoNum type="romanUcPeriod"/>
            </a:pPr>
            <a:r>
              <a:rPr lang="en-US" dirty="0">
                <a:solidFill>
                  <a:schemeClr val="tx1"/>
                </a:solidFill>
              </a:rPr>
              <a:t>Language –is the language used understood by the receiver</a:t>
            </a:r>
          </a:p>
          <a:p>
            <a:pPr marL="514350" indent="-514350">
              <a:buFont typeface="+mj-lt"/>
              <a:buAutoNum type="romanUcPeriod"/>
            </a:pPr>
            <a:r>
              <a:rPr lang="en-US" dirty="0">
                <a:solidFill>
                  <a:schemeClr val="tx1"/>
                </a:solidFill>
              </a:rPr>
              <a:t>Environment-is the environment conducive</a:t>
            </a:r>
          </a:p>
          <a:p>
            <a:pPr marL="514350" indent="-514350">
              <a:buFont typeface="+mj-lt"/>
              <a:buAutoNum type="romanUcPeriod"/>
            </a:pPr>
            <a:r>
              <a:rPr lang="en-US" dirty="0">
                <a:solidFill>
                  <a:schemeClr val="tx1"/>
                </a:solidFill>
              </a:rPr>
              <a:t>Attitude  and mood-state of the sender and receiver in encoding and decoding the message respectively.</a:t>
            </a:r>
          </a:p>
          <a:p>
            <a:pPr marL="514350" indent="-514350">
              <a:buFont typeface="+mj-lt"/>
              <a:buAutoNum type="romanUcPeriod"/>
            </a:pPr>
            <a:r>
              <a:rPr lang="en-US" dirty="0">
                <a:solidFill>
                  <a:schemeClr val="tx1"/>
                </a:solidFill>
              </a:rPr>
              <a:t>Audience-who is the message meant for</a:t>
            </a:r>
          </a:p>
          <a:p>
            <a:pPr marL="514350" indent="-514350">
              <a:buFont typeface="+mj-lt"/>
              <a:buAutoNum type="romanUcPeriod"/>
            </a:pPr>
            <a:r>
              <a:rPr lang="en-US" dirty="0">
                <a:solidFill>
                  <a:schemeClr val="tx1"/>
                </a:solidFill>
              </a:rPr>
              <a:t>IQ of the receiver-affects the reception and interpretation of the message.</a:t>
            </a:r>
          </a:p>
          <a:p>
            <a:pPr marL="514350" indent="-514350">
              <a:buFont typeface="+mj-lt"/>
              <a:buAutoNum type="romanUcPeriod"/>
            </a:pPr>
            <a:r>
              <a:rPr lang="en-US" dirty="0">
                <a:solidFill>
                  <a:schemeClr val="tx1"/>
                </a:solidFill>
              </a:rPr>
              <a:t>Time factor-time available influences what is to said and how it is to be sent.</a:t>
            </a:r>
          </a:p>
          <a:p>
            <a:pPr marL="514350" indent="-514350">
              <a:buFont typeface="+mj-lt"/>
              <a:buAutoNum type="romanUcPeriod"/>
            </a:pPr>
            <a:r>
              <a:rPr lang="en-US" dirty="0">
                <a:solidFill>
                  <a:schemeClr val="tx1"/>
                </a:solidFill>
              </a:rPr>
              <a:t>Age-differences between the sender the receiver influences how the message will be encoded or decoded.</a:t>
            </a:r>
          </a:p>
          <a:p>
            <a:pPr marL="514350" indent="-514350">
              <a:buFont typeface="+mj-lt"/>
              <a:buAutoNum type="romanUcPeriod"/>
            </a:pPr>
            <a:r>
              <a:rPr lang="en-US" dirty="0">
                <a:solidFill>
                  <a:schemeClr val="tx1"/>
                </a:solidFill>
              </a:rPr>
              <a:t>Physical ability –impairments such as blindness and deafness will influence the type of communication used.</a:t>
            </a:r>
          </a:p>
          <a:p>
            <a:pPr marL="514350" indent="-514350">
              <a:buFont typeface="+mj-lt"/>
              <a:buAutoNum type="romanUcPeriod"/>
            </a:pPr>
            <a:r>
              <a:rPr lang="en-US" dirty="0">
                <a:solidFill>
                  <a:schemeClr val="tx1"/>
                </a:solidFill>
              </a:rPr>
              <a:t>Channels available</a:t>
            </a:r>
          </a:p>
          <a:p>
            <a:pPr marL="514350" indent="-514350">
              <a:buFont typeface="+mj-lt"/>
              <a:buAutoNum type="romanUcPeriod"/>
            </a:pPr>
            <a:r>
              <a:rPr lang="en-US" dirty="0">
                <a:solidFill>
                  <a:schemeClr val="tx1"/>
                </a:solidFill>
              </a:rPr>
              <a:t>Gender-communication between different genders will vary depending on culture too.</a:t>
            </a:r>
          </a:p>
          <a:p>
            <a:pPr marL="514350" indent="-514350">
              <a:buFont typeface="+mj-lt"/>
              <a:buAutoNum type="romanUcPeriod"/>
            </a:pPr>
            <a:endParaRPr lang="en-GB" dirty="0"/>
          </a:p>
        </p:txBody>
      </p:sp>
      <p:sp>
        <p:nvSpPr>
          <p:cNvPr id="4" name="Slide Number Placeholder 3">
            <a:extLst>
              <a:ext uri="{FF2B5EF4-FFF2-40B4-BE49-F238E27FC236}">
                <a16:creationId xmlns:a16="http://schemas.microsoft.com/office/drawing/2014/main" id="{1B1001DD-1E7B-E76A-B596-50DCB5357F47}"/>
              </a:ext>
            </a:extLst>
          </p:cNvPr>
          <p:cNvSpPr>
            <a:spLocks noGrp="1"/>
          </p:cNvSpPr>
          <p:nvPr>
            <p:ph type="sldNum" sz="quarter" idx="12"/>
          </p:nvPr>
        </p:nvSpPr>
        <p:spPr/>
        <p:txBody>
          <a:bodyPr/>
          <a:lstStyle/>
          <a:p>
            <a:fld id="{4FAB73BC-B049-4115-A692-8D63A059BFB8}" type="slidenum">
              <a:rPr lang="en-US" smtClean="0"/>
              <a:pPr/>
              <a:t>28</a:t>
            </a:fld>
            <a:endParaRPr lang="en-US" dirty="0"/>
          </a:p>
        </p:txBody>
      </p:sp>
    </p:spTree>
    <p:extLst>
      <p:ext uri="{BB962C8B-B14F-4D97-AF65-F5344CB8AC3E}">
        <p14:creationId xmlns:p14="http://schemas.microsoft.com/office/powerpoint/2010/main" val="22702026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82FB17-E2B2-47E9-8442-3BF523FFBF1F}"/>
              </a:ext>
            </a:extLst>
          </p:cNvPr>
          <p:cNvSpPr>
            <a:spLocks noGrp="1"/>
          </p:cNvSpPr>
          <p:nvPr>
            <p:ph type="title"/>
          </p:nvPr>
        </p:nvSpPr>
        <p:spPr>
          <a:xfrm>
            <a:off x="252918" y="1123837"/>
            <a:ext cx="3145037" cy="4601183"/>
          </a:xfrm>
        </p:spPr>
        <p:txBody>
          <a:bodyPr/>
          <a:lstStyle/>
          <a:p>
            <a:r>
              <a:rPr lang="en-US" dirty="0">
                <a:solidFill>
                  <a:schemeClr val="tx1"/>
                </a:solidFill>
              </a:rPr>
              <a:t>Principles of Communication</a:t>
            </a:r>
            <a:endParaRPr lang="en-GB" dirty="0">
              <a:solidFill>
                <a:schemeClr val="tx1"/>
              </a:solidFill>
            </a:endParaRPr>
          </a:p>
        </p:txBody>
      </p:sp>
      <p:sp>
        <p:nvSpPr>
          <p:cNvPr id="3" name="Content Placeholder 2">
            <a:extLst>
              <a:ext uri="{FF2B5EF4-FFF2-40B4-BE49-F238E27FC236}">
                <a16:creationId xmlns:a16="http://schemas.microsoft.com/office/drawing/2014/main" id="{80571C01-B50A-48E8-85D4-5FF16E8EEAC4}"/>
              </a:ext>
            </a:extLst>
          </p:cNvPr>
          <p:cNvSpPr>
            <a:spLocks noGrp="1"/>
          </p:cNvSpPr>
          <p:nvPr>
            <p:ph idx="1"/>
          </p:nvPr>
        </p:nvSpPr>
        <p:spPr/>
        <p:txBody>
          <a:bodyPr/>
          <a:lstStyle/>
          <a:p>
            <a:r>
              <a:rPr lang="en-US" dirty="0">
                <a:solidFill>
                  <a:schemeClr val="tx1"/>
                </a:solidFill>
              </a:rPr>
              <a:t>The sender should have enough knowledge of the receiver </a:t>
            </a:r>
            <a:r>
              <a:rPr lang="en-US" dirty="0" err="1">
                <a:solidFill>
                  <a:schemeClr val="tx1"/>
                </a:solidFill>
              </a:rPr>
              <a:t>i.e</a:t>
            </a:r>
            <a:r>
              <a:rPr lang="en-US" dirty="0">
                <a:solidFill>
                  <a:schemeClr val="tx1"/>
                </a:solidFill>
              </a:rPr>
              <a:t> background and interest.</a:t>
            </a:r>
          </a:p>
          <a:p>
            <a:r>
              <a:rPr lang="en-US" dirty="0">
                <a:solidFill>
                  <a:schemeClr val="tx1"/>
                </a:solidFill>
              </a:rPr>
              <a:t>The sender should appreciate that every individual is unique.</a:t>
            </a:r>
          </a:p>
          <a:p>
            <a:r>
              <a:rPr lang="en-US" dirty="0">
                <a:solidFill>
                  <a:schemeClr val="tx1"/>
                </a:solidFill>
              </a:rPr>
              <a:t>Effective communication should bring a change in habits and attitudes to the receiver.</a:t>
            </a:r>
          </a:p>
          <a:p>
            <a:r>
              <a:rPr lang="en-US" dirty="0">
                <a:solidFill>
                  <a:schemeClr val="tx1"/>
                </a:solidFill>
              </a:rPr>
              <a:t>All the communication barriers should be removed. Mastering the audience ,some are non-listeners, some may have negative attitude towards the message or the sender. </a:t>
            </a:r>
          </a:p>
          <a:p>
            <a:r>
              <a:rPr lang="en-US" dirty="0">
                <a:solidFill>
                  <a:schemeClr val="tx1"/>
                </a:solidFill>
              </a:rPr>
              <a:t>The message should be clear, meaningful and applicable.</a:t>
            </a:r>
          </a:p>
          <a:p>
            <a:r>
              <a:rPr lang="en-US" dirty="0">
                <a:solidFill>
                  <a:schemeClr val="tx1"/>
                </a:solidFill>
              </a:rPr>
              <a:t>Proper selection of the media to be used.</a:t>
            </a:r>
            <a:endParaRPr lang="en-GB" dirty="0">
              <a:solidFill>
                <a:schemeClr val="tx1"/>
              </a:solidFill>
            </a:endParaRPr>
          </a:p>
        </p:txBody>
      </p:sp>
      <p:sp>
        <p:nvSpPr>
          <p:cNvPr id="4" name="Slide Number Placeholder 3">
            <a:extLst>
              <a:ext uri="{FF2B5EF4-FFF2-40B4-BE49-F238E27FC236}">
                <a16:creationId xmlns:a16="http://schemas.microsoft.com/office/drawing/2014/main" id="{73832F10-26A3-96A3-B1AD-57EF73485982}"/>
              </a:ext>
            </a:extLst>
          </p:cNvPr>
          <p:cNvSpPr>
            <a:spLocks noGrp="1"/>
          </p:cNvSpPr>
          <p:nvPr>
            <p:ph type="sldNum" sz="quarter" idx="12"/>
          </p:nvPr>
        </p:nvSpPr>
        <p:spPr/>
        <p:txBody>
          <a:bodyPr/>
          <a:lstStyle/>
          <a:p>
            <a:fld id="{4FAB73BC-B049-4115-A692-8D63A059BFB8}" type="slidenum">
              <a:rPr lang="en-US" smtClean="0"/>
              <a:pPr/>
              <a:t>29</a:t>
            </a:fld>
            <a:endParaRPr lang="en-US" dirty="0"/>
          </a:p>
        </p:txBody>
      </p:sp>
    </p:spTree>
    <p:extLst>
      <p:ext uri="{BB962C8B-B14F-4D97-AF65-F5344CB8AC3E}">
        <p14:creationId xmlns:p14="http://schemas.microsoft.com/office/powerpoint/2010/main" val="2604440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2E1A7-5ACC-444F-BFFD-F039FBB13C11}"/>
              </a:ext>
            </a:extLst>
          </p:cNvPr>
          <p:cNvSpPr>
            <a:spLocks noGrp="1"/>
          </p:cNvSpPr>
          <p:nvPr>
            <p:ph type="title"/>
          </p:nvPr>
        </p:nvSpPr>
        <p:spPr>
          <a:xfrm>
            <a:off x="252919" y="1123838"/>
            <a:ext cx="2947482" cy="2138652"/>
          </a:xfrm>
        </p:spPr>
        <p:txBody>
          <a:bodyPr/>
          <a:lstStyle/>
          <a:p>
            <a:r>
              <a:rPr lang="en-US" dirty="0">
                <a:solidFill>
                  <a:schemeClr val="tx1"/>
                </a:solidFill>
              </a:rPr>
              <a:t>DEFINITION</a:t>
            </a:r>
            <a:br>
              <a:rPr lang="en-US" dirty="0">
                <a:solidFill>
                  <a:schemeClr val="tx1"/>
                </a:solidFill>
              </a:rPr>
            </a:br>
            <a:r>
              <a:rPr lang="en-US" dirty="0">
                <a:solidFill>
                  <a:schemeClr val="tx1"/>
                </a:solidFill>
              </a:rPr>
              <a:t>APPLICATION </a:t>
            </a:r>
            <a:br>
              <a:rPr lang="en-US" dirty="0">
                <a:solidFill>
                  <a:schemeClr val="tx1"/>
                </a:solidFill>
              </a:rPr>
            </a:br>
            <a:r>
              <a:rPr lang="en-US" dirty="0">
                <a:solidFill>
                  <a:schemeClr val="tx1"/>
                </a:solidFill>
              </a:rPr>
              <a:t>IMPORTANCE</a:t>
            </a:r>
            <a:endParaRPr lang="en-GB" dirty="0">
              <a:solidFill>
                <a:schemeClr val="tx1"/>
              </a:solidFill>
            </a:endParaRPr>
          </a:p>
        </p:txBody>
      </p:sp>
      <p:sp>
        <p:nvSpPr>
          <p:cNvPr id="3" name="Content Placeholder 2">
            <a:extLst>
              <a:ext uri="{FF2B5EF4-FFF2-40B4-BE49-F238E27FC236}">
                <a16:creationId xmlns:a16="http://schemas.microsoft.com/office/drawing/2014/main" id="{077B3ADE-BF60-4A77-A452-888A51C677AA}"/>
              </a:ext>
            </a:extLst>
          </p:cNvPr>
          <p:cNvSpPr>
            <a:spLocks noGrp="1"/>
          </p:cNvSpPr>
          <p:nvPr>
            <p:ph idx="1"/>
          </p:nvPr>
        </p:nvSpPr>
        <p:spPr/>
        <p:txBody>
          <a:bodyPr>
            <a:normAutofit fontScale="92500" lnSpcReduction="20000"/>
          </a:bodyPr>
          <a:lstStyle/>
          <a:p>
            <a:pPr marL="0" indent="0">
              <a:buNone/>
            </a:pPr>
            <a:r>
              <a:rPr lang="en-US" b="1" u="sng" dirty="0">
                <a:solidFill>
                  <a:schemeClr val="tx1"/>
                </a:solidFill>
              </a:rPr>
              <a:t>Definition</a:t>
            </a:r>
          </a:p>
          <a:p>
            <a:r>
              <a:rPr lang="en-US" dirty="0">
                <a:solidFill>
                  <a:schemeClr val="tx1"/>
                </a:solidFill>
              </a:rPr>
              <a:t>Interpersonal relationships refer to a mutual exchange of ideas between two or more people and it is a tool to promote ones well being</a:t>
            </a:r>
          </a:p>
          <a:p>
            <a:pPr marL="0" indent="0">
              <a:buNone/>
            </a:pPr>
            <a:r>
              <a:rPr lang="en-US" b="1" u="sng" dirty="0">
                <a:solidFill>
                  <a:schemeClr val="tx1"/>
                </a:solidFill>
              </a:rPr>
              <a:t>Applications of IR include:</a:t>
            </a:r>
          </a:p>
          <a:p>
            <a:r>
              <a:rPr lang="en-US" dirty="0">
                <a:solidFill>
                  <a:schemeClr val="tx1"/>
                </a:solidFill>
              </a:rPr>
              <a:t>In the family between family members</a:t>
            </a:r>
          </a:p>
          <a:p>
            <a:r>
              <a:rPr lang="en-US" dirty="0">
                <a:solidFill>
                  <a:schemeClr val="tx1"/>
                </a:solidFill>
              </a:rPr>
              <a:t>In an institution between learner and teachers, managers and their subordinates etc.</a:t>
            </a:r>
          </a:p>
          <a:p>
            <a:r>
              <a:rPr lang="en-US" dirty="0">
                <a:solidFill>
                  <a:schemeClr val="tx1"/>
                </a:solidFill>
              </a:rPr>
              <a:t>In hospitals between patients and staff and vice versa.</a:t>
            </a:r>
            <a:endParaRPr lang="en-GB" dirty="0">
              <a:solidFill>
                <a:schemeClr val="tx1"/>
              </a:solidFill>
            </a:endParaRPr>
          </a:p>
          <a:p>
            <a:pPr marL="0" indent="0">
              <a:buNone/>
            </a:pPr>
            <a:r>
              <a:rPr lang="en-GB" b="1" u="sng" dirty="0">
                <a:solidFill>
                  <a:schemeClr val="tx1"/>
                </a:solidFill>
              </a:rPr>
              <a:t>IMPORTANCE  OF GOOD RELATIONSHIPS</a:t>
            </a:r>
          </a:p>
          <a:p>
            <a:pPr marL="514350" indent="-514350">
              <a:buFont typeface="+mj-lt"/>
              <a:buAutoNum type="romanLcPeriod"/>
            </a:pPr>
            <a:r>
              <a:rPr lang="en-GB" dirty="0">
                <a:solidFill>
                  <a:schemeClr val="tx1"/>
                </a:solidFill>
              </a:rPr>
              <a:t>It facilitates good understanding between people</a:t>
            </a:r>
          </a:p>
          <a:p>
            <a:pPr marL="514350" indent="-514350">
              <a:buFont typeface="+mj-lt"/>
              <a:buAutoNum type="romanLcPeriod"/>
            </a:pPr>
            <a:r>
              <a:rPr lang="en-GB" dirty="0">
                <a:solidFill>
                  <a:schemeClr val="tx1"/>
                </a:solidFill>
              </a:rPr>
              <a:t>It facilitates free association through communication</a:t>
            </a:r>
          </a:p>
          <a:p>
            <a:pPr marL="514350" indent="-514350">
              <a:buFont typeface="+mj-lt"/>
              <a:buAutoNum type="romanLcPeriod"/>
            </a:pPr>
            <a:r>
              <a:rPr lang="en-GB" dirty="0">
                <a:solidFill>
                  <a:schemeClr val="tx1"/>
                </a:solidFill>
              </a:rPr>
              <a:t>It allows sharing of problems</a:t>
            </a:r>
          </a:p>
          <a:p>
            <a:pPr marL="514350" indent="-514350">
              <a:buFont typeface="+mj-lt"/>
              <a:buAutoNum type="romanLcPeriod"/>
            </a:pPr>
            <a:r>
              <a:rPr lang="en-GB" dirty="0">
                <a:solidFill>
                  <a:schemeClr val="tx1"/>
                </a:solidFill>
              </a:rPr>
              <a:t>It provides solutions to problems</a:t>
            </a:r>
          </a:p>
          <a:p>
            <a:pPr marL="514350" indent="-514350">
              <a:buFont typeface="+mj-lt"/>
              <a:buAutoNum type="romanLcPeriod"/>
            </a:pPr>
            <a:r>
              <a:rPr lang="en-US" dirty="0">
                <a:solidFill>
                  <a:schemeClr val="tx1"/>
                </a:solidFill>
              </a:rPr>
              <a:t>It provides support for each other promoting growth and happiness among members</a:t>
            </a:r>
          </a:p>
        </p:txBody>
      </p:sp>
      <p:sp>
        <p:nvSpPr>
          <p:cNvPr id="4" name="Slide Number Placeholder 3">
            <a:extLst>
              <a:ext uri="{FF2B5EF4-FFF2-40B4-BE49-F238E27FC236}">
                <a16:creationId xmlns:a16="http://schemas.microsoft.com/office/drawing/2014/main" id="{F8A896B4-B615-B022-E9E9-4AADF8F13C28}"/>
              </a:ext>
            </a:extLst>
          </p:cNvPr>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39441198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7BF39-47E2-4DB6-8809-069D66218477}"/>
              </a:ext>
            </a:extLst>
          </p:cNvPr>
          <p:cNvSpPr>
            <a:spLocks noGrp="1"/>
          </p:cNvSpPr>
          <p:nvPr>
            <p:ph type="title"/>
          </p:nvPr>
        </p:nvSpPr>
        <p:spPr/>
        <p:txBody>
          <a:bodyPr/>
          <a:lstStyle/>
          <a:p>
            <a:r>
              <a:rPr lang="en-US" dirty="0">
                <a:solidFill>
                  <a:schemeClr val="tx1"/>
                </a:solidFill>
              </a:rPr>
              <a:t>Interpreting Messages</a:t>
            </a:r>
            <a:br>
              <a:rPr lang="en-US" dirty="0">
                <a:solidFill>
                  <a:schemeClr val="tx1"/>
                </a:solidFill>
              </a:rPr>
            </a:br>
            <a:r>
              <a:rPr lang="en-US" dirty="0">
                <a:solidFill>
                  <a:schemeClr val="tx1"/>
                </a:solidFill>
              </a:rPr>
              <a:t>(From the Patients)</a:t>
            </a:r>
            <a:endParaRPr lang="en-GB" dirty="0">
              <a:solidFill>
                <a:schemeClr val="tx1"/>
              </a:solidFill>
            </a:endParaRPr>
          </a:p>
        </p:txBody>
      </p:sp>
      <p:sp>
        <p:nvSpPr>
          <p:cNvPr id="3" name="Content Placeholder 2">
            <a:extLst>
              <a:ext uri="{FF2B5EF4-FFF2-40B4-BE49-F238E27FC236}">
                <a16:creationId xmlns:a16="http://schemas.microsoft.com/office/drawing/2014/main" id="{BC87B366-7067-4D20-9FD1-AC04CFF74E84}"/>
              </a:ext>
            </a:extLst>
          </p:cNvPr>
          <p:cNvSpPr>
            <a:spLocks noGrp="1"/>
          </p:cNvSpPr>
          <p:nvPr>
            <p:ph idx="1"/>
          </p:nvPr>
        </p:nvSpPr>
        <p:spPr/>
        <p:txBody>
          <a:bodyPr/>
          <a:lstStyle/>
          <a:p>
            <a:r>
              <a:rPr lang="en-US" dirty="0">
                <a:solidFill>
                  <a:schemeClr val="tx1"/>
                </a:solidFill>
              </a:rPr>
              <a:t>Will depend on</a:t>
            </a:r>
          </a:p>
          <a:p>
            <a:pPr marL="0" indent="0">
              <a:buNone/>
            </a:pPr>
            <a:r>
              <a:rPr lang="en-US" dirty="0">
                <a:solidFill>
                  <a:schemeClr val="tx1"/>
                </a:solidFill>
              </a:rPr>
              <a:t>-how well you are going g to listen to the patient</a:t>
            </a:r>
          </a:p>
          <a:p>
            <a:pPr marL="0" indent="0">
              <a:buNone/>
            </a:pPr>
            <a:r>
              <a:rPr lang="en-US" dirty="0">
                <a:solidFill>
                  <a:schemeClr val="tx1"/>
                </a:solidFill>
              </a:rPr>
              <a:t>-your sensitivity to the patients problems/feelings</a:t>
            </a:r>
          </a:p>
          <a:p>
            <a:pPr marL="0" indent="0">
              <a:buNone/>
            </a:pPr>
            <a:r>
              <a:rPr lang="en-US" dirty="0">
                <a:solidFill>
                  <a:schemeClr val="tx1"/>
                </a:solidFill>
              </a:rPr>
              <a:t>-Observation</a:t>
            </a:r>
          </a:p>
          <a:p>
            <a:pPr marL="0" indent="0">
              <a:buNone/>
            </a:pPr>
            <a:r>
              <a:rPr lang="en-US" dirty="0">
                <a:solidFill>
                  <a:schemeClr val="tx1"/>
                </a:solidFill>
              </a:rPr>
              <a:t> -The tone of the voice will indicate the state of the </a:t>
            </a:r>
            <a:r>
              <a:rPr lang="en-US" dirty="0" err="1">
                <a:solidFill>
                  <a:schemeClr val="tx1"/>
                </a:solidFill>
              </a:rPr>
              <a:t>ppatient</a:t>
            </a:r>
            <a:r>
              <a:rPr lang="en-US" dirty="0">
                <a:solidFill>
                  <a:schemeClr val="tx1"/>
                </a:solidFill>
              </a:rPr>
              <a:t> either as excited ,angry. </a:t>
            </a:r>
          </a:p>
          <a:p>
            <a:pPr marL="0" indent="0">
              <a:buNone/>
            </a:pPr>
            <a:r>
              <a:rPr lang="en-US" dirty="0">
                <a:solidFill>
                  <a:schemeClr val="tx1"/>
                </a:solidFill>
              </a:rPr>
              <a:t>Low tone expresses sadness, shyness, depression. private messages</a:t>
            </a:r>
          </a:p>
          <a:p>
            <a:pPr marL="0" indent="0">
              <a:buNone/>
            </a:pPr>
            <a:r>
              <a:rPr lang="en-US" dirty="0">
                <a:solidFill>
                  <a:schemeClr val="tx1"/>
                </a:solidFill>
              </a:rPr>
              <a:t>-Will be based on the type of words used.</a:t>
            </a:r>
          </a:p>
          <a:p>
            <a:pPr marL="0" indent="0">
              <a:buNone/>
            </a:pPr>
            <a:r>
              <a:rPr lang="en-US" dirty="0">
                <a:solidFill>
                  <a:schemeClr val="tx1"/>
                </a:solidFill>
              </a:rPr>
              <a:t>-Will be based on how much they talk.</a:t>
            </a:r>
            <a:endParaRPr lang="en-GB" dirty="0">
              <a:solidFill>
                <a:schemeClr val="tx1"/>
              </a:solidFill>
            </a:endParaRPr>
          </a:p>
        </p:txBody>
      </p:sp>
      <p:sp>
        <p:nvSpPr>
          <p:cNvPr id="4" name="Slide Number Placeholder 3">
            <a:extLst>
              <a:ext uri="{FF2B5EF4-FFF2-40B4-BE49-F238E27FC236}">
                <a16:creationId xmlns:a16="http://schemas.microsoft.com/office/drawing/2014/main" id="{3F2DDACE-5E58-5905-244C-B06C650FA113}"/>
              </a:ext>
            </a:extLst>
          </p:cNvPr>
          <p:cNvSpPr>
            <a:spLocks noGrp="1"/>
          </p:cNvSpPr>
          <p:nvPr>
            <p:ph type="sldNum" sz="quarter" idx="12"/>
          </p:nvPr>
        </p:nvSpPr>
        <p:spPr/>
        <p:txBody>
          <a:bodyPr/>
          <a:lstStyle/>
          <a:p>
            <a:fld id="{4FAB73BC-B049-4115-A692-8D63A059BFB8}" type="slidenum">
              <a:rPr lang="en-US" smtClean="0"/>
              <a:pPr/>
              <a:t>30</a:t>
            </a:fld>
            <a:endParaRPr lang="en-US" dirty="0"/>
          </a:p>
        </p:txBody>
      </p:sp>
    </p:spTree>
    <p:extLst>
      <p:ext uri="{BB962C8B-B14F-4D97-AF65-F5344CB8AC3E}">
        <p14:creationId xmlns:p14="http://schemas.microsoft.com/office/powerpoint/2010/main" val="34753737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73D71-FBC2-45C8-A595-9F189C4E54AE}"/>
              </a:ext>
            </a:extLst>
          </p:cNvPr>
          <p:cNvSpPr>
            <a:spLocks noGrp="1"/>
          </p:cNvSpPr>
          <p:nvPr>
            <p:ph type="title"/>
          </p:nvPr>
        </p:nvSpPr>
        <p:spPr>
          <a:xfrm>
            <a:off x="252919" y="1123837"/>
            <a:ext cx="3111170" cy="4601183"/>
          </a:xfrm>
        </p:spPr>
        <p:txBody>
          <a:bodyPr/>
          <a:lstStyle/>
          <a:p>
            <a:r>
              <a:rPr lang="en-US" dirty="0"/>
              <a:t>Written communication</a:t>
            </a:r>
            <a:br>
              <a:rPr lang="en-US" dirty="0"/>
            </a:br>
            <a:br>
              <a:rPr lang="en-US" dirty="0"/>
            </a:br>
            <a:r>
              <a:rPr lang="en-US" dirty="0"/>
              <a:t>Drawings</a:t>
            </a:r>
            <a:br>
              <a:rPr lang="en-US" dirty="0"/>
            </a:br>
            <a:br>
              <a:rPr lang="en-US" dirty="0"/>
            </a:br>
            <a:r>
              <a:rPr lang="en-US" dirty="0"/>
              <a:t>Non-verbal communication</a:t>
            </a:r>
            <a:endParaRPr lang="en-GB" dirty="0"/>
          </a:p>
        </p:txBody>
      </p:sp>
      <p:sp>
        <p:nvSpPr>
          <p:cNvPr id="3" name="Content Placeholder 2">
            <a:extLst>
              <a:ext uri="{FF2B5EF4-FFF2-40B4-BE49-F238E27FC236}">
                <a16:creationId xmlns:a16="http://schemas.microsoft.com/office/drawing/2014/main" id="{0161143B-AB25-4924-B20E-F095FBE44B9B}"/>
              </a:ext>
            </a:extLst>
          </p:cNvPr>
          <p:cNvSpPr>
            <a:spLocks noGrp="1"/>
          </p:cNvSpPr>
          <p:nvPr>
            <p:ph idx="1"/>
          </p:nvPr>
        </p:nvSpPr>
        <p:spPr/>
        <p:txBody>
          <a:bodyPr>
            <a:normAutofit fontScale="92500"/>
          </a:bodyPr>
          <a:lstStyle/>
          <a:p>
            <a:r>
              <a:rPr lang="en-US" dirty="0">
                <a:solidFill>
                  <a:schemeClr val="tx1"/>
                </a:solidFill>
              </a:rPr>
              <a:t>It is a difficult task to take and interpret because the writer may not be available. However much can be communicated from the choice of words the writer used. </a:t>
            </a:r>
          </a:p>
          <a:p>
            <a:r>
              <a:rPr lang="en-US" dirty="0">
                <a:solidFill>
                  <a:schemeClr val="tx1"/>
                </a:solidFill>
              </a:rPr>
              <a:t>-the tone  of  the message may also indicate its meaning </a:t>
            </a:r>
            <a:r>
              <a:rPr lang="en-US" dirty="0" err="1">
                <a:solidFill>
                  <a:schemeClr val="tx1"/>
                </a:solidFill>
              </a:rPr>
              <a:t>eg</a:t>
            </a:r>
            <a:r>
              <a:rPr lang="en-US" dirty="0">
                <a:solidFill>
                  <a:schemeClr val="tx1"/>
                </a:solidFill>
              </a:rPr>
              <a:t> sarcasm</a:t>
            </a:r>
          </a:p>
          <a:p>
            <a:r>
              <a:rPr lang="en-US" dirty="0">
                <a:solidFill>
                  <a:schemeClr val="tx1"/>
                </a:solidFill>
              </a:rPr>
              <a:t>-it communicates the feelings the patient may be having or attitude towards some people. It is important to take caution on the underlined words, italicized words, bracketed words, phrases etc.</a:t>
            </a:r>
          </a:p>
          <a:p>
            <a:pPr marL="0" indent="0">
              <a:buNone/>
            </a:pPr>
            <a:r>
              <a:rPr lang="en-US" b="1" u="sng" dirty="0">
                <a:solidFill>
                  <a:schemeClr val="tx1"/>
                </a:solidFill>
              </a:rPr>
              <a:t>DRAWINGS</a:t>
            </a:r>
            <a:r>
              <a:rPr lang="en-US" dirty="0">
                <a:solidFill>
                  <a:schemeClr val="tx1"/>
                </a:solidFill>
              </a:rPr>
              <a:t>  </a:t>
            </a:r>
          </a:p>
          <a:p>
            <a:pPr marL="0" indent="0">
              <a:buNone/>
            </a:pPr>
            <a:r>
              <a:rPr lang="en-US" dirty="0">
                <a:solidFill>
                  <a:schemeClr val="tx1"/>
                </a:solidFill>
              </a:rPr>
              <a:t>Some patients express their internal self by drawing.</a:t>
            </a:r>
          </a:p>
          <a:p>
            <a:pPr marL="0" indent="0">
              <a:buNone/>
            </a:pPr>
            <a:r>
              <a:rPr lang="en-US" dirty="0">
                <a:solidFill>
                  <a:schemeClr val="tx1"/>
                </a:solidFill>
              </a:rPr>
              <a:t>Some colours / objects may mean a lot.</a:t>
            </a:r>
          </a:p>
          <a:p>
            <a:pPr marL="0" indent="0">
              <a:buNone/>
            </a:pPr>
            <a:r>
              <a:rPr lang="en-US" b="1" u="sng" dirty="0">
                <a:solidFill>
                  <a:schemeClr val="tx1"/>
                </a:solidFill>
              </a:rPr>
              <a:t>Non-verbal communication.</a:t>
            </a:r>
          </a:p>
          <a:p>
            <a:pPr marL="0" indent="0">
              <a:buNone/>
            </a:pPr>
            <a:r>
              <a:rPr lang="en-US" dirty="0">
                <a:solidFill>
                  <a:schemeClr val="tx1"/>
                </a:solidFill>
              </a:rPr>
              <a:t>-restlessness</a:t>
            </a:r>
            <a:r>
              <a:rPr lang="en-GB" dirty="0">
                <a:solidFill>
                  <a:schemeClr val="tx1"/>
                </a:solidFill>
              </a:rPr>
              <a:t>, gestures, facial expressions</a:t>
            </a:r>
          </a:p>
          <a:p>
            <a:pPr marL="0" indent="0">
              <a:buNone/>
            </a:pPr>
            <a:r>
              <a:rPr lang="en-GB" dirty="0">
                <a:solidFill>
                  <a:schemeClr val="tx1"/>
                </a:solidFill>
              </a:rPr>
              <a:t>Observe the patient for any facial reactions during interactions. </a:t>
            </a:r>
          </a:p>
          <a:p>
            <a:pPr marL="0" indent="0">
              <a:buNone/>
            </a:pPr>
            <a:r>
              <a:rPr lang="en-GB" dirty="0">
                <a:solidFill>
                  <a:schemeClr val="tx1"/>
                </a:solidFill>
              </a:rPr>
              <a:t>Some facial expressions may show happiness or sadness.</a:t>
            </a:r>
          </a:p>
        </p:txBody>
      </p:sp>
      <p:sp>
        <p:nvSpPr>
          <p:cNvPr id="4" name="Slide Number Placeholder 3">
            <a:extLst>
              <a:ext uri="{FF2B5EF4-FFF2-40B4-BE49-F238E27FC236}">
                <a16:creationId xmlns:a16="http://schemas.microsoft.com/office/drawing/2014/main" id="{766157AA-361A-8C0C-B936-0AAED38D80A7}"/>
              </a:ext>
            </a:extLst>
          </p:cNvPr>
          <p:cNvSpPr>
            <a:spLocks noGrp="1"/>
          </p:cNvSpPr>
          <p:nvPr>
            <p:ph type="sldNum" sz="quarter" idx="12"/>
          </p:nvPr>
        </p:nvSpPr>
        <p:spPr/>
        <p:txBody>
          <a:bodyPr/>
          <a:lstStyle/>
          <a:p>
            <a:fld id="{4FAB73BC-B049-4115-A692-8D63A059BFB8}" type="slidenum">
              <a:rPr lang="en-US" smtClean="0"/>
              <a:pPr/>
              <a:t>31</a:t>
            </a:fld>
            <a:endParaRPr lang="en-US" dirty="0"/>
          </a:p>
        </p:txBody>
      </p:sp>
    </p:spTree>
    <p:extLst>
      <p:ext uri="{BB962C8B-B14F-4D97-AF65-F5344CB8AC3E}">
        <p14:creationId xmlns:p14="http://schemas.microsoft.com/office/powerpoint/2010/main" val="3685176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911FD68-51F4-420D-97CD-EE490B58B71F}"/>
              </a:ext>
            </a:extLst>
          </p:cNvPr>
          <p:cNvSpPr>
            <a:spLocks noGrp="1"/>
          </p:cNvSpPr>
          <p:nvPr>
            <p:ph type="title"/>
          </p:nvPr>
        </p:nvSpPr>
        <p:spPr/>
        <p:txBody>
          <a:bodyPr/>
          <a:lstStyle/>
          <a:p>
            <a:r>
              <a:rPr lang="en-US" dirty="0"/>
              <a:t>COMMUNICATION SKILLS/TOOLS</a:t>
            </a:r>
            <a:endParaRPr lang="en-GB" dirty="0"/>
          </a:p>
        </p:txBody>
      </p:sp>
      <p:sp>
        <p:nvSpPr>
          <p:cNvPr id="7" name="Text Placeholder 6">
            <a:extLst>
              <a:ext uri="{FF2B5EF4-FFF2-40B4-BE49-F238E27FC236}">
                <a16:creationId xmlns:a16="http://schemas.microsoft.com/office/drawing/2014/main" id="{16CC988C-57C1-481F-8100-5EAEFA79F222}"/>
              </a:ext>
            </a:extLst>
          </p:cNvPr>
          <p:cNvSpPr>
            <a:spLocks noGrp="1"/>
          </p:cNvSpPr>
          <p:nvPr>
            <p:ph type="body" idx="1"/>
          </p:nvPr>
        </p:nvSpPr>
        <p:spPr>
          <a:solidFill>
            <a:srgbClr val="92D050"/>
          </a:solidFill>
        </p:spPr>
        <p:txBody>
          <a:bodyPr/>
          <a:lstStyle/>
          <a:p>
            <a:endParaRPr lang="en-GB" dirty="0"/>
          </a:p>
        </p:txBody>
      </p:sp>
      <p:sp>
        <p:nvSpPr>
          <p:cNvPr id="2" name="Slide Number Placeholder 1">
            <a:extLst>
              <a:ext uri="{FF2B5EF4-FFF2-40B4-BE49-F238E27FC236}">
                <a16:creationId xmlns:a16="http://schemas.microsoft.com/office/drawing/2014/main" id="{CD4A6580-B487-DA8E-A137-24D65C3998EE}"/>
              </a:ext>
            </a:extLst>
          </p:cNvPr>
          <p:cNvSpPr>
            <a:spLocks noGrp="1"/>
          </p:cNvSpPr>
          <p:nvPr>
            <p:ph type="sldNum" sz="quarter" idx="12"/>
          </p:nvPr>
        </p:nvSpPr>
        <p:spPr/>
        <p:txBody>
          <a:bodyPr/>
          <a:lstStyle/>
          <a:p>
            <a:fld id="{4FAB73BC-B049-4115-A692-8D63A059BFB8}" type="slidenum">
              <a:rPr lang="en-US" smtClean="0"/>
              <a:pPr/>
              <a:t>32</a:t>
            </a:fld>
            <a:endParaRPr lang="en-US" dirty="0"/>
          </a:p>
        </p:txBody>
      </p:sp>
    </p:spTree>
    <p:extLst>
      <p:ext uri="{BB962C8B-B14F-4D97-AF65-F5344CB8AC3E}">
        <p14:creationId xmlns:p14="http://schemas.microsoft.com/office/powerpoint/2010/main" val="2852700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5C91D7-536E-4886-B7F6-627849569B88}"/>
              </a:ext>
            </a:extLst>
          </p:cNvPr>
          <p:cNvSpPr>
            <a:spLocks noGrp="1"/>
          </p:cNvSpPr>
          <p:nvPr>
            <p:ph type="title"/>
          </p:nvPr>
        </p:nvSpPr>
        <p:spPr>
          <a:xfrm>
            <a:off x="0" y="101600"/>
            <a:ext cx="3465689" cy="1422399"/>
          </a:xfrm>
          <a:solidFill>
            <a:schemeClr val="accent1"/>
          </a:solidFill>
        </p:spPr>
        <p:txBody>
          <a:bodyPr/>
          <a:lstStyle/>
          <a:p>
            <a:r>
              <a:rPr lang="en-US" dirty="0">
                <a:solidFill>
                  <a:schemeClr val="tx1"/>
                </a:solidFill>
              </a:rPr>
              <a:t>INTERVIEWING</a:t>
            </a:r>
            <a:br>
              <a:rPr lang="en-US" dirty="0">
                <a:solidFill>
                  <a:schemeClr val="tx1"/>
                </a:solidFill>
              </a:rPr>
            </a:br>
            <a:r>
              <a:rPr lang="en-US" dirty="0">
                <a:solidFill>
                  <a:schemeClr val="tx1"/>
                </a:solidFill>
              </a:rPr>
              <a:t>       -Purpose</a:t>
            </a:r>
            <a:endParaRPr lang="en-GB" dirty="0">
              <a:solidFill>
                <a:schemeClr val="tx1"/>
              </a:solidFill>
            </a:endParaRPr>
          </a:p>
        </p:txBody>
      </p:sp>
      <p:sp>
        <p:nvSpPr>
          <p:cNvPr id="5" name="Content Placeholder 4">
            <a:extLst>
              <a:ext uri="{FF2B5EF4-FFF2-40B4-BE49-F238E27FC236}">
                <a16:creationId xmlns:a16="http://schemas.microsoft.com/office/drawing/2014/main" id="{E76A1BCB-88E1-4D9C-9FF2-38E1E72EA0D3}"/>
              </a:ext>
            </a:extLst>
          </p:cNvPr>
          <p:cNvSpPr>
            <a:spLocks noGrp="1"/>
          </p:cNvSpPr>
          <p:nvPr>
            <p:ph idx="1"/>
          </p:nvPr>
        </p:nvSpPr>
        <p:spPr/>
        <p:txBody>
          <a:bodyPr>
            <a:normAutofit lnSpcReduction="10000"/>
          </a:bodyPr>
          <a:lstStyle/>
          <a:p>
            <a:r>
              <a:rPr lang="en-US" dirty="0">
                <a:solidFill>
                  <a:schemeClr val="tx1"/>
                </a:solidFill>
              </a:rPr>
              <a:t>This is a relationship where one tries to seek information without personal advantage or disadvantage to the other. It must have a purpose.</a:t>
            </a:r>
          </a:p>
          <a:p>
            <a:r>
              <a:rPr lang="en-US" dirty="0">
                <a:solidFill>
                  <a:schemeClr val="tx1"/>
                </a:solidFill>
              </a:rPr>
              <a:t>It can also be defined as a formal meeting for consultation</a:t>
            </a:r>
          </a:p>
          <a:p>
            <a:pPr marL="0" indent="0">
              <a:buNone/>
            </a:pPr>
            <a:r>
              <a:rPr lang="en-US" b="1" u="sng" dirty="0">
                <a:solidFill>
                  <a:schemeClr val="tx1"/>
                </a:solidFill>
              </a:rPr>
              <a:t>Purpose of Interviewing</a:t>
            </a:r>
          </a:p>
          <a:p>
            <a:pPr marL="514350" indent="-514350">
              <a:buFont typeface="+mj-lt"/>
              <a:buAutoNum type="romanLcPeriod"/>
            </a:pPr>
            <a:r>
              <a:rPr lang="en-US" dirty="0">
                <a:solidFill>
                  <a:schemeClr val="tx1"/>
                </a:solidFill>
              </a:rPr>
              <a:t>To establish rapport between the patient and the nurse.</a:t>
            </a:r>
          </a:p>
          <a:p>
            <a:pPr marL="514350" indent="-514350">
              <a:buFont typeface="+mj-lt"/>
              <a:buAutoNum type="romanLcPeriod"/>
            </a:pPr>
            <a:r>
              <a:rPr lang="en-US" dirty="0">
                <a:solidFill>
                  <a:schemeClr val="tx1"/>
                </a:solidFill>
              </a:rPr>
              <a:t>Try to help the patient develop and maintain self-esteem</a:t>
            </a:r>
          </a:p>
          <a:p>
            <a:pPr marL="514350" indent="-514350">
              <a:buFont typeface="+mj-lt"/>
              <a:buAutoNum type="romanLcPeriod"/>
            </a:pPr>
            <a:r>
              <a:rPr lang="en-US" dirty="0">
                <a:solidFill>
                  <a:schemeClr val="tx1"/>
                </a:solidFill>
              </a:rPr>
              <a:t>To be able to establish and maintain nurse patient relationship</a:t>
            </a:r>
          </a:p>
          <a:p>
            <a:pPr marL="514350" indent="-514350">
              <a:buFont typeface="+mj-lt"/>
              <a:buAutoNum type="romanLcPeriod"/>
            </a:pPr>
            <a:r>
              <a:rPr lang="en-US" dirty="0">
                <a:solidFill>
                  <a:schemeClr val="tx1"/>
                </a:solidFill>
              </a:rPr>
              <a:t>To obtain information ,identify patient needs, and seek clarification on those needs.</a:t>
            </a:r>
          </a:p>
          <a:p>
            <a:pPr marL="514350" indent="-514350">
              <a:buFont typeface="+mj-lt"/>
              <a:buAutoNum type="romanLcPeriod"/>
            </a:pPr>
            <a:r>
              <a:rPr lang="en-US" dirty="0">
                <a:solidFill>
                  <a:schemeClr val="tx1"/>
                </a:solidFill>
              </a:rPr>
              <a:t>To teach the patient</a:t>
            </a:r>
          </a:p>
          <a:p>
            <a:pPr marL="514350" indent="-514350">
              <a:buFont typeface="+mj-lt"/>
              <a:buAutoNum type="romanLcPeriod"/>
            </a:pPr>
            <a:r>
              <a:rPr lang="en-US" dirty="0">
                <a:solidFill>
                  <a:schemeClr val="tx1"/>
                </a:solidFill>
              </a:rPr>
              <a:t>Counselling the patient to encourage self understanding and solve their problems</a:t>
            </a:r>
          </a:p>
          <a:p>
            <a:pPr marL="514350" indent="-514350">
              <a:buFont typeface="+mj-lt"/>
              <a:buAutoNum type="romanLcPeriod"/>
            </a:pPr>
            <a:r>
              <a:rPr lang="en-US" dirty="0">
                <a:solidFill>
                  <a:schemeClr val="tx1"/>
                </a:solidFill>
              </a:rPr>
              <a:t>Referring the person to other resources as necessary.</a:t>
            </a:r>
          </a:p>
          <a:p>
            <a:pPr marL="514350" indent="-514350">
              <a:buFont typeface="+mj-lt"/>
              <a:buAutoNum type="romanLcPeriod"/>
            </a:pPr>
            <a:endParaRPr lang="en-US" dirty="0">
              <a:solidFill>
                <a:schemeClr val="tx1"/>
              </a:solidFill>
            </a:endParaRPr>
          </a:p>
          <a:p>
            <a:pPr marL="0" indent="0">
              <a:buNone/>
            </a:pPr>
            <a:endParaRPr lang="en-US" dirty="0">
              <a:solidFill>
                <a:schemeClr val="tx1"/>
              </a:solidFill>
            </a:endParaRPr>
          </a:p>
          <a:p>
            <a:pPr marL="457200" indent="-457200">
              <a:buFont typeface="+mj-lt"/>
              <a:buAutoNum type="arabicPeriod"/>
            </a:pPr>
            <a:endParaRPr lang="en-GB" b="1" u="sng" dirty="0"/>
          </a:p>
        </p:txBody>
      </p:sp>
      <p:sp>
        <p:nvSpPr>
          <p:cNvPr id="2" name="Slide Number Placeholder 1">
            <a:extLst>
              <a:ext uri="{FF2B5EF4-FFF2-40B4-BE49-F238E27FC236}">
                <a16:creationId xmlns:a16="http://schemas.microsoft.com/office/drawing/2014/main" id="{B1D8F47F-573E-32AF-8028-24D9B418C5F6}"/>
              </a:ext>
            </a:extLst>
          </p:cNvPr>
          <p:cNvSpPr>
            <a:spLocks noGrp="1"/>
          </p:cNvSpPr>
          <p:nvPr>
            <p:ph type="sldNum" sz="quarter" idx="12"/>
          </p:nvPr>
        </p:nvSpPr>
        <p:spPr/>
        <p:txBody>
          <a:bodyPr/>
          <a:lstStyle/>
          <a:p>
            <a:fld id="{4FAB73BC-B049-4115-A692-8D63A059BFB8}" type="slidenum">
              <a:rPr lang="en-US" smtClean="0"/>
              <a:pPr/>
              <a:t>33</a:t>
            </a:fld>
            <a:endParaRPr lang="en-US" dirty="0"/>
          </a:p>
        </p:txBody>
      </p:sp>
    </p:spTree>
    <p:extLst>
      <p:ext uri="{BB962C8B-B14F-4D97-AF65-F5344CB8AC3E}">
        <p14:creationId xmlns:p14="http://schemas.microsoft.com/office/powerpoint/2010/main" val="24705417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35F4B-1900-44C8-A18D-73334C40BAAB}"/>
              </a:ext>
            </a:extLst>
          </p:cNvPr>
          <p:cNvSpPr>
            <a:spLocks noGrp="1"/>
          </p:cNvSpPr>
          <p:nvPr>
            <p:ph type="title"/>
          </p:nvPr>
        </p:nvSpPr>
        <p:spPr>
          <a:xfrm>
            <a:off x="252919" y="1123837"/>
            <a:ext cx="2947482" cy="1077496"/>
          </a:xfrm>
        </p:spPr>
        <p:txBody>
          <a:bodyPr>
            <a:normAutofit fontScale="90000"/>
          </a:bodyPr>
          <a:lstStyle/>
          <a:p>
            <a:r>
              <a:rPr lang="en-US" dirty="0">
                <a:solidFill>
                  <a:schemeClr val="tx1"/>
                </a:solidFill>
              </a:rPr>
              <a:t>-Preparation</a:t>
            </a:r>
            <a:br>
              <a:rPr lang="en-US" dirty="0">
                <a:solidFill>
                  <a:schemeClr val="tx1"/>
                </a:solidFill>
              </a:rPr>
            </a:br>
            <a:r>
              <a:rPr lang="en-US" dirty="0">
                <a:solidFill>
                  <a:schemeClr val="tx1"/>
                </a:solidFill>
              </a:rPr>
              <a:t>-Process</a:t>
            </a:r>
            <a:endParaRPr lang="en-GB" dirty="0">
              <a:solidFill>
                <a:schemeClr val="tx1"/>
              </a:solidFill>
            </a:endParaRPr>
          </a:p>
        </p:txBody>
      </p:sp>
      <p:sp>
        <p:nvSpPr>
          <p:cNvPr id="3" name="Content Placeholder 2">
            <a:extLst>
              <a:ext uri="{FF2B5EF4-FFF2-40B4-BE49-F238E27FC236}">
                <a16:creationId xmlns:a16="http://schemas.microsoft.com/office/drawing/2014/main" id="{87A78A34-BA36-4F06-BBB6-CD4EF03E0BFC}"/>
              </a:ext>
            </a:extLst>
          </p:cNvPr>
          <p:cNvSpPr>
            <a:spLocks noGrp="1"/>
          </p:cNvSpPr>
          <p:nvPr>
            <p:ph idx="1"/>
          </p:nvPr>
        </p:nvSpPr>
        <p:spPr/>
        <p:txBody>
          <a:bodyPr>
            <a:normAutofit lnSpcReduction="10000"/>
          </a:bodyPr>
          <a:lstStyle/>
          <a:p>
            <a:r>
              <a:rPr lang="en-US" b="1" u="sng" dirty="0">
                <a:solidFill>
                  <a:schemeClr val="tx1"/>
                </a:solidFill>
              </a:rPr>
              <a:t>Preparation for an Interview</a:t>
            </a:r>
          </a:p>
          <a:p>
            <a:r>
              <a:rPr lang="en-US" dirty="0">
                <a:solidFill>
                  <a:schemeClr val="tx1"/>
                </a:solidFill>
              </a:rPr>
              <a:t>Have general knowledge of the person/ patient you are to interview such as patients name ,language patient is conversant with , cultural background, education background and the religion.</a:t>
            </a:r>
          </a:p>
          <a:p>
            <a:r>
              <a:rPr lang="en-US" dirty="0">
                <a:solidFill>
                  <a:schemeClr val="tx1"/>
                </a:solidFill>
              </a:rPr>
              <a:t>Have a purpose for the interview</a:t>
            </a:r>
          </a:p>
          <a:p>
            <a:r>
              <a:rPr lang="en-US" dirty="0">
                <a:solidFill>
                  <a:schemeClr val="tx1"/>
                </a:solidFill>
              </a:rPr>
              <a:t>Time and venue must be very convenient as the atmosphere determines the outcome</a:t>
            </a:r>
          </a:p>
          <a:p>
            <a:pPr marL="0" indent="0">
              <a:buNone/>
            </a:pPr>
            <a:r>
              <a:rPr lang="en-US" b="1" u="sng" dirty="0">
                <a:solidFill>
                  <a:schemeClr val="tx1"/>
                </a:solidFill>
              </a:rPr>
              <a:t>Process of the Interview</a:t>
            </a:r>
          </a:p>
          <a:p>
            <a:r>
              <a:rPr lang="en-US" dirty="0">
                <a:solidFill>
                  <a:schemeClr val="tx1"/>
                </a:solidFill>
              </a:rPr>
              <a:t>Establish good environment between you and the client, respect them understand them, assure them the information obtained will be confidential.</a:t>
            </a:r>
          </a:p>
          <a:p>
            <a:r>
              <a:rPr lang="en-US" dirty="0">
                <a:solidFill>
                  <a:schemeClr val="tx1"/>
                </a:solidFill>
              </a:rPr>
              <a:t>Ensure unhurried atmosphere</a:t>
            </a:r>
          </a:p>
          <a:p>
            <a:r>
              <a:rPr lang="en-US" dirty="0">
                <a:solidFill>
                  <a:schemeClr val="tx1"/>
                </a:solidFill>
              </a:rPr>
              <a:t>Listening to the client makes them give you a lot of information, hearing analysing , and responding –listen to the tone  of the client.</a:t>
            </a:r>
          </a:p>
          <a:p>
            <a:endParaRPr lang="en-US" dirty="0">
              <a:solidFill>
                <a:schemeClr val="tx1"/>
              </a:solidFill>
            </a:endParaRPr>
          </a:p>
          <a:p>
            <a:endParaRPr lang="en-GB" dirty="0">
              <a:solidFill>
                <a:schemeClr val="tx1"/>
              </a:solidFill>
            </a:endParaRPr>
          </a:p>
        </p:txBody>
      </p:sp>
      <p:sp>
        <p:nvSpPr>
          <p:cNvPr id="4" name="Slide Number Placeholder 3">
            <a:extLst>
              <a:ext uri="{FF2B5EF4-FFF2-40B4-BE49-F238E27FC236}">
                <a16:creationId xmlns:a16="http://schemas.microsoft.com/office/drawing/2014/main" id="{AA8DCA4F-6533-13BE-0A07-4B7F38151101}"/>
              </a:ext>
            </a:extLst>
          </p:cNvPr>
          <p:cNvSpPr>
            <a:spLocks noGrp="1"/>
          </p:cNvSpPr>
          <p:nvPr>
            <p:ph type="sldNum" sz="quarter" idx="12"/>
          </p:nvPr>
        </p:nvSpPr>
        <p:spPr/>
        <p:txBody>
          <a:bodyPr/>
          <a:lstStyle/>
          <a:p>
            <a:fld id="{4FAB73BC-B049-4115-A692-8D63A059BFB8}" type="slidenum">
              <a:rPr lang="en-US" smtClean="0"/>
              <a:pPr/>
              <a:t>34</a:t>
            </a:fld>
            <a:endParaRPr lang="en-US" dirty="0"/>
          </a:p>
        </p:txBody>
      </p:sp>
    </p:spTree>
    <p:extLst>
      <p:ext uri="{BB962C8B-B14F-4D97-AF65-F5344CB8AC3E}">
        <p14:creationId xmlns:p14="http://schemas.microsoft.com/office/powerpoint/2010/main" val="2598531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8CE5-D13F-4012-B82C-9E7A203D9484}"/>
              </a:ext>
            </a:extLst>
          </p:cNvPr>
          <p:cNvSpPr>
            <a:spLocks noGrp="1"/>
          </p:cNvSpPr>
          <p:nvPr>
            <p:ph type="title"/>
          </p:nvPr>
        </p:nvSpPr>
        <p:spPr/>
        <p:txBody>
          <a:bodyPr/>
          <a:lstStyle/>
          <a:p>
            <a:r>
              <a:rPr lang="en-US" dirty="0"/>
              <a:t>Process continued</a:t>
            </a:r>
            <a:endParaRPr lang="en-GB" dirty="0"/>
          </a:p>
        </p:txBody>
      </p:sp>
      <p:sp>
        <p:nvSpPr>
          <p:cNvPr id="3" name="Content Placeholder 2">
            <a:extLst>
              <a:ext uri="{FF2B5EF4-FFF2-40B4-BE49-F238E27FC236}">
                <a16:creationId xmlns:a16="http://schemas.microsoft.com/office/drawing/2014/main" id="{2257C679-DDFF-4C67-AA46-552ADC22A047}"/>
              </a:ext>
            </a:extLst>
          </p:cNvPr>
          <p:cNvSpPr>
            <a:spLocks noGrp="1"/>
          </p:cNvSpPr>
          <p:nvPr>
            <p:ph idx="1"/>
          </p:nvPr>
        </p:nvSpPr>
        <p:spPr/>
        <p:txBody>
          <a:bodyPr/>
          <a:lstStyle/>
          <a:p>
            <a:r>
              <a:rPr lang="en-US" dirty="0">
                <a:solidFill>
                  <a:schemeClr val="tx1"/>
                </a:solidFill>
              </a:rPr>
              <a:t>Language used will facilitate or hinder communication</a:t>
            </a:r>
          </a:p>
          <a:p>
            <a:r>
              <a:rPr lang="en-US" dirty="0">
                <a:solidFill>
                  <a:schemeClr val="tx1"/>
                </a:solidFill>
              </a:rPr>
              <a:t>Be systematic on points(one follows after another)</a:t>
            </a:r>
          </a:p>
          <a:p>
            <a:r>
              <a:rPr lang="en-US" dirty="0">
                <a:solidFill>
                  <a:schemeClr val="tx1"/>
                </a:solidFill>
              </a:rPr>
              <a:t>Use open-ended questions, avoid probing</a:t>
            </a:r>
          </a:p>
          <a:p>
            <a:r>
              <a:rPr lang="en-US" dirty="0">
                <a:solidFill>
                  <a:schemeClr val="tx1"/>
                </a:solidFill>
              </a:rPr>
              <a:t>Non-verbal communication is very important</a:t>
            </a:r>
          </a:p>
          <a:p>
            <a:r>
              <a:rPr lang="en-US" dirty="0">
                <a:solidFill>
                  <a:schemeClr val="tx1"/>
                </a:solidFill>
              </a:rPr>
              <a:t>At the end of  the interview allow  the patient to do a self evaluation.</a:t>
            </a:r>
          </a:p>
          <a:p>
            <a:pPr marL="0" indent="0">
              <a:buNone/>
            </a:pPr>
            <a:r>
              <a:rPr lang="en-US" b="1" u="sng" dirty="0">
                <a:solidFill>
                  <a:schemeClr val="tx1"/>
                </a:solidFill>
              </a:rPr>
              <a:t>Role of  the  interviewee</a:t>
            </a:r>
          </a:p>
          <a:p>
            <a:pPr marL="0" indent="0">
              <a:buNone/>
            </a:pPr>
            <a:r>
              <a:rPr lang="en-US" dirty="0">
                <a:solidFill>
                  <a:schemeClr val="tx1"/>
                </a:solidFill>
              </a:rPr>
              <a:t>The interviewee supplies the  interviewer with desired information in which (privacy, confidentiality, time and a good </a:t>
            </a:r>
            <a:r>
              <a:rPr lang="en-US" dirty="0" err="1">
                <a:solidFill>
                  <a:schemeClr val="tx1"/>
                </a:solidFill>
              </a:rPr>
              <a:t>envirnonment</a:t>
            </a:r>
            <a:r>
              <a:rPr lang="en-US" dirty="0">
                <a:solidFill>
                  <a:schemeClr val="tx1"/>
                </a:solidFill>
              </a:rPr>
              <a:t>) will influence the results.</a:t>
            </a:r>
          </a:p>
        </p:txBody>
      </p:sp>
      <p:sp>
        <p:nvSpPr>
          <p:cNvPr id="4" name="Slide Number Placeholder 3">
            <a:extLst>
              <a:ext uri="{FF2B5EF4-FFF2-40B4-BE49-F238E27FC236}">
                <a16:creationId xmlns:a16="http://schemas.microsoft.com/office/drawing/2014/main" id="{23107CC7-8632-3FF5-761D-4555798AD031}"/>
              </a:ext>
            </a:extLst>
          </p:cNvPr>
          <p:cNvSpPr>
            <a:spLocks noGrp="1"/>
          </p:cNvSpPr>
          <p:nvPr>
            <p:ph type="sldNum" sz="quarter" idx="12"/>
          </p:nvPr>
        </p:nvSpPr>
        <p:spPr/>
        <p:txBody>
          <a:bodyPr/>
          <a:lstStyle/>
          <a:p>
            <a:fld id="{4FAB73BC-B049-4115-A692-8D63A059BFB8}" type="slidenum">
              <a:rPr lang="en-US" smtClean="0"/>
              <a:pPr/>
              <a:t>35</a:t>
            </a:fld>
            <a:endParaRPr lang="en-US" dirty="0"/>
          </a:p>
        </p:txBody>
      </p:sp>
    </p:spTree>
    <p:extLst>
      <p:ext uri="{BB962C8B-B14F-4D97-AF65-F5344CB8AC3E}">
        <p14:creationId xmlns:p14="http://schemas.microsoft.com/office/powerpoint/2010/main" val="350286310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B54FC-68D7-4DB8-8BB9-20CFAEAFB2B2}"/>
              </a:ext>
            </a:extLst>
          </p:cNvPr>
          <p:cNvSpPr>
            <a:spLocks noGrp="1"/>
          </p:cNvSpPr>
          <p:nvPr>
            <p:ph type="title"/>
          </p:nvPr>
        </p:nvSpPr>
        <p:spPr/>
        <p:txBody>
          <a:bodyPr/>
          <a:lstStyle/>
          <a:p>
            <a:r>
              <a:rPr lang="en-US" dirty="0"/>
              <a:t>Factors influencing the Interviewee.</a:t>
            </a:r>
            <a:endParaRPr lang="en-GB" dirty="0"/>
          </a:p>
        </p:txBody>
      </p:sp>
      <p:sp>
        <p:nvSpPr>
          <p:cNvPr id="3" name="Content Placeholder 2">
            <a:extLst>
              <a:ext uri="{FF2B5EF4-FFF2-40B4-BE49-F238E27FC236}">
                <a16:creationId xmlns:a16="http://schemas.microsoft.com/office/drawing/2014/main" id="{EFD01D5D-94B4-41CC-A932-5B5A5DC6AF9B}"/>
              </a:ext>
            </a:extLst>
          </p:cNvPr>
          <p:cNvSpPr>
            <a:spLocks noGrp="1"/>
          </p:cNvSpPr>
          <p:nvPr>
            <p:ph idx="1"/>
          </p:nvPr>
        </p:nvSpPr>
        <p:spPr/>
        <p:txBody>
          <a:bodyPr/>
          <a:lstStyle/>
          <a:p>
            <a:r>
              <a:rPr lang="en-US" dirty="0">
                <a:solidFill>
                  <a:schemeClr val="tx1"/>
                </a:solidFill>
              </a:rPr>
              <a:t>Previous experience in interview making the patient aware  of what is expected of them.</a:t>
            </a:r>
          </a:p>
          <a:p>
            <a:r>
              <a:rPr lang="en-US" dirty="0">
                <a:solidFill>
                  <a:schemeClr val="tx1"/>
                </a:solidFill>
              </a:rPr>
              <a:t>If the interviewee has not understood the purpose  of the interview.</a:t>
            </a:r>
          </a:p>
          <a:p>
            <a:r>
              <a:rPr lang="en-US" dirty="0">
                <a:solidFill>
                  <a:schemeClr val="tx1"/>
                </a:solidFill>
              </a:rPr>
              <a:t>Poor IR between the nurse and the patient.</a:t>
            </a:r>
          </a:p>
          <a:p>
            <a:pPr marL="0" indent="0">
              <a:buNone/>
            </a:pPr>
            <a:r>
              <a:rPr lang="en-US" dirty="0">
                <a:solidFill>
                  <a:schemeClr val="tx1"/>
                </a:solidFill>
              </a:rPr>
              <a:t>After finishing interviews it is important to conclude and discuss briefly and  tell them that information is confidential.</a:t>
            </a:r>
            <a:endParaRPr lang="en-GB" dirty="0">
              <a:solidFill>
                <a:schemeClr val="tx1"/>
              </a:solidFill>
            </a:endParaRPr>
          </a:p>
        </p:txBody>
      </p:sp>
      <p:sp>
        <p:nvSpPr>
          <p:cNvPr id="4" name="Slide Number Placeholder 3">
            <a:extLst>
              <a:ext uri="{FF2B5EF4-FFF2-40B4-BE49-F238E27FC236}">
                <a16:creationId xmlns:a16="http://schemas.microsoft.com/office/drawing/2014/main" id="{E68966A7-C655-B91B-F542-C695FE9046F7}"/>
              </a:ext>
            </a:extLst>
          </p:cNvPr>
          <p:cNvSpPr>
            <a:spLocks noGrp="1"/>
          </p:cNvSpPr>
          <p:nvPr>
            <p:ph type="sldNum" sz="quarter" idx="12"/>
          </p:nvPr>
        </p:nvSpPr>
        <p:spPr/>
        <p:txBody>
          <a:bodyPr/>
          <a:lstStyle/>
          <a:p>
            <a:fld id="{4FAB73BC-B049-4115-A692-8D63A059BFB8}" type="slidenum">
              <a:rPr lang="en-US" smtClean="0"/>
              <a:pPr/>
              <a:t>36</a:t>
            </a:fld>
            <a:endParaRPr lang="en-US" dirty="0"/>
          </a:p>
        </p:txBody>
      </p:sp>
    </p:spTree>
    <p:extLst>
      <p:ext uri="{BB962C8B-B14F-4D97-AF65-F5344CB8AC3E}">
        <p14:creationId xmlns:p14="http://schemas.microsoft.com/office/powerpoint/2010/main" val="33632398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1F5F2-16E3-4EEF-BC71-6790AD4E9C9E}"/>
              </a:ext>
            </a:extLst>
          </p:cNvPr>
          <p:cNvSpPr>
            <a:spLocks noGrp="1"/>
          </p:cNvSpPr>
          <p:nvPr>
            <p:ph type="title"/>
          </p:nvPr>
        </p:nvSpPr>
        <p:spPr>
          <a:xfrm>
            <a:off x="0" y="1123838"/>
            <a:ext cx="3555999" cy="1100074"/>
          </a:xfrm>
        </p:spPr>
        <p:txBody>
          <a:bodyPr/>
          <a:lstStyle/>
          <a:p>
            <a:r>
              <a:rPr lang="en-US" dirty="0">
                <a:solidFill>
                  <a:schemeClr val="tx1"/>
                </a:solidFill>
              </a:rPr>
              <a:t>OBSERVATIONS</a:t>
            </a:r>
            <a:br>
              <a:rPr lang="en-US" dirty="0">
                <a:solidFill>
                  <a:schemeClr val="tx1"/>
                </a:solidFill>
              </a:rPr>
            </a:br>
            <a:r>
              <a:rPr lang="en-US" dirty="0">
                <a:solidFill>
                  <a:schemeClr val="tx1"/>
                </a:solidFill>
              </a:rPr>
              <a:t>   -Functions</a:t>
            </a:r>
            <a:endParaRPr lang="en-GB" dirty="0">
              <a:solidFill>
                <a:schemeClr val="tx1"/>
              </a:solidFill>
            </a:endParaRPr>
          </a:p>
        </p:txBody>
      </p:sp>
      <p:sp>
        <p:nvSpPr>
          <p:cNvPr id="3" name="Content Placeholder 2">
            <a:extLst>
              <a:ext uri="{FF2B5EF4-FFF2-40B4-BE49-F238E27FC236}">
                <a16:creationId xmlns:a16="http://schemas.microsoft.com/office/drawing/2014/main" id="{8D6B875A-A1F8-4954-92CA-B5BC178E1AC2}"/>
              </a:ext>
            </a:extLst>
          </p:cNvPr>
          <p:cNvSpPr>
            <a:spLocks noGrp="1"/>
          </p:cNvSpPr>
          <p:nvPr>
            <p:ph idx="1"/>
          </p:nvPr>
        </p:nvSpPr>
        <p:spPr/>
        <p:txBody>
          <a:bodyPr/>
          <a:lstStyle/>
          <a:p>
            <a:r>
              <a:rPr lang="en-US" dirty="0">
                <a:solidFill>
                  <a:schemeClr val="tx1"/>
                </a:solidFill>
              </a:rPr>
              <a:t>Refer to an art  of noting and recording information gathered.</a:t>
            </a:r>
          </a:p>
          <a:p>
            <a:r>
              <a:rPr lang="en-US" dirty="0">
                <a:solidFill>
                  <a:schemeClr val="tx1"/>
                </a:solidFill>
              </a:rPr>
              <a:t>It is also a factual report of something in our physical environment which has been conveyed through one or more of our senses.</a:t>
            </a:r>
          </a:p>
          <a:p>
            <a:r>
              <a:rPr lang="en-US" dirty="0">
                <a:solidFill>
                  <a:schemeClr val="tx1"/>
                </a:solidFill>
              </a:rPr>
              <a:t>Any observation should be based on that particular time you have set to observe</a:t>
            </a:r>
          </a:p>
          <a:p>
            <a:pPr marL="0" indent="0">
              <a:buNone/>
            </a:pPr>
            <a:r>
              <a:rPr lang="en-US" b="1" u="sng" dirty="0">
                <a:solidFill>
                  <a:schemeClr val="tx1"/>
                </a:solidFill>
              </a:rPr>
              <a:t>Functions of observations</a:t>
            </a:r>
          </a:p>
          <a:p>
            <a:r>
              <a:rPr lang="en-GB" dirty="0">
                <a:solidFill>
                  <a:schemeClr val="tx1"/>
                </a:solidFill>
              </a:rPr>
              <a:t>Can play a supplementary role(combined with other skills)to be able to get correct information.</a:t>
            </a:r>
          </a:p>
          <a:p>
            <a:r>
              <a:rPr lang="en-GB" dirty="0">
                <a:solidFill>
                  <a:schemeClr val="tx1"/>
                </a:solidFill>
              </a:rPr>
              <a:t>It can play an independent role especially where patients are not able to communicate verbally(mute, unconscious, stuporous)</a:t>
            </a:r>
          </a:p>
          <a:p>
            <a:r>
              <a:rPr lang="en-GB" dirty="0">
                <a:solidFill>
                  <a:schemeClr val="tx1"/>
                </a:solidFill>
              </a:rPr>
              <a:t>Play a facilitating role where observations is used to clarify the information given by other staff.</a:t>
            </a:r>
          </a:p>
        </p:txBody>
      </p:sp>
      <p:sp>
        <p:nvSpPr>
          <p:cNvPr id="4" name="Slide Number Placeholder 3">
            <a:extLst>
              <a:ext uri="{FF2B5EF4-FFF2-40B4-BE49-F238E27FC236}">
                <a16:creationId xmlns:a16="http://schemas.microsoft.com/office/drawing/2014/main" id="{6DE5C3B9-57DE-89B2-0678-E10197AACEB8}"/>
              </a:ext>
            </a:extLst>
          </p:cNvPr>
          <p:cNvSpPr>
            <a:spLocks noGrp="1"/>
          </p:cNvSpPr>
          <p:nvPr>
            <p:ph type="sldNum" sz="quarter" idx="12"/>
          </p:nvPr>
        </p:nvSpPr>
        <p:spPr/>
        <p:txBody>
          <a:bodyPr/>
          <a:lstStyle/>
          <a:p>
            <a:fld id="{4FAB73BC-B049-4115-A692-8D63A059BFB8}" type="slidenum">
              <a:rPr lang="en-US" smtClean="0"/>
              <a:pPr/>
              <a:t>37</a:t>
            </a:fld>
            <a:endParaRPr lang="en-US" dirty="0"/>
          </a:p>
        </p:txBody>
      </p:sp>
    </p:spTree>
    <p:extLst>
      <p:ext uri="{BB962C8B-B14F-4D97-AF65-F5344CB8AC3E}">
        <p14:creationId xmlns:p14="http://schemas.microsoft.com/office/powerpoint/2010/main" val="24410430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EC4F-57A4-41E5-B12F-8B14D3DF9F8C}"/>
              </a:ext>
            </a:extLst>
          </p:cNvPr>
          <p:cNvSpPr>
            <a:spLocks noGrp="1"/>
          </p:cNvSpPr>
          <p:nvPr>
            <p:ph type="title"/>
          </p:nvPr>
        </p:nvSpPr>
        <p:spPr>
          <a:xfrm>
            <a:off x="252918" y="1123837"/>
            <a:ext cx="3077303" cy="4601183"/>
          </a:xfrm>
        </p:spPr>
        <p:txBody>
          <a:bodyPr/>
          <a:lstStyle/>
          <a:p>
            <a:r>
              <a:rPr lang="en-US" dirty="0">
                <a:solidFill>
                  <a:schemeClr val="tx1"/>
                </a:solidFill>
              </a:rPr>
              <a:t>Guidelines on how to do proper, reliable observations.</a:t>
            </a:r>
            <a:endParaRPr lang="en-GB" dirty="0">
              <a:solidFill>
                <a:schemeClr val="tx1"/>
              </a:solidFill>
            </a:endParaRPr>
          </a:p>
        </p:txBody>
      </p:sp>
      <p:sp>
        <p:nvSpPr>
          <p:cNvPr id="3" name="Content Placeholder 2">
            <a:extLst>
              <a:ext uri="{FF2B5EF4-FFF2-40B4-BE49-F238E27FC236}">
                <a16:creationId xmlns:a16="http://schemas.microsoft.com/office/drawing/2014/main" id="{C8C8BE36-3CFB-4C6F-8F1D-0E1B91DCE039}"/>
              </a:ext>
            </a:extLst>
          </p:cNvPr>
          <p:cNvSpPr>
            <a:spLocks noGrp="1"/>
          </p:cNvSpPr>
          <p:nvPr>
            <p:ph idx="1"/>
          </p:nvPr>
        </p:nvSpPr>
        <p:spPr/>
        <p:txBody>
          <a:bodyPr/>
          <a:lstStyle/>
          <a:p>
            <a:r>
              <a:rPr lang="en-US" dirty="0">
                <a:solidFill>
                  <a:schemeClr val="tx1"/>
                </a:solidFill>
              </a:rPr>
              <a:t>Establish a rapport between our patients this enhances openness</a:t>
            </a:r>
          </a:p>
          <a:p>
            <a:r>
              <a:rPr lang="en-US" dirty="0">
                <a:solidFill>
                  <a:schemeClr val="tx1"/>
                </a:solidFill>
              </a:rPr>
              <a:t>Where possible observe the patient when you are giving(providing) care</a:t>
            </a:r>
          </a:p>
          <a:p>
            <a:r>
              <a:rPr lang="en-US" dirty="0">
                <a:solidFill>
                  <a:schemeClr val="tx1"/>
                </a:solidFill>
              </a:rPr>
              <a:t>We should record all the information gathered-this assists in comparison and assessment of the patients condition</a:t>
            </a:r>
          </a:p>
          <a:p>
            <a:pPr marL="0" indent="0">
              <a:buNone/>
            </a:pPr>
            <a:r>
              <a:rPr lang="en-US" b="1" u="sng" dirty="0">
                <a:solidFill>
                  <a:schemeClr val="tx1"/>
                </a:solidFill>
              </a:rPr>
              <a:t>Characteristics of good observations</a:t>
            </a:r>
          </a:p>
          <a:p>
            <a:r>
              <a:rPr lang="en-US" dirty="0">
                <a:solidFill>
                  <a:schemeClr val="tx1"/>
                </a:solidFill>
              </a:rPr>
              <a:t>Our observations should be purposeful</a:t>
            </a:r>
          </a:p>
          <a:p>
            <a:r>
              <a:rPr lang="en-US" dirty="0">
                <a:solidFill>
                  <a:schemeClr val="tx1"/>
                </a:solidFill>
              </a:rPr>
              <a:t>Have a plan for the observation, avoid interfering with department routine</a:t>
            </a:r>
          </a:p>
          <a:p>
            <a:r>
              <a:rPr lang="en-US" dirty="0">
                <a:solidFill>
                  <a:schemeClr val="tx1"/>
                </a:solidFill>
              </a:rPr>
              <a:t>Observations should be very accurate such that another person can be able to interpret and understand</a:t>
            </a:r>
          </a:p>
          <a:p>
            <a:r>
              <a:rPr lang="en-US" dirty="0">
                <a:solidFill>
                  <a:schemeClr val="tx1"/>
                </a:solidFill>
              </a:rPr>
              <a:t>Objectivity and validation for what is done.</a:t>
            </a:r>
            <a:endParaRPr lang="en-GB" dirty="0">
              <a:solidFill>
                <a:schemeClr val="tx1"/>
              </a:solidFill>
            </a:endParaRPr>
          </a:p>
        </p:txBody>
      </p:sp>
      <p:sp>
        <p:nvSpPr>
          <p:cNvPr id="4" name="Slide Number Placeholder 3">
            <a:extLst>
              <a:ext uri="{FF2B5EF4-FFF2-40B4-BE49-F238E27FC236}">
                <a16:creationId xmlns:a16="http://schemas.microsoft.com/office/drawing/2014/main" id="{DDD7F372-0FE7-1F7C-EC10-F970987E60AE}"/>
              </a:ext>
            </a:extLst>
          </p:cNvPr>
          <p:cNvSpPr>
            <a:spLocks noGrp="1"/>
          </p:cNvSpPr>
          <p:nvPr>
            <p:ph type="sldNum" sz="quarter" idx="12"/>
          </p:nvPr>
        </p:nvSpPr>
        <p:spPr/>
        <p:txBody>
          <a:bodyPr/>
          <a:lstStyle/>
          <a:p>
            <a:fld id="{4FAB73BC-B049-4115-A692-8D63A059BFB8}" type="slidenum">
              <a:rPr lang="en-US" smtClean="0"/>
              <a:pPr/>
              <a:t>38</a:t>
            </a:fld>
            <a:endParaRPr lang="en-US" dirty="0"/>
          </a:p>
        </p:txBody>
      </p:sp>
    </p:spTree>
    <p:extLst>
      <p:ext uri="{BB962C8B-B14F-4D97-AF65-F5344CB8AC3E}">
        <p14:creationId xmlns:p14="http://schemas.microsoft.com/office/powerpoint/2010/main" val="9881568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04D7F-D024-4452-A4DB-1530AAD8367F}"/>
              </a:ext>
            </a:extLst>
          </p:cNvPr>
          <p:cNvSpPr>
            <a:spLocks noGrp="1"/>
          </p:cNvSpPr>
          <p:nvPr>
            <p:ph type="title"/>
          </p:nvPr>
        </p:nvSpPr>
        <p:spPr/>
        <p:txBody>
          <a:bodyPr/>
          <a:lstStyle/>
          <a:p>
            <a:r>
              <a:rPr lang="en-US" dirty="0">
                <a:solidFill>
                  <a:schemeClr val="tx1"/>
                </a:solidFill>
              </a:rPr>
              <a:t>-Role of a Nurse in Observations</a:t>
            </a:r>
            <a:br>
              <a:rPr lang="en-US" dirty="0">
                <a:solidFill>
                  <a:schemeClr val="tx1"/>
                </a:solidFill>
              </a:rPr>
            </a:br>
            <a:r>
              <a:rPr lang="en-US" dirty="0">
                <a:solidFill>
                  <a:schemeClr val="tx1"/>
                </a:solidFill>
              </a:rPr>
              <a:t>-Factors that may hinder good observations</a:t>
            </a:r>
            <a:endParaRPr lang="en-GB" dirty="0">
              <a:solidFill>
                <a:schemeClr val="tx1"/>
              </a:solidFill>
            </a:endParaRPr>
          </a:p>
        </p:txBody>
      </p:sp>
      <p:sp>
        <p:nvSpPr>
          <p:cNvPr id="3" name="Content Placeholder 2">
            <a:extLst>
              <a:ext uri="{FF2B5EF4-FFF2-40B4-BE49-F238E27FC236}">
                <a16:creationId xmlns:a16="http://schemas.microsoft.com/office/drawing/2014/main" id="{65F64211-157B-4B89-BAAB-043D1E077D97}"/>
              </a:ext>
            </a:extLst>
          </p:cNvPr>
          <p:cNvSpPr>
            <a:spLocks noGrp="1"/>
          </p:cNvSpPr>
          <p:nvPr>
            <p:ph idx="1"/>
          </p:nvPr>
        </p:nvSpPr>
        <p:spPr/>
        <p:txBody>
          <a:bodyPr>
            <a:normAutofit lnSpcReduction="10000"/>
          </a:bodyPr>
          <a:lstStyle/>
          <a:p>
            <a:pPr marL="0" indent="0">
              <a:buNone/>
            </a:pPr>
            <a:r>
              <a:rPr lang="en-US" b="1" u="sng" dirty="0">
                <a:solidFill>
                  <a:schemeClr val="tx1"/>
                </a:solidFill>
              </a:rPr>
              <a:t>Role of a nurse in Observations</a:t>
            </a:r>
          </a:p>
          <a:p>
            <a:r>
              <a:rPr lang="en-US" dirty="0">
                <a:solidFill>
                  <a:schemeClr val="tx1"/>
                </a:solidFill>
              </a:rPr>
              <a:t>Nurse can play a part as a spectator, where the nurse observes without interacting ,the patient may not be aware</a:t>
            </a:r>
          </a:p>
          <a:p>
            <a:r>
              <a:rPr lang="en-US" dirty="0">
                <a:solidFill>
                  <a:schemeClr val="tx1"/>
                </a:solidFill>
              </a:rPr>
              <a:t>As a participant, nurse is actively involved in whatever activities the patient is doing, interacting.</a:t>
            </a:r>
          </a:p>
          <a:p>
            <a:r>
              <a:rPr lang="en-US" dirty="0">
                <a:solidFill>
                  <a:schemeClr val="tx1"/>
                </a:solidFill>
              </a:rPr>
              <a:t>As an introspectionist – trying to examine oneself whether you have helped the patient come up with better behaviour or they have deteriorated.</a:t>
            </a:r>
          </a:p>
          <a:p>
            <a:pPr marL="0" indent="0">
              <a:buNone/>
            </a:pPr>
            <a:r>
              <a:rPr lang="en-US" b="1" u="sng" dirty="0">
                <a:solidFill>
                  <a:schemeClr val="tx1"/>
                </a:solidFill>
              </a:rPr>
              <a:t>Factors that may hinder good observation</a:t>
            </a:r>
          </a:p>
          <a:p>
            <a:r>
              <a:rPr lang="en-US" dirty="0">
                <a:solidFill>
                  <a:schemeClr val="tx1"/>
                </a:solidFill>
              </a:rPr>
              <a:t>Defects in any of the sensory organs</a:t>
            </a:r>
          </a:p>
          <a:p>
            <a:r>
              <a:rPr lang="en-US" dirty="0">
                <a:solidFill>
                  <a:schemeClr val="tx1"/>
                </a:solidFill>
              </a:rPr>
              <a:t>Limited knowledge and experience</a:t>
            </a:r>
          </a:p>
          <a:p>
            <a:r>
              <a:rPr lang="en-US" dirty="0">
                <a:solidFill>
                  <a:schemeClr val="tx1"/>
                </a:solidFill>
              </a:rPr>
              <a:t>Lack of motivation in the wards.(can be remedied by encouraging team work, ward meetings to discuss problems and evaluate improvements, delegating duties to junior staff, holding case conferences-identifying patients problems and providing knowledge to other staff.</a:t>
            </a:r>
          </a:p>
        </p:txBody>
      </p:sp>
      <p:sp>
        <p:nvSpPr>
          <p:cNvPr id="4" name="Slide Number Placeholder 3">
            <a:extLst>
              <a:ext uri="{FF2B5EF4-FFF2-40B4-BE49-F238E27FC236}">
                <a16:creationId xmlns:a16="http://schemas.microsoft.com/office/drawing/2014/main" id="{12BF8C84-AEB4-4E14-9327-ED946BEEB67B}"/>
              </a:ext>
            </a:extLst>
          </p:cNvPr>
          <p:cNvSpPr>
            <a:spLocks noGrp="1"/>
          </p:cNvSpPr>
          <p:nvPr>
            <p:ph type="sldNum" sz="quarter" idx="12"/>
          </p:nvPr>
        </p:nvSpPr>
        <p:spPr/>
        <p:txBody>
          <a:bodyPr/>
          <a:lstStyle/>
          <a:p>
            <a:fld id="{4FAB73BC-B049-4115-A692-8D63A059BFB8}" type="slidenum">
              <a:rPr lang="en-US" smtClean="0"/>
              <a:pPr/>
              <a:t>39</a:t>
            </a:fld>
            <a:endParaRPr lang="en-US" dirty="0"/>
          </a:p>
        </p:txBody>
      </p:sp>
    </p:spTree>
    <p:extLst>
      <p:ext uri="{BB962C8B-B14F-4D97-AF65-F5344CB8AC3E}">
        <p14:creationId xmlns:p14="http://schemas.microsoft.com/office/powerpoint/2010/main" val="2266984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8986E-8F51-40C5-9B63-85E1D20F712B}"/>
              </a:ext>
            </a:extLst>
          </p:cNvPr>
          <p:cNvSpPr>
            <a:spLocks noGrp="1"/>
          </p:cNvSpPr>
          <p:nvPr>
            <p:ph type="title"/>
          </p:nvPr>
        </p:nvSpPr>
        <p:spPr>
          <a:xfrm>
            <a:off x="252919" y="1123837"/>
            <a:ext cx="2947482" cy="1879007"/>
          </a:xfrm>
        </p:spPr>
        <p:txBody>
          <a:bodyPr/>
          <a:lstStyle/>
          <a:p>
            <a:r>
              <a:rPr lang="en-US" dirty="0">
                <a:solidFill>
                  <a:schemeClr val="tx1"/>
                </a:solidFill>
              </a:rPr>
              <a:t>Reasons for Teaching IR in Psychiatry</a:t>
            </a:r>
            <a:endParaRPr lang="en-GB" dirty="0">
              <a:solidFill>
                <a:schemeClr val="tx1"/>
              </a:solidFill>
            </a:endParaRPr>
          </a:p>
        </p:txBody>
      </p:sp>
      <p:sp>
        <p:nvSpPr>
          <p:cNvPr id="3" name="Content Placeholder 2">
            <a:extLst>
              <a:ext uri="{FF2B5EF4-FFF2-40B4-BE49-F238E27FC236}">
                <a16:creationId xmlns:a16="http://schemas.microsoft.com/office/drawing/2014/main" id="{D706E26C-E557-4936-A078-B3EC42747E24}"/>
              </a:ext>
            </a:extLst>
          </p:cNvPr>
          <p:cNvSpPr>
            <a:spLocks noGrp="1"/>
          </p:cNvSpPr>
          <p:nvPr>
            <p:ph idx="1"/>
          </p:nvPr>
        </p:nvSpPr>
        <p:spPr/>
        <p:txBody>
          <a:bodyPr/>
          <a:lstStyle/>
          <a:p>
            <a:r>
              <a:rPr lang="en-US" dirty="0">
                <a:solidFill>
                  <a:schemeClr val="tx1"/>
                </a:solidFill>
              </a:rPr>
              <a:t>Due to the nature of the nurses duties and for communicating effectively and better management of psychiatric patients it brings about good team work.</a:t>
            </a:r>
          </a:p>
          <a:p>
            <a:r>
              <a:rPr lang="en-US" dirty="0">
                <a:solidFill>
                  <a:schemeClr val="tx1"/>
                </a:solidFill>
              </a:rPr>
              <a:t>The nurses activities influence patient behaviour</a:t>
            </a:r>
          </a:p>
          <a:p>
            <a:r>
              <a:rPr lang="en-US" dirty="0">
                <a:solidFill>
                  <a:schemeClr val="tx1"/>
                </a:solidFill>
              </a:rPr>
              <a:t>There is a danger of staff displacing their frustrations on the patients, good IR prevents such.</a:t>
            </a:r>
          </a:p>
          <a:p>
            <a:r>
              <a:rPr lang="en-US" dirty="0">
                <a:solidFill>
                  <a:schemeClr val="tx1"/>
                </a:solidFill>
              </a:rPr>
              <a:t>Diagnosis is made on the basis of behaviour of the staff and interactions with the patient</a:t>
            </a:r>
          </a:p>
          <a:p>
            <a:r>
              <a:rPr lang="en-US" dirty="0">
                <a:solidFill>
                  <a:schemeClr val="tx1"/>
                </a:solidFill>
              </a:rPr>
              <a:t>One can list patients problems through interaction and solve them</a:t>
            </a:r>
          </a:p>
          <a:p>
            <a:r>
              <a:rPr lang="en-US" dirty="0">
                <a:solidFill>
                  <a:schemeClr val="tx1"/>
                </a:solidFill>
              </a:rPr>
              <a:t>It is believed that mentally ill patients have a disturbance in IR in their environment.</a:t>
            </a:r>
            <a:endParaRPr lang="en-GB" dirty="0">
              <a:solidFill>
                <a:schemeClr val="tx1"/>
              </a:solidFill>
            </a:endParaRPr>
          </a:p>
        </p:txBody>
      </p:sp>
      <p:sp>
        <p:nvSpPr>
          <p:cNvPr id="4" name="Slide Number Placeholder 3">
            <a:extLst>
              <a:ext uri="{FF2B5EF4-FFF2-40B4-BE49-F238E27FC236}">
                <a16:creationId xmlns:a16="http://schemas.microsoft.com/office/drawing/2014/main" id="{9C25BA6E-F253-C072-3D3B-BEBA384FED5E}"/>
              </a:ext>
            </a:extLst>
          </p:cNvPr>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5256215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46832-11E6-436D-9DDB-6F637DBA216F}"/>
              </a:ext>
            </a:extLst>
          </p:cNvPr>
          <p:cNvSpPr>
            <a:spLocks noGrp="1"/>
          </p:cNvSpPr>
          <p:nvPr>
            <p:ph type="title"/>
          </p:nvPr>
        </p:nvSpPr>
        <p:spPr/>
        <p:txBody>
          <a:bodyPr/>
          <a:lstStyle/>
          <a:p>
            <a:r>
              <a:rPr lang="en-US" dirty="0">
                <a:solidFill>
                  <a:schemeClr val="tx1"/>
                </a:solidFill>
              </a:rPr>
              <a:t>LISTENING</a:t>
            </a:r>
            <a:endParaRPr lang="en-GB" dirty="0">
              <a:solidFill>
                <a:schemeClr val="tx1"/>
              </a:solidFill>
            </a:endParaRPr>
          </a:p>
        </p:txBody>
      </p:sp>
      <p:sp>
        <p:nvSpPr>
          <p:cNvPr id="3" name="Content Placeholder 2">
            <a:extLst>
              <a:ext uri="{FF2B5EF4-FFF2-40B4-BE49-F238E27FC236}">
                <a16:creationId xmlns:a16="http://schemas.microsoft.com/office/drawing/2014/main" id="{2077579F-2696-40A0-95D7-320ADA542C58}"/>
              </a:ext>
            </a:extLst>
          </p:cNvPr>
          <p:cNvSpPr>
            <a:spLocks noGrp="1"/>
          </p:cNvSpPr>
          <p:nvPr>
            <p:ph idx="1"/>
          </p:nvPr>
        </p:nvSpPr>
        <p:spPr/>
        <p:txBody>
          <a:bodyPr/>
          <a:lstStyle/>
          <a:p>
            <a:r>
              <a:rPr lang="en-US" dirty="0">
                <a:solidFill>
                  <a:schemeClr val="tx1"/>
                </a:solidFill>
              </a:rPr>
              <a:t>This is accurate hearing what is said and making meaning out of what is heard.</a:t>
            </a:r>
          </a:p>
          <a:p>
            <a:r>
              <a:rPr lang="en-US" dirty="0">
                <a:solidFill>
                  <a:schemeClr val="tx1"/>
                </a:solidFill>
              </a:rPr>
              <a:t>Good listening is the key to successful communication</a:t>
            </a:r>
            <a:r>
              <a:rPr lang="en-GB" dirty="0">
                <a:solidFill>
                  <a:schemeClr val="tx1"/>
                </a:solidFill>
              </a:rPr>
              <a:t>,all therapists ought to be good listeners</a:t>
            </a:r>
          </a:p>
          <a:p>
            <a:r>
              <a:rPr lang="en-GB" dirty="0">
                <a:solidFill>
                  <a:schemeClr val="tx1"/>
                </a:solidFill>
              </a:rPr>
              <a:t>Listening can also be defined as an active process involving learning and understanding what is being said and making meaning of the sound heard.</a:t>
            </a:r>
          </a:p>
          <a:p>
            <a:r>
              <a:rPr lang="en-GB" dirty="0">
                <a:solidFill>
                  <a:schemeClr val="tx1"/>
                </a:solidFill>
              </a:rPr>
              <a:t>Listening requires attentive concentration and interpreting</a:t>
            </a:r>
          </a:p>
          <a:p>
            <a:r>
              <a:rPr lang="en-GB" dirty="0">
                <a:solidFill>
                  <a:schemeClr val="tx1"/>
                </a:solidFill>
              </a:rPr>
              <a:t>Some sounds may mean the patient is in pain, pretending to not listen is a barrier to communication</a:t>
            </a:r>
          </a:p>
          <a:p>
            <a:r>
              <a:rPr lang="en-GB" dirty="0">
                <a:solidFill>
                  <a:schemeClr val="tx1"/>
                </a:solidFill>
              </a:rPr>
              <a:t>Listening requires forgetting oneself and thinking about the speaker looking at them and listening attentively.</a:t>
            </a:r>
          </a:p>
          <a:p>
            <a:endParaRPr lang="en-US" dirty="0">
              <a:solidFill>
                <a:schemeClr val="tx1"/>
              </a:solidFill>
            </a:endParaRPr>
          </a:p>
        </p:txBody>
      </p:sp>
      <p:sp>
        <p:nvSpPr>
          <p:cNvPr id="4" name="Slide Number Placeholder 3">
            <a:extLst>
              <a:ext uri="{FF2B5EF4-FFF2-40B4-BE49-F238E27FC236}">
                <a16:creationId xmlns:a16="http://schemas.microsoft.com/office/drawing/2014/main" id="{6638294D-31C4-E4C5-0584-C5C606D09F57}"/>
              </a:ext>
            </a:extLst>
          </p:cNvPr>
          <p:cNvSpPr>
            <a:spLocks noGrp="1"/>
          </p:cNvSpPr>
          <p:nvPr>
            <p:ph type="sldNum" sz="quarter" idx="12"/>
          </p:nvPr>
        </p:nvSpPr>
        <p:spPr/>
        <p:txBody>
          <a:bodyPr/>
          <a:lstStyle/>
          <a:p>
            <a:fld id="{4FAB73BC-B049-4115-A692-8D63A059BFB8}" type="slidenum">
              <a:rPr lang="en-US" smtClean="0"/>
              <a:pPr/>
              <a:t>40</a:t>
            </a:fld>
            <a:endParaRPr lang="en-US" dirty="0"/>
          </a:p>
        </p:txBody>
      </p:sp>
    </p:spTree>
    <p:extLst>
      <p:ext uri="{BB962C8B-B14F-4D97-AF65-F5344CB8AC3E}">
        <p14:creationId xmlns:p14="http://schemas.microsoft.com/office/powerpoint/2010/main" val="20341451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3699B-5AB0-4119-971E-B9B990A088EE}"/>
              </a:ext>
            </a:extLst>
          </p:cNvPr>
          <p:cNvSpPr>
            <a:spLocks noGrp="1"/>
          </p:cNvSpPr>
          <p:nvPr>
            <p:ph type="title"/>
          </p:nvPr>
        </p:nvSpPr>
        <p:spPr/>
        <p:txBody>
          <a:bodyPr/>
          <a:lstStyle/>
          <a:p>
            <a:r>
              <a:rPr lang="en-US" dirty="0">
                <a:solidFill>
                  <a:schemeClr val="tx1"/>
                </a:solidFill>
              </a:rPr>
              <a:t>Importance of listening</a:t>
            </a:r>
            <a:endParaRPr lang="en-GB" dirty="0">
              <a:solidFill>
                <a:schemeClr val="tx1"/>
              </a:solidFill>
            </a:endParaRPr>
          </a:p>
        </p:txBody>
      </p:sp>
      <p:sp>
        <p:nvSpPr>
          <p:cNvPr id="3" name="Content Placeholder 2">
            <a:extLst>
              <a:ext uri="{FF2B5EF4-FFF2-40B4-BE49-F238E27FC236}">
                <a16:creationId xmlns:a16="http://schemas.microsoft.com/office/drawing/2014/main" id="{1834CE82-D456-41AC-B7C0-3B99B52B71C5}"/>
              </a:ext>
            </a:extLst>
          </p:cNvPr>
          <p:cNvSpPr>
            <a:spLocks noGrp="1"/>
          </p:cNvSpPr>
          <p:nvPr>
            <p:ph idx="1"/>
          </p:nvPr>
        </p:nvSpPr>
        <p:spPr/>
        <p:txBody>
          <a:bodyPr/>
          <a:lstStyle/>
          <a:p>
            <a:pPr marL="0" indent="0">
              <a:buNone/>
            </a:pPr>
            <a:r>
              <a:rPr lang="en-US" b="1" u="sng" dirty="0">
                <a:solidFill>
                  <a:schemeClr val="tx1"/>
                </a:solidFill>
              </a:rPr>
              <a:t>Importance of Listening</a:t>
            </a:r>
          </a:p>
          <a:p>
            <a:r>
              <a:rPr lang="en-US" dirty="0">
                <a:solidFill>
                  <a:schemeClr val="tx1"/>
                </a:solidFill>
              </a:rPr>
              <a:t>Misunderstanding can be corrected easily through listening</a:t>
            </a:r>
          </a:p>
          <a:p>
            <a:r>
              <a:rPr lang="en-GB" dirty="0">
                <a:solidFill>
                  <a:schemeClr val="tx1"/>
                </a:solidFill>
              </a:rPr>
              <a:t>Through accurate listening the nurse is able to get the topic and the content of the topic.</a:t>
            </a:r>
          </a:p>
          <a:p>
            <a:r>
              <a:rPr lang="en-GB" dirty="0">
                <a:solidFill>
                  <a:schemeClr val="tx1"/>
                </a:solidFill>
              </a:rPr>
              <a:t>Listening can also reduce tension to our patients after expressing their feelings</a:t>
            </a:r>
          </a:p>
          <a:p>
            <a:r>
              <a:rPr lang="en-GB" dirty="0">
                <a:solidFill>
                  <a:schemeClr val="tx1"/>
                </a:solidFill>
              </a:rPr>
              <a:t>Good listening helps the nurse to make appropriate action to help the client.</a:t>
            </a:r>
          </a:p>
          <a:p>
            <a:r>
              <a:rPr lang="en-GB" dirty="0">
                <a:solidFill>
                  <a:schemeClr val="tx1"/>
                </a:solidFill>
              </a:rPr>
              <a:t>Listening helps in solving some problems by explaining to the patients why they feel and perceive things the way they do.</a:t>
            </a:r>
          </a:p>
          <a:p>
            <a:r>
              <a:rPr lang="en-GB" dirty="0">
                <a:solidFill>
                  <a:schemeClr val="tx1"/>
                </a:solidFill>
              </a:rPr>
              <a:t>It gives the patient time to think because the speaker and listener will incorporate and think about the information.</a:t>
            </a:r>
          </a:p>
          <a:p>
            <a:r>
              <a:rPr lang="en-GB" dirty="0">
                <a:solidFill>
                  <a:schemeClr val="tx1"/>
                </a:solidFill>
              </a:rPr>
              <a:t>Patient is able to gain confidence in the nurse.</a:t>
            </a:r>
          </a:p>
        </p:txBody>
      </p:sp>
      <p:sp>
        <p:nvSpPr>
          <p:cNvPr id="4" name="Slide Number Placeholder 3">
            <a:extLst>
              <a:ext uri="{FF2B5EF4-FFF2-40B4-BE49-F238E27FC236}">
                <a16:creationId xmlns:a16="http://schemas.microsoft.com/office/drawing/2014/main" id="{035B6C74-6DC5-6A95-0002-DEC8A30DA8EF}"/>
              </a:ext>
            </a:extLst>
          </p:cNvPr>
          <p:cNvSpPr>
            <a:spLocks noGrp="1"/>
          </p:cNvSpPr>
          <p:nvPr>
            <p:ph type="sldNum" sz="quarter" idx="12"/>
          </p:nvPr>
        </p:nvSpPr>
        <p:spPr/>
        <p:txBody>
          <a:bodyPr/>
          <a:lstStyle/>
          <a:p>
            <a:fld id="{4FAB73BC-B049-4115-A692-8D63A059BFB8}" type="slidenum">
              <a:rPr lang="en-US" smtClean="0"/>
              <a:pPr/>
              <a:t>41</a:t>
            </a:fld>
            <a:endParaRPr lang="en-US" dirty="0"/>
          </a:p>
        </p:txBody>
      </p:sp>
    </p:spTree>
    <p:extLst>
      <p:ext uri="{BB962C8B-B14F-4D97-AF65-F5344CB8AC3E}">
        <p14:creationId xmlns:p14="http://schemas.microsoft.com/office/powerpoint/2010/main" val="9724875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1364AAF-DB1A-4F50-9FF5-0C6383BBBB4C}"/>
              </a:ext>
            </a:extLst>
          </p:cNvPr>
          <p:cNvSpPr>
            <a:spLocks noGrp="1"/>
          </p:cNvSpPr>
          <p:nvPr>
            <p:ph type="ctrTitle"/>
          </p:nvPr>
        </p:nvSpPr>
        <p:spPr/>
        <p:txBody>
          <a:bodyPr/>
          <a:lstStyle/>
          <a:p>
            <a:r>
              <a:rPr lang="en-US" dirty="0">
                <a:solidFill>
                  <a:schemeClr val="tx1"/>
                </a:solidFill>
              </a:rPr>
              <a:t>THERAPEUTIC RELATIONSHIP</a:t>
            </a:r>
            <a:endParaRPr lang="en-GB" dirty="0">
              <a:solidFill>
                <a:schemeClr val="tx1"/>
              </a:solidFill>
            </a:endParaRPr>
          </a:p>
        </p:txBody>
      </p:sp>
      <p:sp>
        <p:nvSpPr>
          <p:cNvPr id="6" name="Subtitle 5">
            <a:extLst>
              <a:ext uri="{FF2B5EF4-FFF2-40B4-BE49-F238E27FC236}">
                <a16:creationId xmlns:a16="http://schemas.microsoft.com/office/drawing/2014/main" id="{B60D0C75-422F-4771-9916-15A8876F183A}"/>
              </a:ext>
            </a:extLst>
          </p:cNvPr>
          <p:cNvSpPr>
            <a:spLocks noGrp="1"/>
          </p:cNvSpPr>
          <p:nvPr>
            <p:ph type="subTitle" idx="1"/>
          </p:nvPr>
        </p:nvSpPr>
        <p:spPr/>
        <p:txBody>
          <a:bodyPr/>
          <a:lstStyle/>
          <a:p>
            <a:r>
              <a:rPr lang="en-US" dirty="0"/>
              <a:t>NURSE PATIENT REALTIONSHIP</a:t>
            </a:r>
          </a:p>
          <a:p>
            <a:r>
              <a:rPr lang="en-US" dirty="0"/>
              <a:t>NURSE PATIENT INTERACTION</a:t>
            </a:r>
            <a:endParaRPr lang="en-GB" dirty="0"/>
          </a:p>
        </p:txBody>
      </p:sp>
      <p:sp>
        <p:nvSpPr>
          <p:cNvPr id="2" name="Slide Number Placeholder 1">
            <a:extLst>
              <a:ext uri="{FF2B5EF4-FFF2-40B4-BE49-F238E27FC236}">
                <a16:creationId xmlns:a16="http://schemas.microsoft.com/office/drawing/2014/main" id="{EE86E072-D7BD-E2A8-829B-681D69561738}"/>
              </a:ext>
            </a:extLst>
          </p:cNvPr>
          <p:cNvSpPr>
            <a:spLocks noGrp="1"/>
          </p:cNvSpPr>
          <p:nvPr>
            <p:ph type="sldNum" sz="quarter" idx="12"/>
          </p:nvPr>
        </p:nvSpPr>
        <p:spPr/>
        <p:txBody>
          <a:bodyPr/>
          <a:lstStyle/>
          <a:p>
            <a:fld id="{4FAB73BC-B049-4115-A692-8D63A059BFB8}" type="slidenum">
              <a:rPr lang="en-US" smtClean="0"/>
              <a:pPr/>
              <a:t>42</a:t>
            </a:fld>
            <a:endParaRPr lang="en-US" dirty="0"/>
          </a:p>
        </p:txBody>
      </p:sp>
    </p:spTree>
    <p:extLst>
      <p:ext uri="{BB962C8B-B14F-4D97-AF65-F5344CB8AC3E}">
        <p14:creationId xmlns:p14="http://schemas.microsoft.com/office/powerpoint/2010/main" val="23936311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254C78-02BE-4BCE-BDA8-D4FEFE296772}"/>
              </a:ext>
            </a:extLst>
          </p:cNvPr>
          <p:cNvSpPr>
            <a:spLocks noGrp="1"/>
          </p:cNvSpPr>
          <p:nvPr>
            <p:ph type="title"/>
          </p:nvPr>
        </p:nvSpPr>
        <p:spPr>
          <a:xfrm>
            <a:off x="252919" y="745068"/>
            <a:ext cx="2947482" cy="666044"/>
          </a:xfrm>
        </p:spPr>
        <p:txBody>
          <a:bodyPr/>
          <a:lstStyle/>
          <a:p>
            <a:r>
              <a:rPr lang="en-US" dirty="0">
                <a:solidFill>
                  <a:schemeClr val="tx1"/>
                </a:solidFill>
              </a:rPr>
              <a:t>Introduction</a:t>
            </a:r>
            <a:endParaRPr lang="en-GB" dirty="0">
              <a:solidFill>
                <a:schemeClr val="tx1"/>
              </a:solidFill>
            </a:endParaRPr>
          </a:p>
        </p:txBody>
      </p:sp>
      <p:sp>
        <p:nvSpPr>
          <p:cNvPr id="3" name="Content Placeholder 2">
            <a:extLst>
              <a:ext uri="{FF2B5EF4-FFF2-40B4-BE49-F238E27FC236}">
                <a16:creationId xmlns:a16="http://schemas.microsoft.com/office/drawing/2014/main" id="{1D647A03-550F-4107-B792-EB5CB7CE3D14}"/>
              </a:ext>
            </a:extLst>
          </p:cNvPr>
          <p:cNvSpPr>
            <a:spLocks noGrp="1"/>
          </p:cNvSpPr>
          <p:nvPr>
            <p:ph idx="1"/>
          </p:nvPr>
        </p:nvSpPr>
        <p:spPr/>
        <p:txBody>
          <a:bodyPr>
            <a:normAutofit fontScale="85000" lnSpcReduction="20000"/>
          </a:bodyPr>
          <a:lstStyle/>
          <a:p>
            <a:r>
              <a:rPr lang="en-US" dirty="0">
                <a:solidFill>
                  <a:schemeClr val="tx1"/>
                </a:solidFill>
              </a:rPr>
              <a:t>Therapeutic relationship is conceptualized here as being beneficial/helpful to patients and their families.</a:t>
            </a:r>
          </a:p>
          <a:p>
            <a:pPr marL="0" indent="0">
              <a:buNone/>
            </a:pPr>
            <a:r>
              <a:rPr lang="en-US" b="1" u="sng" dirty="0">
                <a:solidFill>
                  <a:schemeClr val="tx1"/>
                </a:solidFill>
              </a:rPr>
              <a:t>Interviewing</a:t>
            </a:r>
          </a:p>
          <a:p>
            <a:pPr marL="0" indent="0">
              <a:buNone/>
            </a:pPr>
            <a:r>
              <a:rPr lang="en-US" dirty="0">
                <a:solidFill>
                  <a:schemeClr val="tx1"/>
                </a:solidFill>
              </a:rPr>
              <a:t>This is conversation with a purpose. It is primarily verbal communication; an interaction between the patient and the nurse, the family or other members of the health team that is directed towards the maintenance ,promotion and restoration of health.</a:t>
            </a:r>
            <a:endParaRPr lang="en-GB" dirty="0">
              <a:solidFill>
                <a:schemeClr val="tx1"/>
              </a:solidFill>
            </a:endParaRPr>
          </a:p>
          <a:p>
            <a:r>
              <a:rPr lang="en-GB" dirty="0">
                <a:solidFill>
                  <a:schemeClr val="tx1"/>
                </a:solidFill>
              </a:rPr>
              <a:t>Initial interview is done when the patient meets the nurse for the first time.</a:t>
            </a:r>
          </a:p>
          <a:p>
            <a:r>
              <a:rPr lang="en-GB" dirty="0">
                <a:solidFill>
                  <a:schemeClr val="tx1"/>
                </a:solidFill>
              </a:rPr>
              <a:t>Listening and ego strengthening behaviours exhibited by the nurse are two major components of the nursing practice</a:t>
            </a:r>
          </a:p>
          <a:p>
            <a:r>
              <a:rPr lang="en-GB" dirty="0">
                <a:solidFill>
                  <a:schemeClr val="tx1"/>
                </a:solidFill>
              </a:rPr>
              <a:t>Interviewing involves the interactions</a:t>
            </a:r>
          </a:p>
          <a:p>
            <a:pPr marL="0" indent="0">
              <a:buNone/>
            </a:pPr>
            <a:r>
              <a:rPr lang="en-GB" b="1" u="sng" dirty="0">
                <a:solidFill>
                  <a:schemeClr val="tx1"/>
                </a:solidFill>
              </a:rPr>
              <a:t>Purpose of interviewing</a:t>
            </a:r>
          </a:p>
          <a:p>
            <a:r>
              <a:rPr lang="en-GB" dirty="0">
                <a:solidFill>
                  <a:schemeClr val="tx1"/>
                </a:solidFill>
              </a:rPr>
              <a:t>To gain information</a:t>
            </a:r>
          </a:p>
          <a:p>
            <a:r>
              <a:rPr lang="en-GB" dirty="0">
                <a:solidFill>
                  <a:schemeClr val="tx1"/>
                </a:solidFill>
              </a:rPr>
              <a:t>To give information</a:t>
            </a:r>
          </a:p>
          <a:p>
            <a:r>
              <a:rPr lang="en-GB" dirty="0">
                <a:solidFill>
                  <a:schemeClr val="tx1"/>
                </a:solidFill>
              </a:rPr>
              <a:t>To motivate</a:t>
            </a:r>
          </a:p>
          <a:p>
            <a:pPr marL="0" indent="0">
              <a:buNone/>
            </a:pPr>
            <a:r>
              <a:rPr lang="en-GB" dirty="0">
                <a:solidFill>
                  <a:schemeClr val="tx1"/>
                </a:solidFill>
              </a:rPr>
              <a:t>Interaction with the patient enables  a nursing student with guidance to reflect upon their actions, perception, thoughts and  the feelings thereby increasing ones own reactions to an event.</a:t>
            </a:r>
          </a:p>
          <a:p>
            <a:pPr marL="0" indent="0">
              <a:buNone/>
            </a:pPr>
            <a:endParaRPr lang="en-GB" dirty="0">
              <a:solidFill>
                <a:schemeClr val="tx1"/>
              </a:solidFill>
            </a:endParaRPr>
          </a:p>
        </p:txBody>
      </p:sp>
      <p:sp>
        <p:nvSpPr>
          <p:cNvPr id="4" name="Slide Number Placeholder 3">
            <a:extLst>
              <a:ext uri="{FF2B5EF4-FFF2-40B4-BE49-F238E27FC236}">
                <a16:creationId xmlns:a16="http://schemas.microsoft.com/office/drawing/2014/main" id="{80617E2F-7E5E-9C64-D648-F30AB042D9E0}"/>
              </a:ext>
            </a:extLst>
          </p:cNvPr>
          <p:cNvSpPr>
            <a:spLocks noGrp="1"/>
          </p:cNvSpPr>
          <p:nvPr>
            <p:ph type="sldNum" sz="quarter" idx="12"/>
          </p:nvPr>
        </p:nvSpPr>
        <p:spPr/>
        <p:txBody>
          <a:bodyPr/>
          <a:lstStyle/>
          <a:p>
            <a:fld id="{4FAB73BC-B049-4115-A692-8D63A059BFB8}" type="slidenum">
              <a:rPr lang="en-US" smtClean="0"/>
              <a:pPr/>
              <a:t>43</a:t>
            </a:fld>
            <a:endParaRPr lang="en-US" dirty="0"/>
          </a:p>
        </p:txBody>
      </p:sp>
    </p:spTree>
    <p:extLst>
      <p:ext uri="{BB962C8B-B14F-4D97-AF65-F5344CB8AC3E}">
        <p14:creationId xmlns:p14="http://schemas.microsoft.com/office/powerpoint/2010/main" val="33605587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5B0C8-9384-4F71-B258-7FF7E5326CE4}"/>
              </a:ext>
            </a:extLst>
          </p:cNvPr>
          <p:cNvSpPr>
            <a:spLocks noGrp="1"/>
          </p:cNvSpPr>
          <p:nvPr>
            <p:ph type="title"/>
          </p:nvPr>
        </p:nvSpPr>
        <p:spPr>
          <a:xfrm>
            <a:off x="0" y="668215"/>
            <a:ext cx="3813474" cy="2848708"/>
          </a:xfrm>
          <a:solidFill>
            <a:schemeClr val="accent1"/>
          </a:solidFill>
        </p:spPr>
        <p:txBody>
          <a:bodyPr/>
          <a:lstStyle/>
          <a:p>
            <a:r>
              <a:rPr lang="en-US" dirty="0">
                <a:solidFill>
                  <a:schemeClr val="tx1"/>
                </a:solidFill>
              </a:rPr>
              <a:t>Phases of  the Therapeutic relationship</a:t>
            </a:r>
            <a:br>
              <a:rPr lang="en-US" dirty="0">
                <a:solidFill>
                  <a:schemeClr val="tx1"/>
                </a:solidFill>
              </a:rPr>
            </a:br>
            <a:r>
              <a:rPr lang="en-US" dirty="0">
                <a:solidFill>
                  <a:schemeClr val="tx1"/>
                </a:solidFill>
              </a:rPr>
              <a:t> -Establishing phase</a:t>
            </a:r>
            <a:endParaRPr lang="en-GB" dirty="0">
              <a:solidFill>
                <a:schemeClr val="tx1"/>
              </a:solidFill>
            </a:endParaRPr>
          </a:p>
        </p:txBody>
      </p:sp>
      <p:sp>
        <p:nvSpPr>
          <p:cNvPr id="3" name="Content Placeholder 2">
            <a:extLst>
              <a:ext uri="{FF2B5EF4-FFF2-40B4-BE49-F238E27FC236}">
                <a16:creationId xmlns:a16="http://schemas.microsoft.com/office/drawing/2014/main" id="{5E2A7DE5-B42E-4B56-8A97-B3A295B4D1C7}"/>
              </a:ext>
            </a:extLst>
          </p:cNvPr>
          <p:cNvSpPr>
            <a:spLocks noGrp="1"/>
          </p:cNvSpPr>
          <p:nvPr>
            <p:ph idx="1"/>
          </p:nvPr>
        </p:nvSpPr>
        <p:spPr/>
        <p:txBody>
          <a:bodyPr>
            <a:normAutofit lnSpcReduction="10000"/>
          </a:bodyPr>
          <a:lstStyle/>
          <a:p>
            <a:r>
              <a:rPr lang="en-US" b="1" u="sng" dirty="0">
                <a:solidFill>
                  <a:schemeClr val="tx1"/>
                </a:solidFill>
              </a:rPr>
              <a:t>Establishing Phase</a:t>
            </a:r>
          </a:p>
          <a:p>
            <a:pPr marL="0" indent="0">
              <a:buNone/>
            </a:pPr>
            <a:r>
              <a:rPr lang="en-US" dirty="0">
                <a:solidFill>
                  <a:schemeClr val="tx1"/>
                </a:solidFill>
              </a:rPr>
              <a:t>This calls for a great deal of flexibility and alertness. The aim of this phase is  to get acquainted and begin the working relationship. It is important to state clearly who you are, why you are there and how long you will stay. Confidentiality , recording and responsibility all the information recorded in the course of providing care to the patient are confidential.</a:t>
            </a:r>
          </a:p>
          <a:p>
            <a:pPr marL="0" indent="0">
              <a:buNone/>
            </a:pPr>
            <a:r>
              <a:rPr lang="en-US" b="1" u="sng" dirty="0">
                <a:solidFill>
                  <a:schemeClr val="tx1"/>
                </a:solidFill>
              </a:rPr>
              <a:t>Professional attitudes-</a:t>
            </a:r>
            <a:r>
              <a:rPr lang="en-US" dirty="0">
                <a:solidFill>
                  <a:schemeClr val="tx1"/>
                </a:solidFill>
              </a:rPr>
              <a:t> the attitudes you bring affect </a:t>
            </a:r>
            <a:r>
              <a:rPr lang="en-US" dirty="0" err="1">
                <a:solidFill>
                  <a:schemeClr val="tx1"/>
                </a:solidFill>
              </a:rPr>
              <a:t>thr</a:t>
            </a:r>
            <a:r>
              <a:rPr lang="en-US" dirty="0">
                <a:solidFill>
                  <a:schemeClr val="tx1"/>
                </a:solidFill>
              </a:rPr>
              <a:t> outcome of your patient contract. One should show warmth acceptance, objectivity and compassion. It is important to avoid shifting the attention from the patient, boredom, checking the time  taking notes and other distracting behaviour which indicated lack of interest in the patient/</a:t>
            </a:r>
          </a:p>
          <a:p>
            <a:pPr marL="0" indent="0">
              <a:buNone/>
            </a:pPr>
            <a:r>
              <a:rPr lang="en-US" b="1" u="sng" dirty="0">
                <a:solidFill>
                  <a:schemeClr val="tx1"/>
                </a:solidFill>
              </a:rPr>
              <a:t>Privacy-</a:t>
            </a:r>
            <a:r>
              <a:rPr lang="en-US" dirty="0">
                <a:solidFill>
                  <a:schemeClr val="tx1"/>
                </a:solidFill>
              </a:rPr>
              <a:t> the clients/patients privacy should be respected. The venue should be conducive.</a:t>
            </a:r>
          </a:p>
          <a:p>
            <a:pPr marL="0" indent="0">
              <a:buNone/>
            </a:pPr>
            <a:r>
              <a:rPr lang="en-US" b="1" u="sng" dirty="0">
                <a:solidFill>
                  <a:schemeClr val="tx1"/>
                </a:solidFill>
              </a:rPr>
              <a:t>Contract- </a:t>
            </a:r>
            <a:r>
              <a:rPr lang="en-US" dirty="0">
                <a:solidFill>
                  <a:schemeClr val="tx1"/>
                </a:solidFill>
              </a:rPr>
              <a:t>early in the interaction the nurse should request from the patient their views on the meeting.</a:t>
            </a:r>
            <a:endParaRPr lang="en-US" b="1" u="sng" dirty="0">
              <a:solidFill>
                <a:schemeClr val="tx1"/>
              </a:solidFill>
            </a:endParaRPr>
          </a:p>
        </p:txBody>
      </p:sp>
      <p:sp>
        <p:nvSpPr>
          <p:cNvPr id="4" name="Slide Number Placeholder 3">
            <a:extLst>
              <a:ext uri="{FF2B5EF4-FFF2-40B4-BE49-F238E27FC236}">
                <a16:creationId xmlns:a16="http://schemas.microsoft.com/office/drawing/2014/main" id="{9BA152F8-4DF2-5179-D11B-81DADCA9CAFD}"/>
              </a:ext>
            </a:extLst>
          </p:cNvPr>
          <p:cNvSpPr>
            <a:spLocks noGrp="1"/>
          </p:cNvSpPr>
          <p:nvPr>
            <p:ph type="sldNum" sz="quarter" idx="12"/>
          </p:nvPr>
        </p:nvSpPr>
        <p:spPr/>
        <p:txBody>
          <a:bodyPr/>
          <a:lstStyle/>
          <a:p>
            <a:fld id="{4FAB73BC-B049-4115-A692-8D63A059BFB8}" type="slidenum">
              <a:rPr lang="en-US" smtClean="0"/>
              <a:pPr/>
              <a:t>44</a:t>
            </a:fld>
            <a:endParaRPr lang="en-US" dirty="0"/>
          </a:p>
        </p:txBody>
      </p:sp>
    </p:spTree>
    <p:extLst>
      <p:ext uri="{BB962C8B-B14F-4D97-AF65-F5344CB8AC3E}">
        <p14:creationId xmlns:p14="http://schemas.microsoft.com/office/powerpoint/2010/main" val="33897097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A87D4-10DA-4068-97A7-2394B5A3ED60}"/>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a16="http://schemas.microsoft.com/office/drawing/2014/main" id="{029FDC84-AF2A-4001-845F-9737A5CC104A}"/>
              </a:ext>
            </a:extLst>
          </p:cNvPr>
          <p:cNvSpPr>
            <a:spLocks noGrp="1"/>
          </p:cNvSpPr>
          <p:nvPr>
            <p:ph idx="1"/>
          </p:nvPr>
        </p:nvSpPr>
        <p:spPr/>
        <p:txBody>
          <a:bodyPr>
            <a:normAutofit lnSpcReduction="10000"/>
          </a:bodyPr>
          <a:lstStyle/>
          <a:p>
            <a:r>
              <a:rPr lang="en-US" b="1" u="sng" dirty="0">
                <a:solidFill>
                  <a:schemeClr val="tx1"/>
                </a:solidFill>
              </a:rPr>
              <a:t>Observations and appraisal-</a:t>
            </a:r>
            <a:r>
              <a:rPr lang="en-US" dirty="0">
                <a:solidFill>
                  <a:schemeClr val="tx1"/>
                </a:solidFill>
              </a:rPr>
              <a:t>in the establishing phase there is. mutual observation and appraisal, observation is a very important skill.</a:t>
            </a:r>
          </a:p>
          <a:p>
            <a:r>
              <a:rPr lang="en-US" b="1" u="sng" dirty="0">
                <a:solidFill>
                  <a:schemeClr val="tx1"/>
                </a:solidFill>
              </a:rPr>
              <a:t>Assessment; mental status exam.- </a:t>
            </a:r>
            <a:r>
              <a:rPr lang="en-US" dirty="0">
                <a:solidFill>
                  <a:schemeClr val="tx1"/>
                </a:solidFill>
              </a:rPr>
              <a:t>a thorough examination will help determine the kind of care the patient needs.</a:t>
            </a:r>
          </a:p>
          <a:p>
            <a:r>
              <a:rPr lang="en-US" b="1" u="sng" dirty="0">
                <a:solidFill>
                  <a:schemeClr val="tx1"/>
                </a:solidFill>
              </a:rPr>
              <a:t>Rapport and trust.-</a:t>
            </a:r>
            <a:r>
              <a:rPr lang="en-US" dirty="0">
                <a:solidFill>
                  <a:schemeClr val="tx1"/>
                </a:solidFill>
              </a:rPr>
              <a:t> establishing a relationship that leads to trust between patient and therapist ensures good outcomes without which little progress is made.</a:t>
            </a:r>
          </a:p>
          <a:p>
            <a:r>
              <a:rPr lang="en-US" b="1" u="sng" dirty="0">
                <a:solidFill>
                  <a:schemeClr val="tx1"/>
                </a:solidFill>
              </a:rPr>
              <a:t>Rivalry-</a:t>
            </a:r>
            <a:r>
              <a:rPr lang="en-US" dirty="0">
                <a:solidFill>
                  <a:schemeClr val="tx1"/>
                </a:solidFill>
              </a:rPr>
              <a:t> rivalry may be encountered by the nurse whose patient or family takes the initiative in each contact, thereby keeping the nurse from achieving goals preciously set for the contact.</a:t>
            </a:r>
          </a:p>
          <a:p>
            <a:r>
              <a:rPr lang="en-US" b="1" u="sng" dirty="0">
                <a:solidFill>
                  <a:schemeClr val="tx1"/>
                </a:solidFill>
              </a:rPr>
              <a:t>Techniques- </a:t>
            </a:r>
            <a:r>
              <a:rPr lang="en-US" dirty="0">
                <a:solidFill>
                  <a:schemeClr val="tx1"/>
                </a:solidFill>
              </a:rPr>
              <a:t>the primary task in establishing phase id to learn what the patient has in mind. The ideas and affects expressed by the patient may evoke similar reactions in the nurse who must curb these reactions if the patient is to be helped. It is one thing for the nurse to help the patient discuss what is on their minds and another for the patients to be told what is on the nurses mind/</a:t>
            </a:r>
            <a:endParaRPr lang="en-US" b="1" u="sng" dirty="0">
              <a:solidFill>
                <a:schemeClr val="tx1"/>
              </a:solidFill>
            </a:endParaRPr>
          </a:p>
          <a:p>
            <a:endParaRPr lang="en-GB" b="1" u="sng" dirty="0">
              <a:solidFill>
                <a:schemeClr val="tx1"/>
              </a:solidFill>
            </a:endParaRPr>
          </a:p>
        </p:txBody>
      </p:sp>
      <p:sp>
        <p:nvSpPr>
          <p:cNvPr id="4" name="Slide Number Placeholder 3">
            <a:extLst>
              <a:ext uri="{FF2B5EF4-FFF2-40B4-BE49-F238E27FC236}">
                <a16:creationId xmlns:a16="http://schemas.microsoft.com/office/drawing/2014/main" id="{9133FA01-D542-4782-AA53-24E28EB44F85}"/>
              </a:ext>
            </a:extLst>
          </p:cNvPr>
          <p:cNvSpPr>
            <a:spLocks noGrp="1"/>
          </p:cNvSpPr>
          <p:nvPr>
            <p:ph type="sldNum" sz="quarter" idx="12"/>
          </p:nvPr>
        </p:nvSpPr>
        <p:spPr/>
        <p:txBody>
          <a:bodyPr/>
          <a:lstStyle/>
          <a:p>
            <a:fld id="{4FAB73BC-B049-4115-A692-8D63A059BFB8}" type="slidenum">
              <a:rPr lang="en-US" smtClean="0"/>
              <a:pPr/>
              <a:t>45</a:t>
            </a:fld>
            <a:endParaRPr lang="en-US" dirty="0"/>
          </a:p>
        </p:txBody>
      </p:sp>
    </p:spTree>
    <p:extLst>
      <p:ext uri="{BB962C8B-B14F-4D97-AF65-F5344CB8AC3E}">
        <p14:creationId xmlns:p14="http://schemas.microsoft.com/office/powerpoint/2010/main" val="5969078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13D70-EC07-449E-819A-E3C5C28BB566}"/>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a16="http://schemas.microsoft.com/office/drawing/2014/main" id="{8161C254-D848-4F33-BE44-FC0AA1CB59A2}"/>
              </a:ext>
            </a:extLst>
          </p:cNvPr>
          <p:cNvSpPr>
            <a:spLocks noGrp="1"/>
          </p:cNvSpPr>
          <p:nvPr>
            <p:ph idx="1"/>
          </p:nvPr>
        </p:nvSpPr>
        <p:spPr/>
        <p:txBody>
          <a:bodyPr/>
          <a:lstStyle/>
          <a:p>
            <a:r>
              <a:rPr lang="en-US" dirty="0">
                <a:solidFill>
                  <a:schemeClr val="tx1"/>
                </a:solidFill>
              </a:rPr>
              <a:t>The relationship involves some giving of self on other part of the  helping person but not a complete history of ones own life. The use of open ended questions ,non verbal techniques and other reflective and restate responses requires practice. Premature reassurance is insincere does not meet the need of the patient and closes off communication.</a:t>
            </a:r>
          </a:p>
          <a:p>
            <a:r>
              <a:rPr lang="en-US" b="1" u="sng" dirty="0">
                <a:solidFill>
                  <a:schemeClr val="tx1"/>
                </a:solidFill>
              </a:rPr>
              <a:t>Questions</a:t>
            </a:r>
            <a:r>
              <a:rPr lang="en-US" dirty="0">
                <a:solidFill>
                  <a:schemeClr val="tx1"/>
                </a:solidFill>
              </a:rPr>
              <a:t>-Direct questions ca be used where necessary .Don’t ask patients questions one after another without giving them time to respond. This creates anxiety.</a:t>
            </a:r>
          </a:p>
          <a:p>
            <a:r>
              <a:rPr lang="en-US" b="1" u="sng" dirty="0">
                <a:solidFill>
                  <a:schemeClr val="tx1"/>
                </a:solidFill>
              </a:rPr>
              <a:t>Non-verbal communication-</a:t>
            </a:r>
            <a:r>
              <a:rPr lang="en-US" dirty="0">
                <a:solidFill>
                  <a:schemeClr val="tx1"/>
                </a:solidFill>
              </a:rPr>
              <a:t>therapeutic communication involves both verbal and non-verbal interactions. Non-verbal communication through the use of body language, is very good for patients who d0 not verbalise. Activities they engage in may be the medium </a:t>
            </a:r>
            <a:r>
              <a:rPr lang="en-US">
                <a:solidFill>
                  <a:schemeClr val="tx1"/>
                </a:solidFill>
              </a:rPr>
              <a:t>of communication. </a:t>
            </a:r>
            <a:endParaRPr lang="en-GB" b="1" u="sng" dirty="0">
              <a:solidFill>
                <a:schemeClr val="tx1"/>
              </a:solidFill>
            </a:endParaRPr>
          </a:p>
        </p:txBody>
      </p:sp>
      <p:sp>
        <p:nvSpPr>
          <p:cNvPr id="4" name="Slide Number Placeholder 3">
            <a:extLst>
              <a:ext uri="{FF2B5EF4-FFF2-40B4-BE49-F238E27FC236}">
                <a16:creationId xmlns:a16="http://schemas.microsoft.com/office/drawing/2014/main" id="{F971D88C-E80A-E9AE-D06B-886DE189FD42}"/>
              </a:ext>
            </a:extLst>
          </p:cNvPr>
          <p:cNvSpPr>
            <a:spLocks noGrp="1"/>
          </p:cNvSpPr>
          <p:nvPr>
            <p:ph type="sldNum" sz="quarter" idx="12"/>
          </p:nvPr>
        </p:nvSpPr>
        <p:spPr/>
        <p:txBody>
          <a:bodyPr/>
          <a:lstStyle/>
          <a:p>
            <a:fld id="{4FAB73BC-B049-4115-A692-8D63A059BFB8}" type="slidenum">
              <a:rPr lang="en-US" smtClean="0"/>
              <a:pPr/>
              <a:t>46</a:t>
            </a:fld>
            <a:endParaRPr lang="en-US" dirty="0"/>
          </a:p>
        </p:txBody>
      </p:sp>
    </p:spTree>
    <p:extLst>
      <p:ext uri="{BB962C8B-B14F-4D97-AF65-F5344CB8AC3E}">
        <p14:creationId xmlns:p14="http://schemas.microsoft.com/office/powerpoint/2010/main" val="2116533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93990-AA72-4D51-AD59-75A26A50B04B}"/>
              </a:ext>
            </a:extLst>
          </p:cNvPr>
          <p:cNvSpPr>
            <a:spLocks noGrp="1"/>
          </p:cNvSpPr>
          <p:nvPr>
            <p:ph type="title"/>
          </p:nvPr>
        </p:nvSpPr>
        <p:spPr/>
        <p:txBody>
          <a:bodyPr/>
          <a:lstStyle/>
          <a:p>
            <a:r>
              <a:rPr lang="en-US" dirty="0"/>
              <a:t>Establishing phase…</a:t>
            </a:r>
            <a:endParaRPr lang="en-GB" dirty="0"/>
          </a:p>
        </p:txBody>
      </p:sp>
      <p:sp>
        <p:nvSpPr>
          <p:cNvPr id="3" name="Content Placeholder 2">
            <a:extLst>
              <a:ext uri="{FF2B5EF4-FFF2-40B4-BE49-F238E27FC236}">
                <a16:creationId xmlns:a16="http://schemas.microsoft.com/office/drawing/2014/main" id="{198FFE2E-69B3-4C4E-A369-12F1D270902E}"/>
              </a:ext>
            </a:extLst>
          </p:cNvPr>
          <p:cNvSpPr>
            <a:spLocks noGrp="1"/>
          </p:cNvSpPr>
          <p:nvPr>
            <p:ph idx="1"/>
          </p:nvPr>
        </p:nvSpPr>
        <p:spPr/>
        <p:txBody>
          <a:bodyPr/>
          <a:lstStyle/>
          <a:p>
            <a:r>
              <a:rPr lang="en-US" b="1" u="sng" dirty="0">
                <a:solidFill>
                  <a:schemeClr val="tx1"/>
                </a:solidFill>
              </a:rPr>
              <a:t>Non-directive technique</a:t>
            </a:r>
            <a:r>
              <a:rPr lang="en-US" dirty="0">
                <a:solidFill>
                  <a:schemeClr val="tx1"/>
                </a:solidFill>
              </a:rPr>
              <a:t>-a non-directive technique in therapeutic communication may be required to enable some patients express themselves better(this refers to an interaction in which the interviewer doesn’t decide the subjects to be discussed or the goals or solutions of the client. In using the non directive technique paraphrasing the contents(the restatement response) of what the patient says and employing the reflective, response are dominant. Paraphrasing aids in the clarification of what you don’t understand. Restatement response lets the patient know that he has been understood and encourages them to continue.</a:t>
            </a:r>
          </a:p>
          <a:p>
            <a:r>
              <a:rPr lang="en-US" b="1" u="sng" dirty="0">
                <a:solidFill>
                  <a:schemeClr val="tx1"/>
                </a:solidFill>
              </a:rPr>
              <a:t>Reportorial approach-</a:t>
            </a:r>
            <a:r>
              <a:rPr lang="en-US" dirty="0">
                <a:solidFill>
                  <a:schemeClr val="tx1"/>
                </a:solidFill>
              </a:rPr>
              <a:t> Would be of value, this refers to relating to  the patients experiences the nurse has observed. Other patients undergo similar situations. It helps the patient know that many other patients have gone through similar experiences and reassure him that he too will make it.</a:t>
            </a:r>
            <a:endParaRPr lang="en-GB" b="1" u="sng" dirty="0">
              <a:solidFill>
                <a:schemeClr val="tx1"/>
              </a:solidFill>
            </a:endParaRPr>
          </a:p>
        </p:txBody>
      </p:sp>
      <p:sp>
        <p:nvSpPr>
          <p:cNvPr id="4" name="Slide Number Placeholder 3">
            <a:extLst>
              <a:ext uri="{FF2B5EF4-FFF2-40B4-BE49-F238E27FC236}">
                <a16:creationId xmlns:a16="http://schemas.microsoft.com/office/drawing/2014/main" id="{D7C47E9E-A9F1-A52F-58AA-B35C1FD77FED}"/>
              </a:ext>
            </a:extLst>
          </p:cNvPr>
          <p:cNvSpPr>
            <a:spLocks noGrp="1"/>
          </p:cNvSpPr>
          <p:nvPr>
            <p:ph type="sldNum" sz="quarter" idx="12"/>
          </p:nvPr>
        </p:nvSpPr>
        <p:spPr/>
        <p:txBody>
          <a:bodyPr/>
          <a:lstStyle/>
          <a:p>
            <a:fld id="{4FAB73BC-B049-4115-A692-8D63A059BFB8}" type="slidenum">
              <a:rPr lang="en-US" smtClean="0"/>
              <a:pPr/>
              <a:t>47</a:t>
            </a:fld>
            <a:endParaRPr lang="en-US" dirty="0"/>
          </a:p>
        </p:txBody>
      </p:sp>
    </p:spTree>
    <p:extLst>
      <p:ext uri="{BB962C8B-B14F-4D97-AF65-F5344CB8AC3E}">
        <p14:creationId xmlns:p14="http://schemas.microsoft.com/office/powerpoint/2010/main" val="34125767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F3820-6C0E-47E6-97C0-32E75E38921D}"/>
              </a:ext>
            </a:extLst>
          </p:cNvPr>
          <p:cNvSpPr>
            <a:spLocks noGrp="1"/>
          </p:cNvSpPr>
          <p:nvPr>
            <p:ph type="title"/>
          </p:nvPr>
        </p:nvSpPr>
        <p:spPr>
          <a:xfrm>
            <a:off x="252919" y="1123838"/>
            <a:ext cx="2947482" cy="1179096"/>
          </a:xfrm>
        </p:spPr>
        <p:txBody>
          <a:bodyPr/>
          <a:lstStyle/>
          <a:p>
            <a:r>
              <a:rPr lang="en-US" dirty="0">
                <a:solidFill>
                  <a:schemeClr val="tx1"/>
                </a:solidFill>
              </a:rPr>
              <a:t>Maintaining phase</a:t>
            </a:r>
            <a:endParaRPr lang="en-GB" dirty="0">
              <a:solidFill>
                <a:schemeClr val="tx1"/>
              </a:solidFill>
            </a:endParaRPr>
          </a:p>
        </p:txBody>
      </p:sp>
      <p:sp>
        <p:nvSpPr>
          <p:cNvPr id="3" name="Content Placeholder 2">
            <a:extLst>
              <a:ext uri="{FF2B5EF4-FFF2-40B4-BE49-F238E27FC236}">
                <a16:creationId xmlns:a16="http://schemas.microsoft.com/office/drawing/2014/main" id="{F927DD39-83BB-4DB5-87FF-36E39EB2DFB8}"/>
              </a:ext>
            </a:extLst>
          </p:cNvPr>
          <p:cNvSpPr>
            <a:spLocks noGrp="1"/>
          </p:cNvSpPr>
          <p:nvPr>
            <p:ph idx="1"/>
          </p:nvPr>
        </p:nvSpPr>
        <p:spPr/>
        <p:txBody>
          <a:bodyPr/>
          <a:lstStyle/>
          <a:p>
            <a:r>
              <a:rPr lang="en-US" dirty="0">
                <a:solidFill>
                  <a:schemeClr val="tx1"/>
                </a:solidFill>
              </a:rPr>
              <a:t>In this phase or middle phase the stage has been set by the initial agreement or contract about goals, structure and end point.</a:t>
            </a:r>
            <a:r>
              <a:rPr lang="en-GB" dirty="0">
                <a:solidFill>
                  <a:schemeClr val="tx1"/>
                </a:solidFill>
              </a:rPr>
              <a:t> This phase is the period of problem solving where most of the work is accomplished. </a:t>
            </a:r>
          </a:p>
          <a:p>
            <a:r>
              <a:rPr lang="en-GB" dirty="0">
                <a:solidFill>
                  <a:schemeClr val="tx1"/>
                </a:solidFill>
              </a:rPr>
              <a:t>In this phase of the therapeutic relationship the patient  will most likely feel secure and will quite openly discuss topics that he was unwilling to communicate in earlier phase of  the relationship.</a:t>
            </a:r>
            <a:r>
              <a:rPr lang="en-US" dirty="0">
                <a:solidFill>
                  <a:schemeClr val="tx1"/>
                </a:solidFill>
              </a:rPr>
              <a:t> </a:t>
            </a:r>
          </a:p>
          <a:p>
            <a:r>
              <a:rPr lang="en-US" dirty="0">
                <a:solidFill>
                  <a:schemeClr val="tx1"/>
                </a:solidFill>
              </a:rPr>
              <a:t>On the other hand if rapport has not been established much restatement of the purpose of the relationship may be necessary. It is at this phase that the gratification or psychological reward of communication will be at the peak.</a:t>
            </a:r>
          </a:p>
          <a:p>
            <a:endParaRPr lang="en-GB" dirty="0">
              <a:solidFill>
                <a:schemeClr val="tx1"/>
              </a:solidFill>
            </a:endParaRPr>
          </a:p>
        </p:txBody>
      </p:sp>
      <p:sp>
        <p:nvSpPr>
          <p:cNvPr id="4" name="Slide Number Placeholder 3">
            <a:extLst>
              <a:ext uri="{FF2B5EF4-FFF2-40B4-BE49-F238E27FC236}">
                <a16:creationId xmlns:a16="http://schemas.microsoft.com/office/drawing/2014/main" id="{614347A3-C76A-2A41-C65D-6AE4614AA227}"/>
              </a:ext>
            </a:extLst>
          </p:cNvPr>
          <p:cNvSpPr>
            <a:spLocks noGrp="1"/>
          </p:cNvSpPr>
          <p:nvPr>
            <p:ph type="sldNum" sz="quarter" idx="12"/>
          </p:nvPr>
        </p:nvSpPr>
        <p:spPr/>
        <p:txBody>
          <a:bodyPr/>
          <a:lstStyle/>
          <a:p>
            <a:fld id="{4FAB73BC-B049-4115-A692-8D63A059BFB8}" type="slidenum">
              <a:rPr lang="en-US" smtClean="0"/>
              <a:pPr/>
              <a:t>48</a:t>
            </a:fld>
            <a:endParaRPr lang="en-US" dirty="0"/>
          </a:p>
        </p:txBody>
      </p:sp>
    </p:spTree>
    <p:extLst>
      <p:ext uri="{BB962C8B-B14F-4D97-AF65-F5344CB8AC3E}">
        <p14:creationId xmlns:p14="http://schemas.microsoft.com/office/powerpoint/2010/main" val="31011178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7A03C-FE52-4261-9101-1DBA8AF018CC}"/>
              </a:ext>
            </a:extLst>
          </p:cNvPr>
          <p:cNvSpPr>
            <a:spLocks noGrp="1"/>
          </p:cNvSpPr>
          <p:nvPr>
            <p:ph type="title"/>
          </p:nvPr>
        </p:nvSpPr>
        <p:spPr/>
        <p:txBody>
          <a:bodyPr/>
          <a:lstStyle/>
          <a:p>
            <a:r>
              <a:rPr lang="en-US" dirty="0">
                <a:solidFill>
                  <a:schemeClr val="tx1"/>
                </a:solidFill>
              </a:rPr>
              <a:t>Termination Phase</a:t>
            </a:r>
            <a:endParaRPr lang="en-GB" dirty="0">
              <a:solidFill>
                <a:schemeClr val="tx1"/>
              </a:solidFill>
            </a:endParaRPr>
          </a:p>
        </p:txBody>
      </p:sp>
      <p:sp>
        <p:nvSpPr>
          <p:cNvPr id="3" name="Content Placeholder 2">
            <a:extLst>
              <a:ext uri="{FF2B5EF4-FFF2-40B4-BE49-F238E27FC236}">
                <a16:creationId xmlns:a16="http://schemas.microsoft.com/office/drawing/2014/main" id="{63EBA059-87F0-465B-A05A-5DDA0860417F}"/>
              </a:ext>
            </a:extLst>
          </p:cNvPr>
          <p:cNvSpPr>
            <a:spLocks noGrp="1"/>
          </p:cNvSpPr>
          <p:nvPr>
            <p:ph idx="1"/>
          </p:nvPr>
        </p:nvSpPr>
        <p:spPr/>
        <p:txBody>
          <a:bodyPr>
            <a:normAutofit fontScale="77500" lnSpcReduction="20000"/>
          </a:bodyPr>
          <a:lstStyle/>
          <a:p>
            <a:r>
              <a:rPr lang="en-US" dirty="0">
                <a:solidFill>
                  <a:schemeClr val="tx1"/>
                </a:solidFill>
              </a:rPr>
              <a:t>The ending of the nurses relationship with the patients and families may occur after a long period of time or it may come abruptly.</a:t>
            </a:r>
          </a:p>
          <a:p>
            <a:r>
              <a:rPr lang="en-US" dirty="0">
                <a:solidFill>
                  <a:schemeClr val="tx1"/>
                </a:solidFill>
              </a:rPr>
              <a:t>Termination begins at the first contact with the patient as the nurse clarifies their professional roles and the duration of the nurse patient contact.</a:t>
            </a:r>
          </a:p>
          <a:p>
            <a:r>
              <a:rPr lang="en-US" dirty="0">
                <a:solidFill>
                  <a:schemeClr val="tx1"/>
                </a:solidFill>
              </a:rPr>
              <a:t> However even when the nurse functions as a steady, secure and constant person to the patient distorted reactions of fear ,hate, and guilt may be  encountered.</a:t>
            </a:r>
          </a:p>
          <a:p>
            <a:r>
              <a:rPr lang="en-US" dirty="0">
                <a:solidFill>
                  <a:schemeClr val="tx1"/>
                </a:solidFill>
              </a:rPr>
              <a:t> When the patient loses the person upon whom they have learnt to depend on they may be hit with impact of their  own emotional needs for that person unless they have been adequately prepared for termination of  the relationship. </a:t>
            </a:r>
          </a:p>
          <a:p>
            <a:r>
              <a:rPr lang="en-US" dirty="0">
                <a:solidFill>
                  <a:schemeClr val="tx1"/>
                </a:solidFill>
              </a:rPr>
              <a:t>At the time of termination if the patient feels insecure and unloved they may regress since termination may provoke stress. Knowledge of coping behaviour and defense mechanism and sensitivity to the individual needs of the patient are all important at that time. </a:t>
            </a:r>
          </a:p>
          <a:p>
            <a:r>
              <a:rPr lang="en-US" dirty="0">
                <a:solidFill>
                  <a:schemeClr val="tx1"/>
                </a:solidFill>
              </a:rPr>
              <a:t>Feelings of guilt and depression may occur. The patient may act out the crisis, run away or attempt suicide. Forgetting appointments ,destroying objects, and physically attacking others may be expected particularly in younger patients</a:t>
            </a:r>
          </a:p>
          <a:p>
            <a:r>
              <a:rPr lang="en-US" dirty="0">
                <a:solidFill>
                  <a:schemeClr val="tx1"/>
                </a:solidFill>
              </a:rPr>
              <a:t> Tapering off the amount of contact is one approach to termination. However for a patient whose anxiety level is high at termination ,intensive contact will be necessary to help him work through them work through their feelings. Hostility and anger may also be expressed before or after the terminating date.</a:t>
            </a:r>
          </a:p>
          <a:p>
            <a:endParaRPr lang="en-US" dirty="0">
              <a:solidFill>
                <a:schemeClr val="tx1"/>
              </a:solidFill>
            </a:endParaRPr>
          </a:p>
        </p:txBody>
      </p:sp>
      <p:sp>
        <p:nvSpPr>
          <p:cNvPr id="4" name="Slide Number Placeholder 3">
            <a:extLst>
              <a:ext uri="{FF2B5EF4-FFF2-40B4-BE49-F238E27FC236}">
                <a16:creationId xmlns:a16="http://schemas.microsoft.com/office/drawing/2014/main" id="{AA0156D8-1201-135A-D479-90001D17501C}"/>
              </a:ext>
            </a:extLst>
          </p:cNvPr>
          <p:cNvSpPr>
            <a:spLocks noGrp="1"/>
          </p:cNvSpPr>
          <p:nvPr>
            <p:ph type="sldNum" sz="quarter" idx="12"/>
          </p:nvPr>
        </p:nvSpPr>
        <p:spPr/>
        <p:txBody>
          <a:bodyPr/>
          <a:lstStyle/>
          <a:p>
            <a:fld id="{4FAB73BC-B049-4115-A692-8D63A059BFB8}" type="slidenum">
              <a:rPr lang="en-US" smtClean="0"/>
              <a:pPr/>
              <a:t>49</a:t>
            </a:fld>
            <a:endParaRPr lang="en-US" dirty="0"/>
          </a:p>
        </p:txBody>
      </p:sp>
    </p:spTree>
    <p:extLst>
      <p:ext uri="{BB962C8B-B14F-4D97-AF65-F5344CB8AC3E}">
        <p14:creationId xmlns:p14="http://schemas.microsoft.com/office/powerpoint/2010/main" val="3109821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75028-2684-42F5-A2CE-D544C1BAB631}"/>
              </a:ext>
            </a:extLst>
          </p:cNvPr>
          <p:cNvSpPr>
            <a:spLocks noGrp="1"/>
          </p:cNvSpPr>
          <p:nvPr>
            <p:ph type="title"/>
          </p:nvPr>
        </p:nvSpPr>
        <p:spPr>
          <a:xfrm>
            <a:off x="0" y="1084082"/>
            <a:ext cx="3432313" cy="1910909"/>
          </a:xfrm>
        </p:spPr>
        <p:txBody>
          <a:bodyPr>
            <a:normAutofit/>
          </a:bodyPr>
          <a:lstStyle/>
          <a:p>
            <a:r>
              <a:rPr lang="en-US" sz="3200" dirty="0">
                <a:solidFill>
                  <a:schemeClr val="tx1"/>
                </a:solidFill>
              </a:rPr>
              <a:t>TERMINOLOGIES USED IN IR</a:t>
            </a:r>
            <a:endParaRPr lang="en-GB" sz="3200" dirty="0">
              <a:solidFill>
                <a:schemeClr val="tx1"/>
              </a:solidFill>
            </a:endParaRPr>
          </a:p>
        </p:txBody>
      </p:sp>
      <p:sp>
        <p:nvSpPr>
          <p:cNvPr id="3" name="Content Placeholder 2">
            <a:extLst>
              <a:ext uri="{FF2B5EF4-FFF2-40B4-BE49-F238E27FC236}">
                <a16:creationId xmlns:a16="http://schemas.microsoft.com/office/drawing/2014/main" id="{9BB828F9-D954-4776-AB74-D872B9C48B5D}"/>
              </a:ext>
            </a:extLst>
          </p:cNvPr>
          <p:cNvSpPr>
            <a:spLocks noGrp="1"/>
          </p:cNvSpPr>
          <p:nvPr>
            <p:ph idx="1"/>
          </p:nvPr>
        </p:nvSpPr>
        <p:spPr/>
        <p:txBody>
          <a:bodyPr>
            <a:normAutofit fontScale="85000" lnSpcReduction="10000"/>
          </a:bodyPr>
          <a:lstStyle/>
          <a:p>
            <a:r>
              <a:rPr lang="en-US" b="1" dirty="0">
                <a:solidFill>
                  <a:schemeClr val="tx1"/>
                </a:solidFill>
              </a:rPr>
              <a:t>Self understanding-</a:t>
            </a:r>
            <a:r>
              <a:rPr lang="en-US" dirty="0">
                <a:solidFill>
                  <a:schemeClr val="tx1"/>
                </a:solidFill>
              </a:rPr>
              <a:t>d</a:t>
            </a:r>
            <a:r>
              <a:rPr lang="en-US" sz="2200" dirty="0">
                <a:solidFill>
                  <a:schemeClr val="tx1"/>
                </a:solidFill>
              </a:rPr>
              <a:t>evelopment</a:t>
            </a:r>
            <a:r>
              <a:rPr lang="en-US" sz="2200" b="1" dirty="0">
                <a:solidFill>
                  <a:schemeClr val="tx1"/>
                </a:solidFill>
              </a:rPr>
              <a:t> </a:t>
            </a:r>
            <a:r>
              <a:rPr lang="en-US" sz="2200" dirty="0">
                <a:solidFill>
                  <a:schemeClr val="tx1"/>
                </a:solidFill>
              </a:rPr>
              <a:t>of self awareness by recognizing, admitting, examining own behaviour and it affects other people.</a:t>
            </a:r>
          </a:p>
          <a:p>
            <a:r>
              <a:rPr lang="en-US" sz="2200" b="1" dirty="0">
                <a:solidFill>
                  <a:schemeClr val="tx1"/>
                </a:solidFill>
              </a:rPr>
              <a:t>Rapport</a:t>
            </a:r>
            <a:r>
              <a:rPr lang="en-US" sz="2200" dirty="0">
                <a:solidFill>
                  <a:schemeClr val="tx1"/>
                </a:solidFill>
              </a:rPr>
              <a:t>- a feeling of mutual trust between the client and therapist.</a:t>
            </a:r>
          </a:p>
          <a:p>
            <a:r>
              <a:rPr lang="en-US" sz="2200" b="1" dirty="0">
                <a:solidFill>
                  <a:schemeClr val="tx1"/>
                </a:solidFill>
              </a:rPr>
              <a:t>Therapeutic relationship</a:t>
            </a:r>
            <a:r>
              <a:rPr lang="en-US" sz="2200" dirty="0">
                <a:solidFill>
                  <a:schemeClr val="tx1"/>
                </a:solidFill>
              </a:rPr>
              <a:t>- a relationship whose actions practice are purposely planned to help patient towards quick recovery</a:t>
            </a:r>
          </a:p>
          <a:p>
            <a:r>
              <a:rPr lang="en-US" sz="2200" b="1" dirty="0">
                <a:solidFill>
                  <a:schemeClr val="tx1"/>
                </a:solidFill>
              </a:rPr>
              <a:t>Communication-</a:t>
            </a:r>
            <a:r>
              <a:rPr lang="en-US" sz="2200" dirty="0">
                <a:solidFill>
                  <a:schemeClr val="tx1"/>
                </a:solidFill>
              </a:rPr>
              <a:t> a continuous process by which one mind may affect another either verbally or non-verbally(gestures, painting ,dancing   , drama)</a:t>
            </a:r>
          </a:p>
          <a:p>
            <a:r>
              <a:rPr lang="en-US" sz="2200" b="1" dirty="0">
                <a:solidFill>
                  <a:schemeClr val="tx1"/>
                </a:solidFill>
              </a:rPr>
              <a:t>Observation-</a:t>
            </a:r>
            <a:r>
              <a:rPr lang="en-US" sz="2200" dirty="0">
                <a:solidFill>
                  <a:schemeClr val="tx1"/>
                </a:solidFill>
              </a:rPr>
              <a:t> an act of noting and recording information gathered. It is an important tool in psychiatric nursing. A nurse will observe  the patient as shy, withdrawn, mute, unable to verbalise their problems.</a:t>
            </a:r>
          </a:p>
          <a:p>
            <a:r>
              <a:rPr lang="en-US" sz="2200" b="1" dirty="0">
                <a:solidFill>
                  <a:schemeClr val="tx1"/>
                </a:solidFill>
              </a:rPr>
              <a:t>Interviewing-</a:t>
            </a:r>
            <a:r>
              <a:rPr lang="en-US" sz="2200" dirty="0">
                <a:solidFill>
                  <a:schemeClr val="tx1"/>
                </a:solidFill>
              </a:rPr>
              <a:t>a relationship between two persons, one seeking information from another without gaining personal advantage and the other  giving out information without suffering disadvantage. Interviewing is important for gaining information, identifying patient needs, clarifying some of the needs in order to counsel the patient so that you can help the patient to understand themselves and come up with ways of solving the problem</a:t>
            </a:r>
            <a:endParaRPr lang="en-US" sz="2200" b="1" dirty="0">
              <a:solidFill>
                <a:schemeClr val="tx1"/>
              </a:solidFill>
            </a:endParaRPr>
          </a:p>
        </p:txBody>
      </p:sp>
      <p:sp>
        <p:nvSpPr>
          <p:cNvPr id="4" name="Slide Number Placeholder 3">
            <a:extLst>
              <a:ext uri="{FF2B5EF4-FFF2-40B4-BE49-F238E27FC236}">
                <a16:creationId xmlns:a16="http://schemas.microsoft.com/office/drawing/2014/main" id="{538FC69E-6569-6968-644C-8E3235E7172E}"/>
              </a:ext>
            </a:extLst>
          </p:cNvPr>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397856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EB5A8-B574-48EB-A071-2405A572D6CA}"/>
              </a:ext>
            </a:extLst>
          </p:cNvPr>
          <p:cNvSpPr>
            <a:spLocks noGrp="1"/>
          </p:cNvSpPr>
          <p:nvPr>
            <p:ph type="title"/>
          </p:nvPr>
        </p:nvSpPr>
        <p:spPr>
          <a:xfrm>
            <a:off x="252919" y="90311"/>
            <a:ext cx="3167614" cy="2246489"/>
          </a:xfrm>
          <a:solidFill>
            <a:schemeClr val="accent6"/>
          </a:solidFill>
        </p:spPr>
        <p:txBody>
          <a:bodyPr/>
          <a:lstStyle/>
          <a:p>
            <a:r>
              <a:rPr lang="en-US" dirty="0"/>
              <a:t>Termination </a:t>
            </a:r>
            <a:br>
              <a:rPr lang="en-US" dirty="0"/>
            </a:br>
            <a:r>
              <a:rPr lang="en-US" dirty="0"/>
              <a:t>-Gifts</a:t>
            </a:r>
            <a:br>
              <a:rPr lang="en-US" dirty="0"/>
            </a:br>
            <a:r>
              <a:rPr lang="en-US" dirty="0"/>
              <a:t>-Nurses reaction</a:t>
            </a:r>
            <a:endParaRPr lang="en-GB" dirty="0"/>
          </a:p>
        </p:txBody>
      </p:sp>
      <p:sp>
        <p:nvSpPr>
          <p:cNvPr id="3" name="Content Placeholder 2">
            <a:extLst>
              <a:ext uri="{FF2B5EF4-FFF2-40B4-BE49-F238E27FC236}">
                <a16:creationId xmlns:a16="http://schemas.microsoft.com/office/drawing/2014/main" id="{9E81493D-0415-4CDE-A9B2-BD067C0D594B}"/>
              </a:ext>
            </a:extLst>
          </p:cNvPr>
          <p:cNvSpPr>
            <a:spLocks noGrp="1"/>
          </p:cNvSpPr>
          <p:nvPr>
            <p:ph idx="1"/>
          </p:nvPr>
        </p:nvSpPr>
        <p:spPr/>
        <p:txBody>
          <a:bodyPr>
            <a:normAutofit fontScale="92500" lnSpcReduction="20000"/>
          </a:bodyPr>
          <a:lstStyle/>
          <a:p>
            <a:pPr marL="0" indent="0">
              <a:buNone/>
            </a:pPr>
            <a:r>
              <a:rPr lang="en-US" b="1" u="sng" dirty="0">
                <a:solidFill>
                  <a:schemeClr val="tx1"/>
                </a:solidFill>
              </a:rPr>
              <a:t>GIFTS</a:t>
            </a:r>
          </a:p>
          <a:p>
            <a:r>
              <a:rPr lang="en-US" dirty="0">
                <a:solidFill>
                  <a:schemeClr val="tx1"/>
                </a:solidFill>
              </a:rPr>
              <a:t>Motivation behind the offer must be considered in each case. Sometimes the student feels that refusing a gift from a patient will  hurt them, they accept to avoid causing pain . It is wise not to accept an expensive gift but appreciation cards are accepted. Verbalising feelings of loss is one approach in preparation for termination.</a:t>
            </a:r>
          </a:p>
          <a:p>
            <a:r>
              <a:rPr lang="en-US" dirty="0">
                <a:solidFill>
                  <a:schemeClr val="tx1"/>
                </a:solidFill>
              </a:rPr>
              <a:t>Identification of your own feelings about termination is another important aspect of the process.</a:t>
            </a:r>
          </a:p>
          <a:p>
            <a:pPr marL="0" indent="0">
              <a:buNone/>
            </a:pPr>
            <a:r>
              <a:rPr lang="en-US" b="1" u="sng" dirty="0">
                <a:solidFill>
                  <a:schemeClr val="tx1"/>
                </a:solidFill>
              </a:rPr>
              <a:t>Nurses reaction</a:t>
            </a:r>
          </a:p>
          <a:p>
            <a:r>
              <a:rPr lang="en-US" dirty="0">
                <a:solidFill>
                  <a:schemeClr val="tx1"/>
                </a:solidFill>
              </a:rPr>
              <a:t>A nurses reaction to termination generally falls into one of the following categories. </a:t>
            </a:r>
            <a:r>
              <a:rPr lang="en-US" b="1" dirty="0">
                <a:solidFill>
                  <a:schemeClr val="tx1"/>
                </a:solidFill>
              </a:rPr>
              <a:t>Anger, Relief ,Grief</a:t>
            </a:r>
          </a:p>
          <a:p>
            <a:r>
              <a:rPr lang="en-US" dirty="0">
                <a:solidFill>
                  <a:schemeClr val="tx1"/>
                </a:solidFill>
              </a:rPr>
              <a:t>Recognition of the source of the anger usually enables one to handle ones feelings.</a:t>
            </a:r>
          </a:p>
          <a:p>
            <a:r>
              <a:rPr lang="en-US" dirty="0">
                <a:solidFill>
                  <a:schemeClr val="tx1"/>
                </a:solidFill>
              </a:rPr>
              <a:t>Relief may be freely expressed by a nurse leaving the patient. Those who feel relieved usually have not gained much depth in their nurse patient  relationship, have been highly uncomfortable with their patients  or have reached an impasses in their relationship.</a:t>
            </a:r>
          </a:p>
          <a:p>
            <a:r>
              <a:rPr lang="en-US" dirty="0">
                <a:solidFill>
                  <a:schemeClr val="tx1"/>
                </a:solidFill>
              </a:rPr>
              <a:t>Grief is usually of short duration and it’s intensity depends on the intensity of the relationship. </a:t>
            </a:r>
          </a:p>
          <a:p>
            <a:endParaRPr lang="en-US" dirty="0">
              <a:solidFill>
                <a:schemeClr val="tx1"/>
              </a:solidFill>
            </a:endParaRPr>
          </a:p>
          <a:p>
            <a:pPr marL="0" indent="0">
              <a:buNone/>
            </a:pPr>
            <a:endParaRPr lang="en-GB" dirty="0">
              <a:solidFill>
                <a:schemeClr val="tx1"/>
              </a:solidFill>
            </a:endParaRPr>
          </a:p>
        </p:txBody>
      </p:sp>
      <p:sp>
        <p:nvSpPr>
          <p:cNvPr id="4" name="Slide Number Placeholder 3">
            <a:extLst>
              <a:ext uri="{FF2B5EF4-FFF2-40B4-BE49-F238E27FC236}">
                <a16:creationId xmlns:a16="http://schemas.microsoft.com/office/drawing/2014/main" id="{A2AE141E-FD0B-8D95-82E4-DBF8A68EA499}"/>
              </a:ext>
            </a:extLst>
          </p:cNvPr>
          <p:cNvSpPr>
            <a:spLocks noGrp="1"/>
          </p:cNvSpPr>
          <p:nvPr>
            <p:ph type="sldNum" sz="quarter" idx="12"/>
          </p:nvPr>
        </p:nvSpPr>
        <p:spPr/>
        <p:txBody>
          <a:bodyPr/>
          <a:lstStyle/>
          <a:p>
            <a:fld id="{4FAB73BC-B049-4115-A692-8D63A059BFB8}" type="slidenum">
              <a:rPr lang="en-US" smtClean="0"/>
              <a:pPr/>
              <a:t>50</a:t>
            </a:fld>
            <a:endParaRPr lang="en-US" dirty="0"/>
          </a:p>
        </p:txBody>
      </p:sp>
    </p:spTree>
    <p:extLst>
      <p:ext uri="{BB962C8B-B14F-4D97-AF65-F5344CB8AC3E}">
        <p14:creationId xmlns:p14="http://schemas.microsoft.com/office/powerpoint/2010/main" val="28125090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FFE0-7E15-4EE5-A047-BF724C12F411}"/>
              </a:ext>
            </a:extLst>
          </p:cNvPr>
          <p:cNvSpPr>
            <a:spLocks noGrp="1"/>
          </p:cNvSpPr>
          <p:nvPr>
            <p:ph type="title"/>
          </p:nvPr>
        </p:nvSpPr>
        <p:spPr>
          <a:xfrm>
            <a:off x="1" y="1128409"/>
            <a:ext cx="3307644" cy="2551770"/>
          </a:xfrm>
        </p:spPr>
        <p:txBody>
          <a:bodyPr/>
          <a:lstStyle/>
          <a:p>
            <a:r>
              <a:rPr lang="en-US" dirty="0">
                <a:solidFill>
                  <a:schemeClr val="tx1"/>
                </a:solidFill>
              </a:rPr>
              <a:t>Psychodynamics.</a:t>
            </a:r>
            <a:br>
              <a:rPr lang="en-US" dirty="0">
                <a:solidFill>
                  <a:schemeClr val="tx1"/>
                </a:solidFill>
              </a:rPr>
            </a:br>
            <a:r>
              <a:rPr lang="en-US" dirty="0">
                <a:solidFill>
                  <a:schemeClr val="tx1"/>
                </a:solidFill>
              </a:rPr>
              <a:t>Therapeutic use of self</a:t>
            </a:r>
            <a:endParaRPr lang="en-GB" dirty="0">
              <a:solidFill>
                <a:schemeClr val="tx1"/>
              </a:solidFill>
            </a:endParaRPr>
          </a:p>
        </p:txBody>
      </p:sp>
      <p:sp>
        <p:nvSpPr>
          <p:cNvPr id="3" name="Content Placeholder 2">
            <a:extLst>
              <a:ext uri="{FF2B5EF4-FFF2-40B4-BE49-F238E27FC236}">
                <a16:creationId xmlns:a16="http://schemas.microsoft.com/office/drawing/2014/main" id="{3DF34382-D39A-476B-BE43-F8CC0949D612}"/>
              </a:ext>
            </a:extLst>
          </p:cNvPr>
          <p:cNvSpPr>
            <a:spLocks noGrp="1"/>
          </p:cNvSpPr>
          <p:nvPr>
            <p:ph idx="1"/>
          </p:nvPr>
        </p:nvSpPr>
        <p:spPr/>
        <p:txBody>
          <a:bodyPr/>
          <a:lstStyle/>
          <a:p>
            <a:r>
              <a:rPr lang="en-US" b="1" u="sng" dirty="0">
                <a:solidFill>
                  <a:schemeClr val="tx1"/>
                </a:solidFill>
              </a:rPr>
              <a:t>Self-awareness</a:t>
            </a:r>
          </a:p>
          <a:p>
            <a:r>
              <a:rPr lang="en-US" dirty="0">
                <a:solidFill>
                  <a:schemeClr val="tx1"/>
                </a:solidFill>
              </a:rPr>
              <a:t>This helps each professional become cognizant of their own limitation in addition to their strengths.</a:t>
            </a:r>
          </a:p>
          <a:p>
            <a:r>
              <a:rPr lang="en-US" dirty="0">
                <a:solidFill>
                  <a:schemeClr val="tx1"/>
                </a:solidFill>
              </a:rPr>
              <a:t>Nurses may quickly pick up and respond to feelings of patients such as loneliness ,joy, grief  and despair.</a:t>
            </a:r>
          </a:p>
          <a:p>
            <a:r>
              <a:rPr lang="en-US" dirty="0">
                <a:solidFill>
                  <a:schemeClr val="tx1"/>
                </a:solidFill>
              </a:rPr>
              <a:t>Identification of feelings within yourself and others is the first step.</a:t>
            </a:r>
          </a:p>
          <a:p>
            <a:r>
              <a:rPr lang="en-US" dirty="0">
                <a:solidFill>
                  <a:schemeClr val="tx1"/>
                </a:solidFill>
              </a:rPr>
              <a:t>Use introspection , diaries and sharing feelings in groups and individual conferences can also aid in the development of self –awareness.</a:t>
            </a:r>
          </a:p>
          <a:p>
            <a:pPr marL="0" indent="0">
              <a:buNone/>
            </a:pPr>
            <a:r>
              <a:rPr lang="en-US" b="1" u="sng" dirty="0">
                <a:solidFill>
                  <a:schemeClr val="tx1"/>
                </a:solidFill>
              </a:rPr>
              <a:t>Cathartic listening</a:t>
            </a:r>
          </a:p>
          <a:p>
            <a:r>
              <a:rPr lang="en-US" dirty="0">
                <a:solidFill>
                  <a:schemeClr val="tx1"/>
                </a:solidFill>
              </a:rPr>
              <a:t>Catharsis comes from the Greek word for purification and was introduced to psychiatry by Sigmund Freud. In a therapeutic relationship it helps the patient outpour their inner feelings to an actively listening therapist.</a:t>
            </a:r>
          </a:p>
          <a:p>
            <a:endParaRPr lang="en-GB" dirty="0"/>
          </a:p>
        </p:txBody>
      </p:sp>
      <p:sp>
        <p:nvSpPr>
          <p:cNvPr id="4" name="Slide Number Placeholder 3">
            <a:extLst>
              <a:ext uri="{FF2B5EF4-FFF2-40B4-BE49-F238E27FC236}">
                <a16:creationId xmlns:a16="http://schemas.microsoft.com/office/drawing/2014/main" id="{5E14DC81-67F8-830C-233C-F48CD231A7BF}"/>
              </a:ext>
            </a:extLst>
          </p:cNvPr>
          <p:cNvSpPr>
            <a:spLocks noGrp="1"/>
          </p:cNvSpPr>
          <p:nvPr>
            <p:ph type="sldNum" sz="quarter" idx="12"/>
          </p:nvPr>
        </p:nvSpPr>
        <p:spPr/>
        <p:txBody>
          <a:bodyPr/>
          <a:lstStyle/>
          <a:p>
            <a:fld id="{4FAB73BC-B049-4115-A692-8D63A059BFB8}" type="slidenum">
              <a:rPr lang="en-US" smtClean="0"/>
              <a:pPr/>
              <a:t>51</a:t>
            </a:fld>
            <a:endParaRPr lang="en-US" dirty="0"/>
          </a:p>
        </p:txBody>
      </p:sp>
    </p:spTree>
    <p:extLst>
      <p:ext uri="{BB962C8B-B14F-4D97-AF65-F5344CB8AC3E}">
        <p14:creationId xmlns:p14="http://schemas.microsoft.com/office/powerpoint/2010/main" val="32212322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2E3BE-F194-43BB-B4F4-2B07E79F2E31}"/>
              </a:ext>
            </a:extLst>
          </p:cNvPr>
          <p:cNvSpPr>
            <a:spLocks noGrp="1"/>
          </p:cNvSpPr>
          <p:nvPr>
            <p:ph type="title"/>
          </p:nvPr>
        </p:nvSpPr>
        <p:spPr>
          <a:xfrm>
            <a:off x="79023" y="1123837"/>
            <a:ext cx="3330222" cy="4601183"/>
          </a:xfrm>
        </p:spPr>
        <p:txBody>
          <a:bodyPr/>
          <a:lstStyle/>
          <a:p>
            <a:r>
              <a:rPr lang="en-US" dirty="0"/>
              <a:t>Psychodynamics …</a:t>
            </a:r>
            <a:endParaRPr lang="en-GB" dirty="0"/>
          </a:p>
        </p:txBody>
      </p:sp>
      <p:sp>
        <p:nvSpPr>
          <p:cNvPr id="3" name="Content Placeholder 2">
            <a:extLst>
              <a:ext uri="{FF2B5EF4-FFF2-40B4-BE49-F238E27FC236}">
                <a16:creationId xmlns:a16="http://schemas.microsoft.com/office/drawing/2014/main" id="{4C9477B8-050D-42F5-9199-D0756F90F42C}"/>
              </a:ext>
            </a:extLst>
          </p:cNvPr>
          <p:cNvSpPr>
            <a:spLocks noGrp="1"/>
          </p:cNvSpPr>
          <p:nvPr>
            <p:ph idx="1"/>
          </p:nvPr>
        </p:nvSpPr>
        <p:spPr/>
        <p:txBody>
          <a:bodyPr/>
          <a:lstStyle/>
          <a:p>
            <a:r>
              <a:rPr lang="en-US" b="1" u="sng" dirty="0">
                <a:solidFill>
                  <a:schemeClr val="tx1"/>
                </a:solidFill>
              </a:rPr>
              <a:t>Leverage</a:t>
            </a:r>
          </a:p>
          <a:p>
            <a:r>
              <a:rPr lang="en-US" dirty="0">
                <a:solidFill>
                  <a:schemeClr val="tx1"/>
                </a:solidFill>
              </a:rPr>
              <a:t>The leverage of the therapist can be exerted through three fundamental  processes i.e. </a:t>
            </a:r>
            <a:r>
              <a:rPr lang="en-US" b="1" dirty="0">
                <a:solidFill>
                  <a:schemeClr val="tx1"/>
                </a:solidFill>
              </a:rPr>
              <a:t>understanding, acknowledging </a:t>
            </a:r>
            <a:r>
              <a:rPr lang="en-US" dirty="0">
                <a:solidFill>
                  <a:schemeClr val="tx1"/>
                </a:solidFill>
              </a:rPr>
              <a:t>and</a:t>
            </a:r>
            <a:r>
              <a:rPr lang="en-US" b="1" dirty="0">
                <a:solidFill>
                  <a:schemeClr val="tx1"/>
                </a:solidFill>
              </a:rPr>
              <a:t> agreeing.</a:t>
            </a:r>
          </a:p>
          <a:p>
            <a:r>
              <a:rPr lang="en-US" dirty="0">
                <a:solidFill>
                  <a:schemeClr val="tx1"/>
                </a:solidFill>
              </a:rPr>
              <a:t>Understanding involves establishing an accurate idea of the patients behaviour in mind.</a:t>
            </a:r>
          </a:p>
          <a:p>
            <a:r>
              <a:rPr lang="en-US" dirty="0">
                <a:solidFill>
                  <a:schemeClr val="tx1"/>
                </a:solidFill>
              </a:rPr>
              <a:t>Acknowledging to the specific responses to the patients messages.</a:t>
            </a:r>
          </a:p>
          <a:p>
            <a:r>
              <a:rPr lang="en-US" dirty="0">
                <a:solidFill>
                  <a:schemeClr val="tx1"/>
                </a:solidFill>
              </a:rPr>
              <a:t>Agreeing implies the identification certain aspects  in the human experiences and establishment  of similar views or options. There are three pleasurable responses and result in gratification.</a:t>
            </a:r>
            <a:endParaRPr lang="en-GB" dirty="0">
              <a:solidFill>
                <a:schemeClr val="tx1"/>
              </a:solidFill>
            </a:endParaRPr>
          </a:p>
        </p:txBody>
      </p:sp>
      <p:sp>
        <p:nvSpPr>
          <p:cNvPr id="4" name="Slide Number Placeholder 3">
            <a:extLst>
              <a:ext uri="{FF2B5EF4-FFF2-40B4-BE49-F238E27FC236}">
                <a16:creationId xmlns:a16="http://schemas.microsoft.com/office/drawing/2014/main" id="{EFCB1322-3789-DE06-B7E9-1C9247304AB3}"/>
              </a:ext>
            </a:extLst>
          </p:cNvPr>
          <p:cNvSpPr>
            <a:spLocks noGrp="1"/>
          </p:cNvSpPr>
          <p:nvPr>
            <p:ph type="sldNum" sz="quarter" idx="12"/>
          </p:nvPr>
        </p:nvSpPr>
        <p:spPr/>
        <p:txBody>
          <a:bodyPr/>
          <a:lstStyle/>
          <a:p>
            <a:fld id="{4FAB73BC-B049-4115-A692-8D63A059BFB8}" type="slidenum">
              <a:rPr lang="en-US" smtClean="0"/>
              <a:pPr/>
              <a:t>52</a:t>
            </a:fld>
            <a:endParaRPr lang="en-US" dirty="0"/>
          </a:p>
        </p:txBody>
      </p:sp>
    </p:spTree>
    <p:extLst>
      <p:ext uri="{BB962C8B-B14F-4D97-AF65-F5344CB8AC3E}">
        <p14:creationId xmlns:p14="http://schemas.microsoft.com/office/powerpoint/2010/main" val="2116460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61342-5F49-4A12-B4CE-61B8B74DA5AE}"/>
              </a:ext>
            </a:extLst>
          </p:cNvPr>
          <p:cNvSpPr>
            <a:spLocks noGrp="1"/>
          </p:cNvSpPr>
          <p:nvPr>
            <p:ph type="title"/>
          </p:nvPr>
        </p:nvSpPr>
        <p:spPr>
          <a:xfrm>
            <a:off x="0" y="1123837"/>
            <a:ext cx="3251200" cy="4601183"/>
          </a:xfrm>
        </p:spPr>
        <p:txBody>
          <a:bodyPr/>
          <a:lstStyle/>
          <a:p>
            <a:r>
              <a:rPr lang="en-US" dirty="0"/>
              <a:t>Psychodynamics…</a:t>
            </a:r>
            <a:endParaRPr lang="en-GB" dirty="0"/>
          </a:p>
        </p:txBody>
      </p:sp>
      <p:sp>
        <p:nvSpPr>
          <p:cNvPr id="3" name="Content Placeholder 2">
            <a:extLst>
              <a:ext uri="{FF2B5EF4-FFF2-40B4-BE49-F238E27FC236}">
                <a16:creationId xmlns:a16="http://schemas.microsoft.com/office/drawing/2014/main" id="{51F6DCBC-DFD0-4EA4-AC30-636B676910AB}"/>
              </a:ext>
            </a:extLst>
          </p:cNvPr>
          <p:cNvSpPr>
            <a:spLocks noGrp="1"/>
          </p:cNvSpPr>
          <p:nvPr>
            <p:ph idx="1"/>
          </p:nvPr>
        </p:nvSpPr>
        <p:spPr/>
        <p:txBody>
          <a:bodyPr>
            <a:normAutofit fontScale="70000" lnSpcReduction="20000"/>
          </a:bodyPr>
          <a:lstStyle/>
          <a:p>
            <a:r>
              <a:rPr lang="en-US" b="1" u="sng" dirty="0">
                <a:solidFill>
                  <a:schemeClr val="tx1"/>
                </a:solidFill>
              </a:rPr>
              <a:t>Touch –</a:t>
            </a:r>
            <a:r>
              <a:rPr lang="en-US" dirty="0">
                <a:solidFill>
                  <a:schemeClr val="tx1"/>
                </a:solidFill>
              </a:rPr>
              <a:t>  Tactile (communication that is transitory) lasting only a while its being done and provision of tender loving care is essential in a therapeutic relationship.</a:t>
            </a:r>
          </a:p>
          <a:p>
            <a:r>
              <a:rPr lang="en-US" b="1" u="sng" dirty="0">
                <a:solidFill>
                  <a:schemeClr val="tx1"/>
                </a:solidFill>
              </a:rPr>
              <a:t>Symbols ,signs and signals</a:t>
            </a:r>
            <a:r>
              <a:rPr lang="en-GB" u="sng" dirty="0">
                <a:solidFill>
                  <a:schemeClr val="tx1"/>
                </a:solidFill>
              </a:rPr>
              <a:t>-</a:t>
            </a:r>
            <a:r>
              <a:rPr lang="en-GB" dirty="0">
                <a:solidFill>
                  <a:schemeClr val="tx1"/>
                </a:solidFill>
              </a:rPr>
              <a:t> if a patient perceives roughness in a nurse-patient interactions  he may refuse to talk to the next nurse who symbolizes pain, even though the nurse may not be rough at all.</a:t>
            </a:r>
          </a:p>
          <a:p>
            <a:r>
              <a:rPr lang="en-GB" b="1" u="sng" dirty="0">
                <a:solidFill>
                  <a:schemeClr val="tx1"/>
                </a:solidFill>
              </a:rPr>
              <a:t>Transference-</a:t>
            </a:r>
            <a:r>
              <a:rPr lang="en-GB" dirty="0">
                <a:solidFill>
                  <a:schemeClr val="tx1"/>
                </a:solidFill>
              </a:rPr>
              <a:t> A concept described by Freud(1958) refers to the phenomenon of the unconscious attribution to the therapist of characteristics of significant others in the early life of the patient. It refers to those intensely emotionally charged relationships where the therapist  is of unique importance to the patient and where the patient depends on the therapist and therefore it is a relationship in which the patient feels that he and the therapist exist in opposition to the rest of the world.</a:t>
            </a:r>
          </a:p>
          <a:p>
            <a:pPr marL="0" indent="0">
              <a:buNone/>
            </a:pPr>
            <a:r>
              <a:rPr lang="en-GB" dirty="0">
                <a:solidFill>
                  <a:schemeClr val="tx1"/>
                </a:solidFill>
              </a:rPr>
              <a:t>               </a:t>
            </a:r>
            <a:r>
              <a:rPr lang="en-GB" b="1" u="sng" dirty="0">
                <a:solidFill>
                  <a:schemeClr val="tx1"/>
                </a:solidFill>
              </a:rPr>
              <a:t>Uses of transference</a:t>
            </a:r>
          </a:p>
          <a:p>
            <a:r>
              <a:rPr lang="en-GB" dirty="0">
                <a:solidFill>
                  <a:schemeClr val="tx1"/>
                </a:solidFill>
              </a:rPr>
              <a:t>The transference relationship is very powerful and must be held in trust and considered with great consciousness. </a:t>
            </a:r>
          </a:p>
          <a:p>
            <a:r>
              <a:rPr lang="en-GB" dirty="0">
                <a:solidFill>
                  <a:schemeClr val="tx1"/>
                </a:solidFill>
              </a:rPr>
              <a:t>The patient has placed themselves in the hands of a nurse and therefore in a most vulnerable position feelings that have not been previously expressed may arise</a:t>
            </a:r>
          </a:p>
          <a:p>
            <a:r>
              <a:rPr lang="en-GB" b="1" u="sng" dirty="0">
                <a:solidFill>
                  <a:schemeClr val="tx1"/>
                </a:solidFill>
              </a:rPr>
              <a:t>Resistance –</a:t>
            </a:r>
            <a:r>
              <a:rPr lang="en-GB" dirty="0">
                <a:solidFill>
                  <a:schemeClr val="tx1"/>
                </a:solidFill>
              </a:rPr>
              <a:t> in psychiatry this refers to the defences that prevent represses thoughts of the patient from being brought forth .It is reluctance of the patient or their inability to relate to their thoughts, feelings, and memories to the therapist. </a:t>
            </a:r>
            <a:endParaRPr lang="en-GB" b="1" u="sng" dirty="0">
              <a:solidFill>
                <a:schemeClr val="tx1"/>
              </a:solidFill>
            </a:endParaRPr>
          </a:p>
          <a:p>
            <a:pPr marL="0" indent="0">
              <a:buNone/>
            </a:pPr>
            <a:r>
              <a:rPr lang="en-GB" dirty="0">
                <a:solidFill>
                  <a:schemeClr val="tx1"/>
                </a:solidFill>
              </a:rPr>
              <a:t>            </a:t>
            </a:r>
            <a:r>
              <a:rPr lang="en-GB" b="1" u="sng" dirty="0">
                <a:solidFill>
                  <a:schemeClr val="tx1"/>
                </a:solidFill>
              </a:rPr>
              <a:t>signs of resistance</a:t>
            </a:r>
          </a:p>
          <a:p>
            <a:pPr marL="0" indent="0">
              <a:buNone/>
            </a:pPr>
            <a:r>
              <a:rPr lang="en-GB" dirty="0">
                <a:solidFill>
                  <a:schemeClr val="tx1"/>
                </a:solidFill>
              </a:rPr>
              <a:t> -being late for an appointment</a:t>
            </a:r>
          </a:p>
          <a:p>
            <a:pPr marL="0" indent="0">
              <a:buNone/>
            </a:pPr>
            <a:r>
              <a:rPr lang="en-GB" dirty="0">
                <a:solidFill>
                  <a:schemeClr val="tx1"/>
                </a:solidFill>
              </a:rPr>
              <a:t>-falling asleep during an appointment</a:t>
            </a:r>
          </a:p>
          <a:p>
            <a:pPr marL="0" indent="0">
              <a:buNone/>
            </a:pPr>
            <a:r>
              <a:rPr lang="en-GB" dirty="0">
                <a:solidFill>
                  <a:schemeClr val="tx1"/>
                </a:solidFill>
              </a:rPr>
              <a:t>-verbalising that there is nothing else to  say.</a:t>
            </a:r>
            <a:endParaRPr lang="en-US" dirty="0">
              <a:solidFill>
                <a:schemeClr val="tx1"/>
              </a:solidFill>
            </a:endParaRPr>
          </a:p>
        </p:txBody>
      </p:sp>
      <p:sp>
        <p:nvSpPr>
          <p:cNvPr id="4" name="Slide Number Placeholder 3">
            <a:extLst>
              <a:ext uri="{FF2B5EF4-FFF2-40B4-BE49-F238E27FC236}">
                <a16:creationId xmlns:a16="http://schemas.microsoft.com/office/drawing/2014/main" id="{F895412B-9670-D328-F943-48748D80D31E}"/>
              </a:ext>
            </a:extLst>
          </p:cNvPr>
          <p:cNvSpPr>
            <a:spLocks noGrp="1"/>
          </p:cNvSpPr>
          <p:nvPr>
            <p:ph type="sldNum" sz="quarter" idx="12"/>
          </p:nvPr>
        </p:nvSpPr>
        <p:spPr/>
        <p:txBody>
          <a:bodyPr/>
          <a:lstStyle/>
          <a:p>
            <a:fld id="{4FAB73BC-B049-4115-A692-8D63A059BFB8}" type="slidenum">
              <a:rPr lang="en-US" smtClean="0"/>
              <a:pPr/>
              <a:t>53</a:t>
            </a:fld>
            <a:endParaRPr lang="en-US" dirty="0"/>
          </a:p>
        </p:txBody>
      </p:sp>
    </p:spTree>
    <p:extLst>
      <p:ext uri="{BB962C8B-B14F-4D97-AF65-F5344CB8AC3E}">
        <p14:creationId xmlns:p14="http://schemas.microsoft.com/office/powerpoint/2010/main" val="14445171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8AFBC-9C42-492D-8272-9CF26AA010B6}"/>
              </a:ext>
            </a:extLst>
          </p:cNvPr>
          <p:cNvSpPr>
            <a:spLocks noGrp="1"/>
          </p:cNvSpPr>
          <p:nvPr>
            <p:ph type="title"/>
          </p:nvPr>
        </p:nvSpPr>
        <p:spPr>
          <a:xfrm>
            <a:off x="0" y="1123837"/>
            <a:ext cx="3409244" cy="4601183"/>
          </a:xfrm>
        </p:spPr>
        <p:txBody>
          <a:bodyPr/>
          <a:lstStyle/>
          <a:p>
            <a:r>
              <a:rPr lang="en-US" dirty="0"/>
              <a:t>Psychodynamics…</a:t>
            </a:r>
            <a:endParaRPr lang="en-GB" dirty="0"/>
          </a:p>
        </p:txBody>
      </p:sp>
      <p:sp>
        <p:nvSpPr>
          <p:cNvPr id="3" name="Content Placeholder 2">
            <a:extLst>
              <a:ext uri="{FF2B5EF4-FFF2-40B4-BE49-F238E27FC236}">
                <a16:creationId xmlns:a16="http://schemas.microsoft.com/office/drawing/2014/main" id="{47FF39D8-41EC-4282-9C75-A30338D1690C}"/>
              </a:ext>
            </a:extLst>
          </p:cNvPr>
          <p:cNvSpPr>
            <a:spLocks noGrp="1"/>
          </p:cNvSpPr>
          <p:nvPr>
            <p:ph idx="1"/>
          </p:nvPr>
        </p:nvSpPr>
        <p:spPr/>
        <p:txBody>
          <a:bodyPr/>
          <a:lstStyle/>
          <a:p>
            <a:r>
              <a:rPr lang="en-US" b="1" u="sng" dirty="0">
                <a:solidFill>
                  <a:schemeClr val="tx1"/>
                </a:solidFill>
              </a:rPr>
              <a:t>Countertransference-</a:t>
            </a:r>
            <a:r>
              <a:rPr lang="en-US" dirty="0">
                <a:solidFill>
                  <a:schemeClr val="tx1"/>
                </a:solidFill>
              </a:rPr>
              <a:t> this refers to the conscious or unconscious emotional reactions of the therapist towards the patient .It is the attribution of characteristics of the patient to a significant person in the early life of the therapist . It is discussed as total emotional  reaction of the nurse to the patient.</a:t>
            </a:r>
          </a:p>
          <a:p>
            <a:r>
              <a:rPr lang="en-US" b="1" u="sng" dirty="0">
                <a:solidFill>
                  <a:schemeClr val="tx1"/>
                </a:solidFill>
              </a:rPr>
              <a:t>Cognitive dissonance-</a:t>
            </a:r>
            <a:r>
              <a:rPr lang="en-US" dirty="0">
                <a:solidFill>
                  <a:schemeClr val="tx1"/>
                </a:solidFill>
              </a:rPr>
              <a:t> refers to a situation involving conflicting attitudes ,beliefs, or behaviour. This produces a feeling of mental discomfort leading to an alteration in one of the attitudes ,beliefs or behaviour to reduce discomfort and restore balance.</a:t>
            </a:r>
            <a:endParaRPr lang="en-GB" b="1" u="sng" dirty="0">
              <a:solidFill>
                <a:schemeClr val="tx1"/>
              </a:solidFill>
            </a:endParaRPr>
          </a:p>
        </p:txBody>
      </p:sp>
      <p:sp>
        <p:nvSpPr>
          <p:cNvPr id="4" name="Slide Number Placeholder 3">
            <a:extLst>
              <a:ext uri="{FF2B5EF4-FFF2-40B4-BE49-F238E27FC236}">
                <a16:creationId xmlns:a16="http://schemas.microsoft.com/office/drawing/2014/main" id="{954AEB5A-260F-23CA-8C6F-88245DD5ED10}"/>
              </a:ext>
            </a:extLst>
          </p:cNvPr>
          <p:cNvSpPr>
            <a:spLocks noGrp="1"/>
          </p:cNvSpPr>
          <p:nvPr>
            <p:ph type="sldNum" sz="quarter" idx="12"/>
          </p:nvPr>
        </p:nvSpPr>
        <p:spPr/>
        <p:txBody>
          <a:bodyPr/>
          <a:lstStyle/>
          <a:p>
            <a:fld id="{4FAB73BC-B049-4115-A692-8D63A059BFB8}" type="slidenum">
              <a:rPr lang="en-US" smtClean="0"/>
              <a:pPr/>
              <a:t>54</a:t>
            </a:fld>
            <a:endParaRPr lang="en-US" dirty="0"/>
          </a:p>
        </p:txBody>
      </p:sp>
    </p:spTree>
    <p:extLst>
      <p:ext uri="{BB962C8B-B14F-4D97-AF65-F5344CB8AC3E}">
        <p14:creationId xmlns:p14="http://schemas.microsoft.com/office/powerpoint/2010/main" val="7183272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F82E6-3E62-4743-B8F7-59AAEC295EA6}"/>
              </a:ext>
            </a:extLst>
          </p:cNvPr>
          <p:cNvSpPr>
            <a:spLocks noGrp="1"/>
          </p:cNvSpPr>
          <p:nvPr>
            <p:ph type="title"/>
          </p:nvPr>
        </p:nvSpPr>
        <p:spPr>
          <a:xfrm>
            <a:off x="0" y="1123837"/>
            <a:ext cx="3431822" cy="4601183"/>
          </a:xfrm>
        </p:spPr>
        <p:txBody>
          <a:bodyPr/>
          <a:lstStyle/>
          <a:p>
            <a:r>
              <a:rPr lang="en-US" dirty="0">
                <a:solidFill>
                  <a:schemeClr val="tx1"/>
                </a:solidFill>
              </a:rPr>
              <a:t>Objectives of Nurse Patient </a:t>
            </a:r>
            <a:br>
              <a:rPr lang="en-US" dirty="0">
                <a:solidFill>
                  <a:schemeClr val="tx1"/>
                </a:solidFill>
              </a:rPr>
            </a:br>
            <a:r>
              <a:rPr lang="en-US" dirty="0">
                <a:solidFill>
                  <a:schemeClr val="tx1"/>
                </a:solidFill>
              </a:rPr>
              <a:t>Relationship</a:t>
            </a:r>
            <a:endParaRPr lang="en-GB" dirty="0">
              <a:solidFill>
                <a:schemeClr val="tx1"/>
              </a:solidFill>
            </a:endParaRPr>
          </a:p>
        </p:txBody>
      </p:sp>
      <p:sp>
        <p:nvSpPr>
          <p:cNvPr id="3" name="Content Placeholder 2">
            <a:extLst>
              <a:ext uri="{FF2B5EF4-FFF2-40B4-BE49-F238E27FC236}">
                <a16:creationId xmlns:a16="http://schemas.microsoft.com/office/drawing/2014/main" id="{63EE2952-8AB6-4436-A6FC-5AEEA73A5953}"/>
              </a:ext>
            </a:extLst>
          </p:cNvPr>
          <p:cNvSpPr>
            <a:spLocks noGrp="1"/>
          </p:cNvSpPr>
          <p:nvPr>
            <p:ph idx="1"/>
          </p:nvPr>
        </p:nvSpPr>
        <p:spPr/>
        <p:txBody>
          <a:bodyPr/>
          <a:lstStyle/>
          <a:p>
            <a:r>
              <a:rPr lang="en-US" b="1" u="sng" dirty="0">
                <a:solidFill>
                  <a:schemeClr val="tx1"/>
                </a:solidFill>
              </a:rPr>
              <a:t>OBJECTIVES</a:t>
            </a:r>
          </a:p>
          <a:p>
            <a:r>
              <a:rPr lang="en-US" dirty="0">
                <a:solidFill>
                  <a:schemeClr val="tx1"/>
                </a:solidFill>
              </a:rPr>
              <a:t>The nurse will try to help the patient feel accepted and his acceptance will promote feeling of confidence in them, trust and security.( Harry Stack Sullivan)</a:t>
            </a:r>
          </a:p>
          <a:p>
            <a:r>
              <a:rPr lang="en-US" dirty="0">
                <a:solidFill>
                  <a:schemeClr val="tx1"/>
                </a:solidFill>
              </a:rPr>
              <a:t>To assist the patient to be able to express themselves by encouraging verbalization of their opinion.</a:t>
            </a:r>
          </a:p>
          <a:p>
            <a:r>
              <a:rPr lang="en-US" dirty="0">
                <a:solidFill>
                  <a:schemeClr val="tx1"/>
                </a:solidFill>
              </a:rPr>
              <a:t>To identify patients problems and together look for solutions.</a:t>
            </a:r>
          </a:p>
          <a:p>
            <a:r>
              <a:rPr lang="en-US" dirty="0">
                <a:solidFill>
                  <a:schemeClr val="tx1"/>
                </a:solidFill>
              </a:rPr>
              <a:t>To help the patient attain maturity and be self confident and achieve their  independence to make their decision .</a:t>
            </a:r>
          </a:p>
          <a:p>
            <a:r>
              <a:rPr lang="en-US" dirty="0">
                <a:solidFill>
                  <a:schemeClr val="tx1"/>
                </a:solidFill>
              </a:rPr>
              <a:t>Once they develop the confidence they will be able to make decisions.</a:t>
            </a:r>
          </a:p>
          <a:p>
            <a:endParaRPr lang="en-GB" dirty="0">
              <a:solidFill>
                <a:schemeClr val="tx1"/>
              </a:solidFill>
            </a:endParaRPr>
          </a:p>
        </p:txBody>
      </p:sp>
      <p:sp>
        <p:nvSpPr>
          <p:cNvPr id="4" name="Slide Number Placeholder 3">
            <a:extLst>
              <a:ext uri="{FF2B5EF4-FFF2-40B4-BE49-F238E27FC236}">
                <a16:creationId xmlns:a16="http://schemas.microsoft.com/office/drawing/2014/main" id="{49C3598B-4BBF-933C-C907-FEC2F1079606}"/>
              </a:ext>
            </a:extLst>
          </p:cNvPr>
          <p:cNvSpPr>
            <a:spLocks noGrp="1"/>
          </p:cNvSpPr>
          <p:nvPr>
            <p:ph type="sldNum" sz="quarter" idx="12"/>
          </p:nvPr>
        </p:nvSpPr>
        <p:spPr/>
        <p:txBody>
          <a:bodyPr/>
          <a:lstStyle/>
          <a:p>
            <a:fld id="{4FAB73BC-B049-4115-A692-8D63A059BFB8}" type="slidenum">
              <a:rPr lang="en-US" smtClean="0"/>
              <a:pPr/>
              <a:t>55</a:t>
            </a:fld>
            <a:endParaRPr lang="en-US" dirty="0"/>
          </a:p>
        </p:txBody>
      </p:sp>
    </p:spTree>
    <p:extLst>
      <p:ext uri="{BB962C8B-B14F-4D97-AF65-F5344CB8AC3E}">
        <p14:creationId xmlns:p14="http://schemas.microsoft.com/office/powerpoint/2010/main" val="27077728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830B7-31D8-4BC0-8B3E-84DD427CF0D6}"/>
              </a:ext>
            </a:extLst>
          </p:cNvPr>
          <p:cNvSpPr>
            <a:spLocks noGrp="1"/>
          </p:cNvSpPr>
          <p:nvPr>
            <p:ph type="title"/>
          </p:nvPr>
        </p:nvSpPr>
        <p:spPr/>
        <p:txBody>
          <a:bodyPr/>
          <a:lstStyle/>
          <a:p>
            <a:r>
              <a:rPr lang="en-US" dirty="0">
                <a:solidFill>
                  <a:schemeClr val="tx1"/>
                </a:solidFill>
              </a:rPr>
              <a:t>Basic concepts in IR.</a:t>
            </a:r>
            <a:endParaRPr lang="en-GB" dirty="0">
              <a:solidFill>
                <a:schemeClr val="tx1"/>
              </a:solidFill>
            </a:endParaRPr>
          </a:p>
        </p:txBody>
      </p:sp>
      <p:sp>
        <p:nvSpPr>
          <p:cNvPr id="3" name="Content Placeholder 2">
            <a:extLst>
              <a:ext uri="{FF2B5EF4-FFF2-40B4-BE49-F238E27FC236}">
                <a16:creationId xmlns:a16="http://schemas.microsoft.com/office/drawing/2014/main" id="{2AF5F49F-E244-49DF-ABB7-908520C7BB00}"/>
              </a:ext>
            </a:extLst>
          </p:cNvPr>
          <p:cNvSpPr>
            <a:spLocks noGrp="1"/>
          </p:cNvSpPr>
          <p:nvPr>
            <p:ph idx="1"/>
          </p:nvPr>
        </p:nvSpPr>
        <p:spPr/>
        <p:txBody>
          <a:bodyPr>
            <a:normAutofit fontScale="92500" lnSpcReduction="20000"/>
          </a:bodyPr>
          <a:lstStyle/>
          <a:p>
            <a:r>
              <a:rPr lang="en-US" dirty="0">
                <a:solidFill>
                  <a:schemeClr val="tx1"/>
                </a:solidFill>
              </a:rPr>
              <a:t>These are elements that enhance IR and make it successful and effective for growth of human personality.</a:t>
            </a:r>
          </a:p>
          <a:p>
            <a:r>
              <a:rPr lang="en-US" b="1" u="sng" dirty="0">
                <a:solidFill>
                  <a:schemeClr val="tx1"/>
                </a:solidFill>
              </a:rPr>
              <a:t>Feelings of being loved- </a:t>
            </a:r>
            <a:r>
              <a:rPr lang="en-US" dirty="0">
                <a:solidFill>
                  <a:schemeClr val="tx1"/>
                </a:solidFill>
              </a:rPr>
              <a:t>if the patient is aggressive they must not be punished ,it should be taken as part of their illness.</a:t>
            </a:r>
          </a:p>
          <a:p>
            <a:r>
              <a:rPr lang="en-US" b="1" u="sng" dirty="0">
                <a:solidFill>
                  <a:schemeClr val="tx1"/>
                </a:solidFill>
              </a:rPr>
              <a:t>Feeling of trust- </a:t>
            </a:r>
            <a:r>
              <a:rPr lang="en-US" dirty="0">
                <a:solidFill>
                  <a:schemeClr val="tx1"/>
                </a:solidFill>
              </a:rPr>
              <a:t>Patient must trust the therapist and the trust is developed by the way the patient is handled.</a:t>
            </a:r>
          </a:p>
          <a:p>
            <a:r>
              <a:rPr lang="en-US" b="1" u="sng" dirty="0">
                <a:solidFill>
                  <a:schemeClr val="tx1"/>
                </a:solidFill>
              </a:rPr>
              <a:t>Feeling of Self-respect- </a:t>
            </a:r>
            <a:r>
              <a:rPr lang="en-US" dirty="0">
                <a:solidFill>
                  <a:schemeClr val="tx1"/>
                </a:solidFill>
              </a:rPr>
              <a:t>patient needs to be recognized and honoured as a person and accepted with all their weaknesses. They shouldn’t be rebuked</a:t>
            </a:r>
          </a:p>
          <a:p>
            <a:r>
              <a:rPr lang="en-US" b="1" u="sng" dirty="0">
                <a:solidFill>
                  <a:schemeClr val="tx1"/>
                </a:solidFill>
              </a:rPr>
              <a:t>Feeling of accepted dependency-</a:t>
            </a:r>
            <a:r>
              <a:rPr lang="en-US" dirty="0">
                <a:solidFill>
                  <a:schemeClr val="tx1"/>
                </a:solidFill>
              </a:rPr>
              <a:t> the patient should be allowed to be dependent as long as they are sick but as they improve they should be left to depend on themselves.</a:t>
            </a:r>
          </a:p>
          <a:p>
            <a:r>
              <a:rPr lang="en-US" b="1" u="sng" dirty="0">
                <a:solidFill>
                  <a:schemeClr val="tx1"/>
                </a:solidFill>
              </a:rPr>
              <a:t>Feeling of independence-</a:t>
            </a:r>
            <a:r>
              <a:rPr lang="en-US" dirty="0">
                <a:solidFill>
                  <a:schemeClr val="tx1"/>
                </a:solidFill>
              </a:rPr>
              <a:t> the patient is to be encouraged to solve their problems and making decisions.</a:t>
            </a:r>
          </a:p>
          <a:p>
            <a:r>
              <a:rPr lang="en-US" b="1" u="sng" dirty="0">
                <a:solidFill>
                  <a:schemeClr val="tx1"/>
                </a:solidFill>
              </a:rPr>
              <a:t>Caring –</a:t>
            </a:r>
            <a:r>
              <a:rPr lang="en-US" dirty="0">
                <a:solidFill>
                  <a:schemeClr val="tx1"/>
                </a:solidFill>
              </a:rPr>
              <a:t> caring for the patient  is very important.</a:t>
            </a:r>
          </a:p>
          <a:p>
            <a:r>
              <a:rPr lang="en-US" b="1" u="sng" dirty="0">
                <a:solidFill>
                  <a:schemeClr val="tx1"/>
                </a:solidFill>
              </a:rPr>
              <a:t>Empathy-</a:t>
            </a:r>
            <a:r>
              <a:rPr lang="en-US" dirty="0">
                <a:solidFill>
                  <a:schemeClr val="tx1"/>
                </a:solidFill>
              </a:rPr>
              <a:t> being able to  feel with the patient ,so that one can be able to understand the patient and be able to offer the necessary assistance.</a:t>
            </a:r>
            <a:endParaRPr lang="en-GB" b="1" u="sng" dirty="0">
              <a:solidFill>
                <a:schemeClr val="tx1"/>
              </a:solidFill>
            </a:endParaRPr>
          </a:p>
        </p:txBody>
      </p:sp>
      <p:sp>
        <p:nvSpPr>
          <p:cNvPr id="4" name="Slide Number Placeholder 3">
            <a:extLst>
              <a:ext uri="{FF2B5EF4-FFF2-40B4-BE49-F238E27FC236}">
                <a16:creationId xmlns:a16="http://schemas.microsoft.com/office/drawing/2014/main" id="{F6F53FB3-E57F-7D45-A2F6-BAED1CF33E52}"/>
              </a:ext>
            </a:extLst>
          </p:cNvPr>
          <p:cNvSpPr>
            <a:spLocks noGrp="1"/>
          </p:cNvSpPr>
          <p:nvPr>
            <p:ph type="sldNum" sz="quarter" idx="12"/>
          </p:nvPr>
        </p:nvSpPr>
        <p:spPr/>
        <p:txBody>
          <a:bodyPr/>
          <a:lstStyle/>
          <a:p>
            <a:fld id="{4FAB73BC-B049-4115-A692-8D63A059BFB8}" type="slidenum">
              <a:rPr lang="en-US" smtClean="0"/>
              <a:pPr/>
              <a:t>56</a:t>
            </a:fld>
            <a:endParaRPr lang="en-US" dirty="0"/>
          </a:p>
        </p:txBody>
      </p:sp>
    </p:spTree>
    <p:extLst>
      <p:ext uri="{BB962C8B-B14F-4D97-AF65-F5344CB8AC3E}">
        <p14:creationId xmlns:p14="http://schemas.microsoft.com/office/powerpoint/2010/main" val="26690385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69AEE-5408-4844-95DB-FA2AABE49F7F}"/>
              </a:ext>
            </a:extLst>
          </p:cNvPr>
          <p:cNvSpPr>
            <a:spLocks noGrp="1"/>
          </p:cNvSpPr>
          <p:nvPr>
            <p:ph type="title"/>
          </p:nvPr>
        </p:nvSpPr>
        <p:spPr/>
        <p:txBody>
          <a:bodyPr/>
          <a:lstStyle/>
          <a:p>
            <a:r>
              <a:rPr lang="en-US" dirty="0">
                <a:solidFill>
                  <a:schemeClr val="tx1"/>
                </a:solidFill>
              </a:rPr>
              <a:t>Nurse –Patient Interactions</a:t>
            </a:r>
            <a:endParaRPr lang="en-GB" dirty="0">
              <a:solidFill>
                <a:schemeClr val="tx1"/>
              </a:solidFill>
            </a:endParaRPr>
          </a:p>
        </p:txBody>
      </p:sp>
      <p:sp>
        <p:nvSpPr>
          <p:cNvPr id="3" name="Content Placeholder 2">
            <a:extLst>
              <a:ext uri="{FF2B5EF4-FFF2-40B4-BE49-F238E27FC236}">
                <a16:creationId xmlns:a16="http://schemas.microsoft.com/office/drawing/2014/main" id="{4E230322-C6E6-43B2-9807-4F7032F184FE}"/>
              </a:ext>
            </a:extLst>
          </p:cNvPr>
          <p:cNvSpPr>
            <a:spLocks noGrp="1"/>
          </p:cNvSpPr>
          <p:nvPr>
            <p:ph idx="1"/>
          </p:nvPr>
        </p:nvSpPr>
        <p:spPr/>
        <p:txBody>
          <a:bodyPr>
            <a:normAutofit fontScale="70000" lnSpcReduction="20000"/>
          </a:bodyPr>
          <a:lstStyle/>
          <a:p>
            <a:r>
              <a:rPr lang="en-US" dirty="0">
                <a:solidFill>
                  <a:schemeClr val="tx1"/>
                </a:solidFill>
              </a:rPr>
              <a:t>This is a situation in which there is mutual exchange of ideas or information between the nurse and the patient .There are three phases which are achieved in one session.</a:t>
            </a:r>
          </a:p>
          <a:p>
            <a:pPr marL="0" indent="0">
              <a:buNone/>
            </a:pPr>
            <a:r>
              <a:rPr lang="en-US" dirty="0">
                <a:solidFill>
                  <a:schemeClr val="tx1"/>
                </a:solidFill>
              </a:rPr>
              <a:t>              </a:t>
            </a:r>
            <a:r>
              <a:rPr lang="en-US" b="1" u="sng" dirty="0">
                <a:solidFill>
                  <a:schemeClr val="tx1"/>
                </a:solidFill>
              </a:rPr>
              <a:t>types of interaction</a:t>
            </a:r>
          </a:p>
          <a:p>
            <a:pPr marL="1017270" lvl="1" indent="-514350">
              <a:buFont typeface="+mj-lt"/>
              <a:buAutoNum type="romanLcPeriod"/>
            </a:pPr>
            <a:r>
              <a:rPr lang="en-GB" dirty="0">
                <a:solidFill>
                  <a:schemeClr val="tx1"/>
                </a:solidFill>
              </a:rPr>
              <a:t>Information gathering</a:t>
            </a:r>
          </a:p>
          <a:p>
            <a:pPr marL="1017270" lvl="1" indent="-514350">
              <a:buFont typeface="+mj-lt"/>
              <a:buAutoNum type="romanLcPeriod"/>
            </a:pPr>
            <a:r>
              <a:rPr lang="en-GB" dirty="0">
                <a:solidFill>
                  <a:schemeClr val="tx1"/>
                </a:solidFill>
              </a:rPr>
              <a:t>Social interaction</a:t>
            </a:r>
          </a:p>
          <a:p>
            <a:pPr marL="1017270" lvl="1" indent="-514350">
              <a:buFont typeface="+mj-lt"/>
              <a:buAutoNum type="romanLcPeriod"/>
            </a:pPr>
            <a:r>
              <a:rPr lang="en-GB" dirty="0">
                <a:solidFill>
                  <a:schemeClr val="tx1"/>
                </a:solidFill>
              </a:rPr>
              <a:t>Therapeutic interactions</a:t>
            </a:r>
          </a:p>
          <a:p>
            <a:pPr marL="1017270" lvl="1" indent="-514350">
              <a:buFont typeface="+mj-lt"/>
              <a:buAutoNum type="romanLcPeriod"/>
            </a:pPr>
            <a:r>
              <a:rPr lang="en-GB" dirty="0">
                <a:solidFill>
                  <a:schemeClr val="tx1"/>
                </a:solidFill>
              </a:rPr>
              <a:t>Supportive interactions</a:t>
            </a:r>
            <a:endParaRPr lang="en-US" dirty="0">
              <a:solidFill>
                <a:schemeClr val="tx1"/>
              </a:solidFill>
            </a:endParaRPr>
          </a:p>
          <a:p>
            <a:r>
              <a:rPr lang="en-US" dirty="0">
                <a:solidFill>
                  <a:schemeClr val="tx1"/>
                </a:solidFill>
              </a:rPr>
              <a:t> </a:t>
            </a:r>
            <a:r>
              <a:rPr lang="en-US" b="1" u="sng" dirty="0">
                <a:solidFill>
                  <a:schemeClr val="tx1"/>
                </a:solidFill>
              </a:rPr>
              <a:t>Information Gathering </a:t>
            </a:r>
          </a:p>
          <a:p>
            <a:pPr marL="0" indent="0">
              <a:buNone/>
            </a:pPr>
            <a:r>
              <a:rPr lang="en-US" dirty="0">
                <a:solidFill>
                  <a:schemeClr val="tx1"/>
                </a:solidFill>
              </a:rPr>
              <a:t>Where we want  to gather information about the patient in form of interview. This is done during the first meeting, the impression to the patient is very important.</a:t>
            </a:r>
          </a:p>
          <a:p>
            <a:r>
              <a:rPr lang="en-US" b="1" u="sng" dirty="0">
                <a:solidFill>
                  <a:schemeClr val="tx1"/>
                </a:solidFill>
              </a:rPr>
              <a:t>Social interaction]</a:t>
            </a:r>
          </a:p>
          <a:p>
            <a:pPr marL="0" indent="0">
              <a:buNone/>
            </a:pPr>
            <a:r>
              <a:rPr lang="en-US" dirty="0">
                <a:solidFill>
                  <a:schemeClr val="tx1"/>
                </a:solidFill>
              </a:rPr>
              <a:t>This takes place during a social activity and is aimed at occupying the patient . This can be done with a patient alone or in a group.(occupational therapy). This interactions enhances the positive image of the patient</a:t>
            </a:r>
          </a:p>
          <a:p>
            <a:r>
              <a:rPr lang="en-US" b="1" u="sng" dirty="0">
                <a:solidFill>
                  <a:schemeClr val="tx1"/>
                </a:solidFill>
              </a:rPr>
              <a:t>Therapeutic interaction</a:t>
            </a:r>
          </a:p>
          <a:p>
            <a:pPr marL="0" indent="0">
              <a:buNone/>
            </a:pPr>
            <a:r>
              <a:rPr lang="en-US" dirty="0">
                <a:solidFill>
                  <a:schemeClr val="tx1"/>
                </a:solidFill>
              </a:rPr>
              <a:t>This is planned, purposeful type of interaction that will build the patient towards recovery .</a:t>
            </a:r>
          </a:p>
          <a:p>
            <a:r>
              <a:rPr lang="en-US" b="1" u="sng" dirty="0">
                <a:solidFill>
                  <a:schemeClr val="tx1"/>
                </a:solidFill>
              </a:rPr>
              <a:t>Supportive interaction</a:t>
            </a:r>
          </a:p>
          <a:p>
            <a:pPr marL="0" indent="0">
              <a:buNone/>
            </a:pPr>
            <a:r>
              <a:rPr lang="en-US" dirty="0">
                <a:solidFill>
                  <a:schemeClr val="tx1"/>
                </a:solidFill>
              </a:rPr>
              <a:t>Aimed at giving emotional support to the patient. I t involves making use of non-verbal communication. By sitting next to the patient they feel that people are concerned about them.</a:t>
            </a:r>
            <a:endParaRPr lang="en-GB" dirty="0">
              <a:solidFill>
                <a:schemeClr val="tx1"/>
              </a:solidFill>
            </a:endParaRPr>
          </a:p>
          <a:p>
            <a:pPr marL="502920" lvl="1" indent="0">
              <a:buNone/>
            </a:pPr>
            <a:endParaRPr lang="en-GB" dirty="0">
              <a:solidFill>
                <a:schemeClr val="tx1"/>
              </a:solidFill>
            </a:endParaRPr>
          </a:p>
          <a:p>
            <a:pPr marL="502920" lvl="1" indent="0">
              <a:buNone/>
            </a:pPr>
            <a:endParaRPr lang="en-GB" dirty="0">
              <a:solidFill>
                <a:schemeClr val="tx1"/>
              </a:solidFill>
            </a:endParaRPr>
          </a:p>
        </p:txBody>
      </p:sp>
      <p:sp>
        <p:nvSpPr>
          <p:cNvPr id="4" name="Slide Number Placeholder 3">
            <a:extLst>
              <a:ext uri="{FF2B5EF4-FFF2-40B4-BE49-F238E27FC236}">
                <a16:creationId xmlns:a16="http://schemas.microsoft.com/office/drawing/2014/main" id="{9C7D9DEB-E7CD-3287-61FD-6A4BAF321765}"/>
              </a:ext>
            </a:extLst>
          </p:cNvPr>
          <p:cNvSpPr>
            <a:spLocks noGrp="1"/>
          </p:cNvSpPr>
          <p:nvPr>
            <p:ph type="sldNum" sz="quarter" idx="12"/>
          </p:nvPr>
        </p:nvSpPr>
        <p:spPr/>
        <p:txBody>
          <a:bodyPr/>
          <a:lstStyle/>
          <a:p>
            <a:fld id="{4FAB73BC-B049-4115-A692-8D63A059BFB8}" type="slidenum">
              <a:rPr lang="en-US" smtClean="0"/>
              <a:pPr/>
              <a:t>57</a:t>
            </a:fld>
            <a:endParaRPr lang="en-US" dirty="0"/>
          </a:p>
        </p:txBody>
      </p:sp>
    </p:spTree>
    <p:extLst>
      <p:ext uri="{BB962C8B-B14F-4D97-AF65-F5344CB8AC3E}">
        <p14:creationId xmlns:p14="http://schemas.microsoft.com/office/powerpoint/2010/main" val="9002874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73303-1AC1-4BAE-B1A1-43367899A2F2}"/>
              </a:ext>
            </a:extLst>
          </p:cNvPr>
          <p:cNvSpPr>
            <a:spLocks noGrp="1"/>
          </p:cNvSpPr>
          <p:nvPr>
            <p:ph type="title"/>
          </p:nvPr>
        </p:nvSpPr>
        <p:spPr/>
        <p:txBody>
          <a:bodyPr/>
          <a:lstStyle/>
          <a:p>
            <a:r>
              <a:rPr lang="en-US" dirty="0"/>
              <a:t>Preparation for an interaction</a:t>
            </a:r>
            <a:endParaRPr lang="en-GB" dirty="0"/>
          </a:p>
        </p:txBody>
      </p:sp>
      <p:sp>
        <p:nvSpPr>
          <p:cNvPr id="3" name="Content Placeholder 2">
            <a:extLst>
              <a:ext uri="{FF2B5EF4-FFF2-40B4-BE49-F238E27FC236}">
                <a16:creationId xmlns:a16="http://schemas.microsoft.com/office/drawing/2014/main" id="{E6F389EC-E184-41F4-92A5-6310FDB85C03}"/>
              </a:ext>
            </a:extLst>
          </p:cNvPr>
          <p:cNvSpPr>
            <a:spLocks noGrp="1"/>
          </p:cNvSpPr>
          <p:nvPr>
            <p:ph idx="1"/>
          </p:nvPr>
        </p:nvSpPr>
        <p:spPr/>
        <p:txBody>
          <a:bodyPr>
            <a:normAutofit lnSpcReduction="10000"/>
          </a:bodyPr>
          <a:lstStyle/>
          <a:p>
            <a:r>
              <a:rPr lang="en-US" b="1" dirty="0">
                <a:solidFill>
                  <a:schemeClr val="tx1"/>
                </a:solidFill>
              </a:rPr>
              <a:t>Patient –</a:t>
            </a:r>
            <a:r>
              <a:rPr lang="en-US" dirty="0">
                <a:solidFill>
                  <a:schemeClr val="tx1"/>
                </a:solidFill>
              </a:rPr>
              <a:t> assess the patients condition and fitness, explain the purpose of the interaction, ensure a convenient venue(good seats, ventilation, lighting, and privacy). Ensure the language is understandable to the patient and time is appropriate.</a:t>
            </a:r>
          </a:p>
          <a:p>
            <a:r>
              <a:rPr lang="en-US" b="1" dirty="0">
                <a:solidFill>
                  <a:schemeClr val="tx1"/>
                </a:solidFill>
              </a:rPr>
              <a:t>Nurse side-</a:t>
            </a:r>
            <a:r>
              <a:rPr lang="en-US" dirty="0">
                <a:solidFill>
                  <a:schemeClr val="tx1"/>
                </a:solidFill>
              </a:rPr>
              <a:t>develop objectives for the  session, prepare the venue, determine language to be used and find appropriate time for the interaction. Ensure proper knowledge of the patient with adequate history taken.</a:t>
            </a:r>
          </a:p>
          <a:p>
            <a:pPr marL="0" indent="0">
              <a:buNone/>
            </a:pPr>
            <a:r>
              <a:rPr lang="en-US" b="1" u="sng" dirty="0">
                <a:solidFill>
                  <a:schemeClr val="tx1"/>
                </a:solidFill>
              </a:rPr>
              <a:t>Points to note during interaction process</a:t>
            </a:r>
          </a:p>
          <a:p>
            <a:r>
              <a:rPr lang="en-US" dirty="0">
                <a:solidFill>
                  <a:schemeClr val="tx1"/>
                </a:solidFill>
              </a:rPr>
              <a:t>Nurse should use their observational skills, determine whether the patient is willing to give out information by</a:t>
            </a:r>
          </a:p>
          <a:p>
            <a:pPr marL="0" indent="0">
              <a:buNone/>
            </a:pPr>
            <a:r>
              <a:rPr lang="en-US" dirty="0">
                <a:solidFill>
                  <a:schemeClr val="tx1"/>
                </a:solidFill>
              </a:rPr>
              <a:t>-assessing the concentration of the patient</a:t>
            </a:r>
          </a:p>
          <a:p>
            <a:pPr marL="0" indent="0">
              <a:buNone/>
            </a:pPr>
            <a:r>
              <a:rPr lang="en-US" dirty="0">
                <a:solidFill>
                  <a:schemeClr val="tx1"/>
                </a:solidFill>
              </a:rPr>
              <a:t>-checking the mood of the patient is it elated or depressed.</a:t>
            </a:r>
          </a:p>
          <a:p>
            <a:pPr marL="0" indent="0">
              <a:buNone/>
            </a:pPr>
            <a:r>
              <a:rPr lang="en-US" dirty="0">
                <a:solidFill>
                  <a:schemeClr val="tx1"/>
                </a:solidFill>
              </a:rPr>
              <a:t>-analysing patients thought content, facial expression</a:t>
            </a:r>
          </a:p>
          <a:p>
            <a:pPr marL="0" indent="0">
              <a:buNone/>
            </a:pPr>
            <a:r>
              <a:rPr lang="en-US" dirty="0">
                <a:solidFill>
                  <a:schemeClr val="tx1"/>
                </a:solidFill>
              </a:rPr>
              <a:t>-looking for signs of restlessness and anxiety.</a:t>
            </a:r>
          </a:p>
          <a:p>
            <a:pPr marL="0" indent="0">
              <a:buNone/>
            </a:pPr>
            <a:endParaRPr lang="en-US" dirty="0">
              <a:solidFill>
                <a:schemeClr val="tx1"/>
              </a:solidFill>
            </a:endParaRPr>
          </a:p>
        </p:txBody>
      </p:sp>
      <p:sp>
        <p:nvSpPr>
          <p:cNvPr id="4" name="Slide Number Placeholder 3">
            <a:extLst>
              <a:ext uri="{FF2B5EF4-FFF2-40B4-BE49-F238E27FC236}">
                <a16:creationId xmlns:a16="http://schemas.microsoft.com/office/drawing/2014/main" id="{BFEF7A81-C60C-D85F-9318-AF319271C9A6}"/>
              </a:ext>
            </a:extLst>
          </p:cNvPr>
          <p:cNvSpPr>
            <a:spLocks noGrp="1"/>
          </p:cNvSpPr>
          <p:nvPr>
            <p:ph type="sldNum" sz="quarter" idx="12"/>
          </p:nvPr>
        </p:nvSpPr>
        <p:spPr/>
        <p:txBody>
          <a:bodyPr/>
          <a:lstStyle/>
          <a:p>
            <a:fld id="{4FAB73BC-B049-4115-A692-8D63A059BFB8}" type="slidenum">
              <a:rPr lang="en-US" smtClean="0"/>
              <a:pPr/>
              <a:t>58</a:t>
            </a:fld>
            <a:endParaRPr lang="en-US" dirty="0"/>
          </a:p>
        </p:txBody>
      </p:sp>
    </p:spTree>
    <p:extLst>
      <p:ext uri="{BB962C8B-B14F-4D97-AF65-F5344CB8AC3E}">
        <p14:creationId xmlns:p14="http://schemas.microsoft.com/office/powerpoint/2010/main" val="34880781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049A4-4A9F-428E-A970-3E934201A641}"/>
              </a:ext>
            </a:extLst>
          </p:cNvPr>
          <p:cNvSpPr>
            <a:spLocks noGrp="1"/>
          </p:cNvSpPr>
          <p:nvPr>
            <p:ph type="title"/>
          </p:nvPr>
        </p:nvSpPr>
        <p:spPr/>
        <p:txBody>
          <a:bodyPr/>
          <a:lstStyle/>
          <a:p>
            <a:r>
              <a:rPr lang="en-US" dirty="0"/>
              <a:t>Preparation…</a:t>
            </a:r>
            <a:endParaRPr lang="en-GB" dirty="0"/>
          </a:p>
        </p:txBody>
      </p:sp>
      <p:sp>
        <p:nvSpPr>
          <p:cNvPr id="3" name="Content Placeholder 2">
            <a:extLst>
              <a:ext uri="{FF2B5EF4-FFF2-40B4-BE49-F238E27FC236}">
                <a16:creationId xmlns:a16="http://schemas.microsoft.com/office/drawing/2014/main" id="{55E5D17A-C128-4A9C-A47F-3B665925C37F}"/>
              </a:ext>
            </a:extLst>
          </p:cNvPr>
          <p:cNvSpPr>
            <a:spLocks noGrp="1"/>
          </p:cNvSpPr>
          <p:nvPr>
            <p:ph idx="1"/>
          </p:nvPr>
        </p:nvSpPr>
        <p:spPr/>
        <p:txBody>
          <a:bodyPr/>
          <a:lstStyle/>
          <a:p>
            <a:r>
              <a:rPr lang="en-US" b="1" dirty="0">
                <a:solidFill>
                  <a:schemeClr val="tx1"/>
                </a:solidFill>
              </a:rPr>
              <a:t>Listening-</a:t>
            </a:r>
            <a:r>
              <a:rPr lang="en-US" dirty="0">
                <a:solidFill>
                  <a:schemeClr val="tx1"/>
                </a:solidFill>
              </a:rPr>
              <a:t> a very important skill/tool during conversation .This will allow the patient to recollect a feeling ,verbalise it and make them feel more relieved.</a:t>
            </a:r>
          </a:p>
          <a:p>
            <a:r>
              <a:rPr lang="en-US" b="1" dirty="0">
                <a:solidFill>
                  <a:schemeClr val="tx1"/>
                </a:solidFill>
              </a:rPr>
              <a:t>Directing the patient as necessary-</a:t>
            </a:r>
            <a:r>
              <a:rPr lang="en-US" dirty="0">
                <a:solidFill>
                  <a:schemeClr val="tx1"/>
                </a:solidFill>
              </a:rPr>
              <a:t> involves use of therapeutic skills and communication. Also bearing in mind that as the patient is under observation by the therapist they also are observing the therapist.</a:t>
            </a:r>
            <a:endParaRPr lang="en-GB" b="1" dirty="0">
              <a:solidFill>
                <a:schemeClr val="tx1"/>
              </a:solidFill>
            </a:endParaRPr>
          </a:p>
        </p:txBody>
      </p:sp>
      <p:sp>
        <p:nvSpPr>
          <p:cNvPr id="4" name="Slide Number Placeholder 3">
            <a:extLst>
              <a:ext uri="{FF2B5EF4-FFF2-40B4-BE49-F238E27FC236}">
                <a16:creationId xmlns:a16="http://schemas.microsoft.com/office/drawing/2014/main" id="{46010BB9-E479-6A85-0936-3C4484064461}"/>
              </a:ext>
            </a:extLst>
          </p:cNvPr>
          <p:cNvSpPr>
            <a:spLocks noGrp="1"/>
          </p:cNvSpPr>
          <p:nvPr>
            <p:ph type="sldNum" sz="quarter" idx="12"/>
          </p:nvPr>
        </p:nvSpPr>
        <p:spPr/>
        <p:txBody>
          <a:bodyPr/>
          <a:lstStyle/>
          <a:p>
            <a:fld id="{4FAB73BC-B049-4115-A692-8D63A059BFB8}" type="slidenum">
              <a:rPr lang="en-US" smtClean="0"/>
              <a:pPr/>
              <a:t>59</a:t>
            </a:fld>
            <a:endParaRPr lang="en-US" dirty="0"/>
          </a:p>
        </p:txBody>
      </p:sp>
    </p:spTree>
    <p:extLst>
      <p:ext uri="{BB962C8B-B14F-4D97-AF65-F5344CB8AC3E}">
        <p14:creationId xmlns:p14="http://schemas.microsoft.com/office/powerpoint/2010/main" val="548447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7F80C-50B7-4A35-8052-AC55CBA40FE2}"/>
              </a:ext>
            </a:extLst>
          </p:cNvPr>
          <p:cNvSpPr>
            <a:spLocks noGrp="1"/>
          </p:cNvSpPr>
          <p:nvPr>
            <p:ph type="title"/>
          </p:nvPr>
        </p:nvSpPr>
        <p:spPr>
          <a:xfrm>
            <a:off x="252919" y="1123837"/>
            <a:ext cx="2947482" cy="1540341"/>
          </a:xfrm>
        </p:spPr>
        <p:txBody>
          <a:bodyPr/>
          <a:lstStyle/>
          <a:p>
            <a:r>
              <a:rPr lang="en-US" dirty="0"/>
              <a:t>Terminologies …</a:t>
            </a:r>
            <a:endParaRPr lang="en-GB" dirty="0"/>
          </a:p>
        </p:txBody>
      </p:sp>
      <p:sp>
        <p:nvSpPr>
          <p:cNvPr id="3" name="Content Placeholder 2">
            <a:extLst>
              <a:ext uri="{FF2B5EF4-FFF2-40B4-BE49-F238E27FC236}">
                <a16:creationId xmlns:a16="http://schemas.microsoft.com/office/drawing/2014/main" id="{308A112E-FCE6-4269-8FFD-F466B00739C6}"/>
              </a:ext>
            </a:extLst>
          </p:cNvPr>
          <p:cNvSpPr>
            <a:spLocks noGrp="1"/>
          </p:cNvSpPr>
          <p:nvPr>
            <p:ph idx="1"/>
          </p:nvPr>
        </p:nvSpPr>
        <p:spPr/>
        <p:txBody>
          <a:bodyPr/>
          <a:lstStyle/>
          <a:p>
            <a:r>
              <a:rPr lang="en-US" b="1" kern="1200" dirty="0">
                <a:solidFill>
                  <a:schemeClr val="tx1"/>
                </a:solidFill>
                <a:effectLst/>
                <a:latin typeface="Corbel" panose="020B0503020204020204" pitchFamily="34" charset="0"/>
                <a:ea typeface="+mn-ea"/>
                <a:cs typeface="+mn-cs"/>
              </a:rPr>
              <a:t>Empathy</a:t>
            </a:r>
            <a:r>
              <a:rPr lang="en-US" kern="1200" dirty="0">
                <a:solidFill>
                  <a:schemeClr val="tx1"/>
                </a:solidFill>
                <a:effectLst/>
                <a:latin typeface="Corbel" panose="020B0503020204020204" pitchFamily="34" charset="0"/>
                <a:ea typeface="+mn-ea"/>
                <a:cs typeface="+mn-cs"/>
              </a:rPr>
              <a:t>- ability to fully understand how the other person is feeling</a:t>
            </a:r>
            <a:r>
              <a:rPr lang="en-GB" kern="1200" dirty="0">
                <a:solidFill>
                  <a:schemeClr val="tx1"/>
                </a:solidFill>
                <a:effectLst/>
                <a:latin typeface="Corbel" panose="020B0503020204020204" pitchFamily="34" charset="0"/>
                <a:ea typeface="+mn-ea"/>
                <a:cs typeface="+mn-cs"/>
              </a:rPr>
              <a:t>. Below are listed differences between </a:t>
            </a:r>
            <a:r>
              <a:rPr lang="en-GB" b="1" i="1" kern="1200" dirty="0">
                <a:solidFill>
                  <a:schemeClr val="tx1"/>
                </a:solidFill>
                <a:effectLst/>
                <a:latin typeface="Corbel" panose="020B0503020204020204" pitchFamily="34" charset="0"/>
                <a:ea typeface="+mn-ea"/>
                <a:cs typeface="+mn-cs"/>
              </a:rPr>
              <a:t>Sympathy</a:t>
            </a:r>
            <a:r>
              <a:rPr lang="en-GB" kern="1200" dirty="0">
                <a:solidFill>
                  <a:schemeClr val="tx1"/>
                </a:solidFill>
                <a:effectLst/>
                <a:latin typeface="Corbel" panose="020B0503020204020204" pitchFamily="34" charset="0"/>
                <a:ea typeface="+mn-ea"/>
                <a:cs typeface="+mn-cs"/>
              </a:rPr>
              <a:t> and </a:t>
            </a:r>
            <a:r>
              <a:rPr lang="en-GB" b="1" i="1" kern="1200" dirty="0">
                <a:solidFill>
                  <a:schemeClr val="tx1"/>
                </a:solidFill>
                <a:effectLst/>
                <a:latin typeface="Corbel" panose="020B0503020204020204" pitchFamily="34" charset="0"/>
                <a:ea typeface="+mn-ea"/>
                <a:cs typeface="+mn-cs"/>
              </a:rPr>
              <a:t>Empathy</a:t>
            </a:r>
            <a:endParaRPr lang="en-GB" dirty="0">
              <a:solidFill>
                <a:schemeClr val="tx1"/>
              </a:solidFill>
              <a:effectLst/>
            </a:endParaRPr>
          </a:p>
          <a:p>
            <a:endParaRPr lang="en-GB" dirty="0"/>
          </a:p>
          <a:p>
            <a:endParaRPr lang="en-GB" dirty="0"/>
          </a:p>
          <a:p>
            <a:endParaRPr lang="en-GB" dirty="0"/>
          </a:p>
          <a:p>
            <a:endParaRPr lang="en-GB" dirty="0"/>
          </a:p>
          <a:p>
            <a:endParaRPr lang="en-GB" dirty="0"/>
          </a:p>
          <a:p>
            <a:endParaRPr lang="en-GB" b="1" dirty="0"/>
          </a:p>
          <a:p>
            <a:endParaRPr lang="en-GB" dirty="0"/>
          </a:p>
          <a:p>
            <a:endParaRPr lang="en-GB" dirty="0"/>
          </a:p>
          <a:p>
            <a:endParaRPr lang="en-GB" dirty="0"/>
          </a:p>
          <a:p>
            <a:endParaRPr lang="en-GB" dirty="0"/>
          </a:p>
        </p:txBody>
      </p:sp>
      <p:pic>
        <p:nvPicPr>
          <p:cNvPr id="6" name="Picture 5">
            <a:extLst>
              <a:ext uri="{FF2B5EF4-FFF2-40B4-BE49-F238E27FC236}">
                <a16:creationId xmlns:a16="http://schemas.microsoft.com/office/drawing/2014/main" id="{0CBF9A95-FDFC-43C3-9F20-A44F7CC1026B}"/>
              </a:ext>
            </a:extLst>
          </p:cNvPr>
          <p:cNvPicPr>
            <a:picLocks noChangeAspect="1"/>
          </p:cNvPicPr>
          <p:nvPr/>
        </p:nvPicPr>
        <p:blipFill>
          <a:blip r:embed="rId2"/>
          <a:stretch>
            <a:fillRect/>
          </a:stretch>
        </p:blipFill>
        <p:spPr>
          <a:xfrm>
            <a:off x="4116918" y="1766886"/>
            <a:ext cx="7067550" cy="2276475"/>
          </a:xfrm>
          <a:prstGeom prst="rect">
            <a:avLst/>
          </a:prstGeom>
        </p:spPr>
      </p:pic>
      <p:sp>
        <p:nvSpPr>
          <p:cNvPr id="8" name="TextBox 7">
            <a:extLst>
              <a:ext uri="{FF2B5EF4-FFF2-40B4-BE49-F238E27FC236}">
                <a16:creationId xmlns:a16="http://schemas.microsoft.com/office/drawing/2014/main" id="{0C4FA87F-4A74-4CF9-8802-1E68C65161B8}"/>
              </a:ext>
            </a:extLst>
          </p:cNvPr>
          <p:cNvSpPr txBox="1"/>
          <p:nvPr/>
        </p:nvSpPr>
        <p:spPr>
          <a:xfrm>
            <a:off x="3869268" y="4031739"/>
            <a:ext cx="7315200" cy="3170099"/>
          </a:xfrm>
          <a:prstGeom prst="rect">
            <a:avLst/>
          </a:prstGeom>
          <a:noFill/>
        </p:spPr>
        <p:txBody>
          <a:bodyPr wrap="square" rtlCol="0">
            <a:spAutoFit/>
          </a:bodyPr>
          <a:lstStyle/>
          <a:p>
            <a:pPr marL="342900" indent="-342900">
              <a:buClr>
                <a:srgbClr val="FF6600"/>
              </a:buClr>
              <a:buFont typeface="Arial" panose="020B0604020202020204" pitchFamily="34" charset="0"/>
              <a:buChar char="•"/>
            </a:pPr>
            <a:r>
              <a:rPr lang="en-GB" sz="2000" b="1" dirty="0"/>
              <a:t>Acceptance- </a:t>
            </a:r>
            <a:r>
              <a:rPr lang="en-GB" sz="2000" dirty="0"/>
              <a:t>allowing others freedom of their own beliefs without giving the right to disagree.</a:t>
            </a:r>
          </a:p>
          <a:p>
            <a:pPr marL="342900" indent="-342900">
              <a:buClr>
                <a:srgbClr val="FF6600"/>
              </a:buClr>
              <a:buFont typeface="Arial" panose="020B0604020202020204" pitchFamily="34" charset="0"/>
              <a:buChar char="•"/>
            </a:pPr>
            <a:r>
              <a:rPr lang="en-GB" sz="2000" b="1" dirty="0"/>
              <a:t>Counselling-</a:t>
            </a:r>
            <a:r>
              <a:rPr lang="en-GB" sz="2000" dirty="0"/>
              <a:t> a two way learning  process whereby the clients are encouraged to discuss  to discuss their problems and the counsellor helps the client to explore and exploit his internal and external resources in solving their own problems; exploring appropriate measures taken in the past and can be used in solving current problems.</a:t>
            </a:r>
            <a:endParaRPr lang="en-GB" sz="2000" b="1" dirty="0"/>
          </a:p>
          <a:p>
            <a:endParaRPr lang="en-GB" sz="2000" b="1" dirty="0"/>
          </a:p>
          <a:p>
            <a:endParaRPr lang="en-GB" sz="2000" dirty="0"/>
          </a:p>
        </p:txBody>
      </p:sp>
      <p:sp>
        <p:nvSpPr>
          <p:cNvPr id="4" name="Slide Number Placeholder 3">
            <a:extLst>
              <a:ext uri="{FF2B5EF4-FFF2-40B4-BE49-F238E27FC236}">
                <a16:creationId xmlns:a16="http://schemas.microsoft.com/office/drawing/2014/main" id="{F7484286-547E-5061-111F-E2F4013FB9C4}"/>
              </a:ext>
            </a:extLst>
          </p:cNvPr>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5497851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DE345-A867-4565-87EE-B00989804E62}"/>
              </a:ext>
            </a:extLst>
          </p:cNvPr>
          <p:cNvSpPr>
            <a:spLocks noGrp="1"/>
          </p:cNvSpPr>
          <p:nvPr>
            <p:ph type="title"/>
          </p:nvPr>
        </p:nvSpPr>
        <p:spPr/>
        <p:txBody>
          <a:bodyPr/>
          <a:lstStyle/>
          <a:p>
            <a:r>
              <a:rPr lang="en-US" dirty="0">
                <a:solidFill>
                  <a:schemeClr val="tx1"/>
                </a:solidFill>
              </a:rPr>
              <a:t>Phases of the Interaction</a:t>
            </a:r>
            <a:br>
              <a:rPr lang="en-US" dirty="0">
                <a:solidFill>
                  <a:schemeClr val="tx1"/>
                </a:solidFill>
              </a:rPr>
            </a:br>
            <a:r>
              <a:rPr lang="en-US" dirty="0">
                <a:solidFill>
                  <a:schemeClr val="tx1"/>
                </a:solidFill>
              </a:rPr>
              <a:t>- Introductory phase.</a:t>
            </a:r>
            <a:endParaRPr lang="en-GB" dirty="0">
              <a:solidFill>
                <a:schemeClr val="tx1"/>
              </a:solidFill>
            </a:endParaRPr>
          </a:p>
        </p:txBody>
      </p:sp>
      <p:sp>
        <p:nvSpPr>
          <p:cNvPr id="3" name="Content Placeholder 2">
            <a:extLst>
              <a:ext uri="{FF2B5EF4-FFF2-40B4-BE49-F238E27FC236}">
                <a16:creationId xmlns:a16="http://schemas.microsoft.com/office/drawing/2014/main" id="{57DE3FF9-96DB-420E-9EAA-A36C5E95976C}"/>
              </a:ext>
            </a:extLst>
          </p:cNvPr>
          <p:cNvSpPr>
            <a:spLocks noGrp="1"/>
          </p:cNvSpPr>
          <p:nvPr>
            <p:ph idx="1"/>
          </p:nvPr>
        </p:nvSpPr>
        <p:spPr/>
        <p:txBody>
          <a:bodyPr>
            <a:normAutofit fontScale="92500" lnSpcReduction="10000"/>
          </a:bodyPr>
          <a:lstStyle/>
          <a:p>
            <a:r>
              <a:rPr lang="en-US" b="1" u="sng" dirty="0">
                <a:solidFill>
                  <a:schemeClr val="tx1"/>
                </a:solidFill>
              </a:rPr>
              <a:t>Introductory phase</a:t>
            </a:r>
          </a:p>
          <a:p>
            <a:pPr marL="0" indent="0">
              <a:buNone/>
            </a:pPr>
            <a:r>
              <a:rPr lang="en-US" dirty="0">
                <a:solidFill>
                  <a:schemeClr val="tx1"/>
                </a:solidFill>
              </a:rPr>
              <a:t>The tasks of the nurse in this phase include: facilitating the ability to freely communicate, develop a bond of trust and security, identify difficulties that might interfere with the interaction ,assessing the strength and weaknesses of the patient, determining patients problems and needs.</a:t>
            </a:r>
            <a:endParaRPr lang="en-GB" dirty="0">
              <a:solidFill>
                <a:schemeClr val="tx1"/>
              </a:solidFill>
            </a:endParaRPr>
          </a:p>
          <a:p>
            <a:r>
              <a:rPr lang="en-GB" b="1" u="sng" dirty="0">
                <a:solidFill>
                  <a:schemeClr val="tx1"/>
                </a:solidFill>
              </a:rPr>
              <a:t>Working phase</a:t>
            </a:r>
          </a:p>
          <a:p>
            <a:pPr marL="0" indent="0">
              <a:buNone/>
            </a:pPr>
            <a:r>
              <a:rPr lang="en-GB" dirty="0">
                <a:solidFill>
                  <a:schemeClr val="tx1"/>
                </a:solidFill>
              </a:rPr>
              <a:t>Here the nurse plans for a therapeutic discussion that can help the patient verbalise and solve their problems, maintenance of feeling of trust has to continue, plan for short sessions depending on the persons response, help the patient develop effective contact reality socially and physically, continuous evaluation of the patients progress is necessary .The way questions are asked will determine the results or response</a:t>
            </a:r>
          </a:p>
          <a:p>
            <a:r>
              <a:rPr lang="en-GB" b="1" u="sng" dirty="0">
                <a:solidFill>
                  <a:schemeClr val="tx1"/>
                </a:solidFill>
              </a:rPr>
              <a:t>Termination phase</a:t>
            </a:r>
          </a:p>
          <a:p>
            <a:pPr marL="0" indent="0">
              <a:buNone/>
            </a:pPr>
            <a:r>
              <a:rPr lang="en-GB" dirty="0">
                <a:solidFill>
                  <a:schemeClr val="tx1"/>
                </a:solidFill>
              </a:rPr>
              <a:t>The patient should be reminded that the interaction is for a specific time, prepare the patient for termination. Remind them that one day the interactions will come to an end.( you will leave the ward)</a:t>
            </a:r>
          </a:p>
        </p:txBody>
      </p:sp>
      <p:sp>
        <p:nvSpPr>
          <p:cNvPr id="4" name="Slide Number Placeholder 3">
            <a:extLst>
              <a:ext uri="{FF2B5EF4-FFF2-40B4-BE49-F238E27FC236}">
                <a16:creationId xmlns:a16="http://schemas.microsoft.com/office/drawing/2014/main" id="{7AE91E7A-04C6-7C4D-2503-CA1B62E757F4}"/>
              </a:ext>
            </a:extLst>
          </p:cNvPr>
          <p:cNvSpPr>
            <a:spLocks noGrp="1"/>
          </p:cNvSpPr>
          <p:nvPr>
            <p:ph type="sldNum" sz="quarter" idx="12"/>
          </p:nvPr>
        </p:nvSpPr>
        <p:spPr/>
        <p:txBody>
          <a:bodyPr/>
          <a:lstStyle/>
          <a:p>
            <a:fld id="{4FAB73BC-B049-4115-A692-8D63A059BFB8}" type="slidenum">
              <a:rPr lang="en-US" smtClean="0"/>
              <a:pPr/>
              <a:t>60</a:t>
            </a:fld>
            <a:endParaRPr lang="en-US" dirty="0"/>
          </a:p>
        </p:txBody>
      </p:sp>
    </p:spTree>
    <p:extLst>
      <p:ext uri="{BB962C8B-B14F-4D97-AF65-F5344CB8AC3E}">
        <p14:creationId xmlns:p14="http://schemas.microsoft.com/office/powerpoint/2010/main" val="24178931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4BC18-4CC2-4CF2-AA86-F92D1D931AE5}"/>
              </a:ext>
            </a:extLst>
          </p:cNvPr>
          <p:cNvSpPr>
            <a:spLocks noGrp="1"/>
          </p:cNvSpPr>
          <p:nvPr>
            <p:ph type="title"/>
          </p:nvPr>
        </p:nvSpPr>
        <p:spPr/>
        <p:txBody>
          <a:bodyPr/>
          <a:lstStyle/>
          <a:p>
            <a:r>
              <a:rPr lang="en-US" dirty="0">
                <a:solidFill>
                  <a:schemeClr val="tx1"/>
                </a:solidFill>
              </a:rPr>
              <a:t>Recording an interaction</a:t>
            </a:r>
            <a:endParaRPr lang="en-GB" dirty="0">
              <a:solidFill>
                <a:schemeClr val="tx1"/>
              </a:solidFill>
            </a:endParaRPr>
          </a:p>
        </p:txBody>
      </p:sp>
      <p:graphicFrame>
        <p:nvGraphicFramePr>
          <p:cNvPr id="4" name="Table 4">
            <a:extLst>
              <a:ext uri="{FF2B5EF4-FFF2-40B4-BE49-F238E27FC236}">
                <a16:creationId xmlns:a16="http://schemas.microsoft.com/office/drawing/2014/main" id="{72F70C17-520A-4332-955A-0CBDE68682E3}"/>
              </a:ext>
            </a:extLst>
          </p:cNvPr>
          <p:cNvGraphicFramePr>
            <a:graphicFrameLocks noGrp="1"/>
          </p:cNvGraphicFramePr>
          <p:nvPr>
            <p:ph idx="1"/>
            <p:extLst>
              <p:ext uri="{D42A27DB-BD31-4B8C-83A1-F6EECF244321}">
                <p14:modId xmlns:p14="http://schemas.microsoft.com/office/powerpoint/2010/main" val="2974133310"/>
              </p:ext>
            </p:extLst>
          </p:nvPr>
        </p:nvGraphicFramePr>
        <p:xfrm>
          <a:off x="3868738" y="863600"/>
          <a:ext cx="7315200" cy="5121275"/>
        </p:xfrm>
        <a:graphic>
          <a:graphicData uri="http://schemas.openxmlformats.org/drawingml/2006/table">
            <a:tbl>
              <a:tblPr firstRow="1" bandRow="1">
                <a:tableStyleId>{5C22544A-7EE6-4342-B048-85BDC9FD1C3A}</a:tableStyleId>
              </a:tblPr>
              <a:tblGrid>
                <a:gridCol w="2438400">
                  <a:extLst>
                    <a:ext uri="{9D8B030D-6E8A-4147-A177-3AD203B41FA5}">
                      <a16:colId xmlns:a16="http://schemas.microsoft.com/office/drawing/2014/main" val="4152866004"/>
                    </a:ext>
                  </a:extLst>
                </a:gridCol>
                <a:gridCol w="2438400">
                  <a:extLst>
                    <a:ext uri="{9D8B030D-6E8A-4147-A177-3AD203B41FA5}">
                      <a16:colId xmlns:a16="http://schemas.microsoft.com/office/drawing/2014/main" val="4025513543"/>
                    </a:ext>
                  </a:extLst>
                </a:gridCol>
                <a:gridCol w="2438400">
                  <a:extLst>
                    <a:ext uri="{9D8B030D-6E8A-4147-A177-3AD203B41FA5}">
                      <a16:colId xmlns:a16="http://schemas.microsoft.com/office/drawing/2014/main" val="1497380435"/>
                    </a:ext>
                  </a:extLst>
                </a:gridCol>
              </a:tblGrid>
              <a:tr h="1084977">
                <a:tc>
                  <a:txBody>
                    <a:bodyPr/>
                    <a:lstStyle/>
                    <a:p>
                      <a:r>
                        <a:rPr lang="en-US" u="sng" dirty="0">
                          <a:solidFill>
                            <a:schemeClr val="tx1"/>
                          </a:solidFill>
                        </a:rPr>
                        <a:t>OBJECTIVES</a:t>
                      </a:r>
                      <a:endParaRPr lang="en-GB" u="sng" dirty="0">
                        <a:solidFill>
                          <a:schemeClr val="tx1"/>
                        </a:solidFill>
                      </a:endParaRPr>
                    </a:p>
                    <a:p>
                      <a:r>
                        <a:rPr lang="en-GB" u="none" dirty="0">
                          <a:solidFill>
                            <a:schemeClr val="tx1"/>
                          </a:solidFill>
                        </a:rPr>
                        <a:t>..................................................................</a:t>
                      </a:r>
                      <a:endParaRPr lang="en-US" u="none" dirty="0">
                        <a:solidFill>
                          <a:schemeClr val="tx1"/>
                        </a:solidFill>
                      </a:endParaRPr>
                    </a:p>
                  </a:txBody>
                  <a:tcPr/>
                </a:tc>
                <a:tc gridSpan="2">
                  <a:txBody>
                    <a:bodyPr/>
                    <a:lstStyle/>
                    <a:p>
                      <a:r>
                        <a:rPr lang="en-US" dirty="0"/>
                        <a:t>PATIENT………………………….IP NO……………..</a:t>
                      </a:r>
                    </a:p>
                    <a:p>
                      <a:r>
                        <a:rPr lang="en-US" dirty="0"/>
                        <a:t>DATE…………………… TIME………………………..</a:t>
                      </a:r>
                    </a:p>
                    <a:p>
                      <a:r>
                        <a:rPr lang="en-GB" dirty="0"/>
                        <a:t>WARD…………..…Dx…………………………………</a:t>
                      </a:r>
                    </a:p>
                  </a:txBody>
                  <a:tcPr/>
                </a:tc>
                <a:tc hMerge="1">
                  <a:txBody>
                    <a:bodyPr/>
                    <a:lstStyle/>
                    <a:p>
                      <a:endParaRPr lang="en-GB" dirty="0"/>
                    </a:p>
                  </a:txBody>
                  <a:tcPr/>
                </a:tc>
                <a:extLst>
                  <a:ext uri="{0D108BD9-81ED-4DB2-BD59-A6C34878D82A}">
                    <a16:rowId xmlns:a16="http://schemas.microsoft.com/office/drawing/2014/main" val="3177235488"/>
                  </a:ext>
                </a:extLst>
              </a:tr>
              <a:tr h="429647">
                <a:tc>
                  <a:txBody>
                    <a:bodyPr/>
                    <a:lstStyle/>
                    <a:p>
                      <a:r>
                        <a:rPr lang="en-US" b="1" dirty="0"/>
                        <a:t>NURSE</a:t>
                      </a:r>
                      <a:endParaRPr lang="en-GB" b="1" dirty="0"/>
                    </a:p>
                  </a:txBody>
                  <a:tcPr/>
                </a:tc>
                <a:tc>
                  <a:txBody>
                    <a:bodyPr/>
                    <a:lstStyle/>
                    <a:p>
                      <a:r>
                        <a:rPr lang="en-US" b="1" dirty="0"/>
                        <a:t>PATIENT</a:t>
                      </a:r>
                      <a:endParaRPr lang="en-GB" b="1" dirty="0"/>
                    </a:p>
                  </a:txBody>
                  <a:tcPr/>
                </a:tc>
                <a:tc>
                  <a:txBody>
                    <a:bodyPr/>
                    <a:lstStyle/>
                    <a:p>
                      <a:r>
                        <a:rPr lang="en-US" b="1" dirty="0"/>
                        <a:t>REMARKS</a:t>
                      </a:r>
                      <a:endParaRPr lang="en-GB" b="1" dirty="0"/>
                    </a:p>
                  </a:txBody>
                  <a:tcPr/>
                </a:tc>
                <a:extLst>
                  <a:ext uri="{0D108BD9-81ED-4DB2-BD59-A6C34878D82A}">
                    <a16:rowId xmlns:a16="http://schemas.microsoft.com/office/drawing/2014/main" val="3183951721"/>
                  </a:ext>
                </a:extLst>
              </a:tr>
              <a:tr h="1084977">
                <a:tc>
                  <a:txBody>
                    <a:bodyPr/>
                    <a:lstStyle/>
                    <a:p>
                      <a:r>
                        <a:rPr lang="en-US" dirty="0"/>
                        <a:t>Introduction</a:t>
                      </a:r>
                    </a:p>
                    <a:p>
                      <a:r>
                        <a:rPr lang="en-US" dirty="0"/>
                        <a:t>Greets the patient</a:t>
                      </a:r>
                      <a:endParaRPr lang="en-GB" dirty="0"/>
                    </a:p>
                  </a:txBody>
                  <a:tcPr/>
                </a:tc>
                <a:tc>
                  <a:txBody>
                    <a:bodyPr/>
                    <a:lstStyle/>
                    <a:p>
                      <a:r>
                        <a:rPr lang="en-US" dirty="0"/>
                        <a:t>Accepts greetings</a:t>
                      </a:r>
                      <a:endParaRPr lang="en-GB" dirty="0"/>
                    </a:p>
                  </a:txBody>
                  <a:tcPr/>
                </a:tc>
                <a:tc>
                  <a:txBody>
                    <a:bodyPr/>
                    <a:lstStyle/>
                    <a:p>
                      <a:r>
                        <a:rPr lang="en-US" dirty="0"/>
                        <a:t>Patient is in a good mood…..</a:t>
                      </a:r>
                      <a:endParaRPr lang="en-GB" dirty="0"/>
                    </a:p>
                  </a:txBody>
                  <a:tcPr/>
                </a:tc>
                <a:extLst>
                  <a:ext uri="{0D108BD9-81ED-4DB2-BD59-A6C34878D82A}">
                    <a16:rowId xmlns:a16="http://schemas.microsoft.com/office/drawing/2014/main" val="302344178"/>
                  </a:ext>
                </a:extLst>
              </a:tr>
              <a:tr h="1084977">
                <a:tc>
                  <a:txBody>
                    <a:bodyPr/>
                    <a:lstStyle/>
                    <a:p>
                      <a:r>
                        <a:rPr lang="en-US" dirty="0"/>
                        <a:t>What is  making you feel like absconding?</a:t>
                      </a:r>
                      <a:endParaRPr lang="en-GB" dirty="0"/>
                    </a:p>
                  </a:txBody>
                  <a:tcPr/>
                </a:tc>
                <a:tc>
                  <a:txBody>
                    <a:bodyPr/>
                    <a:lstStyle/>
                    <a:p>
                      <a:r>
                        <a:rPr lang="en-US" dirty="0"/>
                        <a:t>“I don’t like it here,” replies</a:t>
                      </a:r>
                      <a:endParaRPr lang="en-GB" dirty="0"/>
                    </a:p>
                  </a:txBody>
                  <a:tcPr/>
                </a:tc>
                <a:tc>
                  <a:txBody>
                    <a:bodyPr/>
                    <a:lstStyle/>
                    <a:p>
                      <a:endParaRPr lang="en-GB"/>
                    </a:p>
                  </a:txBody>
                  <a:tcPr/>
                </a:tc>
                <a:extLst>
                  <a:ext uri="{0D108BD9-81ED-4DB2-BD59-A6C34878D82A}">
                    <a16:rowId xmlns:a16="http://schemas.microsoft.com/office/drawing/2014/main" val="957711891"/>
                  </a:ext>
                </a:extLst>
              </a:tr>
              <a:tr h="1084977">
                <a:tc>
                  <a:txBody>
                    <a:bodyPr/>
                    <a:lstStyle/>
                    <a:p>
                      <a:endParaRPr lang="en-GB" dirty="0"/>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657083"/>
                  </a:ext>
                </a:extLst>
              </a:tr>
            </a:tbl>
          </a:graphicData>
        </a:graphic>
      </p:graphicFrame>
      <p:sp>
        <p:nvSpPr>
          <p:cNvPr id="6" name="TextBox 5">
            <a:extLst>
              <a:ext uri="{FF2B5EF4-FFF2-40B4-BE49-F238E27FC236}">
                <a16:creationId xmlns:a16="http://schemas.microsoft.com/office/drawing/2014/main" id="{A668A10D-D97A-45DC-A74A-0CCD742BFB6B}"/>
              </a:ext>
            </a:extLst>
          </p:cNvPr>
          <p:cNvSpPr txBox="1"/>
          <p:nvPr/>
        </p:nvSpPr>
        <p:spPr>
          <a:xfrm>
            <a:off x="4120444" y="5725020"/>
            <a:ext cx="3725334" cy="369332"/>
          </a:xfrm>
          <a:prstGeom prst="rect">
            <a:avLst/>
          </a:prstGeom>
          <a:noFill/>
        </p:spPr>
        <p:txBody>
          <a:bodyPr wrap="square" rtlCol="0">
            <a:spAutoFit/>
          </a:bodyPr>
          <a:lstStyle/>
          <a:p>
            <a:r>
              <a:rPr lang="en-US" i="1" dirty="0"/>
              <a:t>Sample recording form</a:t>
            </a:r>
            <a:endParaRPr lang="en-GB" i="1" dirty="0"/>
          </a:p>
        </p:txBody>
      </p:sp>
      <p:sp>
        <p:nvSpPr>
          <p:cNvPr id="3" name="Slide Number Placeholder 2">
            <a:extLst>
              <a:ext uri="{FF2B5EF4-FFF2-40B4-BE49-F238E27FC236}">
                <a16:creationId xmlns:a16="http://schemas.microsoft.com/office/drawing/2014/main" id="{BC18F4CB-6D42-0259-B539-C7F1274A9183}"/>
              </a:ext>
            </a:extLst>
          </p:cNvPr>
          <p:cNvSpPr>
            <a:spLocks noGrp="1"/>
          </p:cNvSpPr>
          <p:nvPr>
            <p:ph type="sldNum" sz="quarter" idx="12"/>
          </p:nvPr>
        </p:nvSpPr>
        <p:spPr/>
        <p:txBody>
          <a:bodyPr/>
          <a:lstStyle/>
          <a:p>
            <a:fld id="{4FAB73BC-B049-4115-A692-8D63A059BFB8}" type="slidenum">
              <a:rPr lang="en-US" smtClean="0"/>
              <a:pPr/>
              <a:t>61</a:t>
            </a:fld>
            <a:endParaRPr lang="en-US" dirty="0"/>
          </a:p>
        </p:txBody>
      </p:sp>
    </p:spTree>
    <p:extLst>
      <p:ext uri="{BB962C8B-B14F-4D97-AF65-F5344CB8AC3E}">
        <p14:creationId xmlns:p14="http://schemas.microsoft.com/office/powerpoint/2010/main" val="365131109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CAAC42-E784-47F7-B05E-8696856EDA96}"/>
              </a:ext>
            </a:extLst>
          </p:cNvPr>
          <p:cNvSpPr>
            <a:spLocks noGrp="1"/>
          </p:cNvSpPr>
          <p:nvPr>
            <p:ph type="ctrTitle"/>
          </p:nvPr>
        </p:nvSpPr>
        <p:spPr/>
        <p:txBody>
          <a:bodyPr/>
          <a:lstStyle/>
          <a:p>
            <a:r>
              <a:rPr lang="en-US" dirty="0">
                <a:solidFill>
                  <a:schemeClr val="tx1"/>
                </a:solidFill>
              </a:rPr>
              <a:t>THERAPEUTIC COMMUNITY</a:t>
            </a:r>
            <a:endParaRPr lang="en-GB" dirty="0">
              <a:solidFill>
                <a:schemeClr val="tx1"/>
              </a:solidFill>
            </a:endParaRPr>
          </a:p>
        </p:txBody>
      </p:sp>
      <p:sp>
        <p:nvSpPr>
          <p:cNvPr id="5" name="Subtitle 4">
            <a:extLst>
              <a:ext uri="{FF2B5EF4-FFF2-40B4-BE49-F238E27FC236}">
                <a16:creationId xmlns:a16="http://schemas.microsoft.com/office/drawing/2014/main" id="{474CBB6B-6A83-4AF7-8A82-1790D5650C2D}"/>
              </a:ext>
            </a:extLst>
          </p:cNvPr>
          <p:cNvSpPr>
            <a:spLocks noGrp="1"/>
          </p:cNvSpPr>
          <p:nvPr>
            <p:ph type="subTitle" idx="1"/>
          </p:nvPr>
        </p:nvSpPr>
        <p:spPr/>
        <p:txBody>
          <a:bodyPr/>
          <a:lstStyle/>
          <a:p>
            <a:r>
              <a:rPr lang="en-US" dirty="0"/>
              <a:t>THERAPEUTIC MILIEU</a:t>
            </a:r>
            <a:endParaRPr lang="en-GB" dirty="0"/>
          </a:p>
        </p:txBody>
      </p:sp>
      <p:sp>
        <p:nvSpPr>
          <p:cNvPr id="2" name="Slide Number Placeholder 1">
            <a:extLst>
              <a:ext uri="{FF2B5EF4-FFF2-40B4-BE49-F238E27FC236}">
                <a16:creationId xmlns:a16="http://schemas.microsoft.com/office/drawing/2014/main" id="{1803E8FA-1AE9-4A23-D796-DE34DC16BA90}"/>
              </a:ext>
            </a:extLst>
          </p:cNvPr>
          <p:cNvSpPr>
            <a:spLocks noGrp="1"/>
          </p:cNvSpPr>
          <p:nvPr>
            <p:ph type="sldNum" sz="quarter" idx="12"/>
          </p:nvPr>
        </p:nvSpPr>
        <p:spPr/>
        <p:txBody>
          <a:bodyPr/>
          <a:lstStyle/>
          <a:p>
            <a:fld id="{4FAB73BC-B049-4115-A692-8D63A059BFB8}" type="slidenum">
              <a:rPr lang="en-US" smtClean="0"/>
              <a:pPr/>
              <a:t>62</a:t>
            </a:fld>
            <a:endParaRPr lang="en-US" dirty="0"/>
          </a:p>
        </p:txBody>
      </p:sp>
    </p:spTree>
    <p:extLst>
      <p:ext uri="{BB962C8B-B14F-4D97-AF65-F5344CB8AC3E}">
        <p14:creationId xmlns:p14="http://schemas.microsoft.com/office/powerpoint/2010/main" val="102615241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7AEA2-9556-4C55-AECE-A5822F16C87F}"/>
              </a:ext>
            </a:extLst>
          </p:cNvPr>
          <p:cNvSpPr>
            <a:spLocks noGrp="1"/>
          </p:cNvSpPr>
          <p:nvPr>
            <p:ph type="title"/>
          </p:nvPr>
        </p:nvSpPr>
        <p:spPr>
          <a:xfrm>
            <a:off x="0" y="1123837"/>
            <a:ext cx="3289609" cy="4601183"/>
          </a:xfrm>
        </p:spPr>
        <p:txBody>
          <a:bodyPr/>
          <a:lstStyle/>
          <a:p>
            <a:r>
              <a:rPr lang="en-US" dirty="0"/>
              <a:t>INTRODUCTION</a:t>
            </a:r>
            <a:endParaRPr lang="en-GB" dirty="0"/>
          </a:p>
        </p:txBody>
      </p:sp>
      <p:sp>
        <p:nvSpPr>
          <p:cNvPr id="3" name="Content Placeholder 2">
            <a:extLst>
              <a:ext uri="{FF2B5EF4-FFF2-40B4-BE49-F238E27FC236}">
                <a16:creationId xmlns:a16="http://schemas.microsoft.com/office/drawing/2014/main" id="{4F95B80D-C56C-4300-AD4E-95CED5E5A186}"/>
              </a:ext>
            </a:extLst>
          </p:cNvPr>
          <p:cNvSpPr>
            <a:spLocks noGrp="1"/>
          </p:cNvSpPr>
          <p:nvPr>
            <p:ph idx="1"/>
          </p:nvPr>
        </p:nvSpPr>
        <p:spPr/>
        <p:txBody>
          <a:bodyPr/>
          <a:lstStyle/>
          <a:p>
            <a:r>
              <a:rPr lang="en-GB" dirty="0">
                <a:solidFill>
                  <a:schemeClr val="tx1"/>
                </a:solidFill>
              </a:rPr>
              <a:t>The therapeutic community (TC) for the treatment of drug abuse and addiction has existed for about 40 years. TCs are drug-free residential settings that use a hierarchical model with treatment stages that reflect increased levels of personal and social responsibility.</a:t>
            </a:r>
          </a:p>
          <a:p>
            <a:r>
              <a:rPr lang="en-GB" dirty="0">
                <a:solidFill>
                  <a:schemeClr val="tx1"/>
                </a:solidFill>
              </a:rPr>
              <a:t>The goals are to effect a complete change of lifestyle, including abstinence from substances, to develop a personal honesty, responsibility and useful social skills and to eliminate antisocial attitudes and criminal </a:t>
            </a:r>
            <a:r>
              <a:rPr lang="en-GB" dirty="0" err="1">
                <a:solidFill>
                  <a:schemeClr val="tx1"/>
                </a:solidFill>
              </a:rPr>
              <a:t>behavior</a:t>
            </a:r>
            <a:r>
              <a:rPr lang="en-GB" dirty="0">
                <a:solidFill>
                  <a:schemeClr val="tx1"/>
                </a:solidFill>
              </a:rPr>
              <a:t> .</a:t>
            </a:r>
          </a:p>
        </p:txBody>
      </p:sp>
      <p:sp>
        <p:nvSpPr>
          <p:cNvPr id="4" name="Slide Number Placeholder 3">
            <a:extLst>
              <a:ext uri="{FF2B5EF4-FFF2-40B4-BE49-F238E27FC236}">
                <a16:creationId xmlns:a16="http://schemas.microsoft.com/office/drawing/2014/main" id="{929C05E3-3B1A-0DF1-E380-871E2CF17222}"/>
              </a:ext>
            </a:extLst>
          </p:cNvPr>
          <p:cNvSpPr>
            <a:spLocks noGrp="1"/>
          </p:cNvSpPr>
          <p:nvPr>
            <p:ph type="sldNum" sz="quarter" idx="12"/>
          </p:nvPr>
        </p:nvSpPr>
        <p:spPr/>
        <p:txBody>
          <a:bodyPr/>
          <a:lstStyle/>
          <a:p>
            <a:fld id="{4FAB73BC-B049-4115-A692-8D63A059BFB8}" type="slidenum">
              <a:rPr lang="en-US" smtClean="0"/>
              <a:pPr/>
              <a:t>63</a:t>
            </a:fld>
            <a:endParaRPr lang="en-US" dirty="0"/>
          </a:p>
        </p:txBody>
      </p:sp>
    </p:spTree>
    <p:extLst>
      <p:ext uri="{BB962C8B-B14F-4D97-AF65-F5344CB8AC3E}">
        <p14:creationId xmlns:p14="http://schemas.microsoft.com/office/powerpoint/2010/main" val="227261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5B7BD-5D3A-4D54-AF09-FD9F0159D1A6}"/>
              </a:ext>
            </a:extLst>
          </p:cNvPr>
          <p:cNvSpPr>
            <a:spLocks noGrp="1"/>
          </p:cNvSpPr>
          <p:nvPr>
            <p:ph type="title"/>
          </p:nvPr>
        </p:nvSpPr>
        <p:spPr/>
        <p:txBody>
          <a:bodyPr/>
          <a:lstStyle/>
          <a:p>
            <a:r>
              <a:rPr lang="en-US" dirty="0">
                <a:solidFill>
                  <a:schemeClr val="tx1"/>
                </a:solidFill>
              </a:rPr>
              <a:t>History</a:t>
            </a:r>
            <a:endParaRPr lang="en-GB" dirty="0">
              <a:solidFill>
                <a:schemeClr val="tx1"/>
              </a:solidFill>
            </a:endParaRPr>
          </a:p>
        </p:txBody>
      </p:sp>
      <p:sp>
        <p:nvSpPr>
          <p:cNvPr id="3" name="Content Placeholder 2">
            <a:extLst>
              <a:ext uri="{FF2B5EF4-FFF2-40B4-BE49-F238E27FC236}">
                <a16:creationId xmlns:a16="http://schemas.microsoft.com/office/drawing/2014/main" id="{5393B982-9C07-422C-9EA1-98E2B756B689}"/>
              </a:ext>
            </a:extLst>
          </p:cNvPr>
          <p:cNvSpPr>
            <a:spLocks noGrp="1"/>
          </p:cNvSpPr>
          <p:nvPr>
            <p:ph idx="1"/>
          </p:nvPr>
        </p:nvSpPr>
        <p:spPr/>
        <p:txBody>
          <a:bodyPr>
            <a:normAutofit fontScale="92500" lnSpcReduction="10000"/>
          </a:bodyPr>
          <a:lstStyle/>
          <a:p>
            <a:r>
              <a:rPr lang="en-GB" dirty="0">
                <a:solidFill>
                  <a:schemeClr val="tx1"/>
                </a:solidFill>
              </a:rPr>
              <a:t>In 1948, Bruno Bettelheim coined the term milieu therapy to describe his use of the total environment to treat disturbed children. Bettelheim created a comfortable, secure environment (or milieu) in which psychotic children were helped to form a new world. Staff members were trained to provide 24-hour support and understanding for each child on an individual basis. In 1953, Maxwell Jones in Great Britain wrote the book The Therapeutic Community. This book both laid the groundwork for the milieu therapy movement in the United States and defined the nurse’s role in this therapy.</a:t>
            </a:r>
          </a:p>
          <a:p>
            <a:r>
              <a:rPr lang="en-GB" dirty="0">
                <a:solidFill>
                  <a:schemeClr val="tx1"/>
                </a:solidFill>
              </a:rPr>
              <a:t>Under the influence of Maxwell Jones, Main, Wilmer and developed the  concept of the therapeutic community and its attenuated form - the therapeutic milieu - caught on and dominated the field of inpatient psychiatry throughout the 1960's. The aim of therapeutic communities was a more democratic, user-led form of therapeutic environment, avoiding the authoritarian and demeaning practices of many psychiatric establishments of the time. The central philosophy is that clients are active participants in their own and each other's mental health treatment and that responsibility for the daily running of the community is shared among the clients and the staff. 'TC's have sometimes eschewed or limited medication in favour of group-based therapies.</a:t>
            </a:r>
          </a:p>
          <a:p>
            <a:endParaRPr lang="en-GB" dirty="0">
              <a:solidFill>
                <a:schemeClr val="tx1"/>
              </a:solidFill>
            </a:endParaRPr>
          </a:p>
        </p:txBody>
      </p:sp>
      <p:sp>
        <p:nvSpPr>
          <p:cNvPr id="4" name="Slide Number Placeholder 3">
            <a:extLst>
              <a:ext uri="{FF2B5EF4-FFF2-40B4-BE49-F238E27FC236}">
                <a16:creationId xmlns:a16="http://schemas.microsoft.com/office/drawing/2014/main" id="{7DC37A4E-5AD4-BDD5-745D-58CF587BB640}"/>
              </a:ext>
            </a:extLst>
          </p:cNvPr>
          <p:cNvSpPr>
            <a:spLocks noGrp="1"/>
          </p:cNvSpPr>
          <p:nvPr>
            <p:ph type="sldNum" sz="quarter" idx="12"/>
          </p:nvPr>
        </p:nvSpPr>
        <p:spPr/>
        <p:txBody>
          <a:bodyPr/>
          <a:lstStyle/>
          <a:p>
            <a:fld id="{4FAB73BC-B049-4115-A692-8D63A059BFB8}" type="slidenum">
              <a:rPr lang="en-US" smtClean="0"/>
              <a:pPr/>
              <a:t>64</a:t>
            </a:fld>
            <a:endParaRPr lang="en-US" dirty="0"/>
          </a:p>
        </p:txBody>
      </p:sp>
    </p:spTree>
    <p:extLst>
      <p:ext uri="{BB962C8B-B14F-4D97-AF65-F5344CB8AC3E}">
        <p14:creationId xmlns:p14="http://schemas.microsoft.com/office/powerpoint/2010/main" val="99758657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8DC55-6477-40AE-8A72-10FBC0311AFF}"/>
              </a:ext>
            </a:extLst>
          </p:cNvPr>
          <p:cNvSpPr>
            <a:spLocks noGrp="1"/>
          </p:cNvSpPr>
          <p:nvPr>
            <p:ph type="title"/>
          </p:nvPr>
        </p:nvSpPr>
        <p:spPr/>
        <p:txBody>
          <a:bodyPr/>
          <a:lstStyle/>
          <a:p>
            <a:r>
              <a:rPr lang="en-US" dirty="0"/>
              <a:t>Definition</a:t>
            </a:r>
            <a:endParaRPr lang="en-GB" dirty="0"/>
          </a:p>
        </p:txBody>
      </p:sp>
      <p:sp>
        <p:nvSpPr>
          <p:cNvPr id="3" name="Content Placeholder 2">
            <a:extLst>
              <a:ext uri="{FF2B5EF4-FFF2-40B4-BE49-F238E27FC236}">
                <a16:creationId xmlns:a16="http://schemas.microsoft.com/office/drawing/2014/main" id="{D5A7B235-5819-4EE4-9345-2825FBB9260E}"/>
              </a:ext>
            </a:extLst>
          </p:cNvPr>
          <p:cNvSpPr>
            <a:spLocks noGrp="1"/>
          </p:cNvSpPr>
          <p:nvPr>
            <p:ph idx="1"/>
          </p:nvPr>
        </p:nvSpPr>
        <p:spPr/>
        <p:txBody>
          <a:bodyPr/>
          <a:lstStyle/>
          <a:p>
            <a:r>
              <a:rPr lang="en-GB" dirty="0"/>
              <a:t>“A therapeutic community is a drug-free environment in which people with addictive (and other) problems live together in an organized and structured way in order to promote change and make possible a drug-free life in the outside society. The therapeutic community forms a miniature society in which residents, and staff in the role of facilitators, </a:t>
            </a:r>
            <a:r>
              <a:rPr lang="en-GB" dirty="0" err="1"/>
              <a:t>fulfill</a:t>
            </a:r>
            <a:r>
              <a:rPr lang="en-GB" dirty="0"/>
              <a:t> distinctive roles and adhere to clear rules, all designed to promote the transitional process of the residents” ( </a:t>
            </a:r>
            <a:r>
              <a:rPr lang="en-GB" dirty="0" err="1"/>
              <a:t>Ottenberg</a:t>
            </a:r>
            <a:r>
              <a:rPr lang="en-GB" dirty="0"/>
              <a:t> 1993)Stuart and </a:t>
            </a:r>
            <a:r>
              <a:rPr lang="en-GB" dirty="0" err="1"/>
              <a:t>Sundeen</a:t>
            </a:r>
            <a:r>
              <a:rPr lang="en-GB" dirty="0"/>
              <a:t> defined therapeutic community as “a therapy in which patient’s social environment would be used to provide a therapeutic experience for the patient by involving him as an active participant in his own care and the daily problems of his community”. </a:t>
            </a:r>
          </a:p>
        </p:txBody>
      </p:sp>
      <p:sp>
        <p:nvSpPr>
          <p:cNvPr id="4" name="Slide Number Placeholder 3">
            <a:extLst>
              <a:ext uri="{FF2B5EF4-FFF2-40B4-BE49-F238E27FC236}">
                <a16:creationId xmlns:a16="http://schemas.microsoft.com/office/drawing/2014/main" id="{73B444DE-2C9D-47AD-F1B3-E6619B7ABCCF}"/>
              </a:ext>
            </a:extLst>
          </p:cNvPr>
          <p:cNvSpPr>
            <a:spLocks noGrp="1"/>
          </p:cNvSpPr>
          <p:nvPr>
            <p:ph type="sldNum" sz="quarter" idx="12"/>
          </p:nvPr>
        </p:nvSpPr>
        <p:spPr/>
        <p:txBody>
          <a:bodyPr/>
          <a:lstStyle/>
          <a:p>
            <a:fld id="{4FAB73BC-B049-4115-A692-8D63A059BFB8}" type="slidenum">
              <a:rPr lang="en-US" smtClean="0"/>
              <a:pPr/>
              <a:t>65</a:t>
            </a:fld>
            <a:endParaRPr lang="en-US" dirty="0"/>
          </a:p>
        </p:txBody>
      </p:sp>
    </p:spTree>
    <p:extLst>
      <p:ext uri="{BB962C8B-B14F-4D97-AF65-F5344CB8AC3E}">
        <p14:creationId xmlns:p14="http://schemas.microsoft.com/office/powerpoint/2010/main" val="130457870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D9023-3571-48C3-A18D-C9F0C6292CF6}"/>
              </a:ext>
            </a:extLst>
          </p:cNvPr>
          <p:cNvSpPr>
            <a:spLocks noGrp="1"/>
          </p:cNvSpPr>
          <p:nvPr>
            <p:ph type="title"/>
          </p:nvPr>
        </p:nvSpPr>
        <p:spPr/>
        <p:txBody>
          <a:bodyPr/>
          <a:lstStyle/>
          <a:p>
            <a:r>
              <a:rPr lang="en-US" dirty="0"/>
              <a:t>OBJECTIVES</a:t>
            </a:r>
            <a:endParaRPr lang="en-GB" dirty="0"/>
          </a:p>
        </p:txBody>
      </p:sp>
      <p:sp>
        <p:nvSpPr>
          <p:cNvPr id="3" name="Content Placeholder 2">
            <a:extLst>
              <a:ext uri="{FF2B5EF4-FFF2-40B4-BE49-F238E27FC236}">
                <a16:creationId xmlns:a16="http://schemas.microsoft.com/office/drawing/2014/main" id="{B6506F0C-1BDC-4FAA-B104-0CDBA9814C5C}"/>
              </a:ext>
            </a:extLst>
          </p:cNvPr>
          <p:cNvSpPr>
            <a:spLocks noGrp="1"/>
          </p:cNvSpPr>
          <p:nvPr>
            <p:ph idx="1"/>
          </p:nvPr>
        </p:nvSpPr>
        <p:spPr/>
        <p:txBody>
          <a:bodyPr/>
          <a:lstStyle/>
          <a:p>
            <a:pPr marL="0" indent="0">
              <a:buNone/>
            </a:pPr>
            <a:r>
              <a:rPr lang="en-GB" b="1" u="sng" dirty="0">
                <a:solidFill>
                  <a:schemeClr val="tx1"/>
                </a:solidFill>
              </a:rPr>
              <a:t>OBJECTIVES OF A TC.</a:t>
            </a:r>
          </a:p>
          <a:p>
            <a:r>
              <a:rPr lang="en-GB" dirty="0">
                <a:solidFill>
                  <a:schemeClr val="tx1"/>
                </a:solidFill>
              </a:rPr>
              <a:t>To use patient’s social environment to provide a therapeutic experience for him.</a:t>
            </a:r>
          </a:p>
          <a:p>
            <a:r>
              <a:rPr lang="en-GB" dirty="0">
                <a:solidFill>
                  <a:schemeClr val="tx1"/>
                </a:solidFill>
              </a:rPr>
              <a:t>To enable the patient to be an active participant in his own care and become involved in daily activities of his own community.</a:t>
            </a:r>
          </a:p>
          <a:p>
            <a:r>
              <a:rPr lang="en-GB" dirty="0">
                <a:solidFill>
                  <a:schemeClr val="tx1"/>
                </a:solidFill>
              </a:rPr>
              <a:t>To help patient to solve problems ,plan activities and to develop the necessary rules and regulations for the community.</a:t>
            </a:r>
          </a:p>
          <a:p>
            <a:r>
              <a:rPr lang="en-GB" dirty="0">
                <a:solidFill>
                  <a:schemeClr val="tx1"/>
                </a:solidFill>
              </a:rPr>
              <a:t>To increase their independence and gain control over many of their own personal activities.</a:t>
            </a:r>
          </a:p>
          <a:p>
            <a:r>
              <a:rPr lang="en-GB" dirty="0">
                <a:solidFill>
                  <a:schemeClr val="tx1"/>
                </a:solidFill>
              </a:rPr>
              <a:t>To enable the patient to become aware of how their </a:t>
            </a:r>
            <a:r>
              <a:rPr lang="en-GB" dirty="0" err="1">
                <a:solidFill>
                  <a:schemeClr val="tx1"/>
                </a:solidFill>
              </a:rPr>
              <a:t>behavior</a:t>
            </a:r>
            <a:r>
              <a:rPr lang="en-GB" dirty="0">
                <a:solidFill>
                  <a:schemeClr val="tx1"/>
                </a:solidFill>
              </a:rPr>
              <a:t> affects others</a:t>
            </a:r>
          </a:p>
        </p:txBody>
      </p:sp>
      <p:sp>
        <p:nvSpPr>
          <p:cNvPr id="4" name="Slide Number Placeholder 3">
            <a:extLst>
              <a:ext uri="{FF2B5EF4-FFF2-40B4-BE49-F238E27FC236}">
                <a16:creationId xmlns:a16="http://schemas.microsoft.com/office/drawing/2014/main" id="{33531E11-DA82-2C34-3519-920B67439362}"/>
              </a:ext>
            </a:extLst>
          </p:cNvPr>
          <p:cNvSpPr>
            <a:spLocks noGrp="1"/>
          </p:cNvSpPr>
          <p:nvPr>
            <p:ph type="sldNum" sz="quarter" idx="12"/>
          </p:nvPr>
        </p:nvSpPr>
        <p:spPr/>
        <p:txBody>
          <a:bodyPr/>
          <a:lstStyle/>
          <a:p>
            <a:fld id="{4FAB73BC-B049-4115-A692-8D63A059BFB8}" type="slidenum">
              <a:rPr lang="en-US" smtClean="0"/>
              <a:pPr/>
              <a:t>66</a:t>
            </a:fld>
            <a:endParaRPr lang="en-US" dirty="0"/>
          </a:p>
        </p:txBody>
      </p:sp>
    </p:spTree>
    <p:extLst>
      <p:ext uri="{BB962C8B-B14F-4D97-AF65-F5344CB8AC3E}">
        <p14:creationId xmlns:p14="http://schemas.microsoft.com/office/powerpoint/2010/main" val="39511236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A0387-A9F7-49EE-A164-77D0E4AE58C7}"/>
              </a:ext>
            </a:extLst>
          </p:cNvPr>
          <p:cNvSpPr>
            <a:spLocks noGrp="1"/>
          </p:cNvSpPr>
          <p:nvPr>
            <p:ph type="title"/>
          </p:nvPr>
        </p:nvSpPr>
        <p:spPr/>
        <p:txBody>
          <a:bodyPr/>
          <a:lstStyle/>
          <a:p>
            <a:r>
              <a:rPr lang="en-US" dirty="0"/>
              <a:t>Elements of a Therapeutic community</a:t>
            </a:r>
            <a:endParaRPr lang="en-GB" dirty="0"/>
          </a:p>
        </p:txBody>
      </p:sp>
      <p:sp>
        <p:nvSpPr>
          <p:cNvPr id="3" name="Content Placeholder 2">
            <a:extLst>
              <a:ext uri="{FF2B5EF4-FFF2-40B4-BE49-F238E27FC236}">
                <a16:creationId xmlns:a16="http://schemas.microsoft.com/office/drawing/2014/main" id="{7616672A-DC16-49AB-95D1-E668DA8DA3D8}"/>
              </a:ext>
            </a:extLst>
          </p:cNvPr>
          <p:cNvSpPr>
            <a:spLocks noGrp="1"/>
          </p:cNvSpPr>
          <p:nvPr>
            <p:ph idx="1"/>
          </p:nvPr>
        </p:nvSpPr>
        <p:spPr/>
        <p:txBody>
          <a:bodyPr/>
          <a:lstStyle/>
          <a:p>
            <a:r>
              <a:rPr lang="en-GB" dirty="0">
                <a:solidFill>
                  <a:schemeClr val="tx1"/>
                </a:solidFill>
              </a:rPr>
              <a:t>Free communication.</a:t>
            </a:r>
          </a:p>
          <a:p>
            <a:r>
              <a:rPr lang="en-GB" dirty="0">
                <a:solidFill>
                  <a:schemeClr val="tx1"/>
                </a:solidFill>
              </a:rPr>
              <a:t>Shared responsibility.</a:t>
            </a:r>
          </a:p>
          <a:p>
            <a:r>
              <a:rPr lang="en-GB" dirty="0">
                <a:solidFill>
                  <a:schemeClr val="tx1"/>
                </a:solidFill>
              </a:rPr>
              <a:t>Active participation.</a:t>
            </a:r>
          </a:p>
          <a:p>
            <a:r>
              <a:rPr lang="en-GB" dirty="0">
                <a:solidFill>
                  <a:schemeClr val="tx1"/>
                </a:solidFill>
              </a:rPr>
              <a:t>Involvement in decision making.</a:t>
            </a:r>
          </a:p>
          <a:p>
            <a:r>
              <a:rPr lang="en-GB" dirty="0">
                <a:solidFill>
                  <a:schemeClr val="tx1"/>
                </a:solidFill>
              </a:rPr>
              <a:t>Understanding of the roles ,responsibilities ,limitations and authorities</a:t>
            </a:r>
          </a:p>
        </p:txBody>
      </p:sp>
      <p:sp>
        <p:nvSpPr>
          <p:cNvPr id="4" name="Slide Number Placeholder 3">
            <a:extLst>
              <a:ext uri="{FF2B5EF4-FFF2-40B4-BE49-F238E27FC236}">
                <a16:creationId xmlns:a16="http://schemas.microsoft.com/office/drawing/2014/main" id="{9BF7A869-77DA-C1FE-55BF-8913C2BBCB27}"/>
              </a:ext>
            </a:extLst>
          </p:cNvPr>
          <p:cNvSpPr>
            <a:spLocks noGrp="1"/>
          </p:cNvSpPr>
          <p:nvPr>
            <p:ph type="sldNum" sz="quarter" idx="12"/>
          </p:nvPr>
        </p:nvSpPr>
        <p:spPr/>
        <p:txBody>
          <a:bodyPr/>
          <a:lstStyle/>
          <a:p>
            <a:fld id="{4FAB73BC-B049-4115-A692-8D63A059BFB8}" type="slidenum">
              <a:rPr lang="en-US" smtClean="0"/>
              <a:pPr/>
              <a:t>67</a:t>
            </a:fld>
            <a:endParaRPr lang="en-US" dirty="0"/>
          </a:p>
        </p:txBody>
      </p:sp>
    </p:spTree>
    <p:extLst>
      <p:ext uri="{BB962C8B-B14F-4D97-AF65-F5344CB8AC3E}">
        <p14:creationId xmlns:p14="http://schemas.microsoft.com/office/powerpoint/2010/main" val="16483408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7A085-ABCD-463E-9968-877FDDE28188}"/>
              </a:ext>
            </a:extLst>
          </p:cNvPr>
          <p:cNvSpPr>
            <a:spLocks noGrp="1"/>
          </p:cNvSpPr>
          <p:nvPr>
            <p:ph type="title"/>
          </p:nvPr>
        </p:nvSpPr>
        <p:spPr/>
        <p:txBody>
          <a:bodyPr/>
          <a:lstStyle/>
          <a:p>
            <a:r>
              <a:rPr lang="en-US" dirty="0"/>
              <a:t>Components of a therapeutic community</a:t>
            </a:r>
            <a:endParaRPr lang="en-GB" dirty="0"/>
          </a:p>
        </p:txBody>
      </p:sp>
      <p:sp>
        <p:nvSpPr>
          <p:cNvPr id="3" name="Content Placeholder 2">
            <a:extLst>
              <a:ext uri="{FF2B5EF4-FFF2-40B4-BE49-F238E27FC236}">
                <a16:creationId xmlns:a16="http://schemas.microsoft.com/office/drawing/2014/main" id="{F20AA655-8692-4320-92A0-3C60B9693E30}"/>
              </a:ext>
            </a:extLst>
          </p:cNvPr>
          <p:cNvSpPr>
            <a:spLocks noGrp="1"/>
          </p:cNvSpPr>
          <p:nvPr>
            <p:ph idx="1"/>
          </p:nvPr>
        </p:nvSpPr>
        <p:spPr/>
        <p:txBody>
          <a:bodyPr>
            <a:normAutofit fontScale="62500" lnSpcReduction="20000"/>
          </a:bodyPr>
          <a:lstStyle/>
          <a:p>
            <a:r>
              <a:rPr lang="en-GB" dirty="0">
                <a:solidFill>
                  <a:schemeClr val="tx1"/>
                </a:solidFill>
              </a:rPr>
              <a:t>a) Daily community meetings. These meetings are composed of 60-90 patients. All levels of unit staff are involved, including administrative personnel. Acute patients are not involved in the meetings. Meetings should be held regularly for 60 minutes. Discussion should focus mainly on day to day life in the unit During discussion patients feelings and behaviours are examined by other members , Frank discussion are encouraged ,these may take place with much out poring of emotions and anger</a:t>
            </a:r>
          </a:p>
          <a:p>
            <a:r>
              <a:rPr lang="en-GB" dirty="0">
                <a:solidFill>
                  <a:schemeClr val="tx1"/>
                </a:solidFill>
              </a:rPr>
              <a:t>b) Patient Government or Ward council. The purpose of patient government is to deal with practical unit details such as house-keeping functions, activity planning and privileges.  A group of 5-6 patients will have specific responsibilities, such as house keeping, physical exercise, personal hygiene, meal distribution, a group to observe suicidal patients. Staff  members should be always available. All decisions should be feedback to the community through the community meetings</a:t>
            </a:r>
          </a:p>
          <a:p>
            <a:r>
              <a:rPr lang="en-GB" dirty="0">
                <a:solidFill>
                  <a:schemeClr val="tx1"/>
                </a:solidFill>
              </a:rPr>
              <a:t>c) Staff meetings or Review A staff meeting should be held following each community meeting (patients are excluded and only staff are present). In this meeting the staff would examine their own responses, expectations and prejudice.</a:t>
            </a:r>
          </a:p>
          <a:p>
            <a:r>
              <a:rPr lang="en-GB" dirty="0">
                <a:solidFill>
                  <a:schemeClr val="tx1"/>
                </a:solidFill>
              </a:rPr>
              <a:t> d) Living and learning opportunities Learning opportunities are provided within the social milieu, which should provide realistic learning experiences for the patients. LENGTH OF TREATMENT IN A THERAPEUTIC COMMUNITY. In general, individuals progress through drug addiction treatment at varying speeds, so there is no predetermined length of treatment. Those who complete treatment achieve the best outcomes, but even those who drop out may receive some benefit. Good outcomes from TC treatment are strongly related to treatment duration, which likely reflects benefits derived from the underlying treatment process. Individuals who complete at least 90 days of treatment in a TC have significantly better outcomes on average than those who stay for shorter periods. Traditionally, stays in TCs have varied from 18 to 24 months. Recently, however, funding restrictions have forced many TCs to significantly reduce stays to 12 months or less and/or develop alternatives to the traditional residential model .For individuals with many serious problems (e.g., multiple drug addictions, criminal involvement, mental health disorders, and low employment), research again suggests that outcomes were better for those who received TC treatment for 90 days or more. In the TC, the level of treatment engagement and participation is related to retention and outcomes. Treatment factors associated with increased retention include having a good relationship with one's counsellor, being satisfied with the treatment, and attending education classes. Important attributes linked to treatment retention include self-esteem, attitudes and beliefs about oneself and one's future, and readiness and motivation for treatment. Retention can be improved through interventions to address these areas.</a:t>
            </a:r>
          </a:p>
        </p:txBody>
      </p:sp>
      <p:sp>
        <p:nvSpPr>
          <p:cNvPr id="4" name="Slide Number Placeholder 3">
            <a:extLst>
              <a:ext uri="{FF2B5EF4-FFF2-40B4-BE49-F238E27FC236}">
                <a16:creationId xmlns:a16="http://schemas.microsoft.com/office/drawing/2014/main" id="{3D8A98D6-71BE-9CB4-6597-23B0798EADF5}"/>
              </a:ext>
            </a:extLst>
          </p:cNvPr>
          <p:cNvSpPr>
            <a:spLocks noGrp="1"/>
          </p:cNvSpPr>
          <p:nvPr>
            <p:ph type="sldNum" sz="quarter" idx="12"/>
          </p:nvPr>
        </p:nvSpPr>
        <p:spPr/>
        <p:txBody>
          <a:bodyPr/>
          <a:lstStyle/>
          <a:p>
            <a:fld id="{4FAB73BC-B049-4115-A692-8D63A059BFB8}" type="slidenum">
              <a:rPr lang="en-US" smtClean="0"/>
              <a:pPr/>
              <a:t>68</a:t>
            </a:fld>
            <a:endParaRPr lang="en-US" dirty="0"/>
          </a:p>
        </p:txBody>
      </p:sp>
    </p:spTree>
    <p:extLst>
      <p:ext uri="{BB962C8B-B14F-4D97-AF65-F5344CB8AC3E}">
        <p14:creationId xmlns:p14="http://schemas.microsoft.com/office/powerpoint/2010/main" val="16592047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9C8787-F7A2-4C49-BAE5-F7D36E576409}"/>
              </a:ext>
            </a:extLst>
          </p:cNvPr>
          <p:cNvSpPr>
            <a:spLocks noGrp="1"/>
          </p:cNvSpPr>
          <p:nvPr>
            <p:ph type="title"/>
          </p:nvPr>
        </p:nvSpPr>
        <p:spPr/>
        <p:txBody>
          <a:bodyPr/>
          <a:lstStyle/>
          <a:p>
            <a:r>
              <a:rPr lang="en-US" dirty="0"/>
              <a:t>Structure of the Therapeutic community</a:t>
            </a:r>
            <a:endParaRPr lang="en-GB" dirty="0"/>
          </a:p>
        </p:txBody>
      </p:sp>
      <p:sp>
        <p:nvSpPr>
          <p:cNvPr id="3" name="Content Placeholder 2">
            <a:extLst>
              <a:ext uri="{FF2B5EF4-FFF2-40B4-BE49-F238E27FC236}">
                <a16:creationId xmlns:a16="http://schemas.microsoft.com/office/drawing/2014/main" id="{B0E58423-368C-49E1-973C-5C3B10821BB0}"/>
              </a:ext>
            </a:extLst>
          </p:cNvPr>
          <p:cNvSpPr>
            <a:spLocks noGrp="1"/>
          </p:cNvSpPr>
          <p:nvPr>
            <p:ph idx="1"/>
          </p:nvPr>
        </p:nvSpPr>
        <p:spPr/>
        <p:txBody>
          <a:bodyPr/>
          <a:lstStyle/>
          <a:p>
            <a:r>
              <a:rPr lang="en-GB" b="1" u="sng" dirty="0">
                <a:solidFill>
                  <a:schemeClr val="tx1"/>
                </a:solidFill>
              </a:rPr>
              <a:t>STRUCTURE OF THE THERAPEUTIC COMMUNITY</a:t>
            </a:r>
          </a:p>
          <a:p>
            <a:pPr marL="0" indent="0">
              <a:buNone/>
            </a:pPr>
            <a:r>
              <a:rPr lang="en-GB" dirty="0">
                <a:solidFill>
                  <a:schemeClr val="tx1"/>
                </a:solidFill>
              </a:rPr>
              <a:t>TCs are physically and programmatically designed to emphasize the experience of community within the residence. </a:t>
            </a:r>
          </a:p>
          <a:p>
            <a:pPr marL="0" indent="0">
              <a:buNone/>
            </a:pPr>
            <a:r>
              <a:rPr lang="en-GB" dirty="0">
                <a:solidFill>
                  <a:schemeClr val="tx1"/>
                </a:solidFill>
              </a:rPr>
              <a:t>The residential capacity of TCs can vary widely; a typical program in a community-based setting accommodates 40 to 80 people.</a:t>
            </a:r>
          </a:p>
          <a:p>
            <a:pPr marL="0" indent="0">
              <a:buNone/>
            </a:pPr>
            <a:r>
              <a:rPr lang="en-GB" dirty="0">
                <a:solidFill>
                  <a:schemeClr val="tx1"/>
                </a:solidFill>
              </a:rPr>
              <a:t> TCs are located in various settings, often determined by need, funding sources, and community tolerance. Some, for example, are situated on the grounds of former camps and ranches or in suburban houses. Others have been established in jails, prisons, and shelters. Larger agencies may support several facilities in different settings to meet various clinical and administrative needs.</a:t>
            </a:r>
          </a:p>
        </p:txBody>
      </p:sp>
      <p:sp>
        <p:nvSpPr>
          <p:cNvPr id="4" name="Slide Number Placeholder 3">
            <a:extLst>
              <a:ext uri="{FF2B5EF4-FFF2-40B4-BE49-F238E27FC236}">
                <a16:creationId xmlns:a16="http://schemas.microsoft.com/office/drawing/2014/main" id="{612A8A32-CAD5-3991-D924-A4B0CDBFA843}"/>
              </a:ext>
            </a:extLst>
          </p:cNvPr>
          <p:cNvSpPr>
            <a:spLocks noGrp="1"/>
          </p:cNvSpPr>
          <p:nvPr>
            <p:ph type="sldNum" sz="quarter" idx="12"/>
          </p:nvPr>
        </p:nvSpPr>
        <p:spPr/>
        <p:txBody>
          <a:bodyPr/>
          <a:lstStyle/>
          <a:p>
            <a:fld id="{4FAB73BC-B049-4115-A692-8D63A059BFB8}" type="slidenum">
              <a:rPr lang="en-US" smtClean="0"/>
              <a:pPr/>
              <a:t>69</a:t>
            </a:fld>
            <a:endParaRPr lang="en-US" dirty="0"/>
          </a:p>
        </p:txBody>
      </p:sp>
    </p:spTree>
    <p:extLst>
      <p:ext uri="{BB962C8B-B14F-4D97-AF65-F5344CB8AC3E}">
        <p14:creationId xmlns:p14="http://schemas.microsoft.com/office/powerpoint/2010/main" val="2327430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E6F87-04C6-40D5-8EE7-3BA2D1A2FF50}"/>
              </a:ext>
            </a:extLst>
          </p:cNvPr>
          <p:cNvSpPr>
            <a:spLocks noGrp="1"/>
          </p:cNvSpPr>
          <p:nvPr>
            <p:ph type="title"/>
          </p:nvPr>
        </p:nvSpPr>
        <p:spPr>
          <a:xfrm>
            <a:off x="252919" y="1123838"/>
            <a:ext cx="2947482" cy="1382296"/>
          </a:xfrm>
        </p:spPr>
        <p:txBody>
          <a:bodyPr/>
          <a:lstStyle/>
          <a:p>
            <a:r>
              <a:rPr lang="en-US" dirty="0"/>
              <a:t>Terminologies</a:t>
            </a:r>
            <a:br>
              <a:rPr lang="en-US" dirty="0"/>
            </a:br>
            <a:r>
              <a:rPr lang="en-US" dirty="0"/>
              <a:t>…</a:t>
            </a:r>
            <a:endParaRPr lang="en-GB" dirty="0"/>
          </a:p>
        </p:txBody>
      </p:sp>
      <p:sp>
        <p:nvSpPr>
          <p:cNvPr id="3" name="Content Placeholder 2">
            <a:extLst>
              <a:ext uri="{FF2B5EF4-FFF2-40B4-BE49-F238E27FC236}">
                <a16:creationId xmlns:a16="http://schemas.microsoft.com/office/drawing/2014/main" id="{38728B58-BC5A-4D4F-82AB-0905A33F2F59}"/>
              </a:ext>
            </a:extLst>
          </p:cNvPr>
          <p:cNvSpPr>
            <a:spLocks noGrp="1"/>
          </p:cNvSpPr>
          <p:nvPr>
            <p:ph idx="1"/>
          </p:nvPr>
        </p:nvSpPr>
        <p:spPr/>
        <p:txBody>
          <a:bodyPr/>
          <a:lstStyle/>
          <a:p>
            <a:r>
              <a:rPr lang="en-US" b="1" dirty="0">
                <a:solidFill>
                  <a:schemeClr val="tx1"/>
                </a:solidFill>
              </a:rPr>
              <a:t>Experience-</a:t>
            </a:r>
            <a:r>
              <a:rPr lang="en-US" dirty="0">
                <a:solidFill>
                  <a:schemeClr val="tx1"/>
                </a:solidFill>
              </a:rPr>
              <a:t> the changes that occur to us in response to physical and emotional situations in life and we learn patterns of behaviour in response .</a:t>
            </a:r>
          </a:p>
          <a:p>
            <a:pPr marL="0" indent="0">
              <a:buNone/>
            </a:pPr>
            <a:r>
              <a:rPr lang="en-US" dirty="0">
                <a:solidFill>
                  <a:schemeClr val="tx1"/>
                </a:solidFill>
              </a:rPr>
              <a:t>    An experience may be adaptive/ maladaptive or successful.</a:t>
            </a:r>
            <a:endParaRPr lang="en-GB" b="1" dirty="0">
              <a:solidFill>
                <a:schemeClr val="tx1"/>
              </a:solidFill>
            </a:endParaRPr>
          </a:p>
          <a:p>
            <a:r>
              <a:rPr lang="en-GB" b="1" dirty="0">
                <a:solidFill>
                  <a:schemeClr val="tx1"/>
                </a:solidFill>
              </a:rPr>
              <a:t>Objectivity-</a:t>
            </a:r>
            <a:r>
              <a:rPr lang="en-GB" dirty="0">
                <a:solidFill>
                  <a:schemeClr val="tx1"/>
                </a:solidFill>
              </a:rPr>
              <a:t> ability to evaluate a situation on the basis of what is happening other than using personal feeling.</a:t>
            </a:r>
            <a:endParaRPr lang="en-GB" b="1" dirty="0">
              <a:solidFill>
                <a:schemeClr val="tx1"/>
              </a:solidFill>
            </a:endParaRP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23E3619D-3E47-3800-5E7E-70C4E08E3866}"/>
              </a:ext>
            </a:extLst>
          </p:cNvPr>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51450463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2842-10F3-4918-8811-9C7FBC2CB7F8}"/>
              </a:ext>
            </a:extLst>
          </p:cNvPr>
          <p:cNvSpPr>
            <a:spLocks noGrp="1"/>
          </p:cNvSpPr>
          <p:nvPr>
            <p:ph type="title"/>
          </p:nvPr>
        </p:nvSpPr>
        <p:spPr/>
        <p:txBody>
          <a:bodyPr/>
          <a:lstStyle/>
          <a:p>
            <a:r>
              <a:rPr lang="en-US" dirty="0"/>
              <a:t>Treatment Process in a therapeutic community</a:t>
            </a:r>
            <a:endParaRPr lang="en-GB" dirty="0"/>
          </a:p>
        </p:txBody>
      </p:sp>
      <p:sp>
        <p:nvSpPr>
          <p:cNvPr id="3" name="Content Placeholder 2">
            <a:extLst>
              <a:ext uri="{FF2B5EF4-FFF2-40B4-BE49-F238E27FC236}">
                <a16:creationId xmlns:a16="http://schemas.microsoft.com/office/drawing/2014/main" id="{7409FCFB-8719-4298-A82A-9FEE6056A038}"/>
              </a:ext>
            </a:extLst>
          </p:cNvPr>
          <p:cNvSpPr>
            <a:spLocks noGrp="1"/>
          </p:cNvSpPr>
          <p:nvPr>
            <p:ph idx="1"/>
          </p:nvPr>
        </p:nvSpPr>
        <p:spPr/>
        <p:txBody>
          <a:bodyPr>
            <a:normAutofit fontScale="70000" lnSpcReduction="20000"/>
          </a:bodyPr>
          <a:lstStyle/>
          <a:p>
            <a:r>
              <a:rPr lang="en-GB" dirty="0">
                <a:solidFill>
                  <a:schemeClr val="tx1"/>
                </a:solidFill>
              </a:rPr>
              <a:t>The elements of treatment at the TC typically include substance abuse treatment, education (General Equivalency Diploma or, in some cases, university courses), primary medical and dental care, vocational skills training (e.g. culinary arts, carpentry, general maintenance, mechanical systems, general contracting, computer skills, or substance abuse counselling), on- and off-site job placement, and in rare cases, on-site resident-run businesses. Other supports include legal services, advocacy, and life skills counselling. There is no formal religious component to treatment, education or training. In fact, experts caution against the introduction of religion as an aspect of daily life in the TC .TC TREATMENT CAN BE DIVIDED INTO THREE MAJOR STAGES.</a:t>
            </a:r>
          </a:p>
          <a:p>
            <a:r>
              <a:rPr lang="en-GB" dirty="0">
                <a:solidFill>
                  <a:schemeClr val="tx1"/>
                </a:solidFill>
              </a:rPr>
              <a:t>Stage 1. Induction and early treatment : This phase typically occurs  during the first 30 days to assimilate the individual into the TC. Once the intake process of interviews and assessments is complete, new arrivals to the TC are often housed in rooms with six to eight bunkmates. It is generally expected that new residents must be medically detoxified prior to beginning the program. Leader who is responsible for the orientation of the new resident to the rules and expectations of the TC. Work is often identified as one of the central components of the therapeutic approach. As such, job assignments or “functions” begin immediately for new residents, usually with basic housekeeping or maintenance chores. The work-</a:t>
            </a:r>
            <a:r>
              <a:rPr lang="en-GB" dirty="0" err="1">
                <a:solidFill>
                  <a:schemeClr val="tx1"/>
                </a:solidFill>
              </a:rPr>
              <a:t>centered</a:t>
            </a:r>
            <a:r>
              <a:rPr lang="en-GB" dirty="0">
                <a:solidFill>
                  <a:schemeClr val="tx1"/>
                </a:solidFill>
              </a:rPr>
              <a:t> approach is intended to serve multiple purposes. First, by beginning with general maintenance work,  the resident acquires knowledge of the facility’s physical layout and organizational structure. Second, daily work is believed to instil an ethic of discipline and hard work that is desirable according to the TC treatment model. Third, putting new residents to work immediately reinforces the broader nature of the TC as a structured, merit-based program, where residents earn privileges and seniority by complying with all rules and behavioural expectations. In this case, the implied goal for the new resident is to move up a strict hierarchy of jobs and departments to more desirable positions.  Lastly, the work is often physically demanding, leaving residents physically tired at the end of the day so that they have no time to think about leaving and returning to their previous  lifestyle. Progression from phase one to phase two is be made on the recommendation of staff members and, to a lesser extent, the broader peer group, and  is typically judged on the basis of the individual resident’s attitude, work competence and peer relations.</a:t>
            </a:r>
          </a:p>
          <a:p>
            <a:r>
              <a:rPr lang="en-GB" dirty="0">
                <a:solidFill>
                  <a:schemeClr val="tx1"/>
                </a:solidFill>
              </a:rPr>
              <a:t>.</a:t>
            </a:r>
          </a:p>
        </p:txBody>
      </p:sp>
      <p:sp>
        <p:nvSpPr>
          <p:cNvPr id="4" name="Slide Number Placeholder 3">
            <a:extLst>
              <a:ext uri="{FF2B5EF4-FFF2-40B4-BE49-F238E27FC236}">
                <a16:creationId xmlns:a16="http://schemas.microsoft.com/office/drawing/2014/main" id="{0306F27A-D3A1-5950-0DEC-02DC30B7AD39}"/>
              </a:ext>
            </a:extLst>
          </p:cNvPr>
          <p:cNvSpPr>
            <a:spLocks noGrp="1"/>
          </p:cNvSpPr>
          <p:nvPr>
            <p:ph type="sldNum" sz="quarter" idx="12"/>
          </p:nvPr>
        </p:nvSpPr>
        <p:spPr/>
        <p:txBody>
          <a:bodyPr/>
          <a:lstStyle/>
          <a:p>
            <a:fld id="{4FAB73BC-B049-4115-A692-8D63A059BFB8}" type="slidenum">
              <a:rPr lang="en-US" smtClean="0"/>
              <a:pPr/>
              <a:t>70</a:t>
            </a:fld>
            <a:endParaRPr lang="en-US" dirty="0"/>
          </a:p>
        </p:txBody>
      </p:sp>
    </p:spTree>
    <p:extLst>
      <p:ext uri="{BB962C8B-B14F-4D97-AF65-F5344CB8AC3E}">
        <p14:creationId xmlns:p14="http://schemas.microsoft.com/office/powerpoint/2010/main" val="342350007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C6BB8-C63E-4176-9468-23AC8695BD99}"/>
              </a:ext>
            </a:extLst>
          </p:cNvPr>
          <p:cNvSpPr>
            <a:spLocks noGrp="1"/>
          </p:cNvSpPr>
          <p:nvPr>
            <p:ph type="title"/>
          </p:nvPr>
        </p:nvSpPr>
        <p:spPr/>
        <p:txBody>
          <a:bodyPr/>
          <a:lstStyle/>
          <a:p>
            <a:r>
              <a:rPr lang="en-US" dirty="0"/>
              <a:t>Treatment process.…</a:t>
            </a:r>
            <a:endParaRPr lang="en-GB" dirty="0"/>
          </a:p>
        </p:txBody>
      </p:sp>
      <p:sp>
        <p:nvSpPr>
          <p:cNvPr id="3" name="Content Placeholder 2">
            <a:extLst>
              <a:ext uri="{FF2B5EF4-FFF2-40B4-BE49-F238E27FC236}">
                <a16:creationId xmlns:a16="http://schemas.microsoft.com/office/drawing/2014/main" id="{889E4DB7-CC94-4787-BCC8-CF547B272441}"/>
              </a:ext>
            </a:extLst>
          </p:cNvPr>
          <p:cNvSpPr>
            <a:spLocks noGrp="1"/>
          </p:cNvSpPr>
          <p:nvPr>
            <p:ph idx="1"/>
          </p:nvPr>
        </p:nvSpPr>
        <p:spPr/>
        <p:txBody>
          <a:bodyPr>
            <a:normAutofit fontScale="70000" lnSpcReduction="20000"/>
          </a:bodyPr>
          <a:lstStyle/>
          <a:p>
            <a:r>
              <a:rPr lang="en-GB" dirty="0">
                <a:solidFill>
                  <a:schemeClr val="tx1"/>
                </a:solidFill>
              </a:rPr>
              <a:t>Stage 2. Primary treatment .In Phase two the resident is expected to take on more responsibility for the welfare of others, particularly newcomers. At this stage, he or she is normally introduced to three vocational training areas. Training takes place during the daytime hours, with expected  study time in the evening. Residents typically begin courses to improve literacy, develop  computer skills and achieve a General Equivalency Diploma (GED). Residents are also typically expected to continue with their encounter groups, with the goal of adopting positive beliefs and attitudes toward themselves and others. By the end of phase two,  residents are normally expected to have completed their GED, choose one vocation training area in which to specialize, participate in encounter groups, deal with more daily responsibility, and adhere to the rules and regulations of the facility. Often  uses a structured model of progression through increasing levels of prosocial attitudes, behaviours , and responsibilities. The TC may use interventions to change the individual's attitudes, perceptions, and behaviours related to drug use and to address the social, educational, vocational, familial, and psychological needs of the individual.</a:t>
            </a:r>
          </a:p>
          <a:p>
            <a:r>
              <a:rPr lang="en-GB" dirty="0">
                <a:solidFill>
                  <a:schemeClr val="tx1"/>
                </a:solidFill>
              </a:rPr>
              <a:t>Stage 3Entry into phase three normally begins when the resident has applied for, and has been accepted to train in a vocational area on a full-time basis, with the intention of completing a certificate in the program or trade, and finding related work outside of the facility after leaving. Residents may be reimbursed nominally for their vocational work. The money is saved so they will have money to begin their new lives once they exit the program. During this phase, residents may be encouraged to attend social activities outside of the facility accompanied by other members, as well as re-establish contact with their   families of origin. A family reunification program is sometimes established.</a:t>
            </a:r>
          </a:p>
          <a:p>
            <a:r>
              <a:rPr lang="en-GB" dirty="0">
                <a:solidFill>
                  <a:schemeClr val="tx1"/>
                </a:solidFill>
              </a:rPr>
              <a:t>Stage 4. Re-entry At this point residents typically share accommodations and bathrooms with a smaller number of residents in a more home like setting. It is believed that by this phase, residents have acquired skills and coping abilities to allow them to “re-enter” society .These skills often include a GED, vocational training, computer literacy, and relationship and coping skills. If any money has been saved for the resident, these funds will be released with the expectation that a bank account will be opened for living expenses</a:t>
            </a:r>
          </a:p>
        </p:txBody>
      </p:sp>
      <p:sp>
        <p:nvSpPr>
          <p:cNvPr id="4" name="Slide Number Placeholder 3">
            <a:extLst>
              <a:ext uri="{FF2B5EF4-FFF2-40B4-BE49-F238E27FC236}">
                <a16:creationId xmlns:a16="http://schemas.microsoft.com/office/drawing/2014/main" id="{5CCD1CDE-E3AC-8065-2933-79CA18E582C6}"/>
              </a:ext>
            </a:extLst>
          </p:cNvPr>
          <p:cNvSpPr>
            <a:spLocks noGrp="1"/>
          </p:cNvSpPr>
          <p:nvPr>
            <p:ph type="sldNum" sz="quarter" idx="12"/>
          </p:nvPr>
        </p:nvSpPr>
        <p:spPr/>
        <p:txBody>
          <a:bodyPr/>
          <a:lstStyle/>
          <a:p>
            <a:fld id="{4FAB73BC-B049-4115-A692-8D63A059BFB8}" type="slidenum">
              <a:rPr lang="en-US" smtClean="0"/>
              <a:pPr/>
              <a:t>71</a:t>
            </a:fld>
            <a:endParaRPr lang="en-US" dirty="0"/>
          </a:p>
        </p:txBody>
      </p:sp>
    </p:spTree>
    <p:extLst>
      <p:ext uri="{BB962C8B-B14F-4D97-AF65-F5344CB8AC3E}">
        <p14:creationId xmlns:p14="http://schemas.microsoft.com/office/powerpoint/2010/main" val="41593443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17EE5-E241-4C6F-A1D3-D15BEAB3C982}"/>
              </a:ext>
            </a:extLst>
          </p:cNvPr>
          <p:cNvSpPr>
            <a:spLocks noGrp="1"/>
          </p:cNvSpPr>
          <p:nvPr>
            <p:ph type="title"/>
          </p:nvPr>
        </p:nvSpPr>
        <p:spPr/>
        <p:txBody>
          <a:bodyPr/>
          <a:lstStyle/>
          <a:p>
            <a:r>
              <a:rPr lang="en-US" dirty="0"/>
              <a:t>Staffing in TC</a:t>
            </a:r>
            <a:endParaRPr lang="en-GB" dirty="0"/>
          </a:p>
        </p:txBody>
      </p:sp>
      <p:sp>
        <p:nvSpPr>
          <p:cNvPr id="3" name="Content Placeholder 2">
            <a:extLst>
              <a:ext uri="{FF2B5EF4-FFF2-40B4-BE49-F238E27FC236}">
                <a16:creationId xmlns:a16="http://schemas.microsoft.com/office/drawing/2014/main" id="{7B45D4CE-E6B7-4390-B59D-19AA30D713B6}"/>
              </a:ext>
            </a:extLst>
          </p:cNvPr>
          <p:cNvSpPr>
            <a:spLocks noGrp="1"/>
          </p:cNvSpPr>
          <p:nvPr>
            <p:ph idx="1"/>
          </p:nvPr>
        </p:nvSpPr>
        <p:spPr/>
        <p:txBody>
          <a:bodyPr>
            <a:normAutofit fontScale="92500" lnSpcReduction="10000"/>
          </a:bodyPr>
          <a:lstStyle/>
          <a:p>
            <a:r>
              <a:rPr lang="en-GB" dirty="0">
                <a:solidFill>
                  <a:schemeClr val="tx1"/>
                </a:solidFill>
              </a:rPr>
              <a:t>Staffing TCs are often staffed by a carefully chosen group of professionals who receive training in the specifics of the TC model. Experts suggest that program staff should comprise a mix of self-help recovered professionals and other traditional professionals (e.g.  nurses, physicians, lawyers, case workers, counsellors) 8). An average resident to staff ratio was cited as approximately 15:1.</a:t>
            </a:r>
          </a:p>
          <a:p>
            <a:r>
              <a:rPr lang="en-GB" b="1" u="sng" dirty="0">
                <a:solidFill>
                  <a:schemeClr val="tx1"/>
                </a:solidFill>
              </a:rPr>
              <a:t>Resident profile and special populations</a:t>
            </a:r>
          </a:p>
          <a:p>
            <a:pPr marL="0" indent="0">
              <a:buNone/>
            </a:pPr>
            <a:r>
              <a:rPr lang="en-GB" b="1" u="sng" dirty="0">
                <a:solidFill>
                  <a:schemeClr val="tx1"/>
                </a:solidFill>
              </a:rPr>
              <a:t> </a:t>
            </a:r>
            <a:r>
              <a:rPr lang="en-GB" dirty="0">
                <a:solidFill>
                  <a:schemeClr val="tx1"/>
                </a:solidFill>
              </a:rPr>
              <a:t>Many residents have been drug addicted for years and have a history of criminal activity or other legal problems. Other common factors include multi-generational poverty and homelessness. most TCs stipulate that residents must be healthy enough to undertake physical labour and participate in training programs and other group-related activities. Potential residents are generally deemed inadmissible in the case of a history of kidnapping, rape, arson, child molestation, suicide attempts. --The screening and intake process for TC residents is rigorous, typically involving an initial visit or phone call, admission to a waiting list, an orientation process, one or more intake interviews, medical, legal and psychological assessments, and consent to treatment. A thorough intake process is considered to be particularly critical in light of the high rate of drop-out which commonly reaches 50% within the first 30 days.</a:t>
            </a:r>
          </a:p>
        </p:txBody>
      </p:sp>
      <p:sp>
        <p:nvSpPr>
          <p:cNvPr id="4" name="Slide Number Placeholder 3">
            <a:extLst>
              <a:ext uri="{FF2B5EF4-FFF2-40B4-BE49-F238E27FC236}">
                <a16:creationId xmlns:a16="http://schemas.microsoft.com/office/drawing/2014/main" id="{5579ABC7-EA80-BED3-ACDE-D4AFA8AF75F0}"/>
              </a:ext>
            </a:extLst>
          </p:cNvPr>
          <p:cNvSpPr>
            <a:spLocks noGrp="1"/>
          </p:cNvSpPr>
          <p:nvPr>
            <p:ph type="sldNum" sz="quarter" idx="12"/>
          </p:nvPr>
        </p:nvSpPr>
        <p:spPr/>
        <p:txBody>
          <a:bodyPr/>
          <a:lstStyle/>
          <a:p>
            <a:fld id="{4FAB73BC-B049-4115-A692-8D63A059BFB8}" type="slidenum">
              <a:rPr lang="en-US" smtClean="0"/>
              <a:pPr/>
              <a:t>72</a:t>
            </a:fld>
            <a:endParaRPr lang="en-US" dirty="0"/>
          </a:p>
        </p:txBody>
      </p:sp>
    </p:spTree>
    <p:extLst>
      <p:ext uri="{BB962C8B-B14F-4D97-AF65-F5344CB8AC3E}">
        <p14:creationId xmlns:p14="http://schemas.microsoft.com/office/powerpoint/2010/main" val="2566888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A7D6-149E-45C0-A5D3-A0064429C648}"/>
              </a:ext>
            </a:extLst>
          </p:cNvPr>
          <p:cNvSpPr>
            <a:spLocks noGrp="1"/>
          </p:cNvSpPr>
          <p:nvPr>
            <p:ph type="title"/>
          </p:nvPr>
        </p:nvSpPr>
        <p:spPr/>
        <p:txBody>
          <a:bodyPr/>
          <a:lstStyle/>
          <a:p>
            <a:r>
              <a:rPr lang="en-US" dirty="0"/>
              <a:t>The Daily Regimen in a TC</a:t>
            </a:r>
            <a:endParaRPr lang="en-GB" dirty="0"/>
          </a:p>
        </p:txBody>
      </p:sp>
      <p:sp>
        <p:nvSpPr>
          <p:cNvPr id="3" name="Content Placeholder 2">
            <a:extLst>
              <a:ext uri="{FF2B5EF4-FFF2-40B4-BE49-F238E27FC236}">
                <a16:creationId xmlns:a16="http://schemas.microsoft.com/office/drawing/2014/main" id="{A4F0D055-BF19-48EF-ABD3-B6A811F77202}"/>
              </a:ext>
            </a:extLst>
          </p:cNvPr>
          <p:cNvSpPr>
            <a:spLocks noGrp="1"/>
          </p:cNvSpPr>
          <p:nvPr>
            <p:ph idx="1"/>
          </p:nvPr>
        </p:nvSpPr>
        <p:spPr/>
        <p:txBody>
          <a:bodyPr>
            <a:normAutofit fontScale="92500" lnSpcReduction="20000"/>
          </a:bodyPr>
          <a:lstStyle/>
          <a:p>
            <a:pPr marL="0" indent="0">
              <a:buNone/>
            </a:pPr>
            <a:r>
              <a:rPr lang="en-GB" b="1" u="sng" dirty="0"/>
              <a:t>THE DAILY REGIMEN </a:t>
            </a:r>
          </a:p>
          <a:p>
            <a:r>
              <a:rPr lang="en-GB" dirty="0"/>
              <a:t>A typical TC day begins at 7 a.m. and ends at 11 p.m. and includes morning and evening house meetings, job assignments, groups, seminars, scheduled personal time, recreation, and individual counselling. As employment is considered an important element of successful participation in society, work is a distinctive component of the TC model. </a:t>
            </a:r>
          </a:p>
          <a:p>
            <a:r>
              <a:rPr lang="en-GB" dirty="0"/>
              <a:t>In the TC, all activities and interpersonal and social interactions are considered important opportunities to facilitate individual change. These methods can be organized by their primary purpose, as follows: Clinical groups (e.g., encounter groups and retreats) use a variety of therapeutic approaches to address significant life problems.</a:t>
            </a:r>
          </a:p>
          <a:p>
            <a:r>
              <a:rPr lang="en-GB" dirty="0"/>
              <a:t>Community meetings (e.g., morning, daily house, and general meetings and seminars) review the goals, procedures, and functioning of the TC. Vocational and educational activities occur in group sessions and provide work, communication, and interpersonal skills training.</a:t>
            </a:r>
          </a:p>
          <a:p>
            <a:r>
              <a:rPr lang="en-GB" dirty="0"/>
              <a:t>Community  and clinical management activities (e.g., privileges, disciplinary sanctions, security, and surveillance) maintain the physical and psychological safety of the environment and ensure that resident life is orderly and productive.</a:t>
            </a:r>
          </a:p>
        </p:txBody>
      </p:sp>
      <p:sp>
        <p:nvSpPr>
          <p:cNvPr id="4" name="Slide Number Placeholder 3">
            <a:extLst>
              <a:ext uri="{FF2B5EF4-FFF2-40B4-BE49-F238E27FC236}">
                <a16:creationId xmlns:a16="http://schemas.microsoft.com/office/drawing/2014/main" id="{8D8DC962-1B0C-7FB1-4B79-770C79A78E08}"/>
              </a:ext>
            </a:extLst>
          </p:cNvPr>
          <p:cNvSpPr>
            <a:spLocks noGrp="1"/>
          </p:cNvSpPr>
          <p:nvPr>
            <p:ph type="sldNum" sz="quarter" idx="12"/>
          </p:nvPr>
        </p:nvSpPr>
        <p:spPr/>
        <p:txBody>
          <a:bodyPr/>
          <a:lstStyle/>
          <a:p>
            <a:fld id="{4FAB73BC-B049-4115-A692-8D63A059BFB8}" type="slidenum">
              <a:rPr lang="en-US" smtClean="0"/>
              <a:pPr/>
              <a:t>73</a:t>
            </a:fld>
            <a:endParaRPr lang="en-US" dirty="0"/>
          </a:p>
        </p:txBody>
      </p:sp>
    </p:spTree>
    <p:extLst>
      <p:ext uri="{BB962C8B-B14F-4D97-AF65-F5344CB8AC3E}">
        <p14:creationId xmlns:p14="http://schemas.microsoft.com/office/powerpoint/2010/main" val="3096907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3FDC9-B344-4697-AFA8-B70045A6FCA0}"/>
              </a:ext>
            </a:extLst>
          </p:cNvPr>
          <p:cNvSpPr>
            <a:spLocks noGrp="1"/>
          </p:cNvSpPr>
          <p:nvPr>
            <p:ph type="title"/>
          </p:nvPr>
        </p:nvSpPr>
        <p:spPr/>
        <p:txBody>
          <a:bodyPr/>
          <a:lstStyle/>
          <a:p>
            <a:r>
              <a:rPr lang="en-GB" dirty="0">
                <a:solidFill>
                  <a:schemeClr val="tx1"/>
                </a:solidFill>
              </a:rPr>
              <a:t>ADVANTAGES OF THERAPEUTIC COMMUNITY</a:t>
            </a:r>
            <a:endParaRPr lang="en-GB" dirty="0"/>
          </a:p>
        </p:txBody>
      </p:sp>
      <p:sp>
        <p:nvSpPr>
          <p:cNvPr id="3" name="Content Placeholder 2">
            <a:extLst>
              <a:ext uri="{FF2B5EF4-FFF2-40B4-BE49-F238E27FC236}">
                <a16:creationId xmlns:a16="http://schemas.microsoft.com/office/drawing/2014/main" id="{6FA1FF39-F5E5-4D93-82DE-75165B2C885B}"/>
              </a:ext>
            </a:extLst>
          </p:cNvPr>
          <p:cNvSpPr>
            <a:spLocks noGrp="1"/>
          </p:cNvSpPr>
          <p:nvPr>
            <p:ph idx="1"/>
          </p:nvPr>
        </p:nvSpPr>
        <p:spPr/>
        <p:txBody>
          <a:bodyPr/>
          <a:lstStyle/>
          <a:p>
            <a:pPr marL="0" indent="0">
              <a:buNone/>
            </a:pPr>
            <a:r>
              <a:rPr lang="en-GB" b="1" u="sng" dirty="0">
                <a:solidFill>
                  <a:schemeClr val="tx1"/>
                </a:solidFill>
              </a:rPr>
              <a:t>ADVANTAGES OF THERAPEUTIC COMMUNITY</a:t>
            </a:r>
          </a:p>
          <a:p>
            <a:r>
              <a:rPr lang="en-GB" u="sng" dirty="0">
                <a:solidFill>
                  <a:schemeClr val="tx1"/>
                </a:solidFill>
              </a:rPr>
              <a:t>Patient</a:t>
            </a:r>
            <a:r>
              <a:rPr lang="en-GB" b="1" u="sng" dirty="0">
                <a:solidFill>
                  <a:schemeClr val="tx1"/>
                </a:solidFill>
              </a:rPr>
              <a:t> </a:t>
            </a:r>
            <a:r>
              <a:rPr lang="en-GB" dirty="0">
                <a:solidFill>
                  <a:schemeClr val="tx1"/>
                </a:solidFill>
              </a:rPr>
              <a:t>develops harmonious relationships with other members of the community.</a:t>
            </a:r>
          </a:p>
          <a:p>
            <a:r>
              <a:rPr lang="en-GB" dirty="0">
                <a:solidFill>
                  <a:schemeClr val="tx1"/>
                </a:solidFill>
              </a:rPr>
              <a:t>Gains self –confidence.</a:t>
            </a:r>
          </a:p>
          <a:p>
            <a:r>
              <a:rPr lang="en-GB" dirty="0">
                <a:solidFill>
                  <a:schemeClr val="tx1"/>
                </a:solidFill>
              </a:rPr>
              <a:t>Develops leadership skills.</a:t>
            </a:r>
          </a:p>
          <a:p>
            <a:r>
              <a:rPr lang="en-GB" dirty="0">
                <a:solidFill>
                  <a:schemeClr val="tx1"/>
                </a:solidFill>
              </a:rPr>
              <a:t>Learns to understand and solve problems of self and others.</a:t>
            </a:r>
          </a:p>
          <a:p>
            <a:r>
              <a:rPr lang="en-GB" dirty="0">
                <a:solidFill>
                  <a:schemeClr val="tx1"/>
                </a:solidFill>
              </a:rPr>
              <a:t>Becomes socio-centric.</a:t>
            </a:r>
          </a:p>
          <a:p>
            <a:r>
              <a:rPr lang="en-GB" dirty="0">
                <a:solidFill>
                  <a:schemeClr val="tx1"/>
                </a:solidFill>
              </a:rPr>
              <a:t>Learns to live and think collectively with the members of the community.</a:t>
            </a:r>
          </a:p>
          <a:p>
            <a:r>
              <a:rPr lang="en-GB" dirty="0">
                <a:solidFill>
                  <a:schemeClr val="tx1"/>
                </a:solidFill>
              </a:rPr>
              <a:t>It provides opportunity to participate in the formulation of hospital rules and regulations that affect patient’s personal liberties like bedtime, meal time, weekend permission, control of radio or T.V, social activities , late night privileges.</a:t>
            </a:r>
          </a:p>
        </p:txBody>
      </p:sp>
      <p:sp>
        <p:nvSpPr>
          <p:cNvPr id="4" name="Slide Number Placeholder 3">
            <a:extLst>
              <a:ext uri="{FF2B5EF4-FFF2-40B4-BE49-F238E27FC236}">
                <a16:creationId xmlns:a16="http://schemas.microsoft.com/office/drawing/2014/main" id="{502E30E9-37A6-793C-3396-9952BEBA1CAF}"/>
              </a:ext>
            </a:extLst>
          </p:cNvPr>
          <p:cNvSpPr>
            <a:spLocks noGrp="1"/>
          </p:cNvSpPr>
          <p:nvPr>
            <p:ph type="sldNum" sz="quarter" idx="12"/>
          </p:nvPr>
        </p:nvSpPr>
        <p:spPr/>
        <p:txBody>
          <a:bodyPr/>
          <a:lstStyle/>
          <a:p>
            <a:fld id="{4FAB73BC-B049-4115-A692-8D63A059BFB8}" type="slidenum">
              <a:rPr lang="en-US" smtClean="0"/>
              <a:pPr/>
              <a:t>74</a:t>
            </a:fld>
            <a:endParaRPr lang="en-US" dirty="0"/>
          </a:p>
        </p:txBody>
      </p:sp>
    </p:spTree>
    <p:extLst>
      <p:ext uri="{BB962C8B-B14F-4D97-AF65-F5344CB8AC3E}">
        <p14:creationId xmlns:p14="http://schemas.microsoft.com/office/powerpoint/2010/main" val="7984859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BE464-1BC1-4B59-AE00-5C765D04C520}"/>
              </a:ext>
            </a:extLst>
          </p:cNvPr>
          <p:cNvSpPr>
            <a:spLocks noGrp="1"/>
          </p:cNvSpPr>
          <p:nvPr>
            <p:ph type="title"/>
          </p:nvPr>
        </p:nvSpPr>
        <p:spPr>
          <a:xfrm>
            <a:off x="0" y="1123837"/>
            <a:ext cx="3486149" cy="4601183"/>
          </a:xfrm>
        </p:spPr>
        <p:txBody>
          <a:bodyPr>
            <a:normAutofit/>
          </a:bodyPr>
          <a:lstStyle/>
          <a:p>
            <a:r>
              <a:rPr lang="en-GB" sz="3200" dirty="0">
                <a:solidFill>
                  <a:schemeClr val="tx1"/>
                </a:solidFill>
              </a:rPr>
              <a:t>DISADVANTAGES OF THERAPEUTIC</a:t>
            </a:r>
            <a:br>
              <a:rPr lang="en-GB" sz="3200" dirty="0">
                <a:solidFill>
                  <a:schemeClr val="tx1"/>
                </a:solidFill>
              </a:rPr>
            </a:br>
            <a:r>
              <a:rPr lang="en-GB" sz="3200" dirty="0">
                <a:solidFill>
                  <a:schemeClr val="tx1"/>
                </a:solidFill>
              </a:rPr>
              <a:t>COMMUNITY</a:t>
            </a:r>
            <a:endParaRPr lang="en-GB" sz="3200" dirty="0"/>
          </a:p>
        </p:txBody>
      </p:sp>
      <p:sp>
        <p:nvSpPr>
          <p:cNvPr id="3" name="Content Placeholder 2">
            <a:extLst>
              <a:ext uri="{FF2B5EF4-FFF2-40B4-BE49-F238E27FC236}">
                <a16:creationId xmlns:a16="http://schemas.microsoft.com/office/drawing/2014/main" id="{CAAE1794-C3D3-4079-A915-69516B09CD88}"/>
              </a:ext>
            </a:extLst>
          </p:cNvPr>
          <p:cNvSpPr>
            <a:spLocks noGrp="1"/>
          </p:cNvSpPr>
          <p:nvPr>
            <p:ph idx="1"/>
          </p:nvPr>
        </p:nvSpPr>
        <p:spPr/>
        <p:txBody>
          <a:bodyPr/>
          <a:lstStyle/>
          <a:p>
            <a:r>
              <a:rPr lang="en-GB" b="1" u="sng" dirty="0">
                <a:solidFill>
                  <a:schemeClr val="tx1"/>
                </a:solidFill>
              </a:rPr>
              <a:t>DISADVANTAGES OF THERAPEUTIC COMMUNITY</a:t>
            </a:r>
          </a:p>
          <a:p>
            <a:r>
              <a:rPr lang="en-GB" dirty="0">
                <a:solidFill>
                  <a:schemeClr val="tx1"/>
                </a:solidFill>
              </a:rPr>
              <a:t>Role</a:t>
            </a:r>
            <a:r>
              <a:rPr lang="en-GB" u="sng" dirty="0">
                <a:solidFill>
                  <a:schemeClr val="tx1"/>
                </a:solidFill>
              </a:rPr>
              <a:t> </a:t>
            </a:r>
            <a:r>
              <a:rPr lang="en-GB" dirty="0">
                <a:solidFill>
                  <a:schemeClr val="tx1"/>
                </a:solidFill>
              </a:rPr>
              <a:t>blurring between staff and patient</a:t>
            </a:r>
          </a:p>
          <a:p>
            <a:r>
              <a:rPr lang="en-GB" dirty="0">
                <a:solidFill>
                  <a:schemeClr val="tx1"/>
                </a:solidFill>
              </a:rPr>
              <a:t>Group responsibility can easily become nobody’s responsibility</a:t>
            </a:r>
          </a:p>
          <a:p>
            <a:r>
              <a:rPr lang="en-GB" dirty="0">
                <a:solidFill>
                  <a:schemeClr val="tx1"/>
                </a:solidFill>
              </a:rPr>
              <a:t>Individual needs and concerns may not be met</a:t>
            </a:r>
          </a:p>
          <a:p>
            <a:r>
              <a:rPr lang="en-GB" dirty="0">
                <a:solidFill>
                  <a:schemeClr val="tx1"/>
                </a:solidFill>
              </a:rPr>
              <a:t>Patient find the transition to community difficult</a:t>
            </a:r>
          </a:p>
        </p:txBody>
      </p:sp>
      <p:sp>
        <p:nvSpPr>
          <p:cNvPr id="4" name="Slide Number Placeholder 3">
            <a:extLst>
              <a:ext uri="{FF2B5EF4-FFF2-40B4-BE49-F238E27FC236}">
                <a16:creationId xmlns:a16="http://schemas.microsoft.com/office/drawing/2014/main" id="{22DEDB2D-54C0-88FE-9471-6A2C398A52A6}"/>
              </a:ext>
            </a:extLst>
          </p:cNvPr>
          <p:cNvSpPr>
            <a:spLocks noGrp="1"/>
          </p:cNvSpPr>
          <p:nvPr>
            <p:ph type="sldNum" sz="quarter" idx="12"/>
          </p:nvPr>
        </p:nvSpPr>
        <p:spPr/>
        <p:txBody>
          <a:bodyPr/>
          <a:lstStyle/>
          <a:p>
            <a:fld id="{4FAB73BC-B049-4115-A692-8D63A059BFB8}" type="slidenum">
              <a:rPr lang="en-US" smtClean="0"/>
              <a:pPr/>
              <a:t>75</a:t>
            </a:fld>
            <a:endParaRPr lang="en-US" dirty="0"/>
          </a:p>
        </p:txBody>
      </p:sp>
    </p:spTree>
    <p:extLst>
      <p:ext uri="{BB962C8B-B14F-4D97-AF65-F5344CB8AC3E}">
        <p14:creationId xmlns:p14="http://schemas.microsoft.com/office/powerpoint/2010/main" val="8576423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5AC8B-08FD-4677-95B9-D0FD6BA21A98}"/>
              </a:ext>
            </a:extLst>
          </p:cNvPr>
          <p:cNvSpPr>
            <a:spLocks noGrp="1"/>
          </p:cNvSpPr>
          <p:nvPr>
            <p:ph type="title"/>
          </p:nvPr>
        </p:nvSpPr>
        <p:spPr/>
        <p:txBody>
          <a:bodyPr/>
          <a:lstStyle/>
          <a:p>
            <a:r>
              <a:rPr lang="en-US" dirty="0">
                <a:solidFill>
                  <a:schemeClr val="tx1"/>
                </a:solidFill>
              </a:rPr>
              <a:t>Role of the nurse in a TC</a:t>
            </a:r>
            <a:endParaRPr lang="en-GB" dirty="0">
              <a:solidFill>
                <a:schemeClr val="tx1"/>
              </a:solidFill>
            </a:endParaRPr>
          </a:p>
        </p:txBody>
      </p:sp>
      <p:sp>
        <p:nvSpPr>
          <p:cNvPr id="3" name="Content Placeholder 2">
            <a:extLst>
              <a:ext uri="{FF2B5EF4-FFF2-40B4-BE49-F238E27FC236}">
                <a16:creationId xmlns:a16="http://schemas.microsoft.com/office/drawing/2014/main" id="{EC9E5F83-879C-4C23-B75E-C42D5D1E5DC2}"/>
              </a:ext>
            </a:extLst>
          </p:cNvPr>
          <p:cNvSpPr>
            <a:spLocks noGrp="1"/>
          </p:cNvSpPr>
          <p:nvPr>
            <p:ph idx="1"/>
          </p:nvPr>
        </p:nvSpPr>
        <p:spPr/>
        <p:txBody>
          <a:bodyPr/>
          <a:lstStyle/>
          <a:p>
            <a:pPr marL="0" indent="0">
              <a:buNone/>
            </a:pPr>
            <a:r>
              <a:rPr lang="en-GB" b="1" u="sng" dirty="0">
                <a:solidFill>
                  <a:schemeClr val="tx1"/>
                </a:solidFill>
              </a:rPr>
              <a:t>ROLE OF THE NURSE</a:t>
            </a:r>
          </a:p>
          <a:p>
            <a:r>
              <a:rPr lang="en-GB" dirty="0">
                <a:solidFill>
                  <a:schemeClr val="tx1"/>
                </a:solidFill>
              </a:rPr>
              <a:t>Providing and maintaining a safe and conflict free environment through role modelling and group leadership</a:t>
            </a:r>
          </a:p>
          <a:p>
            <a:r>
              <a:rPr lang="en-GB" dirty="0">
                <a:solidFill>
                  <a:schemeClr val="tx1"/>
                </a:solidFill>
              </a:rPr>
              <a:t>Sharing of responsibilities with patient</a:t>
            </a:r>
          </a:p>
          <a:p>
            <a:r>
              <a:rPr lang="en-GB" dirty="0">
                <a:solidFill>
                  <a:schemeClr val="tx1"/>
                </a:solidFill>
              </a:rPr>
              <a:t>Encouraging patient to participate in decision making functions</a:t>
            </a:r>
          </a:p>
          <a:p>
            <a:r>
              <a:rPr lang="en-GB" dirty="0">
                <a:solidFill>
                  <a:schemeClr val="tx1"/>
                </a:solidFill>
              </a:rPr>
              <a:t>Assisting patients to assume leadership roles</a:t>
            </a:r>
          </a:p>
          <a:p>
            <a:r>
              <a:rPr lang="en-GB" dirty="0">
                <a:solidFill>
                  <a:schemeClr val="tx1"/>
                </a:solidFill>
              </a:rPr>
              <a:t>Giving feedback</a:t>
            </a:r>
          </a:p>
          <a:p>
            <a:r>
              <a:rPr lang="en-GB" dirty="0">
                <a:solidFill>
                  <a:schemeClr val="tx1"/>
                </a:solidFill>
              </a:rPr>
              <a:t>Carrying out supervisory functions</a:t>
            </a:r>
          </a:p>
        </p:txBody>
      </p:sp>
      <p:sp>
        <p:nvSpPr>
          <p:cNvPr id="4" name="Slide Number Placeholder 3">
            <a:extLst>
              <a:ext uri="{FF2B5EF4-FFF2-40B4-BE49-F238E27FC236}">
                <a16:creationId xmlns:a16="http://schemas.microsoft.com/office/drawing/2014/main" id="{B16D020A-9FA8-F448-4987-976DF16F4D49}"/>
              </a:ext>
            </a:extLst>
          </p:cNvPr>
          <p:cNvSpPr>
            <a:spLocks noGrp="1"/>
          </p:cNvSpPr>
          <p:nvPr>
            <p:ph type="sldNum" sz="quarter" idx="12"/>
          </p:nvPr>
        </p:nvSpPr>
        <p:spPr/>
        <p:txBody>
          <a:bodyPr/>
          <a:lstStyle/>
          <a:p>
            <a:fld id="{4FAB73BC-B049-4115-A692-8D63A059BFB8}" type="slidenum">
              <a:rPr lang="en-US" smtClean="0"/>
              <a:pPr/>
              <a:t>76</a:t>
            </a:fld>
            <a:endParaRPr lang="en-US" dirty="0"/>
          </a:p>
        </p:txBody>
      </p:sp>
    </p:spTree>
    <p:extLst>
      <p:ext uri="{BB962C8B-B14F-4D97-AF65-F5344CB8AC3E}">
        <p14:creationId xmlns:p14="http://schemas.microsoft.com/office/powerpoint/2010/main" val="351613295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ubtitle 7">
            <a:extLst>
              <a:ext uri="{FF2B5EF4-FFF2-40B4-BE49-F238E27FC236}">
                <a16:creationId xmlns:a16="http://schemas.microsoft.com/office/drawing/2014/main" id="{6945EDF0-4003-4193-8D55-B37FB7B7D562}"/>
              </a:ext>
            </a:extLst>
          </p:cNvPr>
          <p:cNvSpPr>
            <a:spLocks noGrp="1"/>
          </p:cNvSpPr>
          <p:nvPr>
            <p:ph type="subTitle" idx="1"/>
          </p:nvPr>
        </p:nvSpPr>
        <p:spPr>
          <a:xfrm>
            <a:off x="1706137" y="4650057"/>
            <a:ext cx="7445059" cy="1458695"/>
          </a:xfrm>
        </p:spPr>
        <p:txBody>
          <a:bodyPr>
            <a:normAutofit/>
          </a:bodyPr>
          <a:lstStyle/>
          <a:p>
            <a:r>
              <a:rPr lang="en-US" dirty="0"/>
              <a:t>                       </a:t>
            </a:r>
            <a:r>
              <a:rPr lang="en-US" sz="8800" dirty="0"/>
              <a:t>THE       END</a:t>
            </a:r>
            <a:endParaRPr lang="en-GB" sz="8800" dirty="0"/>
          </a:p>
        </p:txBody>
      </p:sp>
      <p:sp>
        <p:nvSpPr>
          <p:cNvPr id="2" name="Slide Number Placeholder 1">
            <a:extLst>
              <a:ext uri="{FF2B5EF4-FFF2-40B4-BE49-F238E27FC236}">
                <a16:creationId xmlns:a16="http://schemas.microsoft.com/office/drawing/2014/main" id="{61D43B68-5005-94A2-FE8E-952D699C0BBE}"/>
              </a:ext>
            </a:extLst>
          </p:cNvPr>
          <p:cNvSpPr>
            <a:spLocks noGrp="1"/>
          </p:cNvSpPr>
          <p:nvPr>
            <p:ph type="sldNum" sz="quarter" idx="12"/>
          </p:nvPr>
        </p:nvSpPr>
        <p:spPr/>
        <p:txBody>
          <a:bodyPr/>
          <a:lstStyle/>
          <a:p>
            <a:fld id="{4FAB73BC-B049-4115-A692-8D63A059BFB8}" type="slidenum">
              <a:rPr lang="en-US" smtClean="0"/>
              <a:pPr/>
              <a:t>77</a:t>
            </a:fld>
            <a:endParaRPr lang="en-US" dirty="0"/>
          </a:p>
        </p:txBody>
      </p:sp>
    </p:spTree>
    <p:extLst>
      <p:ext uri="{BB962C8B-B14F-4D97-AF65-F5344CB8AC3E}">
        <p14:creationId xmlns:p14="http://schemas.microsoft.com/office/powerpoint/2010/main" val="3453165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C9F1E-9485-40C0-B8D9-AB766D2EC894}"/>
              </a:ext>
            </a:extLst>
          </p:cNvPr>
          <p:cNvSpPr>
            <a:spLocks noGrp="1"/>
          </p:cNvSpPr>
          <p:nvPr>
            <p:ph type="title"/>
          </p:nvPr>
        </p:nvSpPr>
        <p:spPr>
          <a:xfrm>
            <a:off x="0" y="1123838"/>
            <a:ext cx="3869267" cy="2427746"/>
          </a:xfrm>
        </p:spPr>
        <p:txBody>
          <a:bodyPr/>
          <a:lstStyle/>
          <a:p>
            <a:r>
              <a:rPr lang="en-US" dirty="0">
                <a:solidFill>
                  <a:schemeClr val="tx1"/>
                </a:solidFill>
              </a:rPr>
              <a:t>THEORIES  OF </a:t>
            </a:r>
            <a:br>
              <a:rPr lang="en-US" dirty="0">
                <a:solidFill>
                  <a:schemeClr val="tx1"/>
                </a:solidFill>
              </a:rPr>
            </a:br>
            <a:r>
              <a:rPr lang="en-US" dirty="0">
                <a:solidFill>
                  <a:schemeClr val="tx1"/>
                </a:solidFill>
              </a:rPr>
              <a:t>INTERPERSONAL RELATIONSHIPS </a:t>
            </a:r>
            <a:endParaRPr lang="en-GB" dirty="0">
              <a:solidFill>
                <a:schemeClr val="tx1"/>
              </a:solidFill>
            </a:endParaRPr>
          </a:p>
        </p:txBody>
      </p:sp>
      <p:sp>
        <p:nvSpPr>
          <p:cNvPr id="3" name="Content Placeholder 2">
            <a:extLst>
              <a:ext uri="{FF2B5EF4-FFF2-40B4-BE49-F238E27FC236}">
                <a16:creationId xmlns:a16="http://schemas.microsoft.com/office/drawing/2014/main" id="{9FBC9E9F-603B-4833-AE15-0FB031CF0DCC}"/>
              </a:ext>
            </a:extLst>
          </p:cNvPr>
          <p:cNvSpPr>
            <a:spLocks noGrp="1"/>
          </p:cNvSpPr>
          <p:nvPr>
            <p:ph idx="1"/>
          </p:nvPr>
        </p:nvSpPr>
        <p:spPr>
          <a:solidFill>
            <a:srgbClr val="FFFF00"/>
          </a:solidFill>
        </p:spPr>
        <p:txBody>
          <a:bodyPr>
            <a:normAutofit/>
          </a:bodyPr>
          <a:lstStyle/>
          <a:p>
            <a:r>
              <a:rPr lang="en-US" sz="4800" dirty="0"/>
              <a:t>HARRY STACK SULLIVAN(1892-1949)</a:t>
            </a:r>
          </a:p>
          <a:p>
            <a:r>
              <a:rPr lang="en-US" sz="4800" dirty="0"/>
              <a:t>HILDEGARD PEPLAU(1909-1999) </a:t>
            </a:r>
            <a:endParaRPr lang="en-GB" sz="4800" dirty="0"/>
          </a:p>
        </p:txBody>
      </p:sp>
      <p:sp>
        <p:nvSpPr>
          <p:cNvPr id="4" name="Slide Number Placeholder 3">
            <a:extLst>
              <a:ext uri="{FF2B5EF4-FFF2-40B4-BE49-F238E27FC236}">
                <a16:creationId xmlns:a16="http://schemas.microsoft.com/office/drawing/2014/main" id="{74723B2F-5C1B-8839-5988-F021BD0C1C81}"/>
              </a:ext>
            </a:extLst>
          </p:cNvPr>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088950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47B01-13C7-438B-A1AF-90724CC36239}"/>
              </a:ext>
            </a:extLst>
          </p:cNvPr>
          <p:cNvSpPr>
            <a:spLocks noGrp="1"/>
          </p:cNvSpPr>
          <p:nvPr>
            <p:ph type="title"/>
          </p:nvPr>
        </p:nvSpPr>
        <p:spPr>
          <a:xfrm>
            <a:off x="252919" y="247651"/>
            <a:ext cx="2947482" cy="2561810"/>
          </a:xfrm>
        </p:spPr>
        <p:txBody>
          <a:bodyPr/>
          <a:lstStyle/>
          <a:p>
            <a:r>
              <a:rPr lang="en-US" dirty="0">
                <a:solidFill>
                  <a:schemeClr val="tx1"/>
                </a:solidFill>
              </a:rPr>
              <a:t>HARRY STACK SULLIVAN</a:t>
            </a:r>
            <a:endParaRPr lang="en-GB" dirty="0">
              <a:solidFill>
                <a:schemeClr val="tx1"/>
              </a:solidFill>
            </a:endParaRPr>
          </a:p>
        </p:txBody>
      </p:sp>
      <p:sp>
        <p:nvSpPr>
          <p:cNvPr id="3" name="Content Placeholder 2">
            <a:extLst>
              <a:ext uri="{FF2B5EF4-FFF2-40B4-BE49-F238E27FC236}">
                <a16:creationId xmlns:a16="http://schemas.microsoft.com/office/drawing/2014/main" id="{517F7622-1AB2-47C5-94C9-9E6A47D6EDCB}"/>
              </a:ext>
            </a:extLst>
          </p:cNvPr>
          <p:cNvSpPr>
            <a:spLocks noGrp="1"/>
          </p:cNvSpPr>
          <p:nvPr>
            <p:ph idx="1"/>
          </p:nvPr>
        </p:nvSpPr>
        <p:spPr>
          <a:xfrm>
            <a:off x="3562350" y="1866900"/>
            <a:ext cx="7622118" cy="4240090"/>
          </a:xfrm>
        </p:spPr>
        <p:txBody>
          <a:bodyPr>
            <a:normAutofit fontScale="70000" lnSpcReduction="20000"/>
          </a:bodyPr>
          <a:lstStyle/>
          <a:p>
            <a:r>
              <a:rPr lang="en-US" dirty="0">
                <a:solidFill>
                  <a:schemeClr val="tx1"/>
                </a:solidFill>
              </a:rPr>
              <a:t>He was a psychiatrist and his theories were implemented in 1953.</a:t>
            </a:r>
          </a:p>
          <a:p>
            <a:pPr>
              <a:buFont typeface="Wingdings" panose="05000000000000000000" pitchFamily="2" charset="2"/>
              <a:buChar char="ü"/>
            </a:pPr>
            <a:r>
              <a:rPr lang="en-US" dirty="0">
                <a:solidFill>
                  <a:schemeClr val="tx1"/>
                </a:solidFill>
              </a:rPr>
              <a:t>He believed that in every mental illness there is fundamental disturbance in the persons  relationship with  significant others i.e. the parents, spouses, siblings, neighbours.</a:t>
            </a:r>
          </a:p>
          <a:p>
            <a:pPr>
              <a:buFont typeface="Wingdings" panose="05000000000000000000" pitchFamily="2" charset="2"/>
              <a:buChar char="ü"/>
            </a:pPr>
            <a:r>
              <a:rPr lang="en-US" dirty="0">
                <a:solidFill>
                  <a:schemeClr val="tx1"/>
                </a:solidFill>
              </a:rPr>
              <a:t>He believed that the  patients communication skills are impaired in mental illness. i.e.</a:t>
            </a:r>
          </a:p>
          <a:p>
            <a:pPr algn="ctr">
              <a:buFont typeface="Wingdings" panose="05000000000000000000" pitchFamily="2" charset="2"/>
              <a:buChar char="§"/>
            </a:pPr>
            <a:r>
              <a:rPr lang="en-US" dirty="0">
                <a:solidFill>
                  <a:schemeClr val="tx1"/>
                </a:solidFill>
              </a:rPr>
              <a:t>He may not be able to communicate properly</a:t>
            </a:r>
          </a:p>
          <a:p>
            <a:pPr algn="ctr">
              <a:buFont typeface="Wingdings" panose="05000000000000000000" pitchFamily="2" charset="2"/>
              <a:buChar char="§"/>
            </a:pPr>
            <a:r>
              <a:rPr lang="en-US" dirty="0">
                <a:solidFill>
                  <a:schemeClr val="tx1"/>
                </a:solidFill>
              </a:rPr>
              <a:t>Some become mute, or have incoherent speech</a:t>
            </a:r>
          </a:p>
          <a:p>
            <a:pPr algn="ctr">
              <a:buFont typeface="Wingdings" panose="05000000000000000000" pitchFamily="2" charset="2"/>
              <a:buChar char="§"/>
            </a:pPr>
            <a:r>
              <a:rPr lang="en-US" dirty="0">
                <a:solidFill>
                  <a:schemeClr val="tx1"/>
                </a:solidFill>
              </a:rPr>
              <a:t>Others have pressure of speech</a:t>
            </a:r>
          </a:p>
          <a:p>
            <a:pPr algn="ctr">
              <a:buFont typeface="Wingdings" panose="05000000000000000000" pitchFamily="2" charset="2"/>
              <a:buChar char="§"/>
            </a:pPr>
            <a:r>
              <a:rPr lang="en-US" dirty="0">
                <a:solidFill>
                  <a:schemeClr val="tx1"/>
                </a:solidFill>
              </a:rPr>
              <a:t>Others have neologisms in their speech</a:t>
            </a:r>
          </a:p>
          <a:p>
            <a:pPr algn="ctr">
              <a:buFont typeface="Wingdings" panose="05000000000000000000" pitchFamily="2" charset="2"/>
              <a:buChar char="§"/>
            </a:pPr>
            <a:r>
              <a:rPr lang="en-US" dirty="0">
                <a:solidFill>
                  <a:schemeClr val="tx1"/>
                </a:solidFill>
              </a:rPr>
              <a:t>Some avoid relationships with others</a:t>
            </a:r>
          </a:p>
          <a:p>
            <a:pPr>
              <a:buFont typeface="Wingdings" panose="05000000000000000000" pitchFamily="2" charset="2"/>
              <a:buChar char="ü"/>
            </a:pPr>
            <a:r>
              <a:rPr lang="en-US" dirty="0">
                <a:solidFill>
                  <a:schemeClr val="tx1"/>
                </a:solidFill>
              </a:rPr>
              <a:t>Any  threatening condition/situation leads to anxiety and therefore the way the individual perceives the anxiety will  determine the extent of anxiety. This anxiety may block ,distort or impair  communication with other people. Any IR that may be threatening or anxiety provoking may cause mental illness.. If the environment is improved their mental status is improved.</a:t>
            </a:r>
          </a:p>
          <a:p>
            <a:pPr>
              <a:buFont typeface="Wingdings" panose="05000000000000000000" pitchFamily="2" charset="2"/>
              <a:buChar char="ü"/>
            </a:pPr>
            <a:r>
              <a:rPr lang="en-US" dirty="0">
                <a:solidFill>
                  <a:schemeClr val="tx1"/>
                </a:solidFill>
              </a:rPr>
              <a:t> He believed that child learns what is socially approved/not  approved during early child parent interaction. The child grows knowing disapproval  means rejection. He believed that significant  others in personality development  are foundation in family therapy i.e. many problems are  of family origin..</a:t>
            </a:r>
          </a:p>
          <a:p>
            <a:pPr marL="0" indent="0">
              <a:buNone/>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pPr>
              <a:buFont typeface="Wingdings" panose="05000000000000000000" pitchFamily="2" charset="2"/>
              <a:buChar char="ü"/>
            </a:pPr>
            <a:endParaRPr lang="en-US" dirty="0"/>
          </a:p>
          <a:p>
            <a:endParaRPr lang="en-GB" dirty="0"/>
          </a:p>
        </p:txBody>
      </p:sp>
      <p:pic>
        <p:nvPicPr>
          <p:cNvPr id="5" name="Picture 4">
            <a:extLst>
              <a:ext uri="{FF2B5EF4-FFF2-40B4-BE49-F238E27FC236}">
                <a16:creationId xmlns:a16="http://schemas.microsoft.com/office/drawing/2014/main" id="{CDEEF05F-A14D-4B22-97DD-CED08196E29A}"/>
              </a:ext>
            </a:extLst>
          </p:cNvPr>
          <p:cNvPicPr>
            <a:picLocks noChangeAspect="1"/>
          </p:cNvPicPr>
          <p:nvPr/>
        </p:nvPicPr>
        <p:blipFill>
          <a:blip r:embed="rId2"/>
          <a:stretch>
            <a:fillRect/>
          </a:stretch>
        </p:blipFill>
        <p:spPr>
          <a:xfrm>
            <a:off x="463826" y="2171524"/>
            <a:ext cx="2736575" cy="3434146"/>
          </a:xfrm>
          <a:prstGeom prst="rect">
            <a:avLst/>
          </a:prstGeom>
        </p:spPr>
      </p:pic>
      <p:sp>
        <p:nvSpPr>
          <p:cNvPr id="4" name="Slide Number Placeholder 3">
            <a:extLst>
              <a:ext uri="{FF2B5EF4-FFF2-40B4-BE49-F238E27FC236}">
                <a16:creationId xmlns:a16="http://schemas.microsoft.com/office/drawing/2014/main" id="{0955ED00-95E2-F409-D2A5-0A7803F7DCBE}"/>
              </a:ext>
            </a:extLst>
          </p:cNvPr>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4095728705"/>
      </p:ext>
    </p:extLst>
  </p:cSld>
  <p:clrMapOvr>
    <a:masterClrMapping/>
  </p:clrMapOvr>
</p:sld>
</file>

<file path=ppt/theme/theme1.xml><?xml version="1.0" encoding="utf-8"?>
<a:theme xmlns:a="http://schemas.openxmlformats.org/drawingml/2006/main" name="Frame">
  <a:themeElements>
    <a:clrScheme name="Fram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39D77354-939E-4A26-AE51-B3F9618B14B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801</TotalTime>
  <Words>9925</Words>
  <Application>Microsoft Office PowerPoint</Application>
  <PresentationFormat>Widescreen</PresentationFormat>
  <Paragraphs>620</Paragraphs>
  <Slides>77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77</vt:i4>
      </vt:variant>
    </vt:vector>
  </HeadingPairs>
  <TitlesOfParts>
    <vt:vector size="84" baseType="lpstr">
      <vt:lpstr>-apple-system</vt:lpstr>
      <vt:lpstr>Arial</vt:lpstr>
      <vt:lpstr>Calibri</vt:lpstr>
      <vt:lpstr>Corbel</vt:lpstr>
      <vt:lpstr>Wingdings</vt:lpstr>
      <vt:lpstr>Wingdings 2</vt:lpstr>
      <vt:lpstr>Frame</vt:lpstr>
      <vt:lpstr>INTERPERSONAL RELATIONSHIPS</vt:lpstr>
      <vt:lpstr>Course outline and Objectives</vt:lpstr>
      <vt:lpstr>DEFINITION APPLICATION  IMPORTANCE</vt:lpstr>
      <vt:lpstr>Reasons for Teaching IR in Psychiatry</vt:lpstr>
      <vt:lpstr>TERMINOLOGIES USED IN IR</vt:lpstr>
      <vt:lpstr>Terminologies …</vt:lpstr>
      <vt:lpstr>Terminologies …</vt:lpstr>
      <vt:lpstr>THEORIES  OF  INTERPERSONAL RELATIONSHIPS </vt:lpstr>
      <vt:lpstr>HARRY STACK SULLIVAN</vt:lpstr>
      <vt:lpstr>HILDEGARD PEPLAU       </vt:lpstr>
      <vt:lpstr>Hildegard Peplau… </vt:lpstr>
      <vt:lpstr>GOALS / OBJECTIVES OF IR</vt:lpstr>
      <vt:lpstr>Goals continued…</vt:lpstr>
      <vt:lpstr>SELF UNDERSTANDING</vt:lpstr>
      <vt:lpstr>Self understanding continued</vt:lpstr>
      <vt:lpstr>PRINCIPLES OF IR. Therapeutic techniques.</vt:lpstr>
      <vt:lpstr>Principles …</vt:lpstr>
      <vt:lpstr>Principles… Non-therapeutic techniques.</vt:lpstr>
      <vt:lpstr>Principles…</vt:lpstr>
      <vt:lpstr>COMMUNICATION </vt:lpstr>
      <vt:lpstr>Definitions</vt:lpstr>
      <vt:lpstr>Types of Communication     Verbal Communication</vt:lpstr>
      <vt:lpstr>-Non-verbal Communication -Written Communication</vt:lpstr>
      <vt:lpstr>Purpose of Communication</vt:lpstr>
      <vt:lpstr>Components of communication</vt:lpstr>
      <vt:lpstr>The 5 Components of the Lasswell Model of Communication </vt:lpstr>
      <vt:lpstr>The Process Of Communication</vt:lpstr>
      <vt:lpstr>Factors Influencing Communication</vt:lpstr>
      <vt:lpstr>Principles of Communication</vt:lpstr>
      <vt:lpstr>Interpreting Messages (From the Patients)</vt:lpstr>
      <vt:lpstr>Written communication  Drawings  Non-verbal communication</vt:lpstr>
      <vt:lpstr>COMMUNICATION SKILLS/TOOLS</vt:lpstr>
      <vt:lpstr>INTERVIEWING        -Purpose</vt:lpstr>
      <vt:lpstr>-Preparation -Process</vt:lpstr>
      <vt:lpstr>Process continued</vt:lpstr>
      <vt:lpstr>Factors influencing the Interviewee.</vt:lpstr>
      <vt:lpstr>OBSERVATIONS    -Functions</vt:lpstr>
      <vt:lpstr>Guidelines on how to do proper, reliable observations.</vt:lpstr>
      <vt:lpstr>-Role of a Nurse in Observations -Factors that may hinder good observations</vt:lpstr>
      <vt:lpstr>LISTENING</vt:lpstr>
      <vt:lpstr>Importance of listening</vt:lpstr>
      <vt:lpstr>THERAPEUTIC RELATIONSHIP</vt:lpstr>
      <vt:lpstr>Introduction</vt:lpstr>
      <vt:lpstr>Phases of  the Therapeutic relationship  -Establishing phase</vt:lpstr>
      <vt:lpstr>Establishing phase…</vt:lpstr>
      <vt:lpstr>Establishing phase…</vt:lpstr>
      <vt:lpstr>Establishing phase…</vt:lpstr>
      <vt:lpstr>Maintaining phase</vt:lpstr>
      <vt:lpstr>Termination Phase</vt:lpstr>
      <vt:lpstr>Termination  -Gifts -Nurses reaction</vt:lpstr>
      <vt:lpstr>Psychodynamics. Therapeutic use of self</vt:lpstr>
      <vt:lpstr>Psychodynamics …</vt:lpstr>
      <vt:lpstr>Psychodynamics…</vt:lpstr>
      <vt:lpstr>Psychodynamics…</vt:lpstr>
      <vt:lpstr>Objectives of Nurse Patient  Relationship</vt:lpstr>
      <vt:lpstr>Basic concepts in IR.</vt:lpstr>
      <vt:lpstr>Nurse –Patient Interactions</vt:lpstr>
      <vt:lpstr>Preparation for an interaction</vt:lpstr>
      <vt:lpstr>Preparation…</vt:lpstr>
      <vt:lpstr>Phases of the Interaction - Introductory phase.</vt:lpstr>
      <vt:lpstr>Recording an interaction</vt:lpstr>
      <vt:lpstr>THERAPEUTIC COMMUNITY</vt:lpstr>
      <vt:lpstr>INTRODUCTION</vt:lpstr>
      <vt:lpstr>History</vt:lpstr>
      <vt:lpstr>Definition</vt:lpstr>
      <vt:lpstr>OBJECTIVES</vt:lpstr>
      <vt:lpstr>Elements of a Therapeutic community</vt:lpstr>
      <vt:lpstr>Components of a therapeutic community</vt:lpstr>
      <vt:lpstr>Structure of the Therapeutic community</vt:lpstr>
      <vt:lpstr>Treatment Process in a therapeutic community</vt:lpstr>
      <vt:lpstr>Treatment process.…</vt:lpstr>
      <vt:lpstr>Staffing in TC</vt:lpstr>
      <vt:lpstr>The Daily Regimen in a TC</vt:lpstr>
      <vt:lpstr>ADVANTAGES OF THERAPEUTIC COMMUNITY</vt:lpstr>
      <vt:lpstr>DISADVANTAGES OF THERAPEUTIC COMMUNITY</vt:lpstr>
      <vt:lpstr>Role of the nurse in a TC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INTERPERSONAL RELATIONSHIPS</dc:title>
  <dc:creator>Elkanah</dc:creator>
  <cp:lastModifiedBy>Bro Dickley Motanya</cp:lastModifiedBy>
  <cp:revision>36</cp:revision>
  <dcterms:created xsi:type="dcterms:W3CDTF">2021-05-08T14:19:50Z</dcterms:created>
  <dcterms:modified xsi:type="dcterms:W3CDTF">2023-09-08T08:52:36Z</dcterms:modified>
</cp:coreProperties>
</file>