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293" r:id="rId52"/>
  </p:sldIdLst>
  <p:sldSz cx="12192000" cy="6858000"/>
  <p:notesSz cx="6858000" cy="9144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0"/>
    <p:restoredTop sz="92661"/>
  </p:normalViewPr>
  <p:slideViewPr>
    <p:cSldViewPr snapToGrid="0" snapToObjects="1">
      <p:cViewPr varScale="1">
        <p:scale>
          <a:sx n="96" d="100"/>
          <a:sy n="96" d="100"/>
        </p:scale>
        <p:origin x="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theme" Target="theme/theme1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9EEEA-6710-9A4C-A945-B2A5EF6BE7B4}" type="datetimeFigureOut">
              <a:rPr lang="en-KE" smtClean="0"/>
              <a:t>02/01/2023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E6F31-496D-994D-9985-7EF6C592D57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95892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E" dirty="0"/>
              <a:t>Miliary Tb distribited throughout the lung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E6F31-496D-994D-9985-7EF6C592D575}" type="slidenum">
              <a:rPr lang="en-KE" smtClean="0"/>
              <a:t>3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554067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E" dirty="0"/>
              <a:t>empyema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E6F31-496D-994D-9985-7EF6C592D575}" type="slidenum">
              <a:rPr lang="en-KE" smtClean="0"/>
              <a:t>33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588560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KE" dirty="0"/>
              <a:t>leural calcification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E6F31-496D-994D-9985-7EF6C592D575}" type="slidenum">
              <a:rPr lang="en-KE" smtClean="0"/>
              <a:t>34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165282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KE" dirty="0"/>
              <a:t>ight upper lobe collapse due to fibrosis and pleural thickening with right sided tracheal and mediastinal shift, crowding of right upper ribs, uplifting of right hilum and juxtaphrenic peak sign</a:t>
            </a:r>
          </a:p>
          <a:p>
            <a:r>
              <a:rPr lang="en-KE" dirty="0"/>
              <a:t>Left l;ung id hyperinfalted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E6F31-496D-994D-9985-7EF6C592D575}" type="slidenum">
              <a:rPr lang="en-KE" smtClean="0"/>
              <a:t>37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002238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KE" dirty="0"/>
              <a:t>raction bronchiectasis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E6F31-496D-994D-9985-7EF6C592D575}" type="slidenum">
              <a:rPr lang="en-KE" smtClean="0"/>
              <a:t>42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16956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E" dirty="0"/>
              <a:t>Opacification of the left hemithorax with mediastinal shift to the left, compensatory hyperinflation of the right lung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E6F31-496D-994D-9985-7EF6C592D575}" type="slidenum">
              <a:rPr lang="en-KE" smtClean="0"/>
              <a:t>43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111005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E" dirty="0"/>
              <a:t>Destruction of left lung parenchyma with replacement by large cavity showing free communicatio  and air fluid level within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E6F31-496D-994D-9985-7EF6C592D575}" type="slidenum">
              <a:rPr lang="en-KE" smtClean="0"/>
              <a:t>44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553862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E" dirty="0"/>
              <a:t>Destruction of T12 and L1 with a resultant gibbus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E6F31-496D-994D-9985-7EF6C592D575}" type="slidenum">
              <a:rPr lang="en-KE" smtClean="0"/>
              <a:t>46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30133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KE" dirty="0"/>
              <a:t>nlarged cardiac shadow with water bottle configuration suggestive of pericardial effuion</a:t>
            </a:r>
          </a:p>
          <a:p>
            <a:r>
              <a:rPr lang="en-KE" dirty="0"/>
              <a:t>Small left pleural effusion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E6F31-496D-994D-9985-7EF6C592D575}" type="slidenum">
              <a:rPr lang="en-KE" smtClean="0"/>
              <a:t>47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910787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KE" dirty="0"/>
              <a:t>ericardiocentesis one week post pericardiocentesisi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E6F31-496D-994D-9985-7EF6C592D575}" type="slidenum">
              <a:rPr lang="en-KE" smtClean="0"/>
              <a:t>48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79895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E" dirty="0"/>
              <a:t>Homogeneous consolidation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E6F31-496D-994D-9985-7EF6C592D575}" type="slidenum">
              <a:rPr lang="en-KE" smtClean="0"/>
              <a:t>6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765890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KE" dirty="0"/>
              <a:t>ense homogeneous opacity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E6F31-496D-994D-9985-7EF6C592D575}" type="slidenum">
              <a:rPr lang="en-KE" smtClean="0"/>
              <a:t>7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797253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E" dirty="0"/>
              <a:t>Primary TB in a small child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E6F31-496D-994D-9985-7EF6C592D575}" type="slidenum">
              <a:rPr lang="en-KE" smtClean="0"/>
              <a:t>8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553511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E" dirty="0"/>
              <a:t>Bilateral hilar adenopathy of primary pulmonary 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E6F31-496D-994D-9985-7EF6C592D575}" type="slidenum">
              <a:rPr lang="en-KE" smtClean="0"/>
              <a:t>10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29170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E" dirty="0"/>
              <a:t>Ghon lesion in right axillary region in right lung field, Multiple high density round/oval masses in hilar region bilaterally (calcified lymph nodes)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E6F31-496D-994D-9985-7EF6C592D575}" type="slidenum">
              <a:rPr lang="en-KE" smtClean="0"/>
              <a:t>16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246671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</a:t>
            </a:r>
            <a:r>
              <a:rPr lang="en-KE" dirty="0"/>
              <a:t>illet seeds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E6F31-496D-994D-9985-7EF6C592D575}" type="slidenum">
              <a:rPr lang="en-KE" smtClean="0"/>
              <a:t>18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018146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KE" dirty="0"/>
              <a:t>ree in bud 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E6F31-496D-994D-9985-7EF6C592D575}" type="slidenum">
              <a:rPr lang="en-KE" smtClean="0"/>
              <a:t>25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517202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E" dirty="0"/>
              <a:t>Bilateral apical cavities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E6F31-496D-994D-9985-7EF6C592D575}" type="slidenum">
              <a:rPr lang="en-KE" smtClean="0"/>
              <a:t>28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505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84049-005E-E347-93D5-126CBE864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C698F-18FE-A94A-85B9-42DCF078C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AB5F9-0165-B84B-9ED3-B229F145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46B-2A11-3D4F-B730-818FCD6A18F4}" type="datetimeFigureOut">
              <a:rPr lang="en-KE" smtClean="0"/>
              <a:t>02/01/2023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C7202-0E75-C34E-8C37-3205637F6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8413F-05DF-4341-A9AA-D6C740BDB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BBEC-1BD4-9C4C-AAC3-DBF06A02287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01009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2182-76A4-E543-8E6A-A68F0486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CC22DB-1B45-7F48-BFBE-1D2CC3E8A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A072E-4624-FE44-894F-46857CD7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46B-2A11-3D4F-B730-818FCD6A18F4}" type="datetimeFigureOut">
              <a:rPr lang="en-KE" smtClean="0"/>
              <a:t>02/01/2023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B5495-F88D-3343-A2AB-8D5B6830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16878-C910-564B-A6CF-9686FDC8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BBEC-1BD4-9C4C-AAC3-DBF06A02287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77611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85263-69F2-EF4D-A1A2-BB9B12497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76BD0A-670D-B641-AA6F-329355FD7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E4CAF-09EB-6A4E-B5D4-BE5940DC3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46B-2A11-3D4F-B730-818FCD6A18F4}" type="datetimeFigureOut">
              <a:rPr lang="en-KE" smtClean="0"/>
              <a:t>02/01/2023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94613-42CA-C24F-9F38-0B17E0C5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59172-7993-2549-9037-A68318EB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BBEC-1BD4-9C4C-AAC3-DBF06A02287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29343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5D018-09FF-4345-B72B-A1F57FFF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5485F-7675-2049-95B7-2957224AB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20C1A-4951-3E46-9E83-8D0362AA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46B-2A11-3D4F-B730-818FCD6A18F4}" type="datetimeFigureOut">
              <a:rPr lang="en-KE" smtClean="0"/>
              <a:t>02/01/2023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BEC84-7639-1A43-8335-0BBF5579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EC558-7BEB-B440-84DE-F3827587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BBEC-1BD4-9C4C-AAC3-DBF06A02287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72560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44603-7866-AF4F-AB17-6090B8CDA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60B85-00DE-E94A-B677-B44F7A36F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07E8F-668A-D741-8485-050F56DA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46B-2A11-3D4F-B730-818FCD6A18F4}" type="datetimeFigureOut">
              <a:rPr lang="en-KE" smtClean="0"/>
              <a:t>02/01/2023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47D5D-70DE-544B-A221-2DB15F6F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4248A-C5C4-9A46-B5E2-187DFFA35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BBEC-1BD4-9C4C-AAC3-DBF06A02287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7787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EE026-5445-E443-8F1B-B7F2B040E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77CC9-DAD4-6A4D-9922-1BCCBEF7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E265E3-4842-6245-B31A-C21FE6430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3A58A-2C87-C742-AA82-56E28D02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46B-2A11-3D4F-B730-818FCD6A18F4}" type="datetimeFigureOut">
              <a:rPr lang="en-KE" smtClean="0"/>
              <a:t>02/01/2023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AB3A1-4C60-C547-A828-02C3E11B9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8DA2D-FC32-854F-A740-4BB5258F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BBEC-1BD4-9C4C-AAC3-DBF06A02287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15747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677A2-962E-DD4A-906A-F119FB3C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17A4D-F213-F345-B47B-22CDD5CE7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0E43A-2DFA-C544-AF68-8A2CF380E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A186C2-01F9-584B-B01F-936B5EBE3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1190FB-8904-CE45-A8A8-EBF250197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09E1F0-5279-E540-B44B-C977774F2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46B-2A11-3D4F-B730-818FCD6A18F4}" type="datetimeFigureOut">
              <a:rPr lang="en-KE" smtClean="0"/>
              <a:t>02/01/2023</a:t>
            </a:fld>
            <a:endParaRPr lang="en-K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3ACF9B-7D32-5C41-9616-FBB10010A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815CC-5E0B-3043-AA9B-C21A1831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BBEC-1BD4-9C4C-AAC3-DBF06A02287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37747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F0E7F-A25E-1B44-8CA8-EC4DF1C0F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3DAB5-D204-CF4C-895A-C15542586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46B-2A11-3D4F-B730-818FCD6A18F4}" type="datetimeFigureOut">
              <a:rPr lang="en-KE" smtClean="0"/>
              <a:t>02/01/2023</a:t>
            </a:fld>
            <a:endParaRPr lang="en-K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E37FAA-569A-A448-A9C1-B5B533166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8784E-0815-6C40-B8B1-CF89AEF5A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BBEC-1BD4-9C4C-AAC3-DBF06A02287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47569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A99168-F01E-4F4F-B757-3D81372FB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46B-2A11-3D4F-B730-818FCD6A18F4}" type="datetimeFigureOut">
              <a:rPr lang="en-KE" smtClean="0"/>
              <a:t>02/01/2023</a:t>
            </a:fld>
            <a:endParaRPr lang="en-K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3FF456-8808-D648-AD39-B6C5119AB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B287B-A751-C542-8757-18150AE7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BBEC-1BD4-9C4C-AAC3-DBF06A02287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3419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F09E-7AB8-0F4B-8639-A59E2186A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646CA-3C8C-3A4A-B626-B2BC5B58F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E1429-1B9B-1244-86FF-76BED145C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DD8BF-192E-754E-B3F6-F688E07B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46B-2A11-3D4F-B730-818FCD6A18F4}" type="datetimeFigureOut">
              <a:rPr lang="en-KE" smtClean="0"/>
              <a:t>02/01/2023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61EAF-262C-994B-8826-D27BE8C8D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88967-B02C-8247-9E67-66177795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BBEC-1BD4-9C4C-AAC3-DBF06A02287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17314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947C6-EEC6-1641-93C3-BD5FE520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AACEF4-77F9-1845-B3C9-76EBDB812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3EBC3-E852-7547-BADF-CE11BDE87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4E5B4-AC3D-6942-8B63-A3E31F8B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146B-2A11-3D4F-B730-818FCD6A18F4}" type="datetimeFigureOut">
              <a:rPr lang="en-KE" smtClean="0"/>
              <a:t>02/01/2023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F8D60-A14D-4046-B923-E78D286B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8CEBB-125B-0746-8A5B-982D731F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BBEC-1BD4-9C4C-AAC3-DBF06A02287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64157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C3790C-422E-4C4E-9481-CA95ABC7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D208E-AEAB-AB46-AC9F-E660A1994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783AD-88BF-C24C-9677-46F4C30D1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146B-2A11-3D4F-B730-818FCD6A18F4}" type="datetimeFigureOut">
              <a:rPr lang="en-KE" smtClean="0"/>
              <a:t>02/01/2023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FEE87-0E9A-AF4D-8035-8EF8B865D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BBA68-04D4-EA44-9DA3-C909E0FCE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DBBEC-1BD4-9C4C-AAC3-DBF06A02287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12903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jpeg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jpe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0.png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3.jpeg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4.xml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46.jpeg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 /><Relationship Id="rId2" Type="http://schemas.openxmlformats.org/officeDocument/2006/relationships/image" Target="../media/image47.pn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 /><Relationship Id="rId1" Type="http://schemas.openxmlformats.org/officeDocument/2006/relationships/slideLayout" Target="../slideLayouts/slideLayout4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radiopaedia.org/cases/chronic-pulmonary-tuberculosis-2" TargetMode="Externa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507A5-9114-9948-8652-1614B7BE5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KE" dirty="0"/>
              <a:t>INTERPRETING CHEST XRAY IN RELATION TO TUBERCULOSIS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9AF80-2101-1F48-96FC-79FF1D55B8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KE" dirty="0"/>
              <a:t>PRESENTER: DR TIMA NASSIR</a:t>
            </a:r>
          </a:p>
        </p:txBody>
      </p:sp>
    </p:spTree>
    <p:extLst>
      <p:ext uri="{BB962C8B-B14F-4D97-AF65-F5344CB8AC3E}">
        <p14:creationId xmlns:p14="http://schemas.microsoft.com/office/powerpoint/2010/main" val="58880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E2F93-3F8C-9440-9A77-D3BFF62E9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4098" name="Picture 2" descr="Chest x-ray showing bilateral hilar adenopathy of primary pulmonary TB. |  Download Scientific Diagram">
            <a:extLst>
              <a:ext uri="{FF2B5EF4-FFF2-40B4-BE49-F238E27FC236}">
                <a16:creationId xmlns:a16="http://schemas.microsoft.com/office/drawing/2014/main" id="{4ADDB0C5-5A46-CA4C-BACC-0F11509BF7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365125"/>
            <a:ext cx="6832600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2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4448C-2804-2444-A8CE-7FBE79E1E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8950"/>
            <a:ext cx="10515600" cy="1325563"/>
          </a:xfrm>
        </p:spPr>
        <p:txBody>
          <a:bodyPr/>
          <a:lstStyle/>
          <a:p>
            <a:endParaRPr lang="en-KE"/>
          </a:p>
        </p:txBody>
      </p:sp>
      <p:pic>
        <p:nvPicPr>
          <p:cNvPr id="5122" name="Picture 2" descr="Pulmonary tuberculosis | Radiology Case | Radiopaedia.org">
            <a:extLst>
              <a:ext uri="{FF2B5EF4-FFF2-40B4-BE49-F238E27FC236}">
                <a16:creationId xmlns:a16="http://schemas.microsoft.com/office/drawing/2014/main" id="{97F2F9F3-7C36-E54A-AD81-3794A31B30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88950"/>
            <a:ext cx="5511799" cy="58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ilar Adenopathy in Tuberculosis">
            <a:extLst>
              <a:ext uri="{FF2B5EF4-FFF2-40B4-BE49-F238E27FC236}">
                <a16:creationId xmlns:a16="http://schemas.microsoft.com/office/drawing/2014/main" id="{A7CEDEA4-EA8C-144C-811C-D52AD36D9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8950"/>
            <a:ext cx="4648200" cy="58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49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EA0CB-5A51-574C-B93C-A01236A1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6146" name="Picture 2" descr="Chest X-ray showing bilateral hilar lymphadenopathy together with lower...  | Download Scientific Diagram">
            <a:extLst>
              <a:ext uri="{FF2B5EF4-FFF2-40B4-BE49-F238E27FC236}">
                <a16:creationId xmlns:a16="http://schemas.microsoft.com/office/drawing/2014/main" id="{EA7DF44C-4528-9E41-B592-42FB6D198F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365125"/>
            <a:ext cx="482600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795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71AE-E09B-B44C-97EA-157F9DEE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RADIOLOGICAL FEATURES- PRIMARY TB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6779-3CF2-5A4A-9BDA-9E2D05BF7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E" b="1" dirty="0"/>
              <a:t>Ghon lesion or focus- </a:t>
            </a:r>
            <a:r>
              <a:rPr lang="en-KE" dirty="0"/>
              <a:t>in 1/3 of cases a residual well defined rounded or irregular linear opacity remains +/- calcification</a:t>
            </a:r>
          </a:p>
        </p:txBody>
      </p:sp>
      <p:pic>
        <p:nvPicPr>
          <p:cNvPr id="7170" name="Picture 2" descr="Learning Radiology - Ghon Complex, Ranke, lesion">
            <a:extLst>
              <a:ext uri="{FF2B5EF4-FFF2-40B4-BE49-F238E27FC236}">
                <a16:creationId xmlns:a16="http://schemas.microsoft.com/office/drawing/2014/main" id="{ADCCB4DA-BE13-3A46-8B6B-B4D321E5C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2814636"/>
            <a:ext cx="4892675" cy="40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95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1AA7-E013-B84B-9267-D6ED81ED3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8194" name="Picture 2" descr="Ghon lesion | Radiology Reference Article | Radiopaedia.org">
            <a:extLst>
              <a:ext uri="{FF2B5EF4-FFF2-40B4-BE49-F238E27FC236}">
                <a16:creationId xmlns:a16="http://schemas.microsoft.com/office/drawing/2014/main" id="{2E2F4D37-4904-6C43-97BC-C3803EB1F8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736600"/>
            <a:ext cx="4318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hon Complex Article">
            <a:extLst>
              <a:ext uri="{FF2B5EF4-FFF2-40B4-BE49-F238E27FC236}">
                <a16:creationId xmlns:a16="http://schemas.microsoft.com/office/drawing/2014/main" id="{CD4686B3-B93D-2149-ABB7-E453C3802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584200"/>
            <a:ext cx="4394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42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2D801-DD22-EF4F-8373-D4181416F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E" b="1" dirty="0"/>
              <a:t>Ranke complex- </a:t>
            </a:r>
            <a:r>
              <a:rPr lang="en-KE" dirty="0"/>
              <a:t>irregular and heterogeneous nodal calcification within ipsilateral hilum or mediastinum which is seen in conjunction with a Ghon lesion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4F5048-9580-194B-B09D-4802B63A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RADIOLOGICAL FEATURES- PRIMARY TB </a:t>
            </a:r>
          </a:p>
        </p:txBody>
      </p:sp>
    </p:spTree>
    <p:extLst>
      <p:ext uri="{BB962C8B-B14F-4D97-AF65-F5344CB8AC3E}">
        <p14:creationId xmlns:p14="http://schemas.microsoft.com/office/powerpoint/2010/main" val="1640738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84123-557F-2540-BAD0-AD1B39E3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0594279-D939-F24F-B1C0-4F95AB312D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58" y="0"/>
            <a:ext cx="6527942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279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76F9-C55E-ED4D-9C6F-576A4F623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11266" name="Picture 2" descr="Learning Radiology - Ghon Complex, Ranke, lesion">
            <a:extLst>
              <a:ext uri="{FF2B5EF4-FFF2-40B4-BE49-F238E27FC236}">
                <a16:creationId xmlns:a16="http://schemas.microsoft.com/office/drawing/2014/main" id="{B330086A-05E3-7449-92F7-F2202F082F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125"/>
            <a:ext cx="4447577" cy="60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205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E0381-2CF3-344A-9A8B-90B36BEF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RADIOLOGICAL FEATURES- PRIMARY TB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3F1A8-30BD-204B-A21E-EF0240121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E" b="1" dirty="0"/>
              <a:t>Miliary TB- </a:t>
            </a:r>
            <a:r>
              <a:rPr lang="en-KE" dirty="0"/>
              <a:t>This is classically a manifestation of primary disease (representing overwhelming infection with hematogeneous spread)</a:t>
            </a:r>
          </a:p>
          <a:p>
            <a:pPr lvl="1"/>
            <a:r>
              <a:rPr lang="en-KE" dirty="0"/>
              <a:t>Although now commonly seen with post primary disease</a:t>
            </a:r>
          </a:p>
          <a:p>
            <a:pPr lvl="1"/>
            <a:r>
              <a:rPr lang="en-KE" dirty="0"/>
              <a:t>Multiple 1-2mm discrete nodules (which are rarely calcified) are scattered evenly throughout the lung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4B3D5C2F-1961-8E4F-BD1C-58A17198D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076700"/>
            <a:ext cx="28194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937A8D01-4B85-5140-BA43-CC80C5754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01294"/>
            <a:ext cx="25908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976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DE9D5-443C-114D-8D1F-1A4408FEC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12290" name="Picture 2" descr="Miliary Tuberculosis | NEJM">
            <a:extLst>
              <a:ext uri="{FF2B5EF4-FFF2-40B4-BE49-F238E27FC236}">
                <a16:creationId xmlns:a16="http://schemas.microsoft.com/office/drawing/2014/main" id="{722F59B2-E189-9249-BAD2-5F6C7BEFD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5054600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70650523-F160-EB49-B805-AC4E5A554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65124"/>
            <a:ext cx="505460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17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9FC9B-5BE6-7449-9852-40D1BACCE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F28D0-5DF4-A94D-95F5-E92020C77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KE" b="1" dirty="0"/>
              <a:t>Pulmonary Tuberculosis </a:t>
            </a:r>
            <a:r>
              <a:rPr lang="en-KE" dirty="0"/>
              <a:t>– infection with </a:t>
            </a:r>
            <a:r>
              <a:rPr lang="en-KE" i="1" dirty="0"/>
              <a:t>Mycobacterium tuberculosis </a:t>
            </a:r>
            <a:r>
              <a:rPr lang="en-KE" dirty="0"/>
              <a:t>, acquired through droplet inhalation</a:t>
            </a:r>
          </a:p>
          <a:p>
            <a:r>
              <a:rPr lang="en-KE" b="1" dirty="0"/>
              <a:t>Primary TB- </a:t>
            </a:r>
            <a:r>
              <a:rPr lang="en-KE" dirty="0"/>
              <a:t>commonly seen in infants and children if previously unexposed to TB (hypersensitivity is absent)</a:t>
            </a:r>
          </a:p>
          <a:p>
            <a:pPr lvl="1"/>
            <a:r>
              <a:rPr lang="en-KE" dirty="0"/>
              <a:t>Patient is immunologically able to kill the organism and heals with fibrosis (+-calcification)</a:t>
            </a:r>
          </a:p>
          <a:p>
            <a:pPr lvl="1"/>
            <a:r>
              <a:rPr lang="en-KE" dirty="0"/>
              <a:t>Can be anywhere in the lung in children, predilection for upper or lower lung zones in adults</a:t>
            </a:r>
          </a:p>
          <a:p>
            <a:r>
              <a:rPr lang="en-KE" b="1" dirty="0"/>
              <a:t>Post primary TB-</a:t>
            </a:r>
            <a:r>
              <a:rPr lang="en-KE" dirty="0"/>
              <a:t>If</a:t>
            </a:r>
            <a:r>
              <a:rPr lang="en-KE" b="1" dirty="0"/>
              <a:t> </a:t>
            </a:r>
            <a:r>
              <a:rPr lang="en-KE" dirty="0"/>
              <a:t>hypersensitivity is present (due to previous infection or BCG vaccination) a greater inflammatory rection and caseous necrosis results</a:t>
            </a:r>
          </a:p>
          <a:p>
            <a:pPr lvl="1"/>
            <a:r>
              <a:rPr lang="en-KE" dirty="0"/>
              <a:t>Strong predilection for upper zones</a:t>
            </a:r>
          </a:p>
        </p:txBody>
      </p:sp>
    </p:spTree>
    <p:extLst>
      <p:ext uri="{BB962C8B-B14F-4D97-AF65-F5344CB8AC3E}">
        <p14:creationId xmlns:p14="http://schemas.microsoft.com/office/powerpoint/2010/main" val="3296976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1D017-E529-7D41-A2BF-F38E9695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5F2B399A-8888-B34C-BE4F-B9632F213E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0"/>
            <a:ext cx="71374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63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EA1D3-C03D-534F-839D-6E889044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RADIOLOGICAL FEATURES- PRIMARY TB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2888F-274C-254E-9329-D25DF5856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E" b="1" dirty="0"/>
              <a:t>Pleural effusion- </a:t>
            </a:r>
            <a:r>
              <a:rPr lang="en-KE" dirty="0"/>
              <a:t>this follows sub pleural infection.</a:t>
            </a:r>
          </a:p>
          <a:p>
            <a:pPr lvl="1"/>
            <a:r>
              <a:rPr lang="en-KE" dirty="0"/>
              <a:t>It is often large, unilateral and isolated</a:t>
            </a:r>
          </a:p>
          <a:p>
            <a:pPr lvl="1"/>
            <a:r>
              <a:rPr lang="en-KE" dirty="0"/>
              <a:t>Seen in children and young adults</a:t>
            </a:r>
          </a:p>
          <a:p>
            <a:pPr lvl="1"/>
            <a:r>
              <a:rPr lang="en-GB" dirty="0"/>
              <a:t>R</a:t>
            </a:r>
            <a:r>
              <a:rPr lang="en-KE" dirty="0"/>
              <a:t>esidual pleural change is unusual</a:t>
            </a:r>
          </a:p>
        </p:txBody>
      </p:sp>
    </p:spTree>
    <p:extLst>
      <p:ext uri="{BB962C8B-B14F-4D97-AF65-F5344CB8AC3E}">
        <p14:creationId xmlns:p14="http://schemas.microsoft.com/office/powerpoint/2010/main" val="2599290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9AE21-3AFA-1748-BD8C-4894A9388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15362" name="Picture 2" descr="Tuberculous Pleural Effusion | Respiratory Care">
            <a:extLst>
              <a:ext uri="{FF2B5EF4-FFF2-40B4-BE49-F238E27FC236}">
                <a16:creationId xmlns:a16="http://schemas.microsoft.com/office/drawing/2014/main" id="{C0AED5F4-50D0-C148-B706-B56D5CEE38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125"/>
            <a:ext cx="4734957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FA8A768B-42E6-DC44-94C5-CD8DBB832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65124"/>
            <a:ext cx="5181601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518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21C9E-F831-9B48-8131-40AE0186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5"/>
            <a:ext cx="10515600" cy="1325563"/>
          </a:xfrm>
        </p:spPr>
        <p:txBody>
          <a:bodyPr/>
          <a:lstStyle/>
          <a:p>
            <a:endParaRPr lang="en-KE" dirty="0"/>
          </a:p>
        </p:txBody>
      </p:sp>
      <p:pic>
        <p:nvPicPr>
          <p:cNvPr id="16386" name="Picture 2" descr="Tuberculous pleural effusion - Shaw - 2019 - Respirology - Wiley Online  Library">
            <a:extLst>
              <a:ext uri="{FF2B5EF4-FFF2-40B4-BE49-F238E27FC236}">
                <a16:creationId xmlns:a16="http://schemas.microsoft.com/office/drawing/2014/main" id="{F134A30B-78B7-7A49-84C9-EE49C08E42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81" y="349646"/>
            <a:ext cx="8990219" cy="6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9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D36E-3F26-5349-831E-F20D65BC9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RADIOLOGICAL FEATURES-POST PRIMARY TB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16F2F-251F-3B43-8B56-FB620FAB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E" b="1" dirty="0"/>
              <a:t>Initial lesion- </a:t>
            </a:r>
            <a:r>
              <a:rPr lang="en-KE" dirty="0"/>
              <a:t>Poorly marginated, nodular and linear opacities (approximatekly 5-10mm) arising within the apico-posterior  segment of a lobe  or superioe segement of a lower lobe</a:t>
            </a:r>
          </a:p>
          <a:p>
            <a:pPr lvl="1"/>
            <a:r>
              <a:rPr lang="en-KE" dirty="0"/>
              <a:t>Can be unilateral or bilateral but with progression these opacities may coalesce</a:t>
            </a:r>
          </a:p>
        </p:txBody>
      </p:sp>
    </p:spTree>
    <p:extLst>
      <p:ext uri="{BB962C8B-B14F-4D97-AF65-F5344CB8AC3E}">
        <p14:creationId xmlns:p14="http://schemas.microsoft.com/office/powerpoint/2010/main" val="3210894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B0EAC-F77B-9B4C-BAD9-51CFC249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33F48555-B2A2-4D42-A7AC-70C38BB32E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5029200" cy="52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D55A45A8-8023-B141-A9BF-2E01F0C4C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365125"/>
            <a:ext cx="43688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190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31B4B-86C0-584F-8ADB-DFF0DC94C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18434" name="Picture 2" descr="Postprimary tuberculosis | CMAJ">
            <a:extLst>
              <a:ext uri="{FF2B5EF4-FFF2-40B4-BE49-F238E27FC236}">
                <a16:creationId xmlns:a16="http://schemas.microsoft.com/office/drawing/2014/main" id="{67E9954D-33E5-1747-80E8-889B17A524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65125"/>
            <a:ext cx="9144000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874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CE61A-E3F2-C548-9BCC-810CCDF0D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RADIOLOGICAL FEATURES-POST PRIMARY TB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5B4BD-C5BA-164B-BF68-A493D261F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E" b="1" dirty="0"/>
              <a:t>Cavitation</a:t>
            </a:r>
            <a:r>
              <a:rPr lang="en-KE" dirty="0"/>
              <a:t>- Affects 40-80% of cases</a:t>
            </a:r>
          </a:p>
          <a:p>
            <a:pPr lvl="1"/>
            <a:r>
              <a:rPr lang="en-KE" dirty="0"/>
              <a:t>Cavities may be single or multiple, large or small, or thin or thick walled</a:t>
            </a:r>
          </a:p>
          <a:p>
            <a:pPr lvl="1"/>
            <a:r>
              <a:rPr lang="en-KE" dirty="0"/>
              <a:t>Rasmussen aneurysm – a rare granulomatous weakening of a pulmonary arterial wall which can be life threatening</a:t>
            </a:r>
          </a:p>
        </p:txBody>
      </p:sp>
    </p:spTree>
    <p:extLst>
      <p:ext uri="{BB962C8B-B14F-4D97-AF65-F5344CB8AC3E}">
        <p14:creationId xmlns:p14="http://schemas.microsoft.com/office/powerpoint/2010/main" val="4187630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1407-A0CA-9549-BE99-B7CD62465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8ECCC0E9-6447-0F43-B0CB-D970314184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125"/>
            <a:ext cx="5884467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AC428D23-29C2-EB4A-933A-8DE77A984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66" y="365125"/>
            <a:ext cx="5469333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46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321D8-BFB7-B849-AEF8-B9481E57E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CFEBAB1E-921E-AB4A-8301-3C5FFB4736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4648200" cy="55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EF212387-D37F-6243-8336-328A50501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6838"/>
            <a:ext cx="5791200" cy="62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01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47A23-8EBC-C74F-8FED-63DD99D07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8DAAB-F8FB-A645-98F7-FF08C7F0E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E" b="1" dirty="0"/>
              <a:t>Progressive primary TB- </a:t>
            </a:r>
            <a:r>
              <a:rPr lang="en-KE" dirty="0"/>
              <a:t>direct transition from primary to post primary disease</a:t>
            </a:r>
          </a:p>
        </p:txBody>
      </p:sp>
    </p:spTree>
    <p:extLst>
      <p:ext uri="{BB962C8B-B14F-4D97-AF65-F5344CB8AC3E}">
        <p14:creationId xmlns:p14="http://schemas.microsoft.com/office/powerpoint/2010/main" val="3697638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C184C-078E-344A-B8FE-3944472CB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21506" name="Picture 2" descr="LearningRadiology - TB, tuberculosis">
            <a:extLst>
              <a:ext uri="{FF2B5EF4-FFF2-40B4-BE49-F238E27FC236}">
                <a16:creationId xmlns:a16="http://schemas.microsoft.com/office/drawing/2014/main" id="{BF63F6BC-68E9-0F47-B660-0EC9DC77A2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125"/>
            <a:ext cx="7721600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203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8873C-291D-9F4F-B244-77E7695A7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22530" name="Picture 2" descr="Radiographic manifestations of pulmonary tuberculosis">
            <a:extLst>
              <a:ext uri="{FF2B5EF4-FFF2-40B4-BE49-F238E27FC236}">
                <a16:creationId xmlns:a16="http://schemas.microsoft.com/office/drawing/2014/main" id="{4C45A53D-08C0-C945-A2A7-CF64F551D6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365126"/>
            <a:ext cx="8534400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779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BBEF-2DB9-EC4B-B606-5121D993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RADIOLOGICAL FEATURES-POST PRIMARY TB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1A227-3AFB-6146-88E7-C9B70F4EA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E" b="1" dirty="0"/>
              <a:t>Pleural effusions- </a:t>
            </a:r>
            <a:r>
              <a:rPr lang="en-KE" dirty="0"/>
              <a:t>these often progress to an empyema </a:t>
            </a:r>
          </a:p>
          <a:p>
            <a:pPr lvl="1"/>
            <a:r>
              <a:rPr lang="en-KE" dirty="0"/>
              <a:t>Healing is complicated by pelural thickening and calcification</a:t>
            </a:r>
          </a:p>
        </p:txBody>
      </p:sp>
    </p:spTree>
    <p:extLst>
      <p:ext uri="{BB962C8B-B14F-4D97-AF65-F5344CB8AC3E}">
        <p14:creationId xmlns:p14="http://schemas.microsoft.com/office/powerpoint/2010/main" val="1273318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1E1E0-33F0-8F46-BE8A-8633E4E5B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23554" name="Picture 2" descr="Frontiers | Chest Imaging in the Diagnosis and Management of Pulmonary  Tuberculosis: The Complementary Role of Thoraci Ultrasound">
            <a:extLst>
              <a:ext uri="{FF2B5EF4-FFF2-40B4-BE49-F238E27FC236}">
                <a16:creationId xmlns:a16="http://schemas.microsoft.com/office/drawing/2014/main" id="{D70D00F4-1D13-594D-9EB7-27E53EAB49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365125"/>
            <a:ext cx="7569200" cy="554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82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2047-8C80-D346-B798-A2C23D5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24578" name="Picture 2" descr="Late sequelae of pulmonary tuberculosis | BMJ Case Reports">
            <a:extLst>
              <a:ext uri="{FF2B5EF4-FFF2-40B4-BE49-F238E27FC236}">
                <a16:creationId xmlns:a16="http://schemas.microsoft.com/office/drawing/2014/main" id="{61CA60EB-6408-DB41-9138-4D8C0CEC5D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125"/>
            <a:ext cx="5486400" cy="612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719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9212E-FEF4-7D49-B070-18480FAF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RADIOLOGICAL FEATURES-POST PRIMARY TB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FD2F7-1498-E442-84A2-E3AC84A51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E" dirty="0"/>
              <a:t>Miliary TB- Endobronchial spread , appearing similar to that seen in primary TB</a:t>
            </a:r>
          </a:p>
        </p:txBody>
      </p:sp>
      <p:pic>
        <p:nvPicPr>
          <p:cNvPr id="25602" name="Picture 2" descr="Miliary tuberculosis | Radiology Reference Article | Radiopaedia.org">
            <a:extLst>
              <a:ext uri="{FF2B5EF4-FFF2-40B4-BE49-F238E27FC236}">
                <a16:creationId xmlns:a16="http://schemas.microsoft.com/office/drawing/2014/main" id="{E19B1DB0-503B-1D47-AEF7-502903AEA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2514600"/>
            <a:ext cx="4648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579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53C26-0F42-6A44-BBAE-170CC3CB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HEALING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B28A1-11A7-954A-A7CD-8ED0B5890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KE" dirty="0"/>
              <a:t>he resultant fibrosis and scar formation results in well- defined upper lobe nodular or linear opacities </a:t>
            </a:r>
          </a:p>
          <a:p>
            <a:pPr lvl="1"/>
            <a:r>
              <a:rPr lang="en-KE" dirty="0"/>
              <a:t>Associated volume loss, pleural thickening and occasional calcification</a:t>
            </a:r>
          </a:p>
          <a:p>
            <a:pPr lvl="1"/>
            <a:r>
              <a:rPr lang="en-KE" dirty="0"/>
              <a:t>Bronchiectasis cysts and bullae can develop</a:t>
            </a:r>
          </a:p>
        </p:txBody>
      </p:sp>
    </p:spTree>
    <p:extLst>
      <p:ext uri="{BB962C8B-B14F-4D97-AF65-F5344CB8AC3E}">
        <p14:creationId xmlns:p14="http://schemas.microsoft.com/office/powerpoint/2010/main" val="3134852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6268-69DA-064F-BBF0-EC76E9FE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D6079987-9F18-8D4A-BA96-C31FB22499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558800"/>
            <a:ext cx="5740399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370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EE761-0C5D-EA44-83A3-261C00065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C6514-0990-BA4A-A13D-620C718E3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E" b="1" dirty="0"/>
              <a:t>Aspergilloma</a:t>
            </a:r>
            <a:r>
              <a:rPr lang="en-KE" dirty="0"/>
              <a:t>- colonization of cavities by fungus</a:t>
            </a:r>
          </a:p>
        </p:txBody>
      </p:sp>
    </p:spTree>
    <p:extLst>
      <p:ext uri="{BB962C8B-B14F-4D97-AF65-F5344CB8AC3E}">
        <p14:creationId xmlns:p14="http://schemas.microsoft.com/office/powerpoint/2010/main" val="70083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4F9FD-648D-AC45-80F0-11CF10B1F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695F6652-BFE2-914D-B6D2-F1B07F38E8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492760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>
            <a:extLst>
              <a:ext uri="{FF2B5EF4-FFF2-40B4-BE49-F238E27FC236}">
                <a16:creationId xmlns:a16="http://schemas.microsoft.com/office/drawing/2014/main" id="{7C63F730-50B1-F948-9738-E22CF5C71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6075"/>
            <a:ext cx="4927600" cy="61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27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0BB6C-DA23-6C46-BB77-8398E3312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CLINICAL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21DFF-5F9E-D147-AD17-4019A13EA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E" dirty="0"/>
              <a:t>Loss of weight or appetite</a:t>
            </a:r>
          </a:p>
          <a:p>
            <a:r>
              <a:rPr lang="en-KE" dirty="0"/>
              <a:t>Malaise</a:t>
            </a:r>
          </a:p>
          <a:p>
            <a:r>
              <a:rPr lang="en-KE" dirty="0"/>
              <a:t>Fever</a:t>
            </a:r>
          </a:p>
          <a:p>
            <a:r>
              <a:rPr lang="en-KE" dirty="0"/>
              <a:t>Night sweats</a:t>
            </a:r>
          </a:p>
          <a:p>
            <a:r>
              <a:rPr lang="en-KE" dirty="0"/>
              <a:t>Cough (productive with hemoptysis)</a:t>
            </a:r>
          </a:p>
        </p:txBody>
      </p:sp>
    </p:spTree>
    <p:extLst>
      <p:ext uri="{BB962C8B-B14F-4D97-AF65-F5344CB8AC3E}">
        <p14:creationId xmlns:p14="http://schemas.microsoft.com/office/powerpoint/2010/main" val="1700743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085BE-A612-2246-8B1C-C4B955B4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813AC862-B421-364E-81A9-4CC47302EE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4680430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>
            <a:extLst>
              <a:ext uri="{FF2B5EF4-FFF2-40B4-BE49-F238E27FC236}">
                <a16:creationId xmlns:a16="http://schemas.microsoft.com/office/drawing/2014/main" id="{F9A16CAD-97C1-D24D-94B7-ED17D82BB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124"/>
            <a:ext cx="5461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95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72B9-CFF0-D84C-B472-E0175132E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0199B521-FC3A-6C40-8FC2-12F788DF97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125"/>
            <a:ext cx="6146800" cy="612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047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2C83-B947-A645-BC9E-36354B40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3B897AFD-A831-B14F-9AA9-3AE0C96A77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365125"/>
            <a:ext cx="5537200" cy="553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436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426FD-8DD6-F74B-9562-847F9A2B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UNILATERAL TUBERCULOUS LUNG DESTRUCTION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E52A8C07-5EEC-D045-91CA-FBA53280BA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7"/>
            <a:ext cx="5051893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>
            <a:extLst>
              <a:ext uri="{FF2B5EF4-FFF2-40B4-BE49-F238E27FC236}">
                <a16:creationId xmlns:a16="http://schemas.microsoft.com/office/drawing/2014/main" id="{8A5AAD72-671A-F24E-9A57-75200C609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93" y="1066799"/>
            <a:ext cx="6104683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174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8032D-709A-2545-9233-A87334B9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846BD1F7-72D3-5D42-82E1-35082A0E21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06" y="672353"/>
            <a:ext cx="5555363" cy="550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6667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82540-C05A-294B-B59E-33ABF2E6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TUBERCULOUS SPONDYLITIS/ POTT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0E74B-E275-A541-BCBF-DFE250F26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</a:t>
            </a:r>
            <a:r>
              <a:rPr lang="en-KE" dirty="0"/>
              <a:t>ertebral body osteomyelitis and intervertebral discitis from tuberculosis</a:t>
            </a:r>
          </a:p>
          <a:p>
            <a:r>
              <a:rPr lang="en-KE" dirty="0"/>
              <a:t>Symptoms- back pain, lower limb weakness/paraplegia, kyphotic deformity, fever , weight loss</a:t>
            </a:r>
          </a:p>
        </p:txBody>
      </p:sp>
    </p:spTree>
    <p:extLst>
      <p:ext uri="{BB962C8B-B14F-4D97-AF65-F5344CB8AC3E}">
        <p14:creationId xmlns:p14="http://schemas.microsoft.com/office/powerpoint/2010/main" val="16046848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D13BC-774B-C248-9583-4A5EB4E7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6797886E-FA9E-ED4B-9A84-08249614C5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4352365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>
            <a:extLst>
              <a:ext uri="{FF2B5EF4-FFF2-40B4-BE49-F238E27FC236}">
                <a16:creationId xmlns:a16="http://schemas.microsoft.com/office/drawing/2014/main" id="{8389D694-70A0-A74E-9286-54F0AB45B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59" y="0"/>
            <a:ext cx="51547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1116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FD00-3079-EB43-9282-6FD029DD0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TUBERCULOUS PERICARDITIS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A2578-A465-854B-8707-A46BFEC540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KE" dirty="0"/>
              <a:t>Infection of pericardium with tubercle bacilli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FF135E40-1ED2-0A4C-ABE3-B1106122F3F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043" y="1825625"/>
            <a:ext cx="38499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2736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6C41C-C6F6-0845-8FA2-126B91A9E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21F9D2A2-EA2F-C146-8D71-7ED40120AF7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4701988" cy="56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>
            <a:extLst>
              <a:ext uri="{FF2B5EF4-FFF2-40B4-BE49-F238E27FC236}">
                <a16:creationId xmlns:a16="http://schemas.microsoft.com/office/drawing/2014/main" id="{6D33BFB7-F123-3542-8C4E-2205346537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125"/>
            <a:ext cx="4591957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2211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BC96-1FB8-F849-852D-9AF9FADE6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36866" name="Picture 2" descr="a): Chest X-ray (Frontal view) shows thick pericardial calcification... |  Download Scientific Diagram">
            <a:extLst>
              <a:ext uri="{FF2B5EF4-FFF2-40B4-BE49-F238E27FC236}">
                <a16:creationId xmlns:a16="http://schemas.microsoft.com/office/drawing/2014/main" id="{6E67301A-94A8-364C-9562-869277D5346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464820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Constrictive Pericarditis">
            <a:extLst>
              <a:ext uri="{FF2B5EF4-FFF2-40B4-BE49-F238E27FC236}">
                <a16:creationId xmlns:a16="http://schemas.microsoft.com/office/drawing/2014/main" id="{94ECECCA-EC18-AA46-91FC-EDE577FE4C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125"/>
            <a:ext cx="525780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191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72CB1-A651-E545-944C-D0ED784F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RADIOLOGICAL FEATURES- PRIMARY TB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595E90-19C2-7F4B-8856-1D309B32E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E" b="1" dirty="0"/>
              <a:t>Homogeneous pneumonia- </a:t>
            </a:r>
            <a:r>
              <a:rPr lang="en-KE" dirty="0"/>
              <a:t>mimicks community acquired pneumonia</a:t>
            </a:r>
          </a:p>
          <a:p>
            <a:pPr lvl="1"/>
            <a:r>
              <a:rPr lang="en-KE" dirty="0"/>
              <a:t>Any lobe may be involved to any size</a:t>
            </a:r>
          </a:p>
          <a:p>
            <a:pPr lvl="1"/>
            <a:r>
              <a:rPr lang="en-KE" dirty="0"/>
              <a:t>Commonly sub pleural location within well ventilated lower lobes</a:t>
            </a:r>
          </a:p>
          <a:p>
            <a:pPr lvl="1"/>
            <a:r>
              <a:rPr lang="en-KE" dirty="0"/>
              <a:t>Multifocal involvement and cavitation unusual</a:t>
            </a:r>
          </a:p>
          <a:p>
            <a:pPr lvl="1"/>
            <a:r>
              <a:rPr lang="en-KE" dirty="0"/>
              <a:t>A pneumothorax may occur due to rupture into pleural space</a:t>
            </a:r>
          </a:p>
        </p:txBody>
      </p:sp>
    </p:spTree>
    <p:extLst>
      <p:ext uri="{BB962C8B-B14F-4D97-AF65-F5344CB8AC3E}">
        <p14:creationId xmlns:p14="http://schemas.microsoft.com/office/powerpoint/2010/main" val="32429134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19BFE-5B9F-674E-BDB1-81EC6464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FF75E-54A6-8E4B-B477-19D05771C5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37890" name="Picture 2" descr="Tuberculous pericarditis | Radiology Reference Article | Radiopaedia.org">
            <a:extLst>
              <a:ext uri="{FF2B5EF4-FFF2-40B4-BE49-F238E27FC236}">
                <a16:creationId xmlns:a16="http://schemas.microsoft.com/office/drawing/2014/main" id="{5DED2C6D-FDF3-B04C-AC94-B924F8855BC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99" y="365125"/>
            <a:ext cx="594136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3967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7B958-B1EC-5042-A574-ABE1BF2F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523C5-F6FD-2044-890C-8668C6AE0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https://radiopaedia.org/cases/chronic-pulmonary-tuberculosis-2</a:t>
            </a:r>
            <a:endParaRPr lang="en-GB" dirty="0"/>
          </a:p>
          <a:p>
            <a:r>
              <a:rPr lang="en-GB" dirty="0"/>
              <a:t>@MBS_MedicalBooksStore_2019_Grainger.pdf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90463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E352F-0738-4A43-B385-7D123B8A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1026" name="Picture 2" descr="Chest X-ray of an 82-year-old man reveals homogenous consolidation at... |  Download Scientific Diagram">
            <a:extLst>
              <a:ext uri="{FF2B5EF4-FFF2-40B4-BE49-F238E27FC236}">
                <a16:creationId xmlns:a16="http://schemas.microsoft.com/office/drawing/2014/main" id="{8B855D28-301A-FD44-AFAB-A094817F75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033000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4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6601-6920-784B-8C72-B10CBEAF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2050" name="Picture 2" descr="Chest x-ray showing dense homogenous opacity in right, middle and lower...  | Download Scientific Diagram">
            <a:extLst>
              <a:ext uri="{FF2B5EF4-FFF2-40B4-BE49-F238E27FC236}">
                <a16:creationId xmlns:a16="http://schemas.microsoft.com/office/drawing/2014/main" id="{451244F9-4D40-BB4C-9075-05AFBE68FB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125"/>
            <a:ext cx="6299200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39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B5079-BEBE-5948-9585-3CD56EB7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3074" name="Picture 2" descr="Primary tuberculosis in a small child. Antero-posterior chest X-ray... |  Download Scientific Diagram">
            <a:extLst>
              <a:ext uri="{FF2B5EF4-FFF2-40B4-BE49-F238E27FC236}">
                <a16:creationId xmlns:a16="http://schemas.microsoft.com/office/drawing/2014/main" id="{726F2F82-2D08-F846-8540-1B906F93D0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365125"/>
            <a:ext cx="528955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04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5758-876A-A340-AF69-BF10A141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RADIOLOGICAL FEATURES- PRIMARY TB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01D93-C173-A14A-9886-DF57E7371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E" b="1" dirty="0"/>
              <a:t>Nodal enlargement- </a:t>
            </a:r>
            <a:r>
              <a:rPr lang="en-KE" dirty="0"/>
              <a:t>ipsilateral hilar +- mediastinal adenopathy</a:t>
            </a:r>
          </a:p>
          <a:p>
            <a:pPr lvl="1"/>
            <a:r>
              <a:rPr lang="en-KE" dirty="0"/>
              <a:t>Most common manifestation in children, less commonly seen in adults (50% of cases)</a:t>
            </a:r>
          </a:p>
          <a:p>
            <a:pPr lvl="1"/>
            <a:r>
              <a:rPr lang="en-KE" dirty="0"/>
              <a:t>Nodal pressure and bronchial erosion may cause segmental or lobar collapse</a:t>
            </a:r>
          </a:p>
        </p:txBody>
      </p:sp>
    </p:spTree>
    <p:extLst>
      <p:ext uri="{BB962C8B-B14F-4D97-AF65-F5344CB8AC3E}">
        <p14:creationId xmlns:p14="http://schemas.microsoft.com/office/powerpoint/2010/main" val="146168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762</Words>
  <Application>Microsoft Office PowerPoint</Application>
  <PresentationFormat>Widescreen</PresentationFormat>
  <Paragraphs>104</Paragraphs>
  <Slides>51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INTERPRETING CHEST XRAY IN RELATION TO TUBERCULOSIS</vt:lpstr>
      <vt:lpstr>INTRODUCTION</vt:lpstr>
      <vt:lpstr>PowerPoint Presentation</vt:lpstr>
      <vt:lpstr>CLINICAL PRESENTATION</vt:lpstr>
      <vt:lpstr>RADIOLOGICAL FEATURES- PRIMARY TB </vt:lpstr>
      <vt:lpstr>PowerPoint Presentation</vt:lpstr>
      <vt:lpstr>PowerPoint Presentation</vt:lpstr>
      <vt:lpstr>PowerPoint Presentation</vt:lpstr>
      <vt:lpstr>RADIOLOGICAL FEATURES- PRIMARY TB </vt:lpstr>
      <vt:lpstr>PowerPoint Presentation</vt:lpstr>
      <vt:lpstr>PowerPoint Presentation</vt:lpstr>
      <vt:lpstr>PowerPoint Presentation</vt:lpstr>
      <vt:lpstr>RADIOLOGICAL FEATURES- PRIMARY TB </vt:lpstr>
      <vt:lpstr>PowerPoint Presentation</vt:lpstr>
      <vt:lpstr>RADIOLOGICAL FEATURES- PRIMARY TB </vt:lpstr>
      <vt:lpstr>PowerPoint Presentation</vt:lpstr>
      <vt:lpstr>PowerPoint Presentation</vt:lpstr>
      <vt:lpstr>RADIOLOGICAL FEATURES- PRIMARY TB </vt:lpstr>
      <vt:lpstr>PowerPoint Presentation</vt:lpstr>
      <vt:lpstr>PowerPoint Presentation</vt:lpstr>
      <vt:lpstr>RADIOLOGICAL FEATURES- PRIMARY TB </vt:lpstr>
      <vt:lpstr>PowerPoint Presentation</vt:lpstr>
      <vt:lpstr>PowerPoint Presentation</vt:lpstr>
      <vt:lpstr>RADIOLOGICAL FEATURES-POST PRIMARY TB </vt:lpstr>
      <vt:lpstr>PowerPoint Presentation</vt:lpstr>
      <vt:lpstr>PowerPoint Presentation</vt:lpstr>
      <vt:lpstr>RADIOLOGICAL FEATURES-POST PRIMARY TB </vt:lpstr>
      <vt:lpstr>PowerPoint Presentation</vt:lpstr>
      <vt:lpstr>PowerPoint Presentation</vt:lpstr>
      <vt:lpstr>PowerPoint Presentation</vt:lpstr>
      <vt:lpstr>PowerPoint Presentation</vt:lpstr>
      <vt:lpstr>RADIOLOGICAL FEATURES-POST PRIMARY TB </vt:lpstr>
      <vt:lpstr>PowerPoint Presentation</vt:lpstr>
      <vt:lpstr>PowerPoint Presentation</vt:lpstr>
      <vt:lpstr>RADIOLOGICAL FEATURES-POST PRIMARY TB </vt:lpstr>
      <vt:lpstr>HEALING</vt:lpstr>
      <vt:lpstr>PowerPoint Presentation</vt:lpstr>
      <vt:lpstr>COMPLICATIONS</vt:lpstr>
      <vt:lpstr>PowerPoint Presentation</vt:lpstr>
      <vt:lpstr>PowerPoint Presentation</vt:lpstr>
      <vt:lpstr>PowerPoint Presentation</vt:lpstr>
      <vt:lpstr>PowerPoint Presentation</vt:lpstr>
      <vt:lpstr>UNILATERAL TUBERCULOUS LUNG DESTRUCTION</vt:lpstr>
      <vt:lpstr>PowerPoint Presentation</vt:lpstr>
      <vt:lpstr>TUBERCULOUS SPONDYLITIS/ POTT DISEASE</vt:lpstr>
      <vt:lpstr>PowerPoint Presentation</vt:lpstr>
      <vt:lpstr>TUBERCULOUS PERICARDITIS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CHEST XRAY IN RELATION TO TUBERCULOSIS</dc:title>
  <dc:creator>Microsoft Office User</dc:creator>
  <cp:lastModifiedBy>Unknown User</cp:lastModifiedBy>
  <cp:revision>5</cp:revision>
  <dcterms:created xsi:type="dcterms:W3CDTF">2023-01-29T13:57:59Z</dcterms:created>
  <dcterms:modified xsi:type="dcterms:W3CDTF">2023-02-01T08:21:09Z</dcterms:modified>
</cp:coreProperties>
</file>