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77" r:id="rId2"/>
    <p:sldId id="270" r:id="rId3"/>
    <p:sldId id="271" r:id="rId4"/>
    <p:sldId id="272" r:id="rId5"/>
    <p:sldId id="273" r:id="rId6"/>
    <p:sldId id="279" r:id="rId7"/>
    <p:sldId id="274" r:id="rId8"/>
    <p:sldId id="275" r:id="rId9"/>
    <p:sldId id="278" r:id="rId10"/>
    <p:sldId id="276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0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12C80-869E-4A8F-A0AA-552AF148B39D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F9034-DD94-42D7-B7CD-7FE78782C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37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 smtClean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607EF-6124-4904-916C-0747B5CDE1B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26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INTRAVENOUS CUT 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146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52401"/>
            <a:ext cx="8260672" cy="762000"/>
          </a:xfrm>
        </p:spPr>
        <p:txBody>
          <a:bodyPr>
            <a:normAutofit/>
          </a:bodyPr>
          <a:lstStyle/>
          <a:p>
            <a:r>
              <a:rPr lang="en-US" sz="2800" dirty="0"/>
              <a:t>Complications of venous cut down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874" y="914401"/>
            <a:ext cx="9144000" cy="5791200"/>
          </a:xfrm>
        </p:spPr>
        <p:txBody>
          <a:bodyPr>
            <a:noAutofit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Cellulitis–a diffuse spreading infection, especially of the subcutaneous tissues.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Hematoma–a </a:t>
            </a:r>
            <a:r>
              <a:rPr lang="en-US" sz="2800" dirty="0">
                <a:solidFill>
                  <a:schemeClr val="tx1"/>
                </a:solidFill>
              </a:rPr>
              <a:t>localized mass of blood outside of the blood vessels. Such blood is usually found in a partly clotted state.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Phlebitis–inflammation of a vein.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Perforation </a:t>
            </a:r>
            <a:r>
              <a:rPr lang="en-US" sz="2800" dirty="0">
                <a:solidFill>
                  <a:schemeClr val="tx1"/>
                </a:solidFill>
              </a:rPr>
              <a:t>of the posterior wall of a vein–a back wall of a vein is pierced.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Venous </a:t>
            </a:r>
            <a:r>
              <a:rPr lang="en-US" sz="2800" dirty="0">
                <a:solidFill>
                  <a:schemeClr val="tx1"/>
                </a:solidFill>
              </a:rPr>
              <a:t>thrombosis–a blood clot in a vein.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Nerve </a:t>
            </a:r>
            <a:r>
              <a:rPr lang="en-US" sz="2800" dirty="0">
                <a:solidFill>
                  <a:schemeClr val="tx1"/>
                </a:solidFill>
              </a:rPr>
              <a:t>transections–cutting across a nerve.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Arterial </a:t>
            </a:r>
            <a:r>
              <a:rPr lang="en-US" sz="2800" dirty="0">
                <a:solidFill>
                  <a:schemeClr val="tx1"/>
                </a:solidFill>
              </a:rPr>
              <a:t>transection–cutting across an artery.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63D7-44ED-4014-A095-F35DB1EB6CE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6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Incision and drainage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is a minor surgical procedure for treating abscesses and boils</a:t>
            </a:r>
          </a:p>
          <a:p>
            <a:r>
              <a:rPr lang="en-US" dirty="0" smtClean="0"/>
              <a:t>They can form in any loose tissue or subcutaneous tissue</a:t>
            </a:r>
          </a:p>
          <a:p>
            <a:r>
              <a:rPr lang="en-US" dirty="0" smtClean="0"/>
              <a:t>They release pus or pressure built up under the skin from abscesses, boils or infected </a:t>
            </a:r>
            <a:r>
              <a:rPr lang="en-US" dirty="0" err="1" smtClean="0"/>
              <a:t>paranasal</a:t>
            </a:r>
            <a:r>
              <a:rPr lang="en-US" dirty="0" smtClean="0"/>
              <a:t> sinus</a:t>
            </a:r>
          </a:p>
          <a:p>
            <a:pPr>
              <a:buNone/>
            </a:pPr>
            <a:r>
              <a:rPr lang="en-US" b="1" i="1" dirty="0" smtClean="0"/>
              <a:t>Incision </a:t>
            </a:r>
          </a:p>
          <a:p>
            <a:r>
              <a:rPr lang="en-US" dirty="0" smtClean="0"/>
              <a:t>This is the surgical cutting of soft tissues </a:t>
            </a:r>
            <a:r>
              <a:rPr lang="en-US" dirty="0" err="1" smtClean="0"/>
              <a:t>E.g</a:t>
            </a:r>
            <a:r>
              <a:rPr lang="en-US" dirty="0" smtClean="0"/>
              <a:t> skin or muscle with a </a:t>
            </a:r>
            <a:r>
              <a:rPr lang="en-US" dirty="0" err="1" smtClean="0"/>
              <a:t>scapel</a:t>
            </a:r>
            <a:r>
              <a:rPr lang="en-US" dirty="0" smtClean="0"/>
              <a:t> and blade</a:t>
            </a:r>
          </a:p>
          <a:p>
            <a:r>
              <a:rPr lang="en-US" dirty="0" smtClean="0"/>
              <a:t>It should be large enough to allow free drainage </a:t>
            </a:r>
          </a:p>
          <a:p>
            <a:r>
              <a:rPr lang="en-US" dirty="0" smtClean="0"/>
              <a:t>The skin has to be cleaned first with antiseptic before an incision is made</a:t>
            </a:r>
          </a:p>
          <a:p>
            <a:r>
              <a:rPr lang="en-US" dirty="0" smtClean="0"/>
              <a:t>A drainage tube is stitched to the skin after incision and </a:t>
            </a:r>
            <a:r>
              <a:rPr lang="en-US" dirty="0" err="1" smtClean="0"/>
              <a:t>and</a:t>
            </a:r>
            <a:r>
              <a:rPr lang="en-US" dirty="0" smtClean="0"/>
              <a:t> instructions given when to shorten or remove</a:t>
            </a:r>
          </a:p>
          <a:p>
            <a:r>
              <a:rPr lang="en-US" dirty="0" smtClean="0"/>
              <a:t>Skin around the wound is dressed with antiseptic</a:t>
            </a:r>
          </a:p>
        </p:txBody>
      </p:sp>
    </p:spTree>
    <p:extLst>
      <p:ext uri="{BB962C8B-B14F-4D97-AF65-F5344CB8AC3E}">
        <p14:creationId xmlns:p14="http://schemas.microsoft.com/office/powerpoint/2010/main" val="24064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2254" y="1388772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Drainage </a:t>
            </a:r>
          </a:p>
          <a:p>
            <a:r>
              <a:rPr lang="en-US" dirty="0" smtClean="0"/>
              <a:t>This is removal of fluid that has accumulated abnormally from a cavity in the body E.g. serous fluid from a swollen joint, pus from an internal abscess.</a:t>
            </a:r>
          </a:p>
          <a:p>
            <a:pPr>
              <a:buNone/>
            </a:pPr>
            <a:r>
              <a:rPr lang="en-US" b="1" i="1" dirty="0" smtClean="0"/>
              <a:t>A drain </a:t>
            </a:r>
          </a:p>
          <a:p>
            <a:r>
              <a:rPr lang="en-US" dirty="0" smtClean="0"/>
              <a:t>This is a device which is rubber, tube or wick used to draw fluid or pus from internal cavity to the surface</a:t>
            </a:r>
          </a:p>
          <a:p>
            <a:r>
              <a:rPr lang="en-US" dirty="0" smtClean="0"/>
              <a:t>It can also be inserted during an operation to ensure any fluid formed passes to the surface preventing accumulation and infection or pressure in the operation site</a:t>
            </a:r>
          </a:p>
          <a:p>
            <a:pPr>
              <a:buNone/>
            </a:pPr>
            <a:r>
              <a:rPr lang="en-US" b="1" dirty="0" smtClean="0"/>
              <a:t>Indications</a:t>
            </a:r>
          </a:p>
          <a:p>
            <a:r>
              <a:rPr lang="en-US" dirty="0" smtClean="0"/>
              <a:t>Soft tissue abscesses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7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9679" y="836053"/>
            <a:ext cx="82296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Contraindications </a:t>
            </a:r>
          </a:p>
          <a:p>
            <a:r>
              <a:rPr lang="en-US" dirty="0" smtClean="0"/>
              <a:t>Infections without abscess formation</a:t>
            </a:r>
          </a:p>
          <a:p>
            <a:r>
              <a:rPr lang="en-US" dirty="0" smtClean="0"/>
              <a:t>Premature incision before localization of pus will not be curative and </a:t>
            </a:r>
            <a:r>
              <a:rPr lang="en-US" dirty="0" err="1" smtClean="0"/>
              <a:t>bacteremia</a:t>
            </a:r>
            <a:r>
              <a:rPr lang="en-US" dirty="0" smtClean="0"/>
              <a:t> from manipulation may result</a:t>
            </a:r>
          </a:p>
          <a:p>
            <a:pPr>
              <a:buNone/>
            </a:pPr>
            <a:r>
              <a:rPr lang="en-US" b="1" i="1" dirty="0" smtClean="0"/>
              <a:t>Requirements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 standard suture tray with a </a:t>
            </a:r>
            <a:r>
              <a:rPr lang="en-US" dirty="0" err="1" smtClean="0"/>
              <a:t>scapel</a:t>
            </a:r>
            <a:r>
              <a:rPr lang="en-US" dirty="0" smtClean="0"/>
              <a:t> and packing gauzes added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Sterile gauzes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Antiseptic solution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Local </a:t>
            </a:r>
            <a:r>
              <a:rPr lang="en-US" dirty="0" err="1" smtClean="0"/>
              <a:t>anaesthesia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Syringe and needles for </a:t>
            </a:r>
            <a:r>
              <a:rPr lang="en-US" dirty="0" err="1" smtClean="0"/>
              <a:t>anaesthesia</a:t>
            </a:r>
            <a:r>
              <a:rPr lang="en-US" dirty="0" smtClean="0"/>
              <a:t> infiltration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Blade/ </a:t>
            </a:r>
            <a:r>
              <a:rPr lang="en-US" dirty="0" err="1" smtClean="0"/>
              <a:t>scapel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Dressing supplies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37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60739" y="1067874"/>
            <a:ext cx="8229600" cy="5334000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Steps </a:t>
            </a:r>
          </a:p>
          <a:p>
            <a:r>
              <a:rPr lang="en-US" dirty="0" smtClean="0"/>
              <a:t>The area around the abscess or swelling is cleaned with antiseptic.</a:t>
            </a:r>
          </a:p>
          <a:p>
            <a:r>
              <a:rPr lang="en-US" dirty="0" smtClean="0"/>
              <a:t>The abscess is then incised so that the pus or fluid can drain away</a:t>
            </a:r>
          </a:p>
          <a:p>
            <a:r>
              <a:rPr lang="en-US" dirty="0" smtClean="0"/>
              <a:t>A rubber tube or wick or ribbon gauge is placed in the incision to assist in the drainage to allow healing to take place. suturing is done ( depending). The wound is then cleaned with antiseptic and sterile dressing of the right size applied. If too deep and doesn’t need a tube, its packed, then dressed.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051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89527" y="1437067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AFTER CARE</a:t>
            </a:r>
          </a:p>
          <a:p>
            <a:endParaRPr lang="en-US" dirty="0" smtClean="0"/>
          </a:p>
          <a:p>
            <a:r>
              <a:rPr lang="en-US" dirty="0" smtClean="0"/>
              <a:t>Advice the patient to keep the area elevated</a:t>
            </a:r>
          </a:p>
          <a:p>
            <a:r>
              <a:rPr lang="en-US" dirty="0" smtClean="0"/>
              <a:t>Instruct patient not to disturb the dressing or splint(to immobilize arm or leg)until the first follow up visit</a:t>
            </a:r>
          </a:p>
          <a:p>
            <a:r>
              <a:rPr lang="en-US" dirty="0" smtClean="0"/>
              <a:t>Provide appropriate analgesia especially immediately post-operatively though drainage relieves most of the pain of an abscess</a:t>
            </a:r>
          </a:p>
          <a:p>
            <a:r>
              <a:rPr lang="en-US" dirty="0" smtClean="0"/>
              <a:t>Therapeutic antibiotics are administered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71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Complications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Transient </a:t>
            </a:r>
            <a:r>
              <a:rPr lang="en-US" dirty="0" err="1" smtClean="0"/>
              <a:t>bacteremia</a:t>
            </a:r>
            <a:endParaRPr lang="en-US" dirty="0" smtClean="0"/>
          </a:p>
          <a:p>
            <a:r>
              <a:rPr lang="en-US" dirty="0" smtClean="0"/>
              <a:t>Scar formation</a:t>
            </a:r>
          </a:p>
          <a:p>
            <a:r>
              <a:rPr lang="en-US" dirty="0" smtClean="0"/>
              <a:t>Recurrence of infection</a:t>
            </a:r>
          </a:p>
          <a:p>
            <a:r>
              <a:rPr lang="en-US" dirty="0" smtClean="0"/>
              <a:t>Neurovascular injury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13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"/>
            <a:ext cx="8260672" cy="762000"/>
          </a:xfrm>
        </p:spPr>
        <p:txBody>
          <a:bodyPr/>
          <a:lstStyle/>
          <a:p>
            <a:r>
              <a:rPr lang="en-US" b="1" dirty="0" smtClean="0"/>
              <a:t>INTRAVENOUS CUT DOWN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693" y="1390918"/>
            <a:ext cx="9144000" cy="4443212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Purpose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To create access for infusion or blood transfusion when it’s difficult to get access into superficial veins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 venous cut-down procedure is a last resort, it should be attempted </a:t>
            </a:r>
            <a:r>
              <a:rPr lang="en-US" sz="2400" dirty="0">
                <a:solidFill>
                  <a:schemeClr val="tx1"/>
                </a:solidFill>
              </a:rPr>
              <a:t>after </a:t>
            </a:r>
            <a:r>
              <a:rPr lang="en-US" sz="2400" dirty="0">
                <a:solidFill>
                  <a:schemeClr val="tx1"/>
                </a:solidFill>
              </a:rPr>
              <a:t>unsuccessful peripheral IV </a:t>
            </a:r>
            <a:r>
              <a:rPr lang="en-US" sz="2400" dirty="0">
                <a:solidFill>
                  <a:schemeClr val="tx1"/>
                </a:solidFill>
              </a:rPr>
              <a:t>and intra-osseous attempts or </a:t>
            </a:r>
            <a:r>
              <a:rPr lang="en-US" sz="2400" dirty="0">
                <a:solidFill>
                  <a:schemeClr val="tx1"/>
                </a:solidFill>
              </a:rPr>
              <a:t>you do not have intra-osseous capability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chemeClr val="tx1"/>
                </a:solidFill>
              </a:rPr>
              <a:t>Procedure-NCK procedure manual page 191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63D7-44ED-4014-A095-F35DB1EB6C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3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182" y="261870"/>
            <a:ext cx="8596668" cy="1320800"/>
          </a:xfrm>
        </p:spPr>
        <p:txBody>
          <a:bodyPr/>
          <a:lstStyle/>
          <a:p>
            <a:r>
              <a:rPr lang="en-US" dirty="0" smtClean="0"/>
              <a:t>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602" y="1282335"/>
            <a:ext cx="8534400" cy="4500279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Absence of peripheral iv site in obese </a:t>
            </a:r>
            <a:r>
              <a:rPr lang="en-US" sz="2400" dirty="0" err="1">
                <a:solidFill>
                  <a:schemeClr val="tx1"/>
                </a:solidFill>
              </a:rPr>
              <a:t>pts</a:t>
            </a:r>
            <a:r>
              <a:rPr lang="en-US" sz="2400" dirty="0">
                <a:solidFill>
                  <a:schemeClr val="tx1"/>
                </a:solidFill>
              </a:rPr>
              <a:t> and iv drug users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Hypovolemic shock necessitating large volume resuscitation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Non-visible non-palpable veins in critically </a:t>
            </a:r>
            <a:r>
              <a:rPr lang="en-US" sz="2400" dirty="0">
                <a:solidFill>
                  <a:schemeClr val="tx1"/>
                </a:solidFill>
              </a:rPr>
              <a:t>ill infants and small </a:t>
            </a:r>
            <a:r>
              <a:rPr lang="en-US" sz="2400" dirty="0">
                <a:solidFill>
                  <a:schemeClr val="tx1"/>
                </a:solidFill>
              </a:rPr>
              <a:t>children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For prolonged periods of iv therapy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For parenteral nutrition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For measurement of </a:t>
            </a:r>
            <a:r>
              <a:rPr lang="en-US" sz="2400" dirty="0" err="1">
                <a:solidFill>
                  <a:schemeClr val="tx1"/>
                </a:solidFill>
              </a:rPr>
              <a:t>cvp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32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63D7-44ED-4014-A095-F35DB1EB6C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3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Bleeding diathesis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Overlying cellulitis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Significant vascular or orthopedic injury to the site of cut down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63D7-44ED-4014-A095-F35DB1EB6C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1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4" y="1236372"/>
            <a:ext cx="9144000" cy="5293216"/>
          </a:xfrm>
        </p:spPr>
        <p:txBody>
          <a:bodyPr>
            <a:normAutofit fontScale="92500" lnSpcReduction="10000"/>
          </a:bodyPr>
          <a:lstStyle/>
          <a:p>
            <a:pPr marL="114300" indent="0" fontAlgn="base">
              <a:buNone/>
            </a:pPr>
            <a:r>
              <a:rPr lang="en-US" sz="3200" dirty="0">
                <a:solidFill>
                  <a:schemeClr val="tx1"/>
                </a:solidFill>
              </a:rPr>
              <a:t> Anatomical </a:t>
            </a:r>
            <a:r>
              <a:rPr lang="en-US" sz="3200" dirty="0">
                <a:solidFill>
                  <a:schemeClr val="tx1"/>
                </a:solidFill>
              </a:rPr>
              <a:t>Considerations</a:t>
            </a:r>
          </a:p>
          <a:p>
            <a:pPr marL="628650" indent="-514350" fontAlgn="base">
              <a:buAutoNum type="arabicParenBoth"/>
            </a:pPr>
            <a:r>
              <a:rPr lang="en-US" sz="3200" dirty="0">
                <a:solidFill>
                  <a:schemeClr val="tx1"/>
                </a:solidFill>
              </a:rPr>
              <a:t>Primary </a:t>
            </a:r>
            <a:r>
              <a:rPr lang="en-US" sz="3200" dirty="0">
                <a:solidFill>
                  <a:schemeClr val="tx1"/>
                </a:solidFill>
              </a:rPr>
              <a:t>site. The primary site is the greater saphenous vein at the ankle ,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located at a point approximately two centimeters anterior and medial from the medial malleolus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 marL="114300" indent="0" fontAlgn="base"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114300" indent="0" fontAlgn="base">
              <a:buNone/>
            </a:pPr>
            <a:r>
              <a:rPr lang="en-US" sz="3200" dirty="0">
                <a:solidFill>
                  <a:schemeClr val="tx1"/>
                </a:solidFill>
              </a:rPr>
              <a:t>(2) Secondary </a:t>
            </a:r>
            <a:r>
              <a:rPr lang="en-US" sz="3200" dirty="0">
                <a:solidFill>
                  <a:schemeClr val="tx1"/>
                </a:solidFill>
              </a:rPr>
              <a:t>sites. </a:t>
            </a:r>
          </a:p>
          <a:p>
            <a:pPr fontAlgn="base">
              <a:buFont typeface="Wingdings" pitchFamily="2" charset="2"/>
              <a:buChar char="ü"/>
            </a:pPr>
            <a:r>
              <a:rPr lang="en-US" sz="3200" dirty="0" err="1">
                <a:solidFill>
                  <a:schemeClr val="tx1"/>
                </a:solidFill>
              </a:rPr>
              <a:t>Basilic</a:t>
            </a:r>
            <a:r>
              <a:rPr lang="en-US" sz="3200" dirty="0">
                <a:solidFill>
                  <a:schemeClr val="tx1"/>
                </a:solidFill>
              </a:rPr>
              <a:t> vein at the arm</a:t>
            </a:r>
          </a:p>
          <a:p>
            <a:pPr fontAlgn="base">
              <a:buFont typeface="Wingdings" pitchFamily="2" charset="2"/>
              <a:buChar char="ü"/>
            </a:pPr>
            <a:r>
              <a:rPr lang="en-US" sz="3200" dirty="0">
                <a:solidFill>
                  <a:schemeClr val="tx1"/>
                </a:solidFill>
              </a:rPr>
              <a:t>Cephalic vein at the </a:t>
            </a:r>
            <a:r>
              <a:rPr lang="en-US" sz="3200" dirty="0" err="1">
                <a:solidFill>
                  <a:schemeClr val="tx1"/>
                </a:solidFill>
              </a:rPr>
              <a:t>deltopectoral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grove</a:t>
            </a:r>
            <a:br>
              <a:rPr lang="en-US" sz="3200" dirty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63D7-44ED-4014-A095-F35DB1EB6C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9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/>
              <a:t>Steps:</a:t>
            </a:r>
          </a:p>
          <a:p>
            <a:r>
              <a:rPr lang="en-US" dirty="0"/>
              <a:t>Wheel the equipment to the bedside</a:t>
            </a:r>
          </a:p>
          <a:p>
            <a:r>
              <a:rPr lang="en-US" dirty="0"/>
              <a:t>Explain the procedure to the patient</a:t>
            </a:r>
          </a:p>
          <a:p>
            <a:r>
              <a:rPr lang="en-US" dirty="0"/>
              <a:t>Assist doctor or clinician as appropriate</a:t>
            </a:r>
          </a:p>
          <a:p>
            <a:r>
              <a:rPr lang="en-US" dirty="0"/>
              <a:t>Support client during procedure(positioning and reassuring)</a:t>
            </a:r>
          </a:p>
          <a:p>
            <a:r>
              <a:rPr lang="en-US" dirty="0"/>
              <a:t>Regulate fluids accordingly</a:t>
            </a:r>
          </a:p>
          <a:p>
            <a:r>
              <a:rPr lang="en-US" dirty="0"/>
              <a:t>After the procedure clear equipment and dispose waste according to the institutions policy of waste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25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6158"/>
            <a:ext cx="9829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63D7-44ED-4014-A095-F35DB1EB6C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7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63D7-44ED-4014-A095-F35DB1EB6CE7}" type="slidenum">
              <a:rPr lang="en-US" smtClean="0"/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334" y="152400"/>
            <a:ext cx="8915400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457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/>
              <a:t>Post procedure</a:t>
            </a:r>
          </a:p>
          <a:p>
            <a:r>
              <a:rPr lang="en-US" dirty="0"/>
              <a:t>Immobilize the limb by splinting and advise the patient to immobilize it as well</a:t>
            </a:r>
          </a:p>
          <a:p>
            <a:r>
              <a:rPr lang="en-US" dirty="0"/>
              <a:t>Evaluate patient’s condition and tolerance to procedure</a:t>
            </a:r>
          </a:p>
          <a:p>
            <a:r>
              <a:rPr lang="en-US" dirty="0"/>
              <a:t>Document the procedure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8480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80</TotalTime>
  <Words>602</Words>
  <Application>Microsoft Office PowerPoint</Application>
  <PresentationFormat>Widescreen</PresentationFormat>
  <Paragraphs>95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Wingdings 3</vt:lpstr>
      <vt:lpstr>Facet</vt:lpstr>
      <vt:lpstr>INTRAVENOUS CUT DOWN</vt:lpstr>
      <vt:lpstr>INTRAVENOUS CUT DOWN</vt:lpstr>
      <vt:lpstr>indications</vt:lpstr>
      <vt:lpstr>contraindications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Complications of venous cut down</vt:lpstr>
      <vt:lpstr>Incision and drainage</vt:lpstr>
      <vt:lpstr>PowerPoint Presentation</vt:lpstr>
      <vt:lpstr>PowerPoint Presentation</vt:lpstr>
      <vt:lpstr>PowerPoint Presentation</vt:lpstr>
      <vt:lpstr>PowerPoint Presentation</vt:lpstr>
      <vt:lpstr>Complications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Nelly Jongwo</dc:creator>
  <cp:lastModifiedBy>Nelly Jongwo</cp:lastModifiedBy>
  <cp:revision>3</cp:revision>
  <dcterms:created xsi:type="dcterms:W3CDTF">2021-02-13T03:15:58Z</dcterms:created>
  <dcterms:modified xsi:type="dcterms:W3CDTF">2021-02-13T04:36:27Z</dcterms:modified>
</cp:coreProperties>
</file>