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5" r:id="rId4"/>
    <p:sldId id="258" r:id="rId5"/>
    <p:sldId id="259" r:id="rId6"/>
    <p:sldId id="260" r:id="rId7"/>
    <p:sldId id="261" r:id="rId8"/>
    <p:sldId id="262" r:id="rId9"/>
    <p:sldId id="263" r:id="rId10"/>
    <p:sldId id="264" r:id="rId11"/>
    <p:sldId id="265" r:id="rId12"/>
    <p:sldId id="266" r:id="rId13"/>
    <p:sldId id="296" r:id="rId14"/>
    <p:sldId id="267" r:id="rId15"/>
    <p:sldId id="276" r:id="rId16"/>
    <p:sldId id="277" r:id="rId17"/>
    <p:sldId id="268" r:id="rId18"/>
    <p:sldId id="269" r:id="rId19"/>
    <p:sldId id="270" r:id="rId20"/>
    <p:sldId id="271" r:id="rId21"/>
    <p:sldId id="272" r:id="rId22"/>
    <p:sldId id="273" r:id="rId23"/>
    <p:sldId id="274" r:id="rId24"/>
    <p:sldId id="275" r:id="rId25"/>
    <p:sldId id="278" r:id="rId26"/>
    <p:sldId id="279" r:id="rId27"/>
    <p:sldId id="280" r:id="rId28"/>
    <p:sldId id="281" r:id="rId29"/>
    <p:sldId id="293" r:id="rId30"/>
    <p:sldId id="294" r:id="rId31"/>
    <p:sldId id="282" r:id="rId32"/>
    <p:sldId id="283" r:id="rId33"/>
    <p:sldId id="284" r:id="rId34"/>
    <p:sldId id="285" r:id="rId35"/>
    <p:sldId id="286" r:id="rId36"/>
    <p:sldId id="287" r:id="rId37"/>
    <p:sldId id="288" r:id="rId38"/>
    <p:sldId id="289" r:id="rId39"/>
    <p:sldId id="290" r:id="rId40"/>
    <p:sldId id="291" r:id="rId41"/>
    <p:sldId id="292"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415" y="2404531"/>
            <a:ext cx="8398240" cy="1646302"/>
          </a:xfrm>
        </p:spPr>
        <p:txBody>
          <a:bodyPr/>
          <a:lstStyle/>
          <a:p>
            <a:r>
              <a:rPr lang="en-US" b="1" dirty="0"/>
              <a:t>INTRAVENOUS INFUSIONS </a:t>
            </a:r>
            <a:endParaRPr lang="en-US" dirty="0"/>
          </a:p>
        </p:txBody>
      </p:sp>
    </p:spTree>
    <p:extLst>
      <p:ext uri="{BB962C8B-B14F-4D97-AF65-F5344CB8AC3E}">
        <p14:creationId xmlns:p14="http://schemas.microsoft.com/office/powerpoint/2010/main" val="218333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3081"/>
            <a:ext cx="8596668" cy="897229"/>
          </a:xfrm>
        </p:spPr>
        <p:txBody>
          <a:bodyPr/>
          <a:lstStyle/>
          <a:p>
            <a:r>
              <a:rPr lang="en-US" b="1" dirty="0"/>
              <a:t>Venipuncture Sites</a:t>
            </a:r>
            <a:endParaRPr lang="en-US" dirty="0"/>
          </a:p>
        </p:txBody>
      </p:sp>
      <p:sp>
        <p:nvSpPr>
          <p:cNvPr id="3" name="Content Placeholder 2"/>
          <p:cNvSpPr>
            <a:spLocks noGrp="1"/>
          </p:cNvSpPr>
          <p:nvPr>
            <p:ph idx="1"/>
          </p:nvPr>
        </p:nvSpPr>
        <p:spPr>
          <a:xfrm>
            <a:off x="579549" y="1223493"/>
            <a:ext cx="9028089" cy="4817869"/>
          </a:xfrm>
        </p:spPr>
        <p:txBody>
          <a:bodyPr/>
          <a:lstStyle/>
          <a:p>
            <a:r>
              <a:rPr lang="en-US" sz="2000" dirty="0"/>
              <a:t>A venipuncture is a technique in which a vein is punctured </a:t>
            </a:r>
            <a:r>
              <a:rPr lang="en-US" sz="2000" dirty="0" err="1"/>
              <a:t>transcutaneously</a:t>
            </a:r>
            <a:r>
              <a:rPr lang="en-US" sz="2000" dirty="0"/>
              <a:t> by a sharp rigid </a:t>
            </a:r>
            <a:r>
              <a:rPr lang="en-US" sz="2000" dirty="0" err="1"/>
              <a:t>stylet</a:t>
            </a:r>
            <a:r>
              <a:rPr lang="en-US" sz="2000" dirty="0"/>
              <a:t> (e.g. needle or metal needle) partially covered by a plastic catheter (</a:t>
            </a:r>
            <a:r>
              <a:rPr lang="en-US" sz="2000" dirty="0" smtClean="0"/>
              <a:t>over </a:t>
            </a:r>
            <a:r>
              <a:rPr lang="en-US" sz="2000" dirty="0"/>
              <a:t>the needle catheter or O N C) or by a needle attached to a syringe. </a:t>
            </a:r>
            <a:endParaRPr lang="en-US" sz="2000" dirty="0" smtClean="0"/>
          </a:p>
          <a:p>
            <a:r>
              <a:rPr lang="en-US" sz="2000" dirty="0" smtClean="0"/>
              <a:t>The </a:t>
            </a:r>
            <a:r>
              <a:rPr lang="en-US" sz="2000" dirty="0"/>
              <a:t>general purpose of a venipuncture is</a:t>
            </a:r>
            <a:r>
              <a:rPr lang="en-US" sz="2000" dirty="0" smtClean="0"/>
              <a:t>:</a:t>
            </a:r>
          </a:p>
          <a:p>
            <a:pPr>
              <a:buFont typeface="Wingdings" panose="05000000000000000000" pitchFamily="2" charset="2"/>
              <a:buChar char="§"/>
            </a:pPr>
            <a:r>
              <a:rPr lang="en-US" sz="2000" dirty="0" smtClean="0"/>
              <a:t>To </a:t>
            </a:r>
            <a:r>
              <a:rPr lang="en-US" sz="2000" dirty="0"/>
              <a:t>collect a blood </a:t>
            </a:r>
            <a:r>
              <a:rPr lang="en-US" sz="2000" dirty="0" smtClean="0"/>
              <a:t>specimen</a:t>
            </a:r>
          </a:p>
          <a:p>
            <a:pPr>
              <a:buFont typeface="Wingdings" panose="05000000000000000000" pitchFamily="2" charset="2"/>
              <a:buChar char="§"/>
            </a:pPr>
            <a:r>
              <a:rPr lang="en-US" sz="2000" dirty="0" smtClean="0"/>
              <a:t>Instill </a:t>
            </a:r>
            <a:r>
              <a:rPr lang="en-US" sz="2000" dirty="0"/>
              <a:t>a </a:t>
            </a:r>
            <a:r>
              <a:rPr lang="en-US" sz="2000" dirty="0" smtClean="0"/>
              <a:t>medication</a:t>
            </a:r>
          </a:p>
          <a:p>
            <a:pPr>
              <a:buFont typeface="Wingdings" panose="05000000000000000000" pitchFamily="2" charset="2"/>
              <a:buChar char="§"/>
            </a:pPr>
            <a:r>
              <a:rPr lang="en-US" sz="2000" dirty="0" smtClean="0"/>
              <a:t>Start </a:t>
            </a:r>
            <a:r>
              <a:rPr lang="en-US" sz="2000" dirty="0"/>
              <a:t>an I.V. </a:t>
            </a:r>
            <a:r>
              <a:rPr lang="en-US" sz="2000" dirty="0" smtClean="0"/>
              <a:t>infusion</a:t>
            </a:r>
          </a:p>
          <a:p>
            <a:pPr>
              <a:buFont typeface="Wingdings" panose="05000000000000000000" pitchFamily="2" charset="2"/>
              <a:buChar char="§"/>
            </a:pPr>
            <a:r>
              <a:rPr lang="en-US" sz="2000" dirty="0" smtClean="0"/>
              <a:t>Inject </a:t>
            </a:r>
            <a:r>
              <a:rPr lang="en-US" sz="2000" dirty="0"/>
              <a:t>a radio-opaque or radio-active tracer for special examination</a:t>
            </a:r>
            <a:r>
              <a:rPr lang="en-US" b="1" dirty="0"/>
              <a:t/>
            </a:r>
            <a:br>
              <a:rPr lang="en-US" b="1" dirty="0"/>
            </a:br>
            <a:endParaRPr lang="en-US" dirty="0"/>
          </a:p>
        </p:txBody>
      </p:sp>
    </p:spTree>
    <p:extLst>
      <p:ext uri="{BB962C8B-B14F-4D97-AF65-F5344CB8AC3E}">
        <p14:creationId xmlns:p14="http://schemas.microsoft.com/office/powerpoint/2010/main" val="1323244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871"/>
            <a:ext cx="8596668" cy="897228"/>
          </a:xfrm>
        </p:spPr>
        <p:txBody>
          <a:bodyPr/>
          <a:lstStyle/>
          <a:p>
            <a:endParaRPr lang="en-US"/>
          </a:p>
        </p:txBody>
      </p:sp>
      <p:sp>
        <p:nvSpPr>
          <p:cNvPr id="3" name="Content Placeholder 2"/>
          <p:cNvSpPr>
            <a:spLocks noGrp="1"/>
          </p:cNvSpPr>
          <p:nvPr>
            <p:ph idx="1"/>
          </p:nvPr>
        </p:nvSpPr>
        <p:spPr>
          <a:xfrm>
            <a:off x="463639" y="1326524"/>
            <a:ext cx="8810363" cy="4906851"/>
          </a:xfrm>
        </p:spPr>
        <p:txBody>
          <a:bodyPr>
            <a:normAutofit/>
          </a:bodyPr>
          <a:lstStyle/>
          <a:p>
            <a:r>
              <a:rPr lang="en-US" sz="2000" dirty="0"/>
              <a:t>When selecting a site for administration of I.V. fluids, it is essential to consider the following factors:</a:t>
            </a:r>
            <a:br>
              <a:rPr lang="en-US" sz="2000" dirty="0"/>
            </a:br>
            <a:endParaRPr lang="en-US" sz="2000" dirty="0"/>
          </a:p>
          <a:p>
            <a:pPr>
              <a:buFont typeface="Wingdings" panose="05000000000000000000" pitchFamily="2" charset="2"/>
              <a:buChar char="§"/>
            </a:pPr>
            <a:r>
              <a:rPr lang="en-US" sz="2000" dirty="0" smtClean="0"/>
              <a:t>Conditions </a:t>
            </a:r>
            <a:r>
              <a:rPr lang="en-US" sz="2000" dirty="0"/>
              <a:t>of veins (collapsed or too small)</a:t>
            </a:r>
            <a:br>
              <a:rPr lang="en-US" sz="2000" dirty="0"/>
            </a:br>
            <a:r>
              <a:rPr lang="en-US" sz="2000" dirty="0"/>
              <a:t>The characteristics of tissues over the vein (</a:t>
            </a:r>
            <a:r>
              <a:rPr lang="en-US" sz="2000" dirty="0" err="1"/>
              <a:t>oedematous</a:t>
            </a:r>
            <a:r>
              <a:rPr lang="en-US" sz="2000" dirty="0"/>
              <a:t>, injured, diseased, inflamed </a:t>
            </a:r>
            <a:r>
              <a:rPr lang="en-US" sz="2000" dirty="0" err="1"/>
              <a:t>etc</a:t>
            </a:r>
            <a:r>
              <a:rPr lang="en-US" sz="2000" dirty="0" smtClean="0"/>
              <a:t>)</a:t>
            </a:r>
            <a:endParaRPr lang="en-US" sz="2000" dirty="0"/>
          </a:p>
          <a:p>
            <a:pPr>
              <a:buFont typeface="Wingdings" panose="05000000000000000000" pitchFamily="2" charset="2"/>
              <a:buChar char="§"/>
            </a:pPr>
            <a:r>
              <a:rPr lang="en-US" sz="2000" dirty="0" smtClean="0"/>
              <a:t>Purpose </a:t>
            </a:r>
            <a:r>
              <a:rPr lang="en-US" sz="2000" dirty="0"/>
              <a:t>and the duration of </a:t>
            </a:r>
            <a:r>
              <a:rPr lang="en-US" sz="2000" dirty="0" smtClean="0"/>
              <a:t>infusions</a:t>
            </a:r>
            <a:endParaRPr lang="en-US" sz="2000" dirty="0"/>
          </a:p>
          <a:p>
            <a:pPr>
              <a:buFont typeface="Wingdings" panose="05000000000000000000" pitchFamily="2" charset="2"/>
              <a:buChar char="§"/>
            </a:pPr>
            <a:r>
              <a:rPr lang="en-US" sz="2000" dirty="0" smtClean="0"/>
              <a:t>The </a:t>
            </a:r>
            <a:r>
              <a:rPr lang="en-US" sz="2000" dirty="0"/>
              <a:t>type and the amount of I.V. fluid </a:t>
            </a:r>
            <a:r>
              <a:rPr lang="en-US" sz="2000" dirty="0" smtClean="0"/>
              <a:t>ordered</a:t>
            </a:r>
            <a:endParaRPr lang="en-US" sz="2000" dirty="0"/>
          </a:p>
          <a:p>
            <a:pPr>
              <a:buFont typeface="Wingdings" panose="05000000000000000000" pitchFamily="2" charset="2"/>
              <a:buChar char="§"/>
            </a:pPr>
            <a:r>
              <a:rPr lang="en-US" sz="2000" dirty="0" smtClean="0"/>
              <a:t>The </a:t>
            </a:r>
            <a:r>
              <a:rPr lang="en-US" sz="2000" dirty="0"/>
              <a:t>diagnosis and the general conditions of the </a:t>
            </a:r>
            <a:r>
              <a:rPr lang="en-US" sz="2000" dirty="0" smtClean="0"/>
              <a:t>patient</a:t>
            </a:r>
            <a:endParaRPr lang="en-US" sz="2000" dirty="0"/>
          </a:p>
          <a:p>
            <a:pPr>
              <a:buFont typeface="Wingdings" panose="05000000000000000000" pitchFamily="2" charset="2"/>
              <a:buChar char="§"/>
            </a:pPr>
            <a:r>
              <a:rPr lang="en-US" sz="2000" dirty="0" smtClean="0"/>
              <a:t>Age </a:t>
            </a:r>
            <a:r>
              <a:rPr lang="en-US" sz="2000" dirty="0"/>
              <a:t>of the client (very young and old clients have fragile veins</a:t>
            </a:r>
            <a:r>
              <a:rPr lang="en-US" sz="2000" dirty="0" smtClean="0"/>
              <a:t>)</a:t>
            </a:r>
            <a:endParaRPr lang="en-US" sz="2000" dirty="0"/>
          </a:p>
          <a:p>
            <a:pPr>
              <a:buFont typeface="Wingdings" panose="05000000000000000000" pitchFamily="2" charset="2"/>
              <a:buChar char="§"/>
            </a:pPr>
            <a:r>
              <a:rPr lang="en-US" sz="2000" dirty="0" smtClean="0"/>
              <a:t>Mobility </a:t>
            </a:r>
            <a:r>
              <a:rPr lang="en-US" sz="2000" dirty="0"/>
              <a:t>of the limb: avoid sites that are easily moved or bumped such as the dorsal surface of the fluid.</a:t>
            </a:r>
          </a:p>
          <a:p>
            <a:endParaRPr lang="en-US" dirty="0"/>
          </a:p>
        </p:txBody>
      </p:sp>
    </p:spTree>
    <p:extLst>
      <p:ext uri="{BB962C8B-B14F-4D97-AF65-F5344CB8AC3E}">
        <p14:creationId xmlns:p14="http://schemas.microsoft.com/office/powerpoint/2010/main" val="382595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82" y="171718"/>
            <a:ext cx="8596668" cy="935865"/>
          </a:xfrm>
        </p:spPr>
        <p:txBody>
          <a:bodyPr/>
          <a:lstStyle/>
          <a:p>
            <a:r>
              <a:rPr lang="en-US" b="1" dirty="0"/>
              <a:t>Common I V Puncture Sites</a:t>
            </a:r>
            <a:endParaRPr lang="en-US" dirty="0"/>
          </a:p>
        </p:txBody>
      </p:sp>
      <p:sp>
        <p:nvSpPr>
          <p:cNvPr id="3" name="Content Placeholder 2"/>
          <p:cNvSpPr>
            <a:spLocks noGrp="1"/>
          </p:cNvSpPr>
          <p:nvPr>
            <p:ph idx="1"/>
          </p:nvPr>
        </p:nvSpPr>
        <p:spPr>
          <a:xfrm>
            <a:off x="463639" y="1403797"/>
            <a:ext cx="9375819" cy="5112913"/>
          </a:xfrm>
        </p:spPr>
        <p:txBody>
          <a:bodyPr>
            <a:normAutofit/>
          </a:bodyPr>
          <a:lstStyle/>
          <a:p>
            <a:r>
              <a:rPr lang="en-US" dirty="0"/>
              <a:t>The most convenient veins for venipuncture in the adult are the ‘</a:t>
            </a:r>
            <a:r>
              <a:rPr lang="en-US" dirty="0" err="1"/>
              <a:t>basilic</a:t>
            </a:r>
            <a:r>
              <a:rPr lang="en-US" dirty="0"/>
              <a:t>’ and the ‘median </a:t>
            </a:r>
            <a:r>
              <a:rPr lang="en-US" dirty="0" err="1"/>
              <a:t>cubital</a:t>
            </a:r>
            <a:r>
              <a:rPr lang="en-US" dirty="0"/>
              <a:t> vein’ in the </a:t>
            </a:r>
            <a:r>
              <a:rPr lang="en-US" dirty="0" err="1"/>
              <a:t>antecubital</a:t>
            </a:r>
            <a:r>
              <a:rPr lang="en-US" dirty="0"/>
              <a:t> fossa because these veins are large and superficial. </a:t>
            </a:r>
            <a:endParaRPr lang="en-US" dirty="0" smtClean="0"/>
          </a:p>
          <a:p>
            <a:r>
              <a:rPr lang="en-US" dirty="0" smtClean="0"/>
              <a:t>However</a:t>
            </a:r>
            <a:r>
              <a:rPr lang="en-US" dirty="0"/>
              <a:t>, for prolonged infusions, these veins cannot be used without limiting the movements at the elbow joints by the use of splints. If the person is right handed, use of the left arm allows more independence and vice versa. </a:t>
            </a:r>
            <a:endParaRPr lang="en-US" dirty="0" smtClean="0"/>
          </a:p>
          <a:p>
            <a:r>
              <a:rPr lang="en-US" dirty="0" smtClean="0"/>
              <a:t>The </a:t>
            </a:r>
            <a:r>
              <a:rPr lang="en-US" dirty="0"/>
              <a:t>most commonly used veins in the order of their frequency of use are as follows</a:t>
            </a:r>
            <a:r>
              <a:rPr lang="en-US" dirty="0" smtClean="0"/>
              <a:t>:</a:t>
            </a:r>
            <a:endParaRPr lang="en-US" dirty="0"/>
          </a:p>
          <a:p>
            <a:pPr>
              <a:buFont typeface="Wingdings" panose="05000000000000000000" pitchFamily="2" charset="2"/>
              <a:buChar char="§"/>
            </a:pPr>
            <a:r>
              <a:rPr lang="en-US" dirty="0" smtClean="0"/>
              <a:t>veins </a:t>
            </a:r>
            <a:r>
              <a:rPr lang="en-US" dirty="0"/>
              <a:t>of the forearm (</a:t>
            </a:r>
            <a:r>
              <a:rPr lang="en-US" dirty="0" err="1"/>
              <a:t>basilic</a:t>
            </a:r>
            <a:r>
              <a:rPr lang="en-US" dirty="0"/>
              <a:t> and cephalic veins</a:t>
            </a:r>
            <a:r>
              <a:rPr lang="en-US" dirty="0" smtClean="0"/>
              <a:t>)</a:t>
            </a:r>
            <a:endParaRPr lang="en-US" dirty="0"/>
          </a:p>
          <a:p>
            <a:pPr>
              <a:buFont typeface="Wingdings" panose="05000000000000000000" pitchFamily="2" charset="2"/>
              <a:buChar char="§"/>
            </a:pPr>
            <a:r>
              <a:rPr lang="en-US" dirty="0" smtClean="0"/>
              <a:t>veins </a:t>
            </a:r>
            <a:r>
              <a:rPr lang="en-US" dirty="0"/>
              <a:t>in the </a:t>
            </a:r>
            <a:r>
              <a:rPr lang="en-US" dirty="0" err="1"/>
              <a:t>antecubital</a:t>
            </a:r>
            <a:r>
              <a:rPr lang="en-US" dirty="0"/>
              <a:t> fossa (median </a:t>
            </a:r>
            <a:r>
              <a:rPr lang="en-US" dirty="0" err="1"/>
              <a:t>cubital</a:t>
            </a:r>
            <a:r>
              <a:rPr lang="en-US" dirty="0"/>
              <a:t>, cephalic and </a:t>
            </a:r>
            <a:r>
              <a:rPr lang="en-US" dirty="0" err="1"/>
              <a:t>basilic</a:t>
            </a:r>
            <a:r>
              <a:rPr lang="en-US" dirty="0"/>
              <a:t> vein</a:t>
            </a:r>
            <a:r>
              <a:rPr lang="en-US" dirty="0" smtClean="0"/>
              <a:t>)</a:t>
            </a:r>
            <a:endParaRPr lang="en-US" dirty="0"/>
          </a:p>
          <a:p>
            <a:pPr>
              <a:buFont typeface="Wingdings" panose="05000000000000000000" pitchFamily="2" charset="2"/>
              <a:buChar char="§"/>
            </a:pPr>
            <a:r>
              <a:rPr lang="en-US" dirty="0" smtClean="0"/>
              <a:t>veins </a:t>
            </a:r>
            <a:r>
              <a:rPr lang="en-US" dirty="0"/>
              <a:t>in the radial area (radial vein</a:t>
            </a:r>
            <a:r>
              <a:rPr lang="en-US" dirty="0" smtClean="0"/>
              <a:t>)</a:t>
            </a:r>
            <a:endParaRPr lang="en-US" dirty="0"/>
          </a:p>
          <a:p>
            <a:pPr>
              <a:buFont typeface="Wingdings" panose="05000000000000000000" pitchFamily="2" charset="2"/>
              <a:buChar char="§"/>
            </a:pPr>
            <a:r>
              <a:rPr lang="en-US" dirty="0" smtClean="0"/>
              <a:t>veins </a:t>
            </a:r>
            <a:r>
              <a:rPr lang="en-US" dirty="0"/>
              <a:t>in the hand (dorsal metacarpal veins</a:t>
            </a:r>
            <a:r>
              <a:rPr lang="en-US" dirty="0" smtClean="0"/>
              <a:t>)</a:t>
            </a:r>
            <a:endParaRPr lang="en-US" dirty="0"/>
          </a:p>
          <a:p>
            <a:pPr>
              <a:buFont typeface="Wingdings" panose="05000000000000000000" pitchFamily="2" charset="2"/>
              <a:buChar char="§"/>
            </a:pPr>
            <a:r>
              <a:rPr lang="en-US" dirty="0" smtClean="0"/>
              <a:t>veins </a:t>
            </a:r>
            <a:r>
              <a:rPr lang="en-US" dirty="0"/>
              <a:t>in the </a:t>
            </a:r>
            <a:r>
              <a:rPr lang="en-US" dirty="0" smtClean="0"/>
              <a:t>foot</a:t>
            </a:r>
            <a:endParaRPr lang="en-US" dirty="0"/>
          </a:p>
          <a:p>
            <a:pPr>
              <a:buFont typeface="Wingdings" panose="05000000000000000000" pitchFamily="2" charset="2"/>
              <a:buChar char="§"/>
            </a:pPr>
            <a:r>
              <a:rPr lang="en-US" dirty="0" smtClean="0"/>
              <a:t>veins </a:t>
            </a:r>
            <a:r>
              <a:rPr lang="en-US" dirty="0"/>
              <a:t>in the thigh (femoral and saphenous veins</a:t>
            </a:r>
            <a:r>
              <a:rPr lang="en-US" dirty="0" smtClean="0"/>
              <a:t>)</a:t>
            </a:r>
            <a:endParaRPr lang="en-US" dirty="0"/>
          </a:p>
          <a:p>
            <a:pPr>
              <a:buFont typeface="Wingdings" panose="05000000000000000000" pitchFamily="2" charset="2"/>
              <a:buChar char="§"/>
            </a:pPr>
            <a:r>
              <a:rPr lang="en-US" dirty="0" smtClean="0"/>
              <a:t>veins </a:t>
            </a:r>
            <a:r>
              <a:rPr lang="en-US" dirty="0"/>
              <a:t>in the scalp (for infants)</a:t>
            </a:r>
          </a:p>
          <a:p>
            <a:endParaRPr lang="en-US" dirty="0"/>
          </a:p>
        </p:txBody>
      </p:sp>
    </p:spTree>
    <p:extLst>
      <p:ext uri="{BB962C8B-B14F-4D97-AF65-F5344CB8AC3E}">
        <p14:creationId xmlns:p14="http://schemas.microsoft.com/office/powerpoint/2010/main" val="3015437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00012" y="283335"/>
            <a:ext cx="4971245" cy="6426558"/>
          </a:xfrm>
          <a:prstGeom prst="rect">
            <a:avLst/>
          </a:prstGeom>
        </p:spPr>
      </p:pic>
    </p:spTree>
    <p:extLst>
      <p:ext uri="{BB962C8B-B14F-4D97-AF65-F5344CB8AC3E}">
        <p14:creationId xmlns:p14="http://schemas.microsoft.com/office/powerpoint/2010/main" val="2034371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452" y="107324"/>
            <a:ext cx="9034550" cy="1320800"/>
          </a:xfrm>
        </p:spPr>
        <p:txBody>
          <a:bodyPr/>
          <a:lstStyle/>
          <a:p>
            <a:r>
              <a:rPr lang="en-US" b="1" dirty="0"/>
              <a:t>GENERAL INSTRUCTIONS FOR I.V. INFUSIONS</a:t>
            </a:r>
            <a:endParaRPr lang="en-US" dirty="0"/>
          </a:p>
        </p:txBody>
      </p:sp>
      <p:sp>
        <p:nvSpPr>
          <p:cNvPr id="3" name="Content Placeholder 2"/>
          <p:cNvSpPr>
            <a:spLocks noGrp="1"/>
          </p:cNvSpPr>
          <p:nvPr>
            <p:ph idx="1"/>
          </p:nvPr>
        </p:nvSpPr>
        <p:spPr>
          <a:xfrm>
            <a:off x="458392" y="1700010"/>
            <a:ext cx="9007579" cy="4816699"/>
          </a:xfrm>
        </p:spPr>
        <p:txBody>
          <a:bodyPr>
            <a:normAutofit lnSpcReduction="10000"/>
          </a:bodyPr>
          <a:lstStyle/>
          <a:p>
            <a:r>
              <a:rPr lang="en-US" sz="2000" dirty="0"/>
              <a:t>Follow strict aseptic technique throughout the procedure. The I.V. bottles, the I.V. fluids, the drip set etc. should be sterile. These should be handled under aseptic technique</a:t>
            </a:r>
            <a:r>
              <a:rPr lang="en-US" sz="2000" dirty="0" smtClean="0"/>
              <a:t>.</a:t>
            </a:r>
            <a:endParaRPr lang="en-US" sz="2000" dirty="0"/>
          </a:p>
          <a:p>
            <a:r>
              <a:rPr lang="en-US" sz="2000" dirty="0" smtClean="0"/>
              <a:t>I.V</a:t>
            </a:r>
            <a:r>
              <a:rPr lang="en-US" sz="2000" dirty="0"/>
              <a:t>. fluids are administered only with a clearly written prescription. The order should specify the type of solution, the concentration, the amount to be administered and the total time of infusion</a:t>
            </a:r>
            <a:r>
              <a:rPr lang="en-US" sz="2000" dirty="0" smtClean="0"/>
              <a:t>.</a:t>
            </a:r>
            <a:endParaRPr lang="en-US" sz="2000" dirty="0"/>
          </a:p>
          <a:p>
            <a:r>
              <a:rPr lang="en-US" sz="2000" dirty="0" smtClean="0"/>
              <a:t>Maintain </a:t>
            </a:r>
            <a:r>
              <a:rPr lang="en-US" sz="2000" dirty="0"/>
              <a:t>the specified rate of flow to prevent circulatory overload</a:t>
            </a:r>
            <a:r>
              <a:rPr lang="en-US" sz="2000" dirty="0" smtClean="0"/>
              <a:t>.</a:t>
            </a:r>
            <a:endParaRPr lang="en-US" sz="2000" dirty="0"/>
          </a:p>
          <a:p>
            <a:r>
              <a:rPr lang="en-US" sz="2000" dirty="0" smtClean="0"/>
              <a:t>Watch </a:t>
            </a:r>
            <a:r>
              <a:rPr lang="en-US" sz="2000" dirty="0"/>
              <a:t>the patient constantly for any unfavorable symptoms and if found any, report them to the physician or </a:t>
            </a:r>
            <a:r>
              <a:rPr lang="en-US" sz="2000" dirty="0" err="1"/>
              <a:t>atleast</a:t>
            </a:r>
            <a:r>
              <a:rPr lang="en-US" sz="2000" dirty="0"/>
              <a:t> to the senior nurses. Early detection of complications saves the patient from unnecessary sufferings. Sometimes the life of the patient may be endangered during I.V. infusions</a:t>
            </a:r>
            <a:r>
              <a:rPr lang="en-US" sz="2000" dirty="0" smtClean="0"/>
              <a:t>.</a:t>
            </a:r>
          </a:p>
          <a:p>
            <a:r>
              <a:rPr lang="en-US" sz="2000" dirty="0"/>
              <a:t>The solution used for infusions should correspond to the osmolality of the blood plasma (isotonic); hypotonic and hypertonic solutions are to be used with great care.</a:t>
            </a:r>
          </a:p>
          <a:p>
            <a:endParaRPr lang="en-US" dirty="0"/>
          </a:p>
        </p:txBody>
      </p:sp>
    </p:spTree>
    <p:extLst>
      <p:ext uri="{BB962C8B-B14F-4D97-AF65-F5344CB8AC3E}">
        <p14:creationId xmlns:p14="http://schemas.microsoft.com/office/powerpoint/2010/main" val="715407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33081"/>
            <a:ext cx="8596668" cy="935865"/>
          </a:xfrm>
        </p:spPr>
        <p:txBody>
          <a:bodyPr/>
          <a:lstStyle/>
          <a:p>
            <a:endParaRPr lang="en-US" dirty="0"/>
          </a:p>
        </p:txBody>
      </p:sp>
      <p:sp>
        <p:nvSpPr>
          <p:cNvPr id="3" name="Content Placeholder 2"/>
          <p:cNvSpPr>
            <a:spLocks noGrp="1"/>
          </p:cNvSpPr>
          <p:nvPr>
            <p:ph idx="1"/>
          </p:nvPr>
        </p:nvSpPr>
        <p:spPr>
          <a:xfrm>
            <a:off x="334851" y="1262129"/>
            <a:ext cx="9311425" cy="5306095"/>
          </a:xfrm>
        </p:spPr>
        <p:txBody>
          <a:bodyPr>
            <a:normAutofit fontScale="92500" lnSpcReduction="20000"/>
          </a:bodyPr>
          <a:lstStyle/>
          <a:p>
            <a:r>
              <a:rPr lang="en-US" sz="2000" dirty="0"/>
              <a:t>When electrolyte are used (e.g. potassium) the rate of flow should be very low; otherwise a cardiac arrest may occur</a:t>
            </a:r>
            <a:r>
              <a:rPr lang="en-US" sz="2000" dirty="0" smtClean="0"/>
              <a:t>.</a:t>
            </a:r>
            <a:endParaRPr lang="en-US" sz="2000" dirty="0"/>
          </a:p>
          <a:p>
            <a:r>
              <a:rPr lang="en-US" sz="2000" dirty="0" smtClean="0"/>
              <a:t>Observe </a:t>
            </a:r>
            <a:r>
              <a:rPr lang="en-US" sz="2000" dirty="0"/>
              <a:t>the ‘five right’ rule – the right patient, the right medicine, the right dose, the right time, and the right method of administration</a:t>
            </a:r>
            <a:r>
              <a:rPr lang="en-US" sz="2000" dirty="0" smtClean="0"/>
              <a:t>.</a:t>
            </a:r>
            <a:endParaRPr lang="en-US" sz="2000" dirty="0"/>
          </a:p>
          <a:p>
            <a:r>
              <a:rPr lang="en-US" sz="2000" dirty="0" smtClean="0"/>
              <a:t>Always </a:t>
            </a:r>
            <a:r>
              <a:rPr lang="en-US" sz="2000" dirty="0"/>
              <a:t>check the expiry date of the fluid before opening the bottles; never use the fluid which has crossed the expiry date</a:t>
            </a:r>
            <a:r>
              <a:rPr lang="en-US" sz="2000" dirty="0" smtClean="0"/>
              <a:t>.</a:t>
            </a:r>
            <a:endParaRPr lang="en-US" sz="2000" dirty="0"/>
          </a:p>
          <a:p>
            <a:r>
              <a:rPr lang="en-US" sz="2000" dirty="0" smtClean="0"/>
              <a:t>Shake </a:t>
            </a:r>
            <a:r>
              <a:rPr lang="en-US" sz="2000" dirty="0"/>
              <a:t>the fluid and look for the suspended articles; fluids that are discolored, cloudy in appearance or contain suspended articles should not be used for infusion</a:t>
            </a:r>
            <a:r>
              <a:rPr lang="en-US" sz="2000" dirty="0" smtClean="0"/>
              <a:t>.</a:t>
            </a:r>
            <a:endParaRPr lang="en-US" sz="2000" dirty="0"/>
          </a:p>
          <a:p>
            <a:r>
              <a:rPr lang="en-US" sz="2000" dirty="0" smtClean="0"/>
              <a:t>Make </a:t>
            </a:r>
            <a:r>
              <a:rPr lang="en-US" sz="2000" dirty="0"/>
              <a:t>sure that the drip is sterile and is in good working order</a:t>
            </a:r>
            <a:r>
              <a:rPr lang="en-US" sz="2000" dirty="0" smtClean="0"/>
              <a:t>.</a:t>
            </a:r>
            <a:endParaRPr lang="en-US" sz="2000" dirty="0"/>
          </a:p>
          <a:p>
            <a:r>
              <a:rPr lang="en-US" sz="2000" dirty="0" smtClean="0"/>
              <a:t>Select </a:t>
            </a:r>
            <a:r>
              <a:rPr lang="en-US" sz="2000" dirty="0"/>
              <a:t>a proper site for infusions. Do not use any site that is tender, red, </a:t>
            </a:r>
            <a:r>
              <a:rPr lang="en-US" sz="2000" dirty="0" err="1"/>
              <a:t>oedematous</a:t>
            </a:r>
            <a:r>
              <a:rPr lang="en-US" sz="2000" dirty="0"/>
              <a:t> and inflamed for infusions</a:t>
            </a:r>
            <a:r>
              <a:rPr lang="en-US" sz="2000" dirty="0" smtClean="0"/>
              <a:t>.</a:t>
            </a:r>
            <a:endParaRPr lang="en-US" sz="2000" dirty="0"/>
          </a:p>
          <a:p>
            <a:r>
              <a:rPr lang="en-US" sz="2000" dirty="0" smtClean="0"/>
              <a:t>Patients </a:t>
            </a:r>
            <a:r>
              <a:rPr lang="en-US" sz="2000" dirty="0"/>
              <a:t>who are on long term I.V. fluids, the amount of fluid administered should meet the caloric requirement of the patient. Electrolytes are introduced in the form of sodium chloride and potassium chloride. Vitamins B and C are usually added to the drip. The protein requirements are also met partly.</a:t>
            </a:r>
            <a:br>
              <a:rPr lang="en-US" sz="2000" dirty="0"/>
            </a:br>
            <a:r>
              <a:rPr lang="en-US" dirty="0"/>
              <a:t/>
            </a:r>
            <a:br>
              <a:rPr lang="en-US" dirty="0"/>
            </a:br>
            <a:endParaRPr lang="en-US" dirty="0"/>
          </a:p>
        </p:txBody>
      </p:sp>
    </p:spTree>
    <p:extLst>
      <p:ext uri="{BB962C8B-B14F-4D97-AF65-F5344CB8AC3E}">
        <p14:creationId xmlns:p14="http://schemas.microsoft.com/office/powerpoint/2010/main" val="800524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03" y="223233"/>
            <a:ext cx="8596668" cy="974502"/>
          </a:xfrm>
        </p:spPr>
        <p:txBody>
          <a:bodyPr/>
          <a:lstStyle/>
          <a:p>
            <a:endParaRPr lang="en-US" dirty="0"/>
          </a:p>
        </p:txBody>
      </p:sp>
      <p:sp>
        <p:nvSpPr>
          <p:cNvPr id="3" name="Content Placeholder 2"/>
          <p:cNvSpPr>
            <a:spLocks noGrp="1"/>
          </p:cNvSpPr>
          <p:nvPr>
            <p:ph idx="1"/>
          </p:nvPr>
        </p:nvSpPr>
        <p:spPr>
          <a:xfrm>
            <a:off x="574302" y="1442434"/>
            <a:ext cx="9046215" cy="5190186"/>
          </a:xfrm>
        </p:spPr>
        <p:txBody>
          <a:bodyPr>
            <a:normAutofit fontScale="92500" lnSpcReduction="20000"/>
          </a:bodyPr>
          <a:lstStyle/>
          <a:p>
            <a:r>
              <a:rPr lang="en-US" sz="2200" dirty="0"/>
              <a:t>Never allow the bottle to get empty completely to prevent the entry of air into the tissues. Change the I.V. bottle or discontinue the I.V. infusion when a small amount of solution is in the neck of the bottle and before the drip chamber is empty</a:t>
            </a:r>
            <a:r>
              <a:rPr lang="en-US" sz="2200" dirty="0" smtClean="0"/>
              <a:t>.</a:t>
            </a:r>
            <a:endParaRPr lang="en-US" sz="2200" dirty="0"/>
          </a:p>
          <a:p>
            <a:r>
              <a:rPr lang="en-US" sz="2200" dirty="0" smtClean="0"/>
              <a:t>If </a:t>
            </a:r>
            <a:r>
              <a:rPr lang="en-US" sz="2200" dirty="0"/>
              <a:t>I.V. infusions are to be given immediately before or after the blood transfusion, always use physiologic saline (0.9%) to prevent </a:t>
            </a:r>
            <a:r>
              <a:rPr lang="en-US" sz="2200" dirty="0" err="1"/>
              <a:t>haemolysis</a:t>
            </a:r>
            <a:r>
              <a:rPr lang="en-US" sz="2200" dirty="0"/>
              <a:t> of the blood cells in the tubing</a:t>
            </a:r>
            <a:r>
              <a:rPr lang="en-US" sz="2200" dirty="0" smtClean="0"/>
              <a:t>.</a:t>
            </a:r>
            <a:endParaRPr lang="en-US" sz="2200" dirty="0"/>
          </a:p>
          <a:p>
            <a:r>
              <a:rPr lang="en-US" sz="2200" dirty="0" smtClean="0"/>
              <a:t>Keep </a:t>
            </a:r>
            <a:r>
              <a:rPr lang="en-US" sz="2200" dirty="0"/>
              <a:t>the patient warm and comfortable with blankets, if necessary</a:t>
            </a:r>
            <a:r>
              <a:rPr lang="en-US" sz="2200" dirty="0" smtClean="0"/>
              <a:t>.</a:t>
            </a:r>
            <a:endParaRPr lang="en-US" sz="2200" dirty="0"/>
          </a:p>
          <a:p>
            <a:r>
              <a:rPr lang="en-US" sz="2200" dirty="0" smtClean="0"/>
              <a:t>Immobilize </a:t>
            </a:r>
            <a:r>
              <a:rPr lang="en-US" sz="2200" dirty="0"/>
              <a:t>the joints with splints when the needle is placed near the joint</a:t>
            </a:r>
            <a:r>
              <a:rPr lang="en-US" sz="2200" dirty="0" smtClean="0"/>
              <a:t>.</a:t>
            </a:r>
            <a:endParaRPr lang="en-US" sz="2200" dirty="0"/>
          </a:p>
          <a:p>
            <a:r>
              <a:rPr lang="en-US" sz="2200" dirty="0" smtClean="0"/>
              <a:t>If </a:t>
            </a:r>
            <a:r>
              <a:rPr lang="en-US" sz="2200" dirty="0"/>
              <a:t>the temperature of the solution is to be maintained near to the body temperature, apply hot water bottles at a moderate temperature around the I.V. tubing or bottle</a:t>
            </a:r>
            <a:r>
              <a:rPr lang="en-US" sz="2200" dirty="0" smtClean="0"/>
              <a:t>.</a:t>
            </a:r>
            <a:endParaRPr lang="en-US" sz="2200" dirty="0"/>
          </a:p>
          <a:p>
            <a:r>
              <a:rPr lang="en-US" sz="2200" dirty="0" smtClean="0"/>
              <a:t>Frequent </a:t>
            </a:r>
            <a:r>
              <a:rPr lang="en-US" sz="2200" dirty="0"/>
              <a:t>observation of the vital signs throughout the procedure will help to </a:t>
            </a:r>
            <a:r>
              <a:rPr lang="en-US" sz="2200" dirty="0" smtClean="0"/>
              <a:t>detect complications. </a:t>
            </a:r>
            <a:endParaRPr lang="en-US" sz="2200" dirty="0"/>
          </a:p>
          <a:p>
            <a:r>
              <a:rPr lang="en-US" sz="2200" dirty="0" smtClean="0"/>
              <a:t>Offer bed-pan or urinal before the I.V. infusions are started. </a:t>
            </a:r>
            <a:endParaRPr lang="en-US" sz="2200" dirty="0"/>
          </a:p>
        </p:txBody>
      </p:sp>
    </p:spTree>
    <p:extLst>
      <p:ext uri="{BB962C8B-B14F-4D97-AF65-F5344CB8AC3E}">
        <p14:creationId xmlns:p14="http://schemas.microsoft.com/office/powerpoint/2010/main" val="106448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999" y="171719"/>
            <a:ext cx="8596668" cy="858591"/>
          </a:xfrm>
        </p:spPr>
        <p:txBody>
          <a:bodyPr/>
          <a:lstStyle/>
          <a:p>
            <a:endParaRPr lang="en-US"/>
          </a:p>
        </p:txBody>
      </p:sp>
      <p:sp>
        <p:nvSpPr>
          <p:cNvPr id="3" name="Content Placeholder 2"/>
          <p:cNvSpPr>
            <a:spLocks noGrp="1"/>
          </p:cNvSpPr>
          <p:nvPr>
            <p:ph idx="1"/>
          </p:nvPr>
        </p:nvSpPr>
        <p:spPr>
          <a:xfrm>
            <a:off x="393998" y="1223492"/>
            <a:ext cx="9509855" cy="5267459"/>
          </a:xfrm>
        </p:spPr>
        <p:txBody>
          <a:bodyPr>
            <a:normAutofit lnSpcReduction="10000"/>
          </a:bodyPr>
          <a:lstStyle/>
          <a:p>
            <a:r>
              <a:rPr lang="en-US" dirty="0" smtClean="0"/>
              <a:t>The </a:t>
            </a:r>
            <a:r>
              <a:rPr lang="en-US" dirty="0"/>
              <a:t>following observations are made throughout the procedure</a:t>
            </a:r>
            <a:r>
              <a:rPr lang="en-US" dirty="0" smtClean="0"/>
              <a:t>:</a:t>
            </a:r>
          </a:p>
          <a:p>
            <a:pPr>
              <a:buFont typeface="Wingdings" panose="05000000000000000000" pitchFamily="2" charset="2"/>
              <a:buChar char="§"/>
            </a:pPr>
            <a:r>
              <a:rPr lang="en-US" dirty="0" smtClean="0"/>
              <a:t>Flow </a:t>
            </a:r>
            <a:r>
              <a:rPr lang="en-US" dirty="0"/>
              <a:t>rate, dislodgement of needle </a:t>
            </a:r>
            <a:r>
              <a:rPr lang="en-US" dirty="0" err="1" smtClean="0"/>
              <a:t>etc</a:t>
            </a:r>
            <a:endParaRPr lang="en-US" dirty="0"/>
          </a:p>
          <a:p>
            <a:pPr>
              <a:buFont typeface="Wingdings" panose="05000000000000000000" pitchFamily="2" charset="2"/>
              <a:buChar char="§"/>
            </a:pPr>
            <a:r>
              <a:rPr lang="en-US" dirty="0" smtClean="0"/>
              <a:t>Signs </a:t>
            </a:r>
            <a:r>
              <a:rPr lang="en-US" dirty="0"/>
              <a:t>of circulatory </a:t>
            </a:r>
            <a:r>
              <a:rPr lang="en-US" dirty="0" smtClean="0"/>
              <a:t>overload</a:t>
            </a:r>
          </a:p>
          <a:p>
            <a:pPr>
              <a:buFont typeface="Wingdings" panose="05000000000000000000" pitchFamily="2" charset="2"/>
              <a:buChar char="§"/>
            </a:pPr>
            <a:r>
              <a:rPr lang="en-US" dirty="0" smtClean="0"/>
              <a:t>Urinary output</a:t>
            </a:r>
          </a:p>
          <a:p>
            <a:pPr>
              <a:buFont typeface="Wingdings" panose="05000000000000000000" pitchFamily="2" charset="2"/>
              <a:buChar char="§"/>
            </a:pPr>
            <a:r>
              <a:rPr lang="en-US" dirty="0" smtClean="0"/>
              <a:t>The </a:t>
            </a:r>
            <a:r>
              <a:rPr lang="en-US" dirty="0"/>
              <a:t>needle site for infiltration and </a:t>
            </a:r>
            <a:r>
              <a:rPr lang="en-US" dirty="0" smtClean="0"/>
              <a:t>thrombophlebitis</a:t>
            </a:r>
          </a:p>
          <a:p>
            <a:pPr>
              <a:buFont typeface="Wingdings" panose="05000000000000000000" pitchFamily="2" charset="2"/>
              <a:buChar char="§"/>
            </a:pPr>
            <a:r>
              <a:rPr lang="en-US" dirty="0" smtClean="0"/>
              <a:t>Fluid </a:t>
            </a:r>
            <a:r>
              <a:rPr lang="en-US" dirty="0"/>
              <a:t>level in the </a:t>
            </a:r>
            <a:r>
              <a:rPr lang="en-US" dirty="0" smtClean="0"/>
              <a:t>bottle</a:t>
            </a:r>
          </a:p>
          <a:p>
            <a:pPr>
              <a:buFont typeface="Wingdings" panose="05000000000000000000" pitchFamily="2" charset="2"/>
              <a:buChar char="§"/>
            </a:pPr>
            <a:r>
              <a:rPr lang="en-US" dirty="0" smtClean="0"/>
              <a:t>Patency </a:t>
            </a:r>
            <a:r>
              <a:rPr lang="en-US" dirty="0"/>
              <a:t>of the I.V. tubing and presence of kinks in the tubing. Sometimes the patient may lie on the tube and block the flow of fluid</a:t>
            </a:r>
            <a:r>
              <a:rPr lang="en-US" dirty="0" smtClean="0"/>
              <a:t>.</a:t>
            </a:r>
            <a:endParaRPr lang="en-US" dirty="0"/>
          </a:p>
          <a:p>
            <a:pPr>
              <a:buFont typeface="Wingdings" panose="05000000000000000000" pitchFamily="2" charset="2"/>
              <a:buChar char="§"/>
            </a:pPr>
            <a:r>
              <a:rPr lang="en-US" dirty="0" smtClean="0"/>
              <a:t>The </a:t>
            </a:r>
            <a:r>
              <a:rPr lang="en-US" dirty="0"/>
              <a:t>blood circulation at the infused site; use of arm board and tight bandages used to fix the arm board may occlude the </a:t>
            </a:r>
            <a:r>
              <a:rPr lang="en-US" dirty="0" smtClean="0"/>
              <a:t>circulation</a:t>
            </a:r>
            <a:endParaRPr lang="en-US" dirty="0"/>
          </a:p>
          <a:p>
            <a:pPr>
              <a:buFont typeface="Wingdings" panose="05000000000000000000" pitchFamily="2" charset="2"/>
              <a:buChar char="§"/>
            </a:pPr>
            <a:r>
              <a:rPr lang="en-US" dirty="0" smtClean="0"/>
              <a:t>Intake </a:t>
            </a:r>
            <a:r>
              <a:rPr lang="en-US" dirty="0"/>
              <a:t>and output chart for 24 hours. A fluid balance chart shows on one side the amount and the type of fluid administered and on the other side the amount lost by kidneys, stomach </a:t>
            </a:r>
            <a:r>
              <a:rPr lang="en-US" dirty="0" err="1" smtClean="0"/>
              <a:t>etc</a:t>
            </a:r>
            <a:endParaRPr lang="en-US" dirty="0"/>
          </a:p>
          <a:p>
            <a:pPr>
              <a:buFont typeface="Wingdings" panose="05000000000000000000" pitchFamily="2" charset="2"/>
              <a:buChar char="§"/>
            </a:pPr>
            <a:r>
              <a:rPr lang="en-US" dirty="0" smtClean="0"/>
              <a:t>Fluid </a:t>
            </a:r>
            <a:r>
              <a:rPr lang="en-US" dirty="0"/>
              <a:t>and electrolyte balance; regular estimation of the electrolytes of blood is necessary.</a:t>
            </a:r>
          </a:p>
        </p:txBody>
      </p:sp>
    </p:spTree>
    <p:extLst>
      <p:ext uri="{BB962C8B-B14F-4D97-AF65-F5344CB8AC3E}">
        <p14:creationId xmlns:p14="http://schemas.microsoft.com/office/powerpoint/2010/main" val="1050401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3" y="210354"/>
            <a:ext cx="8596668" cy="935865"/>
          </a:xfrm>
        </p:spPr>
        <p:txBody>
          <a:bodyPr/>
          <a:lstStyle/>
          <a:p>
            <a:endParaRPr lang="en-US" dirty="0"/>
          </a:p>
        </p:txBody>
      </p:sp>
      <p:sp>
        <p:nvSpPr>
          <p:cNvPr id="3" name="Content Placeholder 2"/>
          <p:cNvSpPr>
            <a:spLocks noGrp="1"/>
          </p:cNvSpPr>
          <p:nvPr>
            <p:ph idx="1"/>
          </p:nvPr>
        </p:nvSpPr>
        <p:spPr>
          <a:xfrm>
            <a:off x="425003" y="1339403"/>
            <a:ext cx="9285667" cy="4971245"/>
          </a:xfrm>
        </p:spPr>
        <p:txBody>
          <a:bodyPr>
            <a:normAutofit lnSpcReduction="10000"/>
          </a:bodyPr>
          <a:lstStyle/>
          <a:p>
            <a:r>
              <a:rPr lang="en-US" dirty="0"/>
              <a:t>If the flow of fluid is slowed or stopped, find out the cause. One of the following reasons may be </a:t>
            </a:r>
            <a:r>
              <a:rPr lang="en-US" dirty="0" smtClean="0"/>
              <a:t>found;</a:t>
            </a:r>
            <a:endParaRPr lang="en-US" dirty="0"/>
          </a:p>
          <a:p>
            <a:pPr>
              <a:buFont typeface="Wingdings" panose="05000000000000000000" pitchFamily="2" charset="2"/>
              <a:buChar char="§"/>
            </a:pPr>
            <a:r>
              <a:rPr lang="en-US" dirty="0" smtClean="0"/>
              <a:t>Spasm </a:t>
            </a:r>
            <a:r>
              <a:rPr lang="en-US" dirty="0"/>
              <a:t>of the vein; stroking the vein gently above the needle entry may relieve the spasm</a:t>
            </a:r>
            <a:r>
              <a:rPr lang="en-US" dirty="0" smtClean="0"/>
              <a:t>.</a:t>
            </a:r>
            <a:endParaRPr lang="en-US" dirty="0"/>
          </a:p>
          <a:p>
            <a:pPr>
              <a:buFont typeface="Wingdings" panose="05000000000000000000" pitchFamily="2" charset="2"/>
              <a:buChar char="§"/>
            </a:pPr>
            <a:r>
              <a:rPr lang="en-US" dirty="0" smtClean="0"/>
              <a:t>Displacement </a:t>
            </a:r>
            <a:r>
              <a:rPr lang="en-US" dirty="0"/>
              <a:t>of the needle; this characterized by local swelling. The flow must be stopped and restarted elsewhere</a:t>
            </a:r>
            <a:r>
              <a:rPr lang="en-US" dirty="0" smtClean="0"/>
              <a:t>.</a:t>
            </a:r>
            <a:endParaRPr lang="en-US" dirty="0"/>
          </a:p>
          <a:p>
            <a:pPr>
              <a:buFont typeface="Wingdings" panose="05000000000000000000" pitchFamily="2" charset="2"/>
              <a:buChar char="§"/>
            </a:pPr>
            <a:r>
              <a:rPr lang="en-US" dirty="0" smtClean="0"/>
              <a:t>Kinking </a:t>
            </a:r>
            <a:r>
              <a:rPr lang="en-US" dirty="0"/>
              <a:t>or external pressure on the tube. The tubing may be obstructed by the patient lying on the tube or by a kink</a:t>
            </a:r>
            <a:r>
              <a:rPr lang="en-US" dirty="0" smtClean="0"/>
              <a:t>.</a:t>
            </a:r>
            <a:endParaRPr lang="en-US" dirty="0"/>
          </a:p>
          <a:p>
            <a:pPr>
              <a:buFont typeface="Wingdings" panose="05000000000000000000" pitchFamily="2" charset="2"/>
              <a:buChar char="§"/>
            </a:pPr>
            <a:r>
              <a:rPr lang="en-US" dirty="0" smtClean="0"/>
              <a:t>Minor </a:t>
            </a:r>
            <a:r>
              <a:rPr lang="en-US" dirty="0"/>
              <a:t>displacement of the needle has occurred within the vein. The bevel of the needle may be pressed against the wall of the blood vessel. Slight lifting of the needle mount, by placing a cotton ball under the needle, changing the position of the arm or elevating the forearm on a pillow also can help to correct the position of the needle and to restore the flow of fluid</a:t>
            </a:r>
            <a:r>
              <a:rPr lang="en-US" dirty="0" smtClean="0"/>
              <a:t>.</a:t>
            </a:r>
            <a:endParaRPr lang="en-US" dirty="0"/>
          </a:p>
          <a:p>
            <a:pPr>
              <a:buFont typeface="Wingdings" panose="05000000000000000000" pitchFamily="2" charset="2"/>
              <a:buChar char="§"/>
            </a:pPr>
            <a:r>
              <a:rPr lang="en-US" dirty="0" smtClean="0"/>
              <a:t>Low </a:t>
            </a:r>
            <a:r>
              <a:rPr lang="en-US" dirty="0"/>
              <a:t>pressure within the I.V. fluid; elevating  the height of the infusion bottle a few inches can increase the rate of flow by creating more pressure within the bottle.</a:t>
            </a:r>
            <a:br>
              <a:rPr lang="en-US" dirty="0"/>
            </a:br>
            <a:endParaRPr lang="en-US" dirty="0"/>
          </a:p>
          <a:p>
            <a:endParaRPr lang="en-US" dirty="0"/>
          </a:p>
        </p:txBody>
      </p:sp>
    </p:spTree>
    <p:extLst>
      <p:ext uri="{BB962C8B-B14F-4D97-AF65-F5344CB8AC3E}">
        <p14:creationId xmlns:p14="http://schemas.microsoft.com/office/powerpoint/2010/main" val="3611918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39" y="583842"/>
            <a:ext cx="9093698" cy="1320800"/>
          </a:xfrm>
        </p:spPr>
        <p:txBody>
          <a:bodyPr>
            <a:normAutofit fontScale="90000"/>
          </a:bodyPr>
          <a:lstStyle/>
          <a:p>
            <a:r>
              <a:rPr lang="en-US" b="1" dirty="0"/>
              <a:t>NURSE’S RESPONSIBILITY IN THE ADMINISTRATION OF I.V. INFUSIONS</a:t>
            </a:r>
            <a:br>
              <a:rPr lang="en-US" b="1" dirty="0"/>
            </a:br>
            <a:endParaRPr lang="en-US" dirty="0"/>
          </a:p>
        </p:txBody>
      </p:sp>
      <p:sp>
        <p:nvSpPr>
          <p:cNvPr id="3" name="Content Placeholder 2"/>
          <p:cNvSpPr>
            <a:spLocks noGrp="1"/>
          </p:cNvSpPr>
          <p:nvPr>
            <p:ph idx="1"/>
          </p:nvPr>
        </p:nvSpPr>
        <p:spPr>
          <a:xfrm>
            <a:off x="463639" y="2109074"/>
            <a:ext cx="9093698" cy="4201574"/>
          </a:xfrm>
        </p:spPr>
        <p:txBody>
          <a:bodyPr>
            <a:normAutofit fontScale="85000" lnSpcReduction="20000"/>
          </a:bodyPr>
          <a:lstStyle/>
          <a:p>
            <a:r>
              <a:rPr lang="en-US" sz="2400" dirty="0"/>
              <a:t>Preliminary </a:t>
            </a:r>
            <a:r>
              <a:rPr lang="en-US" sz="2400" dirty="0" smtClean="0"/>
              <a:t>Assessment</a:t>
            </a:r>
          </a:p>
          <a:p>
            <a:pPr>
              <a:buFont typeface="Wingdings" panose="05000000000000000000" pitchFamily="2" charset="2"/>
              <a:buChar char="§"/>
            </a:pPr>
            <a:r>
              <a:rPr lang="en-US" sz="2400" dirty="0"/>
              <a:t>Check the patient’s name, bed number and other identifications</a:t>
            </a:r>
            <a:r>
              <a:rPr lang="en-US" sz="2400" dirty="0" smtClean="0"/>
              <a:t>.</a:t>
            </a:r>
            <a:endParaRPr lang="en-US" sz="2400" dirty="0"/>
          </a:p>
          <a:p>
            <a:pPr>
              <a:buFont typeface="Wingdings" panose="05000000000000000000" pitchFamily="2" charset="2"/>
              <a:buChar char="§"/>
            </a:pPr>
            <a:r>
              <a:rPr lang="en-US" sz="2400" dirty="0" smtClean="0"/>
              <a:t>Check </a:t>
            </a:r>
            <a:r>
              <a:rPr lang="en-US" sz="2400" dirty="0"/>
              <a:t>the diagnosis and the age of the </a:t>
            </a:r>
            <a:r>
              <a:rPr lang="en-US" sz="2400" dirty="0" smtClean="0"/>
              <a:t>patient</a:t>
            </a:r>
            <a:endParaRPr lang="en-US" sz="2400" dirty="0"/>
          </a:p>
          <a:p>
            <a:pPr>
              <a:buFont typeface="Wingdings" panose="05000000000000000000" pitchFamily="2" charset="2"/>
              <a:buChar char="§"/>
            </a:pPr>
            <a:r>
              <a:rPr lang="en-US" sz="2400" dirty="0" smtClean="0"/>
              <a:t>Check </a:t>
            </a:r>
            <a:r>
              <a:rPr lang="en-US" sz="2400" dirty="0"/>
              <a:t>the purpose of </a:t>
            </a:r>
            <a:r>
              <a:rPr lang="en-US" sz="2400" dirty="0" smtClean="0"/>
              <a:t>infusion</a:t>
            </a:r>
            <a:endParaRPr lang="en-US" sz="2400" dirty="0"/>
          </a:p>
          <a:p>
            <a:pPr>
              <a:buFont typeface="Wingdings" panose="05000000000000000000" pitchFamily="2" charset="2"/>
              <a:buChar char="§"/>
            </a:pPr>
            <a:r>
              <a:rPr lang="en-US" sz="2400" dirty="0" smtClean="0"/>
              <a:t>Check </a:t>
            </a:r>
            <a:r>
              <a:rPr lang="en-US" sz="2400" dirty="0"/>
              <a:t>the physician’s orders for the type of infusion fluid, the strength, the amount and the duration of infusion</a:t>
            </a:r>
            <a:r>
              <a:rPr lang="en-US" sz="2400" dirty="0" smtClean="0"/>
              <a:t>.</a:t>
            </a:r>
            <a:endParaRPr lang="en-US" sz="2400" dirty="0"/>
          </a:p>
          <a:p>
            <a:pPr>
              <a:buFont typeface="Wingdings" panose="05000000000000000000" pitchFamily="2" charset="2"/>
              <a:buChar char="§"/>
            </a:pPr>
            <a:r>
              <a:rPr lang="en-US" sz="2400" dirty="0" smtClean="0"/>
              <a:t>Check </a:t>
            </a:r>
            <a:r>
              <a:rPr lang="en-US" sz="2400" dirty="0"/>
              <a:t>the consciousness of the patient and his ability to follow the instructions</a:t>
            </a:r>
            <a:r>
              <a:rPr lang="en-US" sz="2400" dirty="0" smtClean="0"/>
              <a:t>.</a:t>
            </a:r>
            <a:endParaRPr lang="en-US" sz="2400" dirty="0"/>
          </a:p>
          <a:p>
            <a:pPr>
              <a:buFont typeface="Wingdings" panose="05000000000000000000" pitchFamily="2" charset="2"/>
              <a:buChar char="§"/>
            </a:pPr>
            <a:r>
              <a:rPr lang="en-US" sz="2400" dirty="0" smtClean="0"/>
              <a:t>Check </a:t>
            </a:r>
            <a:r>
              <a:rPr lang="en-US" sz="2400" dirty="0"/>
              <a:t>the general condition of the patient, whether overhydrated or dehydrated</a:t>
            </a:r>
            <a:r>
              <a:rPr lang="en-US" sz="2400" dirty="0" smtClean="0"/>
              <a:t>.</a:t>
            </a:r>
            <a:endParaRPr lang="en-US" sz="2400" dirty="0"/>
          </a:p>
          <a:p>
            <a:pPr>
              <a:buFont typeface="Wingdings" panose="05000000000000000000" pitchFamily="2" charset="2"/>
              <a:buChar char="§"/>
            </a:pPr>
            <a:r>
              <a:rPr lang="en-US" sz="2400" dirty="0" smtClean="0"/>
              <a:t>Check </a:t>
            </a:r>
            <a:r>
              <a:rPr lang="en-US" sz="2400" dirty="0"/>
              <a:t>the site of infusion – note the condition of the veins and tissue at the infusion site.</a:t>
            </a:r>
          </a:p>
          <a:p>
            <a:endParaRPr lang="en-US" dirty="0"/>
          </a:p>
        </p:txBody>
      </p:sp>
    </p:spTree>
    <p:extLst>
      <p:ext uri="{BB962C8B-B14F-4D97-AF65-F5344CB8AC3E}">
        <p14:creationId xmlns:p14="http://schemas.microsoft.com/office/powerpoint/2010/main" val="3128263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a:t>The introduction of a large amount of fluid into the body via </a:t>
            </a:r>
            <a:r>
              <a:rPr lang="en-US" sz="2000" dirty="0" smtClean="0"/>
              <a:t>veins </a:t>
            </a:r>
            <a:r>
              <a:rPr lang="en-US" sz="2000" dirty="0"/>
              <a:t> by means of a steel needle or </a:t>
            </a:r>
            <a:r>
              <a:rPr lang="en-US" sz="2000" dirty="0" smtClean="0"/>
              <a:t>plastic</a:t>
            </a:r>
            <a:r>
              <a:rPr lang="en-US" sz="2000" dirty="0"/>
              <a:t> catheter.</a:t>
            </a:r>
            <a:endParaRPr lang="en-US" sz="2000" dirty="0" smtClean="0"/>
          </a:p>
          <a:p>
            <a:r>
              <a:rPr lang="en-US" sz="2000" dirty="0"/>
              <a:t>A </a:t>
            </a:r>
            <a:r>
              <a:rPr lang="en-US" sz="2000" b="1" dirty="0"/>
              <a:t>push intravenous infusion</a:t>
            </a:r>
            <a:r>
              <a:rPr lang="en-US" sz="2000" dirty="0"/>
              <a:t> is the direct injection of medication into a vein through an intravenous line, needle, or catheter</a:t>
            </a:r>
            <a:r>
              <a:rPr lang="en-US" sz="2000" dirty="0" smtClean="0"/>
              <a:t>.</a:t>
            </a:r>
          </a:p>
          <a:p>
            <a:r>
              <a:rPr lang="en-US" sz="2000" dirty="0"/>
              <a:t>A </a:t>
            </a:r>
            <a:r>
              <a:rPr lang="en-US" sz="2000" b="1" dirty="0"/>
              <a:t>piggyback intravenous infusion</a:t>
            </a:r>
            <a:r>
              <a:rPr lang="en-US" sz="2000" dirty="0"/>
              <a:t> is the intermittent delivery of an additional fluid or medication through the primary intravenous line from a second source of fluid with a secondary set of intravenous tubing. </a:t>
            </a:r>
            <a:br>
              <a:rPr lang="en-US" sz="2000" dirty="0"/>
            </a:br>
            <a:r>
              <a:rPr lang="en-US" sz="2000" dirty="0"/>
              <a:t/>
            </a:r>
            <a:br>
              <a:rPr lang="en-US" sz="2000" dirty="0"/>
            </a:br>
            <a:endParaRPr lang="en-US" sz="2000" dirty="0"/>
          </a:p>
        </p:txBody>
      </p:sp>
    </p:spTree>
    <p:extLst>
      <p:ext uri="{BB962C8B-B14F-4D97-AF65-F5344CB8AC3E}">
        <p14:creationId xmlns:p14="http://schemas.microsoft.com/office/powerpoint/2010/main" val="854088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636" y="622478"/>
            <a:ext cx="8596668" cy="1320800"/>
          </a:xfrm>
        </p:spPr>
        <p:txBody>
          <a:bodyPr/>
          <a:lstStyle/>
          <a:p>
            <a:endParaRPr lang="en-US"/>
          </a:p>
        </p:txBody>
      </p:sp>
      <p:sp>
        <p:nvSpPr>
          <p:cNvPr id="3" name="Content Placeholder 2"/>
          <p:cNvSpPr>
            <a:spLocks noGrp="1"/>
          </p:cNvSpPr>
          <p:nvPr>
            <p:ph idx="1"/>
          </p:nvPr>
        </p:nvSpPr>
        <p:spPr>
          <a:xfrm>
            <a:off x="412124" y="2160589"/>
            <a:ext cx="9028090" cy="3880773"/>
          </a:xfrm>
        </p:spPr>
        <p:txBody>
          <a:bodyPr>
            <a:normAutofit/>
          </a:bodyPr>
          <a:lstStyle/>
          <a:p>
            <a:pPr>
              <a:buFont typeface="Wingdings" panose="05000000000000000000" pitchFamily="2" charset="2"/>
              <a:buChar char="§"/>
            </a:pPr>
            <a:r>
              <a:rPr lang="en-US" sz="2000" dirty="0"/>
              <a:t>Check the abilities and limitations of the patient</a:t>
            </a:r>
            <a:r>
              <a:rPr lang="en-US" sz="2000" dirty="0" smtClean="0"/>
              <a:t>.</a:t>
            </a:r>
            <a:endParaRPr lang="en-US" sz="2000" dirty="0"/>
          </a:p>
          <a:p>
            <a:pPr>
              <a:buFont typeface="Wingdings" panose="05000000000000000000" pitchFamily="2" charset="2"/>
              <a:buChar char="§"/>
            </a:pPr>
            <a:r>
              <a:rPr lang="en-US" sz="2000" dirty="0" smtClean="0"/>
              <a:t>Check </a:t>
            </a:r>
            <a:r>
              <a:rPr lang="en-US" sz="2000" dirty="0"/>
              <a:t>the need for additional restraints</a:t>
            </a:r>
            <a:r>
              <a:rPr lang="en-US" sz="2000" dirty="0" smtClean="0"/>
              <a:t>.</a:t>
            </a:r>
            <a:endParaRPr lang="en-US" sz="2000" dirty="0"/>
          </a:p>
          <a:p>
            <a:pPr>
              <a:buFont typeface="Wingdings" panose="05000000000000000000" pitchFamily="2" charset="2"/>
              <a:buChar char="§"/>
            </a:pPr>
            <a:r>
              <a:rPr lang="en-US" sz="2000" dirty="0" smtClean="0"/>
              <a:t>Check </a:t>
            </a:r>
            <a:r>
              <a:rPr lang="en-US" sz="2000" dirty="0"/>
              <a:t>the patient’s previous experience with infusions</a:t>
            </a:r>
            <a:r>
              <a:rPr lang="en-US" sz="2000" dirty="0" smtClean="0"/>
              <a:t>.</a:t>
            </a:r>
            <a:endParaRPr lang="en-US" sz="2000" dirty="0"/>
          </a:p>
          <a:p>
            <a:pPr>
              <a:buFont typeface="Wingdings" panose="05000000000000000000" pitchFamily="2" charset="2"/>
              <a:buChar char="§"/>
            </a:pPr>
            <a:r>
              <a:rPr lang="en-US" sz="2000" dirty="0" smtClean="0"/>
              <a:t>Check </a:t>
            </a:r>
            <a:r>
              <a:rPr lang="en-US" sz="2000" dirty="0"/>
              <a:t>the articles available in the patient’s unit</a:t>
            </a:r>
            <a:r>
              <a:rPr lang="en-US" sz="2000" dirty="0" smtClean="0"/>
              <a:t>.</a:t>
            </a:r>
            <a:endParaRPr lang="en-US" sz="2000" dirty="0"/>
          </a:p>
          <a:p>
            <a:pPr>
              <a:buFont typeface="Wingdings" panose="05000000000000000000" pitchFamily="2" charset="2"/>
              <a:buChar char="§"/>
            </a:pPr>
            <a:r>
              <a:rPr lang="en-US" sz="2000" dirty="0" smtClean="0"/>
              <a:t>Check </a:t>
            </a:r>
            <a:r>
              <a:rPr lang="en-US" sz="2000" dirty="0"/>
              <a:t>the articles for their working order, the sterility of drip sets and the fluid. Check the expiry date of the fluid. Check the fluid for discoloration, suspended particles etc.</a:t>
            </a:r>
          </a:p>
          <a:p>
            <a:endParaRPr lang="en-US" dirty="0"/>
          </a:p>
        </p:txBody>
      </p:sp>
    </p:spTree>
    <p:extLst>
      <p:ext uri="{BB962C8B-B14F-4D97-AF65-F5344CB8AC3E}">
        <p14:creationId xmlns:p14="http://schemas.microsoft.com/office/powerpoint/2010/main" val="3674878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68" y="171719"/>
            <a:ext cx="8596668" cy="1064652"/>
          </a:xfrm>
        </p:spPr>
        <p:txBody>
          <a:bodyPr/>
          <a:lstStyle/>
          <a:p>
            <a:r>
              <a:rPr lang="en-US" b="1" dirty="0"/>
              <a:t>PREPARATION OF ARTICLES</a:t>
            </a:r>
            <a:endParaRPr lang="en-US" dirty="0"/>
          </a:p>
        </p:txBody>
      </p:sp>
      <p:sp>
        <p:nvSpPr>
          <p:cNvPr id="3" name="Content Placeholder 2"/>
          <p:cNvSpPr>
            <a:spLocks noGrp="1"/>
          </p:cNvSpPr>
          <p:nvPr>
            <p:ph idx="1"/>
          </p:nvPr>
        </p:nvSpPr>
        <p:spPr>
          <a:xfrm>
            <a:off x="290967" y="1339403"/>
            <a:ext cx="9342429" cy="5061397"/>
          </a:xfrm>
        </p:spPr>
        <p:txBody>
          <a:bodyPr>
            <a:noAutofit/>
          </a:bodyPr>
          <a:lstStyle/>
          <a:p>
            <a:r>
              <a:rPr lang="en-US" sz="2000" dirty="0"/>
              <a:t>A tray </a:t>
            </a:r>
            <a:r>
              <a:rPr lang="en-US" sz="2000" dirty="0" smtClean="0"/>
              <a:t>containing:</a:t>
            </a:r>
            <a:endParaRPr lang="en-US" sz="2000" dirty="0"/>
          </a:p>
          <a:p>
            <a:pPr>
              <a:buFont typeface="Wingdings" panose="05000000000000000000" pitchFamily="2" charset="2"/>
              <a:buChar char="§"/>
            </a:pPr>
            <a:r>
              <a:rPr lang="en-US" sz="2000" dirty="0" smtClean="0"/>
              <a:t>I.V</a:t>
            </a:r>
            <a:r>
              <a:rPr lang="en-US" sz="2000" dirty="0"/>
              <a:t>. solutions (sterile and clear) in required number of bottles for a day</a:t>
            </a:r>
            <a:r>
              <a:rPr lang="en-US" sz="2000" dirty="0" smtClean="0"/>
              <a:t>.</a:t>
            </a:r>
            <a:r>
              <a:rPr lang="en-US" sz="2000" dirty="0"/>
              <a:t/>
            </a:r>
            <a:br>
              <a:rPr lang="en-US" sz="2000" dirty="0"/>
            </a:br>
            <a:r>
              <a:rPr lang="en-US" sz="2000" dirty="0"/>
              <a:t>Purpose: to administer fluid without </a:t>
            </a:r>
            <a:r>
              <a:rPr lang="en-US" sz="2000" dirty="0" smtClean="0"/>
              <a:t>interruption</a:t>
            </a:r>
            <a:endParaRPr lang="en-US" sz="2000" dirty="0"/>
          </a:p>
          <a:p>
            <a:pPr>
              <a:buFont typeface="Wingdings" panose="05000000000000000000" pitchFamily="2" charset="2"/>
              <a:buChar char="§"/>
            </a:pPr>
            <a:r>
              <a:rPr lang="en-US" sz="2000" dirty="0" smtClean="0"/>
              <a:t>Sterile </a:t>
            </a:r>
            <a:r>
              <a:rPr lang="en-US" sz="2000" dirty="0"/>
              <a:t>I.V. tubing with attached drip chamber and clamp</a:t>
            </a:r>
            <a:r>
              <a:rPr lang="en-US" sz="2000" dirty="0" smtClean="0"/>
              <a:t>.</a:t>
            </a:r>
            <a:r>
              <a:rPr lang="en-US" sz="2000" dirty="0"/>
              <a:t/>
            </a:r>
            <a:br>
              <a:rPr lang="en-US" sz="2000" dirty="0"/>
            </a:br>
            <a:r>
              <a:rPr lang="en-US" sz="2000" dirty="0"/>
              <a:t>Purpose: to supply the fluid into the </a:t>
            </a:r>
            <a:r>
              <a:rPr lang="en-US" sz="2000" dirty="0" smtClean="0"/>
              <a:t>patient.</a:t>
            </a:r>
            <a:endParaRPr lang="en-US" sz="2000" dirty="0"/>
          </a:p>
          <a:p>
            <a:pPr>
              <a:buFont typeface="Wingdings" panose="05000000000000000000" pitchFamily="2" charset="2"/>
              <a:buChar char="§"/>
            </a:pPr>
            <a:r>
              <a:rPr lang="en-US" sz="2000" dirty="0" smtClean="0"/>
              <a:t>Sterile </a:t>
            </a:r>
            <a:r>
              <a:rPr lang="en-US" sz="2000" dirty="0"/>
              <a:t>butterfly or scalp vein needle with a protective cap on its needle</a:t>
            </a:r>
            <a:r>
              <a:rPr lang="en-US" sz="2000" dirty="0" smtClean="0"/>
              <a:t>.</a:t>
            </a:r>
            <a:r>
              <a:rPr lang="en-US" sz="2000" dirty="0"/>
              <a:t/>
            </a:r>
            <a:br>
              <a:rPr lang="en-US" sz="2000" dirty="0"/>
            </a:br>
            <a:r>
              <a:rPr lang="en-US" sz="2000" dirty="0"/>
              <a:t>Purpose: it can be used for unstable vein and also allow maximum freedom of </a:t>
            </a:r>
            <a:r>
              <a:rPr lang="en-US" sz="2000" dirty="0" smtClean="0"/>
              <a:t>movement.</a:t>
            </a:r>
            <a:endParaRPr lang="en-US" sz="2000" dirty="0"/>
          </a:p>
          <a:p>
            <a:pPr>
              <a:buFont typeface="Wingdings" panose="05000000000000000000" pitchFamily="2" charset="2"/>
              <a:buChar char="§"/>
            </a:pPr>
            <a:r>
              <a:rPr lang="en-US" sz="2000" dirty="0" smtClean="0"/>
              <a:t>Sterile </a:t>
            </a:r>
            <a:r>
              <a:rPr lang="en-US" sz="2000" dirty="0"/>
              <a:t>syringes (2 or 5 ml) with needles no. 20 and 22</a:t>
            </a:r>
            <a:r>
              <a:rPr lang="en-US" sz="2000" dirty="0" smtClean="0"/>
              <a:t>.</a:t>
            </a:r>
            <a:r>
              <a:rPr lang="en-US" sz="2000" dirty="0"/>
              <a:t/>
            </a:r>
            <a:br>
              <a:rPr lang="en-US" sz="2000" dirty="0"/>
            </a:br>
            <a:r>
              <a:rPr lang="en-US" sz="2000" dirty="0"/>
              <a:t>Purpose: to take blood specimens, if necessary; to add medications to the I.V. drip; or to initiate the </a:t>
            </a:r>
            <a:r>
              <a:rPr lang="en-US" sz="2000" dirty="0" smtClean="0"/>
              <a:t>procedure.</a:t>
            </a:r>
            <a:endParaRPr lang="en-US" sz="2000" dirty="0"/>
          </a:p>
          <a:p>
            <a:pPr>
              <a:buFont typeface="Wingdings" panose="05000000000000000000" pitchFamily="2" charset="2"/>
              <a:buChar char="§"/>
            </a:pPr>
            <a:r>
              <a:rPr lang="en-US" sz="2000" dirty="0" smtClean="0"/>
              <a:t>Sterile </a:t>
            </a:r>
            <a:r>
              <a:rPr lang="en-US" sz="2000" dirty="0"/>
              <a:t>transfer forceps in a jar</a:t>
            </a:r>
            <a:r>
              <a:rPr lang="en-US" sz="2000" dirty="0" smtClean="0"/>
              <a:t>.</a:t>
            </a:r>
            <a:r>
              <a:rPr lang="en-US" sz="2000" dirty="0"/>
              <a:t/>
            </a:r>
            <a:br>
              <a:rPr lang="en-US" sz="2000" dirty="0"/>
            </a:br>
            <a:r>
              <a:rPr lang="en-US" sz="2000" dirty="0"/>
              <a:t>Purpose: to handle sterile </a:t>
            </a:r>
            <a:r>
              <a:rPr lang="en-US" sz="2000" dirty="0" smtClean="0"/>
              <a:t>supplies.</a:t>
            </a:r>
            <a:endParaRPr lang="en-US" sz="2000" dirty="0"/>
          </a:p>
        </p:txBody>
      </p:sp>
    </p:spTree>
    <p:extLst>
      <p:ext uri="{BB962C8B-B14F-4D97-AF65-F5344CB8AC3E}">
        <p14:creationId xmlns:p14="http://schemas.microsoft.com/office/powerpoint/2010/main" val="395479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08" y="184597"/>
            <a:ext cx="8596668" cy="884349"/>
          </a:xfrm>
        </p:spPr>
        <p:txBody>
          <a:bodyPr/>
          <a:lstStyle/>
          <a:p>
            <a:endParaRPr lang="en-US" dirty="0"/>
          </a:p>
        </p:txBody>
      </p:sp>
      <p:sp>
        <p:nvSpPr>
          <p:cNvPr id="3" name="Content Placeholder 2"/>
          <p:cNvSpPr>
            <a:spLocks noGrp="1"/>
          </p:cNvSpPr>
          <p:nvPr>
            <p:ph idx="1"/>
          </p:nvPr>
        </p:nvSpPr>
        <p:spPr>
          <a:xfrm>
            <a:off x="509907" y="1339403"/>
            <a:ext cx="9033337" cy="5177306"/>
          </a:xfrm>
        </p:spPr>
        <p:txBody>
          <a:bodyPr>
            <a:noAutofit/>
          </a:bodyPr>
          <a:lstStyle/>
          <a:p>
            <a:r>
              <a:rPr lang="en-US" dirty="0"/>
              <a:t>Sterile cotton swabs and gauze pieces in sterile containers.</a:t>
            </a:r>
            <a:br>
              <a:rPr lang="en-US" dirty="0"/>
            </a:br>
            <a:r>
              <a:rPr lang="en-US" dirty="0"/>
              <a:t>Purpose: to clean the skin at the site of infusion and also to cover the needle after the venipuncture</a:t>
            </a:r>
            <a:r>
              <a:rPr lang="en-US" dirty="0" smtClean="0"/>
              <a:t>.</a:t>
            </a:r>
          </a:p>
          <a:p>
            <a:r>
              <a:rPr lang="en-US" dirty="0" smtClean="0"/>
              <a:t>Methylated </a:t>
            </a:r>
            <a:r>
              <a:rPr lang="en-US" dirty="0"/>
              <a:t>spirit in a container</a:t>
            </a:r>
            <a:r>
              <a:rPr lang="en-US" dirty="0" smtClean="0"/>
              <a:t>.</a:t>
            </a:r>
            <a:r>
              <a:rPr lang="en-US" dirty="0"/>
              <a:t/>
            </a:r>
            <a:br>
              <a:rPr lang="en-US" dirty="0"/>
            </a:br>
            <a:r>
              <a:rPr lang="en-US" dirty="0"/>
              <a:t>Purpose: to clean the skin</a:t>
            </a:r>
            <a:r>
              <a:rPr lang="en-US" dirty="0" smtClean="0"/>
              <a:t>.</a:t>
            </a:r>
            <a:endParaRPr lang="en-US" dirty="0"/>
          </a:p>
          <a:p>
            <a:r>
              <a:rPr lang="en-US" dirty="0" smtClean="0"/>
              <a:t>Kidney </a:t>
            </a:r>
            <a:r>
              <a:rPr lang="en-US" dirty="0"/>
              <a:t>tray and paper bag</a:t>
            </a:r>
            <a:r>
              <a:rPr lang="en-US" dirty="0" smtClean="0"/>
              <a:t>.</a:t>
            </a:r>
            <a:r>
              <a:rPr lang="en-US" dirty="0"/>
              <a:t/>
            </a:r>
            <a:br>
              <a:rPr lang="en-US" dirty="0"/>
            </a:br>
            <a:r>
              <a:rPr lang="en-US" dirty="0"/>
              <a:t>Purpose: to receive the wastes</a:t>
            </a:r>
            <a:r>
              <a:rPr lang="en-US" dirty="0" smtClean="0"/>
              <a:t>.</a:t>
            </a:r>
            <a:endParaRPr lang="en-US" dirty="0"/>
          </a:p>
          <a:p>
            <a:r>
              <a:rPr lang="en-US" dirty="0" smtClean="0"/>
              <a:t>Bowl </a:t>
            </a:r>
            <a:r>
              <a:rPr lang="en-US" dirty="0"/>
              <a:t>with </a:t>
            </a:r>
            <a:r>
              <a:rPr lang="en-US" dirty="0" smtClean="0"/>
              <a:t>water</a:t>
            </a:r>
            <a:r>
              <a:rPr lang="en-US" dirty="0"/>
              <a:t/>
            </a:r>
            <a:br>
              <a:rPr lang="en-US" dirty="0"/>
            </a:br>
            <a:r>
              <a:rPr lang="en-US" dirty="0"/>
              <a:t>Purpose: to receive the used syringes and needles</a:t>
            </a:r>
            <a:r>
              <a:rPr lang="en-US" dirty="0" smtClean="0"/>
              <a:t>.</a:t>
            </a:r>
            <a:endParaRPr lang="en-US" dirty="0"/>
          </a:p>
          <a:p>
            <a:r>
              <a:rPr lang="en-US" dirty="0" smtClean="0"/>
              <a:t>Tourniquet</a:t>
            </a:r>
            <a:r>
              <a:rPr lang="en-US" dirty="0"/>
              <a:t/>
            </a:r>
            <a:br>
              <a:rPr lang="en-US" dirty="0"/>
            </a:br>
            <a:r>
              <a:rPr lang="en-US" dirty="0"/>
              <a:t>Purpose: to occlude venous return and to make the veins visible</a:t>
            </a:r>
            <a:r>
              <a:rPr lang="en-US" dirty="0" smtClean="0"/>
              <a:t>.</a:t>
            </a:r>
            <a:endParaRPr lang="en-US" dirty="0"/>
          </a:p>
          <a:p>
            <a:r>
              <a:rPr lang="en-US" dirty="0" smtClean="0"/>
              <a:t>Adhesive </a:t>
            </a:r>
            <a:r>
              <a:rPr lang="en-US" dirty="0"/>
              <a:t>plaster with </a:t>
            </a:r>
            <a:r>
              <a:rPr lang="en-US" dirty="0" smtClean="0"/>
              <a:t>scissors</a:t>
            </a:r>
            <a:r>
              <a:rPr lang="en-US" dirty="0"/>
              <a:t/>
            </a:r>
            <a:br>
              <a:rPr lang="en-US" dirty="0"/>
            </a:br>
            <a:r>
              <a:rPr lang="en-US" dirty="0"/>
              <a:t>Purpose: to secure the needle and the tubing</a:t>
            </a:r>
            <a:r>
              <a:rPr lang="en-US" dirty="0" smtClean="0"/>
              <a:t>.</a:t>
            </a:r>
            <a:endParaRPr lang="en-US" dirty="0"/>
          </a:p>
        </p:txBody>
      </p:sp>
    </p:spTree>
    <p:extLst>
      <p:ext uri="{BB962C8B-B14F-4D97-AF65-F5344CB8AC3E}">
        <p14:creationId xmlns:p14="http://schemas.microsoft.com/office/powerpoint/2010/main" val="12511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Covered arm splint with roller bandages.</a:t>
            </a:r>
            <a:br>
              <a:rPr lang="en-US" dirty="0"/>
            </a:br>
            <a:r>
              <a:rPr lang="en-US" dirty="0"/>
              <a:t>Purpose: to immobilize the part in order to prevent the needle dislodging from the site.</a:t>
            </a:r>
          </a:p>
          <a:p>
            <a:r>
              <a:rPr lang="en-US" dirty="0"/>
              <a:t>Specimen bottles</a:t>
            </a:r>
            <a:br>
              <a:rPr lang="en-US" dirty="0"/>
            </a:br>
            <a:r>
              <a:rPr lang="en-US" dirty="0"/>
              <a:t>Purpose: to collect blood specimens, if ordered</a:t>
            </a:r>
            <a:r>
              <a:rPr lang="en-US" dirty="0" smtClean="0"/>
              <a:t>.</a:t>
            </a:r>
          </a:p>
          <a:p>
            <a:r>
              <a:rPr lang="en-US" dirty="0" smtClean="0"/>
              <a:t>Mackintosh </a:t>
            </a:r>
            <a:r>
              <a:rPr lang="en-US" dirty="0"/>
              <a:t>and towel</a:t>
            </a:r>
            <a:br>
              <a:rPr lang="en-US" dirty="0"/>
            </a:br>
            <a:r>
              <a:rPr lang="en-US" dirty="0"/>
              <a:t>Purpose: to protect the bed and the garments.</a:t>
            </a:r>
          </a:p>
          <a:p>
            <a:r>
              <a:rPr lang="en-US" dirty="0"/>
              <a:t>I.V. pole</a:t>
            </a:r>
            <a:br>
              <a:rPr lang="en-US" dirty="0"/>
            </a:br>
            <a:r>
              <a:rPr lang="en-US" dirty="0"/>
              <a:t>Purpose: to hang the bottle at the required height.</a:t>
            </a:r>
          </a:p>
          <a:p>
            <a:endParaRPr lang="en-US" dirty="0"/>
          </a:p>
        </p:txBody>
      </p:sp>
    </p:spTree>
    <p:extLst>
      <p:ext uri="{BB962C8B-B14F-4D97-AF65-F5344CB8AC3E}">
        <p14:creationId xmlns:p14="http://schemas.microsoft.com/office/powerpoint/2010/main" val="2076492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19" y="120203"/>
            <a:ext cx="9259910" cy="1219200"/>
          </a:xfrm>
        </p:spPr>
        <p:txBody>
          <a:bodyPr>
            <a:normAutofit fontScale="90000"/>
          </a:bodyPr>
          <a:lstStyle/>
          <a:p>
            <a:r>
              <a:rPr lang="en-US" b="1" dirty="0"/>
              <a:t>Preparation of the Patient and the Environment</a:t>
            </a:r>
            <a:br>
              <a:rPr lang="en-US" b="1" dirty="0"/>
            </a:br>
            <a:endParaRPr lang="en-US" dirty="0"/>
          </a:p>
        </p:txBody>
      </p:sp>
      <p:sp>
        <p:nvSpPr>
          <p:cNvPr id="3" name="Content Placeholder 2"/>
          <p:cNvSpPr>
            <a:spLocks noGrp="1"/>
          </p:cNvSpPr>
          <p:nvPr>
            <p:ph idx="1"/>
          </p:nvPr>
        </p:nvSpPr>
        <p:spPr>
          <a:xfrm>
            <a:off x="347729" y="1441003"/>
            <a:ext cx="9143999" cy="5191617"/>
          </a:xfrm>
        </p:spPr>
        <p:txBody>
          <a:bodyPr>
            <a:normAutofit/>
          </a:bodyPr>
          <a:lstStyle/>
          <a:p>
            <a:r>
              <a:rPr lang="en-US" sz="2000" dirty="0"/>
              <a:t>Explain the procedure to the patient to win his confidence and co-operation. Explain the sequence of the procedure and tell how he can co-operate in the procedure</a:t>
            </a:r>
            <a:r>
              <a:rPr lang="en-US" sz="2000" dirty="0" smtClean="0"/>
              <a:t>.</a:t>
            </a:r>
            <a:endParaRPr lang="en-US" sz="2000" dirty="0"/>
          </a:p>
          <a:p>
            <a:r>
              <a:rPr lang="en-US" sz="2000" dirty="0" smtClean="0"/>
              <a:t>Tactfully </a:t>
            </a:r>
            <a:r>
              <a:rPr lang="en-US" sz="2000" dirty="0"/>
              <a:t>send the visitors out of the patient’s room</a:t>
            </a:r>
            <a:r>
              <a:rPr lang="en-US" sz="2000" dirty="0" smtClean="0"/>
              <a:t>.</a:t>
            </a:r>
            <a:endParaRPr lang="en-US" sz="2000" dirty="0"/>
          </a:p>
          <a:p>
            <a:r>
              <a:rPr lang="en-US" sz="2000" dirty="0" smtClean="0"/>
              <a:t>If </a:t>
            </a:r>
            <a:r>
              <a:rPr lang="en-US" sz="2000" dirty="0"/>
              <a:t>the general conditions allows, ask the patient to wash hands with soap and </a:t>
            </a:r>
            <a:r>
              <a:rPr lang="en-US" sz="2000" dirty="0" smtClean="0"/>
              <a:t>water</a:t>
            </a:r>
            <a:endParaRPr lang="en-US" sz="2000" dirty="0"/>
          </a:p>
          <a:p>
            <a:r>
              <a:rPr lang="en-US" sz="2000" dirty="0" smtClean="0"/>
              <a:t>Provide </a:t>
            </a:r>
            <a:r>
              <a:rPr lang="en-US" sz="2000" dirty="0"/>
              <a:t>privacy with curtains and drapes</a:t>
            </a:r>
            <a:r>
              <a:rPr lang="en-US" sz="2000" dirty="0" smtClean="0"/>
              <a:t>.</a:t>
            </a:r>
            <a:endParaRPr lang="en-US" sz="2000" dirty="0"/>
          </a:p>
          <a:p>
            <a:r>
              <a:rPr lang="en-US" sz="2000" dirty="0" smtClean="0"/>
              <a:t>Restraint </a:t>
            </a:r>
            <a:r>
              <a:rPr lang="en-US" sz="2000" dirty="0"/>
              <a:t>the site, in case of children</a:t>
            </a:r>
            <a:r>
              <a:rPr lang="en-US" sz="2000" dirty="0" smtClean="0"/>
              <a:t>.</a:t>
            </a:r>
            <a:endParaRPr lang="en-US" sz="2000" dirty="0"/>
          </a:p>
          <a:p>
            <a:r>
              <a:rPr lang="en-US" sz="2000" dirty="0" smtClean="0"/>
              <a:t>Offer </a:t>
            </a:r>
            <a:r>
              <a:rPr lang="en-US" sz="2000" dirty="0"/>
              <a:t>the bedpan or urinal as needed</a:t>
            </a:r>
            <a:r>
              <a:rPr lang="en-US" sz="2000" dirty="0" smtClean="0"/>
              <a:t>.</a:t>
            </a:r>
            <a:endParaRPr lang="en-US" sz="2000" dirty="0"/>
          </a:p>
          <a:p>
            <a:r>
              <a:rPr lang="en-US" sz="2000" dirty="0" smtClean="0"/>
              <a:t>See </a:t>
            </a:r>
            <a:r>
              <a:rPr lang="en-US" sz="2000" dirty="0"/>
              <a:t>that the patient has taken food or drinks, if allowed</a:t>
            </a:r>
            <a:r>
              <a:rPr lang="en-US" sz="2000" dirty="0" smtClean="0"/>
              <a:t>.</a:t>
            </a:r>
            <a:endParaRPr lang="en-US" sz="2000" dirty="0"/>
          </a:p>
          <a:p>
            <a:r>
              <a:rPr lang="en-US" sz="2000" dirty="0"/>
              <a:t>Check the vital signs and record it in the nurse’s record for the future reference.</a:t>
            </a:r>
            <a:r>
              <a:rPr lang="en-US" dirty="0"/>
              <a:t/>
            </a:r>
            <a:br>
              <a:rPr lang="en-US" dirty="0"/>
            </a:br>
            <a:endParaRPr lang="en-US" dirty="0"/>
          </a:p>
        </p:txBody>
      </p:sp>
    </p:spTree>
    <p:extLst>
      <p:ext uri="{BB962C8B-B14F-4D97-AF65-F5344CB8AC3E}">
        <p14:creationId xmlns:p14="http://schemas.microsoft.com/office/powerpoint/2010/main" val="237755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45961"/>
            <a:ext cx="8861878" cy="1013138"/>
          </a:xfrm>
        </p:spPr>
        <p:txBody>
          <a:bodyPr/>
          <a:lstStyle/>
          <a:p>
            <a:endParaRPr lang="en-US" dirty="0"/>
          </a:p>
        </p:txBody>
      </p:sp>
      <p:sp>
        <p:nvSpPr>
          <p:cNvPr id="3" name="Content Placeholder 2"/>
          <p:cNvSpPr>
            <a:spLocks noGrp="1"/>
          </p:cNvSpPr>
          <p:nvPr>
            <p:ph idx="1"/>
          </p:nvPr>
        </p:nvSpPr>
        <p:spPr>
          <a:xfrm>
            <a:off x="412124" y="1493949"/>
            <a:ext cx="9092484" cy="4790941"/>
          </a:xfrm>
        </p:spPr>
        <p:txBody>
          <a:bodyPr>
            <a:normAutofit/>
          </a:bodyPr>
          <a:lstStyle/>
          <a:p>
            <a:r>
              <a:rPr lang="en-US" sz="2000" dirty="0"/>
              <a:t>Divert the attention of the patient away from the infusion procedures by friendly conversations and by curious articles</a:t>
            </a:r>
            <a:r>
              <a:rPr lang="en-US" sz="2000" dirty="0" smtClean="0"/>
              <a:t>.</a:t>
            </a:r>
            <a:endParaRPr lang="en-US" sz="2000" dirty="0"/>
          </a:p>
          <a:p>
            <a:r>
              <a:rPr lang="en-US" sz="2000" dirty="0" smtClean="0"/>
              <a:t>If </a:t>
            </a:r>
            <a:r>
              <a:rPr lang="en-US" sz="2000" dirty="0"/>
              <a:t>any sedation is ordered, it may be given to quiet the patient</a:t>
            </a:r>
            <a:r>
              <a:rPr lang="en-US" sz="2000" dirty="0" smtClean="0"/>
              <a:t>.</a:t>
            </a:r>
            <a:endParaRPr lang="en-US" sz="2000" dirty="0"/>
          </a:p>
          <a:p>
            <a:r>
              <a:rPr lang="en-US" sz="2000" dirty="0" smtClean="0"/>
              <a:t>Adjust </a:t>
            </a:r>
            <a:r>
              <a:rPr lang="en-US" sz="2000" dirty="0"/>
              <a:t>the height of the bed for comfortable working of the nurse</a:t>
            </a:r>
            <a:r>
              <a:rPr lang="en-US" sz="2000" dirty="0" smtClean="0"/>
              <a:t>.</a:t>
            </a:r>
            <a:endParaRPr lang="en-US" sz="2000" dirty="0"/>
          </a:p>
          <a:p>
            <a:r>
              <a:rPr lang="en-US" sz="2000" dirty="0" smtClean="0"/>
              <a:t>Clear </a:t>
            </a:r>
            <a:r>
              <a:rPr lang="en-US" sz="2000" dirty="0"/>
              <a:t>the bedside table or </a:t>
            </a:r>
            <a:r>
              <a:rPr lang="en-US" sz="2000" dirty="0" err="1"/>
              <a:t>overbed</a:t>
            </a:r>
            <a:r>
              <a:rPr lang="en-US" sz="2000" dirty="0"/>
              <a:t> table and arrange the articles conveniently</a:t>
            </a:r>
            <a:r>
              <a:rPr lang="en-US" sz="2000" dirty="0" smtClean="0"/>
              <a:t>.</a:t>
            </a:r>
            <a:endParaRPr lang="en-US" sz="2000" dirty="0"/>
          </a:p>
          <a:p>
            <a:r>
              <a:rPr lang="en-US" sz="2000" dirty="0" smtClean="0"/>
              <a:t>Place </a:t>
            </a:r>
            <a:r>
              <a:rPr lang="en-US" sz="2000" dirty="0"/>
              <a:t>the patient in a comfortable and relaxed position suitable for the infusion site</a:t>
            </a:r>
            <a:r>
              <a:rPr lang="en-US" sz="2000" dirty="0" smtClean="0"/>
              <a:t>.</a:t>
            </a:r>
            <a:endParaRPr lang="en-US" sz="2000" dirty="0"/>
          </a:p>
          <a:p>
            <a:r>
              <a:rPr lang="en-US" sz="2000" dirty="0" smtClean="0"/>
              <a:t>Select </a:t>
            </a:r>
            <a:r>
              <a:rPr lang="en-US" sz="2000" dirty="0"/>
              <a:t>a site on the non-dominant arm to give maximum freedom for the patient</a:t>
            </a:r>
            <a:r>
              <a:rPr lang="en-US" sz="2000" dirty="0" smtClean="0"/>
              <a:t>.</a:t>
            </a:r>
            <a:endParaRPr lang="en-US" sz="2000" dirty="0"/>
          </a:p>
          <a:p>
            <a:r>
              <a:rPr lang="en-US" sz="2000" dirty="0" smtClean="0"/>
              <a:t>Keep </a:t>
            </a:r>
            <a:r>
              <a:rPr lang="en-US" sz="2000" dirty="0"/>
              <a:t>the I.V. stand in </a:t>
            </a:r>
            <a:r>
              <a:rPr lang="en-US" sz="2000" dirty="0" smtClean="0"/>
              <a:t>position</a:t>
            </a:r>
            <a:endParaRPr lang="en-US" sz="2000" dirty="0"/>
          </a:p>
          <a:p>
            <a:endParaRPr lang="en-US" dirty="0"/>
          </a:p>
        </p:txBody>
      </p:sp>
    </p:spTree>
    <p:extLst>
      <p:ext uri="{BB962C8B-B14F-4D97-AF65-F5344CB8AC3E}">
        <p14:creationId xmlns:p14="http://schemas.microsoft.com/office/powerpoint/2010/main" val="2262402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Place the mackintosh and towel under the area where the infusion is to be given.</a:t>
            </a:r>
          </a:p>
          <a:p>
            <a:r>
              <a:rPr lang="en-US" sz="2000" dirty="0"/>
              <a:t>Provide a good source of light if the lighting in the room is inadequate.</a:t>
            </a:r>
          </a:p>
          <a:p>
            <a:r>
              <a:rPr lang="en-US" sz="2000" dirty="0"/>
              <a:t>Call for assistance if necessary.</a:t>
            </a:r>
          </a:p>
          <a:p>
            <a:endParaRPr lang="en-US" dirty="0"/>
          </a:p>
        </p:txBody>
      </p:sp>
    </p:spTree>
    <p:extLst>
      <p:ext uri="{BB962C8B-B14F-4D97-AF65-F5344CB8AC3E}">
        <p14:creationId xmlns:p14="http://schemas.microsoft.com/office/powerpoint/2010/main" val="1676349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04" y="145960"/>
            <a:ext cx="8596668" cy="987380"/>
          </a:xfrm>
        </p:spPr>
        <p:txBody>
          <a:bodyPr/>
          <a:lstStyle/>
          <a:p>
            <a:r>
              <a:rPr lang="en-US" b="1" dirty="0"/>
              <a:t>PROCEDURE</a:t>
            </a:r>
            <a:endParaRPr lang="en-US" dirty="0"/>
          </a:p>
        </p:txBody>
      </p:sp>
      <p:sp>
        <p:nvSpPr>
          <p:cNvPr id="3" name="Content Placeholder 2"/>
          <p:cNvSpPr>
            <a:spLocks noGrp="1"/>
          </p:cNvSpPr>
          <p:nvPr>
            <p:ph idx="1"/>
          </p:nvPr>
        </p:nvSpPr>
        <p:spPr>
          <a:xfrm>
            <a:off x="329604" y="1133341"/>
            <a:ext cx="9548492" cy="5512158"/>
          </a:xfrm>
        </p:spPr>
        <p:txBody>
          <a:bodyPr>
            <a:normAutofit fontScale="92500" lnSpcReduction="20000"/>
          </a:bodyPr>
          <a:lstStyle/>
          <a:p>
            <a:r>
              <a:rPr lang="en-US" sz="1900" dirty="0"/>
              <a:t>Wash </a:t>
            </a:r>
            <a:r>
              <a:rPr lang="en-US" sz="1900" dirty="0" smtClean="0"/>
              <a:t>hands</a:t>
            </a:r>
            <a:r>
              <a:rPr lang="en-US" sz="1900" dirty="0"/>
              <a:t/>
            </a:r>
            <a:br>
              <a:rPr lang="en-US" sz="1900" dirty="0"/>
            </a:br>
            <a:r>
              <a:rPr lang="en-US" sz="1900" dirty="0"/>
              <a:t>Reason: to prevent cross infection</a:t>
            </a:r>
            <a:r>
              <a:rPr lang="en-US" sz="1900" dirty="0" smtClean="0"/>
              <a:t>.</a:t>
            </a:r>
            <a:endParaRPr lang="en-US" sz="1900" dirty="0"/>
          </a:p>
          <a:p>
            <a:r>
              <a:rPr lang="en-US" sz="1900" dirty="0" smtClean="0"/>
              <a:t>Prepare </a:t>
            </a:r>
            <a:r>
              <a:rPr lang="en-US" sz="1900" dirty="0"/>
              <a:t>the I.V. solution</a:t>
            </a:r>
            <a:r>
              <a:rPr lang="en-US" sz="1900" dirty="0" smtClean="0"/>
              <a:t>:</a:t>
            </a:r>
            <a:endParaRPr lang="en-US" sz="1900" dirty="0"/>
          </a:p>
          <a:p>
            <a:pPr>
              <a:buFont typeface="Wingdings" panose="05000000000000000000" pitchFamily="2" charset="2"/>
              <a:buChar char="§"/>
            </a:pPr>
            <a:r>
              <a:rPr lang="en-US" sz="1900" dirty="0" smtClean="0"/>
              <a:t>Carefully </a:t>
            </a:r>
            <a:r>
              <a:rPr lang="en-US" sz="1900" dirty="0"/>
              <a:t>remove the bottle seal from the top of the bottle. Clean the top with a spirit swab; holding the bottle upright, insert the drip set and the air vent into the bottle openings</a:t>
            </a:r>
            <a:r>
              <a:rPr lang="en-US" sz="1900" dirty="0" smtClean="0"/>
              <a:t>.</a:t>
            </a:r>
            <a:r>
              <a:rPr lang="en-US" sz="1900" dirty="0"/>
              <a:t/>
            </a:r>
            <a:br>
              <a:rPr lang="en-US" sz="1900" dirty="0"/>
            </a:br>
            <a:r>
              <a:rPr lang="en-US" sz="1900" dirty="0"/>
              <a:t>Reason: every step of the procedure requires aseptic technique to prevent contamination of the whole apparatus</a:t>
            </a:r>
            <a:r>
              <a:rPr lang="en-US" sz="1900" dirty="0" smtClean="0"/>
              <a:t>.</a:t>
            </a:r>
            <a:endParaRPr lang="en-US" sz="1900" dirty="0"/>
          </a:p>
          <a:p>
            <a:pPr>
              <a:buFont typeface="Wingdings" panose="05000000000000000000" pitchFamily="2" charset="2"/>
              <a:buChar char="§"/>
            </a:pPr>
            <a:r>
              <a:rPr lang="en-US" sz="1900" dirty="0" smtClean="0"/>
              <a:t>Close </a:t>
            </a:r>
            <a:r>
              <a:rPr lang="en-US" sz="1900" dirty="0"/>
              <a:t>the screw </a:t>
            </a:r>
            <a:r>
              <a:rPr lang="en-US" sz="1900" dirty="0" smtClean="0"/>
              <a:t>clamp</a:t>
            </a:r>
            <a:r>
              <a:rPr lang="en-US" sz="1900" dirty="0"/>
              <a:t/>
            </a:r>
            <a:br>
              <a:rPr lang="en-US" sz="1900" dirty="0"/>
            </a:br>
            <a:r>
              <a:rPr lang="en-US" sz="1900" dirty="0"/>
              <a:t>Reason: to prevent the drip chamber completely filled with the fluid, and also to prevent the fluid loss from the drip set</a:t>
            </a:r>
            <a:r>
              <a:rPr lang="en-US" sz="1900" dirty="0" smtClean="0"/>
              <a:t>.</a:t>
            </a:r>
            <a:endParaRPr lang="en-US" sz="1900" dirty="0"/>
          </a:p>
          <a:p>
            <a:pPr>
              <a:buFont typeface="Wingdings" panose="05000000000000000000" pitchFamily="2" charset="2"/>
              <a:buChar char="§"/>
            </a:pPr>
            <a:r>
              <a:rPr lang="en-US" sz="1900" dirty="0" smtClean="0"/>
              <a:t>Hang </a:t>
            </a:r>
            <a:r>
              <a:rPr lang="en-US" sz="1900" dirty="0"/>
              <a:t>the bottle on the I.V. pole about 18 to 24 inches </a:t>
            </a:r>
            <a:r>
              <a:rPr lang="en-US" sz="1900" dirty="0" smtClean="0"/>
              <a:t>high</a:t>
            </a:r>
            <a:r>
              <a:rPr lang="en-US" sz="1900" dirty="0"/>
              <a:t/>
            </a:r>
            <a:br>
              <a:rPr lang="en-US" sz="1900" dirty="0"/>
            </a:br>
            <a:r>
              <a:rPr lang="en-US" sz="1900" dirty="0"/>
              <a:t>Reason: sufficient height needed for gravity to overcome venous pressure and to facilitate the flow of solution into the vein</a:t>
            </a:r>
            <a:r>
              <a:rPr lang="en-US" sz="1900" dirty="0" smtClean="0"/>
              <a:t>.</a:t>
            </a:r>
            <a:endParaRPr lang="en-US" sz="1900" dirty="0"/>
          </a:p>
          <a:p>
            <a:pPr>
              <a:buFont typeface="Wingdings" panose="05000000000000000000" pitchFamily="2" charset="2"/>
              <a:buChar char="§"/>
            </a:pPr>
            <a:r>
              <a:rPr lang="en-US" sz="1900" dirty="0" smtClean="0"/>
              <a:t>Connect </a:t>
            </a:r>
            <a:r>
              <a:rPr lang="en-US" sz="1900" dirty="0"/>
              <a:t>the butterfly or needle to the I.V. tubing and remove the protective covering</a:t>
            </a:r>
            <a:r>
              <a:rPr lang="en-US" sz="1900" dirty="0" smtClean="0"/>
              <a:t>.</a:t>
            </a:r>
            <a:endParaRPr lang="en-US" sz="1900" dirty="0"/>
          </a:p>
          <a:p>
            <a:pPr>
              <a:buFont typeface="Wingdings" panose="05000000000000000000" pitchFamily="2" charset="2"/>
              <a:buChar char="§"/>
            </a:pPr>
            <a:r>
              <a:rPr lang="en-US" sz="1900" dirty="0" smtClean="0"/>
              <a:t>Open </a:t>
            </a:r>
            <a:r>
              <a:rPr lang="en-US" sz="1900" dirty="0"/>
              <a:t>the clamp and flush the I.V. fluids through the tubing and needle into the kidney tray until all air is removed. Clamp the tubing and reapply the protective cap over the needle</a:t>
            </a:r>
            <a:r>
              <a:rPr lang="en-US" sz="1900" dirty="0" smtClean="0"/>
              <a:t>.</a:t>
            </a:r>
            <a:r>
              <a:rPr lang="en-US" sz="1900" dirty="0"/>
              <a:t/>
            </a:r>
            <a:br>
              <a:rPr lang="en-US" sz="1900" dirty="0"/>
            </a:br>
            <a:r>
              <a:rPr lang="en-US" sz="1900" dirty="0"/>
              <a:t>Reason: air, if left in the tubing, may enter the vein and cause air embolism.</a:t>
            </a:r>
          </a:p>
          <a:p>
            <a:endParaRPr lang="en-US" dirty="0"/>
          </a:p>
        </p:txBody>
      </p:sp>
    </p:spTree>
    <p:extLst>
      <p:ext uri="{BB962C8B-B14F-4D97-AF65-F5344CB8AC3E}">
        <p14:creationId xmlns:p14="http://schemas.microsoft.com/office/powerpoint/2010/main" val="3262233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0456"/>
            <a:ext cx="8596668" cy="785612"/>
          </a:xfrm>
        </p:spPr>
        <p:txBody>
          <a:bodyPr/>
          <a:lstStyle/>
          <a:p>
            <a:endParaRPr lang="en-US" dirty="0"/>
          </a:p>
        </p:txBody>
      </p:sp>
      <p:sp>
        <p:nvSpPr>
          <p:cNvPr id="3" name="Content Placeholder 2"/>
          <p:cNvSpPr>
            <a:spLocks noGrp="1"/>
          </p:cNvSpPr>
          <p:nvPr>
            <p:ph idx="1"/>
          </p:nvPr>
        </p:nvSpPr>
        <p:spPr>
          <a:xfrm>
            <a:off x="677334" y="1287887"/>
            <a:ext cx="8596668" cy="5357612"/>
          </a:xfrm>
        </p:spPr>
        <p:txBody>
          <a:bodyPr>
            <a:normAutofit fontScale="70000" lnSpcReduction="20000"/>
          </a:bodyPr>
          <a:lstStyle/>
          <a:p>
            <a:r>
              <a:rPr lang="en-US" sz="2900" dirty="0"/>
              <a:t>Prepare few strips of adhesive tapes and keep ready for use</a:t>
            </a:r>
            <a:r>
              <a:rPr lang="en-US" sz="2900" dirty="0" smtClean="0"/>
              <a:t>.</a:t>
            </a:r>
            <a:r>
              <a:rPr lang="en-US" sz="2900" dirty="0"/>
              <a:t/>
            </a:r>
            <a:br>
              <a:rPr lang="en-US" sz="2900" dirty="0"/>
            </a:br>
            <a:r>
              <a:rPr lang="en-US" sz="2900" dirty="0"/>
              <a:t>Reason: to stabilize the I.V. needle once it is inserted into the </a:t>
            </a:r>
            <a:r>
              <a:rPr lang="en-US" sz="2900" dirty="0" smtClean="0"/>
              <a:t>vein.</a:t>
            </a:r>
          </a:p>
          <a:p>
            <a:r>
              <a:rPr lang="en-US" sz="2900" dirty="0" smtClean="0"/>
              <a:t>Prepare </a:t>
            </a:r>
            <a:r>
              <a:rPr lang="en-US" sz="2900" dirty="0"/>
              <a:t>the venipuncture </a:t>
            </a:r>
            <a:r>
              <a:rPr lang="en-US" sz="2900" dirty="0" smtClean="0"/>
              <a:t>site:</a:t>
            </a:r>
            <a:endParaRPr lang="en-US" sz="2900" dirty="0"/>
          </a:p>
          <a:p>
            <a:pPr>
              <a:buFont typeface="Wingdings" panose="05000000000000000000" pitchFamily="2" charset="2"/>
              <a:buChar char="§"/>
            </a:pPr>
            <a:r>
              <a:rPr lang="en-US" sz="2900" dirty="0" smtClean="0"/>
              <a:t>Place </a:t>
            </a:r>
            <a:r>
              <a:rPr lang="en-US" sz="2900" dirty="0"/>
              <a:t>the extremity in a dependent position (lower than the patient’s heart</a:t>
            </a:r>
            <a:r>
              <a:rPr lang="en-US" sz="2900" dirty="0" smtClean="0"/>
              <a:t>)</a:t>
            </a:r>
            <a:r>
              <a:rPr lang="en-US" sz="2900" dirty="0"/>
              <a:t/>
            </a:r>
            <a:br>
              <a:rPr lang="en-US" sz="2900" dirty="0"/>
            </a:br>
            <a:r>
              <a:rPr lang="en-US" sz="2900" dirty="0"/>
              <a:t>Reason: gravity impedes venous return and distends the vein</a:t>
            </a:r>
            <a:r>
              <a:rPr lang="en-US" sz="2900" dirty="0" smtClean="0"/>
              <a:t>.</a:t>
            </a:r>
            <a:endParaRPr lang="en-US" sz="2900" dirty="0"/>
          </a:p>
          <a:p>
            <a:pPr>
              <a:buFont typeface="Wingdings" panose="05000000000000000000" pitchFamily="2" charset="2"/>
              <a:buChar char="§"/>
            </a:pPr>
            <a:r>
              <a:rPr lang="en-US" sz="2900" dirty="0" smtClean="0"/>
              <a:t>Apply </a:t>
            </a:r>
            <a:r>
              <a:rPr lang="en-US" sz="2900" dirty="0"/>
              <a:t>a tourniquet firmly 6 to 8 inches proximal to the venipuncture site</a:t>
            </a:r>
            <a:r>
              <a:rPr lang="en-US" sz="2900" dirty="0" smtClean="0"/>
              <a:t>.</a:t>
            </a:r>
            <a:r>
              <a:rPr lang="en-US" sz="2900" dirty="0"/>
              <a:t/>
            </a:r>
            <a:br>
              <a:rPr lang="en-US" sz="2900" dirty="0"/>
            </a:br>
            <a:r>
              <a:rPr lang="en-US" sz="2900" dirty="0"/>
              <a:t>Reason: the tourniquet obstructs the venous flow and distends the vein. Care to be taken that the tourniquet is not applied too tightly to occlude the arterial </a:t>
            </a:r>
            <a:r>
              <a:rPr lang="en-US" sz="2900" dirty="0" smtClean="0"/>
              <a:t>flow.</a:t>
            </a:r>
            <a:endParaRPr lang="en-US" sz="2900" dirty="0"/>
          </a:p>
          <a:p>
            <a:pPr>
              <a:buFont typeface="Wingdings" panose="05000000000000000000" pitchFamily="2" charset="2"/>
              <a:buChar char="§"/>
            </a:pPr>
            <a:r>
              <a:rPr lang="en-US" sz="2900" dirty="0" smtClean="0"/>
              <a:t>Massage </a:t>
            </a:r>
            <a:r>
              <a:rPr lang="en-US" sz="2900" dirty="0"/>
              <a:t>the or stroke the vein distal to the knot and in the direction of the venous flow (towards the heart</a:t>
            </a:r>
            <a:r>
              <a:rPr lang="en-US" sz="2900" dirty="0" smtClean="0"/>
              <a:t>)</a:t>
            </a:r>
            <a:r>
              <a:rPr lang="en-US" sz="2900" dirty="0"/>
              <a:t/>
            </a:r>
            <a:br>
              <a:rPr lang="en-US" sz="2900" dirty="0"/>
            </a:br>
            <a:r>
              <a:rPr lang="en-US" sz="2900" dirty="0"/>
              <a:t>Reason: this helps to fill the vein with the blood and the vein becomes </a:t>
            </a:r>
            <a:r>
              <a:rPr lang="en-US" sz="2900" dirty="0" smtClean="0"/>
              <a:t>visible.</a:t>
            </a:r>
            <a:endParaRPr lang="en-US" sz="2900" dirty="0"/>
          </a:p>
          <a:p>
            <a:pPr>
              <a:buFont typeface="Wingdings" panose="05000000000000000000" pitchFamily="2" charset="2"/>
              <a:buChar char="§"/>
            </a:pPr>
            <a:r>
              <a:rPr lang="en-US" sz="2900" dirty="0" smtClean="0"/>
              <a:t>Encourage </a:t>
            </a:r>
            <a:r>
              <a:rPr lang="en-US" sz="2900" dirty="0"/>
              <a:t>the patient to clench and unclench the fist rapidly</a:t>
            </a:r>
            <a:r>
              <a:rPr lang="en-US" sz="2900" dirty="0" smtClean="0"/>
              <a:t>.</a:t>
            </a:r>
            <a:r>
              <a:rPr lang="en-US" sz="2900" dirty="0"/>
              <a:t/>
            </a:r>
            <a:br>
              <a:rPr lang="en-US" sz="2900" dirty="0"/>
            </a:br>
            <a:r>
              <a:rPr lang="en-US" sz="2900" dirty="0"/>
              <a:t>Reason: contracting muscles compresses the distal veins, forcing blood along the veins and distending them to the point of </a:t>
            </a:r>
            <a:r>
              <a:rPr lang="en-US" sz="2900" dirty="0" smtClean="0"/>
              <a:t>tourniquet.</a:t>
            </a:r>
            <a:endParaRPr lang="en-US" sz="2900" dirty="0"/>
          </a:p>
        </p:txBody>
      </p:sp>
    </p:spTree>
    <p:extLst>
      <p:ext uri="{BB962C8B-B14F-4D97-AF65-F5344CB8AC3E}">
        <p14:creationId xmlns:p14="http://schemas.microsoft.com/office/powerpoint/2010/main" val="2740231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788" y="184597"/>
            <a:ext cx="8596668" cy="1038896"/>
          </a:xfrm>
        </p:spPr>
        <p:txBody>
          <a:bodyPr/>
          <a:lstStyle/>
          <a:p>
            <a:endParaRPr lang="en-US" dirty="0"/>
          </a:p>
        </p:txBody>
      </p:sp>
      <p:sp>
        <p:nvSpPr>
          <p:cNvPr id="3" name="Content Placeholder 2"/>
          <p:cNvSpPr>
            <a:spLocks noGrp="1"/>
          </p:cNvSpPr>
          <p:nvPr>
            <p:ph idx="1"/>
          </p:nvPr>
        </p:nvSpPr>
        <p:spPr>
          <a:xfrm>
            <a:off x="522788" y="1378039"/>
            <a:ext cx="8751214" cy="5022761"/>
          </a:xfrm>
        </p:spPr>
        <p:txBody>
          <a:bodyPr>
            <a:normAutofit/>
          </a:bodyPr>
          <a:lstStyle/>
          <a:p>
            <a:pPr>
              <a:buFont typeface="Wingdings" panose="05000000000000000000" pitchFamily="2" charset="2"/>
              <a:buChar char="§"/>
            </a:pPr>
            <a:r>
              <a:rPr lang="en-US" dirty="0"/>
              <a:t>Lightly tap the vein with your finger tips.</a:t>
            </a:r>
            <a:br>
              <a:rPr lang="en-US" dirty="0"/>
            </a:br>
            <a:r>
              <a:rPr lang="en-US" dirty="0"/>
              <a:t>Reason: helps to distend the vein.</a:t>
            </a:r>
          </a:p>
          <a:p>
            <a:pPr>
              <a:buFont typeface="Wingdings" panose="05000000000000000000" pitchFamily="2" charset="2"/>
              <a:buChar char="§"/>
            </a:pPr>
            <a:r>
              <a:rPr lang="en-US" dirty="0"/>
              <a:t>If the veins are not visible by the above steps, remove the tourniquet and apply heat to entire extremity for 10 to 15 minutes. Then apply tourniquet.</a:t>
            </a:r>
            <a:br>
              <a:rPr lang="en-US" dirty="0"/>
            </a:br>
            <a:r>
              <a:rPr lang="en-US" dirty="0"/>
              <a:t>Reason: heat dilate the superficial blood vessels (if locating a vein has taken more than two to three minutes, releasing tourniquet and reapply. Prolonged obstruction causes numbness and discomfort in the extremity)</a:t>
            </a:r>
          </a:p>
          <a:p>
            <a:pPr>
              <a:buFont typeface="Wingdings" panose="05000000000000000000" pitchFamily="2" charset="2"/>
              <a:buChar char="§"/>
            </a:pPr>
            <a:r>
              <a:rPr lang="en-US" dirty="0"/>
              <a:t>Clean the area with a spirit swab</a:t>
            </a:r>
            <a:br>
              <a:rPr lang="en-US" dirty="0"/>
            </a:br>
            <a:r>
              <a:rPr lang="en-US" dirty="0"/>
              <a:t>Reason: helps to remove surface bacteria.</a:t>
            </a:r>
          </a:p>
          <a:p>
            <a:pPr>
              <a:buFont typeface="Wingdings" panose="05000000000000000000" pitchFamily="2" charset="2"/>
              <a:buChar char="§"/>
            </a:pPr>
            <a:r>
              <a:rPr lang="en-US" dirty="0"/>
              <a:t>Dry the area with a sterile dry swab</a:t>
            </a:r>
            <a:br>
              <a:rPr lang="en-US" dirty="0"/>
            </a:br>
            <a:r>
              <a:rPr lang="en-US" dirty="0"/>
              <a:t>Reason: if alcohol enters the vein, it can cause reactive vasospasm. (do not touch the area after cleaning and drying to ensure asepsis)</a:t>
            </a:r>
            <a:r>
              <a:rPr lang="en-US" b="1" dirty="0"/>
              <a:t/>
            </a:r>
            <a:br>
              <a:rPr lang="en-US" b="1" dirty="0"/>
            </a:br>
            <a:endParaRPr lang="en-US" dirty="0"/>
          </a:p>
          <a:p>
            <a:endParaRPr lang="en-US" dirty="0"/>
          </a:p>
        </p:txBody>
      </p:sp>
    </p:spTree>
    <p:extLst>
      <p:ext uri="{BB962C8B-B14F-4D97-AF65-F5344CB8AC3E}">
        <p14:creationId xmlns:p14="http://schemas.microsoft.com/office/powerpoint/2010/main" val="60788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1619730" y="2273579"/>
            <a:ext cx="5309103" cy="4243131"/>
          </a:xfrm>
          <a:prstGeom prst="rect">
            <a:avLst/>
          </a:prstGeom>
        </p:spPr>
      </p:pic>
    </p:spTree>
    <p:extLst>
      <p:ext uri="{BB962C8B-B14F-4D97-AF65-F5344CB8AC3E}">
        <p14:creationId xmlns:p14="http://schemas.microsoft.com/office/powerpoint/2010/main" val="1619902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5" name="Content Placeholder 4"/>
          <p:cNvPicPr>
            <a:picLocks noGrp="1" noChangeAspect="1"/>
          </p:cNvPicPr>
          <p:nvPr>
            <p:ph sz="half" idx="2"/>
          </p:nvPr>
        </p:nvPicPr>
        <p:blipFill>
          <a:blip r:embed="rId2"/>
          <a:stretch>
            <a:fillRect/>
          </a:stretch>
        </p:blipFill>
        <p:spPr>
          <a:xfrm>
            <a:off x="573244" y="2967828"/>
            <a:ext cx="4184650" cy="2879180"/>
          </a:xfrm>
          <a:prstGeom prst="rect">
            <a:avLst/>
          </a:prstGeom>
        </p:spPr>
      </p:pic>
      <p:pic>
        <p:nvPicPr>
          <p:cNvPr id="10" name="Content Placeholder 9"/>
          <p:cNvPicPr>
            <a:picLocks noGrp="1" noChangeAspect="1"/>
          </p:cNvPicPr>
          <p:nvPr>
            <p:ph sz="quarter" idx="4"/>
          </p:nvPr>
        </p:nvPicPr>
        <p:blipFill>
          <a:blip r:embed="rId3"/>
          <a:stretch>
            <a:fillRect/>
          </a:stretch>
        </p:blipFill>
        <p:spPr>
          <a:xfrm>
            <a:off x="5370490" y="2967828"/>
            <a:ext cx="4404575" cy="2879180"/>
          </a:xfrm>
          <a:prstGeom prst="rect">
            <a:avLst/>
          </a:prstGeom>
        </p:spPr>
      </p:pic>
    </p:spTree>
    <p:extLst>
      <p:ext uri="{BB962C8B-B14F-4D97-AF65-F5344CB8AC3E}">
        <p14:creationId xmlns:p14="http://schemas.microsoft.com/office/powerpoint/2010/main" val="1670566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3" y="30052"/>
            <a:ext cx="8596668" cy="858592"/>
          </a:xfrm>
        </p:spPr>
        <p:txBody>
          <a:bodyPr/>
          <a:lstStyle/>
          <a:p>
            <a:endParaRPr lang="en-US" dirty="0"/>
          </a:p>
        </p:txBody>
      </p:sp>
      <p:sp>
        <p:nvSpPr>
          <p:cNvPr id="3" name="Content Placeholder 2"/>
          <p:cNvSpPr>
            <a:spLocks noGrp="1"/>
          </p:cNvSpPr>
          <p:nvPr>
            <p:ph idx="1"/>
          </p:nvPr>
        </p:nvSpPr>
        <p:spPr>
          <a:xfrm>
            <a:off x="412123" y="927282"/>
            <a:ext cx="9350063" cy="5808370"/>
          </a:xfrm>
        </p:spPr>
        <p:txBody>
          <a:bodyPr>
            <a:noAutofit/>
          </a:bodyPr>
          <a:lstStyle/>
          <a:p>
            <a:r>
              <a:rPr lang="en-US" sz="2000" dirty="0"/>
              <a:t>Insert the needle into the </a:t>
            </a:r>
            <a:r>
              <a:rPr lang="en-US" sz="2000" dirty="0" smtClean="0"/>
              <a:t>vein</a:t>
            </a:r>
            <a:endParaRPr lang="en-US" sz="2000" dirty="0"/>
          </a:p>
          <a:p>
            <a:pPr>
              <a:buFont typeface="Wingdings" panose="05000000000000000000" pitchFamily="2" charset="2"/>
              <a:buChar char="§"/>
            </a:pPr>
            <a:r>
              <a:rPr lang="en-US" sz="2000" dirty="0" smtClean="0"/>
              <a:t>Grasp </a:t>
            </a:r>
            <a:r>
              <a:rPr lang="en-US" sz="2000" dirty="0"/>
              <a:t>the arm distally to the point of entry of the needle. Place left thumb one inch below the expected point of entry. Pull the skin taut</a:t>
            </a:r>
            <a:r>
              <a:rPr lang="en-US" sz="2000" dirty="0" smtClean="0"/>
              <a:t>.</a:t>
            </a:r>
            <a:r>
              <a:rPr lang="en-US" sz="2000" dirty="0"/>
              <a:t/>
            </a:r>
            <a:br>
              <a:rPr lang="en-US" sz="2000" dirty="0"/>
            </a:br>
            <a:r>
              <a:rPr lang="en-US" sz="2000" dirty="0"/>
              <a:t>Reason: taut skin will help to locate and maintain the vein in position. It also makes initial tissue penetration less </a:t>
            </a:r>
            <a:r>
              <a:rPr lang="en-US" sz="2000" dirty="0" smtClean="0"/>
              <a:t>painful.</a:t>
            </a:r>
            <a:endParaRPr lang="en-US" sz="2000" dirty="0"/>
          </a:p>
          <a:p>
            <a:pPr>
              <a:buFont typeface="Wingdings" panose="05000000000000000000" pitchFamily="2" charset="2"/>
              <a:buChar char="§"/>
            </a:pPr>
            <a:r>
              <a:rPr lang="en-US" sz="2000" dirty="0" smtClean="0"/>
              <a:t>Holding </a:t>
            </a:r>
            <a:r>
              <a:rPr lang="en-US" sz="2000" dirty="0"/>
              <a:t>the needle at a 30 degree angle with the bevel up. Pierce the skin lateral to the vein. Once the needle enter the skin, lower the angle of the needle, so it becomes parallel with the skin. Follow the course of the vein and pierce the side of the vein.</a:t>
            </a:r>
            <a:br>
              <a:rPr lang="en-US" sz="2000" dirty="0"/>
            </a:br>
            <a:r>
              <a:rPr lang="en-US" sz="2000" dirty="0" smtClean="0"/>
              <a:t>Reason</a:t>
            </a:r>
            <a:r>
              <a:rPr lang="en-US" sz="2000" dirty="0"/>
              <a:t>: lowering the angle, limits the chances of puncturing both sides of a </a:t>
            </a:r>
            <a:r>
              <a:rPr lang="en-US" sz="2000" dirty="0" smtClean="0"/>
              <a:t>vein.</a:t>
            </a:r>
            <a:endParaRPr lang="en-US" sz="2000" dirty="0"/>
          </a:p>
          <a:p>
            <a:pPr>
              <a:buFont typeface="Wingdings" panose="05000000000000000000" pitchFamily="2" charset="2"/>
              <a:buChar char="§"/>
            </a:pPr>
            <a:r>
              <a:rPr lang="en-US" sz="2000" dirty="0" smtClean="0"/>
              <a:t>When </a:t>
            </a:r>
            <a:r>
              <a:rPr lang="en-US" sz="2000" dirty="0"/>
              <a:t>backflow of blood occurs into the needle and tubing, insert the needle further up, into the vein about ¾ to 1 </a:t>
            </a:r>
            <a:r>
              <a:rPr lang="en-US" sz="2000" dirty="0" smtClean="0"/>
              <a:t>inch.</a:t>
            </a:r>
            <a:br>
              <a:rPr lang="en-US" sz="2000" dirty="0" smtClean="0"/>
            </a:br>
            <a:r>
              <a:rPr lang="en-US" sz="2000" dirty="0" smtClean="0"/>
              <a:t>Reason</a:t>
            </a:r>
            <a:r>
              <a:rPr lang="en-US" sz="2000" dirty="0"/>
              <a:t>: back flow of blood ensures that the needle is in the vein. Pushing the needle further up in the vein, prevents dislodging of the needle from the </a:t>
            </a:r>
            <a:r>
              <a:rPr lang="en-US" sz="2000" dirty="0" smtClean="0"/>
              <a:t>vein.</a:t>
            </a:r>
            <a:endParaRPr lang="en-US" sz="2000" dirty="0"/>
          </a:p>
          <a:p>
            <a:pPr>
              <a:buFont typeface="Wingdings" panose="05000000000000000000" pitchFamily="2" charset="2"/>
              <a:buChar char="§"/>
            </a:pPr>
            <a:r>
              <a:rPr lang="en-US" sz="2000" dirty="0" smtClean="0"/>
              <a:t>Release </a:t>
            </a:r>
            <a:r>
              <a:rPr lang="en-US" sz="2000" dirty="0"/>
              <a:t>the tourniquet and open the clamp to allow the fluid to run in.</a:t>
            </a:r>
          </a:p>
        </p:txBody>
      </p:sp>
    </p:spTree>
    <p:extLst>
      <p:ext uri="{BB962C8B-B14F-4D97-AF65-F5344CB8AC3E}">
        <p14:creationId xmlns:p14="http://schemas.microsoft.com/office/powerpoint/2010/main" val="880218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756" y="171719"/>
            <a:ext cx="8596668" cy="897228"/>
          </a:xfrm>
        </p:spPr>
        <p:txBody>
          <a:bodyPr/>
          <a:lstStyle/>
          <a:p>
            <a:endParaRPr lang="en-US"/>
          </a:p>
        </p:txBody>
      </p:sp>
      <p:sp>
        <p:nvSpPr>
          <p:cNvPr id="3" name="Content Placeholder 2"/>
          <p:cNvSpPr>
            <a:spLocks noGrp="1"/>
          </p:cNvSpPr>
          <p:nvPr>
            <p:ph idx="1"/>
          </p:nvPr>
        </p:nvSpPr>
        <p:spPr>
          <a:xfrm>
            <a:off x="386365" y="1197735"/>
            <a:ext cx="9298547" cy="5460642"/>
          </a:xfrm>
        </p:spPr>
        <p:txBody>
          <a:bodyPr>
            <a:noAutofit/>
          </a:bodyPr>
          <a:lstStyle/>
          <a:p>
            <a:r>
              <a:rPr lang="en-US" dirty="0"/>
              <a:t>Secure the needle and tubing in place:</a:t>
            </a:r>
            <a:br>
              <a:rPr lang="en-US" dirty="0"/>
            </a:br>
            <a:endParaRPr lang="en-US" dirty="0"/>
          </a:p>
          <a:p>
            <a:pPr>
              <a:buFont typeface="Wingdings" panose="05000000000000000000" pitchFamily="2" charset="2"/>
              <a:buChar char="§"/>
            </a:pPr>
            <a:r>
              <a:rPr lang="en-US" dirty="0" smtClean="0"/>
              <a:t>Secure </a:t>
            </a:r>
            <a:r>
              <a:rPr lang="en-US" dirty="0"/>
              <a:t>the scalp vein needle either by the ‘H’ method or by the ‘</a:t>
            </a:r>
            <a:r>
              <a:rPr lang="en-US" dirty="0" err="1"/>
              <a:t>criss</a:t>
            </a:r>
            <a:r>
              <a:rPr lang="en-US" dirty="0"/>
              <a:t> cross’ method. Apply two strips of adhesive tape to the wings of needle parallel to the needle. Apply another piece of tape across the previous two tapes in the shape of an ‘H</a:t>
            </a:r>
            <a:r>
              <a:rPr lang="en-US" dirty="0" smtClean="0"/>
              <a:t>’</a:t>
            </a:r>
            <a:r>
              <a:rPr lang="en-US" dirty="0"/>
              <a:t/>
            </a:r>
            <a:br>
              <a:rPr lang="en-US" dirty="0"/>
            </a:br>
            <a:r>
              <a:rPr lang="en-US" dirty="0" smtClean="0"/>
              <a:t>Or</a:t>
            </a:r>
            <a:r>
              <a:rPr lang="en-US" dirty="0"/>
              <a:t/>
            </a:r>
            <a:br>
              <a:rPr lang="en-US" dirty="0"/>
            </a:br>
            <a:r>
              <a:rPr lang="en-US" dirty="0"/>
              <a:t>Apply one strip of the adhesive over the wings of the butterfly. Another strip is brought beneath the needle and cross to the opposite sides over the wings</a:t>
            </a:r>
            <a:r>
              <a:rPr lang="en-US" dirty="0" smtClean="0"/>
              <a:t>.</a:t>
            </a:r>
            <a:r>
              <a:rPr lang="en-US" dirty="0"/>
              <a:t/>
            </a:r>
            <a:br>
              <a:rPr lang="en-US" dirty="0"/>
            </a:br>
            <a:r>
              <a:rPr lang="en-US" dirty="0" smtClean="0"/>
              <a:t/>
            </a:r>
            <a:br>
              <a:rPr lang="en-US" dirty="0" smtClean="0"/>
            </a:br>
            <a:r>
              <a:rPr lang="en-US" dirty="0" smtClean="0"/>
              <a:t>Reason</a:t>
            </a:r>
            <a:r>
              <a:rPr lang="en-US" dirty="0"/>
              <a:t>: to ensure that the needle may remain in place</a:t>
            </a:r>
            <a:r>
              <a:rPr lang="en-US" dirty="0" smtClean="0"/>
              <a:t>.</a:t>
            </a:r>
            <a:endParaRPr lang="en-US" dirty="0"/>
          </a:p>
          <a:p>
            <a:pPr>
              <a:buFont typeface="Wingdings" panose="05000000000000000000" pitchFamily="2" charset="2"/>
              <a:buChar char="§"/>
            </a:pPr>
            <a:r>
              <a:rPr lang="en-US" dirty="0" smtClean="0"/>
              <a:t>Secure </a:t>
            </a:r>
            <a:r>
              <a:rPr lang="en-US" dirty="0"/>
              <a:t>the scalp vein tubing to the skin by forming a loop</a:t>
            </a:r>
            <a:r>
              <a:rPr lang="en-US" dirty="0" smtClean="0"/>
              <a:t>.</a:t>
            </a:r>
            <a:r>
              <a:rPr lang="en-US" dirty="0"/>
              <a:t/>
            </a:r>
            <a:br>
              <a:rPr lang="en-US" dirty="0"/>
            </a:br>
            <a:r>
              <a:rPr lang="en-US" dirty="0"/>
              <a:t>Reason: this prevents pulling on the needle when patient moves in bed</a:t>
            </a:r>
            <a:r>
              <a:rPr lang="en-US" dirty="0" smtClean="0"/>
              <a:t>.</a:t>
            </a:r>
            <a:endParaRPr lang="en-US" dirty="0"/>
          </a:p>
          <a:p>
            <a:pPr>
              <a:buFont typeface="Wingdings" panose="05000000000000000000" pitchFamily="2" charset="2"/>
              <a:buChar char="§"/>
            </a:pPr>
            <a:r>
              <a:rPr lang="en-US" dirty="0" smtClean="0"/>
              <a:t>Secure </a:t>
            </a:r>
            <a:r>
              <a:rPr lang="en-US" dirty="0"/>
              <a:t>the I.V. tubing to the skin</a:t>
            </a:r>
            <a:r>
              <a:rPr lang="en-US" dirty="0" smtClean="0"/>
              <a:t>.</a:t>
            </a:r>
            <a:r>
              <a:rPr lang="en-US" dirty="0"/>
              <a:t/>
            </a:r>
            <a:br>
              <a:rPr lang="en-US" dirty="0"/>
            </a:br>
            <a:r>
              <a:rPr lang="en-US" dirty="0"/>
              <a:t>Reason: further prevents accidental withdrawal of the </a:t>
            </a:r>
            <a:r>
              <a:rPr lang="en-US" dirty="0" smtClean="0"/>
              <a:t>needle.</a:t>
            </a:r>
            <a:endParaRPr lang="en-US" dirty="0"/>
          </a:p>
        </p:txBody>
      </p:sp>
    </p:spTree>
    <p:extLst>
      <p:ext uri="{BB962C8B-B14F-4D97-AF65-F5344CB8AC3E}">
        <p14:creationId xmlns:p14="http://schemas.microsoft.com/office/powerpoint/2010/main" val="1002963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3234"/>
            <a:ext cx="8596668" cy="1129048"/>
          </a:xfrm>
        </p:spPr>
        <p:txBody>
          <a:bodyPr/>
          <a:lstStyle/>
          <a:p>
            <a:endParaRPr lang="en-US" dirty="0"/>
          </a:p>
        </p:txBody>
      </p:sp>
      <p:sp>
        <p:nvSpPr>
          <p:cNvPr id="3" name="Content Placeholder 2"/>
          <p:cNvSpPr>
            <a:spLocks noGrp="1"/>
          </p:cNvSpPr>
          <p:nvPr>
            <p:ph idx="1"/>
          </p:nvPr>
        </p:nvSpPr>
        <p:spPr>
          <a:xfrm>
            <a:off x="677334" y="1622739"/>
            <a:ext cx="8596668" cy="4418624"/>
          </a:xfrm>
        </p:spPr>
        <p:txBody>
          <a:bodyPr/>
          <a:lstStyle/>
          <a:p>
            <a:pPr>
              <a:buFont typeface="Wingdings" panose="05000000000000000000" pitchFamily="2" charset="2"/>
              <a:buChar char="§"/>
            </a:pPr>
            <a:r>
              <a:rPr lang="en-US" sz="2000" dirty="0"/>
              <a:t>Cover entry site with sterile gauze piece</a:t>
            </a:r>
          </a:p>
          <a:p>
            <a:pPr marL="0" indent="0">
              <a:buNone/>
            </a:pPr>
            <a:r>
              <a:rPr lang="en-US" sz="2000" dirty="0"/>
              <a:t>     Reason: prevents environmental contamination </a:t>
            </a:r>
            <a:endParaRPr lang="en-US" sz="2000" dirty="0" smtClean="0"/>
          </a:p>
          <a:p>
            <a:pPr>
              <a:buFont typeface="Wingdings" panose="05000000000000000000" pitchFamily="2" charset="2"/>
              <a:buChar char="§"/>
            </a:pPr>
            <a:r>
              <a:rPr lang="en-US" sz="2000" dirty="0" smtClean="0"/>
              <a:t>Use </a:t>
            </a:r>
            <a:r>
              <a:rPr lang="en-US" sz="2000" dirty="0" err="1" smtClean="0"/>
              <a:t>armboard</a:t>
            </a:r>
            <a:r>
              <a:rPr lang="en-US" sz="2000" dirty="0" smtClean="0"/>
              <a:t> to immobilize the nearest joint </a:t>
            </a:r>
          </a:p>
          <a:p>
            <a:pPr marL="0" indent="0">
              <a:buNone/>
            </a:pPr>
            <a:r>
              <a:rPr lang="en-US" sz="2000" dirty="0" smtClean="0"/>
              <a:t>      Reason: </a:t>
            </a:r>
            <a:r>
              <a:rPr lang="en-US" sz="2000" dirty="0" err="1" smtClean="0"/>
              <a:t>armboard</a:t>
            </a:r>
            <a:r>
              <a:rPr lang="en-US" sz="2000" dirty="0" smtClean="0"/>
              <a:t> reduces the mobility of the arm thereby preventing  dislodging of the needle from the site </a:t>
            </a:r>
          </a:p>
          <a:p>
            <a:r>
              <a:rPr lang="en-US" sz="2000" dirty="0"/>
              <a:t>Label a piece of tape with date and time the IV was initiated, the catheter size, and your initials. Secure the tape over the dressing</a:t>
            </a:r>
            <a:r>
              <a:rPr lang="en-US" sz="2000" dirty="0" smtClean="0"/>
              <a:t>.</a:t>
            </a:r>
          </a:p>
          <a:p>
            <a:pPr fontAlgn="base"/>
            <a:r>
              <a:rPr lang="en-US" sz="2000" dirty="0"/>
              <a:t>Remove your gloves and disposes of them appropriately.</a:t>
            </a:r>
          </a:p>
          <a:p>
            <a:pPr fontAlgn="base"/>
            <a:r>
              <a:rPr lang="en-US" sz="2000" dirty="0" smtClean="0"/>
              <a:t>Document </a:t>
            </a:r>
            <a:r>
              <a:rPr lang="en-US" sz="2000" dirty="0"/>
              <a:t>the procedure on the appropriate medical form.</a:t>
            </a:r>
          </a:p>
          <a:p>
            <a:endParaRPr lang="en-US" dirty="0"/>
          </a:p>
        </p:txBody>
      </p:sp>
    </p:spTree>
    <p:extLst>
      <p:ext uri="{BB962C8B-B14F-4D97-AF65-F5344CB8AC3E}">
        <p14:creationId xmlns:p14="http://schemas.microsoft.com/office/powerpoint/2010/main" val="5957559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04" y="184597"/>
            <a:ext cx="8944397" cy="1193442"/>
          </a:xfrm>
        </p:spPr>
        <p:txBody>
          <a:bodyPr/>
          <a:lstStyle/>
          <a:p>
            <a:r>
              <a:rPr lang="en-US" b="1" dirty="0"/>
              <a:t>After Care of the Patient and the Articles</a:t>
            </a:r>
            <a:endParaRPr lang="en-US" dirty="0"/>
          </a:p>
        </p:txBody>
      </p:sp>
      <p:sp>
        <p:nvSpPr>
          <p:cNvPr id="3" name="Content Placeholder 2"/>
          <p:cNvSpPr>
            <a:spLocks noGrp="1"/>
          </p:cNvSpPr>
          <p:nvPr>
            <p:ph idx="1"/>
          </p:nvPr>
        </p:nvSpPr>
        <p:spPr>
          <a:xfrm>
            <a:off x="329604" y="1700011"/>
            <a:ext cx="8944398" cy="4752304"/>
          </a:xfrm>
        </p:spPr>
        <p:txBody>
          <a:bodyPr>
            <a:normAutofit/>
          </a:bodyPr>
          <a:lstStyle/>
          <a:p>
            <a:r>
              <a:rPr lang="en-US" sz="2000" dirty="0" smtClean="0"/>
              <a:t>Maintain </a:t>
            </a:r>
            <a:r>
              <a:rPr lang="en-US" sz="2000" dirty="0"/>
              <a:t>the specified rate of flow throughout the procedure</a:t>
            </a:r>
            <a:r>
              <a:rPr lang="en-US" sz="2000" dirty="0" smtClean="0"/>
              <a:t>.</a:t>
            </a:r>
            <a:endParaRPr lang="en-US" sz="2000" dirty="0"/>
          </a:p>
          <a:p>
            <a:r>
              <a:rPr lang="en-US" sz="2000" dirty="0" smtClean="0"/>
              <a:t>Remove </a:t>
            </a:r>
            <a:r>
              <a:rPr lang="en-US" sz="2000" dirty="0"/>
              <a:t>the mackintosh and towel</a:t>
            </a:r>
            <a:r>
              <a:rPr lang="en-US" sz="2000" dirty="0" smtClean="0"/>
              <a:t>.</a:t>
            </a:r>
            <a:endParaRPr lang="en-US" sz="2000" dirty="0"/>
          </a:p>
          <a:p>
            <a:r>
              <a:rPr lang="en-US" sz="2000" dirty="0" smtClean="0"/>
              <a:t>Make </a:t>
            </a:r>
            <a:r>
              <a:rPr lang="en-US" sz="2000" dirty="0"/>
              <a:t>the patient comfortable in bed. Tidy up the bed</a:t>
            </a:r>
            <a:r>
              <a:rPr lang="en-US" sz="2000" dirty="0" smtClean="0"/>
              <a:t>.</a:t>
            </a:r>
            <a:endParaRPr lang="en-US" sz="2000" dirty="0"/>
          </a:p>
          <a:p>
            <a:r>
              <a:rPr lang="en-US" sz="2000" dirty="0" smtClean="0"/>
              <a:t>If </a:t>
            </a:r>
            <a:r>
              <a:rPr lang="en-US" sz="2000" dirty="0"/>
              <a:t>the patient is conscious, instruct the patient not to move the hand</a:t>
            </a:r>
            <a:r>
              <a:rPr lang="en-US" sz="2000" dirty="0" smtClean="0"/>
              <a:t>.</a:t>
            </a:r>
            <a:endParaRPr lang="en-US" sz="2000" dirty="0"/>
          </a:p>
          <a:p>
            <a:r>
              <a:rPr lang="en-US" sz="2000" dirty="0" smtClean="0"/>
              <a:t>Collect </a:t>
            </a:r>
            <a:r>
              <a:rPr lang="en-US" sz="2000" dirty="0"/>
              <a:t>all articles used for infusion and take them to the utility room; clean them first with cold water and then with warm soapy water and rinse them thoroughly with clean water. Dry them and replace them in their proper places</a:t>
            </a:r>
            <a:r>
              <a:rPr lang="en-US" sz="2000" dirty="0" smtClean="0"/>
              <a:t>.</a:t>
            </a:r>
            <a:endParaRPr lang="en-US" sz="2000" dirty="0"/>
          </a:p>
          <a:p>
            <a:r>
              <a:rPr lang="en-US" sz="2000" dirty="0" smtClean="0"/>
              <a:t>Send </a:t>
            </a:r>
            <a:r>
              <a:rPr lang="en-US" sz="2000" dirty="0"/>
              <a:t>the blood specimens, if any, to the lab.</a:t>
            </a:r>
          </a:p>
          <a:p>
            <a:endParaRPr lang="en-US" dirty="0"/>
          </a:p>
        </p:txBody>
      </p:sp>
    </p:spTree>
    <p:extLst>
      <p:ext uri="{BB962C8B-B14F-4D97-AF65-F5344CB8AC3E}">
        <p14:creationId xmlns:p14="http://schemas.microsoft.com/office/powerpoint/2010/main" val="421634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3" y="171719"/>
            <a:ext cx="8596668" cy="742681"/>
          </a:xfrm>
        </p:spPr>
        <p:txBody>
          <a:bodyPr/>
          <a:lstStyle/>
          <a:p>
            <a:endParaRPr lang="en-US" dirty="0"/>
          </a:p>
        </p:txBody>
      </p:sp>
      <p:sp>
        <p:nvSpPr>
          <p:cNvPr id="3" name="Content Placeholder 2"/>
          <p:cNvSpPr>
            <a:spLocks noGrp="1"/>
          </p:cNvSpPr>
          <p:nvPr>
            <p:ph idx="1"/>
          </p:nvPr>
        </p:nvSpPr>
        <p:spPr>
          <a:xfrm>
            <a:off x="412124" y="1017431"/>
            <a:ext cx="9465972" cy="5692461"/>
          </a:xfrm>
        </p:spPr>
        <p:txBody>
          <a:bodyPr>
            <a:noAutofit/>
          </a:bodyPr>
          <a:lstStyle/>
          <a:p>
            <a:r>
              <a:rPr lang="en-US" sz="2000" dirty="0"/>
              <a:t>Record the following information on the nurses record with date and </a:t>
            </a:r>
            <a:r>
              <a:rPr lang="en-US" sz="2000" dirty="0" smtClean="0"/>
              <a:t>time</a:t>
            </a:r>
            <a:endParaRPr lang="en-US" sz="2000" dirty="0"/>
          </a:p>
          <a:p>
            <a:pPr>
              <a:buFont typeface="Wingdings" panose="05000000000000000000" pitchFamily="2" charset="2"/>
              <a:buChar char="§"/>
            </a:pPr>
            <a:r>
              <a:rPr lang="en-US" sz="2000" dirty="0" smtClean="0"/>
              <a:t>Type </a:t>
            </a:r>
            <a:r>
              <a:rPr lang="en-US" sz="2000" dirty="0"/>
              <a:t>of fluid </a:t>
            </a:r>
            <a:r>
              <a:rPr lang="en-US" sz="2000" dirty="0" smtClean="0"/>
              <a:t>administered</a:t>
            </a:r>
            <a:endParaRPr lang="en-US" sz="2000" dirty="0"/>
          </a:p>
          <a:p>
            <a:pPr>
              <a:buFont typeface="Wingdings" panose="05000000000000000000" pitchFamily="2" charset="2"/>
              <a:buChar char="§"/>
            </a:pPr>
            <a:r>
              <a:rPr lang="en-US" sz="2000" dirty="0" smtClean="0"/>
              <a:t>The </a:t>
            </a:r>
            <a:r>
              <a:rPr lang="en-US" sz="2000" dirty="0"/>
              <a:t>concentration of the </a:t>
            </a:r>
            <a:r>
              <a:rPr lang="en-US" sz="2000" dirty="0" smtClean="0"/>
              <a:t>solution</a:t>
            </a:r>
            <a:endParaRPr lang="en-US" sz="2000" dirty="0"/>
          </a:p>
          <a:p>
            <a:pPr>
              <a:buFont typeface="Wingdings" panose="05000000000000000000" pitchFamily="2" charset="2"/>
              <a:buChar char="§"/>
            </a:pPr>
            <a:r>
              <a:rPr lang="en-US" sz="2000" dirty="0" smtClean="0"/>
              <a:t>the </a:t>
            </a:r>
            <a:r>
              <a:rPr lang="en-US" sz="2000" dirty="0"/>
              <a:t>amount of </a:t>
            </a:r>
            <a:r>
              <a:rPr lang="en-US" sz="2000" dirty="0" smtClean="0"/>
              <a:t>fluid</a:t>
            </a:r>
            <a:endParaRPr lang="en-US" sz="2000" dirty="0"/>
          </a:p>
          <a:p>
            <a:pPr>
              <a:buFont typeface="Wingdings" panose="05000000000000000000" pitchFamily="2" charset="2"/>
              <a:buChar char="§"/>
            </a:pPr>
            <a:r>
              <a:rPr lang="en-US" sz="2000" dirty="0" smtClean="0"/>
              <a:t>the </a:t>
            </a:r>
            <a:r>
              <a:rPr lang="en-US" sz="2000" dirty="0"/>
              <a:t>rate of flow of </a:t>
            </a:r>
            <a:r>
              <a:rPr lang="en-US" sz="2000" dirty="0" smtClean="0"/>
              <a:t>fluid</a:t>
            </a:r>
            <a:endParaRPr lang="en-US" sz="2000" dirty="0"/>
          </a:p>
          <a:p>
            <a:pPr>
              <a:buFont typeface="Wingdings" panose="05000000000000000000" pitchFamily="2" charset="2"/>
              <a:buChar char="§"/>
            </a:pPr>
            <a:r>
              <a:rPr lang="en-US" sz="2000" dirty="0" smtClean="0"/>
              <a:t>any </a:t>
            </a:r>
            <a:r>
              <a:rPr lang="en-US" sz="2000" dirty="0"/>
              <a:t>medicines added to the bottle (if medicines are added to the I.V. bottle, it should be  clearly written on the I.V. bottle </a:t>
            </a:r>
            <a:r>
              <a:rPr lang="en-US" sz="2000" dirty="0" smtClean="0"/>
              <a:t>also)</a:t>
            </a:r>
            <a:endParaRPr lang="en-US" sz="2000" dirty="0"/>
          </a:p>
          <a:p>
            <a:pPr>
              <a:buFont typeface="Wingdings" panose="05000000000000000000" pitchFamily="2" charset="2"/>
              <a:buChar char="§"/>
            </a:pPr>
            <a:r>
              <a:rPr lang="en-US" sz="2000" dirty="0" smtClean="0"/>
              <a:t>any </a:t>
            </a:r>
            <a:r>
              <a:rPr lang="en-US" sz="2000" dirty="0"/>
              <a:t>reaction noticed in the patient</a:t>
            </a:r>
            <a:br>
              <a:rPr lang="en-US" sz="2000" dirty="0"/>
            </a:br>
            <a:endParaRPr lang="en-US" sz="2000" dirty="0"/>
          </a:p>
          <a:p>
            <a:r>
              <a:rPr lang="en-US" sz="2000" dirty="0" smtClean="0"/>
              <a:t>Return </a:t>
            </a:r>
            <a:r>
              <a:rPr lang="en-US" sz="2000" dirty="0"/>
              <a:t>to the bedside to assess the comfort of the patient and to observe any complications developing in the patient. Stay with the patient and observe the patient constantly in order to prevent accidents and complications. </a:t>
            </a:r>
            <a:endParaRPr lang="en-US" sz="2000" dirty="0" smtClean="0"/>
          </a:p>
          <a:p>
            <a:r>
              <a:rPr lang="en-US" sz="2000" dirty="0" smtClean="0"/>
              <a:t>Watch </a:t>
            </a:r>
            <a:r>
              <a:rPr lang="en-US" sz="2000" dirty="0"/>
              <a:t>for any unfavorable signs such as headache, chills, nausea, restlessness, </a:t>
            </a:r>
            <a:r>
              <a:rPr lang="en-US" sz="2000" dirty="0" err="1"/>
              <a:t>dyspnoea</a:t>
            </a:r>
            <a:r>
              <a:rPr lang="en-US" sz="2000" dirty="0"/>
              <a:t> etc. watch the infusion site for swelling, pain etc.</a:t>
            </a:r>
          </a:p>
        </p:txBody>
      </p:sp>
    </p:spTree>
    <p:extLst>
      <p:ext uri="{BB962C8B-B14F-4D97-AF65-F5344CB8AC3E}">
        <p14:creationId xmlns:p14="http://schemas.microsoft.com/office/powerpoint/2010/main" val="3945838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8991"/>
            <a:ext cx="8596668" cy="922985"/>
          </a:xfrm>
        </p:spPr>
        <p:txBody>
          <a:bodyPr/>
          <a:lstStyle/>
          <a:p>
            <a:endParaRPr lang="en-US" dirty="0"/>
          </a:p>
        </p:txBody>
      </p:sp>
      <p:sp>
        <p:nvSpPr>
          <p:cNvPr id="3" name="Content Placeholder 2"/>
          <p:cNvSpPr>
            <a:spLocks noGrp="1"/>
          </p:cNvSpPr>
          <p:nvPr>
            <p:ph idx="1"/>
          </p:nvPr>
        </p:nvSpPr>
        <p:spPr>
          <a:xfrm>
            <a:off x="677334" y="1403797"/>
            <a:ext cx="8596668" cy="4637565"/>
          </a:xfrm>
        </p:spPr>
        <p:txBody>
          <a:bodyPr>
            <a:normAutofit/>
          </a:bodyPr>
          <a:lstStyle/>
          <a:p>
            <a:r>
              <a:rPr lang="en-US" sz="2000" dirty="0" smtClean="0"/>
              <a:t>If </a:t>
            </a:r>
            <a:r>
              <a:rPr lang="en-US" sz="2000" dirty="0"/>
              <a:t>appropriate, teach the family members to observe and report the following conditions and request nursing </a:t>
            </a:r>
            <a:r>
              <a:rPr lang="en-US" sz="2000" dirty="0" smtClean="0"/>
              <a:t>assistance.</a:t>
            </a:r>
            <a:endParaRPr lang="en-US" sz="2000" dirty="0"/>
          </a:p>
          <a:p>
            <a:pPr>
              <a:buFont typeface="Wingdings" panose="05000000000000000000" pitchFamily="2" charset="2"/>
              <a:buChar char="§"/>
            </a:pPr>
            <a:r>
              <a:rPr lang="en-US" sz="2000" dirty="0" smtClean="0"/>
              <a:t>The </a:t>
            </a:r>
            <a:r>
              <a:rPr lang="en-US" sz="2000" dirty="0"/>
              <a:t>fluid chamber is not </a:t>
            </a:r>
            <a:r>
              <a:rPr lang="en-US" sz="2000" dirty="0" smtClean="0"/>
              <a:t>dripping</a:t>
            </a:r>
            <a:endParaRPr lang="en-US" sz="2000" dirty="0"/>
          </a:p>
          <a:p>
            <a:pPr>
              <a:buFont typeface="Wingdings" panose="05000000000000000000" pitchFamily="2" charset="2"/>
              <a:buChar char="§"/>
            </a:pPr>
            <a:r>
              <a:rPr lang="en-US" sz="2000" dirty="0" smtClean="0"/>
              <a:t>Bottle </a:t>
            </a:r>
            <a:r>
              <a:rPr lang="en-US" sz="2000" dirty="0"/>
              <a:t>or bag of fluid nearly </a:t>
            </a:r>
            <a:r>
              <a:rPr lang="en-US" sz="2000" dirty="0" smtClean="0"/>
              <a:t>empty</a:t>
            </a:r>
            <a:endParaRPr lang="en-US" sz="2000" dirty="0"/>
          </a:p>
          <a:p>
            <a:pPr>
              <a:buFont typeface="Wingdings" panose="05000000000000000000" pitchFamily="2" charset="2"/>
              <a:buChar char="§"/>
            </a:pPr>
            <a:r>
              <a:rPr lang="en-US" sz="2000" dirty="0" smtClean="0"/>
              <a:t>Backflow </a:t>
            </a:r>
            <a:r>
              <a:rPr lang="en-US" sz="2000" dirty="0"/>
              <a:t>of blood into the </a:t>
            </a:r>
            <a:r>
              <a:rPr lang="en-US" sz="2000" dirty="0" smtClean="0"/>
              <a:t>tubing</a:t>
            </a:r>
            <a:endParaRPr lang="en-US" sz="2000" dirty="0"/>
          </a:p>
          <a:p>
            <a:pPr>
              <a:buFont typeface="Wingdings" panose="05000000000000000000" pitchFamily="2" charset="2"/>
              <a:buChar char="§"/>
            </a:pPr>
            <a:r>
              <a:rPr lang="en-US" sz="2000" dirty="0" smtClean="0"/>
              <a:t>Needle </a:t>
            </a:r>
            <a:r>
              <a:rPr lang="en-US" sz="2000" dirty="0"/>
              <a:t>or connections in the tubing is </a:t>
            </a:r>
            <a:r>
              <a:rPr lang="en-US" sz="2000" dirty="0" smtClean="0"/>
              <a:t>disconnected</a:t>
            </a:r>
            <a:endParaRPr lang="en-US" sz="2000" dirty="0"/>
          </a:p>
          <a:p>
            <a:pPr>
              <a:buFont typeface="Wingdings" panose="05000000000000000000" pitchFamily="2" charset="2"/>
              <a:buChar char="§"/>
            </a:pPr>
            <a:r>
              <a:rPr lang="en-US" sz="2000" dirty="0" smtClean="0"/>
              <a:t>Increasing </a:t>
            </a:r>
            <a:r>
              <a:rPr lang="en-US" sz="2000" dirty="0"/>
              <a:t>pain and discomfort at the needle site or along the </a:t>
            </a:r>
            <a:r>
              <a:rPr lang="en-US" sz="2000" dirty="0" smtClean="0"/>
              <a:t>vein</a:t>
            </a:r>
            <a:endParaRPr lang="en-US" sz="2000" dirty="0"/>
          </a:p>
          <a:p>
            <a:pPr>
              <a:buFont typeface="Wingdings" panose="05000000000000000000" pitchFamily="2" charset="2"/>
              <a:buChar char="§"/>
            </a:pPr>
            <a:r>
              <a:rPr lang="en-US" sz="2000" dirty="0" smtClean="0"/>
              <a:t>Swelling </a:t>
            </a:r>
            <a:r>
              <a:rPr lang="en-US" sz="2000" dirty="0"/>
              <a:t>the tissues around the needle insertion site</a:t>
            </a:r>
            <a:br>
              <a:rPr lang="en-US" sz="2000" dirty="0"/>
            </a:br>
            <a:r>
              <a:rPr lang="en-US" sz="2000" dirty="0"/>
              <a:t>g. Any unusual symptoms such as chills, restlessness etc.</a:t>
            </a:r>
            <a:br>
              <a:rPr lang="en-US" sz="2000" dirty="0"/>
            </a:br>
            <a:endParaRPr lang="en-US" sz="2000" dirty="0"/>
          </a:p>
        </p:txBody>
      </p:sp>
    </p:spTree>
    <p:extLst>
      <p:ext uri="{BB962C8B-B14F-4D97-AF65-F5344CB8AC3E}">
        <p14:creationId xmlns:p14="http://schemas.microsoft.com/office/powerpoint/2010/main" val="3616007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514" y="90154"/>
            <a:ext cx="8596668" cy="1159098"/>
          </a:xfrm>
        </p:spPr>
        <p:txBody>
          <a:bodyPr/>
          <a:lstStyle/>
          <a:p>
            <a:endParaRPr lang="en-US" dirty="0"/>
          </a:p>
        </p:txBody>
      </p:sp>
      <p:sp>
        <p:nvSpPr>
          <p:cNvPr id="3" name="Content Placeholder 2"/>
          <p:cNvSpPr>
            <a:spLocks noGrp="1"/>
          </p:cNvSpPr>
          <p:nvPr>
            <p:ph idx="1"/>
          </p:nvPr>
        </p:nvSpPr>
        <p:spPr>
          <a:xfrm>
            <a:off x="445514" y="1390918"/>
            <a:ext cx="8828488" cy="5151549"/>
          </a:xfrm>
        </p:spPr>
        <p:txBody>
          <a:bodyPr>
            <a:normAutofit/>
          </a:bodyPr>
          <a:lstStyle/>
          <a:p>
            <a:r>
              <a:rPr lang="en-US" sz="2000" dirty="0"/>
              <a:t>When leaving the ward, the nurse should report the following to the relieving nurse.</a:t>
            </a:r>
            <a:br>
              <a:rPr lang="en-US" sz="2000" dirty="0"/>
            </a:br>
            <a:endParaRPr lang="en-US" sz="2000" dirty="0"/>
          </a:p>
          <a:p>
            <a:pPr>
              <a:buFont typeface="Wingdings" panose="05000000000000000000" pitchFamily="2" charset="2"/>
              <a:buChar char="§"/>
            </a:pPr>
            <a:r>
              <a:rPr lang="en-US" sz="2000" dirty="0" smtClean="0"/>
              <a:t>The </a:t>
            </a:r>
            <a:r>
              <a:rPr lang="en-US" sz="2000" dirty="0"/>
              <a:t>name and bed number of the patient getting the I.V. </a:t>
            </a:r>
            <a:r>
              <a:rPr lang="en-US" sz="2000" dirty="0" smtClean="0"/>
              <a:t>drip</a:t>
            </a:r>
            <a:endParaRPr lang="en-US" sz="2000" dirty="0"/>
          </a:p>
          <a:p>
            <a:pPr>
              <a:buFont typeface="Wingdings" panose="05000000000000000000" pitchFamily="2" charset="2"/>
              <a:buChar char="§"/>
            </a:pPr>
            <a:r>
              <a:rPr lang="en-US" sz="2000" dirty="0" smtClean="0"/>
              <a:t>The </a:t>
            </a:r>
            <a:r>
              <a:rPr lang="en-US" sz="2000" dirty="0"/>
              <a:t>time at which the drip has </a:t>
            </a:r>
            <a:r>
              <a:rPr lang="en-US" sz="2000" dirty="0" smtClean="0"/>
              <a:t>started</a:t>
            </a:r>
            <a:endParaRPr lang="en-US" sz="2000" dirty="0"/>
          </a:p>
          <a:p>
            <a:pPr>
              <a:buFont typeface="Wingdings" panose="05000000000000000000" pitchFamily="2" charset="2"/>
              <a:buChar char="§"/>
            </a:pPr>
            <a:r>
              <a:rPr lang="en-US" sz="2000" dirty="0" smtClean="0"/>
              <a:t>The </a:t>
            </a:r>
            <a:r>
              <a:rPr lang="en-US" sz="2000" dirty="0"/>
              <a:t>type of fluid that is </a:t>
            </a:r>
            <a:r>
              <a:rPr lang="en-US" sz="2000" dirty="0" smtClean="0"/>
              <a:t>given</a:t>
            </a:r>
            <a:endParaRPr lang="en-US" sz="2000" dirty="0"/>
          </a:p>
          <a:p>
            <a:pPr>
              <a:buFont typeface="Wingdings" panose="05000000000000000000" pitchFamily="2" charset="2"/>
              <a:buChar char="§"/>
            </a:pPr>
            <a:r>
              <a:rPr lang="en-US" sz="2000" dirty="0" smtClean="0"/>
              <a:t>The </a:t>
            </a:r>
            <a:r>
              <a:rPr lang="en-US" sz="2000" dirty="0"/>
              <a:t>amount of fluid that is administered and how much more to be </a:t>
            </a:r>
            <a:r>
              <a:rPr lang="en-US" sz="2000" dirty="0" smtClean="0"/>
              <a:t>administered</a:t>
            </a:r>
            <a:endParaRPr lang="en-US" sz="2000" dirty="0"/>
          </a:p>
          <a:p>
            <a:pPr>
              <a:buFont typeface="Wingdings" panose="05000000000000000000" pitchFamily="2" charset="2"/>
              <a:buChar char="§"/>
            </a:pPr>
            <a:r>
              <a:rPr lang="en-US" sz="2000" dirty="0" smtClean="0"/>
              <a:t>Any </a:t>
            </a:r>
            <a:r>
              <a:rPr lang="en-US" sz="2000" dirty="0"/>
              <a:t>specific precautions to be </a:t>
            </a:r>
            <a:r>
              <a:rPr lang="en-US" sz="2000" dirty="0" smtClean="0"/>
              <a:t>followed</a:t>
            </a:r>
            <a:endParaRPr lang="en-US" sz="2000" dirty="0"/>
          </a:p>
          <a:p>
            <a:pPr>
              <a:buFont typeface="Wingdings" panose="05000000000000000000" pitchFamily="2" charset="2"/>
              <a:buChar char="§"/>
            </a:pPr>
            <a:r>
              <a:rPr lang="en-US" sz="2000" dirty="0" smtClean="0"/>
              <a:t>The </a:t>
            </a:r>
            <a:r>
              <a:rPr lang="en-US" sz="2000" dirty="0"/>
              <a:t>specified rate of </a:t>
            </a:r>
            <a:r>
              <a:rPr lang="en-US" sz="2000" dirty="0" smtClean="0"/>
              <a:t>flow</a:t>
            </a:r>
            <a:endParaRPr lang="en-US" sz="2000" dirty="0"/>
          </a:p>
          <a:p>
            <a:pPr>
              <a:buFont typeface="Wingdings" panose="05000000000000000000" pitchFamily="2" charset="2"/>
              <a:buChar char="§"/>
            </a:pPr>
            <a:r>
              <a:rPr lang="en-US" sz="2000" dirty="0" smtClean="0"/>
              <a:t>The </a:t>
            </a:r>
            <a:r>
              <a:rPr lang="en-US" sz="2000" dirty="0"/>
              <a:t>general condition of the patient</a:t>
            </a:r>
          </a:p>
        </p:txBody>
      </p:sp>
    </p:spTree>
    <p:extLst>
      <p:ext uri="{BB962C8B-B14F-4D97-AF65-F5344CB8AC3E}">
        <p14:creationId xmlns:p14="http://schemas.microsoft.com/office/powerpoint/2010/main" val="23595441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t>To change the intravenous bottles</a:t>
            </a:r>
            <a:r>
              <a:rPr lang="en-US" sz="2000" dirty="0" smtClean="0"/>
              <a:t>:</a:t>
            </a:r>
            <a:r>
              <a:rPr lang="en-US" sz="2000" dirty="0"/>
              <a:t/>
            </a:r>
            <a:br>
              <a:rPr lang="en-US" sz="2000" dirty="0"/>
            </a:br>
            <a:endParaRPr lang="en-US" sz="2000" dirty="0"/>
          </a:p>
          <a:p>
            <a:pPr>
              <a:buFont typeface="Wingdings" panose="05000000000000000000" pitchFamily="2" charset="2"/>
              <a:buChar char="§"/>
            </a:pPr>
            <a:r>
              <a:rPr lang="en-US" sz="2000" dirty="0" smtClean="0"/>
              <a:t>Prepare </a:t>
            </a:r>
            <a:r>
              <a:rPr lang="en-US" sz="2000" dirty="0"/>
              <a:t>the new bottle prior to the old one running out completely. Remove the bottle seal and clean the top with a spirit </a:t>
            </a:r>
            <a:r>
              <a:rPr lang="en-US" sz="2000" dirty="0" smtClean="0"/>
              <a:t>swab</a:t>
            </a:r>
            <a:endParaRPr lang="en-US" sz="2000" dirty="0"/>
          </a:p>
          <a:p>
            <a:pPr>
              <a:buFont typeface="Wingdings" panose="05000000000000000000" pitchFamily="2" charset="2"/>
              <a:buChar char="§"/>
            </a:pPr>
            <a:r>
              <a:rPr lang="en-US" sz="2000" dirty="0" smtClean="0"/>
              <a:t>Clamp </a:t>
            </a:r>
            <a:r>
              <a:rPr lang="en-US" sz="2000" dirty="0"/>
              <a:t>the intravenous tubing. Remove the air inlet by the I.V. tubing. Hang up the new bottle, release the clamp and re-establish the infusion in the specified rate of flow</a:t>
            </a:r>
            <a:r>
              <a:rPr lang="en-US" sz="2000" dirty="0" smtClean="0"/>
              <a:t>.</a:t>
            </a:r>
            <a:endParaRPr lang="en-US" sz="2000" dirty="0"/>
          </a:p>
          <a:p>
            <a:pPr>
              <a:buFont typeface="Wingdings" panose="05000000000000000000" pitchFamily="2" charset="2"/>
              <a:buChar char="§"/>
            </a:pPr>
            <a:r>
              <a:rPr lang="en-US" sz="2000" dirty="0" smtClean="0"/>
              <a:t>Chart </a:t>
            </a:r>
            <a:r>
              <a:rPr lang="en-US" sz="2000" dirty="0"/>
              <a:t>the amount and type of fluid infused or added each time</a:t>
            </a:r>
          </a:p>
        </p:txBody>
      </p:sp>
    </p:spTree>
    <p:extLst>
      <p:ext uri="{BB962C8B-B14F-4D97-AF65-F5344CB8AC3E}">
        <p14:creationId xmlns:p14="http://schemas.microsoft.com/office/powerpoint/2010/main" val="3679640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245" y="171718"/>
            <a:ext cx="8596668" cy="910107"/>
          </a:xfrm>
        </p:spPr>
        <p:txBody>
          <a:bodyPr/>
          <a:lstStyle/>
          <a:p>
            <a:endParaRPr lang="en-US"/>
          </a:p>
        </p:txBody>
      </p:sp>
      <p:sp>
        <p:nvSpPr>
          <p:cNvPr id="3" name="Content Placeholder 2"/>
          <p:cNvSpPr>
            <a:spLocks noGrp="1"/>
          </p:cNvSpPr>
          <p:nvPr>
            <p:ph idx="1"/>
          </p:nvPr>
        </p:nvSpPr>
        <p:spPr>
          <a:xfrm>
            <a:off x="399245" y="1287887"/>
            <a:ext cx="9440214" cy="5331854"/>
          </a:xfrm>
        </p:spPr>
        <p:txBody>
          <a:bodyPr>
            <a:noAutofit/>
          </a:bodyPr>
          <a:lstStyle/>
          <a:p>
            <a:r>
              <a:rPr lang="en-US" sz="2000" dirty="0"/>
              <a:t>When the prescribed volume of fluid has been infused, it is discontinued. </a:t>
            </a:r>
            <a:endParaRPr lang="en-US" sz="2000" dirty="0" smtClean="0"/>
          </a:p>
          <a:p>
            <a:r>
              <a:rPr lang="en-US" sz="2000" dirty="0" smtClean="0"/>
              <a:t>To </a:t>
            </a:r>
            <a:r>
              <a:rPr lang="en-US" sz="2000" dirty="0"/>
              <a:t>discontinue it</a:t>
            </a:r>
            <a:r>
              <a:rPr lang="en-US" sz="2000" dirty="0" smtClean="0"/>
              <a:t>:</a:t>
            </a:r>
            <a:endParaRPr lang="en-US" sz="2000" dirty="0"/>
          </a:p>
          <a:p>
            <a:pPr>
              <a:buFont typeface="Wingdings" panose="05000000000000000000" pitchFamily="2" charset="2"/>
              <a:buChar char="§"/>
            </a:pPr>
            <a:r>
              <a:rPr lang="en-US" dirty="0" smtClean="0"/>
              <a:t>Clamp </a:t>
            </a:r>
            <a:r>
              <a:rPr lang="en-US" dirty="0"/>
              <a:t>the infusion tubing. Loosen all the adhesive tapes that have been used to fix the needle and the tubing</a:t>
            </a:r>
            <a:r>
              <a:rPr lang="en-US" dirty="0" smtClean="0"/>
              <a:t>.</a:t>
            </a:r>
            <a:endParaRPr lang="en-US" dirty="0"/>
          </a:p>
          <a:p>
            <a:pPr>
              <a:buFont typeface="Wingdings" panose="05000000000000000000" pitchFamily="2" charset="2"/>
              <a:buChar char="§"/>
            </a:pPr>
            <a:r>
              <a:rPr lang="en-US" dirty="0" smtClean="0"/>
              <a:t>Withdraw </a:t>
            </a:r>
            <a:r>
              <a:rPr lang="en-US" dirty="0"/>
              <a:t>the needle by pulling on the needle hub in line with the vein. At the same time hold a dry sterile swab over the needle </a:t>
            </a:r>
            <a:r>
              <a:rPr lang="en-US" dirty="0" smtClean="0"/>
              <a:t>site.</a:t>
            </a:r>
            <a:endParaRPr lang="en-US" dirty="0"/>
          </a:p>
          <a:p>
            <a:pPr>
              <a:buFont typeface="Wingdings" panose="05000000000000000000" pitchFamily="2" charset="2"/>
              <a:buChar char="§"/>
            </a:pPr>
            <a:r>
              <a:rPr lang="en-US" dirty="0" smtClean="0"/>
              <a:t>When </a:t>
            </a:r>
            <a:r>
              <a:rPr lang="en-US" dirty="0"/>
              <a:t>the needle is out, apply firm pressure to the site for 2 or 3 minutes, to prevent bleeding</a:t>
            </a:r>
            <a:r>
              <a:rPr lang="en-US" dirty="0" smtClean="0"/>
              <a:t>.</a:t>
            </a:r>
            <a:endParaRPr lang="en-US" dirty="0"/>
          </a:p>
          <a:p>
            <a:pPr>
              <a:buFont typeface="Wingdings" panose="05000000000000000000" pitchFamily="2" charset="2"/>
              <a:buChar char="§"/>
            </a:pPr>
            <a:r>
              <a:rPr lang="en-US" dirty="0" smtClean="0"/>
              <a:t>Apply </a:t>
            </a:r>
            <a:r>
              <a:rPr lang="en-US" dirty="0"/>
              <a:t>a small sterile dressing over the needle site which can be removed on the following </a:t>
            </a:r>
            <a:r>
              <a:rPr lang="en-US" dirty="0" smtClean="0"/>
              <a:t>day.</a:t>
            </a:r>
            <a:endParaRPr lang="en-US" dirty="0"/>
          </a:p>
        </p:txBody>
      </p:sp>
    </p:spTree>
    <p:extLst>
      <p:ext uri="{BB962C8B-B14F-4D97-AF65-F5344CB8AC3E}">
        <p14:creationId xmlns:p14="http://schemas.microsoft.com/office/powerpoint/2010/main" val="94513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t>
            </a:r>
            <a:endParaRPr lang="en-US" dirty="0"/>
          </a:p>
        </p:txBody>
      </p:sp>
      <p:sp>
        <p:nvSpPr>
          <p:cNvPr id="3" name="Content Placeholder 2"/>
          <p:cNvSpPr>
            <a:spLocks noGrp="1"/>
          </p:cNvSpPr>
          <p:nvPr>
            <p:ph idx="1"/>
          </p:nvPr>
        </p:nvSpPr>
        <p:spPr/>
        <p:txBody>
          <a:bodyPr>
            <a:normAutofit/>
          </a:bodyPr>
          <a:lstStyle/>
          <a:p>
            <a:r>
              <a:rPr lang="en-US" sz="2000" dirty="0"/>
              <a:t>To restore the fluid volume that is lost from the body due to </a:t>
            </a:r>
            <a:r>
              <a:rPr lang="en-US" sz="2000" dirty="0" err="1"/>
              <a:t>haemorrhage</a:t>
            </a:r>
            <a:r>
              <a:rPr lang="en-US" sz="2000" dirty="0"/>
              <a:t>, vomiting, diarrhea, drainage etc</a:t>
            </a:r>
            <a:r>
              <a:rPr lang="en-US" sz="2000" dirty="0" smtClean="0"/>
              <a:t>.</a:t>
            </a:r>
            <a:endParaRPr lang="en-US" sz="2000" dirty="0"/>
          </a:p>
          <a:p>
            <a:r>
              <a:rPr lang="en-US" sz="2000" dirty="0" smtClean="0"/>
              <a:t>To </a:t>
            </a:r>
            <a:r>
              <a:rPr lang="en-US" sz="2000" dirty="0"/>
              <a:t>meet the patient’s basic requirements for calories, water, minerals and vitamins</a:t>
            </a:r>
            <a:r>
              <a:rPr lang="en-US" sz="2000" dirty="0" smtClean="0"/>
              <a:t>.</a:t>
            </a:r>
            <a:endParaRPr lang="en-US" sz="2000" dirty="0"/>
          </a:p>
          <a:p>
            <a:r>
              <a:rPr lang="en-US" sz="2000" dirty="0" smtClean="0"/>
              <a:t>To </a:t>
            </a:r>
            <a:r>
              <a:rPr lang="en-US" sz="2000" dirty="0"/>
              <a:t>prevent and treat shock and collapse</a:t>
            </a:r>
            <a:r>
              <a:rPr lang="en-US" sz="2000" dirty="0" smtClean="0"/>
              <a:t>.</a:t>
            </a:r>
          </a:p>
          <a:p>
            <a:r>
              <a:rPr lang="en-US" sz="2000" dirty="0" smtClean="0"/>
              <a:t>To </a:t>
            </a:r>
            <a:r>
              <a:rPr lang="en-US" sz="2000" dirty="0"/>
              <a:t>supply the body with adequate amounts of fluids, electrolytes and other nutrients when the patient is unable to taken inadequate amount by mouth or oral intake in contraindicated or impracticable</a:t>
            </a:r>
            <a:r>
              <a:rPr lang="en-US" sz="2000" dirty="0" smtClean="0"/>
              <a:t>.</a:t>
            </a:r>
            <a:endParaRPr lang="en-US" sz="2000" dirty="0"/>
          </a:p>
          <a:p>
            <a:r>
              <a:rPr lang="en-US" sz="2000" dirty="0" smtClean="0"/>
              <a:t>To </a:t>
            </a:r>
            <a:r>
              <a:rPr lang="en-US" sz="2000" dirty="0"/>
              <a:t>administer medicines.</a:t>
            </a:r>
          </a:p>
          <a:p>
            <a:endParaRPr lang="en-US" dirty="0"/>
          </a:p>
        </p:txBody>
      </p:sp>
    </p:spTree>
    <p:extLst>
      <p:ext uri="{BB962C8B-B14F-4D97-AF65-F5344CB8AC3E}">
        <p14:creationId xmlns:p14="http://schemas.microsoft.com/office/powerpoint/2010/main" val="32718820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Discard the bottle and tubing as desired.</a:t>
            </a:r>
          </a:p>
          <a:p>
            <a:pPr>
              <a:buFont typeface="Wingdings" panose="05000000000000000000" pitchFamily="2" charset="2"/>
              <a:buChar char="§"/>
            </a:pPr>
            <a:r>
              <a:rPr lang="en-US" dirty="0"/>
              <a:t>Record the total amount of fluid infused, the amount of fluid discarded if any, and the time at which the infusion is stopped.</a:t>
            </a:r>
          </a:p>
          <a:p>
            <a:pPr>
              <a:buFont typeface="Wingdings" panose="05000000000000000000" pitchFamily="2" charset="2"/>
              <a:buChar char="§"/>
            </a:pPr>
            <a:r>
              <a:rPr lang="en-US" dirty="0"/>
              <a:t>Watch for the general, condition of the patient after the fluids have been discontinued. If the condition deteriorates, inform the doctor and restart the infusion.</a:t>
            </a:r>
          </a:p>
          <a:p>
            <a:endParaRPr lang="en-US" dirty="0"/>
          </a:p>
        </p:txBody>
      </p:sp>
    </p:spTree>
    <p:extLst>
      <p:ext uri="{BB962C8B-B14F-4D97-AF65-F5344CB8AC3E}">
        <p14:creationId xmlns:p14="http://schemas.microsoft.com/office/powerpoint/2010/main" val="3444147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3404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304"/>
            <a:ext cx="8596668" cy="1094704"/>
          </a:xfrm>
        </p:spPr>
        <p:txBody>
          <a:bodyPr/>
          <a:lstStyle/>
          <a:p>
            <a:r>
              <a:rPr lang="en-US" dirty="0" smtClean="0"/>
              <a:t>Indications for I.V. infusions </a:t>
            </a:r>
            <a:endParaRPr lang="en-US" dirty="0"/>
          </a:p>
        </p:txBody>
      </p:sp>
      <p:sp>
        <p:nvSpPr>
          <p:cNvPr id="3" name="Content Placeholder 2"/>
          <p:cNvSpPr>
            <a:spLocks noGrp="1"/>
          </p:cNvSpPr>
          <p:nvPr>
            <p:ph idx="1"/>
          </p:nvPr>
        </p:nvSpPr>
        <p:spPr>
          <a:xfrm>
            <a:off x="677334" y="1275008"/>
            <a:ext cx="8596668" cy="5035639"/>
          </a:xfrm>
        </p:spPr>
        <p:txBody>
          <a:bodyPr>
            <a:normAutofit/>
          </a:bodyPr>
          <a:lstStyle/>
          <a:p>
            <a:r>
              <a:rPr lang="en-US" sz="2000" dirty="0"/>
              <a:t>To save patient in life threatening situations e.g., patients having </a:t>
            </a:r>
            <a:r>
              <a:rPr lang="en-US" sz="2000" dirty="0" err="1"/>
              <a:t>haemorrhage</a:t>
            </a:r>
            <a:r>
              <a:rPr lang="en-US" sz="2000" dirty="0"/>
              <a:t>, shock, extensive burns etc</a:t>
            </a:r>
            <a:r>
              <a:rPr lang="en-US" sz="2000" dirty="0" smtClean="0"/>
              <a:t>.</a:t>
            </a:r>
            <a:endParaRPr lang="en-US" sz="2000" dirty="0"/>
          </a:p>
          <a:p>
            <a:r>
              <a:rPr lang="en-US" sz="2000" dirty="0" smtClean="0"/>
              <a:t>To </a:t>
            </a:r>
            <a:r>
              <a:rPr lang="en-US" sz="2000" dirty="0"/>
              <a:t>supply fluids and nutrients to the patients who may have nothing by mouth or who are unable to ingest oral liquids owing to prolonged nausea, vomiting, diarrhea, peritonitis, paralytic ileus, fistulas etc</a:t>
            </a:r>
            <a:r>
              <a:rPr lang="en-US" sz="2000" dirty="0" smtClean="0"/>
              <a:t>.</a:t>
            </a:r>
            <a:endParaRPr lang="en-US" sz="2000" dirty="0"/>
          </a:p>
          <a:p>
            <a:r>
              <a:rPr lang="en-US" sz="2000" dirty="0" smtClean="0"/>
              <a:t>To </a:t>
            </a:r>
            <a:r>
              <a:rPr lang="en-US" sz="2000" dirty="0"/>
              <a:t>supply fluids and nutrients to the patients who are unable to digest or absorb a diet administered by mouth or through the nasal tube. E.g., patients who do not have an anatomically intact intestinal tract or the patients with </a:t>
            </a:r>
            <a:r>
              <a:rPr lang="en-US" sz="2000" dirty="0" err="1"/>
              <a:t>septicaemia</a:t>
            </a:r>
            <a:r>
              <a:rPr lang="en-US" sz="2000" dirty="0"/>
              <a:t> etc</a:t>
            </a:r>
            <a:r>
              <a:rPr lang="en-US" sz="2000" dirty="0" smtClean="0"/>
              <a:t>.</a:t>
            </a:r>
            <a:endParaRPr lang="en-US" sz="2000" dirty="0"/>
          </a:p>
          <a:p>
            <a:r>
              <a:rPr lang="en-US" sz="2000" dirty="0" smtClean="0"/>
              <a:t>To </a:t>
            </a:r>
            <a:r>
              <a:rPr lang="en-US" sz="2000" dirty="0"/>
              <a:t>dilute toxins in case of </a:t>
            </a:r>
            <a:r>
              <a:rPr lang="en-US" sz="2000" dirty="0" err="1"/>
              <a:t>toxaemia</a:t>
            </a:r>
            <a:r>
              <a:rPr lang="en-US" sz="2000" dirty="0"/>
              <a:t> or </a:t>
            </a:r>
            <a:r>
              <a:rPr lang="en-US" sz="2000" dirty="0" err="1"/>
              <a:t>septicaemia</a:t>
            </a:r>
            <a:r>
              <a:rPr lang="en-US" sz="2000" dirty="0" smtClean="0"/>
              <a:t>.</a:t>
            </a:r>
            <a:endParaRPr lang="en-US" sz="2000" dirty="0"/>
          </a:p>
          <a:p>
            <a:r>
              <a:rPr lang="en-US" sz="2000" dirty="0" smtClean="0"/>
              <a:t>To </a:t>
            </a:r>
            <a:r>
              <a:rPr lang="en-US" sz="2000" dirty="0"/>
              <a:t>administer medications which are destroyed by the gastric juices or which will not be absorbed by the gastro-intestinal tract, if administered orally.</a:t>
            </a:r>
          </a:p>
        </p:txBody>
      </p:sp>
    </p:spTree>
    <p:extLst>
      <p:ext uri="{BB962C8B-B14F-4D97-AF65-F5344CB8AC3E}">
        <p14:creationId xmlns:p14="http://schemas.microsoft.com/office/powerpoint/2010/main" val="4116491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4597"/>
            <a:ext cx="8596668" cy="1013138"/>
          </a:xfrm>
        </p:spPr>
        <p:txBody>
          <a:bodyPr/>
          <a:lstStyle/>
          <a:p>
            <a:r>
              <a:rPr lang="en-US" b="1" dirty="0"/>
              <a:t>Solutions Used</a:t>
            </a:r>
            <a:endParaRPr lang="en-US" dirty="0"/>
          </a:p>
        </p:txBody>
      </p:sp>
      <p:sp>
        <p:nvSpPr>
          <p:cNvPr id="3" name="Content Placeholder 2"/>
          <p:cNvSpPr>
            <a:spLocks noGrp="1"/>
          </p:cNvSpPr>
          <p:nvPr>
            <p:ph idx="1"/>
          </p:nvPr>
        </p:nvSpPr>
        <p:spPr>
          <a:xfrm>
            <a:off x="677333" y="1339403"/>
            <a:ext cx="8981821" cy="4701959"/>
          </a:xfrm>
        </p:spPr>
        <p:txBody>
          <a:bodyPr>
            <a:normAutofit/>
          </a:bodyPr>
          <a:lstStyle/>
          <a:p>
            <a:r>
              <a:rPr lang="en-US" sz="2000" dirty="0" smtClean="0"/>
              <a:t>Nutrient </a:t>
            </a:r>
            <a:r>
              <a:rPr lang="en-US" sz="2000" dirty="0"/>
              <a:t>solutions e.g., dextrose 5%, 10%, 20%, 25%, 50% etc</a:t>
            </a:r>
            <a:r>
              <a:rPr lang="en-US" sz="2000" dirty="0" smtClean="0"/>
              <a:t>.</a:t>
            </a:r>
          </a:p>
          <a:p>
            <a:r>
              <a:rPr lang="en-US" sz="2000" dirty="0" smtClean="0"/>
              <a:t>Electrolyte </a:t>
            </a:r>
            <a:r>
              <a:rPr lang="en-US" sz="2000" dirty="0"/>
              <a:t>solutions available in isotonic, hypotonic and hypertonic concentrations, e.g., normal saline, dextrose saline, lactated Ringer’s solution, 1/6 molar solution sodium lactate solutions etc</a:t>
            </a:r>
            <a:r>
              <a:rPr lang="en-US" sz="2000" dirty="0" smtClean="0"/>
              <a:t>.</a:t>
            </a:r>
            <a:endParaRPr lang="en-US" sz="2000" dirty="0"/>
          </a:p>
          <a:p>
            <a:r>
              <a:rPr lang="en-US" sz="2000" dirty="0" smtClean="0"/>
              <a:t>Alkalinizing </a:t>
            </a:r>
            <a:r>
              <a:rPr lang="en-US" sz="2000" dirty="0"/>
              <a:t>and acidifying solutions, e.g., sodium lactate solution, sodium bicarbonate, potassium chloride, etc</a:t>
            </a:r>
            <a:r>
              <a:rPr lang="en-US" sz="2000" dirty="0" smtClean="0"/>
              <a:t>.</a:t>
            </a:r>
            <a:endParaRPr lang="en-US" sz="2000" dirty="0"/>
          </a:p>
          <a:p>
            <a:r>
              <a:rPr lang="en-US" sz="2000" dirty="0" smtClean="0"/>
              <a:t>Blood </a:t>
            </a:r>
            <a:r>
              <a:rPr lang="en-US" sz="2000" dirty="0"/>
              <a:t>volume expanders. These are plasma substitutes and contain large molecular substances which will not escape through the vessel walls and tend to prevent the circulating fluid from leaking into the tissues. E.g., dextran, </a:t>
            </a:r>
            <a:r>
              <a:rPr lang="en-US" sz="2000" dirty="0" err="1"/>
              <a:t>lomodex</a:t>
            </a:r>
            <a:r>
              <a:rPr lang="en-US" sz="2000" dirty="0"/>
              <a:t>, </a:t>
            </a:r>
            <a:r>
              <a:rPr lang="en-US" sz="2000" dirty="0" err="1"/>
              <a:t>haemocoele</a:t>
            </a:r>
            <a:r>
              <a:rPr lang="en-US" sz="2000" dirty="0"/>
              <a:t> etc.</a:t>
            </a:r>
            <a:r>
              <a:rPr lang="en-US" b="1" dirty="0"/>
              <a:t/>
            </a:r>
            <a:br>
              <a:rPr lang="en-US" b="1" dirty="0"/>
            </a:br>
            <a:endParaRPr lang="en-US" dirty="0"/>
          </a:p>
          <a:p>
            <a:endParaRPr lang="en-US" dirty="0"/>
          </a:p>
        </p:txBody>
      </p:sp>
    </p:spTree>
    <p:extLst>
      <p:ext uri="{BB962C8B-B14F-4D97-AF65-F5344CB8AC3E}">
        <p14:creationId xmlns:p14="http://schemas.microsoft.com/office/powerpoint/2010/main" val="1586062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An Isotonic solution is one which has an electrolyte content approximately 310 </a:t>
            </a:r>
            <a:r>
              <a:rPr lang="en-US" sz="2000" dirty="0" err="1"/>
              <a:t>MEq</a:t>
            </a:r>
            <a:r>
              <a:rPr lang="en-US" sz="2000" dirty="0"/>
              <a:t>/L</a:t>
            </a:r>
            <a:r>
              <a:rPr lang="en-US" sz="2000" dirty="0" smtClean="0"/>
              <a:t>.</a:t>
            </a:r>
          </a:p>
          <a:p>
            <a:r>
              <a:rPr lang="en-US" sz="2000" dirty="0" smtClean="0"/>
              <a:t>A </a:t>
            </a:r>
            <a:r>
              <a:rPr lang="en-US" sz="2000" dirty="0"/>
              <a:t>Hypotonic solution is one in which the total electrolyte content is below 250 </a:t>
            </a:r>
            <a:r>
              <a:rPr lang="en-US" sz="2000" dirty="0" err="1"/>
              <a:t>MEq</a:t>
            </a:r>
            <a:r>
              <a:rPr lang="en-US" sz="2000" dirty="0"/>
              <a:t>/L</a:t>
            </a:r>
            <a:r>
              <a:rPr lang="en-US" sz="2000" dirty="0" smtClean="0"/>
              <a:t>.</a:t>
            </a:r>
          </a:p>
          <a:p>
            <a:r>
              <a:rPr lang="en-US" sz="2000" dirty="0" smtClean="0"/>
              <a:t>A </a:t>
            </a:r>
            <a:r>
              <a:rPr lang="en-US" sz="2000" dirty="0"/>
              <a:t>Hypertonic solution has a total electrolyte content of 375 </a:t>
            </a:r>
            <a:r>
              <a:rPr lang="en-US" sz="2000" dirty="0" err="1"/>
              <a:t>MEq</a:t>
            </a:r>
            <a:r>
              <a:rPr lang="en-US" sz="2000" dirty="0"/>
              <a:t>/L or greater.</a:t>
            </a:r>
            <a:r>
              <a:rPr lang="en-US" b="1" dirty="0"/>
              <a:t/>
            </a:r>
            <a:br>
              <a:rPr lang="en-US" b="1" dirty="0"/>
            </a:br>
            <a:endParaRPr lang="en-US" dirty="0"/>
          </a:p>
        </p:txBody>
      </p:sp>
    </p:spTree>
    <p:extLst>
      <p:ext uri="{BB962C8B-B14F-4D97-AF65-F5344CB8AC3E}">
        <p14:creationId xmlns:p14="http://schemas.microsoft.com/office/powerpoint/2010/main" val="215875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4547"/>
            <a:ext cx="8596668" cy="1081826"/>
          </a:xfrm>
        </p:spPr>
        <p:txBody>
          <a:bodyPr/>
          <a:lstStyle/>
          <a:p>
            <a:r>
              <a:rPr lang="en-US" b="1" dirty="0" err="1"/>
              <a:t>Equipments</a:t>
            </a:r>
            <a:r>
              <a:rPr lang="en-US" b="1" dirty="0"/>
              <a:t> Used</a:t>
            </a:r>
            <a:endParaRPr lang="en-US" dirty="0"/>
          </a:p>
        </p:txBody>
      </p:sp>
      <p:sp>
        <p:nvSpPr>
          <p:cNvPr id="3" name="Content Placeholder 2"/>
          <p:cNvSpPr>
            <a:spLocks noGrp="1"/>
          </p:cNvSpPr>
          <p:nvPr>
            <p:ph idx="1"/>
          </p:nvPr>
        </p:nvSpPr>
        <p:spPr>
          <a:xfrm>
            <a:off x="360609" y="1635617"/>
            <a:ext cx="9440214" cy="5222383"/>
          </a:xfrm>
        </p:spPr>
        <p:txBody>
          <a:bodyPr>
            <a:noAutofit/>
          </a:bodyPr>
          <a:lstStyle/>
          <a:p>
            <a:r>
              <a:rPr lang="en-US" sz="2000" dirty="0"/>
              <a:t>Standard equipment include </a:t>
            </a:r>
            <a:endParaRPr lang="en-US" sz="2000" dirty="0" smtClean="0"/>
          </a:p>
          <a:p>
            <a:pPr>
              <a:buFont typeface="Wingdings" panose="05000000000000000000" pitchFamily="2" charset="2"/>
              <a:buChar char="§"/>
            </a:pPr>
            <a:r>
              <a:rPr lang="en-US" sz="2000" dirty="0" smtClean="0"/>
              <a:t>I.V</a:t>
            </a:r>
            <a:r>
              <a:rPr lang="en-US" sz="2000" dirty="0"/>
              <a:t>. solution and tubing. </a:t>
            </a:r>
            <a:endParaRPr lang="en-US" sz="2000" dirty="0" smtClean="0"/>
          </a:p>
          <a:p>
            <a:pPr>
              <a:buFont typeface="Wingdings" panose="05000000000000000000" pitchFamily="2" charset="2"/>
              <a:buChar char="§"/>
            </a:pPr>
            <a:r>
              <a:rPr lang="en-US" sz="2000" dirty="0" smtClean="0"/>
              <a:t>Needle </a:t>
            </a:r>
            <a:r>
              <a:rPr lang="en-US" sz="2000" dirty="0"/>
              <a:t>or catheter </a:t>
            </a:r>
          </a:p>
          <a:p>
            <a:pPr>
              <a:buFont typeface="Wingdings" panose="05000000000000000000" pitchFamily="2" charset="2"/>
              <a:buChar char="§"/>
            </a:pPr>
            <a:r>
              <a:rPr lang="en-US" sz="2000" dirty="0"/>
              <a:t>A</a:t>
            </a:r>
            <a:r>
              <a:rPr lang="en-US" sz="2000" dirty="0" smtClean="0"/>
              <a:t>ntiseptic </a:t>
            </a:r>
          </a:p>
          <a:p>
            <a:pPr>
              <a:buFont typeface="Wingdings" panose="05000000000000000000" pitchFamily="2" charset="2"/>
              <a:buChar char="§"/>
            </a:pPr>
            <a:r>
              <a:rPr lang="en-US" sz="2000" dirty="0" smtClean="0"/>
              <a:t>Tourniquet </a:t>
            </a:r>
          </a:p>
          <a:p>
            <a:pPr>
              <a:buFont typeface="Wingdings" panose="05000000000000000000" pitchFamily="2" charset="2"/>
              <a:buChar char="§"/>
            </a:pPr>
            <a:r>
              <a:rPr lang="en-US" sz="2000" dirty="0" smtClean="0"/>
              <a:t>Gloves </a:t>
            </a:r>
            <a:r>
              <a:rPr lang="en-US" sz="2000" dirty="0"/>
              <a:t>and Dressing </a:t>
            </a:r>
          </a:p>
          <a:p>
            <a:pPr>
              <a:buFont typeface="Wingdings" panose="05000000000000000000" pitchFamily="2" charset="2"/>
              <a:buChar char="§"/>
            </a:pPr>
            <a:r>
              <a:rPr lang="en-US" sz="2000" dirty="0" smtClean="0"/>
              <a:t>Arm </a:t>
            </a:r>
            <a:r>
              <a:rPr lang="en-US" sz="2000" dirty="0"/>
              <a:t>board</a:t>
            </a:r>
            <a:r>
              <a:rPr lang="en-US" sz="2000" dirty="0" smtClean="0"/>
              <a:t>.</a:t>
            </a:r>
          </a:p>
          <a:p>
            <a:r>
              <a:rPr lang="en-US" sz="2000" dirty="0" smtClean="0"/>
              <a:t>Other </a:t>
            </a:r>
            <a:r>
              <a:rPr lang="en-US" sz="2000" dirty="0"/>
              <a:t>I.V. Equipment </a:t>
            </a:r>
            <a:r>
              <a:rPr lang="en-US" sz="2000" dirty="0" smtClean="0"/>
              <a:t>include:</a:t>
            </a:r>
            <a:endParaRPr lang="en-US" sz="2000" dirty="0"/>
          </a:p>
          <a:p>
            <a:pPr>
              <a:buFont typeface="Wingdings" panose="05000000000000000000" pitchFamily="2" charset="2"/>
              <a:buChar char="§"/>
            </a:pPr>
            <a:r>
              <a:rPr lang="en-US" sz="2000" dirty="0"/>
              <a:t>S</a:t>
            </a:r>
            <a:r>
              <a:rPr lang="en-US" sz="2000" dirty="0" smtClean="0"/>
              <a:t>olution containers</a:t>
            </a:r>
          </a:p>
          <a:p>
            <a:pPr>
              <a:buFont typeface="Wingdings" panose="05000000000000000000" pitchFamily="2" charset="2"/>
              <a:buChar char="§"/>
            </a:pPr>
            <a:r>
              <a:rPr lang="en-US" sz="2000" dirty="0" smtClean="0"/>
              <a:t>various </a:t>
            </a:r>
            <a:r>
              <a:rPr lang="en-US" sz="2000" dirty="0"/>
              <a:t>types of </a:t>
            </a:r>
            <a:r>
              <a:rPr lang="en-US" sz="2000" dirty="0" smtClean="0"/>
              <a:t>tubing </a:t>
            </a:r>
          </a:p>
          <a:p>
            <a:pPr>
              <a:buFont typeface="Wingdings" panose="05000000000000000000" pitchFamily="2" charset="2"/>
              <a:buChar char="§"/>
            </a:pPr>
            <a:r>
              <a:rPr lang="en-US" sz="2000" dirty="0" smtClean="0"/>
              <a:t>volume </a:t>
            </a:r>
            <a:r>
              <a:rPr lang="en-US" sz="2000" dirty="0"/>
              <a:t>control devices</a:t>
            </a:r>
          </a:p>
        </p:txBody>
      </p:sp>
    </p:spTree>
    <p:extLst>
      <p:ext uri="{BB962C8B-B14F-4D97-AF65-F5344CB8AC3E}">
        <p14:creationId xmlns:p14="http://schemas.microsoft.com/office/powerpoint/2010/main" val="20542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t>Macrodip tubing which delivers large drops is needed to infuse a drug rapidly. I.V. extension </a:t>
            </a:r>
            <a:r>
              <a:rPr lang="en-US" sz="2000" dirty="0" err="1"/>
              <a:t>tubings</a:t>
            </a:r>
            <a:r>
              <a:rPr lang="en-US" sz="2000" dirty="0"/>
              <a:t> may be used to facilitate changes in position or to increase mobility</a:t>
            </a:r>
            <a:r>
              <a:rPr lang="en-US" sz="2000" dirty="0" smtClean="0"/>
              <a:t>.</a:t>
            </a:r>
          </a:p>
          <a:p>
            <a:r>
              <a:rPr lang="en-US" sz="2000" dirty="0"/>
              <a:t>Volume control devices are used for children, for clients with renal or cardiac failure and for critically ill clients to prevent sudden, uncontrolled rapid infusion of large volumes.</a:t>
            </a:r>
          </a:p>
        </p:txBody>
      </p:sp>
    </p:spTree>
    <p:extLst>
      <p:ext uri="{BB962C8B-B14F-4D97-AF65-F5344CB8AC3E}">
        <p14:creationId xmlns:p14="http://schemas.microsoft.com/office/powerpoint/2010/main" val="32510556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298</TotalTime>
  <Words>2619</Words>
  <Application>Microsoft Office PowerPoint</Application>
  <PresentationFormat>Widescreen</PresentationFormat>
  <Paragraphs>227</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Trebuchet MS</vt:lpstr>
      <vt:lpstr>Wingdings</vt:lpstr>
      <vt:lpstr>Wingdings 3</vt:lpstr>
      <vt:lpstr>Facet</vt:lpstr>
      <vt:lpstr>INTRAVENOUS INFUSIONS </vt:lpstr>
      <vt:lpstr>PowerPoint Presentation</vt:lpstr>
      <vt:lpstr>PowerPoint Presentation</vt:lpstr>
      <vt:lpstr>Purpose </vt:lpstr>
      <vt:lpstr>Indications for I.V. infusions </vt:lpstr>
      <vt:lpstr>Solutions Used</vt:lpstr>
      <vt:lpstr>PowerPoint Presentation</vt:lpstr>
      <vt:lpstr>Equipments Used</vt:lpstr>
      <vt:lpstr>PowerPoint Presentation</vt:lpstr>
      <vt:lpstr>Venipuncture Sites</vt:lpstr>
      <vt:lpstr>PowerPoint Presentation</vt:lpstr>
      <vt:lpstr>Common I V Puncture Sites</vt:lpstr>
      <vt:lpstr>PowerPoint Presentation</vt:lpstr>
      <vt:lpstr>GENERAL INSTRUCTIONS FOR I.V. INFUSIONS</vt:lpstr>
      <vt:lpstr>PowerPoint Presentation</vt:lpstr>
      <vt:lpstr>PowerPoint Presentation</vt:lpstr>
      <vt:lpstr>PowerPoint Presentation</vt:lpstr>
      <vt:lpstr>PowerPoint Presentation</vt:lpstr>
      <vt:lpstr>NURSE’S RESPONSIBILITY IN THE ADMINISTRATION OF I.V. INFUSIONS </vt:lpstr>
      <vt:lpstr>PowerPoint Presentation</vt:lpstr>
      <vt:lpstr>PREPARATION OF ARTICLES</vt:lpstr>
      <vt:lpstr>PowerPoint Presentation</vt:lpstr>
      <vt:lpstr>PowerPoint Presentation</vt:lpstr>
      <vt:lpstr>Preparation of the Patient and the Environment </vt:lpstr>
      <vt:lpstr>PowerPoint Presentation</vt:lpstr>
      <vt:lpstr>PowerPoint Presentation</vt:lpstr>
      <vt:lpstr>PROCEDURE</vt:lpstr>
      <vt:lpstr>PowerPoint Presentation</vt:lpstr>
      <vt:lpstr>PowerPoint Presentation</vt:lpstr>
      <vt:lpstr>PowerPoint Presentation</vt:lpstr>
      <vt:lpstr>PowerPoint Presentation</vt:lpstr>
      <vt:lpstr>PowerPoint Presentation</vt:lpstr>
      <vt:lpstr>PowerPoint Presentation</vt:lpstr>
      <vt:lpstr>After Care of the Patient and the Articles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INTRAVENOUS INFUSIONS</dc:title>
  <dc:creator>Nelly Jongwo</dc:creator>
  <cp:lastModifiedBy>Nelly Jongwo</cp:lastModifiedBy>
  <cp:revision>19</cp:revision>
  <dcterms:created xsi:type="dcterms:W3CDTF">2020-11-25T11:19:50Z</dcterms:created>
  <dcterms:modified xsi:type="dcterms:W3CDTF">2020-11-27T07:39:02Z</dcterms:modified>
</cp:coreProperties>
</file>