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3" r:id="rId2"/>
    <p:sldId id="305" r:id="rId3"/>
    <p:sldId id="308" r:id="rId4"/>
    <p:sldId id="257"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2" r:id="rId38"/>
    <p:sldId id="293" r:id="rId39"/>
    <p:sldId id="299" r:id="rId40"/>
    <p:sldId id="294" r:id="rId41"/>
    <p:sldId id="296" r:id="rId42"/>
    <p:sldId id="297" r:id="rId43"/>
    <p:sldId id="302" r:id="rId44"/>
    <p:sldId id="301" r:id="rId45"/>
    <p:sldId id="298" r:id="rId46"/>
    <p:sldId id="300" r:id="rId47"/>
    <p:sldId id="291"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5" autoAdjust="0"/>
    <p:restoredTop sz="94660"/>
  </p:normalViewPr>
  <p:slideViewPr>
    <p:cSldViewPr snapToGrid="0">
      <p:cViewPr varScale="1">
        <p:scale>
          <a:sx n="83" d="100"/>
          <a:sy n="83" d="100"/>
        </p:scale>
        <p:origin x="96" y="15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EDCB926-F9BB-4CA9-8A3D-F8C5990703EF}" type="datetimeFigureOut">
              <a:rPr lang="en-GB" smtClean="0"/>
              <a:pPr/>
              <a:t>03/05/2022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316391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DCB926-F9BB-4CA9-8A3D-F8C5990703EF}" type="datetimeFigureOut">
              <a:rPr lang="en-GB" smtClean="0"/>
              <a:pPr/>
              <a:t>03/05/2022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1589108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DCB926-F9BB-4CA9-8A3D-F8C5990703EF}" type="datetimeFigureOut">
              <a:rPr lang="en-GB" smtClean="0"/>
              <a:pPr/>
              <a:t>03/05/2022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1871386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DCB926-F9BB-4CA9-8A3D-F8C5990703EF}" type="datetimeFigureOut">
              <a:rPr lang="en-GB" smtClean="0"/>
              <a:pPr/>
              <a:t>03/05/2022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2378987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DCB926-F9BB-4CA9-8A3D-F8C5990703EF}" type="datetimeFigureOut">
              <a:rPr lang="en-GB" smtClean="0"/>
              <a:pPr/>
              <a:t>03/05/2022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1933430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EDCB926-F9BB-4CA9-8A3D-F8C5990703EF}" type="datetimeFigureOut">
              <a:rPr lang="en-GB" smtClean="0"/>
              <a:pPr/>
              <a:t>03/05/2022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2210840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EDCB926-F9BB-4CA9-8A3D-F8C5990703EF}" type="datetimeFigureOut">
              <a:rPr lang="en-GB" smtClean="0"/>
              <a:pPr/>
              <a:t>03/05/2022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2001084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EDCB926-F9BB-4CA9-8A3D-F8C5990703EF}" type="datetimeFigureOut">
              <a:rPr lang="en-GB" smtClean="0"/>
              <a:pPr/>
              <a:t>03/05/2022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4025726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DCB926-F9BB-4CA9-8A3D-F8C5990703EF}" type="datetimeFigureOut">
              <a:rPr lang="en-GB" smtClean="0"/>
              <a:pPr/>
              <a:t>03/05/2022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2301371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DCB926-F9BB-4CA9-8A3D-F8C5990703EF}" type="datetimeFigureOut">
              <a:rPr lang="en-GB" smtClean="0"/>
              <a:pPr/>
              <a:t>03/05/2022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1422193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DCB926-F9BB-4CA9-8A3D-F8C5990703EF}" type="datetimeFigureOut">
              <a:rPr lang="en-GB" smtClean="0"/>
              <a:pPr/>
              <a:t>03/05/2022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E999F7-2553-4A40-A2C4-4A8FFA55342F}" type="slidenum">
              <a:rPr lang="en-GB" smtClean="0"/>
              <a:pPr/>
              <a:t>‹#›</a:t>
            </a:fld>
            <a:endParaRPr lang="en-GB"/>
          </a:p>
        </p:txBody>
      </p:sp>
    </p:spTree>
    <p:extLst>
      <p:ext uri="{BB962C8B-B14F-4D97-AF65-F5344CB8AC3E}">
        <p14:creationId xmlns:p14="http://schemas.microsoft.com/office/powerpoint/2010/main" val="2955997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DCB926-F9BB-4CA9-8A3D-F8C5990703EF}" type="datetimeFigureOut">
              <a:rPr lang="en-GB" smtClean="0"/>
              <a:pPr/>
              <a:t>03/05/2022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E999F7-2553-4A40-A2C4-4A8FFA55342F}" type="slidenum">
              <a:rPr lang="en-GB" smtClean="0"/>
              <a:pPr/>
              <a:t>‹#›</a:t>
            </a:fld>
            <a:endParaRPr lang="en-GB"/>
          </a:p>
        </p:txBody>
      </p:sp>
    </p:spTree>
    <p:extLst>
      <p:ext uri="{BB962C8B-B14F-4D97-AF65-F5344CB8AC3E}">
        <p14:creationId xmlns:p14="http://schemas.microsoft.com/office/powerpoint/2010/main" val="2752136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ltLang="en-US" dirty="0"/>
              <a:t>FUNDAMENTALS OF NURSING II-YEAR ONE SEMESTER TWO</a:t>
            </a:r>
            <a:endParaRPr lang="en-US" dirty="0"/>
          </a:p>
        </p:txBody>
      </p:sp>
      <p:sp>
        <p:nvSpPr>
          <p:cNvPr id="3" name="Subtitle 2"/>
          <p:cNvSpPr>
            <a:spLocks noGrp="1"/>
          </p:cNvSpPr>
          <p:nvPr>
            <p:ph type="subTitle" idx="1"/>
          </p:nvPr>
        </p:nvSpPr>
        <p:spPr/>
        <p:txBody>
          <a:bodyPr/>
          <a:lstStyle/>
          <a:p>
            <a:r>
              <a:rPr lang="en-US" altLang="en-US" dirty="0"/>
              <a:t>BY BERNARD CHEPKWONY</a:t>
            </a:r>
          </a:p>
          <a:p>
            <a:endParaRPr lang="en-US" dirty="0"/>
          </a:p>
        </p:txBody>
      </p:sp>
    </p:spTree>
    <p:extLst>
      <p:ext uri="{BB962C8B-B14F-4D97-AF65-F5344CB8AC3E}">
        <p14:creationId xmlns:p14="http://schemas.microsoft.com/office/powerpoint/2010/main" val="66447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Historical Perspectives </a:t>
            </a:r>
            <a:r>
              <a:rPr lang="en-GB" b="1" dirty="0" err="1" smtClean="0"/>
              <a:t>Cont</a:t>
            </a:r>
            <a:r>
              <a:rPr lang="en-GB" b="1" dirty="0" smtClean="0"/>
              <a:t>…</a:t>
            </a:r>
            <a:endParaRPr lang="en-GB" dirty="0"/>
          </a:p>
        </p:txBody>
      </p:sp>
      <p:sp>
        <p:nvSpPr>
          <p:cNvPr id="3" name="Content Placeholder 2"/>
          <p:cNvSpPr>
            <a:spLocks noGrp="1"/>
          </p:cNvSpPr>
          <p:nvPr>
            <p:ph idx="1"/>
          </p:nvPr>
        </p:nvSpPr>
        <p:spPr/>
        <p:txBody>
          <a:bodyPr/>
          <a:lstStyle/>
          <a:p>
            <a:r>
              <a:rPr lang="en-GB" b="1" dirty="0"/>
              <a:t>1959: </a:t>
            </a:r>
            <a:r>
              <a:rPr lang="en-GB" dirty="0"/>
              <a:t>Johnson described the steps as (1) assessing situations, (2) decision making,(3) implementation of actions to resolve problems, (4) evaluation.</a:t>
            </a:r>
          </a:p>
          <a:p>
            <a:r>
              <a:rPr lang="en-GB" b="1" dirty="0"/>
              <a:t>1961:</a:t>
            </a:r>
            <a:r>
              <a:rPr lang="en-GB" dirty="0"/>
              <a:t>Orlando (a psychiatric/MH nurse) described three phases: (1) client’s </a:t>
            </a:r>
            <a:r>
              <a:rPr lang="en-GB" dirty="0" err="1"/>
              <a:t>behavior</a:t>
            </a:r>
            <a:r>
              <a:rPr lang="en-GB" dirty="0" smtClean="0"/>
              <a:t>, (</a:t>
            </a:r>
            <a:r>
              <a:rPr lang="en-GB" dirty="0"/>
              <a:t>2) reaction of the nurse, (3) nursing actions.</a:t>
            </a:r>
          </a:p>
          <a:p>
            <a:r>
              <a:rPr lang="en-GB" b="1" dirty="0"/>
              <a:t>1963:</a:t>
            </a:r>
            <a:r>
              <a:rPr lang="en-GB" dirty="0"/>
              <a:t>Wiedenbach described the steps as (1) identify help needed, (2) minister help,(3) validate help given.</a:t>
            </a:r>
          </a:p>
        </p:txBody>
      </p:sp>
    </p:spTree>
    <p:extLst>
      <p:ext uri="{BB962C8B-B14F-4D97-AF65-F5344CB8AC3E}">
        <p14:creationId xmlns:p14="http://schemas.microsoft.com/office/powerpoint/2010/main" val="3886553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Historical Perspectives </a:t>
            </a:r>
            <a:r>
              <a:rPr lang="en-GB" b="1" dirty="0" err="1" smtClean="0"/>
              <a:t>Cont</a:t>
            </a:r>
            <a:r>
              <a:rPr lang="en-GB" b="1" dirty="0" smtClean="0"/>
              <a:t>…</a:t>
            </a:r>
            <a:endParaRPr lang="en-GB" dirty="0"/>
          </a:p>
        </p:txBody>
      </p:sp>
      <p:sp>
        <p:nvSpPr>
          <p:cNvPr id="3" name="Content Placeholder 2"/>
          <p:cNvSpPr>
            <a:spLocks noGrp="1"/>
          </p:cNvSpPr>
          <p:nvPr>
            <p:ph idx="1"/>
          </p:nvPr>
        </p:nvSpPr>
        <p:spPr/>
        <p:txBody>
          <a:bodyPr/>
          <a:lstStyle/>
          <a:p>
            <a:r>
              <a:rPr lang="en-GB" b="1" dirty="0"/>
              <a:t>1967</a:t>
            </a:r>
            <a:r>
              <a:rPr lang="en-GB" b="1" dirty="0" smtClean="0"/>
              <a:t>: </a:t>
            </a:r>
            <a:r>
              <a:rPr lang="en-GB" dirty="0" smtClean="0"/>
              <a:t>Knowles </a:t>
            </a:r>
            <a:r>
              <a:rPr lang="en-GB" dirty="0"/>
              <a:t>described the “five Ds”: (1) Discover, (2) Delve, (3) Decide, (4) Do,(5) Discriminate.</a:t>
            </a:r>
          </a:p>
          <a:p>
            <a:r>
              <a:rPr lang="en-GB" dirty="0" smtClean="0"/>
              <a:t>Western </a:t>
            </a:r>
            <a:r>
              <a:rPr lang="en-GB" dirty="0"/>
              <a:t>Interstate Commission on Higher Education (WICHE) described five </a:t>
            </a:r>
            <a:r>
              <a:rPr lang="en-GB" dirty="0" smtClean="0"/>
              <a:t>steps as </a:t>
            </a:r>
            <a:r>
              <a:rPr lang="en-GB" dirty="0"/>
              <a:t>(1) perception (2)communication, (3) interpretation, (4) intervention, (5) discrimination.</a:t>
            </a:r>
          </a:p>
          <a:p>
            <a:r>
              <a:rPr lang="en-GB" dirty="0" smtClean="0"/>
              <a:t>Catholic </a:t>
            </a:r>
            <a:r>
              <a:rPr lang="en-GB" dirty="0"/>
              <a:t>University of America described four components: (1) assessing, (2) planning,(3) interventions, (4) evaluation.</a:t>
            </a:r>
          </a:p>
          <a:p>
            <a:r>
              <a:rPr lang="en-GB" b="1" dirty="0" smtClean="0"/>
              <a:t>NP </a:t>
            </a:r>
            <a:r>
              <a:rPr lang="en-GB" dirty="0" smtClean="0"/>
              <a:t>officially </a:t>
            </a:r>
            <a:r>
              <a:rPr lang="en-GB" dirty="0"/>
              <a:t>introduced as a tool for Nursing practice</a:t>
            </a:r>
          </a:p>
          <a:p>
            <a:r>
              <a:rPr lang="en-GB" dirty="0" err="1" smtClean="0"/>
              <a:t>Yura</a:t>
            </a:r>
            <a:r>
              <a:rPr lang="en-GB" dirty="0" smtClean="0"/>
              <a:t> &amp; </a:t>
            </a:r>
            <a:r>
              <a:rPr lang="en-GB" dirty="0"/>
              <a:t>Walsh came up with four steps that included implementation</a:t>
            </a:r>
          </a:p>
          <a:p>
            <a:endParaRPr lang="en-GB" dirty="0"/>
          </a:p>
        </p:txBody>
      </p:sp>
    </p:spTree>
    <p:extLst>
      <p:ext uri="{BB962C8B-B14F-4D97-AF65-F5344CB8AC3E}">
        <p14:creationId xmlns:p14="http://schemas.microsoft.com/office/powerpoint/2010/main" val="3884319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Historical Perspectives </a:t>
            </a:r>
            <a:r>
              <a:rPr lang="en-GB" b="1" dirty="0" err="1" smtClean="0"/>
              <a:t>Cont</a:t>
            </a:r>
            <a:r>
              <a:rPr lang="en-GB" b="1" dirty="0" smtClean="0"/>
              <a:t>…</a:t>
            </a:r>
            <a:endParaRPr lang="en-GB" dirty="0"/>
          </a:p>
        </p:txBody>
      </p:sp>
      <p:sp>
        <p:nvSpPr>
          <p:cNvPr id="3" name="Content Placeholder 2"/>
          <p:cNvSpPr>
            <a:spLocks noGrp="1"/>
          </p:cNvSpPr>
          <p:nvPr>
            <p:ph idx="1"/>
          </p:nvPr>
        </p:nvSpPr>
        <p:spPr>
          <a:xfrm>
            <a:off x="838200" y="1875052"/>
            <a:ext cx="10515600" cy="4351338"/>
          </a:xfrm>
        </p:spPr>
        <p:txBody>
          <a:bodyPr>
            <a:normAutofit fontScale="92500" lnSpcReduction="20000"/>
          </a:bodyPr>
          <a:lstStyle/>
          <a:p>
            <a:r>
              <a:rPr lang="en-GB" dirty="0"/>
              <a:t>In UK-The term “Nursing Process” was used in the 1970’ s and came to be understood as:</a:t>
            </a:r>
          </a:p>
          <a:p>
            <a:pPr>
              <a:buFont typeface="Wingdings" panose="05000000000000000000" pitchFamily="2" charset="2"/>
              <a:buChar char="Ø"/>
            </a:pPr>
            <a:r>
              <a:rPr lang="en-GB" dirty="0" smtClean="0"/>
              <a:t>     A </a:t>
            </a:r>
            <a:r>
              <a:rPr lang="en-GB" dirty="0"/>
              <a:t>form of documentation</a:t>
            </a:r>
          </a:p>
          <a:p>
            <a:pPr>
              <a:buFont typeface="Wingdings" panose="05000000000000000000" pitchFamily="2" charset="2"/>
              <a:buChar char="Ø"/>
            </a:pPr>
            <a:r>
              <a:rPr lang="en-GB" dirty="0" smtClean="0"/>
              <a:t>     a </a:t>
            </a:r>
            <a:r>
              <a:rPr lang="en-GB" dirty="0"/>
              <a:t>means of organizing work, that is patient allocation or primary nursing</a:t>
            </a:r>
          </a:p>
          <a:p>
            <a:pPr>
              <a:buFont typeface="Wingdings" panose="05000000000000000000" pitchFamily="2" charset="2"/>
              <a:buChar char="Ø"/>
            </a:pPr>
            <a:r>
              <a:rPr lang="en-GB" dirty="0" smtClean="0"/>
              <a:t>     an </a:t>
            </a:r>
            <a:r>
              <a:rPr lang="en-GB" dirty="0"/>
              <a:t>educational tool to help achieve patient </a:t>
            </a:r>
            <a:r>
              <a:rPr lang="en-GB" dirty="0" smtClean="0"/>
              <a:t>centred </a:t>
            </a:r>
            <a:r>
              <a:rPr lang="en-GB" dirty="0"/>
              <a:t>nursing</a:t>
            </a:r>
          </a:p>
          <a:p>
            <a:pPr>
              <a:buFont typeface="Wingdings" panose="05000000000000000000" pitchFamily="2" charset="2"/>
              <a:buChar char="Ø"/>
            </a:pPr>
            <a:r>
              <a:rPr lang="en-GB" dirty="0" smtClean="0"/>
              <a:t>     a </a:t>
            </a:r>
            <a:r>
              <a:rPr lang="en-GB" dirty="0"/>
              <a:t>philosophy to help nursing attain professional status by offering an </a:t>
            </a:r>
            <a:r>
              <a:rPr lang="en-GB" dirty="0" smtClean="0"/>
              <a:t>                        </a:t>
            </a:r>
          </a:p>
          <a:p>
            <a:pPr marL="0" indent="0">
              <a:buNone/>
            </a:pPr>
            <a:r>
              <a:rPr lang="en-GB" dirty="0"/>
              <a:t> </a:t>
            </a:r>
            <a:r>
              <a:rPr lang="en-GB" dirty="0" smtClean="0"/>
              <a:t>       alternative </a:t>
            </a:r>
            <a:r>
              <a:rPr lang="en-GB" dirty="0"/>
              <a:t>to the medical model</a:t>
            </a:r>
          </a:p>
          <a:p>
            <a:endParaRPr lang="en-GB" dirty="0"/>
          </a:p>
          <a:p>
            <a:r>
              <a:rPr lang="en-GB" dirty="0"/>
              <a:t>1971:Orem described three steps: (1) initial and continuing determination of need for </a:t>
            </a:r>
            <a:r>
              <a:rPr lang="en-GB" dirty="0" smtClean="0"/>
              <a:t>nursing care</a:t>
            </a:r>
            <a:r>
              <a:rPr lang="en-GB" dirty="0"/>
              <a:t>, (2) designing nursing actions that will contribute to client’s achievement of health goals,(3) initiating, conducting and control of assisting actions</a:t>
            </a:r>
          </a:p>
        </p:txBody>
      </p:sp>
    </p:spTree>
    <p:extLst>
      <p:ext uri="{BB962C8B-B14F-4D97-AF65-F5344CB8AC3E}">
        <p14:creationId xmlns:p14="http://schemas.microsoft.com/office/powerpoint/2010/main" val="3091815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Historical Perspectives </a:t>
            </a:r>
            <a:r>
              <a:rPr lang="en-GB" b="1" dirty="0" err="1" smtClean="0"/>
              <a:t>Cont</a:t>
            </a:r>
            <a:r>
              <a:rPr lang="en-GB" b="1" dirty="0" smtClean="0"/>
              <a:t>…</a:t>
            </a:r>
            <a:endParaRPr lang="en-GB" dirty="0"/>
          </a:p>
        </p:txBody>
      </p:sp>
      <p:sp>
        <p:nvSpPr>
          <p:cNvPr id="3" name="Content Placeholder 2"/>
          <p:cNvSpPr>
            <a:spLocks noGrp="1"/>
          </p:cNvSpPr>
          <p:nvPr>
            <p:ph idx="1"/>
          </p:nvPr>
        </p:nvSpPr>
        <p:spPr/>
        <p:txBody>
          <a:bodyPr/>
          <a:lstStyle/>
          <a:p>
            <a:r>
              <a:rPr lang="en-GB" dirty="0"/>
              <a:t>1973:the ANA Standards of Nursing Practice identified five steps: (1) assessing,(2) diagnosing, (3) planning, (4) intervention, and (5) evaluation.</a:t>
            </a:r>
          </a:p>
          <a:p>
            <a:r>
              <a:rPr lang="en-GB" dirty="0" smtClean="0"/>
              <a:t>The </a:t>
            </a:r>
            <a:r>
              <a:rPr lang="en-GB" dirty="0"/>
              <a:t>term Nursing Diagnosis was introduced in the literature of nursing.</a:t>
            </a:r>
          </a:p>
          <a:p>
            <a:r>
              <a:rPr lang="en-GB" dirty="0" smtClean="0"/>
              <a:t>Fry(1953</a:t>
            </a:r>
            <a:r>
              <a:rPr lang="en-GB" dirty="0"/>
              <a:t>) first used the term Nursing Diagnosis but it was until 1974 when it was added as a separate step</a:t>
            </a:r>
          </a:p>
          <a:p>
            <a:endParaRPr lang="en-GB" dirty="0"/>
          </a:p>
        </p:txBody>
      </p:sp>
    </p:spTree>
    <p:extLst>
      <p:ext uri="{BB962C8B-B14F-4D97-AF65-F5344CB8AC3E}">
        <p14:creationId xmlns:p14="http://schemas.microsoft.com/office/powerpoint/2010/main" val="1737370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Historical Perspectives </a:t>
            </a:r>
            <a:r>
              <a:rPr lang="en-GB" b="1" dirty="0" err="1" smtClean="0"/>
              <a:t>Cont</a:t>
            </a:r>
            <a:r>
              <a:rPr lang="en-GB" b="1" dirty="0" smtClean="0"/>
              <a:t>…</a:t>
            </a:r>
            <a:endParaRPr lang="en-GB" dirty="0"/>
          </a:p>
        </p:txBody>
      </p:sp>
      <p:sp>
        <p:nvSpPr>
          <p:cNvPr id="3" name="Content Placeholder 2"/>
          <p:cNvSpPr>
            <a:spLocks noGrp="1"/>
          </p:cNvSpPr>
          <p:nvPr>
            <p:ph idx="1"/>
          </p:nvPr>
        </p:nvSpPr>
        <p:spPr/>
        <p:txBody>
          <a:bodyPr>
            <a:normAutofit lnSpcReduction="10000"/>
          </a:bodyPr>
          <a:lstStyle/>
          <a:p>
            <a:r>
              <a:rPr lang="en-GB" dirty="0" smtClean="0"/>
              <a:t>1975</a:t>
            </a:r>
            <a:r>
              <a:rPr lang="en-GB" dirty="0"/>
              <a:t>: </a:t>
            </a:r>
            <a:r>
              <a:rPr lang="en-GB" dirty="0" err="1" smtClean="0"/>
              <a:t>Gebbie</a:t>
            </a:r>
            <a:r>
              <a:rPr lang="en-GB" dirty="0" smtClean="0"/>
              <a:t> and </a:t>
            </a:r>
            <a:r>
              <a:rPr lang="en-GB" dirty="0"/>
              <a:t>Lavin instituted the first national conference on classification of nursing diagnoses, which led to the use of the five step nursing model: </a:t>
            </a:r>
            <a:r>
              <a:rPr lang="en-GB" b="1" i="1" dirty="0"/>
              <a:t>(1) assessment, (2) nursing diagnosis, (3) planning, (4) intervention (5) evaluation.</a:t>
            </a:r>
            <a:endParaRPr lang="en-GB" dirty="0"/>
          </a:p>
          <a:p>
            <a:r>
              <a:rPr lang="en-GB" dirty="0" smtClean="0"/>
              <a:t>In </a:t>
            </a:r>
            <a:r>
              <a:rPr lang="en-GB" dirty="0"/>
              <a:t>1985, the World Health Organization officially proposed its four-phase operationalization: </a:t>
            </a:r>
          </a:p>
          <a:p>
            <a:pPr>
              <a:buFont typeface="Wingdings" panose="05000000000000000000" pitchFamily="2" charset="2"/>
              <a:buChar char="Ø"/>
            </a:pPr>
            <a:r>
              <a:rPr lang="en-GB" dirty="0" smtClean="0"/>
              <a:t>Assessment</a:t>
            </a:r>
            <a:endParaRPr lang="en-GB" dirty="0"/>
          </a:p>
          <a:p>
            <a:pPr>
              <a:buFont typeface="Wingdings" panose="05000000000000000000" pitchFamily="2" charset="2"/>
              <a:buChar char="Ø"/>
            </a:pPr>
            <a:r>
              <a:rPr lang="en-GB" dirty="0" smtClean="0"/>
              <a:t>Planning</a:t>
            </a:r>
            <a:endParaRPr lang="en-GB" dirty="0"/>
          </a:p>
          <a:p>
            <a:pPr>
              <a:buFont typeface="Wingdings" panose="05000000000000000000" pitchFamily="2" charset="2"/>
              <a:buChar char="Ø"/>
            </a:pPr>
            <a:r>
              <a:rPr lang="en-GB" dirty="0" smtClean="0"/>
              <a:t>Implementation</a:t>
            </a:r>
            <a:endParaRPr lang="en-GB" dirty="0"/>
          </a:p>
          <a:p>
            <a:pPr>
              <a:buFont typeface="Wingdings" panose="05000000000000000000" pitchFamily="2" charset="2"/>
              <a:buChar char="Ø"/>
            </a:pPr>
            <a:r>
              <a:rPr lang="en-GB" dirty="0" smtClean="0"/>
              <a:t>and </a:t>
            </a:r>
            <a:r>
              <a:rPr lang="en-GB" dirty="0"/>
              <a:t>Evaluation.</a:t>
            </a:r>
          </a:p>
          <a:p>
            <a:endParaRPr lang="en-GB" dirty="0"/>
          </a:p>
        </p:txBody>
      </p:sp>
    </p:spTree>
    <p:extLst>
      <p:ext uri="{BB962C8B-B14F-4D97-AF65-F5344CB8AC3E}">
        <p14:creationId xmlns:p14="http://schemas.microsoft.com/office/powerpoint/2010/main" val="2925876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Historical Perspectives </a:t>
            </a:r>
            <a:r>
              <a:rPr lang="en-GB" b="1" dirty="0" err="1" smtClean="0"/>
              <a:t>Cont</a:t>
            </a:r>
            <a:r>
              <a:rPr lang="en-GB" b="1" dirty="0" smtClean="0"/>
              <a:t>…</a:t>
            </a:r>
            <a:endParaRPr lang="en-GB" dirty="0"/>
          </a:p>
        </p:txBody>
      </p:sp>
      <p:sp>
        <p:nvSpPr>
          <p:cNvPr id="3" name="Content Placeholder 2"/>
          <p:cNvSpPr>
            <a:spLocks noGrp="1"/>
          </p:cNvSpPr>
          <p:nvPr>
            <p:ph idx="1"/>
          </p:nvPr>
        </p:nvSpPr>
        <p:spPr/>
        <p:txBody>
          <a:bodyPr/>
          <a:lstStyle/>
          <a:p>
            <a:r>
              <a:rPr lang="en-GB" dirty="0"/>
              <a:t>In 1991 NANDA made revisions to include outcome identification as a specific part of the planning step</a:t>
            </a:r>
          </a:p>
          <a:p>
            <a:r>
              <a:rPr lang="en-GB" b="1" dirty="0"/>
              <a:t>Current steps</a:t>
            </a:r>
            <a:r>
              <a:rPr lang="en-GB" dirty="0"/>
              <a:t>-Assessment, Diagnosis, Outcome identification, planning, implementation, Evaluation,</a:t>
            </a:r>
          </a:p>
          <a:p>
            <a:r>
              <a:rPr lang="en-GB" b="1" dirty="0"/>
              <a:t>2010:Kenyan model </a:t>
            </a:r>
            <a:r>
              <a:rPr lang="en-GB" b="1" i="1" dirty="0"/>
              <a:t>-</a:t>
            </a:r>
            <a:r>
              <a:rPr lang="en-GB" dirty="0"/>
              <a:t>Assessment, Diagnosis, planning(including outcome identification), implementation, Evaluation, Documentation</a:t>
            </a:r>
          </a:p>
        </p:txBody>
      </p:sp>
    </p:spTree>
    <p:extLst>
      <p:ext uri="{BB962C8B-B14F-4D97-AF65-F5344CB8AC3E}">
        <p14:creationId xmlns:p14="http://schemas.microsoft.com/office/powerpoint/2010/main" val="2901722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Historical Perspectives </a:t>
            </a:r>
            <a:r>
              <a:rPr lang="en-GB" b="1" dirty="0" err="1" smtClean="0"/>
              <a:t>Cont</a:t>
            </a:r>
            <a:r>
              <a:rPr lang="en-GB" b="1" dirty="0" smtClean="0"/>
              <a:t>…</a:t>
            </a:r>
            <a:endParaRPr lang="en-GB" dirty="0"/>
          </a:p>
        </p:txBody>
      </p:sp>
      <p:sp>
        <p:nvSpPr>
          <p:cNvPr id="3" name="Content Placeholder 2"/>
          <p:cNvSpPr>
            <a:spLocks noGrp="1"/>
          </p:cNvSpPr>
          <p:nvPr>
            <p:ph idx="1"/>
          </p:nvPr>
        </p:nvSpPr>
        <p:spPr/>
        <p:txBody>
          <a:bodyPr/>
          <a:lstStyle/>
          <a:p>
            <a:r>
              <a:rPr lang="en-GB" dirty="0"/>
              <a:t>Definitions of </a:t>
            </a:r>
            <a:r>
              <a:rPr lang="en-GB" b="1" dirty="0" smtClean="0"/>
              <a:t>NP </a:t>
            </a:r>
            <a:r>
              <a:rPr lang="en-GB" dirty="0" smtClean="0"/>
              <a:t>and </a:t>
            </a:r>
            <a:r>
              <a:rPr lang="en-GB" dirty="0"/>
              <a:t>its components have undergone revision over the years and now include emphasis on professional accountability, multiculturalism and aging issues</a:t>
            </a:r>
          </a:p>
          <a:p>
            <a:r>
              <a:rPr lang="en-GB" dirty="0"/>
              <a:t>NP is conceptualized as an organizing framework derived from scientific method of problem solving to guide what nurses do in practice .</a:t>
            </a:r>
          </a:p>
        </p:txBody>
      </p:sp>
    </p:spTree>
    <p:extLst>
      <p:ext uri="{BB962C8B-B14F-4D97-AF65-F5344CB8AC3E}">
        <p14:creationId xmlns:p14="http://schemas.microsoft.com/office/powerpoint/2010/main" val="2213023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Benefits of Nursing Process</a:t>
            </a:r>
            <a:endParaRPr lang="en-GB" dirty="0"/>
          </a:p>
        </p:txBody>
      </p:sp>
      <p:sp>
        <p:nvSpPr>
          <p:cNvPr id="3" name="Content Placeholder 2"/>
          <p:cNvSpPr>
            <a:spLocks noGrp="1"/>
          </p:cNvSpPr>
          <p:nvPr>
            <p:ph idx="1"/>
          </p:nvPr>
        </p:nvSpPr>
        <p:spPr/>
        <p:txBody>
          <a:bodyPr/>
          <a:lstStyle/>
          <a:p>
            <a:r>
              <a:rPr lang="en-GB" dirty="0"/>
              <a:t>Provides an orderly &amp; systematic method for planning &amp; providing care</a:t>
            </a:r>
          </a:p>
          <a:p>
            <a:r>
              <a:rPr lang="en-GB" dirty="0" smtClean="0"/>
              <a:t>Enhances </a:t>
            </a:r>
            <a:r>
              <a:rPr lang="en-GB" dirty="0"/>
              <a:t>nursing efficiency by standardizing nursing practice</a:t>
            </a:r>
          </a:p>
          <a:p>
            <a:r>
              <a:rPr lang="en-GB" dirty="0" smtClean="0"/>
              <a:t>Facilitates </a:t>
            </a:r>
            <a:r>
              <a:rPr lang="en-GB" dirty="0"/>
              <a:t>documentation of care</a:t>
            </a:r>
          </a:p>
          <a:p>
            <a:r>
              <a:rPr lang="en-GB" dirty="0" smtClean="0"/>
              <a:t>Provides </a:t>
            </a:r>
            <a:r>
              <a:rPr lang="en-GB" dirty="0"/>
              <a:t>a unity of language for the nursing profession-Nursing diagnosis, outcome criteria, goals</a:t>
            </a:r>
            <a:r>
              <a:rPr lang="en-GB" dirty="0" smtClean="0"/>
              <a:t>, </a:t>
            </a:r>
            <a:r>
              <a:rPr lang="en-GB" dirty="0" err="1" smtClean="0"/>
              <a:t>etc</a:t>
            </a:r>
            <a:endParaRPr lang="en-GB" dirty="0"/>
          </a:p>
          <a:p>
            <a:endParaRPr lang="en-GB" dirty="0"/>
          </a:p>
        </p:txBody>
      </p:sp>
    </p:spTree>
    <p:extLst>
      <p:ext uri="{BB962C8B-B14F-4D97-AF65-F5344CB8AC3E}">
        <p14:creationId xmlns:p14="http://schemas.microsoft.com/office/powerpoint/2010/main" val="518669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Benefits of Nursing Process </a:t>
            </a:r>
            <a:r>
              <a:rPr lang="en-GB" b="1" dirty="0" err="1" smtClean="0"/>
              <a:t>Cont</a:t>
            </a:r>
            <a:r>
              <a:rPr lang="en-GB" b="1" dirty="0" smtClean="0"/>
              <a:t>…</a:t>
            </a:r>
            <a:endParaRPr lang="en-GB" dirty="0"/>
          </a:p>
        </p:txBody>
      </p:sp>
      <p:sp>
        <p:nvSpPr>
          <p:cNvPr id="3" name="Content Placeholder 2"/>
          <p:cNvSpPr>
            <a:spLocks noGrp="1"/>
          </p:cNvSpPr>
          <p:nvPr>
            <p:ph idx="1"/>
          </p:nvPr>
        </p:nvSpPr>
        <p:spPr/>
        <p:txBody>
          <a:bodyPr/>
          <a:lstStyle/>
          <a:p>
            <a:r>
              <a:rPr lang="en-GB" dirty="0"/>
              <a:t>Increased client participation</a:t>
            </a:r>
          </a:p>
          <a:p>
            <a:r>
              <a:rPr lang="en-GB" dirty="0" smtClean="0"/>
              <a:t>Stresses </a:t>
            </a:r>
            <a:r>
              <a:rPr lang="en-GB" dirty="0"/>
              <a:t>the independent function of nurses-</a:t>
            </a:r>
          </a:p>
          <a:p>
            <a:r>
              <a:rPr lang="en-GB" dirty="0" smtClean="0"/>
              <a:t>Collaboration </a:t>
            </a:r>
            <a:r>
              <a:rPr lang="en-GB" dirty="0"/>
              <a:t>of care and not assistants</a:t>
            </a:r>
          </a:p>
          <a:p>
            <a:r>
              <a:rPr lang="en-GB" dirty="0" smtClean="0"/>
              <a:t>Continuity </a:t>
            </a:r>
            <a:r>
              <a:rPr lang="en-GB" dirty="0"/>
              <a:t>of care and Prevention of duplication</a:t>
            </a:r>
          </a:p>
          <a:p>
            <a:r>
              <a:rPr lang="en-GB" dirty="0" smtClean="0"/>
              <a:t>Individualized </a:t>
            </a:r>
            <a:r>
              <a:rPr lang="en-GB" dirty="0"/>
              <a:t>care</a:t>
            </a:r>
          </a:p>
          <a:p>
            <a:r>
              <a:rPr lang="en-GB" dirty="0" smtClean="0"/>
              <a:t>Increases </a:t>
            </a:r>
            <a:r>
              <a:rPr lang="en-GB" dirty="0"/>
              <a:t>care quality through the use of deliberate actions</a:t>
            </a:r>
          </a:p>
          <a:p>
            <a:endParaRPr lang="en-GB" dirty="0"/>
          </a:p>
        </p:txBody>
      </p:sp>
    </p:spTree>
    <p:extLst>
      <p:ext uri="{BB962C8B-B14F-4D97-AF65-F5344CB8AC3E}">
        <p14:creationId xmlns:p14="http://schemas.microsoft.com/office/powerpoint/2010/main" val="23366592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Characteristics</a:t>
            </a:r>
            <a:endParaRPr lang="en-GB" dirty="0"/>
          </a:p>
        </p:txBody>
      </p:sp>
      <p:sp>
        <p:nvSpPr>
          <p:cNvPr id="3" name="Content Placeholder 2"/>
          <p:cNvSpPr>
            <a:spLocks noGrp="1"/>
          </p:cNvSpPr>
          <p:nvPr>
            <p:ph idx="1"/>
          </p:nvPr>
        </p:nvSpPr>
        <p:spPr/>
        <p:txBody>
          <a:bodyPr/>
          <a:lstStyle/>
          <a:p>
            <a:r>
              <a:rPr lang="en-GB" dirty="0"/>
              <a:t>Client </a:t>
            </a:r>
            <a:r>
              <a:rPr lang="en-GB" dirty="0" err="1" smtClean="0"/>
              <a:t>centered</a:t>
            </a:r>
            <a:r>
              <a:rPr lang="en-GB" dirty="0" smtClean="0"/>
              <a:t>-individualized </a:t>
            </a:r>
            <a:r>
              <a:rPr lang="en-GB" dirty="0"/>
              <a:t>,according to client’s needs/problems rather than nursing goals</a:t>
            </a:r>
          </a:p>
          <a:p>
            <a:r>
              <a:rPr lang="en-GB" dirty="0" smtClean="0"/>
              <a:t>Permits </a:t>
            </a:r>
            <a:r>
              <a:rPr lang="en-GB" dirty="0"/>
              <a:t>creativity and rational Decision making </a:t>
            </a:r>
          </a:p>
          <a:p>
            <a:r>
              <a:rPr lang="en-GB" dirty="0" smtClean="0"/>
              <a:t>Involves </a:t>
            </a:r>
            <a:r>
              <a:rPr lang="en-GB" dirty="0"/>
              <a:t>decision making at every phase-data from every phase are used to make decisions. The nurse is not bound by standard </a:t>
            </a:r>
            <a:r>
              <a:rPr lang="en-GB" dirty="0" smtClean="0"/>
              <a:t>responses e.g</a:t>
            </a:r>
            <a:r>
              <a:rPr lang="en-GB" dirty="0"/>
              <a:t>. deciding priorities rather than routine dependant</a:t>
            </a:r>
          </a:p>
          <a:p>
            <a:endParaRPr lang="en-GB" dirty="0"/>
          </a:p>
        </p:txBody>
      </p:sp>
    </p:spTree>
    <p:extLst>
      <p:ext uri="{BB962C8B-B14F-4D97-AF65-F5344CB8AC3E}">
        <p14:creationId xmlns:p14="http://schemas.microsoft.com/office/powerpoint/2010/main" val="3407741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xmlns="" id="{A35748C8-411B-49FA-9C87-78774F64B9C7}"/>
              </a:ext>
            </a:extLst>
          </p:cNvPr>
          <p:cNvSpPr>
            <a:spLocks noGrp="1"/>
          </p:cNvSpPr>
          <p:nvPr>
            <p:ph type="title"/>
          </p:nvPr>
        </p:nvSpPr>
        <p:spPr/>
        <p:txBody>
          <a:bodyPr/>
          <a:lstStyle/>
          <a:p>
            <a:r>
              <a:rPr lang="en-US" altLang="en-US" dirty="0"/>
              <a:t>BROAD OBJECTIVE </a:t>
            </a:r>
          </a:p>
        </p:txBody>
      </p:sp>
      <p:sp>
        <p:nvSpPr>
          <p:cNvPr id="36867" name="Content Placeholder 2">
            <a:extLst>
              <a:ext uri="{FF2B5EF4-FFF2-40B4-BE49-F238E27FC236}">
                <a16:creationId xmlns:a16="http://schemas.microsoft.com/office/drawing/2014/main" xmlns="" id="{8B7621A3-BA86-4694-9CE0-C929DA67F1C7}"/>
              </a:ext>
            </a:extLst>
          </p:cNvPr>
          <p:cNvSpPr>
            <a:spLocks noGrp="1"/>
          </p:cNvSpPr>
          <p:nvPr>
            <p:ph idx="1"/>
          </p:nvPr>
        </p:nvSpPr>
        <p:spPr/>
        <p:txBody>
          <a:bodyPr/>
          <a:lstStyle/>
          <a:p>
            <a:r>
              <a:rPr lang="en-US" altLang="en-US" sz="4400" dirty="0"/>
              <a:t>The student to be able to provide holistic care to the unconscious and critically ill patients using the Nursing </a:t>
            </a:r>
            <a:r>
              <a:rPr lang="en-US" altLang="en-US" sz="4400" dirty="0" smtClean="0"/>
              <a:t>Process</a:t>
            </a:r>
            <a:r>
              <a:rPr lang="en-GB" sz="4400" dirty="0" smtClean="0"/>
              <a:t> </a:t>
            </a:r>
            <a:r>
              <a:rPr lang="en-GB" sz="4400" dirty="0"/>
              <a:t>as the frame work for providing quality nursing care.</a:t>
            </a:r>
          </a:p>
          <a:p>
            <a:endParaRPr lang="en-US" altLang="en-US" sz="4400" dirty="0"/>
          </a:p>
        </p:txBody>
      </p:sp>
    </p:spTree>
    <p:extLst>
      <p:ext uri="{BB962C8B-B14F-4D97-AF65-F5344CB8AC3E}">
        <p14:creationId xmlns:p14="http://schemas.microsoft.com/office/powerpoint/2010/main" val="4673218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Characteristics cont..</a:t>
            </a:r>
            <a:endParaRPr lang="en-GB" dirty="0"/>
          </a:p>
        </p:txBody>
      </p:sp>
      <p:sp>
        <p:nvSpPr>
          <p:cNvPr id="3" name="Content Placeholder 2"/>
          <p:cNvSpPr>
            <a:spLocks noGrp="1"/>
          </p:cNvSpPr>
          <p:nvPr>
            <p:ph idx="1"/>
          </p:nvPr>
        </p:nvSpPr>
        <p:spPr/>
        <p:txBody>
          <a:bodyPr/>
          <a:lstStyle/>
          <a:p>
            <a:r>
              <a:rPr lang="en-GB" dirty="0"/>
              <a:t>It is a </a:t>
            </a:r>
            <a:r>
              <a:rPr lang="en-GB" b="1" dirty="0"/>
              <a:t>G O S </a:t>
            </a:r>
            <a:r>
              <a:rPr lang="en-GB" b="1" dirty="0" smtClean="0"/>
              <a:t>H </a:t>
            </a:r>
            <a:r>
              <a:rPr lang="en-GB" dirty="0" smtClean="0"/>
              <a:t>approach </a:t>
            </a:r>
            <a:r>
              <a:rPr lang="en-GB" dirty="0"/>
              <a:t>(goal-oriented, organized, systematic and humanistic care) for efficient and effective provision of nursing care.</a:t>
            </a:r>
          </a:p>
          <a:p>
            <a:r>
              <a:rPr lang="en-GB" dirty="0" smtClean="0"/>
              <a:t>Facilitates </a:t>
            </a:r>
            <a:r>
              <a:rPr lang="en-GB" dirty="0"/>
              <a:t>use of critical thinking</a:t>
            </a:r>
          </a:p>
          <a:p>
            <a:endParaRPr lang="en-GB" dirty="0"/>
          </a:p>
        </p:txBody>
      </p:sp>
    </p:spTree>
    <p:extLst>
      <p:ext uri="{BB962C8B-B14F-4D97-AF65-F5344CB8AC3E}">
        <p14:creationId xmlns:p14="http://schemas.microsoft.com/office/powerpoint/2010/main" val="3778669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Examples of critical thinking skills NP</a:t>
            </a:r>
            <a:r>
              <a:rPr lang="en-GB" dirty="0"/>
              <a:t>	</a:t>
            </a:r>
            <a:br>
              <a:rPr lang="en-GB" dirty="0"/>
            </a:br>
            <a:endParaRPr lang="en-GB" dirty="0"/>
          </a:p>
        </p:txBody>
      </p:sp>
      <p:sp>
        <p:nvSpPr>
          <p:cNvPr id="3" name="Content Placeholder 2"/>
          <p:cNvSpPr>
            <a:spLocks noGrp="1"/>
          </p:cNvSpPr>
          <p:nvPr>
            <p:ph idx="1"/>
          </p:nvPr>
        </p:nvSpPr>
        <p:spPr>
          <a:xfrm>
            <a:off x="838200" y="1161535"/>
            <a:ext cx="10515600" cy="5015428"/>
          </a:xfrm>
        </p:spPr>
        <p:txBody>
          <a:bodyPr>
            <a:normAutofit fontScale="77500" lnSpcReduction="20000"/>
          </a:bodyPr>
          <a:lstStyle/>
          <a:p>
            <a:pPr marL="0" indent="0">
              <a:buNone/>
            </a:pPr>
            <a:r>
              <a:rPr lang="en-GB" b="1" dirty="0">
                <a:solidFill>
                  <a:srgbClr val="000000"/>
                </a:solidFill>
                <a:latin typeface="Times New Roman" panose="02020603050405020304" pitchFamily="18" charset="0"/>
              </a:rPr>
              <a:t> </a:t>
            </a:r>
            <a:r>
              <a:rPr lang="en-GB" b="1" dirty="0" smtClean="0">
                <a:solidFill>
                  <a:srgbClr val="000000"/>
                </a:solidFill>
                <a:latin typeface="Times New Roman" panose="02020603050405020304" pitchFamily="18" charset="0"/>
              </a:rPr>
              <a:t>   </a:t>
            </a:r>
            <a:r>
              <a:rPr lang="en-GB" sz="2900" b="1" i="0" u="none" strike="noStrike" baseline="0" dirty="0" smtClean="0">
                <a:solidFill>
                  <a:srgbClr val="000000"/>
                </a:solidFill>
                <a:latin typeface="Times New Roman" panose="02020603050405020304" pitchFamily="18" charset="0"/>
              </a:rPr>
              <a:t>Phase of NP</a:t>
            </a:r>
            <a:r>
              <a:rPr lang="en-GB" sz="2900" b="0" i="0" u="none" strike="noStrike" baseline="0" dirty="0" smtClean="0">
                <a:solidFill>
                  <a:srgbClr val="000000"/>
                </a:solidFill>
                <a:latin typeface="Times New Roman" panose="02020603050405020304" pitchFamily="18" charset="0"/>
              </a:rPr>
              <a:t>	                            </a:t>
            </a:r>
            <a:r>
              <a:rPr lang="en-GB" sz="2900" b="1" i="0" u="none" strike="noStrike" baseline="0" dirty="0" smtClean="0">
                <a:solidFill>
                  <a:srgbClr val="000000"/>
                </a:solidFill>
                <a:latin typeface="Times New Roman" panose="02020603050405020304" pitchFamily="18" charset="0"/>
              </a:rPr>
              <a:t>Sample Critical thinking activities</a:t>
            </a:r>
            <a:r>
              <a:rPr lang="en-GB" sz="2900" b="0" i="0" u="none" strike="noStrike" baseline="0" dirty="0" smtClean="0">
                <a:solidFill>
                  <a:srgbClr val="000000"/>
                </a:solidFill>
                <a:latin typeface="Times New Roman" panose="02020603050405020304" pitchFamily="18" charset="0"/>
              </a:rPr>
              <a:t>	</a:t>
            </a:r>
          </a:p>
          <a:p>
            <a:r>
              <a:rPr lang="en-GB" sz="2900" b="0" i="0" u="none" strike="noStrike" baseline="0" dirty="0" smtClean="0">
                <a:solidFill>
                  <a:srgbClr val="000000"/>
                </a:solidFill>
                <a:latin typeface="Times New Roman" panose="02020603050405020304" pitchFamily="18" charset="0"/>
              </a:rPr>
              <a:t>Assessment phase	</a:t>
            </a:r>
            <a:r>
              <a:rPr lang="en-GB" sz="2900" b="0" i="0" u="none" strike="noStrike" dirty="0" smtClean="0">
                <a:solidFill>
                  <a:srgbClr val="000000"/>
                </a:solidFill>
                <a:latin typeface="Times New Roman" panose="02020603050405020304" pitchFamily="18" charset="0"/>
              </a:rPr>
              <a:t>               </a:t>
            </a:r>
            <a:r>
              <a:rPr lang="en-GB" sz="2900" b="0" i="0" u="none" strike="noStrike" baseline="0" dirty="0" smtClean="0">
                <a:solidFill>
                  <a:srgbClr val="000000"/>
                </a:solidFill>
                <a:latin typeface="Arial" panose="020B0604020202020204" pitchFamily="34" charset="0"/>
              </a:rPr>
              <a:t>Making reliable observations</a:t>
            </a:r>
          </a:p>
          <a:p>
            <a:pPr marL="0" indent="0">
              <a:buNone/>
            </a:pPr>
            <a:r>
              <a:rPr lang="en-GB" sz="2900" b="0" i="0" u="none" strike="noStrike" baseline="0" dirty="0" smtClean="0">
                <a:solidFill>
                  <a:srgbClr val="000000"/>
                </a:solidFill>
                <a:latin typeface="Arial" panose="020B0604020202020204" pitchFamily="34" charset="0"/>
              </a:rPr>
              <a:t>                                                 Distinguishing relevant from irrelevant data</a:t>
            </a:r>
          </a:p>
          <a:p>
            <a:pPr marL="0" indent="0">
              <a:buNone/>
            </a:pPr>
            <a:r>
              <a:rPr lang="en-GB" sz="2900" dirty="0">
                <a:solidFill>
                  <a:srgbClr val="000000"/>
                </a:solidFill>
                <a:latin typeface="Arial" panose="020B0604020202020204" pitchFamily="34" charset="0"/>
              </a:rPr>
              <a:t> </a:t>
            </a:r>
            <a:r>
              <a:rPr lang="en-GB" sz="2900" dirty="0" smtClean="0">
                <a:solidFill>
                  <a:srgbClr val="000000"/>
                </a:solidFill>
                <a:latin typeface="Arial" panose="020B0604020202020204" pitchFamily="34" charset="0"/>
              </a:rPr>
              <a:t>                                                </a:t>
            </a:r>
            <a:r>
              <a:rPr lang="en-GB" sz="2900" b="0" i="0" u="none" strike="noStrike" baseline="0" dirty="0" smtClean="0">
                <a:solidFill>
                  <a:srgbClr val="000000"/>
                </a:solidFill>
                <a:latin typeface="Arial" panose="020B0604020202020204" pitchFamily="34" charset="0"/>
              </a:rPr>
              <a:t>Categorizing data according to framework</a:t>
            </a:r>
          </a:p>
          <a:p>
            <a:pPr marL="0" indent="0">
              <a:buNone/>
            </a:pPr>
            <a:r>
              <a:rPr lang="en-GB" sz="2900" b="0" i="0" u="none" strike="noStrike" baseline="0" dirty="0" smtClean="0">
                <a:solidFill>
                  <a:srgbClr val="000000"/>
                </a:solidFill>
                <a:latin typeface="Arial" panose="020B0604020202020204" pitchFamily="34" charset="0"/>
              </a:rPr>
              <a:t>	</a:t>
            </a:r>
          </a:p>
          <a:p>
            <a:r>
              <a:rPr lang="en-GB" sz="2900" b="0" i="0" u="none" strike="noStrike" baseline="0" dirty="0" smtClean="0">
                <a:solidFill>
                  <a:srgbClr val="000000"/>
                </a:solidFill>
                <a:latin typeface="Times New Roman" panose="02020603050405020304" pitchFamily="18" charset="0"/>
              </a:rPr>
              <a:t>Diagnosis phase	</a:t>
            </a:r>
            <a:r>
              <a:rPr lang="en-GB" sz="2900" b="0" i="0" u="none" strike="noStrike" dirty="0" smtClean="0">
                <a:solidFill>
                  <a:srgbClr val="000000"/>
                </a:solidFill>
                <a:latin typeface="Times New Roman" panose="02020603050405020304" pitchFamily="18" charset="0"/>
              </a:rPr>
              <a:t>                </a:t>
            </a:r>
            <a:r>
              <a:rPr lang="en-GB" sz="2900" b="0" i="0" u="none" strike="noStrike" baseline="0" dirty="0" smtClean="0">
                <a:solidFill>
                  <a:srgbClr val="000000"/>
                </a:solidFill>
                <a:latin typeface="Arial" panose="020B0604020202020204" pitchFamily="34" charset="0"/>
              </a:rPr>
              <a:t>Finding patterns and relationships among cues</a:t>
            </a:r>
          </a:p>
          <a:p>
            <a:pPr marL="0" indent="0">
              <a:buNone/>
            </a:pPr>
            <a:r>
              <a:rPr lang="en-GB" sz="2900" dirty="0" smtClean="0">
                <a:solidFill>
                  <a:srgbClr val="000000"/>
                </a:solidFill>
                <a:latin typeface="Arial" panose="020B0604020202020204" pitchFamily="34" charset="0"/>
              </a:rPr>
              <a:t>                                                 </a:t>
            </a:r>
            <a:r>
              <a:rPr lang="en-GB" sz="2900" b="0" i="0" u="none" strike="noStrike" baseline="0" dirty="0" smtClean="0">
                <a:solidFill>
                  <a:srgbClr val="000000"/>
                </a:solidFill>
                <a:latin typeface="Arial" panose="020B0604020202020204" pitchFamily="34" charset="0"/>
              </a:rPr>
              <a:t>Comparing patterns with norms</a:t>
            </a:r>
          </a:p>
          <a:p>
            <a:pPr marL="0" indent="0">
              <a:buNone/>
            </a:pPr>
            <a:r>
              <a:rPr lang="en-GB" sz="2900" dirty="0">
                <a:solidFill>
                  <a:srgbClr val="000000"/>
                </a:solidFill>
                <a:latin typeface="Arial" panose="020B0604020202020204" pitchFamily="34" charset="0"/>
              </a:rPr>
              <a:t> </a:t>
            </a:r>
            <a:r>
              <a:rPr lang="en-GB" sz="2900" dirty="0" smtClean="0">
                <a:solidFill>
                  <a:srgbClr val="000000"/>
                </a:solidFill>
                <a:latin typeface="Arial" panose="020B0604020202020204" pitchFamily="34" charset="0"/>
              </a:rPr>
              <a:t>                                                </a:t>
            </a:r>
            <a:r>
              <a:rPr lang="en-GB" sz="2900" b="0" i="0" u="none" strike="noStrike" baseline="0" dirty="0" smtClean="0">
                <a:solidFill>
                  <a:srgbClr val="000000"/>
                </a:solidFill>
                <a:latin typeface="Times New Roman" panose="02020603050405020304" pitchFamily="18" charset="0"/>
              </a:rPr>
              <a:t>Suspending judgment when lacking data</a:t>
            </a:r>
          </a:p>
          <a:p>
            <a:pPr marL="0" indent="0">
              <a:buNone/>
            </a:pPr>
            <a:r>
              <a:rPr lang="en-GB" sz="2900" b="0" i="0" u="none" strike="noStrike" baseline="0" dirty="0" smtClean="0">
                <a:solidFill>
                  <a:srgbClr val="000000"/>
                </a:solidFill>
                <a:latin typeface="Times New Roman" panose="02020603050405020304" pitchFamily="18" charset="0"/>
              </a:rPr>
              <a:t>	</a:t>
            </a:r>
          </a:p>
          <a:p>
            <a:r>
              <a:rPr lang="en-GB" sz="2900" b="0" i="0" u="none" strike="noStrike" baseline="0" dirty="0" smtClean="0">
                <a:solidFill>
                  <a:srgbClr val="000000"/>
                </a:solidFill>
                <a:latin typeface="Times New Roman" panose="02020603050405020304" pitchFamily="18" charset="0"/>
              </a:rPr>
              <a:t>Planning 	</a:t>
            </a:r>
            <a:r>
              <a:rPr lang="en-GB" sz="2900" b="0" i="0" u="none" strike="noStrike" dirty="0" smtClean="0">
                <a:solidFill>
                  <a:srgbClr val="000000"/>
                </a:solidFill>
                <a:latin typeface="Times New Roman" panose="02020603050405020304" pitchFamily="18" charset="0"/>
              </a:rPr>
              <a:t>                            </a:t>
            </a:r>
            <a:r>
              <a:rPr lang="en-GB" sz="2900" b="0" i="0" u="none" strike="noStrike" baseline="0" dirty="0" smtClean="0">
                <a:solidFill>
                  <a:srgbClr val="000000"/>
                </a:solidFill>
                <a:latin typeface="Arial" panose="020B0604020202020204" pitchFamily="34" charset="0"/>
              </a:rPr>
              <a:t>Forming valid generalization</a:t>
            </a:r>
          </a:p>
          <a:p>
            <a:pPr marL="0" indent="0">
              <a:buNone/>
            </a:pPr>
            <a:r>
              <a:rPr lang="en-GB" sz="2900" dirty="0" smtClean="0">
                <a:solidFill>
                  <a:srgbClr val="000000"/>
                </a:solidFill>
                <a:latin typeface="Arial" panose="020B0604020202020204" pitchFamily="34" charset="0"/>
              </a:rPr>
              <a:t>                                                </a:t>
            </a:r>
            <a:r>
              <a:rPr lang="en-GB" sz="2900" b="0" i="0" u="none" strike="noStrike" baseline="0" dirty="0" smtClean="0">
                <a:solidFill>
                  <a:srgbClr val="000000"/>
                </a:solidFill>
                <a:latin typeface="Arial" panose="020B0604020202020204" pitchFamily="34" charset="0"/>
              </a:rPr>
              <a:t>Transferring knowledge from one situation to another</a:t>
            </a:r>
          </a:p>
          <a:p>
            <a:pPr marL="0" indent="0">
              <a:buNone/>
            </a:pPr>
            <a:r>
              <a:rPr lang="en-GB" sz="2900" dirty="0">
                <a:solidFill>
                  <a:srgbClr val="000000"/>
                </a:solidFill>
                <a:latin typeface="Arial" panose="020B0604020202020204" pitchFamily="34" charset="0"/>
              </a:rPr>
              <a:t> </a:t>
            </a:r>
            <a:r>
              <a:rPr lang="en-GB" sz="2900" dirty="0" smtClean="0">
                <a:solidFill>
                  <a:srgbClr val="000000"/>
                </a:solidFill>
                <a:latin typeface="Arial" panose="020B0604020202020204" pitchFamily="34" charset="0"/>
              </a:rPr>
              <a:t>                                                </a:t>
            </a:r>
            <a:r>
              <a:rPr lang="en-GB" sz="2900" b="0" i="0" u="none" strike="noStrike" baseline="0" dirty="0" smtClean="0">
                <a:solidFill>
                  <a:srgbClr val="000000"/>
                </a:solidFill>
                <a:latin typeface="Arial" panose="020B0604020202020204" pitchFamily="34" charset="0"/>
              </a:rPr>
              <a:t>Developing evaluative criteria</a:t>
            </a:r>
          </a:p>
          <a:p>
            <a:pPr marL="0" indent="0">
              <a:buNone/>
            </a:pPr>
            <a:r>
              <a:rPr lang="en-GB" sz="2900" b="0" i="0" u="none" strike="noStrike" baseline="0" dirty="0" smtClean="0">
                <a:solidFill>
                  <a:srgbClr val="000000"/>
                </a:solidFill>
                <a:latin typeface="Arial" panose="020B0604020202020204" pitchFamily="34" charset="0"/>
              </a:rPr>
              <a:t>	</a:t>
            </a:r>
          </a:p>
          <a:p>
            <a:endParaRPr lang="en-GB" sz="2900" dirty="0"/>
          </a:p>
        </p:txBody>
      </p:sp>
    </p:spTree>
    <p:extLst>
      <p:ext uri="{BB962C8B-B14F-4D97-AF65-F5344CB8AC3E}">
        <p14:creationId xmlns:p14="http://schemas.microsoft.com/office/powerpoint/2010/main" val="2981373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Examples of critical thinking skills NP</a:t>
            </a:r>
            <a:r>
              <a:rPr lang="en-GB" dirty="0"/>
              <a:t>	</a:t>
            </a:r>
            <a:br>
              <a:rPr lang="en-GB" dirty="0"/>
            </a:br>
            <a:endParaRPr lang="en-GB" dirty="0"/>
          </a:p>
        </p:txBody>
      </p:sp>
      <p:sp>
        <p:nvSpPr>
          <p:cNvPr id="3" name="Content Placeholder 2"/>
          <p:cNvSpPr>
            <a:spLocks noGrp="1"/>
          </p:cNvSpPr>
          <p:nvPr>
            <p:ph idx="1"/>
          </p:nvPr>
        </p:nvSpPr>
        <p:spPr>
          <a:xfrm>
            <a:off x="838200" y="1210962"/>
            <a:ext cx="10515600" cy="4966001"/>
          </a:xfrm>
        </p:spPr>
        <p:txBody>
          <a:bodyPr>
            <a:normAutofit fontScale="92500"/>
          </a:bodyPr>
          <a:lstStyle/>
          <a:p>
            <a:pPr marL="0" indent="0">
              <a:buNone/>
            </a:pPr>
            <a:r>
              <a:rPr lang="en-GB" dirty="0" smtClean="0"/>
              <a:t>     </a:t>
            </a:r>
            <a:r>
              <a:rPr lang="en-GB" b="1" dirty="0" smtClean="0"/>
              <a:t>Phase </a:t>
            </a:r>
            <a:r>
              <a:rPr lang="en-GB" b="1" dirty="0"/>
              <a:t>of NP</a:t>
            </a:r>
            <a:r>
              <a:rPr lang="en-GB" dirty="0"/>
              <a:t>	</a:t>
            </a:r>
            <a:r>
              <a:rPr lang="en-GB" dirty="0" smtClean="0"/>
              <a:t>                    </a:t>
            </a:r>
            <a:r>
              <a:rPr lang="en-GB" b="1" dirty="0" smtClean="0"/>
              <a:t>Sample </a:t>
            </a:r>
            <a:r>
              <a:rPr lang="en-GB" b="1" dirty="0"/>
              <a:t>critical thinking activities</a:t>
            </a:r>
            <a:r>
              <a:rPr lang="en-GB" dirty="0"/>
              <a:t>	</a:t>
            </a:r>
          </a:p>
          <a:p>
            <a:r>
              <a:rPr lang="en-GB" dirty="0"/>
              <a:t>Implementing	</a:t>
            </a:r>
            <a:r>
              <a:rPr lang="en-GB" dirty="0" smtClean="0"/>
              <a:t>                    Applying </a:t>
            </a:r>
            <a:r>
              <a:rPr lang="en-GB" dirty="0"/>
              <a:t>knowledge to perform </a:t>
            </a:r>
            <a:r>
              <a:rPr lang="en-GB" dirty="0" smtClean="0"/>
              <a:t>interventions</a:t>
            </a:r>
          </a:p>
          <a:p>
            <a:pPr marL="0" indent="0">
              <a:buNone/>
            </a:pPr>
            <a:r>
              <a:rPr lang="en-GB" dirty="0" smtClean="0"/>
              <a:t>                                                         Testing </a:t>
            </a:r>
            <a:r>
              <a:rPr lang="en-GB" dirty="0"/>
              <a:t>hypotheses</a:t>
            </a:r>
          </a:p>
          <a:p>
            <a:pPr marL="0" indent="0">
              <a:buNone/>
            </a:pPr>
            <a:r>
              <a:rPr lang="en-GB" dirty="0"/>
              <a:t>	</a:t>
            </a:r>
          </a:p>
          <a:p>
            <a:r>
              <a:rPr lang="en-GB" dirty="0"/>
              <a:t>Evaluating	</a:t>
            </a:r>
            <a:r>
              <a:rPr lang="en-GB" dirty="0" smtClean="0"/>
              <a:t>                                Deciding </a:t>
            </a:r>
            <a:r>
              <a:rPr lang="en-GB" dirty="0"/>
              <a:t>whether hypotheses are correct</a:t>
            </a:r>
          </a:p>
          <a:p>
            <a:pPr marL="0" indent="0">
              <a:buNone/>
            </a:pPr>
            <a:r>
              <a:rPr lang="en-GB" dirty="0" smtClean="0"/>
              <a:t>                                                         Making </a:t>
            </a:r>
            <a:r>
              <a:rPr lang="en-GB" dirty="0"/>
              <a:t>criterion-based evaluations</a:t>
            </a:r>
          </a:p>
          <a:p>
            <a:pPr marL="0" indent="0">
              <a:buNone/>
            </a:pPr>
            <a:r>
              <a:rPr lang="en-GB" dirty="0"/>
              <a:t>	</a:t>
            </a:r>
          </a:p>
          <a:p>
            <a:r>
              <a:rPr lang="en-GB" dirty="0"/>
              <a:t>Documenting	</a:t>
            </a:r>
            <a:r>
              <a:rPr lang="en-GB" dirty="0" smtClean="0"/>
              <a:t>                     Deciding </a:t>
            </a:r>
            <a:r>
              <a:rPr lang="en-GB" dirty="0"/>
              <a:t>on information to report</a:t>
            </a:r>
          </a:p>
          <a:p>
            <a:pPr marL="0" indent="0">
              <a:buNone/>
            </a:pPr>
            <a:r>
              <a:rPr lang="en-GB" dirty="0" smtClean="0"/>
              <a:t>                                                          Summarizing </a:t>
            </a:r>
            <a:r>
              <a:rPr lang="en-GB" dirty="0"/>
              <a:t>details</a:t>
            </a:r>
          </a:p>
          <a:p>
            <a:pPr marL="0" indent="0">
              <a:buNone/>
            </a:pPr>
            <a:r>
              <a:rPr lang="en-GB" dirty="0" smtClean="0"/>
              <a:t>                                                          Accuracy</a:t>
            </a:r>
            <a:r>
              <a:rPr lang="en-GB" dirty="0"/>
              <a:t>	</a:t>
            </a:r>
          </a:p>
          <a:p>
            <a:endParaRPr lang="en-GB" dirty="0"/>
          </a:p>
        </p:txBody>
      </p:sp>
    </p:spTree>
    <p:extLst>
      <p:ext uri="{BB962C8B-B14F-4D97-AF65-F5344CB8AC3E}">
        <p14:creationId xmlns:p14="http://schemas.microsoft.com/office/powerpoint/2010/main" val="21895748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Application of NP</a:t>
            </a:r>
            <a:endParaRPr lang="en-GB" b="1" dirty="0"/>
          </a:p>
        </p:txBody>
      </p:sp>
      <p:sp>
        <p:nvSpPr>
          <p:cNvPr id="3" name="Content Placeholder 2"/>
          <p:cNvSpPr>
            <a:spLocks noGrp="1"/>
          </p:cNvSpPr>
          <p:nvPr>
            <p:ph idx="1"/>
          </p:nvPr>
        </p:nvSpPr>
        <p:spPr/>
        <p:txBody>
          <a:bodyPr/>
          <a:lstStyle/>
          <a:p>
            <a:r>
              <a:rPr lang="en-GB" dirty="0"/>
              <a:t>Universally applicable –used as a framework for nursing care in all types of settings, for all individuals in all circumstances and age groups globally.</a:t>
            </a:r>
          </a:p>
          <a:p>
            <a:r>
              <a:rPr lang="en-GB" dirty="0" smtClean="0"/>
              <a:t>Humanistic-Respect </a:t>
            </a:r>
            <a:r>
              <a:rPr lang="en-GB" dirty="0"/>
              <a:t>for human dignity</a:t>
            </a:r>
          </a:p>
          <a:p>
            <a:r>
              <a:rPr lang="en-GB" dirty="0" smtClean="0"/>
              <a:t>Interpersonal </a:t>
            </a:r>
            <a:r>
              <a:rPr lang="en-GB" dirty="0"/>
              <a:t>and Collaborative-Requires the nurse to communicate directly and consistently with individual clients and their families to meet their needs .It also requires the nurse to collaborate as members of the health care team in a joint effort to provide quality client care </a:t>
            </a:r>
          </a:p>
          <a:p>
            <a:endParaRPr lang="en-GB" dirty="0"/>
          </a:p>
        </p:txBody>
      </p:sp>
    </p:spTree>
    <p:extLst>
      <p:ext uri="{BB962C8B-B14F-4D97-AF65-F5344CB8AC3E}">
        <p14:creationId xmlns:p14="http://schemas.microsoft.com/office/powerpoint/2010/main" val="24135692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Application of </a:t>
            </a:r>
            <a:r>
              <a:rPr lang="en-GB" b="1" dirty="0" smtClean="0"/>
              <a:t>NP cont..</a:t>
            </a:r>
            <a:endParaRPr lang="en-GB" b="1" dirty="0"/>
          </a:p>
        </p:txBody>
      </p:sp>
      <p:sp>
        <p:nvSpPr>
          <p:cNvPr id="3" name="Content Placeholder 2"/>
          <p:cNvSpPr>
            <a:spLocks noGrp="1"/>
          </p:cNvSpPr>
          <p:nvPr>
            <p:ph idx="1"/>
          </p:nvPr>
        </p:nvSpPr>
        <p:spPr/>
        <p:txBody>
          <a:bodyPr/>
          <a:lstStyle/>
          <a:p>
            <a:pPr marL="0" indent="0">
              <a:buNone/>
            </a:pPr>
            <a:endParaRPr lang="en-GB" dirty="0" smtClean="0"/>
          </a:p>
          <a:p>
            <a:endParaRPr lang="en-GB" dirty="0"/>
          </a:p>
          <a:p>
            <a:endParaRPr lang="en-GB" dirty="0" smtClean="0"/>
          </a:p>
          <a:p>
            <a:r>
              <a:rPr lang="en-GB" dirty="0" smtClean="0"/>
              <a:t>Cyclic </a:t>
            </a:r>
            <a:r>
              <a:rPr lang="en-GB" dirty="0"/>
              <a:t>and Dynamic -data from each phase provides input into the next phase so that is becomes a sequence of events (cycle) that are constantly changing (dynamic) according to the client’s needs</a:t>
            </a:r>
          </a:p>
          <a:p>
            <a:r>
              <a:rPr lang="en-GB" dirty="0" smtClean="0"/>
              <a:t>All </a:t>
            </a:r>
            <a:r>
              <a:rPr lang="en-GB" dirty="0"/>
              <a:t>phases are interrelated</a:t>
            </a:r>
          </a:p>
          <a:p>
            <a:r>
              <a:rPr lang="en-GB" dirty="0" smtClean="0"/>
              <a:t>no </a:t>
            </a:r>
            <a:r>
              <a:rPr lang="en-GB" dirty="0"/>
              <a:t>absolute beginning or the end.</a:t>
            </a:r>
          </a:p>
          <a:p>
            <a:r>
              <a:rPr lang="en-GB" dirty="0" smtClean="0"/>
              <a:t>Interdependent</a:t>
            </a:r>
            <a:endParaRPr lang="en-GB" dirty="0"/>
          </a:p>
          <a:p>
            <a:endParaRPr lang="en-GB" dirty="0"/>
          </a:p>
        </p:txBody>
      </p:sp>
      <p:pic>
        <p:nvPicPr>
          <p:cNvPr id="4" name="Picture 3"/>
          <p:cNvPicPr>
            <a:picLocks noChangeAspect="1"/>
          </p:cNvPicPr>
          <p:nvPr/>
        </p:nvPicPr>
        <p:blipFill>
          <a:blip r:embed="rId2"/>
          <a:stretch>
            <a:fillRect/>
          </a:stretch>
        </p:blipFill>
        <p:spPr>
          <a:xfrm>
            <a:off x="8209500" y="115238"/>
            <a:ext cx="3393000" cy="3150900"/>
          </a:xfrm>
          <a:prstGeom prst="rect">
            <a:avLst/>
          </a:prstGeom>
        </p:spPr>
      </p:pic>
    </p:spTree>
    <p:extLst>
      <p:ext uri="{BB962C8B-B14F-4D97-AF65-F5344CB8AC3E}">
        <p14:creationId xmlns:p14="http://schemas.microsoft.com/office/powerpoint/2010/main" val="29216791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Nursing Process </a:t>
            </a:r>
            <a:r>
              <a:rPr lang="en-GB" b="1" dirty="0" err="1"/>
              <a:t>Vs</a:t>
            </a:r>
            <a:r>
              <a:rPr lang="en-GB" b="1" dirty="0"/>
              <a:t> Medical process </a:t>
            </a:r>
            <a:endParaRPr lang="en-GB" dirty="0"/>
          </a:p>
        </p:txBody>
      </p:sp>
      <p:sp>
        <p:nvSpPr>
          <p:cNvPr id="3" name="Content Placeholder 2"/>
          <p:cNvSpPr>
            <a:spLocks noGrp="1"/>
          </p:cNvSpPr>
          <p:nvPr>
            <p:ph idx="1"/>
          </p:nvPr>
        </p:nvSpPr>
        <p:spPr/>
        <p:txBody>
          <a:bodyPr>
            <a:normAutofit fontScale="92500"/>
          </a:bodyPr>
          <a:lstStyle/>
          <a:p>
            <a:r>
              <a:rPr lang="en-GB" dirty="0"/>
              <a:t>Nursing process is parallel to but separate from the medical process</a:t>
            </a:r>
          </a:p>
          <a:p>
            <a:r>
              <a:rPr lang="en-GB" dirty="0" smtClean="0"/>
              <a:t>Both:</a:t>
            </a:r>
          </a:p>
          <a:p>
            <a:pPr>
              <a:buFont typeface="Wingdings" panose="05000000000000000000" pitchFamily="2" charset="2"/>
              <a:buChar char="Ø"/>
            </a:pPr>
            <a:r>
              <a:rPr lang="en-GB" dirty="0" smtClean="0"/>
              <a:t>  begin with data gathering and analysis</a:t>
            </a:r>
          </a:p>
          <a:p>
            <a:pPr>
              <a:buFont typeface="Wingdings" panose="05000000000000000000" pitchFamily="2" charset="2"/>
              <a:buChar char="Ø"/>
            </a:pPr>
            <a:r>
              <a:rPr lang="en-GB" dirty="0" smtClean="0"/>
              <a:t>Base </a:t>
            </a:r>
            <a:r>
              <a:rPr lang="en-GB" dirty="0"/>
              <a:t>interventions on identified problem-medical /nursing diagnosis</a:t>
            </a:r>
          </a:p>
          <a:p>
            <a:pPr>
              <a:buFont typeface="Wingdings" panose="05000000000000000000" pitchFamily="2" charset="2"/>
              <a:buChar char="Ø"/>
            </a:pPr>
            <a:r>
              <a:rPr lang="en-GB" dirty="0" smtClean="0"/>
              <a:t>Include </a:t>
            </a:r>
            <a:r>
              <a:rPr lang="en-GB" dirty="0"/>
              <a:t>and evaluative component</a:t>
            </a:r>
          </a:p>
          <a:p>
            <a:r>
              <a:rPr lang="en-GB" dirty="0" smtClean="0"/>
              <a:t>But</a:t>
            </a:r>
            <a:r>
              <a:rPr lang="en-GB" dirty="0"/>
              <a:t>:</a:t>
            </a:r>
          </a:p>
          <a:p>
            <a:pPr>
              <a:buFont typeface="Wingdings" panose="05000000000000000000" pitchFamily="2" charset="2"/>
              <a:buChar char="Ø"/>
            </a:pPr>
            <a:r>
              <a:rPr lang="en-GB" dirty="0" smtClean="0"/>
              <a:t>Medical </a:t>
            </a:r>
            <a:r>
              <a:rPr lang="en-GB" dirty="0"/>
              <a:t>process focuses on physiological systems and the disease process </a:t>
            </a:r>
          </a:p>
          <a:p>
            <a:pPr>
              <a:buFont typeface="Wingdings" panose="05000000000000000000" pitchFamily="2" charset="2"/>
              <a:buChar char="Ø"/>
            </a:pPr>
            <a:r>
              <a:rPr lang="en-GB" dirty="0" smtClean="0"/>
              <a:t>Nursing </a:t>
            </a:r>
            <a:r>
              <a:rPr lang="en-GB" dirty="0"/>
              <a:t>process is directed towards a client’s response to actual or potential disease or illness </a:t>
            </a:r>
          </a:p>
          <a:p>
            <a:endParaRPr lang="en-GB" dirty="0"/>
          </a:p>
        </p:txBody>
      </p:sp>
    </p:spTree>
    <p:extLst>
      <p:ext uri="{BB962C8B-B14F-4D97-AF65-F5344CB8AC3E}">
        <p14:creationId xmlns:p14="http://schemas.microsoft.com/office/powerpoint/2010/main" val="14804521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Nursing Process VS Medical process-Diagnoses</a:t>
            </a:r>
            <a:r>
              <a:rPr lang="en-GB" dirty="0"/>
              <a:t>	</a:t>
            </a:r>
            <a:br>
              <a:rPr lang="en-GB" dirty="0"/>
            </a:br>
            <a:endParaRPr lang="en-GB" dirty="0"/>
          </a:p>
        </p:txBody>
      </p:sp>
      <p:sp>
        <p:nvSpPr>
          <p:cNvPr id="3" name="Content Placeholder 2"/>
          <p:cNvSpPr>
            <a:spLocks noGrp="1"/>
          </p:cNvSpPr>
          <p:nvPr>
            <p:ph idx="1"/>
          </p:nvPr>
        </p:nvSpPr>
        <p:spPr/>
        <p:txBody>
          <a:bodyPr>
            <a:normAutofit fontScale="25000" lnSpcReduction="20000"/>
          </a:bodyPr>
          <a:lstStyle/>
          <a:p>
            <a:pPr marL="0" indent="0">
              <a:buNone/>
            </a:pPr>
            <a:r>
              <a:rPr lang="en-GB" sz="8000" b="1" dirty="0" smtClean="0"/>
              <a:t>    Nursing </a:t>
            </a:r>
            <a:r>
              <a:rPr lang="en-GB" sz="8000" b="1" dirty="0"/>
              <a:t>diagnosis</a:t>
            </a:r>
            <a:r>
              <a:rPr lang="en-GB" sz="8000" dirty="0"/>
              <a:t>	</a:t>
            </a:r>
            <a:r>
              <a:rPr lang="en-GB" sz="8000" b="1" dirty="0" smtClean="0"/>
              <a:t>                                       Medical diagnosis</a:t>
            </a:r>
          </a:p>
          <a:p>
            <a:pPr marL="0" indent="0">
              <a:buNone/>
            </a:pPr>
            <a:r>
              <a:rPr lang="en-GB" sz="8000" dirty="0"/>
              <a:t>	</a:t>
            </a:r>
          </a:p>
          <a:p>
            <a:r>
              <a:rPr lang="en-GB" sz="8000" dirty="0" smtClean="0"/>
              <a:t>Identifies </a:t>
            </a:r>
            <a:r>
              <a:rPr lang="en-GB" sz="8000" dirty="0"/>
              <a:t>situations the </a:t>
            </a:r>
            <a:r>
              <a:rPr lang="en-GB" sz="8000" dirty="0" smtClean="0"/>
              <a:t>nurse is                         Identifies conditions the MD is </a:t>
            </a:r>
          </a:p>
          <a:p>
            <a:pPr marL="0" indent="0">
              <a:buNone/>
            </a:pPr>
            <a:r>
              <a:rPr lang="en-GB" sz="8000" dirty="0" smtClean="0"/>
              <a:t>    licensed &amp; qualified to treat.                               licensed &amp; qualified to treat</a:t>
            </a:r>
          </a:p>
          <a:p>
            <a:pPr marL="0" indent="0">
              <a:buNone/>
            </a:pPr>
            <a:endParaRPr lang="en-GB" sz="8000" dirty="0" smtClean="0"/>
          </a:p>
          <a:p>
            <a:r>
              <a:rPr lang="en-GB" sz="8000" dirty="0" smtClean="0"/>
              <a:t>Focuses </a:t>
            </a:r>
            <a:r>
              <a:rPr lang="en-GB" sz="8000" dirty="0"/>
              <a:t>on the clients </a:t>
            </a:r>
            <a:r>
              <a:rPr lang="en-GB" sz="8000" dirty="0" smtClean="0"/>
              <a:t>responses                        Focuses on illness, </a:t>
            </a:r>
          </a:p>
          <a:p>
            <a:pPr marL="0" indent="0">
              <a:buNone/>
            </a:pPr>
            <a:r>
              <a:rPr lang="en-GB" sz="8000" dirty="0" smtClean="0"/>
              <a:t>    to </a:t>
            </a:r>
            <a:r>
              <a:rPr lang="en-GB" sz="8000" dirty="0"/>
              <a:t>actual or potential health / </a:t>
            </a:r>
            <a:r>
              <a:rPr lang="en-GB" sz="8000" dirty="0" smtClean="0"/>
              <a:t>life                       injury or disease processes</a:t>
            </a:r>
          </a:p>
          <a:p>
            <a:pPr marL="0" indent="0">
              <a:buNone/>
            </a:pPr>
            <a:r>
              <a:rPr lang="en-GB" sz="8000" dirty="0" smtClean="0"/>
              <a:t>    problems.</a:t>
            </a:r>
          </a:p>
          <a:p>
            <a:pPr marL="0" indent="0">
              <a:buNone/>
            </a:pPr>
            <a:endParaRPr lang="en-GB" sz="8000" dirty="0"/>
          </a:p>
          <a:p>
            <a:pPr marL="0" indent="0">
              <a:buNone/>
            </a:pPr>
            <a:r>
              <a:rPr lang="en-GB" sz="8000" dirty="0" smtClean="0"/>
              <a:t>•  Changes as </a:t>
            </a:r>
            <a:r>
              <a:rPr lang="en-GB" sz="8000" dirty="0"/>
              <a:t>the clients </a:t>
            </a:r>
            <a:r>
              <a:rPr lang="en-GB" sz="8000" dirty="0" smtClean="0"/>
              <a:t>response                      </a:t>
            </a:r>
            <a:r>
              <a:rPr lang="en-GB" sz="8000" dirty="0"/>
              <a:t> </a:t>
            </a:r>
            <a:r>
              <a:rPr lang="en-GB" sz="8000" dirty="0" smtClean="0"/>
              <a:t>    Remains constant until a cure </a:t>
            </a:r>
          </a:p>
          <a:p>
            <a:pPr marL="0" indent="0">
              <a:buNone/>
            </a:pPr>
            <a:r>
              <a:rPr lang="en-GB" sz="8000" dirty="0"/>
              <a:t> </a:t>
            </a:r>
            <a:r>
              <a:rPr lang="en-GB" sz="8000" dirty="0" smtClean="0"/>
              <a:t>   and/or </a:t>
            </a:r>
            <a:r>
              <a:rPr lang="en-GB" sz="8000" dirty="0"/>
              <a:t>the health problem </a:t>
            </a:r>
            <a:r>
              <a:rPr lang="en-GB" sz="8000" dirty="0" smtClean="0"/>
              <a:t>changes                     is effected(sometimes at discharge)</a:t>
            </a:r>
          </a:p>
          <a:p>
            <a:pPr marL="0" indent="0">
              <a:buNone/>
            </a:pPr>
            <a:endParaRPr lang="en-GB" dirty="0"/>
          </a:p>
          <a:p>
            <a:pPr marL="0" indent="0">
              <a:buNone/>
            </a:pPr>
            <a:r>
              <a:rPr lang="en-GB" dirty="0"/>
              <a:t>	</a:t>
            </a:r>
          </a:p>
          <a:p>
            <a:pPr marL="0" indent="0">
              <a:buNone/>
            </a:pPr>
            <a:r>
              <a:rPr lang="en-GB" dirty="0"/>
              <a:t>	</a:t>
            </a:r>
          </a:p>
          <a:p>
            <a:pPr marL="0" indent="0">
              <a:buNone/>
            </a:pPr>
            <a:r>
              <a:rPr lang="en-GB" dirty="0"/>
              <a:t>	</a:t>
            </a:r>
          </a:p>
          <a:p>
            <a:pPr marL="0" indent="0">
              <a:buNone/>
            </a:pPr>
            <a:r>
              <a:rPr lang="en-GB" dirty="0"/>
              <a:t>	</a:t>
            </a:r>
          </a:p>
          <a:p>
            <a:endParaRPr lang="en-GB" dirty="0" smtClean="0"/>
          </a:p>
          <a:p>
            <a:endParaRPr lang="en-GB" dirty="0"/>
          </a:p>
          <a:p>
            <a:endParaRPr lang="en-GB" dirty="0" smtClean="0"/>
          </a:p>
          <a:p>
            <a:pPr marL="0" indent="0">
              <a:buNone/>
            </a:pPr>
            <a:r>
              <a:rPr lang="en-GB" dirty="0" smtClean="0"/>
              <a:t>	</a:t>
            </a:r>
          </a:p>
          <a:p>
            <a:endParaRPr lang="en-GB" dirty="0"/>
          </a:p>
        </p:txBody>
      </p:sp>
    </p:spTree>
    <p:extLst>
      <p:ext uri="{BB962C8B-B14F-4D97-AF65-F5344CB8AC3E}">
        <p14:creationId xmlns:p14="http://schemas.microsoft.com/office/powerpoint/2010/main" val="1892662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Nursing Process VS Medical process-Diagnoses</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b="1" dirty="0" smtClean="0"/>
              <a:t>  Nursing diagnosis</a:t>
            </a:r>
            <a:r>
              <a:rPr lang="en-GB" dirty="0" smtClean="0"/>
              <a:t>	</a:t>
            </a:r>
            <a:r>
              <a:rPr lang="en-GB" b="1" dirty="0" smtClean="0"/>
              <a:t>                    Medical diagnosis</a:t>
            </a:r>
            <a:endParaRPr lang="en-GB" dirty="0"/>
          </a:p>
          <a:p>
            <a:r>
              <a:rPr lang="en-GB" dirty="0" smtClean="0"/>
              <a:t>Ineffective </a:t>
            </a:r>
            <a:r>
              <a:rPr lang="en-GB" dirty="0"/>
              <a:t>breathing </a:t>
            </a:r>
            <a:r>
              <a:rPr lang="en-GB" dirty="0" smtClean="0"/>
              <a:t>patterns         Chronic </a:t>
            </a:r>
            <a:r>
              <a:rPr lang="en-GB" dirty="0"/>
              <a:t>obstructive pulmonary </a:t>
            </a:r>
            <a:r>
              <a:rPr lang="en-GB" dirty="0" smtClean="0"/>
              <a:t>                                </a:t>
            </a:r>
          </a:p>
          <a:p>
            <a:pPr marL="0" indent="0">
              <a:buNone/>
            </a:pPr>
            <a:r>
              <a:rPr lang="en-GB" dirty="0"/>
              <a:t> </a:t>
            </a:r>
            <a:r>
              <a:rPr lang="en-GB" dirty="0" smtClean="0"/>
              <a:t>                                                                disease</a:t>
            </a:r>
            <a:endParaRPr lang="en-GB" dirty="0"/>
          </a:p>
          <a:p>
            <a:r>
              <a:rPr lang="en-GB" dirty="0" smtClean="0"/>
              <a:t> Activity intolerance                           Anaemia, Congestive </a:t>
            </a:r>
            <a:r>
              <a:rPr lang="en-GB" dirty="0"/>
              <a:t>Cardiac </a:t>
            </a:r>
            <a:r>
              <a:rPr lang="en-GB" dirty="0" smtClean="0"/>
              <a:t>                         </a:t>
            </a:r>
          </a:p>
          <a:p>
            <a:pPr marL="0" indent="0">
              <a:buNone/>
            </a:pPr>
            <a:r>
              <a:rPr lang="en-GB" dirty="0"/>
              <a:t> </a:t>
            </a:r>
            <a:r>
              <a:rPr lang="en-GB" dirty="0" smtClean="0"/>
              <a:t>                                                                 failure</a:t>
            </a:r>
            <a:endParaRPr lang="en-GB" dirty="0"/>
          </a:p>
          <a:p>
            <a:r>
              <a:rPr lang="en-GB" dirty="0"/>
              <a:t> </a:t>
            </a:r>
            <a:r>
              <a:rPr lang="en-GB" dirty="0" smtClean="0"/>
              <a:t>Pain                                                      Appendectomy</a:t>
            </a:r>
            <a:endParaRPr lang="en-GB" dirty="0"/>
          </a:p>
          <a:p>
            <a:r>
              <a:rPr lang="en-GB" dirty="0" smtClean="0"/>
              <a:t> Self </a:t>
            </a:r>
            <a:r>
              <a:rPr lang="en-GB" dirty="0"/>
              <a:t>care </a:t>
            </a:r>
            <a:r>
              <a:rPr lang="en-GB" dirty="0" smtClean="0"/>
              <a:t>deficit</a:t>
            </a:r>
            <a:r>
              <a:rPr lang="en-GB" dirty="0"/>
              <a:t> </a:t>
            </a:r>
            <a:r>
              <a:rPr lang="en-GB" dirty="0" smtClean="0"/>
              <a:t>                                  Amputation</a:t>
            </a:r>
            <a:endParaRPr lang="en-GB" dirty="0"/>
          </a:p>
          <a:p>
            <a:pPr marL="0" indent="0">
              <a:buNone/>
            </a:pPr>
            <a:r>
              <a:rPr lang="en-GB" dirty="0" smtClean="0"/>
              <a:t>    Body image disturbance</a:t>
            </a:r>
          </a:p>
          <a:p>
            <a:pPr marL="0" indent="0">
              <a:buNone/>
            </a:pPr>
            <a:r>
              <a:rPr lang="en-GB" dirty="0" smtClean="0"/>
              <a:t>	</a:t>
            </a:r>
          </a:p>
          <a:p>
            <a:pPr marL="0" indent="0">
              <a:buNone/>
            </a:pPr>
            <a:endParaRPr lang="en-GB" dirty="0"/>
          </a:p>
          <a:p>
            <a:pPr marL="0" indent="0">
              <a:buNone/>
            </a:pPr>
            <a:endParaRPr lang="en-GB" b="1" dirty="0" smtClean="0"/>
          </a:p>
          <a:p>
            <a:pPr marL="0" indent="0">
              <a:buNone/>
            </a:pPr>
            <a:endParaRPr lang="en-GB" dirty="0"/>
          </a:p>
        </p:txBody>
      </p:sp>
    </p:spTree>
    <p:extLst>
      <p:ext uri="{BB962C8B-B14F-4D97-AF65-F5344CB8AC3E}">
        <p14:creationId xmlns:p14="http://schemas.microsoft.com/office/powerpoint/2010/main" val="12405608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Phases/Steps of the nursing process</a:t>
            </a:r>
            <a:endParaRPr lang="en-GB" dirty="0"/>
          </a:p>
        </p:txBody>
      </p:sp>
      <p:sp>
        <p:nvSpPr>
          <p:cNvPr id="3" name="Content Placeholder 2"/>
          <p:cNvSpPr>
            <a:spLocks noGrp="1"/>
          </p:cNvSpPr>
          <p:nvPr>
            <p:ph idx="1"/>
          </p:nvPr>
        </p:nvSpPr>
        <p:spPr/>
        <p:txBody>
          <a:bodyPr/>
          <a:lstStyle/>
          <a:p>
            <a:pPr marL="0" indent="0">
              <a:buNone/>
            </a:pPr>
            <a:r>
              <a:rPr lang="en-GB" b="1" dirty="0"/>
              <a:t>1</a:t>
            </a:r>
            <a:r>
              <a:rPr lang="en-GB" b="1" dirty="0" smtClean="0"/>
              <a:t>. A</a:t>
            </a:r>
            <a:r>
              <a:rPr lang="en-GB" dirty="0" smtClean="0"/>
              <a:t>ssessment </a:t>
            </a:r>
            <a:endParaRPr lang="en-GB" dirty="0"/>
          </a:p>
          <a:p>
            <a:pPr marL="0" indent="0">
              <a:buNone/>
            </a:pPr>
            <a:r>
              <a:rPr lang="en-GB" b="1" dirty="0"/>
              <a:t>2</a:t>
            </a:r>
            <a:r>
              <a:rPr lang="en-GB" b="1" dirty="0" smtClean="0"/>
              <a:t>. D</a:t>
            </a:r>
            <a:r>
              <a:rPr lang="en-GB" dirty="0" smtClean="0"/>
              <a:t>iagnosis</a:t>
            </a:r>
            <a:endParaRPr lang="en-GB" dirty="0"/>
          </a:p>
          <a:p>
            <a:pPr marL="0" indent="0">
              <a:buNone/>
            </a:pPr>
            <a:r>
              <a:rPr lang="en-GB" b="1" dirty="0"/>
              <a:t>3</a:t>
            </a:r>
            <a:r>
              <a:rPr lang="en-GB" b="1" dirty="0" smtClean="0"/>
              <a:t>. O</a:t>
            </a:r>
            <a:r>
              <a:rPr lang="en-GB" dirty="0" smtClean="0"/>
              <a:t>utcome </a:t>
            </a:r>
            <a:r>
              <a:rPr lang="en-GB" dirty="0"/>
              <a:t>identification</a:t>
            </a:r>
          </a:p>
          <a:p>
            <a:pPr marL="0" indent="0">
              <a:buNone/>
            </a:pPr>
            <a:r>
              <a:rPr lang="en-GB" b="1" dirty="0"/>
              <a:t>4</a:t>
            </a:r>
            <a:r>
              <a:rPr lang="en-GB" b="1" dirty="0" smtClean="0"/>
              <a:t>. P</a:t>
            </a:r>
            <a:r>
              <a:rPr lang="en-GB" dirty="0" smtClean="0"/>
              <a:t>lanning </a:t>
            </a:r>
            <a:endParaRPr lang="en-GB" dirty="0"/>
          </a:p>
          <a:p>
            <a:pPr marL="0" indent="0">
              <a:buNone/>
            </a:pPr>
            <a:r>
              <a:rPr lang="en-GB" b="1" dirty="0" smtClean="0"/>
              <a:t>5. I</a:t>
            </a:r>
            <a:r>
              <a:rPr lang="en-GB" dirty="0" smtClean="0"/>
              <a:t>mplementation/Intervention</a:t>
            </a:r>
            <a:endParaRPr lang="en-GB" dirty="0"/>
          </a:p>
          <a:p>
            <a:pPr marL="0" indent="0">
              <a:buNone/>
            </a:pPr>
            <a:r>
              <a:rPr lang="en-GB" b="1" dirty="0"/>
              <a:t>6</a:t>
            </a:r>
            <a:r>
              <a:rPr lang="en-GB" b="1" dirty="0" smtClean="0"/>
              <a:t>. E</a:t>
            </a:r>
            <a:r>
              <a:rPr lang="en-GB" dirty="0" smtClean="0"/>
              <a:t>valuation</a:t>
            </a:r>
            <a:endParaRPr lang="en-GB" dirty="0"/>
          </a:p>
          <a:p>
            <a:pPr marL="0" indent="0">
              <a:buNone/>
            </a:pPr>
            <a:r>
              <a:rPr lang="en-GB" b="1" dirty="0"/>
              <a:t>7</a:t>
            </a:r>
            <a:r>
              <a:rPr lang="en-GB" b="1" dirty="0" smtClean="0"/>
              <a:t>. D</a:t>
            </a:r>
            <a:r>
              <a:rPr lang="en-GB" dirty="0" smtClean="0"/>
              <a:t>ocumentation</a:t>
            </a:r>
            <a:endParaRPr lang="en-GB" dirty="0"/>
          </a:p>
        </p:txBody>
      </p:sp>
    </p:spTree>
    <p:extLst>
      <p:ext uri="{BB962C8B-B14F-4D97-AF65-F5344CB8AC3E}">
        <p14:creationId xmlns:p14="http://schemas.microsoft.com/office/powerpoint/2010/main" val="2475992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NP Kenyan </a:t>
            </a:r>
            <a:r>
              <a:rPr lang="en-GB" b="1" dirty="0" smtClean="0"/>
              <a:t>model </a:t>
            </a:r>
            <a:endParaRPr lang="en-GB" dirty="0"/>
          </a:p>
        </p:txBody>
      </p:sp>
      <p:sp>
        <p:nvSpPr>
          <p:cNvPr id="3" name="Content Placeholder 2"/>
          <p:cNvSpPr>
            <a:spLocks noGrp="1"/>
          </p:cNvSpPr>
          <p:nvPr>
            <p:ph idx="1"/>
          </p:nvPr>
        </p:nvSpPr>
        <p:spPr/>
        <p:txBody>
          <a:bodyPr/>
          <a:lstStyle/>
          <a:p>
            <a:r>
              <a:rPr lang="en-GB" dirty="0"/>
              <a:t>Customized for Kenyan nurses.</a:t>
            </a:r>
          </a:p>
          <a:p>
            <a:r>
              <a:rPr lang="en-GB" dirty="0" smtClean="0"/>
              <a:t>Nursing </a:t>
            </a:r>
            <a:r>
              <a:rPr lang="en-GB" dirty="0"/>
              <a:t>diagnoses-3parts</a:t>
            </a:r>
          </a:p>
          <a:p>
            <a:r>
              <a:rPr lang="en-GB" dirty="0" smtClean="0"/>
              <a:t>Outcome </a:t>
            </a:r>
            <a:r>
              <a:rPr lang="en-GB" dirty="0"/>
              <a:t>identification in planning</a:t>
            </a:r>
          </a:p>
          <a:p>
            <a:r>
              <a:rPr lang="en-GB" dirty="0" smtClean="0"/>
              <a:t>Documentation </a:t>
            </a:r>
            <a:r>
              <a:rPr lang="en-GB" dirty="0"/>
              <a:t>last phase</a:t>
            </a:r>
          </a:p>
          <a:p>
            <a:r>
              <a:rPr lang="en-GB" dirty="0" smtClean="0"/>
              <a:t>Use </a:t>
            </a:r>
            <a:r>
              <a:rPr lang="en-GB" dirty="0"/>
              <a:t>of team nursing </a:t>
            </a:r>
          </a:p>
        </p:txBody>
      </p:sp>
    </p:spTree>
    <p:extLst>
      <p:ext uri="{BB962C8B-B14F-4D97-AF65-F5344CB8AC3E}">
        <p14:creationId xmlns:p14="http://schemas.microsoft.com/office/powerpoint/2010/main" val="2398710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xmlns="" id="{D4BF749D-1152-4EBF-84F9-436789E96594}"/>
              </a:ext>
            </a:extLst>
          </p:cNvPr>
          <p:cNvSpPr>
            <a:spLocks noGrp="1"/>
          </p:cNvSpPr>
          <p:nvPr>
            <p:ph type="title"/>
          </p:nvPr>
        </p:nvSpPr>
        <p:spPr>
          <a:xfrm>
            <a:off x="2743201" y="0"/>
            <a:ext cx="7724775" cy="1524000"/>
          </a:xfrm>
        </p:spPr>
        <p:txBody>
          <a:bodyPr/>
          <a:lstStyle/>
          <a:p>
            <a:r>
              <a:rPr lang="en-US" altLang="en-US"/>
              <a:t>SPECIFIC OBJECTIVES</a:t>
            </a:r>
          </a:p>
        </p:txBody>
      </p:sp>
      <p:sp>
        <p:nvSpPr>
          <p:cNvPr id="37891" name="Content Placeholder 2">
            <a:extLst>
              <a:ext uri="{FF2B5EF4-FFF2-40B4-BE49-F238E27FC236}">
                <a16:creationId xmlns:a16="http://schemas.microsoft.com/office/drawing/2014/main" xmlns="" id="{DE84EB5C-2E8F-4FD4-90B9-3BEDFF990A06}"/>
              </a:ext>
            </a:extLst>
          </p:cNvPr>
          <p:cNvSpPr>
            <a:spLocks noGrp="1"/>
          </p:cNvSpPr>
          <p:nvPr>
            <p:ph idx="1"/>
          </p:nvPr>
        </p:nvSpPr>
        <p:spPr>
          <a:xfrm>
            <a:off x="1828800" y="1524000"/>
            <a:ext cx="8650288" cy="5334000"/>
          </a:xfrm>
        </p:spPr>
        <p:txBody>
          <a:bodyPr/>
          <a:lstStyle/>
          <a:p>
            <a:r>
              <a:rPr lang="en-US" altLang="en-US" sz="3600"/>
              <a:t>1 Apply the Nursing process in the provision of care</a:t>
            </a:r>
          </a:p>
          <a:p>
            <a:r>
              <a:rPr lang="en-US" altLang="en-US" sz="3600"/>
              <a:t>2 Perform health assessment on a patient</a:t>
            </a:r>
          </a:p>
          <a:p>
            <a:r>
              <a:rPr lang="en-US" altLang="en-US" sz="3600"/>
              <a:t>3 Provide holistic care to the unconscious and the critically ill patients </a:t>
            </a:r>
          </a:p>
          <a:p>
            <a:r>
              <a:rPr lang="en-US" altLang="en-US" sz="3600"/>
              <a:t>4 Provide follow up care to medical /surgical patients following discharge.</a:t>
            </a:r>
          </a:p>
        </p:txBody>
      </p:sp>
    </p:spTree>
    <p:extLst>
      <p:ext uri="{BB962C8B-B14F-4D97-AF65-F5344CB8AC3E}">
        <p14:creationId xmlns:p14="http://schemas.microsoft.com/office/powerpoint/2010/main" val="32272622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NURSING PROCESS  </a:t>
            </a:r>
            <a:r>
              <a:rPr lang="en-GB" b="1" dirty="0"/>
              <a:t>Kenyan </a:t>
            </a:r>
            <a:r>
              <a:rPr lang="en-GB" b="1" dirty="0" smtClean="0"/>
              <a:t>Model </a:t>
            </a:r>
            <a:endParaRPr lang="en-GB" dirty="0"/>
          </a:p>
        </p:txBody>
      </p:sp>
      <p:sp>
        <p:nvSpPr>
          <p:cNvPr id="3" name="Content Placeholder 2"/>
          <p:cNvSpPr>
            <a:spLocks noGrp="1"/>
          </p:cNvSpPr>
          <p:nvPr>
            <p:ph idx="1"/>
          </p:nvPr>
        </p:nvSpPr>
        <p:spPr/>
        <p:txBody>
          <a:bodyPr/>
          <a:lstStyle/>
          <a:p>
            <a:r>
              <a:rPr lang="en-GB" dirty="0" smtClean="0"/>
              <a:t>Based </a:t>
            </a:r>
            <a:r>
              <a:rPr lang="en-GB" dirty="0"/>
              <a:t>on identified needs </a:t>
            </a:r>
          </a:p>
          <a:p>
            <a:r>
              <a:rPr lang="en-GB" dirty="0" smtClean="0"/>
              <a:t>Integration </a:t>
            </a:r>
            <a:r>
              <a:rPr lang="en-GB" dirty="0"/>
              <a:t>of policies </a:t>
            </a:r>
          </a:p>
          <a:p>
            <a:r>
              <a:rPr lang="en-GB" dirty="0" smtClean="0"/>
              <a:t>Use </a:t>
            </a:r>
            <a:r>
              <a:rPr lang="en-GB" dirty="0"/>
              <a:t>of Virginia Henderson needs theory</a:t>
            </a:r>
          </a:p>
          <a:p>
            <a:r>
              <a:rPr lang="en-GB" dirty="0" smtClean="0"/>
              <a:t>Use </a:t>
            </a:r>
            <a:r>
              <a:rPr lang="en-GB" dirty="0"/>
              <a:t>of patient </a:t>
            </a:r>
            <a:r>
              <a:rPr lang="en-GB" dirty="0" smtClean="0"/>
              <a:t>categorization</a:t>
            </a:r>
          </a:p>
          <a:p>
            <a:r>
              <a:rPr lang="en-GB" dirty="0" smtClean="0"/>
              <a:t>Use Gordons functional  health pattern to organize data</a:t>
            </a:r>
            <a:endParaRPr lang="en-GB" dirty="0"/>
          </a:p>
          <a:p>
            <a:endParaRPr lang="en-GB" dirty="0"/>
          </a:p>
        </p:txBody>
      </p:sp>
    </p:spTree>
    <p:extLst>
      <p:ext uri="{BB962C8B-B14F-4D97-AF65-F5344CB8AC3E}">
        <p14:creationId xmlns:p14="http://schemas.microsoft.com/office/powerpoint/2010/main" val="40531620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NURSING PROCESS  </a:t>
            </a:r>
            <a:r>
              <a:rPr lang="en-GB" b="1" dirty="0"/>
              <a:t>and ICNP</a:t>
            </a:r>
            <a:endParaRPr lang="en-GB" dirty="0"/>
          </a:p>
        </p:txBody>
      </p:sp>
      <p:sp>
        <p:nvSpPr>
          <p:cNvPr id="3" name="Content Placeholder 2"/>
          <p:cNvSpPr>
            <a:spLocks noGrp="1"/>
          </p:cNvSpPr>
          <p:nvPr>
            <p:ph idx="1"/>
          </p:nvPr>
        </p:nvSpPr>
        <p:spPr/>
        <p:txBody>
          <a:bodyPr/>
          <a:lstStyle/>
          <a:p>
            <a:r>
              <a:rPr lang="en-GB" b="1" dirty="0"/>
              <a:t>ICNP</a:t>
            </a:r>
            <a:r>
              <a:rPr lang="en-GB" dirty="0"/>
              <a:t>: One of the classification systems for the implementation of the NP</a:t>
            </a:r>
          </a:p>
          <a:p>
            <a:r>
              <a:rPr lang="en-GB" dirty="0" smtClean="0"/>
              <a:t>Consists </a:t>
            </a:r>
            <a:r>
              <a:rPr lang="en-GB" dirty="0"/>
              <a:t>of a standardization of scientific terminologies used in nursing, the diagnoses, interventions and outcomes of nursing practice.</a:t>
            </a:r>
          </a:p>
          <a:p>
            <a:r>
              <a:rPr lang="en-GB" dirty="0" smtClean="0"/>
              <a:t>Provides </a:t>
            </a:r>
            <a:r>
              <a:rPr lang="en-GB" dirty="0"/>
              <a:t>a structure for data, information and knowledge that meets the nurses’ practice needs</a:t>
            </a:r>
          </a:p>
          <a:p>
            <a:r>
              <a:rPr lang="en-GB" dirty="0" smtClean="0"/>
              <a:t>Integrates </a:t>
            </a:r>
            <a:r>
              <a:rPr lang="en-GB" dirty="0"/>
              <a:t>diagnosis, interventions and outcomes within each patient’s clinical evaluation </a:t>
            </a:r>
          </a:p>
          <a:p>
            <a:endParaRPr lang="en-GB" dirty="0"/>
          </a:p>
        </p:txBody>
      </p:sp>
    </p:spTree>
    <p:extLst>
      <p:ext uri="{BB962C8B-B14F-4D97-AF65-F5344CB8AC3E}">
        <p14:creationId xmlns:p14="http://schemas.microsoft.com/office/powerpoint/2010/main" val="19325269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a:t>NP facilitates use of standardized nursing terminologies (SNTs) for;</a:t>
            </a:r>
          </a:p>
          <a:p>
            <a:r>
              <a:rPr lang="en-GB" b="1" dirty="0" smtClean="0"/>
              <a:t>Ubiquity</a:t>
            </a:r>
            <a:r>
              <a:rPr lang="en-GB" b="1" dirty="0"/>
              <a:t>: </a:t>
            </a:r>
            <a:r>
              <a:rPr lang="en-GB" dirty="0"/>
              <a:t>With changing models of healthcare delivery, information and knowledge should be available everywhere</a:t>
            </a:r>
          </a:p>
          <a:p>
            <a:r>
              <a:rPr lang="en-GB" b="1" dirty="0" smtClean="0"/>
              <a:t>Longevity</a:t>
            </a:r>
            <a:r>
              <a:rPr lang="en-GB" b="1" dirty="0"/>
              <a:t>: </a:t>
            </a:r>
            <a:r>
              <a:rPr lang="en-GB" dirty="0"/>
              <a:t>Information should be usable beyond the immediate clinical encounter</a:t>
            </a:r>
          </a:p>
          <a:p>
            <a:endParaRPr lang="en-GB" dirty="0"/>
          </a:p>
        </p:txBody>
      </p:sp>
    </p:spTree>
    <p:extLst>
      <p:ext uri="{BB962C8B-B14F-4D97-AF65-F5344CB8AC3E}">
        <p14:creationId xmlns:p14="http://schemas.microsoft.com/office/powerpoint/2010/main" val="11577496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Outcomes of SNTs</a:t>
            </a:r>
            <a:endParaRPr lang="en-GB" dirty="0"/>
          </a:p>
        </p:txBody>
      </p:sp>
      <p:sp>
        <p:nvSpPr>
          <p:cNvPr id="3" name="Content Placeholder 2"/>
          <p:cNvSpPr>
            <a:spLocks noGrp="1"/>
          </p:cNvSpPr>
          <p:nvPr>
            <p:ph idx="1"/>
          </p:nvPr>
        </p:nvSpPr>
        <p:spPr/>
        <p:txBody>
          <a:bodyPr/>
          <a:lstStyle/>
          <a:p>
            <a:r>
              <a:rPr lang="en-GB" b="1" dirty="0" smtClean="0"/>
              <a:t>Accessibility</a:t>
            </a:r>
            <a:r>
              <a:rPr lang="en-GB" b="1" dirty="0"/>
              <a:t>: </a:t>
            </a:r>
            <a:r>
              <a:rPr lang="en-GB" dirty="0"/>
              <a:t>It should be easy to access the information and knowledge needed to deliver care or manage a health service</a:t>
            </a:r>
          </a:p>
          <a:p>
            <a:r>
              <a:rPr lang="en-GB" b="1" dirty="0" smtClean="0"/>
              <a:t>Reusability</a:t>
            </a:r>
            <a:r>
              <a:rPr lang="en-GB" b="1" dirty="0"/>
              <a:t>: </a:t>
            </a:r>
            <a:r>
              <a:rPr lang="en-GB" dirty="0"/>
              <a:t>Information should be useful for a range of purposes</a:t>
            </a:r>
          </a:p>
          <a:p>
            <a:endParaRPr lang="en-GB" dirty="0"/>
          </a:p>
        </p:txBody>
      </p:sp>
    </p:spTree>
    <p:extLst>
      <p:ext uri="{BB962C8B-B14F-4D97-AF65-F5344CB8AC3E}">
        <p14:creationId xmlns:p14="http://schemas.microsoft.com/office/powerpoint/2010/main" val="2480141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Outcomes of SNTs</a:t>
            </a:r>
            <a:endParaRPr lang="en-GB" dirty="0"/>
          </a:p>
        </p:txBody>
      </p:sp>
      <p:sp>
        <p:nvSpPr>
          <p:cNvPr id="3" name="Content Placeholder 2"/>
          <p:cNvSpPr>
            <a:spLocks noGrp="1"/>
          </p:cNvSpPr>
          <p:nvPr>
            <p:ph idx="1"/>
          </p:nvPr>
        </p:nvSpPr>
        <p:spPr/>
        <p:txBody>
          <a:bodyPr/>
          <a:lstStyle/>
          <a:p>
            <a:r>
              <a:rPr lang="en-GB" dirty="0" smtClean="0"/>
              <a:t>Better </a:t>
            </a:r>
            <a:r>
              <a:rPr lang="en-GB" dirty="0"/>
              <a:t>communication among nurses and other healthcare providers</a:t>
            </a:r>
          </a:p>
          <a:p>
            <a:r>
              <a:rPr lang="en-GB" dirty="0" smtClean="0"/>
              <a:t>Increased </a:t>
            </a:r>
            <a:r>
              <a:rPr lang="en-GB" dirty="0"/>
              <a:t>visibility of nursing interventions and patient outcomes</a:t>
            </a:r>
          </a:p>
          <a:p>
            <a:r>
              <a:rPr lang="en-GB" dirty="0" smtClean="0"/>
              <a:t>Furthering </a:t>
            </a:r>
            <a:r>
              <a:rPr lang="en-GB" dirty="0"/>
              <a:t>nursing research agenda by generating data on patient care in a consistent manner</a:t>
            </a:r>
          </a:p>
        </p:txBody>
      </p:sp>
    </p:spTree>
    <p:extLst>
      <p:ext uri="{BB962C8B-B14F-4D97-AF65-F5344CB8AC3E}">
        <p14:creationId xmlns:p14="http://schemas.microsoft.com/office/powerpoint/2010/main" val="20105499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Useful books-Get most current where new editions exist</a:t>
            </a:r>
            <a:endParaRPr lang="en-GB" dirty="0"/>
          </a:p>
        </p:txBody>
      </p:sp>
      <p:sp>
        <p:nvSpPr>
          <p:cNvPr id="3" name="Content Placeholder 2"/>
          <p:cNvSpPr>
            <a:spLocks noGrp="1"/>
          </p:cNvSpPr>
          <p:nvPr>
            <p:ph idx="1"/>
          </p:nvPr>
        </p:nvSpPr>
        <p:spPr/>
        <p:txBody>
          <a:bodyPr/>
          <a:lstStyle/>
          <a:p>
            <a:r>
              <a:rPr lang="en-GB" dirty="0"/>
              <a:t>Ackermann </a:t>
            </a:r>
            <a:r>
              <a:rPr lang="en-GB" dirty="0" err="1"/>
              <a:t>A,</a:t>
            </a:r>
            <a:r>
              <a:rPr lang="en-GB" i="1" dirty="0" err="1"/>
              <a:t>critical</a:t>
            </a:r>
            <a:r>
              <a:rPr lang="en-GB" i="1" dirty="0"/>
              <a:t>-thinking-the-nursing-process</a:t>
            </a:r>
            <a:endParaRPr lang="en-GB" dirty="0"/>
          </a:p>
          <a:p>
            <a:r>
              <a:rPr lang="en-GB" dirty="0" err="1"/>
              <a:t>KozierB</a:t>
            </a:r>
            <a:r>
              <a:rPr lang="en-GB" dirty="0"/>
              <a:t>., </a:t>
            </a:r>
            <a:r>
              <a:rPr lang="en-GB" dirty="0" err="1"/>
              <a:t>ErbG</a:t>
            </a:r>
            <a:r>
              <a:rPr lang="en-GB" dirty="0"/>
              <a:t>., Berman J.A &amp; Burke K (2004).</a:t>
            </a:r>
            <a:r>
              <a:rPr lang="en-GB" i="1" dirty="0"/>
              <a:t>Fundamentals of Nursing Concepts, Process and Practice </a:t>
            </a:r>
            <a:r>
              <a:rPr lang="en-GB" dirty="0"/>
              <a:t>(2nd Ed.). New Jersey: Prentice-Hall</a:t>
            </a:r>
          </a:p>
          <a:p>
            <a:r>
              <a:rPr lang="en-GB" dirty="0"/>
              <a:t>Berman, A &amp; Snyder, S (2012). </a:t>
            </a:r>
            <a:r>
              <a:rPr lang="en-GB" i="1" dirty="0" err="1"/>
              <a:t>Kozier</a:t>
            </a:r>
            <a:r>
              <a:rPr lang="en-GB" i="1" dirty="0"/>
              <a:t>&amp; </a:t>
            </a:r>
            <a:r>
              <a:rPr lang="en-GB" i="1" dirty="0" err="1"/>
              <a:t>Erb’sFundamentals</a:t>
            </a:r>
            <a:r>
              <a:rPr lang="en-GB" i="1" dirty="0"/>
              <a:t> of Nursing; concepts, process and Practice</a:t>
            </a:r>
            <a:r>
              <a:rPr lang="en-GB" dirty="0"/>
              <a:t>(9th Ed.) New Jersey ,Upper saddle River : Pearson education, </a:t>
            </a:r>
            <a:r>
              <a:rPr lang="en-GB" dirty="0" err="1"/>
              <a:t>inc.</a:t>
            </a:r>
            <a:r>
              <a:rPr lang="en-GB" dirty="0"/>
              <a:t> </a:t>
            </a:r>
          </a:p>
        </p:txBody>
      </p:sp>
    </p:spTree>
    <p:extLst>
      <p:ext uri="{BB962C8B-B14F-4D97-AF65-F5344CB8AC3E}">
        <p14:creationId xmlns:p14="http://schemas.microsoft.com/office/powerpoint/2010/main" val="42790958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References</a:t>
            </a:r>
            <a:endParaRPr lang="en-GB" b="1" dirty="0"/>
          </a:p>
        </p:txBody>
      </p:sp>
      <p:sp>
        <p:nvSpPr>
          <p:cNvPr id="3" name="Content Placeholder 2"/>
          <p:cNvSpPr>
            <a:spLocks noGrp="1"/>
          </p:cNvSpPr>
          <p:nvPr>
            <p:ph idx="1"/>
          </p:nvPr>
        </p:nvSpPr>
        <p:spPr/>
        <p:txBody>
          <a:bodyPr/>
          <a:lstStyle/>
          <a:p>
            <a:r>
              <a:rPr lang="en-GB" dirty="0" err="1"/>
              <a:t>Carpenito</a:t>
            </a:r>
            <a:r>
              <a:rPr lang="en-GB" dirty="0"/>
              <a:t>, LJ(2013).</a:t>
            </a:r>
            <a:r>
              <a:rPr lang="en-GB" i="1" dirty="0"/>
              <a:t>Nursing Diagnosis; Application to clinical practice </a:t>
            </a:r>
            <a:r>
              <a:rPr lang="en-GB" dirty="0"/>
              <a:t>(14th </a:t>
            </a:r>
            <a:r>
              <a:rPr lang="en-GB" dirty="0" err="1"/>
              <a:t>ed</a:t>
            </a:r>
            <a:r>
              <a:rPr lang="en-GB" dirty="0"/>
              <a:t>). Philadelphia : </a:t>
            </a:r>
            <a:r>
              <a:rPr lang="en-GB" dirty="0" err="1"/>
              <a:t>Wolters</a:t>
            </a:r>
            <a:r>
              <a:rPr lang="en-GB" dirty="0"/>
              <a:t> Kluwer Health/Lippincott Williams &amp; Wilkins</a:t>
            </a:r>
          </a:p>
          <a:p>
            <a:r>
              <a:rPr lang="en-GB" dirty="0"/>
              <a:t>Wilkinson ,JM (2007).</a:t>
            </a:r>
            <a:r>
              <a:rPr lang="en-GB" i="1" dirty="0"/>
              <a:t>Nursing process &amp; critical thinking </a:t>
            </a:r>
            <a:r>
              <a:rPr lang="en-GB" dirty="0"/>
              <a:t>(4th Ed.) Upper Saddle River :Pearson Prentice</a:t>
            </a:r>
          </a:p>
          <a:p>
            <a:r>
              <a:rPr lang="en-GB" dirty="0"/>
              <a:t>Tucker C-</a:t>
            </a:r>
            <a:r>
              <a:rPr lang="en-GB" i="1" dirty="0"/>
              <a:t>Module An Introduction To Nursing Process</a:t>
            </a:r>
            <a:endParaRPr lang="en-GB" dirty="0"/>
          </a:p>
          <a:p>
            <a:r>
              <a:rPr lang="en-GB" dirty="0" err="1"/>
              <a:t>Wiscombe</a:t>
            </a:r>
            <a:r>
              <a:rPr lang="en-GB" dirty="0"/>
              <a:t> S,-Nursing Process ,Wallace Community College</a:t>
            </a:r>
          </a:p>
        </p:txBody>
      </p:sp>
    </p:spTree>
    <p:extLst>
      <p:ext uri="{BB962C8B-B14F-4D97-AF65-F5344CB8AC3E}">
        <p14:creationId xmlns:p14="http://schemas.microsoft.com/office/powerpoint/2010/main" val="39523088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781300" y="1047750"/>
            <a:ext cx="6629400" cy="4762500"/>
          </a:xfrm>
          <a:prstGeom prst="rect">
            <a:avLst/>
          </a:prstGeom>
        </p:spPr>
      </p:pic>
    </p:spTree>
    <p:extLst>
      <p:ext uri="{BB962C8B-B14F-4D97-AF65-F5344CB8AC3E}">
        <p14:creationId xmlns:p14="http://schemas.microsoft.com/office/powerpoint/2010/main" val="1100010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 Virginia Henderson's need theory </a:t>
            </a:r>
            <a:endParaRPr lang="en-US" b="1" dirty="0"/>
          </a:p>
        </p:txBody>
      </p:sp>
      <p:sp>
        <p:nvSpPr>
          <p:cNvPr id="3" name="Content Placeholder 2"/>
          <p:cNvSpPr>
            <a:spLocks noGrp="1"/>
          </p:cNvSpPr>
          <p:nvPr>
            <p:ph idx="1"/>
          </p:nvPr>
        </p:nvSpPr>
        <p:spPr/>
        <p:txBody>
          <a:bodyPr/>
          <a:lstStyle/>
          <a:p>
            <a:r>
              <a:rPr lang="en-US" dirty="0"/>
              <a:t>Among her other works, Henderson’s widely known contributions to nursing are the Need Theory. The Need Theory emphasizes the importance of increasing the patient’s independence and focus on the basic human needs so that progress after hospitalization would not be delayed. The Need Theory is discussed further below.</a:t>
            </a:r>
          </a:p>
        </p:txBody>
      </p:sp>
    </p:spTree>
    <p:extLst>
      <p:ext uri="{BB962C8B-B14F-4D97-AF65-F5344CB8AC3E}">
        <p14:creationId xmlns:p14="http://schemas.microsoft.com/office/powerpoint/2010/main" val="30823804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81157" y="666206"/>
            <a:ext cx="9404259" cy="5238205"/>
          </a:xfrm>
          <a:prstGeom prst="rect">
            <a:avLst/>
          </a:prstGeom>
        </p:spPr>
      </p:pic>
    </p:spTree>
    <p:extLst>
      <p:ext uri="{BB962C8B-B14F-4D97-AF65-F5344CB8AC3E}">
        <p14:creationId xmlns:p14="http://schemas.microsoft.com/office/powerpoint/2010/main" val="2277627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GB" sz="5400" b="1" dirty="0" smtClean="0"/>
          </a:p>
          <a:p>
            <a:pPr marL="0" indent="0" algn="ctr">
              <a:buNone/>
            </a:pPr>
            <a:r>
              <a:rPr lang="en-GB" sz="5400" b="1" dirty="0" smtClean="0"/>
              <a:t>THE NURSING PROCESS (NP)</a:t>
            </a:r>
            <a:endParaRPr lang="en-GB" sz="5400" dirty="0"/>
          </a:p>
        </p:txBody>
      </p:sp>
    </p:spTree>
    <p:extLst>
      <p:ext uri="{BB962C8B-B14F-4D97-AF65-F5344CB8AC3E}">
        <p14:creationId xmlns:p14="http://schemas.microsoft.com/office/powerpoint/2010/main" val="7896053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Physiological Components</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endParaRPr lang="en-US" dirty="0"/>
          </a:p>
          <a:p>
            <a:r>
              <a:rPr lang="en-US" dirty="0"/>
              <a:t>1. Breathe normally</a:t>
            </a:r>
          </a:p>
          <a:p>
            <a:r>
              <a:rPr lang="en-US" dirty="0"/>
              <a:t>2. Eat and drink adequately</a:t>
            </a:r>
          </a:p>
          <a:p>
            <a:r>
              <a:rPr lang="en-US" dirty="0"/>
              <a:t>3. Eliminate body wastes</a:t>
            </a:r>
          </a:p>
          <a:p>
            <a:r>
              <a:rPr lang="en-US" dirty="0"/>
              <a:t>4. Move and maintain desirable postures</a:t>
            </a:r>
          </a:p>
          <a:p>
            <a:r>
              <a:rPr lang="en-US" dirty="0"/>
              <a:t>5. Sleep and rest</a:t>
            </a:r>
          </a:p>
          <a:p>
            <a:r>
              <a:rPr lang="en-US" dirty="0"/>
              <a:t>6. Select suitable clothes – dress and undress</a:t>
            </a:r>
          </a:p>
          <a:p>
            <a:r>
              <a:rPr lang="en-US" dirty="0"/>
              <a:t>7. Maintain body temperature within normal range by adjusting clothing and modifying </a:t>
            </a:r>
            <a:r>
              <a:rPr lang="en-US" dirty="0" smtClean="0"/>
              <a:t>environment</a:t>
            </a:r>
            <a:endParaRPr lang="en-US" dirty="0"/>
          </a:p>
        </p:txBody>
      </p:sp>
    </p:spTree>
    <p:extLst>
      <p:ext uri="{BB962C8B-B14F-4D97-AF65-F5344CB8AC3E}">
        <p14:creationId xmlns:p14="http://schemas.microsoft.com/office/powerpoint/2010/main" val="16497179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8011" y="627018"/>
            <a:ext cx="8908869" cy="5355312"/>
          </a:xfrm>
          <a:prstGeom prst="rect">
            <a:avLst/>
          </a:prstGeom>
        </p:spPr>
        <p:txBody>
          <a:bodyPr wrap="square">
            <a:spAutoFit/>
          </a:bodyPr>
          <a:lstStyle/>
          <a:p>
            <a:r>
              <a:rPr lang="en-US" dirty="0"/>
              <a:t>8. Keep the body clean and well-groomed and protect the integument</a:t>
            </a:r>
          </a:p>
          <a:p>
            <a:endParaRPr lang="en-US" dirty="0" smtClean="0"/>
          </a:p>
          <a:p>
            <a:r>
              <a:rPr lang="en-US" dirty="0" smtClean="0"/>
              <a:t>9</a:t>
            </a:r>
            <a:r>
              <a:rPr lang="en-US" dirty="0"/>
              <a:t>. Avoid dangers in the environment and avoid injuring others</a:t>
            </a:r>
          </a:p>
          <a:p>
            <a:r>
              <a:rPr lang="en-US" dirty="0"/>
              <a:t>Psychological Aspects of Communicating and Learning</a:t>
            </a:r>
          </a:p>
          <a:p>
            <a:endParaRPr lang="en-US" dirty="0"/>
          </a:p>
          <a:p>
            <a:endParaRPr lang="en-US" dirty="0" smtClean="0"/>
          </a:p>
          <a:p>
            <a:r>
              <a:rPr lang="en-US" dirty="0" smtClean="0"/>
              <a:t>10</a:t>
            </a:r>
            <a:r>
              <a:rPr lang="en-US" dirty="0"/>
              <a:t>. Communicate with others in expressing emotions, needs, fears, or opinions.</a:t>
            </a:r>
          </a:p>
          <a:p>
            <a:endParaRPr lang="en-US" dirty="0"/>
          </a:p>
          <a:p>
            <a:r>
              <a:rPr lang="en-US" dirty="0"/>
              <a:t>11. Worship according to one’s faith</a:t>
            </a:r>
          </a:p>
          <a:p>
            <a:r>
              <a:rPr lang="en-US" dirty="0"/>
              <a:t>Sociologically Oriented to Occupation and Recreation</a:t>
            </a:r>
          </a:p>
          <a:p>
            <a:endParaRPr lang="en-US" dirty="0"/>
          </a:p>
          <a:p>
            <a:r>
              <a:rPr lang="en-US" dirty="0"/>
              <a:t>12. Work in such a way that there is a sense of accomplishment</a:t>
            </a:r>
          </a:p>
          <a:p>
            <a:endParaRPr lang="en-US" dirty="0" smtClean="0"/>
          </a:p>
          <a:p>
            <a:r>
              <a:rPr lang="en-US" dirty="0" smtClean="0"/>
              <a:t>13</a:t>
            </a:r>
            <a:r>
              <a:rPr lang="en-US" dirty="0"/>
              <a:t>. Play or participate in various forms of </a:t>
            </a:r>
            <a:r>
              <a:rPr lang="en-US" dirty="0" smtClean="0"/>
              <a:t>recreation</a:t>
            </a:r>
          </a:p>
          <a:p>
            <a:endParaRPr lang="en-US" dirty="0" smtClean="0"/>
          </a:p>
          <a:p>
            <a:r>
              <a:rPr lang="en-US" dirty="0" smtClean="0"/>
              <a:t>14</a:t>
            </a:r>
            <a:r>
              <a:rPr lang="en-US" dirty="0"/>
              <a:t>. Learn, discover, or satisfy the curiosity that leads to normal development and health and use the available health facilities.</a:t>
            </a:r>
          </a:p>
          <a:p>
            <a:r>
              <a:rPr lang="en-US" dirty="0"/>
              <a:t>Spiritual and Moral</a:t>
            </a:r>
          </a:p>
          <a:p>
            <a:endParaRPr lang="en-US" dirty="0"/>
          </a:p>
        </p:txBody>
      </p:sp>
    </p:spTree>
    <p:extLst>
      <p:ext uri="{BB962C8B-B14F-4D97-AF65-F5344CB8AC3E}">
        <p14:creationId xmlns:p14="http://schemas.microsoft.com/office/powerpoint/2010/main" val="22791597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00125" y="-1601560"/>
            <a:ext cx="10191750" cy="10191750"/>
          </a:xfrm>
          <a:prstGeom prst="rect">
            <a:avLst/>
          </a:prstGeom>
        </p:spPr>
      </p:pic>
    </p:spTree>
    <p:extLst>
      <p:ext uri="{BB962C8B-B14F-4D97-AF65-F5344CB8AC3E}">
        <p14:creationId xmlns:p14="http://schemas.microsoft.com/office/powerpoint/2010/main" val="12309373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Marjory GORDON</a:t>
            </a:r>
            <a:endParaRPr lang="en-US" dirty="0"/>
          </a:p>
        </p:txBody>
      </p:sp>
      <p:sp>
        <p:nvSpPr>
          <p:cNvPr id="3" name="Text Placeholder 2"/>
          <p:cNvSpPr>
            <a:spLocks noGrp="1"/>
          </p:cNvSpPr>
          <p:nvPr>
            <p:ph type="body" idx="1"/>
          </p:nvPr>
        </p:nvSpPr>
        <p:spPr/>
        <p:txBody>
          <a:bodyPr/>
          <a:lstStyle/>
          <a:p>
            <a:endParaRPr lang="en-US"/>
          </a:p>
        </p:txBody>
      </p:sp>
      <p:pic>
        <p:nvPicPr>
          <p:cNvPr id="7" name="Content Placeholder 6"/>
          <p:cNvPicPr>
            <a:picLocks noGrp="1" noChangeAspect="1"/>
          </p:cNvPicPr>
          <p:nvPr>
            <p:ph sz="half" idx="2"/>
          </p:nvPr>
        </p:nvPicPr>
        <p:blipFill>
          <a:blip r:embed="rId2"/>
          <a:stretch>
            <a:fillRect/>
          </a:stretch>
        </p:blipFill>
        <p:spPr>
          <a:xfrm>
            <a:off x="352698" y="3108960"/>
            <a:ext cx="5434148" cy="3317965"/>
          </a:xfrm>
          <a:prstGeom prst="rect">
            <a:avLst/>
          </a:prstGeom>
        </p:spPr>
      </p:pic>
      <p:sp>
        <p:nvSpPr>
          <p:cNvPr id="5" name="Text Placeholder 4"/>
          <p:cNvSpPr>
            <a:spLocks noGrp="1"/>
          </p:cNvSpPr>
          <p:nvPr>
            <p:ph type="body" sz="quarter" idx="3"/>
          </p:nvPr>
        </p:nvSpPr>
        <p:spPr/>
        <p:txBody>
          <a:bodyPr/>
          <a:lstStyle/>
          <a:p>
            <a:endParaRPr lang="en-US"/>
          </a:p>
        </p:txBody>
      </p:sp>
      <p:sp>
        <p:nvSpPr>
          <p:cNvPr id="6" name="Content Placeholder 5"/>
          <p:cNvSpPr>
            <a:spLocks noGrp="1"/>
          </p:cNvSpPr>
          <p:nvPr>
            <p:ph sz="quarter" idx="4"/>
          </p:nvPr>
        </p:nvSpPr>
        <p:spPr/>
        <p:txBody>
          <a:bodyPr>
            <a:normAutofit fontScale="92500" lnSpcReduction="10000"/>
          </a:bodyPr>
          <a:lstStyle/>
          <a:p>
            <a:r>
              <a:rPr lang="en-US" dirty="0"/>
              <a:t>Marjory Gordon (Cleveland, November 10, 1931 – Massachusetts, April 29, 2015) was a nursing theorist and professor who created a nursing assessment theory known as Gordon's functional health patterns. Gordon served in 1973 as the first president of the North American Nursing Diagnosis Association until 1988.</a:t>
            </a:r>
          </a:p>
        </p:txBody>
      </p:sp>
    </p:spTree>
    <p:extLst>
      <p:ext uri="{BB962C8B-B14F-4D97-AF65-F5344CB8AC3E}">
        <p14:creationId xmlns:p14="http://schemas.microsoft.com/office/powerpoint/2010/main" val="32065140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GORDONS FUNCTIONAL HEALTH PATTERNS </a:t>
            </a:r>
            <a:endParaRPr lang="en-US" dirty="0"/>
          </a:p>
        </p:txBody>
      </p:sp>
      <p:sp>
        <p:nvSpPr>
          <p:cNvPr id="3" name="Content Placeholder 2"/>
          <p:cNvSpPr>
            <a:spLocks noGrp="1"/>
          </p:cNvSpPr>
          <p:nvPr>
            <p:ph idx="1"/>
          </p:nvPr>
        </p:nvSpPr>
        <p:spPr/>
        <p:txBody>
          <a:bodyPr/>
          <a:lstStyle/>
          <a:p>
            <a:r>
              <a:rPr lang="en-US" dirty="0"/>
              <a:t>Gordon's functional health patterns provide a holistic model for assessment of the</a:t>
            </a:r>
            <a:r>
              <a:rPr lang="en-US" b="1" dirty="0"/>
              <a:t> family </a:t>
            </a:r>
            <a:r>
              <a:rPr lang="en-US" dirty="0"/>
              <a:t>because assessment data are classified under 11 </a:t>
            </a:r>
            <a:r>
              <a:rPr lang="en-US" dirty="0" smtClean="0"/>
              <a:t>headings</a:t>
            </a:r>
          </a:p>
          <a:p>
            <a:r>
              <a:rPr lang="en-US" dirty="0" smtClean="0"/>
              <a:t>She devised functional </a:t>
            </a:r>
            <a:r>
              <a:rPr lang="en-US" dirty="0"/>
              <a:t>health patterns </a:t>
            </a:r>
            <a:r>
              <a:rPr lang="en-US" dirty="0" smtClean="0"/>
              <a:t>to be </a:t>
            </a:r>
            <a:r>
              <a:rPr lang="en-US" dirty="0"/>
              <a:t>used by nurses in the nursing process to provide a more comprehensive nursing assessment of the patient.</a:t>
            </a:r>
          </a:p>
          <a:p>
            <a:endParaRPr lang="en-US" dirty="0"/>
          </a:p>
          <a:p>
            <a:endParaRPr lang="en-US" dirty="0"/>
          </a:p>
        </p:txBody>
      </p:sp>
    </p:spTree>
    <p:extLst>
      <p:ext uri="{BB962C8B-B14F-4D97-AF65-F5344CB8AC3E}">
        <p14:creationId xmlns:p14="http://schemas.microsoft.com/office/powerpoint/2010/main" val="39850602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The 11 areas of Gordon's </a:t>
            </a:r>
            <a:r>
              <a:rPr lang="en-US" sz="4000" b="1" dirty="0"/>
              <a:t>functional health patterns</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endParaRPr lang="en-US" dirty="0"/>
          </a:p>
          <a:p>
            <a:pPr marL="514350" indent="-514350">
              <a:buFont typeface="+mj-lt"/>
              <a:buAutoNum type="arabicPeriod"/>
            </a:pPr>
            <a:endParaRPr lang="en-US" sz="3200" dirty="0"/>
          </a:p>
          <a:p>
            <a:pPr marL="514350" indent="-514350">
              <a:buFont typeface="+mj-lt"/>
              <a:buAutoNum type="arabicPeriod"/>
            </a:pPr>
            <a:r>
              <a:rPr lang="en-US" sz="3200" dirty="0"/>
              <a:t>Health Perception and </a:t>
            </a:r>
            <a:r>
              <a:rPr lang="en-US" sz="3200" dirty="0" smtClean="0"/>
              <a:t>Management</a:t>
            </a:r>
          </a:p>
          <a:p>
            <a:pPr marL="514350" indent="-514350">
              <a:buFont typeface="+mj-lt"/>
              <a:buAutoNum type="arabicPeriod"/>
            </a:pPr>
            <a:endParaRPr lang="en-US" sz="3200" dirty="0"/>
          </a:p>
          <a:p>
            <a:pPr marL="514350" indent="-514350">
              <a:buFont typeface="+mj-lt"/>
              <a:buAutoNum type="arabicPeriod"/>
            </a:pPr>
            <a:r>
              <a:rPr lang="en-US" sz="3200" dirty="0"/>
              <a:t>Nutritional </a:t>
            </a:r>
            <a:r>
              <a:rPr lang="en-US" sz="3200" dirty="0" smtClean="0"/>
              <a:t>metabolic</a:t>
            </a:r>
          </a:p>
          <a:p>
            <a:pPr marL="514350" indent="-514350">
              <a:buFont typeface="+mj-lt"/>
              <a:buAutoNum type="arabicPeriod"/>
            </a:pPr>
            <a:endParaRPr lang="en-US" sz="3200" dirty="0"/>
          </a:p>
          <a:p>
            <a:pPr marL="514350" indent="-514350">
              <a:buFont typeface="+mj-lt"/>
              <a:buAutoNum type="arabicPeriod"/>
            </a:pPr>
            <a:r>
              <a:rPr lang="en-US" sz="3200" dirty="0"/>
              <a:t>Elimination-excretion patterns and problems need to be evaluated (constipation, incontinence, diarrhea)</a:t>
            </a:r>
          </a:p>
          <a:p>
            <a:pPr marL="514350" indent="-514350">
              <a:buFont typeface="+mj-lt"/>
              <a:buAutoNum type="arabicPeriod"/>
            </a:pPr>
            <a:r>
              <a:rPr lang="en-US" sz="3200" dirty="0"/>
              <a:t>Activity exercise-whether one is able to do daily activities normally without any problem, self care activities</a:t>
            </a:r>
          </a:p>
          <a:p>
            <a:pPr marL="514350" indent="-514350">
              <a:buFont typeface="+mj-lt"/>
              <a:buAutoNum type="arabicPeriod"/>
            </a:pPr>
            <a:r>
              <a:rPr lang="en-US" sz="3200" dirty="0"/>
              <a:t>Sleep rest-do they have hypersomnia, insomnia, do they have normal sleeping </a:t>
            </a:r>
            <a:r>
              <a:rPr lang="en-US" sz="3200" dirty="0" smtClean="0"/>
              <a:t>patterns</a:t>
            </a:r>
            <a:endParaRPr lang="en-US" sz="3200" dirty="0"/>
          </a:p>
        </p:txBody>
      </p:sp>
    </p:spTree>
    <p:extLst>
      <p:ext uri="{BB962C8B-B14F-4D97-AF65-F5344CB8AC3E}">
        <p14:creationId xmlns:p14="http://schemas.microsoft.com/office/powerpoint/2010/main" val="2524017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5759" y="613954"/>
            <a:ext cx="9405257" cy="4431983"/>
          </a:xfrm>
          <a:prstGeom prst="rect">
            <a:avLst/>
          </a:prstGeom>
        </p:spPr>
        <p:txBody>
          <a:bodyPr wrap="square">
            <a:spAutoFit/>
          </a:bodyPr>
          <a:lstStyle/>
          <a:p>
            <a:r>
              <a:rPr lang="en-US" sz="2400" dirty="0" smtClean="0"/>
              <a:t>6. Cognitive-perceptual-assessment </a:t>
            </a:r>
            <a:r>
              <a:rPr lang="en-US" sz="2400" dirty="0"/>
              <a:t>of neurological function is done to assess, check the person's ability to comprehend </a:t>
            </a:r>
            <a:r>
              <a:rPr lang="en-US" sz="2400" dirty="0" smtClean="0"/>
              <a:t>information</a:t>
            </a:r>
          </a:p>
          <a:p>
            <a:pPr marL="457200" indent="-457200">
              <a:buFont typeface="+mj-lt"/>
              <a:buAutoNum type="arabicPeriod"/>
            </a:pPr>
            <a:endParaRPr lang="en-US" sz="2400" dirty="0"/>
          </a:p>
          <a:p>
            <a:r>
              <a:rPr lang="en-US" sz="2400" dirty="0" smtClean="0"/>
              <a:t>7. Self </a:t>
            </a:r>
            <a:r>
              <a:rPr lang="en-US" sz="2400" dirty="0"/>
              <a:t>perception/self concept</a:t>
            </a:r>
          </a:p>
          <a:p>
            <a:r>
              <a:rPr lang="en-US" sz="2400" dirty="0" smtClean="0"/>
              <a:t>8. Role relationship</a:t>
            </a:r>
          </a:p>
          <a:p>
            <a:pPr marL="457200" indent="-457200">
              <a:buFont typeface="+mj-lt"/>
              <a:buAutoNum type="arabicPeriod"/>
            </a:pPr>
            <a:endParaRPr lang="en-US" sz="2400" dirty="0"/>
          </a:p>
          <a:p>
            <a:r>
              <a:rPr lang="en-US" sz="2400" dirty="0" smtClean="0"/>
              <a:t>9. Sexuality reproductive</a:t>
            </a:r>
          </a:p>
          <a:p>
            <a:pPr marL="457200" indent="-457200">
              <a:buFont typeface="+mj-lt"/>
              <a:buAutoNum type="arabicPeriod"/>
            </a:pPr>
            <a:endParaRPr lang="en-US" sz="2400" dirty="0"/>
          </a:p>
          <a:p>
            <a:r>
              <a:rPr lang="en-US" sz="2400" dirty="0" smtClean="0"/>
              <a:t>10. Coping-stress tolerance</a:t>
            </a:r>
          </a:p>
          <a:p>
            <a:pPr marL="457200" indent="-457200">
              <a:buFont typeface="+mj-lt"/>
              <a:buAutoNum type="arabicPeriod"/>
            </a:pPr>
            <a:endParaRPr lang="en-US" sz="2400" dirty="0"/>
          </a:p>
          <a:p>
            <a:r>
              <a:rPr lang="en-US" sz="2400" dirty="0" smtClean="0"/>
              <a:t>11. Value-Belief Pattern</a:t>
            </a:r>
          </a:p>
          <a:p>
            <a:pPr marL="342900" indent="-342900">
              <a:buFont typeface="+mj-lt"/>
              <a:buAutoNum type="arabicPeriod"/>
            </a:pPr>
            <a:endParaRPr lang="en-US" dirty="0"/>
          </a:p>
        </p:txBody>
      </p:sp>
    </p:spTree>
    <p:extLst>
      <p:ext uri="{BB962C8B-B14F-4D97-AF65-F5344CB8AC3E}">
        <p14:creationId xmlns:p14="http://schemas.microsoft.com/office/powerpoint/2010/main" val="18337873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Http://Www.Umanitoba.Ca/Nursing/Courses/128,(200e manuals</a:t>
            </a:r>
          </a:p>
          <a:p>
            <a:r>
              <a:rPr lang="en-GB" dirty="0"/>
              <a:t>NCK nursing practice guidelines5</a:t>
            </a:r>
            <a:r>
              <a:rPr lang="en-GB" dirty="0" smtClean="0"/>
              <a:t>)</a:t>
            </a:r>
            <a:endParaRPr lang="en-GB" dirty="0"/>
          </a:p>
          <a:p>
            <a:r>
              <a:rPr lang="en-GB" dirty="0" smtClean="0"/>
              <a:t>Clinical </a:t>
            </a:r>
            <a:r>
              <a:rPr lang="en-GB" dirty="0"/>
              <a:t>methods</a:t>
            </a:r>
          </a:p>
          <a:p>
            <a:r>
              <a:rPr lang="en-GB" dirty="0" smtClean="0"/>
              <a:t>NCK </a:t>
            </a:r>
            <a:r>
              <a:rPr lang="en-GB" dirty="0"/>
              <a:t>procedure manual</a:t>
            </a:r>
          </a:p>
          <a:p>
            <a:r>
              <a:rPr lang="en-GB" dirty="0" smtClean="0"/>
              <a:t>NCK </a:t>
            </a:r>
            <a:r>
              <a:rPr lang="en-GB" dirty="0"/>
              <a:t>practice guidelines</a:t>
            </a:r>
          </a:p>
        </p:txBody>
      </p:sp>
    </p:spTree>
    <p:extLst>
      <p:ext uri="{BB962C8B-B14F-4D97-AF65-F5344CB8AC3E}">
        <p14:creationId xmlns:p14="http://schemas.microsoft.com/office/powerpoint/2010/main" val="2108440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Background</a:t>
            </a:r>
            <a:r>
              <a:rPr lang="en-GB" dirty="0" smtClean="0"/>
              <a:t/>
            </a:r>
            <a:br>
              <a:rPr lang="en-GB" dirty="0" smtClean="0"/>
            </a:br>
            <a:endParaRPr lang="en-GB" dirty="0"/>
          </a:p>
        </p:txBody>
      </p:sp>
      <p:sp>
        <p:nvSpPr>
          <p:cNvPr id="3" name="Content Placeholder 2"/>
          <p:cNvSpPr>
            <a:spLocks noGrp="1"/>
          </p:cNvSpPr>
          <p:nvPr>
            <p:ph idx="1"/>
          </p:nvPr>
        </p:nvSpPr>
        <p:spPr/>
        <p:txBody>
          <a:bodyPr/>
          <a:lstStyle/>
          <a:p>
            <a:pPr marL="0" indent="0">
              <a:buNone/>
            </a:pPr>
            <a:endParaRPr lang="en-GB" dirty="0"/>
          </a:p>
          <a:p>
            <a:r>
              <a:rPr lang="en-GB" dirty="0"/>
              <a:t>Nursing Process (NP) is widely accepted as a scientific method that guides procedures for evidence informed nursing practice and helps define nursing as a profession (Alfaro-</a:t>
            </a:r>
            <a:r>
              <a:rPr lang="en-GB" dirty="0" err="1"/>
              <a:t>Lefevre</a:t>
            </a:r>
            <a:r>
              <a:rPr lang="en-GB" dirty="0"/>
              <a:t>, 2006; Berman &amp; Snyder, 2012; Rivas, F.P.,</a:t>
            </a:r>
            <a:r>
              <a:rPr lang="en-GB" dirty="0" err="1"/>
              <a:t>García,J.S</a:t>
            </a:r>
            <a:r>
              <a:rPr lang="en-GB" dirty="0"/>
              <a:t>., Arenas, C. M., Lagos, M. B. &amp;</a:t>
            </a:r>
            <a:r>
              <a:rPr lang="en-GB" dirty="0" err="1"/>
              <a:t>López</a:t>
            </a:r>
            <a:r>
              <a:rPr lang="en-GB" dirty="0"/>
              <a:t>, M.G., 2012).</a:t>
            </a:r>
          </a:p>
        </p:txBody>
      </p:sp>
    </p:spTree>
    <p:extLst>
      <p:ext uri="{BB962C8B-B14F-4D97-AF65-F5344CB8AC3E}">
        <p14:creationId xmlns:p14="http://schemas.microsoft.com/office/powerpoint/2010/main" val="3234612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Background Cont..</a:t>
            </a:r>
            <a:endParaRPr lang="en-GB" dirty="0"/>
          </a:p>
        </p:txBody>
      </p:sp>
      <p:sp>
        <p:nvSpPr>
          <p:cNvPr id="3" name="Content Placeholder 2"/>
          <p:cNvSpPr>
            <a:spLocks noGrp="1"/>
          </p:cNvSpPr>
          <p:nvPr>
            <p:ph idx="1"/>
          </p:nvPr>
        </p:nvSpPr>
        <p:spPr/>
        <p:txBody>
          <a:bodyPr/>
          <a:lstStyle/>
          <a:p>
            <a:r>
              <a:rPr lang="en-GB" dirty="0" smtClean="0"/>
              <a:t>The </a:t>
            </a:r>
            <a:r>
              <a:rPr lang="en-GB" dirty="0"/>
              <a:t>NP is an essential core of practice for the nurse to deliver holistic, patient-focused care (American Nurses’ Association (ANA), 2011 ). </a:t>
            </a:r>
          </a:p>
          <a:p>
            <a:r>
              <a:rPr lang="en-GB" dirty="0" smtClean="0"/>
              <a:t>Effective </a:t>
            </a:r>
            <a:r>
              <a:rPr lang="en-GB" dirty="0"/>
              <a:t>implementation of NP leads to improved quality of care and stimulates the construction of theoretical and scientific knowledge based on the best clinical practice.</a:t>
            </a:r>
          </a:p>
          <a:p>
            <a:endParaRPr lang="en-GB" dirty="0"/>
          </a:p>
        </p:txBody>
      </p:sp>
    </p:spTree>
    <p:extLst>
      <p:ext uri="{BB962C8B-B14F-4D97-AF65-F5344CB8AC3E}">
        <p14:creationId xmlns:p14="http://schemas.microsoft.com/office/powerpoint/2010/main" val="3352320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Definition </a:t>
            </a:r>
            <a:r>
              <a:rPr lang="en-GB" b="1" dirty="0" smtClean="0"/>
              <a:t>of NP</a:t>
            </a:r>
            <a:endParaRPr lang="en-GB" dirty="0"/>
          </a:p>
        </p:txBody>
      </p:sp>
      <p:sp>
        <p:nvSpPr>
          <p:cNvPr id="3" name="Content Placeholder 2"/>
          <p:cNvSpPr>
            <a:spLocks noGrp="1"/>
          </p:cNvSpPr>
          <p:nvPr>
            <p:ph idx="1"/>
          </p:nvPr>
        </p:nvSpPr>
        <p:spPr/>
        <p:txBody>
          <a:bodyPr/>
          <a:lstStyle/>
          <a:p>
            <a:r>
              <a:rPr lang="en-GB" dirty="0"/>
              <a:t>Systematic, rational, scientific method of providing individualized quality Nursing Care to:</a:t>
            </a:r>
          </a:p>
          <a:p>
            <a:pPr marL="0" indent="0">
              <a:buNone/>
            </a:pPr>
            <a:r>
              <a:rPr lang="en-GB" dirty="0" smtClean="0"/>
              <a:t>                 Individual</a:t>
            </a:r>
            <a:endParaRPr lang="en-GB" dirty="0"/>
          </a:p>
          <a:p>
            <a:pPr marL="0" indent="0">
              <a:buNone/>
            </a:pPr>
            <a:r>
              <a:rPr lang="en-GB" dirty="0" smtClean="0"/>
              <a:t>                 Family</a:t>
            </a:r>
            <a:endParaRPr lang="en-GB" dirty="0"/>
          </a:p>
          <a:p>
            <a:pPr marL="0" indent="0">
              <a:buNone/>
            </a:pPr>
            <a:r>
              <a:rPr lang="en-GB" dirty="0" smtClean="0"/>
              <a:t>                 Community</a:t>
            </a:r>
            <a:endParaRPr lang="en-GB" dirty="0"/>
          </a:p>
          <a:p>
            <a:endParaRPr lang="en-GB" dirty="0"/>
          </a:p>
        </p:txBody>
      </p:sp>
    </p:spTree>
    <p:extLst>
      <p:ext uri="{BB962C8B-B14F-4D97-AF65-F5344CB8AC3E}">
        <p14:creationId xmlns:p14="http://schemas.microsoft.com/office/powerpoint/2010/main" val="1261682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Definition </a:t>
            </a:r>
            <a:r>
              <a:rPr lang="en-GB" b="1" dirty="0" err="1" smtClean="0"/>
              <a:t>Cont</a:t>
            </a:r>
            <a:r>
              <a:rPr lang="en-GB" b="1" dirty="0" smtClean="0"/>
              <a:t>…</a:t>
            </a:r>
            <a:endParaRPr lang="en-GB" b="1" dirty="0"/>
          </a:p>
        </p:txBody>
      </p:sp>
      <p:sp>
        <p:nvSpPr>
          <p:cNvPr id="3" name="Content Placeholder 2"/>
          <p:cNvSpPr>
            <a:spLocks noGrp="1"/>
          </p:cNvSpPr>
          <p:nvPr>
            <p:ph idx="1"/>
          </p:nvPr>
        </p:nvSpPr>
        <p:spPr/>
        <p:txBody>
          <a:bodyPr/>
          <a:lstStyle/>
          <a:p>
            <a:r>
              <a:rPr lang="en-GB" b="1" i="1" dirty="0"/>
              <a:t>Systematic</a:t>
            </a:r>
            <a:r>
              <a:rPr lang="en-GB" dirty="0"/>
              <a:t>–planned in sequence; step by step.</a:t>
            </a:r>
          </a:p>
          <a:p>
            <a:r>
              <a:rPr lang="en-GB" b="1" i="1" dirty="0" smtClean="0"/>
              <a:t>Rational</a:t>
            </a:r>
            <a:r>
              <a:rPr lang="en-GB" dirty="0" smtClean="0"/>
              <a:t>–reason</a:t>
            </a:r>
            <a:r>
              <a:rPr lang="en-GB" dirty="0"/>
              <a:t>, critical thinking.</a:t>
            </a:r>
          </a:p>
          <a:p>
            <a:r>
              <a:rPr lang="en-GB" b="1" i="1" dirty="0" smtClean="0"/>
              <a:t>Scientific</a:t>
            </a:r>
            <a:r>
              <a:rPr lang="en-GB" dirty="0" smtClean="0"/>
              <a:t>–tested </a:t>
            </a:r>
            <a:r>
              <a:rPr lang="en-GB" dirty="0"/>
              <a:t>and approved approaches</a:t>
            </a:r>
          </a:p>
          <a:p>
            <a:r>
              <a:rPr lang="en-GB" b="1" i="1" dirty="0" smtClean="0"/>
              <a:t>Individualized </a:t>
            </a:r>
            <a:r>
              <a:rPr lang="en-GB" dirty="0"/>
              <a:t>–based on specific unique a person or group of people to the actual or potential alteration in health.</a:t>
            </a:r>
          </a:p>
          <a:p>
            <a:endParaRPr lang="en-GB" dirty="0"/>
          </a:p>
        </p:txBody>
      </p:sp>
    </p:spTree>
    <p:extLst>
      <p:ext uri="{BB962C8B-B14F-4D97-AF65-F5344CB8AC3E}">
        <p14:creationId xmlns:p14="http://schemas.microsoft.com/office/powerpoint/2010/main" val="3589464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Historical </a:t>
            </a:r>
            <a:r>
              <a:rPr lang="en-GB" b="1" dirty="0" smtClean="0"/>
              <a:t>Perspectives</a:t>
            </a:r>
            <a:endParaRPr lang="en-GB" dirty="0"/>
          </a:p>
        </p:txBody>
      </p:sp>
      <p:sp>
        <p:nvSpPr>
          <p:cNvPr id="3" name="Content Placeholder 2"/>
          <p:cNvSpPr>
            <a:spLocks noGrp="1"/>
          </p:cNvSpPr>
          <p:nvPr>
            <p:ph idx="1"/>
          </p:nvPr>
        </p:nvSpPr>
        <p:spPr/>
        <p:txBody>
          <a:bodyPr/>
          <a:lstStyle/>
          <a:p>
            <a:r>
              <a:rPr lang="en-GB" dirty="0"/>
              <a:t>The nursing process has evolved as various nurse theorists and organizations wrote about it: </a:t>
            </a:r>
          </a:p>
          <a:p>
            <a:r>
              <a:rPr lang="en-GB" dirty="0"/>
              <a:t>1952:Peplau (a psychiatric/MH nurse) identified 3phases of the NP in four sequential phases related </a:t>
            </a:r>
            <a:r>
              <a:rPr lang="en-GB" dirty="0" smtClean="0"/>
              <a:t>to personal </a:t>
            </a:r>
            <a:r>
              <a:rPr lang="en-GB" dirty="0"/>
              <a:t>therapeutic interactions: (1) orientation, (2) exploitation, (3) resolution. </a:t>
            </a:r>
          </a:p>
          <a:p>
            <a:r>
              <a:rPr lang="en-GB" dirty="0"/>
              <a:t>1955</a:t>
            </a:r>
            <a:r>
              <a:rPr lang="en-GB" dirty="0" smtClean="0"/>
              <a:t>: Lydia Hall </a:t>
            </a:r>
            <a:r>
              <a:rPr lang="en-GB" dirty="0"/>
              <a:t>originated the term </a:t>
            </a:r>
            <a:r>
              <a:rPr lang="en-GB" b="1" i="1" dirty="0"/>
              <a:t>nursing process </a:t>
            </a:r>
            <a:endParaRPr lang="en-GB" dirty="0"/>
          </a:p>
        </p:txBody>
      </p:sp>
    </p:spTree>
    <p:extLst>
      <p:ext uri="{BB962C8B-B14F-4D97-AF65-F5344CB8AC3E}">
        <p14:creationId xmlns:p14="http://schemas.microsoft.com/office/powerpoint/2010/main" val="6594586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420</TotalTime>
  <Words>2137</Words>
  <Application>Microsoft Office PowerPoint</Application>
  <PresentationFormat>Widescreen</PresentationFormat>
  <Paragraphs>267</Paragraphs>
  <Slides>47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47</vt:i4>
      </vt:variant>
    </vt:vector>
  </HeadingPairs>
  <TitlesOfParts>
    <vt:vector size="53" baseType="lpstr">
      <vt:lpstr>Arial</vt:lpstr>
      <vt:lpstr>Calibri</vt:lpstr>
      <vt:lpstr>Calibri Light</vt:lpstr>
      <vt:lpstr>Times New Roman</vt:lpstr>
      <vt:lpstr>Wingdings</vt:lpstr>
      <vt:lpstr>Office Theme</vt:lpstr>
      <vt:lpstr>FUNDAMENTALS OF NURSING II-YEAR ONE SEMESTER TWO</vt:lpstr>
      <vt:lpstr>BROAD OBJECTIVE </vt:lpstr>
      <vt:lpstr>SPECIFIC OBJECTIVES</vt:lpstr>
      <vt:lpstr>PowerPoint Presentation</vt:lpstr>
      <vt:lpstr>Background </vt:lpstr>
      <vt:lpstr>Background Cont..</vt:lpstr>
      <vt:lpstr>Definition of NP</vt:lpstr>
      <vt:lpstr>Definition Cont…</vt:lpstr>
      <vt:lpstr>Historical Perspectives</vt:lpstr>
      <vt:lpstr>Historical Perspectives Cont…</vt:lpstr>
      <vt:lpstr>Historical Perspectives Cont…</vt:lpstr>
      <vt:lpstr>Historical Perspectives Cont…</vt:lpstr>
      <vt:lpstr>Historical Perspectives Cont…</vt:lpstr>
      <vt:lpstr>Historical Perspectives Cont…</vt:lpstr>
      <vt:lpstr>Historical Perspectives Cont…</vt:lpstr>
      <vt:lpstr>Historical Perspectives Cont…</vt:lpstr>
      <vt:lpstr>Benefits of Nursing Process</vt:lpstr>
      <vt:lpstr>Benefits of Nursing Process Cont…</vt:lpstr>
      <vt:lpstr>Characteristics</vt:lpstr>
      <vt:lpstr>Characteristics cont..</vt:lpstr>
      <vt:lpstr>Examples of critical thinking skills NP  </vt:lpstr>
      <vt:lpstr>Examples of critical thinking skills NP  </vt:lpstr>
      <vt:lpstr>Application of NP</vt:lpstr>
      <vt:lpstr>Application of NP cont..</vt:lpstr>
      <vt:lpstr>Nursing Process Vs Medical process </vt:lpstr>
      <vt:lpstr>Nursing Process VS Medical process-Diagnoses  </vt:lpstr>
      <vt:lpstr>Nursing Process VS Medical process-Diagnoses</vt:lpstr>
      <vt:lpstr>Phases/Steps of the nursing process</vt:lpstr>
      <vt:lpstr>The NP Kenyan model </vt:lpstr>
      <vt:lpstr>NURSING PROCESS  Kenyan Model </vt:lpstr>
      <vt:lpstr>NURSING PROCESS  and ICNP</vt:lpstr>
      <vt:lpstr>PowerPoint Presentation</vt:lpstr>
      <vt:lpstr>Outcomes of SNTs</vt:lpstr>
      <vt:lpstr>Outcomes of SNTs</vt:lpstr>
      <vt:lpstr>Useful books-Get most current where new editions exist</vt:lpstr>
      <vt:lpstr>References</vt:lpstr>
      <vt:lpstr>PowerPoint Presentation</vt:lpstr>
      <vt:lpstr>DEF Virginia Henderson's need theory </vt:lpstr>
      <vt:lpstr>PowerPoint Presentation</vt:lpstr>
      <vt:lpstr>Physiological Components </vt:lpstr>
      <vt:lpstr>PowerPoint Presentation</vt:lpstr>
      <vt:lpstr>PowerPoint Presentation</vt:lpstr>
      <vt:lpstr>Marjory GORDON</vt:lpstr>
      <vt:lpstr>GORDONS FUNCTIONAL HEALTH PATTERNS </vt:lpstr>
      <vt:lpstr>The 11 areas of Gordon's functional health patterns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NURSING PROCESS (NP)</dc:title>
  <dc:creator>Symon Githui</dc:creator>
  <cp:lastModifiedBy>admin</cp:lastModifiedBy>
  <cp:revision>45</cp:revision>
  <dcterms:created xsi:type="dcterms:W3CDTF">2013-12-30T16:34:27Z</dcterms:created>
  <dcterms:modified xsi:type="dcterms:W3CDTF">2022-05-03T17:42:12Z</dcterms:modified>
</cp:coreProperties>
</file>