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2"/>
  </p:notesMasterIdLst>
  <p:sldIdLst>
    <p:sldId id="256" r:id="rId2"/>
    <p:sldId id="490" r:id="rId3"/>
    <p:sldId id="348" r:id="rId4"/>
    <p:sldId id="509" r:id="rId5"/>
    <p:sldId id="257" r:id="rId6"/>
    <p:sldId id="258" r:id="rId7"/>
    <p:sldId id="259" r:id="rId8"/>
    <p:sldId id="260" r:id="rId9"/>
    <p:sldId id="261" r:id="rId10"/>
    <p:sldId id="262" r:id="rId11"/>
    <p:sldId id="263" r:id="rId12"/>
    <p:sldId id="267" r:id="rId13"/>
    <p:sldId id="268" r:id="rId14"/>
    <p:sldId id="269" r:id="rId15"/>
    <p:sldId id="270" r:id="rId16"/>
    <p:sldId id="271" r:id="rId17"/>
    <p:sldId id="272" r:id="rId18"/>
    <p:sldId id="264" r:id="rId19"/>
    <p:sldId id="265" r:id="rId20"/>
    <p:sldId id="266"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22" r:id="rId41"/>
    <p:sldId id="293" r:id="rId42"/>
    <p:sldId id="346" r:id="rId43"/>
    <p:sldId id="351" r:id="rId44"/>
    <p:sldId id="294" r:id="rId45"/>
    <p:sldId id="295" r:id="rId46"/>
    <p:sldId id="296" r:id="rId47"/>
    <p:sldId id="297" r:id="rId48"/>
    <p:sldId id="323" r:id="rId49"/>
    <p:sldId id="350" r:id="rId50"/>
    <p:sldId id="298" r:id="rId51"/>
    <p:sldId id="300" r:id="rId52"/>
    <p:sldId id="299" r:id="rId53"/>
    <p:sldId id="301" r:id="rId54"/>
    <p:sldId id="353" r:id="rId55"/>
    <p:sldId id="302" r:id="rId56"/>
    <p:sldId id="303" r:id="rId57"/>
    <p:sldId id="304" r:id="rId58"/>
    <p:sldId id="305" r:id="rId59"/>
    <p:sldId id="354" r:id="rId60"/>
    <p:sldId id="306" r:id="rId61"/>
    <p:sldId id="307" r:id="rId62"/>
    <p:sldId id="308" r:id="rId63"/>
    <p:sldId id="355" r:id="rId64"/>
    <p:sldId id="493" r:id="rId65"/>
    <p:sldId id="309" r:id="rId66"/>
    <p:sldId id="310" r:id="rId67"/>
    <p:sldId id="311" r:id="rId68"/>
    <p:sldId id="356" r:id="rId69"/>
    <p:sldId id="312" r:id="rId70"/>
    <p:sldId id="313" r:id="rId71"/>
    <p:sldId id="321" r:id="rId72"/>
    <p:sldId id="314" r:id="rId73"/>
    <p:sldId id="315" r:id="rId74"/>
    <p:sldId id="357" r:id="rId75"/>
    <p:sldId id="316" r:id="rId76"/>
    <p:sldId id="317" r:id="rId77"/>
    <p:sldId id="318" r:id="rId78"/>
    <p:sldId id="320" r:id="rId79"/>
    <p:sldId id="494" r:id="rId80"/>
    <p:sldId id="358" r:id="rId81"/>
    <p:sldId id="319" r:id="rId82"/>
    <p:sldId id="347" r:id="rId83"/>
    <p:sldId id="324" r:id="rId84"/>
    <p:sldId id="325" r:id="rId85"/>
    <p:sldId id="326" r:id="rId86"/>
    <p:sldId id="327" r:id="rId87"/>
    <p:sldId id="328" r:id="rId88"/>
    <p:sldId id="329" r:id="rId89"/>
    <p:sldId id="330" r:id="rId90"/>
    <p:sldId id="331" r:id="rId91"/>
    <p:sldId id="359" r:id="rId92"/>
    <p:sldId id="332" r:id="rId93"/>
    <p:sldId id="333" r:id="rId94"/>
    <p:sldId id="334" r:id="rId95"/>
    <p:sldId id="335" r:id="rId96"/>
    <p:sldId id="336" r:id="rId97"/>
    <p:sldId id="383" r:id="rId98"/>
    <p:sldId id="337" r:id="rId99"/>
    <p:sldId id="338" r:id="rId100"/>
    <p:sldId id="360" r:id="rId101"/>
    <p:sldId id="340" r:id="rId102"/>
    <p:sldId id="341" r:id="rId103"/>
    <p:sldId id="342" r:id="rId104"/>
    <p:sldId id="343" r:id="rId105"/>
    <p:sldId id="344" r:id="rId106"/>
    <p:sldId id="345" r:id="rId107"/>
    <p:sldId id="339" r:id="rId108"/>
    <p:sldId id="361" r:id="rId109"/>
    <p:sldId id="362" r:id="rId110"/>
    <p:sldId id="363" r:id="rId111"/>
    <p:sldId id="364" r:id="rId112"/>
    <p:sldId id="365" r:id="rId113"/>
    <p:sldId id="366" r:id="rId114"/>
    <p:sldId id="367" r:id="rId115"/>
    <p:sldId id="369" r:id="rId116"/>
    <p:sldId id="370" r:id="rId117"/>
    <p:sldId id="371" r:id="rId118"/>
    <p:sldId id="372" r:id="rId119"/>
    <p:sldId id="497" r:id="rId120"/>
    <p:sldId id="373" r:id="rId121"/>
    <p:sldId id="374" r:id="rId122"/>
    <p:sldId id="375" r:id="rId123"/>
    <p:sldId id="376" r:id="rId124"/>
    <p:sldId id="377" r:id="rId125"/>
    <p:sldId id="378" r:id="rId126"/>
    <p:sldId id="379" r:id="rId127"/>
    <p:sldId id="386" r:id="rId128"/>
    <p:sldId id="380" r:id="rId129"/>
    <p:sldId id="381" r:id="rId130"/>
    <p:sldId id="382"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98" r:id="rId149"/>
    <p:sldId id="496"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37" r:id="rId170"/>
    <p:sldId id="424" r:id="rId171"/>
    <p:sldId id="425" r:id="rId172"/>
    <p:sldId id="426" r:id="rId173"/>
    <p:sldId id="427" r:id="rId174"/>
    <p:sldId id="428" r:id="rId175"/>
    <p:sldId id="429" r:id="rId176"/>
    <p:sldId id="430" r:id="rId177"/>
    <p:sldId id="431" r:id="rId178"/>
    <p:sldId id="432" r:id="rId179"/>
    <p:sldId id="434" r:id="rId180"/>
    <p:sldId id="435" r:id="rId181"/>
    <p:sldId id="436"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5" r:id="rId199"/>
    <p:sldId id="456" r:id="rId200"/>
    <p:sldId id="454" r:id="rId201"/>
    <p:sldId id="457" r:id="rId202"/>
    <p:sldId id="458" r:id="rId203"/>
    <p:sldId id="461" r:id="rId204"/>
    <p:sldId id="462" r:id="rId205"/>
    <p:sldId id="480" r:id="rId206"/>
    <p:sldId id="463" r:id="rId207"/>
    <p:sldId id="464" r:id="rId208"/>
    <p:sldId id="465" r:id="rId209"/>
    <p:sldId id="466" r:id="rId210"/>
    <p:sldId id="467" r:id="rId211"/>
    <p:sldId id="468" r:id="rId212"/>
    <p:sldId id="469" r:id="rId213"/>
    <p:sldId id="470" r:id="rId214"/>
    <p:sldId id="471" r:id="rId215"/>
    <p:sldId id="511" r:id="rId216"/>
    <p:sldId id="512" r:id="rId217"/>
    <p:sldId id="472" r:id="rId218"/>
    <p:sldId id="473" r:id="rId219"/>
    <p:sldId id="474" r:id="rId220"/>
    <p:sldId id="475" r:id="rId221"/>
    <p:sldId id="476" r:id="rId222"/>
    <p:sldId id="477" r:id="rId223"/>
    <p:sldId id="478" r:id="rId224"/>
    <p:sldId id="479" r:id="rId225"/>
    <p:sldId id="483" r:id="rId226"/>
    <p:sldId id="484" r:id="rId227"/>
    <p:sldId id="486" r:id="rId228"/>
    <p:sldId id="487" r:id="rId229"/>
    <p:sldId id="488" r:id="rId230"/>
    <p:sldId id="489" r:id="rId231"/>
    <p:sldId id="499" r:id="rId232"/>
    <p:sldId id="500" r:id="rId233"/>
    <p:sldId id="501" r:id="rId234"/>
    <p:sldId id="502" r:id="rId235"/>
    <p:sldId id="503" r:id="rId236"/>
    <p:sldId id="504" r:id="rId237"/>
    <p:sldId id="505" r:id="rId238"/>
    <p:sldId id="506" r:id="rId239"/>
    <p:sldId id="507" r:id="rId240"/>
    <p:sldId id="508" r:id="rId2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sh. Michael Baraza" initials="BM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8" autoAdjust="0"/>
    <p:restoredTop sz="94754" autoAdjust="0"/>
  </p:normalViewPr>
  <p:slideViewPr>
    <p:cSldViewPr>
      <p:cViewPr varScale="1">
        <p:scale>
          <a:sx n="70" d="100"/>
          <a:sy n="70" d="100"/>
        </p:scale>
        <p:origin x="156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475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commentAuthors" Target="commentAuthor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viewProps" Target="view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theme" Target="theme/theme1.xml"/><Relationship Id="rId106" Type="http://schemas.openxmlformats.org/officeDocument/2006/relationships/slide" Target="slides/slide105.xml"/><Relationship Id="rId127" Type="http://schemas.openxmlformats.org/officeDocument/2006/relationships/slide" Target="slides/slide12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8-13T15:34:12.678" idx="2">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8-13T15:32:55.569"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5A69E-BCBA-4F9B-BBBC-872A875AC4C9}" type="datetimeFigureOut">
              <a:rPr lang="en-GB" smtClean="0"/>
              <a:pPr/>
              <a:t>14/04/2016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26016-961F-4A70-ADDC-E9B61C4D238F}" type="slidenum">
              <a:rPr lang="en-GB" smtClean="0"/>
              <a:pPr/>
              <a:t>‹#›</a:t>
            </a:fld>
            <a:endParaRPr lang="en-GB"/>
          </a:p>
        </p:txBody>
      </p:sp>
    </p:spTree>
    <p:extLst>
      <p:ext uri="{BB962C8B-B14F-4D97-AF65-F5344CB8AC3E}">
        <p14:creationId xmlns:p14="http://schemas.microsoft.com/office/powerpoint/2010/main" val="174361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26016-961F-4A70-ADDC-E9B61C4D238F}" type="slidenum">
              <a:rPr lang="en-GB" smtClean="0"/>
              <a:pPr/>
              <a:t>109</a:t>
            </a:fld>
            <a:endParaRPr lang="en-GB"/>
          </a:p>
        </p:txBody>
      </p:sp>
    </p:spTree>
    <p:extLst>
      <p:ext uri="{BB962C8B-B14F-4D97-AF65-F5344CB8AC3E}">
        <p14:creationId xmlns:p14="http://schemas.microsoft.com/office/powerpoint/2010/main" val="280998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F26016-961F-4A70-ADDC-E9B61C4D238F}" type="slidenum">
              <a:rPr lang="en-GB" smtClean="0"/>
              <a:pPr/>
              <a:t>169</a:t>
            </a:fld>
            <a:endParaRPr lang="en-GB"/>
          </a:p>
        </p:txBody>
      </p:sp>
    </p:spTree>
    <p:extLst>
      <p:ext uri="{BB962C8B-B14F-4D97-AF65-F5344CB8AC3E}">
        <p14:creationId xmlns:p14="http://schemas.microsoft.com/office/powerpoint/2010/main" val="82701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F26016-961F-4A70-ADDC-E9B61C4D238F}" type="slidenum">
              <a:rPr lang="en-GB" smtClean="0"/>
              <a:pPr/>
              <a:t>208</a:t>
            </a:fld>
            <a:endParaRPr lang="en-GB"/>
          </a:p>
        </p:txBody>
      </p:sp>
    </p:spTree>
    <p:extLst>
      <p:ext uri="{BB962C8B-B14F-4D97-AF65-F5344CB8AC3E}">
        <p14:creationId xmlns:p14="http://schemas.microsoft.com/office/powerpoint/2010/main" val="363010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C9E3D39-532A-444F-981A-4B9997CC0D37}" type="datetimeFigureOut">
              <a:rPr lang="en-US" smtClean="0"/>
              <a:pPr/>
              <a:t>4/14/2016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83D2CDD-93E0-40CF-9AFB-CA94D983A8B6}"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E3D39-532A-444F-981A-4B9997CC0D37}"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D2CDD-93E0-40CF-9AFB-CA94D983A8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E3D39-532A-444F-981A-4B9997CC0D37}"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D2CDD-93E0-40CF-9AFB-CA94D983A8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9E3D39-532A-444F-981A-4B9997CC0D37}"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D2CDD-93E0-40CF-9AFB-CA94D983A8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9E3D39-532A-444F-981A-4B9997CC0D37}"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D2CDD-93E0-40CF-9AFB-CA94D983A8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C9E3D39-532A-444F-981A-4B9997CC0D37}" type="datetimeFigureOut">
              <a:rPr lang="en-US" smtClean="0"/>
              <a:pPr/>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D2CDD-93E0-40CF-9AFB-CA94D983A8B6}"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9E3D39-532A-444F-981A-4B9997CC0D37}" type="datetimeFigureOut">
              <a:rPr lang="en-US" smtClean="0"/>
              <a:pPr/>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D2CDD-93E0-40CF-9AFB-CA94D983A8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9E3D39-532A-444F-981A-4B9997CC0D37}" type="datetimeFigureOut">
              <a:rPr lang="en-US" smtClean="0"/>
              <a:pPr/>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D2CDD-93E0-40CF-9AFB-CA94D983A8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E3D39-532A-444F-981A-4B9997CC0D37}" type="datetimeFigureOut">
              <a:rPr lang="en-US" smtClean="0"/>
              <a:pPr/>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D2CDD-93E0-40CF-9AFB-CA94D983A8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C9E3D39-532A-444F-981A-4B9997CC0D37}" type="datetimeFigureOut">
              <a:rPr lang="en-US" smtClean="0"/>
              <a:pPr/>
              <a:t>4/14/2016</a:t>
            </a:fld>
            <a:endParaRPr lang="en-US"/>
          </a:p>
        </p:txBody>
      </p:sp>
      <p:sp>
        <p:nvSpPr>
          <p:cNvPr id="7" name="Slide Number Placeholder 6"/>
          <p:cNvSpPr>
            <a:spLocks noGrp="1"/>
          </p:cNvSpPr>
          <p:nvPr>
            <p:ph type="sldNum" sz="quarter" idx="12"/>
          </p:nvPr>
        </p:nvSpPr>
        <p:spPr/>
        <p:txBody>
          <a:bodyPr/>
          <a:lstStyle/>
          <a:p>
            <a:fld id="{F83D2CDD-93E0-40CF-9AFB-CA94D983A8B6}"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E3D39-532A-444F-981A-4B9997CC0D37}" type="datetimeFigureOut">
              <a:rPr lang="en-US" smtClean="0"/>
              <a:pPr/>
              <a:t>4/14/2016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83D2CDD-93E0-40CF-9AFB-CA94D983A8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C9E3D39-532A-444F-981A-4B9997CC0D37}" type="datetimeFigureOut">
              <a:rPr lang="en-US" smtClean="0"/>
              <a:pPr/>
              <a:t>4/14/2016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83D2CDD-93E0-40CF-9AFB-CA94D983A8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123rf.com/photo_3724312.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219200"/>
          </a:xfrm>
        </p:spPr>
        <p:txBody>
          <a:bodyPr>
            <a:normAutofit/>
          </a:bodyPr>
          <a:lstStyle/>
          <a:p>
            <a:r>
              <a:rPr lang="en-US" sz="4400" b="1" dirty="0" smtClean="0">
                <a:solidFill>
                  <a:srgbClr val="FF0000"/>
                </a:solidFill>
              </a:rPr>
              <a:t>INTRODUCTION TO</a:t>
            </a:r>
            <a:endParaRPr lang="en-US" sz="4400" b="1" dirty="0">
              <a:solidFill>
                <a:srgbClr val="FF0000"/>
              </a:solidFill>
            </a:endParaRPr>
          </a:p>
        </p:txBody>
      </p:sp>
      <p:sp>
        <p:nvSpPr>
          <p:cNvPr id="3" name="Subtitle 2"/>
          <p:cNvSpPr>
            <a:spLocks noGrp="1"/>
          </p:cNvSpPr>
          <p:nvPr>
            <p:ph type="subTitle" idx="1"/>
          </p:nvPr>
        </p:nvSpPr>
        <p:spPr>
          <a:xfrm>
            <a:off x="0" y="1371600"/>
            <a:ext cx="8991600" cy="5486400"/>
          </a:xfrm>
        </p:spPr>
        <p:txBody>
          <a:bodyPr>
            <a:normAutofit/>
          </a:bodyPr>
          <a:lstStyle/>
          <a:p>
            <a:r>
              <a:rPr lang="en-US" sz="4000" b="1" dirty="0" smtClean="0"/>
              <a:t>MIDWIFERY AND OBSTETRICS</a:t>
            </a:r>
          </a:p>
          <a:p>
            <a:r>
              <a:rPr lang="en-US" sz="4000" b="1" dirty="0" smtClean="0"/>
              <a:t>&gt;</a:t>
            </a:r>
            <a:r>
              <a:rPr lang="en-US" sz="4000" b="1" dirty="0" smtClean="0"/>
              <a:t>MARCH 2016 KECHN CLASS</a:t>
            </a:r>
            <a:r>
              <a:rPr lang="en-US" sz="4000" b="1" dirty="0" smtClean="0"/>
              <a:t>	&lt;</a:t>
            </a:r>
          </a:p>
          <a:p>
            <a:r>
              <a:rPr lang="en-US" sz="4000" b="1" dirty="0" smtClean="0"/>
              <a:t>By: RHODA LODIO	</a:t>
            </a:r>
          </a:p>
          <a:p>
            <a:r>
              <a:rPr lang="en-US" sz="4000" b="1" dirty="0" smtClean="0"/>
              <a:t>REPRODUCTIVE HEALTH DEPT.</a:t>
            </a:r>
          </a:p>
        </p:txBody>
      </p:sp>
      <p:pic>
        <p:nvPicPr>
          <p:cNvPr id="4" name="Picture 15" descr="j0240719"/>
          <p:cNvPicPr>
            <a:picLocks noChangeAspect="1" noChangeArrowheads="1"/>
          </p:cNvPicPr>
          <p:nvPr/>
        </p:nvPicPr>
        <p:blipFill>
          <a:blip r:embed="rId2"/>
          <a:srcRect/>
          <a:stretch>
            <a:fillRect/>
          </a:stretch>
        </p:blipFill>
        <p:spPr bwMode="auto">
          <a:xfrm>
            <a:off x="5939051" y="1549021"/>
            <a:ext cx="3200400" cy="4495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839634" cy="1143000"/>
          </a:xfrm>
        </p:spPr>
        <p:txBody>
          <a:bodyPr>
            <a:normAutofit/>
          </a:bodyPr>
          <a:lstStyle/>
          <a:p>
            <a:r>
              <a:rPr lang="en-US" b="1" dirty="0" smtClean="0">
                <a:solidFill>
                  <a:srgbClr val="FF0000"/>
                </a:solidFill>
              </a:rPr>
              <a:t>History of midwifery</a:t>
            </a:r>
            <a:endParaRPr lang="en-US" b="1" dirty="0">
              <a:solidFill>
                <a:srgbClr val="FF0000"/>
              </a:solidFill>
            </a:endParaRPr>
          </a:p>
        </p:txBody>
      </p:sp>
      <p:sp>
        <p:nvSpPr>
          <p:cNvPr id="3" name="Content Placeholder 2"/>
          <p:cNvSpPr>
            <a:spLocks noGrp="1"/>
          </p:cNvSpPr>
          <p:nvPr>
            <p:ph idx="1"/>
          </p:nvPr>
        </p:nvSpPr>
        <p:spPr>
          <a:xfrm>
            <a:off x="304800" y="1295400"/>
            <a:ext cx="8458200" cy="5257800"/>
          </a:xfrm>
        </p:spPr>
        <p:txBody>
          <a:bodyPr>
            <a:normAutofit fontScale="77500" lnSpcReduction="20000"/>
          </a:bodyPr>
          <a:lstStyle/>
          <a:p>
            <a:pPr>
              <a:buNone/>
            </a:pPr>
            <a:r>
              <a:rPr lang="en-US" sz="4600" b="1" dirty="0" smtClean="0">
                <a:solidFill>
                  <a:srgbClr val="7030A0"/>
                </a:solidFill>
              </a:rPr>
              <a:t>PRE-HISTORIC TIMES</a:t>
            </a:r>
          </a:p>
          <a:p>
            <a:pPr>
              <a:buNone/>
            </a:pPr>
            <a:r>
              <a:rPr lang="en-US" sz="2900" b="1" dirty="0" smtClean="0"/>
              <a:t>Although one might summarize that in the remote ages , the first woman who helped another in childbirth was a midwife, this is probably not correct , for only a husband or a female relative was permitted to attend the woman in labour.</a:t>
            </a:r>
          </a:p>
          <a:p>
            <a:pPr>
              <a:buNone/>
            </a:pPr>
            <a:r>
              <a:rPr lang="en-US" sz="2900" b="1" dirty="0" smtClean="0"/>
              <a:t>-- later women from outside the family circle earned their livelihood in this way and became known as midwives.</a:t>
            </a:r>
          </a:p>
          <a:p>
            <a:pPr>
              <a:buNone/>
            </a:pPr>
            <a:r>
              <a:rPr lang="en-US" sz="2900" b="1" dirty="0" smtClean="0"/>
              <a:t>-- Tribal customs during labour were based on belief in magic, charms , and incantations being used to ward off demons. </a:t>
            </a:r>
          </a:p>
          <a:p>
            <a:pPr>
              <a:buNone/>
            </a:pPr>
            <a:r>
              <a:rPr lang="en-US" sz="2900" b="1" dirty="0" smtClean="0"/>
              <a:t>-- practice during prolonged labour was crude , even cruel , for the midwives had no understanding of the process of birth.</a:t>
            </a:r>
          </a:p>
          <a:p>
            <a:pPr>
              <a:buNone/>
            </a:pPr>
            <a:r>
              <a:rPr lang="en-US" sz="2900" b="1" dirty="0" smtClean="0"/>
              <a:t>-- in di</a:t>
            </a:r>
            <a:r>
              <a:rPr lang="en-US" sz="2900" b="1" dirty="0"/>
              <a:t>f</a:t>
            </a:r>
            <a:r>
              <a:rPr lang="en-US" sz="2900" b="1" dirty="0" smtClean="0"/>
              <a:t>ficult cases the midwife sought advice but not assistance from physicians and surgeons .</a:t>
            </a:r>
            <a:endParaRPr lang="en-US" sz="29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85800"/>
            <a:ext cx="7687234" cy="838200"/>
          </a:xfrm>
        </p:spPr>
        <p:txBody>
          <a:bodyPr/>
          <a:lstStyle/>
          <a:p>
            <a:r>
              <a:rPr lang="en-US" b="1" dirty="0" smtClean="0">
                <a:solidFill>
                  <a:srgbClr val="FF0000"/>
                </a:solidFill>
              </a:rPr>
              <a:t>The True Pelvis cont..</a:t>
            </a:r>
            <a:endParaRPr lang="en-US" b="1" dirty="0"/>
          </a:p>
        </p:txBody>
      </p:sp>
      <p:sp>
        <p:nvSpPr>
          <p:cNvPr id="2" name="Content Placeholder 1"/>
          <p:cNvSpPr>
            <a:spLocks noGrp="1"/>
          </p:cNvSpPr>
          <p:nvPr>
            <p:ph idx="1"/>
          </p:nvPr>
        </p:nvSpPr>
        <p:spPr>
          <a:xfrm>
            <a:off x="381000" y="1600200"/>
            <a:ext cx="7924800" cy="4232429"/>
          </a:xfrm>
        </p:spPr>
        <p:txBody>
          <a:bodyPr>
            <a:normAutofit fontScale="92500" lnSpcReduction="20000"/>
          </a:bodyPr>
          <a:lstStyle/>
          <a:p>
            <a:pPr>
              <a:buNone/>
            </a:pPr>
            <a:r>
              <a:rPr lang="en-US" sz="2800" b="1" dirty="0" smtClean="0"/>
              <a:t>· Sacral</a:t>
            </a:r>
            <a:r>
              <a:rPr lang="en-US" sz="3600" b="1" dirty="0" smtClean="0"/>
              <a:t> </a:t>
            </a:r>
            <a:r>
              <a:rPr lang="en-US" sz="2800" b="1" dirty="0" smtClean="0"/>
              <a:t>promontory </a:t>
            </a:r>
          </a:p>
          <a:p>
            <a:pPr>
              <a:buNone/>
            </a:pPr>
            <a:r>
              <a:rPr lang="en-US" sz="2800" b="1" dirty="0" smtClean="0"/>
              <a:t>· Sacral ala or wing </a:t>
            </a:r>
          </a:p>
          <a:p>
            <a:pPr>
              <a:buNone/>
            </a:pPr>
            <a:r>
              <a:rPr lang="en-US" sz="2800" b="1" dirty="0" smtClean="0"/>
              <a:t>· Sacroiliac joint </a:t>
            </a:r>
          </a:p>
          <a:p>
            <a:pPr>
              <a:buNone/>
            </a:pPr>
            <a:r>
              <a:rPr lang="en-US" sz="2800" b="1" dirty="0" smtClean="0"/>
              <a:t>· Iliopectineal line </a:t>
            </a:r>
          </a:p>
          <a:p>
            <a:pPr>
              <a:buNone/>
            </a:pPr>
            <a:r>
              <a:rPr lang="en-US" sz="2800" b="1" dirty="0" smtClean="0"/>
              <a:t>· Ileopectineal eminence - rough area where the superior ramus of the pubic bone meets the ilium </a:t>
            </a:r>
          </a:p>
          <a:p>
            <a:pPr>
              <a:buNone/>
            </a:pPr>
            <a:r>
              <a:rPr lang="en-US" sz="2800" b="1" dirty="0" smtClean="0"/>
              <a:t>· Superior ramus of the pelvic bone </a:t>
            </a:r>
          </a:p>
          <a:p>
            <a:pPr>
              <a:buNone/>
            </a:pPr>
            <a:r>
              <a:rPr lang="en-US" sz="2800" b="1" dirty="0" smtClean="0"/>
              <a:t>· Upper inner border of the body of the pelvic bone </a:t>
            </a:r>
          </a:p>
          <a:p>
            <a:pPr>
              <a:buNone/>
            </a:pPr>
            <a:r>
              <a:rPr lang="en-US" sz="2800" b="1" dirty="0" smtClean="0"/>
              <a:t>· Upper inner border of the symphysis pubis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7611034" cy="914400"/>
          </a:xfrm>
        </p:spPr>
        <p:txBody>
          <a:bodyPr>
            <a:normAutofit/>
          </a:bodyPr>
          <a:lstStyle/>
          <a:p>
            <a:r>
              <a:rPr lang="en-US" b="1" dirty="0" smtClean="0">
                <a:solidFill>
                  <a:srgbClr val="FF0000"/>
                </a:solidFill>
              </a:rPr>
              <a:t>The True Pelvis cont…</a:t>
            </a:r>
            <a:endParaRPr lang="en-US" b="1" dirty="0">
              <a:solidFill>
                <a:srgbClr val="FF0000"/>
              </a:solidFill>
            </a:endParaRPr>
          </a:p>
        </p:txBody>
      </p:sp>
      <p:sp>
        <p:nvSpPr>
          <p:cNvPr id="2" name="Content Placeholder 1"/>
          <p:cNvSpPr>
            <a:spLocks noGrp="1"/>
          </p:cNvSpPr>
          <p:nvPr>
            <p:ph idx="1"/>
          </p:nvPr>
        </p:nvSpPr>
        <p:spPr>
          <a:xfrm>
            <a:off x="457200" y="1219200"/>
            <a:ext cx="8077200" cy="4613429"/>
          </a:xfrm>
        </p:spPr>
        <p:txBody>
          <a:bodyPr>
            <a:normAutofit fontScale="92500" lnSpcReduction="10000"/>
          </a:bodyPr>
          <a:lstStyle/>
          <a:p>
            <a:pPr>
              <a:buNone/>
            </a:pPr>
            <a:r>
              <a:rPr lang="en-US" sz="3000" b="1" dirty="0" smtClean="0">
                <a:solidFill>
                  <a:srgbClr val="7030A0"/>
                </a:solidFill>
              </a:rPr>
              <a:t>The Anteroposterior Diameter</a:t>
            </a:r>
          </a:p>
          <a:p>
            <a:pPr>
              <a:buNone/>
            </a:pPr>
            <a:r>
              <a:rPr lang="en-US" b="1" dirty="0" smtClean="0"/>
              <a:t>This is measured from the upper border of the</a:t>
            </a:r>
          </a:p>
          <a:p>
            <a:pPr>
              <a:buNone/>
            </a:pPr>
            <a:r>
              <a:rPr lang="en-US" b="1" dirty="0" smtClean="0"/>
              <a:t>symphysis pubis to the sacral promontory. When</a:t>
            </a:r>
          </a:p>
          <a:p>
            <a:pPr>
              <a:buNone/>
            </a:pPr>
            <a:r>
              <a:rPr lang="en-US" b="1" dirty="0" smtClean="0"/>
              <a:t>measured to the uppermost point of the pubis, it is called the </a:t>
            </a:r>
            <a:r>
              <a:rPr lang="en-US" b="1" i="1" dirty="0" smtClean="0"/>
              <a:t>anatomical conjugate </a:t>
            </a:r>
            <a:r>
              <a:rPr lang="en-US" b="1" dirty="0" smtClean="0"/>
              <a:t>and measures 12 centimetres. When taken to the posterior border of the upper surface, which is about 1.25 centimetres lower, it is called the obstetrical conjugate and measures 11 centimetres.</a:t>
            </a:r>
          </a:p>
          <a:p>
            <a:pPr>
              <a:buNone/>
            </a:pPr>
            <a:r>
              <a:rPr lang="en-US" b="1" dirty="0" smtClean="0"/>
              <a:t>The </a:t>
            </a:r>
            <a:r>
              <a:rPr lang="en-US" b="1" i="1" dirty="0" smtClean="0"/>
              <a:t>obstetrical conjugate </a:t>
            </a:r>
            <a:r>
              <a:rPr lang="en-US" b="1" dirty="0" smtClean="0"/>
              <a:t>represents the available space for the passage of the foetus.</a:t>
            </a:r>
          </a:p>
          <a:p>
            <a:pPr>
              <a:buNone/>
            </a:pPr>
            <a:r>
              <a:rPr lang="en-US" b="1" dirty="0" smtClean="0"/>
              <a:t>Both these diameters are sometimes referred to as the true conjugate.</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7687234" cy="838200"/>
          </a:xfrm>
        </p:spPr>
        <p:txBody>
          <a:bodyPr>
            <a:normAutofit/>
          </a:bodyPr>
          <a:lstStyle/>
          <a:p>
            <a:r>
              <a:rPr lang="en-US" b="1" dirty="0" smtClean="0">
                <a:solidFill>
                  <a:srgbClr val="FF0000"/>
                </a:solidFill>
              </a:rPr>
              <a:t>The True Pelvis cont</a:t>
            </a:r>
            <a:r>
              <a:rPr lang="en-US" dirty="0" smtClean="0">
                <a:solidFill>
                  <a:srgbClr val="FF0000"/>
                </a:solidFill>
              </a:rPr>
              <a:t>…</a:t>
            </a:r>
            <a:endParaRPr lang="en-US" dirty="0">
              <a:solidFill>
                <a:srgbClr val="FF0000"/>
              </a:solidFill>
            </a:endParaRPr>
          </a:p>
        </p:txBody>
      </p:sp>
      <p:sp>
        <p:nvSpPr>
          <p:cNvPr id="2" name="Content Placeholder 1"/>
          <p:cNvSpPr>
            <a:spLocks noGrp="1"/>
          </p:cNvSpPr>
          <p:nvPr>
            <p:ph idx="1"/>
          </p:nvPr>
        </p:nvSpPr>
        <p:spPr>
          <a:xfrm>
            <a:off x="457200" y="1295400"/>
            <a:ext cx="8458200" cy="4537229"/>
          </a:xfrm>
        </p:spPr>
        <p:txBody>
          <a:bodyPr>
            <a:normAutofit fontScale="92500"/>
          </a:bodyPr>
          <a:lstStyle/>
          <a:p>
            <a:pPr>
              <a:buNone/>
            </a:pPr>
            <a:r>
              <a:rPr lang="en-US" b="1" dirty="0" smtClean="0">
                <a:solidFill>
                  <a:srgbClr val="FFC000"/>
                </a:solidFill>
              </a:rPr>
              <a:t>The Diagonal Conjugate</a:t>
            </a:r>
          </a:p>
          <a:p>
            <a:pPr>
              <a:buNone/>
            </a:pPr>
            <a:r>
              <a:rPr lang="en-US" b="1" dirty="0" smtClean="0"/>
              <a:t>This is measured from the lower border of the</a:t>
            </a:r>
          </a:p>
          <a:p>
            <a:pPr>
              <a:buNone/>
            </a:pPr>
            <a:r>
              <a:rPr lang="en-US" b="1" dirty="0" smtClean="0"/>
              <a:t>symphysis pubis to the sacral promontory. It measures 12 to 13 centimetres. It can be estimated per vaginum when conducting pelvic assessment.</a:t>
            </a:r>
          </a:p>
          <a:p>
            <a:pPr>
              <a:buNone/>
            </a:pPr>
            <a:r>
              <a:rPr lang="en-US" b="1" dirty="0" smtClean="0">
                <a:solidFill>
                  <a:srgbClr val="FFC000"/>
                </a:solidFill>
              </a:rPr>
              <a:t>The Oblique Diameter</a:t>
            </a:r>
          </a:p>
          <a:p>
            <a:pPr>
              <a:buNone/>
            </a:pPr>
            <a:r>
              <a:rPr lang="en-US" b="1" dirty="0" smtClean="0"/>
              <a:t>This is measured from one sacro-iliac joint to the</a:t>
            </a:r>
          </a:p>
          <a:p>
            <a:pPr>
              <a:buNone/>
            </a:pPr>
            <a:r>
              <a:rPr lang="en-US" b="1" dirty="0" smtClean="0"/>
              <a:t>iliopectineal eminence on the opposite side of</a:t>
            </a:r>
          </a:p>
          <a:p>
            <a:pPr>
              <a:buNone/>
            </a:pPr>
            <a:r>
              <a:rPr lang="en-US" b="1" dirty="0" smtClean="0"/>
              <a:t>the pelvis.</a:t>
            </a:r>
          </a:p>
          <a:p>
            <a:pPr>
              <a:buNone/>
            </a:pPr>
            <a:r>
              <a:rPr lang="en-US" b="1" dirty="0" smtClean="0"/>
              <a:t>It measures 12 centimetres. There are two</a:t>
            </a:r>
          </a:p>
          <a:p>
            <a:pPr>
              <a:buNone/>
            </a:pPr>
            <a:r>
              <a:rPr lang="en-US" b="1" dirty="0" smtClean="0"/>
              <a:t>oblique diameters, that is the, left oblique and right oblique.</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611034" cy="762000"/>
          </a:xfrm>
        </p:spPr>
        <p:txBody>
          <a:bodyPr/>
          <a:lstStyle/>
          <a:p>
            <a:r>
              <a:rPr lang="en-US" b="1" dirty="0" smtClean="0">
                <a:solidFill>
                  <a:srgbClr val="FF0000"/>
                </a:solidFill>
              </a:rPr>
              <a:t>The True Pelvis cont…</a:t>
            </a:r>
            <a:endParaRPr lang="en-US" b="1" dirty="0">
              <a:solidFill>
                <a:srgbClr val="FF0000"/>
              </a:solidFill>
            </a:endParaRPr>
          </a:p>
        </p:txBody>
      </p:sp>
      <p:sp>
        <p:nvSpPr>
          <p:cNvPr id="2" name="Content Placeholder 1"/>
          <p:cNvSpPr>
            <a:spLocks noGrp="1"/>
          </p:cNvSpPr>
          <p:nvPr>
            <p:ph idx="1"/>
          </p:nvPr>
        </p:nvSpPr>
        <p:spPr>
          <a:xfrm>
            <a:off x="457200" y="1219200"/>
            <a:ext cx="7363609" cy="4613429"/>
          </a:xfrm>
        </p:spPr>
        <p:txBody>
          <a:bodyPr>
            <a:normAutofit/>
          </a:bodyPr>
          <a:lstStyle/>
          <a:p>
            <a:pPr>
              <a:buNone/>
            </a:pPr>
            <a:r>
              <a:rPr lang="en-US" sz="3000" b="1" dirty="0" smtClean="0">
                <a:solidFill>
                  <a:srgbClr val="7030A0"/>
                </a:solidFill>
              </a:rPr>
              <a:t>Transverse Diameter</a:t>
            </a:r>
          </a:p>
          <a:p>
            <a:pPr>
              <a:buNone/>
            </a:pPr>
            <a:r>
              <a:rPr lang="en-US" b="1" dirty="0" smtClean="0"/>
              <a:t>This is the line between the furthest points on</a:t>
            </a:r>
          </a:p>
          <a:p>
            <a:pPr>
              <a:buNone/>
            </a:pPr>
            <a:r>
              <a:rPr lang="en-US" b="1" dirty="0" smtClean="0"/>
              <a:t>the iliopectineal lines. It measures 13 centimetres. Another dimension is the sacrocotyloid which is between the sacral promontory and the iliopectineal eminence on each side.</a:t>
            </a:r>
          </a:p>
          <a:p>
            <a:r>
              <a:rPr lang="en-US" b="1" dirty="0" smtClean="0"/>
              <a:t>It measures 9 to 9.5 centimetres. It is important because in posterior position of the occiput, the parietal eminencies of the foetal head may become caught there.</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7763434" cy="1828800"/>
          </a:xfrm>
        </p:spPr>
        <p:txBody>
          <a:bodyPr>
            <a:normAutofit/>
          </a:bodyPr>
          <a:lstStyle/>
          <a:p>
            <a:r>
              <a:rPr lang="en-US" b="1" dirty="0" smtClean="0">
                <a:solidFill>
                  <a:srgbClr val="FF0000"/>
                </a:solidFill>
              </a:rPr>
              <a:t>The Pelvic Cavity</a:t>
            </a:r>
            <a:r>
              <a:rPr lang="en-US" dirty="0" smtClean="0"/>
              <a:t/>
            </a:r>
            <a:br>
              <a:rPr lang="en-US" dirty="0" smtClean="0"/>
            </a:br>
            <a:endParaRPr lang="en-US" dirty="0"/>
          </a:p>
        </p:txBody>
      </p:sp>
      <p:sp>
        <p:nvSpPr>
          <p:cNvPr id="2" name="Content Placeholder 1"/>
          <p:cNvSpPr>
            <a:spLocks noGrp="1"/>
          </p:cNvSpPr>
          <p:nvPr>
            <p:ph idx="1"/>
          </p:nvPr>
        </p:nvSpPr>
        <p:spPr>
          <a:xfrm>
            <a:off x="381000" y="1524000"/>
            <a:ext cx="8077200" cy="4308629"/>
          </a:xfrm>
        </p:spPr>
        <p:txBody>
          <a:bodyPr>
            <a:normAutofit fontScale="92500"/>
          </a:bodyPr>
          <a:lstStyle/>
          <a:p>
            <a:pPr>
              <a:buNone/>
            </a:pPr>
            <a:r>
              <a:rPr lang="en-US" b="1" dirty="0" smtClean="0"/>
              <a:t>The pelvic cavity, which is also known as the mid-cavity, is a forward curving canal that is bounded above by the plane of the pelvic brim, laterally by ischial spines, posteriorly by the forward curving sacrum and anteriorly by the ascending ramus of the ischium.</a:t>
            </a:r>
          </a:p>
          <a:p>
            <a:pPr>
              <a:buNone/>
            </a:pPr>
            <a:r>
              <a:rPr lang="en-US" b="1" dirty="0" smtClean="0"/>
              <a:t>The anterior wall is only about 4 centimetres and the posterior wall is approximately 12 centimetres. The transverse diameter, which is 12.5 centimetres, is slightly narrower than the antero-posterior diameter, which is 13.5 centimetres. The oval head of the foetus therefore has to turn through 90° so that its long axis fits in this more accommodating anteroposterior diameter.</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7687234" cy="2133600"/>
          </a:xfrm>
        </p:spPr>
        <p:txBody>
          <a:bodyPr>
            <a:normAutofit/>
          </a:bodyPr>
          <a:lstStyle/>
          <a:p>
            <a:r>
              <a:rPr lang="en-US" b="1" dirty="0" smtClean="0">
                <a:solidFill>
                  <a:srgbClr val="FF0000"/>
                </a:solidFill>
              </a:rPr>
              <a:t>The Pelvic Outlet</a:t>
            </a:r>
            <a:r>
              <a:rPr lang="en-US" dirty="0" smtClean="0"/>
              <a:t/>
            </a:r>
            <a:br>
              <a:rPr lang="en-US" dirty="0" smtClean="0"/>
            </a:br>
            <a:endParaRPr lang="en-US" dirty="0"/>
          </a:p>
        </p:txBody>
      </p:sp>
      <p:sp>
        <p:nvSpPr>
          <p:cNvPr id="2" name="Content Placeholder 1"/>
          <p:cNvSpPr>
            <a:spLocks noGrp="1"/>
          </p:cNvSpPr>
          <p:nvPr>
            <p:ph idx="1"/>
          </p:nvPr>
        </p:nvSpPr>
        <p:spPr>
          <a:xfrm>
            <a:off x="457200" y="1524000"/>
            <a:ext cx="7924800" cy="4308629"/>
          </a:xfrm>
        </p:spPr>
        <p:txBody>
          <a:bodyPr>
            <a:normAutofit fontScale="92500" lnSpcReduction="20000"/>
          </a:bodyPr>
          <a:lstStyle/>
          <a:p>
            <a:pPr>
              <a:buNone/>
            </a:pPr>
            <a:r>
              <a:rPr lang="en-US" b="1" dirty="0" smtClean="0"/>
              <a:t>The posterior outlet is bounded anteriorly by the pubic arch, laterally by the ischial tuberosities, posteriorly by the tip of the sacrum or coccyx and the ligament joining the ischial tuberosities to the sacrum, which are known as sacrotuberous ligaments.</a:t>
            </a:r>
          </a:p>
          <a:p>
            <a:pPr>
              <a:buNone/>
            </a:pPr>
            <a:r>
              <a:rPr lang="en-US" b="1" dirty="0" smtClean="0"/>
              <a:t>There are two outlets that are described as:</a:t>
            </a:r>
          </a:p>
          <a:p>
            <a:pPr>
              <a:buNone/>
            </a:pPr>
            <a:r>
              <a:rPr lang="en-US" b="1" dirty="0" smtClean="0"/>
              <a:t>· The anatomical outlet, which is formed by the lower borders of each of the bones and the sacrotuberous ligaments.</a:t>
            </a:r>
          </a:p>
          <a:p>
            <a:pPr>
              <a:buNone/>
            </a:pPr>
            <a:r>
              <a:rPr lang="en-US" b="1" dirty="0" smtClean="0"/>
              <a:t>· The obstetrical outlet, which is of greater significance because it includes the narrow pelvic strait through which the foetus must pass. It is the space between the narrow pelvic strait and the anatomical outlet. The outlet is diamond-shaped and has three diameters.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8686800" cy="1447800"/>
          </a:xfrm>
        </p:spPr>
        <p:txBody>
          <a:bodyPr>
            <a:normAutofit/>
          </a:bodyPr>
          <a:lstStyle/>
          <a:p>
            <a:r>
              <a:rPr lang="en-US" b="1" dirty="0">
                <a:solidFill>
                  <a:srgbClr val="FF0000"/>
                </a:solidFill>
              </a:rPr>
              <a:t>T</a:t>
            </a:r>
            <a:r>
              <a:rPr lang="en-US" b="1" dirty="0" smtClean="0">
                <a:solidFill>
                  <a:srgbClr val="FF0000"/>
                </a:solidFill>
              </a:rPr>
              <a:t>he three diameters of the obstetrical outlet</a:t>
            </a:r>
            <a:endParaRPr lang="en-US" b="1" dirty="0">
              <a:solidFill>
                <a:srgbClr val="FF0000"/>
              </a:solidFill>
            </a:endParaRPr>
          </a:p>
        </p:txBody>
      </p:sp>
      <p:sp>
        <p:nvSpPr>
          <p:cNvPr id="2" name="Content Placeholder 1"/>
          <p:cNvSpPr>
            <a:spLocks noGrp="1"/>
          </p:cNvSpPr>
          <p:nvPr>
            <p:ph idx="1"/>
          </p:nvPr>
        </p:nvSpPr>
        <p:spPr/>
        <p:txBody>
          <a:bodyPr/>
          <a:lstStyle/>
          <a:p>
            <a:pPr>
              <a:buNone/>
            </a:pPr>
            <a:endParaRPr lang="en-US" b="1" dirty="0" smtClean="0"/>
          </a:p>
          <a:p>
            <a:pPr>
              <a:buNone/>
            </a:pPr>
            <a:endParaRPr lang="en-US" dirty="0"/>
          </a:p>
        </p:txBody>
      </p:sp>
      <p:sp>
        <p:nvSpPr>
          <p:cNvPr id="4" name="Rectangle 3"/>
          <p:cNvSpPr/>
          <p:nvPr/>
        </p:nvSpPr>
        <p:spPr>
          <a:xfrm>
            <a:off x="381000" y="1305342"/>
            <a:ext cx="8153400" cy="5170646"/>
          </a:xfrm>
          <a:prstGeom prst="rect">
            <a:avLst/>
          </a:prstGeom>
        </p:spPr>
        <p:txBody>
          <a:bodyPr wrap="square">
            <a:spAutoFit/>
          </a:bodyPr>
          <a:lstStyle/>
          <a:p>
            <a:r>
              <a:rPr lang="en-US" dirty="0" smtClean="0"/>
              <a:t>.</a:t>
            </a:r>
          </a:p>
          <a:p>
            <a:r>
              <a:rPr lang="en-US" sz="2400" b="1" dirty="0" smtClean="0"/>
              <a:t>The </a:t>
            </a:r>
            <a:r>
              <a:rPr lang="en-US" sz="2400" b="1" dirty="0" smtClean="0">
                <a:solidFill>
                  <a:srgbClr val="FFC000"/>
                </a:solidFill>
              </a:rPr>
              <a:t>anteroposterior diameter </a:t>
            </a:r>
            <a:r>
              <a:rPr lang="en-US" sz="2400" b="1" dirty="0" smtClean="0"/>
              <a:t>is from the lower</a:t>
            </a:r>
          </a:p>
          <a:p>
            <a:r>
              <a:rPr lang="en-US" sz="2400" b="1" dirty="0" smtClean="0"/>
              <a:t>border of the symphysis pubis to the sacrococcygeal</a:t>
            </a:r>
          </a:p>
          <a:p>
            <a:r>
              <a:rPr lang="en-US" sz="2400" b="1" dirty="0" smtClean="0"/>
              <a:t>joints and is 13 centimetres. It indicates the space available during delivery.</a:t>
            </a:r>
          </a:p>
          <a:p>
            <a:endParaRPr lang="en-US" sz="2400" b="1" dirty="0" smtClean="0"/>
          </a:p>
          <a:p>
            <a:r>
              <a:rPr lang="en-US" sz="2400" b="1" dirty="0" smtClean="0"/>
              <a:t>The </a:t>
            </a:r>
            <a:r>
              <a:rPr lang="en-US" sz="2400" b="1" dirty="0" smtClean="0">
                <a:solidFill>
                  <a:srgbClr val="FFC000"/>
                </a:solidFill>
              </a:rPr>
              <a:t>oblique diameter </a:t>
            </a:r>
            <a:r>
              <a:rPr lang="en-US" sz="2400" b="1" dirty="0" smtClean="0"/>
              <a:t>lies between the</a:t>
            </a:r>
          </a:p>
          <a:p>
            <a:r>
              <a:rPr lang="en-US" sz="2400" b="1" dirty="0" smtClean="0"/>
              <a:t>obturator foramen and the sacrospinous</a:t>
            </a:r>
          </a:p>
          <a:p>
            <a:r>
              <a:rPr lang="en-US" sz="2400" b="1" dirty="0" smtClean="0"/>
              <a:t>ligament but there are no fixed points. It is 12 centimetres.</a:t>
            </a:r>
          </a:p>
          <a:p>
            <a:endParaRPr lang="en-US" sz="2400" b="1" dirty="0" smtClean="0"/>
          </a:p>
          <a:p>
            <a:r>
              <a:rPr lang="en-US" sz="2400" b="1" dirty="0" smtClean="0"/>
              <a:t> The </a:t>
            </a:r>
            <a:r>
              <a:rPr lang="en-US" sz="2400" b="1" dirty="0" smtClean="0">
                <a:solidFill>
                  <a:srgbClr val="FFC000"/>
                </a:solidFill>
              </a:rPr>
              <a:t>transverse diameter </a:t>
            </a:r>
            <a:r>
              <a:rPr lang="en-US" sz="2400" b="1" dirty="0" smtClean="0"/>
              <a:t>lies between the two</a:t>
            </a:r>
          </a:p>
          <a:p>
            <a:r>
              <a:rPr lang="en-US" sz="2400" b="1" dirty="0" smtClean="0"/>
              <a:t>ischial spines and measures 10 to 11</a:t>
            </a:r>
          </a:p>
          <a:p>
            <a:r>
              <a:rPr lang="en-US" sz="2400" b="1" dirty="0" smtClean="0"/>
              <a:t>centimetres.</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610600" cy="1371600"/>
          </a:xfrm>
        </p:spPr>
        <p:txBody>
          <a:bodyPr>
            <a:normAutofit/>
          </a:bodyPr>
          <a:lstStyle/>
          <a:p>
            <a:r>
              <a:rPr lang="en-US" b="1" dirty="0" smtClean="0">
                <a:solidFill>
                  <a:srgbClr val="FF0000"/>
                </a:solidFill>
              </a:rPr>
              <a:t>Pelvic Assessment</a:t>
            </a:r>
            <a:r>
              <a:rPr lang="en-US" dirty="0" smtClean="0"/>
              <a:t/>
            </a:r>
            <a:br>
              <a:rPr lang="en-US" dirty="0" smtClean="0"/>
            </a:br>
            <a:endParaRPr lang="en-US" dirty="0"/>
          </a:p>
        </p:txBody>
      </p:sp>
      <p:sp>
        <p:nvSpPr>
          <p:cNvPr id="2" name="Content Placeholder 1"/>
          <p:cNvSpPr>
            <a:spLocks noGrp="1"/>
          </p:cNvSpPr>
          <p:nvPr>
            <p:ph idx="1"/>
          </p:nvPr>
        </p:nvSpPr>
        <p:spPr>
          <a:xfrm>
            <a:off x="457200" y="2133600"/>
            <a:ext cx="8382000" cy="3699029"/>
          </a:xfrm>
        </p:spPr>
        <p:txBody>
          <a:bodyPr>
            <a:normAutofit/>
          </a:bodyPr>
          <a:lstStyle/>
          <a:p>
            <a:pPr>
              <a:buNone/>
            </a:pPr>
            <a:r>
              <a:rPr lang="en-US" b="1" dirty="0" smtClean="0"/>
              <a:t>It is very important for you to understand how to assess the landmarks and measurements of the female pelvis. This is because it will help you to anticipate complications that may occur during delivery so that you can take the appropriate action to save the mother and child.</a:t>
            </a:r>
          </a:p>
          <a:p>
            <a:pPr>
              <a:buNone/>
            </a:pPr>
            <a:r>
              <a:rPr lang="en-US" b="1" dirty="0" smtClean="0"/>
              <a:t>The adequacy of the pelvis can be judged</a:t>
            </a:r>
          </a:p>
          <a:p>
            <a:pPr>
              <a:buNone/>
            </a:pPr>
            <a:r>
              <a:rPr lang="en-US" b="1" dirty="0" smtClean="0"/>
              <a:t>clinically through a vaginal examination. Three</a:t>
            </a:r>
          </a:p>
          <a:p>
            <a:pPr>
              <a:buNone/>
            </a:pPr>
            <a:r>
              <a:rPr lang="en-US" b="1" dirty="0" smtClean="0"/>
              <a:t>diameters are measured:</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068234" cy="1905000"/>
          </a:xfrm>
        </p:spPr>
        <p:txBody>
          <a:bodyPr>
            <a:normAutofit/>
          </a:bodyPr>
          <a:lstStyle/>
          <a:p>
            <a:r>
              <a:rPr lang="en-US" b="1" dirty="0" smtClean="0">
                <a:solidFill>
                  <a:srgbClr val="FF0000"/>
                </a:solidFill>
              </a:rPr>
              <a:t>Anteroposterior Diameter</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idx="1"/>
          </p:nvPr>
        </p:nvSpPr>
        <p:spPr>
          <a:xfrm>
            <a:off x="381000" y="1524000"/>
            <a:ext cx="8382000" cy="4800600"/>
          </a:xfrm>
        </p:spPr>
        <p:txBody>
          <a:bodyPr>
            <a:normAutofit/>
          </a:bodyPr>
          <a:lstStyle/>
          <a:p>
            <a:pPr>
              <a:buNone/>
            </a:pPr>
            <a:r>
              <a:rPr lang="en-US" b="1" dirty="0" smtClean="0"/>
              <a:t>During a vaginal examination, you can estimate</a:t>
            </a:r>
          </a:p>
          <a:p>
            <a:pPr>
              <a:buNone/>
            </a:pPr>
            <a:r>
              <a:rPr lang="en-US" b="1" dirty="0" smtClean="0"/>
              <a:t>the Antero-Posterior diameter (AP) of the pelvic</a:t>
            </a:r>
          </a:p>
          <a:p>
            <a:pPr>
              <a:buNone/>
            </a:pPr>
            <a:r>
              <a:rPr lang="en-US" b="1" dirty="0" smtClean="0"/>
              <a:t>inlet by palpating for the sacral promontory with</a:t>
            </a:r>
          </a:p>
          <a:p>
            <a:pPr>
              <a:buNone/>
            </a:pPr>
            <a:r>
              <a:rPr lang="en-US" b="1" dirty="0" smtClean="0"/>
              <a:t>the examining finger. Then you note where the</a:t>
            </a:r>
          </a:p>
          <a:p>
            <a:pPr>
              <a:buNone/>
            </a:pPr>
            <a:r>
              <a:rPr lang="en-US" b="1" dirty="0" smtClean="0"/>
              <a:t>lower margin of the symphysis pubis touches</a:t>
            </a:r>
          </a:p>
          <a:p>
            <a:pPr>
              <a:buNone/>
            </a:pPr>
            <a:r>
              <a:rPr lang="en-US" b="1" dirty="0" smtClean="0"/>
              <a:t>that finger. This gives the diagonal conjugate.</a:t>
            </a:r>
          </a:p>
          <a:p>
            <a:pPr>
              <a:buNone/>
            </a:pPr>
            <a:r>
              <a:rPr lang="en-US" b="1" dirty="0" smtClean="0"/>
              <a:t>The true conjugate is the line from the sacral</a:t>
            </a:r>
          </a:p>
          <a:p>
            <a:pPr>
              <a:buNone/>
            </a:pPr>
            <a:r>
              <a:rPr lang="en-US" b="1" dirty="0" smtClean="0"/>
              <a:t>promontory to the upper border of the symphysis</a:t>
            </a:r>
          </a:p>
          <a:p>
            <a:pPr>
              <a:buNone/>
            </a:pPr>
            <a:r>
              <a:rPr lang="en-US" b="1" dirty="0" smtClean="0"/>
              <a:t>pubis. The true conjugate is derived by subtracting 1.5 from the diagonal conjugate.</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7763434" cy="1600200"/>
          </a:xfrm>
        </p:spPr>
        <p:txBody>
          <a:bodyPr>
            <a:normAutofit/>
          </a:bodyPr>
          <a:lstStyle/>
          <a:p>
            <a:r>
              <a:rPr lang="en-US" b="1" dirty="0" smtClean="0">
                <a:solidFill>
                  <a:srgbClr val="FF0000"/>
                </a:solidFill>
              </a:rPr>
              <a:t>The Oblique Diameter</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idx="1"/>
          </p:nvPr>
        </p:nvSpPr>
        <p:spPr>
          <a:xfrm>
            <a:off x="457200" y="2286000"/>
            <a:ext cx="8153400" cy="3546629"/>
          </a:xfrm>
        </p:spPr>
        <p:txBody>
          <a:bodyPr>
            <a:normAutofit/>
          </a:bodyPr>
          <a:lstStyle/>
          <a:p>
            <a:pPr>
              <a:buNone/>
            </a:pPr>
            <a:r>
              <a:rPr lang="en-US" sz="2800" b="1" dirty="0" smtClean="0"/>
              <a:t>This is the line from one sacroiliac joint to the iliopectineal eminence on the opposite side of the pelvis. It measures 12 centimetres. There are two oblique diameters, the left oblique and right oblique</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762000"/>
          </a:xfrm>
        </p:spPr>
        <p:txBody>
          <a:bodyPr/>
          <a:lstStyle/>
          <a:p>
            <a:r>
              <a:rPr lang="en-US" b="1" dirty="0" smtClean="0">
                <a:solidFill>
                  <a:srgbClr val="FF0000"/>
                </a:solidFill>
              </a:rPr>
              <a:t>History of midwifery cont…</a:t>
            </a:r>
            <a:endParaRPr lang="en-US" b="1" dirty="0">
              <a:solidFill>
                <a:srgbClr val="FF0000"/>
              </a:solidFill>
            </a:endParaRPr>
          </a:p>
        </p:txBody>
      </p:sp>
      <p:sp>
        <p:nvSpPr>
          <p:cNvPr id="3" name="Content Placeholder 2"/>
          <p:cNvSpPr>
            <a:spLocks noGrp="1"/>
          </p:cNvSpPr>
          <p:nvPr>
            <p:ph idx="1"/>
          </p:nvPr>
        </p:nvSpPr>
        <p:spPr>
          <a:xfrm>
            <a:off x="1043492" y="1524000"/>
            <a:ext cx="6777317" cy="4308629"/>
          </a:xfrm>
        </p:spPr>
        <p:txBody>
          <a:bodyPr>
            <a:normAutofit/>
          </a:bodyPr>
          <a:lstStyle/>
          <a:p>
            <a:pPr>
              <a:buNone/>
            </a:pPr>
            <a:r>
              <a:rPr lang="en-US" sz="2800" b="1" dirty="0" smtClean="0"/>
              <a:t>-- women continued to care for women during childbirth up to the 16</a:t>
            </a:r>
            <a:r>
              <a:rPr lang="en-US" sz="2800" b="1" baseline="30000" dirty="0" smtClean="0"/>
              <a:t>th</a:t>
            </a:r>
            <a:r>
              <a:rPr lang="en-US" sz="2800" b="1" dirty="0" smtClean="0"/>
              <a:t> century.</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687234" cy="1524000"/>
          </a:xfrm>
        </p:spPr>
        <p:txBody>
          <a:bodyPr>
            <a:normAutofit/>
          </a:bodyPr>
          <a:lstStyle/>
          <a:p>
            <a:r>
              <a:rPr lang="en-US" b="1" dirty="0" smtClean="0">
                <a:solidFill>
                  <a:srgbClr val="FF0000"/>
                </a:solidFill>
              </a:rPr>
              <a:t>Transverse Diameter</a:t>
            </a:r>
            <a:r>
              <a:rPr lang="en-US" dirty="0" smtClean="0"/>
              <a:t/>
            </a:r>
            <a:br>
              <a:rPr lang="en-US" dirty="0" smtClean="0"/>
            </a:br>
            <a:endParaRPr lang="en-US" dirty="0"/>
          </a:p>
        </p:txBody>
      </p:sp>
      <p:sp>
        <p:nvSpPr>
          <p:cNvPr id="5" name="Content Placeholder 1"/>
          <p:cNvSpPr>
            <a:spLocks noGrp="1"/>
          </p:cNvSpPr>
          <p:nvPr>
            <p:ph idx="1"/>
          </p:nvPr>
        </p:nvSpPr>
        <p:spPr>
          <a:xfrm>
            <a:off x="457200" y="1828800"/>
            <a:ext cx="8229600" cy="4178491"/>
          </a:xfrm>
        </p:spPr>
        <p:txBody>
          <a:bodyPr>
            <a:noAutofit/>
          </a:bodyPr>
          <a:lstStyle/>
          <a:p>
            <a:pPr>
              <a:buNone/>
            </a:pPr>
            <a:r>
              <a:rPr lang="en-US" sz="2800" b="1" dirty="0" smtClean="0"/>
              <a:t>The transverse diameter of the pelvic outlet is measured by placing a clenched fist between the two ischial tuberosities. A measurement of 8 centimetres or more suggests an adequate diameter, which is at least about four knuckles.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7839634" cy="1447800"/>
          </a:xfrm>
        </p:spPr>
        <p:txBody>
          <a:bodyPr>
            <a:normAutofit/>
          </a:bodyPr>
          <a:lstStyle/>
          <a:p>
            <a:r>
              <a:rPr lang="en-US" b="1" dirty="0" smtClean="0">
                <a:solidFill>
                  <a:srgbClr val="FF0000"/>
                </a:solidFill>
              </a:rPr>
              <a:t>Transverse Diameter</a:t>
            </a:r>
            <a:r>
              <a:rPr lang="en-US" dirty="0" smtClean="0"/>
              <a:t/>
            </a:r>
            <a:br>
              <a:rPr lang="en-US" dirty="0" smtClean="0"/>
            </a:br>
            <a:endParaRPr lang="en-US" dirty="0"/>
          </a:p>
        </p:txBody>
      </p:sp>
      <p:sp>
        <p:nvSpPr>
          <p:cNvPr id="2" name="Content Placeholder 1"/>
          <p:cNvSpPr>
            <a:spLocks noGrp="1"/>
          </p:cNvSpPr>
          <p:nvPr>
            <p:ph idx="1"/>
          </p:nvPr>
        </p:nvSpPr>
        <p:spPr>
          <a:xfrm>
            <a:off x="457200" y="1752600"/>
            <a:ext cx="8077200" cy="4080029"/>
          </a:xfrm>
        </p:spPr>
        <p:txBody>
          <a:bodyPr/>
          <a:lstStyle/>
          <a:p>
            <a:pPr>
              <a:buNone/>
            </a:pPr>
            <a:r>
              <a:rPr lang="en-US" sz="2400" b="1" dirty="0" smtClean="0"/>
              <a:t>Another dimension is the sacrocotyloid dimension. It passes from the sacral promontory to the iliopectineal eminence on each side and measures 9 to 9.5 centimetres. It is important because in posterior position of the occiput, the parietal eminencies of the foetal head may be caught there.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533400"/>
            <a:ext cx="8610600" cy="1219200"/>
          </a:xfrm>
        </p:spPr>
        <p:txBody>
          <a:bodyPr>
            <a:normAutofit fontScale="90000"/>
          </a:bodyPr>
          <a:lstStyle/>
          <a:p>
            <a:r>
              <a:rPr lang="en-US" b="1" dirty="0" smtClean="0">
                <a:solidFill>
                  <a:srgbClr val="FF0000"/>
                </a:solidFill>
              </a:rPr>
              <a:t>The Pelvic Floor</a:t>
            </a:r>
            <a:br>
              <a:rPr lang="en-US" b="1" dirty="0" smtClean="0">
                <a:solidFill>
                  <a:srgbClr val="FF0000"/>
                </a:solidFill>
              </a:rPr>
            </a:br>
            <a:endParaRPr lang="en-US" b="1" dirty="0">
              <a:solidFill>
                <a:srgbClr val="FF0000"/>
              </a:solidFill>
            </a:endParaRPr>
          </a:p>
        </p:txBody>
      </p:sp>
      <p:sp>
        <p:nvSpPr>
          <p:cNvPr id="2" name="Content Placeholder 1"/>
          <p:cNvSpPr>
            <a:spLocks noGrp="1"/>
          </p:cNvSpPr>
          <p:nvPr>
            <p:ph idx="1"/>
          </p:nvPr>
        </p:nvSpPr>
        <p:spPr>
          <a:xfrm>
            <a:off x="533400" y="1752600"/>
            <a:ext cx="8229600" cy="4080029"/>
          </a:xfrm>
        </p:spPr>
        <p:txBody>
          <a:bodyPr>
            <a:noAutofit/>
          </a:bodyPr>
          <a:lstStyle/>
          <a:p>
            <a:pPr>
              <a:buNone/>
            </a:pPr>
            <a:r>
              <a:rPr lang="en-US" sz="2400" b="1" dirty="0" smtClean="0"/>
              <a:t>The pelvic floor is formed by two muscle layers</a:t>
            </a:r>
          </a:p>
          <a:p>
            <a:pPr>
              <a:buNone/>
            </a:pPr>
            <a:r>
              <a:rPr lang="en-US" sz="2400" b="1" dirty="0" smtClean="0"/>
              <a:t>and layers of pelvic fascia. The most important</a:t>
            </a:r>
          </a:p>
          <a:p>
            <a:pPr>
              <a:buNone/>
            </a:pPr>
            <a:r>
              <a:rPr lang="en-US" sz="2400" b="1" dirty="0" smtClean="0"/>
              <a:t>of these is the strong diaphragm of muscles</a:t>
            </a:r>
          </a:p>
          <a:p>
            <a:pPr>
              <a:buNone/>
            </a:pPr>
            <a:r>
              <a:rPr lang="en-US" sz="2400" b="1" dirty="0" smtClean="0"/>
              <a:t>slung like a hammock from the walls of the pelvis. This pelvic diaphragm is made up of muscles and fascia, which unite in the midline.</a:t>
            </a:r>
          </a:p>
          <a:p>
            <a:pPr>
              <a:buNone/>
            </a:pPr>
            <a:r>
              <a:rPr lang="en-US" sz="2400" b="1" dirty="0" smtClean="0"/>
              <a:t>The muscles are:</a:t>
            </a:r>
          </a:p>
          <a:p>
            <a:pPr>
              <a:buNone/>
            </a:pPr>
            <a:r>
              <a:rPr lang="en-US" sz="2400" b="1" dirty="0" smtClean="0"/>
              <a:t>· Levator ani, which are flat muscles that form a sling which supports the pelvic organs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1143000"/>
          </a:xfrm>
        </p:spPr>
        <p:txBody>
          <a:bodyPr/>
          <a:lstStyle/>
          <a:p>
            <a:r>
              <a:rPr lang="en-US" b="1" dirty="0" smtClean="0">
                <a:solidFill>
                  <a:srgbClr val="FF0000"/>
                </a:solidFill>
              </a:rPr>
              <a:t>The Pelvic Floor cont..</a:t>
            </a:r>
            <a:endParaRPr lang="en-US" b="1" dirty="0"/>
          </a:p>
        </p:txBody>
      </p:sp>
      <p:sp>
        <p:nvSpPr>
          <p:cNvPr id="2" name="Content Placeholder 1"/>
          <p:cNvSpPr>
            <a:spLocks noGrp="1"/>
          </p:cNvSpPr>
          <p:nvPr>
            <p:ph idx="1"/>
          </p:nvPr>
        </p:nvSpPr>
        <p:spPr>
          <a:xfrm>
            <a:off x="457200" y="1219200"/>
            <a:ext cx="8229600" cy="4788091"/>
          </a:xfrm>
        </p:spPr>
        <p:txBody>
          <a:bodyPr>
            <a:normAutofit fontScale="85000" lnSpcReduction="10000"/>
          </a:bodyPr>
          <a:lstStyle/>
          <a:p>
            <a:pPr>
              <a:buNone/>
            </a:pPr>
            <a:r>
              <a:rPr lang="en-US" sz="2800" b="1" dirty="0" smtClean="0"/>
              <a:t>· Coccygeus, which are triangular sheets of muscle and tendinous fibres situated behind the levator ani.</a:t>
            </a:r>
          </a:p>
          <a:p>
            <a:pPr>
              <a:buNone/>
            </a:pPr>
            <a:r>
              <a:rPr lang="en-US" sz="2800" b="1" dirty="0" smtClean="0"/>
              <a:t>The pelvic floor supports the weight of the</a:t>
            </a:r>
          </a:p>
          <a:p>
            <a:pPr>
              <a:buNone/>
            </a:pPr>
            <a:r>
              <a:rPr lang="en-US" sz="2800" b="1" dirty="0" smtClean="0"/>
              <a:t>abdominal and pelvic organs. Its muscles are</a:t>
            </a:r>
          </a:p>
          <a:p>
            <a:pPr>
              <a:buNone/>
            </a:pPr>
            <a:r>
              <a:rPr lang="en-US" sz="2800" b="1" dirty="0" smtClean="0"/>
              <a:t>responsible for the voluntary control of micturition and defecation. They also play an</a:t>
            </a:r>
          </a:p>
          <a:p>
            <a:pPr>
              <a:buNone/>
            </a:pPr>
            <a:r>
              <a:rPr lang="fr-FR" sz="2800" b="1" dirty="0" smtClean="0"/>
              <a:t>important part in sexual intercourse. During</a:t>
            </a:r>
          </a:p>
          <a:p>
            <a:pPr>
              <a:buNone/>
            </a:pPr>
            <a:r>
              <a:rPr lang="en-US" sz="2800" b="1" dirty="0" smtClean="0"/>
              <a:t>childbirth, the pelvic floor influences the passive</a:t>
            </a:r>
          </a:p>
          <a:p>
            <a:pPr>
              <a:buNone/>
            </a:pPr>
            <a:r>
              <a:rPr lang="en-US" sz="2800" b="1" dirty="0" smtClean="0"/>
              <a:t>movement of the foetus through the birth canal</a:t>
            </a:r>
          </a:p>
          <a:p>
            <a:pPr>
              <a:buNone/>
            </a:pPr>
            <a:r>
              <a:rPr lang="en-US" sz="2800" b="1" dirty="0" smtClean="0"/>
              <a:t>and relaxes to allow its exit from the pelvis. In</a:t>
            </a:r>
          </a:p>
          <a:p>
            <a:pPr>
              <a:buNone/>
            </a:pPr>
            <a:r>
              <a:rPr lang="en-US" sz="2800" b="1" dirty="0" smtClean="0"/>
              <a:t>prolonged labour, it is strained and overstretched. This may lead to genital prolapse later.</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7687234" cy="1447800"/>
          </a:xfrm>
        </p:spPr>
        <p:txBody>
          <a:bodyPr>
            <a:normAutofit/>
          </a:bodyPr>
          <a:lstStyle/>
          <a:p>
            <a:r>
              <a:rPr lang="en-US" b="1" dirty="0" smtClean="0">
                <a:solidFill>
                  <a:srgbClr val="FF0000"/>
                </a:solidFill>
              </a:rPr>
              <a:t>The Pelvic Floor cont..</a:t>
            </a:r>
            <a:endParaRPr lang="en-US" b="1" dirty="0"/>
          </a:p>
        </p:txBody>
      </p:sp>
      <p:sp>
        <p:nvSpPr>
          <p:cNvPr id="2" name="Content Placeholder 1"/>
          <p:cNvSpPr>
            <a:spLocks noGrp="1"/>
          </p:cNvSpPr>
          <p:nvPr>
            <p:ph idx="1"/>
          </p:nvPr>
        </p:nvSpPr>
        <p:spPr>
          <a:xfrm>
            <a:off x="533400" y="1371600"/>
            <a:ext cx="7772400" cy="4461029"/>
          </a:xfrm>
        </p:spPr>
        <p:txBody>
          <a:bodyPr>
            <a:normAutofit/>
          </a:bodyPr>
          <a:lstStyle/>
          <a:p>
            <a:pPr>
              <a:buNone/>
            </a:pPr>
            <a:r>
              <a:rPr lang="en-US" b="1" i="1" dirty="0" smtClean="0"/>
              <a:t>Every pregnant woman needs to have an</a:t>
            </a:r>
          </a:p>
          <a:p>
            <a:pPr>
              <a:buNone/>
            </a:pPr>
            <a:r>
              <a:rPr lang="en-US" b="1" i="1" dirty="0" smtClean="0"/>
              <a:t>assessment of the pelvic capacity to</a:t>
            </a:r>
          </a:p>
          <a:p>
            <a:pPr>
              <a:buNone/>
            </a:pPr>
            <a:r>
              <a:rPr lang="en-US" b="1" i="1" dirty="0" smtClean="0"/>
              <a:t>determine pelvic adequacy for the passage of the child she is carrying.</a:t>
            </a:r>
          </a:p>
          <a:p>
            <a:pPr>
              <a:buNone/>
            </a:pPr>
            <a:r>
              <a:rPr lang="en-US" b="1" i="1" dirty="0" smtClean="0"/>
              <a:t>It is important for you to understand the obstetric anatomy of the female pelvis. You will need this knowledge in order to understand and appreciate the mechanisms of labour.</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FF0000"/>
                </a:solidFill>
              </a:rPr>
              <a:t>PHYSIOLOGY OF PREGNANCY</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2" name="Content Placeholder 1"/>
          <p:cNvSpPr>
            <a:spLocks noGrp="1"/>
          </p:cNvSpPr>
          <p:nvPr>
            <p:ph idx="1"/>
          </p:nvPr>
        </p:nvSpPr>
        <p:spPr>
          <a:xfrm>
            <a:off x="533400" y="1600200"/>
            <a:ext cx="7924800" cy="4232429"/>
          </a:xfrm>
        </p:spPr>
        <p:txBody>
          <a:bodyPr>
            <a:normAutofit lnSpcReduction="10000"/>
          </a:bodyPr>
          <a:lstStyle/>
          <a:p>
            <a:pPr>
              <a:buNone/>
            </a:pPr>
            <a:r>
              <a:rPr lang="en-US" sz="3000" b="1" dirty="0" smtClean="0">
                <a:solidFill>
                  <a:srgbClr val="FFC000"/>
                </a:solidFill>
              </a:rPr>
              <a:t>Introduction</a:t>
            </a:r>
          </a:p>
          <a:p>
            <a:pPr>
              <a:buNone/>
            </a:pPr>
            <a:r>
              <a:rPr lang="en-US" b="1" dirty="0" smtClean="0"/>
              <a:t>This section will cover the process of fertilisation, the development of the foetus and physiological changes in pregnancy.</a:t>
            </a:r>
          </a:p>
          <a:p>
            <a:pPr>
              <a:buNone/>
            </a:pPr>
            <a:r>
              <a:rPr lang="en-US" b="1" dirty="0" smtClean="0"/>
              <a:t>Pregnancy is a critical period for both the woman and her unborn child. It is, therefore, very important for you to understand the physiological changes that occur during pregnancy in order to appreciate the effect they may have on the pregnant woman and to be able to manage her pregnancy appropriately</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10600" cy="1066800"/>
          </a:xfrm>
        </p:spPr>
        <p:txBody>
          <a:bodyPr>
            <a:normAutofit fontScale="90000"/>
          </a:bodyPr>
          <a:lstStyle/>
          <a:p>
            <a:r>
              <a:rPr lang="en-US" b="1" dirty="0" smtClean="0">
                <a:solidFill>
                  <a:srgbClr val="C00000"/>
                </a:solidFill>
              </a:rPr>
              <a:t>PHYSIOLOGY OF PREGNANCY cont…</a:t>
            </a:r>
            <a:endParaRPr lang="en-US" b="1" dirty="0"/>
          </a:p>
        </p:txBody>
      </p:sp>
      <p:sp>
        <p:nvSpPr>
          <p:cNvPr id="2" name="Content Placeholder 1"/>
          <p:cNvSpPr>
            <a:spLocks noGrp="1"/>
          </p:cNvSpPr>
          <p:nvPr>
            <p:ph idx="1"/>
          </p:nvPr>
        </p:nvSpPr>
        <p:spPr>
          <a:xfrm>
            <a:off x="609600" y="1371600"/>
            <a:ext cx="7848600" cy="4461029"/>
          </a:xfrm>
        </p:spPr>
        <p:txBody>
          <a:bodyPr>
            <a:normAutofit/>
          </a:bodyPr>
          <a:lstStyle/>
          <a:p>
            <a:pPr>
              <a:buNone/>
            </a:pPr>
            <a:r>
              <a:rPr lang="en-US" sz="3200" b="1" dirty="0" smtClean="0">
                <a:solidFill>
                  <a:srgbClr val="FFC000"/>
                </a:solidFill>
              </a:rPr>
              <a:t>Objectives</a:t>
            </a:r>
          </a:p>
          <a:p>
            <a:pPr>
              <a:buNone/>
            </a:pPr>
            <a:r>
              <a:rPr lang="en-US" b="1" dirty="0" smtClean="0"/>
              <a:t>By the end of this section you will be able to:</a:t>
            </a:r>
          </a:p>
          <a:p>
            <a:pPr>
              <a:buNone/>
            </a:pPr>
            <a:r>
              <a:rPr lang="en-US" b="1" dirty="0" smtClean="0"/>
              <a:t>· Discuss the process of fertilization and development of the fertilised ovum</a:t>
            </a:r>
          </a:p>
          <a:p>
            <a:pPr>
              <a:buNone/>
            </a:pPr>
            <a:r>
              <a:rPr lang="en-US" b="1" dirty="0" smtClean="0"/>
              <a:t>· Describe the development of the placenta and its functions</a:t>
            </a:r>
          </a:p>
          <a:p>
            <a:pPr>
              <a:buNone/>
            </a:pPr>
            <a:r>
              <a:rPr lang="en-US" b="1" dirty="0" smtClean="0"/>
              <a:t>· Discuss the physiological changes that take place during pregnancy</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685800"/>
            <a:ext cx="8610600" cy="838200"/>
          </a:xfrm>
        </p:spPr>
        <p:txBody>
          <a:bodyPr>
            <a:normAutofit fontScale="90000"/>
          </a:bodyPr>
          <a:lstStyle/>
          <a:p>
            <a:r>
              <a:rPr lang="en-US" b="1" dirty="0" smtClean="0">
                <a:solidFill>
                  <a:srgbClr val="C00000"/>
                </a:solidFill>
              </a:rPr>
              <a:t>PHYSIOLOGY OF PREGNANCY cont…</a:t>
            </a:r>
            <a:endParaRPr lang="en-US" b="1" dirty="0"/>
          </a:p>
        </p:txBody>
      </p:sp>
      <p:sp>
        <p:nvSpPr>
          <p:cNvPr id="2" name="Content Placeholder 1"/>
          <p:cNvSpPr>
            <a:spLocks noGrp="1"/>
          </p:cNvSpPr>
          <p:nvPr>
            <p:ph idx="1"/>
          </p:nvPr>
        </p:nvSpPr>
        <p:spPr>
          <a:xfrm>
            <a:off x="457200" y="1752600"/>
            <a:ext cx="8382000" cy="4080029"/>
          </a:xfrm>
        </p:spPr>
        <p:txBody>
          <a:bodyPr>
            <a:normAutofit/>
          </a:bodyPr>
          <a:lstStyle/>
          <a:p>
            <a:pPr>
              <a:buNone/>
            </a:pPr>
            <a:r>
              <a:rPr lang="en-US" b="1" dirty="0" smtClean="0">
                <a:solidFill>
                  <a:srgbClr val="FFC000"/>
                </a:solidFill>
              </a:rPr>
              <a:t>Fertilisation and Development of the Fertilised Ovum</a:t>
            </a:r>
          </a:p>
          <a:p>
            <a:pPr>
              <a:buNone/>
            </a:pPr>
            <a:r>
              <a:rPr lang="en-US" b="1" dirty="0" smtClean="0"/>
              <a:t>Fertilisation takes place when the sperm meets</a:t>
            </a:r>
          </a:p>
          <a:p>
            <a:pPr>
              <a:buNone/>
            </a:pPr>
            <a:r>
              <a:rPr lang="en-US" b="1" dirty="0" smtClean="0"/>
              <a:t>the ovum in the fallopian tube. After ovulation,</a:t>
            </a:r>
          </a:p>
          <a:p>
            <a:pPr>
              <a:buNone/>
            </a:pPr>
            <a:r>
              <a:rPr lang="en-US" b="1" dirty="0" smtClean="0"/>
              <a:t>the ovum passes into the fallopian tube and is</a:t>
            </a:r>
          </a:p>
          <a:p>
            <a:pPr>
              <a:buNone/>
            </a:pPr>
            <a:r>
              <a:rPr lang="en-US" b="1" dirty="0" smtClean="0"/>
              <a:t>moved along by the cilia and the peristaltic</a:t>
            </a:r>
          </a:p>
          <a:p>
            <a:pPr>
              <a:buNone/>
            </a:pPr>
            <a:r>
              <a:rPr lang="en-US" b="1" dirty="0" smtClean="0"/>
              <a:t>muscular contraction of the tube. At this time the cervix produces alkaline mucus that attracts the spermatozoa.</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382000" cy="1295400"/>
          </a:xfrm>
        </p:spPr>
        <p:txBody>
          <a:bodyPr>
            <a:normAutofit fontScale="90000"/>
          </a:bodyPr>
          <a:lstStyle/>
          <a:p>
            <a:r>
              <a:rPr lang="en-US" b="1" dirty="0" smtClean="0">
                <a:solidFill>
                  <a:srgbClr val="C00000"/>
                </a:solidFill>
              </a:rPr>
              <a:t>PHYSIOLOGY OF PREGNANCY cont…</a:t>
            </a:r>
            <a:endParaRPr lang="en-US" b="1" dirty="0"/>
          </a:p>
        </p:txBody>
      </p:sp>
      <p:sp>
        <p:nvSpPr>
          <p:cNvPr id="2" name="Content Placeholder 1"/>
          <p:cNvSpPr>
            <a:spLocks noGrp="1"/>
          </p:cNvSpPr>
          <p:nvPr>
            <p:ph idx="1"/>
          </p:nvPr>
        </p:nvSpPr>
        <p:spPr>
          <a:xfrm>
            <a:off x="457200" y="1752600"/>
            <a:ext cx="8229600" cy="4254691"/>
          </a:xfrm>
        </p:spPr>
        <p:txBody>
          <a:bodyPr>
            <a:normAutofit fontScale="92500"/>
          </a:bodyPr>
          <a:lstStyle/>
          <a:p>
            <a:pPr>
              <a:buNone/>
            </a:pPr>
            <a:r>
              <a:rPr lang="en-US" b="1" dirty="0" smtClean="0"/>
              <a:t>When intercourse takes place many spermatozoa (about 300 million) are deposited in the upper vagina. Those that reach the light cervical mucus survive and propel themselves towards the fallopian tubes while the rest are</a:t>
            </a:r>
          </a:p>
          <a:p>
            <a:pPr>
              <a:buNone/>
            </a:pPr>
            <a:r>
              <a:rPr lang="en-US" b="1" dirty="0" smtClean="0"/>
              <a:t>destroyed by the acid medium of the vagina.</a:t>
            </a:r>
          </a:p>
          <a:p>
            <a:pPr>
              <a:buNone/>
            </a:pPr>
            <a:r>
              <a:rPr lang="en-US" b="1" dirty="0" smtClean="0"/>
              <a:t>Many sperm will reach the fallopian tube where they meet the ovum. During this journey the sperm mature and are capable of producing an enzyme known as hyaluronidase, which will help penetration into the ovum. Only one sperm will enter the ovum. After the sperm goes into the ovum, the membrane is sealed to prevent other sperm from entering</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8" descr="Midwife : Pregnant Woman Talking To Doctor Stock Photo">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372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4400" b="1" dirty="0" smtClean="0">
                <a:solidFill>
                  <a:srgbClr val="FF0000"/>
                </a:solidFill>
              </a:rPr>
              <a:t>History of midwifery cont…</a:t>
            </a:r>
            <a:endParaRPr lang="en-US" sz="4400" b="1" dirty="0">
              <a:solidFill>
                <a:srgbClr val="FF0000"/>
              </a:solidFill>
            </a:endParaRPr>
          </a:p>
        </p:txBody>
      </p:sp>
      <p:sp>
        <p:nvSpPr>
          <p:cNvPr id="3" name="Content Placeholder 2"/>
          <p:cNvSpPr>
            <a:spLocks noGrp="1"/>
          </p:cNvSpPr>
          <p:nvPr>
            <p:ph idx="1"/>
          </p:nvPr>
        </p:nvSpPr>
        <p:spPr>
          <a:xfrm>
            <a:off x="457200" y="838200"/>
            <a:ext cx="8229600" cy="5638800"/>
          </a:xfrm>
        </p:spPr>
        <p:txBody>
          <a:bodyPr>
            <a:normAutofit/>
          </a:bodyPr>
          <a:lstStyle/>
          <a:p>
            <a:pPr>
              <a:buNone/>
            </a:pPr>
            <a:r>
              <a:rPr lang="en-US" sz="2800" b="1" dirty="0" smtClean="0"/>
              <a:t>Following reformations , the Bishop of the church of  England was given responsibility to issue licenses to midwives to allow them practice their profession. Requirements were good moral character. In 1813, the society of Apothecaries </a:t>
            </a:r>
            <a:r>
              <a:rPr lang="en-US" sz="2800" b="1" dirty="0" smtClean="0">
                <a:solidFill>
                  <a:srgbClr val="0070C0"/>
                </a:solidFill>
              </a:rPr>
              <a:t>( a historical name for medical professions who formulates &amp; dispenses medical material to physicians)</a:t>
            </a:r>
            <a:r>
              <a:rPr lang="en-US" sz="2800" b="1" dirty="0" smtClean="0"/>
              <a:t>, tried to persuade the English parliament to pass a law forbidding women to practice as midwives for gain without having undergone an examination &amp; obtaining a certificate of their ability to practice as midwives.  </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066800"/>
            <a:ext cx="8229600" cy="533400"/>
          </a:xfrm>
        </p:spPr>
        <p:txBody>
          <a:bodyPr>
            <a:normAutofit fontScale="90000"/>
          </a:bodyPr>
          <a:lstStyle/>
          <a:p>
            <a:r>
              <a:rPr lang="en-US" b="1" dirty="0" smtClean="0">
                <a:solidFill>
                  <a:srgbClr val="C00000"/>
                </a:solidFill>
              </a:rPr>
              <a:t>PHYSIOLOGY OF PREGNANCY cont…</a:t>
            </a:r>
            <a:endParaRPr lang="en-US" b="1" dirty="0"/>
          </a:p>
        </p:txBody>
      </p:sp>
      <p:sp>
        <p:nvSpPr>
          <p:cNvPr id="2" name="Content Placeholder 1"/>
          <p:cNvSpPr>
            <a:spLocks noGrp="1"/>
          </p:cNvSpPr>
          <p:nvPr>
            <p:ph idx="1"/>
          </p:nvPr>
        </p:nvSpPr>
        <p:spPr>
          <a:xfrm>
            <a:off x="609600" y="1828800"/>
            <a:ext cx="8077200" cy="4003829"/>
          </a:xfrm>
        </p:spPr>
        <p:txBody>
          <a:bodyPr>
            <a:normAutofit fontScale="92500" lnSpcReduction="20000"/>
          </a:bodyPr>
          <a:lstStyle/>
          <a:p>
            <a:pPr>
              <a:buNone/>
            </a:pPr>
            <a:r>
              <a:rPr lang="en-US" b="1" dirty="0" smtClean="0"/>
              <a:t>In order to understand the process of fertilisation</a:t>
            </a:r>
          </a:p>
          <a:p>
            <a:pPr>
              <a:buNone/>
            </a:pPr>
            <a:r>
              <a:rPr lang="en-US" b="1" dirty="0" smtClean="0"/>
              <a:t>you will need to remember some of the basic facts. </a:t>
            </a:r>
          </a:p>
          <a:p>
            <a:pPr>
              <a:buNone/>
            </a:pPr>
            <a:r>
              <a:rPr lang="en-US" b="1" dirty="0" smtClean="0"/>
              <a:t>These are:</a:t>
            </a:r>
          </a:p>
          <a:p>
            <a:pPr>
              <a:buNone/>
            </a:pPr>
            <a:r>
              <a:rPr lang="en-US" b="1" dirty="0" smtClean="0"/>
              <a:t>· Each nucleus of the human body cell contains 46 chromosomes. These chromosomes are responsible for the transmission of all inheritable qualities.</a:t>
            </a:r>
          </a:p>
          <a:p>
            <a:pPr>
              <a:buNone/>
            </a:pPr>
            <a:r>
              <a:rPr lang="en-US" b="1" dirty="0" smtClean="0"/>
              <a:t>· The ovum and the spermatozoon each contain only 23 chromosomes, hence when fertilisation occurs, the total 46 chromosomes are established. Thus, some inherited qualities are from the father and some from the mother.</a:t>
            </a:r>
          </a:p>
          <a:p>
            <a:pPr>
              <a:buNone/>
            </a:pPr>
            <a:r>
              <a:rPr lang="en-US" b="1" dirty="0" smtClean="0"/>
              <a:t>· An ovum always contains one X chromosome.</a:t>
            </a:r>
          </a:p>
          <a:p>
            <a:pPr>
              <a:buNone/>
            </a:pPr>
            <a:r>
              <a:rPr lang="en-US" b="1" dirty="0" smtClean="0"/>
              <a:t>· A spermatozoon contains either an X chromosome or Y chromosome.</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200"/>
            <a:ext cx="8610600" cy="990600"/>
          </a:xfrm>
        </p:spPr>
        <p:txBody>
          <a:bodyPr>
            <a:normAutofit fontScale="90000"/>
          </a:bodyPr>
          <a:lstStyle/>
          <a:p>
            <a:r>
              <a:rPr lang="en-US" b="1" dirty="0" smtClean="0">
                <a:solidFill>
                  <a:srgbClr val="C00000"/>
                </a:solidFill>
              </a:rPr>
              <a:t>PHYSIOLOGY OF PREGNANCY cont…</a:t>
            </a:r>
            <a:endParaRPr lang="en-US" b="1" dirty="0"/>
          </a:p>
        </p:txBody>
      </p:sp>
      <p:sp>
        <p:nvSpPr>
          <p:cNvPr id="2" name="Content Placeholder 1"/>
          <p:cNvSpPr>
            <a:spLocks noGrp="1"/>
          </p:cNvSpPr>
          <p:nvPr>
            <p:ph idx="1"/>
          </p:nvPr>
        </p:nvSpPr>
        <p:spPr>
          <a:xfrm>
            <a:off x="533400" y="1752600"/>
            <a:ext cx="8077200" cy="4080029"/>
          </a:xfrm>
        </p:spPr>
        <p:txBody>
          <a:bodyPr>
            <a:normAutofit/>
          </a:bodyPr>
          <a:lstStyle/>
          <a:p>
            <a:pPr>
              <a:buNone/>
            </a:pPr>
            <a:r>
              <a:rPr lang="en-US" b="1" dirty="0" smtClean="0"/>
              <a:t>· When a sperm with an X chromosome fertilizes an ovum, the combination will be XX. This will give rise to a female. If a sperm with a Y chromosome fertilises an ovum, the combination will be XY.</a:t>
            </a:r>
          </a:p>
          <a:p>
            <a:pPr>
              <a:buNone/>
            </a:pPr>
            <a:r>
              <a:rPr lang="en-US" b="1" dirty="0" smtClean="0"/>
              <a:t>This will give rise to a male.</a:t>
            </a:r>
          </a:p>
          <a:p>
            <a:pPr>
              <a:buNone/>
            </a:pPr>
            <a:r>
              <a:rPr lang="en-US" b="1" dirty="0" smtClean="0"/>
              <a:t>· The unfertilised ovum stays alive for about 24 hours and spermatozoa for up to 48 hours in the genital tract.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610600" cy="914400"/>
          </a:xfrm>
        </p:spPr>
        <p:txBody>
          <a:bodyPr>
            <a:normAutofit fontScale="90000"/>
          </a:bodyPr>
          <a:lstStyle/>
          <a:p>
            <a:r>
              <a:rPr lang="en-US" b="1" dirty="0" smtClean="0">
                <a:solidFill>
                  <a:srgbClr val="C00000"/>
                </a:solidFill>
              </a:rPr>
              <a:t>PHYSIOLOGY OF PREGNANCY cont…</a:t>
            </a:r>
            <a:endParaRPr lang="en-US" b="1" dirty="0"/>
          </a:p>
        </p:txBody>
      </p:sp>
      <p:sp>
        <p:nvSpPr>
          <p:cNvPr id="2" name="Content Placeholder 1"/>
          <p:cNvSpPr>
            <a:spLocks noGrp="1"/>
          </p:cNvSpPr>
          <p:nvPr>
            <p:ph idx="1"/>
          </p:nvPr>
        </p:nvSpPr>
        <p:spPr>
          <a:xfrm>
            <a:off x="457200" y="1524000"/>
            <a:ext cx="8229600" cy="4953000"/>
          </a:xfrm>
        </p:spPr>
        <p:txBody>
          <a:bodyPr>
            <a:normAutofit fontScale="92500" lnSpcReduction="20000"/>
          </a:bodyPr>
          <a:lstStyle/>
          <a:p>
            <a:pPr>
              <a:buNone/>
            </a:pPr>
            <a:r>
              <a:rPr lang="en-US" b="1" dirty="0" smtClean="0"/>
              <a:t>As mentioned earlier, the sperm and the ovum will each contribute 23 chromosomes to make a total of 46 chromosomes. The fertilised ovum is now known as a zygote.</a:t>
            </a:r>
          </a:p>
          <a:p>
            <a:pPr>
              <a:buNone/>
            </a:pPr>
            <a:r>
              <a:rPr lang="en-US" b="1" dirty="0" smtClean="0"/>
              <a:t>After fertilisation has taken place in the ampulla of the fallopian tube, the zygote goes through the tube and continues until it reaches the uterus three to four days later. During this time, cell division takes place and the fertilised ovum or zygote divides into two cells, then into four and so on until a cluster of cells known as morula is formed. Next, a fluid filled cavity (blastocele) appears in the morula, which now becomes known as a blastocyst. A single layer of cells called the trophoblast, which will later form the placenta and chorion, surrounds the blastocyst.</a:t>
            </a:r>
          </a:p>
          <a:p>
            <a:pPr>
              <a:buNone/>
            </a:pPr>
            <a:r>
              <a:rPr lang="en-US" b="1" dirty="0" smtClean="0"/>
              <a:t>The mass of inner cells forms the foetus and amnion.</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686800" cy="990600"/>
          </a:xfrm>
        </p:spPr>
        <p:txBody>
          <a:bodyPr>
            <a:normAutofit fontScale="90000"/>
          </a:bodyPr>
          <a:lstStyle/>
          <a:p>
            <a:r>
              <a:rPr lang="en-US" b="1" dirty="0" smtClean="0">
                <a:solidFill>
                  <a:srgbClr val="C00000"/>
                </a:solidFill>
              </a:rPr>
              <a:t>PHYSIOLOGY OF PREGNANCY cont…</a:t>
            </a:r>
            <a:endParaRPr lang="en-US" b="1" dirty="0"/>
          </a:p>
        </p:txBody>
      </p:sp>
      <p:sp>
        <p:nvSpPr>
          <p:cNvPr id="2" name="Content Placeholder 1"/>
          <p:cNvSpPr>
            <a:spLocks noGrp="1"/>
          </p:cNvSpPr>
          <p:nvPr>
            <p:ph idx="1"/>
          </p:nvPr>
        </p:nvSpPr>
        <p:spPr>
          <a:xfrm>
            <a:off x="533400" y="1600200"/>
            <a:ext cx="7924800" cy="4232429"/>
          </a:xfrm>
        </p:spPr>
        <p:txBody>
          <a:bodyPr>
            <a:normAutofit/>
          </a:bodyPr>
          <a:lstStyle/>
          <a:p>
            <a:pPr>
              <a:buNone/>
            </a:pPr>
            <a:r>
              <a:rPr lang="en-US" b="1" dirty="0" smtClean="0"/>
              <a:t>Pregnancy begins immediately after fertilisation.</a:t>
            </a:r>
          </a:p>
          <a:p>
            <a:pPr>
              <a:buNone/>
            </a:pPr>
            <a:r>
              <a:rPr lang="en-US" b="1" dirty="0" smtClean="0"/>
              <a:t>This process is then followed by implantation of the developing embryo into the deciduas. Thereafter, there is growth and differentiation of the various organs in the foetus in the first three months of pregnancy.</a:t>
            </a:r>
          </a:p>
          <a:p>
            <a:pPr>
              <a:buNone/>
            </a:pPr>
            <a:r>
              <a:rPr lang="en-US" b="1" dirty="0" smtClean="0"/>
              <a:t>Development of the placenta and membranes is almost complete by the tenth week of pregnancy.</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85800"/>
            <a:ext cx="8382000" cy="762000"/>
          </a:xfrm>
        </p:spPr>
        <p:txBody>
          <a:bodyPr>
            <a:normAutofit fontScale="90000"/>
          </a:bodyPr>
          <a:lstStyle/>
          <a:p>
            <a:r>
              <a:rPr lang="en-US" b="1" dirty="0" smtClean="0">
                <a:solidFill>
                  <a:srgbClr val="C00000"/>
                </a:solidFill>
              </a:rPr>
              <a:t>PHYSIOLOGY OF PREGNANCY cont…</a:t>
            </a:r>
            <a:endParaRPr lang="en-US" b="1" dirty="0"/>
          </a:p>
        </p:txBody>
      </p:sp>
      <p:sp>
        <p:nvSpPr>
          <p:cNvPr id="2" name="Content Placeholder 1"/>
          <p:cNvSpPr>
            <a:spLocks noGrp="1"/>
          </p:cNvSpPr>
          <p:nvPr>
            <p:ph idx="1"/>
          </p:nvPr>
        </p:nvSpPr>
        <p:spPr>
          <a:xfrm>
            <a:off x="533400" y="1447800"/>
            <a:ext cx="8153400" cy="4384829"/>
          </a:xfrm>
        </p:spPr>
        <p:txBody>
          <a:bodyPr>
            <a:normAutofit lnSpcReduction="10000"/>
          </a:bodyPr>
          <a:lstStyle/>
          <a:p>
            <a:pPr>
              <a:buNone/>
            </a:pPr>
            <a:r>
              <a:rPr lang="en-US" sz="3000" b="1" dirty="0" smtClean="0">
                <a:solidFill>
                  <a:srgbClr val="FFC000"/>
                </a:solidFill>
              </a:rPr>
              <a:t>Formation of the Decidua</a:t>
            </a:r>
          </a:p>
          <a:p>
            <a:pPr>
              <a:buNone/>
            </a:pPr>
            <a:endParaRPr lang="en-US" b="1" dirty="0" smtClean="0">
              <a:solidFill>
                <a:srgbClr val="FFC000"/>
              </a:solidFill>
            </a:endParaRPr>
          </a:p>
          <a:p>
            <a:pPr>
              <a:buNone/>
            </a:pPr>
            <a:r>
              <a:rPr lang="en-US" b="1" dirty="0" smtClean="0"/>
              <a:t>The decidua is the name given to the endometrium during pregnancy. From conception, increased secretion of oestrogen causes the endometrium to grow four times more than its non-pregnant size. The endometrial glands become larger, more tortuous and dilated. Blood vessels increase in size. This results in a soft spongy vascular bed in which the zygote implants. Three layers can now be differentiated: the basal layer, the spongy layer and the compact layer.</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382000" cy="685800"/>
          </a:xfrm>
        </p:spPr>
        <p:txBody>
          <a:bodyPr>
            <a:normAutofit fontScale="90000"/>
          </a:bodyPr>
          <a:lstStyle/>
          <a:p>
            <a:r>
              <a:rPr lang="en-US" b="1" dirty="0" smtClean="0">
                <a:solidFill>
                  <a:srgbClr val="C00000"/>
                </a:solidFill>
              </a:rPr>
              <a:t>PHYSIOLOGY OF PREGNANCY cont…</a:t>
            </a:r>
            <a:endParaRPr lang="en-US" b="1" dirty="0"/>
          </a:p>
        </p:txBody>
      </p:sp>
      <p:sp>
        <p:nvSpPr>
          <p:cNvPr id="2" name="Content Placeholder 1"/>
          <p:cNvSpPr>
            <a:spLocks noGrp="1"/>
          </p:cNvSpPr>
          <p:nvPr>
            <p:ph idx="1"/>
          </p:nvPr>
        </p:nvSpPr>
        <p:spPr>
          <a:xfrm>
            <a:off x="685800" y="1371600"/>
            <a:ext cx="7772400" cy="4461029"/>
          </a:xfrm>
        </p:spPr>
        <p:txBody>
          <a:bodyPr>
            <a:normAutofit fontScale="85000" lnSpcReduction="20000"/>
          </a:bodyPr>
          <a:lstStyle/>
          <a:p>
            <a:pPr>
              <a:buNone/>
            </a:pPr>
            <a:r>
              <a:rPr lang="en-US" sz="3100" b="1" dirty="0" smtClean="0">
                <a:solidFill>
                  <a:srgbClr val="FFC000"/>
                </a:solidFill>
              </a:rPr>
              <a:t>The Basal Layer</a:t>
            </a:r>
          </a:p>
          <a:p>
            <a:pPr>
              <a:buNone/>
            </a:pPr>
            <a:endParaRPr lang="en-US" b="1" dirty="0" smtClean="0"/>
          </a:p>
          <a:p>
            <a:pPr>
              <a:buNone/>
            </a:pPr>
            <a:r>
              <a:rPr lang="en-US" b="1" dirty="0" smtClean="0"/>
              <a:t>The basal layer lies immediately above the myometrium.</a:t>
            </a:r>
          </a:p>
          <a:p>
            <a:pPr>
              <a:buNone/>
            </a:pPr>
            <a:r>
              <a:rPr lang="en-US" b="1" dirty="0" smtClean="0"/>
              <a:t>It remains unchanged but will regenerate a new endometrium during puerperium.</a:t>
            </a:r>
          </a:p>
          <a:p>
            <a:pPr>
              <a:buNone/>
            </a:pPr>
            <a:endParaRPr lang="en-US" dirty="0" smtClean="0"/>
          </a:p>
          <a:p>
            <a:pPr>
              <a:buNone/>
            </a:pPr>
            <a:r>
              <a:rPr lang="en-US" b="1" dirty="0" smtClean="0"/>
              <a:t> </a:t>
            </a:r>
            <a:r>
              <a:rPr lang="en-US" sz="3100" b="1" dirty="0" smtClean="0">
                <a:solidFill>
                  <a:srgbClr val="FFC000"/>
                </a:solidFill>
              </a:rPr>
              <a:t>The Spongy Layer</a:t>
            </a:r>
          </a:p>
          <a:p>
            <a:pPr>
              <a:buNone/>
            </a:pPr>
            <a:endParaRPr lang="en-US" b="1" dirty="0" smtClean="0"/>
          </a:p>
          <a:p>
            <a:pPr>
              <a:buNone/>
            </a:pPr>
            <a:r>
              <a:rPr lang="en-US" b="1" dirty="0" smtClean="0"/>
              <a:t>The spongy layer, also called functional layer, lies above the basal layer. It consists of tortuous glands rich in secretions, enlarged blood vessels and stroma cells. The chorionic villi invade this layer to form a secure anchorage. This allows them to access oxygen and nutrition. The spongy layer will separate as soon as the baby is born.</a:t>
            </a:r>
          </a:p>
          <a:p>
            <a:pPr>
              <a:buNone/>
            </a:pPr>
            <a:endParaRPr lang="en-US" b="1" dirty="0" smtClean="0"/>
          </a:p>
          <a:p>
            <a:pPr>
              <a:buNone/>
            </a:pPr>
            <a:endParaRPr lang="en-US"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534400" cy="1066800"/>
          </a:xfrm>
        </p:spPr>
        <p:txBody>
          <a:bodyPr>
            <a:normAutofit fontScale="90000"/>
          </a:bodyPr>
          <a:lstStyle/>
          <a:p>
            <a:r>
              <a:rPr lang="en-US" b="1" dirty="0" smtClean="0">
                <a:solidFill>
                  <a:srgbClr val="C00000"/>
                </a:solidFill>
              </a:rPr>
              <a:t>PHYSIOLOGY OF PREGNANCY cont…</a:t>
            </a:r>
            <a:endParaRPr lang="en-US" b="1" dirty="0"/>
          </a:p>
        </p:txBody>
      </p:sp>
      <p:sp>
        <p:nvSpPr>
          <p:cNvPr id="2" name="Content Placeholder 1"/>
          <p:cNvSpPr>
            <a:spLocks noGrp="1"/>
          </p:cNvSpPr>
          <p:nvPr>
            <p:ph idx="1"/>
          </p:nvPr>
        </p:nvSpPr>
        <p:spPr>
          <a:xfrm>
            <a:off x="457200" y="1371600"/>
            <a:ext cx="8153400" cy="4461029"/>
          </a:xfrm>
        </p:spPr>
        <p:txBody>
          <a:bodyPr/>
          <a:lstStyle/>
          <a:p>
            <a:pPr>
              <a:buNone/>
            </a:pPr>
            <a:r>
              <a:rPr lang="en-US" sz="3200" b="1" dirty="0" smtClean="0">
                <a:solidFill>
                  <a:srgbClr val="FFC000"/>
                </a:solidFill>
              </a:rPr>
              <a:t>The Compact Layer</a:t>
            </a:r>
          </a:p>
          <a:p>
            <a:pPr>
              <a:buNone/>
            </a:pPr>
            <a:r>
              <a:rPr lang="en-US" sz="2800" b="1" dirty="0" smtClean="0"/>
              <a:t>The compact layer forms the surface layer of the decidua. It comprises the necks of the glands and stoma cells.</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09600"/>
            <a:ext cx="7634344" cy="914400"/>
          </a:xfrm>
        </p:spPr>
        <p:txBody>
          <a:bodyPr/>
          <a:lstStyle/>
          <a:p>
            <a:r>
              <a:rPr lang="en-US" b="1" dirty="0" smtClean="0">
                <a:solidFill>
                  <a:srgbClr val="FF0000"/>
                </a:solidFill>
              </a:rPr>
              <a:t>INTRODUCTORY BLOCK</a:t>
            </a:r>
            <a:endParaRPr lang="en-GB" b="1" dirty="0">
              <a:solidFill>
                <a:srgbClr val="FF0000"/>
              </a:solidFill>
            </a:endParaRPr>
          </a:p>
        </p:txBody>
      </p:sp>
      <p:sp>
        <p:nvSpPr>
          <p:cNvPr id="2" name="Content Placeholder 1"/>
          <p:cNvSpPr>
            <a:spLocks noGrp="1"/>
          </p:cNvSpPr>
          <p:nvPr>
            <p:ph idx="1"/>
          </p:nvPr>
        </p:nvSpPr>
        <p:spPr/>
        <p:txBody>
          <a:bodyPr/>
          <a:lstStyle/>
          <a:p>
            <a:pPr>
              <a:buNone/>
            </a:pPr>
            <a:r>
              <a:rPr lang="en-US" sz="2800" b="1" dirty="0" smtClean="0"/>
              <a:t>MIDWIFERY AND OBSTETRICS</a:t>
            </a:r>
          </a:p>
          <a:p>
            <a:pPr>
              <a:buNone/>
            </a:pPr>
            <a:r>
              <a:rPr lang="en-US" sz="2800" b="1" dirty="0" smtClean="0"/>
              <a:t>&gt;march 2013 CLASS	&lt;</a:t>
            </a:r>
          </a:p>
          <a:p>
            <a:pPr>
              <a:buNone/>
            </a:pPr>
            <a:r>
              <a:rPr lang="en-US" sz="2800" b="1" dirty="0" smtClean="0"/>
              <a:t>By: </a:t>
            </a:r>
            <a:r>
              <a:rPr lang="en-US" sz="2800" b="1" dirty="0" err="1" smtClean="0"/>
              <a:t>Baraza</a:t>
            </a:r>
            <a:r>
              <a:rPr lang="en-US" sz="2800" b="1" dirty="0" smtClean="0"/>
              <a:t> Mike	</a:t>
            </a:r>
            <a:endParaRPr lang="en-GB" dirty="0"/>
          </a:p>
        </p:txBody>
      </p:sp>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3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067800" cy="990600"/>
          </a:xfrm>
        </p:spPr>
        <p:txBody>
          <a:bodyPr>
            <a:normAutofit fontScale="90000"/>
          </a:bodyPr>
          <a:lstStyle/>
          <a:p>
            <a:r>
              <a:rPr lang="en-US" b="1" dirty="0" smtClean="0">
                <a:solidFill>
                  <a:srgbClr val="C00000"/>
                </a:solidFill>
              </a:rPr>
              <a:t>PHYSIOLOGY OF PREGNANCY cont…</a:t>
            </a:r>
            <a:endParaRPr lang="en-US" b="1" dirty="0"/>
          </a:p>
        </p:txBody>
      </p:sp>
      <p:sp>
        <p:nvSpPr>
          <p:cNvPr id="2" name="Content Placeholder 1"/>
          <p:cNvSpPr>
            <a:spLocks noGrp="1"/>
          </p:cNvSpPr>
          <p:nvPr>
            <p:ph idx="1"/>
          </p:nvPr>
        </p:nvSpPr>
        <p:spPr>
          <a:xfrm>
            <a:off x="457200" y="1371600"/>
            <a:ext cx="8153400" cy="4461029"/>
          </a:xfrm>
        </p:spPr>
        <p:txBody>
          <a:bodyPr>
            <a:normAutofit fontScale="25000" lnSpcReduction="20000"/>
          </a:bodyPr>
          <a:lstStyle/>
          <a:p>
            <a:pPr>
              <a:buNone/>
            </a:pPr>
            <a:r>
              <a:rPr lang="en-US" sz="12800" b="1" dirty="0" smtClean="0">
                <a:solidFill>
                  <a:srgbClr val="FFC000"/>
                </a:solidFill>
              </a:rPr>
              <a:t>Implantation</a:t>
            </a:r>
          </a:p>
          <a:p>
            <a:pPr>
              <a:buNone/>
            </a:pPr>
            <a:endParaRPr lang="en-US" sz="3300" b="1" dirty="0" smtClean="0">
              <a:solidFill>
                <a:srgbClr val="FFC000"/>
              </a:solidFill>
            </a:endParaRPr>
          </a:p>
          <a:p>
            <a:pPr>
              <a:buNone/>
            </a:pPr>
            <a:r>
              <a:rPr lang="en-US" sz="9600" b="1" dirty="0" smtClean="0"/>
              <a:t>This is a process by which the blastocyst burrows into the thickened endometrium known as decidua. This process takes place on or about the sixth day after fertilisation. When the blastocyst enters the uterus, the trophoblast that lies over the inner cells mass becomes sticky and adheres to the endometrium.</a:t>
            </a:r>
          </a:p>
          <a:p>
            <a:pPr>
              <a:buNone/>
            </a:pPr>
            <a:r>
              <a:rPr lang="en-US" sz="9600" b="1" dirty="0" smtClean="0"/>
              <a:t>The trophoblast secretes an enzyme, which digests the stroma cells and causes a depression in which the blastocyst lies. This digestion continues until the blastocyst is buried in the spongy layer and the site of entry is sealed. The endometrium closes over it completely</a:t>
            </a:r>
            <a:r>
              <a:rPr lang="en-US" sz="9600" dirty="0" smtClean="0"/>
              <a:t>.</a:t>
            </a:r>
            <a:endParaRPr lang="en-US" sz="96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305800" cy="914400"/>
          </a:xfrm>
        </p:spPr>
        <p:txBody>
          <a:bodyPr>
            <a:normAutofit fontScale="90000"/>
          </a:bodyPr>
          <a:lstStyle/>
          <a:p>
            <a:r>
              <a:rPr lang="en-US" b="1" dirty="0" smtClean="0">
                <a:solidFill>
                  <a:srgbClr val="C00000"/>
                </a:solidFill>
              </a:rPr>
              <a:t>PHYSIOLOGY OF PREGNANCY cont…</a:t>
            </a:r>
            <a:endParaRPr lang="en-US" b="1" dirty="0"/>
          </a:p>
        </p:txBody>
      </p:sp>
      <p:sp>
        <p:nvSpPr>
          <p:cNvPr id="2" name="Content Placeholder 1"/>
          <p:cNvSpPr>
            <a:spLocks noGrp="1"/>
          </p:cNvSpPr>
          <p:nvPr>
            <p:ph idx="1"/>
          </p:nvPr>
        </p:nvSpPr>
        <p:spPr>
          <a:xfrm>
            <a:off x="381000" y="1524000"/>
            <a:ext cx="8305800" cy="4876800"/>
          </a:xfrm>
        </p:spPr>
        <p:txBody>
          <a:bodyPr>
            <a:normAutofit/>
          </a:bodyPr>
          <a:lstStyle/>
          <a:p>
            <a:pPr>
              <a:buNone/>
            </a:pPr>
            <a:r>
              <a:rPr lang="en-US" sz="3800" b="1" dirty="0" smtClean="0">
                <a:solidFill>
                  <a:srgbClr val="FFC000"/>
                </a:solidFill>
              </a:rPr>
              <a:t>Implantation cont…</a:t>
            </a:r>
          </a:p>
          <a:p>
            <a:pPr>
              <a:buNone/>
            </a:pPr>
            <a:r>
              <a:rPr lang="en-US" b="1" dirty="0" smtClean="0"/>
              <a:t>The blastocyst is now referred to as the embryo.</a:t>
            </a:r>
          </a:p>
          <a:p>
            <a:pPr>
              <a:buNone/>
            </a:pPr>
            <a:r>
              <a:rPr lang="en-US" b="1" dirty="0" smtClean="0"/>
              <a:t>The decidua underneath the blastocyst is called</a:t>
            </a:r>
          </a:p>
          <a:p>
            <a:pPr>
              <a:buNone/>
            </a:pPr>
            <a:r>
              <a:rPr lang="en-US" b="1" dirty="0" smtClean="0"/>
              <a:t>the basal decidua, that which covers it is the</a:t>
            </a:r>
          </a:p>
          <a:p>
            <a:pPr>
              <a:buNone/>
            </a:pPr>
            <a:r>
              <a:rPr lang="en-US" b="1" dirty="0" smtClean="0"/>
              <a:t>capsular decidua and the remainder is called the</a:t>
            </a:r>
          </a:p>
          <a:p>
            <a:pPr>
              <a:buNone/>
            </a:pPr>
            <a:r>
              <a:rPr lang="en-US" b="1" dirty="0" smtClean="0"/>
              <a:t>true decidua. Eventually, as the blastocyst grows and fills the uterine cavity, </a:t>
            </a:r>
            <a:r>
              <a:rPr lang="en-US" b="1" smtClean="0"/>
              <a:t>the capsular decidua </a:t>
            </a:r>
            <a:r>
              <a:rPr lang="en-US" b="1" dirty="0" smtClean="0"/>
              <a:t>meets and fuses with the true decidua.</a:t>
            </a:r>
          </a:p>
          <a:p>
            <a:pPr>
              <a:buNone/>
            </a:pPr>
            <a:r>
              <a:rPr lang="en-US" b="1" dirty="0" smtClean="0"/>
              <a:t>You will now see what happens to the trophoblast and the inner cell mass, which was mentioned earlier.</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1447800"/>
          </a:xfrm>
        </p:spPr>
        <p:txBody>
          <a:bodyPr>
            <a:normAutofit/>
          </a:bodyPr>
          <a:lstStyle/>
          <a:p>
            <a:r>
              <a:rPr lang="en-US" b="1" dirty="0" smtClean="0">
                <a:solidFill>
                  <a:srgbClr val="FF0000"/>
                </a:solidFill>
              </a:rPr>
              <a:t>History of midwifery cont…</a:t>
            </a:r>
            <a:endParaRPr lang="en-US" b="1" dirty="0">
              <a:solidFill>
                <a:srgbClr val="FF0000"/>
              </a:solidFill>
            </a:endParaRPr>
          </a:p>
        </p:txBody>
      </p:sp>
      <p:sp>
        <p:nvSpPr>
          <p:cNvPr id="3" name="Content Placeholder 2"/>
          <p:cNvSpPr>
            <a:spLocks noGrp="1"/>
          </p:cNvSpPr>
          <p:nvPr>
            <p:ph idx="1"/>
          </p:nvPr>
        </p:nvSpPr>
        <p:spPr>
          <a:xfrm>
            <a:off x="304800" y="1143000"/>
            <a:ext cx="8534400" cy="5715000"/>
          </a:xfrm>
        </p:spPr>
        <p:txBody>
          <a:bodyPr>
            <a:noAutofit/>
          </a:bodyPr>
          <a:lstStyle/>
          <a:p>
            <a:pPr>
              <a:buNone/>
            </a:pPr>
            <a:r>
              <a:rPr lang="en-US" b="1" dirty="0" smtClean="0"/>
              <a:t>The committees of the house of commons would not permit any mention of midwives who at that time were of the lowest strata of society, unable to read or write, the gin – drinking type.</a:t>
            </a:r>
          </a:p>
          <a:p>
            <a:pPr>
              <a:buNone/>
            </a:pPr>
            <a:r>
              <a:rPr lang="en-US" b="1" dirty="0" smtClean="0"/>
              <a:t>The ladies Obstetrical college London was founded in 1864 and the daughters of professional men attended lectures and became midwives. In 1872, the Obstetrical Society of London proceeded to constitute an examining board which awarded certificates to successful candidates. In 1886, it became compulsory for medical trained doctors who gradually took care of childbearing in upper class groups. Midwives practice therefore became limited to lower classes which resulted to loss of payment and status. </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609600"/>
            <a:ext cx="8763000" cy="990600"/>
          </a:xfrm>
        </p:spPr>
        <p:txBody>
          <a:bodyPr>
            <a:normAutofit fontScale="90000"/>
          </a:bodyPr>
          <a:lstStyle/>
          <a:p>
            <a:r>
              <a:rPr lang="en-US" b="1" dirty="0" smtClean="0">
                <a:solidFill>
                  <a:srgbClr val="C00000"/>
                </a:solidFill>
              </a:rPr>
              <a:t>PHYSIOLOGY OF PREGNANCY cont…</a:t>
            </a:r>
            <a:endParaRPr lang="en-US" b="1" dirty="0"/>
          </a:p>
        </p:txBody>
      </p:sp>
      <p:sp>
        <p:nvSpPr>
          <p:cNvPr id="2" name="Content Placeholder 1"/>
          <p:cNvSpPr>
            <a:spLocks noGrp="1"/>
          </p:cNvSpPr>
          <p:nvPr>
            <p:ph idx="1"/>
          </p:nvPr>
        </p:nvSpPr>
        <p:spPr>
          <a:xfrm>
            <a:off x="533400" y="1600200"/>
            <a:ext cx="8153400" cy="5029200"/>
          </a:xfrm>
        </p:spPr>
        <p:txBody>
          <a:bodyPr>
            <a:normAutofit/>
          </a:bodyPr>
          <a:lstStyle/>
          <a:p>
            <a:pPr>
              <a:buNone/>
            </a:pPr>
            <a:r>
              <a:rPr lang="en-US" sz="3000" b="1" dirty="0" smtClean="0">
                <a:solidFill>
                  <a:srgbClr val="FFC000"/>
                </a:solidFill>
              </a:rPr>
              <a:t>The Trophoblast</a:t>
            </a:r>
          </a:p>
          <a:p>
            <a:pPr>
              <a:buNone/>
            </a:pPr>
            <a:r>
              <a:rPr lang="en-US" b="1" dirty="0" smtClean="0"/>
              <a:t>Small projections called chorionic villi appear all</a:t>
            </a:r>
          </a:p>
          <a:p>
            <a:pPr>
              <a:buNone/>
            </a:pPr>
            <a:r>
              <a:rPr lang="en-US" b="1" dirty="0" smtClean="0"/>
              <a:t>over the surface of the trophoblast at the point of</a:t>
            </a:r>
          </a:p>
          <a:p>
            <a:pPr>
              <a:buNone/>
            </a:pPr>
            <a:r>
              <a:rPr lang="en-US" b="1" dirty="0" smtClean="0"/>
              <a:t>contact with the basal decidua. These grow</a:t>
            </a:r>
          </a:p>
          <a:p>
            <a:pPr>
              <a:buNone/>
            </a:pPr>
            <a:r>
              <a:rPr lang="en-US" b="1" dirty="0" smtClean="0"/>
              <a:t>rapidly and obtain nourishment for the growing embryo.</a:t>
            </a:r>
          </a:p>
          <a:p>
            <a:pPr>
              <a:buNone/>
            </a:pPr>
            <a:r>
              <a:rPr lang="en-US" b="1" dirty="0" smtClean="0"/>
              <a:t>The villi that proliferate are known as Chorion</a:t>
            </a:r>
          </a:p>
          <a:p>
            <a:pPr>
              <a:buNone/>
            </a:pPr>
            <a:r>
              <a:rPr lang="en-US" b="1" dirty="0" smtClean="0"/>
              <a:t>frondosum, which by the twelfth week are fully</a:t>
            </a:r>
          </a:p>
          <a:p>
            <a:pPr>
              <a:buNone/>
            </a:pPr>
            <a:r>
              <a:rPr lang="en-US" b="1" dirty="0" smtClean="0"/>
              <a:t>developed and form the placenta. Those that</a:t>
            </a:r>
          </a:p>
          <a:p>
            <a:pPr>
              <a:buNone/>
            </a:pPr>
            <a:r>
              <a:rPr lang="en-US" b="1" dirty="0" smtClean="0"/>
              <a:t>surround the decidua capsularis degenerate and</a:t>
            </a:r>
          </a:p>
          <a:p>
            <a:pPr>
              <a:buNone/>
            </a:pPr>
            <a:r>
              <a:rPr lang="en-US" b="1" dirty="0" smtClean="0"/>
              <a:t>become the membrane called the chorion.</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686800" cy="1143000"/>
          </a:xfrm>
        </p:spPr>
        <p:txBody>
          <a:bodyPr>
            <a:normAutofit fontScale="90000"/>
          </a:bodyPr>
          <a:lstStyle/>
          <a:p>
            <a:r>
              <a:rPr lang="en-GB" b="1" dirty="0" smtClean="0">
                <a:solidFill>
                  <a:srgbClr val="FF0000"/>
                </a:solidFill>
              </a:rPr>
              <a:t>The Inner Cell Mass</a:t>
            </a:r>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2" name="Content Placeholder 1"/>
          <p:cNvSpPr>
            <a:spLocks noGrp="1"/>
          </p:cNvSpPr>
          <p:nvPr>
            <p:ph idx="1"/>
          </p:nvPr>
        </p:nvSpPr>
        <p:spPr>
          <a:xfrm>
            <a:off x="152400" y="1447800"/>
            <a:ext cx="8839200" cy="5791200"/>
          </a:xfrm>
        </p:spPr>
        <p:txBody>
          <a:bodyPr>
            <a:noAutofit/>
          </a:bodyPr>
          <a:lstStyle/>
          <a:p>
            <a:pPr>
              <a:buNone/>
            </a:pPr>
            <a:r>
              <a:rPr lang="en-GB" sz="2000" b="1" dirty="0" smtClean="0"/>
              <a:t>While the trophoblast is developing into the placenta, which will nourish the foetus, the inner cell mass is forming the foetus. The cells differentiate into three layers, each of which forms particular parts as follows:</a:t>
            </a:r>
          </a:p>
          <a:p>
            <a:pPr>
              <a:buNone/>
            </a:pPr>
            <a:r>
              <a:rPr lang="en-GB" sz="2000" b="1" dirty="0" smtClean="0"/>
              <a:t>· The ectoderm, which forms the skin and the nervous system.</a:t>
            </a:r>
          </a:p>
          <a:p>
            <a:pPr>
              <a:buNone/>
            </a:pPr>
            <a:r>
              <a:rPr lang="en-GB" sz="2000" b="1" dirty="0" smtClean="0"/>
              <a:t>· The mesoderm, which forms the bones, muscles, the heart and blood vessels.</a:t>
            </a:r>
          </a:p>
          <a:p>
            <a:pPr>
              <a:buNone/>
            </a:pPr>
            <a:r>
              <a:rPr lang="en-GB" sz="2000" b="1" dirty="0" smtClean="0"/>
              <a:t>· The endoderm, which forms the mucous membranes and glands.</a:t>
            </a:r>
          </a:p>
          <a:p>
            <a:pPr>
              <a:buNone/>
            </a:pPr>
            <a:r>
              <a:rPr lang="en-GB" sz="2000" b="1" dirty="0" smtClean="0"/>
              <a:t>· Two cavities, which appear in the inner cell mass. The amniotic cavity on the side of the ectoderm and the yolk sac on the side of the endoderm.</a:t>
            </a:r>
          </a:p>
          <a:p>
            <a:pPr>
              <a:buNone/>
            </a:pPr>
            <a:r>
              <a:rPr lang="en-GB" sz="2000" b="1" dirty="0" smtClean="0"/>
              <a:t>· The amniotic cavity, which is filled with fluid, enlarges and folds round the embryo to enclose it. The amnion forms the lining. It swells and eventually comes into contact with the chorion.</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7611034" cy="1828800"/>
          </a:xfrm>
        </p:spPr>
        <p:txBody>
          <a:bodyPr>
            <a:normAutofit/>
          </a:bodyPr>
          <a:lstStyle/>
          <a:p>
            <a:r>
              <a:rPr lang="en-GB" b="1" dirty="0" smtClean="0">
                <a:solidFill>
                  <a:srgbClr val="FF0000"/>
                </a:solidFill>
              </a:rPr>
              <a:t>The Inner Cell Mass</a:t>
            </a:r>
            <a:r>
              <a:rPr lang="en-GB" dirty="0" smtClean="0">
                <a:solidFill>
                  <a:srgbClr val="FFC000"/>
                </a:solidFill>
              </a:rPr>
              <a:t/>
            </a:r>
            <a:br>
              <a:rPr lang="en-GB" dirty="0" smtClean="0">
                <a:solidFill>
                  <a:srgbClr val="FFC000"/>
                </a:solidFill>
              </a:rPr>
            </a:br>
            <a:endParaRPr lang="en-GB" dirty="0"/>
          </a:p>
        </p:txBody>
      </p:sp>
      <p:sp>
        <p:nvSpPr>
          <p:cNvPr id="2" name="Content Placeholder 1"/>
          <p:cNvSpPr>
            <a:spLocks noGrp="1"/>
          </p:cNvSpPr>
          <p:nvPr>
            <p:ph idx="1"/>
          </p:nvPr>
        </p:nvSpPr>
        <p:spPr>
          <a:xfrm>
            <a:off x="457200" y="1752600"/>
            <a:ext cx="8229600" cy="4080029"/>
          </a:xfrm>
        </p:spPr>
        <p:txBody>
          <a:bodyPr>
            <a:normAutofit/>
          </a:bodyPr>
          <a:lstStyle/>
          <a:p>
            <a:pPr>
              <a:buNone/>
            </a:pPr>
            <a:r>
              <a:rPr lang="en-GB" dirty="0" smtClean="0"/>
              <a:t>· </a:t>
            </a:r>
            <a:r>
              <a:rPr lang="en-GB" b="1" dirty="0" smtClean="0"/>
              <a:t>The yolk sac nourishes the embryo until the placenta is sufficiently developed to take over.</a:t>
            </a:r>
          </a:p>
          <a:p>
            <a:pPr>
              <a:buNone/>
            </a:pPr>
            <a:r>
              <a:rPr lang="en-GB" b="1" dirty="0" smtClean="0"/>
              <a:t>· Embryo is the name given to the blastocyst for the period from implantation up to eight weeks. During this period all the organs and systems of the body are laid down and thereafter they only grow. From the eighth week through to delivery, the embryo is known as a foetus.</a:t>
            </a:r>
          </a:p>
          <a:p>
            <a:pPr>
              <a:buNone/>
            </a:pPr>
            <a:endParaRPr lang="en-GB"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7839634" cy="1447800"/>
          </a:xfrm>
        </p:spPr>
        <p:txBody>
          <a:bodyPr>
            <a:normAutofit/>
          </a:bodyPr>
          <a:lstStyle/>
          <a:p>
            <a:r>
              <a:rPr lang="en-GB" b="1" dirty="0" smtClean="0">
                <a:solidFill>
                  <a:srgbClr val="FF0000"/>
                </a:solidFill>
              </a:rPr>
              <a:t>The Placenta</a:t>
            </a:r>
            <a:r>
              <a:rPr lang="en-GB" dirty="0" smtClean="0"/>
              <a:t/>
            </a:r>
            <a:br>
              <a:rPr lang="en-GB" dirty="0" smtClean="0"/>
            </a:br>
            <a:endParaRPr lang="en-GB" dirty="0"/>
          </a:p>
        </p:txBody>
      </p:sp>
      <p:sp>
        <p:nvSpPr>
          <p:cNvPr id="2" name="Content Placeholder 1"/>
          <p:cNvSpPr>
            <a:spLocks noGrp="1"/>
          </p:cNvSpPr>
          <p:nvPr>
            <p:ph idx="1"/>
          </p:nvPr>
        </p:nvSpPr>
        <p:spPr>
          <a:xfrm>
            <a:off x="457200" y="1295400"/>
            <a:ext cx="8229600" cy="4711891"/>
          </a:xfrm>
        </p:spPr>
        <p:txBody>
          <a:bodyPr>
            <a:noAutofit/>
          </a:bodyPr>
          <a:lstStyle/>
          <a:p>
            <a:pPr>
              <a:buNone/>
            </a:pPr>
            <a:r>
              <a:rPr lang="en-GB" sz="2000" b="1" dirty="0" smtClean="0"/>
              <a:t>The fully formed placenta is a spongy disc, circular in shape, about 20 centimetres in diameter, and 2.5 centimetres thick. It weighs about 500 grams or 1/6</a:t>
            </a:r>
            <a:r>
              <a:rPr lang="en-GB" sz="2000" b="1" baseline="30000" dirty="0" smtClean="0"/>
              <a:t>th</a:t>
            </a:r>
            <a:r>
              <a:rPr lang="en-GB" sz="2000" b="1" dirty="0" smtClean="0"/>
              <a:t> of the baby's’ wt., and is dark red in colour. It is composed of mainly chorionic villi, which are also known as chorion frondosum. The placenta begins to develop around the fourteenth day after fertilisation, and is fully formed by the sixteenth week of pregnancy.</a:t>
            </a:r>
          </a:p>
          <a:p>
            <a:pPr>
              <a:buNone/>
            </a:pPr>
            <a:r>
              <a:rPr lang="en-GB" sz="2000" b="1" dirty="0" smtClean="0"/>
              <a:t>The placenta has a foetal and a maternal surface. The maternal surface is the one attached to the uterine wall. The foetal surface lies adjacent to the foetus and is covered with amnion, which gives it a shiny appearance.</a:t>
            </a:r>
          </a:p>
          <a:p>
            <a:pPr>
              <a:buNone/>
            </a:pPr>
            <a:r>
              <a:rPr lang="en-GB" sz="2000" b="1" dirty="0" smtClean="0"/>
              <a:t>The placenta is divided into 15 to 20 centimetre lobes by deep grooves. It is made up of 15 to 20 cotyledons and an umbilical cord, which is usually attached near its centre. The umbilical cord has two arteries and one vein.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611034" cy="1143000"/>
          </a:xfrm>
        </p:spPr>
        <p:txBody>
          <a:bodyPr>
            <a:normAutofit/>
          </a:bodyPr>
          <a:lstStyle/>
          <a:p>
            <a:r>
              <a:rPr lang="en-GB" b="1" dirty="0" smtClean="0">
                <a:solidFill>
                  <a:srgbClr val="FF0000"/>
                </a:solidFill>
              </a:rPr>
              <a:t>The Placenta cont....</a:t>
            </a:r>
            <a:endParaRPr lang="en-GB" b="1" dirty="0">
              <a:solidFill>
                <a:srgbClr val="FF0000"/>
              </a:solidFill>
            </a:endParaRPr>
          </a:p>
        </p:txBody>
      </p:sp>
      <p:sp>
        <p:nvSpPr>
          <p:cNvPr id="2" name="Content Placeholder 1"/>
          <p:cNvSpPr>
            <a:spLocks noGrp="1"/>
          </p:cNvSpPr>
          <p:nvPr>
            <p:ph idx="1"/>
          </p:nvPr>
        </p:nvSpPr>
        <p:spPr>
          <a:xfrm>
            <a:off x="533400" y="1219200"/>
            <a:ext cx="8153400" cy="4613429"/>
          </a:xfrm>
        </p:spPr>
        <p:txBody>
          <a:bodyPr>
            <a:normAutofit fontScale="92500" lnSpcReduction="20000"/>
          </a:bodyPr>
          <a:lstStyle/>
          <a:p>
            <a:pPr>
              <a:buNone/>
            </a:pPr>
            <a:r>
              <a:rPr lang="en-GB" sz="2800" b="1" dirty="0" smtClean="0"/>
              <a:t>The developing chorion villi are of two kinds: those that enter deeply into the basal deciduas, anchoring the placenta and shorter ones, which hang loosely in the maternal blood and absorb food, oxygen and excrete waste, known as the nutritive villi. The former are less in number. Mature chorionic villi are tree-like and contain the foetal capillaries network arising from one stem. Each villum is covered with few layers of tissue, which make it impossible for the foetal and maternal blood to mix.</a:t>
            </a:r>
          </a:p>
          <a:p>
            <a:pPr>
              <a:buNone/>
            </a:pPr>
            <a:r>
              <a:rPr lang="en-GB" sz="2800" b="1" dirty="0" smtClean="0"/>
              <a:t>It was mentioned earlier that the placenta is fully</a:t>
            </a:r>
          </a:p>
          <a:p>
            <a:pPr>
              <a:buNone/>
            </a:pPr>
            <a:r>
              <a:rPr lang="en-GB" sz="2800" b="1" dirty="0" smtClean="0"/>
              <a:t>formed by the sixteenth week after fertilisation.</a:t>
            </a:r>
          </a:p>
          <a:p>
            <a:pPr>
              <a:buNone/>
            </a:pP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09600"/>
            <a:ext cx="8077200" cy="914400"/>
          </a:xfrm>
        </p:spPr>
        <p:txBody>
          <a:bodyPr/>
          <a:lstStyle/>
          <a:p>
            <a:r>
              <a:rPr lang="en-GB" b="1" dirty="0" smtClean="0">
                <a:solidFill>
                  <a:srgbClr val="FF0000"/>
                </a:solidFill>
              </a:rPr>
              <a:t>The Placenta cont....</a:t>
            </a:r>
            <a:endParaRPr lang="en-GB" b="1" dirty="0">
              <a:solidFill>
                <a:srgbClr val="FF0000"/>
              </a:solidFill>
            </a:endParaRPr>
          </a:p>
        </p:txBody>
      </p:sp>
      <p:sp>
        <p:nvSpPr>
          <p:cNvPr id="2" name="Content Placeholder 1"/>
          <p:cNvSpPr>
            <a:spLocks noGrp="1"/>
          </p:cNvSpPr>
          <p:nvPr>
            <p:ph idx="1"/>
          </p:nvPr>
        </p:nvSpPr>
        <p:spPr>
          <a:xfrm>
            <a:off x="381000" y="1524000"/>
            <a:ext cx="8153400" cy="4308629"/>
          </a:xfrm>
        </p:spPr>
        <p:txBody>
          <a:bodyPr/>
          <a:lstStyle/>
          <a:p>
            <a:pPr>
              <a:buNone/>
            </a:pPr>
            <a:r>
              <a:rPr lang="en-GB" b="1" dirty="0" smtClean="0"/>
              <a:t>Foetal blood is pumped by the foetal heart along the umbilical arteries and through their branches to the capillaries in the chorionic villi in the placenta. Here the blood absorbs oxygen and nutrients and is returned via the umbilical vein to the foetus.</a:t>
            </a:r>
          </a:p>
          <a:p>
            <a:pPr>
              <a:buNone/>
            </a:pP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n-GB" b="1" dirty="0" smtClean="0">
                <a:solidFill>
                  <a:srgbClr val="FF0000"/>
                </a:solidFill>
              </a:rPr>
              <a:t>Functions of the Placenta</a:t>
            </a:r>
            <a:r>
              <a:rPr lang="en-GB" dirty="0" smtClean="0"/>
              <a:t/>
            </a:r>
            <a:br>
              <a:rPr lang="en-GB" dirty="0" smtClean="0"/>
            </a:br>
            <a:endParaRPr lang="en-GB" dirty="0"/>
          </a:p>
        </p:txBody>
      </p:sp>
      <p:sp>
        <p:nvSpPr>
          <p:cNvPr id="2" name="Content Placeholder 1"/>
          <p:cNvSpPr>
            <a:spLocks noGrp="1"/>
          </p:cNvSpPr>
          <p:nvPr>
            <p:ph idx="1"/>
          </p:nvPr>
        </p:nvSpPr>
        <p:spPr>
          <a:xfrm>
            <a:off x="304800" y="609600"/>
            <a:ext cx="8686800" cy="6248400"/>
          </a:xfrm>
        </p:spPr>
        <p:txBody>
          <a:bodyPr>
            <a:noAutofit/>
          </a:bodyPr>
          <a:lstStyle/>
          <a:p>
            <a:pPr>
              <a:buNone/>
            </a:pPr>
            <a:r>
              <a:rPr lang="en-GB" sz="2000" b="1" dirty="0" smtClean="0"/>
              <a:t>The placenta has several functions as indicated below:</a:t>
            </a:r>
          </a:p>
          <a:p>
            <a:pPr>
              <a:buNone/>
            </a:pPr>
            <a:r>
              <a:rPr lang="en-GB" sz="2000" b="1" dirty="0" smtClean="0"/>
              <a:t>· Respiratory, that is, oxygen from the mother's haemoglobin passes to the foetus and the foetus gives off carbon dioxide by simple diffusion.</a:t>
            </a:r>
          </a:p>
          <a:p>
            <a:pPr>
              <a:buNone/>
            </a:pPr>
            <a:r>
              <a:rPr lang="en-GB" sz="2000" b="1" dirty="0" smtClean="0"/>
              <a:t>· Nutritive, whereby the foetus obtains nutrients from the mother's diet through the placenta.</a:t>
            </a:r>
          </a:p>
          <a:p>
            <a:pPr>
              <a:buNone/>
            </a:pPr>
            <a:r>
              <a:rPr lang="en-GB" sz="2000" b="1" dirty="0" smtClean="0"/>
              <a:t>· Excretory, that is, waste products of metabolism and carbon dioxide are excreted into maternal blood by diffusion.</a:t>
            </a:r>
          </a:p>
          <a:p>
            <a:pPr>
              <a:buNone/>
            </a:pPr>
            <a:r>
              <a:rPr lang="en-GB" sz="2000" b="1" dirty="0" smtClean="0"/>
              <a:t>· Protective, where the placenta acts as a barrier against transfer of infection from the mother to the foetus. However, a few organisms such as the rubella virus and the spirochete of syphilis are able to pass through.</a:t>
            </a:r>
          </a:p>
          <a:p>
            <a:pPr>
              <a:buNone/>
            </a:pPr>
            <a:r>
              <a:rPr lang="en-GB" sz="2000" b="1" dirty="0" smtClean="0"/>
              <a:t>· Storage, that is, the placenta stores glycogen and re-converts it for use as required and also stores iron and fat soluble vitamins.</a:t>
            </a:r>
          </a:p>
          <a:p>
            <a:pPr>
              <a:buNone/>
            </a:pPr>
            <a:r>
              <a:rPr lang="en-GB" sz="2000" b="1" dirty="0" smtClean="0"/>
              <a:t>· Endocrine, where the placenta acts as an endocrine gland and produces a number of hormones as follows, which include Human Chorionic Gonadotrophin (HCG), oestrogens, progesterone and Human Placental Lactogen (HCL).</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630362"/>
          </a:xfrm>
        </p:spPr>
        <p:txBody>
          <a:bodyPr>
            <a:normAutofit/>
          </a:bodyPr>
          <a:lstStyle/>
          <a:p>
            <a:r>
              <a:rPr lang="en-GB" b="1" dirty="0" smtClean="0">
                <a:solidFill>
                  <a:srgbClr val="FF0000"/>
                </a:solidFill>
              </a:rPr>
              <a:t>The Umbilical Cord or </a:t>
            </a:r>
            <a:r>
              <a:rPr lang="en-GB" b="1" dirty="0" err="1" smtClean="0">
                <a:solidFill>
                  <a:srgbClr val="FF0000"/>
                </a:solidFill>
              </a:rPr>
              <a:t>Funis</a:t>
            </a:r>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2" name="Content Placeholder 1"/>
          <p:cNvSpPr>
            <a:spLocks noGrp="1"/>
          </p:cNvSpPr>
          <p:nvPr>
            <p:ph idx="1"/>
          </p:nvPr>
        </p:nvSpPr>
        <p:spPr>
          <a:xfrm>
            <a:off x="457200" y="1524000"/>
            <a:ext cx="8229600" cy="4483291"/>
          </a:xfrm>
        </p:spPr>
        <p:txBody>
          <a:bodyPr>
            <a:normAutofit/>
          </a:bodyPr>
          <a:lstStyle/>
          <a:p>
            <a:pPr>
              <a:buNone/>
            </a:pPr>
            <a:r>
              <a:rPr lang="en-GB" b="1" dirty="0" smtClean="0"/>
              <a:t>The umbilical cord extends from the foetus to the placenta. It consists of the umbilical blood vessels, two arteries and one vein. The blood vessels are enclosed and protected by Wharton's jelly and a layer of amnion covers the whole cord.</a:t>
            </a:r>
          </a:p>
          <a:p>
            <a:pPr>
              <a:buNone/>
            </a:pPr>
            <a:r>
              <a:rPr lang="en-GB" b="1" dirty="0" smtClean="0"/>
              <a:t>The length is about 50 centimetres. If it measures 40 centimetres or less, then it is considered to be short. A very long cord may become wrapped around the neck or body of the foetus or become knotted and cause occlusion of blood vessels, especially during labour.</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763000" cy="1295400"/>
          </a:xfrm>
        </p:spPr>
        <p:txBody>
          <a:bodyPr>
            <a:normAutofit fontScale="90000"/>
          </a:bodyPr>
          <a:lstStyle/>
          <a:p>
            <a:r>
              <a:rPr lang="en-GB" b="1" dirty="0" smtClean="0">
                <a:solidFill>
                  <a:srgbClr val="FF0000"/>
                </a:solidFill>
              </a:rPr>
              <a:t>Physiological Changes in Pregnancy</a:t>
            </a:r>
            <a:r>
              <a:rPr lang="en-GB" dirty="0" smtClean="0"/>
              <a:t/>
            </a:r>
            <a:br>
              <a:rPr lang="en-GB" dirty="0" smtClean="0"/>
            </a:br>
            <a:endParaRPr lang="en-GB" dirty="0"/>
          </a:p>
        </p:txBody>
      </p:sp>
      <p:sp>
        <p:nvSpPr>
          <p:cNvPr id="2" name="Content Placeholder 1"/>
          <p:cNvSpPr>
            <a:spLocks noGrp="1"/>
          </p:cNvSpPr>
          <p:nvPr>
            <p:ph idx="1"/>
          </p:nvPr>
        </p:nvSpPr>
        <p:spPr>
          <a:xfrm>
            <a:off x="381000" y="1066800"/>
            <a:ext cx="8610600" cy="4940491"/>
          </a:xfrm>
        </p:spPr>
        <p:txBody>
          <a:bodyPr>
            <a:normAutofit fontScale="77500" lnSpcReduction="20000"/>
          </a:bodyPr>
          <a:lstStyle/>
          <a:p>
            <a:pPr>
              <a:buNone/>
            </a:pPr>
            <a:r>
              <a:rPr lang="en-GB" sz="2900" b="1" dirty="0" smtClean="0"/>
              <a:t>It is very important for you to understand the physiological changes that occur during pregnancy in order to appreciate their effects on the pregnant woman. This will enable you to</a:t>
            </a:r>
          </a:p>
          <a:p>
            <a:pPr>
              <a:buNone/>
            </a:pPr>
            <a:r>
              <a:rPr lang="en-GB" sz="2900" b="1" dirty="0" smtClean="0"/>
              <a:t>manage her pregnancy appropriately.</a:t>
            </a:r>
          </a:p>
          <a:p>
            <a:pPr>
              <a:buNone/>
            </a:pPr>
            <a:r>
              <a:rPr lang="en-GB" sz="2900" b="1" dirty="0" smtClean="0"/>
              <a:t>Physiological changes in pregnancy take place in the following:</a:t>
            </a:r>
          </a:p>
          <a:p>
            <a:pPr>
              <a:buNone/>
            </a:pPr>
            <a:r>
              <a:rPr lang="en-GB" sz="2900" b="1" dirty="0" smtClean="0"/>
              <a:t>· The reproductive organs</a:t>
            </a:r>
          </a:p>
          <a:p>
            <a:pPr>
              <a:buNone/>
            </a:pPr>
            <a:r>
              <a:rPr lang="en-GB" sz="2900" b="1" dirty="0" smtClean="0"/>
              <a:t>· The cardiovascular system</a:t>
            </a:r>
          </a:p>
          <a:p>
            <a:pPr>
              <a:buNone/>
            </a:pPr>
            <a:r>
              <a:rPr lang="en-GB" sz="2900" b="1" dirty="0" smtClean="0"/>
              <a:t>· The respiratory system</a:t>
            </a:r>
          </a:p>
          <a:p>
            <a:pPr>
              <a:buNone/>
            </a:pPr>
            <a:r>
              <a:rPr lang="en-GB" sz="2900" b="1" dirty="0" smtClean="0"/>
              <a:t>· The renal system</a:t>
            </a:r>
          </a:p>
          <a:p>
            <a:pPr>
              <a:buNone/>
            </a:pPr>
            <a:r>
              <a:rPr lang="en-GB" sz="2900" b="1" dirty="0" smtClean="0"/>
              <a:t>· The gastrointestinal system</a:t>
            </a:r>
          </a:p>
          <a:p>
            <a:pPr>
              <a:buNone/>
            </a:pPr>
            <a:r>
              <a:rPr lang="en-GB" sz="2900" b="1" dirty="0" smtClean="0"/>
              <a:t>· Maternal weight</a:t>
            </a:r>
          </a:p>
          <a:p>
            <a:pPr>
              <a:buNone/>
            </a:pPr>
            <a:r>
              <a:rPr lang="en-GB" sz="2900" b="1" dirty="0" smtClean="0"/>
              <a:t>· </a:t>
            </a:r>
            <a:r>
              <a:rPr lang="en-GB" sz="2900" b="1" dirty="0" err="1" smtClean="0"/>
              <a:t>Musculo</a:t>
            </a:r>
            <a:r>
              <a:rPr lang="en-GB" sz="2900" b="1" dirty="0" smtClean="0"/>
              <a:t>-skeletal system</a:t>
            </a:r>
          </a:p>
          <a:p>
            <a:pPr>
              <a:buNone/>
            </a:pPr>
            <a:r>
              <a:rPr lang="en-GB" sz="2900" b="1" dirty="0" smtClean="0"/>
              <a:t>· The skin</a:t>
            </a:r>
          </a:p>
          <a:p>
            <a:pPr>
              <a:buNone/>
            </a:pPr>
            <a:endParaRPr lang="en-GB" sz="29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305800" cy="1219200"/>
          </a:xfrm>
        </p:spPr>
        <p:txBody>
          <a:bodyPr>
            <a:normAutofit fontScale="90000"/>
          </a:bodyPr>
          <a:lstStyle/>
          <a:p>
            <a:r>
              <a:rPr lang="en-GB" b="1" dirty="0" smtClean="0">
                <a:solidFill>
                  <a:srgbClr val="FF0000"/>
                </a:solidFill>
              </a:rPr>
              <a:t>Changes in the Reproductive Organs</a:t>
            </a:r>
            <a:r>
              <a:rPr lang="en-GB" dirty="0" smtClean="0"/>
              <a:t/>
            </a:r>
            <a:br>
              <a:rPr lang="en-GB" dirty="0" smtClean="0"/>
            </a:br>
            <a:endParaRPr lang="en-GB" dirty="0"/>
          </a:p>
        </p:txBody>
      </p:sp>
      <p:sp>
        <p:nvSpPr>
          <p:cNvPr id="2" name="Content Placeholder 1"/>
          <p:cNvSpPr>
            <a:spLocks noGrp="1"/>
          </p:cNvSpPr>
          <p:nvPr>
            <p:ph idx="1"/>
          </p:nvPr>
        </p:nvSpPr>
        <p:spPr>
          <a:xfrm>
            <a:off x="304800" y="838200"/>
            <a:ext cx="8610600" cy="5715000"/>
          </a:xfrm>
        </p:spPr>
        <p:txBody>
          <a:bodyPr>
            <a:normAutofit fontScale="25000" lnSpcReduction="20000"/>
          </a:bodyPr>
          <a:lstStyle/>
          <a:p>
            <a:pPr>
              <a:buNone/>
            </a:pPr>
            <a:r>
              <a:rPr lang="en-GB" sz="11200" b="1" dirty="0" smtClean="0">
                <a:solidFill>
                  <a:srgbClr val="FFC000"/>
                </a:solidFill>
              </a:rPr>
              <a:t>Changes in the Uterus</a:t>
            </a:r>
          </a:p>
          <a:p>
            <a:pPr>
              <a:buNone/>
            </a:pPr>
            <a:r>
              <a:rPr lang="en-GB" sz="9600" b="1" dirty="0" smtClean="0"/>
              <a:t>The uterus provides a nutritive and protective environment in which the foetus will develop and grow. The uterine muscle fibre increases in size (hypertrophy) and in number (hyperplasia). The uterus continues to grow this way for the first 20 weeks, thereafter, it stretches to accommodate its contents. It increases in size from 60 grams - 900 grams.</a:t>
            </a:r>
          </a:p>
          <a:p>
            <a:pPr>
              <a:buNone/>
            </a:pPr>
            <a:r>
              <a:rPr lang="en-GB" sz="9600" b="1" dirty="0" smtClean="0"/>
              <a:t>By the eighth week of gestation it begins to generate small waves of contractions known as Braxton Hicks contractions, which are painless and continue throughout pregnancy. The blood supply to the uterus increases to keep pace with its growth and also to meet the needs of the placenta.</a:t>
            </a:r>
          </a:p>
          <a:p>
            <a:pPr>
              <a:buNone/>
            </a:pPr>
            <a:r>
              <a:rPr lang="en-GB" sz="9600" b="1" dirty="0" smtClean="0"/>
              <a:t>In early pregnancy the uterus becomes globular in shape to accommodate the foetal growth, liquor amnii and placental tissue. This causes pressure on other pelvic organs. </a:t>
            </a:r>
            <a:endParaRPr lang="en-GB" sz="96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38200"/>
          </a:xfrm>
        </p:spPr>
        <p:txBody>
          <a:bodyPr>
            <a:normAutofit/>
          </a:bodyPr>
          <a:lstStyle/>
          <a:p>
            <a:r>
              <a:rPr lang="en-US" b="1" dirty="0" smtClean="0">
                <a:solidFill>
                  <a:srgbClr val="FF0000"/>
                </a:solidFill>
              </a:rPr>
              <a:t>	History of midwifery cont…</a:t>
            </a:r>
            <a:endParaRPr lang="en-US" b="1" dirty="0">
              <a:solidFill>
                <a:srgbClr val="FF0000"/>
              </a:solidFill>
            </a:endParaRPr>
          </a:p>
        </p:txBody>
      </p:sp>
      <p:sp>
        <p:nvSpPr>
          <p:cNvPr id="3" name="Content Placeholder 2"/>
          <p:cNvSpPr>
            <a:spLocks noGrp="1"/>
          </p:cNvSpPr>
          <p:nvPr>
            <p:ph idx="1"/>
          </p:nvPr>
        </p:nvSpPr>
        <p:spPr>
          <a:xfrm>
            <a:off x="457200" y="838200"/>
            <a:ext cx="8229600" cy="6019800"/>
          </a:xfrm>
        </p:spPr>
        <p:txBody>
          <a:bodyPr>
            <a:normAutofit lnSpcReduction="10000"/>
          </a:bodyPr>
          <a:lstStyle/>
          <a:p>
            <a:pPr>
              <a:buNone/>
            </a:pPr>
            <a:r>
              <a:rPr lang="en-US" sz="2400" b="1" dirty="0" smtClean="0"/>
              <a:t>The coming in of men in midwifery occurred from the 19</a:t>
            </a:r>
            <a:r>
              <a:rPr lang="en-US" sz="2400" b="1" baseline="30000" dirty="0" smtClean="0"/>
              <a:t>th</a:t>
            </a:r>
            <a:r>
              <a:rPr lang="en-US" sz="2400" b="1" dirty="0" smtClean="0"/>
              <a:t> century.</a:t>
            </a:r>
          </a:p>
          <a:p>
            <a:pPr>
              <a:buNone/>
            </a:pPr>
            <a:r>
              <a:rPr lang="en-US" sz="2400" b="1" dirty="0" smtClean="0"/>
              <a:t>A number of men who contributed enormously in midwifery included -;</a:t>
            </a:r>
          </a:p>
          <a:p>
            <a:pPr>
              <a:buNone/>
            </a:pPr>
            <a:r>
              <a:rPr lang="en-US" sz="2400" b="1" dirty="0" smtClean="0"/>
              <a:t>1. William Harvey: He wrote a book on midwifery and obstetrics which contained details of the development of the embryo and management of labour. It was translated to English in 1653.During 1663 King Louis xiv employed a surgeon from Paris to attend to one of his mistresses in preference to the gossiping midwives . He was pleased with the decorous conduct of the man midwife and honored him with the most dignified title of accoucheur ( Masculine midwife). The fashion spread among the ladies of the court and was followed by women of France.</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05800" cy="1371600"/>
          </a:xfrm>
        </p:spPr>
        <p:txBody>
          <a:bodyPr>
            <a:normAutofit/>
          </a:bodyPr>
          <a:lstStyle/>
          <a:p>
            <a:r>
              <a:rPr lang="en-GB" b="1" dirty="0" smtClean="0">
                <a:solidFill>
                  <a:srgbClr val="FF0000"/>
                </a:solidFill>
              </a:rPr>
              <a:t>Changes in the Reproductive Organs cont....</a:t>
            </a:r>
            <a:endParaRPr lang="en-GB" b="1" dirty="0">
              <a:solidFill>
                <a:srgbClr val="FF0000"/>
              </a:solidFill>
            </a:endParaRPr>
          </a:p>
        </p:txBody>
      </p:sp>
      <p:sp>
        <p:nvSpPr>
          <p:cNvPr id="2" name="Content Placeholder 1"/>
          <p:cNvSpPr>
            <a:spLocks noGrp="1"/>
          </p:cNvSpPr>
          <p:nvPr>
            <p:ph idx="1"/>
          </p:nvPr>
        </p:nvSpPr>
        <p:spPr>
          <a:xfrm>
            <a:off x="533400" y="1524000"/>
            <a:ext cx="8382000" cy="5029200"/>
          </a:xfrm>
        </p:spPr>
        <p:txBody>
          <a:bodyPr>
            <a:normAutofit/>
          </a:bodyPr>
          <a:lstStyle/>
          <a:p>
            <a:pPr>
              <a:buNone/>
            </a:pPr>
            <a:r>
              <a:rPr lang="en-GB" sz="3000" b="1" dirty="0" smtClean="0">
                <a:solidFill>
                  <a:srgbClr val="FFC000"/>
                </a:solidFill>
              </a:rPr>
              <a:t>Changes in the Cervix</a:t>
            </a:r>
          </a:p>
          <a:p>
            <a:pPr>
              <a:buNone/>
            </a:pPr>
            <a:r>
              <a:rPr lang="en-GB" b="1" dirty="0" smtClean="0"/>
              <a:t>The cervix acts as an effective barrier against infection. It also protects the pregnancy.</a:t>
            </a:r>
          </a:p>
          <a:p>
            <a:pPr>
              <a:buNone/>
            </a:pPr>
            <a:r>
              <a:rPr lang="en-GB" b="1" dirty="0" smtClean="0"/>
              <a:t>Under the influence of progesterone, the endocervical cells secrete mucus, which becomes a cervical plug known as operculum. This plug provides protection from ascending infection. In late pregnancy, the cervix softens in response to increasing painless contractions. Prostaglandins are thought to have a role in cervical softening in readiness for the onset of labour.</a:t>
            </a:r>
          </a:p>
          <a:p>
            <a:pPr>
              <a:buNone/>
            </a:pP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763000" cy="1143000"/>
          </a:xfrm>
        </p:spPr>
        <p:txBody>
          <a:bodyPr>
            <a:normAutofit fontScale="90000"/>
          </a:bodyPr>
          <a:lstStyle/>
          <a:p>
            <a:r>
              <a:rPr lang="en-GB" b="1" dirty="0" smtClean="0">
                <a:solidFill>
                  <a:srgbClr val="FF0000"/>
                </a:solidFill>
              </a:rPr>
              <a:t>Changes in the Reproductive Organs cont....</a:t>
            </a:r>
            <a:endParaRPr lang="en-GB" b="1" dirty="0">
              <a:solidFill>
                <a:srgbClr val="FF0000"/>
              </a:solidFill>
            </a:endParaRPr>
          </a:p>
        </p:txBody>
      </p:sp>
      <p:sp>
        <p:nvSpPr>
          <p:cNvPr id="2" name="Content Placeholder 1"/>
          <p:cNvSpPr>
            <a:spLocks noGrp="1"/>
          </p:cNvSpPr>
          <p:nvPr>
            <p:ph idx="1"/>
          </p:nvPr>
        </p:nvSpPr>
        <p:spPr>
          <a:xfrm>
            <a:off x="533400" y="1447800"/>
            <a:ext cx="8305800" cy="5105400"/>
          </a:xfrm>
        </p:spPr>
        <p:txBody>
          <a:bodyPr>
            <a:normAutofit/>
          </a:bodyPr>
          <a:lstStyle/>
          <a:p>
            <a:pPr>
              <a:buNone/>
            </a:pPr>
            <a:r>
              <a:rPr lang="en-GB" sz="3000" b="1" dirty="0" smtClean="0">
                <a:solidFill>
                  <a:srgbClr val="FFC000"/>
                </a:solidFill>
              </a:rPr>
              <a:t>Changes in the Vagina</a:t>
            </a:r>
          </a:p>
          <a:p>
            <a:pPr>
              <a:buNone/>
            </a:pPr>
            <a:r>
              <a:rPr lang="en-GB" sz="2600" b="1" dirty="0" smtClean="0"/>
              <a:t>Oestrogen causes the vagina to become more elastic. These changes will allow dilatation</a:t>
            </a:r>
          </a:p>
          <a:p>
            <a:pPr>
              <a:buNone/>
            </a:pPr>
            <a:r>
              <a:rPr lang="en-GB" sz="2600" b="1" dirty="0" smtClean="0"/>
              <a:t>during the second stage of labour to receive the</a:t>
            </a:r>
          </a:p>
          <a:p>
            <a:pPr>
              <a:buNone/>
            </a:pPr>
            <a:r>
              <a:rPr lang="en-GB" sz="2600" b="1" dirty="0" smtClean="0"/>
              <a:t>descending foetal head.</a:t>
            </a:r>
          </a:p>
          <a:p>
            <a:pPr>
              <a:buNone/>
            </a:pPr>
            <a:r>
              <a:rPr lang="en-GB" sz="2600" b="1" dirty="0" smtClean="0"/>
              <a:t>There is an increased amount of the normal white vaginal discharge called leucorrhoea. The vaginal ph becomes more acidic to provide protection to some micro-organisms but also increases susceptibility to others such as candida albicans.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9067800" cy="715962"/>
          </a:xfrm>
        </p:spPr>
        <p:txBody>
          <a:bodyPr>
            <a:normAutofit fontScale="90000"/>
          </a:bodyPr>
          <a:lstStyle/>
          <a:p>
            <a:r>
              <a:rPr lang="en-GB" b="1" dirty="0" smtClean="0">
                <a:solidFill>
                  <a:srgbClr val="FF0000"/>
                </a:solidFill>
              </a:rPr>
              <a:t>Changes in the Reproductive Organs cont....</a:t>
            </a:r>
            <a:endParaRPr lang="en-GB" b="1" dirty="0">
              <a:solidFill>
                <a:srgbClr val="FF0000"/>
              </a:solidFill>
            </a:endParaRPr>
          </a:p>
        </p:txBody>
      </p:sp>
      <p:sp>
        <p:nvSpPr>
          <p:cNvPr id="2" name="Content Placeholder 1"/>
          <p:cNvSpPr>
            <a:spLocks noGrp="1"/>
          </p:cNvSpPr>
          <p:nvPr>
            <p:ph idx="1"/>
          </p:nvPr>
        </p:nvSpPr>
        <p:spPr>
          <a:xfrm>
            <a:off x="457200" y="990600"/>
            <a:ext cx="8305800" cy="5638800"/>
          </a:xfrm>
        </p:spPr>
        <p:txBody>
          <a:bodyPr>
            <a:normAutofit fontScale="25000" lnSpcReduction="20000"/>
          </a:bodyPr>
          <a:lstStyle/>
          <a:p>
            <a:pPr>
              <a:buNone/>
            </a:pPr>
            <a:r>
              <a:rPr lang="en-GB" sz="11200" b="1" dirty="0" smtClean="0">
                <a:solidFill>
                  <a:srgbClr val="FFC000"/>
                </a:solidFill>
              </a:rPr>
              <a:t>Changes in the Cardiovascular system</a:t>
            </a:r>
            <a:endParaRPr lang="en-GB" sz="11200" dirty="0" smtClean="0">
              <a:solidFill>
                <a:srgbClr val="FFC000"/>
              </a:solidFill>
            </a:endParaRPr>
          </a:p>
          <a:p>
            <a:pPr>
              <a:buNone/>
            </a:pPr>
            <a:r>
              <a:rPr lang="en-GB" sz="8000" b="1" dirty="0" smtClean="0"/>
              <a:t>The cardiac output increases from 5 litres to 7 litres per minute by late pregnancy. This is caused by an increase in resting heart rate of about 15 beats per minute by the end of pregnancy and an increase in blood volume.</a:t>
            </a:r>
          </a:p>
          <a:p>
            <a:pPr>
              <a:buNone/>
            </a:pPr>
            <a:r>
              <a:rPr lang="en-GB" sz="8000" b="1" dirty="0" smtClean="0"/>
              <a:t>The red cell mass increases by about 18% by the end of the pregnancy. The plasma volume increases from the tenth week of pregnancy and reaches its maximum level of 50% above non-pregnant values by the 32nd to 34th week, and maintains this until term.</a:t>
            </a:r>
          </a:p>
          <a:p>
            <a:pPr>
              <a:buNone/>
            </a:pPr>
            <a:r>
              <a:rPr lang="en-GB" sz="8000" b="1" dirty="0" smtClean="0"/>
              <a:t>As the plasma increase is greater than that of the red cell mass, there is haemodylution effect.</a:t>
            </a:r>
          </a:p>
          <a:p>
            <a:pPr>
              <a:buNone/>
            </a:pPr>
            <a:r>
              <a:rPr lang="en-GB" sz="8000" b="1" dirty="0" smtClean="0"/>
              <a:t>This results in lowered haemoglobin level. This effect is referred to as physiological anaemia.</a:t>
            </a:r>
          </a:p>
          <a:p>
            <a:pPr>
              <a:buNone/>
            </a:pPr>
            <a:r>
              <a:rPr lang="en-GB" sz="8000" b="1" dirty="0" smtClean="0"/>
              <a:t>The mean acceptable HB level in pregnancy is 10 - 12 g/dl of blood.</a:t>
            </a:r>
          </a:p>
          <a:p>
            <a:pPr>
              <a:buNone/>
            </a:pPr>
            <a:r>
              <a:rPr lang="en-GB" sz="8000" b="1" dirty="0" smtClean="0"/>
              <a:t>Despite these changes the blood pressure remains normal. The increased cardiac output does not affect the blood pressure. It may drop slightly by mid-trimester and towards term it returns to the level of the first trimester.</a:t>
            </a:r>
          </a:p>
          <a:p>
            <a:endParaRPr lang="en-GB" sz="8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839200" cy="1143000"/>
          </a:xfrm>
        </p:spPr>
        <p:txBody>
          <a:bodyPr>
            <a:normAutofit fontScale="90000"/>
          </a:bodyPr>
          <a:lstStyle/>
          <a:p>
            <a:r>
              <a:rPr lang="en-GB" b="1" dirty="0" smtClean="0">
                <a:solidFill>
                  <a:srgbClr val="FF0000"/>
                </a:solidFill>
              </a:rPr>
              <a:t>Changes in the Reproductive Organs cont....</a:t>
            </a:r>
            <a:endParaRPr lang="en-GB" b="1" dirty="0">
              <a:solidFill>
                <a:srgbClr val="FF0000"/>
              </a:solidFill>
            </a:endParaRPr>
          </a:p>
        </p:txBody>
      </p:sp>
      <p:sp>
        <p:nvSpPr>
          <p:cNvPr id="2" name="Content Placeholder 1"/>
          <p:cNvSpPr>
            <a:spLocks noGrp="1"/>
          </p:cNvSpPr>
          <p:nvPr>
            <p:ph idx="1"/>
          </p:nvPr>
        </p:nvSpPr>
        <p:spPr>
          <a:xfrm>
            <a:off x="457200" y="1447800"/>
            <a:ext cx="8534400" cy="5257800"/>
          </a:xfrm>
        </p:spPr>
        <p:txBody>
          <a:bodyPr>
            <a:normAutofit/>
          </a:bodyPr>
          <a:lstStyle/>
          <a:p>
            <a:pPr>
              <a:buNone/>
            </a:pPr>
            <a:r>
              <a:rPr lang="en-GB" b="1" dirty="0" smtClean="0">
                <a:solidFill>
                  <a:srgbClr val="FFC000"/>
                </a:solidFill>
              </a:rPr>
              <a:t>Changes in the Respiratory System</a:t>
            </a:r>
          </a:p>
          <a:p>
            <a:pPr>
              <a:buNone/>
            </a:pPr>
            <a:r>
              <a:rPr lang="en-GB" sz="2600" b="1" dirty="0" smtClean="0"/>
              <a:t>The respiratory rate does not alter but the</a:t>
            </a:r>
          </a:p>
          <a:p>
            <a:pPr>
              <a:buNone/>
            </a:pPr>
            <a:r>
              <a:rPr lang="en-GB" sz="2600" b="1" dirty="0" smtClean="0"/>
              <a:t>amount of air inhaled per minute increases from</a:t>
            </a:r>
          </a:p>
          <a:p>
            <a:pPr>
              <a:buNone/>
            </a:pPr>
            <a:r>
              <a:rPr lang="en-GB" sz="2600" b="1" dirty="0" smtClean="0"/>
              <a:t>7 to 11 litres</a:t>
            </a:r>
            <a:r>
              <a:rPr lang="en-GB" sz="2600" dirty="0" smtClean="0"/>
              <a:t>.</a:t>
            </a:r>
          </a:p>
          <a:p>
            <a:pPr>
              <a:buNone/>
            </a:pPr>
            <a:r>
              <a:rPr lang="en-GB" b="1" dirty="0" smtClean="0">
                <a:solidFill>
                  <a:srgbClr val="FFC000"/>
                </a:solidFill>
              </a:rPr>
              <a:t>Changes in the Renal System</a:t>
            </a:r>
          </a:p>
          <a:p>
            <a:pPr>
              <a:buNone/>
            </a:pPr>
            <a:r>
              <a:rPr lang="en-GB" b="1" dirty="0" smtClean="0"/>
              <a:t>Progesterone relaxes the walls of the </a:t>
            </a:r>
            <a:r>
              <a:rPr lang="en-GB" b="1" dirty="0" err="1" smtClean="0"/>
              <a:t>ureters</a:t>
            </a:r>
            <a:endParaRPr lang="en-GB" b="1" dirty="0" smtClean="0"/>
          </a:p>
          <a:p>
            <a:pPr>
              <a:buNone/>
            </a:pPr>
            <a:r>
              <a:rPr lang="en-GB" b="1" dirty="0" smtClean="0"/>
              <a:t>and allows dilation and kinking. This tends to</a:t>
            </a:r>
          </a:p>
          <a:p>
            <a:pPr>
              <a:buNone/>
            </a:pPr>
            <a:r>
              <a:rPr lang="en-GB" b="1" dirty="0" smtClean="0"/>
              <a:t>result in a slowing down or stasis of urinary flow,</a:t>
            </a:r>
          </a:p>
          <a:p>
            <a:pPr>
              <a:buNone/>
            </a:pPr>
            <a:r>
              <a:rPr lang="en-GB" b="1" dirty="0" smtClean="0"/>
              <a:t>making infection a greater possibility.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686800" cy="914400"/>
          </a:xfrm>
        </p:spPr>
        <p:txBody>
          <a:bodyPr>
            <a:normAutofit fontScale="90000"/>
          </a:bodyPr>
          <a:lstStyle/>
          <a:p>
            <a:r>
              <a:rPr lang="en-GB" b="1" dirty="0" smtClean="0">
                <a:solidFill>
                  <a:srgbClr val="FF0000"/>
                </a:solidFill>
              </a:rPr>
              <a:t>Changes in the Reproductive Organs cont....</a:t>
            </a:r>
            <a:endParaRPr lang="en-GB" b="1" dirty="0">
              <a:solidFill>
                <a:srgbClr val="FF0000"/>
              </a:solidFill>
            </a:endParaRPr>
          </a:p>
        </p:txBody>
      </p:sp>
      <p:sp>
        <p:nvSpPr>
          <p:cNvPr id="2" name="Content Placeholder 1"/>
          <p:cNvSpPr>
            <a:spLocks noGrp="1"/>
          </p:cNvSpPr>
          <p:nvPr>
            <p:ph idx="1"/>
          </p:nvPr>
        </p:nvSpPr>
        <p:spPr>
          <a:xfrm>
            <a:off x="304800" y="914400"/>
            <a:ext cx="8382000" cy="5943600"/>
          </a:xfrm>
        </p:spPr>
        <p:txBody>
          <a:bodyPr>
            <a:noAutofit/>
          </a:bodyPr>
          <a:lstStyle/>
          <a:p>
            <a:pPr>
              <a:buNone/>
            </a:pPr>
            <a:r>
              <a:rPr lang="en-GB" b="1" dirty="0" smtClean="0">
                <a:solidFill>
                  <a:srgbClr val="FFC000"/>
                </a:solidFill>
              </a:rPr>
              <a:t>Changes in the Gastrointestinal Tract</a:t>
            </a:r>
          </a:p>
          <a:p>
            <a:pPr>
              <a:buNone/>
            </a:pPr>
            <a:r>
              <a:rPr lang="en-GB" b="1" dirty="0" smtClean="0"/>
              <a:t>There is increased salivation. Women often experience changes in their sense of taste,  leading to dietary changes and food cravings.</a:t>
            </a:r>
          </a:p>
          <a:p>
            <a:pPr>
              <a:buNone/>
            </a:pPr>
            <a:r>
              <a:rPr lang="en-GB" b="1" dirty="0" smtClean="0"/>
              <a:t>Craving for substances such as bricks/soil is known as pica.</a:t>
            </a:r>
          </a:p>
          <a:p>
            <a:pPr>
              <a:buNone/>
            </a:pPr>
            <a:r>
              <a:rPr lang="en-GB" b="1" dirty="0" smtClean="0"/>
              <a:t>Progesterone relaxes the smooth muscles.</a:t>
            </a:r>
          </a:p>
          <a:p>
            <a:pPr>
              <a:buNone/>
            </a:pPr>
            <a:r>
              <a:rPr lang="en-GB" b="1" dirty="0" smtClean="0"/>
              <a:t>Gastric emptying and peristalsis are reduced in order to maximise the absorption of nutrients.</a:t>
            </a:r>
          </a:p>
          <a:p>
            <a:pPr>
              <a:buNone/>
            </a:pPr>
            <a:r>
              <a:rPr lang="en-GB" b="1" dirty="0" smtClean="0"/>
              <a:t>Heartburn is common and is associated with gastric reflux due to relaxation of the cardiac sphincter. Constipation is also common due to sluggish gut motility. Nausea and vomiting occur mainly during early pregnancy as a result of raised hormonal levels.</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915400" cy="990600"/>
          </a:xfrm>
        </p:spPr>
        <p:txBody>
          <a:bodyPr>
            <a:noAutofit/>
          </a:bodyPr>
          <a:lstStyle/>
          <a:p>
            <a:r>
              <a:rPr lang="en-GB" sz="3200" b="1" dirty="0" smtClean="0">
                <a:solidFill>
                  <a:srgbClr val="FF0000"/>
                </a:solidFill>
              </a:rPr>
              <a:t>Changes in the Reproductive Organs cont....</a:t>
            </a:r>
            <a:endParaRPr lang="en-GB" sz="3200" b="1" dirty="0">
              <a:solidFill>
                <a:srgbClr val="FF0000"/>
              </a:solidFill>
            </a:endParaRPr>
          </a:p>
        </p:txBody>
      </p:sp>
      <p:sp>
        <p:nvSpPr>
          <p:cNvPr id="2" name="Content Placeholder 1"/>
          <p:cNvSpPr>
            <a:spLocks noGrp="1"/>
          </p:cNvSpPr>
          <p:nvPr>
            <p:ph idx="1"/>
          </p:nvPr>
        </p:nvSpPr>
        <p:spPr>
          <a:xfrm>
            <a:off x="228600" y="990600"/>
            <a:ext cx="8686800" cy="5867400"/>
          </a:xfrm>
        </p:spPr>
        <p:txBody>
          <a:bodyPr>
            <a:normAutofit lnSpcReduction="10000"/>
          </a:bodyPr>
          <a:lstStyle/>
          <a:p>
            <a:pPr>
              <a:buNone/>
            </a:pPr>
            <a:r>
              <a:rPr lang="en-GB" sz="3100" b="1" dirty="0" smtClean="0">
                <a:solidFill>
                  <a:srgbClr val="FFC000"/>
                </a:solidFill>
              </a:rPr>
              <a:t>Changes in Maternal Weight</a:t>
            </a:r>
          </a:p>
          <a:p>
            <a:pPr>
              <a:buNone/>
            </a:pPr>
            <a:r>
              <a:rPr lang="en-GB" b="1" dirty="0" smtClean="0"/>
              <a:t>There is continuous weight increase during pregnancy, which is due to the foetus and fat deposition. The expected weight gain is approximately 2 kilograms in the first 20 weeks followed by an average of 0.5 kilogram per week until term leading to 12 kilograms in total.</a:t>
            </a:r>
          </a:p>
          <a:p>
            <a:pPr>
              <a:buNone/>
            </a:pPr>
            <a:r>
              <a:rPr lang="en-GB" sz="3100" b="1" dirty="0" smtClean="0">
                <a:solidFill>
                  <a:srgbClr val="FFC000"/>
                </a:solidFill>
              </a:rPr>
              <a:t>Changes to the </a:t>
            </a:r>
            <a:r>
              <a:rPr lang="en-GB" sz="3100" b="1" dirty="0" err="1" smtClean="0">
                <a:solidFill>
                  <a:srgbClr val="FFC000"/>
                </a:solidFill>
              </a:rPr>
              <a:t>Musculo</a:t>
            </a:r>
            <a:r>
              <a:rPr lang="en-GB" sz="3100" b="1" dirty="0" smtClean="0">
                <a:solidFill>
                  <a:srgbClr val="FFC000"/>
                </a:solidFill>
              </a:rPr>
              <a:t>-Skeletal System</a:t>
            </a:r>
          </a:p>
          <a:p>
            <a:pPr>
              <a:buNone/>
            </a:pPr>
            <a:r>
              <a:rPr lang="en-GB" b="1" dirty="0" smtClean="0"/>
              <a:t>Progesterone encourages relaxation of ligaments and muscles. This increases the capacity of the pelvis in readiness for labour.</a:t>
            </a:r>
          </a:p>
          <a:p>
            <a:pPr>
              <a:buNone/>
            </a:pPr>
            <a:r>
              <a:rPr lang="en-GB" b="1" dirty="0" smtClean="0"/>
              <a:t>The unstable pelvic joints result in the rolling gait sometimes seen in pregnant women. In the </a:t>
            </a:r>
            <a:r>
              <a:rPr lang="en-GB" b="1" dirty="0" err="1" smtClean="0"/>
              <a:t>multigravidae</a:t>
            </a:r>
            <a:r>
              <a:rPr lang="en-GB" b="1" dirty="0" smtClean="0"/>
              <a:t>, this is likely to cause backaches and </a:t>
            </a:r>
            <a:r>
              <a:rPr lang="en-GB" b="1" dirty="0" err="1" smtClean="0"/>
              <a:t>ligamental</a:t>
            </a:r>
            <a:r>
              <a:rPr lang="en-GB" b="1" dirty="0" smtClean="0"/>
              <a:t> pain especially in the hip joint.</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52400"/>
            <a:ext cx="8839200" cy="1295400"/>
          </a:xfrm>
        </p:spPr>
        <p:txBody>
          <a:bodyPr>
            <a:normAutofit fontScale="90000"/>
          </a:bodyPr>
          <a:lstStyle/>
          <a:p>
            <a:r>
              <a:rPr lang="en-GB" b="1" dirty="0" smtClean="0">
                <a:solidFill>
                  <a:srgbClr val="FF0000"/>
                </a:solidFill>
              </a:rPr>
              <a:t>Changes in the Reproductive Organs cont....</a:t>
            </a:r>
            <a:endParaRPr lang="en-GB" b="1" dirty="0">
              <a:solidFill>
                <a:srgbClr val="FF0000"/>
              </a:solidFill>
            </a:endParaRPr>
          </a:p>
        </p:txBody>
      </p:sp>
      <p:sp>
        <p:nvSpPr>
          <p:cNvPr id="2" name="Content Placeholder 1"/>
          <p:cNvSpPr>
            <a:spLocks noGrp="1"/>
          </p:cNvSpPr>
          <p:nvPr>
            <p:ph idx="1"/>
          </p:nvPr>
        </p:nvSpPr>
        <p:spPr>
          <a:xfrm>
            <a:off x="457200" y="1295400"/>
            <a:ext cx="8229600" cy="5410200"/>
          </a:xfrm>
        </p:spPr>
        <p:txBody>
          <a:bodyPr>
            <a:normAutofit/>
          </a:bodyPr>
          <a:lstStyle/>
          <a:p>
            <a:pPr>
              <a:buNone/>
            </a:pPr>
            <a:r>
              <a:rPr lang="en-GB" sz="3000" b="1" dirty="0" smtClean="0">
                <a:solidFill>
                  <a:srgbClr val="FFC000"/>
                </a:solidFill>
              </a:rPr>
              <a:t>Changes to the Skin</a:t>
            </a:r>
          </a:p>
          <a:p>
            <a:pPr>
              <a:buNone/>
            </a:pPr>
            <a:r>
              <a:rPr lang="en-GB" b="1" dirty="0" smtClean="0"/>
              <a:t>During pregnancy, there is increased activity of the melanin-stimulating hormone causing deeper pigmentation. Some women develop deeper, patchy colouring on the face known as chloasma. Many develop a pigmented line running from the pubis to the umbilicus known as linea nigra. Others may develop thin stretch marks called striae gravidarum. The increased blood supply to the skin leads to sweating.</a:t>
            </a:r>
          </a:p>
          <a:p>
            <a:pPr>
              <a:buNone/>
            </a:pPr>
            <a:r>
              <a:rPr lang="en-GB" b="1" dirty="0" smtClean="0"/>
              <a:t>Women often feel hotter possibly due to progesterone-induced rises in temperature of 0.45°C together with vasodilation.</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763000" cy="1752600"/>
          </a:xfrm>
        </p:spPr>
        <p:txBody>
          <a:bodyPr>
            <a:normAutofit/>
          </a:bodyPr>
          <a:lstStyle/>
          <a:p>
            <a:r>
              <a:rPr lang="en-GB" b="1" dirty="0" smtClean="0">
                <a:solidFill>
                  <a:srgbClr val="FF0000"/>
                </a:solidFill>
              </a:rPr>
              <a:t>Changes in the Reproductive Organs cont....</a:t>
            </a:r>
            <a:endParaRPr lang="en-GB" b="1" dirty="0">
              <a:solidFill>
                <a:srgbClr val="FF0000"/>
              </a:solidFill>
            </a:endParaRPr>
          </a:p>
        </p:txBody>
      </p:sp>
      <p:sp>
        <p:nvSpPr>
          <p:cNvPr id="2" name="Content Placeholder 1"/>
          <p:cNvSpPr>
            <a:spLocks noGrp="1"/>
          </p:cNvSpPr>
          <p:nvPr>
            <p:ph idx="1"/>
          </p:nvPr>
        </p:nvSpPr>
        <p:spPr>
          <a:xfrm>
            <a:off x="457200" y="2362200"/>
            <a:ext cx="8077200" cy="4114800"/>
          </a:xfrm>
        </p:spPr>
        <p:txBody>
          <a:bodyPr/>
          <a:lstStyle/>
          <a:p>
            <a:pPr>
              <a:buNone/>
            </a:pPr>
            <a:r>
              <a:rPr lang="en-GB" b="1" dirty="0" smtClean="0">
                <a:solidFill>
                  <a:srgbClr val="FFC000"/>
                </a:solidFill>
              </a:rPr>
              <a:t>Changes in the Breast</a:t>
            </a:r>
          </a:p>
          <a:p>
            <a:pPr>
              <a:buNone/>
            </a:pPr>
            <a:r>
              <a:rPr lang="en-GB" sz="2400" b="1" dirty="0" smtClean="0"/>
              <a:t>The breast enlarges due to increased tissue</a:t>
            </a:r>
          </a:p>
          <a:p>
            <a:pPr>
              <a:buNone/>
            </a:pPr>
            <a:r>
              <a:rPr lang="en-GB" sz="2400" b="1" dirty="0" smtClean="0"/>
              <a:t>growth, blood supply and fat deposition.</a:t>
            </a:r>
          </a:p>
          <a:p>
            <a:pPr>
              <a:buNone/>
            </a:pPr>
            <a:r>
              <a:rPr lang="en-GB" sz="2400" b="1" dirty="0" smtClean="0"/>
              <a:t>Deposition of melanin toughens the nipple area</a:t>
            </a:r>
          </a:p>
          <a:p>
            <a:pPr>
              <a:buNone/>
            </a:pPr>
            <a:r>
              <a:rPr lang="en-GB" sz="2400" b="1" dirty="0" smtClean="0"/>
              <a:t>in preparation for breastfeeding.</a:t>
            </a:r>
            <a:endParaRPr lang="en-GB" sz="24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7" descr="pray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17428"/>
      </p:ext>
    </p:extLst>
  </p:cSld>
  <p:clrMapOvr>
    <a:masterClrMapping/>
  </p:clrMapOvr>
  <p:transition spd="slow">
    <p:newsflash/>
    <p:sndAc>
      <p:stSnd>
        <p:snd r:embed="rId2" name="applause.wav"/>
      </p:stSnd>
    </p:sndAc>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1905000"/>
          </a:xfrm>
        </p:spPr>
        <p:txBody>
          <a:bodyPr>
            <a:noAutofit/>
          </a:bodyPr>
          <a:lstStyle/>
          <a:p>
            <a:r>
              <a:rPr lang="en-GB" sz="7200" b="1" dirty="0" smtClean="0">
                <a:solidFill>
                  <a:srgbClr val="FF0000"/>
                </a:solidFill>
              </a:rPr>
              <a:t>Normal Labour</a:t>
            </a:r>
            <a:endParaRPr lang="en-GB" sz="7200" b="1" dirty="0">
              <a:solidFill>
                <a:srgbClr val="FF0000"/>
              </a:solidFill>
            </a:endParaRPr>
          </a:p>
        </p:txBody>
      </p:sp>
      <p:sp>
        <p:nvSpPr>
          <p:cNvPr id="3" name="Content Placeholder 2"/>
          <p:cNvSpPr>
            <a:spLocks noGrp="1"/>
          </p:cNvSpPr>
          <p:nvPr>
            <p:ph idx="1"/>
          </p:nvPr>
        </p:nvSpPr>
        <p:spPr>
          <a:xfrm>
            <a:off x="457200" y="2323652"/>
            <a:ext cx="8229600" cy="3508977"/>
          </a:xfrm>
        </p:spPr>
        <p:txBody>
          <a:bodyPr>
            <a:normAutofit/>
          </a:bodyPr>
          <a:lstStyle/>
          <a:p>
            <a:pPr marL="68580" indent="0">
              <a:buNone/>
            </a:pPr>
            <a:r>
              <a:rPr lang="en-GB" sz="9600" b="1" dirty="0" smtClean="0"/>
              <a:t>                    		Part II</a:t>
            </a:r>
            <a:endParaRPr lang="en-GB" sz="9600" b="1" dirty="0"/>
          </a:p>
        </p:txBody>
      </p:sp>
    </p:spTree>
    <p:extLst>
      <p:ext uri="{BB962C8B-B14F-4D97-AF65-F5344CB8AC3E}">
        <p14:creationId xmlns:p14="http://schemas.microsoft.com/office/powerpoint/2010/main" val="19270369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685800"/>
          </a:xfrm>
        </p:spPr>
        <p:txBody>
          <a:bodyPr>
            <a:normAutofit fontScale="90000"/>
          </a:bodyPr>
          <a:lstStyle/>
          <a:p>
            <a:r>
              <a:rPr lang="en-US" b="1" dirty="0" smtClean="0">
                <a:solidFill>
                  <a:srgbClr val="FF0000"/>
                </a:solidFill>
              </a:rPr>
              <a:t>History of midwifery cont…</a:t>
            </a:r>
            <a:endParaRPr lang="en-US" b="1" dirty="0">
              <a:solidFill>
                <a:srgbClr val="FF0000"/>
              </a:solidFill>
            </a:endParaRPr>
          </a:p>
        </p:txBody>
      </p:sp>
      <p:sp>
        <p:nvSpPr>
          <p:cNvPr id="3" name="Content Placeholder 2"/>
          <p:cNvSpPr>
            <a:spLocks noGrp="1"/>
          </p:cNvSpPr>
          <p:nvPr>
            <p:ph idx="1"/>
          </p:nvPr>
        </p:nvSpPr>
        <p:spPr>
          <a:xfrm>
            <a:off x="381000" y="1143000"/>
            <a:ext cx="8458200" cy="4689629"/>
          </a:xfrm>
        </p:spPr>
        <p:txBody>
          <a:bodyPr>
            <a:normAutofit/>
          </a:bodyPr>
          <a:lstStyle/>
          <a:p>
            <a:pPr>
              <a:buNone/>
            </a:pPr>
            <a:r>
              <a:rPr lang="en-US" b="1" dirty="0" smtClean="0"/>
              <a:t>2. Dr . Percival Willoughby ( 1663). A physician, assisted his midwife daughter to deliver a breech presentation. She requested her father to creep into the birth chamber on his hands and knees unknown to her patient to assist her with the delivery. He later wrote a book for midwives and physicians. It contained 150 case studies and histories but, it was not  established  until 1863.  </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77200" cy="838200"/>
          </a:xfrm>
        </p:spPr>
        <p:txBody>
          <a:bodyPr/>
          <a:lstStyle/>
          <a:p>
            <a:r>
              <a:rPr lang="en-GB" b="1" dirty="0" smtClean="0">
                <a:solidFill>
                  <a:srgbClr val="FF0000"/>
                </a:solidFill>
              </a:rPr>
              <a:t>The normal Labour.</a:t>
            </a:r>
            <a:endParaRPr lang="en-GB" b="1" dirty="0">
              <a:solidFill>
                <a:srgbClr val="FF0000"/>
              </a:solidFill>
            </a:endParaRPr>
          </a:p>
        </p:txBody>
      </p:sp>
      <p:sp>
        <p:nvSpPr>
          <p:cNvPr id="2" name="Content Placeholder 1"/>
          <p:cNvSpPr>
            <a:spLocks noGrp="1"/>
          </p:cNvSpPr>
          <p:nvPr>
            <p:ph idx="1"/>
          </p:nvPr>
        </p:nvSpPr>
        <p:spPr>
          <a:xfrm>
            <a:off x="533400" y="1219200"/>
            <a:ext cx="8001000" cy="4613429"/>
          </a:xfrm>
        </p:spPr>
        <p:txBody>
          <a:bodyPr>
            <a:normAutofit/>
          </a:bodyPr>
          <a:lstStyle/>
          <a:p>
            <a:pPr>
              <a:buNone/>
            </a:pPr>
            <a:r>
              <a:rPr lang="en-GB" b="1" dirty="0" smtClean="0"/>
              <a:t>By the end of this topic you will be able to:</a:t>
            </a:r>
          </a:p>
          <a:p>
            <a:pPr>
              <a:buNone/>
            </a:pPr>
            <a:r>
              <a:rPr lang="en-GB" b="1" dirty="0" smtClean="0"/>
              <a:t>· Define labour</a:t>
            </a:r>
          </a:p>
          <a:p>
            <a:pPr>
              <a:buNone/>
            </a:pPr>
            <a:r>
              <a:rPr lang="en-GB" b="1" dirty="0" smtClean="0"/>
              <a:t>· Explain the onset of labour</a:t>
            </a:r>
          </a:p>
          <a:p>
            <a:pPr>
              <a:buNone/>
            </a:pPr>
            <a:r>
              <a:rPr lang="en-GB" b="1" dirty="0" smtClean="0"/>
              <a:t>· Identify the three stages of labour</a:t>
            </a:r>
          </a:p>
          <a:p>
            <a:pPr>
              <a:buNone/>
            </a:pPr>
            <a:r>
              <a:rPr lang="en-GB" b="1" dirty="0" smtClean="0"/>
              <a:t>· Describe the physiological changes that occur during labour</a:t>
            </a:r>
          </a:p>
          <a:p>
            <a:pPr>
              <a:buNone/>
            </a:pPr>
            <a:r>
              <a:rPr lang="en-GB" b="1" dirty="0" smtClean="0"/>
              <a:t>· Describe the management of normal labour</a:t>
            </a:r>
          </a:p>
          <a:p>
            <a:pPr>
              <a:buNone/>
            </a:pPr>
            <a:endParaRPr lang="en-GB"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229600" cy="1066800"/>
          </a:xfrm>
        </p:spPr>
        <p:txBody>
          <a:bodyPr/>
          <a:lstStyle/>
          <a:p>
            <a:r>
              <a:rPr lang="en-GB" b="1" dirty="0" smtClean="0">
                <a:solidFill>
                  <a:srgbClr val="FF0000"/>
                </a:solidFill>
              </a:rPr>
              <a:t>The normal Labour cont...</a:t>
            </a:r>
            <a:endParaRPr lang="en-GB" b="1" dirty="0"/>
          </a:p>
        </p:txBody>
      </p:sp>
      <p:sp>
        <p:nvSpPr>
          <p:cNvPr id="2" name="Content Placeholder 1"/>
          <p:cNvSpPr>
            <a:spLocks noGrp="1"/>
          </p:cNvSpPr>
          <p:nvPr>
            <p:ph idx="1"/>
          </p:nvPr>
        </p:nvSpPr>
        <p:spPr>
          <a:xfrm>
            <a:off x="533400" y="1447800"/>
            <a:ext cx="8077200" cy="4876800"/>
          </a:xfrm>
        </p:spPr>
        <p:txBody>
          <a:bodyPr>
            <a:normAutofit lnSpcReduction="10000"/>
          </a:bodyPr>
          <a:lstStyle/>
          <a:p>
            <a:pPr>
              <a:buNone/>
            </a:pPr>
            <a:r>
              <a:rPr lang="en-GB" sz="3500" b="1" dirty="0" smtClean="0">
                <a:solidFill>
                  <a:srgbClr val="FFC000"/>
                </a:solidFill>
              </a:rPr>
              <a:t>Introduction</a:t>
            </a:r>
          </a:p>
          <a:p>
            <a:pPr>
              <a:buNone/>
            </a:pPr>
            <a:r>
              <a:rPr lang="en-GB" b="1" dirty="0" smtClean="0"/>
              <a:t>Your role as a midwife demands clinical</a:t>
            </a:r>
          </a:p>
          <a:p>
            <a:pPr>
              <a:buNone/>
            </a:pPr>
            <a:r>
              <a:rPr lang="en-GB" b="1" dirty="0" smtClean="0"/>
              <a:t>expertise in supervising, caring for and supporting the pregnant mother during pre-pregnancy,</a:t>
            </a:r>
          </a:p>
          <a:p>
            <a:pPr>
              <a:buNone/>
            </a:pPr>
            <a:r>
              <a:rPr lang="en-GB" b="1" dirty="0" smtClean="0"/>
              <a:t>pregnancy, labour and puerperium.</a:t>
            </a:r>
          </a:p>
          <a:p>
            <a:pPr>
              <a:buNone/>
            </a:pPr>
            <a:r>
              <a:rPr lang="en-GB" b="1" dirty="0" smtClean="0"/>
              <a:t>You should be able to conduct deliveries on your</a:t>
            </a:r>
          </a:p>
          <a:p>
            <a:pPr>
              <a:buNone/>
            </a:pPr>
            <a:r>
              <a:rPr lang="en-GB" b="1" dirty="0" smtClean="0"/>
              <a:t>own, and be ready to intervene when complications arise. It is also your responsibility to recognise and act promptly should you be presented with an abnormal condition, for example: mal-presentation, obstructed labour, or obstetric and neonatal emergencies.</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304800"/>
            <a:ext cx="7024744" cy="990600"/>
          </a:xfrm>
        </p:spPr>
        <p:txBody>
          <a:bodyPr>
            <a:normAutofit/>
          </a:bodyPr>
          <a:lstStyle/>
          <a:p>
            <a:r>
              <a:rPr lang="en-GB" b="1" dirty="0" smtClean="0">
                <a:solidFill>
                  <a:srgbClr val="FF0000"/>
                </a:solidFill>
              </a:rPr>
              <a:t>The normal Labour cont...</a:t>
            </a:r>
            <a:endParaRPr lang="en-GB" b="1" dirty="0"/>
          </a:p>
        </p:txBody>
      </p:sp>
      <p:sp>
        <p:nvSpPr>
          <p:cNvPr id="2" name="Content Placeholder 1"/>
          <p:cNvSpPr>
            <a:spLocks noGrp="1"/>
          </p:cNvSpPr>
          <p:nvPr>
            <p:ph idx="1"/>
          </p:nvPr>
        </p:nvSpPr>
        <p:spPr>
          <a:xfrm>
            <a:off x="533400" y="1295400"/>
            <a:ext cx="8077200" cy="4537229"/>
          </a:xfrm>
        </p:spPr>
        <p:txBody>
          <a:bodyPr>
            <a:normAutofit lnSpcReduction="10000"/>
          </a:bodyPr>
          <a:lstStyle/>
          <a:p>
            <a:pPr>
              <a:buNone/>
            </a:pPr>
            <a:r>
              <a:rPr lang="en-GB" sz="3000" b="1" dirty="0" smtClean="0">
                <a:solidFill>
                  <a:srgbClr val="FFC000"/>
                </a:solidFill>
              </a:rPr>
              <a:t>Introduction cont..</a:t>
            </a:r>
          </a:p>
          <a:p>
            <a:pPr>
              <a:buNone/>
            </a:pPr>
            <a:r>
              <a:rPr lang="en-GB" b="1" dirty="0" smtClean="0"/>
              <a:t>In order to recognise and deal with complications of pregnancy, delivery, and the puerperium, you as a health worker must first be thoroughly familiar with the characteristics of normal pregnancy, delivery and puerperium. You have already discussed normal pregnancy in the previous Unit. In this lesson, we  will review the features of normal and abnormal labour and consider how each stage of labour is managed. You will also examine the normal puerperium and review methods of monitoring a mother for post-delivery complications.</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153400" cy="990600"/>
          </a:xfrm>
        </p:spPr>
        <p:txBody>
          <a:bodyPr>
            <a:normAutofit/>
          </a:bodyPr>
          <a:lstStyle/>
          <a:p>
            <a:r>
              <a:rPr lang="en-GB" b="1" dirty="0" smtClean="0">
                <a:solidFill>
                  <a:srgbClr val="FF0000"/>
                </a:solidFill>
              </a:rPr>
              <a:t>The normal Labour cont...</a:t>
            </a:r>
            <a:endParaRPr lang="en-GB" b="1" dirty="0"/>
          </a:p>
        </p:txBody>
      </p:sp>
      <p:sp>
        <p:nvSpPr>
          <p:cNvPr id="2" name="Content Placeholder 1"/>
          <p:cNvSpPr>
            <a:spLocks noGrp="1"/>
          </p:cNvSpPr>
          <p:nvPr>
            <p:ph idx="1"/>
          </p:nvPr>
        </p:nvSpPr>
        <p:spPr>
          <a:xfrm>
            <a:off x="381000" y="1371600"/>
            <a:ext cx="8229600" cy="5257800"/>
          </a:xfrm>
        </p:spPr>
        <p:txBody>
          <a:bodyPr>
            <a:normAutofit fontScale="92500" lnSpcReduction="10000"/>
          </a:bodyPr>
          <a:lstStyle/>
          <a:p>
            <a:pPr>
              <a:buNone/>
            </a:pPr>
            <a:r>
              <a:rPr lang="en-GB" sz="3300" b="1" dirty="0" smtClean="0">
                <a:solidFill>
                  <a:srgbClr val="FFC000"/>
                </a:solidFill>
              </a:rPr>
              <a:t>Introduction cont..</a:t>
            </a:r>
          </a:p>
          <a:p>
            <a:pPr>
              <a:buNone/>
            </a:pPr>
            <a:r>
              <a:rPr lang="en-GB" b="1" dirty="0" smtClean="0"/>
              <a:t>Do you know that a mother, who is psychologically well prepared during pre-natal care, will go through labour and delivery with ease? Research has shown that if a woman in labour has confidence in her care giver, she will experience a considerably lower level of labour pains. Professionalism, calmness and a ‘matter of-fact’ manner on the part of the caregiver is a greater tranquilliser to the mother who is in pain than medicine (</a:t>
            </a:r>
            <a:r>
              <a:rPr lang="en-GB" b="1" dirty="0" err="1" smtClean="0"/>
              <a:t>Leeder</a:t>
            </a:r>
            <a:r>
              <a:rPr lang="en-GB" b="1" dirty="0" smtClean="0"/>
              <a:t>: 1994).</a:t>
            </a:r>
          </a:p>
          <a:p>
            <a:pPr>
              <a:buNone/>
            </a:pPr>
            <a:r>
              <a:rPr lang="en-GB" b="1" dirty="0" smtClean="0"/>
              <a:t>It goes without saying, therefore, that a midwife’s behaviour and attitude towards a mother in labour makes the difference between painful and less-painful labour. A relaxed mother will usually have a shorter period of labour than a tense mother.</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153400" cy="685800"/>
          </a:xfrm>
        </p:spPr>
        <p:txBody>
          <a:bodyPr>
            <a:normAutofit fontScale="90000"/>
          </a:bodyPr>
          <a:lstStyle/>
          <a:p>
            <a:r>
              <a:rPr lang="en-GB" b="1" dirty="0" smtClean="0">
                <a:solidFill>
                  <a:srgbClr val="FF0000"/>
                </a:solidFill>
              </a:rPr>
              <a:t>The normal Labour cont...</a:t>
            </a:r>
            <a:endParaRPr lang="en-GB" b="1" dirty="0"/>
          </a:p>
        </p:txBody>
      </p:sp>
      <p:sp>
        <p:nvSpPr>
          <p:cNvPr id="2" name="Content Placeholder 1"/>
          <p:cNvSpPr>
            <a:spLocks noGrp="1"/>
          </p:cNvSpPr>
          <p:nvPr>
            <p:ph idx="1"/>
          </p:nvPr>
        </p:nvSpPr>
        <p:spPr>
          <a:xfrm>
            <a:off x="381000" y="1371600"/>
            <a:ext cx="8458200" cy="5257800"/>
          </a:xfrm>
        </p:spPr>
        <p:txBody>
          <a:bodyPr>
            <a:normAutofit fontScale="92500" lnSpcReduction="10000"/>
          </a:bodyPr>
          <a:lstStyle/>
          <a:p>
            <a:pPr>
              <a:buNone/>
            </a:pPr>
            <a:r>
              <a:rPr lang="en-GB" sz="3000" b="1" dirty="0" smtClean="0">
                <a:solidFill>
                  <a:srgbClr val="FFC000"/>
                </a:solidFill>
              </a:rPr>
              <a:t>Labour </a:t>
            </a:r>
            <a:r>
              <a:rPr lang="en-GB" sz="3000" b="1" dirty="0" err="1" smtClean="0">
                <a:solidFill>
                  <a:srgbClr val="FFC000"/>
                </a:solidFill>
              </a:rPr>
              <a:t>cont</a:t>
            </a:r>
            <a:r>
              <a:rPr lang="en-GB" sz="3000" b="1" dirty="0" smtClean="0">
                <a:solidFill>
                  <a:srgbClr val="FFC000"/>
                </a:solidFill>
              </a:rPr>
              <a:t>….</a:t>
            </a:r>
          </a:p>
          <a:p>
            <a:pPr>
              <a:buNone/>
            </a:pPr>
            <a:r>
              <a:rPr lang="en-GB" sz="2800" b="1" dirty="0" smtClean="0"/>
              <a:t>The word labour is commonly used by both medical and non-medical people, but what does this term mean to you as a midwife?</a:t>
            </a:r>
          </a:p>
          <a:p>
            <a:pPr>
              <a:buNone/>
            </a:pPr>
            <a:r>
              <a:rPr lang="en-GB" sz="2800" b="1" dirty="0" smtClean="0"/>
              <a:t>Labour is described as the process whereby the foetus, placenta and membranes are expelled through the birth canal after 28 weeks of gestation. </a:t>
            </a:r>
          </a:p>
          <a:p>
            <a:pPr>
              <a:buNone/>
            </a:pPr>
            <a:r>
              <a:rPr lang="en-GB" sz="2800" b="1" dirty="0" smtClean="0"/>
              <a:t>Labour, can be either normal or abnormal.</a:t>
            </a:r>
          </a:p>
          <a:p>
            <a:pPr>
              <a:buNone/>
            </a:pPr>
            <a:r>
              <a:rPr lang="en-GB" sz="2800" b="1" dirty="0" smtClean="0"/>
              <a:t>Normal labour has several important characteristics, which you should always</a:t>
            </a:r>
          </a:p>
          <a:p>
            <a:pPr>
              <a:buNone/>
            </a:pPr>
            <a:r>
              <a:rPr lang="en-GB" sz="2800" b="1" dirty="0" smtClean="0"/>
              <a:t>remember.</a:t>
            </a:r>
          </a:p>
          <a:p>
            <a:pPr>
              <a:buNone/>
            </a:pP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1027664"/>
            <a:ext cx="7024744" cy="724936"/>
          </a:xfrm>
        </p:spPr>
        <p:txBody>
          <a:bodyPr>
            <a:normAutofit fontScale="90000"/>
          </a:bodyPr>
          <a:lstStyle/>
          <a:p>
            <a:r>
              <a:rPr lang="en-GB" sz="4400" b="1" dirty="0" smtClean="0">
                <a:solidFill>
                  <a:srgbClr val="FF0000"/>
                </a:solidFill>
              </a:rPr>
              <a:t>Labour cont....</a:t>
            </a:r>
            <a:br>
              <a:rPr lang="en-GB" sz="4400" b="1" dirty="0" smtClean="0">
                <a:solidFill>
                  <a:srgbClr val="FF0000"/>
                </a:solidFill>
              </a:rPr>
            </a:br>
            <a:endParaRPr lang="en-GB" b="1" dirty="0">
              <a:solidFill>
                <a:srgbClr val="FF0000"/>
              </a:solidFill>
            </a:endParaRPr>
          </a:p>
        </p:txBody>
      </p:sp>
      <p:sp>
        <p:nvSpPr>
          <p:cNvPr id="2" name="Content Placeholder 1"/>
          <p:cNvSpPr>
            <a:spLocks noGrp="1"/>
          </p:cNvSpPr>
          <p:nvPr>
            <p:ph idx="1"/>
          </p:nvPr>
        </p:nvSpPr>
        <p:spPr>
          <a:xfrm>
            <a:off x="457200" y="1219200"/>
            <a:ext cx="8077200" cy="4613429"/>
          </a:xfrm>
        </p:spPr>
        <p:txBody>
          <a:bodyPr>
            <a:normAutofit/>
          </a:bodyPr>
          <a:lstStyle/>
          <a:p>
            <a:pPr>
              <a:buNone/>
            </a:pPr>
            <a:r>
              <a:rPr lang="en-GB" b="1" dirty="0">
                <a:solidFill>
                  <a:srgbClr val="FFC000"/>
                </a:solidFill>
              </a:rPr>
              <a:t>These are</a:t>
            </a:r>
            <a:r>
              <a:rPr lang="en-GB" b="1" dirty="0"/>
              <a:t>:</a:t>
            </a:r>
            <a:endParaRPr lang="en-GB" b="1" dirty="0">
              <a:solidFill>
                <a:srgbClr val="FFC000"/>
              </a:solidFill>
            </a:endParaRPr>
          </a:p>
          <a:p>
            <a:pPr>
              <a:buNone/>
            </a:pPr>
            <a:r>
              <a:rPr lang="en-GB" dirty="0" smtClean="0"/>
              <a:t>· </a:t>
            </a:r>
            <a:r>
              <a:rPr lang="en-GB" b="1" dirty="0" smtClean="0"/>
              <a:t>Duration - completed within 18 hours</a:t>
            </a:r>
          </a:p>
          <a:p>
            <a:pPr>
              <a:buNone/>
            </a:pPr>
            <a:r>
              <a:rPr lang="en-GB" b="1" dirty="0" smtClean="0"/>
              <a:t>· Occurs at term between 38 and 40 weeks</a:t>
            </a:r>
          </a:p>
          <a:p>
            <a:pPr>
              <a:buNone/>
            </a:pPr>
            <a:r>
              <a:rPr lang="en-GB" b="1" dirty="0" smtClean="0"/>
              <a:t>· Is spontaneous</a:t>
            </a:r>
          </a:p>
          <a:p>
            <a:pPr>
              <a:buNone/>
            </a:pPr>
            <a:r>
              <a:rPr lang="en-GB" b="1" dirty="0" smtClean="0"/>
              <a:t>· The foetus presents by the vertex</a:t>
            </a:r>
          </a:p>
          <a:p>
            <a:pPr>
              <a:buNone/>
            </a:pPr>
            <a:r>
              <a:rPr lang="en-GB" b="1" dirty="0" smtClean="0"/>
              <a:t>· Has no complications to either mother or baby</a:t>
            </a:r>
          </a:p>
          <a:p>
            <a:pPr>
              <a:buNone/>
            </a:pPr>
            <a:r>
              <a:rPr lang="en-GB" b="1" dirty="0" smtClean="0"/>
              <a:t>· The newborn child requires minimal or no resuscitation</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371600"/>
          </a:xfrm>
        </p:spPr>
        <p:txBody>
          <a:bodyPr>
            <a:normAutofit/>
          </a:bodyPr>
          <a:lstStyle/>
          <a:p>
            <a:r>
              <a:rPr lang="en-GB" sz="4000" b="1" dirty="0" smtClean="0">
                <a:solidFill>
                  <a:srgbClr val="FF0000"/>
                </a:solidFill>
              </a:rPr>
              <a:t>Labour cont....</a:t>
            </a:r>
            <a:r>
              <a:rPr lang="en-GB" sz="4000" dirty="0" smtClean="0">
                <a:solidFill>
                  <a:srgbClr val="FFC000"/>
                </a:solidFill>
              </a:rPr>
              <a:t/>
            </a:r>
            <a:br>
              <a:rPr lang="en-GB" sz="4000" dirty="0" smtClean="0">
                <a:solidFill>
                  <a:srgbClr val="FFC000"/>
                </a:solidFill>
              </a:rPr>
            </a:br>
            <a:endParaRPr lang="en-GB" dirty="0"/>
          </a:p>
        </p:txBody>
      </p:sp>
      <p:sp>
        <p:nvSpPr>
          <p:cNvPr id="2" name="Content Placeholder 1"/>
          <p:cNvSpPr>
            <a:spLocks noGrp="1"/>
          </p:cNvSpPr>
          <p:nvPr>
            <p:ph idx="1"/>
          </p:nvPr>
        </p:nvSpPr>
        <p:spPr>
          <a:xfrm>
            <a:off x="457200" y="990600"/>
            <a:ext cx="8305800" cy="5867400"/>
          </a:xfrm>
        </p:spPr>
        <p:txBody>
          <a:bodyPr>
            <a:normAutofit/>
          </a:bodyPr>
          <a:lstStyle/>
          <a:p>
            <a:pPr>
              <a:buNone/>
            </a:pPr>
            <a:r>
              <a:rPr lang="en-GB" sz="3100" b="1" dirty="0" smtClean="0">
                <a:solidFill>
                  <a:srgbClr val="FFC000"/>
                </a:solidFill>
              </a:rPr>
              <a:t>The Onset of Labour</a:t>
            </a:r>
          </a:p>
          <a:p>
            <a:pPr>
              <a:buNone/>
            </a:pPr>
            <a:r>
              <a:rPr lang="en-GB" b="1" dirty="0" smtClean="0"/>
              <a:t>A midwife should ensure women have sufficient information to assist them to recognise the onset of true labour. A pregnant woman would be best placed to diagnose the onset of labour herself.</a:t>
            </a:r>
          </a:p>
          <a:p>
            <a:pPr>
              <a:buNone/>
            </a:pPr>
            <a:r>
              <a:rPr lang="en-GB" b="1" dirty="0" smtClean="0"/>
              <a:t>Some young women, especially the primigravidae (those pregnant for the first time), may fail to recognise true labour. It is important that you help them differentiate between false and true labour signs. The contractions of true labour are regular and intense. In false labour, the contractions are sporadic (Braxton-Hicks contractions). False contractions occur during the last weeks of pregnancy. </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610600" cy="1371600"/>
          </a:xfrm>
        </p:spPr>
        <p:txBody>
          <a:bodyPr>
            <a:normAutofit/>
          </a:bodyPr>
          <a:lstStyle/>
          <a:p>
            <a:r>
              <a:rPr lang="en-GB" sz="4400" b="1" dirty="0" smtClean="0">
                <a:solidFill>
                  <a:srgbClr val="FF0000"/>
                </a:solidFill>
              </a:rPr>
              <a:t>Labour cont....</a:t>
            </a:r>
            <a:r>
              <a:rPr lang="en-GB" sz="4400" dirty="0" smtClean="0">
                <a:solidFill>
                  <a:srgbClr val="FFC000"/>
                </a:solidFill>
              </a:rPr>
              <a:t/>
            </a:r>
            <a:br>
              <a:rPr lang="en-GB" sz="4400" dirty="0" smtClean="0">
                <a:solidFill>
                  <a:srgbClr val="FFC000"/>
                </a:solidFill>
              </a:rPr>
            </a:br>
            <a:endParaRPr lang="en-GB" dirty="0"/>
          </a:p>
        </p:txBody>
      </p:sp>
      <p:sp>
        <p:nvSpPr>
          <p:cNvPr id="2" name="Content Placeholder 1"/>
          <p:cNvSpPr>
            <a:spLocks noGrp="1"/>
          </p:cNvSpPr>
          <p:nvPr>
            <p:ph idx="1"/>
          </p:nvPr>
        </p:nvSpPr>
        <p:spPr>
          <a:xfrm>
            <a:off x="457200" y="914400"/>
            <a:ext cx="8382000" cy="5943600"/>
          </a:xfrm>
        </p:spPr>
        <p:txBody>
          <a:bodyPr>
            <a:normAutofit/>
          </a:bodyPr>
          <a:lstStyle/>
          <a:p>
            <a:pPr>
              <a:buNone/>
            </a:pPr>
            <a:r>
              <a:rPr lang="en-GB" b="1" dirty="0" smtClean="0"/>
              <a:t>The presence of the following signs and symptoms will give evidence that the mother is in labour:</a:t>
            </a:r>
          </a:p>
          <a:p>
            <a:pPr>
              <a:buNone/>
            </a:pPr>
            <a:r>
              <a:rPr lang="en-GB" b="1" dirty="0" smtClean="0"/>
              <a:t>·Contractions of the uterus, which are increasingly strong, painful and regular</a:t>
            </a:r>
          </a:p>
          <a:p>
            <a:pPr>
              <a:buNone/>
            </a:pPr>
            <a:r>
              <a:rPr lang="en-GB" b="1" dirty="0" smtClean="0"/>
              <a:t>· The cervix is taken up into the lower uterine segment causing dilatation of the cervix</a:t>
            </a:r>
          </a:p>
          <a:p>
            <a:pPr>
              <a:buNone/>
            </a:pPr>
            <a:r>
              <a:rPr lang="en-GB" b="1" dirty="0" smtClean="0"/>
              <a:t>· There is a mucoid blood stained discharge, which is called </a:t>
            </a:r>
            <a:r>
              <a:rPr lang="en-GB" b="1" dirty="0" smtClean="0">
                <a:solidFill>
                  <a:srgbClr val="FFC000"/>
                </a:solidFill>
              </a:rPr>
              <a:t>show</a:t>
            </a:r>
          </a:p>
          <a:p>
            <a:pPr>
              <a:buNone/>
            </a:pPr>
            <a:r>
              <a:rPr lang="en-GB" b="1" dirty="0" smtClean="0"/>
              <a:t>· Sometimes there is rupture of membranes with drainage of liquor amnii (amniotic fluid)</a:t>
            </a:r>
          </a:p>
          <a:p>
            <a:pPr>
              <a:buNone/>
            </a:pPr>
            <a:r>
              <a:rPr lang="en-GB" b="1" dirty="0" smtClean="0"/>
              <a:t>The causes that trigger the onset of labour are not known. However, many theories have been offered which indicate that both hormonal and mechanical factors play a big part. </a:t>
            </a:r>
          </a:p>
          <a:p>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7915834" cy="1600200"/>
          </a:xfrm>
        </p:spPr>
        <p:txBody>
          <a:bodyPr>
            <a:normAutofit/>
          </a:bodyPr>
          <a:lstStyle/>
          <a:p>
            <a:r>
              <a:rPr lang="en-GB" sz="4000" b="1" dirty="0" smtClean="0">
                <a:solidFill>
                  <a:srgbClr val="FF0000"/>
                </a:solidFill>
              </a:rPr>
              <a:t>Labour cont....</a:t>
            </a:r>
            <a:r>
              <a:rPr lang="en-GB" sz="4000" dirty="0" smtClean="0">
                <a:solidFill>
                  <a:srgbClr val="FFC000"/>
                </a:solidFill>
              </a:rPr>
              <a:t/>
            </a:r>
            <a:br>
              <a:rPr lang="en-GB" sz="4000" dirty="0" smtClean="0">
                <a:solidFill>
                  <a:srgbClr val="FFC000"/>
                </a:solidFill>
              </a:rPr>
            </a:br>
            <a:endParaRPr lang="en-GB" dirty="0"/>
          </a:p>
        </p:txBody>
      </p:sp>
      <p:sp>
        <p:nvSpPr>
          <p:cNvPr id="2" name="Content Placeholder 1"/>
          <p:cNvSpPr>
            <a:spLocks noGrp="1"/>
          </p:cNvSpPr>
          <p:nvPr>
            <p:ph idx="1"/>
          </p:nvPr>
        </p:nvSpPr>
        <p:spPr>
          <a:xfrm>
            <a:off x="457200" y="1066800"/>
            <a:ext cx="8229600" cy="5791200"/>
          </a:xfrm>
        </p:spPr>
        <p:txBody>
          <a:bodyPr>
            <a:normAutofit fontScale="85000" lnSpcReduction="10000"/>
          </a:bodyPr>
          <a:lstStyle/>
          <a:p>
            <a:pPr>
              <a:buNone/>
            </a:pPr>
            <a:r>
              <a:rPr lang="en-GB" sz="3600" b="1" dirty="0" smtClean="0">
                <a:solidFill>
                  <a:schemeClr val="bg2">
                    <a:lumMod val="50000"/>
                  </a:schemeClr>
                </a:solidFill>
              </a:rPr>
              <a:t>Hormonal Factors </a:t>
            </a:r>
          </a:p>
          <a:p>
            <a:pPr>
              <a:buNone/>
            </a:pPr>
            <a:endParaRPr lang="en-GB" b="1" dirty="0" smtClean="0"/>
          </a:p>
          <a:p>
            <a:pPr>
              <a:buNone/>
            </a:pPr>
            <a:r>
              <a:rPr lang="en-GB" sz="2600" b="1" dirty="0" smtClean="0"/>
              <a:t>It is believed that close to term progesterone levels in the body falls, while at the same time levels of oestrogen (which is responsible for sensitising the uterine muscles) rises. The fall in progesterone levels is important because it has effect on muscle contractions. </a:t>
            </a:r>
          </a:p>
          <a:p>
            <a:pPr>
              <a:buNone/>
            </a:pPr>
            <a:r>
              <a:rPr lang="en-GB" sz="2600" b="1" dirty="0" smtClean="0"/>
              <a:t>The rise in oestrogen levels meanwhile triggers the release of oxytocin, which causes uterine contractions.</a:t>
            </a:r>
          </a:p>
          <a:p>
            <a:pPr>
              <a:buNone/>
            </a:pPr>
            <a:r>
              <a:rPr lang="en-GB" sz="2600" b="1" dirty="0" smtClean="0"/>
              <a:t>The foetal hypothalamus is also believed to produce releasing factors, which stimulate the anterior pituitary gland to produce adrenocorticotrophic hormone (ACTH). ACTH stimulates the foetal adrenal glands to secrete cortisol, which causes relative levels of placental hormones to rise.</a:t>
            </a:r>
          </a:p>
          <a:p>
            <a:pPr>
              <a:buNone/>
            </a:pPr>
            <a:r>
              <a:rPr lang="en-GB" sz="2600" b="1" dirty="0" smtClean="0"/>
              <a:t>These hormones cause further uterine contractions.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95400"/>
          </a:xfrm>
        </p:spPr>
        <p:txBody>
          <a:bodyPr>
            <a:normAutofit fontScale="90000"/>
          </a:bodyPr>
          <a:lstStyle/>
          <a:p>
            <a:r>
              <a:rPr lang="en-GB" b="1" dirty="0" smtClean="0">
                <a:solidFill>
                  <a:srgbClr val="FF0000"/>
                </a:solidFill>
              </a:rPr>
              <a:t>Mechanical Factors</a:t>
            </a:r>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2" name="Content Placeholder 1"/>
          <p:cNvSpPr>
            <a:spLocks noGrp="1"/>
          </p:cNvSpPr>
          <p:nvPr>
            <p:ph idx="1"/>
          </p:nvPr>
        </p:nvSpPr>
        <p:spPr>
          <a:xfrm>
            <a:off x="533400" y="914400"/>
            <a:ext cx="8001000" cy="5715000"/>
          </a:xfrm>
        </p:spPr>
        <p:txBody>
          <a:bodyPr>
            <a:normAutofit/>
          </a:bodyPr>
          <a:lstStyle/>
          <a:p>
            <a:pPr>
              <a:buNone/>
            </a:pPr>
            <a:r>
              <a:rPr lang="en-GB" sz="2800" b="1" dirty="0" smtClean="0"/>
              <a:t>Uterine activity can also result from the mechanical stimulation of the uterus and the cervix.</a:t>
            </a:r>
          </a:p>
          <a:p>
            <a:pPr>
              <a:buNone/>
            </a:pPr>
            <a:r>
              <a:rPr lang="en-GB" sz="2800" b="1" dirty="0" smtClean="0"/>
              <a:t>This may be due to over stretching, as in the</a:t>
            </a:r>
          </a:p>
          <a:p>
            <a:pPr>
              <a:buNone/>
            </a:pPr>
            <a:r>
              <a:rPr lang="en-GB" sz="2800" b="1" dirty="0" smtClean="0"/>
              <a:t>case of multiple pregnancy and polyhydromnios, or pressure from the presenting part, when it is well applied to the cervix.</a:t>
            </a:r>
          </a:p>
          <a:p>
            <a:pPr>
              <a:buNone/>
            </a:pPr>
            <a:r>
              <a:rPr lang="en-GB" sz="2800" b="1" dirty="0" smtClean="0"/>
              <a:t>It appears that there is a combination of hormonal (from both mother and foetus) and mechanical factors that set labour in motion.</a:t>
            </a:r>
            <a:endParaRPr lang="en-GB"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solidFill>
                  <a:srgbClr val="FF0000"/>
                </a:solidFill>
              </a:rPr>
              <a:t>History of midwifery cont…</a:t>
            </a:r>
            <a:endParaRPr lang="en-US" b="1" dirty="0">
              <a:solidFill>
                <a:srgbClr val="FF0000"/>
              </a:solidFill>
            </a:endParaRPr>
          </a:p>
        </p:txBody>
      </p:sp>
      <p:sp>
        <p:nvSpPr>
          <p:cNvPr id="3" name="Content Placeholder 2"/>
          <p:cNvSpPr>
            <a:spLocks noGrp="1"/>
          </p:cNvSpPr>
          <p:nvPr>
            <p:ph idx="1"/>
          </p:nvPr>
        </p:nvSpPr>
        <p:spPr>
          <a:xfrm>
            <a:off x="457200" y="914400"/>
            <a:ext cx="8229600" cy="5486400"/>
          </a:xfrm>
        </p:spPr>
        <p:txBody>
          <a:bodyPr>
            <a:normAutofit lnSpcReduction="10000"/>
          </a:bodyPr>
          <a:lstStyle/>
          <a:p>
            <a:pPr>
              <a:buNone/>
            </a:pPr>
            <a:r>
              <a:rPr lang="en-US" b="1" dirty="0" smtClean="0"/>
              <a:t>3</a:t>
            </a:r>
            <a:r>
              <a:rPr lang="en-US" sz="2400" b="1" dirty="0" smtClean="0"/>
              <a:t>. The Chamberlain family – ( 1569 – 1683) discovered / invented midwifery forceps used to pulp the baby out where the mother was unable to push .</a:t>
            </a:r>
          </a:p>
          <a:p>
            <a:pPr>
              <a:buNone/>
            </a:pPr>
            <a:r>
              <a:rPr lang="en-US" sz="2400" b="1" dirty="0" smtClean="0"/>
              <a:t>4. William Smellie ( 1697 – 1763) , was a doctor who became concerned at the high death rate of babies. He studied obstetrics and taught the doctors about it.</a:t>
            </a:r>
          </a:p>
          <a:p>
            <a:pPr>
              <a:buNone/>
            </a:pPr>
            <a:r>
              <a:rPr lang="en-US" sz="2400" b="1" dirty="0" smtClean="0"/>
              <a:t>5. James Young Simpson, introduced anesthesia ( pain reliever) for pain relieve in labour in 1847. he introduced chloroform taken by inhalation.</a:t>
            </a:r>
          </a:p>
          <a:p>
            <a:pPr>
              <a:buNone/>
            </a:pPr>
            <a:r>
              <a:rPr lang="en-US" sz="2400" b="1" dirty="0" smtClean="0"/>
              <a:t>6. Dr. J.W. Ballantine , has been called the father of antenatal care . Was a lecturer in ante natal pathology at the university of Edinburgh. He set apart the first bed ever for the study of the pregnant woman in 1901.</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7687234" cy="1981200"/>
          </a:xfrm>
        </p:spPr>
        <p:txBody>
          <a:bodyPr>
            <a:normAutofit/>
          </a:bodyPr>
          <a:lstStyle/>
          <a:p>
            <a:r>
              <a:rPr lang="en-GB" b="1" dirty="0" smtClean="0">
                <a:solidFill>
                  <a:srgbClr val="FF0000"/>
                </a:solidFill>
              </a:rPr>
              <a:t>Pre-Labour or Premonitory Signs of Labour</a:t>
            </a:r>
            <a:r>
              <a:rPr lang="en-GB" dirty="0" smtClean="0"/>
              <a:t/>
            </a:r>
            <a:br>
              <a:rPr lang="en-GB" dirty="0" smtClean="0"/>
            </a:br>
            <a:endParaRPr lang="en-GB" dirty="0"/>
          </a:p>
        </p:txBody>
      </p:sp>
      <p:sp>
        <p:nvSpPr>
          <p:cNvPr id="2" name="Content Placeholder 1"/>
          <p:cNvSpPr>
            <a:spLocks noGrp="1"/>
          </p:cNvSpPr>
          <p:nvPr>
            <p:ph idx="1"/>
          </p:nvPr>
        </p:nvSpPr>
        <p:spPr>
          <a:xfrm>
            <a:off x="457200" y="1600200"/>
            <a:ext cx="8305800" cy="5257800"/>
          </a:xfrm>
        </p:spPr>
        <p:txBody>
          <a:bodyPr>
            <a:normAutofit/>
          </a:bodyPr>
          <a:lstStyle/>
          <a:p>
            <a:pPr>
              <a:buNone/>
            </a:pPr>
            <a:r>
              <a:rPr lang="en-GB" b="1" dirty="0" smtClean="0"/>
              <a:t>This is the period two to three weeks prior to the onset of labour when a number of changes take place. These changes are :-</a:t>
            </a:r>
          </a:p>
          <a:p>
            <a:pPr>
              <a:buNone/>
            </a:pPr>
            <a:r>
              <a:rPr lang="en-GB" sz="3000" b="1" dirty="0" smtClean="0"/>
              <a:t> </a:t>
            </a:r>
            <a:r>
              <a:rPr lang="en-GB" sz="3000" b="1" dirty="0" smtClean="0">
                <a:solidFill>
                  <a:schemeClr val="bg2">
                    <a:lumMod val="50000"/>
                  </a:schemeClr>
                </a:solidFill>
              </a:rPr>
              <a:t>Lightening</a:t>
            </a:r>
          </a:p>
          <a:p>
            <a:pPr>
              <a:buNone/>
            </a:pPr>
            <a:r>
              <a:rPr lang="en-GB" b="1" dirty="0" smtClean="0"/>
              <a:t>Two to three weeks before labour, the lower uterine segment expands allowing the foetal head to sink deep. The descent of the head and the body of the baby gives space to the lungs, heart and stomach, which enables these organs to function easily.</a:t>
            </a:r>
          </a:p>
          <a:p>
            <a:pPr>
              <a:buNone/>
            </a:pPr>
            <a:r>
              <a:rPr lang="en-GB" b="1" dirty="0" smtClean="0"/>
              <a:t>The symphysis pubis widens and the pelvic floor softens and becomes more relaxed, allowing further descent of the uterus into the pelvis.</a:t>
            </a:r>
          </a:p>
          <a:p>
            <a:pPr>
              <a:buNone/>
            </a:pPr>
            <a:endParaRPr lang="en-GB" dirty="0" smtClean="0"/>
          </a:p>
          <a:p>
            <a:pPr>
              <a:buNone/>
            </a:pP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01000" cy="1066800"/>
          </a:xfrm>
        </p:spPr>
        <p:txBody>
          <a:bodyPr>
            <a:normAutofit fontScale="90000"/>
          </a:bodyPr>
          <a:lstStyle/>
          <a:p>
            <a:r>
              <a:rPr lang="en-GB" b="1" dirty="0" smtClean="0">
                <a:solidFill>
                  <a:srgbClr val="FF0000"/>
                </a:solidFill>
              </a:rPr>
              <a:t>Frequency of Micturition</a:t>
            </a:r>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2" name="Content Placeholder 1"/>
          <p:cNvSpPr>
            <a:spLocks noGrp="1"/>
          </p:cNvSpPr>
          <p:nvPr>
            <p:ph idx="1"/>
          </p:nvPr>
        </p:nvSpPr>
        <p:spPr>
          <a:xfrm>
            <a:off x="457200" y="1143000"/>
            <a:ext cx="8305800" cy="5562600"/>
          </a:xfrm>
        </p:spPr>
        <p:txBody>
          <a:bodyPr>
            <a:normAutofit/>
          </a:bodyPr>
          <a:lstStyle/>
          <a:p>
            <a:pPr>
              <a:buNone/>
            </a:pPr>
            <a:r>
              <a:rPr lang="en-GB" sz="2800" b="1" dirty="0" smtClean="0"/>
              <a:t>The descent of the foetal head increases pressure within the pelvis. This limits the capacity of the bladder, which can cause irritation. The laxity of the pelvic floor muscles gives rise to poor sphincter control causing a degree of stress incontinence. This pressure results in the congestion of circulation to the lower limbs. Additionally the relaxation of the pelvic joint may give rise to backache.</a:t>
            </a:r>
          </a:p>
          <a:p>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b="1" dirty="0" smtClean="0">
                <a:solidFill>
                  <a:srgbClr val="FF0000"/>
                </a:solidFill>
              </a:rPr>
              <a:t>Taking up of Cervix</a:t>
            </a:r>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2" name="Content Placeholder 1"/>
          <p:cNvSpPr>
            <a:spLocks noGrp="1"/>
          </p:cNvSpPr>
          <p:nvPr>
            <p:ph idx="1"/>
          </p:nvPr>
        </p:nvSpPr>
        <p:spPr>
          <a:xfrm>
            <a:off x="609600" y="1676400"/>
            <a:ext cx="8077200" cy="4156229"/>
          </a:xfrm>
        </p:spPr>
        <p:txBody>
          <a:bodyPr/>
          <a:lstStyle/>
          <a:p>
            <a:pPr>
              <a:buNone/>
            </a:pPr>
            <a:r>
              <a:rPr lang="en-GB" b="1" dirty="0" smtClean="0"/>
              <a:t>The cervix is taken up gradually and merges into the lower uterine segment. Shortening of cervix is looked for when labour needs to be induced.</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7534834" cy="990600"/>
          </a:xfrm>
        </p:spPr>
        <p:txBody>
          <a:bodyPr>
            <a:normAutofit fontScale="90000"/>
          </a:bodyPr>
          <a:lstStyle/>
          <a:p>
            <a:r>
              <a:rPr lang="en-GB" b="1" dirty="0" smtClean="0">
                <a:solidFill>
                  <a:srgbClr val="FF0000"/>
                </a:solidFill>
              </a:rPr>
              <a:t>Contractions</a:t>
            </a:r>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2" name="Content Placeholder 1"/>
          <p:cNvSpPr>
            <a:spLocks noGrp="1"/>
          </p:cNvSpPr>
          <p:nvPr>
            <p:ph idx="1"/>
          </p:nvPr>
        </p:nvSpPr>
        <p:spPr>
          <a:xfrm>
            <a:off x="457200" y="533400"/>
            <a:ext cx="8305800" cy="6324600"/>
          </a:xfrm>
        </p:spPr>
        <p:txBody>
          <a:bodyPr>
            <a:normAutofit/>
          </a:bodyPr>
          <a:lstStyle/>
          <a:p>
            <a:pPr>
              <a:buNone/>
            </a:pPr>
            <a:r>
              <a:rPr lang="en-GB" b="1" dirty="0" smtClean="0"/>
              <a:t>The contractions of the uterus are coordinated by two pacemakers in the region of the cornua.</a:t>
            </a:r>
          </a:p>
          <a:p>
            <a:pPr>
              <a:buNone/>
            </a:pPr>
            <a:r>
              <a:rPr lang="en-GB" b="1" dirty="0" smtClean="0"/>
              <a:t>These are located where the fallopian tubes join the uterine body. The muscle contractions start at the top corner of the uterus, spread to the fundus, and then downward. During normal pregnancy, the uterus contracts intermittently but the contractions are not strong enough to overcome the resistance of a normal cervix and do not lead to its dilation. The contractions of pregnancy become more frequent towards full term and get more painful and noticeable.</a:t>
            </a:r>
          </a:p>
          <a:p>
            <a:pPr>
              <a:buNone/>
            </a:pPr>
            <a:r>
              <a:rPr lang="en-GB" b="1" dirty="0" smtClean="0"/>
              <a:t>A multipara may have such 'false pains' for some days before the onset of true labour. They may come to hospital too early thinking they are in established labour. This is what is referred to as 'false labour'.</a:t>
            </a:r>
          </a:p>
          <a:p>
            <a:pPr>
              <a:buNone/>
            </a:pP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256"/>
            <a:ext cx="7687234" cy="1516743"/>
          </a:xfrm>
        </p:spPr>
        <p:txBody>
          <a:bodyPr>
            <a:normAutofit/>
          </a:bodyPr>
          <a:lstStyle/>
          <a:p>
            <a:r>
              <a:rPr lang="en-GB" b="1" dirty="0" smtClean="0">
                <a:solidFill>
                  <a:srgbClr val="FF0000"/>
                </a:solidFill>
              </a:rPr>
              <a:t>Uterine Action</a:t>
            </a:r>
            <a:r>
              <a:rPr lang="en-GB" dirty="0" smtClean="0"/>
              <a:t/>
            </a:r>
            <a:br>
              <a:rPr lang="en-GB" dirty="0" smtClean="0"/>
            </a:br>
            <a:endParaRPr lang="en-GB" dirty="0"/>
          </a:p>
        </p:txBody>
      </p:sp>
      <p:sp>
        <p:nvSpPr>
          <p:cNvPr id="2" name="Content Placeholder 1"/>
          <p:cNvSpPr>
            <a:spLocks noGrp="1"/>
          </p:cNvSpPr>
          <p:nvPr>
            <p:ph idx="1"/>
          </p:nvPr>
        </p:nvSpPr>
        <p:spPr>
          <a:xfrm>
            <a:off x="457200" y="838200"/>
            <a:ext cx="8229600" cy="5867400"/>
          </a:xfrm>
        </p:spPr>
        <p:txBody>
          <a:bodyPr>
            <a:noAutofit/>
          </a:bodyPr>
          <a:lstStyle/>
          <a:p>
            <a:pPr>
              <a:buNone/>
            </a:pPr>
            <a:r>
              <a:rPr lang="en-GB" sz="2000" b="1" dirty="0" smtClean="0"/>
              <a:t>By the end of pregnancy, the uterus is divided into two anatomically distinct segments, known as the upper and the lower uterine segments.</a:t>
            </a:r>
          </a:p>
          <a:p>
            <a:pPr>
              <a:buNone/>
            </a:pPr>
            <a:r>
              <a:rPr lang="en-GB" sz="2000" b="1" dirty="0" smtClean="0"/>
              <a:t>The upper uterine segment is a thick muscular, contractile area from where the contractions begin. The longitudinal fibres retract, pulling on the lower segment and causing it to stretch, pushing the head down.</a:t>
            </a:r>
          </a:p>
          <a:p>
            <a:pPr>
              <a:buNone/>
            </a:pPr>
            <a:r>
              <a:rPr lang="en-GB" sz="2000" b="1" dirty="0" smtClean="0"/>
              <a:t>The lower uterine segment is thinner and develops from the isthmus of the uterus about eight to ten centimetres in length and is prepared for distension and/or dilatation. The lower segment stretches when being pulled by the longitudinal fibres. The force applied by the descending head or breech also aids the stretching.</a:t>
            </a:r>
          </a:p>
          <a:p>
            <a:pPr>
              <a:buNone/>
            </a:pPr>
            <a:r>
              <a:rPr lang="en-GB" sz="2000" b="1" dirty="0" smtClean="0"/>
              <a:t>The retraction ring which is an imaginary ridge, forms between the upper and the lower uterine segment. It is present in every labour and is perfectly normal as long as it is not marked enough to be visible above the symphysis pubis.</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33400"/>
            <a:ext cx="7839634" cy="1219200"/>
          </a:xfrm>
        </p:spPr>
        <p:txBody>
          <a:bodyPr>
            <a:normAutofit fontScale="90000"/>
          </a:bodyPr>
          <a:lstStyle/>
          <a:p>
            <a:r>
              <a:rPr lang="en-GB" b="1" dirty="0" smtClean="0">
                <a:solidFill>
                  <a:srgbClr val="FF0000"/>
                </a:solidFill>
              </a:rPr>
              <a:t>Fundal Dominance</a:t>
            </a:r>
            <a:br>
              <a:rPr lang="en-GB" b="1" dirty="0" smtClean="0">
                <a:solidFill>
                  <a:srgbClr val="FF0000"/>
                </a:solidFill>
              </a:rPr>
            </a:br>
            <a:endParaRPr lang="en-GB" b="1" dirty="0">
              <a:solidFill>
                <a:srgbClr val="FF0000"/>
              </a:solidFill>
            </a:endParaRPr>
          </a:p>
        </p:txBody>
      </p:sp>
      <p:sp>
        <p:nvSpPr>
          <p:cNvPr id="2" name="Content Placeholder 1"/>
          <p:cNvSpPr>
            <a:spLocks noGrp="1"/>
          </p:cNvSpPr>
          <p:nvPr>
            <p:ph idx="1"/>
          </p:nvPr>
        </p:nvSpPr>
        <p:spPr>
          <a:xfrm>
            <a:off x="457200" y="1295400"/>
            <a:ext cx="8077200" cy="5410200"/>
          </a:xfrm>
        </p:spPr>
        <p:txBody>
          <a:bodyPr>
            <a:normAutofit/>
          </a:bodyPr>
          <a:lstStyle/>
          <a:p>
            <a:pPr>
              <a:buNone/>
            </a:pPr>
            <a:r>
              <a:rPr lang="en-GB" b="1" dirty="0" smtClean="0"/>
              <a:t>During a contraction the uterus feels hard to touch. At the beginning of the process, contractions are painless and involuntary, and are controlled by the nervous system under the influence of endocrine hormones.</a:t>
            </a:r>
          </a:p>
          <a:p>
            <a:pPr>
              <a:buNone/>
            </a:pPr>
            <a:r>
              <a:rPr lang="en-GB" b="1" dirty="0" smtClean="0"/>
              <a:t>The contraction starts at the upper part of fundus, spreading across, and by the time they reach the lower fundus, they last longer and are very intense. </a:t>
            </a:r>
          </a:p>
          <a:p>
            <a:pPr>
              <a:buNone/>
            </a:pPr>
            <a:r>
              <a:rPr lang="en-GB" b="1" dirty="0" smtClean="0"/>
              <a:t>The peak of the contraction is reached simultaneously over the whole uterus and fades from all parts together. This pattern allows the cervix to dilate and the contracting fundus to expel the foetus.</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7534834" cy="990600"/>
          </a:xfrm>
        </p:spPr>
        <p:txBody>
          <a:bodyPr>
            <a:normAutofit fontScale="90000"/>
          </a:bodyPr>
          <a:lstStyle/>
          <a:p>
            <a:r>
              <a:rPr lang="en-GB" b="1" dirty="0" smtClean="0">
                <a:solidFill>
                  <a:srgbClr val="FF0000"/>
                </a:solidFill>
              </a:rPr>
              <a:t>Polarity</a:t>
            </a:r>
            <a:r>
              <a:rPr lang="en-GB" dirty="0" smtClean="0">
                <a:solidFill>
                  <a:srgbClr val="FF0000"/>
                </a:solidFill>
              </a:rPr>
              <a:t/>
            </a:r>
            <a:br>
              <a:rPr lang="en-GB" dirty="0" smtClean="0">
                <a:solidFill>
                  <a:srgbClr val="FF0000"/>
                </a:solidFill>
              </a:rPr>
            </a:br>
            <a:endParaRPr lang="en-GB" dirty="0">
              <a:solidFill>
                <a:srgbClr val="FF0000"/>
              </a:solidFill>
            </a:endParaRPr>
          </a:p>
        </p:txBody>
      </p:sp>
      <p:sp>
        <p:nvSpPr>
          <p:cNvPr id="2" name="Content Placeholder 1"/>
          <p:cNvSpPr>
            <a:spLocks noGrp="1"/>
          </p:cNvSpPr>
          <p:nvPr>
            <p:ph idx="1"/>
          </p:nvPr>
        </p:nvSpPr>
        <p:spPr>
          <a:xfrm>
            <a:off x="457200" y="1371600"/>
            <a:ext cx="8382000" cy="5334000"/>
          </a:xfrm>
        </p:spPr>
        <p:txBody>
          <a:bodyPr/>
          <a:lstStyle/>
          <a:p>
            <a:pPr>
              <a:buNone/>
            </a:pPr>
            <a:r>
              <a:rPr lang="en-GB" sz="2800" b="1" dirty="0" smtClean="0"/>
              <a:t>Polarity describes the neuromuscular harmony between the two poles or segments of the uterus throughout labour. The upper pole contracts strongly and retracts to expel the foetus. The lower pole contracts slightly and dilates to allow expulsion of the foetus to take place.</a:t>
            </a:r>
            <a:endParaRPr lang="en-GB"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249362"/>
          </a:xfrm>
        </p:spPr>
        <p:txBody>
          <a:bodyPr>
            <a:normAutofit fontScale="90000"/>
          </a:bodyPr>
          <a:lstStyle/>
          <a:p>
            <a:r>
              <a:rPr lang="en-GB" b="1" dirty="0" smtClean="0">
                <a:solidFill>
                  <a:srgbClr val="FF0000"/>
                </a:solidFill>
              </a:rPr>
              <a:t>Contraction and Retraction</a:t>
            </a:r>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2" name="Content Placeholder 1"/>
          <p:cNvSpPr>
            <a:spLocks noGrp="1"/>
          </p:cNvSpPr>
          <p:nvPr>
            <p:ph idx="1"/>
          </p:nvPr>
        </p:nvSpPr>
        <p:spPr>
          <a:xfrm>
            <a:off x="457200" y="914400"/>
            <a:ext cx="8229600" cy="5092891"/>
          </a:xfrm>
        </p:spPr>
        <p:txBody>
          <a:bodyPr>
            <a:normAutofit/>
          </a:bodyPr>
          <a:lstStyle/>
          <a:p>
            <a:pPr>
              <a:buNone/>
            </a:pPr>
            <a:r>
              <a:rPr lang="en-GB" b="1" dirty="0" smtClean="0"/>
              <a:t>When labour starts, approximately 280 days</a:t>
            </a:r>
          </a:p>
          <a:p>
            <a:pPr>
              <a:buNone/>
            </a:pPr>
            <a:r>
              <a:rPr lang="en-GB" b="1" dirty="0" smtClean="0"/>
              <a:t>from the first day of the last menstrual period, the contractions change in character. They become regular and more painful. Labour contractions differ from those of pregnancy in that they are followed by retraction. This is characteristic of uterine muscle in labour.</a:t>
            </a:r>
          </a:p>
          <a:p>
            <a:pPr>
              <a:buNone/>
            </a:pPr>
            <a:r>
              <a:rPr lang="en-GB" b="1" dirty="0" smtClean="0"/>
              <a:t>The contracted muscle does not return to its original length when the contraction passes off. Each succeeding contraction leads to further shortening of the muscle fibres so that the uterine cavity becomes smaller and smaller. This is what makes the cervix dilate.  </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915400" cy="685800"/>
          </a:xfrm>
        </p:spPr>
        <p:txBody>
          <a:bodyPr>
            <a:normAutofit fontScale="90000"/>
          </a:bodyPr>
          <a:lstStyle/>
          <a:p>
            <a:r>
              <a:rPr lang="en-GB" b="1" dirty="0" smtClean="0">
                <a:solidFill>
                  <a:srgbClr val="FF0000"/>
                </a:solidFill>
              </a:rPr>
              <a:t>Contraction and Retraction cont...</a:t>
            </a:r>
            <a:endParaRPr lang="en-GB" b="1" dirty="0">
              <a:solidFill>
                <a:srgbClr val="FF0000"/>
              </a:solidFill>
            </a:endParaRPr>
          </a:p>
        </p:txBody>
      </p:sp>
      <p:sp>
        <p:nvSpPr>
          <p:cNvPr id="2" name="Content Placeholder 1"/>
          <p:cNvSpPr>
            <a:spLocks noGrp="1"/>
          </p:cNvSpPr>
          <p:nvPr>
            <p:ph idx="1"/>
          </p:nvPr>
        </p:nvSpPr>
        <p:spPr>
          <a:xfrm>
            <a:off x="0" y="609600"/>
            <a:ext cx="9144000" cy="6248400"/>
          </a:xfrm>
        </p:spPr>
        <p:txBody>
          <a:bodyPr>
            <a:noAutofit/>
          </a:bodyPr>
          <a:lstStyle/>
          <a:p>
            <a:pPr>
              <a:buNone/>
            </a:pPr>
            <a:r>
              <a:rPr lang="en-GB" b="1" dirty="0" smtClean="0"/>
              <a:t>	When talking about contractions, you as a midwife are concerned with three factors, namely the strength, the duration and the frequency of the contraction.</a:t>
            </a:r>
          </a:p>
          <a:p>
            <a:pPr>
              <a:buNone/>
            </a:pPr>
            <a:r>
              <a:rPr lang="en-GB" b="1" dirty="0" smtClean="0"/>
              <a:t>When you talk of the strength of a contraction, you identify it as one of three categories: weak, fair or fairly strong, and strong </a:t>
            </a:r>
            <a:r>
              <a:rPr lang="en-GB" b="1" dirty="0" smtClean="0">
                <a:solidFill>
                  <a:srgbClr val="FFC000"/>
                </a:solidFill>
              </a:rPr>
              <a:t>(Mild, Moderate, Strong</a:t>
            </a:r>
            <a:r>
              <a:rPr lang="en-GB" b="1" dirty="0" smtClean="0"/>
              <a:t>). The strength of a contraction is measured according to the time it has taken. Thus, a contraction which takes 30 seconds is said to be weak, one that takes 30 to 40 is said to be fair or fairly strong and one that lasts for 40 to 60 seconds is said to be strong. The duration refers to the time taken by a contraction, for example a weak contraction lasts for 10 to 30 seconds. Frequency, on the other hand refers to the number of intervals between one contraction and the next. If a mother has one contraction after every 45 minutes, the frequency is written as 1:45..</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27664"/>
            <a:ext cx="7611034" cy="1143000"/>
          </a:xfrm>
        </p:spPr>
        <p:txBody>
          <a:bodyPr>
            <a:normAutofit fontScale="90000"/>
          </a:bodyPr>
          <a:lstStyle/>
          <a:p>
            <a:r>
              <a:rPr lang="en-US" b="1" dirty="0" smtClean="0">
                <a:solidFill>
                  <a:srgbClr val="0070C0"/>
                </a:solidFill>
              </a:rPr>
              <a:t>INTRODUCTORY BLOCK- 2014 class</a:t>
            </a:r>
            <a:endParaRPr lang="en-US" b="1" dirty="0"/>
          </a:p>
        </p:txBody>
      </p:sp>
      <p:sp>
        <p:nvSpPr>
          <p:cNvPr id="2" name="Content Placeholder 1"/>
          <p:cNvSpPr>
            <a:spLocks noGrp="1"/>
          </p:cNvSpPr>
          <p:nvPr>
            <p:ph idx="1"/>
          </p:nvPr>
        </p:nvSpPr>
        <p:spPr>
          <a:xfrm>
            <a:off x="228600" y="2209800"/>
            <a:ext cx="8534400" cy="4495800"/>
          </a:xfrm>
        </p:spPr>
        <p:txBody>
          <a:bodyPr/>
          <a:lstStyle/>
          <a:p>
            <a:pPr>
              <a:buNone/>
            </a:pPr>
            <a:r>
              <a:rPr lang="en-US" sz="2400" b="1" dirty="0" smtClean="0"/>
              <a:t>MIDWIFERY AND OBSTETRICS</a:t>
            </a:r>
          </a:p>
          <a:p>
            <a:pPr>
              <a:buNone/>
            </a:pPr>
            <a:r>
              <a:rPr lang="en-US" sz="2400" b="1" dirty="0" smtClean="0"/>
              <a:t>&gt;</a:t>
            </a:r>
            <a:r>
              <a:rPr lang="en-US" b="1" dirty="0" smtClean="0"/>
              <a:t>Sept.</a:t>
            </a:r>
            <a:r>
              <a:rPr lang="en-US" sz="2400" b="1" dirty="0" smtClean="0"/>
              <a:t> 2014 CLASS&lt;</a:t>
            </a:r>
          </a:p>
          <a:p>
            <a:pPr>
              <a:buNone/>
            </a:pPr>
            <a:r>
              <a:rPr lang="en-US" sz="2400" b="1" dirty="0" smtClean="0"/>
              <a:t>By: </a:t>
            </a:r>
            <a:r>
              <a:rPr lang="en-US" b="1" dirty="0" smtClean="0"/>
              <a:t>RHODA LODIO</a:t>
            </a:r>
            <a:endParaRPr lang="en-GB" dirty="0" smtClean="0"/>
          </a:p>
          <a:p>
            <a:pPr>
              <a:buNone/>
            </a:pPr>
            <a:endParaRPr lang="en-US" dirty="0"/>
          </a:p>
        </p:txBody>
      </p:sp>
      <p:pic>
        <p:nvPicPr>
          <p:cNvPr id="4" name="Picture 15" descr="j0240719"/>
          <p:cNvPicPr>
            <a:picLocks noChangeAspect="1" noChangeArrowheads="1"/>
          </p:cNvPicPr>
          <p:nvPr/>
        </p:nvPicPr>
        <p:blipFill>
          <a:blip r:embed="rId3"/>
          <a:srcRect/>
          <a:stretch>
            <a:fillRect/>
          </a:stretch>
        </p:blipFill>
        <p:spPr bwMode="auto">
          <a:xfrm>
            <a:off x="5715000" y="1295400"/>
            <a:ext cx="3200400" cy="5105400"/>
          </a:xfrm>
          <a:prstGeom prst="rect">
            <a:avLst/>
          </a:prstGeom>
          <a:noFill/>
          <a:ln w="9525">
            <a:noFill/>
            <a:miter lim="800000"/>
            <a:headEnd/>
            <a:tailEnd/>
          </a:ln>
        </p:spPr>
      </p:pic>
      <p:pic>
        <p:nvPicPr>
          <p:cNvPr id="56322" name="Picture 2" descr="C:\Users\Bish. Michael Baraza\Pictures\Embarazo, Calendario del embarazo, Parto, Bebé, Nombres de bebés, Concepción, Fertilidad, Embarazada_files\Espanol_baby_name_ad.gif"/>
          <p:cNvPicPr>
            <a:picLocks noChangeAspect="1" noChangeArrowheads="1"/>
          </p:cNvPicPr>
          <p:nvPr/>
        </p:nvPicPr>
        <p:blipFill>
          <a:blip r:embed="rId4"/>
          <a:srcRect/>
          <a:stretch>
            <a:fillRect/>
          </a:stretch>
        </p:blipFill>
        <p:spPr bwMode="auto">
          <a:xfrm>
            <a:off x="381000" y="3505200"/>
            <a:ext cx="5486400" cy="30480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11034" cy="838200"/>
          </a:xfrm>
        </p:spPr>
        <p:txBody>
          <a:bodyPr>
            <a:normAutofit/>
          </a:bodyPr>
          <a:lstStyle/>
          <a:p>
            <a:r>
              <a:rPr lang="en-US" b="1" dirty="0" smtClean="0">
                <a:solidFill>
                  <a:srgbClr val="FF0000"/>
                </a:solidFill>
              </a:rPr>
              <a:t>History of midwifery cont…</a:t>
            </a:r>
            <a:endParaRPr lang="en-US" b="1" dirty="0">
              <a:solidFill>
                <a:srgbClr val="FF0000"/>
              </a:solidFill>
            </a:endParaRPr>
          </a:p>
        </p:txBody>
      </p:sp>
      <p:sp>
        <p:nvSpPr>
          <p:cNvPr id="3" name="Content Placeholder 2"/>
          <p:cNvSpPr>
            <a:spLocks noGrp="1"/>
          </p:cNvSpPr>
          <p:nvPr>
            <p:ph idx="1"/>
          </p:nvPr>
        </p:nvSpPr>
        <p:spPr>
          <a:xfrm>
            <a:off x="685800" y="1295400"/>
            <a:ext cx="8001000" cy="4537229"/>
          </a:xfrm>
        </p:spPr>
        <p:txBody>
          <a:bodyPr>
            <a:normAutofit/>
          </a:bodyPr>
          <a:lstStyle/>
          <a:p>
            <a:pPr>
              <a:buNone/>
            </a:pPr>
            <a:r>
              <a:rPr lang="en-US" sz="2400" b="1" dirty="0" smtClean="0"/>
              <a:t>Ignatius Phillip Semmelweis – observed the high incidence of infection ( puerperal sepsis) , especially where medical students and doctors delivered the woman, it was three times greater than in the midwives wards because doctors carried infections from post mortem examinations they made. In 1847 he advocated the use of hand washing using chlorine of lime prior to attendance of a woman in labour. He was the pioneer in the treatment of puerperal sepsis ( infection after delivery)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828800"/>
          </a:xfrm>
        </p:spPr>
        <p:txBody>
          <a:bodyPr>
            <a:normAutofit fontScale="90000"/>
          </a:bodyPr>
          <a:lstStyle/>
          <a:p>
            <a:r>
              <a:rPr lang="en-GB" b="1" dirty="0" smtClean="0">
                <a:solidFill>
                  <a:srgbClr val="FF0000"/>
                </a:solidFill>
              </a:rPr>
              <a:t>The Shortening and Dilation of The Cervix</a:t>
            </a:r>
            <a:r>
              <a:rPr lang="en-GB" dirty="0" smtClean="0"/>
              <a:t/>
            </a:r>
            <a:br>
              <a:rPr lang="en-GB" dirty="0" smtClean="0"/>
            </a:br>
            <a:endParaRPr lang="en-GB" dirty="0"/>
          </a:p>
        </p:txBody>
      </p:sp>
      <p:sp>
        <p:nvSpPr>
          <p:cNvPr id="2" name="Content Placeholder 1"/>
          <p:cNvSpPr>
            <a:spLocks noGrp="1"/>
          </p:cNvSpPr>
          <p:nvPr>
            <p:ph idx="1"/>
          </p:nvPr>
        </p:nvSpPr>
        <p:spPr>
          <a:xfrm>
            <a:off x="457200" y="1219200"/>
            <a:ext cx="8229600" cy="5334000"/>
          </a:xfrm>
        </p:spPr>
        <p:txBody>
          <a:bodyPr>
            <a:normAutofit fontScale="92500" lnSpcReduction="10000"/>
          </a:bodyPr>
          <a:lstStyle/>
          <a:p>
            <a:pPr>
              <a:buNone/>
            </a:pPr>
            <a:r>
              <a:rPr lang="en-GB" b="1" dirty="0" smtClean="0"/>
              <a:t>Before labour begins, the cervix of a primagravida is a thick hard cone which protrudes into the vagina. The canal is at least one inch long. When labour begins the strongly contracting upper segment of the uterus starts retracting and getting shorter, while the thinner lower segment of the uterus gets pulled away from the presenting part. This stretches the lower segment. The latter, in turn pulls the internal Os. This dragging away of the internal Os from the presenting part starts dilating the upper part of the cervical canal. This goes on until the canal is shorter and shorter and finally there is no canal at all. The canal becomes part of the uterine cavity with only the undilated external Os and the thinly stretched cervix separating this cavity from the vagina. When this happens, we say the cervix has been 'effaced' or 'taken up.</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763000" cy="1295400"/>
          </a:xfrm>
        </p:spPr>
        <p:txBody>
          <a:bodyPr>
            <a:normAutofit/>
          </a:bodyPr>
          <a:lstStyle/>
          <a:p>
            <a:r>
              <a:rPr lang="en-GB" sz="3200" b="1" dirty="0" smtClean="0">
                <a:solidFill>
                  <a:srgbClr val="FF0000"/>
                </a:solidFill>
              </a:rPr>
              <a:t>The Shortening and Dilation of The Cervix cont....</a:t>
            </a:r>
            <a:endParaRPr lang="en-GB" sz="3200" b="1" dirty="0">
              <a:solidFill>
                <a:srgbClr val="FF0000"/>
              </a:solidFill>
            </a:endParaRPr>
          </a:p>
        </p:txBody>
      </p:sp>
      <p:sp>
        <p:nvSpPr>
          <p:cNvPr id="2" name="Content Placeholder 1"/>
          <p:cNvSpPr>
            <a:spLocks noGrp="1"/>
          </p:cNvSpPr>
          <p:nvPr>
            <p:ph idx="1"/>
          </p:nvPr>
        </p:nvSpPr>
        <p:spPr>
          <a:xfrm>
            <a:off x="457200" y="1447800"/>
            <a:ext cx="8229600" cy="5257800"/>
          </a:xfrm>
        </p:spPr>
        <p:txBody>
          <a:bodyPr>
            <a:normAutofit/>
          </a:bodyPr>
          <a:lstStyle/>
          <a:p>
            <a:pPr>
              <a:buNone/>
            </a:pPr>
            <a:r>
              <a:rPr lang="en-GB" b="1" dirty="0" smtClean="0"/>
              <a:t>In a primigravida the cervix usually becomes almost fully effaced before any dilation takes place, while in multiparous women the two processes take place together. The cervix of a multipara might be already effaced and be dilated enough to admit a finger to the internal Os even before labour starts. These signs of labour are assessed by doing a vaginal examination, though with experience, you can also get a good idea by doing a rectal examination.</a:t>
            </a:r>
          </a:p>
          <a:p>
            <a:pPr>
              <a:buNone/>
            </a:pPr>
            <a:r>
              <a:rPr lang="en-GB" b="1" i="1" dirty="0" smtClean="0">
                <a:solidFill>
                  <a:srgbClr val="FFC000"/>
                </a:solidFill>
              </a:rPr>
              <a:t>The way you guide a mother has a great influence on the progress of her labour.</a:t>
            </a:r>
          </a:p>
          <a:p>
            <a:pPr>
              <a:buNone/>
            </a:pP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228600"/>
            <a:ext cx="7024744" cy="1524000"/>
          </a:xfrm>
        </p:spPr>
        <p:txBody>
          <a:bodyPr>
            <a:normAutofit/>
          </a:bodyPr>
          <a:lstStyle/>
          <a:p>
            <a:r>
              <a:rPr lang="en-GB" b="1" dirty="0" smtClean="0">
                <a:solidFill>
                  <a:srgbClr val="FF0000"/>
                </a:solidFill>
              </a:rPr>
              <a:t>The Show</a:t>
            </a:r>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2" name="Content Placeholder 1"/>
          <p:cNvSpPr>
            <a:spLocks noGrp="1"/>
          </p:cNvSpPr>
          <p:nvPr>
            <p:ph idx="1"/>
          </p:nvPr>
        </p:nvSpPr>
        <p:spPr>
          <a:xfrm>
            <a:off x="533400" y="1219200"/>
            <a:ext cx="7924800" cy="4613429"/>
          </a:xfrm>
        </p:spPr>
        <p:txBody>
          <a:bodyPr>
            <a:normAutofit/>
          </a:bodyPr>
          <a:lstStyle/>
          <a:p>
            <a:pPr>
              <a:buNone/>
            </a:pPr>
            <a:r>
              <a:rPr lang="en-GB" b="1" dirty="0" smtClean="0"/>
              <a:t>Throughout pregnancy the cervical canal is sealed by a plug of mucus known as an operculum. Together with the intact membranes this prevents organisms ascending into the uterine cavity.</a:t>
            </a:r>
          </a:p>
          <a:p>
            <a:pPr>
              <a:buNone/>
            </a:pPr>
            <a:r>
              <a:rPr lang="en-GB" b="1" dirty="0" smtClean="0"/>
              <a:t>When labour starts, the internal Os is pulled away from the foetal membranes and the canal is opened up. This releases the mucous plug which oozes out of the vagina mixed with a little blood. This is called the 'show'.</a:t>
            </a:r>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85800"/>
            <a:ext cx="7924800" cy="1143000"/>
          </a:xfrm>
        </p:spPr>
        <p:txBody>
          <a:bodyPr>
            <a:normAutofit fontScale="90000"/>
          </a:bodyPr>
          <a:lstStyle/>
          <a:p>
            <a:r>
              <a:rPr lang="en-GB" b="1" dirty="0" smtClean="0">
                <a:solidFill>
                  <a:srgbClr val="FF0000"/>
                </a:solidFill>
              </a:rPr>
              <a:t>The Stages of Labour</a:t>
            </a:r>
            <a:r>
              <a:rPr lang="en-GB" dirty="0" smtClean="0"/>
              <a:t/>
            </a:r>
            <a:br>
              <a:rPr lang="en-GB" dirty="0" smtClean="0"/>
            </a:br>
            <a:endParaRPr lang="en-GB" dirty="0"/>
          </a:p>
        </p:txBody>
      </p:sp>
      <p:sp>
        <p:nvSpPr>
          <p:cNvPr id="2" name="Content Placeholder 1"/>
          <p:cNvSpPr>
            <a:spLocks noGrp="1"/>
          </p:cNvSpPr>
          <p:nvPr>
            <p:ph idx="1"/>
          </p:nvPr>
        </p:nvSpPr>
        <p:spPr>
          <a:xfrm>
            <a:off x="609600" y="1828800"/>
            <a:ext cx="7924800" cy="4003829"/>
          </a:xfrm>
        </p:spPr>
        <p:txBody>
          <a:bodyPr>
            <a:normAutofit/>
          </a:bodyPr>
          <a:lstStyle/>
          <a:p>
            <a:pPr>
              <a:buNone/>
            </a:pPr>
            <a:r>
              <a:rPr lang="en-GB" b="1" dirty="0" smtClean="0"/>
              <a:t>Labour is divided into four stages, although in</a:t>
            </a:r>
          </a:p>
          <a:p>
            <a:pPr>
              <a:buNone/>
            </a:pPr>
            <a:r>
              <a:rPr lang="en-GB" b="1" dirty="0" smtClean="0"/>
              <a:t>real practice, the process is a continuous one and change from one stage to the other may not be clearly obvious. The four stages of labour are known as First stage, Second stage, Third stage and Fourth stage.</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7534834" cy="1143000"/>
          </a:xfrm>
        </p:spPr>
        <p:txBody>
          <a:bodyPr>
            <a:normAutofit fontScale="90000"/>
          </a:bodyPr>
          <a:lstStyle/>
          <a:p>
            <a:r>
              <a:rPr lang="en-GB" b="1" dirty="0" smtClean="0">
                <a:solidFill>
                  <a:srgbClr val="FF0000"/>
                </a:solidFill>
              </a:rPr>
              <a:t>The First Stage </a:t>
            </a:r>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2" name="Content Placeholder 1"/>
          <p:cNvSpPr>
            <a:spLocks noGrp="1"/>
          </p:cNvSpPr>
          <p:nvPr>
            <p:ph idx="1"/>
          </p:nvPr>
        </p:nvSpPr>
        <p:spPr>
          <a:xfrm>
            <a:off x="609600" y="1219200"/>
            <a:ext cx="8077200" cy="4613429"/>
          </a:xfrm>
        </p:spPr>
        <p:txBody>
          <a:bodyPr>
            <a:normAutofit/>
          </a:bodyPr>
          <a:lstStyle/>
          <a:p>
            <a:pPr>
              <a:buNone/>
            </a:pPr>
            <a:r>
              <a:rPr lang="en-GB" b="1" dirty="0" smtClean="0"/>
              <a:t>This is known as the stage of cervical dilatation.</a:t>
            </a:r>
          </a:p>
          <a:p>
            <a:pPr>
              <a:buNone/>
            </a:pPr>
            <a:r>
              <a:rPr lang="en-GB" b="1" dirty="0" smtClean="0"/>
              <a:t>This stage begins when regular, painful uterine</a:t>
            </a:r>
          </a:p>
          <a:p>
            <a:pPr>
              <a:buNone/>
            </a:pPr>
            <a:r>
              <a:rPr lang="en-GB" b="1" dirty="0" smtClean="0"/>
              <a:t>contractions start and is detected clinically by the thinning and effacement of the cervix, followed by its dilatation. The normally thick cervix becomes thinned out and stretched over the presenting part. The first stage is completed when the cervix is fully dilated and the presenting part starts being expelled. This stage has two phases, known as the latent and the active phase.</a:t>
            </a:r>
          </a:p>
          <a:p>
            <a:pPr>
              <a:buNone/>
            </a:pPr>
            <a:r>
              <a:rPr lang="en-GB" b="1" dirty="0" smtClean="0"/>
              <a:t>The contractions of the uterus dilates the cervix.</a:t>
            </a:r>
          </a:p>
          <a:p>
            <a:pPr>
              <a:buNone/>
            </a:pP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8686800" cy="838200"/>
          </a:xfrm>
        </p:spPr>
        <p:txBody>
          <a:bodyPr/>
          <a:lstStyle/>
          <a:p>
            <a:r>
              <a:rPr lang="en-GB" b="1" dirty="0" smtClean="0">
                <a:solidFill>
                  <a:srgbClr val="FF0000"/>
                </a:solidFill>
              </a:rPr>
              <a:t>The First Stage cont...</a:t>
            </a:r>
            <a:endParaRPr lang="en-GB" b="1" dirty="0">
              <a:solidFill>
                <a:srgbClr val="FF0000"/>
              </a:solidFill>
            </a:endParaRPr>
          </a:p>
        </p:txBody>
      </p:sp>
      <p:sp>
        <p:nvSpPr>
          <p:cNvPr id="2" name="Content Placeholder 1"/>
          <p:cNvSpPr>
            <a:spLocks noGrp="1"/>
          </p:cNvSpPr>
          <p:nvPr>
            <p:ph idx="1"/>
          </p:nvPr>
        </p:nvSpPr>
        <p:spPr>
          <a:xfrm>
            <a:off x="609600" y="1295400"/>
            <a:ext cx="8229600" cy="4537229"/>
          </a:xfrm>
        </p:spPr>
        <p:txBody>
          <a:bodyPr>
            <a:normAutofit fontScale="92500"/>
          </a:bodyPr>
          <a:lstStyle/>
          <a:p>
            <a:pPr>
              <a:buNone/>
            </a:pPr>
            <a:r>
              <a:rPr lang="en-GB" b="1" dirty="0" smtClean="0"/>
              <a:t>The dilatation of the internal Os causes the separation of the chorion from the decidua closest to it. A small bag of membranes is formed and is forced into the internal Os intrauterine pressure. At the beginning of each contraction, a little more amniotic fluid is forced into the bag of membranes. The head of the foetus then comes down like a ball valve and separates the amniotic fluid above it from that in the bag. The bag of membranes may remain intact until nearly the end of the first stage.</a:t>
            </a:r>
          </a:p>
          <a:p>
            <a:pPr>
              <a:buNone/>
            </a:pPr>
            <a:r>
              <a:rPr lang="en-GB" b="1" dirty="0" smtClean="0"/>
              <a:t>However, even if the membranes rupture early the cervix will still become dilated as it is drawn up over the presenting part by the retraction of the upper segment.</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305800" cy="914400"/>
          </a:xfrm>
        </p:spPr>
        <p:txBody>
          <a:bodyPr/>
          <a:lstStyle/>
          <a:p>
            <a:r>
              <a:rPr lang="en-GB" b="1" dirty="0" smtClean="0">
                <a:solidFill>
                  <a:srgbClr val="FF0000"/>
                </a:solidFill>
              </a:rPr>
              <a:t>The First Stage cont..</a:t>
            </a:r>
            <a:endParaRPr lang="en-GB" b="1" dirty="0">
              <a:solidFill>
                <a:srgbClr val="FF0000"/>
              </a:solidFill>
            </a:endParaRPr>
          </a:p>
        </p:txBody>
      </p:sp>
      <p:sp>
        <p:nvSpPr>
          <p:cNvPr id="2" name="Content Placeholder 1"/>
          <p:cNvSpPr>
            <a:spLocks noGrp="1"/>
          </p:cNvSpPr>
          <p:nvPr>
            <p:ph idx="1"/>
          </p:nvPr>
        </p:nvSpPr>
        <p:spPr>
          <a:xfrm>
            <a:off x="533400" y="1524000"/>
            <a:ext cx="8001000" cy="4308629"/>
          </a:xfrm>
        </p:spPr>
        <p:txBody>
          <a:bodyPr>
            <a:normAutofit fontScale="92500" lnSpcReduction="20000"/>
          </a:bodyPr>
          <a:lstStyle/>
          <a:p>
            <a:pPr>
              <a:buNone/>
            </a:pPr>
            <a:r>
              <a:rPr lang="en-GB" b="1" dirty="0" smtClean="0"/>
              <a:t>During the first stage, the foetus does not move downwards to any great degree. When a certain amount of fluid has left the uterus after the membranes have ruptured, a new form of pressure comes into play, namely </a:t>
            </a:r>
            <a:r>
              <a:rPr lang="en-GB" b="1" dirty="0" smtClean="0">
                <a:solidFill>
                  <a:srgbClr val="FFC000"/>
                </a:solidFill>
              </a:rPr>
              <a:t>foetal axis pressure</a:t>
            </a:r>
            <a:r>
              <a:rPr lang="en-GB" b="1" dirty="0" smtClean="0"/>
              <a:t>. The upper pole of the foetus, normally the breech, is pressed on by the fundus of the uterus, while the lower pole is pressed down onto the lower segment and cervix. Should the membranes rupture early, foetal axis pressure will operate at an early stage. In modern practice, the membranes are often deliberately ruptured during labour because this is believed to encourage more efficient uterine action and shorten labour. You should be cautious carrying out this procedure in this era of HIV.</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382000" cy="914400"/>
          </a:xfrm>
        </p:spPr>
        <p:txBody>
          <a:bodyPr>
            <a:normAutofit/>
          </a:bodyPr>
          <a:lstStyle/>
          <a:p>
            <a:r>
              <a:rPr lang="en-GB" b="1" dirty="0" smtClean="0">
                <a:solidFill>
                  <a:srgbClr val="FF0000"/>
                </a:solidFill>
              </a:rPr>
              <a:t>The First Stage cont..</a:t>
            </a:r>
            <a:endParaRPr lang="en-GB" b="1" dirty="0">
              <a:solidFill>
                <a:srgbClr val="FF0000"/>
              </a:solidFill>
            </a:endParaRPr>
          </a:p>
        </p:txBody>
      </p:sp>
      <p:sp>
        <p:nvSpPr>
          <p:cNvPr id="2" name="Content Placeholder 1"/>
          <p:cNvSpPr>
            <a:spLocks noGrp="1"/>
          </p:cNvSpPr>
          <p:nvPr>
            <p:ph idx="1"/>
          </p:nvPr>
        </p:nvSpPr>
        <p:spPr>
          <a:xfrm>
            <a:off x="685800" y="1066800"/>
            <a:ext cx="7848600" cy="4765829"/>
          </a:xfrm>
        </p:spPr>
        <p:txBody>
          <a:bodyPr>
            <a:normAutofit fontScale="92500" lnSpcReduction="20000"/>
          </a:bodyPr>
          <a:lstStyle/>
          <a:p>
            <a:pPr>
              <a:buNone/>
            </a:pPr>
            <a:r>
              <a:rPr lang="en-GB" b="1" dirty="0" smtClean="0"/>
              <a:t>The duration of the latent phase of labour need not be defined too accurately. Dilation of the cervix from 0 to 4cm can take six to eight hours, but slower progress may be normal and is perfectly acceptable provided that the woman is comfortable and in no way distressed. Between 4 and 10cm dilatation (that is in the active phase of labour) the cervix should dilate at a rate of about 1 cm per hour, giving a theoretical duration of six hours for this phase of labour in both primiparous and multiparous women.</a:t>
            </a:r>
          </a:p>
          <a:p>
            <a:pPr>
              <a:buNone/>
            </a:pPr>
            <a:r>
              <a:rPr lang="en-GB" b="1" dirty="0" smtClean="0"/>
              <a:t>During the early part of the latent phase the pains may not be very severe but towards the end of the active phase they are often very distressing, constituting the most painful part of labour. Vomiting and reflex shivering are common at the end of the active phase of the first stage of labour.</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763000" cy="914400"/>
          </a:xfrm>
        </p:spPr>
        <p:txBody>
          <a:bodyPr/>
          <a:lstStyle/>
          <a:p>
            <a:r>
              <a:rPr lang="en-GB" b="1" dirty="0" smtClean="0">
                <a:solidFill>
                  <a:srgbClr val="FF0000"/>
                </a:solidFill>
              </a:rPr>
              <a:t>The First Stage cont..</a:t>
            </a:r>
            <a:endParaRPr lang="en-GB" b="1" dirty="0">
              <a:solidFill>
                <a:srgbClr val="FF0000"/>
              </a:solidFill>
            </a:endParaRPr>
          </a:p>
        </p:txBody>
      </p:sp>
      <p:sp>
        <p:nvSpPr>
          <p:cNvPr id="2" name="Content Placeholder 1"/>
          <p:cNvSpPr>
            <a:spLocks noGrp="1"/>
          </p:cNvSpPr>
          <p:nvPr>
            <p:ph idx="1"/>
          </p:nvPr>
        </p:nvSpPr>
        <p:spPr>
          <a:xfrm>
            <a:off x="533400" y="1371600"/>
            <a:ext cx="8153400" cy="4461029"/>
          </a:xfrm>
        </p:spPr>
        <p:txBody>
          <a:bodyPr>
            <a:normAutofit/>
          </a:bodyPr>
          <a:lstStyle/>
          <a:p>
            <a:pPr>
              <a:buNone/>
            </a:pPr>
            <a:r>
              <a:rPr lang="en-GB" b="1" dirty="0" smtClean="0"/>
              <a:t>By now the membranes have ruptured. If the</a:t>
            </a:r>
          </a:p>
          <a:p>
            <a:pPr>
              <a:buNone/>
            </a:pPr>
            <a:r>
              <a:rPr lang="en-GB" b="1" dirty="0" smtClean="0"/>
              <a:t>membranes remain intact when the cervix is fully</a:t>
            </a:r>
          </a:p>
          <a:p>
            <a:pPr>
              <a:buNone/>
            </a:pPr>
            <a:r>
              <a:rPr lang="en-GB" b="1" dirty="0" smtClean="0"/>
              <a:t>dilated, the onset of the expulsive stage may be</a:t>
            </a:r>
          </a:p>
          <a:p>
            <a:pPr>
              <a:buNone/>
            </a:pPr>
            <a:r>
              <a:rPr lang="en-GB" b="1" dirty="0" smtClean="0"/>
              <a:t>delayed. This is because the cervix does not receive the pressure of the head, which helps to</a:t>
            </a:r>
          </a:p>
          <a:p>
            <a:pPr>
              <a:buNone/>
            </a:pPr>
            <a:r>
              <a:rPr lang="en-GB" b="1" dirty="0" smtClean="0"/>
              <a:t>stimulate the uterus to increase its activity. If the</a:t>
            </a:r>
          </a:p>
          <a:p>
            <a:pPr>
              <a:buNone/>
            </a:pPr>
            <a:r>
              <a:rPr lang="en-GB" b="1" dirty="0" smtClean="0"/>
              <a:t>membranes remain intact after full dilatation,</a:t>
            </a:r>
          </a:p>
          <a:p>
            <a:pPr>
              <a:buNone/>
            </a:pPr>
            <a:r>
              <a:rPr lang="en-GB" b="1" dirty="0" smtClean="0"/>
              <a:t>they should be ruptured with toothed forceps or</a:t>
            </a:r>
          </a:p>
          <a:p>
            <a:pPr>
              <a:buNone/>
            </a:pPr>
            <a:r>
              <a:rPr lang="en-GB" b="1" dirty="0" smtClean="0"/>
              <a:t>a sterile plastic amnihook during a contraction.</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228600"/>
            <a:ext cx="7024744" cy="1447800"/>
          </a:xfrm>
        </p:spPr>
        <p:txBody>
          <a:bodyPr>
            <a:normAutofit/>
          </a:bodyPr>
          <a:lstStyle/>
          <a:p>
            <a:r>
              <a:rPr lang="en-US" b="1" dirty="0" smtClean="0">
                <a:solidFill>
                  <a:srgbClr val="FF0000"/>
                </a:solidFill>
              </a:rPr>
              <a:t>Second Stage</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idx="1"/>
          </p:nvPr>
        </p:nvSpPr>
        <p:spPr>
          <a:xfrm>
            <a:off x="533400" y="1600200"/>
            <a:ext cx="8229600" cy="4232429"/>
          </a:xfrm>
        </p:spPr>
        <p:txBody>
          <a:bodyPr>
            <a:normAutofit lnSpcReduction="10000"/>
          </a:bodyPr>
          <a:lstStyle/>
          <a:p>
            <a:pPr>
              <a:buNone/>
            </a:pPr>
            <a:r>
              <a:rPr lang="en-US" b="1" dirty="0" smtClean="0"/>
              <a:t>This starts with the full dilatation of the cervix and the expulsion of the presenting part and ends with the complete delivery of the baby. Sometimes , there may be very little descent of the foetus  during the first stage. However, in the second stage, the resistance offered by the lower uterine segment and the cervix has been overcome and the presenting part can be pushed down onto the pelvic floor.</a:t>
            </a:r>
          </a:p>
          <a:p>
            <a:pPr>
              <a:buNone/>
            </a:pPr>
            <a:r>
              <a:rPr lang="en-US" b="1" dirty="0" smtClean="0"/>
              <a:t>The resistance of the pelvic floor then has to be overcome by uterine contractions, aided by the</a:t>
            </a:r>
          </a:p>
          <a:p>
            <a:pPr>
              <a:buNone/>
            </a:pPr>
            <a:r>
              <a:rPr lang="en-US" b="1" dirty="0" smtClean="0"/>
              <a:t>action of the voluntary muscles of the abdominal wall and the diaphragm.</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11034" cy="838200"/>
          </a:xfrm>
        </p:spPr>
        <p:txBody>
          <a:bodyPr>
            <a:normAutofit/>
          </a:bodyPr>
          <a:lstStyle/>
          <a:p>
            <a:r>
              <a:rPr lang="en-US" b="1" dirty="0" smtClean="0">
                <a:solidFill>
                  <a:srgbClr val="FF0000"/>
                </a:solidFill>
              </a:rPr>
              <a:t>Hx of midwifery cont</a:t>
            </a:r>
            <a:r>
              <a:rPr lang="en-US" b="1" dirty="0" smtClean="0"/>
              <a:t>..</a:t>
            </a:r>
            <a:endParaRPr lang="en-US" b="1" dirty="0"/>
          </a:p>
        </p:txBody>
      </p:sp>
      <p:sp>
        <p:nvSpPr>
          <p:cNvPr id="3" name="Content Placeholder 2"/>
          <p:cNvSpPr>
            <a:spLocks noGrp="1"/>
          </p:cNvSpPr>
          <p:nvPr>
            <p:ph idx="1"/>
          </p:nvPr>
        </p:nvSpPr>
        <p:spPr>
          <a:xfrm>
            <a:off x="457200" y="1371600"/>
            <a:ext cx="8305800" cy="4461029"/>
          </a:xfrm>
        </p:spPr>
        <p:txBody>
          <a:bodyPr>
            <a:normAutofit/>
          </a:bodyPr>
          <a:lstStyle/>
          <a:p>
            <a:pPr>
              <a:buNone/>
            </a:pPr>
            <a:r>
              <a:rPr lang="en-US" sz="4000" b="1" dirty="0" smtClean="0">
                <a:solidFill>
                  <a:srgbClr val="7030A0"/>
                </a:solidFill>
              </a:rPr>
              <a:t>Biblical times</a:t>
            </a:r>
          </a:p>
          <a:p>
            <a:pPr>
              <a:buNone/>
            </a:pPr>
            <a:r>
              <a:rPr lang="en-US" b="1" dirty="0" smtClean="0"/>
              <a:t>Midwives are mentioned in the old testament , Genesis 1:15-21 when Pharaoh , King of Egypt commands the midwives to slay all Jewish infants  of  the male sex . The midwives feared God , so they disobeyed these orders , saying to Pharaoh that the Hebrew women were not as Egyptians , for they are lively and deliver faster.</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610600" cy="1676400"/>
          </a:xfrm>
        </p:spPr>
        <p:txBody>
          <a:bodyPr>
            <a:normAutofit/>
          </a:bodyPr>
          <a:lstStyle/>
          <a:p>
            <a:r>
              <a:rPr lang="en-US" b="1" dirty="0" smtClean="0">
                <a:solidFill>
                  <a:srgbClr val="FF0000"/>
                </a:solidFill>
              </a:rPr>
              <a:t>Second Stage cont…</a:t>
            </a:r>
            <a:r>
              <a:rPr lang="en-US" dirty="0" smtClean="0">
                <a:solidFill>
                  <a:srgbClr val="FF0000"/>
                </a:solidFill>
              </a:rPr>
              <a:t/>
            </a:r>
            <a:br>
              <a:rPr lang="en-US" dirty="0" smtClean="0">
                <a:solidFill>
                  <a:srgbClr val="FF0000"/>
                </a:solidFill>
              </a:rPr>
            </a:br>
            <a:endParaRPr lang="en-US" dirty="0"/>
          </a:p>
        </p:txBody>
      </p:sp>
      <p:sp>
        <p:nvSpPr>
          <p:cNvPr id="2" name="Content Placeholder 1"/>
          <p:cNvSpPr>
            <a:spLocks noGrp="1"/>
          </p:cNvSpPr>
          <p:nvPr>
            <p:ph idx="1"/>
          </p:nvPr>
        </p:nvSpPr>
        <p:spPr>
          <a:xfrm>
            <a:off x="381000" y="1524000"/>
            <a:ext cx="8458200" cy="4308629"/>
          </a:xfrm>
        </p:spPr>
        <p:txBody>
          <a:bodyPr>
            <a:normAutofit fontScale="92500" lnSpcReduction="10000"/>
          </a:bodyPr>
          <a:lstStyle/>
          <a:p>
            <a:pPr>
              <a:buNone/>
            </a:pPr>
            <a:r>
              <a:rPr lang="en-US" b="1" dirty="0" smtClean="0"/>
              <a:t>In the absence of an effective epidural block, full dilatation of the cervix is accompanied by a bearing down sensation during contractions and women are usually encouraged to push. As the contraction comes on, the woman takes a deep breath, then holds it and subsequently bears down with all the force of her abdominal muscles. These partly voluntary, partly reflex, expulsive efforts place the foetus under additional stress and pushing should, therefore, not be allowed to continue for more than one hour. If delivery is not imminent, assistance in</a:t>
            </a:r>
          </a:p>
          <a:p>
            <a:pPr>
              <a:buNone/>
            </a:pPr>
            <a:r>
              <a:rPr lang="en-US" b="1" dirty="0" smtClean="0"/>
              <a:t> the form of Ventouse extraction, forceps delivery</a:t>
            </a:r>
          </a:p>
          <a:p>
            <a:pPr>
              <a:buNone/>
            </a:pPr>
            <a:r>
              <a:rPr lang="en-US" b="1" dirty="0" smtClean="0"/>
              <a:t>or even a Caesarean section may be necessary</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687234" cy="1295400"/>
          </a:xfrm>
        </p:spPr>
        <p:txBody>
          <a:bodyPr>
            <a:normAutofit fontScale="90000"/>
          </a:bodyPr>
          <a:lstStyle/>
          <a:p>
            <a:r>
              <a:rPr lang="en-US" b="1" dirty="0" smtClean="0">
                <a:solidFill>
                  <a:srgbClr val="FF0000"/>
                </a:solidFill>
              </a:rPr>
              <a:t>Third Stage</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idx="1"/>
          </p:nvPr>
        </p:nvSpPr>
        <p:spPr>
          <a:xfrm>
            <a:off x="609600" y="1066800"/>
            <a:ext cx="7924800" cy="4765829"/>
          </a:xfrm>
        </p:spPr>
        <p:txBody>
          <a:bodyPr>
            <a:noAutofit/>
          </a:bodyPr>
          <a:lstStyle/>
          <a:p>
            <a:pPr>
              <a:buNone/>
            </a:pPr>
            <a:r>
              <a:rPr lang="en-US" b="1" dirty="0" smtClean="0"/>
              <a:t>This stage commences immediately after the birth of the baby. It includes the delivery of the placenta and membranes as well as the control of bleeding. At this stage the uterus contracts down to follow the body of the foetus as it is being born. As the cavity of the uterus becomes smaller, the area of the placental site is diminished. The placenta is then cut off from the spongy layer of the decidua basalis. Further uterine contractions expel the placenta from the upper segment into the lower segment and through the vaginal vault. This process, whereby the placenta leaves the upper segment to the lower segment and through the vagina, is referred to as separation and descent.</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0"/>
            <a:ext cx="7024744" cy="1600200"/>
          </a:xfrm>
        </p:spPr>
        <p:txBody>
          <a:bodyPr>
            <a:normAutofit/>
          </a:bodyPr>
          <a:lstStyle/>
          <a:p>
            <a:r>
              <a:rPr lang="en-US" b="1" dirty="0" smtClean="0">
                <a:solidFill>
                  <a:srgbClr val="C00000"/>
                </a:solidFill>
              </a:rPr>
              <a:t>Fourth Stage</a:t>
            </a:r>
            <a:r>
              <a:rPr lang="en-US" dirty="0" smtClean="0"/>
              <a:t/>
            </a:r>
            <a:br>
              <a:rPr lang="en-US" dirty="0" smtClean="0"/>
            </a:br>
            <a:endParaRPr lang="en-US" dirty="0"/>
          </a:p>
        </p:txBody>
      </p:sp>
      <p:sp>
        <p:nvSpPr>
          <p:cNvPr id="2" name="Content Placeholder 1"/>
          <p:cNvSpPr>
            <a:spLocks noGrp="1"/>
          </p:cNvSpPr>
          <p:nvPr>
            <p:ph idx="1"/>
          </p:nvPr>
        </p:nvSpPr>
        <p:spPr>
          <a:xfrm>
            <a:off x="685800" y="1066800"/>
            <a:ext cx="8001000" cy="4765829"/>
          </a:xfrm>
        </p:spPr>
        <p:txBody>
          <a:bodyPr>
            <a:normAutofit fontScale="70000" lnSpcReduction="20000"/>
          </a:bodyPr>
          <a:lstStyle/>
          <a:p>
            <a:pPr>
              <a:buNone/>
            </a:pPr>
            <a:r>
              <a:rPr lang="en-US" sz="3100" b="1" dirty="0" smtClean="0"/>
              <a:t>This is the period from the delivery of placenta and membranes to the end of the first two hours postpartum. The uterus is firm at level of two fingers breadth above the umbilicus. Restoration of physiological stability is established. During this period </a:t>
            </a:r>
            <a:r>
              <a:rPr lang="en-US" sz="3100" b="1" dirty="0" err="1" smtClean="0"/>
              <a:t>myometrial</a:t>
            </a:r>
            <a:r>
              <a:rPr lang="en-US" sz="3100" b="1" dirty="0" smtClean="0"/>
              <a:t> contractions and retraction, accompanied by vessel thrombosis, operate effectively to control bleeding from the placenta site. Failure of this mechanism could result in excessive blood loss (postpartum haemorrhage (PPH)) that could be life threatening. The mother should be closely observed for haemorrhage, urine retention or hypotension with uterine massage every 15 minutes. The mother and child relationship should be initiated and encouraged, as it has an effect to the subsequent quality of their relationship and bonding</a:t>
            </a:r>
            <a:r>
              <a:rPr lang="en-US" dirty="0" smtClean="0"/>
              <a:t>.</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305800" cy="1524000"/>
          </a:xfrm>
        </p:spPr>
        <p:txBody>
          <a:bodyPr>
            <a:normAutofit/>
          </a:bodyPr>
          <a:lstStyle/>
          <a:p>
            <a:r>
              <a:rPr lang="en-US" b="1" dirty="0" smtClean="0">
                <a:solidFill>
                  <a:srgbClr val="C00000"/>
                </a:solidFill>
              </a:rPr>
              <a:t>Physiological Changes in Labour</a:t>
            </a:r>
            <a:r>
              <a:rPr lang="en-US" dirty="0" smtClean="0"/>
              <a:t/>
            </a:r>
            <a:br>
              <a:rPr lang="en-US" dirty="0" smtClean="0"/>
            </a:br>
            <a:endParaRPr lang="en-US" dirty="0"/>
          </a:p>
        </p:txBody>
      </p:sp>
      <p:sp>
        <p:nvSpPr>
          <p:cNvPr id="2" name="Content Placeholder 1"/>
          <p:cNvSpPr>
            <a:spLocks noGrp="1"/>
          </p:cNvSpPr>
          <p:nvPr>
            <p:ph idx="1"/>
          </p:nvPr>
        </p:nvSpPr>
        <p:spPr>
          <a:xfrm>
            <a:off x="533400" y="2057400"/>
            <a:ext cx="8077200" cy="3775229"/>
          </a:xfrm>
        </p:spPr>
        <p:txBody>
          <a:bodyPr/>
          <a:lstStyle/>
          <a:p>
            <a:pPr>
              <a:buNone/>
            </a:pPr>
            <a:r>
              <a:rPr lang="en-US" b="1" dirty="0" smtClean="0"/>
              <a:t>You will continue with the study of the four stages of labour, paying particular attention to the physiological and mechanical changes that are involved</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8991600" cy="1447800"/>
          </a:xfrm>
        </p:spPr>
        <p:txBody>
          <a:bodyPr>
            <a:normAutofit fontScale="90000"/>
          </a:bodyPr>
          <a:lstStyle/>
          <a:p>
            <a:r>
              <a:rPr lang="en-US" sz="3600" b="1" dirty="0" smtClean="0">
                <a:solidFill>
                  <a:srgbClr val="C00000"/>
                </a:solidFill>
              </a:rPr>
              <a:t>Physiological Changes in the First Stage of Labour</a:t>
            </a:r>
            <a:r>
              <a:rPr lang="en-US" dirty="0" smtClean="0"/>
              <a:t/>
            </a:r>
            <a:br>
              <a:rPr lang="en-US" dirty="0" smtClean="0"/>
            </a:br>
            <a:endParaRPr lang="en-US" dirty="0"/>
          </a:p>
        </p:txBody>
      </p:sp>
      <p:sp>
        <p:nvSpPr>
          <p:cNvPr id="2" name="Content Placeholder 1"/>
          <p:cNvSpPr>
            <a:spLocks noGrp="1"/>
          </p:cNvSpPr>
          <p:nvPr>
            <p:ph idx="1"/>
          </p:nvPr>
        </p:nvSpPr>
        <p:spPr>
          <a:xfrm>
            <a:off x="457200" y="1371600"/>
            <a:ext cx="8229600" cy="5486400"/>
          </a:xfrm>
        </p:spPr>
        <p:txBody>
          <a:bodyPr>
            <a:normAutofit fontScale="92500" lnSpcReduction="10000"/>
          </a:bodyPr>
          <a:lstStyle/>
          <a:p>
            <a:pPr>
              <a:buNone/>
            </a:pPr>
            <a:r>
              <a:rPr lang="en-US" b="1" dirty="0" smtClean="0"/>
              <a:t>This is the stage of dilatation of the cervix. On average, it lasts eight to twelve hours in a </a:t>
            </a:r>
            <a:r>
              <a:rPr lang="en-US" b="1" dirty="0" err="1" smtClean="0"/>
              <a:t>primigravida</a:t>
            </a:r>
            <a:r>
              <a:rPr lang="en-US" b="1" dirty="0" smtClean="0"/>
              <a:t> and six to eight hours in a </a:t>
            </a:r>
            <a:r>
              <a:rPr lang="en-US" b="1" dirty="0" err="1" smtClean="0"/>
              <a:t>multipara</a:t>
            </a:r>
            <a:r>
              <a:rPr lang="en-US" b="1" dirty="0" smtClean="0"/>
              <a:t>. It should not go beyond 14 hours in either. This stage is characterised by the uterus doing an immense amount of muscular work in the form of contracting and relaxing.</a:t>
            </a:r>
          </a:p>
          <a:p>
            <a:pPr>
              <a:buNone/>
            </a:pPr>
            <a:r>
              <a:rPr lang="en-US" b="1" dirty="0" smtClean="0"/>
              <a:t>Contractions are involuntary in that they do not come on through voluntary effort of the woman nor can they be voluntarily stopped. They are peristaltic and regular.</a:t>
            </a:r>
          </a:p>
          <a:p>
            <a:pPr>
              <a:buNone/>
            </a:pPr>
            <a:r>
              <a:rPr lang="en-US" b="1" dirty="0" smtClean="0"/>
              <a:t>Contractions at the start of labour come every 10 to 15 minutes and last between 30 to 45 seconds. They increase in frequency and strength as labour progresses until they are separated by a minute or two. Towards the end of the first stage they last for one minute. The relaxation phase during which the muscles remain retracted also shortens.</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57200"/>
            <a:ext cx="9144000" cy="762000"/>
          </a:xfrm>
        </p:spPr>
        <p:txBody>
          <a:bodyPr>
            <a:normAutofit fontScale="90000"/>
          </a:bodyPr>
          <a:lstStyle/>
          <a:p>
            <a:r>
              <a:rPr lang="en-US" sz="3200" b="1" dirty="0" smtClean="0">
                <a:solidFill>
                  <a:srgbClr val="C00000"/>
                </a:solidFill>
              </a:rPr>
              <a:t>Physiological Changes in the First Stage of Labour cont….</a:t>
            </a:r>
            <a:endParaRPr lang="en-US" sz="3200" b="1" dirty="0"/>
          </a:p>
        </p:txBody>
      </p:sp>
      <p:sp>
        <p:nvSpPr>
          <p:cNvPr id="2" name="Content Placeholder 1"/>
          <p:cNvSpPr>
            <a:spLocks noGrp="1"/>
          </p:cNvSpPr>
          <p:nvPr>
            <p:ph idx="1"/>
          </p:nvPr>
        </p:nvSpPr>
        <p:spPr>
          <a:xfrm>
            <a:off x="228600" y="1219200"/>
            <a:ext cx="8915400" cy="4613429"/>
          </a:xfrm>
        </p:spPr>
        <p:txBody>
          <a:bodyPr>
            <a:noAutofit/>
          </a:bodyPr>
          <a:lstStyle/>
          <a:p>
            <a:pPr>
              <a:buNone/>
            </a:pPr>
            <a:r>
              <a:rPr lang="en-US" b="1" dirty="0" smtClean="0"/>
              <a:t>Each contraction begins with a gradual build-up towards a peak of intensity. This is followed by a relaxation phase. During the relaxation phase, the muscle recovers and gets ready for the next contraction. This relaxation phase is important to both the foetus and the mother during the first and second stages of labour. During a contraction the circulation through the uterine wall is reduced and the foetal heart rate is slowed but regains its normal rate as soon as the contraction has passed. If there is increasing foetal tachycardia between contractions or if the bradycardia is prolonged after each contraction, then foetal distress sets in. If the uterus contracts continuously the foetus dies from lack of oxygen (anoxia).</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610600" cy="1066800"/>
          </a:xfrm>
        </p:spPr>
        <p:txBody>
          <a:bodyPr>
            <a:normAutofit fontScale="90000"/>
          </a:bodyPr>
          <a:lstStyle/>
          <a:p>
            <a:r>
              <a:rPr lang="en-US" b="1" dirty="0" smtClean="0">
                <a:solidFill>
                  <a:srgbClr val="C00000"/>
                </a:solidFill>
              </a:rPr>
              <a:t>Physiological Changes in the First Stage of Labour cont….</a:t>
            </a:r>
            <a:endParaRPr lang="en-US" b="1" dirty="0"/>
          </a:p>
        </p:txBody>
      </p:sp>
      <p:sp>
        <p:nvSpPr>
          <p:cNvPr id="2" name="Content Placeholder 1"/>
          <p:cNvSpPr>
            <a:spLocks noGrp="1"/>
          </p:cNvSpPr>
          <p:nvPr>
            <p:ph idx="1"/>
          </p:nvPr>
        </p:nvSpPr>
        <p:spPr>
          <a:xfrm>
            <a:off x="381000" y="1066800"/>
            <a:ext cx="8305800" cy="4765829"/>
          </a:xfrm>
        </p:spPr>
        <p:txBody>
          <a:bodyPr>
            <a:noAutofit/>
          </a:bodyPr>
          <a:lstStyle/>
          <a:p>
            <a:pPr>
              <a:buNone/>
            </a:pPr>
            <a:r>
              <a:rPr lang="en-US" b="1" dirty="0" smtClean="0"/>
              <a:t>The mother is also able to relax during the relaxation phase. However, if the uterus contracts continuously, the mother also gets very exhausted because the uterus uses up a lot of energy during contractions. If this goes on for too long, as is the case during prolonged labour, her energy stores become depleted and maternal distress sets in. As the mother will not be able to eat or absorb much by mouth, she should be given supplementary carbohydrates intravenously. In a normal first stage, oral fluids to which additional sugar has been added are sufficient. As the uterus contracts and retracts more and more, the upper muscular part becomes progressively thicker. </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382000" cy="1295400"/>
          </a:xfrm>
        </p:spPr>
        <p:txBody>
          <a:bodyPr>
            <a:normAutofit fontScale="90000"/>
          </a:bodyPr>
          <a:lstStyle/>
          <a:p>
            <a:r>
              <a:rPr lang="en-US" b="1" dirty="0" smtClean="0">
                <a:solidFill>
                  <a:srgbClr val="C00000"/>
                </a:solidFill>
              </a:rPr>
              <a:t>Physiological Changes in the First Stage of Labour cont….</a:t>
            </a:r>
            <a:endParaRPr lang="en-US" b="1" dirty="0"/>
          </a:p>
        </p:txBody>
      </p:sp>
      <p:sp>
        <p:nvSpPr>
          <p:cNvPr id="2" name="Content Placeholder 1"/>
          <p:cNvSpPr>
            <a:spLocks noGrp="1"/>
          </p:cNvSpPr>
          <p:nvPr>
            <p:ph idx="1"/>
          </p:nvPr>
        </p:nvSpPr>
        <p:spPr>
          <a:xfrm>
            <a:off x="381000" y="1676400"/>
            <a:ext cx="8229600" cy="4572000"/>
          </a:xfrm>
        </p:spPr>
        <p:txBody>
          <a:bodyPr>
            <a:normAutofit fontScale="85000" lnSpcReduction="20000"/>
          </a:bodyPr>
          <a:lstStyle/>
          <a:p>
            <a:pPr>
              <a:buNone/>
            </a:pPr>
            <a:r>
              <a:rPr lang="en-US" sz="2800" b="1" dirty="0" smtClean="0"/>
              <a:t>The less muscular lower segment is pulled upwards over the presenting part and becomes thinner. The cervix becomes effaced. The effacement is followed or accompanied by progressive dilation of the cervix until full dilatation when the uterus becomes a continuous cavity with the vagina. A fully dilated cervix is 10 cm dilated. During the first stage the uterine cavity gets progressively smaller but the foetus moves down very little.</a:t>
            </a:r>
          </a:p>
          <a:p>
            <a:pPr>
              <a:buNone/>
            </a:pPr>
            <a:r>
              <a:rPr lang="en-US" sz="2800" b="1" dirty="0" smtClean="0"/>
              <a:t>The presenting part helps in dilating the cervix. During this stage the woman should not use her voluntary efforts to bear down as this will exhaust her unnecessarily and may cause oedema of the cervix and/or foetal distress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52400"/>
            <a:ext cx="9067800" cy="1447800"/>
          </a:xfrm>
        </p:spPr>
        <p:txBody>
          <a:bodyPr>
            <a:normAutofit fontScale="90000"/>
          </a:bodyPr>
          <a:lstStyle/>
          <a:p>
            <a:r>
              <a:rPr lang="en-US" b="1" dirty="0" smtClean="0">
                <a:solidFill>
                  <a:srgbClr val="C00000"/>
                </a:solidFill>
              </a:rPr>
              <a:t>Management of Normal Labour in the Admission Room</a:t>
            </a:r>
            <a:r>
              <a:rPr lang="en-US" dirty="0" smtClean="0"/>
              <a:t/>
            </a:r>
            <a:br>
              <a:rPr lang="en-US" dirty="0" smtClean="0"/>
            </a:br>
            <a:endParaRPr lang="en-US" dirty="0"/>
          </a:p>
        </p:txBody>
      </p:sp>
      <p:sp>
        <p:nvSpPr>
          <p:cNvPr id="2" name="Content Placeholder 1"/>
          <p:cNvSpPr>
            <a:spLocks noGrp="1"/>
          </p:cNvSpPr>
          <p:nvPr>
            <p:ph idx="1"/>
          </p:nvPr>
        </p:nvSpPr>
        <p:spPr>
          <a:xfrm>
            <a:off x="533400" y="1066800"/>
            <a:ext cx="8305800" cy="5334000"/>
          </a:xfrm>
        </p:spPr>
        <p:txBody>
          <a:bodyPr>
            <a:normAutofit lnSpcReduction="10000"/>
          </a:bodyPr>
          <a:lstStyle/>
          <a:p>
            <a:pPr>
              <a:buNone/>
            </a:pPr>
            <a:r>
              <a:rPr lang="en-US" b="1" dirty="0" smtClean="0"/>
              <a:t>The proper management of labour is essential, if you are to avoid problems or to detect them early when they occur. The patient will come to you believing she is in labour. You should be able to assess and decide whether she is in labour or not. The patient may be in early labour, but often she might arrive in the late second or even third stage.</a:t>
            </a:r>
          </a:p>
          <a:p>
            <a:pPr>
              <a:buNone/>
            </a:pPr>
            <a:r>
              <a:rPr lang="en-US" b="1" dirty="0" smtClean="0"/>
              <a:t>If you are sure she is not in labour send her home to wait. If she is in labour, keep her in the ward and continue monitoring her progress.</a:t>
            </a:r>
          </a:p>
          <a:p>
            <a:pPr>
              <a:buNone/>
            </a:pPr>
            <a:r>
              <a:rPr lang="en-US" b="1" dirty="0" smtClean="0"/>
              <a:t>Danger, especially to the foetus, can arise suddenly and unexpectedly.</a:t>
            </a:r>
          </a:p>
          <a:p>
            <a:pPr>
              <a:buNone/>
            </a:pPr>
            <a:r>
              <a:rPr lang="en-US" b="1" i="1" dirty="0" smtClean="0">
                <a:solidFill>
                  <a:srgbClr val="7030A0"/>
                </a:solidFill>
              </a:rPr>
              <a:t>No labour should be assumed normal until the fourth stage has successfully concluded.</a:t>
            </a:r>
            <a:endParaRPr lang="en-US" b="1"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7534834" cy="990600"/>
          </a:xfrm>
        </p:spPr>
        <p:txBody>
          <a:bodyPr>
            <a:normAutofit fontScale="90000"/>
          </a:bodyPr>
          <a:lstStyle/>
          <a:p>
            <a:r>
              <a:rPr lang="en-US" sz="3200" b="1" dirty="0" smtClean="0">
                <a:solidFill>
                  <a:srgbClr val="FF0000"/>
                </a:solidFill>
              </a:rPr>
              <a:t>Admission</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2" name="Content Placeholder 1"/>
          <p:cNvSpPr>
            <a:spLocks noGrp="1"/>
          </p:cNvSpPr>
          <p:nvPr>
            <p:ph idx="1"/>
          </p:nvPr>
        </p:nvSpPr>
        <p:spPr>
          <a:xfrm>
            <a:off x="228600" y="533400"/>
            <a:ext cx="8915400" cy="7772400"/>
          </a:xfrm>
        </p:spPr>
        <p:txBody>
          <a:bodyPr>
            <a:noAutofit/>
          </a:bodyPr>
          <a:lstStyle/>
          <a:p>
            <a:pPr>
              <a:buNone/>
            </a:pPr>
            <a:r>
              <a:rPr lang="en-US" b="1" dirty="0" smtClean="0">
                <a:solidFill>
                  <a:srgbClr val="00B050"/>
                </a:solidFill>
              </a:rPr>
              <a:t>When you admit a mother in the first stage of labour, what activities should you carry out?</a:t>
            </a:r>
          </a:p>
          <a:p>
            <a:pPr>
              <a:buNone/>
            </a:pPr>
            <a:r>
              <a:rPr lang="en-US" b="1" dirty="0" smtClean="0"/>
              <a:t>You would take the patient's personal history, conduct a physical examination and carry out tests/investigations.</a:t>
            </a:r>
          </a:p>
          <a:p>
            <a:pPr>
              <a:buNone/>
            </a:pPr>
            <a:r>
              <a:rPr lang="en-US" b="1" dirty="0" smtClean="0"/>
              <a:t>On admission, you should check the woman's antenatal card for any identified risk factors. It will also help you to see if there were any abnormalities during her pregnancy. The records will also have information on her medical and obstetric history. If she has not been attending an antenatal clinic, this is the time to take detailed history.</a:t>
            </a:r>
          </a:p>
          <a:p>
            <a:r>
              <a:rPr lang="en-US" b="1" dirty="0" smtClean="0"/>
              <a:t>Once this information has been established, find out more about the present labour. Take her history, do an examination and carry out the necessary investigations to establish the stage of labour and the state of the mother and the </a:t>
            </a:r>
            <a:r>
              <a:rPr lang="en-US" b="1" dirty="0" err="1" smtClean="0"/>
              <a:t>foetus</a:t>
            </a:r>
            <a:r>
              <a:rPr lang="en-US" b="1" dirty="0" smtClean="0"/>
              <a:t>..</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a:normAutofit fontScale="90000"/>
          </a:bodyPr>
          <a:lstStyle/>
          <a:p>
            <a:r>
              <a:rPr lang="en-US" b="1" dirty="0" smtClean="0">
                <a:solidFill>
                  <a:srgbClr val="FF0000"/>
                </a:solidFill>
              </a:rPr>
              <a:t>The Hippocratic era ( 470 – 37 BC</a:t>
            </a:r>
            <a:r>
              <a:rPr lang="en-US" b="1" dirty="0" smtClean="0"/>
              <a:t>)</a:t>
            </a:r>
            <a:endParaRPr lang="en-US" b="1" dirty="0"/>
          </a:p>
        </p:txBody>
      </p:sp>
      <p:sp>
        <p:nvSpPr>
          <p:cNvPr id="3" name="Content Placeholder 2"/>
          <p:cNvSpPr>
            <a:spLocks noGrp="1"/>
          </p:cNvSpPr>
          <p:nvPr>
            <p:ph idx="1"/>
          </p:nvPr>
        </p:nvSpPr>
        <p:spPr>
          <a:xfrm>
            <a:off x="381000" y="1219200"/>
            <a:ext cx="8229600" cy="4613429"/>
          </a:xfrm>
        </p:spPr>
        <p:txBody>
          <a:bodyPr/>
          <a:lstStyle/>
          <a:p>
            <a:pPr>
              <a:buNone/>
            </a:pPr>
            <a:r>
              <a:rPr lang="en-US" b="1" dirty="0" smtClean="0"/>
              <a:t>Hippocrates, the father of medicine inaugurated the scientific approach to the healing of the sick. He believed that disease was due to natural causes , so he discarded practices based on superstition. He took some part in the management of child birth and the midwives contemptuously called him a he- grand mother.</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r>
              <a:rPr lang="en-US" b="1" dirty="0" smtClean="0">
                <a:solidFill>
                  <a:srgbClr val="C00000"/>
                </a:solidFill>
              </a:rPr>
              <a:t>History Taking</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2" name="Content Placeholder 1"/>
          <p:cNvSpPr>
            <a:spLocks noGrp="1"/>
          </p:cNvSpPr>
          <p:nvPr>
            <p:ph idx="1"/>
          </p:nvPr>
        </p:nvSpPr>
        <p:spPr>
          <a:xfrm>
            <a:off x="304800" y="533400"/>
            <a:ext cx="8686800" cy="6096000"/>
          </a:xfrm>
        </p:spPr>
        <p:txBody>
          <a:bodyPr>
            <a:noAutofit/>
          </a:bodyPr>
          <a:lstStyle/>
          <a:p>
            <a:pPr>
              <a:buNone/>
            </a:pPr>
            <a:r>
              <a:rPr lang="en-US" sz="2000" b="1" dirty="0" smtClean="0"/>
              <a:t>A detailed personal history should have been taken during pre-natal care. However, if this has not been done, this is a good time to get it recorded. Make sure the names are correctly spelled because this can eventually result in problems when registering the baby. Review the last day of menstruation to calculate the expected date of delivery. Check her age, parity and contraceptive history. Assuming that a detailed personal history had been taken during pre-natal care, you should now take information about the following:</a:t>
            </a:r>
          </a:p>
          <a:p>
            <a:pPr>
              <a:buNone/>
            </a:pPr>
            <a:r>
              <a:rPr lang="en-US" sz="2000" b="1" dirty="0" smtClean="0"/>
              <a:t>· Any presence of show</a:t>
            </a:r>
          </a:p>
          <a:p>
            <a:pPr>
              <a:buNone/>
            </a:pPr>
            <a:r>
              <a:rPr lang="en-US" sz="2000" b="1" dirty="0" smtClean="0"/>
              <a:t>· Presence or absence of contractions</a:t>
            </a:r>
          </a:p>
          <a:p>
            <a:pPr>
              <a:buNone/>
            </a:pPr>
            <a:r>
              <a:rPr lang="en-US" sz="2000" b="1" dirty="0" smtClean="0"/>
              <a:t>· Onset of contractions and their characteristics</a:t>
            </a:r>
          </a:p>
          <a:p>
            <a:pPr>
              <a:buNone/>
            </a:pPr>
            <a:r>
              <a:rPr lang="en-US" sz="2000" b="1" dirty="0" smtClean="0"/>
              <a:t>· Activity of the foetus</a:t>
            </a:r>
          </a:p>
          <a:p>
            <a:pPr>
              <a:buNone/>
            </a:pPr>
            <a:r>
              <a:rPr lang="en-US" sz="2000" b="1" dirty="0" smtClean="0"/>
              <a:t>· Rupture of the membranes</a:t>
            </a:r>
          </a:p>
          <a:p>
            <a:pPr>
              <a:buNone/>
            </a:pPr>
            <a:r>
              <a:rPr lang="en-US" sz="2000" b="1" dirty="0" smtClean="0"/>
              <a:t>· Any treatment given</a:t>
            </a:r>
          </a:p>
          <a:p>
            <a:pPr>
              <a:buNone/>
            </a:pPr>
            <a:r>
              <a:rPr lang="en-US" sz="2000" b="1" dirty="0" smtClean="0"/>
              <a:t>· Food taken in the last four hours</a:t>
            </a:r>
          </a:p>
          <a:p>
            <a:pPr>
              <a:buNone/>
            </a:pPr>
            <a:r>
              <a:rPr lang="en-US" sz="2000" b="1" dirty="0" smtClean="0">
                <a:solidFill>
                  <a:srgbClr val="00B050"/>
                </a:solidFill>
              </a:rPr>
              <a:t>After taking the personal history, there are some observations that you should make.</a:t>
            </a:r>
            <a:endParaRPr lang="en-US" sz="2000" b="1" dirty="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7534834" cy="838200"/>
          </a:xfrm>
        </p:spPr>
        <p:txBody>
          <a:bodyPr/>
          <a:lstStyle/>
          <a:p>
            <a:r>
              <a:rPr lang="en-US" b="1" dirty="0" smtClean="0">
                <a:solidFill>
                  <a:srgbClr val="C00000"/>
                </a:solidFill>
              </a:rPr>
              <a:t>Observations </a:t>
            </a:r>
            <a:endParaRPr lang="en-US" b="1" dirty="0">
              <a:solidFill>
                <a:srgbClr val="C00000"/>
              </a:solidFill>
            </a:endParaRPr>
          </a:p>
        </p:txBody>
      </p:sp>
      <p:sp>
        <p:nvSpPr>
          <p:cNvPr id="2" name="Content Placeholder 1"/>
          <p:cNvSpPr>
            <a:spLocks noGrp="1"/>
          </p:cNvSpPr>
          <p:nvPr>
            <p:ph idx="1"/>
          </p:nvPr>
        </p:nvSpPr>
        <p:spPr>
          <a:xfrm>
            <a:off x="457200" y="1371600"/>
            <a:ext cx="8153400" cy="4461029"/>
          </a:xfrm>
        </p:spPr>
        <p:txBody>
          <a:bodyPr>
            <a:normAutofit/>
          </a:bodyPr>
          <a:lstStyle/>
          <a:p>
            <a:pPr>
              <a:buNone/>
            </a:pPr>
            <a:endParaRPr lang="en-US" b="1" dirty="0" smtClean="0"/>
          </a:p>
          <a:p>
            <a:pPr>
              <a:buNone/>
            </a:pPr>
            <a:r>
              <a:rPr lang="en-US" b="1" dirty="0" smtClean="0"/>
              <a:t>Assess the general condition and progress of labour in the mother, as well as vital signs and blood pressure. Test urine for protein, glucose and ketones and report any abnormalities.</a:t>
            </a:r>
          </a:p>
          <a:p>
            <a:pPr>
              <a:buNone/>
            </a:pPr>
            <a:r>
              <a:rPr lang="en-US" b="1" dirty="0" smtClean="0"/>
              <a:t>After taking the history and observing the mother you now need to carry out a thorough physical and vaginal examination.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382000" cy="1371600"/>
          </a:xfrm>
        </p:spPr>
        <p:txBody>
          <a:bodyPr>
            <a:normAutofit fontScale="90000"/>
          </a:bodyPr>
          <a:lstStyle/>
          <a:p>
            <a:r>
              <a:rPr lang="en-US" b="1" dirty="0" smtClean="0">
                <a:solidFill>
                  <a:srgbClr val="C00000"/>
                </a:solidFill>
              </a:rPr>
              <a:t>Head to Toe Physical Examination</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2" name="Content Placeholder 1"/>
          <p:cNvSpPr>
            <a:spLocks noGrp="1"/>
          </p:cNvSpPr>
          <p:nvPr>
            <p:ph idx="1"/>
          </p:nvPr>
        </p:nvSpPr>
        <p:spPr>
          <a:xfrm>
            <a:off x="457200" y="990600"/>
            <a:ext cx="8229600" cy="5016691"/>
          </a:xfrm>
        </p:spPr>
        <p:txBody>
          <a:bodyPr>
            <a:normAutofit/>
          </a:bodyPr>
          <a:lstStyle/>
          <a:p>
            <a:pPr>
              <a:buNone/>
            </a:pPr>
            <a:r>
              <a:rPr lang="en-US" b="1" dirty="0" smtClean="0"/>
              <a:t>You should start by explaining to the mother that you want to examine her. The health care provider should appreciate the psychological aspect of a woman in labour, respect her feelings and the need for company or privacy.</a:t>
            </a:r>
          </a:p>
          <a:p>
            <a:pPr>
              <a:buNone/>
            </a:pPr>
            <a:r>
              <a:rPr lang="en-US" b="1" dirty="0" smtClean="0"/>
              <a:t>They should support the woman and her partner or family during labour, birth and the immediate postpartum period. Failure to do this has contributed to many women delivering at home, a place where they are appreciated but without an assured clean and safe deliver.</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839200" cy="1295400"/>
          </a:xfrm>
        </p:spPr>
        <p:txBody>
          <a:bodyPr>
            <a:normAutofit fontScale="90000"/>
          </a:bodyPr>
          <a:lstStyle/>
          <a:p>
            <a:r>
              <a:rPr lang="en-US" sz="3600" b="1" dirty="0" smtClean="0">
                <a:solidFill>
                  <a:srgbClr val="C00000"/>
                </a:solidFill>
              </a:rPr>
              <a:t>How to Examine the Mother Systematically</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2" name="Content Placeholder 1"/>
          <p:cNvSpPr>
            <a:spLocks noGrp="1"/>
          </p:cNvSpPr>
          <p:nvPr>
            <p:ph idx="1"/>
          </p:nvPr>
        </p:nvSpPr>
        <p:spPr>
          <a:xfrm>
            <a:off x="228600" y="1066800"/>
            <a:ext cx="8686800" cy="5562600"/>
          </a:xfrm>
        </p:spPr>
        <p:txBody>
          <a:bodyPr>
            <a:noAutofit/>
          </a:bodyPr>
          <a:lstStyle/>
          <a:p>
            <a:pPr>
              <a:buNone/>
            </a:pPr>
            <a:r>
              <a:rPr lang="en-US" sz="2000" b="1" dirty="0" smtClean="0"/>
              <a:t>When examining her, check on her general condition. Check if she is exhausted, anaemic, in great pain, dehydrated, or with generalized oedema. You should also check her height. This</a:t>
            </a:r>
          </a:p>
          <a:p>
            <a:pPr>
              <a:buNone/>
            </a:pPr>
            <a:r>
              <a:rPr lang="en-US" sz="2000" b="1" dirty="0" smtClean="0"/>
              <a:t>will enable you to exclude any risk factors.</a:t>
            </a:r>
          </a:p>
          <a:p>
            <a:pPr>
              <a:buNone/>
            </a:pPr>
            <a:r>
              <a:rPr lang="en-US" sz="2000" b="1" dirty="0" smtClean="0"/>
              <a:t>You should also take her vital measurements including her blood pressure, pulse, temperature, and respiratory rate. Conduct an abdominal examination checking for:</a:t>
            </a:r>
          </a:p>
          <a:p>
            <a:pPr>
              <a:buNone/>
            </a:pPr>
            <a:r>
              <a:rPr lang="en-US" sz="2000" b="1" dirty="0" smtClean="0"/>
              <a:t>· Height of fundus</a:t>
            </a:r>
          </a:p>
          <a:p>
            <a:pPr>
              <a:buNone/>
            </a:pPr>
            <a:r>
              <a:rPr lang="en-US" sz="2000" b="1" dirty="0" smtClean="0"/>
              <a:t>· Over-distension of the abdomen, scars or other abnormality</a:t>
            </a:r>
          </a:p>
          <a:p>
            <a:pPr>
              <a:buNone/>
            </a:pPr>
            <a:r>
              <a:rPr lang="en-US" sz="2000" b="1" dirty="0" smtClean="0"/>
              <a:t>· Over-distension of bladder</a:t>
            </a:r>
          </a:p>
          <a:p>
            <a:pPr>
              <a:buNone/>
            </a:pPr>
            <a:r>
              <a:rPr lang="en-US" sz="2000" b="1" dirty="0" smtClean="0"/>
              <a:t>· Possible presence of twins or multiple pregnancy</a:t>
            </a:r>
          </a:p>
          <a:p>
            <a:pPr>
              <a:buNone/>
            </a:pPr>
            <a:r>
              <a:rPr lang="en-US" sz="2000" b="1" dirty="0" smtClean="0"/>
              <a:t>· Contractions - frequency, length, type and strength</a:t>
            </a:r>
          </a:p>
          <a:p>
            <a:pPr>
              <a:buNone/>
            </a:pPr>
            <a:r>
              <a:rPr lang="en-US" sz="2000" b="1" dirty="0" smtClean="0"/>
              <a:t>· Lie of foetus - this is the relation of the long axis of the foetus to the long axis of the uterus (it can be longitudinal, oblique or transverse)</a:t>
            </a:r>
          </a:p>
          <a:p>
            <a:r>
              <a:rPr lang="en-US" sz="2000" b="1" dirty="0" smtClean="0"/>
              <a:t>· Rate and rhythm of the foetal heart</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382000" cy="1447800"/>
          </a:xfrm>
        </p:spPr>
        <p:txBody>
          <a:bodyPr>
            <a:normAutofit/>
          </a:bodyPr>
          <a:lstStyle/>
          <a:p>
            <a:r>
              <a:rPr lang="en-US" b="1" dirty="0" smtClean="0">
                <a:solidFill>
                  <a:srgbClr val="C00000"/>
                </a:solidFill>
              </a:rPr>
              <a:t>How to Examine the Mother Systematically cont…</a:t>
            </a:r>
            <a:endParaRPr lang="en-US" b="1" dirty="0"/>
          </a:p>
        </p:txBody>
      </p:sp>
      <p:sp>
        <p:nvSpPr>
          <p:cNvPr id="2" name="Content Placeholder 1"/>
          <p:cNvSpPr>
            <a:spLocks noGrp="1"/>
          </p:cNvSpPr>
          <p:nvPr>
            <p:ph idx="1"/>
          </p:nvPr>
        </p:nvSpPr>
        <p:spPr>
          <a:xfrm>
            <a:off x="533400" y="1447800"/>
            <a:ext cx="8305800" cy="4384829"/>
          </a:xfrm>
        </p:spPr>
        <p:txBody>
          <a:bodyPr>
            <a:normAutofit fontScale="92500" lnSpcReduction="20000"/>
          </a:bodyPr>
          <a:lstStyle/>
          <a:p>
            <a:pPr>
              <a:buNone/>
            </a:pPr>
            <a:r>
              <a:rPr lang="en-US" b="1" dirty="0" smtClean="0"/>
              <a:t>You should also check on the presentation.</a:t>
            </a:r>
          </a:p>
          <a:p>
            <a:pPr>
              <a:buNone/>
            </a:pPr>
            <a:r>
              <a:rPr lang="en-US" b="1" dirty="0" smtClean="0"/>
              <a:t>Which part of the foetus is at the pelvic brim? Is it a head (cephalic) or the buttocks (breech)? Check the attitude; whether the head is well flexed or extended. A well-flexed head presents the smallest diameter and delivers easily. A deflexed head presents a larger diameter and causes delayed or obstructed labour.</a:t>
            </a:r>
          </a:p>
          <a:p>
            <a:pPr>
              <a:buNone/>
            </a:pPr>
            <a:r>
              <a:rPr lang="en-US" b="1" dirty="0" smtClean="0"/>
              <a:t>Finally check the position of the relation of the foetal parts to the mother. This is confirmed through a vaginal examination by checking the position of the foetal occiput relative to the mother. The position of the foetal spine is the same as that of the occiput. After a thorough head-to-toe examination you should perform a vaginal examination.  </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630362"/>
          </a:xfrm>
        </p:spPr>
        <p:txBody>
          <a:bodyPr>
            <a:normAutofit/>
          </a:bodyPr>
          <a:lstStyle/>
          <a:p>
            <a:r>
              <a:rPr lang="en-US" b="1" dirty="0" smtClean="0">
                <a:solidFill>
                  <a:srgbClr val="C00000"/>
                </a:solidFill>
              </a:rPr>
              <a:t>Vaginal Examination in Labour</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2" name="Content Placeholder 1"/>
          <p:cNvSpPr>
            <a:spLocks noGrp="1"/>
          </p:cNvSpPr>
          <p:nvPr>
            <p:ph idx="1"/>
          </p:nvPr>
        </p:nvSpPr>
        <p:spPr>
          <a:xfrm>
            <a:off x="457200" y="1676400"/>
            <a:ext cx="8229600" cy="4330891"/>
          </a:xfrm>
        </p:spPr>
        <p:txBody>
          <a:bodyPr>
            <a:normAutofit/>
          </a:bodyPr>
          <a:lstStyle/>
          <a:p>
            <a:pPr>
              <a:buNone/>
            </a:pPr>
            <a:r>
              <a:rPr lang="en-US" b="1" dirty="0" smtClean="0"/>
              <a:t>This is an important examination as it can give you a lot of information, which you might not get from an abdominal examination. On the other hand, if you do it often it is uncomfortable for the woman and you might introduce infections into the uterine cavity, especially if the membranes have ruptured. To avoid infections, you should scrub and put on gloves as you would for any other sterile procedure. Then thoroughly swab the perineum of the woman with an antiseptic solution such as </a:t>
            </a:r>
            <a:r>
              <a:rPr lang="en-US" b="1" dirty="0" err="1" smtClean="0"/>
              <a:t>Savlon</a:t>
            </a:r>
            <a:r>
              <a:rPr lang="en-US" b="1" dirty="0" smtClean="0"/>
              <a:t> or </a:t>
            </a:r>
            <a:r>
              <a:rPr lang="en-US" b="1" dirty="0" err="1" smtClean="0"/>
              <a:t>Hibitane</a:t>
            </a:r>
            <a:r>
              <a:rPr lang="en-US" b="1" dirty="0" smtClean="0"/>
              <a:t>, or boiled water if these are not available.</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8915400" cy="685800"/>
          </a:xfrm>
        </p:spPr>
        <p:txBody>
          <a:bodyPr>
            <a:normAutofit fontScale="90000"/>
          </a:bodyPr>
          <a:lstStyle/>
          <a:p>
            <a:r>
              <a:rPr lang="en-US" b="1" dirty="0" smtClean="0">
                <a:solidFill>
                  <a:srgbClr val="C00000"/>
                </a:solidFill>
              </a:rPr>
              <a:t>Vaginal Examination in Labour cont…</a:t>
            </a:r>
            <a:endParaRPr lang="en-US" b="1" dirty="0"/>
          </a:p>
        </p:txBody>
      </p:sp>
      <p:sp>
        <p:nvSpPr>
          <p:cNvPr id="2" name="Content Placeholder 1"/>
          <p:cNvSpPr>
            <a:spLocks noGrp="1"/>
          </p:cNvSpPr>
          <p:nvPr>
            <p:ph idx="1"/>
          </p:nvPr>
        </p:nvSpPr>
        <p:spPr>
          <a:xfrm>
            <a:off x="457200" y="1066800"/>
            <a:ext cx="8229600" cy="4940491"/>
          </a:xfrm>
        </p:spPr>
        <p:txBody>
          <a:bodyPr>
            <a:normAutofit fontScale="25000" lnSpcReduction="20000"/>
          </a:bodyPr>
          <a:lstStyle/>
          <a:p>
            <a:pPr>
              <a:buNone/>
            </a:pPr>
            <a:r>
              <a:rPr lang="en-US" sz="8600" b="1" dirty="0" smtClean="0"/>
              <a:t>A vaginal examination is necessary to:</a:t>
            </a:r>
          </a:p>
          <a:p>
            <a:pPr>
              <a:buNone/>
            </a:pPr>
            <a:r>
              <a:rPr lang="en-US" sz="8600" b="1" dirty="0" smtClean="0"/>
              <a:t>· Check if the patient is in labour and what stage of labour (this is done on admission of the patient)</a:t>
            </a:r>
          </a:p>
          <a:p>
            <a:pPr>
              <a:buNone/>
            </a:pPr>
            <a:r>
              <a:rPr lang="en-US" sz="8600" b="1" dirty="0" smtClean="0"/>
              <a:t>· Assess the progress of labour (this is done every four hours during the first stage of labour)</a:t>
            </a:r>
          </a:p>
          <a:p>
            <a:pPr>
              <a:buNone/>
            </a:pPr>
            <a:r>
              <a:rPr lang="en-US" sz="8600" b="1" dirty="0" smtClean="0"/>
              <a:t>· The degree of effacement and dilatation of the cervix and the station of the head relative to the ischial spines will give you the necessary information</a:t>
            </a:r>
          </a:p>
          <a:p>
            <a:pPr>
              <a:buNone/>
            </a:pPr>
            <a:r>
              <a:rPr lang="en-US" sz="8600" b="1" dirty="0" smtClean="0"/>
              <a:t>· Check that there is no prolapse of the cord when the membranes rupture</a:t>
            </a:r>
          </a:p>
          <a:p>
            <a:pPr>
              <a:buNone/>
            </a:pPr>
            <a:r>
              <a:rPr lang="en-US" sz="8600" b="1" i="1" dirty="0" smtClean="0">
                <a:solidFill>
                  <a:srgbClr val="00B050"/>
                </a:solidFill>
              </a:rPr>
              <a:t>Remember: Do not do a vaginal examination if the mother has an ante-partum haemorrhage, because if there is placenta </a:t>
            </a:r>
            <a:r>
              <a:rPr lang="en-US" sz="8600" b="1" i="1" dirty="0" err="1" smtClean="0">
                <a:solidFill>
                  <a:srgbClr val="00B050"/>
                </a:solidFill>
              </a:rPr>
              <a:t>praevia</a:t>
            </a:r>
            <a:r>
              <a:rPr lang="en-US" sz="8600" b="1" i="1" dirty="0" smtClean="0">
                <a:solidFill>
                  <a:srgbClr val="00B050"/>
                </a:solidFill>
              </a:rPr>
              <a:t>, severe haemorrhage will occur.</a:t>
            </a:r>
          </a:p>
          <a:p>
            <a:pPr>
              <a:buNone/>
            </a:pPr>
            <a:r>
              <a:rPr lang="en-US" sz="8600" b="1" dirty="0" smtClean="0"/>
              <a:t>A vaginal examination is contraindicated if the mother has ante-partum haemorrhage unless it is performed in an operating theatre. In case of pre-</a:t>
            </a:r>
            <a:r>
              <a:rPr lang="en-US" sz="8600" b="1" dirty="0" err="1" smtClean="0"/>
              <a:t>eclampsia</a:t>
            </a:r>
            <a:r>
              <a:rPr lang="en-US" sz="8600" b="1" dirty="0" smtClean="0"/>
              <a:t>, the procedure should be performed only after giving a sedative.</a:t>
            </a:r>
          </a:p>
          <a:p>
            <a:endParaRPr lang="en-US" b="1"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153400" cy="1066800"/>
          </a:xfrm>
        </p:spPr>
        <p:txBody>
          <a:bodyPr>
            <a:normAutofit fontScale="90000"/>
          </a:bodyPr>
          <a:lstStyle/>
          <a:p>
            <a:r>
              <a:rPr lang="en-US" b="1" dirty="0" smtClean="0">
                <a:solidFill>
                  <a:srgbClr val="C00000"/>
                </a:solidFill>
              </a:rPr>
              <a:t>Vaginal Examination</a:t>
            </a:r>
            <a:r>
              <a:rPr lang="en-US" dirty="0" smtClean="0"/>
              <a:t/>
            </a:r>
            <a:br>
              <a:rPr lang="en-US" dirty="0" smtClean="0"/>
            </a:br>
            <a:endParaRPr lang="en-US" dirty="0"/>
          </a:p>
        </p:txBody>
      </p:sp>
      <p:sp>
        <p:nvSpPr>
          <p:cNvPr id="2" name="Content Placeholder 1"/>
          <p:cNvSpPr>
            <a:spLocks noGrp="1"/>
          </p:cNvSpPr>
          <p:nvPr>
            <p:ph idx="1"/>
          </p:nvPr>
        </p:nvSpPr>
        <p:spPr>
          <a:xfrm>
            <a:off x="457200" y="762000"/>
            <a:ext cx="8229600" cy="5245291"/>
          </a:xfrm>
        </p:spPr>
        <p:txBody>
          <a:bodyPr>
            <a:noAutofit/>
          </a:bodyPr>
          <a:lstStyle/>
          <a:p>
            <a:pPr>
              <a:buNone/>
            </a:pPr>
            <a:r>
              <a:rPr lang="en-US" b="1" dirty="0" smtClean="0"/>
              <a:t>· </a:t>
            </a:r>
            <a:r>
              <a:rPr lang="en-US" sz="2000" b="1" dirty="0" smtClean="0"/>
              <a:t>Arrange your vaginal examination pack with </a:t>
            </a:r>
            <a:r>
              <a:rPr lang="en-US" sz="2000" b="1" dirty="0" err="1" smtClean="0"/>
              <a:t>cheatle</a:t>
            </a:r>
            <a:r>
              <a:rPr lang="en-US" sz="2000" b="1" dirty="0" smtClean="0"/>
              <a:t> forceps and pour solution.</a:t>
            </a:r>
          </a:p>
          <a:p>
            <a:pPr>
              <a:buNone/>
            </a:pPr>
            <a:r>
              <a:rPr lang="en-US" sz="2000" b="1" dirty="0" smtClean="0"/>
              <a:t>· Scrub your hands for at least five minutes.</a:t>
            </a:r>
          </a:p>
          <a:p>
            <a:pPr>
              <a:buNone/>
            </a:pPr>
            <a:r>
              <a:rPr lang="en-US" sz="2000" b="1" dirty="0" smtClean="0"/>
              <a:t>· Glove yourself methodically to prevent contamination.</a:t>
            </a:r>
          </a:p>
          <a:p>
            <a:pPr>
              <a:buNone/>
            </a:pPr>
            <a:r>
              <a:rPr lang="en-US" sz="2000" b="1" dirty="0" smtClean="0"/>
              <a:t>· Explain the semi-</a:t>
            </a:r>
            <a:r>
              <a:rPr lang="en-US" sz="2000" b="1" dirty="0" err="1" smtClean="0"/>
              <a:t>lithotomy</a:t>
            </a:r>
            <a:r>
              <a:rPr lang="en-US" sz="2000" b="1" dirty="0" smtClean="0"/>
              <a:t> position that should be maintained during the examination to the mother.</a:t>
            </a:r>
          </a:p>
          <a:p>
            <a:pPr>
              <a:buNone/>
            </a:pPr>
            <a:r>
              <a:rPr lang="en-US" sz="2000" b="1" dirty="0" smtClean="0"/>
              <a:t>· Swab the vulva and drop the swab methodically (used swabs should be decontaminated in </a:t>
            </a:r>
            <a:r>
              <a:rPr lang="en-US" sz="2000" b="1" dirty="0" err="1" smtClean="0"/>
              <a:t>jik</a:t>
            </a:r>
            <a:r>
              <a:rPr lang="en-US" sz="2000" b="1" dirty="0" smtClean="0"/>
              <a:t> before disposal).</a:t>
            </a:r>
          </a:p>
          <a:p>
            <a:pPr>
              <a:buNone/>
            </a:pPr>
            <a:r>
              <a:rPr lang="en-US" sz="2000" b="1" dirty="0" smtClean="0"/>
              <a:t>· Ask the mother to breathe in and out while you perform digital examination.</a:t>
            </a:r>
          </a:p>
          <a:p>
            <a:pPr>
              <a:buNone/>
            </a:pPr>
            <a:r>
              <a:rPr lang="en-US" sz="2000" b="1" dirty="0" smtClean="0"/>
              <a:t>· With the right hand, gently insert the fingers obliquely inside the vagina with the thumb, facing the symphysis pubis.</a:t>
            </a:r>
          </a:p>
          <a:p>
            <a:pPr>
              <a:buNone/>
            </a:pPr>
            <a:r>
              <a:rPr lang="en-US" sz="2000" b="1" dirty="0" smtClean="0"/>
              <a:t>Your left hand should be on the mother’s abdomen.</a:t>
            </a:r>
          </a:p>
          <a:p>
            <a:pPr>
              <a:buNone/>
            </a:pPr>
            <a:r>
              <a:rPr lang="en-US" sz="2000" b="1" dirty="0" smtClean="0"/>
              <a:t>· The fingers to be introduced are held on a higher level than the vaginal orifice during insertion to avoid contact with the anus. Fingers should not be withdrawn until the required information has been obtained.</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200"/>
            <a:ext cx="8382000" cy="914400"/>
          </a:xfrm>
        </p:spPr>
        <p:txBody>
          <a:bodyPr>
            <a:normAutofit/>
          </a:bodyPr>
          <a:lstStyle/>
          <a:p>
            <a:r>
              <a:rPr lang="en-US" b="1" dirty="0" smtClean="0">
                <a:solidFill>
                  <a:srgbClr val="C00000"/>
                </a:solidFill>
              </a:rPr>
              <a:t>Vaginal Examination cont…</a:t>
            </a:r>
            <a:endParaRPr lang="en-US" b="1" dirty="0"/>
          </a:p>
        </p:txBody>
      </p:sp>
      <p:sp>
        <p:nvSpPr>
          <p:cNvPr id="2" name="Content Placeholder 1"/>
          <p:cNvSpPr>
            <a:spLocks noGrp="1"/>
          </p:cNvSpPr>
          <p:nvPr>
            <p:ph idx="1"/>
          </p:nvPr>
        </p:nvSpPr>
        <p:spPr>
          <a:xfrm>
            <a:off x="457200" y="1524000"/>
            <a:ext cx="8382000" cy="4308629"/>
          </a:xfrm>
        </p:spPr>
        <p:txBody>
          <a:bodyPr>
            <a:normAutofit/>
          </a:bodyPr>
          <a:lstStyle/>
          <a:p>
            <a:pPr>
              <a:buNone/>
            </a:pPr>
            <a:r>
              <a:rPr lang="en-US" b="1" dirty="0" smtClean="0"/>
              <a:t>· The fingers are directed along the anterior wall of the vagina. The wall should feel soft and dilatable while the vagina should be warm and moist.</a:t>
            </a:r>
          </a:p>
          <a:p>
            <a:pPr>
              <a:buNone/>
            </a:pPr>
            <a:r>
              <a:rPr lang="en-US" b="1" dirty="0" smtClean="0"/>
              <a:t>· The fingers are then directed upwards to the position of the cervical Os.</a:t>
            </a:r>
          </a:p>
          <a:p>
            <a:pPr>
              <a:buNone/>
            </a:pPr>
            <a:r>
              <a:rPr lang="en-US" b="1" dirty="0" smtClean="0"/>
              <a:t>· At times the Os is not felt readily, the fingers should then be directed backwards and upwards.</a:t>
            </a:r>
          </a:p>
          <a:p>
            <a:pPr>
              <a:buNone/>
            </a:pPr>
            <a:r>
              <a:rPr lang="en-US" b="1" i="1" dirty="0" smtClean="0"/>
              <a:t>While performing a vaginal examination, you</a:t>
            </a:r>
          </a:p>
          <a:p>
            <a:pPr>
              <a:buNone/>
            </a:pPr>
            <a:r>
              <a:rPr lang="en-US" b="1" i="1" dirty="0" smtClean="0"/>
              <a:t>should observe the mother’s non-verbal communication.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7915834" cy="1371600"/>
          </a:xfrm>
        </p:spPr>
        <p:txBody>
          <a:bodyPr>
            <a:normAutofit/>
          </a:bodyPr>
          <a:lstStyle/>
          <a:p>
            <a:r>
              <a:rPr lang="en-US" b="1" dirty="0" smtClean="0">
                <a:solidFill>
                  <a:srgbClr val="FF0000"/>
                </a:solidFill>
              </a:rPr>
              <a:t>The Vagina</a:t>
            </a:r>
            <a:r>
              <a:rPr lang="en-US" dirty="0" smtClean="0"/>
              <a:t/>
            </a:r>
            <a:br>
              <a:rPr lang="en-US" dirty="0" smtClean="0"/>
            </a:br>
            <a:endParaRPr lang="en-US" dirty="0"/>
          </a:p>
        </p:txBody>
      </p:sp>
      <p:sp>
        <p:nvSpPr>
          <p:cNvPr id="2" name="Content Placeholder 1"/>
          <p:cNvSpPr>
            <a:spLocks noGrp="1"/>
          </p:cNvSpPr>
          <p:nvPr>
            <p:ph idx="1"/>
          </p:nvPr>
        </p:nvSpPr>
        <p:spPr>
          <a:xfrm>
            <a:off x="457200" y="838200"/>
            <a:ext cx="8153400" cy="4994429"/>
          </a:xfrm>
        </p:spPr>
        <p:txBody>
          <a:bodyPr>
            <a:normAutofit fontScale="92500" lnSpcReduction="20000"/>
          </a:bodyPr>
          <a:lstStyle/>
          <a:p>
            <a:pPr>
              <a:buNone/>
            </a:pPr>
            <a:r>
              <a:rPr lang="en-US" b="1" dirty="0" smtClean="0">
                <a:solidFill>
                  <a:srgbClr val="00B050"/>
                </a:solidFill>
              </a:rPr>
              <a:t>The Cervix</a:t>
            </a:r>
          </a:p>
          <a:p>
            <a:pPr>
              <a:buNone/>
            </a:pPr>
            <a:r>
              <a:rPr lang="en-US" b="1" dirty="0" smtClean="0"/>
              <a:t>· Is it bruised or oedematous?</a:t>
            </a:r>
          </a:p>
          <a:p>
            <a:pPr>
              <a:buNone/>
            </a:pPr>
            <a:r>
              <a:rPr lang="en-US" b="1" dirty="0" smtClean="0"/>
              <a:t>· Is it firm or soft?</a:t>
            </a:r>
          </a:p>
          <a:p>
            <a:pPr>
              <a:buNone/>
            </a:pPr>
            <a:r>
              <a:rPr lang="en-US" b="1" dirty="0" smtClean="0"/>
              <a:t>· Is it taking up, that is effaced?</a:t>
            </a:r>
          </a:p>
          <a:p>
            <a:pPr>
              <a:buNone/>
            </a:pPr>
            <a:r>
              <a:rPr lang="en-US" b="1" dirty="0" smtClean="0"/>
              <a:t>· How much is the Os dilated?</a:t>
            </a:r>
          </a:p>
          <a:p>
            <a:pPr>
              <a:buNone/>
            </a:pPr>
            <a:r>
              <a:rPr lang="en-US" b="1" i="1" dirty="0" smtClean="0">
                <a:solidFill>
                  <a:srgbClr val="FFC000"/>
                </a:solidFill>
              </a:rPr>
              <a:t>Do not insert more than two fingers in the cervical Os.</a:t>
            </a:r>
          </a:p>
          <a:p>
            <a:pPr>
              <a:buNone/>
            </a:pPr>
            <a:r>
              <a:rPr lang="en-US" b="1" dirty="0" smtClean="0">
                <a:solidFill>
                  <a:srgbClr val="00B050"/>
                </a:solidFill>
              </a:rPr>
              <a:t>The Membranes</a:t>
            </a:r>
          </a:p>
          <a:p>
            <a:pPr>
              <a:buNone/>
            </a:pPr>
            <a:r>
              <a:rPr lang="en-US" b="1" dirty="0" smtClean="0"/>
              <a:t>After deciding the state of the cervical Os, check</a:t>
            </a:r>
          </a:p>
          <a:p>
            <a:pPr>
              <a:buNone/>
            </a:pPr>
            <a:r>
              <a:rPr lang="en-US" b="1" dirty="0" smtClean="0"/>
              <a:t>for presence of membranes. Note the following:</a:t>
            </a:r>
          </a:p>
          <a:p>
            <a:pPr>
              <a:buNone/>
            </a:pPr>
            <a:r>
              <a:rPr lang="en-US" b="1" dirty="0" smtClean="0"/>
              <a:t>· Are they ruptured or intact?</a:t>
            </a:r>
          </a:p>
          <a:p>
            <a:pPr>
              <a:buNone/>
            </a:pPr>
            <a:r>
              <a:rPr lang="en-US" b="1" dirty="0" smtClean="0"/>
              <a:t>· If intact are they bulging?</a:t>
            </a:r>
          </a:p>
          <a:p>
            <a:pPr>
              <a:buNone/>
            </a:pPr>
            <a:r>
              <a:rPr lang="en-US" b="1" dirty="0" smtClean="0">
                <a:solidFill>
                  <a:srgbClr val="00B050"/>
                </a:solidFill>
              </a:rPr>
              <a:t>The Cord</a:t>
            </a:r>
          </a:p>
          <a:p>
            <a:pPr>
              <a:buNone/>
            </a:pPr>
            <a:r>
              <a:rPr lang="en-US" b="1" dirty="0" smtClean="0"/>
              <a:t>· Is it presenting or prolapsed?</a:t>
            </a:r>
          </a:p>
          <a:p>
            <a:pPr>
              <a:buNone/>
            </a:pPr>
            <a:r>
              <a:rPr lang="en-US" b="1" dirty="0" smtClean="0"/>
              <a:t>· If prolapsed is it pulsating?</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315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dirty="0" smtClean="0"/>
              <a:t>	</a:t>
            </a:r>
            <a:r>
              <a:rPr lang="en-US" sz="4000" b="1" dirty="0" smtClean="0">
                <a:solidFill>
                  <a:srgbClr val="FF0000"/>
                </a:solidFill>
              </a:rPr>
              <a:t>history of midwifery cont</a:t>
            </a:r>
            <a:r>
              <a:rPr lang="en-US" sz="4000" b="1" dirty="0" smtClean="0"/>
              <a:t>…</a:t>
            </a:r>
            <a:endParaRPr lang="en-US" sz="4000" b="1" dirty="0"/>
          </a:p>
        </p:txBody>
      </p:sp>
      <p:sp>
        <p:nvSpPr>
          <p:cNvPr id="3" name="Content Placeholder 2"/>
          <p:cNvSpPr>
            <a:spLocks noGrp="1"/>
          </p:cNvSpPr>
          <p:nvPr>
            <p:ph idx="1"/>
          </p:nvPr>
        </p:nvSpPr>
        <p:spPr>
          <a:xfrm>
            <a:off x="457200" y="914400"/>
            <a:ext cx="8229600" cy="5216525"/>
          </a:xfrm>
        </p:spPr>
        <p:txBody>
          <a:bodyPr>
            <a:normAutofit fontScale="92500"/>
          </a:bodyPr>
          <a:lstStyle/>
          <a:p>
            <a:pPr>
              <a:buNone/>
            </a:pPr>
            <a:r>
              <a:rPr lang="en-US" sz="3200" dirty="0" smtClean="0"/>
              <a:t> </a:t>
            </a:r>
            <a:r>
              <a:rPr lang="en-US" sz="3200" b="1" dirty="0" smtClean="0"/>
              <a:t>The midwives saw the need to raise their standards through education of midwives towards the end of the 18</a:t>
            </a:r>
            <a:r>
              <a:rPr lang="en-US" sz="3200" b="1" baseline="30000" dirty="0" smtClean="0"/>
              <a:t>th</a:t>
            </a:r>
            <a:r>
              <a:rPr lang="en-US" sz="3200" b="1" dirty="0" smtClean="0"/>
              <a:t> century. The midwives were given instructions in hospitals and training was 6 months after which certificates were awarded. Requirements were to witness 15 deliveries and conduct 5 normal deliveries. Certificates were awarded by an examination board in 1872, and by the obstetrical society of London in 1902.</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7763434" cy="990600"/>
          </a:xfrm>
        </p:spPr>
        <p:txBody>
          <a:bodyPr>
            <a:normAutofit fontScale="90000"/>
          </a:bodyPr>
          <a:lstStyle/>
          <a:p>
            <a:r>
              <a:rPr lang="en-US" b="1" dirty="0" smtClean="0">
                <a:solidFill>
                  <a:srgbClr val="C00000"/>
                </a:solidFill>
              </a:rPr>
              <a:t>The Presenting Part</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2" name="Content Placeholder 1"/>
          <p:cNvSpPr>
            <a:spLocks noGrp="1"/>
          </p:cNvSpPr>
          <p:nvPr>
            <p:ph idx="1"/>
          </p:nvPr>
        </p:nvSpPr>
        <p:spPr>
          <a:xfrm>
            <a:off x="457200" y="990600"/>
            <a:ext cx="8229600" cy="5016691"/>
          </a:xfrm>
        </p:spPr>
        <p:txBody>
          <a:bodyPr>
            <a:normAutofit fontScale="92500" lnSpcReduction="20000"/>
          </a:bodyPr>
          <a:lstStyle/>
          <a:p>
            <a:pPr>
              <a:buNone/>
            </a:pPr>
            <a:r>
              <a:rPr lang="en-US" b="1" dirty="0" smtClean="0"/>
              <a:t>Next, determine the level of the presenting part.</a:t>
            </a:r>
          </a:p>
          <a:p>
            <a:pPr>
              <a:buNone/>
            </a:pPr>
            <a:r>
              <a:rPr lang="en-US" b="1" dirty="0" smtClean="0"/>
              <a:t>You should ask the following questions:</a:t>
            </a:r>
          </a:p>
          <a:p>
            <a:pPr>
              <a:buNone/>
            </a:pPr>
            <a:r>
              <a:rPr lang="en-US" b="1" dirty="0" smtClean="0"/>
              <a:t>· Is it fitting the pelvis and cervix well?</a:t>
            </a:r>
          </a:p>
          <a:p>
            <a:pPr>
              <a:buNone/>
            </a:pPr>
            <a:r>
              <a:rPr lang="en-US" b="1" dirty="0" smtClean="0"/>
              <a:t>· If it is the head, can you feel a suture or fontanel? Which one?</a:t>
            </a:r>
          </a:p>
          <a:p>
            <a:pPr>
              <a:buNone/>
            </a:pPr>
            <a:r>
              <a:rPr lang="en-US" b="1" dirty="0" smtClean="0"/>
              <a:t>· Is it well flexed?</a:t>
            </a:r>
          </a:p>
          <a:p>
            <a:pPr>
              <a:buNone/>
            </a:pPr>
            <a:r>
              <a:rPr lang="en-US" b="1" dirty="0" smtClean="0"/>
              <a:t>· If the head is at the brim it, will not be felt vaginally unless you push it down with your left hand which is on the mother's abdomen</a:t>
            </a:r>
          </a:p>
          <a:p>
            <a:pPr>
              <a:buNone/>
            </a:pPr>
            <a:r>
              <a:rPr lang="en-US" b="1" dirty="0" smtClean="0"/>
              <a:t>· If the head has just engaged, it can be touched or just be tipped</a:t>
            </a:r>
          </a:p>
          <a:p>
            <a:pPr>
              <a:buNone/>
            </a:pPr>
            <a:r>
              <a:rPr lang="en-US" b="1" dirty="0" smtClean="0"/>
              <a:t>· If the head is deeply engaged, the head is felt at the level of the ischial spines.</a:t>
            </a:r>
          </a:p>
          <a:p>
            <a:pPr>
              <a:buNone/>
            </a:pPr>
            <a:r>
              <a:rPr lang="en-US" b="1" i="1" dirty="0" smtClean="0"/>
              <a:t> </a:t>
            </a:r>
            <a:r>
              <a:rPr lang="en-US" b="1" i="1" dirty="0" smtClean="0">
                <a:solidFill>
                  <a:srgbClr val="00B050"/>
                </a:solidFill>
              </a:rPr>
              <a:t>While performing a vaginal examination, you should observe the mother’s non-verbal communication.</a:t>
            </a:r>
            <a:r>
              <a:rPr lang="en-US" b="1" dirty="0" smtClean="0">
                <a:solidFill>
                  <a:srgbClr val="00B050"/>
                </a:solidFill>
              </a:rPr>
              <a:t> </a:t>
            </a:r>
            <a:endParaRPr lang="en-US" b="1" dirty="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7534834" cy="990600"/>
          </a:xfrm>
        </p:spPr>
        <p:txBody>
          <a:bodyPr>
            <a:normAutofit fontScale="90000"/>
          </a:bodyPr>
          <a:lstStyle/>
          <a:p>
            <a:r>
              <a:rPr lang="en-US" b="1" dirty="0" smtClean="0">
                <a:solidFill>
                  <a:srgbClr val="C00000"/>
                </a:solidFill>
              </a:rPr>
              <a:t>The Presenting Part cont…</a:t>
            </a:r>
            <a:r>
              <a:rPr lang="en-US" dirty="0" smtClean="0"/>
              <a:t/>
            </a:r>
            <a:br>
              <a:rPr lang="en-US" dirty="0" smtClean="0"/>
            </a:br>
            <a:endParaRPr lang="en-US" dirty="0"/>
          </a:p>
        </p:txBody>
      </p:sp>
      <p:sp>
        <p:nvSpPr>
          <p:cNvPr id="2" name="Content Placeholder 1"/>
          <p:cNvSpPr>
            <a:spLocks noGrp="1"/>
          </p:cNvSpPr>
          <p:nvPr>
            <p:ph idx="1"/>
          </p:nvPr>
        </p:nvSpPr>
        <p:spPr>
          <a:xfrm>
            <a:off x="457200" y="990600"/>
            <a:ext cx="8229600" cy="5016691"/>
          </a:xfrm>
        </p:spPr>
        <p:txBody>
          <a:bodyPr>
            <a:normAutofit lnSpcReduction="10000"/>
          </a:bodyPr>
          <a:lstStyle/>
          <a:p>
            <a:pPr>
              <a:buNone/>
            </a:pPr>
            <a:r>
              <a:rPr lang="en-US" b="1" dirty="0" smtClean="0"/>
              <a:t>The station or level of the presenting part is the level to which the presenting part has descended in the pelvis. The level of the presenting part is expressed in relation to the easily palpable ischial spines. You can also state if it is above the brim, at the brim, in the cavity or at the outlet.</a:t>
            </a:r>
          </a:p>
          <a:p>
            <a:pPr>
              <a:buNone/>
            </a:pPr>
            <a:r>
              <a:rPr lang="en-US" b="1" dirty="0" smtClean="0"/>
              <a:t>Remember that if the presenting part is at the brim then it is at station -5. As the head descends down in to the cavity of the pelvis it decreases from -5, -4, -3, -2, -1. By the time it is at the ischial spines, it is said to be at 'zero station'. It reappears from the pelvic outlet into the perineum, which is classified as +1, +2, +3, and +4. By the time it is seen at the perineum it is at station +5.</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7848600" cy="1219200"/>
          </a:xfrm>
        </p:spPr>
        <p:txBody>
          <a:bodyPr>
            <a:normAutofit fontScale="90000"/>
          </a:bodyPr>
          <a:lstStyle/>
          <a:p>
            <a:r>
              <a:rPr lang="en-US" b="1" dirty="0" smtClean="0">
                <a:solidFill>
                  <a:srgbClr val="C00000"/>
                </a:solidFill>
              </a:rPr>
              <a:t>The Presenting Part cont…</a:t>
            </a:r>
            <a:r>
              <a:rPr lang="en-US" dirty="0" smtClean="0"/>
              <a:t/>
            </a:r>
            <a:br>
              <a:rPr lang="en-US" dirty="0" smtClean="0"/>
            </a:br>
            <a:endParaRPr lang="en-US" dirty="0"/>
          </a:p>
        </p:txBody>
      </p:sp>
      <p:sp>
        <p:nvSpPr>
          <p:cNvPr id="2" name="Content Placeholder 1"/>
          <p:cNvSpPr>
            <a:spLocks noGrp="1"/>
          </p:cNvSpPr>
          <p:nvPr>
            <p:ph idx="1"/>
          </p:nvPr>
        </p:nvSpPr>
        <p:spPr>
          <a:xfrm>
            <a:off x="609600" y="1752600"/>
            <a:ext cx="8153400" cy="4080029"/>
          </a:xfrm>
        </p:spPr>
        <p:txBody>
          <a:bodyPr/>
          <a:lstStyle/>
          <a:p>
            <a:pPr>
              <a:buNone/>
            </a:pPr>
            <a:r>
              <a:rPr lang="en-US" b="1" i="1" dirty="0" smtClean="0"/>
              <a:t>Observe the position of the presenting part.</a:t>
            </a:r>
          </a:p>
          <a:p>
            <a:pPr>
              <a:buNone/>
            </a:pPr>
            <a:r>
              <a:rPr lang="en-US" b="1" i="1" dirty="0" smtClean="0"/>
              <a:t>This is the position of the foetal parts in relation to the parts of the pelvis. A point on the foetus, such as the occiput in a vertex presentation, is usually used as a reference point.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19200"/>
          </a:xfrm>
        </p:spPr>
        <p:txBody>
          <a:bodyPr/>
          <a:lstStyle/>
          <a:p>
            <a:r>
              <a:rPr lang="en-US" b="1" dirty="0" smtClean="0">
                <a:solidFill>
                  <a:srgbClr val="C00000"/>
                </a:solidFill>
              </a:rPr>
              <a:t>The Presenting Part cont…</a:t>
            </a:r>
            <a:endParaRPr lang="en-GB" b="1" dirty="0"/>
          </a:p>
        </p:txBody>
      </p:sp>
      <p:sp>
        <p:nvSpPr>
          <p:cNvPr id="2" name="Content Placeholder 1"/>
          <p:cNvSpPr>
            <a:spLocks noGrp="1"/>
          </p:cNvSpPr>
          <p:nvPr>
            <p:ph idx="1"/>
          </p:nvPr>
        </p:nvSpPr>
        <p:spPr>
          <a:xfrm>
            <a:off x="457200" y="990600"/>
            <a:ext cx="8229600" cy="5486400"/>
          </a:xfrm>
        </p:spPr>
        <p:txBody>
          <a:bodyPr>
            <a:noAutofit/>
          </a:bodyPr>
          <a:lstStyle/>
          <a:p>
            <a:pPr>
              <a:buNone/>
            </a:pPr>
            <a:r>
              <a:rPr lang="en-GB" sz="2000" b="1" dirty="0" smtClean="0"/>
              <a:t>To get the position right, you have to palpate the sutures and fontanel to determine their position relative to the pelvis. This can be confirmed by abdominal examination.</a:t>
            </a:r>
          </a:p>
          <a:p>
            <a:pPr>
              <a:buNone/>
            </a:pPr>
            <a:r>
              <a:rPr lang="en-GB" sz="2000" b="1" dirty="0" smtClean="0"/>
              <a:t>In a breech or a face presentation, the reference points on the foetus are the sacrum and the chin or </a:t>
            </a:r>
            <a:r>
              <a:rPr lang="en-GB" sz="2000" b="1" dirty="0" err="1" smtClean="0"/>
              <a:t>mentum</a:t>
            </a:r>
            <a:r>
              <a:rPr lang="en-GB" sz="2000" b="1" dirty="0" smtClean="0"/>
              <a:t> respectively. A soft mass is felt.</a:t>
            </a:r>
          </a:p>
          <a:p>
            <a:pPr>
              <a:buNone/>
            </a:pPr>
            <a:r>
              <a:rPr lang="en-GB" sz="2000" b="1" dirty="0" smtClean="0"/>
              <a:t>Foetal genital parts or the anus may be felt with the examining finger. The position is determined by the position of the sacrum in relation to the side of the mother's pelvis. The left side is expressed as left </a:t>
            </a:r>
            <a:r>
              <a:rPr lang="en-GB" sz="2000" b="1" dirty="0" err="1" smtClean="0"/>
              <a:t>sacro</a:t>
            </a:r>
            <a:r>
              <a:rPr lang="en-GB" sz="2000" b="1" dirty="0" smtClean="0"/>
              <a:t>-anterior (LSA) or the right side, which is known as right </a:t>
            </a:r>
            <a:r>
              <a:rPr lang="en-GB" sz="2000" b="1" dirty="0" err="1" smtClean="0"/>
              <a:t>sacro</a:t>
            </a:r>
            <a:r>
              <a:rPr lang="en-GB" sz="2000" b="1" dirty="0" smtClean="0"/>
              <a:t>-anterior (RSA). In a vertex presentation, when the </a:t>
            </a:r>
            <a:r>
              <a:rPr lang="en-GB" sz="2000" b="1" dirty="0" err="1" smtClean="0"/>
              <a:t>occiput</a:t>
            </a:r>
            <a:r>
              <a:rPr lang="en-GB" sz="2000" b="1" dirty="0" smtClean="0"/>
              <a:t> is persistently posterior, this causes prolonged labour. In a cephalic presentation, you will feel the hard head sutures and fontanel. Determine whether it is the anterior or posterior fontanel by its shape. If it is the posterior fontanel, then the position is </a:t>
            </a:r>
            <a:r>
              <a:rPr lang="en-GB" sz="2000" b="1" dirty="0" err="1" smtClean="0"/>
              <a:t>occipito</a:t>
            </a:r>
            <a:r>
              <a:rPr lang="en-GB" sz="2000" b="1" dirty="0" smtClean="0"/>
              <a:t>-anterior. If it is the anterior fontanel then the position is occipital-posterior.</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200"/>
            <a:ext cx="8153400" cy="762000"/>
          </a:xfrm>
        </p:spPr>
        <p:txBody>
          <a:bodyPr/>
          <a:lstStyle/>
          <a:p>
            <a:r>
              <a:rPr lang="en-US" b="1" dirty="0" smtClean="0">
                <a:solidFill>
                  <a:srgbClr val="C00000"/>
                </a:solidFill>
              </a:rPr>
              <a:t>The Presenting Part cont…</a:t>
            </a:r>
            <a:endParaRPr lang="en-GB" b="1" dirty="0"/>
          </a:p>
        </p:txBody>
      </p:sp>
      <p:sp>
        <p:nvSpPr>
          <p:cNvPr id="2" name="Content Placeholder 1"/>
          <p:cNvSpPr>
            <a:spLocks noGrp="1"/>
          </p:cNvSpPr>
          <p:nvPr>
            <p:ph idx="1"/>
          </p:nvPr>
        </p:nvSpPr>
        <p:spPr>
          <a:xfrm>
            <a:off x="609600" y="1219200"/>
            <a:ext cx="7924800" cy="4613429"/>
          </a:xfrm>
        </p:spPr>
        <p:txBody>
          <a:bodyPr>
            <a:noAutofit/>
          </a:bodyPr>
          <a:lstStyle/>
          <a:p>
            <a:r>
              <a:rPr lang="en-GB" sz="2000" b="1" dirty="0" smtClean="0"/>
              <a:t>Face presentation is important as the chin is the facial landmark. Note how the position of the chin is related to the mother's right thigh (RT) or left thigh (LT), side of the pelvis and the anterior and posterior position expressed as RMP (right </a:t>
            </a:r>
            <a:r>
              <a:rPr lang="en-GB" sz="2000" b="1" dirty="0" err="1" smtClean="0"/>
              <a:t>mento</a:t>
            </a:r>
            <a:r>
              <a:rPr lang="en-GB" sz="2000" b="1" dirty="0" smtClean="0"/>
              <a:t> posterior). You should also note the brow or sinciput presentation on vaginal examination (VE). You should be able to feel the brow, frontal sutures and possibly the posterior fontanel. The extension is usually a temporary presentation, which converts to face or </a:t>
            </a:r>
            <a:r>
              <a:rPr lang="en-GB" sz="2000" b="1" dirty="0" err="1" smtClean="0"/>
              <a:t>occiput</a:t>
            </a:r>
            <a:r>
              <a:rPr lang="en-GB" sz="2000" b="1" dirty="0" smtClean="0"/>
              <a:t> presentation during labour. However, at times it persists and in such instances, a caesarean section is usually called for. Note whether the long axis of the body of the foetus is perpendicular to that of the body of the mother. A left </a:t>
            </a:r>
            <a:r>
              <a:rPr lang="en-GB" sz="2000" b="1" dirty="0" err="1" smtClean="0"/>
              <a:t>acromiodorso</a:t>
            </a:r>
            <a:r>
              <a:rPr lang="en-GB" sz="2000" b="1" dirty="0" smtClean="0"/>
              <a:t> posterior (LADP) indicates that the baby’s lower shoulder is to the mother’s left and its back is towards her back. A compound presentation is when the hand or occasionally a foot lies alongside the head.</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p:txBody>
      </p:sp>
      <p:pic>
        <p:nvPicPr>
          <p:cNvPr id="56322" name="Picture 2" descr="C:\Users\Bish. Michael Baraza\Pictures\Embarazo, Calendario del embarazo, Parto, Bebé, Nombres de bebés, Concepción, Fertilidad, Embarazada_files\300x250-ES-embarazo.jpg"/>
          <p:cNvPicPr>
            <a:picLocks noChangeAspect="1" noChangeArrowheads="1"/>
          </p:cNvPicPr>
          <p:nvPr/>
        </p:nvPicPr>
        <p:blipFill>
          <a:blip r:embed="rId3"/>
          <a:srcRect/>
          <a:stretch>
            <a:fillRect/>
          </a:stretch>
        </p:blipFill>
        <p:spPr bwMode="auto">
          <a:xfrm>
            <a:off x="0" y="76200"/>
            <a:ext cx="9144000" cy="6781800"/>
          </a:xfrm>
          <a:prstGeom prst="rect">
            <a:avLst/>
          </a:prstGeom>
          <a:noFill/>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687234" cy="1066800"/>
          </a:xfrm>
        </p:spPr>
        <p:txBody>
          <a:bodyPr>
            <a:normAutofit fontScale="90000"/>
          </a:bodyPr>
          <a:lstStyle/>
          <a:p>
            <a:r>
              <a:rPr lang="en-GB" b="1" dirty="0" smtClean="0">
                <a:solidFill>
                  <a:srgbClr val="C00000"/>
                </a:solidFill>
              </a:rPr>
              <a:t>The Pelvis</a:t>
            </a:r>
            <a:r>
              <a:rPr lang="en-GB" dirty="0" smtClean="0"/>
              <a:t/>
            </a:r>
            <a:br>
              <a:rPr lang="en-GB" dirty="0" smtClean="0"/>
            </a:br>
            <a:endParaRPr lang="en-GB" dirty="0"/>
          </a:p>
        </p:txBody>
      </p:sp>
      <p:sp>
        <p:nvSpPr>
          <p:cNvPr id="2" name="Content Placeholder 1"/>
          <p:cNvSpPr>
            <a:spLocks noGrp="1"/>
          </p:cNvSpPr>
          <p:nvPr>
            <p:ph idx="1"/>
          </p:nvPr>
        </p:nvSpPr>
        <p:spPr>
          <a:xfrm>
            <a:off x="457200" y="1143000"/>
            <a:ext cx="8229600" cy="4864291"/>
          </a:xfrm>
        </p:spPr>
        <p:txBody>
          <a:bodyPr>
            <a:normAutofit fontScale="92500"/>
          </a:bodyPr>
          <a:lstStyle/>
          <a:p>
            <a:pPr>
              <a:buNone/>
            </a:pPr>
            <a:r>
              <a:rPr lang="en-GB" b="1" dirty="0" smtClean="0"/>
              <a:t>Next check for moulding or caput succedaneum.</a:t>
            </a:r>
          </a:p>
          <a:p>
            <a:pPr>
              <a:buNone/>
            </a:pPr>
            <a:r>
              <a:rPr lang="en-GB" b="1" dirty="0" smtClean="0">
                <a:solidFill>
                  <a:srgbClr val="FFC000"/>
                </a:solidFill>
              </a:rPr>
              <a:t>What is moulding?</a:t>
            </a:r>
          </a:p>
          <a:p>
            <a:pPr>
              <a:buNone/>
            </a:pPr>
            <a:r>
              <a:rPr lang="en-GB" b="1" dirty="0" smtClean="0"/>
              <a:t>Moulding is when the diameters of the foetal skull are reduced in size. During labour the bones of the foetal skull tend to overlap at the sutures so that the head can easily pass through the birth canal. During a vaginal examination this is how you should check for moulding:</a:t>
            </a:r>
          </a:p>
          <a:p>
            <a:pPr>
              <a:buNone/>
            </a:pPr>
            <a:r>
              <a:rPr lang="en-GB" b="1" dirty="0" smtClean="0"/>
              <a:t>· In cephalic presentation, run the finger on the head feeling for the sutures</a:t>
            </a:r>
          </a:p>
          <a:p>
            <a:pPr>
              <a:buNone/>
            </a:pPr>
            <a:r>
              <a:rPr lang="en-GB" b="1" dirty="0" smtClean="0"/>
              <a:t>· Judge the degree of moulding by feeling the amount of overlapping of skull bones</a:t>
            </a:r>
          </a:p>
          <a:p>
            <a:pPr>
              <a:buNone/>
            </a:pPr>
            <a:r>
              <a:rPr lang="en-GB" b="1" dirty="0" smtClean="0"/>
              <a:t>· Check for caput</a:t>
            </a:r>
          </a:p>
          <a:p>
            <a:pPr>
              <a:buNone/>
            </a:pPr>
            <a:r>
              <a:rPr lang="en-GB" b="1" dirty="0" smtClean="0"/>
              <a:t>The pelvis is assessed to check if it is adequate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457200"/>
          </a:xfrm>
        </p:spPr>
        <p:txBody>
          <a:bodyPr>
            <a:normAutofit fontScale="90000"/>
          </a:bodyPr>
          <a:lstStyle/>
          <a:p>
            <a:r>
              <a:rPr lang="en-GB" b="1" dirty="0" smtClean="0">
                <a:solidFill>
                  <a:srgbClr val="C00000"/>
                </a:solidFill>
              </a:rPr>
              <a:t>The Pelvis cont...</a:t>
            </a:r>
            <a:endParaRPr lang="en-GB" b="1" dirty="0"/>
          </a:p>
        </p:txBody>
      </p:sp>
      <p:sp>
        <p:nvSpPr>
          <p:cNvPr id="2" name="Content Placeholder 1"/>
          <p:cNvSpPr>
            <a:spLocks noGrp="1"/>
          </p:cNvSpPr>
          <p:nvPr>
            <p:ph idx="1"/>
          </p:nvPr>
        </p:nvSpPr>
        <p:spPr>
          <a:xfrm>
            <a:off x="457200" y="457200"/>
            <a:ext cx="8229600" cy="6629400"/>
          </a:xfrm>
        </p:spPr>
        <p:txBody>
          <a:bodyPr>
            <a:noAutofit/>
          </a:bodyPr>
          <a:lstStyle/>
          <a:p>
            <a:pPr>
              <a:buNone/>
            </a:pPr>
            <a:r>
              <a:rPr lang="en-GB" sz="2000" b="1" dirty="0" smtClean="0"/>
              <a:t>The following factors should be checked:</a:t>
            </a:r>
          </a:p>
          <a:p>
            <a:pPr>
              <a:buNone/>
            </a:pPr>
            <a:r>
              <a:rPr lang="en-GB" sz="2000" b="1" dirty="0" smtClean="0"/>
              <a:t>· Is it roomy?</a:t>
            </a:r>
          </a:p>
          <a:p>
            <a:pPr>
              <a:buNone/>
            </a:pPr>
            <a:r>
              <a:rPr lang="en-GB" sz="2000" b="1" dirty="0" smtClean="0"/>
              <a:t>· Are the sidewalls well spaced?</a:t>
            </a:r>
          </a:p>
          <a:p>
            <a:pPr>
              <a:buNone/>
            </a:pPr>
            <a:r>
              <a:rPr lang="en-GB" sz="2000" b="1" dirty="0" smtClean="0"/>
              <a:t>· Can you touch the promontory of the sacrum easily?</a:t>
            </a:r>
          </a:p>
          <a:p>
            <a:pPr>
              <a:buNone/>
            </a:pPr>
            <a:r>
              <a:rPr lang="en-GB" sz="2000" b="1" dirty="0" smtClean="0"/>
              <a:t>· Is the pubic arch wide enough?</a:t>
            </a:r>
          </a:p>
          <a:p>
            <a:pPr>
              <a:buNone/>
            </a:pPr>
            <a:r>
              <a:rPr lang="en-GB" sz="2000" b="1" dirty="0" smtClean="0"/>
              <a:t>· After checking for moulding, direct the fingers behind the head and make an effort to reach the </a:t>
            </a:r>
            <a:r>
              <a:rPr lang="en-GB" sz="2000" b="1" dirty="0" err="1" smtClean="0"/>
              <a:t>sacro</a:t>
            </a:r>
            <a:r>
              <a:rPr lang="en-GB" sz="2000" b="1" dirty="0" smtClean="0"/>
              <a:t>-promontory.</a:t>
            </a:r>
          </a:p>
          <a:p>
            <a:pPr>
              <a:buNone/>
            </a:pPr>
            <a:r>
              <a:rPr lang="en-GB" sz="2000" b="1" dirty="0" smtClean="0"/>
              <a:t>The palm of the hand should be facing upwards. Promontory of the sacrum should not be reached.</a:t>
            </a:r>
          </a:p>
          <a:p>
            <a:pPr>
              <a:buNone/>
            </a:pPr>
            <a:r>
              <a:rPr lang="en-GB" sz="2000" b="1" dirty="0" smtClean="0"/>
              <a:t>· With the palm facing downwards run the two fingers down along the hollow of the sacrum and determine the shape. The hollow of the sacrum should be curved.</a:t>
            </a:r>
          </a:p>
          <a:p>
            <a:pPr>
              <a:buNone/>
            </a:pPr>
            <a:r>
              <a:rPr lang="en-GB" sz="2000" b="1" dirty="0" smtClean="0"/>
              <a:t>· The two fingers are then moved to where the ischial spines are located on either side of the pelvis. Run the finger along this area to determine whether or not the ischial spines are unduly prominent. Or else you can stretch your fingers to see if the spines are prominent. The ischial spines should not be prominent.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7611034" cy="990600"/>
          </a:xfrm>
        </p:spPr>
        <p:txBody>
          <a:bodyPr/>
          <a:lstStyle/>
          <a:p>
            <a:r>
              <a:rPr lang="en-GB" b="1" dirty="0" smtClean="0">
                <a:solidFill>
                  <a:srgbClr val="C00000"/>
                </a:solidFill>
              </a:rPr>
              <a:t>The Pelvis cont...</a:t>
            </a:r>
            <a:endParaRPr lang="en-GB" b="1" dirty="0"/>
          </a:p>
        </p:txBody>
      </p:sp>
      <p:sp>
        <p:nvSpPr>
          <p:cNvPr id="2" name="Content Placeholder 1"/>
          <p:cNvSpPr>
            <a:spLocks noGrp="1"/>
          </p:cNvSpPr>
          <p:nvPr>
            <p:ph idx="1"/>
          </p:nvPr>
        </p:nvSpPr>
        <p:spPr>
          <a:xfrm>
            <a:off x="381000" y="1447800"/>
            <a:ext cx="8001000" cy="3966177"/>
          </a:xfrm>
        </p:spPr>
        <p:txBody>
          <a:bodyPr>
            <a:normAutofit lnSpcReduction="10000"/>
          </a:bodyPr>
          <a:lstStyle/>
          <a:p>
            <a:pPr>
              <a:buNone/>
            </a:pPr>
            <a:r>
              <a:rPr lang="en-GB" sz="2800" b="1" dirty="0" smtClean="0"/>
              <a:t>· As you move the fingers with the palm facing upward, on reaching the pubic arch check if it can accommodate two fingers. The apex usually should accommodate two fingers.</a:t>
            </a:r>
          </a:p>
          <a:p>
            <a:pPr>
              <a:buNone/>
            </a:pPr>
            <a:r>
              <a:rPr lang="en-GB" sz="2800" b="1" dirty="0" smtClean="0"/>
              <a:t>· Make a fist facing downwards then place the fist between the ischial tuberosities. The Intertuberosity should accommodate four knuckles.</a:t>
            </a:r>
          </a:p>
          <a:p>
            <a:pPr>
              <a:buNone/>
            </a:pP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96962"/>
          </a:xfrm>
        </p:spPr>
        <p:txBody>
          <a:bodyPr>
            <a:normAutofit fontScale="90000"/>
          </a:bodyPr>
          <a:lstStyle/>
          <a:p>
            <a:r>
              <a:rPr lang="en-GB" b="1" dirty="0" smtClean="0">
                <a:solidFill>
                  <a:srgbClr val="FF0000"/>
                </a:solidFill>
              </a:rPr>
              <a:t>The Discharge</a:t>
            </a:r>
            <a:r>
              <a:rPr lang="en-GB" dirty="0" smtClean="0"/>
              <a:t/>
            </a:r>
            <a:br>
              <a:rPr lang="en-GB" dirty="0" smtClean="0"/>
            </a:br>
            <a:endParaRPr lang="en-GB" dirty="0"/>
          </a:p>
        </p:txBody>
      </p:sp>
      <p:sp>
        <p:nvSpPr>
          <p:cNvPr id="2" name="Content Placeholder 1"/>
          <p:cNvSpPr>
            <a:spLocks noGrp="1"/>
          </p:cNvSpPr>
          <p:nvPr>
            <p:ph idx="1"/>
          </p:nvPr>
        </p:nvSpPr>
        <p:spPr>
          <a:xfrm>
            <a:off x="457200" y="914400"/>
            <a:ext cx="8229600" cy="5092891"/>
          </a:xfrm>
        </p:spPr>
        <p:txBody>
          <a:bodyPr>
            <a:normAutofit fontScale="92500" lnSpcReduction="20000"/>
          </a:bodyPr>
          <a:lstStyle/>
          <a:p>
            <a:pPr>
              <a:buNone/>
            </a:pPr>
            <a:r>
              <a:rPr lang="en-GB" b="1" dirty="0" smtClean="0"/>
              <a:t>Withdraw the fingers and check if there is:</a:t>
            </a:r>
          </a:p>
          <a:p>
            <a:pPr>
              <a:buNone/>
            </a:pPr>
            <a:r>
              <a:rPr lang="en-GB" b="1" dirty="0" smtClean="0"/>
              <a:t>· Any vaginal discharge</a:t>
            </a:r>
          </a:p>
          <a:p>
            <a:pPr>
              <a:buNone/>
            </a:pPr>
            <a:r>
              <a:rPr lang="en-GB" b="1" dirty="0" smtClean="0"/>
              <a:t>· Any smell</a:t>
            </a:r>
          </a:p>
          <a:p>
            <a:pPr>
              <a:buNone/>
            </a:pPr>
            <a:r>
              <a:rPr lang="en-GB" b="1" dirty="0" smtClean="0"/>
              <a:t>· Any liquor or meconium staining</a:t>
            </a:r>
          </a:p>
          <a:p>
            <a:pPr>
              <a:buNone/>
            </a:pPr>
            <a:r>
              <a:rPr lang="en-GB" b="1" dirty="0" smtClean="0"/>
              <a:t>· Any bleeding</a:t>
            </a:r>
          </a:p>
          <a:p>
            <a:pPr>
              <a:buNone/>
            </a:pPr>
            <a:r>
              <a:rPr lang="en-GB" b="1" dirty="0" smtClean="0"/>
              <a:t>The following steps should be taken as part of your investigation:</a:t>
            </a:r>
          </a:p>
          <a:p>
            <a:pPr>
              <a:buNone/>
            </a:pPr>
            <a:r>
              <a:rPr lang="en-GB" b="1" dirty="0" smtClean="0"/>
              <a:t>· Take a urine sample for albumin and sugar</a:t>
            </a:r>
          </a:p>
          <a:p>
            <a:pPr>
              <a:buNone/>
            </a:pPr>
            <a:r>
              <a:rPr lang="en-GB" b="1" dirty="0" smtClean="0"/>
              <a:t>· Check for acetone, especially if the patient is in prolonged labour</a:t>
            </a:r>
          </a:p>
          <a:p>
            <a:pPr>
              <a:buNone/>
            </a:pPr>
            <a:r>
              <a:rPr lang="en-GB" b="1" dirty="0" smtClean="0"/>
              <a:t>· Take blood for haemoglobin and cross matching if the patient is anaemic or might need an operation</a:t>
            </a:r>
          </a:p>
          <a:p>
            <a:pPr>
              <a:buNone/>
            </a:pPr>
            <a:r>
              <a:rPr lang="en-GB" b="1" dirty="0" smtClean="0"/>
              <a:t>By this time you will have gathered enough information as to the stage of labour and whether the patient belongs to the ‘at risk’ category and needs referral or not.</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838200"/>
          </a:xfrm>
        </p:spPr>
        <p:txBody>
          <a:bodyPr>
            <a:normAutofit/>
          </a:bodyPr>
          <a:lstStyle/>
          <a:p>
            <a:r>
              <a:rPr lang="en-US" b="1" dirty="0" smtClean="0">
                <a:solidFill>
                  <a:srgbClr val="FF0000"/>
                </a:solidFill>
              </a:rPr>
              <a:t>History of midwifery in kenya</a:t>
            </a:r>
            <a:endParaRPr lang="en-US" b="1" dirty="0">
              <a:solidFill>
                <a:srgbClr val="FF0000"/>
              </a:solidFill>
            </a:endParaRPr>
          </a:p>
        </p:txBody>
      </p:sp>
      <p:sp>
        <p:nvSpPr>
          <p:cNvPr id="3" name="Content Placeholder 2"/>
          <p:cNvSpPr>
            <a:spLocks noGrp="1"/>
          </p:cNvSpPr>
          <p:nvPr>
            <p:ph idx="1"/>
          </p:nvPr>
        </p:nvSpPr>
        <p:spPr>
          <a:xfrm>
            <a:off x="457200" y="1066800"/>
            <a:ext cx="8305800" cy="5064125"/>
          </a:xfrm>
        </p:spPr>
        <p:txBody>
          <a:bodyPr>
            <a:normAutofit/>
          </a:bodyPr>
          <a:lstStyle/>
          <a:p>
            <a:pPr>
              <a:buNone/>
            </a:pPr>
            <a:endParaRPr lang="en-US" sz="3200" dirty="0" smtClean="0"/>
          </a:p>
          <a:p>
            <a:pPr>
              <a:buNone/>
            </a:pPr>
            <a:r>
              <a:rPr lang="en-US" b="1" dirty="0" smtClean="0"/>
              <a:t>Every ethnic group had their own practices during child birth. In some tribes the mother in law used to conduct while others, the TBAs conducted deliveries.</a:t>
            </a:r>
          </a:p>
          <a:p>
            <a:pPr>
              <a:buNone/>
            </a:pPr>
            <a:r>
              <a:rPr lang="en-US" b="1" dirty="0" smtClean="0"/>
              <a:t>Even today we have TBAs who have undergone an in-service training in safe motherhood. Early missionaries started Hospitals in spite of difficulty in communication. They instructed local women and the training lasted as long as the midwives grasped whatever was taught.</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991600" cy="1447800"/>
          </a:xfrm>
        </p:spPr>
        <p:txBody>
          <a:bodyPr>
            <a:normAutofit fontScale="90000"/>
          </a:bodyPr>
          <a:lstStyle/>
          <a:p>
            <a:r>
              <a:rPr lang="en-US" b="1" dirty="0" smtClean="0">
                <a:solidFill>
                  <a:srgbClr val="FF0000"/>
                </a:solidFill>
              </a:rPr>
              <a:t>Management of First Stage of Labour</a:t>
            </a:r>
            <a:r>
              <a:rPr lang="en-US" b="1" dirty="0" smtClean="0"/>
              <a:t/>
            </a:r>
            <a:br>
              <a:rPr lang="en-US" b="1" dirty="0" smtClean="0"/>
            </a:br>
            <a:endParaRPr lang="en-US" b="1" dirty="0"/>
          </a:p>
        </p:txBody>
      </p:sp>
      <p:sp>
        <p:nvSpPr>
          <p:cNvPr id="2" name="Content Placeholder 1"/>
          <p:cNvSpPr>
            <a:spLocks noGrp="1"/>
          </p:cNvSpPr>
          <p:nvPr>
            <p:ph idx="1"/>
          </p:nvPr>
        </p:nvSpPr>
        <p:spPr>
          <a:xfrm>
            <a:off x="457200" y="1295400"/>
            <a:ext cx="8229600" cy="4711891"/>
          </a:xfrm>
        </p:spPr>
        <p:txBody>
          <a:bodyPr>
            <a:noAutofit/>
          </a:bodyPr>
          <a:lstStyle/>
          <a:p>
            <a:pPr>
              <a:buNone/>
            </a:pPr>
            <a:r>
              <a:rPr lang="en-US" sz="2000" b="1" dirty="0" smtClean="0"/>
              <a:t>When managing the first stage of labour, you should keep to the following procedure, making sure you record your findings in a </a:t>
            </a:r>
            <a:r>
              <a:rPr lang="en-US" sz="2000" b="1" dirty="0" err="1" smtClean="0"/>
              <a:t>partogram</a:t>
            </a:r>
            <a:r>
              <a:rPr lang="en-US" sz="2000" b="1" dirty="0" smtClean="0"/>
              <a:t>:</a:t>
            </a:r>
          </a:p>
          <a:p>
            <a:pPr>
              <a:buNone/>
            </a:pPr>
            <a:r>
              <a:rPr lang="en-US" sz="2000" b="1" dirty="0" smtClean="0"/>
              <a:t>· Admit the patient to the waiting room, reassure her and introduce her to other patients</a:t>
            </a:r>
          </a:p>
          <a:p>
            <a:pPr>
              <a:buNone/>
            </a:pPr>
            <a:r>
              <a:rPr lang="en-US" sz="2000" b="1" dirty="0" smtClean="0"/>
              <a:t>· Reassure her and explain what is being</a:t>
            </a:r>
          </a:p>
          <a:p>
            <a:pPr>
              <a:buNone/>
            </a:pPr>
            <a:r>
              <a:rPr lang="en-US" sz="2000" b="1" dirty="0" smtClean="0"/>
              <a:t>done at every stage</a:t>
            </a:r>
          </a:p>
          <a:p>
            <a:pPr>
              <a:buNone/>
            </a:pPr>
            <a:r>
              <a:rPr lang="en-US" sz="2000" b="1" dirty="0" smtClean="0"/>
              <a:t>· Give her an enema only if she is in early labour (this will reduce the risk of faecal soiling</a:t>
            </a:r>
          </a:p>
          <a:p>
            <a:pPr>
              <a:buNone/>
            </a:pPr>
            <a:r>
              <a:rPr lang="en-US" sz="2000" b="1" dirty="0" smtClean="0"/>
              <a:t>and infection at delivery)</a:t>
            </a:r>
          </a:p>
          <a:p>
            <a:pPr>
              <a:buNone/>
            </a:pPr>
            <a:r>
              <a:rPr lang="en-US" sz="2000" b="1" dirty="0" smtClean="0"/>
              <a:t>· The patient may have a warm bath and change into a hospital gown</a:t>
            </a:r>
          </a:p>
          <a:p>
            <a:pPr>
              <a:buNone/>
            </a:pPr>
            <a:r>
              <a:rPr lang="en-US" sz="2000" b="1" dirty="0" smtClean="0"/>
              <a:t>· Encourage her to walk about and empty her bladder frequently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81000"/>
            <a:ext cx="8763000" cy="1143000"/>
          </a:xfrm>
        </p:spPr>
        <p:txBody>
          <a:bodyPr>
            <a:normAutofit fontScale="90000"/>
          </a:bodyPr>
          <a:lstStyle/>
          <a:p>
            <a:r>
              <a:rPr lang="en-US" b="1" dirty="0" smtClean="0">
                <a:solidFill>
                  <a:srgbClr val="FF0000"/>
                </a:solidFill>
              </a:rPr>
              <a:t>Management of First Stage of Labour cont…</a:t>
            </a:r>
            <a:endParaRPr lang="en-US" b="1" dirty="0"/>
          </a:p>
        </p:txBody>
      </p:sp>
      <p:sp>
        <p:nvSpPr>
          <p:cNvPr id="2" name="Content Placeholder 1"/>
          <p:cNvSpPr>
            <a:spLocks noGrp="1"/>
          </p:cNvSpPr>
          <p:nvPr>
            <p:ph idx="1"/>
          </p:nvPr>
        </p:nvSpPr>
        <p:spPr>
          <a:xfrm>
            <a:off x="533400" y="1524000"/>
            <a:ext cx="8153400" cy="4648200"/>
          </a:xfrm>
        </p:spPr>
        <p:txBody>
          <a:bodyPr>
            <a:normAutofit fontScale="70000" lnSpcReduction="20000"/>
          </a:bodyPr>
          <a:lstStyle/>
          <a:p>
            <a:pPr>
              <a:buNone/>
            </a:pPr>
            <a:r>
              <a:rPr lang="en-US" sz="2800" b="1" dirty="0" smtClean="0"/>
              <a:t>· Give her plenty of fluids with sugar or glucose as she has to work hard and needs the energy</a:t>
            </a:r>
          </a:p>
          <a:p>
            <a:pPr>
              <a:buNone/>
            </a:pPr>
            <a:r>
              <a:rPr lang="en-US" sz="2800" b="1" dirty="0" smtClean="0"/>
              <a:t>· Do not allow any solid foods as the stomach takes a long time to empty in Labour Should she need an operation and anaesthesia, the emptying of the stomach will be difficult and she might vomit and inhale the vomit. If she is in much pain and the delivery is still far off, give her a sedative.</a:t>
            </a:r>
          </a:p>
          <a:p>
            <a:pPr>
              <a:buNone/>
            </a:pPr>
            <a:r>
              <a:rPr lang="en-US" sz="2800" b="1" dirty="0" smtClean="0"/>
              <a:t>Check the following regularly:</a:t>
            </a:r>
          </a:p>
          <a:p>
            <a:pPr>
              <a:buNone/>
            </a:pPr>
            <a:r>
              <a:rPr lang="en-US" sz="2800" b="1" dirty="0" smtClean="0"/>
              <a:t>· Check the foetal heart rate half hourly or more often if you suspect distress</a:t>
            </a:r>
          </a:p>
          <a:p>
            <a:pPr>
              <a:buNone/>
            </a:pPr>
            <a:r>
              <a:rPr lang="en-US" sz="2800" b="1" dirty="0" smtClean="0"/>
              <a:t>· Check uterine contractions (strength, type, frequency and duration) as well as maternal pulse, BP and temperature</a:t>
            </a:r>
          </a:p>
          <a:p>
            <a:pPr>
              <a:buNone/>
            </a:pPr>
            <a:r>
              <a:rPr lang="en-US" sz="2800" b="1" dirty="0" smtClean="0"/>
              <a:t>· Check the urine output and check for albumin and acetone if indicated every two hours</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687234" cy="838200"/>
          </a:xfrm>
        </p:spPr>
        <p:txBody>
          <a:bodyPr>
            <a:normAutofit fontScale="90000"/>
          </a:bodyPr>
          <a:lstStyle/>
          <a:p>
            <a:r>
              <a:rPr lang="en-US" b="1" dirty="0" smtClean="0">
                <a:solidFill>
                  <a:srgbClr val="FF0000"/>
                </a:solidFill>
              </a:rPr>
              <a:t>Management of First Stage of Labour cont…</a:t>
            </a:r>
            <a:endParaRPr lang="en-US" b="1" dirty="0"/>
          </a:p>
        </p:txBody>
      </p:sp>
      <p:sp>
        <p:nvSpPr>
          <p:cNvPr id="2" name="Content Placeholder 1"/>
          <p:cNvSpPr>
            <a:spLocks noGrp="1"/>
          </p:cNvSpPr>
          <p:nvPr>
            <p:ph idx="1"/>
          </p:nvPr>
        </p:nvSpPr>
        <p:spPr>
          <a:xfrm>
            <a:off x="457200" y="1066800"/>
            <a:ext cx="8229600" cy="4940491"/>
          </a:xfrm>
        </p:spPr>
        <p:txBody>
          <a:bodyPr>
            <a:normAutofit fontScale="25000" lnSpcReduction="20000"/>
          </a:bodyPr>
          <a:lstStyle/>
          <a:p>
            <a:pPr>
              <a:buNone/>
            </a:pPr>
            <a:r>
              <a:rPr lang="en-US" dirty="0" smtClean="0"/>
              <a:t>· </a:t>
            </a:r>
            <a:r>
              <a:rPr lang="en-US" sz="8000" b="1" dirty="0" smtClean="0"/>
              <a:t>Every four hours check the level of the presenting part and the degree of dilatation of the cervix</a:t>
            </a:r>
          </a:p>
          <a:p>
            <a:pPr>
              <a:buNone/>
            </a:pPr>
            <a:r>
              <a:rPr lang="en-US" sz="8000" b="1" dirty="0" smtClean="0"/>
              <a:t>· Constantly check the woman's reaction to labour and be aware of her needs, especially for pain relief. You can repeat pethidine 50 mg IM if cervical dilatation is still 5 cm or less. Do not give more pethidine if delivery is imminent as it depresses the baby's respiration</a:t>
            </a:r>
          </a:p>
          <a:p>
            <a:pPr>
              <a:buNone/>
            </a:pPr>
            <a:r>
              <a:rPr lang="en-US" sz="8000" b="1" dirty="0" smtClean="0"/>
              <a:t>· Towards the end of the first stage, she can rest on her side, or in any position she finds comfortable, for example,</a:t>
            </a:r>
          </a:p>
          <a:p>
            <a:pPr>
              <a:buNone/>
            </a:pPr>
            <a:r>
              <a:rPr lang="en-US" sz="8000" b="1" dirty="0" smtClean="0"/>
              <a:t>squatting</a:t>
            </a:r>
          </a:p>
          <a:p>
            <a:pPr>
              <a:buNone/>
            </a:pPr>
            <a:r>
              <a:rPr lang="en-US" sz="8000" b="1" dirty="0" smtClean="0"/>
              <a:t>· Discourage pushing or bearing down before the cervix is fully dilated</a:t>
            </a:r>
          </a:p>
          <a:p>
            <a:pPr>
              <a:buNone/>
            </a:pPr>
            <a:r>
              <a:rPr lang="en-US" sz="8000" b="1" dirty="0" smtClean="0"/>
              <a:t>· Early pushing only exhausts the woman and will cause oedema of the cervix and interfere with normal dilatation</a:t>
            </a:r>
          </a:p>
          <a:p>
            <a:pPr>
              <a:buNone/>
            </a:pPr>
            <a:r>
              <a:rPr lang="en-US" sz="8000" b="1" dirty="0" smtClean="0"/>
              <a:t>· If the bladder is full and she cannot empty it on her own, catheterize her using aseptic technique</a:t>
            </a:r>
          </a:p>
          <a:p>
            <a:pPr>
              <a:buNone/>
            </a:pPr>
            <a:r>
              <a:rPr lang="en-US" sz="8000" b="1" dirty="0" smtClean="0"/>
              <a:t>· When the membranes rupture, usually at the end of the first stage, check the colour of the liquor for meconium staining, the foetal heart rate and do a vaginal examination to exclude prolapse of the cord</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458200" cy="1295400"/>
          </a:xfrm>
        </p:spPr>
        <p:txBody>
          <a:bodyPr>
            <a:normAutofit fontScale="90000"/>
          </a:bodyPr>
          <a:lstStyle/>
          <a:p>
            <a:r>
              <a:rPr lang="en-US" b="1" dirty="0" smtClean="0">
                <a:solidFill>
                  <a:srgbClr val="FF0000"/>
                </a:solidFill>
              </a:rPr>
              <a:t>the observations you are</a:t>
            </a:r>
            <a:br>
              <a:rPr lang="en-US" b="1" dirty="0" smtClean="0">
                <a:solidFill>
                  <a:srgbClr val="FF0000"/>
                </a:solidFill>
              </a:rPr>
            </a:br>
            <a:r>
              <a:rPr lang="en-US" b="1" dirty="0" smtClean="0">
                <a:solidFill>
                  <a:srgbClr val="FF0000"/>
                </a:solidFill>
              </a:rPr>
              <a:t>supposed to record in the </a:t>
            </a:r>
            <a:r>
              <a:rPr lang="en-US" b="1" dirty="0" err="1" smtClean="0">
                <a:solidFill>
                  <a:srgbClr val="FF0000"/>
                </a:solidFill>
              </a:rPr>
              <a:t>partogram</a:t>
            </a:r>
            <a:endParaRPr lang="en-US" b="1" dirty="0" smtClean="0">
              <a:solidFill>
                <a:srgbClr val="FF0000"/>
              </a:solidFill>
            </a:endParaRPr>
          </a:p>
        </p:txBody>
      </p:sp>
      <p:sp>
        <p:nvSpPr>
          <p:cNvPr id="2" name="Content Placeholder 1"/>
          <p:cNvSpPr>
            <a:spLocks noGrp="1"/>
          </p:cNvSpPr>
          <p:nvPr>
            <p:ph idx="1"/>
          </p:nvPr>
        </p:nvSpPr>
        <p:spPr>
          <a:xfrm>
            <a:off x="457200" y="1600200"/>
            <a:ext cx="8229600" cy="4407091"/>
          </a:xfrm>
        </p:spPr>
        <p:txBody>
          <a:bodyPr>
            <a:normAutofit/>
          </a:bodyPr>
          <a:lstStyle/>
          <a:p>
            <a:pPr>
              <a:buNone/>
            </a:pPr>
            <a:r>
              <a:rPr lang="en-US" dirty="0" smtClean="0"/>
              <a:t> </a:t>
            </a:r>
            <a:r>
              <a:rPr lang="en-US" b="1" dirty="0" smtClean="0">
                <a:solidFill>
                  <a:srgbClr val="FFC000"/>
                </a:solidFill>
              </a:rPr>
              <a:t>Vital signs</a:t>
            </a:r>
          </a:p>
          <a:p>
            <a:pPr>
              <a:buNone/>
            </a:pPr>
            <a:r>
              <a:rPr lang="en-US" b="1" dirty="0" smtClean="0"/>
              <a:t>· Blood pressure</a:t>
            </a:r>
          </a:p>
          <a:p>
            <a:pPr>
              <a:buNone/>
            </a:pPr>
            <a:r>
              <a:rPr lang="en-US" b="1" dirty="0" smtClean="0"/>
              <a:t>· Details of vaginal examination</a:t>
            </a:r>
          </a:p>
          <a:p>
            <a:pPr>
              <a:buNone/>
            </a:pPr>
            <a:r>
              <a:rPr lang="en-US" b="1" dirty="0" smtClean="0"/>
              <a:t>· Contraction strength and number of contractions in ten minutes</a:t>
            </a:r>
          </a:p>
          <a:p>
            <a:pPr>
              <a:buNone/>
            </a:pPr>
            <a:r>
              <a:rPr lang="en-US" b="1" dirty="0" smtClean="0"/>
              <a:t>· Fluid balance</a:t>
            </a:r>
          </a:p>
          <a:p>
            <a:pPr>
              <a:buNone/>
            </a:pPr>
            <a:r>
              <a:rPr lang="en-US" b="1" dirty="0" smtClean="0"/>
              <a:t>· Urinalysis</a:t>
            </a:r>
          </a:p>
          <a:p>
            <a:pPr>
              <a:buNone/>
            </a:pPr>
            <a:r>
              <a:rPr lang="en-US" b="1" dirty="0" smtClean="0"/>
              <a:t>· Drugs administered</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763000" cy="1295400"/>
          </a:xfrm>
        </p:spPr>
        <p:txBody>
          <a:bodyPr>
            <a:normAutofit fontScale="90000"/>
          </a:bodyPr>
          <a:lstStyle/>
          <a:p>
            <a:r>
              <a:rPr lang="en-US" b="1" dirty="0" smtClean="0">
                <a:solidFill>
                  <a:srgbClr val="C00000"/>
                </a:solidFill>
              </a:rPr>
              <a:t>Observations you have to record on the </a:t>
            </a:r>
            <a:r>
              <a:rPr lang="en-US" b="1" dirty="0" err="1" smtClean="0">
                <a:solidFill>
                  <a:srgbClr val="C00000"/>
                </a:solidFill>
              </a:rPr>
              <a:t>partograph</a:t>
            </a:r>
            <a:r>
              <a:rPr lang="en-US" b="1" dirty="0" smtClean="0">
                <a:solidFill>
                  <a:srgbClr val="C00000"/>
                </a:solidFill>
              </a:rPr>
              <a:t> cont…</a:t>
            </a:r>
            <a:endParaRPr lang="en-US" b="1" dirty="0">
              <a:solidFill>
                <a:srgbClr val="C00000"/>
              </a:solidFill>
            </a:endParaRPr>
          </a:p>
        </p:txBody>
      </p:sp>
      <p:sp>
        <p:nvSpPr>
          <p:cNvPr id="2" name="Content Placeholder 1"/>
          <p:cNvSpPr>
            <a:spLocks noGrp="1"/>
          </p:cNvSpPr>
          <p:nvPr>
            <p:ph idx="1"/>
          </p:nvPr>
        </p:nvSpPr>
        <p:spPr>
          <a:xfrm>
            <a:off x="457200" y="1295400"/>
            <a:ext cx="8229600" cy="4711891"/>
          </a:xfrm>
        </p:spPr>
        <p:txBody>
          <a:bodyPr>
            <a:normAutofit fontScale="25000" lnSpcReduction="20000"/>
          </a:bodyPr>
          <a:lstStyle/>
          <a:p>
            <a:pPr>
              <a:buNone/>
            </a:pPr>
            <a:r>
              <a:rPr lang="en-US" sz="8000" b="1" dirty="0" smtClean="0"/>
              <a:t>When observing the contractions, you should note the following:</a:t>
            </a:r>
          </a:p>
          <a:p>
            <a:pPr>
              <a:buNone/>
            </a:pPr>
            <a:r>
              <a:rPr lang="en-US" sz="8000" b="1" dirty="0" smtClean="0"/>
              <a:t>· Uterine contraction duration, strength and frequency</a:t>
            </a:r>
          </a:p>
          <a:p>
            <a:pPr>
              <a:buNone/>
            </a:pPr>
            <a:r>
              <a:rPr lang="en-US" sz="8000" b="1" dirty="0" smtClean="0"/>
              <a:t>· In early labour the contractions are mild, lasting 20 to 30 seconds and are infrequent</a:t>
            </a:r>
          </a:p>
          <a:p>
            <a:pPr>
              <a:buNone/>
            </a:pPr>
            <a:r>
              <a:rPr lang="en-US" sz="8000" b="1" dirty="0" smtClean="0"/>
              <a:t>· As labour progresses, the contractions become stronger, lasting 40 to 50 seconds and are about three contractions per ten minutes</a:t>
            </a:r>
          </a:p>
          <a:p>
            <a:pPr>
              <a:buNone/>
            </a:pPr>
            <a:r>
              <a:rPr lang="en-US" sz="8000" b="1" dirty="0" smtClean="0"/>
              <a:t>· The uterus should always relax between contractions</a:t>
            </a:r>
          </a:p>
          <a:p>
            <a:pPr>
              <a:buNone/>
            </a:pPr>
            <a:r>
              <a:rPr lang="en-US" sz="8000" b="1" dirty="0" smtClean="0"/>
              <a:t>· The cervix dilates progressively from 4cm at a rate of approximately 1cm and 1.5cm hourly in </a:t>
            </a:r>
            <a:r>
              <a:rPr lang="en-US" sz="8000" b="1" dirty="0" err="1" smtClean="0"/>
              <a:t>primigravida</a:t>
            </a:r>
            <a:r>
              <a:rPr lang="en-US" sz="8000" b="1" dirty="0" smtClean="0"/>
              <a:t> and </a:t>
            </a:r>
            <a:r>
              <a:rPr lang="en-US" sz="8000" b="1" dirty="0" err="1" smtClean="0"/>
              <a:t>multigravida</a:t>
            </a:r>
            <a:r>
              <a:rPr lang="en-US" sz="8000" b="1" dirty="0" smtClean="0"/>
              <a:t> respectively</a:t>
            </a:r>
          </a:p>
          <a:p>
            <a:pPr>
              <a:buNone/>
            </a:pPr>
            <a:r>
              <a:rPr lang="en-US" sz="8000" b="1" dirty="0" smtClean="0"/>
              <a:t>· The descent of the presenting part can be noted by abdominal palpation or vaginal examination. Avoid unnecessary vaginal examination</a:t>
            </a:r>
          </a:p>
          <a:p>
            <a:pPr>
              <a:buNone/>
            </a:pPr>
            <a:r>
              <a:rPr lang="en-US" sz="8000" b="1" i="1" dirty="0" smtClean="0">
                <a:solidFill>
                  <a:srgbClr val="00B050"/>
                </a:solidFill>
              </a:rPr>
              <a:t>Remember to allay the mother's fears and reassure her throughout your examination and indeed throughout labour. A mother in labour needs to feel loved, cared for and to be treated with dignity.</a:t>
            </a:r>
            <a:endParaRPr lang="en-US" sz="8000" b="1" dirty="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ureC_10"/>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arto - e"/>
          <p:cNvPicPr>
            <a:picLocks noChangeAspect="1" noChangeArrowheads="1"/>
          </p:cNvPicPr>
          <p:nvPr/>
        </p:nvPicPr>
        <p:blipFill>
          <a:blip r:embed="rId2"/>
          <a:srcRect/>
          <a:stretch>
            <a:fillRect/>
          </a:stretch>
        </p:blipFill>
        <p:spPr>
          <a:xfrm>
            <a:off x="0" y="0"/>
            <a:ext cx="10287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96962"/>
          </a:xfrm>
        </p:spPr>
        <p:txBody>
          <a:bodyPr>
            <a:normAutofit fontScale="90000"/>
          </a:bodyPr>
          <a:lstStyle/>
          <a:p>
            <a:r>
              <a:rPr lang="en-US" b="1" dirty="0" smtClean="0">
                <a:solidFill>
                  <a:srgbClr val="C00000"/>
                </a:solidFill>
              </a:rPr>
              <a:t>Prevention of Infection</a:t>
            </a:r>
            <a:r>
              <a:rPr lang="en-US" dirty="0" smtClean="0"/>
              <a:t/>
            </a:r>
            <a:br>
              <a:rPr lang="en-US" dirty="0" smtClean="0"/>
            </a:br>
            <a:endParaRPr lang="en-US" dirty="0"/>
          </a:p>
        </p:txBody>
      </p:sp>
      <p:sp>
        <p:nvSpPr>
          <p:cNvPr id="2" name="Content Placeholder 1"/>
          <p:cNvSpPr>
            <a:spLocks noGrp="1"/>
          </p:cNvSpPr>
          <p:nvPr>
            <p:ph idx="1"/>
          </p:nvPr>
        </p:nvSpPr>
        <p:spPr>
          <a:xfrm>
            <a:off x="457200" y="990600"/>
            <a:ext cx="8229600" cy="5016691"/>
          </a:xfrm>
        </p:spPr>
        <p:txBody>
          <a:bodyPr>
            <a:normAutofit fontScale="85000" lnSpcReduction="20000"/>
          </a:bodyPr>
          <a:lstStyle/>
          <a:p>
            <a:pPr>
              <a:buNone/>
            </a:pPr>
            <a:r>
              <a:rPr lang="en-US" b="1" dirty="0" smtClean="0"/>
              <a:t>To prepare for clean delivery you should:</a:t>
            </a:r>
          </a:p>
          <a:p>
            <a:pPr>
              <a:buNone/>
            </a:pPr>
            <a:r>
              <a:rPr lang="en-US" b="1" dirty="0" smtClean="0"/>
              <a:t>· Give an enema or suppositories</a:t>
            </a:r>
          </a:p>
          <a:p>
            <a:pPr>
              <a:buNone/>
            </a:pPr>
            <a:r>
              <a:rPr lang="en-US" b="1" dirty="0" smtClean="0"/>
              <a:t>· Avoid shaving the pubic hair, given current HIV/AIDS prevalence rates</a:t>
            </a:r>
          </a:p>
          <a:p>
            <a:pPr>
              <a:buNone/>
            </a:pPr>
            <a:r>
              <a:rPr lang="en-US" b="1" dirty="0" smtClean="0"/>
              <a:t>· Allow the mother to have bath whenever she wishes as it is soothing during labour</a:t>
            </a:r>
          </a:p>
          <a:p>
            <a:pPr>
              <a:buNone/>
            </a:pPr>
            <a:r>
              <a:rPr lang="en-US" b="1" dirty="0" smtClean="0"/>
              <a:t>· Practice aseptic techniques through labour</a:t>
            </a:r>
          </a:p>
          <a:p>
            <a:pPr>
              <a:buNone/>
            </a:pPr>
            <a:r>
              <a:rPr lang="en-US" b="1" dirty="0" smtClean="0"/>
              <a:t>· Ensure a clean environment within and around the ward</a:t>
            </a:r>
          </a:p>
          <a:p>
            <a:pPr>
              <a:buNone/>
            </a:pPr>
            <a:r>
              <a:rPr lang="en-US" b="1" dirty="0" smtClean="0"/>
              <a:t>After conducting a thorough examination of the mother and recording your observations in the </a:t>
            </a:r>
            <a:r>
              <a:rPr lang="en-US" b="1" dirty="0" err="1" smtClean="0"/>
              <a:t>partogram</a:t>
            </a:r>
            <a:r>
              <a:rPr lang="en-US" b="1" dirty="0" smtClean="0"/>
              <a:t> , there are a number of things you can do to make her feel comfortable during her labour i.e. allow her to change position and move around, use back massage, have a chosen companion with her during labour, allow her to take fluids as required and return the placenta to parents if so desired and directed by the culture. However do not forget to check on the foetus especially if you suspect foetal distress.</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1762"/>
          </a:xfrm>
        </p:spPr>
        <p:txBody>
          <a:bodyPr>
            <a:normAutofit/>
          </a:bodyPr>
          <a:lstStyle/>
          <a:p>
            <a:r>
              <a:rPr lang="en-US" b="1" dirty="0" smtClean="0">
                <a:solidFill>
                  <a:srgbClr val="C00000"/>
                </a:solidFill>
              </a:rPr>
              <a:t>The Second Stage of Labour</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2" name="Content Placeholder 1"/>
          <p:cNvSpPr>
            <a:spLocks noGrp="1"/>
          </p:cNvSpPr>
          <p:nvPr>
            <p:ph idx="1"/>
          </p:nvPr>
        </p:nvSpPr>
        <p:spPr>
          <a:xfrm>
            <a:off x="457200" y="1295400"/>
            <a:ext cx="8229600" cy="4711891"/>
          </a:xfrm>
        </p:spPr>
        <p:txBody>
          <a:bodyPr>
            <a:normAutofit fontScale="25000" lnSpcReduction="20000"/>
          </a:bodyPr>
          <a:lstStyle/>
          <a:p>
            <a:pPr>
              <a:buNone/>
            </a:pPr>
            <a:r>
              <a:rPr lang="en-US" sz="8000" b="1" dirty="0" smtClean="0"/>
              <a:t>As mentioned earlier, the second stage of labour begins with full dilatation of the cervix. It is the stage of descent and expulsion of the baby. It normally lasts from one to two hours on average in primigravida, and half an hour in multipara. If this stage goes beyond two hours it is considered abnormal. The contractions become stronger, lasting 40 to 60 seconds, with a one minute recovery interval.</a:t>
            </a:r>
          </a:p>
          <a:p>
            <a:pPr>
              <a:buNone/>
            </a:pPr>
            <a:r>
              <a:rPr lang="en-US" sz="8000" b="1" dirty="0" smtClean="0"/>
              <a:t>The retracted and contracting uterus pushes the foetus down into the pelvis. During the relaxation phase the pelvic floor pushes the presenting part up again but the retracted uterus does not allow all the progress achieved to be lost. Progressively the presenting part moves down until it reaches the pelvic floor. The presence of a foreign body in the vagina makes the woman want to bear down even against her will. The voluntary muscles of her abdomen and diaphragm help the uterus in the pushing. As a contraction comes the mother should be instructed to take in a deep breath, hold it and then bear down.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991600" cy="1600200"/>
          </a:xfrm>
        </p:spPr>
        <p:txBody>
          <a:bodyPr>
            <a:normAutofit/>
          </a:bodyPr>
          <a:lstStyle/>
          <a:p>
            <a:r>
              <a:rPr lang="en-US" b="1" dirty="0" smtClean="0">
                <a:solidFill>
                  <a:srgbClr val="C00000"/>
                </a:solidFill>
              </a:rPr>
              <a:t>The Second Stage of Labour cont…</a:t>
            </a:r>
            <a:r>
              <a:rPr lang="en-US" dirty="0" smtClean="0">
                <a:solidFill>
                  <a:srgbClr val="C00000"/>
                </a:solidFill>
              </a:rPr>
              <a:t/>
            </a:r>
            <a:br>
              <a:rPr lang="en-US" dirty="0" smtClean="0">
                <a:solidFill>
                  <a:srgbClr val="C00000"/>
                </a:solidFill>
              </a:rPr>
            </a:br>
            <a:endParaRPr lang="en-US" dirty="0"/>
          </a:p>
        </p:txBody>
      </p:sp>
      <p:sp>
        <p:nvSpPr>
          <p:cNvPr id="2" name="Content Placeholder 1"/>
          <p:cNvSpPr>
            <a:spLocks noGrp="1"/>
          </p:cNvSpPr>
          <p:nvPr>
            <p:ph idx="1"/>
          </p:nvPr>
        </p:nvSpPr>
        <p:spPr>
          <a:xfrm>
            <a:off x="609600" y="1143000"/>
            <a:ext cx="7924800" cy="4689629"/>
          </a:xfrm>
        </p:spPr>
        <p:txBody>
          <a:bodyPr>
            <a:normAutofit fontScale="25000" lnSpcReduction="20000"/>
          </a:bodyPr>
          <a:lstStyle/>
          <a:p>
            <a:pPr>
              <a:buNone/>
            </a:pPr>
            <a:r>
              <a:rPr lang="en-US" sz="9600" b="1" dirty="0" smtClean="0"/>
              <a:t>These expulsive efforts are partially voluntary.</a:t>
            </a:r>
          </a:p>
          <a:p>
            <a:pPr>
              <a:buNone/>
            </a:pPr>
            <a:r>
              <a:rPr lang="en-US" sz="9600" b="1" dirty="0" smtClean="0"/>
              <a:t>The vagina widens to accommodate the baby. It is now a continuous cavity with the uterus. The presenting part may push out faeces from the rectum as it goes through the vagina. When the presenting part reaches the pelvic floor it starts stretching the vulva, causing much pain, especially in the </a:t>
            </a:r>
            <a:r>
              <a:rPr lang="en-US" sz="9600" b="1" dirty="0" err="1" smtClean="0"/>
              <a:t>primigravida</a:t>
            </a:r>
            <a:r>
              <a:rPr lang="en-US" sz="9600" b="1" dirty="0" smtClean="0"/>
              <a:t>. For some time it keeps popping out during a contraction and receding back during the relaxation phase. After some time it can no longer slip back. This is</a:t>
            </a:r>
          </a:p>
          <a:p>
            <a:pPr>
              <a:buNone/>
            </a:pPr>
            <a:r>
              <a:rPr lang="en-US" sz="9600" b="1" dirty="0" smtClean="0"/>
              <a:t> known as 'crowning'. The head will have passed through the bony outlet of the pelvis. The perineum becomes stretched and paper-thin and it is at this stage that an episiotomy should be performed if necessary. The next contraction normally expels the presenting part.</a:t>
            </a:r>
          </a:p>
          <a:p>
            <a:pPr>
              <a:buNone/>
            </a:pPr>
            <a:endParaRPr lang="en-US" sz="96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295400"/>
          </a:xfrm>
        </p:spPr>
        <p:txBody>
          <a:bodyPr>
            <a:normAutofit fontScale="90000"/>
          </a:bodyPr>
          <a:lstStyle/>
          <a:p>
            <a:r>
              <a:rPr lang="en-US" b="1" dirty="0" smtClean="0">
                <a:solidFill>
                  <a:srgbClr val="FF0000"/>
                </a:solidFill>
              </a:rPr>
              <a:t>History of midwifery in Kenya cont..	</a:t>
            </a:r>
            <a:endParaRPr lang="en-US" dirty="0">
              <a:solidFill>
                <a:srgbClr val="FF0000"/>
              </a:solidFill>
            </a:endParaRPr>
          </a:p>
        </p:txBody>
      </p:sp>
      <p:sp>
        <p:nvSpPr>
          <p:cNvPr id="3" name="Content Placeholder 2"/>
          <p:cNvSpPr>
            <a:spLocks noGrp="1"/>
          </p:cNvSpPr>
          <p:nvPr>
            <p:ph idx="1"/>
          </p:nvPr>
        </p:nvSpPr>
        <p:spPr>
          <a:xfrm>
            <a:off x="381000" y="1295400"/>
            <a:ext cx="8229600" cy="4537229"/>
          </a:xfrm>
        </p:spPr>
        <p:txBody>
          <a:bodyPr>
            <a:normAutofit fontScale="92500" lnSpcReduction="10000"/>
          </a:bodyPr>
          <a:lstStyle/>
          <a:p>
            <a:pPr>
              <a:buNone/>
            </a:pPr>
            <a:r>
              <a:rPr lang="en-US" sz="2800" b="1" dirty="0" smtClean="0"/>
              <a:t>1911 – Maseno Hospital started giving instructions in midwifery.</a:t>
            </a:r>
          </a:p>
          <a:p>
            <a:pPr>
              <a:buNone/>
            </a:pPr>
            <a:r>
              <a:rPr lang="en-US" sz="2800" b="1" dirty="0" smtClean="0"/>
              <a:t>1927- Sandry Griggs’ ( present Pumwani Maternity) was started.</a:t>
            </a:r>
          </a:p>
          <a:p>
            <a:pPr>
              <a:buNone/>
            </a:pPr>
            <a:r>
              <a:rPr lang="en-US" sz="2800" b="1" dirty="0" smtClean="0"/>
              <a:t>1929 – Mombasa Hospital was opened ( Lady green)</a:t>
            </a:r>
          </a:p>
          <a:p>
            <a:pPr>
              <a:buNone/>
            </a:pPr>
            <a:r>
              <a:rPr lang="en-US" sz="2800" b="1" dirty="0" smtClean="0"/>
              <a:t>1930 – Kikuyu Presbyterian Hospital was opened by Dr. Brian.</a:t>
            </a:r>
          </a:p>
          <a:p>
            <a:pPr>
              <a:buNone/>
            </a:pPr>
            <a:r>
              <a:rPr lang="en-US" sz="2800" b="1" dirty="0" smtClean="0"/>
              <a:t>1943 – Some women qualified as midwives from Pumwani Maternity Hospital and the training was conducted in Kiswahili. </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915400" cy="2362200"/>
          </a:xfrm>
        </p:spPr>
        <p:txBody>
          <a:bodyPr>
            <a:normAutofit/>
          </a:bodyPr>
          <a:lstStyle/>
          <a:p>
            <a:r>
              <a:rPr lang="en-US" b="1" dirty="0" smtClean="0">
                <a:solidFill>
                  <a:srgbClr val="C00000"/>
                </a:solidFill>
              </a:rPr>
              <a:t>Mechanism of the Second Stage of Labour</a:t>
            </a:r>
            <a:r>
              <a:rPr lang="en-US" dirty="0" smtClean="0"/>
              <a:t/>
            </a:r>
            <a:br>
              <a:rPr lang="en-US" dirty="0" smtClean="0"/>
            </a:br>
            <a:endParaRPr lang="en-US" dirty="0"/>
          </a:p>
        </p:txBody>
      </p:sp>
      <p:sp>
        <p:nvSpPr>
          <p:cNvPr id="2" name="Content Placeholder 1"/>
          <p:cNvSpPr>
            <a:spLocks noGrp="1"/>
          </p:cNvSpPr>
          <p:nvPr>
            <p:ph idx="1"/>
          </p:nvPr>
        </p:nvSpPr>
        <p:spPr>
          <a:xfrm>
            <a:off x="457200" y="2286000"/>
            <a:ext cx="8229600" cy="3721291"/>
          </a:xfrm>
        </p:spPr>
        <p:txBody>
          <a:bodyPr/>
          <a:lstStyle/>
          <a:p>
            <a:pPr>
              <a:buNone/>
            </a:pPr>
            <a:r>
              <a:rPr lang="en-US" b="1" dirty="0" smtClean="0"/>
              <a:t>The mechanism of labour refers to a series of movements the foetus has to make to pass through the birth canal.</a:t>
            </a:r>
          </a:p>
          <a:p>
            <a:pPr>
              <a:buNone/>
            </a:pPr>
            <a:r>
              <a:rPr lang="en-US" b="1" dirty="0" smtClean="0">
                <a:solidFill>
                  <a:srgbClr val="FFC000"/>
                </a:solidFill>
              </a:rPr>
              <a:t>Lie</a:t>
            </a:r>
          </a:p>
          <a:p>
            <a:pPr>
              <a:buNone/>
            </a:pPr>
            <a:r>
              <a:rPr lang="en-US" b="1" dirty="0" smtClean="0"/>
              <a:t>Lie means the relation of the foetus to the long axis of the uterus. It may be longitudinal, oblique or transverse.</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7687234" cy="1295400"/>
          </a:xfrm>
        </p:spPr>
        <p:txBody>
          <a:bodyPr>
            <a:normAutofit fontScale="90000"/>
          </a:bodyPr>
          <a:lstStyle/>
          <a:p>
            <a:r>
              <a:rPr lang="en-US" b="1" dirty="0" smtClean="0">
                <a:solidFill>
                  <a:srgbClr val="FFC000"/>
                </a:solidFill>
              </a:rPr>
              <a:t>Presentation</a:t>
            </a:r>
            <a:r>
              <a:rPr lang="en-US" dirty="0" smtClean="0">
                <a:solidFill>
                  <a:srgbClr val="FFC000"/>
                </a:solidFill>
              </a:rPr>
              <a:t/>
            </a:r>
            <a:br>
              <a:rPr lang="en-US" dirty="0" smtClean="0">
                <a:solidFill>
                  <a:srgbClr val="FFC000"/>
                </a:solidFill>
              </a:rPr>
            </a:br>
            <a:endParaRPr lang="en-US" dirty="0">
              <a:solidFill>
                <a:srgbClr val="FFC000"/>
              </a:solidFill>
            </a:endParaRPr>
          </a:p>
        </p:txBody>
      </p:sp>
      <p:sp>
        <p:nvSpPr>
          <p:cNvPr id="2" name="Content Placeholder 1"/>
          <p:cNvSpPr>
            <a:spLocks noGrp="1"/>
          </p:cNvSpPr>
          <p:nvPr>
            <p:ph idx="1"/>
          </p:nvPr>
        </p:nvSpPr>
        <p:spPr>
          <a:xfrm>
            <a:off x="457200" y="990600"/>
            <a:ext cx="8153400" cy="4842029"/>
          </a:xfrm>
        </p:spPr>
        <p:txBody>
          <a:bodyPr>
            <a:normAutofit/>
          </a:bodyPr>
          <a:lstStyle/>
          <a:p>
            <a:pPr>
              <a:buNone/>
            </a:pPr>
            <a:r>
              <a:rPr lang="en-US" b="1" dirty="0" smtClean="0"/>
              <a:t>The presenting part of the foetus is that part which is in or over the pelvic brim. Its position is examined in relation to the cervix. It could be vertex, face, or a breech. However, 95% of all presentations are cephalic, and the presenting part is usually the vertex.</a:t>
            </a:r>
          </a:p>
          <a:p>
            <a:pPr>
              <a:buNone/>
            </a:pPr>
            <a:r>
              <a:rPr lang="en-US" b="1" dirty="0" smtClean="0">
                <a:solidFill>
                  <a:srgbClr val="FFC000"/>
                </a:solidFill>
              </a:rPr>
              <a:t>Position</a:t>
            </a:r>
          </a:p>
          <a:p>
            <a:pPr>
              <a:buNone/>
            </a:pPr>
            <a:r>
              <a:rPr lang="en-US" b="1" dirty="0" smtClean="0"/>
              <a:t>The position describes the relationship of a</a:t>
            </a:r>
          </a:p>
          <a:p>
            <a:pPr>
              <a:buNone/>
            </a:pPr>
            <a:r>
              <a:rPr lang="en-US" b="1" dirty="0" smtClean="0"/>
              <a:t> For example, in a vertex presentation the selected part is the occiput. With face presentation it is the chin, and with a breech presentation, it is the sacrum.</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8534400" cy="1066800"/>
          </a:xfrm>
        </p:spPr>
        <p:txBody>
          <a:bodyPr>
            <a:normAutofit fontScale="90000"/>
          </a:bodyPr>
          <a:lstStyle/>
          <a:p>
            <a:r>
              <a:rPr lang="en-US" b="1" dirty="0" smtClean="0">
                <a:solidFill>
                  <a:srgbClr val="FFC000"/>
                </a:solidFill>
              </a:rPr>
              <a:t>			Attitude</a:t>
            </a:r>
            <a:r>
              <a:rPr lang="en-US" dirty="0" smtClean="0">
                <a:solidFill>
                  <a:srgbClr val="FFC000"/>
                </a:solidFill>
              </a:rPr>
              <a:t/>
            </a:r>
            <a:br>
              <a:rPr lang="en-US" dirty="0" smtClean="0">
                <a:solidFill>
                  <a:srgbClr val="FFC000"/>
                </a:solidFill>
              </a:rPr>
            </a:br>
            <a:endParaRPr lang="en-US" dirty="0">
              <a:solidFill>
                <a:srgbClr val="FFC000"/>
              </a:solidFill>
            </a:endParaRPr>
          </a:p>
        </p:txBody>
      </p:sp>
      <p:sp>
        <p:nvSpPr>
          <p:cNvPr id="2" name="Content Placeholder 1"/>
          <p:cNvSpPr>
            <a:spLocks noGrp="1"/>
          </p:cNvSpPr>
          <p:nvPr>
            <p:ph idx="1"/>
          </p:nvPr>
        </p:nvSpPr>
        <p:spPr>
          <a:xfrm>
            <a:off x="609600" y="1143000"/>
            <a:ext cx="8077200" cy="4689629"/>
          </a:xfrm>
        </p:spPr>
        <p:txBody>
          <a:bodyPr>
            <a:normAutofit/>
          </a:bodyPr>
          <a:lstStyle/>
          <a:p>
            <a:pPr>
              <a:buNone/>
            </a:pPr>
            <a:r>
              <a:rPr lang="en-US" b="1" dirty="0" smtClean="0"/>
              <a:t>The  pelvis is a curved passage with different diameters at the inlet, mid-cavity and outlet as you saw in unit two. The foetus, therefore, has to adapt itself to the shape, size, and curve of the pelvis at different levels as it descends.</a:t>
            </a:r>
          </a:p>
          <a:p>
            <a:pPr>
              <a:buNone/>
            </a:pPr>
            <a:r>
              <a:rPr lang="en-US" b="1" dirty="0" smtClean="0"/>
              <a:t>To be able to manage labour skillfully, you need to understand the natural movements made by the baby so that, when assisting in delivery, you can follow the movements rather than oppose them. The factors, which influence the mechanism of labour, are known as the three 'Ps': power, passage, and passenger.</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76200"/>
            <a:ext cx="7306234" cy="990600"/>
          </a:xfrm>
        </p:spPr>
        <p:txBody>
          <a:bodyPr/>
          <a:lstStyle/>
          <a:p>
            <a:r>
              <a:rPr lang="en-US" b="1" dirty="0" smtClean="0">
                <a:solidFill>
                  <a:srgbClr val="FF0000"/>
                </a:solidFill>
              </a:rPr>
              <a:t>The three P’s</a:t>
            </a:r>
            <a:endParaRPr lang="en-US" b="1" dirty="0">
              <a:solidFill>
                <a:srgbClr val="FF0000"/>
              </a:solidFill>
            </a:endParaRPr>
          </a:p>
        </p:txBody>
      </p:sp>
      <p:sp>
        <p:nvSpPr>
          <p:cNvPr id="2" name="Content Placeholder 1"/>
          <p:cNvSpPr>
            <a:spLocks noGrp="1"/>
          </p:cNvSpPr>
          <p:nvPr>
            <p:ph idx="1"/>
          </p:nvPr>
        </p:nvSpPr>
        <p:spPr>
          <a:xfrm>
            <a:off x="533400" y="1143000"/>
            <a:ext cx="8153400" cy="4651977"/>
          </a:xfrm>
        </p:spPr>
        <p:txBody>
          <a:bodyPr>
            <a:normAutofit fontScale="92500" lnSpcReduction="20000"/>
          </a:bodyPr>
          <a:lstStyle/>
          <a:p>
            <a:pPr>
              <a:buNone/>
            </a:pPr>
            <a:r>
              <a:rPr lang="en-US" b="1" dirty="0" smtClean="0">
                <a:solidFill>
                  <a:srgbClr val="FFC000"/>
                </a:solidFill>
              </a:rPr>
              <a:t>Power</a:t>
            </a:r>
          </a:p>
          <a:p>
            <a:pPr>
              <a:buNone/>
            </a:pPr>
            <a:r>
              <a:rPr lang="en-US" b="1" dirty="0" smtClean="0"/>
              <a:t>The stronger the contraction in a well prepared mother, the better the outcome of labour.</a:t>
            </a:r>
          </a:p>
          <a:p>
            <a:pPr>
              <a:buNone/>
            </a:pPr>
            <a:r>
              <a:rPr lang="en-US" b="1" dirty="0" smtClean="0">
                <a:solidFill>
                  <a:srgbClr val="FFC000"/>
                </a:solidFill>
              </a:rPr>
              <a:t>Passage</a:t>
            </a:r>
          </a:p>
          <a:p>
            <a:pPr>
              <a:buNone/>
            </a:pPr>
            <a:r>
              <a:rPr lang="en-US" b="1" dirty="0" smtClean="0"/>
              <a:t>The size, shape and resistance of the birth canal including the bony pelvis, cervix, vagina and pelvic floor may speed up or slow down the process of delivery. A gynaecoid pelvis and a fully dilated cervix speed up the process.</a:t>
            </a:r>
          </a:p>
          <a:p>
            <a:pPr>
              <a:buNone/>
            </a:pPr>
            <a:r>
              <a:rPr lang="en-US" b="1" dirty="0" smtClean="0">
                <a:solidFill>
                  <a:srgbClr val="FFC000"/>
                </a:solidFill>
              </a:rPr>
              <a:t>Passenger</a:t>
            </a:r>
          </a:p>
          <a:p>
            <a:pPr>
              <a:buNone/>
            </a:pPr>
            <a:r>
              <a:rPr lang="en-US" b="1" dirty="0" smtClean="0"/>
              <a:t>This refers to the size, lie and presentation of the foetus, as well as the placenta and membranes. For the foetus, a vertex presentation makes labour shorter as the presenting part fits well on the cervical Os and stimulates the cervix to dilate faster.</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8200"/>
          </a:xfrm>
        </p:spPr>
        <p:txBody>
          <a:bodyPr>
            <a:normAutofit/>
          </a:bodyPr>
          <a:lstStyle/>
          <a:p>
            <a:r>
              <a:rPr lang="en-US" b="1" dirty="0" smtClean="0">
                <a:solidFill>
                  <a:srgbClr val="FF0000"/>
                </a:solidFill>
              </a:rPr>
              <a:t>The three P’s cont…</a:t>
            </a:r>
            <a:endParaRPr lang="en-US" b="1" dirty="0">
              <a:solidFill>
                <a:srgbClr val="FF0000"/>
              </a:solidFill>
            </a:endParaRPr>
          </a:p>
        </p:txBody>
      </p:sp>
      <p:sp>
        <p:nvSpPr>
          <p:cNvPr id="2" name="Content Placeholder 1"/>
          <p:cNvSpPr>
            <a:spLocks noGrp="1"/>
          </p:cNvSpPr>
          <p:nvPr>
            <p:ph idx="1"/>
          </p:nvPr>
        </p:nvSpPr>
        <p:spPr>
          <a:xfrm>
            <a:off x="457200" y="838200"/>
            <a:ext cx="8229600" cy="5169091"/>
          </a:xfrm>
        </p:spPr>
        <p:txBody>
          <a:bodyPr>
            <a:noAutofit/>
          </a:bodyPr>
          <a:lstStyle/>
          <a:p>
            <a:pPr>
              <a:buNone/>
            </a:pPr>
            <a:r>
              <a:rPr lang="en-US" sz="2000" b="1" dirty="0" smtClean="0"/>
              <a:t>It is important to remember that descent occurs throughout and as mentioned earlier, ninety five per cent of all presentations are cephalic, and the presenting part is usually the vertex. This areas boundaries include the bregma or the anterior fontanel, the parietal eminences and the posterior fontanel. The presenting diameter is, therefore, the smallest - 9.5cm. In order to present with the smallest diameter, the head must be well flexed on the neck with the chin touching the chest. As the leading part meets resistance of the pelvic floor it rotates 1/8</a:t>
            </a:r>
            <a:r>
              <a:rPr lang="en-US" sz="2000" b="1" baseline="30000" dirty="0" smtClean="0"/>
              <a:t>th</a:t>
            </a:r>
            <a:r>
              <a:rPr lang="en-US" sz="2000" b="1" dirty="0" smtClean="0"/>
              <a:t> forwards until it comes under the symphysis pubis.</a:t>
            </a:r>
          </a:p>
          <a:p>
            <a:pPr>
              <a:buNone/>
            </a:pPr>
            <a:r>
              <a:rPr lang="en-US" sz="2000" b="1" dirty="0" smtClean="0"/>
              <a:t>The mechanism of labour in a cephalic vertex presentation includes the following steps:</a:t>
            </a:r>
          </a:p>
          <a:p>
            <a:pPr>
              <a:buNone/>
            </a:pPr>
            <a:r>
              <a:rPr lang="en-US" sz="2000" b="1" dirty="0" smtClean="0"/>
              <a:t>· Engagement and descent</a:t>
            </a:r>
          </a:p>
          <a:p>
            <a:pPr>
              <a:buNone/>
            </a:pPr>
            <a:r>
              <a:rPr lang="en-US" sz="2000" b="1" dirty="0" smtClean="0"/>
              <a:t>· Internal rotation</a:t>
            </a:r>
          </a:p>
          <a:p>
            <a:pPr>
              <a:buNone/>
            </a:pPr>
            <a:r>
              <a:rPr lang="en-US" sz="2000" b="1" dirty="0" smtClean="0"/>
              <a:t>· Birth by extension of the head</a:t>
            </a:r>
          </a:p>
          <a:p>
            <a:pPr>
              <a:buNone/>
            </a:pPr>
            <a:r>
              <a:rPr lang="en-US" sz="2000" b="1" dirty="0" smtClean="0"/>
              <a:t>· Restitution and external rotation</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7763434" cy="609600"/>
          </a:xfrm>
        </p:spPr>
        <p:txBody>
          <a:bodyPr>
            <a:normAutofit/>
          </a:bodyPr>
          <a:lstStyle/>
          <a:p>
            <a:r>
              <a:rPr lang="en-US" sz="3200" b="1" dirty="0" smtClean="0">
                <a:solidFill>
                  <a:srgbClr val="FFC000"/>
                </a:solidFill>
              </a:rPr>
              <a:t>	Engagement and Descent</a:t>
            </a:r>
            <a:endParaRPr lang="en-US" sz="3200" b="1" dirty="0"/>
          </a:p>
        </p:txBody>
      </p:sp>
      <p:sp>
        <p:nvSpPr>
          <p:cNvPr id="2" name="Content Placeholder 1"/>
          <p:cNvSpPr>
            <a:spLocks noGrp="1"/>
          </p:cNvSpPr>
          <p:nvPr>
            <p:ph idx="1"/>
          </p:nvPr>
        </p:nvSpPr>
        <p:spPr>
          <a:xfrm>
            <a:off x="304800" y="457200"/>
            <a:ext cx="8534400" cy="6248400"/>
          </a:xfrm>
        </p:spPr>
        <p:txBody>
          <a:bodyPr>
            <a:normAutofit fontScale="25000" lnSpcReduction="20000"/>
          </a:bodyPr>
          <a:lstStyle/>
          <a:p>
            <a:pPr>
              <a:buNone/>
            </a:pPr>
            <a:r>
              <a:rPr lang="en-US" sz="9600" b="1" dirty="0" smtClean="0"/>
              <a:t>Engagement is the descent of the presenting diameter through the pelvic brim. The head usually engages late in pregnancy in the primigravida while in the multipara it does not engage till labour starts. The head enters the pelvic brim in oblique diameter with sub occipital frontal diameter (10.5cm). With good uterine contraction, there is more flexion of the head.</a:t>
            </a:r>
          </a:p>
          <a:p>
            <a:pPr>
              <a:buNone/>
            </a:pPr>
            <a:r>
              <a:rPr lang="en-US" sz="9600" b="1" dirty="0" smtClean="0"/>
              <a:t>The head engages with sub occipital </a:t>
            </a:r>
            <a:r>
              <a:rPr lang="en-US" sz="9600" b="1" dirty="0" err="1" smtClean="0"/>
              <a:t>bregmatic</a:t>
            </a:r>
            <a:r>
              <a:rPr lang="en-US" sz="9600" b="1" dirty="0" smtClean="0"/>
              <a:t> (9.5 </a:t>
            </a:r>
            <a:r>
              <a:rPr lang="en-US" sz="9600" b="1" dirty="0" err="1" smtClean="0"/>
              <a:t>cms</a:t>
            </a:r>
            <a:r>
              <a:rPr lang="en-US" sz="9600" b="1" dirty="0" smtClean="0"/>
              <a:t>) oblique diameter of the pelvis brim.</a:t>
            </a:r>
          </a:p>
          <a:p>
            <a:pPr>
              <a:buNone/>
            </a:pPr>
            <a:r>
              <a:rPr lang="en-US" sz="9600" b="1" dirty="0" smtClean="0">
                <a:solidFill>
                  <a:srgbClr val="FFC000"/>
                </a:solidFill>
              </a:rPr>
              <a:t>Internal Rotation</a:t>
            </a:r>
          </a:p>
          <a:p>
            <a:pPr>
              <a:buNone/>
            </a:pPr>
            <a:r>
              <a:rPr lang="en-US" sz="9600" b="1" dirty="0" smtClean="0"/>
              <a:t>The head rotates 1/8th of a circle. Such a rotation is achieved by the action of the uterine muscle pushing downwards. The pointed vertex presents on the broad levator ani muscle. When the vertex reaches the perineum, the occiput turns from the posterior to the anterior position.</a:t>
            </a:r>
          </a:p>
          <a:p>
            <a:pPr>
              <a:buNone/>
            </a:pPr>
            <a:r>
              <a:rPr lang="en-US" sz="9600" b="1" dirty="0" smtClean="0"/>
              <a:t>Anteriorly there is more room for further descent.</a:t>
            </a:r>
          </a:p>
          <a:p>
            <a:pPr>
              <a:buNone/>
            </a:pPr>
            <a:r>
              <a:rPr lang="en-US" sz="9600" b="1" dirty="0" smtClean="0"/>
              <a:t>When the occiput is below the symphysis pubis, crowning takes place.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0"/>
            <a:ext cx="8153400" cy="609600"/>
          </a:xfrm>
        </p:spPr>
        <p:txBody>
          <a:bodyPr>
            <a:normAutofit fontScale="90000"/>
          </a:bodyPr>
          <a:lstStyle/>
          <a:p>
            <a:r>
              <a:rPr lang="en-US" b="1" dirty="0" smtClean="0">
                <a:solidFill>
                  <a:srgbClr val="FFC000"/>
                </a:solidFill>
              </a:rPr>
              <a:t>Birth By Extension of the Head</a:t>
            </a:r>
            <a:endParaRPr lang="en-US" b="1" dirty="0"/>
          </a:p>
        </p:txBody>
      </p:sp>
      <p:sp>
        <p:nvSpPr>
          <p:cNvPr id="2" name="Content Placeholder 1"/>
          <p:cNvSpPr>
            <a:spLocks noGrp="1"/>
          </p:cNvSpPr>
          <p:nvPr>
            <p:ph idx="1"/>
          </p:nvPr>
        </p:nvSpPr>
        <p:spPr>
          <a:xfrm>
            <a:off x="533400" y="1600200"/>
            <a:ext cx="8305800" cy="4232429"/>
          </a:xfrm>
        </p:spPr>
        <p:txBody>
          <a:bodyPr>
            <a:normAutofit fontScale="92500"/>
          </a:bodyPr>
          <a:lstStyle/>
          <a:p>
            <a:pPr>
              <a:buNone/>
            </a:pPr>
            <a:r>
              <a:rPr lang="en-US" b="1" dirty="0" smtClean="0"/>
              <a:t>Once the occiput has escaped from under the symphysis pubis, the head extends forward. The nape of the neck is pressed firmly against the pubic arch. This extension of the head causes the anterior part to stretch the perineum gradually. Further extension allows the </a:t>
            </a:r>
            <a:r>
              <a:rPr lang="en-US" b="1" dirty="0" err="1" smtClean="0"/>
              <a:t>sinciput</a:t>
            </a:r>
            <a:r>
              <a:rPr lang="en-US" b="1" dirty="0" smtClean="0"/>
              <a:t>, face and chin to escape the perineum and the head is born by extension. Extension is the result of action from two forces. The abdominal and thoracic muscles exert downward pressure.</a:t>
            </a:r>
          </a:p>
          <a:p>
            <a:pPr>
              <a:buNone/>
            </a:pPr>
            <a:r>
              <a:rPr lang="en-US" b="1" dirty="0" smtClean="0"/>
              <a:t>The pelvic floor and perineum resist this pressure and push the head forward and upward through the weak area, which is the vagina.</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33400"/>
            <a:ext cx="7763434" cy="609600"/>
          </a:xfrm>
        </p:spPr>
        <p:txBody>
          <a:bodyPr>
            <a:normAutofit fontScale="90000"/>
          </a:bodyPr>
          <a:lstStyle/>
          <a:p>
            <a:r>
              <a:rPr lang="en-US" dirty="0" smtClean="0">
                <a:solidFill>
                  <a:srgbClr val="FFC000"/>
                </a:solidFill>
              </a:rPr>
              <a:t>		</a:t>
            </a:r>
            <a:r>
              <a:rPr lang="en-US" b="1" dirty="0" smtClean="0">
                <a:solidFill>
                  <a:srgbClr val="FFC000"/>
                </a:solidFill>
              </a:rPr>
              <a:t>Restitution</a:t>
            </a:r>
            <a:endParaRPr lang="en-US" b="1" dirty="0"/>
          </a:p>
        </p:txBody>
      </p:sp>
      <p:sp>
        <p:nvSpPr>
          <p:cNvPr id="2" name="Content Placeholder 1"/>
          <p:cNvSpPr>
            <a:spLocks noGrp="1"/>
          </p:cNvSpPr>
          <p:nvPr>
            <p:ph idx="1"/>
          </p:nvPr>
        </p:nvSpPr>
        <p:spPr>
          <a:xfrm>
            <a:off x="457200" y="1066800"/>
            <a:ext cx="8229600" cy="4940491"/>
          </a:xfrm>
        </p:spPr>
        <p:txBody>
          <a:bodyPr>
            <a:normAutofit fontScale="92500" lnSpcReduction="20000"/>
          </a:bodyPr>
          <a:lstStyle/>
          <a:p>
            <a:pPr>
              <a:buNone/>
            </a:pPr>
            <a:r>
              <a:rPr lang="en-US" b="1" dirty="0" smtClean="0"/>
              <a:t>The head turns 1/8 of the circle to the left, back to where it was before. This rotation takes place to undo the twist, which occurred during the previous internal rotation. This 'undoing of the twist' is known as restitution.</a:t>
            </a:r>
          </a:p>
          <a:p>
            <a:pPr>
              <a:buNone/>
            </a:pPr>
            <a:r>
              <a:rPr lang="en-US" b="1" dirty="0" smtClean="0">
                <a:solidFill>
                  <a:srgbClr val="FFC000"/>
                </a:solidFill>
              </a:rPr>
              <a:t>Internal Rotation of the shoulder</a:t>
            </a:r>
          </a:p>
          <a:p>
            <a:pPr>
              <a:buNone/>
            </a:pPr>
            <a:r>
              <a:rPr lang="en-US" b="1" dirty="0" smtClean="0"/>
              <a:t>When the head is passing through the level of the ischial spines and the outlet in anterior posterior position, the shoulders enter in the oblique diameter of the pelvis and rotate forward 1/8 of a circle. The shoulders are now in the anterior posterior diameter of the outlet. The anterior shoulder escapes the symphysis pubis while the posterior shoulder sweeps the perineum.</a:t>
            </a:r>
          </a:p>
          <a:p>
            <a:pPr>
              <a:buNone/>
            </a:pPr>
            <a:r>
              <a:rPr lang="en-US" b="1" dirty="0" smtClean="0">
                <a:solidFill>
                  <a:srgbClr val="FFC000"/>
                </a:solidFill>
              </a:rPr>
              <a:t>External Rotation of the Head</a:t>
            </a:r>
          </a:p>
          <a:p>
            <a:pPr>
              <a:buNone/>
            </a:pPr>
            <a:r>
              <a:rPr lang="en-US" b="1" dirty="0" smtClean="0"/>
              <a:t>As the internal rotation of the shoulders takes place, the head, which has already been born, rotates 1/8 of a circle as in restitution. The head now lies in the lateral position.</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304800"/>
            <a:ext cx="7024744" cy="1066800"/>
          </a:xfrm>
        </p:spPr>
        <p:txBody>
          <a:bodyPr>
            <a:normAutofit fontScale="90000"/>
          </a:bodyPr>
          <a:lstStyle/>
          <a:p>
            <a:r>
              <a:rPr lang="en-US" b="1" dirty="0" smtClean="0">
                <a:solidFill>
                  <a:srgbClr val="FFC000"/>
                </a:solidFill>
              </a:rPr>
              <a:t>Lateral Flexion</a:t>
            </a:r>
            <a:r>
              <a:rPr lang="en-US" dirty="0" smtClean="0">
                <a:solidFill>
                  <a:srgbClr val="FFC000"/>
                </a:solidFill>
              </a:rPr>
              <a:t/>
            </a:r>
            <a:br>
              <a:rPr lang="en-US" dirty="0" smtClean="0">
                <a:solidFill>
                  <a:srgbClr val="FFC000"/>
                </a:solidFill>
              </a:rPr>
            </a:br>
            <a:endParaRPr lang="en-US" dirty="0">
              <a:solidFill>
                <a:srgbClr val="FFC000"/>
              </a:solidFill>
            </a:endParaRPr>
          </a:p>
        </p:txBody>
      </p:sp>
      <p:sp>
        <p:nvSpPr>
          <p:cNvPr id="2" name="Content Placeholder 1"/>
          <p:cNvSpPr>
            <a:spLocks noGrp="1"/>
          </p:cNvSpPr>
          <p:nvPr>
            <p:ph idx="1"/>
          </p:nvPr>
        </p:nvSpPr>
        <p:spPr>
          <a:xfrm>
            <a:off x="457200" y="762000"/>
            <a:ext cx="8382000" cy="5070629"/>
          </a:xfrm>
        </p:spPr>
        <p:txBody>
          <a:bodyPr>
            <a:noAutofit/>
          </a:bodyPr>
          <a:lstStyle/>
          <a:p>
            <a:pPr>
              <a:buNone/>
            </a:pPr>
            <a:r>
              <a:rPr lang="en-US" sz="2000" b="1" dirty="0" smtClean="0"/>
              <a:t>Following these movements the body bends sideways to follow the curve of the birth canal.</a:t>
            </a:r>
          </a:p>
          <a:p>
            <a:pPr>
              <a:buNone/>
            </a:pPr>
            <a:r>
              <a:rPr lang="en-US" sz="2000" b="1" dirty="0" smtClean="0"/>
              <a:t>The anterior shoulder escapes under the symphysis pubis and the posterior shoulder sweeps the perineum. The body of the baby is born by lateral flexion.</a:t>
            </a:r>
          </a:p>
          <a:p>
            <a:pPr>
              <a:buNone/>
            </a:pPr>
            <a:r>
              <a:rPr lang="en-US" sz="2000" b="1" dirty="0" smtClean="0"/>
              <a:t>To recap, the cardinal movements of labour in a vertex presentation are:</a:t>
            </a:r>
          </a:p>
          <a:p>
            <a:pPr>
              <a:buNone/>
            </a:pPr>
            <a:r>
              <a:rPr lang="en-US" sz="2000" b="1" dirty="0" smtClean="0"/>
              <a:t>1. Engagement</a:t>
            </a:r>
          </a:p>
          <a:p>
            <a:pPr>
              <a:buNone/>
            </a:pPr>
            <a:r>
              <a:rPr lang="en-US" sz="2000" b="1" dirty="0" smtClean="0"/>
              <a:t>2. Descent</a:t>
            </a:r>
          </a:p>
          <a:p>
            <a:pPr>
              <a:buNone/>
            </a:pPr>
            <a:r>
              <a:rPr lang="en-US" sz="2000" b="1" dirty="0" smtClean="0"/>
              <a:t>3. Flexion</a:t>
            </a:r>
          </a:p>
          <a:p>
            <a:pPr>
              <a:buNone/>
            </a:pPr>
            <a:r>
              <a:rPr lang="en-US" sz="2000" b="1" dirty="0" smtClean="0"/>
              <a:t>4. Internal rotation</a:t>
            </a:r>
          </a:p>
          <a:p>
            <a:pPr>
              <a:buNone/>
            </a:pPr>
            <a:r>
              <a:rPr lang="en-US" sz="2000" b="1" dirty="0" smtClean="0"/>
              <a:t>5. Extension</a:t>
            </a:r>
          </a:p>
          <a:p>
            <a:pPr>
              <a:buNone/>
            </a:pPr>
            <a:r>
              <a:rPr lang="en-US" sz="2000" b="1" dirty="0" smtClean="0"/>
              <a:t>6. External restitution of the head</a:t>
            </a:r>
          </a:p>
          <a:p>
            <a:pPr>
              <a:buNone/>
            </a:pPr>
            <a:r>
              <a:rPr lang="en-US" sz="2000" b="1" dirty="0" smtClean="0"/>
              <a:t>7. Expulsion</a:t>
            </a:r>
          </a:p>
          <a:p>
            <a:pPr>
              <a:buNone/>
            </a:pPr>
            <a:r>
              <a:rPr lang="en-US" sz="2000" b="1" dirty="0" smtClean="0"/>
              <a:t>An easy way to remember these movements is by use of the mnemonic device -'Every Decent Family In Europe Eats Eggs'.</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382000" cy="1600200"/>
          </a:xfrm>
        </p:spPr>
        <p:txBody>
          <a:bodyPr>
            <a:normAutofit fontScale="90000"/>
          </a:bodyPr>
          <a:lstStyle/>
          <a:p>
            <a:r>
              <a:rPr lang="en-US" sz="3600" b="1" dirty="0" smtClean="0">
                <a:solidFill>
                  <a:srgbClr val="FF0000"/>
                </a:solidFill>
              </a:rPr>
              <a:t>Management of the Second Stage of Normal Labour</a:t>
            </a:r>
            <a:r>
              <a:rPr lang="en-US" dirty="0" smtClean="0"/>
              <a:t/>
            </a:r>
            <a:br>
              <a:rPr lang="en-US" dirty="0" smtClean="0"/>
            </a:br>
            <a:endParaRPr lang="en-US" dirty="0"/>
          </a:p>
        </p:txBody>
      </p:sp>
      <p:sp>
        <p:nvSpPr>
          <p:cNvPr id="2" name="Content Placeholder 1"/>
          <p:cNvSpPr>
            <a:spLocks noGrp="1"/>
          </p:cNvSpPr>
          <p:nvPr>
            <p:ph idx="1"/>
          </p:nvPr>
        </p:nvSpPr>
        <p:spPr>
          <a:xfrm>
            <a:off x="457200" y="1295400"/>
            <a:ext cx="8458200" cy="4711891"/>
          </a:xfrm>
        </p:spPr>
        <p:txBody>
          <a:bodyPr>
            <a:normAutofit fontScale="92500" lnSpcReduction="10000"/>
          </a:bodyPr>
          <a:lstStyle/>
          <a:p>
            <a:pPr>
              <a:buNone/>
            </a:pPr>
            <a:r>
              <a:rPr lang="en-US" b="1" i="1" dirty="0" smtClean="0">
                <a:solidFill>
                  <a:srgbClr val="002060"/>
                </a:solidFill>
              </a:rPr>
              <a:t>Before you begin, try to remember the signs of the second stage of labour. Write them down on a piece of paper.</a:t>
            </a:r>
          </a:p>
          <a:p>
            <a:pPr>
              <a:buNone/>
            </a:pPr>
            <a:r>
              <a:rPr lang="en-US" b="1" dirty="0" smtClean="0"/>
              <a:t>· Expulsive uterine contraction. This may happen in occipital posterior or when the head is deeply engaged with fully loaded rectum (in a case where the mother is not in second stage)</a:t>
            </a:r>
          </a:p>
          <a:p>
            <a:pPr>
              <a:buNone/>
            </a:pPr>
            <a:r>
              <a:rPr lang="en-US" b="1" dirty="0" smtClean="0"/>
              <a:t>· A trickle of blood</a:t>
            </a:r>
          </a:p>
          <a:p>
            <a:pPr>
              <a:buNone/>
            </a:pPr>
            <a:r>
              <a:rPr lang="en-US" b="1" dirty="0" smtClean="0"/>
              <a:t>· There may be no bleeding while the cervix is fully dilated</a:t>
            </a:r>
          </a:p>
          <a:p>
            <a:pPr>
              <a:buNone/>
            </a:pPr>
            <a:r>
              <a:rPr lang="en-US" b="1" dirty="0" smtClean="0"/>
              <a:t>· Pouting and gaping of the anus</a:t>
            </a:r>
          </a:p>
          <a:p>
            <a:pPr>
              <a:buNone/>
            </a:pPr>
            <a:r>
              <a:rPr lang="en-US" b="1" dirty="0" smtClean="0"/>
              <a:t>· Gaping of the vulva in primigravida. The vulva of multiparous will gape even in premature pushing</a:t>
            </a:r>
          </a:p>
          <a:p>
            <a:pPr>
              <a:buNone/>
            </a:pPr>
            <a:r>
              <a:rPr lang="en-US" b="1" dirty="0" smtClean="0"/>
              <a:t>· Tenseness between the anus and coccyx</a:t>
            </a:r>
          </a:p>
          <a:p>
            <a:pPr>
              <a:buNone/>
            </a:pPr>
            <a:r>
              <a:rPr lang="en-US" b="1" dirty="0" smtClean="0"/>
              <a:t>· Bulging of the perineum usually means delivery is imminent</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458200" cy="685800"/>
          </a:xfrm>
        </p:spPr>
        <p:txBody>
          <a:bodyPr>
            <a:normAutofit fontScale="90000"/>
          </a:bodyPr>
          <a:lstStyle/>
          <a:p>
            <a:r>
              <a:rPr lang="en-US" b="1" dirty="0" smtClean="0">
                <a:solidFill>
                  <a:srgbClr val="FF0000"/>
                </a:solidFill>
              </a:rPr>
              <a:t>History of midwifery in kenya cont…</a:t>
            </a:r>
            <a:endParaRPr lang="en-US" dirty="0">
              <a:solidFill>
                <a:srgbClr val="FF0000"/>
              </a:solidFill>
            </a:endParaRPr>
          </a:p>
        </p:txBody>
      </p:sp>
      <p:sp>
        <p:nvSpPr>
          <p:cNvPr id="3" name="Content Placeholder 2"/>
          <p:cNvSpPr>
            <a:spLocks noGrp="1"/>
          </p:cNvSpPr>
          <p:nvPr>
            <p:ph idx="1"/>
          </p:nvPr>
        </p:nvSpPr>
        <p:spPr>
          <a:xfrm>
            <a:off x="457200" y="1447800"/>
            <a:ext cx="8001000" cy="4384829"/>
          </a:xfrm>
        </p:spPr>
        <p:txBody>
          <a:bodyPr/>
          <a:lstStyle/>
          <a:p>
            <a:pPr>
              <a:buNone/>
            </a:pPr>
            <a:r>
              <a:rPr lang="en-US" b="1" dirty="0" smtClean="0"/>
              <a:t>In 1948 – the government recognized the need for midwifery and the following hospitals were given help.</a:t>
            </a:r>
          </a:p>
          <a:p>
            <a:pPr>
              <a:buNone/>
            </a:pPr>
            <a:r>
              <a:rPr lang="en-US" b="1" dirty="0" smtClean="0"/>
              <a:t>			1. Pumwani Mat. Hospital</a:t>
            </a:r>
          </a:p>
          <a:p>
            <a:pPr>
              <a:buNone/>
            </a:pPr>
            <a:r>
              <a:rPr lang="en-US" b="1" dirty="0" smtClean="0"/>
              <a:t>			2. Consolata Hosp. Nyeri</a:t>
            </a:r>
          </a:p>
          <a:p>
            <a:pPr>
              <a:buNone/>
            </a:pPr>
            <a:r>
              <a:rPr lang="en-US" b="1" dirty="0" smtClean="0"/>
              <a:t>			3. Tumutumu Hospital</a:t>
            </a:r>
          </a:p>
          <a:p>
            <a:pPr>
              <a:buNone/>
            </a:pPr>
            <a:r>
              <a:rPr lang="en-US" b="1" dirty="0" smtClean="0"/>
              <a:t>			4. Maseno Hospital.</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77200" cy="990600"/>
          </a:xfrm>
        </p:spPr>
        <p:txBody>
          <a:bodyPr>
            <a:normAutofit fontScale="90000"/>
          </a:bodyPr>
          <a:lstStyle/>
          <a:p>
            <a:r>
              <a:rPr lang="en-US" b="1" dirty="0">
                <a:solidFill>
                  <a:srgbClr val="FF0000"/>
                </a:solidFill>
              </a:rPr>
              <a:t>Management of the Second Stage of Normal </a:t>
            </a:r>
            <a:r>
              <a:rPr lang="en-US" b="1" dirty="0" smtClean="0">
                <a:solidFill>
                  <a:srgbClr val="FF0000"/>
                </a:solidFill>
              </a:rPr>
              <a:t>Labour </a:t>
            </a:r>
            <a:r>
              <a:rPr lang="en-US" b="1" dirty="0" err="1" smtClean="0">
                <a:solidFill>
                  <a:srgbClr val="FF0000"/>
                </a:solidFill>
              </a:rPr>
              <a:t>cont</a:t>
            </a:r>
            <a:r>
              <a:rPr lang="en-US" b="1" dirty="0" smtClean="0">
                <a:solidFill>
                  <a:srgbClr val="FF0000"/>
                </a:solidFill>
              </a:rPr>
              <a:t>…</a:t>
            </a:r>
            <a:endParaRPr lang="en-GB" dirty="0"/>
          </a:p>
        </p:txBody>
      </p:sp>
      <p:sp>
        <p:nvSpPr>
          <p:cNvPr id="3" name="Content Placeholder 2"/>
          <p:cNvSpPr>
            <a:spLocks noGrp="1"/>
          </p:cNvSpPr>
          <p:nvPr>
            <p:ph idx="1"/>
          </p:nvPr>
        </p:nvSpPr>
        <p:spPr>
          <a:xfrm>
            <a:off x="304800" y="1143000"/>
            <a:ext cx="8534400" cy="5715000"/>
          </a:xfrm>
        </p:spPr>
        <p:txBody>
          <a:bodyPr>
            <a:noAutofit/>
          </a:bodyPr>
          <a:lstStyle/>
          <a:p>
            <a:pPr marL="68580" indent="0">
              <a:buNone/>
            </a:pPr>
            <a:r>
              <a:rPr lang="en-GB" sz="2000" b="1" dirty="0"/>
              <a:t>Can you recall the equipment you will </a:t>
            </a:r>
            <a:r>
              <a:rPr lang="en-GB" sz="2000" b="1" dirty="0" smtClean="0"/>
              <a:t>need during </a:t>
            </a:r>
            <a:r>
              <a:rPr lang="en-GB" sz="2000" b="1" dirty="0"/>
              <a:t>the second stage of labour?</a:t>
            </a:r>
          </a:p>
          <a:p>
            <a:pPr marL="68580" indent="0">
              <a:buNone/>
            </a:pPr>
            <a:r>
              <a:rPr lang="en-GB" sz="2000" b="1" dirty="0"/>
              <a:t>You will need a trolley with a top and </a:t>
            </a:r>
            <a:r>
              <a:rPr lang="en-GB" sz="2000" b="1" dirty="0" smtClean="0"/>
              <a:t>bottom shelf</a:t>
            </a:r>
            <a:r>
              <a:rPr lang="en-GB" sz="2000" b="1" dirty="0"/>
              <a:t>.</a:t>
            </a:r>
          </a:p>
          <a:p>
            <a:pPr marL="68580" indent="0">
              <a:buNone/>
            </a:pPr>
            <a:r>
              <a:rPr lang="en-GB" sz="2000" b="1" dirty="0"/>
              <a:t>On the top shelf make sure you have:</a:t>
            </a:r>
          </a:p>
          <a:p>
            <a:pPr marL="68580" indent="0">
              <a:buNone/>
            </a:pPr>
            <a:r>
              <a:rPr lang="en-GB" sz="2000" b="1" dirty="0"/>
              <a:t>· Sterile delivery pack</a:t>
            </a:r>
          </a:p>
          <a:p>
            <a:pPr marL="68580" indent="0">
              <a:buNone/>
            </a:pPr>
            <a:r>
              <a:rPr lang="en-GB" sz="2000" b="1" dirty="0"/>
              <a:t>· Small bucket with 0.5% </a:t>
            </a:r>
            <a:r>
              <a:rPr lang="en-GB" sz="2000" b="1" dirty="0" err="1"/>
              <a:t>jik</a:t>
            </a:r>
            <a:r>
              <a:rPr lang="en-GB" sz="2000" b="1" dirty="0"/>
              <a:t> </a:t>
            </a:r>
            <a:r>
              <a:rPr lang="en-GB" sz="2000" b="1" dirty="0" smtClean="0"/>
              <a:t>for decontaminating </a:t>
            </a:r>
            <a:r>
              <a:rPr lang="en-GB" sz="2000" b="1" dirty="0"/>
              <a:t>instruments</a:t>
            </a:r>
          </a:p>
          <a:p>
            <a:pPr marL="68580" indent="0">
              <a:buNone/>
            </a:pPr>
            <a:r>
              <a:rPr lang="en-GB" sz="2000" b="1" dirty="0" smtClean="0"/>
              <a:t>· </a:t>
            </a:r>
            <a:r>
              <a:rPr lang="en-GB" sz="2000" b="1" dirty="0"/>
              <a:t>Bucket with 0.5% </a:t>
            </a:r>
            <a:r>
              <a:rPr lang="en-GB" sz="2000" b="1" dirty="0" err="1"/>
              <a:t>jik</a:t>
            </a:r>
            <a:r>
              <a:rPr lang="en-GB" sz="2000" b="1" dirty="0"/>
              <a:t> </a:t>
            </a:r>
            <a:r>
              <a:rPr lang="en-GB" sz="2000" b="1" dirty="0" smtClean="0"/>
              <a:t>for decontaminating </a:t>
            </a:r>
            <a:r>
              <a:rPr lang="en-GB" sz="2000" b="1" dirty="0"/>
              <a:t>linen</a:t>
            </a:r>
          </a:p>
          <a:p>
            <a:pPr marL="68580" indent="0">
              <a:buNone/>
            </a:pPr>
            <a:r>
              <a:rPr lang="en-GB" sz="2000" b="1" dirty="0"/>
              <a:t>· A bucket with plastic bag for </a:t>
            </a:r>
            <a:r>
              <a:rPr lang="en-GB" sz="2000" b="1" dirty="0" smtClean="0"/>
              <a:t>used swabs </a:t>
            </a:r>
            <a:r>
              <a:rPr lang="en-GB" sz="2000" b="1" dirty="0"/>
              <a:t>and gloves</a:t>
            </a:r>
          </a:p>
          <a:p>
            <a:pPr marL="68580" indent="0">
              <a:buNone/>
            </a:pPr>
            <a:r>
              <a:rPr lang="en-GB" sz="2000" b="1" dirty="0"/>
              <a:t>On the bottom shelf you should have </a:t>
            </a:r>
            <a:r>
              <a:rPr lang="en-GB" sz="2000" b="1" dirty="0" smtClean="0"/>
              <a:t>the following</a:t>
            </a:r>
            <a:r>
              <a:rPr lang="en-GB" sz="2000" b="1" dirty="0"/>
              <a:t>:</a:t>
            </a:r>
          </a:p>
          <a:p>
            <a:pPr marL="68580" indent="0">
              <a:buNone/>
            </a:pPr>
            <a:r>
              <a:rPr lang="en-GB" sz="2000" b="1" dirty="0"/>
              <a:t>· Suturing pack</a:t>
            </a:r>
          </a:p>
          <a:p>
            <a:pPr marL="68580" indent="0">
              <a:buNone/>
            </a:pPr>
            <a:r>
              <a:rPr lang="en-GB" sz="2000" b="1" dirty="0"/>
              <a:t>· Antiseptic solution</a:t>
            </a:r>
          </a:p>
          <a:p>
            <a:pPr marL="68580" indent="0">
              <a:buNone/>
            </a:pPr>
            <a:r>
              <a:rPr lang="en-GB" sz="2000" b="1" dirty="0"/>
              <a:t>· Draw sheet and mackintosh</a:t>
            </a:r>
          </a:p>
          <a:p>
            <a:pPr marL="68580" indent="0">
              <a:buNone/>
            </a:pPr>
            <a:r>
              <a:rPr lang="en-GB" sz="2000" b="1" dirty="0"/>
              <a:t>· Syntocinon drawn, in a receiver</a:t>
            </a:r>
          </a:p>
          <a:p>
            <a:pPr marL="68580" indent="0">
              <a:buNone/>
            </a:pPr>
            <a:r>
              <a:rPr lang="en-GB" sz="2000" b="1" dirty="0"/>
              <a:t>· </a:t>
            </a:r>
            <a:r>
              <a:rPr lang="en-GB" sz="2000" b="1" dirty="0" smtClean="0"/>
              <a:t>Lignocaine</a:t>
            </a:r>
            <a:endParaRPr lang="en-GB" sz="2000" b="1" dirty="0"/>
          </a:p>
        </p:txBody>
      </p:sp>
    </p:spTree>
    <p:extLst>
      <p:ext uri="{BB962C8B-B14F-4D97-AF65-F5344CB8AC3E}">
        <p14:creationId xmlns:p14="http://schemas.microsoft.com/office/powerpoint/2010/main" val="2166701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14400"/>
          </a:xfrm>
        </p:spPr>
        <p:txBody>
          <a:bodyPr>
            <a:normAutofit fontScale="90000"/>
          </a:bodyPr>
          <a:lstStyle/>
          <a:p>
            <a:r>
              <a:rPr lang="en-US" b="1" dirty="0">
                <a:solidFill>
                  <a:srgbClr val="FF0000"/>
                </a:solidFill>
              </a:rPr>
              <a:t>Management of the Second Stage of Normal Labour </a:t>
            </a:r>
            <a:r>
              <a:rPr lang="en-US" b="1" dirty="0" err="1">
                <a:solidFill>
                  <a:srgbClr val="FF0000"/>
                </a:solidFill>
              </a:rPr>
              <a:t>cont</a:t>
            </a:r>
            <a:r>
              <a:rPr lang="en-US" b="1" dirty="0">
                <a:solidFill>
                  <a:srgbClr val="FF0000"/>
                </a:solidFill>
              </a:rPr>
              <a:t>…</a:t>
            </a:r>
            <a:endParaRPr lang="en-GB" dirty="0"/>
          </a:p>
        </p:txBody>
      </p:sp>
      <p:sp>
        <p:nvSpPr>
          <p:cNvPr id="3" name="Content Placeholder 2"/>
          <p:cNvSpPr>
            <a:spLocks noGrp="1"/>
          </p:cNvSpPr>
          <p:nvPr>
            <p:ph idx="1"/>
          </p:nvPr>
        </p:nvSpPr>
        <p:spPr>
          <a:xfrm>
            <a:off x="381000" y="914400"/>
            <a:ext cx="8382000" cy="4918229"/>
          </a:xfrm>
        </p:spPr>
        <p:txBody>
          <a:bodyPr>
            <a:normAutofit fontScale="25000" lnSpcReduction="20000"/>
          </a:bodyPr>
          <a:lstStyle/>
          <a:p>
            <a:pPr marL="68580" indent="0">
              <a:buNone/>
            </a:pPr>
            <a:r>
              <a:rPr lang="en-GB" b="1" dirty="0"/>
              <a:t>· </a:t>
            </a:r>
            <a:r>
              <a:rPr lang="en-GB" sz="8000" b="1" dirty="0"/>
              <a:t>5% dextrose solution 500mls</a:t>
            </a:r>
          </a:p>
          <a:p>
            <a:pPr marL="68580" indent="0">
              <a:buNone/>
            </a:pPr>
            <a:r>
              <a:rPr lang="en-GB" sz="8000" b="1" dirty="0"/>
              <a:t>· Needles</a:t>
            </a:r>
          </a:p>
          <a:p>
            <a:pPr marL="68580" indent="0">
              <a:buNone/>
            </a:pPr>
            <a:r>
              <a:rPr lang="en-GB" sz="8000" b="1" dirty="0"/>
              <a:t>· Branulars</a:t>
            </a:r>
          </a:p>
          <a:p>
            <a:pPr marL="68580" indent="0">
              <a:buNone/>
            </a:pPr>
            <a:r>
              <a:rPr lang="en-GB" sz="8000" b="1" dirty="0"/>
              <a:t>· Syringes (for emergency)</a:t>
            </a:r>
          </a:p>
          <a:p>
            <a:pPr marL="68580" indent="0">
              <a:buNone/>
            </a:pPr>
            <a:r>
              <a:rPr lang="en-GB" sz="8000" b="1" dirty="0"/>
              <a:t>· Sterile gloves</a:t>
            </a:r>
          </a:p>
          <a:p>
            <a:pPr marL="68580" indent="0">
              <a:buNone/>
            </a:pPr>
            <a:r>
              <a:rPr lang="en-GB" sz="8000" b="1" dirty="0"/>
              <a:t>The following steps are suggested in the management of the second stage of labour:</a:t>
            </a:r>
          </a:p>
          <a:p>
            <a:pPr marL="68580" indent="0">
              <a:buNone/>
            </a:pPr>
            <a:r>
              <a:rPr lang="en-GB" sz="8000" b="1" dirty="0"/>
              <a:t>· Explain the procedure to the mother and reassure her</a:t>
            </a:r>
            <a:r>
              <a:rPr lang="en-GB" sz="8000" b="1" dirty="0" smtClean="0"/>
              <a:t>.</a:t>
            </a:r>
            <a:r>
              <a:rPr lang="en-GB" sz="8000" b="1" dirty="0"/>
              <a:t> </a:t>
            </a:r>
            <a:r>
              <a:rPr lang="en-GB" sz="8000" b="1" dirty="0" smtClean="0"/>
              <a:t>·Ask </a:t>
            </a:r>
            <a:r>
              <a:rPr lang="en-GB" sz="8000" b="1" dirty="0"/>
              <a:t>your assistant to open and </a:t>
            </a:r>
            <a:r>
              <a:rPr lang="en-GB" sz="8000" b="1" dirty="0" smtClean="0"/>
              <a:t>arrange the </a:t>
            </a:r>
            <a:r>
              <a:rPr lang="en-GB" sz="8000" b="1" dirty="0"/>
              <a:t>delivery pack while you scrub up</a:t>
            </a:r>
          </a:p>
          <a:p>
            <a:pPr marL="68580" indent="0">
              <a:buNone/>
            </a:pPr>
            <a:r>
              <a:rPr lang="en-GB" sz="8000" b="1" dirty="0"/>
              <a:t>· Gown and glove yourself methodically</a:t>
            </a:r>
          </a:p>
          <a:p>
            <a:pPr marL="68580" indent="0">
              <a:buNone/>
            </a:pPr>
            <a:r>
              <a:rPr lang="en-GB" sz="8000" b="1" dirty="0"/>
              <a:t>· Instruct your assistant to put the </a:t>
            </a:r>
            <a:r>
              <a:rPr lang="en-GB" sz="8000" b="1" dirty="0" smtClean="0"/>
              <a:t>patient in </a:t>
            </a:r>
            <a:r>
              <a:rPr lang="en-GB" sz="8000" b="1" dirty="0"/>
              <a:t>the dorsal position</a:t>
            </a:r>
          </a:p>
          <a:p>
            <a:pPr marL="68580" indent="0">
              <a:buNone/>
            </a:pPr>
            <a:r>
              <a:rPr lang="en-GB" sz="8000" b="1" dirty="0"/>
              <a:t>· Swab the mother methodically</a:t>
            </a:r>
          </a:p>
          <a:p>
            <a:pPr marL="68580" indent="0">
              <a:buNone/>
            </a:pPr>
            <a:r>
              <a:rPr lang="en-GB" sz="8000" b="1" dirty="0"/>
              <a:t>· Lubricate your two fingers and </a:t>
            </a:r>
            <a:r>
              <a:rPr lang="en-GB" sz="8000" b="1" dirty="0" smtClean="0"/>
              <a:t>perform vaginal </a:t>
            </a:r>
            <a:r>
              <a:rPr lang="en-GB" sz="8000" b="1" dirty="0"/>
              <a:t>examination to confirm </a:t>
            </a:r>
            <a:r>
              <a:rPr lang="en-GB" sz="8000" b="1" dirty="0" smtClean="0"/>
              <a:t>second stage</a:t>
            </a:r>
            <a:endParaRPr lang="en-GB" sz="8000" b="1" dirty="0"/>
          </a:p>
          <a:p>
            <a:pPr marL="68580" indent="0">
              <a:buNone/>
            </a:pPr>
            <a:r>
              <a:rPr lang="en-GB" sz="8000" b="1" dirty="0"/>
              <a:t>· You should also instruct your </a:t>
            </a:r>
            <a:r>
              <a:rPr lang="en-GB" sz="8000" b="1" dirty="0" smtClean="0"/>
              <a:t>assistant to </a:t>
            </a:r>
            <a:r>
              <a:rPr lang="en-GB" sz="8000" b="1" dirty="0"/>
              <a:t>check the foetal heart beat after </a:t>
            </a:r>
            <a:r>
              <a:rPr lang="en-GB" sz="8000" b="1" dirty="0" smtClean="0"/>
              <a:t>every contraction</a:t>
            </a:r>
            <a:r>
              <a:rPr lang="en-GB" sz="8000" b="1" dirty="0"/>
              <a:t>, the mother's pulse </a:t>
            </a:r>
            <a:r>
              <a:rPr lang="en-GB" sz="8000" b="1" dirty="0" smtClean="0"/>
              <a:t>after every </a:t>
            </a:r>
            <a:r>
              <a:rPr lang="en-GB" sz="8000" b="1" dirty="0"/>
              <a:t>ten minutes and to </a:t>
            </a:r>
            <a:r>
              <a:rPr lang="en-GB" sz="8000" b="1" dirty="0" smtClean="0"/>
              <a:t>administer Syntocinon </a:t>
            </a:r>
            <a:r>
              <a:rPr lang="en-GB" sz="8000" b="1" dirty="0"/>
              <a:t>after the delivery of the</a:t>
            </a:r>
          </a:p>
          <a:p>
            <a:pPr marL="68580" indent="0">
              <a:buNone/>
            </a:pPr>
            <a:r>
              <a:rPr lang="en-GB" sz="8000" b="1" dirty="0" smtClean="0"/>
              <a:t>Within 1 minute.</a:t>
            </a:r>
          </a:p>
          <a:p>
            <a:pPr marL="68580" indent="0">
              <a:buNone/>
            </a:pPr>
            <a:endParaRPr lang="en-GB" b="1" i="1" dirty="0"/>
          </a:p>
          <a:p>
            <a:pPr marL="68580" indent="0">
              <a:buNone/>
            </a:pPr>
            <a:endParaRPr lang="en-GB" dirty="0"/>
          </a:p>
        </p:txBody>
      </p:sp>
    </p:spTree>
    <p:extLst>
      <p:ext uri="{BB962C8B-B14F-4D97-AF65-F5344CB8AC3E}">
        <p14:creationId xmlns:p14="http://schemas.microsoft.com/office/powerpoint/2010/main" val="2712672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990600"/>
          </a:xfrm>
        </p:spPr>
        <p:txBody>
          <a:bodyPr>
            <a:normAutofit fontScale="90000"/>
          </a:bodyPr>
          <a:lstStyle/>
          <a:p>
            <a:r>
              <a:rPr lang="en-US" b="1" dirty="0">
                <a:solidFill>
                  <a:srgbClr val="FF0000"/>
                </a:solidFill>
              </a:rPr>
              <a:t>Management of the Second Stage of Normal Labour </a:t>
            </a:r>
            <a:r>
              <a:rPr lang="en-US" b="1" dirty="0" err="1">
                <a:solidFill>
                  <a:srgbClr val="FF0000"/>
                </a:solidFill>
              </a:rPr>
              <a:t>cont</a:t>
            </a:r>
            <a:r>
              <a:rPr lang="en-US" b="1" dirty="0">
                <a:solidFill>
                  <a:srgbClr val="FF0000"/>
                </a:solidFill>
              </a:rPr>
              <a:t>…</a:t>
            </a:r>
            <a:endParaRPr lang="en-GB" dirty="0"/>
          </a:p>
        </p:txBody>
      </p:sp>
      <p:sp>
        <p:nvSpPr>
          <p:cNvPr id="3" name="Content Placeholder 2"/>
          <p:cNvSpPr>
            <a:spLocks noGrp="1"/>
          </p:cNvSpPr>
          <p:nvPr>
            <p:ph idx="1"/>
          </p:nvPr>
        </p:nvSpPr>
        <p:spPr>
          <a:xfrm>
            <a:off x="533400" y="1219200"/>
            <a:ext cx="8153400" cy="4613429"/>
          </a:xfrm>
        </p:spPr>
        <p:txBody>
          <a:bodyPr>
            <a:normAutofit lnSpcReduction="10000"/>
          </a:bodyPr>
          <a:lstStyle/>
          <a:p>
            <a:pPr marL="68580" indent="0">
              <a:buNone/>
            </a:pPr>
            <a:r>
              <a:rPr lang="en-GB" b="1" dirty="0">
                <a:solidFill>
                  <a:srgbClr val="92D050"/>
                </a:solidFill>
              </a:rPr>
              <a:t>Crowning of the Head</a:t>
            </a:r>
          </a:p>
          <a:p>
            <a:pPr marL="68580" indent="0">
              <a:buNone/>
            </a:pPr>
            <a:r>
              <a:rPr lang="en-GB" b="1" dirty="0"/>
              <a:t>Next is the crowning of the head. The </a:t>
            </a:r>
            <a:r>
              <a:rPr lang="en-GB" b="1" dirty="0" smtClean="0"/>
              <a:t>parietal eminences </a:t>
            </a:r>
            <a:r>
              <a:rPr lang="en-GB" b="1" dirty="0"/>
              <a:t>pass through the bony outlet. At </a:t>
            </a:r>
            <a:r>
              <a:rPr lang="en-GB" b="1" dirty="0" smtClean="0"/>
              <a:t>this stage </a:t>
            </a:r>
            <a:r>
              <a:rPr lang="en-GB" b="1" dirty="0"/>
              <a:t>the head no longer </a:t>
            </a:r>
            <a:r>
              <a:rPr lang="en-GB" b="1" dirty="0" smtClean="0"/>
              <a:t>recedes between </a:t>
            </a:r>
            <a:r>
              <a:rPr lang="en-GB" b="1" dirty="0"/>
              <a:t>contractions.</a:t>
            </a:r>
          </a:p>
          <a:p>
            <a:pPr marL="68580" indent="0">
              <a:buNone/>
            </a:pPr>
            <a:r>
              <a:rPr lang="en-GB" b="1" dirty="0"/>
              <a:t>Tell the mother to stop pushing as this </a:t>
            </a:r>
            <a:r>
              <a:rPr lang="en-GB" b="1" dirty="0" smtClean="0"/>
              <a:t>might lead </a:t>
            </a:r>
            <a:r>
              <a:rPr lang="en-GB" b="1" dirty="0"/>
              <a:t>to a rapid delivery of the head </a:t>
            </a:r>
            <a:r>
              <a:rPr lang="en-GB" b="1" dirty="0" smtClean="0"/>
              <a:t>and consequent </a:t>
            </a:r>
            <a:r>
              <a:rPr lang="en-GB" b="1" dirty="0"/>
              <a:t>brain damage. Ask her to pant.</a:t>
            </a:r>
          </a:p>
          <a:p>
            <a:pPr marL="68580" indent="0">
              <a:buNone/>
            </a:pPr>
            <a:r>
              <a:rPr lang="en-GB" b="1" dirty="0"/>
              <a:t>Research has shown that a series of </a:t>
            </a:r>
            <a:r>
              <a:rPr lang="en-GB" b="1" dirty="0" smtClean="0"/>
              <a:t>short pushes </a:t>
            </a:r>
            <a:r>
              <a:rPr lang="en-GB" b="1" dirty="0"/>
              <a:t>are more effective than a long push.</a:t>
            </a:r>
          </a:p>
          <a:p>
            <a:pPr marL="68580" indent="0">
              <a:buNone/>
            </a:pPr>
            <a:r>
              <a:rPr lang="en-GB" b="1" dirty="0"/>
              <a:t>Encourage her </a:t>
            </a:r>
            <a:r>
              <a:rPr lang="en-GB" b="1" dirty="0" smtClean="0"/>
              <a:t>as she </a:t>
            </a:r>
            <a:r>
              <a:rPr lang="en-GB" b="1" dirty="0"/>
              <a:t>pushes.</a:t>
            </a:r>
          </a:p>
          <a:p>
            <a:pPr marL="68580" indent="0">
              <a:buNone/>
            </a:pPr>
            <a:r>
              <a:rPr lang="en-GB" b="1" i="1" dirty="0"/>
              <a:t>It is really hard work! So </a:t>
            </a:r>
            <a:r>
              <a:rPr lang="en-GB" b="1" i="1" dirty="0" smtClean="0"/>
              <a:t>keep encouraging </a:t>
            </a:r>
            <a:r>
              <a:rPr lang="en-GB" b="1" i="1" dirty="0"/>
              <a:t>the mother with </a:t>
            </a:r>
            <a:r>
              <a:rPr lang="en-GB" b="1" i="1" dirty="0" smtClean="0"/>
              <a:t>kind words </a:t>
            </a:r>
            <a:r>
              <a:rPr lang="en-GB" b="1" i="1" dirty="0"/>
              <a:t>and warmth!</a:t>
            </a:r>
            <a:endParaRPr lang="en-GB" dirty="0"/>
          </a:p>
        </p:txBody>
      </p:sp>
    </p:spTree>
    <p:extLst>
      <p:ext uri="{BB962C8B-B14F-4D97-AF65-F5344CB8AC3E}">
        <p14:creationId xmlns:p14="http://schemas.microsoft.com/office/powerpoint/2010/main" val="2265722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992034" cy="838200"/>
          </a:xfrm>
        </p:spPr>
        <p:txBody>
          <a:bodyPr>
            <a:normAutofit fontScale="90000"/>
          </a:bodyPr>
          <a:lstStyle/>
          <a:p>
            <a:r>
              <a:rPr lang="en-US" b="1" dirty="0">
                <a:solidFill>
                  <a:srgbClr val="FF0000"/>
                </a:solidFill>
              </a:rPr>
              <a:t>Management of the Second Stage of Normal Labour </a:t>
            </a:r>
            <a:r>
              <a:rPr lang="en-US" b="1" dirty="0" err="1">
                <a:solidFill>
                  <a:srgbClr val="FF0000"/>
                </a:solidFill>
              </a:rPr>
              <a:t>cont</a:t>
            </a:r>
            <a:r>
              <a:rPr lang="en-US" b="1" dirty="0">
                <a:solidFill>
                  <a:srgbClr val="FF0000"/>
                </a:solidFill>
              </a:rPr>
              <a:t>…</a:t>
            </a:r>
            <a:endParaRPr lang="en-GB" dirty="0"/>
          </a:p>
        </p:txBody>
      </p:sp>
      <p:sp>
        <p:nvSpPr>
          <p:cNvPr id="3" name="Content Placeholder 2"/>
          <p:cNvSpPr>
            <a:spLocks noGrp="1"/>
          </p:cNvSpPr>
          <p:nvPr>
            <p:ph idx="1"/>
          </p:nvPr>
        </p:nvSpPr>
        <p:spPr>
          <a:xfrm>
            <a:off x="457200" y="1828800"/>
            <a:ext cx="8229600" cy="3127977"/>
          </a:xfrm>
        </p:spPr>
        <p:txBody>
          <a:bodyPr>
            <a:normAutofit fontScale="77500" lnSpcReduction="20000"/>
          </a:bodyPr>
          <a:lstStyle/>
          <a:p>
            <a:pPr marL="68580" indent="0">
              <a:buNone/>
            </a:pPr>
            <a:r>
              <a:rPr lang="en-GB" b="1" dirty="0">
                <a:solidFill>
                  <a:srgbClr val="92D050"/>
                </a:solidFill>
              </a:rPr>
              <a:t>Extension of the head</a:t>
            </a:r>
          </a:p>
          <a:p>
            <a:pPr marL="68580" indent="0">
              <a:buNone/>
            </a:pPr>
            <a:r>
              <a:rPr lang="en-GB" b="1" dirty="0"/>
              <a:t>Assist the extension by grasping the </a:t>
            </a:r>
            <a:r>
              <a:rPr lang="en-GB" b="1" dirty="0" smtClean="0"/>
              <a:t>parietal eminences </a:t>
            </a:r>
            <a:r>
              <a:rPr lang="en-GB" b="1" dirty="0"/>
              <a:t>with your left hand. Let the </a:t>
            </a:r>
            <a:r>
              <a:rPr lang="en-GB" b="1" dirty="0" smtClean="0"/>
              <a:t>head come </a:t>
            </a:r>
            <a:r>
              <a:rPr lang="en-GB" b="1" dirty="0"/>
              <a:t>out slowly and naturally. Feel for the </a:t>
            </a:r>
            <a:r>
              <a:rPr lang="en-GB" b="1" dirty="0" smtClean="0"/>
              <a:t>cord around </a:t>
            </a:r>
            <a:r>
              <a:rPr lang="en-GB" b="1" dirty="0"/>
              <a:t>the baby's neck. If it is there, slip it </a:t>
            </a:r>
            <a:r>
              <a:rPr lang="en-GB" b="1" dirty="0" smtClean="0"/>
              <a:t>from the </a:t>
            </a:r>
            <a:r>
              <a:rPr lang="en-GB" b="1" dirty="0"/>
              <a:t>baby's neck over the head. If it is too </a:t>
            </a:r>
            <a:r>
              <a:rPr lang="en-GB" b="1" dirty="0" smtClean="0"/>
              <a:t>tight, place </a:t>
            </a:r>
            <a:r>
              <a:rPr lang="en-GB" b="1" dirty="0"/>
              <a:t>two artery forceps on the cord and cut </a:t>
            </a:r>
            <a:r>
              <a:rPr lang="en-GB" b="1" dirty="0" smtClean="0"/>
              <a:t>it between </a:t>
            </a:r>
            <a:r>
              <a:rPr lang="en-GB" b="1" dirty="0"/>
              <a:t>them. When the nose and mouth come</a:t>
            </a:r>
          </a:p>
          <a:p>
            <a:pPr marL="68580" indent="0">
              <a:buNone/>
            </a:pPr>
            <a:r>
              <a:rPr lang="en-GB" b="1" dirty="0"/>
              <a:t>out, wipe away the mucus with a sterile swab.</a:t>
            </a:r>
          </a:p>
          <a:p>
            <a:pPr marL="68580" indent="0">
              <a:buNone/>
            </a:pPr>
            <a:r>
              <a:rPr lang="en-GB" b="1" dirty="0"/>
              <a:t>By this point the whole head should be out.</a:t>
            </a:r>
          </a:p>
          <a:p>
            <a:pPr marL="68580" indent="0">
              <a:buNone/>
            </a:pPr>
            <a:r>
              <a:rPr lang="en-GB" b="1" dirty="0"/>
              <a:t>The head will have </a:t>
            </a:r>
            <a:r>
              <a:rPr lang="en-GB" b="1" dirty="0" err="1"/>
              <a:t>restituted</a:t>
            </a:r>
            <a:r>
              <a:rPr lang="en-GB" b="1" dirty="0"/>
              <a:t> and </a:t>
            </a:r>
            <a:r>
              <a:rPr lang="en-GB" b="1" dirty="0" smtClean="0"/>
              <a:t>rotated spontaneously </a:t>
            </a:r>
            <a:r>
              <a:rPr lang="en-GB" b="1" dirty="0"/>
              <a:t>to face the mother’s left or </a:t>
            </a:r>
            <a:r>
              <a:rPr lang="en-GB" b="1" dirty="0" smtClean="0"/>
              <a:t>right thigh</a:t>
            </a:r>
            <a:r>
              <a:rPr lang="en-GB" b="1" dirty="0"/>
              <a:t>. This shows you that the shoulders </a:t>
            </a:r>
            <a:r>
              <a:rPr lang="en-GB" b="1" dirty="0" smtClean="0"/>
              <a:t>have descended </a:t>
            </a:r>
            <a:r>
              <a:rPr lang="en-GB" b="1" dirty="0"/>
              <a:t>and rotated to the </a:t>
            </a:r>
            <a:r>
              <a:rPr lang="en-GB" b="1" dirty="0" smtClean="0"/>
              <a:t>anterior posterior </a:t>
            </a:r>
            <a:r>
              <a:rPr lang="en-GB" b="1" dirty="0"/>
              <a:t>diameter.</a:t>
            </a:r>
          </a:p>
        </p:txBody>
      </p:sp>
    </p:spTree>
    <p:extLst>
      <p:ext uri="{BB962C8B-B14F-4D97-AF65-F5344CB8AC3E}">
        <p14:creationId xmlns:p14="http://schemas.microsoft.com/office/powerpoint/2010/main" val="20211024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458200" cy="838200"/>
          </a:xfrm>
        </p:spPr>
        <p:txBody>
          <a:bodyPr>
            <a:normAutofit fontScale="90000"/>
          </a:bodyPr>
          <a:lstStyle/>
          <a:p>
            <a:r>
              <a:rPr lang="en-US" b="1" dirty="0">
                <a:solidFill>
                  <a:srgbClr val="FF0000"/>
                </a:solidFill>
              </a:rPr>
              <a:t>Management of the Second Stage of Normal Labour </a:t>
            </a:r>
            <a:r>
              <a:rPr lang="en-US" b="1" dirty="0" err="1">
                <a:solidFill>
                  <a:srgbClr val="FF0000"/>
                </a:solidFill>
              </a:rPr>
              <a:t>cont</a:t>
            </a:r>
            <a:r>
              <a:rPr lang="en-US" b="1" dirty="0">
                <a:solidFill>
                  <a:srgbClr val="FF0000"/>
                </a:solidFill>
              </a:rPr>
              <a:t>…</a:t>
            </a:r>
            <a:endParaRPr lang="en-GB" dirty="0"/>
          </a:p>
        </p:txBody>
      </p:sp>
      <p:sp>
        <p:nvSpPr>
          <p:cNvPr id="3" name="Content Placeholder 2"/>
          <p:cNvSpPr>
            <a:spLocks noGrp="1"/>
          </p:cNvSpPr>
          <p:nvPr>
            <p:ph idx="1"/>
          </p:nvPr>
        </p:nvSpPr>
        <p:spPr>
          <a:xfrm>
            <a:off x="685800" y="1066800"/>
            <a:ext cx="7848600" cy="4765829"/>
          </a:xfrm>
        </p:spPr>
        <p:txBody>
          <a:bodyPr>
            <a:normAutofit fontScale="92500" lnSpcReduction="10000"/>
          </a:bodyPr>
          <a:lstStyle/>
          <a:p>
            <a:pPr marL="68580" indent="0">
              <a:buNone/>
            </a:pPr>
            <a:r>
              <a:rPr lang="en-GB" b="1" dirty="0">
                <a:solidFill>
                  <a:srgbClr val="92D050"/>
                </a:solidFill>
              </a:rPr>
              <a:t>Delivering the Shoulders by Lateral Flexion</a:t>
            </a:r>
          </a:p>
          <a:p>
            <a:pPr marL="68580" indent="0">
              <a:buNone/>
            </a:pPr>
            <a:r>
              <a:rPr lang="en-GB" b="1" dirty="0">
                <a:solidFill>
                  <a:srgbClr val="92D050"/>
                </a:solidFill>
              </a:rPr>
              <a:t>of the Body</a:t>
            </a:r>
          </a:p>
          <a:p>
            <a:pPr marL="68580" indent="0">
              <a:buNone/>
            </a:pPr>
            <a:r>
              <a:rPr lang="en-GB" b="1" dirty="0"/>
              <a:t>The following procedure should be followed</a:t>
            </a:r>
          </a:p>
          <a:p>
            <a:pPr marL="68580" indent="0">
              <a:buNone/>
            </a:pPr>
            <a:r>
              <a:rPr lang="en-GB" b="1" dirty="0"/>
              <a:t>when delivering the shoulders by lateral </a:t>
            </a:r>
            <a:r>
              <a:rPr lang="en-GB" b="1" dirty="0" smtClean="0"/>
              <a:t>flexion of </a:t>
            </a:r>
            <a:r>
              <a:rPr lang="en-GB" b="1" dirty="0"/>
              <a:t>the body:</a:t>
            </a:r>
          </a:p>
          <a:p>
            <a:pPr>
              <a:buFont typeface="Wingdings" pitchFamily="2" charset="2"/>
              <a:buChar char="§"/>
            </a:pPr>
            <a:r>
              <a:rPr lang="en-GB" b="1" dirty="0" smtClean="0"/>
              <a:t> </a:t>
            </a:r>
            <a:r>
              <a:rPr lang="en-GB" b="1" dirty="0"/>
              <a:t>Place one hand above and one </a:t>
            </a:r>
            <a:r>
              <a:rPr lang="en-GB" b="1" dirty="0" smtClean="0"/>
              <a:t>below the </a:t>
            </a:r>
            <a:r>
              <a:rPr lang="en-GB" b="1" dirty="0"/>
              <a:t>foetal </a:t>
            </a:r>
            <a:r>
              <a:rPr lang="en-GB" b="1" dirty="0" smtClean="0"/>
              <a:t>head </a:t>
            </a:r>
            <a:r>
              <a:rPr lang="en-GB" b="1" dirty="0"/>
              <a:t>Depress the head gently toward </a:t>
            </a:r>
            <a:r>
              <a:rPr lang="en-GB" b="1" dirty="0" smtClean="0"/>
              <a:t>the anus/neck</a:t>
            </a:r>
            <a:r>
              <a:rPr lang="en-GB" b="1" dirty="0"/>
              <a:t>, making sure it is </a:t>
            </a:r>
            <a:r>
              <a:rPr lang="en-GB" b="1" dirty="0" smtClean="0"/>
              <a:t>neither twisted </a:t>
            </a:r>
            <a:r>
              <a:rPr lang="en-GB" b="1" dirty="0"/>
              <a:t>nor bent sideways till </a:t>
            </a:r>
            <a:r>
              <a:rPr lang="en-GB" b="1" dirty="0" smtClean="0"/>
              <a:t>the anterior </a:t>
            </a:r>
            <a:r>
              <a:rPr lang="en-GB" b="1" dirty="0"/>
              <a:t>shoulder is </a:t>
            </a:r>
            <a:r>
              <a:rPr lang="en-GB" b="1" dirty="0" smtClean="0"/>
              <a:t>free. Guide </a:t>
            </a:r>
            <a:r>
              <a:rPr lang="en-GB" b="1" dirty="0"/>
              <a:t>the head upwards in the direction </a:t>
            </a:r>
            <a:r>
              <a:rPr lang="en-GB" b="1" dirty="0" smtClean="0"/>
              <a:t>of the</a:t>
            </a:r>
            <a:r>
              <a:rPr lang="en-GB" b="1" dirty="0"/>
              <a:t> </a:t>
            </a:r>
            <a:r>
              <a:rPr lang="en-GB" b="1" dirty="0" smtClean="0"/>
              <a:t>mother's abdomen. </a:t>
            </a:r>
            <a:r>
              <a:rPr lang="en-GB" b="1" dirty="0"/>
              <a:t>The posterior shoulder will </a:t>
            </a:r>
            <a:r>
              <a:rPr lang="en-GB" b="1" dirty="0" smtClean="0"/>
              <a:t>escape smoothly over the perineum</a:t>
            </a:r>
          </a:p>
          <a:p>
            <a:pPr>
              <a:buFont typeface="Wingdings" pitchFamily="2" charset="2"/>
              <a:buChar char="§"/>
            </a:pPr>
            <a:r>
              <a:rPr lang="en-GB" b="1" dirty="0"/>
              <a:t>The rest of the body will be born </a:t>
            </a:r>
            <a:r>
              <a:rPr lang="en-GB" b="1" dirty="0" smtClean="0"/>
              <a:t>by lateral </a:t>
            </a:r>
            <a:r>
              <a:rPr lang="en-GB" b="1" dirty="0"/>
              <a:t>flexion</a:t>
            </a:r>
            <a:endParaRPr lang="en-GB" b="1" dirty="0" smtClean="0"/>
          </a:p>
          <a:p>
            <a:pPr marL="68580" indent="0">
              <a:buNone/>
            </a:pPr>
            <a:endParaRPr lang="en-GB" b="1" dirty="0"/>
          </a:p>
        </p:txBody>
      </p:sp>
    </p:spTree>
    <p:extLst>
      <p:ext uri="{BB962C8B-B14F-4D97-AF65-F5344CB8AC3E}">
        <p14:creationId xmlns:p14="http://schemas.microsoft.com/office/powerpoint/2010/main" val="4117789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1219200"/>
          </a:xfrm>
        </p:spPr>
        <p:txBody>
          <a:bodyPr>
            <a:normAutofit fontScale="90000"/>
          </a:bodyPr>
          <a:lstStyle/>
          <a:p>
            <a:r>
              <a:rPr lang="en-US" b="1" dirty="0">
                <a:solidFill>
                  <a:srgbClr val="FF0000"/>
                </a:solidFill>
              </a:rPr>
              <a:t>Management of the Second Stage of Normal Labour </a:t>
            </a:r>
            <a:r>
              <a:rPr lang="en-US" b="1" dirty="0" err="1">
                <a:solidFill>
                  <a:srgbClr val="FF0000"/>
                </a:solidFill>
              </a:rPr>
              <a:t>cont</a:t>
            </a:r>
            <a:r>
              <a:rPr lang="en-US" b="1" dirty="0">
                <a:solidFill>
                  <a:srgbClr val="FF0000"/>
                </a:solidFill>
              </a:rPr>
              <a:t>…</a:t>
            </a:r>
            <a:endParaRPr lang="en-GB" dirty="0"/>
          </a:p>
        </p:txBody>
      </p:sp>
      <p:sp>
        <p:nvSpPr>
          <p:cNvPr id="3" name="Content Placeholder 2"/>
          <p:cNvSpPr>
            <a:spLocks noGrp="1"/>
          </p:cNvSpPr>
          <p:nvPr>
            <p:ph idx="1"/>
          </p:nvPr>
        </p:nvSpPr>
        <p:spPr>
          <a:xfrm>
            <a:off x="381000" y="1295400"/>
            <a:ext cx="8382000" cy="5410200"/>
          </a:xfrm>
        </p:spPr>
        <p:txBody>
          <a:bodyPr>
            <a:normAutofit fontScale="85000" lnSpcReduction="10000"/>
          </a:bodyPr>
          <a:lstStyle/>
          <a:p>
            <a:pPr marL="68580" indent="0">
              <a:buNone/>
            </a:pPr>
            <a:r>
              <a:rPr lang="en-GB" dirty="0"/>
              <a:t>· </a:t>
            </a:r>
            <a:r>
              <a:rPr lang="en-GB" b="1" dirty="0"/>
              <a:t>Ask your assistant for the time and </a:t>
            </a:r>
            <a:r>
              <a:rPr lang="en-GB" b="1" dirty="0" smtClean="0"/>
              <a:t>note the </a:t>
            </a:r>
            <a:r>
              <a:rPr lang="en-GB" b="1" dirty="0"/>
              <a:t>time of birth</a:t>
            </a:r>
          </a:p>
          <a:p>
            <a:pPr marL="68580" indent="0">
              <a:buNone/>
            </a:pPr>
            <a:r>
              <a:rPr lang="en-GB" b="1" dirty="0"/>
              <a:t>· Place the baby at a slight slant to </a:t>
            </a:r>
            <a:r>
              <a:rPr lang="en-GB" b="1" dirty="0" smtClean="0"/>
              <a:t>drain the </a:t>
            </a:r>
            <a:r>
              <a:rPr lang="en-GB" b="1" dirty="0"/>
              <a:t>mucous</a:t>
            </a:r>
          </a:p>
          <a:p>
            <a:pPr marL="68580" indent="0">
              <a:buNone/>
            </a:pPr>
            <a:r>
              <a:rPr lang="en-GB" b="1" dirty="0"/>
              <a:t>· Put the baby on the baby towel, </a:t>
            </a:r>
            <a:r>
              <a:rPr lang="en-GB" b="1" dirty="0" smtClean="0"/>
              <a:t>clamp and </a:t>
            </a:r>
            <a:r>
              <a:rPr lang="en-GB" b="1" dirty="0"/>
              <a:t>cut the cord</a:t>
            </a:r>
          </a:p>
          <a:p>
            <a:pPr marL="68580" indent="0">
              <a:buNone/>
            </a:pPr>
            <a:r>
              <a:rPr lang="en-GB" b="1" dirty="0"/>
              <a:t>· Give the APGAR score to the baby</a:t>
            </a:r>
          </a:p>
          <a:p>
            <a:pPr marL="68580" indent="0">
              <a:buNone/>
            </a:pPr>
            <a:r>
              <a:rPr lang="en-GB" b="1" dirty="0"/>
              <a:t>· Show the baby to the mother to </a:t>
            </a:r>
            <a:r>
              <a:rPr lang="en-GB" b="1" dirty="0" smtClean="0"/>
              <a:t>identify the </a:t>
            </a:r>
            <a:r>
              <a:rPr lang="en-GB" b="1" dirty="0"/>
              <a:t>sex of the </a:t>
            </a:r>
            <a:r>
              <a:rPr lang="en-GB" b="1" dirty="0" smtClean="0"/>
              <a:t>baby</a:t>
            </a:r>
          </a:p>
          <a:p>
            <a:pPr marL="68580" indent="0">
              <a:buNone/>
            </a:pPr>
            <a:r>
              <a:rPr lang="en-GB" dirty="0"/>
              <a:t>· </a:t>
            </a:r>
            <a:r>
              <a:rPr lang="en-GB" b="1" dirty="0"/>
              <a:t>Ask your assistant to continue with </a:t>
            </a:r>
            <a:r>
              <a:rPr lang="en-GB" b="1" dirty="0" smtClean="0"/>
              <a:t>the immediate </a:t>
            </a:r>
            <a:r>
              <a:rPr lang="en-GB" b="1" dirty="0"/>
              <a:t>care of the baby</a:t>
            </a:r>
          </a:p>
          <a:p>
            <a:pPr marL="68580" indent="0">
              <a:buNone/>
            </a:pPr>
            <a:r>
              <a:rPr lang="en-GB" b="1" dirty="0"/>
              <a:t>· Continue with the delivery of </a:t>
            </a:r>
            <a:r>
              <a:rPr lang="en-GB" b="1" dirty="0" smtClean="0"/>
              <a:t>the placenta </a:t>
            </a:r>
            <a:r>
              <a:rPr lang="en-GB" b="1" dirty="0"/>
              <a:t>by using control cord traction</a:t>
            </a:r>
          </a:p>
          <a:p>
            <a:pPr marL="68580" indent="0">
              <a:buNone/>
            </a:pPr>
            <a:r>
              <a:rPr lang="en-GB" b="1" dirty="0"/>
              <a:t>· Check the placenta for </a:t>
            </a:r>
            <a:r>
              <a:rPr lang="en-GB" b="1" dirty="0" smtClean="0"/>
              <a:t>completeness and/or </a:t>
            </a:r>
            <a:r>
              <a:rPr lang="en-GB" b="1" dirty="0"/>
              <a:t>malformation.</a:t>
            </a:r>
          </a:p>
          <a:p>
            <a:pPr marL="68580" indent="0">
              <a:buNone/>
            </a:pPr>
            <a:r>
              <a:rPr lang="en-GB" b="1" dirty="0"/>
              <a:t>· Measure blood loss</a:t>
            </a:r>
          </a:p>
          <a:p>
            <a:pPr marL="68580" indent="0">
              <a:buNone/>
            </a:pPr>
            <a:r>
              <a:rPr lang="en-GB" b="1" dirty="0"/>
              <a:t>· Do the first examination of the baby</a:t>
            </a:r>
          </a:p>
          <a:p>
            <a:pPr marL="68580" indent="0">
              <a:buNone/>
            </a:pPr>
            <a:r>
              <a:rPr lang="en-GB" b="1" dirty="0"/>
              <a:t>· Weigh the baby</a:t>
            </a:r>
          </a:p>
          <a:p>
            <a:pPr marL="68580" indent="0">
              <a:buNone/>
            </a:pPr>
            <a:r>
              <a:rPr lang="en-GB" b="1" dirty="0"/>
              <a:t>· Do a post natal examination and </a:t>
            </a:r>
            <a:r>
              <a:rPr lang="en-GB" b="1" dirty="0" smtClean="0"/>
              <a:t>record all </a:t>
            </a:r>
            <a:r>
              <a:rPr lang="en-GB" b="1" dirty="0"/>
              <a:t>the findings</a:t>
            </a:r>
          </a:p>
          <a:p>
            <a:pPr marL="68580" indent="0">
              <a:buNone/>
            </a:pPr>
            <a:r>
              <a:rPr lang="en-GB" b="1" dirty="0"/>
              <a:t>· Give the mother a hot drink and </a:t>
            </a:r>
            <a:r>
              <a:rPr lang="en-GB" b="1" dirty="0" smtClean="0"/>
              <a:t>transfer her </a:t>
            </a:r>
            <a:r>
              <a:rPr lang="en-GB" b="1" dirty="0"/>
              <a:t>to the postnatal </a:t>
            </a:r>
            <a:r>
              <a:rPr lang="en-GB" b="1" dirty="0" smtClean="0"/>
              <a:t>ward.</a:t>
            </a:r>
            <a:endParaRPr lang="en-GB" b="1" dirty="0">
              <a:solidFill>
                <a:srgbClr val="92D050"/>
              </a:solidFill>
            </a:endParaRPr>
          </a:p>
        </p:txBody>
      </p:sp>
    </p:spTree>
    <p:extLst>
      <p:ext uri="{BB962C8B-B14F-4D97-AF65-F5344CB8AC3E}">
        <p14:creationId xmlns:p14="http://schemas.microsoft.com/office/powerpoint/2010/main" val="4152246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14400"/>
          </a:xfrm>
        </p:spPr>
        <p:txBody>
          <a:bodyPr>
            <a:normAutofit fontScale="90000"/>
          </a:bodyPr>
          <a:lstStyle/>
          <a:p>
            <a:r>
              <a:rPr lang="en-US" b="1" dirty="0">
                <a:solidFill>
                  <a:srgbClr val="FF0000"/>
                </a:solidFill>
              </a:rPr>
              <a:t>Management of the Second Stage of Normal Labour </a:t>
            </a:r>
            <a:r>
              <a:rPr lang="en-US" b="1" dirty="0" err="1">
                <a:solidFill>
                  <a:srgbClr val="FF0000"/>
                </a:solidFill>
              </a:rPr>
              <a:t>cont</a:t>
            </a:r>
            <a:r>
              <a:rPr lang="en-US" b="1" dirty="0">
                <a:solidFill>
                  <a:srgbClr val="FF0000"/>
                </a:solidFill>
              </a:rPr>
              <a:t>…</a:t>
            </a:r>
            <a:endParaRPr lang="en-GB" dirty="0"/>
          </a:p>
        </p:txBody>
      </p:sp>
      <p:sp>
        <p:nvSpPr>
          <p:cNvPr id="3" name="Content Placeholder 2"/>
          <p:cNvSpPr>
            <a:spLocks noGrp="1"/>
          </p:cNvSpPr>
          <p:nvPr>
            <p:ph idx="1"/>
          </p:nvPr>
        </p:nvSpPr>
        <p:spPr>
          <a:xfrm>
            <a:off x="533400" y="1219200"/>
            <a:ext cx="8077200" cy="5257800"/>
          </a:xfrm>
        </p:spPr>
        <p:txBody>
          <a:bodyPr>
            <a:normAutofit fontScale="92500" lnSpcReduction="20000"/>
          </a:bodyPr>
          <a:lstStyle/>
          <a:p>
            <a:pPr marL="68580" indent="0">
              <a:buNone/>
            </a:pPr>
            <a:r>
              <a:rPr lang="en-GB" b="1" dirty="0">
                <a:solidFill>
                  <a:schemeClr val="bg2">
                    <a:lumMod val="50000"/>
                  </a:schemeClr>
                </a:solidFill>
              </a:rPr>
              <a:t>APGAR Score</a:t>
            </a:r>
          </a:p>
          <a:p>
            <a:pPr marL="68580" indent="0">
              <a:buNone/>
            </a:pPr>
            <a:r>
              <a:rPr lang="en-GB" b="1" dirty="0"/>
              <a:t>Can you remember how to give an </a:t>
            </a:r>
            <a:r>
              <a:rPr lang="en-GB" b="1" dirty="0" smtClean="0"/>
              <a:t>APGAR score</a:t>
            </a:r>
            <a:r>
              <a:rPr lang="en-GB" b="1" dirty="0"/>
              <a:t>?</a:t>
            </a:r>
          </a:p>
          <a:p>
            <a:pPr marL="68580" indent="0">
              <a:buNone/>
            </a:pPr>
            <a:r>
              <a:rPr lang="en-GB" b="1" dirty="0"/>
              <a:t>Once the baby is out into the world, your </a:t>
            </a:r>
            <a:r>
              <a:rPr lang="en-GB" b="1" dirty="0" smtClean="0"/>
              <a:t>work has </a:t>
            </a:r>
            <a:r>
              <a:rPr lang="en-GB" b="1" dirty="0"/>
              <a:t>just begun. You will need to assess </a:t>
            </a:r>
            <a:r>
              <a:rPr lang="en-GB" b="1" dirty="0" smtClean="0"/>
              <a:t>the baby </a:t>
            </a:r>
            <a:r>
              <a:rPr lang="en-GB" b="1" dirty="0"/>
              <a:t>periodically.</a:t>
            </a:r>
          </a:p>
          <a:p>
            <a:pPr marL="68580" indent="0">
              <a:buNone/>
            </a:pPr>
            <a:r>
              <a:rPr lang="en-GB" b="1" dirty="0"/>
              <a:t>After delivering the baby, an assessment of </a:t>
            </a:r>
            <a:r>
              <a:rPr lang="en-GB" b="1" dirty="0" smtClean="0"/>
              <a:t>the general </a:t>
            </a:r>
            <a:r>
              <a:rPr lang="en-GB" b="1" dirty="0"/>
              <a:t>condition is done after one minute </a:t>
            </a:r>
            <a:r>
              <a:rPr lang="en-GB" b="1" dirty="0" smtClean="0"/>
              <a:t>and again </a:t>
            </a:r>
            <a:r>
              <a:rPr lang="en-GB" b="1" dirty="0"/>
              <a:t>after five minutes. This involves </a:t>
            </a:r>
            <a:r>
              <a:rPr lang="en-GB" b="1" dirty="0" smtClean="0"/>
              <a:t>the consideration </a:t>
            </a:r>
            <a:r>
              <a:rPr lang="en-GB" b="1" dirty="0"/>
              <a:t>of five specific signs and </a:t>
            </a:r>
            <a:r>
              <a:rPr lang="en-GB" b="1" dirty="0" smtClean="0"/>
              <a:t>the degree </a:t>
            </a:r>
            <a:r>
              <a:rPr lang="en-GB" b="1" dirty="0"/>
              <a:t>to which they are present or absent. </a:t>
            </a:r>
            <a:r>
              <a:rPr lang="en-GB" b="1" dirty="0" smtClean="0"/>
              <a:t>The factors </a:t>
            </a:r>
            <a:r>
              <a:rPr lang="en-GB" b="1" dirty="0"/>
              <a:t>assessed are:</a:t>
            </a:r>
          </a:p>
          <a:p>
            <a:pPr marL="68580" indent="0">
              <a:buNone/>
            </a:pPr>
            <a:r>
              <a:rPr lang="en-GB" b="1" dirty="0">
                <a:solidFill>
                  <a:schemeClr val="bg2">
                    <a:lumMod val="50000"/>
                  </a:schemeClr>
                </a:solidFill>
              </a:rPr>
              <a:t>· A</a:t>
            </a:r>
            <a:r>
              <a:rPr lang="en-GB" b="1" dirty="0"/>
              <a:t>ppearance - Colour</a:t>
            </a:r>
          </a:p>
          <a:p>
            <a:pPr marL="68580" indent="0">
              <a:buNone/>
            </a:pPr>
            <a:r>
              <a:rPr lang="en-GB" b="1" dirty="0"/>
              <a:t>· </a:t>
            </a:r>
            <a:r>
              <a:rPr lang="en-GB" b="1" dirty="0">
                <a:solidFill>
                  <a:schemeClr val="bg2">
                    <a:lumMod val="50000"/>
                  </a:schemeClr>
                </a:solidFill>
              </a:rPr>
              <a:t>P</a:t>
            </a:r>
            <a:r>
              <a:rPr lang="en-GB" b="1" dirty="0"/>
              <a:t>ulse - Heart rate</a:t>
            </a:r>
          </a:p>
          <a:p>
            <a:pPr marL="68580" indent="0">
              <a:buNone/>
            </a:pPr>
            <a:r>
              <a:rPr lang="en-GB" b="1" dirty="0"/>
              <a:t>· </a:t>
            </a:r>
            <a:r>
              <a:rPr lang="en-GB" b="1" dirty="0">
                <a:solidFill>
                  <a:schemeClr val="bg2">
                    <a:lumMod val="50000"/>
                  </a:schemeClr>
                </a:solidFill>
              </a:rPr>
              <a:t>G</a:t>
            </a:r>
            <a:r>
              <a:rPr lang="en-GB" b="1" dirty="0"/>
              <a:t>rimace - good grimace</a:t>
            </a:r>
          </a:p>
          <a:p>
            <a:pPr marL="68580" indent="0">
              <a:buNone/>
            </a:pPr>
            <a:r>
              <a:rPr lang="en-GB" b="1" dirty="0"/>
              <a:t>· </a:t>
            </a:r>
            <a:r>
              <a:rPr lang="en-GB" b="1" dirty="0">
                <a:solidFill>
                  <a:schemeClr val="bg2">
                    <a:lumMod val="50000"/>
                  </a:schemeClr>
                </a:solidFill>
              </a:rPr>
              <a:t>A</a:t>
            </a:r>
            <a:r>
              <a:rPr lang="en-GB" b="1" dirty="0"/>
              <a:t>ctivity - Muscle tone</a:t>
            </a:r>
          </a:p>
          <a:p>
            <a:pPr marL="68580" indent="0">
              <a:buNone/>
            </a:pPr>
            <a:r>
              <a:rPr lang="en-GB" b="1" dirty="0"/>
              <a:t>· </a:t>
            </a:r>
            <a:r>
              <a:rPr lang="en-GB" b="1" dirty="0">
                <a:solidFill>
                  <a:schemeClr val="bg2">
                    <a:lumMod val="50000"/>
                  </a:schemeClr>
                </a:solidFill>
              </a:rPr>
              <a:t>R</a:t>
            </a:r>
            <a:r>
              <a:rPr lang="en-GB" b="1" dirty="0"/>
              <a:t>espiratory efforts – vigorous crying</a:t>
            </a:r>
          </a:p>
          <a:p>
            <a:pPr marL="68580" indent="0">
              <a:buNone/>
            </a:pPr>
            <a:r>
              <a:rPr lang="en-GB" b="1" dirty="0"/>
              <a:t>A score of 0, 1, 2 is awarded to each of these</a:t>
            </a:r>
          </a:p>
          <a:p>
            <a:pPr marL="68580" indent="0">
              <a:buNone/>
            </a:pPr>
            <a:r>
              <a:rPr lang="en-GB" b="1" dirty="0"/>
              <a:t>signs in accordance with the APGAR Score</a:t>
            </a:r>
          </a:p>
        </p:txBody>
      </p:sp>
    </p:spTree>
    <p:extLst>
      <p:ext uri="{BB962C8B-B14F-4D97-AF65-F5344CB8AC3E}">
        <p14:creationId xmlns:p14="http://schemas.microsoft.com/office/powerpoint/2010/main" val="1185328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87234" cy="1371600"/>
          </a:xfrm>
        </p:spPr>
        <p:txBody>
          <a:bodyPr>
            <a:noAutofit/>
          </a:bodyPr>
          <a:lstStyle/>
          <a:p>
            <a:r>
              <a:rPr lang="en-US" sz="3200" b="1" dirty="0" smtClean="0">
                <a:solidFill>
                  <a:srgbClr val="FF0000"/>
                </a:solidFill>
              </a:rPr>
              <a:t>Management </a:t>
            </a:r>
            <a:r>
              <a:rPr lang="en-US" sz="3200" b="1" dirty="0">
                <a:solidFill>
                  <a:srgbClr val="FF0000"/>
                </a:solidFill>
              </a:rPr>
              <a:t>of the Second Stage of Normal Labour cont…</a:t>
            </a:r>
            <a:endParaRPr lang="en-GB" sz="3200" dirty="0"/>
          </a:p>
        </p:txBody>
      </p:sp>
      <p:sp>
        <p:nvSpPr>
          <p:cNvPr id="3" name="Content Placeholder 2"/>
          <p:cNvSpPr>
            <a:spLocks noGrp="1"/>
          </p:cNvSpPr>
          <p:nvPr>
            <p:ph idx="1"/>
          </p:nvPr>
        </p:nvSpPr>
        <p:spPr>
          <a:xfrm>
            <a:off x="609600" y="1981200"/>
            <a:ext cx="8077200" cy="4419600"/>
          </a:xfrm>
        </p:spPr>
        <p:txBody>
          <a:bodyPr>
            <a:normAutofit/>
          </a:bodyPr>
          <a:lstStyle/>
          <a:p>
            <a:pPr marL="68580" indent="0">
              <a:buNone/>
            </a:pPr>
            <a:r>
              <a:rPr lang="en-GB" b="1" dirty="0"/>
              <a:t>A normal infant in good condition at birth </a:t>
            </a:r>
            <a:r>
              <a:rPr lang="en-GB" b="1" dirty="0" smtClean="0"/>
              <a:t>will achieve </a:t>
            </a:r>
            <a:r>
              <a:rPr lang="en-GB" b="1" dirty="0"/>
              <a:t>an APGAR score of 7 to 10. A </a:t>
            </a:r>
            <a:r>
              <a:rPr lang="en-GB" b="1" dirty="0" smtClean="0"/>
              <a:t>score of </a:t>
            </a:r>
            <a:r>
              <a:rPr lang="en-GB" b="1" dirty="0"/>
              <a:t>0 to 3 is severe birth asphyxia and 4 to 6 </a:t>
            </a:r>
            <a:r>
              <a:rPr lang="en-GB" b="1" dirty="0" smtClean="0"/>
              <a:t>is moderate </a:t>
            </a:r>
            <a:r>
              <a:rPr lang="en-GB" b="1" dirty="0"/>
              <a:t>birth asphyxia, both of </a:t>
            </a:r>
            <a:r>
              <a:rPr lang="en-GB" b="1" dirty="0" smtClean="0"/>
              <a:t>which require </a:t>
            </a:r>
            <a:r>
              <a:rPr lang="en-GB" b="1" dirty="0"/>
              <a:t>immediate resuscitation of the baby</a:t>
            </a:r>
            <a:r>
              <a:rPr lang="en-GB" b="1" dirty="0" smtClean="0"/>
              <a:t>.</a:t>
            </a:r>
            <a:endParaRPr lang="en-GB" b="1" dirty="0"/>
          </a:p>
        </p:txBody>
      </p:sp>
    </p:spTree>
    <p:extLst>
      <p:ext uri="{BB962C8B-B14F-4D97-AF65-F5344CB8AC3E}">
        <p14:creationId xmlns:p14="http://schemas.microsoft.com/office/powerpoint/2010/main" val="2968764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371600"/>
          </a:xfrm>
        </p:spPr>
        <p:txBody>
          <a:bodyPr>
            <a:normAutofit fontScale="90000"/>
          </a:bodyPr>
          <a:lstStyle/>
          <a:p>
            <a:r>
              <a:rPr lang="en-GB" sz="3600" b="1" dirty="0">
                <a:solidFill>
                  <a:srgbClr val="C00000"/>
                </a:solidFill>
              </a:rPr>
              <a:t>Principles of the Third Stage of Labour</a:t>
            </a:r>
            <a:r>
              <a:rPr lang="en-GB" b="1" dirty="0"/>
              <a:t/>
            </a:r>
            <a:br>
              <a:rPr lang="en-GB" b="1" dirty="0"/>
            </a:br>
            <a:endParaRPr lang="en-GB" dirty="0"/>
          </a:p>
        </p:txBody>
      </p:sp>
      <p:sp>
        <p:nvSpPr>
          <p:cNvPr id="3" name="Content Placeholder 2"/>
          <p:cNvSpPr>
            <a:spLocks noGrp="1"/>
          </p:cNvSpPr>
          <p:nvPr>
            <p:ph idx="1"/>
          </p:nvPr>
        </p:nvSpPr>
        <p:spPr>
          <a:xfrm>
            <a:off x="533400" y="1752600"/>
            <a:ext cx="8153400" cy="4080029"/>
          </a:xfrm>
        </p:spPr>
        <p:txBody>
          <a:bodyPr>
            <a:normAutofit/>
          </a:bodyPr>
          <a:lstStyle/>
          <a:p>
            <a:pPr marL="68580" indent="0">
              <a:buNone/>
            </a:pPr>
            <a:r>
              <a:rPr lang="en-GB" b="1" dirty="0" smtClean="0">
                <a:solidFill>
                  <a:srgbClr val="00B050"/>
                </a:solidFill>
              </a:rPr>
              <a:t>Mechanism </a:t>
            </a:r>
            <a:r>
              <a:rPr lang="en-GB" b="1" dirty="0">
                <a:solidFill>
                  <a:srgbClr val="00B050"/>
                </a:solidFill>
              </a:rPr>
              <a:t>of the Third Stage of </a:t>
            </a:r>
            <a:r>
              <a:rPr lang="en-GB" b="1" dirty="0" smtClean="0">
                <a:solidFill>
                  <a:srgbClr val="00B050"/>
                </a:solidFill>
              </a:rPr>
              <a:t>Labour</a:t>
            </a:r>
          </a:p>
          <a:p>
            <a:pPr marL="68580" indent="0">
              <a:buNone/>
            </a:pPr>
            <a:endParaRPr lang="en-GB" b="1" dirty="0"/>
          </a:p>
          <a:p>
            <a:pPr marL="68580" indent="0">
              <a:buNone/>
            </a:pPr>
            <a:r>
              <a:rPr lang="en-GB" b="1" dirty="0">
                <a:solidFill>
                  <a:srgbClr val="7030A0"/>
                </a:solidFill>
              </a:rPr>
              <a:t>Physiology of Third Stage</a:t>
            </a:r>
          </a:p>
          <a:p>
            <a:pPr marL="68580" indent="0">
              <a:buNone/>
            </a:pPr>
            <a:r>
              <a:rPr lang="en-GB" b="1" dirty="0"/>
              <a:t>Assuming that all the aforementioned factors are</a:t>
            </a:r>
          </a:p>
          <a:p>
            <a:pPr marL="68580" indent="0">
              <a:buNone/>
            </a:pPr>
            <a:r>
              <a:rPr lang="en-GB" b="1" dirty="0"/>
              <a:t>well taken care of, you will now look at the</a:t>
            </a:r>
          </a:p>
          <a:p>
            <a:pPr marL="68580" indent="0">
              <a:buNone/>
            </a:pPr>
            <a:r>
              <a:rPr lang="en-GB" b="1" dirty="0"/>
              <a:t>physiology of the third stage of labour, starting</a:t>
            </a:r>
          </a:p>
          <a:p>
            <a:pPr marL="68580" indent="0">
              <a:buNone/>
            </a:pPr>
            <a:r>
              <a:rPr lang="en-GB" b="1" dirty="0"/>
              <a:t>with the mechanical factors.</a:t>
            </a:r>
          </a:p>
        </p:txBody>
      </p:sp>
    </p:spTree>
    <p:extLst>
      <p:ext uri="{BB962C8B-B14F-4D97-AF65-F5344CB8AC3E}">
        <p14:creationId xmlns:p14="http://schemas.microsoft.com/office/powerpoint/2010/main" val="22387092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5257800"/>
          </a:xfrm>
        </p:spPr>
        <p:txBody>
          <a:bodyPr>
            <a:normAutofit lnSpcReduction="10000"/>
          </a:bodyPr>
          <a:lstStyle/>
          <a:p>
            <a:pPr marL="68580" indent="0">
              <a:buNone/>
            </a:pPr>
            <a:r>
              <a:rPr lang="en-GB" b="1" dirty="0"/>
              <a:t>During the third stage, the following </a:t>
            </a:r>
            <a:r>
              <a:rPr lang="en-GB" b="1" dirty="0" smtClean="0"/>
              <a:t>mechanical factors </a:t>
            </a:r>
            <a:r>
              <a:rPr lang="en-GB" b="1" dirty="0"/>
              <a:t>come into play:</a:t>
            </a:r>
          </a:p>
          <a:p>
            <a:pPr marL="68580" indent="0">
              <a:buNone/>
            </a:pPr>
            <a:r>
              <a:rPr lang="en-GB" b="1" dirty="0"/>
              <a:t>· The uterus reduces in size 2.5cm </a:t>
            </a:r>
            <a:r>
              <a:rPr lang="en-GB" b="1" dirty="0" smtClean="0"/>
              <a:t>below the </a:t>
            </a:r>
            <a:r>
              <a:rPr lang="en-GB" b="1" dirty="0"/>
              <a:t>umbilicus, or 15cm above </a:t>
            </a:r>
            <a:r>
              <a:rPr lang="en-GB" b="1" dirty="0" smtClean="0"/>
              <a:t>the symphysis </a:t>
            </a:r>
            <a:r>
              <a:rPr lang="en-GB" b="1" dirty="0"/>
              <a:t>pubis after the expulsion </a:t>
            </a:r>
            <a:r>
              <a:rPr lang="en-GB" b="1" dirty="0" smtClean="0"/>
              <a:t>of the </a:t>
            </a:r>
            <a:r>
              <a:rPr lang="en-GB" b="1" dirty="0"/>
              <a:t>foetus</a:t>
            </a:r>
          </a:p>
          <a:p>
            <a:pPr marL="68580" indent="0">
              <a:buNone/>
            </a:pPr>
            <a:r>
              <a:rPr lang="en-GB" b="1" dirty="0"/>
              <a:t>· The contraction and retraction of </a:t>
            </a:r>
            <a:r>
              <a:rPr lang="en-GB" b="1" dirty="0" smtClean="0"/>
              <a:t>the uterine </a:t>
            </a:r>
            <a:r>
              <a:rPr lang="en-GB" b="1" dirty="0"/>
              <a:t>muscles continues</a:t>
            </a:r>
          </a:p>
          <a:p>
            <a:pPr marL="68580" indent="0">
              <a:buNone/>
            </a:pPr>
            <a:r>
              <a:rPr lang="en-GB" b="1" dirty="0"/>
              <a:t>· The placental site is reduced to half</a:t>
            </a:r>
          </a:p>
          <a:p>
            <a:pPr marL="68580" indent="0">
              <a:buNone/>
            </a:pPr>
            <a:r>
              <a:rPr lang="en-GB" b="1" dirty="0"/>
              <a:t>· Since the placenta is inelastic, it </a:t>
            </a:r>
            <a:r>
              <a:rPr lang="en-GB" b="1" dirty="0" smtClean="0"/>
              <a:t>does not </a:t>
            </a:r>
            <a:r>
              <a:rPr lang="en-GB" b="1" dirty="0"/>
              <a:t>contract, so it detaches from </a:t>
            </a:r>
            <a:r>
              <a:rPr lang="en-GB" b="1" dirty="0" smtClean="0"/>
              <a:t>the shrinking </a:t>
            </a:r>
            <a:r>
              <a:rPr lang="en-GB" b="1" dirty="0"/>
              <a:t>uterine wall</a:t>
            </a:r>
          </a:p>
          <a:p>
            <a:pPr marL="68580" indent="0">
              <a:buNone/>
            </a:pPr>
            <a:r>
              <a:rPr lang="en-GB" b="1" dirty="0"/>
              <a:t>· The placenta is pushed further to </a:t>
            </a:r>
            <a:r>
              <a:rPr lang="en-GB" b="1" dirty="0" smtClean="0"/>
              <a:t>the lower </a:t>
            </a:r>
            <a:r>
              <a:rPr lang="en-GB" b="1" dirty="0"/>
              <a:t>uterine segment by the weight </a:t>
            </a:r>
            <a:r>
              <a:rPr lang="en-GB" b="1" dirty="0" smtClean="0"/>
              <a:t>of the </a:t>
            </a:r>
            <a:r>
              <a:rPr lang="en-GB" b="1" dirty="0"/>
              <a:t>retro-placental clot. This is </a:t>
            </a:r>
            <a:r>
              <a:rPr lang="en-GB" b="1" dirty="0" smtClean="0"/>
              <a:t>the </a:t>
            </a:r>
            <a:r>
              <a:rPr lang="en-GB" b="1" dirty="0"/>
              <a:t>accumulated blood from the separated placenta</a:t>
            </a:r>
          </a:p>
          <a:p>
            <a:pPr marL="68580" indent="0">
              <a:buNone/>
            </a:pPr>
            <a:endParaRPr lang="en-GB" b="1" dirty="0"/>
          </a:p>
        </p:txBody>
      </p:sp>
      <p:sp>
        <p:nvSpPr>
          <p:cNvPr id="4" name="Title 1"/>
          <p:cNvSpPr>
            <a:spLocks noGrp="1"/>
          </p:cNvSpPr>
          <p:nvPr>
            <p:ph type="title"/>
          </p:nvPr>
        </p:nvSpPr>
        <p:spPr>
          <a:xfrm>
            <a:off x="457200" y="228600"/>
            <a:ext cx="8229600" cy="1295400"/>
          </a:xfrm>
        </p:spPr>
        <p:txBody>
          <a:bodyPr>
            <a:normAutofit fontScale="90000"/>
          </a:bodyPr>
          <a:lstStyle/>
          <a:p>
            <a:r>
              <a:rPr lang="en-GB" sz="3600" b="1" dirty="0">
                <a:solidFill>
                  <a:srgbClr val="C00000"/>
                </a:solidFill>
              </a:rPr>
              <a:t>Principles of the Third Stage of Labour</a:t>
            </a:r>
            <a:r>
              <a:rPr lang="en-GB" b="1" dirty="0"/>
              <a:t/>
            </a:r>
            <a:br>
              <a:rPr lang="en-GB" b="1" dirty="0"/>
            </a:br>
            <a:endParaRPr lang="en-GB" dirty="0"/>
          </a:p>
        </p:txBody>
      </p:sp>
    </p:spTree>
    <p:extLst>
      <p:ext uri="{BB962C8B-B14F-4D97-AF65-F5344CB8AC3E}">
        <p14:creationId xmlns:p14="http://schemas.microsoft.com/office/powerpoint/2010/main" val="447364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1066800"/>
          </a:xfrm>
        </p:spPr>
        <p:txBody>
          <a:bodyPr>
            <a:normAutofit/>
          </a:bodyPr>
          <a:lstStyle/>
          <a:p>
            <a:r>
              <a:rPr lang="en-US" b="1" dirty="0" smtClean="0">
                <a:solidFill>
                  <a:srgbClr val="FF0000"/>
                </a:solidFill>
              </a:rPr>
              <a:t>History of midwifery in kenya cont…</a:t>
            </a:r>
            <a:endParaRPr lang="en-US" dirty="0">
              <a:solidFill>
                <a:srgbClr val="FF0000"/>
              </a:solidFill>
            </a:endParaRPr>
          </a:p>
        </p:txBody>
      </p:sp>
      <p:sp>
        <p:nvSpPr>
          <p:cNvPr id="3" name="Content Placeholder 2"/>
          <p:cNvSpPr>
            <a:spLocks noGrp="1"/>
          </p:cNvSpPr>
          <p:nvPr>
            <p:ph idx="1"/>
          </p:nvPr>
        </p:nvSpPr>
        <p:spPr>
          <a:xfrm>
            <a:off x="533400" y="1447800"/>
            <a:ext cx="7924800" cy="4384829"/>
          </a:xfrm>
        </p:spPr>
        <p:txBody>
          <a:bodyPr>
            <a:normAutofit lnSpcReduction="10000"/>
          </a:bodyPr>
          <a:lstStyle/>
          <a:p>
            <a:pPr>
              <a:buNone/>
            </a:pPr>
            <a:r>
              <a:rPr lang="en-US" sz="2400" b="1" dirty="0" smtClean="0"/>
              <a:t>1949 – the nurses / midwives act was made</a:t>
            </a:r>
          </a:p>
          <a:p>
            <a:pPr>
              <a:buNone/>
            </a:pPr>
            <a:r>
              <a:rPr lang="en-US" sz="2400" b="1" dirty="0" smtClean="0"/>
              <a:t>1950 – a registered body to enroll nurses and midwives was started by a council of nurses</a:t>
            </a:r>
          </a:p>
          <a:p>
            <a:pPr>
              <a:buNone/>
            </a:pPr>
            <a:r>
              <a:rPr lang="en-US" sz="2400" b="1" dirty="0" smtClean="0"/>
              <a:t>1953 – the first official Midwifery examination was done at Enrolled level – was a certificate.</a:t>
            </a:r>
          </a:p>
          <a:p>
            <a:pPr>
              <a:buNone/>
            </a:pPr>
            <a:r>
              <a:rPr lang="en-US" sz="2400" b="1" dirty="0" smtClean="0"/>
              <a:t>1965 – midwifery training was started at King George Hospital ( Kenyatta Hosp.) by MS Mundi.</a:t>
            </a:r>
          </a:p>
          <a:p>
            <a:pPr>
              <a:buNone/>
            </a:pPr>
            <a:r>
              <a:rPr lang="en-US" sz="2400" b="1" dirty="0" smtClean="0"/>
              <a:t>1972 – midwifery training was started at Mater Hospital.</a:t>
            </a:r>
          </a:p>
          <a:p>
            <a:pPr>
              <a:buNone/>
            </a:pPr>
            <a:r>
              <a:rPr lang="en-US" sz="2400" b="1" dirty="0" smtClean="0"/>
              <a:t>1973 – training of male students started at Kenyatta Hosp. with 2 of them.</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763000" cy="1143000"/>
          </a:xfrm>
        </p:spPr>
        <p:txBody>
          <a:bodyPr>
            <a:normAutofit/>
          </a:bodyPr>
          <a:lstStyle/>
          <a:p>
            <a:r>
              <a:rPr lang="en-GB" sz="3200" b="1" dirty="0">
                <a:solidFill>
                  <a:srgbClr val="C00000"/>
                </a:solidFill>
              </a:rPr>
              <a:t>Principles of the Third Stage of </a:t>
            </a:r>
            <a:r>
              <a:rPr lang="en-GB" sz="3200" b="1" dirty="0" smtClean="0">
                <a:solidFill>
                  <a:srgbClr val="C00000"/>
                </a:solidFill>
              </a:rPr>
              <a:t>Labour </a:t>
            </a:r>
            <a:r>
              <a:rPr lang="en-GB" sz="3200" b="1" dirty="0" err="1" smtClean="0">
                <a:solidFill>
                  <a:srgbClr val="C00000"/>
                </a:solidFill>
              </a:rPr>
              <a:t>cont</a:t>
            </a:r>
            <a:r>
              <a:rPr lang="en-GB" sz="3200" b="1" dirty="0" smtClean="0">
                <a:solidFill>
                  <a:srgbClr val="C00000"/>
                </a:solidFill>
              </a:rPr>
              <a:t>…</a:t>
            </a:r>
            <a:endParaRPr lang="en-GB" sz="3200" dirty="0"/>
          </a:p>
        </p:txBody>
      </p:sp>
      <p:sp>
        <p:nvSpPr>
          <p:cNvPr id="3" name="Content Placeholder 2"/>
          <p:cNvSpPr>
            <a:spLocks noGrp="1"/>
          </p:cNvSpPr>
          <p:nvPr>
            <p:ph idx="1"/>
          </p:nvPr>
        </p:nvSpPr>
        <p:spPr>
          <a:xfrm>
            <a:off x="457200" y="1371600"/>
            <a:ext cx="8305800" cy="4876800"/>
          </a:xfrm>
        </p:spPr>
        <p:txBody>
          <a:bodyPr>
            <a:normAutofit lnSpcReduction="10000"/>
          </a:bodyPr>
          <a:lstStyle/>
          <a:p>
            <a:pPr marL="68580" indent="0">
              <a:buNone/>
            </a:pPr>
            <a:r>
              <a:rPr lang="en-GB" dirty="0" smtClean="0"/>
              <a:t>· </a:t>
            </a:r>
            <a:r>
              <a:rPr lang="en-GB" b="1" dirty="0"/>
              <a:t>With the next contraction the placenta </a:t>
            </a:r>
            <a:r>
              <a:rPr lang="en-GB" b="1" dirty="0" smtClean="0"/>
              <a:t>is pushed </a:t>
            </a:r>
            <a:r>
              <a:rPr lang="en-GB" b="1" dirty="0"/>
              <a:t>into the vagina and expelled</a:t>
            </a:r>
          </a:p>
          <a:p>
            <a:pPr marL="68580" indent="0">
              <a:buNone/>
            </a:pPr>
            <a:r>
              <a:rPr lang="en-GB" b="1" dirty="0"/>
              <a:t>You will know that the placenta has </a:t>
            </a:r>
            <a:r>
              <a:rPr lang="en-GB" b="1" dirty="0" smtClean="0"/>
              <a:t>separated and </a:t>
            </a:r>
            <a:r>
              <a:rPr lang="en-GB" b="1" dirty="0"/>
              <a:t>has been expelled from the upper </a:t>
            </a:r>
            <a:r>
              <a:rPr lang="en-GB" b="1" dirty="0" smtClean="0"/>
              <a:t>uterine segment </a:t>
            </a:r>
            <a:r>
              <a:rPr lang="en-GB" b="1" dirty="0"/>
              <a:t>into the lower segment or into </a:t>
            </a:r>
            <a:r>
              <a:rPr lang="en-GB" b="1" dirty="0" smtClean="0"/>
              <a:t>the vagina </a:t>
            </a:r>
            <a:r>
              <a:rPr lang="en-GB" b="1" dirty="0"/>
              <a:t>when you have noted:</a:t>
            </a:r>
          </a:p>
          <a:p>
            <a:pPr marL="68580" indent="0">
              <a:buNone/>
            </a:pPr>
            <a:r>
              <a:rPr lang="en-GB" b="1" dirty="0"/>
              <a:t>· Elongation of the cord which does </a:t>
            </a:r>
            <a:r>
              <a:rPr lang="en-GB" b="1" dirty="0" smtClean="0"/>
              <a:t>not recede </a:t>
            </a:r>
            <a:r>
              <a:rPr lang="en-GB" b="1" dirty="0"/>
              <a:t>on pressing at the </a:t>
            </a:r>
            <a:r>
              <a:rPr lang="en-GB" b="1" dirty="0" smtClean="0"/>
              <a:t>symphysis pubis</a:t>
            </a:r>
            <a:endParaRPr lang="en-GB" b="1" dirty="0"/>
          </a:p>
          <a:p>
            <a:pPr marL="68580" indent="0">
              <a:buNone/>
            </a:pPr>
            <a:r>
              <a:rPr lang="en-GB" b="1" dirty="0"/>
              <a:t>· A gush of blood</a:t>
            </a:r>
          </a:p>
          <a:p>
            <a:pPr marL="68580" indent="0">
              <a:buNone/>
            </a:pPr>
            <a:r>
              <a:rPr lang="en-GB" b="1" dirty="0"/>
              <a:t>· The uterus contracts like a cricket ball.</a:t>
            </a:r>
          </a:p>
          <a:p>
            <a:pPr marL="68580" indent="0">
              <a:buNone/>
            </a:pPr>
            <a:r>
              <a:rPr lang="en-GB" b="1" dirty="0"/>
              <a:t>The placenta is expelled either with </a:t>
            </a:r>
            <a:r>
              <a:rPr lang="en-GB" b="1" dirty="0" smtClean="0"/>
              <a:t>maternal side </a:t>
            </a:r>
            <a:r>
              <a:rPr lang="en-GB" b="1" dirty="0"/>
              <a:t>exposed, known as the </a:t>
            </a:r>
            <a:r>
              <a:rPr lang="en-GB" b="1" dirty="0" smtClean="0"/>
              <a:t>Mathew-Duncan method </a:t>
            </a:r>
            <a:r>
              <a:rPr lang="en-GB" b="1" dirty="0"/>
              <a:t>or the foetal side exposed known as </a:t>
            </a:r>
            <a:r>
              <a:rPr lang="en-GB" b="1" dirty="0" smtClean="0"/>
              <a:t>the Shultz </a:t>
            </a:r>
            <a:r>
              <a:rPr lang="en-GB" b="1" dirty="0"/>
              <a:t>Method</a:t>
            </a:r>
            <a:r>
              <a:rPr lang="en-GB" b="1" dirty="0" smtClean="0"/>
              <a:t>.</a:t>
            </a:r>
            <a:endParaRPr lang="en-GB" b="1" dirty="0"/>
          </a:p>
        </p:txBody>
      </p:sp>
    </p:spTree>
    <p:extLst>
      <p:ext uri="{BB962C8B-B14F-4D97-AF65-F5344CB8AC3E}">
        <p14:creationId xmlns:p14="http://schemas.microsoft.com/office/powerpoint/2010/main" val="2585069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b="1" dirty="0" smtClean="0">
                <a:solidFill>
                  <a:srgbClr val="FF0000"/>
                </a:solidFill>
              </a:rPr>
              <a:t>Terms used in midwifery</a:t>
            </a:r>
            <a:endParaRPr lang="en-US" sz="4400" b="1" dirty="0">
              <a:solidFill>
                <a:srgbClr val="FF0000"/>
              </a:solidFill>
            </a:endParaRPr>
          </a:p>
        </p:txBody>
      </p:sp>
      <p:sp>
        <p:nvSpPr>
          <p:cNvPr id="3" name="Content Placeholder 2"/>
          <p:cNvSpPr>
            <a:spLocks noGrp="1"/>
          </p:cNvSpPr>
          <p:nvPr>
            <p:ph idx="1"/>
          </p:nvPr>
        </p:nvSpPr>
        <p:spPr>
          <a:xfrm>
            <a:off x="457200" y="990600"/>
            <a:ext cx="8229600" cy="5140325"/>
          </a:xfrm>
        </p:spPr>
        <p:txBody>
          <a:bodyPr/>
          <a:lstStyle/>
          <a:p>
            <a:pPr>
              <a:buNone/>
            </a:pPr>
            <a:r>
              <a:rPr lang="en-US" sz="2800" b="1" dirty="0" smtClean="0">
                <a:solidFill>
                  <a:srgbClr val="FF0000"/>
                </a:solidFill>
              </a:rPr>
              <a:t>Amenorrhea</a:t>
            </a:r>
            <a:r>
              <a:rPr lang="en-US" sz="2800" b="1" dirty="0" smtClean="0"/>
              <a:t> =  absence of menstruation</a:t>
            </a:r>
          </a:p>
          <a:p>
            <a:pPr>
              <a:buNone/>
            </a:pPr>
            <a:r>
              <a:rPr lang="en-US" sz="2800" b="1" dirty="0" smtClean="0">
                <a:solidFill>
                  <a:srgbClr val="FF0000"/>
                </a:solidFill>
              </a:rPr>
              <a:t>Menarche</a:t>
            </a:r>
            <a:r>
              <a:rPr lang="en-US" sz="2800" b="1" dirty="0" smtClean="0"/>
              <a:t> = onset of menstruation</a:t>
            </a:r>
          </a:p>
          <a:p>
            <a:pPr>
              <a:buNone/>
            </a:pPr>
            <a:r>
              <a:rPr lang="en-US" sz="2800" b="1" dirty="0" smtClean="0">
                <a:solidFill>
                  <a:srgbClr val="FF0000"/>
                </a:solidFill>
              </a:rPr>
              <a:t>Menopause</a:t>
            </a:r>
            <a:r>
              <a:rPr lang="en-US" sz="2800" b="1" dirty="0" smtClean="0"/>
              <a:t> = stopping of menstruation</a:t>
            </a:r>
          </a:p>
          <a:p>
            <a:pPr>
              <a:buNone/>
            </a:pPr>
            <a:r>
              <a:rPr lang="en-US" sz="2800" b="1" dirty="0" smtClean="0">
                <a:solidFill>
                  <a:srgbClr val="FF0000"/>
                </a:solidFill>
              </a:rPr>
              <a:t>Abortion</a:t>
            </a:r>
            <a:r>
              <a:rPr lang="en-US" sz="2800" b="1" dirty="0" smtClean="0"/>
              <a:t> = expulsion of the fetus, placenta, &amp; membranes from the uterus before 24</a:t>
            </a:r>
            <a:r>
              <a:rPr lang="en-US" sz="2800" b="1" baseline="30000" dirty="0" smtClean="0"/>
              <a:t>th</a:t>
            </a:r>
            <a:r>
              <a:rPr lang="en-US" sz="2800" b="1" dirty="0" smtClean="0"/>
              <a:t> week of pregnancy.</a:t>
            </a:r>
          </a:p>
          <a:p>
            <a:pPr>
              <a:buNone/>
            </a:pPr>
            <a:r>
              <a:rPr lang="en-US" sz="2800" b="1" dirty="0" smtClean="0">
                <a:solidFill>
                  <a:srgbClr val="FF0000"/>
                </a:solidFill>
              </a:rPr>
              <a:t>LMP</a:t>
            </a:r>
            <a:r>
              <a:rPr lang="en-US" sz="2800" b="1" dirty="0" smtClean="0"/>
              <a:t> = Last menstrual period i.e. last day of menstruation &amp; not the last.</a:t>
            </a:r>
          </a:p>
          <a:p>
            <a:pPr>
              <a:buNone/>
            </a:pPr>
            <a:r>
              <a:rPr lang="en-US" sz="2800" b="1" dirty="0" smtClean="0">
                <a:solidFill>
                  <a:srgbClr val="FF0000"/>
                </a:solidFill>
              </a:rPr>
              <a:t>EDD </a:t>
            </a:r>
            <a:r>
              <a:rPr lang="en-US" sz="2800" b="1" dirty="0" smtClean="0"/>
              <a:t>= Expected date of delivery @ the 40</a:t>
            </a:r>
            <a:r>
              <a:rPr lang="en-US" sz="2800" b="1" baseline="30000" dirty="0" smtClean="0"/>
              <a:t>th</a:t>
            </a:r>
            <a:r>
              <a:rPr lang="en-US" sz="2800" b="1" dirty="0" smtClean="0"/>
              <a:t> week of pregnancy.</a:t>
            </a:r>
          </a:p>
          <a:p>
            <a:pPr>
              <a:buNone/>
            </a:pPr>
            <a:endParaRPr lang="en-US"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1066800"/>
          </a:xfrm>
        </p:spPr>
        <p:txBody>
          <a:bodyPr>
            <a:normAutofit/>
          </a:bodyPr>
          <a:lstStyle/>
          <a:p>
            <a:r>
              <a:rPr lang="en-US" sz="4000" b="1" dirty="0" smtClean="0">
                <a:solidFill>
                  <a:srgbClr val="FF0000"/>
                </a:solidFill>
              </a:rPr>
              <a:t>Terms used in midwifery cont..</a:t>
            </a:r>
            <a:endParaRPr lang="en-US" dirty="0">
              <a:solidFill>
                <a:srgbClr val="FF0000"/>
              </a:solidFill>
            </a:endParaRPr>
          </a:p>
        </p:txBody>
      </p:sp>
      <p:sp>
        <p:nvSpPr>
          <p:cNvPr id="3" name="Content Placeholder 2"/>
          <p:cNvSpPr>
            <a:spLocks noGrp="1"/>
          </p:cNvSpPr>
          <p:nvPr>
            <p:ph idx="1"/>
          </p:nvPr>
        </p:nvSpPr>
        <p:spPr>
          <a:xfrm>
            <a:off x="457200" y="1295400"/>
            <a:ext cx="8153400" cy="4537229"/>
          </a:xfrm>
        </p:spPr>
        <p:txBody>
          <a:bodyPr>
            <a:normAutofit/>
          </a:bodyPr>
          <a:lstStyle/>
          <a:p>
            <a:pPr>
              <a:buNone/>
            </a:pPr>
            <a:r>
              <a:rPr lang="en-US" b="1" dirty="0" smtClean="0">
                <a:solidFill>
                  <a:srgbClr val="FF0000"/>
                </a:solidFill>
              </a:rPr>
              <a:t>Gestation</a:t>
            </a:r>
            <a:r>
              <a:rPr lang="en-US" b="1" dirty="0" smtClean="0"/>
              <a:t> = pregnancy</a:t>
            </a:r>
          </a:p>
          <a:p>
            <a:pPr>
              <a:buNone/>
            </a:pPr>
            <a:r>
              <a:rPr lang="en-US" b="1" dirty="0" smtClean="0">
                <a:solidFill>
                  <a:srgbClr val="FF0000"/>
                </a:solidFill>
              </a:rPr>
              <a:t>Gestation period </a:t>
            </a:r>
            <a:r>
              <a:rPr lang="en-US" b="1" dirty="0" smtClean="0"/>
              <a:t>= period of pregnancy</a:t>
            </a:r>
          </a:p>
          <a:p>
            <a:pPr>
              <a:buNone/>
            </a:pPr>
            <a:r>
              <a:rPr lang="en-US" b="1" dirty="0" smtClean="0">
                <a:solidFill>
                  <a:srgbClr val="FF0000"/>
                </a:solidFill>
              </a:rPr>
              <a:t>Fertilization</a:t>
            </a:r>
            <a:r>
              <a:rPr lang="en-US" b="1" dirty="0" smtClean="0"/>
              <a:t> = a process by which one sperm unites with one ovum  &amp; pregnancy begins</a:t>
            </a:r>
          </a:p>
          <a:p>
            <a:pPr>
              <a:buNone/>
            </a:pPr>
            <a:r>
              <a:rPr lang="en-US" b="1" dirty="0" smtClean="0">
                <a:solidFill>
                  <a:srgbClr val="FF0000"/>
                </a:solidFill>
              </a:rPr>
              <a:t>Embryo</a:t>
            </a:r>
            <a:r>
              <a:rPr lang="en-US" b="1" dirty="0" smtClean="0"/>
              <a:t> = term used for a developing offspring from the time of fertilization up to 8 weeks of gestation.</a:t>
            </a:r>
          </a:p>
          <a:p>
            <a:pPr>
              <a:buNone/>
            </a:pPr>
            <a:r>
              <a:rPr lang="en-US" b="1" dirty="0" smtClean="0">
                <a:solidFill>
                  <a:srgbClr val="FF0000"/>
                </a:solidFill>
              </a:rPr>
              <a:t>Fetus </a:t>
            </a:r>
            <a:r>
              <a:rPr lang="en-US" b="1" dirty="0" smtClean="0"/>
              <a:t>= the developing baby from 8 weeks of pregnancy until birth.</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066800"/>
          </a:xfrm>
        </p:spPr>
        <p:txBody>
          <a:bodyPr>
            <a:normAutofit/>
          </a:bodyPr>
          <a:lstStyle/>
          <a:p>
            <a:r>
              <a:rPr lang="en-US" sz="4000" b="1" dirty="0" smtClean="0">
                <a:solidFill>
                  <a:srgbClr val="FF0000"/>
                </a:solidFill>
              </a:rPr>
              <a:t>Terms used in midwifery cont…</a:t>
            </a:r>
            <a:endParaRPr lang="en-US" dirty="0">
              <a:solidFill>
                <a:srgbClr val="FF0000"/>
              </a:solidFill>
            </a:endParaRPr>
          </a:p>
        </p:txBody>
      </p:sp>
      <p:sp>
        <p:nvSpPr>
          <p:cNvPr id="3" name="Content Placeholder 2"/>
          <p:cNvSpPr>
            <a:spLocks noGrp="1"/>
          </p:cNvSpPr>
          <p:nvPr>
            <p:ph idx="1"/>
          </p:nvPr>
        </p:nvSpPr>
        <p:spPr>
          <a:xfrm>
            <a:off x="533400" y="1219200"/>
            <a:ext cx="8001000" cy="4613429"/>
          </a:xfrm>
        </p:spPr>
        <p:txBody>
          <a:bodyPr>
            <a:normAutofit/>
          </a:bodyPr>
          <a:lstStyle/>
          <a:p>
            <a:pPr>
              <a:buNone/>
            </a:pPr>
            <a:r>
              <a:rPr lang="en-US" sz="2400" b="1" dirty="0" smtClean="0">
                <a:solidFill>
                  <a:srgbClr val="FF0000"/>
                </a:solidFill>
              </a:rPr>
              <a:t>Nulli</a:t>
            </a:r>
            <a:r>
              <a:rPr lang="en-US" sz="2400" b="1" dirty="0" smtClean="0"/>
              <a:t> = means none</a:t>
            </a:r>
          </a:p>
          <a:p>
            <a:pPr>
              <a:buNone/>
            </a:pPr>
            <a:r>
              <a:rPr lang="en-US" sz="2400" b="1" dirty="0" smtClean="0">
                <a:solidFill>
                  <a:srgbClr val="FF0000"/>
                </a:solidFill>
              </a:rPr>
              <a:t>Nulligravida</a:t>
            </a:r>
            <a:r>
              <a:rPr lang="en-US" sz="2400" b="1" dirty="0" smtClean="0"/>
              <a:t> = a woman who has never been pregnant till now.</a:t>
            </a:r>
          </a:p>
          <a:p>
            <a:pPr>
              <a:buNone/>
            </a:pPr>
            <a:r>
              <a:rPr lang="en-US" sz="2400" b="1" dirty="0" smtClean="0">
                <a:solidFill>
                  <a:srgbClr val="FF0000"/>
                </a:solidFill>
              </a:rPr>
              <a:t>Nullipara</a:t>
            </a:r>
            <a:r>
              <a:rPr lang="en-US" sz="2400" b="1" dirty="0" smtClean="0"/>
              <a:t> = a woman who has never given birth to a viable child</a:t>
            </a:r>
          </a:p>
          <a:p>
            <a:pPr>
              <a:buNone/>
            </a:pPr>
            <a:r>
              <a:rPr lang="en-US" sz="2400" b="1" dirty="0" smtClean="0">
                <a:solidFill>
                  <a:srgbClr val="FF0000"/>
                </a:solidFill>
              </a:rPr>
              <a:t>Multi </a:t>
            </a:r>
            <a:r>
              <a:rPr lang="en-US" sz="2400" b="1" dirty="0" smtClean="0"/>
              <a:t>= more than one</a:t>
            </a:r>
          </a:p>
          <a:p>
            <a:pPr>
              <a:buNone/>
            </a:pPr>
            <a:r>
              <a:rPr lang="en-US" sz="2400" b="1" dirty="0" smtClean="0">
                <a:solidFill>
                  <a:srgbClr val="FF0000"/>
                </a:solidFill>
              </a:rPr>
              <a:t>Multigravida</a:t>
            </a:r>
            <a:r>
              <a:rPr lang="en-US" sz="2400" b="1" dirty="0" smtClean="0"/>
              <a:t> = a pregnant woman who has previously had more than one pregnancy</a:t>
            </a:r>
          </a:p>
          <a:p>
            <a:pPr>
              <a:buNone/>
            </a:pPr>
            <a:r>
              <a:rPr lang="en-US" sz="2400" b="1" dirty="0" smtClean="0">
                <a:solidFill>
                  <a:srgbClr val="FF0000"/>
                </a:solidFill>
              </a:rPr>
              <a:t>Grand Multigravida</a:t>
            </a:r>
            <a:r>
              <a:rPr lang="en-US" sz="2400" b="1" dirty="0" smtClean="0"/>
              <a:t> = a pregnant woman who has previously had four or more pregnancies </a:t>
            </a:r>
          </a:p>
          <a:p>
            <a:pPr>
              <a:buNone/>
            </a:pPr>
            <a:r>
              <a:rPr lang="en-US" sz="2400" b="1" dirty="0" smtClean="0">
                <a:solidFill>
                  <a:srgbClr val="FF0000"/>
                </a:solidFill>
              </a:rPr>
              <a:t>Primi</a:t>
            </a:r>
            <a:r>
              <a:rPr lang="en-US" sz="2400" b="1" dirty="0" smtClean="0"/>
              <a:t> = first pregnancy</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05800" cy="838200"/>
          </a:xfrm>
        </p:spPr>
        <p:txBody>
          <a:bodyPr>
            <a:normAutofit/>
          </a:bodyPr>
          <a:lstStyle/>
          <a:p>
            <a:r>
              <a:rPr lang="en-US" sz="4000" b="1" dirty="0" smtClean="0">
                <a:solidFill>
                  <a:srgbClr val="FF0000"/>
                </a:solidFill>
              </a:rPr>
              <a:t>Terms used in midwifery cont…</a:t>
            </a:r>
            <a:endParaRPr lang="en-US" dirty="0">
              <a:solidFill>
                <a:srgbClr val="FF0000"/>
              </a:solidFill>
            </a:endParaRPr>
          </a:p>
        </p:txBody>
      </p:sp>
      <p:sp>
        <p:nvSpPr>
          <p:cNvPr id="3" name="Content Placeholder 2"/>
          <p:cNvSpPr>
            <a:spLocks noGrp="1"/>
          </p:cNvSpPr>
          <p:nvPr>
            <p:ph idx="1"/>
          </p:nvPr>
        </p:nvSpPr>
        <p:spPr>
          <a:xfrm>
            <a:off x="609600" y="1219200"/>
            <a:ext cx="8077200" cy="4613429"/>
          </a:xfrm>
        </p:spPr>
        <p:txBody>
          <a:bodyPr>
            <a:normAutofit lnSpcReduction="10000"/>
          </a:bodyPr>
          <a:lstStyle/>
          <a:p>
            <a:pPr>
              <a:buNone/>
            </a:pPr>
            <a:r>
              <a:rPr lang="en-US" sz="2800" b="1" dirty="0" smtClean="0">
                <a:solidFill>
                  <a:srgbClr val="7030A0"/>
                </a:solidFill>
              </a:rPr>
              <a:t>Primi gravida </a:t>
            </a:r>
            <a:r>
              <a:rPr lang="en-US" sz="2800" b="1" dirty="0" smtClean="0"/>
              <a:t>= a pregnant woman for the first time</a:t>
            </a:r>
          </a:p>
          <a:p>
            <a:pPr>
              <a:buNone/>
            </a:pPr>
            <a:r>
              <a:rPr lang="en-US" sz="2800" b="1" dirty="0" smtClean="0">
                <a:solidFill>
                  <a:srgbClr val="7030A0"/>
                </a:solidFill>
              </a:rPr>
              <a:t>Parity</a:t>
            </a:r>
            <a:r>
              <a:rPr lang="en-US" sz="2800" b="1" dirty="0" smtClean="0"/>
              <a:t>  = a condition of a woman with respect to her having given birth to viable infants</a:t>
            </a:r>
          </a:p>
          <a:p>
            <a:pPr>
              <a:buNone/>
            </a:pPr>
            <a:r>
              <a:rPr lang="en-US" sz="2800" b="1" dirty="0" smtClean="0">
                <a:solidFill>
                  <a:srgbClr val="7030A0"/>
                </a:solidFill>
              </a:rPr>
              <a:t>Viable</a:t>
            </a:r>
            <a:r>
              <a:rPr lang="en-US" sz="2800" b="1" dirty="0" smtClean="0"/>
              <a:t> = capable of independent life. A term applied to a fetus after 24 weeks of gestation</a:t>
            </a:r>
          </a:p>
          <a:p>
            <a:pPr>
              <a:buNone/>
            </a:pPr>
            <a:r>
              <a:rPr lang="en-US" sz="2800" b="1" dirty="0" smtClean="0">
                <a:solidFill>
                  <a:srgbClr val="7030A0"/>
                </a:solidFill>
              </a:rPr>
              <a:t>Young Primi gravida </a:t>
            </a:r>
            <a:r>
              <a:rPr lang="en-US" sz="2800" b="1" dirty="0" smtClean="0"/>
              <a:t>= a woman pregnant for the first time below 18 years of age</a:t>
            </a:r>
          </a:p>
          <a:p>
            <a:pPr>
              <a:buNone/>
            </a:pPr>
            <a:r>
              <a:rPr lang="en-US" sz="2800" b="1" dirty="0" smtClean="0">
                <a:solidFill>
                  <a:srgbClr val="7030A0"/>
                </a:solidFill>
              </a:rPr>
              <a:t>Gravida</a:t>
            </a:r>
            <a:r>
              <a:rPr lang="en-US" sz="2800" b="1" dirty="0" smtClean="0"/>
              <a:t> = a pregnant woman</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000" b="1" dirty="0" smtClean="0">
                <a:solidFill>
                  <a:srgbClr val="FF0000"/>
                </a:solidFill>
              </a:rPr>
              <a:t>Terms used in midwifery cont…</a:t>
            </a:r>
            <a:endParaRPr lang="en-US" dirty="0">
              <a:solidFill>
                <a:srgbClr val="FF0000"/>
              </a:solidFill>
            </a:endParaRPr>
          </a:p>
        </p:txBody>
      </p:sp>
      <p:sp>
        <p:nvSpPr>
          <p:cNvPr id="3" name="Content Placeholder 2"/>
          <p:cNvSpPr>
            <a:spLocks noGrp="1"/>
          </p:cNvSpPr>
          <p:nvPr>
            <p:ph idx="1"/>
          </p:nvPr>
        </p:nvSpPr>
        <p:spPr>
          <a:xfrm>
            <a:off x="457200" y="1066800"/>
            <a:ext cx="8229600" cy="5410200"/>
          </a:xfrm>
        </p:spPr>
        <p:txBody>
          <a:bodyPr>
            <a:normAutofit lnSpcReduction="10000"/>
          </a:bodyPr>
          <a:lstStyle/>
          <a:p>
            <a:pPr>
              <a:buNone/>
            </a:pPr>
            <a:r>
              <a:rPr lang="en-US" sz="2800" b="1" dirty="0" smtClean="0">
                <a:solidFill>
                  <a:srgbClr val="FF0000"/>
                </a:solidFill>
              </a:rPr>
              <a:t>Dysmenorhoea</a:t>
            </a:r>
            <a:r>
              <a:rPr lang="en-US" sz="2800" b="1" dirty="0" smtClean="0"/>
              <a:t> = painful menstruation</a:t>
            </a:r>
          </a:p>
          <a:p>
            <a:pPr>
              <a:buNone/>
            </a:pPr>
            <a:r>
              <a:rPr lang="en-US" sz="2800" b="1" dirty="0" smtClean="0">
                <a:solidFill>
                  <a:srgbClr val="FF0000"/>
                </a:solidFill>
              </a:rPr>
              <a:t>Grand multi Para </a:t>
            </a:r>
            <a:r>
              <a:rPr lang="en-US" sz="2800" b="1" dirty="0" smtClean="0"/>
              <a:t>= a woman of high parity</a:t>
            </a:r>
          </a:p>
          <a:p>
            <a:pPr>
              <a:buNone/>
            </a:pPr>
            <a:r>
              <a:rPr lang="en-US" sz="2800" b="1" dirty="0" smtClean="0">
                <a:solidFill>
                  <a:srgbClr val="FF0000"/>
                </a:solidFill>
              </a:rPr>
              <a:t>Pre- natal </a:t>
            </a:r>
            <a:r>
              <a:rPr lang="en-US" sz="2800" b="1" dirty="0" smtClean="0"/>
              <a:t>= occurring after conception and before birth</a:t>
            </a:r>
          </a:p>
          <a:p>
            <a:pPr>
              <a:buNone/>
            </a:pPr>
            <a:r>
              <a:rPr lang="en-US" sz="2800" b="1" dirty="0" smtClean="0">
                <a:solidFill>
                  <a:srgbClr val="FF0000"/>
                </a:solidFill>
              </a:rPr>
              <a:t>Perinatal </a:t>
            </a:r>
            <a:r>
              <a:rPr lang="en-US" sz="2800" b="1" dirty="0" smtClean="0"/>
              <a:t>= around the time of birth</a:t>
            </a:r>
          </a:p>
          <a:p>
            <a:pPr>
              <a:buNone/>
            </a:pPr>
            <a:r>
              <a:rPr lang="en-US" sz="2800" b="1" dirty="0" smtClean="0">
                <a:solidFill>
                  <a:srgbClr val="FF0000"/>
                </a:solidFill>
              </a:rPr>
              <a:t>Ante- natal care </a:t>
            </a:r>
            <a:r>
              <a:rPr lang="en-US" sz="2800" b="1" dirty="0" smtClean="0"/>
              <a:t>= care given before birth</a:t>
            </a:r>
          </a:p>
          <a:p>
            <a:pPr>
              <a:buNone/>
            </a:pPr>
            <a:r>
              <a:rPr lang="en-US" sz="2800" b="1" dirty="0" smtClean="0">
                <a:solidFill>
                  <a:srgbClr val="FF0000"/>
                </a:solidFill>
              </a:rPr>
              <a:t>Ante</a:t>
            </a:r>
            <a:r>
              <a:rPr lang="en-US" sz="2800" b="1" dirty="0" smtClean="0"/>
              <a:t> = prefix meaning before</a:t>
            </a:r>
          </a:p>
          <a:p>
            <a:pPr>
              <a:buNone/>
            </a:pPr>
            <a:r>
              <a:rPr lang="en-US" sz="2800" b="1" dirty="0" smtClean="0">
                <a:solidFill>
                  <a:srgbClr val="FF0000"/>
                </a:solidFill>
              </a:rPr>
              <a:t>Natal</a:t>
            </a:r>
            <a:r>
              <a:rPr lang="en-US" sz="2800" b="1" dirty="0" smtClean="0"/>
              <a:t> = means birth</a:t>
            </a:r>
          </a:p>
          <a:p>
            <a:pPr>
              <a:buNone/>
            </a:pPr>
            <a:r>
              <a:rPr lang="en-US" sz="2800" b="1" dirty="0" smtClean="0">
                <a:solidFill>
                  <a:srgbClr val="FF0000"/>
                </a:solidFill>
              </a:rPr>
              <a:t>Labour</a:t>
            </a:r>
            <a:r>
              <a:rPr lang="en-US" sz="2800" b="1" dirty="0" smtClean="0"/>
              <a:t> =  the process by which the fetus , placenta, and membranes are expelled through the birth canal after 24 weeks of gestation.</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8915400" cy="1524000"/>
          </a:xfrm>
        </p:spPr>
        <p:txBody>
          <a:bodyPr/>
          <a:lstStyle/>
          <a:p>
            <a:r>
              <a:rPr lang="en-US" b="1" dirty="0" smtClean="0"/>
              <a:t>		</a:t>
            </a:r>
            <a:r>
              <a:rPr lang="en-US" b="1" dirty="0" smtClean="0">
                <a:solidFill>
                  <a:srgbClr val="FF0000"/>
                </a:solidFill>
              </a:rPr>
              <a:t>The main objective</a:t>
            </a:r>
            <a:endParaRPr lang="en-US" sz="4800" b="1" dirty="0">
              <a:solidFill>
                <a:srgbClr val="FF0000"/>
              </a:solidFill>
            </a:endParaRPr>
          </a:p>
        </p:txBody>
      </p:sp>
      <p:sp>
        <p:nvSpPr>
          <p:cNvPr id="2" name="Content Placeholder 1"/>
          <p:cNvSpPr>
            <a:spLocks noGrp="1"/>
          </p:cNvSpPr>
          <p:nvPr>
            <p:ph idx="1"/>
          </p:nvPr>
        </p:nvSpPr>
        <p:spPr>
          <a:xfrm>
            <a:off x="533400" y="1524000"/>
            <a:ext cx="8153400" cy="4308629"/>
          </a:xfrm>
        </p:spPr>
        <p:txBody>
          <a:bodyPr/>
          <a:lstStyle/>
          <a:p>
            <a:pPr marL="68580" indent="0">
              <a:buNone/>
            </a:pPr>
            <a:r>
              <a:rPr lang="en-GB" b="1" dirty="0" smtClean="0"/>
              <a:t>By the end of the lesson, the learners will be able to define different terminologies in Midwifery and explain appropriately the Anatomy and physiology of the female pelvis, describe the menstrual cycle, state the process of pregnancy, labour and delivery and manage puerperium and neonatal periods.</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990600"/>
          </a:xfrm>
        </p:spPr>
        <p:txBody>
          <a:bodyPr>
            <a:normAutofit/>
          </a:bodyPr>
          <a:lstStyle/>
          <a:p>
            <a:r>
              <a:rPr lang="en-US" sz="4400" b="1" dirty="0" smtClean="0">
                <a:solidFill>
                  <a:srgbClr val="FF0000"/>
                </a:solidFill>
              </a:rPr>
              <a:t>Terms used in midwifery cont…</a:t>
            </a:r>
            <a:endParaRPr lang="en-US" dirty="0">
              <a:solidFill>
                <a:srgbClr val="FF0000"/>
              </a:solidFill>
            </a:endParaRPr>
          </a:p>
        </p:txBody>
      </p:sp>
      <p:sp>
        <p:nvSpPr>
          <p:cNvPr id="3" name="Content Placeholder 2"/>
          <p:cNvSpPr>
            <a:spLocks noGrp="1"/>
          </p:cNvSpPr>
          <p:nvPr>
            <p:ph idx="1"/>
          </p:nvPr>
        </p:nvSpPr>
        <p:spPr>
          <a:xfrm>
            <a:off x="381000" y="1219200"/>
            <a:ext cx="8305800" cy="4613429"/>
          </a:xfrm>
        </p:spPr>
        <p:txBody>
          <a:bodyPr>
            <a:normAutofit/>
          </a:bodyPr>
          <a:lstStyle/>
          <a:p>
            <a:pPr>
              <a:buNone/>
            </a:pPr>
            <a:r>
              <a:rPr lang="en-US" sz="2800" b="1" dirty="0" smtClean="0">
                <a:solidFill>
                  <a:srgbClr val="FF0000"/>
                </a:solidFill>
              </a:rPr>
              <a:t>Normal labour </a:t>
            </a:r>
            <a:r>
              <a:rPr lang="en-US" sz="2800" b="1" dirty="0" smtClean="0"/>
              <a:t>= labour that starts spontaneously at term ( 37 – 40 wks), gestation. The fetus presents by vertex &amp; the process is completed within 18 hrs with no complications arising from the mother or baby.</a:t>
            </a:r>
          </a:p>
          <a:p>
            <a:pPr>
              <a:buNone/>
            </a:pPr>
            <a:r>
              <a:rPr lang="en-US" sz="2800" b="1" dirty="0" smtClean="0">
                <a:solidFill>
                  <a:srgbClr val="FF0000"/>
                </a:solidFill>
              </a:rPr>
              <a:t>True post maturity </a:t>
            </a:r>
            <a:r>
              <a:rPr lang="en-US" sz="2800" b="1" dirty="0" smtClean="0"/>
              <a:t>= having past the expected date of delivery by two weeks.</a:t>
            </a:r>
          </a:p>
          <a:p>
            <a:pPr>
              <a:buNone/>
            </a:pPr>
            <a:r>
              <a:rPr lang="en-US" sz="2800" b="1" dirty="0" smtClean="0">
                <a:solidFill>
                  <a:srgbClr val="FF0000"/>
                </a:solidFill>
              </a:rPr>
              <a:t>Post natal </a:t>
            </a:r>
            <a:r>
              <a:rPr lang="en-US" sz="2800" b="1" dirty="0" smtClean="0"/>
              <a:t>= after birth ( </a:t>
            </a:r>
            <a:r>
              <a:rPr lang="en-US" sz="2800" b="1" dirty="0" smtClean="0">
                <a:solidFill>
                  <a:schemeClr val="accent2">
                    <a:lumMod val="50000"/>
                  </a:schemeClr>
                </a:solidFill>
              </a:rPr>
              <a:t>post partum</a:t>
            </a:r>
            <a:r>
              <a:rPr lang="en-US" sz="2800" b="1" dirty="0" smtClean="0"/>
              <a:t>)</a:t>
            </a:r>
          </a:p>
          <a:p>
            <a:pPr>
              <a:buNone/>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05800" cy="1219200"/>
          </a:xfrm>
        </p:spPr>
        <p:txBody>
          <a:bodyPr>
            <a:normAutofit fontScale="90000"/>
          </a:bodyPr>
          <a:lstStyle/>
          <a:p>
            <a:r>
              <a:rPr lang="en-US" sz="4400" b="1" dirty="0" smtClean="0">
                <a:solidFill>
                  <a:srgbClr val="FF0000"/>
                </a:solidFill>
              </a:rPr>
              <a:t>Terms used in midwifery cont…</a:t>
            </a:r>
            <a:endParaRPr lang="en-US" dirty="0">
              <a:solidFill>
                <a:srgbClr val="FF0000"/>
              </a:solidFill>
            </a:endParaRPr>
          </a:p>
        </p:txBody>
      </p:sp>
      <p:sp>
        <p:nvSpPr>
          <p:cNvPr id="3" name="Content Placeholder 2"/>
          <p:cNvSpPr>
            <a:spLocks noGrp="1"/>
          </p:cNvSpPr>
          <p:nvPr>
            <p:ph idx="1"/>
          </p:nvPr>
        </p:nvSpPr>
        <p:spPr>
          <a:xfrm>
            <a:off x="381000" y="1219200"/>
            <a:ext cx="8382000" cy="4613429"/>
          </a:xfrm>
        </p:spPr>
        <p:txBody>
          <a:bodyPr>
            <a:noAutofit/>
          </a:bodyPr>
          <a:lstStyle/>
          <a:p>
            <a:pPr>
              <a:buNone/>
            </a:pPr>
            <a:r>
              <a:rPr lang="en-US" sz="2800" b="1" dirty="0" smtClean="0">
                <a:solidFill>
                  <a:srgbClr val="C00000"/>
                </a:solidFill>
              </a:rPr>
              <a:t>PPH </a:t>
            </a:r>
            <a:r>
              <a:rPr lang="en-US" sz="2800" b="1" dirty="0" smtClean="0"/>
              <a:t>= Excessive bleeding from the genital tract at any time following the birth of the baby up to 6 wks , amounting to 500mls of blood or any amount that deteriorates the condition of the mother.</a:t>
            </a:r>
          </a:p>
          <a:p>
            <a:pPr>
              <a:buNone/>
            </a:pPr>
            <a:r>
              <a:rPr lang="en-US" sz="2800" b="1" dirty="0" smtClean="0">
                <a:solidFill>
                  <a:srgbClr val="C00000"/>
                </a:solidFill>
              </a:rPr>
              <a:t>Lie</a:t>
            </a:r>
            <a:r>
              <a:rPr lang="en-US" sz="2800" b="1" dirty="0" smtClean="0"/>
              <a:t> = relationship of the long axis of the fetus with the long axis of the uterus. It can be longitudinal, transverse, or oblique.</a:t>
            </a:r>
          </a:p>
          <a:p>
            <a:pPr>
              <a:buNone/>
            </a:pPr>
            <a:r>
              <a:rPr lang="en-US" sz="2800" b="1" dirty="0" smtClean="0">
                <a:solidFill>
                  <a:srgbClr val="C00000"/>
                </a:solidFill>
              </a:rPr>
              <a:t>Attitude</a:t>
            </a:r>
            <a:r>
              <a:rPr lang="en-US" sz="2800" b="1" dirty="0" smtClean="0"/>
              <a:t> = the relationship of the foetal parts to  each other. Normally it should be one of flexion</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534400" cy="762000"/>
          </a:xfrm>
        </p:spPr>
        <p:txBody>
          <a:bodyPr>
            <a:normAutofit/>
          </a:bodyPr>
          <a:lstStyle/>
          <a:p>
            <a:r>
              <a:rPr lang="en-US" sz="4400" b="1" dirty="0" smtClean="0">
                <a:solidFill>
                  <a:srgbClr val="FF0000"/>
                </a:solidFill>
              </a:rPr>
              <a:t>Terms used in midwifery cont…</a:t>
            </a:r>
            <a:endParaRPr lang="en-US" dirty="0">
              <a:solidFill>
                <a:srgbClr val="FF0000"/>
              </a:solidFill>
            </a:endParaRPr>
          </a:p>
        </p:txBody>
      </p:sp>
      <p:sp>
        <p:nvSpPr>
          <p:cNvPr id="3" name="Content Placeholder 2"/>
          <p:cNvSpPr>
            <a:spLocks noGrp="1"/>
          </p:cNvSpPr>
          <p:nvPr>
            <p:ph idx="1"/>
          </p:nvPr>
        </p:nvSpPr>
        <p:spPr>
          <a:xfrm>
            <a:off x="457200" y="1371600"/>
            <a:ext cx="8077200" cy="4461029"/>
          </a:xfrm>
        </p:spPr>
        <p:txBody>
          <a:bodyPr>
            <a:normAutofit/>
          </a:bodyPr>
          <a:lstStyle/>
          <a:p>
            <a:pPr>
              <a:buNone/>
            </a:pPr>
            <a:r>
              <a:rPr lang="en-US" sz="2800" b="1" dirty="0" smtClean="0">
                <a:solidFill>
                  <a:srgbClr val="C00000"/>
                </a:solidFill>
              </a:rPr>
              <a:t>Presentation</a:t>
            </a:r>
            <a:r>
              <a:rPr lang="en-US" sz="2800" b="1" dirty="0" smtClean="0"/>
              <a:t> = refers to the part of the foetus which lies at the pelvic brim or in the lower pole of the uterus. It can be vertex, breech, face, brow or shoulder.</a:t>
            </a:r>
          </a:p>
          <a:p>
            <a:pPr>
              <a:buNone/>
            </a:pPr>
            <a:r>
              <a:rPr lang="en-US" sz="2800" b="1" dirty="0" smtClean="0">
                <a:solidFill>
                  <a:srgbClr val="C00000"/>
                </a:solidFill>
              </a:rPr>
              <a:t>Presenting part </a:t>
            </a:r>
            <a:r>
              <a:rPr lang="en-US" sz="2800" b="1" dirty="0" smtClean="0"/>
              <a:t>= this is the part of the foetus which lies over the cervical OS during labour. The first part felt on examination per vaginum. In the normal vertex presentation this is the occiput</a:t>
            </a:r>
          </a:p>
          <a:p>
            <a:pPr>
              <a:buNone/>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4400" b="1" dirty="0" smtClean="0">
                <a:solidFill>
                  <a:srgbClr val="FF0000"/>
                </a:solidFill>
              </a:rPr>
              <a:t>Terms used in midwifery cont…</a:t>
            </a:r>
            <a:endParaRPr lang="en-US" dirty="0">
              <a:solidFill>
                <a:srgbClr val="FF0000"/>
              </a:solidFill>
            </a:endParaRPr>
          </a:p>
        </p:txBody>
      </p:sp>
      <p:sp>
        <p:nvSpPr>
          <p:cNvPr id="3" name="Content Placeholder 2"/>
          <p:cNvSpPr>
            <a:spLocks noGrp="1"/>
          </p:cNvSpPr>
          <p:nvPr>
            <p:ph idx="1"/>
          </p:nvPr>
        </p:nvSpPr>
        <p:spPr>
          <a:xfrm>
            <a:off x="457200" y="990600"/>
            <a:ext cx="8229600" cy="5486400"/>
          </a:xfrm>
        </p:spPr>
        <p:txBody>
          <a:bodyPr>
            <a:noAutofit/>
          </a:bodyPr>
          <a:lstStyle/>
          <a:p>
            <a:pPr>
              <a:buNone/>
            </a:pPr>
            <a:r>
              <a:rPr lang="en-US" sz="2800" b="1" dirty="0" smtClean="0">
                <a:solidFill>
                  <a:srgbClr val="C00000"/>
                </a:solidFill>
              </a:rPr>
              <a:t>Low birth weight </a:t>
            </a:r>
            <a:r>
              <a:rPr lang="en-US" sz="2800" b="1" dirty="0" smtClean="0"/>
              <a:t>= a baby born with less than 2.5 kgs regardless of the gestation</a:t>
            </a:r>
          </a:p>
          <a:p>
            <a:pPr>
              <a:buNone/>
            </a:pPr>
            <a:r>
              <a:rPr lang="en-US" sz="2800" b="1" dirty="0" smtClean="0">
                <a:solidFill>
                  <a:srgbClr val="C00000"/>
                </a:solidFill>
              </a:rPr>
              <a:t>Preterm</a:t>
            </a:r>
            <a:r>
              <a:rPr lang="en-US" sz="2800" b="1" dirty="0" smtClean="0"/>
              <a:t> = a baby born before 37 complete weeks of gestation.</a:t>
            </a:r>
          </a:p>
          <a:p>
            <a:pPr>
              <a:buNone/>
            </a:pPr>
            <a:r>
              <a:rPr lang="en-US" sz="2800" b="1" dirty="0" smtClean="0">
                <a:solidFill>
                  <a:srgbClr val="C00000"/>
                </a:solidFill>
              </a:rPr>
              <a:t>Denominator </a:t>
            </a:r>
            <a:r>
              <a:rPr lang="en-US" sz="2800" b="1" dirty="0" smtClean="0"/>
              <a:t> = name given to a particular point on the presenting part of the fetus used to indicate its position in relation to a particular part of the mothers’ pelvis. In vertex presentation , the denominator is the occiput , in a breech presentation, it is the sacrum, &amp; in the face presentation, it is the </a:t>
            </a:r>
            <a:r>
              <a:rPr lang="en-US" sz="2800" b="1" dirty="0" err="1" smtClean="0"/>
              <a:t>mentum</a:t>
            </a:r>
            <a:r>
              <a:rPr lang="en-US" sz="2800" b="1" dirty="0" smtClean="0"/>
              <a:t> </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219200"/>
          </a:xfrm>
        </p:spPr>
        <p:txBody>
          <a:bodyPr>
            <a:normAutofit/>
          </a:bodyPr>
          <a:lstStyle/>
          <a:p>
            <a:r>
              <a:rPr lang="en-US" sz="4400" b="1" dirty="0" smtClean="0">
                <a:solidFill>
                  <a:srgbClr val="FF0000"/>
                </a:solidFill>
              </a:rPr>
              <a:t>Terms used in midwifery cont…</a:t>
            </a:r>
            <a:endParaRPr lang="en-US" dirty="0">
              <a:solidFill>
                <a:srgbClr val="FF0000"/>
              </a:solidFill>
            </a:endParaRPr>
          </a:p>
        </p:txBody>
      </p:sp>
      <p:sp>
        <p:nvSpPr>
          <p:cNvPr id="3" name="Content Placeholder 2"/>
          <p:cNvSpPr>
            <a:spLocks noGrp="1"/>
          </p:cNvSpPr>
          <p:nvPr>
            <p:ph idx="1"/>
          </p:nvPr>
        </p:nvSpPr>
        <p:spPr>
          <a:xfrm>
            <a:off x="381000" y="1295400"/>
            <a:ext cx="8229600" cy="4987925"/>
          </a:xfrm>
        </p:spPr>
        <p:txBody>
          <a:bodyPr>
            <a:normAutofit fontScale="92500"/>
          </a:bodyPr>
          <a:lstStyle/>
          <a:p>
            <a:pPr>
              <a:buNone/>
            </a:pPr>
            <a:r>
              <a:rPr lang="en-US" sz="2800" b="1" dirty="0" smtClean="0">
                <a:solidFill>
                  <a:srgbClr val="C00000"/>
                </a:solidFill>
              </a:rPr>
              <a:t>Position of the fetus </a:t>
            </a:r>
            <a:r>
              <a:rPr lang="en-US" sz="2800" b="1" dirty="0" smtClean="0"/>
              <a:t>= the relation of a particular part of the fetus – the denominator to a particular part of the mothers’ pelvis. In the vertex presentation, the denominator is the occiput. Eight positions may be described. If the occiput is directed towards the syphysis pubis, the position is direct OAP. If to the right or left iliopectineal eminences , it is right or left occipital anterior. If to the mid point of the left or right iliopectineal line – this is right or left occipital lateral. If to the left or right sacroiliac joint , this is left or right OPP.</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839200" cy="1295400"/>
          </a:xfrm>
        </p:spPr>
        <p:txBody>
          <a:bodyPr>
            <a:normAutofit/>
          </a:bodyPr>
          <a:lstStyle/>
          <a:p>
            <a:r>
              <a:rPr lang="en-US" sz="4400" b="1" dirty="0" smtClean="0">
                <a:solidFill>
                  <a:srgbClr val="FF0000"/>
                </a:solidFill>
              </a:rPr>
              <a:t>Terms used in midwifery cont</a:t>
            </a:r>
            <a:r>
              <a:rPr lang="en-US" sz="4400" b="1" dirty="0" smtClean="0"/>
              <a:t>…</a:t>
            </a:r>
            <a:endParaRPr lang="en-US" dirty="0"/>
          </a:p>
        </p:txBody>
      </p:sp>
      <p:sp>
        <p:nvSpPr>
          <p:cNvPr id="3" name="Content Placeholder 2"/>
          <p:cNvSpPr>
            <a:spLocks noGrp="1"/>
          </p:cNvSpPr>
          <p:nvPr>
            <p:ph idx="1"/>
          </p:nvPr>
        </p:nvSpPr>
        <p:spPr>
          <a:xfrm>
            <a:off x="533400" y="1447800"/>
            <a:ext cx="8305800" cy="4384829"/>
          </a:xfrm>
        </p:spPr>
        <p:txBody>
          <a:bodyPr>
            <a:normAutofit fontScale="92500"/>
          </a:bodyPr>
          <a:lstStyle/>
          <a:p>
            <a:pPr>
              <a:buNone/>
            </a:pPr>
            <a:r>
              <a:rPr lang="en-US" sz="2800" b="1" dirty="0" smtClean="0">
                <a:solidFill>
                  <a:srgbClr val="C00000"/>
                </a:solidFill>
              </a:rPr>
              <a:t>Anoxia</a:t>
            </a:r>
            <a:r>
              <a:rPr lang="en-US" sz="2800" b="1" dirty="0" smtClean="0"/>
              <a:t> = a state of being deprived of oxygen</a:t>
            </a:r>
          </a:p>
          <a:p>
            <a:pPr>
              <a:buNone/>
            </a:pPr>
            <a:r>
              <a:rPr lang="en-US" sz="2800" b="1" dirty="0" smtClean="0">
                <a:solidFill>
                  <a:srgbClr val="C00000"/>
                </a:solidFill>
              </a:rPr>
              <a:t>Asphyxia</a:t>
            </a:r>
            <a:r>
              <a:rPr lang="en-US" sz="2800" b="1" dirty="0" smtClean="0"/>
              <a:t> = suffocation i.e. asphyxia neonatorum, which is failure of the child to breath at birth</a:t>
            </a:r>
          </a:p>
          <a:p>
            <a:pPr>
              <a:buNone/>
            </a:pPr>
            <a:r>
              <a:rPr lang="en-US" sz="2800" b="1" dirty="0" smtClean="0">
                <a:solidFill>
                  <a:srgbClr val="C00000"/>
                </a:solidFill>
              </a:rPr>
              <a:t>APH</a:t>
            </a:r>
            <a:r>
              <a:rPr lang="en-US" sz="2800" b="1" dirty="0" smtClean="0"/>
              <a:t> = bleeding from the birth canal after 24 wks gestation until the baby is born</a:t>
            </a:r>
          </a:p>
          <a:p>
            <a:pPr>
              <a:buNone/>
            </a:pPr>
            <a:r>
              <a:rPr lang="en-US" sz="2800" b="1" dirty="0" smtClean="0">
                <a:solidFill>
                  <a:srgbClr val="C00000"/>
                </a:solidFill>
              </a:rPr>
              <a:t>Still birth </a:t>
            </a:r>
            <a:r>
              <a:rPr lang="en-US" sz="2800" b="1" dirty="0" smtClean="0"/>
              <a:t>= a baby born after 24 weeks of pregnancy and does not show any sign of life</a:t>
            </a:r>
          </a:p>
          <a:p>
            <a:pPr>
              <a:buNone/>
            </a:pPr>
            <a:r>
              <a:rPr lang="en-US" sz="2800" b="1" dirty="0" smtClean="0">
                <a:solidFill>
                  <a:srgbClr val="C00000"/>
                </a:solidFill>
              </a:rPr>
              <a:t>Fresh still birth </a:t>
            </a:r>
            <a:r>
              <a:rPr lang="en-US" sz="2800" b="1" dirty="0" smtClean="0"/>
              <a:t>= the baby died just before the onset of labour or in the process of being born.</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4400" b="1" dirty="0" smtClean="0">
                <a:solidFill>
                  <a:srgbClr val="FF0000"/>
                </a:solidFill>
              </a:rPr>
              <a:t>Terms used in midwifery cont…</a:t>
            </a:r>
            <a:endParaRPr lang="en-US" dirty="0">
              <a:solidFill>
                <a:srgbClr val="FF0000"/>
              </a:solidFill>
            </a:endParaRPr>
          </a:p>
        </p:txBody>
      </p:sp>
      <p:sp>
        <p:nvSpPr>
          <p:cNvPr id="3" name="Content Placeholder 2"/>
          <p:cNvSpPr>
            <a:spLocks noGrp="1"/>
          </p:cNvSpPr>
          <p:nvPr>
            <p:ph idx="1"/>
          </p:nvPr>
        </p:nvSpPr>
        <p:spPr>
          <a:xfrm>
            <a:off x="457200" y="1066800"/>
            <a:ext cx="8229600" cy="5064125"/>
          </a:xfrm>
        </p:spPr>
        <p:txBody>
          <a:bodyPr>
            <a:normAutofit fontScale="92500"/>
          </a:bodyPr>
          <a:lstStyle/>
          <a:p>
            <a:pPr>
              <a:buNone/>
            </a:pPr>
            <a:r>
              <a:rPr lang="en-US" sz="2800" b="1" dirty="0" smtClean="0">
                <a:solidFill>
                  <a:srgbClr val="C00000"/>
                </a:solidFill>
              </a:rPr>
              <a:t>Macerated still birth </a:t>
            </a:r>
            <a:r>
              <a:rPr lang="en-US" sz="2800" b="1" dirty="0" smtClean="0"/>
              <a:t>= baby has been dead in the uterus for more than 24 hrs, born with signs of decomposing ( decaying e.g. skin is peeling)</a:t>
            </a:r>
          </a:p>
          <a:p>
            <a:pPr>
              <a:buNone/>
            </a:pPr>
            <a:r>
              <a:rPr lang="en-US" sz="2800" b="1" dirty="0" smtClean="0">
                <a:solidFill>
                  <a:srgbClr val="C00000"/>
                </a:solidFill>
              </a:rPr>
              <a:t>Neonatal period </a:t>
            </a:r>
            <a:r>
              <a:rPr lang="en-US" sz="2800" b="1" dirty="0" smtClean="0"/>
              <a:t>= period within 28 days after birth</a:t>
            </a:r>
          </a:p>
          <a:p>
            <a:pPr>
              <a:buNone/>
            </a:pPr>
            <a:r>
              <a:rPr lang="en-US" sz="2800" b="1" dirty="0" smtClean="0">
                <a:solidFill>
                  <a:srgbClr val="C00000"/>
                </a:solidFill>
              </a:rPr>
              <a:t>Neonate</a:t>
            </a:r>
            <a:r>
              <a:rPr lang="en-US" sz="2800" b="1" dirty="0" smtClean="0"/>
              <a:t> = a newborn child up to 28 days</a:t>
            </a:r>
          </a:p>
          <a:p>
            <a:pPr>
              <a:buNone/>
            </a:pPr>
            <a:r>
              <a:rPr lang="en-US" sz="2800" b="1" dirty="0" smtClean="0">
                <a:solidFill>
                  <a:srgbClr val="C00000"/>
                </a:solidFill>
              </a:rPr>
              <a:t>Mortality rate</a:t>
            </a:r>
            <a:r>
              <a:rPr lang="en-US" sz="2800" b="1" dirty="0" smtClean="0"/>
              <a:t> = death rate</a:t>
            </a:r>
          </a:p>
          <a:p>
            <a:pPr>
              <a:buNone/>
            </a:pPr>
            <a:r>
              <a:rPr lang="en-US" sz="2800" b="1" dirty="0" smtClean="0">
                <a:solidFill>
                  <a:srgbClr val="C00000"/>
                </a:solidFill>
              </a:rPr>
              <a:t>Perinatal mortality rate </a:t>
            </a:r>
            <a:r>
              <a:rPr lang="en-US" sz="2800" b="1" dirty="0" smtClean="0"/>
              <a:t>= No, of still births and early neonatal death.</a:t>
            </a:r>
          </a:p>
          <a:p>
            <a:pPr>
              <a:buNone/>
            </a:pPr>
            <a:r>
              <a:rPr lang="en-US" sz="2800" b="1" dirty="0" smtClean="0"/>
              <a:t>. </a:t>
            </a:r>
            <a:r>
              <a:rPr lang="en-US" sz="2800" b="1" dirty="0" smtClean="0">
                <a:solidFill>
                  <a:srgbClr val="C00000"/>
                </a:solidFill>
              </a:rPr>
              <a:t>PMR = </a:t>
            </a:r>
            <a:r>
              <a:rPr lang="en-US" sz="2800" b="1" u="sng" dirty="0" smtClean="0">
                <a:solidFill>
                  <a:srgbClr val="C00000"/>
                </a:solidFill>
              </a:rPr>
              <a:t>STILL BIRTHS x</a:t>
            </a:r>
            <a:r>
              <a:rPr lang="en-US" sz="2800" b="1" dirty="0" smtClean="0">
                <a:solidFill>
                  <a:srgbClr val="C00000"/>
                </a:solidFill>
              </a:rPr>
              <a:t> 100</a:t>
            </a:r>
            <a:endParaRPr lang="en-US" sz="2800" b="1" u="sng" dirty="0" smtClean="0">
              <a:solidFill>
                <a:srgbClr val="C00000"/>
              </a:solidFill>
            </a:endParaRPr>
          </a:p>
          <a:p>
            <a:pPr>
              <a:buNone/>
            </a:pPr>
            <a:r>
              <a:rPr lang="en-US" sz="2800" b="1" dirty="0" smtClean="0">
                <a:solidFill>
                  <a:srgbClr val="C00000"/>
                </a:solidFill>
              </a:rPr>
              <a:t>		No. of Live births</a:t>
            </a:r>
          </a:p>
          <a:p>
            <a:pPr>
              <a:buNone/>
            </a:pPr>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839634" cy="990600"/>
          </a:xfrm>
        </p:spPr>
        <p:txBody>
          <a:bodyPr>
            <a:normAutofit fontScale="90000"/>
          </a:bodyPr>
          <a:lstStyle/>
          <a:p>
            <a:r>
              <a:rPr lang="en-US" sz="4400" b="1" dirty="0" smtClean="0">
                <a:solidFill>
                  <a:srgbClr val="FF0000"/>
                </a:solidFill>
              </a:rPr>
              <a:t>Terms used in midwifery cont…</a:t>
            </a:r>
            <a:endParaRPr lang="en-US" dirty="0">
              <a:solidFill>
                <a:srgbClr val="FF0000"/>
              </a:solidFill>
            </a:endParaRPr>
          </a:p>
        </p:txBody>
      </p:sp>
      <p:sp>
        <p:nvSpPr>
          <p:cNvPr id="3" name="Content Placeholder 2"/>
          <p:cNvSpPr>
            <a:spLocks noGrp="1"/>
          </p:cNvSpPr>
          <p:nvPr>
            <p:ph idx="1"/>
          </p:nvPr>
        </p:nvSpPr>
        <p:spPr>
          <a:xfrm>
            <a:off x="457200" y="1143000"/>
            <a:ext cx="8229600" cy="4987925"/>
          </a:xfrm>
        </p:spPr>
        <p:txBody>
          <a:bodyPr>
            <a:normAutofit fontScale="92500" lnSpcReduction="10000"/>
          </a:bodyPr>
          <a:lstStyle/>
          <a:p>
            <a:pPr>
              <a:buNone/>
            </a:pPr>
            <a:r>
              <a:rPr lang="en-US" sz="2800" b="1" dirty="0" smtClean="0">
                <a:solidFill>
                  <a:srgbClr val="C00000"/>
                </a:solidFill>
              </a:rPr>
              <a:t>Infant mortality rate </a:t>
            </a:r>
            <a:r>
              <a:rPr lang="en-US" sz="2800" b="1" dirty="0" smtClean="0"/>
              <a:t>= No of deaths recorded among infants under 1 year of age per 1000 registered @ birth</a:t>
            </a:r>
          </a:p>
          <a:p>
            <a:pPr>
              <a:buNone/>
            </a:pPr>
            <a:r>
              <a:rPr lang="en-US" sz="2800" b="1" dirty="0" smtClean="0">
                <a:solidFill>
                  <a:srgbClr val="C00000"/>
                </a:solidFill>
              </a:rPr>
              <a:t>Maternal mortality </a:t>
            </a:r>
            <a:r>
              <a:rPr lang="en-US" sz="2800" b="1" dirty="0" smtClean="0"/>
              <a:t>rate = calculated as the number of deaths occurring due to pregnancy per 10,000 total births. Includes deaths due to abortion </a:t>
            </a:r>
          </a:p>
          <a:p>
            <a:pPr>
              <a:buNone/>
            </a:pPr>
            <a:r>
              <a:rPr lang="en-US" sz="2800" b="1" dirty="0" smtClean="0">
                <a:solidFill>
                  <a:srgbClr val="C00000"/>
                </a:solidFill>
              </a:rPr>
              <a:t>Maternal deaths </a:t>
            </a:r>
            <a:r>
              <a:rPr lang="en-US" sz="2800" b="1" dirty="0" smtClean="0"/>
              <a:t>= deaths occurring during pregnancy or labour as a consequence of pregnancy within 42 days after delivery or abortion. Causes could be hypersensitivity &amp; haemorrhagic conditions</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752600"/>
          </a:xfrm>
        </p:spPr>
        <p:txBody>
          <a:bodyPr>
            <a:normAutofit/>
          </a:bodyPr>
          <a:lstStyle/>
          <a:p>
            <a:r>
              <a:rPr lang="en-US" sz="3200" b="1" dirty="0" smtClean="0">
                <a:solidFill>
                  <a:srgbClr val="FF0000"/>
                </a:solidFill>
              </a:rPr>
              <a:t>ANATOMY AND PHYSIOLOGY OF THE FEMALE REPRODUCTIVE SYSTEM</a:t>
            </a:r>
            <a:r>
              <a:rPr lang="en-US" sz="3200" b="1" dirty="0" smtClean="0"/>
              <a:t/>
            </a:r>
            <a:br>
              <a:rPr lang="en-US" sz="3200" b="1" dirty="0" smtClean="0"/>
            </a:br>
            <a:endParaRPr lang="en-US" sz="3200" b="1" dirty="0"/>
          </a:p>
        </p:txBody>
      </p:sp>
      <p:sp>
        <p:nvSpPr>
          <p:cNvPr id="3" name="Content Placeholder 2"/>
          <p:cNvSpPr>
            <a:spLocks noGrp="1"/>
          </p:cNvSpPr>
          <p:nvPr>
            <p:ph idx="1"/>
          </p:nvPr>
        </p:nvSpPr>
        <p:spPr>
          <a:xfrm>
            <a:off x="533400" y="2438400"/>
            <a:ext cx="8077200" cy="3394229"/>
          </a:xfrm>
        </p:spPr>
        <p:txBody>
          <a:bodyPr>
            <a:normAutofit/>
          </a:bodyPr>
          <a:lstStyle/>
          <a:p>
            <a:pPr>
              <a:buNone/>
            </a:pPr>
            <a:r>
              <a:rPr lang="en-US" b="1" dirty="0" smtClean="0">
                <a:solidFill>
                  <a:srgbClr val="7030A0"/>
                </a:solidFill>
              </a:rPr>
              <a:t>Objectives</a:t>
            </a:r>
          </a:p>
          <a:p>
            <a:pPr>
              <a:buNone/>
            </a:pPr>
            <a:r>
              <a:rPr lang="en-US" b="1" dirty="0" smtClean="0"/>
              <a:t>By the end of this section you will be able to:</a:t>
            </a:r>
          </a:p>
          <a:p>
            <a:r>
              <a:rPr lang="en-US" b="1" dirty="0" smtClean="0"/>
              <a:t>· Describe the components of the female</a:t>
            </a:r>
          </a:p>
          <a:p>
            <a:pPr>
              <a:buNone/>
            </a:pPr>
            <a:r>
              <a:rPr lang="en-US" b="1" dirty="0" smtClean="0"/>
              <a:t>reproductive system</a:t>
            </a:r>
          </a:p>
          <a:p>
            <a:pPr>
              <a:buNone/>
            </a:pPr>
            <a:r>
              <a:rPr lang="en-US" b="1" dirty="0" smtClean="0"/>
              <a:t>.Describe the functions of the hormones</a:t>
            </a:r>
          </a:p>
          <a:p>
            <a:pPr>
              <a:buNone/>
            </a:pPr>
            <a:r>
              <a:rPr lang="en-US" b="1" dirty="0" smtClean="0"/>
              <a:t>that regulate the menstrual cycle and pregnancy</a:t>
            </a:r>
          </a:p>
          <a:p>
            <a:r>
              <a:rPr lang="en-US" b="1" dirty="0" smtClean="0"/>
              <a:t>· Describe obstetric anatomy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458200" cy="1371600"/>
          </a:xfrm>
        </p:spPr>
        <p:txBody>
          <a:bodyPr>
            <a:normAutofit fontScale="90000"/>
          </a:bodyPr>
          <a:lstStyle/>
          <a:p>
            <a:r>
              <a:rPr lang="en-US" b="1" dirty="0" smtClean="0">
                <a:solidFill>
                  <a:srgbClr val="FF0000"/>
                </a:solidFill>
              </a:rPr>
              <a:t>The Components of the Female Reproductive system</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143000"/>
            <a:ext cx="8229600" cy="4876799"/>
          </a:xfrm>
        </p:spPr>
        <p:txBody>
          <a:bodyPr>
            <a:normAutofit fontScale="25000" lnSpcReduction="20000"/>
          </a:bodyPr>
          <a:lstStyle/>
          <a:p>
            <a:pPr>
              <a:buNone/>
            </a:pPr>
            <a:endParaRPr lang="en-US" sz="9600" b="1" dirty="0" smtClean="0"/>
          </a:p>
          <a:p>
            <a:pPr>
              <a:buNone/>
            </a:pPr>
            <a:endParaRPr lang="en-US" sz="9600" b="1" dirty="0"/>
          </a:p>
          <a:p>
            <a:pPr>
              <a:buNone/>
            </a:pPr>
            <a:r>
              <a:rPr lang="en-US" sz="9600" b="1" dirty="0" smtClean="0"/>
              <a:t>The female reproductive system consists of two</a:t>
            </a:r>
          </a:p>
          <a:p>
            <a:pPr>
              <a:buNone/>
            </a:pPr>
            <a:r>
              <a:rPr lang="en-US" sz="9600" b="1" dirty="0" smtClean="0"/>
              <a:t>parts: the external genitalia and the internal</a:t>
            </a:r>
          </a:p>
          <a:p>
            <a:pPr>
              <a:buNone/>
            </a:pPr>
            <a:r>
              <a:rPr lang="en-US" sz="9600" b="1" dirty="0" smtClean="0"/>
              <a:t>genitalia. </a:t>
            </a:r>
          </a:p>
          <a:p>
            <a:pPr>
              <a:buNone/>
            </a:pPr>
            <a:endParaRPr lang="en-US" sz="11200" b="1" dirty="0" smtClean="0"/>
          </a:p>
          <a:p>
            <a:pPr>
              <a:buNone/>
            </a:pPr>
            <a:r>
              <a:rPr lang="en-US" sz="11200" b="1" i="1" dirty="0" smtClean="0">
                <a:solidFill>
                  <a:srgbClr val="0070C0"/>
                </a:solidFill>
              </a:rPr>
              <a:t>The External Genitalia (Vulva)</a:t>
            </a:r>
          </a:p>
          <a:p>
            <a:endParaRPr lang="en-US" sz="2400" b="1" dirty="0" smtClean="0"/>
          </a:p>
          <a:p>
            <a:r>
              <a:rPr lang="en-US" sz="9600" b="1" dirty="0" smtClean="0"/>
              <a:t>The external genitalia is also known as the</a:t>
            </a:r>
          </a:p>
          <a:p>
            <a:pPr>
              <a:buNone/>
            </a:pPr>
            <a:r>
              <a:rPr lang="en-US" sz="9600" b="1" dirty="0" smtClean="0"/>
              <a:t>vulva. It is made up of all the external organs as</a:t>
            </a:r>
          </a:p>
          <a:p>
            <a:pPr>
              <a:buNone/>
            </a:pPr>
            <a:r>
              <a:rPr lang="en-US" sz="9600" b="1" dirty="0" smtClean="0"/>
              <a:t>shown in the illustration opposite. It extends</a:t>
            </a:r>
          </a:p>
          <a:p>
            <a:pPr>
              <a:buNone/>
            </a:pPr>
            <a:r>
              <a:rPr lang="en-US" sz="9600" b="1" dirty="0" smtClean="0"/>
              <a:t>from the Mons veneris anteriorly, to the perineal body posteriorly .</a:t>
            </a:r>
            <a:endParaRPr lang="en-US" sz="96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63434" cy="914400"/>
          </a:xfrm>
        </p:spPr>
        <p:txBody>
          <a:bodyPr>
            <a:normAutofit/>
          </a:bodyPr>
          <a:lstStyle/>
          <a:p>
            <a:r>
              <a:rPr lang="en-GB" b="1" dirty="0" smtClean="0">
                <a:solidFill>
                  <a:srgbClr val="FF0000"/>
                </a:solidFill>
              </a:rPr>
              <a:t>		</a:t>
            </a:r>
            <a:r>
              <a:rPr lang="en-GB" sz="3200" b="1" dirty="0" smtClean="0">
                <a:solidFill>
                  <a:srgbClr val="FF0000"/>
                </a:solidFill>
              </a:rPr>
              <a:t>Enabling objectives</a:t>
            </a:r>
            <a:endParaRPr lang="en-GB" sz="3200" b="1" dirty="0">
              <a:solidFill>
                <a:srgbClr val="FF0000"/>
              </a:solidFill>
            </a:endParaRPr>
          </a:p>
        </p:txBody>
      </p:sp>
      <p:sp>
        <p:nvSpPr>
          <p:cNvPr id="3" name="Content Placeholder 2"/>
          <p:cNvSpPr>
            <a:spLocks noGrp="1"/>
          </p:cNvSpPr>
          <p:nvPr>
            <p:ph idx="1"/>
          </p:nvPr>
        </p:nvSpPr>
        <p:spPr>
          <a:xfrm>
            <a:off x="457200" y="609600"/>
            <a:ext cx="8305800" cy="6172200"/>
          </a:xfrm>
        </p:spPr>
        <p:txBody>
          <a:bodyPr>
            <a:normAutofit fontScale="92500"/>
          </a:bodyPr>
          <a:lstStyle/>
          <a:p>
            <a:pPr marL="525780" indent="-457200">
              <a:buAutoNum type="arabicPeriod"/>
            </a:pPr>
            <a:r>
              <a:rPr lang="en-GB" b="1" dirty="0" smtClean="0"/>
              <a:t>The learners will be able to define different terminologies in Midwifery</a:t>
            </a:r>
          </a:p>
          <a:p>
            <a:pPr marL="525780" indent="-457200">
              <a:buAutoNum type="arabicPeriod"/>
            </a:pPr>
            <a:r>
              <a:rPr lang="en-GB" b="1" dirty="0" smtClean="0"/>
              <a:t>The learners will be able to effectively explain the anatomy and physiology of the female reproductive system</a:t>
            </a:r>
          </a:p>
          <a:p>
            <a:pPr marL="525780" indent="-457200">
              <a:buAutoNum type="arabicPeriod"/>
            </a:pPr>
            <a:r>
              <a:rPr lang="en-GB" b="1" dirty="0" smtClean="0"/>
              <a:t>The learners will be able to draw the different diagrams of the reproductive system</a:t>
            </a:r>
          </a:p>
          <a:p>
            <a:pPr marL="525780" indent="-457200">
              <a:buAutoNum type="arabicPeriod"/>
            </a:pPr>
            <a:r>
              <a:rPr lang="en-GB" b="1" dirty="0" smtClean="0"/>
              <a:t>The learners will be able to describe the menstrual cycle</a:t>
            </a:r>
          </a:p>
          <a:p>
            <a:pPr marL="525780" indent="-457200">
              <a:buAutoNum type="arabicPeriod"/>
            </a:pPr>
            <a:r>
              <a:rPr lang="en-GB" b="1" dirty="0" smtClean="0"/>
              <a:t>The learners will be able to explain the process of conception</a:t>
            </a:r>
          </a:p>
          <a:p>
            <a:pPr marL="525780" indent="-457200">
              <a:buAutoNum type="arabicPeriod"/>
            </a:pPr>
            <a:r>
              <a:rPr lang="en-GB" b="1" dirty="0" smtClean="0"/>
              <a:t>The learners will be able to describe FANC</a:t>
            </a:r>
          </a:p>
          <a:p>
            <a:pPr marL="525780" indent="-457200">
              <a:buAutoNum type="arabicPeriod"/>
            </a:pPr>
            <a:r>
              <a:rPr lang="en-GB" b="1" dirty="0" smtClean="0"/>
              <a:t>The learners will be able to manage a pregnant woman</a:t>
            </a:r>
          </a:p>
          <a:p>
            <a:pPr marL="525780" indent="-457200">
              <a:buAutoNum type="arabicPeriod"/>
            </a:pPr>
            <a:r>
              <a:rPr lang="en-GB" b="1" dirty="0" smtClean="0"/>
              <a:t>The learners will be able to identify signs of  true labour, manage the four stages of labour, early post natal and early puerperium</a:t>
            </a:r>
          </a:p>
          <a:p>
            <a:pPr marL="525780" indent="-457200">
              <a:buAutoNum type="arabicPeriod"/>
            </a:pPr>
            <a:endParaRPr lang="en-GB" dirty="0"/>
          </a:p>
        </p:txBody>
      </p:sp>
    </p:spTree>
    <p:extLst>
      <p:ext uri="{BB962C8B-B14F-4D97-AF65-F5344CB8AC3E}">
        <p14:creationId xmlns:p14="http://schemas.microsoft.com/office/powerpoint/2010/main" val="312679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96962"/>
          </a:xfrm>
        </p:spPr>
        <p:txBody>
          <a:bodyPr>
            <a:normAutofit fontScale="90000"/>
          </a:bodyPr>
          <a:lstStyle/>
          <a:p>
            <a:r>
              <a:rPr lang="en-US" b="1" dirty="0" smtClean="0">
                <a:solidFill>
                  <a:srgbClr val="FF0000"/>
                </a:solidFill>
              </a:rPr>
              <a:t>The Components of the Female Reproductive system cont…</a:t>
            </a:r>
            <a:endParaRPr lang="en-US" b="1" dirty="0">
              <a:solidFill>
                <a:srgbClr val="FF0000"/>
              </a:solidFill>
            </a:endParaRPr>
          </a:p>
        </p:txBody>
      </p:sp>
      <p:pic>
        <p:nvPicPr>
          <p:cNvPr id="1026" name="Picture 2" descr="C:\Users\Public\Pictures\GYN_external_female_genital.gif"/>
          <p:cNvPicPr>
            <a:picLocks noGrp="1" noChangeAspect="1" noChangeArrowheads="1"/>
          </p:cNvPicPr>
          <p:nvPr>
            <p:ph idx="1"/>
          </p:nvPr>
        </p:nvPicPr>
        <p:blipFill>
          <a:blip r:embed="rId2"/>
          <a:stretch>
            <a:fillRect/>
          </a:stretch>
        </p:blipFill>
        <p:spPr bwMode="auto">
          <a:xfrm>
            <a:off x="0" y="1371600"/>
            <a:ext cx="8305800" cy="5334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normAutofit fontScale="90000"/>
          </a:bodyPr>
          <a:lstStyle/>
          <a:p>
            <a:r>
              <a:rPr lang="en-US" b="1" dirty="0" smtClean="0">
                <a:solidFill>
                  <a:srgbClr val="FF0000"/>
                </a:solidFill>
              </a:rPr>
              <a:t>The Components of the Female Reproductive system cont…</a:t>
            </a:r>
            <a:endParaRPr lang="en-US" dirty="0">
              <a:solidFill>
                <a:srgbClr val="FF0000"/>
              </a:solidFill>
            </a:endParaRPr>
          </a:p>
        </p:txBody>
      </p:sp>
      <p:pic>
        <p:nvPicPr>
          <p:cNvPr id="8" name="Picture 5" descr="D:\Ed 2\Images\Gynecologic Exam\Position.jpg"/>
          <p:cNvPicPr>
            <a:picLocks noGrp="1" noChangeAspect="1" noChangeArrowheads="1"/>
          </p:cNvPicPr>
          <p:nvPr>
            <p:ph idx="1"/>
          </p:nvPr>
        </p:nvPicPr>
        <p:blipFill>
          <a:blip r:embed="rId2"/>
          <a:stretch>
            <a:fillRect/>
          </a:stretch>
        </p:blipFill>
        <p:spPr bwMode="auto">
          <a:xfrm>
            <a:off x="1371600" y="1066800"/>
            <a:ext cx="6034616" cy="4525962"/>
          </a:xfrm>
          <a:prstGeom prst="rect">
            <a:avLst/>
          </a:prstGeom>
          <a:noFill/>
          <a:ln w="9525">
            <a:noFill/>
            <a:miter lim="800000"/>
            <a:headEnd/>
            <a:tailEnd/>
          </a:ln>
        </p:spPr>
      </p:pic>
      <p:cxnSp>
        <p:nvCxnSpPr>
          <p:cNvPr id="10" name="Straight Arrow Connector 9"/>
          <p:cNvCxnSpPr/>
          <p:nvPr/>
        </p:nvCxnSpPr>
        <p:spPr>
          <a:xfrm rot="10800000" flipV="1">
            <a:off x="1066800" y="3200400"/>
            <a:ext cx="30480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72000" y="2590800"/>
            <a:ext cx="35814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95800" y="1905000"/>
            <a:ext cx="2895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2781300" y="4152900"/>
            <a:ext cx="3429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590800" y="4114800"/>
            <a:ext cx="26670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7162800" y="2057400"/>
            <a:ext cx="1752600" cy="533400"/>
          </a:xfrm>
          <a:prstGeom prst="rect">
            <a:avLst/>
          </a:prstGeom>
        </p:spPr>
        <p:txBody>
          <a:bodyPr vert="horz">
            <a:normAutofit fontScale="62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Mons Veneris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1"/>
          <p:cNvSpPr txBox="1">
            <a:spLocks/>
          </p:cNvSpPr>
          <p:nvPr/>
        </p:nvSpPr>
        <p:spPr>
          <a:xfrm>
            <a:off x="7162800" y="5105400"/>
            <a:ext cx="1752600" cy="457200"/>
          </a:xfrm>
          <a:prstGeom prst="rect">
            <a:avLst/>
          </a:prstGeom>
        </p:spPr>
        <p:txBody>
          <a:bodyPr vert="horz">
            <a:normAutofit fontScale="62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Labia</a:t>
            </a:r>
            <a:r>
              <a:rPr kumimoji="0" lang="en-US" sz="2700" b="0" i="0" u="none" strike="noStrike" kern="1200" cap="none" spc="0" normalizeH="0" noProof="0" dirty="0" smtClean="0">
                <a:ln>
                  <a:noFill/>
                </a:ln>
                <a:solidFill>
                  <a:schemeClr val="tx1"/>
                </a:solidFill>
                <a:effectLst/>
                <a:uLnTx/>
                <a:uFillTx/>
                <a:latin typeface="+mn-lt"/>
                <a:ea typeface="+mn-ea"/>
                <a:cs typeface="+mn-cs"/>
              </a:rPr>
              <a:t> majora</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1"/>
          <p:cNvSpPr txBox="1">
            <a:spLocks/>
          </p:cNvSpPr>
          <p:nvPr/>
        </p:nvSpPr>
        <p:spPr>
          <a:xfrm>
            <a:off x="5029200" y="6172200"/>
            <a:ext cx="1752600" cy="533400"/>
          </a:xfrm>
          <a:prstGeom prst="rect">
            <a:avLst/>
          </a:prstGeom>
        </p:spPr>
        <p:txBody>
          <a:bodyPr vert="horz">
            <a:normAutofit fontScale="62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Labia</a:t>
            </a:r>
            <a:r>
              <a:rPr kumimoji="0" lang="en-US" sz="2700" b="0" i="0" u="none" strike="noStrike" kern="1200" cap="none" spc="0" normalizeH="0" noProof="0" dirty="0" smtClean="0">
                <a:ln>
                  <a:noFill/>
                </a:ln>
                <a:solidFill>
                  <a:schemeClr val="tx1"/>
                </a:solidFill>
                <a:effectLst/>
                <a:uLnTx/>
                <a:uFillTx/>
                <a:latin typeface="+mn-lt"/>
                <a:ea typeface="+mn-ea"/>
                <a:cs typeface="+mn-cs"/>
              </a:rPr>
              <a:t> minora</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1"/>
          <p:cNvSpPr txBox="1">
            <a:spLocks/>
          </p:cNvSpPr>
          <p:nvPr/>
        </p:nvSpPr>
        <p:spPr>
          <a:xfrm>
            <a:off x="2743200" y="6172200"/>
            <a:ext cx="1752600" cy="5334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t>buttock</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1"/>
          <p:cNvSpPr txBox="1">
            <a:spLocks/>
          </p:cNvSpPr>
          <p:nvPr/>
        </p:nvSpPr>
        <p:spPr>
          <a:xfrm>
            <a:off x="685800" y="5181600"/>
            <a:ext cx="1752600" cy="5334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err="1" smtClean="0"/>
              <a:t>anu</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8" name="Straight Arrow Connector 17"/>
          <p:cNvCxnSpPr/>
          <p:nvPr/>
        </p:nvCxnSpPr>
        <p:spPr>
          <a:xfrm>
            <a:off x="4343400" y="2209800"/>
            <a:ext cx="3048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Content Placeholder 1"/>
          <p:cNvSpPr txBox="1">
            <a:spLocks/>
          </p:cNvSpPr>
          <p:nvPr/>
        </p:nvSpPr>
        <p:spPr>
          <a:xfrm>
            <a:off x="6858000" y="2895600"/>
            <a:ext cx="1676400" cy="381000"/>
          </a:xfrm>
          <a:prstGeom prst="rect">
            <a:avLst/>
          </a:prstGeom>
        </p:spPr>
        <p:txBody>
          <a:bodyPr vert="horz">
            <a:normAutofit fontScale="85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smtClean="0"/>
              <a:t>clitoris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1026" name="Object 2"/>
          <p:cNvGraphicFramePr>
            <a:graphicFrameLocks noGrp="1" noChangeAspect="1"/>
          </p:cNvGraphicFramePr>
          <p:nvPr>
            <p:ph idx="1"/>
            <p:extLst>
              <p:ext uri="{D42A27DB-BD31-4B8C-83A1-F6EECF244321}">
                <p14:modId xmlns:p14="http://schemas.microsoft.com/office/powerpoint/2010/main" val="2668609240"/>
              </p:ext>
            </p:extLst>
          </p:nvPr>
        </p:nvGraphicFramePr>
        <p:xfrm>
          <a:off x="0" y="0"/>
          <a:ext cx="9144000" cy="6629400"/>
        </p:xfrm>
        <a:graphic>
          <a:graphicData uri="http://schemas.openxmlformats.org/presentationml/2006/ole">
            <mc:AlternateContent xmlns:mc="http://schemas.openxmlformats.org/markup-compatibility/2006">
              <mc:Choice xmlns:v="urn:schemas-microsoft-com:vml" Requires="v">
                <p:oleObj spid="_x0000_s2626" name="Picture" r:id="rId3" imgW="3214116" imgH="3264408" progId="Word.Picture.8">
                  <p:embed/>
                </p:oleObj>
              </mc:Choice>
              <mc:Fallback>
                <p:oleObj name="Picture" r:id="rId3" imgW="3214116" imgH="3264408" progId="Word.Picture.8">
                  <p:embed/>
                  <p:pic>
                    <p:nvPicPr>
                      <p:cNvPr id="0" name="Picture 57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6322" name="Picture 2" descr="C:\Users\Bish. Michael Baraza\Pictures\h9991308-00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066800"/>
          </a:xfrm>
        </p:spPr>
        <p:txBody>
          <a:bodyPr>
            <a:normAutofit fontScale="90000"/>
          </a:bodyPr>
          <a:lstStyle/>
          <a:p>
            <a:r>
              <a:rPr lang="en-US" b="1" dirty="0" smtClean="0">
                <a:solidFill>
                  <a:srgbClr val="FF0000"/>
                </a:solidFill>
              </a:rPr>
              <a:t>The Components of the Female Reproductive system cont…</a:t>
            </a:r>
            <a:endParaRPr lang="en-US" dirty="0">
              <a:solidFill>
                <a:srgbClr val="FF0000"/>
              </a:solidFill>
            </a:endParaRPr>
          </a:p>
        </p:txBody>
      </p:sp>
      <p:sp>
        <p:nvSpPr>
          <p:cNvPr id="3" name="Content Placeholder 2"/>
          <p:cNvSpPr>
            <a:spLocks noGrp="1"/>
          </p:cNvSpPr>
          <p:nvPr>
            <p:ph idx="1"/>
          </p:nvPr>
        </p:nvSpPr>
        <p:spPr>
          <a:xfrm>
            <a:off x="609600" y="1524000"/>
            <a:ext cx="8077200" cy="4953000"/>
          </a:xfrm>
        </p:spPr>
        <p:txBody>
          <a:bodyPr>
            <a:normAutofit fontScale="92500"/>
          </a:bodyPr>
          <a:lstStyle/>
          <a:p>
            <a:r>
              <a:rPr lang="en-US" sz="2800" b="1" dirty="0" smtClean="0">
                <a:solidFill>
                  <a:srgbClr val="7030A0"/>
                </a:solidFill>
              </a:rPr>
              <a:t>The External Genitalia (Vulva)</a:t>
            </a:r>
          </a:p>
          <a:p>
            <a:pPr>
              <a:buNone/>
            </a:pPr>
            <a:r>
              <a:rPr lang="en-US" sz="2800" b="1" dirty="0" smtClean="0">
                <a:solidFill>
                  <a:srgbClr val="00B050"/>
                </a:solidFill>
              </a:rPr>
              <a:t>The following are parts of the external genitalia</a:t>
            </a:r>
          </a:p>
          <a:p>
            <a:r>
              <a:rPr lang="en-US" sz="2800" b="1" dirty="0" smtClean="0">
                <a:solidFill>
                  <a:srgbClr val="002060"/>
                </a:solidFill>
              </a:rPr>
              <a:t>The Mons </a:t>
            </a:r>
            <a:r>
              <a:rPr lang="en-US" sz="2800" b="1" dirty="0" err="1" smtClean="0">
                <a:solidFill>
                  <a:srgbClr val="002060"/>
                </a:solidFill>
              </a:rPr>
              <a:t>Veneris</a:t>
            </a:r>
            <a:r>
              <a:rPr lang="en-US" sz="2800" b="1" dirty="0" smtClean="0">
                <a:solidFill>
                  <a:srgbClr val="002060"/>
                </a:solidFill>
              </a:rPr>
              <a:t>/Mons Pubis</a:t>
            </a:r>
          </a:p>
          <a:p>
            <a:pPr>
              <a:buNone/>
            </a:pPr>
            <a:r>
              <a:rPr lang="en-US" sz="2800" b="1" dirty="0" smtClean="0"/>
              <a:t>This is a pad of fat lying over the body of the</a:t>
            </a:r>
          </a:p>
          <a:p>
            <a:pPr>
              <a:buNone/>
            </a:pPr>
            <a:r>
              <a:rPr lang="en-US" sz="2800" b="1" dirty="0" smtClean="0"/>
              <a:t>pubic bone and is covered by skin on which hair grows from the time of puberty.</a:t>
            </a:r>
          </a:p>
          <a:p>
            <a:r>
              <a:rPr lang="en-US" sz="2800" b="1" dirty="0" smtClean="0">
                <a:solidFill>
                  <a:srgbClr val="002060"/>
                </a:solidFill>
              </a:rPr>
              <a:t>The Labia Majora</a:t>
            </a:r>
          </a:p>
          <a:p>
            <a:pPr>
              <a:buNone/>
            </a:pPr>
            <a:r>
              <a:rPr lang="en-US" sz="2800" b="1" dirty="0" smtClean="0"/>
              <a:t>These are two thick folds of fatty and areola tissue covered by skin externally. They start in the Mons Veneris and merge into the Perineum posteriorly.</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normAutofit/>
          </a:bodyPr>
          <a:lstStyle/>
          <a:p>
            <a:r>
              <a:rPr lang="en-US" sz="3200" b="1" dirty="0" smtClean="0">
                <a:solidFill>
                  <a:srgbClr val="FF0000"/>
                </a:solidFill>
              </a:rPr>
              <a:t>The Components of the Female Reproductive system cont…</a:t>
            </a:r>
            <a:endParaRPr lang="en-US" sz="3200" dirty="0">
              <a:solidFill>
                <a:srgbClr val="FF0000"/>
              </a:solidFill>
            </a:endParaRPr>
          </a:p>
        </p:txBody>
      </p:sp>
      <p:sp>
        <p:nvSpPr>
          <p:cNvPr id="3" name="Content Placeholder 2"/>
          <p:cNvSpPr>
            <a:spLocks noGrp="1"/>
          </p:cNvSpPr>
          <p:nvPr>
            <p:ph idx="1"/>
          </p:nvPr>
        </p:nvSpPr>
        <p:spPr>
          <a:xfrm>
            <a:off x="457200" y="1066800"/>
            <a:ext cx="8229600" cy="4940491"/>
          </a:xfrm>
        </p:spPr>
        <p:txBody>
          <a:bodyPr>
            <a:noAutofit/>
          </a:bodyPr>
          <a:lstStyle/>
          <a:p>
            <a:r>
              <a:rPr lang="en-US" sz="2000" b="1" dirty="0" smtClean="0">
                <a:solidFill>
                  <a:srgbClr val="7030A0"/>
                </a:solidFill>
              </a:rPr>
              <a:t>The Labia Minora</a:t>
            </a:r>
          </a:p>
          <a:p>
            <a:r>
              <a:rPr lang="en-US" sz="2000" b="1" dirty="0" smtClean="0"/>
              <a:t>The labia minor are two small thin folds of skin lying between, and almost covered by the labia majora. They fuse posteriorly thus forming the fourchette.</a:t>
            </a:r>
          </a:p>
          <a:p>
            <a:r>
              <a:rPr lang="en-US" sz="2000" b="1" i="1" u="sng" dirty="0" smtClean="0">
                <a:solidFill>
                  <a:srgbClr val="7030A0"/>
                </a:solidFill>
              </a:rPr>
              <a:t>The Clitoris</a:t>
            </a:r>
          </a:p>
          <a:p>
            <a:r>
              <a:rPr lang="en-US" sz="2000" b="1" dirty="0" smtClean="0"/>
              <a:t>This is a highly sensitive erectile structure situated at the anterior junction of the Labia minora. It is the female equivalent of the male penis.</a:t>
            </a:r>
          </a:p>
          <a:p>
            <a:r>
              <a:rPr lang="en-US" sz="2000" b="1" i="1" u="sng" dirty="0" smtClean="0">
                <a:solidFill>
                  <a:srgbClr val="7030A0"/>
                </a:solidFill>
              </a:rPr>
              <a:t>The Urethral Meatus</a:t>
            </a:r>
          </a:p>
          <a:p>
            <a:r>
              <a:rPr lang="en-US" sz="2000" b="1" dirty="0" smtClean="0"/>
              <a:t>This is a small opening about 2.5 centimetres below the clitoris.</a:t>
            </a:r>
          </a:p>
          <a:p>
            <a:r>
              <a:rPr lang="en-US" sz="2000" b="1" i="1" u="sng" dirty="0" smtClean="0">
                <a:solidFill>
                  <a:srgbClr val="7030A0"/>
                </a:solidFill>
              </a:rPr>
              <a:t>The Vaginal Orifice</a:t>
            </a:r>
          </a:p>
          <a:p>
            <a:r>
              <a:rPr lang="en-US" sz="2000" b="1" dirty="0" smtClean="0"/>
              <a:t>This is also known as the introitus of the vagina.</a:t>
            </a:r>
          </a:p>
          <a:p>
            <a:r>
              <a:rPr lang="en-US" sz="2000" b="1" dirty="0" smtClean="0"/>
              <a:t>It lies between the labia minora and posteriorly to the urethra. It is partially occluded by the hymen in girls who have not been sexually active.</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990600"/>
          </a:xfrm>
        </p:spPr>
        <p:txBody>
          <a:bodyPr>
            <a:noAutofit/>
          </a:bodyPr>
          <a:lstStyle/>
          <a:p>
            <a:r>
              <a:rPr lang="en-US" sz="3200" b="1" dirty="0" smtClean="0">
                <a:solidFill>
                  <a:srgbClr val="FF0000"/>
                </a:solidFill>
              </a:rPr>
              <a:t>The Components of the Female Reproductive system cont…</a:t>
            </a:r>
            <a:endParaRPr lang="en-US" sz="3200" dirty="0">
              <a:solidFill>
                <a:srgbClr val="FF0000"/>
              </a:solidFill>
            </a:endParaRPr>
          </a:p>
        </p:txBody>
      </p:sp>
      <p:sp>
        <p:nvSpPr>
          <p:cNvPr id="3" name="Content Placeholder 2"/>
          <p:cNvSpPr>
            <a:spLocks noGrp="1"/>
          </p:cNvSpPr>
          <p:nvPr>
            <p:ph idx="1"/>
          </p:nvPr>
        </p:nvSpPr>
        <p:spPr>
          <a:xfrm>
            <a:off x="457200" y="1371600"/>
            <a:ext cx="8305800" cy="5334000"/>
          </a:xfrm>
        </p:spPr>
        <p:txBody>
          <a:bodyPr>
            <a:normAutofit/>
          </a:bodyPr>
          <a:lstStyle/>
          <a:p>
            <a:r>
              <a:rPr lang="en-US" sz="2000" b="1" i="1" dirty="0" smtClean="0">
                <a:solidFill>
                  <a:srgbClr val="7030A0"/>
                </a:solidFill>
              </a:rPr>
              <a:t>The Hymen</a:t>
            </a:r>
          </a:p>
          <a:p>
            <a:pPr>
              <a:buNone/>
            </a:pPr>
            <a:r>
              <a:rPr lang="en-US" sz="2000" b="1" dirty="0" smtClean="0"/>
              <a:t>This is a thin membrane which partially shuts the introitus in the vagina.</a:t>
            </a:r>
          </a:p>
          <a:p>
            <a:r>
              <a:rPr lang="en-US" sz="2000" b="1" i="1" dirty="0" smtClean="0">
                <a:solidFill>
                  <a:srgbClr val="7030A0"/>
                </a:solidFill>
              </a:rPr>
              <a:t>The Bartholin's Glands</a:t>
            </a:r>
          </a:p>
          <a:p>
            <a:pPr>
              <a:buNone/>
            </a:pPr>
            <a:r>
              <a:rPr lang="en-US" sz="2000" b="1" dirty="0" smtClean="0"/>
              <a:t>These are two small glands, one on either side of, and slightly posterior to the vagina, beneath the labia majora. Their ducts open into the vaginal orifice. They secrete mucus, which lubricates the vaginal orifice.</a:t>
            </a:r>
          </a:p>
          <a:p>
            <a:pPr>
              <a:buNone/>
            </a:pPr>
            <a:r>
              <a:rPr lang="en-US" sz="2000" b="1" dirty="0" smtClean="0"/>
              <a:t>The vulva receives its blood supply from the internal and external pudendal arteries and which is then returned through the pudendal</a:t>
            </a:r>
          </a:p>
          <a:p>
            <a:pPr>
              <a:buNone/>
            </a:pPr>
            <a:r>
              <a:rPr lang="en-US" sz="2000" b="1" dirty="0" smtClean="0"/>
              <a:t>veins. The lymphatic drainage is via the inguinal glands, while the nerve supply is derived from the pudendal nerve</a:t>
            </a:r>
          </a:p>
          <a:p>
            <a:pPr>
              <a:buNone/>
            </a:pPr>
            <a:r>
              <a:rPr lang="en-US" sz="2000" b="1" dirty="0" smtClean="0"/>
              <a:t>These parts make up the external genitalia. Now move on to look at the internal genitalia.</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14400"/>
          </a:xfrm>
        </p:spPr>
        <p:txBody>
          <a:bodyPr>
            <a:normAutofit fontScale="90000"/>
          </a:bodyPr>
          <a:lstStyle/>
          <a:p>
            <a:r>
              <a:rPr lang="en-US" sz="3200" b="1" dirty="0" smtClean="0">
                <a:solidFill>
                  <a:srgbClr val="FF0000"/>
                </a:solidFill>
              </a:rPr>
              <a:t>The Components of the Female Reproductive system cont…</a:t>
            </a:r>
            <a:endParaRPr lang="en-US" sz="3200" dirty="0">
              <a:solidFill>
                <a:srgbClr val="FF0000"/>
              </a:solidFill>
            </a:endParaRPr>
          </a:p>
        </p:txBody>
      </p:sp>
      <p:sp>
        <p:nvSpPr>
          <p:cNvPr id="3" name="Content Placeholder 2"/>
          <p:cNvSpPr>
            <a:spLocks noGrp="1"/>
          </p:cNvSpPr>
          <p:nvPr>
            <p:ph idx="1"/>
          </p:nvPr>
        </p:nvSpPr>
        <p:spPr>
          <a:xfrm>
            <a:off x="533400" y="1524000"/>
            <a:ext cx="7924800" cy="4953000"/>
          </a:xfrm>
        </p:spPr>
        <p:txBody>
          <a:bodyPr>
            <a:normAutofit/>
          </a:bodyPr>
          <a:lstStyle/>
          <a:p>
            <a:pPr>
              <a:buNone/>
            </a:pPr>
            <a:r>
              <a:rPr lang="en-US" sz="3200" b="1" i="1" dirty="0" smtClean="0">
                <a:solidFill>
                  <a:srgbClr val="FFC000"/>
                </a:solidFill>
              </a:rPr>
              <a:t>The Internal Genitalia</a:t>
            </a:r>
          </a:p>
          <a:p>
            <a:pPr>
              <a:buNone/>
            </a:pPr>
            <a:endParaRPr lang="en-US" sz="3200" b="1" i="1" dirty="0" smtClean="0"/>
          </a:p>
          <a:p>
            <a:pPr>
              <a:buNone/>
            </a:pPr>
            <a:r>
              <a:rPr lang="en-US" b="1" dirty="0" smtClean="0"/>
              <a:t>The internal genitalia comprises of:</a:t>
            </a:r>
          </a:p>
          <a:p>
            <a:r>
              <a:rPr lang="en-US" b="1" dirty="0" smtClean="0"/>
              <a:t>· The vagina</a:t>
            </a:r>
          </a:p>
          <a:p>
            <a:r>
              <a:rPr lang="en-US" b="1" dirty="0" smtClean="0"/>
              <a:t>· The uterus</a:t>
            </a:r>
          </a:p>
          <a:p>
            <a:r>
              <a:rPr lang="en-US" b="1" dirty="0" smtClean="0"/>
              <a:t>· The uterine tubes (also called the fallopian tubes)</a:t>
            </a:r>
          </a:p>
          <a:p>
            <a:r>
              <a:rPr lang="en-US" b="1" dirty="0" smtClean="0"/>
              <a:t>· The ovaries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458200" cy="1295400"/>
          </a:xfrm>
        </p:spPr>
        <p:txBody>
          <a:bodyPr>
            <a:normAutofit fontScale="90000"/>
          </a:bodyPr>
          <a:lstStyle/>
          <a:p>
            <a:r>
              <a:rPr lang="en-US" b="1" dirty="0" smtClean="0">
                <a:solidFill>
                  <a:srgbClr val="FF0000"/>
                </a:solidFill>
              </a:rPr>
              <a:t>The Components of the Female Reproductive system cont</a:t>
            </a:r>
            <a:endParaRPr lang="en-US" b="1" dirty="0">
              <a:solidFill>
                <a:srgbClr val="FF0000"/>
              </a:solidFill>
            </a:endParaRPr>
          </a:p>
        </p:txBody>
      </p:sp>
      <p:pic>
        <p:nvPicPr>
          <p:cNvPr id="2050" name="Picture 2" descr="C:\Users\Bish. Michael Baraza\Pictures\female internal genitalia.gif"/>
          <p:cNvPicPr>
            <a:picLocks noGrp="1" noChangeAspect="1" noChangeArrowheads="1"/>
          </p:cNvPicPr>
          <p:nvPr>
            <p:ph idx="1"/>
          </p:nvPr>
        </p:nvPicPr>
        <p:blipFill>
          <a:blip r:embed="rId2"/>
          <a:stretch>
            <a:fillRect/>
          </a:stretch>
        </p:blipFill>
        <p:spPr bwMode="auto">
          <a:xfrm>
            <a:off x="0" y="1295400"/>
            <a:ext cx="9067800" cy="5562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5298" name="Picture 2" descr="C:\Users\Bish. Michael Baraza\Pictures\vagina.jpg"/>
          <p:cNvPicPr>
            <a:picLocks noGrp="1" noChangeAspect="1" noChangeArrowheads="1"/>
          </p:cNvPicPr>
          <p:nvPr>
            <p:ph idx="1"/>
          </p:nvPr>
        </p:nvPicPr>
        <p:blipFill>
          <a:blip r:embed="rId2"/>
          <a:srcRect/>
          <a:stretch>
            <a:fillRect/>
          </a:stretch>
        </p:blipFill>
        <p:spPr bwMode="auto">
          <a:xfrm>
            <a:off x="0" y="152400"/>
            <a:ext cx="9144000" cy="6324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34834" cy="1066800"/>
          </a:xfrm>
        </p:spPr>
        <p:txBody>
          <a:bodyPr/>
          <a:lstStyle/>
          <a:p>
            <a:r>
              <a:rPr lang="en-US" b="1" dirty="0" smtClean="0">
                <a:solidFill>
                  <a:srgbClr val="FF0000"/>
                </a:solidFill>
              </a:rPr>
              <a:t>Definition of terms</a:t>
            </a:r>
            <a:endParaRPr lang="en-US" b="1" dirty="0">
              <a:solidFill>
                <a:srgbClr val="FF0000"/>
              </a:solidFill>
            </a:endParaRPr>
          </a:p>
        </p:txBody>
      </p:sp>
      <p:sp>
        <p:nvSpPr>
          <p:cNvPr id="3" name="Content Placeholder 2"/>
          <p:cNvSpPr>
            <a:spLocks noGrp="1"/>
          </p:cNvSpPr>
          <p:nvPr>
            <p:ph idx="1"/>
          </p:nvPr>
        </p:nvSpPr>
        <p:spPr>
          <a:xfrm>
            <a:off x="457200" y="1371600"/>
            <a:ext cx="8229600" cy="5486400"/>
          </a:xfrm>
        </p:spPr>
        <p:txBody>
          <a:bodyPr>
            <a:normAutofit/>
          </a:bodyPr>
          <a:lstStyle/>
          <a:p>
            <a:pPr>
              <a:buNone/>
            </a:pPr>
            <a:r>
              <a:rPr lang="en-US" sz="4000" b="1" dirty="0" smtClean="0">
                <a:solidFill>
                  <a:srgbClr val="FFC000"/>
                </a:solidFill>
              </a:rPr>
              <a:t>The midwife </a:t>
            </a:r>
            <a:r>
              <a:rPr lang="en-US" dirty="0" smtClean="0"/>
              <a:t>– </a:t>
            </a:r>
          </a:p>
          <a:p>
            <a:pPr>
              <a:buNone/>
            </a:pPr>
            <a:r>
              <a:rPr lang="en-US" dirty="0"/>
              <a:t>	</a:t>
            </a:r>
            <a:r>
              <a:rPr lang="en-US" b="1" dirty="0" smtClean="0"/>
              <a:t>This is a person who , having been regularly admitted to a midwifery programme , dully recognized in the countries they hail from , has successfully completed the prescribed course of studies in midwifery , and has acquired the requisite qualification to be registered and or legally licensed to practice midwifery.</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The Components of the Female Reproductive system cont…</a:t>
            </a:r>
            <a:endParaRPr lang="en-US" dirty="0">
              <a:solidFill>
                <a:srgbClr val="FF0000"/>
              </a:solidFill>
            </a:endParaRPr>
          </a:p>
        </p:txBody>
      </p:sp>
      <p:pic>
        <p:nvPicPr>
          <p:cNvPr id="4" name="Picture 10" descr="C:\My Documents\Ed2\images\Cervix\Cervix.jpg"/>
          <p:cNvPicPr>
            <a:picLocks noGrp="1" noChangeAspect="1" noChangeArrowheads="1"/>
          </p:cNvPicPr>
          <p:nvPr>
            <p:ph idx="1"/>
          </p:nvPr>
        </p:nvPicPr>
        <p:blipFill>
          <a:blip r:embed="rId2"/>
          <a:srcRect/>
          <a:stretch>
            <a:fillRect/>
          </a:stretch>
        </p:blipFill>
        <p:spPr bwMode="auto">
          <a:xfrm>
            <a:off x="1371600" y="1905000"/>
            <a:ext cx="5943600" cy="3810000"/>
          </a:xfrm>
          <a:prstGeom prst="rect">
            <a:avLst/>
          </a:prstGeom>
          <a:noFill/>
          <a:ln w="9525">
            <a:noFill/>
            <a:miter lim="800000"/>
            <a:headEnd/>
            <a:tailEnd/>
          </a:ln>
        </p:spPr>
      </p:pic>
      <p:cxnSp>
        <p:nvCxnSpPr>
          <p:cNvPr id="6" name="Straight Arrow Connector 5"/>
          <p:cNvCxnSpPr/>
          <p:nvPr/>
        </p:nvCxnSpPr>
        <p:spPr>
          <a:xfrm>
            <a:off x="609600" y="2209800"/>
            <a:ext cx="1447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5600700" y="2171700"/>
            <a:ext cx="1219200" cy="1143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48200" y="3200400"/>
            <a:ext cx="1371600" cy="1219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72000" y="2286000"/>
            <a:ext cx="3200400" cy="2286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7353300" y="2552700"/>
            <a:ext cx="53340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990600" y="2362200"/>
            <a:ext cx="2133600" cy="1676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4876800" y="4495800"/>
            <a:ext cx="990600" cy="990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3962400" y="5181600"/>
            <a:ext cx="1295400" cy="228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2438400" y="5257800"/>
            <a:ext cx="16002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bwMode="auto">
          <a:xfrm>
            <a:off x="6019800" y="3200400"/>
            <a:ext cx="1905000" cy="568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en-US" sz="1200" b="1" i="0" u="none" strike="noStrike" kern="0" cap="none" spc="0" normalizeH="0" baseline="0" noProof="0" dirty="0" smtClean="0">
                <a:ln>
                  <a:noFill/>
                </a:ln>
                <a:solidFill>
                  <a:schemeClr val="tx1"/>
                </a:solidFill>
                <a:effectLst/>
                <a:uLnTx/>
                <a:uFillTx/>
                <a:latin typeface="+mn-lt"/>
                <a:ea typeface="+mn-ea"/>
                <a:cs typeface="+mn-cs"/>
              </a:rPr>
              <a:t>Fallopian  tube</a:t>
            </a:r>
            <a:endParaRPr kumimoji="0" lang="en-US" sz="1200" b="1" i="0" u="none" strike="noStrike" kern="0" cap="none" spc="0" normalizeH="0" baseline="0" noProof="0" dirty="0">
              <a:ln>
                <a:noFill/>
              </a:ln>
              <a:solidFill>
                <a:schemeClr val="tx1"/>
              </a:solidFill>
              <a:effectLst/>
              <a:uLnTx/>
              <a:uFillTx/>
              <a:latin typeface="+mn-lt"/>
              <a:ea typeface="+mn-ea"/>
              <a:cs typeface="+mn-cs"/>
            </a:endParaRPr>
          </a:p>
        </p:txBody>
      </p:sp>
      <p:sp>
        <p:nvSpPr>
          <p:cNvPr id="33" name="Content Placeholder 2"/>
          <p:cNvSpPr txBox="1">
            <a:spLocks/>
          </p:cNvSpPr>
          <p:nvPr/>
        </p:nvSpPr>
        <p:spPr bwMode="auto">
          <a:xfrm>
            <a:off x="7543800" y="3124200"/>
            <a:ext cx="1905000" cy="568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tabLst/>
              <a:defRPr/>
            </a:pPr>
            <a:r>
              <a:rPr lang="en-US" sz="1200" b="1" kern="0" dirty="0" smtClean="0"/>
              <a:t>Fimbriae</a:t>
            </a:r>
            <a:endParaRPr kumimoji="0" lang="en-US" sz="1200" b="1" i="0" u="none" strike="noStrike" kern="0" cap="none" spc="0" normalizeH="0" baseline="0" noProof="0" dirty="0">
              <a:ln>
                <a:noFill/>
              </a:ln>
              <a:solidFill>
                <a:schemeClr val="tx1"/>
              </a:solidFill>
              <a:effectLst/>
              <a:uLnTx/>
              <a:uFillTx/>
            </a:endParaRPr>
          </a:p>
        </p:txBody>
      </p:sp>
      <p:sp>
        <p:nvSpPr>
          <p:cNvPr id="34" name="Content Placeholder 2"/>
          <p:cNvSpPr txBox="1">
            <a:spLocks/>
          </p:cNvSpPr>
          <p:nvPr/>
        </p:nvSpPr>
        <p:spPr bwMode="auto">
          <a:xfrm>
            <a:off x="7239000" y="4648200"/>
            <a:ext cx="1905000" cy="568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lang="en-US" sz="1200" b="1" kern="0" dirty="0" smtClean="0"/>
              <a:t>Uterus</a:t>
            </a: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endParaRPr kumimoji="0" lang="en-US" sz="1200" b="0" i="0" u="none" strike="noStrike" kern="0" cap="none" spc="0" normalizeH="0" baseline="0" noProof="0" dirty="0">
              <a:ln>
                <a:noFill/>
              </a:ln>
              <a:solidFill>
                <a:schemeClr val="tx1"/>
              </a:solidFill>
              <a:effectLst/>
              <a:uLnTx/>
              <a:uFillTx/>
              <a:latin typeface="+mn-lt"/>
              <a:ea typeface="+mn-ea"/>
              <a:cs typeface="+mn-cs"/>
            </a:endParaRPr>
          </a:p>
        </p:txBody>
      </p:sp>
      <p:sp>
        <p:nvSpPr>
          <p:cNvPr id="35" name="Content Placeholder 2"/>
          <p:cNvSpPr txBox="1">
            <a:spLocks/>
          </p:cNvSpPr>
          <p:nvPr/>
        </p:nvSpPr>
        <p:spPr bwMode="auto">
          <a:xfrm>
            <a:off x="304800" y="1981200"/>
            <a:ext cx="1905000" cy="568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tabLst/>
              <a:defRPr/>
            </a:pPr>
            <a:r>
              <a:rPr lang="en-US" sz="1200" b="1" kern="0" dirty="0" smtClean="0"/>
              <a:t>ovary</a:t>
            </a:r>
            <a:endParaRPr kumimoji="0" lang="en-US" sz="1200" b="1" i="0" u="none" strike="noStrike" kern="0" cap="none" spc="0" normalizeH="0" baseline="0" noProof="0" dirty="0">
              <a:ln>
                <a:noFill/>
              </a:ln>
              <a:solidFill>
                <a:schemeClr val="tx1"/>
              </a:solidFill>
              <a:effectLst/>
              <a:uLnTx/>
              <a:uFillTx/>
            </a:endParaRPr>
          </a:p>
        </p:txBody>
      </p:sp>
      <p:sp>
        <p:nvSpPr>
          <p:cNvPr id="36" name="Content Placeholder 2"/>
          <p:cNvSpPr txBox="1">
            <a:spLocks/>
          </p:cNvSpPr>
          <p:nvPr/>
        </p:nvSpPr>
        <p:spPr bwMode="auto">
          <a:xfrm>
            <a:off x="4191000" y="5791200"/>
            <a:ext cx="1905000" cy="568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lang="en-US" sz="1200" b="1" kern="0" dirty="0" smtClean="0"/>
              <a:t>Cervical os</a:t>
            </a:r>
            <a:endParaRPr kumimoji="0" lang="en-US" sz="1200" b="1" i="0" u="none" strike="noStrike" kern="0" cap="none" spc="0" normalizeH="0" baseline="0" noProof="0" dirty="0">
              <a:ln>
                <a:noFill/>
              </a:ln>
              <a:solidFill>
                <a:schemeClr val="tx1"/>
              </a:solidFill>
              <a:effectLst/>
              <a:uLnTx/>
              <a:uFillTx/>
            </a:endParaRPr>
          </a:p>
        </p:txBody>
      </p:sp>
      <p:sp>
        <p:nvSpPr>
          <p:cNvPr id="37" name="Content Placeholder 2"/>
          <p:cNvSpPr txBox="1">
            <a:spLocks/>
          </p:cNvSpPr>
          <p:nvPr/>
        </p:nvSpPr>
        <p:spPr bwMode="auto">
          <a:xfrm>
            <a:off x="1371600" y="6019800"/>
            <a:ext cx="1905000" cy="568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lang="en-US" sz="1200" b="1" kern="0" dirty="0" smtClean="0"/>
              <a:t>vagina</a:t>
            </a:r>
            <a:endParaRPr kumimoji="0" lang="en-US" sz="1200" b="1" i="0" u="none" strike="noStrike" kern="0" cap="none" spc="0" normalizeH="0" baseline="0" noProof="0" dirty="0">
              <a:ln>
                <a:noFill/>
              </a:ln>
              <a:solidFill>
                <a:schemeClr val="tx1"/>
              </a:solidFill>
              <a:effectLst/>
              <a:uLnTx/>
              <a:uFillTx/>
            </a:endParaRPr>
          </a:p>
        </p:txBody>
      </p:sp>
      <p:sp>
        <p:nvSpPr>
          <p:cNvPr id="20" name="Content Placeholder 2"/>
          <p:cNvSpPr txBox="1">
            <a:spLocks/>
          </p:cNvSpPr>
          <p:nvPr/>
        </p:nvSpPr>
        <p:spPr>
          <a:xfrm>
            <a:off x="990600" y="3733800"/>
            <a:ext cx="1905000" cy="568325"/>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Fallopian  tube</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22" name="Content Placeholder 2"/>
          <p:cNvSpPr txBox="1">
            <a:spLocks/>
          </p:cNvSpPr>
          <p:nvPr/>
        </p:nvSpPr>
        <p:spPr>
          <a:xfrm>
            <a:off x="5486400" y="4495800"/>
            <a:ext cx="1905000" cy="568325"/>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Myometrium</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382000" cy="1143000"/>
          </a:xfrm>
        </p:spPr>
        <p:txBody>
          <a:bodyPr>
            <a:normAutofit fontScale="90000"/>
          </a:bodyPr>
          <a:lstStyle/>
          <a:p>
            <a:r>
              <a:rPr lang="en-US" b="1" dirty="0" smtClean="0">
                <a:solidFill>
                  <a:srgbClr val="FF0000"/>
                </a:solidFill>
              </a:rPr>
              <a:t>The Components of the Female Reproductive system cont…</a:t>
            </a:r>
            <a:endParaRPr lang="en-US" b="1" dirty="0">
              <a:solidFill>
                <a:srgbClr val="FF0000"/>
              </a:solidFill>
            </a:endParaRPr>
          </a:p>
        </p:txBody>
      </p:sp>
      <p:sp>
        <p:nvSpPr>
          <p:cNvPr id="4" name="Content Placeholder 3"/>
          <p:cNvSpPr>
            <a:spLocks noGrp="1"/>
          </p:cNvSpPr>
          <p:nvPr>
            <p:ph idx="1"/>
          </p:nvPr>
        </p:nvSpPr>
        <p:spPr>
          <a:xfrm>
            <a:off x="381000" y="1447800"/>
            <a:ext cx="8305800" cy="5410200"/>
          </a:xfrm>
        </p:spPr>
        <p:txBody>
          <a:bodyPr>
            <a:normAutofit fontScale="25000" lnSpcReduction="20000"/>
          </a:bodyPr>
          <a:lstStyle/>
          <a:p>
            <a:pPr>
              <a:buNone/>
            </a:pPr>
            <a:r>
              <a:rPr lang="en-US" sz="9600" b="1" dirty="0" smtClean="0">
                <a:solidFill>
                  <a:srgbClr val="7030A0"/>
                </a:solidFill>
              </a:rPr>
              <a:t>The Vagina</a:t>
            </a:r>
          </a:p>
          <a:p>
            <a:pPr>
              <a:buNone/>
            </a:pPr>
            <a:endParaRPr lang="en-US" b="1" dirty="0" smtClean="0"/>
          </a:p>
          <a:p>
            <a:r>
              <a:rPr lang="en-US" sz="8000" b="1" dirty="0" smtClean="0"/>
              <a:t>The vagina is a fibro-muscular canal joining the external genitalia and the uterus. The posterior wall of the vagina is longer than the anterior wall. This is because the cervix projects at right angle into the upper part of the anterior wall. Its walls are arranged in folds known as reggae, which allow the vagina to stretch during sexual intercourse and childbirth.</a:t>
            </a:r>
          </a:p>
          <a:p>
            <a:r>
              <a:rPr lang="en-US" sz="8000" b="1" dirty="0" smtClean="0"/>
              <a:t>The vault is the upper end of the vagina, which forms four arches known as fornices. The posterior fornix is the largest.</a:t>
            </a:r>
          </a:p>
          <a:p>
            <a:endParaRPr lang="en-US" sz="8000" b="1" dirty="0" smtClean="0"/>
          </a:p>
          <a:p>
            <a:r>
              <a:rPr lang="en-US" sz="8000" b="1" dirty="0" smtClean="0"/>
              <a:t>The vagina has four layers, these are:</a:t>
            </a:r>
          </a:p>
          <a:p>
            <a:pPr>
              <a:buNone/>
            </a:pPr>
            <a:r>
              <a:rPr lang="en-US" sz="8000" b="1" dirty="0" smtClean="0"/>
              <a:t>· The inner layer or lining made of squamous epithelium</a:t>
            </a:r>
          </a:p>
          <a:p>
            <a:r>
              <a:rPr lang="en-US" sz="8000" b="1" dirty="0" smtClean="0"/>
              <a:t>· The vascular connective tissue beneath it</a:t>
            </a:r>
          </a:p>
          <a:p>
            <a:r>
              <a:rPr lang="en-US" sz="8000" b="1" dirty="0" smtClean="0"/>
              <a:t>· The muscle layer that is divided into a weak inner fibre and a stronger outer coat of longitudinal fibres</a:t>
            </a:r>
          </a:p>
          <a:p>
            <a:r>
              <a:rPr lang="en-US" sz="8000" b="1" dirty="0" smtClean="0"/>
              <a:t>· A layer of connective tissue, which surrounds the vagina</a:t>
            </a:r>
            <a:endParaRPr lang="en-US" sz="8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600" b="1" dirty="0" smtClean="0">
                <a:solidFill>
                  <a:srgbClr val="FF0000"/>
                </a:solidFill>
              </a:rPr>
              <a:t>The vagina cont..</a:t>
            </a:r>
            <a:endParaRPr lang="en-US" sz="3600" b="1" dirty="0">
              <a:solidFill>
                <a:srgbClr val="FF0000"/>
              </a:solidFill>
            </a:endParaRPr>
          </a:p>
        </p:txBody>
      </p:sp>
      <p:sp>
        <p:nvSpPr>
          <p:cNvPr id="3" name="Content Placeholder 2"/>
          <p:cNvSpPr>
            <a:spLocks noGrp="1"/>
          </p:cNvSpPr>
          <p:nvPr>
            <p:ph idx="1"/>
          </p:nvPr>
        </p:nvSpPr>
        <p:spPr>
          <a:xfrm>
            <a:off x="457200" y="685800"/>
            <a:ext cx="8229600" cy="5321491"/>
          </a:xfrm>
        </p:spPr>
        <p:txBody>
          <a:bodyPr>
            <a:noAutofit/>
          </a:bodyPr>
          <a:lstStyle/>
          <a:p>
            <a:pPr>
              <a:buNone/>
            </a:pPr>
            <a:r>
              <a:rPr lang="en-US" sz="2400" b="1" dirty="0" smtClean="0"/>
              <a:t>Blood Supply - The blood supply comes from branches of the internal iliac artery, the vaginal</a:t>
            </a:r>
          </a:p>
          <a:p>
            <a:pPr>
              <a:buNone/>
            </a:pPr>
            <a:r>
              <a:rPr lang="en-US" sz="2400" b="1" dirty="0" smtClean="0"/>
              <a:t>artery and a branch of the uterine artery. The</a:t>
            </a:r>
          </a:p>
          <a:p>
            <a:pPr>
              <a:buNone/>
            </a:pPr>
            <a:r>
              <a:rPr lang="en-US" sz="2400" b="1" dirty="0" smtClean="0"/>
              <a:t>blood drains through the vaginal vein and a</a:t>
            </a:r>
          </a:p>
          <a:p>
            <a:pPr>
              <a:buNone/>
            </a:pPr>
            <a:r>
              <a:rPr lang="en-US" sz="2400" b="1" dirty="0" smtClean="0"/>
              <a:t>branch of the uterine artery. Lymphatic drainage is via the inguinal, the internal iliac and the sacral glands. Nerve supply is via the Lee </a:t>
            </a:r>
            <a:r>
              <a:rPr lang="en-US" sz="2400" b="1" dirty="0" err="1" smtClean="0"/>
              <a:t>Frankenhauser</a:t>
            </a:r>
            <a:r>
              <a:rPr lang="en-US" sz="2400" b="1" dirty="0" smtClean="0"/>
              <a:t> plexus.</a:t>
            </a:r>
          </a:p>
          <a:p>
            <a:pPr>
              <a:buNone/>
            </a:pPr>
            <a:r>
              <a:rPr lang="en-US" sz="2400" b="1" dirty="0" smtClean="0"/>
              <a:t>In front of the vagina lies the bladder and the urethra, which are closely connected to the anterior wall. Behind the vagina are the pouch of Douglas, the rectum and the perineal body.</a:t>
            </a:r>
          </a:p>
          <a:p>
            <a:pPr>
              <a:buNone/>
            </a:pPr>
            <a:r>
              <a:rPr lang="en-US" sz="2400" b="1" dirty="0" smtClean="0"/>
              <a:t>Each of these occupies about one third of the posterior vaginal wall. The uterus lies above the</a:t>
            </a:r>
          </a:p>
          <a:p>
            <a:pPr>
              <a:buNone/>
            </a:pPr>
            <a:r>
              <a:rPr lang="en-US" sz="2400" b="1" dirty="0" smtClean="0"/>
              <a:t>vagina.</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fontScale="90000"/>
          </a:bodyPr>
          <a:lstStyle/>
          <a:p>
            <a:r>
              <a:rPr lang="en-US" b="1" dirty="0" smtClean="0">
                <a:solidFill>
                  <a:srgbClr val="FF0000"/>
                </a:solidFill>
              </a:rPr>
              <a:t>The Uterus</a:t>
            </a:r>
            <a:r>
              <a:rPr lang="en-US" b="1" dirty="0" smtClean="0"/>
              <a:t/>
            </a:r>
            <a:br>
              <a:rPr lang="en-US" b="1" dirty="0" smtClean="0"/>
            </a:br>
            <a:r>
              <a:rPr lang="en-US" dirty="0" smtClean="0"/>
              <a:t> </a:t>
            </a:r>
            <a:endParaRPr lang="en-US" dirty="0"/>
          </a:p>
        </p:txBody>
      </p:sp>
      <p:sp>
        <p:nvSpPr>
          <p:cNvPr id="2" name="Content Placeholder 1"/>
          <p:cNvSpPr>
            <a:spLocks noGrp="1"/>
          </p:cNvSpPr>
          <p:nvPr>
            <p:ph idx="1"/>
          </p:nvPr>
        </p:nvSpPr>
        <p:spPr>
          <a:xfrm>
            <a:off x="457200" y="1143000"/>
            <a:ext cx="8229600" cy="4864291"/>
          </a:xfrm>
        </p:spPr>
        <p:txBody>
          <a:bodyPr>
            <a:noAutofit/>
          </a:bodyPr>
          <a:lstStyle/>
          <a:p>
            <a:pPr>
              <a:buNone/>
            </a:pPr>
            <a:r>
              <a:rPr lang="en-US" sz="2400" b="1" dirty="0" smtClean="0"/>
              <a:t>The non-pregnant uterus is a hollow pear shaped muscular organ situated in the pelvic cavity. It is 7.5 centimetres long, 5 centimetres wide, 2.5 centimetres deep and 1.25 centimetres thick.</a:t>
            </a:r>
          </a:p>
          <a:p>
            <a:pPr>
              <a:buNone/>
            </a:pPr>
            <a:endParaRPr lang="en-US" sz="2000" b="1" dirty="0" smtClean="0"/>
          </a:p>
          <a:p>
            <a:pPr>
              <a:buNone/>
            </a:pPr>
            <a:r>
              <a:rPr lang="en-US" sz="2400" b="1" dirty="0" smtClean="0"/>
              <a:t>It lies behind the bladder and in front of the rectum. It leans forward over the bladder, which is known as anteversion and bends forward the cervix at the level of the internal os, which is known as anteflexion. When a woman stands, the position becomes almost horizontal with the fundus, resting on the bladder.</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077200" cy="1295400"/>
          </a:xfrm>
        </p:spPr>
        <p:txBody>
          <a:bodyPr>
            <a:normAutofit/>
          </a:bodyPr>
          <a:lstStyle/>
          <a:p>
            <a:r>
              <a:rPr lang="en-US" b="1" dirty="0" smtClean="0">
                <a:solidFill>
                  <a:srgbClr val="FF0000"/>
                </a:solidFill>
              </a:rPr>
              <a:t>The Uterus cont…</a:t>
            </a:r>
            <a:endParaRPr lang="en-US" b="1" dirty="0">
              <a:solidFill>
                <a:srgbClr val="FF0000"/>
              </a:solidFill>
            </a:endParaRPr>
          </a:p>
        </p:txBody>
      </p:sp>
      <p:sp>
        <p:nvSpPr>
          <p:cNvPr id="2" name="Content Placeholder 1"/>
          <p:cNvSpPr>
            <a:spLocks noGrp="1"/>
          </p:cNvSpPr>
          <p:nvPr>
            <p:ph idx="1"/>
          </p:nvPr>
        </p:nvSpPr>
        <p:spPr>
          <a:xfrm>
            <a:off x="304800" y="1600200"/>
            <a:ext cx="8382000" cy="4232429"/>
          </a:xfrm>
        </p:spPr>
        <p:txBody>
          <a:bodyPr>
            <a:normAutofit fontScale="92500" lnSpcReduction="10000"/>
          </a:bodyPr>
          <a:lstStyle/>
          <a:p>
            <a:pPr>
              <a:buNone/>
            </a:pPr>
            <a:r>
              <a:rPr lang="en-US" sz="2800" b="1" dirty="0" smtClean="0"/>
              <a:t>The uterus performs the following functions among others:</a:t>
            </a:r>
          </a:p>
          <a:p>
            <a:pPr>
              <a:buNone/>
            </a:pPr>
            <a:r>
              <a:rPr lang="en-US" sz="2800" b="1" dirty="0" smtClean="0"/>
              <a:t>· Receives the fertilized ovum</a:t>
            </a:r>
          </a:p>
          <a:p>
            <a:pPr>
              <a:buNone/>
            </a:pPr>
            <a:r>
              <a:rPr lang="en-US" sz="2800" b="1" dirty="0" smtClean="0"/>
              <a:t>· Provides shelter for the foetus during pregnancy</a:t>
            </a:r>
          </a:p>
          <a:p>
            <a:pPr>
              <a:buNone/>
            </a:pPr>
            <a:r>
              <a:rPr lang="en-US" sz="2800" b="1" dirty="0" smtClean="0"/>
              <a:t>· Expels the uterine contents during childbirth</a:t>
            </a:r>
          </a:p>
          <a:p>
            <a:pPr>
              <a:buNone/>
            </a:pPr>
            <a:r>
              <a:rPr lang="en-US" sz="2800" b="1" dirty="0" smtClean="0"/>
              <a:t>Anterior to the uterus lie the utero-vesical pouch and the bladder, while posteriorly lie the recto-uterine pouch of Douglas and the rectum.</a:t>
            </a:r>
          </a:p>
          <a:p>
            <a:pPr>
              <a:buNone/>
            </a:pPr>
            <a:r>
              <a:rPr lang="en-US" sz="2800" b="1" dirty="0" smtClean="0"/>
              <a:t>Laterally, on either side, are the broad ligaments, the uterine tubes and the ovaries.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A section of the uterus</a:t>
            </a:r>
            <a:endParaRPr lang="en-US" dirty="0">
              <a:solidFill>
                <a:srgbClr val="FF0000"/>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228600" y="1066800"/>
            <a:ext cx="7772400" cy="50292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077200" cy="1066800"/>
          </a:xfrm>
        </p:spPr>
        <p:txBody>
          <a:bodyPr/>
          <a:lstStyle/>
          <a:p>
            <a:r>
              <a:rPr lang="en-US" b="1" dirty="0" smtClean="0">
                <a:solidFill>
                  <a:srgbClr val="FF0000"/>
                </a:solidFill>
              </a:rPr>
              <a:t>The uterus cont…</a:t>
            </a:r>
            <a:endParaRPr lang="en-US" b="1" dirty="0">
              <a:solidFill>
                <a:srgbClr val="FF0000"/>
              </a:solidFill>
            </a:endParaRPr>
          </a:p>
        </p:txBody>
      </p:sp>
      <p:sp>
        <p:nvSpPr>
          <p:cNvPr id="2" name="Content Placeholder 1"/>
          <p:cNvSpPr>
            <a:spLocks noGrp="1"/>
          </p:cNvSpPr>
          <p:nvPr>
            <p:ph idx="1"/>
          </p:nvPr>
        </p:nvSpPr>
        <p:spPr>
          <a:xfrm>
            <a:off x="533400" y="1447800"/>
            <a:ext cx="7924800" cy="4384829"/>
          </a:xfrm>
        </p:spPr>
        <p:txBody>
          <a:bodyPr>
            <a:normAutofit/>
          </a:bodyPr>
          <a:lstStyle/>
          <a:p>
            <a:pPr>
              <a:buNone/>
            </a:pPr>
            <a:r>
              <a:rPr lang="en-US" b="1" dirty="0" smtClean="0"/>
              <a:t>The uterus is kept in its normal position in the pelvis by the following supports:</a:t>
            </a:r>
          </a:p>
          <a:p>
            <a:pPr>
              <a:buNone/>
            </a:pPr>
            <a:r>
              <a:rPr lang="en-US" b="1" dirty="0" smtClean="0"/>
              <a:t>· Ligaments</a:t>
            </a:r>
          </a:p>
          <a:p>
            <a:pPr>
              <a:buNone/>
            </a:pPr>
            <a:r>
              <a:rPr lang="en-US" b="1" dirty="0" smtClean="0"/>
              <a:t>· The muscles of the pelvic floor which is mainly the levator ani</a:t>
            </a:r>
          </a:p>
          <a:p>
            <a:pPr>
              <a:buNone/>
            </a:pPr>
            <a:r>
              <a:rPr lang="en-US" b="1" dirty="0" smtClean="0"/>
              <a:t>· The pubovesico-cervical support consisting mainly of fascia</a:t>
            </a:r>
          </a:p>
          <a:p>
            <a:pPr>
              <a:buNone/>
            </a:pPr>
            <a:r>
              <a:rPr lang="en-US" b="1" dirty="0" smtClean="0"/>
              <a:t>The ligaments are the most important support</a:t>
            </a:r>
          </a:p>
          <a:p>
            <a:pPr>
              <a:buNone/>
            </a:pPr>
            <a:r>
              <a:rPr lang="en-US" b="1" dirty="0" smtClean="0"/>
              <a:t>structures and help to maintain the uterus in its position. They consist of the following:</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7924800" cy="1143000"/>
          </a:xfrm>
        </p:spPr>
        <p:txBody>
          <a:bodyPr/>
          <a:lstStyle/>
          <a:p>
            <a:r>
              <a:rPr lang="en-US" b="1" dirty="0" smtClean="0">
                <a:solidFill>
                  <a:srgbClr val="FF0000"/>
                </a:solidFill>
              </a:rPr>
              <a:t>The uterus cont…</a:t>
            </a:r>
            <a:endParaRPr lang="en-US" b="1" dirty="0">
              <a:solidFill>
                <a:srgbClr val="FF0000"/>
              </a:solidFill>
            </a:endParaRPr>
          </a:p>
        </p:txBody>
      </p:sp>
      <p:sp>
        <p:nvSpPr>
          <p:cNvPr id="2" name="Content Placeholder 1"/>
          <p:cNvSpPr>
            <a:spLocks noGrp="1"/>
          </p:cNvSpPr>
          <p:nvPr>
            <p:ph idx="1"/>
          </p:nvPr>
        </p:nvSpPr>
        <p:spPr>
          <a:xfrm>
            <a:off x="533400" y="1600200"/>
            <a:ext cx="8077200" cy="4232429"/>
          </a:xfrm>
        </p:spPr>
        <p:txBody>
          <a:bodyPr/>
          <a:lstStyle/>
          <a:p>
            <a:pPr>
              <a:buNone/>
            </a:pPr>
            <a:r>
              <a:rPr lang="en-US" dirty="0" smtClean="0"/>
              <a:t>· </a:t>
            </a:r>
            <a:r>
              <a:rPr lang="en-US" b="1" dirty="0" smtClean="0"/>
              <a:t>The transverse cervical ligaments</a:t>
            </a:r>
          </a:p>
          <a:p>
            <a:pPr>
              <a:buNone/>
            </a:pPr>
            <a:r>
              <a:rPr lang="en-US" b="1" dirty="0" smtClean="0"/>
              <a:t>· The </a:t>
            </a:r>
            <a:r>
              <a:rPr lang="en-US" b="1" dirty="0" err="1" smtClean="0"/>
              <a:t>uterosacral</a:t>
            </a:r>
            <a:r>
              <a:rPr lang="en-US" b="1" dirty="0" smtClean="0"/>
              <a:t> ligaments</a:t>
            </a:r>
          </a:p>
          <a:p>
            <a:pPr>
              <a:buNone/>
            </a:pPr>
            <a:r>
              <a:rPr lang="en-US" b="1" dirty="0" smtClean="0"/>
              <a:t>· The </a:t>
            </a:r>
            <a:r>
              <a:rPr lang="en-US" b="1" dirty="0" err="1" smtClean="0"/>
              <a:t>pubocervical</a:t>
            </a:r>
            <a:r>
              <a:rPr lang="en-US" b="1" dirty="0" smtClean="0"/>
              <a:t> ligaments</a:t>
            </a:r>
          </a:p>
          <a:p>
            <a:pPr>
              <a:buNone/>
            </a:pPr>
            <a:r>
              <a:rPr lang="en-US" b="1" dirty="0" smtClean="0"/>
              <a:t>· The broad ligaments</a:t>
            </a:r>
          </a:p>
          <a:p>
            <a:pPr>
              <a:buNone/>
            </a:pPr>
            <a:r>
              <a:rPr lang="en-US" b="1" dirty="0" smtClean="0"/>
              <a:t>· The round ligaments</a:t>
            </a:r>
          </a:p>
          <a:p>
            <a:pPr>
              <a:buNone/>
            </a:pPr>
            <a:r>
              <a:rPr lang="en-US" b="1" dirty="0" smtClean="0"/>
              <a:t>· The ovarian ligaments</a:t>
            </a:r>
          </a:p>
          <a:p>
            <a:pPr>
              <a:buNone/>
            </a:pP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229600" cy="1447800"/>
          </a:xfrm>
        </p:spPr>
        <p:txBody>
          <a:bodyPr>
            <a:normAutofit fontScale="90000"/>
          </a:bodyPr>
          <a:lstStyle/>
          <a:p>
            <a:r>
              <a:rPr lang="en-US" b="1" dirty="0" smtClean="0">
                <a:solidFill>
                  <a:srgbClr val="FF0000"/>
                </a:solidFill>
              </a:rPr>
              <a:t>Structure of the Non-Pregnant Uterus</a:t>
            </a:r>
            <a:r>
              <a:rPr lang="en-US" dirty="0" smtClean="0"/>
              <a:t/>
            </a:r>
            <a:br>
              <a:rPr lang="en-US" dirty="0" smtClean="0"/>
            </a:br>
            <a:endParaRPr lang="en-US" dirty="0"/>
          </a:p>
        </p:txBody>
      </p:sp>
      <p:sp>
        <p:nvSpPr>
          <p:cNvPr id="2" name="Content Placeholder 1"/>
          <p:cNvSpPr>
            <a:spLocks noGrp="1"/>
          </p:cNvSpPr>
          <p:nvPr>
            <p:ph idx="1"/>
          </p:nvPr>
        </p:nvSpPr>
        <p:spPr>
          <a:xfrm>
            <a:off x="457200" y="1828800"/>
            <a:ext cx="8229600" cy="4724400"/>
          </a:xfrm>
        </p:spPr>
        <p:txBody>
          <a:bodyPr>
            <a:noAutofit/>
          </a:bodyPr>
          <a:lstStyle/>
          <a:p>
            <a:pPr>
              <a:buNone/>
            </a:pPr>
            <a:r>
              <a:rPr lang="en-US" sz="2800" b="1" dirty="0" smtClean="0"/>
              <a:t>The uterus of a non-pregnant woman is a hollow pear shaped muscular organ that consists of the following parts:</a:t>
            </a:r>
          </a:p>
          <a:p>
            <a:pPr>
              <a:buNone/>
            </a:pPr>
            <a:r>
              <a:rPr lang="en-US" sz="2800" b="1" dirty="0" smtClean="0"/>
              <a:t>· The body makes up the upper two-thirds of the uterus and is the biggest part.</a:t>
            </a:r>
          </a:p>
          <a:p>
            <a:pPr>
              <a:buNone/>
            </a:pPr>
            <a:r>
              <a:rPr lang="en-US" sz="2800" b="1" dirty="0" smtClean="0"/>
              <a:t>· The fundus is the upper rounded part above the insertion of the fallopian tubes.</a:t>
            </a:r>
          </a:p>
          <a:p>
            <a:pPr>
              <a:buNone/>
            </a:pPr>
            <a:r>
              <a:rPr lang="en-US" sz="2800" b="1" dirty="0" smtClean="0"/>
              <a:t>· The cornua are the upper outer angles where the uterine tubes join.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077200" cy="1524000"/>
          </a:xfrm>
        </p:spPr>
        <p:txBody>
          <a:bodyPr>
            <a:normAutofit/>
          </a:bodyPr>
          <a:lstStyle/>
          <a:p>
            <a:r>
              <a:rPr lang="en-US" b="1" dirty="0" smtClean="0">
                <a:solidFill>
                  <a:srgbClr val="FF0000"/>
                </a:solidFill>
              </a:rPr>
              <a:t>Structure of the Non-Pregnant Uterus cont…</a:t>
            </a:r>
            <a:endParaRPr lang="en-US" b="1" dirty="0">
              <a:solidFill>
                <a:srgbClr val="FF0000"/>
              </a:solidFill>
            </a:endParaRPr>
          </a:p>
        </p:txBody>
      </p:sp>
      <p:sp>
        <p:nvSpPr>
          <p:cNvPr id="2" name="Content Placeholder 1"/>
          <p:cNvSpPr>
            <a:spLocks noGrp="1"/>
          </p:cNvSpPr>
          <p:nvPr>
            <p:ph idx="1"/>
          </p:nvPr>
        </p:nvSpPr>
        <p:spPr>
          <a:xfrm>
            <a:off x="457200" y="1905000"/>
            <a:ext cx="8077200" cy="3927629"/>
          </a:xfrm>
        </p:spPr>
        <p:txBody>
          <a:bodyPr>
            <a:normAutofit fontScale="85000" lnSpcReduction="20000"/>
          </a:bodyPr>
          <a:lstStyle/>
          <a:p>
            <a:pPr>
              <a:buNone/>
            </a:pPr>
            <a:r>
              <a:rPr lang="en-US" sz="2800" b="1" dirty="0" smtClean="0"/>
              <a:t>· The uterine cavity is the triangular space between the anterior and posterior walls, with the base of the triangle uppermost.</a:t>
            </a:r>
          </a:p>
          <a:p>
            <a:pPr>
              <a:buNone/>
            </a:pPr>
            <a:r>
              <a:rPr lang="en-US" sz="2800" b="1" dirty="0" smtClean="0"/>
              <a:t>· The isthmus is the narrow area between the cavity and the cervix. </a:t>
            </a:r>
          </a:p>
          <a:p>
            <a:pPr>
              <a:buNone/>
            </a:pPr>
            <a:endParaRPr lang="en-US" sz="2800" b="1" dirty="0" smtClean="0"/>
          </a:p>
          <a:p>
            <a:pPr>
              <a:buNone/>
            </a:pPr>
            <a:r>
              <a:rPr lang="en-US" sz="2800" b="1" dirty="0" smtClean="0"/>
              <a:t>· The cervix protrudes into the vagina with the upper half above the vagina.· The internal os is a narrow opening between the isthmus and the cervix, the external os is a small round opening at the lower end of the cervix.</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686800" cy="3785652"/>
          </a:xfrm>
          <a:prstGeom prst="rect">
            <a:avLst/>
          </a:prstGeom>
        </p:spPr>
        <p:txBody>
          <a:bodyPr wrap="square">
            <a:spAutoFit/>
          </a:bodyPr>
          <a:lstStyle/>
          <a:p>
            <a:r>
              <a:rPr lang="en-US" sz="4000" b="1" dirty="0" smtClean="0">
                <a:solidFill>
                  <a:srgbClr val="FFC000"/>
                </a:solidFill>
              </a:rPr>
              <a:t>Midwifery:-</a:t>
            </a:r>
          </a:p>
          <a:p>
            <a:r>
              <a:rPr lang="en-US" sz="4000" dirty="0"/>
              <a:t>	</a:t>
            </a:r>
            <a:r>
              <a:rPr lang="en-US" sz="4000" b="1" dirty="0" smtClean="0"/>
              <a:t>Involves the act of dealing with childbirth.</a:t>
            </a:r>
          </a:p>
          <a:p>
            <a:r>
              <a:rPr lang="en-US" sz="4000" b="1" dirty="0" smtClean="0"/>
              <a:t>It is the art and science of caring for women undergoing normal pregnancy, labour and puerperia.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828800"/>
          </a:xfrm>
        </p:spPr>
        <p:txBody>
          <a:bodyPr>
            <a:noAutofit/>
          </a:bodyPr>
          <a:lstStyle/>
          <a:p>
            <a:r>
              <a:rPr lang="en-US" sz="4000" b="1" dirty="0" smtClean="0">
                <a:solidFill>
                  <a:srgbClr val="FF0000"/>
                </a:solidFill>
              </a:rPr>
              <a:t>Structure of the Non-Pregnant Uterus cont…</a:t>
            </a:r>
            <a:endParaRPr lang="en-US" sz="4000" b="1" dirty="0">
              <a:solidFill>
                <a:srgbClr val="FF0000"/>
              </a:solidFill>
            </a:endParaRPr>
          </a:p>
        </p:txBody>
      </p:sp>
      <p:sp>
        <p:nvSpPr>
          <p:cNvPr id="2" name="Content Placeholder 1"/>
          <p:cNvSpPr>
            <a:spLocks noGrp="1"/>
          </p:cNvSpPr>
          <p:nvPr>
            <p:ph idx="1"/>
          </p:nvPr>
        </p:nvSpPr>
        <p:spPr>
          <a:xfrm>
            <a:off x="457200" y="2057400"/>
            <a:ext cx="8229600" cy="4495800"/>
          </a:xfrm>
        </p:spPr>
        <p:txBody>
          <a:bodyPr>
            <a:normAutofit fontScale="92500" lnSpcReduction="20000"/>
          </a:bodyPr>
          <a:lstStyle/>
          <a:p>
            <a:pPr>
              <a:buNone/>
            </a:pPr>
            <a:r>
              <a:rPr lang="en-US" sz="3000" b="1" dirty="0" smtClean="0">
                <a:solidFill>
                  <a:srgbClr val="FFC000"/>
                </a:solidFill>
              </a:rPr>
              <a:t>The Layers of the Uterus</a:t>
            </a:r>
          </a:p>
          <a:p>
            <a:pPr>
              <a:buNone/>
            </a:pPr>
            <a:r>
              <a:rPr lang="en-US" b="1" dirty="0" smtClean="0"/>
              <a:t>The uterus has three layers: the endometrium, the Myometrium and the perimetrium.</a:t>
            </a:r>
          </a:p>
          <a:p>
            <a:pPr>
              <a:buNone/>
            </a:pPr>
            <a:endParaRPr lang="en-US" dirty="0" smtClean="0"/>
          </a:p>
          <a:p>
            <a:pPr>
              <a:buNone/>
            </a:pPr>
            <a:r>
              <a:rPr lang="en-US" sz="3500" b="1" dirty="0" smtClean="0">
                <a:solidFill>
                  <a:srgbClr val="FFC000"/>
                </a:solidFill>
              </a:rPr>
              <a:t>The Endometrium</a:t>
            </a:r>
          </a:p>
          <a:p>
            <a:pPr>
              <a:buNone/>
            </a:pPr>
            <a:endParaRPr lang="en-US" b="1" dirty="0" smtClean="0"/>
          </a:p>
          <a:p>
            <a:pPr>
              <a:buNone/>
            </a:pPr>
            <a:r>
              <a:rPr lang="en-US" b="1" dirty="0" smtClean="0"/>
              <a:t>This is the inner lining of the uterus composed of</a:t>
            </a:r>
          </a:p>
          <a:p>
            <a:pPr>
              <a:buNone/>
            </a:pPr>
            <a:r>
              <a:rPr lang="en-US" b="1" dirty="0" smtClean="0"/>
              <a:t>ciliated epithelium (mucous membrane) on a</a:t>
            </a:r>
          </a:p>
          <a:p>
            <a:pPr>
              <a:buNone/>
            </a:pPr>
            <a:r>
              <a:rPr lang="en-US" b="1" dirty="0" smtClean="0"/>
              <a:t>connective tissue base and it changes in</a:t>
            </a:r>
          </a:p>
          <a:p>
            <a:pPr>
              <a:buNone/>
            </a:pPr>
            <a:r>
              <a:rPr lang="en-US" b="1" dirty="0" smtClean="0"/>
              <a:t>thickness during the menstrual cycle. The basal</a:t>
            </a:r>
          </a:p>
          <a:p>
            <a:pPr>
              <a:buNone/>
            </a:pPr>
            <a:r>
              <a:rPr lang="en-US" b="1" dirty="0" smtClean="0"/>
              <a:t>layer does not change. This will be discussed further under the menstrual cycle.</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fontScale="90000"/>
          </a:bodyPr>
          <a:lstStyle/>
          <a:p>
            <a:r>
              <a:rPr lang="en-US" b="1" dirty="0" smtClean="0">
                <a:solidFill>
                  <a:srgbClr val="FF0000"/>
                </a:solidFill>
              </a:rPr>
              <a:t>The Layers of the Uterus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idx="1"/>
          </p:nvPr>
        </p:nvSpPr>
        <p:spPr>
          <a:xfrm>
            <a:off x="457200" y="914400"/>
            <a:ext cx="8229600" cy="4918229"/>
          </a:xfrm>
        </p:spPr>
        <p:txBody>
          <a:bodyPr>
            <a:normAutofit/>
          </a:bodyPr>
          <a:lstStyle/>
          <a:p>
            <a:pPr>
              <a:buNone/>
            </a:pPr>
            <a:r>
              <a:rPr lang="en-US" sz="2800" b="1" dirty="0" smtClean="0">
                <a:solidFill>
                  <a:srgbClr val="00B050"/>
                </a:solidFill>
              </a:rPr>
              <a:t>The Myometrium (or Muscle Coat)</a:t>
            </a:r>
          </a:p>
          <a:p>
            <a:pPr>
              <a:buNone/>
            </a:pPr>
            <a:r>
              <a:rPr lang="en-US" b="1" dirty="0" smtClean="0"/>
              <a:t>This is the middle layer of the uterus. It is the</a:t>
            </a:r>
          </a:p>
          <a:p>
            <a:pPr>
              <a:buNone/>
            </a:pPr>
            <a:r>
              <a:rPr lang="en-US" b="1" dirty="0" smtClean="0"/>
              <a:t>thickest layer and is made up of three layers of</a:t>
            </a:r>
          </a:p>
          <a:p>
            <a:pPr>
              <a:buNone/>
            </a:pPr>
            <a:r>
              <a:rPr lang="en-US" b="1" dirty="0" smtClean="0"/>
              <a:t>muscle fibre. The fibres run in all directions and intermingle to surround the blood vessels and lymphatics.</a:t>
            </a:r>
          </a:p>
          <a:p>
            <a:pPr>
              <a:buNone/>
            </a:pPr>
            <a:endParaRPr lang="en-US" b="1" dirty="0" smtClean="0">
              <a:solidFill>
                <a:srgbClr val="00B050"/>
              </a:solidFill>
            </a:endParaRPr>
          </a:p>
          <a:p>
            <a:pPr>
              <a:buNone/>
            </a:pPr>
            <a:r>
              <a:rPr lang="en-US" sz="2800" b="1" dirty="0" smtClean="0">
                <a:solidFill>
                  <a:srgbClr val="00B050"/>
                </a:solidFill>
              </a:rPr>
              <a:t>The Perimetrium</a:t>
            </a:r>
          </a:p>
          <a:p>
            <a:pPr>
              <a:buNone/>
            </a:pPr>
            <a:r>
              <a:rPr lang="en-US" b="1" dirty="0" smtClean="0"/>
              <a:t>This is a double serous membrane and extension of the peritoneum, which is draped over the uterus and uterine tubes.</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990600"/>
          </a:xfrm>
        </p:spPr>
        <p:txBody>
          <a:bodyPr>
            <a:normAutofit fontScale="90000"/>
          </a:bodyPr>
          <a:lstStyle/>
          <a:p>
            <a:r>
              <a:rPr lang="en-US" b="1" dirty="0" smtClean="0">
                <a:solidFill>
                  <a:srgbClr val="FF0000"/>
                </a:solidFill>
              </a:rPr>
              <a:t>The Uterine Tubes (Fallopian Tubes)</a:t>
            </a:r>
            <a:r>
              <a:rPr lang="en-US" dirty="0" smtClean="0"/>
              <a:t/>
            </a:r>
            <a:br>
              <a:rPr lang="en-US" dirty="0" smtClean="0"/>
            </a:br>
            <a:endParaRPr lang="en-US" dirty="0"/>
          </a:p>
        </p:txBody>
      </p:sp>
      <p:sp>
        <p:nvSpPr>
          <p:cNvPr id="2" name="Content Placeholder 1"/>
          <p:cNvSpPr>
            <a:spLocks noGrp="1"/>
          </p:cNvSpPr>
          <p:nvPr>
            <p:ph idx="1"/>
          </p:nvPr>
        </p:nvSpPr>
        <p:spPr>
          <a:xfrm>
            <a:off x="304800" y="1600200"/>
            <a:ext cx="8610600" cy="4407091"/>
          </a:xfrm>
        </p:spPr>
        <p:txBody>
          <a:bodyPr>
            <a:noAutofit/>
          </a:bodyPr>
          <a:lstStyle/>
          <a:p>
            <a:r>
              <a:rPr lang="en-US" sz="2400" b="1" dirty="0" smtClean="0"/>
              <a:t>The fallopian tubes are passages that link the</a:t>
            </a:r>
          </a:p>
          <a:p>
            <a:pPr>
              <a:buNone/>
            </a:pPr>
            <a:r>
              <a:rPr lang="en-US" sz="2400" b="1" dirty="0" smtClean="0"/>
              <a:t>ovaries to the uterus. Each tube is between 10 -</a:t>
            </a:r>
          </a:p>
          <a:p>
            <a:pPr>
              <a:buNone/>
            </a:pPr>
            <a:r>
              <a:rPr lang="en-US" sz="2400" b="1" dirty="0" smtClean="0"/>
              <a:t>12 centimetres long and is divided into four main</a:t>
            </a:r>
          </a:p>
          <a:p>
            <a:pPr>
              <a:buNone/>
            </a:pPr>
            <a:r>
              <a:rPr lang="en-US" sz="2400" b="1" dirty="0" smtClean="0"/>
              <a:t>parts, namely:</a:t>
            </a:r>
          </a:p>
          <a:p>
            <a:r>
              <a:rPr lang="en-US" sz="2400" b="1" dirty="0" smtClean="0"/>
              <a:t>· The interstitial portion, which is the medial part that opens into the uterus.</a:t>
            </a:r>
          </a:p>
          <a:p>
            <a:pPr>
              <a:buNone/>
            </a:pPr>
            <a:r>
              <a:rPr lang="en-US" sz="2400" b="1" dirty="0" smtClean="0"/>
              <a:t>Its whole length lies within the walls of the uterus. It is the shortest and narrowest part of the tube with a length of 1.25 centimetres and its lumen is 1 </a:t>
            </a:r>
            <a:r>
              <a:rPr lang="en-US" sz="2400" b="1" dirty="0" err="1" smtClean="0"/>
              <a:t>millimetre</a:t>
            </a:r>
            <a:r>
              <a:rPr lang="en-US" sz="2400" b="1" dirty="0" smtClean="0"/>
              <a:t> wide.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296834" cy="1143000"/>
          </a:xfrm>
        </p:spPr>
        <p:txBody>
          <a:bodyPr>
            <a:normAutofit/>
          </a:bodyPr>
          <a:lstStyle/>
          <a:p>
            <a:r>
              <a:rPr lang="en-US" b="1" dirty="0" smtClean="0">
                <a:solidFill>
                  <a:srgbClr val="FF0000"/>
                </a:solidFill>
              </a:rPr>
              <a:t>The Uterine Tubes cont…</a:t>
            </a:r>
            <a:endParaRPr lang="en-US" b="1" dirty="0"/>
          </a:p>
        </p:txBody>
      </p:sp>
      <p:sp>
        <p:nvSpPr>
          <p:cNvPr id="2" name="Content Placeholder 1"/>
          <p:cNvSpPr>
            <a:spLocks noGrp="1"/>
          </p:cNvSpPr>
          <p:nvPr>
            <p:ph idx="1"/>
          </p:nvPr>
        </p:nvSpPr>
        <p:spPr>
          <a:xfrm>
            <a:off x="457200" y="1371600"/>
            <a:ext cx="8229600" cy="4461029"/>
          </a:xfrm>
        </p:spPr>
        <p:txBody>
          <a:bodyPr>
            <a:normAutofit fontScale="85000" lnSpcReduction="20000"/>
          </a:bodyPr>
          <a:lstStyle/>
          <a:p>
            <a:pPr>
              <a:buNone/>
            </a:pPr>
            <a:r>
              <a:rPr lang="en-US" sz="2800" b="1" dirty="0" smtClean="0"/>
              <a:t>· </a:t>
            </a:r>
            <a:r>
              <a:rPr lang="en-US" sz="2800" b="1" dirty="0" smtClean="0">
                <a:solidFill>
                  <a:srgbClr val="FFC000"/>
                </a:solidFill>
              </a:rPr>
              <a:t>The isthmus</a:t>
            </a:r>
            <a:r>
              <a:rPr lang="en-US" sz="2800" b="1" dirty="0" smtClean="0"/>
              <a:t>, which is the narrow portion immediately adjoining the uterus.</a:t>
            </a:r>
          </a:p>
          <a:p>
            <a:pPr>
              <a:buNone/>
            </a:pPr>
            <a:endParaRPr lang="en-US" sz="2800" b="1" dirty="0" smtClean="0"/>
          </a:p>
          <a:p>
            <a:pPr>
              <a:buNone/>
            </a:pPr>
            <a:r>
              <a:rPr lang="en-US" sz="2800" b="1" dirty="0" smtClean="0"/>
              <a:t>· </a:t>
            </a:r>
            <a:r>
              <a:rPr lang="en-US" sz="2800" b="1" dirty="0" smtClean="0">
                <a:solidFill>
                  <a:srgbClr val="FFC000"/>
                </a:solidFill>
              </a:rPr>
              <a:t>The ampulla</a:t>
            </a:r>
            <a:r>
              <a:rPr lang="en-US" sz="2800" b="1" dirty="0" smtClean="0"/>
              <a:t>, which is the widest and longest (5 centimetres long) part of the fallopian tube and it is here that fertilization occurs·</a:t>
            </a:r>
          </a:p>
          <a:p>
            <a:pPr>
              <a:buNone/>
            </a:pPr>
            <a:endParaRPr lang="en-US" sz="2800" b="1" dirty="0" smtClean="0"/>
          </a:p>
          <a:p>
            <a:pPr>
              <a:buNone/>
            </a:pPr>
            <a:r>
              <a:rPr lang="en-US" sz="2800" b="1" dirty="0" smtClean="0">
                <a:solidFill>
                  <a:srgbClr val="FFC000"/>
                </a:solidFill>
              </a:rPr>
              <a:t> The infundibulum</a:t>
            </a:r>
            <a:r>
              <a:rPr lang="en-US" sz="2800" b="1" dirty="0" smtClean="0"/>
              <a:t>, which is the fimbriated end of the fallopian tube. It is in close proximity to the ovary and its finger-like projections are known as Fimbriae. One of the Fimbriae, being longer than the others is in contact with the ovary and picks up the ovum from the surface of the ovary at ovulation.</a:t>
            </a:r>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7992034" cy="1066800"/>
          </a:xfrm>
        </p:spPr>
        <p:txBody>
          <a:bodyPr>
            <a:normAutofit/>
          </a:bodyPr>
          <a:lstStyle/>
          <a:p>
            <a:r>
              <a:rPr lang="en-US" b="1" dirty="0">
                <a:solidFill>
                  <a:srgbClr val="FF0000"/>
                </a:solidFill>
              </a:rPr>
              <a:t>The Uterine Tubes </a:t>
            </a:r>
            <a:r>
              <a:rPr lang="en-US" b="1" dirty="0" err="1">
                <a:solidFill>
                  <a:srgbClr val="FF0000"/>
                </a:solidFill>
              </a:rPr>
              <a:t>cont</a:t>
            </a:r>
            <a:r>
              <a:rPr lang="en-US" b="1" dirty="0">
                <a:solidFill>
                  <a:srgbClr val="FF0000"/>
                </a:solidFill>
              </a:rPr>
              <a:t>…</a:t>
            </a:r>
            <a:endParaRPr lang="en-GB" dirty="0"/>
          </a:p>
        </p:txBody>
      </p:sp>
      <p:sp>
        <p:nvSpPr>
          <p:cNvPr id="3" name="Content Placeholder 2"/>
          <p:cNvSpPr>
            <a:spLocks noGrp="1"/>
          </p:cNvSpPr>
          <p:nvPr>
            <p:ph idx="1"/>
          </p:nvPr>
        </p:nvSpPr>
        <p:spPr>
          <a:xfrm>
            <a:off x="304800" y="609600"/>
            <a:ext cx="8534400" cy="6248400"/>
          </a:xfrm>
        </p:spPr>
        <p:txBody>
          <a:bodyPr>
            <a:normAutofit fontScale="92500" lnSpcReduction="10000"/>
          </a:bodyPr>
          <a:lstStyle/>
          <a:p>
            <a:r>
              <a:rPr lang="en-GB" sz="2600" b="1" dirty="0">
                <a:solidFill>
                  <a:srgbClr val="7030A0"/>
                </a:solidFill>
              </a:rPr>
              <a:t>Layers of Wall</a:t>
            </a:r>
            <a:endParaRPr lang="en-GB" sz="2600" dirty="0">
              <a:solidFill>
                <a:srgbClr val="7030A0"/>
              </a:solidFill>
            </a:endParaRPr>
          </a:p>
          <a:p>
            <a:pPr marL="68580" indent="0">
              <a:buNone/>
            </a:pPr>
            <a:r>
              <a:rPr lang="en-GB" b="1" dirty="0"/>
              <a:t>The wall of the tube has 4 coats: serous (</a:t>
            </a:r>
            <a:r>
              <a:rPr lang="en-GB" b="1" dirty="0">
                <a:solidFill>
                  <a:srgbClr val="00B050"/>
                </a:solidFill>
              </a:rPr>
              <a:t>peritoneal)</a:t>
            </a:r>
            <a:r>
              <a:rPr lang="en-GB" b="1" dirty="0"/>
              <a:t>, subserous or adventitial </a:t>
            </a:r>
            <a:r>
              <a:rPr lang="en-GB" b="1" dirty="0">
                <a:solidFill>
                  <a:srgbClr val="00B050"/>
                </a:solidFill>
              </a:rPr>
              <a:t>(fibrous and vascular</a:t>
            </a:r>
            <a:r>
              <a:rPr lang="en-GB" b="1" dirty="0"/>
              <a:t>), muscular, and mucous. Each tube is enclosed within a peritoneal covering except along a small strip on its lower surface, where the </a:t>
            </a:r>
            <a:r>
              <a:rPr lang="en-GB" b="1" dirty="0" smtClean="0"/>
              <a:t>mesosalpinx </a:t>
            </a:r>
            <a:r>
              <a:rPr lang="en-GB" b="1" dirty="0" smtClean="0">
                <a:solidFill>
                  <a:srgbClr val="00B050"/>
                </a:solidFill>
              </a:rPr>
              <a:t>( peritoneum covering the fallopian tubes)</a:t>
            </a:r>
            <a:r>
              <a:rPr lang="en-GB" b="1" dirty="0" smtClean="0"/>
              <a:t> </a:t>
            </a:r>
            <a:r>
              <a:rPr lang="en-GB" b="1" dirty="0"/>
              <a:t>is attached. At the margins of the infundibulum and the fimbriae, this peritoneal covering becomes directly continuous with the mucous membrane lining the interior of the tube. The subserous tissue is lax in the immediate vicinity of the tube. The blood and nerve supply is found within this layer. The muscular coat has an outer longitudinal and an inner circular layer of smooth muscle </a:t>
            </a:r>
            <a:r>
              <a:rPr lang="en-GB" b="1" dirty="0" smtClean="0"/>
              <a:t>fibres, </a:t>
            </a:r>
            <a:r>
              <a:rPr lang="en-GB" b="1" dirty="0"/>
              <a:t>more prominent and continuous with that of the uterus at the uterine end of the tube. The mucous coat is ciliated columnar epithelium with coarse longitudinal folds, simple in the region of the isthmus but becoming higher and more complex in the ampulla. The epithelial lining extends outward into the fimbriae. The </a:t>
            </a:r>
            <a:r>
              <a:rPr lang="en-GB" b="1" dirty="0" err="1"/>
              <a:t>ciliary</a:t>
            </a:r>
            <a:r>
              <a:rPr lang="en-GB" b="1" dirty="0"/>
              <a:t> motion is directed toward the uterus.</a:t>
            </a:r>
          </a:p>
          <a:p>
            <a:pPr marL="68580" indent="0">
              <a:buNone/>
            </a:pPr>
            <a:endParaRPr lang="en-GB" dirty="0"/>
          </a:p>
        </p:txBody>
      </p:sp>
    </p:spTree>
    <p:extLst>
      <p:ext uri="{BB962C8B-B14F-4D97-AF65-F5344CB8AC3E}">
        <p14:creationId xmlns:p14="http://schemas.microsoft.com/office/powerpoint/2010/main" val="1007067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458200" cy="1524000"/>
          </a:xfrm>
        </p:spPr>
        <p:txBody>
          <a:bodyPr>
            <a:normAutofit/>
          </a:bodyPr>
          <a:lstStyle/>
          <a:p>
            <a:r>
              <a:rPr lang="en-US" b="1" dirty="0" smtClean="0">
                <a:solidFill>
                  <a:srgbClr val="FF0000"/>
                </a:solidFill>
              </a:rPr>
              <a:t>The Uterine Tubes (Fallopian Tubes) cont…</a:t>
            </a:r>
            <a:endParaRPr lang="en-US" b="1" dirty="0">
              <a:solidFill>
                <a:srgbClr val="FF0000"/>
              </a:solidFill>
            </a:endParaRPr>
          </a:p>
        </p:txBody>
      </p:sp>
      <p:sp>
        <p:nvSpPr>
          <p:cNvPr id="2" name="Content Placeholder 1"/>
          <p:cNvSpPr>
            <a:spLocks noGrp="1"/>
          </p:cNvSpPr>
          <p:nvPr>
            <p:ph idx="1"/>
          </p:nvPr>
        </p:nvSpPr>
        <p:spPr>
          <a:xfrm>
            <a:off x="304800" y="1600200"/>
            <a:ext cx="8305800" cy="4232429"/>
          </a:xfrm>
        </p:spPr>
        <p:txBody>
          <a:bodyPr>
            <a:noAutofit/>
          </a:bodyPr>
          <a:lstStyle/>
          <a:p>
            <a:pPr>
              <a:buNone/>
            </a:pPr>
            <a:r>
              <a:rPr lang="en-US" sz="2800" b="1" dirty="0" smtClean="0"/>
              <a:t>The uterine tube has three coats or layers.</a:t>
            </a:r>
          </a:p>
          <a:p>
            <a:pPr>
              <a:buNone/>
            </a:pPr>
            <a:r>
              <a:rPr lang="en-US" sz="2800" b="1" dirty="0" smtClean="0"/>
              <a:t>These are the serous, the muscular, and the mucous layers. The inner epithelium is lined with a mucous membrane of ciliated cubical epithelium, which is arranged in folds. These folds slow the ovum down on its way to the uterus. In the lining are cells that produce a secretion containing glycogen to nourish the ovum. Beneath the lining is a layer of vascular connective tissue.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534400" cy="1676400"/>
          </a:xfrm>
        </p:spPr>
        <p:txBody>
          <a:bodyPr>
            <a:normAutofit/>
          </a:bodyPr>
          <a:lstStyle/>
          <a:p>
            <a:r>
              <a:rPr lang="en-US" b="1" dirty="0" smtClean="0">
                <a:solidFill>
                  <a:srgbClr val="FF0000"/>
                </a:solidFill>
              </a:rPr>
              <a:t>The Uterine Tubes (Fallopian Tubes) cont’</a:t>
            </a:r>
            <a:endParaRPr lang="en-US" b="1" dirty="0"/>
          </a:p>
        </p:txBody>
      </p:sp>
      <p:sp>
        <p:nvSpPr>
          <p:cNvPr id="2" name="Content Placeholder 1"/>
          <p:cNvSpPr>
            <a:spLocks noGrp="1"/>
          </p:cNvSpPr>
          <p:nvPr>
            <p:ph idx="1"/>
          </p:nvPr>
        </p:nvSpPr>
        <p:spPr>
          <a:xfrm>
            <a:off x="152400" y="1981200"/>
            <a:ext cx="8763000" cy="3851429"/>
          </a:xfrm>
        </p:spPr>
        <p:txBody>
          <a:bodyPr>
            <a:normAutofit lnSpcReduction="10000"/>
          </a:bodyPr>
          <a:lstStyle/>
          <a:p>
            <a:pPr>
              <a:buNone/>
            </a:pPr>
            <a:r>
              <a:rPr lang="en-US" sz="2800" b="1" dirty="0" smtClean="0"/>
              <a:t>The middle layer of thin muscle coat consists of two layers, a longitudinal outer layer and a circular inner layer, both of smooth muscles. The tube is covered with peritoneum.</a:t>
            </a:r>
          </a:p>
          <a:p>
            <a:pPr>
              <a:buNone/>
            </a:pPr>
            <a:r>
              <a:rPr lang="en-US" sz="2800" b="1" dirty="0" smtClean="0"/>
              <a:t>The blood supply comes from the uterine and ovarian arteries and returns through the corresponding veins. The lymphatic drainage is carried out through the lumbar glands and the nerve supply is from the ovarian plexus.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752600"/>
          </a:xfrm>
        </p:spPr>
        <p:txBody>
          <a:bodyPr>
            <a:normAutofit/>
          </a:bodyPr>
          <a:lstStyle/>
          <a:p>
            <a:r>
              <a:rPr lang="en-US" b="1" dirty="0" smtClean="0">
                <a:solidFill>
                  <a:srgbClr val="FF0000"/>
                </a:solidFill>
              </a:rPr>
              <a:t>The Ovaries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idx="1"/>
          </p:nvPr>
        </p:nvSpPr>
        <p:spPr>
          <a:xfrm>
            <a:off x="228600" y="1828800"/>
            <a:ext cx="8763000" cy="4572000"/>
          </a:xfrm>
        </p:spPr>
        <p:txBody>
          <a:bodyPr>
            <a:noAutofit/>
          </a:bodyPr>
          <a:lstStyle/>
          <a:p>
            <a:pPr>
              <a:buNone/>
            </a:pPr>
            <a:r>
              <a:rPr lang="en-US" sz="2400" b="1" dirty="0" smtClean="0"/>
              <a:t>These are two glandular structures lying on the posterior surface of the broad ligament, supported by the ovarian and the infundibulopelvic ligaments. They are oval shaped and are composed of a medulla and a cortex, which is covered with germinal epithelium.</a:t>
            </a:r>
          </a:p>
          <a:p>
            <a:pPr>
              <a:buNone/>
            </a:pPr>
            <a:r>
              <a:rPr lang="en-US" sz="2400" b="1" dirty="0" smtClean="0"/>
              <a:t>The medulla is made up of fibrous tissue, throughout which the ovarian blood vessels and the lymphatics and nerves travel. The cortex is the functional part of the ovary. </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7763434" cy="533400"/>
          </a:xfrm>
        </p:spPr>
        <p:txBody>
          <a:bodyPr>
            <a:normAutofit fontScale="90000"/>
          </a:bodyPr>
          <a:lstStyle/>
          <a:p>
            <a:r>
              <a:rPr lang="en-US" b="1" dirty="0" smtClean="0">
                <a:solidFill>
                  <a:srgbClr val="FF0000"/>
                </a:solidFill>
              </a:rPr>
              <a:t>The Ovaries cont…</a:t>
            </a:r>
            <a:endParaRPr lang="en-US" b="1" dirty="0"/>
          </a:p>
        </p:txBody>
      </p:sp>
      <p:sp>
        <p:nvSpPr>
          <p:cNvPr id="2" name="Content Placeholder 1"/>
          <p:cNvSpPr>
            <a:spLocks noGrp="1"/>
          </p:cNvSpPr>
          <p:nvPr>
            <p:ph idx="1"/>
          </p:nvPr>
        </p:nvSpPr>
        <p:spPr>
          <a:xfrm>
            <a:off x="457200" y="1066800"/>
            <a:ext cx="8229600" cy="4765829"/>
          </a:xfrm>
        </p:spPr>
        <p:txBody>
          <a:bodyPr>
            <a:normAutofit/>
          </a:bodyPr>
          <a:lstStyle/>
          <a:p>
            <a:pPr>
              <a:buNone/>
            </a:pPr>
            <a:r>
              <a:rPr lang="en-US" sz="2800" b="1" dirty="0" smtClean="0"/>
              <a:t>It contains the Graafian follicles that are in different stages of development, surrounded by the stroma.</a:t>
            </a:r>
          </a:p>
          <a:p>
            <a:pPr>
              <a:buNone/>
            </a:pPr>
            <a:endParaRPr lang="en-US" sz="2800" b="1" dirty="0" smtClean="0"/>
          </a:p>
          <a:p>
            <a:pPr>
              <a:buNone/>
            </a:pPr>
            <a:r>
              <a:rPr lang="en-US" sz="2800" b="1" dirty="0" smtClean="0"/>
              <a:t>From puberty some of the Graafian follicles enlarge under the influence of the follicle stimulating hormone. One Graafian follicle matures each month and ruptures to release an ovum. The ovaries produce ova and the hormones oestrogen and progesterone.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382000" cy="914400"/>
          </a:xfrm>
        </p:spPr>
        <p:txBody>
          <a:bodyPr/>
          <a:lstStyle/>
          <a:p>
            <a:r>
              <a:rPr lang="en-US" b="1" dirty="0" smtClean="0">
                <a:solidFill>
                  <a:srgbClr val="FF0000"/>
                </a:solidFill>
              </a:rPr>
              <a:t>The  diagrammatic Ovaries</a:t>
            </a:r>
            <a:endParaRPr lang="en-US" b="1" dirty="0"/>
          </a:p>
        </p:txBody>
      </p:sp>
      <p:pic>
        <p:nvPicPr>
          <p:cNvPr id="6" name="Picture 10" descr="C:\My Documents\Ed2\images\Cervix\Cervix.jpg"/>
          <p:cNvPicPr>
            <a:picLocks noGrp="1" noChangeAspect="1" noChangeArrowheads="1"/>
          </p:cNvPicPr>
          <p:nvPr>
            <p:ph idx="1"/>
          </p:nvPr>
        </p:nvPicPr>
        <p:blipFill>
          <a:blip r:embed="rId2"/>
          <a:stretch>
            <a:fillRect/>
          </a:stretch>
        </p:blipFill>
        <p:spPr bwMode="auto">
          <a:xfrm>
            <a:off x="76200" y="1676400"/>
            <a:ext cx="89154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534400" cy="2862322"/>
          </a:xfrm>
          <a:prstGeom prst="rect">
            <a:avLst/>
          </a:prstGeom>
        </p:spPr>
        <p:txBody>
          <a:bodyPr wrap="square">
            <a:spAutoFit/>
          </a:bodyPr>
          <a:lstStyle/>
          <a:p>
            <a:r>
              <a:rPr lang="en-US" sz="4000" b="1" dirty="0" smtClean="0">
                <a:solidFill>
                  <a:srgbClr val="FFC000"/>
                </a:solidFill>
              </a:rPr>
              <a:t>Obstetrics:-</a:t>
            </a:r>
          </a:p>
          <a:p>
            <a:r>
              <a:rPr lang="en-US" sz="2800" b="1" dirty="0" smtClean="0"/>
              <a:t>The medical science and art of caring for women with abnormal pregnancies , labours , or post natal periods.</a:t>
            </a:r>
          </a:p>
          <a:p>
            <a:r>
              <a:rPr lang="en-US" sz="2800" b="1" dirty="0"/>
              <a:t>	</a:t>
            </a:r>
            <a:r>
              <a:rPr lang="en-US" sz="2800" b="1" dirty="0" smtClean="0"/>
              <a:t>- it is the branch of medicine dealing with pregnancy , labour and the purperium.</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7611034" cy="762000"/>
          </a:xfrm>
        </p:spPr>
        <p:txBody>
          <a:bodyPr>
            <a:normAutofit/>
          </a:bodyPr>
          <a:lstStyle/>
          <a:p>
            <a:r>
              <a:rPr lang="en-US" b="1" dirty="0" smtClean="0">
                <a:solidFill>
                  <a:srgbClr val="FF0000"/>
                </a:solidFill>
              </a:rPr>
              <a:t>The ovaries cont..</a:t>
            </a:r>
            <a:endParaRPr lang="en-US" b="1" dirty="0">
              <a:solidFill>
                <a:srgbClr val="FF0000"/>
              </a:solidFill>
            </a:endParaRPr>
          </a:p>
        </p:txBody>
      </p:sp>
      <p:sp>
        <p:nvSpPr>
          <p:cNvPr id="2" name="Content Placeholder 1"/>
          <p:cNvSpPr>
            <a:spLocks noGrp="1"/>
          </p:cNvSpPr>
          <p:nvPr>
            <p:ph idx="1"/>
          </p:nvPr>
        </p:nvSpPr>
        <p:spPr>
          <a:xfrm>
            <a:off x="457200" y="762000"/>
            <a:ext cx="8229600" cy="5791200"/>
          </a:xfrm>
        </p:spPr>
        <p:txBody>
          <a:bodyPr>
            <a:noAutofit/>
          </a:bodyPr>
          <a:lstStyle/>
          <a:p>
            <a:pPr>
              <a:buNone/>
            </a:pPr>
            <a:r>
              <a:rPr lang="en-US" b="1" dirty="0" smtClean="0"/>
              <a:t>Blood supply to the ovaries is provided by the ovarian arteries and drained by the ovarian veins. The lumbar glands maintain lymphatic drainage while nerve supply is from the ovarian plexus.</a:t>
            </a:r>
          </a:p>
          <a:p>
            <a:pPr>
              <a:buNone/>
            </a:pPr>
            <a:r>
              <a:rPr lang="en-US" b="1" dirty="0" smtClean="0">
                <a:solidFill>
                  <a:srgbClr val="FFC000"/>
                </a:solidFill>
              </a:rPr>
              <a:t>So far, you have learned about the different structures that make up the female reproductive system. You now know that the vagina acts as a receptacle of the semen during sexual intercourse, as a passage for menstrual blood and for the foetus during delivery. It was also mentioned that the uterus is the site where the foetus grows from implantation to maturity, the fallopian tubes are passages through which the ova passes to be propelled to the uterine cavity, and that the functions of the ovaries include production of ova and hormones.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76200" y="0"/>
            <a:ext cx="9220200" cy="6858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458200" cy="1752600"/>
          </a:xfrm>
        </p:spPr>
        <p:txBody>
          <a:bodyPr>
            <a:normAutofit/>
          </a:bodyPr>
          <a:lstStyle/>
          <a:p>
            <a:r>
              <a:rPr lang="en-US" b="1" dirty="0" smtClean="0">
                <a:solidFill>
                  <a:srgbClr val="FF0000"/>
                </a:solidFill>
              </a:rPr>
              <a:t>		Hormones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idx="1"/>
          </p:nvPr>
        </p:nvSpPr>
        <p:spPr>
          <a:xfrm>
            <a:off x="381000" y="1295400"/>
            <a:ext cx="8458200" cy="4537229"/>
          </a:xfrm>
        </p:spPr>
        <p:txBody>
          <a:bodyPr>
            <a:normAutofit/>
          </a:bodyPr>
          <a:lstStyle/>
          <a:p>
            <a:pPr>
              <a:buNone/>
            </a:pPr>
            <a:r>
              <a:rPr lang="en-US" b="1" dirty="0" smtClean="0"/>
              <a:t>From puberty to menopause, the female reproductive system goes through regular cycles, governed by various hormones.  Will now look at these hormones and what they do.</a:t>
            </a:r>
          </a:p>
          <a:p>
            <a:pPr>
              <a:buNone/>
            </a:pPr>
            <a:r>
              <a:rPr lang="en-US" b="1" dirty="0" smtClean="0"/>
              <a:t>The most important hormones in relation to</a:t>
            </a:r>
          </a:p>
          <a:p>
            <a:pPr>
              <a:buNone/>
            </a:pPr>
            <a:r>
              <a:rPr lang="en-US" b="1" dirty="0" smtClean="0"/>
              <a:t>reproduction in the female are:</a:t>
            </a:r>
          </a:p>
          <a:p>
            <a:pPr>
              <a:buFont typeface="Wingdings" pitchFamily="2" charset="2"/>
              <a:buChar char="v"/>
            </a:pPr>
            <a:r>
              <a:rPr lang="en-US" b="1" dirty="0" smtClean="0"/>
              <a:t> The Follicle-Stimulating Hormone (FSH)</a:t>
            </a:r>
          </a:p>
          <a:p>
            <a:pPr>
              <a:buFont typeface="Wingdings" pitchFamily="2" charset="2"/>
              <a:buChar char="v"/>
            </a:pPr>
            <a:r>
              <a:rPr lang="en-US" b="1" dirty="0" smtClean="0"/>
              <a:t> The Luteinizing Hormone (LH)</a:t>
            </a:r>
          </a:p>
          <a:p>
            <a:pPr>
              <a:buFont typeface="Wingdings" pitchFamily="2" charset="2"/>
              <a:buChar char="v"/>
            </a:pPr>
            <a:r>
              <a:rPr lang="en-US" b="1" dirty="0" smtClean="0"/>
              <a:t> Oestrogen</a:t>
            </a:r>
          </a:p>
          <a:p>
            <a:pPr>
              <a:buFont typeface="Wingdings" pitchFamily="2" charset="2"/>
              <a:buChar char="v"/>
            </a:pPr>
            <a:r>
              <a:rPr lang="en-US" b="1" dirty="0" smtClean="0"/>
              <a:t> Progesterone</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990600"/>
          </a:xfrm>
        </p:spPr>
        <p:txBody>
          <a:bodyPr>
            <a:normAutofit/>
          </a:bodyPr>
          <a:lstStyle/>
          <a:p>
            <a:r>
              <a:rPr lang="en-US" b="1" dirty="0" smtClean="0">
                <a:solidFill>
                  <a:srgbClr val="FF0000"/>
                </a:solidFill>
              </a:rPr>
              <a:t>Hormones cont…</a:t>
            </a:r>
            <a:endParaRPr lang="en-US" b="1" dirty="0">
              <a:solidFill>
                <a:srgbClr val="FF0000"/>
              </a:solidFill>
            </a:endParaRPr>
          </a:p>
        </p:txBody>
      </p:sp>
      <p:sp>
        <p:nvSpPr>
          <p:cNvPr id="2" name="Content Placeholder 1"/>
          <p:cNvSpPr>
            <a:spLocks noGrp="1"/>
          </p:cNvSpPr>
          <p:nvPr>
            <p:ph idx="1"/>
          </p:nvPr>
        </p:nvSpPr>
        <p:spPr>
          <a:xfrm>
            <a:off x="457200" y="1066800"/>
            <a:ext cx="8229600" cy="4940491"/>
          </a:xfrm>
        </p:spPr>
        <p:txBody>
          <a:bodyPr>
            <a:noAutofit/>
          </a:bodyPr>
          <a:lstStyle/>
          <a:p>
            <a:pPr>
              <a:buNone/>
            </a:pPr>
            <a:r>
              <a:rPr lang="en-US" sz="3200" b="1" i="1" dirty="0" smtClean="0">
                <a:solidFill>
                  <a:srgbClr val="7030A0"/>
                </a:solidFill>
              </a:rPr>
              <a:t>What are the functions of FSH and LH?</a:t>
            </a:r>
          </a:p>
          <a:p>
            <a:pPr>
              <a:buNone/>
            </a:pPr>
            <a:r>
              <a:rPr lang="en-US" sz="3200" b="1" dirty="0" smtClean="0"/>
              <a:t>The hypothalamus controls and governs the anterior pituitary gland. The hypothalamus produces Gonadotrophin-Releasing Hormone (GnRH) which acts on the anterior pituitary gland to secrete two Gonadotrophin: the Follicle-Stimulating Hormone (FSH) and Luteinizing Hormone (LH).</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7915834" cy="838200"/>
          </a:xfrm>
        </p:spPr>
        <p:txBody>
          <a:bodyPr/>
          <a:lstStyle/>
          <a:p>
            <a:r>
              <a:rPr lang="en-US" b="1" dirty="0" smtClean="0">
                <a:solidFill>
                  <a:srgbClr val="FF0000"/>
                </a:solidFill>
              </a:rPr>
              <a:t>		Hormones cont…</a:t>
            </a:r>
            <a:endParaRPr lang="en-US" b="1" dirty="0"/>
          </a:p>
        </p:txBody>
      </p:sp>
      <p:sp>
        <p:nvSpPr>
          <p:cNvPr id="2" name="Content Placeholder 1"/>
          <p:cNvSpPr>
            <a:spLocks noGrp="1"/>
          </p:cNvSpPr>
          <p:nvPr>
            <p:ph idx="1"/>
          </p:nvPr>
        </p:nvSpPr>
        <p:spPr>
          <a:xfrm>
            <a:off x="304800" y="1295400"/>
            <a:ext cx="8458200" cy="4724400"/>
          </a:xfrm>
        </p:spPr>
        <p:txBody>
          <a:bodyPr>
            <a:normAutofit fontScale="92500" lnSpcReduction="10000"/>
          </a:bodyPr>
          <a:lstStyle/>
          <a:p>
            <a:pPr>
              <a:buNone/>
            </a:pPr>
            <a:r>
              <a:rPr lang="en-US" sz="3200" b="1" i="1" dirty="0" smtClean="0">
                <a:solidFill>
                  <a:srgbClr val="7030A0"/>
                </a:solidFill>
              </a:rPr>
              <a:t>Follicle-Stimulating Hormone (FSH)</a:t>
            </a:r>
          </a:p>
          <a:p>
            <a:pPr>
              <a:buNone/>
            </a:pPr>
            <a:r>
              <a:rPr lang="en-US" sz="2800" b="1" dirty="0" smtClean="0"/>
              <a:t>The FSH causes the Graafian follicle in the ovarian cortex to develop, mature and rupture to release the ovum into the fimbriated end of the fallopian tube. This is known as ovulation.</a:t>
            </a:r>
          </a:p>
          <a:p>
            <a:pPr>
              <a:buNone/>
            </a:pPr>
            <a:endParaRPr lang="en-US" sz="2800" b="1" dirty="0" smtClean="0"/>
          </a:p>
          <a:p>
            <a:r>
              <a:rPr lang="en-US" sz="3200" b="1" i="1" dirty="0" smtClean="0">
                <a:solidFill>
                  <a:srgbClr val="7030A0"/>
                </a:solidFill>
              </a:rPr>
              <a:t>Luteinizing Hormone (LH)</a:t>
            </a:r>
          </a:p>
          <a:p>
            <a:pPr>
              <a:buNone/>
            </a:pPr>
            <a:r>
              <a:rPr lang="en-US" sz="2800" b="1" dirty="0" smtClean="0"/>
              <a:t>It influences development of the corpus luteum</a:t>
            </a:r>
          </a:p>
          <a:p>
            <a:pPr>
              <a:buNone/>
            </a:pPr>
            <a:r>
              <a:rPr lang="en-US" sz="2800" b="1" dirty="0" smtClean="0"/>
              <a:t>to produce oestrogen and progesterone. LH is produced for only fourteen days after which the FSH reappears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229600" cy="1066800"/>
          </a:xfrm>
        </p:spPr>
        <p:txBody>
          <a:bodyPr/>
          <a:lstStyle/>
          <a:p>
            <a:r>
              <a:rPr lang="en-US" b="1" dirty="0" smtClean="0">
                <a:solidFill>
                  <a:srgbClr val="FF0000"/>
                </a:solidFill>
              </a:rPr>
              <a:t>Hormones cont…</a:t>
            </a:r>
            <a:endParaRPr lang="en-US" b="1" dirty="0">
              <a:solidFill>
                <a:srgbClr val="FF0000"/>
              </a:solidFill>
            </a:endParaRPr>
          </a:p>
        </p:txBody>
      </p:sp>
      <p:sp>
        <p:nvSpPr>
          <p:cNvPr id="2" name="Content Placeholder 1"/>
          <p:cNvSpPr>
            <a:spLocks noGrp="1"/>
          </p:cNvSpPr>
          <p:nvPr>
            <p:ph idx="1"/>
          </p:nvPr>
        </p:nvSpPr>
        <p:spPr>
          <a:xfrm>
            <a:off x="457200" y="1066800"/>
            <a:ext cx="8153400" cy="4765829"/>
          </a:xfrm>
        </p:spPr>
        <p:txBody>
          <a:bodyPr>
            <a:normAutofit fontScale="92500"/>
          </a:bodyPr>
          <a:lstStyle/>
          <a:p>
            <a:pPr>
              <a:buNone/>
            </a:pPr>
            <a:r>
              <a:rPr lang="en-US" b="1" dirty="0" smtClean="0">
                <a:solidFill>
                  <a:srgbClr val="FFC000"/>
                </a:solidFill>
              </a:rPr>
              <a:t>Ovarian Hormones</a:t>
            </a:r>
          </a:p>
          <a:p>
            <a:r>
              <a:rPr lang="en-US" b="1" dirty="0" smtClean="0"/>
              <a:t>As mentioned while discussing the structure of</a:t>
            </a:r>
          </a:p>
          <a:p>
            <a:pPr>
              <a:buNone/>
            </a:pPr>
            <a:r>
              <a:rPr lang="en-US" b="1" dirty="0" smtClean="0"/>
              <a:t>the ovaries, the ovaries produce two hormones:</a:t>
            </a:r>
          </a:p>
          <a:p>
            <a:pPr>
              <a:buNone/>
            </a:pPr>
            <a:r>
              <a:rPr lang="en-US" b="1" dirty="0" smtClean="0"/>
              <a:t>oestrogen and progesterone.</a:t>
            </a:r>
          </a:p>
          <a:p>
            <a:pPr>
              <a:buNone/>
            </a:pPr>
            <a:endParaRPr lang="en-US" dirty="0" smtClean="0"/>
          </a:p>
          <a:p>
            <a:r>
              <a:rPr lang="en-US" b="1" dirty="0" smtClean="0">
                <a:solidFill>
                  <a:srgbClr val="FFC000"/>
                </a:solidFill>
              </a:rPr>
              <a:t>Oestrogen</a:t>
            </a:r>
          </a:p>
          <a:p>
            <a:pPr>
              <a:buNone/>
            </a:pPr>
            <a:r>
              <a:rPr lang="en-US" b="1" dirty="0" smtClean="0"/>
              <a:t>This is produced under the influence of FSH. It</a:t>
            </a:r>
          </a:p>
          <a:p>
            <a:pPr>
              <a:buNone/>
            </a:pPr>
            <a:r>
              <a:rPr lang="en-US" b="1" dirty="0" smtClean="0"/>
              <a:t>is produced by three different parts, which are:</a:t>
            </a:r>
          </a:p>
          <a:p>
            <a:r>
              <a:rPr lang="en-US" b="1" dirty="0" smtClean="0"/>
              <a:t>· The granulosa and theca cells of the Graafian follicle during the first 14 days of the twenty eight day cycle.</a:t>
            </a:r>
          </a:p>
          <a:p>
            <a:r>
              <a:rPr lang="en-US" b="1" dirty="0" smtClean="0"/>
              <a:t>· The corpus luteum and the adrenal cortex in small quantities after ovulation.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153400" cy="838200"/>
          </a:xfrm>
        </p:spPr>
        <p:txBody>
          <a:bodyPr>
            <a:normAutofit/>
          </a:bodyPr>
          <a:lstStyle/>
          <a:p>
            <a:r>
              <a:rPr lang="en-US" b="1" dirty="0" smtClean="0">
                <a:solidFill>
                  <a:srgbClr val="FF0000"/>
                </a:solidFill>
              </a:rPr>
              <a:t>Oestrogen cont…</a:t>
            </a:r>
            <a:endParaRPr lang="en-US" b="1" dirty="0">
              <a:solidFill>
                <a:srgbClr val="FF0000"/>
              </a:solidFill>
            </a:endParaRPr>
          </a:p>
        </p:txBody>
      </p:sp>
      <p:sp>
        <p:nvSpPr>
          <p:cNvPr id="2" name="Content Placeholder 1"/>
          <p:cNvSpPr>
            <a:spLocks noGrp="1"/>
          </p:cNvSpPr>
          <p:nvPr>
            <p:ph idx="1"/>
          </p:nvPr>
        </p:nvSpPr>
        <p:spPr>
          <a:xfrm>
            <a:off x="457200" y="1066800"/>
            <a:ext cx="8458200" cy="5562600"/>
          </a:xfrm>
        </p:spPr>
        <p:txBody>
          <a:bodyPr>
            <a:normAutofit/>
          </a:bodyPr>
          <a:lstStyle/>
          <a:p>
            <a:pPr>
              <a:buNone/>
            </a:pPr>
            <a:r>
              <a:rPr lang="en-US" b="1" dirty="0" smtClean="0"/>
              <a:t>Oestrogen is comprised of oestriol, oestriadiol and oestrone compounds.</a:t>
            </a:r>
          </a:p>
          <a:p>
            <a:pPr>
              <a:buNone/>
            </a:pPr>
            <a:r>
              <a:rPr lang="en-US" b="1" dirty="0" smtClean="0"/>
              <a:t>The following are some of the effects of oestrogen:</a:t>
            </a:r>
          </a:p>
          <a:p>
            <a:pPr>
              <a:buNone/>
            </a:pPr>
            <a:r>
              <a:rPr lang="en-US" b="1" dirty="0" smtClean="0"/>
              <a:t>· Oestrogen stimulates the growth of the secondary sex characteristics.</a:t>
            </a:r>
          </a:p>
          <a:p>
            <a:pPr>
              <a:buNone/>
            </a:pPr>
            <a:r>
              <a:rPr lang="en-US" b="1" dirty="0" smtClean="0"/>
              <a:t>· It causes proliferation of the uterine endometrium during the menstrual cycle.</a:t>
            </a:r>
          </a:p>
          <a:p>
            <a:pPr>
              <a:buNone/>
            </a:pPr>
            <a:r>
              <a:rPr lang="en-US" b="1" dirty="0" smtClean="0"/>
              <a:t>· During pregnancy it promotes growth of the uterine muscles.</a:t>
            </a:r>
          </a:p>
          <a:p>
            <a:pPr>
              <a:buNone/>
            </a:pPr>
            <a:r>
              <a:rPr lang="en-US" b="1" dirty="0" smtClean="0"/>
              <a:t>· It promotes proliferation of the uterine endometrium.</a:t>
            </a:r>
          </a:p>
          <a:p>
            <a:pPr>
              <a:buNone/>
            </a:pPr>
            <a:r>
              <a:rPr lang="en-US" b="1" dirty="0" smtClean="0"/>
              <a:t>· It suppresses ovulation.</a:t>
            </a:r>
          </a:p>
          <a:p>
            <a:pPr>
              <a:buNone/>
            </a:pPr>
            <a:r>
              <a:rPr lang="en-US" b="1" dirty="0" smtClean="0"/>
              <a:t>· It inhibits lactation.</a:t>
            </a:r>
          </a:p>
          <a:p>
            <a:pPr>
              <a:buNone/>
            </a:pPr>
            <a:r>
              <a:rPr lang="en-US" b="1" dirty="0" smtClean="0"/>
              <a:t>· It assists water and electrolyte retention in the body.</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fontScale="90000"/>
          </a:bodyPr>
          <a:lstStyle/>
          <a:p>
            <a:r>
              <a:rPr lang="en-US" b="1" dirty="0" smtClean="0">
                <a:solidFill>
                  <a:srgbClr val="FF0000"/>
                </a:solidFill>
              </a:rPr>
              <a:t>Progesterone</a:t>
            </a:r>
            <a:r>
              <a:rPr lang="en-US" dirty="0" smtClean="0">
                <a:solidFill>
                  <a:schemeClr val="accent2"/>
                </a:solidFill>
              </a:rPr>
              <a:t/>
            </a:r>
            <a:br>
              <a:rPr lang="en-US" dirty="0" smtClean="0">
                <a:solidFill>
                  <a:schemeClr val="accent2"/>
                </a:solidFill>
              </a:rPr>
            </a:br>
            <a:endParaRPr lang="en-US" dirty="0">
              <a:solidFill>
                <a:schemeClr val="accent2"/>
              </a:solidFill>
            </a:endParaRPr>
          </a:p>
        </p:txBody>
      </p:sp>
      <p:sp>
        <p:nvSpPr>
          <p:cNvPr id="2" name="Content Placeholder 1"/>
          <p:cNvSpPr>
            <a:spLocks noGrp="1"/>
          </p:cNvSpPr>
          <p:nvPr>
            <p:ph idx="1"/>
          </p:nvPr>
        </p:nvSpPr>
        <p:spPr>
          <a:xfrm>
            <a:off x="304800" y="1143000"/>
            <a:ext cx="8610600" cy="5257800"/>
          </a:xfrm>
        </p:spPr>
        <p:txBody>
          <a:bodyPr>
            <a:normAutofit/>
          </a:bodyPr>
          <a:lstStyle/>
          <a:p>
            <a:r>
              <a:rPr lang="en-US" b="1" dirty="0" smtClean="0"/>
              <a:t>Progesterone is produced by the corpus luteum</a:t>
            </a:r>
          </a:p>
          <a:p>
            <a:pPr>
              <a:buNone/>
            </a:pPr>
            <a:r>
              <a:rPr lang="en-US" b="1" dirty="0" smtClean="0"/>
              <a:t>under the influence of the Luteinizing Hormone</a:t>
            </a:r>
          </a:p>
          <a:p>
            <a:pPr>
              <a:buNone/>
            </a:pPr>
            <a:r>
              <a:rPr lang="en-US" b="1" dirty="0" smtClean="0"/>
              <a:t>(LH) and by the placenta during pregnancy.</a:t>
            </a:r>
          </a:p>
          <a:p>
            <a:pPr>
              <a:buNone/>
            </a:pPr>
            <a:r>
              <a:rPr lang="en-US" b="1" dirty="0" smtClean="0"/>
              <a:t>Progesterone only acts on tissues, which have</a:t>
            </a:r>
          </a:p>
          <a:p>
            <a:pPr>
              <a:buNone/>
            </a:pPr>
            <a:r>
              <a:rPr lang="en-US" b="1" dirty="0" smtClean="0"/>
              <a:t>previously been acted on by oestrogens, and its</a:t>
            </a:r>
          </a:p>
          <a:p>
            <a:pPr>
              <a:buNone/>
            </a:pPr>
            <a:r>
              <a:rPr lang="en-US" b="1" dirty="0" smtClean="0"/>
              <a:t>effect is mainly evident during the second phase</a:t>
            </a:r>
          </a:p>
          <a:p>
            <a:pPr>
              <a:buNone/>
            </a:pPr>
            <a:r>
              <a:rPr lang="en-US" b="1" dirty="0" smtClean="0"/>
              <a:t>of the menstrual cycle when it causes the</a:t>
            </a:r>
          </a:p>
          <a:p>
            <a:pPr>
              <a:buNone/>
            </a:pPr>
            <a:r>
              <a:rPr lang="en-US" b="1" dirty="0" smtClean="0"/>
              <a:t>endometrium to increase in size. It also increases secretions and blood supply in readiness for possible arrival of a fertilised ovum.</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8200"/>
          </a:xfrm>
        </p:spPr>
        <p:txBody>
          <a:bodyPr/>
          <a:lstStyle/>
          <a:p>
            <a:r>
              <a:rPr lang="en-US" b="1" dirty="0" smtClean="0">
                <a:solidFill>
                  <a:srgbClr val="FF0000"/>
                </a:solidFill>
              </a:rPr>
              <a:t>The menstrual cycle</a:t>
            </a:r>
            <a:endParaRPr lang="en-US" b="1" dirty="0">
              <a:solidFill>
                <a:srgbClr val="FF0000"/>
              </a:solidFill>
            </a:endParaRPr>
          </a:p>
        </p:txBody>
      </p:sp>
      <p:sp>
        <p:nvSpPr>
          <p:cNvPr id="2" name="Content Placeholder 1"/>
          <p:cNvSpPr>
            <a:spLocks noGrp="1"/>
          </p:cNvSpPr>
          <p:nvPr>
            <p:ph idx="1"/>
          </p:nvPr>
        </p:nvSpPr>
        <p:spPr>
          <a:xfrm>
            <a:off x="457200" y="762000"/>
            <a:ext cx="8229600" cy="5245291"/>
          </a:xfrm>
        </p:spPr>
        <p:txBody>
          <a:bodyPr>
            <a:noAutofit/>
          </a:bodyPr>
          <a:lstStyle/>
          <a:p>
            <a:pPr>
              <a:buNone/>
            </a:pPr>
            <a:r>
              <a:rPr lang="en-US" sz="2800" b="1" dirty="0" smtClean="0">
                <a:solidFill>
                  <a:srgbClr val="FFC000"/>
                </a:solidFill>
              </a:rPr>
              <a:t>The Menstrual Cycle</a:t>
            </a:r>
          </a:p>
          <a:p>
            <a:pPr>
              <a:buNone/>
            </a:pPr>
            <a:r>
              <a:rPr lang="en-US" sz="2400" b="1" dirty="0" smtClean="0"/>
              <a:t>The average menstrual cycle is taken to be 28 days, although it may vary in length from 22 to 35 days. The hormones you have just looked at control the menstrual cycle. A normal menstrual cycle is divided into three phases, which will now be covered individually.</a:t>
            </a:r>
          </a:p>
          <a:p>
            <a:pPr>
              <a:buNone/>
            </a:pPr>
            <a:r>
              <a:rPr lang="en-US" sz="2800" b="1" dirty="0" smtClean="0">
                <a:solidFill>
                  <a:srgbClr val="FFC000"/>
                </a:solidFill>
              </a:rPr>
              <a:t>Phase 1: The Menstrual Phase</a:t>
            </a:r>
          </a:p>
          <a:p>
            <a:pPr>
              <a:buNone/>
            </a:pPr>
            <a:r>
              <a:rPr lang="en-US" sz="2400" b="1" dirty="0" smtClean="0"/>
              <a:t>This is the phase during which vaginal bleeding occurs. It lasts three to five days. The endometrium is shed down to the basal layer and discharged together with blood from the capillaries and the unfertilized ovum. occurs every 28 – 30 days from puberty to menopause.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14400"/>
          </a:xfrm>
        </p:spPr>
        <p:txBody>
          <a:bodyPr/>
          <a:lstStyle/>
          <a:p>
            <a:r>
              <a:rPr lang="en-GB" b="1" dirty="0" smtClean="0">
                <a:solidFill>
                  <a:srgbClr val="FF0000"/>
                </a:solidFill>
              </a:rPr>
              <a:t>Luteal ( Secretory) Phase</a:t>
            </a:r>
            <a:endParaRPr lang="en-GB" b="1" dirty="0">
              <a:solidFill>
                <a:srgbClr val="FF0000"/>
              </a:solidFill>
            </a:endParaRPr>
          </a:p>
        </p:txBody>
      </p:sp>
      <p:sp>
        <p:nvSpPr>
          <p:cNvPr id="3" name="Content Placeholder 2"/>
          <p:cNvSpPr>
            <a:spLocks noGrp="1"/>
          </p:cNvSpPr>
          <p:nvPr>
            <p:ph idx="1"/>
          </p:nvPr>
        </p:nvSpPr>
        <p:spPr>
          <a:xfrm>
            <a:off x="381000" y="1676400"/>
            <a:ext cx="8153400" cy="4156229"/>
          </a:xfrm>
        </p:spPr>
        <p:txBody>
          <a:bodyPr/>
          <a:lstStyle/>
          <a:p>
            <a:pPr marL="68580" indent="0">
              <a:buNone/>
            </a:pPr>
            <a:r>
              <a:rPr lang="en-GB" b="1" dirty="0" smtClean="0"/>
              <a:t>This is the premenstrual phase. Begins after ovulation</a:t>
            </a:r>
            <a:r>
              <a:rPr lang="en-GB" b="1" dirty="0"/>
              <a:t> </a:t>
            </a:r>
            <a:r>
              <a:rPr lang="en-GB" b="1" dirty="0" smtClean="0"/>
              <a:t>and is under the influence of progesterone and oestrogen from the corpus luteum. The functional layer thickens to 3.5 mm and becomes spongy in appearance because the glands are more tortuous. </a:t>
            </a:r>
          </a:p>
          <a:p>
            <a:pPr marL="68580" indent="0">
              <a:buNone/>
            </a:pPr>
            <a:endParaRPr lang="en-GB" b="1" dirty="0"/>
          </a:p>
        </p:txBody>
      </p:sp>
    </p:spTree>
    <p:extLst>
      <p:ext uri="{BB962C8B-B14F-4D97-AF65-F5344CB8AC3E}">
        <p14:creationId xmlns:p14="http://schemas.microsoft.com/office/powerpoint/2010/main" val="710250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solidFill>
                  <a:srgbClr val="FF0000"/>
                </a:solidFill>
              </a:rPr>
              <a:t>DUTIES OF A MIDWIFE</a:t>
            </a:r>
            <a:endParaRPr lang="en-US" b="1" dirty="0">
              <a:solidFill>
                <a:srgbClr val="FF0000"/>
              </a:solidFill>
            </a:endParaRPr>
          </a:p>
        </p:txBody>
      </p:sp>
      <p:sp>
        <p:nvSpPr>
          <p:cNvPr id="3" name="Content Placeholder 2"/>
          <p:cNvSpPr>
            <a:spLocks noGrp="1"/>
          </p:cNvSpPr>
          <p:nvPr>
            <p:ph idx="1"/>
          </p:nvPr>
        </p:nvSpPr>
        <p:spPr>
          <a:xfrm>
            <a:off x="457200" y="762000"/>
            <a:ext cx="8229600" cy="5943600"/>
          </a:xfrm>
        </p:spPr>
        <p:txBody>
          <a:bodyPr>
            <a:normAutofit fontScale="25000" lnSpcReduction="20000"/>
          </a:bodyPr>
          <a:lstStyle/>
          <a:p>
            <a:pPr marL="457200" indent="-457200">
              <a:buAutoNum type="arabicPeriod"/>
            </a:pPr>
            <a:r>
              <a:rPr lang="en-US" sz="9600" b="1" dirty="0" smtClean="0"/>
              <a:t>Must be able to give necessary supervision , cares, and advice to women during pregnancy , labour, and postnatal periods ( after delivery/ puerperium ). </a:t>
            </a:r>
          </a:p>
          <a:p>
            <a:pPr marL="514350" indent="-514350">
              <a:buAutoNum type="arabicPeriod"/>
            </a:pPr>
            <a:r>
              <a:rPr lang="en-US" sz="9600" b="1" dirty="0" smtClean="0"/>
              <a:t>She/ he must be able to conduct delivery on her/ his own.</a:t>
            </a:r>
          </a:p>
          <a:p>
            <a:pPr marL="514350" indent="-514350">
              <a:buAutoNum type="arabicPeriod"/>
            </a:pPr>
            <a:r>
              <a:rPr lang="en-US" sz="9600" b="1" dirty="0" smtClean="0"/>
              <a:t>Should be able to care for the newborn.</a:t>
            </a:r>
          </a:p>
          <a:p>
            <a:pPr marL="514350" indent="-514350">
              <a:buNone/>
            </a:pPr>
            <a:endParaRPr lang="en-US" sz="9600" b="1" dirty="0"/>
          </a:p>
          <a:p>
            <a:pPr marL="514350" indent="-514350">
              <a:buNone/>
            </a:pPr>
            <a:r>
              <a:rPr lang="en-US" sz="9600" b="1" dirty="0" smtClean="0"/>
              <a:t>The care includes –</a:t>
            </a:r>
          </a:p>
          <a:p>
            <a:pPr marL="514350" indent="-514350">
              <a:buNone/>
            </a:pPr>
            <a:r>
              <a:rPr lang="en-US" sz="9600" b="1" dirty="0" smtClean="0"/>
              <a:t>1 . The detection of abnormal conditions in the mother and baby</a:t>
            </a:r>
          </a:p>
          <a:p>
            <a:pPr marL="514350" indent="-514350">
              <a:buNone/>
            </a:pPr>
            <a:r>
              <a:rPr lang="en-US" sz="9600" b="1" dirty="0" smtClean="0"/>
              <a:t>2. The procurement  of medical assistance</a:t>
            </a:r>
          </a:p>
          <a:p>
            <a:pPr marL="514350" indent="-514350">
              <a:buAutoNum type="arabicPeriod" startAt="3"/>
            </a:pPr>
            <a:r>
              <a:rPr lang="en-US" sz="9600" b="1" dirty="0" smtClean="0"/>
              <a:t>The execution of emergency measures in the absence of medical help</a:t>
            </a:r>
          </a:p>
          <a:p>
            <a:pPr marL="514350" indent="-514350">
              <a:buAutoNum type="arabicPeriod" startAt="3"/>
            </a:pPr>
            <a:r>
              <a:rPr lang="en-US" sz="9600" b="1" dirty="0" smtClean="0"/>
              <a:t>Has an important task/ role  like giving of health education and preparation for parenthood within the family or the community.</a:t>
            </a:r>
          </a:p>
          <a:p>
            <a:pPr marL="514350" indent="-514350">
              <a:buNone/>
            </a:pP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7611034" cy="1143000"/>
          </a:xfrm>
        </p:spPr>
        <p:txBody>
          <a:bodyPr>
            <a:normAutofit/>
          </a:bodyPr>
          <a:lstStyle/>
          <a:p>
            <a:r>
              <a:rPr lang="en-US" b="1" dirty="0" smtClean="0">
                <a:solidFill>
                  <a:srgbClr val="FF0000"/>
                </a:solidFill>
              </a:rPr>
              <a:t>The menstrual cycle cont…</a:t>
            </a:r>
            <a:endParaRPr lang="en-US" b="1" dirty="0">
              <a:solidFill>
                <a:srgbClr val="FF0000"/>
              </a:solidFill>
            </a:endParaRPr>
          </a:p>
        </p:txBody>
      </p:sp>
      <p:sp>
        <p:nvSpPr>
          <p:cNvPr id="2" name="Content Placeholder 1"/>
          <p:cNvSpPr>
            <a:spLocks noGrp="1"/>
          </p:cNvSpPr>
          <p:nvPr>
            <p:ph idx="1"/>
          </p:nvPr>
        </p:nvSpPr>
        <p:spPr>
          <a:xfrm>
            <a:off x="304800" y="1524000"/>
            <a:ext cx="8305800" cy="4308629"/>
          </a:xfrm>
        </p:spPr>
        <p:txBody>
          <a:bodyPr>
            <a:normAutofit/>
          </a:bodyPr>
          <a:lstStyle/>
          <a:p>
            <a:pPr>
              <a:buNone/>
            </a:pPr>
            <a:r>
              <a:rPr lang="en-US" sz="3200" b="1" dirty="0" smtClean="0">
                <a:solidFill>
                  <a:srgbClr val="FFC000"/>
                </a:solidFill>
              </a:rPr>
              <a:t>Phase 2: The Proliferative/Follicular Phase</a:t>
            </a:r>
          </a:p>
          <a:p>
            <a:pPr>
              <a:buNone/>
            </a:pPr>
            <a:r>
              <a:rPr lang="en-US" sz="2800" b="1" dirty="0" smtClean="0"/>
              <a:t>This phase follows the menstrual phase and lasts until ovulation, approximately 14 days from the first day of menstruation in a 28-day cycle. It is the phase of regrowth and thickening under the influence of oestrogen</a:t>
            </a:r>
            <a:r>
              <a:rPr lang="en-US" sz="3200" dirty="0" smtClean="0"/>
              <a: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srcRect/>
          <a:stretch>
            <a:fillRect/>
          </a:stretch>
        </p:blipFill>
        <p:spPr bwMode="auto">
          <a:xfrm>
            <a:off x="0" y="0"/>
            <a:ext cx="9144000" cy="67056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068234" cy="914400"/>
          </a:xfrm>
        </p:spPr>
        <p:txBody>
          <a:bodyPr>
            <a:normAutofit/>
          </a:bodyPr>
          <a:lstStyle/>
          <a:p>
            <a:r>
              <a:rPr lang="en-US" b="1" dirty="0" smtClean="0">
                <a:solidFill>
                  <a:srgbClr val="FF0000"/>
                </a:solidFill>
              </a:rPr>
              <a:t>Menstrual cycle cont…</a:t>
            </a:r>
            <a:endParaRPr lang="en-US" b="1" dirty="0">
              <a:solidFill>
                <a:srgbClr val="FF0000"/>
              </a:solidFill>
            </a:endParaRPr>
          </a:p>
        </p:txBody>
      </p:sp>
      <p:pic>
        <p:nvPicPr>
          <p:cNvPr id="4" name="Picture 4" descr="fig6"/>
          <p:cNvPicPr>
            <a:picLocks noGrp="1" noChangeAspect="1" noChangeArrowheads="1"/>
          </p:cNvPicPr>
          <p:nvPr>
            <p:ph idx="1"/>
          </p:nvPr>
        </p:nvPicPr>
        <p:blipFill>
          <a:blip r:embed="rId2"/>
          <a:stretch>
            <a:fillRect/>
          </a:stretch>
        </p:blipFill>
        <p:spPr bwMode="auto">
          <a:xfrm>
            <a:off x="-76200" y="914400"/>
            <a:ext cx="9220200" cy="5715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33400"/>
            <a:ext cx="8534400" cy="914400"/>
          </a:xfrm>
        </p:spPr>
        <p:txBody>
          <a:bodyPr>
            <a:normAutofit fontScale="90000"/>
          </a:bodyPr>
          <a:lstStyle/>
          <a:p>
            <a:r>
              <a:rPr lang="en-US" b="1" dirty="0" smtClean="0">
                <a:solidFill>
                  <a:srgbClr val="FF0000"/>
                </a:solidFill>
              </a:rPr>
              <a:t>Obstetric Anatomy</a:t>
            </a:r>
            <a:r>
              <a:rPr lang="en-US" dirty="0" smtClean="0"/>
              <a:t/>
            </a:r>
            <a:br>
              <a:rPr lang="en-US" dirty="0" smtClean="0"/>
            </a:br>
            <a:endParaRPr lang="en-US" dirty="0"/>
          </a:p>
        </p:txBody>
      </p:sp>
      <p:sp>
        <p:nvSpPr>
          <p:cNvPr id="2" name="Content Placeholder 1"/>
          <p:cNvSpPr>
            <a:spLocks noGrp="1"/>
          </p:cNvSpPr>
          <p:nvPr>
            <p:ph idx="1"/>
          </p:nvPr>
        </p:nvSpPr>
        <p:spPr>
          <a:xfrm>
            <a:off x="457200" y="1295400"/>
            <a:ext cx="8382000" cy="5334000"/>
          </a:xfrm>
        </p:spPr>
        <p:txBody>
          <a:bodyPr>
            <a:normAutofit/>
          </a:bodyPr>
          <a:lstStyle/>
          <a:p>
            <a:pPr>
              <a:buNone/>
            </a:pPr>
            <a:r>
              <a:rPr lang="en-US" b="1" dirty="0" smtClean="0"/>
              <a:t>In a normal vaginal delivery, the foetus must pass through the bony canal formed by the pelvic bones. The foetal skull is the most rigid structure that has to pass through this canal.</a:t>
            </a:r>
          </a:p>
          <a:p>
            <a:pPr>
              <a:buNone/>
            </a:pPr>
            <a:r>
              <a:rPr lang="en-US" b="1" dirty="0" smtClean="0"/>
              <a:t>You should therefore know the limits of a normal female pelvis so that you can detect deviations from the normal. By so doing, you will be able to identify women at risk and refer them to a hospital, where a caesarean section can be performed.</a:t>
            </a:r>
          </a:p>
          <a:p>
            <a:pPr>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57200"/>
            <a:ext cx="8991600" cy="1219200"/>
          </a:xfrm>
        </p:spPr>
        <p:txBody>
          <a:bodyPr>
            <a:normAutofit/>
          </a:bodyPr>
          <a:lstStyle/>
          <a:p>
            <a:r>
              <a:rPr lang="en-US" b="1" dirty="0" smtClean="0">
                <a:solidFill>
                  <a:srgbClr val="FF0000"/>
                </a:solidFill>
              </a:rPr>
              <a:t>Obstetric Anatomy cont..</a:t>
            </a:r>
            <a:endParaRPr lang="en-US" b="1" dirty="0">
              <a:solidFill>
                <a:srgbClr val="FF0000"/>
              </a:solidFill>
            </a:endParaRPr>
          </a:p>
        </p:txBody>
      </p:sp>
      <p:pic>
        <p:nvPicPr>
          <p:cNvPr id="3074" name="Picture 2"/>
          <p:cNvPicPr>
            <a:picLocks noGrp="1" noChangeAspect="1" noChangeArrowheads="1"/>
          </p:cNvPicPr>
          <p:nvPr>
            <p:ph idx="1"/>
          </p:nvPr>
        </p:nvPicPr>
        <p:blipFill>
          <a:blip r:embed="rId2"/>
          <a:stretch>
            <a:fillRect/>
          </a:stretch>
        </p:blipFill>
        <p:spPr bwMode="auto">
          <a:xfrm>
            <a:off x="152400" y="914400"/>
            <a:ext cx="8839200" cy="56388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229600" cy="1066800"/>
          </a:xfrm>
        </p:spPr>
        <p:txBody>
          <a:bodyPr/>
          <a:lstStyle/>
          <a:p>
            <a:r>
              <a:rPr lang="en-US" b="1" dirty="0" smtClean="0">
                <a:solidFill>
                  <a:srgbClr val="FF0000"/>
                </a:solidFill>
              </a:rPr>
              <a:t>Obstetric Anatomy cont…</a:t>
            </a:r>
            <a:endParaRPr lang="en-US" b="1" dirty="0">
              <a:solidFill>
                <a:srgbClr val="FF0000"/>
              </a:solidFill>
            </a:endParaRPr>
          </a:p>
        </p:txBody>
      </p:sp>
      <p:sp>
        <p:nvSpPr>
          <p:cNvPr id="2" name="Content Placeholder 1"/>
          <p:cNvSpPr>
            <a:spLocks noGrp="1"/>
          </p:cNvSpPr>
          <p:nvPr>
            <p:ph idx="1"/>
          </p:nvPr>
        </p:nvSpPr>
        <p:spPr>
          <a:xfrm>
            <a:off x="609600" y="1524000"/>
            <a:ext cx="8305800" cy="4953000"/>
          </a:xfrm>
        </p:spPr>
        <p:txBody>
          <a:bodyPr>
            <a:normAutofit/>
          </a:bodyPr>
          <a:lstStyle/>
          <a:p>
            <a:pPr>
              <a:buNone/>
            </a:pPr>
            <a:r>
              <a:rPr lang="en-US" b="1" dirty="0" smtClean="0">
                <a:solidFill>
                  <a:srgbClr val="7030A0"/>
                </a:solidFill>
              </a:rPr>
              <a:t>The Bony Pelvis</a:t>
            </a:r>
          </a:p>
          <a:p>
            <a:pPr>
              <a:buNone/>
            </a:pPr>
            <a:r>
              <a:rPr lang="en-US" b="1" dirty="0" smtClean="0"/>
              <a:t>The shape of a normal female pelvis is</a:t>
            </a:r>
          </a:p>
          <a:p>
            <a:pPr>
              <a:buNone/>
            </a:pPr>
            <a:r>
              <a:rPr lang="en-US" b="1" dirty="0" smtClean="0"/>
              <a:t>cylindrical and has a slight anterior curve near</a:t>
            </a:r>
          </a:p>
          <a:p>
            <a:pPr>
              <a:buNone/>
            </a:pPr>
            <a:r>
              <a:rPr lang="en-US" b="1" dirty="0" smtClean="0"/>
              <a:t>the outlet. The curve results from the fact that</a:t>
            </a:r>
          </a:p>
          <a:p>
            <a:pPr>
              <a:buNone/>
            </a:pPr>
            <a:r>
              <a:rPr lang="en-US" b="1" dirty="0" smtClean="0"/>
              <a:t>the posterior body of the pelvis sacrum and</a:t>
            </a:r>
          </a:p>
          <a:p>
            <a:pPr>
              <a:buNone/>
            </a:pPr>
            <a:r>
              <a:rPr lang="en-US" b="1" dirty="0" smtClean="0"/>
              <a:t>coccyx is longer than the anterior border which</a:t>
            </a:r>
          </a:p>
          <a:p>
            <a:pPr>
              <a:buNone/>
            </a:pPr>
            <a:r>
              <a:rPr lang="en-US" b="1" dirty="0" smtClean="0"/>
              <a:t>is the symphysis pubis.</a:t>
            </a:r>
          </a:p>
          <a:p>
            <a:pPr>
              <a:buNone/>
            </a:pPr>
            <a:r>
              <a:rPr lang="en-US" b="1" dirty="0" smtClean="0"/>
              <a:t>In order for the foetal head to pass through the</a:t>
            </a:r>
          </a:p>
          <a:p>
            <a:pPr>
              <a:buNone/>
            </a:pPr>
            <a:r>
              <a:rPr lang="en-US" b="1" dirty="0" smtClean="0"/>
              <a:t>maternal pelvis, the diameter of the pelvis at the</a:t>
            </a:r>
          </a:p>
          <a:p>
            <a:pPr>
              <a:buNone/>
            </a:pPr>
            <a:r>
              <a:rPr lang="en-US" b="1" dirty="0" smtClean="0"/>
              <a:t>inlet, outlet and mid-cavity levels must be adequate.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762000"/>
          </a:xfrm>
        </p:spPr>
        <p:txBody>
          <a:bodyPr>
            <a:normAutofit fontScale="90000"/>
          </a:bodyPr>
          <a:lstStyle/>
          <a:p>
            <a:r>
              <a:rPr lang="en-US" b="1" dirty="0" smtClean="0">
                <a:solidFill>
                  <a:srgbClr val="FF0000"/>
                </a:solidFill>
              </a:rPr>
              <a:t>The Bony Pelvis</a:t>
            </a:r>
            <a:r>
              <a:rPr lang="en-US" dirty="0" smtClean="0"/>
              <a:t/>
            </a:r>
            <a:br>
              <a:rPr lang="en-US" dirty="0" smtClean="0"/>
            </a:br>
            <a:endParaRPr lang="en-US" dirty="0"/>
          </a:p>
        </p:txBody>
      </p:sp>
      <p:pic>
        <p:nvPicPr>
          <p:cNvPr id="4098" name="Picture 2" descr="C:\Users\Public\Pictures\pelvisposterior.jpg"/>
          <p:cNvPicPr>
            <a:picLocks noGrp="1" noChangeAspect="1" noChangeArrowheads="1"/>
          </p:cNvPicPr>
          <p:nvPr>
            <p:ph idx="1"/>
          </p:nvPr>
        </p:nvPicPr>
        <p:blipFill>
          <a:blip r:embed="rId2"/>
          <a:stretch>
            <a:fillRect/>
          </a:stretch>
        </p:blipFill>
        <p:spPr bwMode="auto">
          <a:xfrm>
            <a:off x="76200" y="685800"/>
            <a:ext cx="8915400" cy="6096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7687234" cy="1143000"/>
          </a:xfrm>
        </p:spPr>
        <p:txBody>
          <a:bodyPr>
            <a:normAutofit fontScale="90000"/>
          </a:bodyPr>
          <a:lstStyle/>
          <a:p>
            <a:r>
              <a:rPr lang="en-US" b="1" dirty="0" smtClean="0">
                <a:solidFill>
                  <a:srgbClr val="FF0000"/>
                </a:solidFill>
              </a:rPr>
              <a:t>The Bony Pelvis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idx="1"/>
          </p:nvPr>
        </p:nvSpPr>
        <p:spPr>
          <a:xfrm>
            <a:off x="304800" y="685800"/>
            <a:ext cx="8077200" cy="5908829"/>
          </a:xfrm>
        </p:spPr>
        <p:txBody>
          <a:bodyPr>
            <a:normAutofit/>
          </a:bodyPr>
          <a:lstStyle/>
          <a:p>
            <a:pPr>
              <a:buNone/>
            </a:pPr>
            <a:r>
              <a:rPr lang="en-US" b="1" dirty="0" smtClean="0"/>
              <a:t>As you can see from the illustration, the bony</a:t>
            </a:r>
          </a:p>
          <a:p>
            <a:pPr>
              <a:buNone/>
            </a:pPr>
            <a:r>
              <a:rPr lang="en-US" b="1" dirty="0" smtClean="0"/>
              <a:t>female pelvis is a basin-like structure with a hole at the bottom through which the baby passes. It is made up of four bones, namely: two innominate bones, one sacrum and one coccyx </a:t>
            </a:r>
          </a:p>
          <a:p>
            <a:pPr>
              <a:buNone/>
            </a:pPr>
            <a:r>
              <a:rPr lang="en-US" sz="3000" b="1" dirty="0" smtClean="0">
                <a:solidFill>
                  <a:srgbClr val="7030A0"/>
                </a:solidFill>
              </a:rPr>
              <a:t>The Innominate Bones</a:t>
            </a:r>
          </a:p>
          <a:p>
            <a:pPr>
              <a:buNone/>
            </a:pPr>
            <a:r>
              <a:rPr lang="en-US" b="1" dirty="0" smtClean="0"/>
              <a:t>These form the sides of the basin. They are</a:t>
            </a:r>
          </a:p>
          <a:p>
            <a:pPr>
              <a:buNone/>
            </a:pPr>
            <a:r>
              <a:rPr lang="en-US" b="1" dirty="0" smtClean="0"/>
              <a:t>joined together at the front by the symphysis pubis and are separated at the back by the sacrum. Each innominate bone is composed of three parts: the ilium the ischium and the pubic bone.</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458200" cy="1219200"/>
          </a:xfrm>
        </p:spPr>
        <p:txBody>
          <a:bodyPr/>
          <a:lstStyle/>
          <a:p>
            <a:r>
              <a:rPr lang="en-US" b="1" dirty="0" smtClean="0">
                <a:solidFill>
                  <a:srgbClr val="FF0000"/>
                </a:solidFill>
              </a:rPr>
              <a:t>The Bony Pelvis</a:t>
            </a:r>
            <a:endParaRPr lang="en-US" b="1" dirty="0">
              <a:solidFill>
                <a:srgbClr val="FF0000"/>
              </a:solidFill>
            </a:endParaRPr>
          </a:p>
        </p:txBody>
      </p:sp>
      <p:sp>
        <p:nvSpPr>
          <p:cNvPr id="2" name="Content Placeholder 1"/>
          <p:cNvSpPr>
            <a:spLocks noGrp="1"/>
          </p:cNvSpPr>
          <p:nvPr>
            <p:ph idx="1"/>
          </p:nvPr>
        </p:nvSpPr>
        <p:spPr>
          <a:xfrm>
            <a:off x="457200" y="1219200"/>
            <a:ext cx="8229600" cy="4788091"/>
          </a:xfrm>
        </p:spPr>
        <p:txBody>
          <a:bodyPr>
            <a:normAutofit fontScale="55000" lnSpcReduction="20000"/>
          </a:bodyPr>
          <a:lstStyle/>
          <a:p>
            <a:pPr>
              <a:buNone/>
            </a:pPr>
            <a:r>
              <a:rPr lang="en-US" sz="5900" b="1" dirty="0" smtClean="0">
                <a:solidFill>
                  <a:schemeClr val="accent1">
                    <a:lumMod val="50000"/>
                  </a:schemeClr>
                </a:solidFill>
              </a:rPr>
              <a:t>The Three Parts of the Innominate Bones</a:t>
            </a:r>
          </a:p>
          <a:p>
            <a:pPr>
              <a:buNone/>
            </a:pPr>
            <a:r>
              <a:rPr lang="en-US" sz="5100" b="1" dirty="0" smtClean="0">
                <a:solidFill>
                  <a:srgbClr val="7030A0"/>
                </a:solidFill>
              </a:rPr>
              <a:t>The Ilium</a:t>
            </a:r>
          </a:p>
          <a:p>
            <a:pPr>
              <a:buNone/>
            </a:pPr>
            <a:r>
              <a:rPr lang="en-US" sz="3800" b="1" dirty="0" smtClean="0"/>
              <a:t>The ilium is large and flares out. The upper border is called the iliac crest. The anterior superior iliac spine is a bony prominence that is at the front of the iliac crest, and below it is the anterior inferior iliac spine. At the end of the iliac</a:t>
            </a:r>
          </a:p>
          <a:p>
            <a:pPr>
              <a:buNone/>
            </a:pPr>
            <a:r>
              <a:rPr lang="en-US" sz="3800" b="1" dirty="0" smtClean="0"/>
              <a:t>crest are the posterior-superior and posteriorinferior iliac spines. The iliac fossa is the concave anterior surface of the ilium.</a:t>
            </a:r>
          </a:p>
          <a:p>
            <a:pPr>
              <a:buNone/>
            </a:pPr>
            <a:r>
              <a:rPr lang="en-US" sz="5100" b="1" dirty="0" smtClean="0">
                <a:solidFill>
                  <a:srgbClr val="7030A0"/>
                </a:solidFill>
              </a:rPr>
              <a:t>The Ischium</a:t>
            </a:r>
          </a:p>
          <a:p>
            <a:pPr>
              <a:buNone/>
            </a:pPr>
            <a:r>
              <a:rPr lang="en-US" sz="4400" b="1" dirty="0" smtClean="0"/>
              <a:t>This is the thick lower part of the Innominate bone. When sitting, the body rests on its large prominence, that is, the ischial tuberosity. The ischial spine lies behind the ischial tuberosity.</a:t>
            </a:r>
            <a:endParaRPr lang="en-US" sz="44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7534834" cy="1447800"/>
          </a:xfrm>
        </p:spPr>
        <p:txBody>
          <a:bodyPr>
            <a:normAutofit/>
          </a:bodyPr>
          <a:lstStyle/>
          <a:p>
            <a:r>
              <a:rPr lang="en-US" b="1" dirty="0" smtClean="0">
                <a:solidFill>
                  <a:srgbClr val="FF0000"/>
                </a:solidFill>
              </a:rPr>
              <a:t>The Pubic Bones</a:t>
            </a:r>
            <a:r>
              <a:rPr lang="en-US" dirty="0" smtClean="0"/>
              <a:t/>
            </a:r>
            <a:br>
              <a:rPr lang="en-US" dirty="0" smtClean="0"/>
            </a:br>
            <a:endParaRPr lang="en-US" dirty="0"/>
          </a:p>
        </p:txBody>
      </p:sp>
      <p:sp>
        <p:nvSpPr>
          <p:cNvPr id="2" name="Content Placeholder 1"/>
          <p:cNvSpPr>
            <a:spLocks noGrp="1"/>
          </p:cNvSpPr>
          <p:nvPr>
            <p:ph idx="1"/>
          </p:nvPr>
        </p:nvSpPr>
        <p:spPr>
          <a:xfrm>
            <a:off x="457200" y="1219200"/>
            <a:ext cx="8229600" cy="4788091"/>
          </a:xfrm>
        </p:spPr>
        <p:txBody>
          <a:bodyPr>
            <a:normAutofit fontScale="55000" lnSpcReduction="20000"/>
          </a:bodyPr>
          <a:lstStyle/>
          <a:p>
            <a:pPr>
              <a:buNone/>
            </a:pPr>
            <a:r>
              <a:rPr lang="en-US" sz="5800" b="1" dirty="0" smtClean="0">
                <a:solidFill>
                  <a:srgbClr val="FFC000"/>
                </a:solidFill>
              </a:rPr>
              <a:t>The ischium cont..</a:t>
            </a:r>
          </a:p>
          <a:p>
            <a:pPr>
              <a:buNone/>
            </a:pPr>
            <a:r>
              <a:rPr lang="en-US" sz="4400" b="1" dirty="0" smtClean="0"/>
              <a:t>These form the anterior part of the innominate bone. They have a body and two projections: the superior ramus and the inferior ramus. The two pubic bones meet at the symphysis pubis and the two inferior rami form the pubic arch.</a:t>
            </a:r>
          </a:p>
          <a:p>
            <a:pPr>
              <a:buNone/>
            </a:pPr>
            <a:r>
              <a:rPr lang="en-US" sz="5100" b="1" dirty="0" smtClean="0">
                <a:solidFill>
                  <a:schemeClr val="bg2">
                    <a:lumMod val="50000"/>
                  </a:schemeClr>
                </a:solidFill>
              </a:rPr>
              <a:t>The Sacrum</a:t>
            </a:r>
          </a:p>
          <a:p>
            <a:pPr>
              <a:buNone/>
            </a:pPr>
            <a:r>
              <a:rPr lang="en-US" sz="4400" b="1" dirty="0" smtClean="0"/>
              <a:t>The sacrum is a wedge shaped bone consisting of five fused vertebrae. The upper border of the first sacral vertebra juts forward and is known as the sacral promontory. The anterior surface of the sacrum is concave and is known as the hollow of</a:t>
            </a:r>
          </a:p>
          <a:p>
            <a:pPr>
              <a:buNone/>
            </a:pPr>
            <a:r>
              <a:rPr lang="en-US" sz="4400" b="1" dirty="0" smtClean="0"/>
              <a:t>the sacrum.</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838200"/>
          </a:xfrm>
        </p:spPr>
        <p:txBody>
          <a:bodyPr>
            <a:normAutofit/>
          </a:bodyPr>
          <a:lstStyle/>
          <a:p>
            <a:r>
              <a:rPr lang="en-US" b="1" dirty="0" smtClean="0">
                <a:solidFill>
                  <a:srgbClr val="FF0000"/>
                </a:solidFill>
              </a:rPr>
              <a:t>Duties of a midwife cont..</a:t>
            </a:r>
            <a:endParaRPr lang="en-US" b="1" dirty="0">
              <a:solidFill>
                <a:srgbClr val="FF0000"/>
              </a:solidFill>
            </a:endParaRPr>
          </a:p>
        </p:txBody>
      </p:sp>
      <p:sp>
        <p:nvSpPr>
          <p:cNvPr id="3" name="Content Placeholder 2"/>
          <p:cNvSpPr>
            <a:spLocks noGrp="1"/>
          </p:cNvSpPr>
          <p:nvPr>
            <p:ph idx="1"/>
          </p:nvPr>
        </p:nvSpPr>
        <p:spPr>
          <a:xfrm>
            <a:off x="533400" y="1447800"/>
            <a:ext cx="8305800" cy="4953000"/>
          </a:xfrm>
        </p:spPr>
        <p:txBody>
          <a:bodyPr>
            <a:normAutofit/>
          </a:bodyPr>
          <a:lstStyle/>
          <a:p>
            <a:pPr>
              <a:buNone/>
            </a:pPr>
            <a:r>
              <a:rPr lang="en-US" sz="2400" b="1" dirty="0" smtClean="0"/>
              <a:t>5. Extends to certain areas of gynaecology , e.g. Family planning , and children</a:t>
            </a:r>
          </a:p>
          <a:p>
            <a:pPr>
              <a:buNone/>
            </a:pPr>
            <a:r>
              <a:rPr lang="en-US" sz="2400" b="1" dirty="0" smtClean="0"/>
              <a:t>6. A midwife can practice in clinics, health units, domiciliary service, i.e. attending to  women at home.</a:t>
            </a:r>
            <a:endParaRPr lang="en-US" sz="2400" b="1" dirty="0"/>
          </a:p>
          <a:p>
            <a:pPr>
              <a:buNone/>
            </a:pPr>
            <a:r>
              <a:rPr lang="en-US" sz="2400" b="1" dirty="0" smtClean="0"/>
              <a:t>The term midwifery was amended in 1990 by the international confederation of midwifery ( ICM ) from the one in 1982.</a:t>
            </a:r>
          </a:p>
          <a:p>
            <a:pPr>
              <a:buNone/>
            </a:pPr>
            <a:r>
              <a:rPr lang="en-US" sz="2400" b="1" dirty="0" smtClean="0"/>
              <a:t>It was later rectified by the international federation of gynaecology and obstetrics ( FIGO ) and it was also adopted  and ratified by the WHO in 1992. </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249362"/>
          </a:xfrm>
        </p:spPr>
        <p:txBody>
          <a:bodyPr>
            <a:normAutofit fontScale="90000"/>
          </a:bodyPr>
          <a:lstStyle/>
          <a:p>
            <a:r>
              <a:rPr lang="en-US" b="1" dirty="0" smtClean="0">
                <a:solidFill>
                  <a:srgbClr val="FF0000"/>
                </a:solidFill>
              </a:rPr>
              <a:t>Pelvic Joints</a:t>
            </a:r>
            <a:r>
              <a:rPr lang="en-US" dirty="0" smtClean="0"/>
              <a:t/>
            </a:r>
            <a:br>
              <a:rPr lang="en-US" dirty="0" smtClean="0"/>
            </a:br>
            <a:endParaRPr lang="en-US" dirty="0"/>
          </a:p>
        </p:txBody>
      </p:sp>
      <p:sp>
        <p:nvSpPr>
          <p:cNvPr id="2" name="Content Placeholder 1"/>
          <p:cNvSpPr>
            <a:spLocks noGrp="1"/>
          </p:cNvSpPr>
          <p:nvPr>
            <p:ph idx="1"/>
          </p:nvPr>
        </p:nvSpPr>
        <p:spPr>
          <a:xfrm>
            <a:off x="457200" y="1219200"/>
            <a:ext cx="8458200" cy="4788091"/>
          </a:xfrm>
        </p:spPr>
        <p:txBody>
          <a:bodyPr>
            <a:normAutofit fontScale="62500" lnSpcReduction="20000"/>
          </a:bodyPr>
          <a:lstStyle/>
          <a:p>
            <a:pPr>
              <a:buNone/>
            </a:pPr>
            <a:r>
              <a:rPr lang="en-US" sz="4500" b="1" dirty="0" smtClean="0">
                <a:solidFill>
                  <a:schemeClr val="bg2">
                    <a:lumMod val="50000"/>
                  </a:schemeClr>
                </a:solidFill>
              </a:rPr>
              <a:t>The Coccyx</a:t>
            </a:r>
          </a:p>
          <a:p>
            <a:pPr>
              <a:buNone/>
            </a:pPr>
            <a:r>
              <a:rPr lang="en-US" sz="3800" b="1" dirty="0" smtClean="0"/>
              <a:t>The coccyx is the tailbone. It consists of four fused vertebrae and is the lowest part of the vertebral column. It has no significance in applied obstetric anatomy as it moves out of the way during delivery.</a:t>
            </a:r>
          </a:p>
          <a:p>
            <a:pPr>
              <a:buNone/>
            </a:pPr>
            <a:endParaRPr lang="en-US" sz="3800" b="1" dirty="0" smtClean="0"/>
          </a:p>
          <a:p>
            <a:pPr>
              <a:buNone/>
            </a:pPr>
            <a:r>
              <a:rPr lang="en-US" sz="4500" b="1" dirty="0" smtClean="0">
                <a:solidFill>
                  <a:schemeClr val="bg2">
                    <a:lumMod val="50000"/>
                  </a:schemeClr>
                </a:solidFill>
              </a:rPr>
              <a:t>There are four pelvic joints, namely:· </a:t>
            </a:r>
          </a:p>
          <a:p>
            <a:pPr>
              <a:buNone/>
            </a:pPr>
            <a:r>
              <a:rPr lang="en-US" sz="4200" b="1" dirty="0" smtClean="0"/>
              <a:t>The symphysis pubis is formed at the junction of the</a:t>
            </a:r>
            <a:r>
              <a:rPr lang="en-US" sz="4200" dirty="0" smtClean="0"/>
              <a:t> </a:t>
            </a:r>
            <a:r>
              <a:rPr lang="en-US" sz="4200" b="1" dirty="0" smtClean="0"/>
              <a:t>two pelvic bones, which are united by a pad of cartilage.</a:t>
            </a:r>
          </a:p>
          <a:p>
            <a:pPr>
              <a:buNone/>
            </a:pPr>
            <a:r>
              <a:rPr lang="en-US" sz="4200" b="1" dirty="0" smtClean="0"/>
              <a:t>· Two sacroiliac joints which join the sacrum to the ilium and so connect the spine to the pelvis.</a:t>
            </a:r>
          </a:p>
          <a:p>
            <a:pPr>
              <a:buNone/>
            </a:pPr>
            <a:r>
              <a:rPr lang="en-US" sz="4200" b="1"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534400" cy="1219200"/>
          </a:xfrm>
        </p:spPr>
        <p:txBody>
          <a:bodyPr>
            <a:normAutofit fontScale="90000"/>
          </a:bodyPr>
          <a:lstStyle/>
          <a:p>
            <a:r>
              <a:rPr lang="en-US" sz="4400" b="1" dirty="0" smtClean="0">
                <a:solidFill>
                  <a:srgbClr val="FF0000"/>
                </a:solidFill>
              </a:rPr>
              <a:t>There are four pelvic joints cont..</a:t>
            </a:r>
            <a:endParaRPr lang="en-US" b="1" dirty="0">
              <a:solidFill>
                <a:srgbClr val="FF0000"/>
              </a:solidFill>
            </a:endParaRPr>
          </a:p>
        </p:txBody>
      </p:sp>
      <p:sp>
        <p:nvSpPr>
          <p:cNvPr id="2" name="Content Placeholder 1"/>
          <p:cNvSpPr>
            <a:spLocks noGrp="1"/>
          </p:cNvSpPr>
          <p:nvPr>
            <p:ph idx="1"/>
          </p:nvPr>
        </p:nvSpPr>
        <p:spPr>
          <a:xfrm>
            <a:off x="533400" y="1219200"/>
            <a:ext cx="8153400" cy="4613429"/>
          </a:xfrm>
        </p:spPr>
        <p:txBody>
          <a:bodyPr>
            <a:normAutofit fontScale="85000" lnSpcReduction="10000"/>
          </a:bodyPr>
          <a:lstStyle/>
          <a:p>
            <a:pPr>
              <a:buNone/>
            </a:pPr>
            <a:r>
              <a:rPr lang="en-US" sz="2800" b="1" dirty="0" smtClean="0"/>
              <a:t>The sacrococcygeal joint that is formed where the base of the coccyx articulates with the tip of the sacrum. When there is no pregnancy, there is very little movement in these joints. However, during pregnancy due to endocrine activity, the ligaments soften, allowing the joints to give. This allows for more room for the foetal head as it passes through the pelvis. The sacroiliac joints allow a limited backward and forward movement of the tip of the promontory of the sacrum.</a:t>
            </a:r>
          </a:p>
          <a:p>
            <a:pPr>
              <a:buNone/>
            </a:pPr>
            <a:endParaRPr lang="en-US" sz="2800" dirty="0" smtClean="0"/>
          </a:p>
          <a:p>
            <a:r>
              <a:rPr lang="en-US" sz="2800" b="1" dirty="0" smtClean="0"/>
              <a:t>The sacrococcygeal joint allows the coccyx to be deflected backward during the birth of the head.</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1027664"/>
            <a:ext cx="7024744" cy="572536"/>
          </a:xfrm>
        </p:spPr>
        <p:txBody>
          <a:bodyPr>
            <a:normAutofit fontScale="90000"/>
          </a:bodyPr>
          <a:lstStyle/>
          <a:p>
            <a:r>
              <a:rPr lang="en-US" b="1" dirty="0" smtClean="0">
                <a:solidFill>
                  <a:srgbClr val="FF0000"/>
                </a:solidFill>
              </a:rPr>
              <a:t>The Pelvic Ligaments</a:t>
            </a:r>
            <a:r>
              <a:rPr lang="en-US" dirty="0" smtClean="0"/>
              <a:t/>
            </a:r>
            <a:br>
              <a:rPr lang="en-US" dirty="0" smtClean="0"/>
            </a:br>
            <a:endParaRPr lang="en-US" dirty="0"/>
          </a:p>
        </p:txBody>
      </p:sp>
      <p:sp>
        <p:nvSpPr>
          <p:cNvPr id="2" name="Content Placeholder 1"/>
          <p:cNvSpPr>
            <a:spLocks noGrp="1"/>
          </p:cNvSpPr>
          <p:nvPr>
            <p:ph idx="1"/>
          </p:nvPr>
        </p:nvSpPr>
        <p:spPr>
          <a:xfrm>
            <a:off x="457200" y="1219200"/>
            <a:ext cx="8229600" cy="4613429"/>
          </a:xfrm>
        </p:spPr>
        <p:txBody>
          <a:bodyPr>
            <a:normAutofit lnSpcReduction="10000"/>
          </a:bodyPr>
          <a:lstStyle/>
          <a:p>
            <a:pPr>
              <a:buNone/>
            </a:pPr>
            <a:r>
              <a:rPr lang="en-US" b="1" dirty="0" smtClean="0"/>
              <a:t>Ligaments hold each pelvic joint together. These</a:t>
            </a:r>
          </a:p>
          <a:p>
            <a:pPr>
              <a:buNone/>
            </a:pPr>
            <a:r>
              <a:rPr lang="en-US" b="1" dirty="0" smtClean="0"/>
              <a:t>are:</a:t>
            </a:r>
          </a:p>
          <a:p>
            <a:pPr>
              <a:buNone/>
            </a:pPr>
            <a:r>
              <a:rPr lang="en-US" b="1" dirty="0" smtClean="0"/>
              <a:t>· Interpubic ligament at the symphysis pubis</a:t>
            </a:r>
          </a:p>
          <a:p>
            <a:pPr>
              <a:buNone/>
            </a:pPr>
            <a:r>
              <a:rPr lang="en-US" b="1" dirty="0" smtClean="0"/>
              <a:t>· Sacroilliac ligaments</a:t>
            </a:r>
          </a:p>
          <a:p>
            <a:pPr>
              <a:buNone/>
            </a:pPr>
            <a:r>
              <a:rPr lang="en-US" b="1" dirty="0" smtClean="0"/>
              <a:t>· Sacroccygeal ligaments</a:t>
            </a:r>
          </a:p>
          <a:p>
            <a:pPr>
              <a:buNone/>
            </a:pPr>
            <a:r>
              <a:rPr lang="en-US" b="1" dirty="0" smtClean="0"/>
              <a:t>There are two more ligaments that are also important in midwifery, namely:</a:t>
            </a:r>
          </a:p>
          <a:p>
            <a:pPr>
              <a:buNone/>
            </a:pPr>
            <a:r>
              <a:rPr lang="en-US" b="1" dirty="0" smtClean="0"/>
              <a:t>· The sacrotuberous ligament, which runs from the sacrum to the ischial tuberosity.</a:t>
            </a:r>
          </a:p>
          <a:p>
            <a:pPr>
              <a:buNone/>
            </a:pPr>
            <a:r>
              <a:rPr lang="en-US" b="1" dirty="0" smtClean="0"/>
              <a:t>· The sacrospinous ligament, which runs from the sacrum to the ischial spine.</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66800"/>
            <a:ext cx="8229600" cy="45719"/>
          </a:xfrm>
        </p:spPr>
        <p:txBody>
          <a:bodyPr>
            <a:normAutofit fontScale="90000"/>
          </a:bodyPr>
          <a:lstStyle/>
          <a:p>
            <a:r>
              <a:rPr lang="en-US" sz="3600" b="1" dirty="0" smtClean="0">
                <a:solidFill>
                  <a:srgbClr val="FF0000"/>
                </a:solidFill>
              </a:rPr>
              <a:t>Types of Pelvis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idx="1"/>
          </p:nvPr>
        </p:nvSpPr>
        <p:spPr>
          <a:xfrm>
            <a:off x="457200" y="914400"/>
            <a:ext cx="8229600" cy="5791200"/>
          </a:xfrm>
        </p:spPr>
        <p:txBody>
          <a:bodyPr>
            <a:normAutofit fontScale="25000" lnSpcReduction="20000"/>
          </a:bodyPr>
          <a:lstStyle/>
          <a:p>
            <a:pPr>
              <a:buNone/>
            </a:pPr>
            <a:r>
              <a:rPr lang="en-US" sz="9600" b="1" dirty="0" smtClean="0"/>
              <a:t>The pelvis has been classified into four types, according to the shape of the pelvic brim.</a:t>
            </a:r>
          </a:p>
          <a:p>
            <a:pPr>
              <a:buNone/>
            </a:pPr>
            <a:r>
              <a:rPr lang="en-US" sz="9600" b="1" dirty="0" smtClean="0"/>
              <a:t>However, many individuals have a combination of more than one type. The four types are:</a:t>
            </a:r>
          </a:p>
          <a:p>
            <a:pPr>
              <a:buNone/>
            </a:pPr>
            <a:endParaRPr lang="en-US" dirty="0" smtClean="0"/>
          </a:p>
          <a:p>
            <a:pPr>
              <a:buNone/>
            </a:pPr>
            <a:r>
              <a:rPr lang="en-US" sz="9600" b="1" dirty="0" smtClean="0">
                <a:solidFill>
                  <a:srgbClr val="7030A0"/>
                </a:solidFill>
              </a:rPr>
              <a:t>The Gynaecoid Pelvis</a:t>
            </a:r>
          </a:p>
          <a:p>
            <a:pPr>
              <a:buNone/>
            </a:pPr>
            <a:endParaRPr lang="en-US" sz="3600" b="1" dirty="0" smtClean="0"/>
          </a:p>
          <a:p>
            <a:pPr>
              <a:buNone/>
            </a:pPr>
            <a:r>
              <a:rPr lang="en-US" sz="9600" b="1" dirty="0" smtClean="0"/>
              <a:t>Also referred to as the true female pelvis, the gynaecoid pelvis has the following features:</a:t>
            </a:r>
          </a:p>
          <a:p>
            <a:pPr>
              <a:buNone/>
            </a:pPr>
            <a:r>
              <a:rPr lang="en-US" sz="9600" b="1" dirty="0" smtClean="0"/>
              <a:t>· A rounded brim</a:t>
            </a:r>
          </a:p>
          <a:p>
            <a:pPr>
              <a:buNone/>
            </a:pPr>
            <a:r>
              <a:rPr lang="en-US" sz="9600" b="1" dirty="0" smtClean="0"/>
              <a:t>· A generous fore-pelvis</a:t>
            </a:r>
          </a:p>
          <a:p>
            <a:pPr>
              <a:buNone/>
            </a:pPr>
            <a:r>
              <a:rPr lang="en-US" sz="9600" b="1" dirty="0" smtClean="0"/>
              <a:t>· Straight side walls</a:t>
            </a:r>
          </a:p>
          <a:p>
            <a:pPr>
              <a:buNone/>
            </a:pPr>
            <a:r>
              <a:rPr lang="en-US" sz="9600" b="1" dirty="0" smtClean="0"/>
              <a:t>· A shallow cavity with a broad, well curved sacrum</a:t>
            </a:r>
          </a:p>
          <a:p>
            <a:pPr>
              <a:buNone/>
            </a:pPr>
            <a:r>
              <a:rPr lang="en-US" sz="9600" b="1" dirty="0" smtClean="0"/>
              <a:t>· Blunt ischial spines</a:t>
            </a:r>
          </a:p>
          <a:p>
            <a:pPr>
              <a:buNone/>
            </a:pPr>
            <a:r>
              <a:rPr lang="en-US" sz="9600" b="1" dirty="0" smtClean="0"/>
              <a:t>· A wide sciatic notch and pubic arch of 90°</a:t>
            </a:r>
          </a:p>
          <a:p>
            <a:pPr>
              <a:buNone/>
            </a:pPr>
            <a:r>
              <a:rPr lang="en-US" sz="9600" b="1" dirty="0" smtClean="0"/>
              <a:t>The gynaecoid pelvis is found in women of average build and height with a shoe size of four or larger. It is the ideal pelvis for child bearing.</a:t>
            </a:r>
            <a:endParaRPr lang="en-US" sz="96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228600"/>
            <a:ext cx="8068234" cy="1447800"/>
          </a:xfrm>
        </p:spPr>
        <p:txBody>
          <a:bodyPr>
            <a:normAutofit/>
          </a:bodyPr>
          <a:lstStyle/>
          <a:p>
            <a:r>
              <a:rPr lang="en-US" b="1" dirty="0" smtClean="0">
                <a:solidFill>
                  <a:srgbClr val="FF0000"/>
                </a:solidFill>
              </a:rPr>
              <a:t>Types of Pelvis cont….</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idx="1"/>
          </p:nvPr>
        </p:nvSpPr>
        <p:spPr>
          <a:xfrm>
            <a:off x="381000" y="1524000"/>
            <a:ext cx="8458200" cy="4876800"/>
          </a:xfrm>
        </p:spPr>
        <p:txBody>
          <a:bodyPr>
            <a:normAutofit/>
          </a:bodyPr>
          <a:lstStyle/>
          <a:p>
            <a:pPr>
              <a:buNone/>
            </a:pPr>
            <a:r>
              <a:rPr lang="en-US" sz="3200" b="1" dirty="0" smtClean="0">
                <a:solidFill>
                  <a:srgbClr val="00B050"/>
                </a:solidFill>
              </a:rPr>
              <a:t>The Android Pelvis</a:t>
            </a:r>
          </a:p>
          <a:p>
            <a:pPr>
              <a:buNone/>
            </a:pPr>
            <a:r>
              <a:rPr lang="en-US" b="1" dirty="0" smtClean="0"/>
              <a:t>The android pelvis is also known as the male pelvis. Its brim is heart-shaped with a narrow fore-pelvis. The pelvic cavity is funnel-shaped.</a:t>
            </a:r>
          </a:p>
          <a:p>
            <a:pPr>
              <a:buNone/>
            </a:pPr>
            <a:r>
              <a:rPr lang="en-US" b="1" dirty="0" smtClean="0"/>
              <a:t>The ischial spines are prominent and the pubic arch is less than 90°. It is mostly found in short and heavily built women. It predisposes to an occipital posterior position of the foetal head. It is the least suited to childbearing.</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417317"/>
            <a:ext cx="8229600" cy="335282"/>
          </a:xfrm>
        </p:spPr>
        <p:txBody>
          <a:bodyPr>
            <a:normAutofit fontScale="90000"/>
          </a:bodyPr>
          <a:lstStyle/>
          <a:p>
            <a:r>
              <a:rPr lang="en-US" b="1" dirty="0" smtClean="0">
                <a:solidFill>
                  <a:srgbClr val="FF0000"/>
                </a:solidFill>
              </a:rPr>
              <a:t>The Anthropoid Pelvis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idx="1"/>
          </p:nvPr>
        </p:nvSpPr>
        <p:spPr>
          <a:xfrm>
            <a:off x="381000" y="1447800"/>
            <a:ext cx="8305800" cy="4384829"/>
          </a:xfrm>
        </p:spPr>
        <p:txBody>
          <a:bodyPr>
            <a:normAutofit/>
          </a:bodyPr>
          <a:lstStyle/>
          <a:p>
            <a:pPr>
              <a:buNone/>
            </a:pPr>
            <a:r>
              <a:rPr lang="en-US" b="1" dirty="0" smtClean="0"/>
              <a:t>The anthropoid pelvis has a long oval brim, in which the anteroposterior diameter is longer than the transverse. The sides diverge and the sacrum is long and deeply concave. The ischial spines are not prominent and the sciatic notch is very wide and so is the sub-pubic angle. It tends to be found in tall women with narrow shoulders.</a:t>
            </a:r>
          </a:p>
          <a:p>
            <a:pPr>
              <a:buNone/>
            </a:pPr>
            <a:r>
              <a:rPr lang="en-US" b="1" dirty="0" smtClean="0"/>
              <a:t>Labour usually does not present any difficulties,</a:t>
            </a:r>
          </a:p>
          <a:p>
            <a:pPr>
              <a:buNone/>
            </a:pPr>
            <a:r>
              <a:rPr lang="en-US" b="1" dirty="0" smtClean="0"/>
              <a:t>but a direct occipito-anterior or occipito-posterior</a:t>
            </a:r>
          </a:p>
          <a:p>
            <a:pPr>
              <a:buNone/>
            </a:pPr>
            <a:r>
              <a:rPr lang="en-US" b="1" dirty="0" smtClean="0"/>
              <a:t>position is often a feature.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001000" cy="1752600"/>
          </a:xfrm>
        </p:spPr>
        <p:txBody>
          <a:bodyPr>
            <a:normAutofit/>
          </a:bodyPr>
          <a:lstStyle/>
          <a:p>
            <a:r>
              <a:rPr lang="en-US" b="1" dirty="0" smtClean="0">
                <a:solidFill>
                  <a:srgbClr val="FF0000"/>
                </a:solidFill>
              </a:rPr>
              <a:t>The Platypelloid Pelvis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idx="1"/>
          </p:nvPr>
        </p:nvSpPr>
        <p:spPr>
          <a:xfrm>
            <a:off x="457200" y="1752600"/>
            <a:ext cx="8077200" cy="4080029"/>
          </a:xfrm>
        </p:spPr>
        <p:txBody>
          <a:bodyPr>
            <a:normAutofit/>
          </a:bodyPr>
          <a:lstStyle/>
          <a:p>
            <a:pPr>
              <a:buNone/>
            </a:pPr>
            <a:r>
              <a:rPr lang="en-US" b="1" dirty="0" smtClean="0"/>
              <a:t>As illustrated below, the Platypelloid pelvis is a</a:t>
            </a:r>
          </a:p>
          <a:p>
            <a:pPr>
              <a:buNone/>
            </a:pPr>
            <a:r>
              <a:rPr lang="en-US" b="1" dirty="0" smtClean="0"/>
              <a:t>flat pelvis, with a kidney shaped brim. The</a:t>
            </a:r>
          </a:p>
          <a:p>
            <a:pPr>
              <a:buNone/>
            </a:pPr>
            <a:r>
              <a:rPr lang="en-US" b="1" dirty="0" smtClean="0"/>
              <a:t>antero-posterior diameter is reduced while the</a:t>
            </a:r>
          </a:p>
          <a:p>
            <a:pPr>
              <a:buNone/>
            </a:pPr>
            <a:r>
              <a:rPr lang="en-US" b="1" dirty="0" smtClean="0"/>
              <a:t>transverse is increased. The sidewalls diverge,</a:t>
            </a:r>
          </a:p>
          <a:p>
            <a:pPr>
              <a:buNone/>
            </a:pPr>
            <a:r>
              <a:rPr lang="en-US" b="1" dirty="0" smtClean="0"/>
              <a:t>the sacrum is flat, and the cavity is shallow.</a:t>
            </a:r>
          </a:p>
          <a:p>
            <a:pPr>
              <a:buNone/>
            </a:pPr>
            <a:r>
              <a:rPr lang="en-US" b="1" dirty="0" smtClean="0"/>
              <a:t>The ischial spines are blunt. The sciatic notch</a:t>
            </a:r>
          </a:p>
          <a:p>
            <a:pPr>
              <a:buNone/>
            </a:pPr>
            <a:r>
              <a:rPr lang="en-US" b="1" dirty="0" smtClean="0"/>
              <a:t>and sub-pubic angle are both wide. The foetal</a:t>
            </a:r>
          </a:p>
          <a:p>
            <a:pPr>
              <a:buNone/>
            </a:pPr>
            <a:r>
              <a:rPr lang="en-US" b="1" dirty="0" smtClean="0"/>
              <a:t>head usually descends through the cavity without difficulty.</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5299" name="Picture 3" descr="C:\Users\Bish. Michael Baraza\Pictures\399072-01Xt.jpg"/>
          <p:cNvPicPr>
            <a:picLocks noGrp="1" noChangeAspect="1" noChangeArrowheads="1"/>
          </p:cNvPicPr>
          <p:nvPr>
            <p:ph idx="1"/>
          </p:nvPr>
        </p:nvPicPr>
        <p:blipFill>
          <a:blip r:embed="rId2"/>
          <a:srcRect/>
          <a:stretch>
            <a:fillRect/>
          </a:stretch>
        </p:blipFill>
        <p:spPr bwMode="auto">
          <a:xfrm>
            <a:off x="228600" y="304800"/>
            <a:ext cx="8915400" cy="6553200"/>
          </a:xfrm>
          <a:prstGeom prst="rect">
            <a:avLst/>
          </a:prstGeom>
          <a:noFill/>
        </p:spPr>
      </p:pic>
      <p:sp>
        <p:nvSpPr>
          <p:cNvPr id="7" name="Content Placeholder 1"/>
          <p:cNvSpPr txBox="1">
            <a:spLocks/>
          </p:cNvSpPr>
          <p:nvPr/>
        </p:nvSpPr>
        <p:spPr>
          <a:xfrm>
            <a:off x="762000" y="381000"/>
            <a:ext cx="2362200" cy="423671"/>
          </a:xfrm>
          <a:prstGeom prst="rect">
            <a:avLst/>
          </a:prstGeom>
        </p:spPr>
        <p:txBody>
          <a:bodyPr vert="horz">
            <a:normAutofit fontScale="70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Gynaecoid pelvis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1"/>
          <p:cNvSpPr txBox="1">
            <a:spLocks/>
          </p:cNvSpPr>
          <p:nvPr/>
        </p:nvSpPr>
        <p:spPr>
          <a:xfrm>
            <a:off x="5029200" y="457200"/>
            <a:ext cx="3200400" cy="423671"/>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t>Android pelvis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1"/>
          <p:cNvSpPr txBox="1">
            <a:spLocks/>
          </p:cNvSpPr>
          <p:nvPr/>
        </p:nvSpPr>
        <p:spPr>
          <a:xfrm>
            <a:off x="228600" y="5943600"/>
            <a:ext cx="2057400" cy="652271"/>
          </a:xfrm>
          <a:prstGeom prst="rect">
            <a:avLst/>
          </a:prstGeom>
        </p:spPr>
        <p:txBody>
          <a:bodyPr vert="horz">
            <a:normAutofit fontScale="77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t>Anthropoid pelvis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1"/>
          <p:cNvSpPr txBox="1">
            <a:spLocks/>
          </p:cNvSpPr>
          <p:nvPr/>
        </p:nvSpPr>
        <p:spPr>
          <a:xfrm>
            <a:off x="5943600" y="6434329"/>
            <a:ext cx="2362200" cy="423671"/>
          </a:xfrm>
          <a:prstGeom prst="rect">
            <a:avLst/>
          </a:prstGeom>
        </p:spPr>
        <p:txBody>
          <a:bodyPr vert="horz">
            <a:normAutofit fontScale="70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err="1" smtClean="0"/>
              <a:t>Platypaloid</a:t>
            </a:r>
            <a:r>
              <a:rPr lang="en-US" sz="2700" dirty="0" smtClean="0"/>
              <a:t> pelvis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accent1">
                    <a:lumMod val="75000"/>
                  </a:schemeClr>
                </a:solidFill>
              </a:rPr>
              <a:t>The features of the different types of female pelvis are </a:t>
            </a:r>
            <a:r>
              <a:rPr lang="en-US" dirty="0" err="1" smtClean="0">
                <a:solidFill>
                  <a:schemeClr val="accent1">
                    <a:lumMod val="75000"/>
                  </a:schemeClr>
                </a:solidFill>
              </a:rPr>
              <a:t>summarised</a:t>
            </a:r>
            <a:r>
              <a:rPr lang="en-US" dirty="0" smtClean="0">
                <a:solidFill>
                  <a:schemeClr val="accent1">
                    <a:lumMod val="75000"/>
                  </a:schemeClr>
                </a:solidFill>
              </a:rPr>
              <a:t> .</a:t>
            </a:r>
            <a:endParaRPr lang="en-US" dirty="0">
              <a:solidFill>
                <a:schemeClr val="accent1">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9684594"/>
              </p:ext>
            </p:extLst>
          </p:nvPr>
        </p:nvGraphicFramePr>
        <p:xfrm>
          <a:off x="152399" y="1"/>
          <a:ext cx="8839202" cy="6857999"/>
        </p:xfrm>
        <a:graphic>
          <a:graphicData uri="http://schemas.openxmlformats.org/drawingml/2006/table">
            <a:tbl>
              <a:tblPr firstRow="1" bandRow="1">
                <a:tableStyleId>{306799F8-075E-4A3A-A7F6-7FBC6576F1A4}</a:tableStyleId>
              </a:tblPr>
              <a:tblGrid>
                <a:gridCol w="2209800"/>
                <a:gridCol w="1555045"/>
                <a:gridCol w="1759656"/>
                <a:gridCol w="1620520"/>
                <a:gridCol w="1694181"/>
              </a:tblGrid>
              <a:tr h="1315926">
                <a:tc>
                  <a:txBody>
                    <a:bodyPr/>
                    <a:lstStyle/>
                    <a:p>
                      <a:r>
                        <a:rPr lang="en-US" dirty="0" smtClean="0"/>
                        <a:t>features</a:t>
                      </a:r>
                      <a:endParaRPr lang="en-US" dirty="0"/>
                    </a:p>
                  </a:txBody>
                  <a:tcPr/>
                </a:tc>
                <a:tc>
                  <a:txBody>
                    <a:bodyPr/>
                    <a:lstStyle/>
                    <a:p>
                      <a:r>
                        <a:rPr lang="en-US" dirty="0" smtClean="0"/>
                        <a:t>gynaecoid</a:t>
                      </a:r>
                      <a:endParaRPr lang="en-US" dirty="0"/>
                    </a:p>
                  </a:txBody>
                  <a:tcPr/>
                </a:tc>
                <a:tc>
                  <a:txBody>
                    <a:bodyPr/>
                    <a:lstStyle/>
                    <a:p>
                      <a:r>
                        <a:rPr lang="en-US" dirty="0" smtClean="0"/>
                        <a:t>android</a:t>
                      </a:r>
                      <a:endParaRPr lang="en-US" dirty="0"/>
                    </a:p>
                  </a:txBody>
                  <a:tcPr/>
                </a:tc>
                <a:tc>
                  <a:txBody>
                    <a:bodyPr/>
                    <a:lstStyle/>
                    <a:p>
                      <a:r>
                        <a:rPr lang="en-US" dirty="0" smtClean="0"/>
                        <a:t>anthropoid</a:t>
                      </a:r>
                      <a:endParaRPr lang="en-US" dirty="0"/>
                    </a:p>
                  </a:txBody>
                  <a:tcPr/>
                </a:tc>
                <a:tc>
                  <a:txBody>
                    <a:bodyPr/>
                    <a:lstStyle/>
                    <a:p>
                      <a:r>
                        <a:rPr lang="en-US" dirty="0" smtClean="0"/>
                        <a:t>platypelloid</a:t>
                      </a:r>
                      <a:endParaRPr lang="en-US" dirty="0"/>
                    </a:p>
                  </a:txBody>
                  <a:tcPr/>
                </a:tc>
              </a:tr>
              <a:tr h="3909819">
                <a:tc>
                  <a:txBody>
                    <a:bodyPr/>
                    <a:lstStyle/>
                    <a:p>
                      <a:r>
                        <a:rPr lang="en-US" sz="2000" dirty="0" smtClean="0"/>
                        <a:t>Brim</a:t>
                      </a:r>
                    </a:p>
                    <a:p>
                      <a:endParaRPr lang="en-US" sz="2000" dirty="0" smtClean="0"/>
                    </a:p>
                    <a:p>
                      <a:r>
                        <a:rPr lang="en-US" sz="2000" dirty="0" smtClean="0"/>
                        <a:t>Fore pelvis</a:t>
                      </a:r>
                    </a:p>
                    <a:p>
                      <a:endParaRPr lang="en-US" sz="2000" dirty="0" smtClean="0"/>
                    </a:p>
                    <a:p>
                      <a:r>
                        <a:rPr lang="en-US" sz="2000" dirty="0" smtClean="0"/>
                        <a:t>Side walls</a:t>
                      </a:r>
                    </a:p>
                    <a:p>
                      <a:endParaRPr lang="en-US" sz="2000" dirty="0" smtClean="0"/>
                    </a:p>
                    <a:p>
                      <a:r>
                        <a:rPr lang="en-US" sz="2000" dirty="0" smtClean="0"/>
                        <a:t>Ischial spines</a:t>
                      </a:r>
                    </a:p>
                    <a:p>
                      <a:endParaRPr lang="en-US" sz="2000" dirty="0" smtClean="0"/>
                    </a:p>
                    <a:p>
                      <a:r>
                        <a:rPr lang="en-US" sz="2000" dirty="0" smtClean="0"/>
                        <a:t>Sciatic notch</a:t>
                      </a:r>
                    </a:p>
                    <a:p>
                      <a:endParaRPr lang="en-US" sz="2000" dirty="0"/>
                    </a:p>
                  </a:txBody>
                  <a:tcPr/>
                </a:tc>
                <a:tc>
                  <a:txBody>
                    <a:bodyPr/>
                    <a:lstStyle/>
                    <a:p>
                      <a:r>
                        <a:rPr lang="en-US" sz="2000" dirty="0" smtClean="0"/>
                        <a:t>Rounded</a:t>
                      </a:r>
                    </a:p>
                    <a:p>
                      <a:endParaRPr lang="en-US" sz="2000" dirty="0" smtClean="0"/>
                    </a:p>
                    <a:p>
                      <a:r>
                        <a:rPr lang="en-US" sz="2000" dirty="0" smtClean="0"/>
                        <a:t>Generous</a:t>
                      </a:r>
                    </a:p>
                    <a:p>
                      <a:endParaRPr lang="en-US" sz="2000" dirty="0" smtClean="0"/>
                    </a:p>
                    <a:p>
                      <a:r>
                        <a:rPr lang="en-US" sz="2000" dirty="0" smtClean="0"/>
                        <a:t>Straight</a:t>
                      </a:r>
                    </a:p>
                    <a:p>
                      <a:endParaRPr lang="en-US" sz="2000" dirty="0" smtClean="0"/>
                    </a:p>
                    <a:p>
                      <a:r>
                        <a:rPr lang="en-US" sz="2000" dirty="0" smtClean="0"/>
                        <a:t>Blunt</a:t>
                      </a:r>
                    </a:p>
                    <a:p>
                      <a:endParaRPr lang="en-US" sz="2000" dirty="0" smtClean="0"/>
                    </a:p>
                    <a:p>
                      <a:r>
                        <a:rPr lang="en-US" sz="2000" dirty="0" smtClean="0"/>
                        <a:t>Rounded</a:t>
                      </a:r>
                      <a:endParaRPr lang="en-US" sz="2000" dirty="0"/>
                    </a:p>
                  </a:txBody>
                  <a:tcPr/>
                </a:tc>
                <a:tc>
                  <a:txBody>
                    <a:bodyPr/>
                    <a:lstStyle/>
                    <a:p>
                      <a:r>
                        <a:rPr lang="en-US" sz="2000" dirty="0" smtClean="0"/>
                        <a:t>Heart</a:t>
                      </a:r>
                      <a:r>
                        <a:rPr lang="en-US" sz="2000" baseline="0" dirty="0" smtClean="0"/>
                        <a:t> </a:t>
                      </a:r>
                      <a:r>
                        <a:rPr lang="en-US" sz="2000" dirty="0" smtClean="0"/>
                        <a:t>shaped</a:t>
                      </a:r>
                    </a:p>
                    <a:p>
                      <a:r>
                        <a:rPr lang="en-US" sz="2000" dirty="0" smtClean="0"/>
                        <a:t>Narrow</a:t>
                      </a:r>
                    </a:p>
                    <a:p>
                      <a:endParaRPr lang="en-US" sz="2000" dirty="0" smtClean="0"/>
                    </a:p>
                    <a:p>
                      <a:r>
                        <a:rPr lang="en-US" sz="2000" dirty="0" smtClean="0"/>
                        <a:t>Convergent</a:t>
                      </a:r>
                    </a:p>
                    <a:p>
                      <a:endParaRPr lang="en-US" sz="2000" dirty="0" smtClean="0"/>
                    </a:p>
                    <a:p>
                      <a:r>
                        <a:rPr lang="en-US" sz="2000" dirty="0" smtClean="0"/>
                        <a:t>Prominent</a:t>
                      </a:r>
                    </a:p>
                    <a:p>
                      <a:endParaRPr lang="en-US" sz="2000" dirty="0" smtClean="0"/>
                    </a:p>
                    <a:p>
                      <a:r>
                        <a:rPr lang="en-US" sz="2000" dirty="0" smtClean="0"/>
                        <a:t>narrow</a:t>
                      </a:r>
                      <a:endParaRPr lang="en-US" sz="2000" dirty="0"/>
                    </a:p>
                  </a:txBody>
                  <a:tcPr/>
                </a:tc>
                <a:tc>
                  <a:txBody>
                    <a:bodyPr/>
                    <a:lstStyle/>
                    <a:p>
                      <a:r>
                        <a:rPr lang="en-US" sz="2000" dirty="0" smtClean="0"/>
                        <a:t>Long oval</a:t>
                      </a:r>
                    </a:p>
                    <a:p>
                      <a:endParaRPr lang="en-US" sz="2000" dirty="0" smtClean="0"/>
                    </a:p>
                    <a:p>
                      <a:r>
                        <a:rPr lang="en-US" sz="2000" dirty="0" smtClean="0"/>
                        <a:t>Divergent</a:t>
                      </a:r>
                    </a:p>
                    <a:p>
                      <a:endParaRPr lang="en-US" sz="2000" dirty="0" smtClean="0"/>
                    </a:p>
                    <a:p>
                      <a:r>
                        <a:rPr lang="en-US" sz="2000" dirty="0" smtClean="0"/>
                        <a:t>Narrowed</a:t>
                      </a:r>
                    </a:p>
                    <a:p>
                      <a:endParaRPr lang="en-US" sz="2000" dirty="0" smtClean="0"/>
                    </a:p>
                    <a:p>
                      <a:r>
                        <a:rPr lang="en-US" sz="2000" dirty="0" smtClean="0"/>
                        <a:t>Blunt</a:t>
                      </a:r>
                    </a:p>
                    <a:p>
                      <a:endParaRPr lang="en-US" sz="2000" dirty="0" smtClean="0"/>
                    </a:p>
                    <a:p>
                      <a:r>
                        <a:rPr lang="en-US" sz="2000" dirty="0" smtClean="0"/>
                        <a:t>wide</a:t>
                      </a:r>
                    </a:p>
                    <a:p>
                      <a:endParaRPr lang="en-US" sz="2000" dirty="0"/>
                    </a:p>
                  </a:txBody>
                  <a:tcPr/>
                </a:tc>
                <a:tc>
                  <a:txBody>
                    <a:bodyPr/>
                    <a:lstStyle/>
                    <a:p>
                      <a:r>
                        <a:rPr lang="en-US" sz="2000" dirty="0" smtClean="0"/>
                        <a:t>Kidney shaped</a:t>
                      </a:r>
                    </a:p>
                    <a:p>
                      <a:r>
                        <a:rPr lang="en-US" sz="2000" dirty="0" smtClean="0"/>
                        <a:t>Wide</a:t>
                      </a:r>
                    </a:p>
                    <a:p>
                      <a:endParaRPr lang="en-US" sz="2000" dirty="0" smtClean="0"/>
                    </a:p>
                    <a:p>
                      <a:r>
                        <a:rPr lang="en-US" sz="2000" dirty="0" smtClean="0"/>
                        <a:t>Divergent</a:t>
                      </a:r>
                    </a:p>
                    <a:p>
                      <a:endParaRPr lang="en-US" sz="2000" dirty="0" smtClean="0"/>
                    </a:p>
                    <a:p>
                      <a:r>
                        <a:rPr lang="en-US" sz="2000" dirty="0" smtClean="0"/>
                        <a:t>Blunt</a:t>
                      </a:r>
                    </a:p>
                    <a:p>
                      <a:endParaRPr lang="en-US" sz="2000" dirty="0" smtClean="0"/>
                    </a:p>
                    <a:p>
                      <a:r>
                        <a:rPr lang="en-US" sz="2000" dirty="0" smtClean="0"/>
                        <a:t>wide</a:t>
                      </a:r>
                      <a:endParaRPr lang="en-US" sz="2000" dirty="0"/>
                    </a:p>
                  </a:txBody>
                  <a:tcPr/>
                </a:tc>
              </a:tr>
              <a:tr h="1632254">
                <a:tc>
                  <a:txBody>
                    <a:bodyPr/>
                    <a:lstStyle/>
                    <a:p>
                      <a:r>
                        <a:rPr lang="en-US" sz="2000" dirty="0" smtClean="0"/>
                        <a:t>Sub pubic angle</a:t>
                      </a:r>
                    </a:p>
                    <a:p>
                      <a:endParaRPr lang="en-US" sz="2000" dirty="0" smtClean="0"/>
                    </a:p>
                    <a:p>
                      <a:r>
                        <a:rPr lang="en-US" sz="2000" dirty="0" smtClean="0"/>
                        <a:t>incidence</a:t>
                      </a:r>
                      <a:endParaRPr lang="en-US" sz="2000" dirty="0"/>
                    </a:p>
                  </a:txBody>
                  <a:tcPr/>
                </a:tc>
                <a:tc>
                  <a:txBody>
                    <a:bodyPr/>
                    <a:lstStyle/>
                    <a:p>
                      <a:r>
                        <a:rPr lang="en-US" sz="2000" dirty="0" smtClean="0"/>
                        <a:t>90 degrees</a:t>
                      </a:r>
                    </a:p>
                    <a:p>
                      <a:endParaRPr lang="en-US" sz="2000" dirty="0" smtClean="0"/>
                    </a:p>
                    <a:p>
                      <a:r>
                        <a:rPr lang="en-US" sz="2000" dirty="0" smtClean="0"/>
                        <a:t>50%</a:t>
                      </a:r>
                      <a:endParaRPr lang="en-US" sz="2000" dirty="0"/>
                    </a:p>
                  </a:txBody>
                  <a:tcPr/>
                </a:tc>
                <a:tc>
                  <a:txBody>
                    <a:bodyPr/>
                    <a:lstStyle/>
                    <a:p>
                      <a:r>
                        <a:rPr lang="en-US" sz="2000" dirty="0" smtClean="0"/>
                        <a:t>&lt;90 degrees</a:t>
                      </a:r>
                    </a:p>
                    <a:p>
                      <a:endParaRPr lang="en-US" sz="2000" dirty="0" smtClean="0"/>
                    </a:p>
                    <a:p>
                      <a:r>
                        <a:rPr lang="en-US" sz="2000" dirty="0" smtClean="0"/>
                        <a:t>20%</a:t>
                      </a:r>
                      <a:endParaRPr lang="en-US" sz="2000" dirty="0"/>
                    </a:p>
                  </a:txBody>
                  <a:tcPr/>
                </a:tc>
                <a:tc>
                  <a:txBody>
                    <a:bodyPr/>
                    <a:lstStyle/>
                    <a:p>
                      <a:r>
                        <a:rPr lang="en-US" sz="2000" smtClean="0"/>
                        <a:t>&gt;90degree</a:t>
                      </a:r>
                      <a:endParaRPr lang="en-US" sz="2000" dirty="0" smtClean="0"/>
                    </a:p>
                    <a:p>
                      <a:endParaRPr lang="en-US" sz="2000" dirty="0" smtClean="0"/>
                    </a:p>
                    <a:p>
                      <a:r>
                        <a:rPr lang="en-US" sz="2000" dirty="0" smtClean="0"/>
                        <a:t>25%</a:t>
                      </a:r>
                      <a:endParaRPr lang="en-US" sz="2000" dirty="0"/>
                    </a:p>
                  </a:txBody>
                  <a:tcPr/>
                </a:tc>
                <a:tc>
                  <a:txBody>
                    <a:bodyPr/>
                    <a:lstStyle/>
                    <a:p>
                      <a:r>
                        <a:rPr lang="en-US" sz="2000" dirty="0" smtClean="0"/>
                        <a:t>&gt;90 degrees</a:t>
                      </a:r>
                    </a:p>
                    <a:p>
                      <a:endParaRPr lang="en-US" sz="2000" dirty="0" smtClean="0"/>
                    </a:p>
                    <a:p>
                      <a:r>
                        <a:rPr lang="en-US" sz="2000" dirty="0" smtClean="0"/>
                        <a:t>5%</a:t>
                      </a:r>
                      <a:endParaRPr lang="en-US" sz="2000"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229600" cy="1219200"/>
          </a:xfrm>
        </p:spPr>
        <p:txBody>
          <a:bodyPr>
            <a:normAutofit fontScale="90000"/>
          </a:bodyPr>
          <a:lstStyle/>
          <a:p>
            <a:r>
              <a:rPr lang="en-US" b="1" dirty="0" smtClean="0">
                <a:solidFill>
                  <a:srgbClr val="FF0000"/>
                </a:solidFill>
              </a:rPr>
              <a:t>The True Pelvis</a:t>
            </a:r>
            <a:r>
              <a:rPr lang="en-US" dirty="0" smtClean="0"/>
              <a:t/>
            </a:r>
            <a:br>
              <a:rPr lang="en-US" dirty="0" smtClean="0"/>
            </a:br>
            <a:endParaRPr lang="en-US" dirty="0"/>
          </a:p>
        </p:txBody>
      </p:sp>
      <p:sp>
        <p:nvSpPr>
          <p:cNvPr id="2" name="Content Placeholder 1"/>
          <p:cNvSpPr>
            <a:spLocks noGrp="1"/>
          </p:cNvSpPr>
          <p:nvPr>
            <p:ph idx="1"/>
          </p:nvPr>
        </p:nvSpPr>
        <p:spPr>
          <a:xfrm>
            <a:off x="457200" y="990600"/>
            <a:ext cx="8229600" cy="5016691"/>
          </a:xfrm>
        </p:spPr>
        <p:txBody>
          <a:bodyPr>
            <a:normAutofit fontScale="32500" lnSpcReduction="20000"/>
          </a:bodyPr>
          <a:lstStyle/>
          <a:p>
            <a:pPr>
              <a:buNone/>
            </a:pPr>
            <a:r>
              <a:rPr lang="en-US" sz="8000" b="1" dirty="0" smtClean="0"/>
              <a:t>The true pelvis is the body canal through which</a:t>
            </a:r>
          </a:p>
          <a:p>
            <a:pPr>
              <a:buNone/>
            </a:pPr>
            <a:r>
              <a:rPr lang="en-US" sz="8000" b="1" dirty="0" smtClean="0"/>
              <a:t>the foetus must pass during birth. It has a brim, a cavity and an outlet.</a:t>
            </a:r>
          </a:p>
          <a:p>
            <a:pPr>
              <a:buNone/>
            </a:pPr>
            <a:endParaRPr lang="en-US" sz="8000" b="1" dirty="0" smtClean="0"/>
          </a:p>
          <a:p>
            <a:pPr>
              <a:buNone/>
            </a:pPr>
            <a:r>
              <a:rPr lang="en-US" sz="8600" b="1" dirty="0" smtClean="0">
                <a:solidFill>
                  <a:srgbClr val="7030A0"/>
                </a:solidFill>
              </a:rPr>
              <a:t>The Pelvic Brim</a:t>
            </a:r>
          </a:p>
          <a:p>
            <a:pPr>
              <a:buNone/>
            </a:pPr>
            <a:r>
              <a:rPr lang="en-US" sz="8000" b="1" dirty="0" smtClean="0"/>
              <a:t>The pelvic brim, which is also known as the inlet, is surrounded anteriorly by the symphysis pubis, laterally by the iliac bones and to the posterior by the sacral promontory. The sacral promontory projects into the brim. This tends to make the anteroposterior diameter less than the transverse diameter, thus forcing the oval head of the foetus to engage the brim in the more accommodating transverse diameter.</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4880</TotalTime>
  <Words>21374</Words>
  <Application>Microsoft Office PowerPoint</Application>
  <PresentationFormat>On-screen Show (4:3)</PresentationFormat>
  <Paragraphs>1364</Paragraphs>
  <Slides>240</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240</vt:i4>
      </vt:variant>
    </vt:vector>
  </HeadingPairs>
  <TitlesOfParts>
    <vt:vector size="247" baseType="lpstr">
      <vt:lpstr>Calibri</vt:lpstr>
      <vt:lpstr>Century Gothic</vt:lpstr>
      <vt:lpstr>Wingdings</vt:lpstr>
      <vt:lpstr>Wingdings 2</vt:lpstr>
      <vt:lpstr>Wingdings 3</vt:lpstr>
      <vt:lpstr>Austin</vt:lpstr>
      <vt:lpstr>Picture</vt:lpstr>
      <vt:lpstr>INTRODUCTION TO</vt:lpstr>
      <vt:lpstr>PowerPoint Presentation</vt:lpstr>
      <vt:lpstr>  The main objective</vt:lpstr>
      <vt:lpstr>  Enabling objectives</vt:lpstr>
      <vt:lpstr>Definition of terms</vt:lpstr>
      <vt:lpstr>PowerPoint Presentation</vt:lpstr>
      <vt:lpstr>PowerPoint Presentation</vt:lpstr>
      <vt:lpstr>DUTIES OF A MIDWIFE</vt:lpstr>
      <vt:lpstr>Duties of a midwife cont..</vt:lpstr>
      <vt:lpstr>History of midwifery</vt:lpstr>
      <vt:lpstr>History of midwifery cont…</vt:lpstr>
      <vt:lpstr>History of midwifery cont…</vt:lpstr>
      <vt:lpstr>History of midwifery cont…</vt:lpstr>
      <vt:lpstr> History of midwifery cont…</vt:lpstr>
      <vt:lpstr>History of midwifery cont…</vt:lpstr>
      <vt:lpstr>History of midwifery cont…</vt:lpstr>
      <vt:lpstr>History of midwifery cont…</vt:lpstr>
      <vt:lpstr>Hx of midwifery cont..</vt:lpstr>
      <vt:lpstr>The Hippocratic era ( 470 – 37 BC)</vt:lpstr>
      <vt:lpstr> history of midwifery cont…</vt:lpstr>
      <vt:lpstr>History of midwifery in kenya</vt:lpstr>
      <vt:lpstr>History of midwifery in Kenya cont.. </vt:lpstr>
      <vt:lpstr>History of midwifery in kenya cont…</vt:lpstr>
      <vt:lpstr>History of midwifery in kenya cont…</vt:lpstr>
      <vt:lpstr>Terms used in midwifery</vt:lpstr>
      <vt:lpstr>Terms used in midwifery cont..</vt:lpstr>
      <vt:lpstr>Terms used in midwifery cont…</vt:lpstr>
      <vt:lpstr>Terms used in midwifery cont…</vt:lpstr>
      <vt:lpstr>Terms used in midwifery cont…</vt:lpstr>
      <vt:lpstr>Terms used in midwifery cont…</vt:lpstr>
      <vt:lpstr>Terms used in midwifery cont…</vt:lpstr>
      <vt:lpstr>Terms used in midwifery cont…</vt:lpstr>
      <vt:lpstr>Terms used in midwifery cont…</vt:lpstr>
      <vt:lpstr>Terms used in midwifery cont…</vt:lpstr>
      <vt:lpstr>Terms used in midwifery cont…</vt:lpstr>
      <vt:lpstr>Terms used in midwifery cont…</vt:lpstr>
      <vt:lpstr>Terms used in midwifery cont…</vt:lpstr>
      <vt:lpstr>ANATOMY AND PHYSIOLOGY OF THE FEMALE REPRODUCTIVE SYSTEM </vt:lpstr>
      <vt:lpstr>The Components of the Female Reproductive system </vt:lpstr>
      <vt:lpstr>The Components of the Female Reproductive system cont…</vt:lpstr>
      <vt:lpstr>The Components of the Female Reproductive system cont…</vt:lpstr>
      <vt:lpstr>PowerPoint Presentation</vt:lpstr>
      <vt:lpstr>PowerPoint Presentation</vt:lpstr>
      <vt:lpstr>The Components of the Female Reproductive system cont…</vt:lpstr>
      <vt:lpstr>The Components of the Female Reproductive system cont…</vt:lpstr>
      <vt:lpstr>The Components of the Female Reproductive system cont…</vt:lpstr>
      <vt:lpstr>The Components of the Female Reproductive system cont…</vt:lpstr>
      <vt:lpstr>The Components of the Female Reproductive system cont</vt:lpstr>
      <vt:lpstr>PowerPoint Presentation</vt:lpstr>
      <vt:lpstr>The Components of the Female Reproductive system cont…</vt:lpstr>
      <vt:lpstr>The Components of the Female Reproductive system cont…</vt:lpstr>
      <vt:lpstr>The vagina cont..</vt:lpstr>
      <vt:lpstr>The Uterus  </vt:lpstr>
      <vt:lpstr>The Uterus cont…</vt:lpstr>
      <vt:lpstr>A section of the uterus</vt:lpstr>
      <vt:lpstr>The uterus cont…</vt:lpstr>
      <vt:lpstr>The uterus cont…</vt:lpstr>
      <vt:lpstr>Structure of the Non-Pregnant Uterus </vt:lpstr>
      <vt:lpstr>Structure of the Non-Pregnant Uterus cont…</vt:lpstr>
      <vt:lpstr>Structure of the Non-Pregnant Uterus cont…</vt:lpstr>
      <vt:lpstr>The Layers of the Uterus </vt:lpstr>
      <vt:lpstr>The Uterine Tubes (Fallopian Tubes) </vt:lpstr>
      <vt:lpstr>The Uterine Tubes cont…</vt:lpstr>
      <vt:lpstr>The Uterine Tubes cont…</vt:lpstr>
      <vt:lpstr>The Uterine Tubes (Fallopian Tubes) cont…</vt:lpstr>
      <vt:lpstr>The Uterine Tubes (Fallopian Tubes) cont’</vt:lpstr>
      <vt:lpstr>The Ovaries </vt:lpstr>
      <vt:lpstr>The Ovaries cont…</vt:lpstr>
      <vt:lpstr>The  diagrammatic Ovaries</vt:lpstr>
      <vt:lpstr>The ovaries cont..</vt:lpstr>
      <vt:lpstr>PowerPoint Presentation</vt:lpstr>
      <vt:lpstr>  Hormones </vt:lpstr>
      <vt:lpstr>Hormones cont…</vt:lpstr>
      <vt:lpstr>  Hormones cont…</vt:lpstr>
      <vt:lpstr>Hormones cont…</vt:lpstr>
      <vt:lpstr>Oestrogen cont…</vt:lpstr>
      <vt:lpstr>Progesterone </vt:lpstr>
      <vt:lpstr>The menstrual cycle</vt:lpstr>
      <vt:lpstr>Luteal ( Secretory) Phase</vt:lpstr>
      <vt:lpstr>The menstrual cycle cont…</vt:lpstr>
      <vt:lpstr>PowerPoint Presentation</vt:lpstr>
      <vt:lpstr>Menstrual cycle cont…</vt:lpstr>
      <vt:lpstr>Obstetric Anatomy </vt:lpstr>
      <vt:lpstr>Obstetric Anatomy cont..</vt:lpstr>
      <vt:lpstr>Obstetric Anatomy cont…</vt:lpstr>
      <vt:lpstr>The Bony Pelvis </vt:lpstr>
      <vt:lpstr>The Bony Pelvis </vt:lpstr>
      <vt:lpstr>The Bony Pelvis</vt:lpstr>
      <vt:lpstr>The Pubic Bones </vt:lpstr>
      <vt:lpstr>Pelvic Joints </vt:lpstr>
      <vt:lpstr>There are four pelvic joints cont..</vt:lpstr>
      <vt:lpstr>The Pelvic Ligaments </vt:lpstr>
      <vt:lpstr>Types of Pelvis </vt:lpstr>
      <vt:lpstr>Types of Pelvis cont…. </vt:lpstr>
      <vt:lpstr>The Anthropoid Pelvis </vt:lpstr>
      <vt:lpstr>The Platypelloid Pelvis </vt:lpstr>
      <vt:lpstr>PowerPoint Presentation</vt:lpstr>
      <vt:lpstr>The features of the different types of female pelvis are summarised .</vt:lpstr>
      <vt:lpstr>The True Pelvis </vt:lpstr>
      <vt:lpstr>The True Pelvis cont..</vt:lpstr>
      <vt:lpstr>The True Pelvis cont…</vt:lpstr>
      <vt:lpstr>The True Pelvis cont…</vt:lpstr>
      <vt:lpstr>The True Pelvis cont…</vt:lpstr>
      <vt:lpstr>The Pelvic Cavity </vt:lpstr>
      <vt:lpstr>The Pelvic Outlet </vt:lpstr>
      <vt:lpstr>The three diameters of the obstetrical outlet</vt:lpstr>
      <vt:lpstr>Pelvic Assessment </vt:lpstr>
      <vt:lpstr>Anteroposterior Diameter </vt:lpstr>
      <vt:lpstr>The Oblique Diameter </vt:lpstr>
      <vt:lpstr>Transverse Diameter </vt:lpstr>
      <vt:lpstr>Transverse Diameter </vt:lpstr>
      <vt:lpstr>The Pelvic Floor </vt:lpstr>
      <vt:lpstr>The Pelvic Floor cont..</vt:lpstr>
      <vt:lpstr>The Pelvic Floor cont..</vt:lpstr>
      <vt:lpstr>PHYSIOLOGY OF PREGNANCY </vt:lpstr>
      <vt:lpstr>PHYSIOLOGY OF PREGNANCY cont…</vt:lpstr>
      <vt:lpstr>PHYSIOLOGY OF PREGNANCY cont…</vt:lpstr>
      <vt:lpstr>PHYSIOLOGY OF PREGNANCY cont…</vt:lpstr>
      <vt:lpstr>PowerPoint Presentation</vt:lpstr>
      <vt:lpstr>PHYSIOLOGY OF PREGNANCY cont…</vt:lpstr>
      <vt:lpstr>PHYSIOLOGY OF PREGNANCY cont…</vt:lpstr>
      <vt:lpstr>PHYSIOLOGY OF PREGNANCY cont…</vt:lpstr>
      <vt:lpstr>PHYSIOLOGY OF PREGNANCY cont…</vt:lpstr>
      <vt:lpstr>PHYSIOLOGY OF PREGNANCY cont…</vt:lpstr>
      <vt:lpstr>PHYSIOLOGY OF PREGNANCY cont…</vt:lpstr>
      <vt:lpstr>PHYSIOLOGY OF PREGNANCY cont…</vt:lpstr>
      <vt:lpstr>INTRODUCTORY BLOCK</vt:lpstr>
      <vt:lpstr>PHYSIOLOGY OF PREGNANCY cont…</vt:lpstr>
      <vt:lpstr>PHYSIOLOGY OF PREGNANCY cont…</vt:lpstr>
      <vt:lpstr>PHYSIOLOGY OF PREGNANCY cont…</vt:lpstr>
      <vt:lpstr>The Inner Cell Mass </vt:lpstr>
      <vt:lpstr>The Inner Cell Mass </vt:lpstr>
      <vt:lpstr>The Placenta </vt:lpstr>
      <vt:lpstr>The Placenta cont....</vt:lpstr>
      <vt:lpstr>The Placenta cont....</vt:lpstr>
      <vt:lpstr>Functions of the Placenta </vt:lpstr>
      <vt:lpstr>The Umbilical Cord or Funis </vt:lpstr>
      <vt:lpstr>Physiological Changes in Pregnancy </vt:lpstr>
      <vt:lpstr>Changes in the Reproductive Organs </vt:lpstr>
      <vt:lpstr>Changes in the Reproductive Organs cont....</vt:lpstr>
      <vt:lpstr>Changes in the Reproductive Organs cont....</vt:lpstr>
      <vt:lpstr>Changes in the Reproductive Organs cont....</vt:lpstr>
      <vt:lpstr>Changes in the Reproductive Organs cont....</vt:lpstr>
      <vt:lpstr>Changes in the Reproductive Organs cont....</vt:lpstr>
      <vt:lpstr>Changes in the Reproductive Organs cont....</vt:lpstr>
      <vt:lpstr>Changes in the Reproductive Organs cont....</vt:lpstr>
      <vt:lpstr>Changes in the Reproductive Organs cont....</vt:lpstr>
      <vt:lpstr>PowerPoint Presentation</vt:lpstr>
      <vt:lpstr>Normal Labour</vt:lpstr>
      <vt:lpstr>The normal Labour.</vt:lpstr>
      <vt:lpstr>The normal Labour cont...</vt:lpstr>
      <vt:lpstr>The normal Labour cont...</vt:lpstr>
      <vt:lpstr>The normal Labour cont...</vt:lpstr>
      <vt:lpstr>The normal Labour cont...</vt:lpstr>
      <vt:lpstr>Labour cont.... </vt:lpstr>
      <vt:lpstr>Labour cont.... </vt:lpstr>
      <vt:lpstr>Labour cont.... </vt:lpstr>
      <vt:lpstr>Labour cont.... </vt:lpstr>
      <vt:lpstr>Mechanical Factors </vt:lpstr>
      <vt:lpstr>Pre-Labour or Premonitory Signs of Labour </vt:lpstr>
      <vt:lpstr>Frequency of Micturition </vt:lpstr>
      <vt:lpstr>Taking up of Cervix </vt:lpstr>
      <vt:lpstr>Contractions </vt:lpstr>
      <vt:lpstr>Uterine Action </vt:lpstr>
      <vt:lpstr>Fundal Dominance </vt:lpstr>
      <vt:lpstr>Polarity </vt:lpstr>
      <vt:lpstr>Contraction and Retraction </vt:lpstr>
      <vt:lpstr>Contraction and Retraction cont...</vt:lpstr>
      <vt:lpstr>INTRODUCTORY BLOCK- 2014 class</vt:lpstr>
      <vt:lpstr>The Shortening and Dilation of The Cervix </vt:lpstr>
      <vt:lpstr>The Shortening and Dilation of The Cervix cont....</vt:lpstr>
      <vt:lpstr>The Show </vt:lpstr>
      <vt:lpstr>The Stages of Labour </vt:lpstr>
      <vt:lpstr>The First Stage  </vt:lpstr>
      <vt:lpstr>The First Stage cont...</vt:lpstr>
      <vt:lpstr>The First Stage cont..</vt:lpstr>
      <vt:lpstr>The First Stage cont..</vt:lpstr>
      <vt:lpstr>The First Stage cont..</vt:lpstr>
      <vt:lpstr>Second Stage </vt:lpstr>
      <vt:lpstr>Second Stage cont… </vt:lpstr>
      <vt:lpstr>Third Stage </vt:lpstr>
      <vt:lpstr>Fourth Stage </vt:lpstr>
      <vt:lpstr>Physiological Changes in Labour </vt:lpstr>
      <vt:lpstr>Physiological Changes in the First Stage of Labour </vt:lpstr>
      <vt:lpstr>Physiological Changes in the First Stage of Labour cont….</vt:lpstr>
      <vt:lpstr>Physiological Changes in the First Stage of Labour cont….</vt:lpstr>
      <vt:lpstr>Physiological Changes in the First Stage of Labour cont….</vt:lpstr>
      <vt:lpstr>Management of Normal Labour in the Admission Room </vt:lpstr>
      <vt:lpstr>Admission </vt:lpstr>
      <vt:lpstr>History Taking </vt:lpstr>
      <vt:lpstr>Observations </vt:lpstr>
      <vt:lpstr>Head to Toe Physical Examination </vt:lpstr>
      <vt:lpstr>How to Examine the Mother Systematically </vt:lpstr>
      <vt:lpstr>How to Examine the Mother Systematically cont…</vt:lpstr>
      <vt:lpstr>Vaginal Examination in Labour </vt:lpstr>
      <vt:lpstr>Vaginal Examination in Labour cont…</vt:lpstr>
      <vt:lpstr>Vaginal Examination </vt:lpstr>
      <vt:lpstr>Vaginal Examination cont…</vt:lpstr>
      <vt:lpstr>The Vagina </vt:lpstr>
      <vt:lpstr>The Presenting Part </vt:lpstr>
      <vt:lpstr>The Presenting Part cont… </vt:lpstr>
      <vt:lpstr>The Presenting Part cont… </vt:lpstr>
      <vt:lpstr>The Presenting Part cont…</vt:lpstr>
      <vt:lpstr>The Presenting Part cont…</vt:lpstr>
      <vt:lpstr>PowerPoint Presentation</vt:lpstr>
      <vt:lpstr>The Pelvis </vt:lpstr>
      <vt:lpstr>The Pelvis cont...</vt:lpstr>
      <vt:lpstr>The Pelvis cont...</vt:lpstr>
      <vt:lpstr>The Discharge </vt:lpstr>
      <vt:lpstr>Management of First Stage of Labour </vt:lpstr>
      <vt:lpstr>Management of First Stage of Labour cont…</vt:lpstr>
      <vt:lpstr>Management of First Stage of Labour cont…</vt:lpstr>
      <vt:lpstr>the observations you are supposed to record in the partogram</vt:lpstr>
      <vt:lpstr>Observations you have to record on the partograph cont…</vt:lpstr>
      <vt:lpstr>PowerPoint Presentation</vt:lpstr>
      <vt:lpstr>PowerPoint Presentation</vt:lpstr>
      <vt:lpstr>Prevention of Infection </vt:lpstr>
      <vt:lpstr>The Second Stage of Labour </vt:lpstr>
      <vt:lpstr>The Second Stage of Labour cont… </vt:lpstr>
      <vt:lpstr>Mechanism of the Second Stage of Labour </vt:lpstr>
      <vt:lpstr>Presentation </vt:lpstr>
      <vt:lpstr>   Attitude </vt:lpstr>
      <vt:lpstr>The three P’s</vt:lpstr>
      <vt:lpstr>The three P’s cont…</vt:lpstr>
      <vt:lpstr> Engagement and Descent</vt:lpstr>
      <vt:lpstr>Birth By Extension of the Head</vt:lpstr>
      <vt:lpstr>  Restitution</vt:lpstr>
      <vt:lpstr>Lateral Flexion </vt:lpstr>
      <vt:lpstr>Management of the Second Stage of Normal Labour </vt:lpstr>
      <vt:lpstr>Management of the Second Stage of Normal Labour cont…</vt:lpstr>
      <vt:lpstr>Management of the Second Stage of Normal Labour cont…</vt:lpstr>
      <vt:lpstr>Management of the Second Stage of Normal Labour cont…</vt:lpstr>
      <vt:lpstr>Management of the Second Stage of Normal Labour cont…</vt:lpstr>
      <vt:lpstr>Management of the Second Stage of Normal Labour cont…</vt:lpstr>
      <vt:lpstr>Management of the Second Stage of Normal Labour cont…</vt:lpstr>
      <vt:lpstr>Management of the Second Stage of Normal Labour cont…</vt:lpstr>
      <vt:lpstr>Management of the Second Stage of Normal Labour cont…</vt:lpstr>
      <vt:lpstr>Principles of the Third Stage of Labour </vt:lpstr>
      <vt:lpstr>Principles of the Third Stage of Labour </vt:lpstr>
      <vt:lpstr>Principles of the Third Stage of Labour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BLOCK</dc:title>
  <dc:creator>Bish. Michael Baraza</dc:creator>
  <cp:lastModifiedBy>HP pc</cp:lastModifiedBy>
  <cp:revision>1402</cp:revision>
  <dcterms:created xsi:type="dcterms:W3CDTF">2012-07-04T21:54:45Z</dcterms:created>
  <dcterms:modified xsi:type="dcterms:W3CDTF">2016-04-14T04:14:43Z</dcterms:modified>
</cp:coreProperties>
</file>