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2" r:id="rId3"/>
    <p:sldId id="257" r:id="rId4"/>
    <p:sldId id="297" r:id="rId5"/>
    <p:sldId id="262" r:id="rId6"/>
    <p:sldId id="298" r:id="rId7"/>
    <p:sldId id="261" r:id="rId8"/>
    <p:sldId id="258" r:id="rId9"/>
    <p:sldId id="259" r:id="rId10"/>
    <p:sldId id="260" r:id="rId11"/>
    <p:sldId id="268" r:id="rId12"/>
    <p:sldId id="299" r:id="rId13"/>
    <p:sldId id="303" r:id="rId14"/>
    <p:sldId id="301" r:id="rId15"/>
    <p:sldId id="302" r:id="rId16"/>
    <p:sldId id="276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263" r:id="rId25"/>
    <p:sldId id="269" r:id="rId26"/>
    <p:sldId id="304" r:id="rId27"/>
    <p:sldId id="319" r:id="rId28"/>
    <p:sldId id="320" r:id="rId29"/>
    <p:sldId id="321" r:id="rId30"/>
    <p:sldId id="323" r:id="rId31"/>
    <p:sldId id="264" r:id="rId32"/>
    <p:sldId id="305" r:id="rId33"/>
    <p:sldId id="265" r:id="rId34"/>
    <p:sldId id="306" r:id="rId35"/>
    <p:sldId id="273" r:id="rId36"/>
    <p:sldId id="307" r:id="rId37"/>
    <p:sldId id="266" r:id="rId38"/>
    <p:sldId id="274" r:id="rId39"/>
    <p:sldId id="322" r:id="rId40"/>
    <p:sldId id="267" r:id="rId41"/>
    <p:sldId id="324" r:id="rId42"/>
    <p:sldId id="326" r:id="rId43"/>
    <p:sldId id="327" r:id="rId44"/>
    <p:sldId id="328" r:id="rId45"/>
    <p:sldId id="329" r:id="rId46"/>
    <p:sldId id="330" r:id="rId47"/>
    <p:sldId id="278" r:id="rId48"/>
    <p:sldId id="279" r:id="rId49"/>
    <p:sldId id="280" r:id="rId50"/>
    <p:sldId id="281" r:id="rId51"/>
    <p:sldId id="282" r:id="rId52"/>
    <p:sldId id="283" r:id="rId53"/>
    <p:sldId id="331" r:id="rId54"/>
    <p:sldId id="284" r:id="rId55"/>
    <p:sldId id="285" r:id="rId56"/>
    <p:sldId id="315" r:id="rId57"/>
    <p:sldId id="286" r:id="rId58"/>
    <p:sldId id="287" r:id="rId59"/>
    <p:sldId id="316" r:id="rId60"/>
    <p:sldId id="288" r:id="rId61"/>
    <p:sldId id="317" r:id="rId62"/>
    <p:sldId id="289" r:id="rId63"/>
    <p:sldId id="290" r:id="rId64"/>
    <p:sldId id="291" r:id="rId65"/>
    <p:sldId id="292" r:id="rId66"/>
    <p:sldId id="293" r:id="rId67"/>
    <p:sldId id="294" r:id="rId68"/>
    <p:sldId id="318" r:id="rId69"/>
    <p:sldId id="295" r:id="rId70"/>
    <p:sldId id="296" r:id="rId71"/>
    <p:sldId id="275" r:id="rId7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5FB6-9AF1-498A-864B-6A75FC6DCFA7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153F9-10D0-4F1E-88D3-B79DA27A4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103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5FB6-9AF1-498A-864B-6A75FC6DCFA7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153F9-10D0-4F1E-88D3-B79DA27A4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010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5FB6-9AF1-498A-864B-6A75FC6DCFA7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153F9-10D0-4F1E-88D3-B79DA27A4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818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5FB6-9AF1-498A-864B-6A75FC6DCFA7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153F9-10D0-4F1E-88D3-B79DA27A4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533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5FB6-9AF1-498A-864B-6A75FC6DCFA7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153F9-10D0-4F1E-88D3-B79DA27A4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01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5FB6-9AF1-498A-864B-6A75FC6DCFA7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153F9-10D0-4F1E-88D3-B79DA27A4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808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5FB6-9AF1-498A-864B-6A75FC6DCFA7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153F9-10D0-4F1E-88D3-B79DA27A4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025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5FB6-9AF1-498A-864B-6A75FC6DCFA7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153F9-10D0-4F1E-88D3-B79DA27A4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385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5FB6-9AF1-498A-864B-6A75FC6DCFA7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153F9-10D0-4F1E-88D3-B79DA27A4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279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5FB6-9AF1-498A-864B-6A75FC6DCFA7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153F9-10D0-4F1E-88D3-B79DA27A4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953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5FB6-9AF1-498A-864B-6A75FC6DCFA7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153F9-10D0-4F1E-88D3-B79DA27A4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187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A5FB6-9AF1-498A-864B-6A75FC6DCFA7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153F9-10D0-4F1E-88D3-B79DA27A4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929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199" y="429551"/>
            <a:ext cx="9986357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rgbClr val="00B050"/>
                </a:solidFill>
                <a:latin typeface="Bodoni MT Black" panose="02070A03080606020203" pitchFamily="18" charset="0"/>
                <a:ea typeface="+mj-ea"/>
                <a:cs typeface="+mj-cs"/>
              </a:rPr>
              <a:t>INTRODUCTION TO GERONTOLOGICAL </a:t>
            </a:r>
            <a:r>
              <a:rPr lang="en-US" sz="6000" b="1" dirty="0" smtClean="0">
                <a:solidFill>
                  <a:srgbClr val="00B050"/>
                </a:solidFill>
                <a:latin typeface="Bodoni MT Black" panose="02070A03080606020203" pitchFamily="18" charset="0"/>
                <a:ea typeface="+mj-ea"/>
                <a:cs typeface="+mj-cs"/>
              </a:rPr>
              <a:t>NURSING</a:t>
            </a:r>
          </a:p>
          <a:p>
            <a:endParaRPr lang="en-US" sz="6000" b="1" dirty="0" smtClean="0">
              <a:solidFill>
                <a:srgbClr val="00B050"/>
              </a:solidFill>
              <a:latin typeface="Bodoni MT Black" panose="02070A03080606020203" pitchFamily="18" charset="0"/>
              <a:ea typeface="+mj-ea"/>
              <a:cs typeface="+mj-cs"/>
            </a:endParaRPr>
          </a:p>
          <a:p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odoni MT Black" panose="02070A03080606020203" pitchFamily="18" charset="0"/>
                <a:ea typeface="+mj-ea"/>
                <a:cs typeface="+mj-cs"/>
              </a:rPr>
              <a:t>By Caro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odoni MT Black" panose="02070A03080606020203" pitchFamily="18" charset="0"/>
                <a:ea typeface="+mj-ea"/>
                <a:cs typeface="+mj-cs"/>
              </a:rPr>
              <a:t>Juma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odoni MT Black" panose="02070A03080606020203" pitchFamily="18" charset="0"/>
                <a:ea typeface="+mj-ea"/>
                <a:cs typeface="+mj-cs"/>
              </a:rPr>
              <a:t> </a:t>
            </a:r>
          </a:p>
          <a:p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odoni MT Black" panose="02070A03080606020203" pitchFamily="18" charset="0"/>
                <a:ea typeface="+mj-ea"/>
                <a:cs typeface="+mj-cs"/>
              </a:rPr>
              <a:t>MSC PH ,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odoni MT Black" panose="02070A03080606020203" pitchFamily="18" charset="0"/>
                <a:ea typeface="+mj-ea"/>
                <a:cs typeface="+mj-cs"/>
              </a:rPr>
              <a:t>BScN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odoni MT Black" panose="02070A03080606020203" pitchFamily="18" charset="0"/>
                <a:ea typeface="+mj-ea"/>
                <a:cs typeface="+mj-cs"/>
              </a:rPr>
              <a:t> ,KRCHN</a:t>
            </a:r>
          </a:p>
          <a:p>
            <a:r>
              <a:rPr lang="en-US" sz="6000" dirty="0">
                <a:solidFill>
                  <a:srgbClr val="00B050"/>
                </a:solidFill>
                <a:latin typeface="Bodoni MT Black" panose="02070A03080606020203" pitchFamily="18" charset="0"/>
                <a:ea typeface="+mj-ea"/>
                <a:cs typeface="+mj-cs"/>
              </a:rPr>
              <a:t/>
            </a:r>
            <a:br>
              <a:rPr lang="en-US" sz="6000" dirty="0">
                <a:solidFill>
                  <a:srgbClr val="00B050"/>
                </a:solidFill>
                <a:latin typeface="Bodoni MT Black" panose="02070A03080606020203" pitchFamily="18" charset="0"/>
                <a:ea typeface="+mj-ea"/>
                <a:cs typeface="+mj-cs"/>
              </a:rPr>
            </a:br>
            <a:endParaRPr lang="en-US" dirty="0">
              <a:solidFill>
                <a:srgbClr val="00B050"/>
              </a:solidFill>
              <a:latin typeface="Bodoni MT Black" panose="02070A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946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763" y="1"/>
            <a:ext cx="10855037" cy="1056068"/>
          </a:xfrm>
        </p:spPr>
        <p:txBody>
          <a:bodyPr>
            <a:normAutofit/>
          </a:bodyPr>
          <a:lstStyle/>
          <a:p>
            <a:r>
              <a:rPr lang="en-US" dirty="0" smtClean="0"/>
              <a:t>      </a:t>
            </a:r>
            <a:r>
              <a:rPr lang="en-US" b="1" dirty="0" smtClean="0">
                <a:solidFill>
                  <a:srgbClr val="FF0000"/>
                </a:solidFill>
              </a:rPr>
              <a:t>GERONTOPHOBIA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820" y="824248"/>
            <a:ext cx="11781989" cy="603375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1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fear of aging and the refusal to accept older adults into the mainstream of society is known as gerontophobia.</a:t>
            </a:r>
          </a:p>
          <a:p>
            <a:pPr>
              <a:lnSpc>
                <a:spcPct val="120000"/>
              </a:lnSpc>
            </a:pPr>
            <a:r>
              <a:rPr lang="en-US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Senior citizens and younger persons can fall prey to such irrational fears </a:t>
            </a:r>
            <a:endParaRPr lang="en-US" sz="1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1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.Gerontophobia Sometimes </a:t>
            </a:r>
            <a:r>
              <a:rPr lang="en-US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in very odd behavior. </a:t>
            </a:r>
          </a:p>
          <a:p>
            <a:pPr>
              <a:lnSpc>
                <a:spcPct val="120000"/>
              </a:lnSpc>
            </a:pPr>
            <a:r>
              <a:rPr lang="en-US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Teenagers buy ant wrinkle creams. Thirty-year-old women consider facelifts</a:t>
            </a:r>
            <a:r>
              <a:rPr lang="en-US" sz="1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sz="1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Forty-year-old women have hair transplants</a:t>
            </a:r>
            <a:r>
              <a:rPr lang="en-US" sz="1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sz="1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Long-term marriages dissolve so that one spouse can pursue someone younger. </a:t>
            </a:r>
            <a:endParaRPr lang="en-US" sz="1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1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Often </a:t>
            </a:r>
            <a:r>
              <a:rPr lang="en-US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behaviors arise from the fear of growing older</a:t>
            </a:r>
            <a:r>
              <a:rPr lang="en-US" sz="1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20000"/>
              </a:lnSpc>
              <a:buNone/>
            </a:pPr>
            <a:endParaRPr lang="en-US" sz="1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5624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9752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Ageism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150" y="1167618"/>
            <a:ext cx="11732455" cy="569038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extreme forms of gerontophobia are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ageism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 discrimination. 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Ageism is the disliking of aging and older adults based on the belief that aging makes people unattractive, unintelligent, and unproductive.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an emotional prejudice or discrimination against people based solely on age.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Ageism allows the young to separate themselves physically and emotionally from the old and to view older adults as somehow having less human value.</a:t>
            </a:r>
          </a:p>
          <a:p>
            <a:pPr marL="0" indent="0"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490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6561"/>
          </a:xfrm>
        </p:spPr>
        <p:txBody>
          <a:bodyPr/>
          <a:lstStyle/>
          <a:p>
            <a:r>
              <a:rPr lang="en-US" dirty="0" smtClean="0"/>
              <a:t>             </a:t>
            </a:r>
            <a:r>
              <a:rPr lang="en-US" dirty="0" err="1" smtClean="0">
                <a:solidFill>
                  <a:srgbClr val="FF0000"/>
                </a:solidFill>
              </a:rPr>
              <a:t>Cont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827" y="1181686"/>
            <a:ext cx="11535507" cy="543012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 </a:t>
            </a:r>
            <a:r>
              <a:rPr lang="en-US" sz="3200" dirty="0"/>
              <a:t>Ageism occurs because of myths</a:t>
            </a:r>
          </a:p>
          <a:p>
            <a:pPr>
              <a:lnSpc>
                <a:spcPct val="100000"/>
              </a:lnSpc>
            </a:pPr>
            <a:r>
              <a:rPr lang="en-US" sz="3200" dirty="0" smtClean="0"/>
              <a:t> </a:t>
            </a:r>
            <a:r>
              <a:rPr lang="en-US" sz="3200" dirty="0"/>
              <a:t>Like sexism or racism, ageism is a negative belief pattern that can result in irrational thoughts and destructive behaviors such as intergenerational conflict and name-calling. </a:t>
            </a:r>
            <a:endParaRPr lang="en-US" sz="3200" dirty="0" smtClean="0"/>
          </a:p>
          <a:p>
            <a:pPr>
              <a:lnSpc>
                <a:spcPct val="100000"/>
              </a:lnSpc>
            </a:pPr>
            <a:r>
              <a:rPr lang="en-US" sz="3200" dirty="0" smtClean="0"/>
              <a:t>Like </a:t>
            </a:r>
            <a:r>
              <a:rPr lang="en-US" sz="3200" dirty="0"/>
              <a:t>other </a:t>
            </a:r>
            <a:r>
              <a:rPr lang="en-US" sz="3200" dirty="0" smtClean="0"/>
              <a:t> forms </a:t>
            </a:r>
            <a:r>
              <a:rPr lang="en-US" sz="3200" dirty="0"/>
              <a:t>of prejudice, ageism occurs because of myths  and stereotypes about a group of people who are different from </a:t>
            </a:r>
            <a:r>
              <a:rPr lang="en-US" sz="3200" dirty="0" smtClean="0"/>
              <a:t>us</a:t>
            </a:r>
          </a:p>
          <a:p>
            <a:pPr>
              <a:lnSpc>
                <a:spcPct val="100000"/>
              </a:lnSpc>
            </a:pPr>
            <a:r>
              <a:rPr lang="en-US" sz="3200" dirty="0" smtClean="0"/>
              <a:t>Ageism </a:t>
            </a:r>
            <a:r>
              <a:rPr lang="en-US" sz="3200" dirty="0"/>
              <a:t>can have a negative effect on the way health </a:t>
            </a:r>
            <a:r>
              <a:rPr lang="en-US" sz="3200" dirty="0" smtClean="0"/>
              <a:t>care </a:t>
            </a:r>
            <a:r>
              <a:rPr lang="en-US" sz="3200" dirty="0"/>
              <a:t>providers relate to older patients, which, in turn, </a:t>
            </a:r>
            <a:r>
              <a:rPr lang="en-US" sz="3200" dirty="0" smtClean="0"/>
              <a:t>can </a:t>
            </a:r>
            <a:r>
              <a:rPr lang="en-US" sz="3200" dirty="0"/>
              <a:t>result in poor health care outcomes in these </a:t>
            </a:r>
            <a:r>
              <a:rPr lang="en-US" sz="3200" dirty="0" smtClean="0"/>
              <a:t>individual</a:t>
            </a:r>
            <a:endParaRPr lang="en-US" sz="3200" dirty="0"/>
          </a:p>
          <a:p>
            <a:pPr>
              <a:lnSpc>
                <a:spcPct val="100000"/>
              </a:lnSpc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68188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609" y="211016"/>
            <a:ext cx="11859065" cy="11254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      </a:t>
            </a:r>
            <a:r>
              <a:rPr lang="en-US" b="1" dirty="0" smtClean="0">
                <a:solidFill>
                  <a:srgbClr val="FF0000"/>
                </a:solidFill>
              </a:rPr>
              <a:t>Age </a:t>
            </a:r>
            <a:r>
              <a:rPr lang="en-US" b="1" dirty="0">
                <a:solidFill>
                  <a:srgbClr val="FF0000"/>
                </a:solidFill>
              </a:rPr>
              <a:t>Discrimination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354" y="669702"/>
            <a:ext cx="11910646" cy="6054656"/>
          </a:xfrm>
        </p:spPr>
        <p:txBody>
          <a:bodyPr>
            <a:normAutofit/>
          </a:bodyPr>
          <a:lstStyle/>
          <a:p>
            <a:r>
              <a:rPr lang="en-US" dirty="0" smtClean="0"/>
              <a:t>Age </a:t>
            </a:r>
            <a:r>
              <a:rPr lang="en-US" dirty="0"/>
              <a:t>discrimination reaches beyond emotions and </a:t>
            </a:r>
            <a:r>
              <a:rPr lang="en-US" dirty="0" smtClean="0"/>
              <a:t>leads </a:t>
            </a:r>
            <a:r>
              <a:rPr lang="en-US" dirty="0"/>
              <a:t>to actions; older adults are treated differently </a:t>
            </a:r>
            <a:r>
              <a:rPr lang="en-US" dirty="0" smtClean="0"/>
              <a:t>simply </a:t>
            </a:r>
            <a:r>
              <a:rPr lang="en-US" dirty="0"/>
              <a:t>because of their age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Examples </a:t>
            </a:r>
            <a:r>
              <a:rPr lang="en-US" dirty="0" smtClean="0"/>
              <a:t> </a:t>
            </a:r>
            <a:r>
              <a:rPr lang="en-US" dirty="0"/>
              <a:t>refusing to hire older people, not </a:t>
            </a:r>
            <a:r>
              <a:rPr lang="en-US" dirty="0" smtClean="0"/>
              <a:t>approving </a:t>
            </a:r>
            <a:r>
              <a:rPr lang="en-US" dirty="0"/>
              <a:t>them for home loans, and limiting the types </a:t>
            </a:r>
            <a:r>
              <a:rPr lang="en-US" dirty="0" smtClean="0"/>
              <a:t>or </a:t>
            </a:r>
            <a:r>
              <a:rPr lang="en-US" dirty="0"/>
              <a:t>amount of health care they receive. </a:t>
            </a:r>
            <a:endParaRPr lang="en-US" dirty="0" smtClean="0"/>
          </a:p>
          <a:p>
            <a:r>
              <a:rPr lang="en-US" dirty="0" smtClean="0"/>
              <a:t>Age discrimination </a:t>
            </a:r>
            <a:r>
              <a:rPr lang="en-US" dirty="0"/>
              <a:t>is illegal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Some older adults respond to age </a:t>
            </a:r>
            <a:r>
              <a:rPr lang="en-US" dirty="0" smtClean="0"/>
              <a:t>discrimination </a:t>
            </a:r>
            <a:r>
              <a:rPr lang="en-US" dirty="0"/>
              <a:t>with a passive acceptance, whereas others </a:t>
            </a:r>
            <a:r>
              <a:rPr lang="en-US" dirty="0" smtClean="0"/>
              <a:t>are </a:t>
            </a:r>
            <a:r>
              <a:rPr lang="en-US" dirty="0"/>
              <a:t>banding together to speak up for their rights.</a:t>
            </a:r>
          </a:p>
          <a:p>
            <a:r>
              <a:rPr lang="en-US" dirty="0"/>
              <a:t>The reality of getting old is that no one knows </a:t>
            </a:r>
            <a:r>
              <a:rPr lang="en-US" dirty="0" smtClean="0"/>
              <a:t>what </a:t>
            </a:r>
            <a:r>
              <a:rPr lang="en-US" dirty="0"/>
              <a:t>it will be like until it happens. </a:t>
            </a:r>
            <a:endParaRPr lang="en-US" dirty="0" smtClean="0"/>
          </a:p>
          <a:p>
            <a:r>
              <a:rPr lang="en-US" dirty="0" smtClean="0"/>
              <a:t>But </a:t>
            </a:r>
            <a:r>
              <a:rPr lang="en-US" dirty="0"/>
              <a:t>that is the </a:t>
            </a:r>
            <a:r>
              <a:rPr lang="en-US" dirty="0" smtClean="0"/>
              <a:t>nature </a:t>
            </a:r>
            <a:r>
              <a:rPr lang="en-US" dirty="0"/>
              <a:t>of life—growing older is just the continuation </a:t>
            </a:r>
            <a:r>
              <a:rPr lang="en-US" dirty="0" smtClean="0"/>
              <a:t>of </a:t>
            </a:r>
            <a:r>
              <a:rPr lang="en-US" dirty="0"/>
              <a:t>a process that started at birth</a:t>
            </a:r>
          </a:p>
        </p:txBody>
      </p:sp>
    </p:spTree>
    <p:extLst>
      <p:ext uri="{BB962C8B-B14F-4D97-AF65-F5344CB8AC3E}">
        <p14:creationId xmlns:p14="http://schemas.microsoft.com/office/powerpoint/2010/main" val="26805185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72" y="154746"/>
            <a:ext cx="10819228" cy="1252024"/>
          </a:xfrm>
        </p:spPr>
        <p:txBody>
          <a:bodyPr/>
          <a:lstStyle/>
          <a:p>
            <a:r>
              <a:rPr lang="en-US" dirty="0" smtClean="0"/>
              <a:t>     </a:t>
            </a:r>
            <a:r>
              <a:rPr lang="en-US" b="1" dirty="0" smtClean="0"/>
              <a:t>Aging</a:t>
            </a:r>
            <a:r>
              <a:rPr lang="en-US" b="1" dirty="0"/>
              <a:t>: Myth Versus Fact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895" y="1406770"/>
            <a:ext cx="11408899" cy="51909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                         MYTHS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	 </a:t>
            </a:r>
            <a:r>
              <a:rPr lang="en-US" sz="3200" dirty="0"/>
              <a:t>Are pretty much all alike.</a:t>
            </a:r>
          </a:p>
          <a:p>
            <a:pPr marL="0" indent="0">
              <a:buNone/>
            </a:pPr>
            <a:r>
              <a:rPr lang="en-US" sz="3200" dirty="0"/>
              <a:t>•	 Generally are </a:t>
            </a:r>
            <a:r>
              <a:rPr lang="en-US" sz="3200" dirty="0" smtClean="0"/>
              <a:t>alone and lonely.</a:t>
            </a:r>
            <a:endParaRPr lang="en-US" sz="3200" dirty="0"/>
          </a:p>
          <a:p>
            <a:pPr marL="0" indent="0">
              <a:buNone/>
            </a:pPr>
            <a:r>
              <a:rPr lang="en-US" sz="3200" dirty="0"/>
              <a:t>•	 Tend to be sick, frail, and dependent on others.</a:t>
            </a:r>
          </a:p>
          <a:p>
            <a:pPr marL="0" indent="0">
              <a:buNone/>
            </a:pPr>
            <a:r>
              <a:rPr lang="en-US" sz="3200" dirty="0"/>
              <a:t>•	 Are often cognitively impaired.</a:t>
            </a:r>
          </a:p>
          <a:p>
            <a:pPr marL="0" indent="0">
              <a:buNone/>
            </a:pPr>
            <a:r>
              <a:rPr lang="en-US" sz="3200" dirty="0"/>
              <a:t>•	 Suffer from depression.</a:t>
            </a:r>
          </a:p>
          <a:p>
            <a:pPr marL="0" indent="0">
              <a:buNone/>
            </a:pPr>
            <a:r>
              <a:rPr lang="en-US" sz="3200" dirty="0"/>
              <a:t>•	 Become more difficult and rigid with advancing years.</a:t>
            </a:r>
          </a:p>
          <a:p>
            <a:pPr marL="0" indent="0">
              <a:buNone/>
            </a:pPr>
            <a:r>
              <a:rPr lang="en-US" sz="3200" dirty="0"/>
              <a:t>•	 Can barely cope with the inevitable </a:t>
            </a:r>
            <a:r>
              <a:rPr lang="en-US" sz="3200" dirty="0" smtClean="0"/>
              <a:t>declines associated with aging.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987464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895" y="98474"/>
            <a:ext cx="10959905" cy="1434904"/>
          </a:xfrm>
        </p:spPr>
        <p:txBody>
          <a:bodyPr/>
          <a:lstStyle/>
          <a:p>
            <a:r>
              <a:rPr lang="en-US" b="1" dirty="0" smtClean="0"/>
              <a:t>          FACTS</a:t>
            </a:r>
            <a:r>
              <a:rPr lang="en-US" b="1" dirty="0"/>
              <a:t>: OLDER </a:t>
            </a:r>
            <a:r>
              <a:rPr lang="en-US" b="1" dirty="0" smtClean="0"/>
              <a:t>ADULTS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45" y="1153551"/>
            <a:ext cx="12037255" cy="54864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 smtClean="0"/>
              <a:t>• </a:t>
            </a:r>
            <a:r>
              <a:rPr lang="en-US" sz="3200" dirty="0"/>
              <a:t>Are a very diverse age group.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200" dirty="0" smtClean="0"/>
              <a:t>• Typically </a:t>
            </a:r>
            <a:r>
              <a:rPr lang="en-US" sz="3200" dirty="0"/>
              <a:t>maintain close contact with </a:t>
            </a:r>
            <a:r>
              <a:rPr lang="en-US" sz="3200" dirty="0" smtClean="0"/>
              <a:t>family</a:t>
            </a:r>
            <a:r>
              <a:rPr lang="en-US" sz="3200" dirty="0"/>
              <a:t> </a:t>
            </a:r>
            <a:endParaRPr lang="en-US" sz="32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en-US" sz="3200" dirty="0" smtClean="0"/>
              <a:t>• </a:t>
            </a:r>
            <a:r>
              <a:rPr lang="en-US" sz="3200" dirty="0"/>
              <a:t>Usually live independently.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200" dirty="0" smtClean="0"/>
              <a:t>• </a:t>
            </a:r>
            <a:r>
              <a:rPr lang="en-US" sz="3200" dirty="0"/>
              <a:t>May experience some decline in intellectual </a:t>
            </a:r>
            <a:r>
              <a:rPr lang="en-US" sz="3200" dirty="0" smtClean="0"/>
              <a:t>a </a:t>
            </a:r>
            <a:r>
              <a:rPr lang="en-US" sz="3200" dirty="0" err="1" smtClean="0"/>
              <a:t>bilities</a:t>
            </a:r>
            <a:r>
              <a:rPr lang="en-US" sz="3200" dirty="0" smtClean="0"/>
              <a:t>, but </a:t>
            </a:r>
            <a:r>
              <a:rPr lang="en-US" sz="3200" dirty="0"/>
              <a:t>it is usually not severe enough to cause </a:t>
            </a:r>
            <a:r>
              <a:rPr lang="en-US" sz="3200" dirty="0" smtClean="0"/>
              <a:t>problems in </a:t>
            </a:r>
            <a:r>
              <a:rPr lang="en-US" sz="3200" dirty="0"/>
              <a:t>daily living.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200" dirty="0" smtClean="0"/>
              <a:t>• Generally </a:t>
            </a:r>
            <a:r>
              <a:rPr lang="en-US" sz="3200" dirty="0"/>
              <a:t>have lower rates of diagnosable </a:t>
            </a:r>
            <a:r>
              <a:rPr lang="en-US" sz="3200" dirty="0" smtClean="0"/>
              <a:t>depression when </a:t>
            </a:r>
            <a:r>
              <a:rPr lang="en-US" sz="3200" dirty="0"/>
              <a:t>they live in community settings, when </a:t>
            </a:r>
            <a:r>
              <a:rPr lang="en-US" sz="3200" dirty="0" smtClean="0"/>
              <a:t>compared with </a:t>
            </a:r>
            <a:r>
              <a:rPr lang="en-US" sz="3200" dirty="0"/>
              <a:t>younger </a:t>
            </a:r>
            <a:r>
              <a:rPr lang="en-US" sz="3200" dirty="0" smtClean="0"/>
              <a:t>adults.</a:t>
            </a:r>
          </a:p>
          <a:p>
            <a:pPr>
              <a:lnSpc>
                <a:spcPct val="100000"/>
              </a:lnSpc>
            </a:pPr>
            <a:r>
              <a:rPr lang="en-US" sz="3200" dirty="0" smtClean="0"/>
              <a:t>Tend </a:t>
            </a:r>
            <a:r>
              <a:rPr lang="en-US" sz="3200" dirty="0"/>
              <a:t>to maintain a consistent personality </a:t>
            </a:r>
            <a:r>
              <a:rPr lang="en-US" sz="3200" dirty="0" smtClean="0"/>
              <a:t>throughout the </a:t>
            </a:r>
            <a:r>
              <a:rPr lang="en-US" sz="3200" dirty="0"/>
              <a:t>life span.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200" dirty="0" smtClean="0"/>
              <a:t>•Typically </a:t>
            </a:r>
            <a:r>
              <a:rPr lang="en-US" sz="3200" dirty="0"/>
              <a:t>adjust well to the challenges of aging</a:t>
            </a:r>
          </a:p>
        </p:txBody>
      </p:sp>
    </p:spTree>
    <p:extLst>
      <p:ext uri="{BB962C8B-B14F-4D97-AF65-F5344CB8AC3E}">
        <p14:creationId xmlns:p14="http://schemas.microsoft.com/office/powerpoint/2010/main" val="976256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123" y="-116380"/>
            <a:ext cx="10515600" cy="1230285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concept and scope of </a:t>
            </a:r>
            <a:r>
              <a:rPr lang="en-US" sz="3600" b="1" dirty="0" err="1" smtClean="0">
                <a:solidFill>
                  <a:srgbClr val="FF0000"/>
                </a:solidFill>
              </a:rPr>
              <a:t>gerontological</a:t>
            </a:r>
            <a:r>
              <a:rPr lang="en-US" sz="3600" b="1" dirty="0" smtClean="0">
                <a:solidFill>
                  <a:srgbClr val="FF0000"/>
                </a:solidFill>
              </a:rPr>
              <a:t> nursing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255" y="1392702"/>
            <a:ext cx="11664674" cy="5340607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sz="3200" dirty="0"/>
              <a:t>Gerontological nursing draws on knowledge about complex factors that affect </a:t>
            </a:r>
            <a:r>
              <a:rPr lang="en-US" sz="3200" dirty="0" smtClean="0"/>
              <a:t>the health </a:t>
            </a:r>
            <a:r>
              <a:rPr lang="en-US" sz="3200" dirty="0"/>
              <a:t>of older adults</a:t>
            </a:r>
            <a:r>
              <a:rPr lang="en-US" sz="3200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US" sz="3200" dirty="0" smtClean="0"/>
              <a:t> </a:t>
            </a:r>
            <a:r>
              <a:rPr lang="en-US" sz="3200" dirty="0"/>
              <a:t>Older adults are more likely than younger adults to have one </a:t>
            </a:r>
            <a:r>
              <a:rPr lang="en-US" sz="3200" dirty="0" smtClean="0"/>
              <a:t>or more </a:t>
            </a:r>
            <a:r>
              <a:rPr lang="en-US" sz="3200" dirty="0"/>
              <a:t>chronic health conditions, such as diabetes, </a:t>
            </a:r>
            <a:r>
              <a:rPr lang="en-US" sz="3200" dirty="0" smtClean="0"/>
              <a:t>cardiovascular disease</a:t>
            </a:r>
            <a:r>
              <a:rPr lang="en-US" sz="3200" dirty="0"/>
              <a:t>, cancer, arthritis, </a:t>
            </a:r>
            <a:r>
              <a:rPr lang="en-US" sz="3200" dirty="0" smtClean="0"/>
              <a:t>hearing impairment</a:t>
            </a:r>
            <a:r>
              <a:rPr lang="en-US" sz="3200" dirty="0"/>
              <a:t>, or a form of dementia </a:t>
            </a:r>
            <a:r>
              <a:rPr lang="en-US" sz="3200" dirty="0" smtClean="0"/>
              <a:t>such as </a:t>
            </a:r>
            <a:r>
              <a:rPr lang="en-US" sz="3200" dirty="0"/>
              <a:t>Alzheimer's disease. </a:t>
            </a:r>
            <a:endParaRPr lang="en-US" sz="3200" dirty="0" smtClean="0"/>
          </a:p>
          <a:p>
            <a:pPr>
              <a:lnSpc>
                <a:spcPct val="100000"/>
              </a:lnSpc>
            </a:pPr>
            <a:r>
              <a:rPr lang="en-US" sz="3200" dirty="0" smtClean="0"/>
              <a:t> </a:t>
            </a:r>
            <a:r>
              <a:rPr lang="en-US" sz="3200" dirty="0"/>
              <a:t>D</a:t>
            </a:r>
            <a:r>
              <a:rPr lang="en-US" sz="3200" dirty="0" smtClean="0"/>
              <a:t>rug metabolism </a:t>
            </a:r>
            <a:r>
              <a:rPr lang="en-US" sz="3200" dirty="0"/>
              <a:t>changes with aging, adding to </a:t>
            </a:r>
            <a:r>
              <a:rPr lang="en-US" sz="3200" dirty="0" smtClean="0"/>
              <a:t>the complexity </a:t>
            </a:r>
            <a:r>
              <a:rPr lang="en-US" sz="3200" dirty="0"/>
              <a:t>of health needs</a:t>
            </a:r>
            <a:r>
              <a:rPr lang="en-US" sz="3200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US" sz="3200" dirty="0" smtClean="0"/>
              <a:t> </a:t>
            </a:r>
            <a:r>
              <a:rPr lang="en-US" sz="3200" dirty="0"/>
              <a:t>Depending on the conditions of the geriatric's health determines what type of facility one should reside in. </a:t>
            </a:r>
          </a:p>
          <a:p>
            <a:pPr>
              <a:lnSpc>
                <a:spcPct val="100000"/>
              </a:lnSpc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15727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546" y="103031"/>
            <a:ext cx="11199254" cy="1133341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Health care settings for providing geriatric care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236372"/>
            <a:ext cx="11603864" cy="5383369"/>
          </a:xfrm>
        </p:spPr>
        <p:txBody>
          <a:bodyPr>
            <a:noAutofit/>
          </a:bodyPr>
          <a:lstStyle/>
          <a:p>
            <a:r>
              <a:rPr lang="en-US" sz="3200" dirty="0" smtClean="0"/>
              <a:t>Geriatric </a:t>
            </a:r>
            <a:r>
              <a:rPr lang="en-US" sz="3200" dirty="0"/>
              <a:t>care may be delivered in the following settings:</a:t>
            </a:r>
          </a:p>
          <a:p>
            <a:r>
              <a:rPr lang="en-US" sz="3200" dirty="0" smtClean="0"/>
              <a:t>1.  </a:t>
            </a:r>
            <a:r>
              <a:rPr lang="en-US" sz="3200" b="1" dirty="0">
                <a:solidFill>
                  <a:srgbClr val="FF0000"/>
                </a:solidFill>
              </a:rPr>
              <a:t>Physician's office</a:t>
            </a:r>
            <a:r>
              <a:rPr lang="en-US" sz="3200" dirty="0"/>
              <a:t>: The most common reasons for visits are routine diagnosis </a:t>
            </a:r>
            <a:r>
              <a:rPr lang="en-US" sz="3200" dirty="0" smtClean="0"/>
              <a:t>and </a:t>
            </a:r>
            <a:r>
              <a:rPr lang="en-US" sz="3200" dirty="0"/>
              <a:t>management of acute and chronic problems, health promotion and disease </a:t>
            </a:r>
            <a:r>
              <a:rPr lang="en-US" sz="3200" dirty="0" smtClean="0"/>
              <a:t>prevention</a:t>
            </a:r>
            <a:r>
              <a:rPr lang="en-US" sz="3200" dirty="0"/>
              <a:t>, and pre surgical or postsurgical evaluation.</a:t>
            </a:r>
          </a:p>
          <a:p>
            <a:pPr marL="0" indent="0">
              <a:buNone/>
            </a:pPr>
            <a:r>
              <a:rPr lang="en-US" sz="3200" dirty="0" smtClean="0"/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. </a:t>
            </a:r>
            <a:r>
              <a:rPr lang="en-US" sz="3200" b="1" dirty="0">
                <a:solidFill>
                  <a:srgbClr val="FF0000"/>
                </a:solidFill>
              </a:rPr>
              <a:t>Patient’s home</a:t>
            </a:r>
            <a:r>
              <a:rPr lang="en-US" sz="3200" dirty="0"/>
              <a:t>: Home care (see Home Health Care) is most commonly used </a:t>
            </a:r>
          </a:p>
          <a:p>
            <a:pPr marL="0" indent="0">
              <a:buNone/>
            </a:pPr>
            <a:r>
              <a:rPr lang="en-US" sz="3200" dirty="0"/>
              <a:t>after hospital discharge, but hospitalization is not a prerequisite. </a:t>
            </a:r>
            <a:endParaRPr lang="en-US" sz="3200" dirty="0" smtClean="0"/>
          </a:p>
          <a:p>
            <a:r>
              <a:rPr lang="en-US" sz="3200" dirty="0" smtClean="0"/>
              <a:t>Also</a:t>
            </a:r>
            <a:r>
              <a:rPr lang="en-US" sz="3200" dirty="0"/>
              <a:t>, a small </a:t>
            </a:r>
            <a:r>
              <a:rPr lang="en-US" sz="3200" dirty="0" smtClean="0"/>
              <a:t>but </a:t>
            </a:r>
            <a:r>
              <a:rPr lang="en-US" sz="3200" dirty="0"/>
              <a:t>growing number of health care practitioners deliver care for acute and </a:t>
            </a:r>
            <a:r>
              <a:rPr lang="en-US" sz="3200" dirty="0" smtClean="0"/>
              <a:t>chronic </a:t>
            </a:r>
            <a:r>
              <a:rPr lang="en-US" sz="3200" dirty="0"/>
              <a:t>problems and sometimes end-of-life care in a patient's home</a:t>
            </a:r>
          </a:p>
        </p:txBody>
      </p:sp>
    </p:spTree>
    <p:extLst>
      <p:ext uri="{BB962C8B-B14F-4D97-AF65-F5344CB8AC3E}">
        <p14:creationId xmlns:p14="http://schemas.microsoft.com/office/powerpoint/2010/main" val="36750723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43943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093" y="811369"/>
            <a:ext cx="11539470" cy="5365594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>
                <a:solidFill>
                  <a:srgbClr val="FF0000"/>
                </a:solidFill>
              </a:rPr>
              <a:t>Long-term care facilities</a:t>
            </a:r>
            <a:r>
              <a:rPr lang="en-US" sz="3200" dirty="0"/>
              <a:t>: These facilities include assisted-living </a:t>
            </a:r>
            <a:r>
              <a:rPr lang="en-US" sz="3200" dirty="0" smtClean="0"/>
              <a:t>facilities, board-and-care </a:t>
            </a:r>
            <a:r>
              <a:rPr lang="en-US" sz="3200" dirty="0"/>
              <a:t>facilities, nursing homes, and life-care communities. 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Whether patients </a:t>
            </a:r>
            <a:r>
              <a:rPr lang="en-US" sz="3200" dirty="0"/>
              <a:t>require care in a long-term care facility depends partly on the </a:t>
            </a:r>
            <a:r>
              <a:rPr lang="en-US" sz="3200" dirty="0" smtClean="0"/>
              <a:t>patient‘s </a:t>
            </a:r>
            <a:r>
              <a:rPr lang="en-US" sz="3200" dirty="0"/>
              <a:t>wishes and needs and on the family‘s ability to meet the patient‘s </a:t>
            </a:r>
            <a:r>
              <a:rPr lang="en-US" sz="3200" dirty="0" smtClean="0"/>
              <a:t>needs</a:t>
            </a:r>
            <a:r>
              <a:rPr lang="en-US" sz="3200" dirty="0"/>
              <a:t>.</a:t>
            </a:r>
          </a:p>
          <a:p>
            <a:pPr marL="0" indent="0">
              <a:buNone/>
            </a:pPr>
            <a:r>
              <a:rPr lang="en-US" sz="3200" dirty="0" smtClean="0"/>
              <a:t> </a:t>
            </a:r>
            <a:r>
              <a:rPr lang="en-US" sz="3200" b="1" dirty="0">
                <a:solidFill>
                  <a:srgbClr val="FF0000"/>
                </a:solidFill>
              </a:rPr>
              <a:t>Day care facilities</a:t>
            </a:r>
            <a:r>
              <a:rPr lang="en-US" sz="3200" dirty="0"/>
              <a:t>: These facilities provide medical, rehabilitative, cognitive, </a:t>
            </a:r>
            <a:r>
              <a:rPr lang="en-US" sz="3200" dirty="0" smtClean="0"/>
              <a:t>and </a:t>
            </a:r>
            <a:r>
              <a:rPr lang="en-US" sz="3200" dirty="0"/>
              <a:t>social services several hours a day for several days a week</a:t>
            </a:r>
          </a:p>
        </p:txBody>
      </p:sp>
    </p:spTree>
    <p:extLst>
      <p:ext uri="{BB962C8B-B14F-4D97-AF65-F5344CB8AC3E}">
        <p14:creationId xmlns:p14="http://schemas.microsoft.com/office/powerpoint/2010/main" val="6197927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3106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365" y="837127"/>
            <a:ext cx="11578107" cy="5782614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Hospitals:</a:t>
            </a:r>
            <a:r>
              <a:rPr lang="en-US" sz="3200" dirty="0"/>
              <a:t> Only seriously ill elderly patients should be hospitalized. </a:t>
            </a:r>
          </a:p>
          <a:p>
            <a:r>
              <a:rPr lang="en-US" sz="3200" dirty="0"/>
              <a:t>Hospitalization itself poses risks to elderly patients because of confinement, </a:t>
            </a:r>
          </a:p>
          <a:p>
            <a:pPr marL="0" indent="0">
              <a:buNone/>
            </a:pPr>
            <a:r>
              <a:rPr lang="en-US" sz="3200" dirty="0"/>
              <a:t>immobility, diagnostic testing, and treatments.</a:t>
            </a:r>
          </a:p>
          <a:p>
            <a:pPr marL="0" indent="0">
              <a:buNone/>
            </a:pPr>
            <a:r>
              <a:rPr lang="en-US" sz="3200" dirty="0"/>
              <a:t> </a:t>
            </a:r>
            <a:r>
              <a:rPr lang="en-US" sz="3200" dirty="0" smtClean="0"/>
              <a:t>  </a:t>
            </a:r>
            <a:r>
              <a:rPr lang="en-US" sz="3200" b="1" dirty="0" smtClean="0">
                <a:solidFill>
                  <a:srgbClr val="FF0000"/>
                </a:solidFill>
              </a:rPr>
              <a:t>Hospice</a:t>
            </a:r>
            <a:r>
              <a:rPr lang="en-US" sz="3200" dirty="0"/>
              <a:t>: Hospices provide care for the dying. 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The </a:t>
            </a:r>
            <a:r>
              <a:rPr lang="en-US" sz="3200" dirty="0"/>
              <a:t>goal is to alleviate </a:t>
            </a:r>
            <a:r>
              <a:rPr lang="en-US" sz="3200" dirty="0" smtClean="0"/>
              <a:t> symptoms </a:t>
            </a:r>
            <a:r>
              <a:rPr lang="en-US" sz="3200" dirty="0"/>
              <a:t>and keep people comfortable rather than to cure a disorder. 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Hospice care </a:t>
            </a:r>
            <a:r>
              <a:rPr lang="en-US" sz="3200" dirty="0"/>
              <a:t>can be provided in the home, a nursing home, or an inpatient facility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78568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eople, Facial expression, Smile, Hug, Community, Interaction, Fun, Happy, Child, Adaptation,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251" y="-191250"/>
            <a:ext cx="6096000" cy="6891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People, Facial expression, Smile, Hug, Community, Interaction, Fun, Happy, Child, Adaptation,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004" y="0"/>
            <a:ext cx="12186457" cy="6852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870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1669"/>
            <a:ext cx="10515600" cy="64394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456" y="940158"/>
            <a:ext cx="11921544" cy="52368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Senior </a:t>
            </a:r>
            <a:r>
              <a:rPr lang="en-US" sz="3200" b="1" dirty="0">
                <a:solidFill>
                  <a:srgbClr val="FF0000"/>
                </a:solidFill>
              </a:rPr>
              <a:t>Communities</a:t>
            </a:r>
            <a:r>
              <a:rPr lang="en-US" sz="3200" dirty="0"/>
              <a:t>: Senior housing is designed for high-functioning elders, </a:t>
            </a:r>
            <a:r>
              <a:rPr lang="en-US" sz="3200" dirty="0" smtClean="0"/>
              <a:t>defined </a:t>
            </a:r>
            <a:r>
              <a:rPr lang="en-US" sz="3200" dirty="0"/>
              <a:t>as those not requiring assistance with </a:t>
            </a:r>
            <a:r>
              <a:rPr lang="en-US" sz="3200" dirty="0" smtClean="0"/>
              <a:t>ADLs( </a:t>
            </a:r>
            <a:r>
              <a:rPr lang="en-US" sz="3200" b="1" dirty="0" smtClean="0"/>
              <a:t>Activities of daily living )</a:t>
            </a:r>
          </a:p>
          <a:p>
            <a:pPr marL="0" indent="0">
              <a:buNone/>
            </a:pPr>
            <a:r>
              <a:rPr lang="en-US" sz="3200" dirty="0" smtClean="0"/>
              <a:t>Senior </a:t>
            </a:r>
            <a:r>
              <a:rPr lang="en-US" sz="3200" dirty="0"/>
              <a:t>communities are </a:t>
            </a:r>
            <a:r>
              <a:rPr lang="en-US" sz="3200" dirty="0" smtClean="0"/>
              <a:t>usually </a:t>
            </a:r>
            <a:r>
              <a:rPr lang="en-US" sz="3200" dirty="0"/>
              <a:t>neighborhoods or towns (consider Sun City, the nation‘s ―first </a:t>
            </a:r>
            <a:r>
              <a:rPr lang="en-US" sz="3200" dirty="0" smtClean="0"/>
              <a:t>and finest</a:t>
            </a:r>
            <a:r>
              <a:rPr lang="en-US" sz="3200" dirty="0"/>
              <a:t>‖ senior community) that are limited to people of a minimum age. 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They are </a:t>
            </a:r>
            <a:r>
              <a:rPr lang="en-US" sz="3200" dirty="0"/>
              <a:t>designed for active seniors and have a variety of social clubs such as golf, </a:t>
            </a:r>
            <a:r>
              <a:rPr lang="en-US" sz="3200" dirty="0" smtClean="0"/>
              <a:t>arts </a:t>
            </a:r>
            <a:r>
              <a:rPr lang="en-US" sz="3200" dirty="0"/>
              <a:t>and crafts and cards</a:t>
            </a:r>
            <a:r>
              <a:rPr lang="en-US" sz="3200" dirty="0" smtClean="0"/>
              <a:t>.</a:t>
            </a:r>
          </a:p>
          <a:p>
            <a:pPr marL="0" indent="0">
              <a:buNone/>
            </a:pPr>
            <a:r>
              <a:rPr lang="en-US" sz="3200" dirty="0" smtClean="0"/>
              <a:t> </a:t>
            </a:r>
            <a:r>
              <a:rPr lang="en-US" sz="3200" dirty="0"/>
              <a:t>While some senior communities offer additional </a:t>
            </a:r>
            <a:r>
              <a:rPr lang="en-US" sz="3200" dirty="0" smtClean="0"/>
              <a:t>levels </a:t>
            </a:r>
            <a:r>
              <a:rPr lang="en-US" sz="3200" dirty="0"/>
              <a:t>of care, many are not equipped for individuals who require assistance </a:t>
            </a:r>
            <a:r>
              <a:rPr lang="en-US" sz="3200" dirty="0" smtClean="0"/>
              <a:t>with </a:t>
            </a:r>
            <a:r>
              <a:rPr lang="en-US" sz="3200" dirty="0"/>
              <a:t>ADLs. 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9281430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472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245" y="1146220"/>
            <a:ext cx="11436440" cy="503074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Continuing Care</a:t>
            </a:r>
            <a:r>
              <a:rPr lang="en-US" dirty="0"/>
              <a:t>: Continuing care communities are sometimes called ―</a:t>
            </a:r>
            <a:r>
              <a:rPr lang="en-US" b="1" dirty="0"/>
              <a:t>step </a:t>
            </a:r>
          </a:p>
          <a:p>
            <a:r>
              <a:rPr lang="en-US" b="1" dirty="0"/>
              <a:t>care‖ or ―</a:t>
            </a:r>
            <a:r>
              <a:rPr lang="en-US" b="1" dirty="0" smtClean="0"/>
              <a:t>progressive </a:t>
            </a:r>
            <a:r>
              <a:rPr lang="en-US" b="1" dirty="0"/>
              <a:t>care facilities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offer a wide range of options, all </a:t>
            </a:r>
            <a:r>
              <a:rPr lang="en-US" dirty="0" smtClean="0"/>
              <a:t>the </a:t>
            </a:r>
            <a:r>
              <a:rPr lang="en-US" dirty="0"/>
              <a:t>way from independent living to special care. </a:t>
            </a:r>
            <a:endParaRPr lang="en-US" dirty="0" smtClean="0"/>
          </a:p>
          <a:p>
            <a:r>
              <a:rPr lang="en-US" dirty="0" smtClean="0"/>
              <a:t>Residents </a:t>
            </a:r>
            <a:r>
              <a:rPr lang="en-US" dirty="0"/>
              <a:t>are usually </a:t>
            </a:r>
            <a:r>
              <a:rPr lang="en-US" dirty="0" smtClean="0"/>
              <a:t>admitted </a:t>
            </a:r>
            <a:r>
              <a:rPr lang="en-US" dirty="0"/>
              <a:t>when they live independently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As their needs increase, they are </a:t>
            </a:r>
            <a:r>
              <a:rPr lang="en-US" dirty="0" smtClean="0"/>
              <a:t>guaranteed </a:t>
            </a:r>
            <a:r>
              <a:rPr lang="en-US" dirty="0"/>
              <a:t>vacancies in the lower level of care. </a:t>
            </a:r>
            <a:endParaRPr lang="en-US" dirty="0" smtClean="0"/>
          </a:p>
          <a:p>
            <a:r>
              <a:rPr lang="en-US" dirty="0" smtClean="0"/>
              <a:t>An </a:t>
            </a:r>
            <a:r>
              <a:rPr lang="en-US" dirty="0"/>
              <a:t>entry fee is often required, </a:t>
            </a:r>
            <a:r>
              <a:rPr lang="en-US" dirty="0" smtClean="0"/>
              <a:t>making </a:t>
            </a:r>
            <a:r>
              <a:rPr lang="en-US" dirty="0"/>
              <a:t>this option quite expensive.</a:t>
            </a:r>
          </a:p>
        </p:txBody>
      </p:sp>
    </p:spTree>
    <p:extLst>
      <p:ext uri="{BB962C8B-B14F-4D97-AF65-F5344CB8AC3E}">
        <p14:creationId xmlns:p14="http://schemas.microsoft.com/office/powerpoint/2010/main" val="31591033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56666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093" y="772732"/>
            <a:ext cx="11565228" cy="571822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Assisted Living: </a:t>
            </a:r>
            <a:r>
              <a:rPr lang="en-US" dirty="0"/>
              <a:t>Assisted living offers the elderly a place to live outside of </a:t>
            </a:r>
          </a:p>
          <a:p>
            <a:pPr marL="0" indent="0">
              <a:buNone/>
            </a:pPr>
            <a:r>
              <a:rPr lang="en-US" dirty="0"/>
              <a:t>their own home, where they can receive basic assistance in one or more of the </a:t>
            </a:r>
          </a:p>
          <a:p>
            <a:pPr marL="0" indent="0">
              <a:buNone/>
            </a:pPr>
            <a:r>
              <a:rPr lang="en-US" dirty="0"/>
              <a:t>following areas: housekeeping, meal preparation, 24/7 monitoring, shower </a:t>
            </a:r>
          </a:p>
          <a:p>
            <a:pPr marL="0" indent="0">
              <a:buNone/>
            </a:pPr>
            <a:r>
              <a:rPr lang="en-US" dirty="0"/>
              <a:t>assistance, toileting, medication assistance or reminders, transportation, </a:t>
            </a:r>
          </a:p>
          <a:p>
            <a:pPr marL="0" indent="0">
              <a:buNone/>
            </a:pPr>
            <a:r>
              <a:rPr lang="en-US" dirty="0"/>
              <a:t>eating, dressing, activities or socialization. In assisted living, your loved one </a:t>
            </a:r>
          </a:p>
          <a:p>
            <a:pPr marL="0" indent="0">
              <a:buNone/>
            </a:pPr>
            <a:r>
              <a:rPr lang="en-US" dirty="0"/>
              <a:t>will likely have their own apartment, unless you or your loved one consents to </a:t>
            </a:r>
          </a:p>
          <a:p>
            <a:r>
              <a:rPr lang="en-US" dirty="0"/>
              <a:t>sharing a room with someone. </a:t>
            </a:r>
          </a:p>
        </p:txBody>
      </p:sp>
    </p:spTree>
    <p:extLst>
      <p:ext uri="{BB962C8B-B14F-4D97-AF65-F5344CB8AC3E}">
        <p14:creationId xmlns:p14="http://schemas.microsoft.com/office/powerpoint/2010/main" val="224916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215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577" y="1068946"/>
            <a:ext cx="11732654" cy="54606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Skilled Nursing</a:t>
            </a:r>
            <a:r>
              <a:rPr lang="en-US" dirty="0"/>
              <a:t>: Skilled nursing (also called SNF or ―</a:t>
            </a:r>
            <a:r>
              <a:rPr lang="en-US" dirty="0" smtClean="0"/>
              <a:t>sniff ) </a:t>
            </a:r>
            <a:r>
              <a:rPr lang="en-US" dirty="0"/>
              <a:t>is the first level </a:t>
            </a:r>
            <a:r>
              <a:rPr lang="en-US" dirty="0" smtClean="0"/>
              <a:t>of </a:t>
            </a:r>
            <a:r>
              <a:rPr lang="en-US" dirty="0"/>
              <a:t>care that is licensed to administer medical treatment with </a:t>
            </a:r>
            <a:r>
              <a:rPr lang="en-US" dirty="0" smtClean="0"/>
              <a:t>nurses</a:t>
            </a:r>
          </a:p>
          <a:p>
            <a:pPr marL="0" indent="0">
              <a:buNone/>
            </a:pPr>
            <a:r>
              <a:rPr lang="en-US" dirty="0" smtClean="0"/>
              <a:t>such </a:t>
            </a:r>
            <a:r>
              <a:rPr lang="en-US" dirty="0"/>
              <a:t>a facility offers extensive </a:t>
            </a:r>
            <a:r>
              <a:rPr lang="en-US" dirty="0" smtClean="0"/>
              <a:t>nursing </a:t>
            </a:r>
            <a:r>
              <a:rPr lang="en-US" dirty="0"/>
              <a:t>services for the residents.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Admission </a:t>
            </a:r>
            <a:r>
              <a:rPr lang="en-US" dirty="0"/>
              <a:t>must be initiated by a person‘s </a:t>
            </a:r>
            <a:r>
              <a:rPr lang="en-US" dirty="0" smtClean="0"/>
              <a:t>physician</a:t>
            </a:r>
            <a:r>
              <a:rPr lang="en-US" dirty="0"/>
              <a:t>, who recommends that a patient enter either ‗</a:t>
            </a:r>
            <a:r>
              <a:rPr lang="en-US" b="1" dirty="0"/>
              <a:t>rehab care‘ or a </a:t>
            </a:r>
            <a:r>
              <a:rPr lang="en-US" b="1" dirty="0" smtClean="0"/>
              <a:t>‗</a:t>
            </a:r>
            <a:r>
              <a:rPr lang="en-US" b="1" dirty="0"/>
              <a:t>special care‘ facility.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92D050"/>
                </a:solidFill>
              </a:rPr>
              <a:t>Rehab </a:t>
            </a:r>
            <a:r>
              <a:rPr lang="en-US" b="1" dirty="0">
                <a:solidFill>
                  <a:srgbClr val="92D050"/>
                </a:solidFill>
              </a:rPr>
              <a:t>care</a:t>
            </a:r>
            <a:r>
              <a:rPr lang="en-US" dirty="0"/>
              <a:t>: Located in hospitals or nursing homes, rehab care programs </a:t>
            </a:r>
            <a:r>
              <a:rPr lang="en-US" dirty="0" smtClean="0"/>
              <a:t>are </a:t>
            </a:r>
            <a:r>
              <a:rPr lang="en-US" dirty="0"/>
              <a:t>sometimes called ―Level </a:t>
            </a:r>
            <a:r>
              <a:rPr lang="en-US" dirty="0" smtClean="0"/>
              <a:t>1 </a:t>
            </a:r>
            <a:r>
              <a:rPr lang="en-US" dirty="0"/>
              <a:t>or transitional care.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provide intensive </a:t>
            </a:r>
            <a:r>
              <a:rPr lang="en-US" dirty="0" smtClean="0"/>
              <a:t>medical </a:t>
            </a:r>
            <a:r>
              <a:rPr lang="en-US" dirty="0"/>
              <a:t>care for patients who are expected to regain functional capacity </a:t>
            </a:r>
            <a:r>
              <a:rPr lang="en-US" dirty="0" smtClean="0"/>
              <a:t>and </a:t>
            </a:r>
            <a:r>
              <a:rPr lang="en-US" dirty="0"/>
              <a:t>return home in a relatively short time.</a:t>
            </a:r>
          </a:p>
          <a:p>
            <a:pPr marL="0" indent="0">
              <a:buNone/>
            </a:pPr>
            <a:r>
              <a:rPr lang="en-US" b="1" dirty="0" smtClean="0"/>
              <a:t> </a:t>
            </a:r>
            <a:r>
              <a:rPr lang="en-US" b="1" dirty="0">
                <a:solidFill>
                  <a:srgbClr val="92D050"/>
                </a:solidFill>
              </a:rPr>
              <a:t>Special care</a:t>
            </a:r>
            <a:r>
              <a:rPr lang="en-US" dirty="0"/>
              <a:t>: There are two types of special care facilities: those involved </a:t>
            </a:r>
          </a:p>
          <a:p>
            <a:r>
              <a:rPr lang="en-US" dirty="0"/>
              <a:t>with unique medical issues (sometimes called ―Level </a:t>
            </a:r>
            <a:r>
              <a:rPr lang="en-US" dirty="0" smtClean="0"/>
              <a:t>2 </a:t>
            </a:r>
            <a:r>
              <a:rPr lang="en-US" dirty="0"/>
              <a:t>care), and those </a:t>
            </a:r>
          </a:p>
          <a:p>
            <a:r>
              <a:rPr lang="en-US" dirty="0"/>
              <a:t>which manage </a:t>
            </a:r>
            <a:r>
              <a:rPr lang="en-US" dirty="0" smtClean="0"/>
              <a:t>behavioral </a:t>
            </a:r>
            <a:r>
              <a:rPr lang="en-US" dirty="0"/>
              <a:t>problems that may arise from dementia.</a:t>
            </a:r>
          </a:p>
        </p:txBody>
      </p:sp>
    </p:spTree>
    <p:extLst>
      <p:ext uri="{BB962C8B-B14F-4D97-AF65-F5344CB8AC3E}">
        <p14:creationId xmlns:p14="http://schemas.microsoft.com/office/powerpoint/2010/main" val="4576643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14153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Theories of aging,</a:t>
            </a:r>
            <a:b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152" y="682580"/>
            <a:ext cx="11797048" cy="6053071"/>
          </a:xfrm>
        </p:spPr>
        <p:txBody>
          <a:bodyPr>
            <a:normAutofit/>
          </a:bodyPr>
          <a:lstStyle/>
          <a:p>
            <a:pPr lvl="0"/>
            <a:r>
              <a:rPr lang="en-US" b="1" dirty="0">
                <a:solidFill>
                  <a:srgbClr val="92D050"/>
                </a:solidFill>
              </a:rPr>
              <a:t>BIOLOGIC THEORIES</a:t>
            </a:r>
          </a:p>
          <a:p>
            <a:r>
              <a:rPr lang="en-US" dirty="0"/>
              <a:t>Biologic theories of aging attempt to explain the physical changes of aging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Researchers try to identify which biologic factors have the greatest influence on longevity.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known that all members of a species suffer a gradual, progressive loss of function over time because of their biologic structure.</a:t>
            </a:r>
          </a:p>
          <a:p>
            <a:r>
              <a:rPr lang="en-US" dirty="0"/>
              <a:t> Many of the biologic theories of aging overlap because most assume that the changes that cause aging occur at a cellular level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Each theory attempts to describe the processes of aging by examining various changes in cell structures or function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Some biologic theories look at aging from a genetic perspective.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5145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3339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135" y="914400"/>
            <a:ext cx="11538065" cy="5685905"/>
          </a:xfrm>
        </p:spPr>
        <p:txBody>
          <a:bodyPr>
            <a:normAutofit/>
          </a:bodyPr>
          <a:lstStyle/>
          <a:p>
            <a:r>
              <a:rPr lang="en-US" b="1" dirty="0" smtClean="0"/>
              <a:t>A) </a:t>
            </a:r>
            <a:r>
              <a:rPr lang="en-US" sz="3600" b="1" dirty="0" smtClean="0">
                <a:solidFill>
                  <a:srgbClr val="FF0000"/>
                </a:solidFill>
              </a:rPr>
              <a:t>The </a:t>
            </a:r>
            <a:r>
              <a:rPr lang="en-US" sz="3600" b="1" i="1" dirty="0" smtClean="0">
                <a:solidFill>
                  <a:srgbClr val="FF0000"/>
                </a:solidFill>
              </a:rPr>
              <a:t>programmed theory</a:t>
            </a:r>
            <a:endParaRPr lang="en-US" sz="3600" b="1" dirty="0" smtClean="0">
              <a:solidFill>
                <a:srgbClr val="FF0000"/>
              </a:solidFill>
            </a:endParaRPr>
          </a:p>
          <a:p>
            <a:r>
              <a:rPr lang="en-US" b="1" i="1" dirty="0" smtClean="0"/>
              <a:t> </a:t>
            </a:r>
            <a:r>
              <a:rPr lang="en-US" sz="3200" dirty="0" smtClean="0"/>
              <a:t>proposes that everyone has a “</a:t>
            </a:r>
            <a:r>
              <a:rPr lang="en-US" sz="3200" b="1" dirty="0" smtClean="0"/>
              <a:t>biologic clock</a:t>
            </a:r>
            <a:r>
              <a:rPr lang="en-US" sz="3200" dirty="0" smtClean="0"/>
              <a:t>” that starts ticking at conception.</a:t>
            </a:r>
          </a:p>
          <a:p>
            <a:r>
              <a:rPr lang="en-US" sz="3200" dirty="0" smtClean="0"/>
              <a:t> In this theory, each individual has a </a:t>
            </a:r>
            <a:r>
              <a:rPr lang="en-US" sz="3200" b="1" dirty="0" err="1" smtClean="0"/>
              <a:t>genetic“program</a:t>
            </a:r>
            <a:r>
              <a:rPr lang="en-US" sz="3200" dirty="0" smtClean="0"/>
              <a:t>” specifying an unknown but predetermined number of cell divisions. </a:t>
            </a:r>
          </a:p>
          <a:p>
            <a:r>
              <a:rPr lang="en-US" sz="3200" dirty="0" smtClean="0"/>
              <a:t>As the program plays out, the person experiences predictable changes such as atrophy of the thymus, menopause, skin changes, and graying of the hair. </a:t>
            </a:r>
          </a:p>
          <a:p>
            <a:pPr marL="0" indent="0">
              <a:buNone/>
            </a:pPr>
            <a:r>
              <a:rPr lang="en-US" sz="3200" dirty="0" smtClean="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340077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4546"/>
            <a:ext cx="10515600" cy="4765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971" y="824248"/>
            <a:ext cx="11513713" cy="5859887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B</a:t>
            </a:r>
            <a:r>
              <a:rPr lang="en-US" sz="3200" b="1" dirty="0">
                <a:solidFill>
                  <a:srgbClr val="FF0000"/>
                </a:solidFill>
              </a:rPr>
              <a:t>)</a:t>
            </a:r>
            <a:r>
              <a:rPr lang="en-US" sz="3200" dirty="0"/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runout</a:t>
            </a:r>
            <a:r>
              <a:rPr lang="en-US" sz="3200" b="1" dirty="0">
                <a:solidFill>
                  <a:srgbClr val="FF0000"/>
                </a:solidFill>
              </a:rPr>
              <a:t>- of-program theory</a:t>
            </a:r>
            <a:r>
              <a:rPr lang="en-US" sz="3200" dirty="0"/>
              <a:t>, which proposes that every person has a limited amount of genetic material that will run out eventually.</a:t>
            </a:r>
          </a:p>
          <a:p>
            <a:pPr marL="0" indent="0"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C</a:t>
            </a:r>
            <a:r>
              <a:rPr lang="en-US" sz="3200" b="1" dirty="0">
                <a:solidFill>
                  <a:srgbClr val="FF0000"/>
                </a:solidFill>
              </a:rPr>
              <a:t>)  rate of living theory</a:t>
            </a:r>
            <a:r>
              <a:rPr lang="en-US" sz="3200" dirty="0"/>
              <a:t>, which proposes that individuals have a finite number of breaths or heartbeats that are used up over time. </a:t>
            </a:r>
          </a:p>
          <a:p>
            <a:pPr marL="0" indent="0">
              <a:buNone/>
            </a:pPr>
            <a:r>
              <a:rPr lang="en-US" sz="3200" b="1" dirty="0">
                <a:solidFill>
                  <a:srgbClr val="FF0000"/>
                </a:solidFill>
              </a:rPr>
              <a:t>D) The gene theory proposes </a:t>
            </a:r>
            <a:r>
              <a:rPr lang="en-US" sz="3200" dirty="0"/>
              <a:t>the existence of one or more harmful genes that activate over time, resulting in the typical changes seen with aging and limiting the life span of the </a:t>
            </a:r>
            <a:r>
              <a:rPr lang="en-US" sz="3200" dirty="0" smtClean="0"/>
              <a:t>individual</a:t>
            </a:r>
          </a:p>
          <a:p>
            <a:pPr marL="0" indent="0"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E</a:t>
            </a:r>
            <a:r>
              <a:rPr lang="en-US" sz="3200" b="1" dirty="0">
                <a:solidFill>
                  <a:srgbClr val="FF0000"/>
                </a:solidFill>
              </a:rPr>
              <a:t>) The molecular theories </a:t>
            </a:r>
            <a:r>
              <a:rPr lang="en-US" sz="3200" dirty="0"/>
              <a:t>propose that aging is controlled by genetic materials that are encoded to predetermine growth and decline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172295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528033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335" y="643944"/>
            <a:ext cx="11603865" cy="6027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F) The </a:t>
            </a:r>
            <a:r>
              <a:rPr lang="en-US" b="1" dirty="0">
                <a:solidFill>
                  <a:srgbClr val="FF0000"/>
                </a:solidFill>
              </a:rPr>
              <a:t>error </a:t>
            </a:r>
            <a:r>
              <a:rPr lang="en-US" b="1" dirty="0" smtClean="0">
                <a:solidFill>
                  <a:srgbClr val="FF0000"/>
                </a:solidFill>
              </a:rPr>
              <a:t>theory:</a:t>
            </a:r>
            <a:r>
              <a:rPr lang="en-US" dirty="0" smtClean="0"/>
              <a:t> </a:t>
            </a:r>
            <a:r>
              <a:rPr lang="en-US" dirty="0"/>
              <a:t>proposes </a:t>
            </a:r>
            <a:r>
              <a:rPr lang="en-US" dirty="0" smtClean="0"/>
              <a:t>that </a:t>
            </a:r>
            <a:r>
              <a:rPr lang="en-US" dirty="0"/>
              <a:t>errors in ribonucleic acid protein synthesis cause </a:t>
            </a:r>
            <a:r>
              <a:rPr lang="en-US" dirty="0" smtClean="0"/>
              <a:t>errors </a:t>
            </a:r>
            <a:r>
              <a:rPr lang="en-US" dirty="0"/>
              <a:t>to occur in cells in the body, resulting in a </a:t>
            </a:r>
            <a:r>
              <a:rPr lang="en-US" dirty="0" smtClean="0"/>
              <a:t>progressive </a:t>
            </a:r>
            <a:r>
              <a:rPr lang="en-US" dirty="0"/>
              <a:t>decline in biologic function. 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G) The </a:t>
            </a:r>
            <a:r>
              <a:rPr lang="en-US" b="1" dirty="0">
                <a:solidFill>
                  <a:srgbClr val="FF0000"/>
                </a:solidFill>
              </a:rPr>
              <a:t>somatic </a:t>
            </a:r>
            <a:r>
              <a:rPr lang="en-US" b="1" dirty="0" smtClean="0">
                <a:solidFill>
                  <a:srgbClr val="FF0000"/>
                </a:solidFill>
              </a:rPr>
              <a:t>mutation theory: </a:t>
            </a:r>
            <a:r>
              <a:rPr lang="en-US" dirty="0"/>
              <a:t>is similar but proposes that aging results </a:t>
            </a:r>
            <a:r>
              <a:rPr lang="en-US" dirty="0" smtClean="0"/>
              <a:t>from </a:t>
            </a:r>
            <a:r>
              <a:rPr lang="en-US" dirty="0"/>
              <a:t>deoxyribonucleic acid (DNA) damage caused </a:t>
            </a:r>
            <a:r>
              <a:rPr lang="en-US" dirty="0" smtClean="0"/>
              <a:t>by </a:t>
            </a:r>
            <a:r>
              <a:rPr lang="en-US" dirty="0"/>
              <a:t>exposure to chemicals or radiation and that this </a:t>
            </a:r>
            <a:r>
              <a:rPr lang="en-US" dirty="0" smtClean="0"/>
              <a:t>damage </a:t>
            </a:r>
            <a:r>
              <a:rPr lang="en-US" dirty="0"/>
              <a:t>causes chromosomal abnormalities that lead </a:t>
            </a:r>
            <a:r>
              <a:rPr lang="en-US" dirty="0" smtClean="0"/>
              <a:t>to </a:t>
            </a:r>
            <a:r>
              <a:rPr lang="en-US" dirty="0"/>
              <a:t>disease or loss of function later in </a:t>
            </a:r>
            <a:r>
              <a:rPr lang="en-US" dirty="0" smtClean="0"/>
              <a:t>life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H</a:t>
            </a:r>
            <a:r>
              <a:rPr lang="en-US" b="1" dirty="0">
                <a:solidFill>
                  <a:srgbClr val="FF0000"/>
                </a:solidFill>
              </a:rPr>
              <a:t>) Cellular theories </a:t>
            </a:r>
            <a:r>
              <a:rPr lang="en-US" dirty="0"/>
              <a:t>propose that aging is a process that occurs because of cell damage. </a:t>
            </a:r>
            <a:r>
              <a:rPr lang="en-US" dirty="0" smtClean="0"/>
              <a:t>When </a:t>
            </a:r>
            <a:r>
              <a:rPr lang="en-US" dirty="0"/>
              <a:t>enough cells are damaged, overall functioning of the body is decreased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1421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1669"/>
            <a:ext cx="10515600" cy="3477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699" y="618186"/>
            <a:ext cx="11809926" cy="60015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. </a:t>
            </a:r>
            <a:endParaRPr lang="en-US" dirty="0"/>
          </a:p>
          <a:p>
            <a:pPr marL="571500" indent="-571500">
              <a:buAutoNum type="romanUcParenR"/>
            </a:pPr>
            <a:r>
              <a:rPr lang="en-US" b="1" dirty="0" smtClean="0">
                <a:solidFill>
                  <a:srgbClr val="FF0000"/>
                </a:solidFill>
              </a:rPr>
              <a:t>The </a:t>
            </a:r>
            <a:r>
              <a:rPr lang="en-US" b="1" dirty="0">
                <a:solidFill>
                  <a:srgbClr val="FF0000"/>
                </a:solidFill>
              </a:rPr>
              <a:t>free radical theory </a:t>
            </a:r>
            <a:r>
              <a:rPr lang="en-US" dirty="0"/>
              <a:t>provides one explanation for cell </a:t>
            </a:r>
            <a:r>
              <a:rPr lang="en-US" dirty="0" smtClean="0"/>
              <a:t>damage.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Free radicals are unstable molecules </a:t>
            </a:r>
            <a:r>
              <a:rPr lang="en-US" dirty="0" smtClean="0"/>
              <a:t>produced </a:t>
            </a:r>
            <a:r>
              <a:rPr lang="en-US" dirty="0"/>
              <a:t>by the body during the normal processes of </a:t>
            </a:r>
            <a:r>
              <a:rPr lang="en-US" dirty="0" smtClean="0"/>
              <a:t>respiration </a:t>
            </a:r>
            <a:r>
              <a:rPr lang="en-US" dirty="0"/>
              <a:t>and metabolism or following exposure to </a:t>
            </a:r>
            <a:r>
              <a:rPr lang="en-US" dirty="0" smtClean="0"/>
              <a:t>radiation </a:t>
            </a:r>
            <a:r>
              <a:rPr lang="en-US" dirty="0"/>
              <a:t>and pollution.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These </a:t>
            </a:r>
            <a:r>
              <a:rPr lang="en-US" dirty="0"/>
              <a:t>free radicals are </a:t>
            </a:r>
            <a:r>
              <a:rPr lang="en-US" dirty="0" smtClean="0"/>
              <a:t>suspected </a:t>
            </a:r>
            <a:r>
              <a:rPr lang="en-US" dirty="0"/>
              <a:t>to cause damage to the cells, DNA, and the </a:t>
            </a:r>
            <a:r>
              <a:rPr lang="en-US" dirty="0" smtClean="0"/>
              <a:t>immune </a:t>
            </a:r>
            <a:r>
              <a:rPr lang="en-US" dirty="0"/>
              <a:t>system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Excessive free radical accumulation </a:t>
            </a:r>
            <a:r>
              <a:rPr lang="en-US" dirty="0" smtClean="0"/>
              <a:t>in </a:t>
            </a:r>
            <a:r>
              <a:rPr lang="en-US" dirty="0"/>
              <a:t>the body is purported to contribute to the </a:t>
            </a:r>
            <a:r>
              <a:rPr lang="en-US" dirty="0" smtClean="0"/>
              <a:t>physiologic </a:t>
            </a:r>
            <a:r>
              <a:rPr lang="en-US" dirty="0"/>
              <a:t>changes of aging and a variety of diseases, such </a:t>
            </a:r>
            <a:r>
              <a:rPr lang="en-US" dirty="0" smtClean="0"/>
              <a:t>as </a:t>
            </a:r>
            <a:r>
              <a:rPr lang="en-US" dirty="0"/>
              <a:t>arthritis, circulatory diseases, diabetes, and </a:t>
            </a:r>
            <a:r>
              <a:rPr lang="en-US" dirty="0" smtClean="0"/>
              <a:t>atherosclerosis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0706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3032"/>
            <a:ext cx="10515600" cy="61818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335" y="888642"/>
            <a:ext cx="11590986" cy="57568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J) The </a:t>
            </a:r>
            <a:r>
              <a:rPr lang="en-US" b="1" dirty="0">
                <a:solidFill>
                  <a:srgbClr val="FF0000"/>
                </a:solidFill>
              </a:rPr>
              <a:t>wear-and-tear theory </a:t>
            </a:r>
            <a:r>
              <a:rPr lang="en-US" dirty="0"/>
              <a:t>presumes that the body is </a:t>
            </a:r>
            <a:r>
              <a:rPr lang="en-US" dirty="0" smtClean="0"/>
              <a:t>similar </a:t>
            </a:r>
            <a:r>
              <a:rPr lang="en-US" dirty="0"/>
              <a:t>to a machine, which loses function when its </a:t>
            </a:r>
            <a:r>
              <a:rPr lang="en-US" dirty="0" smtClean="0"/>
              <a:t>parts </a:t>
            </a:r>
            <a:r>
              <a:rPr lang="en-US" dirty="0"/>
              <a:t>wear out.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As </a:t>
            </a:r>
            <a:r>
              <a:rPr lang="en-US" dirty="0"/>
              <a:t>people age, their cells, tissues, and </a:t>
            </a:r>
            <a:r>
              <a:rPr lang="en-US" dirty="0" smtClean="0"/>
              <a:t>organs </a:t>
            </a:r>
            <a:r>
              <a:rPr lang="en-US" dirty="0"/>
              <a:t>are damaged by internal or external stressors. </a:t>
            </a:r>
          </a:p>
          <a:p>
            <a:r>
              <a:rPr lang="en-US" dirty="0"/>
              <a:t>When enough damage occurs to the body’s parts, </a:t>
            </a:r>
            <a:r>
              <a:rPr lang="en-US" dirty="0" smtClean="0"/>
              <a:t>overall </a:t>
            </a:r>
            <a:r>
              <a:rPr lang="en-US" dirty="0"/>
              <a:t>functioning decreases.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theory also </a:t>
            </a:r>
            <a:r>
              <a:rPr lang="en-US" dirty="0" smtClean="0"/>
              <a:t>proposes </a:t>
            </a:r>
            <a:r>
              <a:rPr lang="en-US" dirty="0"/>
              <a:t>that good health maintenance practices will </a:t>
            </a:r>
            <a:r>
              <a:rPr lang="en-US" dirty="0" smtClean="0"/>
              <a:t>reduce </a:t>
            </a:r>
            <a:r>
              <a:rPr lang="en-US" dirty="0"/>
              <a:t>the rate of wear and tear, resulting in longer </a:t>
            </a:r>
            <a:r>
              <a:rPr lang="en-US" dirty="0" smtClean="0"/>
              <a:t>and </a:t>
            </a:r>
            <a:r>
              <a:rPr lang="en-US" dirty="0"/>
              <a:t>better body function</a:t>
            </a:r>
          </a:p>
        </p:txBody>
      </p:sp>
    </p:spTree>
    <p:extLst>
      <p:ext uri="{BB962C8B-B14F-4D97-AF65-F5344CB8AC3E}">
        <p14:creationId xmlns:p14="http://schemas.microsoft.com/office/powerpoint/2010/main" val="2758454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952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513" y="997527"/>
            <a:ext cx="11604567" cy="570253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dirty="0"/>
              <a:t>Aging, the normal process of time-related change, begins with birth and continues throughout life. </a:t>
            </a:r>
            <a:endParaRPr lang="en-US" sz="3200" dirty="0" smtClean="0"/>
          </a:p>
          <a:p>
            <a:pPr>
              <a:lnSpc>
                <a:spcPct val="100000"/>
              </a:lnSpc>
            </a:pPr>
            <a:r>
              <a:rPr lang="en-US" sz="3200" dirty="0" smtClean="0"/>
              <a:t>The </a:t>
            </a:r>
            <a:r>
              <a:rPr lang="en-US" sz="3200" dirty="0"/>
              <a:t>older segment of the population is growing more rapidly than the rest of the population: </a:t>
            </a:r>
          </a:p>
          <a:p>
            <a:pPr>
              <a:lnSpc>
                <a:spcPct val="100000"/>
              </a:lnSpc>
            </a:pPr>
            <a:r>
              <a:rPr lang="en-US" sz="3200" dirty="0" smtClean="0"/>
              <a:t> </a:t>
            </a:r>
            <a:r>
              <a:rPr lang="en-US" sz="3200" dirty="0"/>
              <a:t>As the older population increases, the number of people who live to be very old will also increase. </a:t>
            </a:r>
          </a:p>
          <a:p>
            <a:pPr>
              <a:lnSpc>
                <a:spcPct val="100000"/>
              </a:lnSpc>
            </a:pPr>
            <a:r>
              <a:rPr lang="en-US" sz="3200" dirty="0"/>
              <a:t>Health professionals will be challenged to design strategies that address the higher prevalence of illness within this aging population</a:t>
            </a:r>
            <a:r>
              <a:rPr lang="en-US" sz="3200" dirty="0" smtClean="0"/>
              <a:t>.</a:t>
            </a:r>
          </a:p>
          <a:p>
            <a:pPr marL="0" indent="0">
              <a:lnSpc>
                <a:spcPct val="100000"/>
              </a:lnSpc>
              <a:buNone/>
            </a:pP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0296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488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304" y="1107583"/>
            <a:ext cx="11771290" cy="53962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K) </a:t>
            </a:r>
            <a:r>
              <a:rPr lang="en-US" sz="3200" b="1" dirty="0" smtClean="0">
                <a:solidFill>
                  <a:srgbClr val="FF0000"/>
                </a:solidFill>
              </a:rPr>
              <a:t>The </a:t>
            </a:r>
            <a:r>
              <a:rPr lang="en-US" sz="3200" b="1" dirty="0">
                <a:solidFill>
                  <a:srgbClr val="FF0000"/>
                </a:solidFill>
              </a:rPr>
              <a:t>immunologic theory </a:t>
            </a:r>
            <a:r>
              <a:rPr lang="en-US" sz="3200" dirty="0"/>
              <a:t>proposes that aging is a </a:t>
            </a:r>
            <a:r>
              <a:rPr lang="en-US" sz="3200" dirty="0" smtClean="0"/>
              <a:t>function </a:t>
            </a:r>
            <a:r>
              <a:rPr lang="en-US" sz="3200" dirty="0"/>
              <a:t>of changes in the immune system. </a:t>
            </a:r>
          </a:p>
          <a:p>
            <a:r>
              <a:rPr lang="en-US" sz="3200" dirty="0"/>
              <a:t>According to this theory, the immune </a:t>
            </a:r>
            <a:r>
              <a:rPr lang="en-US" sz="3200" dirty="0" smtClean="0"/>
              <a:t>system—an </a:t>
            </a:r>
            <a:r>
              <a:rPr lang="en-US" sz="3200" dirty="0"/>
              <a:t>important defense mechanism of the </a:t>
            </a:r>
            <a:r>
              <a:rPr lang="en-US" sz="3200" dirty="0" smtClean="0"/>
              <a:t>body—weakens </a:t>
            </a:r>
            <a:r>
              <a:rPr lang="en-US" sz="3200" dirty="0"/>
              <a:t>over time, making an aging person more </a:t>
            </a:r>
            <a:r>
              <a:rPr lang="en-US" sz="3200" dirty="0" smtClean="0"/>
              <a:t>susceptible </a:t>
            </a:r>
            <a:r>
              <a:rPr lang="en-US" sz="3200" dirty="0"/>
              <a:t>to disease. </a:t>
            </a:r>
            <a:endParaRPr lang="en-US" sz="3200" dirty="0" smtClean="0"/>
          </a:p>
          <a:p>
            <a:r>
              <a:rPr lang="en-US" sz="3200" dirty="0" smtClean="0"/>
              <a:t>The </a:t>
            </a:r>
            <a:r>
              <a:rPr lang="en-US" sz="3200" dirty="0"/>
              <a:t>immunologic theory also </a:t>
            </a:r>
            <a:r>
              <a:rPr lang="en-US" sz="3200" dirty="0" smtClean="0"/>
              <a:t>proposes </a:t>
            </a:r>
            <a:r>
              <a:rPr lang="en-US" sz="3200" dirty="0"/>
              <a:t>that the increase in autoimmune diseases and </a:t>
            </a:r>
            <a:r>
              <a:rPr lang="en-US" sz="3200" dirty="0" smtClean="0"/>
              <a:t>allergies </a:t>
            </a:r>
            <a:r>
              <a:rPr lang="en-US" sz="3200" dirty="0"/>
              <a:t>seen with aging is caused by changes in the </a:t>
            </a:r>
            <a:r>
              <a:rPr lang="en-US" sz="3200" dirty="0" smtClean="0"/>
              <a:t>immune </a:t>
            </a:r>
            <a:r>
              <a:rPr lang="en-US" sz="3200" dirty="0"/>
              <a:t>system</a:t>
            </a:r>
          </a:p>
        </p:txBody>
      </p:sp>
    </p:spTree>
    <p:extLst>
      <p:ext uri="{BB962C8B-B14F-4D97-AF65-F5344CB8AC3E}">
        <p14:creationId xmlns:p14="http://schemas.microsoft.com/office/powerpoint/2010/main" val="40098176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891" y="180304"/>
            <a:ext cx="10771909" cy="80059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 </a:t>
            </a:r>
            <a:r>
              <a:rPr lang="en-US" b="1" dirty="0" smtClean="0">
                <a:solidFill>
                  <a:srgbClr val="92D050"/>
                </a:solidFill>
              </a:rPr>
              <a:t>PSYCHOSOCIAL THEORIES</a:t>
            </a:r>
            <a:r>
              <a:rPr lang="en-US" dirty="0" smtClean="0">
                <a:solidFill>
                  <a:srgbClr val="92D050"/>
                </a:solidFill>
              </a:rPr>
              <a:t/>
            </a:r>
            <a:br>
              <a:rPr lang="en-US" dirty="0" smtClean="0">
                <a:solidFill>
                  <a:srgbClr val="92D050"/>
                </a:solidFill>
              </a:rPr>
            </a:b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878" y="824248"/>
            <a:ext cx="11321934" cy="5842560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Psychosocial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theories of aging do not explain the physical changes of aging; rather they attempt to explain why older adults have different responses to the aging process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of the most prominent psychosocial theories of aging are the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disengagement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activity theory,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life-course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developmental theories,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avariety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other personality theories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931850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791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093" y="1210614"/>
            <a:ext cx="11616744" cy="5177307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A)  disengagement theory </a:t>
            </a:r>
            <a:r>
              <a:rPr lang="en-US" dirty="0"/>
              <a:t>was developed to explain why aging persons separate from the mainstream of society. </a:t>
            </a:r>
          </a:p>
          <a:p>
            <a:r>
              <a:rPr lang="en-US" dirty="0"/>
              <a:t>This theory proposes that older people are systematically separated, excluded, or disengaged from society because they are not perceived to be of benefit to the society. </a:t>
            </a:r>
          </a:p>
          <a:p>
            <a:r>
              <a:rPr lang="en-US" dirty="0"/>
              <a:t>This theory further proposes that older adults desire to withdraw from society as they age; the disengagement is mutually beneficial. </a:t>
            </a:r>
          </a:p>
          <a:p>
            <a:r>
              <a:rPr lang="en-US" dirty="0"/>
              <a:t>Critics of this theory believe that it attempts to justify ageism, oversimplifies the psychosocial adjustment to aging, and fails to address the diversity and complexity of older adult</a:t>
            </a:r>
          </a:p>
        </p:txBody>
      </p:sp>
    </p:spTree>
    <p:extLst>
      <p:ext uri="{BB962C8B-B14F-4D97-AF65-F5344CB8AC3E}">
        <p14:creationId xmlns:p14="http://schemas.microsoft.com/office/powerpoint/2010/main" val="10106719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952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883" y="980902"/>
            <a:ext cx="11471563" cy="5636029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B</a:t>
            </a:r>
            <a:r>
              <a:rPr lang="en-US" sz="3200" b="1" dirty="0" smtClean="0">
                <a:solidFill>
                  <a:srgbClr val="FF0000"/>
                </a:solidFill>
              </a:rPr>
              <a:t>) The </a:t>
            </a:r>
            <a:r>
              <a:rPr lang="en-US" sz="3200" b="1" i="1" dirty="0">
                <a:solidFill>
                  <a:srgbClr val="FF0000"/>
                </a:solidFill>
              </a:rPr>
              <a:t>activity theory </a:t>
            </a:r>
            <a:r>
              <a:rPr lang="en-US" sz="3200" dirty="0"/>
              <a:t>proposes that activity is necessary for successful aging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 </a:t>
            </a:r>
            <a:r>
              <a:rPr lang="en-US" sz="3200" dirty="0"/>
              <a:t>Active participation in physical and mental activities helps maintain functioning well into old </a:t>
            </a:r>
            <a:r>
              <a:rPr lang="en-US" sz="3200" dirty="0" smtClean="0"/>
              <a:t>age.</a:t>
            </a:r>
          </a:p>
          <a:p>
            <a:r>
              <a:rPr lang="en-US" sz="3200" dirty="0" smtClean="0"/>
              <a:t>Purposeful </a:t>
            </a:r>
            <a:r>
              <a:rPr lang="en-US" sz="3200" dirty="0"/>
              <a:t>activities and interactions that promote self-esteem improve overall satisfaction with life, even at an older age.</a:t>
            </a:r>
          </a:p>
          <a:p>
            <a:r>
              <a:rPr lang="en-US" sz="3200" b="1" dirty="0"/>
              <a:t>“Busy work</a:t>
            </a:r>
            <a:r>
              <a:rPr lang="en-US" sz="3200" dirty="0"/>
              <a:t>” activities and casual interaction with others were not shown to improve the self-esteem of older adults.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637342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7425"/>
            <a:ext cx="10515600" cy="4765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003" y="785610"/>
            <a:ext cx="11500834" cy="5847009"/>
          </a:xfrm>
        </p:spPr>
        <p:txBody>
          <a:bodyPr/>
          <a:lstStyle/>
          <a:p>
            <a:r>
              <a:rPr lang="en-US" dirty="0"/>
              <a:t>C) </a:t>
            </a:r>
            <a:r>
              <a:rPr lang="en-US" b="1" dirty="0">
                <a:solidFill>
                  <a:srgbClr val="FF0000"/>
                </a:solidFill>
              </a:rPr>
              <a:t>Life-course theories</a:t>
            </a:r>
            <a:r>
              <a:rPr lang="en-US" dirty="0"/>
              <a:t> are perhaps the theories best known to nursing. These theories trace personality and personal adjustment throughout a person’s life. </a:t>
            </a:r>
          </a:p>
          <a:p>
            <a:r>
              <a:rPr lang="en-US" dirty="0"/>
              <a:t>Many of these theories are specific in identifying life-oriented tasks for the aging person. </a:t>
            </a:r>
            <a:endParaRPr lang="en-US" dirty="0" smtClean="0"/>
          </a:p>
          <a:p>
            <a:r>
              <a:rPr lang="en-US" dirty="0" smtClean="0"/>
              <a:t>Four </a:t>
            </a:r>
            <a:r>
              <a:rPr lang="en-US" dirty="0"/>
              <a:t>of the most common theories</a:t>
            </a:r>
            <a:r>
              <a:rPr lang="en-US" dirty="0" smtClean="0"/>
              <a:t>—</a:t>
            </a:r>
          </a:p>
          <a:p>
            <a:r>
              <a:rPr lang="en-US" dirty="0" smtClean="0"/>
              <a:t>Erikson’s,</a:t>
            </a:r>
          </a:p>
          <a:p>
            <a:r>
              <a:rPr lang="en-US" dirty="0" smtClean="0"/>
              <a:t> </a:t>
            </a:r>
            <a:r>
              <a:rPr lang="en-US" dirty="0" err="1"/>
              <a:t>Havighurst’s</a:t>
            </a:r>
            <a:r>
              <a:rPr lang="en-US" dirty="0" smtClean="0"/>
              <a:t>,</a:t>
            </a:r>
          </a:p>
          <a:p>
            <a:r>
              <a:rPr lang="en-US" dirty="0" smtClean="0"/>
              <a:t> </a:t>
            </a:r>
            <a:r>
              <a:rPr lang="en-US" dirty="0"/>
              <a:t>Newman’s, and </a:t>
            </a:r>
            <a:endParaRPr lang="en-US" dirty="0" smtClean="0"/>
          </a:p>
          <a:p>
            <a:r>
              <a:rPr lang="en-US" dirty="0" smtClean="0"/>
              <a:t>Jung’s—are </a:t>
            </a:r>
            <a:r>
              <a:rPr lang="en-US" dirty="0"/>
              <a:t>worth exploring. </a:t>
            </a:r>
          </a:p>
        </p:txBody>
      </p:sp>
    </p:spTree>
    <p:extLst>
      <p:ext uri="{BB962C8B-B14F-4D97-AF65-F5344CB8AC3E}">
        <p14:creationId xmlns:p14="http://schemas.microsoft.com/office/powerpoint/2010/main" val="40796586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1676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2580"/>
            <a:ext cx="12003578" cy="5967602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Erikson’s theory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identifies eight stages of developmental tasks that an individual must confront throughout the life span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>
              <a:buNone/>
            </a:pP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 trust versus mistrust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   </a:t>
            </a:r>
          </a:p>
          <a:p>
            <a:pPr marL="0" lvl="0" indent="0">
              <a:buNone/>
            </a:pP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 autonomy versus shame and doubt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lvl="0" indent="0">
              <a:buNone/>
            </a:pP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initiative versus guilt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lvl="0" indent="0">
              <a:buNone/>
            </a:pP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 industry versus inferiority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</a:p>
          <a:p>
            <a:pPr marL="0" lvl="0" indent="0">
              <a:buNone/>
            </a:pP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(5) identity versus confusion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lvl="0" indent="0">
              <a:buNone/>
            </a:pP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(6) intimacy versus isolation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lvl="0" indent="0">
              <a:buNone/>
            </a:pP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(7)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generativity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versus stagnation; 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</a:p>
          <a:p>
            <a:pPr marL="0" lvl="0" indent="0">
              <a:buNone/>
            </a:pP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(8) integrity versus despair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>
              <a:buNone/>
            </a:pP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208948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957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335" y="1326524"/>
            <a:ext cx="11552350" cy="4850439"/>
          </a:xfrm>
        </p:spPr>
        <p:txBody>
          <a:bodyPr/>
          <a:lstStyle/>
          <a:p>
            <a:r>
              <a:rPr lang="en-US" sz="3200" dirty="0"/>
              <a:t>The last of these stages is the domain of late adulthood, but failure to achieve success in tasks earlier in life can cause problems later in life. </a:t>
            </a:r>
          </a:p>
          <a:p>
            <a:r>
              <a:rPr lang="en-US" sz="3200" dirty="0"/>
              <a:t>Late adulthood is the time when people normally review their lives and determine whether they have been negative or positive overall. </a:t>
            </a:r>
          </a:p>
          <a:p>
            <a:r>
              <a:rPr lang="en-US" sz="3200" dirty="0"/>
              <a:t>The most positive outcomes of this life review are wisdom, understanding, and acceptance; the most negative outcomes are doubt, gloom, and despair</a:t>
            </a:r>
          </a:p>
        </p:txBody>
      </p:sp>
    </p:spTree>
    <p:extLst>
      <p:ext uri="{BB962C8B-B14F-4D97-AF65-F5344CB8AC3E}">
        <p14:creationId xmlns:p14="http://schemas.microsoft.com/office/powerpoint/2010/main" val="8701174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8326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003" y="914400"/>
            <a:ext cx="11837323" cy="566927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200" b="1" i="1" dirty="0" err="1">
                <a:solidFill>
                  <a:srgbClr val="FF0000"/>
                </a:solidFill>
              </a:rPr>
              <a:t>Havighurst’s</a:t>
            </a:r>
            <a:r>
              <a:rPr lang="en-US" sz="3200" b="1" i="1" dirty="0">
                <a:solidFill>
                  <a:srgbClr val="FF0000"/>
                </a:solidFill>
              </a:rPr>
              <a:t> theory</a:t>
            </a:r>
            <a:r>
              <a:rPr lang="en-US" sz="3200" i="1" dirty="0">
                <a:solidFill>
                  <a:srgbClr val="FF0000"/>
                </a:solidFill>
              </a:rPr>
              <a:t> </a:t>
            </a:r>
            <a:r>
              <a:rPr lang="en-US" sz="3200" dirty="0"/>
              <a:t>details the process of aging and defines specific tasks for late life, including</a:t>
            </a:r>
            <a:r>
              <a:rPr lang="en-US" sz="3200" dirty="0" smtClean="0"/>
              <a:t>:</a:t>
            </a:r>
          </a:p>
          <a:p>
            <a:pPr marL="0" lvl="0" indent="0">
              <a:buNone/>
            </a:pPr>
            <a:r>
              <a:rPr lang="en-US" sz="3200" dirty="0" smtClean="0"/>
              <a:t> </a:t>
            </a:r>
            <a:r>
              <a:rPr lang="en-US" sz="3200" dirty="0"/>
              <a:t>(1) adjusting to decreased physical strength and health</a:t>
            </a:r>
            <a:r>
              <a:rPr lang="en-US" sz="3200" dirty="0" smtClean="0"/>
              <a:t>;</a:t>
            </a:r>
          </a:p>
          <a:p>
            <a:pPr marL="0" lvl="0" indent="0">
              <a:buNone/>
            </a:pPr>
            <a:r>
              <a:rPr lang="en-US" sz="3200" dirty="0" smtClean="0"/>
              <a:t>(</a:t>
            </a:r>
            <a:r>
              <a:rPr lang="en-US" sz="3200" dirty="0"/>
              <a:t>2) adjusting to retirement and decreased income</a:t>
            </a:r>
            <a:r>
              <a:rPr lang="en-US" sz="3200" dirty="0" smtClean="0"/>
              <a:t>;</a:t>
            </a:r>
          </a:p>
          <a:p>
            <a:pPr marL="0" lvl="0" indent="0">
              <a:buNone/>
            </a:pPr>
            <a:r>
              <a:rPr lang="en-US" sz="3200" dirty="0" smtClean="0"/>
              <a:t>(</a:t>
            </a:r>
            <a:r>
              <a:rPr lang="en-US" sz="3200" dirty="0"/>
              <a:t>3) adjusting to the loss of a spouse</a:t>
            </a:r>
            <a:r>
              <a:rPr lang="en-US" sz="3200" dirty="0" smtClean="0"/>
              <a:t>;</a:t>
            </a:r>
          </a:p>
          <a:p>
            <a:pPr marL="0" lvl="0" indent="0">
              <a:buNone/>
            </a:pPr>
            <a:r>
              <a:rPr lang="en-US" sz="3200" dirty="0" smtClean="0"/>
              <a:t> </a:t>
            </a:r>
            <a:r>
              <a:rPr lang="en-US" sz="3200" dirty="0"/>
              <a:t>(4) establishing a relationship with one’s age group</a:t>
            </a:r>
            <a:r>
              <a:rPr lang="en-US" sz="3200" dirty="0" smtClean="0"/>
              <a:t>;</a:t>
            </a:r>
          </a:p>
          <a:p>
            <a:pPr marL="0" lvl="0" indent="0">
              <a:buNone/>
            </a:pPr>
            <a:r>
              <a:rPr lang="en-US" sz="3200" dirty="0" smtClean="0"/>
              <a:t> </a:t>
            </a:r>
            <a:r>
              <a:rPr lang="en-US" sz="3200" dirty="0"/>
              <a:t>(5) adapting to social roles in a flexible way; and </a:t>
            </a:r>
            <a:endParaRPr lang="en-US" sz="3200" dirty="0" smtClean="0"/>
          </a:p>
          <a:p>
            <a:pPr marL="0" lvl="0" indent="0">
              <a:buNone/>
            </a:pPr>
            <a:r>
              <a:rPr lang="en-US" sz="3200" dirty="0" smtClean="0"/>
              <a:t>(</a:t>
            </a:r>
            <a:r>
              <a:rPr lang="en-US" sz="3200" dirty="0"/>
              <a:t>6) establishing satisfactory living arrangements.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28713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488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82" y="1223493"/>
            <a:ext cx="10915918" cy="495347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Newman’s theory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identifies the tasks of aging as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coping with the physical changes of aging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redirecting energy to new activities and roles, including retirement,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grand parenting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widowhood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accepting one’s own life;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(4) developing a point of view about death.</a:t>
            </a:r>
          </a:p>
        </p:txBody>
      </p:sp>
    </p:spTree>
    <p:extLst>
      <p:ext uri="{BB962C8B-B14F-4D97-AF65-F5344CB8AC3E}">
        <p14:creationId xmlns:p14="http://schemas.microsoft.com/office/powerpoint/2010/main" val="20423755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8790"/>
            <a:ext cx="10515600" cy="33485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304" y="656822"/>
            <a:ext cx="11861442" cy="620117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FF0000"/>
                </a:solidFill>
              </a:rPr>
              <a:t>Jung’s theory</a:t>
            </a:r>
            <a:r>
              <a:rPr lang="en-US" sz="3200" dirty="0"/>
              <a:t> </a:t>
            </a:r>
            <a:r>
              <a:rPr lang="en-US" dirty="0"/>
              <a:t>proposes that development continues </a:t>
            </a:r>
            <a:r>
              <a:rPr lang="en-US" dirty="0" smtClean="0"/>
              <a:t>throughout </a:t>
            </a:r>
            <a:r>
              <a:rPr lang="en-US" dirty="0"/>
              <a:t>life by a process of searching, questioning, </a:t>
            </a:r>
            <a:r>
              <a:rPr lang="en-US" dirty="0" smtClean="0"/>
              <a:t>and </a:t>
            </a:r>
            <a:r>
              <a:rPr lang="en-US" dirty="0"/>
              <a:t>setting goals that are consistent with the </a:t>
            </a:r>
            <a:r>
              <a:rPr lang="en-US" dirty="0" smtClean="0"/>
              <a:t>individual’s </a:t>
            </a:r>
            <a:r>
              <a:rPr lang="en-US" dirty="0"/>
              <a:t>personality.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Thus</a:t>
            </a:r>
            <a:r>
              <a:rPr lang="en-US" dirty="0"/>
              <a:t>, life becomes an ongoing </a:t>
            </a:r>
            <a:r>
              <a:rPr lang="en-US" dirty="0" smtClean="0"/>
              <a:t>search </a:t>
            </a:r>
            <a:r>
              <a:rPr lang="en-US" dirty="0"/>
              <a:t>for the “</a:t>
            </a:r>
            <a:r>
              <a:rPr lang="en-US" b="1" dirty="0"/>
              <a:t>true self.” 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As </a:t>
            </a:r>
            <a:r>
              <a:rPr lang="en-US" dirty="0"/>
              <a:t>individuals age, they </a:t>
            </a:r>
            <a:r>
              <a:rPr lang="en-US" dirty="0" smtClean="0"/>
              <a:t>go </a:t>
            </a:r>
            <a:r>
              <a:rPr lang="en-US" dirty="0"/>
              <a:t>through a reevaluation stage at midlife, at which </a:t>
            </a:r>
            <a:r>
              <a:rPr lang="en-US" dirty="0" smtClean="0"/>
              <a:t>point </a:t>
            </a:r>
            <a:r>
              <a:rPr lang="en-US" dirty="0"/>
              <a:t>they realize there are many things they have </a:t>
            </a:r>
            <a:r>
              <a:rPr lang="en-US" dirty="0" smtClean="0"/>
              <a:t>not </a:t>
            </a:r>
            <a:r>
              <a:rPr lang="en-US" dirty="0"/>
              <a:t>done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At this stage, they begin to question whether </a:t>
            </a:r>
            <a:r>
              <a:rPr lang="en-US" dirty="0" smtClean="0"/>
              <a:t>the </a:t>
            </a:r>
            <a:r>
              <a:rPr lang="en-US" dirty="0"/>
              <a:t>decisions and choices they have made were the </a:t>
            </a:r>
            <a:r>
              <a:rPr lang="en-US" dirty="0" smtClean="0"/>
              <a:t>right </a:t>
            </a:r>
            <a:r>
              <a:rPr lang="en-US" dirty="0"/>
              <a:t>choices for them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This is the so-called </a:t>
            </a:r>
            <a:r>
              <a:rPr lang="en-US" b="1" dirty="0">
                <a:solidFill>
                  <a:srgbClr val="FF0000"/>
                </a:solidFill>
              </a:rPr>
              <a:t>midlife </a:t>
            </a:r>
            <a:r>
              <a:rPr lang="en-US" b="1" dirty="0" smtClean="0">
                <a:solidFill>
                  <a:srgbClr val="FF0000"/>
                </a:solidFill>
              </a:rPr>
              <a:t>crisis</a:t>
            </a:r>
            <a:r>
              <a:rPr lang="en-US" dirty="0"/>
              <a:t>, which can lead to radical career or lifestyle </a:t>
            </a:r>
            <a:r>
              <a:rPr lang="en-US" dirty="0" smtClean="0"/>
              <a:t>changes </a:t>
            </a:r>
            <a:r>
              <a:rPr lang="en-US" dirty="0"/>
              <a:t>or to the acceptance of the self as is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As aging </a:t>
            </a:r>
            <a:r>
              <a:rPr lang="en-US" dirty="0" smtClean="0"/>
              <a:t>continues</a:t>
            </a:r>
            <a:r>
              <a:rPr lang="en-US" dirty="0"/>
              <a:t>, Jung proposes that the individual is likely </a:t>
            </a:r>
            <a:r>
              <a:rPr lang="en-US" dirty="0" smtClean="0"/>
              <a:t>to </a:t>
            </a:r>
            <a:r>
              <a:rPr lang="en-US" dirty="0"/>
              <a:t>shift from an outward focus (with concerns about </a:t>
            </a:r>
            <a:r>
              <a:rPr lang="en-US" dirty="0" smtClean="0"/>
              <a:t>success </a:t>
            </a:r>
            <a:r>
              <a:rPr lang="en-US" dirty="0"/>
              <a:t>and social position) to a more inward focus. </a:t>
            </a:r>
          </a:p>
          <a:p>
            <a:r>
              <a:rPr lang="en-US" dirty="0"/>
              <a:t>Successful aging, according to Jung, includes </a:t>
            </a:r>
            <a:r>
              <a:rPr lang="en-US" dirty="0" smtClean="0"/>
              <a:t>acceptance </a:t>
            </a:r>
            <a:r>
              <a:rPr lang="en-US" dirty="0"/>
              <a:t>and valuing of the self without regard to the </a:t>
            </a:r>
            <a:r>
              <a:rPr lang="en-US" dirty="0" smtClean="0"/>
              <a:t>view </a:t>
            </a:r>
            <a:r>
              <a:rPr lang="en-US" dirty="0"/>
              <a:t>of other</a:t>
            </a:r>
          </a:p>
        </p:txBody>
      </p:sp>
    </p:spTree>
    <p:extLst>
      <p:ext uri="{BB962C8B-B14F-4D97-AF65-F5344CB8AC3E}">
        <p14:creationId xmlns:p14="http://schemas.microsoft.com/office/powerpoint/2010/main" val="232098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1134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63" y="1111348"/>
            <a:ext cx="11479237" cy="506561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dirty="0"/>
              <a:t> Many chronic conditions commonly found among older people can be managed, limited, and even prevented. </a:t>
            </a:r>
          </a:p>
          <a:p>
            <a:pPr>
              <a:lnSpc>
                <a:spcPct val="100000"/>
              </a:lnSpc>
            </a:pPr>
            <a:r>
              <a:rPr lang="en-US" sz="3200" dirty="0"/>
              <a:t>Older people are more likely to maintain good health and functional independence if appropriate community-based support services are available.</a:t>
            </a:r>
          </a:p>
          <a:p>
            <a:pPr>
              <a:lnSpc>
                <a:spcPct val="100000"/>
              </a:lnSpc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8881074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528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Implications for nursing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635" y="814648"/>
            <a:ext cx="11571317" cy="5619404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theories of aging indicate that, although biology places some limitations on life and life expectancy, other factors are subject to behavior and life choices.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Nursing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help individuals achieve the longest, healthiest lives possible by promoting good health maintenance practices and a healthy environment.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Psychosocial theories help explain the variety of behaviors seen in the aging population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 all of these theories can help nurses recognize problems and provide nursing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interventions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will help aging individuals successfully meet the developmental</a:t>
            </a:r>
          </a:p>
        </p:txBody>
      </p:sp>
    </p:spTree>
    <p:extLst>
      <p:ext uri="{BB962C8B-B14F-4D97-AF65-F5344CB8AC3E}">
        <p14:creationId xmlns:p14="http://schemas.microsoft.com/office/powerpoint/2010/main" val="59632542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820" y="1"/>
            <a:ext cx="11539470" cy="1184855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APPROACH TO AN ELDERLY PATIENT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820" y="1297591"/>
            <a:ext cx="11681138" cy="4819874"/>
          </a:xfrm>
        </p:spPr>
        <p:txBody>
          <a:bodyPr>
            <a:normAutofit/>
          </a:bodyPr>
          <a:lstStyle/>
          <a:p>
            <a:r>
              <a:rPr lang="en-US" sz="3200" dirty="0"/>
              <a:t>Approach to the elderly for evaluation usually differs from a standard medical </a:t>
            </a:r>
            <a:r>
              <a:rPr lang="en-US" sz="3200" dirty="0" smtClean="0"/>
              <a:t>evaluation.</a:t>
            </a:r>
          </a:p>
          <a:p>
            <a:r>
              <a:rPr lang="en-US" sz="3200" dirty="0" smtClean="0"/>
              <a:t> </a:t>
            </a:r>
            <a:r>
              <a:rPr lang="en-US" sz="3200" dirty="0"/>
              <a:t>For elderly patients, especially those who are very old or frail, </a:t>
            </a:r>
            <a:r>
              <a:rPr lang="en-US" sz="3200" dirty="0" smtClean="0"/>
              <a:t>history taking </a:t>
            </a:r>
            <a:r>
              <a:rPr lang="en-US" sz="3200" dirty="0"/>
              <a:t>and physical examination may have to be done at different times, and physical </a:t>
            </a:r>
            <a:r>
              <a:rPr lang="en-US" sz="3200" dirty="0" smtClean="0"/>
              <a:t>examination </a:t>
            </a:r>
            <a:r>
              <a:rPr lang="en-US" sz="3200" dirty="0"/>
              <a:t>may require 2 sessions because patients become </a:t>
            </a:r>
            <a:r>
              <a:rPr lang="en-US" sz="3200" dirty="0" smtClean="0"/>
              <a:t>fatigued</a:t>
            </a:r>
          </a:p>
          <a:p>
            <a:r>
              <a:rPr lang="en-US" sz="3200" dirty="0" smtClean="0"/>
              <a:t>The </a:t>
            </a:r>
            <a:r>
              <a:rPr lang="en-US" sz="3200" dirty="0"/>
              <a:t>elderly also have different, often more complicated health care problems, such as multiple disorders, which may require use of many drugs (sometimes called </a:t>
            </a:r>
            <a:r>
              <a:rPr lang="en-US" sz="3200" b="1" dirty="0" err="1"/>
              <a:t>polypharmacy</a:t>
            </a:r>
            <a:r>
              <a:rPr lang="en-US" sz="3200" b="1" dirty="0"/>
              <a:t>)</a:t>
            </a:r>
            <a:r>
              <a:rPr lang="en-US" sz="3200" dirty="0"/>
              <a:t> and thus greater likelihood of a high-risk drug being prescribed</a:t>
            </a:r>
          </a:p>
        </p:txBody>
      </p:sp>
    </p:spTree>
    <p:extLst>
      <p:ext uri="{BB962C8B-B14F-4D97-AF65-F5344CB8AC3E}">
        <p14:creationId xmlns:p14="http://schemas.microsoft.com/office/powerpoint/2010/main" val="23398141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0153"/>
            <a:ext cx="10515600" cy="70833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851" y="1017431"/>
            <a:ext cx="11603864" cy="5628068"/>
          </a:xfrm>
        </p:spPr>
        <p:txBody>
          <a:bodyPr>
            <a:normAutofit/>
          </a:bodyPr>
          <a:lstStyle/>
          <a:p>
            <a:r>
              <a:rPr lang="en-US" sz="3200" dirty="0"/>
              <a:t>Diagnosis may be complicated, resulting in delayed, missed, or erroneous diagnoses </a:t>
            </a:r>
            <a:r>
              <a:rPr lang="en-US" sz="3200" dirty="0" smtClean="0"/>
              <a:t>leading </a:t>
            </a:r>
            <a:r>
              <a:rPr lang="en-US" sz="3200" dirty="0"/>
              <a:t>to inappropriate use of drugs</a:t>
            </a:r>
          </a:p>
          <a:p>
            <a:r>
              <a:rPr lang="en-US" sz="3200" dirty="0" smtClean="0"/>
              <a:t>Early </a:t>
            </a:r>
            <a:r>
              <a:rPr lang="en-US" sz="3200" dirty="0"/>
              <a:t>detection of problems results in early intervention, which can prevent </a:t>
            </a:r>
            <a:r>
              <a:rPr lang="en-US" sz="3200" dirty="0" smtClean="0"/>
              <a:t>deterioration </a:t>
            </a:r>
            <a:r>
              <a:rPr lang="en-US" sz="3200" dirty="0"/>
              <a:t>and improve quality of life, often through relatively minor, inexpensive </a:t>
            </a:r>
            <a:r>
              <a:rPr lang="en-US" sz="3200" dirty="0" smtClean="0"/>
              <a:t>interventions </a:t>
            </a:r>
            <a:r>
              <a:rPr lang="en-US" sz="3200" dirty="0"/>
              <a:t>(</a:t>
            </a:r>
            <a:r>
              <a:rPr lang="en-US" sz="3200" dirty="0" err="1"/>
              <a:t>eg</a:t>
            </a:r>
            <a:r>
              <a:rPr lang="en-US" sz="3200" dirty="0"/>
              <a:t>, lifestyle changes). </a:t>
            </a:r>
            <a:endParaRPr lang="en-US" sz="3200" dirty="0" smtClean="0"/>
          </a:p>
          <a:p>
            <a:r>
              <a:rPr lang="en-US" sz="3200" dirty="0" smtClean="0"/>
              <a:t>Thus</a:t>
            </a:r>
            <a:r>
              <a:rPr lang="en-US" sz="3200" dirty="0"/>
              <a:t>, some elderly patients, particularly the frail </a:t>
            </a:r>
            <a:r>
              <a:rPr lang="en-US" sz="3200" dirty="0" smtClean="0"/>
              <a:t>or </a:t>
            </a:r>
            <a:r>
              <a:rPr lang="en-US" sz="3200" dirty="0"/>
              <a:t>chronically ill, are best evaluated using a comprehensive geriatric assessment, </a:t>
            </a:r>
            <a:r>
              <a:rPr lang="en-US" sz="3200" dirty="0" smtClean="0"/>
              <a:t>which </a:t>
            </a:r>
            <a:r>
              <a:rPr lang="en-US" sz="3200" dirty="0"/>
              <a:t>includes evaluation of function and quality of life, best administered by an </a:t>
            </a:r>
            <a:r>
              <a:rPr lang="en-US" sz="3200" dirty="0" smtClean="0"/>
              <a:t>interdisciplinary </a:t>
            </a:r>
            <a:r>
              <a:rPr lang="en-US" sz="3200" dirty="0"/>
              <a:t>team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4022335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59242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304" y="772732"/>
            <a:ext cx="11887200" cy="5898524"/>
          </a:xfrm>
        </p:spPr>
        <p:txBody>
          <a:bodyPr>
            <a:normAutofit/>
          </a:bodyPr>
          <a:lstStyle/>
          <a:p>
            <a:r>
              <a:rPr lang="en-US" sz="3200" dirty="0"/>
              <a:t>On average, elderly patients have </a:t>
            </a:r>
            <a:r>
              <a:rPr lang="en-US" sz="3200" dirty="0" smtClean="0"/>
              <a:t>several  </a:t>
            </a:r>
            <a:r>
              <a:rPr lang="en-US" sz="3200" dirty="0"/>
              <a:t>diagnosable disorders, and the primary </a:t>
            </a:r>
            <a:r>
              <a:rPr lang="en-US" sz="3200" dirty="0" smtClean="0"/>
              <a:t>care </a:t>
            </a:r>
            <a:r>
              <a:rPr lang="en-US" sz="3200" dirty="0"/>
              <a:t>physician is often unaware of some of them. </a:t>
            </a:r>
            <a:endParaRPr lang="en-US" sz="3200" dirty="0" smtClean="0"/>
          </a:p>
          <a:p>
            <a:r>
              <a:rPr lang="en-US" sz="3200" dirty="0" smtClean="0"/>
              <a:t>A </a:t>
            </a:r>
            <a:r>
              <a:rPr lang="en-US" sz="3200" dirty="0"/>
              <a:t>disorder in one organ system can </a:t>
            </a:r>
            <a:r>
              <a:rPr lang="en-US" sz="3200" dirty="0" smtClean="0"/>
              <a:t>weaken </a:t>
            </a:r>
            <a:r>
              <a:rPr lang="en-US" sz="3200" dirty="0"/>
              <a:t>another system, exacerbating the deterioration of both and leading </a:t>
            </a:r>
            <a:r>
              <a:rPr lang="en-US" sz="3200" dirty="0" smtClean="0"/>
              <a:t>disability</a:t>
            </a:r>
            <a:r>
              <a:rPr lang="en-US" sz="3200" dirty="0"/>
              <a:t>, dependence, and, without intervention, death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 </a:t>
            </a:r>
            <a:r>
              <a:rPr lang="en-US" sz="3200" dirty="0"/>
              <a:t>Multiple disorders </a:t>
            </a:r>
            <a:r>
              <a:rPr lang="en-US" sz="3200" dirty="0" smtClean="0"/>
              <a:t>complicate </a:t>
            </a:r>
            <a:r>
              <a:rPr lang="en-US" sz="3200" dirty="0"/>
              <a:t>diagnosis and treatment, and effects of the disorders are magnified by </a:t>
            </a:r>
            <a:r>
              <a:rPr lang="en-US" sz="3200" dirty="0" smtClean="0"/>
              <a:t>social </a:t>
            </a:r>
            <a:r>
              <a:rPr lang="en-US" sz="3200" dirty="0"/>
              <a:t>disadvantage (</a:t>
            </a:r>
            <a:r>
              <a:rPr lang="en-US" sz="3200" dirty="0" err="1"/>
              <a:t>eg</a:t>
            </a:r>
            <a:r>
              <a:rPr lang="en-US" sz="3200" dirty="0"/>
              <a:t>, isolation) and poverty (as patients outlive their resources and </a:t>
            </a:r>
            <a:r>
              <a:rPr lang="en-US" sz="3200" dirty="0" smtClean="0"/>
              <a:t>supportive </a:t>
            </a:r>
            <a:r>
              <a:rPr lang="en-US" sz="3200" dirty="0"/>
              <a:t>peers) and by functional and financial problems</a:t>
            </a:r>
          </a:p>
        </p:txBody>
      </p:sp>
    </p:spTree>
    <p:extLst>
      <p:ext uri="{BB962C8B-B14F-4D97-AF65-F5344CB8AC3E}">
        <p14:creationId xmlns:p14="http://schemas.microsoft.com/office/powerpoint/2010/main" val="208732095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472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971" y="965915"/>
            <a:ext cx="11526591" cy="5211048"/>
          </a:xfrm>
        </p:spPr>
        <p:txBody>
          <a:bodyPr/>
          <a:lstStyle/>
          <a:p>
            <a:r>
              <a:rPr lang="en-US" sz="3200" dirty="0"/>
              <a:t>Clinicians should also pay particular attention to certain common geriatric </a:t>
            </a:r>
            <a:r>
              <a:rPr lang="en-US" sz="3200" dirty="0" smtClean="0"/>
              <a:t>symptoms </a:t>
            </a:r>
            <a:r>
              <a:rPr lang="en-US" sz="3200" dirty="0"/>
              <a:t>(</a:t>
            </a:r>
            <a:r>
              <a:rPr lang="en-US" sz="3200" dirty="0" err="1"/>
              <a:t>eg</a:t>
            </a:r>
            <a:r>
              <a:rPr lang="en-US" sz="3200" dirty="0"/>
              <a:t>, delirium, dizziness, syncope, falling, mobility problems, weight or </a:t>
            </a:r>
            <a:r>
              <a:rPr lang="en-US" sz="3200" dirty="0" smtClean="0"/>
              <a:t>appetite </a:t>
            </a:r>
            <a:r>
              <a:rPr lang="en-US" sz="3200" dirty="0"/>
              <a:t>loss, urinary incontinence) because they may result from disorders of </a:t>
            </a:r>
            <a:r>
              <a:rPr lang="en-US" sz="3200" dirty="0" smtClean="0"/>
              <a:t>multiple </a:t>
            </a:r>
            <a:r>
              <a:rPr lang="en-US" sz="3200" dirty="0"/>
              <a:t>organ </a:t>
            </a:r>
            <a:r>
              <a:rPr lang="en-US" sz="3200" dirty="0" smtClean="0"/>
              <a:t>systems</a:t>
            </a:r>
          </a:p>
          <a:p>
            <a:r>
              <a:rPr lang="en-US" sz="3200" dirty="0" smtClean="0"/>
              <a:t>If </a:t>
            </a:r>
            <a:r>
              <a:rPr lang="en-US" sz="3200" dirty="0"/>
              <a:t>patients have multiple disorders, treatments (</a:t>
            </a:r>
            <a:r>
              <a:rPr lang="en-US" sz="3200" dirty="0" err="1"/>
              <a:t>eg</a:t>
            </a:r>
            <a:r>
              <a:rPr lang="en-US" sz="3200" dirty="0"/>
              <a:t>, bed rest, surgery, drugs) </a:t>
            </a:r>
            <a:r>
              <a:rPr lang="en-US" sz="3200" dirty="0" smtClean="0"/>
              <a:t>must </a:t>
            </a:r>
            <a:r>
              <a:rPr lang="en-US" sz="3200" dirty="0"/>
              <a:t>be well-integrated; treating one disorder without treating associated disorders </a:t>
            </a:r>
            <a:r>
              <a:rPr lang="en-US" sz="3200" dirty="0" smtClean="0"/>
              <a:t>may </a:t>
            </a:r>
            <a:r>
              <a:rPr lang="en-US" sz="3200" dirty="0"/>
              <a:t>accelerate decline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02365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8789"/>
            <a:ext cx="10515600" cy="34772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656823"/>
            <a:ext cx="11668259" cy="5872766"/>
          </a:xfrm>
        </p:spPr>
        <p:txBody>
          <a:bodyPr>
            <a:normAutofit/>
          </a:bodyPr>
          <a:lstStyle/>
          <a:p>
            <a:r>
              <a:rPr lang="en-US" sz="3200" dirty="0"/>
              <a:t>C</a:t>
            </a:r>
            <a:r>
              <a:rPr lang="en-US" sz="3200" dirty="0" smtClean="0"/>
              <a:t>areful </a:t>
            </a:r>
            <a:r>
              <a:rPr lang="en-US" sz="3200" dirty="0"/>
              <a:t>monitoring is needed to avoid iatrogenic </a:t>
            </a:r>
            <a:r>
              <a:rPr lang="en-US" sz="3200" dirty="0" smtClean="0"/>
              <a:t>consequences</a:t>
            </a:r>
            <a:r>
              <a:rPr lang="en-US" sz="3200" dirty="0"/>
              <a:t>. For example, with complete bed rest, elderly patients can lose 1 to 3% </a:t>
            </a:r>
            <a:r>
              <a:rPr lang="en-US" sz="3200" dirty="0" smtClean="0"/>
              <a:t>of </a:t>
            </a:r>
            <a:r>
              <a:rPr lang="en-US" sz="3200" dirty="0"/>
              <a:t>muscle mass and strength each day (causing </a:t>
            </a:r>
            <a:r>
              <a:rPr lang="en-US" sz="3200" b="1" dirty="0" err="1"/>
              <a:t>sarcopenia</a:t>
            </a:r>
            <a:r>
              <a:rPr lang="en-US" sz="3200" b="1" dirty="0"/>
              <a:t>), </a:t>
            </a:r>
            <a:r>
              <a:rPr lang="en-US" sz="3200" dirty="0"/>
              <a:t>and effects of bed rest </a:t>
            </a:r>
            <a:r>
              <a:rPr lang="en-US" sz="3200" dirty="0" smtClean="0"/>
              <a:t>alone </a:t>
            </a:r>
            <a:r>
              <a:rPr lang="en-US" sz="3200" dirty="0"/>
              <a:t>can ultimately result in </a:t>
            </a:r>
            <a:r>
              <a:rPr lang="en-US" sz="3200" dirty="0" smtClean="0"/>
              <a:t>death</a:t>
            </a:r>
          </a:p>
          <a:p>
            <a:r>
              <a:rPr lang="en-US" sz="3200" dirty="0" smtClean="0"/>
              <a:t>Disorders </a:t>
            </a:r>
            <a:r>
              <a:rPr lang="en-US" sz="3200" dirty="0"/>
              <a:t>that are common among the elderly are frequently missed, or the </a:t>
            </a:r>
            <a:r>
              <a:rPr lang="en-US" sz="3200" dirty="0" smtClean="0"/>
              <a:t>diagnosis </a:t>
            </a:r>
            <a:r>
              <a:rPr lang="en-US" sz="3200" dirty="0"/>
              <a:t>is delayed. </a:t>
            </a:r>
            <a:endParaRPr lang="en-US" sz="3200" dirty="0" smtClean="0"/>
          </a:p>
          <a:p>
            <a:r>
              <a:rPr lang="en-US" sz="3200" dirty="0" smtClean="0"/>
              <a:t>Clinicians </a:t>
            </a:r>
            <a:r>
              <a:rPr lang="en-US" sz="3200" dirty="0"/>
              <a:t>should use the history, physical examination, and </a:t>
            </a:r>
            <a:r>
              <a:rPr lang="en-US" sz="3200" dirty="0" smtClean="0"/>
              <a:t>simple </a:t>
            </a:r>
            <a:r>
              <a:rPr lang="en-US" sz="3200" dirty="0"/>
              <a:t>laboratory tests to actively screen elderly patients for disorders that occur </a:t>
            </a:r>
            <a:r>
              <a:rPr lang="en-US" sz="3200" dirty="0" smtClean="0"/>
              <a:t>only or </a:t>
            </a:r>
            <a:r>
              <a:rPr lang="en-US" sz="3200" dirty="0"/>
              <a:t>commonly in the elderly; when diagnosed early, these disorders can often be </a:t>
            </a:r>
            <a:r>
              <a:rPr lang="en-US" sz="3200" dirty="0" smtClean="0"/>
              <a:t>more easily </a:t>
            </a:r>
            <a:r>
              <a:rPr lang="en-US" sz="3200" dirty="0"/>
              <a:t>treated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39293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5911"/>
            <a:ext cx="10515600" cy="43788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456" y="911224"/>
            <a:ext cx="11921544" cy="576003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. </a:t>
            </a:r>
            <a:r>
              <a:rPr lang="en-US" sz="3200" dirty="0"/>
              <a:t>Early diagnosis frequently depends on the clinician‘s familiarity </a:t>
            </a:r>
            <a:r>
              <a:rPr lang="en-US" sz="3200" dirty="0" smtClean="0"/>
              <a:t>with the </a:t>
            </a:r>
            <a:r>
              <a:rPr lang="en-US" sz="3200" dirty="0"/>
              <a:t>patient‘s </a:t>
            </a:r>
            <a:r>
              <a:rPr lang="en-US" sz="3200" dirty="0" err="1"/>
              <a:t>behaviour</a:t>
            </a:r>
            <a:r>
              <a:rPr lang="en-US" sz="3200" dirty="0"/>
              <a:t> and history, including mental </a:t>
            </a:r>
            <a:r>
              <a:rPr lang="en-US" sz="3200" dirty="0" smtClean="0"/>
              <a:t>status</a:t>
            </a:r>
          </a:p>
          <a:p>
            <a:r>
              <a:rPr lang="en-US" sz="3200" dirty="0" smtClean="0"/>
              <a:t>Commonly</a:t>
            </a:r>
            <a:r>
              <a:rPr lang="en-US" sz="3200" dirty="0"/>
              <a:t>, the first </a:t>
            </a:r>
            <a:r>
              <a:rPr lang="en-US" sz="3200" dirty="0" smtClean="0"/>
              <a:t>signs </a:t>
            </a:r>
            <a:r>
              <a:rPr lang="en-US" sz="3200" dirty="0"/>
              <a:t>of a physical disorder are </a:t>
            </a:r>
            <a:r>
              <a:rPr lang="en-US" sz="3200" dirty="0" err="1"/>
              <a:t>behavioural</a:t>
            </a:r>
            <a:r>
              <a:rPr lang="en-US" sz="3200" dirty="0"/>
              <a:t>, mental, or emotional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 </a:t>
            </a:r>
            <a:r>
              <a:rPr lang="en-US" sz="3200" dirty="0"/>
              <a:t>If clinicians are </a:t>
            </a:r>
            <a:r>
              <a:rPr lang="en-US" sz="3200" dirty="0" smtClean="0"/>
              <a:t>unaware </a:t>
            </a:r>
            <a:r>
              <a:rPr lang="en-US" sz="3200" dirty="0"/>
              <a:t>of this possibility and attribute these signs to dementia, diagnosis and </a:t>
            </a:r>
            <a:r>
              <a:rPr lang="en-US" sz="3200" dirty="0" smtClean="0"/>
              <a:t>treatment </a:t>
            </a:r>
            <a:r>
              <a:rPr lang="en-US" sz="3200" dirty="0"/>
              <a:t>can be delayed. </a:t>
            </a:r>
            <a:endParaRPr lang="en-US" sz="3200" dirty="0" smtClean="0"/>
          </a:p>
          <a:p>
            <a:r>
              <a:rPr lang="en-US" sz="3200" dirty="0" smtClean="0"/>
              <a:t>The </a:t>
            </a:r>
            <a:r>
              <a:rPr lang="en-US" sz="3200" dirty="0"/>
              <a:t>elderly people must be approached by the health </a:t>
            </a:r>
            <a:r>
              <a:rPr lang="en-US" sz="3200" dirty="0" smtClean="0"/>
              <a:t>professionals </a:t>
            </a:r>
            <a:r>
              <a:rPr lang="en-US" sz="3200" dirty="0"/>
              <a:t>at times of pain, cancer, psychological complications such as delirium, </a:t>
            </a:r>
            <a:r>
              <a:rPr lang="en-US" sz="3200" dirty="0" smtClean="0"/>
              <a:t>dementia</a:t>
            </a:r>
            <a:r>
              <a:rPr lang="en-US" sz="3200" dirty="0"/>
              <a:t>, </a:t>
            </a:r>
            <a:r>
              <a:rPr lang="en-US" sz="3200" dirty="0" smtClean="0"/>
              <a:t>Alzheimer‘s. </a:t>
            </a:r>
          </a:p>
          <a:p>
            <a:r>
              <a:rPr lang="en-US" sz="3200" dirty="0" smtClean="0"/>
              <a:t>A </a:t>
            </a:r>
            <a:r>
              <a:rPr lang="en-US" sz="3200" dirty="0"/>
              <a:t>careful </a:t>
            </a:r>
            <a:r>
              <a:rPr lang="en-US" sz="3200" dirty="0" smtClean="0"/>
              <a:t>and </a:t>
            </a:r>
            <a:r>
              <a:rPr lang="en-US" sz="3200" dirty="0"/>
              <a:t>detailed assessment of the elderly is required.</a:t>
            </a:r>
          </a:p>
        </p:txBody>
      </p:sp>
    </p:spTree>
    <p:extLst>
      <p:ext uri="{BB962C8B-B14F-4D97-AF65-F5344CB8AC3E}">
        <p14:creationId xmlns:p14="http://schemas.microsoft.com/office/powerpoint/2010/main" val="7227187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64275"/>
          </a:xfrm>
        </p:spPr>
        <p:txBody>
          <a:bodyPr/>
          <a:lstStyle/>
          <a:p>
            <a:r>
              <a:rPr lang="en-US" b="1" dirty="0"/>
              <a:t>ASSESSMENT OF AN ELDERLY PATIENT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057" y="1147156"/>
            <a:ext cx="11542143" cy="5564195"/>
          </a:xfrm>
        </p:spPr>
        <p:txBody>
          <a:bodyPr>
            <a:normAutofit/>
          </a:bodyPr>
          <a:lstStyle/>
          <a:p>
            <a:r>
              <a:rPr lang="en-US" dirty="0"/>
              <a:t>Often, more time is needed to interview and evaluate elderly patients, </a:t>
            </a:r>
            <a:r>
              <a:rPr lang="en-US" dirty="0" smtClean="0"/>
              <a:t>partly because </a:t>
            </a:r>
            <a:r>
              <a:rPr lang="en-US" dirty="0"/>
              <a:t>they may have characteristics that interfere with the evaluation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b="1" dirty="0" smtClean="0"/>
              <a:t>The following </a:t>
            </a:r>
            <a:r>
              <a:rPr lang="en-US" b="1" dirty="0"/>
              <a:t>should be considered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b="1" dirty="0">
                <a:solidFill>
                  <a:srgbClr val="FF0000"/>
                </a:solidFill>
              </a:rPr>
              <a:t>Sensory deficits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dirty="0"/>
              <a:t>Dentures, eyeglasses, or hearing aids, if normally </a:t>
            </a:r>
            <a:r>
              <a:rPr lang="en-US" dirty="0" smtClean="0"/>
              <a:t>worn, should </a:t>
            </a:r>
            <a:r>
              <a:rPr lang="en-US" dirty="0"/>
              <a:t>be worn to facilitate communication during the interview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Adequate lighting </a:t>
            </a:r>
            <a:r>
              <a:rPr lang="en-US" dirty="0"/>
              <a:t>and elimination of visual or auditory distraction also helps.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b="1" dirty="0">
                <a:solidFill>
                  <a:srgbClr val="FF0000"/>
                </a:solidFill>
              </a:rPr>
              <a:t>Underreporting of symptoms</a:t>
            </a:r>
            <a:r>
              <a:rPr lang="en-US" dirty="0"/>
              <a:t>: Elderly patients may not report </a:t>
            </a:r>
            <a:r>
              <a:rPr lang="en-US" dirty="0" smtClean="0"/>
              <a:t>symptoms that </a:t>
            </a:r>
            <a:r>
              <a:rPr lang="en-US" dirty="0"/>
              <a:t>they consider part of normal aging (</a:t>
            </a:r>
            <a:r>
              <a:rPr lang="en-US" dirty="0" err="1"/>
              <a:t>eg</a:t>
            </a:r>
            <a:r>
              <a:rPr lang="en-US" dirty="0"/>
              <a:t>, </a:t>
            </a:r>
            <a:r>
              <a:rPr lang="en-US" dirty="0" err="1"/>
              <a:t>dyspnoea</a:t>
            </a:r>
            <a:r>
              <a:rPr lang="en-US" dirty="0"/>
              <a:t>, hearing or </a:t>
            </a:r>
            <a:r>
              <a:rPr lang="en-US" dirty="0" smtClean="0"/>
              <a:t>vision deficits</a:t>
            </a:r>
            <a:r>
              <a:rPr lang="en-US" dirty="0"/>
              <a:t>, memory problems, incontinence, gait disturbance, constipation, dizziness, and falls).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However</a:t>
            </a:r>
            <a:r>
              <a:rPr lang="en-US" dirty="0"/>
              <a:t>, no symptom should be attributed to </a:t>
            </a:r>
            <a:r>
              <a:rPr lang="en-US" dirty="0" smtClean="0"/>
              <a:t>normal aging </a:t>
            </a:r>
            <a:r>
              <a:rPr lang="en-US" dirty="0"/>
              <a:t>unless a thorough evaluation is done and other possible causes </a:t>
            </a:r>
            <a:r>
              <a:rPr lang="en-US" dirty="0" smtClean="0"/>
              <a:t>have been </a:t>
            </a:r>
            <a:r>
              <a:rPr lang="en-US" dirty="0"/>
              <a:t>eliminated</a:t>
            </a:r>
          </a:p>
        </p:txBody>
      </p:sp>
    </p:spTree>
    <p:extLst>
      <p:ext uri="{BB962C8B-B14F-4D97-AF65-F5344CB8AC3E}">
        <p14:creationId xmlns:p14="http://schemas.microsoft.com/office/powerpoint/2010/main" val="196726227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625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482138"/>
            <a:ext cx="12036829" cy="6035040"/>
          </a:xfrm>
        </p:spPr>
        <p:txBody>
          <a:bodyPr>
            <a:normAutofit/>
          </a:bodyPr>
          <a:lstStyle/>
          <a:p>
            <a:r>
              <a:rPr lang="en-US" dirty="0" smtClean="0"/>
              <a:t>In </a:t>
            </a:r>
            <a:r>
              <a:rPr lang="en-US" dirty="0"/>
              <a:t>the elderly, typical </a:t>
            </a:r>
            <a:r>
              <a:rPr lang="en-US" dirty="0" smtClean="0"/>
              <a:t>manifestations of </a:t>
            </a:r>
            <a:r>
              <a:rPr lang="en-US" dirty="0"/>
              <a:t>a disorder may be absent. Instead, the elderly may present with </a:t>
            </a:r>
            <a:r>
              <a:rPr lang="en-US" dirty="0" smtClean="0"/>
              <a:t>nonspecific symptoms </a:t>
            </a:r>
            <a:r>
              <a:rPr lang="en-US" dirty="0"/>
              <a:t>(</a:t>
            </a:r>
            <a:r>
              <a:rPr lang="en-US" dirty="0" err="1"/>
              <a:t>eg</a:t>
            </a:r>
            <a:r>
              <a:rPr lang="en-US" dirty="0"/>
              <a:t>, fatigue, confusion, weight loss).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b="1" dirty="0">
                <a:solidFill>
                  <a:srgbClr val="FF0000"/>
                </a:solidFill>
              </a:rPr>
              <a:t>Functional decline as the only manifestation</a:t>
            </a:r>
            <a:r>
              <a:rPr lang="en-US" dirty="0"/>
              <a:t>: Disorders may </a:t>
            </a:r>
            <a:r>
              <a:rPr lang="en-US" dirty="0" smtClean="0"/>
              <a:t>manifest solely </a:t>
            </a:r>
            <a:r>
              <a:rPr lang="en-US" dirty="0"/>
              <a:t>as functional decline. In such cases, standard questions may not apply.</a:t>
            </a:r>
          </a:p>
          <a:p>
            <a:r>
              <a:rPr lang="en-US" dirty="0"/>
              <a:t>For example, when asked about joint symptoms, patients with severe </a:t>
            </a:r>
            <a:r>
              <a:rPr lang="en-US" dirty="0" smtClean="0"/>
              <a:t>arthritis may </a:t>
            </a:r>
            <a:r>
              <a:rPr lang="en-US" dirty="0"/>
              <a:t>not report pain, swelling, or stiffness, but if asked about changes </a:t>
            </a:r>
            <a:r>
              <a:rPr lang="en-US" dirty="0" smtClean="0"/>
              <a:t>in activities</a:t>
            </a:r>
            <a:r>
              <a:rPr lang="en-US" dirty="0"/>
              <a:t>, they may, for example, report that they no longer take </a:t>
            </a:r>
            <a:r>
              <a:rPr lang="en-US" dirty="0" smtClean="0"/>
              <a:t>walks</a:t>
            </a:r>
          </a:p>
          <a:p>
            <a:r>
              <a:rPr lang="en-US" dirty="0" smtClean="0"/>
              <a:t> </a:t>
            </a:r>
            <a:r>
              <a:rPr lang="en-US" dirty="0"/>
              <a:t>Questions about duration of functional decline (</a:t>
            </a:r>
            <a:r>
              <a:rPr lang="en-US" dirty="0" err="1"/>
              <a:t>eg</a:t>
            </a:r>
            <a:r>
              <a:rPr lang="en-US" dirty="0" smtClean="0"/>
              <a:t>,―</a:t>
            </a:r>
            <a:r>
              <a:rPr lang="en-US" dirty="0"/>
              <a:t>How long have you been unable to do your own shopping</a:t>
            </a:r>
            <a:r>
              <a:rPr lang="en-US" dirty="0" smtClean="0"/>
              <a:t>?) </a:t>
            </a:r>
            <a:r>
              <a:rPr lang="en-US" dirty="0"/>
              <a:t>can elicit </a:t>
            </a:r>
            <a:r>
              <a:rPr lang="en-US" dirty="0" smtClean="0"/>
              <a:t>useful information.</a:t>
            </a:r>
          </a:p>
          <a:p>
            <a:r>
              <a:rPr lang="en-US" dirty="0" smtClean="0"/>
              <a:t> </a:t>
            </a:r>
            <a:r>
              <a:rPr lang="en-US" dirty="0"/>
              <a:t>Identifying people when they have just started to have </a:t>
            </a:r>
            <a:r>
              <a:rPr lang="en-US" dirty="0" smtClean="0"/>
              <a:t>difficulty doing </a:t>
            </a:r>
            <a:r>
              <a:rPr lang="en-US" dirty="0"/>
              <a:t>basic activities of daily living (BADLs) or instrumental activities </a:t>
            </a:r>
            <a:r>
              <a:rPr lang="en-US" dirty="0" smtClean="0"/>
              <a:t>of daily </a:t>
            </a:r>
            <a:r>
              <a:rPr lang="en-US" dirty="0"/>
              <a:t>living (IADLs) may provide more opportunities for interventions </a:t>
            </a:r>
            <a:r>
              <a:rPr lang="en-US" dirty="0" smtClean="0"/>
              <a:t>to restore </a:t>
            </a:r>
            <a:r>
              <a:rPr lang="en-US" dirty="0"/>
              <a:t>function or to prevent further decline and thus maintain independence</a:t>
            </a:r>
          </a:p>
        </p:txBody>
      </p:sp>
    </p:spTree>
    <p:extLst>
      <p:ext uri="{BB962C8B-B14F-4D97-AF65-F5344CB8AC3E}">
        <p14:creationId xmlns:p14="http://schemas.microsoft.com/office/powerpoint/2010/main" val="381638504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5197" y="0"/>
            <a:ext cx="10515600" cy="33250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505" y="615142"/>
            <a:ext cx="11787447" cy="610154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Difficulty recalling</a:t>
            </a:r>
            <a:r>
              <a:rPr lang="en-US" dirty="0"/>
              <a:t>: Patients may not accurately remember past </a:t>
            </a:r>
            <a:r>
              <a:rPr lang="en-US" dirty="0" smtClean="0"/>
              <a:t>illnesses, hospitalizations</a:t>
            </a:r>
            <a:r>
              <a:rPr lang="en-US" dirty="0"/>
              <a:t>, operations, and drug use; clinicians may have to obtain </a:t>
            </a:r>
            <a:r>
              <a:rPr lang="en-US" dirty="0" smtClean="0"/>
              <a:t>these data </a:t>
            </a:r>
            <a:r>
              <a:rPr lang="en-US" dirty="0"/>
              <a:t>elsewhere (</a:t>
            </a:r>
            <a:r>
              <a:rPr lang="en-US" dirty="0" err="1"/>
              <a:t>eg</a:t>
            </a:r>
            <a:r>
              <a:rPr lang="en-US" dirty="0"/>
              <a:t>, from family members, a home health aide, or </a:t>
            </a:r>
            <a:r>
              <a:rPr lang="en-US" dirty="0" smtClean="0"/>
              <a:t>medical records</a:t>
            </a:r>
            <a:r>
              <a:rPr lang="en-US" dirty="0"/>
              <a:t>).</a:t>
            </a:r>
          </a:p>
          <a:p>
            <a:r>
              <a:rPr lang="en-US" dirty="0" smtClean="0"/>
              <a:t> </a:t>
            </a:r>
            <a:r>
              <a:rPr lang="en-US" b="1" dirty="0">
                <a:solidFill>
                  <a:srgbClr val="FF0000"/>
                </a:solidFill>
              </a:rPr>
              <a:t>Fear:</a:t>
            </a:r>
            <a:r>
              <a:rPr lang="en-US" dirty="0"/>
              <a:t> The elderly may be reluctant to report symptoms because they </a:t>
            </a:r>
            <a:r>
              <a:rPr lang="en-US" dirty="0" smtClean="0"/>
              <a:t>fear hospitalization</a:t>
            </a:r>
            <a:r>
              <a:rPr lang="en-US" dirty="0"/>
              <a:t>, which they may associate with </a:t>
            </a:r>
            <a:r>
              <a:rPr lang="en-US" b="1" dirty="0"/>
              <a:t>dying</a:t>
            </a:r>
            <a:r>
              <a:rPr lang="en-US" dirty="0"/>
              <a:t>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Age-related </a:t>
            </a:r>
            <a:r>
              <a:rPr lang="en-US" b="1" dirty="0">
                <a:solidFill>
                  <a:srgbClr val="FF0000"/>
                </a:solidFill>
              </a:rPr>
              <a:t>disorders and problems</a:t>
            </a:r>
            <a:r>
              <a:rPr lang="en-US" dirty="0"/>
              <a:t>: Depression (common among elderly</a:t>
            </a:r>
          </a:p>
          <a:p>
            <a:pPr marL="0" indent="0">
              <a:buNone/>
            </a:pPr>
            <a:r>
              <a:rPr lang="en-US" dirty="0"/>
              <a:t>who are vulnerable and sick), the cumulative losses of old age, and discomfort</a:t>
            </a:r>
          </a:p>
          <a:p>
            <a:pPr marL="0" indent="0">
              <a:buNone/>
            </a:pPr>
            <a:r>
              <a:rPr lang="en-US" dirty="0"/>
              <a:t>due to a disorder may make the elderly less apt to provide health-related</a:t>
            </a:r>
          </a:p>
          <a:p>
            <a:pPr marL="0" indent="0">
              <a:buNone/>
            </a:pPr>
            <a:r>
              <a:rPr lang="en-US" dirty="0"/>
              <a:t>information to clinicians.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Patients </a:t>
            </a:r>
            <a:r>
              <a:rPr lang="en-US" dirty="0"/>
              <a:t>with impaired cognition may have </a:t>
            </a:r>
            <a:r>
              <a:rPr lang="en-US" dirty="0" smtClean="0"/>
              <a:t>difficulty describing </a:t>
            </a:r>
            <a:r>
              <a:rPr lang="en-US" dirty="0"/>
              <a:t>problems, impeding the physician‘s evaluation.</a:t>
            </a:r>
          </a:p>
        </p:txBody>
      </p:sp>
    </p:spTree>
    <p:extLst>
      <p:ext uri="{BB962C8B-B14F-4D97-AF65-F5344CB8AC3E}">
        <p14:creationId xmlns:p14="http://schemas.microsoft.com/office/powerpoint/2010/main" val="100136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Attitude towards aging and older adults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161542" cy="4842461"/>
          </a:xfrm>
        </p:spPr>
        <p:txBody>
          <a:bodyPr>
            <a:normAutofit/>
          </a:bodyPr>
          <a:lstStyle/>
          <a:p>
            <a:r>
              <a:rPr lang="en-US" sz="3200" dirty="0"/>
              <a:t>As a Geriatric care professional, you may have preconceived ideas about caring for older adults. </a:t>
            </a:r>
            <a:endParaRPr lang="en-US" sz="3200" dirty="0" smtClean="0"/>
          </a:p>
          <a:p>
            <a:r>
              <a:rPr lang="en-US" sz="3200" dirty="0" smtClean="0"/>
              <a:t>Such </a:t>
            </a:r>
            <a:r>
              <a:rPr lang="en-US" sz="3200" dirty="0"/>
              <a:t>ideas are influenced by your observations of family members, friends, </a:t>
            </a:r>
            <a:r>
              <a:rPr lang="en-US" sz="3200" dirty="0" err="1"/>
              <a:t>neighbours</a:t>
            </a:r>
            <a:r>
              <a:rPr lang="en-US" sz="3200" dirty="0"/>
              <a:t>, and the media, and your own experience with older adults</a:t>
            </a:r>
            <a:endParaRPr lang="en-US" sz="3200" dirty="0" smtClean="0"/>
          </a:p>
          <a:p>
            <a:pPr>
              <a:lnSpc>
                <a:spcPct val="100000"/>
              </a:lnSpc>
            </a:pPr>
            <a:r>
              <a:rPr lang="en-US" sz="3200" dirty="0" smtClean="0"/>
              <a:t>The </a:t>
            </a:r>
            <a:r>
              <a:rPr lang="en-US" sz="3200" dirty="0"/>
              <a:t>way you view aging and older adults is often a product of </a:t>
            </a:r>
            <a:r>
              <a:rPr lang="en-US" sz="3200" dirty="0" smtClean="0"/>
              <a:t>your environment </a:t>
            </a:r>
            <a:r>
              <a:rPr lang="en-US" sz="3200" dirty="0"/>
              <a:t>and the experiences to which you have been exposed. 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75642403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385" y="1"/>
            <a:ext cx="10971415" cy="1064028"/>
          </a:xfrm>
        </p:spPr>
        <p:txBody>
          <a:bodyPr/>
          <a:lstStyle/>
          <a:p>
            <a:pPr algn="just"/>
            <a:r>
              <a:rPr lang="en-US" b="1" dirty="0" smtClean="0"/>
              <a:t>                              Interview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385" y="914400"/>
            <a:ext cx="11654444" cy="5719156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clinician‘s knowledge of an elderly patient‘s everyday concerns, </a:t>
            </a:r>
            <a:r>
              <a:rPr lang="en-US" dirty="0" smtClean="0"/>
              <a:t>social circumstances</a:t>
            </a:r>
            <a:r>
              <a:rPr lang="en-US" dirty="0"/>
              <a:t>, mental function, emotional state, and sense of well-being helps </a:t>
            </a:r>
            <a:r>
              <a:rPr lang="en-US" dirty="0" smtClean="0"/>
              <a:t>orient and </a:t>
            </a:r>
            <a:r>
              <a:rPr lang="en-US" dirty="0"/>
              <a:t>guide the interview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Asking patients to describe a typical day elicits </a:t>
            </a:r>
            <a:r>
              <a:rPr lang="en-US" dirty="0" smtClean="0"/>
              <a:t>information about </a:t>
            </a:r>
            <a:r>
              <a:rPr lang="en-US" dirty="0"/>
              <a:t>their quality of life and mental and physical function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This approach </a:t>
            </a:r>
            <a:r>
              <a:rPr lang="en-US" dirty="0" smtClean="0"/>
              <a:t>is especially </a:t>
            </a:r>
            <a:r>
              <a:rPr lang="en-US" dirty="0"/>
              <a:t>useful during the first meeting. </a:t>
            </a:r>
            <a:endParaRPr lang="en-US" dirty="0" smtClean="0"/>
          </a:p>
          <a:p>
            <a:r>
              <a:rPr lang="en-US" dirty="0" smtClean="0"/>
              <a:t>Patients </a:t>
            </a:r>
            <a:r>
              <a:rPr lang="en-US" dirty="0"/>
              <a:t>should be given time to </a:t>
            </a:r>
            <a:r>
              <a:rPr lang="en-US" dirty="0" smtClean="0"/>
              <a:t>speak about </a:t>
            </a:r>
            <a:r>
              <a:rPr lang="en-US" dirty="0"/>
              <a:t>things of personal </a:t>
            </a:r>
            <a:r>
              <a:rPr lang="en-US" dirty="0" smtClean="0"/>
              <a:t>importance.</a:t>
            </a:r>
          </a:p>
          <a:p>
            <a:r>
              <a:rPr lang="en-US" dirty="0" smtClean="0"/>
              <a:t>Clinicians </a:t>
            </a:r>
            <a:r>
              <a:rPr lang="en-US" dirty="0"/>
              <a:t>should also ask whether patients </a:t>
            </a:r>
            <a:r>
              <a:rPr lang="en-US" dirty="0" smtClean="0"/>
              <a:t>have specific </a:t>
            </a:r>
            <a:r>
              <a:rPr lang="en-US" dirty="0"/>
              <a:t>concerns, such as fear of falling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The resulting rapport can help the </a:t>
            </a:r>
            <a:r>
              <a:rPr lang="en-US" dirty="0" smtClean="0"/>
              <a:t>clinician communicate </a:t>
            </a:r>
            <a:r>
              <a:rPr lang="en-US" dirty="0"/>
              <a:t>better with patients and their family members</a:t>
            </a:r>
          </a:p>
        </p:txBody>
      </p:sp>
    </p:spTree>
    <p:extLst>
      <p:ext uri="{BB962C8B-B14F-4D97-AF65-F5344CB8AC3E}">
        <p14:creationId xmlns:p14="http://schemas.microsoft.com/office/powerpoint/2010/main" val="295368712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16377"/>
            <a:ext cx="10515600" cy="28263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258" y="365760"/>
            <a:ext cx="11704320" cy="6217920"/>
          </a:xfrm>
        </p:spPr>
        <p:txBody>
          <a:bodyPr>
            <a:normAutofit/>
          </a:bodyPr>
          <a:lstStyle/>
          <a:p>
            <a:endParaRPr lang="en-US" sz="3200" b="1" dirty="0" smtClean="0">
              <a:solidFill>
                <a:srgbClr val="FF0000"/>
              </a:solidFill>
            </a:endParaRPr>
          </a:p>
          <a:p>
            <a:r>
              <a:rPr lang="en-US" sz="3200" b="1" dirty="0" smtClean="0">
                <a:solidFill>
                  <a:srgbClr val="FF0000"/>
                </a:solidFill>
              </a:rPr>
              <a:t>A </a:t>
            </a:r>
            <a:r>
              <a:rPr lang="en-US" sz="3200" b="1" dirty="0">
                <a:solidFill>
                  <a:srgbClr val="FF0000"/>
                </a:solidFill>
              </a:rPr>
              <a:t>mental status examination </a:t>
            </a:r>
            <a:r>
              <a:rPr lang="en-US" sz="3200" dirty="0"/>
              <a:t>may be necessary early in the interview </a:t>
            </a:r>
            <a:r>
              <a:rPr lang="en-US" sz="3200" dirty="0" smtClean="0"/>
              <a:t>to determine </a:t>
            </a:r>
            <a:r>
              <a:rPr lang="en-US" sz="3200" dirty="0"/>
              <a:t>the patient‘s reliability; this examination should be conducted tactfully </a:t>
            </a:r>
            <a:r>
              <a:rPr lang="en-US" sz="3200" dirty="0" smtClean="0"/>
              <a:t>so that </a:t>
            </a:r>
            <a:r>
              <a:rPr lang="en-US" sz="3200" dirty="0"/>
              <a:t>the patient does not become embarrassed, offended, or defensive. </a:t>
            </a:r>
            <a:endParaRPr lang="en-US" sz="3200" dirty="0" smtClean="0"/>
          </a:p>
          <a:p>
            <a:r>
              <a:rPr lang="en-US" sz="3200" dirty="0" smtClean="0"/>
              <a:t>Routine screening </a:t>
            </a:r>
            <a:r>
              <a:rPr lang="en-US" sz="3200" dirty="0"/>
              <a:t>for physical and </a:t>
            </a:r>
            <a:r>
              <a:rPr lang="en-US" sz="3200" dirty="0" err="1" smtClean="0"/>
              <a:t>psychologic</a:t>
            </a:r>
            <a:r>
              <a:rPr lang="en-US" sz="3200" dirty="0" smtClean="0"/>
              <a:t> disorders </a:t>
            </a:r>
            <a:r>
              <a:rPr lang="en-US" sz="3200" dirty="0"/>
              <a:t>should be done annually, </a:t>
            </a:r>
            <a:r>
              <a:rPr lang="en-US" sz="3200" dirty="0" smtClean="0"/>
              <a:t>beginning at </a:t>
            </a:r>
            <a:r>
              <a:rPr lang="en-US" sz="3200" dirty="0"/>
              <a:t>age 70.</a:t>
            </a:r>
          </a:p>
          <a:p>
            <a:r>
              <a:rPr lang="en-US" sz="3200" dirty="0"/>
              <a:t>Often, verbal and nonverbal clues (</a:t>
            </a:r>
            <a:r>
              <a:rPr lang="en-US" sz="3200" dirty="0" err="1"/>
              <a:t>eg</a:t>
            </a:r>
            <a:r>
              <a:rPr lang="en-US" sz="3200" dirty="0"/>
              <a:t>, the way the story is told, tempo </a:t>
            </a:r>
            <a:r>
              <a:rPr lang="en-US" sz="3200" dirty="0" smtClean="0"/>
              <a:t>of speech</a:t>
            </a:r>
            <a:r>
              <a:rPr lang="en-US" sz="3200" dirty="0"/>
              <a:t>, tone of voice, eye contact) can provide information, as for the following</a:t>
            </a:r>
            <a:r>
              <a:rPr lang="en-US" sz="3200" dirty="0" smtClean="0"/>
              <a:t>: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0769511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637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883" y="299258"/>
            <a:ext cx="11587941" cy="635092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b="1" dirty="0">
                <a:solidFill>
                  <a:srgbClr val="FF0000"/>
                </a:solidFill>
              </a:rPr>
              <a:t>Depression:</a:t>
            </a:r>
            <a:r>
              <a:rPr lang="en-US" dirty="0"/>
              <a:t> Elderly patients may omit or deny symptoms of anxiety or depression but betray them by a lowered voice, subdued enthusiasm, or even tears.</a:t>
            </a:r>
          </a:p>
          <a:p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Physical and mental health</a:t>
            </a:r>
            <a:r>
              <a:rPr lang="en-US" dirty="0"/>
              <a:t>: What patients say about sleep and appetite may be revealing.</a:t>
            </a:r>
          </a:p>
          <a:p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Weight gain or loss</a:t>
            </a:r>
            <a:r>
              <a:rPr lang="en-US" dirty="0"/>
              <a:t>: Clinicians should note any change in the fit of clothing or dentures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Unless </a:t>
            </a:r>
            <a:r>
              <a:rPr lang="en-US" dirty="0"/>
              <a:t>mental status is impaired, a patient should be interviewed alone </a:t>
            </a:r>
            <a:r>
              <a:rPr lang="en-US" dirty="0" smtClean="0"/>
              <a:t>to encourage </a:t>
            </a:r>
            <a:r>
              <a:rPr lang="en-US" dirty="0"/>
              <a:t>the discussion of personal matters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Clinicians may also need to speak </a:t>
            </a:r>
            <a:r>
              <a:rPr lang="en-US" dirty="0" smtClean="0"/>
              <a:t>with a </a:t>
            </a:r>
            <a:r>
              <a:rPr lang="en-US" dirty="0"/>
              <a:t>relative or caregiver, who often gives a different perspective on function, </a:t>
            </a:r>
            <a:r>
              <a:rPr lang="en-US" dirty="0" smtClean="0"/>
              <a:t>mental status</a:t>
            </a:r>
            <a:r>
              <a:rPr lang="en-US" dirty="0"/>
              <a:t>, and emotional state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These interviews may be done with the patient absent </a:t>
            </a:r>
            <a:r>
              <a:rPr lang="en-US" dirty="0" smtClean="0"/>
              <a:t>or present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23673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5033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33342"/>
            <a:ext cx="11449318" cy="5537914"/>
          </a:xfrm>
        </p:spPr>
        <p:txBody>
          <a:bodyPr>
            <a:normAutofit/>
          </a:bodyPr>
          <a:lstStyle/>
          <a:p>
            <a:r>
              <a:rPr lang="en-US" sz="3200" dirty="0"/>
              <a:t>The clinician should ask the patient‘s permission before inviting a relative or caregiver to be present and should explain that such interviews are routine. </a:t>
            </a:r>
          </a:p>
          <a:p>
            <a:r>
              <a:rPr lang="en-US" sz="3200" dirty="0"/>
              <a:t>If the caregiver is interviewed alone, the patient should be kept usefully occupied (</a:t>
            </a:r>
            <a:r>
              <a:rPr lang="en-US" sz="3200" dirty="0" err="1"/>
              <a:t>eg</a:t>
            </a:r>
            <a:r>
              <a:rPr lang="en-US" sz="3200" dirty="0"/>
              <a:t>, filling out a standardized assessment questionnaire, being interviewed by another member of the interdisciplinary team).</a:t>
            </a:r>
          </a:p>
          <a:p>
            <a:r>
              <a:rPr lang="en-US" sz="3200" dirty="0"/>
              <a:t>If indicated, clinicians should consider the possibility of drug abuse by the patient and patient abuse by the caregiver</a:t>
            </a:r>
          </a:p>
        </p:txBody>
      </p:sp>
    </p:spTree>
    <p:extLst>
      <p:ext uri="{BB962C8B-B14F-4D97-AF65-F5344CB8AC3E}">
        <p14:creationId xmlns:p14="http://schemas.microsoft.com/office/powerpoint/2010/main" val="405735750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016" y="-166254"/>
            <a:ext cx="11137669" cy="1246910"/>
          </a:xfrm>
        </p:spPr>
        <p:txBody>
          <a:bodyPr/>
          <a:lstStyle/>
          <a:p>
            <a:r>
              <a:rPr lang="en-US" b="1" dirty="0"/>
              <a:t>Medical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7279"/>
            <a:ext cx="11953702" cy="5669280"/>
          </a:xfrm>
        </p:spPr>
        <p:txBody>
          <a:bodyPr>
            <a:normAutofit/>
          </a:bodyPr>
          <a:lstStyle/>
          <a:p>
            <a:r>
              <a:rPr lang="en-US" dirty="0" smtClean="0"/>
              <a:t>When </a:t>
            </a:r>
            <a:r>
              <a:rPr lang="en-US" dirty="0"/>
              <a:t>asking patients about their past medical history, a clinician should ask</a:t>
            </a:r>
          </a:p>
          <a:p>
            <a:pPr marL="0" indent="0">
              <a:buNone/>
            </a:pPr>
            <a:r>
              <a:rPr lang="en-US" dirty="0" smtClean="0"/>
              <a:t> about </a:t>
            </a:r>
            <a:r>
              <a:rPr lang="en-US" dirty="0"/>
              <a:t>disorders that used to be more common (</a:t>
            </a:r>
            <a:r>
              <a:rPr lang="en-US" dirty="0" err="1"/>
              <a:t>eg</a:t>
            </a:r>
            <a:r>
              <a:rPr lang="en-US" dirty="0"/>
              <a:t>, rheumatic fever, poliomyelitis) </a:t>
            </a:r>
            <a:r>
              <a:rPr lang="en-US" dirty="0" smtClean="0"/>
              <a:t>and about </a:t>
            </a:r>
            <a:r>
              <a:rPr lang="en-US" dirty="0"/>
              <a:t>outdated treatments (</a:t>
            </a:r>
            <a:r>
              <a:rPr lang="en-US" dirty="0" err="1"/>
              <a:t>eg</a:t>
            </a:r>
            <a:r>
              <a:rPr lang="en-US" dirty="0"/>
              <a:t>, pneumothorax therapy for TB, mercury for syphilis).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history </a:t>
            </a:r>
            <a:r>
              <a:rPr lang="en-US" dirty="0"/>
              <a:t>of immunizations (</a:t>
            </a:r>
            <a:r>
              <a:rPr lang="en-US" dirty="0" err="1"/>
              <a:t>eg</a:t>
            </a:r>
            <a:r>
              <a:rPr lang="en-US" dirty="0"/>
              <a:t>, tetanus, influenza, pneumococcal), adverse reactions </a:t>
            </a:r>
            <a:r>
              <a:rPr lang="en-US" dirty="0" smtClean="0"/>
              <a:t>to immunizations</a:t>
            </a:r>
            <a:r>
              <a:rPr lang="en-US" dirty="0"/>
              <a:t>, and skin test results for TB is needed. If patients recall having </a:t>
            </a:r>
            <a:r>
              <a:rPr lang="en-US" dirty="0" smtClean="0"/>
              <a:t>surgery but </a:t>
            </a:r>
            <a:r>
              <a:rPr lang="en-US" dirty="0"/>
              <a:t>do not remember the procedure or its purpose, surgical records should be </a:t>
            </a:r>
            <a:r>
              <a:rPr lang="en-US" dirty="0" smtClean="0"/>
              <a:t>obtained if </a:t>
            </a:r>
            <a:r>
              <a:rPr lang="en-US" dirty="0"/>
              <a:t>possible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Clinicians should ask questions designed to systematically review each </a:t>
            </a:r>
            <a:r>
              <a:rPr lang="en-US" dirty="0" smtClean="0"/>
              <a:t>body area </a:t>
            </a:r>
            <a:r>
              <a:rPr lang="en-US" dirty="0"/>
              <a:t>or system (review of systems) to check for other disorders and </a:t>
            </a:r>
            <a:r>
              <a:rPr lang="en-US" dirty="0" smtClean="0"/>
              <a:t>common problems </a:t>
            </a:r>
            <a:r>
              <a:rPr lang="en-US" dirty="0"/>
              <a:t>that patients may have forgotten to mention</a:t>
            </a:r>
          </a:p>
        </p:txBody>
      </p:sp>
    </p:spTree>
    <p:extLst>
      <p:ext uri="{BB962C8B-B14F-4D97-AF65-F5344CB8AC3E}">
        <p14:creationId xmlns:p14="http://schemas.microsoft.com/office/powerpoint/2010/main" val="182016915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54864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Drug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007" y="731520"/>
            <a:ext cx="11604568" cy="5818910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drug history should be recorded, and a copy should be given to patients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their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caregiver. It should contain</a:t>
            </a: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Drugs used 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Dose 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Dosing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schedule 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Prescriber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Reason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prescribing the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drugs. 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Precise nature of any drug allergies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61411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43788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093" y="721217"/>
            <a:ext cx="11745532" cy="596291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All drugs used should be recorded, including</a:t>
            </a:r>
          </a:p>
          <a:p>
            <a:r>
              <a:rPr lang="en-US" dirty="0"/>
              <a:t> </a:t>
            </a:r>
            <a:r>
              <a:rPr lang="en-US" sz="3200" b="1" dirty="0"/>
              <a:t>Topical drugs </a:t>
            </a:r>
            <a:r>
              <a:rPr lang="en-US" sz="3200" dirty="0"/>
              <a:t>(which may be absorbed systemically)</a:t>
            </a:r>
          </a:p>
          <a:p>
            <a:r>
              <a:rPr lang="en-US" sz="3200" dirty="0"/>
              <a:t> </a:t>
            </a:r>
            <a:r>
              <a:rPr lang="en-US" sz="3200" b="1" dirty="0"/>
              <a:t>OTC drugs </a:t>
            </a:r>
            <a:r>
              <a:rPr lang="en-US" sz="3200" dirty="0"/>
              <a:t>(which can have serious consequences if overused and may interact with prescription drugs)</a:t>
            </a:r>
          </a:p>
          <a:p>
            <a:r>
              <a:rPr lang="en-US" sz="3200" dirty="0"/>
              <a:t> </a:t>
            </a:r>
            <a:r>
              <a:rPr lang="en-US" sz="3200" b="1" dirty="0"/>
              <a:t>Dietary supplements</a:t>
            </a:r>
          </a:p>
          <a:p>
            <a:r>
              <a:rPr lang="en-US" sz="3200" dirty="0"/>
              <a:t> </a:t>
            </a:r>
            <a:r>
              <a:rPr lang="en-US" sz="3200" b="1" dirty="0"/>
              <a:t>Medicinal herb preparations </a:t>
            </a:r>
            <a:r>
              <a:rPr lang="en-US" sz="3200" dirty="0"/>
              <a:t>(because many can interact adversely with prescription and OTC drugs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37823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29925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135" y="648393"/>
            <a:ext cx="11004665" cy="5528570"/>
          </a:xfrm>
        </p:spPr>
        <p:txBody>
          <a:bodyPr>
            <a:normAutofit/>
          </a:bodyPr>
          <a:lstStyle/>
          <a:p>
            <a:r>
              <a:rPr lang="en-US" dirty="0"/>
              <a:t>Patients or family members should be asked to bring in all of the above </a:t>
            </a:r>
            <a:r>
              <a:rPr lang="en-US" dirty="0" smtClean="0"/>
              <a:t>drugs and </a:t>
            </a:r>
            <a:r>
              <a:rPr lang="en-US" dirty="0"/>
              <a:t>supplements at the initial visit and periodically thereafter. </a:t>
            </a:r>
            <a:endParaRPr lang="en-US" dirty="0" smtClean="0"/>
          </a:p>
          <a:p>
            <a:r>
              <a:rPr lang="en-US" dirty="0" smtClean="0"/>
              <a:t>Clinicians </a:t>
            </a:r>
            <a:r>
              <a:rPr lang="en-US" dirty="0"/>
              <a:t>can </a:t>
            </a:r>
            <a:r>
              <a:rPr lang="en-US" dirty="0" smtClean="0"/>
              <a:t>make sure </a:t>
            </a:r>
            <a:r>
              <a:rPr lang="en-US" dirty="0"/>
              <a:t>patients have the prescribed drugs, but possession of these drugs does </a:t>
            </a:r>
            <a:r>
              <a:rPr lang="en-US" dirty="0" smtClean="0"/>
              <a:t>not guarantee </a:t>
            </a:r>
            <a:r>
              <a:rPr lang="en-US" dirty="0"/>
              <a:t>adherence. </a:t>
            </a:r>
            <a:endParaRPr lang="en-US" dirty="0" smtClean="0"/>
          </a:p>
          <a:p>
            <a:r>
              <a:rPr lang="en-US" dirty="0" smtClean="0"/>
              <a:t>Counting </a:t>
            </a:r>
            <a:r>
              <a:rPr lang="en-US" dirty="0"/>
              <a:t>the number of tablets in each vial during the first </a:t>
            </a:r>
            <a:r>
              <a:rPr lang="en-US" dirty="0" smtClean="0"/>
              <a:t>and subsequent </a:t>
            </a:r>
            <a:r>
              <a:rPr lang="en-US" dirty="0"/>
              <a:t>visits may be necessary.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someone other than a patient administers </a:t>
            </a:r>
            <a:r>
              <a:rPr lang="en-US" dirty="0" smtClean="0"/>
              <a:t>the drugs</a:t>
            </a:r>
            <a:r>
              <a:rPr lang="en-US" dirty="0"/>
              <a:t>, that person is interviewed.</a:t>
            </a:r>
          </a:p>
          <a:p>
            <a:r>
              <a:rPr lang="en-US" dirty="0"/>
              <a:t>Patients should be asked to demonstrate their ability to read labels (</a:t>
            </a:r>
            <a:r>
              <a:rPr lang="en-US" dirty="0" smtClean="0"/>
              <a:t>often printed </a:t>
            </a:r>
            <a:r>
              <a:rPr lang="en-US" dirty="0"/>
              <a:t>in small type), open containers (especially the child-resistant type), </a:t>
            </a:r>
            <a:r>
              <a:rPr lang="en-US" dirty="0" smtClean="0"/>
              <a:t>and recognize </a:t>
            </a:r>
            <a:r>
              <a:rPr lang="en-US" dirty="0"/>
              <a:t>drugs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Patients should be advised not to put their drugs into one container.</a:t>
            </a:r>
          </a:p>
        </p:txBody>
      </p:sp>
    </p:spTree>
    <p:extLst>
      <p:ext uri="{BB962C8B-B14F-4D97-AF65-F5344CB8AC3E}">
        <p14:creationId xmlns:p14="http://schemas.microsoft.com/office/powerpoint/2010/main" val="271362492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28263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03031" y="540912"/>
            <a:ext cx="12191999" cy="5559224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Alcohol, tobacco, and recreational drug use history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Patients who smoke should be counseled to stop and, if they continue, not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smoke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bed because the elderly are more likely to fall asleep while doing so.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Patients should be checked for signs of alcohol use disorders, which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underdiagnosed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elderly.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Such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signs include confusion, anger, hostility,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alcoholodor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the breath, impaired balance and gait, tremors, peripheral neuropathy,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nutritional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deficiencies.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Screening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questionnaires and questions about quantity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frequency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alcohol consumption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help.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33636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7425"/>
            <a:ext cx="10515600" cy="540913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14" y="850006"/>
            <a:ext cx="11655380" cy="5275441"/>
          </a:xfrm>
        </p:spPr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</a:rPr>
              <a:t>The 4 CAGE </a:t>
            </a:r>
            <a:r>
              <a:rPr lang="en-US" sz="3200" dirty="0"/>
              <a:t>questions are quick and straightforward, the clinician asks if the patient has ever felt.</a:t>
            </a:r>
          </a:p>
          <a:p>
            <a:r>
              <a:rPr lang="en-US" sz="3200" dirty="0"/>
              <a:t>Need to Cut down drinking</a:t>
            </a:r>
          </a:p>
          <a:p>
            <a:r>
              <a:rPr lang="en-US" sz="3200" dirty="0"/>
              <a:t>Annoyed by criticism about drinking</a:t>
            </a:r>
          </a:p>
          <a:p>
            <a:r>
              <a:rPr lang="en-US" sz="3200" dirty="0"/>
              <a:t>Guilty about drinking</a:t>
            </a:r>
          </a:p>
          <a:p>
            <a:r>
              <a:rPr lang="en-US" sz="3200" dirty="0"/>
              <a:t>Need for a morning "Eye-opener"</a:t>
            </a:r>
          </a:p>
          <a:p>
            <a:r>
              <a:rPr lang="en-US" sz="3200" dirty="0"/>
              <a:t>Two or more positive responses to the CAGE questions suggest the possibility of alcohol abuse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 </a:t>
            </a:r>
            <a:r>
              <a:rPr lang="en-US" sz="3200" dirty="0"/>
              <a:t>Questions about use of other recreational drugs or substances of abuse also are appropriate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2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808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66092"/>
            <a:ext cx="11507372" cy="5176911"/>
          </a:xfrm>
        </p:spPr>
        <p:txBody>
          <a:bodyPr/>
          <a:lstStyle/>
          <a:p>
            <a:r>
              <a:rPr lang="en-US" dirty="0"/>
              <a:t>Negative attitudes toward aging or older adults (ageism) often arise in the same way—from negative past experiences. </a:t>
            </a:r>
          </a:p>
          <a:p>
            <a:r>
              <a:rPr lang="en-US" dirty="0"/>
              <a:t>Many of our attitudes and ideas about older adults may not be grounded in fact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Throughout time, youth and beauty have been </a:t>
            </a:r>
            <a:r>
              <a:rPr lang="en-US" dirty="0" smtClean="0"/>
              <a:t>viewed </a:t>
            </a:r>
            <a:r>
              <a:rPr lang="en-US" dirty="0"/>
              <a:t>as desirable, and old age and physical </a:t>
            </a:r>
            <a:r>
              <a:rPr lang="en-US" dirty="0" err="1" smtClean="0"/>
              <a:t>infimity</a:t>
            </a:r>
            <a:r>
              <a:rPr lang="en-US" dirty="0" smtClean="0"/>
              <a:t> </a:t>
            </a:r>
            <a:r>
              <a:rPr lang="en-US" dirty="0"/>
              <a:t>have been loathed and feared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Many people continue to do everything they </a:t>
            </a:r>
            <a:r>
              <a:rPr lang="en-US" dirty="0" smtClean="0"/>
              <a:t>can </a:t>
            </a:r>
            <a:r>
              <a:rPr lang="en-US" dirty="0"/>
              <a:t>to appear young. </a:t>
            </a:r>
            <a:endParaRPr lang="en-US" dirty="0" smtClean="0"/>
          </a:p>
          <a:p>
            <a:r>
              <a:rPr lang="en-US" dirty="0" smtClean="0"/>
              <a:t>Wrinkles</a:t>
            </a:r>
            <a:r>
              <a:rPr lang="en-US" dirty="0"/>
              <a:t>, gray hair, and other </a:t>
            </a:r>
            <a:r>
              <a:rPr lang="en-US" dirty="0" smtClean="0"/>
              <a:t>physical </a:t>
            </a:r>
            <a:r>
              <a:rPr lang="en-US" dirty="0"/>
              <a:t>changes of aging are actively confronted with </a:t>
            </a:r>
            <a:r>
              <a:rPr lang="en-US" dirty="0" smtClean="0"/>
              <a:t>makeup</a:t>
            </a:r>
            <a:r>
              <a:rPr lang="en-US" dirty="0"/>
              <a:t>, hair dye, and cosmetic surgery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77434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636" y="282633"/>
            <a:ext cx="10938164" cy="498763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           Nutrition </a:t>
            </a:r>
            <a:r>
              <a:rPr lang="en-US" b="1" dirty="0">
                <a:solidFill>
                  <a:srgbClr val="FF0000"/>
                </a:solidFill>
              </a:rPr>
              <a:t>history</a:t>
            </a:r>
            <a:br>
              <a:rPr lang="en-US" b="1" dirty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781396"/>
            <a:ext cx="11170920" cy="5395567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Type, quantity, and frequency of food eaten are determined. </a:t>
            </a:r>
          </a:p>
          <a:p>
            <a:r>
              <a:rPr lang="en-US" sz="3200" dirty="0" smtClean="0"/>
              <a:t>Patients who eat ≤ 2 meals a day are at risk of under nutrition.</a:t>
            </a:r>
          </a:p>
          <a:p>
            <a:r>
              <a:rPr lang="en-US" sz="3200" dirty="0" smtClean="0"/>
              <a:t> Clinicians should ask about the following:</a:t>
            </a:r>
          </a:p>
          <a:p>
            <a:r>
              <a:rPr lang="en-US" sz="3200" dirty="0" smtClean="0"/>
              <a:t>Any special diets (</a:t>
            </a:r>
            <a:r>
              <a:rPr lang="en-US" sz="3200" dirty="0" err="1" smtClean="0"/>
              <a:t>eg</a:t>
            </a:r>
            <a:r>
              <a:rPr lang="en-US" sz="3200" dirty="0" smtClean="0"/>
              <a:t>, low-salt, low-carbohydrate) or self-prescribed fat diets</a:t>
            </a:r>
          </a:p>
          <a:p>
            <a:r>
              <a:rPr lang="en-US" sz="3200" dirty="0" smtClean="0"/>
              <a:t>Intake of dietary fiber and prescribed or OTC vitamins</a:t>
            </a:r>
          </a:p>
          <a:p>
            <a:r>
              <a:rPr lang="en-US" sz="3200" dirty="0" smtClean="0"/>
              <a:t>Weight loss and change of fit in clothing</a:t>
            </a:r>
          </a:p>
          <a:p>
            <a:r>
              <a:rPr lang="en-US" sz="3200" dirty="0" smtClean="0"/>
              <a:t> Amount of money patients have to spend on food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2887426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3031"/>
            <a:ext cx="10515600" cy="39924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183" y="759854"/>
            <a:ext cx="11784169" cy="5872766"/>
          </a:xfrm>
        </p:spPr>
        <p:txBody>
          <a:bodyPr>
            <a:normAutofit/>
          </a:bodyPr>
          <a:lstStyle/>
          <a:p>
            <a:r>
              <a:rPr lang="en-US" dirty="0"/>
              <a:t>Accessibility of food stores and suitable kitchen facilities Variety and freshness of foods</a:t>
            </a:r>
          </a:p>
          <a:p>
            <a:r>
              <a:rPr lang="en-US" dirty="0"/>
              <a:t>The ability to eat (e.g., to chew and swallow) is evaluated.</a:t>
            </a:r>
          </a:p>
          <a:p>
            <a:r>
              <a:rPr lang="en-US" dirty="0"/>
              <a:t> It may be impaired by </a:t>
            </a:r>
            <a:r>
              <a:rPr lang="en-US" dirty="0" err="1"/>
              <a:t>xerostomia</a:t>
            </a:r>
            <a:r>
              <a:rPr lang="en-US" dirty="0"/>
              <a:t> and/or dental problems, which are common among the elderly.</a:t>
            </a:r>
          </a:p>
          <a:p>
            <a:r>
              <a:rPr lang="en-US" dirty="0"/>
              <a:t>Decreased taste or smell may reduce the pleasure of eating, so patients may eat less.</a:t>
            </a:r>
          </a:p>
          <a:p>
            <a:r>
              <a:rPr lang="en-US" dirty="0"/>
              <a:t>Patients with decreased vision, arthritis, immobility, or tremors may have difficulty preparing meals and may injure or burn themselves when cooking.</a:t>
            </a:r>
          </a:p>
          <a:p>
            <a:r>
              <a:rPr lang="en-US" dirty="0"/>
              <a:t> Patients who are worried about urinary incontinence may reduce their fluid intake; as a result, they may eat less food.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25112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4765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Mental health history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509" y="665018"/>
            <a:ext cx="11021291" cy="5993359"/>
          </a:xfrm>
        </p:spPr>
        <p:txBody>
          <a:bodyPr>
            <a:normAutofit/>
          </a:bodyPr>
          <a:lstStyle/>
          <a:p>
            <a:r>
              <a:rPr lang="en-US" dirty="0" smtClean="0"/>
              <a:t>Mental </a:t>
            </a:r>
            <a:r>
              <a:rPr lang="en-US" dirty="0"/>
              <a:t>health problems may not be detected easily in elderly patients.</a:t>
            </a:r>
          </a:p>
          <a:p>
            <a:r>
              <a:rPr lang="en-US" dirty="0"/>
              <a:t>Symptoms that may indicate a mental health disorder in younger patients (</a:t>
            </a:r>
            <a:r>
              <a:rPr lang="en-US" dirty="0" err="1" smtClean="0"/>
              <a:t>eg</a:t>
            </a:r>
            <a:r>
              <a:rPr lang="en-US" dirty="0" smtClean="0"/>
              <a:t>, insomnia</a:t>
            </a:r>
            <a:r>
              <a:rPr lang="en-US" dirty="0"/>
              <a:t>, changes in sleep patterns, constipation, cognitive dysfunction, </a:t>
            </a:r>
            <a:r>
              <a:rPr lang="en-US" dirty="0" smtClean="0"/>
              <a:t>anorexia, weight </a:t>
            </a:r>
            <a:r>
              <a:rPr lang="en-US" dirty="0"/>
              <a:t>loss, fatigue, preoccupation with bodily functions, increased </a:t>
            </a:r>
            <a:r>
              <a:rPr lang="en-US" dirty="0" smtClean="0"/>
              <a:t>alcohol consumption</a:t>
            </a:r>
            <a:r>
              <a:rPr lang="en-US" dirty="0"/>
              <a:t>) may have another cause in the elderly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Sadness, hopelessness, </a:t>
            </a:r>
            <a:r>
              <a:rPr lang="en-US" dirty="0" smtClean="0"/>
              <a:t>and crying </a:t>
            </a:r>
            <a:r>
              <a:rPr lang="en-US" dirty="0"/>
              <a:t>episodes may indicate depression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Irritability may be the primary </a:t>
            </a:r>
            <a:r>
              <a:rPr lang="en-US" dirty="0" smtClean="0"/>
              <a:t>affective symptom </a:t>
            </a:r>
            <a:r>
              <a:rPr lang="en-US" dirty="0"/>
              <a:t>of depression, or patients may present with cognitive dysfunction.</a:t>
            </a:r>
          </a:p>
          <a:p>
            <a:r>
              <a:rPr lang="en-US" dirty="0"/>
              <a:t>Generalized anxiety is the most common mental disorder encountered in </a:t>
            </a:r>
            <a:r>
              <a:rPr lang="en-US" dirty="0" smtClean="0"/>
              <a:t>elderly patients </a:t>
            </a:r>
            <a:r>
              <a:rPr lang="en-US" dirty="0"/>
              <a:t>and often is accompanied by depression.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14010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265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883" y="1097280"/>
            <a:ext cx="11604567" cy="555290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Patients </a:t>
            </a:r>
            <a:r>
              <a:rPr lang="en-US" sz="3200" dirty="0"/>
              <a:t>should be asked about delusions and hallucinations, past </a:t>
            </a:r>
            <a:r>
              <a:rPr lang="en-US" sz="3200" dirty="0" smtClean="0"/>
              <a:t>mental health </a:t>
            </a:r>
            <a:r>
              <a:rPr lang="en-US" sz="3200" dirty="0"/>
              <a:t>care (including psychotherapy, institutionalization, and </a:t>
            </a:r>
            <a:r>
              <a:rPr lang="en-US" sz="3200" dirty="0" smtClean="0"/>
              <a:t>electroconvulsive therapy</a:t>
            </a:r>
            <a:r>
              <a:rPr lang="en-US" sz="3200" dirty="0"/>
              <a:t>), use of psychoactive drugs, and recent changes in circumstances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 Many circumstances </a:t>
            </a:r>
            <a:r>
              <a:rPr lang="en-US" sz="3200" dirty="0"/>
              <a:t>(</a:t>
            </a:r>
            <a:r>
              <a:rPr lang="en-US" sz="3200" dirty="0" err="1"/>
              <a:t>eg</a:t>
            </a:r>
            <a:r>
              <a:rPr lang="en-US" sz="3200" dirty="0"/>
              <a:t>, recent loss of a loved one, hearing loss, a change in residence </a:t>
            </a:r>
            <a:r>
              <a:rPr lang="en-US" sz="3200" dirty="0" smtClean="0"/>
              <a:t>or living </a:t>
            </a:r>
            <a:r>
              <a:rPr lang="en-US" sz="3200" dirty="0"/>
              <a:t>situation, loss of independence) may contribute to depression.</a:t>
            </a:r>
          </a:p>
          <a:p>
            <a:r>
              <a:rPr lang="en-US" sz="3200" dirty="0"/>
              <a:t>Patients‘ spiritual and religious preferences, including their </a:t>
            </a:r>
            <a:r>
              <a:rPr lang="en-US" sz="3200" dirty="0" smtClean="0"/>
              <a:t>personal interpretation </a:t>
            </a:r>
            <a:r>
              <a:rPr lang="en-US" sz="3200" dirty="0"/>
              <a:t>of aging, declining health, and death, should be clarified.</a:t>
            </a:r>
          </a:p>
        </p:txBody>
      </p:sp>
    </p:spTree>
    <p:extLst>
      <p:ext uri="{BB962C8B-B14F-4D97-AF65-F5344CB8AC3E}">
        <p14:creationId xmlns:p14="http://schemas.microsoft.com/office/powerpoint/2010/main" val="289162478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513" y="1"/>
            <a:ext cx="10888287" cy="1263534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Functional status</a:t>
            </a:r>
            <a:br>
              <a:rPr lang="en-US" b="1" dirty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131" y="1030778"/>
            <a:ext cx="11820698" cy="546977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Whether </a:t>
            </a:r>
            <a:r>
              <a:rPr lang="en-US" sz="3200" dirty="0"/>
              <a:t>patients can function independently, need some help with </a:t>
            </a:r>
            <a:r>
              <a:rPr lang="en-US" sz="3200" dirty="0" smtClean="0"/>
              <a:t>basic activities </a:t>
            </a:r>
            <a:r>
              <a:rPr lang="en-US" sz="3200" dirty="0"/>
              <a:t>of daily living (BADLs) or instrumental activities of daily living (IADLs</a:t>
            </a:r>
            <a:r>
              <a:rPr lang="en-US" sz="3200" dirty="0" smtClean="0"/>
              <a:t>),or </a:t>
            </a:r>
            <a:r>
              <a:rPr lang="en-US" sz="3200" dirty="0"/>
              <a:t>need total assistance is determined as part of comprehensive geriatric assessment.</a:t>
            </a:r>
          </a:p>
          <a:p>
            <a:r>
              <a:rPr lang="en-US" sz="3200" dirty="0"/>
              <a:t>Patients may be asked open-ended questions about their ability to do activities, </a:t>
            </a:r>
            <a:r>
              <a:rPr lang="en-US" sz="3200" dirty="0" smtClean="0"/>
              <a:t>or they </a:t>
            </a:r>
            <a:r>
              <a:rPr lang="en-US" sz="3200" dirty="0"/>
              <a:t>may be asked to fill out a standardized assessment instrument with </a:t>
            </a:r>
            <a:r>
              <a:rPr lang="en-US" sz="3200" dirty="0" smtClean="0"/>
              <a:t>questions about </a:t>
            </a:r>
            <a:r>
              <a:rPr lang="en-US" sz="3200" dirty="0"/>
              <a:t>specific ADLs and IADLs</a:t>
            </a:r>
          </a:p>
        </p:txBody>
      </p:sp>
    </p:spTree>
    <p:extLst>
      <p:ext uri="{BB962C8B-B14F-4D97-AF65-F5344CB8AC3E}">
        <p14:creationId xmlns:p14="http://schemas.microsoft.com/office/powerpoint/2010/main" val="47111627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437" y="365125"/>
            <a:ext cx="10515600" cy="1325563"/>
          </a:xfrm>
        </p:spPr>
        <p:txBody>
          <a:bodyPr/>
          <a:lstStyle/>
          <a:p>
            <a:r>
              <a:rPr lang="en-US" b="1" dirty="0" smtClean="0"/>
              <a:t>        </a:t>
            </a:r>
            <a:r>
              <a:rPr lang="en-US" b="1" dirty="0" smtClean="0">
                <a:solidFill>
                  <a:srgbClr val="FF0000"/>
                </a:solidFill>
              </a:rPr>
              <a:t>Social </a:t>
            </a:r>
            <a:r>
              <a:rPr lang="en-US" b="1" dirty="0">
                <a:solidFill>
                  <a:srgbClr val="FF0000"/>
                </a:solidFill>
              </a:rPr>
              <a:t>history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437" y="1056068"/>
            <a:ext cx="11014363" cy="5560863"/>
          </a:xfrm>
        </p:spPr>
        <p:txBody>
          <a:bodyPr>
            <a:normAutofit/>
          </a:bodyPr>
          <a:lstStyle/>
          <a:p>
            <a:r>
              <a:rPr lang="en-US" dirty="0" smtClean="0"/>
              <a:t>Clinicians </a:t>
            </a:r>
            <a:r>
              <a:rPr lang="en-US" dirty="0"/>
              <a:t>should obtain information about patients‘ living </a:t>
            </a:r>
            <a:r>
              <a:rPr lang="en-US" dirty="0" smtClean="0"/>
              <a:t>arrangements, particularly </a:t>
            </a:r>
            <a:r>
              <a:rPr lang="en-US" dirty="0"/>
              <a:t>where and with whom they live (e.g., alone in an isolated house, in a </a:t>
            </a:r>
            <a:r>
              <a:rPr lang="en-US" dirty="0" smtClean="0"/>
              <a:t>busy apartment </a:t>
            </a:r>
            <a:r>
              <a:rPr lang="en-US" dirty="0"/>
              <a:t>building), accessibility of their residence (e.g., upstairs or a hill), and </a:t>
            </a:r>
            <a:r>
              <a:rPr lang="en-US" dirty="0" smtClean="0"/>
              <a:t>what modes </a:t>
            </a:r>
            <a:r>
              <a:rPr lang="en-US" dirty="0"/>
              <a:t>of transportation are available to them. </a:t>
            </a:r>
            <a:endParaRPr lang="en-US" dirty="0" smtClean="0"/>
          </a:p>
          <a:p>
            <a:r>
              <a:rPr lang="en-US" dirty="0" smtClean="0"/>
              <a:t>Such </a:t>
            </a:r>
            <a:r>
              <a:rPr lang="en-US" dirty="0"/>
              <a:t>factors affect the ability of </a:t>
            </a:r>
            <a:r>
              <a:rPr lang="en-US" dirty="0" smtClean="0"/>
              <a:t>the elderly </a:t>
            </a:r>
            <a:r>
              <a:rPr lang="en-US" dirty="0"/>
              <a:t>to obtain food, health care, and other important resources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A home </a:t>
            </a:r>
            <a:r>
              <a:rPr lang="en-US" dirty="0" smtClean="0"/>
              <a:t>visit, although </a:t>
            </a:r>
            <a:r>
              <a:rPr lang="en-US" dirty="0"/>
              <a:t>difficult to arrange, can provide critical information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For example, </a:t>
            </a:r>
            <a:r>
              <a:rPr lang="en-US" dirty="0" smtClean="0"/>
              <a:t>clinicians can </a:t>
            </a:r>
            <a:r>
              <a:rPr lang="en-US" dirty="0"/>
              <a:t>gain insight about nutrition from the refrigerator‘s contents and about </a:t>
            </a:r>
            <a:r>
              <a:rPr lang="en-US" dirty="0" smtClean="0"/>
              <a:t>multiple ADLs </a:t>
            </a:r>
            <a:r>
              <a:rPr lang="en-US" dirty="0"/>
              <a:t>from the bathroom‘s condition</a:t>
            </a:r>
          </a:p>
        </p:txBody>
      </p:sp>
    </p:spTree>
    <p:extLst>
      <p:ext uri="{BB962C8B-B14F-4D97-AF65-F5344CB8AC3E}">
        <p14:creationId xmlns:p14="http://schemas.microsoft.com/office/powerpoint/2010/main" val="110678960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4977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011" y="914400"/>
            <a:ext cx="10954789" cy="5619404"/>
          </a:xfrm>
        </p:spPr>
        <p:txBody>
          <a:bodyPr>
            <a:normAutofit/>
          </a:bodyPr>
          <a:lstStyle/>
          <a:p>
            <a:r>
              <a:rPr lang="en-US" dirty="0"/>
              <a:t>The number of rooms, number and type of phones, presence of smoke </a:t>
            </a:r>
            <a:r>
              <a:rPr lang="en-US" dirty="0" smtClean="0"/>
              <a:t>and carbon </a:t>
            </a:r>
            <a:r>
              <a:rPr lang="en-US" dirty="0"/>
              <a:t>monoxide detectors, and condition of plumbing and heating system </a:t>
            </a:r>
            <a:r>
              <a:rPr lang="en-US" dirty="0" smtClean="0"/>
              <a:t>are determined</a:t>
            </a:r>
            <a:r>
              <a:rPr lang="en-US" dirty="0"/>
              <a:t>, as is the availability of elevators, stairs, and air conditioning. </a:t>
            </a:r>
            <a:endParaRPr lang="en-US" dirty="0" smtClean="0"/>
          </a:p>
          <a:p>
            <a:r>
              <a:rPr lang="en-US" dirty="0" smtClean="0"/>
              <a:t>Home safety </a:t>
            </a:r>
            <a:r>
              <a:rPr lang="en-US" dirty="0"/>
              <a:t>evaluations can identify home features that can lead to falls (e.g., poor </a:t>
            </a:r>
            <a:r>
              <a:rPr lang="en-US" dirty="0" smtClean="0"/>
              <a:t>lighting, slippery </a:t>
            </a:r>
            <a:r>
              <a:rPr lang="en-US" dirty="0"/>
              <a:t>bathtubs, unanchored rugs), and solutions can be suggested.</a:t>
            </a:r>
          </a:p>
          <a:p>
            <a:r>
              <a:rPr lang="en-US" dirty="0"/>
              <a:t>Having patients describe a typical day, including activities such as </a:t>
            </a:r>
            <a:r>
              <a:rPr lang="en-US" dirty="0" smtClean="0"/>
              <a:t>reading, television </a:t>
            </a:r>
            <a:r>
              <a:rPr lang="en-US" dirty="0"/>
              <a:t>viewing, work, exercise, hobbies, and interactions with other people,</a:t>
            </a:r>
          </a:p>
          <a:p>
            <a:r>
              <a:rPr lang="en-US" dirty="0"/>
              <a:t>provides valuable information</a:t>
            </a:r>
          </a:p>
        </p:txBody>
      </p:sp>
    </p:spTree>
    <p:extLst>
      <p:ext uri="{BB962C8B-B14F-4D97-AF65-F5344CB8AC3E}">
        <p14:creationId xmlns:p14="http://schemas.microsoft.com/office/powerpoint/2010/main" val="355549111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31588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377" y="465513"/>
            <a:ext cx="11937077" cy="59352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/>
              <a:t>            </a:t>
            </a:r>
            <a:r>
              <a:rPr lang="en-US" sz="3200" b="1" dirty="0" smtClean="0"/>
              <a:t>Clinicians </a:t>
            </a:r>
            <a:r>
              <a:rPr lang="en-US" sz="3200" b="1" dirty="0"/>
              <a:t>should ask about the following</a:t>
            </a:r>
            <a:r>
              <a:rPr lang="en-US" sz="3200" dirty="0"/>
              <a:t>:</a:t>
            </a:r>
          </a:p>
          <a:p>
            <a:r>
              <a:rPr lang="en-US" sz="3200" dirty="0" smtClean="0"/>
              <a:t>Frequency </a:t>
            </a:r>
            <a:r>
              <a:rPr lang="en-US" sz="3200" dirty="0"/>
              <a:t>and nature of social contacts (</a:t>
            </a:r>
            <a:r>
              <a:rPr lang="en-US" sz="3200" dirty="0" err="1"/>
              <a:t>eg</a:t>
            </a:r>
            <a:r>
              <a:rPr lang="en-US" sz="3200" dirty="0"/>
              <a:t>, friends, senior citizens‘ groups</a:t>
            </a:r>
            <a:r>
              <a:rPr lang="en-US" sz="3200" dirty="0" smtClean="0"/>
              <a:t>), family </a:t>
            </a:r>
            <a:r>
              <a:rPr lang="en-US" sz="3200" dirty="0"/>
              <a:t>visits, and religious or spiritual participation)</a:t>
            </a:r>
          </a:p>
          <a:p>
            <a:r>
              <a:rPr lang="en-US" sz="3200" dirty="0" smtClean="0"/>
              <a:t>Driving </a:t>
            </a:r>
            <a:r>
              <a:rPr lang="en-US" sz="3200" dirty="0"/>
              <a:t>and availability of other forms of transportation</a:t>
            </a:r>
          </a:p>
          <a:p>
            <a:r>
              <a:rPr lang="en-US" sz="3200" dirty="0" smtClean="0"/>
              <a:t> </a:t>
            </a:r>
            <a:r>
              <a:rPr lang="en-US" sz="3200" dirty="0"/>
              <a:t>Caregivers and support systems (</a:t>
            </a:r>
            <a:r>
              <a:rPr lang="en-US" sz="3200" dirty="0" err="1"/>
              <a:t>eg</a:t>
            </a:r>
            <a:r>
              <a:rPr lang="en-US" sz="3200" dirty="0"/>
              <a:t>, church, senior citizens‘ groups, </a:t>
            </a:r>
            <a:r>
              <a:rPr lang="en-US" sz="3200" dirty="0" smtClean="0"/>
              <a:t>friends, neighbors</a:t>
            </a:r>
            <a:r>
              <a:rPr lang="en-US" sz="3200" dirty="0"/>
              <a:t>) that are available to the patient</a:t>
            </a:r>
          </a:p>
          <a:p>
            <a:r>
              <a:rPr lang="en-US" sz="3200" dirty="0" smtClean="0"/>
              <a:t> </a:t>
            </a:r>
            <a:r>
              <a:rPr lang="en-US" sz="3200" dirty="0"/>
              <a:t>The ability of family members to help the patient (</a:t>
            </a:r>
            <a:r>
              <a:rPr lang="en-US" sz="3200" dirty="0" err="1"/>
              <a:t>eg</a:t>
            </a:r>
            <a:r>
              <a:rPr lang="en-US" sz="3200" dirty="0"/>
              <a:t>, their employment</a:t>
            </a:r>
          </a:p>
          <a:p>
            <a:r>
              <a:rPr lang="en-US" sz="3200" dirty="0"/>
              <a:t>status, their health, traveling time to the patient‘s home</a:t>
            </a:r>
            <a:r>
              <a:rPr lang="en-US" sz="3200" dirty="0" smtClean="0"/>
              <a:t>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7704360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5912"/>
            <a:ext cx="10515600" cy="48939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487" y="605308"/>
            <a:ext cx="11462198" cy="6027312"/>
          </a:xfrm>
        </p:spPr>
        <p:txBody>
          <a:bodyPr>
            <a:normAutofit fontScale="92500" lnSpcReduction="10000"/>
          </a:bodyPr>
          <a:lstStyle/>
          <a:p>
            <a:r>
              <a:rPr lang="en-US" sz="3500" dirty="0"/>
              <a:t>The patient‘s attitude toward family members and their attitude toward the</a:t>
            </a:r>
          </a:p>
          <a:p>
            <a:r>
              <a:rPr lang="en-US" sz="3500" dirty="0"/>
              <a:t>patient (including their level of interest in helping and willingness to help)</a:t>
            </a:r>
          </a:p>
          <a:p>
            <a:r>
              <a:rPr lang="en-US" sz="3500" dirty="0"/>
              <a:t>Marital status of patients is noted.</a:t>
            </a:r>
          </a:p>
          <a:p>
            <a:r>
              <a:rPr lang="en-US" sz="3500" dirty="0"/>
              <a:t> Questions about sexual practices and satisfaction must be sensitive and tactful but thorough. </a:t>
            </a:r>
            <a:endParaRPr lang="en-US" sz="3500" dirty="0" smtClean="0"/>
          </a:p>
          <a:p>
            <a:r>
              <a:rPr lang="en-US" sz="3500" dirty="0" smtClean="0"/>
              <a:t>The </a:t>
            </a:r>
            <a:r>
              <a:rPr lang="en-US" sz="3500" dirty="0"/>
              <a:t>number and sex of sex partners are determined, and risk of sexually transmitted diseases (STDs) is evaluated</a:t>
            </a:r>
            <a:r>
              <a:rPr lang="en-US" sz="3500" dirty="0" smtClean="0"/>
              <a:t>.</a:t>
            </a:r>
          </a:p>
          <a:p>
            <a:r>
              <a:rPr lang="en-US" sz="3500" dirty="0" smtClean="0"/>
              <a:t> </a:t>
            </a:r>
            <a:r>
              <a:rPr lang="en-US" sz="3500" dirty="0"/>
              <a:t>Many sexually active elderly people are not aware of the increasing incidence of STDs in the elderly and do not follow or even know about safe sex practices.</a:t>
            </a:r>
          </a:p>
          <a:p>
            <a:pPr marL="0" indent="0">
              <a:buNone/>
            </a:pPr>
            <a:r>
              <a:rPr lang="en-US" sz="35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81125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627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81396"/>
            <a:ext cx="10933090" cy="5395567"/>
          </a:xfrm>
        </p:spPr>
        <p:txBody>
          <a:bodyPr>
            <a:noAutofit/>
          </a:bodyPr>
          <a:lstStyle/>
          <a:p>
            <a:r>
              <a:rPr lang="en-US" sz="3200" dirty="0" smtClean="0"/>
              <a:t>Patients </a:t>
            </a:r>
            <a:r>
              <a:rPr lang="en-US" sz="3200" dirty="0"/>
              <a:t>should be asked about educational level, </a:t>
            </a:r>
            <a:r>
              <a:rPr lang="en-US" sz="3200" dirty="0" smtClean="0"/>
              <a:t>jobs </a:t>
            </a:r>
            <a:r>
              <a:rPr lang="en-US" sz="3200" dirty="0"/>
              <a:t>held, known </a:t>
            </a:r>
            <a:r>
              <a:rPr lang="en-US" sz="3200" dirty="0" smtClean="0"/>
              <a:t>exposures to </a:t>
            </a:r>
            <a:r>
              <a:rPr lang="en-US" sz="3200" dirty="0"/>
              <a:t>radioactivity or asbestos, and current and past hobbies. </a:t>
            </a:r>
            <a:endParaRPr lang="en-US" sz="3200" dirty="0" smtClean="0"/>
          </a:p>
          <a:p>
            <a:r>
              <a:rPr lang="en-US" sz="3200" dirty="0" smtClean="0"/>
              <a:t>Economic </a:t>
            </a:r>
            <a:r>
              <a:rPr lang="en-US" sz="3200" dirty="0"/>
              <a:t>difficulties </a:t>
            </a:r>
            <a:r>
              <a:rPr lang="en-US" sz="3200" dirty="0" smtClean="0"/>
              <a:t>due to </a:t>
            </a:r>
            <a:r>
              <a:rPr lang="en-US" sz="3200" dirty="0"/>
              <a:t>retirement, a fixed income, or death of a spouse or partner are discussed. </a:t>
            </a:r>
            <a:endParaRPr lang="en-US" sz="3200" dirty="0" smtClean="0"/>
          </a:p>
          <a:p>
            <a:r>
              <a:rPr lang="en-US" sz="3200" dirty="0" smtClean="0"/>
              <a:t>Financial or </a:t>
            </a:r>
            <a:r>
              <a:rPr lang="en-US" sz="3200" dirty="0"/>
              <a:t>health problems may result in loss of a home, social status, or independence.</a:t>
            </a:r>
          </a:p>
          <a:p>
            <a:r>
              <a:rPr lang="en-US" sz="3200" dirty="0"/>
              <a:t>Patients should be asked about past relationships with physicians; a long-time</a:t>
            </a:r>
          </a:p>
          <a:p>
            <a:r>
              <a:rPr lang="en-US" sz="3200" dirty="0"/>
              <a:t>relationship with a physician may have been lost because the physician retired or </a:t>
            </a:r>
            <a:r>
              <a:rPr lang="en-US" sz="3200" dirty="0" smtClean="0"/>
              <a:t>died or </a:t>
            </a:r>
            <a:r>
              <a:rPr lang="en-US" sz="3200" dirty="0"/>
              <a:t>because the patient relocated.</a:t>
            </a:r>
          </a:p>
          <a:p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698621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120462"/>
          </a:xfrm>
        </p:spPr>
        <p:txBody>
          <a:bodyPr>
            <a:normAutofit/>
          </a:bodyPr>
          <a:lstStyle/>
          <a:p>
            <a:r>
              <a:rPr lang="en-US" dirty="0" smtClean="0"/>
              <a:t>   </a:t>
            </a:r>
            <a:r>
              <a:rPr lang="en-US" b="1" dirty="0" err="1" smtClean="0"/>
              <a:t>Defination</a:t>
            </a:r>
            <a:r>
              <a:rPr lang="en-US" b="1" dirty="0" smtClean="0"/>
              <a:t> of terms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217" y="970671"/>
            <a:ext cx="11760591" cy="5641144"/>
          </a:xfrm>
        </p:spPr>
        <p:txBody>
          <a:bodyPr/>
          <a:lstStyle/>
          <a:p>
            <a:r>
              <a:rPr lang="en-US" b="1" dirty="0"/>
              <a:t>Gerontology- </a:t>
            </a:r>
            <a:r>
              <a:rPr lang="en-US" dirty="0"/>
              <a:t>is the broad term used to define the study of aging and/or the aged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2 .</a:t>
            </a:r>
            <a:r>
              <a:rPr lang="en-US" b="1" dirty="0"/>
              <a:t>Geriatrics- </a:t>
            </a:r>
            <a:r>
              <a:rPr lang="en-US" dirty="0"/>
              <a:t>is often used as a generic term relating to the aged, but specifically refers to medical care of the aged.</a:t>
            </a:r>
          </a:p>
          <a:p>
            <a:r>
              <a:rPr lang="en-US" dirty="0"/>
              <a:t>3. </a:t>
            </a:r>
            <a:r>
              <a:rPr lang="en-US" b="1" dirty="0"/>
              <a:t>Gerontological rehabilitation nursing- </a:t>
            </a:r>
            <a:r>
              <a:rPr lang="en-US" dirty="0"/>
              <a:t>combines expertise in </a:t>
            </a:r>
            <a:r>
              <a:rPr lang="en-US" dirty="0" err="1"/>
              <a:t>gerontological</a:t>
            </a:r>
            <a:r>
              <a:rPr lang="en-US" dirty="0"/>
              <a:t> nursing with rehabilitation concepts and practice.</a:t>
            </a:r>
          </a:p>
          <a:p>
            <a:r>
              <a:rPr lang="en-US" dirty="0"/>
              <a:t>4. </a:t>
            </a:r>
            <a:r>
              <a:rPr lang="en-US" b="1" dirty="0"/>
              <a:t>Gerontological nursing</a:t>
            </a:r>
            <a:r>
              <a:rPr lang="en-US" dirty="0"/>
              <a:t>, then, falls within the discipline of nursing and the scope of nursing practice.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3666681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764" y="1"/>
            <a:ext cx="10855036" cy="734095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                      </a:t>
            </a:r>
            <a:r>
              <a:rPr lang="en-US" sz="3200" b="1" dirty="0" smtClean="0">
                <a:solidFill>
                  <a:srgbClr val="FF0000"/>
                </a:solidFill>
              </a:rPr>
              <a:t>Advance </a:t>
            </a:r>
            <a:r>
              <a:rPr lang="en-US" sz="3200" b="1" dirty="0">
                <a:solidFill>
                  <a:srgbClr val="FF0000"/>
                </a:solidFill>
              </a:rPr>
              <a:t>directives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59" y="734096"/>
            <a:ext cx="11621193" cy="612390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Patient </a:t>
            </a:r>
            <a:r>
              <a:rPr lang="en-US" sz="3200" dirty="0"/>
              <a:t>wishes regarding measures for prolonging life must be documented.</a:t>
            </a:r>
          </a:p>
          <a:p>
            <a:r>
              <a:rPr lang="en-US" sz="3200" dirty="0"/>
              <a:t>Patients are asked what provisions for surrogate decision making (advance </a:t>
            </a:r>
            <a:r>
              <a:rPr lang="en-US" sz="3200" dirty="0" smtClean="0"/>
              <a:t>directives) have </a:t>
            </a:r>
            <a:r>
              <a:rPr lang="en-US" sz="3200" dirty="0"/>
              <a:t>been made in case they become incapacitated, and if none have been </a:t>
            </a:r>
            <a:r>
              <a:rPr lang="en-US" sz="3200" dirty="0" smtClean="0"/>
              <a:t>made, patients </a:t>
            </a:r>
            <a:r>
              <a:rPr lang="en-US" sz="3200" dirty="0"/>
              <a:t>are encouraged to make them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 </a:t>
            </a:r>
            <a:r>
              <a:rPr lang="en-US" sz="3200" dirty="0"/>
              <a:t>Getting patients and their </a:t>
            </a:r>
            <a:r>
              <a:rPr lang="en-US" sz="3200" dirty="0" smtClean="0"/>
              <a:t>surrogates accustomed </a:t>
            </a:r>
            <a:r>
              <a:rPr lang="en-US" sz="3200" dirty="0"/>
              <a:t>to discussing goals of care is important; then when circumstances </a:t>
            </a:r>
            <a:r>
              <a:rPr lang="en-US" sz="3200" dirty="0" smtClean="0"/>
              <a:t>require medical </a:t>
            </a:r>
            <a:r>
              <a:rPr lang="en-US" sz="3200" dirty="0"/>
              <a:t>decisions and prior documentation is unavailable or not relevant to </a:t>
            </a:r>
            <a:r>
              <a:rPr lang="en-US" sz="3200" dirty="0" smtClean="0"/>
              <a:t>the circumstance </a:t>
            </a:r>
            <a:r>
              <a:rPr lang="en-US" sz="3200" dirty="0"/>
              <a:t>(which is very common), appropriate decisions can be made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0217619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15635" y="0"/>
            <a:ext cx="12934603" cy="658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781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Categorizing the Aging Population</a:t>
            </a:r>
            <a:br>
              <a:rPr lang="en-US" dirty="0"/>
            </a:br>
            <a:r>
              <a:rPr lang="en-US" dirty="0"/>
              <a:t> 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4704104"/>
              </p:ext>
            </p:extLst>
          </p:nvPr>
        </p:nvGraphicFramePr>
        <p:xfrm>
          <a:off x="199505" y="1446416"/>
          <a:ext cx="10424160" cy="48546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06379"/>
                <a:gridCol w="5417781"/>
              </a:tblGrid>
              <a:tr h="165676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AGE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9946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to 60 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Old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9946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to 74 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Elderly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9946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 to 84 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Aged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9946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 and older 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Extremity aged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5405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7323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8016286"/>
              </p:ext>
            </p:extLst>
          </p:nvPr>
        </p:nvGraphicFramePr>
        <p:xfrm>
          <a:off x="207034" y="1431985"/>
          <a:ext cx="11146766" cy="51068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40342"/>
                <a:gridCol w="7906424"/>
              </a:tblGrid>
              <a:tr h="127670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AGE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7670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to 74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Young -old 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7670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 to 84 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Middle –old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7670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 and older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Older old –old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3690792" y="503148"/>
            <a:ext cx="1588279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536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916</TotalTime>
  <Words>6174</Words>
  <Application>Microsoft Office PowerPoint</Application>
  <PresentationFormat>Widescreen</PresentationFormat>
  <Paragraphs>382</Paragraphs>
  <Slides>71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77" baseType="lpstr">
      <vt:lpstr>Arial</vt:lpstr>
      <vt:lpstr>Bodoni MT Black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Attitude towards aging and older adults</vt:lpstr>
      <vt:lpstr>PowerPoint Presentation</vt:lpstr>
      <vt:lpstr>   Defination of terms </vt:lpstr>
      <vt:lpstr>Categorizing the Aging Population  </vt:lpstr>
      <vt:lpstr>PowerPoint Presentation</vt:lpstr>
      <vt:lpstr>      GERONTOPHOBIA</vt:lpstr>
      <vt:lpstr>              Ageism </vt:lpstr>
      <vt:lpstr>             Cont:</vt:lpstr>
      <vt:lpstr>                Age Discrimination </vt:lpstr>
      <vt:lpstr>     Aging: Myth Versus Fact</vt:lpstr>
      <vt:lpstr>          FACTS: OLDER ADULTS </vt:lpstr>
      <vt:lpstr>concept and scope of gerontological nursing</vt:lpstr>
      <vt:lpstr> Health care settings for providing geriatric care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Theories of aging,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PSYCHOSOCIAL THEORIES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Implications for nursing </vt:lpstr>
      <vt:lpstr>APPROACH TO AN ELDERLY PATIENT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ASSESSMENT OF AN ELDERLY PATIENT</vt:lpstr>
      <vt:lpstr>PowerPoint Presentation</vt:lpstr>
      <vt:lpstr>PowerPoint Presentation</vt:lpstr>
      <vt:lpstr>                              Interview</vt:lpstr>
      <vt:lpstr>PowerPoint Presentation</vt:lpstr>
      <vt:lpstr>PowerPoint Presentation</vt:lpstr>
      <vt:lpstr>PowerPoint Presentation</vt:lpstr>
      <vt:lpstr>Medical history</vt:lpstr>
      <vt:lpstr>Drug history</vt:lpstr>
      <vt:lpstr>PowerPoint Presentation</vt:lpstr>
      <vt:lpstr>PowerPoint Presentation</vt:lpstr>
      <vt:lpstr>PowerPoint Presentation</vt:lpstr>
      <vt:lpstr>PowerPoint Presentation</vt:lpstr>
      <vt:lpstr>            Nutrition history </vt:lpstr>
      <vt:lpstr>PowerPoint Presentation</vt:lpstr>
      <vt:lpstr>Mental health history </vt:lpstr>
      <vt:lpstr>PowerPoint Presentation</vt:lpstr>
      <vt:lpstr>Functional status </vt:lpstr>
      <vt:lpstr>        Social history </vt:lpstr>
      <vt:lpstr>PowerPoint Presentation</vt:lpstr>
      <vt:lpstr>PowerPoint Presentation</vt:lpstr>
      <vt:lpstr>PowerPoint Presentation</vt:lpstr>
      <vt:lpstr>PowerPoint Presentation</vt:lpstr>
      <vt:lpstr>                      Advance directives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GERONTOLOGICAL NURSING</dc:title>
  <dc:creator>LENOVO</dc:creator>
  <cp:lastModifiedBy>lenovo</cp:lastModifiedBy>
  <cp:revision>82</cp:revision>
  <dcterms:created xsi:type="dcterms:W3CDTF">2021-09-26T12:43:26Z</dcterms:created>
  <dcterms:modified xsi:type="dcterms:W3CDTF">2022-01-18T05:01:23Z</dcterms:modified>
</cp:coreProperties>
</file>