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0"/>
  </p:notesMasterIdLst>
  <p:sldIdLst>
    <p:sldId id="257" r:id="rId2"/>
    <p:sldId id="424" r:id="rId3"/>
    <p:sldId id="267" r:id="rId4"/>
    <p:sldId id="258" r:id="rId5"/>
    <p:sldId id="263" r:id="rId6"/>
    <p:sldId id="264" r:id="rId7"/>
    <p:sldId id="412" r:id="rId8"/>
    <p:sldId id="265" r:id="rId9"/>
    <p:sldId id="266" r:id="rId10"/>
    <p:sldId id="421" r:id="rId11"/>
    <p:sldId id="422" r:id="rId12"/>
    <p:sldId id="272" r:id="rId13"/>
    <p:sldId id="273" r:id="rId14"/>
    <p:sldId id="274" r:id="rId15"/>
    <p:sldId id="413" r:id="rId16"/>
    <p:sldId id="275" r:id="rId17"/>
    <p:sldId id="423" r:id="rId18"/>
    <p:sldId id="276" r:id="rId19"/>
    <p:sldId id="277" r:id="rId20"/>
    <p:sldId id="414" r:id="rId21"/>
    <p:sldId id="410" r:id="rId22"/>
    <p:sldId id="278" r:id="rId23"/>
    <p:sldId id="279" r:id="rId24"/>
    <p:sldId id="280" r:id="rId25"/>
    <p:sldId id="415" r:id="rId26"/>
    <p:sldId id="316" r:id="rId27"/>
    <p:sldId id="317" r:id="rId28"/>
    <p:sldId id="318" r:id="rId29"/>
    <p:sldId id="416" r:id="rId30"/>
    <p:sldId id="319" r:id="rId31"/>
    <p:sldId id="320" r:id="rId32"/>
    <p:sldId id="321" r:id="rId33"/>
    <p:sldId id="322" r:id="rId34"/>
    <p:sldId id="323" r:id="rId35"/>
    <p:sldId id="324" r:id="rId36"/>
    <p:sldId id="417" r:id="rId37"/>
    <p:sldId id="325" r:id="rId38"/>
    <p:sldId id="326" r:id="rId39"/>
    <p:sldId id="327" r:id="rId40"/>
    <p:sldId id="418" r:id="rId41"/>
    <p:sldId id="328" r:id="rId42"/>
    <p:sldId id="329" r:id="rId43"/>
    <p:sldId id="419" r:id="rId44"/>
    <p:sldId id="330" r:id="rId45"/>
    <p:sldId id="331" r:id="rId46"/>
    <p:sldId id="332" r:id="rId47"/>
    <p:sldId id="420" r:id="rId48"/>
    <p:sldId id="425"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DA844E-311A-4BC3-A051-9E96D316DA23}" type="datetimeFigureOut">
              <a:rPr lang="en-US" smtClean="0"/>
              <a:pPr/>
              <a:t>9/23/2020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47B2A-EE79-4BBF-AAD4-51347B239FE7}" type="slidenum">
              <a:rPr lang="en-US" smtClean="0"/>
              <a:pPr/>
              <a:t>‹#›</a:t>
            </a:fld>
            <a:endParaRPr lang="en-US"/>
          </a:p>
        </p:txBody>
      </p:sp>
    </p:spTree>
    <p:extLst>
      <p:ext uri="{BB962C8B-B14F-4D97-AF65-F5344CB8AC3E}">
        <p14:creationId xmlns:p14="http://schemas.microsoft.com/office/powerpoint/2010/main" val="2066292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41097D-E090-42F0-A8C8-82BD74BEECF8}" type="datetime1">
              <a:rPr lang="en-US" smtClean="0"/>
              <a:pPr/>
              <a:t>9/23/2020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Mocha Clifford Nmtc series</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435EE8D-CA36-4F17-B737-4A8D1CC79D9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1FD52D-088D-45CA-ACEA-50C72835ADE4}" type="datetime1">
              <a:rPr lang="en-US" smtClean="0"/>
              <a:pPr/>
              <a:t>9/23/2020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p>
            <a:fld id="{9435EE8D-CA36-4F17-B737-4A8D1CC79D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6A7B2B0-3B03-4291-9752-93E2764D1C79}" type="datetime1">
              <a:rPr lang="en-US" smtClean="0"/>
              <a:pPr/>
              <a:t>9/23/2020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Mocha Clifford Nmtc series</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435EE8D-CA36-4F17-B737-4A8D1CC79D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5EBB44-D119-4033-AE9E-AAFF44EA1C56}" type="datetime1">
              <a:rPr lang="en-US" smtClean="0"/>
              <a:pPr/>
              <a:t>9/23/2020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435EE8D-CA36-4F17-B737-4A8D1CC79D9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383439B-F914-43EE-A809-D9909D168D39}" type="datetime1">
              <a:rPr lang="en-US" smtClean="0"/>
              <a:pPr/>
              <a:t>9/23/2020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435EE8D-CA36-4F17-B737-4A8D1CC79D97}"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Mocha Clifford Nmtc series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0FC824F-4496-4107-AC54-DEA30801904A}" type="datetime1">
              <a:rPr lang="en-US" smtClean="0"/>
              <a:pPr/>
              <a:t>9/23/2020</a:t>
            </a:fld>
            <a:endParaRPr lang="en-US"/>
          </a:p>
        </p:txBody>
      </p:sp>
      <p:sp>
        <p:nvSpPr>
          <p:cNvPr id="10" name="Slide Number Placeholder 9"/>
          <p:cNvSpPr>
            <a:spLocks noGrp="1"/>
          </p:cNvSpPr>
          <p:nvPr>
            <p:ph type="sldNum" sz="quarter" idx="16"/>
          </p:nvPr>
        </p:nvSpPr>
        <p:spPr/>
        <p:txBody>
          <a:bodyPr rtlCol="0"/>
          <a:lstStyle/>
          <a:p>
            <a:fld id="{9435EE8D-CA36-4F17-B737-4A8D1CC79D97}"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Mocha Clifford Nmtc series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E6A9E8D-D26E-41C8-A2D2-B029B15D996F}" type="datetime1">
              <a:rPr lang="en-US" smtClean="0"/>
              <a:pPr/>
              <a:t>9/23/2020</a:t>
            </a:fld>
            <a:endParaRPr lang="en-US"/>
          </a:p>
        </p:txBody>
      </p:sp>
      <p:sp>
        <p:nvSpPr>
          <p:cNvPr id="12" name="Slide Number Placeholder 11"/>
          <p:cNvSpPr>
            <a:spLocks noGrp="1"/>
          </p:cNvSpPr>
          <p:nvPr>
            <p:ph type="sldNum" sz="quarter" idx="16"/>
          </p:nvPr>
        </p:nvSpPr>
        <p:spPr/>
        <p:txBody>
          <a:bodyPr rtlCol="0"/>
          <a:lstStyle/>
          <a:p>
            <a:fld id="{9435EE8D-CA36-4F17-B737-4A8D1CC79D97}"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Mocha Clifford Nmtc series</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F68C71-4095-49D4-9238-CE39DF7CF5D9}" type="datetime1">
              <a:rPr lang="en-US" smtClean="0"/>
              <a:pPr/>
              <a:t>9/23/2020</a:t>
            </a:fld>
            <a:endParaRPr lang="en-US"/>
          </a:p>
        </p:txBody>
      </p:sp>
      <p:sp>
        <p:nvSpPr>
          <p:cNvPr id="4" name="Footer Placeholder 3"/>
          <p:cNvSpPr>
            <a:spLocks noGrp="1"/>
          </p:cNvSpPr>
          <p:nvPr>
            <p:ph type="ftr" sz="quarter" idx="11"/>
          </p:nvPr>
        </p:nvSpPr>
        <p:spPr/>
        <p:txBody>
          <a:bodyPr/>
          <a:lstStyle/>
          <a:p>
            <a:r>
              <a:rPr lang="en-US" smtClean="0"/>
              <a:t>Mocha Clifford Nmtc series</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435EE8D-CA36-4F17-B737-4A8D1CC79D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35F9A-0F51-4CAA-AB4D-DB569F88D033}" type="datetime1">
              <a:rPr lang="en-US" smtClean="0"/>
              <a:pPr/>
              <a:t>9/23/2020</a:t>
            </a:fld>
            <a:endParaRPr lang="en-US"/>
          </a:p>
        </p:txBody>
      </p:sp>
      <p:sp>
        <p:nvSpPr>
          <p:cNvPr id="3" name="Footer Placeholder 2"/>
          <p:cNvSpPr>
            <a:spLocks noGrp="1"/>
          </p:cNvSpPr>
          <p:nvPr>
            <p:ph type="ftr" sz="quarter" idx="11"/>
          </p:nvPr>
        </p:nvSpPr>
        <p:spPr/>
        <p:txBody>
          <a:bodyPr/>
          <a:lstStyle/>
          <a:p>
            <a:r>
              <a:rPr lang="en-US" smtClean="0"/>
              <a:t>Mocha Clifford Nmtc series</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435EE8D-CA36-4F17-B737-4A8D1CC79D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751D7D-6340-4DA1-B8E8-61D46B61AEFB}" type="datetime1">
              <a:rPr lang="en-US" smtClean="0"/>
              <a:pPr/>
              <a:t>9/23/2020</a:t>
            </a:fld>
            <a:endParaRPr lang="en-US"/>
          </a:p>
        </p:txBody>
      </p:sp>
      <p:sp>
        <p:nvSpPr>
          <p:cNvPr id="6" name="Footer Placeholder 5"/>
          <p:cNvSpPr>
            <a:spLocks noGrp="1"/>
          </p:cNvSpPr>
          <p:nvPr>
            <p:ph type="ftr" sz="quarter" idx="11"/>
          </p:nvPr>
        </p:nvSpPr>
        <p:spPr/>
        <p:txBody>
          <a:bodyPr/>
          <a:lstStyle/>
          <a:p>
            <a:r>
              <a:rPr lang="en-US" smtClean="0"/>
              <a:t>Mocha Clifford Nmtc series</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435EE8D-CA36-4F17-B737-4A8D1CC79D9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4FE5E4B-D196-4CEF-8523-32F95CE7089C}" type="datetime1">
              <a:rPr lang="en-US" smtClean="0"/>
              <a:pPr/>
              <a:t>9/23/2020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435EE8D-CA36-4F17-B737-4A8D1CC79D9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Mocha Clifford Nmtc series</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8A82665-533C-4561-9017-E36D868E01DC}" type="datetime1">
              <a:rPr lang="en-US" smtClean="0"/>
              <a:pPr/>
              <a:t>9/23/2020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Mocha Clifford Nmtc series</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435EE8D-CA36-4F17-B737-4A8D1CC79D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t>
            </a:r>
            <a:r>
              <a:rPr lang="en-US" b="1" dirty="0" smtClean="0"/>
              <a:t>INTRODUCTION TO Pathology.</a:t>
            </a:r>
            <a:endParaRPr lang="en-US" b="1" dirty="0"/>
          </a:p>
        </p:txBody>
      </p:sp>
      <p:sp>
        <p:nvSpPr>
          <p:cNvPr id="3" name="Content Placeholder 2"/>
          <p:cNvSpPr>
            <a:spLocks noGrp="1"/>
          </p:cNvSpPr>
          <p:nvPr>
            <p:ph type="subTitle" idx="1"/>
          </p:nvPr>
        </p:nvSpPr>
        <p:spPr/>
        <p:txBody>
          <a:bodyPr>
            <a:normAutofit/>
          </a:bodyPr>
          <a:lstStyle/>
          <a:p>
            <a:r>
              <a:rPr lang="en-US" dirty="0" smtClean="0"/>
              <a:t>BY SILAS MKOMBE</a:t>
            </a:r>
            <a:endParaRPr lang="en-US" dirty="0"/>
          </a:p>
          <a:p>
            <a:endParaRPr lang="en-US" dirty="0"/>
          </a:p>
        </p:txBody>
      </p:sp>
      <p:sp>
        <p:nvSpPr>
          <p:cNvPr id="5" name="Slide Number Placeholder 4"/>
          <p:cNvSpPr>
            <a:spLocks noGrp="1"/>
          </p:cNvSpPr>
          <p:nvPr>
            <p:ph type="sldNum" sz="quarter" idx="12"/>
          </p:nvPr>
        </p:nvSpPr>
        <p:spPr/>
        <p:txBody>
          <a:bodyPr>
            <a:normAutofit/>
          </a:bodyPr>
          <a:lstStyle/>
          <a:p>
            <a:fld id="{9435EE8D-CA36-4F17-B737-4A8D1CC79D97}"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The </a:t>
            </a:r>
            <a:r>
              <a:rPr lang="en-US" dirty="0"/>
              <a:t>knowledge of Pathology enables: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10</a:t>
            </a:fld>
            <a:endParaRPr lang="en-US"/>
          </a:p>
        </p:txBody>
      </p:sp>
      <p:sp>
        <p:nvSpPr>
          <p:cNvPr id="3" name="Content Placeholder 2"/>
          <p:cNvSpPr>
            <a:spLocks noGrp="1"/>
          </p:cNvSpPr>
          <p:nvPr>
            <p:ph sz="quarter" idx="1"/>
          </p:nvPr>
        </p:nvSpPr>
        <p:spPr/>
        <p:txBody>
          <a:bodyPr>
            <a:normAutofit/>
          </a:bodyPr>
          <a:lstStyle/>
          <a:p>
            <a:pPr marL="514350" indent="-514350">
              <a:buFont typeface="Wingdings" pitchFamily="2" charset="2"/>
              <a:buChar char="v"/>
            </a:pPr>
            <a:r>
              <a:rPr lang="en-US" dirty="0" smtClean="0"/>
              <a:t>The </a:t>
            </a:r>
            <a:r>
              <a:rPr lang="en-US" dirty="0"/>
              <a:t>learner to </a:t>
            </a:r>
            <a:r>
              <a:rPr lang="en-US" b="1" dirty="0"/>
              <a:t>explain the signs and symptoms </a:t>
            </a:r>
            <a:r>
              <a:rPr lang="en-US" dirty="0"/>
              <a:t>of the various disease conditions exhibiting the understanding of aetiology, pathophysiology and pathology of the </a:t>
            </a:r>
            <a:r>
              <a:rPr lang="en-US" dirty="0" smtClean="0"/>
              <a:t>disease.</a:t>
            </a:r>
          </a:p>
          <a:p>
            <a:pPr marL="514350" indent="-514350">
              <a:buFont typeface="Wingdings" pitchFamily="2" charset="2"/>
              <a:buChar char="v"/>
            </a:pPr>
            <a:r>
              <a:rPr lang="en-US" dirty="0" smtClean="0"/>
              <a:t>One </a:t>
            </a:r>
            <a:r>
              <a:rPr lang="en-US" dirty="0"/>
              <a:t>to learn the </a:t>
            </a:r>
            <a:r>
              <a:rPr lang="en-US" b="1" dirty="0" smtClean="0"/>
              <a:t>mechanisms </a:t>
            </a:r>
            <a:r>
              <a:rPr lang="en-US" dirty="0"/>
              <a:t>by which normal anatomy and physiology is altered by pathological </a:t>
            </a:r>
            <a:r>
              <a:rPr lang="en-US" dirty="0" smtClean="0"/>
              <a:t>processes.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11</a:t>
            </a:fld>
            <a:endParaRPr lang="en-US"/>
          </a:p>
        </p:txBody>
      </p:sp>
      <p:sp>
        <p:nvSpPr>
          <p:cNvPr id="6" name="Content Placeholder 5"/>
          <p:cNvSpPr>
            <a:spLocks noGrp="1"/>
          </p:cNvSpPr>
          <p:nvPr>
            <p:ph sz="quarter" idx="1"/>
          </p:nvPr>
        </p:nvSpPr>
        <p:spPr/>
        <p:txBody>
          <a:bodyPr/>
          <a:lstStyle/>
          <a:p>
            <a:pPr marL="514350" indent="-514350">
              <a:buFont typeface="Wingdings" pitchFamily="2" charset="2"/>
              <a:buChar char="v"/>
            </a:pPr>
            <a:r>
              <a:rPr lang="en-US" dirty="0" smtClean="0"/>
              <a:t>One to develop basic knowledge of disease process and how these relate to the signs and symptoms, how the disease develops in the absence of therapy and how therapy may alter these processes.</a:t>
            </a:r>
          </a:p>
          <a:p>
            <a:pPr marL="514350" indent="-514350">
              <a:buFont typeface="Wingdings" pitchFamily="2" charset="2"/>
              <a:buChar char="v"/>
            </a:pPr>
            <a:r>
              <a:rPr lang="en-US" dirty="0" smtClean="0"/>
              <a:t>One to be able to accurately predict complications and prognosis of the disease.</a:t>
            </a:r>
          </a:p>
          <a:p>
            <a:pPr marL="514350" indent="-514350">
              <a:buFont typeface="Wingdings" pitchFamily="2" charset="2"/>
              <a:buChar char="v"/>
            </a:pPr>
            <a:r>
              <a:rPr lang="en-US" dirty="0" smtClean="0"/>
              <a:t>Investigations and interpretations of results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Branches and subdivisions in pathology</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12</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GB" dirty="0" smtClean="0"/>
              <a:t> There are various disciplines of pathology such as human pathology, animal pathology, plant pathology, veterinary pathology, poultry pathology etc.  </a:t>
            </a:r>
          </a:p>
          <a:p>
            <a:r>
              <a:rPr lang="en-GB" dirty="0" smtClean="0"/>
              <a:t>Human pathology is the largest branch of pathology and is divided into </a:t>
            </a:r>
            <a:r>
              <a:rPr lang="en-GB" b="1" dirty="0" smtClean="0"/>
              <a:t>General pathology </a:t>
            </a:r>
            <a:r>
              <a:rPr lang="en-GB" dirty="0" smtClean="0"/>
              <a:t>that describes general principles of disease and </a:t>
            </a:r>
            <a:r>
              <a:rPr lang="en-GB" b="1" dirty="0" smtClean="0"/>
              <a:t>systemic/clinical pathology </a:t>
            </a:r>
            <a:r>
              <a:rPr lang="en-GB" dirty="0" smtClean="0"/>
              <a:t>that studies diseases pertaining to specific organs and body systems.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13</a:t>
            </a:fld>
            <a:endParaRPr lang="en-US"/>
          </a:p>
        </p:txBody>
      </p:sp>
      <p:sp>
        <p:nvSpPr>
          <p:cNvPr id="3" name="Content Placeholder 2"/>
          <p:cNvSpPr>
            <a:spLocks noGrp="1"/>
          </p:cNvSpPr>
          <p:nvPr>
            <p:ph sz="quarter" idx="1"/>
          </p:nvPr>
        </p:nvSpPr>
        <p:spPr/>
        <p:txBody>
          <a:bodyPr>
            <a:normAutofit/>
          </a:bodyPr>
          <a:lstStyle/>
          <a:p>
            <a:pPr lvl="0">
              <a:buFont typeface="Wingdings" pitchFamily="2" charset="2"/>
              <a:buChar char="v"/>
            </a:pPr>
            <a:r>
              <a:rPr lang="en-GB" dirty="0" smtClean="0"/>
              <a:t>Histopathology (anatomic pathology or morbid anatomy) </a:t>
            </a:r>
            <a:endParaRPr lang="en-US" sz="3600" dirty="0" smtClean="0"/>
          </a:p>
          <a:p>
            <a:pPr lvl="0"/>
            <a:r>
              <a:rPr lang="en-GB" dirty="0" smtClean="0"/>
              <a:t>Studies structural changes observed by the naked eye examination (gross or macroscopic changes).</a:t>
            </a:r>
          </a:p>
          <a:p>
            <a:pPr lvl="0"/>
            <a:r>
              <a:rPr lang="en-GB" dirty="0" smtClean="0"/>
              <a:t>Changes detected by light or electron microscope with the assistance of staining procedures (microscopy)</a:t>
            </a:r>
            <a:endParaRPr lang="en-US" sz="3600" dirty="0" smtClean="0"/>
          </a:p>
          <a:p>
            <a:pPr lvl="0"/>
            <a:r>
              <a:rPr lang="en-GB" dirty="0" smtClean="0"/>
              <a:t>Has super specialities such as cardiac pathology, renal pathology, dermopathology etc </a:t>
            </a:r>
            <a:endParaRPr lang="en-US" sz="3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14</a:t>
            </a:fld>
            <a:endParaRPr lang="en-US"/>
          </a:p>
        </p:txBody>
      </p:sp>
      <p:sp>
        <p:nvSpPr>
          <p:cNvPr id="3" name="Content Placeholder 2"/>
          <p:cNvSpPr>
            <a:spLocks noGrp="1"/>
          </p:cNvSpPr>
          <p:nvPr>
            <p:ph sz="quarter" idx="1"/>
          </p:nvPr>
        </p:nvSpPr>
        <p:spPr/>
        <p:txBody>
          <a:bodyPr>
            <a:normAutofit fontScale="92500" lnSpcReduction="10000"/>
          </a:bodyPr>
          <a:lstStyle/>
          <a:p>
            <a:pPr lvl="0"/>
            <a:r>
              <a:rPr lang="en-GB" sz="3200" dirty="0" smtClean="0"/>
              <a:t>Has there main divisions </a:t>
            </a:r>
            <a:endParaRPr lang="en-US" sz="3200" dirty="0" smtClean="0"/>
          </a:p>
          <a:p>
            <a:pPr lvl="2"/>
            <a:r>
              <a:rPr lang="en-GB" sz="3200" dirty="0" smtClean="0"/>
              <a:t>Surgical pathology – study of tissues removed from the living body e.g. lymph node, tumour mass</a:t>
            </a:r>
            <a:endParaRPr lang="en-US" sz="3200" dirty="0" smtClean="0"/>
          </a:p>
          <a:p>
            <a:pPr lvl="2"/>
            <a:r>
              <a:rPr lang="en-GB" sz="3200" dirty="0" smtClean="0"/>
              <a:t>Forensic pathology and autopsy work – study of organs and tissues removed at post-mortem</a:t>
            </a:r>
            <a:endParaRPr lang="en-US" sz="3200" dirty="0" smtClean="0"/>
          </a:p>
          <a:p>
            <a:pPr lvl="2"/>
            <a:r>
              <a:rPr lang="en-GB" sz="3200" dirty="0" smtClean="0"/>
              <a:t>Cytopathology – study of cells shed off from lesions (</a:t>
            </a:r>
            <a:r>
              <a:rPr lang="en-GB" sz="3200" dirty="0" err="1" smtClean="0"/>
              <a:t>exfoliative</a:t>
            </a:r>
            <a:r>
              <a:rPr lang="en-GB" sz="3200" dirty="0" smtClean="0"/>
              <a:t> cytology) and fine needle aspiration cytology (FNAC) of superficial and deep-seated lesions</a:t>
            </a:r>
            <a:endParaRPr lang="en-US" sz="32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15</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sz="3600" dirty="0" smtClean="0"/>
              <a:t>Haematology – diseases of blood e.g. sickle cell disease, anaemia  </a:t>
            </a:r>
            <a:endParaRPr lang="en-US" sz="3600" dirty="0" smtClean="0"/>
          </a:p>
          <a:p>
            <a:pPr lvl="0">
              <a:buFont typeface="Wingdings" pitchFamily="2" charset="2"/>
              <a:buChar char="v"/>
            </a:pPr>
            <a:r>
              <a:rPr lang="en-GB" sz="3600" dirty="0" smtClean="0"/>
              <a:t>Immunology – abnormalities of immune system (immunology and </a:t>
            </a:r>
            <a:r>
              <a:rPr lang="en-GB" sz="3600" dirty="0" err="1" smtClean="0"/>
              <a:t>immunopathology</a:t>
            </a:r>
            <a:r>
              <a:rPr lang="en-GB" sz="3600" dirty="0" smtClean="0"/>
              <a:t>)  </a:t>
            </a:r>
            <a:endParaRPr lang="en-US" sz="3600"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Principles of diagnosis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16</a:t>
            </a:fld>
            <a:endParaRPr lang="en-US"/>
          </a:p>
        </p:txBody>
      </p:sp>
      <p:sp>
        <p:nvSpPr>
          <p:cNvPr id="3" name="Content Placeholder 2"/>
          <p:cNvSpPr>
            <a:spLocks noGrp="1"/>
          </p:cNvSpPr>
          <p:nvPr>
            <p:ph sz="quarter" idx="1"/>
          </p:nvPr>
        </p:nvSpPr>
        <p:spPr/>
        <p:txBody>
          <a:bodyPr>
            <a:normAutofit fontScale="92500"/>
          </a:bodyPr>
          <a:lstStyle/>
          <a:p>
            <a:pPr>
              <a:buFont typeface="Wingdings" pitchFamily="2" charset="2"/>
              <a:buChar char="q"/>
            </a:pPr>
            <a:r>
              <a:rPr lang="en-GB" sz="3600" dirty="0" smtClean="0"/>
              <a:t>Diagnosis is the procedure of determining the nature and cause of a patient’s illness by a clinician. </a:t>
            </a:r>
          </a:p>
          <a:p>
            <a:pPr>
              <a:buFont typeface="Wingdings" pitchFamily="2" charset="2"/>
              <a:buChar char="q"/>
            </a:pPr>
            <a:r>
              <a:rPr lang="en-GB" sz="3600" dirty="0" smtClean="0"/>
              <a:t>It is based on the clinician’s evaluation of the patient’s </a:t>
            </a:r>
            <a:r>
              <a:rPr lang="en-GB" sz="3600" b="1" dirty="0" smtClean="0"/>
              <a:t>symptoms</a:t>
            </a:r>
            <a:r>
              <a:rPr lang="en-GB" sz="3600" dirty="0" smtClean="0"/>
              <a:t> , </a:t>
            </a:r>
            <a:r>
              <a:rPr lang="en-GB" sz="3600" b="1" dirty="0" smtClean="0"/>
              <a:t>signs</a:t>
            </a:r>
            <a:r>
              <a:rPr lang="en-GB" sz="3600" dirty="0" smtClean="0"/>
              <a:t> and </a:t>
            </a:r>
            <a:r>
              <a:rPr lang="en-GB" sz="3600" b="1" dirty="0" smtClean="0"/>
              <a:t>results</a:t>
            </a:r>
            <a:r>
              <a:rPr lang="en-GB" sz="3600" dirty="0" smtClean="0"/>
              <a:t> of various laboratory tests and other appropriate diagnostic procedures.  </a:t>
            </a:r>
            <a:r>
              <a:rPr lang="en-GB" dirty="0" smtClean="0"/>
              <a:t> </a:t>
            </a:r>
            <a:endParaRPr lang="en-US" dirty="0" smtClean="0"/>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17</a:t>
            </a:fld>
            <a:endParaRPr lang="en-US"/>
          </a:p>
        </p:txBody>
      </p:sp>
      <p:sp>
        <p:nvSpPr>
          <p:cNvPr id="6" name="Content Placeholder 5"/>
          <p:cNvSpPr>
            <a:spLocks noGrp="1"/>
          </p:cNvSpPr>
          <p:nvPr>
            <p:ph sz="quarter" idx="1"/>
          </p:nvPr>
        </p:nvSpPr>
        <p:spPr/>
        <p:txBody>
          <a:bodyPr>
            <a:noAutofit/>
          </a:bodyPr>
          <a:lstStyle/>
          <a:p>
            <a:r>
              <a:rPr lang="en-GB" sz="3600" dirty="0" smtClean="0"/>
              <a:t>The symptoms are detected by the process of history taking while the signs are detected by the process of physical examination which has various components.  </a:t>
            </a:r>
            <a:endParaRPr lang="en-US" sz="3600" dirty="0" smtClean="0"/>
          </a:p>
          <a:p>
            <a:r>
              <a:rPr lang="en-GB" sz="3600" dirty="0" smtClean="0"/>
              <a:t>After making a diagnosis, the clinician can determine the prognosis and institute treatment.</a:t>
            </a:r>
            <a:endParaRPr lang="en-US"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1. History</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18</a:t>
            </a:fld>
            <a:endParaRPr lang="en-US"/>
          </a:p>
        </p:txBody>
      </p:sp>
      <p:sp>
        <p:nvSpPr>
          <p:cNvPr id="3" name="Content Placeholder 2"/>
          <p:cNvSpPr>
            <a:spLocks noGrp="1"/>
          </p:cNvSpPr>
          <p:nvPr>
            <p:ph sz="quarter" idx="1"/>
          </p:nvPr>
        </p:nvSpPr>
        <p:spPr/>
        <p:txBody>
          <a:bodyPr>
            <a:normAutofit/>
          </a:bodyPr>
          <a:lstStyle/>
          <a:p>
            <a:pPr lvl="0"/>
            <a:r>
              <a:rPr lang="en-GB" dirty="0" smtClean="0"/>
              <a:t>Clinical history is a very important part of evaluation </a:t>
            </a:r>
            <a:endParaRPr lang="en-US" dirty="0" smtClean="0"/>
          </a:p>
          <a:p>
            <a:pPr lvl="0"/>
            <a:r>
              <a:rPr lang="en-GB" dirty="0" smtClean="0"/>
              <a:t>Consists of several parts namely: - </a:t>
            </a:r>
            <a:endParaRPr lang="en-US" dirty="0" smtClean="0"/>
          </a:p>
          <a:p>
            <a:pPr lvl="0">
              <a:buFont typeface="Wingdings" pitchFamily="2" charset="2"/>
              <a:buChar char="v"/>
            </a:pPr>
            <a:r>
              <a:rPr lang="en-GB" b="1" dirty="0" smtClean="0"/>
              <a:t>History of patient’s current illness</a:t>
            </a:r>
            <a:endParaRPr lang="en-US" b="1" dirty="0" smtClean="0"/>
          </a:p>
          <a:p>
            <a:pPr lvl="0">
              <a:buFont typeface="Wingdings" pitchFamily="2" charset="2"/>
              <a:buChar char="v"/>
            </a:pPr>
            <a:r>
              <a:rPr lang="en-GB" b="1" dirty="0" smtClean="0"/>
              <a:t>The past medical history</a:t>
            </a:r>
            <a:endParaRPr lang="en-US" b="1" dirty="0" smtClean="0"/>
          </a:p>
          <a:p>
            <a:pPr lvl="0">
              <a:buFont typeface="Wingdings" pitchFamily="2" charset="2"/>
              <a:buChar char="v"/>
            </a:pPr>
            <a:r>
              <a:rPr lang="en-GB" b="1" dirty="0" smtClean="0"/>
              <a:t>The family history</a:t>
            </a:r>
            <a:endParaRPr lang="en-US" b="1" dirty="0" smtClean="0"/>
          </a:p>
          <a:p>
            <a:pPr lvl="0">
              <a:buFont typeface="Wingdings" pitchFamily="2" charset="2"/>
              <a:buChar char="v"/>
            </a:pPr>
            <a:r>
              <a:rPr lang="en-GB" b="1" dirty="0" smtClean="0"/>
              <a:t>The social history</a:t>
            </a:r>
            <a:endParaRPr lang="en-US" b="1" dirty="0" smtClean="0"/>
          </a:p>
          <a:p>
            <a:pPr lvl="0">
              <a:buFont typeface="Wingdings" pitchFamily="2" charset="2"/>
              <a:buChar char="v"/>
            </a:pPr>
            <a:r>
              <a:rPr lang="en-GB" b="1" dirty="0" smtClean="0"/>
              <a:t>The review of systems (systemic enquiry)</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2. Physical examination </a:t>
            </a:r>
            <a:r>
              <a:rPr lang="en-GB" dirty="0" smtClean="0"/>
              <a:t> </a:t>
            </a:r>
            <a:r>
              <a:rPr lang="en-US" sz="4800" dirty="0" smtClean="0"/>
              <a:t/>
            </a:r>
            <a:br>
              <a:rPr lang="en-US" sz="4800"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19</a:t>
            </a:fld>
            <a:endParaRPr lang="en-US"/>
          </a:p>
        </p:txBody>
      </p:sp>
      <p:sp>
        <p:nvSpPr>
          <p:cNvPr id="3" name="Content Placeholder 2"/>
          <p:cNvSpPr>
            <a:spLocks noGrp="1"/>
          </p:cNvSpPr>
          <p:nvPr>
            <p:ph sz="quarter" idx="1"/>
          </p:nvPr>
        </p:nvSpPr>
        <p:spPr/>
        <p:txBody>
          <a:bodyPr>
            <a:normAutofit/>
          </a:bodyPr>
          <a:lstStyle/>
          <a:p>
            <a:pPr lvl="1"/>
            <a:r>
              <a:rPr lang="en-GB" sz="3200" dirty="0" smtClean="0"/>
              <a:t>Physical examination is a systematic examination of the patient</a:t>
            </a:r>
            <a:endParaRPr lang="en-US" sz="3200" dirty="0" smtClean="0"/>
          </a:p>
          <a:p>
            <a:pPr lvl="1"/>
            <a:r>
              <a:rPr lang="en-GB" sz="3200" dirty="0" smtClean="0"/>
              <a:t>Clinician should place particular emphasis on the part of the body affected by the illness </a:t>
            </a:r>
            <a:endParaRPr lang="en-US" sz="3200" dirty="0" smtClean="0"/>
          </a:p>
          <a:p>
            <a:pPr lvl="1"/>
            <a:r>
              <a:rPr lang="en-GB" sz="3200" dirty="0" smtClean="0"/>
              <a:t>Abnormalities defected are correlated with the clinical history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Pathology.</a:t>
            </a:r>
            <a:endParaRPr lang="en-US" b="1"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a:t>
            </a:fld>
            <a:endParaRPr lang="en-US"/>
          </a:p>
        </p:txBody>
      </p:sp>
      <p:sp>
        <p:nvSpPr>
          <p:cNvPr id="3" name="Content Placeholder 2"/>
          <p:cNvSpPr>
            <a:spLocks noGrp="1"/>
          </p:cNvSpPr>
          <p:nvPr>
            <p:ph sz="quarter" idx="1"/>
          </p:nvPr>
        </p:nvSpPr>
        <p:spPr/>
        <p:txBody>
          <a:bodyPr/>
          <a:lstStyle/>
          <a:p>
            <a:pPr>
              <a:buFont typeface="Wingdings" pitchFamily="2" charset="2"/>
              <a:buChar char="q"/>
            </a:pPr>
            <a:r>
              <a:rPr lang="en-GB" dirty="0" smtClean="0"/>
              <a:t>This </a:t>
            </a:r>
            <a:r>
              <a:rPr lang="en-GB" dirty="0"/>
              <a:t>course is designed to enable the learner comprehend the mechanisms by which disease processes alter the normal body structure and function. </a:t>
            </a:r>
            <a:endParaRPr lang="en-US" dirty="0"/>
          </a:p>
          <a:p>
            <a:pPr>
              <a:buNone/>
            </a:pPr>
            <a:r>
              <a:rPr lang="en-GB" dirty="0"/>
              <a:t> </a:t>
            </a:r>
            <a:endParaRPr lang="en-US" dirty="0"/>
          </a:p>
          <a:p>
            <a:endParaRPr lang="en-US" dirty="0"/>
          </a:p>
        </p:txBody>
      </p:sp>
    </p:spTree>
    <p:extLst>
      <p:ext uri="{BB962C8B-B14F-4D97-AF65-F5344CB8AC3E}">
        <p14:creationId xmlns:p14="http://schemas.microsoft.com/office/powerpoint/2010/main" val="6237807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20</a:t>
            </a:fld>
            <a:endParaRPr lang="en-US"/>
          </a:p>
        </p:txBody>
      </p:sp>
      <p:sp>
        <p:nvSpPr>
          <p:cNvPr id="6" name="Content Placeholder 5"/>
          <p:cNvSpPr>
            <a:spLocks noGrp="1"/>
          </p:cNvSpPr>
          <p:nvPr>
            <p:ph sz="quarter" idx="1"/>
          </p:nvPr>
        </p:nvSpPr>
        <p:spPr/>
        <p:txBody>
          <a:bodyPr>
            <a:normAutofit/>
          </a:bodyPr>
          <a:lstStyle/>
          <a:p>
            <a:pPr lvl="1"/>
            <a:r>
              <a:rPr lang="en-GB" sz="3200" dirty="0" smtClean="0"/>
              <a:t>Consider various diseases or conditions that would fit the findings (differential diagnosis)</a:t>
            </a:r>
            <a:endParaRPr lang="en-US" sz="3200" dirty="0" smtClean="0"/>
          </a:p>
          <a:p>
            <a:pPr lvl="1"/>
            <a:r>
              <a:rPr lang="en-GB" sz="3200" dirty="0" smtClean="0"/>
              <a:t>Physical examination entails general examination and systemic examination</a:t>
            </a:r>
            <a:endParaRPr lang="en-US" sz="3200" dirty="0" smtClean="0"/>
          </a:p>
          <a:p>
            <a:pPr lvl="1"/>
            <a:r>
              <a:rPr lang="en-GB" sz="3200" dirty="0" smtClean="0"/>
              <a:t>The four physical examination techniques are inspection, palpation, percussion and auscultation.   </a:t>
            </a:r>
            <a:endParaRPr lang="en-US" sz="3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3. Treatment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21</a:t>
            </a:fld>
            <a:endParaRPr lang="en-US"/>
          </a:p>
        </p:txBody>
      </p:sp>
      <p:sp>
        <p:nvSpPr>
          <p:cNvPr id="6" name="Content Placeholder 5"/>
          <p:cNvSpPr>
            <a:spLocks noGrp="1"/>
          </p:cNvSpPr>
          <p:nvPr>
            <p:ph sz="quarter" idx="1"/>
          </p:nvPr>
        </p:nvSpPr>
        <p:spPr/>
        <p:txBody>
          <a:bodyPr/>
          <a:lstStyle/>
          <a:p>
            <a:pPr lvl="0"/>
            <a:r>
              <a:rPr lang="en-GB" sz="3200" dirty="0" smtClean="0"/>
              <a:t>Specific treatment  </a:t>
            </a:r>
            <a:endParaRPr lang="en-US" sz="3200" dirty="0" smtClean="0"/>
          </a:p>
          <a:p>
            <a:pPr lvl="1"/>
            <a:r>
              <a:rPr lang="en-GB" sz="3200" dirty="0" smtClean="0"/>
              <a:t>Exerts a highly specific and favourable effect on the basic cause of the disease </a:t>
            </a:r>
            <a:endParaRPr lang="en-US" sz="3200" dirty="0" smtClean="0"/>
          </a:p>
          <a:p>
            <a:pPr lvl="0"/>
            <a:r>
              <a:rPr lang="en-GB" sz="3200" dirty="0" smtClean="0"/>
              <a:t>Symptomatic treatment  </a:t>
            </a:r>
            <a:endParaRPr lang="en-US" sz="3200" dirty="0" smtClean="0"/>
          </a:p>
          <a:p>
            <a:pPr lvl="1"/>
            <a:r>
              <a:rPr lang="en-GB" sz="3200" dirty="0" smtClean="0"/>
              <a:t>Aims at making the patient more comfortable by alleviating symptoms but does not have influence on the course of the underlying disease</a:t>
            </a:r>
            <a:r>
              <a:rPr lang="en-GB" sz="3200" b="1" dirty="0" smtClean="0"/>
              <a:t> </a:t>
            </a:r>
            <a:endParaRPr lang="en-US" sz="3200"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4. Diagnostic tests and procedures</a:t>
            </a:r>
            <a:r>
              <a:rPr lang="en-US" sz="4800" dirty="0" smtClean="0"/>
              <a:t/>
            </a:r>
            <a:br>
              <a:rPr lang="en-US" sz="4800"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22</a:t>
            </a:fld>
            <a:endParaRPr lang="en-US"/>
          </a:p>
        </p:txBody>
      </p:sp>
      <p:sp>
        <p:nvSpPr>
          <p:cNvPr id="3" name="Content Placeholder 2"/>
          <p:cNvSpPr>
            <a:spLocks noGrp="1"/>
          </p:cNvSpPr>
          <p:nvPr>
            <p:ph sz="quarter" idx="1"/>
          </p:nvPr>
        </p:nvSpPr>
        <p:spPr/>
        <p:txBody>
          <a:bodyPr>
            <a:normAutofit/>
          </a:bodyPr>
          <a:lstStyle/>
          <a:p>
            <a:r>
              <a:rPr lang="en-GB" dirty="0" smtClean="0"/>
              <a:t>There are a wide array of diagnostic tests and procedures available to help the clinician make a diagnosis and treat the patient properly.</a:t>
            </a:r>
            <a:endParaRPr lang="en-US" sz="3600" dirty="0" smtClean="0"/>
          </a:p>
          <a:p>
            <a:r>
              <a:rPr lang="en-GB" dirty="0" smtClean="0"/>
              <a:t>They are classified into 2 main groups namely: - </a:t>
            </a:r>
            <a:endParaRPr lang="en-US" sz="3600" dirty="0" smtClean="0"/>
          </a:p>
          <a:p>
            <a:pPr marL="571500" lvl="0" indent="-571500">
              <a:buFont typeface="+mj-lt"/>
              <a:buAutoNum type="romanLcPeriod"/>
            </a:pPr>
            <a:r>
              <a:rPr lang="en-GB" b="1" dirty="0" smtClean="0"/>
              <a:t>Invasive produces</a:t>
            </a:r>
            <a:endParaRPr lang="en-US" sz="3600" b="1" dirty="0" smtClean="0"/>
          </a:p>
          <a:p>
            <a:pPr marL="571500" lvl="0" indent="-571500">
              <a:buFont typeface="+mj-lt"/>
              <a:buAutoNum type="romanLcPeriod"/>
            </a:pPr>
            <a:r>
              <a:rPr lang="en-GB" b="1" dirty="0" smtClean="0"/>
              <a:t>Non-invasive procedures</a:t>
            </a:r>
            <a:endParaRPr lang="en-US" sz="3600" dirty="0" smtClean="0"/>
          </a:p>
          <a:p>
            <a:pPr>
              <a:buNone/>
            </a:pPr>
            <a:r>
              <a:rPr lang="en-GB" dirty="0" smtClean="0"/>
              <a:t> </a:t>
            </a:r>
            <a:endParaRPr lang="en-US" sz="36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23</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GB" b="1" dirty="0" smtClean="0"/>
              <a:t>Invasive procedures </a:t>
            </a:r>
            <a:r>
              <a:rPr lang="en-GB" dirty="0" smtClean="0"/>
              <a:t>involve actual invasion of the body in some way to obtain diagnostic information e.g. introducing needles, catheters, trochers and other instruments into the patient’s body.</a:t>
            </a:r>
            <a:endParaRPr lang="en-US" sz="3600" dirty="0" smtClean="0"/>
          </a:p>
          <a:p>
            <a:pPr>
              <a:buFont typeface="Wingdings" pitchFamily="2" charset="2"/>
              <a:buChar char="q"/>
            </a:pPr>
            <a:r>
              <a:rPr lang="en-GB" b="1" dirty="0" smtClean="0"/>
              <a:t>Non-invasive procedures </a:t>
            </a:r>
            <a:r>
              <a:rPr lang="en-GB" dirty="0" smtClean="0"/>
              <a:t>do not involve invasion of the body and have no risk or minimal risk or discomfort to the patient e.g chest X-Ray (CXR) and urinalysis</a:t>
            </a:r>
            <a:endParaRPr lang="en-US" sz="3600"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24</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GB" b="1" dirty="0" smtClean="0"/>
              <a:t>Classification of diagnostic tests and procedures</a:t>
            </a:r>
          </a:p>
          <a:p>
            <a:pPr marL="514350" lvl="0" indent="-514350">
              <a:buFont typeface="+mj-lt"/>
              <a:buAutoNum type="arabicParenR"/>
            </a:pPr>
            <a:r>
              <a:rPr lang="en-GB" dirty="0" smtClean="0"/>
              <a:t>Clinical laboratory tests</a:t>
            </a:r>
            <a:endParaRPr lang="en-US" dirty="0" smtClean="0"/>
          </a:p>
          <a:p>
            <a:pPr marL="514350" lvl="0" indent="-514350">
              <a:buFont typeface="+mj-lt"/>
              <a:buAutoNum type="arabicParenR"/>
            </a:pPr>
            <a:r>
              <a:rPr lang="en-GB" dirty="0" smtClean="0"/>
              <a:t>Tests that measure the electrical activity of the body e.g. electrocardiography (ECG) and electroencephalography (EEG)</a:t>
            </a:r>
            <a:endParaRPr lang="en-US" dirty="0" smtClean="0"/>
          </a:p>
          <a:p>
            <a:pPr marL="514350" lvl="0" indent="-514350">
              <a:buFont typeface="+mj-lt"/>
              <a:buAutoNum type="arabicParenR"/>
            </a:pPr>
            <a:r>
              <a:rPr lang="en-GB" dirty="0" smtClean="0"/>
              <a:t>Tests using radioisotopes (</a:t>
            </a:r>
            <a:r>
              <a:rPr lang="en-GB" dirty="0" err="1" smtClean="0"/>
              <a:t>radionuclides</a:t>
            </a:r>
            <a:r>
              <a:rPr lang="en-GB" dirty="0" smtClean="0"/>
              <a:t>)</a:t>
            </a:r>
            <a:endParaRPr lang="en-US" dirty="0" smtClean="0"/>
          </a:p>
          <a:p>
            <a:pPr marL="514350" lvl="0" indent="-514350">
              <a:buFont typeface="+mj-lt"/>
              <a:buAutoNum type="arabicParenR"/>
            </a:pPr>
            <a:r>
              <a:rPr lang="en-GB" dirty="0" smtClean="0"/>
              <a:t>Endoscopy</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25</a:t>
            </a:fld>
            <a:endParaRPr lang="en-US"/>
          </a:p>
        </p:txBody>
      </p:sp>
      <p:sp>
        <p:nvSpPr>
          <p:cNvPr id="6" name="Content Placeholder 5"/>
          <p:cNvSpPr>
            <a:spLocks noGrp="1"/>
          </p:cNvSpPr>
          <p:nvPr>
            <p:ph sz="quarter" idx="1"/>
          </p:nvPr>
        </p:nvSpPr>
        <p:spPr/>
        <p:txBody>
          <a:bodyPr/>
          <a:lstStyle/>
          <a:p>
            <a:pPr marL="514350" lvl="0" indent="-514350">
              <a:buFont typeface="+mj-lt"/>
              <a:buAutoNum type="arabicParenR"/>
            </a:pPr>
            <a:r>
              <a:rPr lang="en-GB" sz="3600" dirty="0" smtClean="0"/>
              <a:t>Ultra  sound procedures</a:t>
            </a:r>
            <a:endParaRPr lang="en-US" sz="3600" dirty="0" smtClean="0"/>
          </a:p>
          <a:p>
            <a:pPr marL="514350" lvl="0" indent="-514350">
              <a:buFont typeface="+mj-lt"/>
              <a:buAutoNum type="arabicParenR"/>
            </a:pPr>
            <a:r>
              <a:rPr lang="en-GB" sz="3600" dirty="0" smtClean="0"/>
              <a:t>X-ray examination</a:t>
            </a:r>
            <a:endParaRPr lang="en-US" sz="3600" dirty="0" smtClean="0"/>
          </a:p>
          <a:p>
            <a:pPr marL="514350" lvl="0" indent="-514350">
              <a:buFont typeface="+mj-lt"/>
              <a:buAutoNum type="arabicParenR"/>
            </a:pPr>
            <a:r>
              <a:rPr lang="en-GB" sz="3600" dirty="0" smtClean="0"/>
              <a:t>Magnetic resonance imaging ( MRI) </a:t>
            </a:r>
            <a:endParaRPr lang="en-US" sz="3600" dirty="0" smtClean="0"/>
          </a:p>
          <a:p>
            <a:pPr marL="514350" lvl="0" indent="-514350">
              <a:buFont typeface="+mj-lt"/>
              <a:buAutoNum type="arabicParenR"/>
            </a:pPr>
            <a:r>
              <a:rPr lang="en-GB" sz="3600" dirty="0" smtClean="0"/>
              <a:t>Position emission tomography(PET scans)</a:t>
            </a:r>
            <a:endParaRPr lang="en-US" sz="3600" dirty="0" smtClean="0"/>
          </a:p>
          <a:p>
            <a:pPr marL="514350" lvl="0" indent="-514350">
              <a:buFont typeface="+mj-lt"/>
              <a:buAutoNum type="arabicParenR"/>
            </a:pPr>
            <a:r>
              <a:rPr lang="en-GB" sz="3600" dirty="0" smtClean="0"/>
              <a:t>Cytological and Histological examinations</a:t>
            </a:r>
            <a:endParaRPr lang="en-US" sz="360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Cont.</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CLASSIFICATION OF DISEASES </a:t>
            </a:r>
          </a:p>
          <a:p>
            <a:r>
              <a:rPr lang="en-GB" dirty="0" smtClean="0"/>
              <a:t>Diseases fall into several large categories according to lesions produced by the various diseases.</a:t>
            </a:r>
            <a:endParaRPr lang="en-US" dirty="0" smtClean="0"/>
          </a:p>
          <a:p>
            <a:r>
              <a:rPr lang="en-GB" dirty="0" smtClean="0"/>
              <a:t>There are two ways of classification: -</a:t>
            </a:r>
            <a:endParaRPr lang="en-US" dirty="0" smtClean="0"/>
          </a:p>
          <a:p>
            <a:pPr lvl="0">
              <a:buFont typeface="Wingdings" pitchFamily="2" charset="2"/>
              <a:buChar char="v"/>
            </a:pPr>
            <a:r>
              <a:rPr lang="en-GB" b="1" dirty="0" smtClean="0"/>
              <a:t>Based on morphology and pathogenesis</a:t>
            </a:r>
            <a:endParaRPr lang="en-US" dirty="0" smtClean="0"/>
          </a:p>
          <a:p>
            <a:pPr lvl="0">
              <a:buFont typeface="Wingdings" pitchFamily="2" charset="2"/>
              <a:buChar char="v"/>
            </a:pPr>
            <a:r>
              <a:rPr lang="en-GB" b="1" dirty="0" smtClean="0"/>
              <a:t>International statistical classification of Diseases (ICD 10) </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1. Classification according to Morphology and Pathogenesis</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27</a:t>
            </a:fld>
            <a:endParaRPr lang="en-US"/>
          </a:p>
        </p:txBody>
      </p:sp>
      <p:sp>
        <p:nvSpPr>
          <p:cNvPr id="3" name="Content Placeholder 2"/>
          <p:cNvSpPr>
            <a:spLocks noGrp="1"/>
          </p:cNvSpPr>
          <p:nvPr>
            <p:ph sz="quarter" idx="1"/>
          </p:nvPr>
        </p:nvSpPr>
        <p:spPr/>
        <p:txBody>
          <a:bodyPr>
            <a:normAutofit/>
          </a:bodyPr>
          <a:lstStyle/>
          <a:p>
            <a:r>
              <a:rPr lang="en-GB" dirty="0" smtClean="0"/>
              <a:t>In this type of classification there are five broad groups namely: - </a:t>
            </a:r>
            <a:endParaRPr lang="en-US" dirty="0" smtClean="0"/>
          </a:p>
          <a:p>
            <a:pPr lvl="0">
              <a:buFont typeface="Wingdings" pitchFamily="2" charset="2"/>
              <a:buChar char="v"/>
            </a:pPr>
            <a:r>
              <a:rPr lang="en-GB" b="1" dirty="0" smtClean="0"/>
              <a:t>Congenital and hereditary diseases</a:t>
            </a:r>
            <a:endParaRPr lang="en-US" dirty="0" smtClean="0"/>
          </a:p>
          <a:p>
            <a:pPr lvl="0">
              <a:buFont typeface="Wingdings" pitchFamily="2" charset="2"/>
              <a:buChar char="v"/>
            </a:pPr>
            <a:r>
              <a:rPr lang="en-GB" b="1" dirty="0" smtClean="0"/>
              <a:t>Inflammatory diseases</a:t>
            </a:r>
            <a:endParaRPr lang="en-US" dirty="0" smtClean="0"/>
          </a:p>
          <a:p>
            <a:pPr lvl="0">
              <a:buFont typeface="Wingdings" pitchFamily="2" charset="2"/>
              <a:buChar char="v"/>
            </a:pPr>
            <a:r>
              <a:rPr lang="en-GB" b="1" dirty="0" smtClean="0"/>
              <a:t>Degenerative diseases</a:t>
            </a:r>
            <a:endParaRPr lang="en-US" dirty="0" smtClean="0"/>
          </a:p>
          <a:p>
            <a:pPr lvl="0">
              <a:buFont typeface="Wingdings" pitchFamily="2" charset="2"/>
              <a:buChar char="v"/>
            </a:pPr>
            <a:r>
              <a:rPr lang="en-GB" b="1" dirty="0" smtClean="0"/>
              <a:t>Metabolic diseases</a:t>
            </a:r>
            <a:endParaRPr lang="en-US" dirty="0" smtClean="0"/>
          </a:p>
          <a:p>
            <a:pPr lvl="0">
              <a:buFont typeface="Wingdings" pitchFamily="2" charset="2"/>
              <a:buChar char="v"/>
            </a:pPr>
            <a:r>
              <a:rPr lang="en-GB" b="1" dirty="0" smtClean="0"/>
              <a:t>Neoplastic diseases</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28</a:t>
            </a:fld>
            <a:endParaRPr lang="en-US"/>
          </a:p>
        </p:txBody>
      </p:sp>
      <p:sp>
        <p:nvSpPr>
          <p:cNvPr id="3" name="Content Placeholder 2"/>
          <p:cNvSpPr>
            <a:spLocks noGrp="1"/>
          </p:cNvSpPr>
          <p:nvPr>
            <p:ph sz="quarter" idx="1"/>
          </p:nvPr>
        </p:nvSpPr>
        <p:spPr/>
        <p:txBody>
          <a:bodyPr>
            <a:normAutofit/>
          </a:bodyPr>
          <a:lstStyle/>
          <a:p>
            <a:pPr>
              <a:buNone/>
            </a:pPr>
            <a:r>
              <a:rPr lang="en-US" b="1" dirty="0" smtClean="0"/>
              <a:t>A. CONGENITAL AND HEREDITARY DISEASES</a:t>
            </a:r>
          </a:p>
          <a:p>
            <a:r>
              <a:rPr lang="en-GB" dirty="0"/>
              <a:t>R</a:t>
            </a:r>
            <a:r>
              <a:rPr lang="en-GB" dirty="0" smtClean="0"/>
              <a:t>esult from disturbances of development during the foetal life due to genetic abnormalities, abnormalities in numbers and distribution of chromosomes</a:t>
            </a:r>
          </a:p>
          <a:p>
            <a:r>
              <a:rPr lang="en-GB" dirty="0" smtClean="0"/>
              <a:t> Caused by intrauterine injury from various agents (e.g. X-rays, radioactive rays, infection) or interaction of genetic and environmental factors. </a:t>
            </a: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29</a:t>
            </a:fld>
            <a:endParaRPr lang="en-US"/>
          </a:p>
        </p:txBody>
      </p:sp>
      <p:sp>
        <p:nvSpPr>
          <p:cNvPr id="6" name="Content Placeholder 5"/>
          <p:cNvSpPr>
            <a:spLocks noGrp="1"/>
          </p:cNvSpPr>
          <p:nvPr>
            <p:ph sz="quarter" idx="1"/>
          </p:nvPr>
        </p:nvSpPr>
        <p:spPr/>
        <p:txBody>
          <a:bodyPr/>
          <a:lstStyle/>
          <a:p>
            <a:pPr>
              <a:buFont typeface="Wingdings" pitchFamily="2" charset="2"/>
              <a:buChar char="v"/>
            </a:pPr>
            <a:r>
              <a:rPr lang="en-GB" b="1" dirty="0" smtClean="0"/>
              <a:t>Examples</a:t>
            </a:r>
            <a:r>
              <a:rPr lang="en-GB" dirty="0" smtClean="0"/>
              <a:t> </a:t>
            </a:r>
            <a:endParaRPr lang="en-US" dirty="0" smtClean="0"/>
          </a:p>
          <a:p>
            <a:pPr lvl="0"/>
            <a:r>
              <a:rPr lang="en-GB" dirty="0" smtClean="0"/>
              <a:t>Sickle cell disease – abnormal haemoglobin</a:t>
            </a:r>
            <a:endParaRPr lang="en-US" dirty="0" smtClean="0"/>
          </a:p>
          <a:p>
            <a:pPr lvl="0"/>
            <a:r>
              <a:rPr lang="en-GB" dirty="0" smtClean="0"/>
              <a:t>Haemophilia</a:t>
            </a:r>
            <a:endParaRPr lang="en-US" dirty="0" smtClean="0"/>
          </a:p>
          <a:p>
            <a:pPr lvl="0"/>
            <a:r>
              <a:rPr lang="en-GB" dirty="0" smtClean="0"/>
              <a:t>Congenital heart disease due infection with German measles</a:t>
            </a:r>
            <a:endParaRPr lang="en-US" dirty="0" smtClean="0"/>
          </a:p>
          <a:p>
            <a:pPr lvl="0"/>
            <a:r>
              <a:rPr lang="en-GB" dirty="0" smtClean="0"/>
              <a:t>Down’s syndrome (Mongolism)</a:t>
            </a:r>
            <a:endParaRPr lang="en-US" dirty="0" smtClean="0"/>
          </a:p>
          <a:p>
            <a:pPr lvl="0"/>
            <a:r>
              <a:rPr lang="en-GB" dirty="0" smtClean="0"/>
              <a:t>Turner’s syndrome</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a:t>
            </a:fld>
            <a:endParaRPr lang="en-US"/>
          </a:p>
        </p:txBody>
      </p:sp>
      <p:sp>
        <p:nvSpPr>
          <p:cNvPr id="3" name="Content Placeholder 2"/>
          <p:cNvSpPr>
            <a:spLocks noGrp="1"/>
          </p:cNvSpPr>
          <p:nvPr>
            <p:ph sz="quarter" idx="1"/>
          </p:nvPr>
        </p:nvSpPr>
        <p:spPr/>
        <p:txBody>
          <a:bodyPr>
            <a:normAutofit/>
          </a:bodyPr>
          <a:lstStyle/>
          <a:p>
            <a:pPr lvl="0"/>
            <a:r>
              <a:rPr lang="en-GB" dirty="0"/>
              <a:t>Define basic terms and concepts in </a:t>
            </a:r>
            <a:r>
              <a:rPr lang="en-GB" dirty="0" smtClean="0"/>
              <a:t>pathology</a:t>
            </a:r>
            <a:endParaRPr lang="en-US" dirty="0"/>
          </a:p>
          <a:p>
            <a:pPr lvl="0"/>
            <a:r>
              <a:rPr lang="en-GB" dirty="0"/>
              <a:t>Classify diseases and disorders</a:t>
            </a:r>
            <a:endParaRPr lang="en-US" dirty="0"/>
          </a:p>
          <a:p>
            <a:pPr lvl="0"/>
            <a:r>
              <a:rPr lang="en-GB" dirty="0"/>
              <a:t>Explain various pathological processes </a:t>
            </a:r>
            <a:endParaRPr lang="en-US" dirty="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B. INFLAMMATORY DISEASES </a:t>
            </a:r>
          </a:p>
          <a:p>
            <a:r>
              <a:rPr lang="en-GB" dirty="0" smtClean="0"/>
              <a:t>Inflammatory diseases are those conditions in which the body reacts to an injurious agent by means of inflammation. </a:t>
            </a:r>
            <a:endParaRPr lang="en-US" dirty="0" smtClean="0"/>
          </a:p>
          <a:p>
            <a:pPr>
              <a:buFont typeface="Wingdings" pitchFamily="2" charset="2"/>
              <a:buChar char="v"/>
            </a:pPr>
            <a:r>
              <a:rPr lang="en-GB" b="1" dirty="0" smtClean="0"/>
              <a:t>Examples</a:t>
            </a:r>
            <a:endParaRPr lang="en-US" b="1" dirty="0" smtClean="0"/>
          </a:p>
          <a:p>
            <a:pPr lvl="0"/>
            <a:r>
              <a:rPr lang="en-GB" dirty="0" smtClean="0"/>
              <a:t>Pneumonia</a:t>
            </a:r>
            <a:endParaRPr lang="en-US" dirty="0" smtClean="0"/>
          </a:p>
          <a:p>
            <a:pPr lvl="0"/>
            <a:r>
              <a:rPr lang="en-GB" dirty="0" smtClean="0"/>
              <a:t>Allergic reactions</a:t>
            </a:r>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t>
            </a:r>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31</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 DEGENERATIVE DISEASES </a:t>
            </a:r>
          </a:p>
          <a:p>
            <a:r>
              <a:rPr lang="en-GB" dirty="0" smtClean="0"/>
              <a:t>In degenerative diseases the primary abnormality is a degeneration of various parts of the body.</a:t>
            </a:r>
            <a:endParaRPr lang="en-US" dirty="0" smtClean="0"/>
          </a:p>
          <a:p>
            <a:pPr>
              <a:buFont typeface="Wingdings" pitchFamily="2" charset="2"/>
              <a:buChar char="v"/>
            </a:pPr>
            <a:r>
              <a:rPr lang="en-GB" b="1" dirty="0" smtClean="0"/>
              <a:t>Examples </a:t>
            </a:r>
            <a:endParaRPr lang="en-US" b="1" dirty="0" smtClean="0"/>
          </a:p>
          <a:p>
            <a:pPr lvl="0"/>
            <a:r>
              <a:rPr lang="en-GB" dirty="0" smtClean="0"/>
              <a:t>Aging in old individuals</a:t>
            </a:r>
            <a:endParaRPr lang="en-US" dirty="0" smtClean="0"/>
          </a:p>
          <a:p>
            <a:pPr lvl="0"/>
            <a:r>
              <a:rPr lang="en-GB" dirty="0" smtClean="0"/>
              <a:t>Joint diseases – arthritis</a:t>
            </a:r>
            <a:endParaRPr lang="en-US" dirty="0" smtClean="0"/>
          </a:p>
          <a:p>
            <a:pPr lvl="0"/>
            <a:r>
              <a:rPr lang="en-GB" dirty="0" smtClean="0"/>
              <a:t>Hardening of arteries - arteriosclerosis</a:t>
            </a:r>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32</a:t>
            </a:fld>
            <a:endParaRPr lang="en-US"/>
          </a:p>
        </p:txBody>
      </p:sp>
      <p:sp>
        <p:nvSpPr>
          <p:cNvPr id="3" name="Content Placeholder 2"/>
          <p:cNvSpPr>
            <a:spLocks noGrp="1"/>
          </p:cNvSpPr>
          <p:nvPr>
            <p:ph sz="quarter" idx="1"/>
          </p:nvPr>
        </p:nvSpPr>
        <p:spPr/>
        <p:txBody>
          <a:bodyPr>
            <a:normAutofit/>
          </a:bodyPr>
          <a:lstStyle/>
          <a:p>
            <a:pPr>
              <a:buNone/>
            </a:pPr>
            <a:r>
              <a:rPr lang="en-GB" b="1" dirty="0" smtClean="0"/>
              <a:t>D. METABOLIC DISEASES</a:t>
            </a:r>
            <a:endParaRPr lang="en-US" dirty="0" smtClean="0"/>
          </a:p>
          <a:p>
            <a:r>
              <a:rPr lang="en-GB" dirty="0" smtClean="0"/>
              <a:t>In this class of diseases the cardinal abnormality is a disturbance with some important metabolic process in the body.</a:t>
            </a:r>
            <a:endParaRPr lang="en-US" dirty="0" smtClean="0"/>
          </a:p>
          <a:p>
            <a:pPr>
              <a:buFont typeface="Wingdings" pitchFamily="2" charset="2"/>
              <a:buChar char="v"/>
            </a:pPr>
            <a:r>
              <a:rPr lang="en-GB" b="1" dirty="0" smtClean="0"/>
              <a:t>Examples</a:t>
            </a:r>
            <a:endParaRPr lang="en-US" b="1" dirty="0" smtClean="0"/>
          </a:p>
          <a:p>
            <a:pPr lvl="0"/>
            <a:r>
              <a:rPr lang="en-GB" dirty="0" smtClean="0"/>
              <a:t>Diabetes mellitus</a:t>
            </a:r>
            <a:endParaRPr lang="en-US" dirty="0" smtClean="0"/>
          </a:p>
          <a:p>
            <a:pPr lvl="0"/>
            <a:r>
              <a:rPr lang="en-GB" dirty="0" smtClean="0"/>
              <a:t>Hypoglycaemia</a:t>
            </a:r>
            <a:endParaRPr lang="en-US" dirty="0" smtClean="0"/>
          </a:p>
          <a:p>
            <a:pPr lvl="0"/>
            <a:r>
              <a:rPr lang="en-GB" dirty="0" smtClean="0"/>
              <a:t>Thyrotoxicosis </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E. NEOPLASTIC DISEASES (CANCERS) </a:t>
            </a:r>
          </a:p>
          <a:p>
            <a:r>
              <a:rPr lang="en-GB" dirty="0" smtClean="0"/>
              <a:t>Neoplastic diseases are characterized by abnormal cell growth that leads to formation of various types of tumours (cancers), which are usually abnormal in structure and function.</a:t>
            </a:r>
            <a:endParaRPr lang="en-US" dirty="0" smtClean="0"/>
          </a:p>
          <a:p>
            <a:pPr>
              <a:buFont typeface="Wingdings" pitchFamily="2" charset="2"/>
              <a:buChar char="v"/>
            </a:pPr>
            <a:r>
              <a:rPr lang="en-GB" b="1" dirty="0" smtClean="0"/>
              <a:t>Examples </a:t>
            </a:r>
            <a:r>
              <a:rPr lang="en-GB" dirty="0" smtClean="0"/>
              <a:t> </a:t>
            </a:r>
            <a:endParaRPr lang="en-US" dirty="0" smtClean="0"/>
          </a:p>
          <a:p>
            <a:pPr lvl="0"/>
            <a:r>
              <a:rPr lang="en-GB" dirty="0" smtClean="0"/>
              <a:t>Cancer of the breast, cervix, stomach, oesophagus, uterus, ovary.</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2. ICD –10 CLASSIFICATIONS</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34</a:t>
            </a:fld>
            <a:endParaRPr lang="en-US"/>
          </a:p>
        </p:txBody>
      </p:sp>
      <p:sp>
        <p:nvSpPr>
          <p:cNvPr id="3" name="Content Placeholder 2"/>
          <p:cNvSpPr>
            <a:spLocks noGrp="1"/>
          </p:cNvSpPr>
          <p:nvPr>
            <p:ph sz="quarter" idx="1"/>
          </p:nvPr>
        </p:nvSpPr>
        <p:spPr/>
        <p:txBody>
          <a:bodyPr>
            <a:normAutofit fontScale="92500" lnSpcReduction="10000"/>
          </a:bodyPr>
          <a:lstStyle/>
          <a:p>
            <a:r>
              <a:rPr lang="en-GB" dirty="0" smtClean="0"/>
              <a:t>This is an internal statistical classification of diseases and related health problems that is based on families and sets the International nomenclature of diseases (IND). </a:t>
            </a:r>
            <a:endParaRPr lang="en-US" dirty="0" smtClean="0"/>
          </a:p>
          <a:p>
            <a:r>
              <a:rPr lang="en-GB" dirty="0" smtClean="0"/>
              <a:t>It takes into account of: - </a:t>
            </a:r>
            <a:endParaRPr lang="en-US" dirty="0" smtClean="0"/>
          </a:p>
          <a:p>
            <a:pPr lvl="0">
              <a:buFont typeface="Wingdings" pitchFamily="2" charset="2"/>
              <a:buChar char="v"/>
            </a:pPr>
            <a:r>
              <a:rPr lang="en-GB" b="1" dirty="0" smtClean="0"/>
              <a:t>Diagnoses</a:t>
            </a:r>
            <a:endParaRPr lang="en-US" dirty="0" smtClean="0"/>
          </a:p>
          <a:p>
            <a:pPr lvl="0">
              <a:buFont typeface="Wingdings" pitchFamily="2" charset="2"/>
              <a:buChar char="v"/>
            </a:pPr>
            <a:r>
              <a:rPr lang="en-GB" b="1" dirty="0" smtClean="0"/>
              <a:t>Symptoms and signs</a:t>
            </a:r>
            <a:endParaRPr lang="en-US" dirty="0" smtClean="0"/>
          </a:p>
          <a:p>
            <a:pPr lvl="0">
              <a:buFont typeface="Wingdings" pitchFamily="2" charset="2"/>
              <a:buChar char="v"/>
            </a:pPr>
            <a:r>
              <a:rPr lang="en-GB" b="1" dirty="0" smtClean="0"/>
              <a:t>Abnormal laboratory findings</a:t>
            </a:r>
            <a:endParaRPr lang="en-US" dirty="0" smtClean="0"/>
          </a:p>
          <a:p>
            <a:pPr lvl="0">
              <a:buFont typeface="Wingdings" pitchFamily="2" charset="2"/>
              <a:buChar char="v"/>
            </a:pPr>
            <a:r>
              <a:rPr lang="en-GB" b="1" dirty="0" smtClean="0"/>
              <a:t>Body systems affected</a:t>
            </a:r>
            <a:endParaRPr lang="en-US" dirty="0" smtClean="0"/>
          </a:p>
          <a:p>
            <a:pPr>
              <a:buFont typeface="Wingdings" pitchFamily="2" charset="2"/>
              <a:buChar char="v"/>
            </a:pPr>
            <a:r>
              <a:rPr lang="en-US" b="1" dirty="0" smtClean="0"/>
              <a:t>Injuries and disabilities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35</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A. INFECTIOUS AND PARASITIC INFECTIONS (A00 – B99) </a:t>
            </a:r>
          </a:p>
          <a:p>
            <a:pPr>
              <a:buFont typeface="Wingdings" pitchFamily="2" charset="2"/>
              <a:buChar char="v"/>
            </a:pPr>
            <a:r>
              <a:rPr lang="en-GB" b="1" dirty="0" smtClean="0"/>
              <a:t>Examples</a:t>
            </a:r>
            <a:r>
              <a:rPr lang="en-GB" dirty="0" smtClean="0"/>
              <a:t> </a:t>
            </a:r>
            <a:endParaRPr lang="en-US" dirty="0" smtClean="0"/>
          </a:p>
          <a:p>
            <a:r>
              <a:rPr lang="en-GB" dirty="0" smtClean="0"/>
              <a:t>A00	Cholera</a:t>
            </a:r>
            <a:endParaRPr lang="en-US" dirty="0" smtClean="0"/>
          </a:p>
          <a:p>
            <a:r>
              <a:rPr lang="en-GB" dirty="0" smtClean="0"/>
              <a:t>A01	Typhoid and paratyphoid fevers</a:t>
            </a:r>
            <a:endParaRPr lang="en-US" dirty="0" smtClean="0"/>
          </a:p>
          <a:p>
            <a:r>
              <a:rPr lang="en-GB" dirty="0" smtClean="0"/>
              <a:t>A03	Shigellosis</a:t>
            </a:r>
            <a:endParaRPr lang="en-US" dirty="0" smtClean="0"/>
          </a:p>
          <a:p>
            <a:r>
              <a:rPr lang="en-GB" dirty="0" smtClean="0"/>
              <a:t>A06	</a:t>
            </a:r>
            <a:r>
              <a:rPr lang="en-GB" dirty="0" err="1" smtClean="0"/>
              <a:t>Amoebiasis</a:t>
            </a:r>
            <a:endParaRPr lang="en-US" dirty="0" smtClean="0"/>
          </a:p>
          <a:p>
            <a:r>
              <a:rPr lang="en-GB" dirty="0" smtClean="0"/>
              <a:t>A09	Diarrhoea and gastroenteritis of infectious origin</a:t>
            </a: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36</a:t>
            </a:fld>
            <a:endParaRPr lang="en-US"/>
          </a:p>
        </p:txBody>
      </p:sp>
      <p:sp>
        <p:nvSpPr>
          <p:cNvPr id="6" name="Content Placeholder 5"/>
          <p:cNvSpPr>
            <a:spLocks noGrp="1"/>
          </p:cNvSpPr>
          <p:nvPr>
            <p:ph sz="quarter" idx="1"/>
          </p:nvPr>
        </p:nvSpPr>
        <p:spPr/>
        <p:txBody>
          <a:bodyPr>
            <a:normAutofit lnSpcReduction="10000"/>
          </a:bodyPr>
          <a:lstStyle/>
          <a:p>
            <a:r>
              <a:rPr lang="en-GB" dirty="0" smtClean="0"/>
              <a:t>A15	Respiratory tuberculosis confirmed </a:t>
            </a:r>
            <a:r>
              <a:rPr lang="en-GB" dirty="0" err="1" smtClean="0"/>
              <a:t>bacteriologically</a:t>
            </a:r>
            <a:r>
              <a:rPr lang="en-GB" dirty="0" smtClean="0"/>
              <a:t> and </a:t>
            </a:r>
            <a:r>
              <a:rPr lang="en-GB" dirty="0" err="1" smtClean="0"/>
              <a:t>histologically</a:t>
            </a:r>
            <a:endParaRPr lang="en-US" dirty="0" smtClean="0"/>
          </a:p>
          <a:p>
            <a:r>
              <a:rPr lang="en-GB" dirty="0" smtClean="0"/>
              <a:t>A16	Respiratory tuberculosis not confirmed </a:t>
            </a:r>
            <a:r>
              <a:rPr lang="en-GB" dirty="0" err="1" smtClean="0"/>
              <a:t>bacteriologically</a:t>
            </a:r>
            <a:r>
              <a:rPr lang="en-GB" dirty="0" smtClean="0"/>
              <a:t> and </a:t>
            </a:r>
            <a:r>
              <a:rPr lang="en-GB" dirty="0" err="1" smtClean="0"/>
              <a:t>histologically</a:t>
            </a:r>
            <a:endParaRPr lang="en-US" dirty="0" smtClean="0"/>
          </a:p>
          <a:p>
            <a:r>
              <a:rPr lang="en-GB" dirty="0" smtClean="0"/>
              <a:t>A17	TB of the nervous system</a:t>
            </a:r>
            <a:endParaRPr lang="en-US" dirty="0" smtClean="0"/>
          </a:p>
          <a:p>
            <a:r>
              <a:rPr lang="en-GB" dirty="0" smtClean="0"/>
              <a:t>A19	</a:t>
            </a:r>
            <a:r>
              <a:rPr lang="en-GB" dirty="0" err="1" smtClean="0"/>
              <a:t>Milliary</a:t>
            </a:r>
            <a:r>
              <a:rPr lang="en-GB" dirty="0" smtClean="0"/>
              <a:t> TB</a:t>
            </a:r>
            <a:endParaRPr lang="en-US" dirty="0" smtClean="0"/>
          </a:p>
          <a:p>
            <a:r>
              <a:rPr lang="en-GB" dirty="0" smtClean="0"/>
              <a:t>A22	Anthrax</a:t>
            </a:r>
            <a:endParaRPr lang="en-US" dirty="0" smtClean="0"/>
          </a:p>
          <a:p>
            <a:r>
              <a:rPr lang="en-GB" dirty="0" smtClean="0"/>
              <a:t>A23	Brucellosis</a:t>
            </a:r>
            <a:endParaRPr lang="en-US" dirty="0" smtClean="0"/>
          </a:p>
          <a:p>
            <a:r>
              <a:rPr lang="en-GB" dirty="0" smtClean="0"/>
              <a:t>A50	Congenital syphilis</a:t>
            </a:r>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37</a:t>
            </a:fld>
            <a:endParaRPr lang="en-US"/>
          </a:p>
        </p:txBody>
      </p:sp>
      <p:sp>
        <p:nvSpPr>
          <p:cNvPr id="3" name="Content Placeholder 2"/>
          <p:cNvSpPr>
            <a:spLocks noGrp="1"/>
          </p:cNvSpPr>
          <p:nvPr>
            <p:ph sz="quarter" idx="1"/>
          </p:nvPr>
        </p:nvSpPr>
        <p:spPr/>
        <p:txBody>
          <a:bodyPr/>
          <a:lstStyle/>
          <a:p>
            <a:pPr>
              <a:buNone/>
            </a:pPr>
            <a:r>
              <a:rPr lang="en-GB" b="1" dirty="0" smtClean="0"/>
              <a:t>B. NEOPLASMS (C00 – D48)</a:t>
            </a:r>
            <a:endParaRPr lang="en-US" dirty="0" smtClean="0"/>
          </a:p>
          <a:p>
            <a:r>
              <a:rPr lang="en-GB" dirty="0" smtClean="0"/>
              <a:t>C46	Kaposi's sarcoma</a:t>
            </a:r>
            <a:endParaRPr lang="en-US" dirty="0" smtClean="0"/>
          </a:p>
          <a:p>
            <a:r>
              <a:rPr lang="en-GB" dirty="0" smtClean="0"/>
              <a:t>C50	Malignant neoplasm of the breast</a:t>
            </a:r>
            <a:endParaRPr lang="en-US" dirty="0" smtClean="0"/>
          </a:p>
          <a:p>
            <a:r>
              <a:rPr lang="en-GB" dirty="0" smtClean="0"/>
              <a:t>C67	Malignant neoplasm of the bladder</a:t>
            </a:r>
            <a:endParaRPr lang="en-US" dirty="0" smtClean="0"/>
          </a:p>
          <a:p>
            <a:r>
              <a:rPr lang="en-GB" dirty="0" smtClean="0"/>
              <a:t>D05	Carcinoma in situ of breast</a:t>
            </a:r>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 DISEASES OF BLOOD AND BLOOD FORMING ORGANS (D50 – D89) </a:t>
            </a:r>
          </a:p>
          <a:p>
            <a:r>
              <a:rPr lang="en-GB" dirty="0" smtClean="0"/>
              <a:t>D50	Iron deficiency anaemia</a:t>
            </a:r>
            <a:endParaRPr lang="en-US" dirty="0" smtClean="0"/>
          </a:p>
          <a:p>
            <a:r>
              <a:rPr lang="en-GB" dirty="0" smtClean="0"/>
              <a:t>D51	Vitamin B12 deficiency anaemia</a:t>
            </a:r>
            <a:endParaRPr lang="en-US" dirty="0" smtClean="0"/>
          </a:p>
          <a:p>
            <a:r>
              <a:rPr lang="en-GB" dirty="0" smtClean="0"/>
              <a:t>D52	Folate deficiency anaemia</a:t>
            </a:r>
            <a:endParaRPr lang="en-US" dirty="0" smtClean="0"/>
          </a:p>
          <a:p>
            <a:r>
              <a:rPr lang="en-GB" dirty="0" smtClean="0"/>
              <a:t>D57	Sickle cell disease</a:t>
            </a:r>
            <a:endParaRPr lang="en-US" dirty="0" smtClean="0"/>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39</a:t>
            </a:fld>
            <a:endParaRPr lang="en-US"/>
          </a:p>
        </p:txBody>
      </p:sp>
      <p:sp>
        <p:nvSpPr>
          <p:cNvPr id="3" name="Content Placeholder 2"/>
          <p:cNvSpPr>
            <a:spLocks noGrp="1"/>
          </p:cNvSpPr>
          <p:nvPr>
            <p:ph sz="quarter" idx="1"/>
          </p:nvPr>
        </p:nvSpPr>
        <p:spPr/>
        <p:txBody>
          <a:bodyPr>
            <a:normAutofit/>
          </a:bodyPr>
          <a:lstStyle/>
          <a:p>
            <a:pPr>
              <a:buNone/>
            </a:pPr>
            <a:r>
              <a:rPr lang="en-GB" b="1" dirty="0" smtClean="0"/>
              <a:t>D. ENDOCRINE, NUTRITIONAL AND METABOLIC DISEASES (E00-E90) </a:t>
            </a:r>
          </a:p>
          <a:p>
            <a:r>
              <a:rPr lang="en-GB" dirty="0" smtClean="0"/>
              <a:t>E05	Thyrotoxicosis (hyperthyroidism)</a:t>
            </a:r>
            <a:endParaRPr lang="en-US" dirty="0" smtClean="0"/>
          </a:p>
          <a:p>
            <a:r>
              <a:rPr lang="en-GB" dirty="0" smtClean="0"/>
              <a:t>E10	Insulin dependent diabetes mellitus</a:t>
            </a:r>
            <a:endParaRPr lang="en-US" dirty="0" smtClean="0"/>
          </a:p>
          <a:p>
            <a:r>
              <a:rPr lang="en-GB" dirty="0" smtClean="0"/>
              <a:t>E11	Non-insulin dependent diabetes mellitus</a:t>
            </a:r>
            <a:endParaRPr lang="en-US" dirty="0" smtClean="0"/>
          </a:p>
          <a:p>
            <a:r>
              <a:rPr lang="en-GB" dirty="0" smtClean="0"/>
              <a:t>E15	Non-diabetic hypoglycaemic coma</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a:t>
            </a:fld>
            <a:endParaRPr lang="en-US"/>
          </a:p>
        </p:txBody>
      </p:sp>
      <p:sp>
        <p:nvSpPr>
          <p:cNvPr id="3" name="Content Placeholder 2"/>
          <p:cNvSpPr>
            <a:spLocks noGrp="1"/>
          </p:cNvSpPr>
          <p:nvPr>
            <p:ph sz="quarter" idx="1"/>
          </p:nvPr>
        </p:nvSpPr>
        <p:spPr/>
        <p:txBody>
          <a:bodyPr>
            <a:normAutofit fontScale="92500"/>
          </a:bodyPr>
          <a:lstStyle/>
          <a:p>
            <a:r>
              <a:rPr lang="en-US" dirty="0"/>
              <a:t>The word Pathology has two words- </a:t>
            </a:r>
            <a:r>
              <a:rPr lang="en-US" b="1" i="1" dirty="0"/>
              <a:t>pathos </a:t>
            </a:r>
            <a:r>
              <a:rPr lang="en-US" dirty="0"/>
              <a:t>and </a:t>
            </a:r>
            <a:r>
              <a:rPr lang="en-US" b="1" i="1" dirty="0" err="1"/>
              <a:t>logu</a:t>
            </a:r>
            <a:r>
              <a:rPr lang="en-US" b="1" dirty="0" err="1"/>
              <a:t>s</a:t>
            </a:r>
            <a:r>
              <a:rPr lang="en-US" b="1" dirty="0"/>
              <a:t> </a:t>
            </a:r>
            <a:r>
              <a:rPr lang="en-US" dirty="0"/>
              <a:t>where pathos means </a:t>
            </a:r>
            <a:r>
              <a:rPr lang="en-US" b="1" i="1" dirty="0"/>
              <a:t>disease </a:t>
            </a:r>
            <a:r>
              <a:rPr lang="en-US" dirty="0"/>
              <a:t>and </a:t>
            </a:r>
            <a:r>
              <a:rPr lang="en-US" b="1" i="1" dirty="0" err="1"/>
              <a:t>logus</a:t>
            </a:r>
            <a:r>
              <a:rPr lang="en-US" b="1" i="1" dirty="0"/>
              <a:t> </a:t>
            </a:r>
            <a:r>
              <a:rPr lang="en-US" dirty="0"/>
              <a:t>is discourse therefore pathology means disease </a:t>
            </a:r>
            <a:r>
              <a:rPr lang="en-US" dirty="0" smtClean="0"/>
              <a:t>discourse</a:t>
            </a:r>
          </a:p>
          <a:p>
            <a:r>
              <a:rPr lang="en-US" dirty="0" smtClean="0"/>
              <a:t>Pathology can be defined as: -</a:t>
            </a:r>
            <a:r>
              <a:rPr lang="en-US" b="1" dirty="0" smtClean="0"/>
              <a:t>A natural science that encompasses the study of abnormal condition of the body as in causes, nature, evolution, morphological and functional changes that occur thereof</a:t>
            </a:r>
          </a:p>
          <a:p>
            <a:r>
              <a:rPr lang="en-US" dirty="0" smtClean="0"/>
              <a:t>Pathology </a:t>
            </a:r>
            <a:r>
              <a:rPr lang="en-US" dirty="0"/>
              <a:t>is the backbone of evidence based medicine</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40</a:t>
            </a:fld>
            <a:endParaRPr lang="en-US"/>
          </a:p>
        </p:txBody>
      </p:sp>
      <p:sp>
        <p:nvSpPr>
          <p:cNvPr id="6" name="Content Placeholder 5"/>
          <p:cNvSpPr>
            <a:spLocks noGrp="1"/>
          </p:cNvSpPr>
          <p:nvPr>
            <p:ph sz="quarter" idx="1"/>
          </p:nvPr>
        </p:nvSpPr>
        <p:spPr/>
        <p:txBody>
          <a:bodyPr/>
          <a:lstStyle/>
          <a:p>
            <a:r>
              <a:rPr lang="en-GB" dirty="0" smtClean="0"/>
              <a:t>E24 	Cushing’s syndrome</a:t>
            </a:r>
            <a:endParaRPr lang="en-US" dirty="0" smtClean="0"/>
          </a:p>
          <a:p>
            <a:r>
              <a:rPr lang="en-GB" dirty="0" smtClean="0"/>
              <a:t>E40		Kwashiorkor</a:t>
            </a:r>
            <a:endParaRPr lang="en-US" dirty="0" smtClean="0"/>
          </a:p>
          <a:p>
            <a:r>
              <a:rPr lang="en-GB" dirty="0" smtClean="0"/>
              <a:t>E41		Nutritional </a:t>
            </a:r>
            <a:r>
              <a:rPr lang="en-GB" dirty="0" err="1" smtClean="0"/>
              <a:t>marasmus</a:t>
            </a:r>
            <a:endParaRPr lang="en-US" dirty="0" smtClean="0"/>
          </a:p>
          <a:p>
            <a:r>
              <a:rPr lang="en-GB" dirty="0" smtClean="0"/>
              <a:t>E42		</a:t>
            </a:r>
            <a:r>
              <a:rPr lang="en-GB" dirty="0" err="1" smtClean="0"/>
              <a:t>Marasmic</a:t>
            </a:r>
            <a:r>
              <a:rPr lang="en-GB" dirty="0" smtClean="0"/>
              <a:t> kwashiorkor</a:t>
            </a:r>
            <a:endParaRPr lang="en-US" dirty="0" smtClean="0"/>
          </a:p>
          <a:p>
            <a:r>
              <a:rPr lang="en-GB" dirty="0" smtClean="0"/>
              <a:t>E55		Vitamin D deficiency</a:t>
            </a:r>
            <a:endParaRPr lang="en-US" dirty="0" smtClean="0"/>
          </a:p>
          <a:p>
            <a:r>
              <a:rPr lang="en-GB" dirty="0" smtClean="0"/>
              <a:t>E66		Obesity </a:t>
            </a:r>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41</a:t>
            </a:fld>
            <a:endParaRPr lang="en-US"/>
          </a:p>
        </p:txBody>
      </p:sp>
      <p:sp>
        <p:nvSpPr>
          <p:cNvPr id="3" name="Content Placeholder 2"/>
          <p:cNvSpPr>
            <a:spLocks noGrp="1"/>
          </p:cNvSpPr>
          <p:nvPr>
            <p:ph sz="quarter" idx="1"/>
          </p:nvPr>
        </p:nvSpPr>
        <p:spPr/>
        <p:txBody>
          <a:bodyPr>
            <a:normAutofit/>
          </a:bodyPr>
          <a:lstStyle/>
          <a:p>
            <a:pPr>
              <a:buNone/>
            </a:pPr>
            <a:r>
              <a:rPr lang="en-GB" b="1" dirty="0" smtClean="0"/>
              <a:t>E. MENTAL AND BEHAVIOURAL DISORDERS (F00 – F99)</a:t>
            </a:r>
            <a:endParaRPr lang="en-US" dirty="0" smtClean="0"/>
          </a:p>
          <a:p>
            <a:r>
              <a:rPr lang="en-GB" dirty="0" smtClean="0"/>
              <a:t>F20		Schizophrenia</a:t>
            </a:r>
            <a:endParaRPr lang="en-US" dirty="0" smtClean="0"/>
          </a:p>
          <a:p>
            <a:r>
              <a:rPr lang="en-GB" dirty="0" smtClean="0"/>
              <a:t>F70		Mild mental retardation</a:t>
            </a:r>
            <a:endParaRPr lang="en-US" dirty="0" smtClean="0"/>
          </a:p>
          <a:p>
            <a:r>
              <a:rPr lang="en-GB" dirty="0" smtClean="0"/>
              <a:t>F71		Severe mental retardation</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98438"/>
          </a:xfrm>
        </p:spPr>
        <p:txBody>
          <a:bodyPr>
            <a:normAutofit fontScale="90000"/>
          </a:bodyPr>
          <a:lstStyle/>
          <a:p>
            <a:r>
              <a:rPr lang="en-US" dirty="0" smtClean="0"/>
              <a:t>Cont.</a:t>
            </a:r>
            <a:br>
              <a:rPr lang="en-US" dirty="0" smtClean="0"/>
            </a:br>
            <a:r>
              <a:rPr lang="en-GB" dirty="0" smtClean="0"/>
              <a:t> </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42</a:t>
            </a:fld>
            <a:endParaRPr lang="en-US"/>
          </a:p>
        </p:txBody>
      </p:sp>
      <p:sp>
        <p:nvSpPr>
          <p:cNvPr id="3" name="Content Placeholder 2"/>
          <p:cNvSpPr>
            <a:spLocks noGrp="1"/>
          </p:cNvSpPr>
          <p:nvPr>
            <p:ph sz="quarter" idx="1"/>
          </p:nvPr>
        </p:nvSpPr>
        <p:spPr/>
        <p:txBody>
          <a:bodyPr>
            <a:normAutofit/>
          </a:bodyPr>
          <a:lstStyle/>
          <a:p>
            <a:pPr>
              <a:buNone/>
            </a:pPr>
            <a:r>
              <a:rPr lang="en-GB" b="1" dirty="0" smtClean="0"/>
              <a:t>F. DISEASES OF THE NERVOUS SYSTEM (G00 –G99)</a:t>
            </a:r>
          </a:p>
          <a:p>
            <a:r>
              <a:rPr lang="en-GB" dirty="0" smtClean="0"/>
              <a:t>G00	Bacterial meningitis</a:t>
            </a:r>
            <a:endParaRPr lang="en-US" dirty="0" smtClean="0"/>
          </a:p>
          <a:p>
            <a:r>
              <a:rPr lang="en-GB" dirty="0" smtClean="0"/>
              <a:t>G20	Parkinson’s diseases</a:t>
            </a:r>
            <a:endParaRPr lang="en-US" dirty="0" smtClean="0"/>
          </a:p>
          <a:p>
            <a:r>
              <a:rPr lang="en-GB" dirty="0" smtClean="0"/>
              <a:t>G40	Epilepsy</a:t>
            </a: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43</a:t>
            </a:fld>
            <a:endParaRPr lang="en-US"/>
          </a:p>
        </p:txBody>
      </p:sp>
      <p:sp>
        <p:nvSpPr>
          <p:cNvPr id="6" name="Content Placeholder 5"/>
          <p:cNvSpPr>
            <a:spLocks noGrp="1"/>
          </p:cNvSpPr>
          <p:nvPr>
            <p:ph sz="quarter" idx="1"/>
          </p:nvPr>
        </p:nvSpPr>
        <p:spPr/>
        <p:txBody>
          <a:bodyPr/>
          <a:lstStyle/>
          <a:p>
            <a:r>
              <a:rPr lang="en-GB" dirty="0" smtClean="0"/>
              <a:t>G41	Status </a:t>
            </a:r>
            <a:r>
              <a:rPr lang="en-GB" dirty="0" err="1" smtClean="0"/>
              <a:t>epilepticus</a:t>
            </a:r>
            <a:endParaRPr lang="en-US" dirty="0" smtClean="0"/>
          </a:p>
          <a:p>
            <a:r>
              <a:rPr lang="en-GB" dirty="0" smtClean="0"/>
              <a:t>G43	Migraine</a:t>
            </a:r>
            <a:endParaRPr lang="en-US" dirty="0" smtClean="0"/>
          </a:p>
          <a:p>
            <a:r>
              <a:rPr lang="en-GB" dirty="0" smtClean="0"/>
              <a:t>G51	Facial nerve disorders</a:t>
            </a:r>
            <a:endParaRPr lang="en-US" dirty="0" smtClean="0"/>
          </a:p>
          <a:p>
            <a:r>
              <a:rPr lang="en-GB" dirty="0" smtClean="0"/>
              <a:t>G81	</a:t>
            </a:r>
            <a:r>
              <a:rPr lang="en-GB" dirty="0" err="1" smtClean="0"/>
              <a:t>Hemiplegia</a:t>
            </a:r>
            <a:endParaRPr lang="en-US" dirty="0" smtClean="0"/>
          </a:p>
          <a:p>
            <a:r>
              <a:rPr lang="en-GB" dirty="0" smtClean="0"/>
              <a:t>G82	Paraplegia and </a:t>
            </a:r>
            <a:r>
              <a:rPr lang="en-GB" dirty="0" err="1" smtClean="0"/>
              <a:t>tetraplegia</a:t>
            </a:r>
            <a:endParaRPr lang="en-US" dirty="0" smtClean="0"/>
          </a:p>
          <a:p>
            <a:r>
              <a:rPr lang="en-GB" dirty="0" smtClean="0"/>
              <a:t>G91	Hydrocephalus</a:t>
            </a:r>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44</a:t>
            </a:fld>
            <a:endParaRPr lang="en-US"/>
          </a:p>
        </p:txBody>
      </p:sp>
      <p:sp>
        <p:nvSpPr>
          <p:cNvPr id="3" name="Content Placeholder 2"/>
          <p:cNvSpPr>
            <a:spLocks noGrp="1"/>
          </p:cNvSpPr>
          <p:nvPr>
            <p:ph sz="quarter" idx="1"/>
          </p:nvPr>
        </p:nvSpPr>
        <p:spPr/>
        <p:txBody>
          <a:bodyPr/>
          <a:lstStyle/>
          <a:p>
            <a:pPr>
              <a:buNone/>
            </a:pPr>
            <a:r>
              <a:rPr lang="en-GB" b="1" dirty="0" smtClean="0"/>
              <a:t>G. DISEASES OF THE EYE AND ADNEXA (H00 – H59</a:t>
            </a:r>
            <a:endParaRPr lang="en-US" dirty="0" smtClean="0"/>
          </a:p>
          <a:p>
            <a:r>
              <a:rPr lang="en-GB" dirty="0" smtClean="0"/>
              <a:t>H10	Conjunctivitis</a:t>
            </a:r>
            <a:endParaRPr lang="en-US" dirty="0" smtClean="0"/>
          </a:p>
          <a:p>
            <a:r>
              <a:rPr lang="en-GB" dirty="0" smtClean="0"/>
              <a:t>H25 	Senile cataract</a:t>
            </a:r>
            <a:endParaRPr lang="en-US" dirty="0" smtClean="0"/>
          </a:p>
          <a:p>
            <a:r>
              <a:rPr lang="en-US" dirty="0" smtClean="0"/>
              <a:t>H40	Glaucoma</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45</a:t>
            </a:fld>
            <a:endParaRPr lang="en-US"/>
          </a:p>
        </p:txBody>
      </p:sp>
      <p:sp>
        <p:nvSpPr>
          <p:cNvPr id="3" name="Content Placeholder 2"/>
          <p:cNvSpPr>
            <a:spLocks noGrp="1"/>
          </p:cNvSpPr>
          <p:nvPr>
            <p:ph sz="quarter" idx="1"/>
          </p:nvPr>
        </p:nvSpPr>
        <p:spPr/>
        <p:txBody>
          <a:bodyPr/>
          <a:lstStyle/>
          <a:p>
            <a:pPr>
              <a:buNone/>
            </a:pPr>
            <a:r>
              <a:rPr lang="en-GB" b="1" dirty="0" smtClean="0"/>
              <a:t>H. DISEASES OF THE EAR AND MASTOID PROCESS (H60 –H95)</a:t>
            </a:r>
            <a:endParaRPr lang="en-US" dirty="0" smtClean="0"/>
          </a:p>
          <a:p>
            <a:r>
              <a:rPr lang="en-GB" dirty="0" smtClean="0"/>
              <a:t>H60	</a:t>
            </a:r>
            <a:r>
              <a:rPr lang="en-GB" dirty="0" err="1" smtClean="0"/>
              <a:t>Otitis</a:t>
            </a:r>
            <a:r>
              <a:rPr lang="en-GB" dirty="0" smtClean="0"/>
              <a:t> </a:t>
            </a:r>
            <a:r>
              <a:rPr lang="en-GB" dirty="0" err="1" smtClean="0"/>
              <a:t>externa</a:t>
            </a:r>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r>
              <a:rPr lang="en-GB" dirty="0" smtClean="0"/>
              <a:t> </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DISEASES OF THE CIRCULATORY SYSTEM (I00-I99)</a:t>
            </a:r>
            <a:endParaRPr lang="en-US" dirty="0" smtClean="0"/>
          </a:p>
          <a:p>
            <a:pPr lvl="0"/>
            <a:r>
              <a:rPr lang="en-GB" dirty="0" smtClean="0"/>
              <a:t>Diseases of the Respiratory system</a:t>
            </a:r>
            <a:endParaRPr lang="en-US" dirty="0" smtClean="0"/>
          </a:p>
          <a:p>
            <a:pPr lvl="0"/>
            <a:r>
              <a:rPr lang="en-GB" dirty="0" smtClean="0"/>
              <a:t>Diseases of the Digestive system</a:t>
            </a:r>
            <a:endParaRPr lang="en-US" dirty="0" smtClean="0"/>
          </a:p>
          <a:p>
            <a:pPr lvl="0"/>
            <a:r>
              <a:rPr lang="en-GB" dirty="0" smtClean="0"/>
              <a:t>Diseases of the skin and subcutaneous tissues</a:t>
            </a:r>
            <a:endParaRPr lang="en-US" dirty="0" smtClean="0"/>
          </a:p>
          <a:p>
            <a:pPr lvl="0"/>
            <a:r>
              <a:rPr lang="en-GB" dirty="0" smtClean="0"/>
              <a:t>Diseases of the Musculoskeletal system and connective tissue	</a:t>
            </a:r>
            <a:endParaRPr lang="en-US"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47</a:t>
            </a:fld>
            <a:endParaRPr lang="en-US"/>
          </a:p>
        </p:txBody>
      </p:sp>
      <p:sp>
        <p:nvSpPr>
          <p:cNvPr id="6" name="Content Placeholder 5"/>
          <p:cNvSpPr>
            <a:spLocks noGrp="1"/>
          </p:cNvSpPr>
          <p:nvPr>
            <p:ph sz="quarter" idx="1"/>
          </p:nvPr>
        </p:nvSpPr>
        <p:spPr/>
        <p:txBody>
          <a:bodyPr/>
          <a:lstStyle/>
          <a:p>
            <a:pPr lvl="0"/>
            <a:r>
              <a:rPr lang="en-GB" dirty="0" smtClean="0"/>
              <a:t> Diseases of the </a:t>
            </a:r>
            <a:r>
              <a:rPr lang="en-GB" dirty="0" err="1" smtClean="0"/>
              <a:t>Genito</a:t>
            </a:r>
            <a:r>
              <a:rPr lang="en-GB" dirty="0" smtClean="0"/>
              <a:t>-urinary system</a:t>
            </a:r>
            <a:endParaRPr lang="en-US" dirty="0" smtClean="0"/>
          </a:p>
          <a:p>
            <a:pPr lvl="0"/>
            <a:r>
              <a:rPr lang="en-GB" dirty="0" smtClean="0"/>
              <a:t> Pregnancy, childbirth and the </a:t>
            </a:r>
            <a:r>
              <a:rPr lang="en-GB" dirty="0" err="1" smtClean="0"/>
              <a:t>puerperium</a:t>
            </a:r>
            <a:endParaRPr lang="en-US" dirty="0" smtClean="0"/>
          </a:p>
          <a:p>
            <a:pPr lvl="0"/>
            <a:r>
              <a:rPr lang="en-GB" dirty="0" smtClean="0"/>
              <a:t>Conditions Originating in the </a:t>
            </a:r>
            <a:r>
              <a:rPr lang="en-GB" dirty="0" err="1" smtClean="0"/>
              <a:t>perinatal</a:t>
            </a:r>
            <a:r>
              <a:rPr lang="en-GB" dirty="0" smtClean="0"/>
              <a:t> period</a:t>
            </a:r>
            <a:endParaRPr lang="en-US" dirty="0" smtClean="0"/>
          </a:p>
          <a:p>
            <a:pPr lvl="0"/>
            <a:r>
              <a:rPr lang="en-GB" dirty="0" smtClean="0"/>
              <a:t>Congenital Malformations, deformations and Chromosomal abnormalities</a:t>
            </a:r>
            <a:endParaRPr lang="en-US" dirty="0" smtClean="0"/>
          </a:p>
          <a:p>
            <a:pPr lvl="0"/>
            <a:r>
              <a:rPr lang="en-GB" dirty="0" smtClean="0"/>
              <a:t>Symptoms, signs and abnormal clinical and laboratory findings not classified</a:t>
            </a:r>
            <a:endParaRPr lang="en-US" dirty="0" smtClean="0"/>
          </a:p>
          <a:p>
            <a:pPr lvl="0"/>
            <a:r>
              <a:rPr lang="en-GB" dirty="0" smtClean="0"/>
              <a:t>Injury, Poisoning</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48</a:t>
            </a:fld>
            <a:endParaRPr lang="en-US"/>
          </a:p>
        </p:txBody>
      </p:sp>
      <p:sp>
        <p:nvSpPr>
          <p:cNvPr id="6" name="Content Placeholder 5"/>
          <p:cNvSpPr>
            <a:spLocks noGrp="1"/>
          </p:cNvSpPr>
          <p:nvPr>
            <p:ph sz="quarter" idx="1"/>
          </p:nvPr>
        </p:nvSpPr>
        <p:spPr/>
        <p:txBody>
          <a:bodyPr/>
          <a:lstStyle/>
          <a:p>
            <a:endParaRPr lang="en-US" dirty="0" smtClean="0"/>
          </a:p>
          <a:p>
            <a:endParaRPr lang="en-US" dirty="0"/>
          </a:p>
          <a:p>
            <a:r>
              <a:rPr lang="en-US" dirty="0" smtClean="0"/>
              <a:t>THANK YOU</a:t>
            </a:r>
            <a:endParaRPr lang="en-US" dirty="0"/>
          </a:p>
        </p:txBody>
      </p:sp>
    </p:spTree>
    <p:extLst>
      <p:ext uri="{BB962C8B-B14F-4D97-AF65-F5344CB8AC3E}">
        <p14:creationId xmlns:p14="http://schemas.microsoft.com/office/powerpoint/2010/main" val="705156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Terminology</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5</a:t>
            </a:fld>
            <a:endParaRPr lang="en-US"/>
          </a:p>
        </p:txBody>
      </p:sp>
      <p:sp>
        <p:nvSpPr>
          <p:cNvPr id="3" name="Content Placeholder 2"/>
          <p:cNvSpPr>
            <a:spLocks noGrp="1"/>
          </p:cNvSpPr>
          <p:nvPr>
            <p:ph sz="quarter" idx="1"/>
          </p:nvPr>
        </p:nvSpPr>
        <p:spPr/>
        <p:txBody>
          <a:bodyPr>
            <a:normAutofit/>
          </a:bodyPr>
          <a:lstStyle/>
          <a:p>
            <a:pPr marL="514350" indent="-514350">
              <a:buFont typeface="Wingdings" pitchFamily="2" charset="2"/>
              <a:buChar char="v"/>
            </a:pPr>
            <a:r>
              <a:rPr lang="en-US" dirty="0" smtClean="0"/>
              <a:t>Aetiology   </a:t>
            </a:r>
            <a:r>
              <a:rPr lang="en-US" dirty="0"/>
              <a:t>- Causal factors (“why” of disease – the cause of disease</a:t>
            </a:r>
            <a:r>
              <a:rPr lang="en-US" dirty="0" smtClean="0"/>
              <a:t>)</a:t>
            </a:r>
          </a:p>
          <a:p>
            <a:pPr marL="514350" indent="-514350">
              <a:buFont typeface="Wingdings" pitchFamily="2" charset="2"/>
              <a:buChar char="v"/>
            </a:pPr>
            <a:r>
              <a:rPr lang="en-US" dirty="0" smtClean="0"/>
              <a:t>Lesion       </a:t>
            </a:r>
            <a:r>
              <a:rPr lang="en-US" dirty="0"/>
              <a:t>- Structural alterations in tissues that give rise to </a:t>
            </a:r>
            <a:r>
              <a:rPr lang="en-US" dirty="0" smtClean="0"/>
              <a:t>functional abnormalities)</a:t>
            </a:r>
            <a:endParaRPr lang="en-US" dirty="0"/>
          </a:p>
          <a:p>
            <a:pPr>
              <a:buNone/>
            </a:pPr>
            <a:r>
              <a:rPr lang="en-US" dirty="0"/>
              <a:t> </a:t>
            </a:r>
            <a:r>
              <a:rPr lang="en-US" dirty="0" smtClean="0"/>
              <a:t>                      </a:t>
            </a:r>
            <a:r>
              <a:rPr lang="en-US" dirty="0"/>
              <a:t>- Characteristic changes in tissues and cells produced by a </a:t>
            </a:r>
            <a:r>
              <a:rPr lang="en-US" dirty="0" smtClean="0"/>
              <a:t>disease</a:t>
            </a:r>
          </a:p>
          <a:p>
            <a:pPr>
              <a:buFont typeface="Wingdings" pitchFamily="2" charset="2"/>
              <a:buChar char="v"/>
            </a:pPr>
            <a:r>
              <a:rPr lang="en-US" dirty="0" smtClean="0"/>
              <a:t>Morphology </a:t>
            </a:r>
            <a:r>
              <a:rPr lang="en-US" dirty="0"/>
              <a:t>- structure or shape</a:t>
            </a:r>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6</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dirty="0" smtClean="0"/>
              <a:t>Natural history - Course of disease from the beginning to the end without treatment</a:t>
            </a:r>
          </a:p>
          <a:p>
            <a:pPr>
              <a:buFont typeface="Wingdings" pitchFamily="2" charset="2"/>
              <a:buChar char="v"/>
            </a:pPr>
            <a:r>
              <a:rPr lang="en-US" dirty="0" smtClean="0"/>
              <a:t>Organic disease - Disease associated with structural changes</a:t>
            </a:r>
          </a:p>
          <a:p>
            <a:pPr>
              <a:buFont typeface="Wingdings" pitchFamily="2" charset="2"/>
              <a:buChar char="v"/>
            </a:pPr>
            <a:r>
              <a:rPr lang="en-US" dirty="0" smtClean="0"/>
              <a:t>Functional disease - Disease with functional abnormalities but no structural abnormalities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7</a:t>
            </a:fld>
            <a:endParaRPr lang="en-US"/>
          </a:p>
        </p:txBody>
      </p:sp>
      <p:sp>
        <p:nvSpPr>
          <p:cNvPr id="6" name="Content Placeholder 5"/>
          <p:cNvSpPr>
            <a:spLocks noGrp="1"/>
          </p:cNvSpPr>
          <p:nvPr>
            <p:ph sz="quarter" idx="1"/>
          </p:nvPr>
        </p:nvSpPr>
        <p:spPr/>
        <p:txBody>
          <a:bodyPr>
            <a:normAutofit fontScale="92500" lnSpcReduction="10000"/>
          </a:bodyPr>
          <a:lstStyle/>
          <a:p>
            <a:pPr>
              <a:buFont typeface="Wingdings" pitchFamily="2" charset="2"/>
              <a:buChar char="v"/>
            </a:pPr>
            <a:r>
              <a:rPr lang="en-US" dirty="0" smtClean="0"/>
              <a:t>Pathologic anatomy - Study of changes in structure and morphology</a:t>
            </a:r>
          </a:p>
          <a:p>
            <a:pPr>
              <a:buFont typeface="Wingdings" pitchFamily="2" charset="2"/>
              <a:buChar char="v"/>
            </a:pPr>
            <a:r>
              <a:rPr lang="en-US" dirty="0" smtClean="0"/>
              <a:t>Pathogen - An organism or substance that can cause disease</a:t>
            </a:r>
          </a:p>
          <a:p>
            <a:pPr>
              <a:buNone/>
            </a:pPr>
            <a:r>
              <a:rPr lang="en-US" dirty="0" smtClean="0"/>
              <a:t>                     - Disease producing agent (restricted to living agent</a:t>
            </a:r>
          </a:p>
          <a:p>
            <a:pPr>
              <a:buFont typeface="Wingdings" pitchFamily="2" charset="2"/>
              <a:buChar char="v"/>
            </a:pPr>
            <a:r>
              <a:rPr lang="en-US" dirty="0" smtClean="0"/>
              <a:t>Pathogenesis  - Is the origin and development of disease including factors that influence it.</a:t>
            </a:r>
          </a:p>
          <a:p>
            <a:pPr>
              <a:buNone/>
            </a:pPr>
            <a:r>
              <a:rPr lang="en-US" dirty="0" smtClean="0"/>
              <a:t>                           - Mechanisms by which lesions are produced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8</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dirty="0" smtClean="0"/>
              <a:t>Pathogenesity - The capacity to produce disease</a:t>
            </a:r>
          </a:p>
          <a:p>
            <a:pPr>
              <a:buFont typeface="Wingdings" pitchFamily="2" charset="2"/>
              <a:buChar char="v"/>
            </a:pPr>
            <a:r>
              <a:rPr lang="en-US" dirty="0" smtClean="0"/>
              <a:t>Pathognomonic - Describes anything that is typical of a particular disease</a:t>
            </a:r>
          </a:p>
          <a:p>
            <a:pPr>
              <a:buFont typeface="Wingdings" pitchFamily="2" charset="2"/>
              <a:buChar char="v"/>
            </a:pPr>
            <a:r>
              <a:rPr lang="en-US" dirty="0" smtClean="0"/>
              <a:t> Patient - Person affected by disease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9</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dirty="0" smtClean="0"/>
              <a:t>Prognosis - The prediction of outcome of the disease which is based on the Knowledge of natural history and response to treatment</a:t>
            </a:r>
          </a:p>
          <a:p>
            <a:pPr>
              <a:buNone/>
            </a:pPr>
            <a:r>
              <a:rPr lang="en-US" dirty="0" smtClean="0"/>
              <a:t>   - An opinion concerning the eventual outcome of the disease</a:t>
            </a:r>
          </a:p>
          <a:p>
            <a:pPr>
              <a:buFont typeface="Wingdings" pitchFamily="2" charset="2"/>
              <a:buChar char="v"/>
            </a:pPr>
            <a:r>
              <a:rPr lang="en-US" dirty="0" smtClean="0"/>
              <a:t>Symptoms - Subjective complains (manifestations) from a patient</a:t>
            </a:r>
          </a:p>
          <a:p>
            <a:pPr>
              <a:buFont typeface="Wingdings" pitchFamily="2" charset="2"/>
              <a:buChar char="v"/>
            </a:pPr>
            <a:r>
              <a:rPr lang="en-US" dirty="0" smtClean="0"/>
              <a:t>Signs - Physical/objective findings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3505</TotalTime>
  <Words>1230</Words>
  <Application>Microsoft Office PowerPoint</Application>
  <PresentationFormat>On-screen Show (4:3)</PresentationFormat>
  <Paragraphs>299</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Calibri</vt:lpstr>
      <vt:lpstr>Tw Cen MT</vt:lpstr>
      <vt:lpstr>Wingdings</vt:lpstr>
      <vt:lpstr>Wingdings 2</vt:lpstr>
      <vt:lpstr>Median</vt:lpstr>
      <vt:lpstr> INTRODUCTION TO Pathology.</vt:lpstr>
      <vt:lpstr> Pathology.</vt:lpstr>
      <vt:lpstr>Objectives.</vt:lpstr>
      <vt:lpstr>Definition.</vt:lpstr>
      <vt:lpstr>Terminology</vt:lpstr>
      <vt:lpstr>Cont</vt:lpstr>
      <vt:lpstr>Cont.</vt:lpstr>
      <vt:lpstr>cont</vt:lpstr>
      <vt:lpstr>cont</vt:lpstr>
      <vt:lpstr> The knowledge of Pathology enables: - </vt:lpstr>
      <vt:lpstr>Cont.</vt:lpstr>
      <vt:lpstr>Branches and subdivisions in pathology </vt:lpstr>
      <vt:lpstr>Cont.</vt:lpstr>
      <vt:lpstr>Cont.</vt:lpstr>
      <vt:lpstr>Cont.</vt:lpstr>
      <vt:lpstr>Principles of diagnosis</vt:lpstr>
      <vt:lpstr>Cont.</vt:lpstr>
      <vt:lpstr> 1. History </vt:lpstr>
      <vt:lpstr> 2. Physical examination   </vt:lpstr>
      <vt:lpstr>Cont.</vt:lpstr>
      <vt:lpstr>3. Treatment</vt:lpstr>
      <vt:lpstr> 4. Diagnostic tests and procedures </vt:lpstr>
      <vt:lpstr>Cont.</vt:lpstr>
      <vt:lpstr> Cont. </vt:lpstr>
      <vt:lpstr>Cont.</vt:lpstr>
      <vt:lpstr> Cont. </vt:lpstr>
      <vt:lpstr>1. Classification according to Morphology and Pathogenesis </vt:lpstr>
      <vt:lpstr>Cont.</vt:lpstr>
      <vt:lpstr>Cont.</vt:lpstr>
      <vt:lpstr> Cont. </vt:lpstr>
      <vt:lpstr>  Cont. </vt:lpstr>
      <vt:lpstr> Cont. </vt:lpstr>
      <vt:lpstr>Cont.</vt:lpstr>
      <vt:lpstr> 2. ICD –10 CLASSIFICATIONS </vt:lpstr>
      <vt:lpstr>Cont.</vt:lpstr>
      <vt:lpstr>Cont.</vt:lpstr>
      <vt:lpstr>Cont.</vt:lpstr>
      <vt:lpstr> Cont. </vt:lpstr>
      <vt:lpstr>  Cont.   </vt:lpstr>
      <vt:lpstr>Cont.</vt:lpstr>
      <vt:lpstr>Cont.</vt:lpstr>
      <vt:lpstr>Cont.   </vt:lpstr>
      <vt:lpstr>Cont.</vt:lpstr>
      <vt:lpstr>Cont.</vt:lpstr>
      <vt:lpstr>Cont.</vt:lpstr>
      <vt:lpstr> Cont.  </vt:lpstr>
      <vt:lpstr>Cont.</vt:lpstr>
      <vt:lpstr>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pathology.</dc:title>
  <dc:creator>RUTH NDUNDA</dc:creator>
  <cp:lastModifiedBy>HP</cp:lastModifiedBy>
  <cp:revision>57</cp:revision>
  <dcterms:created xsi:type="dcterms:W3CDTF">2015-11-03T16:44:43Z</dcterms:created>
  <dcterms:modified xsi:type="dcterms:W3CDTF">2020-09-23T05:43:12Z</dcterms:modified>
</cp:coreProperties>
</file>