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trictFirstAndLastChars="0">
  <p:sldMasterIdLst>
    <p:sldMasterId id="2147483699" r:id="rId1"/>
    <p:sldMasterId id="2147483700" r:id="rId2"/>
  </p:sldMasterIdLst>
  <p:notesMasterIdLst>
    <p:notesMasterId r:id="rId3"/>
  </p:notesMasterIdLst>
  <p:sldIdLst>
    <p:sldId id="737" r:id="rId4"/>
    <p:sldId id="738" r:id="rId5"/>
    <p:sldId id="739" r:id="rId6"/>
    <p:sldId id="740" r:id="rId7"/>
    <p:sldId id="741" r:id="rId8"/>
    <p:sldId id="742" r:id="rId9"/>
    <p:sldId id="743" r:id="rId10"/>
    <p:sldId id="744" r:id="rId11"/>
    <p:sldId id="745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0" r:id="rId27"/>
    <p:sldId id="761" r:id="rId28"/>
    <p:sldId id="762" r:id="rId29"/>
    <p:sldId id="763" r:id="rId30"/>
    <p:sldId id="764" r:id="rId31"/>
    <p:sldId id="765" r:id="rId32"/>
    <p:sldId id="766" r:id="rId33"/>
    <p:sldId id="767" r:id="rId34"/>
    <p:sldId id="768" r:id="rId35"/>
    <p:sldId id="769" r:id="rId36"/>
    <p:sldId id="770" r:id="rId37"/>
    <p:sldId id="771" r:id="rId38"/>
    <p:sldId id="772" r:id="rId39"/>
    <p:sldId id="773" r:id="rId40"/>
    <p:sldId id="774" r:id="rId41"/>
    <p:sldId id="775" r:id="rId42"/>
    <p:sldId id="776" r:id="rId43"/>
    <p:sldId id="777" r:id="rId44"/>
    <p:sldId id="778" r:id="rId45"/>
    <p:sldId id="779" r:id="rId46"/>
    <p:sldId id="780" r:id="rId47"/>
    <p:sldId id="781" r:id="rId48"/>
    <p:sldId id="782" r:id="rId49"/>
    <p:sldId id="783" r:id="rId50"/>
    <p:sldId id="784" r:id="rId51"/>
    <p:sldId id="785" r:id="rId52"/>
    <p:sldId id="786" r:id="rId53"/>
    <p:sldId id="787" r:id="rId54"/>
    <p:sldId id="788" r:id="rId55"/>
    <p:sldId id="789" r:id="rId56"/>
    <p:sldId id="790" r:id="rId57"/>
    <p:sldId id="791" r:id="rId58"/>
    <p:sldId id="792" r:id="rId59"/>
    <p:sldId id="793" r:id="rId60"/>
    <p:sldId id="794" r:id="rId61"/>
    <p:sldId id="795" r:id="rId62"/>
    <p:sldId id="796" r:id="rId63"/>
    <p:sldId id="797" r:id="rId64"/>
    <p:sldId id="798" r:id="rId65"/>
    <p:sldId id="799" r:id="rId66"/>
    <p:sldId id="800" r:id="rId67"/>
    <p:sldId id="801" r:id="rId68"/>
    <p:sldId id="802" r:id="rId69"/>
    <p:sldId id="803" r:id="rId70"/>
    <p:sldId id="804" r:id="rId71"/>
    <p:sldId id="805" r:id="rId72"/>
    <p:sldId id="806" r:id="rId73"/>
    <p:sldId id="807" r:id="rId74"/>
    <p:sldId id="808" r:id="rId75"/>
    <p:sldId id="809" r:id="rId76"/>
    <p:sldId id="810" r:id="rId77"/>
    <p:sldId id="811" r:id="rId78"/>
    <p:sldId id="812" r:id="rId79"/>
    <p:sldId id="813" r:id="rId80"/>
    <p:sldId id="814" r:id="rId81"/>
    <p:sldId id="815" r:id="rId82"/>
    <p:sldId id="816" r:id="rId83"/>
    <p:sldId id="817" r:id="rId84"/>
    <p:sldId id="818" r:id="rId85"/>
    <p:sldId id="819" r:id="rId86"/>
    <p:sldId id="820" r:id="rId87"/>
    <p:sldId id="821" r:id="rId88"/>
    <p:sldId id="822" r:id="rId89"/>
    <p:sldId id="823" r:id="rId90"/>
    <p:sldId id="824" r:id="rId91"/>
    <p:sldId id="825" r:id="rId92"/>
    <p:sldId id="826" r:id="rId93"/>
    <p:sldId id="827" r:id="rId94"/>
    <p:sldId id="828" r:id="rId95"/>
    <p:sldId id="829" r:id="rId96"/>
    <p:sldId id="830" r:id="rId97"/>
    <p:sldId id="831" r:id="rId98"/>
    <p:sldId id="832" r:id="rId99"/>
  </p:sldIdLst>
  <p:sldSz type="screen4x3" cy="6858000" cx="9144000"/>
  <p:notesSz cx="6858000" cy="9144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algn="l" fontAlgn="base" marL="457200" rtl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algn="l" fontAlgn="base" marL="914400" rtl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algn="l" fontAlgn="base" marL="1371600" rtl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algn="l" fontAlgn="base" marL="1828800" rtl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algn="l" defTabSz="914400" eaLnBrk="1" hangingPunct="1" latinLnBrk="0" marL="2286000" rtl="0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algn="l" defTabSz="914400" eaLnBrk="1" hangingPunct="1" latinLnBrk="0" marL="2743200" rtl="0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algn="l" defTabSz="914400" eaLnBrk="1" hangingPunct="1" latinLnBrk="0" marL="3200400" rtl="0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algn="l" defTabSz="914400" eaLnBrk="1" hangingPunct="1" latinLnBrk="0" marL="3657600" rtl="0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135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00" Type="http://schemas.openxmlformats.org/officeDocument/2006/relationships/tableStyles" Target="tableStyles.xml"/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52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6E02D81-A24D-4AAC-811D-84E14AF26CA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104952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952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2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52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A5B2E3B-708A-4BFC-B0A1-E2E11A475D05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12E235F-944C-4DE9-8E92-FDEE9FCC1E9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9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6CABB8B-F42C-456D-A484-C31BA2ADAD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8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216150" cy="68580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8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0"/>
            <a:ext cx="6496050" cy="68580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EE58AED-D3DA-4969-83C3-794A713316E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5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94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498A11C-A7C5-44FC-8022-41D2BBA194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7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7F04B51-952E-4225-AC43-AEC94BBFBBD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6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69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7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35E552CC-E988-400F-9107-9DD64E44830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8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8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8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8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110152-1B76-4CEA-AB7C-84E74F60D0F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7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789E9A7-2666-4752-85CE-6C8A63061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A3BC46-A760-4422-9E44-CD2E70A4F9A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7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7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7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AF069B4-F975-4790-9C14-D39BA3AA6A9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3A0FC25-B126-484F-8F80-2BAA85CF42F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5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6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9D9D8CB-2BFF-4F16-808F-DFDF1CECA1F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6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2822A39-7692-4FB1-A4D8-3FB13AB8856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216150" cy="68580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0"/>
            <a:ext cx="6496050" cy="68580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4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8FAEC36-0E4D-4A9C-9A9E-A3BE8D2F322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0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5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06E6CDE-5D7B-40C4-9832-6662EFD26C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0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06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0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14556B3-98B0-475D-8ADC-06C45CD28D4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0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5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5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1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BB9B3D6C-48FE-4445-8AF2-619856EDA92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8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0463BC07-5CE9-4CE7-B441-5E8598C5DFB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074644E-07C4-4E7C-B6AF-BCB3EAD8DD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51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5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51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4389A79F-C0A8-4CE4-B4EF-E791A540580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49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4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49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9FE431-F435-44BA-83CE-008A671D358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9D34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5410200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anchor="t" anchorCtr="0" bIns="50800" compatLnSpc="1" lIns="50800" numCol="1" rIns="91440" tIns="50800" vert="horz" wrap="square">
            <a:prstTxWarp prst="textNoShape"/>
          </a:bodyPr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0"/>
            <a:ext cx="8864600" cy="928688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0" bIns="50800" compatLnSpc="1" lIns="50800" numCol="1" rIns="91440" tIns="50800" vert="horz" wrap="square">
            <a:prstTxWarp prst="textNoShape"/>
          </a:bodyPr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48578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none">
            <a:prstTxWarp prst="textNoShape"/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91E1BDD-B1BC-4487-8EF2-68D9EAEA5BE3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dt="1" ftr="0" hdr="0" sldNum="1"/>
  <p:txStyles>
    <p:titleStyle>
      <a:lvl1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+mj-lt"/>
          <a:ea typeface="+mj-ea"/>
          <a:cs typeface="+mj-cs"/>
          <a:sym typeface="Arial" charset="0"/>
        </a:defRPr>
      </a:lvl1pPr>
      <a:lvl2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algn="l" fontAlgn="base" marL="4968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algn="l" fontAlgn="base" marL="9540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algn="l" fontAlgn="base" marL="14112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algn="l" fontAlgn="base" marL="18684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fontAlgn="base" indent="-342900" marL="382588" rtl="0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l" fontAlgn="base" indent="-285750" marL="731838" rtl="0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l" fontAlgn="base" indent="-228600" marL="11318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l" fontAlgn="base" indent="-228600" marL="15890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l" fontAlgn="base" indent="-228600" marL="20462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algn="l" fontAlgn="base" indent="-228600" marL="25034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algn="l" fontAlgn="base" indent="-228600" marL="29606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algn="l" fontAlgn="base" indent="-228600" marL="34178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algn="l" fontAlgn="base" indent="-228600" marL="38750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5410200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anchor="t" anchorCtr="0" bIns="50800" compatLnSpc="1" lIns="50800" numCol="1" rIns="91440" tIns="50800" vert="horz" wrap="square">
            <a:prstTxWarp prst="textNoShape"/>
          </a:bodyPr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48587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none">
            <a:prstTxWarp prst="textNoShape"/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EE2FB153-45F9-4721-BD56-D0919064F0BC}" type="slidenum">
              <a:rPr lang="en-US"/>
              <a:t>‹#›</a:t>
            </a:fld>
            <a:endParaRPr lang="en-US"/>
          </a:p>
        </p:txBody>
      </p:sp>
      <p:sp>
        <p:nvSpPr>
          <p:cNvPr id="10485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0"/>
            <a:ext cx="8864600" cy="928688"/>
          </a:xfrm>
          <a:prstGeom prst="rect"/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0" bIns="50800" compatLnSpc="1" lIns="50800" numCol="1" rIns="91440" tIns="50800" vert="horz" wrap="square">
            <a:prstTxWarp prst="textNoShape"/>
          </a:bodyPr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dt="1" ftr="0" hdr="0" sldNum="1"/>
  <p:txStyles>
    <p:titleStyle>
      <a:lvl1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+mj-lt"/>
          <a:ea typeface="+mj-ea"/>
          <a:cs typeface="+mj-cs"/>
          <a:sym typeface="Arial" charset="0"/>
        </a:defRPr>
      </a:lvl1pPr>
      <a:lvl2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fontAlgn="base" marL="396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algn="l" fontAlgn="base" marL="4968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algn="l" fontAlgn="base" marL="9540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algn="l" fontAlgn="base" marL="14112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algn="l" fontAlgn="base" marL="1868488" rtl="0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fontAlgn="base" indent="-342900" marL="382588" rtl="0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l" fontAlgn="base" indent="-285750" marL="731838" rtl="0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l" fontAlgn="base" indent="-228600" marL="11318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l" fontAlgn="base" indent="-228600" marL="15890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l" fontAlgn="base" indent="-228600" marL="20462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algn="l" fontAlgn="base" indent="-228600" marL="25034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algn="l" fontAlgn="base" indent="-228600" marL="29606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algn="l" fontAlgn="base" indent="-228600" marL="34178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algn="l" fontAlgn="base" indent="-228600" marL="3875088" rtl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</Relationships>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</Relationships>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</Relationships>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</Relationships>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</Relationships>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</Relationships>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</Relationships>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</Relationships>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</Relationships>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9D34"/>
            </a:gs>
            <a:gs pos="100000">
              <a:srgbClr val="FFFFFF"/>
            </a:gs>
          </a:gsLst>
          <a:lin ang="0" scaled="1"/>
        </a:grad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3"/>
          <p:cNvSpPr/>
          <p:nvPr/>
        </p:nvSpPr>
        <p:spPr bwMode="auto">
          <a:xfrm>
            <a:off x="4495800" y="5081588"/>
            <a:ext cx="4279900" cy="825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40639" tIns="0"/>
          <a:p>
            <a:pPr marL="39688"/>
            <a:endParaRPr dirty="0" sz="18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048583" name="Title 5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dirty="0" lang="en-US" smtClean="0"/>
              <a:t>AN INTRODUCTION </a:t>
            </a:r>
            <a:r>
              <a:rPr dirty="0" lang="en-US" smtClean="0"/>
              <a:t>TO SKELETAL SYSTEM</a:t>
            </a:r>
            <a:endParaRPr dirty="0" lang="en-US"/>
          </a:p>
        </p:txBody>
      </p:sp>
      <p:sp>
        <p:nvSpPr>
          <p:cNvPr id="1048584" name="Subtitle 6"/>
          <p:cNvSpPr>
            <a:spLocks noGrp="1"/>
          </p:cNvSpPr>
          <p:nvPr>
            <p:ph type="subTitle" idx="1"/>
          </p:nvPr>
        </p:nvSpPr>
        <p:spPr>
          <a:xfrm>
            <a:off x="0" y="5635626"/>
            <a:ext cx="6400800" cy="1752600"/>
          </a:xfrm>
        </p:spPr>
        <p:txBody>
          <a:bodyPr/>
          <a:p>
            <a:endParaRPr dirty="0" sz="2000" lang="en-US" smtClean="0">
              <a:solidFill>
                <a:srgbClr val="FF0000"/>
              </a:solidFill>
              <a:latin typeface="Times New Roman Bold Italic" charset="0"/>
              <a:cs typeface="Times New Roman Bold Italic" charset="0"/>
              <a:sym typeface="Times New Roman Bold Italic" charset="0"/>
            </a:endParaRPr>
          </a:p>
          <a:p>
            <a:pPr marL="39688"/>
            <a:r>
              <a:rPr dirty="0" sz="3200"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PREPARED BY :MADAM RUTH </a:t>
            </a:r>
            <a:endParaRPr dirty="0" sz="3200"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endParaRPr dirty="0" lang="en-US"/>
          </a:p>
        </p:txBody>
      </p:sp>
      <p:sp>
        <p:nvSpPr>
          <p:cNvPr id="104858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12E235F-944C-4DE9-8E92-FDEE9FCC1E9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</p:spPr>
        <p:txBody>
          <a:bodyPr rIns="132080"/>
          <a:p>
            <a:pPr indent="-341313" lvl="1" marL="382588">
              <a:lnSpc>
                <a:spcPct val="120000"/>
              </a:lnSpc>
              <a:buFont typeface="Arial" charset="0"/>
              <a:buChar char="•"/>
            </a:pPr>
            <a:r>
              <a:rPr sz="2800" lang="en-US">
                <a:latin typeface="Arial Bold" charset="0"/>
                <a:cs typeface="Arial Bold" charset="0"/>
                <a:sym typeface="Arial Bold" charset="0"/>
              </a:rPr>
              <a:t>Sutural Bones</a:t>
            </a: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292100" lvl="2" marL="776288">
              <a:lnSpc>
                <a:spcPct val="120000"/>
              </a:lnSpc>
            </a:pPr>
            <a:r>
              <a:rPr sz="2400" lang="en-US"/>
              <a:t>Small, irregular bones</a:t>
            </a:r>
          </a:p>
          <a:p>
            <a:pPr indent="-292100" lvl="2" marL="776288">
              <a:lnSpc>
                <a:spcPct val="120000"/>
              </a:lnSpc>
            </a:pPr>
            <a:r>
              <a:rPr sz="2400" lang="en-US"/>
              <a:t>Found between the flat bones of the skull</a:t>
            </a:r>
          </a:p>
          <a:p>
            <a:pPr indent="-341313" lvl="1" marL="382588">
              <a:lnSpc>
                <a:spcPct val="120000"/>
              </a:lnSpc>
              <a:buSzPct val="99000"/>
              <a:buFont typeface="Times" charset="0"/>
              <a:buAutoNum type="arabicPeriod"/>
            </a:pP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41313" lvl="1" marL="382588">
              <a:lnSpc>
                <a:spcPct val="110000"/>
              </a:lnSpc>
              <a:buFont typeface="Arial" charset="0"/>
              <a:buChar char="•"/>
            </a:pPr>
            <a:r>
              <a:rPr sz="2800" lang="en-US">
                <a:latin typeface="Arial Bold" charset="0"/>
                <a:cs typeface="Arial Bold" charset="0"/>
                <a:sym typeface="Arial Bold" charset="0"/>
              </a:rPr>
              <a:t>Irregular Bones</a:t>
            </a: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292100" lvl="2" marL="776288">
              <a:lnSpc>
                <a:spcPct val="110000"/>
              </a:lnSpc>
            </a:pPr>
            <a:r>
              <a:rPr sz="2400" lang="en-US"/>
              <a:t>Have complex shapes </a:t>
            </a:r>
          </a:p>
          <a:p>
            <a:pPr indent="-292100" lvl="2" marL="776288">
              <a:lnSpc>
                <a:spcPct val="110000"/>
              </a:lnSpc>
            </a:pPr>
            <a:r>
              <a:rPr sz="2400" lang="en-US"/>
              <a:t>Examples: spinal vertebrae, pelvic bones </a:t>
            </a:r>
          </a:p>
        </p:txBody>
      </p:sp>
      <p:sp>
        <p:nvSpPr>
          <p:cNvPr id="1048663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5975"/>
          <a:stretch>
            <a:fillRect/>
          </a:stretch>
        </p:blipFill>
        <p:spPr bwMode="auto">
          <a:xfrm>
            <a:off x="2438400" y="1898650"/>
            <a:ext cx="4267200" cy="287813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66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6-1a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666" name="Rectangle 4"/>
          <p:cNvSpPr/>
          <p:nvPr/>
        </p:nvSpPr>
        <p:spPr bwMode="auto">
          <a:xfrm>
            <a:off x="5776913" y="2770188"/>
            <a:ext cx="768350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Sutures</a:t>
            </a:r>
          </a:p>
        </p:txBody>
      </p:sp>
      <p:sp>
        <p:nvSpPr>
          <p:cNvPr id="1048667" name="Rectangle 5"/>
          <p:cNvSpPr/>
          <p:nvPr/>
        </p:nvSpPr>
        <p:spPr bwMode="auto">
          <a:xfrm>
            <a:off x="2887663" y="3194050"/>
            <a:ext cx="712787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</a:t>
            </a:r>
          </a:p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8668" name="Rectangle 6"/>
          <p:cNvSpPr/>
          <p:nvPr/>
        </p:nvSpPr>
        <p:spPr bwMode="auto">
          <a:xfrm>
            <a:off x="3005138" y="2006600"/>
            <a:ext cx="1733550" cy="279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 Bones</a:t>
            </a:r>
          </a:p>
        </p:txBody>
      </p:sp>
      <p:sp>
        <p:nvSpPr>
          <p:cNvPr id="1048669" name="Line 7"/>
          <p:cNvSpPr>
            <a:spLocks noChangeShapeType="1"/>
          </p:cNvSpPr>
          <p:nvPr/>
        </p:nvSpPr>
        <p:spPr bwMode="auto">
          <a:xfrm flipH="1">
            <a:off x="3641725" y="3303588"/>
            <a:ext cx="5905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70" name="Line 8"/>
          <p:cNvSpPr>
            <a:spLocks noChangeShapeType="1"/>
          </p:cNvSpPr>
          <p:nvPr/>
        </p:nvSpPr>
        <p:spPr bwMode="auto">
          <a:xfrm>
            <a:off x="4768850" y="2882900"/>
            <a:ext cx="935038" cy="190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71" name="Line 9"/>
          <p:cNvSpPr>
            <a:spLocks noChangeShapeType="1"/>
          </p:cNvSpPr>
          <p:nvPr/>
        </p:nvSpPr>
        <p:spPr bwMode="auto">
          <a:xfrm rot="10800000" flipH="1">
            <a:off x="5222875" y="2900363"/>
            <a:ext cx="481013" cy="4603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7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6314"/>
          <a:stretch>
            <a:fillRect/>
          </a:stretch>
        </p:blipFill>
        <p:spPr bwMode="auto">
          <a:xfrm>
            <a:off x="1736725" y="1981200"/>
            <a:ext cx="5668963" cy="271303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67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6-1b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674" name="Rectangle 4"/>
          <p:cNvSpPr/>
          <p:nvPr/>
        </p:nvSpPr>
        <p:spPr bwMode="auto">
          <a:xfrm>
            <a:off x="4614863" y="3802063"/>
            <a:ext cx="1028700" cy="279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Vertebra</a:t>
            </a:r>
          </a:p>
        </p:txBody>
      </p:sp>
      <p:sp>
        <p:nvSpPr>
          <p:cNvPr id="1048675" name="Rectangle 5"/>
          <p:cNvSpPr/>
          <p:nvPr/>
        </p:nvSpPr>
        <p:spPr bwMode="auto">
          <a:xfrm>
            <a:off x="2468563" y="2139950"/>
            <a:ext cx="2452687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Irregular Bones</a:t>
            </a:r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4536"/>
          <a:stretch>
            <a:fillRect/>
          </a:stretch>
        </p:blipFill>
        <p:spPr bwMode="auto">
          <a:xfrm>
            <a:off x="1736725" y="1414463"/>
            <a:ext cx="5668963" cy="3846512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6-1c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678" name="Rectangle 4"/>
          <p:cNvSpPr/>
          <p:nvPr/>
        </p:nvSpPr>
        <p:spPr bwMode="auto">
          <a:xfrm>
            <a:off x="2844800" y="3173413"/>
            <a:ext cx="882650" cy="622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2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Carpal</a:t>
            </a:r>
          </a:p>
          <a:p>
            <a:pPr algn="ctr">
              <a:lnSpc>
                <a:spcPct val="90000"/>
              </a:lnSpc>
            </a:pPr>
            <a:r>
              <a:rPr sz="2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bones</a:t>
            </a:r>
          </a:p>
        </p:txBody>
      </p:sp>
      <p:sp>
        <p:nvSpPr>
          <p:cNvPr id="1048679" name="Rectangle 5"/>
          <p:cNvSpPr/>
          <p:nvPr/>
        </p:nvSpPr>
        <p:spPr bwMode="auto">
          <a:xfrm>
            <a:off x="2457450" y="1560513"/>
            <a:ext cx="2051050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Short Bones</a:t>
            </a:r>
          </a:p>
        </p:txBody>
      </p:sp>
      <p:sp>
        <p:nvSpPr>
          <p:cNvPr id="1048680" name="Line 6"/>
          <p:cNvSpPr>
            <a:spLocks noChangeShapeType="1"/>
          </p:cNvSpPr>
          <p:nvPr/>
        </p:nvSpPr>
        <p:spPr bwMode="auto">
          <a:xfrm flipH="1">
            <a:off x="3736975" y="2670175"/>
            <a:ext cx="1584325" cy="6080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81" name="Line 7"/>
          <p:cNvSpPr>
            <a:spLocks noChangeShapeType="1"/>
          </p:cNvSpPr>
          <p:nvPr/>
        </p:nvSpPr>
        <p:spPr bwMode="auto">
          <a:xfrm flipH="1">
            <a:off x="3730625" y="3086100"/>
            <a:ext cx="1293813" cy="1984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82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638800"/>
          </a:xfrm>
        </p:spPr>
        <p:txBody>
          <a:bodyPr rIns="132080"/>
          <a:p>
            <a:pPr indent="-328613" lvl="1" marL="369888">
              <a:lnSpc>
                <a:spcPct val="110000"/>
              </a:lnSpc>
              <a:buFont typeface="Arial" charset="0"/>
              <a:buChar char="•"/>
            </a:pPr>
            <a:r>
              <a:rPr sz="2800" lang="en-US">
                <a:latin typeface="Arial Bold" charset="0"/>
                <a:cs typeface="Arial Bold" charset="0"/>
                <a:sym typeface="Arial Bold" charset="0"/>
              </a:rPr>
              <a:t>Short Bones</a:t>
            </a: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Small and thick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Examples: ankle and wrist bones</a:t>
            </a:r>
          </a:p>
          <a:p>
            <a:pPr indent="-328613" lvl="1" marL="369888">
              <a:lnSpc>
                <a:spcPct val="110000"/>
              </a:lnSpc>
              <a:buSzPct val="99000"/>
              <a:buFont typeface="Times" charset="0"/>
              <a:buAutoNum type="arabicPeriod" startAt="4"/>
            </a:pP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28613" lvl="1" marL="369888">
              <a:lnSpc>
                <a:spcPct val="120000"/>
              </a:lnSpc>
              <a:buFont typeface="Arial" charset="0"/>
              <a:buChar char="•"/>
            </a:pPr>
            <a:r>
              <a:rPr sz="2800" lang="en-US">
                <a:latin typeface="Arial Bold" charset="0"/>
                <a:cs typeface="Arial Bold" charset="0"/>
                <a:sym typeface="Arial Bold" charset="0"/>
              </a:rPr>
              <a:t>Flat Bones</a:t>
            </a: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04800" lvl="2" marL="788988">
              <a:lnSpc>
                <a:spcPct val="120000"/>
              </a:lnSpc>
            </a:pPr>
            <a:r>
              <a:rPr sz="2400" lang="en-US"/>
              <a:t>Thin with parallel surfaces</a:t>
            </a:r>
          </a:p>
          <a:p>
            <a:pPr indent="-304800" lvl="2" marL="788988">
              <a:lnSpc>
                <a:spcPct val="120000"/>
              </a:lnSpc>
            </a:pPr>
            <a:r>
              <a:rPr sz="2400" lang="en-US"/>
              <a:t>Found in the skull, sternum, ribs, and scapulae</a:t>
            </a:r>
          </a:p>
        </p:txBody>
      </p:sp>
      <p:sp>
        <p:nvSpPr>
          <p:cNvPr id="1048685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6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</p:spPr>
        <p:txBody>
          <a:bodyPr rIns="132080"/>
          <a:p>
            <a:pPr indent="-328613" lvl="1" marL="369888">
              <a:lnSpc>
                <a:spcPct val="120000"/>
              </a:lnSpc>
              <a:buFont typeface="Arial" charset="0"/>
              <a:buChar char="•"/>
            </a:pPr>
            <a:r>
              <a:rPr sz="2800" lang="en-US">
                <a:latin typeface="Arial Bold" charset="0"/>
                <a:cs typeface="Arial Bold" charset="0"/>
                <a:sym typeface="Arial Bold" charset="0"/>
              </a:rPr>
              <a:t>Long Bones</a:t>
            </a: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04800" lvl="2" marL="788988">
              <a:lnSpc>
                <a:spcPct val="120000"/>
              </a:lnSpc>
            </a:pPr>
            <a:r>
              <a:rPr sz="2400" lang="en-US"/>
              <a:t>Long and thin</a:t>
            </a:r>
          </a:p>
          <a:p>
            <a:pPr indent="-304800" lvl="2" marL="788988">
              <a:lnSpc>
                <a:spcPct val="120000"/>
              </a:lnSpc>
            </a:pPr>
            <a:r>
              <a:rPr sz="2400" lang="en-US"/>
              <a:t>Found in arms, legs, hands, feet, fingers, and toes </a:t>
            </a:r>
          </a:p>
          <a:p>
            <a:pPr indent="-304800" lvl="2" marL="788988">
              <a:lnSpc>
                <a:spcPct val="120000"/>
              </a:lnSpc>
              <a:buFont typeface="Times" charset="0"/>
              <a:buNone/>
            </a:pPr>
            <a:endParaRPr sz="2400" lang="en-US"/>
          </a:p>
          <a:p>
            <a:pPr indent="-328613" lvl="1" marL="369888">
              <a:lnSpc>
                <a:spcPct val="120000"/>
              </a:lnSpc>
              <a:buFont typeface="Arial" charset="0"/>
              <a:buChar char="•"/>
            </a:pPr>
            <a:r>
              <a:rPr sz="2800" lang="en-US">
                <a:latin typeface="Arial Bold" charset="0"/>
                <a:cs typeface="Arial Bold" charset="0"/>
                <a:sym typeface="Arial Bold" charset="0"/>
              </a:rPr>
              <a:t>Sesamoid Bones</a:t>
            </a: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Small and flat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Develop inside tendons near joints of knees, hands, and feet</a:t>
            </a:r>
          </a:p>
        </p:txBody>
      </p:sp>
      <p:sp>
        <p:nvSpPr>
          <p:cNvPr id="1048689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6059"/>
          <a:stretch>
            <a:fillRect/>
          </a:stretch>
        </p:blipFill>
        <p:spPr bwMode="auto">
          <a:xfrm>
            <a:off x="2365375" y="1919288"/>
            <a:ext cx="4413250" cy="2835275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6-1d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692" name="Rectangle 4"/>
          <p:cNvSpPr/>
          <p:nvPr/>
        </p:nvSpPr>
        <p:spPr bwMode="auto">
          <a:xfrm>
            <a:off x="3052763" y="2971800"/>
            <a:ext cx="1287462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Parietal bone</a:t>
            </a:r>
          </a:p>
        </p:txBody>
      </p:sp>
      <p:sp>
        <p:nvSpPr>
          <p:cNvPr id="1048693" name="Rectangle 5"/>
          <p:cNvSpPr/>
          <p:nvPr/>
        </p:nvSpPr>
        <p:spPr bwMode="auto">
          <a:xfrm>
            <a:off x="5068888" y="2932113"/>
            <a:ext cx="1344612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table</a:t>
            </a:r>
          </a:p>
        </p:txBody>
      </p:sp>
      <p:sp>
        <p:nvSpPr>
          <p:cNvPr id="1048694" name="Rectangle 6"/>
          <p:cNvSpPr/>
          <p:nvPr/>
        </p:nvSpPr>
        <p:spPr bwMode="auto">
          <a:xfrm>
            <a:off x="4789488" y="3994150"/>
            <a:ext cx="747712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Internal</a:t>
            </a:r>
          </a:p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</a:t>
            </a:r>
          </a:p>
        </p:txBody>
      </p:sp>
      <p:sp>
        <p:nvSpPr>
          <p:cNvPr id="1048695" name="Rectangle 7"/>
          <p:cNvSpPr/>
          <p:nvPr/>
        </p:nvSpPr>
        <p:spPr bwMode="auto">
          <a:xfrm>
            <a:off x="5707063" y="3995738"/>
            <a:ext cx="801687" cy="635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Diploë</a:t>
            </a:r>
          </a:p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(spongy</a:t>
            </a:r>
          </a:p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bone)</a:t>
            </a:r>
          </a:p>
        </p:txBody>
      </p:sp>
      <p:sp>
        <p:nvSpPr>
          <p:cNvPr id="1048696" name="Rectangle 8"/>
          <p:cNvSpPr/>
          <p:nvPr/>
        </p:nvSpPr>
        <p:spPr bwMode="auto">
          <a:xfrm>
            <a:off x="2917825" y="2043113"/>
            <a:ext cx="1309688" cy="279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Flat Bones</a:t>
            </a:r>
          </a:p>
        </p:txBody>
      </p:sp>
      <p:sp>
        <p:nvSpPr>
          <p:cNvPr id="1048697" name="Line 9"/>
          <p:cNvSpPr>
            <a:spLocks noChangeShapeType="1"/>
          </p:cNvSpPr>
          <p:nvPr/>
        </p:nvSpPr>
        <p:spPr bwMode="auto">
          <a:xfrm rot="10800000" flipH="1">
            <a:off x="5748338" y="3243263"/>
            <a:ext cx="1587" cy="3365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98" name="Line 10"/>
          <p:cNvSpPr>
            <a:spLocks noChangeShapeType="1"/>
          </p:cNvSpPr>
          <p:nvPr/>
        </p:nvSpPr>
        <p:spPr bwMode="auto">
          <a:xfrm>
            <a:off x="5097463" y="3797300"/>
            <a:ext cx="1587" cy="1635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99" name="Line 11"/>
          <p:cNvSpPr>
            <a:spLocks noChangeShapeType="1"/>
          </p:cNvSpPr>
          <p:nvPr/>
        </p:nvSpPr>
        <p:spPr bwMode="auto">
          <a:xfrm>
            <a:off x="5848350" y="3700463"/>
            <a:ext cx="211138" cy="196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00" name="Line 12"/>
          <p:cNvSpPr>
            <a:spLocks noChangeShapeType="1"/>
          </p:cNvSpPr>
          <p:nvPr/>
        </p:nvSpPr>
        <p:spPr bwMode="auto">
          <a:xfrm>
            <a:off x="6049963" y="3700463"/>
            <a:ext cx="20637" cy="1809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01" name="Line 13"/>
          <p:cNvSpPr>
            <a:spLocks noChangeShapeType="1"/>
          </p:cNvSpPr>
          <p:nvPr/>
        </p:nvSpPr>
        <p:spPr bwMode="auto">
          <a:xfrm>
            <a:off x="6070600" y="3876675"/>
            <a:ext cx="1588" cy="777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02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6436"/>
          <a:stretch>
            <a:fillRect/>
          </a:stretch>
        </p:blipFill>
        <p:spPr bwMode="auto">
          <a:xfrm>
            <a:off x="1643063" y="2008188"/>
            <a:ext cx="5857875" cy="2657475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7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6-1e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704" name="Rectangle 4"/>
          <p:cNvSpPr/>
          <p:nvPr/>
        </p:nvSpPr>
        <p:spPr bwMode="auto">
          <a:xfrm>
            <a:off x="4057650" y="4149725"/>
            <a:ext cx="1112838" cy="279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Humerus</a:t>
            </a:r>
          </a:p>
        </p:txBody>
      </p:sp>
      <p:sp>
        <p:nvSpPr>
          <p:cNvPr id="1048705" name="Rectangle 5"/>
          <p:cNvSpPr/>
          <p:nvPr/>
        </p:nvSpPr>
        <p:spPr bwMode="auto">
          <a:xfrm>
            <a:off x="2344738" y="2162175"/>
            <a:ext cx="1919287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 Bones</a:t>
            </a:r>
          </a:p>
        </p:txBody>
      </p:sp>
      <p:sp>
        <p:nvSpPr>
          <p:cNvPr id="1048706" name="Line 6"/>
          <p:cNvSpPr>
            <a:spLocks noChangeShapeType="1"/>
          </p:cNvSpPr>
          <p:nvPr/>
        </p:nvSpPr>
        <p:spPr bwMode="auto">
          <a:xfrm>
            <a:off x="4625975" y="3370263"/>
            <a:ext cx="1588" cy="7461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0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5083"/>
          <a:stretch>
            <a:fillRect/>
          </a:stretch>
        </p:blipFill>
        <p:spPr bwMode="auto">
          <a:xfrm>
            <a:off x="1916113" y="1630363"/>
            <a:ext cx="5310187" cy="3414712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70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6-1f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709" name="Rectangle 4"/>
          <p:cNvSpPr/>
          <p:nvPr/>
        </p:nvSpPr>
        <p:spPr bwMode="auto">
          <a:xfrm>
            <a:off x="5692775" y="3133725"/>
            <a:ext cx="749300" cy="254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Patella</a:t>
            </a:r>
          </a:p>
        </p:txBody>
      </p:sp>
      <p:sp>
        <p:nvSpPr>
          <p:cNvPr id="1048710" name="Rectangle 5"/>
          <p:cNvSpPr/>
          <p:nvPr/>
        </p:nvSpPr>
        <p:spPr bwMode="auto">
          <a:xfrm>
            <a:off x="2551113" y="1768475"/>
            <a:ext cx="2468562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Sesamoid Bones</a:t>
            </a:r>
          </a:p>
        </p:txBody>
      </p:sp>
      <p:sp>
        <p:nvSpPr>
          <p:cNvPr id="1048711" name="Line 6"/>
          <p:cNvSpPr>
            <a:spLocks noChangeShapeType="1"/>
          </p:cNvSpPr>
          <p:nvPr/>
        </p:nvSpPr>
        <p:spPr bwMode="auto">
          <a:xfrm>
            <a:off x="4729163" y="3219450"/>
            <a:ext cx="857250" cy="31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1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</p:spPr>
        <p:txBody>
          <a:bodyPr rIns="132080"/>
          <a:p>
            <a:pPr>
              <a:lnSpc>
                <a:spcPct val="115000"/>
              </a:lnSpc>
            </a:pPr>
            <a:r>
              <a:rPr lang="en-US"/>
              <a:t>Bone Markings</a:t>
            </a:r>
          </a:p>
          <a:p>
            <a:pPr lvl="1" marL="782638">
              <a:lnSpc>
                <a:spcPct val="115000"/>
              </a:lnSpc>
            </a:pPr>
            <a:r>
              <a:rPr lang="en-US"/>
              <a:t>Depressions or grooves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Along bone surface</a:t>
            </a:r>
          </a:p>
          <a:p>
            <a:pPr lvl="1" marL="782638">
              <a:lnSpc>
                <a:spcPct val="115000"/>
              </a:lnSpc>
            </a:pPr>
            <a:r>
              <a:rPr lang="en-US"/>
              <a:t>Elevations or projections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Where tendons and ligaments attach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At articulations with other bones </a:t>
            </a:r>
          </a:p>
          <a:p>
            <a:pPr lvl="1" marL="782638">
              <a:lnSpc>
                <a:spcPct val="115000"/>
              </a:lnSpc>
            </a:pPr>
            <a:r>
              <a:rPr lang="en-US"/>
              <a:t>Tunnels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Where blood and nerves enter bone</a:t>
            </a:r>
          </a:p>
        </p:txBody>
      </p:sp>
      <p:sp>
        <p:nvSpPr>
          <p:cNvPr id="1048715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An Introduction to the Skeletal System</a:t>
            </a:r>
          </a:p>
        </p:txBody>
      </p:sp>
      <p:sp>
        <p:nvSpPr>
          <p:cNvPr id="10485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229600" cy="5605462"/>
          </a:xfrm>
        </p:spPr>
        <p:txBody>
          <a:bodyPr rIns="132080"/>
          <a:p>
            <a:r>
              <a:rPr lang="en-US"/>
              <a:t>Learning Outcomes</a:t>
            </a:r>
          </a:p>
          <a:p>
            <a:pPr lvl="1" marL="782638"/>
            <a:r>
              <a:rPr lang="en-US">
                <a:latin typeface="Arial Bold" charset="0"/>
                <a:cs typeface="Arial Bold" charset="0"/>
                <a:sym typeface="Arial Bold" charset="0"/>
              </a:rPr>
              <a:t>6-1</a:t>
            </a:r>
            <a:r>
              <a:rPr lang="en-US"/>
              <a:t>  Describe the primary functions of the skeletal 	     system.</a:t>
            </a:r>
          </a:p>
          <a:p>
            <a:pPr lvl="1" marL="782638"/>
            <a:r>
              <a:rPr lang="en-US">
                <a:latin typeface="Arial Bold" charset="0"/>
                <a:cs typeface="Arial Bold" charset="0"/>
                <a:sym typeface="Arial Bold" charset="0"/>
              </a:rPr>
              <a:t>6-2</a:t>
            </a:r>
            <a:r>
              <a:rPr lang="en-US"/>
              <a:t>  Classify bones according to shape and internal 	     organization, giving examples of each type, and 	     explain the functional significance of each of the 	     major types of bone markings.</a:t>
            </a:r>
          </a:p>
          <a:p>
            <a:pPr lvl="1" marL="782638"/>
            <a:r>
              <a:rPr lang="en-US">
                <a:latin typeface="Arial Bold" charset="0"/>
                <a:cs typeface="Arial Bold" charset="0"/>
                <a:sym typeface="Arial Bold" charset="0"/>
              </a:rPr>
              <a:t>6-3</a:t>
            </a:r>
            <a:r>
              <a:rPr lang="en-US"/>
              <a:t>  Identify the cell types in bone, and list their major 	     functions.</a:t>
            </a:r>
          </a:p>
        </p:txBody>
      </p:sp>
      <p:sp>
        <p:nvSpPr>
          <p:cNvPr id="1048594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Rectangle 1"/>
          <p:cNvSpPr/>
          <p:nvPr/>
        </p:nvSpPr>
        <p:spPr bwMode="auto">
          <a:xfrm>
            <a:off x="315913" y="6553200"/>
            <a:ext cx="2908300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40639" tIns="0"/>
          <a:p>
            <a:pPr marL="39688"/>
            <a:r>
              <a:rPr sz="1200" lang="en-US">
                <a:solidFill>
                  <a:schemeClr val="tx1"/>
                </a:solidFill>
                <a:cs typeface="Arial" charset="0"/>
              </a:rPr>
              <a:t>©</a:t>
            </a:r>
            <a:r>
              <a:rPr sz="1200"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2012 Pearson Education, Inc.</a:t>
            </a:r>
          </a:p>
        </p:txBody>
      </p:sp>
      <p:sp>
        <p:nvSpPr>
          <p:cNvPr id="10487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 6-1  An Introduction to Bone Markings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097159" name="Picture 3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604"/>
          <a:stretch>
            <a:fillRect/>
          </a:stretch>
        </p:blipFill>
        <p:spPr bwMode="auto">
          <a:xfrm>
            <a:off x="298450" y="892175"/>
            <a:ext cx="8547100" cy="48895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7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755"/>
          <a:stretch>
            <a:fillRect/>
          </a:stretch>
        </p:blipFill>
        <p:spPr bwMode="auto">
          <a:xfrm>
            <a:off x="298450" y="993775"/>
            <a:ext cx="8547100" cy="468788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72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 6-1  An Introduction to Bone Markings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721" name="Rectangle 4"/>
          <p:cNvSpPr/>
          <p:nvPr/>
        </p:nvSpPr>
        <p:spPr bwMode="auto">
          <a:xfrm>
            <a:off x="3000375" y="1717675"/>
            <a:ext cx="357188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Sinus</a:t>
            </a:r>
          </a:p>
        </p:txBody>
      </p:sp>
      <p:sp>
        <p:nvSpPr>
          <p:cNvPr id="1048722" name="Rectangle 5"/>
          <p:cNvSpPr/>
          <p:nvPr/>
        </p:nvSpPr>
        <p:spPr bwMode="auto">
          <a:xfrm>
            <a:off x="1287463" y="1576388"/>
            <a:ext cx="668337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Trochanter</a:t>
            </a:r>
          </a:p>
        </p:txBody>
      </p:sp>
      <p:sp>
        <p:nvSpPr>
          <p:cNvPr id="1048723" name="Rectangle 6"/>
          <p:cNvSpPr/>
          <p:nvPr/>
        </p:nvSpPr>
        <p:spPr bwMode="auto">
          <a:xfrm>
            <a:off x="1281113" y="1860550"/>
            <a:ext cx="32226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Head</a:t>
            </a:r>
          </a:p>
        </p:txBody>
      </p:sp>
      <p:sp>
        <p:nvSpPr>
          <p:cNvPr id="1048724" name="Rectangle 7"/>
          <p:cNvSpPr/>
          <p:nvPr/>
        </p:nvSpPr>
        <p:spPr bwMode="auto">
          <a:xfrm>
            <a:off x="1281113" y="2112963"/>
            <a:ext cx="31591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Neck</a:t>
            </a:r>
          </a:p>
        </p:txBody>
      </p:sp>
      <p:sp>
        <p:nvSpPr>
          <p:cNvPr id="1048725" name="Rectangle 8"/>
          <p:cNvSpPr/>
          <p:nvPr/>
        </p:nvSpPr>
        <p:spPr bwMode="auto">
          <a:xfrm>
            <a:off x="1262063" y="4370388"/>
            <a:ext cx="34290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Facet</a:t>
            </a:r>
          </a:p>
        </p:txBody>
      </p:sp>
      <p:sp>
        <p:nvSpPr>
          <p:cNvPr id="1048726" name="Rectangle 9"/>
          <p:cNvSpPr/>
          <p:nvPr/>
        </p:nvSpPr>
        <p:spPr bwMode="auto">
          <a:xfrm>
            <a:off x="1238250" y="4627563"/>
            <a:ext cx="53181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Tubercle</a:t>
            </a:r>
          </a:p>
        </p:txBody>
      </p:sp>
      <p:sp>
        <p:nvSpPr>
          <p:cNvPr id="1048727" name="Rectangle 10"/>
          <p:cNvSpPr/>
          <p:nvPr/>
        </p:nvSpPr>
        <p:spPr bwMode="auto">
          <a:xfrm>
            <a:off x="1262063" y="5146675"/>
            <a:ext cx="51276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Condyle</a:t>
            </a:r>
          </a:p>
        </p:txBody>
      </p:sp>
      <p:sp>
        <p:nvSpPr>
          <p:cNvPr id="1048728" name="Rectangle 11"/>
          <p:cNvSpPr/>
          <p:nvPr/>
        </p:nvSpPr>
        <p:spPr bwMode="auto">
          <a:xfrm>
            <a:off x="581025" y="5356225"/>
            <a:ext cx="40005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Femur</a:t>
            </a:r>
          </a:p>
        </p:txBody>
      </p:sp>
      <p:sp>
        <p:nvSpPr>
          <p:cNvPr id="1048729" name="Rectangle 12"/>
          <p:cNvSpPr/>
          <p:nvPr/>
        </p:nvSpPr>
        <p:spPr bwMode="auto">
          <a:xfrm>
            <a:off x="1457325" y="3241675"/>
            <a:ext cx="46355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Fissure</a:t>
            </a:r>
          </a:p>
        </p:txBody>
      </p:sp>
      <p:sp>
        <p:nvSpPr>
          <p:cNvPr id="1048730" name="Rectangle 13"/>
          <p:cNvSpPr/>
          <p:nvPr/>
        </p:nvSpPr>
        <p:spPr bwMode="auto">
          <a:xfrm>
            <a:off x="1471613" y="3908425"/>
            <a:ext cx="434975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Ramus</a:t>
            </a:r>
          </a:p>
        </p:txBody>
      </p:sp>
      <p:sp>
        <p:nvSpPr>
          <p:cNvPr id="1048731" name="Rectangle 14"/>
          <p:cNvSpPr/>
          <p:nvPr/>
        </p:nvSpPr>
        <p:spPr bwMode="auto">
          <a:xfrm>
            <a:off x="4162425" y="2974975"/>
            <a:ext cx="547688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Foramen</a:t>
            </a:r>
          </a:p>
        </p:txBody>
      </p:sp>
      <p:sp>
        <p:nvSpPr>
          <p:cNvPr id="1048732" name="Rectangle 15"/>
          <p:cNvSpPr/>
          <p:nvPr/>
        </p:nvSpPr>
        <p:spPr bwMode="auto">
          <a:xfrm>
            <a:off x="4162425" y="3494088"/>
            <a:ext cx="50641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Process</a:t>
            </a:r>
          </a:p>
        </p:txBody>
      </p:sp>
      <p:sp>
        <p:nvSpPr>
          <p:cNvPr id="1048733" name="Rectangle 16"/>
          <p:cNvSpPr/>
          <p:nvPr/>
        </p:nvSpPr>
        <p:spPr bwMode="auto">
          <a:xfrm>
            <a:off x="2909888" y="4908550"/>
            <a:ext cx="31591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Skull</a:t>
            </a:r>
          </a:p>
        </p:txBody>
      </p:sp>
      <p:sp>
        <p:nvSpPr>
          <p:cNvPr id="1048734" name="Rectangle 17"/>
          <p:cNvSpPr/>
          <p:nvPr/>
        </p:nvSpPr>
        <p:spPr bwMode="auto">
          <a:xfrm>
            <a:off x="4365625" y="2398713"/>
            <a:ext cx="53181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Tubercle</a:t>
            </a:r>
          </a:p>
        </p:txBody>
      </p:sp>
      <p:sp>
        <p:nvSpPr>
          <p:cNvPr id="1048735" name="Rectangle 18"/>
          <p:cNvSpPr/>
          <p:nvPr/>
        </p:nvSpPr>
        <p:spPr bwMode="auto">
          <a:xfrm>
            <a:off x="5638800" y="2370138"/>
            <a:ext cx="32226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Head</a:t>
            </a:r>
          </a:p>
        </p:txBody>
      </p:sp>
      <p:sp>
        <p:nvSpPr>
          <p:cNvPr id="1048736" name="Rectangle 19"/>
          <p:cNvSpPr/>
          <p:nvPr/>
        </p:nvSpPr>
        <p:spPr bwMode="auto">
          <a:xfrm>
            <a:off x="5638800" y="2522538"/>
            <a:ext cx="428625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Sulcus</a:t>
            </a:r>
          </a:p>
        </p:txBody>
      </p:sp>
      <p:sp>
        <p:nvSpPr>
          <p:cNvPr id="1048737" name="Rectangle 20"/>
          <p:cNvSpPr/>
          <p:nvPr/>
        </p:nvSpPr>
        <p:spPr bwMode="auto">
          <a:xfrm>
            <a:off x="5634038" y="2746375"/>
            <a:ext cx="31591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Neck</a:t>
            </a:r>
          </a:p>
        </p:txBody>
      </p:sp>
      <p:sp>
        <p:nvSpPr>
          <p:cNvPr id="1048738" name="Rectangle 21"/>
          <p:cNvSpPr/>
          <p:nvPr/>
        </p:nvSpPr>
        <p:spPr bwMode="auto">
          <a:xfrm>
            <a:off x="5638800" y="3508375"/>
            <a:ext cx="65246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Tuberosity</a:t>
            </a:r>
          </a:p>
        </p:txBody>
      </p:sp>
      <p:sp>
        <p:nvSpPr>
          <p:cNvPr id="1048739" name="Rectangle 22"/>
          <p:cNvSpPr/>
          <p:nvPr/>
        </p:nvSpPr>
        <p:spPr bwMode="auto">
          <a:xfrm>
            <a:off x="5638800" y="4418013"/>
            <a:ext cx="37941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Fossa</a:t>
            </a:r>
          </a:p>
        </p:txBody>
      </p:sp>
      <p:sp>
        <p:nvSpPr>
          <p:cNvPr id="1048740" name="Rectangle 23"/>
          <p:cNvSpPr/>
          <p:nvPr/>
        </p:nvSpPr>
        <p:spPr bwMode="auto">
          <a:xfrm>
            <a:off x="5640388" y="4689475"/>
            <a:ext cx="534987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Trochlea</a:t>
            </a:r>
          </a:p>
        </p:txBody>
      </p:sp>
      <p:sp>
        <p:nvSpPr>
          <p:cNvPr id="1048741" name="Rectangle 24"/>
          <p:cNvSpPr/>
          <p:nvPr/>
        </p:nvSpPr>
        <p:spPr bwMode="auto">
          <a:xfrm>
            <a:off x="4910138" y="5160963"/>
            <a:ext cx="51276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Condyle</a:t>
            </a:r>
          </a:p>
        </p:txBody>
      </p:sp>
      <p:sp>
        <p:nvSpPr>
          <p:cNvPr id="1048742" name="Rectangle 25"/>
          <p:cNvSpPr/>
          <p:nvPr/>
        </p:nvSpPr>
        <p:spPr bwMode="auto">
          <a:xfrm>
            <a:off x="4919663" y="5356225"/>
            <a:ext cx="561975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Humerus</a:t>
            </a:r>
          </a:p>
        </p:txBody>
      </p:sp>
      <p:sp>
        <p:nvSpPr>
          <p:cNvPr id="1048743" name="Rectangle 26"/>
          <p:cNvSpPr/>
          <p:nvPr/>
        </p:nvSpPr>
        <p:spPr bwMode="auto">
          <a:xfrm>
            <a:off x="6496050" y="2460625"/>
            <a:ext cx="33655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Crest</a:t>
            </a:r>
          </a:p>
        </p:txBody>
      </p:sp>
      <p:sp>
        <p:nvSpPr>
          <p:cNvPr id="1048744" name="Rectangle 27"/>
          <p:cNvSpPr/>
          <p:nvPr/>
        </p:nvSpPr>
        <p:spPr bwMode="auto">
          <a:xfrm>
            <a:off x="7472363" y="2908300"/>
            <a:ext cx="37941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Fossa</a:t>
            </a:r>
          </a:p>
        </p:txBody>
      </p:sp>
      <p:sp>
        <p:nvSpPr>
          <p:cNvPr id="1048745" name="Rectangle 28"/>
          <p:cNvSpPr/>
          <p:nvPr/>
        </p:nvSpPr>
        <p:spPr bwMode="auto">
          <a:xfrm>
            <a:off x="6477000" y="3465513"/>
            <a:ext cx="357188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Spine</a:t>
            </a:r>
          </a:p>
        </p:txBody>
      </p:sp>
      <p:sp>
        <p:nvSpPr>
          <p:cNvPr id="1048746" name="Rectangle 29"/>
          <p:cNvSpPr/>
          <p:nvPr/>
        </p:nvSpPr>
        <p:spPr bwMode="auto">
          <a:xfrm>
            <a:off x="6467475" y="3937000"/>
            <a:ext cx="27305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Line</a:t>
            </a:r>
          </a:p>
        </p:txBody>
      </p:sp>
      <p:sp>
        <p:nvSpPr>
          <p:cNvPr id="1048747" name="Rectangle 30"/>
          <p:cNvSpPr/>
          <p:nvPr/>
        </p:nvSpPr>
        <p:spPr bwMode="auto">
          <a:xfrm>
            <a:off x="6843713" y="4413250"/>
            <a:ext cx="547687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Foramen</a:t>
            </a:r>
          </a:p>
        </p:txBody>
      </p:sp>
      <p:sp>
        <p:nvSpPr>
          <p:cNvPr id="1048748" name="Rectangle 31"/>
          <p:cNvSpPr/>
          <p:nvPr/>
        </p:nvSpPr>
        <p:spPr bwMode="auto">
          <a:xfrm>
            <a:off x="6977063" y="4603750"/>
            <a:ext cx="434975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Ramus</a:t>
            </a:r>
          </a:p>
        </p:txBody>
      </p:sp>
      <p:sp>
        <p:nvSpPr>
          <p:cNvPr id="1048749" name="Rectangle 32"/>
          <p:cNvSpPr/>
          <p:nvPr/>
        </p:nvSpPr>
        <p:spPr bwMode="auto">
          <a:xfrm>
            <a:off x="8091488" y="4908550"/>
            <a:ext cx="37941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Pelvis</a:t>
            </a:r>
          </a:p>
        </p:txBody>
      </p:sp>
      <p:sp>
        <p:nvSpPr>
          <p:cNvPr id="1048750" name="Line 33"/>
          <p:cNvSpPr>
            <a:spLocks noChangeShapeType="1"/>
          </p:cNvSpPr>
          <p:nvPr/>
        </p:nvSpPr>
        <p:spPr bwMode="auto">
          <a:xfrm flipH="1">
            <a:off x="6853238" y="2543175"/>
            <a:ext cx="5143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1" name="Line 34"/>
          <p:cNvSpPr>
            <a:spLocks noChangeShapeType="1"/>
          </p:cNvSpPr>
          <p:nvPr/>
        </p:nvSpPr>
        <p:spPr bwMode="auto">
          <a:xfrm flipH="1">
            <a:off x="6869113" y="3567113"/>
            <a:ext cx="1555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2" name="Line 35"/>
          <p:cNvSpPr>
            <a:spLocks noChangeShapeType="1"/>
          </p:cNvSpPr>
          <p:nvPr/>
        </p:nvSpPr>
        <p:spPr bwMode="auto">
          <a:xfrm flipH="1">
            <a:off x="6786563" y="4043363"/>
            <a:ext cx="1157287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3" name="Line 36"/>
          <p:cNvSpPr>
            <a:spLocks noChangeShapeType="1"/>
          </p:cNvSpPr>
          <p:nvPr/>
        </p:nvSpPr>
        <p:spPr bwMode="auto">
          <a:xfrm flipH="1">
            <a:off x="7416800" y="4519613"/>
            <a:ext cx="7270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4" name="Line 37"/>
          <p:cNvSpPr>
            <a:spLocks noChangeShapeType="1"/>
          </p:cNvSpPr>
          <p:nvPr/>
        </p:nvSpPr>
        <p:spPr bwMode="auto">
          <a:xfrm flipH="1">
            <a:off x="7418388" y="4700588"/>
            <a:ext cx="725487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5" name="Line 38"/>
          <p:cNvSpPr>
            <a:spLocks noChangeShapeType="1"/>
          </p:cNvSpPr>
          <p:nvPr/>
        </p:nvSpPr>
        <p:spPr bwMode="auto">
          <a:xfrm>
            <a:off x="4954588" y="5110163"/>
            <a:ext cx="4127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6" name="Line 39"/>
          <p:cNvSpPr>
            <a:spLocks noChangeShapeType="1"/>
          </p:cNvSpPr>
          <p:nvPr/>
        </p:nvSpPr>
        <p:spPr bwMode="auto">
          <a:xfrm rot="10800000" flipH="1">
            <a:off x="4948238" y="5045075"/>
            <a:ext cx="1587" cy="69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7" name="Line 40"/>
          <p:cNvSpPr>
            <a:spLocks noChangeShapeType="1"/>
          </p:cNvSpPr>
          <p:nvPr/>
        </p:nvSpPr>
        <p:spPr bwMode="auto">
          <a:xfrm rot="10800000" flipH="1">
            <a:off x="5162550" y="5111750"/>
            <a:ext cx="1588" cy="69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8" name="Line 41"/>
          <p:cNvSpPr>
            <a:spLocks noChangeShapeType="1"/>
          </p:cNvSpPr>
          <p:nvPr/>
        </p:nvSpPr>
        <p:spPr bwMode="auto">
          <a:xfrm rot="10800000" flipH="1">
            <a:off x="5367338" y="5045075"/>
            <a:ext cx="1587" cy="69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59" name="Line 42"/>
          <p:cNvSpPr>
            <a:spLocks noChangeShapeType="1"/>
          </p:cNvSpPr>
          <p:nvPr/>
        </p:nvSpPr>
        <p:spPr bwMode="auto">
          <a:xfrm rot="10800000" flipH="1">
            <a:off x="5167313" y="4787900"/>
            <a:ext cx="204787" cy="1651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0" name="Line 43"/>
          <p:cNvSpPr>
            <a:spLocks noChangeShapeType="1"/>
          </p:cNvSpPr>
          <p:nvPr/>
        </p:nvSpPr>
        <p:spPr bwMode="auto">
          <a:xfrm rot="10800000" flipH="1">
            <a:off x="5289550" y="4778375"/>
            <a:ext cx="82550" cy="2174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1" name="Line 44"/>
          <p:cNvSpPr>
            <a:spLocks noChangeShapeType="1"/>
          </p:cNvSpPr>
          <p:nvPr/>
        </p:nvSpPr>
        <p:spPr bwMode="auto">
          <a:xfrm>
            <a:off x="5368925" y="4781550"/>
            <a:ext cx="22701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2" name="Line 45"/>
          <p:cNvSpPr>
            <a:spLocks noChangeShapeType="1"/>
          </p:cNvSpPr>
          <p:nvPr/>
        </p:nvSpPr>
        <p:spPr bwMode="auto">
          <a:xfrm rot="10800000" flipH="1">
            <a:off x="5213350" y="4510088"/>
            <a:ext cx="87313" cy="3048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3" name="Line 46"/>
          <p:cNvSpPr>
            <a:spLocks noChangeShapeType="1"/>
          </p:cNvSpPr>
          <p:nvPr/>
        </p:nvSpPr>
        <p:spPr bwMode="auto">
          <a:xfrm>
            <a:off x="5302250" y="4510088"/>
            <a:ext cx="284163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4" name="Line 47"/>
          <p:cNvSpPr>
            <a:spLocks noChangeShapeType="1"/>
          </p:cNvSpPr>
          <p:nvPr/>
        </p:nvSpPr>
        <p:spPr bwMode="auto">
          <a:xfrm>
            <a:off x="5076825" y="3609975"/>
            <a:ext cx="51911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5" name="Line 48"/>
          <p:cNvSpPr>
            <a:spLocks noChangeShapeType="1"/>
          </p:cNvSpPr>
          <p:nvPr/>
        </p:nvSpPr>
        <p:spPr bwMode="auto">
          <a:xfrm>
            <a:off x="5187950" y="2833688"/>
            <a:ext cx="417513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6" name="Line 49"/>
          <p:cNvSpPr>
            <a:spLocks noChangeShapeType="1"/>
          </p:cNvSpPr>
          <p:nvPr/>
        </p:nvSpPr>
        <p:spPr bwMode="auto">
          <a:xfrm>
            <a:off x="5114925" y="2608263"/>
            <a:ext cx="4857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7" name="Line 50"/>
          <p:cNvSpPr>
            <a:spLocks noChangeShapeType="1"/>
          </p:cNvSpPr>
          <p:nvPr/>
        </p:nvSpPr>
        <p:spPr bwMode="auto">
          <a:xfrm>
            <a:off x="5348288" y="2457450"/>
            <a:ext cx="252412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8" name="Line 51"/>
          <p:cNvSpPr>
            <a:spLocks noChangeShapeType="1"/>
          </p:cNvSpPr>
          <p:nvPr/>
        </p:nvSpPr>
        <p:spPr bwMode="auto">
          <a:xfrm flipH="1">
            <a:off x="4940300" y="2495550"/>
            <a:ext cx="24130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69" name="Line 52"/>
          <p:cNvSpPr>
            <a:spLocks noChangeShapeType="1"/>
          </p:cNvSpPr>
          <p:nvPr/>
        </p:nvSpPr>
        <p:spPr bwMode="auto">
          <a:xfrm>
            <a:off x="3946525" y="3576638"/>
            <a:ext cx="173038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0" name="Line 53"/>
          <p:cNvSpPr>
            <a:spLocks noChangeShapeType="1"/>
          </p:cNvSpPr>
          <p:nvPr/>
        </p:nvSpPr>
        <p:spPr bwMode="auto">
          <a:xfrm>
            <a:off x="3435350" y="3070225"/>
            <a:ext cx="6889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1" name="Line 54"/>
          <p:cNvSpPr>
            <a:spLocks noChangeShapeType="1"/>
          </p:cNvSpPr>
          <p:nvPr/>
        </p:nvSpPr>
        <p:spPr bwMode="auto">
          <a:xfrm rot="10800000" flipH="1">
            <a:off x="3171825" y="1892300"/>
            <a:ext cx="1588" cy="9175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2" name="Line 55"/>
          <p:cNvSpPr>
            <a:spLocks noChangeShapeType="1"/>
          </p:cNvSpPr>
          <p:nvPr/>
        </p:nvSpPr>
        <p:spPr bwMode="auto">
          <a:xfrm flipH="1">
            <a:off x="1933575" y="3338513"/>
            <a:ext cx="7905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3" name="Line 56"/>
          <p:cNvSpPr>
            <a:spLocks noChangeShapeType="1"/>
          </p:cNvSpPr>
          <p:nvPr/>
        </p:nvSpPr>
        <p:spPr bwMode="auto">
          <a:xfrm rot="10800000">
            <a:off x="1938338" y="4008438"/>
            <a:ext cx="538162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4" name="Line 57"/>
          <p:cNvSpPr>
            <a:spLocks noChangeShapeType="1"/>
          </p:cNvSpPr>
          <p:nvPr/>
        </p:nvSpPr>
        <p:spPr bwMode="auto">
          <a:xfrm>
            <a:off x="552450" y="5143500"/>
            <a:ext cx="4095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5" name="Line 58"/>
          <p:cNvSpPr>
            <a:spLocks noChangeShapeType="1"/>
          </p:cNvSpPr>
          <p:nvPr/>
        </p:nvSpPr>
        <p:spPr bwMode="auto">
          <a:xfrm rot="10800000" flipH="1">
            <a:off x="552450" y="5073650"/>
            <a:ext cx="1588" cy="69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6" name="Line 59"/>
          <p:cNvSpPr>
            <a:spLocks noChangeShapeType="1"/>
          </p:cNvSpPr>
          <p:nvPr/>
        </p:nvSpPr>
        <p:spPr bwMode="auto">
          <a:xfrm rot="10800000" flipH="1">
            <a:off x="757238" y="5146675"/>
            <a:ext cx="1587" cy="968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7" name="Line 60"/>
          <p:cNvSpPr>
            <a:spLocks noChangeShapeType="1"/>
          </p:cNvSpPr>
          <p:nvPr/>
        </p:nvSpPr>
        <p:spPr bwMode="auto">
          <a:xfrm rot="10800000" flipH="1">
            <a:off x="966788" y="5078413"/>
            <a:ext cx="1587" cy="69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8" name="Line 61"/>
          <p:cNvSpPr>
            <a:spLocks noChangeShapeType="1"/>
          </p:cNvSpPr>
          <p:nvPr/>
        </p:nvSpPr>
        <p:spPr bwMode="auto">
          <a:xfrm>
            <a:off x="755650" y="5238750"/>
            <a:ext cx="4730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79" name="Line 62"/>
          <p:cNvSpPr>
            <a:spLocks noChangeShapeType="1"/>
          </p:cNvSpPr>
          <p:nvPr/>
        </p:nvSpPr>
        <p:spPr bwMode="auto">
          <a:xfrm rot="10800000" flipH="1">
            <a:off x="1017588" y="4716463"/>
            <a:ext cx="87312" cy="841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0" name="Line 63"/>
          <p:cNvSpPr>
            <a:spLocks noChangeShapeType="1"/>
          </p:cNvSpPr>
          <p:nvPr/>
        </p:nvSpPr>
        <p:spPr bwMode="auto">
          <a:xfrm>
            <a:off x="1103313" y="4719638"/>
            <a:ext cx="11112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1" name="Line 64"/>
          <p:cNvSpPr>
            <a:spLocks noChangeShapeType="1"/>
          </p:cNvSpPr>
          <p:nvPr/>
        </p:nvSpPr>
        <p:spPr bwMode="auto">
          <a:xfrm rot="10800000" flipH="1">
            <a:off x="709613" y="4465638"/>
            <a:ext cx="404812" cy="4730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2" name="Line 65"/>
          <p:cNvSpPr>
            <a:spLocks noChangeShapeType="1"/>
          </p:cNvSpPr>
          <p:nvPr/>
        </p:nvSpPr>
        <p:spPr bwMode="auto">
          <a:xfrm>
            <a:off x="1111250" y="4467225"/>
            <a:ext cx="1174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3" name="Line 66"/>
          <p:cNvSpPr>
            <a:spLocks noChangeShapeType="1"/>
          </p:cNvSpPr>
          <p:nvPr/>
        </p:nvSpPr>
        <p:spPr bwMode="auto">
          <a:xfrm>
            <a:off x="806450" y="2114550"/>
            <a:ext cx="179388" cy="1190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4" name="Line 67"/>
          <p:cNvSpPr>
            <a:spLocks noChangeShapeType="1"/>
          </p:cNvSpPr>
          <p:nvPr/>
        </p:nvSpPr>
        <p:spPr bwMode="auto">
          <a:xfrm>
            <a:off x="990600" y="2224088"/>
            <a:ext cx="2476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5" name="Line 68"/>
          <p:cNvSpPr>
            <a:spLocks noChangeShapeType="1"/>
          </p:cNvSpPr>
          <p:nvPr/>
        </p:nvSpPr>
        <p:spPr bwMode="auto">
          <a:xfrm rot="10800000" flipH="1">
            <a:off x="942975" y="1954213"/>
            <a:ext cx="300038" cy="31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6" name="Line 69"/>
          <p:cNvSpPr>
            <a:spLocks noChangeShapeType="1"/>
          </p:cNvSpPr>
          <p:nvPr/>
        </p:nvSpPr>
        <p:spPr bwMode="auto">
          <a:xfrm rot="10800000" flipH="1">
            <a:off x="542925" y="1651000"/>
            <a:ext cx="80963" cy="2540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7" name="Line 70"/>
          <p:cNvSpPr>
            <a:spLocks noChangeShapeType="1"/>
          </p:cNvSpPr>
          <p:nvPr/>
        </p:nvSpPr>
        <p:spPr bwMode="auto">
          <a:xfrm>
            <a:off x="625475" y="1662113"/>
            <a:ext cx="608013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88" name="Slide Number Placeholder 7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7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</p:spPr>
        <p:txBody>
          <a:bodyPr rIns="132080"/>
          <a:p>
            <a:pPr>
              <a:lnSpc>
                <a:spcPct val="105000"/>
              </a:lnSpc>
            </a:pPr>
            <a:r>
              <a:rPr sz="2400" lang="en-US"/>
              <a:t>Structure of a Long Bone</a:t>
            </a:r>
          </a:p>
          <a:p>
            <a:pPr lvl="1" marL="782638">
              <a:lnSpc>
                <a:spcPct val="105000"/>
              </a:lnSpc>
            </a:pP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Diaphysis</a:t>
            </a:r>
            <a:r>
              <a:rPr sz="1800" lang="en-US"/>
              <a:t> 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The shaft 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A heavy wall of </a:t>
            </a: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compact bone</a:t>
            </a:r>
            <a:r>
              <a:rPr sz="1800" lang="en-US"/>
              <a:t>, or dense bone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A central space called </a:t>
            </a: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medullary </a:t>
            </a:r>
            <a:r>
              <a:rPr sz="1800" lang="en-US">
                <a:latin typeface="Arial Italic" charset="0"/>
                <a:cs typeface="Arial Italic" charset="0"/>
                <a:sym typeface="Arial Italic" charset="0"/>
              </a:rPr>
              <a:t>(marrow)</a:t>
            </a: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 cavity</a:t>
            </a:r>
            <a:endParaRPr sz="1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05000"/>
              </a:lnSpc>
            </a:pP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Epiphysis</a:t>
            </a:r>
            <a:r>
              <a:rPr sz="1800" lang="en-US"/>
              <a:t> 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Wide part at each end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Articulation with other bones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Mostly </a:t>
            </a: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spongy </a:t>
            </a:r>
            <a:r>
              <a:rPr sz="1800" lang="en-US">
                <a:latin typeface="Arial Italic" charset="0"/>
                <a:cs typeface="Arial Italic" charset="0"/>
                <a:sym typeface="Arial Italic" charset="0"/>
              </a:rPr>
              <a:t>(cancellous)</a:t>
            </a: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 bone </a:t>
            </a:r>
            <a:endParaRPr sz="1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 marL="1182688">
              <a:lnSpc>
                <a:spcPct val="105000"/>
              </a:lnSpc>
            </a:pPr>
            <a:r>
              <a:rPr sz="1800" lang="en-US"/>
              <a:t>Covered with compact bone (</a:t>
            </a: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cortex</a:t>
            </a:r>
            <a:r>
              <a:rPr sz="1800" lang="en-US"/>
              <a:t>)</a:t>
            </a:r>
          </a:p>
          <a:p>
            <a:pPr lvl="1" marL="782638">
              <a:lnSpc>
                <a:spcPct val="105000"/>
              </a:lnSpc>
            </a:pPr>
            <a:r>
              <a:rPr sz="1800" lang="en-US">
                <a:latin typeface="Arial Bold" charset="0"/>
                <a:cs typeface="Arial Bold" charset="0"/>
                <a:sym typeface="Arial Bold" charset="0"/>
              </a:rPr>
              <a:t>Metaphysis</a:t>
            </a:r>
            <a:r>
              <a:rPr sz="1800" lang="en-US"/>
              <a:t> </a:t>
            </a:r>
          </a:p>
          <a:p>
            <a:pPr lvl="2" marL="1182688">
              <a:lnSpc>
                <a:spcPct val="105000"/>
              </a:lnSpc>
            </a:pPr>
            <a:r>
              <a:rPr sz="1800" lang="en-US"/>
              <a:t>Where diaphysis and epiphysis meet</a:t>
            </a:r>
          </a:p>
        </p:txBody>
      </p:sp>
      <p:sp>
        <p:nvSpPr>
          <p:cNvPr id="104879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3243263" y="136525"/>
            <a:ext cx="2657475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79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6-2a  Bone Structure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794" name="Rectangle 4"/>
          <p:cNvSpPr/>
          <p:nvPr/>
        </p:nvSpPr>
        <p:spPr bwMode="auto">
          <a:xfrm>
            <a:off x="5208588" y="698500"/>
            <a:ext cx="55245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Epiphysis</a:t>
            </a:r>
          </a:p>
        </p:txBody>
      </p:sp>
      <p:sp>
        <p:nvSpPr>
          <p:cNvPr id="1048795" name="Rectangle 5"/>
          <p:cNvSpPr/>
          <p:nvPr/>
        </p:nvSpPr>
        <p:spPr bwMode="auto">
          <a:xfrm>
            <a:off x="5214938" y="3009900"/>
            <a:ext cx="552450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Diaphysis</a:t>
            </a:r>
          </a:p>
          <a:p>
            <a:pPr algn="ctr"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(shaft)</a:t>
            </a:r>
          </a:p>
        </p:txBody>
      </p:sp>
      <p:sp>
        <p:nvSpPr>
          <p:cNvPr id="1048796" name="Rectangle 6"/>
          <p:cNvSpPr/>
          <p:nvPr/>
        </p:nvSpPr>
        <p:spPr bwMode="auto">
          <a:xfrm>
            <a:off x="5164138" y="1250950"/>
            <a:ext cx="63500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Metaphysis</a:t>
            </a:r>
          </a:p>
        </p:txBody>
      </p:sp>
      <p:sp>
        <p:nvSpPr>
          <p:cNvPr id="1048797" name="Rectangle 7"/>
          <p:cNvSpPr/>
          <p:nvPr/>
        </p:nvSpPr>
        <p:spPr bwMode="auto">
          <a:xfrm>
            <a:off x="4478338" y="3651250"/>
            <a:ext cx="546100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1048798" name="Rectangle 8"/>
          <p:cNvSpPr/>
          <p:nvPr/>
        </p:nvSpPr>
        <p:spPr bwMode="auto">
          <a:xfrm>
            <a:off x="3430588" y="2241550"/>
            <a:ext cx="503237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Compact</a:t>
            </a:r>
          </a:p>
          <a:p>
            <a:pPr algn="r"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8799" name="Rectangle 9"/>
          <p:cNvSpPr/>
          <p:nvPr/>
        </p:nvSpPr>
        <p:spPr bwMode="auto">
          <a:xfrm>
            <a:off x="3279775" y="800100"/>
            <a:ext cx="431800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</a:t>
            </a:r>
          </a:p>
          <a:p>
            <a:pPr algn="r"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8800" name="Rectangle 10"/>
          <p:cNvSpPr/>
          <p:nvPr/>
        </p:nvSpPr>
        <p:spPr bwMode="auto">
          <a:xfrm>
            <a:off x="5208588" y="5651500"/>
            <a:ext cx="55245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Epiphysis</a:t>
            </a:r>
          </a:p>
        </p:txBody>
      </p:sp>
      <p:sp>
        <p:nvSpPr>
          <p:cNvPr id="1048801" name="Rectangle 11"/>
          <p:cNvSpPr/>
          <p:nvPr/>
        </p:nvSpPr>
        <p:spPr bwMode="auto">
          <a:xfrm>
            <a:off x="5164138" y="5378450"/>
            <a:ext cx="63500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Metaphysis</a:t>
            </a:r>
          </a:p>
        </p:txBody>
      </p:sp>
      <p:sp>
        <p:nvSpPr>
          <p:cNvPr id="1048802" name="Rectangle 12"/>
          <p:cNvSpPr/>
          <p:nvPr/>
        </p:nvSpPr>
        <p:spPr bwMode="auto">
          <a:xfrm>
            <a:off x="3602038" y="6083300"/>
            <a:ext cx="1987550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structure of a representative</a:t>
            </a:r>
          </a:p>
          <a:p>
            <a:pPr>
              <a:lnSpc>
                <a:spcPct val="9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 bone (the femur) in</a:t>
            </a:r>
          </a:p>
          <a:p>
            <a:pPr>
              <a:lnSpc>
                <a:spcPct val="90000"/>
              </a:lnSpc>
            </a:pPr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longitudinal section</a:t>
            </a:r>
          </a:p>
        </p:txBody>
      </p:sp>
      <p:sp>
        <p:nvSpPr>
          <p:cNvPr id="1048803" name="Line 13"/>
          <p:cNvSpPr>
            <a:spLocks noChangeShapeType="1"/>
          </p:cNvSpPr>
          <p:nvPr/>
        </p:nvSpPr>
        <p:spPr bwMode="auto">
          <a:xfrm>
            <a:off x="5097463" y="5886450"/>
            <a:ext cx="7556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04" name="Line 14"/>
          <p:cNvSpPr>
            <a:spLocks noChangeShapeType="1"/>
          </p:cNvSpPr>
          <p:nvPr/>
        </p:nvSpPr>
        <p:spPr bwMode="auto">
          <a:xfrm>
            <a:off x="5091113" y="5543550"/>
            <a:ext cx="7556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05" name="Line 15"/>
          <p:cNvSpPr>
            <a:spLocks noChangeShapeType="1"/>
          </p:cNvSpPr>
          <p:nvPr/>
        </p:nvSpPr>
        <p:spPr bwMode="auto">
          <a:xfrm>
            <a:off x="5091113" y="5334000"/>
            <a:ext cx="7556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06" name="Line 16"/>
          <p:cNvSpPr>
            <a:spLocks noChangeShapeType="1"/>
          </p:cNvSpPr>
          <p:nvPr/>
        </p:nvSpPr>
        <p:spPr bwMode="auto">
          <a:xfrm>
            <a:off x="5103813" y="273050"/>
            <a:ext cx="7556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07" name="Line 17"/>
          <p:cNvSpPr>
            <a:spLocks noChangeShapeType="1"/>
          </p:cNvSpPr>
          <p:nvPr/>
        </p:nvSpPr>
        <p:spPr bwMode="auto">
          <a:xfrm>
            <a:off x="5097463" y="1206500"/>
            <a:ext cx="7556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08" name="Line 18"/>
          <p:cNvSpPr>
            <a:spLocks noChangeShapeType="1"/>
          </p:cNvSpPr>
          <p:nvPr/>
        </p:nvSpPr>
        <p:spPr bwMode="auto">
          <a:xfrm>
            <a:off x="5097463" y="1416050"/>
            <a:ext cx="7556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09" name="Line 19"/>
          <p:cNvSpPr>
            <a:spLocks noChangeShapeType="1"/>
          </p:cNvSpPr>
          <p:nvPr/>
        </p:nvSpPr>
        <p:spPr bwMode="auto">
          <a:xfrm>
            <a:off x="3738563" y="863600"/>
            <a:ext cx="97790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0" name="Line 20"/>
          <p:cNvSpPr>
            <a:spLocks noChangeShapeType="1"/>
          </p:cNvSpPr>
          <p:nvPr/>
        </p:nvSpPr>
        <p:spPr bwMode="auto">
          <a:xfrm flipH="1">
            <a:off x="3738563" y="533400"/>
            <a:ext cx="349250" cy="323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1" name="Line 21"/>
          <p:cNvSpPr>
            <a:spLocks noChangeShapeType="1"/>
          </p:cNvSpPr>
          <p:nvPr/>
        </p:nvSpPr>
        <p:spPr bwMode="auto">
          <a:xfrm rot="10800000">
            <a:off x="3971925" y="2287588"/>
            <a:ext cx="52070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2" name="Line 22"/>
          <p:cNvSpPr>
            <a:spLocks noChangeShapeType="1"/>
          </p:cNvSpPr>
          <p:nvPr/>
        </p:nvSpPr>
        <p:spPr bwMode="auto">
          <a:xfrm rot="10800000">
            <a:off x="3960813" y="2292350"/>
            <a:ext cx="241300" cy="2413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3" name="Line 23"/>
          <p:cNvSpPr>
            <a:spLocks noChangeShapeType="1"/>
          </p:cNvSpPr>
          <p:nvPr/>
        </p:nvSpPr>
        <p:spPr bwMode="auto">
          <a:xfrm rot="10800000" flipH="1">
            <a:off x="4068763" y="3702050"/>
            <a:ext cx="146050" cy="4127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4" name="Line 24"/>
          <p:cNvSpPr>
            <a:spLocks noChangeShapeType="1"/>
          </p:cNvSpPr>
          <p:nvPr/>
        </p:nvSpPr>
        <p:spPr bwMode="auto">
          <a:xfrm>
            <a:off x="4214813" y="3702050"/>
            <a:ext cx="2349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5" name="Line 25"/>
          <p:cNvSpPr>
            <a:spLocks noChangeShapeType="1"/>
          </p:cNvSpPr>
          <p:nvPr/>
        </p:nvSpPr>
        <p:spPr bwMode="auto">
          <a:xfrm>
            <a:off x="5484813" y="3308350"/>
            <a:ext cx="1587" cy="20129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6" name="Line 26"/>
          <p:cNvSpPr>
            <a:spLocks noChangeShapeType="1"/>
          </p:cNvSpPr>
          <p:nvPr/>
        </p:nvSpPr>
        <p:spPr bwMode="auto">
          <a:xfrm rot="10800000" flipH="1">
            <a:off x="5484813" y="1428750"/>
            <a:ext cx="1587" cy="15240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7" name="Line 27"/>
          <p:cNvSpPr>
            <a:spLocks noChangeShapeType="1"/>
          </p:cNvSpPr>
          <p:nvPr/>
        </p:nvSpPr>
        <p:spPr bwMode="auto">
          <a:xfrm>
            <a:off x="5484813" y="838200"/>
            <a:ext cx="1587" cy="3556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8" name="Line 28"/>
          <p:cNvSpPr>
            <a:spLocks noChangeShapeType="1"/>
          </p:cNvSpPr>
          <p:nvPr/>
        </p:nvSpPr>
        <p:spPr bwMode="auto">
          <a:xfrm rot="10800000" flipH="1">
            <a:off x="5484813" y="285750"/>
            <a:ext cx="1587" cy="3619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19" name="Line 29"/>
          <p:cNvSpPr>
            <a:spLocks noChangeShapeType="1"/>
          </p:cNvSpPr>
          <p:nvPr/>
        </p:nvSpPr>
        <p:spPr bwMode="auto">
          <a:xfrm>
            <a:off x="5487988" y="5765800"/>
            <a:ext cx="1587" cy="1016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20" name="Line 30"/>
          <p:cNvSpPr>
            <a:spLocks noChangeShapeType="1"/>
          </p:cNvSpPr>
          <p:nvPr/>
        </p:nvSpPr>
        <p:spPr bwMode="auto">
          <a:xfrm rot="10800000" flipH="1">
            <a:off x="5487988" y="5546725"/>
            <a:ext cx="1587" cy="1063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21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8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Structure of a Flat Bone</a:t>
            </a:r>
          </a:p>
          <a:p>
            <a:pPr lvl="1" marL="782638">
              <a:lnSpc>
                <a:spcPct val="150000"/>
              </a:lnSpc>
            </a:pPr>
            <a:r>
              <a:rPr sz="2800" lang="en-US"/>
              <a:t>The </a:t>
            </a:r>
            <a:r>
              <a:rPr sz="2800" lang="en-US">
                <a:latin typeface="Arial Italic" charset="0"/>
                <a:cs typeface="Arial Italic" charset="0"/>
                <a:sym typeface="Arial Italic" charset="0"/>
              </a:rPr>
              <a:t>parietal bone</a:t>
            </a:r>
            <a:r>
              <a:rPr sz="2800" lang="en-US"/>
              <a:t> of the skull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Resembles a sandwich of spongy bone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Between two layers of compact bone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Within the cranium, the layer of spongy bone between the compact bone is called the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diploë</a:t>
            </a:r>
            <a:endParaRPr lang="en-US">
              <a:latin typeface="Arial Italic" charset="0"/>
              <a:sym typeface="Arial Italic" charset="0"/>
            </a:endParaRPr>
          </a:p>
        </p:txBody>
      </p:sp>
      <p:sp>
        <p:nvSpPr>
          <p:cNvPr id="1048824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2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368"/>
          <a:stretch>
            <a:fillRect/>
          </a:stretch>
        </p:blipFill>
        <p:spPr bwMode="auto">
          <a:xfrm>
            <a:off x="1838325" y="712788"/>
            <a:ext cx="5467350" cy="5248275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82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6-2b  Bone Structure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827" name="Rectangle 4"/>
          <p:cNvSpPr/>
          <p:nvPr/>
        </p:nvSpPr>
        <p:spPr bwMode="auto">
          <a:xfrm>
            <a:off x="2422525" y="4846638"/>
            <a:ext cx="1525588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Cortex</a:t>
            </a:r>
          </a:p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(compact bone)</a:t>
            </a:r>
          </a:p>
        </p:txBody>
      </p:sp>
      <p:sp>
        <p:nvSpPr>
          <p:cNvPr id="1048828" name="Rectangle 5"/>
          <p:cNvSpPr/>
          <p:nvPr/>
        </p:nvSpPr>
        <p:spPr bwMode="auto">
          <a:xfrm>
            <a:off x="4660900" y="4846638"/>
            <a:ext cx="1411288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Diploë</a:t>
            </a:r>
          </a:p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(spongy bone)</a:t>
            </a:r>
          </a:p>
        </p:txBody>
      </p:sp>
      <p:sp>
        <p:nvSpPr>
          <p:cNvPr id="1048829" name="Rectangle 6"/>
          <p:cNvSpPr/>
          <p:nvPr/>
        </p:nvSpPr>
        <p:spPr bwMode="auto">
          <a:xfrm>
            <a:off x="2620963" y="5435600"/>
            <a:ext cx="2959100" cy="495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structure of a flat bone</a:t>
            </a:r>
          </a:p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(the parietal bone)</a:t>
            </a:r>
          </a:p>
        </p:txBody>
      </p:sp>
      <p:sp>
        <p:nvSpPr>
          <p:cNvPr id="1048830" name="Line 7"/>
          <p:cNvSpPr>
            <a:spLocks noChangeShapeType="1"/>
          </p:cNvSpPr>
          <p:nvPr/>
        </p:nvSpPr>
        <p:spPr bwMode="auto">
          <a:xfrm flipH="1">
            <a:off x="3178175" y="3790950"/>
            <a:ext cx="658813" cy="9810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31" name="Line 8"/>
          <p:cNvSpPr>
            <a:spLocks noChangeShapeType="1"/>
          </p:cNvSpPr>
          <p:nvPr/>
        </p:nvSpPr>
        <p:spPr bwMode="auto">
          <a:xfrm rot="10800000">
            <a:off x="3171825" y="4454525"/>
            <a:ext cx="11113" cy="3238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32" name="Line 9"/>
          <p:cNvSpPr>
            <a:spLocks noChangeShapeType="1"/>
          </p:cNvSpPr>
          <p:nvPr/>
        </p:nvSpPr>
        <p:spPr bwMode="auto">
          <a:xfrm>
            <a:off x="5353050" y="4189413"/>
            <a:ext cx="3175" cy="6016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33" name="Line 10"/>
          <p:cNvSpPr>
            <a:spLocks noChangeShapeType="1"/>
          </p:cNvSpPr>
          <p:nvPr/>
        </p:nvSpPr>
        <p:spPr bwMode="auto">
          <a:xfrm>
            <a:off x="4892675" y="4095750"/>
            <a:ext cx="463550" cy="7016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3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Bone (Osseous) Tissue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Dense, supportive connective tissue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Contains specialized cells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Produces solid matrix of calcium salt deposits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Around collagen fibers</a:t>
            </a:r>
          </a:p>
        </p:txBody>
      </p:sp>
      <p:sp>
        <p:nvSpPr>
          <p:cNvPr id="104883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Characteristics of Bone Tissue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Dense matrix, containing: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Deposits of calcium salts</a:t>
            </a:r>
          </a:p>
          <a:p>
            <a:pPr lvl="2" marL="1182688">
              <a:lnSpc>
                <a:spcPct val="125000"/>
              </a:lnSpc>
            </a:pPr>
            <a:r>
              <a:rPr sz="2400" lang="en-US">
                <a:latin typeface="Arial Italic" charset="0"/>
                <a:cs typeface="Arial Italic" charset="0"/>
                <a:sym typeface="Arial Italic" charset="0"/>
              </a:rPr>
              <a:t>Osteocytes</a:t>
            </a:r>
            <a:r>
              <a:rPr sz="2400" lang="en-US"/>
              <a:t> (bone cells) within </a:t>
            </a:r>
            <a:r>
              <a:rPr sz="2400" lang="en-US">
                <a:latin typeface="Arial Italic" charset="0"/>
                <a:cs typeface="Arial Italic" charset="0"/>
                <a:sym typeface="Arial Italic" charset="0"/>
              </a:rPr>
              <a:t>lacunae</a:t>
            </a:r>
            <a:r>
              <a:rPr sz="2400" lang="en-US"/>
              <a:t> organized around blood vessels</a:t>
            </a:r>
          </a:p>
          <a:p>
            <a:pPr lvl="1" marL="782638">
              <a:lnSpc>
                <a:spcPct val="12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Canaliculi 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25000"/>
              </a:lnSpc>
            </a:pPr>
            <a:r>
              <a:rPr sz="2400" lang="en-US"/>
              <a:t>Form pathways for blood vessels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Exchange nutrients and wastes</a:t>
            </a:r>
          </a:p>
        </p:txBody>
      </p:sp>
      <p:sp>
        <p:nvSpPr>
          <p:cNvPr id="104884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4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Characteristics of Bone Tissue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Periosteum 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Covers outer surfaces of bones 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Consists of outer fibrous and inner cellular layers</a:t>
            </a:r>
          </a:p>
        </p:txBody>
      </p:sp>
      <p:sp>
        <p:nvSpPr>
          <p:cNvPr id="1048845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Bone Matrix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Minerals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Two thirds of bone matrix is calcium phosphate, Ca</a:t>
            </a:r>
            <a:r>
              <a:rPr baseline="-25000" lang="en-US"/>
              <a:t>3</a:t>
            </a:r>
            <a:r>
              <a:rPr lang="en-US"/>
              <a:t>(PO</a:t>
            </a:r>
            <a:r>
              <a:rPr baseline="-25000" lang="en-US"/>
              <a:t>4</a:t>
            </a:r>
            <a:r>
              <a:rPr lang="en-US"/>
              <a:t>)</a:t>
            </a:r>
            <a:r>
              <a:rPr baseline="-25000" lang="en-US"/>
              <a:t>2</a:t>
            </a:r>
          </a:p>
          <a:p>
            <a:pPr lvl="3" marL="1639888">
              <a:lnSpc>
                <a:spcPct val="150000"/>
              </a:lnSpc>
            </a:pPr>
            <a:r>
              <a:rPr lang="en-US"/>
              <a:t>Reacts with calcium hydroxide, Ca(OH)</a:t>
            </a:r>
            <a:r>
              <a:rPr baseline="-25000" lang="en-US"/>
              <a:t>2</a:t>
            </a:r>
            <a:r>
              <a:rPr lang="en-US"/>
              <a:t> </a:t>
            </a:r>
          </a:p>
          <a:p>
            <a:pPr lvl="3" marL="1639888">
              <a:lnSpc>
                <a:spcPct val="150000"/>
              </a:lnSpc>
            </a:pPr>
            <a:r>
              <a:rPr lang="en-US"/>
              <a:t>To form crystals of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hydroxyapatite</a:t>
            </a:r>
            <a:r>
              <a:rPr lang="en-US"/>
              <a:t>, Ca</a:t>
            </a:r>
            <a:r>
              <a:rPr baseline="-25000" lang="en-US"/>
              <a:t>10</a:t>
            </a:r>
            <a:r>
              <a:rPr lang="en-US"/>
              <a:t>(PO</a:t>
            </a:r>
            <a:r>
              <a:rPr baseline="-25000" lang="en-US"/>
              <a:t>4</a:t>
            </a:r>
            <a:r>
              <a:rPr lang="en-US"/>
              <a:t>)</a:t>
            </a:r>
            <a:r>
              <a:rPr baseline="-25000" lang="en-US"/>
              <a:t>6</a:t>
            </a:r>
            <a:r>
              <a:rPr lang="en-US"/>
              <a:t>(OH)</a:t>
            </a:r>
            <a:r>
              <a:rPr baseline="-25000" lang="en-US"/>
              <a:t>2</a:t>
            </a:r>
          </a:p>
          <a:p>
            <a:pPr lvl="3" marL="1639888">
              <a:lnSpc>
                <a:spcPct val="150000"/>
              </a:lnSpc>
            </a:pPr>
            <a:r>
              <a:rPr lang="en-US"/>
              <a:t>Which incorporates other calcium salts and ions</a:t>
            </a:r>
          </a:p>
        </p:txBody>
      </p:sp>
      <p:sp>
        <p:nvSpPr>
          <p:cNvPr id="1048849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5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An Introduction to the Skeletal System</a:t>
            </a:r>
          </a:p>
        </p:txBody>
      </p:sp>
      <p:sp>
        <p:nvSpPr>
          <p:cNvPr id="104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229600" cy="5605462"/>
          </a:xfrm>
        </p:spPr>
        <p:txBody>
          <a:bodyPr rIns="132080"/>
          <a:p>
            <a:r>
              <a:rPr dirty="0" lang="en-US"/>
              <a:t>Learning Outcomes</a:t>
            </a:r>
          </a:p>
          <a:p>
            <a:pPr lvl="1" marL="782638"/>
            <a:r>
              <a:rPr dirty="0" lang="en-US">
                <a:latin typeface="Arial Bold" charset="0"/>
                <a:cs typeface="Arial Bold" charset="0"/>
                <a:sym typeface="Arial Bold" charset="0"/>
              </a:rPr>
              <a:t>6-4</a:t>
            </a:r>
            <a:r>
              <a:rPr dirty="0" lang="en-US"/>
              <a:t>  Compare the structures and functions of compact 	      bone and spongy bone.</a:t>
            </a:r>
          </a:p>
          <a:p>
            <a:pPr lvl="1" marL="782638"/>
            <a:r>
              <a:rPr dirty="0" lang="en-US">
                <a:latin typeface="Arial Bold" charset="0"/>
                <a:cs typeface="Arial Bold" charset="0"/>
                <a:sym typeface="Arial Bold" charset="0"/>
              </a:rPr>
              <a:t>6-5</a:t>
            </a:r>
            <a:r>
              <a:rPr dirty="0" lang="en-US"/>
              <a:t>  Compare the mechanisms of </a:t>
            </a:r>
            <a:r>
              <a:rPr dirty="0" lang="en-US" err="1"/>
              <a:t>endochondral</a:t>
            </a:r>
            <a:r>
              <a:rPr dirty="0" lang="en-US"/>
              <a:t> 		     ossification and intramembranous ossification.</a:t>
            </a:r>
          </a:p>
          <a:p>
            <a:pPr lvl="1" marL="782638"/>
            <a:r>
              <a:rPr dirty="0" lang="en-US">
                <a:latin typeface="Arial Bold" charset="0"/>
                <a:cs typeface="Arial Bold" charset="0"/>
                <a:sym typeface="Arial Bold" charset="0"/>
              </a:rPr>
              <a:t>6-6</a:t>
            </a:r>
            <a:r>
              <a:rPr dirty="0" lang="en-US"/>
              <a:t>  Describe the remodeling and homeostatic 		     mechanisms of the skeletal system.</a:t>
            </a:r>
          </a:p>
          <a:p>
            <a:pPr lvl="1" marL="782638"/>
            <a:r>
              <a:rPr dirty="0" lang="en-US">
                <a:latin typeface="Arial Bold" charset="0"/>
                <a:cs typeface="Arial Bold" charset="0"/>
                <a:sym typeface="Arial Bold" charset="0"/>
              </a:rPr>
              <a:t>6-7</a:t>
            </a:r>
            <a:r>
              <a:rPr dirty="0" lang="en-US"/>
              <a:t>  Discuss the effects of exercise, hormones, and 	     nutrition on bone development and on the 		     skeletal system.</a:t>
            </a:r>
          </a:p>
        </p:txBody>
      </p:sp>
      <p:sp>
        <p:nvSpPr>
          <p:cNvPr id="1048598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Bone Matrix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Matrix Proteins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One third of bone matrix is protein fibers (collagen)</a:t>
            </a:r>
          </a:p>
        </p:txBody>
      </p:sp>
      <p:sp>
        <p:nvSpPr>
          <p:cNvPr id="1048853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5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715000"/>
          </a:xfrm>
        </p:spPr>
        <p:txBody>
          <a:bodyPr rIns="132080"/>
          <a:p>
            <a:pPr indent="-533400" marL="573088">
              <a:lnSpc>
                <a:spcPct val="135000"/>
              </a:lnSpc>
            </a:pPr>
            <a:r>
              <a:rPr lang="en-US"/>
              <a:t>Bone Cells</a:t>
            </a:r>
          </a:p>
          <a:p>
            <a:pPr indent="-457200" lvl="1" marL="954088">
              <a:lnSpc>
                <a:spcPct val="135000"/>
              </a:lnSpc>
            </a:pPr>
            <a:r>
              <a:rPr lang="en-US"/>
              <a:t>Make up only 2% of bone mass</a:t>
            </a:r>
          </a:p>
          <a:p>
            <a:pPr indent="-457200" lvl="1" marL="954088">
              <a:lnSpc>
                <a:spcPct val="135000"/>
              </a:lnSpc>
            </a:pPr>
            <a:r>
              <a:rPr lang="en-US"/>
              <a:t>Bone contains four types of cells</a:t>
            </a:r>
          </a:p>
          <a:p>
            <a:pPr indent="-419100" lvl="2" marL="1373188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Osteocytes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19100" lvl="2" marL="1373188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Osteoblasts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19100" lvl="2" marL="1373188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Osteoprogenitor cells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19100" lvl="2" marL="1373188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Osteoclasts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85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5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841"/>
          <a:stretch>
            <a:fillRect/>
          </a:stretch>
        </p:blipFill>
        <p:spPr bwMode="auto">
          <a:xfrm>
            <a:off x="298450" y="1047750"/>
            <a:ext cx="8547100" cy="457835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8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860" name="Rectangle 4"/>
          <p:cNvSpPr/>
          <p:nvPr/>
        </p:nvSpPr>
        <p:spPr bwMode="auto">
          <a:xfrm>
            <a:off x="346075" y="1076325"/>
            <a:ext cx="8524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1048861" name="Rectangle 5"/>
          <p:cNvSpPr/>
          <p:nvPr/>
        </p:nvSpPr>
        <p:spPr bwMode="auto">
          <a:xfrm>
            <a:off x="1400175" y="1076325"/>
            <a:ext cx="87153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</p:txBody>
      </p:sp>
      <p:sp>
        <p:nvSpPr>
          <p:cNvPr id="1048862" name="Rectangle 6"/>
          <p:cNvSpPr/>
          <p:nvPr/>
        </p:nvSpPr>
        <p:spPr bwMode="auto">
          <a:xfrm>
            <a:off x="2460625" y="1076325"/>
            <a:ext cx="5349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1048863" name="Rectangle 7"/>
          <p:cNvSpPr/>
          <p:nvPr/>
        </p:nvSpPr>
        <p:spPr bwMode="auto">
          <a:xfrm>
            <a:off x="339725" y="2720975"/>
            <a:ext cx="2590800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Osteocyte: Mature bone cell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maintains the bone matrix</a:t>
            </a:r>
          </a:p>
        </p:txBody>
      </p:sp>
      <p:sp>
        <p:nvSpPr>
          <p:cNvPr id="1048864" name="Rectangle 8"/>
          <p:cNvSpPr/>
          <p:nvPr/>
        </p:nvSpPr>
        <p:spPr bwMode="auto">
          <a:xfrm>
            <a:off x="542925" y="3451225"/>
            <a:ext cx="1751013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</a:t>
            </a:r>
          </a:p>
        </p:txBody>
      </p:sp>
      <p:sp>
        <p:nvSpPr>
          <p:cNvPr id="1048865" name="Rectangle 9"/>
          <p:cNvSpPr/>
          <p:nvPr/>
        </p:nvSpPr>
        <p:spPr bwMode="auto">
          <a:xfrm>
            <a:off x="1882775" y="3730625"/>
            <a:ext cx="841375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1048866" name="Rectangle 10"/>
          <p:cNvSpPr/>
          <p:nvPr/>
        </p:nvSpPr>
        <p:spPr bwMode="auto">
          <a:xfrm>
            <a:off x="2397125" y="4213225"/>
            <a:ext cx="9794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1048867" name="Rectangle 11"/>
          <p:cNvSpPr/>
          <p:nvPr/>
        </p:nvSpPr>
        <p:spPr bwMode="auto">
          <a:xfrm>
            <a:off x="333375" y="5000625"/>
            <a:ext cx="3173413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cell: Stem cell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whose divisions produce osteoblasts</a:t>
            </a:r>
          </a:p>
        </p:txBody>
      </p:sp>
      <p:sp>
        <p:nvSpPr>
          <p:cNvPr id="1048868" name="Rectangle 12"/>
          <p:cNvSpPr/>
          <p:nvPr/>
        </p:nvSpPr>
        <p:spPr bwMode="auto">
          <a:xfrm>
            <a:off x="6181725" y="3762375"/>
            <a:ext cx="841375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1048869" name="Rectangle 13"/>
          <p:cNvSpPr/>
          <p:nvPr/>
        </p:nvSpPr>
        <p:spPr bwMode="auto">
          <a:xfrm>
            <a:off x="6143625" y="5083175"/>
            <a:ext cx="2779713" cy="571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Osteoclast: Multinucleate cell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secretes acids and enzymes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dissolve bone matrix</a:t>
            </a:r>
          </a:p>
        </p:txBody>
      </p:sp>
      <p:sp>
        <p:nvSpPr>
          <p:cNvPr id="1048870" name="Rectangle 14"/>
          <p:cNvSpPr/>
          <p:nvPr/>
        </p:nvSpPr>
        <p:spPr bwMode="auto">
          <a:xfrm>
            <a:off x="6988175" y="3463925"/>
            <a:ext cx="920750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1048871" name="Rectangle 15"/>
          <p:cNvSpPr/>
          <p:nvPr/>
        </p:nvSpPr>
        <p:spPr bwMode="auto">
          <a:xfrm>
            <a:off x="8175625" y="3463925"/>
            <a:ext cx="5349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1048872" name="Rectangle 16"/>
          <p:cNvSpPr/>
          <p:nvPr/>
        </p:nvSpPr>
        <p:spPr bwMode="auto">
          <a:xfrm>
            <a:off x="6162675" y="1222375"/>
            <a:ext cx="5349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1048873" name="Rectangle 17"/>
          <p:cNvSpPr/>
          <p:nvPr/>
        </p:nvSpPr>
        <p:spPr bwMode="auto">
          <a:xfrm>
            <a:off x="6975475" y="1222375"/>
            <a:ext cx="673100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1048874" name="Rectangle 18"/>
          <p:cNvSpPr/>
          <p:nvPr/>
        </p:nvSpPr>
        <p:spPr bwMode="auto">
          <a:xfrm>
            <a:off x="7851775" y="1222375"/>
            <a:ext cx="930275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1048875" name="Rectangle 19"/>
          <p:cNvSpPr/>
          <p:nvPr/>
        </p:nvSpPr>
        <p:spPr bwMode="auto">
          <a:xfrm>
            <a:off x="6194425" y="2701925"/>
            <a:ext cx="2314575" cy="571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Osteoblast: Immature bone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 that secretes organic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components of matrix</a:t>
            </a:r>
          </a:p>
        </p:txBody>
      </p:sp>
      <p:sp>
        <p:nvSpPr>
          <p:cNvPr id="1048876" name="Line 20"/>
          <p:cNvSpPr>
            <a:spLocks noChangeShapeType="1"/>
          </p:cNvSpPr>
          <p:nvPr/>
        </p:nvSpPr>
        <p:spPr bwMode="auto">
          <a:xfrm rot="10800000" flipH="1">
            <a:off x="6426200" y="1416050"/>
            <a:ext cx="1588" cy="8572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77" name="Line 21"/>
          <p:cNvSpPr>
            <a:spLocks noChangeShapeType="1"/>
          </p:cNvSpPr>
          <p:nvPr/>
        </p:nvSpPr>
        <p:spPr bwMode="auto">
          <a:xfrm rot="10800000" flipH="1">
            <a:off x="7156450" y="1860550"/>
            <a:ext cx="165100" cy="5524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78" name="Line 22"/>
          <p:cNvSpPr>
            <a:spLocks noChangeShapeType="1"/>
          </p:cNvSpPr>
          <p:nvPr/>
        </p:nvSpPr>
        <p:spPr bwMode="auto">
          <a:xfrm rot="10800000" flipH="1">
            <a:off x="7321550" y="1428750"/>
            <a:ext cx="1588" cy="4318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79" name="Line 23"/>
          <p:cNvSpPr>
            <a:spLocks noChangeShapeType="1"/>
          </p:cNvSpPr>
          <p:nvPr/>
        </p:nvSpPr>
        <p:spPr bwMode="auto">
          <a:xfrm rot="10800000" flipH="1">
            <a:off x="8077200" y="1708150"/>
            <a:ext cx="247650" cy="4127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0" name="Line 24"/>
          <p:cNvSpPr>
            <a:spLocks noChangeShapeType="1"/>
          </p:cNvSpPr>
          <p:nvPr/>
        </p:nvSpPr>
        <p:spPr bwMode="auto">
          <a:xfrm rot="10800000" flipH="1">
            <a:off x="8331200" y="1422400"/>
            <a:ext cx="1588" cy="2857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1" name="Line 25"/>
          <p:cNvSpPr>
            <a:spLocks noChangeShapeType="1"/>
          </p:cNvSpPr>
          <p:nvPr/>
        </p:nvSpPr>
        <p:spPr bwMode="auto">
          <a:xfrm rot="10800000" flipH="1">
            <a:off x="7486650" y="3638550"/>
            <a:ext cx="1588" cy="2730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2" name="Line 26"/>
          <p:cNvSpPr>
            <a:spLocks noChangeShapeType="1"/>
          </p:cNvSpPr>
          <p:nvPr/>
        </p:nvSpPr>
        <p:spPr bwMode="auto">
          <a:xfrm rot="10800000" flipH="1">
            <a:off x="8280400" y="3778250"/>
            <a:ext cx="165100" cy="952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3" name="Line 27"/>
          <p:cNvSpPr>
            <a:spLocks noChangeShapeType="1"/>
          </p:cNvSpPr>
          <p:nvPr/>
        </p:nvSpPr>
        <p:spPr bwMode="auto">
          <a:xfrm rot="10800000" flipH="1">
            <a:off x="8445500" y="3651250"/>
            <a:ext cx="1588" cy="1270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4" name="Line 28"/>
          <p:cNvSpPr>
            <a:spLocks noChangeShapeType="1"/>
          </p:cNvSpPr>
          <p:nvPr/>
        </p:nvSpPr>
        <p:spPr bwMode="auto">
          <a:xfrm rot="10800000" flipH="1">
            <a:off x="2698750" y="4400550"/>
            <a:ext cx="1588" cy="3619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5" name="Line 29"/>
          <p:cNvSpPr>
            <a:spLocks noChangeShapeType="1"/>
          </p:cNvSpPr>
          <p:nvPr/>
        </p:nvSpPr>
        <p:spPr bwMode="auto">
          <a:xfrm rot="10800000" flipH="1">
            <a:off x="2413000" y="4413250"/>
            <a:ext cx="285750" cy="2095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6" name="Line 30"/>
          <p:cNvSpPr>
            <a:spLocks noChangeShapeType="1"/>
          </p:cNvSpPr>
          <p:nvPr/>
        </p:nvSpPr>
        <p:spPr bwMode="auto">
          <a:xfrm rot="10800000" flipH="1">
            <a:off x="1454150" y="3676650"/>
            <a:ext cx="1588" cy="3810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7" name="Line 31"/>
          <p:cNvSpPr>
            <a:spLocks noChangeShapeType="1"/>
          </p:cNvSpPr>
          <p:nvPr/>
        </p:nvSpPr>
        <p:spPr bwMode="auto">
          <a:xfrm rot="10800000" flipH="1">
            <a:off x="762000" y="1282700"/>
            <a:ext cx="1588" cy="4762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8" name="Line 32"/>
          <p:cNvSpPr>
            <a:spLocks noChangeShapeType="1"/>
          </p:cNvSpPr>
          <p:nvPr/>
        </p:nvSpPr>
        <p:spPr bwMode="auto">
          <a:xfrm rot="10800000" flipH="1">
            <a:off x="482600" y="1276350"/>
            <a:ext cx="279400" cy="4572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89" name="Line 33"/>
          <p:cNvSpPr>
            <a:spLocks noChangeShapeType="1"/>
          </p:cNvSpPr>
          <p:nvPr/>
        </p:nvSpPr>
        <p:spPr bwMode="auto">
          <a:xfrm rot="10800000" flipH="1">
            <a:off x="1549400" y="1593850"/>
            <a:ext cx="285750" cy="3429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90" name="Line 34"/>
          <p:cNvSpPr>
            <a:spLocks noChangeShapeType="1"/>
          </p:cNvSpPr>
          <p:nvPr/>
        </p:nvSpPr>
        <p:spPr bwMode="auto">
          <a:xfrm rot="10800000" flipH="1">
            <a:off x="1835150" y="1282700"/>
            <a:ext cx="1588" cy="3111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91" name="Line 35"/>
          <p:cNvSpPr>
            <a:spLocks noChangeShapeType="1"/>
          </p:cNvSpPr>
          <p:nvPr/>
        </p:nvSpPr>
        <p:spPr bwMode="auto">
          <a:xfrm rot="10800000" flipH="1">
            <a:off x="2489200" y="1473200"/>
            <a:ext cx="228600" cy="2349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92" name="Line 36"/>
          <p:cNvSpPr>
            <a:spLocks noChangeShapeType="1"/>
          </p:cNvSpPr>
          <p:nvPr/>
        </p:nvSpPr>
        <p:spPr bwMode="auto">
          <a:xfrm rot="10800000" flipH="1">
            <a:off x="2717800" y="1263650"/>
            <a:ext cx="1588" cy="2095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93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8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7300"/>
            <a:ext cx="8229600" cy="5600700"/>
          </a:xfrm>
        </p:spPr>
        <p:txBody>
          <a:bodyPr rIns="132080"/>
          <a:p>
            <a:pPr>
              <a:lnSpc>
                <a:spcPct val="115000"/>
              </a:lnSpc>
            </a:pPr>
            <a:r>
              <a:rPr sz="2400" lang="en-US">
                <a:latin typeface="Arial Bold" charset="0"/>
                <a:cs typeface="Arial Bold" charset="0"/>
                <a:sym typeface="Arial Bold" charset="0"/>
              </a:rPr>
              <a:t>Osteocytes </a:t>
            </a:r>
            <a:endParaRPr sz="24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15000"/>
              </a:lnSpc>
            </a:pPr>
            <a:r>
              <a:rPr sz="2000" lang="en-US"/>
              <a:t>Mature bone cells that maintain the bone matrix</a:t>
            </a:r>
          </a:p>
          <a:p>
            <a:pPr lvl="1" marL="782638">
              <a:lnSpc>
                <a:spcPct val="115000"/>
              </a:lnSpc>
            </a:pPr>
            <a:r>
              <a:rPr sz="2000" lang="en-US"/>
              <a:t>Live in lacunae </a:t>
            </a:r>
          </a:p>
          <a:p>
            <a:pPr lvl="1" marL="782638">
              <a:lnSpc>
                <a:spcPct val="115000"/>
              </a:lnSpc>
            </a:pPr>
            <a:r>
              <a:rPr sz="2000" lang="en-US"/>
              <a:t>Are between layers (</a:t>
            </a:r>
            <a:r>
              <a:rPr sz="2000" lang="en-US">
                <a:latin typeface="Arial Bold" charset="0"/>
                <a:cs typeface="Arial Bold" charset="0"/>
                <a:sym typeface="Arial Bold" charset="0"/>
              </a:rPr>
              <a:t>lamellae</a:t>
            </a:r>
            <a:r>
              <a:rPr sz="2000" lang="en-US"/>
              <a:t>) of matrix</a:t>
            </a:r>
          </a:p>
          <a:p>
            <a:pPr lvl="1" marL="782638">
              <a:lnSpc>
                <a:spcPct val="115000"/>
              </a:lnSpc>
            </a:pPr>
            <a:r>
              <a:rPr sz="2000" lang="en-US"/>
              <a:t>Connect by cytoplasmic extensions through </a:t>
            </a:r>
            <a:r>
              <a:rPr sz="2000" lang="en-US">
                <a:latin typeface="Arial Bold" charset="0"/>
                <a:cs typeface="Arial Bold" charset="0"/>
                <a:sym typeface="Arial Bold" charset="0"/>
              </a:rPr>
              <a:t>canaliculi</a:t>
            </a:r>
            <a:r>
              <a:rPr sz="2000" lang="en-US"/>
              <a:t> in lamellae</a:t>
            </a:r>
          </a:p>
          <a:p>
            <a:pPr lvl="1" marL="782638">
              <a:lnSpc>
                <a:spcPct val="115000"/>
              </a:lnSpc>
            </a:pPr>
            <a:r>
              <a:rPr sz="2000" lang="en-US"/>
              <a:t>Do not divide</a:t>
            </a:r>
          </a:p>
          <a:p>
            <a:pPr lvl="1" marL="782638">
              <a:lnSpc>
                <a:spcPct val="115000"/>
              </a:lnSpc>
            </a:pPr>
            <a:r>
              <a:rPr sz="2000" lang="en-US"/>
              <a:t>Two major functions of osteocytes</a:t>
            </a:r>
          </a:p>
          <a:p>
            <a:pPr indent="-457200" lvl="2" marL="1411288">
              <a:lnSpc>
                <a:spcPct val="11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To maintain protein and mineral content of matrix</a:t>
            </a:r>
          </a:p>
          <a:p>
            <a:pPr indent="-457200" lvl="2" marL="1411288">
              <a:lnSpc>
                <a:spcPct val="11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To help repair damaged bone</a:t>
            </a:r>
          </a:p>
        </p:txBody>
      </p:sp>
      <p:sp>
        <p:nvSpPr>
          <p:cNvPr id="1048896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89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233"/>
          <a:stretch>
            <a:fillRect/>
          </a:stretch>
        </p:blipFill>
        <p:spPr bwMode="auto">
          <a:xfrm>
            <a:off x="539750" y="600075"/>
            <a:ext cx="8064500" cy="547528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898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4725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899" name="Rectangle 4"/>
          <p:cNvSpPr/>
          <p:nvPr/>
        </p:nvSpPr>
        <p:spPr bwMode="auto">
          <a:xfrm>
            <a:off x="581025" y="627063"/>
            <a:ext cx="1392238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1048900" name="Rectangle 5"/>
          <p:cNvSpPr/>
          <p:nvPr/>
        </p:nvSpPr>
        <p:spPr bwMode="auto">
          <a:xfrm>
            <a:off x="2347913" y="623888"/>
            <a:ext cx="1423987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</p:txBody>
      </p:sp>
      <p:sp>
        <p:nvSpPr>
          <p:cNvPr id="1048901" name="Rectangle 6"/>
          <p:cNvSpPr/>
          <p:nvPr/>
        </p:nvSpPr>
        <p:spPr bwMode="auto">
          <a:xfrm>
            <a:off x="4089400" y="625475"/>
            <a:ext cx="871538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1048902" name="Rectangle 7"/>
          <p:cNvSpPr/>
          <p:nvPr/>
        </p:nvSpPr>
        <p:spPr bwMode="auto">
          <a:xfrm>
            <a:off x="596900" y="3338513"/>
            <a:ext cx="4248150" cy="647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Osteocyte: Mature bone cell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maintains the bone matrix</a:t>
            </a:r>
          </a:p>
        </p:txBody>
      </p:sp>
      <p:sp>
        <p:nvSpPr>
          <p:cNvPr id="1048903" name="Line 8"/>
          <p:cNvSpPr>
            <a:spLocks noChangeShapeType="1"/>
          </p:cNvSpPr>
          <p:nvPr/>
        </p:nvSpPr>
        <p:spPr bwMode="auto">
          <a:xfrm rot="10800000" flipH="1">
            <a:off x="1263650" y="973138"/>
            <a:ext cx="3175" cy="7889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04" name="Line 9"/>
          <p:cNvSpPr>
            <a:spLocks noChangeShapeType="1"/>
          </p:cNvSpPr>
          <p:nvPr/>
        </p:nvSpPr>
        <p:spPr bwMode="auto">
          <a:xfrm rot="10800000" flipH="1">
            <a:off x="814388" y="955675"/>
            <a:ext cx="450850" cy="7572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05" name="Line 10"/>
          <p:cNvSpPr>
            <a:spLocks noChangeShapeType="1"/>
          </p:cNvSpPr>
          <p:nvPr/>
        </p:nvSpPr>
        <p:spPr bwMode="auto">
          <a:xfrm rot="10800000" flipH="1">
            <a:off x="2581275" y="1473200"/>
            <a:ext cx="460375" cy="5683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06" name="Line 11"/>
          <p:cNvSpPr>
            <a:spLocks noChangeShapeType="1"/>
          </p:cNvSpPr>
          <p:nvPr/>
        </p:nvSpPr>
        <p:spPr bwMode="auto">
          <a:xfrm rot="10800000" flipH="1">
            <a:off x="3052763" y="950913"/>
            <a:ext cx="3175" cy="5159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07" name="Line 12"/>
          <p:cNvSpPr>
            <a:spLocks noChangeShapeType="1"/>
          </p:cNvSpPr>
          <p:nvPr/>
        </p:nvSpPr>
        <p:spPr bwMode="auto">
          <a:xfrm rot="10800000" flipH="1">
            <a:off x="4119563" y="1281113"/>
            <a:ext cx="368300" cy="3889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08" name="Line 13"/>
          <p:cNvSpPr>
            <a:spLocks noChangeShapeType="1"/>
          </p:cNvSpPr>
          <p:nvPr/>
        </p:nvSpPr>
        <p:spPr bwMode="auto">
          <a:xfrm rot="10800000" flipH="1">
            <a:off x="4497388" y="931863"/>
            <a:ext cx="3175" cy="3476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09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9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Osteoblasts 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25000"/>
              </a:lnSpc>
            </a:pPr>
            <a:r>
              <a:rPr lang="en-US"/>
              <a:t>Immature bone cells that secrete matrix compounds (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osteogenesis</a:t>
            </a:r>
            <a:r>
              <a:rPr lang="en-US"/>
              <a:t>)</a:t>
            </a:r>
          </a:p>
          <a:p>
            <a:pPr lvl="1" marL="782638"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Osteoid </a:t>
            </a:r>
            <a:r>
              <a:rPr lang="en-US"/>
              <a:t>— matrix produced by osteoblasts, but not yet calcified to form bone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Osteoblasts surrounded by bone become osteocytes</a:t>
            </a:r>
          </a:p>
        </p:txBody>
      </p:sp>
      <p:sp>
        <p:nvSpPr>
          <p:cNvPr id="1048912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378"/>
          <a:stretch>
            <a:fillRect/>
          </a:stretch>
        </p:blipFill>
        <p:spPr bwMode="auto">
          <a:xfrm>
            <a:off x="500063" y="722313"/>
            <a:ext cx="8143875" cy="5230812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915" name="Rectangle 4"/>
          <p:cNvSpPr/>
          <p:nvPr/>
        </p:nvSpPr>
        <p:spPr bwMode="auto">
          <a:xfrm>
            <a:off x="4302125" y="752475"/>
            <a:ext cx="871538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1048916" name="Rectangle 5"/>
          <p:cNvSpPr/>
          <p:nvPr/>
        </p:nvSpPr>
        <p:spPr bwMode="auto">
          <a:xfrm>
            <a:off x="5641975" y="750888"/>
            <a:ext cx="1098550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1048917" name="Rectangle 6"/>
          <p:cNvSpPr/>
          <p:nvPr/>
        </p:nvSpPr>
        <p:spPr bwMode="auto">
          <a:xfrm>
            <a:off x="7094538" y="754063"/>
            <a:ext cx="1520825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1048918" name="Rectangle 7"/>
          <p:cNvSpPr/>
          <p:nvPr/>
        </p:nvSpPr>
        <p:spPr bwMode="auto">
          <a:xfrm>
            <a:off x="4371975" y="3217863"/>
            <a:ext cx="3794125" cy="952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Osteoblast: Immature bone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 that secretes organic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components of matrix</a:t>
            </a:r>
          </a:p>
        </p:txBody>
      </p:sp>
      <p:sp>
        <p:nvSpPr>
          <p:cNvPr id="1048919" name="Line 8"/>
          <p:cNvSpPr>
            <a:spLocks noChangeShapeType="1"/>
          </p:cNvSpPr>
          <p:nvPr/>
        </p:nvSpPr>
        <p:spPr bwMode="auto">
          <a:xfrm rot="10800000" flipH="1">
            <a:off x="4719638" y="1111250"/>
            <a:ext cx="3175" cy="13827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20" name="Line 9"/>
          <p:cNvSpPr>
            <a:spLocks noChangeShapeType="1"/>
          </p:cNvSpPr>
          <p:nvPr/>
        </p:nvSpPr>
        <p:spPr bwMode="auto">
          <a:xfrm rot="10800000" flipH="1">
            <a:off x="5929313" y="1825625"/>
            <a:ext cx="273050" cy="890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21" name="Line 10"/>
          <p:cNvSpPr>
            <a:spLocks noChangeShapeType="1"/>
          </p:cNvSpPr>
          <p:nvPr/>
        </p:nvSpPr>
        <p:spPr bwMode="auto">
          <a:xfrm rot="10800000" flipH="1">
            <a:off x="6200775" y="1123950"/>
            <a:ext cx="3175" cy="6969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22" name="Line 11"/>
          <p:cNvSpPr>
            <a:spLocks noChangeShapeType="1"/>
          </p:cNvSpPr>
          <p:nvPr/>
        </p:nvSpPr>
        <p:spPr bwMode="auto">
          <a:xfrm rot="10800000" flipH="1">
            <a:off x="7464425" y="1579563"/>
            <a:ext cx="409575" cy="6651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23" name="Line 12"/>
          <p:cNvSpPr>
            <a:spLocks noChangeShapeType="1"/>
          </p:cNvSpPr>
          <p:nvPr/>
        </p:nvSpPr>
        <p:spPr bwMode="auto">
          <a:xfrm rot="10800000" flipH="1">
            <a:off x="7880350" y="1116013"/>
            <a:ext cx="3175" cy="4603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2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7600"/>
            <a:ext cx="8229600" cy="5740400"/>
          </a:xfrm>
        </p:spPr>
        <p:txBody>
          <a:bodyPr rIns="132080"/>
          <a:p>
            <a:pPr>
              <a:lnSpc>
                <a:spcPct val="14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Osteoprogenitor Cells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40000"/>
              </a:lnSpc>
            </a:pPr>
            <a:r>
              <a:rPr lang="en-US"/>
              <a:t>Mesenchymal stem cells that divide to produce osteoblasts</a:t>
            </a:r>
          </a:p>
          <a:p>
            <a:pPr lvl="1" marL="782638">
              <a:lnSpc>
                <a:spcPct val="140000"/>
              </a:lnSpc>
            </a:pPr>
            <a:r>
              <a:rPr lang="en-US"/>
              <a:t>Located in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endosteum</a:t>
            </a:r>
            <a:r>
              <a:rPr lang="en-US"/>
              <a:t>, the inner cellular layer of periosteum </a:t>
            </a:r>
          </a:p>
          <a:p>
            <a:pPr lvl="1" marL="782638">
              <a:lnSpc>
                <a:spcPct val="140000"/>
              </a:lnSpc>
            </a:pPr>
            <a:r>
              <a:rPr lang="en-US"/>
              <a:t>Assist in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fracture</a:t>
            </a:r>
            <a:r>
              <a:rPr lang="en-US"/>
              <a:t> repair</a:t>
            </a:r>
          </a:p>
        </p:txBody>
      </p:sp>
      <p:sp>
        <p:nvSpPr>
          <p:cNvPr id="104892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4367"/>
          <a:stretch>
            <a:fillRect/>
          </a:stretch>
        </p:blipFill>
        <p:spPr bwMode="auto">
          <a:xfrm>
            <a:off x="536575" y="1335088"/>
            <a:ext cx="8070850" cy="4005262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9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930" name="Rectangle 4"/>
          <p:cNvSpPr/>
          <p:nvPr/>
        </p:nvSpPr>
        <p:spPr bwMode="auto">
          <a:xfrm>
            <a:off x="930275" y="2124075"/>
            <a:ext cx="2868613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</a:t>
            </a:r>
          </a:p>
        </p:txBody>
      </p:sp>
      <p:sp>
        <p:nvSpPr>
          <p:cNvPr id="1048931" name="Rectangle 5"/>
          <p:cNvSpPr/>
          <p:nvPr/>
        </p:nvSpPr>
        <p:spPr bwMode="auto">
          <a:xfrm>
            <a:off x="3159125" y="2597150"/>
            <a:ext cx="1374775" cy="647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1048932" name="Rectangle 6"/>
          <p:cNvSpPr/>
          <p:nvPr/>
        </p:nvSpPr>
        <p:spPr bwMode="auto">
          <a:xfrm>
            <a:off x="3987800" y="3384550"/>
            <a:ext cx="1601788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1048933" name="Rectangle 7"/>
          <p:cNvSpPr/>
          <p:nvPr/>
        </p:nvSpPr>
        <p:spPr bwMode="auto">
          <a:xfrm>
            <a:off x="588963" y="4702175"/>
            <a:ext cx="5205412" cy="647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cell: Stem cell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whose divisions produce osteoblasts</a:t>
            </a:r>
          </a:p>
        </p:txBody>
      </p:sp>
      <p:sp>
        <p:nvSpPr>
          <p:cNvPr id="1048934" name="Line 8"/>
          <p:cNvSpPr>
            <a:spLocks noChangeShapeType="1"/>
          </p:cNvSpPr>
          <p:nvPr/>
        </p:nvSpPr>
        <p:spPr bwMode="auto">
          <a:xfrm rot="10800000" flipH="1">
            <a:off x="4483100" y="3724275"/>
            <a:ext cx="1588" cy="5651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35" name="Line 9"/>
          <p:cNvSpPr>
            <a:spLocks noChangeShapeType="1"/>
          </p:cNvSpPr>
          <p:nvPr/>
        </p:nvSpPr>
        <p:spPr bwMode="auto">
          <a:xfrm rot="10800000" flipH="1">
            <a:off x="4002088" y="3727450"/>
            <a:ext cx="477837" cy="3603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36" name="Line 10"/>
          <p:cNvSpPr>
            <a:spLocks noChangeShapeType="1"/>
          </p:cNvSpPr>
          <p:nvPr/>
        </p:nvSpPr>
        <p:spPr bwMode="auto">
          <a:xfrm rot="10800000" flipH="1">
            <a:off x="2435225" y="2490788"/>
            <a:ext cx="3175" cy="6556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3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Osteoclasts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25000"/>
              </a:lnSpc>
            </a:pPr>
            <a:r>
              <a:rPr lang="en-US"/>
              <a:t>Secrete acids and protein-digesting enzymes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Giant, multinucleate cells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Dissolve bone matrix and release stored minerals (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osteolysis</a:t>
            </a:r>
            <a:r>
              <a:rPr lang="en-US"/>
              <a:t>)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Derived from stem cells that produce macrophages</a:t>
            </a:r>
          </a:p>
        </p:txBody>
      </p:sp>
      <p:sp>
        <p:nvSpPr>
          <p:cNvPr id="1048940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4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An Introduction to the Skeletal System</a:t>
            </a:r>
          </a:p>
        </p:txBody>
      </p:sp>
      <p:sp>
        <p:nvSpPr>
          <p:cNvPr id="1048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229600" cy="5605462"/>
          </a:xfrm>
        </p:spPr>
        <p:txBody>
          <a:bodyPr rIns="132080"/>
          <a:p>
            <a:r>
              <a:rPr lang="en-US"/>
              <a:t>Learning Outcomes</a:t>
            </a:r>
          </a:p>
          <a:p>
            <a:pPr lvl="1" marL="782638"/>
            <a:r>
              <a:rPr lang="en-US">
                <a:latin typeface="Arial Bold" charset="0"/>
                <a:cs typeface="Arial Bold" charset="0"/>
                <a:sym typeface="Arial Bold" charset="0"/>
              </a:rPr>
              <a:t>6-8</a:t>
            </a:r>
            <a:r>
              <a:rPr lang="en-US"/>
              <a:t>  Explain the role of calcium as it relates to the 	      skeletal system.</a:t>
            </a:r>
          </a:p>
          <a:p>
            <a:pPr lvl="1" marL="782638"/>
            <a:r>
              <a:rPr lang="en-US">
                <a:latin typeface="Arial Bold" charset="0"/>
                <a:cs typeface="Arial Bold" charset="0"/>
                <a:sym typeface="Arial Bold" charset="0"/>
              </a:rPr>
              <a:t>6-9</a:t>
            </a:r>
            <a:r>
              <a:rPr lang="en-US"/>
              <a:t>  Describe the types of fractures, and explain how 	     fractures heal.</a:t>
            </a:r>
          </a:p>
          <a:p>
            <a:pPr lvl="1" marL="782638"/>
            <a:r>
              <a:rPr lang="en-US">
                <a:latin typeface="Arial Bold" charset="0"/>
                <a:cs typeface="Arial Bold" charset="0"/>
                <a:sym typeface="Arial Bold" charset="0"/>
              </a:rPr>
              <a:t>6-10</a:t>
            </a:r>
            <a:r>
              <a:rPr lang="en-US"/>
              <a:t>  Summarize the effects of the aging process on 	        the skeletal system.</a:t>
            </a:r>
          </a:p>
        </p:txBody>
      </p:sp>
      <p:sp>
        <p:nvSpPr>
          <p:cNvPr id="1048602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989"/>
          <a:stretch>
            <a:fillRect/>
          </a:stretch>
        </p:blipFill>
        <p:spPr bwMode="auto">
          <a:xfrm>
            <a:off x="463550" y="1136650"/>
            <a:ext cx="8216900" cy="440213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94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943" name="Rectangle 4"/>
          <p:cNvSpPr/>
          <p:nvPr/>
        </p:nvSpPr>
        <p:spPr bwMode="auto">
          <a:xfrm>
            <a:off x="4297363" y="2460625"/>
            <a:ext cx="1374775" cy="647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1048944" name="Rectangle 5"/>
          <p:cNvSpPr/>
          <p:nvPr/>
        </p:nvSpPr>
        <p:spPr bwMode="auto">
          <a:xfrm>
            <a:off x="4241800" y="4648200"/>
            <a:ext cx="4557713" cy="952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Osteoclast: Multinucleate cell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secretes acids and enzymes</a:t>
            </a:r>
          </a:p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dissolve bone matrix</a:t>
            </a:r>
          </a:p>
        </p:txBody>
      </p:sp>
      <p:sp>
        <p:nvSpPr>
          <p:cNvPr id="1048945" name="Rectangle 6"/>
          <p:cNvSpPr/>
          <p:nvPr/>
        </p:nvSpPr>
        <p:spPr bwMode="auto">
          <a:xfrm>
            <a:off x="5621338" y="1962150"/>
            <a:ext cx="1504950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1048946" name="Rectangle 7"/>
          <p:cNvSpPr/>
          <p:nvPr/>
        </p:nvSpPr>
        <p:spPr bwMode="auto">
          <a:xfrm>
            <a:off x="7596188" y="1974850"/>
            <a:ext cx="871537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1048947" name="Line 8"/>
          <p:cNvSpPr>
            <a:spLocks noChangeShapeType="1"/>
          </p:cNvSpPr>
          <p:nvPr/>
        </p:nvSpPr>
        <p:spPr bwMode="auto">
          <a:xfrm rot="10800000" flipH="1">
            <a:off x="6442075" y="2300288"/>
            <a:ext cx="3175" cy="3778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48" name="Line 9"/>
          <p:cNvSpPr>
            <a:spLocks noChangeShapeType="1"/>
          </p:cNvSpPr>
          <p:nvPr/>
        </p:nvSpPr>
        <p:spPr bwMode="auto">
          <a:xfrm rot="10800000" flipH="1">
            <a:off x="7758113" y="2487613"/>
            <a:ext cx="265112" cy="1524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49" name="Line 10"/>
          <p:cNvSpPr>
            <a:spLocks noChangeShapeType="1"/>
          </p:cNvSpPr>
          <p:nvPr/>
        </p:nvSpPr>
        <p:spPr bwMode="auto">
          <a:xfrm rot="10800000" flipH="1">
            <a:off x="8032750" y="2282825"/>
            <a:ext cx="3175" cy="2032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50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6-3 Bone (Osseous) Tissue</a:t>
            </a:r>
          </a:p>
        </p:txBody>
      </p:sp>
      <p:sp>
        <p:nvSpPr>
          <p:cNvPr id="10489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Homeostasis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Bone building (by osteoblasts) and bone recycling (by osteoclasts) must balance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More breakdown than building, bones become weak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Exercise, particularly weight-bearing exercise, causes osteoblasts to build bone</a:t>
            </a:r>
          </a:p>
        </p:txBody>
      </p:sp>
      <p:sp>
        <p:nvSpPr>
          <p:cNvPr id="1048953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5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8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</p:spPr>
        <p:txBody>
          <a:bodyPr rIns="132080"/>
          <a:p>
            <a:pPr>
              <a:lnSpc>
                <a:spcPct val="115000"/>
              </a:lnSpc>
            </a:pPr>
            <a:r>
              <a:rPr lang="en-US"/>
              <a:t>The Structure of Compact Bone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1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Osteon </a:t>
            </a:r>
            <a:r>
              <a:rPr lang="en-US"/>
              <a:t>is the basic unit </a:t>
            </a:r>
          </a:p>
          <a:p>
            <a:pPr lvl="2" marL="1182688">
              <a:lnSpc>
                <a:spcPct val="115000"/>
              </a:lnSpc>
            </a:pPr>
            <a:r>
              <a:rPr sz="2400" lang="en-US"/>
              <a:t>Osteocytes are arranged in </a:t>
            </a:r>
            <a:r>
              <a:rPr sz="2400" lang="en-US">
                <a:latin typeface="Arial Italic" charset="0"/>
                <a:cs typeface="Arial Italic" charset="0"/>
                <a:sym typeface="Arial Italic" charset="0"/>
              </a:rPr>
              <a:t>concentric lamellae</a:t>
            </a:r>
            <a:endParaRPr sz="2400"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15000"/>
              </a:lnSpc>
            </a:pPr>
            <a:r>
              <a:rPr sz="2400" lang="en-US"/>
              <a:t>Around a </a:t>
            </a:r>
            <a:r>
              <a:rPr sz="2400" lang="en-US">
                <a:latin typeface="Arial Bold" charset="0"/>
                <a:cs typeface="Arial Bold" charset="0"/>
                <a:sym typeface="Arial Bold" charset="0"/>
              </a:rPr>
              <a:t>central canal</a:t>
            </a:r>
            <a:r>
              <a:rPr sz="2400" lang="en-US"/>
              <a:t> containing blood vessels</a:t>
            </a:r>
          </a:p>
          <a:p>
            <a:pPr lvl="2" marL="1182688">
              <a:lnSpc>
                <a:spcPct val="115000"/>
              </a:lnSpc>
            </a:pPr>
            <a:r>
              <a:rPr sz="2400" lang="en-US">
                <a:latin typeface="Arial Bold" charset="0"/>
                <a:cs typeface="Arial Bold" charset="0"/>
                <a:sym typeface="Arial Bold" charset="0"/>
              </a:rPr>
              <a:t>Perforating canals</a:t>
            </a:r>
            <a:endParaRPr sz="24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3" marL="1639888">
              <a:lnSpc>
                <a:spcPct val="115000"/>
              </a:lnSpc>
            </a:pPr>
            <a:r>
              <a:rPr sz="2000" lang="en-US"/>
              <a:t>Perpendicular to the central canal</a:t>
            </a:r>
          </a:p>
          <a:p>
            <a:pPr lvl="3" marL="1639888">
              <a:lnSpc>
                <a:spcPct val="115000"/>
              </a:lnSpc>
            </a:pPr>
            <a:r>
              <a:rPr sz="2000" lang="en-US"/>
              <a:t>Carry blood vessels into bone and marrow</a:t>
            </a:r>
          </a:p>
        </p:txBody>
      </p:sp>
      <p:sp>
        <p:nvSpPr>
          <p:cNvPr id="104895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5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89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The Structure of Compact Bone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2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Circumferential Lamellae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25000"/>
              </a:lnSpc>
            </a:pPr>
            <a:r>
              <a:rPr lang="en-US"/>
              <a:t>Lamellae wrapped around the long bone</a:t>
            </a:r>
          </a:p>
          <a:p>
            <a:pPr lvl="2" marL="1182688">
              <a:lnSpc>
                <a:spcPct val="125000"/>
              </a:lnSpc>
            </a:pPr>
            <a:r>
              <a:rPr lang="en-US"/>
              <a:t>Bind osteons together</a:t>
            </a:r>
          </a:p>
        </p:txBody>
      </p:sp>
      <p:sp>
        <p:nvSpPr>
          <p:cNvPr id="104896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914525" y="136525"/>
            <a:ext cx="5314950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6-4a  The Histology of Compact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964" name="Rectangle 4"/>
          <p:cNvSpPr/>
          <p:nvPr/>
        </p:nvSpPr>
        <p:spPr bwMode="auto">
          <a:xfrm>
            <a:off x="5807075" y="4054475"/>
            <a:ext cx="1028700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9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LM </a:t>
            </a:r>
            <a:r>
              <a:rPr sz="1900" lang="en-US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sz="19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343</a:t>
            </a:r>
          </a:p>
        </p:txBody>
      </p:sp>
      <p:sp>
        <p:nvSpPr>
          <p:cNvPr id="1048965" name="Rectangle 5"/>
          <p:cNvSpPr/>
          <p:nvPr/>
        </p:nvSpPr>
        <p:spPr bwMode="auto">
          <a:xfrm>
            <a:off x="3255963" y="4468813"/>
            <a:ext cx="3635375" cy="1943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 thin section through compact</a:t>
            </a:r>
          </a:p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bone. By this procedure the</a:t>
            </a:r>
          </a:p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intact matrix making up the</a:t>
            </a:r>
          </a:p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 appear white, and the</a:t>
            </a:r>
          </a:p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 canal, lacunae, and</a:t>
            </a:r>
          </a:p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 appear black due to</a:t>
            </a:r>
          </a:p>
          <a:p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presence of bone dust.</a:t>
            </a:r>
          </a:p>
        </p:txBody>
      </p:sp>
      <p:sp>
        <p:nvSpPr>
          <p:cNvPr id="1048966" name="Rectangle 6"/>
          <p:cNvSpPr/>
          <p:nvPr/>
        </p:nvSpPr>
        <p:spPr bwMode="auto">
          <a:xfrm>
            <a:off x="3471863" y="4032250"/>
            <a:ext cx="842962" cy="266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</a:t>
            </a:r>
          </a:p>
        </p:txBody>
      </p:sp>
      <p:sp>
        <p:nvSpPr>
          <p:cNvPr id="1048967" name="Rectangle 7"/>
          <p:cNvSpPr/>
          <p:nvPr/>
        </p:nvSpPr>
        <p:spPr bwMode="auto">
          <a:xfrm>
            <a:off x="1947863" y="2724150"/>
            <a:ext cx="755650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</a:t>
            </a:r>
          </a:p>
        </p:txBody>
      </p:sp>
      <p:sp>
        <p:nvSpPr>
          <p:cNvPr id="1048968" name="Rectangle 8"/>
          <p:cNvSpPr/>
          <p:nvPr/>
        </p:nvSpPr>
        <p:spPr bwMode="auto">
          <a:xfrm>
            <a:off x="1947863" y="3048000"/>
            <a:ext cx="887412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Lacunae</a:t>
            </a:r>
          </a:p>
        </p:txBody>
      </p:sp>
      <p:sp>
        <p:nvSpPr>
          <p:cNvPr id="1048969" name="Rectangle 9"/>
          <p:cNvSpPr/>
          <p:nvPr/>
        </p:nvSpPr>
        <p:spPr bwMode="auto">
          <a:xfrm>
            <a:off x="1916113" y="2070100"/>
            <a:ext cx="1368425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 canal</a:t>
            </a:r>
          </a:p>
        </p:txBody>
      </p:sp>
      <p:sp>
        <p:nvSpPr>
          <p:cNvPr id="1048970" name="Rectangle 10"/>
          <p:cNvSpPr/>
          <p:nvPr/>
        </p:nvSpPr>
        <p:spPr bwMode="auto">
          <a:xfrm>
            <a:off x="1941513" y="1568450"/>
            <a:ext cx="1139825" cy="482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Concentric</a:t>
            </a:r>
          </a:p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8971" name="Rectangle 11"/>
          <p:cNvSpPr/>
          <p:nvPr/>
        </p:nvSpPr>
        <p:spPr bwMode="auto">
          <a:xfrm>
            <a:off x="1941513" y="939800"/>
            <a:ext cx="1031875" cy="241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1048972" name="Line 12"/>
          <p:cNvSpPr>
            <a:spLocks noChangeShapeType="1"/>
          </p:cNvSpPr>
          <p:nvPr/>
        </p:nvSpPr>
        <p:spPr bwMode="auto">
          <a:xfrm flipH="1">
            <a:off x="2987675" y="1066800"/>
            <a:ext cx="217170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3" name="Line 13"/>
          <p:cNvSpPr>
            <a:spLocks noChangeShapeType="1"/>
          </p:cNvSpPr>
          <p:nvPr/>
        </p:nvSpPr>
        <p:spPr bwMode="auto">
          <a:xfrm rot="10800000">
            <a:off x="4346575" y="1066800"/>
            <a:ext cx="376238" cy="1111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4" name="Line 14"/>
          <p:cNvSpPr>
            <a:spLocks noChangeShapeType="1"/>
          </p:cNvSpPr>
          <p:nvPr/>
        </p:nvSpPr>
        <p:spPr bwMode="auto">
          <a:xfrm>
            <a:off x="3997325" y="1473200"/>
            <a:ext cx="361950" cy="1397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5" name="Line 15"/>
          <p:cNvSpPr>
            <a:spLocks noChangeShapeType="1"/>
          </p:cNvSpPr>
          <p:nvPr/>
        </p:nvSpPr>
        <p:spPr bwMode="auto">
          <a:xfrm rot="10800000" flipH="1">
            <a:off x="4352925" y="1543050"/>
            <a:ext cx="30163" cy="666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6" name="Line 16"/>
          <p:cNvSpPr>
            <a:spLocks noChangeShapeType="1"/>
          </p:cNvSpPr>
          <p:nvPr/>
        </p:nvSpPr>
        <p:spPr bwMode="auto">
          <a:xfrm rot="10800000" flipH="1">
            <a:off x="4010025" y="1409700"/>
            <a:ext cx="30163" cy="666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7" name="Line 17"/>
          <p:cNvSpPr>
            <a:spLocks noChangeShapeType="1"/>
          </p:cNvSpPr>
          <p:nvPr/>
        </p:nvSpPr>
        <p:spPr bwMode="auto">
          <a:xfrm flipH="1">
            <a:off x="4124325" y="1549400"/>
            <a:ext cx="58738" cy="1333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8" name="Line 18"/>
          <p:cNvSpPr>
            <a:spLocks noChangeShapeType="1"/>
          </p:cNvSpPr>
          <p:nvPr/>
        </p:nvSpPr>
        <p:spPr bwMode="auto">
          <a:xfrm>
            <a:off x="4219575" y="1885950"/>
            <a:ext cx="4349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79" name="Line 19"/>
          <p:cNvSpPr>
            <a:spLocks noChangeShapeType="1"/>
          </p:cNvSpPr>
          <p:nvPr/>
        </p:nvSpPr>
        <p:spPr bwMode="auto">
          <a:xfrm>
            <a:off x="4219575" y="1892300"/>
            <a:ext cx="1588" cy="809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0" name="Line 20"/>
          <p:cNvSpPr>
            <a:spLocks noChangeShapeType="1"/>
          </p:cNvSpPr>
          <p:nvPr/>
        </p:nvSpPr>
        <p:spPr bwMode="auto">
          <a:xfrm>
            <a:off x="4651375" y="1885950"/>
            <a:ext cx="1588" cy="809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1" name="Line 21"/>
          <p:cNvSpPr>
            <a:spLocks noChangeShapeType="1"/>
          </p:cNvSpPr>
          <p:nvPr/>
        </p:nvSpPr>
        <p:spPr bwMode="auto">
          <a:xfrm rot="10800000">
            <a:off x="4124325" y="1689100"/>
            <a:ext cx="309563" cy="1920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2" name="Line 22"/>
          <p:cNvSpPr>
            <a:spLocks noChangeShapeType="1"/>
          </p:cNvSpPr>
          <p:nvPr/>
        </p:nvSpPr>
        <p:spPr bwMode="auto">
          <a:xfrm flipH="1">
            <a:off x="3101975" y="1695450"/>
            <a:ext cx="1011238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3" name="Line 23"/>
          <p:cNvSpPr>
            <a:spLocks noChangeShapeType="1"/>
          </p:cNvSpPr>
          <p:nvPr/>
        </p:nvSpPr>
        <p:spPr bwMode="auto">
          <a:xfrm flipH="1">
            <a:off x="4524375" y="1993900"/>
            <a:ext cx="701675" cy="1920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4" name="Line 24"/>
          <p:cNvSpPr>
            <a:spLocks noChangeShapeType="1"/>
          </p:cNvSpPr>
          <p:nvPr/>
        </p:nvSpPr>
        <p:spPr bwMode="auto">
          <a:xfrm flipH="1">
            <a:off x="3298825" y="2184400"/>
            <a:ext cx="1233488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5" name="Line 25"/>
          <p:cNvSpPr>
            <a:spLocks noChangeShapeType="1"/>
          </p:cNvSpPr>
          <p:nvPr/>
        </p:nvSpPr>
        <p:spPr bwMode="auto">
          <a:xfrm>
            <a:off x="3794125" y="2673350"/>
            <a:ext cx="2725738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6" name="Line 26"/>
          <p:cNvSpPr>
            <a:spLocks noChangeShapeType="1"/>
          </p:cNvSpPr>
          <p:nvPr/>
        </p:nvSpPr>
        <p:spPr bwMode="auto">
          <a:xfrm rot="10800000" flipH="1">
            <a:off x="3794125" y="2266950"/>
            <a:ext cx="1588" cy="4064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7" name="Line 27"/>
          <p:cNvSpPr>
            <a:spLocks noChangeShapeType="1"/>
          </p:cNvSpPr>
          <p:nvPr/>
        </p:nvSpPr>
        <p:spPr bwMode="auto">
          <a:xfrm rot="10800000" flipH="1">
            <a:off x="6518275" y="2273300"/>
            <a:ext cx="1588" cy="3984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8" name="Line 28"/>
          <p:cNvSpPr>
            <a:spLocks noChangeShapeType="1"/>
          </p:cNvSpPr>
          <p:nvPr/>
        </p:nvSpPr>
        <p:spPr bwMode="auto">
          <a:xfrm>
            <a:off x="5254625" y="2678113"/>
            <a:ext cx="1588" cy="1698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89" name="Line 29"/>
          <p:cNvSpPr>
            <a:spLocks noChangeShapeType="1"/>
          </p:cNvSpPr>
          <p:nvPr/>
        </p:nvSpPr>
        <p:spPr bwMode="auto">
          <a:xfrm rot="10800000">
            <a:off x="2727325" y="2851150"/>
            <a:ext cx="252571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90" name="Line 30"/>
          <p:cNvSpPr>
            <a:spLocks noChangeShapeType="1"/>
          </p:cNvSpPr>
          <p:nvPr/>
        </p:nvSpPr>
        <p:spPr bwMode="auto">
          <a:xfrm flipH="1">
            <a:off x="2879725" y="3175000"/>
            <a:ext cx="20891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91" name="Line 31"/>
          <p:cNvSpPr>
            <a:spLocks noChangeShapeType="1"/>
          </p:cNvSpPr>
          <p:nvPr/>
        </p:nvSpPr>
        <p:spPr bwMode="auto">
          <a:xfrm rot="10800000">
            <a:off x="3813175" y="3168650"/>
            <a:ext cx="1358900" cy="5762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992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746250" y="222250"/>
            <a:ext cx="5651500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99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6-4b  The Histology of Compact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994" name="Rectangle 4"/>
          <p:cNvSpPr/>
          <p:nvPr/>
        </p:nvSpPr>
        <p:spPr bwMode="auto">
          <a:xfrm>
            <a:off x="6223000" y="4302125"/>
            <a:ext cx="1154113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8995" name="Rectangle 5"/>
          <p:cNvSpPr/>
          <p:nvPr/>
        </p:nvSpPr>
        <p:spPr bwMode="auto">
          <a:xfrm>
            <a:off x="4535488" y="5349875"/>
            <a:ext cx="1328737" cy="317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1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SEM </a:t>
            </a:r>
            <a:r>
              <a:rPr sz="2100" lang="en-US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sz="21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182</a:t>
            </a:r>
          </a:p>
        </p:txBody>
      </p:sp>
      <p:sp>
        <p:nvSpPr>
          <p:cNvPr id="1048996" name="Rectangle 6"/>
          <p:cNvSpPr/>
          <p:nvPr/>
        </p:nvSpPr>
        <p:spPr bwMode="auto">
          <a:xfrm>
            <a:off x="6224588" y="2598738"/>
            <a:ext cx="930275" cy="571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sz="2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canals</a:t>
            </a:r>
          </a:p>
        </p:txBody>
      </p:sp>
      <p:sp>
        <p:nvSpPr>
          <p:cNvPr id="1048997" name="Rectangle 7"/>
          <p:cNvSpPr/>
          <p:nvPr/>
        </p:nvSpPr>
        <p:spPr bwMode="auto">
          <a:xfrm>
            <a:off x="6226175" y="1504950"/>
            <a:ext cx="1093788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Lacunae</a:t>
            </a:r>
          </a:p>
        </p:txBody>
      </p:sp>
      <p:sp>
        <p:nvSpPr>
          <p:cNvPr id="1048998" name="Rectangle 8"/>
          <p:cNvSpPr/>
          <p:nvPr/>
        </p:nvSpPr>
        <p:spPr bwMode="auto">
          <a:xfrm>
            <a:off x="2062163" y="5334000"/>
            <a:ext cx="1181100" cy="330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Osteons</a:t>
            </a:r>
          </a:p>
        </p:txBody>
      </p:sp>
      <p:sp>
        <p:nvSpPr>
          <p:cNvPr id="1048999" name="Rectangle 9"/>
          <p:cNvSpPr/>
          <p:nvPr/>
        </p:nvSpPr>
        <p:spPr bwMode="auto">
          <a:xfrm>
            <a:off x="2976563" y="217488"/>
            <a:ext cx="930275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2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</a:t>
            </a:r>
          </a:p>
        </p:txBody>
      </p:sp>
      <p:sp>
        <p:nvSpPr>
          <p:cNvPr id="1049000" name="Rectangle 10"/>
          <p:cNvSpPr/>
          <p:nvPr/>
        </p:nvSpPr>
        <p:spPr bwMode="auto">
          <a:xfrm>
            <a:off x="2424113" y="5932488"/>
            <a:ext cx="2705100" cy="673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Several osteons in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compact bone.</a:t>
            </a:r>
          </a:p>
        </p:txBody>
      </p:sp>
      <p:sp>
        <p:nvSpPr>
          <p:cNvPr id="1049001" name="Line 11"/>
          <p:cNvSpPr>
            <a:spLocks noChangeShapeType="1"/>
          </p:cNvSpPr>
          <p:nvPr/>
        </p:nvSpPr>
        <p:spPr bwMode="auto">
          <a:xfrm>
            <a:off x="2651125" y="652463"/>
            <a:ext cx="152400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2" name="Line 12"/>
          <p:cNvSpPr>
            <a:spLocks noChangeShapeType="1"/>
          </p:cNvSpPr>
          <p:nvPr/>
        </p:nvSpPr>
        <p:spPr bwMode="auto">
          <a:xfrm>
            <a:off x="2644775" y="652463"/>
            <a:ext cx="1588" cy="9842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3" name="Line 13"/>
          <p:cNvSpPr>
            <a:spLocks noChangeShapeType="1"/>
          </p:cNvSpPr>
          <p:nvPr/>
        </p:nvSpPr>
        <p:spPr bwMode="auto">
          <a:xfrm>
            <a:off x="4170363" y="658813"/>
            <a:ext cx="1587" cy="9572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4" name="Line 14"/>
          <p:cNvSpPr>
            <a:spLocks noChangeShapeType="1"/>
          </p:cNvSpPr>
          <p:nvPr/>
        </p:nvSpPr>
        <p:spPr bwMode="auto">
          <a:xfrm>
            <a:off x="5487988" y="1674813"/>
            <a:ext cx="693737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5" name="Line 15"/>
          <p:cNvSpPr>
            <a:spLocks noChangeShapeType="1"/>
          </p:cNvSpPr>
          <p:nvPr/>
        </p:nvSpPr>
        <p:spPr bwMode="auto">
          <a:xfrm>
            <a:off x="5187950" y="1471613"/>
            <a:ext cx="684213" cy="2079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6" name="Line 16"/>
          <p:cNvSpPr>
            <a:spLocks noChangeShapeType="1"/>
          </p:cNvSpPr>
          <p:nvPr/>
        </p:nvSpPr>
        <p:spPr bwMode="auto">
          <a:xfrm rot="10800000" flipH="1">
            <a:off x="5114925" y="1673225"/>
            <a:ext cx="738188" cy="3698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7" name="Line 17"/>
          <p:cNvSpPr>
            <a:spLocks noChangeShapeType="1"/>
          </p:cNvSpPr>
          <p:nvPr/>
        </p:nvSpPr>
        <p:spPr bwMode="auto">
          <a:xfrm>
            <a:off x="3673475" y="1952625"/>
            <a:ext cx="2527300" cy="7858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8" name="Line 18"/>
          <p:cNvSpPr>
            <a:spLocks noChangeShapeType="1"/>
          </p:cNvSpPr>
          <p:nvPr/>
        </p:nvSpPr>
        <p:spPr bwMode="auto">
          <a:xfrm rot="10800000" flipH="1">
            <a:off x="4768850" y="2749550"/>
            <a:ext cx="1414463" cy="7588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09" name="Line 19"/>
          <p:cNvSpPr>
            <a:spLocks noChangeShapeType="1"/>
          </p:cNvSpPr>
          <p:nvPr/>
        </p:nvSpPr>
        <p:spPr bwMode="auto">
          <a:xfrm>
            <a:off x="4162425" y="4175125"/>
            <a:ext cx="2006600" cy="2794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10" name="Line 20"/>
          <p:cNvSpPr>
            <a:spLocks noChangeShapeType="1"/>
          </p:cNvSpPr>
          <p:nvPr/>
        </p:nvSpPr>
        <p:spPr bwMode="auto">
          <a:xfrm rot="10800000" flipH="1">
            <a:off x="4319588" y="4462463"/>
            <a:ext cx="1851025" cy="4064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11" name="Line 21"/>
          <p:cNvSpPr>
            <a:spLocks noChangeShapeType="1"/>
          </p:cNvSpPr>
          <p:nvPr/>
        </p:nvSpPr>
        <p:spPr bwMode="auto">
          <a:xfrm rot="10800000">
            <a:off x="3424238" y="515938"/>
            <a:ext cx="1587" cy="1333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1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255713" y="136525"/>
            <a:ext cx="6632575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01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6-5a  The Structure of Compact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014" name="Rectangle 4"/>
          <p:cNvSpPr/>
          <p:nvPr/>
        </p:nvSpPr>
        <p:spPr bwMode="auto">
          <a:xfrm>
            <a:off x="5786438" y="155575"/>
            <a:ext cx="503237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Venule</a:t>
            </a:r>
          </a:p>
        </p:txBody>
      </p:sp>
      <p:sp>
        <p:nvSpPr>
          <p:cNvPr id="1049015" name="Rectangle 5"/>
          <p:cNvSpPr/>
          <p:nvPr/>
        </p:nvSpPr>
        <p:spPr bwMode="auto">
          <a:xfrm>
            <a:off x="5795963" y="461963"/>
            <a:ext cx="655637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Capillary</a:t>
            </a:r>
          </a:p>
        </p:txBody>
      </p:sp>
      <p:sp>
        <p:nvSpPr>
          <p:cNvPr id="1049016" name="Rectangle 6"/>
          <p:cNvSpPr/>
          <p:nvPr/>
        </p:nvSpPr>
        <p:spPr bwMode="auto">
          <a:xfrm>
            <a:off x="5794375" y="725488"/>
            <a:ext cx="841375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1049017" name="Rectangle 7"/>
          <p:cNvSpPr/>
          <p:nvPr/>
        </p:nvSpPr>
        <p:spPr bwMode="auto">
          <a:xfrm>
            <a:off x="1768475" y="301625"/>
            <a:ext cx="1131888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Circumferential</a:t>
            </a:r>
          </a:p>
          <a:p>
            <a:pPr algn="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9018" name="Rectangle 8"/>
          <p:cNvSpPr/>
          <p:nvPr/>
        </p:nvSpPr>
        <p:spPr bwMode="auto">
          <a:xfrm>
            <a:off x="1712913" y="930275"/>
            <a:ext cx="622300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Osteons</a:t>
            </a:r>
          </a:p>
        </p:txBody>
      </p:sp>
      <p:sp>
        <p:nvSpPr>
          <p:cNvPr id="1049019" name="Rectangle 9"/>
          <p:cNvSpPr/>
          <p:nvPr/>
        </p:nvSpPr>
        <p:spPr bwMode="auto">
          <a:xfrm>
            <a:off x="1303338" y="1433513"/>
            <a:ext cx="827087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Perforating</a:t>
            </a:r>
          </a:p>
          <a:p>
            <a:pPr algn="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fibers</a:t>
            </a:r>
          </a:p>
        </p:txBody>
      </p:sp>
      <p:sp>
        <p:nvSpPr>
          <p:cNvPr id="1049020" name="Rectangle 10"/>
          <p:cNvSpPr/>
          <p:nvPr/>
        </p:nvSpPr>
        <p:spPr bwMode="auto">
          <a:xfrm>
            <a:off x="6823075" y="1644650"/>
            <a:ext cx="739775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Interstitial</a:t>
            </a:r>
          </a:p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9021" name="Rectangle 11"/>
          <p:cNvSpPr/>
          <p:nvPr/>
        </p:nvSpPr>
        <p:spPr bwMode="auto">
          <a:xfrm>
            <a:off x="6829425" y="2165350"/>
            <a:ext cx="808038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Concentric</a:t>
            </a:r>
          </a:p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9022" name="Rectangle 12"/>
          <p:cNvSpPr/>
          <p:nvPr/>
        </p:nvSpPr>
        <p:spPr bwMode="auto">
          <a:xfrm>
            <a:off x="6826250" y="3251200"/>
            <a:ext cx="993775" cy="533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Trabeculae of</a:t>
            </a:r>
          </a:p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</a:t>
            </a:r>
          </a:p>
          <a:p>
            <a:r>
              <a:rPr sz="1200" lang="en-US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(see Fig.6–6)</a:t>
            </a:r>
          </a:p>
        </p:txBody>
      </p:sp>
      <p:sp>
        <p:nvSpPr>
          <p:cNvPr id="1049023" name="Rectangle 13"/>
          <p:cNvSpPr/>
          <p:nvPr/>
        </p:nvSpPr>
        <p:spPr bwMode="auto">
          <a:xfrm>
            <a:off x="1555750" y="5183188"/>
            <a:ext cx="325438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Vein</a:t>
            </a:r>
          </a:p>
        </p:txBody>
      </p:sp>
      <p:sp>
        <p:nvSpPr>
          <p:cNvPr id="1049024" name="Rectangle 14"/>
          <p:cNvSpPr/>
          <p:nvPr/>
        </p:nvSpPr>
        <p:spPr bwMode="auto">
          <a:xfrm>
            <a:off x="1785938" y="5670550"/>
            <a:ext cx="460375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Artery</a:t>
            </a:r>
          </a:p>
        </p:txBody>
      </p:sp>
      <p:sp>
        <p:nvSpPr>
          <p:cNvPr id="1049025" name="Rectangle 15"/>
          <p:cNvSpPr/>
          <p:nvPr/>
        </p:nvSpPr>
        <p:spPr bwMode="auto">
          <a:xfrm>
            <a:off x="2441575" y="5673725"/>
            <a:ext cx="638175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Arteriole</a:t>
            </a:r>
          </a:p>
        </p:txBody>
      </p:sp>
      <p:sp>
        <p:nvSpPr>
          <p:cNvPr id="1049026" name="Rectangle 16"/>
          <p:cNvSpPr/>
          <p:nvPr/>
        </p:nvSpPr>
        <p:spPr bwMode="auto">
          <a:xfrm>
            <a:off x="3302000" y="5680075"/>
            <a:ext cx="538163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</a:t>
            </a:r>
          </a:p>
          <a:p>
            <a:pPr algn="ct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</a:t>
            </a:r>
          </a:p>
        </p:txBody>
      </p:sp>
      <p:sp>
        <p:nvSpPr>
          <p:cNvPr id="1049027" name="Rectangle 17"/>
          <p:cNvSpPr/>
          <p:nvPr/>
        </p:nvSpPr>
        <p:spPr bwMode="auto">
          <a:xfrm>
            <a:off x="4068763" y="5672138"/>
            <a:ext cx="827087" cy="342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Perforating</a:t>
            </a:r>
          </a:p>
          <a:p>
            <a:pPr algn="ctr">
              <a:lnSpc>
                <a:spcPct val="9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</a:t>
            </a:r>
          </a:p>
        </p:txBody>
      </p:sp>
      <p:sp>
        <p:nvSpPr>
          <p:cNvPr id="1049028" name="Rectangle 18"/>
          <p:cNvSpPr/>
          <p:nvPr/>
        </p:nvSpPr>
        <p:spPr bwMode="auto">
          <a:xfrm>
            <a:off x="1903413" y="6122988"/>
            <a:ext cx="2747962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organization of osteons and</a:t>
            </a:r>
          </a:p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 in compact bone</a:t>
            </a:r>
          </a:p>
        </p:txBody>
      </p:sp>
      <p:sp>
        <p:nvSpPr>
          <p:cNvPr id="1049029" name="Line 19"/>
          <p:cNvSpPr>
            <a:spLocks noChangeShapeType="1"/>
          </p:cNvSpPr>
          <p:nvPr/>
        </p:nvSpPr>
        <p:spPr bwMode="auto">
          <a:xfrm flipH="1">
            <a:off x="1978025" y="4616450"/>
            <a:ext cx="6350" cy="9890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0" name="Line 20"/>
          <p:cNvSpPr>
            <a:spLocks noChangeShapeType="1"/>
          </p:cNvSpPr>
          <p:nvPr/>
        </p:nvSpPr>
        <p:spPr bwMode="auto">
          <a:xfrm>
            <a:off x="1714500" y="4568825"/>
            <a:ext cx="1588" cy="5826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1" name="Line 21"/>
          <p:cNvSpPr>
            <a:spLocks noChangeShapeType="1"/>
          </p:cNvSpPr>
          <p:nvPr/>
        </p:nvSpPr>
        <p:spPr bwMode="auto">
          <a:xfrm>
            <a:off x="2728913" y="4124325"/>
            <a:ext cx="1587" cy="14589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2" name="Line 22"/>
          <p:cNvSpPr>
            <a:spLocks noChangeShapeType="1"/>
          </p:cNvSpPr>
          <p:nvPr/>
        </p:nvSpPr>
        <p:spPr bwMode="auto">
          <a:xfrm flipH="1">
            <a:off x="3579813" y="5260975"/>
            <a:ext cx="127000" cy="3698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3" name="Line 23"/>
          <p:cNvSpPr>
            <a:spLocks noChangeShapeType="1"/>
          </p:cNvSpPr>
          <p:nvPr/>
        </p:nvSpPr>
        <p:spPr bwMode="auto">
          <a:xfrm>
            <a:off x="4489450" y="4979988"/>
            <a:ext cx="1588" cy="6619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4" name="Line 24"/>
          <p:cNvSpPr>
            <a:spLocks noChangeShapeType="1"/>
          </p:cNvSpPr>
          <p:nvPr/>
        </p:nvSpPr>
        <p:spPr bwMode="auto">
          <a:xfrm>
            <a:off x="5946775" y="3343275"/>
            <a:ext cx="7810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5" name="Line 25"/>
          <p:cNvSpPr>
            <a:spLocks noChangeShapeType="1"/>
          </p:cNvSpPr>
          <p:nvPr/>
        </p:nvSpPr>
        <p:spPr bwMode="auto">
          <a:xfrm rot="10800000" flipH="1">
            <a:off x="5783263" y="3343275"/>
            <a:ext cx="958850" cy="5191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6" name="Line 26"/>
          <p:cNvSpPr>
            <a:spLocks noChangeShapeType="1"/>
          </p:cNvSpPr>
          <p:nvPr/>
        </p:nvSpPr>
        <p:spPr bwMode="auto">
          <a:xfrm>
            <a:off x="6045200" y="2227263"/>
            <a:ext cx="68262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7" name="Line 27"/>
          <p:cNvSpPr>
            <a:spLocks noChangeShapeType="1"/>
          </p:cNvSpPr>
          <p:nvPr/>
        </p:nvSpPr>
        <p:spPr bwMode="auto">
          <a:xfrm>
            <a:off x="5613400" y="2001838"/>
            <a:ext cx="1101725" cy="2127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8" name="Line 28"/>
          <p:cNvSpPr>
            <a:spLocks noChangeShapeType="1"/>
          </p:cNvSpPr>
          <p:nvPr/>
        </p:nvSpPr>
        <p:spPr bwMode="auto">
          <a:xfrm>
            <a:off x="5527675" y="1700213"/>
            <a:ext cx="1185863" cy="63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39" name="Line 29"/>
          <p:cNvSpPr>
            <a:spLocks noChangeShapeType="1"/>
          </p:cNvSpPr>
          <p:nvPr/>
        </p:nvSpPr>
        <p:spPr bwMode="auto">
          <a:xfrm rot="10800000" flipH="1">
            <a:off x="4476750" y="1704975"/>
            <a:ext cx="2268538" cy="3397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0" name="Line 30"/>
          <p:cNvSpPr>
            <a:spLocks noChangeShapeType="1"/>
          </p:cNvSpPr>
          <p:nvPr/>
        </p:nvSpPr>
        <p:spPr bwMode="auto">
          <a:xfrm>
            <a:off x="5389563" y="787400"/>
            <a:ext cx="32702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1" name="Line 31"/>
          <p:cNvSpPr>
            <a:spLocks noChangeShapeType="1"/>
          </p:cNvSpPr>
          <p:nvPr/>
        </p:nvSpPr>
        <p:spPr bwMode="auto">
          <a:xfrm>
            <a:off x="4973638" y="531813"/>
            <a:ext cx="7175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2" name="Line 32"/>
          <p:cNvSpPr>
            <a:spLocks noChangeShapeType="1"/>
          </p:cNvSpPr>
          <p:nvPr/>
        </p:nvSpPr>
        <p:spPr bwMode="auto">
          <a:xfrm rot="10800000" flipH="1">
            <a:off x="4822825" y="219075"/>
            <a:ext cx="384175" cy="3349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3" name="Line 33"/>
          <p:cNvSpPr>
            <a:spLocks noChangeShapeType="1"/>
          </p:cNvSpPr>
          <p:nvPr/>
        </p:nvSpPr>
        <p:spPr bwMode="auto">
          <a:xfrm>
            <a:off x="5200650" y="223838"/>
            <a:ext cx="512763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4" name="Line 34"/>
          <p:cNvSpPr>
            <a:spLocks noChangeShapeType="1"/>
          </p:cNvSpPr>
          <p:nvPr/>
        </p:nvSpPr>
        <p:spPr bwMode="auto">
          <a:xfrm rot="10800000">
            <a:off x="3189288" y="354013"/>
            <a:ext cx="461962" cy="10969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5" name="Line 35"/>
          <p:cNvSpPr>
            <a:spLocks noChangeShapeType="1"/>
          </p:cNvSpPr>
          <p:nvPr/>
        </p:nvSpPr>
        <p:spPr bwMode="auto">
          <a:xfrm rot="10800000">
            <a:off x="3189288" y="355600"/>
            <a:ext cx="646112" cy="8826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6" name="Line 36"/>
          <p:cNvSpPr>
            <a:spLocks noChangeShapeType="1"/>
          </p:cNvSpPr>
          <p:nvPr/>
        </p:nvSpPr>
        <p:spPr bwMode="auto">
          <a:xfrm flipH="1">
            <a:off x="2987675" y="361950"/>
            <a:ext cx="21431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7" name="Line 37"/>
          <p:cNvSpPr>
            <a:spLocks noChangeShapeType="1"/>
          </p:cNvSpPr>
          <p:nvPr/>
        </p:nvSpPr>
        <p:spPr bwMode="auto">
          <a:xfrm rot="10800000">
            <a:off x="2649538" y="1014413"/>
            <a:ext cx="1625600" cy="13446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8" name="Line 38"/>
          <p:cNvSpPr>
            <a:spLocks noChangeShapeType="1"/>
          </p:cNvSpPr>
          <p:nvPr/>
        </p:nvSpPr>
        <p:spPr bwMode="auto">
          <a:xfrm rot="10800000">
            <a:off x="2649538" y="1027113"/>
            <a:ext cx="676275" cy="9810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49" name="Line 39"/>
          <p:cNvSpPr>
            <a:spLocks noChangeShapeType="1"/>
          </p:cNvSpPr>
          <p:nvPr/>
        </p:nvSpPr>
        <p:spPr bwMode="auto">
          <a:xfrm flipH="1">
            <a:off x="2382838" y="1012825"/>
            <a:ext cx="2698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50" name="Line 40"/>
          <p:cNvSpPr>
            <a:spLocks noChangeShapeType="1"/>
          </p:cNvSpPr>
          <p:nvPr/>
        </p:nvSpPr>
        <p:spPr bwMode="auto">
          <a:xfrm rot="10800000">
            <a:off x="2301875" y="1519238"/>
            <a:ext cx="36513" cy="16716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51" name="Line 41"/>
          <p:cNvSpPr>
            <a:spLocks noChangeShapeType="1"/>
          </p:cNvSpPr>
          <p:nvPr/>
        </p:nvSpPr>
        <p:spPr bwMode="auto">
          <a:xfrm rot="10800000">
            <a:off x="2305050" y="1503363"/>
            <a:ext cx="298450" cy="3635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52" name="Line 42"/>
          <p:cNvSpPr>
            <a:spLocks noChangeShapeType="1"/>
          </p:cNvSpPr>
          <p:nvPr/>
        </p:nvSpPr>
        <p:spPr bwMode="auto">
          <a:xfrm flipH="1">
            <a:off x="2189163" y="1506538"/>
            <a:ext cx="1206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53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432"/>
          <a:stretch>
            <a:fillRect/>
          </a:stretch>
        </p:blipFill>
        <p:spPr bwMode="auto">
          <a:xfrm>
            <a:off x="2528888" y="765175"/>
            <a:ext cx="4084637" cy="514508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05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6-5a  The Structure of Compact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055" name="Rectangle 4"/>
          <p:cNvSpPr/>
          <p:nvPr/>
        </p:nvSpPr>
        <p:spPr bwMode="auto">
          <a:xfrm>
            <a:off x="5476875" y="3519488"/>
            <a:ext cx="1117600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1049056" name="Rectangle 5"/>
          <p:cNvSpPr/>
          <p:nvPr/>
        </p:nvSpPr>
        <p:spPr bwMode="auto">
          <a:xfrm>
            <a:off x="5527675" y="1268413"/>
            <a:ext cx="712788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</a:t>
            </a:r>
          </a:p>
        </p:txBody>
      </p:sp>
      <p:sp>
        <p:nvSpPr>
          <p:cNvPr id="1049057" name="Rectangle 6"/>
          <p:cNvSpPr/>
          <p:nvPr/>
        </p:nvSpPr>
        <p:spPr bwMode="auto">
          <a:xfrm>
            <a:off x="5462588" y="2378075"/>
            <a:ext cx="1073150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Concentric</a:t>
            </a:r>
          </a:p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9058" name="Line 7"/>
          <p:cNvSpPr>
            <a:spLocks noChangeShapeType="1"/>
          </p:cNvSpPr>
          <p:nvPr/>
        </p:nvSpPr>
        <p:spPr bwMode="auto">
          <a:xfrm>
            <a:off x="4325938" y="3630613"/>
            <a:ext cx="1090612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59" name="Line 8"/>
          <p:cNvSpPr>
            <a:spLocks noChangeShapeType="1"/>
          </p:cNvSpPr>
          <p:nvPr/>
        </p:nvSpPr>
        <p:spPr bwMode="auto">
          <a:xfrm rot="10800000" flipH="1">
            <a:off x="4783138" y="2463800"/>
            <a:ext cx="614362" cy="95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60" name="Line 9"/>
          <p:cNvSpPr>
            <a:spLocks noChangeShapeType="1"/>
          </p:cNvSpPr>
          <p:nvPr/>
        </p:nvSpPr>
        <p:spPr bwMode="auto">
          <a:xfrm>
            <a:off x="4527550" y="1474788"/>
            <a:ext cx="869950" cy="9921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61" name="Line 10"/>
          <p:cNvSpPr>
            <a:spLocks noChangeShapeType="1"/>
          </p:cNvSpPr>
          <p:nvPr/>
        </p:nvSpPr>
        <p:spPr bwMode="auto">
          <a:xfrm>
            <a:off x="4249738" y="1346200"/>
            <a:ext cx="11493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62" name="Rectangle 11"/>
          <p:cNvSpPr/>
          <p:nvPr/>
        </p:nvSpPr>
        <p:spPr bwMode="auto">
          <a:xfrm>
            <a:off x="2914650" y="5381625"/>
            <a:ext cx="3530600" cy="495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organization of osteons and</a:t>
            </a:r>
          </a:p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 in compact bone</a:t>
            </a:r>
          </a:p>
        </p:txBody>
      </p:sp>
      <p:sp>
        <p:nvSpPr>
          <p:cNvPr id="104906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740"/>
          <a:stretch>
            <a:fillRect/>
          </a:stretch>
        </p:blipFill>
        <p:spPr bwMode="auto">
          <a:xfrm>
            <a:off x="2597150" y="984250"/>
            <a:ext cx="3949700" cy="470693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06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6-5b  The Structure of Compact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065" name="Rectangle 4"/>
          <p:cNvSpPr/>
          <p:nvPr/>
        </p:nvSpPr>
        <p:spPr bwMode="auto">
          <a:xfrm>
            <a:off x="3005138" y="5172075"/>
            <a:ext cx="2933700" cy="495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orientation of collagen</a:t>
            </a:r>
          </a:p>
          <a:p>
            <a:pPr>
              <a:lnSpc>
                <a:spcPct val="90000"/>
              </a:lnSpc>
            </a:pPr>
            <a:r>
              <a:rPr sz="18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fibers in adjacent lamellae</a:t>
            </a:r>
          </a:p>
        </p:txBody>
      </p:sp>
      <p:sp>
        <p:nvSpPr>
          <p:cNvPr id="1049066" name="Rectangle 5"/>
          <p:cNvSpPr/>
          <p:nvPr/>
        </p:nvSpPr>
        <p:spPr bwMode="auto">
          <a:xfrm>
            <a:off x="5491163" y="1739900"/>
            <a:ext cx="1062037" cy="635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Collagen</a:t>
            </a:r>
          </a:p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</a:t>
            </a:r>
          </a:p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orientation</a:t>
            </a:r>
          </a:p>
        </p:txBody>
      </p:sp>
      <p:sp>
        <p:nvSpPr>
          <p:cNvPr id="1049067" name="Line 6"/>
          <p:cNvSpPr>
            <a:spLocks noChangeShapeType="1"/>
          </p:cNvSpPr>
          <p:nvPr/>
        </p:nvSpPr>
        <p:spPr bwMode="auto">
          <a:xfrm>
            <a:off x="4375150" y="1822450"/>
            <a:ext cx="1020763" cy="95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68" name="Line 7"/>
          <p:cNvSpPr>
            <a:spLocks noChangeShapeType="1"/>
          </p:cNvSpPr>
          <p:nvPr/>
        </p:nvSpPr>
        <p:spPr bwMode="auto">
          <a:xfrm rot="10800000" flipH="1">
            <a:off x="4445000" y="1822450"/>
            <a:ext cx="957263" cy="14033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6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90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</p:spPr>
        <p:txBody>
          <a:bodyPr rIns="132080"/>
          <a:p>
            <a:pPr>
              <a:lnSpc>
                <a:spcPct val="105000"/>
              </a:lnSpc>
            </a:pPr>
            <a:r>
              <a:rPr lang="en-US"/>
              <a:t>The Structure of Spongy Bone</a:t>
            </a:r>
          </a:p>
          <a:p>
            <a:pPr lvl="1" marL="782638">
              <a:lnSpc>
                <a:spcPct val="105000"/>
              </a:lnSpc>
            </a:pPr>
            <a:r>
              <a:rPr sz="2000" lang="en-US"/>
              <a:t>Does not have osteons</a:t>
            </a:r>
          </a:p>
          <a:p>
            <a:pPr lvl="1" marL="782638">
              <a:lnSpc>
                <a:spcPct val="105000"/>
              </a:lnSpc>
            </a:pPr>
            <a:r>
              <a:rPr sz="2000" lang="en-US"/>
              <a:t>The matrix forms an open network of </a:t>
            </a:r>
            <a:r>
              <a:rPr sz="2000" lang="en-US">
                <a:latin typeface="Arial Bold" charset="0"/>
                <a:cs typeface="Arial Bold" charset="0"/>
                <a:sym typeface="Arial Bold" charset="0"/>
              </a:rPr>
              <a:t>trabeculae</a:t>
            </a:r>
            <a:endParaRPr sz="20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05000"/>
              </a:lnSpc>
            </a:pPr>
            <a:r>
              <a:rPr sz="2000" lang="en-US"/>
              <a:t>Trabeculae have no blood vessels</a:t>
            </a:r>
          </a:p>
          <a:p>
            <a:pPr lvl="1" marL="782638">
              <a:lnSpc>
                <a:spcPct val="105000"/>
              </a:lnSpc>
            </a:pPr>
            <a:r>
              <a:rPr sz="2000" lang="en-US"/>
              <a:t>The space between trabeculae is filled with </a:t>
            </a:r>
            <a:r>
              <a:rPr sz="2000" lang="en-US">
                <a:latin typeface="Arial Bold" charset="0"/>
                <a:cs typeface="Arial Bold" charset="0"/>
                <a:sym typeface="Arial Bold" charset="0"/>
              </a:rPr>
              <a:t>red bone marrow</a:t>
            </a:r>
            <a:endParaRPr sz="20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 marL="1182688">
              <a:lnSpc>
                <a:spcPct val="105000"/>
              </a:lnSpc>
            </a:pPr>
            <a:r>
              <a:rPr sz="2000" lang="en-US"/>
              <a:t>Which has blood vessels</a:t>
            </a:r>
          </a:p>
          <a:p>
            <a:pPr lvl="2" marL="1182688">
              <a:lnSpc>
                <a:spcPct val="105000"/>
              </a:lnSpc>
            </a:pPr>
            <a:r>
              <a:rPr sz="2000" lang="en-US"/>
              <a:t>Forms red blood cells </a:t>
            </a:r>
          </a:p>
          <a:p>
            <a:pPr lvl="2" marL="1182688">
              <a:lnSpc>
                <a:spcPct val="105000"/>
              </a:lnSpc>
            </a:pPr>
            <a:r>
              <a:rPr sz="2000" lang="en-US"/>
              <a:t>And supplies nutrients to osteocytes</a:t>
            </a:r>
          </a:p>
          <a:p>
            <a:pPr lvl="1" marL="782638">
              <a:lnSpc>
                <a:spcPct val="105000"/>
              </a:lnSpc>
            </a:pPr>
            <a:r>
              <a:rPr sz="2000" lang="en-US">
                <a:latin typeface="Arial Bold" charset="0"/>
                <a:cs typeface="Arial Bold" charset="0"/>
                <a:sym typeface="Arial Bold" charset="0"/>
              </a:rPr>
              <a:t>Yellow bone marrow</a:t>
            </a:r>
            <a:endParaRPr sz="20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 marL="1182688">
              <a:lnSpc>
                <a:spcPct val="105000"/>
              </a:lnSpc>
            </a:pPr>
            <a:r>
              <a:rPr sz="2000" lang="en-US"/>
              <a:t>In some bones, spongy bone holds yellow bone marrow</a:t>
            </a:r>
          </a:p>
          <a:p>
            <a:pPr lvl="2" marL="1182688">
              <a:lnSpc>
                <a:spcPct val="105000"/>
              </a:lnSpc>
            </a:pPr>
            <a:r>
              <a:rPr sz="2000" lang="en-US"/>
              <a:t>Is yellow because it stores fat</a:t>
            </a:r>
          </a:p>
        </p:txBody>
      </p:sp>
      <p:sp>
        <p:nvSpPr>
          <p:cNvPr id="1049072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7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An Introduction to the Skeletal System</a:t>
            </a:r>
          </a:p>
        </p:txBody>
      </p:sp>
      <p:sp>
        <p:nvSpPr>
          <p:cNvPr id="1048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The Skeletal System 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Includes: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Bones of the skeleton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Cartilages, ligaments, and connective tissues</a:t>
            </a:r>
          </a:p>
        </p:txBody>
      </p:sp>
      <p:sp>
        <p:nvSpPr>
          <p:cNvPr id="1048606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563688" y="136525"/>
            <a:ext cx="6016625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07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6-6  The Structure of Spongy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075" name="Rectangle 4"/>
          <p:cNvSpPr/>
          <p:nvPr/>
        </p:nvSpPr>
        <p:spPr bwMode="auto">
          <a:xfrm>
            <a:off x="2130425" y="4873625"/>
            <a:ext cx="1323975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Trabeculae of</a:t>
            </a:r>
          </a:p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</a:t>
            </a:r>
          </a:p>
        </p:txBody>
      </p:sp>
      <p:sp>
        <p:nvSpPr>
          <p:cNvPr id="1049076" name="Rectangle 5"/>
          <p:cNvSpPr/>
          <p:nvPr/>
        </p:nvSpPr>
        <p:spPr bwMode="auto">
          <a:xfrm>
            <a:off x="1657350" y="5610225"/>
            <a:ext cx="1819275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 opening</a:t>
            </a:r>
          </a:p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on surface</a:t>
            </a:r>
          </a:p>
        </p:txBody>
      </p:sp>
      <p:sp>
        <p:nvSpPr>
          <p:cNvPr id="1049077" name="Rectangle 6"/>
          <p:cNvSpPr/>
          <p:nvPr/>
        </p:nvSpPr>
        <p:spPr bwMode="auto">
          <a:xfrm>
            <a:off x="5238750" y="6351588"/>
            <a:ext cx="1117600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1049078" name="Rectangle 7"/>
          <p:cNvSpPr/>
          <p:nvPr/>
        </p:nvSpPr>
        <p:spPr bwMode="auto">
          <a:xfrm>
            <a:off x="6664325" y="6354763"/>
            <a:ext cx="881063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9079" name="Line 8"/>
          <p:cNvSpPr>
            <a:spLocks noChangeShapeType="1"/>
          </p:cNvSpPr>
          <p:nvPr/>
        </p:nvSpPr>
        <p:spPr bwMode="auto">
          <a:xfrm flipH="1">
            <a:off x="3513138" y="4992688"/>
            <a:ext cx="147002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0" name="Line 9"/>
          <p:cNvSpPr>
            <a:spLocks noChangeShapeType="1"/>
          </p:cNvSpPr>
          <p:nvPr/>
        </p:nvSpPr>
        <p:spPr bwMode="auto">
          <a:xfrm flipH="1">
            <a:off x="3667125" y="4459288"/>
            <a:ext cx="1531938" cy="5238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1" name="Line 10"/>
          <p:cNvSpPr>
            <a:spLocks noChangeShapeType="1"/>
          </p:cNvSpPr>
          <p:nvPr/>
        </p:nvSpPr>
        <p:spPr bwMode="auto">
          <a:xfrm flipH="1">
            <a:off x="3503613" y="5640388"/>
            <a:ext cx="1130300" cy="1016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2" name="Line 11"/>
          <p:cNvSpPr>
            <a:spLocks noChangeShapeType="1"/>
          </p:cNvSpPr>
          <p:nvPr/>
        </p:nvSpPr>
        <p:spPr bwMode="auto">
          <a:xfrm flipH="1">
            <a:off x="3503613" y="5095875"/>
            <a:ext cx="668337" cy="6477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3" name="Line 12"/>
          <p:cNvSpPr>
            <a:spLocks noChangeShapeType="1"/>
          </p:cNvSpPr>
          <p:nvPr/>
        </p:nvSpPr>
        <p:spPr bwMode="auto">
          <a:xfrm flipH="1">
            <a:off x="5773738" y="5691188"/>
            <a:ext cx="617537" cy="1857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4" name="Line 13"/>
          <p:cNvSpPr>
            <a:spLocks noChangeShapeType="1"/>
          </p:cNvSpPr>
          <p:nvPr/>
        </p:nvSpPr>
        <p:spPr bwMode="auto">
          <a:xfrm>
            <a:off x="5783263" y="5886450"/>
            <a:ext cx="1587" cy="4635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5" name="Line 14"/>
          <p:cNvSpPr>
            <a:spLocks noChangeShapeType="1"/>
          </p:cNvSpPr>
          <p:nvPr/>
        </p:nvSpPr>
        <p:spPr bwMode="auto">
          <a:xfrm>
            <a:off x="6873875" y="5414963"/>
            <a:ext cx="225425" cy="5445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6" name="Line 15"/>
          <p:cNvSpPr>
            <a:spLocks noChangeShapeType="1"/>
          </p:cNvSpPr>
          <p:nvPr/>
        </p:nvSpPr>
        <p:spPr bwMode="auto">
          <a:xfrm>
            <a:off x="6699250" y="5661025"/>
            <a:ext cx="400050" cy="3079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7" name="Line 16"/>
          <p:cNvSpPr>
            <a:spLocks noChangeShapeType="1"/>
          </p:cNvSpPr>
          <p:nvPr/>
        </p:nvSpPr>
        <p:spPr bwMode="auto">
          <a:xfrm>
            <a:off x="7108825" y="5969000"/>
            <a:ext cx="1588" cy="3810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8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Weight-Bearing Bones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The femur transfers weight from hip joint to knee joint</a:t>
            </a:r>
          </a:p>
          <a:p>
            <a:pPr lvl="2" marL="1182688">
              <a:lnSpc>
                <a:spcPct val="125000"/>
              </a:lnSpc>
            </a:pPr>
            <a:r>
              <a:rPr lang="en-US"/>
              <a:t>Causing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tension</a:t>
            </a:r>
            <a:r>
              <a:rPr lang="en-US"/>
              <a:t> on the lateral side of the shaft</a:t>
            </a:r>
          </a:p>
          <a:p>
            <a:pPr lvl="2" marL="1182688">
              <a:lnSpc>
                <a:spcPct val="125000"/>
              </a:lnSpc>
            </a:pPr>
            <a:r>
              <a:rPr lang="en-US"/>
              <a:t>And compression on the medial side</a:t>
            </a:r>
          </a:p>
        </p:txBody>
      </p:sp>
      <p:sp>
        <p:nvSpPr>
          <p:cNvPr id="104909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09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2836863" y="327025"/>
            <a:ext cx="3468687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09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6-7  The Distribution of Forces on a Long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094" name="Rectangle 4"/>
          <p:cNvSpPr/>
          <p:nvPr/>
        </p:nvSpPr>
        <p:spPr bwMode="auto">
          <a:xfrm>
            <a:off x="2844800" y="2281238"/>
            <a:ext cx="917575" cy="838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Tension</a:t>
            </a:r>
          </a:p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on lateral</a:t>
            </a:r>
          </a:p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side of</a:t>
            </a:r>
          </a:p>
          <a:p>
            <a:pPr algn="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shaft</a:t>
            </a:r>
          </a:p>
        </p:txBody>
      </p:sp>
      <p:sp>
        <p:nvSpPr>
          <p:cNvPr id="1049095" name="Rectangle 5"/>
          <p:cNvSpPr/>
          <p:nvPr/>
        </p:nvSpPr>
        <p:spPr bwMode="auto">
          <a:xfrm>
            <a:off x="4881563" y="3983038"/>
            <a:ext cx="1423987" cy="635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Compression</a:t>
            </a:r>
          </a:p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on medial side</a:t>
            </a:r>
          </a:p>
          <a:p>
            <a:pPr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of shaft</a:t>
            </a:r>
          </a:p>
        </p:txBody>
      </p:sp>
      <p:sp>
        <p:nvSpPr>
          <p:cNvPr id="1049096" name="Rectangle 6"/>
          <p:cNvSpPr/>
          <p:nvPr/>
        </p:nvSpPr>
        <p:spPr bwMode="auto">
          <a:xfrm>
            <a:off x="3917950" y="334963"/>
            <a:ext cx="1411288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Body weight</a:t>
            </a:r>
          </a:p>
          <a:p>
            <a:pPr algn="ctr">
              <a:lnSpc>
                <a:spcPct val="90000"/>
              </a:lnSpc>
            </a:pPr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(applied force)</a:t>
            </a:r>
          </a:p>
        </p:txBody>
      </p:sp>
      <p:sp>
        <p:nvSpPr>
          <p:cNvPr id="104909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9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</p:spPr>
        <p:txBody>
          <a:bodyPr rIns="132080"/>
          <a:p>
            <a:pPr>
              <a:lnSpc>
                <a:spcPct val="105000"/>
              </a:lnSpc>
            </a:pPr>
            <a:r>
              <a:rPr lang="en-US"/>
              <a:t>Compact Bone is Covered with a Membrane</a:t>
            </a:r>
          </a:p>
          <a:p>
            <a:pPr lvl="1" marL="782638">
              <a:lnSpc>
                <a:spcPct val="10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Periosteum</a:t>
            </a:r>
            <a:r>
              <a:rPr lang="en-US"/>
              <a:t> on the outside </a:t>
            </a:r>
          </a:p>
          <a:p>
            <a:pPr lvl="2" marL="1182688">
              <a:lnSpc>
                <a:spcPct val="105000"/>
              </a:lnSpc>
            </a:pPr>
            <a:r>
              <a:rPr lang="en-US"/>
              <a:t>Covers all bones except parts enclosed in joint capsules</a:t>
            </a:r>
          </a:p>
          <a:p>
            <a:pPr lvl="2" marL="1182688">
              <a:lnSpc>
                <a:spcPct val="105000"/>
              </a:lnSpc>
            </a:pPr>
            <a:r>
              <a:rPr lang="en-US"/>
              <a:t>Made up of an outer, fibrous layer and an inner, cellular layer</a:t>
            </a:r>
          </a:p>
          <a:p>
            <a:pPr lvl="2" marL="1182688">
              <a:lnSpc>
                <a:spcPct val="10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Perforating fibers</a:t>
            </a:r>
            <a:r>
              <a:rPr lang="en-US"/>
              <a:t>: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/>
              <a:t>collagen fibers of the periosteum</a:t>
            </a:r>
          </a:p>
          <a:p>
            <a:pPr lvl="3" marL="1639888">
              <a:lnSpc>
                <a:spcPct val="105000"/>
              </a:lnSpc>
            </a:pPr>
            <a:r>
              <a:rPr lang="en-US"/>
              <a:t>Connect with collagen fibers in bone</a:t>
            </a:r>
          </a:p>
          <a:p>
            <a:pPr lvl="3" marL="1639888">
              <a:lnSpc>
                <a:spcPct val="105000"/>
              </a:lnSpc>
            </a:pPr>
            <a:r>
              <a:rPr lang="en-US"/>
              <a:t>And with fibers of joint capsules; attach tendons, and ligaments</a:t>
            </a:r>
          </a:p>
        </p:txBody>
      </p:sp>
      <p:sp>
        <p:nvSpPr>
          <p:cNvPr id="1049100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9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 indent="-533400" marL="573088">
              <a:lnSpc>
                <a:spcPct val="150000"/>
              </a:lnSpc>
            </a:pPr>
            <a:r>
              <a:rPr lang="en-US"/>
              <a:t>Functions of Periosteum</a:t>
            </a:r>
          </a:p>
          <a:p>
            <a:pPr indent="-457200" lvl="1" marL="954088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/>
              <a:t>Isolates bone from surrounding tissues</a:t>
            </a:r>
          </a:p>
          <a:p>
            <a:pPr indent="-457200" lvl="1" marL="954088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/>
              <a:t>Provides a route for circulatory and nervous supply</a:t>
            </a:r>
          </a:p>
          <a:p>
            <a:pPr indent="-457200" lvl="1" marL="954088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/>
              <a:t>Participates in bone growth and repair</a:t>
            </a:r>
          </a:p>
        </p:txBody>
      </p:sp>
      <p:sp>
        <p:nvSpPr>
          <p:cNvPr id="1049104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0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  <p:timing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554"/>
          <a:stretch>
            <a:fillRect/>
          </a:stretch>
        </p:blipFill>
        <p:spPr bwMode="auto">
          <a:xfrm>
            <a:off x="2174875" y="136525"/>
            <a:ext cx="4792663" cy="6416675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6-8a  The Periosteum and Endosteum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107" name="Rectangle 4"/>
          <p:cNvSpPr/>
          <p:nvPr/>
        </p:nvSpPr>
        <p:spPr bwMode="auto">
          <a:xfrm>
            <a:off x="5172075" y="1965325"/>
            <a:ext cx="1222375" cy="368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Circumferential</a:t>
            </a:r>
          </a:p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1049108" name="Rectangle 5"/>
          <p:cNvSpPr/>
          <p:nvPr/>
        </p:nvSpPr>
        <p:spPr bwMode="auto">
          <a:xfrm>
            <a:off x="5156200" y="2678113"/>
            <a:ext cx="1103313" cy="368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Fibrous layer</a:t>
            </a:r>
          </a:p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of periosteum</a:t>
            </a:r>
          </a:p>
        </p:txBody>
      </p:sp>
      <p:sp>
        <p:nvSpPr>
          <p:cNvPr id="1049109" name="Rectangle 6"/>
          <p:cNvSpPr/>
          <p:nvPr/>
        </p:nvSpPr>
        <p:spPr bwMode="auto">
          <a:xfrm>
            <a:off x="5164138" y="3270250"/>
            <a:ext cx="1103312" cy="368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Cellular layer</a:t>
            </a:r>
          </a:p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of periosteum</a:t>
            </a:r>
          </a:p>
        </p:txBody>
      </p:sp>
      <p:sp>
        <p:nvSpPr>
          <p:cNvPr id="1049110" name="Rectangle 7"/>
          <p:cNvSpPr/>
          <p:nvPr/>
        </p:nvSpPr>
        <p:spPr bwMode="auto">
          <a:xfrm>
            <a:off x="5164138" y="3876675"/>
            <a:ext cx="792162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1049111" name="Rectangle 8"/>
          <p:cNvSpPr/>
          <p:nvPr/>
        </p:nvSpPr>
        <p:spPr bwMode="auto">
          <a:xfrm>
            <a:off x="5170488" y="4278313"/>
            <a:ext cx="809625" cy="368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 lacuna</a:t>
            </a:r>
          </a:p>
        </p:txBody>
      </p:sp>
      <p:sp>
        <p:nvSpPr>
          <p:cNvPr id="1049112" name="Rectangle 9"/>
          <p:cNvSpPr/>
          <p:nvPr/>
        </p:nvSpPr>
        <p:spPr bwMode="auto">
          <a:xfrm>
            <a:off x="5160963" y="4906963"/>
            <a:ext cx="892175" cy="3683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Perforating</a:t>
            </a:r>
          </a:p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fibers</a:t>
            </a:r>
          </a:p>
        </p:txBody>
      </p:sp>
      <p:sp>
        <p:nvSpPr>
          <p:cNvPr id="1049113" name="Rectangle 10"/>
          <p:cNvSpPr/>
          <p:nvPr/>
        </p:nvSpPr>
        <p:spPr bwMode="auto">
          <a:xfrm>
            <a:off x="2516188" y="5368925"/>
            <a:ext cx="4022725" cy="1079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5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periosteum contains outer (fibrous) and</a:t>
            </a:r>
          </a:p>
          <a:p>
            <a:r>
              <a:rPr sz="15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inner (cellular) layers. Collagen fibers of the</a:t>
            </a:r>
          </a:p>
          <a:p>
            <a:r>
              <a:rPr sz="15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 are continuous with those of the</a:t>
            </a:r>
          </a:p>
          <a:p>
            <a:r>
              <a:rPr sz="15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bone, adjacent joint capsules, and attached</a:t>
            </a:r>
          </a:p>
          <a:p>
            <a:r>
              <a:rPr sz="15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tendons and ligaments.</a:t>
            </a:r>
          </a:p>
        </p:txBody>
      </p:sp>
      <p:sp>
        <p:nvSpPr>
          <p:cNvPr id="1049114" name="Line 11"/>
          <p:cNvSpPr>
            <a:spLocks noChangeShapeType="1"/>
          </p:cNvSpPr>
          <p:nvPr/>
        </p:nvSpPr>
        <p:spPr bwMode="auto">
          <a:xfrm>
            <a:off x="4108450" y="4984750"/>
            <a:ext cx="9810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15" name="Line 12"/>
          <p:cNvSpPr>
            <a:spLocks noChangeShapeType="1"/>
          </p:cNvSpPr>
          <p:nvPr/>
        </p:nvSpPr>
        <p:spPr bwMode="auto">
          <a:xfrm>
            <a:off x="4114800" y="4359275"/>
            <a:ext cx="974725" cy="6254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16" name="Line 13"/>
          <p:cNvSpPr>
            <a:spLocks noChangeShapeType="1"/>
          </p:cNvSpPr>
          <p:nvPr/>
        </p:nvSpPr>
        <p:spPr bwMode="auto">
          <a:xfrm>
            <a:off x="4497388" y="4381500"/>
            <a:ext cx="585787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17" name="Line 14"/>
          <p:cNvSpPr>
            <a:spLocks noChangeShapeType="1"/>
          </p:cNvSpPr>
          <p:nvPr/>
        </p:nvSpPr>
        <p:spPr bwMode="auto">
          <a:xfrm rot="10800000" flipH="1">
            <a:off x="4591050" y="3983038"/>
            <a:ext cx="498475" cy="508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18" name="Line 15"/>
          <p:cNvSpPr>
            <a:spLocks noChangeShapeType="1"/>
          </p:cNvSpPr>
          <p:nvPr/>
        </p:nvSpPr>
        <p:spPr bwMode="auto">
          <a:xfrm>
            <a:off x="4606925" y="3767138"/>
            <a:ext cx="498475" cy="2079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19" name="Line 16"/>
          <p:cNvSpPr>
            <a:spLocks noChangeShapeType="1"/>
          </p:cNvSpPr>
          <p:nvPr/>
        </p:nvSpPr>
        <p:spPr bwMode="auto">
          <a:xfrm>
            <a:off x="3413125" y="3351213"/>
            <a:ext cx="1670050" cy="79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20" name="Line 17"/>
          <p:cNvSpPr>
            <a:spLocks noChangeShapeType="1"/>
          </p:cNvSpPr>
          <p:nvPr/>
        </p:nvSpPr>
        <p:spPr bwMode="auto">
          <a:xfrm rot="10800000" flipH="1">
            <a:off x="3024188" y="2774950"/>
            <a:ext cx="484187" cy="1730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21" name="Line 18"/>
          <p:cNvSpPr>
            <a:spLocks noChangeShapeType="1"/>
          </p:cNvSpPr>
          <p:nvPr/>
        </p:nvSpPr>
        <p:spPr bwMode="auto">
          <a:xfrm rot="10800000" flipH="1">
            <a:off x="3498850" y="2765425"/>
            <a:ext cx="1574800" cy="79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22" name="Line 19"/>
          <p:cNvSpPr>
            <a:spLocks noChangeShapeType="1"/>
          </p:cNvSpPr>
          <p:nvPr/>
        </p:nvSpPr>
        <p:spPr bwMode="auto">
          <a:xfrm>
            <a:off x="4410075" y="2043113"/>
            <a:ext cx="6889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23" name="Line 20"/>
          <p:cNvSpPr>
            <a:spLocks noChangeShapeType="1"/>
          </p:cNvSpPr>
          <p:nvPr/>
        </p:nvSpPr>
        <p:spPr bwMode="auto">
          <a:xfrm rot="10800000" flipH="1">
            <a:off x="4545013" y="2054225"/>
            <a:ext cx="557212" cy="1873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2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  <p:timing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6-4 Compact Bone and Spongy Bone</a:t>
            </a:r>
          </a:p>
        </p:txBody>
      </p:sp>
      <p:sp>
        <p:nvSpPr>
          <p:cNvPr id="1049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</p:spPr>
        <p:txBody>
          <a:bodyPr rIns="132080"/>
          <a:p>
            <a:pPr>
              <a:lnSpc>
                <a:spcPct val="115000"/>
              </a:lnSpc>
            </a:pPr>
            <a:r>
              <a:rPr lang="en-US"/>
              <a:t>Compact Bone is Covered with a Membrane</a:t>
            </a:r>
          </a:p>
          <a:p>
            <a:pPr lvl="1" marL="782638">
              <a:lnSpc>
                <a:spcPct val="11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Endosteum</a:t>
            </a:r>
            <a:r>
              <a:rPr lang="en-US"/>
              <a:t> on the inside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An incomplete cellular layer:</a:t>
            </a:r>
          </a:p>
          <a:p>
            <a:pPr lvl="3" marL="1639888">
              <a:lnSpc>
                <a:spcPct val="115000"/>
              </a:lnSpc>
              <a:buFont typeface="Arial" charset="0"/>
              <a:buChar char="•"/>
            </a:pPr>
            <a:r>
              <a:rPr sz="2000" lang="en-US"/>
              <a:t>Lines the medullary (marrow) cavity</a:t>
            </a:r>
          </a:p>
          <a:p>
            <a:pPr lvl="3" marL="1639888">
              <a:lnSpc>
                <a:spcPct val="115000"/>
              </a:lnSpc>
              <a:buFont typeface="Arial" charset="0"/>
              <a:buChar char="•"/>
            </a:pPr>
            <a:r>
              <a:rPr sz="2000" lang="en-US"/>
              <a:t>Covers trabeculae of spongy bone</a:t>
            </a:r>
          </a:p>
          <a:p>
            <a:pPr lvl="3" marL="1639888">
              <a:lnSpc>
                <a:spcPct val="115000"/>
              </a:lnSpc>
              <a:buFont typeface="Arial" charset="0"/>
              <a:buChar char="•"/>
            </a:pPr>
            <a:r>
              <a:rPr sz="2000" lang="en-US"/>
              <a:t>Lines central canals</a:t>
            </a:r>
          </a:p>
          <a:p>
            <a:pPr lvl="3" marL="1639888">
              <a:lnSpc>
                <a:spcPct val="115000"/>
              </a:lnSpc>
              <a:buFont typeface="Arial" charset="0"/>
              <a:buChar char="•"/>
            </a:pPr>
            <a:r>
              <a:rPr sz="2000" lang="en-US"/>
              <a:t>Contains osteoblasts, osteoprogenitor cells, and osteoclasts</a:t>
            </a:r>
          </a:p>
          <a:p>
            <a:pPr lvl="3" marL="1639888">
              <a:lnSpc>
                <a:spcPct val="115000"/>
              </a:lnSpc>
              <a:buFont typeface="Arial" charset="0"/>
              <a:buChar char="•"/>
            </a:pPr>
            <a:r>
              <a:rPr sz="2000" lang="en-US"/>
              <a:t>Active in bone growth and repair</a:t>
            </a:r>
          </a:p>
        </p:txBody>
      </p:sp>
      <p:sp>
        <p:nvSpPr>
          <p:cNvPr id="104912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  <p:timing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666875" y="269875"/>
            <a:ext cx="5810250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1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6-8b  The Periosteum and Endosteum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130" name="Rectangle 4"/>
          <p:cNvSpPr/>
          <p:nvPr/>
        </p:nvSpPr>
        <p:spPr bwMode="auto">
          <a:xfrm>
            <a:off x="4337050" y="5695950"/>
            <a:ext cx="3162300" cy="901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endosteum is an incomplete</a:t>
            </a:r>
          </a:p>
          <a:p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cellular layer containing</a:t>
            </a:r>
          </a:p>
          <a:p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osteoblasts, osteoprogenitor</a:t>
            </a:r>
          </a:p>
          <a:p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cells, and osteoclasts.</a:t>
            </a:r>
          </a:p>
        </p:txBody>
      </p:sp>
      <p:sp>
        <p:nvSpPr>
          <p:cNvPr id="1049131" name="Rectangle 5"/>
          <p:cNvSpPr/>
          <p:nvPr/>
        </p:nvSpPr>
        <p:spPr bwMode="auto">
          <a:xfrm>
            <a:off x="3290888" y="2693988"/>
            <a:ext cx="979487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1049132" name="Rectangle 6"/>
          <p:cNvSpPr/>
          <p:nvPr/>
        </p:nvSpPr>
        <p:spPr bwMode="auto">
          <a:xfrm>
            <a:off x="3338513" y="3114675"/>
            <a:ext cx="920750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1049133" name="Rectangle 7"/>
          <p:cNvSpPr/>
          <p:nvPr/>
        </p:nvSpPr>
        <p:spPr bwMode="auto">
          <a:xfrm>
            <a:off x="3228975" y="3540125"/>
            <a:ext cx="1039813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matrix</a:t>
            </a:r>
          </a:p>
        </p:txBody>
      </p:sp>
      <p:sp>
        <p:nvSpPr>
          <p:cNvPr id="1049134" name="Rectangle 8"/>
          <p:cNvSpPr/>
          <p:nvPr/>
        </p:nvSpPr>
        <p:spPr bwMode="auto">
          <a:xfrm>
            <a:off x="3400425" y="3910013"/>
            <a:ext cx="87153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</p:txBody>
      </p:sp>
      <p:sp>
        <p:nvSpPr>
          <p:cNvPr id="1049135" name="Rectangle 9"/>
          <p:cNvSpPr/>
          <p:nvPr/>
        </p:nvSpPr>
        <p:spPr bwMode="auto">
          <a:xfrm>
            <a:off x="2852738" y="4306888"/>
            <a:ext cx="1406525" cy="393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</a:t>
            </a:r>
          </a:p>
          <a:p>
            <a:pPr algn="r"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</a:t>
            </a:r>
          </a:p>
        </p:txBody>
      </p:sp>
      <p:sp>
        <p:nvSpPr>
          <p:cNvPr id="1049136" name="Rectangle 10"/>
          <p:cNvSpPr/>
          <p:nvPr/>
        </p:nvSpPr>
        <p:spPr bwMode="auto">
          <a:xfrm>
            <a:off x="3587750" y="4821238"/>
            <a:ext cx="673100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1049137" name="Rectangle 11"/>
          <p:cNvSpPr/>
          <p:nvPr/>
        </p:nvSpPr>
        <p:spPr bwMode="auto">
          <a:xfrm>
            <a:off x="3332163" y="5162550"/>
            <a:ext cx="930275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1049138" name="Line 12"/>
          <p:cNvSpPr>
            <a:spLocks noChangeShapeType="1"/>
          </p:cNvSpPr>
          <p:nvPr/>
        </p:nvSpPr>
        <p:spPr bwMode="auto">
          <a:xfrm flipH="1">
            <a:off x="4316413" y="5160963"/>
            <a:ext cx="2001837" cy="1000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39" name="Line 13"/>
          <p:cNvSpPr>
            <a:spLocks noChangeShapeType="1"/>
          </p:cNvSpPr>
          <p:nvPr/>
        </p:nvSpPr>
        <p:spPr bwMode="auto">
          <a:xfrm flipH="1">
            <a:off x="4283075" y="4879975"/>
            <a:ext cx="1895475" cy="365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0" name="Line 14"/>
          <p:cNvSpPr>
            <a:spLocks noChangeShapeType="1"/>
          </p:cNvSpPr>
          <p:nvPr/>
        </p:nvSpPr>
        <p:spPr bwMode="auto">
          <a:xfrm rot="10800000">
            <a:off x="4314825" y="4424363"/>
            <a:ext cx="1233488" cy="142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1" name="Line 15"/>
          <p:cNvSpPr>
            <a:spLocks noChangeShapeType="1"/>
          </p:cNvSpPr>
          <p:nvPr/>
        </p:nvSpPr>
        <p:spPr bwMode="auto">
          <a:xfrm rot="10800000">
            <a:off x="4305300" y="4005263"/>
            <a:ext cx="2187575" cy="635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2" name="Line 16"/>
          <p:cNvSpPr>
            <a:spLocks noChangeShapeType="1"/>
          </p:cNvSpPr>
          <p:nvPr/>
        </p:nvSpPr>
        <p:spPr bwMode="auto">
          <a:xfrm rot="10800000">
            <a:off x="4832350" y="3643313"/>
            <a:ext cx="1779588" cy="1778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3" name="Line 17"/>
          <p:cNvSpPr>
            <a:spLocks noChangeShapeType="1"/>
          </p:cNvSpPr>
          <p:nvPr/>
        </p:nvSpPr>
        <p:spPr bwMode="auto">
          <a:xfrm flipH="1">
            <a:off x="4308475" y="3638550"/>
            <a:ext cx="515938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4" name="Line 18"/>
          <p:cNvSpPr>
            <a:spLocks noChangeShapeType="1"/>
          </p:cNvSpPr>
          <p:nvPr/>
        </p:nvSpPr>
        <p:spPr bwMode="auto">
          <a:xfrm rot="10800000">
            <a:off x="4775200" y="3211513"/>
            <a:ext cx="998538" cy="1857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5" name="Line 19"/>
          <p:cNvSpPr>
            <a:spLocks noChangeShapeType="1"/>
          </p:cNvSpPr>
          <p:nvPr/>
        </p:nvSpPr>
        <p:spPr bwMode="auto">
          <a:xfrm flipH="1">
            <a:off x="4322763" y="3211513"/>
            <a:ext cx="4508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6" name="Line 20"/>
          <p:cNvSpPr>
            <a:spLocks noChangeShapeType="1"/>
          </p:cNvSpPr>
          <p:nvPr/>
        </p:nvSpPr>
        <p:spPr bwMode="auto">
          <a:xfrm flipH="1">
            <a:off x="4327525" y="2806700"/>
            <a:ext cx="96202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47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  <p:timing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Bone Development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Human bones grow until about age 25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Osteogenesis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 Bone formation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Ossification 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The process of replacing other tissues with bone</a:t>
            </a:r>
          </a:p>
        </p:txBody>
      </p:sp>
      <p:sp>
        <p:nvSpPr>
          <p:cNvPr id="1049150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5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  <p:timing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5765800"/>
          </a:xfrm>
        </p:spPr>
        <p:txBody>
          <a:bodyPr rIns="132080"/>
          <a:p>
            <a:pPr indent="-533400" marL="573088">
              <a:lnSpc>
                <a:spcPct val="150000"/>
              </a:lnSpc>
            </a:pPr>
            <a:r>
              <a:rPr dirty="0" lang="en-US" smtClean="0"/>
              <a:t>Bone Development</a:t>
            </a:r>
          </a:p>
          <a:p>
            <a:pPr indent="-457200" lvl="1" marL="954088">
              <a:lnSpc>
                <a:spcPct val="150000"/>
              </a:lnSpc>
            </a:pPr>
            <a:r>
              <a:rPr dirty="0" lang="en-US" smtClean="0">
                <a:latin typeface="Arial Bold" charset="0"/>
                <a:cs typeface="Arial Bold" charset="0"/>
                <a:sym typeface="Arial Bold" charset="0"/>
              </a:rPr>
              <a:t>Calcification</a:t>
            </a:r>
            <a:endParaRPr dirty="0" lang="en-US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19100" lvl="2" marL="1373188">
              <a:lnSpc>
                <a:spcPct val="150000"/>
              </a:lnSpc>
            </a:pPr>
            <a:r>
              <a:rPr dirty="0" lang="en-US" smtClean="0"/>
              <a:t>The process of depositing calcium salts </a:t>
            </a:r>
          </a:p>
          <a:p>
            <a:pPr indent="-419100" lvl="2" marL="1373188">
              <a:lnSpc>
                <a:spcPct val="150000"/>
              </a:lnSpc>
            </a:pPr>
            <a:r>
              <a:rPr dirty="0" lang="en-US" smtClean="0"/>
              <a:t>Occurs during bone ossification and in other tissues</a:t>
            </a:r>
          </a:p>
          <a:p>
            <a:pPr indent="-457200" lvl="1" marL="954088">
              <a:lnSpc>
                <a:spcPct val="150000"/>
              </a:lnSpc>
            </a:pPr>
            <a:r>
              <a:rPr dirty="0" lang="en-US" smtClean="0"/>
              <a:t>Ossification	</a:t>
            </a:r>
          </a:p>
          <a:p>
            <a:pPr indent="-419100" lvl="2" marL="1373188">
              <a:lnSpc>
                <a:spcPct val="150000"/>
              </a:lnSpc>
            </a:pPr>
            <a:r>
              <a:rPr dirty="0" lang="en-US" smtClean="0"/>
              <a:t>Two main forms of ossification</a:t>
            </a:r>
          </a:p>
          <a:p>
            <a:pPr indent="-419100" lvl="3" marL="1830388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dirty="0" lang="en-US" err="1" smtClean="0">
                <a:latin typeface="Arial Bold" charset="0"/>
                <a:cs typeface="Arial Bold" charset="0"/>
                <a:sym typeface="Arial Bold" charset="0"/>
              </a:rPr>
              <a:t>Endochondral</a:t>
            </a:r>
            <a:r>
              <a:rPr dirty="0" lang="en-US" smtClean="0">
                <a:latin typeface="Arial Bold" charset="0"/>
                <a:cs typeface="Arial Bold" charset="0"/>
                <a:sym typeface="Arial Bold" charset="0"/>
              </a:rPr>
              <a:t> ossification</a:t>
            </a:r>
            <a:endParaRPr dirty="0" lang="en-US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19100" lvl="3" marL="1830388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dirty="0" lang="en-US" smtClean="0">
                <a:latin typeface="Arial Bold" charset="0"/>
                <a:cs typeface="Arial Bold" charset="0"/>
                <a:sym typeface="Arial Bold" charset="0"/>
              </a:rPr>
              <a:t>Intramembranous ossification</a:t>
            </a:r>
            <a:endParaRPr dirty="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154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5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6-1 Functions of the Skeletal System</a:t>
            </a:r>
          </a:p>
        </p:txBody>
      </p:sp>
      <p:sp>
        <p:nvSpPr>
          <p:cNvPr id="10486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 indent="-330200" marL="369888">
              <a:lnSpc>
                <a:spcPct val="125000"/>
              </a:lnSpc>
            </a:pPr>
            <a:r>
              <a:rPr dirty="0" lang="en-US"/>
              <a:t>Five Primary Functions of the Skeletal System</a:t>
            </a:r>
          </a:p>
          <a:p>
            <a:pPr indent="-468313" lvl="1" marL="10175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dirty="0" lang="en-US">
                <a:latin typeface="Arial Italic" charset="0"/>
                <a:cs typeface="Arial Italic" charset="0"/>
                <a:sym typeface="Arial Italic" charset="0"/>
              </a:rPr>
              <a:t>Support</a:t>
            </a:r>
            <a:endParaRPr dirty="0" lang="en-US">
              <a:latin typeface="Arial Italic" charset="0"/>
              <a:sym typeface="Arial Italic" charset="0"/>
            </a:endParaRPr>
          </a:p>
          <a:p>
            <a:pPr indent="-468313" lvl="1" marL="10175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dirty="0" lang="en-US">
                <a:latin typeface="Arial Italic" charset="0"/>
                <a:cs typeface="Arial Italic" charset="0"/>
                <a:sym typeface="Arial Italic" charset="0"/>
              </a:rPr>
              <a:t>Storage of Minerals</a:t>
            </a:r>
            <a:r>
              <a:rPr dirty="0" lang="en-US"/>
              <a:t> (calcium) </a:t>
            </a:r>
            <a:r>
              <a:rPr dirty="0" lang="en-US">
                <a:latin typeface="Arial Italic" charset="0"/>
                <a:cs typeface="Arial Italic" charset="0"/>
                <a:sym typeface="Arial Italic" charset="0"/>
              </a:rPr>
              <a:t>and Lipids</a:t>
            </a:r>
            <a:r>
              <a:rPr dirty="0" lang="en-US"/>
              <a:t> (yellow marrow)</a:t>
            </a:r>
          </a:p>
          <a:p>
            <a:pPr indent="-468313" lvl="1" marL="10175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dirty="0" lang="en-US">
                <a:latin typeface="Arial Italic" charset="0"/>
                <a:cs typeface="Arial Italic" charset="0"/>
                <a:sym typeface="Arial Italic" charset="0"/>
              </a:rPr>
              <a:t>Blood Cell Production</a:t>
            </a:r>
            <a:r>
              <a:rPr dirty="0" lang="en-US"/>
              <a:t> (red marrow)</a:t>
            </a:r>
          </a:p>
          <a:p>
            <a:pPr indent="-468313" lvl="1" marL="10175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dirty="0" lang="en-US">
                <a:latin typeface="Arial Italic" charset="0"/>
                <a:cs typeface="Arial Italic" charset="0"/>
                <a:sym typeface="Arial Italic" charset="0"/>
              </a:rPr>
              <a:t>Protection</a:t>
            </a:r>
            <a:endParaRPr dirty="0" lang="en-US">
              <a:latin typeface="Arial Italic" charset="0"/>
              <a:sym typeface="Arial Italic" charset="0"/>
            </a:endParaRPr>
          </a:p>
          <a:p>
            <a:pPr indent="-468313" lvl="1" marL="10175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dirty="0" lang="en-US">
                <a:latin typeface="Arial Italic" charset="0"/>
                <a:cs typeface="Arial Italic" charset="0"/>
                <a:sym typeface="Arial Italic" charset="0"/>
              </a:rPr>
              <a:t>Leverage</a:t>
            </a:r>
            <a:r>
              <a:rPr dirty="0" lang="en-US"/>
              <a:t> (force of motion)</a:t>
            </a:r>
          </a:p>
        </p:txBody>
      </p:sp>
      <p:sp>
        <p:nvSpPr>
          <p:cNvPr id="1048610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Endochondral Ossification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50000"/>
              </a:lnSpc>
            </a:pPr>
            <a:r>
              <a:rPr lang="en-US"/>
              <a:t>Ossifies bones that originate as hyaline cartilage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Most bones originate as hyaline cartilage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There are six main steps in endochondral ossification</a:t>
            </a:r>
          </a:p>
        </p:txBody>
      </p:sp>
      <p:sp>
        <p:nvSpPr>
          <p:cNvPr id="1049158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5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  <p:timing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1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Appositional Growth</a:t>
            </a:r>
            <a:endParaRPr lang="en-US">
              <a:latin typeface="Arial Italic" charset="0"/>
              <a:sym typeface="Arial Italic" charset="0"/>
            </a:endParaRPr>
          </a:p>
          <a:p>
            <a:pPr lvl="1" marL="782638">
              <a:lnSpc>
                <a:spcPct val="125000"/>
              </a:lnSpc>
            </a:pPr>
            <a:r>
              <a:rPr lang="en-US"/>
              <a:t>Compact bone thickens and strengthens long bone with layers of circumferential lamellae</a:t>
            </a:r>
          </a:p>
        </p:txBody>
      </p:sp>
      <p:sp>
        <p:nvSpPr>
          <p:cNvPr id="1049162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63" name="Rectangle 5"/>
          <p:cNvSpPr/>
          <p:nvPr/>
        </p:nvSpPr>
        <p:spPr bwMode="auto">
          <a:xfrm>
            <a:off x="1452563" y="6038850"/>
            <a:ext cx="4125912" cy="355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40639" tIns="0" wrap="none">
            <a:spAutoFit/>
          </a:bodyPr>
          <a:p>
            <a:pPr marL="39688"/>
            <a:r>
              <a:rPr sz="1800" lang="en-US">
                <a:solidFill>
                  <a:srgbClr val="1E77BC"/>
                </a:solidFill>
                <a:cs typeface="Arial" charset="0"/>
              </a:rPr>
              <a:t>ANIMATION Endochondral Ossification</a:t>
            </a:r>
          </a:p>
        </p:txBody>
      </p:sp>
      <p:pic>
        <p:nvPicPr>
          <p:cNvPr id="2097177" name="Picture 6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5763" y="5943600"/>
            <a:ext cx="966787" cy="531813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16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  <p:timing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</p:spPr>
        <p:txBody>
          <a:bodyPr rIns="132080"/>
          <a:p>
            <a:pPr>
              <a:lnSpc>
                <a:spcPct val="115000"/>
              </a:lnSpc>
            </a:pPr>
            <a:r>
              <a:rPr lang="en-US"/>
              <a:t>Epiphyseal Lines</a:t>
            </a:r>
          </a:p>
          <a:p>
            <a:pPr lvl="1" marL="782638">
              <a:lnSpc>
                <a:spcPct val="115000"/>
              </a:lnSpc>
            </a:pPr>
            <a:r>
              <a:rPr lang="en-US"/>
              <a:t>When long bone stops growing, after puberty: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Epiphyseal cartilage disappears 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Is visible on X-rays as an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epiphyseal line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115000"/>
              </a:lnSpc>
            </a:pPr>
            <a:r>
              <a:rPr lang="en-US"/>
              <a:t>Mature Bones</a:t>
            </a:r>
          </a:p>
          <a:p>
            <a:pPr lvl="1" marL="782638">
              <a:lnSpc>
                <a:spcPct val="115000"/>
              </a:lnSpc>
            </a:pPr>
            <a:r>
              <a:rPr lang="en-US"/>
              <a:t>As long bone matures: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Osteoclasts enlarge medullary (marrow) cavity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Osteons form around blood vessels in compact bone</a:t>
            </a:r>
          </a:p>
        </p:txBody>
      </p:sp>
      <p:sp>
        <p:nvSpPr>
          <p:cNvPr id="104916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6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  <p:timing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262"/>
          <a:stretch>
            <a:fillRect/>
          </a:stretch>
        </p:blipFill>
        <p:spPr bwMode="auto">
          <a:xfrm>
            <a:off x="1504950" y="627063"/>
            <a:ext cx="6132513" cy="5419725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16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6-11a  Bone Growth at an Epiphyseal Cartilage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170" name="Rectangle 4"/>
          <p:cNvSpPr/>
          <p:nvPr/>
        </p:nvSpPr>
        <p:spPr bwMode="auto">
          <a:xfrm>
            <a:off x="2016125" y="5313363"/>
            <a:ext cx="4533900" cy="698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 x-ray of growing epiphyseal</a:t>
            </a:r>
          </a:p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cartilages (arrows)</a:t>
            </a:r>
          </a:p>
        </p:txBody>
      </p:sp>
      <p:sp>
        <p:nvSpPr>
          <p:cNvPr id="104917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  <p:timing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239"/>
          <a:stretch>
            <a:fillRect/>
          </a:stretch>
        </p:blipFill>
        <p:spPr bwMode="auto">
          <a:xfrm>
            <a:off x="1504950" y="606425"/>
            <a:ext cx="6132513" cy="5462588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172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6-11b  Bone Growth at an Epiphyseal Cartilage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173" name="Rectangle 4"/>
          <p:cNvSpPr/>
          <p:nvPr/>
        </p:nvSpPr>
        <p:spPr bwMode="auto">
          <a:xfrm>
            <a:off x="2036763" y="5337175"/>
            <a:ext cx="3195637" cy="698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Epiphyseal lines in an</a:t>
            </a:r>
          </a:p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adult (arrows)</a:t>
            </a:r>
          </a:p>
        </p:txBody>
      </p:sp>
      <p:sp>
        <p:nvSpPr>
          <p:cNvPr id="10491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  <p:timing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</p:spPr>
        <p:txBody>
          <a:bodyPr rIns="132080"/>
          <a:p>
            <a:pPr>
              <a:lnSpc>
                <a:spcPct val="11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Intramembranous Ossification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15000"/>
              </a:lnSpc>
            </a:pPr>
            <a:r>
              <a:rPr lang="en-US"/>
              <a:t>Also called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dermal ossification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15000"/>
              </a:lnSpc>
            </a:pPr>
            <a:r>
              <a:rPr lang="en-US"/>
              <a:t>Because it occurs in the dermis</a:t>
            </a:r>
          </a:p>
          <a:p>
            <a:pPr lvl="2" marL="1182688">
              <a:lnSpc>
                <a:spcPct val="115000"/>
              </a:lnSpc>
            </a:pPr>
            <a:r>
              <a:rPr lang="en-US"/>
              <a:t>Produces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dermal bones</a:t>
            </a:r>
            <a:r>
              <a:rPr lang="en-US"/>
              <a:t> such as mandible (lower jaw) and clavicle (collarbone)</a:t>
            </a:r>
          </a:p>
          <a:p>
            <a:pPr lvl="1" marL="782638">
              <a:lnSpc>
                <a:spcPct val="115000"/>
              </a:lnSpc>
            </a:pPr>
            <a:r>
              <a:rPr lang="en-US"/>
              <a:t>There are three main steps in intramembranous ossification</a:t>
            </a:r>
          </a:p>
        </p:txBody>
      </p:sp>
      <p:sp>
        <p:nvSpPr>
          <p:cNvPr id="104917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7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  <p:timing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2190750" y="250825"/>
            <a:ext cx="4760913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6-12  Intramembranous Ossification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180" name="Rectangle 4"/>
          <p:cNvSpPr/>
          <p:nvPr/>
        </p:nvSpPr>
        <p:spPr bwMode="auto">
          <a:xfrm>
            <a:off x="2786063" y="481013"/>
            <a:ext cx="3492500" cy="711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Mesenchymal cells aggregate, differentiate into</a:t>
            </a:r>
          </a:p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osteoblasts, and begin the ossification process.</a:t>
            </a:r>
          </a:p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bone expands as a series of spicules that</a:t>
            </a:r>
          </a:p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spread into surrounding tissues.</a:t>
            </a:r>
          </a:p>
        </p:txBody>
      </p:sp>
      <p:sp>
        <p:nvSpPr>
          <p:cNvPr id="1049181" name="Rectangle 5"/>
          <p:cNvSpPr/>
          <p:nvPr/>
        </p:nvSpPr>
        <p:spPr bwMode="auto">
          <a:xfrm>
            <a:off x="6243638" y="2146300"/>
            <a:ext cx="441325" cy="304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</a:t>
            </a:r>
          </a:p>
          <a:p>
            <a:pPr algn="ctr"/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vessel</a:t>
            </a:r>
          </a:p>
        </p:txBody>
      </p:sp>
      <p:sp>
        <p:nvSpPr>
          <p:cNvPr id="1049182" name="Rectangle 6"/>
          <p:cNvSpPr/>
          <p:nvPr/>
        </p:nvSpPr>
        <p:spPr bwMode="auto">
          <a:xfrm>
            <a:off x="2330450" y="1325563"/>
            <a:ext cx="1331913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 in lacuna</a:t>
            </a:r>
          </a:p>
        </p:txBody>
      </p:sp>
      <p:sp>
        <p:nvSpPr>
          <p:cNvPr id="1049183" name="Rectangle 7"/>
          <p:cNvSpPr/>
          <p:nvPr/>
        </p:nvSpPr>
        <p:spPr bwMode="auto">
          <a:xfrm>
            <a:off x="3952875" y="1393825"/>
            <a:ext cx="819150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matrix</a:t>
            </a:r>
          </a:p>
        </p:txBody>
      </p:sp>
      <p:sp>
        <p:nvSpPr>
          <p:cNvPr id="1049184" name="Rectangle 8"/>
          <p:cNvSpPr/>
          <p:nvPr/>
        </p:nvSpPr>
        <p:spPr bwMode="auto">
          <a:xfrm>
            <a:off x="3967163" y="1643063"/>
            <a:ext cx="733425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1049185" name="Rectangle 9"/>
          <p:cNvSpPr/>
          <p:nvPr/>
        </p:nvSpPr>
        <p:spPr bwMode="auto">
          <a:xfrm>
            <a:off x="3967163" y="1870075"/>
            <a:ext cx="531812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1049186" name="Rectangle 10"/>
          <p:cNvSpPr/>
          <p:nvPr/>
        </p:nvSpPr>
        <p:spPr bwMode="auto">
          <a:xfrm>
            <a:off x="3968750" y="2124075"/>
            <a:ext cx="1944688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Embryonic connective tissue</a:t>
            </a:r>
          </a:p>
        </p:txBody>
      </p:sp>
      <p:sp>
        <p:nvSpPr>
          <p:cNvPr id="1049187" name="Rectangle 11"/>
          <p:cNvSpPr/>
          <p:nvPr/>
        </p:nvSpPr>
        <p:spPr bwMode="auto">
          <a:xfrm>
            <a:off x="3963988" y="2360613"/>
            <a:ext cx="1200150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Mesenchymal cell</a:t>
            </a:r>
          </a:p>
        </p:txBody>
      </p:sp>
      <p:sp>
        <p:nvSpPr>
          <p:cNvPr id="1049188" name="Rectangle 12"/>
          <p:cNvSpPr/>
          <p:nvPr/>
        </p:nvSpPr>
        <p:spPr bwMode="auto">
          <a:xfrm>
            <a:off x="2709863" y="6370638"/>
            <a:ext cx="873125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 vessel</a:t>
            </a:r>
          </a:p>
        </p:txBody>
      </p:sp>
      <p:sp>
        <p:nvSpPr>
          <p:cNvPr id="1049189" name="Rectangle 13"/>
          <p:cNvSpPr/>
          <p:nvPr/>
        </p:nvSpPr>
        <p:spPr bwMode="auto">
          <a:xfrm>
            <a:off x="3757613" y="6373813"/>
            <a:ext cx="811212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</a:t>
            </a:r>
          </a:p>
        </p:txBody>
      </p:sp>
      <p:sp>
        <p:nvSpPr>
          <p:cNvPr id="1049190" name="Rectangle 14"/>
          <p:cNvSpPr/>
          <p:nvPr/>
        </p:nvSpPr>
        <p:spPr bwMode="auto">
          <a:xfrm>
            <a:off x="4962525" y="6381750"/>
            <a:ext cx="585788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Spicules</a:t>
            </a:r>
          </a:p>
        </p:txBody>
      </p:sp>
      <p:sp>
        <p:nvSpPr>
          <p:cNvPr id="1049191" name="Line 15"/>
          <p:cNvSpPr>
            <a:spLocks noChangeShapeType="1"/>
          </p:cNvSpPr>
          <p:nvPr/>
        </p:nvSpPr>
        <p:spPr bwMode="auto">
          <a:xfrm rot="10800000" flipH="1">
            <a:off x="5557838" y="2887663"/>
            <a:ext cx="912812" cy="12747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2" name="Line 16"/>
          <p:cNvSpPr>
            <a:spLocks noChangeShapeType="1"/>
          </p:cNvSpPr>
          <p:nvPr/>
        </p:nvSpPr>
        <p:spPr bwMode="auto">
          <a:xfrm rot="10800000" flipH="1">
            <a:off x="6459538" y="2511425"/>
            <a:ext cx="1587" cy="3841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3" name="Line 17"/>
          <p:cNvSpPr>
            <a:spLocks noChangeShapeType="1"/>
          </p:cNvSpPr>
          <p:nvPr/>
        </p:nvSpPr>
        <p:spPr bwMode="auto">
          <a:xfrm>
            <a:off x="5230813" y="4587875"/>
            <a:ext cx="1587" cy="17970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4" name="Line 18"/>
          <p:cNvSpPr>
            <a:spLocks noChangeShapeType="1"/>
          </p:cNvSpPr>
          <p:nvPr/>
        </p:nvSpPr>
        <p:spPr bwMode="auto">
          <a:xfrm flipH="1">
            <a:off x="5230813" y="5473700"/>
            <a:ext cx="307975" cy="7191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5" name="Line 19"/>
          <p:cNvSpPr>
            <a:spLocks noChangeShapeType="1"/>
          </p:cNvSpPr>
          <p:nvPr/>
        </p:nvSpPr>
        <p:spPr bwMode="auto">
          <a:xfrm>
            <a:off x="4021138" y="4598988"/>
            <a:ext cx="1209675" cy="15732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6" name="Line 20"/>
          <p:cNvSpPr>
            <a:spLocks noChangeShapeType="1"/>
          </p:cNvSpPr>
          <p:nvPr/>
        </p:nvSpPr>
        <p:spPr bwMode="auto">
          <a:xfrm>
            <a:off x="3957638" y="4884738"/>
            <a:ext cx="1587" cy="14366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7" name="Line 21"/>
          <p:cNvSpPr>
            <a:spLocks noChangeShapeType="1"/>
          </p:cNvSpPr>
          <p:nvPr/>
        </p:nvSpPr>
        <p:spPr bwMode="auto">
          <a:xfrm>
            <a:off x="3773488" y="5021263"/>
            <a:ext cx="185737" cy="10763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8" name="Line 22"/>
          <p:cNvSpPr>
            <a:spLocks noChangeShapeType="1"/>
          </p:cNvSpPr>
          <p:nvPr/>
        </p:nvSpPr>
        <p:spPr bwMode="auto">
          <a:xfrm>
            <a:off x="3270250" y="4471988"/>
            <a:ext cx="1588" cy="18700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199" name="Line 23"/>
          <p:cNvSpPr>
            <a:spLocks noChangeShapeType="1"/>
          </p:cNvSpPr>
          <p:nvPr/>
        </p:nvSpPr>
        <p:spPr bwMode="auto">
          <a:xfrm>
            <a:off x="3143250" y="2438400"/>
            <a:ext cx="766763" cy="111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0" name="Line 24"/>
          <p:cNvSpPr>
            <a:spLocks noChangeShapeType="1"/>
          </p:cNvSpPr>
          <p:nvPr/>
        </p:nvSpPr>
        <p:spPr bwMode="auto">
          <a:xfrm>
            <a:off x="3532188" y="2206625"/>
            <a:ext cx="346075" cy="127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1" name="Line 25"/>
          <p:cNvSpPr>
            <a:spLocks noChangeShapeType="1"/>
          </p:cNvSpPr>
          <p:nvPr/>
        </p:nvSpPr>
        <p:spPr bwMode="auto">
          <a:xfrm>
            <a:off x="3662363" y="1957388"/>
            <a:ext cx="258762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2" name="Line 26"/>
          <p:cNvSpPr>
            <a:spLocks noChangeShapeType="1"/>
          </p:cNvSpPr>
          <p:nvPr/>
        </p:nvSpPr>
        <p:spPr bwMode="auto">
          <a:xfrm rot="10800000" flipH="1">
            <a:off x="3265488" y="1728788"/>
            <a:ext cx="431800" cy="2349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3" name="Line 27"/>
          <p:cNvSpPr>
            <a:spLocks noChangeShapeType="1"/>
          </p:cNvSpPr>
          <p:nvPr/>
        </p:nvSpPr>
        <p:spPr bwMode="auto">
          <a:xfrm rot="10800000" flipH="1">
            <a:off x="3695700" y="1728788"/>
            <a:ext cx="223838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4" name="Line 28"/>
          <p:cNvSpPr>
            <a:spLocks noChangeShapeType="1"/>
          </p:cNvSpPr>
          <p:nvPr/>
        </p:nvSpPr>
        <p:spPr bwMode="auto">
          <a:xfrm rot="10800000" flipH="1">
            <a:off x="3230563" y="1492250"/>
            <a:ext cx="520700" cy="2714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5" name="Line 29"/>
          <p:cNvSpPr>
            <a:spLocks noChangeShapeType="1"/>
          </p:cNvSpPr>
          <p:nvPr/>
        </p:nvSpPr>
        <p:spPr bwMode="auto">
          <a:xfrm>
            <a:off x="3736975" y="1490663"/>
            <a:ext cx="160338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6" name="Line 30"/>
          <p:cNvSpPr>
            <a:spLocks noChangeShapeType="1"/>
          </p:cNvSpPr>
          <p:nvPr/>
        </p:nvSpPr>
        <p:spPr bwMode="auto">
          <a:xfrm rot="10800000" flipH="1">
            <a:off x="3036888" y="1524000"/>
            <a:ext cx="1587" cy="1730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07" name="Rectangle 31"/>
          <p:cNvSpPr/>
          <p:nvPr/>
        </p:nvSpPr>
        <p:spPr bwMode="auto">
          <a:xfrm>
            <a:off x="6113463" y="6038850"/>
            <a:ext cx="523875" cy="165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LM </a:t>
            </a:r>
            <a:r>
              <a:rPr sz="1100" lang="en-US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sz="11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22</a:t>
            </a:r>
          </a:p>
        </p:txBody>
      </p:sp>
      <p:sp>
        <p:nvSpPr>
          <p:cNvPr id="1049208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iming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6-12  Intramembranous Ossification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097181" name="Picture 3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3098800" y="269875"/>
            <a:ext cx="2944813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2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  <p:timing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3446463" y="260350"/>
            <a:ext cx="2249487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6-12  Intramembranous Ossification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212" name="Rectangle 4"/>
          <p:cNvSpPr/>
          <p:nvPr/>
        </p:nvSpPr>
        <p:spPr bwMode="auto">
          <a:xfrm>
            <a:off x="3981450" y="484188"/>
            <a:ext cx="1595438" cy="2235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Over time, the bone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assumes the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structure of spongy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bone. Areas of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 may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later be removed,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creating medullary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cavities. Through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remodeling, spongy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formed in this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way can be converted</a:t>
            </a:r>
          </a:p>
          <a:p>
            <a:pPr>
              <a:lnSpc>
                <a:spcPct val="105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compact bone.</a:t>
            </a:r>
          </a:p>
        </p:txBody>
      </p:sp>
      <p:sp>
        <p:nvSpPr>
          <p:cNvPr id="1049213" name="Rectangle 5"/>
          <p:cNvSpPr/>
          <p:nvPr/>
        </p:nvSpPr>
        <p:spPr bwMode="auto">
          <a:xfrm>
            <a:off x="3609975" y="3109913"/>
            <a:ext cx="873125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 vessel</a:t>
            </a:r>
          </a:p>
        </p:txBody>
      </p:sp>
      <p:sp>
        <p:nvSpPr>
          <p:cNvPr id="1049214" name="Line 6"/>
          <p:cNvSpPr>
            <a:spLocks noChangeShapeType="1"/>
          </p:cNvSpPr>
          <p:nvPr/>
        </p:nvSpPr>
        <p:spPr bwMode="auto">
          <a:xfrm rot="10800000" flipH="1">
            <a:off x="4029075" y="3292475"/>
            <a:ext cx="1588" cy="4968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1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  <p:timing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2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</p:spPr>
        <p:txBody>
          <a:bodyPr rIns="132080"/>
          <a:p>
            <a:pPr>
              <a:lnSpc>
                <a:spcPct val="105000"/>
              </a:lnSpc>
            </a:pPr>
            <a:r>
              <a:rPr lang="en-US"/>
              <a:t>Blood Supply of Mature Bones</a:t>
            </a:r>
          </a:p>
          <a:p>
            <a:pPr indent="-457200" lvl="1" marL="101123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Nutrient Artery and Vein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05000"/>
              </a:lnSpc>
            </a:pPr>
            <a:r>
              <a:rPr sz="2000" lang="en-US"/>
              <a:t>A single pair of large blood vessels</a:t>
            </a:r>
          </a:p>
          <a:p>
            <a:pPr lvl="2" marL="1182688">
              <a:lnSpc>
                <a:spcPct val="105000"/>
              </a:lnSpc>
            </a:pPr>
            <a:r>
              <a:rPr sz="2000" lang="en-US"/>
              <a:t>Enter the diaphysis through the </a:t>
            </a:r>
            <a:r>
              <a:rPr sz="2000" lang="en-US">
                <a:latin typeface="Arial Italic" charset="0"/>
                <a:cs typeface="Arial Italic" charset="0"/>
                <a:sym typeface="Arial Italic" charset="0"/>
              </a:rPr>
              <a:t>nutrient foramen</a:t>
            </a:r>
            <a:endParaRPr sz="2000"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05000"/>
              </a:lnSpc>
            </a:pPr>
            <a:r>
              <a:rPr sz="2000" lang="en-US"/>
              <a:t>Femur has more than one pair</a:t>
            </a:r>
          </a:p>
          <a:p>
            <a:pPr indent="-457200" lvl="1" marL="101123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Metaphyseal Vessels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05000"/>
              </a:lnSpc>
            </a:pPr>
            <a:r>
              <a:rPr sz="2000" lang="en-US"/>
              <a:t>Supply the epiphyseal cartilage</a:t>
            </a:r>
          </a:p>
          <a:p>
            <a:pPr lvl="2" marL="1182688">
              <a:lnSpc>
                <a:spcPct val="105000"/>
              </a:lnSpc>
            </a:pPr>
            <a:r>
              <a:rPr sz="2000" lang="en-US"/>
              <a:t>Where bone growth occurs</a:t>
            </a:r>
          </a:p>
          <a:p>
            <a:pPr indent="-457200" lvl="1" marL="101123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Periosteal Vessels 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05000"/>
              </a:lnSpc>
            </a:pPr>
            <a:r>
              <a:rPr sz="2000" lang="en-US"/>
              <a:t>Blood to superficial osteons</a:t>
            </a:r>
          </a:p>
          <a:p>
            <a:pPr lvl="2" marL="1182688">
              <a:lnSpc>
                <a:spcPct val="105000"/>
              </a:lnSpc>
            </a:pPr>
            <a:r>
              <a:rPr sz="2000" lang="en-US"/>
              <a:t>Secondary ossification centers</a:t>
            </a:r>
          </a:p>
        </p:txBody>
      </p:sp>
      <p:sp>
        <p:nvSpPr>
          <p:cNvPr id="1049218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1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Bones 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Are classified by: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Shape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Internal tissue organization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Bone markings (surface features; marks)</a:t>
            </a:r>
          </a:p>
        </p:txBody>
      </p:sp>
      <p:sp>
        <p:nvSpPr>
          <p:cNvPr id="1048614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822450" y="203200"/>
            <a:ext cx="5499100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6-13  The Blood Supply to a Mature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221" name="Rectangle 4"/>
          <p:cNvSpPr/>
          <p:nvPr/>
        </p:nvSpPr>
        <p:spPr bwMode="auto">
          <a:xfrm>
            <a:off x="5786438" y="238125"/>
            <a:ext cx="1524000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Articular cartilage</a:t>
            </a:r>
          </a:p>
        </p:txBody>
      </p:sp>
      <p:sp>
        <p:nvSpPr>
          <p:cNvPr id="1049222" name="Rectangle 5"/>
          <p:cNvSpPr/>
          <p:nvPr/>
        </p:nvSpPr>
        <p:spPr bwMode="auto">
          <a:xfrm>
            <a:off x="5784850" y="579438"/>
            <a:ext cx="1493838" cy="406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Epiphyseal artery</a:t>
            </a:r>
          </a:p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vein</a:t>
            </a:r>
          </a:p>
        </p:txBody>
      </p:sp>
      <p:sp>
        <p:nvSpPr>
          <p:cNvPr id="1049223" name="Rectangle 6"/>
          <p:cNvSpPr/>
          <p:nvPr/>
        </p:nvSpPr>
        <p:spPr bwMode="auto">
          <a:xfrm>
            <a:off x="5772150" y="1201738"/>
            <a:ext cx="1079500" cy="609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Metaphyseal</a:t>
            </a:r>
          </a:p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artery and</a:t>
            </a:r>
          </a:p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vein</a:t>
            </a:r>
          </a:p>
        </p:txBody>
      </p:sp>
      <p:sp>
        <p:nvSpPr>
          <p:cNvPr id="1049224" name="Rectangle 7"/>
          <p:cNvSpPr/>
          <p:nvPr/>
        </p:nvSpPr>
        <p:spPr bwMode="auto">
          <a:xfrm>
            <a:off x="5768975" y="2441575"/>
            <a:ext cx="9794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1049225" name="Rectangle 8"/>
          <p:cNvSpPr/>
          <p:nvPr/>
        </p:nvSpPr>
        <p:spPr bwMode="auto">
          <a:xfrm>
            <a:off x="5768975" y="2782888"/>
            <a:ext cx="773113" cy="406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Compact</a:t>
            </a:r>
          </a:p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9226" name="Rectangle 9"/>
          <p:cNvSpPr/>
          <p:nvPr/>
        </p:nvSpPr>
        <p:spPr bwMode="auto">
          <a:xfrm>
            <a:off x="5775325" y="3252788"/>
            <a:ext cx="841375" cy="406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1049227" name="Rectangle 10"/>
          <p:cNvSpPr/>
          <p:nvPr/>
        </p:nvSpPr>
        <p:spPr bwMode="auto">
          <a:xfrm>
            <a:off x="5837238" y="5378450"/>
            <a:ext cx="979487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Metaphysis</a:t>
            </a:r>
          </a:p>
        </p:txBody>
      </p:sp>
      <p:sp>
        <p:nvSpPr>
          <p:cNvPr id="1049228" name="Rectangle 11"/>
          <p:cNvSpPr/>
          <p:nvPr/>
        </p:nvSpPr>
        <p:spPr bwMode="auto">
          <a:xfrm>
            <a:off x="5824538" y="6000750"/>
            <a:ext cx="950912" cy="406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Epiphyseal</a:t>
            </a:r>
          </a:p>
          <a:p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line</a:t>
            </a:r>
          </a:p>
        </p:txBody>
      </p:sp>
      <p:sp>
        <p:nvSpPr>
          <p:cNvPr id="1049229" name="Rectangle 12"/>
          <p:cNvSpPr/>
          <p:nvPr/>
        </p:nvSpPr>
        <p:spPr bwMode="auto">
          <a:xfrm>
            <a:off x="2986088" y="608013"/>
            <a:ext cx="1217612" cy="609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Branches of</a:t>
            </a:r>
          </a:p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nutrient artery</a:t>
            </a:r>
          </a:p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vein</a:t>
            </a:r>
          </a:p>
        </p:txBody>
      </p:sp>
      <p:sp>
        <p:nvSpPr>
          <p:cNvPr id="1049230" name="Rectangle 13"/>
          <p:cNvSpPr/>
          <p:nvPr/>
        </p:nvSpPr>
        <p:spPr bwMode="auto">
          <a:xfrm>
            <a:off x="3062288" y="3125788"/>
            <a:ext cx="1119187" cy="609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Connections</a:t>
            </a:r>
          </a:p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superficial</a:t>
            </a:r>
          </a:p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osteons</a:t>
            </a:r>
          </a:p>
        </p:txBody>
      </p:sp>
      <p:sp>
        <p:nvSpPr>
          <p:cNvPr id="1049231" name="Rectangle 14"/>
          <p:cNvSpPr/>
          <p:nvPr/>
        </p:nvSpPr>
        <p:spPr bwMode="auto">
          <a:xfrm>
            <a:off x="1858963" y="3114675"/>
            <a:ext cx="1020762" cy="609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Periosteal</a:t>
            </a:r>
          </a:p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arteries and</a:t>
            </a:r>
          </a:p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veins</a:t>
            </a:r>
          </a:p>
        </p:txBody>
      </p:sp>
      <p:sp>
        <p:nvSpPr>
          <p:cNvPr id="1049232" name="Rectangle 15"/>
          <p:cNvSpPr/>
          <p:nvPr/>
        </p:nvSpPr>
        <p:spPr bwMode="auto">
          <a:xfrm>
            <a:off x="2352675" y="1374775"/>
            <a:ext cx="979488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1049233" name="Rectangle 16"/>
          <p:cNvSpPr/>
          <p:nvPr/>
        </p:nvSpPr>
        <p:spPr bwMode="auto">
          <a:xfrm>
            <a:off x="2814638" y="4076700"/>
            <a:ext cx="1238250" cy="406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Nutrient artery</a:t>
            </a:r>
          </a:p>
          <a:p>
            <a:pPr algn="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vein</a:t>
            </a:r>
          </a:p>
        </p:txBody>
      </p:sp>
      <p:sp>
        <p:nvSpPr>
          <p:cNvPr id="1049234" name="Rectangle 17"/>
          <p:cNvSpPr/>
          <p:nvPr/>
        </p:nvSpPr>
        <p:spPr bwMode="auto">
          <a:xfrm>
            <a:off x="2628900" y="4598988"/>
            <a:ext cx="1446213" cy="203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Nutrient foramen</a:t>
            </a:r>
          </a:p>
        </p:txBody>
      </p:sp>
      <p:sp>
        <p:nvSpPr>
          <p:cNvPr id="1049235" name="Rectangle 18"/>
          <p:cNvSpPr/>
          <p:nvPr/>
        </p:nvSpPr>
        <p:spPr bwMode="auto">
          <a:xfrm>
            <a:off x="2479675" y="5394325"/>
            <a:ext cx="1277938" cy="406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Metaphyseal</a:t>
            </a:r>
          </a:p>
          <a:p>
            <a:pPr algn="r"/>
            <a:r>
              <a:rPr sz="14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artery and vein</a:t>
            </a:r>
          </a:p>
        </p:txBody>
      </p:sp>
      <p:sp>
        <p:nvSpPr>
          <p:cNvPr id="1049236" name="Line 19"/>
          <p:cNvSpPr>
            <a:spLocks noChangeShapeType="1"/>
          </p:cNvSpPr>
          <p:nvPr/>
        </p:nvSpPr>
        <p:spPr bwMode="auto">
          <a:xfrm>
            <a:off x="5291138" y="354013"/>
            <a:ext cx="44132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37" name="Line 20"/>
          <p:cNvSpPr>
            <a:spLocks noChangeShapeType="1"/>
          </p:cNvSpPr>
          <p:nvPr/>
        </p:nvSpPr>
        <p:spPr bwMode="auto">
          <a:xfrm>
            <a:off x="4756150" y="692150"/>
            <a:ext cx="97631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38" name="Line 21"/>
          <p:cNvSpPr>
            <a:spLocks noChangeShapeType="1"/>
          </p:cNvSpPr>
          <p:nvPr/>
        </p:nvSpPr>
        <p:spPr bwMode="auto">
          <a:xfrm>
            <a:off x="5394325" y="1319213"/>
            <a:ext cx="328613" cy="111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39" name="Line 22"/>
          <p:cNvSpPr>
            <a:spLocks noChangeShapeType="1"/>
          </p:cNvSpPr>
          <p:nvPr/>
        </p:nvSpPr>
        <p:spPr bwMode="auto">
          <a:xfrm>
            <a:off x="5445125" y="1238250"/>
            <a:ext cx="133350" cy="920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0" name="Line 23"/>
          <p:cNvSpPr>
            <a:spLocks noChangeShapeType="1"/>
          </p:cNvSpPr>
          <p:nvPr/>
        </p:nvSpPr>
        <p:spPr bwMode="auto">
          <a:xfrm>
            <a:off x="5219700" y="2543175"/>
            <a:ext cx="51276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1" name="Line 24"/>
          <p:cNvSpPr>
            <a:spLocks noChangeShapeType="1"/>
          </p:cNvSpPr>
          <p:nvPr/>
        </p:nvSpPr>
        <p:spPr bwMode="auto">
          <a:xfrm>
            <a:off x="5137150" y="2892425"/>
            <a:ext cx="5746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2" name="Line 25"/>
          <p:cNvSpPr>
            <a:spLocks noChangeShapeType="1"/>
          </p:cNvSpPr>
          <p:nvPr/>
        </p:nvSpPr>
        <p:spPr bwMode="auto">
          <a:xfrm>
            <a:off x="4849813" y="3384550"/>
            <a:ext cx="87312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3" name="Line 26"/>
          <p:cNvSpPr>
            <a:spLocks noChangeShapeType="1"/>
          </p:cNvSpPr>
          <p:nvPr/>
        </p:nvSpPr>
        <p:spPr bwMode="auto">
          <a:xfrm>
            <a:off x="5527675" y="5337175"/>
            <a:ext cx="1588" cy="3175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4" name="Line 27"/>
          <p:cNvSpPr>
            <a:spLocks noChangeShapeType="1"/>
          </p:cNvSpPr>
          <p:nvPr/>
        </p:nvSpPr>
        <p:spPr bwMode="auto">
          <a:xfrm>
            <a:off x="5527675" y="5500688"/>
            <a:ext cx="246063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5" name="Line 28"/>
          <p:cNvSpPr>
            <a:spLocks noChangeShapeType="1"/>
          </p:cNvSpPr>
          <p:nvPr/>
        </p:nvSpPr>
        <p:spPr bwMode="auto">
          <a:xfrm rot="10800000">
            <a:off x="5465763" y="5327650"/>
            <a:ext cx="61912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6" name="Line 29"/>
          <p:cNvSpPr>
            <a:spLocks noChangeShapeType="1"/>
          </p:cNvSpPr>
          <p:nvPr/>
        </p:nvSpPr>
        <p:spPr bwMode="auto">
          <a:xfrm flipH="1">
            <a:off x="5475288" y="5654675"/>
            <a:ext cx="6032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7" name="Line 30"/>
          <p:cNvSpPr>
            <a:spLocks noChangeShapeType="1"/>
          </p:cNvSpPr>
          <p:nvPr/>
        </p:nvSpPr>
        <p:spPr bwMode="auto">
          <a:xfrm>
            <a:off x="5270500" y="6116638"/>
            <a:ext cx="5143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8" name="Line 31"/>
          <p:cNvSpPr>
            <a:spLocks noChangeShapeType="1"/>
          </p:cNvSpPr>
          <p:nvPr/>
        </p:nvSpPr>
        <p:spPr bwMode="auto">
          <a:xfrm flipH="1">
            <a:off x="3749675" y="5510213"/>
            <a:ext cx="585788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49" name="Line 32"/>
          <p:cNvSpPr>
            <a:spLocks noChangeShapeType="1"/>
          </p:cNvSpPr>
          <p:nvPr/>
        </p:nvSpPr>
        <p:spPr bwMode="auto">
          <a:xfrm rot="10800000">
            <a:off x="4098925" y="5502275"/>
            <a:ext cx="206375" cy="714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0" name="Line 33"/>
          <p:cNvSpPr>
            <a:spLocks noChangeShapeType="1"/>
          </p:cNvSpPr>
          <p:nvPr/>
        </p:nvSpPr>
        <p:spPr bwMode="auto">
          <a:xfrm flipH="1">
            <a:off x="4243388" y="3446463"/>
            <a:ext cx="379412" cy="12747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1" name="Line 34"/>
          <p:cNvSpPr>
            <a:spLocks noChangeShapeType="1"/>
          </p:cNvSpPr>
          <p:nvPr/>
        </p:nvSpPr>
        <p:spPr bwMode="auto">
          <a:xfrm flipH="1">
            <a:off x="4089400" y="4721225"/>
            <a:ext cx="153988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2" name="Line 35"/>
          <p:cNvSpPr>
            <a:spLocks noChangeShapeType="1"/>
          </p:cNvSpPr>
          <p:nvPr/>
        </p:nvSpPr>
        <p:spPr bwMode="auto">
          <a:xfrm flipH="1">
            <a:off x="4211638" y="3457575"/>
            <a:ext cx="268287" cy="7397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3" name="Line 36"/>
          <p:cNvSpPr>
            <a:spLocks noChangeShapeType="1"/>
          </p:cNvSpPr>
          <p:nvPr/>
        </p:nvSpPr>
        <p:spPr bwMode="auto">
          <a:xfrm flipH="1">
            <a:off x="4211638" y="3363913"/>
            <a:ext cx="236537" cy="8334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4" name="Line 37"/>
          <p:cNvSpPr>
            <a:spLocks noChangeShapeType="1"/>
          </p:cNvSpPr>
          <p:nvPr/>
        </p:nvSpPr>
        <p:spPr bwMode="auto">
          <a:xfrm rot="10800000">
            <a:off x="4089400" y="4205288"/>
            <a:ext cx="122238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5" name="Line 38"/>
          <p:cNvSpPr>
            <a:spLocks noChangeShapeType="1"/>
          </p:cNvSpPr>
          <p:nvPr/>
        </p:nvSpPr>
        <p:spPr bwMode="auto">
          <a:xfrm>
            <a:off x="2938463" y="2800350"/>
            <a:ext cx="379412" cy="1841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6" name="Line 39"/>
          <p:cNvSpPr>
            <a:spLocks noChangeShapeType="1"/>
          </p:cNvSpPr>
          <p:nvPr/>
        </p:nvSpPr>
        <p:spPr bwMode="auto">
          <a:xfrm>
            <a:off x="3317875" y="2984500"/>
            <a:ext cx="1588" cy="1127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7" name="Line 40"/>
          <p:cNvSpPr>
            <a:spLocks noChangeShapeType="1"/>
          </p:cNvSpPr>
          <p:nvPr/>
        </p:nvSpPr>
        <p:spPr bwMode="auto">
          <a:xfrm flipH="1">
            <a:off x="2424113" y="2697163"/>
            <a:ext cx="442912" cy="2365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8" name="Line 41"/>
          <p:cNvSpPr>
            <a:spLocks noChangeShapeType="1"/>
          </p:cNvSpPr>
          <p:nvPr/>
        </p:nvSpPr>
        <p:spPr bwMode="auto">
          <a:xfrm flipH="1">
            <a:off x="2424113" y="2244725"/>
            <a:ext cx="401637" cy="6889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59" name="Line 42"/>
          <p:cNvSpPr>
            <a:spLocks noChangeShapeType="1"/>
          </p:cNvSpPr>
          <p:nvPr/>
        </p:nvSpPr>
        <p:spPr bwMode="auto">
          <a:xfrm>
            <a:off x="2424113" y="2933700"/>
            <a:ext cx="1587" cy="1635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0" name="Line 43"/>
          <p:cNvSpPr>
            <a:spLocks noChangeShapeType="1"/>
          </p:cNvSpPr>
          <p:nvPr/>
        </p:nvSpPr>
        <p:spPr bwMode="auto">
          <a:xfrm rot="10800000" flipH="1">
            <a:off x="3441700" y="1546225"/>
            <a:ext cx="153988" cy="4111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1" name="Line 44"/>
          <p:cNvSpPr>
            <a:spLocks noChangeShapeType="1"/>
          </p:cNvSpPr>
          <p:nvPr/>
        </p:nvSpPr>
        <p:spPr bwMode="auto">
          <a:xfrm rot="10800000" flipH="1">
            <a:off x="3595688" y="1268413"/>
            <a:ext cx="1587" cy="2778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2" name="Line 45"/>
          <p:cNvSpPr>
            <a:spLocks noChangeShapeType="1"/>
          </p:cNvSpPr>
          <p:nvPr/>
        </p:nvSpPr>
        <p:spPr bwMode="auto">
          <a:xfrm rot="10800000" flipH="1">
            <a:off x="2835275" y="1589088"/>
            <a:ext cx="1588" cy="9366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3" name="Line 46"/>
          <p:cNvSpPr>
            <a:spLocks noChangeShapeType="1"/>
          </p:cNvSpPr>
          <p:nvPr/>
        </p:nvSpPr>
        <p:spPr bwMode="auto">
          <a:xfrm>
            <a:off x="2787650" y="1685925"/>
            <a:ext cx="101600" cy="31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4" name="Line 47"/>
          <p:cNvSpPr>
            <a:spLocks noChangeShapeType="1"/>
          </p:cNvSpPr>
          <p:nvPr/>
        </p:nvSpPr>
        <p:spPr bwMode="auto">
          <a:xfrm flipH="1">
            <a:off x="2784475" y="1685925"/>
            <a:ext cx="3175" cy="603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5" name="Line 48"/>
          <p:cNvSpPr>
            <a:spLocks noChangeShapeType="1"/>
          </p:cNvSpPr>
          <p:nvPr/>
        </p:nvSpPr>
        <p:spPr bwMode="auto">
          <a:xfrm>
            <a:off x="2886075" y="1685925"/>
            <a:ext cx="3175" cy="254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66" name="Slide Number Placeholder 49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  <p:timing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6-5 Bone Formation and Growth</a:t>
            </a:r>
          </a:p>
        </p:txBody>
      </p:sp>
      <p:sp>
        <p:nvSpPr>
          <p:cNvPr id="104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Lymph and Nerves</a:t>
            </a:r>
          </a:p>
          <a:p>
            <a:pPr lvl="1" marL="782638">
              <a:lnSpc>
                <a:spcPct val="150000"/>
              </a:lnSpc>
            </a:pPr>
            <a:r>
              <a:rPr sz="2800" lang="en-US"/>
              <a:t>The periosteum also contains:</a:t>
            </a:r>
          </a:p>
          <a:p>
            <a:pPr lvl="2" marL="1182688">
              <a:lnSpc>
                <a:spcPct val="150000"/>
              </a:lnSpc>
            </a:pPr>
            <a:r>
              <a:rPr sz="2600" lang="en-US"/>
              <a:t>Networks of lymphatic vessels</a:t>
            </a:r>
          </a:p>
          <a:p>
            <a:pPr lvl="2" marL="1182688">
              <a:lnSpc>
                <a:spcPct val="150000"/>
              </a:lnSpc>
            </a:pPr>
            <a:r>
              <a:rPr sz="2600" lang="en-US"/>
              <a:t>Sensory nerves</a:t>
            </a:r>
          </a:p>
        </p:txBody>
      </p:sp>
      <p:sp>
        <p:nvSpPr>
          <p:cNvPr id="1049269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7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  <p:timing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473"/>
          <a:stretch>
            <a:fillRect/>
          </a:stretch>
        </p:blipFill>
        <p:spPr bwMode="auto">
          <a:xfrm>
            <a:off x="1852613" y="795338"/>
            <a:ext cx="5437187" cy="5084762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2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6-9  Heterotopic Bone Formation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272" name="Rectangle 4"/>
          <p:cNvSpPr/>
          <p:nvPr/>
        </p:nvSpPr>
        <p:spPr bwMode="auto">
          <a:xfrm>
            <a:off x="2243138" y="5367338"/>
            <a:ext cx="2011362" cy="482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 adult male with</a:t>
            </a:r>
          </a:p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FOP, posterior view</a:t>
            </a:r>
          </a:p>
        </p:txBody>
      </p:sp>
      <p:sp>
        <p:nvSpPr>
          <p:cNvPr id="1049273" name="Rectangle 5"/>
          <p:cNvSpPr/>
          <p:nvPr/>
        </p:nvSpPr>
        <p:spPr bwMode="auto">
          <a:xfrm>
            <a:off x="4973638" y="5364163"/>
            <a:ext cx="2279650" cy="4826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skeleton of a man</a:t>
            </a:r>
          </a:p>
          <a:p>
            <a:pPr>
              <a:lnSpc>
                <a:spcPct val="90000"/>
              </a:lnSpc>
            </a:pPr>
            <a:r>
              <a:rPr sz="17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with advanced FOP</a:t>
            </a:r>
          </a:p>
        </p:txBody>
      </p:sp>
      <p:sp>
        <p:nvSpPr>
          <p:cNvPr id="104927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  <p:timing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6-6 Bone Remodeling</a:t>
            </a:r>
          </a:p>
        </p:txBody>
      </p:sp>
      <p:sp>
        <p:nvSpPr>
          <p:cNvPr id="1049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Process of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Remodeling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25000"/>
              </a:lnSpc>
            </a:pPr>
            <a:r>
              <a:rPr lang="en-US"/>
              <a:t>The adult skeleton: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Maintains itself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Replaces mineral reserves 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Recycles and renews bone matrix 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Involves osteocytes, osteoblasts, and osteoclasts</a:t>
            </a:r>
          </a:p>
        </p:txBody>
      </p:sp>
      <p:sp>
        <p:nvSpPr>
          <p:cNvPr id="104927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7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  <p:timing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6-6 Bone Remodeling</a:t>
            </a:r>
          </a:p>
        </p:txBody>
      </p:sp>
      <p:sp>
        <p:nvSpPr>
          <p:cNvPr id="10492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Process of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/>
              <a:t>Remodeling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Bone continually remodels, recycles, and replaces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Turnover rate varies: 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If deposition is greater than removal, bones get stronger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If removal is faster than replacement, bones get weaker</a:t>
            </a:r>
          </a:p>
        </p:txBody>
      </p:sp>
      <p:sp>
        <p:nvSpPr>
          <p:cNvPr id="104928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8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  <p:timing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3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6-7 Exercise, Hormones, and Nutrition</a:t>
            </a:r>
          </a:p>
        </p:txBody>
      </p:sp>
      <p:sp>
        <p:nvSpPr>
          <p:cNvPr id="1049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Effects of Exercise on Bone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Mineral recycling allows bones to adapt to stress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Heavily stressed bones become thicker and stronger</a:t>
            </a:r>
          </a:p>
          <a:p>
            <a:pPr>
              <a:lnSpc>
                <a:spcPct val="150000"/>
              </a:lnSpc>
            </a:pPr>
            <a:r>
              <a:rPr lang="en-US"/>
              <a:t>Bone Degeneration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Bone degenerates quickly 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Up to one third of bone mass can be lost in a few weeks of inactivity</a:t>
            </a:r>
          </a:p>
        </p:txBody>
      </p:sp>
      <p:sp>
        <p:nvSpPr>
          <p:cNvPr id="1049285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8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  <p:timing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87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6-7 Exercise, Hormones, and Nutrition</a:t>
            </a:r>
          </a:p>
        </p:txBody>
      </p:sp>
      <p:sp>
        <p:nvSpPr>
          <p:cNvPr id="10492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A dietary source of calcium and phosphate salts</a:t>
            </a:r>
          </a:p>
          <a:p>
            <a:pPr lvl="2" marL="1182688">
              <a:lnSpc>
                <a:spcPct val="125000"/>
              </a:lnSpc>
            </a:pPr>
            <a:r>
              <a:rPr sz="2400" lang="en-US"/>
              <a:t>Plus small amounts of magnesium, fluoride, iron, and manganese</a:t>
            </a:r>
          </a:p>
        </p:txBody>
      </p:sp>
      <p:sp>
        <p:nvSpPr>
          <p:cNvPr id="1049289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  <p:timing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6-7 Exercise, Hormones, and Nutrition</a:t>
            </a:r>
          </a:p>
        </p:txBody>
      </p:sp>
      <p:sp>
        <p:nvSpPr>
          <p:cNvPr id="1049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715000"/>
          </a:xfrm>
        </p:spPr>
        <p:txBody>
          <a:bodyPr rIns="132080"/>
          <a:p>
            <a:pPr>
              <a:lnSpc>
                <a:spcPct val="135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lvl="1" marL="782638">
              <a:lnSpc>
                <a:spcPct val="135000"/>
              </a:lnSpc>
            </a:pPr>
            <a:r>
              <a:rPr lang="en-US"/>
              <a:t>The hormone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calcitriol</a:t>
            </a:r>
            <a:endParaRPr lang="en-US">
              <a:latin typeface="Arial Italic" charset="0"/>
              <a:sym typeface="Arial Italic" charset="0"/>
            </a:endParaRPr>
          </a:p>
          <a:p>
            <a:pPr lvl="2" marL="1182688">
              <a:lnSpc>
                <a:spcPct val="135000"/>
              </a:lnSpc>
            </a:pPr>
            <a:r>
              <a:rPr sz="2400" lang="en-US"/>
              <a:t>Made in the kidneys</a:t>
            </a:r>
          </a:p>
          <a:p>
            <a:pPr lvl="2" marL="1182688">
              <a:lnSpc>
                <a:spcPct val="135000"/>
              </a:lnSpc>
            </a:pPr>
            <a:r>
              <a:rPr sz="2400" lang="en-US"/>
              <a:t>Helps absorb calcium and phosphorus from digestive tract</a:t>
            </a:r>
          </a:p>
          <a:p>
            <a:pPr lvl="2" marL="1182688">
              <a:lnSpc>
                <a:spcPct val="135000"/>
              </a:lnSpc>
            </a:pPr>
            <a:r>
              <a:rPr sz="2400" lang="en-US"/>
              <a:t>Synthesis requires vitamin D</a:t>
            </a:r>
            <a:r>
              <a:rPr baseline="-25000" sz="2400" lang="en-US"/>
              <a:t>3</a:t>
            </a:r>
            <a:r>
              <a:rPr sz="2400" lang="en-US">
                <a:latin typeface="Arial Italic" charset="0"/>
                <a:cs typeface="Arial Italic" charset="0"/>
                <a:sym typeface="Arial Italic" charset="0"/>
              </a:rPr>
              <a:t> (cholecalciferol)</a:t>
            </a:r>
            <a:endParaRPr sz="2400" lang="en-US">
              <a:latin typeface="Arial Italic" charset="0"/>
              <a:sym typeface="Arial Italic" charset="0"/>
            </a:endParaRPr>
          </a:p>
        </p:txBody>
      </p:sp>
      <p:sp>
        <p:nvSpPr>
          <p:cNvPr id="1049293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9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  <p:timing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6-7 Exercise, Hormones, and Nutrition</a:t>
            </a:r>
          </a:p>
        </p:txBody>
      </p:sp>
      <p:sp>
        <p:nvSpPr>
          <p:cNvPr id="1049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</p:spPr>
        <p:txBody>
          <a:bodyPr rIns="132080"/>
          <a:p>
            <a:pPr>
              <a:lnSpc>
                <a:spcPct val="120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lvl="1" marL="782638">
              <a:lnSpc>
                <a:spcPct val="120000"/>
              </a:lnSpc>
            </a:pPr>
            <a:r>
              <a:rPr lang="en-US"/>
              <a:t>Vitamin C is required for collagen synthesis, and stimulation of osteoblast differentiation </a:t>
            </a:r>
          </a:p>
          <a:p>
            <a:pPr lvl="1" marL="782638">
              <a:lnSpc>
                <a:spcPct val="120000"/>
              </a:lnSpc>
            </a:pPr>
            <a:r>
              <a:rPr lang="en-US"/>
              <a:t>Vitamin A stimulates osteoblast activity </a:t>
            </a:r>
          </a:p>
          <a:p>
            <a:pPr lvl="1" marL="782638">
              <a:lnSpc>
                <a:spcPct val="120000"/>
              </a:lnSpc>
            </a:pPr>
            <a:r>
              <a:rPr lang="en-US"/>
              <a:t>Vitamins K and B</a:t>
            </a:r>
            <a:r>
              <a:rPr baseline="-20000" lang="en-US"/>
              <a:t>12</a:t>
            </a:r>
            <a:r>
              <a:rPr lang="en-US"/>
              <a:t> help synthesize bone proteins</a:t>
            </a:r>
          </a:p>
        </p:txBody>
      </p:sp>
      <p:sp>
        <p:nvSpPr>
          <p:cNvPr id="104929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29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  <p:timing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9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6-7 Exercise, Hormones, and Nutrition</a:t>
            </a:r>
          </a:p>
        </p:txBody>
      </p:sp>
      <p:sp>
        <p:nvSpPr>
          <p:cNvPr id="1049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</p:spPr>
        <p:txBody>
          <a:bodyPr rIns="132080"/>
          <a:p>
            <a:pPr>
              <a:lnSpc>
                <a:spcPct val="120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lvl="1" marL="782638">
              <a:lnSpc>
                <a:spcPct val="120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Growth hormone</a:t>
            </a:r>
            <a:r>
              <a:rPr lang="en-US"/>
              <a:t> and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thyroxine</a:t>
            </a:r>
            <a:r>
              <a:rPr lang="en-US"/>
              <a:t> stimulate bone growth</a:t>
            </a:r>
          </a:p>
          <a:p>
            <a:pPr lvl="1" marL="782638">
              <a:lnSpc>
                <a:spcPct val="120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Estrogens</a:t>
            </a:r>
            <a:r>
              <a:rPr lang="en-US"/>
              <a:t> and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androgens</a:t>
            </a:r>
            <a:r>
              <a:rPr lang="en-US"/>
              <a:t> stimulate osteoblasts </a:t>
            </a:r>
          </a:p>
          <a:p>
            <a:pPr lvl="1" marL="782638">
              <a:lnSpc>
                <a:spcPct val="120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Calcitonin </a:t>
            </a:r>
            <a:r>
              <a:rPr lang="en-US"/>
              <a:t>and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parathyroid hormone</a:t>
            </a:r>
            <a:r>
              <a:rPr lang="en-US"/>
              <a:t> regulate calcium and phosphate levels</a:t>
            </a:r>
          </a:p>
        </p:txBody>
      </p:sp>
      <p:sp>
        <p:nvSpPr>
          <p:cNvPr id="104930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0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6-2 Classification of Bones</a:t>
            </a:r>
          </a:p>
        </p:txBody>
      </p:sp>
      <p:sp>
        <p:nvSpPr>
          <p:cNvPr id="10486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/>
              <a:t>Six Bone Shapes</a:t>
            </a:r>
          </a:p>
          <a:p>
            <a:pPr indent="-457200" lvl="1" marL="9540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Sutural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57200" lvl="1" marL="9540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Irregular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57200" lvl="1" marL="9540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Short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57200" lvl="1" marL="9540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Flat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57200" lvl="1" marL="9540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Long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457200" lvl="1" marL="9540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Sesamoid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618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 6-2  Hormones Involved in Bone Growth and Maintenance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097185" name="Picture 3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7813"/>
          <a:stretch>
            <a:fillRect/>
          </a:stretch>
        </p:blipFill>
        <p:spPr bwMode="auto">
          <a:xfrm>
            <a:off x="298450" y="2257425"/>
            <a:ext cx="8547100" cy="21590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30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  <p:timing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0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6-8 Calcium Homeostasis</a:t>
            </a:r>
          </a:p>
        </p:txBody>
      </p:sp>
      <p:sp>
        <p:nvSpPr>
          <p:cNvPr id="1049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</p:spPr>
        <p:txBody>
          <a:bodyPr rIns="132080"/>
          <a:p>
            <a:pPr>
              <a:lnSpc>
                <a:spcPct val="120000"/>
              </a:lnSpc>
            </a:pPr>
            <a:r>
              <a:rPr lang="en-US"/>
              <a:t>The Skeleton as a Calcium Reserve</a:t>
            </a:r>
          </a:p>
          <a:p>
            <a:pPr lvl="1" marL="782638">
              <a:lnSpc>
                <a:spcPct val="120000"/>
              </a:lnSpc>
            </a:pPr>
            <a:r>
              <a:rPr lang="en-US"/>
              <a:t>Bones store calcium and other minerals</a:t>
            </a:r>
          </a:p>
          <a:p>
            <a:pPr lvl="1" marL="782638">
              <a:lnSpc>
                <a:spcPct val="120000"/>
              </a:lnSpc>
            </a:pPr>
            <a:r>
              <a:rPr lang="en-US"/>
              <a:t>Calcium is the most abundant mineral in the body</a:t>
            </a:r>
          </a:p>
          <a:p>
            <a:pPr lvl="2" marL="1182688">
              <a:lnSpc>
                <a:spcPct val="120000"/>
              </a:lnSpc>
            </a:pPr>
            <a:r>
              <a:rPr sz="2400" lang="en-US"/>
              <a:t>Calcium ions are vital to:</a:t>
            </a:r>
          </a:p>
          <a:p>
            <a:pPr lvl="3" marL="1639888">
              <a:lnSpc>
                <a:spcPct val="120000"/>
              </a:lnSpc>
            </a:pPr>
            <a:r>
              <a:rPr sz="2400" lang="en-US"/>
              <a:t>Membranes</a:t>
            </a:r>
          </a:p>
          <a:p>
            <a:pPr lvl="3" marL="1639888">
              <a:lnSpc>
                <a:spcPct val="120000"/>
              </a:lnSpc>
            </a:pPr>
            <a:r>
              <a:rPr sz="2400" lang="en-US"/>
              <a:t>Neurons</a:t>
            </a:r>
          </a:p>
          <a:p>
            <a:pPr lvl="3" marL="1639888">
              <a:lnSpc>
                <a:spcPct val="120000"/>
              </a:lnSpc>
            </a:pPr>
            <a:r>
              <a:rPr sz="2400" lang="en-US"/>
              <a:t>Muscle cells, especially heart cells</a:t>
            </a:r>
          </a:p>
        </p:txBody>
      </p:sp>
      <p:sp>
        <p:nvSpPr>
          <p:cNvPr id="104930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0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  <p:timing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5153"/>
          <a:stretch>
            <a:fillRect/>
          </a:stretch>
        </p:blipFill>
        <p:spPr bwMode="auto">
          <a:xfrm>
            <a:off x="298450" y="1654175"/>
            <a:ext cx="8547100" cy="33655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30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6-15  A Chemical Analysis of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310" name="Rectangle 4"/>
          <p:cNvSpPr/>
          <p:nvPr/>
        </p:nvSpPr>
        <p:spPr bwMode="auto">
          <a:xfrm>
            <a:off x="493713" y="1824038"/>
            <a:ext cx="2066925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Composition of Bone</a:t>
            </a:r>
          </a:p>
        </p:txBody>
      </p:sp>
      <p:sp>
        <p:nvSpPr>
          <p:cNvPr id="1049311" name="Rectangle 5"/>
          <p:cNvSpPr/>
          <p:nvPr/>
        </p:nvSpPr>
        <p:spPr bwMode="auto">
          <a:xfrm>
            <a:off x="6099175" y="1822450"/>
            <a:ext cx="1704975" cy="215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6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Contains …</a:t>
            </a:r>
          </a:p>
        </p:txBody>
      </p:sp>
      <p:sp>
        <p:nvSpPr>
          <p:cNvPr id="1049312" name="Rectangle 6"/>
          <p:cNvSpPr/>
          <p:nvPr/>
        </p:nvSpPr>
        <p:spPr bwMode="auto">
          <a:xfrm>
            <a:off x="6276975" y="2495550"/>
            <a:ext cx="2097088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99% of the body’s Calcium</a:t>
            </a:r>
          </a:p>
        </p:txBody>
      </p:sp>
      <p:sp>
        <p:nvSpPr>
          <p:cNvPr id="1049313" name="Rectangle 7"/>
          <p:cNvSpPr/>
          <p:nvPr/>
        </p:nvSpPr>
        <p:spPr bwMode="auto">
          <a:xfrm>
            <a:off x="6373813" y="2779713"/>
            <a:ext cx="2198687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4% of the body’s Potassium</a:t>
            </a:r>
          </a:p>
        </p:txBody>
      </p:sp>
      <p:sp>
        <p:nvSpPr>
          <p:cNvPr id="1049314" name="Rectangle 8"/>
          <p:cNvSpPr/>
          <p:nvPr/>
        </p:nvSpPr>
        <p:spPr bwMode="auto">
          <a:xfrm>
            <a:off x="6267450" y="3086100"/>
            <a:ext cx="2060575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35% of the body’s Sodium</a:t>
            </a:r>
          </a:p>
        </p:txBody>
      </p:sp>
      <p:sp>
        <p:nvSpPr>
          <p:cNvPr id="1049315" name="Rectangle 9"/>
          <p:cNvSpPr/>
          <p:nvPr/>
        </p:nvSpPr>
        <p:spPr bwMode="auto">
          <a:xfrm>
            <a:off x="6267450" y="3360738"/>
            <a:ext cx="2363788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50% of the body’s Magnesium</a:t>
            </a:r>
          </a:p>
        </p:txBody>
      </p:sp>
      <p:sp>
        <p:nvSpPr>
          <p:cNvPr id="1049316" name="Rectangle 10"/>
          <p:cNvSpPr/>
          <p:nvPr/>
        </p:nvSpPr>
        <p:spPr bwMode="auto">
          <a:xfrm>
            <a:off x="6281738" y="3657600"/>
            <a:ext cx="2271712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80% of the body’s Carbonate</a:t>
            </a:r>
          </a:p>
        </p:txBody>
      </p:sp>
      <p:sp>
        <p:nvSpPr>
          <p:cNvPr id="1049317" name="Rectangle 11"/>
          <p:cNvSpPr/>
          <p:nvPr/>
        </p:nvSpPr>
        <p:spPr bwMode="auto">
          <a:xfrm>
            <a:off x="6265863" y="3962400"/>
            <a:ext cx="2298700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99% of the body’s Phosphate</a:t>
            </a:r>
          </a:p>
        </p:txBody>
      </p:sp>
      <p:sp>
        <p:nvSpPr>
          <p:cNvPr id="1049318" name="Rectangle 12"/>
          <p:cNvSpPr/>
          <p:nvPr/>
        </p:nvSpPr>
        <p:spPr bwMode="auto">
          <a:xfrm>
            <a:off x="4648200" y="2493963"/>
            <a:ext cx="1076325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 39%</a:t>
            </a:r>
          </a:p>
        </p:txBody>
      </p:sp>
      <p:sp>
        <p:nvSpPr>
          <p:cNvPr id="1049319" name="Rectangle 13"/>
          <p:cNvSpPr/>
          <p:nvPr/>
        </p:nvSpPr>
        <p:spPr bwMode="auto">
          <a:xfrm>
            <a:off x="4467225" y="2776538"/>
            <a:ext cx="1406525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Potassium    0.2%</a:t>
            </a:r>
          </a:p>
        </p:txBody>
      </p:sp>
      <p:sp>
        <p:nvSpPr>
          <p:cNvPr id="1049320" name="Rectangle 14"/>
          <p:cNvSpPr/>
          <p:nvPr/>
        </p:nvSpPr>
        <p:spPr bwMode="auto">
          <a:xfrm>
            <a:off x="4670425" y="3090863"/>
            <a:ext cx="1176338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Sodium    0.7%</a:t>
            </a:r>
          </a:p>
        </p:txBody>
      </p:sp>
      <p:sp>
        <p:nvSpPr>
          <p:cNvPr id="1049321" name="Rectangle 15"/>
          <p:cNvSpPr/>
          <p:nvPr/>
        </p:nvSpPr>
        <p:spPr bwMode="auto">
          <a:xfrm>
            <a:off x="4373563" y="3362325"/>
            <a:ext cx="1479550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Magnesium    0.5%</a:t>
            </a:r>
          </a:p>
        </p:txBody>
      </p:sp>
      <p:sp>
        <p:nvSpPr>
          <p:cNvPr id="1049322" name="Rectangle 16"/>
          <p:cNvSpPr/>
          <p:nvPr/>
        </p:nvSpPr>
        <p:spPr bwMode="auto">
          <a:xfrm>
            <a:off x="4454525" y="3659188"/>
            <a:ext cx="1387475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Carbonate    9.8%</a:t>
            </a:r>
          </a:p>
        </p:txBody>
      </p:sp>
      <p:sp>
        <p:nvSpPr>
          <p:cNvPr id="1049323" name="Rectangle 17"/>
          <p:cNvSpPr/>
          <p:nvPr/>
        </p:nvSpPr>
        <p:spPr bwMode="auto">
          <a:xfrm>
            <a:off x="4441825" y="3960813"/>
            <a:ext cx="1277938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Phosphate  17%</a:t>
            </a:r>
          </a:p>
        </p:txBody>
      </p:sp>
      <p:sp>
        <p:nvSpPr>
          <p:cNvPr id="1049324" name="Rectangle 18"/>
          <p:cNvSpPr/>
          <p:nvPr/>
        </p:nvSpPr>
        <p:spPr bwMode="auto">
          <a:xfrm>
            <a:off x="4071938" y="4340225"/>
            <a:ext cx="1184275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Total inorganic</a:t>
            </a:r>
          </a:p>
          <a:p>
            <a:pPr algn="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components</a:t>
            </a:r>
          </a:p>
        </p:txBody>
      </p:sp>
      <p:sp>
        <p:nvSpPr>
          <p:cNvPr id="1049325" name="Rectangle 19"/>
          <p:cNvSpPr/>
          <p:nvPr/>
        </p:nvSpPr>
        <p:spPr bwMode="auto">
          <a:xfrm>
            <a:off x="5332413" y="4349750"/>
            <a:ext cx="344487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67%</a:t>
            </a:r>
          </a:p>
        </p:txBody>
      </p:sp>
      <p:sp>
        <p:nvSpPr>
          <p:cNvPr id="1049326" name="Rectangle 20"/>
          <p:cNvSpPr/>
          <p:nvPr/>
        </p:nvSpPr>
        <p:spPr bwMode="auto">
          <a:xfrm>
            <a:off x="809625" y="3467100"/>
            <a:ext cx="1371600" cy="762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Organic</a:t>
            </a:r>
          </a:p>
          <a:p>
            <a:pPr algn="ct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compounds</a:t>
            </a:r>
          </a:p>
          <a:p>
            <a:pPr algn="ct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(mostly collagen)</a:t>
            </a:r>
          </a:p>
          <a:p>
            <a:pPr algn="ctr"/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33%</a:t>
            </a:r>
          </a:p>
        </p:txBody>
      </p:sp>
      <p:sp>
        <p:nvSpPr>
          <p:cNvPr id="1049327" name="Line 21"/>
          <p:cNvSpPr>
            <a:spLocks noChangeShapeType="1"/>
          </p:cNvSpPr>
          <p:nvPr/>
        </p:nvSpPr>
        <p:spPr bwMode="auto">
          <a:xfrm>
            <a:off x="3852863" y="4252913"/>
            <a:ext cx="1798637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28" name="Line 22"/>
          <p:cNvSpPr>
            <a:spLocks noChangeShapeType="1"/>
          </p:cNvSpPr>
          <p:nvPr/>
        </p:nvSpPr>
        <p:spPr bwMode="auto">
          <a:xfrm>
            <a:off x="3051175" y="4068763"/>
            <a:ext cx="13366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29" name="Line 23"/>
          <p:cNvSpPr>
            <a:spLocks noChangeShapeType="1"/>
          </p:cNvSpPr>
          <p:nvPr/>
        </p:nvSpPr>
        <p:spPr bwMode="auto">
          <a:xfrm>
            <a:off x="3492500" y="3749675"/>
            <a:ext cx="935038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0" name="Line 24"/>
          <p:cNvSpPr>
            <a:spLocks noChangeShapeType="1"/>
          </p:cNvSpPr>
          <p:nvPr/>
        </p:nvSpPr>
        <p:spPr bwMode="auto">
          <a:xfrm>
            <a:off x="3698875" y="3452813"/>
            <a:ext cx="636588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1" name="Line 25"/>
          <p:cNvSpPr>
            <a:spLocks noChangeShapeType="1"/>
          </p:cNvSpPr>
          <p:nvPr/>
        </p:nvSpPr>
        <p:spPr bwMode="auto">
          <a:xfrm rot="10800000" flipH="1">
            <a:off x="3636963" y="3175000"/>
            <a:ext cx="236537" cy="23653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2" name="Line 26"/>
          <p:cNvSpPr>
            <a:spLocks noChangeShapeType="1"/>
          </p:cNvSpPr>
          <p:nvPr/>
        </p:nvSpPr>
        <p:spPr bwMode="auto">
          <a:xfrm>
            <a:off x="3873500" y="3175000"/>
            <a:ext cx="739775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3" name="Line 27"/>
          <p:cNvSpPr>
            <a:spLocks noChangeShapeType="1"/>
          </p:cNvSpPr>
          <p:nvPr/>
        </p:nvSpPr>
        <p:spPr bwMode="auto">
          <a:xfrm rot="10800000" flipH="1">
            <a:off x="3328988" y="2876550"/>
            <a:ext cx="544512" cy="5349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4" name="Line 28"/>
          <p:cNvSpPr>
            <a:spLocks noChangeShapeType="1"/>
          </p:cNvSpPr>
          <p:nvPr/>
        </p:nvSpPr>
        <p:spPr bwMode="auto">
          <a:xfrm rot="10800000" flipH="1">
            <a:off x="3873500" y="2876550"/>
            <a:ext cx="544513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5" name="Line 29"/>
          <p:cNvSpPr>
            <a:spLocks noChangeShapeType="1"/>
          </p:cNvSpPr>
          <p:nvPr/>
        </p:nvSpPr>
        <p:spPr bwMode="auto">
          <a:xfrm rot="10800000" flipH="1">
            <a:off x="2824163" y="2589213"/>
            <a:ext cx="360362" cy="3381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6" name="Line 30"/>
          <p:cNvSpPr>
            <a:spLocks noChangeShapeType="1"/>
          </p:cNvSpPr>
          <p:nvPr/>
        </p:nvSpPr>
        <p:spPr bwMode="auto">
          <a:xfrm>
            <a:off x="3184525" y="2589213"/>
            <a:ext cx="1438275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37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  <p:timing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6-8 Calcium Homeostasis</a:t>
            </a:r>
          </a:p>
        </p:txBody>
      </p:sp>
      <p:sp>
        <p:nvSpPr>
          <p:cNvPr id="1049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</p:spPr>
        <p:txBody>
          <a:bodyPr rIns="132080"/>
          <a:p>
            <a:pPr>
              <a:lnSpc>
                <a:spcPct val="150000"/>
              </a:lnSpc>
            </a:pPr>
            <a:r>
              <a:rPr lang="en-US"/>
              <a:t>Calcium Regulation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Calcium ions in body fluids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Must be closely regulated</a:t>
            </a:r>
          </a:p>
          <a:p>
            <a:pPr lvl="1" marL="782638">
              <a:lnSpc>
                <a:spcPct val="150000"/>
              </a:lnSpc>
            </a:pPr>
            <a:r>
              <a:rPr lang="en-US"/>
              <a:t>Homeostasis is maintained</a:t>
            </a:r>
          </a:p>
          <a:p>
            <a:pPr lvl="2" marL="1182688">
              <a:lnSpc>
                <a:spcPct val="150000"/>
              </a:lnSpc>
            </a:pPr>
            <a:r>
              <a:rPr lang="en-US"/>
              <a:t>By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calcitonin</a:t>
            </a:r>
            <a:r>
              <a:rPr lang="en-US"/>
              <a:t> and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parathyroid hormone (PTH)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 marL="1182688">
              <a:lnSpc>
                <a:spcPct val="150000"/>
              </a:lnSpc>
            </a:pPr>
            <a:r>
              <a:rPr lang="en-US"/>
              <a:t>Which control storage, absorption, and excretion</a:t>
            </a:r>
          </a:p>
        </p:txBody>
      </p:sp>
      <p:sp>
        <p:nvSpPr>
          <p:cNvPr id="1049340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4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  <p:timing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6-8 Calcium Homeostasis</a:t>
            </a:r>
          </a:p>
        </p:txBody>
      </p:sp>
      <p:sp>
        <p:nvSpPr>
          <p:cNvPr id="1049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 indent="-330200" marL="369888">
              <a:lnSpc>
                <a:spcPct val="125000"/>
              </a:lnSpc>
            </a:pPr>
            <a:r>
              <a:rPr lang="en-US"/>
              <a:t>Calcitonin and Parathyroid Hormone Control </a:t>
            </a:r>
          </a:p>
          <a:p>
            <a:pPr indent="-317500" lvl="1" marL="801688">
              <a:lnSpc>
                <a:spcPct val="125000"/>
              </a:lnSpc>
            </a:pPr>
            <a:r>
              <a:rPr lang="en-US"/>
              <a:t>Affect:</a:t>
            </a:r>
          </a:p>
          <a:p>
            <a:pPr indent="-355600" lvl="2" marL="13096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/>
              <a:t>Bones</a:t>
            </a:r>
          </a:p>
          <a:p>
            <a:pPr indent="-342900" lvl="3" marL="1779588">
              <a:lnSpc>
                <a:spcPct val="125000"/>
              </a:lnSpc>
            </a:pPr>
            <a:r>
              <a:rPr lang="en-US"/>
              <a:t>Where calcium is stored</a:t>
            </a:r>
          </a:p>
          <a:p>
            <a:pPr indent="-355600" lvl="2" marL="13096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/>
              <a:t>Digestive tract</a:t>
            </a:r>
          </a:p>
          <a:p>
            <a:pPr indent="-342900" lvl="3" marL="1779588">
              <a:lnSpc>
                <a:spcPct val="125000"/>
              </a:lnSpc>
            </a:pPr>
            <a:r>
              <a:rPr lang="en-US"/>
              <a:t>Where calcium is absorbed</a:t>
            </a:r>
          </a:p>
          <a:p>
            <a:pPr indent="-355600" lvl="2" marL="1309688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/>
              <a:t>Kidneys</a:t>
            </a:r>
          </a:p>
          <a:p>
            <a:pPr indent="-342900" lvl="3" marL="1779588">
              <a:lnSpc>
                <a:spcPct val="125000"/>
              </a:lnSpc>
            </a:pPr>
            <a:r>
              <a:rPr lang="en-US"/>
              <a:t>Where calcium is excreted</a:t>
            </a:r>
          </a:p>
        </p:txBody>
      </p:sp>
      <p:sp>
        <p:nvSpPr>
          <p:cNvPr id="1049344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4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84</a:t>
            </a:fld>
            <a:endParaRPr lang="en-US"/>
          </a:p>
        </p:txBody>
      </p:sp>
    </p:spTree>
  </p:cSld>
  <p:clrMapOvr>
    <a:masterClrMapping/>
  </p:clrMapOvr>
  <p:timing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6-8 Calcium Homeostasis</a:t>
            </a:r>
          </a:p>
        </p:txBody>
      </p:sp>
      <p:sp>
        <p:nvSpPr>
          <p:cNvPr id="104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2700"/>
            <a:ext cx="8229600" cy="5575300"/>
          </a:xfrm>
        </p:spPr>
        <p:txBody>
          <a:bodyPr rIns="132080"/>
          <a:p>
            <a:pPr>
              <a:lnSpc>
                <a:spcPct val="105000"/>
              </a:lnSpc>
            </a:pPr>
            <a:r>
              <a:rPr sz="2400" lang="en-US">
                <a:latin typeface="Arial Bold" charset="0"/>
                <a:cs typeface="Arial Bold" charset="0"/>
                <a:sym typeface="Arial Bold" charset="0"/>
              </a:rPr>
              <a:t>Parathyroid Hormone (PTH)</a:t>
            </a:r>
            <a:endParaRPr sz="24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05000"/>
              </a:lnSpc>
            </a:pPr>
            <a:r>
              <a:rPr sz="2000" lang="en-US"/>
              <a:t>Produced by parathyroid glands in neck</a:t>
            </a:r>
          </a:p>
          <a:p>
            <a:pPr lvl="1" marL="782638">
              <a:lnSpc>
                <a:spcPct val="105000"/>
              </a:lnSpc>
            </a:pPr>
            <a:r>
              <a:rPr sz="2000" lang="en-US"/>
              <a:t>Increases calcium ion levels by:</a:t>
            </a:r>
          </a:p>
          <a:p>
            <a:pPr indent="-457200" lvl="2" marL="14112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Stimulating osteoclasts </a:t>
            </a:r>
          </a:p>
          <a:p>
            <a:pPr indent="-457200" lvl="2" marL="14112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Increasing intestinal absorption of calcium </a:t>
            </a:r>
          </a:p>
          <a:p>
            <a:pPr indent="-457200" lvl="2" marL="14112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Decreasing calcium excretion at kidneys</a:t>
            </a:r>
          </a:p>
          <a:p>
            <a:pPr>
              <a:lnSpc>
                <a:spcPct val="105000"/>
              </a:lnSpc>
            </a:pPr>
            <a:r>
              <a:rPr sz="2400" lang="en-US">
                <a:latin typeface="Arial Bold" charset="0"/>
                <a:cs typeface="Arial Bold" charset="0"/>
                <a:sym typeface="Arial Bold" charset="0"/>
              </a:rPr>
              <a:t>Calcitonin</a:t>
            </a:r>
            <a:endParaRPr sz="24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05000"/>
              </a:lnSpc>
            </a:pPr>
            <a:r>
              <a:rPr sz="2000" lang="en-US"/>
              <a:t>Secreted by </a:t>
            </a:r>
            <a:r>
              <a:rPr sz="2000" lang="en-US">
                <a:latin typeface="Arial Italic" charset="0"/>
                <a:cs typeface="Arial Italic" charset="0"/>
                <a:sym typeface="Arial Italic" charset="0"/>
              </a:rPr>
              <a:t>C cells (parafollicular cells</a:t>
            </a:r>
            <a:r>
              <a:rPr sz="2000" lang="en-US"/>
              <a:t>) in thyroid</a:t>
            </a:r>
          </a:p>
          <a:p>
            <a:pPr lvl="1" marL="782638">
              <a:lnSpc>
                <a:spcPct val="105000"/>
              </a:lnSpc>
            </a:pPr>
            <a:r>
              <a:rPr sz="2000" lang="en-US">
                <a:latin typeface="Arial Italic" charset="0"/>
                <a:cs typeface="Arial Italic" charset="0"/>
                <a:sym typeface="Arial Italic" charset="0"/>
              </a:rPr>
              <a:t>Decreases</a:t>
            </a:r>
            <a:r>
              <a:rPr sz="2000" lang="en-US"/>
              <a:t> calcium ion levels by:</a:t>
            </a:r>
          </a:p>
          <a:p>
            <a:pPr indent="-457200" lvl="2" marL="14112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Inhibiting osteoclast activity</a:t>
            </a:r>
          </a:p>
          <a:p>
            <a:pPr indent="-457200" lvl="2" marL="14112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sz="2000" lang="en-US"/>
              <a:t>Increasing calcium excretion at kidneys</a:t>
            </a:r>
          </a:p>
        </p:txBody>
      </p:sp>
      <p:sp>
        <p:nvSpPr>
          <p:cNvPr id="1049348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4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85</a:t>
            </a:fld>
            <a:endParaRPr lang="en-US"/>
          </a:p>
        </p:txBody>
      </p:sp>
    </p:spTree>
  </p:cSld>
  <p:clrMapOvr>
    <a:masterClrMapping/>
  </p:clrMapOvr>
  <p:timing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725488" y="222250"/>
            <a:ext cx="7693025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35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6-16a  Factors That Alter the Concentration of Calcium Ions in Body Fluids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351" name="Rectangle 4"/>
          <p:cNvSpPr/>
          <p:nvPr/>
        </p:nvSpPr>
        <p:spPr bwMode="auto">
          <a:xfrm>
            <a:off x="1128713" y="2773363"/>
            <a:ext cx="1068387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Response</a:t>
            </a:r>
          </a:p>
        </p:txBody>
      </p:sp>
      <p:sp>
        <p:nvSpPr>
          <p:cNvPr id="1049352" name="Rectangle 5"/>
          <p:cNvSpPr/>
          <p:nvPr/>
        </p:nvSpPr>
        <p:spPr bwMode="auto">
          <a:xfrm>
            <a:off x="3508375" y="2773363"/>
            <a:ext cx="1331913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Intestinal Response</a:t>
            </a:r>
          </a:p>
        </p:txBody>
      </p:sp>
      <p:sp>
        <p:nvSpPr>
          <p:cNvPr id="1049353" name="Rectangle 6"/>
          <p:cNvSpPr/>
          <p:nvPr/>
        </p:nvSpPr>
        <p:spPr bwMode="auto">
          <a:xfrm>
            <a:off x="6294438" y="2773363"/>
            <a:ext cx="1184275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 Response</a:t>
            </a:r>
          </a:p>
        </p:txBody>
      </p:sp>
      <p:sp>
        <p:nvSpPr>
          <p:cNvPr id="1049354" name="Rectangle 7"/>
          <p:cNvSpPr/>
          <p:nvPr/>
        </p:nvSpPr>
        <p:spPr bwMode="auto">
          <a:xfrm>
            <a:off x="3619500" y="1250950"/>
            <a:ext cx="1928813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Parathyroid Gland Response</a:t>
            </a:r>
          </a:p>
        </p:txBody>
      </p:sp>
      <p:sp>
        <p:nvSpPr>
          <p:cNvPr id="1049355" name="Rectangle 8"/>
          <p:cNvSpPr/>
          <p:nvPr/>
        </p:nvSpPr>
        <p:spPr bwMode="auto">
          <a:xfrm>
            <a:off x="1100138" y="334963"/>
            <a:ext cx="3213100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Factors That Increase Blood Calcium Levels</a:t>
            </a:r>
          </a:p>
        </p:txBody>
      </p:sp>
      <p:sp>
        <p:nvSpPr>
          <p:cNvPr id="1049356" name="Rectangle 9"/>
          <p:cNvSpPr/>
          <p:nvPr/>
        </p:nvSpPr>
        <p:spPr bwMode="auto">
          <a:xfrm>
            <a:off x="935038" y="630238"/>
            <a:ext cx="1655762" cy="558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These responses are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triggered when plasma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 concentrations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fall below 8.5 mg/dL.</a:t>
            </a:r>
          </a:p>
        </p:txBody>
      </p:sp>
      <p:sp>
        <p:nvSpPr>
          <p:cNvPr id="1049357" name="Rectangle 10"/>
          <p:cNvSpPr/>
          <p:nvPr/>
        </p:nvSpPr>
        <p:spPr bwMode="auto">
          <a:xfrm>
            <a:off x="3559175" y="639763"/>
            <a:ext cx="2081213" cy="266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Low Calcium Ion Levels in Plasma</a:t>
            </a:r>
          </a:p>
          <a:p>
            <a:pPr algn="ctr"/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(below 8.5 mg/dL)</a:t>
            </a:r>
          </a:p>
        </p:txBody>
      </p:sp>
      <p:sp>
        <p:nvSpPr>
          <p:cNvPr id="1049358" name="Rectangle 11"/>
          <p:cNvSpPr/>
          <p:nvPr/>
        </p:nvSpPr>
        <p:spPr bwMode="auto">
          <a:xfrm>
            <a:off x="3654425" y="1511300"/>
            <a:ext cx="2030413" cy="419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Low calcium plasma levels cause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parathyroid glands to secrete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parathyroid hormone (PTH).</a:t>
            </a:r>
          </a:p>
        </p:txBody>
      </p:sp>
      <p:sp>
        <p:nvSpPr>
          <p:cNvPr id="1049359" name="Rectangle 12"/>
          <p:cNvSpPr/>
          <p:nvPr/>
        </p:nvSpPr>
        <p:spPr bwMode="auto">
          <a:xfrm>
            <a:off x="1168400" y="3062288"/>
            <a:ext cx="1677988" cy="419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Osteoclasts stimulated to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release stored calcium ions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from bone</a:t>
            </a:r>
          </a:p>
        </p:txBody>
      </p:sp>
      <p:sp>
        <p:nvSpPr>
          <p:cNvPr id="1049360" name="Rectangle 13"/>
          <p:cNvSpPr/>
          <p:nvPr/>
        </p:nvSpPr>
        <p:spPr bwMode="auto">
          <a:xfrm>
            <a:off x="1835150" y="3624263"/>
            <a:ext cx="661988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1049361" name="Rectangle 14"/>
          <p:cNvSpPr/>
          <p:nvPr/>
        </p:nvSpPr>
        <p:spPr bwMode="auto">
          <a:xfrm>
            <a:off x="1905000" y="3932238"/>
            <a:ext cx="33020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9362" name="Rectangle 15"/>
          <p:cNvSpPr/>
          <p:nvPr/>
        </p:nvSpPr>
        <p:spPr bwMode="auto">
          <a:xfrm>
            <a:off x="3525838" y="3057525"/>
            <a:ext cx="668337" cy="558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Rate of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intestinal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absorption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increases</a:t>
            </a:r>
          </a:p>
        </p:txBody>
      </p:sp>
      <p:sp>
        <p:nvSpPr>
          <p:cNvPr id="1049363" name="Rectangle 16"/>
          <p:cNvSpPr/>
          <p:nvPr/>
        </p:nvSpPr>
        <p:spPr bwMode="auto">
          <a:xfrm>
            <a:off x="6329363" y="3055938"/>
            <a:ext cx="887412" cy="279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Kidneys retain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ions</a:t>
            </a:r>
          </a:p>
        </p:txBody>
      </p:sp>
      <p:sp>
        <p:nvSpPr>
          <p:cNvPr id="1049364" name="Rectangle 17"/>
          <p:cNvSpPr/>
          <p:nvPr/>
        </p:nvSpPr>
        <p:spPr bwMode="auto">
          <a:xfrm>
            <a:off x="4454525" y="2230438"/>
            <a:ext cx="26670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PTH</a:t>
            </a:r>
          </a:p>
        </p:txBody>
      </p:sp>
      <p:sp>
        <p:nvSpPr>
          <p:cNvPr id="1049365" name="Rectangle 18"/>
          <p:cNvSpPr/>
          <p:nvPr/>
        </p:nvSpPr>
        <p:spPr bwMode="auto">
          <a:xfrm>
            <a:off x="5741988" y="3579813"/>
            <a:ext cx="32226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more</a:t>
            </a:r>
          </a:p>
        </p:txBody>
      </p:sp>
      <p:sp>
        <p:nvSpPr>
          <p:cNvPr id="1049366" name="Rectangle 19"/>
          <p:cNvSpPr/>
          <p:nvPr/>
        </p:nvSpPr>
        <p:spPr bwMode="auto">
          <a:xfrm>
            <a:off x="5624513" y="4017963"/>
            <a:ext cx="534987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calcitriol</a:t>
            </a:r>
          </a:p>
        </p:txBody>
      </p:sp>
      <p:sp>
        <p:nvSpPr>
          <p:cNvPr id="1049367" name="Rectangle 20"/>
          <p:cNvSpPr/>
          <p:nvPr/>
        </p:nvSpPr>
        <p:spPr bwMode="auto">
          <a:xfrm>
            <a:off x="2027238" y="4699000"/>
            <a:ext cx="1057275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released</a:t>
            </a:r>
          </a:p>
        </p:txBody>
      </p:sp>
      <p:sp>
        <p:nvSpPr>
          <p:cNvPr id="1049368" name="Rectangle 21"/>
          <p:cNvSpPr/>
          <p:nvPr/>
        </p:nvSpPr>
        <p:spPr bwMode="auto">
          <a:xfrm>
            <a:off x="3914775" y="4695825"/>
            <a:ext cx="158591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absorbed quickly</a:t>
            </a:r>
          </a:p>
        </p:txBody>
      </p:sp>
      <p:sp>
        <p:nvSpPr>
          <p:cNvPr id="1049369" name="Rectangle 22"/>
          <p:cNvSpPr/>
          <p:nvPr/>
        </p:nvSpPr>
        <p:spPr bwMode="auto">
          <a:xfrm>
            <a:off x="6350000" y="4697413"/>
            <a:ext cx="1176338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conserved</a:t>
            </a:r>
          </a:p>
        </p:txBody>
      </p:sp>
      <p:sp>
        <p:nvSpPr>
          <p:cNvPr id="1049370" name="Rectangle 23"/>
          <p:cNvSpPr/>
          <p:nvPr/>
        </p:nvSpPr>
        <p:spPr bwMode="auto">
          <a:xfrm>
            <a:off x="6442075" y="5527675"/>
            <a:ext cx="1162050" cy="279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Decreased calcium</a:t>
            </a:r>
          </a:p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loss in urine</a:t>
            </a:r>
          </a:p>
        </p:txBody>
      </p:sp>
      <p:sp>
        <p:nvSpPr>
          <p:cNvPr id="1049371" name="Rectangle 24"/>
          <p:cNvSpPr/>
          <p:nvPr/>
        </p:nvSpPr>
        <p:spPr bwMode="auto">
          <a:xfrm>
            <a:off x="4341813" y="5662613"/>
            <a:ext cx="774700" cy="419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↑Ca</a:t>
            </a:r>
            <a:r>
              <a:rPr baseline="30000"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2+</a:t>
            </a:r>
          </a:p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levels in</a:t>
            </a:r>
          </a:p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bloodstream</a:t>
            </a:r>
          </a:p>
        </p:txBody>
      </p:sp>
      <p:sp>
        <p:nvSpPr>
          <p:cNvPr id="1049372" name="Line 25"/>
          <p:cNvSpPr>
            <a:spLocks noChangeShapeType="1"/>
          </p:cNvSpPr>
          <p:nvPr/>
        </p:nvSpPr>
        <p:spPr bwMode="auto">
          <a:xfrm>
            <a:off x="1663700" y="3692525"/>
            <a:ext cx="11430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73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  <p:timing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728663" y="222250"/>
            <a:ext cx="7686675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37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6-16b  Factors That Alter the Concentration of Calcium Ions in Body Fluids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375" name="Rectangle 4"/>
          <p:cNvSpPr/>
          <p:nvPr/>
        </p:nvSpPr>
        <p:spPr bwMode="auto">
          <a:xfrm>
            <a:off x="1138238" y="2641600"/>
            <a:ext cx="1068387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Response</a:t>
            </a:r>
          </a:p>
        </p:txBody>
      </p:sp>
      <p:sp>
        <p:nvSpPr>
          <p:cNvPr id="1049376" name="Rectangle 5"/>
          <p:cNvSpPr/>
          <p:nvPr/>
        </p:nvSpPr>
        <p:spPr bwMode="auto">
          <a:xfrm>
            <a:off x="3762375" y="2638425"/>
            <a:ext cx="1331913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Intestinal Response</a:t>
            </a:r>
          </a:p>
        </p:txBody>
      </p:sp>
      <p:sp>
        <p:nvSpPr>
          <p:cNvPr id="1049377" name="Rectangle 6"/>
          <p:cNvSpPr/>
          <p:nvPr/>
        </p:nvSpPr>
        <p:spPr bwMode="auto">
          <a:xfrm>
            <a:off x="6303963" y="2657475"/>
            <a:ext cx="1184275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 Response</a:t>
            </a:r>
          </a:p>
        </p:txBody>
      </p:sp>
      <p:sp>
        <p:nvSpPr>
          <p:cNvPr id="1049378" name="Rectangle 7"/>
          <p:cNvSpPr/>
          <p:nvPr/>
        </p:nvSpPr>
        <p:spPr bwMode="auto">
          <a:xfrm>
            <a:off x="3659188" y="1284288"/>
            <a:ext cx="1665287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Thyroid Gland Response</a:t>
            </a:r>
          </a:p>
        </p:txBody>
      </p:sp>
      <p:sp>
        <p:nvSpPr>
          <p:cNvPr id="1049379" name="Rectangle 8"/>
          <p:cNvSpPr/>
          <p:nvPr/>
        </p:nvSpPr>
        <p:spPr bwMode="auto">
          <a:xfrm>
            <a:off x="1127125" y="334963"/>
            <a:ext cx="3273425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Factors That Decrease Blood Calcium Levels</a:t>
            </a:r>
          </a:p>
        </p:txBody>
      </p:sp>
      <p:sp>
        <p:nvSpPr>
          <p:cNvPr id="1049380" name="Rectangle 9"/>
          <p:cNvSpPr/>
          <p:nvPr/>
        </p:nvSpPr>
        <p:spPr bwMode="auto">
          <a:xfrm>
            <a:off x="955675" y="681038"/>
            <a:ext cx="1655763" cy="558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These responses are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triggered when plasma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 concentrations</a:t>
            </a:r>
          </a:p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rise above 11 mg/dL.</a:t>
            </a:r>
          </a:p>
        </p:txBody>
      </p:sp>
      <p:sp>
        <p:nvSpPr>
          <p:cNvPr id="1049381" name="Rectangle 10"/>
          <p:cNvSpPr/>
          <p:nvPr/>
        </p:nvSpPr>
        <p:spPr bwMode="auto">
          <a:xfrm>
            <a:off x="3579813" y="679450"/>
            <a:ext cx="2109787" cy="266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HIgh Calcium Ion Levels in Plasma</a:t>
            </a:r>
          </a:p>
          <a:p>
            <a:pPr algn="ctr"/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(above 11 mg/dL)</a:t>
            </a:r>
          </a:p>
        </p:txBody>
      </p:sp>
      <p:sp>
        <p:nvSpPr>
          <p:cNvPr id="1049382" name="Rectangle 11"/>
          <p:cNvSpPr/>
          <p:nvPr/>
        </p:nvSpPr>
        <p:spPr bwMode="auto">
          <a:xfrm>
            <a:off x="3643313" y="1573213"/>
            <a:ext cx="1835150" cy="254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Parafollicular cells (C cells) in the</a:t>
            </a:r>
          </a:p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thryoid gland secrete calcitonin.</a:t>
            </a:r>
          </a:p>
        </p:txBody>
      </p:sp>
      <p:sp>
        <p:nvSpPr>
          <p:cNvPr id="1049383" name="Rectangle 12"/>
          <p:cNvSpPr/>
          <p:nvPr/>
        </p:nvSpPr>
        <p:spPr bwMode="auto">
          <a:xfrm>
            <a:off x="1196975" y="2959100"/>
            <a:ext cx="1555750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Osteoclasts inhibited while</a:t>
            </a:r>
          </a:p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 continue to lock</a:t>
            </a:r>
          </a:p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ions in bone matrix</a:t>
            </a:r>
          </a:p>
        </p:txBody>
      </p:sp>
      <p:sp>
        <p:nvSpPr>
          <p:cNvPr id="1049384" name="Rectangle 13"/>
          <p:cNvSpPr/>
          <p:nvPr/>
        </p:nvSpPr>
        <p:spPr bwMode="auto">
          <a:xfrm>
            <a:off x="1944688" y="3819525"/>
            <a:ext cx="330200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9385" name="Rectangle 14"/>
          <p:cNvSpPr/>
          <p:nvPr/>
        </p:nvSpPr>
        <p:spPr bwMode="auto">
          <a:xfrm>
            <a:off x="3794125" y="2957513"/>
            <a:ext cx="933450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Rate of intestinal</a:t>
            </a:r>
          </a:p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absorption</a:t>
            </a:r>
          </a:p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decreases</a:t>
            </a:r>
          </a:p>
        </p:txBody>
      </p:sp>
      <p:sp>
        <p:nvSpPr>
          <p:cNvPr id="1049386" name="Rectangle 15"/>
          <p:cNvSpPr/>
          <p:nvPr/>
        </p:nvSpPr>
        <p:spPr bwMode="auto">
          <a:xfrm>
            <a:off x="6316663" y="2946400"/>
            <a:ext cx="774700" cy="254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Kidneys allow</a:t>
            </a:r>
          </a:p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loss</a:t>
            </a:r>
          </a:p>
        </p:txBody>
      </p:sp>
      <p:sp>
        <p:nvSpPr>
          <p:cNvPr id="1049387" name="Rectangle 16"/>
          <p:cNvSpPr/>
          <p:nvPr/>
        </p:nvSpPr>
        <p:spPr bwMode="auto">
          <a:xfrm>
            <a:off x="4349750" y="2127250"/>
            <a:ext cx="56515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Calcitonin</a:t>
            </a:r>
          </a:p>
        </p:txBody>
      </p:sp>
      <p:sp>
        <p:nvSpPr>
          <p:cNvPr id="1049388" name="Rectangle 17"/>
          <p:cNvSpPr/>
          <p:nvPr/>
        </p:nvSpPr>
        <p:spPr bwMode="auto">
          <a:xfrm>
            <a:off x="5772150" y="3581400"/>
            <a:ext cx="25876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less</a:t>
            </a:r>
          </a:p>
        </p:txBody>
      </p:sp>
      <p:sp>
        <p:nvSpPr>
          <p:cNvPr id="1049389" name="Rectangle 18"/>
          <p:cNvSpPr/>
          <p:nvPr/>
        </p:nvSpPr>
        <p:spPr bwMode="auto">
          <a:xfrm>
            <a:off x="5605463" y="3876675"/>
            <a:ext cx="534987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1000" lang="en-US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calcitriol</a:t>
            </a:r>
          </a:p>
        </p:txBody>
      </p:sp>
      <p:sp>
        <p:nvSpPr>
          <p:cNvPr id="1049390" name="Rectangle 19"/>
          <p:cNvSpPr/>
          <p:nvPr/>
        </p:nvSpPr>
        <p:spPr bwMode="auto">
          <a:xfrm>
            <a:off x="2305050" y="4937125"/>
            <a:ext cx="83820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stored</a:t>
            </a:r>
          </a:p>
        </p:txBody>
      </p:sp>
      <p:sp>
        <p:nvSpPr>
          <p:cNvPr id="1049391" name="Rectangle 20"/>
          <p:cNvSpPr/>
          <p:nvPr/>
        </p:nvSpPr>
        <p:spPr bwMode="auto">
          <a:xfrm>
            <a:off x="3956050" y="4729163"/>
            <a:ext cx="138430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absorbed slowly</a:t>
            </a:r>
          </a:p>
        </p:txBody>
      </p:sp>
      <p:sp>
        <p:nvSpPr>
          <p:cNvPr id="1049392" name="Rectangle 21"/>
          <p:cNvSpPr/>
          <p:nvPr/>
        </p:nvSpPr>
        <p:spPr bwMode="auto">
          <a:xfrm>
            <a:off x="6384925" y="4725988"/>
            <a:ext cx="95885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excreted</a:t>
            </a:r>
          </a:p>
        </p:txBody>
      </p:sp>
      <p:sp>
        <p:nvSpPr>
          <p:cNvPr id="1049393" name="Rectangle 22"/>
          <p:cNvSpPr/>
          <p:nvPr/>
        </p:nvSpPr>
        <p:spPr bwMode="auto">
          <a:xfrm>
            <a:off x="6519863" y="5478463"/>
            <a:ext cx="1003300" cy="254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Increased calcium</a:t>
            </a:r>
          </a:p>
          <a:p>
            <a:pPr algn="ctr"/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loss in urine</a:t>
            </a:r>
          </a:p>
        </p:txBody>
      </p:sp>
      <p:sp>
        <p:nvSpPr>
          <p:cNvPr id="1049394" name="Rectangle 23"/>
          <p:cNvSpPr/>
          <p:nvPr/>
        </p:nvSpPr>
        <p:spPr bwMode="auto">
          <a:xfrm>
            <a:off x="4362450" y="5610225"/>
            <a:ext cx="774700" cy="419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↓Ca</a:t>
            </a:r>
            <a:r>
              <a:rPr baseline="30000"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2+</a:t>
            </a:r>
          </a:p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levels in</a:t>
            </a:r>
          </a:p>
          <a:p>
            <a:pPr algn="ctr"/>
            <a:r>
              <a:rPr sz="10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bloodstream</a:t>
            </a:r>
          </a:p>
        </p:txBody>
      </p:sp>
      <p:sp>
        <p:nvSpPr>
          <p:cNvPr id="104939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87</a:t>
            </a:fld>
            <a:endParaRPr lang="en-US"/>
          </a:p>
        </p:txBody>
      </p:sp>
    </p:spTree>
  </p:cSld>
  <p:clrMapOvr>
    <a:masterClrMapping/>
  </p:clrMapOvr>
  <p:timing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6-9 Fractures</a:t>
            </a:r>
          </a:p>
        </p:txBody>
      </p:sp>
      <p:sp>
        <p:nvSpPr>
          <p:cNvPr id="104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</p:spPr>
        <p:txBody>
          <a:bodyPr rIns="132080"/>
          <a:p>
            <a:pPr indent="-533400" marL="573088">
              <a:lnSpc>
                <a:spcPct val="125000"/>
              </a:lnSpc>
            </a:pPr>
            <a:r>
              <a:rPr lang="en-US"/>
              <a:t>Fractures</a:t>
            </a:r>
          </a:p>
          <a:p>
            <a:pPr indent="-457200" lvl="1" marL="954088">
              <a:lnSpc>
                <a:spcPct val="125000"/>
              </a:lnSpc>
            </a:pPr>
            <a:r>
              <a:rPr lang="en-US"/>
              <a:t>Cracks or breaks in bones</a:t>
            </a:r>
          </a:p>
          <a:p>
            <a:pPr indent="-457200" lvl="1" marL="954088">
              <a:lnSpc>
                <a:spcPct val="125000"/>
              </a:lnSpc>
            </a:pPr>
            <a:r>
              <a:rPr lang="en-US"/>
              <a:t>Caused by physical stress </a:t>
            </a:r>
          </a:p>
          <a:p>
            <a:pPr indent="-533400" marL="573088">
              <a:lnSpc>
                <a:spcPct val="125000"/>
              </a:lnSpc>
            </a:pPr>
            <a:r>
              <a:rPr lang="en-US"/>
              <a:t>Fractures are repaired in four steps</a:t>
            </a:r>
          </a:p>
          <a:p>
            <a:pPr indent="-457200" lvl="1" marL="9540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/>
              <a:t>Bleeding</a:t>
            </a:r>
          </a:p>
          <a:p>
            <a:pPr indent="-457200" lvl="1" marL="9540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/>
              <a:t>Cells of the endosteum and periosteum</a:t>
            </a:r>
          </a:p>
          <a:p>
            <a:pPr indent="-457200" lvl="1" marL="954088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/>
              <a:t>Osteoblasts</a:t>
            </a:r>
          </a:p>
          <a:p>
            <a:pPr indent="-457200" lvl="1" marL="954088">
              <a:lnSpc>
                <a:spcPct val="110000"/>
              </a:lnSpc>
              <a:buSzPct val="99000"/>
              <a:buFont typeface="Times" charset="0"/>
              <a:buAutoNum type="arabicPeriod"/>
            </a:pPr>
            <a:r>
              <a:rPr lang="en-US"/>
              <a:t>Osteoblasts and osteocytes remodel the fracture for up to a year</a:t>
            </a:r>
          </a:p>
        </p:txBody>
      </p:sp>
      <p:sp>
        <p:nvSpPr>
          <p:cNvPr id="1049398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39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88</a:t>
            </a:fld>
            <a:endParaRPr lang="en-US"/>
          </a:p>
        </p:txBody>
      </p:sp>
    </p:spTree>
  </p:cSld>
  <p:clrMapOvr>
    <a:masterClrMapping/>
  </p:clrMapOvr>
  <p:timing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0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6-9 Fractures</a:t>
            </a:r>
          </a:p>
        </p:txBody>
      </p:sp>
      <p:sp>
        <p:nvSpPr>
          <p:cNvPr id="10494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638800"/>
          </a:xfrm>
        </p:spPr>
        <p:txBody>
          <a:bodyPr rIns="132080"/>
          <a:p>
            <a:pPr indent="-328613" lvl="1" marL="369888">
              <a:lnSpc>
                <a:spcPct val="110000"/>
              </a:lnSpc>
              <a:buFont typeface="Arial" charset="0"/>
              <a:buChar char="•"/>
            </a:pPr>
            <a:r>
              <a:rPr sz="2800" lang="en-US"/>
              <a:t>Bleeding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Produces a clot (</a:t>
            </a:r>
            <a:r>
              <a:rPr sz="2400" lang="en-US">
                <a:latin typeface="Arial Bold" charset="0"/>
                <a:cs typeface="Arial Bold" charset="0"/>
                <a:sym typeface="Arial Bold" charset="0"/>
              </a:rPr>
              <a:t>fracture hematoma</a:t>
            </a:r>
            <a:r>
              <a:rPr sz="2400" lang="en-US"/>
              <a:t>)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Establishes a fibrous network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Bone cells in the area die</a:t>
            </a:r>
          </a:p>
          <a:p>
            <a:pPr indent="-328613" lvl="1" marL="369888">
              <a:lnSpc>
                <a:spcPct val="110000"/>
              </a:lnSpc>
              <a:buFont typeface="Arial" charset="0"/>
              <a:buChar char="•"/>
            </a:pPr>
            <a:r>
              <a:rPr sz="2800" lang="en-US"/>
              <a:t>Cells of the endosteum and periosteum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Divide and migrate into fracture zone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Calluses stabilize the break </a:t>
            </a:r>
          </a:p>
          <a:p>
            <a:pPr lvl="3" marL="1296988">
              <a:lnSpc>
                <a:spcPct val="11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External callus</a:t>
            </a:r>
            <a:r>
              <a:rPr lang="en-US"/>
              <a:t> of cartilage and bone surrounds break</a:t>
            </a:r>
          </a:p>
          <a:p>
            <a:pPr lvl="3" marL="1296988">
              <a:lnSpc>
                <a:spcPct val="11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Internal callus</a:t>
            </a:r>
            <a:r>
              <a:rPr lang="en-US"/>
              <a:t> develops in medullary cavity</a:t>
            </a:r>
          </a:p>
        </p:txBody>
      </p:sp>
      <p:sp>
        <p:nvSpPr>
          <p:cNvPr id="1049402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0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89</a:t>
            </a:fld>
            <a:endParaRPr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3139"/>
          <a:stretch>
            <a:fillRect/>
          </a:stretch>
        </p:blipFill>
        <p:spPr bwMode="auto">
          <a:xfrm>
            <a:off x="298450" y="514350"/>
            <a:ext cx="8547100" cy="564515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862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  A Classification of Bones by Shape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8621" name="Rectangle 4"/>
          <p:cNvSpPr/>
          <p:nvPr/>
        </p:nvSpPr>
        <p:spPr bwMode="auto">
          <a:xfrm>
            <a:off x="2565400" y="1130300"/>
            <a:ext cx="531813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Sutures</a:t>
            </a:r>
          </a:p>
        </p:txBody>
      </p:sp>
      <p:sp>
        <p:nvSpPr>
          <p:cNvPr id="1048622" name="Rectangle 5"/>
          <p:cNvSpPr/>
          <p:nvPr/>
        </p:nvSpPr>
        <p:spPr bwMode="auto">
          <a:xfrm>
            <a:off x="606425" y="1416050"/>
            <a:ext cx="495300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</a:t>
            </a:r>
          </a:p>
          <a:p>
            <a:pPr algn="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8623" name="Rectangle 6"/>
          <p:cNvSpPr/>
          <p:nvPr/>
        </p:nvSpPr>
        <p:spPr bwMode="auto">
          <a:xfrm>
            <a:off x="1752600" y="3568700"/>
            <a:ext cx="571500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Vertebra</a:t>
            </a:r>
          </a:p>
        </p:txBody>
      </p:sp>
      <p:sp>
        <p:nvSpPr>
          <p:cNvPr id="1048624" name="Rectangle 7"/>
          <p:cNvSpPr/>
          <p:nvPr/>
        </p:nvSpPr>
        <p:spPr bwMode="auto">
          <a:xfrm>
            <a:off x="879475" y="5092700"/>
            <a:ext cx="446088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Carpal</a:t>
            </a:r>
          </a:p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bones</a:t>
            </a:r>
          </a:p>
        </p:txBody>
      </p:sp>
      <p:sp>
        <p:nvSpPr>
          <p:cNvPr id="1048625" name="Rectangle 8"/>
          <p:cNvSpPr/>
          <p:nvPr/>
        </p:nvSpPr>
        <p:spPr bwMode="auto">
          <a:xfrm>
            <a:off x="6273800" y="1244600"/>
            <a:ext cx="889000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Parietal bone</a:t>
            </a:r>
          </a:p>
        </p:txBody>
      </p:sp>
      <p:sp>
        <p:nvSpPr>
          <p:cNvPr id="1048626" name="Rectangle 9"/>
          <p:cNvSpPr/>
          <p:nvPr/>
        </p:nvSpPr>
        <p:spPr bwMode="auto">
          <a:xfrm>
            <a:off x="7658100" y="1219200"/>
            <a:ext cx="928688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table</a:t>
            </a:r>
          </a:p>
        </p:txBody>
      </p:sp>
      <p:sp>
        <p:nvSpPr>
          <p:cNvPr id="1048627" name="Rectangle 10"/>
          <p:cNvSpPr/>
          <p:nvPr/>
        </p:nvSpPr>
        <p:spPr bwMode="auto">
          <a:xfrm>
            <a:off x="7477125" y="1943100"/>
            <a:ext cx="515938" cy="2921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Internal</a:t>
            </a:r>
          </a:p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</a:t>
            </a:r>
          </a:p>
        </p:txBody>
      </p:sp>
      <p:sp>
        <p:nvSpPr>
          <p:cNvPr id="1048628" name="Rectangle 11"/>
          <p:cNvSpPr/>
          <p:nvPr/>
        </p:nvSpPr>
        <p:spPr bwMode="auto">
          <a:xfrm>
            <a:off x="8097838" y="1949450"/>
            <a:ext cx="557212" cy="431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Diploë</a:t>
            </a:r>
          </a:p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(spongy</a:t>
            </a:r>
          </a:p>
          <a:p>
            <a:pPr algn="ctr"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bone)</a:t>
            </a:r>
          </a:p>
        </p:txBody>
      </p:sp>
      <p:sp>
        <p:nvSpPr>
          <p:cNvPr id="1048629" name="Rectangle 12"/>
          <p:cNvSpPr/>
          <p:nvPr/>
        </p:nvSpPr>
        <p:spPr bwMode="auto">
          <a:xfrm>
            <a:off x="7035800" y="3765550"/>
            <a:ext cx="617538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Humerus</a:t>
            </a:r>
          </a:p>
        </p:txBody>
      </p:sp>
      <p:sp>
        <p:nvSpPr>
          <p:cNvPr id="1048630" name="Rectangle 13"/>
          <p:cNvSpPr/>
          <p:nvPr/>
        </p:nvSpPr>
        <p:spPr bwMode="auto">
          <a:xfrm>
            <a:off x="7953375" y="5054600"/>
            <a:ext cx="461963" cy="1524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1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Patella</a:t>
            </a:r>
          </a:p>
        </p:txBody>
      </p:sp>
      <p:sp>
        <p:nvSpPr>
          <p:cNvPr id="1048631" name="Rectangle 14"/>
          <p:cNvSpPr/>
          <p:nvPr/>
        </p:nvSpPr>
        <p:spPr bwMode="auto">
          <a:xfrm>
            <a:off x="685800" y="628650"/>
            <a:ext cx="1130300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 Bones</a:t>
            </a:r>
          </a:p>
        </p:txBody>
      </p:sp>
      <p:sp>
        <p:nvSpPr>
          <p:cNvPr id="1048632" name="Rectangle 15"/>
          <p:cNvSpPr/>
          <p:nvPr/>
        </p:nvSpPr>
        <p:spPr bwMode="auto">
          <a:xfrm>
            <a:off x="6178550" y="622300"/>
            <a:ext cx="855663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Flat Bones</a:t>
            </a:r>
          </a:p>
        </p:txBody>
      </p:sp>
      <p:sp>
        <p:nvSpPr>
          <p:cNvPr id="1048633" name="Rectangle 16"/>
          <p:cNvSpPr/>
          <p:nvPr/>
        </p:nvSpPr>
        <p:spPr bwMode="auto">
          <a:xfrm>
            <a:off x="6178550" y="2736850"/>
            <a:ext cx="965200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 Bones</a:t>
            </a:r>
          </a:p>
        </p:txBody>
      </p:sp>
      <p:sp>
        <p:nvSpPr>
          <p:cNvPr id="1048634" name="Rectangle 17"/>
          <p:cNvSpPr/>
          <p:nvPr/>
        </p:nvSpPr>
        <p:spPr bwMode="auto">
          <a:xfrm>
            <a:off x="6172200" y="4292600"/>
            <a:ext cx="1343025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Sesamoid Bones</a:t>
            </a:r>
          </a:p>
        </p:txBody>
      </p:sp>
      <p:sp>
        <p:nvSpPr>
          <p:cNvPr id="1048635" name="Rectangle 18"/>
          <p:cNvSpPr/>
          <p:nvPr/>
        </p:nvSpPr>
        <p:spPr bwMode="auto">
          <a:xfrm>
            <a:off x="685800" y="2743200"/>
            <a:ext cx="1231900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Irregular Bones</a:t>
            </a:r>
          </a:p>
        </p:txBody>
      </p:sp>
      <p:sp>
        <p:nvSpPr>
          <p:cNvPr id="1048636" name="Rectangle 19"/>
          <p:cNvSpPr/>
          <p:nvPr/>
        </p:nvSpPr>
        <p:spPr bwMode="auto">
          <a:xfrm>
            <a:off x="685800" y="4286250"/>
            <a:ext cx="993775" cy="1905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13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Short Bones</a:t>
            </a:r>
          </a:p>
        </p:txBody>
      </p:sp>
      <p:sp>
        <p:nvSpPr>
          <p:cNvPr id="1048637" name="Line 20"/>
          <p:cNvSpPr>
            <a:spLocks noChangeShapeType="1"/>
          </p:cNvSpPr>
          <p:nvPr/>
        </p:nvSpPr>
        <p:spPr bwMode="auto">
          <a:xfrm rot="10800000" flipH="1">
            <a:off x="8134350" y="1403350"/>
            <a:ext cx="1588" cy="2476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38" name="Line 21"/>
          <p:cNvSpPr>
            <a:spLocks noChangeShapeType="1"/>
          </p:cNvSpPr>
          <p:nvPr/>
        </p:nvSpPr>
        <p:spPr bwMode="auto">
          <a:xfrm>
            <a:off x="7683500" y="1822450"/>
            <a:ext cx="1588" cy="1206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39" name="Line 22"/>
          <p:cNvSpPr>
            <a:spLocks noChangeShapeType="1"/>
          </p:cNvSpPr>
          <p:nvPr/>
        </p:nvSpPr>
        <p:spPr bwMode="auto">
          <a:xfrm>
            <a:off x="8161338" y="1733550"/>
            <a:ext cx="184150" cy="1460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0" name="Line 23"/>
          <p:cNvSpPr>
            <a:spLocks noChangeShapeType="1"/>
          </p:cNvSpPr>
          <p:nvPr/>
        </p:nvSpPr>
        <p:spPr bwMode="auto">
          <a:xfrm>
            <a:off x="8337550" y="1752600"/>
            <a:ext cx="19050" cy="1333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1" name="Line 24"/>
          <p:cNvSpPr>
            <a:spLocks noChangeShapeType="1"/>
          </p:cNvSpPr>
          <p:nvPr/>
        </p:nvSpPr>
        <p:spPr bwMode="auto">
          <a:xfrm>
            <a:off x="8356600" y="1879600"/>
            <a:ext cx="1588" cy="571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2" name="Line 25"/>
          <p:cNvSpPr>
            <a:spLocks noChangeShapeType="1"/>
          </p:cNvSpPr>
          <p:nvPr/>
        </p:nvSpPr>
        <p:spPr bwMode="auto">
          <a:xfrm>
            <a:off x="7346950" y="3359150"/>
            <a:ext cx="1588" cy="3937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3" name="Line 26"/>
          <p:cNvSpPr>
            <a:spLocks noChangeShapeType="1"/>
          </p:cNvSpPr>
          <p:nvPr/>
        </p:nvSpPr>
        <p:spPr bwMode="auto">
          <a:xfrm>
            <a:off x="7404100" y="5118100"/>
            <a:ext cx="5143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4" name="Line 27"/>
          <p:cNvSpPr>
            <a:spLocks noChangeShapeType="1"/>
          </p:cNvSpPr>
          <p:nvPr/>
        </p:nvSpPr>
        <p:spPr bwMode="auto">
          <a:xfrm rot="10800000" flipH="1">
            <a:off x="4762500" y="4425950"/>
            <a:ext cx="774700" cy="1714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5" name="Line 28"/>
          <p:cNvSpPr>
            <a:spLocks noChangeShapeType="1"/>
          </p:cNvSpPr>
          <p:nvPr/>
        </p:nvSpPr>
        <p:spPr bwMode="auto">
          <a:xfrm>
            <a:off x="5537200" y="4425950"/>
            <a:ext cx="2857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6" name="Line 29"/>
          <p:cNvSpPr>
            <a:spLocks noChangeShapeType="1"/>
          </p:cNvSpPr>
          <p:nvPr/>
        </p:nvSpPr>
        <p:spPr bwMode="auto">
          <a:xfrm>
            <a:off x="5080000" y="2819400"/>
            <a:ext cx="7429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7" name="Line 30"/>
          <p:cNvSpPr>
            <a:spLocks noChangeShapeType="1"/>
          </p:cNvSpPr>
          <p:nvPr/>
        </p:nvSpPr>
        <p:spPr bwMode="auto">
          <a:xfrm rot="10800000" flipH="1">
            <a:off x="4781550" y="711200"/>
            <a:ext cx="755650" cy="9715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8" name="Line 31"/>
          <p:cNvSpPr>
            <a:spLocks noChangeShapeType="1"/>
          </p:cNvSpPr>
          <p:nvPr/>
        </p:nvSpPr>
        <p:spPr bwMode="auto">
          <a:xfrm>
            <a:off x="5537200" y="706438"/>
            <a:ext cx="298450" cy="15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49" name="Line 32"/>
          <p:cNvSpPr>
            <a:spLocks noChangeShapeType="1"/>
          </p:cNvSpPr>
          <p:nvPr/>
        </p:nvSpPr>
        <p:spPr bwMode="auto">
          <a:xfrm rot="10800000">
            <a:off x="3606800" y="723900"/>
            <a:ext cx="946150" cy="9652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0" name="Line 33"/>
          <p:cNvSpPr>
            <a:spLocks noChangeShapeType="1"/>
          </p:cNvSpPr>
          <p:nvPr/>
        </p:nvSpPr>
        <p:spPr bwMode="auto">
          <a:xfrm flipH="1">
            <a:off x="3149600" y="723900"/>
            <a:ext cx="4508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1" name="Line 34"/>
          <p:cNvSpPr>
            <a:spLocks noChangeShapeType="1"/>
          </p:cNvSpPr>
          <p:nvPr/>
        </p:nvSpPr>
        <p:spPr bwMode="auto">
          <a:xfrm rot="10800000">
            <a:off x="3505200" y="2851150"/>
            <a:ext cx="1092200" cy="2603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2" name="Line 35"/>
          <p:cNvSpPr>
            <a:spLocks noChangeShapeType="1"/>
          </p:cNvSpPr>
          <p:nvPr/>
        </p:nvSpPr>
        <p:spPr bwMode="auto">
          <a:xfrm flipH="1">
            <a:off x="3162300" y="2851150"/>
            <a:ext cx="34290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3" name="Line 36"/>
          <p:cNvSpPr>
            <a:spLocks noChangeShapeType="1"/>
          </p:cNvSpPr>
          <p:nvPr/>
        </p:nvSpPr>
        <p:spPr bwMode="auto">
          <a:xfrm flipH="1">
            <a:off x="3409950" y="3746500"/>
            <a:ext cx="444500" cy="6477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4" name="Line 37"/>
          <p:cNvSpPr>
            <a:spLocks noChangeShapeType="1"/>
          </p:cNvSpPr>
          <p:nvPr/>
        </p:nvSpPr>
        <p:spPr bwMode="auto">
          <a:xfrm flipH="1">
            <a:off x="3149600" y="4394200"/>
            <a:ext cx="2603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5" name="Line 38"/>
          <p:cNvSpPr>
            <a:spLocks noChangeShapeType="1"/>
          </p:cNvSpPr>
          <p:nvPr/>
        </p:nvSpPr>
        <p:spPr bwMode="auto">
          <a:xfrm flipH="1">
            <a:off x="1333500" y="4832350"/>
            <a:ext cx="793750" cy="3111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6" name="Line 39"/>
          <p:cNvSpPr>
            <a:spLocks noChangeShapeType="1"/>
          </p:cNvSpPr>
          <p:nvPr/>
        </p:nvSpPr>
        <p:spPr bwMode="auto">
          <a:xfrm flipH="1">
            <a:off x="1327150" y="5048250"/>
            <a:ext cx="647700" cy="1016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7" name="Line 40"/>
          <p:cNvSpPr>
            <a:spLocks noChangeShapeType="1"/>
          </p:cNvSpPr>
          <p:nvPr/>
        </p:nvSpPr>
        <p:spPr bwMode="auto">
          <a:xfrm flipH="1">
            <a:off x="1123950" y="1485900"/>
            <a:ext cx="412750" cy="15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8" name="Line 41"/>
          <p:cNvSpPr>
            <a:spLocks noChangeShapeType="1"/>
          </p:cNvSpPr>
          <p:nvPr/>
        </p:nvSpPr>
        <p:spPr bwMode="auto">
          <a:xfrm>
            <a:off x="1873250" y="1193800"/>
            <a:ext cx="654050" cy="127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59" name="Line 42"/>
          <p:cNvSpPr>
            <a:spLocks noChangeShapeType="1"/>
          </p:cNvSpPr>
          <p:nvPr/>
        </p:nvSpPr>
        <p:spPr bwMode="auto">
          <a:xfrm rot="10800000" flipH="1">
            <a:off x="2190750" y="1200150"/>
            <a:ext cx="336550" cy="31115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8660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414338" y="260350"/>
            <a:ext cx="8315325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404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6-17  Types of Fractures and Steps in Repair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405" name="Rectangle 4"/>
          <p:cNvSpPr/>
          <p:nvPr/>
        </p:nvSpPr>
        <p:spPr bwMode="auto">
          <a:xfrm>
            <a:off x="2497138" y="5392738"/>
            <a:ext cx="1993900" cy="1155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Immediately after the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fracture, extensive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bleeding occurs. Over a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period of several hours, a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large blood clot, or fracture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hematoma, develops.</a:t>
            </a:r>
          </a:p>
        </p:txBody>
      </p:sp>
      <p:sp>
        <p:nvSpPr>
          <p:cNvPr id="1049406" name="Rectangle 5"/>
          <p:cNvSpPr/>
          <p:nvPr/>
        </p:nvSpPr>
        <p:spPr bwMode="auto">
          <a:xfrm>
            <a:off x="5653088" y="5395913"/>
            <a:ext cx="2646362" cy="9652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An internal callus forms as a 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network of spongy bone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unites the inner edges, and an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callus of cartilage and bone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stabilizes the outer edges.</a:t>
            </a:r>
          </a:p>
        </p:txBody>
      </p:sp>
      <p:sp>
        <p:nvSpPr>
          <p:cNvPr id="1049407" name="Rectangle 6"/>
          <p:cNvSpPr/>
          <p:nvPr/>
        </p:nvSpPr>
        <p:spPr bwMode="auto">
          <a:xfrm>
            <a:off x="7124700" y="4811713"/>
            <a:ext cx="841375" cy="177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1049408" name="Rectangle 7"/>
          <p:cNvSpPr/>
          <p:nvPr/>
        </p:nvSpPr>
        <p:spPr bwMode="auto">
          <a:xfrm>
            <a:off x="5743575" y="4818063"/>
            <a:ext cx="1165225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 of</a:t>
            </a:r>
          </a:p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callus</a:t>
            </a:r>
          </a:p>
        </p:txBody>
      </p:sp>
      <p:sp>
        <p:nvSpPr>
          <p:cNvPr id="1049409" name="Rectangle 8"/>
          <p:cNvSpPr/>
          <p:nvPr/>
        </p:nvSpPr>
        <p:spPr bwMode="auto">
          <a:xfrm>
            <a:off x="3783013" y="2668588"/>
            <a:ext cx="774700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Fracture</a:t>
            </a:r>
          </a:p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hematoma</a:t>
            </a:r>
          </a:p>
        </p:txBody>
      </p:sp>
      <p:sp>
        <p:nvSpPr>
          <p:cNvPr id="1049410" name="Rectangle 9"/>
          <p:cNvSpPr/>
          <p:nvPr/>
        </p:nvSpPr>
        <p:spPr bwMode="auto">
          <a:xfrm>
            <a:off x="4014788" y="4816475"/>
            <a:ext cx="749300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fragments</a:t>
            </a:r>
          </a:p>
        </p:txBody>
      </p:sp>
      <p:sp>
        <p:nvSpPr>
          <p:cNvPr id="1049411" name="Rectangle 10"/>
          <p:cNvSpPr/>
          <p:nvPr/>
        </p:nvSpPr>
        <p:spPr bwMode="auto">
          <a:xfrm>
            <a:off x="2916238" y="4821238"/>
            <a:ext cx="384175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Dead</a:t>
            </a:r>
          </a:p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49412" name="Line 11"/>
          <p:cNvSpPr>
            <a:spLocks noChangeShapeType="1"/>
          </p:cNvSpPr>
          <p:nvPr/>
        </p:nvSpPr>
        <p:spPr bwMode="auto">
          <a:xfrm>
            <a:off x="7620000" y="3795713"/>
            <a:ext cx="3175" cy="103663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3" name="Line 12"/>
          <p:cNvSpPr>
            <a:spLocks noChangeShapeType="1"/>
          </p:cNvSpPr>
          <p:nvPr/>
        </p:nvSpPr>
        <p:spPr bwMode="auto">
          <a:xfrm flipH="1">
            <a:off x="6345238" y="3738563"/>
            <a:ext cx="868362" cy="8540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4" name="Line 13"/>
          <p:cNvSpPr>
            <a:spLocks noChangeShapeType="1"/>
          </p:cNvSpPr>
          <p:nvPr/>
        </p:nvSpPr>
        <p:spPr bwMode="auto">
          <a:xfrm>
            <a:off x="6337300" y="4595813"/>
            <a:ext cx="3175" cy="204787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5" name="Line 14"/>
          <p:cNvSpPr>
            <a:spLocks noChangeShapeType="1"/>
          </p:cNvSpPr>
          <p:nvPr/>
        </p:nvSpPr>
        <p:spPr bwMode="auto">
          <a:xfrm>
            <a:off x="3622675" y="3265488"/>
            <a:ext cx="754063" cy="1331912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6" name="Line 15"/>
          <p:cNvSpPr>
            <a:spLocks noChangeShapeType="1"/>
          </p:cNvSpPr>
          <p:nvPr/>
        </p:nvSpPr>
        <p:spPr bwMode="auto">
          <a:xfrm>
            <a:off x="3224213" y="3167063"/>
            <a:ext cx="1143000" cy="1435100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7" name="Line 16"/>
          <p:cNvSpPr>
            <a:spLocks noChangeShapeType="1"/>
          </p:cNvSpPr>
          <p:nvPr/>
        </p:nvSpPr>
        <p:spPr bwMode="auto">
          <a:xfrm>
            <a:off x="4365625" y="4584700"/>
            <a:ext cx="3175" cy="16986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8" name="Line 17"/>
          <p:cNvSpPr>
            <a:spLocks noChangeShapeType="1"/>
          </p:cNvSpPr>
          <p:nvPr/>
        </p:nvSpPr>
        <p:spPr bwMode="auto">
          <a:xfrm>
            <a:off x="3113088" y="3994150"/>
            <a:ext cx="3175" cy="785813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19" name="Rectangle 18"/>
          <p:cNvSpPr/>
          <p:nvPr/>
        </p:nvSpPr>
        <p:spPr bwMode="auto">
          <a:xfrm>
            <a:off x="1644650" y="706438"/>
            <a:ext cx="4810125" cy="5588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lang="en-US">
                <a:solidFill>
                  <a:srgbClr val="5091CC"/>
                </a:solidFill>
                <a:latin typeface="Arial Bold" charset="0"/>
                <a:cs typeface="Arial Bold" charset="0"/>
                <a:sym typeface="Arial Bold" charset="0"/>
              </a:rPr>
              <a:t>REPAIR OF A </a:t>
            </a:r>
            <a:r>
              <a:rPr sz="4000" lang="en-US">
                <a:solidFill>
                  <a:srgbClr val="5091CC"/>
                </a:solidFill>
                <a:latin typeface="Arial Bold" charset="0"/>
                <a:cs typeface="Arial Bold" charset="0"/>
                <a:sym typeface="Arial Bold" charset="0"/>
              </a:rPr>
              <a:t>FRACTURE</a:t>
            </a:r>
          </a:p>
        </p:txBody>
      </p:sp>
      <p:sp>
        <p:nvSpPr>
          <p:cNvPr id="10494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90</a:t>
            </a:fld>
            <a:endParaRPr lang="en-US"/>
          </a:p>
        </p:txBody>
      </p:sp>
    </p:spTree>
  </p:cSld>
  <p:clrMapOvr>
    <a:masterClrMapping/>
  </p:clrMapOvr>
  <p:timing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1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6-9 Fractures</a:t>
            </a:r>
          </a:p>
        </p:txBody>
      </p:sp>
      <p:sp>
        <p:nvSpPr>
          <p:cNvPr id="1049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638800"/>
          </a:xfrm>
        </p:spPr>
        <p:txBody>
          <a:bodyPr rIns="132080"/>
          <a:p>
            <a:pPr indent="-328613" lvl="1" marL="369888">
              <a:lnSpc>
                <a:spcPct val="110000"/>
              </a:lnSpc>
              <a:buFont typeface="Arial" charset="0"/>
              <a:buChar char="•"/>
            </a:pPr>
            <a:r>
              <a:rPr sz="2800" lang="en-US"/>
              <a:t>Osteoblasts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Replace central cartilage of external callus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With spongy bone</a:t>
            </a:r>
          </a:p>
          <a:p>
            <a:pPr indent="-328613" lvl="1" marL="369888">
              <a:lnSpc>
                <a:spcPct val="110000"/>
              </a:lnSpc>
              <a:buFont typeface="Times" charset="0"/>
              <a:buNone/>
            </a:pPr>
            <a:endParaRPr sz="2800"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indent="-328613" lvl="1" marL="369888">
              <a:lnSpc>
                <a:spcPct val="110000"/>
              </a:lnSpc>
              <a:buFont typeface="Arial" charset="0"/>
              <a:buChar char="•"/>
            </a:pPr>
            <a:r>
              <a:rPr sz="2800" lang="en-US"/>
              <a:t>Osteoblasts and osteocytes remodel the fracture for up to a year</a:t>
            </a:r>
          </a:p>
          <a:p>
            <a:pPr indent="-304800" lvl="2" marL="788988">
              <a:lnSpc>
                <a:spcPct val="110000"/>
              </a:lnSpc>
            </a:pPr>
            <a:r>
              <a:rPr sz="2400" lang="en-US"/>
              <a:t>Reducing bone calluses</a:t>
            </a:r>
          </a:p>
        </p:txBody>
      </p:sp>
      <p:sp>
        <p:nvSpPr>
          <p:cNvPr id="1049423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2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91</a:t>
            </a:fld>
            <a:endParaRPr lang="en-US"/>
          </a:p>
        </p:txBody>
      </p:sp>
    </p:spTree>
  </p:cSld>
  <p:clrMapOvr>
    <a:masterClrMapping/>
  </p:clrMapOvr>
  <p:timing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1309688" y="231775"/>
            <a:ext cx="6523037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42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6-17  Types of Fractures and Steps in Repair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426" name="Rectangle 4"/>
          <p:cNvSpPr/>
          <p:nvPr/>
        </p:nvSpPr>
        <p:spPr bwMode="auto">
          <a:xfrm>
            <a:off x="1673225" y="5157788"/>
            <a:ext cx="2738438" cy="13589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The cartilage of the external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callus has been replaced by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bone, and struts of spongy bone now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united the broken ends. Fragments of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dead bone and the areas of bone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closest to the break have been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removed and replaced.</a:t>
            </a:r>
          </a:p>
        </p:txBody>
      </p:sp>
      <p:sp>
        <p:nvSpPr>
          <p:cNvPr id="1049427" name="Rectangle 5"/>
          <p:cNvSpPr/>
          <p:nvPr/>
        </p:nvSpPr>
        <p:spPr bwMode="auto">
          <a:xfrm>
            <a:off x="5818188" y="5148263"/>
            <a:ext cx="1993900" cy="1155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A swelling initially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marks the location of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fracture. Over time, this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region will be remodeled,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little evidence of the 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fracture will remain.</a:t>
            </a:r>
          </a:p>
        </p:txBody>
      </p:sp>
      <p:sp>
        <p:nvSpPr>
          <p:cNvPr id="1049428" name="Rectangle 6"/>
          <p:cNvSpPr/>
          <p:nvPr/>
        </p:nvSpPr>
        <p:spPr bwMode="auto">
          <a:xfrm>
            <a:off x="5557838" y="3286125"/>
            <a:ext cx="612775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</a:t>
            </a:r>
          </a:p>
          <a:p>
            <a:pPr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callus</a:t>
            </a:r>
          </a:p>
        </p:txBody>
      </p:sp>
      <p:sp>
        <p:nvSpPr>
          <p:cNvPr id="1049429" name="Rectangle 7"/>
          <p:cNvSpPr/>
          <p:nvPr/>
        </p:nvSpPr>
        <p:spPr bwMode="auto">
          <a:xfrm>
            <a:off x="3605213" y="4495800"/>
            <a:ext cx="612775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</a:t>
            </a:r>
          </a:p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callus</a:t>
            </a:r>
          </a:p>
        </p:txBody>
      </p:sp>
      <p:sp>
        <p:nvSpPr>
          <p:cNvPr id="1049430" name="Rectangle 8"/>
          <p:cNvSpPr/>
          <p:nvPr/>
        </p:nvSpPr>
        <p:spPr bwMode="auto">
          <a:xfrm>
            <a:off x="1749425" y="4500563"/>
            <a:ext cx="561975" cy="381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Internal</a:t>
            </a:r>
          </a:p>
          <a:p>
            <a:pPr algn="ctr">
              <a:lnSpc>
                <a:spcPct val="110000"/>
              </a:lnSpc>
            </a:pPr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callus</a:t>
            </a:r>
          </a:p>
        </p:txBody>
      </p:sp>
      <p:sp>
        <p:nvSpPr>
          <p:cNvPr id="1049431" name="Line 9"/>
          <p:cNvSpPr>
            <a:spLocks noChangeShapeType="1"/>
          </p:cNvSpPr>
          <p:nvPr/>
        </p:nvSpPr>
        <p:spPr bwMode="auto">
          <a:xfrm>
            <a:off x="5083175" y="3386138"/>
            <a:ext cx="373063" cy="317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32" name="Line 10"/>
          <p:cNvSpPr>
            <a:spLocks noChangeShapeType="1"/>
          </p:cNvSpPr>
          <p:nvPr/>
        </p:nvSpPr>
        <p:spPr bwMode="auto">
          <a:xfrm>
            <a:off x="3905250" y="2708275"/>
            <a:ext cx="12700" cy="1716088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33" name="Line 11"/>
          <p:cNvSpPr>
            <a:spLocks noChangeShapeType="1"/>
          </p:cNvSpPr>
          <p:nvPr/>
        </p:nvSpPr>
        <p:spPr bwMode="auto">
          <a:xfrm>
            <a:off x="2028825" y="2990850"/>
            <a:ext cx="12700" cy="1431925"/>
          </a:xfrm>
          <a:prstGeom prst="line"/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34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92</a:t>
            </a:fld>
            <a:endParaRPr lang="en-US"/>
          </a:p>
        </p:txBody>
      </p:sp>
    </p:spTree>
  </p:cSld>
  <p:clrMapOvr>
    <a:masterClrMapping/>
  </p:clrMapOvr>
  <p:timing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5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6-10 Effects of Aging on the Skeletal System </a:t>
            </a:r>
          </a:p>
        </p:txBody>
      </p:sp>
      <p:sp>
        <p:nvSpPr>
          <p:cNvPr id="1049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</p:spPr>
        <p:txBody>
          <a:bodyPr rIns="132080"/>
          <a:p>
            <a:pPr>
              <a:lnSpc>
                <a:spcPct val="105000"/>
              </a:lnSpc>
            </a:pPr>
            <a:r>
              <a:rPr lang="en-US"/>
              <a:t>Age-Related Changes</a:t>
            </a:r>
          </a:p>
          <a:p>
            <a:pPr lvl="1" marL="782638">
              <a:lnSpc>
                <a:spcPct val="105000"/>
              </a:lnSpc>
            </a:pPr>
            <a:r>
              <a:rPr lang="en-US"/>
              <a:t>Bones become thinner and weaker with age</a:t>
            </a:r>
          </a:p>
          <a:p>
            <a:pPr lvl="2" marL="1182688">
              <a:lnSpc>
                <a:spcPct val="10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Osteopenia</a:t>
            </a:r>
            <a:r>
              <a:rPr lang="en-US"/>
              <a:t> begins between ages 30 and 40 </a:t>
            </a:r>
          </a:p>
          <a:p>
            <a:pPr lvl="2" marL="1182688">
              <a:lnSpc>
                <a:spcPct val="105000"/>
              </a:lnSpc>
            </a:pPr>
            <a:r>
              <a:rPr lang="en-US"/>
              <a:t>Women lose 8% of bone mass per decade, men 3%</a:t>
            </a:r>
          </a:p>
          <a:p>
            <a:pPr lvl="1" marL="782638">
              <a:lnSpc>
                <a:spcPct val="105000"/>
              </a:lnSpc>
            </a:pPr>
            <a:r>
              <a:rPr lang="en-US"/>
              <a:t>The epiphyses, vertebrae, and jaws are most affected</a:t>
            </a:r>
          </a:p>
          <a:p>
            <a:pPr lvl="2" marL="1182688">
              <a:lnSpc>
                <a:spcPct val="105000"/>
              </a:lnSpc>
            </a:pPr>
            <a:r>
              <a:rPr lang="en-US"/>
              <a:t>Resulting in fragile limbs</a:t>
            </a:r>
          </a:p>
          <a:p>
            <a:pPr lvl="2" marL="1182688">
              <a:lnSpc>
                <a:spcPct val="105000"/>
              </a:lnSpc>
            </a:pPr>
            <a:r>
              <a:rPr lang="en-US"/>
              <a:t>Reduction in height</a:t>
            </a:r>
          </a:p>
          <a:p>
            <a:pPr lvl="2" marL="1182688">
              <a:lnSpc>
                <a:spcPct val="105000"/>
              </a:lnSpc>
            </a:pPr>
            <a:r>
              <a:rPr lang="en-US"/>
              <a:t>Tooth loss</a:t>
            </a:r>
          </a:p>
        </p:txBody>
      </p:sp>
      <p:sp>
        <p:nvSpPr>
          <p:cNvPr id="1049437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93</a:t>
            </a:fld>
            <a:endParaRPr lang="en-US"/>
          </a:p>
        </p:txBody>
      </p:sp>
    </p:spTree>
  </p:cSld>
  <p:clrMapOvr>
    <a:masterClrMapping/>
  </p:clrMapOvr>
  <p:timing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6-10 Effects of Aging on the Skeletal System </a:t>
            </a:r>
          </a:p>
        </p:txBody>
      </p:sp>
      <p:sp>
        <p:nvSpPr>
          <p:cNvPr id="1049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0000"/>
            <a:ext cx="8534400" cy="5588000"/>
          </a:xfrm>
        </p:spPr>
        <p:txBody>
          <a:bodyPr rIns="132080"/>
          <a:p>
            <a:pPr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Osteoporosis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1" marL="782638">
              <a:lnSpc>
                <a:spcPct val="125000"/>
              </a:lnSpc>
            </a:pPr>
            <a:r>
              <a:rPr lang="en-US"/>
              <a:t>Severe bone loss 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Affects normal function</a:t>
            </a:r>
          </a:p>
          <a:p>
            <a:pPr lvl="1" marL="782638">
              <a:lnSpc>
                <a:spcPct val="125000"/>
              </a:lnSpc>
            </a:pPr>
            <a:r>
              <a:rPr lang="en-US"/>
              <a:t>Over age 45, occurs in:</a:t>
            </a:r>
          </a:p>
          <a:p>
            <a:pPr lvl="2" marL="1182688"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29% of women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 marL="1182688"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18% of men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44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4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94</a:t>
            </a:fld>
            <a:endParaRPr lang="en-US"/>
          </a:p>
        </p:txBody>
      </p:sp>
    </p:spTree>
  </p:cSld>
  <p:clrMapOvr>
    <a:masterClrMapping/>
  </p:clrMapOvr>
  <p:timing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/>
          <p:cNvPicPr>
            <a:picLocks noChangeArrowheads="1"/>
          </p:cNvPicPr>
          <p:nvPr/>
        </p:nvPicPr>
        <p:blipFill>
          <a:blip xmlns:r="http://schemas.openxmlformats.org/officeDocument/2006/relationships" r:embed="rId1"/>
          <a:srcRect b="2776"/>
          <a:stretch>
            <a:fillRect/>
          </a:stretch>
        </p:blipFill>
        <p:spPr bwMode="auto">
          <a:xfrm>
            <a:off x="2611438" y="327025"/>
            <a:ext cx="3919537" cy="6400800"/>
          </a:xfrm>
          <a:prstGeom prst="rect"/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</p:spPr>
        <p:txBody>
          <a:bodyPr rIns="132080"/>
          <a:p>
            <a:r>
              <a:rPr sz="12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6-18  The Effects of Osteoporosis on Spongy Bone</a:t>
            </a:r>
            <a:endParaRPr sz="1200" lang="en-US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9444" name="Rectangle 4"/>
          <p:cNvSpPr/>
          <p:nvPr/>
        </p:nvSpPr>
        <p:spPr bwMode="auto">
          <a:xfrm>
            <a:off x="5683250" y="3127375"/>
            <a:ext cx="512763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SEM </a:t>
            </a:r>
            <a:r>
              <a:rPr sz="900" lang="en-US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sz="9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25</a:t>
            </a:r>
          </a:p>
        </p:txBody>
      </p:sp>
      <p:sp>
        <p:nvSpPr>
          <p:cNvPr id="1049445" name="Rectangle 5"/>
          <p:cNvSpPr/>
          <p:nvPr/>
        </p:nvSpPr>
        <p:spPr bwMode="auto">
          <a:xfrm>
            <a:off x="3967163" y="3101975"/>
            <a:ext cx="114935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Normal spongy bone</a:t>
            </a:r>
          </a:p>
        </p:txBody>
      </p:sp>
      <p:sp>
        <p:nvSpPr>
          <p:cNvPr id="1049446" name="Rectangle 6"/>
          <p:cNvSpPr/>
          <p:nvPr/>
        </p:nvSpPr>
        <p:spPr bwMode="auto">
          <a:xfrm>
            <a:off x="3971925" y="6345238"/>
            <a:ext cx="1619250" cy="1270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110000"/>
              </a:lnSpc>
            </a:pPr>
            <a:r>
              <a:rPr sz="900"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 in osteoporosis</a:t>
            </a:r>
          </a:p>
        </p:txBody>
      </p:sp>
      <p:sp>
        <p:nvSpPr>
          <p:cNvPr id="1049447" name="Rectangle 7"/>
          <p:cNvSpPr/>
          <p:nvPr/>
        </p:nvSpPr>
        <p:spPr bwMode="auto">
          <a:xfrm>
            <a:off x="5697538" y="6370638"/>
            <a:ext cx="512762" cy="139700"/>
          </a:xfrm>
          <a:prstGeom prst="rect"/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 wrap="none">
            <a:spAutoFit/>
          </a:bodyPr>
          <a:p>
            <a:pPr>
              <a:lnSpc>
                <a:spcPct val="90000"/>
              </a:lnSpc>
            </a:pPr>
            <a:r>
              <a:rPr sz="9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SEM </a:t>
            </a:r>
            <a:r>
              <a:rPr sz="900" lang="en-US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sz="900" lang="en-US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21</a:t>
            </a:r>
          </a:p>
        </p:txBody>
      </p:sp>
      <p:sp>
        <p:nvSpPr>
          <p:cNvPr id="104944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95</a:t>
            </a:fld>
            <a:endParaRPr lang="en-US"/>
          </a:p>
        </p:txBody>
      </p:sp>
    </p:spTree>
  </p:cSld>
  <p:clrMapOvr>
    <a:masterClrMapping/>
  </p:clrMapOvr>
  <p:timing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9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p>
            <a:r>
              <a:rPr lang="en-US"/>
              <a:t>6-10 Effects of Aging on the Skeletal System </a:t>
            </a:r>
          </a:p>
        </p:txBody>
      </p:sp>
      <p:sp>
        <p:nvSpPr>
          <p:cNvPr id="1049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715000"/>
          </a:xfrm>
        </p:spPr>
        <p:txBody>
          <a:bodyPr rIns="132080"/>
          <a:p>
            <a:pPr>
              <a:lnSpc>
                <a:spcPct val="135000"/>
              </a:lnSpc>
            </a:pPr>
            <a:r>
              <a:rPr lang="en-US"/>
              <a:t>Hormones and Bone Loss</a:t>
            </a:r>
          </a:p>
          <a:p>
            <a:pPr lvl="1" marL="782638">
              <a:lnSpc>
                <a:spcPct val="135000"/>
              </a:lnSpc>
            </a:pPr>
            <a:r>
              <a:rPr lang="en-US"/>
              <a:t>Estrogens and androgens help maintain bone mass</a:t>
            </a:r>
          </a:p>
          <a:p>
            <a:pPr lvl="1" marL="782638">
              <a:lnSpc>
                <a:spcPct val="135000"/>
              </a:lnSpc>
            </a:pPr>
            <a:r>
              <a:rPr lang="en-US"/>
              <a:t>Bone loss in women accelerates after menopause </a:t>
            </a:r>
          </a:p>
          <a:p>
            <a:pPr>
              <a:lnSpc>
                <a:spcPct val="135000"/>
              </a:lnSpc>
            </a:pPr>
            <a:r>
              <a:rPr lang="en-US"/>
              <a:t>Cancer and Bone Loss</a:t>
            </a:r>
          </a:p>
          <a:p>
            <a:pPr lvl="1" marL="782638">
              <a:lnSpc>
                <a:spcPct val="135000"/>
              </a:lnSpc>
            </a:pPr>
            <a:r>
              <a:rPr lang="en-US"/>
              <a:t>Cancerous tissues release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osteoclast-activating factor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lvl="2" marL="1182688">
              <a:lnSpc>
                <a:spcPct val="135000"/>
              </a:lnSpc>
            </a:pPr>
            <a:r>
              <a:rPr lang="en-US"/>
              <a:t>That stimulates osteoclasts</a:t>
            </a:r>
          </a:p>
          <a:p>
            <a:pPr lvl="2" marL="1182688">
              <a:lnSpc>
                <a:spcPct val="135000"/>
              </a:lnSpc>
            </a:pPr>
            <a:r>
              <a:rPr lang="en-US"/>
              <a:t>And produces severe osteoporosis</a:t>
            </a:r>
          </a:p>
        </p:txBody>
      </p:sp>
      <p:sp>
        <p:nvSpPr>
          <p:cNvPr id="1049451" name="Rectangle 4"/>
          <p:cNvSpPr/>
          <p:nvPr/>
        </p:nvSpPr>
        <p:spPr bwMode="auto">
          <a:xfrm>
            <a:off x="0" y="0"/>
            <a:ext cx="9144000" cy="152400"/>
          </a:xfrm>
          <a:prstGeom prst="rect"/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bIns="0" lIns="0" rIns="0" tIns="0"/>
          <a:p>
            <a:endParaRPr lang="en-US"/>
          </a:p>
        </p:txBody>
      </p:sp>
      <p:sp>
        <p:nvSpPr>
          <p:cNvPr id="104945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DD94066-3C36-4E09-B0F5-3A1C6177BF6D}" type="slidenum">
              <a:rPr lang="en-US" smtClean="0"/>
              <a:t>96</a:t>
            </a:fld>
            <a:endParaRPr lang="en-US"/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2400" i="0" kumimoji="0" lang="en-US" normalizeH="0" strike="noStrike" u="none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System 103</dc:creator>
  <cp:lastModifiedBy>ADMIN</cp:lastModifiedBy>
  <dcterms:created xsi:type="dcterms:W3CDTF">2020-12-31T07:53:09Z</dcterms:created>
  <dcterms:modified xsi:type="dcterms:W3CDTF">2020-12-31T07:53:09Z</dcterms:modified>
</cp:coreProperties>
</file>