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4" r:id="rId3"/>
    <p:sldId id="276" r:id="rId4"/>
    <p:sldId id="257" r:id="rId5"/>
    <p:sldId id="272" r:id="rId6"/>
    <p:sldId id="258" r:id="rId7"/>
    <p:sldId id="259" r:id="rId8"/>
    <p:sldId id="260" r:id="rId9"/>
    <p:sldId id="261" r:id="rId10"/>
    <p:sldId id="262" r:id="rId11"/>
    <p:sldId id="263" r:id="rId12"/>
    <p:sldId id="273" r:id="rId13"/>
    <p:sldId id="264" r:id="rId14"/>
    <p:sldId id="265" r:id="rId15"/>
    <p:sldId id="266" r:id="rId16"/>
    <p:sldId id="267" r:id="rId17"/>
    <p:sldId id="275" r:id="rId18"/>
    <p:sldId id="268" r:id="rId19"/>
    <p:sldId id="269" r:id="rId20"/>
    <p:sldId id="270" r:id="rId21"/>
    <p:sldId id="271"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9/19/2021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9/19/2021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INTRODUCTION TO SURGERY-LEVEL 2</a:t>
            </a:r>
            <a:endParaRPr lang="en-GB" dirty="0"/>
          </a:p>
        </p:txBody>
      </p:sp>
      <p:sp>
        <p:nvSpPr>
          <p:cNvPr id="3" name="Subtitle 2"/>
          <p:cNvSpPr>
            <a:spLocks noGrp="1"/>
          </p:cNvSpPr>
          <p:nvPr>
            <p:ph type="subTitle" idx="1"/>
          </p:nvPr>
        </p:nvSpPr>
        <p:spPr/>
        <p:txBody>
          <a:bodyPr/>
          <a:lstStyle/>
          <a:p>
            <a:r>
              <a:rPr lang="en-GB" dirty="0" smtClean="0"/>
              <a:t>BY YUSUF KASIDI</a:t>
            </a:r>
          </a:p>
          <a:p>
            <a:endParaRPr lang="en-GB" dirty="0"/>
          </a:p>
        </p:txBody>
      </p:sp>
    </p:spTree>
    <p:extLst>
      <p:ext uri="{BB962C8B-B14F-4D97-AF65-F5344CB8AC3E}">
        <p14:creationId xmlns:p14="http://schemas.microsoft.com/office/powerpoint/2010/main" val="1787901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54480" y="889844"/>
            <a:ext cx="7589520" cy="4524315"/>
          </a:xfrm>
          <a:prstGeom prst="rect">
            <a:avLst/>
          </a:prstGeom>
        </p:spPr>
        <p:txBody>
          <a:bodyPr wrap="square">
            <a:spAutoFit/>
          </a:bodyPr>
          <a:lstStyle/>
          <a:p>
            <a:r>
              <a:rPr lang="en-GB" b="1" dirty="0">
                <a:solidFill>
                  <a:srgbClr val="3F3F3F"/>
                </a:solidFill>
                <a:latin typeface="Raleway"/>
              </a:rPr>
              <a:t>Specific Operations</a:t>
            </a:r>
          </a:p>
          <a:p>
            <a:r>
              <a:rPr lang="en-GB" dirty="0">
                <a:solidFill>
                  <a:srgbClr val="4C4C4C"/>
                </a:solidFill>
                <a:latin typeface="Raleway"/>
              </a:rPr>
              <a:t>Operations with unique names to be familiar with include:</a:t>
            </a:r>
          </a:p>
          <a:p>
            <a:pPr>
              <a:buFont typeface="Arial" panose="020B0604020202020204" pitchFamily="34" charset="0"/>
              <a:buChar char="•"/>
            </a:pPr>
            <a:r>
              <a:rPr lang="en-GB" b="1" i="1" dirty="0">
                <a:solidFill>
                  <a:srgbClr val="4C4C4C"/>
                </a:solidFill>
                <a:latin typeface="Raleway"/>
              </a:rPr>
              <a:t>Hemicolectomy</a:t>
            </a:r>
            <a:r>
              <a:rPr lang="en-GB" dirty="0">
                <a:solidFill>
                  <a:srgbClr val="4C4C4C"/>
                </a:solidFill>
                <a:latin typeface="Raleway"/>
              </a:rPr>
              <a:t> – removing a portion of the large intestine (colon)</a:t>
            </a:r>
          </a:p>
          <a:p>
            <a:pPr>
              <a:buFont typeface="Arial" panose="020B0604020202020204" pitchFamily="34" charset="0"/>
              <a:buChar char="•"/>
            </a:pPr>
            <a:r>
              <a:rPr lang="en-GB" b="1" i="1" dirty="0">
                <a:solidFill>
                  <a:srgbClr val="4C4C4C"/>
                </a:solidFill>
                <a:latin typeface="Raleway"/>
              </a:rPr>
              <a:t>Hartmann’s procedure</a:t>
            </a:r>
            <a:r>
              <a:rPr lang="en-GB" dirty="0">
                <a:solidFill>
                  <a:srgbClr val="4C4C4C"/>
                </a:solidFill>
                <a:latin typeface="Raleway"/>
              </a:rPr>
              <a:t> (</a:t>
            </a:r>
            <a:r>
              <a:rPr lang="en-GB" dirty="0" err="1">
                <a:solidFill>
                  <a:srgbClr val="4C4C4C"/>
                </a:solidFill>
                <a:latin typeface="Raleway"/>
              </a:rPr>
              <a:t>proctosigmoidectomy</a:t>
            </a:r>
            <a:r>
              <a:rPr lang="en-GB" dirty="0">
                <a:solidFill>
                  <a:srgbClr val="4C4C4C"/>
                </a:solidFill>
                <a:latin typeface="Raleway"/>
              </a:rPr>
              <a:t>) – removal of the </a:t>
            </a:r>
            <a:r>
              <a:rPr lang="en-GB" dirty="0" err="1">
                <a:solidFill>
                  <a:srgbClr val="4C4C4C"/>
                </a:solidFill>
                <a:latin typeface="Raleway"/>
              </a:rPr>
              <a:t>rectosigmoid</a:t>
            </a:r>
            <a:r>
              <a:rPr lang="en-GB" dirty="0">
                <a:solidFill>
                  <a:srgbClr val="4C4C4C"/>
                </a:solidFill>
                <a:latin typeface="Raleway"/>
              </a:rPr>
              <a:t> colon with closure of the anorectal stump and formation of a colostomy</a:t>
            </a:r>
          </a:p>
          <a:p>
            <a:pPr>
              <a:buFont typeface="Arial" panose="020B0604020202020204" pitchFamily="34" charset="0"/>
              <a:buChar char="•"/>
            </a:pPr>
            <a:r>
              <a:rPr lang="en-GB" b="1" i="1" dirty="0">
                <a:solidFill>
                  <a:srgbClr val="4C4C4C"/>
                </a:solidFill>
                <a:latin typeface="Raleway"/>
              </a:rPr>
              <a:t>Anterior resection</a:t>
            </a:r>
            <a:r>
              <a:rPr lang="en-GB" dirty="0">
                <a:solidFill>
                  <a:srgbClr val="4C4C4C"/>
                </a:solidFill>
                <a:latin typeface="Raleway"/>
              </a:rPr>
              <a:t> – removal of the rectum</a:t>
            </a:r>
          </a:p>
          <a:p>
            <a:pPr>
              <a:buFont typeface="Arial" panose="020B0604020202020204" pitchFamily="34" charset="0"/>
              <a:buChar char="•"/>
            </a:pPr>
            <a:r>
              <a:rPr lang="en-GB" b="1" i="1" dirty="0">
                <a:solidFill>
                  <a:srgbClr val="4C4C4C"/>
                </a:solidFill>
                <a:latin typeface="Raleway"/>
              </a:rPr>
              <a:t>Whipple procedure</a:t>
            </a:r>
            <a:r>
              <a:rPr lang="en-GB" dirty="0">
                <a:solidFill>
                  <a:srgbClr val="4C4C4C"/>
                </a:solidFill>
                <a:latin typeface="Raleway"/>
              </a:rPr>
              <a:t> (</a:t>
            </a:r>
            <a:r>
              <a:rPr lang="en-GB" dirty="0" err="1">
                <a:solidFill>
                  <a:srgbClr val="4C4C4C"/>
                </a:solidFill>
                <a:latin typeface="Raleway"/>
              </a:rPr>
              <a:t>pancreaticoduodenectomy</a:t>
            </a:r>
            <a:r>
              <a:rPr lang="en-GB" dirty="0">
                <a:solidFill>
                  <a:srgbClr val="4C4C4C"/>
                </a:solidFill>
                <a:latin typeface="Raleway"/>
              </a:rPr>
              <a:t>) – removal of the head of the pancreas, duodenum, gallbladder and bile duct</a:t>
            </a:r>
          </a:p>
          <a:p>
            <a:r>
              <a:rPr lang="en-GB" dirty="0">
                <a:solidFill>
                  <a:srgbClr val="4C4C4C"/>
                </a:solidFill>
                <a:latin typeface="Raleway"/>
              </a:rPr>
              <a:t> </a:t>
            </a:r>
          </a:p>
          <a:p>
            <a:r>
              <a:rPr lang="en-GB" b="1" dirty="0">
                <a:solidFill>
                  <a:srgbClr val="3F3F3F"/>
                </a:solidFill>
                <a:latin typeface="Raleway"/>
              </a:rPr>
              <a:t>Incisions and Scars</a:t>
            </a:r>
          </a:p>
          <a:p>
            <a:r>
              <a:rPr lang="en-GB" dirty="0">
                <a:solidFill>
                  <a:srgbClr val="4C4C4C"/>
                </a:solidFill>
                <a:latin typeface="Raleway"/>
              </a:rPr>
              <a:t>Upper abdominal surgery:</a:t>
            </a:r>
          </a:p>
          <a:p>
            <a:pPr>
              <a:buFont typeface="Arial" panose="020B0604020202020204" pitchFamily="34" charset="0"/>
              <a:buChar char="•"/>
            </a:pPr>
            <a:r>
              <a:rPr lang="en-GB" b="1" i="1" dirty="0">
                <a:solidFill>
                  <a:srgbClr val="4C4C4C"/>
                </a:solidFill>
                <a:latin typeface="Raleway"/>
              </a:rPr>
              <a:t>Kocher incision</a:t>
            </a:r>
            <a:r>
              <a:rPr lang="en-GB" dirty="0">
                <a:solidFill>
                  <a:srgbClr val="4C4C4C"/>
                </a:solidFill>
                <a:latin typeface="Raleway"/>
              </a:rPr>
              <a:t> – open cholecystectomy</a:t>
            </a:r>
          </a:p>
          <a:p>
            <a:pPr>
              <a:buFont typeface="Arial" panose="020B0604020202020204" pitchFamily="34" charset="0"/>
              <a:buChar char="•"/>
            </a:pPr>
            <a:r>
              <a:rPr lang="en-GB" b="1" i="1" dirty="0">
                <a:solidFill>
                  <a:srgbClr val="4C4C4C"/>
                </a:solidFill>
                <a:latin typeface="Raleway"/>
              </a:rPr>
              <a:t>Chevron / rooftop incision</a:t>
            </a:r>
            <a:r>
              <a:rPr lang="en-GB" dirty="0">
                <a:solidFill>
                  <a:srgbClr val="4C4C4C"/>
                </a:solidFill>
                <a:latin typeface="Raleway"/>
              </a:rPr>
              <a:t> – liver transplant, Whipple procedure, pancreatic surgery or upper GI surgery</a:t>
            </a:r>
          </a:p>
          <a:p>
            <a:pPr>
              <a:buFont typeface="Arial" panose="020B0604020202020204" pitchFamily="34" charset="0"/>
              <a:buChar char="•"/>
            </a:pPr>
            <a:r>
              <a:rPr lang="en-GB" b="1" i="1" dirty="0">
                <a:solidFill>
                  <a:srgbClr val="4C4C4C"/>
                </a:solidFill>
                <a:latin typeface="Raleway"/>
              </a:rPr>
              <a:t>Mercedes Benz incision</a:t>
            </a:r>
            <a:r>
              <a:rPr lang="en-GB" dirty="0">
                <a:solidFill>
                  <a:srgbClr val="4C4C4C"/>
                </a:solidFill>
                <a:latin typeface="Raleway"/>
              </a:rPr>
              <a:t> – liver transplant</a:t>
            </a:r>
            <a:endParaRPr lang="en-GB" b="0" i="0" dirty="0">
              <a:solidFill>
                <a:srgbClr val="4C4C4C"/>
              </a:solidFill>
              <a:effectLst/>
              <a:latin typeface="Raleway"/>
            </a:endParaRPr>
          </a:p>
        </p:txBody>
      </p:sp>
    </p:spTree>
    <p:extLst>
      <p:ext uri="{BB962C8B-B14F-4D97-AF65-F5344CB8AC3E}">
        <p14:creationId xmlns:p14="http://schemas.microsoft.com/office/powerpoint/2010/main" val="16847308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85109" y="474345"/>
            <a:ext cx="7458891" cy="5632311"/>
          </a:xfrm>
          <a:prstGeom prst="rect">
            <a:avLst/>
          </a:prstGeom>
        </p:spPr>
        <p:txBody>
          <a:bodyPr wrap="square">
            <a:spAutoFit/>
          </a:bodyPr>
          <a:lstStyle/>
          <a:p>
            <a:r>
              <a:rPr lang="en-GB" dirty="0">
                <a:solidFill>
                  <a:srgbClr val="4C4C4C"/>
                </a:solidFill>
                <a:latin typeface="Raleway"/>
              </a:rPr>
              <a:t>Abdominal organ surgery:</a:t>
            </a:r>
          </a:p>
          <a:p>
            <a:pPr>
              <a:buFont typeface="Arial" panose="020B0604020202020204" pitchFamily="34" charset="0"/>
              <a:buChar char="•"/>
            </a:pPr>
            <a:r>
              <a:rPr lang="en-GB" b="1" i="1" dirty="0">
                <a:solidFill>
                  <a:srgbClr val="4C4C4C"/>
                </a:solidFill>
                <a:latin typeface="Raleway"/>
              </a:rPr>
              <a:t>Midline incision</a:t>
            </a:r>
            <a:r>
              <a:rPr lang="en-GB" dirty="0">
                <a:solidFill>
                  <a:srgbClr val="4C4C4C"/>
                </a:solidFill>
                <a:latin typeface="Raleway"/>
              </a:rPr>
              <a:t> – for a general laparotomy, allows good access to abdominal organs</a:t>
            </a:r>
          </a:p>
          <a:p>
            <a:pPr>
              <a:buFont typeface="Arial" panose="020B0604020202020204" pitchFamily="34" charset="0"/>
              <a:buChar char="•"/>
            </a:pPr>
            <a:r>
              <a:rPr lang="en-GB" b="1" i="1" dirty="0" err="1">
                <a:solidFill>
                  <a:srgbClr val="4C4C4C"/>
                </a:solidFill>
                <a:latin typeface="Raleway"/>
              </a:rPr>
              <a:t>Paramedian</a:t>
            </a:r>
            <a:r>
              <a:rPr lang="en-GB" b="1" i="1" dirty="0">
                <a:solidFill>
                  <a:srgbClr val="4C4C4C"/>
                </a:solidFill>
                <a:latin typeface="Raleway"/>
              </a:rPr>
              <a:t> incision</a:t>
            </a:r>
            <a:r>
              <a:rPr lang="en-GB" dirty="0">
                <a:solidFill>
                  <a:srgbClr val="4C4C4C"/>
                </a:solidFill>
                <a:latin typeface="Raleway"/>
              </a:rPr>
              <a:t> – laparotomy (midline usually used instead)</a:t>
            </a:r>
          </a:p>
          <a:p>
            <a:pPr>
              <a:buFont typeface="Arial" panose="020B0604020202020204" pitchFamily="34" charset="0"/>
              <a:buChar char="•"/>
            </a:pPr>
            <a:r>
              <a:rPr lang="en-GB" b="1" i="1" dirty="0">
                <a:solidFill>
                  <a:srgbClr val="4C4C4C"/>
                </a:solidFill>
                <a:latin typeface="Raleway"/>
              </a:rPr>
              <a:t>Hockey-stick incision</a:t>
            </a:r>
            <a:r>
              <a:rPr lang="en-GB" dirty="0">
                <a:solidFill>
                  <a:srgbClr val="4C4C4C"/>
                </a:solidFill>
                <a:latin typeface="Raleway"/>
              </a:rPr>
              <a:t> – renal transplant</a:t>
            </a:r>
          </a:p>
          <a:p>
            <a:r>
              <a:rPr lang="en-GB" dirty="0">
                <a:solidFill>
                  <a:srgbClr val="4C4C4C"/>
                </a:solidFill>
                <a:latin typeface="Raleway"/>
              </a:rPr>
              <a:t> </a:t>
            </a:r>
          </a:p>
          <a:p>
            <a:r>
              <a:rPr lang="en-GB" dirty="0">
                <a:solidFill>
                  <a:srgbClr val="4C4C4C"/>
                </a:solidFill>
                <a:latin typeface="Raleway"/>
              </a:rPr>
              <a:t>Appendix surgery:</a:t>
            </a:r>
          </a:p>
          <a:p>
            <a:pPr>
              <a:buFont typeface="Arial" panose="020B0604020202020204" pitchFamily="34" charset="0"/>
              <a:buChar char="•"/>
            </a:pPr>
            <a:r>
              <a:rPr lang="en-GB" b="1" i="1" dirty="0">
                <a:solidFill>
                  <a:srgbClr val="4C4C4C"/>
                </a:solidFill>
                <a:latin typeface="Raleway"/>
              </a:rPr>
              <a:t>Battle incision</a:t>
            </a:r>
            <a:r>
              <a:rPr lang="en-GB" dirty="0">
                <a:solidFill>
                  <a:srgbClr val="4C4C4C"/>
                </a:solidFill>
                <a:latin typeface="Raleway"/>
              </a:rPr>
              <a:t> (</a:t>
            </a:r>
            <a:r>
              <a:rPr lang="en-GB" dirty="0" err="1">
                <a:solidFill>
                  <a:srgbClr val="4C4C4C"/>
                </a:solidFill>
                <a:latin typeface="Raleway"/>
              </a:rPr>
              <a:t>paramedian</a:t>
            </a:r>
            <a:r>
              <a:rPr lang="en-GB" dirty="0">
                <a:solidFill>
                  <a:srgbClr val="4C4C4C"/>
                </a:solidFill>
                <a:latin typeface="Raleway"/>
              </a:rPr>
              <a:t>) – open </a:t>
            </a:r>
            <a:r>
              <a:rPr lang="en-GB" dirty="0" err="1">
                <a:solidFill>
                  <a:srgbClr val="4C4C4C"/>
                </a:solidFill>
                <a:latin typeface="Raleway"/>
              </a:rPr>
              <a:t>appendicectomy</a:t>
            </a:r>
            <a:endParaRPr lang="en-GB" dirty="0">
              <a:solidFill>
                <a:srgbClr val="4C4C4C"/>
              </a:solidFill>
              <a:latin typeface="Raleway"/>
            </a:endParaRPr>
          </a:p>
          <a:p>
            <a:pPr>
              <a:buFont typeface="Arial" panose="020B0604020202020204" pitchFamily="34" charset="0"/>
              <a:buChar char="•"/>
            </a:pPr>
            <a:r>
              <a:rPr lang="en-GB" b="1" i="1" dirty="0">
                <a:solidFill>
                  <a:srgbClr val="4C4C4C"/>
                </a:solidFill>
                <a:latin typeface="Raleway"/>
              </a:rPr>
              <a:t>Gridiron incision</a:t>
            </a:r>
            <a:r>
              <a:rPr lang="en-GB" dirty="0">
                <a:solidFill>
                  <a:srgbClr val="4C4C4C"/>
                </a:solidFill>
                <a:latin typeface="Raleway"/>
              </a:rPr>
              <a:t> / </a:t>
            </a:r>
            <a:r>
              <a:rPr lang="en-GB" b="1" i="1" dirty="0" err="1">
                <a:solidFill>
                  <a:srgbClr val="4C4C4C"/>
                </a:solidFill>
                <a:latin typeface="Raleway"/>
              </a:rPr>
              <a:t>McBurney</a:t>
            </a:r>
            <a:r>
              <a:rPr lang="en-GB" b="1" i="1" dirty="0">
                <a:solidFill>
                  <a:srgbClr val="4C4C4C"/>
                </a:solidFill>
                <a:latin typeface="Raleway"/>
              </a:rPr>
              <a:t> incision</a:t>
            </a:r>
            <a:r>
              <a:rPr lang="en-GB" dirty="0">
                <a:solidFill>
                  <a:srgbClr val="4C4C4C"/>
                </a:solidFill>
                <a:latin typeface="Raleway"/>
              </a:rPr>
              <a:t> (oblique) – open </a:t>
            </a:r>
            <a:r>
              <a:rPr lang="en-GB" dirty="0" err="1">
                <a:solidFill>
                  <a:srgbClr val="4C4C4C"/>
                </a:solidFill>
                <a:latin typeface="Raleway"/>
              </a:rPr>
              <a:t>appendicectomy</a:t>
            </a:r>
            <a:endParaRPr lang="en-GB" dirty="0">
              <a:solidFill>
                <a:srgbClr val="4C4C4C"/>
              </a:solidFill>
              <a:latin typeface="Raleway"/>
            </a:endParaRPr>
          </a:p>
          <a:p>
            <a:pPr>
              <a:buFont typeface="Arial" panose="020B0604020202020204" pitchFamily="34" charset="0"/>
              <a:buChar char="•"/>
            </a:pPr>
            <a:r>
              <a:rPr lang="en-GB" b="1" i="1" dirty="0" err="1">
                <a:solidFill>
                  <a:srgbClr val="4C4C4C"/>
                </a:solidFill>
                <a:latin typeface="Raleway"/>
              </a:rPr>
              <a:t>Lanz</a:t>
            </a:r>
            <a:r>
              <a:rPr lang="en-GB" b="1" i="1" dirty="0">
                <a:solidFill>
                  <a:srgbClr val="4C4C4C"/>
                </a:solidFill>
                <a:latin typeface="Raleway"/>
              </a:rPr>
              <a:t> incision</a:t>
            </a:r>
            <a:r>
              <a:rPr lang="en-GB" dirty="0">
                <a:solidFill>
                  <a:srgbClr val="4C4C4C"/>
                </a:solidFill>
                <a:latin typeface="Raleway"/>
              </a:rPr>
              <a:t> (transverse) – open </a:t>
            </a:r>
            <a:r>
              <a:rPr lang="en-GB" dirty="0" err="1">
                <a:solidFill>
                  <a:srgbClr val="4C4C4C"/>
                </a:solidFill>
                <a:latin typeface="Raleway"/>
              </a:rPr>
              <a:t>appendicectomy</a:t>
            </a:r>
            <a:endParaRPr lang="en-GB" dirty="0">
              <a:solidFill>
                <a:srgbClr val="4C4C4C"/>
              </a:solidFill>
              <a:latin typeface="Raleway"/>
            </a:endParaRPr>
          </a:p>
          <a:p>
            <a:pPr>
              <a:buFont typeface="Arial" panose="020B0604020202020204" pitchFamily="34" charset="0"/>
              <a:buChar char="•"/>
            </a:pPr>
            <a:r>
              <a:rPr lang="en-GB" b="1" i="1" dirty="0">
                <a:solidFill>
                  <a:srgbClr val="4C4C4C"/>
                </a:solidFill>
                <a:latin typeface="Raleway"/>
              </a:rPr>
              <a:t>Rutherford Morrison incision</a:t>
            </a:r>
            <a:r>
              <a:rPr lang="en-GB" dirty="0">
                <a:solidFill>
                  <a:srgbClr val="4C4C4C"/>
                </a:solidFill>
                <a:latin typeface="Raleway"/>
              </a:rPr>
              <a:t> (extended version of gridiron) – open </a:t>
            </a:r>
            <a:r>
              <a:rPr lang="en-GB" dirty="0" err="1">
                <a:solidFill>
                  <a:srgbClr val="4C4C4C"/>
                </a:solidFill>
                <a:latin typeface="Raleway"/>
              </a:rPr>
              <a:t>appendicectomy</a:t>
            </a:r>
            <a:r>
              <a:rPr lang="en-GB" dirty="0">
                <a:solidFill>
                  <a:srgbClr val="4C4C4C"/>
                </a:solidFill>
                <a:latin typeface="Raleway"/>
              </a:rPr>
              <a:t> and colectomy</a:t>
            </a:r>
          </a:p>
          <a:p>
            <a:r>
              <a:rPr lang="en-GB" dirty="0">
                <a:solidFill>
                  <a:srgbClr val="4C4C4C"/>
                </a:solidFill>
                <a:latin typeface="Raleway"/>
              </a:rPr>
              <a:t> </a:t>
            </a:r>
          </a:p>
          <a:p>
            <a:r>
              <a:rPr lang="en-GB" dirty="0">
                <a:solidFill>
                  <a:srgbClr val="4C4C4C"/>
                </a:solidFill>
                <a:latin typeface="Raleway"/>
              </a:rPr>
              <a:t>Caesarean section:</a:t>
            </a:r>
          </a:p>
          <a:p>
            <a:pPr>
              <a:buFont typeface="Arial" panose="020B0604020202020204" pitchFamily="34" charset="0"/>
              <a:buChar char="•"/>
            </a:pPr>
            <a:r>
              <a:rPr lang="en-GB" b="1" i="1" dirty="0" err="1">
                <a:solidFill>
                  <a:srgbClr val="4C4C4C"/>
                </a:solidFill>
                <a:latin typeface="Raleway"/>
              </a:rPr>
              <a:t>Pfannenstiel</a:t>
            </a:r>
            <a:r>
              <a:rPr lang="en-GB" b="1" i="1" dirty="0">
                <a:solidFill>
                  <a:srgbClr val="4C4C4C"/>
                </a:solidFill>
                <a:latin typeface="Raleway"/>
              </a:rPr>
              <a:t> incision</a:t>
            </a:r>
            <a:r>
              <a:rPr lang="en-GB" dirty="0">
                <a:solidFill>
                  <a:srgbClr val="4C4C4C"/>
                </a:solidFill>
                <a:latin typeface="Raleway"/>
              </a:rPr>
              <a:t> – curved incision two fingers width above the pubic symphysis</a:t>
            </a:r>
          </a:p>
          <a:p>
            <a:pPr>
              <a:buFont typeface="Arial" panose="020B0604020202020204" pitchFamily="34" charset="0"/>
              <a:buChar char="•"/>
            </a:pPr>
            <a:r>
              <a:rPr lang="en-GB" b="1" i="1" dirty="0">
                <a:solidFill>
                  <a:srgbClr val="4C4C4C"/>
                </a:solidFill>
                <a:latin typeface="Raleway"/>
              </a:rPr>
              <a:t>Joel-Cohen incision</a:t>
            </a:r>
            <a:r>
              <a:rPr lang="en-GB" dirty="0">
                <a:solidFill>
                  <a:srgbClr val="4C4C4C"/>
                </a:solidFill>
                <a:latin typeface="Raleway"/>
              </a:rPr>
              <a:t> – straight incision that is slightly higher (this is the recommended incision)</a:t>
            </a:r>
          </a:p>
          <a:p>
            <a:r>
              <a:rPr lang="en-GB" dirty="0">
                <a:solidFill>
                  <a:srgbClr val="4C4C4C"/>
                </a:solidFill>
                <a:latin typeface="Raleway"/>
              </a:rPr>
              <a:t> </a:t>
            </a:r>
            <a:endParaRPr lang="en-GB" b="0" i="0" dirty="0">
              <a:solidFill>
                <a:srgbClr val="4C4C4C"/>
              </a:solidFill>
              <a:effectLst/>
              <a:latin typeface="Raleway"/>
            </a:endParaRPr>
          </a:p>
        </p:txBody>
      </p:sp>
    </p:spTree>
    <p:extLst>
      <p:ext uri="{BB962C8B-B14F-4D97-AF65-F5344CB8AC3E}">
        <p14:creationId xmlns:p14="http://schemas.microsoft.com/office/powerpoint/2010/main" val="39127437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Types of incisions | Medical surgical nursing, Perioperative nursing,  Surgical technici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1234" y="809897"/>
            <a:ext cx="6087292" cy="51467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83946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319349" y="335846"/>
            <a:ext cx="7824651" cy="5632311"/>
          </a:xfrm>
          <a:prstGeom prst="rect">
            <a:avLst/>
          </a:prstGeom>
        </p:spPr>
        <p:txBody>
          <a:bodyPr wrap="square">
            <a:spAutoFit/>
          </a:bodyPr>
          <a:lstStyle/>
          <a:p>
            <a:r>
              <a:rPr lang="en-GB" b="1" i="1" dirty="0">
                <a:solidFill>
                  <a:srgbClr val="4C4C4C"/>
                </a:solidFill>
                <a:latin typeface="Raleway"/>
              </a:rPr>
              <a:t>Laparoscopic surgery</a:t>
            </a:r>
            <a:r>
              <a:rPr lang="en-GB" dirty="0">
                <a:solidFill>
                  <a:srgbClr val="4C4C4C"/>
                </a:solidFill>
                <a:latin typeface="Raleway"/>
              </a:rPr>
              <a:t> involves several 5-10mm incisions to allow the cameras and instruments to be inserted into the abdomen via </a:t>
            </a:r>
            <a:r>
              <a:rPr lang="en-GB" b="1" i="1" dirty="0">
                <a:solidFill>
                  <a:srgbClr val="4C4C4C"/>
                </a:solidFill>
                <a:latin typeface="Raleway"/>
              </a:rPr>
              <a:t>port sites</a:t>
            </a:r>
            <a:r>
              <a:rPr lang="en-GB" dirty="0">
                <a:solidFill>
                  <a:srgbClr val="4C4C4C"/>
                </a:solidFill>
                <a:latin typeface="Raleway"/>
              </a:rPr>
              <a:t>. A site just above or below the umbilicus is usually used as a port site.</a:t>
            </a:r>
          </a:p>
          <a:p>
            <a:r>
              <a:rPr lang="en-GB" dirty="0">
                <a:solidFill>
                  <a:srgbClr val="4C4C4C"/>
                </a:solidFill>
                <a:latin typeface="Raleway"/>
              </a:rPr>
              <a:t> </a:t>
            </a:r>
          </a:p>
          <a:p>
            <a:r>
              <a:rPr lang="en-GB" b="1" dirty="0" smtClean="0">
                <a:solidFill>
                  <a:srgbClr val="3F3F3F"/>
                </a:solidFill>
                <a:latin typeface="Raleway"/>
              </a:rPr>
              <a:t>Diathermy</a:t>
            </a:r>
            <a:endParaRPr lang="en-GB" b="1" dirty="0">
              <a:solidFill>
                <a:srgbClr val="3F3F3F"/>
              </a:solidFill>
              <a:latin typeface="Raleway"/>
            </a:endParaRPr>
          </a:p>
          <a:p>
            <a:r>
              <a:rPr lang="en-GB" dirty="0">
                <a:solidFill>
                  <a:srgbClr val="4C4C4C"/>
                </a:solidFill>
                <a:latin typeface="Raleway"/>
              </a:rPr>
              <a:t>Diathermy uses a high-frequency electrical current to cut through tissues or to cauterise small blood vessels to stop bleeding. It causes targeted localised burning of tissues. It is useful for making targeted incisions with minimal bleeding</a:t>
            </a:r>
            <a:r>
              <a:rPr lang="en-GB" dirty="0" smtClean="0">
                <a:solidFill>
                  <a:srgbClr val="4C4C4C"/>
                </a:solidFill>
                <a:latin typeface="Raleway"/>
              </a:rPr>
              <a:t>. </a:t>
            </a:r>
          </a:p>
          <a:p>
            <a:r>
              <a:rPr lang="en-GB" dirty="0" smtClean="0">
                <a:solidFill>
                  <a:srgbClr val="4C4C4C"/>
                </a:solidFill>
                <a:latin typeface="Raleway"/>
              </a:rPr>
              <a:t> </a:t>
            </a:r>
            <a:endParaRPr lang="en-GB" dirty="0">
              <a:solidFill>
                <a:srgbClr val="4C4C4C"/>
              </a:solidFill>
              <a:latin typeface="Raleway"/>
            </a:endParaRPr>
          </a:p>
          <a:p>
            <a:r>
              <a:rPr lang="en-GB" b="1" i="1" dirty="0" smtClean="0">
                <a:solidFill>
                  <a:srgbClr val="4C4C4C"/>
                </a:solidFill>
                <a:latin typeface="Raleway"/>
              </a:rPr>
              <a:t>Mono-polar </a:t>
            </a:r>
            <a:r>
              <a:rPr lang="en-GB" b="1" i="1" dirty="0">
                <a:solidFill>
                  <a:srgbClr val="4C4C4C"/>
                </a:solidFill>
                <a:latin typeface="Raleway"/>
              </a:rPr>
              <a:t>diathermy</a:t>
            </a:r>
            <a:r>
              <a:rPr lang="en-GB" dirty="0">
                <a:solidFill>
                  <a:srgbClr val="4C4C4C"/>
                </a:solidFill>
                <a:latin typeface="Raleway"/>
              </a:rPr>
              <a:t> can be used in small or large operations. A diathermy probe is used by a surgeon and produces an electrical signal. </a:t>
            </a:r>
            <a:endParaRPr lang="en-GB" dirty="0" smtClean="0">
              <a:solidFill>
                <a:srgbClr val="4C4C4C"/>
              </a:solidFill>
              <a:latin typeface="Raleway"/>
            </a:endParaRPr>
          </a:p>
          <a:p>
            <a:endParaRPr lang="en-GB" dirty="0" smtClean="0">
              <a:solidFill>
                <a:srgbClr val="4C4C4C"/>
              </a:solidFill>
              <a:latin typeface="Raleway"/>
            </a:endParaRPr>
          </a:p>
          <a:p>
            <a:r>
              <a:rPr lang="en-GB" dirty="0" smtClean="0">
                <a:solidFill>
                  <a:srgbClr val="4C4C4C"/>
                </a:solidFill>
                <a:latin typeface="Raleway"/>
              </a:rPr>
              <a:t>A</a:t>
            </a:r>
            <a:r>
              <a:rPr lang="en-GB" dirty="0">
                <a:solidFill>
                  <a:srgbClr val="4C4C4C"/>
                </a:solidFill>
                <a:latin typeface="Raleway"/>
              </a:rPr>
              <a:t> </a:t>
            </a:r>
            <a:r>
              <a:rPr lang="en-GB" b="1" i="1" dirty="0">
                <a:solidFill>
                  <a:srgbClr val="4C4C4C"/>
                </a:solidFill>
                <a:latin typeface="Raleway"/>
              </a:rPr>
              <a:t>grounding plate</a:t>
            </a:r>
            <a:r>
              <a:rPr lang="en-GB" dirty="0">
                <a:solidFill>
                  <a:srgbClr val="4C4C4C"/>
                </a:solidFill>
                <a:latin typeface="Raleway"/>
              </a:rPr>
              <a:t> or </a:t>
            </a:r>
            <a:r>
              <a:rPr lang="en-GB" b="1" i="1" dirty="0">
                <a:solidFill>
                  <a:srgbClr val="4C4C4C"/>
                </a:solidFill>
                <a:latin typeface="Raleway"/>
              </a:rPr>
              <a:t>grounding pad</a:t>
            </a:r>
            <a:r>
              <a:rPr lang="en-GB" dirty="0">
                <a:solidFill>
                  <a:srgbClr val="4C4C4C"/>
                </a:solidFill>
                <a:latin typeface="Raleway"/>
              </a:rPr>
              <a:t> is placed under the leg or buttock. A circuit is formed in the patient’s body, where the electricity goes in through the diathermy instrument and out through the grounding plate. At the site where the electrical energy is applied, it causes localised burning and tissue damage. As the electrical signal spreads through the body to the grounding plate, it becomes less intense and does not cause damage to other tissues.</a:t>
            </a:r>
            <a:endParaRPr lang="en-GB" b="0" i="0" dirty="0">
              <a:solidFill>
                <a:srgbClr val="4C4C4C"/>
              </a:solidFill>
              <a:effectLst/>
              <a:latin typeface="Raleway"/>
            </a:endParaRPr>
          </a:p>
        </p:txBody>
      </p:sp>
    </p:spTree>
    <p:extLst>
      <p:ext uri="{BB962C8B-B14F-4D97-AF65-F5344CB8AC3E}">
        <p14:creationId xmlns:p14="http://schemas.microsoft.com/office/powerpoint/2010/main" val="36433051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24297" y="751344"/>
            <a:ext cx="7419703" cy="4524315"/>
          </a:xfrm>
          <a:prstGeom prst="rect">
            <a:avLst/>
          </a:prstGeom>
        </p:spPr>
        <p:txBody>
          <a:bodyPr wrap="square">
            <a:spAutoFit/>
          </a:bodyPr>
          <a:lstStyle/>
          <a:p>
            <a:r>
              <a:rPr lang="en-GB" b="1" i="1" dirty="0">
                <a:solidFill>
                  <a:srgbClr val="4C4C4C"/>
                </a:solidFill>
                <a:latin typeface="Raleway"/>
              </a:rPr>
              <a:t>Bipolar diathermy</a:t>
            </a:r>
            <a:r>
              <a:rPr lang="en-GB" dirty="0">
                <a:solidFill>
                  <a:srgbClr val="4C4C4C"/>
                </a:solidFill>
                <a:latin typeface="Raleway"/>
              </a:rPr>
              <a:t> involves an instrument with two electrodes, and a current passes between the electrodes affecting the tissues in this area. This is often used in microsurgery, for example, operations on the hand. It is also helpful to prevent the electrical signals from passing through the rest of the body, for example in patients with a pacemaker.</a:t>
            </a:r>
          </a:p>
          <a:p>
            <a:r>
              <a:rPr lang="en-GB" dirty="0">
                <a:solidFill>
                  <a:srgbClr val="4C4C4C"/>
                </a:solidFill>
                <a:latin typeface="Raleway"/>
              </a:rPr>
              <a:t> </a:t>
            </a:r>
          </a:p>
          <a:p>
            <a:r>
              <a:rPr lang="en-GB" b="1" dirty="0">
                <a:solidFill>
                  <a:srgbClr val="3F3F3F"/>
                </a:solidFill>
                <a:latin typeface="Raleway"/>
              </a:rPr>
              <a:t>Sutures</a:t>
            </a:r>
          </a:p>
          <a:p>
            <a:r>
              <a:rPr lang="en-GB" dirty="0">
                <a:solidFill>
                  <a:srgbClr val="4C4C4C"/>
                </a:solidFill>
                <a:latin typeface="Raleway"/>
              </a:rPr>
              <a:t>There are all sorts of sutures available, which suit different purposes and are used on different tissues. The two main categories of suture are </a:t>
            </a:r>
            <a:r>
              <a:rPr lang="en-GB" b="1" i="1" dirty="0">
                <a:solidFill>
                  <a:srgbClr val="4C4C4C"/>
                </a:solidFill>
                <a:latin typeface="Raleway"/>
              </a:rPr>
              <a:t>absorbable</a:t>
            </a:r>
            <a:r>
              <a:rPr lang="en-GB" dirty="0">
                <a:solidFill>
                  <a:srgbClr val="4C4C4C"/>
                </a:solidFill>
                <a:latin typeface="Raleway"/>
              </a:rPr>
              <a:t> and </a:t>
            </a:r>
            <a:r>
              <a:rPr lang="en-GB" b="1" i="1" dirty="0">
                <a:solidFill>
                  <a:srgbClr val="4C4C4C"/>
                </a:solidFill>
                <a:latin typeface="Raleway"/>
              </a:rPr>
              <a:t>non-absorbable</a:t>
            </a:r>
            <a:r>
              <a:rPr lang="en-GB" dirty="0">
                <a:solidFill>
                  <a:srgbClr val="4C4C4C"/>
                </a:solidFill>
                <a:latin typeface="Raleway"/>
              </a:rPr>
              <a:t>. </a:t>
            </a:r>
            <a:endParaRPr lang="en-GB" dirty="0" smtClean="0">
              <a:solidFill>
                <a:srgbClr val="4C4C4C"/>
              </a:solidFill>
              <a:latin typeface="Raleway"/>
            </a:endParaRPr>
          </a:p>
          <a:p>
            <a:endParaRPr lang="en-GB" dirty="0">
              <a:solidFill>
                <a:srgbClr val="4C4C4C"/>
              </a:solidFill>
              <a:latin typeface="Raleway"/>
            </a:endParaRPr>
          </a:p>
          <a:p>
            <a:r>
              <a:rPr lang="en-GB" b="1" i="1" dirty="0">
                <a:solidFill>
                  <a:srgbClr val="4C4C4C"/>
                </a:solidFill>
                <a:latin typeface="Raleway"/>
              </a:rPr>
              <a:t>Absorbable sutures</a:t>
            </a:r>
            <a:r>
              <a:rPr lang="en-GB" dirty="0">
                <a:solidFill>
                  <a:srgbClr val="4C4C4C"/>
                </a:solidFill>
                <a:latin typeface="Raleway"/>
              </a:rPr>
              <a:t> are slowly absorbed and disappear over time. Examples include </a:t>
            </a:r>
            <a:r>
              <a:rPr lang="en-GB" b="1" i="1" dirty="0" err="1">
                <a:solidFill>
                  <a:srgbClr val="4C4C4C"/>
                </a:solidFill>
                <a:latin typeface="Raleway"/>
              </a:rPr>
              <a:t>Vicryl</a:t>
            </a:r>
            <a:r>
              <a:rPr lang="en-GB" dirty="0">
                <a:solidFill>
                  <a:srgbClr val="4C4C4C"/>
                </a:solidFill>
                <a:latin typeface="Raleway"/>
              </a:rPr>
              <a:t> and </a:t>
            </a:r>
            <a:r>
              <a:rPr lang="en-GB" b="1" i="1" dirty="0" err="1">
                <a:solidFill>
                  <a:srgbClr val="4C4C4C"/>
                </a:solidFill>
                <a:latin typeface="Raleway"/>
              </a:rPr>
              <a:t>Monocryl</a:t>
            </a:r>
            <a:r>
              <a:rPr lang="en-GB" dirty="0">
                <a:solidFill>
                  <a:srgbClr val="4C4C4C"/>
                </a:solidFill>
                <a:latin typeface="Raleway"/>
              </a:rPr>
              <a:t>. They are used for tissues that will heal well and remain sealed after the suture has been absorbed, such as within the abdominal cavity and closing the tissues beneath the epidermis.</a:t>
            </a:r>
            <a:endParaRPr lang="en-GB" b="0" i="0" dirty="0">
              <a:solidFill>
                <a:srgbClr val="4C4C4C"/>
              </a:solidFill>
              <a:effectLst/>
              <a:latin typeface="Raleway"/>
            </a:endParaRPr>
          </a:p>
        </p:txBody>
      </p:sp>
    </p:spTree>
    <p:extLst>
      <p:ext uri="{BB962C8B-B14F-4D97-AF65-F5344CB8AC3E}">
        <p14:creationId xmlns:p14="http://schemas.microsoft.com/office/powerpoint/2010/main" val="4947477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1997839"/>
            <a:ext cx="7772400" cy="2031325"/>
          </a:xfrm>
          <a:prstGeom prst="rect">
            <a:avLst/>
          </a:prstGeom>
        </p:spPr>
        <p:txBody>
          <a:bodyPr wrap="square">
            <a:spAutoFit/>
          </a:bodyPr>
          <a:lstStyle/>
          <a:p>
            <a:r>
              <a:rPr lang="en-GB" b="1" i="1" dirty="0">
                <a:solidFill>
                  <a:srgbClr val="4C4C4C"/>
                </a:solidFill>
                <a:latin typeface="Raleway"/>
              </a:rPr>
              <a:t>Non-absorbable sutures</a:t>
            </a:r>
            <a:r>
              <a:rPr lang="en-GB" dirty="0">
                <a:solidFill>
                  <a:srgbClr val="4C4C4C"/>
                </a:solidFill>
                <a:latin typeface="Raleway"/>
              </a:rPr>
              <a:t> remain in place for a long time and provide support to the tissues. Examples include </a:t>
            </a:r>
            <a:r>
              <a:rPr lang="en-GB" b="1" i="1" dirty="0">
                <a:solidFill>
                  <a:srgbClr val="4C4C4C"/>
                </a:solidFill>
                <a:latin typeface="Raleway"/>
              </a:rPr>
              <a:t>silk</a:t>
            </a:r>
            <a:r>
              <a:rPr lang="en-GB" dirty="0">
                <a:solidFill>
                  <a:srgbClr val="4C4C4C"/>
                </a:solidFill>
                <a:latin typeface="Raleway"/>
              </a:rPr>
              <a:t>, </a:t>
            </a:r>
            <a:r>
              <a:rPr lang="en-GB" b="1" i="1" dirty="0">
                <a:solidFill>
                  <a:srgbClr val="4C4C4C"/>
                </a:solidFill>
                <a:latin typeface="Raleway"/>
              </a:rPr>
              <a:t>nylon</a:t>
            </a:r>
            <a:r>
              <a:rPr lang="en-GB" dirty="0">
                <a:solidFill>
                  <a:srgbClr val="4C4C4C"/>
                </a:solidFill>
                <a:latin typeface="Raleway"/>
              </a:rPr>
              <a:t> and </a:t>
            </a:r>
            <a:r>
              <a:rPr lang="en-GB" b="1" i="1" dirty="0">
                <a:solidFill>
                  <a:srgbClr val="4C4C4C"/>
                </a:solidFill>
                <a:latin typeface="Raleway"/>
              </a:rPr>
              <a:t>polypropylene</a:t>
            </a:r>
            <a:r>
              <a:rPr lang="en-GB" dirty="0">
                <a:solidFill>
                  <a:srgbClr val="4C4C4C"/>
                </a:solidFill>
                <a:latin typeface="Raleway"/>
              </a:rPr>
              <a:t>. Examples of how they might be used include: </a:t>
            </a:r>
          </a:p>
          <a:p>
            <a:pPr>
              <a:buFont typeface="Arial" panose="020B0604020202020204" pitchFamily="34" charset="0"/>
              <a:buChar char="•"/>
            </a:pPr>
            <a:r>
              <a:rPr lang="en-GB" dirty="0">
                <a:solidFill>
                  <a:srgbClr val="4C4C4C"/>
                </a:solidFill>
                <a:latin typeface="Raleway"/>
              </a:rPr>
              <a:t>Closing the skin by </a:t>
            </a:r>
            <a:r>
              <a:rPr lang="en-GB" b="1" i="1" dirty="0">
                <a:solidFill>
                  <a:srgbClr val="4C4C4C"/>
                </a:solidFill>
                <a:latin typeface="Raleway"/>
              </a:rPr>
              <a:t>interrupted</a:t>
            </a:r>
            <a:r>
              <a:rPr lang="en-GB" dirty="0">
                <a:solidFill>
                  <a:srgbClr val="4C4C4C"/>
                </a:solidFill>
                <a:latin typeface="Raleway"/>
              </a:rPr>
              <a:t> or </a:t>
            </a:r>
            <a:r>
              <a:rPr lang="en-GB" b="1" i="1" dirty="0">
                <a:solidFill>
                  <a:srgbClr val="4C4C4C"/>
                </a:solidFill>
                <a:latin typeface="Raleway"/>
              </a:rPr>
              <a:t>mattress suture </a:t>
            </a:r>
            <a:r>
              <a:rPr lang="en-GB" dirty="0">
                <a:solidFill>
                  <a:srgbClr val="4C4C4C"/>
                </a:solidFill>
                <a:latin typeface="Raleway"/>
              </a:rPr>
              <a:t>technique (see below), removed later once the skin has healed</a:t>
            </a:r>
          </a:p>
          <a:p>
            <a:pPr>
              <a:buFont typeface="Arial" panose="020B0604020202020204" pitchFamily="34" charset="0"/>
              <a:buChar char="•"/>
            </a:pPr>
            <a:r>
              <a:rPr lang="en-GB" dirty="0">
                <a:solidFill>
                  <a:srgbClr val="4C4C4C"/>
                </a:solidFill>
                <a:latin typeface="Raleway"/>
              </a:rPr>
              <a:t>Fixing drains in place, removed later with the drain</a:t>
            </a:r>
          </a:p>
          <a:p>
            <a:pPr>
              <a:buFont typeface="Arial" panose="020B0604020202020204" pitchFamily="34" charset="0"/>
              <a:buChar char="•"/>
            </a:pPr>
            <a:r>
              <a:rPr lang="en-GB" dirty="0">
                <a:solidFill>
                  <a:srgbClr val="4C4C4C"/>
                </a:solidFill>
                <a:latin typeface="Raleway"/>
              </a:rPr>
              <a:t>Connective tissues that heal slowly, such as repairing tendons</a:t>
            </a:r>
            <a:endParaRPr lang="en-GB" b="0" i="0" dirty="0">
              <a:solidFill>
                <a:srgbClr val="4C4C4C"/>
              </a:solidFill>
              <a:effectLst/>
              <a:latin typeface="Raleway"/>
            </a:endParaRPr>
          </a:p>
        </p:txBody>
      </p:sp>
    </p:spTree>
    <p:extLst>
      <p:ext uri="{BB962C8B-B14F-4D97-AF65-F5344CB8AC3E}">
        <p14:creationId xmlns:p14="http://schemas.microsoft.com/office/powerpoint/2010/main" val="12115750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0423" y="1028343"/>
            <a:ext cx="7393577" cy="3970318"/>
          </a:xfrm>
          <a:prstGeom prst="rect">
            <a:avLst/>
          </a:prstGeom>
        </p:spPr>
        <p:txBody>
          <a:bodyPr wrap="square">
            <a:spAutoFit/>
          </a:bodyPr>
          <a:lstStyle/>
          <a:p>
            <a:r>
              <a:rPr lang="en-GB" b="1" dirty="0">
                <a:solidFill>
                  <a:srgbClr val="3F3F3F"/>
                </a:solidFill>
                <a:latin typeface="Raleway"/>
              </a:rPr>
              <a:t>Closing the Skin</a:t>
            </a:r>
          </a:p>
          <a:p>
            <a:r>
              <a:rPr lang="en-GB" dirty="0">
                <a:solidFill>
                  <a:srgbClr val="4C4C4C"/>
                </a:solidFill>
                <a:latin typeface="Raleway"/>
              </a:rPr>
              <a:t>The subcutaneous tissues are closed using absorbable sutures to prevent creating dead space that could fill with air, blood or fluid.</a:t>
            </a:r>
          </a:p>
          <a:p>
            <a:r>
              <a:rPr lang="en-GB" dirty="0">
                <a:solidFill>
                  <a:srgbClr val="4C4C4C"/>
                </a:solidFill>
                <a:latin typeface="Raleway"/>
              </a:rPr>
              <a:t>The surface layer or skin (the epidermis) can be closed with various techniques:</a:t>
            </a:r>
          </a:p>
          <a:p>
            <a:pPr>
              <a:buFont typeface="Arial" panose="020B0604020202020204" pitchFamily="34" charset="0"/>
              <a:buChar char="•"/>
            </a:pPr>
            <a:r>
              <a:rPr lang="en-GB" b="1" i="1" dirty="0">
                <a:solidFill>
                  <a:srgbClr val="4C4C4C"/>
                </a:solidFill>
                <a:latin typeface="Raleway"/>
              </a:rPr>
              <a:t>Staples</a:t>
            </a:r>
            <a:r>
              <a:rPr lang="en-GB" dirty="0">
                <a:solidFill>
                  <a:srgbClr val="4C4C4C"/>
                </a:solidFill>
                <a:latin typeface="Raleway"/>
              </a:rPr>
              <a:t> are a rapid way of closing the skin and need removing later</a:t>
            </a:r>
          </a:p>
          <a:p>
            <a:pPr>
              <a:buFont typeface="Arial" panose="020B0604020202020204" pitchFamily="34" charset="0"/>
              <a:buChar char="•"/>
            </a:pPr>
            <a:r>
              <a:rPr lang="en-GB" b="1" i="1" dirty="0">
                <a:solidFill>
                  <a:srgbClr val="4C4C4C"/>
                </a:solidFill>
                <a:latin typeface="Raleway"/>
              </a:rPr>
              <a:t>Interrupted sutures </a:t>
            </a:r>
            <a:r>
              <a:rPr lang="en-GB" dirty="0">
                <a:solidFill>
                  <a:srgbClr val="4C4C4C"/>
                </a:solidFill>
                <a:latin typeface="Raleway"/>
              </a:rPr>
              <a:t>involve a series of individual knots</a:t>
            </a:r>
          </a:p>
          <a:p>
            <a:pPr>
              <a:buFont typeface="Arial" panose="020B0604020202020204" pitchFamily="34" charset="0"/>
              <a:buChar char="•"/>
            </a:pPr>
            <a:r>
              <a:rPr lang="en-GB" b="1" i="1" dirty="0">
                <a:solidFill>
                  <a:srgbClr val="4C4C4C"/>
                </a:solidFill>
                <a:latin typeface="Raleway"/>
              </a:rPr>
              <a:t>Mattress sutures</a:t>
            </a:r>
            <a:r>
              <a:rPr lang="en-GB" dirty="0">
                <a:solidFill>
                  <a:srgbClr val="4C4C4C"/>
                </a:solidFill>
                <a:latin typeface="Raleway"/>
              </a:rPr>
              <a:t> involve a series of individual sutures that each go from one side of the wound, under and out the other side, then back under again to the original side</a:t>
            </a:r>
          </a:p>
          <a:p>
            <a:pPr>
              <a:buFont typeface="Arial" panose="020B0604020202020204" pitchFamily="34" charset="0"/>
              <a:buChar char="•"/>
            </a:pPr>
            <a:r>
              <a:rPr lang="en-GB" b="1" i="1" dirty="0">
                <a:solidFill>
                  <a:srgbClr val="4C4C4C"/>
                </a:solidFill>
                <a:latin typeface="Raleway"/>
              </a:rPr>
              <a:t>Continuous sutures</a:t>
            </a:r>
            <a:r>
              <a:rPr lang="en-GB" dirty="0">
                <a:solidFill>
                  <a:srgbClr val="4C4C4C"/>
                </a:solidFill>
                <a:latin typeface="Raleway"/>
              </a:rPr>
              <a:t> involve a single suture that goes in and out along the wound in a spiral shape</a:t>
            </a:r>
          </a:p>
          <a:p>
            <a:pPr>
              <a:buFont typeface="Arial" panose="020B0604020202020204" pitchFamily="34" charset="0"/>
              <a:buChar char="•"/>
            </a:pPr>
            <a:r>
              <a:rPr lang="en-GB" b="1" i="1" dirty="0">
                <a:solidFill>
                  <a:srgbClr val="4C4C4C"/>
                </a:solidFill>
                <a:latin typeface="Raleway"/>
              </a:rPr>
              <a:t>Subcuticular sutures</a:t>
            </a:r>
            <a:r>
              <a:rPr lang="en-GB" dirty="0">
                <a:solidFill>
                  <a:srgbClr val="4C4C4C"/>
                </a:solidFill>
                <a:latin typeface="Raleway"/>
              </a:rPr>
              <a:t> involve using a single absorbable suture side to side just below the skin to pull the skin edges together</a:t>
            </a:r>
            <a:endParaRPr lang="en-GB" b="0" i="0" dirty="0">
              <a:solidFill>
                <a:srgbClr val="4C4C4C"/>
              </a:solidFill>
              <a:effectLst/>
              <a:latin typeface="Raleway"/>
            </a:endParaRPr>
          </a:p>
        </p:txBody>
      </p:sp>
    </p:spTree>
    <p:extLst>
      <p:ext uri="{BB962C8B-B14F-4D97-AF65-F5344CB8AC3E}">
        <p14:creationId xmlns:p14="http://schemas.microsoft.com/office/powerpoint/2010/main" val="21858471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55561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889844"/>
            <a:ext cx="6096000" cy="5078313"/>
          </a:xfrm>
          <a:prstGeom prst="rect">
            <a:avLst/>
          </a:prstGeom>
        </p:spPr>
        <p:txBody>
          <a:bodyPr>
            <a:spAutoFit/>
          </a:bodyPr>
          <a:lstStyle/>
          <a:p>
            <a:r>
              <a:rPr lang="en-GB" b="1" dirty="0">
                <a:solidFill>
                  <a:srgbClr val="3F3F3F"/>
                </a:solidFill>
                <a:latin typeface="Raleway"/>
              </a:rPr>
              <a:t>Drains</a:t>
            </a:r>
          </a:p>
          <a:p>
            <a:r>
              <a:rPr lang="en-GB" dirty="0">
                <a:solidFill>
                  <a:srgbClr val="4C4C4C"/>
                </a:solidFill>
                <a:latin typeface="Raleway"/>
              </a:rPr>
              <a:t>Drains are tubes left inside body cavities to allow air and fluid to drain away, usually into a bottle beside the bed. This prevents air, blood, pus or other fluid from collecting within a space. They are often secured and left in place after an operation. They are removed when they stop draining (or are draining very little) and it is assumed whatever has been drained will no longer build up if the drain is removed.</a:t>
            </a:r>
          </a:p>
          <a:p>
            <a:r>
              <a:rPr lang="en-GB" b="1" i="1" dirty="0">
                <a:solidFill>
                  <a:srgbClr val="4C4C4C"/>
                </a:solidFill>
                <a:latin typeface="Raleway"/>
              </a:rPr>
              <a:t>Chest drains</a:t>
            </a:r>
            <a:r>
              <a:rPr lang="en-GB" dirty="0">
                <a:solidFill>
                  <a:srgbClr val="4C4C4C"/>
                </a:solidFill>
                <a:latin typeface="Raleway"/>
              </a:rPr>
              <a:t> provide a method of removing air and fluid from the pleural space. The external end of the drain is placed underwater, creating a seal to prevent air from flowing back through the drain into the chest. Air can exit the chest cavity and bubble through the water, but the water prevents air from re-entering the drain and chest. During normal respiration the water in the drain will rise and fall due to changes in pressure in the chest (described as “</a:t>
            </a:r>
            <a:r>
              <a:rPr lang="en-GB" b="1" i="1" dirty="0">
                <a:solidFill>
                  <a:srgbClr val="4C4C4C"/>
                </a:solidFill>
                <a:latin typeface="Raleway"/>
              </a:rPr>
              <a:t>swinging</a:t>
            </a:r>
            <a:r>
              <a:rPr lang="en-GB" dirty="0">
                <a:solidFill>
                  <a:srgbClr val="4C4C4C"/>
                </a:solidFill>
                <a:latin typeface="Raleway"/>
              </a:rPr>
              <a:t>”).</a:t>
            </a:r>
            <a:endParaRPr lang="en-GB" b="0" i="0" dirty="0">
              <a:solidFill>
                <a:srgbClr val="4C4C4C"/>
              </a:solidFill>
              <a:effectLst/>
              <a:latin typeface="Raleway"/>
            </a:endParaRPr>
          </a:p>
        </p:txBody>
      </p:sp>
    </p:spTree>
    <p:extLst>
      <p:ext uri="{BB962C8B-B14F-4D97-AF65-F5344CB8AC3E}">
        <p14:creationId xmlns:p14="http://schemas.microsoft.com/office/powerpoint/2010/main" val="8475916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37360" y="2274838"/>
            <a:ext cx="7406640" cy="2308324"/>
          </a:xfrm>
          <a:prstGeom prst="rect">
            <a:avLst/>
          </a:prstGeom>
        </p:spPr>
        <p:txBody>
          <a:bodyPr wrap="square">
            <a:spAutoFit/>
          </a:bodyPr>
          <a:lstStyle/>
          <a:p>
            <a:r>
              <a:rPr lang="en-GB" b="1" dirty="0">
                <a:solidFill>
                  <a:srgbClr val="3F3F3F"/>
                </a:solidFill>
                <a:latin typeface="Raleway"/>
              </a:rPr>
              <a:t>WHO Surgical Safety Checklist</a:t>
            </a:r>
          </a:p>
          <a:p>
            <a:r>
              <a:rPr lang="en-GB" dirty="0">
                <a:solidFill>
                  <a:srgbClr val="4C4C4C"/>
                </a:solidFill>
                <a:latin typeface="Raleway"/>
              </a:rPr>
              <a:t>The WHO Surgical Safety Checklist (2009) is carried out for each operation. The aim is to reduce the risk of human error. The checklist is completed at 3 stages:</a:t>
            </a:r>
          </a:p>
          <a:p>
            <a:pPr>
              <a:buFont typeface="Arial" panose="020B0604020202020204" pitchFamily="34" charset="0"/>
              <a:buChar char="•"/>
            </a:pPr>
            <a:r>
              <a:rPr lang="en-GB" dirty="0">
                <a:solidFill>
                  <a:srgbClr val="4C4C4C"/>
                </a:solidFill>
                <a:latin typeface="Raleway"/>
              </a:rPr>
              <a:t>Before the induction of anaesthesia</a:t>
            </a:r>
          </a:p>
          <a:p>
            <a:pPr>
              <a:buFont typeface="Arial" panose="020B0604020202020204" pitchFamily="34" charset="0"/>
              <a:buChar char="•"/>
            </a:pPr>
            <a:r>
              <a:rPr lang="en-GB" dirty="0">
                <a:solidFill>
                  <a:srgbClr val="4C4C4C"/>
                </a:solidFill>
                <a:latin typeface="Raleway"/>
              </a:rPr>
              <a:t>Before the first skin incision</a:t>
            </a:r>
          </a:p>
          <a:p>
            <a:pPr>
              <a:buFont typeface="Arial" panose="020B0604020202020204" pitchFamily="34" charset="0"/>
              <a:buChar char="•"/>
            </a:pPr>
            <a:r>
              <a:rPr lang="en-GB" dirty="0">
                <a:solidFill>
                  <a:srgbClr val="4C4C4C"/>
                </a:solidFill>
                <a:latin typeface="Raleway"/>
              </a:rPr>
              <a:t>Before the patient leaves theatre</a:t>
            </a:r>
          </a:p>
          <a:p>
            <a:r>
              <a:rPr lang="en-GB" dirty="0">
                <a:solidFill>
                  <a:srgbClr val="4C4C4C"/>
                </a:solidFill>
                <a:latin typeface="Raleway"/>
              </a:rPr>
              <a:t> </a:t>
            </a:r>
            <a:endParaRPr lang="en-GB" b="0" i="0" dirty="0">
              <a:solidFill>
                <a:srgbClr val="4C4C4C"/>
              </a:solidFill>
              <a:effectLst/>
              <a:latin typeface="Raleway"/>
            </a:endParaRPr>
          </a:p>
        </p:txBody>
      </p:sp>
    </p:spTree>
    <p:extLst>
      <p:ext uri="{BB962C8B-B14F-4D97-AF65-F5344CB8AC3E}">
        <p14:creationId xmlns:p14="http://schemas.microsoft.com/office/powerpoint/2010/main" val="131005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efinition&#10;Surgery is the branch of medicine that deals&#10;with the physical manipulation of a bodily&#10;structure to diagnose,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88878" y="1254035"/>
            <a:ext cx="6076950" cy="4562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40891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76994" y="1859340"/>
            <a:ext cx="7067006" cy="3139321"/>
          </a:xfrm>
          <a:prstGeom prst="rect">
            <a:avLst/>
          </a:prstGeom>
        </p:spPr>
        <p:txBody>
          <a:bodyPr wrap="square">
            <a:spAutoFit/>
          </a:bodyPr>
          <a:lstStyle/>
          <a:p>
            <a:r>
              <a:rPr lang="en-GB" dirty="0">
                <a:solidFill>
                  <a:srgbClr val="4C4C4C"/>
                </a:solidFill>
                <a:latin typeface="Raleway"/>
              </a:rPr>
              <a:t>It involves multiple members of the team (e.g., theatre nurse, anaesthetist and surgeon) checking essential factors, such as</a:t>
            </a:r>
            <a:r>
              <a:rPr lang="en-GB" dirty="0" smtClean="0">
                <a:solidFill>
                  <a:srgbClr val="4C4C4C"/>
                </a:solidFill>
                <a:latin typeface="Raleway"/>
              </a:rPr>
              <a:t>:</a:t>
            </a:r>
          </a:p>
          <a:p>
            <a:endParaRPr lang="en-GB" dirty="0">
              <a:solidFill>
                <a:srgbClr val="4C4C4C"/>
              </a:solidFill>
              <a:latin typeface="Raleway"/>
            </a:endParaRPr>
          </a:p>
          <a:p>
            <a:pPr>
              <a:buFont typeface="Arial" panose="020B0604020202020204" pitchFamily="34" charset="0"/>
              <a:buChar char="•"/>
            </a:pPr>
            <a:r>
              <a:rPr lang="en-GB" dirty="0">
                <a:solidFill>
                  <a:srgbClr val="4C4C4C"/>
                </a:solidFill>
                <a:latin typeface="Raleway"/>
              </a:rPr>
              <a:t>Patient identity</a:t>
            </a:r>
          </a:p>
          <a:p>
            <a:pPr>
              <a:buFont typeface="Arial" panose="020B0604020202020204" pitchFamily="34" charset="0"/>
              <a:buChar char="•"/>
            </a:pPr>
            <a:r>
              <a:rPr lang="en-GB" dirty="0">
                <a:solidFill>
                  <a:srgbClr val="4C4C4C"/>
                </a:solidFill>
                <a:latin typeface="Raleway"/>
              </a:rPr>
              <a:t>Allergies</a:t>
            </a:r>
          </a:p>
          <a:p>
            <a:pPr>
              <a:buFont typeface="Arial" panose="020B0604020202020204" pitchFamily="34" charset="0"/>
              <a:buChar char="•"/>
            </a:pPr>
            <a:r>
              <a:rPr lang="en-GB" dirty="0">
                <a:solidFill>
                  <a:srgbClr val="4C4C4C"/>
                </a:solidFill>
                <a:latin typeface="Raleway"/>
              </a:rPr>
              <a:t>Operation </a:t>
            </a:r>
          </a:p>
          <a:p>
            <a:pPr>
              <a:buFont typeface="Arial" panose="020B0604020202020204" pitchFamily="34" charset="0"/>
              <a:buChar char="•"/>
            </a:pPr>
            <a:r>
              <a:rPr lang="en-GB" dirty="0">
                <a:solidFill>
                  <a:srgbClr val="4C4C4C"/>
                </a:solidFill>
                <a:latin typeface="Raleway"/>
              </a:rPr>
              <a:t>Risk of bleeding</a:t>
            </a:r>
          </a:p>
          <a:p>
            <a:pPr>
              <a:buFont typeface="Arial" panose="020B0604020202020204" pitchFamily="34" charset="0"/>
              <a:buChar char="•"/>
            </a:pPr>
            <a:r>
              <a:rPr lang="en-GB" dirty="0">
                <a:solidFill>
                  <a:srgbClr val="4C4C4C"/>
                </a:solidFill>
                <a:latin typeface="Raleway"/>
              </a:rPr>
              <a:t>Introductions of all team members</a:t>
            </a:r>
          </a:p>
          <a:p>
            <a:pPr>
              <a:buFont typeface="Arial" panose="020B0604020202020204" pitchFamily="34" charset="0"/>
              <a:buChar char="•"/>
            </a:pPr>
            <a:r>
              <a:rPr lang="en-GB" dirty="0">
                <a:solidFill>
                  <a:srgbClr val="4C4C4C"/>
                </a:solidFill>
                <a:latin typeface="Raleway"/>
              </a:rPr>
              <a:t>Anticipated critical events</a:t>
            </a:r>
          </a:p>
          <a:p>
            <a:pPr>
              <a:buFont typeface="Arial" panose="020B0604020202020204" pitchFamily="34" charset="0"/>
              <a:buChar char="•"/>
            </a:pPr>
            <a:r>
              <a:rPr lang="en-GB" dirty="0">
                <a:solidFill>
                  <a:srgbClr val="4C4C4C"/>
                </a:solidFill>
                <a:latin typeface="Raleway"/>
              </a:rPr>
              <a:t>Counting the number of sponges and needles to ensure nothing is left inside the patient</a:t>
            </a:r>
            <a:endParaRPr lang="en-GB" b="0" i="0" dirty="0">
              <a:solidFill>
                <a:srgbClr val="4C4C4C"/>
              </a:solidFill>
              <a:effectLst/>
              <a:latin typeface="Raleway"/>
            </a:endParaRPr>
          </a:p>
        </p:txBody>
      </p:sp>
    </p:spTree>
    <p:extLst>
      <p:ext uri="{BB962C8B-B14F-4D97-AF65-F5344CB8AC3E}">
        <p14:creationId xmlns:p14="http://schemas.microsoft.com/office/powerpoint/2010/main" val="32029414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ifferent Ways to End a Presentation or Speec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7543" y="1171938"/>
            <a:ext cx="6374673" cy="38833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4984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Why do we need to perform surgery&#10;In 16th century, a French surgeon&#10;named Ambroise Pare, stated that&#10;there were five reas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0526" y="1327919"/>
            <a:ext cx="6859543" cy="49030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0480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ack to work after surgery quotes 101 best surgery images surgical tech  medical humor nurse humor | Dogtrainingobedienceschool.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514" y="274320"/>
            <a:ext cx="8765177" cy="58652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9713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What are the Different Types of Surgical Incisio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2592" y="266700"/>
            <a:ext cx="9525000" cy="6591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36065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0" y="335846"/>
            <a:ext cx="6096000" cy="6186309"/>
          </a:xfrm>
          <a:prstGeom prst="rect">
            <a:avLst/>
          </a:prstGeom>
        </p:spPr>
        <p:txBody>
          <a:bodyPr>
            <a:spAutoFit/>
          </a:bodyPr>
          <a:lstStyle/>
          <a:p>
            <a:r>
              <a:rPr lang="en-GB" dirty="0">
                <a:solidFill>
                  <a:srgbClr val="4C4C4C"/>
                </a:solidFill>
                <a:latin typeface="Raleway"/>
              </a:rPr>
              <a:t>There are a number of basic definitions and concepts that are worth learning before starting a surgical rotation or learning about surgical topics.</a:t>
            </a:r>
          </a:p>
          <a:p>
            <a:r>
              <a:rPr lang="en-GB" dirty="0">
                <a:solidFill>
                  <a:srgbClr val="4C4C4C"/>
                </a:solidFill>
                <a:latin typeface="Raleway"/>
              </a:rPr>
              <a:t> </a:t>
            </a:r>
          </a:p>
          <a:p>
            <a:r>
              <a:rPr lang="en-GB" b="1" dirty="0">
                <a:solidFill>
                  <a:srgbClr val="3F3F3F"/>
                </a:solidFill>
                <a:latin typeface="Raleway"/>
              </a:rPr>
              <a:t>Prefixes </a:t>
            </a:r>
          </a:p>
          <a:p>
            <a:r>
              <a:rPr lang="en-GB" dirty="0">
                <a:solidFill>
                  <a:srgbClr val="4C4C4C"/>
                </a:solidFill>
                <a:latin typeface="Raleway"/>
              </a:rPr>
              <a:t>Prefixes generally refer to an area of the body:</a:t>
            </a:r>
          </a:p>
          <a:p>
            <a:pPr>
              <a:buFont typeface="Arial" panose="020B0604020202020204" pitchFamily="34" charset="0"/>
              <a:buChar char="•"/>
            </a:pPr>
            <a:r>
              <a:rPr lang="en-GB" b="1" i="1" dirty="0" err="1">
                <a:solidFill>
                  <a:srgbClr val="4C4C4C"/>
                </a:solidFill>
                <a:latin typeface="Raleway"/>
              </a:rPr>
              <a:t>Laparo</a:t>
            </a:r>
            <a:r>
              <a:rPr lang="en-GB" b="1" i="1" dirty="0">
                <a:solidFill>
                  <a:srgbClr val="4C4C4C"/>
                </a:solidFill>
                <a:latin typeface="Raleway"/>
              </a:rPr>
              <a:t>-</a:t>
            </a:r>
            <a:r>
              <a:rPr lang="en-GB" dirty="0">
                <a:solidFill>
                  <a:srgbClr val="4C4C4C"/>
                </a:solidFill>
                <a:latin typeface="Raleway"/>
              </a:rPr>
              <a:t> refers to the abdomen (e.g., laparotomy – open surgery on the abdomen)</a:t>
            </a:r>
          </a:p>
          <a:p>
            <a:pPr>
              <a:buFont typeface="Arial" panose="020B0604020202020204" pitchFamily="34" charset="0"/>
              <a:buChar char="•"/>
            </a:pPr>
            <a:r>
              <a:rPr lang="en-GB" b="1" i="1" dirty="0" err="1">
                <a:solidFill>
                  <a:srgbClr val="4C4C4C"/>
                </a:solidFill>
                <a:latin typeface="Raleway"/>
              </a:rPr>
              <a:t>Thoraco</a:t>
            </a:r>
            <a:r>
              <a:rPr lang="en-GB" b="1" i="1" dirty="0">
                <a:solidFill>
                  <a:srgbClr val="4C4C4C"/>
                </a:solidFill>
                <a:latin typeface="Raleway"/>
              </a:rPr>
              <a:t>-</a:t>
            </a:r>
            <a:r>
              <a:rPr lang="en-GB" dirty="0">
                <a:solidFill>
                  <a:srgbClr val="4C4C4C"/>
                </a:solidFill>
                <a:latin typeface="Raleway"/>
              </a:rPr>
              <a:t> refers to the chest (e.g., thoracotomy – open surgery on the chest)</a:t>
            </a:r>
          </a:p>
          <a:p>
            <a:pPr>
              <a:buFont typeface="Arial" panose="020B0604020202020204" pitchFamily="34" charset="0"/>
              <a:buChar char="•"/>
            </a:pPr>
            <a:r>
              <a:rPr lang="en-GB" b="1" i="1" dirty="0" err="1">
                <a:solidFill>
                  <a:srgbClr val="4C4C4C"/>
                </a:solidFill>
                <a:latin typeface="Raleway"/>
              </a:rPr>
              <a:t>Colo</a:t>
            </a:r>
            <a:r>
              <a:rPr lang="en-GB" b="1" i="1" dirty="0">
                <a:solidFill>
                  <a:srgbClr val="4C4C4C"/>
                </a:solidFill>
                <a:latin typeface="Raleway"/>
              </a:rPr>
              <a:t>-</a:t>
            </a:r>
            <a:r>
              <a:rPr lang="en-GB" dirty="0">
                <a:solidFill>
                  <a:srgbClr val="4C4C4C"/>
                </a:solidFill>
                <a:latin typeface="Raleway"/>
              </a:rPr>
              <a:t> refers to the colon (e.g., colectomy – removal of the colon)</a:t>
            </a:r>
          </a:p>
          <a:p>
            <a:pPr>
              <a:buFont typeface="Arial" panose="020B0604020202020204" pitchFamily="34" charset="0"/>
              <a:buChar char="•"/>
            </a:pPr>
            <a:r>
              <a:rPr lang="en-GB" b="1" i="1" dirty="0">
                <a:solidFill>
                  <a:srgbClr val="4C4C4C"/>
                </a:solidFill>
                <a:latin typeface="Raleway"/>
              </a:rPr>
              <a:t>Cysto-</a:t>
            </a:r>
            <a:r>
              <a:rPr lang="en-GB" dirty="0">
                <a:solidFill>
                  <a:srgbClr val="4C4C4C"/>
                </a:solidFill>
                <a:latin typeface="Raleway"/>
              </a:rPr>
              <a:t> refers to the bladder (e.g., cystoscopy – putting a endoscopic camera into the bladder)</a:t>
            </a:r>
          </a:p>
          <a:p>
            <a:pPr>
              <a:buFont typeface="Arial" panose="020B0604020202020204" pitchFamily="34" charset="0"/>
              <a:buChar char="•"/>
            </a:pPr>
            <a:r>
              <a:rPr lang="en-GB" b="1" i="1" dirty="0">
                <a:solidFill>
                  <a:srgbClr val="4C4C4C"/>
                </a:solidFill>
                <a:latin typeface="Raleway"/>
              </a:rPr>
              <a:t>Gastro-</a:t>
            </a:r>
            <a:r>
              <a:rPr lang="en-GB" dirty="0">
                <a:solidFill>
                  <a:srgbClr val="4C4C4C"/>
                </a:solidFill>
                <a:latin typeface="Raleway"/>
              </a:rPr>
              <a:t> refers to the stomach (e.g., gastroscopy – putting a endoscopic camera into the stomach)</a:t>
            </a:r>
          </a:p>
          <a:p>
            <a:pPr>
              <a:buFont typeface="Arial" panose="020B0604020202020204" pitchFamily="34" charset="0"/>
              <a:buChar char="•"/>
            </a:pPr>
            <a:r>
              <a:rPr lang="en-GB" b="1" i="1" dirty="0" err="1">
                <a:solidFill>
                  <a:srgbClr val="4C4C4C"/>
                </a:solidFill>
                <a:latin typeface="Raleway"/>
              </a:rPr>
              <a:t>Mammo</a:t>
            </a:r>
            <a:r>
              <a:rPr lang="en-GB" b="1" i="1" dirty="0">
                <a:solidFill>
                  <a:srgbClr val="4C4C4C"/>
                </a:solidFill>
                <a:latin typeface="Raleway"/>
              </a:rPr>
              <a:t>-</a:t>
            </a:r>
            <a:r>
              <a:rPr lang="en-GB" dirty="0">
                <a:solidFill>
                  <a:srgbClr val="4C4C4C"/>
                </a:solidFill>
                <a:latin typeface="Raleway"/>
              </a:rPr>
              <a:t> refers to the breast (e.g., mammogram – imaging of the breast)</a:t>
            </a:r>
          </a:p>
          <a:p>
            <a:pPr>
              <a:buFont typeface="Arial" panose="020B0604020202020204" pitchFamily="34" charset="0"/>
              <a:buChar char="•"/>
            </a:pPr>
            <a:r>
              <a:rPr lang="en-GB" b="1" i="1" dirty="0" err="1">
                <a:solidFill>
                  <a:srgbClr val="4C4C4C"/>
                </a:solidFill>
                <a:latin typeface="Raleway"/>
              </a:rPr>
              <a:t>Masto</a:t>
            </a:r>
            <a:r>
              <a:rPr lang="en-GB" b="1" i="1" dirty="0">
                <a:solidFill>
                  <a:srgbClr val="4C4C4C"/>
                </a:solidFill>
                <a:latin typeface="Raleway"/>
              </a:rPr>
              <a:t>-</a:t>
            </a:r>
            <a:r>
              <a:rPr lang="en-GB" dirty="0">
                <a:solidFill>
                  <a:srgbClr val="4C4C4C"/>
                </a:solidFill>
                <a:latin typeface="Raleway"/>
              </a:rPr>
              <a:t> refers to the breast (e.g., mastectomy – removal of the breast)</a:t>
            </a:r>
          </a:p>
          <a:p>
            <a:pPr>
              <a:buFont typeface="Arial" panose="020B0604020202020204" pitchFamily="34" charset="0"/>
              <a:buChar char="•"/>
            </a:pPr>
            <a:r>
              <a:rPr lang="en-GB" b="1" i="1" dirty="0" err="1">
                <a:solidFill>
                  <a:srgbClr val="4C4C4C"/>
                </a:solidFill>
                <a:latin typeface="Raleway"/>
              </a:rPr>
              <a:t>Myo</a:t>
            </a:r>
            <a:r>
              <a:rPr lang="en-GB" b="1" i="1" dirty="0">
                <a:solidFill>
                  <a:srgbClr val="4C4C4C"/>
                </a:solidFill>
                <a:latin typeface="Raleway"/>
              </a:rPr>
              <a:t>-</a:t>
            </a:r>
            <a:r>
              <a:rPr lang="en-GB" dirty="0">
                <a:solidFill>
                  <a:srgbClr val="4C4C4C"/>
                </a:solidFill>
                <a:latin typeface="Raleway"/>
              </a:rPr>
              <a:t> refers to muscle tissue (e.g., </a:t>
            </a:r>
            <a:r>
              <a:rPr lang="en-GB" dirty="0" err="1">
                <a:solidFill>
                  <a:srgbClr val="4C4C4C"/>
                </a:solidFill>
                <a:latin typeface="Raleway"/>
              </a:rPr>
              <a:t>myotomy</a:t>
            </a:r>
            <a:r>
              <a:rPr lang="en-GB" dirty="0">
                <a:solidFill>
                  <a:srgbClr val="4C4C4C"/>
                </a:solidFill>
                <a:latin typeface="Raleway"/>
              </a:rPr>
              <a:t> – where the muscle tissue is cut open)</a:t>
            </a:r>
            <a:endParaRPr lang="en-GB" b="0" i="0" dirty="0">
              <a:solidFill>
                <a:srgbClr val="4C4C4C"/>
              </a:solidFill>
              <a:effectLst/>
              <a:latin typeface="Raleway"/>
            </a:endParaRPr>
          </a:p>
        </p:txBody>
      </p:sp>
    </p:spTree>
    <p:extLst>
      <p:ext uri="{BB962C8B-B14F-4D97-AF65-F5344CB8AC3E}">
        <p14:creationId xmlns:p14="http://schemas.microsoft.com/office/powerpoint/2010/main" val="3232018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2045" y="1950780"/>
            <a:ext cx="7432766" cy="2862322"/>
          </a:xfrm>
          <a:prstGeom prst="rect">
            <a:avLst/>
          </a:prstGeom>
        </p:spPr>
        <p:txBody>
          <a:bodyPr wrap="square">
            <a:spAutoFit/>
          </a:bodyPr>
          <a:lstStyle/>
          <a:p>
            <a:pPr>
              <a:buFont typeface="Arial" panose="020B0604020202020204" pitchFamily="34" charset="0"/>
              <a:buChar char="•"/>
            </a:pPr>
            <a:r>
              <a:rPr lang="en-GB" b="1" i="1" dirty="0" err="1">
                <a:solidFill>
                  <a:srgbClr val="4C4C4C"/>
                </a:solidFill>
                <a:latin typeface="Raleway"/>
              </a:rPr>
              <a:t>Nephro</a:t>
            </a:r>
            <a:r>
              <a:rPr lang="en-GB" b="1" i="1" dirty="0">
                <a:solidFill>
                  <a:srgbClr val="4C4C4C"/>
                </a:solidFill>
                <a:latin typeface="Raleway"/>
              </a:rPr>
              <a:t>-</a:t>
            </a:r>
            <a:r>
              <a:rPr lang="en-GB" dirty="0">
                <a:solidFill>
                  <a:srgbClr val="4C4C4C"/>
                </a:solidFill>
                <a:latin typeface="Raleway"/>
              </a:rPr>
              <a:t> refers to the kidneys (e.g., nephrectomy – removal of a kidney)</a:t>
            </a:r>
          </a:p>
          <a:p>
            <a:pPr>
              <a:buFont typeface="Arial" panose="020B0604020202020204" pitchFamily="34" charset="0"/>
              <a:buChar char="•"/>
            </a:pPr>
            <a:r>
              <a:rPr lang="en-GB" b="1" i="1" dirty="0" err="1">
                <a:solidFill>
                  <a:srgbClr val="4C4C4C"/>
                </a:solidFill>
                <a:latin typeface="Raleway"/>
              </a:rPr>
              <a:t>Pneumo</a:t>
            </a:r>
            <a:r>
              <a:rPr lang="en-GB" b="1" i="1" dirty="0">
                <a:solidFill>
                  <a:srgbClr val="4C4C4C"/>
                </a:solidFill>
                <a:latin typeface="Raleway"/>
              </a:rPr>
              <a:t>-</a:t>
            </a:r>
            <a:r>
              <a:rPr lang="en-GB" dirty="0">
                <a:solidFill>
                  <a:srgbClr val="4C4C4C"/>
                </a:solidFill>
                <a:latin typeface="Raleway"/>
              </a:rPr>
              <a:t> refers to the lungs (e.g., pneumonectomy – removal of a lung)</a:t>
            </a:r>
          </a:p>
          <a:p>
            <a:pPr>
              <a:buFont typeface="Arial" panose="020B0604020202020204" pitchFamily="34" charset="0"/>
              <a:buChar char="•"/>
            </a:pPr>
            <a:r>
              <a:rPr lang="en-GB" b="1" i="1" dirty="0">
                <a:solidFill>
                  <a:srgbClr val="4C4C4C"/>
                </a:solidFill>
                <a:latin typeface="Raleway"/>
              </a:rPr>
              <a:t>Orchid-</a:t>
            </a:r>
            <a:r>
              <a:rPr lang="en-GB" dirty="0">
                <a:solidFill>
                  <a:srgbClr val="4C4C4C"/>
                </a:solidFill>
                <a:latin typeface="Raleway"/>
              </a:rPr>
              <a:t> refers to the testes (e.g., </a:t>
            </a:r>
            <a:r>
              <a:rPr lang="en-GB" dirty="0" err="1">
                <a:solidFill>
                  <a:srgbClr val="4C4C4C"/>
                </a:solidFill>
                <a:latin typeface="Raleway"/>
              </a:rPr>
              <a:t>orchidectomy</a:t>
            </a:r>
            <a:r>
              <a:rPr lang="en-GB" dirty="0">
                <a:solidFill>
                  <a:srgbClr val="4C4C4C"/>
                </a:solidFill>
                <a:latin typeface="Raleway"/>
              </a:rPr>
              <a:t> – removal of a testicle)</a:t>
            </a:r>
          </a:p>
          <a:p>
            <a:pPr>
              <a:buFont typeface="Arial" panose="020B0604020202020204" pitchFamily="34" charset="0"/>
              <a:buChar char="•"/>
            </a:pPr>
            <a:r>
              <a:rPr lang="en-GB" b="1" i="1" dirty="0">
                <a:solidFill>
                  <a:srgbClr val="4C4C4C"/>
                </a:solidFill>
                <a:latin typeface="Raleway"/>
              </a:rPr>
              <a:t>Rhino-</a:t>
            </a:r>
            <a:r>
              <a:rPr lang="en-GB" dirty="0">
                <a:solidFill>
                  <a:srgbClr val="4C4C4C"/>
                </a:solidFill>
                <a:latin typeface="Raleway"/>
              </a:rPr>
              <a:t> refers to nose (e.g., </a:t>
            </a:r>
            <a:r>
              <a:rPr lang="en-GB" dirty="0" err="1">
                <a:solidFill>
                  <a:srgbClr val="4C4C4C"/>
                </a:solidFill>
                <a:latin typeface="Raleway"/>
              </a:rPr>
              <a:t>rhinoplasty</a:t>
            </a:r>
            <a:r>
              <a:rPr lang="en-GB" dirty="0">
                <a:solidFill>
                  <a:srgbClr val="4C4C4C"/>
                </a:solidFill>
                <a:latin typeface="Raleway"/>
              </a:rPr>
              <a:t> – changing the shape of the nose)</a:t>
            </a:r>
          </a:p>
          <a:p>
            <a:pPr>
              <a:buFont typeface="Arial" panose="020B0604020202020204" pitchFamily="34" charset="0"/>
              <a:buChar char="•"/>
            </a:pPr>
            <a:r>
              <a:rPr lang="en-GB" b="1" i="1" dirty="0">
                <a:solidFill>
                  <a:srgbClr val="4C4C4C"/>
                </a:solidFill>
                <a:latin typeface="Raleway"/>
              </a:rPr>
              <a:t>Lobo-</a:t>
            </a:r>
            <a:r>
              <a:rPr lang="en-GB" dirty="0">
                <a:solidFill>
                  <a:srgbClr val="4C4C4C"/>
                </a:solidFill>
                <a:latin typeface="Raleway"/>
              </a:rPr>
              <a:t> refers to a lobe of an organ (e.g., lobectomy – removal of a lobe of the lung)</a:t>
            </a:r>
          </a:p>
          <a:p>
            <a:r>
              <a:rPr lang="en-GB" dirty="0">
                <a:solidFill>
                  <a:srgbClr val="4C4C4C"/>
                </a:solidFill>
                <a:latin typeface="Raleway"/>
              </a:rPr>
              <a:t> </a:t>
            </a:r>
            <a:endParaRPr lang="en-GB" b="0" i="0" dirty="0">
              <a:solidFill>
                <a:srgbClr val="4C4C4C"/>
              </a:solidFill>
              <a:effectLst/>
              <a:latin typeface="Raleway"/>
            </a:endParaRPr>
          </a:p>
        </p:txBody>
      </p:sp>
    </p:spTree>
    <p:extLst>
      <p:ext uri="{BB962C8B-B14F-4D97-AF65-F5344CB8AC3E}">
        <p14:creationId xmlns:p14="http://schemas.microsoft.com/office/powerpoint/2010/main" val="3509777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197346"/>
            <a:ext cx="7772400" cy="5078313"/>
          </a:xfrm>
          <a:prstGeom prst="rect">
            <a:avLst/>
          </a:prstGeom>
        </p:spPr>
        <p:txBody>
          <a:bodyPr wrap="square">
            <a:spAutoFit/>
          </a:bodyPr>
          <a:lstStyle/>
          <a:p>
            <a:r>
              <a:rPr lang="en-GB" b="1" dirty="0">
                <a:solidFill>
                  <a:srgbClr val="3F3F3F"/>
                </a:solidFill>
                <a:latin typeface="Raleway"/>
              </a:rPr>
              <a:t>Suffixes</a:t>
            </a:r>
          </a:p>
          <a:p>
            <a:r>
              <a:rPr lang="en-GB" dirty="0">
                <a:solidFill>
                  <a:srgbClr val="4C4C4C"/>
                </a:solidFill>
                <a:latin typeface="Raleway"/>
              </a:rPr>
              <a:t>Suffixes generally refer to what is happening with a particular area of the body:</a:t>
            </a:r>
          </a:p>
          <a:p>
            <a:pPr>
              <a:buFont typeface="Arial" panose="020B0604020202020204" pitchFamily="34" charset="0"/>
              <a:buChar char="•"/>
            </a:pPr>
            <a:r>
              <a:rPr lang="en-GB" b="1" i="1" dirty="0">
                <a:solidFill>
                  <a:srgbClr val="4C4C4C"/>
                </a:solidFill>
                <a:latin typeface="Raleway"/>
              </a:rPr>
              <a:t>-</a:t>
            </a:r>
            <a:r>
              <a:rPr lang="en-GB" b="1" i="1" dirty="0" err="1">
                <a:solidFill>
                  <a:srgbClr val="4C4C4C"/>
                </a:solidFill>
                <a:latin typeface="Raleway"/>
              </a:rPr>
              <a:t>otomy</a:t>
            </a:r>
            <a:r>
              <a:rPr lang="en-GB" dirty="0">
                <a:solidFill>
                  <a:srgbClr val="4C4C4C"/>
                </a:solidFill>
                <a:latin typeface="Raleway"/>
              </a:rPr>
              <a:t> refers to surgically cutting open (e.g., laparotomy – open surgery on the abdomen)</a:t>
            </a:r>
          </a:p>
          <a:p>
            <a:pPr>
              <a:buFont typeface="Arial" panose="020B0604020202020204" pitchFamily="34" charset="0"/>
              <a:buChar char="•"/>
            </a:pPr>
            <a:r>
              <a:rPr lang="en-GB" b="1" i="1" dirty="0">
                <a:solidFill>
                  <a:srgbClr val="4C4C4C"/>
                </a:solidFill>
                <a:latin typeface="Raleway"/>
              </a:rPr>
              <a:t>-</a:t>
            </a:r>
            <a:r>
              <a:rPr lang="en-GB" b="1" i="1" dirty="0" err="1">
                <a:solidFill>
                  <a:srgbClr val="4C4C4C"/>
                </a:solidFill>
                <a:latin typeface="Raleway"/>
              </a:rPr>
              <a:t>oscopy</a:t>
            </a:r>
            <a:r>
              <a:rPr lang="en-GB" dirty="0">
                <a:solidFill>
                  <a:srgbClr val="4C4C4C"/>
                </a:solidFill>
                <a:latin typeface="Raleway"/>
              </a:rPr>
              <a:t> refers to viewing with a scope and keyhole surgery (e.g., colonoscopy, laparoscopy and </a:t>
            </a:r>
            <a:r>
              <a:rPr lang="en-GB" dirty="0" err="1">
                <a:solidFill>
                  <a:srgbClr val="4C4C4C"/>
                </a:solidFill>
                <a:latin typeface="Raleway"/>
              </a:rPr>
              <a:t>thoracoscopy</a:t>
            </a:r>
            <a:r>
              <a:rPr lang="en-GB" dirty="0">
                <a:solidFill>
                  <a:srgbClr val="4C4C4C"/>
                </a:solidFill>
                <a:latin typeface="Raleway"/>
              </a:rPr>
              <a:t>)</a:t>
            </a:r>
          </a:p>
          <a:p>
            <a:pPr>
              <a:buFont typeface="Arial" panose="020B0604020202020204" pitchFamily="34" charset="0"/>
              <a:buChar char="•"/>
            </a:pPr>
            <a:r>
              <a:rPr lang="en-GB" b="1" i="1" dirty="0">
                <a:solidFill>
                  <a:srgbClr val="4C4C4C"/>
                </a:solidFill>
                <a:latin typeface="Raleway"/>
              </a:rPr>
              <a:t>-</a:t>
            </a:r>
            <a:r>
              <a:rPr lang="en-GB" b="1" i="1" dirty="0" err="1">
                <a:solidFill>
                  <a:srgbClr val="4C4C4C"/>
                </a:solidFill>
                <a:latin typeface="Raleway"/>
              </a:rPr>
              <a:t>ectomy</a:t>
            </a:r>
            <a:r>
              <a:rPr lang="en-GB" dirty="0">
                <a:solidFill>
                  <a:srgbClr val="4C4C4C"/>
                </a:solidFill>
                <a:latin typeface="Raleway"/>
              </a:rPr>
              <a:t> refers to removal (e.g., tonsillectomy – removal of the tonsils)</a:t>
            </a:r>
          </a:p>
          <a:p>
            <a:pPr>
              <a:buFont typeface="Arial" panose="020B0604020202020204" pitchFamily="34" charset="0"/>
              <a:buChar char="•"/>
            </a:pPr>
            <a:r>
              <a:rPr lang="en-GB" b="1" i="1" dirty="0">
                <a:solidFill>
                  <a:srgbClr val="4C4C4C"/>
                </a:solidFill>
                <a:latin typeface="Raleway"/>
              </a:rPr>
              <a:t>-</a:t>
            </a:r>
            <a:r>
              <a:rPr lang="en-GB" b="1" i="1" dirty="0" err="1">
                <a:solidFill>
                  <a:srgbClr val="4C4C4C"/>
                </a:solidFill>
                <a:latin typeface="Raleway"/>
              </a:rPr>
              <a:t>plasty</a:t>
            </a:r>
            <a:r>
              <a:rPr lang="en-GB" dirty="0">
                <a:solidFill>
                  <a:srgbClr val="4C4C4C"/>
                </a:solidFill>
                <a:latin typeface="Raleway"/>
              </a:rPr>
              <a:t> refers to changing the shape (e.g., </a:t>
            </a:r>
            <a:r>
              <a:rPr lang="en-GB" dirty="0" err="1">
                <a:solidFill>
                  <a:srgbClr val="4C4C4C"/>
                </a:solidFill>
                <a:latin typeface="Raleway"/>
              </a:rPr>
              <a:t>rhinoplasty</a:t>
            </a:r>
            <a:r>
              <a:rPr lang="en-GB" dirty="0">
                <a:solidFill>
                  <a:srgbClr val="4C4C4C"/>
                </a:solidFill>
                <a:latin typeface="Raleway"/>
              </a:rPr>
              <a:t> – changing the shape of the nose)</a:t>
            </a:r>
          </a:p>
          <a:p>
            <a:pPr>
              <a:buFont typeface="Arial" panose="020B0604020202020204" pitchFamily="34" charset="0"/>
              <a:buChar char="•"/>
            </a:pPr>
            <a:r>
              <a:rPr lang="en-GB" b="1" i="1" dirty="0">
                <a:solidFill>
                  <a:srgbClr val="4C4C4C"/>
                </a:solidFill>
                <a:latin typeface="Raleway"/>
              </a:rPr>
              <a:t>-</a:t>
            </a:r>
            <a:r>
              <a:rPr lang="en-GB" b="1" i="1" dirty="0" err="1">
                <a:solidFill>
                  <a:srgbClr val="4C4C4C"/>
                </a:solidFill>
                <a:latin typeface="Raleway"/>
              </a:rPr>
              <a:t>pexy</a:t>
            </a:r>
            <a:r>
              <a:rPr lang="en-GB" dirty="0">
                <a:solidFill>
                  <a:srgbClr val="4C4C4C"/>
                </a:solidFill>
                <a:latin typeface="Raleway"/>
              </a:rPr>
              <a:t> refers to fixing something in place (e.g., </a:t>
            </a:r>
            <a:r>
              <a:rPr lang="en-GB" dirty="0" err="1">
                <a:solidFill>
                  <a:srgbClr val="4C4C4C"/>
                </a:solidFill>
                <a:latin typeface="Raleway"/>
              </a:rPr>
              <a:t>orchidopexy</a:t>
            </a:r>
            <a:r>
              <a:rPr lang="en-GB" dirty="0">
                <a:solidFill>
                  <a:srgbClr val="4C4C4C"/>
                </a:solidFill>
                <a:latin typeface="Raleway"/>
              </a:rPr>
              <a:t> – surgery to fix a testicle in the correct place)</a:t>
            </a:r>
          </a:p>
          <a:p>
            <a:pPr>
              <a:buFont typeface="Arial" panose="020B0604020202020204" pitchFamily="34" charset="0"/>
              <a:buChar char="•"/>
            </a:pPr>
            <a:r>
              <a:rPr lang="en-GB" b="1" i="1" dirty="0">
                <a:solidFill>
                  <a:srgbClr val="4C4C4C"/>
                </a:solidFill>
                <a:latin typeface="Raleway"/>
              </a:rPr>
              <a:t>-</a:t>
            </a:r>
            <a:r>
              <a:rPr lang="en-GB" b="1" i="1" dirty="0" err="1">
                <a:solidFill>
                  <a:srgbClr val="4C4C4C"/>
                </a:solidFill>
                <a:latin typeface="Raleway"/>
              </a:rPr>
              <a:t>centesis</a:t>
            </a:r>
            <a:r>
              <a:rPr lang="en-GB" dirty="0">
                <a:solidFill>
                  <a:srgbClr val="4C4C4C"/>
                </a:solidFill>
                <a:latin typeface="Raleway"/>
              </a:rPr>
              <a:t> refers to puncturing with a needle (e.g., </a:t>
            </a:r>
            <a:r>
              <a:rPr lang="en-GB" dirty="0" err="1">
                <a:solidFill>
                  <a:srgbClr val="4C4C4C"/>
                </a:solidFill>
                <a:latin typeface="Raleway"/>
              </a:rPr>
              <a:t>thoracocentesis</a:t>
            </a:r>
            <a:r>
              <a:rPr lang="en-GB" dirty="0">
                <a:solidFill>
                  <a:srgbClr val="4C4C4C"/>
                </a:solidFill>
                <a:latin typeface="Raleway"/>
              </a:rPr>
              <a:t> – removing air or fluid from the pleural space)</a:t>
            </a:r>
          </a:p>
          <a:p>
            <a:pPr>
              <a:buFont typeface="Arial" panose="020B0604020202020204" pitchFamily="34" charset="0"/>
              <a:buChar char="•"/>
            </a:pPr>
            <a:r>
              <a:rPr lang="en-GB" b="1" i="1" dirty="0">
                <a:solidFill>
                  <a:srgbClr val="4C4C4C"/>
                </a:solidFill>
                <a:latin typeface="Raleway"/>
              </a:rPr>
              <a:t>-ostomy</a:t>
            </a:r>
            <a:r>
              <a:rPr lang="en-GB" dirty="0">
                <a:solidFill>
                  <a:srgbClr val="4C4C4C"/>
                </a:solidFill>
                <a:latin typeface="Raleway"/>
              </a:rPr>
              <a:t> refers to creating a new opening (e.g., colostomy – opening the colon onto the surface of the abdomen)</a:t>
            </a:r>
          </a:p>
          <a:p>
            <a:pPr>
              <a:buFont typeface="Arial" panose="020B0604020202020204" pitchFamily="34" charset="0"/>
              <a:buChar char="•"/>
            </a:pPr>
            <a:r>
              <a:rPr lang="en-GB" b="1" i="1" dirty="0">
                <a:solidFill>
                  <a:srgbClr val="4C4C4C"/>
                </a:solidFill>
                <a:latin typeface="Raleway"/>
              </a:rPr>
              <a:t>-itis</a:t>
            </a:r>
            <a:r>
              <a:rPr lang="en-GB" dirty="0">
                <a:solidFill>
                  <a:srgbClr val="4C4C4C"/>
                </a:solidFill>
                <a:latin typeface="Raleway"/>
              </a:rPr>
              <a:t> refers to inflammation (e.g., prostatitis – inflammation of the prostate)</a:t>
            </a:r>
          </a:p>
          <a:p>
            <a:pPr>
              <a:buFont typeface="Arial" panose="020B0604020202020204" pitchFamily="34" charset="0"/>
              <a:buChar char="•"/>
            </a:pPr>
            <a:r>
              <a:rPr lang="en-GB" b="1" i="1" dirty="0">
                <a:solidFill>
                  <a:srgbClr val="4C4C4C"/>
                </a:solidFill>
                <a:latin typeface="Raleway"/>
              </a:rPr>
              <a:t>-</a:t>
            </a:r>
            <a:r>
              <a:rPr lang="en-GB" b="1" i="1" dirty="0" err="1">
                <a:solidFill>
                  <a:srgbClr val="4C4C4C"/>
                </a:solidFill>
                <a:latin typeface="Raleway"/>
              </a:rPr>
              <a:t>algia</a:t>
            </a:r>
            <a:r>
              <a:rPr lang="en-GB" dirty="0">
                <a:solidFill>
                  <a:srgbClr val="4C4C4C"/>
                </a:solidFill>
                <a:latin typeface="Raleway"/>
              </a:rPr>
              <a:t> refers to pain (e.g., </a:t>
            </a:r>
            <a:r>
              <a:rPr lang="en-GB" dirty="0" err="1">
                <a:solidFill>
                  <a:srgbClr val="4C4C4C"/>
                </a:solidFill>
                <a:latin typeface="Raleway"/>
              </a:rPr>
              <a:t>mastalgia</a:t>
            </a:r>
            <a:r>
              <a:rPr lang="en-GB" dirty="0">
                <a:solidFill>
                  <a:srgbClr val="4C4C4C"/>
                </a:solidFill>
                <a:latin typeface="Raleway"/>
              </a:rPr>
              <a:t> – breast pain)</a:t>
            </a:r>
            <a:endParaRPr lang="en-GB" b="0" i="0" dirty="0">
              <a:solidFill>
                <a:srgbClr val="4C4C4C"/>
              </a:solidFill>
              <a:effectLst/>
              <a:latin typeface="Raleway"/>
            </a:endParaRPr>
          </a:p>
        </p:txBody>
      </p:sp>
    </p:spTree>
    <p:extLst>
      <p:ext uri="{BB962C8B-B14F-4D97-AF65-F5344CB8AC3E}">
        <p14:creationId xmlns:p14="http://schemas.microsoft.com/office/powerpoint/2010/main" val="1382342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841863" y="474345"/>
            <a:ext cx="7302137" cy="5078313"/>
          </a:xfrm>
          <a:prstGeom prst="rect">
            <a:avLst/>
          </a:prstGeom>
        </p:spPr>
        <p:txBody>
          <a:bodyPr wrap="square">
            <a:spAutoFit/>
          </a:bodyPr>
          <a:lstStyle/>
          <a:p>
            <a:pPr>
              <a:buFont typeface="Arial" panose="020B0604020202020204" pitchFamily="34" charset="0"/>
              <a:buChar char="•"/>
            </a:pPr>
            <a:r>
              <a:rPr lang="en-GB" b="1" i="1" dirty="0">
                <a:solidFill>
                  <a:srgbClr val="4C4C4C"/>
                </a:solidFill>
                <a:latin typeface="Raleway"/>
              </a:rPr>
              <a:t>-gram</a:t>
            </a:r>
            <a:r>
              <a:rPr lang="en-GB" dirty="0">
                <a:solidFill>
                  <a:srgbClr val="4C4C4C"/>
                </a:solidFill>
                <a:latin typeface="Raleway"/>
              </a:rPr>
              <a:t> refers to recording or imaging (e.g., electrocardiogram or echocardiogram)</a:t>
            </a:r>
          </a:p>
          <a:p>
            <a:r>
              <a:rPr lang="en-GB" dirty="0">
                <a:solidFill>
                  <a:srgbClr val="4C4C4C"/>
                </a:solidFill>
                <a:latin typeface="Raleway"/>
              </a:rPr>
              <a:t> </a:t>
            </a:r>
          </a:p>
          <a:p>
            <a:r>
              <a:rPr lang="en-GB" b="1" dirty="0">
                <a:solidFill>
                  <a:srgbClr val="3F3F3F"/>
                </a:solidFill>
                <a:latin typeface="Raleway"/>
              </a:rPr>
              <a:t>More Definitions</a:t>
            </a:r>
          </a:p>
          <a:p>
            <a:r>
              <a:rPr lang="en-GB" dirty="0">
                <a:solidFill>
                  <a:srgbClr val="4C4C4C"/>
                </a:solidFill>
                <a:latin typeface="Raleway"/>
              </a:rPr>
              <a:t>There are some further key definitions that are worth becoming familiar with:</a:t>
            </a:r>
          </a:p>
          <a:p>
            <a:pPr>
              <a:buFont typeface="Arial" panose="020B0604020202020204" pitchFamily="34" charset="0"/>
              <a:buChar char="•"/>
            </a:pPr>
            <a:r>
              <a:rPr lang="en-GB" b="1" i="1" dirty="0">
                <a:solidFill>
                  <a:srgbClr val="4C4C4C"/>
                </a:solidFill>
                <a:latin typeface="Raleway"/>
              </a:rPr>
              <a:t>Adhesions</a:t>
            </a:r>
            <a:r>
              <a:rPr lang="en-GB" dirty="0">
                <a:solidFill>
                  <a:srgbClr val="4C4C4C"/>
                </a:solidFill>
                <a:latin typeface="Raleway"/>
              </a:rPr>
              <a:t>: scar-like tissue inside the body that bind surfaces together</a:t>
            </a:r>
          </a:p>
          <a:p>
            <a:pPr>
              <a:buFont typeface="Arial" panose="020B0604020202020204" pitchFamily="34" charset="0"/>
              <a:buChar char="•"/>
            </a:pPr>
            <a:r>
              <a:rPr lang="en-GB" b="1" i="1" dirty="0">
                <a:solidFill>
                  <a:srgbClr val="4C4C4C"/>
                </a:solidFill>
                <a:latin typeface="Raleway"/>
              </a:rPr>
              <a:t>Fistula</a:t>
            </a:r>
            <a:r>
              <a:rPr lang="en-GB" dirty="0">
                <a:solidFill>
                  <a:srgbClr val="4C4C4C"/>
                </a:solidFill>
                <a:latin typeface="Raleway"/>
              </a:rPr>
              <a:t>: an abnormal connection between two epithelial surfaces</a:t>
            </a:r>
          </a:p>
          <a:p>
            <a:pPr>
              <a:buFont typeface="Arial" panose="020B0604020202020204" pitchFamily="34" charset="0"/>
              <a:buChar char="•"/>
            </a:pPr>
            <a:r>
              <a:rPr lang="en-GB" b="1" i="1" dirty="0" err="1">
                <a:solidFill>
                  <a:srgbClr val="4C4C4C"/>
                </a:solidFill>
                <a:latin typeface="Raleway"/>
              </a:rPr>
              <a:t>Tenesmus</a:t>
            </a:r>
            <a:r>
              <a:rPr lang="en-GB" dirty="0">
                <a:solidFill>
                  <a:srgbClr val="4C4C4C"/>
                </a:solidFill>
                <a:latin typeface="Raleway"/>
              </a:rPr>
              <a:t>: </a:t>
            </a:r>
            <a:r>
              <a:rPr lang="en-GB" dirty="0" smtClean="0">
                <a:solidFill>
                  <a:srgbClr val="4C4C4C"/>
                </a:solidFill>
                <a:latin typeface="Raleway"/>
              </a:rPr>
              <a:t> the </a:t>
            </a:r>
            <a:r>
              <a:rPr lang="en-GB" dirty="0">
                <a:solidFill>
                  <a:srgbClr val="4C4C4C"/>
                </a:solidFill>
                <a:latin typeface="Raleway"/>
              </a:rPr>
              <a:t>sensation of needing to open bowels without being able to produce stools (often accompanied by pain)</a:t>
            </a:r>
          </a:p>
          <a:p>
            <a:r>
              <a:rPr lang="en-GB" dirty="0">
                <a:solidFill>
                  <a:srgbClr val="4C4C4C"/>
                </a:solidFill>
                <a:latin typeface="Raleway"/>
              </a:rPr>
              <a:t> </a:t>
            </a:r>
          </a:p>
          <a:p>
            <a:r>
              <a:rPr lang="en-GB" b="1" i="1" dirty="0" smtClean="0">
                <a:solidFill>
                  <a:srgbClr val="008000"/>
                </a:solidFill>
                <a:latin typeface="Raleway"/>
              </a:rPr>
              <a:t>NB: </a:t>
            </a:r>
            <a:r>
              <a:rPr lang="en-GB" b="1" i="1" dirty="0">
                <a:solidFill>
                  <a:srgbClr val="008000"/>
                </a:solidFill>
                <a:latin typeface="Raleway"/>
              </a:rPr>
              <a:t>I have randomly been asked to define certain terms by surgeons whilst on ward rounds and in clinics. Having key definitions ready to recite can make you look clever. I particularly recommend learning the definition of a fistula as “an abnormal connection between two epithelial surfaces”, as I have been asked this on a few occasions</a:t>
            </a:r>
            <a:endParaRPr lang="en-GB" b="0" i="0" dirty="0">
              <a:solidFill>
                <a:srgbClr val="4C4C4C"/>
              </a:solidFill>
              <a:effectLst/>
              <a:latin typeface="Raleway"/>
            </a:endParaRPr>
          </a:p>
        </p:txBody>
      </p:sp>
    </p:spTree>
    <p:extLst>
      <p:ext uri="{BB962C8B-B14F-4D97-AF65-F5344CB8AC3E}">
        <p14:creationId xmlns:p14="http://schemas.microsoft.com/office/powerpoint/2010/main" val="372420859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137</TotalTime>
  <Words>1696</Words>
  <Application>Microsoft Office PowerPoint</Application>
  <PresentationFormat>Widescreen</PresentationFormat>
  <Paragraphs>111</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Raleway</vt:lpstr>
      <vt:lpstr>Trebuchet MS</vt:lpstr>
      <vt:lpstr>Wingdings 3</vt:lpstr>
      <vt:lpstr>Facet</vt:lpstr>
      <vt:lpstr>INTRODUCTION TO SURGERY-LEVEL 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SURGERY-LEVEL 2</dc:title>
  <dc:creator>kasidi</dc:creator>
  <cp:lastModifiedBy>kasidi</cp:lastModifiedBy>
  <cp:revision>9</cp:revision>
  <dcterms:created xsi:type="dcterms:W3CDTF">2021-09-19T15:23:40Z</dcterms:created>
  <dcterms:modified xsi:type="dcterms:W3CDTF">2021-09-19T19:38:42Z</dcterms:modified>
</cp:coreProperties>
</file>