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3"/>
  </p:notesMasterIdLst>
  <p:sldIdLst>
    <p:sldId id="306" r:id="rId2"/>
    <p:sldId id="307" r:id="rId3"/>
    <p:sldId id="308" r:id="rId4"/>
    <p:sldId id="309" r:id="rId5"/>
    <p:sldId id="310" r:id="rId6"/>
    <p:sldId id="311" r:id="rId7"/>
    <p:sldId id="312" r:id="rId8"/>
    <p:sldId id="314" r:id="rId9"/>
    <p:sldId id="316" r:id="rId10"/>
    <p:sldId id="317" r:id="rId11"/>
    <p:sldId id="318" r:id="rId12"/>
    <p:sldId id="319" r:id="rId13"/>
    <p:sldId id="320" r:id="rId14"/>
    <p:sldId id="321" r:id="rId15"/>
    <p:sldId id="363" r:id="rId16"/>
    <p:sldId id="335" r:id="rId17"/>
    <p:sldId id="336" r:id="rId18"/>
    <p:sldId id="337" r:id="rId19"/>
    <p:sldId id="338" r:id="rId20"/>
    <p:sldId id="765"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2" r:id="rId63"/>
    <p:sldId id="383" r:id="rId64"/>
    <p:sldId id="384"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302" r:id="rId111"/>
    <p:sldId id="301" r:id="rId112"/>
    <p:sldId id="537" r:id="rId113"/>
    <p:sldId id="495" r:id="rId114"/>
    <p:sldId id="496" r:id="rId115"/>
    <p:sldId id="766" r:id="rId116"/>
    <p:sldId id="498" r:id="rId117"/>
    <p:sldId id="499" r:id="rId118"/>
    <p:sldId id="500" r:id="rId119"/>
    <p:sldId id="501" r:id="rId120"/>
    <p:sldId id="502" r:id="rId121"/>
    <p:sldId id="503" r:id="rId122"/>
    <p:sldId id="504" r:id="rId123"/>
    <p:sldId id="505" r:id="rId124"/>
    <p:sldId id="506" r:id="rId125"/>
    <p:sldId id="507" r:id="rId126"/>
    <p:sldId id="508" r:id="rId127"/>
    <p:sldId id="509" r:id="rId128"/>
    <p:sldId id="510" r:id="rId129"/>
    <p:sldId id="511" r:id="rId130"/>
    <p:sldId id="512" r:id="rId131"/>
    <p:sldId id="513" r:id="rId132"/>
    <p:sldId id="514" r:id="rId133"/>
    <p:sldId id="515" r:id="rId134"/>
    <p:sldId id="516" r:id="rId135"/>
    <p:sldId id="517" r:id="rId136"/>
    <p:sldId id="518" r:id="rId137"/>
    <p:sldId id="519" r:id="rId138"/>
    <p:sldId id="520" r:id="rId139"/>
    <p:sldId id="521" r:id="rId140"/>
    <p:sldId id="522" r:id="rId141"/>
    <p:sldId id="523" r:id="rId142"/>
    <p:sldId id="524" r:id="rId143"/>
    <p:sldId id="525" r:id="rId144"/>
    <p:sldId id="526" r:id="rId145"/>
    <p:sldId id="527" r:id="rId146"/>
    <p:sldId id="528" r:id="rId147"/>
    <p:sldId id="529" r:id="rId148"/>
    <p:sldId id="530" r:id="rId149"/>
    <p:sldId id="531" r:id="rId150"/>
    <p:sldId id="532" r:id="rId151"/>
    <p:sldId id="533" r:id="rId152"/>
    <p:sldId id="534" r:id="rId153"/>
    <p:sldId id="535" r:id="rId154"/>
    <p:sldId id="536" r:id="rId155"/>
    <p:sldId id="538" r:id="rId156"/>
    <p:sldId id="539" r:id="rId157"/>
    <p:sldId id="540" r:id="rId158"/>
    <p:sldId id="541" r:id="rId159"/>
    <p:sldId id="542" r:id="rId160"/>
    <p:sldId id="543" r:id="rId161"/>
    <p:sldId id="544" r:id="rId162"/>
    <p:sldId id="545" r:id="rId163"/>
    <p:sldId id="546" r:id="rId164"/>
    <p:sldId id="547" r:id="rId165"/>
    <p:sldId id="548" r:id="rId166"/>
    <p:sldId id="549" r:id="rId167"/>
    <p:sldId id="550" r:id="rId168"/>
    <p:sldId id="551" r:id="rId169"/>
    <p:sldId id="552" r:id="rId170"/>
    <p:sldId id="553" r:id="rId171"/>
    <p:sldId id="432" r:id="rId172"/>
    <p:sldId id="433" r:id="rId173"/>
    <p:sldId id="434" r:id="rId174"/>
    <p:sldId id="435" r:id="rId175"/>
    <p:sldId id="436" r:id="rId176"/>
    <p:sldId id="437" r:id="rId177"/>
    <p:sldId id="438" r:id="rId178"/>
    <p:sldId id="439"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61" r:id="rId201"/>
    <p:sldId id="462" r:id="rId202"/>
    <p:sldId id="463" r:id="rId203"/>
    <p:sldId id="464" r:id="rId204"/>
    <p:sldId id="465" r:id="rId205"/>
    <p:sldId id="466" r:id="rId206"/>
    <p:sldId id="467" r:id="rId207"/>
    <p:sldId id="468" r:id="rId208"/>
    <p:sldId id="469" r:id="rId209"/>
    <p:sldId id="470" r:id="rId210"/>
    <p:sldId id="471" r:id="rId211"/>
    <p:sldId id="472" r:id="rId212"/>
    <p:sldId id="473" r:id="rId213"/>
    <p:sldId id="474" r:id="rId214"/>
    <p:sldId id="475" r:id="rId215"/>
    <p:sldId id="476" r:id="rId216"/>
    <p:sldId id="477" r:id="rId217"/>
    <p:sldId id="478" r:id="rId218"/>
    <p:sldId id="479" r:id="rId219"/>
    <p:sldId id="480" r:id="rId220"/>
    <p:sldId id="481" r:id="rId221"/>
    <p:sldId id="482" r:id="rId222"/>
    <p:sldId id="483" r:id="rId223"/>
    <p:sldId id="484" r:id="rId224"/>
    <p:sldId id="485" r:id="rId225"/>
    <p:sldId id="486" r:id="rId226"/>
    <p:sldId id="487" r:id="rId227"/>
    <p:sldId id="488" r:id="rId228"/>
    <p:sldId id="489" r:id="rId229"/>
    <p:sldId id="490" r:id="rId230"/>
    <p:sldId id="491" r:id="rId231"/>
    <p:sldId id="492" r:id="rId232"/>
    <p:sldId id="493" r:id="rId233"/>
    <p:sldId id="494" r:id="rId234"/>
    <p:sldId id="554" r:id="rId235"/>
    <p:sldId id="555" r:id="rId236"/>
    <p:sldId id="556" r:id="rId237"/>
    <p:sldId id="557" r:id="rId238"/>
    <p:sldId id="558" r:id="rId239"/>
    <p:sldId id="559" r:id="rId240"/>
    <p:sldId id="560" r:id="rId241"/>
    <p:sldId id="561" r:id="rId242"/>
    <p:sldId id="562" r:id="rId243"/>
    <p:sldId id="563" r:id="rId244"/>
    <p:sldId id="564" r:id="rId245"/>
    <p:sldId id="565" r:id="rId246"/>
    <p:sldId id="566" r:id="rId247"/>
    <p:sldId id="567" r:id="rId248"/>
    <p:sldId id="568" r:id="rId249"/>
    <p:sldId id="569" r:id="rId250"/>
    <p:sldId id="570" r:id="rId251"/>
    <p:sldId id="571" r:id="rId252"/>
    <p:sldId id="572" r:id="rId253"/>
    <p:sldId id="573" r:id="rId254"/>
    <p:sldId id="574" r:id="rId255"/>
    <p:sldId id="575" r:id="rId256"/>
    <p:sldId id="576" r:id="rId257"/>
    <p:sldId id="577" r:id="rId258"/>
    <p:sldId id="578" r:id="rId259"/>
    <p:sldId id="579" r:id="rId260"/>
    <p:sldId id="580" r:id="rId261"/>
    <p:sldId id="581" r:id="rId262"/>
    <p:sldId id="582" r:id="rId263"/>
    <p:sldId id="583" r:id="rId264"/>
    <p:sldId id="584" r:id="rId265"/>
    <p:sldId id="585" r:id="rId266"/>
    <p:sldId id="586" r:id="rId267"/>
    <p:sldId id="587" r:id="rId268"/>
    <p:sldId id="589" r:id="rId269"/>
    <p:sldId id="590" r:id="rId270"/>
    <p:sldId id="591" r:id="rId271"/>
    <p:sldId id="592" r:id="rId272"/>
    <p:sldId id="593" r:id="rId273"/>
    <p:sldId id="594" r:id="rId274"/>
    <p:sldId id="595" r:id="rId275"/>
    <p:sldId id="596" r:id="rId276"/>
    <p:sldId id="597" r:id="rId277"/>
    <p:sldId id="598" r:id="rId278"/>
    <p:sldId id="599" r:id="rId279"/>
    <p:sldId id="600" r:id="rId280"/>
    <p:sldId id="601" r:id="rId281"/>
    <p:sldId id="602" r:id="rId282"/>
    <p:sldId id="603" r:id="rId283"/>
    <p:sldId id="604" r:id="rId284"/>
    <p:sldId id="605" r:id="rId285"/>
    <p:sldId id="606" r:id="rId286"/>
    <p:sldId id="607" r:id="rId287"/>
    <p:sldId id="608" r:id="rId288"/>
    <p:sldId id="609" r:id="rId289"/>
    <p:sldId id="610" r:id="rId290"/>
    <p:sldId id="611" r:id="rId291"/>
    <p:sldId id="612" r:id="rId292"/>
    <p:sldId id="613" r:id="rId293"/>
    <p:sldId id="614" r:id="rId294"/>
    <p:sldId id="615" r:id="rId295"/>
    <p:sldId id="616" r:id="rId296"/>
    <p:sldId id="617" r:id="rId297"/>
    <p:sldId id="618" r:id="rId298"/>
    <p:sldId id="619" r:id="rId299"/>
    <p:sldId id="620" r:id="rId300"/>
    <p:sldId id="621" r:id="rId301"/>
    <p:sldId id="622" r:id="rId302"/>
    <p:sldId id="623" r:id="rId303"/>
    <p:sldId id="624" r:id="rId304"/>
    <p:sldId id="625" r:id="rId305"/>
    <p:sldId id="626" r:id="rId306"/>
    <p:sldId id="627" r:id="rId307"/>
    <p:sldId id="628" r:id="rId308"/>
    <p:sldId id="629" r:id="rId309"/>
    <p:sldId id="630" r:id="rId310"/>
    <p:sldId id="631" r:id="rId311"/>
    <p:sldId id="632" r:id="rId312"/>
    <p:sldId id="633" r:id="rId313"/>
    <p:sldId id="634" r:id="rId314"/>
    <p:sldId id="635" r:id="rId315"/>
    <p:sldId id="636" r:id="rId316"/>
    <p:sldId id="637" r:id="rId317"/>
    <p:sldId id="638" r:id="rId318"/>
    <p:sldId id="639" r:id="rId319"/>
    <p:sldId id="640" r:id="rId320"/>
    <p:sldId id="641" r:id="rId321"/>
    <p:sldId id="642" r:id="rId322"/>
    <p:sldId id="643" r:id="rId323"/>
    <p:sldId id="644" r:id="rId324"/>
    <p:sldId id="645" r:id="rId325"/>
    <p:sldId id="646" r:id="rId326"/>
    <p:sldId id="647" r:id="rId327"/>
    <p:sldId id="648" r:id="rId328"/>
    <p:sldId id="649" r:id="rId329"/>
    <p:sldId id="650" r:id="rId330"/>
    <p:sldId id="651" r:id="rId331"/>
    <p:sldId id="652" r:id="rId332"/>
    <p:sldId id="653" r:id="rId333"/>
    <p:sldId id="654" r:id="rId334"/>
    <p:sldId id="655" r:id="rId335"/>
    <p:sldId id="656" r:id="rId336"/>
    <p:sldId id="657" r:id="rId337"/>
    <p:sldId id="658" r:id="rId338"/>
    <p:sldId id="659" r:id="rId339"/>
    <p:sldId id="660" r:id="rId340"/>
    <p:sldId id="661" r:id="rId341"/>
    <p:sldId id="662" r:id="rId342"/>
    <p:sldId id="663" r:id="rId343"/>
    <p:sldId id="664" r:id="rId344"/>
    <p:sldId id="665" r:id="rId345"/>
    <p:sldId id="666" r:id="rId346"/>
    <p:sldId id="667" r:id="rId347"/>
    <p:sldId id="668" r:id="rId348"/>
    <p:sldId id="669" r:id="rId349"/>
    <p:sldId id="670" r:id="rId350"/>
    <p:sldId id="671" r:id="rId351"/>
    <p:sldId id="672" r:id="rId352"/>
    <p:sldId id="673" r:id="rId353"/>
    <p:sldId id="674" r:id="rId354"/>
    <p:sldId id="675" r:id="rId355"/>
    <p:sldId id="676" r:id="rId356"/>
    <p:sldId id="677" r:id="rId357"/>
    <p:sldId id="678" r:id="rId358"/>
    <p:sldId id="679" r:id="rId359"/>
    <p:sldId id="680" r:id="rId360"/>
    <p:sldId id="681" r:id="rId361"/>
    <p:sldId id="682" r:id="rId362"/>
    <p:sldId id="683" r:id="rId363"/>
    <p:sldId id="684" r:id="rId364"/>
    <p:sldId id="685" r:id="rId365"/>
    <p:sldId id="686" r:id="rId366"/>
    <p:sldId id="687" r:id="rId367"/>
    <p:sldId id="688" r:id="rId368"/>
    <p:sldId id="689" r:id="rId369"/>
    <p:sldId id="690" r:id="rId370"/>
    <p:sldId id="691" r:id="rId371"/>
    <p:sldId id="692" r:id="rId372"/>
    <p:sldId id="693" r:id="rId373"/>
    <p:sldId id="694" r:id="rId374"/>
    <p:sldId id="695" r:id="rId375"/>
    <p:sldId id="696" r:id="rId376"/>
    <p:sldId id="697" r:id="rId377"/>
    <p:sldId id="698" r:id="rId378"/>
    <p:sldId id="699" r:id="rId379"/>
    <p:sldId id="700" r:id="rId380"/>
    <p:sldId id="701" r:id="rId381"/>
    <p:sldId id="702" r:id="rId382"/>
    <p:sldId id="703" r:id="rId383"/>
    <p:sldId id="704" r:id="rId384"/>
    <p:sldId id="705" r:id="rId385"/>
    <p:sldId id="706" r:id="rId386"/>
    <p:sldId id="707" r:id="rId387"/>
    <p:sldId id="708" r:id="rId388"/>
    <p:sldId id="709" r:id="rId389"/>
    <p:sldId id="710" r:id="rId390"/>
    <p:sldId id="711" r:id="rId391"/>
    <p:sldId id="712" r:id="rId392"/>
    <p:sldId id="713" r:id="rId393"/>
    <p:sldId id="714" r:id="rId394"/>
    <p:sldId id="715" r:id="rId395"/>
    <p:sldId id="716" r:id="rId396"/>
    <p:sldId id="717" r:id="rId397"/>
    <p:sldId id="718" r:id="rId398"/>
    <p:sldId id="719" r:id="rId399"/>
    <p:sldId id="720" r:id="rId400"/>
    <p:sldId id="721" r:id="rId401"/>
    <p:sldId id="722" r:id="rId402"/>
    <p:sldId id="723" r:id="rId403"/>
    <p:sldId id="724" r:id="rId404"/>
    <p:sldId id="725" r:id="rId405"/>
    <p:sldId id="726" r:id="rId406"/>
    <p:sldId id="727" r:id="rId407"/>
    <p:sldId id="728" r:id="rId408"/>
    <p:sldId id="729" r:id="rId409"/>
    <p:sldId id="730" r:id="rId410"/>
    <p:sldId id="731" r:id="rId411"/>
    <p:sldId id="732" r:id="rId412"/>
    <p:sldId id="738" r:id="rId413"/>
    <p:sldId id="734" r:id="rId414"/>
    <p:sldId id="735" r:id="rId415"/>
    <p:sldId id="736" r:id="rId416"/>
    <p:sldId id="739" r:id="rId417"/>
    <p:sldId id="740" r:id="rId418"/>
    <p:sldId id="741" r:id="rId419"/>
    <p:sldId id="742" r:id="rId420"/>
    <p:sldId id="743" r:id="rId421"/>
    <p:sldId id="744" r:id="rId422"/>
    <p:sldId id="745" r:id="rId423"/>
    <p:sldId id="746" r:id="rId424"/>
    <p:sldId id="747" r:id="rId425"/>
    <p:sldId id="748" r:id="rId426"/>
    <p:sldId id="749" r:id="rId427"/>
    <p:sldId id="750" r:id="rId428"/>
    <p:sldId id="751" r:id="rId429"/>
    <p:sldId id="752" r:id="rId430"/>
    <p:sldId id="753" r:id="rId431"/>
    <p:sldId id="754" r:id="rId432"/>
    <p:sldId id="755" r:id="rId433"/>
    <p:sldId id="756" r:id="rId434"/>
    <p:sldId id="757" r:id="rId435"/>
    <p:sldId id="758" r:id="rId436"/>
    <p:sldId id="759" r:id="rId437"/>
    <p:sldId id="760" r:id="rId438"/>
    <p:sldId id="761" r:id="rId439"/>
    <p:sldId id="762" r:id="rId440"/>
    <p:sldId id="763" r:id="rId441"/>
    <p:sldId id="764" r:id="rId4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993"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505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presProps" Target="presProps.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445"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slide" Target="slides/slide434.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theme" Target="theme/theme1.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tableStyles" Target="tableStyle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notesMaster" Target="notesMasters/notes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iloya\Desktop\Desktop\Kenya%20Road%20Map\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Sheet1!$C$22</c:f>
              <c:strCache>
                <c:ptCount val="1"/>
                <c:pt idx="0">
                  <c:v>Percentage</c:v>
                </c:pt>
              </c:strCache>
            </c:strRef>
          </c:tx>
          <c:dLbls>
            <c:dLbl>
              <c:idx val="1"/>
              <c:layout>
                <c:manualLayout>
                  <c:x val="1.9154556300803829E-2"/>
                  <c:y val="-2.9403905765300344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1892849744217092E-3"/>
                  <c:y val="-2.674715660943761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3480752405950366E-2"/>
                  <c:y val="-7.693314377369475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9029527559055412E-2"/>
                  <c:y val="-4.556977252843399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1.5082349081364861E-2"/>
                  <c:y val="-9.932268883056283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GB" b="1" i="1">
                    <a:solidFill>
                      <a:sysClr val="windowText" lastClr="000000"/>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Sheet1!$B$23:$B$29</c:f>
              <c:strCache>
                <c:ptCount val="7"/>
                <c:pt idx="0">
                  <c:v>Haemorrage</c:v>
                </c:pt>
                <c:pt idx="1">
                  <c:v>Hypertensive disorders</c:v>
                </c:pt>
                <c:pt idx="2">
                  <c:v>Sepsis/infections</c:v>
                </c:pt>
                <c:pt idx="3">
                  <c:v>Abortion</c:v>
                </c:pt>
                <c:pt idx="4">
                  <c:v>Obstructed Labour</c:v>
                </c:pt>
                <c:pt idx="5">
                  <c:v>Other direct causes</c:v>
                </c:pt>
                <c:pt idx="6">
                  <c:v>HIV/AIDS</c:v>
                </c:pt>
              </c:strCache>
            </c:strRef>
          </c:cat>
          <c:val>
            <c:numRef>
              <c:f>Sheet1!$C$23:$C$29</c:f>
              <c:numCache>
                <c:formatCode>General</c:formatCode>
                <c:ptCount val="7"/>
                <c:pt idx="0">
                  <c:v>33</c:v>
                </c:pt>
                <c:pt idx="1">
                  <c:v>9.1</c:v>
                </c:pt>
                <c:pt idx="2">
                  <c:v>9.7000000000000011</c:v>
                </c:pt>
                <c:pt idx="3">
                  <c:v>3.9</c:v>
                </c:pt>
                <c:pt idx="4">
                  <c:v>4.0999999999999996</c:v>
                </c:pt>
                <c:pt idx="5">
                  <c:v>7.4</c:v>
                </c:pt>
                <c:pt idx="6">
                  <c:v>6.2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20FEA-989C-48C5-BFD9-F03B5E43A11B}" type="doc">
      <dgm:prSet loTypeId="urn:microsoft.com/office/officeart/2005/8/layout/hProcess9" loCatId="process" qsTypeId="urn:microsoft.com/office/officeart/2005/8/quickstyle/3d3" qsCatId="3D" csTypeId="urn:microsoft.com/office/officeart/2005/8/colors/accent1_2" csCatId="accent1"/>
      <dgm:spPr/>
      <dgm:t>
        <a:bodyPr/>
        <a:lstStyle/>
        <a:p>
          <a:endParaRPr lang="en-US"/>
        </a:p>
      </dgm:t>
    </dgm:pt>
    <dgm:pt modelId="{C97A460D-73DE-47F9-8664-031BA4CD1A05}">
      <dgm:prSet/>
      <dgm:spPr/>
      <dgm:t>
        <a:bodyPr/>
        <a:lstStyle/>
        <a:p>
          <a:pPr rtl="0"/>
          <a:r>
            <a:rPr lang="en-US" dirty="0" smtClean="0">
              <a:latin typeface="Algerian" pitchFamily="82" charset="0"/>
            </a:rPr>
            <a:t>KARIBU</a:t>
          </a:r>
          <a:endParaRPr lang="en-US" dirty="0">
            <a:latin typeface="Algerian" pitchFamily="82" charset="0"/>
          </a:endParaRPr>
        </a:p>
      </dgm:t>
    </dgm:pt>
    <dgm:pt modelId="{39B461C2-9C3E-48FD-946F-F006737BBC2B}" type="parTrans" cxnId="{B7C66F13-83C6-4C87-BE22-76F27F2056D8}">
      <dgm:prSet/>
      <dgm:spPr/>
      <dgm:t>
        <a:bodyPr/>
        <a:lstStyle/>
        <a:p>
          <a:endParaRPr lang="en-US"/>
        </a:p>
      </dgm:t>
    </dgm:pt>
    <dgm:pt modelId="{446B40ED-8572-44B2-AFE2-C0036CB8D48B}" type="sibTrans" cxnId="{B7C66F13-83C6-4C87-BE22-76F27F2056D8}">
      <dgm:prSet/>
      <dgm:spPr/>
      <dgm:t>
        <a:bodyPr/>
        <a:lstStyle/>
        <a:p>
          <a:endParaRPr lang="en-US"/>
        </a:p>
      </dgm:t>
    </dgm:pt>
    <dgm:pt modelId="{CE961B0A-09B7-4711-AE3E-9ED8CBF769E8}" type="pres">
      <dgm:prSet presAssocID="{1AE20FEA-989C-48C5-BFD9-F03B5E43A11B}" presName="CompostProcess" presStyleCnt="0">
        <dgm:presLayoutVars>
          <dgm:dir/>
          <dgm:resizeHandles val="exact"/>
        </dgm:presLayoutVars>
      </dgm:prSet>
      <dgm:spPr/>
      <dgm:t>
        <a:bodyPr/>
        <a:lstStyle/>
        <a:p>
          <a:endParaRPr lang="en-US"/>
        </a:p>
      </dgm:t>
    </dgm:pt>
    <dgm:pt modelId="{589F4A71-7E6E-4D2E-B3E8-BA77AFB6F4A9}" type="pres">
      <dgm:prSet presAssocID="{1AE20FEA-989C-48C5-BFD9-F03B5E43A11B}" presName="arrow" presStyleLbl="bgShp" presStyleIdx="0" presStyleCnt="1"/>
      <dgm:spPr/>
    </dgm:pt>
    <dgm:pt modelId="{80C6E709-C2DF-487E-B3C2-92EC4F670A35}" type="pres">
      <dgm:prSet presAssocID="{1AE20FEA-989C-48C5-BFD9-F03B5E43A11B}" presName="linearProcess" presStyleCnt="0"/>
      <dgm:spPr/>
    </dgm:pt>
    <dgm:pt modelId="{40F3EFD9-E041-4D1A-B35A-210E4DF4791C}" type="pres">
      <dgm:prSet presAssocID="{C97A460D-73DE-47F9-8664-031BA4CD1A05}" presName="textNode" presStyleLbl="node1" presStyleIdx="0" presStyleCnt="1">
        <dgm:presLayoutVars>
          <dgm:bulletEnabled val="1"/>
        </dgm:presLayoutVars>
      </dgm:prSet>
      <dgm:spPr/>
      <dgm:t>
        <a:bodyPr/>
        <a:lstStyle/>
        <a:p>
          <a:endParaRPr lang="en-US"/>
        </a:p>
      </dgm:t>
    </dgm:pt>
  </dgm:ptLst>
  <dgm:cxnLst>
    <dgm:cxn modelId="{1A915B07-07C0-489B-9A3F-501C2AA16A94}" type="presOf" srcId="{C97A460D-73DE-47F9-8664-031BA4CD1A05}" destId="{40F3EFD9-E041-4D1A-B35A-210E4DF4791C}" srcOrd="0" destOrd="0" presId="urn:microsoft.com/office/officeart/2005/8/layout/hProcess9"/>
    <dgm:cxn modelId="{001B38C1-BD17-4207-A2E3-1FC59C48F37C}" type="presOf" srcId="{1AE20FEA-989C-48C5-BFD9-F03B5E43A11B}" destId="{CE961B0A-09B7-4711-AE3E-9ED8CBF769E8}" srcOrd="0" destOrd="0" presId="urn:microsoft.com/office/officeart/2005/8/layout/hProcess9"/>
    <dgm:cxn modelId="{B7C66F13-83C6-4C87-BE22-76F27F2056D8}" srcId="{1AE20FEA-989C-48C5-BFD9-F03B5E43A11B}" destId="{C97A460D-73DE-47F9-8664-031BA4CD1A05}" srcOrd="0" destOrd="0" parTransId="{39B461C2-9C3E-48FD-946F-F006737BBC2B}" sibTransId="{446B40ED-8572-44B2-AFE2-C0036CB8D48B}"/>
    <dgm:cxn modelId="{FC1D2542-5EFA-45CC-BF56-82C89F63D4E5}" type="presParOf" srcId="{CE961B0A-09B7-4711-AE3E-9ED8CBF769E8}" destId="{589F4A71-7E6E-4D2E-B3E8-BA77AFB6F4A9}" srcOrd="0" destOrd="0" presId="urn:microsoft.com/office/officeart/2005/8/layout/hProcess9"/>
    <dgm:cxn modelId="{E25B806A-9C03-4061-B221-6E753E1D6D2B}" type="presParOf" srcId="{CE961B0A-09B7-4711-AE3E-9ED8CBF769E8}" destId="{80C6E709-C2DF-487E-B3C2-92EC4F670A35}" srcOrd="1" destOrd="0" presId="urn:microsoft.com/office/officeart/2005/8/layout/hProcess9"/>
    <dgm:cxn modelId="{E54227EA-9C13-4AB4-9615-E21219328A53}" type="presParOf" srcId="{80C6E709-C2DF-487E-B3C2-92EC4F670A35}" destId="{40F3EFD9-E041-4D1A-B35A-210E4DF4791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A55A6-A270-4E61-BC66-0195837CA2AC}" type="datetimeFigureOut">
              <a:rPr lang="en-US" smtClean="0"/>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01EFB-420E-4F0E-A017-9384FAFBC05A}" type="slidenum">
              <a:rPr lang="en-US" smtClean="0"/>
              <a:t>‹#›</a:t>
            </a:fld>
            <a:endParaRPr lang="en-US"/>
          </a:p>
        </p:txBody>
      </p:sp>
    </p:spTree>
    <p:extLst>
      <p:ext uri="{BB962C8B-B14F-4D97-AF65-F5344CB8AC3E}">
        <p14:creationId xmlns:p14="http://schemas.microsoft.com/office/powerpoint/2010/main" val="40702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01EFB-420E-4F0E-A017-9384FAFBC05A}" type="slidenum">
              <a:rPr lang="en-US" smtClean="0"/>
              <a:t>51</a:t>
            </a:fld>
            <a:endParaRPr lang="en-US"/>
          </a:p>
        </p:txBody>
      </p:sp>
    </p:spTree>
    <p:extLst>
      <p:ext uri="{BB962C8B-B14F-4D97-AF65-F5344CB8AC3E}">
        <p14:creationId xmlns:p14="http://schemas.microsoft.com/office/powerpoint/2010/main" val="347807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A5708B7-207F-478B-BC54-965C2580F3CE}" type="slidenum">
              <a:rPr lang="en-US" altLang="en-US" smtClean="0">
                <a:latin typeface="Calibri" pitchFamily="34" charset="0"/>
              </a:rPr>
              <a:pPr/>
              <a:t>81</a:t>
            </a:fld>
            <a:endParaRPr lang="en-US" altLang="en-US" smtClean="0">
              <a:latin typeface="Calibri" pitchFamily="34" charset="0"/>
            </a:endParaRPr>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22EE6C3-E3F9-4921-B496-45E6DF3253CA}" type="slidenum">
              <a:rPr lang="en-US" altLang="en-US" sz="1200">
                <a:latin typeface="Calibri" pitchFamily="34" charset="0"/>
              </a:rPr>
              <a:pPr algn="r" eaLnBrk="1" hangingPunct="1"/>
              <a:t>81</a:t>
            </a:fld>
            <a:endParaRPr lang="en-US" altLang="en-US" sz="1200">
              <a:latin typeface="Calibri" pitchFamily="34" charset="0"/>
            </a:endParaRPr>
          </a:p>
        </p:txBody>
      </p:sp>
      <p:sp>
        <p:nvSpPr>
          <p:cNvPr id="6042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8A9E564-2CFB-414F-B66C-B8FEAE0215DD}" type="slidenum">
              <a:rPr lang="en-US" altLang="en-US" sz="1200">
                <a:latin typeface="Calibri" pitchFamily="34" charset="0"/>
              </a:rPr>
              <a:pPr algn="r" eaLnBrk="1" hangingPunct="1"/>
              <a:t>81</a:t>
            </a:fld>
            <a:endParaRPr lang="en-US" altLang="en-US" sz="1200">
              <a:latin typeface="Calibri" pitchFamily="34" charset="0"/>
            </a:endParaRPr>
          </a:p>
        </p:txBody>
      </p:sp>
      <p:sp>
        <p:nvSpPr>
          <p:cNvPr id="604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9FE05AF-511C-453D-812B-6B93EFE83622}" type="slidenum">
              <a:rPr lang="en-GB" altLang="en-US" smtClean="0">
                <a:latin typeface="Calibri" pitchFamily="34" charset="0"/>
              </a:rPr>
              <a:pPr/>
              <a:t>88</a:t>
            </a:fld>
            <a:endParaRPr lang="en-GB"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C15E2-152D-4206-A4B1-975EE11199ED}" type="slidenum">
              <a:rPr lang="en-US" smtClean="0"/>
              <a:pPr/>
              <a:t>138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183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187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188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213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214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E3EF3-FDD4-45C5-A4D6-62ED009FF593}" type="slidenum">
              <a:rPr lang="en-US" smtClean="0"/>
              <a:pPr/>
              <a:t>228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is set for pregnancy</a:t>
            </a:r>
            <a:endParaRPr lang="en-US" dirty="0"/>
          </a:p>
        </p:txBody>
      </p:sp>
      <p:sp>
        <p:nvSpPr>
          <p:cNvPr id="4" name="Slide Number Placeholder 3"/>
          <p:cNvSpPr>
            <a:spLocks noGrp="1"/>
          </p:cNvSpPr>
          <p:nvPr>
            <p:ph type="sldNum" sz="quarter" idx="10"/>
          </p:nvPr>
        </p:nvSpPr>
        <p:spPr/>
        <p:txBody>
          <a:bodyPr/>
          <a:lstStyle/>
          <a:p>
            <a:fld id="{8C00FD88-DF8D-4077-8DF5-FED230C1B013}" type="slidenum">
              <a:rPr lang="en-US" smtClean="0"/>
              <a:pPr/>
              <a:t>245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A7D15AD-13DA-485E-AA48-E73F1A515510}" type="slidenum">
              <a:rPr lang="en-US" altLang="en-US" smtClean="0">
                <a:latin typeface="Calibri" pitchFamily="34" charset="0"/>
              </a:rPr>
              <a:pPr/>
              <a:t>72</a:t>
            </a:fld>
            <a:endParaRPr lang="en-US" altLang="en-US" smtClean="0">
              <a:latin typeface="Calibri" pitchFamily="34" charset="0"/>
            </a:endParaRPr>
          </a:p>
        </p:txBody>
      </p:sp>
      <p:sp>
        <p:nvSpPr>
          <p:cNvPr id="5222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numCol="1" anchor="t" anchorCtr="0" compatLnSpc="1">
            <a:prstTxWarp prst="textNoShape">
              <a:avLst/>
            </a:prstTxWarp>
          </a:bodyPr>
          <a:lstStyle/>
          <a:p>
            <a:pPr eaLnBrk="1" hangingPunct="1">
              <a:spcBef>
                <a:spcPct val="0"/>
              </a:spcBef>
            </a:pPr>
            <a:endParaRPr lang="en-GB" altLang="en-US" smtClean="0"/>
          </a:p>
        </p:txBody>
      </p:sp>
      <p:sp>
        <p:nvSpPr>
          <p:cNvPr id="522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C6EA428-5789-4FED-A04C-B4A1EC479D47}" type="slidenum">
              <a:rPr lang="en-US" altLang="en-US" sz="1200">
                <a:latin typeface="Calibri" pitchFamily="34" charset="0"/>
              </a:rPr>
              <a:pPr algn="r" eaLnBrk="1" hangingPunct="1"/>
              <a:t>72</a:t>
            </a:fld>
            <a:endParaRPr lang="en-US" alt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37A55-B2BE-4675-A8FC-EE5F39B9EEF0}" type="slidenum">
              <a:rPr lang="en-US" smtClean="0"/>
              <a:pPr/>
              <a:t>269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EBD69-32B2-4B81-8137-273DCD5D51FF}" type="slidenum">
              <a:rPr lang="en-US" smtClean="0"/>
              <a:pPr/>
              <a:t>356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EBD69-32B2-4B81-8137-273DCD5D51FF}" type="slidenum">
              <a:rPr lang="en-US" smtClean="0"/>
              <a:pPr/>
              <a:t>359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01EFB-420E-4F0E-A017-9384FAFBC05A}" type="slidenum">
              <a:rPr lang="en-US" smtClean="0"/>
              <a:t>360</a:t>
            </a:fld>
            <a:endParaRPr lang="en-US"/>
          </a:p>
        </p:txBody>
      </p:sp>
    </p:spTree>
    <p:extLst>
      <p:ext uri="{BB962C8B-B14F-4D97-AF65-F5344CB8AC3E}">
        <p14:creationId xmlns:p14="http://schemas.microsoft.com/office/powerpoint/2010/main" val="95736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33A93-A868-4E32-9423-D63DA8B74D96}" type="slidenum">
              <a:rPr lang="en-US" smtClean="0"/>
              <a:pPr/>
              <a:t>371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33A93-A868-4E32-9423-D63DA8B74D96}" type="slidenum">
              <a:rPr lang="en-US" smtClean="0"/>
              <a:pPr/>
              <a:t>387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33A93-A868-4E32-9423-D63DA8B74D96}" type="slidenum">
              <a:rPr lang="en-US" smtClean="0"/>
              <a:pPr/>
              <a:t>392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0E96DD-6D41-44DA-A0AA-C0B1BB49094A}" type="slidenum">
              <a:rPr lang="en-US" smtClean="0"/>
              <a:pPr/>
              <a:t>427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5239461-A87D-478F-A035-7A940D8D1A7E}" type="slidenum">
              <a:rPr lang="en-US" altLang="en-US" smtClean="0">
                <a:latin typeface="Calibri" pitchFamily="34" charset="0"/>
              </a:rPr>
              <a:pPr/>
              <a:t>74</a:t>
            </a:fld>
            <a:endParaRPr lang="en-US" altLang="en-US" smtClean="0">
              <a:latin typeface="Calibri" pitchFamily="34" charset="0"/>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B0352C5-3D0E-4FF8-9A35-CB8B4BFF228B}" type="slidenum">
              <a:rPr lang="en-US" altLang="en-US" sz="1200">
                <a:latin typeface="Calibri" pitchFamily="34" charset="0"/>
              </a:rPr>
              <a:pPr algn="r" eaLnBrk="1" hangingPunct="1"/>
              <a:t>74</a:t>
            </a:fld>
            <a:endParaRPr lang="en-US" altLang="en-US" sz="1200">
              <a:latin typeface="Calibri" pitchFamily="34" charset="0"/>
            </a:endParaRPr>
          </a:p>
        </p:txBody>
      </p:sp>
      <p:sp>
        <p:nvSpPr>
          <p:cNvPr id="5325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983D8A4-4B08-4E56-8A2B-7C1294ECFF65}" type="slidenum">
              <a:rPr lang="en-US" altLang="en-US" sz="1200">
                <a:latin typeface="Calibri" pitchFamily="34" charset="0"/>
              </a:rPr>
              <a:pPr algn="r" eaLnBrk="1" hangingPunct="1"/>
              <a:t>74</a:t>
            </a:fld>
            <a:endParaRPr lang="en-US" altLang="en-US" sz="1200">
              <a:latin typeface="Calibri" pitchFamily="34" charset="0"/>
            </a:endParaRPr>
          </a:p>
        </p:txBody>
      </p:sp>
      <p:sp>
        <p:nvSpPr>
          <p:cNvPr id="532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8DB62EF-3F05-4A25-97A8-BBE8C36F3EFE}" type="slidenum">
              <a:rPr lang="en-US" altLang="en-US" smtClean="0">
                <a:latin typeface="Calibri" pitchFamily="34" charset="0"/>
              </a:rPr>
              <a:pPr/>
              <a:t>75</a:t>
            </a:fld>
            <a:endParaRPr lang="en-US" altLang="en-US" smtClean="0">
              <a:latin typeface="Calibri" pitchFamily="34" charset="0"/>
            </a:endParaRPr>
          </a:p>
        </p:txBody>
      </p:sp>
      <p:sp>
        <p:nvSpPr>
          <p:cNvPr id="54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977896-C135-41AF-A38A-D67925FA521E}" type="slidenum">
              <a:rPr lang="en-US" altLang="en-US" sz="1200">
                <a:latin typeface="Calibri" pitchFamily="34" charset="0"/>
              </a:rPr>
              <a:pPr algn="r" eaLnBrk="1" hangingPunct="1"/>
              <a:t>75</a:t>
            </a:fld>
            <a:endParaRPr lang="en-US" altLang="en-US" sz="1200">
              <a:latin typeface="Calibri" pitchFamily="34" charset="0"/>
            </a:endParaRPr>
          </a:p>
        </p:txBody>
      </p:sp>
      <p:sp>
        <p:nvSpPr>
          <p:cNvPr id="5427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DD78B9-F816-406A-A0DD-8CED4628517B}" type="slidenum">
              <a:rPr lang="en-US" altLang="en-US" sz="1200">
                <a:latin typeface="Calibri" pitchFamily="34" charset="0"/>
              </a:rPr>
              <a:pPr algn="r" eaLnBrk="1" hangingPunct="1"/>
              <a:t>75</a:t>
            </a:fld>
            <a:endParaRPr lang="en-US" altLang="en-US" sz="1200">
              <a:latin typeface="Calibri" pitchFamily="34" charset="0"/>
            </a:endParaRPr>
          </a:p>
        </p:txBody>
      </p:sp>
      <p:sp>
        <p:nvSpPr>
          <p:cNvPr id="542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4622008-CA5F-42AF-B527-457430B207A8}" type="slidenum">
              <a:rPr lang="en-US" altLang="en-US" smtClean="0">
                <a:latin typeface="Calibri" pitchFamily="34" charset="0"/>
              </a:rPr>
              <a:pPr/>
              <a:t>76</a:t>
            </a:fld>
            <a:endParaRPr lang="en-US" altLang="en-US" smtClean="0">
              <a:latin typeface="Calibri"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14D38DD-8FAB-4766-AAA6-BFFBFC6B42DE}" type="slidenum">
              <a:rPr lang="en-US" altLang="en-US" sz="1200">
                <a:latin typeface="Calibri" pitchFamily="34" charset="0"/>
              </a:rPr>
              <a:pPr algn="r" eaLnBrk="1" hangingPunct="1"/>
              <a:t>76</a:t>
            </a:fld>
            <a:endParaRPr lang="en-US" altLang="en-US" sz="1200">
              <a:latin typeface="Calibri" pitchFamily="34" charset="0"/>
            </a:endParaRPr>
          </a:p>
        </p:txBody>
      </p:sp>
      <p:sp>
        <p:nvSpPr>
          <p:cNvPr id="5530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A33D2FE-5882-4342-8AB6-E09E24174FA7}" type="slidenum">
              <a:rPr lang="en-US" altLang="en-US" sz="1200">
                <a:latin typeface="Calibri" pitchFamily="34" charset="0"/>
              </a:rPr>
              <a:pPr algn="r" eaLnBrk="1" hangingPunct="1"/>
              <a:t>76</a:t>
            </a:fld>
            <a:endParaRPr lang="en-US" altLang="en-US" sz="1200">
              <a:latin typeface="Calibri" pitchFamily="34" charset="0"/>
            </a:endParaRPr>
          </a:p>
        </p:txBody>
      </p:sp>
      <p:sp>
        <p:nvSpPr>
          <p:cNvPr id="553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AA17D05-4E29-45AF-BA95-57F312ADEDE7}" type="slidenum">
              <a:rPr lang="en-US" altLang="en-US" smtClean="0">
                <a:latin typeface="Calibri" pitchFamily="34" charset="0"/>
              </a:rPr>
              <a:pPr/>
              <a:t>77</a:t>
            </a:fld>
            <a:endParaRPr lang="en-US" altLang="en-US" smtClean="0">
              <a:latin typeface="Calibri" pitchFamily="34" charset="0"/>
            </a:endParaRPr>
          </a:p>
        </p:txBody>
      </p:sp>
      <p:sp>
        <p:nvSpPr>
          <p:cNvPr id="56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01F6ACC-C647-44BA-9D4C-9DE689AACC9F}" type="slidenum">
              <a:rPr lang="en-US" altLang="en-US" sz="1200">
                <a:latin typeface="Calibri" pitchFamily="34" charset="0"/>
              </a:rPr>
              <a:pPr algn="r" eaLnBrk="1" hangingPunct="1"/>
              <a:t>77</a:t>
            </a:fld>
            <a:endParaRPr lang="en-US" altLang="en-US" sz="1200">
              <a:latin typeface="Calibri" pitchFamily="34" charset="0"/>
            </a:endParaRPr>
          </a:p>
        </p:txBody>
      </p:sp>
      <p:sp>
        <p:nvSpPr>
          <p:cNvPr id="5632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D5FE3CE-3952-48AF-9746-CB033DE3E5D5}" type="slidenum">
              <a:rPr lang="en-US" altLang="en-US" sz="1200">
                <a:latin typeface="Calibri" pitchFamily="34" charset="0"/>
              </a:rPr>
              <a:pPr algn="r" eaLnBrk="1" hangingPunct="1"/>
              <a:t>77</a:t>
            </a:fld>
            <a:endParaRPr lang="en-US" altLang="en-US" sz="1200">
              <a:latin typeface="Calibri" pitchFamily="34" charset="0"/>
            </a:endParaRPr>
          </a:p>
        </p:txBody>
      </p:sp>
      <p:sp>
        <p:nvSpPr>
          <p:cNvPr id="563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880577C-FAF8-4CE0-AB5B-ABE267DEFAFF}" type="slidenum">
              <a:rPr lang="en-US" altLang="en-US" smtClean="0">
                <a:latin typeface="Calibri" pitchFamily="34" charset="0"/>
              </a:rPr>
              <a:pPr/>
              <a:t>78</a:t>
            </a:fld>
            <a:endParaRPr lang="en-US" altLang="en-US" smtClean="0">
              <a:latin typeface="Calibri" pitchFamily="34" charset="0"/>
            </a:endParaRPr>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6A83A6-45ED-4540-81FB-513E50B394D0}" type="slidenum">
              <a:rPr lang="en-US" altLang="en-US" sz="1200">
                <a:latin typeface="Calibri" pitchFamily="34" charset="0"/>
              </a:rPr>
              <a:pPr algn="r" eaLnBrk="1" hangingPunct="1"/>
              <a:t>78</a:t>
            </a:fld>
            <a:endParaRPr lang="en-US" altLang="en-US" sz="1200">
              <a:latin typeface="Calibri" pitchFamily="34" charset="0"/>
            </a:endParaRPr>
          </a:p>
        </p:txBody>
      </p:sp>
      <p:sp>
        <p:nvSpPr>
          <p:cNvPr id="5734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A87A589-FC73-4D18-9E29-9C338F2E8C4E}" type="slidenum">
              <a:rPr lang="en-US" altLang="en-US" sz="1200">
                <a:latin typeface="Calibri" pitchFamily="34" charset="0"/>
              </a:rPr>
              <a:pPr algn="r" eaLnBrk="1" hangingPunct="1"/>
              <a:t>78</a:t>
            </a:fld>
            <a:endParaRPr lang="en-US" altLang="en-US" sz="1200">
              <a:latin typeface="Calibri" pitchFamily="34" charset="0"/>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66D6A15-180F-4CBA-B7EC-C680F469F88B}" type="slidenum">
              <a:rPr lang="en-US" altLang="en-US" smtClean="0">
                <a:latin typeface="Calibri" pitchFamily="34" charset="0"/>
              </a:rPr>
              <a:pPr/>
              <a:t>79</a:t>
            </a:fld>
            <a:endParaRPr lang="en-US" altLang="en-US" smtClean="0">
              <a:latin typeface="Calibri" pitchFamily="34" charset="0"/>
            </a:endParaRPr>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4923A08-17CA-4C9D-9E51-144682084917}" type="slidenum">
              <a:rPr lang="en-US" altLang="en-US" sz="1200">
                <a:latin typeface="Calibri" pitchFamily="34" charset="0"/>
              </a:rPr>
              <a:pPr algn="r" eaLnBrk="1" hangingPunct="1"/>
              <a:t>79</a:t>
            </a:fld>
            <a:endParaRPr lang="en-US" altLang="en-US" sz="1200">
              <a:latin typeface="Calibri" pitchFamily="34" charset="0"/>
            </a:endParaRPr>
          </a:p>
        </p:txBody>
      </p:sp>
      <p:sp>
        <p:nvSpPr>
          <p:cNvPr id="5837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89C9D78-618F-4C62-A464-6243FC81FA67}" type="slidenum">
              <a:rPr lang="en-US" altLang="en-US" sz="1200">
                <a:latin typeface="Calibri" pitchFamily="34" charset="0"/>
              </a:rPr>
              <a:pPr algn="r" eaLnBrk="1" hangingPunct="1"/>
              <a:t>79</a:t>
            </a:fld>
            <a:endParaRPr lang="en-US" altLang="en-US" sz="1200">
              <a:latin typeface="Calibri" pitchFamily="34" charset="0"/>
            </a:endParaRPr>
          </a:p>
        </p:txBody>
      </p:sp>
      <p:sp>
        <p:nvSpPr>
          <p:cNvPr id="583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ABD87F3-DA54-4C65-A34A-5C5F0BE2F455}" type="slidenum">
              <a:rPr lang="en-US" altLang="en-US" smtClean="0">
                <a:latin typeface="Calibri" pitchFamily="34" charset="0"/>
              </a:rPr>
              <a:pPr/>
              <a:t>80</a:t>
            </a:fld>
            <a:endParaRPr lang="en-US" altLang="en-US" smtClean="0">
              <a:latin typeface="Calibri" pitchFamily="34" charset="0"/>
            </a:endParaRPr>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E4C2510-1FF2-4D7C-82B0-40A5289D1006}" type="slidenum">
              <a:rPr lang="en-US" altLang="en-US" sz="1200">
                <a:latin typeface="Calibri" pitchFamily="34" charset="0"/>
              </a:rPr>
              <a:pPr algn="r" eaLnBrk="1" hangingPunct="1"/>
              <a:t>80</a:t>
            </a:fld>
            <a:endParaRPr lang="en-US" altLang="en-US" sz="1200">
              <a:latin typeface="Calibri" pitchFamily="34" charset="0"/>
            </a:endParaRPr>
          </a:p>
        </p:txBody>
      </p:sp>
      <p:sp>
        <p:nvSpPr>
          <p:cNvPr id="5939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EC2B48A-7D1E-4067-8618-F8C1B406D8B2}" type="slidenum">
              <a:rPr lang="en-US" altLang="en-US" sz="1200">
                <a:latin typeface="Calibri" pitchFamily="34" charset="0"/>
              </a:rPr>
              <a:pPr algn="r" eaLnBrk="1" hangingPunct="1"/>
              <a:t>80</a:t>
            </a:fld>
            <a:endParaRPr lang="en-US" altLang="en-US" sz="1200">
              <a:latin typeface="Calibri" pitchFamily="34" charset="0"/>
            </a:endParaRPr>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ABBA20-15BE-45D6-BF02-87153D6C76A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284880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BBA20-15BE-45D6-BF02-87153D6C76A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257244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BBA20-15BE-45D6-BF02-87153D6C76A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252072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BBA20-15BE-45D6-BF02-87153D6C76A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55571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ABBA20-15BE-45D6-BF02-87153D6C76A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27674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ABBA20-15BE-45D6-BF02-87153D6C76A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50078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BBA20-15BE-45D6-BF02-87153D6C76A4}"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272224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ABBA20-15BE-45D6-BF02-87153D6C76A4}"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76736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BBA20-15BE-45D6-BF02-87153D6C76A4}"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136835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BBA20-15BE-45D6-BF02-87153D6C76A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34967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BBA20-15BE-45D6-BF02-87153D6C76A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42902-CD75-4222-A371-0F05B1BC19ED}" type="slidenum">
              <a:rPr lang="en-US" smtClean="0"/>
              <a:t>‹#›</a:t>
            </a:fld>
            <a:endParaRPr lang="en-US"/>
          </a:p>
        </p:txBody>
      </p:sp>
    </p:spTree>
    <p:extLst>
      <p:ext uri="{BB962C8B-B14F-4D97-AF65-F5344CB8AC3E}">
        <p14:creationId xmlns:p14="http://schemas.microsoft.com/office/powerpoint/2010/main" val="34368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BBA20-15BE-45D6-BF02-87153D6C76A4}" type="datetimeFigureOut">
              <a:rPr lang="en-US" smtClean="0"/>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42902-CD75-4222-A371-0F05B1BC19ED}" type="slidenum">
              <a:rPr lang="en-US" smtClean="0"/>
              <a:t>‹#›</a:t>
            </a:fld>
            <a:endParaRPr lang="en-US"/>
          </a:p>
        </p:txBody>
      </p:sp>
    </p:spTree>
    <p:extLst>
      <p:ext uri="{BB962C8B-B14F-4D97-AF65-F5344CB8AC3E}">
        <p14:creationId xmlns:p14="http://schemas.microsoft.com/office/powerpoint/2010/main" val="28023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TERMINOLOGIES AND CONCEPTS IN RH</a:t>
            </a:r>
            <a:endParaRPr lang="en-US" dirty="0"/>
          </a:p>
        </p:txBody>
      </p:sp>
      <p:sp>
        <p:nvSpPr>
          <p:cNvPr id="3" name="Content Placeholder 2"/>
          <p:cNvSpPr>
            <a:spLocks noGrp="1"/>
          </p:cNvSpPr>
          <p:nvPr>
            <p:ph idx="1"/>
          </p:nvPr>
        </p:nvSpPr>
        <p:spPr/>
        <p:txBody>
          <a:bodyPr>
            <a:normAutofit/>
          </a:bodyPr>
          <a:lstStyle/>
          <a:p>
            <a:pPr marL="0" indent="0">
              <a:buNone/>
            </a:pPr>
            <a:r>
              <a:rPr lang="en-US" dirty="0"/>
              <a:t>Definitions </a:t>
            </a:r>
          </a:p>
          <a:p>
            <a:pPr lvl="0" algn="just"/>
            <a:r>
              <a:rPr lang="en-US" b="1" dirty="0"/>
              <a:t>Midwifery</a:t>
            </a:r>
            <a:r>
              <a:rPr lang="en-US" dirty="0"/>
              <a:t> – health profession that encompasses care of women during pregnancy, labour and the postpartum period as well as care of the newborn alongside reproductive health including family planning</a:t>
            </a:r>
            <a:r>
              <a:rPr lang="en-US" dirty="0" smtClean="0"/>
              <a:t>.</a:t>
            </a:r>
            <a:endParaRPr lang="en-US" dirty="0"/>
          </a:p>
        </p:txBody>
      </p:sp>
    </p:spTree>
    <p:extLst>
      <p:ext uri="{BB962C8B-B14F-4D97-AF65-F5344CB8AC3E}">
        <p14:creationId xmlns:p14="http://schemas.microsoft.com/office/powerpoint/2010/main" val="362512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Lochia</a:t>
            </a:r>
          </a:p>
          <a:p>
            <a:pPr marL="0" indent="0">
              <a:buNone/>
            </a:pPr>
            <a:r>
              <a:rPr lang="en-US" dirty="0" smtClean="0"/>
              <a:t>Discharge from the uterus after child birth or abortion.</a:t>
            </a:r>
          </a:p>
          <a:p>
            <a:r>
              <a:rPr lang="en-US" b="1" dirty="0" err="1" smtClean="0"/>
              <a:t>Meconeum</a:t>
            </a:r>
            <a:endParaRPr lang="en-US" b="1" dirty="0" smtClean="0"/>
          </a:p>
          <a:p>
            <a:pPr marL="0" indent="0">
              <a:buNone/>
            </a:pPr>
            <a:r>
              <a:rPr lang="en-US" dirty="0" smtClean="0"/>
              <a:t>The first stool of the baby after birth which normally is green in </a:t>
            </a:r>
            <a:r>
              <a:rPr lang="en-US" dirty="0" err="1" smtClean="0"/>
              <a:t>colour</a:t>
            </a:r>
            <a:endParaRPr lang="en-US" dirty="0" smtClean="0"/>
          </a:p>
          <a:p>
            <a:r>
              <a:rPr lang="en-US" b="1" dirty="0" smtClean="0"/>
              <a:t>Liquor </a:t>
            </a:r>
            <a:r>
              <a:rPr lang="en-US" b="1" dirty="0" err="1" smtClean="0"/>
              <a:t>amni</a:t>
            </a:r>
            <a:r>
              <a:rPr lang="en-US" b="1" dirty="0" smtClean="0"/>
              <a:t> (amniotic fluid)</a:t>
            </a:r>
          </a:p>
          <a:p>
            <a:pPr marL="0" indent="0">
              <a:buNone/>
            </a:pPr>
            <a:r>
              <a:rPr lang="en-US" dirty="0" smtClean="0"/>
              <a:t>Fluid that protects the fetus in the uterus</a:t>
            </a:r>
            <a:endParaRPr lang="en-US" dirty="0"/>
          </a:p>
        </p:txBody>
      </p:sp>
    </p:spTree>
    <p:extLst>
      <p:ext uri="{BB962C8B-B14F-4D97-AF65-F5344CB8AC3E}">
        <p14:creationId xmlns:p14="http://schemas.microsoft.com/office/powerpoint/2010/main" val="6353726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b="1" dirty="0" smtClean="0">
                <a:solidFill>
                  <a:schemeClr val="tx2">
                    <a:satMod val="130000"/>
                  </a:schemeClr>
                </a:solidFill>
              </a:rPr>
              <a:t>Emergency Obstetric Care</a:t>
            </a:r>
            <a:r>
              <a:rPr lang="en-GB" dirty="0" smtClean="0">
                <a:solidFill>
                  <a:schemeClr val="tx2">
                    <a:satMod val="130000"/>
                  </a:schemeClr>
                </a:solidFill>
              </a:rPr>
              <a:t/>
            </a:r>
            <a:br>
              <a:rPr lang="en-GB"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p:txBody>
          <a:bodyPr rtlCol="0">
            <a:normAutofit fontScale="92500" lnSpcReduction="10000"/>
          </a:bodyPr>
          <a:lstStyle/>
          <a:p>
            <a:pPr marL="365760" indent="-283464" eaLnBrk="1" fontAlgn="auto" hangingPunct="1">
              <a:spcAft>
                <a:spcPts val="0"/>
              </a:spcAft>
              <a:buFont typeface="Arial" panose="020B0604020202020204" pitchFamily="34" charset="0"/>
              <a:buChar char="•"/>
              <a:defRPr/>
            </a:pPr>
            <a:r>
              <a:rPr lang="en-GB" dirty="0" smtClean="0"/>
              <a:t>Emergency Obstetric Care refers to a set of minimal health care elements, which should be availed to all women during pregnancy and delivery.</a:t>
            </a:r>
          </a:p>
          <a:p>
            <a:pPr marL="365760" indent="-283464" eaLnBrk="1" fontAlgn="auto" hangingPunct="1">
              <a:spcAft>
                <a:spcPts val="0"/>
              </a:spcAft>
              <a:buFont typeface="Arial" panose="020B0604020202020204" pitchFamily="34" charset="0"/>
              <a:buChar char="•"/>
              <a:defRPr/>
            </a:pPr>
            <a:r>
              <a:rPr lang="en-GB" dirty="0" smtClean="0"/>
              <a:t> It includes both life saving and emergency measures e.g. Caesarean section, manual removal of placenta, etc, as well as non-emergency measures (e.g. use of the </a:t>
            </a:r>
            <a:r>
              <a:rPr lang="en-GB" dirty="0" err="1" smtClean="0"/>
              <a:t>partograph</a:t>
            </a:r>
            <a:r>
              <a:rPr lang="en-GB" dirty="0" smtClean="0"/>
              <a:t> to monitor labour, active management of the third stage of labour, etc.). </a:t>
            </a:r>
          </a:p>
          <a:p>
            <a:pPr marL="365760" indent="-283464"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42810649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tx2">
                    <a:satMod val="130000"/>
                  </a:schemeClr>
                </a:solidFill>
              </a:rPr>
              <a:t/>
            </a:r>
            <a:br>
              <a:rPr lang="en-GB" dirty="0" smtClean="0">
                <a:solidFill>
                  <a:schemeClr val="tx2">
                    <a:satMod val="130000"/>
                  </a:schemeClr>
                </a:solidFill>
              </a:rPr>
            </a:br>
            <a:endParaRPr lang="en-GB" dirty="0" smtClean="0">
              <a:solidFill>
                <a:schemeClr val="tx2">
                  <a:satMod val="130000"/>
                </a:schemeClr>
              </a:solidFill>
            </a:endParaRPr>
          </a:p>
        </p:txBody>
      </p:sp>
      <p:sp>
        <p:nvSpPr>
          <p:cNvPr id="43011" name="Content Placeholder 2"/>
          <p:cNvSpPr>
            <a:spLocks noGrp="1"/>
          </p:cNvSpPr>
          <p:nvPr>
            <p:ph idx="1"/>
          </p:nvPr>
        </p:nvSpPr>
        <p:spPr/>
        <p:txBody>
          <a:bodyPr/>
          <a:lstStyle/>
          <a:p>
            <a:pPr eaLnBrk="1" hangingPunct="1"/>
            <a:r>
              <a:rPr lang="en-GB" altLang="en-US" smtClean="0"/>
              <a:t>Emergency Obstetric Care functions are generally categorized as </a:t>
            </a:r>
            <a:r>
              <a:rPr lang="en-GB" altLang="en-US" b="1" smtClean="0"/>
              <a:t>Basic Emergency Obstetric Care (BEmOC)</a:t>
            </a:r>
            <a:r>
              <a:rPr lang="en-GB" altLang="en-US" smtClean="0"/>
              <a:t> and </a:t>
            </a:r>
            <a:r>
              <a:rPr lang="en-GB" altLang="en-US" b="1" smtClean="0"/>
              <a:t>Comprehensive Emergency Obstetric care (CEmOC)</a:t>
            </a:r>
            <a:r>
              <a:rPr lang="en-GB" altLang="en-US" smtClean="0"/>
              <a:t>.  </a:t>
            </a:r>
          </a:p>
          <a:p>
            <a:pPr eaLnBrk="1" hangingPunct="1"/>
            <a:endParaRPr lang="en-GB" altLang="en-US" smtClean="0"/>
          </a:p>
        </p:txBody>
      </p:sp>
    </p:spTree>
    <p:extLst>
      <p:ext uri="{BB962C8B-B14F-4D97-AF65-F5344CB8AC3E}">
        <p14:creationId xmlns:p14="http://schemas.microsoft.com/office/powerpoint/2010/main" val="9848131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a:bodyPr>
          <a:lstStyle/>
          <a:p>
            <a:pPr eaLnBrk="1" fontAlgn="auto" hangingPunct="1">
              <a:spcAft>
                <a:spcPts val="0"/>
              </a:spcAft>
              <a:defRPr/>
            </a:pPr>
            <a:r>
              <a:rPr lang="en-GB" b="1" smtClean="0">
                <a:solidFill>
                  <a:schemeClr val="tx2">
                    <a:satMod val="130000"/>
                  </a:schemeClr>
                </a:solidFill>
              </a:rPr>
              <a:t>Basic Emergency Obstetric Care</a:t>
            </a:r>
            <a:endParaRPr lang="en-GB" smtClean="0">
              <a:solidFill>
                <a:schemeClr val="tx2">
                  <a:satMod val="130000"/>
                </a:schemeClr>
              </a:solidFill>
            </a:endParaRPr>
          </a:p>
        </p:txBody>
      </p:sp>
      <p:sp>
        <p:nvSpPr>
          <p:cNvPr id="3" name="Content Placeholder 2"/>
          <p:cNvSpPr>
            <a:spLocks noGrp="1"/>
          </p:cNvSpPr>
          <p:nvPr>
            <p:ph idx="1"/>
          </p:nvPr>
        </p:nvSpPr>
        <p:spPr/>
        <p:txBody>
          <a:bodyPr rtlCol="0">
            <a:normAutofit fontScale="92500" lnSpcReduction="10000"/>
          </a:bodyPr>
          <a:lstStyle/>
          <a:p>
            <a:pPr marL="365760" indent="-283464" eaLnBrk="1" fontAlgn="auto" hangingPunct="1">
              <a:spcAft>
                <a:spcPts val="0"/>
              </a:spcAft>
              <a:buFont typeface="Arial" panose="020B0604020202020204" pitchFamily="34" charset="0"/>
              <a:buNone/>
              <a:defRPr/>
            </a:pPr>
            <a:r>
              <a:rPr lang="en-GB" dirty="0" smtClean="0"/>
              <a:t>Functions of </a:t>
            </a:r>
            <a:r>
              <a:rPr lang="en-GB" dirty="0" err="1" smtClean="0"/>
              <a:t>BEmOC</a:t>
            </a:r>
            <a:r>
              <a:rPr lang="en-GB" dirty="0" smtClean="0"/>
              <a:t> (seven)</a:t>
            </a:r>
          </a:p>
          <a:p>
            <a:pPr marL="365760" indent="-283464" eaLnBrk="1" fontAlgn="auto" hangingPunct="1">
              <a:spcAft>
                <a:spcPts val="0"/>
              </a:spcAft>
              <a:buFont typeface="Arial" panose="020B0604020202020204" pitchFamily="34" charset="0"/>
              <a:buChar char="•"/>
              <a:defRPr/>
            </a:pPr>
            <a:r>
              <a:rPr lang="en-GB" dirty="0" smtClean="0"/>
              <a:t>Administration of IV antibiotics.</a:t>
            </a:r>
          </a:p>
          <a:p>
            <a:pPr marL="365760" indent="-283464" eaLnBrk="1" fontAlgn="auto" hangingPunct="1">
              <a:spcAft>
                <a:spcPts val="0"/>
              </a:spcAft>
              <a:buFont typeface="Arial" panose="020B0604020202020204" pitchFamily="34" charset="0"/>
              <a:buChar char="•"/>
              <a:defRPr/>
            </a:pPr>
            <a:r>
              <a:rPr lang="en-GB" dirty="0" smtClean="0"/>
              <a:t>Administration of magnesium sulphate.</a:t>
            </a:r>
          </a:p>
          <a:p>
            <a:pPr marL="365760" indent="-283464" eaLnBrk="1" fontAlgn="auto" hangingPunct="1">
              <a:spcAft>
                <a:spcPts val="0"/>
              </a:spcAft>
              <a:buFont typeface="Arial" panose="020B0604020202020204" pitchFamily="34" charset="0"/>
              <a:buChar char="•"/>
              <a:defRPr/>
            </a:pPr>
            <a:r>
              <a:rPr lang="en-GB" dirty="0" smtClean="0"/>
              <a:t>Administration of parental </a:t>
            </a:r>
            <a:r>
              <a:rPr lang="en-GB" dirty="0" err="1" smtClean="0"/>
              <a:t>oxytoxics</a:t>
            </a:r>
            <a:r>
              <a:rPr lang="en-GB" dirty="0" smtClean="0"/>
              <a:t>.</a:t>
            </a:r>
          </a:p>
          <a:p>
            <a:pPr marL="365760" indent="-283464" eaLnBrk="1" fontAlgn="auto" hangingPunct="1">
              <a:spcAft>
                <a:spcPts val="0"/>
              </a:spcAft>
              <a:buFont typeface="Arial" panose="020B0604020202020204" pitchFamily="34" charset="0"/>
              <a:buChar char="•"/>
              <a:defRPr/>
            </a:pPr>
            <a:r>
              <a:rPr lang="en-GB" dirty="0" smtClean="0"/>
              <a:t>Performing manual removal of the placenta.</a:t>
            </a:r>
          </a:p>
          <a:p>
            <a:pPr marL="365760" indent="-283464" eaLnBrk="1" fontAlgn="auto" hangingPunct="1">
              <a:spcAft>
                <a:spcPts val="0"/>
              </a:spcAft>
              <a:buFont typeface="Arial" panose="020B0604020202020204" pitchFamily="34" charset="0"/>
              <a:buChar char="•"/>
              <a:defRPr/>
            </a:pPr>
            <a:r>
              <a:rPr lang="en-GB" dirty="0" smtClean="0"/>
              <a:t>Performing removal of retained products.</a:t>
            </a:r>
          </a:p>
          <a:p>
            <a:pPr marL="365760" indent="-283464" eaLnBrk="1" fontAlgn="auto" hangingPunct="1">
              <a:spcAft>
                <a:spcPts val="0"/>
              </a:spcAft>
              <a:buFont typeface="Arial" panose="020B0604020202020204" pitchFamily="34" charset="0"/>
              <a:buChar char="•"/>
              <a:defRPr/>
            </a:pPr>
            <a:r>
              <a:rPr lang="en-GB" dirty="0" smtClean="0"/>
              <a:t>Performing assisted vaginal delivery (e.g. by vacuum extraction).</a:t>
            </a:r>
          </a:p>
          <a:p>
            <a:pPr marL="365760" indent="-283464" eaLnBrk="1" fontAlgn="auto" hangingPunct="1">
              <a:spcAft>
                <a:spcPts val="0"/>
              </a:spcAft>
              <a:buFont typeface="Arial" panose="020B0604020202020204" pitchFamily="34" charset="0"/>
              <a:buChar char="•"/>
              <a:defRPr/>
            </a:pPr>
            <a:r>
              <a:rPr lang="en-GB" dirty="0" smtClean="0"/>
              <a:t>Performing </a:t>
            </a:r>
            <a:r>
              <a:rPr lang="en-GB" dirty="0" err="1" smtClean="0"/>
              <a:t>newborn</a:t>
            </a:r>
            <a:r>
              <a:rPr lang="en-GB" dirty="0" smtClean="0"/>
              <a:t> resuscitation</a:t>
            </a:r>
          </a:p>
          <a:p>
            <a:pPr marL="365760" indent="-283464"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2837349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b="1" dirty="0" smtClean="0">
                <a:solidFill>
                  <a:schemeClr val="tx2">
                    <a:satMod val="130000"/>
                  </a:schemeClr>
                </a:solidFill>
              </a:rPr>
              <a:t>Comprehensive Emergency Obstetric Care</a:t>
            </a:r>
            <a:endParaRPr lang="en-GB" dirty="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eaLnBrk="1" fontAlgn="auto" hangingPunct="1">
              <a:spcAft>
                <a:spcPts val="0"/>
              </a:spcAft>
              <a:buFont typeface="Arial" panose="020B0604020202020204" pitchFamily="34" charset="0"/>
              <a:buChar char="•"/>
              <a:defRPr/>
            </a:pPr>
            <a:r>
              <a:rPr lang="en-GB" b="1" dirty="0" smtClean="0"/>
              <a:t>Comprehensive Emergency Obstetric Care</a:t>
            </a:r>
            <a:r>
              <a:rPr lang="en-GB" dirty="0" smtClean="0"/>
              <a:t> includes all the previous seven, PLUS:</a:t>
            </a:r>
          </a:p>
          <a:p>
            <a:pPr marL="514350" indent="-514350" eaLnBrk="1" fontAlgn="auto" hangingPunct="1">
              <a:spcAft>
                <a:spcPts val="0"/>
              </a:spcAft>
              <a:buFont typeface="+mj-lt"/>
              <a:buAutoNum type="arabicPeriod"/>
              <a:defRPr/>
            </a:pPr>
            <a:r>
              <a:rPr lang="en-GB" dirty="0" smtClean="0"/>
              <a:t> Performing surgery (Caesarean section), including provision of emergency obstetric anaesthesia.</a:t>
            </a:r>
          </a:p>
          <a:p>
            <a:pPr marL="514350" indent="-514350" eaLnBrk="1" fontAlgn="auto" hangingPunct="1">
              <a:spcAft>
                <a:spcPts val="0"/>
              </a:spcAft>
              <a:buFont typeface="+mj-lt"/>
              <a:buAutoNum type="arabicPeriod"/>
              <a:defRPr/>
            </a:pPr>
            <a:r>
              <a:rPr lang="en-GB" dirty="0" smtClean="0"/>
              <a:t>Administration of blood transfusion.</a:t>
            </a:r>
          </a:p>
          <a:p>
            <a:pPr marL="365760" indent="-283464"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18892913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ltLang="en-US" smtClean="0">
                <a:solidFill>
                  <a:srgbClr val="0070C0"/>
                </a:solidFill>
              </a:rPr>
              <a:t>Clients Rights in RH</a:t>
            </a:r>
          </a:p>
        </p:txBody>
      </p:sp>
      <p:sp>
        <p:nvSpPr>
          <p:cNvPr id="46083" name="Content Placeholder 2"/>
          <p:cNvSpPr>
            <a:spLocks noGrp="1"/>
          </p:cNvSpPr>
          <p:nvPr>
            <p:ph idx="1"/>
          </p:nvPr>
        </p:nvSpPr>
        <p:spPr/>
        <p:txBody>
          <a:bodyPr/>
          <a:lstStyle/>
          <a:p>
            <a:pPr marL="596900" indent="-514350" eaLnBrk="1" hangingPunct="1">
              <a:buFont typeface="Wingdings 2" pitchFamily="18" charset="2"/>
              <a:buAutoNum type="arabicPeriod"/>
            </a:pPr>
            <a:r>
              <a:rPr lang="en-GB" altLang="en-US" smtClean="0"/>
              <a:t>Right to information</a:t>
            </a:r>
          </a:p>
          <a:p>
            <a:pPr marL="596900" indent="-514350" eaLnBrk="1" hangingPunct="1">
              <a:buFont typeface="Wingdings 2" pitchFamily="18" charset="2"/>
              <a:buAutoNum type="arabicPeriod"/>
            </a:pPr>
            <a:r>
              <a:rPr lang="en-GB" altLang="en-US" smtClean="0"/>
              <a:t>Right to access</a:t>
            </a:r>
          </a:p>
          <a:p>
            <a:pPr marL="596900" indent="-514350" eaLnBrk="1" hangingPunct="1">
              <a:buFont typeface="Wingdings 2" pitchFamily="18" charset="2"/>
              <a:buAutoNum type="arabicPeriod"/>
            </a:pPr>
            <a:r>
              <a:rPr lang="en-GB" altLang="en-US" smtClean="0"/>
              <a:t>Right to choice</a:t>
            </a:r>
          </a:p>
          <a:p>
            <a:pPr marL="596900" indent="-514350" eaLnBrk="1" hangingPunct="1">
              <a:buFont typeface="Wingdings 2" pitchFamily="18" charset="2"/>
              <a:buAutoNum type="arabicPeriod"/>
            </a:pPr>
            <a:r>
              <a:rPr lang="en-GB" altLang="en-US" smtClean="0"/>
              <a:t>Right to safety</a:t>
            </a:r>
          </a:p>
          <a:p>
            <a:pPr marL="596900" indent="-514350" eaLnBrk="1" hangingPunct="1">
              <a:buFont typeface="Wingdings 2" pitchFamily="18" charset="2"/>
              <a:buAutoNum type="arabicPeriod"/>
            </a:pPr>
            <a:r>
              <a:rPr lang="en-GB" altLang="en-US" smtClean="0"/>
              <a:t>Right to privacy</a:t>
            </a:r>
          </a:p>
        </p:txBody>
      </p:sp>
    </p:spTree>
    <p:extLst>
      <p:ext uri="{BB962C8B-B14F-4D97-AF65-F5344CB8AC3E}">
        <p14:creationId xmlns:p14="http://schemas.microsoft.com/office/powerpoint/2010/main" val="16126276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GB" altLang="en-US" smtClean="0">
              <a:solidFill>
                <a:srgbClr val="0070C0"/>
              </a:solidFill>
            </a:endParaRPr>
          </a:p>
        </p:txBody>
      </p:sp>
      <p:sp>
        <p:nvSpPr>
          <p:cNvPr id="3" name="Content Placeholder 2"/>
          <p:cNvSpPr>
            <a:spLocks noGrp="1"/>
          </p:cNvSpPr>
          <p:nvPr>
            <p:ph idx="1"/>
          </p:nvPr>
        </p:nvSpPr>
        <p:spPr/>
        <p:txBody>
          <a:bodyPr rtlCol="0">
            <a:normAutofit/>
          </a:bodyPr>
          <a:lstStyle/>
          <a:p>
            <a:pPr marL="596900" indent="-514350" eaLnBrk="1" fontAlgn="auto" hangingPunct="1">
              <a:spcAft>
                <a:spcPts val="0"/>
              </a:spcAft>
              <a:buFont typeface="Wingdings 2" pitchFamily="18" charset="2"/>
              <a:buNone/>
              <a:defRPr/>
            </a:pPr>
            <a:r>
              <a:rPr lang="en-GB" dirty="0" smtClean="0"/>
              <a:t>6. Right to confidentiality</a:t>
            </a:r>
          </a:p>
          <a:p>
            <a:pPr marL="596900" indent="-514350" eaLnBrk="1" fontAlgn="auto" hangingPunct="1">
              <a:spcAft>
                <a:spcPts val="0"/>
              </a:spcAft>
              <a:buFont typeface="Wingdings 2" pitchFamily="18" charset="2"/>
              <a:buNone/>
              <a:defRPr/>
            </a:pPr>
            <a:r>
              <a:rPr lang="en-GB" dirty="0" smtClean="0"/>
              <a:t>7. Right to dignity</a:t>
            </a:r>
          </a:p>
          <a:p>
            <a:pPr marL="596900" indent="-514350" eaLnBrk="1" fontAlgn="auto" hangingPunct="1">
              <a:spcAft>
                <a:spcPts val="0"/>
              </a:spcAft>
              <a:buFont typeface="Wingdings 2" pitchFamily="18" charset="2"/>
              <a:buNone/>
              <a:defRPr/>
            </a:pPr>
            <a:r>
              <a:rPr lang="en-GB" dirty="0" smtClean="0"/>
              <a:t>9.Right to comfort</a:t>
            </a:r>
          </a:p>
          <a:p>
            <a:pPr marL="596900" indent="-514350" eaLnBrk="1" fontAlgn="auto" hangingPunct="1">
              <a:spcAft>
                <a:spcPts val="0"/>
              </a:spcAft>
              <a:buFont typeface="Wingdings 2" pitchFamily="18" charset="2"/>
              <a:buNone/>
              <a:defRPr/>
            </a:pPr>
            <a:r>
              <a:rPr lang="en-GB" dirty="0" smtClean="0"/>
              <a:t>10.Right to continuity of care</a:t>
            </a:r>
          </a:p>
          <a:p>
            <a:pPr marL="596900" indent="-514350" eaLnBrk="1" fontAlgn="auto" hangingPunct="1">
              <a:spcAft>
                <a:spcPts val="0"/>
              </a:spcAft>
              <a:buFont typeface="Wingdings 2" pitchFamily="18" charset="2"/>
              <a:buNone/>
              <a:defRPr/>
            </a:pPr>
            <a:r>
              <a:rPr lang="en-GB" dirty="0" smtClean="0"/>
              <a:t>11.Right of opinion</a:t>
            </a:r>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27887123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altLang="en-US" smtClean="0">
                <a:solidFill>
                  <a:srgbClr val="0070C0"/>
                </a:solidFill>
              </a:rPr>
              <a:t>RH providers’ rights</a:t>
            </a:r>
          </a:p>
        </p:txBody>
      </p:sp>
      <p:sp>
        <p:nvSpPr>
          <p:cNvPr id="58371" name="Content Placeholder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GB" smtClean="0"/>
              <a:t>Training</a:t>
            </a:r>
          </a:p>
          <a:p>
            <a:pPr eaLnBrk="1" fontAlgn="auto" hangingPunct="1">
              <a:spcAft>
                <a:spcPts val="0"/>
              </a:spcAft>
              <a:buFont typeface="Arial" panose="020B0604020202020204" pitchFamily="34" charset="0"/>
              <a:buChar char="•"/>
              <a:defRPr/>
            </a:pPr>
            <a:r>
              <a:rPr lang="en-GB" smtClean="0"/>
              <a:t>Information</a:t>
            </a:r>
          </a:p>
          <a:p>
            <a:pPr eaLnBrk="1" fontAlgn="auto" hangingPunct="1">
              <a:spcAft>
                <a:spcPts val="0"/>
              </a:spcAft>
              <a:buFont typeface="Arial" panose="020B0604020202020204" pitchFamily="34" charset="0"/>
              <a:buChar char="•"/>
              <a:defRPr/>
            </a:pPr>
            <a:r>
              <a:rPr lang="en-GB" smtClean="0"/>
              <a:t>Infrastucture</a:t>
            </a:r>
          </a:p>
          <a:p>
            <a:pPr eaLnBrk="1" fontAlgn="auto" hangingPunct="1">
              <a:spcAft>
                <a:spcPts val="0"/>
              </a:spcAft>
              <a:buFont typeface="Arial" panose="020B0604020202020204" pitchFamily="34" charset="0"/>
              <a:buChar char="•"/>
              <a:defRPr/>
            </a:pPr>
            <a:r>
              <a:rPr lang="en-GB" smtClean="0"/>
              <a:t>Supplies</a:t>
            </a:r>
          </a:p>
          <a:p>
            <a:pPr eaLnBrk="1" fontAlgn="auto" hangingPunct="1">
              <a:spcAft>
                <a:spcPts val="0"/>
              </a:spcAft>
              <a:buFont typeface="Arial" panose="020B0604020202020204" pitchFamily="34" charset="0"/>
              <a:buChar char="•"/>
              <a:defRPr/>
            </a:pPr>
            <a:r>
              <a:rPr lang="en-GB" smtClean="0"/>
              <a:t>Guidance</a:t>
            </a:r>
          </a:p>
          <a:p>
            <a:pPr eaLnBrk="1" fontAlgn="auto" hangingPunct="1">
              <a:spcAft>
                <a:spcPts val="0"/>
              </a:spcAft>
              <a:buFont typeface="Arial" panose="020B0604020202020204" pitchFamily="34" charset="0"/>
              <a:buChar char="•"/>
              <a:defRPr/>
            </a:pPr>
            <a:r>
              <a:rPr lang="en-GB" smtClean="0"/>
              <a:t>Backup or support</a:t>
            </a:r>
          </a:p>
          <a:p>
            <a:pPr eaLnBrk="1" fontAlgn="auto" hangingPunct="1">
              <a:spcAft>
                <a:spcPts val="0"/>
              </a:spcAft>
              <a:buFont typeface="Arial" panose="020B0604020202020204" pitchFamily="34" charset="0"/>
              <a:buChar char="•"/>
              <a:defRPr/>
            </a:pPr>
            <a:r>
              <a:rPr lang="en-GB" smtClean="0"/>
              <a:t>Respect</a:t>
            </a:r>
          </a:p>
          <a:p>
            <a:pPr eaLnBrk="1" fontAlgn="auto" hangingPunct="1">
              <a:spcAft>
                <a:spcPts val="0"/>
              </a:spcAft>
              <a:buFont typeface="Arial" panose="020B0604020202020204" pitchFamily="34" charset="0"/>
              <a:buChar char="•"/>
              <a:defRPr/>
            </a:pPr>
            <a:r>
              <a:rPr lang="en-GB" smtClean="0"/>
              <a:t>encouragement</a:t>
            </a:r>
          </a:p>
        </p:txBody>
      </p:sp>
    </p:spTree>
    <p:extLst>
      <p:ext uri="{BB962C8B-B14F-4D97-AF65-F5344CB8AC3E}">
        <p14:creationId xmlns:p14="http://schemas.microsoft.com/office/powerpoint/2010/main" val="14669232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GB" altLang="en-US" smtClean="0">
              <a:solidFill>
                <a:srgbClr val="0070C0"/>
              </a:solidFill>
            </a:endParaRPr>
          </a:p>
        </p:txBody>
      </p:sp>
      <p:sp>
        <p:nvSpPr>
          <p:cNvPr id="49155" name="Content Placeholder 2"/>
          <p:cNvSpPr>
            <a:spLocks noGrp="1"/>
          </p:cNvSpPr>
          <p:nvPr>
            <p:ph idx="1"/>
          </p:nvPr>
        </p:nvSpPr>
        <p:spPr/>
        <p:txBody>
          <a:bodyPr/>
          <a:lstStyle/>
          <a:p>
            <a:pPr eaLnBrk="1" hangingPunct="1"/>
            <a:r>
              <a:rPr lang="en-GB" altLang="en-US" smtClean="0"/>
              <a:t>Feedback</a:t>
            </a:r>
          </a:p>
          <a:p>
            <a:pPr eaLnBrk="1" hangingPunct="1"/>
            <a:r>
              <a:rPr lang="en-GB" altLang="en-US" smtClean="0"/>
              <a:t>Self-expression</a:t>
            </a:r>
          </a:p>
        </p:txBody>
      </p:sp>
    </p:spTree>
    <p:extLst>
      <p:ext uri="{BB962C8B-B14F-4D97-AF65-F5344CB8AC3E}">
        <p14:creationId xmlns:p14="http://schemas.microsoft.com/office/powerpoint/2010/main" val="31341475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smtClean="0">
                <a:solidFill>
                  <a:srgbClr val="0070C0"/>
                </a:solidFill>
              </a:rPr>
              <a:t>Summary </a:t>
            </a:r>
          </a:p>
        </p:txBody>
      </p:sp>
      <p:sp>
        <p:nvSpPr>
          <p:cNvPr id="51203" name="Content Placeholder 2"/>
          <p:cNvSpPr>
            <a:spLocks noGrp="1"/>
          </p:cNvSpPr>
          <p:nvPr>
            <p:ph idx="1"/>
          </p:nvPr>
        </p:nvSpPr>
        <p:spPr/>
        <p:txBody>
          <a:bodyPr/>
          <a:lstStyle/>
          <a:p>
            <a:pPr eaLnBrk="1" hangingPunct="1">
              <a:defRPr/>
            </a:pPr>
            <a:r>
              <a:rPr lang="en-GB" altLang="en-US" dirty="0" smtClean="0"/>
              <a:t>Safe motherhood initiative</a:t>
            </a:r>
          </a:p>
          <a:p>
            <a:pPr eaLnBrk="1" hangingPunct="1">
              <a:defRPr/>
            </a:pPr>
            <a:r>
              <a:rPr lang="en-GB" altLang="en-US" dirty="0" smtClean="0"/>
              <a:t>Situational analysis of MNH in Kenya</a:t>
            </a:r>
          </a:p>
          <a:p>
            <a:pPr eaLnBrk="1" hangingPunct="1">
              <a:defRPr/>
            </a:pPr>
            <a:r>
              <a:rPr lang="en-GB" altLang="en-US" dirty="0" smtClean="0"/>
              <a:t>Causes of maternal deaths (3 delays )</a:t>
            </a:r>
          </a:p>
          <a:p>
            <a:pPr eaLnBrk="1" hangingPunct="1">
              <a:defRPr/>
            </a:pPr>
            <a:r>
              <a:rPr lang="en-GB" altLang="en-US" dirty="0" smtClean="0"/>
              <a:t>Kenya MNH model</a:t>
            </a:r>
          </a:p>
          <a:p>
            <a:pPr eaLnBrk="1" hangingPunct="1">
              <a:defRPr/>
            </a:pPr>
            <a:r>
              <a:rPr lang="en-GB" altLang="en-US" dirty="0" smtClean="0"/>
              <a:t>Client &amp; provider rights </a:t>
            </a:r>
          </a:p>
          <a:p>
            <a:pPr marL="0" indent="0" eaLnBrk="1" hangingPunct="1">
              <a:buFont typeface="Arial" charset="0"/>
              <a:buNone/>
              <a:defRPr/>
            </a:pPr>
            <a:r>
              <a:rPr lang="en-GB" altLang="en-US" dirty="0" smtClean="0"/>
              <a:t>                      </a:t>
            </a:r>
            <a:r>
              <a:rPr lang="en-GB" altLang="en-US" dirty="0" smtClean="0">
                <a:solidFill>
                  <a:srgbClr val="C00000"/>
                </a:solidFill>
              </a:rPr>
              <a:t>QUESTIONS?</a:t>
            </a:r>
          </a:p>
        </p:txBody>
      </p:sp>
    </p:spTree>
    <p:extLst>
      <p:ext uri="{BB962C8B-B14F-4D97-AF65-F5344CB8AC3E}">
        <p14:creationId xmlns:p14="http://schemas.microsoft.com/office/powerpoint/2010/main" val="13347268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National Reproductive Health Program(NRHP) and SDG</a:t>
            </a:r>
            <a:endParaRPr lang="en-US" dirty="0"/>
          </a:p>
        </p:txBody>
      </p:sp>
    </p:spTree>
    <p:extLst>
      <p:ext uri="{BB962C8B-B14F-4D97-AF65-F5344CB8AC3E}">
        <p14:creationId xmlns:p14="http://schemas.microsoft.com/office/powerpoint/2010/main" val="22258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smtClean="0"/>
              <a:t>Primigravida</a:t>
            </a:r>
            <a:endParaRPr lang="en-US" b="1" dirty="0" smtClean="0"/>
          </a:p>
          <a:p>
            <a:pPr marL="0" indent="0">
              <a:buNone/>
            </a:pPr>
            <a:r>
              <a:rPr lang="en-US" dirty="0" smtClean="0"/>
              <a:t>First pregnancy</a:t>
            </a:r>
          </a:p>
          <a:p>
            <a:r>
              <a:rPr lang="en-US" b="1" dirty="0" smtClean="0"/>
              <a:t>Multigravida</a:t>
            </a:r>
          </a:p>
          <a:p>
            <a:pPr marL="0" indent="0">
              <a:buNone/>
            </a:pPr>
            <a:r>
              <a:rPr lang="en-US" dirty="0" smtClean="0"/>
              <a:t>Have been pregnant more than once</a:t>
            </a:r>
          </a:p>
          <a:p>
            <a:r>
              <a:rPr lang="en-US" b="1" dirty="0" smtClean="0"/>
              <a:t>Para</a:t>
            </a:r>
          </a:p>
          <a:p>
            <a:pPr marL="0" indent="0">
              <a:buNone/>
            </a:pPr>
            <a:r>
              <a:rPr lang="en-US" dirty="0" smtClean="0"/>
              <a:t>Bear/ give birth</a:t>
            </a:r>
          </a:p>
          <a:p>
            <a:r>
              <a:rPr lang="en-US" b="1" dirty="0" err="1" smtClean="0"/>
              <a:t>Nullipara</a:t>
            </a:r>
            <a:endParaRPr lang="en-US" b="1" dirty="0" smtClean="0"/>
          </a:p>
          <a:p>
            <a:pPr marL="0" indent="0">
              <a:buNone/>
            </a:pPr>
            <a:r>
              <a:rPr lang="en-US" dirty="0" smtClean="0"/>
              <a:t>Not given birth</a:t>
            </a:r>
            <a:endParaRPr lang="en-US" dirty="0"/>
          </a:p>
        </p:txBody>
      </p:sp>
    </p:spTree>
    <p:extLst>
      <p:ext uri="{BB962C8B-B14F-4D97-AF65-F5344CB8AC3E}">
        <p14:creationId xmlns:p14="http://schemas.microsoft.com/office/powerpoint/2010/main" val="16122599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ANATOMY AND PHYSIOLOGY OF REPRODUCTIVE SYSTEM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63903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Male </a:t>
            </a:r>
            <a:r>
              <a:rPr lang="en-US" dirty="0"/>
              <a:t>and female reproductive organs are different anatomically and physiologically.</a:t>
            </a:r>
          </a:p>
          <a:p>
            <a:pPr lvl="0"/>
            <a:r>
              <a:rPr lang="en-US" dirty="0"/>
              <a:t>Hence human reproductive system is divided into;</a:t>
            </a:r>
          </a:p>
          <a:p>
            <a:pPr lvl="1"/>
            <a:r>
              <a:rPr lang="en-US" dirty="0"/>
              <a:t>Male reproductive system</a:t>
            </a:r>
          </a:p>
          <a:p>
            <a:pPr lvl="1"/>
            <a:r>
              <a:rPr lang="en-US" dirty="0"/>
              <a:t>Female reproductive system</a:t>
            </a:r>
          </a:p>
          <a:p>
            <a:pPr marL="0" indent="0">
              <a:buNone/>
            </a:pPr>
            <a:r>
              <a:rPr lang="en-US" dirty="0" smtClean="0"/>
              <a:t>Assignment: Read and make notes on the anatomy and physiology of male reproductive system</a:t>
            </a:r>
            <a:endParaRPr lang="en-US" dirty="0"/>
          </a:p>
        </p:txBody>
      </p:sp>
    </p:spTree>
    <p:extLst>
      <p:ext uri="{BB962C8B-B14F-4D97-AF65-F5344CB8AC3E}">
        <p14:creationId xmlns:p14="http://schemas.microsoft.com/office/powerpoint/2010/main" val="2200460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rPr>
              <a:t>ANATOMY AND PHYSIOLOGY OF FEMALE REPRODUCTIVE SYSTEM</a:t>
            </a:r>
            <a:endParaRPr lang="en-US" b="1"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70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19200"/>
            <a:ext cx="7162800" cy="2286000"/>
          </a:xfrm>
          <a:solidFill>
            <a:schemeClr val="accent1">
              <a:lumMod val="75000"/>
            </a:schemeClr>
          </a:solidFill>
          <a:ln w="57150">
            <a:solidFill>
              <a:schemeClr val="tx1"/>
            </a:solidFill>
          </a:ln>
        </p:spPr>
        <p:txBody>
          <a:bodyPr>
            <a:normAutofit/>
            <a:scene3d>
              <a:camera prst="isometricOffAxis2Left"/>
              <a:lightRig rig="threePt" dir="t"/>
            </a:scene3d>
          </a:bodyPr>
          <a:lstStyle/>
          <a:p>
            <a:r>
              <a:rPr lang="en-US" sz="4800" dirty="0" smtClean="0">
                <a:solidFill>
                  <a:schemeClr val="accent2">
                    <a:lumMod val="50000"/>
                  </a:schemeClr>
                </a:solidFill>
                <a:latin typeface="Bernard MT Condensed" pitchFamily="18" charset="0"/>
              </a:rPr>
              <a:t>THE BONY PELVIS</a:t>
            </a:r>
            <a:endParaRPr lang="en-US" sz="4800" dirty="0">
              <a:solidFill>
                <a:schemeClr val="accent2">
                  <a:lumMod val="50000"/>
                </a:schemeClr>
              </a:solidFill>
              <a:latin typeface="Bernard MT Condensed" pitchFamily="18" charset="0"/>
            </a:endParaRPr>
          </a:p>
        </p:txBody>
      </p:sp>
      <p:sp>
        <p:nvSpPr>
          <p:cNvPr id="3" name="Subtitle 2"/>
          <p:cNvSpPr>
            <a:spLocks noGrp="1"/>
          </p:cNvSpPr>
          <p:nvPr>
            <p:ph type="subTitle" idx="1"/>
          </p:nvPr>
        </p:nvSpPr>
        <p:spPr>
          <a:xfrm>
            <a:off x="2438400" y="4038600"/>
            <a:ext cx="6172200" cy="1981200"/>
          </a:xfrm>
          <a:solidFill>
            <a:srgbClr val="002060"/>
          </a:solidFill>
          <a:ln w="76200">
            <a:solidFill>
              <a:srgbClr val="FFFF00"/>
            </a:solidFill>
          </a:ln>
        </p:spPr>
        <p:txBody>
          <a:bodyPr>
            <a:normAutofit fontScale="92500" lnSpcReduction="10000"/>
            <a:scene3d>
              <a:camera prst="perspectiveBelow"/>
              <a:lightRig rig="threePt" dir="t"/>
            </a:scene3d>
          </a:bodyPr>
          <a:lstStyle/>
          <a:p>
            <a:endParaRPr lang="en-US" dirty="0" smtClean="0">
              <a:ln>
                <a:solidFill>
                  <a:schemeClr val="accent1">
                    <a:lumMod val="75000"/>
                  </a:schemeClr>
                </a:solidFill>
              </a:ln>
            </a:endParaRPr>
          </a:p>
          <a:p>
            <a:endParaRPr lang="en-US" dirty="0" smtClean="0">
              <a:ln>
                <a:solidFill>
                  <a:schemeClr val="accent1">
                    <a:lumMod val="75000"/>
                  </a:schemeClr>
                </a:solidFill>
              </a:ln>
            </a:endParaRPr>
          </a:p>
          <a:p>
            <a:r>
              <a:rPr lang="en-US" sz="5400" dirty="0" smtClean="0">
                <a:ln>
                  <a:solidFill>
                    <a:schemeClr val="accent1">
                      <a:lumMod val="75000"/>
                    </a:schemeClr>
                  </a:solidFill>
                </a:ln>
                <a:solidFill>
                  <a:srgbClr val="00B050"/>
                </a:solidFill>
                <a:latin typeface="Algerian" pitchFamily="82" charset="0"/>
              </a:rPr>
              <a:t>KARIBUNI</a:t>
            </a:r>
            <a:endParaRPr lang="en-US" sz="5400" dirty="0">
              <a:ln>
                <a:solidFill>
                  <a:schemeClr val="accent1">
                    <a:lumMod val="75000"/>
                  </a:schemeClr>
                </a:solidFill>
              </a:ln>
              <a:solidFill>
                <a:srgbClr val="00B050"/>
              </a:solidFill>
              <a:latin typeface="Algerian" pitchFamily="82" charset="0"/>
            </a:endParaRPr>
          </a:p>
        </p:txBody>
      </p:sp>
    </p:spTree>
    <p:extLst>
      <p:ext uri="{BB962C8B-B14F-4D97-AF65-F5344CB8AC3E}">
        <p14:creationId xmlns:p14="http://schemas.microsoft.com/office/powerpoint/2010/main" val="44328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File:Blausen 0723 Pelvis.png"/>
          <p:cNvPicPr>
            <a:picLocks noGrp="1"/>
          </p:cNvPicPr>
          <p:nvPr>
            <p:ph sz="quarter" idx="1"/>
          </p:nvPr>
        </p:nvPicPr>
        <p:blipFill>
          <a:blip r:embed="rId2" cstate="print"/>
          <a:srcRect/>
          <a:stretch>
            <a:fillRect/>
          </a:stretch>
        </p:blipFill>
        <p:spPr bwMode="auto">
          <a:xfrm>
            <a:off x="152400" y="228600"/>
            <a:ext cx="8610600" cy="6629400"/>
          </a:xfrm>
          <a:prstGeom prst="rect">
            <a:avLst/>
          </a:prstGeom>
          <a:noFill/>
          <a:ln w="9525">
            <a:noFill/>
            <a:miter lim="800000"/>
            <a:headEnd/>
            <a:tailEnd/>
          </a:ln>
        </p:spPr>
      </p:pic>
    </p:spTree>
    <p:extLst>
      <p:ext uri="{BB962C8B-B14F-4D97-AF65-F5344CB8AC3E}">
        <p14:creationId xmlns:p14="http://schemas.microsoft.com/office/powerpoint/2010/main" val="198191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fontScale="90000"/>
          </a:bodyPr>
          <a:lstStyle/>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NORMAL </a:t>
            </a:r>
            <a:r>
              <a:rPr lang="en-US" b="1" dirty="0">
                <a:latin typeface="Times New Roman" pitchFamily="18" charset="0"/>
                <a:cs typeface="Times New Roman" pitchFamily="18" charset="0"/>
              </a:rPr>
              <a:t>FEMALE PELVIS   (</a:t>
            </a:r>
            <a:r>
              <a:rPr lang="en-US" b="1" dirty="0">
                <a:solidFill>
                  <a:srgbClr val="FF0000"/>
                </a:solidFill>
                <a:latin typeface="Times New Roman" pitchFamily="18" charset="0"/>
                <a:cs typeface="Times New Roman" pitchFamily="18" charset="0"/>
              </a:rPr>
              <a:t>Page 74</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THE BONY PELVIS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dirty="0"/>
              <a:t/>
            </a:r>
            <a:br>
              <a:rPr lang="en-US" dirty="0"/>
            </a:br>
            <a:endParaRPr lang="en-US" dirty="0"/>
          </a:p>
        </p:txBody>
      </p:sp>
      <p:pic>
        <p:nvPicPr>
          <p:cNvPr id="4" name="ia_el_25_innerEl" descr="Cross section of the bony pelvis"/>
          <p:cNvPicPr>
            <a:picLocks noGrp="1"/>
          </p:cNvPicPr>
          <p:nvPr>
            <p:ph idx="1"/>
          </p:nvPr>
        </p:nvPicPr>
        <p:blipFill>
          <a:blip r:embed="rId2" cstate="print"/>
          <a:srcRect/>
          <a:stretch>
            <a:fillRect/>
          </a:stretch>
        </p:blipFill>
        <p:spPr bwMode="auto">
          <a:xfrm>
            <a:off x="0" y="1888520"/>
            <a:ext cx="8703007" cy="5274280"/>
          </a:xfrm>
          <a:prstGeom prst="rect">
            <a:avLst/>
          </a:prstGeom>
          <a:noFill/>
          <a:ln w="9525">
            <a:noFill/>
            <a:miter lim="800000"/>
            <a:headEnd/>
            <a:tailEnd/>
          </a:ln>
        </p:spPr>
      </p:pic>
    </p:spTree>
    <p:extLst>
      <p:ext uri="{BB962C8B-B14F-4D97-AF65-F5344CB8AC3E}">
        <p14:creationId xmlns:p14="http://schemas.microsoft.com/office/powerpoint/2010/main" val="23235385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t>THE BONY PELVIS</a:t>
            </a:r>
            <a:endParaRPr lang="en-US" b="1" dirty="0"/>
          </a:p>
        </p:txBody>
      </p:sp>
      <p:pic>
        <p:nvPicPr>
          <p:cNvPr id="4" name="Content Placeholder 3" descr="http://www.rainbowbody.com/images/oscoxaetopview.jpg"/>
          <p:cNvPicPr>
            <a:picLocks noGrp="1"/>
          </p:cNvPicPr>
          <p:nvPr>
            <p:ph sz="quarter" idx="1"/>
          </p:nvPr>
        </p:nvPicPr>
        <p:blipFill>
          <a:blip r:embed="rId2" cstate="print"/>
          <a:srcRect/>
          <a:stretch>
            <a:fillRect/>
          </a:stretch>
        </p:blipFill>
        <p:spPr bwMode="auto">
          <a:xfrm>
            <a:off x="228600" y="1143000"/>
            <a:ext cx="8534399" cy="5486400"/>
          </a:xfrm>
          <a:prstGeom prst="rect">
            <a:avLst/>
          </a:prstGeom>
          <a:noFill/>
          <a:ln w="9525">
            <a:noFill/>
            <a:miter lim="800000"/>
            <a:headEnd/>
            <a:tailEnd/>
          </a:ln>
        </p:spPr>
      </p:pic>
    </p:spTree>
    <p:extLst>
      <p:ext uri="{BB962C8B-B14F-4D97-AF65-F5344CB8AC3E}">
        <p14:creationId xmlns:p14="http://schemas.microsoft.com/office/powerpoint/2010/main" val="215799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 y="0"/>
            <a:ext cx="9144000" cy="6858000"/>
          </a:xfrm>
        </p:spPr>
        <p:txBody>
          <a:bodyPr>
            <a:normAutofit/>
          </a:bodyPr>
          <a:lstStyle/>
          <a:p>
            <a:r>
              <a:rPr lang="en-US" sz="2800" dirty="0" smtClean="0"/>
              <a:t>1. Sacrum</a:t>
            </a:r>
            <a:br>
              <a:rPr lang="en-US" sz="2800" dirty="0" smtClean="0"/>
            </a:br>
            <a:r>
              <a:rPr lang="en-US" sz="2800" dirty="0" smtClean="0"/>
              <a:t>2. Ilium</a:t>
            </a:r>
            <a:br>
              <a:rPr lang="en-US" sz="2800" dirty="0" smtClean="0"/>
            </a:br>
            <a:r>
              <a:rPr lang="en-US" sz="2800" dirty="0" smtClean="0"/>
              <a:t>3. </a:t>
            </a:r>
            <a:r>
              <a:rPr lang="en-US" sz="2800" dirty="0" err="1" smtClean="0"/>
              <a:t>Ischium</a:t>
            </a:r>
            <a:r>
              <a:rPr lang="en-US" sz="2800" dirty="0" smtClean="0"/>
              <a:t/>
            </a:r>
            <a:br>
              <a:rPr lang="en-US" sz="2800" dirty="0" smtClean="0"/>
            </a:br>
            <a:r>
              <a:rPr lang="en-US" sz="2800" dirty="0" smtClean="0"/>
              <a:t>4. Pubic bone</a:t>
            </a:r>
            <a:br>
              <a:rPr lang="en-US" sz="2800" dirty="0" smtClean="0"/>
            </a:br>
            <a:r>
              <a:rPr lang="en-US" sz="2800" dirty="0" smtClean="0"/>
              <a:t>5. Pubic </a:t>
            </a:r>
            <a:r>
              <a:rPr lang="en-US" sz="2800" dirty="0" err="1" smtClean="0"/>
              <a:t>symphysis</a:t>
            </a:r>
            <a:r>
              <a:rPr lang="en-US" sz="2800" dirty="0" smtClean="0"/>
              <a:t/>
            </a:r>
            <a:br>
              <a:rPr lang="en-US" sz="2800" dirty="0" smtClean="0"/>
            </a:br>
            <a:r>
              <a:rPr lang="en-US" sz="2800" dirty="0" smtClean="0"/>
              <a:t>6. </a:t>
            </a:r>
            <a:r>
              <a:rPr lang="en-US" sz="2800" dirty="0" err="1" smtClean="0"/>
              <a:t>Acetabulum</a:t>
            </a:r>
            <a:r>
              <a:rPr lang="en-US" sz="2800" dirty="0" smtClean="0"/>
              <a:t/>
            </a:r>
            <a:br>
              <a:rPr lang="en-US" sz="2800" dirty="0" smtClean="0"/>
            </a:br>
            <a:r>
              <a:rPr lang="en-US" sz="2800" dirty="0" smtClean="0"/>
              <a:t>7. </a:t>
            </a:r>
            <a:r>
              <a:rPr lang="en-US" sz="2800" dirty="0" err="1" smtClean="0"/>
              <a:t>Obturator</a:t>
            </a:r>
            <a:r>
              <a:rPr lang="en-US" sz="2800" dirty="0" smtClean="0"/>
              <a:t> foramen</a:t>
            </a:r>
            <a:br>
              <a:rPr lang="en-US" sz="2800" dirty="0" smtClean="0"/>
            </a:br>
            <a:r>
              <a:rPr lang="en-US" sz="2800" dirty="0" smtClean="0"/>
              <a:t>8. Coccyx</a:t>
            </a:r>
            <a:br>
              <a:rPr lang="en-US" sz="2800" dirty="0" smtClean="0"/>
            </a:br>
            <a:r>
              <a:rPr lang="en-US" sz="2800" dirty="0" smtClean="0">
                <a:solidFill>
                  <a:srgbClr val="FF0000"/>
                </a:solidFill>
              </a:rPr>
              <a:t>Red line: </a:t>
            </a:r>
          </a:p>
          <a:p>
            <a:pPr>
              <a:buNone/>
            </a:pPr>
            <a:r>
              <a:rPr lang="en-US" sz="2800" dirty="0" smtClean="0"/>
              <a:t>   Terminal line/pelvic</a:t>
            </a:r>
          </a:p>
          <a:p>
            <a:pPr>
              <a:buNone/>
            </a:pPr>
            <a:r>
              <a:rPr lang="en-US" sz="2800" dirty="0" smtClean="0"/>
              <a:t>   brim.</a:t>
            </a:r>
          </a:p>
          <a:p>
            <a:endParaRPr lang="en-US" sz="1800" dirty="0"/>
          </a:p>
        </p:txBody>
      </p:sp>
      <p:pic>
        <p:nvPicPr>
          <p:cNvPr id="6" name="Picture 5" descr="File:Skeletpelvis-pubis.jpg"/>
          <p:cNvPicPr/>
          <p:nvPr/>
        </p:nvPicPr>
        <p:blipFill>
          <a:blip r:embed="rId2" cstate="print"/>
          <a:srcRect/>
          <a:stretch>
            <a:fillRect/>
          </a:stretch>
        </p:blipFill>
        <p:spPr bwMode="auto">
          <a:xfrm>
            <a:off x="3657600" y="0"/>
            <a:ext cx="5181600" cy="6858000"/>
          </a:xfrm>
          <a:prstGeom prst="rect">
            <a:avLst/>
          </a:prstGeom>
          <a:noFill/>
          <a:ln w="9525">
            <a:noFill/>
            <a:miter lim="800000"/>
            <a:headEnd/>
            <a:tailEnd/>
          </a:ln>
        </p:spPr>
      </p:pic>
    </p:spTree>
    <p:extLst>
      <p:ext uri="{BB962C8B-B14F-4D97-AF65-F5344CB8AC3E}">
        <p14:creationId xmlns:p14="http://schemas.microsoft.com/office/powerpoint/2010/main" val="105011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533400"/>
            <a:ext cx="8458200" cy="6019800"/>
          </a:xfrm>
        </p:spPr>
        <p:txBody>
          <a:bodyPr>
            <a:normAutofit fontScale="55000" lnSpcReduction="20000"/>
          </a:bodyPr>
          <a:lstStyle/>
          <a:p>
            <a:pPr>
              <a:buNone/>
            </a:pPr>
            <a:r>
              <a:rPr lang="en-US" sz="5100" b="1" u="sng" dirty="0" smtClean="0">
                <a:solidFill>
                  <a:srgbClr val="7030A0"/>
                </a:solidFill>
                <a:latin typeface="Times New Roman" pitchFamily="18" charset="0"/>
                <a:cs typeface="Times New Roman" pitchFamily="18" charset="0"/>
              </a:rPr>
              <a:t>DEFINITION</a:t>
            </a:r>
            <a:endParaRPr lang="en-US" sz="5100" b="1" dirty="0">
              <a:solidFill>
                <a:srgbClr val="7030A0"/>
              </a:solidFill>
              <a:latin typeface="Times New Roman" pitchFamily="18" charset="0"/>
              <a:cs typeface="Times New Roman" pitchFamily="18" charset="0"/>
            </a:endParaRPr>
          </a:p>
          <a:p>
            <a:r>
              <a:rPr lang="en-US" sz="5100" dirty="0">
                <a:latin typeface="Times New Roman" pitchFamily="18" charset="0"/>
                <a:cs typeface="Times New Roman" pitchFamily="18" charset="0"/>
              </a:rPr>
              <a:t>It is a basin-like structure, connecting the vertebrae column to the lower limbs.</a:t>
            </a:r>
          </a:p>
          <a:p>
            <a:pPr>
              <a:buNone/>
            </a:pPr>
            <a:r>
              <a:rPr lang="en-US" sz="5100" b="1" u="sng" dirty="0">
                <a:solidFill>
                  <a:srgbClr val="7030A0"/>
                </a:solidFill>
                <a:latin typeface="Times New Roman" pitchFamily="18" charset="0"/>
                <a:cs typeface="Times New Roman" pitchFamily="18" charset="0"/>
              </a:rPr>
              <a:t>SPECIFIC BONES</a:t>
            </a:r>
            <a:endParaRPr lang="en-US" sz="5100" b="1" dirty="0">
              <a:solidFill>
                <a:srgbClr val="7030A0"/>
              </a:solidFill>
              <a:latin typeface="Times New Roman" pitchFamily="18" charset="0"/>
              <a:cs typeface="Times New Roman" pitchFamily="18" charset="0"/>
            </a:endParaRPr>
          </a:p>
          <a:p>
            <a:pPr>
              <a:buFont typeface="Wingdings" pitchFamily="2" charset="2"/>
              <a:buChar char="v"/>
            </a:pPr>
            <a:r>
              <a:rPr lang="en-US" sz="5100" dirty="0">
                <a:latin typeface="Times New Roman" pitchFamily="18" charset="0"/>
                <a:cs typeface="Times New Roman" pitchFamily="18" charset="0"/>
              </a:rPr>
              <a:t>Pelvis comprises of four bones (4) namely:-</a:t>
            </a:r>
          </a:p>
          <a:p>
            <a:pPr lvl="0">
              <a:buNone/>
            </a:pPr>
            <a:r>
              <a:rPr lang="en-US" sz="5100" u="sng" dirty="0" smtClean="0">
                <a:latin typeface="Times New Roman" pitchFamily="18" charset="0"/>
                <a:cs typeface="Times New Roman" pitchFamily="18" charset="0"/>
              </a:rPr>
              <a:t> </a:t>
            </a:r>
            <a:r>
              <a:rPr lang="en-US" sz="5100" b="1" u="sng" dirty="0" smtClean="0">
                <a:solidFill>
                  <a:srgbClr val="7030A0"/>
                </a:solidFill>
                <a:latin typeface="Times New Roman" pitchFamily="18" charset="0"/>
                <a:cs typeface="Times New Roman" pitchFamily="18" charset="0"/>
              </a:rPr>
              <a:t>1)INNOMINATE </a:t>
            </a:r>
            <a:r>
              <a:rPr lang="en-US" sz="5100" b="1" u="sng" dirty="0">
                <a:solidFill>
                  <a:srgbClr val="7030A0"/>
                </a:solidFill>
                <a:latin typeface="Times New Roman" pitchFamily="18" charset="0"/>
                <a:cs typeface="Times New Roman" pitchFamily="18" charset="0"/>
              </a:rPr>
              <a:t>BONES</a:t>
            </a:r>
            <a:endParaRPr lang="en-US" sz="5100" b="1" dirty="0">
              <a:solidFill>
                <a:srgbClr val="7030A0"/>
              </a:solidFill>
              <a:latin typeface="Times New Roman" pitchFamily="18" charset="0"/>
              <a:cs typeface="Times New Roman" pitchFamily="18" charset="0"/>
            </a:endParaRPr>
          </a:p>
          <a:p>
            <a:r>
              <a:rPr lang="en-US" sz="5100" dirty="0">
                <a:latin typeface="Times New Roman" pitchFamily="18" charset="0"/>
                <a:cs typeface="Times New Roman" pitchFamily="18" charset="0"/>
              </a:rPr>
              <a:t>Also referred to as the </a:t>
            </a:r>
            <a:r>
              <a:rPr lang="en-US" sz="5100" dirty="0" smtClean="0">
                <a:latin typeface="Times New Roman" pitchFamily="18" charset="0"/>
                <a:cs typeface="Times New Roman" pitchFamily="18" charset="0"/>
              </a:rPr>
              <a:t>hipbone, </a:t>
            </a:r>
            <a:r>
              <a:rPr lang="en-US" sz="5100" dirty="0" err="1" smtClean="0">
                <a:latin typeface="Times New Roman" pitchFamily="18" charset="0"/>
                <a:cs typeface="Times New Roman" pitchFamily="18" charset="0"/>
              </a:rPr>
              <a:t>ie</a:t>
            </a:r>
            <a:r>
              <a:rPr lang="en-US" sz="5100" dirty="0" smtClean="0">
                <a:latin typeface="Times New Roman" pitchFamily="18" charset="0"/>
                <a:cs typeface="Times New Roman" pitchFamily="18" charset="0"/>
              </a:rPr>
              <a:t> a right &amp;left.</a:t>
            </a:r>
            <a:endParaRPr lang="en-US" sz="5100" dirty="0">
              <a:latin typeface="Times New Roman" pitchFamily="18" charset="0"/>
              <a:cs typeface="Times New Roman" pitchFamily="18" charset="0"/>
            </a:endParaRPr>
          </a:p>
          <a:p>
            <a:pPr lvl="0"/>
            <a:r>
              <a:rPr lang="en-US" sz="5100" dirty="0">
                <a:latin typeface="Times New Roman" pitchFamily="18" charset="0"/>
                <a:cs typeface="Times New Roman" pitchFamily="18" charset="0"/>
              </a:rPr>
              <a:t>They are 2 (two) and forms the anterior and lateral aspect of the pelvis.</a:t>
            </a:r>
          </a:p>
          <a:p>
            <a:pPr lvl="0"/>
            <a:r>
              <a:rPr lang="en-US" sz="5100" dirty="0">
                <a:latin typeface="Times New Roman" pitchFamily="18" charset="0"/>
                <a:cs typeface="Times New Roman" pitchFamily="18" charset="0"/>
              </a:rPr>
              <a:t>Each comprises of </a:t>
            </a:r>
            <a:r>
              <a:rPr lang="en-US" sz="5100" b="1" dirty="0">
                <a:latin typeface="Times New Roman" pitchFamily="18" charset="0"/>
                <a:cs typeface="Times New Roman" pitchFamily="18" charset="0"/>
              </a:rPr>
              <a:t>3 (</a:t>
            </a:r>
            <a:r>
              <a:rPr lang="en-US" sz="5100" dirty="0">
                <a:latin typeface="Times New Roman" pitchFamily="18" charset="0"/>
                <a:cs typeface="Times New Roman" pitchFamily="18" charset="0"/>
              </a:rPr>
              <a:t>three) completely fused bones which meet at a socket known as </a:t>
            </a:r>
            <a:r>
              <a:rPr lang="en-US" sz="5100" b="1" dirty="0" err="1" smtClean="0">
                <a:latin typeface="Times New Roman" pitchFamily="18" charset="0"/>
                <a:cs typeface="Times New Roman" pitchFamily="18" charset="0"/>
              </a:rPr>
              <a:t>Acetabulum</a:t>
            </a:r>
            <a:r>
              <a:rPr lang="en-US" sz="5100" u="sng" dirty="0" smtClean="0">
                <a:latin typeface="Times New Roman" pitchFamily="18" charset="0"/>
                <a:cs typeface="Times New Roman" pitchFamily="18" charset="0"/>
              </a:rPr>
              <a:t>.</a:t>
            </a:r>
            <a:endParaRPr lang="en-US" sz="5100" dirty="0">
              <a:latin typeface="Times New Roman" pitchFamily="18" charset="0"/>
              <a:cs typeface="Times New Roman" pitchFamily="18" charset="0"/>
            </a:endParaRPr>
          </a:p>
          <a:p>
            <a:pPr>
              <a:buNone/>
            </a:pPr>
            <a:r>
              <a:rPr lang="en-US" sz="5100" dirty="0">
                <a:solidFill>
                  <a:srgbClr val="FF0000"/>
                </a:solidFill>
                <a:latin typeface="Times New Roman" pitchFamily="18" charset="0"/>
                <a:cs typeface="Times New Roman" pitchFamily="18" charset="0"/>
              </a:rPr>
              <a:t>NB. </a:t>
            </a:r>
            <a:r>
              <a:rPr lang="en-US" sz="5100" dirty="0">
                <a:latin typeface="Times New Roman" pitchFamily="18" charset="0"/>
                <a:cs typeface="Times New Roman" pitchFamily="18" charset="0"/>
              </a:rPr>
              <a:t>Complete fusion is expected to occur at the age of 20-25 years.</a:t>
            </a:r>
          </a:p>
          <a:p>
            <a:pPr>
              <a:buFont typeface="Wingdings" pitchFamily="2" charset="2"/>
              <a:buChar char="v"/>
            </a:pPr>
            <a:r>
              <a:rPr lang="en-US" sz="5100" dirty="0">
                <a:latin typeface="Times New Roman" pitchFamily="18" charset="0"/>
                <a:cs typeface="Times New Roman" pitchFamily="18" charset="0"/>
              </a:rPr>
              <a:t>They are:-</a:t>
            </a:r>
          </a:p>
          <a:p>
            <a:endParaRPr lang="en-US" dirty="0"/>
          </a:p>
        </p:txBody>
      </p:sp>
    </p:spTree>
    <p:extLst>
      <p:ext uri="{BB962C8B-B14F-4D97-AF65-F5344CB8AC3E}">
        <p14:creationId xmlns:p14="http://schemas.microsoft.com/office/powerpoint/2010/main" val="380360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r>
              <a:rPr lang="en-US" b="1" dirty="0" smtClean="0"/>
              <a:t>LATERAL VIEW OF THE INNONIMATE BONES</a:t>
            </a:r>
            <a:endParaRPr lang="en-US" b="1" dirty="0"/>
          </a:p>
        </p:txBody>
      </p:sp>
      <p:pic>
        <p:nvPicPr>
          <p:cNvPr id="4" name="Content Placeholder 3" descr="http://images.tutorvista.com/content/locomotion-animals/innominate-bone-structure.jpeg"/>
          <p:cNvPicPr>
            <a:picLocks noGrp="1"/>
          </p:cNvPicPr>
          <p:nvPr>
            <p:ph sz="quarter" idx="1"/>
          </p:nvPr>
        </p:nvPicPr>
        <p:blipFill>
          <a:blip r:embed="rId2" cstate="print"/>
          <a:srcRect/>
          <a:stretch>
            <a:fillRect/>
          </a:stretch>
        </p:blipFill>
        <p:spPr bwMode="auto">
          <a:xfrm>
            <a:off x="228600" y="1143000"/>
            <a:ext cx="8458199" cy="5562600"/>
          </a:xfrm>
          <a:prstGeom prst="rect">
            <a:avLst/>
          </a:prstGeom>
          <a:noFill/>
          <a:ln w="9525">
            <a:noFill/>
            <a:miter lim="800000"/>
            <a:headEnd/>
            <a:tailEnd/>
          </a:ln>
        </p:spPr>
      </p:pic>
    </p:spTree>
    <p:extLst>
      <p:ext uri="{BB962C8B-B14F-4D97-AF65-F5344CB8AC3E}">
        <p14:creationId xmlns:p14="http://schemas.microsoft.com/office/powerpoint/2010/main" val="92956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Multipara</a:t>
            </a:r>
          </a:p>
          <a:p>
            <a:pPr marL="0" indent="0">
              <a:buNone/>
            </a:pPr>
            <a:r>
              <a:rPr lang="en-US" dirty="0" smtClean="0"/>
              <a:t>Given birth more than once</a:t>
            </a:r>
          </a:p>
          <a:p>
            <a:r>
              <a:rPr lang="en-US" b="1" dirty="0" smtClean="0"/>
              <a:t>Grand multipara</a:t>
            </a:r>
          </a:p>
          <a:p>
            <a:pPr marL="0" indent="0">
              <a:buNone/>
            </a:pPr>
            <a:r>
              <a:rPr lang="en-US" dirty="0" smtClean="0"/>
              <a:t>Given birth more than five times</a:t>
            </a:r>
          </a:p>
          <a:p>
            <a:r>
              <a:rPr lang="en-US" b="1" dirty="0" smtClean="0"/>
              <a:t>Trimester</a:t>
            </a:r>
          </a:p>
          <a:p>
            <a:pPr marL="0" indent="0">
              <a:buNone/>
            </a:pPr>
            <a:r>
              <a:rPr lang="en-US" dirty="0" smtClean="0"/>
              <a:t>Period of three months used in nine months of pregnancy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trimester)</a:t>
            </a:r>
            <a:endParaRPr lang="en-US" dirty="0"/>
          </a:p>
        </p:txBody>
      </p:sp>
    </p:spTree>
    <p:extLst>
      <p:ext uri="{BB962C8B-B14F-4D97-AF65-F5344CB8AC3E}">
        <p14:creationId xmlns:p14="http://schemas.microsoft.com/office/powerpoint/2010/main" val="1416618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858000"/>
          </a:xfrm>
        </p:spPr>
        <p:txBody>
          <a:bodyPr>
            <a:noAutofit/>
          </a:bodyPr>
          <a:lstStyle/>
          <a:p>
            <a:pPr lvl="0">
              <a:buNone/>
            </a:pPr>
            <a:r>
              <a:rPr lang="en-US" b="1" dirty="0" smtClean="0">
                <a:latin typeface="Times New Roman" pitchFamily="18" charset="0"/>
                <a:cs typeface="Times New Roman" pitchFamily="18" charset="0"/>
              </a:rPr>
              <a:t> </a:t>
            </a:r>
            <a:r>
              <a:rPr lang="en-US" sz="2500" b="1" dirty="0" smtClean="0">
                <a:latin typeface="Times New Roman" pitchFamily="18" charset="0"/>
                <a:cs typeface="Times New Roman" pitchFamily="18" charset="0"/>
              </a:rPr>
              <a:t>a ) </a:t>
            </a:r>
            <a:r>
              <a:rPr lang="en-US" sz="2500" b="1" u="sng" dirty="0" smtClean="0">
                <a:latin typeface="Times New Roman" pitchFamily="18" charset="0"/>
                <a:cs typeface="Times New Roman" pitchFamily="18" charset="0"/>
              </a:rPr>
              <a:t>ILIUM</a:t>
            </a:r>
            <a:endParaRPr lang="en-US" sz="2500" b="1"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It is the largest, uppermost and flared out part.  Landmarks  (important fixed points) are:-</a:t>
            </a:r>
          </a:p>
          <a:p>
            <a:pPr lvl="0">
              <a:buNone/>
            </a:pPr>
            <a:r>
              <a:rPr lang="en-US" sz="2500"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i</a:t>
            </a:r>
            <a:r>
              <a:rPr lang="en-US" sz="2500" i="1" dirty="0" smtClean="0">
                <a:latin typeface="Times New Roman" pitchFamily="18" charset="0"/>
                <a:cs typeface="Times New Roman" pitchFamily="18" charset="0"/>
              </a:rPr>
              <a:t>)ILIAC CRESTS</a:t>
            </a:r>
          </a:p>
          <a:p>
            <a:r>
              <a:rPr lang="en-US" sz="2500" dirty="0" smtClean="0">
                <a:latin typeface="Times New Roman" pitchFamily="18" charset="0"/>
                <a:cs typeface="Times New Roman" pitchFamily="18" charset="0"/>
              </a:rPr>
              <a:t>They are two (2) i.e. the right and the left, upon which the hands  rests when placed on the hip (akimbo).</a:t>
            </a:r>
          </a:p>
          <a:p>
            <a:pPr lvl="0">
              <a:buNone/>
            </a:pPr>
            <a:r>
              <a:rPr lang="en-US" sz="2500" i="1" dirty="0" smtClean="0">
                <a:latin typeface="Times New Roman" pitchFamily="18" charset="0"/>
                <a:cs typeface="Times New Roman" pitchFamily="18" charset="0"/>
              </a:rPr>
              <a:t> ii ) ILIAC FOSA</a:t>
            </a:r>
          </a:p>
          <a:p>
            <a:r>
              <a:rPr lang="en-US" sz="2500" dirty="0" smtClean="0">
                <a:latin typeface="Times New Roman" pitchFamily="18" charset="0"/>
                <a:cs typeface="Times New Roman" pitchFamily="18" charset="0"/>
              </a:rPr>
              <a:t>Are concave anterior surfaces just below the iliac crest.  They form the false pelvis (not important in obstetrics)  .</a:t>
            </a:r>
          </a:p>
          <a:p>
            <a:pPr lvl="0">
              <a:buNone/>
            </a:pPr>
            <a:r>
              <a:rPr lang="en-US" sz="2500" i="1" dirty="0" smtClean="0">
                <a:latin typeface="Times New Roman" pitchFamily="18" charset="0"/>
                <a:cs typeface="Times New Roman" pitchFamily="18" charset="0"/>
              </a:rPr>
              <a:t>   iii ) ILIOPECTINEAL EMINENCE</a:t>
            </a:r>
          </a:p>
          <a:p>
            <a:r>
              <a:rPr lang="en-US" sz="2500" dirty="0" smtClean="0">
                <a:latin typeface="Times New Roman" pitchFamily="18" charset="0"/>
                <a:cs typeface="Times New Roman" pitchFamily="18" charset="0"/>
              </a:rPr>
              <a:t>Roughened area at the junction of  </a:t>
            </a:r>
            <a:r>
              <a:rPr lang="en-US" sz="2500" dirty="0" err="1" smtClean="0">
                <a:latin typeface="Times New Roman" pitchFamily="18" charset="0"/>
                <a:cs typeface="Times New Roman" pitchFamily="18" charset="0"/>
              </a:rPr>
              <a:t>ilium</a:t>
            </a:r>
            <a:r>
              <a:rPr lang="en-US" sz="2500" dirty="0" smtClean="0">
                <a:latin typeface="Times New Roman" pitchFamily="18" charset="0"/>
                <a:cs typeface="Times New Roman" pitchFamily="18" charset="0"/>
              </a:rPr>
              <a:t>  and superior   pubic  </a:t>
            </a:r>
            <a:r>
              <a:rPr lang="en-US" sz="2500" dirty="0" err="1" smtClean="0">
                <a:latin typeface="Times New Roman" pitchFamily="18" charset="0"/>
                <a:cs typeface="Times New Roman" pitchFamily="18" charset="0"/>
              </a:rPr>
              <a:t>rami</a:t>
            </a:r>
            <a:r>
              <a:rPr lang="en-US" sz="2500" dirty="0" smtClean="0">
                <a:latin typeface="Times New Roman" pitchFamily="18" charset="0"/>
                <a:cs typeface="Times New Roman" pitchFamily="18" charset="0"/>
              </a:rPr>
              <a:t>.</a:t>
            </a:r>
          </a:p>
          <a:p>
            <a:pPr lvl="0">
              <a:buNone/>
            </a:pPr>
            <a:r>
              <a:rPr lang="en-US" u="sng" dirty="0" smtClean="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231700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lvl="0">
              <a:buNone/>
            </a:pPr>
            <a:r>
              <a:rPr lang="en-US" sz="3000" i="1" dirty="0" smtClean="0">
                <a:cs typeface="Times New Roman" pitchFamily="18" charset="0"/>
              </a:rPr>
              <a:t>iv ) ILIOPECTINEAL LINE</a:t>
            </a:r>
          </a:p>
          <a:p>
            <a:r>
              <a:rPr lang="en-US" sz="3000" dirty="0" smtClean="0">
                <a:cs typeface="Times New Roman" pitchFamily="18" charset="0"/>
              </a:rPr>
              <a:t> Each is located on the inner aspect of the </a:t>
            </a:r>
            <a:r>
              <a:rPr lang="en-US" sz="3000" dirty="0" err="1" smtClean="0">
                <a:cs typeface="Times New Roman" pitchFamily="18" charset="0"/>
              </a:rPr>
              <a:t>ilium</a:t>
            </a:r>
            <a:r>
              <a:rPr lang="en-US" sz="3000" dirty="0" smtClean="0">
                <a:cs typeface="Times New Roman" pitchFamily="18" charset="0"/>
              </a:rPr>
              <a:t> as a ridge between the </a:t>
            </a:r>
            <a:r>
              <a:rPr lang="en-US" sz="3000" dirty="0" err="1" smtClean="0">
                <a:cs typeface="Times New Roman" pitchFamily="18" charset="0"/>
              </a:rPr>
              <a:t>sacro</a:t>
            </a:r>
            <a:r>
              <a:rPr lang="en-US" sz="3000" dirty="0" smtClean="0">
                <a:cs typeface="Times New Roman" pitchFamily="18" charset="0"/>
              </a:rPr>
              <a:t>-iliac joint and the respective  </a:t>
            </a:r>
            <a:r>
              <a:rPr lang="en-US" sz="3000" dirty="0" err="1" smtClean="0">
                <a:cs typeface="Times New Roman" pitchFamily="18" charset="0"/>
              </a:rPr>
              <a:t>iliopectineal</a:t>
            </a:r>
            <a:r>
              <a:rPr lang="en-US" sz="3000" dirty="0" smtClean="0">
                <a:cs typeface="Times New Roman" pitchFamily="18" charset="0"/>
              </a:rPr>
              <a:t> eminence.</a:t>
            </a:r>
          </a:p>
          <a:p>
            <a:pPr>
              <a:buNone/>
            </a:pPr>
            <a:r>
              <a:rPr lang="en-US" sz="3000" dirty="0" smtClean="0">
                <a:solidFill>
                  <a:srgbClr val="FF0000"/>
                </a:solidFill>
                <a:cs typeface="Times New Roman" pitchFamily="18" charset="0"/>
              </a:rPr>
              <a:t>NB. </a:t>
            </a:r>
            <a:r>
              <a:rPr lang="en-US" sz="3000" dirty="0" smtClean="0">
                <a:cs typeface="Times New Roman" pitchFamily="18" charset="0"/>
              </a:rPr>
              <a:t>At each extreme of the iliac crest, are sharp pointed areas referred to as iliac spines. -Specific naming depends on the site.</a:t>
            </a:r>
          </a:p>
          <a:p>
            <a:pPr>
              <a:buFont typeface="Wingdings" pitchFamily="2" charset="2"/>
              <a:buChar char="v"/>
            </a:pPr>
            <a:r>
              <a:rPr lang="en-US" sz="3000" dirty="0" smtClean="0">
                <a:cs typeface="Times New Roman" pitchFamily="18" charset="0"/>
              </a:rPr>
              <a:t> Anterior- superior, posterior- superior, Anterior-Inferior, Posterior-Inferior .</a:t>
            </a:r>
            <a:endParaRPr lang="en-US" sz="3000" dirty="0" smtClean="0"/>
          </a:p>
          <a:p>
            <a:endParaRPr lang="en-US" dirty="0"/>
          </a:p>
        </p:txBody>
      </p:sp>
    </p:spTree>
    <p:extLst>
      <p:ext uri="{BB962C8B-B14F-4D97-AF65-F5344CB8AC3E}">
        <p14:creationId xmlns:p14="http://schemas.microsoft.com/office/powerpoint/2010/main" val="3631364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lnSpcReduction="10000"/>
          </a:bodyPr>
          <a:lstStyle/>
          <a:p>
            <a:pPr lvl="0">
              <a:buNone/>
            </a:pPr>
            <a:r>
              <a:rPr lang="en-US" sz="3000" b="1" u="sng" dirty="0" smtClean="0">
                <a:latin typeface="Times New Roman" pitchFamily="18" charset="0"/>
                <a:cs typeface="Times New Roman" pitchFamily="18" charset="0"/>
              </a:rPr>
              <a:t>b ) ISCHIUM</a:t>
            </a:r>
            <a:endParaRPr lang="en-US" sz="3000" b="1"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Forms the lowest part of each of the </a:t>
            </a:r>
            <a:r>
              <a:rPr lang="en-US" sz="3000" dirty="0" err="1" smtClean="0">
                <a:latin typeface="Times New Roman" pitchFamily="18" charset="0"/>
                <a:cs typeface="Times New Roman" pitchFamily="18" charset="0"/>
              </a:rPr>
              <a:t>innominate</a:t>
            </a:r>
            <a:r>
              <a:rPr lang="en-US" sz="3000" dirty="0" smtClean="0">
                <a:latin typeface="Times New Roman" pitchFamily="18" charset="0"/>
                <a:cs typeface="Times New Roman" pitchFamily="18" charset="0"/>
              </a:rPr>
              <a:t>  bone.  Landmarks are:-</a:t>
            </a:r>
          </a:p>
          <a:p>
            <a:pPr lvl="0">
              <a:buNone/>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Ischialtuberosities</a:t>
            </a:r>
            <a:r>
              <a:rPr lang="en-US" sz="3000" dirty="0" smtClean="0">
                <a:latin typeface="Times New Roman" pitchFamily="18" charset="0"/>
                <a:cs typeface="Times New Roman" pitchFamily="18" charset="0"/>
              </a:rPr>
              <a:t>- Right and left </a:t>
            </a:r>
            <a:r>
              <a:rPr lang="en-US" sz="3000" dirty="0" err="1" smtClean="0">
                <a:latin typeface="Times New Roman" pitchFamily="18" charset="0"/>
                <a:cs typeface="Times New Roman" pitchFamily="18" charset="0"/>
              </a:rPr>
              <a:t>tuberosity</a:t>
            </a:r>
            <a:r>
              <a:rPr lang="en-US"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They are large prominences upon which the body rests on sitting position.</a:t>
            </a:r>
          </a:p>
          <a:p>
            <a:pPr lvl="0">
              <a:buNone/>
            </a:pPr>
            <a:r>
              <a:rPr lang="en-US" sz="3000" dirty="0" smtClean="0">
                <a:latin typeface="Times New Roman" pitchFamily="18" charset="0"/>
                <a:cs typeface="Times New Roman" pitchFamily="18" charset="0"/>
              </a:rPr>
              <a:t>    ii) </a:t>
            </a:r>
            <a:r>
              <a:rPr lang="en-US" sz="3000" dirty="0" err="1" smtClean="0">
                <a:latin typeface="Times New Roman" pitchFamily="18" charset="0"/>
                <a:cs typeface="Times New Roman" pitchFamily="18" charset="0"/>
              </a:rPr>
              <a:t>Ischial</a:t>
            </a:r>
            <a:r>
              <a:rPr lang="en-US" sz="3000" dirty="0" smtClean="0">
                <a:latin typeface="Times New Roman" pitchFamily="18" charset="0"/>
                <a:cs typeface="Times New Roman" pitchFamily="18" charset="0"/>
              </a:rPr>
              <a:t> spines</a:t>
            </a:r>
          </a:p>
          <a:p>
            <a:r>
              <a:rPr lang="en-US" sz="3000" dirty="0" smtClean="0">
                <a:latin typeface="Times New Roman" pitchFamily="18" charset="0"/>
                <a:cs typeface="Times New Roman" pitchFamily="18" charset="0"/>
              </a:rPr>
              <a:t>Located </a:t>
            </a:r>
            <a:r>
              <a:rPr lang="en-US" sz="3000" dirty="0" err="1" smtClean="0">
                <a:latin typeface="Times New Roman" pitchFamily="18" charset="0"/>
                <a:cs typeface="Times New Roman" pitchFamily="18" charset="0"/>
              </a:rPr>
              <a:t>posteriorly</a:t>
            </a:r>
            <a:r>
              <a:rPr lang="en-US" sz="3000" dirty="0" smtClean="0">
                <a:latin typeface="Times New Roman" pitchFamily="18" charset="0"/>
                <a:cs typeface="Times New Roman" pitchFamily="18" charset="0"/>
              </a:rPr>
              <a:t> and superiorly to the </a:t>
            </a:r>
            <a:r>
              <a:rPr lang="en-US" sz="3000" dirty="0" err="1" smtClean="0">
                <a:latin typeface="Times New Roman" pitchFamily="18" charset="0"/>
                <a:cs typeface="Times New Roman" pitchFamily="18" charset="0"/>
              </a:rPr>
              <a:t>tuberosities</a:t>
            </a:r>
            <a:r>
              <a:rPr lang="en-US" sz="3000" dirty="0" smtClean="0">
                <a:latin typeface="Times New Roman" pitchFamily="18" charset="0"/>
                <a:cs typeface="Times New Roman" pitchFamily="18" charset="0"/>
              </a:rPr>
              <a:t>. </a:t>
            </a:r>
          </a:p>
          <a:p>
            <a:r>
              <a:rPr lang="en-US" sz="3000" dirty="0" smtClean="0">
                <a:latin typeface="Times New Roman" pitchFamily="18" charset="0"/>
                <a:cs typeface="Times New Roman" pitchFamily="18" charset="0"/>
              </a:rPr>
              <a:t>Are two(2) inward projections,  very important during the monitoring of the </a:t>
            </a:r>
            <a:r>
              <a:rPr lang="en-US" sz="3000" dirty="0" err="1" smtClean="0">
                <a:latin typeface="Times New Roman" pitchFamily="18" charset="0"/>
                <a:cs typeface="Times New Roman" pitchFamily="18" charset="0"/>
              </a:rPr>
              <a:t>labour</a:t>
            </a:r>
            <a:r>
              <a:rPr lang="en-US" sz="3000" dirty="0" smtClean="0">
                <a:latin typeface="Times New Roman" pitchFamily="18" charset="0"/>
                <a:cs typeface="Times New Roman" pitchFamily="18" charset="0"/>
              </a:rPr>
              <a:t> process.</a:t>
            </a:r>
          </a:p>
          <a:p>
            <a:endParaRPr lang="en-US" dirty="0"/>
          </a:p>
        </p:txBody>
      </p:sp>
    </p:spTree>
    <p:extLst>
      <p:ext uri="{BB962C8B-B14F-4D97-AF65-F5344CB8AC3E}">
        <p14:creationId xmlns:p14="http://schemas.microsoft.com/office/powerpoint/2010/main" val="429208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Autofit/>
          </a:bodyPr>
          <a:lstStyle/>
          <a:p>
            <a:pPr lvl="0">
              <a:buNone/>
            </a:pPr>
            <a:r>
              <a:rPr lang="en-US" sz="2800" b="1" u="sng" dirty="0" smtClean="0">
                <a:latin typeface="Times New Roman" pitchFamily="18" charset="0"/>
                <a:cs typeface="Times New Roman" pitchFamily="18" charset="0"/>
              </a:rPr>
              <a:t> c) PUBIS </a:t>
            </a:r>
            <a:r>
              <a:rPr lang="en-US" sz="2800" b="1" u="sng" dirty="0">
                <a:latin typeface="Times New Roman" pitchFamily="18" charset="0"/>
                <a:cs typeface="Times New Roman" pitchFamily="18" charset="0"/>
              </a:rPr>
              <a:t>(PUBIC BONE)</a:t>
            </a:r>
            <a:endParaRPr lang="en-US" sz="2800" b="1" dirty="0">
              <a:latin typeface="Times New Roman" pitchFamily="18" charset="0"/>
              <a:cs typeface="Times New Roman" pitchFamily="18" charset="0"/>
            </a:endParaRPr>
          </a:p>
          <a:p>
            <a:r>
              <a:rPr lang="en-US" sz="2800" dirty="0">
                <a:latin typeface="Times New Roman" pitchFamily="18" charset="0"/>
                <a:cs typeface="Times New Roman" pitchFamily="18" charset="0"/>
              </a:rPr>
              <a:t>Makes the anterior aspect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onsists </a:t>
            </a:r>
            <a:r>
              <a:rPr lang="en-US" sz="2800" dirty="0">
                <a:latin typeface="Times New Roman" pitchFamily="18" charset="0"/>
                <a:cs typeface="Times New Roman" pitchFamily="18" charset="0"/>
              </a:rPr>
              <a:t>of a body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two oar-like projections</a:t>
            </a:r>
            <a:r>
              <a:rPr lang="en-US" sz="2800" dirty="0" smtClean="0">
                <a:latin typeface="Times New Roman" pitchFamily="18" charset="0"/>
                <a:cs typeface="Times New Roman" pitchFamily="18" charset="0"/>
              </a:rPr>
              <a:t>, as well as </a:t>
            </a:r>
            <a:r>
              <a:rPr lang="en-US" sz="2800" dirty="0">
                <a:latin typeface="Times New Roman" pitchFamily="18" charset="0"/>
                <a:cs typeface="Times New Roman" pitchFamily="18" charset="0"/>
              </a:rPr>
              <a:t>the superior and inferior </a:t>
            </a:r>
            <a:r>
              <a:rPr lang="en-US" sz="2800" dirty="0" err="1">
                <a:latin typeface="Times New Roman" pitchFamily="18" charset="0"/>
                <a:cs typeface="Times New Roman" pitchFamily="18" charset="0"/>
              </a:rPr>
              <a:t>rami</a:t>
            </a:r>
            <a:r>
              <a:rPr lang="en-US" sz="2800" dirty="0">
                <a:latin typeface="Times New Roman" pitchFamily="18" charset="0"/>
                <a:cs typeface="Times New Roman" pitchFamily="18" charset="0"/>
              </a:rPr>
              <a:t> respectively.</a:t>
            </a:r>
          </a:p>
          <a:p>
            <a:pPr>
              <a:buNone/>
            </a:pPr>
            <a:r>
              <a:rPr lang="en-US" sz="2800" dirty="0">
                <a:latin typeface="Times New Roman" pitchFamily="18" charset="0"/>
                <a:cs typeface="Times New Roman" pitchFamily="18" charset="0"/>
              </a:rPr>
              <a:t>Important landmarks are:-</a:t>
            </a:r>
          </a:p>
          <a:p>
            <a:pPr lvl="0">
              <a:buNone/>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Symphysis</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pubis</a:t>
            </a:r>
          </a:p>
          <a:p>
            <a:r>
              <a:rPr lang="en-US" sz="2800" dirty="0">
                <a:latin typeface="Times New Roman" pitchFamily="18" charset="0"/>
                <a:cs typeface="Times New Roman" pitchFamily="18" charset="0"/>
              </a:rPr>
              <a:t>A joint at which the 2 pubic bones meet anterior.</a:t>
            </a:r>
          </a:p>
          <a:p>
            <a:pPr lvl="0">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ii) Pubic </a:t>
            </a:r>
            <a:r>
              <a:rPr lang="en-US" sz="2800" i="1" dirty="0">
                <a:latin typeface="Times New Roman" pitchFamily="18" charset="0"/>
                <a:cs typeface="Times New Roman" pitchFamily="18" charset="0"/>
              </a:rPr>
              <a:t>arch (angle)</a:t>
            </a:r>
          </a:p>
          <a:p>
            <a:r>
              <a:rPr lang="en-US" sz="2800" dirty="0">
                <a:latin typeface="Times New Roman" pitchFamily="18" charset="0"/>
                <a:cs typeface="Times New Roman" pitchFamily="18" charset="0"/>
              </a:rPr>
              <a:t>Formed at the junction of the two (2) inferior pubic </a:t>
            </a:r>
            <a:r>
              <a:rPr lang="en-US" sz="2800" dirty="0" err="1">
                <a:latin typeface="Times New Roman" pitchFamily="18" charset="0"/>
                <a:cs typeface="Times New Roman" pitchFamily="18" charset="0"/>
              </a:rPr>
              <a:t>rami</a:t>
            </a:r>
            <a:r>
              <a:rPr lang="en-US" sz="2800" dirty="0">
                <a:latin typeface="Times New Roman" pitchFamily="18" charset="0"/>
                <a:cs typeface="Times New Roman" pitchFamily="18" charset="0"/>
              </a:rPr>
              <a:t>.</a:t>
            </a:r>
          </a:p>
          <a:p>
            <a:pPr lvl="0">
              <a:buNone/>
            </a:pPr>
            <a:r>
              <a:rPr lang="en-US" sz="2800" i="1" dirty="0" smtClean="0">
                <a:latin typeface="Times New Roman" pitchFamily="18" charset="0"/>
                <a:cs typeface="Times New Roman" pitchFamily="18" charset="0"/>
              </a:rPr>
              <a:t>  iii) </a:t>
            </a:r>
            <a:r>
              <a:rPr lang="en-US" sz="2800" i="1" dirty="0" err="1" smtClean="0">
                <a:latin typeface="Times New Roman" pitchFamily="18" charset="0"/>
                <a:cs typeface="Times New Roman" pitchFamily="18" charset="0"/>
              </a:rPr>
              <a:t>Obturator</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foramen</a:t>
            </a:r>
          </a:p>
          <a:p>
            <a:r>
              <a:rPr lang="en-US" sz="2800" dirty="0">
                <a:latin typeface="Times New Roman" pitchFamily="18" charset="0"/>
                <a:cs typeface="Times New Roman" pitchFamily="18" charset="0"/>
              </a:rPr>
              <a:t>It  </a:t>
            </a:r>
            <a:r>
              <a:rPr lang="en-US" sz="2800" dirty="0" smtClean="0">
                <a:latin typeface="Times New Roman" pitchFamily="18" charset="0"/>
                <a:cs typeface="Times New Roman" pitchFamily="18" charset="0"/>
              </a:rPr>
              <a:t>is a </a:t>
            </a:r>
            <a:r>
              <a:rPr lang="en-US" sz="2800" dirty="0">
                <a:latin typeface="Times New Roman" pitchFamily="18" charset="0"/>
                <a:cs typeface="Times New Roman" pitchFamily="18" charset="0"/>
              </a:rPr>
              <a:t>hollow space enclosed by the pubic body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rami</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ischium</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a:t>
            </a:r>
            <a:endParaRPr lang="en-US" sz="2800" dirty="0"/>
          </a:p>
        </p:txBody>
      </p:sp>
    </p:spTree>
    <p:extLst>
      <p:ext uri="{BB962C8B-B14F-4D97-AF65-F5344CB8AC3E}">
        <p14:creationId xmlns:p14="http://schemas.microsoft.com/office/powerpoint/2010/main" val="60908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r>
              <a:rPr lang="en-US" sz="3600" b="1" dirty="0" smtClean="0">
                <a:latin typeface="Times New Roman" pitchFamily="18" charset="0"/>
                <a:cs typeface="Times New Roman" pitchFamily="18" charset="0"/>
              </a:rPr>
              <a:t>CONCLUSION </a:t>
            </a:r>
            <a:r>
              <a:rPr lang="en-US" sz="2800"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457200" y="1066800"/>
            <a:ext cx="7467600" cy="5407152"/>
          </a:xfrm>
        </p:spPr>
        <p:txBody>
          <a:bodyPr>
            <a:normAutofit/>
          </a:bodyPr>
          <a:lstStyle/>
          <a:p>
            <a:r>
              <a:rPr lang="en-US" sz="3200" dirty="0" err="1" smtClean="0">
                <a:latin typeface="Times New Roman" pitchFamily="18" charset="0"/>
                <a:cs typeface="Times New Roman" pitchFamily="18" charset="0"/>
              </a:rPr>
              <a:t>Posteriorly</a:t>
            </a:r>
            <a:r>
              <a:rPr lang="en-US" sz="3200" dirty="0" smtClean="0">
                <a:latin typeface="Times New Roman" pitchFamily="18" charset="0"/>
                <a:cs typeface="Times New Roman" pitchFamily="18" charset="0"/>
              </a:rPr>
              <a:t> of each </a:t>
            </a:r>
            <a:r>
              <a:rPr lang="en-US" sz="3200" dirty="0" err="1" smtClean="0">
                <a:latin typeface="Times New Roman" pitchFamily="18" charset="0"/>
                <a:cs typeface="Times New Roman" pitchFamily="18" charset="0"/>
              </a:rPr>
              <a:t>innominate</a:t>
            </a:r>
            <a:r>
              <a:rPr lang="en-US" sz="3200" dirty="0" smtClean="0">
                <a:latin typeface="Times New Roman" pitchFamily="18" charset="0"/>
                <a:cs typeface="Times New Roman" pitchFamily="18" charset="0"/>
              </a:rPr>
              <a:t> bone are 2 curves namely;</a:t>
            </a:r>
          </a:p>
          <a:p>
            <a:pPr>
              <a:buFont typeface="Wingdings" pitchFamily="2" charset="2"/>
              <a:buChar char="§"/>
            </a:pPr>
            <a:endParaRPr lang="en-US" sz="3200" i="1" dirty="0" smtClean="0">
              <a:latin typeface="Times New Roman" pitchFamily="18" charset="0"/>
              <a:cs typeface="Times New Roman" pitchFamily="18" charset="0"/>
            </a:endParaRPr>
          </a:p>
          <a:p>
            <a:pPr>
              <a:buFont typeface="Wingdings" pitchFamily="2" charset="2"/>
              <a:buChar char="§"/>
            </a:pPr>
            <a:r>
              <a:rPr lang="en-US" sz="3200" i="1" dirty="0" smtClean="0">
                <a:latin typeface="Times New Roman" pitchFamily="18" charset="0"/>
                <a:cs typeface="Times New Roman" pitchFamily="18" charset="0"/>
              </a:rPr>
              <a:t>Great sciatic notch</a:t>
            </a:r>
            <a:r>
              <a:rPr lang="en-US" sz="3200" dirty="0" smtClean="0">
                <a:latin typeface="Times New Roman" pitchFamily="18" charset="0"/>
                <a:cs typeface="Times New Roman" pitchFamily="18" charset="0"/>
              </a:rPr>
              <a:t>:- Located between the posterior inferior iliac spine and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spine.</a:t>
            </a:r>
          </a:p>
          <a:p>
            <a:pPr>
              <a:buFont typeface="Wingdings" pitchFamily="2" charset="2"/>
              <a:buChar char="§"/>
            </a:pPr>
            <a:r>
              <a:rPr lang="en-US" sz="3200" i="1" dirty="0" smtClean="0">
                <a:latin typeface="Times New Roman" pitchFamily="18" charset="0"/>
                <a:cs typeface="Times New Roman" pitchFamily="18" charset="0"/>
              </a:rPr>
              <a:t>Lesser sciatic notch:- </a:t>
            </a:r>
            <a:r>
              <a:rPr lang="en-US" sz="3200" dirty="0" smtClean="0">
                <a:latin typeface="Times New Roman" pitchFamily="18" charset="0"/>
                <a:cs typeface="Times New Roman" pitchFamily="18" charset="0"/>
              </a:rPr>
              <a:t>Located between the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spine and the </a:t>
            </a:r>
            <a:r>
              <a:rPr lang="en-US" sz="3200" dirty="0" err="1" smtClean="0">
                <a:latin typeface="Times New Roman" pitchFamily="18" charset="0"/>
                <a:cs typeface="Times New Roman" pitchFamily="18" charset="0"/>
              </a:rPr>
              <a:t>tuberosity</a:t>
            </a:r>
            <a:r>
              <a:rPr lang="en-US" sz="3200" dirty="0" smtClean="0">
                <a:latin typeface="Times New Roman" pitchFamily="18" charset="0"/>
                <a:cs typeface="Times New Roman" pitchFamily="18" charset="0"/>
              </a:rPr>
              <a:t> on each side.</a:t>
            </a:r>
          </a:p>
          <a:p>
            <a:endParaRPr lang="en-US" sz="3200" dirty="0"/>
          </a:p>
        </p:txBody>
      </p:sp>
    </p:spTree>
    <p:extLst>
      <p:ext uri="{BB962C8B-B14F-4D97-AF65-F5344CB8AC3E}">
        <p14:creationId xmlns:p14="http://schemas.microsoft.com/office/powerpoint/2010/main" val="400109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153400" cy="6096000"/>
          </a:xfrm>
        </p:spPr>
        <p:txBody>
          <a:bodyPr>
            <a:normAutofit fontScale="70000" lnSpcReduction="20000"/>
          </a:bodyPr>
          <a:lstStyle/>
          <a:p>
            <a:pPr lvl="0">
              <a:buNone/>
            </a:pPr>
            <a:r>
              <a:rPr lang="en-US" sz="3500" dirty="0" smtClean="0">
                <a:solidFill>
                  <a:srgbClr val="7030A0"/>
                </a:solidFill>
                <a:latin typeface="Times New Roman" pitchFamily="18" charset="0"/>
                <a:cs typeface="Times New Roman" pitchFamily="18" charset="0"/>
              </a:rPr>
              <a:t>	</a:t>
            </a:r>
            <a:r>
              <a:rPr lang="en-US" sz="3500" b="1" u="sng" dirty="0" smtClean="0">
                <a:solidFill>
                  <a:srgbClr val="7030A0"/>
                </a:solidFill>
                <a:latin typeface="Times New Roman" pitchFamily="18" charset="0"/>
                <a:cs typeface="Times New Roman" pitchFamily="18" charset="0"/>
              </a:rPr>
              <a:t>2.SACRUM</a:t>
            </a:r>
            <a:endParaRPr lang="en-US" sz="3500" b="1" dirty="0">
              <a:solidFill>
                <a:srgbClr val="7030A0"/>
              </a:solidFill>
              <a:latin typeface="Times New Roman" pitchFamily="18" charset="0"/>
              <a:cs typeface="Times New Roman" pitchFamily="18" charset="0"/>
            </a:endParaRPr>
          </a:p>
          <a:p>
            <a:r>
              <a:rPr lang="en-US" sz="3500" dirty="0">
                <a:latin typeface="Times New Roman" pitchFamily="18" charset="0"/>
                <a:cs typeface="Times New Roman" pitchFamily="18" charset="0"/>
              </a:rPr>
              <a:t>Forms the  upper  middle posterior  aspect of the pelvis.  Comprises of 5 fused  vertebrae.    Land  marks are:-</a:t>
            </a:r>
          </a:p>
          <a:p>
            <a:pPr lvl="0">
              <a:buNone/>
            </a:pPr>
            <a:r>
              <a:rPr lang="en-US" sz="3500" dirty="0" smtClean="0">
                <a:latin typeface="Times New Roman" pitchFamily="18" charset="0"/>
                <a:cs typeface="Times New Roman" pitchFamily="18" charset="0"/>
              </a:rPr>
              <a:t> </a:t>
            </a:r>
          </a:p>
          <a:p>
            <a:pPr lvl="0">
              <a:buNone/>
            </a:pPr>
            <a:r>
              <a:rPr lang="en-US" sz="3500" dirty="0" smtClean="0">
                <a:latin typeface="Times New Roman" pitchFamily="18" charset="0"/>
                <a:cs typeface="Times New Roman" pitchFamily="18" charset="0"/>
              </a:rPr>
              <a:t> </a:t>
            </a:r>
            <a:r>
              <a:rPr lang="en-US" sz="3500" i="1" dirty="0" err="1" smtClean="0">
                <a:latin typeface="Times New Roman" pitchFamily="18" charset="0"/>
                <a:cs typeface="Times New Roman" pitchFamily="18" charset="0"/>
              </a:rPr>
              <a:t>i</a:t>
            </a:r>
            <a:r>
              <a:rPr lang="en-US" sz="3500" i="1" dirty="0" smtClean="0">
                <a:latin typeface="Times New Roman" pitchFamily="18" charset="0"/>
                <a:cs typeface="Times New Roman" pitchFamily="18" charset="0"/>
              </a:rPr>
              <a:t>) SACRAL </a:t>
            </a:r>
            <a:r>
              <a:rPr lang="en-US" sz="3500" i="1" dirty="0">
                <a:latin typeface="Times New Roman" pitchFamily="18" charset="0"/>
                <a:cs typeface="Times New Roman" pitchFamily="18" charset="0"/>
              </a:rPr>
              <a:t>PROMONTORY / PROMONTORY OF THE SACRUM</a:t>
            </a:r>
          </a:p>
          <a:p>
            <a:r>
              <a:rPr lang="en-US" sz="3500" dirty="0">
                <a:latin typeface="Times New Roman" pitchFamily="18" charset="0"/>
                <a:cs typeface="Times New Roman" pitchFamily="18" charset="0"/>
              </a:rPr>
              <a:t>It is a forward protrusion on the anterior surface of the first (1</a:t>
            </a:r>
            <a:r>
              <a:rPr lang="en-US" sz="3500" baseline="30000" dirty="0">
                <a:latin typeface="Times New Roman" pitchFamily="18" charset="0"/>
                <a:cs typeface="Times New Roman" pitchFamily="18" charset="0"/>
              </a:rPr>
              <a:t>st</a:t>
            </a:r>
            <a:r>
              <a:rPr lang="en-US" sz="3500" dirty="0">
                <a:latin typeface="Times New Roman" pitchFamily="18" charset="0"/>
                <a:cs typeface="Times New Roman" pitchFamily="18" charset="0"/>
              </a:rPr>
              <a:t> ) sacral </a:t>
            </a:r>
            <a:r>
              <a:rPr lang="en-US" sz="3500" dirty="0" err="1">
                <a:latin typeface="Times New Roman" pitchFamily="18" charset="0"/>
                <a:cs typeface="Times New Roman" pitchFamily="18" charset="0"/>
              </a:rPr>
              <a:t>veterbra</a:t>
            </a:r>
            <a:r>
              <a:rPr lang="en-US" sz="3500" dirty="0">
                <a:latin typeface="Times New Roman" pitchFamily="18" charset="0"/>
                <a:cs typeface="Times New Roman" pitchFamily="18" charset="0"/>
              </a:rPr>
              <a:t>.</a:t>
            </a:r>
          </a:p>
          <a:p>
            <a:pPr lvl="0">
              <a:buNone/>
            </a:pPr>
            <a:r>
              <a:rPr lang="en-US" sz="3500" dirty="0" smtClean="0">
                <a:latin typeface="Times New Roman" pitchFamily="18" charset="0"/>
                <a:cs typeface="Times New Roman" pitchFamily="18" charset="0"/>
              </a:rPr>
              <a:t> </a:t>
            </a:r>
          </a:p>
          <a:p>
            <a:pPr lvl="0">
              <a:buNone/>
            </a:pPr>
            <a:r>
              <a:rPr lang="en-US" sz="3500" dirty="0" smtClean="0">
                <a:latin typeface="Times New Roman" pitchFamily="18" charset="0"/>
                <a:cs typeface="Times New Roman" pitchFamily="18" charset="0"/>
              </a:rPr>
              <a:t>  </a:t>
            </a:r>
            <a:r>
              <a:rPr lang="en-US" sz="3500" i="1" dirty="0" smtClean="0">
                <a:latin typeface="Times New Roman" pitchFamily="18" charset="0"/>
                <a:cs typeface="Times New Roman" pitchFamily="18" charset="0"/>
              </a:rPr>
              <a:t>ii) HOLLOW </a:t>
            </a:r>
            <a:r>
              <a:rPr lang="en-US" sz="3500" i="1" dirty="0">
                <a:latin typeface="Times New Roman" pitchFamily="18" charset="0"/>
                <a:cs typeface="Times New Roman" pitchFamily="18" charset="0"/>
              </a:rPr>
              <a:t>OF THE SACRUM</a:t>
            </a:r>
          </a:p>
          <a:p>
            <a:r>
              <a:rPr lang="en-US" sz="3500" dirty="0">
                <a:latin typeface="Times New Roman" pitchFamily="18" charset="0"/>
                <a:cs typeface="Times New Roman" pitchFamily="18" charset="0"/>
              </a:rPr>
              <a:t>It is the concave shaped anterior aspect of the sacrum immediately below the sacral promontory.  Wings / </a:t>
            </a:r>
            <a:r>
              <a:rPr lang="en-US" sz="3500" dirty="0" err="1">
                <a:latin typeface="Times New Roman" pitchFamily="18" charset="0"/>
                <a:cs typeface="Times New Roman" pitchFamily="18" charset="0"/>
              </a:rPr>
              <a:t>alae</a:t>
            </a:r>
            <a:r>
              <a:rPr lang="en-US" sz="3500" dirty="0">
                <a:latin typeface="Times New Roman" pitchFamily="18" charset="0"/>
                <a:cs typeface="Times New Roman" pitchFamily="18" charset="0"/>
              </a:rPr>
              <a:t> are formed by lateral extension of the sacrum.</a:t>
            </a:r>
          </a:p>
          <a:p>
            <a:pPr lvl="0">
              <a:buNone/>
            </a:pPr>
            <a:r>
              <a:rPr lang="en-US" sz="3500" dirty="0" smtClean="0">
                <a:latin typeface="Times New Roman" pitchFamily="18" charset="0"/>
                <a:cs typeface="Times New Roman" pitchFamily="18" charset="0"/>
              </a:rPr>
              <a:t>   </a:t>
            </a:r>
          </a:p>
          <a:p>
            <a:pPr lvl="0">
              <a:buNone/>
            </a:pPr>
            <a:r>
              <a:rPr lang="en-US" sz="3500" i="1" dirty="0" smtClean="0">
                <a:latin typeface="Times New Roman" pitchFamily="18" charset="0"/>
                <a:cs typeface="Times New Roman" pitchFamily="18" charset="0"/>
              </a:rPr>
              <a:t>iii)SACRAL </a:t>
            </a:r>
            <a:r>
              <a:rPr lang="en-US" sz="3500" i="1" dirty="0">
                <a:latin typeface="Times New Roman" pitchFamily="18" charset="0"/>
                <a:cs typeface="Times New Roman" pitchFamily="18" charset="0"/>
              </a:rPr>
              <a:t>ILIAC JOINT</a:t>
            </a:r>
          </a:p>
          <a:p>
            <a:r>
              <a:rPr lang="en-US" sz="3500" dirty="0">
                <a:latin typeface="Times New Roman" pitchFamily="18" charset="0"/>
                <a:cs typeface="Times New Roman" pitchFamily="18" charset="0"/>
              </a:rPr>
              <a:t>Located at the junction of the </a:t>
            </a:r>
            <a:r>
              <a:rPr lang="en-US" sz="3500" dirty="0" err="1">
                <a:latin typeface="Times New Roman" pitchFamily="18" charset="0"/>
                <a:cs typeface="Times New Roman" pitchFamily="18" charset="0"/>
              </a:rPr>
              <a:t>alae</a:t>
            </a:r>
            <a:r>
              <a:rPr lang="en-US" sz="3500" dirty="0">
                <a:latin typeface="Times New Roman" pitchFamily="18" charset="0"/>
                <a:cs typeface="Times New Roman" pitchFamily="18" charset="0"/>
              </a:rPr>
              <a:t> and the </a:t>
            </a:r>
            <a:r>
              <a:rPr lang="en-US" sz="3500" dirty="0" err="1">
                <a:latin typeface="Times New Roman" pitchFamily="18" charset="0"/>
                <a:cs typeface="Times New Roman" pitchFamily="18" charset="0"/>
              </a:rPr>
              <a:t>ilium</a:t>
            </a:r>
            <a:r>
              <a:rPr lang="en-US" sz="35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47923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696200" cy="6473952"/>
          </a:xfrm>
        </p:spPr>
        <p:txBody>
          <a:bodyPr/>
          <a:lstStyle/>
          <a:p>
            <a:pPr>
              <a:buNone/>
            </a:pPr>
            <a:r>
              <a:rPr lang="en-US" i="1" dirty="0" smtClean="0">
                <a:latin typeface="Times New Roman" pitchFamily="18" charset="0"/>
                <a:cs typeface="Times New Roman" pitchFamily="18" charset="0"/>
              </a:rPr>
              <a:t>	</a:t>
            </a:r>
            <a:r>
              <a:rPr lang="en-US" sz="2500" i="1" u="sng" dirty="0" smtClean="0">
                <a:latin typeface="Times New Roman" pitchFamily="18" charset="0"/>
                <a:cs typeface="Times New Roman" pitchFamily="18" charset="0"/>
              </a:rPr>
              <a:t>CONCLUSION</a:t>
            </a:r>
          </a:p>
          <a:p>
            <a:r>
              <a:rPr lang="en-US" sz="2500" dirty="0" smtClean="0">
                <a:latin typeface="Times New Roman" pitchFamily="18" charset="0"/>
                <a:cs typeface="Times New Roman" pitchFamily="18" charset="0"/>
              </a:rPr>
              <a:t>Sacrum has 4( four) pairs of foramina (holes) through which nerves of </a:t>
            </a:r>
            <a:r>
              <a:rPr lang="en-US" sz="2500" dirty="0" err="1" smtClean="0">
                <a:latin typeface="Times New Roman" pitchFamily="18" charset="0"/>
                <a:cs typeface="Times New Roman" pitchFamily="18" charset="0"/>
              </a:rPr>
              <a:t>cauda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equina</a:t>
            </a:r>
            <a:r>
              <a:rPr lang="en-US" sz="2500" dirty="0" smtClean="0">
                <a:latin typeface="Times New Roman" pitchFamily="18" charset="0"/>
                <a:cs typeface="Times New Roman" pitchFamily="18" charset="0"/>
              </a:rPr>
              <a:t> passes to supply the pelvic organs/ structures.</a:t>
            </a:r>
          </a:p>
          <a:p>
            <a:r>
              <a:rPr lang="en-US" sz="2500" dirty="0" smtClean="0">
                <a:latin typeface="Times New Roman" pitchFamily="18" charset="0"/>
                <a:cs typeface="Times New Roman" pitchFamily="18" charset="0"/>
              </a:rPr>
              <a:t>It’s posterior aspect is rough to provide attachment to muscle.</a:t>
            </a:r>
            <a:endParaRPr lang="en-US" sz="2500" u="sng" dirty="0" smtClean="0">
              <a:latin typeface="Times New Roman" pitchFamily="18" charset="0"/>
              <a:cs typeface="Times New Roman" pitchFamily="18" charset="0"/>
            </a:endParaRPr>
          </a:p>
          <a:p>
            <a:pPr>
              <a:buNone/>
            </a:pPr>
            <a:r>
              <a:rPr lang="en-US" sz="2500" dirty="0" smtClean="0">
                <a:solidFill>
                  <a:srgbClr val="7030A0"/>
                </a:solidFill>
                <a:latin typeface="Times New Roman" pitchFamily="18" charset="0"/>
                <a:cs typeface="Times New Roman" pitchFamily="18" charset="0"/>
              </a:rPr>
              <a:t>    </a:t>
            </a:r>
            <a:r>
              <a:rPr lang="en-US" sz="2500" b="1" u="sng" dirty="0" smtClean="0">
                <a:solidFill>
                  <a:srgbClr val="7030A0"/>
                </a:solidFill>
                <a:latin typeface="Times New Roman" pitchFamily="18" charset="0"/>
                <a:cs typeface="Times New Roman" pitchFamily="18" charset="0"/>
              </a:rPr>
              <a:t>3.COCCYX</a:t>
            </a:r>
            <a:endParaRPr lang="en-US" sz="2500" b="1" dirty="0">
              <a:solidFill>
                <a:srgbClr val="7030A0"/>
              </a:solidFill>
              <a:latin typeface="Times New Roman" pitchFamily="18" charset="0"/>
              <a:cs typeface="Times New Roman" pitchFamily="18" charset="0"/>
            </a:endParaRPr>
          </a:p>
          <a:p>
            <a:r>
              <a:rPr lang="en-US" sz="2500" dirty="0" smtClean="0">
                <a:latin typeface="Times New Roman" pitchFamily="18" charset="0"/>
                <a:cs typeface="Times New Roman" pitchFamily="18" charset="0"/>
              </a:rPr>
              <a:t>Comprises </a:t>
            </a:r>
            <a:r>
              <a:rPr lang="en-US" sz="2500" dirty="0">
                <a:latin typeface="Times New Roman" pitchFamily="18" charset="0"/>
                <a:cs typeface="Times New Roman" pitchFamily="18" charset="0"/>
              </a:rPr>
              <a:t>of 4(four)  fused vertebrae forming the vestigial tail. The only landmark is:-</a:t>
            </a:r>
          </a:p>
          <a:p>
            <a:pPr>
              <a:buNone/>
            </a:pPr>
            <a:r>
              <a:rPr lang="en-US" sz="2500"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Sacrococcygeal</a:t>
            </a:r>
            <a:r>
              <a:rPr lang="en-US" sz="2500" i="1" dirty="0" smtClean="0">
                <a:latin typeface="Times New Roman" pitchFamily="18" charset="0"/>
                <a:cs typeface="Times New Roman" pitchFamily="18" charset="0"/>
              </a:rPr>
              <a:t>  </a:t>
            </a:r>
            <a:r>
              <a:rPr lang="en-US" sz="2500" i="1" dirty="0">
                <a:latin typeface="Times New Roman" pitchFamily="18" charset="0"/>
                <a:cs typeface="Times New Roman" pitchFamily="18" charset="0"/>
              </a:rPr>
              <a:t>joint</a:t>
            </a:r>
            <a:r>
              <a:rPr lang="en-US" sz="2500" dirty="0" smtClean="0">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Situated at the junction of 5</a:t>
            </a:r>
            <a:r>
              <a:rPr lang="en-US" sz="2500" baseline="30000" dirty="0">
                <a:latin typeface="Times New Roman" pitchFamily="18" charset="0"/>
                <a:cs typeface="Times New Roman" pitchFamily="18" charset="0"/>
              </a:rPr>
              <a:t>th  </a:t>
            </a:r>
            <a:r>
              <a:rPr lang="en-US" sz="2500" dirty="0">
                <a:latin typeface="Times New Roman" pitchFamily="18" charset="0"/>
                <a:cs typeface="Times New Roman" pitchFamily="18" charset="0"/>
              </a:rPr>
              <a:t>(fifth) sacral vertebra and  1</a:t>
            </a:r>
            <a:r>
              <a:rPr lang="en-US" sz="2500" baseline="30000" dirty="0">
                <a:latin typeface="Times New Roman" pitchFamily="18" charset="0"/>
                <a:cs typeface="Times New Roman" pitchFamily="18" charset="0"/>
              </a:rPr>
              <a:t>st  </a:t>
            </a:r>
            <a:r>
              <a:rPr lang="en-US" sz="2500" dirty="0">
                <a:latin typeface="Times New Roman" pitchFamily="18" charset="0"/>
                <a:cs typeface="Times New Roman" pitchFamily="18" charset="0"/>
              </a:rPr>
              <a:t>(first)  </a:t>
            </a:r>
            <a:r>
              <a:rPr lang="en-US" sz="2500" dirty="0" err="1">
                <a:latin typeface="Times New Roman" pitchFamily="18" charset="0"/>
                <a:cs typeface="Times New Roman" pitchFamily="18" charset="0"/>
              </a:rPr>
              <a:t>coccygeal</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vertebra.</a:t>
            </a: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0916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610600" cy="6705600"/>
          </a:xfrm>
        </p:spPr>
        <p:txBody>
          <a:bodyPr>
            <a:normAutofit/>
          </a:bodyPr>
          <a:lstStyle/>
          <a:p>
            <a:pPr algn="ctr">
              <a:buNone/>
            </a:pPr>
            <a:endParaRPr lang="en-US" sz="3600" b="1" u="sng" dirty="0" smtClean="0">
              <a:solidFill>
                <a:schemeClr val="accent1">
                  <a:lumMod val="75000"/>
                </a:schemeClr>
              </a:solidFill>
            </a:endParaRPr>
          </a:p>
          <a:p>
            <a:pPr algn="ctr">
              <a:buNone/>
            </a:pPr>
            <a:r>
              <a:rPr lang="en-US" sz="3600" b="1" u="sng" dirty="0" smtClean="0">
                <a:solidFill>
                  <a:schemeClr val="accent1">
                    <a:lumMod val="75000"/>
                  </a:schemeClr>
                </a:solidFill>
              </a:rPr>
              <a:t>PARTS </a:t>
            </a:r>
            <a:r>
              <a:rPr lang="en-US" sz="3600" b="1" u="sng" dirty="0">
                <a:solidFill>
                  <a:schemeClr val="accent1">
                    <a:lumMod val="75000"/>
                  </a:schemeClr>
                </a:solidFill>
              </a:rPr>
              <a:t>OF THE </a:t>
            </a:r>
            <a:r>
              <a:rPr lang="en-US" sz="3600" b="1" u="sng" dirty="0" smtClean="0">
                <a:solidFill>
                  <a:schemeClr val="accent1">
                    <a:lumMod val="75000"/>
                  </a:schemeClr>
                </a:solidFill>
              </a:rPr>
              <a:t>PELVIS</a:t>
            </a:r>
          </a:p>
          <a:p>
            <a:pPr algn="ctr">
              <a:buNone/>
            </a:pPr>
            <a:r>
              <a:rPr lang="en-US" sz="3600" b="1" dirty="0" smtClean="0"/>
              <a:t> </a:t>
            </a:r>
            <a:endParaRPr lang="en-US" sz="3600" dirty="0"/>
          </a:p>
          <a:p>
            <a:r>
              <a:rPr lang="en-US" sz="3600" dirty="0">
                <a:latin typeface="Times New Roman" pitchFamily="18" charset="0"/>
                <a:cs typeface="Times New Roman" pitchFamily="18" charset="0"/>
              </a:rPr>
              <a:t>True pelvis Comprises of  </a:t>
            </a:r>
            <a:r>
              <a:rPr lang="en-US" sz="3600" b="1" dirty="0">
                <a:latin typeface="Times New Roman" pitchFamily="18" charset="0"/>
                <a:cs typeface="Times New Roman" pitchFamily="18" charset="0"/>
              </a:rPr>
              <a:t>brim  ,inlet, cavity and outlet</a:t>
            </a:r>
            <a:r>
              <a:rPr lang="en-US" sz="3600" dirty="0">
                <a:latin typeface="Times New Roman" pitchFamily="18" charset="0"/>
                <a:cs typeface="Times New Roman" pitchFamily="18" charset="0"/>
              </a:rPr>
              <a:t>.  This provides the ideal bony canal which the fetus passes in order to be born</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In </a:t>
            </a:r>
            <a:r>
              <a:rPr lang="en-US" sz="3600" dirty="0">
                <a:latin typeface="Times New Roman" pitchFamily="18" charset="0"/>
                <a:cs typeface="Times New Roman" pitchFamily="18" charset="0"/>
              </a:rPr>
              <a:t>upright position </a:t>
            </a:r>
            <a:r>
              <a:rPr lang="en-US" sz="3600" dirty="0" err="1">
                <a:latin typeface="Times New Roman" pitchFamily="18" charset="0"/>
                <a:cs typeface="Times New Roman" pitchFamily="18" charset="0"/>
              </a:rPr>
              <a:t>gynaecoid</a:t>
            </a:r>
            <a:r>
              <a:rPr lang="en-US" sz="3600" dirty="0">
                <a:latin typeface="Times New Roman" pitchFamily="18" charset="0"/>
                <a:cs typeface="Times New Roman" pitchFamily="18" charset="0"/>
              </a:rPr>
              <a:t> pelvis inclination </a:t>
            </a:r>
            <a:r>
              <a:rPr lang="en-US" sz="3600" dirty="0" smtClean="0">
                <a:latin typeface="Times New Roman" pitchFamily="18" charset="0"/>
                <a:cs typeface="Times New Roman" pitchFamily="18" charset="0"/>
              </a:rPr>
              <a:t>is:-  </a:t>
            </a:r>
            <a:r>
              <a:rPr lang="en-US" sz="3600" dirty="0">
                <a:latin typeface="Times New Roman" pitchFamily="18" charset="0"/>
                <a:cs typeface="Times New Roman" pitchFamily="18" charset="0"/>
              </a:rPr>
              <a:t>Brim 60</a:t>
            </a:r>
            <a:r>
              <a:rPr lang="en-US" sz="3600" baseline="30000" dirty="0">
                <a:latin typeface="Times New Roman" pitchFamily="18" charset="0"/>
                <a:cs typeface="Times New Roman" pitchFamily="18" charset="0"/>
              </a:rPr>
              <a:t>0</a:t>
            </a:r>
            <a:r>
              <a:rPr lang="en-US" sz="3600" dirty="0">
                <a:latin typeface="Times New Roman" pitchFamily="18" charset="0"/>
                <a:cs typeface="Times New Roman" pitchFamily="18" charset="0"/>
              </a:rPr>
              <a:t> , cavity 30</a:t>
            </a:r>
            <a:r>
              <a:rPr lang="en-US" sz="3600" baseline="30000" dirty="0">
                <a:latin typeface="Times New Roman" pitchFamily="18" charset="0"/>
                <a:cs typeface="Times New Roman" pitchFamily="18" charset="0"/>
              </a:rPr>
              <a:t>0</a:t>
            </a:r>
            <a:r>
              <a:rPr lang="en-US" sz="3600" dirty="0">
                <a:latin typeface="Times New Roman" pitchFamily="18" charset="0"/>
                <a:cs typeface="Times New Roman" pitchFamily="18" charset="0"/>
              </a:rPr>
              <a:t> and outlet 15</a:t>
            </a:r>
            <a:r>
              <a:rPr lang="en-US" sz="3600" baseline="30000" dirty="0">
                <a:latin typeface="Times New Roman" pitchFamily="18" charset="0"/>
                <a:cs typeface="Times New Roman" pitchFamily="18" charset="0"/>
              </a:rPr>
              <a:t>0</a:t>
            </a:r>
            <a:r>
              <a:rPr lang="en-US" sz="3600" dirty="0" smtClean="0">
                <a:latin typeface="Times New Roman" pitchFamily="18" charset="0"/>
                <a:cs typeface="Times New Roman" pitchFamily="18" charset="0"/>
              </a:rPr>
              <a:t>.</a:t>
            </a:r>
            <a:r>
              <a:rPr lang="en-US" sz="3600" dirty="0">
                <a:latin typeface="Times New Roman" pitchFamily="18" charset="0"/>
                <a:cs typeface="Times New Roman" pitchFamily="18" charset="0"/>
              </a:rPr>
              <a:t> </a:t>
            </a:r>
          </a:p>
          <a:p>
            <a:endParaRPr lang="en-US" sz="3600" dirty="0"/>
          </a:p>
        </p:txBody>
      </p:sp>
    </p:spTree>
    <p:extLst>
      <p:ext uri="{BB962C8B-B14F-4D97-AF65-F5344CB8AC3E}">
        <p14:creationId xmlns:p14="http://schemas.microsoft.com/office/powerpoint/2010/main" val="310420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1295400"/>
          </a:xfrm>
        </p:spPr>
        <p:txBody>
          <a:bodyPr>
            <a:normAutofit fontScale="90000"/>
          </a:bodyPr>
          <a:lstStyle/>
          <a:p>
            <a:r>
              <a:rPr lang="en-US" b="1" dirty="0" smtClean="0"/>
              <a:t>	</a:t>
            </a:r>
            <a:br>
              <a:rPr lang="en-US" b="1" dirty="0" smtClean="0"/>
            </a:br>
            <a:r>
              <a:rPr lang="en-US" b="1" dirty="0" smtClean="0"/>
              <a:t>AREAS OF THE BRIM / INLET </a:t>
            </a:r>
            <a:r>
              <a:rPr lang="en-US" b="1" dirty="0" smtClean="0">
                <a:solidFill>
                  <a:srgbClr val="FF0000"/>
                </a:solidFill>
              </a:rPr>
              <a:t>(PAGE 79)</a:t>
            </a:r>
            <a:r>
              <a:rPr lang="en-US" b="1" dirty="0" smtClean="0"/>
              <a:t/>
            </a:r>
            <a:br>
              <a:rPr lang="en-US" b="1" dirty="0" smtClean="0"/>
            </a:br>
            <a:endParaRPr lang="en-US" b="1" dirty="0"/>
          </a:p>
        </p:txBody>
      </p:sp>
      <p:sp>
        <p:nvSpPr>
          <p:cNvPr id="3" name="Content Placeholder 2"/>
          <p:cNvSpPr>
            <a:spLocks noGrp="1"/>
          </p:cNvSpPr>
          <p:nvPr>
            <p:ph sz="quarter" idx="1"/>
          </p:nvPr>
        </p:nvSpPr>
        <p:spPr/>
        <p:txBody>
          <a:bodyPr/>
          <a:lstStyle/>
          <a:p>
            <a:pPr lvl="7"/>
            <a:endParaRPr lang="en-US" dirty="0" smtClean="0"/>
          </a:p>
          <a:p>
            <a:pPr lvl="7"/>
            <a:endParaRPr lang="en-US" dirty="0" smtClean="0"/>
          </a:p>
          <a:p>
            <a:pPr lvl="7"/>
            <a:endParaRPr lang="en-US" dirty="0" smtClean="0"/>
          </a:p>
          <a:p>
            <a:pPr lvl="7"/>
            <a:endParaRPr lang="en-US" dirty="0"/>
          </a:p>
        </p:txBody>
      </p:sp>
      <p:pic>
        <p:nvPicPr>
          <p:cNvPr id="4" name="ia_el_19_innerEl" descr="Inlet of the pelvis"/>
          <p:cNvPicPr/>
          <p:nvPr/>
        </p:nvPicPr>
        <p:blipFill>
          <a:blip r:embed="rId2" cstate="print"/>
          <a:srcRect/>
          <a:stretch>
            <a:fillRect/>
          </a:stretch>
        </p:blipFill>
        <p:spPr bwMode="auto">
          <a:xfrm>
            <a:off x="304800" y="1447800"/>
            <a:ext cx="8610600" cy="5105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2296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a:bodyPr>
          <a:lstStyle/>
          <a:p>
            <a:pPr>
              <a:buNone/>
            </a:pPr>
            <a:r>
              <a:rPr lang="en-US" dirty="0" smtClean="0">
                <a:solidFill>
                  <a:srgbClr val="7030A0"/>
                </a:solidFill>
                <a:latin typeface="Times New Roman" pitchFamily="18" charset="0"/>
                <a:cs typeface="Times New Roman" pitchFamily="18" charset="0"/>
              </a:rPr>
              <a:t>	</a:t>
            </a:r>
            <a:r>
              <a:rPr lang="en-US" sz="3000" dirty="0" smtClean="0">
                <a:solidFill>
                  <a:srgbClr val="7030A0"/>
                </a:solidFill>
                <a:latin typeface="Times New Roman" pitchFamily="18" charset="0"/>
                <a:cs typeface="Times New Roman" pitchFamily="18" charset="0"/>
              </a:rPr>
              <a:t>	</a:t>
            </a:r>
            <a:r>
              <a:rPr lang="en-US" sz="3000" b="1" u="sng" dirty="0" smtClean="0">
                <a:solidFill>
                  <a:srgbClr val="7030A0"/>
                </a:solidFill>
                <a:latin typeface="Times New Roman" pitchFamily="18" charset="0"/>
                <a:cs typeface="Times New Roman" pitchFamily="18" charset="0"/>
              </a:rPr>
              <a:t>BRIM/ INLET</a:t>
            </a:r>
            <a:endParaRPr lang="en-US" sz="3000" b="1" dirty="0" smtClean="0">
              <a:solidFill>
                <a:srgbClr val="7030A0"/>
              </a:solidFill>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Determines the shape of the pelvis since it is the upper most area/part.  Comprises of eight (8) landmarks.</a:t>
            </a:r>
          </a:p>
          <a:p>
            <a:pPr>
              <a:buNone/>
            </a:pPr>
            <a:r>
              <a:rPr lang="en-US" sz="3000" b="1" dirty="0" smtClean="0">
                <a:latin typeface="Times New Roman" pitchFamily="18" charset="0"/>
                <a:cs typeface="Times New Roman" pitchFamily="18" charset="0"/>
              </a:rPr>
              <a:t>Anteriorly</a:t>
            </a:r>
            <a:r>
              <a:rPr lang="en-US" sz="3000" dirty="0" smtClean="0">
                <a:latin typeface="Times New Roman" pitchFamily="18" charset="0"/>
                <a:cs typeface="Times New Roman" pitchFamily="18" charset="0"/>
              </a:rPr>
              <a:t> are :-</a:t>
            </a:r>
          </a:p>
          <a:p>
            <a:pPr lvl="0"/>
            <a:r>
              <a:rPr lang="en-US" sz="3000" dirty="0" smtClean="0">
                <a:latin typeface="Times New Roman" pitchFamily="18" charset="0"/>
                <a:cs typeface="Times New Roman" pitchFamily="18" charset="0"/>
              </a:rPr>
              <a:t>Upper inner borders of </a:t>
            </a:r>
            <a:r>
              <a:rPr lang="en-US" sz="3000" dirty="0" err="1" smtClean="0">
                <a:latin typeface="Times New Roman" pitchFamily="18" charset="0"/>
                <a:cs typeface="Times New Roman" pitchFamily="18" charset="0"/>
              </a:rPr>
              <a:t>symphysis</a:t>
            </a:r>
            <a:r>
              <a:rPr lang="en-US" sz="3000" dirty="0" smtClean="0">
                <a:latin typeface="Times New Roman" pitchFamily="18" charset="0"/>
                <a:cs typeface="Times New Roman" pitchFamily="18" charset="0"/>
              </a:rPr>
              <a:t> pubis (8)</a:t>
            </a:r>
          </a:p>
          <a:p>
            <a:pPr lvl="0"/>
            <a:r>
              <a:rPr lang="en-US" sz="3000" dirty="0" smtClean="0">
                <a:latin typeface="Times New Roman" pitchFamily="18" charset="0"/>
                <a:cs typeface="Times New Roman" pitchFamily="18" charset="0"/>
              </a:rPr>
              <a:t>Upper inner borders of body of pubic bone. (7)</a:t>
            </a:r>
          </a:p>
          <a:p>
            <a:pPr lvl="0"/>
            <a:r>
              <a:rPr lang="en-US" sz="3000" dirty="0" smtClean="0">
                <a:latin typeface="Times New Roman" pitchFamily="18" charset="0"/>
                <a:cs typeface="Times New Roman" pitchFamily="18" charset="0"/>
              </a:rPr>
              <a:t>Superior </a:t>
            </a:r>
            <a:r>
              <a:rPr lang="en-US" sz="3000" dirty="0" err="1" smtClean="0">
                <a:latin typeface="Times New Roman" pitchFamily="18" charset="0"/>
                <a:cs typeface="Times New Roman" pitchFamily="18" charset="0"/>
              </a:rPr>
              <a:t>ramus</a:t>
            </a:r>
            <a:r>
              <a:rPr lang="en-US" sz="3000" dirty="0" smtClean="0">
                <a:latin typeface="Times New Roman" pitchFamily="18" charset="0"/>
                <a:cs typeface="Times New Roman" pitchFamily="18" charset="0"/>
              </a:rPr>
              <a:t> of the pubic bone (6)</a:t>
            </a:r>
          </a:p>
          <a:p>
            <a:endParaRPr lang="en-US" dirty="0"/>
          </a:p>
        </p:txBody>
      </p:sp>
    </p:spTree>
    <p:extLst>
      <p:ext uri="{BB962C8B-B14F-4D97-AF65-F5344CB8AC3E}">
        <p14:creationId xmlns:p14="http://schemas.microsoft.com/office/powerpoint/2010/main" val="216552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Show</a:t>
            </a:r>
          </a:p>
          <a:p>
            <a:pPr marL="0" indent="0">
              <a:buNone/>
            </a:pPr>
            <a:r>
              <a:rPr lang="en-US" dirty="0" smtClean="0"/>
              <a:t>Blood stained </a:t>
            </a:r>
            <a:r>
              <a:rPr lang="en-US" dirty="0" err="1" smtClean="0"/>
              <a:t>mucoid</a:t>
            </a:r>
            <a:r>
              <a:rPr lang="en-US" dirty="0" smtClean="0"/>
              <a:t> discharge through the vagina during labour-sign of true labour</a:t>
            </a:r>
          </a:p>
          <a:p>
            <a:r>
              <a:rPr lang="en-US" b="1" dirty="0" smtClean="0"/>
              <a:t>Lactation</a:t>
            </a:r>
          </a:p>
          <a:p>
            <a:pPr marL="0" indent="0">
              <a:buNone/>
            </a:pPr>
            <a:r>
              <a:rPr lang="en-US" dirty="0" smtClean="0"/>
              <a:t>Production of breast milk</a:t>
            </a:r>
          </a:p>
          <a:p>
            <a:r>
              <a:rPr lang="en-US" b="1" dirty="0" err="1" smtClean="0"/>
              <a:t>Striae</a:t>
            </a:r>
            <a:r>
              <a:rPr lang="en-US" b="1" dirty="0" smtClean="0"/>
              <a:t> </a:t>
            </a:r>
            <a:r>
              <a:rPr lang="en-US" b="1" dirty="0" err="1" smtClean="0"/>
              <a:t>gravidarum</a:t>
            </a:r>
            <a:endParaRPr lang="en-US" b="1" dirty="0" smtClean="0"/>
          </a:p>
          <a:p>
            <a:pPr marL="0" indent="0">
              <a:buNone/>
            </a:pPr>
            <a:r>
              <a:rPr lang="en-US" dirty="0" smtClean="0"/>
              <a:t>Stretch marks found on the abdominal wall during pregnancy</a:t>
            </a:r>
            <a:endParaRPr lang="en-US" dirty="0"/>
          </a:p>
        </p:txBody>
      </p:sp>
    </p:spTree>
    <p:extLst>
      <p:ext uri="{BB962C8B-B14F-4D97-AF65-F5344CB8AC3E}">
        <p14:creationId xmlns:p14="http://schemas.microsoft.com/office/powerpoint/2010/main" val="30105963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324600"/>
          </a:xfrm>
        </p:spPr>
        <p:txBody>
          <a:bodyPr>
            <a:normAutofit/>
          </a:bodyPr>
          <a:lstStyle/>
          <a:p>
            <a:pPr lvl="0">
              <a:buNone/>
            </a:pPr>
            <a:r>
              <a:rPr lang="en-US" sz="3200" b="1" dirty="0" smtClean="0">
                <a:latin typeface="Times New Roman" pitchFamily="18" charset="0"/>
                <a:cs typeface="Times New Roman" pitchFamily="18" charset="0"/>
              </a:rPr>
              <a:t>Laterally</a:t>
            </a:r>
            <a:r>
              <a:rPr lang="en-US" sz="3200" dirty="0" smtClean="0">
                <a:latin typeface="Times New Roman" pitchFamily="18" charset="0"/>
                <a:cs typeface="Times New Roman" pitchFamily="18" charset="0"/>
              </a:rPr>
              <a:t>:-</a:t>
            </a:r>
          </a:p>
          <a:p>
            <a:pPr lvl="0"/>
            <a:r>
              <a:rPr lang="en-US" sz="3200" dirty="0" err="1" smtClean="0">
                <a:latin typeface="Times New Roman" pitchFamily="18" charset="0"/>
                <a:cs typeface="Times New Roman" pitchFamily="18" charset="0"/>
              </a:rPr>
              <a:t>iliopectineal</a:t>
            </a:r>
            <a:r>
              <a:rPr lang="en-US" sz="3200" dirty="0" smtClean="0">
                <a:latin typeface="Times New Roman" pitchFamily="18" charset="0"/>
                <a:cs typeface="Times New Roman" pitchFamily="18" charset="0"/>
              </a:rPr>
              <a:t> eminence (5)</a:t>
            </a:r>
          </a:p>
          <a:p>
            <a:pPr lvl="0"/>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iliopectineal</a:t>
            </a:r>
            <a:r>
              <a:rPr lang="en-US" sz="3200" dirty="0" smtClean="0">
                <a:latin typeface="Times New Roman" pitchFamily="18" charset="0"/>
                <a:cs typeface="Times New Roman" pitchFamily="18" charset="0"/>
              </a:rPr>
              <a:t> line (4)</a:t>
            </a:r>
          </a:p>
          <a:p>
            <a:pPr lvl="0">
              <a:buNone/>
            </a:pPr>
            <a:r>
              <a:rPr lang="en-US" sz="3200" b="1" dirty="0" err="1" smtClean="0">
                <a:latin typeface="Times New Roman" pitchFamily="18" charset="0"/>
                <a:cs typeface="Times New Roman" pitchFamily="18" charset="0"/>
              </a:rPr>
              <a:t>Posteriorly</a:t>
            </a:r>
            <a:r>
              <a:rPr lang="en-US" sz="3200" dirty="0" smtClean="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 sacral- iliac joint (3)</a:t>
            </a:r>
          </a:p>
          <a:p>
            <a:pPr lvl="0"/>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alae</a:t>
            </a:r>
            <a:r>
              <a:rPr lang="en-US" sz="3200" dirty="0" smtClean="0">
                <a:latin typeface="Times New Roman" pitchFamily="18" charset="0"/>
                <a:cs typeface="Times New Roman" pitchFamily="18" charset="0"/>
              </a:rPr>
              <a:t> of sacrum  (2)</a:t>
            </a:r>
          </a:p>
          <a:p>
            <a:pPr lvl="0"/>
            <a:r>
              <a:rPr lang="en-US" sz="3200" dirty="0" smtClean="0">
                <a:latin typeface="Times New Roman" pitchFamily="18" charset="0"/>
                <a:cs typeface="Times New Roman" pitchFamily="18" charset="0"/>
              </a:rPr>
              <a:t>sacral promontory (1)</a:t>
            </a:r>
          </a:p>
          <a:p>
            <a:endParaRPr lang="en-US" sz="3200" dirty="0"/>
          </a:p>
        </p:txBody>
      </p:sp>
    </p:spTree>
    <p:extLst>
      <p:ext uri="{BB962C8B-B14F-4D97-AF65-F5344CB8AC3E}">
        <p14:creationId xmlns:p14="http://schemas.microsoft.com/office/powerpoint/2010/main" val="128740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pPr>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u="sng" dirty="0" smtClean="0">
                <a:solidFill>
                  <a:srgbClr val="7030A0"/>
                </a:solidFill>
                <a:latin typeface="Times New Roman" pitchFamily="18" charset="0"/>
                <a:cs typeface="Times New Roman" pitchFamily="18" charset="0"/>
              </a:rPr>
              <a:t>CAVITY</a:t>
            </a:r>
            <a:endParaRPr lang="en-US" sz="2800" b="1" dirty="0">
              <a:solidFill>
                <a:srgbClr val="7030A0"/>
              </a:solidFill>
              <a:latin typeface="Times New Roman" pitchFamily="18" charset="0"/>
              <a:cs typeface="Times New Roman" pitchFamily="18" charset="0"/>
            </a:endParaRPr>
          </a:p>
          <a:p>
            <a:r>
              <a:rPr lang="en-US" sz="3200" dirty="0">
                <a:latin typeface="Times New Roman" pitchFamily="18" charset="0"/>
                <a:cs typeface="Times New Roman" pitchFamily="18" charset="0"/>
              </a:rPr>
              <a:t>Lies between the inlet and the outlet</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Generally </a:t>
            </a:r>
            <a:r>
              <a:rPr lang="en-US" sz="3200" dirty="0">
                <a:latin typeface="Times New Roman" pitchFamily="18" charset="0"/>
                <a:cs typeface="Times New Roman" pitchFamily="18" charset="0"/>
              </a:rPr>
              <a:t>circular in shape.</a:t>
            </a:r>
          </a:p>
          <a:p>
            <a:pPr lvl="0"/>
            <a:r>
              <a:rPr lang="en-US" sz="3200" dirty="0">
                <a:latin typeface="Times New Roman" pitchFamily="18" charset="0"/>
                <a:cs typeface="Times New Roman" pitchFamily="18" charset="0"/>
              </a:rPr>
              <a:t>The anterior aspect comprises of </a:t>
            </a:r>
            <a:r>
              <a:rPr lang="en-US" sz="3200" dirty="0" err="1">
                <a:latin typeface="Times New Roman" pitchFamily="18" charset="0"/>
                <a:cs typeface="Times New Roman" pitchFamily="18" charset="0"/>
              </a:rPr>
              <a:t>symphysis</a:t>
            </a:r>
            <a:r>
              <a:rPr lang="en-US" sz="3200" dirty="0">
                <a:latin typeface="Times New Roman" pitchFamily="18" charset="0"/>
                <a:cs typeface="Times New Roman" pitchFamily="18" charset="0"/>
              </a:rPr>
              <a:t> pubis and bodies of </a:t>
            </a:r>
            <a:r>
              <a:rPr lang="en-US" sz="3200" dirty="0" err="1">
                <a:latin typeface="Times New Roman" pitchFamily="18" charset="0"/>
                <a:cs typeface="Times New Roman" pitchFamily="18" charset="0"/>
              </a:rPr>
              <a:t>ischium</a:t>
            </a:r>
            <a:r>
              <a:rPr lang="en-US" sz="3200" dirty="0">
                <a:latin typeface="Times New Roman" pitchFamily="18" charset="0"/>
                <a:cs typeface="Times New Roman" pitchFamily="18" charset="0"/>
              </a:rPr>
              <a:t> and part of </a:t>
            </a:r>
            <a:r>
              <a:rPr lang="en-US" sz="3200" dirty="0" err="1">
                <a:latin typeface="Times New Roman" pitchFamily="18" charset="0"/>
                <a:cs typeface="Times New Roman" pitchFamily="18" charset="0"/>
              </a:rPr>
              <a:t>ilium</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Posteriorly- hollow of sacrum</a:t>
            </a:r>
          </a:p>
          <a:p>
            <a:r>
              <a:rPr lang="en-US" sz="3200" dirty="0">
                <a:latin typeface="Times New Roman" pitchFamily="18" charset="0"/>
                <a:cs typeface="Times New Roman" pitchFamily="18" charset="0"/>
              </a:rPr>
              <a:t>The anterior aspect is shallow hence measures 4cm </a:t>
            </a:r>
            <a:r>
              <a:rPr lang="en-US" sz="3200" dirty="0" smtClean="0">
                <a:latin typeface="Times New Roman" pitchFamily="18" charset="0"/>
                <a:cs typeface="Times New Roman" pitchFamily="18" charset="0"/>
              </a:rPr>
              <a:t>deep, </a:t>
            </a:r>
            <a:r>
              <a:rPr lang="en-US" sz="3200" dirty="0">
                <a:latin typeface="Times New Roman" pitchFamily="18" charset="0"/>
                <a:cs typeface="Times New Roman" pitchFamily="18" charset="0"/>
              </a:rPr>
              <a:t>while posterior aspect measures 12cm because of the well curved hollow of the sacrum.</a:t>
            </a:r>
          </a:p>
          <a:p>
            <a:endParaRPr lang="en-US" dirty="0"/>
          </a:p>
        </p:txBody>
      </p:sp>
    </p:spTree>
    <p:extLst>
      <p:ext uri="{BB962C8B-B14F-4D97-AF65-F5344CB8AC3E}">
        <p14:creationId xmlns:p14="http://schemas.microsoft.com/office/powerpoint/2010/main" val="299437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126163"/>
          </a:xfrm>
        </p:spPr>
        <p:txBody>
          <a:bodyPr>
            <a:normAutofit/>
          </a:bodyPr>
          <a:lstStyle/>
          <a:p>
            <a:pPr>
              <a:buNone/>
            </a:pPr>
            <a:r>
              <a:rPr lang="en-US" sz="3200" dirty="0" smtClean="0">
                <a:solidFill>
                  <a:srgbClr val="7030A0"/>
                </a:solidFill>
                <a:latin typeface="Times New Roman" pitchFamily="18" charset="0"/>
                <a:cs typeface="Times New Roman" pitchFamily="18" charset="0"/>
              </a:rPr>
              <a:t>	   </a:t>
            </a:r>
            <a:r>
              <a:rPr lang="en-US" sz="3200" b="1" u="sng" dirty="0" smtClean="0">
                <a:solidFill>
                  <a:srgbClr val="7030A0"/>
                </a:solidFill>
                <a:latin typeface="Times New Roman" pitchFamily="18" charset="0"/>
                <a:cs typeface="Times New Roman" pitchFamily="18" charset="0"/>
              </a:rPr>
              <a:t>OUTLET</a:t>
            </a:r>
            <a:endParaRPr lang="en-US" sz="3200" b="1" dirty="0">
              <a:solidFill>
                <a:srgbClr val="7030A0"/>
              </a:solidFill>
              <a:latin typeface="Times New Roman" pitchFamily="18" charset="0"/>
              <a:cs typeface="Times New Roman" pitchFamily="18" charset="0"/>
            </a:endParaRPr>
          </a:p>
          <a:p>
            <a:r>
              <a:rPr lang="en-US" sz="3200" dirty="0">
                <a:latin typeface="Times New Roman" pitchFamily="18" charset="0"/>
                <a:cs typeface="Times New Roman" pitchFamily="18" charset="0"/>
              </a:rPr>
              <a:t>Described in two (2) aspects as follows:-</a:t>
            </a:r>
          </a:p>
          <a:p>
            <a:pPr lvl="0">
              <a:buNone/>
            </a:pP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i</a:t>
            </a:r>
            <a:r>
              <a:rPr lang="en-US" sz="3200" i="1" dirty="0" smtClean="0">
                <a:latin typeface="Times New Roman" pitchFamily="18" charset="0"/>
                <a:cs typeface="Times New Roman" pitchFamily="18" charset="0"/>
              </a:rPr>
              <a:t> ) THE </a:t>
            </a:r>
            <a:r>
              <a:rPr lang="en-US" sz="3200" i="1" dirty="0">
                <a:latin typeface="Times New Roman" pitchFamily="18" charset="0"/>
                <a:cs typeface="Times New Roman" pitchFamily="18" charset="0"/>
              </a:rPr>
              <a:t>ANATOMICAL</a:t>
            </a:r>
          </a:p>
          <a:p>
            <a:r>
              <a:rPr lang="en-US" sz="3200" dirty="0">
                <a:latin typeface="Times New Roman" pitchFamily="18" charset="0"/>
                <a:cs typeface="Times New Roman" pitchFamily="18" charset="0"/>
              </a:rPr>
              <a:t>Formed by lower borders of each of the bones together with the </a:t>
            </a:r>
            <a:r>
              <a:rPr lang="en-US" sz="3200" dirty="0" err="1">
                <a:latin typeface="Times New Roman" pitchFamily="18" charset="0"/>
                <a:cs typeface="Times New Roman" pitchFamily="18" charset="0"/>
              </a:rPr>
              <a:t>sacrotuberous</a:t>
            </a:r>
            <a:r>
              <a:rPr lang="en-US" sz="3200" dirty="0">
                <a:latin typeface="Times New Roman" pitchFamily="18" charset="0"/>
                <a:cs typeface="Times New Roman" pitchFamily="18" charset="0"/>
              </a:rPr>
              <a:t> ligaments.</a:t>
            </a:r>
          </a:p>
          <a:p>
            <a:pPr>
              <a:buFont typeface="Wingdings" pitchFamily="2" charset="2"/>
              <a:buChar char="Ø"/>
            </a:pPr>
            <a:r>
              <a:rPr lang="en-US" sz="3200"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Anteriorly</a:t>
            </a:r>
            <a:r>
              <a:rPr lang="en-US" sz="3200" dirty="0">
                <a:latin typeface="Times New Roman" pitchFamily="18" charset="0"/>
                <a:cs typeface="Times New Roman" pitchFamily="18" charset="0"/>
              </a:rPr>
              <a:t>- pubic arch and the inferior pubic </a:t>
            </a:r>
            <a:r>
              <a:rPr lang="en-US" sz="3200" dirty="0" err="1">
                <a:latin typeface="Times New Roman" pitchFamily="18" charset="0"/>
                <a:cs typeface="Times New Roman" pitchFamily="18" charset="0"/>
              </a:rPr>
              <a:t>rami</a:t>
            </a:r>
            <a:r>
              <a:rPr lang="en-US" sz="3200" dirty="0">
                <a:latin typeface="Times New Roman" pitchFamily="18" charset="0"/>
                <a:cs typeface="Times New Roman" pitchFamily="18" charset="0"/>
              </a:rPr>
              <a:t>.</a:t>
            </a:r>
          </a:p>
          <a:p>
            <a:pPr>
              <a:buFont typeface="Wingdings" pitchFamily="2" charset="2"/>
              <a:buChar char="Ø"/>
            </a:pPr>
            <a:r>
              <a:rPr lang="en-US" sz="3200" b="1" dirty="0">
                <a:latin typeface="Times New Roman" pitchFamily="18" charset="0"/>
                <a:cs typeface="Times New Roman" pitchFamily="18" charset="0"/>
              </a:rPr>
              <a:t>Laterally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ischial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tuberosities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sacrotuberous</a:t>
            </a:r>
            <a:r>
              <a:rPr lang="en-US" sz="3200" dirty="0">
                <a:latin typeface="Times New Roman" pitchFamily="18" charset="0"/>
                <a:cs typeface="Times New Roman" pitchFamily="18" charset="0"/>
              </a:rPr>
              <a:t> ligaments, sciatic notches and </a:t>
            </a:r>
            <a:r>
              <a:rPr lang="en-US" sz="3200" dirty="0" err="1">
                <a:latin typeface="Times New Roman" pitchFamily="18" charset="0"/>
                <a:cs typeface="Times New Roman" pitchFamily="18" charset="0"/>
              </a:rPr>
              <a:t>ischial</a:t>
            </a:r>
            <a:r>
              <a:rPr lang="en-US" sz="3200" dirty="0">
                <a:latin typeface="Times New Roman" pitchFamily="18" charset="0"/>
                <a:cs typeface="Times New Roman" pitchFamily="18" charset="0"/>
              </a:rPr>
              <a:t> spines.</a:t>
            </a:r>
          </a:p>
          <a:p>
            <a:pPr>
              <a:buFont typeface="Wingdings" pitchFamily="2" charset="2"/>
              <a:buChar char="Ø"/>
            </a:pPr>
            <a:r>
              <a:rPr lang="en-US" sz="3200" b="1" dirty="0" err="1">
                <a:latin typeface="Times New Roman" pitchFamily="18" charset="0"/>
                <a:cs typeface="Times New Roman" pitchFamily="18" charset="0"/>
              </a:rPr>
              <a:t>Posteriorly</a:t>
            </a:r>
            <a:r>
              <a:rPr lang="en-US" sz="3200" dirty="0">
                <a:latin typeface="Times New Roman" pitchFamily="18" charset="0"/>
                <a:cs typeface="Times New Roman" pitchFamily="18" charset="0"/>
              </a:rPr>
              <a:t>- the coccyx.</a:t>
            </a:r>
          </a:p>
          <a:p>
            <a:endParaRPr lang="en-US" sz="3200" dirty="0"/>
          </a:p>
        </p:txBody>
      </p:sp>
    </p:spTree>
    <p:extLst>
      <p:ext uri="{BB962C8B-B14F-4D97-AF65-F5344CB8AC3E}">
        <p14:creationId xmlns:p14="http://schemas.microsoft.com/office/powerpoint/2010/main" val="161461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629400"/>
          </a:xfrm>
        </p:spPr>
        <p:txBody>
          <a:bodyPr>
            <a:noAutofit/>
          </a:bodyPr>
          <a:lstStyle/>
          <a:p>
            <a:pPr lvl="0">
              <a:buNone/>
            </a:pPr>
            <a:r>
              <a:rPr lang="en-US" sz="3000" i="1" dirty="0" smtClean="0">
                <a:latin typeface="Times New Roman" pitchFamily="18" charset="0"/>
                <a:cs typeface="Times New Roman" pitchFamily="18" charset="0"/>
              </a:rPr>
              <a:t>  ii) THE OBSTETRICAL</a:t>
            </a:r>
          </a:p>
          <a:p>
            <a:pPr lvl="0"/>
            <a:r>
              <a:rPr lang="en-US" sz="3000" dirty="0" smtClean="0">
                <a:latin typeface="Times New Roman" pitchFamily="18" charset="0"/>
                <a:cs typeface="Times New Roman" pitchFamily="18" charset="0"/>
              </a:rPr>
              <a:t>It </a:t>
            </a:r>
            <a:r>
              <a:rPr lang="en-US" sz="3000" dirty="0">
                <a:latin typeface="Times New Roman" pitchFamily="18" charset="0"/>
                <a:cs typeface="Times New Roman" pitchFamily="18" charset="0"/>
              </a:rPr>
              <a:t>is the most important part because it describes the space available for the fetal passage.</a:t>
            </a:r>
          </a:p>
          <a:p>
            <a:r>
              <a:rPr lang="en-US" sz="3000" dirty="0" smtClean="0">
                <a:latin typeface="Times New Roman" pitchFamily="18" charset="0"/>
                <a:cs typeface="Times New Roman" pitchFamily="18" charset="0"/>
              </a:rPr>
              <a:t>Includes </a:t>
            </a:r>
            <a:r>
              <a:rPr lang="en-US" sz="3000" dirty="0">
                <a:latin typeface="Times New Roman" pitchFamily="18" charset="0"/>
                <a:cs typeface="Times New Roman" pitchFamily="18" charset="0"/>
              </a:rPr>
              <a:t>the narrow pelvic strait which lies between </a:t>
            </a:r>
            <a:r>
              <a:rPr lang="en-US" sz="3000" dirty="0" err="1">
                <a:latin typeface="Times New Roman" pitchFamily="18" charset="0"/>
                <a:cs typeface="Times New Roman" pitchFamily="18" charset="0"/>
              </a:rPr>
              <a:t>sacrococcygeal</a:t>
            </a:r>
            <a:r>
              <a:rPr lang="en-US" sz="3000" dirty="0">
                <a:latin typeface="Times New Roman" pitchFamily="18" charset="0"/>
                <a:cs typeface="Times New Roman" pitchFamily="18" charset="0"/>
              </a:rPr>
              <a:t> joint, </a:t>
            </a:r>
            <a:r>
              <a:rPr lang="en-US" sz="3000" dirty="0" err="1">
                <a:latin typeface="Times New Roman" pitchFamily="18" charset="0"/>
                <a:cs typeface="Times New Roman" pitchFamily="18" charset="0"/>
              </a:rPr>
              <a:t>ischial</a:t>
            </a:r>
            <a:r>
              <a:rPr lang="en-US" sz="3000" dirty="0">
                <a:latin typeface="Times New Roman" pitchFamily="18" charset="0"/>
                <a:cs typeface="Times New Roman" pitchFamily="18" charset="0"/>
              </a:rPr>
              <a:t> spines and pubic arch.</a:t>
            </a:r>
          </a:p>
          <a:p>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Therefore the obstetrical outlet is the space between the narrow pelvic strait and the anatomical outlet, hence diamond in shape.</a:t>
            </a:r>
          </a:p>
          <a:p>
            <a:pPr>
              <a:buNone/>
            </a:pPr>
            <a:r>
              <a:rPr lang="en-US" sz="3000" dirty="0" smtClean="0">
                <a:latin typeface="Times New Roman" pitchFamily="18" charset="0"/>
                <a:cs typeface="Times New Roman" pitchFamily="18" charset="0"/>
              </a:rPr>
              <a:t>	</a:t>
            </a:r>
            <a:r>
              <a:rPr lang="en-US" sz="3000" dirty="0" smtClean="0">
                <a:solidFill>
                  <a:srgbClr val="FF0000"/>
                </a:solidFill>
                <a:latin typeface="Times New Roman" pitchFamily="18" charset="0"/>
                <a:cs typeface="Times New Roman" pitchFamily="18" charset="0"/>
              </a:rPr>
              <a:t>NB</a:t>
            </a:r>
            <a:r>
              <a:rPr lang="en-US" sz="3000" dirty="0">
                <a:solidFill>
                  <a:srgbClr val="FF0000"/>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i)</a:t>
            </a:r>
            <a:r>
              <a:rPr lang="en-US" sz="3000" dirty="0" err="1" smtClean="0">
                <a:latin typeface="Times New Roman" pitchFamily="18" charset="0"/>
                <a:cs typeface="Times New Roman" pitchFamily="18" charset="0"/>
              </a:rPr>
              <a:t>Ischial</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spines </a:t>
            </a:r>
            <a:r>
              <a:rPr lang="en-US" sz="3000" dirty="0" smtClean="0">
                <a:latin typeface="Times New Roman" pitchFamily="18" charset="0"/>
                <a:cs typeface="Times New Roman" pitchFamily="18" charset="0"/>
              </a:rPr>
              <a:t>level, </a:t>
            </a:r>
            <a:r>
              <a:rPr lang="en-US" sz="3000" dirty="0">
                <a:latin typeface="Times New Roman" pitchFamily="18" charset="0"/>
                <a:cs typeface="Times New Roman" pitchFamily="18" charset="0"/>
              </a:rPr>
              <a:t>forms the upper transverse </a:t>
            </a:r>
            <a:r>
              <a:rPr lang="en-US" sz="3000" dirty="0" smtClean="0">
                <a:latin typeface="Times New Roman" pitchFamily="18" charset="0"/>
                <a:cs typeface="Times New Roman" pitchFamily="18" charset="0"/>
              </a:rPr>
              <a:t>  border.</a:t>
            </a:r>
            <a:endParaRPr lang="en-US" sz="3000" dirty="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		 ii)</a:t>
            </a:r>
            <a:r>
              <a:rPr lang="en-US" sz="3000" dirty="0" err="1" smtClean="0">
                <a:latin typeface="Times New Roman" pitchFamily="18" charset="0"/>
                <a:cs typeface="Times New Roman" pitchFamily="18" charset="0"/>
              </a:rPr>
              <a:t>Intertuberous</a:t>
            </a:r>
            <a:r>
              <a:rPr lang="en-US" sz="3000" dirty="0" smtClean="0">
                <a:latin typeface="Times New Roman" pitchFamily="18" charset="0"/>
                <a:cs typeface="Times New Roman" pitchFamily="18" charset="0"/>
              </a:rPr>
              <a:t> space, </a:t>
            </a:r>
            <a:r>
              <a:rPr lang="en-US" sz="3000" dirty="0">
                <a:latin typeface="Times New Roman" pitchFamily="18" charset="0"/>
                <a:cs typeface="Times New Roman" pitchFamily="18" charset="0"/>
              </a:rPr>
              <a:t>forms the lower </a:t>
            </a:r>
            <a:r>
              <a:rPr lang="en-US" sz="3000" dirty="0" smtClean="0">
                <a:latin typeface="Times New Roman" pitchFamily="18" charset="0"/>
                <a:cs typeface="Times New Roman" pitchFamily="18" charset="0"/>
              </a:rPr>
              <a:t>transverse  border.</a:t>
            </a:r>
            <a:endParaRPr lang="en-US" sz="3000" dirty="0"/>
          </a:p>
        </p:txBody>
      </p:sp>
    </p:spTree>
    <p:extLst>
      <p:ext uri="{BB962C8B-B14F-4D97-AF65-F5344CB8AC3E}">
        <p14:creationId xmlns:p14="http://schemas.microsoft.com/office/powerpoint/2010/main" val="306500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6324600"/>
          </a:xfrm>
        </p:spPr>
        <p:txBody>
          <a:bodyPr>
            <a:noAutofit/>
          </a:bodyPr>
          <a:lstStyle/>
          <a:p>
            <a:pPr algn="ctr">
              <a:buNone/>
            </a:pPr>
            <a:r>
              <a:rPr lang="en-US" sz="3000" b="1" u="sng" dirty="0" smtClean="0">
                <a:solidFill>
                  <a:schemeClr val="accent1">
                    <a:lumMod val="75000"/>
                  </a:schemeClr>
                </a:solidFill>
                <a:latin typeface="Times New Roman" pitchFamily="18" charset="0"/>
                <a:cs typeface="Times New Roman" pitchFamily="18" charset="0"/>
              </a:rPr>
              <a:t>DIAMETERS</a:t>
            </a:r>
            <a:endParaRPr lang="en-US" sz="3000" dirty="0" smtClean="0">
              <a:solidFill>
                <a:schemeClr val="accent1">
                  <a:lumMod val="75000"/>
                </a:schemeClr>
              </a:solidFill>
              <a:latin typeface="Times New Roman" pitchFamily="18" charset="0"/>
              <a:cs typeface="Times New Roman" pitchFamily="18" charset="0"/>
            </a:endParaRPr>
          </a:p>
          <a:p>
            <a:pPr lvl="0"/>
            <a:endParaRPr lang="en-US" sz="3000" dirty="0" smtClean="0">
              <a:latin typeface="Times New Roman" pitchFamily="18" charset="0"/>
              <a:cs typeface="Times New Roman" pitchFamily="18" charset="0"/>
            </a:endParaRPr>
          </a:p>
        </p:txBody>
      </p:sp>
      <p:pic>
        <p:nvPicPr>
          <p:cNvPr id="4" name="ia_el_25_innerEl" descr="The anteroposterior diameter"/>
          <p:cNvPicPr/>
          <p:nvPr/>
        </p:nvPicPr>
        <p:blipFill>
          <a:blip r:embed="rId2" cstate="print"/>
          <a:srcRect/>
          <a:stretch>
            <a:fillRect/>
          </a:stretch>
        </p:blipFill>
        <p:spPr bwMode="auto">
          <a:xfrm>
            <a:off x="304800" y="609600"/>
            <a:ext cx="8153400" cy="5791200"/>
          </a:xfrm>
          <a:prstGeom prst="rect">
            <a:avLst/>
          </a:prstGeom>
          <a:noFill/>
          <a:ln w="9525">
            <a:noFill/>
            <a:miter lim="800000"/>
            <a:headEnd/>
            <a:tailEnd/>
          </a:ln>
        </p:spPr>
      </p:pic>
    </p:spTree>
    <p:extLst>
      <p:ext uri="{BB962C8B-B14F-4D97-AF65-F5344CB8AC3E}">
        <p14:creationId xmlns:p14="http://schemas.microsoft.com/office/powerpoint/2010/main" val="69844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915400" cy="6858000"/>
          </a:xfrm>
        </p:spPr>
        <p:txBody>
          <a:bodyPr>
            <a:noAutofit/>
          </a:bodyPr>
          <a:lstStyle/>
          <a:p>
            <a:pPr lvl="0">
              <a:buNone/>
            </a:pPr>
            <a:r>
              <a:rPr lang="en-US" sz="3200" b="1" dirty="0" smtClean="0">
                <a:solidFill>
                  <a:srgbClr val="0033CC"/>
                </a:solidFill>
                <a:latin typeface="Algerian" pitchFamily="82" charset="0"/>
                <a:cs typeface="Times New Roman" pitchFamily="18" charset="0"/>
              </a:rPr>
              <a:t>DIAMETERS OF THE PELVIC BRIM</a:t>
            </a:r>
          </a:p>
          <a:p>
            <a:pPr lvl="0"/>
            <a:r>
              <a:rPr lang="en-US" sz="3200" dirty="0" smtClean="0">
                <a:latin typeface="Times New Roman" pitchFamily="18" charset="0"/>
                <a:cs typeface="Times New Roman" pitchFamily="18" charset="0"/>
              </a:rPr>
              <a:t>They are </a:t>
            </a:r>
            <a:r>
              <a:rPr lang="en-US" sz="3200" dirty="0" err="1" smtClean="0">
                <a:latin typeface="Times New Roman" pitchFamily="18" charset="0"/>
                <a:cs typeface="Times New Roman" pitchFamily="18" charset="0"/>
              </a:rPr>
              <a:t>imaginery</a:t>
            </a:r>
            <a:r>
              <a:rPr lang="en-US" sz="3200" dirty="0" smtClean="0">
                <a:latin typeface="Times New Roman" pitchFamily="18" charset="0"/>
                <a:cs typeface="Times New Roman" pitchFamily="18" charset="0"/>
              </a:rPr>
              <a:t> straight distances between two standardized points.</a:t>
            </a:r>
          </a:p>
          <a:p>
            <a:pPr lvl="0">
              <a:buNone/>
            </a:pPr>
            <a:r>
              <a:rPr lang="en-US" sz="3200" b="1" dirty="0" smtClean="0">
                <a:solidFill>
                  <a:srgbClr val="7030A0"/>
                </a:solidFill>
                <a:latin typeface="Times New Roman" pitchFamily="18" charset="0"/>
                <a:cs typeface="Times New Roman" pitchFamily="18" charset="0"/>
              </a:rPr>
              <a:t> 1.BRIM </a:t>
            </a:r>
            <a:r>
              <a:rPr lang="en-US" sz="3200" dirty="0" smtClean="0">
                <a:latin typeface="Times New Roman" pitchFamily="18" charset="0"/>
                <a:cs typeface="Times New Roman" pitchFamily="18" charset="0"/>
              </a:rPr>
              <a:t>– There are four as follows</a:t>
            </a:r>
          </a:p>
          <a:p>
            <a:pPr lvl="0">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a:t>
            </a:r>
            <a:r>
              <a:rPr lang="en-US" sz="3200" b="1" dirty="0" err="1" smtClean="0">
                <a:latin typeface="Times New Roman" pitchFamily="18" charset="0"/>
                <a:cs typeface="Times New Roman" pitchFamily="18" charset="0"/>
              </a:rPr>
              <a:t>Anteriorposterior</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Also known as the Obstetrical conjugate because the fetal head must pass  through it, to enter the pelvis.</a:t>
            </a:r>
          </a:p>
          <a:p>
            <a:r>
              <a:rPr lang="en-US" sz="3200" dirty="0" smtClean="0">
                <a:latin typeface="Times New Roman" pitchFamily="18" charset="0"/>
                <a:cs typeface="Times New Roman" pitchFamily="18" charset="0"/>
              </a:rPr>
              <a:t>It is measured from the centre of the sacral promontory to the upper inner border of the </a:t>
            </a:r>
            <a:r>
              <a:rPr lang="en-US" sz="3200" dirty="0" err="1" smtClean="0">
                <a:latin typeface="Times New Roman" pitchFamily="18" charset="0"/>
                <a:cs typeface="Times New Roman" pitchFamily="18" charset="0"/>
              </a:rPr>
              <a:t>symphysis</a:t>
            </a:r>
            <a:r>
              <a:rPr lang="en-US" sz="3200" dirty="0" smtClean="0">
                <a:latin typeface="Times New Roman" pitchFamily="18" charset="0"/>
                <a:cs typeface="Times New Roman" pitchFamily="18" charset="0"/>
              </a:rPr>
              <a:t> pubis.</a:t>
            </a:r>
          </a:p>
          <a:p>
            <a:r>
              <a:rPr lang="en-US" sz="3200" dirty="0" smtClean="0">
                <a:latin typeface="Times New Roman" pitchFamily="18" charset="0"/>
                <a:cs typeface="Times New Roman" pitchFamily="18" charset="0"/>
              </a:rPr>
              <a:t>It excludes the bones thickness. measures </a:t>
            </a:r>
            <a:r>
              <a:rPr lang="en-US" sz="3200" b="1" dirty="0" smtClean="0">
                <a:latin typeface="Times New Roman" pitchFamily="18" charset="0"/>
                <a:cs typeface="Times New Roman" pitchFamily="18" charset="0"/>
              </a:rPr>
              <a:t>11cm</a:t>
            </a:r>
            <a:r>
              <a:rPr lang="en-US" sz="3200" dirty="0" smtClean="0">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428446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err="1" smtClean="0"/>
              <a:t>contd</a:t>
            </a:r>
            <a:endParaRPr lang="en-US" dirty="0"/>
          </a:p>
        </p:txBody>
      </p:sp>
      <p:sp>
        <p:nvSpPr>
          <p:cNvPr id="3" name="Content Placeholder 2"/>
          <p:cNvSpPr>
            <a:spLocks noGrp="1"/>
          </p:cNvSpPr>
          <p:nvPr>
            <p:ph sz="quarter" idx="1"/>
          </p:nvPr>
        </p:nvSpPr>
        <p:spPr>
          <a:xfrm>
            <a:off x="457200" y="838200"/>
            <a:ext cx="7467600" cy="5635752"/>
          </a:xfrm>
        </p:spPr>
        <p:txBody>
          <a:bodyPr>
            <a:noAutofit/>
          </a:bodyPr>
          <a:lstStyle/>
          <a:p>
            <a:pPr lvl="0">
              <a:buNone/>
            </a:pPr>
            <a:r>
              <a:rPr lang="en-US" sz="2800" b="1" dirty="0" smtClean="0">
                <a:latin typeface="Times New Roman" pitchFamily="18" charset="0"/>
                <a:cs typeface="Times New Roman" pitchFamily="18" charset="0"/>
              </a:rPr>
              <a:t> b)Oblique</a:t>
            </a:r>
          </a:p>
          <a:p>
            <a:r>
              <a:rPr lang="en-US" sz="2800" dirty="0" smtClean="0">
                <a:latin typeface="Times New Roman" pitchFamily="18" charset="0"/>
                <a:cs typeface="Times New Roman" pitchFamily="18" charset="0"/>
              </a:rPr>
              <a:t>There are two (2) and each is measured from one </a:t>
            </a:r>
            <a:r>
              <a:rPr lang="en-US" sz="2800" dirty="0" err="1" smtClean="0">
                <a:latin typeface="Times New Roman" pitchFamily="18" charset="0"/>
                <a:cs typeface="Times New Roman" pitchFamily="18" charset="0"/>
              </a:rPr>
              <a:t>sacro</a:t>
            </a:r>
            <a:r>
              <a:rPr lang="en-US" sz="2800" dirty="0" smtClean="0">
                <a:latin typeface="Times New Roman" pitchFamily="18" charset="0"/>
                <a:cs typeface="Times New Roman" pitchFamily="18" charset="0"/>
              </a:rPr>
              <a:t>-iliac joint to the </a:t>
            </a:r>
            <a:r>
              <a:rPr lang="en-US" sz="2800" dirty="0" err="1" smtClean="0">
                <a:latin typeface="Times New Roman" pitchFamily="18" charset="0"/>
                <a:cs typeface="Times New Roman" pitchFamily="18" charset="0"/>
              </a:rPr>
              <a:t>iliopectineal</a:t>
            </a:r>
            <a:r>
              <a:rPr lang="en-US" sz="2800" dirty="0" smtClean="0">
                <a:latin typeface="Times New Roman" pitchFamily="18" charset="0"/>
                <a:cs typeface="Times New Roman" pitchFamily="18" charset="0"/>
              </a:rPr>
              <a:t> eminence on the opposite side.  </a:t>
            </a:r>
          </a:p>
          <a:p>
            <a:r>
              <a:rPr lang="en-US" sz="2800" dirty="0" smtClean="0">
                <a:latin typeface="Times New Roman" pitchFamily="18" charset="0"/>
                <a:cs typeface="Times New Roman" pitchFamily="18" charset="0"/>
              </a:rPr>
              <a:t>They are named according to the specific </a:t>
            </a:r>
            <a:r>
              <a:rPr lang="en-US" sz="2800" dirty="0" err="1" smtClean="0">
                <a:latin typeface="Times New Roman" pitchFamily="18" charset="0"/>
                <a:cs typeface="Times New Roman" pitchFamily="18" charset="0"/>
              </a:rPr>
              <a:t>sacro</a:t>
            </a:r>
            <a:r>
              <a:rPr lang="en-US" sz="2800" dirty="0" smtClean="0">
                <a:latin typeface="Times New Roman" pitchFamily="18" charset="0"/>
                <a:cs typeface="Times New Roman" pitchFamily="18" charset="0"/>
              </a:rPr>
              <a:t>-iliac joint.</a:t>
            </a:r>
          </a:p>
          <a:p>
            <a:r>
              <a:rPr lang="en-US" sz="2800" dirty="0" smtClean="0">
                <a:latin typeface="Times New Roman" pitchFamily="18" charset="0"/>
                <a:cs typeface="Times New Roman" pitchFamily="18" charset="0"/>
              </a:rPr>
              <a:t>Each measures </a:t>
            </a:r>
            <a:r>
              <a:rPr lang="en-US" sz="2800" b="1" dirty="0" smtClean="0">
                <a:latin typeface="Times New Roman" pitchFamily="18" charset="0"/>
                <a:cs typeface="Times New Roman" pitchFamily="18" charset="0"/>
              </a:rPr>
              <a:t>12cm</a:t>
            </a:r>
            <a:r>
              <a:rPr lang="en-US" sz="2800" dirty="0" smtClean="0">
                <a:latin typeface="Times New Roman" pitchFamily="18" charset="0"/>
                <a:cs typeface="Times New Roman" pitchFamily="18" charset="0"/>
              </a:rPr>
              <a:t>. </a:t>
            </a:r>
          </a:p>
          <a:p>
            <a:pPr lvl="0">
              <a:buNone/>
            </a:pPr>
            <a:r>
              <a:rPr lang="en-US" sz="2800" b="1" dirty="0" smtClean="0">
                <a:latin typeface="Times New Roman" pitchFamily="18" charset="0"/>
                <a:cs typeface="Times New Roman" pitchFamily="18" charset="0"/>
              </a:rPr>
              <a:t> c)Transverse</a:t>
            </a:r>
          </a:p>
          <a:p>
            <a:pPr lvl="0"/>
            <a:r>
              <a:rPr lang="en-US" sz="2800" dirty="0" smtClean="0">
                <a:latin typeface="Times New Roman" pitchFamily="18" charset="0"/>
                <a:cs typeface="Times New Roman" pitchFamily="18" charset="0"/>
              </a:rPr>
              <a:t>It is measured between the points furthest apart on each of the </a:t>
            </a:r>
            <a:r>
              <a:rPr lang="en-US" sz="2800" dirty="0" err="1" smtClean="0">
                <a:latin typeface="Times New Roman" pitchFamily="18" charset="0"/>
                <a:cs typeface="Times New Roman" pitchFamily="18" charset="0"/>
              </a:rPr>
              <a:t>iliopectineal</a:t>
            </a:r>
            <a:r>
              <a:rPr lang="en-US" sz="2800" dirty="0" smtClean="0">
                <a:latin typeface="Times New Roman" pitchFamily="18" charset="0"/>
                <a:cs typeface="Times New Roman" pitchFamily="18" charset="0"/>
              </a:rPr>
              <a:t> line, i.e. right and left. It measures </a:t>
            </a:r>
            <a:r>
              <a:rPr lang="en-US" sz="2800" b="1" dirty="0" smtClean="0">
                <a:latin typeface="Times New Roman" pitchFamily="18" charset="0"/>
                <a:cs typeface="Times New Roman" pitchFamily="18" charset="0"/>
              </a:rPr>
              <a:t>13cm.</a:t>
            </a:r>
          </a:p>
        </p:txBody>
      </p:sp>
    </p:spTree>
    <p:extLst>
      <p:ext uri="{BB962C8B-B14F-4D97-AF65-F5344CB8AC3E}">
        <p14:creationId xmlns:p14="http://schemas.microsoft.com/office/powerpoint/2010/main" val="251980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7467600" cy="6245352"/>
          </a:xfrm>
        </p:spPr>
        <p:txBody>
          <a:bodyPr>
            <a:normAutofit/>
          </a:bodyPr>
          <a:lstStyle/>
          <a:p>
            <a:pPr lvl="0">
              <a:buNone/>
            </a:pPr>
            <a:r>
              <a:rPr lang="en-US"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a:t>
            </a:r>
            <a:r>
              <a:rPr lang="en-US" sz="3200" b="1" dirty="0" err="1" smtClean="0">
                <a:latin typeface="Times New Roman" pitchFamily="18" charset="0"/>
                <a:cs typeface="Times New Roman" pitchFamily="18" charset="0"/>
              </a:rPr>
              <a:t>Sacro-cotyloid</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They are two and each is measured from sacral promontory to the </a:t>
            </a:r>
            <a:r>
              <a:rPr lang="en-US" sz="3200" dirty="0" err="1" smtClean="0">
                <a:latin typeface="Times New Roman" pitchFamily="18" charset="0"/>
                <a:cs typeface="Times New Roman" pitchFamily="18" charset="0"/>
              </a:rPr>
              <a:t>ileopectineal</a:t>
            </a:r>
            <a:r>
              <a:rPr lang="en-US" sz="3200" dirty="0" smtClean="0">
                <a:latin typeface="Times New Roman" pitchFamily="18" charset="0"/>
                <a:cs typeface="Times New Roman" pitchFamily="18" charset="0"/>
              </a:rPr>
              <a:t> eminence on each side.  Measures </a:t>
            </a:r>
            <a:r>
              <a:rPr lang="en-US" sz="3200" b="1" dirty="0" smtClean="0">
                <a:latin typeface="Times New Roman" pitchFamily="18" charset="0"/>
                <a:cs typeface="Times New Roman" pitchFamily="18" charset="0"/>
              </a:rPr>
              <a:t>9.0-9.5cm.</a:t>
            </a:r>
          </a:p>
          <a:p>
            <a:pPr>
              <a:buNone/>
            </a:pPr>
            <a:r>
              <a:rPr lang="en-US" sz="3200" b="1" dirty="0" smtClean="0">
                <a:solidFill>
                  <a:srgbClr val="FF0000"/>
                </a:solidFill>
                <a:latin typeface="Times New Roman" pitchFamily="18" charset="0"/>
                <a:cs typeface="Times New Roman" pitchFamily="18" charset="0"/>
              </a:rPr>
              <a:t>NB</a:t>
            </a:r>
            <a:r>
              <a:rPr lang="en-US" sz="3200" dirty="0" smtClean="0">
                <a:latin typeface="Times New Roman" pitchFamily="18" charset="0"/>
                <a:cs typeface="Times New Roman" pitchFamily="18" charset="0"/>
              </a:rPr>
              <a:t>. Important only in </a:t>
            </a:r>
            <a:r>
              <a:rPr lang="en-US" sz="3200" dirty="0" err="1" smtClean="0">
                <a:latin typeface="Times New Roman" pitchFamily="18" charset="0"/>
                <a:cs typeface="Times New Roman" pitchFamily="18" charset="0"/>
              </a:rPr>
              <a:t>occipitoposterior</a:t>
            </a:r>
            <a:r>
              <a:rPr lang="en-US" sz="3200" dirty="0" smtClean="0">
                <a:latin typeface="Times New Roman" pitchFamily="18" charset="0"/>
                <a:cs typeface="Times New Roman" pitchFamily="18" charset="0"/>
              </a:rPr>
              <a:t>  position (</a:t>
            </a:r>
            <a:r>
              <a:rPr lang="en-US" sz="3200" dirty="0" err="1" smtClean="0">
                <a:latin typeface="Times New Roman" pitchFamily="18" charset="0"/>
                <a:cs typeface="Times New Roman" pitchFamily="18" charset="0"/>
              </a:rPr>
              <a:t>malposition</a:t>
            </a:r>
            <a:r>
              <a:rPr lang="en-US" sz="3200" dirty="0" smtClean="0">
                <a:latin typeface="Times New Roman" pitchFamily="18" charset="0"/>
                <a:cs typeface="Times New Roman" pitchFamily="18" charset="0"/>
              </a:rPr>
              <a:t>).</a:t>
            </a:r>
          </a:p>
          <a:p>
            <a:pPr lvl="0">
              <a:buNone/>
            </a:pPr>
            <a:r>
              <a:rPr lang="en-US" sz="3200" dirty="0" smtClean="0">
                <a:latin typeface="Times New Roman" pitchFamily="18" charset="0"/>
                <a:cs typeface="Times New Roman" pitchFamily="18" charset="0"/>
              </a:rPr>
              <a:t>	</a:t>
            </a:r>
            <a:r>
              <a:rPr lang="en-US" sz="3200" b="1" u="sng" dirty="0" smtClean="0">
                <a:solidFill>
                  <a:srgbClr val="7030A0"/>
                </a:solidFill>
                <a:latin typeface="Times New Roman" pitchFamily="18" charset="0"/>
                <a:cs typeface="Times New Roman" pitchFamily="18" charset="0"/>
              </a:rPr>
              <a:t>2.CAVITY</a:t>
            </a:r>
            <a:endParaRPr lang="en-US" sz="3200" b="1" dirty="0" smtClean="0">
              <a:solidFill>
                <a:srgbClr val="7030A0"/>
              </a:solidFill>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All diameters are estimated to measure </a:t>
            </a:r>
            <a:r>
              <a:rPr lang="en-US" sz="3200" b="1" dirty="0" smtClean="0">
                <a:latin typeface="Times New Roman" pitchFamily="18" charset="0"/>
                <a:cs typeface="Times New Roman" pitchFamily="18" charset="0"/>
              </a:rPr>
              <a:t>12cm</a:t>
            </a:r>
            <a:r>
              <a:rPr lang="en-US" sz="3200" dirty="0" smtClean="0">
                <a:latin typeface="Times New Roman" pitchFamily="18" charset="0"/>
                <a:cs typeface="Times New Roman" pitchFamily="18" charset="0"/>
              </a:rPr>
              <a:t> each because the area is circular.</a:t>
            </a:r>
          </a:p>
          <a:p>
            <a:endParaRPr lang="en-US" sz="2200" dirty="0" smtClean="0"/>
          </a:p>
          <a:p>
            <a:endParaRPr lang="en-US" dirty="0"/>
          </a:p>
        </p:txBody>
      </p:sp>
    </p:spTree>
    <p:extLst>
      <p:ext uri="{BB962C8B-B14F-4D97-AF65-F5344CB8AC3E}">
        <p14:creationId xmlns:p14="http://schemas.microsoft.com/office/powerpoint/2010/main" val="43213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324600"/>
          </a:xfrm>
        </p:spPr>
        <p:txBody>
          <a:bodyPr>
            <a:normAutofit fontScale="25000" lnSpcReduction="20000"/>
          </a:bodyPr>
          <a:lstStyle/>
          <a:p>
            <a:pPr>
              <a:buNone/>
            </a:pPr>
            <a:r>
              <a:rPr lang="en-US" sz="7200" dirty="0" smtClean="0">
                <a:latin typeface="Times New Roman" pitchFamily="18" charset="0"/>
                <a:cs typeface="Times New Roman" pitchFamily="18" charset="0"/>
              </a:rPr>
              <a:t>	</a:t>
            </a:r>
            <a:r>
              <a:rPr lang="en-US" sz="12000" b="1" u="sng" dirty="0" smtClean="0">
                <a:solidFill>
                  <a:srgbClr val="7030A0"/>
                </a:solidFill>
                <a:latin typeface="Times New Roman" pitchFamily="18" charset="0"/>
                <a:cs typeface="Times New Roman" pitchFamily="18" charset="0"/>
              </a:rPr>
              <a:t> 3.OUTLET</a:t>
            </a:r>
          </a:p>
          <a:p>
            <a:pPr>
              <a:buNone/>
            </a:pPr>
            <a:r>
              <a:rPr lang="en-US" sz="12000" dirty="0" smtClean="0">
                <a:latin typeface="Times New Roman" pitchFamily="18" charset="0"/>
                <a:cs typeface="Times New Roman" pitchFamily="18" charset="0"/>
              </a:rPr>
              <a:t>They are normally three (3)</a:t>
            </a:r>
          </a:p>
          <a:p>
            <a:pPr lvl="0">
              <a:buNone/>
            </a:pPr>
            <a:r>
              <a:rPr lang="en-US" sz="12000" dirty="0" smtClean="0">
                <a:latin typeface="Times New Roman" pitchFamily="18" charset="0"/>
                <a:cs typeface="Times New Roman" pitchFamily="18" charset="0"/>
              </a:rPr>
              <a:t>    </a:t>
            </a:r>
            <a:r>
              <a:rPr lang="en-US" sz="12000" b="1" dirty="0" smtClean="0">
                <a:latin typeface="Times New Roman" pitchFamily="18" charset="0"/>
                <a:cs typeface="Times New Roman" pitchFamily="18" charset="0"/>
              </a:rPr>
              <a:t>a) Anterior posterior</a:t>
            </a:r>
          </a:p>
          <a:p>
            <a:r>
              <a:rPr lang="en-US" sz="12000" dirty="0" smtClean="0">
                <a:latin typeface="Times New Roman" pitchFamily="18" charset="0"/>
                <a:cs typeface="Times New Roman" pitchFamily="18" charset="0"/>
              </a:rPr>
              <a:t>Measured from the lower border of  </a:t>
            </a:r>
            <a:r>
              <a:rPr lang="en-US" sz="12000" dirty="0" err="1" smtClean="0">
                <a:latin typeface="Times New Roman" pitchFamily="18" charset="0"/>
                <a:cs typeface="Times New Roman" pitchFamily="18" charset="0"/>
              </a:rPr>
              <a:t>symphysis</a:t>
            </a:r>
            <a:r>
              <a:rPr lang="en-US" sz="12000" dirty="0" smtClean="0">
                <a:latin typeface="Times New Roman" pitchFamily="18" charset="0"/>
                <a:cs typeface="Times New Roman" pitchFamily="18" charset="0"/>
              </a:rPr>
              <a:t> pubis to the </a:t>
            </a:r>
            <a:r>
              <a:rPr lang="en-US" sz="12000" dirty="0" err="1" smtClean="0">
                <a:latin typeface="Times New Roman" pitchFamily="18" charset="0"/>
                <a:cs typeface="Times New Roman" pitchFamily="18" charset="0"/>
              </a:rPr>
              <a:t>sacrococcygeal</a:t>
            </a:r>
            <a:r>
              <a:rPr lang="en-US" sz="12000" dirty="0" smtClean="0">
                <a:latin typeface="Times New Roman" pitchFamily="18" charset="0"/>
                <a:cs typeface="Times New Roman" pitchFamily="18" charset="0"/>
              </a:rPr>
              <a:t> joint.  </a:t>
            </a:r>
          </a:p>
          <a:p>
            <a:pPr>
              <a:buFont typeface="Wingdings" pitchFamily="2" charset="2"/>
              <a:buChar char="Ø"/>
            </a:pPr>
            <a:r>
              <a:rPr lang="en-US" sz="12000" dirty="0" smtClean="0">
                <a:latin typeface="Times New Roman" pitchFamily="18" charset="0"/>
                <a:cs typeface="Times New Roman" pitchFamily="18" charset="0"/>
              </a:rPr>
              <a:t> It measures 13cm.</a:t>
            </a:r>
          </a:p>
          <a:p>
            <a:r>
              <a:rPr lang="en-US" sz="12000" dirty="0" smtClean="0">
                <a:latin typeface="Times New Roman" pitchFamily="18" charset="0"/>
                <a:cs typeface="Times New Roman" pitchFamily="18" charset="0"/>
              </a:rPr>
              <a:t> The diameter represents the pelvic strait.</a:t>
            </a:r>
          </a:p>
          <a:p>
            <a:pPr lvl="0">
              <a:buNone/>
            </a:pPr>
            <a:r>
              <a:rPr lang="en-US" sz="12000" b="1" dirty="0" smtClean="0">
                <a:latin typeface="Times New Roman" pitchFamily="18" charset="0"/>
                <a:cs typeface="Times New Roman" pitchFamily="18" charset="0"/>
              </a:rPr>
              <a:t>     b) Oblique</a:t>
            </a:r>
          </a:p>
          <a:p>
            <a:r>
              <a:rPr lang="en-US" sz="12000" dirty="0" smtClean="0">
                <a:latin typeface="Times New Roman" pitchFamily="18" charset="0"/>
                <a:cs typeface="Times New Roman" pitchFamily="18" charset="0"/>
              </a:rPr>
              <a:t>They are two and each is estimated to measure 12cm.</a:t>
            </a:r>
          </a:p>
          <a:p>
            <a:pPr>
              <a:buNone/>
            </a:pPr>
            <a:r>
              <a:rPr lang="en-US" sz="12000" b="1" dirty="0" smtClean="0">
                <a:latin typeface="Times New Roman" pitchFamily="18" charset="0"/>
                <a:cs typeface="Times New Roman" pitchFamily="18" charset="0"/>
              </a:rPr>
              <a:t>     c) Transverse</a:t>
            </a:r>
          </a:p>
          <a:p>
            <a:r>
              <a:rPr lang="en-US" sz="12000" dirty="0" smtClean="0">
                <a:latin typeface="Times New Roman" pitchFamily="18" charset="0"/>
                <a:cs typeface="Times New Roman" pitchFamily="18" charset="0"/>
              </a:rPr>
              <a:t>Measured between the </a:t>
            </a:r>
            <a:r>
              <a:rPr lang="en-US" sz="12000" dirty="0" err="1" smtClean="0">
                <a:latin typeface="Times New Roman" pitchFamily="18" charset="0"/>
                <a:cs typeface="Times New Roman" pitchFamily="18" charset="0"/>
              </a:rPr>
              <a:t>ischial</a:t>
            </a:r>
            <a:r>
              <a:rPr lang="en-US" sz="12000" dirty="0" smtClean="0">
                <a:latin typeface="Times New Roman" pitchFamily="18" charset="0"/>
                <a:cs typeface="Times New Roman" pitchFamily="18" charset="0"/>
              </a:rPr>
              <a:t> spines hence referred to as </a:t>
            </a:r>
            <a:r>
              <a:rPr lang="en-US" sz="12000" dirty="0" err="1" smtClean="0">
                <a:latin typeface="Times New Roman" pitchFamily="18" charset="0"/>
                <a:cs typeface="Times New Roman" pitchFamily="18" charset="0"/>
              </a:rPr>
              <a:t>bispinous</a:t>
            </a:r>
            <a:r>
              <a:rPr lang="en-US" sz="12000" dirty="0" smtClean="0">
                <a:latin typeface="Times New Roman" pitchFamily="18" charset="0"/>
                <a:cs typeface="Times New Roman" pitchFamily="18" charset="0"/>
              </a:rPr>
              <a:t> diameter. Measures10-11cm.</a:t>
            </a:r>
          </a:p>
          <a:p>
            <a:pPr>
              <a:buFont typeface="Wingdings" pitchFamily="2" charset="2"/>
              <a:buChar char="Ø"/>
            </a:pPr>
            <a:r>
              <a:rPr lang="en-US" sz="12000" dirty="0" smtClean="0">
                <a:latin typeface="Times New Roman" pitchFamily="18" charset="0"/>
                <a:cs typeface="Times New Roman" pitchFamily="18" charset="0"/>
              </a:rPr>
              <a:t>It is universally accepted to measure 11cm</a:t>
            </a:r>
            <a:r>
              <a:rPr lang="en-US" sz="8900" dirty="0" smtClean="0">
                <a:latin typeface="Times New Roman" pitchFamily="18" charset="0"/>
                <a:cs typeface="Times New Roman" pitchFamily="18" charset="0"/>
              </a:rPr>
              <a:t>.</a:t>
            </a:r>
          </a:p>
          <a:p>
            <a:endParaRPr lang="en-US" dirty="0" smtClean="0"/>
          </a:p>
          <a:p>
            <a:r>
              <a:rPr lang="en-US" dirty="0" smtClean="0"/>
              <a:t>  </a:t>
            </a:r>
            <a:endParaRPr lang="en-US" dirty="0"/>
          </a:p>
        </p:txBody>
      </p:sp>
    </p:spTree>
    <p:extLst>
      <p:ext uri="{BB962C8B-B14F-4D97-AF65-F5344CB8AC3E}">
        <p14:creationId xmlns:p14="http://schemas.microsoft.com/office/powerpoint/2010/main" val="117151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9800"/>
          </a:xfrm>
        </p:spPr>
        <p:txBody>
          <a:bodyPr>
            <a:normAutofit/>
          </a:bodyPr>
          <a:lstStyle/>
          <a:p>
            <a:pPr lvl="0">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u="sng" dirty="0" smtClean="0">
                <a:solidFill>
                  <a:srgbClr val="7030A0"/>
                </a:solidFill>
                <a:latin typeface="Times New Roman" pitchFamily="18" charset="0"/>
                <a:cs typeface="Times New Roman" pitchFamily="18" charset="0"/>
              </a:rPr>
              <a:t>OTHERS</a:t>
            </a:r>
            <a:r>
              <a:rPr lang="en-US" sz="2800" dirty="0" smtClean="0">
                <a:solidFill>
                  <a:srgbClr val="7030A0"/>
                </a:solidFill>
                <a:latin typeface="Times New Roman" pitchFamily="18" charset="0"/>
                <a:cs typeface="Times New Roman" pitchFamily="18" charset="0"/>
              </a:rPr>
              <a:t> </a:t>
            </a:r>
          </a:p>
          <a:p>
            <a:pPr>
              <a:buFont typeface="Wingdings" pitchFamily="2" charset="2"/>
              <a:buChar char="v"/>
            </a:pPr>
            <a:r>
              <a:rPr lang="en-US" sz="2800" dirty="0" smtClean="0">
                <a:latin typeface="Times New Roman" pitchFamily="18" charset="0"/>
                <a:cs typeface="Times New Roman" pitchFamily="18" charset="0"/>
              </a:rPr>
              <a:t>All, aims at estimating anterior posterior diameter of the brim/inlet.  They are:-</a:t>
            </a:r>
          </a:p>
          <a:p>
            <a:pPr lvl="0">
              <a:buNone/>
            </a:pPr>
            <a:r>
              <a:rPr lang="en-US" sz="2800" u="sng" dirty="0" smtClean="0">
                <a:latin typeface="Times New Roman" pitchFamily="18" charset="0"/>
                <a:cs typeface="Times New Roman" pitchFamily="18" charset="0"/>
              </a:rPr>
              <a:t> 1.DIAGONAL CONJUGATE</a:t>
            </a:r>
          </a:p>
          <a:p>
            <a:r>
              <a:rPr lang="en-US" sz="2800" dirty="0" smtClean="0">
                <a:latin typeface="Times New Roman" pitchFamily="18" charset="0"/>
                <a:cs typeface="Times New Roman" pitchFamily="18" charset="0"/>
              </a:rPr>
              <a:t>Measured from the lower border of </a:t>
            </a:r>
            <a:r>
              <a:rPr lang="en-US" sz="2800" dirty="0" err="1" smtClean="0">
                <a:latin typeface="Times New Roman" pitchFamily="18" charset="0"/>
                <a:cs typeface="Times New Roman" pitchFamily="18" charset="0"/>
              </a:rPr>
              <a:t>symphysis</a:t>
            </a:r>
            <a:r>
              <a:rPr lang="en-US" sz="2800" dirty="0" smtClean="0">
                <a:latin typeface="Times New Roman" pitchFamily="18" charset="0"/>
                <a:cs typeface="Times New Roman" pitchFamily="18" charset="0"/>
              </a:rPr>
              <a:t> pubis (pubic arch) to the sacral promontory during digital pelvic assessment.  It measures approximately 13cm.        </a:t>
            </a:r>
          </a:p>
          <a:p>
            <a:pPr lvl="0">
              <a:buNone/>
            </a:pPr>
            <a:r>
              <a:rPr lang="en-US" sz="2800" u="sng" dirty="0" smtClean="0">
                <a:latin typeface="Times New Roman" pitchFamily="18" charset="0"/>
                <a:cs typeface="Times New Roman" pitchFamily="18" charset="0"/>
              </a:rPr>
              <a:t> 2.TRUE(ANATOMICAL) CONJUGATE</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Measured from the centre of the sacral promontory to the highest point (summit) of the </a:t>
            </a:r>
            <a:r>
              <a:rPr lang="en-US" sz="2800" dirty="0" err="1" smtClean="0">
                <a:latin typeface="Times New Roman" pitchFamily="18" charset="0"/>
                <a:cs typeface="Times New Roman" pitchFamily="18" charset="0"/>
              </a:rPr>
              <a:t>symphysis</a:t>
            </a:r>
            <a:r>
              <a:rPr lang="en-US" sz="2800" dirty="0" smtClean="0">
                <a:latin typeface="Times New Roman" pitchFamily="18" charset="0"/>
                <a:cs typeface="Times New Roman" pitchFamily="18" charset="0"/>
              </a:rPr>
              <a:t> pubis, through an x-ray.</a:t>
            </a:r>
          </a:p>
          <a:p>
            <a:pPr>
              <a:buFont typeface="Wingdings" pitchFamily="2" charset="2"/>
              <a:buChar char="Ø"/>
            </a:pPr>
            <a:r>
              <a:rPr lang="en-US" sz="2800" dirty="0" smtClean="0">
                <a:latin typeface="Times New Roman" pitchFamily="18" charset="0"/>
                <a:cs typeface="Times New Roman" pitchFamily="18" charset="0"/>
              </a:rPr>
              <a:t>It includes the bones thickness hence measures 12cm.</a:t>
            </a:r>
          </a:p>
          <a:p>
            <a:endParaRPr lang="en-US" dirty="0"/>
          </a:p>
        </p:txBody>
      </p:sp>
    </p:spTree>
    <p:extLst>
      <p:ext uri="{BB962C8B-B14F-4D97-AF65-F5344CB8AC3E}">
        <p14:creationId xmlns:p14="http://schemas.microsoft.com/office/powerpoint/2010/main" val="107329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Menarche</a:t>
            </a:r>
          </a:p>
          <a:p>
            <a:pPr marL="0" indent="0">
              <a:buNone/>
            </a:pPr>
            <a:r>
              <a:rPr lang="en-US" dirty="0" smtClean="0"/>
              <a:t>First occurrence of menstruation</a:t>
            </a:r>
          </a:p>
          <a:p>
            <a:r>
              <a:rPr lang="en-US" b="1" dirty="0" smtClean="0"/>
              <a:t>Gestation period</a:t>
            </a:r>
          </a:p>
          <a:p>
            <a:pPr marL="0" indent="0">
              <a:buNone/>
            </a:pPr>
            <a:r>
              <a:rPr lang="en-US" dirty="0" smtClean="0"/>
              <a:t>Period of pregnancy in weeks</a:t>
            </a:r>
          </a:p>
          <a:p>
            <a:r>
              <a:rPr lang="en-US" b="1" dirty="0" smtClean="0"/>
              <a:t>Quickening</a:t>
            </a:r>
          </a:p>
          <a:p>
            <a:pPr marL="0" indent="0">
              <a:buNone/>
            </a:pPr>
            <a:r>
              <a:rPr lang="en-US" dirty="0" smtClean="0"/>
              <a:t>First feeling of the foetal movement by the mother which is  around 22</a:t>
            </a:r>
            <a:r>
              <a:rPr lang="en-US" baseline="30000" dirty="0" smtClean="0"/>
              <a:t>nd</a:t>
            </a:r>
            <a:r>
              <a:rPr lang="en-US" dirty="0" smtClean="0"/>
              <a:t> week</a:t>
            </a:r>
            <a:endParaRPr lang="en-US" dirty="0"/>
          </a:p>
        </p:txBody>
      </p:sp>
    </p:spTree>
    <p:extLst>
      <p:ext uri="{BB962C8B-B14F-4D97-AF65-F5344CB8AC3E}">
        <p14:creationId xmlns:p14="http://schemas.microsoft.com/office/powerpoint/2010/main" val="38441284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9144000" cy="6477000"/>
          </a:xfrm>
        </p:spPr>
        <p:txBody>
          <a:bodyPr>
            <a:noAutofit/>
          </a:bodyPr>
          <a:lstStyle/>
          <a:p>
            <a:pPr>
              <a:buNone/>
            </a:pPr>
            <a:r>
              <a:rPr lang="en-US" dirty="0" smtClean="0"/>
              <a:t>		</a:t>
            </a:r>
            <a:r>
              <a:rPr lang="en-US" sz="2800" b="1" u="sng" dirty="0" smtClean="0">
                <a:solidFill>
                  <a:srgbClr val="7030A0"/>
                </a:solidFill>
                <a:latin typeface="Times New Roman" pitchFamily="18" charset="0"/>
                <a:cs typeface="Times New Roman" pitchFamily="18" charset="0"/>
              </a:rPr>
              <a:t>SUMMARY- DIAMETERS</a:t>
            </a:r>
            <a:endParaRPr lang="en-US" b="1" u="sng" dirty="0" smtClean="0">
              <a:solidFill>
                <a:srgbClr val="7030A0"/>
              </a:solidFill>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sz="2800" b="1" u="sng" dirty="0" smtClean="0">
                <a:solidFill>
                  <a:srgbClr val="7030A0"/>
                </a:solidFill>
                <a:latin typeface="Times New Roman" pitchFamily="18" charset="0"/>
                <a:cs typeface="Times New Roman" pitchFamily="18" charset="0"/>
              </a:rPr>
              <a:t>FUNCTIONS – PELVIS</a:t>
            </a:r>
            <a:endParaRPr lang="en-US" sz="3200" b="1" u="sng" dirty="0" smtClean="0">
              <a:solidFill>
                <a:srgbClr val="7030A0"/>
              </a:solidFill>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Protection of its organs and to a lesser extent abdominal contents.</a:t>
            </a:r>
          </a:p>
          <a:p>
            <a:pPr lvl="0"/>
            <a:r>
              <a:rPr lang="en-US" sz="3200" dirty="0" smtClean="0">
                <a:latin typeface="Times New Roman" pitchFamily="18" charset="0"/>
                <a:cs typeface="Times New Roman" pitchFamily="18" charset="0"/>
              </a:rPr>
              <a:t>Transmission of the trunk’s weight of the sitting body to the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tuberosities</a:t>
            </a:r>
            <a:r>
              <a:rPr lang="en-US" sz="3200" dirty="0" smtClean="0">
                <a:latin typeface="Times New Roman" pitchFamily="18" charset="0"/>
                <a:cs typeface="Times New Roman" pitchFamily="18" charset="0"/>
              </a:rPr>
              <a:t>.</a:t>
            </a:r>
          </a:p>
        </p:txBody>
      </p:sp>
      <p:graphicFrame>
        <p:nvGraphicFramePr>
          <p:cNvPr id="4" name="Table 3"/>
          <p:cNvGraphicFramePr>
            <a:graphicFrameLocks noGrp="1"/>
          </p:cNvGraphicFramePr>
          <p:nvPr/>
        </p:nvGraphicFramePr>
        <p:xfrm>
          <a:off x="685800" y="1295400"/>
          <a:ext cx="7620000" cy="2590800"/>
        </p:xfrm>
        <a:graphic>
          <a:graphicData uri="http://schemas.openxmlformats.org/drawingml/2006/table">
            <a:tbl>
              <a:tblPr firstRow="1" bandRow="1">
                <a:tableStyleId>{5C22544A-7EE6-4342-B048-85BDC9FD1C3A}</a:tableStyleId>
              </a:tblPr>
              <a:tblGrid>
                <a:gridCol w="1905000"/>
                <a:gridCol w="1905000"/>
                <a:gridCol w="1772093"/>
                <a:gridCol w="2037907"/>
              </a:tblGrid>
              <a:tr h="647700">
                <a:tc>
                  <a:txBody>
                    <a:bodyPr/>
                    <a:lstStyle/>
                    <a:p>
                      <a:endParaRPr lang="en-US" dirty="0"/>
                    </a:p>
                  </a:txBody>
                  <a:tcPr/>
                </a:tc>
                <a:tc>
                  <a:txBody>
                    <a:bodyPr/>
                    <a:lstStyle/>
                    <a:p>
                      <a:r>
                        <a:rPr lang="en-US" dirty="0" smtClean="0"/>
                        <a:t>A-P</a:t>
                      </a:r>
                      <a:endParaRPr lang="en-US" dirty="0"/>
                    </a:p>
                  </a:txBody>
                  <a:tcPr/>
                </a:tc>
                <a:tc>
                  <a:txBody>
                    <a:bodyPr/>
                    <a:lstStyle/>
                    <a:p>
                      <a:r>
                        <a:rPr lang="en-US" dirty="0" smtClean="0"/>
                        <a:t>OBLIQUE</a:t>
                      </a:r>
                      <a:endParaRPr lang="en-US" dirty="0"/>
                    </a:p>
                  </a:txBody>
                  <a:tcPr/>
                </a:tc>
                <a:tc>
                  <a:txBody>
                    <a:bodyPr/>
                    <a:lstStyle/>
                    <a:p>
                      <a:r>
                        <a:rPr lang="en-US" dirty="0" smtClean="0"/>
                        <a:t>TRANSVERSE</a:t>
                      </a:r>
                      <a:endParaRPr lang="en-US" dirty="0"/>
                    </a:p>
                  </a:txBody>
                  <a:tcPr/>
                </a:tc>
              </a:tr>
              <a:tr h="647700">
                <a:tc>
                  <a:txBody>
                    <a:bodyPr/>
                    <a:lstStyle/>
                    <a:p>
                      <a:r>
                        <a:rPr lang="en-US" dirty="0" smtClean="0"/>
                        <a:t>INLET</a:t>
                      </a:r>
                      <a:endParaRPr lang="en-US" dirty="0"/>
                    </a:p>
                  </a:txBody>
                  <a:tcPr/>
                </a:tc>
                <a:tc>
                  <a:txBody>
                    <a:bodyPr/>
                    <a:lstStyle/>
                    <a:p>
                      <a:r>
                        <a:rPr lang="en-US" dirty="0" smtClean="0"/>
                        <a:t>11</a:t>
                      </a:r>
                    </a:p>
                  </a:txBody>
                  <a:tcPr/>
                </a:tc>
                <a:tc>
                  <a:txBody>
                    <a:bodyPr/>
                    <a:lstStyle/>
                    <a:p>
                      <a:r>
                        <a:rPr lang="en-US" dirty="0" smtClean="0"/>
                        <a:t>12</a:t>
                      </a:r>
                      <a:endParaRPr lang="en-US" dirty="0"/>
                    </a:p>
                  </a:txBody>
                  <a:tcPr/>
                </a:tc>
                <a:tc>
                  <a:txBody>
                    <a:bodyPr/>
                    <a:lstStyle/>
                    <a:p>
                      <a:r>
                        <a:rPr lang="en-US" dirty="0" smtClean="0"/>
                        <a:t>13</a:t>
                      </a:r>
                      <a:endParaRPr lang="en-US" dirty="0"/>
                    </a:p>
                  </a:txBody>
                  <a:tcPr/>
                </a:tc>
              </a:tr>
              <a:tr h="647700">
                <a:tc>
                  <a:txBody>
                    <a:bodyPr/>
                    <a:lstStyle/>
                    <a:p>
                      <a:r>
                        <a:rPr lang="en-US" dirty="0" smtClean="0"/>
                        <a:t>CAVITY</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r>
              <a:tr h="647700">
                <a:tc>
                  <a:txBody>
                    <a:bodyPr/>
                    <a:lstStyle/>
                    <a:p>
                      <a:r>
                        <a:rPr lang="en-US" dirty="0" smtClean="0"/>
                        <a:t>OUTLET</a:t>
                      </a:r>
                      <a:endParaRPr lang="en-US" dirty="0"/>
                    </a:p>
                  </a:txBody>
                  <a:tcPr/>
                </a:tc>
                <a:tc>
                  <a:txBody>
                    <a:bodyPr/>
                    <a:lstStyle/>
                    <a:p>
                      <a:r>
                        <a:rPr lang="en-US" dirty="0" smtClean="0"/>
                        <a:t>13</a:t>
                      </a:r>
                      <a:endParaRPr lang="en-US" dirty="0"/>
                    </a:p>
                  </a:txBody>
                  <a:tcPr/>
                </a:tc>
                <a:tc>
                  <a:txBody>
                    <a:bodyPr/>
                    <a:lstStyle/>
                    <a:p>
                      <a:r>
                        <a:rPr lang="en-US" dirty="0" smtClean="0"/>
                        <a:t>12</a:t>
                      </a:r>
                      <a:endParaRPr lang="en-US" dirty="0"/>
                    </a:p>
                  </a:txBody>
                  <a:tcPr/>
                </a:tc>
                <a:tc>
                  <a:txBody>
                    <a:bodyPr/>
                    <a:lstStyle/>
                    <a:p>
                      <a:r>
                        <a:rPr lang="en-US" dirty="0" smtClean="0"/>
                        <a:t>11</a:t>
                      </a:r>
                    </a:p>
                  </a:txBody>
                  <a:tcPr/>
                </a:tc>
              </a:tr>
            </a:tbl>
          </a:graphicData>
        </a:graphic>
      </p:graphicFrame>
    </p:spTree>
    <p:extLst>
      <p:ext uri="{BB962C8B-B14F-4D97-AF65-F5344CB8AC3E}">
        <p14:creationId xmlns:p14="http://schemas.microsoft.com/office/powerpoint/2010/main" val="19215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CONTD</a:t>
            </a:r>
            <a:endParaRPr lang="en-US" dirty="0"/>
          </a:p>
        </p:txBody>
      </p:sp>
      <p:sp>
        <p:nvSpPr>
          <p:cNvPr id="3" name="Content Placeholder 2"/>
          <p:cNvSpPr>
            <a:spLocks noGrp="1"/>
          </p:cNvSpPr>
          <p:nvPr>
            <p:ph sz="quarter" idx="1"/>
          </p:nvPr>
        </p:nvSpPr>
        <p:spPr/>
        <p:txBody>
          <a:bodyPr/>
          <a:lstStyle/>
          <a:p>
            <a:pPr lvl="0"/>
            <a:r>
              <a:rPr lang="en-US" sz="3200" dirty="0" smtClean="0">
                <a:latin typeface="Times New Roman" pitchFamily="18" charset="0"/>
                <a:cs typeface="Times New Roman" pitchFamily="18" charset="0"/>
              </a:rPr>
              <a:t>The sacrum facilitates the distribution of nerves to various parts of pelvis and lower limbs.</a:t>
            </a:r>
          </a:p>
          <a:p>
            <a:pPr lvl="0"/>
            <a:r>
              <a:rPr lang="en-US" sz="3200" dirty="0" smtClean="0">
                <a:latin typeface="Times New Roman" pitchFamily="18" charset="0"/>
                <a:cs typeface="Times New Roman" pitchFamily="18" charset="0"/>
              </a:rPr>
              <a:t>Allows movement of the body especially walking, running etc.</a:t>
            </a:r>
          </a:p>
          <a:p>
            <a:r>
              <a:rPr lang="en-US" sz="3200" dirty="0" smtClean="0">
                <a:latin typeface="Times New Roman" pitchFamily="18" charset="0"/>
                <a:cs typeface="Times New Roman" pitchFamily="18" charset="0"/>
              </a:rPr>
              <a:t>Forms a bony passage through which the fetus passes during </a:t>
            </a:r>
            <a:r>
              <a:rPr lang="en-US" sz="3200" dirty="0" err="1" smtClean="0">
                <a:latin typeface="Times New Roman" pitchFamily="18" charset="0"/>
                <a:cs typeface="Times New Roman" pitchFamily="18" charset="0"/>
              </a:rPr>
              <a:t>labour</a:t>
            </a:r>
            <a:r>
              <a:rPr lang="en-US" sz="32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96089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153400" cy="6019800"/>
          </a:xfrm>
        </p:spPr>
        <p:txBody>
          <a:bodyPr>
            <a:normAutofit/>
          </a:bodyPr>
          <a:lstStyle/>
          <a:p>
            <a:pPr algn="ctr">
              <a:buNone/>
            </a:pPr>
            <a:r>
              <a:rPr lang="en-US" dirty="0" smtClean="0"/>
              <a:t>	</a:t>
            </a:r>
            <a:r>
              <a:rPr lang="en-US" sz="2400" dirty="0" smtClean="0">
                <a:latin typeface="Times New Roman" pitchFamily="18" charset="0"/>
                <a:cs typeface="Times New Roman" pitchFamily="18" charset="0"/>
              </a:rPr>
              <a:t>		</a:t>
            </a:r>
            <a:r>
              <a:rPr lang="en-US" sz="2800" b="1" u="sng" dirty="0" smtClean="0">
                <a:solidFill>
                  <a:schemeClr val="accent1">
                    <a:lumMod val="75000"/>
                  </a:schemeClr>
                </a:solidFill>
                <a:latin typeface="Times New Roman" pitchFamily="18" charset="0"/>
                <a:cs typeface="Times New Roman" pitchFamily="18" charset="0"/>
              </a:rPr>
              <a:t>TYPES/CLASSIFICATION – PELVIS  </a:t>
            </a:r>
          </a:p>
          <a:p>
            <a:pPr>
              <a:buNone/>
            </a:pPr>
            <a:r>
              <a:rPr lang="en-US" sz="2800" dirty="0" smtClean="0">
                <a:latin typeface="Times New Roman" pitchFamily="18" charset="0"/>
                <a:cs typeface="Times New Roman" pitchFamily="18" charset="0"/>
              </a:rPr>
              <a:t>Are grouped into two (2) namely</a:t>
            </a:r>
          </a:p>
          <a:p>
            <a:pPr lvl="0">
              <a:buNone/>
            </a:pPr>
            <a:r>
              <a:rPr lang="en-US" sz="2800" b="1" dirty="0" smtClean="0">
                <a:latin typeface="Times New Roman" pitchFamily="18" charset="0"/>
                <a:cs typeface="Times New Roman" pitchFamily="18" charset="0"/>
              </a:rPr>
              <a:t>  </a:t>
            </a:r>
            <a:r>
              <a:rPr lang="en-US" sz="2800" b="1" u="sng" dirty="0" smtClean="0">
                <a:solidFill>
                  <a:srgbClr val="7030A0"/>
                </a:solidFill>
                <a:latin typeface="Times New Roman" pitchFamily="18" charset="0"/>
                <a:cs typeface="Times New Roman" pitchFamily="18" charset="0"/>
              </a:rPr>
              <a:t>l .INHERITED</a:t>
            </a:r>
            <a:r>
              <a:rPr lang="en-US" sz="2800" b="1"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Occurs due to </a:t>
            </a:r>
            <a:r>
              <a:rPr lang="en-US" sz="2800" dirty="0" err="1" smtClean="0">
                <a:latin typeface="Times New Roman" pitchFamily="18" charset="0"/>
                <a:cs typeface="Times New Roman" pitchFamily="18" charset="0"/>
              </a:rPr>
              <a:t>genetical</a:t>
            </a:r>
            <a:r>
              <a:rPr lang="en-US" sz="2800" dirty="0" smtClean="0">
                <a:latin typeface="Times New Roman" pitchFamily="18" charset="0"/>
                <a:cs typeface="Times New Roman" pitchFamily="18" charset="0"/>
              </a:rPr>
              <a:t> link and racial characteristics.  They are determined mainly by the shape of the brim.</a:t>
            </a:r>
          </a:p>
          <a:p>
            <a:pPr lvl="0">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1) GYNAECOID</a:t>
            </a:r>
          </a:p>
          <a:p>
            <a:r>
              <a:rPr lang="en-US" sz="2800" dirty="0" smtClean="0">
                <a:latin typeface="Times New Roman" pitchFamily="18" charset="0"/>
                <a:cs typeface="Times New Roman" pitchFamily="18" charset="0"/>
              </a:rPr>
              <a:t>Normal pelvis designed for child birth purposes.  Found in 50% of women, who are of average height and build, wears shoe size 4 or larger.</a:t>
            </a:r>
          </a:p>
          <a:p>
            <a:pPr>
              <a:buNone/>
            </a:pPr>
            <a:r>
              <a:rPr lang="en-US" sz="2800" i="1" dirty="0" smtClean="0">
                <a:latin typeface="Times New Roman" pitchFamily="18" charset="0"/>
                <a:cs typeface="Times New Roman" pitchFamily="18" charset="0"/>
              </a:rPr>
              <a:t>   Clinical  features.</a:t>
            </a:r>
          </a:p>
          <a:p>
            <a:pPr lvl="0">
              <a:buFont typeface="Wingdings" pitchFamily="2" charset="2"/>
              <a:buChar char="Ø"/>
            </a:pPr>
            <a:r>
              <a:rPr lang="en-US" sz="2800" dirty="0" smtClean="0">
                <a:latin typeface="Times New Roman" pitchFamily="18" charset="0"/>
                <a:cs typeface="Times New Roman" pitchFamily="18" charset="0"/>
              </a:rPr>
              <a:t>Rounded brim i.e. brim is round</a:t>
            </a:r>
          </a:p>
          <a:p>
            <a:pPr>
              <a:buFont typeface="Wingdings" pitchFamily="2" charset="2"/>
              <a:buChar char="Ø"/>
            </a:pPr>
            <a:r>
              <a:rPr lang="en-US" sz="2800" dirty="0" smtClean="0">
                <a:latin typeface="Times New Roman" pitchFamily="18" charset="0"/>
                <a:cs typeface="Times New Roman" pitchFamily="18" charset="0"/>
              </a:rPr>
              <a:t>Fore pelvis  generous i.e. </a:t>
            </a:r>
            <a:r>
              <a:rPr lang="en-US" sz="2800" dirty="0" err="1" smtClean="0">
                <a:latin typeface="Times New Roman" pitchFamily="18" charset="0"/>
                <a:cs typeface="Times New Roman" pitchFamily="18" charset="0"/>
              </a:rPr>
              <a:t>spaceous</a:t>
            </a:r>
            <a:r>
              <a:rPr lang="en-US" sz="2800" dirty="0" smtClean="0">
                <a:latin typeface="Times New Roman" pitchFamily="18" charset="0"/>
                <a:cs typeface="Times New Roman" pitchFamily="18" charset="0"/>
              </a:rPr>
              <a:t>.</a:t>
            </a:r>
          </a:p>
          <a:p>
            <a:pPr lvl="0">
              <a:buFont typeface="Wingdings" pitchFamily="2" charset="2"/>
              <a:buChar char="Ø"/>
            </a:pPr>
            <a:endParaRPr lang="en-US" sz="2800" dirty="0" smtClean="0">
              <a:latin typeface="Times New Roman" pitchFamily="18" charset="0"/>
              <a:cs typeface="Times New Roman" pitchFamily="18" charset="0"/>
            </a:endParaRPr>
          </a:p>
          <a:p>
            <a:pPr lvl="0">
              <a:buFont typeface="Wingdings" pitchFamily="2" charset="2"/>
              <a:buChar char="Ø"/>
            </a:pPr>
            <a:endParaRPr lang="en-US" sz="2800" dirty="0" smtClean="0">
              <a:latin typeface="Times New Roman" pitchFamily="18" charset="0"/>
              <a:cs typeface="Times New Roman" pitchFamily="18" charset="0"/>
            </a:endParaRPr>
          </a:p>
          <a:p>
            <a:endParaRPr lang="en-US" sz="2600" dirty="0"/>
          </a:p>
        </p:txBody>
      </p:sp>
    </p:spTree>
    <p:extLst>
      <p:ext uri="{BB962C8B-B14F-4D97-AF65-F5344CB8AC3E}">
        <p14:creationId xmlns:p14="http://schemas.microsoft.com/office/powerpoint/2010/main" val="55196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rmAutofit fontScale="90000"/>
          </a:bodyPr>
          <a:lstStyle/>
          <a:p>
            <a:r>
              <a:rPr lang="en-US" b="1" dirty="0" err="1" smtClean="0"/>
              <a:t>contd</a:t>
            </a:r>
            <a:endParaRPr lang="en-US" b="1" dirty="0"/>
          </a:p>
        </p:txBody>
      </p:sp>
      <p:sp>
        <p:nvSpPr>
          <p:cNvPr id="3" name="Content Placeholder 2"/>
          <p:cNvSpPr>
            <a:spLocks noGrp="1"/>
          </p:cNvSpPr>
          <p:nvPr>
            <p:ph sz="quarter" idx="1"/>
          </p:nvPr>
        </p:nvSpPr>
        <p:spPr>
          <a:xfrm>
            <a:off x="457200" y="838200"/>
            <a:ext cx="7467600" cy="5635752"/>
          </a:xfrm>
        </p:spPr>
        <p:txBody>
          <a:bodyPr>
            <a:noAutofit/>
          </a:bodyPr>
          <a:lstStyle/>
          <a:p>
            <a:pPr lvl="0">
              <a:buFont typeface="Wingdings" pitchFamily="2" charset="2"/>
              <a:buChar char="Ø"/>
            </a:pPr>
            <a:r>
              <a:rPr lang="en-US" sz="3200" dirty="0" smtClean="0">
                <a:latin typeface="Times New Roman" pitchFamily="18" charset="0"/>
                <a:cs typeface="Times New Roman" pitchFamily="18" charset="0"/>
              </a:rPr>
              <a:t>Side wall straight</a:t>
            </a:r>
          </a:p>
          <a:p>
            <a:pPr lvl="0">
              <a:buFont typeface="Wingdings" pitchFamily="2" charset="2"/>
              <a:buChar char="Ø"/>
            </a:pPr>
            <a:r>
              <a:rPr lang="en-US" sz="3200" dirty="0" smtClean="0">
                <a:latin typeface="Times New Roman" pitchFamily="18" charset="0"/>
                <a:cs typeface="Times New Roman" pitchFamily="18" charset="0"/>
              </a:rPr>
              <a:t>Cavity shallow and round</a:t>
            </a:r>
          </a:p>
          <a:p>
            <a:pPr lvl="0">
              <a:buFont typeface="Wingdings" pitchFamily="2" charset="2"/>
              <a:buChar char="Ø"/>
            </a:pPr>
            <a:r>
              <a:rPr lang="en-US" sz="3200" dirty="0" smtClean="0">
                <a:latin typeface="Times New Roman" pitchFamily="18" charset="0"/>
                <a:cs typeface="Times New Roman" pitchFamily="18" charset="0"/>
              </a:rPr>
              <a:t>Sacrum broad and well curved</a:t>
            </a:r>
          </a:p>
          <a:p>
            <a:pPr lvl="0">
              <a:buFont typeface="Wingdings" pitchFamily="2" charset="2"/>
              <a:buChar char="Ø"/>
            </a:pP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spines blunt/flattened not prominent</a:t>
            </a:r>
          </a:p>
          <a:p>
            <a:pPr>
              <a:buFont typeface="Wingdings" pitchFamily="2" charset="2"/>
              <a:buChar char="Ø"/>
            </a:pPr>
            <a:r>
              <a:rPr lang="en-US" sz="3200" dirty="0" smtClean="0">
                <a:latin typeface="Times New Roman" pitchFamily="18" charset="0"/>
                <a:cs typeface="Times New Roman" pitchFamily="18" charset="0"/>
              </a:rPr>
              <a:t>Sciatic notch rounded/wide</a:t>
            </a:r>
          </a:p>
          <a:p>
            <a:pPr lvl="0">
              <a:buFont typeface="Wingdings" pitchFamily="2" charset="2"/>
              <a:buChar char="Ø"/>
            </a:pPr>
            <a:r>
              <a:rPr lang="en-US" sz="3200" dirty="0" smtClean="0">
                <a:latin typeface="Times New Roman" pitchFamily="18" charset="0"/>
                <a:cs typeface="Times New Roman" pitchFamily="18" charset="0"/>
              </a:rPr>
              <a:t>Sub-pubic angle 90</a:t>
            </a:r>
          </a:p>
          <a:p>
            <a:pPr>
              <a:buNone/>
            </a:pPr>
            <a:r>
              <a:rPr lang="en-US" sz="3200" b="1" dirty="0" smtClean="0">
                <a:solidFill>
                  <a:srgbClr val="FF0000"/>
                </a:solidFill>
                <a:latin typeface="Times New Roman" pitchFamily="18" charset="0"/>
                <a:cs typeface="Times New Roman" pitchFamily="18" charset="0"/>
              </a:rPr>
              <a:t>NB: </a:t>
            </a:r>
            <a:r>
              <a:rPr lang="en-US" sz="3200" dirty="0" smtClean="0">
                <a:latin typeface="Times New Roman" pitchFamily="18" charset="0"/>
                <a:cs typeface="Times New Roman" pitchFamily="18" charset="0"/>
              </a:rPr>
              <a:t>Pelvic bones are light</a:t>
            </a:r>
          </a:p>
          <a:p>
            <a:pPr>
              <a:buNone/>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Labour</a:t>
            </a:r>
            <a:r>
              <a:rPr lang="en-US" sz="3200" dirty="0" smtClean="0">
                <a:latin typeface="Times New Roman" pitchFamily="18" charset="0"/>
                <a:cs typeface="Times New Roman" pitchFamily="18" charset="0"/>
              </a:rPr>
              <a:t> – normal</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434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_el_23_innerEl" descr="The Gynaecoid Pelvis"/>
          <p:cNvPicPr>
            <a:picLocks noGrp="1"/>
          </p:cNvPicPr>
          <p:nvPr>
            <p:ph sz="quarter" idx="1"/>
          </p:nvPr>
        </p:nvPicPr>
        <p:blipFill>
          <a:blip r:embed="rId2" cstate="print"/>
          <a:srcRect/>
          <a:stretch>
            <a:fillRect/>
          </a:stretch>
        </p:blipFill>
        <p:spPr bwMode="auto">
          <a:xfrm>
            <a:off x="228600" y="152400"/>
            <a:ext cx="8686800" cy="647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5132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6019800"/>
          </a:xfrm>
        </p:spPr>
        <p:txBody>
          <a:bodyPr>
            <a:normAutofit/>
          </a:bodyPr>
          <a:lstStyle/>
          <a:p>
            <a:pPr>
              <a:buNone/>
            </a:pPr>
            <a:endParaRPr lang="en-US" sz="3600" dirty="0" smtClean="0">
              <a:latin typeface="Times New Roman" pitchFamily="18" charset="0"/>
              <a:cs typeface="Times New Roman" pitchFamily="18" charset="0"/>
            </a:endParaRPr>
          </a:p>
          <a:p>
            <a:pPr lvl="0">
              <a:buNone/>
            </a:pP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2.</a:t>
            </a:r>
            <a:r>
              <a:rPr lang="en-US" sz="3600" b="1" u="sng" dirty="0" smtClean="0">
                <a:latin typeface="Times New Roman" pitchFamily="18" charset="0"/>
                <a:cs typeface="Times New Roman" pitchFamily="18" charset="0"/>
              </a:rPr>
              <a:t>JUSTO MINOR</a:t>
            </a:r>
            <a:endParaRPr lang="en-US" sz="3600" b="1"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gynaecoid</a:t>
            </a:r>
            <a:r>
              <a:rPr lang="en-US" sz="3600" dirty="0" smtClean="0">
                <a:latin typeface="Times New Roman" pitchFamily="18" charset="0"/>
                <a:cs typeface="Times New Roman" pitchFamily="18" charset="0"/>
              </a:rPr>
              <a:t> pelvis in which all the diameters  are reduced proportional. </a:t>
            </a:r>
          </a:p>
          <a:p>
            <a:r>
              <a:rPr lang="en-US" sz="3600" dirty="0" smtClean="0">
                <a:latin typeface="Times New Roman" pitchFamily="18" charset="0"/>
                <a:cs typeface="Times New Roman" pitchFamily="18" charset="0"/>
              </a:rPr>
              <a:t> Found in those whose height is less than 150cm and shoe size less than 4.</a:t>
            </a:r>
          </a:p>
          <a:p>
            <a:pPr>
              <a:buFont typeface="Wingdings" pitchFamily="2" charset="2"/>
              <a:buChar char="v"/>
            </a:pPr>
            <a:r>
              <a:rPr lang="en-US" sz="3600" dirty="0" err="1" smtClean="0">
                <a:latin typeface="Times New Roman" pitchFamily="18" charset="0"/>
                <a:cs typeface="Times New Roman" pitchFamily="18" charset="0"/>
              </a:rPr>
              <a:t>Labour</a:t>
            </a:r>
            <a:r>
              <a:rPr lang="en-US" sz="3600" dirty="0" smtClean="0">
                <a:latin typeface="Times New Roman" pitchFamily="18" charset="0"/>
                <a:cs typeface="Times New Roman" pitchFamily="18" charset="0"/>
              </a:rPr>
              <a:t> outcome depends on the size of the fetus.</a:t>
            </a:r>
          </a:p>
          <a:p>
            <a:pPr>
              <a:buNone/>
            </a:pPr>
            <a:r>
              <a:rPr lang="en-US" sz="3600" dirty="0" smtClean="0">
                <a:latin typeface="Times New Roman" pitchFamily="18" charset="0"/>
                <a:cs typeface="Times New Roman" pitchFamily="18" charset="0"/>
              </a:rPr>
              <a:t> </a:t>
            </a:r>
            <a:endParaRPr lang="en-US" sz="3600" dirty="0"/>
          </a:p>
        </p:txBody>
      </p:sp>
    </p:spTree>
    <p:extLst>
      <p:ext uri="{BB962C8B-B14F-4D97-AF65-F5344CB8AC3E}">
        <p14:creationId xmlns:p14="http://schemas.microsoft.com/office/powerpoint/2010/main" val="144556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sz="3200" b="1" u="sng" dirty="0" smtClean="0">
                <a:latin typeface="Times New Roman" pitchFamily="18" charset="0"/>
                <a:cs typeface="Times New Roman" pitchFamily="18" charset="0"/>
              </a:rPr>
              <a:t>3.ANDROID</a:t>
            </a:r>
            <a:endParaRPr lang="en-US" dirty="0"/>
          </a:p>
        </p:txBody>
      </p:sp>
      <p:sp>
        <p:nvSpPr>
          <p:cNvPr id="3" name="Content Placeholder 2"/>
          <p:cNvSpPr>
            <a:spLocks noGrp="1"/>
          </p:cNvSpPr>
          <p:nvPr>
            <p:ph sz="quarter" idx="1"/>
          </p:nvPr>
        </p:nvSpPr>
        <p:spPr>
          <a:xfrm>
            <a:off x="457200" y="762000"/>
            <a:ext cx="7467600" cy="5711952"/>
          </a:xfrm>
        </p:spPr>
        <p:txBody>
          <a:bodyPr>
            <a:noAutofit/>
          </a:bodyPr>
          <a:lstStyle/>
          <a:p>
            <a:r>
              <a:rPr lang="en-US" sz="3100" dirty="0" smtClean="0">
                <a:latin typeface="Times New Roman" pitchFamily="18" charset="0"/>
                <a:cs typeface="Times New Roman" pitchFamily="18" charset="0"/>
              </a:rPr>
              <a:t>Referred to as the male pelvis</a:t>
            </a:r>
          </a:p>
          <a:p>
            <a:r>
              <a:rPr lang="en-US" sz="3100" dirty="0" smtClean="0">
                <a:latin typeface="Times New Roman" pitchFamily="18" charset="0"/>
                <a:cs typeface="Times New Roman" pitchFamily="18" charset="0"/>
              </a:rPr>
              <a:t>Found in 20% of female/women, who are short, heavily built and tend to be hirsute(</a:t>
            </a:r>
            <a:r>
              <a:rPr lang="en-US" sz="3100" dirty="0" err="1" smtClean="0">
                <a:latin typeface="Times New Roman" pitchFamily="18" charset="0"/>
                <a:cs typeface="Times New Roman" pitchFamily="18" charset="0"/>
              </a:rPr>
              <a:t>hairly</a:t>
            </a:r>
            <a:r>
              <a:rPr lang="en-US" sz="3100" dirty="0" smtClean="0">
                <a:latin typeface="Times New Roman" pitchFamily="18" charset="0"/>
                <a:cs typeface="Times New Roman" pitchFamily="18" charset="0"/>
              </a:rPr>
              <a:t>)</a:t>
            </a:r>
          </a:p>
          <a:p>
            <a:pPr lvl="0">
              <a:buNone/>
            </a:pPr>
            <a:r>
              <a:rPr lang="en-US" sz="3100" i="1" dirty="0" smtClean="0">
                <a:latin typeface="Times New Roman" pitchFamily="18" charset="0"/>
                <a:cs typeface="Times New Roman" pitchFamily="18" charset="0"/>
              </a:rPr>
              <a:t>Clinical  features</a:t>
            </a:r>
            <a:r>
              <a:rPr lang="en-US" sz="3100" dirty="0" smtClean="0">
                <a:latin typeface="Times New Roman" pitchFamily="18" charset="0"/>
                <a:cs typeface="Times New Roman" pitchFamily="18" charset="0"/>
              </a:rPr>
              <a:t>.</a:t>
            </a:r>
          </a:p>
          <a:p>
            <a:pPr lvl="0"/>
            <a:r>
              <a:rPr lang="en-US" sz="3100" dirty="0" smtClean="0">
                <a:latin typeface="Times New Roman" pitchFamily="18" charset="0"/>
                <a:cs typeface="Times New Roman" pitchFamily="18" charset="0"/>
              </a:rPr>
              <a:t>Brim is heart-shaped such that the anterior aspect is angulated while the posterior is </a:t>
            </a:r>
            <a:r>
              <a:rPr lang="en-US" sz="3100" dirty="0" err="1" smtClean="0">
                <a:latin typeface="Times New Roman" pitchFamily="18" charset="0"/>
                <a:cs typeface="Times New Roman" pitchFamily="18" charset="0"/>
              </a:rPr>
              <a:t>spaceous</a:t>
            </a:r>
            <a:r>
              <a:rPr lang="en-US" sz="3100" dirty="0" smtClean="0">
                <a:latin typeface="Times New Roman" pitchFamily="18" charset="0"/>
                <a:cs typeface="Times New Roman" pitchFamily="18" charset="0"/>
              </a:rPr>
              <a:t>.</a:t>
            </a:r>
          </a:p>
          <a:p>
            <a:pPr lvl="0"/>
            <a:r>
              <a:rPr lang="en-US" sz="3100" dirty="0" err="1" smtClean="0">
                <a:latin typeface="Times New Roman" pitchFamily="18" charset="0"/>
                <a:cs typeface="Times New Roman" pitchFamily="18" charset="0"/>
              </a:rPr>
              <a:t>Forepelvis</a:t>
            </a:r>
            <a:r>
              <a:rPr lang="en-US" sz="3100" dirty="0" smtClean="0">
                <a:latin typeface="Times New Roman" pitchFamily="18" charset="0"/>
                <a:cs typeface="Times New Roman" pitchFamily="18" charset="0"/>
              </a:rPr>
              <a:t> is narrow.</a:t>
            </a:r>
          </a:p>
          <a:p>
            <a:pPr lvl="0"/>
            <a:r>
              <a:rPr lang="en-US" sz="3100" dirty="0" smtClean="0">
                <a:latin typeface="Times New Roman" pitchFamily="18" charset="0"/>
                <a:cs typeface="Times New Roman" pitchFamily="18" charset="0"/>
              </a:rPr>
              <a:t>Side walls are convergent.</a:t>
            </a:r>
          </a:p>
          <a:p>
            <a:endParaRPr lang="en-US" sz="3100" dirty="0" smtClean="0">
              <a:latin typeface="Times New Roman" pitchFamily="18" charset="0"/>
              <a:cs typeface="Times New Roman" pitchFamily="18" charset="0"/>
            </a:endParaRPr>
          </a:p>
          <a:p>
            <a:endParaRPr lang="en-US" sz="3100" dirty="0"/>
          </a:p>
        </p:txBody>
      </p:sp>
    </p:spTree>
    <p:extLst>
      <p:ext uri="{BB962C8B-B14F-4D97-AF65-F5344CB8AC3E}">
        <p14:creationId xmlns:p14="http://schemas.microsoft.com/office/powerpoint/2010/main" val="249253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696200" cy="6248400"/>
          </a:xfrm>
        </p:spPr>
        <p:txBody>
          <a:bodyPr>
            <a:normAutofit lnSpcReduction="10000"/>
          </a:bodyPr>
          <a:lstStyle/>
          <a:p>
            <a:r>
              <a:rPr lang="en-US" sz="3600" dirty="0" smtClean="0">
                <a:latin typeface="Times New Roman" pitchFamily="18" charset="0"/>
                <a:cs typeface="Times New Roman" pitchFamily="18" charset="0"/>
              </a:rPr>
              <a:t>Cavity funnel shaped and deep.</a:t>
            </a:r>
          </a:p>
          <a:p>
            <a:pPr lvl="0"/>
            <a:r>
              <a:rPr lang="en-US" sz="3600" dirty="0" err="1" smtClean="0">
                <a:latin typeface="Times New Roman" pitchFamily="18" charset="0"/>
                <a:cs typeface="Times New Roman" pitchFamily="18" charset="0"/>
              </a:rPr>
              <a:t>Ischial</a:t>
            </a:r>
            <a:r>
              <a:rPr lang="en-US" sz="3600" dirty="0" smtClean="0">
                <a:latin typeface="Times New Roman" pitchFamily="18" charset="0"/>
                <a:cs typeface="Times New Roman" pitchFamily="18" charset="0"/>
              </a:rPr>
              <a:t> spines prominent.</a:t>
            </a:r>
          </a:p>
          <a:p>
            <a:pPr lvl="0"/>
            <a:r>
              <a:rPr lang="en-US" sz="3600" dirty="0" smtClean="0">
                <a:latin typeface="Times New Roman" pitchFamily="18" charset="0"/>
                <a:cs typeface="Times New Roman" pitchFamily="18" charset="0"/>
              </a:rPr>
              <a:t>Sciatic notch narrow and deep.</a:t>
            </a:r>
          </a:p>
          <a:p>
            <a:pPr lvl="0"/>
            <a:r>
              <a:rPr lang="en-US" sz="3600" dirty="0" smtClean="0">
                <a:latin typeface="Times New Roman" pitchFamily="18" charset="0"/>
                <a:cs typeface="Times New Roman" pitchFamily="18" charset="0"/>
              </a:rPr>
              <a:t>Sacrum is straight hence A-P diameters of cavity and outlet are reduced respectively.</a:t>
            </a:r>
          </a:p>
          <a:p>
            <a:pPr lvl="0"/>
            <a:r>
              <a:rPr lang="en-US" sz="3600" dirty="0" smtClean="0">
                <a:latin typeface="Times New Roman" pitchFamily="18" charset="0"/>
                <a:cs typeface="Times New Roman" pitchFamily="18" charset="0"/>
              </a:rPr>
              <a:t>Sub-pubic angle is less than 90 </a:t>
            </a:r>
            <a:r>
              <a:rPr lang="en-US" sz="3600" dirty="0" err="1" smtClean="0">
                <a:latin typeface="Times New Roman" pitchFamily="18" charset="0"/>
                <a:cs typeface="Times New Roman" pitchFamily="18" charset="0"/>
              </a:rPr>
              <a:t>i.e</a:t>
            </a:r>
            <a:r>
              <a:rPr lang="en-US" sz="3600" dirty="0" smtClean="0">
                <a:latin typeface="Times New Roman" pitchFamily="18" charset="0"/>
                <a:cs typeface="Times New Roman" pitchFamily="18" charset="0"/>
              </a:rPr>
              <a:t> the acute.</a:t>
            </a:r>
          </a:p>
          <a:p>
            <a:pPr>
              <a:buNone/>
            </a:pPr>
            <a:r>
              <a:rPr lang="en-US" sz="3600"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NB: </a:t>
            </a:r>
            <a:r>
              <a:rPr lang="en-US" sz="3600" dirty="0" smtClean="0">
                <a:latin typeface="Times New Roman" pitchFamily="18" charset="0"/>
                <a:cs typeface="Times New Roman" pitchFamily="18" charset="0"/>
              </a:rPr>
              <a:t>Bones generally heavy.</a:t>
            </a:r>
          </a:p>
          <a:p>
            <a:pPr>
              <a:buNone/>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Labour</a:t>
            </a:r>
            <a:r>
              <a:rPr lang="en-US" sz="3600" dirty="0" smtClean="0">
                <a:latin typeface="Times New Roman" pitchFamily="18" charset="0"/>
                <a:cs typeface="Times New Roman" pitchFamily="18" charset="0"/>
              </a:rPr>
              <a:t> very difficult – caesarean section.</a:t>
            </a:r>
          </a:p>
          <a:p>
            <a:pPr lvl="0"/>
            <a:endParaRPr lang="en-US" sz="3200" dirty="0" smtClean="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44639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_el_23_innerEl" descr="The Android Pelvis"/>
          <p:cNvPicPr>
            <a:picLocks noGrp="1"/>
          </p:cNvPicPr>
          <p:nvPr>
            <p:ph sz="quarter" idx="1"/>
          </p:nvPr>
        </p:nvPicPr>
        <p:blipFill>
          <a:blip r:embed="rId2" cstate="print"/>
          <a:srcRect/>
          <a:stretch>
            <a:fillRect/>
          </a:stretch>
        </p:blipFill>
        <p:spPr bwMode="auto">
          <a:xfrm>
            <a:off x="381000" y="457200"/>
            <a:ext cx="8458200" cy="6248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5874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b="1" dirty="0" err="1" smtClean="0"/>
              <a:t>contd</a:t>
            </a:r>
            <a:endParaRPr lang="en-US" b="1" dirty="0"/>
          </a:p>
        </p:txBody>
      </p:sp>
      <p:sp>
        <p:nvSpPr>
          <p:cNvPr id="3" name="Content Placeholder 2"/>
          <p:cNvSpPr>
            <a:spLocks noGrp="1"/>
          </p:cNvSpPr>
          <p:nvPr>
            <p:ph sz="quarter" idx="1"/>
          </p:nvPr>
        </p:nvSpPr>
        <p:spPr>
          <a:xfrm>
            <a:off x="304800" y="762000"/>
            <a:ext cx="8305800" cy="5711952"/>
          </a:xfrm>
        </p:spPr>
        <p:txBody>
          <a:bodyPr>
            <a:normAutofit/>
          </a:bodyPr>
          <a:lstStyle/>
          <a:p>
            <a:pPr lvl="0">
              <a:buNone/>
            </a:pPr>
            <a:r>
              <a:rPr lang="en-US" sz="3200" b="1" dirty="0" smtClean="0">
                <a:solidFill>
                  <a:srgbClr val="7030A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4.</a:t>
            </a:r>
            <a:r>
              <a:rPr lang="en-US" sz="3200" b="1" u="sng" dirty="0" smtClean="0">
                <a:latin typeface="Times New Roman" pitchFamily="18" charset="0"/>
                <a:cs typeface="Times New Roman" pitchFamily="18" charset="0"/>
              </a:rPr>
              <a:t>ANTHROPOID</a:t>
            </a:r>
          </a:p>
          <a:p>
            <a:r>
              <a:rPr lang="en-US" sz="3200" dirty="0" smtClean="0">
                <a:latin typeface="Times New Roman" pitchFamily="18" charset="0"/>
                <a:cs typeface="Times New Roman" pitchFamily="18" charset="0"/>
              </a:rPr>
              <a:t>So, called because it resembles the apes pelvis.  </a:t>
            </a:r>
          </a:p>
          <a:p>
            <a:r>
              <a:rPr lang="en-US" sz="3200" dirty="0" smtClean="0">
                <a:latin typeface="Times New Roman" pitchFamily="18" charset="0"/>
                <a:cs typeface="Times New Roman" pitchFamily="18" charset="0"/>
              </a:rPr>
              <a:t>Found in 25% of women who are tall i.e. height above 158cm and have narrow shoulders</a:t>
            </a:r>
          </a:p>
          <a:p>
            <a:pPr>
              <a:buNone/>
            </a:pPr>
            <a:r>
              <a:rPr lang="en-US" sz="3200" dirty="0" smtClean="0">
                <a:latin typeface="Times New Roman" pitchFamily="18" charset="0"/>
                <a:cs typeface="Times New Roman" pitchFamily="18" charset="0"/>
              </a:rPr>
              <a:t>		</a:t>
            </a:r>
            <a:r>
              <a:rPr lang="en-US" sz="3200" i="1" u="sng" dirty="0" smtClean="0">
                <a:latin typeface="Times New Roman" pitchFamily="18" charset="0"/>
                <a:cs typeface="Times New Roman" pitchFamily="18" charset="0"/>
              </a:rPr>
              <a:t>clinical features</a:t>
            </a:r>
            <a:endParaRPr lang="en-US" sz="3200" i="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Brim is long, oval in shape hence anterior posterior diameter is longer than the transverse.</a:t>
            </a:r>
          </a:p>
          <a:p>
            <a:endParaRPr lang="en-US" dirty="0"/>
          </a:p>
        </p:txBody>
      </p:sp>
    </p:spTree>
    <p:extLst>
      <p:ext uri="{BB962C8B-B14F-4D97-AF65-F5344CB8AC3E}">
        <p14:creationId xmlns:p14="http://schemas.microsoft.com/office/powerpoint/2010/main" val="87124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LMP</a:t>
            </a:r>
          </a:p>
          <a:p>
            <a:pPr marL="0" indent="0">
              <a:buNone/>
            </a:pPr>
            <a:r>
              <a:rPr lang="en-US" dirty="0" smtClean="0"/>
              <a:t>Last menstrual period</a:t>
            </a:r>
          </a:p>
          <a:p>
            <a:r>
              <a:rPr lang="en-US" b="1" dirty="0" smtClean="0"/>
              <a:t>EDD</a:t>
            </a:r>
          </a:p>
          <a:p>
            <a:pPr marL="0" indent="0">
              <a:buNone/>
            </a:pPr>
            <a:r>
              <a:rPr lang="en-US" dirty="0" smtClean="0"/>
              <a:t>Expected date of delivery</a:t>
            </a:r>
          </a:p>
          <a:p>
            <a:r>
              <a:rPr lang="en-US" b="1" dirty="0" smtClean="0"/>
              <a:t>Still birth</a:t>
            </a:r>
          </a:p>
          <a:p>
            <a:pPr marL="0" indent="0">
              <a:buNone/>
            </a:pPr>
            <a:r>
              <a:rPr lang="en-US" dirty="0" smtClean="0"/>
              <a:t>A baby born after 28 weeks of pregnancy and shows no signs of life</a:t>
            </a:r>
          </a:p>
          <a:p>
            <a:pPr marL="0" indent="0">
              <a:buNone/>
            </a:pPr>
            <a:r>
              <a:rPr lang="en-US" b="1" dirty="0" smtClean="0"/>
              <a:t>Asphyxia </a:t>
            </a:r>
            <a:r>
              <a:rPr lang="en-US" b="1" dirty="0" err="1" smtClean="0"/>
              <a:t>neonatorum</a:t>
            </a:r>
            <a:endParaRPr lang="en-US" b="1" dirty="0" smtClean="0"/>
          </a:p>
          <a:p>
            <a:pPr marL="0" indent="0">
              <a:buNone/>
            </a:pPr>
            <a:r>
              <a:rPr lang="en-US" dirty="0" smtClean="0"/>
              <a:t>Failure of the baby to initiate and sustain breathing after birth</a:t>
            </a:r>
            <a:endParaRPr lang="en-US" dirty="0"/>
          </a:p>
        </p:txBody>
      </p:sp>
    </p:spTree>
    <p:extLst>
      <p:ext uri="{BB962C8B-B14F-4D97-AF65-F5344CB8AC3E}">
        <p14:creationId xmlns:p14="http://schemas.microsoft.com/office/powerpoint/2010/main" val="265348078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543800" cy="6172200"/>
          </a:xfrm>
        </p:spPr>
        <p:txBody>
          <a:bodyPr>
            <a:noAutofit/>
          </a:bodyPr>
          <a:lstStyle/>
          <a:p>
            <a:pPr lvl="0"/>
            <a:r>
              <a:rPr lang="en-US" sz="3600" dirty="0" err="1" smtClean="0">
                <a:latin typeface="Times New Roman" pitchFamily="18" charset="0"/>
                <a:cs typeface="Times New Roman" pitchFamily="18" charset="0"/>
              </a:rPr>
              <a:t>Forepelvis</a:t>
            </a:r>
            <a:r>
              <a:rPr lang="en-US" sz="3600" dirty="0" smtClean="0">
                <a:latin typeface="Times New Roman" pitchFamily="18" charset="0"/>
                <a:cs typeface="Times New Roman" pitchFamily="18" charset="0"/>
              </a:rPr>
              <a:t> is narrowed. </a:t>
            </a:r>
          </a:p>
          <a:p>
            <a:pPr lvl="0"/>
            <a:r>
              <a:rPr lang="en-US" sz="3600" dirty="0" smtClean="0">
                <a:latin typeface="Times New Roman" pitchFamily="18" charset="0"/>
                <a:cs typeface="Times New Roman" pitchFamily="18" charset="0"/>
              </a:rPr>
              <a:t> Side walls are divergent.</a:t>
            </a:r>
          </a:p>
          <a:p>
            <a:pPr lvl="0"/>
            <a:r>
              <a:rPr lang="en-US" sz="3600" dirty="0" smtClean="0">
                <a:latin typeface="Times New Roman" pitchFamily="18" charset="0"/>
                <a:cs typeface="Times New Roman" pitchFamily="18" charset="0"/>
              </a:rPr>
              <a:t>Sacrum narrow, long  because it has six (6) vertebrae instead of five (5) but well curved.</a:t>
            </a:r>
          </a:p>
          <a:p>
            <a:pPr lvl="0"/>
            <a:r>
              <a:rPr lang="en-US" sz="3600" dirty="0" smtClean="0">
                <a:latin typeface="Times New Roman" pitchFamily="18" charset="0"/>
                <a:cs typeface="Times New Roman" pitchFamily="18" charset="0"/>
              </a:rPr>
              <a:t>  Rest, as in </a:t>
            </a:r>
            <a:r>
              <a:rPr lang="en-US" sz="3600" dirty="0" err="1" smtClean="0">
                <a:latin typeface="Times New Roman" pitchFamily="18" charset="0"/>
                <a:cs typeface="Times New Roman" pitchFamily="18" charset="0"/>
              </a:rPr>
              <a:t>gynaecoid</a:t>
            </a:r>
            <a:r>
              <a:rPr lang="en-US" sz="3600" dirty="0" smtClean="0">
                <a:latin typeface="Times New Roman" pitchFamily="18" charset="0"/>
                <a:cs typeface="Times New Roman" pitchFamily="18" charset="0"/>
              </a:rPr>
              <a:t> pelvis.</a:t>
            </a:r>
          </a:p>
          <a:p>
            <a:pPr>
              <a:buNone/>
            </a:pPr>
            <a:r>
              <a:rPr lang="en-US" sz="3600" b="1" dirty="0" err="1" smtClean="0">
                <a:solidFill>
                  <a:srgbClr val="FF0000"/>
                </a:solidFill>
                <a:latin typeface="Times New Roman" pitchFamily="18" charset="0"/>
                <a:cs typeface="Times New Roman" pitchFamily="18" charset="0"/>
              </a:rPr>
              <a:t>NB:</a:t>
            </a:r>
            <a:r>
              <a:rPr lang="en-US" sz="3600" dirty="0" err="1" smtClean="0">
                <a:latin typeface="Times New Roman" pitchFamily="18" charset="0"/>
                <a:cs typeface="Times New Roman" pitchFamily="18" charset="0"/>
              </a:rPr>
              <a:t>Labour</a:t>
            </a:r>
            <a:r>
              <a:rPr lang="en-US" sz="3600" dirty="0" smtClean="0">
                <a:latin typeface="Times New Roman" pitchFamily="18" charset="0"/>
                <a:cs typeface="Times New Roman" pitchFamily="18" charset="0"/>
              </a:rPr>
              <a:t> is very easy – precipitate </a:t>
            </a:r>
            <a:r>
              <a:rPr lang="en-US" sz="3600" dirty="0" err="1" smtClean="0">
                <a:latin typeface="Times New Roman" pitchFamily="18" charset="0"/>
                <a:cs typeface="Times New Roman" pitchFamily="18" charset="0"/>
              </a:rPr>
              <a:t>labour</a:t>
            </a:r>
            <a:endParaRPr lang="en-US" sz="36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lvl="0">
              <a:buNone/>
            </a:pPr>
            <a:r>
              <a:rPr lang="en-US" sz="2800" dirty="0" smtClean="0">
                <a:latin typeface="Times New Roman" pitchFamily="18" charset="0"/>
                <a:cs typeface="Times New Roman" pitchFamily="18" charset="0"/>
              </a:rPr>
              <a:t>	</a:t>
            </a:r>
            <a:endParaRPr lang="en-US" sz="2800" dirty="0"/>
          </a:p>
        </p:txBody>
      </p:sp>
    </p:spTree>
    <p:extLst>
      <p:ext uri="{BB962C8B-B14F-4D97-AF65-F5344CB8AC3E}">
        <p14:creationId xmlns:p14="http://schemas.microsoft.com/office/powerpoint/2010/main" val="159443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_el_23_innerEl" descr="The Platypelloid Pelvis"/>
          <p:cNvPicPr>
            <a:picLocks noGrp="1"/>
          </p:cNvPicPr>
          <p:nvPr>
            <p:ph sz="quarter" idx="1"/>
          </p:nvPr>
        </p:nvPicPr>
        <p:blipFill>
          <a:blip r:embed="rId2" cstate="print"/>
          <a:srcRect/>
          <a:stretch>
            <a:fillRect/>
          </a:stretch>
        </p:blipFill>
        <p:spPr bwMode="auto">
          <a:xfrm>
            <a:off x="533400" y="228600"/>
            <a:ext cx="82296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758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lvl="0">
              <a:buNone/>
            </a:pPr>
            <a:r>
              <a:rPr lang="en-US" sz="3200" dirty="0" smtClean="0">
                <a:latin typeface="Times New Roman" pitchFamily="18" charset="0"/>
                <a:cs typeface="Times New Roman" pitchFamily="18" charset="0"/>
              </a:rPr>
              <a:t>	</a:t>
            </a:r>
            <a:r>
              <a:rPr lang="en-US" sz="3200" b="1" u="sng" dirty="0" smtClean="0">
                <a:latin typeface="Times New Roman" pitchFamily="18" charset="0"/>
                <a:cs typeface="Times New Roman" pitchFamily="18" charset="0"/>
              </a:rPr>
              <a:t>5.PLATYPELLOID </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Also referred to as flat pelvis.</a:t>
            </a:r>
          </a:p>
          <a:p>
            <a:r>
              <a:rPr lang="en-US" sz="3200" dirty="0" smtClean="0">
                <a:latin typeface="Times New Roman" pitchFamily="18" charset="0"/>
                <a:cs typeface="Times New Roman" pitchFamily="18" charset="0"/>
              </a:rPr>
              <a:t>  Found in 5% of women</a:t>
            </a:r>
          </a:p>
          <a:p>
            <a:pPr>
              <a:buNone/>
            </a:pPr>
            <a:r>
              <a:rPr lang="en-US" sz="3200" dirty="0" smtClean="0">
                <a:latin typeface="Times New Roman" pitchFamily="18" charset="0"/>
                <a:cs typeface="Times New Roman" pitchFamily="18" charset="0"/>
              </a:rPr>
              <a:t>		</a:t>
            </a:r>
            <a:r>
              <a:rPr lang="en-US" sz="3200" i="1" u="sng" dirty="0" smtClean="0">
                <a:latin typeface="Times New Roman" pitchFamily="18" charset="0"/>
                <a:cs typeface="Times New Roman" pitchFamily="18" charset="0"/>
              </a:rPr>
              <a:t>clinical features</a:t>
            </a:r>
            <a:endParaRPr lang="en-US" sz="3200" i="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Brim is kidney shaped such that the anterior posterior diameter is reduced and transverse increased.</a:t>
            </a:r>
          </a:p>
          <a:p>
            <a:pPr lvl="0"/>
            <a:endParaRPr lang="en-US" sz="3200" dirty="0" smtClean="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191031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lvl="0"/>
            <a:r>
              <a:rPr lang="en-US" sz="3200" dirty="0" smtClean="0">
                <a:latin typeface="Times New Roman" pitchFamily="18" charset="0"/>
                <a:cs typeface="Times New Roman" pitchFamily="18" charset="0"/>
              </a:rPr>
              <a:t>Side walls diverge</a:t>
            </a:r>
          </a:p>
          <a:p>
            <a:pPr lvl="0"/>
            <a:r>
              <a:rPr lang="en-US" sz="3200" dirty="0" smtClean="0">
                <a:latin typeface="Times New Roman" pitchFamily="18" charset="0"/>
                <a:cs typeface="Times New Roman" pitchFamily="18" charset="0"/>
              </a:rPr>
              <a:t>Cavity is shallow</a:t>
            </a:r>
          </a:p>
          <a:p>
            <a:pPr lvl="0"/>
            <a:r>
              <a:rPr lang="en-US" sz="3200" dirty="0" smtClean="0">
                <a:latin typeface="Times New Roman" pitchFamily="18" charset="0"/>
                <a:cs typeface="Times New Roman" pitchFamily="18" charset="0"/>
              </a:rPr>
              <a:t>Sacrum is flat</a:t>
            </a:r>
          </a:p>
          <a:p>
            <a:r>
              <a:rPr lang="en-US" sz="3200" dirty="0" smtClean="0">
                <a:latin typeface="Times New Roman" pitchFamily="18" charset="0"/>
                <a:cs typeface="Times New Roman" pitchFamily="18" charset="0"/>
              </a:rPr>
              <a:t>Rest, as in </a:t>
            </a:r>
            <a:r>
              <a:rPr lang="en-US" sz="3200" dirty="0" err="1" smtClean="0">
                <a:latin typeface="Times New Roman" pitchFamily="18" charset="0"/>
                <a:cs typeface="Times New Roman" pitchFamily="18" charset="0"/>
              </a:rPr>
              <a:t>gynaecoid</a:t>
            </a:r>
            <a:r>
              <a:rPr lang="en-US" sz="3200" dirty="0" smtClean="0">
                <a:latin typeface="Times New Roman" pitchFamily="18" charset="0"/>
                <a:cs typeface="Times New Roman" pitchFamily="18" charset="0"/>
              </a:rPr>
              <a:t> pelvis</a:t>
            </a:r>
          </a:p>
          <a:p>
            <a:pPr>
              <a:buNone/>
            </a:pPr>
            <a:r>
              <a:rPr lang="en-US" sz="3200"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NB </a:t>
            </a:r>
            <a:r>
              <a:rPr lang="en-US" sz="3200" dirty="0" err="1" smtClean="0">
                <a:latin typeface="Times New Roman" pitchFamily="18" charset="0"/>
                <a:cs typeface="Times New Roman" pitchFamily="18" charset="0"/>
              </a:rPr>
              <a:t>Labour</a:t>
            </a:r>
            <a:r>
              <a:rPr lang="en-US" sz="3200" dirty="0" smtClean="0">
                <a:latin typeface="Times New Roman" pitchFamily="18" charset="0"/>
                <a:cs typeface="Times New Roman" pitchFamily="18" charset="0"/>
              </a:rPr>
              <a:t>  is prolonged &amp; it’s  aided by use of instruments</a:t>
            </a:r>
          </a:p>
          <a:p>
            <a:endParaRPr lang="en-US" sz="3200" dirty="0"/>
          </a:p>
        </p:txBody>
      </p:sp>
    </p:spTree>
    <p:extLst>
      <p:ext uri="{BB962C8B-B14F-4D97-AF65-F5344CB8AC3E}">
        <p14:creationId xmlns:p14="http://schemas.microsoft.com/office/powerpoint/2010/main" val="123318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_el_23_innerEl" descr="The Platypelloid Pelvis"/>
          <p:cNvPicPr>
            <a:picLocks noGrp="1"/>
          </p:cNvPicPr>
          <p:nvPr>
            <p:ph sz="quarter" idx="1"/>
          </p:nvPr>
        </p:nvPicPr>
        <p:blipFill>
          <a:blip r:embed="rId2" cstate="print"/>
          <a:srcRect/>
          <a:stretch>
            <a:fillRect/>
          </a:stretch>
        </p:blipFill>
        <p:spPr bwMode="auto">
          <a:xfrm>
            <a:off x="304800" y="304800"/>
            <a:ext cx="8458200" cy="5999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409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t>Summary of features of inherited </a:t>
            </a:r>
            <a:r>
              <a:rPr lang="en-US" b="1" dirty="0" err="1" smtClean="0"/>
              <a:t>pelves</a:t>
            </a:r>
            <a:endParaRPr lang="en-US" b="1" dirty="0"/>
          </a:p>
        </p:txBody>
      </p:sp>
      <p:pic>
        <p:nvPicPr>
          <p:cNvPr id="6" name="ia_el_25_innerEl" descr="Table showing characteristics of the four types of pelvis"/>
          <p:cNvPicPr>
            <a:picLocks noGrp="1"/>
          </p:cNvPicPr>
          <p:nvPr>
            <p:ph sz="quarter"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extLst>
      <p:ext uri="{BB962C8B-B14F-4D97-AF65-F5344CB8AC3E}">
        <p14:creationId xmlns:p14="http://schemas.microsoft.com/office/powerpoint/2010/main" val="171403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u="sng" dirty="0" smtClean="0">
                <a:solidFill>
                  <a:srgbClr val="7030A0"/>
                </a:solidFill>
                <a:latin typeface="Times New Roman" pitchFamily="18" charset="0"/>
                <a:cs typeface="Times New Roman" pitchFamily="18" charset="0"/>
              </a:rPr>
              <a:t>II  ACQUIRED/DEFORMED PELVIS</a:t>
            </a:r>
            <a:endParaRPr lang="en-US" dirty="0"/>
          </a:p>
        </p:txBody>
      </p:sp>
      <p:sp>
        <p:nvSpPr>
          <p:cNvPr id="3" name="Content Placeholder 2"/>
          <p:cNvSpPr>
            <a:spLocks noGrp="1"/>
          </p:cNvSpPr>
          <p:nvPr>
            <p:ph sz="quarter" idx="1"/>
          </p:nvPr>
        </p:nvSpPr>
        <p:spPr/>
        <p:txBody>
          <a:bodyPr>
            <a:normAutofit/>
          </a:bodyPr>
          <a:lstStyle/>
          <a:p>
            <a:r>
              <a:rPr lang="en-US" sz="3600" dirty="0" smtClean="0">
                <a:latin typeface="Times New Roman" pitchFamily="18" charset="0"/>
                <a:cs typeface="Times New Roman" pitchFamily="18" charset="0"/>
              </a:rPr>
              <a:t>Results from either intra uterine developmental anomalies, dietary deficiency , disease during childhood as well as trauma/injury.</a:t>
            </a:r>
          </a:p>
          <a:p>
            <a:r>
              <a:rPr lang="en-US" sz="3600" dirty="0" smtClean="0">
                <a:latin typeface="Times New Roman" pitchFamily="18" charset="0"/>
                <a:cs typeface="Times New Roman" pitchFamily="18" charset="0"/>
              </a:rPr>
              <a:t>The general effect is reduction of one or more diameters hence normal delivery is impossible </a:t>
            </a:r>
          </a:p>
          <a:p>
            <a:endParaRPr lang="en-US" sz="3600" dirty="0"/>
          </a:p>
        </p:txBody>
      </p:sp>
    </p:spTree>
    <p:extLst>
      <p:ext uri="{BB962C8B-B14F-4D97-AF65-F5344CB8AC3E}">
        <p14:creationId xmlns:p14="http://schemas.microsoft.com/office/powerpoint/2010/main" val="226802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Autofit/>
          </a:bodyPr>
          <a:lstStyle/>
          <a:p>
            <a:pPr>
              <a:buNone/>
            </a:pPr>
            <a:r>
              <a:rPr lang="en-US" sz="3200" dirty="0" smtClean="0">
                <a:latin typeface="Times New Roman" pitchFamily="18" charset="0"/>
                <a:cs typeface="Times New Roman" pitchFamily="18" charset="0"/>
              </a:rPr>
              <a:t>  	 They are:-</a:t>
            </a:r>
          </a:p>
          <a:p>
            <a:pPr>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1.</a:t>
            </a:r>
            <a:r>
              <a:rPr lang="en-US" sz="3200" b="1" u="sng" dirty="0" smtClean="0">
                <a:latin typeface="Times New Roman" pitchFamily="18" charset="0"/>
                <a:cs typeface="Times New Roman" pitchFamily="18" charset="0"/>
              </a:rPr>
              <a:t>RACHITIC</a:t>
            </a:r>
            <a:endParaRPr lang="en-US" sz="3200" b="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Brought about by rickets during childhood</a:t>
            </a:r>
          </a:p>
          <a:p>
            <a:pPr lvl="0"/>
            <a:r>
              <a:rPr lang="en-US" sz="3200" dirty="0" smtClean="0">
                <a:latin typeface="Times New Roman" pitchFamily="18" charset="0"/>
                <a:cs typeface="Times New Roman" pitchFamily="18" charset="0"/>
              </a:rPr>
              <a:t>Sacral promontory is forced downward and forward towards the </a:t>
            </a:r>
            <a:r>
              <a:rPr lang="en-US" sz="3200" dirty="0" err="1" smtClean="0">
                <a:latin typeface="Times New Roman" pitchFamily="18" charset="0"/>
                <a:cs typeface="Times New Roman" pitchFamily="18" charset="0"/>
              </a:rPr>
              <a:t>symphysis</a:t>
            </a:r>
            <a:r>
              <a:rPr lang="en-US" sz="3200" dirty="0" smtClean="0">
                <a:latin typeface="Times New Roman" pitchFamily="18" charset="0"/>
                <a:cs typeface="Times New Roman" pitchFamily="18" charset="0"/>
              </a:rPr>
              <a:t> pubis as the weight of the trunk gets transmitted to the softened pelvic bones.</a:t>
            </a:r>
          </a:p>
          <a:p>
            <a:r>
              <a:rPr lang="en-US" sz="3200" dirty="0" smtClean="0">
                <a:latin typeface="Times New Roman" pitchFamily="18" charset="0"/>
                <a:cs typeface="Times New Roman" pitchFamily="18" charset="0"/>
              </a:rPr>
              <a:t>The lower end of the sacrum swings backwards such  that,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tuberosities</a:t>
            </a:r>
            <a:r>
              <a:rPr lang="en-US" sz="3200" dirty="0" smtClean="0">
                <a:latin typeface="Times New Roman" pitchFamily="18" charset="0"/>
                <a:cs typeface="Times New Roman" pitchFamily="18" charset="0"/>
              </a:rPr>
              <a:t> get further apart and pubic angle widens.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8736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b="1" dirty="0" err="1" smtClean="0"/>
              <a:t>contd</a:t>
            </a:r>
            <a:endParaRPr lang="en-US" b="1" dirty="0"/>
          </a:p>
        </p:txBody>
      </p:sp>
      <p:sp>
        <p:nvSpPr>
          <p:cNvPr id="3" name="Content Placeholder 2"/>
          <p:cNvSpPr>
            <a:spLocks noGrp="1"/>
          </p:cNvSpPr>
          <p:nvPr>
            <p:ph sz="quarter" idx="1"/>
          </p:nvPr>
        </p:nvSpPr>
        <p:spPr>
          <a:xfrm>
            <a:off x="457200" y="838200"/>
            <a:ext cx="7467600" cy="5791200"/>
          </a:xfrm>
        </p:spPr>
        <p:txBody>
          <a:bodyPr>
            <a:normAutofit/>
          </a:bodyPr>
          <a:lstStyle/>
          <a:p>
            <a:pPr lvl="0"/>
            <a:r>
              <a:rPr lang="en-US" sz="3200" dirty="0" smtClean="0">
                <a:latin typeface="Times New Roman" pitchFamily="18" charset="0"/>
                <a:cs typeface="Times New Roman" pitchFamily="18" charset="0"/>
              </a:rPr>
              <a:t>The brim becomes grossly deformed depending on the severity of the disease hence caesarean birth .</a:t>
            </a:r>
          </a:p>
          <a:p>
            <a:pPr lvl="0">
              <a:buFont typeface="Wingdings" pitchFamily="2" charset="2"/>
              <a:buChar char="v"/>
            </a:pPr>
            <a:r>
              <a:rPr lang="en-US" sz="3200" dirty="0" smtClean="0">
                <a:latin typeface="Times New Roman" pitchFamily="18" charset="0"/>
                <a:cs typeface="Times New Roman" pitchFamily="18" charset="0"/>
              </a:rPr>
              <a:t> Precisely, mode  of delivery depends on the severity and size of the fetus.</a:t>
            </a:r>
          </a:p>
          <a:p>
            <a:pPr lvl="0">
              <a:buNone/>
            </a:pPr>
            <a:r>
              <a:rPr lang="en-US" sz="3200" b="1" dirty="0" smtClean="0">
                <a:solidFill>
                  <a:srgbClr val="7030A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b="1" u="sng" dirty="0" smtClean="0">
                <a:latin typeface="Times New Roman" pitchFamily="18" charset="0"/>
                <a:cs typeface="Times New Roman" pitchFamily="18" charset="0"/>
              </a:rPr>
              <a:t>OSTEOMALACIC</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Results from deficiency of calcium in adulthood.</a:t>
            </a:r>
          </a:p>
          <a:p>
            <a:r>
              <a:rPr lang="en-US" sz="3200" dirty="0" smtClean="0">
                <a:latin typeface="Times New Roman" pitchFamily="18" charset="0"/>
                <a:cs typeface="Times New Roman" pitchFamily="18" charset="0"/>
              </a:rPr>
              <a:t>It leads to gross pelvic contraction since the pelvic brim becomes a Y-shaped slit.</a:t>
            </a:r>
          </a:p>
          <a:p>
            <a:endParaRPr lang="en-US" sz="3200" dirty="0"/>
          </a:p>
        </p:txBody>
      </p:sp>
    </p:spTree>
    <p:extLst>
      <p:ext uri="{BB962C8B-B14F-4D97-AF65-F5344CB8AC3E}">
        <p14:creationId xmlns:p14="http://schemas.microsoft.com/office/powerpoint/2010/main" val="426612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sz="3200" dirty="0" smtClean="0">
                <a:latin typeface="Times New Roman" pitchFamily="18" charset="0"/>
                <a:cs typeface="Times New Roman" pitchFamily="18" charset="0"/>
              </a:rPr>
              <a:t>It’s a rare deformity ,caesarean section is the only mode of delivery.</a:t>
            </a:r>
          </a:p>
          <a:p>
            <a:pPr lvl="0">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3.</a:t>
            </a:r>
            <a:r>
              <a:rPr lang="en-US" sz="3200" b="1" u="sng" dirty="0" smtClean="0">
                <a:latin typeface="Times New Roman" pitchFamily="18" charset="0"/>
                <a:cs typeface="Times New Roman" pitchFamily="18" charset="0"/>
              </a:rPr>
              <a:t>ASYMMETRIAL (NAEGELE’S)</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Results from intra-uterine developmental anomalies in which one sacral ala is missing hence sacrum is fused to the </a:t>
            </a:r>
            <a:r>
              <a:rPr lang="en-US" sz="3200" dirty="0" err="1" smtClean="0">
                <a:latin typeface="Times New Roman" pitchFamily="18" charset="0"/>
                <a:cs typeface="Times New Roman" pitchFamily="18" charset="0"/>
              </a:rPr>
              <a:t>ilium</a:t>
            </a:r>
            <a:r>
              <a:rPr lang="en-US" sz="3200" dirty="0" smtClean="0">
                <a:latin typeface="Times New Roman" pitchFamily="18" charset="0"/>
                <a:cs typeface="Times New Roman" pitchFamily="18" charset="0"/>
              </a:rPr>
              <a:t> directly.</a:t>
            </a:r>
          </a:p>
          <a:p>
            <a:r>
              <a:rPr lang="en-US" sz="3200" dirty="0" smtClean="0">
                <a:latin typeface="Times New Roman" pitchFamily="18" charset="0"/>
                <a:cs typeface="Times New Roman" pitchFamily="18" charset="0"/>
              </a:rPr>
              <a:t>Can also result from exertion of unequal pressure on the growing pelvis.</a:t>
            </a:r>
          </a:p>
          <a:p>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27023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140773"/>
          </a:xfrm>
        </p:spPr>
        <p:txBody>
          <a:bodyPr>
            <a:normAutofit/>
          </a:bodyPr>
          <a:lstStyle/>
          <a:p>
            <a:pPr algn="ctr"/>
            <a:r>
              <a:rPr lang="en-US" b="1" dirty="0" smtClean="0">
                <a:solidFill>
                  <a:srgbClr val="FF0000"/>
                </a:solidFill>
              </a:rPr>
              <a:t>POLICIES,STANDARDS &amp;</a:t>
            </a:r>
            <a:r>
              <a:rPr lang="en-US" b="1" dirty="0">
                <a:solidFill>
                  <a:srgbClr val="FF0000"/>
                </a:solidFill>
              </a:rPr>
              <a:t> </a:t>
            </a:r>
            <a:r>
              <a:rPr lang="en-US" b="1" dirty="0" smtClean="0">
                <a:solidFill>
                  <a:srgbClr val="FF0000"/>
                </a:solidFill>
              </a:rPr>
              <a:t>GUIDELINES IN REPRODUCTIVE HEALTH</a:t>
            </a:r>
            <a:r>
              <a:rPr lang="en-US" b="1" dirty="0" smtClean="0"/>
              <a:t> </a:t>
            </a:r>
            <a:br>
              <a:rPr lang="en-US" b="1" dirty="0" smtClean="0"/>
            </a:br>
            <a:r>
              <a:rPr lang="en-US" b="1" dirty="0"/>
              <a:t/>
            </a:r>
            <a:br>
              <a:rPr lang="en-US" b="1" dirty="0"/>
            </a:br>
            <a:r>
              <a:rPr lang="en-US" b="1" dirty="0" smtClean="0"/>
              <a:t> </a:t>
            </a:r>
            <a:endParaRPr lang="en-US" b="1" dirty="0"/>
          </a:p>
        </p:txBody>
      </p:sp>
      <p:sp>
        <p:nvSpPr>
          <p:cNvPr id="3" name="Content Placeholder 2"/>
          <p:cNvSpPr>
            <a:spLocks noGrp="1"/>
          </p:cNvSpPr>
          <p:nvPr>
            <p:ph idx="1"/>
          </p:nvPr>
        </p:nvSpPr>
        <p:spPr>
          <a:xfrm>
            <a:off x="457200" y="2895600"/>
            <a:ext cx="8229600" cy="3230563"/>
          </a:xfrm>
        </p:spPr>
        <p:txBody>
          <a:bodyPr>
            <a:normAutofit/>
          </a:bodyPr>
          <a:lstStyle/>
          <a:p>
            <a:pPr marL="0" indent="0">
              <a:buNone/>
            </a:pPr>
            <a:endParaRPr lang="en-US" sz="4400" b="1" i="1" dirty="0" smtClean="0"/>
          </a:p>
          <a:p>
            <a:pPr marL="0" indent="0" algn="ctr">
              <a:buNone/>
            </a:pPr>
            <a:endParaRPr lang="en-US" sz="4400" b="1" i="1" dirty="0"/>
          </a:p>
        </p:txBody>
      </p:sp>
    </p:spTree>
    <p:extLst>
      <p:ext uri="{BB962C8B-B14F-4D97-AF65-F5344CB8AC3E}">
        <p14:creationId xmlns:p14="http://schemas.microsoft.com/office/powerpoint/2010/main" val="7529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a:bodyPr>
          <a:lstStyle/>
          <a:p>
            <a:r>
              <a:rPr lang="en-US" sz="34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Associated with either </a:t>
            </a:r>
            <a:r>
              <a:rPr lang="en-US" sz="3200" dirty="0" smtClean="0">
                <a:solidFill>
                  <a:srgbClr val="FF0000"/>
                </a:solidFill>
                <a:latin typeface="Times New Roman" pitchFamily="18" charset="0"/>
                <a:cs typeface="Times New Roman" pitchFamily="18" charset="0"/>
              </a:rPr>
              <a:t>poliomyelitis</a:t>
            </a:r>
            <a:r>
              <a:rPr lang="en-US" sz="3200" dirty="0" smtClean="0">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uncorrected congenital hip dislocation </a:t>
            </a:r>
            <a:r>
              <a:rPr lang="en-US" sz="3200" dirty="0" smtClean="0">
                <a:latin typeface="Times New Roman" pitchFamily="18" charset="0"/>
                <a:cs typeface="Times New Roman" pitchFamily="18" charset="0"/>
              </a:rPr>
              <a:t>as well as trauma during childhood, in form of either </a:t>
            </a:r>
            <a:r>
              <a:rPr lang="en-US" sz="3200" dirty="0" smtClean="0">
                <a:solidFill>
                  <a:srgbClr val="FF0000"/>
                </a:solidFill>
                <a:latin typeface="Times New Roman" pitchFamily="18" charset="0"/>
                <a:cs typeface="Times New Roman" pitchFamily="18" charset="0"/>
              </a:rPr>
              <a:t>pelvis or femur fracture</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Bony fusion occurs on the side of intense pressure ,such that the brim becomes obliquely contracted since only one ala develops.</a:t>
            </a:r>
          </a:p>
          <a:p>
            <a:pPr lvl="0">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4.</a:t>
            </a:r>
            <a:r>
              <a:rPr lang="en-US" sz="3200" b="1" u="sng" dirty="0" smtClean="0">
                <a:latin typeface="Times New Roman" pitchFamily="18" charset="0"/>
                <a:cs typeface="Times New Roman" pitchFamily="18" charset="0"/>
              </a:rPr>
              <a:t>ROBERTS</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a rare deformity in which there is either congenital absence or poor development of the </a:t>
            </a:r>
            <a:r>
              <a:rPr lang="en-US" sz="3200" dirty="0" err="1" smtClean="0">
                <a:latin typeface="Times New Roman" pitchFamily="18" charset="0"/>
                <a:cs typeface="Times New Roman" pitchFamily="18" charset="0"/>
              </a:rPr>
              <a:t>alae</a:t>
            </a:r>
            <a:r>
              <a:rPr lang="en-US" sz="3200" dirty="0" smtClean="0">
                <a:latin typeface="Times New Roman" pitchFamily="18" charset="0"/>
                <a:cs typeface="Times New Roman" pitchFamily="18" charset="0"/>
              </a:rPr>
              <a:t> bilaterally leading to a too small brim.</a:t>
            </a:r>
          </a:p>
          <a:p>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0804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r>
              <a:rPr lang="en-US" dirty="0" smtClean="0"/>
              <a:t>		</a:t>
            </a:r>
            <a:r>
              <a:rPr lang="en-US" sz="4400" b="1" dirty="0" smtClean="0">
                <a:solidFill>
                  <a:schemeClr val="accent1">
                    <a:lumMod val="75000"/>
                  </a:schemeClr>
                </a:solidFill>
                <a:latin typeface="Times New Roman" pitchFamily="18" charset="0"/>
                <a:cs typeface="Times New Roman" pitchFamily="18" charset="0"/>
              </a:rPr>
              <a:t>PELVIC FLOOR</a:t>
            </a:r>
            <a:endParaRPr lang="en-US" sz="4400" dirty="0"/>
          </a:p>
        </p:txBody>
      </p:sp>
      <p:sp>
        <p:nvSpPr>
          <p:cNvPr id="3" name="Content Placeholder 2"/>
          <p:cNvSpPr>
            <a:spLocks noGrp="1"/>
          </p:cNvSpPr>
          <p:nvPr>
            <p:ph sz="quarter" idx="1"/>
          </p:nvPr>
        </p:nvSpPr>
        <p:spPr>
          <a:xfrm>
            <a:off x="457200" y="914400"/>
            <a:ext cx="7467600" cy="5559552"/>
          </a:xfrm>
        </p:spPr>
        <p:txBody>
          <a:bodyPr>
            <a:normAutofit/>
          </a:bodyPr>
          <a:lstStyle/>
          <a:p>
            <a:pPr>
              <a:buNone/>
            </a:pPr>
            <a:r>
              <a:rPr lang="en-US" dirty="0" smtClean="0">
                <a:latin typeface="Times New Roman" pitchFamily="18" charset="0"/>
                <a:cs typeface="Times New Roman" pitchFamily="18" charset="0"/>
              </a:rPr>
              <a:t>			</a:t>
            </a:r>
            <a:endParaRPr lang="en-US" sz="3200" b="1" i="1" dirty="0" smtClean="0">
              <a:solidFill>
                <a:schemeClr val="accent1">
                  <a:lumMod val="75000"/>
                </a:schemeClr>
              </a:solidFill>
              <a:latin typeface="Times New Roman" pitchFamily="18" charset="0"/>
              <a:cs typeface="Times New Roman" pitchFamily="18" charset="0"/>
            </a:endParaRPr>
          </a:p>
          <a:p>
            <a:pPr>
              <a:buNone/>
            </a:pPr>
            <a:r>
              <a:rPr lang="en-US" sz="3200" i="1" dirty="0" smtClean="0">
                <a:latin typeface="Times New Roman" pitchFamily="18" charset="0"/>
                <a:cs typeface="Times New Roman" pitchFamily="18" charset="0"/>
              </a:rPr>
              <a:t>	    </a:t>
            </a:r>
            <a:r>
              <a:rPr lang="en-US" sz="3200" b="1" u="sng" dirty="0" smtClean="0">
                <a:solidFill>
                  <a:srgbClr val="7030A0"/>
                </a:solidFill>
                <a:latin typeface="Times New Roman" pitchFamily="18" charset="0"/>
                <a:cs typeface="Times New Roman" pitchFamily="18" charset="0"/>
              </a:rPr>
              <a:t>DESCRIPTION</a:t>
            </a:r>
            <a:endParaRPr lang="en-US" sz="3200" b="1" dirty="0" smtClean="0">
              <a:solidFill>
                <a:srgbClr val="7030A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formed by the soft tissues that fill the outlet of the pelvis. </a:t>
            </a:r>
          </a:p>
          <a:p>
            <a:r>
              <a:rPr lang="en-US" sz="3200" dirty="0" smtClean="0">
                <a:latin typeface="Times New Roman" pitchFamily="18" charset="0"/>
                <a:cs typeface="Times New Roman" pitchFamily="18" charset="0"/>
              </a:rPr>
              <a:t> Muscles hang from the pelvis side walls to meet at the centre of the </a:t>
            </a:r>
            <a:r>
              <a:rPr lang="en-US" sz="3200" dirty="0" err="1" smtClean="0">
                <a:latin typeface="Times New Roman" pitchFamily="18" charset="0"/>
                <a:cs typeface="Times New Roman" pitchFamily="18" charset="0"/>
              </a:rPr>
              <a:t>perineal</a:t>
            </a:r>
            <a:r>
              <a:rPr lang="en-US" sz="3200" dirty="0" smtClean="0">
                <a:latin typeface="Times New Roman" pitchFamily="18" charset="0"/>
                <a:cs typeface="Times New Roman" pitchFamily="18" charset="0"/>
              </a:rPr>
              <a:t> body forming a sling-like hammock.</a:t>
            </a:r>
          </a:p>
          <a:p>
            <a:r>
              <a:rPr lang="en-US" sz="3200" dirty="0" smtClean="0">
                <a:latin typeface="Times New Roman" pitchFamily="18" charset="0"/>
                <a:cs typeface="Times New Roman" pitchFamily="18" charset="0"/>
              </a:rPr>
              <a:t>  Are penetrated by three (3) canals namely, anal </a:t>
            </a:r>
            <a:r>
              <a:rPr lang="en-US" sz="3200" dirty="0" err="1" smtClean="0">
                <a:latin typeface="Times New Roman" pitchFamily="18" charset="0"/>
                <a:cs typeface="Times New Roman" pitchFamily="18" charset="0"/>
              </a:rPr>
              <a:t>posteriorly</a:t>
            </a:r>
            <a:r>
              <a:rPr lang="en-US" sz="3200" dirty="0" smtClean="0">
                <a:latin typeface="Times New Roman" pitchFamily="18" charset="0"/>
                <a:cs typeface="Times New Roman" pitchFamily="18" charset="0"/>
              </a:rPr>
              <a:t>, vagina medially and urethra </a:t>
            </a:r>
            <a:r>
              <a:rPr lang="en-US" sz="3200" dirty="0" err="1" smtClean="0">
                <a:latin typeface="Times New Roman" pitchFamily="18" charset="0"/>
                <a:cs typeface="Times New Roman" pitchFamily="18" charset="0"/>
              </a:rPr>
              <a:t>anteriorly</a:t>
            </a:r>
            <a:r>
              <a:rPr lang="en-US" sz="32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4375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		</a:t>
            </a:r>
            <a:r>
              <a:rPr lang="en-US" dirty="0" err="1" smtClean="0"/>
              <a:t>contd</a:t>
            </a:r>
            <a:endParaRPr lang="en-US" dirty="0"/>
          </a:p>
        </p:txBody>
      </p:sp>
      <p:pic>
        <p:nvPicPr>
          <p:cNvPr id="6" name="Content Placeholder 5" descr="http://www.beyondbasicsphysicaltherapy.com/images/Stein-Illustration2.jpg"/>
          <p:cNvPicPr>
            <a:picLocks noGrp="1"/>
          </p:cNvPicPr>
          <p:nvPr>
            <p:ph sz="quarter" idx="1"/>
          </p:nvPr>
        </p:nvPicPr>
        <p:blipFill>
          <a:blip r:embed="rId2" cstate="print"/>
          <a:srcRect/>
          <a:stretch>
            <a:fillRect/>
          </a:stretch>
        </p:blipFill>
        <p:spPr bwMode="auto">
          <a:xfrm>
            <a:off x="228600" y="990600"/>
            <a:ext cx="8305800" cy="5638800"/>
          </a:xfrm>
          <a:prstGeom prst="rect">
            <a:avLst/>
          </a:prstGeom>
          <a:noFill/>
          <a:ln w="9525">
            <a:noFill/>
            <a:miter lim="800000"/>
            <a:headEnd/>
            <a:tailEnd/>
          </a:ln>
        </p:spPr>
      </p:pic>
    </p:spTree>
    <p:extLst>
      <p:ext uri="{BB962C8B-B14F-4D97-AF65-F5344CB8AC3E}">
        <p14:creationId xmlns:p14="http://schemas.microsoft.com/office/powerpoint/2010/main" val="53857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lnSpcReduction="10000"/>
          </a:bodyPr>
          <a:lstStyle/>
          <a:p>
            <a:pPr lvl="0">
              <a:buNone/>
            </a:pPr>
            <a:r>
              <a:rPr lang="en-US" sz="2800" dirty="0" smtClean="0">
                <a:latin typeface="Times New Roman" pitchFamily="18" charset="0"/>
                <a:cs typeface="Times New Roman" pitchFamily="18" charset="0"/>
              </a:rPr>
              <a:t>		        </a:t>
            </a:r>
            <a:r>
              <a:rPr lang="en-US" sz="2800" spc="300" dirty="0" smtClean="0">
                <a:latin typeface="Times New Roman" pitchFamily="18" charset="0"/>
                <a:cs typeface="Times New Roman" pitchFamily="18" charset="0"/>
              </a:rPr>
              <a:t> </a:t>
            </a:r>
            <a:r>
              <a:rPr lang="en-US" sz="2800" b="1" u="sng" spc="300" dirty="0" smtClean="0">
                <a:solidFill>
                  <a:srgbClr val="7030A0"/>
                </a:solidFill>
                <a:latin typeface="Times New Roman" pitchFamily="18" charset="0"/>
                <a:cs typeface="Times New Roman" pitchFamily="18" charset="0"/>
              </a:rPr>
              <a:t>CLASSIFICATION</a:t>
            </a:r>
            <a:endParaRPr lang="en-US" sz="2800" b="1" spc="300" dirty="0" smtClean="0">
              <a:solidFill>
                <a:srgbClr val="7030A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Refers to the muscle layers which are grouped into two (2) namely.</a:t>
            </a:r>
          </a:p>
          <a:p>
            <a:pPr>
              <a:buNone/>
            </a:pP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I</a:t>
            </a:r>
            <a:r>
              <a:rPr lang="en-US" sz="2800" b="1" i="1" u="sng"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SUPERFICIAL LAYER</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Comprises of five (5) muscles.</a:t>
            </a:r>
          </a:p>
          <a:p>
            <a:pPr lvl="0">
              <a:buNone/>
            </a:pPr>
            <a:r>
              <a:rPr lang="en-US" sz="2800" dirty="0" smtClean="0">
                <a:latin typeface="Times New Roman" pitchFamily="18" charset="0"/>
                <a:cs typeface="Times New Roman" pitchFamily="18" charset="0"/>
              </a:rPr>
              <a:t>1) </a:t>
            </a:r>
            <a:r>
              <a:rPr lang="en-US" sz="2800" i="1" u="sng" dirty="0" smtClean="0">
                <a:latin typeface="Times New Roman" pitchFamily="18" charset="0"/>
                <a:cs typeface="Times New Roman" pitchFamily="18" charset="0"/>
              </a:rPr>
              <a:t>THE EXTERNAL ANAL SPHINTER</a:t>
            </a:r>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It surrounds the anus hence voluntarily control defecation.</a:t>
            </a:r>
          </a:p>
          <a:p>
            <a:r>
              <a:rPr lang="en-US" sz="2800" dirty="0" smtClean="0">
                <a:latin typeface="Times New Roman" pitchFamily="18" charset="0"/>
                <a:cs typeface="Times New Roman" pitchFamily="18" charset="0"/>
              </a:rPr>
              <a:t>Then its attached behind to the coccyx by a few </a:t>
            </a:r>
            <a:r>
              <a:rPr lang="en-US" sz="2800" dirty="0" err="1" smtClean="0">
                <a:latin typeface="Times New Roman" pitchFamily="18" charset="0"/>
                <a:cs typeface="Times New Roman" pitchFamily="18" charset="0"/>
              </a:rPr>
              <a:t>fibres</a:t>
            </a:r>
            <a:r>
              <a:rPr lang="en-US" sz="2800" dirty="0" smtClean="0">
                <a:latin typeface="Times New Roman" pitchFamily="18" charset="0"/>
                <a:cs typeface="Times New Roman" pitchFamily="18" charset="0"/>
              </a:rPr>
              <a:t>.</a:t>
            </a:r>
          </a:p>
          <a:p>
            <a:pPr lvl="0">
              <a:buNone/>
            </a:pPr>
            <a:r>
              <a:rPr lang="en-US" sz="2800" i="1" dirty="0" smtClean="0">
                <a:latin typeface="Times New Roman" pitchFamily="18" charset="0"/>
                <a:cs typeface="Times New Roman" pitchFamily="18" charset="0"/>
              </a:rPr>
              <a:t>2)</a:t>
            </a:r>
            <a:r>
              <a:rPr lang="en-US" sz="2800" i="1" u="sng" dirty="0" smtClean="0">
                <a:latin typeface="Times New Roman" pitchFamily="18" charset="0"/>
                <a:cs typeface="Times New Roman" pitchFamily="18" charset="0"/>
              </a:rPr>
              <a:t>THE TRANSVERSE PERINEAL:-</a:t>
            </a:r>
            <a:r>
              <a:rPr lang="en-US" sz="2800" dirty="0" smtClean="0">
                <a:latin typeface="Times New Roman" pitchFamily="18" charset="0"/>
                <a:cs typeface="Times New Roman" pitchFamily="18" charset="0"/>
              </a:rPr>
              <a:t>They are a pair. </a:t>
            </a:r>
          </a:p>
          <a:p>
            <a:r>
              <a:rPr lang="en-US" sz="2800" dirty="0" smtClean="0">
                <a:latin typeface="Times New Roman" pitchFamily="18" charset="0"/>
                <a:cs typeface="Times New Roman" pitchFamily="18" charset="0"/>
              </a:rPr>
              <a:t> Each originates from the respective </a:t>
            </a:r>
            <a:r>
              <a:rPr lang="en-US" sz="2800" dirty="0" err="1" smtClean="0">
                <a:latin typeface="Times New Roman" pitchFamily="18" charset="0"/>
                <a:cs typeface="Times New Roman" pitchFamily="18" charset="0"/>
              </a:rPr>
              <a:t>ischial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tuberosity</a:t>
            </a:r>
            <a:r>
              <a:rPr lang="en-US" sz="2800" dirty="0" smtClean="0">
                <a:latin typeface="Times New Roman" pitchFamily="18" charset="0"/>
                <a:cs typeface="Times New Roman" pitchFamily="18" charset="0"/>
              </a:rPr>
              <a:t> to be inserted to the centre of the perineum.</a:t>
            </a:r>
          </a:p>
          <a:p>
            <a:endParaRPr lang="en-US" sz="2800" dirty="0" smtClean="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304012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a:xfrm>
            <a:off x="457200" y="914400"/>
            <a:ext cx="7467600" cy="5559552"/>
          </a:xfrm>
        </p:spPr>
        <p:txBody>
          <a:bodyPr>
            <a:normAutofit/>
          </a:bodyPr>
          <a:lstStyle/>
          <a:p>
            <a:pPr>
              <a:buNone/>
            </a:pPr>
            <a:r>
              <a:rPr lang="en-US" sz="3200" b="1" dirty="0" smtClean="0">
                <a:solidFill>
                  <a:srgbClr val="FF0000"/>
                </a:solidFill>
                <a:latin typeface="Times New Roman" pitchFamily="18" charset="0"/>
                <a:cs typeface="Times New Roman" pitchFamily="18" charset="0"/>
              </a:rPr>
              <a:t>NB: </a:t>
            </a:r>
            <a:r>
              <a:rPr lang="en-US" sz="3200" dirty="0" smtClean="0">
                <a:latin typeface="Times New Roman" pitchFamily="18" charset="0"/>
                <a:cs typeface="Times New Roman" pitchFamily="18" charset="0"/>
              </a:rPr>
              <a:t>They can be damaged during birth  process.</a:t>
            </a:r>
          </a:p>
          <a:p>
            <a:pPr lvl="0">
              <a:buNone/>
            </a:pPr>
            <a:r>
              <a:rPr lang="en-US" sz="3200" dirty="0" smtClean="0">
                <a:latin typeface="Times New Roman" pitchFamily="18" charset="0"/>
                <a:cs typeface="Times New Roman" pitchFamily="18" charset="0"/>
              </a:rPr>
              <a:t>3)</a:t>
            </a:r>
            <a:r>
              <a:rPr lang="en-US" sz="3200" i="1" u="sng" dirty="0" smtClean="0">
                <a:latin typeface="Times New Roman" pitchFamily="18" charset="0"/>
                <a:cs typeface="Times New Roman" pitchFamily="18" charset="0"/>
              </a:rPr>
              <a:t>THE BULBOCAVERNOSUS:-</a:t>
            </a:r>
            <a:r>
              <a:rPr lang="en-US" sz="3200" dirty="0" smtClean="0">
                <a:latin typeface="Times New Roman" pitchFamily="18" charset="0"/>
                <a:cs typeface="Times New Roman" pitchFamily="18" charset="0"/>
              </a:rPr>
              <a:t>Are  a pair.</a:t>
            </a:r>
          </a:p>
          <a:p>
            <a:r>
              <a:rPr lang="en-US" sz="3200" dirty="0" smtClean="0">
                <a:latin typeface="Times New Roman" pitchFamily="18" charset="0"/>
                <a:cs typeface="Times New Roman" pitchFamily="18" charset="0"/>
              </a:rPr>
              <a:t>Originates from the perineum, passes forward around the vagina.</a:t>
            </a:r>
          </a:p>
          <a:p>
            <a:pPr>
              <a:buFont typeface="Wingdings" pitchFamily="2" charset="2"/>
              <a:buChar char="Ø"/>
            </a:pPr>
            <a:r>
              <a:rPr lang="en-US" sz="3200" dirty="0" smtClean="0">
                <a:latin typeface="Times New Roman" pitchFamily="18" charset="0"/>
                <a:cs typeface="Times New Roman" pitchFamily="18" charset="0"/>
              </a:rPr>
              <a:t>Finally are inserted to the corpora  </a:t>
            </a:r>
            <a:r>
              <a:rPr lang="en-US" sz="3200" dirty="0" err="1" smtClean="0">
                <a:latin typeface="Times New Roman" pitchFamily="18" charset="0"/>
                <a:cs typeface="Times New Roman" pitchFamily="18" charset="0"/>
              </a:rPr>
              <a:t>cavernosa</a:t>
            </a:r>
            <a:r>
              <a:rPr lang="en-US" sz="3200" dirty="0" smtClean="0">
                <a:latin typeface="Times New Roman" pitchFamily="18" charset="0"/>
                <a:cs typeface="Times New Roman" pitchFamily="18" charset="0"/>
              </a:rPr>
              <a:t>  of the clitoris just under the pubic arch.</a:t>
            </a:r>
          </a:p>
          <a:p>
            <a:pPr>
              <a:buNone/>
            </a:pPr>
            <a:r>
              <a:rPr lang="en-US" sz="3200" b="1" dirty="0" err="1" smtClean="0">
                <a:solidFill>
                  <a:srgbClr val="FF0000"/>
                </a:solidFill>
                <a:latin typeface="Times New Roman" pitchFamily="18" charset="0"/>
                <a:cs typeface="Times New Roman" pitchFamily="18" charset="0"/>
              </a:rPr>
              <a:t>NB:</a:t>
            </a:r>
            <a:r>
              <a:rPr lang="en-US" sz="3200" dirty="0" err="1" smtClean="0">
                <a:latin typeface="Times New Roman" pitchFamily="18" charset="0"/>
                <a:cs typeface="Times New Roman" pitchFamily="18" charset="0"/>
              </a:rPr>
              <a:t>They</a:t>
            </a:r>
            <a:r>
              <a:rPr lang="en-US" sz="3200" dirty="0" smtClean="0">
                <a:latin typeface="Times New Roman" pitchFamily="18" charset="0"/>
                <a:cs typeface="Times New Roman" pitchFamily="18" charset="0"/>
              </a:rPr>
              <a:t> are highly </a:t>
            </a:r>
            <a:r>
              <a:rPr lang="en-US" sz="3200" dirty="0" err="1" smtClean="0">
                <a:latin typeface="Times New Roman" pitchFamily="18" charset="0"/>
                <a:cs typeface="Times New Roman" pitchFamily="18" charset="0"/>
              </a:rPr>
              <a:t>succeptible</a:t>
            </a:r>
            <a:r>
              <a:rPr lang="en-US" sz="3200" dirty="0" smtClean="0">
                <a:latin typeface="Times New Roman" pitchFamily="18" charset="0"/>
                <a:cs typeface="Times New Roman" pitchFamily="18" charset="0"/>
              </a:rPr>
              <a:t> to trauma during delivery</a:t>
            </a:r>
          </a:p>
          <a:p>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4995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126163"/>
          </a:xfrm>
        </p:spPr>
        <p:txBody>
          <a:bodyPr>
            <a:noAutofit/>
          </a:bodyPr>
          <a:lstStyle/>
          <a:p>
            <a:pPr lvl="0">
              <a:buNone/>
            </a:pPr>
            <a:r>
              <a:rPr lang="en-US" sz="2700" dirty="0" smtClean="0">
                <a:latin typeface="Times New Roman" pitchFamily="18" charset="0"/>
                <a:cs typeface="Times New Roman" pitchFamily="18" charset="0"/>
              </a:rPr>
              <a:t>	</a:t>
            </a:r>
          </a:p>
          <a:p>
            <a:pPr lvl="0">
              <a:buNone/>
            </a:pPr>
            <a:r>
              <a:rPr lang="en-US" sz="2700" dirty="0" smtClean="0">
                <a:latin typeface="Times New Roman" pitchFamily="18" charset="0"/>
                <a:cs typeface="Times New Roman" pitchFamily="18" charset="0"/>
              </a:rPr>
              <a:t>	</a:t>
            </a:r>
            <a:r>
              <a:rPr lang="en-US" sz="2700" i="1" u="sng" dirty="0" smtClean="0">
                <a:latin typeface="Times New Roman" pitchFamily="18" charset="0"/>
                <a:cs typeface="Times New Roman" pitchFamily="18" charset="0"/>
              </a:rPr>
              <a:t>4)THE ISCHIOCAVERNOSUS:-</a:t>
            </a:r>
            <a:r>
              <a:rPr lang="en-US" sz="2700" dirty="0" smtClean="0">
                <a:latin typeface="Times New Roman" pitchFamily="18" charset="0"/>
                <a:cs typeface="Times New Roman" pitchFamily="18" charset="0"/>
              </a:rPr>
              <a:t> A pair.</a:t>
            </a:r>
          </a:p>
          <a:p>
            <a:r>
              <a:rPr lang="en-US" sz="2700" dirty="0" smtClean="0">
                <a:latin typeface="Times New Roman" pitchFamily="18" charset="0"/>
                <a:cs typeface="Times New Roman" pitchFamily="18" charset="0"/>
              </a:rPr>
              <a:t> Each originates from the respective </a:t>
            </a:r>
            <a:r>
              <a:rPr lang="en-US" sz="2700" dirty="0" err="1" smtClean="0">
                <a:latin typeface="Times New Roman" pitchFamily="18" charset="0"/>
                <a:cs typeface="Times New Roman" pitchFamily="18" charset="0"/>
              </a:rPr>
              <a:t>ischial</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tuberosity</a:t>
            </a:r>
            <a:r>
              <a:rPr lang="en-US" sz="2700" dirty="0" smtClean="0">
                <a:latin typeface="Times New Roman" pitchFamily="18" charset="0"/>
                <a:cs typeface="Times New Roman" pitchFamily="18" charset="0"/>
              </a:rPr>
              <a:t>, pass along inferior pubic </a:t>
            </a:r>
            <a:r>
              <a:rPr lang="en-US" sz="2700" dirty="0" err="1" smtClean="0">
                <a:latin typeface="Times New Roman" pitchFamily="18" charset="0"/>
                <a:cs typeface="Times New Roman" pitchFamily="18" charset="0"/>
              </a:rPr>
              <a:t>rami</a:t>
            </a:r>
            <a:r>
              <a:rPr lang="en-US" sz="2700" dirty="0" smtClean="0">
                <a:latin typeface="Times New Roman" pitchFamily="18" charset="0"/>
                <a:cs typeface="Times New Roman" pitchFamily="18" charset="0"/>
              </a:rPr>
              <a:t>, pubic </a:t>
            </a:r>
            <a:r>
              <a:rPr lang="en-US" sz="2700" dirty="0" err="1" smtClean="0">
                <a:latin typeface="Times New Roman" pitchFamily="18" charset="0"/>
                <a:cs typeface="Times New Roman" pitchFamily="18" charset="0"/>
              </a:rPr>
              <a:t>arch,eventually</a:t>
            </a:r>
            <a:r>
              <a:rPr lang="en-US" sz="2700" dirty="0" smtClean="0">
                <a:latin typeface="Times New Roman" pitchFamily="18" charset="0"/>
                <a:cs typeface="Times New Roman" pitchFamily="18" charset="0"/>
              </a:rPr>
              <a:t> inserted to the corpora </a:t>
            </a:r>
            <a:r>
              <a:rPr lang="en-US" sz="2700" dirty="0" err="1" smtClean="0">
                <a:latin typeface="Times New Roman" pitchFamily="18" charset="0"/>
                <a:cs typeface="Times New Roman" pitchFamily="18" charset="0"/>
              </a:rPr>
              <a:t>cavernosa</a:t>
            </a:r>
            <a:r>
              <a:rPr lang="en-US" sz="2700" dirty="0" smtClean="0">
                <a:latin typeface="Times New Roman" pitchFamily="18" charset="0"/>
                <a:cs typeface="Times New Roman" pitchFamily="18" charset="0"/>
              </a:rPr>
              <a:t>.</a:t>
            </a:r>
          </a:p>
          <a:p>
            <a:pPr>
              <a:buNone/>
            </a:pPr>
            <a:r>
              <a:rPr lang="en-US" sz="2700" dirty="0" smtClean="0">
                <a:latin typeface="Times New Roman" pitchFamily="18" charset="0"/>
                <a:cs typeface="Times New Roman" pitchFamily="18" charset="0"/>
              </a:rPr>
              <a:t> </a:t>
            </a:r>
            <a:r>
              <a:rPr lang="en-US" sz="2700" b="1" i="1"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5)</a:t>
            </a:r>
            <a:r>
              <a:rPr lang="en-US" sz="2700" i="1" u="sng" dirty="0" smtClean="0">
                <a:latin typeface="Times New Roman" pitchFamily="18" charset="0"/>
                <a:cs typeface="Times New Roman" pitchFamily="18" charset="0"/>
              </a:rPr>
              <a:t>THE MEMBRANEOUS SPHINCTER OF THE URETHRA</a:t>
            </a:r>
            <a:endParaRPr lang="en-US" sz="2700" i="1"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Comprises of muscle </a:t>
            </a:r>
            <a:r>
              <a:rPr lang="en-US" sz="2700" dirty="0" err="1" smtClean="0">
                <a:latin typeface="Times New Roman" pitchFamily="18" charset="0"/>
                <a:cs typeface="Times New Roman" pitchFamily="18" charset="0"/>
              </a:rPr>
              <a:t>fibres</a:t>
            </a:r>
            <a:r>
              <a:rPr lang="en-US" sz="2700" dirty="0" smtClean="0">
                <a:latin typeface="Times New Roman" pitchFamily="18" charset="0"/>
                <a:cs typeface="Times New Roman" pitchFamily="18" charset="0"/>
              </a:rPr>
              <a:t> passing above and below the urethra, from one pubis bone to be attached to the other pubic bone.</a:t>
            </a:r>
          </a:p>
          <a:p>
            <a:r>
              <a:rPr lang="en-US" sz="2700" dirty="0" smtClean="0">
                <a:latin typeface="Times New Roman" pitchFamily="18" charset="0"/>
                <a:cs typeface="Times New Roman" pitchFamily="18" charset="0"/>
              </a:rPr>
              <a:t>Its not a true </a:t>
            </a:r>
            <a:r>
              <a:rPr lang="en-US" sz="2700" dirty="0" err="1" smtClean="0">
                <a:latin typeface="Times New Roman" pitchFamily="18" charset="0"/>
                <a:cs typeface="Times New Roman" pitchFamily="18" charset="0"/>
              </a:rPr>
              <a:t>sphinter</a:t>
            </a:r>
            <a:r>
              <a:rPr lang="en-US" sz="2700" dirty="0" smtClean="0">
                <a:latin typeface="Times New Roman" pitchFamily="18" charset="0"/>
                <a:cs typeface="Times New Roman" pitchFamily="18" charset="0"/>
              </a:rPr>
              <a:t> , because the muscle doesn’t encircle the urethra but closes the urethra as the muscle contract.</a:t>
            </a:r>
          </a:p>
          <a:p>
            <a:endParaRPr lang="en-US" sz="2700" dirty="0"/>
          </a:p>
        </p:txBody>
      </p:sp>
    </p:spTree>
    <p:extLst>
      <p:ext uri="{BB962C8B-B14F-4D97-AF65-F5344CB8AC3E}">
        <p14:creationId xmlns:p14="http://schemas.microsoft.com/office/powerpoint/2010/main" val="171930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u="sng" dirty="0" smtClean="0">
                <a:latin typeface="Times New Roman" pitchFamily="18" charset="0"/>
                <a:cs typeface="Times New Roman" pitchFamily="18" charset="0"/>
              </a:rPr>
              <a:t/>
            </a:r>
            <a:br>
              <a:rPr lang="en-US" u="sng" dirty="0" smtClean="0">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a:xfrm>
            <a:off x="457200" y="381000"/>
            <a:ext cx="7467600" cy="6092952"/>
          </a:xfrm>
        </p:spPr>
        <p:txBody>
          <a:bodyPr>
            <a:normAutofit/>
          </a:bodyPr>
          <a:lstStyle/>
          <a:p>
            <a:pPr>
              <a:buNone/>
            </a:pPr>
            <a:r>
              <a:rPr lang="en-US"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II. DEEP LAYERS</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Comprises of three (3) pairs of muscles namely:</a:t>
            </a:r>
          </a:p>
          <a:p>
            <a:pPr lvl="0">
              <a:buNone/>
            </a:pPr>
            <a:r>
              <a:rPr lang="en-US" sz="3000" dirty="0" smtClean="0">
                <a:latin typeface="Times New Roman" pitchFamily="18" charset="0"/>
                <a:cs typeface="Times New Roman" pitchFamily="18" charset="0"/>
              </a:rPr>
              <a:t>	</a:t>
            </a:r>
            <a:r>
              <a:rPr lang="en-US" sz="3000" i="1" dirty="0" smtClean="0">
                <a:latin typeface="Times New Roman" pitchFamily="18" charset="0"/>
                <a:cs typeface="Times New Roman" pitchFamily="18" charset="0"/>
              </a:rPr>
              <a:t>1.</a:t>
            </a:r>
            <a:r>
              <a:rPr lang="en-US" sz="3000" i="1" u="sng" dirty="0" smtClean="0">
                <a:latin typeface="Times New Roman" pitchFamily="18" charset="0"/>
                <a:cs typeface="Times New Roman" pitchFamily="18" charset="0"/>
              </a:rPr>
              <a:t>THE PUBOCOCCYGEUS</a:t>
            </a:r>
            <a:endParaRPr lang="en-US" sz="3000" i="1"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Together with </a:t>
            </a:r>
            <a:r>
              <a:rPr lang="en-US" sz="3000" dirty="0" err="1" smtClean="0">
                <a:latin typeface="Times New Roman" pitchFamily="18" charset="0"/>
                <a:cs typeface="Times New Roman" pitchFamily="18" charset="0"/>
              </a:rPr>
              <a:t>puborectalis</a:t>
            </a:r>
            <a:r>
              <a:rPr lang="en-US" sz="3000" dirty="0" smtClean="0">
                <a:latin typeface="Times New Roman" pitchFamily="18" charset="0"/>
                <a:cs typeface="Times New Roman" pitchFamily="18" charset="0"/>
              </a:rPr>
              <a:t>, they originate from the posterior aspect of the inferior pubic </a:t>
            </a:r>
            <a:r>
              <a:rPr lang="en-US" sz="3000" dirty="0" err="1" smtClean="0">
                <a:latin typeface="Times New Roman" pitchFamily="18" charset="0"/>
                <a:cs typeface="Times New Roman" pitchFamily="18" charset="0"/>
              </a:rPr>
              <a:t>rami</a:t>
            </a:r>
            <a:r>
              <a:rPr lang="en-US"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Then passes (</a:t>
            </a:r>
            <a:r>
              <a:rPr lang="en-US" sz="3000" dirty="0" err="1" smtClean="0">
                <a:latin typeface="Times New Roman" pitchFamily="18" charset="0"/>
                <a:cs typeface="Times New Roman" pitchFamily="18" charset="0"/>
              </a:rPr>
              <a:t>pubococcygeus</a:t>
            </a:r>
            <a:r>
              <a:rPr lang="en-US" sz="3000" dirty="0" smtClean="0">
                <a:latin typeface="Times New Roman" pitchFamily="18" charset="0"/>
                <a:cs typeface="Times New Roman" pitchFamily="18" charset="0"/>
              </a:rPr>
              <a:t>) around the rectum to be inserted on the coccyx and lower part of the sacrum.</a:t>
            </a:r>
          </a:p>
          <a:p>
            <a:r>
              <a:rPr lang="en-US" sz="3000" dirty="0" smtClean="0">
                <a:latin typeface="Times New Roman" pitchFamily="18" charset="0"/>
                <a:cs typeface="Times New Roman" pitchFamily="18" charset="0"/>
              </a:rPr>
              <a:t>A few </a:t>
            </a:r>
            <a:r>
              <a:rPr lang="en-US" sz="3000" dirty="0" err="1" smtClean="0">
                <a:latin typeface="Times New Roman" pitchFamily="18" charset="0"/>
                <a:cs typeface="Times New Roman" pitchFamily="18" charset="0"/>
              </a:rPr>
              <a:t>fibres</a:t>
            </a:r>
            <a:r>
              <a:rPr lang="en-US" sz="3000" dirty="0" smtClean="0">
                <a:latin typeface="Times New Roman" pitchFamily="18" charset="0"/>
                <a:cs typeface="Times New Roman" pitchFamily="18" charset="0"/>
              </a:rPr>
              <a:t> cross over to be inserted to the </a:t>
            </a:r>
            <a:r>
              <a:rPr lang="en-US" sz="3000" dirty="0" err="1" smtClean="0">
                <a:latin typeface="Times New Roman" pitchFamily="18" charset="0"/>
                <a:cs typeface="Times New Roman" pitchFamily="18" charset="0"/>
              </a:rPr>
              <a:t>perineal</a:t>
            </a:r>
            <a:r>
              <a:rPr lang="en-US" sz="3000" dirty="0" smtClean="0">
                <a:latin typeface="Times New Roman" pitchFamily="18" charset="0"/>
                <a:cs typeface="Times New Roman" pitchFamily="18" charset="0"/>
              </a:rPr>
              <a:t> body forming its deepest  part.</a:t>
            </a:r>
            <a:endParaRPr lang="en-US" sz="3000" dirty="0"/>
          </a:p>
        </p:txBody>
      </p:sp>
    </p:spTree>
    <p:extLst>
      <p:ext uri="{BB962C8B-B14F-4D97-AF65-F5344CB8AC3E}">
        <p14:creationId xmlns:p14="http://schemas.microsoft.com/office/powerpoint/2010/main" val="21904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324600"/>
          </a:xfrm>
        </p:spPr>
        <p:txBody>
          <a:bodyPr>
            <a:normAutofit lnSpcReduction="10000"/>
          </a:bodyPr>
          <a:lstStyle/>
          <a:p>
            <a:pPr lvl="0">
              <a:buNone/>
            </a:pPr>
            <a:r>
              <a:rPr lang="en-US" sz="26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2.</a:t>
            </a:r>
            <a:r>
              <a:rPr lang="en-US" sz="3200" i="1" u="sng" dirty="0" smtClean="0">
                <a:latin typeface="Times New Roman" pitchFamily="18" charset="0"/>
                <a:cs typeface="Times New Roman" pitchFamily="18" charset="0"/>
              </a:rPr>
              <a:t>THE ISCHIOCOCCYGEUS</a:t>
            </a:r>
            <a:endParaRPr lang="en-US" sz="3200" i="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Begins from the </a:t>
            </a:r>
            <a:r>
              <a:rPr lang="en-US" sz="3200" dirty="0" err="1" smtClean="0">
                <a:latin typeface="Times New Roman" pitchFamily="18" charset="0"/>
                <a:cs typeface="Times New Roman" pitchFamily="18" charset="0"/>
              </a:rPr>
              <a:t>Ischial</a:t>
            </a:r>
            <a:r>
              <a:rPr lang="en-US" sz="3200" dirty="0" smtClean="0">
                <a:latin typeface="Times New Roman" pitchFamily="18" charset="0"/>
                <a:cs typeface="Times New Roman" pitchFamily="18" charset="0"/>
              </a:rPr>
              <a:t> spines and the adjacent sacroiliac fascia.</a:t>
            </a:r>
          </a:p>
          <a:p>
            <a:r>
              <a:rPr lang="en-US" sz="3200" dirty="0" smtClean="0">
                <a:latin typeface="Times New Roman" pitchFamily="18" charset="0"/>
                <a:cs typeface="Times New Roman" pitchFamily="18" charset="0"/>
              </a:rPr>
              <a:t>Then are attached to the coccyx, lower sacrum and medium portion of </a:t>
            </a:r>
            <a:r>
              <a:rPr lang="en-US" sz="3200" dirty="0" err="1" smtClean="0">
                <a:latin typeface="Times New Roman" pitchFamily="18" charset="0"/>
                <a:cs typeface="Times New Roman" pitchFamily="18" charset="0"/>
              </a:rPr>
              <a:t>sacrotuberous</a:t>
            </a:r>
            <a:r>
              <a:rPr lang="en-US" sz="3200" dirty="0" smtClean="0">
                <a:latin typeface="Times New Roman" pitchFamily="18" charset="0"/>
                <a:cs typeface="Times New Roman" pitchFamily="18" charset="0"/>
              </a:rPr>
              <a:t> ligaments.</a:t>
            </a:r>
          </a:p>
          <a:p>
            <a:pPr>
              <a:buNone/>
            </a:pP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3.</a:t>
            </a:r>
            <a:r>
              <a:rPr lang="en-US" sz="3200" i="1" u="sng" dirty="0" smtClean="0">
                <a:latin typeface="Times New Roman" pitchFamily="18" charset="0"/>
                <a:cs typeface="Times New Roman" pitchFamily="18" charset="0"/>
              </a:rPr>
              <a:t>THE ILIOCOCCYGEUS</a:t>
            </a:r>
            <a:endParaRPr lang="en-US" sz="3200" i="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Starts from the fascia covering the </a:t>
            </a:r>
            <a:r>
              <a:rPr lang="en-US" sz="3200" dirty="0" err="1" smtClean="0">
                <a:latin typeface="Times New Roman" pitchFamily="18" charset="0"/>
                <a:cs typeface="Times New Roman" pitchFamily="18" charset="0"/>
              </a:rPr>
              <a:t>obturator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internus</a:t>
            </a:r>
            <a:r>
              <a:rPr lang="en-US" sz="3200" dirty="0" smtClean="0">
                <a:latin typeface="Times New Roman" pitchFamily="18" charset="0"/>
                <a:cs typeface="Times New Roman" pitchFamily="18" charset="0"/>
              </a:rPr>
              <a:t> muscle, then directed </a:t>
            </a:r>
            <a:r>
              <a:rPr lang="en-US" sz="3200" dirty="0" err="1" smtClean="0">
                <a:latin typeface="Times New Roman" pitchFamily="18" charset="0"/>
                <a:cs typeface="Times New Roman" pitchFamily="18" charset="0"/>
              </a:rPr>
              <a:t>posteriorly</a:t>
            </a:r>
            <a:r>
              <a:rPr lang="en-US" sz="3200" dirty="0" smtClean="0">
                <a:latin typeface="Times New Roman" pitchFamily="18" charset="0"/>
                <a:cs typeface="Times New Roman" pitchFamily="18" charset="0"/>
              </a:rPr>
              <a:t> and medially.</a:t>
            </a:r>
          </a:p>
          <a:p>
            <a:pPr lvl="0"/>
            <a:r>
              <a:rPr lang="en-US" sz="3200" dirty="0" smtClean="0">
                <a:latin typeface="Times New Roman" pitchFamily="18" charset="0"/>
                <a:cs typeface="Times New Roman" pitchFamily="18" charset="0"/>
              </a:rPr>
              <a:t>They converge with the </a:t>
            </a:r>
            <a:r>
              <a:rPr lang="en-US" sz="3200" dirty="0" err="1" smtClean="0">
                <a:latin typeface="Times New Roman" pitchFamily="18" charset="0"/>
                <a:cs typeface="Times New Roman" pitchFamily="18" charset="0"/>
              </a:rPr>
              <a:t>pubococcygeus</a:t>
            </a:r>
            <a:r>
              <a:rPr lang="en-US" sz="3200" dirty="0" smtClean="0">
                <a:latin typeface="Times New Roman" pitchFamily="18" charset="0"/>
                <a:cs typeface="Times New Roman" pitchFamily="18" charset="0"/>
              </a:rPr>
              <a:t> and finally gets inserted into the coccyx.</a:t>
            </a:r>
          </a:p>
          <a:p>
            <a:pPr lvl="0"/>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453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normAutofit/>
          </a:bodyPr>
          <a:lstStyle/>
          <a:p>
            <a:pPr>
              <a:buNone/>
            </a:pPr>
            <a:r>
              <a:rPr lang="en-US" sz="3100" dirty="0" smtClean="0">
                <a:latin typeface="Times New Roman" pitchFamily="18" charset="0"/>
                <a:cs typeface="Times New Roman" pitchFamily="18" charset="0"/>
              </a:rPr>
              <a:t>NB: </a:t>
            </a:r>
          </a:p>
          <a:p>
            <a:pPr lvl="0"/>
            <a:r>
              <a:rPr lang="en-US" sz="3100" dirty="0" err="1" smtClean="0">
                <a:latin typeface="Times New Roman" pitchFamily="18" charset="0"/>
                <a:cs typeface="Times New Roman" pitchFamily="18" charset="0"/>
              </a:rPr>
              <a:t>Pubococcygeus</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puborectalis</a:t>
            </a:r>
            <a:r>
              <a:rPr lang="en-US" sz="3100" dirty="0" smtClean="0">
                <a:latin typeface="Times New Roman" pitchFamily="18" charset="0"/>
                <a:cs typeface="Times New Roman" pitchFamily="18" charset="0"/>
              </a:rPr>
              <a:t> and </a:t>
            </a:r>
            <a:r>
              <a:rPr lang="en-US" sz="3100" dirty="0" err="1" smtClean="0">
                <a:latin typeface="Times New Roman" pitchFamily="18" charset="0"/>
                <a:cs typeface="Times New Roman" pitchFamily="18" charset="0"/>
              </a:rPr>
              <a:t>iliococcygeus</a:t>
            </a:r>
            <a:r>
              <a:rPr lang="en-US" sz="3100" dirty="0" smtClean="0">
                <a:latin typeface="Times New Roman" pitchFamily="18" charset="0"/>
                <a:cs typeface="Times New Roman" pitchFamily="18" charset="0"/>
              </a:rPr>
              <a:t> are collectively known as </a:t>
            </a:r>
            <a:r>
              <a:rPr lang="en-US" sz="3100" b="1" dirty="0" smtClean="0">
                <a:solidFill>
                  <a:srgbClr val="FF0000"/>
                </a:solidFill>
                <a:latin typeface="Times New Roman" pitchFamily="18" charset="0"/>
                <a:cs typeface="Times New Roman" pitchFamily="18" charset="0"/>
              </a:rPr>
              <a:t>levatores </a:t>
            </a:r>
            <a:r>
              <a:rPr lang="en-US" sz="3100" b="1" dirty="0" err="1" smtClean="0">
                <a:solidFill>
                  <a:srgbClr val="FF0000"/>
                </a:solidFill>
                <a:latin typeface="Times New Roman" pitchFamily="18" charset="0"/>
                <a:cs typeface="Times New Roman" pitchFamily="18" charset="0"/>
              </a:rPr>
              <a:t>ani</a:t>
            </a:r>
            <a:r>
              <a:rPr lang="en-US" sz="3100" dirty="0" smtClean="0">
                <a:latin typeface="Times New Roman" pitchFamily="18" charset="0"/>
                <a:cs typeface="Times New Roman" pitchFamily="18" charset="0"/>
              </a:rPr>
              <a:t>.</a:t>
            </a:r>
          </a:p>
          <a:p>
            <a:r>
              <a:rPr lang="en-US" sz="3100" dirty="0" smtClean="0">
                <a:latin typeface="Times New Roman" pitchFamily="18" charset="0"/>
                <a:cs typeface="Times New Roman" pitchFamily="18" charset="0"/>
              </a:rPr>
              <a:t>They </a:t>
            </a:r>
            <a:r>
              <a:rPr lang="en-US" sz="3100" dirty="0" err="1" smtClean="0">
                <a:latin typeface="Times New Roman" pitchFamily="18" charset="0"/>
                <a:cs typeface="Times New Roman" pitchFamily="18" charset="0"/>
              </a:rPr>
              <a:t>stabilise</a:t>
            </a:r>
            <a:r>
              <a:rPr lang="en-US" sz="3100" dirty="0" smtClean="0">
                <a:latin typeface="Times New Roman" pitchFamily="18" charset="0"/>
                <a:cs typeface="Times New Roman" pitchFamily="18" charset="0"/>
              </a:rPr>
              <a:t> the pelvic structures into their respective positions and give support against exertion of increased abdominal pressure e.g. cough, defecation, urination etc</a:t>
            </a:r>
          </a:p>
          <a:p>
            <a:r>
              <a:rPr lang="en-US" sz="3100" dirty="0" err="1" smtClean="0">
                <a:latin typeface="Times New Roman" pitchFamily="18" charset="0"/>
                <a:cs typeface="Times New Roman" pitchFamily="18" charset="0"/>
              </a:rPr>
              <a:t>Ischiococcygeus</a:t>
            </a:r>
            <a:r>
              <a:rPr lang="en-US" sz="3100" dirty="0" smtClean="0">
                <a:latin typeface="Times New Roman" pitchFamily="18" charset="0"/>
                <a:cs typeface="Times New Roman" pitchFamily="18" charset="0"/>
              </a:rPr>
              <a:t> and levatores </a:t>
            </a:r>
            <a:r>
              <a:rPr lang="en-US" sz="3100" dirty="0" err="1" smtClean="0">
                <a:latin typeface="Times New Roman" pitchFamily="18" charset="0"/>
                <a:cs typeface="Times New Roman" pitchFamily="18" charset="0"/>
              </a:rPr>
              <a:t>ani</a:t>
            </a:r>
            <a:r>
              <a:rPr lang="en-US" sz="3100" dirty="0" smtClean="0">
                <a:latin typeface="Times New Roman" pitchFamily="18" charset="0"/>
                <a:cs typeface="Times New Roman" pitchFamily="18" charset="0"/>
              </a:rPr>
              <a:t> form the </a:t>
            </a:r>
            <a:r>
              <a:rPr lang="en-US" sz="3100" b="1" dirty="0" smtClean="0">
                <a:solidFill>
                  <a:srgbClr val="FF0000"/>
                </a:solidFill>
                <a:latin typeface="Times New Roman" pitchFamily="18" charset="0"/>
                <a:cs typeface="Times New Roman" pitchFamily="18" charset="0"/>
              </a:rPr>
              <a:t>pelvic diaphragm</a:t>
            </a:r>
            <a:r>
              <a:rPr lang="en-US" sz="31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16986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9800"/>
          </a:xfrm>
        </p:spPr>
        <p:txBody>
          <a:bodyPr>
            <a:normAutofit/>
          </a:bodyPr>
          <a:lstStyle/>
          <a:p>
            <a:r>
              <a:rPr lang="en-US" sz="3000"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Triangular ligament </a:t>
            </a:r>
            <a:r>
              <a:rPr lang="en-US" sz="3200" dirty="0" smtClean="0">
                <a:latin typeface="Times New Roman" pitchFamily="18" charset="0"/>
                <a:cs typeface="Times New Roman" pitchFamily="18" charset="0"/>
              </a:rPr>
              <a:t>refers to the tissue that fills the triangularly space  between </a:t>
            </a:r>
            <a:r>
              <a:rPr lang="en-US" sz="3200" dirty="0" err="1" smtClean="0">
                <a:latin typeface="Times New Roman" pitchFamily="18" charset="0"/>
                <a:cs typeface="Times New Roman" pitchFamily="18" charset="0"/>
              </a:rPr>
              <a:t>bulbocavernosus</a:t>
            </a:r>
            <a:r>
              <a:rPr lang="en-US" sz="3200" dirty="0" smtClean="0">
                <a:latin typeface="Times New Roman" pitchFamily="18" charset="0"/>
                <a:cs typeface="Times New Roman" pitchFamily="18" charset="0"/>
              </a:rPr>
              <a:t>,  </a:t>
            </a:r>
            <a:r>
              <a:rPr lang="en-US" sz="3200" smtClean="0">
                <a:latin typeface="Times New Roman" pitchFamily="18" charset="0"/>
                <a:cs typeface="Times New Roman" pitchFamily="18" charset="0"/>
              </a:rPr>
              <a:t>Ischiocavernosus</a:t>
            </a:r>
            <a:r>
              <a:rPr lang="en-US" sz="3200" dirty="0" smtClean="0">
                <a:latin typeface="Times New Roman" pitchFamily="18" charset="0"/>
                <a:cs typeface="Times New Roman" pitchFamily="18" charset="0"/>
              </a:rPr>
              <a:t> and transverse </a:t>
            </a:r>
            <a:r>
              <a:rPr lang="en-US" sz="3200" dirty="0" err="1" smtClean="0">
                <a:latin typeface="Times New Roman" pitchFamily="18" charset="0"/>
                <a:cs typeface="Times New Roman" pitchFamily="18" charset="0"/>
              </a:rPr>
              <a:t>perineal</a:t>
            </a:r>
            <a:r>
              <a:rPr lang="en-US" sz="3200" dirty="0" smtClean="0">
                <a:latin typeface="Times New Roman" pitchFamily="18" charset="0"/>
                <a:cs typeface="Times New Roman" pitchFamily="18" charset="0"/>
              </a:rPr>
              <a:t> muscle.</a:t>
            </a:r>
          </a:p>
          <a:p>
            <a:pPr>
              <a:buNone/>
            </a:pPr>
            <a:r>
              <a:rPr lang="en-US" sz="3200" dirty="0" smtClean="0">
                <a:latin typeface="Times New Roman" pitchFamily="18" charset="0"/>
                <a:cs typeface="Times New Roman" pitchFamily="18" charset="0"/>
              </a:rPr>
              <a:t>	</a:t>
            </a:r>
            <a:r>
              <a:rPr lang="en-US" sz="3200" i="1" u="sng" dirty="0" smtClean="0">
                <a:latin typeface="Times New Roman" pitchFamily="18" charset="0"/>
                <a:cs typeface="Times New Roman" pitchFamily="18" charset="0"/>
              </a:rPr>
              <a:t>FUNCTIONS</a:t>
            </a:r>
            <a:endParaRPr lang="en-US" sz="3200" i="1"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Supports the weights of pelvic and abdominal organs/structures.</a:t>
            </a:r>
          </a:p>
          <a:p>
            <a:r>
              <a:rPr lang="en-US" sz="3200" dirty="0" smtClean="0">
                <a:latin typeface="Times New Roman" pitchFamily="18" charset="0"/>
                <a:cs typeface="Times New Roman" pitchFamily="18" charset="0"/>
              </a:rPr>
              <a:t>Plays a major role during copulation, in that </a:t>
            </a:r>
            <a:r>
              <a:rPr lang="en-US" sz="3200" dirty="0" err="1" smtClean="0">
                <a:latin typeface="Times New Roman" pitchFamily="18" charset="0"/>
                <a:cs typeface="Times New Roman" pitchFamily="18" charset="0"/>
              </a:rPr>
              <a:t>ischiocavernosus</a:t>
            </a:r>
            <a:r>
              <a:rPr lang="en-US" sz="3200" dirty="0" smtClean="0">
                <a:latin typeface="Times New Roman" pitchFamily="18" charset="0"/>
                <a:cs typeface="Times New Roman" pitchFamily="18" charset="0"/>
              </a:rPr>
              <a:t> muscle contracts leading to arousal while </a:t>
            </a:r>
            <a:r>
              <a:rPr lang="en-US" sz="3200" dirty="0" err="1" smtClean="0">
                <a:latin typeface="Times New Roman" pitchFamily="18" charset="0"/>
                <a:cs typeface="Times New Roman" pitchFamily="18" charset="0"/>
              </a:rPr>
              <a:t>bulbocavernosus</a:t>
            </a:r>
            <a:r>
              <a:rPr lang="en-US" sz="3200" dirty="0" smtClean="0">
                <a:latin typeface="Times New Roman" pitchFamily="18" charset="0"/>
                <a:cs typeface="Times New Roman" pitchFamily="18" charset="0"/>
              </a:rPr>
              <a:t> contraction and diminishes the size of the  vaginal orifice.</a:t>
            </a:r>
          </a:p>
          <a:p>
            <a:pPr lvl="0"/>
            <a:endParaRPr lang="en-US" sz="26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1696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a policy ?</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200" dirty="0" smtClean="0"/>
              <a:t>A policy is an official statement issued by the government, a company or a non-governmental organization (NGO) to guide workers on what to do. </a:t>
            </a:r>
          </a:p>
          <a:p>
            <a:r>
              <a:rPr lang="en-US" sz="3200" dirty="0" smtClean="0"/>
              <a:t>It is a statement on the course of action decided on by the government. </a:t>
            </a:r>
            <a:endParaRPr lang="en-US" sz="3200" dirty="0"/>
          </a:p>
        </p:txBody>
      </p:sp>
    </p:spTree>
    <p:extLst>
      <p:ext uri="{BB962C8B-B14F-4D97-AF65-F5344CB8AC3E}">
        <p14:creationId xmlns:p14="http://schemas.microsoft.com/office/powerpoint/2010/main" val="331829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b="1" dirty="0" smtClean="0"/>
              <a:t>ct</a:t>
            </a:r>
            <a:endParaRPr lang="en-US" b="1" dirty="0"/>
          </a:p>
        </p:txBody>
      </p:sp>
      <p:sp>
        <p:nvSpPr>
          <p:cNvPr id="3" name="Content Placeholder 2"/>
          <p:cNvSpPr>
            <a:spLocks noGrp="1"/>
          </p:cNvSpPr>
          <p:nvPr>
            <p:ph sz="quarter" idx="1"/>
          </p:nvPr>
        </p:nvSpPr>
        <p:spPr>
          <a:xfrm>
            <a:off x="457200" y="838200"/>
            <a:ext cx="7467600" cy="5635752"/>
          </a:xfrm>
        </p:spPr>
        <p:txBody>
          <a:bodyPr>
            <a:normAutofit/>
          </a:bodyPr>
          <a:lstStyle/>
          <a:p>
            <a:pPr lvl="0"/>
            <a:r>
              <a:rPr lang="en-US" sz="3200" dirty="0" smtClean="0">
                <a:latin typeface="Times New Roman" pitchFamily="18" charset="0"/>
                <a:cs typeface="Times New Roman" pitchFamily="18" charset="0"/>
              </a:rPr>
              <a:t>Controls acts of </a:t>
            </a:r>
            <a:r>
              <a:rPr lang="en-US" sz="3200" dirty="0" err="1" smtClean="0">
                <a:latin typeface="Times New Roman" pitchFamily="18" charset="0"/>
                <a:cs typeface="Times New Roman" pitchFamily="18" charset="0"/>
              </a:rPr>
              <a:t>micturition</a:t>
            </a:r>
            <a:r>
              <a:rPr lang="en-US" sz="3200" dirty="0" smtClean="0">
                <a:latin typeface="Times New Roman" pitchFamily="18" charset="0"/>
                <a:cs typeface="Times New Roman" pitchFamily="18" charset="0"/>
              </a:rPr>
              <a:t> and defecation.</a:t>
            </a:r>
          </a:p>
          <a:p>
            <a:pPr lvl="0"/>
            <a:r>
              <a:rPr lang="en-US" sz="3200" dirty="0" smtClean="0">
                <a:latin typeface="Times New Roman" pitchFamily="18" charset="0"/>
                <a:cs typeface="Times New Roman" pitchFamily="18" charset="0"/>
              </a:rPr>
              <a:t>Facilitates passive movements of fetus through the birth canal and eventually delivery.</a:t>
            </a:r>
          </a:p>
          <a:p>
            <a:pPr>
              <a:buNone/>
            </a:pP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Cloud Callout 11"/>
          <p:cNvSpPr/>
          <p:nvPr/>
        </p:nvSpPr>
        <p:spPr>
          <a:xfrm>
            <a:off x="762000" y="4267200"/>
            <a:ext cx="3962400" cy="2209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END!  QUESTIONS?</a:t>
            </a:r>
            <a:endParaRPr lang="en-US" sz="2800" b="1" dirty="0"/>
          </a:p>
        </p:txBody>
      </p:sp>
    </p:spTree>
    <p:extLst>
      <p:ext uri="{BB962C8B-B14F-4D97-AF65-F5344CB8AC3E}">
        <p14:creationId xmlns:p14="http://schemas.microsoft.com/office/powerpoint/2010/main" val="205725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239950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solidFill>
                  <a:schemeClr val="accent1">
                    <a:lumMod val="75000"/>
                  </a:schemeClr>
                </a:solidFill>
                <a:effectLst>
                  <a:outerShdw blurRad="38100" dist="38100" dir="2700000" algn="tl">
                    <a:srgbClr val="000000">
                      <a:alpha val="43137"/>
                    </a:srgbClr>
                  </a:outerShdw>
                </a:effectLst>
                <a:latin typeface="AR JULIAN" pitchFamily="2" charset="0"/>
                <a:cs typeface="Calibri" pitchFamily="34" charset="0"/>
              </a:rPr>
              <a:t>ANATOMY &amp; PHYSIOLOGY OF THE FEMALE REPRODUCTIVE SYSTEM</a:t>
            </a:r>
            <a:endParaRPr lang="en-US" sz="4400" b="1" spc="50" dirty="0">
              <a:ln w="11430"/>
              <a:solidFill>
                <a:schemeClr val="accent1">
                  <a:lumMod val="75000"/>
                </a:schemeClr>
              </a:solidFill>
              <a:effectLst>
                <a:outerShdw blurRad="38100" dist="38100" dir="2700000" algn="tl">
                  <a:srgbClr val="000000">
                    <a:alpha val="43137"/>
                  </a:srgbClr>
                </a:outerShdw>
              </a:effectLst>
              <a:latin typeface="AR JULIAN" pitchFamily="2" charset="0"/>
              <a:cs typeface="Calibri" pitchFamily="34" charset="0"/>
            </a:endParaRPr>
          </a:p>
        </p:txBody>
      </p:sp>
      <p:sp>
        <p:nvSpPr>
          <p:cNvPr id="3" name="Content Placeholder 2"/>
          <p:cNvSpPr>
            <a:spLocks noGrp="1"/>
          </p:cNvSpPr>
          <p:nvPr>
            <p:ph idx="1"/>
          </p:nvPr>
        </p:nvSpPr>
        <p:spPr>
          <a:xfrm>
            <a:off x="457200" y="2362200"/>
            <a:ext cx="8229600" cy="4343400"/>
          </a:xfrm>
        </p:spPr>
        <p:txBody>
          <a:bodyPr>
            <a:normAutofit/>
          </a:bodyPr>
          <a:lstStyle/>
          <a:p>
            <a:pPr>
              <a:buNone/>
            </a:pPr>
            <a:endParaRPr lang="en-US" sz="3100" b="1" u="sng" dirty="0" smtClean="0">
              <a:latin typeface="Times New Roman" pitchFamily="18" charset="0"/>
              <a:cs typeface="Times New Roman" pitchFamily="18" charset="0"/>
            </a:endParaRPr>
          </a:p>
          <a:p>
            <a:r>
              <a:rPr lang="en-US" dirty="0" smtClean="0"/>
              <a:t>It’s grouped into 2 (two) namely:-</a:t>
            </a:r>
          </a:p>
          <a:p>
            <a:pPr lvl="1"/>
            <a:r>
              <a:rPr lang="en-US" b="1" dirty="0" smtClean="0"/>
              <a:t>External genitalia</a:t>
            </a:r>
          </a:p>
          <a:p>
            <a:pPr lvl="1"/>
            <a:r>
              <a:rPr lang="en-US" b="1" dirty="0" smtClean="0"/>
              <a:t>Internal genitalia</a:t>
            </a:r>
          </a:p>
          <a:p>
            <a:endParaRPr lang="en-US" dirty="0"/>
          </a:p>
        </p:txBody>
      </p:sp>
    </p:spTree>
    <p:extLst>
      <p:ext uri="{BB962C8B-B14F-4D97-AF65-F5344CB8AC3E}">
        <p14:creationId xmlns:p14="http://schemas.microsoft.com/office/powerpoint/2010/main" val="251274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666526"/>
          </a:xfrm>
        </p:spPr>
        <p:txBody>
          <a:bodyPr/>
          <a:lstStyle/>
          <a:p>
            <a:r>
              <a:rPr lang="en-US" b="1" dirty="0" smtClean="0">
                <a:solidFill>
                  <a:srgbClr val="FFFF00"/>
                </a:solidFill>
                <a:latin typeface="AR JULIAN" pitchFamily="2" charset="0"/>
              </a:rPr>
              <a:t>DIAGRAM OF THE VULVA- (Page 84)</a:t>
            </a:r>
            <a:endParaRPr lang="en-US" b="1" dirty="0">
              <a:solidFill>
                <a:srgbClr val="FFFF00"/>
              </a:solidFill>
              <a:latin typeface="AR JULIAN" pitchFamily="2" charset="0"/>
            </a:endParaRPr>
          </a:p>
        </p:txBody>
      </p:sp>
      <p:sp>
        <p:nvSpPr>
          <p:cNvPr id="3" name="Content Placeholder 2"/>
          <p:cNvSpPr>
            <a:spLocks noGrp="1"/>
          </p:cNvSpPr>
          <p:nvPr>
            <p:ph idx="1"/>
          </p:nvPr>
        </p:nvSpPr>
        <p:spPr/>
        <p:txBody>
          <a:bodyPr/>
          <a:lstStyle/>
          <a:p>
            <a:pPr lvl="3"/>
            <a:endParaRPr lang="en-US" dirty="0" smtClean="0"/>
          </a:p>
          <a:p>
            <a:pPr lvl="3"/>
            <a:endParaRPr lang="en-US" dirty="0" smtClean="0"/>
          </a:p>
          <a:p>
            <a:pPr lvl="3">
              <a:buNone/>
            </a:pPr>
            <a:endParaRPr lang="en-US" dirty="0" smtClean="0"/>
          </a:p>
          <a:p>
            <a:pPr lvl="3"/>
            <a:endParaRPr lang="en-US" dirty="0" smtClean="0"/>
          </a:p>
          <a:p>
            <a:pPr lvl="3">
              <a:buNone/>
            </a:pPr>
            <a:endParaRPr lang="en-US" dirty="0" smtClean="0"/>
          </a:p>
        </p:txBody>
      </p:sp>
      <p:pic>
        <p:nvPicPr>
          <p:cNvPr id="4" name="ia_el_25_innerEl" descr="The female external genital organs"/>
          <p:cNvPicPr/>
          <p:nvPr/>
        </p:nvPicPr>
        <p:blipFill>
          <a:blip r:embed="rId2" cstate="print"/>
          <a:srcRect/>
          <a:stretch>
            <a:fillRect/>
          </a:stretch>
        </p:blipFill>
        <p:spPr bwMode="auto">
          <a:xfrm>
            <a:off x="457200" y="1600200"/>
            <a:ext cx="8534400" cy="4876800"/>
          </a:xfrm>
          <a:prstGeom prst="rect">
            <a:avLst/>
          </a:prstGeom>
          <a:noFill/>
          <a:ln w="9525">
            <a:noFill/>
            <a:miter lim="800000"/>
            <a:headEnd/>
            <a:tailEnd/>
          </a:ln>
        </p:spPr>
      </p:pic>
    </p:spTree>
    <p:extLst>
      <p:ext uri="{BB962C8B-B14F-4D97-AF65-F5344CB8AC3E}">
        <p14:creationId xmlns:p14="http://schemas.microsoft.com/office/powerpoint/2010/main" val="210376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400" b="1" dirty="0" smtClean="0">
                <a:latin typeface="Times New Roman" pitchFamily="18" charset="0"/>
                <a:cs typeface="Times New Roman" pitchFamily="18" charset="0"/>
              </a:rPr>
              <a:t>1.EXTERNAL GENITALIA/VULVA</a:t>
            </a:r>
            <a:endParaRPr lang="en-US" b="1" dirty="0"/>
          </a:p>
        </p:txBody>
      </p:sp>
      <p:sp>
        <p:nvSpPr>
          <p:cNvPr id="3" name="Content Placeholder 2"/>
          <p:cNvSpPr>
            <a:spLocks noGrp="1"/>
          </p:cNvSpPr>
          <p:nvPr>
            <p:ph idx="1"/>
          </p:nvPr>
        </p:nvSpPr>
        <p:spPr>
          <a:xfrm>
            <a:off x="228600" y="1295400"/>
            <a:ext cx="8686800" cy="5159408"/>
          </a:xfrm>
        </p:spPr>
        <p:txBody>
          <a:bodyPr>
            <a:noAutofit/>
          </a:bodyPr>
          <a:lstStyle/>
          <a:p>
            <a:pPr>
              <a:buFont typeface="Wingdings" pitchFamily="2" charset="2"/>
              <a:buChar char="q"/>
            </a:pPr>
            <a:r>
              <a:rPr lang="en-US" sz="2800" dirty="0" smtClean="0">
                <a:latin typeface="Times New Roman" pitchFamily="18" charset="0"/>
                <a:cs typeface="Times New Roman" pitchFamily="18" charset="0"/>
              </a:rPr>
              <a:t>Vulva is the collective term given/applied to the external structures of the female genitalia.</a:t>
            </a:r>
          </a:p>
          <a:p>
            <a:pPr>
              <a:buFont typeface="Wingdings" pitchFamily="2" charset="2"/>
              <a:buChar char="q"/>
            </a:pPr>
            <a:r>
              <a:rPr lang="en-US" sz="2800" dirty="0" smtClean="0">
                <a:latin typeface="Times New Roman" pitchFamily="18" charset="0"/>
                <a:cs typeface="Times New Roman" pitchFamily="18" charset="0"/>
              </a:rPr>
              <a:t>Specific structures are:-</a:t>
            </a:r>
          </a:p>
          <a:p>
            <a:pPr marL="571500" lvl="0" indent="-571500">
              <a:buFont typeface="+mj-lt"/>
              <a:buAutoNum type="romanLcPeriod"/>
            </a:pPr>
            <a:r>
              <a:rPr lang="en-US" sz="2800" dirty="0" smtClean="0">
                <a:latin typeface="Times New Roman" pitchFamily="18" charset="0"/>
                <a:cs typeface="Times New Roman" pitchFamily="18" charset="0"/>
              </a:rPr>
              <a:t> Mons </a:t>
            </a:r>
            <a:r>
              <a:rPr lang="en-US" sz="2800" dirty="0" err="1" smtClean="0">
                <a:latin typeface="Times New Roman" pitchFamily="18" charset="0"/>
                <a:cs typeface="Times New Roman" pitchFamily="18" charset="0"/>
              </a:rPr>
              <a:t>veneris</a:t>
            </a:r>
            <a:r>
              <a:rPr lang="en-US" sz="2800" dirty="0" smtClean="0">
                <a:latin typeface="Times New Roman" pitchFamily="18" charset="0"/>
                <a:cs typeface="Times New Roman" pitchFamily="18" charset="0"/>
              </a:rPr>
              <a:t>/pubis.</a:t>
            </a:r>
          </a:p>
          <a:p>
            <a:pPr marL="971550" lvl="1" indent="-571500">
              <a:buFont typeface="Arial" pitchFamily="34" charset="0"/>
              <a:buChar char="•"/>
            </a:pPr>
            <a:r>
              <a:rPr lang="en-US" sz="2800" dirty="0" smtClean="0">
                <a:latin typeface="Times New Roman" pitchFamily="18" charset="0"/>
                <a:cs typeface="Times New Roman" pitchFamily="18" charset="0"/>
              </a:rPr>
              <a:t>It’s a firm, cushion like formation (i.e. pad of fat) over the </a:t>
            </a:r>
            <a:r>
              <a:rPr lang="en-US" sz="2800" dirty="0" err="1" smtClean="0">
                <a:latin typeface="Times New Roman" pitchFamily="18" charset="0"/>
                <a:cs typeface="Times New Roman" pitchFamily="18" charset="0"/>
              </a:rPr>
              <a:t>symphysis</a:t>
            </a:r>
            <a:r>
              <a:rPr lang="en-US" sz="2800" dirty="0" smtClean="0">
                <a:latin typeface="Times New Roman" pitchFamily="18" charset="0"/>
                <a:cs typeface="Times New Roman" pitchFamily="18" charset="0"/>
              </a:rPr>
              <a:t> pubis.</a:t>
            </a:r>
          </a:p>
          <a:p>
            <a:pPr marL="971550" lvl="1" indent="-571500">
              <a:buFont typeface="Arial" pitchFamily="34" charset="0"/>
              <a:buChar char="•"/>
            </a:pPr>
            <a:r>
              <a:rPr lang="en-US" sz="2800" dirty="0" smtClean="0">
                <a:latin typeface="Times New Roman" pitchFamily="18" charset="0"/>
                <a:cs typeface="Times New Roman" pitchFamily="18" charset="0"/>
              </a:rPr>
              <a:t>The area is covered by hair as from puberty.</a:t>
            </a:r>
          </a:p>
          <a:p>
            <a:pPr marL="971550" lvl="1" indent="-571500">
              <a:buFont typeface="Arial" pitchFamily="34" charset="0"/>
              <a:buChar char="•"/>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mons</a:t>
            </a:r>
            <a:r>
              <a:rPr lang="en-US" sz="2800" dirty="0" smtClean="0">
                <a:latin typeface="Times New Roman" pitchFamily="18" charset="0"/>
                <a:cs typeface="Times New Roman" pitchFamily="18" charset="0"/>
              </a:rPr>
              <a:t> role is sensuality and also protects the </a:t>
            </a:r>
            <a:r>
              <a:rPr lang="en-US" sz="2800" dirty="0" err="1" smtClean="0">
                <a:latin typeface="Times New Roman" pitchFamily="18" charset="0"/>
                <a:cs typeface="Times New Roman" pitchFamily="18" charset="0"/>
              </a:rPr>
              <a:t>symphysis</a:t>
            </a:r>
            <a:r>
              <a:rPr lang="en-US" sz="2800" dirty="0" smtClean="0">
                <a:latin typeface="Times New Roman" pitchFamily="18" charset="0"/>
                <a:cs typeface="Times New Roman" pitchFamily="18" charset="0"/>
              </a:rPr>
              <a:t> pubis during copulation</a:t>
            </a:r>
          </a:p>
          <a:p>
            <a:endParaRPr lang="en-US" sz="2800" dirty="0"/>
          </a:p>
        </p:txBody>
      </p:sp>
    </p:spTree>
    <p:extLst>
      <p:ext uri="{BB962C8B-B14F-4D97-AF65-F5344CB8AC3E}">
        <p14:creationId xmlns:p14="http://schemas.microsoft.com/office/powerpoint/2010/main" val="405890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err="1" smtClean="0"/>
              <a:t>contd</a:t>
            </a:r>
            <a:endParaRPr lang="en-US" dirty="0"/>
          </a:p>
        </p:txBody>
      </p:sp>
      <p:sp>
        <p:nvSpPr>
          <p:cNvPr id="3" name="Content Placeholder 2"/>
          <p:cNvSpPr>
            <a:spLocks noGrp="1"/>
          </p:cNvSpPr>
          <p:nvPr>
            <p:ph idx="1"/>
          </p:nvPr>
        </p:nvSpPr>
        <p:spPr>
          <a:xfrm>
            <a:off x="152400" y="762000"/>
            <a:ext cx="8763000" cy="5692808"/>
          </a:xfrm>
        </p:spPr>
        <p:txBody>
          <a:bodyPr>
            <a:noAutofit/>
          </a:bodyPr>
          <a:lstStyle/>
          <a:p>
            <a:pPr marL="571500" lvl="0" indent="-571500">
              <a:buNone/>
            </a:pPr>
            <a:r>
              <a:rPr lang="en-US" sz="2600" dirty="0" smtClean="0">
                <a:cs typeface="Times New Roman" pitchFamily="18" charset="0"/>
              </a:rPr>
              <a:t>   </a:t>
            </a:r>
            <a:r>
              <a:rPr lang="en-US" sz="2600" dirty="0" err="1" smtClean="0">
                <a:solidFill>
                  <a:schemeClr val="accent3">
                    <a:lumMod val="60000"/>
                    <a:lumOff val="40000"/>
                  </a:schemeClr>
                </a:solidFill>
                <a:cs typeface="Times New Roman" pitchFamily="18" charset="0"/>
              </a:rPr>
              <a:t>ii.</a:t>
            </a:r>
            <a:r>
              <a:rPr lang="en-US" sz="2600" dirty="0" err="1" smtClean="0">
                <a:cs typeface="Times New Roman" pitchFamily="18" charset="0"/>
              </a:rPr>
              <a:t>Labia</a:t>
            </a:r>
            <a:r>
              <a:rPr lang="en-US" sz="2600" dirty="0" smtClean="0">
                <a:cs typeface="Times New Roman" pitchFamily="18" charset="0"/>
              </a:rPr>
              <a:t> </a:t>
            </a:r>
            <a:r>
              <a:rPr lang="en-US" sz="2600" dirty="0" err="1" smtClean="0">
                <a:cs typeface="Times New Roman" pitchFamily="18" charset="0"/>
              </a:rPr>
              <a:t>majora</a:t>
            </a:r>
            <a:r>
              <a:rPr lang="en-US" sz="2600" dirty="0" smtClean="0">
                <a:cs typeface="Times New Roman" pitchFamily="18" charset="0"/>
              </a:rPr>
              <a:t>/</a:t>
            </a:r>
            <a:r>
              <a:rPr lang="en-US" sz="2600" dirty="0" err="1" smtClean="0">
                <a:cs typeface="Times New Roman" pitchFamily="18" charset="0"/>
              </a:rPr>
              <a:t>majus</a:t>
            </a:r>
            <a:r>
              <a:rPr lang="en-US" sz="2600" dirty="0" smtClean="0">
                <a:cs typeface="Times New Roman" pitchFamily="18" charset="0"/>
              </a:rPr>
              <a:t> or greater lips</a:t>
            </a:r>
          </a:p>
          <a:p>
            <a:pPr lvl="0"/>
            <a:r>
              <a:rPr lang="en-US" sz="2600" dirty="0" smtClean="0">
                <a:cs typeface="Times New Roman" pitchFamily="18" charset="0"/>
              </a:rPr>
              <a:t>They are two (2) prominent, longitudinal folds of fat and areolar tissue</a:t>
            </a:r>
          </a:p>
          <a:p>
            <a:pPr lvl="0"/>
            <a:r>
              <a:rPr lang="en-US" sz="2600" dirty="0" smtClean="0">
                <a:cs typeface="Times New Roman" pitchFamily="18" charset="0"/>
              </a:rPr>
              <a:t>They arise from the lower margin of the </a:t>
            </a:r>
            <a:r>
              <a:rPr lang="en-US" sz="2600" dirty="0" err="1" smtClean="0">
                <a:cs typeface="Times New Roman" pitchFamily="18" charset="0"/>
              </a:rPr>
              <a:t>mons</a:t>
            </a:r>
            <a:r>
              <a:rPr lang="en-US" sz="2600" dirty="0" smtClean="0">
                <a:cs typeface="Times New Roman" pitchFamily="18" charset="0"/>
              </a:rPr>
              <a:t> </a:t>
            </a:r>
            <a:r>
              <a:rPr lang="en-US" sz="2600" dirty="0" err="1" smtClean="0">
                <a:cs typeface="Times New Roman" pitchFamily="18" charset="0"/>
              </a:rPr>
              <a:t>veneris</a:t>
            </a:r>
            <a:r>
              <a:rPr lang="en-US" sz="2600" dirty="0" smtClean="0">
                <a:cs typeface="Times New Roman" pitchFamily="18" charset="0"/>
              </a:rPr>
              <a:t>, extends/runs downwards and backwards to merge into the perineum posteriorly.</a:t>
            </a:r>
          </a:p>
          <a:p>
            <a:pPr lvl="0"/>
            <a:r>
              <a:rPr lang="en-US" sz="2600" dirty="0" smtClean="0">
                <a:cs typeface="Times New Roman" pitchFamily="18" charset="0"/>
              </a:rPr>
              <a:t>Pubic hair covers their outer aspect/surface as from puberty while the inner surface /aspect is smooth and moist.</a:t>
            </a:r>
          </a:p>
          <a:p>
            <a:pPr lvl="0"/>
            <a:r>
              <a:rPr lang="en-US" sz="2600" dirty="0" smtClean="0">
                <a:cs typeface="Times New Roman" pitchFamily="18" charset="0"/>
              </a:rPr>
              <a:t>Precisely, the labia </a:t>
            </a:r>
            <a:r>
              <a:rPr lang="en-US" sz="2600" dirty="0" err="1" smtClean="0">
                <a:cs typeface="Times New Roman" pitchFamily="18" charset="0"/>
              </a:rPr>
              <a:t>majora</a:t>
            </a:r>
            <a:r>
              <a:rPr lang="en-US" sz="2600" dirty="0" smtClean="0">
                <a:cs typeface="Times New Roman" pitchFamily="18" charset="0"/>
              </a:rPr>
              <a:t> forms the anterior border of the </a:t>
            </a:r>
            <a:r>
              <a:rPr lang="en-US" sz="2600" dirty="0" err="1" smtClean="0">
                <a:cs typeface="Times New Roman" pitchFamily="18" charset="0"/>
              </a:rPr>
              <a:t>perineal</a:t>
            </a:r>
            <a:r>
              <a:rPr lang="en-US" sz="2600" dirty="0" smtClean="0">
                <a:cs typeface="Times New Roman" pitchFamily="18" charset="0"/>
              </a:rPr>
              <a:t> body and protects the inner surfaces of the vulva.</a:t>
            </a:r>
          </a:p>
          <a:p>
            <a:pPr>
              <a:buNone/>
            </a:pPr>
            <a:r>
              <a:rPr lang="en-US" sz="2600" dirty="0" smtClean="0"/>
              <a:t> </a:t>
            </a:r>
          </a:p>
          <a:p>
            <a:endParaRPr lang="en-US" sz="2600" dirty="0"/>
          </a:p>
        </p:txBody>
      </p:sp>
    </p:spTree>
    <p:extLst>
      <p:ext uri="{BB962C8B-B14F-4D97-AF65-F5344CB8AC3E}">
        <p14:creationId xmlns:p14="http://schemas.microsoft.com/office/powerpoint/2010/main" val="384332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contd</a:t>
            </a:r>
            <a:endParaRPr lang="en-US" dirty="0"/>
          </a:p>
        </p:txBody>
      </p:sp>
      <p:sp>
        <p:nvSpPr>
          <p:cNvPr id="3" name="Content Placeholder 2"/>
          <p:cNvSpPr>
            <a:spLocks noGrp="1"/>
          </p:cNvSpPr>
          <p:nvPr>
            <p:ph idx="1"/>
          </p:nvPr>
        </p:nvSpPr>
        <p:spPr>
          <a:xfrm>
            <a:off x="152400" y="838200"/>
            <a:ext cx="8839200" cy="5616608"/>
          </a:xfrm>
        </p:spPr>
        <p:txBody>
          <a:bodyPr>
            <a:normAutofit lnSpcReduction="10000"/>
          </a:bodyPr>
          <a:lstStyle/>
          <a:p>
            <a:pPr lvl="0">
              <a:buNone/>
            </a:pPr>
            <a:r>
              <a:rPr lang="en-US" sz="3100" dirty="0" err="1" smtClean="0">
                <a:solidFill>
                  <a:schemeClr val="accent1">
                    <a:lumMod val="75000"/>
                  </a:schemeClr>
                </a:solidFill>
                <a:latin typeface="Times New Roman" pitchFamily="18" charset="0"/>
                <a:cs typeface="Times New Roman" pitchFamily="18" charset="0"/>
              </a:rPr>
              <a:t>iii</a:t>
            </a:r>
            <a:r>
              <a:rPr lang="en-US" sz="3100" dirty="0" err="1" smtClean="0">
                <a:latin typeface="Times New Roman" pitchFamily="18" charset="0"/>
                <a:cs typeface="Times New Roman" pitchFamily="18" charset="0"/>
              </a:rPr>
              <a:t>.Labia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minora</a:t>
            </a:r>
            <a:r>
              <a:rPr lang="en-US" sz="3100" dirty="0" smtClean="0">
                <a:latin typeface="Times New Roman" pitchFamily="18" charset="0"/>
                <a:cs typeface="Times New Roman" pitchFamily="18" charset="0"/>
              </a:rPr>
              <a:t>/minus or lesser lips</a:t>
            </a:r>
          </a:p>
          <a:p>
            <a:pPr lvl="0"/>
            <a:r>
              <a:rPr lang="en-US" sz="3100" dirty="0" smtClean="0">
                <a:latin typeface="Times New Roman" pitchFamily="18" charset="0"/>
                <a:cs typeface="Times New Roman" pitchFamily="18" charset="0"/>
              </a:rPr>
              <a:t>Are two (2) thin longitudinal folds of hairless skin entirely covered with a thin membrane.</a:t>
            </a:r>
          </a:p>
          <a:p>
            <a:pPr lvl="0"/>
            <a:r>
              <a:rPr lang="en-US" sz="3100" dirty="0" smtClean="0">
                <a:latin typeface="Times New Roman" pitchFamily="18" charset="0"/>
                <a:cs typeface="Times New Roman" pitchFamily="18" charset="0"/>
              </a:rPr>
              <a:t>Their outer surface joins with the inner edge of the L. </a:t>
            </a:r>
            <a:r>
              <a:rPr lang="en-US" sz="3100" dirty="0" err="1" smtClean="0">
                <a:latin typeface="Times New Roman" pitchFamily="18" charset="0"/>
                <a:cs typeface="Times New Roman" pitchFamily="18" charset="0"/>
              </a:rPr>
              <a:t>majora</a:t>
            </a:r>
            <a:r>
              <a:rPr lang="en-US" sz="3100" dirty="0" smtClean="0">
                <a:latin typeface="Times New Roman" pitchFamily="18" charset="0"/>
                <a:cs typeface="Times New Roman" pitchFamily="18" charset="0"/>
              </a:rPr>
              <a:t>, such that they lie between the L. </a:t>
            </a:r>
            <a:r>
              <a:rPr lang="en-US" sz="3100" dirty="0" err="1" smtClean="0">
                <a:latin typeface="Times New Roman" pitchFamily="18" charset="0"/>
                <a:cs typeface="Times New Roman" pitchFamily="18" charset="0"/>
              </a:rPr>
              <a:t>majora</a:t>
            </a:r>
            <a:r>
              <a:rPr lang="en-US" sz="3100" dirty="0" smtClean="0">
                <a:latin typeface="Times New Roman" pitchFamily="18" charset="0"/>
                <a:cs typeface="Times New Roman" pitchFamily="18" charset="0"/>
              </a:rPr>
              <a:t>.</a:t>
            </a:r>
          </a:p>
          <a:p>
            <a:pPr lvl="0"/>
            <a:r>
              <a:rPr lang="en-US" sz="3100" dirty="0" smtClean="0">
                <a:latin typeface="Times New Roman" pitchFamily="18" charset="0"/>
                <a:cs typeface="Times New Roman" pitchFamily="18" charset="0"/>
              </a:rPr>
              <a:t>Anteriorly and superiorly they separate to enclose the clitoris, while posteriorly they fuse to form the </a:t>
            </a:r>
            <a:r>
              <a:rPr lang="en-US" sz="3100" dirty="0" err="1" smtClean="0">
                <a:latin typeface="Times New Roman" pitchFamily="18" charset="0"/>
                <a:cs typeface="Times New Roman" pitchFamily="18" charset="0"/>
              </a:rPr>
              <a:t>fourchette</a:t>
            </a:r>
            <a:r>
              <a:rPr lang="en-US" sz="3100" dirty="0" smtClean="0">
                <a:latin typeface="Times New Roman" pitchFamily="18" charset="0"/>
                <a:cs typeface="Times New Roman" pitchFamily="18" charset="0"/>
              </a:rPr>
              <a:t>.</a:t>
            </a:r>
          </a:p>
          <a:p>
            <a:pPr>
              <a:buNone/>
            </a:pPr>
            <a:r>
              <a:rPr lang="en-US" sz="3100" dirty="0" smtClean="0">
                <a:latin typeface="Times New Roman" pitchFamily="18" charset="0"/>
                <a:cs typeface="Times New Roman" pitchFamily="18" charset="0"/>
              </a:rPr>
              <a:t>NB: </a:t>
            </a:r>
            <a:r>
              <a:rPr lang="en-US" sz="3100" dirty="0" err="1" smtClean="0">
                <a:latin typeface="Times New Roman" pitchFamily="18" charset="0"/>
                <a:cs typeface="Times New Roman" pitchFamily="18" charset="0"/>
              </a:rPr>
              <a:t>Fourchette</a:t>
            </a:r>
            <a:r>
              <a:rPr lang="en-US" sz="3100" dirty="0" smtClean="0">
                <a:latin typeface="Times New Roman" pitchFamily="18" charset="0"/>
                <a:cs typeface="Times New Roman" pitchFamily="18" charset="0"/>
              </a:rPr>
              <a:t> is the posterior part of the vaginal orifice (opening).</a:t>
            </a:r>
          </a:p>
          <a:p>
            <a:pPr>
              <a:buNone/>
            </a:pPr>
            <a:r>
              <a:rPr lang="en-US" dirty="0" smtClean="0"/>
              <a:t> </a:t>
            </a:r>
          </a:p>
          <a:p>
            <a:endParaRPr lang="en-US" dirty="0"/>
          </a:p>
        </p:txBody>
      </p:sp>
    </p:spTree>
    <p:extLst>
      <p:ext uri="{BB962C8B-B14F-4D97-AF65-F5344CB8AC3E}">
        <p14:creationId xmlns:p14="http://schemas.microsoft.com/office/powerpoint/2010/main" val="174849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cntd</a:t>
            </a:r>
            <a:endParaRPr lang="en-US" dirty="0"/>
          </a:p>
        </p:txBody>
      </p:sp>
      <p:sp>
        <p:nvSpPr>
          <p:cNvPr id="3" name="Content Placeholder 2"/>
          <p:cNvSpPr>
            <a:spLocks noGrp="1"/>
          </p:cNvSpPr>
          <p:nvPr>
            <p:ph idx="1"/>
          </p:nvPr>
        </p:nvSpPr>
        <p:spPr>
          <a:xfrm>
            <a:off x="0" y="685800"/>
            <a:ext cx="8991600" cy="5769008"/>
          </a:xfrm>
        </p:spPr>
        <p:txBody>
          <a:bodyPr>
            <a:normAutofit/>
          </a:bodyPr>
          <a:lstStyle/>
          <a:p>
            <a:pPr marL="514350" lvl="0" indent="-514350">
              <a:buFont typeface="+mj-lt"/>
              <a:buAutoNum type="romanLcPeriod" startAt="4"/>
            </a:pPr>
            <a:r>
              <a:rPr lang="en-US" sz="2800" dirty="0" smtClean="0">
                <a:latin typeface="Times New Roman" pitchFamily="18" charset="0"/>
                <a:cs typeface="Times New Roman" pitchFamily="18" charset="0"/>
              </a:rPr>
              <a:t>Vestibule</a:t>
            </a:r>
          </a:p>
          <a:p>
            <a:pPr lvl="0"/>
            <a:r>
              <a:rPr lang="en-US" sz="2800" dirty="0" smtClean="0">
                <a:latin typeface="Times New Roman" pitchFamily="18" charset="0"/>
                <a:cs typeface="Times New Roman" pitchFamily="18" charset="0"/>
              </a:rPr>
              <a:t>It is an oval-shaped area enclosed by the L. </a:t>
            </a:r>
            <a:r>
              <a:rPr lang="en-US" sz="2800" dirty="0" err="1" smtClean="0">
                <a:latin typeface="Times New Roman" pitchFamily="18" charset="0"/>
                <a:cs typeface="Times New Roman" pitchFamily="18" charset="0"/>
              </a:rPr>
              <a:t>minora</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Extends from the clitoris site superiorly to the </a:t>
            </a:r>
            <a:r>
              <a:rPr lang="en-US" sz="2800" dirty="0" err="1" smtClean="0">
                <a:latin typeface="Times New Roman" pitchFamily="18" charset="0"/>
                <a:cs typeface="Times New Roman" pitchFamily="18" charset="0"/>
              </a:rPr>
              <a:t>fourchette</a:t>
            </a:r>
            <a:r>
              <a:rPr lang="en-US" sz="2800" dirty="0" smtClean="0">
                <a:latin typeface="Times New Roman" pitchFamily="18" charset="0"/>
                <a:cs typeface="Times New Roman" pitchFamily="18" charset="0"/>
              </a:rPr>
              <a:t> inferiorly.</a:t>
            </a:r>
          </a:p>
          <a:p>
            <a:pPr lvl="0"/>
            <a:r>
              <a:rPr lang="en-US" sz="2800" dirty="0" smtClean="0">
                <a:latin typeface="Times New Roman" pitchFamily="18" charset="0"/>
                <a:cs typeface="Times New Roman" pitchFamily="18" charset="0"/>
              </a:rPr>
              <a:t>The external urethra </a:t>
            </a:r>
            <a:r>
              <a:rPr lang="en-US" sz="2800" dirty="0" err="1" smtClean="0">
                <a:latin typeface="Times New Roman" pitchFamily="18" charset="0"/>
                <a:cs typeface="Times New Roman" pitchFamily="18" charset="0"/>
              </a:rPr>
              <a:t>meatus</a:t>
            </a:r>
            <a:r>
              <a:rPr lang="en-US" sz="2800" dirty="0" smtClean="0">
                <a:latin typeface="Times New Roman" pitchFamily="18" charset="0"/>
                <a:cs typeface="Times New Roman" pitchFamily="18" charset="0"/>
              </a:rPr>
              <a:t> , vagina </a:t>
            </a:r>
            <a:r>
              <a:rPr lang="en-US" sz="2800" dirty="0" err="1" smtClean="0">
                <a:latin typeface="Times New Roman" pitchFamily="18" charset="0"/>
                <a:cs typeface="Times New Roman" pitchFamily="18" charset="0"/>
              </a:rPr>
              <a:t>introitus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bartholin</a:t>
            </a:r>
            <a:r>
              <a:rPr lang="en-US" sz="2800" dirty="0" smtClean="0">
                <a:latin typeface="Times New Roman" pitchFamily="18" charset="0"/>
                <a:cs typeface="Times New Roman" pitchFamily="18" charset="0"/>
              </a:rPr>
              <a:t> glands outer opening are located on it.</a:t>
            </a:r>
          </a:p>
          <a:p>
            <a:pPr>
              <a:buNone/>
            </a:pPr>
            <a:r>
              <a:rPr lang="en-US" sz="2800" dirty="0" smtClean="0">
                <a:latin typeface="Times New Roman" pitchFamily="18" charset="0"/>
                <a:cs typeface="Times New Roman" pitchFamily="18" charset="0"/>
              </a:rPr>
              <a:t>NB: </a:t>
            </a:r>
            <a:r>
              <a:rPr lang="en-US" sz="2800" dirty="0" err="1" smtClean="0">
                <a:latin typeface="Times New Roman" pitchFamily="18" charset="0"/>
                <a:cs typeface="Times New Roman" pitchFamily="18" charset="0"/>
              </a:rPr>
              <a:t>Bartholin</a:t>
            </a:r>
            <a:r>
              <a:rPr lang="en-US" sz="2800" dirty="0" smtClean="0">
                <a:latin typeface="Times New Roman" pitchFamily="18" charset="0"/>
                <a:cs typeface="Times New Roman" pitchFamily="18" charset="0"/>
              </a:rPr>
              <a:t> glands secretions lubricate the vulva.</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Skene’s</a:t>
            </a:r>
            <a:r>
              <a:rPr lang="en-US" sz="2800" dirty="0" smtClean="0">
                <a:latin typeface="Times New Roman" pitchFamily="18" charset="0"/>
                <a:cs typeface="Times New Roman" pitchFamily="18" charset="0"/>
              </a:rPr>
              <a:t> glands ducts, opens on either side of the urethra, just above the </a:t>
            </a:r>
            <a:r>
              <a:rPr lang="en-US" sz="2800" dirty="0" err="1" smtClean="0">
                <a:latin typeface="Times New Roman" pitchFamily="18" charset="0"/>
                <a:cs typeface="Times New Roman" pitchFamily="18" charset="0"/>
              </a:rPr>
              <a:t>meatus</a:t>
            </a:r>
            <a:r>
              <a:rPr lang="en-US" sz="2800" dirty="0" smtClean="0">
                <a:latin typeface="Times New Roman" pitchFamily="18" charset="0"/>
                <a:cs typeface="Times New Roman" pitchFamily="18" charset="0"/>
              </a:rPr>
              <a:t>, hence lubricate the urethra opening.</a:t>
            </a:r>
          </a:p>
          <a:p>
            <a:pPr>
              <a:buNone/>
            </a:pPr>
            <a:endParaRPr lang="en-US" sz="2800" dirty="0"/>
          </a:p>
        </p:txBody>
      </p:sp>
    </p:spTree>
    <p:extLst>
      <p:ext uri="{BB962C8B-B14F-4D97-AF65-F5344CB8AC3E}">
        <p14:creationId xmlns:p14="http://schemas.microsoft.com/office/powerpoint/2010/main" val="19200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248400"/>
          </a:xfrm>
        </p:spPr>
        <p:txBody>
          <a:bodyPr>
            <a:normAutofit fontScale="92500" lnSpcReduction="20000"/>
          </a:bodyPr>
          <a:lstStyle/>
          <a:p>
            <a:pPr marL="857250" lvl="0" indent="-857250">
              <a:buFont typeface="+mj-lt"/>
              <a:buAutoNum type="romanLcPeriod" startAt="5"/>
            </a:pPr>
            <a:r>
              <a:rPr lang="en-US" sz="4400" dirty="0" smtClean="0">
                <a:latin typeface="Times New Roman" pitchFamily="18" charset="0"/>
                <a:cs typeface="Times New Roman" pitchFamily="18" charset="0"/>
              </a:rPr>
              <a:t>Clitoris</a:t>
            </a:r>
          </a:p>
          <a:p>
            <a:pPr lvl="0"/>
            <a:r>
              <a:rPr lang="en-US" sz="4400" dirty="0" smtClean="0">
                <a:latin typeface="Times New Roman" pitchFamily="18" charset="0"/>
                <a:cs typeface="Times New Roman" pitchFamily="18" charset="0"/>
              </a:rPr>
              <a:t>It’s a small undeveloped/rudimentary sexual organ.</a:t>
            </a:r>
          </a:p>
          <a:p>
            <a:pPr lvl="0"/>
            <a:r>
              <a:rPr lang="en-US" sz="4400" dirty="0" smtClean="0">
                <a:latin typeface="Times New Roman" pitchFamily="18" charset="0"/>
                <a:cs typeface="Times New Roman" pitchFamily="18" charset="0"/>
              </a:rPr>
              <a:t>Comprises of erectile tissues, covered by a thin epidermis and highly vascular, hence extremely sensitive.</a:t>
            </a:r>
          </a:p>
          <a:p>
            <a:pPr lvl="0"/>
            <a:r>
              <a:rPr lang="en-US" sz="4400" dirty="0" smtClean="0">
                <a:latin typeface="Times New Roman" pitchFamily="18" charset="0"/>
                <a:cs typeface="Times New Roman" pitchFamily="18" charset="0"/>
              </a:rPr>
              <a:t>The visible knob-like part is located above the urethra </a:t>
            </a:r>
            <a:r>
              <a:rPr lang="en-US" sz="4400" dirty="0" err="1" smtClean="0">
                <a:latin typeface="Times New Roman" pitchFamily="18" charset="0"/>
                <a:cs typeface="Times New Roman" pitchFamily="18" charset="0"/>
              </a:rPr>
              <a:t>meatus</a:t>
            </a:r>
            <a:r>
              <a:rPr lang="en-US" sz="4400" dirty="0" smtClean="0">
                <a:latin typeface="Times New Roman" pitchFamily="18" charset="0"/>
                <a:cs typeface="Times New Roman" pitchFamily="18" charset="0"/>
              </a:rPr>
              <a:t> near the anterior junction of labia </a:t>
            </a:r>
            <a:r>
              <a:rPr lang="en-US" sz="4400" dirty="0" err="1" smtClean="0">
                <a:latin typeface="Times New Roman" pitchFamily="18" charset="0"/>
                <a:cs typeface="Times New Roman" pitchFamily="18" charset="0"/>
              </a:rPr>
              <a:t>minora</a:t>
            </a:r>
            <a:r>
              <a:rPr lang="en-US" sz="4400" dirty="0" smtClean="0">
                <a:latin typeface="Times New Roman" pitchFamily="18" charset="0"/>
                <a:cs typeface="Times New Roman" pitchFamily="18" charset="0"/>
              </a:rPr>
              <a:t>.</a:t>
            </a:r>
          </a:p>
          <a:p>
            <a:pPr lvl="0"/>
            <a:r>
              <a:rPr lang="en-US" sz="4400" dirty="0" smtClean="0">
                <a:latin typeface="Times New Roman" pitchFamily="18" charset="0"/>
                <a:cs typeface="Times New Roman" pitchFamily="18" charset="0"/>
              </a:rPr>
              <a:t>It comprises of a prepuce superiorly and </a:t>
            </a:r>
            <a:r>
              <a:rPr lang="en-US" sz="4400" dirty="0" err="1" smtClean="0">
                <a:latin typeface="Times New Roman" pitchFamily="18" charset="0"/>
                <a:cs typeface="Times New Roman" pitchFamily="18" charset="0"/>
              </a:rPr>
              <a:t>frenulum</a:t>
            </a:r>
            <a:r>
              <a:rPr lang="en-US" sz="4400" dirty="0" smtClean="0">
                <a:latin typeface="Times New Roman" pitchFamily="18" charset="0"/>
                <a:cs typeface="Times New Roman" pitchFamily="18" charset="0"/>
              </a:rPr>
              <a:t>/</a:t>
            </a:r>
            <a:r>
              <a:rPr lang="en-US" sz="4400" dirty="0" err="1" smtClean="0">
                <a:latin typeface="Times New Roman" pitchFamily="18" charset="0"/>
                <a:cs typeface="Times New Roman" pitchFamily="18" charset="0"/>
              </a:rPr>
              <a:t>frenum</a:t>
            </a:r>
            <a:r>
              <a:rPr lang="en-US" sz="4400" dirty="0" smtClean="0">
                <a:latin typeface="Times New Roman" pitchFamily="18" charset="0"/>
                <a:cs typeface="Times New Roman" pitchFamily="18" charset="0"/>
              </a:rPr>
              <a:t> inferiorly.</a:t>
            </a:r>
          </a:p>
        </p:txBody>
      </p:sp>
    </p:spTree>
    <p:extLst>
      <p:ext uri="{BB962C8B-B14F-4D97-AF65-F5344CB8AC3E}">
        <p14:creationId xmlns:p14="http://schemas.microsoft.com/office/powerpoint/2010/main" val="14048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err="1" smtClean="0"/>
              <a:t>contd</a:t>
            </a:r>
            <a:endParaRPr lang="en-US" dirty="0"/>
          </a:p>
        </p:txBody>
      </p:sp>
      <p:sp>
        <p:nvSpPr>
          <p:cNvPr id="3" name="Content Placeholder 2"/>
          <p:cNvSpPr>
            <a:spLocks noGrp="1"/>
          </p:cNvSpPr>
          <p:nvPr>
            <p:ph idx="1"/>
          </p:nvPr>
        </p:nvSpPr>
        <p:spPr>
          <a:xfrm>
            <a:off x="152400" y="762000"/>
            <a:ext cx="8534400" cy="5364163"/>
          </a:xfrm>
        </p:spPr>
        <p:txBody>
          <a:bodyPr>
            <a:normAutofit fontScale="70000" lnSpcReduction="20000"/>
          </a:bodyPr>
          <a:lstStyle/>
          <a:p>
            <a:pPr lvl="0">
              <a:buNone/>
            </a:pPr>
            <a:endParaRPr lang="en-US" sz="4600" dirty="0" smtClean="0">
              <a:latin typeface="Times New Roman" pitchFamily="18" charset="0"/>
              <a:cs typeface="Times New Roman" pitchFamily="18" charset="0"/>
            </a:endParaRPr>
          </a:p>
          <a:p>
            <a:pPr lvl="0"/>
            <a:r>
              <a:rPr lang="en-US" sz="4600" dirty="0" smtClean="0">
                <a:latin typeface="Times New Roman" pitchFamily="18" charset="0"/>
                <a:cs typeface="Times New Roman" pitchFamily="18" charset="0"/>
              </a:rPr>
              <a:t>Each results from the separation of the respective labia </a:t>
            </a:r>
            <a:r>
              <a:rPr lang="en-US" sz="4600" dirty="0" err="1" smtClean="0">
                <a:latin typeface="Times New Roman" pitchFamily="18" charset="0"/>
                <a:cs typeface="Times New Roman" pitchFamily="18" charset="0"/>
              </a:rPr>
              <a:t>minora</a:t>
            </a:r>
            <a:r>
              <a:rPr lang="en-US" sz="4600" dirty="0" smtClean="0">
                <a:latin typeface="Times New Roman" pitchFamily="18" charset="0"/>
                <a:cs typeface="Times New Roman" pitchFamily="18" charset="0"/>
              </a:rPr>
              <a:t> into 2 pairs of folds, grouped as upper and lower folds.</a:t>
            </a:r>
          </a:p>
          <a:p>
            <a:pPr lvl="0">
              <a:buNone/>
            </a:pPr>
            <a:r>
              <a:rPr lang="en-US" sz="4600" dirty="0" smtClean="0">
                <a:latin typeface="Times New Roman" pitchFamily="18" charset="0"/>
                <a:cs typeface="Times New Roman" pitchFamily="18" charset="0"/>
              </a:rPr>
              <a:t>    *The two (2) i.e. right and left, upper folds forms the prepuce while the lower folds forms the </a:t>
            </a:r>
            <a:r>
              <a:rPr lang="en-US" sz="4600" dirty="0" err="1" smtClean="0">
                <a:latin typeface="Times New Roman" pitchFamily="18" charset="0"/>
                <a:cs typeface="Times New Roman" pitchFamily="18" charset="0"/>
              </a:rPr>
              <a:t>frenulum</a:t>
            </a:r>
            <a:r>
              <a:rPr lang="en-US" sz="4600" dirty="0" smtClean="0">
                <a:latin typeface="Times New Roman" pitchFamily="18" charset="0"/>
                <a:cs typeface="Times New Roman" pitchFamily="18" charset="0"/>
              </a:rPr>
              <a:t>.</a:t>
            </a:r>
          </a:p>
          <a:p>
            <a:pPr lvl="0"/>
            <a:r>
              <a:rPr lang="en-US" sz="4600" dirty="0" smtClean="0">
                <a:latin typeface="Times New Roman" pitchFamily="18" charset="0"/>
                <a:cs typeface="Times New Roman" pitchFamily="18" charset="0"/>
              </a:rPr>
              <a:t>The main purpose of the structure / organ is:-</a:t>
            </a:r>
          </a:p>
          <a:p>
            <a:pPr>
              <a:buNone/>
            </a:pPr>
            <a:r>
              <a:rPr lang="en-US" sz="4600" dirty="0" smtClean="0">
                <a:latin typeface="Times New Roman" pitchFamily="18" charset="0"/>
                <a:cs typeface="Times New Roman" pitchFamily="18" charset="0"/>
              </a:rPr>
              <a:t>     *Sexual excitement (arousal) and response (orgasm).</a:t>
            </a:r>
          </a:p>
          <a:p>
            <a:pPr>
              <a:buNone/>
            </a:pPr>
            <a:r>
              <a:rPr lang="en-US" sz="4600" dirty="0" smtClean="0">
                <a:latin typeface="Times New Roman" pitchFamily="18" charset="0"/>
                <a:cs typeface="Times New Roman" pitchFamily="18" charset="0"/>
              </a:rPr>
              <a:t>      *Facilitates maximum stretching of the vulva during childbirth hence tears rarely occur.</a:t>
            </a:r>
          </a:p>
          <a:p>
            <a:endParaRPr lang="en-US" dirty="0"/>
          </a:p>
        </p:txBody>
      </p:sp>
    </p:spTree>
    <p:extLst>
      <p:ext uri="{BB962C8B-B14F-4D97-AF65-F5344CB8AC3E}">
        <p14:creationId xmlns:p14="http://schemas.microsoft.com/office/powerpoint/2010/main" val="198420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ct</a:t>
            </a:r>
            <a:endParaRPr lang="en-US" dirty="0"/>
          </a:p>
        </p:txBody>
      </p:sp>
      <p:sp>
        <p:nvSpPr>
          <p:cNvPr id="3" name="Content Placeholder 2"/>
          <p:cNvSpPr>
            <a:spLocks noGrp="1"/>
          </p:cNvSpPr>
          <p:nvPr>
            <p:ph idx="1"/>
          </p:nvPr>
        </p:nvSpPr>
        <p:spPr>
          <a:xfrm>
            <a:off x="152400" y="914400"/>
            <a:ext cx="8534400" cy="5540408"/>
          </a:xfrm>
        </p:spPr>
        <p:txBody>
          <a:bodyPr>
            <a:noAutofit/>
          </a:bodyPr>
          <a:lstStyle/>
          <a:p>
            <a:pPr marL="514350" lvl="0" indent="-514350">
              <a:buFont typeface="+mj-lt"/>
              <a:buAutoNum type="romanLcPeriod" startAt="6"/>
            </a:pPr>
            <a:r>
              <a:rPr lang="en-US" dirty="0" smtClean="0">
                <a:cs typeface="Times New Roman" pitchFamily="18" charset="0"/>
              </a:rPr>
              <a:t>Hymen.</a:t>
            </a:r>
          </a:p>
          <a:p>
            <a:pPr lvl="0"/>
            <a:r>
              <a:rPr lang="en-US" dirty="0" smtClean="0">
                <a:cs typeface="Times New Roman" pitchFamily="18" charset="0"/>
              </a:rPr>
              <a:t>It is a thin membrane which partly occludes (closes)the vaginal opening.</a:t>
            </a:r>
          </a:p>
          <a:p>
            <a:pPr lvl="0"/>
            <a:r>
              <a:rPr lang="en-US" dirty="0" smtClean="0">
                <a:cs typeface="Times New Roman" pitchFamily="18" charset="0"/>
              </a:rPr>
              <a:t>Its presence in adulthood indicates virginity.</a:t>
            </a:r>
          </a:p>
          <a:p>
            <a:pPr lvl="0"/>
            <a:r>
              <a:rPr lang="en-US" dirty="0" smtClean="0">
                <a:cs typeface="Times New Roman" pitchFamily="18" charset="0"/>
              </a:rPr>
              <a:t>Normally torn during first copulation experience, vigorous exercises and use of tampon.</a:t>
            </a:r>
          </a:p>
          <a:p>
            <a:pPr lvl="0"/>
            <a:r>
              <a:rPr lang="en-US" dirty="0" smtClean="0">
                <a:cs typeface="Times New Roman" pitchFamily="18" charset="0"/>
              </a:rPr>
              <a:t>The remaining tags following the tear are referred to as </a:t>
            </a:r>
            <a:r>
              <a:rPr lang="en-US" dirty="0" err="1" smtClean="0">
                <a:cs typeface="Times New Roman" pitchFamily="18" charset="0"/>
              </a:rPr>
              <a:t>Carunculae</a:t>
            </a:r>
            <a:r>
              <a:rPr lang="en-US" dirty="0" smtClean="0">
                <a:cs typeface="Times New Roman" pitchFamily="18" charset="0"/>
              </a:rPr>
              <a:t> </a:t>
            </a:r>
            <a:r>
              <a:rPr lang="en-US" dirty="0" err="1" smtClean="0">
                <a:cs typeface="Times New Roman" pitchFamily="18" charset="0"/>
              </a:rPr>
              <a:t>myrtiformes</a:t>
            </a:r>
            <a:r>
              <a:rPr lang="en-US" dirty="0" smtClean="0">
                <a:cs typeface="Times New Roman" pitchFamily="18" charset="0"/>
              </a:rPr>
              <a:t> or </a:t>
            </a:r>
            <a:r>
              <a:rPr lang="en-US" dirty="0" err="1" smtClean="0">
                <a:cs typeface="Times New Roman" pitchFamily="18" charset="0"/>
              </a:rPr>
              <a:t>hymenal</a:t>
            </a:r>
            <a:r>
              <a:rPr lang="en-US" dirty="0" smtClean="0">
                <a:cs typeface="Times New Roman" pitchFamily="18" charset="0"/>
              </a:rPr>
              <a:t>  </a:t>
            </a:r>
            <a:r>
              <a:rPr lang="en-US" dirty="0" err="1" smtClean="0">
                <a:cs typeface="Times New Roman" pitchFamily="18" charset="0"/>
              </a:rPr>
              <a:t>caruncies</a:t>
            </a:r>
            <a:r>
              <a:rPr lang="en-US" dirty="0" smtClean="0">
                <a:cs typeface="Times New Roman" pitchFamily="18" charset="0"/>
              </a:rPr>
              <a:t>.</a:t>
            </a:r>
          </a:p>
          <a:p>
            <a:pPr>
              <a:buNone/>
            </a:pPr>
            <a:r>
              <a:rPr lang="en-US" dirty="0" smtClean="0"/>
              <a:t> </a:t>
            </a:r>
          </a:p>
          <a:p>
            <a:endParaRPr lang="en-US" dirty="0"/>
          </a:p>
        </p:txBody>
      </p:sp>
    </p:spTree>
    <p:extLst>
      <p:ext uri="{BB962C8B-B14F-4D97-AF65-F5344CB8AC3E}">
        <p14:creationId xmlns:p14="http://schemas.microsoft.com/office/powerpoint/2010/main" val="364738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 are policy guidelines</a:t>
            </a:r>
            <a:r>
              <a:rPr lang="en-US" dirty="0" smtClean="0"/>
              <a:t> </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200" dirty="0" smtClean="0"/>
              <a:t>Policy guidelines are written instructions that give directives with regard to the practices that should be followed in the provision of services to the consumer. </a:t>
            </a:r>
            <a:endParaRPr lang="en-US" sz="3200" dirty="0"/>
          </a:p>
        </p:txBody>
      </p:sp>
    </p:spTree>
    <p:extLst>
      <p:ext uri="{BB962C8B-B14F-4D97-AF65-F5344CB8AC3E}">
        <p14:creationId xmlns:p14="http://schemas.microsoft.com/office/powerpoint/2010/main" val="28222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821363"/>
          </a:xfrm>
        </p:spPr>
        <p:txBody>
          <a:bodyPr>
            <a:normAutofit/>
          </a:bodyPr>
          <a:lstStyle/>
          <a:p>
            <a:pPr marL="514350" lvl="0" indent="-514350">
              <a:buFont typeface="+mj-lt"/>
              <a:buAutoNum type="romanLcPeriod" startAt="7"/>
            </a:pPr>
            <a:r>
              <a:rPr lang="en-US" sz="3600" dirty="0" smtClean="0">
                <a:latin typeface="Times New Roman" pitchFamily="18" charset="0"/>
                <a:cs typeface="Times New Roman" pitchFamily="18" charset="0"/>
              </a:rPr>
              <a:t>Perineum.</a:t>
            </a:r>
          </a:p>
          <a:p>
            <a:pPr lvl="0"/>
            <a:r>
              <a:rPr lang="en-US" sz="3600" dirty="0" smtClean="0">
                <a:latin typeface="Times New Roman" pitchFamily="18" charset="0"/>
                <a:cs typeface="Times New Roman" pitchFamily="18" charset="0"/>
              </a:rPr>
              <a:t>It is a triangularly shaped area.  On the anterior, superior aspect is the </a:t>
            </a:r>
            <a:r>
              <a:rPr lang="en-US" sz="3600" dirty="0" err="1" smtClean="0">
                <a:latin typeface="Times New Roman" pitchFamily="18" charset="0"/>
                <a:cs typeface="Times New Roman" pitchFamily="18" charset="0"/>
              </a:rPr>
              <a:t>fourchette</a:t>
            </a:r>
            <a:r>
              <a:rPr lang="en-US" sz="3600" dirty="0" smtClean="0">
                <a:latin typeface="Times New Roman" pitchFamily="18" charset="0"/>
                <a:cs typeface="Times New Roman" pitchFamily="18" charset="0"/>
              </a:rPr>
              <a:t> while posteriorly - inferiorly is the anus.</a:t>
            </a:r>
          </a:p>
          <a:p>
            <a:pPr lvl="0"/>
            <a:r>
              <a:rPr lang="en-US" sz="3600" dirty="0" smtClean="0">
                <a:latin typeface="Times New Roman" pitchFamily="18" charset="0"/>
                <a:cs typeface="Times New Roman" pitchFamily="18" charset="0"/>
              </a:rPr>
              <a:t>Comprises of muscles which make the pelvic floor, fat and connective tissues.</a:t>
            </a:r>
          </a:p>
          <a:p>
            <a:r>
              <a:rPr lang="en-US" sz="3600" dirty="0" smtClean="0">
                <a:latin typeface="Times New Roman" pitchFamily="18" charset="0"/>
                <a:cs typeface="Times New Roman" pitchFamily="18" charset="0"/>
              </a:rPr>
              <a:t>Injury/trauma is almost inevitable during delivery.</a:t>
            </a:r>
          </a:p>
        </p:txBody>
      </p:sp>
    </p:spTree>
    <p:extLst>
      <p:ext uri="{BB962C8B-B14F-4D97-AF65-F5344CB8AC3E}">
        <p14:creationId xmlns:p14="http://schemas.microsoft.com/office/powerpoint/2010/main" val="163874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normAutofit/>
          </a:bodyPr>
          <a:lstStyle/>
          <a:p>
            <a:pPr>
              <a:buNone/>
            </a:pPr>
            <a:r>
              <a:rPr lang="en-US" sz="3600" b="1" u="sng" dirty="0" smtClean="0">
                <a:latin typeface="Times New Roman" pitchFamily="18" charset="0"/>
                <a:cs typeface="Times New Roman" pitchFamily="18" charset="0"/>
              </a:rPr>
              <a:t>Blood supply</a:t>
            </a:r>
            <a:r>
              <a:rPr lang="en-US" sz="3600" u="sng" dirty="0" smtClean="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lvl="0"/>
            <a:r>
              <a:rPr lang="en-US" sz="3600" dirty="0" smtClean="0">
                <a:latin typeface="Times New Roman" pitchFamily="18" charset="0"/>
                <a:cs typeface="Times New Roman" pitchFamily="18" charset="0"/>
              </a:rPr>
              <a:t>Main source is internal and external </a:t>
            </a:r>
            <a:r>
              <a:rPr lang="en-US" sz="3600" dirty="0" err="1" smtClean="0">
                <a:latin typeface="Times New Roman" pitchFamily="18" charset="0"/>
                <a:cs typeface="Times New Roman" pitchFamily="18" charset="0"/>
              </a:rPr>
              <a:t>pudendal</a:t>
            </a:r>
            <a:r>
              <a:rPr lang="en-US" sz="3600" dirty="0" smtClean="0">
                <a:latin typeface="Times New Roman" pitchFamily="18" charset="0"/>
                <a:cs typeface="Times New Roman" pitchFamily="18" charset="0"/>
              </a:rPr>
              <a:t> arteries, drainage is through corresponding veins.</a:t>
            </a:r>
          </a:p>
          <a:p>
            <a:pPr>
              <a:buNone/>
            </a:pPr>
            <a:r>
              <a:rPr lang="en-US" sz="3600" b="1" u="sng" dirty="0" smtClean="0">
                <a:latin typeface="Times New Roman" pitchFamily="18" charset="0"/>
                <a:cs typeface="Times New Roman" pitchFamily="18" charset="0"/>
              </a:rPr>
              <a:t>Lymphatic drainage</a:t>
            </a:r>
            <a:endParaRPr lang="en-US" sz="3600" b="1" dirty="0" smtClean="0">
              <a:latin typeface="Times New Roman" pitchFamily="18" charset="0"/>
              <a:cs typeface="Times New Roman" pitchFamily="18" charset="0"/>
            </a:endParaRPr>
          </a:p>
          <a:p>
            <a:pPr lvl="0"/>
            <a:r>
              <a:rPr lang="en-US" sz="3600" dirty="0" smtClean="0">
                <a:latin typeface="Times New Roman" pitchFamily="18" charset="0"/>
                <a:cs typeface="Times New Roman" pitchFamily="18" charset="0"/>
              </a:rPr>
              <a:t>Main route is through the inguinal glands which later join the iliac glands.</a:t>
            </a:r>
          </a:p>
          <a:p>
            <a:pPr lvl="0"/>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4940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lstStyle/>
          <a:p>
            <a:pPr>
              <a:buNone/>
            </a:pPr>
            <a:r>
              <a:rPr lang="en-US" sz="3200" b="1" u="sng" dirty="0" smtClean="0">
                <a:latin typeface="Times New Roman" pitchFamily="18" charset="0"/>
                <a:cs typeface="Times New Roman" pitchFamily="18" charset="0"/>
              </a:rPr>
              <a:t>Nerve supply</a:t>
            </a:r>
          </a:p>
          <a:p>
            <a:pPr>
              <a:buNone/>
            </a:pPr>
            <a:r>
              <a:rPr lang="en-US" sz="3200" dirty="0" smtClean="0">
                <a:latin typeface="Times New Roman" pitchFamily="18" charset="0"/>
                <a:cs typeface="Times New Roman" pitchFamily="18" charset="0"/>
              </a:rPr>
              <a:t>Derived from branches of </a:t>
            </a:r>
            <a:r>
              <a:rPr lang="en-US" sz="3200" dirty="0" err="1" smtClean="0">
                <a:latin typeface="Times New Roman" pitchFamily="18" charset="0"/>
                <a:cs typeface="Times New Roman" pitchFamily="18" charset="0"/>
              </a:rPr>
              <a:t>pudendal</a:t>
            </a:r>
            <a:r>
              <a:rPr lang="en-US" sz="3200" dirty="0" smtClean="0">
                <a:latin typeface="Times New Roman" pitchFamily="18" charset="0"/>
                <a:cs typeface="Times New Roman" pitchFamily="18" charset="0"/>
              </a:rPr>
              <a:t> nerve.</a:t>
            </a:r>
          </a:p>
          <a:p>
            <a:pPr lvl="0"/>
            <a:r>
              <a:rPr lang="en-US" sz="3200" dirty="0" smtClean="0">
                <a:latin typeface="Times New Roman" pitchFamily="18" charset="0"/>
                <a:cs typeface="Times New Roman" pitchFamily="18" charset="0"/>
              </a:rPr>
              <a:t>The vaginal nerves supplies the erectile tissue of the vestibular bulbs and clitoris.  The nerves have parasympathetic </a:t>
            </a:r>
            <a:r>
              <a:rPr lang="en-US" sz="3200" dirty="0" err="1" smtClean="0">
                <a:latin typeface="Times New Roman" pitchFamily="18" charset="0"/>
                <a:cs typeface="Times New Roman" pitchFamily="18" charset="0"/>
              </a:rPr>
              <a:t>fibres</a:t>
            </a:r>
            <a:r>
              <a:rPr lang="en-US" sz="3200" dirty="0" smtClean="0">
                <a:latin typeface="Times New Roman" pitchFamily="18" charset="0"/>
                <a:cs typeface="Times New Roman" pitchFamily="18" charset="0"/>
              </a:rPr>
              <a:t> hence have vasodilator effect.</a:t>
            </a:r>
          </a:p>
          <a:p>
            <a:pPr lvl="0"/>
            <a:r>
              <a:rPr lang="en-US" sz="3200" dirty="0" smtClean="0">
                <a:latin typeface="Times New Roman" pitchFamily="18" charset="0"/>
                <a:cs typeface="Times New Roman" pitchFamily="18" charset="0"/>
              </a:rPr>
              <a:t>Other back up is from lumbar 1 (one) nerve root.</a:t>
            </a:r>
          </a:p>
          <a:p>
            <a:endParaRPr lang="en-US" dirty="0"/>
          </a:p>
        </p:txBody>
      </p:sp>
    </p:spTree>
    <p:extLst>
      <p:ext uri="{BB962C8B-B14F-4D97-AF65-F5344CB8AC3E}">
        <p14:creationId xmlns:p14="http://schemas.microsoft.com/office/powerpoint/2010/main" val="249962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t>II  INTERNAL GENITALIA</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8382000" cy="5059363"/>
          </a:xfrm>
        </p:spPr>
        <p:txBody>
          <a:bodyPr>
            <a:normAutofit/>
          </a:bodyPr>
          <a:lstStyle/>
          <a:p>
            <a:pPr lvl="0"/>
            <a:endParaRPr lang="en-US" dirty="0" smtClean="0"/>
          </a:p>
          <a:p>
            <a:r>
              <a:rPr lang="en-US" dirty="0" smtClean="0"/>
              <a:t>Comprises of structures/organs located in the pelvic cavity namely:</a:t>
            </a:r>
          </a:p>
          <a:p>
            <a:pPr lvl="1"/>
            <a:r>
              <a:rPr lang="en-US" b="1" dirty="0" smtClean="0"/>
              <a:t>The vagina</a:t>
            </a:r>
          </a:p>
          <a:p>
            <a:pPr lvl="1"/>
            <a:r>
              <a:rPr lang="en-US" b="1" dirty="0" smtClean="0"/>
              <a:t>The cervix</a:t>
            </a:r>
          </a:p>
          <a:p>
            <a:pPr lvl="1"/>
            <a:r>
              <a:rPr lang="en-US" b="1" dirty="0" smtClean="0"/>
              <a:t>The uterus</a:t>
            </a:r>
          </a:p>
          <a:p>
            <a:pPr lvl="1"/>
            <a:r>
              <a:rPr lang="en-US" b="1" dirty="0" smtClean="0"/>
              <a:t>Two uterine tubes</a:t>
            </a:r>
          </a:p>
          <a:p>
            <a:pPr lvl="1"/>
            <a:r>
              <a:rPr lang="en-US" b="1" dirty="0" smtClean="0"/>
              <a:t>Two ovaries</a:t>
            </a:r>
          </a:p>
          <a:p>
            <a:endParaRPr lang="en-US" dirty="0"/>
          </a:p>
        </p:txBody>
      </p:sp>
    </p:spTree>
    <p:extLst>
      <p:ext uri="{BB962C8B-B14F-4D97-AF65-F5344CB8AC3E}">
        <p14:creationId xmlns:p14="http://schemas.microsoft.com/office/powerpoint/2010/main" val="147329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800" b="1" dirty="0" smtClean="0">
                <a:solidFill>
                  <a:srgbClr val="FFFF00"/>
                </a:solidFill>
              </a:rPr>
              <a:t>SAGITTAL VIEW OF INTERNAL GENITALIA STRUCTURES (</a:t>
            </a:r>
            <a:r>
              <a:rPr lang="en-US" sz="2800" b="1" dirty="0" smtClean="0">
                <a:solidFill>
                  <a:schemeClr val="bg1"/>
                </a:solidFill>
              </a:rPr>
              <a:t>PAGE 86)</a:t>
            </a:r>
            <a:endParaRPr lang="en-US" sz="2800" b="1" dirty="0">
              <a:solidFill>
                <a:schemeClr val="bg1"/>
              </a:solidFill>
            </a:endParaRPr>
          </a:p>
        </p:txBody>
      </p:sp>
      <p:pic>
        <p:nvPicPr>
          <p:cNvPr id="6" name="Content Placeholder 5" descr="http://ts1.mm.bing.net/th?id=HN.608016358328305140&amp;pid=1.7"/>
          <p:cNvPicPr>
            <a:picLocks noGrp="1"/>
          </p:cNvPicPr>
          <p:nvPr>
            <p:ph idx="1"/>
          </p:nvPr>
        </p:nvPicPr>
        <p:blipFill>
          <a:blip r:embed="rId2" cstate="print"/>
          <a:srcRect/>
          <a:stretch>
            <a:fillRect/>
          </a:stretch>
        </p:blipFill>
        <p:spPr bwMode="auto">
          <a:xfrm>
            <a:off x="152400" y="1295400"/>
            <a:ext cx="8839200" cy="5410200"/>
          </a:xfrm>
          <a:prstGeom prst="rect">
            <a:avLst/>
          </a:prstGeom>
          <a:noFill/>
          <a:ln w="9525">
            <a:noFill/>
            <a:miter lim="800000"/>
            <a:headEnd/>
            <a:tailEnd/>
          </a:ln>
        </p:spPr>
      </p:pic>
    </p:spTree>
    <p:extLst>
      <p:ext uri="{BB962C8B-B14F-4D97-AF65-F5344CB8AC3E}">
        <p14:creationId xmlns:p14="http://schemas.microsoft.com/office/powerpoint/2010/main" val="332050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fontScale="90000"/>
          </a:bodyPr>
          <a:lstStyle/>
          <a:p>
            <a:r>
              <a:rPr lang="en-US" sz="3600" b="1" dirty="0" smtClean="0">
                <a:latin typeface="Times New Roman" pitchFamily="18" charset="0"/>
                <a:cs typeface="Times New Roman" pitchFamily="18" charset="0"/>
              </a:rPr>
              <a:t>1.VAGINA</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5" name="Content Placeholder 4"/>
          <p:cNvSpPr>
            <a:spLocks noGrp="1"/>
          </p:cNvSpPr>
          <p:nvPr>
            <p:ph idx="1"/>
          </p:nvPr>
        </p:nvSpPr>
        <p:spPr>
          <a:xfrm>
            <a:off x="0" y="609600"/>
            <a:ext cx="9144000" cy="6248400"/>
          </a:xfrm>
        </p:spPr>
        <p:txBody>
          <a:bodyPr>
            <a:normAutofit fontScale="92500" lnSpcReduction="20000"/>
          </a:bodyPr>
          <a:lstStyle/>
          <a:p>
            <a:pPr lvl="0"/>
            <a:r>
              <a:rPr lang="en-US" sz="3800" dirty="0" smtClean="0">
                <a:latin typeface="Times New Roman" pitchFamily="18" charset="0"/>
                <a:cs typeface="Times New Roman" pitchFamily="18" charset="0"/>
              </a:rPr>
              <a:t>It’s a distensible </a:t>
            </a:r>
            <a:r>
              <a:rPr lang="en-US" sz="3800" dirty="0" err="1" smtClean="0">
                <a:latin typeface="Times New Roman" pitchFamily="18" charset="0"/>
                <a:cs typeface="Times New Roman" pitchFamily="18" charset="0"/>
              </a:rPr>
              <a:t>fibromuscular</a:t>
            </a:r>
            <a:r>
              <a:rPr lang="en-US" sz="3800" dirty="0" smtClean="0">
                <a:latin typeface="Times New Roman" pitchFamily="18" charset="0"/>
                <a:cs typeface="Times New Roman" pitchFamily="18" charset="0"/>
              </a:rPr>
              <a:t> tubular structure connecting the external and internal genital.</a:t>
            </a:r>
          </a:p>
          <a:p>
            <a:pPr lvl="0"/>
            <a:r>
              <a:rPr lang="en-US" sz="3800" dirty="0" smtClean="0">
                <a:latin typeface="Times New Roman" pitchFamily="18" charset="0"/>
                <a:cs typeface="Times New Roman" pitchFamily="18" charset="0"/>
              </a:rPr>
              <a:t>It is approximately 10cm in length &amp; 2.5cm in diameter (although there’s a wide anatomical variation)</a:t>
            </a:r>
          </a:p>
          <a:p>
            <a:pPr lvl="0"/>
            <a:r>
              <a:rPr lang="en-US" sz="3800" dirty="0" smtClean="0">
                <a:latin typeface="Times New Roman" pitchFamily="18" charset="0"/>
                <a:cs typeface="Times New Roman" pitchFamily="18" charset="0"/>
              </a:rPr>
              <a:t>Its canal passes at an upwards and backwards direction in the pelvic cavity hence comprises of an anterior and posterior wall.</a:t>
            </a:r>
          </a:p>
          <a:p>
            <a:pPr>
              <a:buNone/>
            </a:pPr>
            <a:r>
              <a:rPr lang="en-US" sz="3800" b="1" dirty="0" smtClean="0">
                <a:latin typeface="Times New Roman" pitchFamily="18" charset="0"/>
                <a:cs typeface="Times New Roman" pitchFamily="18" charset="0"/>
              </a:rPr>
              <a:t>		</a:t>
            </a:r>
            <a:r>
              <a:rPr lang="en-US" sz="3800" b="1" u="sng" dirty="0" smtClean="0">
                <a:latin typeface="Times New Roman" pitchFamily="18" charset="0"/>
                <a:cs typeface="Times New Roman" pitchFamily="18" charset="0"/>
              </a:rPr>
              <a:t>RELATIONS/NEIGHBOURING 	</a:t>
            </a:r>
            <a:r>
              <a:rPr lang="en-US" sz="3800" b="1" dirty="0" smtClean="0">
                <a:latin typeface="Times New Roman" pitchFamily="18" charset="0"/>
                <a:cs typeface="Times New Roman" pitchFamily="18" charset="0"/>
              </a:rPr>
              <a:t>	</a:t>
            </a:r>
            <a:r>
              <a:rPr lang="en-US" sz="3800" b="1" u="sng" dirty="0" smtClean="0">
                <a:latin typeface="Times New Roman" pitchFamily="18" charset="0"/>
                <a:cs typeface="Times New Roman" pitchFamily="18" charset="0"/>
              </a:rPr>
              <a:t>STRUCTURES</a:t>
            </a:r>
          </a:p>
          <a:p>
            <a:r>
              <a:rPr lang="en-US" sz="3800" dirty="0" smtClean="0">
                <a:latin typeface="Times New Roman" pitchFamily="18" charset="0"/>
                <a:cs typeface="Times New Roman" pitchFamily="18" charset="0"/>
              </a:rPr>
              <a:t>Anteriorly: are the urinary bladder and the urethra</a:t>
            </a:r>
          </a:p>
        </p:txBody>
      </p:sp>
    </p:spTree>
    <p:extLst>
      <p:ext uri="{BB962C8B-B14F-4D97-AF65-F5344CB8AC3E}">
        <p14:creationId xmlns:p14="http://schemas.microsoft.com/office/powerpoint/2010/main" val="231910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610600" cy="5897563"/>
          </a:xfrm>
        </p:spPr>
        <p:txBody>
          <a:bodyPr>
            <a:normAutofit/>
          </a:bodyPr>
          <a:lstStyle/>
          <a:p>
            <a:r>
              <a:rPr lang="en-US" sz="3200" dirty="0" err="1" smtClean="0">
                <a:latin typeface="Times New Roman" pitchFamily="18" charset="0"/>
                <a:cs typeface="Times New Roman" pitchFamily="18" charset="0"/>
              </a:rPr>
              <a:t>Posteriorly</a:t>
            </a:r>
            <a:r>
              <a:rPr lang="en-US" sz="3200" dirty="0" smtClean="0">
                <a:latin typeface="Times New Roman" pitchFamily="18" charset="0"/>
                <a:cs typeface="Times New Roman" pitchFamily="18" charset="0"/>
              </a:rPr>
              <a:t>: are the pouch of Douglas (recto-uterine pouch), rectum and </a:t>
            </a:r>
            <a:r>
              <a:rPr lang="en-US" sz="3200" dirty="0" err="1" smtClean="0">
                <a:latin typeface="Times New Roman" pitchFamily="18" charset="0"/>
                <a:cs typeface="Times New Roman" pitchFamily="18" charset="0"/>
              </a:rPr>
              <a:t>perineal</a:t>
            </a:r>
            <a:r>
              <a:rPr lang="en-US" sz="3200" dirty="0" smtClean="0">
                <a:latin typeface="Times New Roman" pitchFamily="18" charset="0"/>
                <a:cs typeface="Times New Roman" pitchFamily="18" charset="0"/>
              </a:rPr>
              <a:t> body each occupying 1/3 of the posterior vaginal wall</a:t>
            </a:r>
          </a:p>
          <a:p>
            <a:r>
              <a:rPr lang="en-US" sz="3200" dirty="0" smtClean="0">
                <a:latin typeface="Times New Roman" pitchFamily="18" charset="0"/>
                <a:cs typeface="Times New Roman" pitchFamily="18" charset="0"/>
              </a:rPr>
              <a:t>Superiorly cervix and uterus</a:t>
            </a:r>
          </a:p>
          <a:p>
            <a:r>
              <a:rPr lang="en-US" sz="3200" dirty="0" smtClean="0">
                <a:latin typeface="Times New Roman" pitchFamily="18" charset="0"/>
                <a:cs typeface="Times New Roman" pitchFamily="18" charset="0"/>
              </a:rPr>
              <a:t>Inferiorly – external genitalia</a:t>
            </a:r>
          </a:p>
          <a:p>
            <a:r>
              <a:rPr lang="en-US" sz="3200" dirty="0" smtClean="0">
                <a:latin typeface="Times New Roman" pitchFamily="18" charset="0"/>
                <a:cs typeface="Times New Roman" pitchFamily="18" charset="0"/>
              </a:rPr>
              <a:t>Laterally – The upper 2/3 are the pelvic fascia and lower portion of urethra, lower 1/3 is the pelvic floor</a:t>
            </a:r>
          </a:p>
          <a:p>
            <a:endParaRPr lang="en-US" sz="2800" dirty="0"/>
          </a:p>
        </p:txBody>
      </p:sp>
    </p:spTree>
    <p:extLst>
      <p:ext uri="{BB962C8B-B14F-4D97-AF65-F5344CB8AC3E}">
        <p14:creationId xmlns:p14="http://schemas.microsoft.com/office/powerpoint/2010/main" val="275433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ct</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800" u="sng" dirty="0" smtClean="0">
                <a:latin typeface="Times New Roman" pitchFamily="18" charset="0"/>
                <a:cs typeface="Times New Roman" pitchFamily="18" charset="0"/>
              </a:rPr>
              <a:t>STRUCTURE</a:t>
            </a:r>
          </a:p>
          <a:p>
            <a:r>
              <a:rPr lang="en-US" sz="2800" dirty="0" smtClean="0">
                <a:latin typeface="Times New Roman" pitchFamily="18" charset="0"/>
                <a:cs typeface="Times New Roman" pitchFamily="18" charset="0"/>
              </a:rPr>
              <a:t>Refers to description of the various parts </a:t>
            </a:r>
          </a:p>
          <a:p>
            <a:pPr marL="514350" lvl="0" indent="-514350">
              <a:buFont typeface="+mj-lt"/>
              <a:buAutoNum type="romanLcPeriod"/>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Vault</a:t>
            </a:r>
          </a:p>
          <a:p>
            <a:pPr marL="457200" indent="-457200"/>
            <a:r>
              <a:rPr lang="en-US" sz="2800" dirty="0" smtClean="0">
                <a:latin typeface="Times New Roman" pitchFamily="18" charset="0"/>
                <a:cs typeface="Times New Roman" pitchFamily="18" charset="0"/>
              </a:rPr>
              <a:t> The term given to the upper end of the vagina.</a:t>
            </a:r>
          </a:p>
          <a:p>
            <a:pPr marL="514350" lvl="0" indent="-514350">
              <a:buFont typeface="+mj-lt"/>
              <a:buAutoNum type="romanLcPeriod" startAt="2"/>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Walls</a:t>
            </a:r>
          </a:p>
          <a:p>
            <a:r>
              <a:rPr lang="en-US" sz="2800" dirty="0" smtClean="0">
                <a:latin typeface="Times New Roman" pitchFamily="18" charset="0"/>
                <a:cs typeface="Times New Roman" pitchFamily="18" charset="0"/>
              </a:rPr>
              <a:t> The anterior wall measures about 7.5 cm long hence closely related to the adjacent structures anteriorly.</a:t>
            </a:r>
          </a:p>
          <a:p>
            <a:r>
              <a:rPr lang="en-US" sz="2800" dirty="0" smtClean="0">
                <a:latin typeface="Times New Roman" pitchFamily="18" charset="0"/>
                <a:cs typeface="Times New Roman" pitchFamily="18" charset="0"/>
              </a:rPr>
              <a:t>The posterior wall measures 10cm long</a:t>
            </a:r>
          </a:p>
          <a:p>
            <a:r>
              <a:rPr lang="en-US" sz="2800" dirty="0" smtClean="0">
                <a:latin typeface="Times New Roman" pitchFamily="18" charset="0"/>
                <a:cs typeface="Times New Roman" pitchFamily="18" charset="0"/>
              </a:rPr>
              <a:t>The difference in length is because the cervix is attached to the vagina at a higher level  posteriorly </a:t>
            </a:r>
          </a:p>
        </p:txBody>
      </p:sp>
    </p:spTree>
    <p:extLst>
      <p:ext uri="{BB962C8B-B14F-4D97-AF65-F5344CB8AC3E}">
        <p14:creationId xmlns:p14="http://schemas.microsoft.com/office/powerpoint/2010/main" val="399085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152400" y="762000"/>
            <a:ext cx="8534400" cy="5364163"/>
          </a:xfrm>
        </p:spPr>
        <p:txBody>
          <a:bodyPr>
            <a:normAutofit/>
          </a:bodyPr>
          <a:lstStyle/>
          <a:p>
            <a:pPr marL="514350" lvl="0" indent="-514350">
              <a:buFont typeface="+mj-lt"/>
              <a:buAutoNum type="romanLcPeriod" startAt="3"/>
            </a:pPr>
            <a:r>
              <a:rPr lang="en-US" sz="24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Fornices</a:t>
            </a:r>
            <a:r>
              <a:rPr lang="en-US" sz="2800" dirty="0" smtClean="0">
                <a:latin typeface="Times New Roman" pitchFamily="18" charset="0"/>
                <a:cs typeface="Times New Roman" pitchFamily="18" charset="0"/>
              </a:rPr>
              <a:t> or arches</a:t>
            </a:r>
          </a:p>
          <a:p>
            <a:r>
              <a:rPr lang="en-US" sz="2800" dirty="0" smtClean="0">
                <a:latin typeface="Times New Roman" pitchFamily="18" charset="0"/>
                <a:cs typeface="Times New Roman" pitchFamily="18" charset="0"/>
              </a:rPr>
              <a:t>These are circular recess/deeps formed as the cervix projects/hangs into the vault.  They are four (4) namely.</a:t>
            </a:r>
          </a:p>
          <a:p>
            <a:pPr lvl="0"/>
            <a:r>
              <a:rPr lang="en-US" sz="2800" dirty="0" smtClean="0">
                <a:latin typeface="Times New Roman" pitchFamily="18" charset="0"/>
                <a:cs typeface="Times New Roman" pitchFamily="18" charset="0"/>
              </a:rPr>
              <a:t>Anterior fornix (singular) Located between the anterior  vaginal wall and the anterior aspect of the cervix.</a:t>
            </a:r>
          </a:p>
          <a:p>
            <a:r>
              <a:rPr lang="en-US" sz="2800" dirty="0" smtClean="0">
                <a:latin typeface="Times New Roman" pitchFamily="18" charset="0"/>
                <a:cs typeface="Times New Roman" pitchFamily="18" charset="0"/>
              </a:rPr>
              <a:t>It is in contact with the base of the bladder</a:t>
            </a:r>
          </a:p>
          <a:p>
            <a:pPr lvl="0"/>
            <a:r>
              <a:rPr lang="en-US" sz="2800" dirty="0" smtClean="0">
                <a:latin typeface="Times New Roman" pitchFamily="18" charset="0"/>
                <a:cs typeface="Times New Roman" pitchFamily="18" charset="0"/>
              </a:rPr>
              <a:t>Posterior fornix.  Situated between posterior vaginal wall and posterior part of the cervix.  It is the largest</a:t>
            </a:r>
          </a:p>
          <a:p>
            <a:pPr lvl="0"/>
            <a:r>
              <a:rPr lang="en-US" sz="2800" dirty="0" smtClean="0">
                <a:latin typeface="Times New Roman" pitchFamily="18" charset="0"/>
                <a:cs typeface="Times New Roman" pitchFamily="18" charset="0"/>
              </a:rPr>
              <a:t>The two (2) lateral </a:t>
            </a:r>
            <a:r>
              <a:rPr lang="en-US" sz="2800" dirty="0" err="1" smtClean="0">
                <a:latin typeface="Times New Roman" pitchFamily="18" charset="0"/>
                <a:cs typeface="Times New Roman" pitchFamily="18" charset="0"/>
              </a:rPr>
              <a:t>fornices</a:t>
            </a:r>
            <a:r>
              <a:rPr lang="en-US" sz="2800" dirty="0" smtClean="0">
                <a:latin typeface="Times New Roman" pitchFamily="18" charset="0"/>
                <a:cs typeface="Times New Roman" pitchFamily="18" charset="0"/>
              </a:rPr>
              <a:t>.  Each lies on either side of the cervix</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8105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cont</a:t>
            </a:r>
            <a:endParaRPr lang="en-US" dirty="0"/>
          </a:p>
        </p:txBody>
      </p:sp>
      <p:sp>
        <p:nvSpPr>
          <p:cNvPr id="4" name="Content Placeholder 3"/>
          <p:cNvSpPr>
            <a:spLocks noGrp="1"/>
          </p:cNvSpPr>
          <p:nvPr>
            <p:ph idx="1"/>
          </p:nvPr>
        </p:nvSpPr>
        <p:spPr>
          <a:xfrm>
            <a:off x="228600" y="685800"/>
            <a:ext cx="8458200" cy="5440363"/>
          </a:xfrm>
        </p:spPr>
        <p:txBody>
          <a:bodyPr>
            <a:normAutofit/>
          </a:bodyPr>
          <a:lstStyle/>
          <a:p>
            <a:pPr>
              <a:buNone/>
            </a:pPr>
            <a:r>
              <a:rPr lang="en-US" sz="3200" u="sng" dirty="0" smtClean="0">
                <a:latin typeface="Times New Roman" pitchFamily="18" charset="0"/>
                <a:cs typeface="Times New Roman" pitchFamily="18" charset="0"/>
              </a:rPr>
              <a:t>LAYERS</a:t>
            </a:r>
          </a:p>
          <a:p>
            <a:r>
              <a:rPr lang="en-US" sz="3200" dirty="0" smtClean="0">
                <a:latin typeface="Times New Roman" pitchFamily="18" charset="0"/>
                <a:cs typeface="Times New Roman" pitchFamily="18" charset="0"/>
              </a:rPr>
              <a:t>Refers to tissues comprising the vaginal wall.</a:t>
            </a:r>
          </a:p>
          <a:p>
            <a:pPr lvl="0">
              <a:buNone/>
            </a:pP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i</a:t>
            </a:r>
            <a:r>
              <a:rPr lang="en-US" sz="3200" b="1" dirty="0" smtClean="0">
                <a:latin typeface="Times New Roman" pitchFamily="18" charset="0"/>
                <a:cs typeface="Times New Roman" pitchFamily="18" charset="0"/>
              </a:rPr>
              <a:t>) Mucosa </a:t>
            </a:r>
            <a:r>
              <a:rPr lang="en-US" sz="3200" dirty="0" smtClean="0">
                <a:latin typeface="Times New Roman" pitchFamily="18" charset="0"/>
                <a:cs typeface="Times New Roman" pitchFamily="18" charset="0"/>
              </a:rPr>
              <a:t>is the most innermost layer</a:t>
            </a:r>
          </a:p>
          <a:p>
            <a:r>
              <a:rPr lang="en-US" sz="3200" dirty="0" smtClean="0">
                <a:latin typeface="Times New Roman" pitchFamily="18" charset="0"/>
                <a:cs typeface="Times New Roman" pitchFamily="18" charset="0"/>
              </a:rPr>
              <a:t>Consists of stratified </a:t>
            </a:r>
            <a:r>
              <a:rPr lang="en-US" sz="3200" dirty="0" err="1" smtClean="0">
                <a:latin typeface="Times New Roman" pitchFamily="18" charset="0"/>
                <a:cs typeface="Times New Roman" pitchFamily="18" charset="0"/>
              </a:rPr>
              <a:t>squamous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epithelium,which</a:t>
            </a:r>
            <a:r>
              <a:rPr lang="en-US" sz="3200" dirty="0" smtClean="0">
                <a:latin typeface="Times New Roman" pitchFamily="18" charset="0"/>
                <a:cs typeface="Times New Roman" pitchFamily="18" charset="0"/>
              </a:rPr>
              <a:t> allows exudates/oozes from the blood vessels to sip out and moist the vagina </a:t>
            </a:r>
          </a:p>
          <a:p>
            <a:pPr lvl="0">
              <a:buNone/>
            </a:pPr>
            <a:r>
              <a:rPr lang="en-US" sz="3200" dirty="0" smtClean="0">
                <a:latin typeface="Times New Roman" pitchFamily="18" charset="0"/>
                <a:cs typeface="Times New Roman" pitchFamily="18" charset="0"/>
              </a:rPr>
              <a:t>(ii) </a:t>
            </a:r>
            <a:r>
              <a:rPr lang="en-US" sz="3200" b="1" dirty="0" smtClean="0">
                <a:latin typeface="Times New Roman" pitchFamily="18" charset="0"/>
                <a:cs typeface="Times New Roman" pitchFamily="18" charset="0"/>
              </a:rPr>
              <a:t>Muscle layer</a:t>
            </a:r>
            <a:r>
              <a:rPr lang="en-US" sz="3200" dirty="0" smtClean="0">
                <a:latin typeface="Times New Roman" pitchFamily="18" charset="0"/>
                <a:cs typeface="Times New Roman" pitchFamily="18" charset="0"/>
              </a:rPr>
              <a:t>:- Comprises  of a weak inner coat of circular </a:t>
            </a:r>
            <a:r>
              <a:rPr lang="en-US" sz="3200" dirty="0" err="1" smtClean="0">
                <a:latin typeface="Times New Roman" pitchFamily="18" charset="0"/>
                <a:cs typeface="Times New Roman" pitchFamily="18" charset="0"/>
              </a:rPr>
              <a:t>fibres</a:t>
            </a:r>
            <a:r>
              <a:rPr lang="en-US" sz="3200" dirty="0" smtClean="0">
                <a:latin typeface="Times New Roman" pitchFamily="18" charset="0"/>
                <a:cs typeface="Times New Roman" pitchFamily="18" charset="0"/>
              </a:rPr>
              <a:t> and a stronger outer coat of longitudinal </a:t>
            </a:r>
            <a:r>
              <a:rPr lang="en-US" sz="3200" dirty="0" err="1" smtClean="0">
                <a:latin typeface="Times New Roman" pitchFamily="18" charset="0"/>
                <a:cs typeface="Times New Roman" pitchFamily="18" charset="0"/>
              </a:rPr>
              <a:t>fibres</a:t>
            </a:r>
            <a:r>
              <a:rPr lang="en-US" sz="3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71390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What are standards ?</a:t>
            </a:r>
            <a:endParaRPr lang="en-US" dirty="0">
              <a:solidFill>
                <a:srgbClr val="00B050"/>
              </a:solidFill>
            </a:endParaRPr>
          </a:p>
        </p:txBody>
      </p:sp>
      <p:sp>
        <p:nvSpPr>
          <p:cNvPr id="3" name="Content Placeholder 2"/>
          <p:cNvSpPr>
            <a:spLocks noGrp="1"/>
          </p:cNvSpPr>
          <p:nvPr>
            <p:ph idx="1"/>
          </p:nvPr>
        </p:nvSpPr>
        <p:spPr/>
        <p:txBody>
          <a:bodyPr/>
          <a:lstStyle/>
          <a:p>
            <a:r>
              <a:rPr lang="en-US" sz="3200" dirty="0" smtClean="0"/>
              <a:t>Standards are set measures, procedures or practices to assess performance</a:t>
            </a:r>
            <a:r>
              <a:rPr lang="en-US" dirty="0" smtClean="0"/>
              <a:t>. </a:t>
            </a:r>
            <a:endParaRPr lang="en-US" dirty="0"/>
          </a:p>
        </p:txBody>
      </p:sp>
    </p:spTree>
    <p:extLst>
      <p:ext uri="{BB962C8B-B14F-4D97-AF65-F5344CB8AC3E}">
        <p14:creationId xmlns:p14="http://schemas.microsoft.com/office/powerpoint/2010/main" val="38080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dirty="0" err="1" smtClean="0"/>
              <a:t>contd</a:t>
            </a:r>
            <a:endParaRPr lang="en-US" dirty="0"/>
          </a:p>
        </p:txBody>
      </p:sp>
      <p:sp>
        <p:nvSpPr>
          <p:cNvPr id="4" name="Content Placeholder 3"/>
          <p:cNvSpPr>
            <a:spLocks noGrp="1"/>
          </p:cNvSpPr>
          <p:nvPr>
            <p:ph idx="1"/>
          </p:nvPr>
        </p:nvSpPr>
        <p:spPr>
          <a:xfrm>
            <a:off x="0" y="762000"/>
            <a:ext cx="8686800" cy="5364163"/>
          </a:xfrm>
        </p:spPr>
        <p:txBody>
          <a:bodyPr>
            <a:norm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This arrangement facilitates stretching and dilatation as need arises.</a:t>
            </a:r>
          </a:p>
          <a:p>
            <a:pPr lvl="0">
              <a:buNone/>
            </a:pPr>
            <a:r>
              <a:rPr lang="en-US" sz="2800" dirty="0" smtClean="0">
                <a:latin typeface="Times New Roman" pitchFamily="18" charset="0"/>
                <a:cs typeface="Times New Roman" pitchFamily="18" charset="0"/>
              </a:rPr>
              <a:t>(iii) </a:t>
            </a:r>
            <a:r>
              <a:rPr lang="en-US" sz="2800" b="1" dirty="0" smtClean="0">
                <a:latin typeface="Times New Roman" pitchFamily="18" charset="0"/>
                <a:cs typeface="Times New Roman" pitchFamily="18" charset="0"/>
              </a:rPr>
              <a:t>Pelvic </a:t>
            </a:r>
            <a:r>
              <a:rPr lang="en-US" sz="2800" b="1" dirty="0" err="1" smtClean="0">
                <a:latin typeface="Times New Roman" pitchFamily="18" charset="0"/>
                <a:cs typeface="Times New Roman" pitchFamily="18" charset="0"/>
              </a:rPr>
              <a:t>fascial</a:t>
            </a:r>
            <a:r>
              <a:rPr lang="en-US" sz="2800" b="1" dirty="0" smtClean="0">
                <a:latin typeface="Times New Roman" pitchFamily="18" charset="0"/>
                <a:cs typeface="Times New Roman" pitchFamily="18" charset="0"/>
              </a:rPr>
              <a:t> outermost layer</a:t>
            </a:r>
          </a:p>
          <a:p>
            <a:r>
              <a:rPr lang="en-US" sz="2800" dirty="0" smtClean="0">
                <a:latin typeface="Times New Roman" pitchFamily="18" charset="0"/>
                <a:cs typeface="Times New Roman" pitchFamily="18" charset="0"/>
              </a:rPr>
              <a:t>Surrounds the vagina externally as well as the adjacent pelvic organs. Allows independent expansion and contraction as necessary.</a:t>
            </a:r>
          </a:p>
          <a:p>
            <a:r>
              <a:rPr lang="en-US" sz="2800" dirty="0" smtClean="0">
                <a:latin typeface="Times New Roman" pitchFamily="18" charset="0"/>
                <a:cs typeface="Times New Roman" pitchFamily="18" charset="0"/>
              </a:rPr>
              <a:t>Generally, the walls are thrown (arranged) into </a:t>
            </a:r>
            <a:r>
              <a:rPr lang="en-US" sz="2800" dirty="0" err="1" smtClean="0">
                <a:latin typeface="Times New Roman" pitchFamily="18" charset="0"/>
                <a:cs typeface="Times New Roman" pitchFamily="18" charset="0"/>
              </a:rPr>
              <a:t>tranverse</a:t>
            </a:r>
            <a:r>
              <a:rPr lang="en-US" sz="2800" dirty="0" smtClean="0">
                <a:latin typeface="Times New Roman" pitchFamily="18" charset="0"/>
                <a:cs typeface="Times New Roman" pitchFamily="18" charset="0"/>
              </a:rPr>
              <a:t> folds referred to as </a:t>
            </a:r>
            <a:r>
              <a:rPr lang="en-US" sz="2800" b="1" dirty="0" err="1" smtClean="0">
                <a:solidFill>
                  <a:srgbClr val="FF0000"/>
                </a:solidFill>
                <a:latin typeface="Times New Roman" pitchFamily="18" charset="0"/>
                <a:cs typeface="Times New Roman" pitchFamily="18" charset="0"/>
              </a:rPr>
              <a:t>Rugae</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These folds allow maximum stretching and distension vagina yet no or minimal injuries occurs</a:t>
            </a:r>
          </a:p>
          <a:p>
            <a:endParaRPr lang="en-US" sz="2800" dirty="0"/>
          </a:p>
        </p:txBody>
      </p:sp>
    </p:spTree>
    <p:extLst>
      <p:ext uri="{BB962C8B-B14F-4D97-AF65-F5344CB8AC3E}">
        <p14:creationId xmlns:p14="http://schemas.microsoft.com/office/powerpoint/2010/main" val="159684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609600"/>
            <a:ext cx="8458200" cy="5516563"/>
          </a:xfrm>
        </p:spPr>
        <p:txBody>
          <a:bodyPr>
            <a:noAutofit/>
          </a:bodyPr>
          <a:lstStyle/>
          <a:p>
            <a:pPr>
              <a:buNone/>
            </a:pPr>
            <a:r>
              <a:rPr lang="en-US" b="1" u="sng" dirty="0" smtClean="0">
                <a:latin typeface="Times New Roman" pitchFamily="18" charset="0"/>
                <a:cs typeface="Times New Roman" pitchFamily="18" charset="0"/>
              </a:rPr>
              <a:t>NORMAL VAGINAL STATE</a:t>
            </a:r>
          </a:p>
          <a:p>
            <a:r>
              <a:rPr lang="en-US" dirty="0" smtClean="0">
                <a:latin typeface="Times New Roman" pitchFamily="18" charset="0"/>
                <a:cs typeface="Times New Roman" pitchFamily="18" charset="0"/>
              </a:rPr>
              <a:t>In health, its warm, moist and pinkish in appearance</a:t>
            </a:r>
          </a:p>
          <a:p>
            <a:r>
              <a:rPr lang="en-US" dirty="0" smtClean="0">
                <a:latin typeface="Times New Roman" pitchFamily="18" charset="0"/>
                <a:cs typeface="Times New Roman" pitchFamily="18" charset="0"/>
              </a:rPr>
              <a:t>Increased </a:t>
            </a:r>
            <a:r>
              <a:rPr lang="en-US" dirty="0" err="1" smtClean="0">
                <a:latin typeface="Times New Roman" pitchFamily="18" charset="0"/>
                <a:cs typeface="Times New Roman" pitchFamily="18" charset="0"/>
              </a:rPr>
              <a:t>vascularity</a:t>
            </a:r>
            <a:r>
              <a:rPr lang="en-US" dirty="0" smtClean="0">
                <a:latin typeface="Times New Roman" pitchFamily="18" charset="0"/>
                <a:cs typeface="Times New Roman" pitchFamily="18" charset="0"/>
              </a:rPr>
              <a:t> brings about the pinkish </a:t>
            </a:r>
            <a:r>
              <a:rPr lang="en-US" dirty="0" err="1" smtClean="0">
                <a:latin typeface="Times New Roman" pitchFamily="18" charset="0"/>
                <a:cs typeface="Times New Roman" pitchFamily="18" charset="0"/>
              </a:rPr>
              <a:t>colouration</a:t>
            </a:r>
            <a:r>
              <a:rPr lang="en-US" dirty="0" smtClean="0">
                <a:latin typeface="Times New Roman" pitchFamily="18" charset="0"/>
                <a:cs typeface="Times New Roman" pitchFamily="18" charset="0"/>
              </a:rPr>
              <a:t> and warmth</a:t>
            </a:r>
          </a:p>
          <a:p>
            <a:r>
              <a:rPr lang="en-US" dirty="0" smtClean="0">
                <a:latin typeface="Times New Roman" pitchFamily="18" charset="0"/>
                <a:cs typeface="Times New Roman" pitchFamily="18" charset="0"/>
              </a:rPr>
              <a:t>Cervical glands secretions and exudates from vaginal wall brings about the moisture.</a:t>
            </a:r>
          </a:p>
          <a:p>
            <a:r>
              <a:rPr lang="en-US" dirty="0" smtClean="0">
                <a:latin typeface="Times New Roman" pitchFamily="18" charset="0"/>
                <a:cs typeface="Times New Roman" pitchFamily="18" charset="0"/>
              </a:rPr>
              <a:t>Vaginal fluid (discharge) media is acidic (PH 4.5) in reaction.</a:t>
            </a:r>
          </a:p>
          <a:p>
            <a:pPr lvl="0"/>
            <a:r>
              <a:rPr lang="en-US" dirty="0" smtClean="0">
                <a:latin typeface="Times New Roman" pitchFamily="18" charset="0"/>
                <a:cs typeface="Times New Roman" pitchFamily="18" charset="0"/>
              </a:rPr>
              <a:t>The acidity results from the interaction of </a:t>
            </a:r>
            <a:r>
              <a:rPr lang="en-US" dirty="0" err="1" smtClean="0">
                <a:latin typeface="Times New Roman" pitchFamily="18" charset="0"/>
                <a:cs typeface="Times New Roman" pitchFamily="18" charset="0"/>
              </a:rPr>
              <a:t>Dorderleins</a:t>
            </a:r>
            <a:r>
              <a:rPr lang="en-US" dirty="0" smtClean="0">
                <a:latin typeface="Times New Roman" pitchFamily="18" charset="0"/>
                <a:cs typeface="Times New Roman" pitchFamily="18" charset="0"/>
              </a:rPr>
              <a:t> bacilli on glycogen.</a:t>
            </a:r>
          </a:p>
          <a:p>
            <a:endParaRPr lang="en-US" dirty="0"/>
          </a:p>
        </p:txBody>
      </p:sp>
    </p:spTree>
    <p:extLst>
      <p:ext uri="{BB962C8B-B14F-4D97-AF65-F5344CB8AC3E}">
        <p14:creationId xmlns:p14="http://schemas.microsoft.com/office/powerpoint/2010/main" val="281882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ct</a:t>
            </a:r>
            <a:endParaRPr lang="en-US" dirty="0"/>
          </a:p>
        </p:txBody>
      </p:sp>
      <p:sp>
        <p:nvSpPr>
          <p:cNvPr id="3" name="Content Placeholder 2"/>
          <p:cNvSpPr>
            <a:spLocks noGrp="1"/>
          </p:cNvSpPr>
          <p:nvPr>
            <p:ph idx="1"/>
          </p:nvPr>
        </p:nvSpPr>
        <p:spPr>
          <a:xfrm>
            <a:off x="0" y="685800"/>
            <a:ext cx="8686800" cy="5769008"/>
          </a:xfrm>
        </p:spPr>
        <p:txBody>
          <a:bodyPr>
            <a:normAutofit/>
          </a:bodyPr>
          <a:lstStyle/>
          <a:p>
            <a:pPr lvl="0"/>
            <a:r>
              <a:rPr lang="en-US" sz="3200" dirty="0" smtClean="0">
                <a:latin typeface="Times New Roman" pitchFamily="18" charset="0"/>
                <a:cs typeface="Times New Roman" pitchFamily="18" charset="0"/>
              </a:rPr>
              <a:t>The increased acidity aims at preventing growth of some pathogenic organisms during the entire childbearing period.</a:t>
            </a:r>
          </a:p>
          <a:p>
            <a:pPr>
              <a:buNone/>
            </a:pPr>
            <a:r>
              <a:rPr lang="en-US" sz="3200" dirty="0" smtClean="0">
                <a:latin typeface="Times New Roman" pitchFamily="18" charset="0"/>
                <a:cs typeface="Times New Roman" pitchFamily="18" charset="0"/>
              </a:rPr>
              <a:t>NB:</a:t>
            </a:r>
          </a:p>
          <a:p>
            <a:pPr lvl="0"/>
            <a:r>
              <a:rPr lang="en-US" sz="3200" dirty="0" err="1" smtClean="0">
                <a:latin typeface="Times New Roman" pitchFamily="18" charset="0"/>
                <a:cs typeface="Times New Roman" pitchFamily="18" charset="0"/>
              </a:rPr>
              <a:t>Dordeleins</a:t>
            </a:r>
            <a:r>
              <a:rPr lang="en-US" sz="3200" dirty="0" smtClean="0">
                <a:latin typeface="Times New Roman" pitchFamily="18" charset="0"/>
                <a:cs typeface="Times New Roman" pitchFamily="18" charset="0"/>
              </a:rPr>
              <a:t>  bacilli/lactobacilli are normal inhabitants of the vagina.</a:t>
            </a:r>
          </a:p>
          <a:p>
            <a:pPr lvl="0"/>
            <a:r>
              <a:rPr lang="en-US" sz="3200" dirty="0" smtClean="0">
                <a:latin typeface="Times New Roman" pitchFamily="18" charset="0"/>
                <a:cs typeface="Times New Roman" pitchFamily="18" charset="0"/>
              </a:rPr>
              <a:t>The action of </a:t>
            </a:r>
            <a:r>
              <a:rPr lang="en-US" sz="3200" dirty="0" err="1" smtClean="0">
                <a:latin typeface="Times New Roman" pitchFamily="18" charset="0"/>
                <a:cs typeface="Times New Roman" pitchFamily="18" charset="0"/>
              </a:rPr>
              <a:t>oestrogen</a:t>
            </a:r>
            <a:r>
              <a:rPr lang="en-US" sz="3200" dirty="0" smtClean="0">
                <a:latin typeface="Times New Roman" pitchFamily="18" charset="0"/>
                <a:cs typeface="Times New Roman" pitchFamily="18" charset="0"/>
              </a:rPr>
              <a:t> hormone produces glycogen in the vagina cells.</a:t>
            </a:r>
          </a:p>
          <a:p>
            <a:pPr lvl="0"/>
            <a:r>
              <a:rPr lang="en-US" sz="3200" dirty="0" smtClean="0">
                <a:latin typeface="Times New Roman" pitchFamily="18" charset="0"/>
                <a:cs typeface="Times New Roman" pitchFamily="18" charset="0"/>
              </a:rPr>
              <a:t>Before  </a:t>
            </a:r>
            <a:r>
              <a:rPr lang="en-US" sz="3200" dirty="0" err="1" smtClean="0">
                <a:latin typeface="Times New Roman" pitchFamily="18" charset="0"/>
                <a:cs typeface="Times New Roman" pitchFamily="18" charset="0"/>
              </a:rPr>
              <a:t>menarch</a:t>
            </a:r>
            <a:r>
              <a:rPr lang="en-US" sz="3200" dirty="0" smtClean="0">
                <a:latin typeface="Times New Roman" pitchFamily="18" charset="0"/>
                <a:cs typeface="Times New Roman" pitchFamily="18" charset="0"/>
              </a:rPr>
              <a:t>, and after menopause the acidity levels are quite low hence </a:t>
            </a:r>
            <a:r>
              <a:rPr lang="en-US" sz="3200" dirty="0" err="1" smtClean="0">
                <a:latin typeface="Times New Roman" pitchFamily="18" charset="0"/>
                <a:cs typeface="Times New Roman" pitchFamily="18" charset="0"/>
              </a:rPr>
              <a:t>vaginitis</a:t>
            </a:r>
            <a:r>
              <a:rPr lang="en-US" sz="3200" dirty="0" smtClean="0">
                <a:latin typeface="Times New Roman" pitchFamily="18" charset="0"/>
                <a:cs typeface="Times New Roman" pitchFamily="18" charset="0"/>
              </a:rPr>
              <a:t> occur easily.</a:t>
            </a:r>
          </a:p>
          <a:p>
            <a:pPr lvl="0"/>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1844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228600" y="1143000"/>
            <a:ext cx="8458200" cy="4983163"/>
          </a:xfrm>
        </p:spPr>
        <p:txBody>
          <a:bodyPr>
            <a:normAutofit fontScale="92500" lnSpcReduction="20000"/>
          </a:bodyPr>
          <a:lstStyle/>
          <a:p>
            <a:pPr>
              <a:buNone/>
            </a:pPr>
            <a:r>
              <a:rPr lang="en-US" sz="3200" b="1" dirty="0" smtClean="0">
                <a:latin typeface="Times New Roman" pitchFamily="18" charset="0"/>
                <a:cs typeface="Times New Roman" pitchFamily="18" charset="0"/>
              </a:rPr>
              <a:t>BLOOD SUPPLY</a:t>
            </a:r>
          </a:p>
          <a:p>
            <a:r>
              <a:rPr lang="en-US" sz="3200" dirty="0" smtClean="0">
                <a:latin typeface="Times New Roman" pitchFamily="18" charset="0"/>
                <a:cs typeface="Times New Roman" pitchFamily="18" charset="0"/>
              </a:rPr>
              <a:t>Originates  from branches of the internal iliac artery which includes descending branch of uterine artery as well as vaginal artery.</a:t>
            </a:r>
          </a:p>
          <a:p>
            <a:pPr>
              <a:buNone/>
            </a:pPr>
            <a:r>
              <a:rPr lang="en-US" sz="3200" b="1" dirty="0" smtClean="0">
                <a:latin typeface="Times New Roman" pitchFamily="18" charset="0"/>
                <a:cs typeface="Times New Roman" pitchFamily="18" charset="0"/>
              </a:rPr>
              <a:t>LYMPHATIC  DRAINAGE</a:t>
            </a:r>
          </a:p>
          <a:p>
            <a:r>
              <a:rPr lang="en-US" sz="3200" dirty="0" smtClean="0">
                <a:latin typeface="Times New Roman" pitchFamily="18" charset="0"/>
                <a:cs typeface="Times New Roman" pitchFamily="18" charset="0"/>
              </a:rPr>
              <a:t>Through  the inguinal, internal iliac and the sacral glands.</a:t>
            </a:r>
          </a:p>
          <a:p>
            <a:pPr>
              <a:buNone/>
            </a:pPr>
            <a:r>
              <a:rPr lang="en-US" sz="3200" b="1" dirty="0" smtClean="0">
                <a:cs typeface="Times New Roman" pitchFamily="18" charset="0"/>
              </a:rPr>
              <a:t>NERVE  SUPPLY</a:t>
            </a:r>
          </a:p>
          <a:p>
            <a:r>
              <a:rPr lang="en-US" sz="3200" dirty="0" smtClean="0">
                <a:cs typeface="Times New Roman" pitchFamily="18" charset="0"/>
              </a:rPr>
              <a:t>Derived  from the Lee </a:t>
            </a:r>
            <a:r>
              <a:rPr lang="en-US" sz="3200" dirty="0" err="1" smtClean="0">
                <a:cs typeface="Times New Roman" pitchFamily="18" charset="0"/>
              </a:rPr>
              <a:t>Frankenhauser</a:t>
            </a:r>
            <a:r>
              <a:rPr lang="en-US" sz="3200" dirty="0" smtClean="0">
                <a:cs typeface="Times New Roman" pitchFamily="18" charset="0"/>
              </a:rPr>
              <a:t>  Plexus, i.e. </a:t>
            </a:r>
            <a:r>
              <a:rPr lang="en-US" sz="3200" u="sng" dirty="0" smtClean="0">
                <a:cs typeface="Times New Roman" pitchFamily="18" charset="0"/>
              </a:rPr>
              <a:t>pelvic plexus </a:t>
            </a:r>
            <a:r>
              <a:rPr lang="en-US" sz="3200" dirty="0" smtClean="0">
                <a:cs typeface="Times New Roman" pitchFamily="18" charset="0"/>
              </a:rPr>
              <a:t>. Supplies the vaginal wall and the erectile tissues of the vulva.</a:t>
            </a:r>
          </a:p>
          <a:p>
            <a:endParaRPr lang="en-US" sz="3200" dirty="0" smtClean="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153363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sz="2900" dirty="0" smtClean="0">
                <a:cs typeface="Times New Roman" pitchFamily="18" charset="0"/>
              </a:rPr>
              <a:t>FUNCTIONS</a:t>
            </a:r>
          </a:p>
          <a:p>
            <a:pPr lvl="0"/>
            <a:r>
              <a:rPr lang="en-US" sz="2900" dirty="0" smtClean="0">
                <a:cs typeface="Times New Roman" pitchFamily="18" charset="0"/>
              </a:rPr>
              <a:t>Allows menstrual fluid to flow out during the entire procreation period. OR</a:t>
            </a:r>
          </a:p>
          <a:p>
            <a:pPr lvl="0">
              <a:buNone/>
            </a:pPr>
            <a:r>
              <a:rPr lang="en-US" sz="2900" dirty="0" smtClean="0">
                <a:cs typeface="Times New Roman" pitchFamily="18" charset="0"/>
              </a:rPr>
              <a:t> Serves as  an excretory  duct  for the  uterus.</a:t>
            </a:r>
          </a:p>
          <a:p>
            <a:pPr lvl="0"/>
            <a:r>
              <a:rPr lang="en-US" sz="2900" dirty="0" smtClean="0">
                <a:cs typeface="Times New Roman" pitchFamily="18" charset="0"/>
              </a:rPr>
              <a:t>Receives the penis and the ejected sperms during copulation.  OR</a:t>
            </a:r>
          </a:p>
          <a:p>
            <a:pPr lvl="0">
              <a:buNone/>
            </a:pPr>
            <a:r>
              <a:rPr lang="en-US" sz="2900" dirty="0" smtClean="0">
                <a:cs typeface="Times New Roman" pitchFamily="18" charset="0"/>
              </a:rPr>
              <a:t> It  is the female organ for  copulation.</a:t>
            </a:r>
          </a:p>
          <a:p>
            <a:pPr lvl="0"/>
            <a:r>
              <a:rPr lang="en-US" sz="2900" dirty="0" smtClean="0">
                <a:cs typeface="Times New Roman" pitchFamily="18" charset="0"/>
              </a:rPr>
              <a:t>Provides an exit for the fetus during the process of birth</a:t>
            </a:r>
            <a:r>
              <a:rPr lang="en-US" sz="2900" dirty="0" smtClean="0"/>
              <a:t>.</a:t>
            </a:r>
          </a:p>
          <a:p>
            <a:endParaRPr lang="en-US" dirty="0"/>
          </a:p>
        </p:txBody>
      </p:sp>
    </p:spTree>
    <p:extLst>
      <p:ext uri="{BB962C8B-B14F-4D97-AF65-F5344CB8AC3E}">
        <p14:creationId xmlns:p14="http://schemas.microsoft.com/office/powerpoint/2010/main" val="365654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2. </a:t>
            </a:r>
            <a:r>
              <a:rPr lang="en-US" sz="4400" b="1" dirty="0" smtClean="0">
                <a:latin typeface="Times New Roman" pitchFamily="18" charset="0"/>
                <a:cs typeface="Times New Roman" pitchFamily="18" charset="0"/>
              </a:rPr>
              <a:t>CERVIX</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3200" dirty="0" smtClean="0">
                <a:latin typeface="Times New Roman" pitchFamily="18" charset="0"/>
                <a:cs typeface="Times New Roman" pitchFamily="18" charset="0"/>
              </a:rPr>
              <a:t>Also referred to as the neck of the womb. Situated  between the uterine cavity and the upper end of the vagina.</a:t>
            </a:r>
          </a:p>
          <a:p>
            <a:r>
              <a:rPr lang="en-US" sz="3200" dirty="0" smtClean="0">
                <a:latin typeface="Times New Roman" pitchFamily="18" charset="0"/>
                <a:cs typeface="Times New Roman" pitchFamily="18" charset="0"/>
              </a:rPr>
              <a:t> The attachment site of the uterine cervix to the vaginal vault divides the cervix into two (2) namely :-</a:t>
            </a:r>
          </a:p>
          <a:p>
            <a:pPr>
              <a:buNone/>
            </a:pP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Supravaginal</a:t>
            </a:r>
            <a:r>
              <a:rPr lang="en-US" sz="3200" dirty="0" smtClean="0">
                <a:latin typeface="Times New Roman" pitchFamily="18" charset="0"/>
                <a:cs typeface="Times New Roman" pitchFamily="18" charset="0"/>
              </a:rPr>
              <a:t> portion  . The part above the vagina</a:t>
            </a:r>
          </a:p>
          <a:p>
            <a:pPr>
              <a:buNone/>
            </a:pPr>
            <a:r>
              <a:rPr lang="en-US" sz="3200" dirty="0" smtClean="0">
                <a:latin typeface="Times New Roman" pitchFamily="18" charset="0"/>
                <a:cs typeface="Times New Roman" pitchFamily="18" charset="0"/>
              </a:rPr>
              <a:t>(ii) </a:t>
            </a:r>
            <a:r>
              <a:rPr lang="en-US" sz="3200" dirty="0" err="1" smtClean="0">
                <a:latin typeface="Times New Roman" pitchFamily="18" charset="0"/>
                <a:cs typeface="Times New Roman" pitchFamily="18" charset="0"/>
              </a:rPr>
              <a:t>Infravaginal</a:t>
            </a:r>
            <a:r>
              <a:rPr lang="en-US" sz="3200" dirty="0" smtClean="0">
                <a:latin typeface="Times New Roman" pitchFamily="18" charset="0"/>
                <a:cs typeface="Times New Roman" pitchFamily="18" charset="0"/>
              </a:rPr>
              <a:t> portion . That part which protrudes/hangs into the vault.</a:t>
            </a:r>
          </a:p>
          <a:p>
            <a:endParaRPr lang="en-US" dirty="0"/>
          </a:p>
        </p:txBody>
      </p:sp>
    </p:spTree>
    <p:extLst>
      <p:ext uri="{BB962C8B-B14F-4D97-AF65-F5344CB8AC3E}">
        <p14:creationId xmlns:p14="http://schemas.microsoft.com/office/powerpoint/2010/main" val="327103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Cont’d</a:t>
            </a:r>
            <a:endParaRPr lang="en-US" dirty="0"/>
          </a:p>
        </p:txBody>
      </p:sp>
      <p:sp>
        <p:nvSpPr>
          <p:cNvPr id="3" name="Content Placeholder 2"/>
          <p:cNvSpPr>
            <a:spLocks noGrp="1"/>
          </p:cNvSpPr>
          <p:nvPr>
            <p:ph idx="1"/>
          </p:nvPr>
        </p:nvSpPr>
        <p:spPr>
          <a:xfrm>
            <a:off x="0" y="762000"/>
            <a:ext cx="8686800" cy="5364163"/>
          </a:xfrm>
        </p:spPr>
        <p:txBody>
          <a:bodyPr>
            <a:normAutofit fontScale="55000" lnSpcReduction="20000"/>
          </a:bodyPr>
          <a:lstStyle/>
          <a:p>
            <a:pPr>
              <a:buNone/>
            </a:pPr>
            <a:r>
              <a:rPr lang="en-US" sz="5100" u="sng" dirty="0" smtClean="0"/>
              <a:t>AREAS</a:t>
            </a:r>
          </a:p>
          <a:p>
            <a:pPr>
              <a:buNone/>
            </a:pPr>
            <a:r>
              <a:rPr lang="en-US" sz="5100" dirty="0" smtClean="0"/>
              <a:t>Are three (3) namely:</a:t>
            </a:r>
          </a:p>
          <a:p>
            <a:r>
              <a:rPr lang="en-US" sz="5100" dirty="0" smtClean="0"/>
              <a:t>Internal cervical os: The narrow opening between isthmus and the cervical canal, in the cervix.</a:t>
            </a:r>
          </a:p>
          <a:p>
            <a:pPr lvl="0"/>
            <a:r>
              <a:rPr lang="en-US" sz="5100" dirty="0" smtClean="0"/>
              <a:t>Cervical canal: Lies between the two (2) oral (openings).  It is shaped like a spindle i.e. narrow at each end and wider in the middle.</a:t>
            </a:r>
          </a:p>
          <a:p>
            <a:pPr lvl="0"/>
            <a:r>
              <a:rPr lang="en-US" sz="5100" dirty="0" smtClean="0"/>
              <a:t>External cervical os: Forms the opening at the lower end of the cervix to the vagina.</a:t>
            </a:r>
          </a:p>
          <a:p>
            <a:pPr>
              <a:buNone/>
            </a:pPr>
            <a:r>
              <a:rPr lang="en-US" sz="5100" dirty="0" smtClean="0"/>
              <a:t>	**Before childbirth the opening is small and circular.</a:t>
            </a:r>
          </a:p>
          <a:p>
            <a:pPr>
              <a:buNone/>
            </a:pPr>
            <a:r>
              <a:rPr lang="en-US" sz="5100" dirty="0" smtClean="0"/>
              <a:t>	**Thereafter it becomes a transverse slit, that has an anterior and a posterior lip.</a:t>
            </a:r>
          </a:p>
          <a:p>
            <a:endParaRPr lang="en-US" dirty="0"/>
          </a:p>
        </p:txBody>
      </p:sp>
    </p:spTree>
    <p:extLst>
      <p:ext uri="{BB962C8B-B14F-4D97-AF65-F5344CB8AC3E}">
        <p14:creationId xmlns:p14="http://schemas.microsoft.com/office/powerpoint/2010/main" val="195279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lnSpcReduction="10000"/>
          </a:bodyPr>
          <a:lstStyle/>
          <a:p>
            <a:pPr>
              <a:buNone/>
            </a:pPr>
            <a:r>
              <a:rPr lang="en-US" u="sng" dirty="0" smtClean="0"/>
              <a:t> </a:t>
            </a:r>
            <a:r>
              <a:rPr lang="en-US" sz="2900" b="1" u="sng" dirty="0" smtClean="0">
                <a:latin typeface="Times New Roman" pitchFamily="18" charset="0"/>
                <a:cs typeface="Times New Roman" pitchFamily="18" charset="0"/>
              </a:rPr>
              <a:t>LAYERS</a:t>
            </a:r>
          </a:p>
          <a:p>
            <a:pPr>
              <a:buNone/>
            </a:pPr>
            <a:r>
              <a:rPr lang="en-US" sz="2900" dirty="0" smtClean="0">
                <a:latin typeface="Times New Roman" pitchFamily="18" charset="0"/>
                <a:cs typeface="Times New Roman" pitchFamily="18" charset="0"/>
              </a:rPr>
              <a:t> Are basically two  (2)  namely:-</a:t>
            </a:r>
          </a:p>
          <a:p>
            <a:pPr lvl="0">
              <a:buNone/>
            </a:pP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i</a:t>
            </a:r>
            <a:r>
              <a:rPr lang="en-US" sz="2900" dirty="0" smtClean="0">
                <a:latin typeface="Times New Roman" pitchFamily="18" charset="0"/>
                <a:cs typeface="Times New Roman" pitchFamily="18" charset="0"/>
              </a:rPr>
              <a:t>) The cervical endometrium / inner lining</a:t>
            </a:r>
          </a:p>
          <a:p>
            <a:r>
              <a:rPr lang="en-US" sz="2900" dirty="0" smtClean="0">
                <a:latin typeface="Times New Roman" pitchFamily="18" charset="0"/>
                <a:cs typeface="Times New Roman" pitchFamily="18" charset="0"/>
              </a:rPr>
              <a:t>It is a mucous  membrane lining,  with tall columnar shaped epithelial cells and mucus secreting glands.</a:t>
            </a:r>
          </a:p>
          <a:p>
            <a:r>
              <a:rPr lang="en-US" sz="2900" dirty="0" smtClean="0">
                <a:latin typeface="Times New Roman" pitchFamily="18" charset="0"/>
                <a:cs typeface="Times New Roman" pitchFamily="18" charset="0"/>
              </a:rPr>
              <a:t>The coat is thinner than that of the uterine body and is folded into a pattern known as the </a:t>
            </a:r>
            <a:r>
              <a:rPr lang="en-US" sz="2900" b="1" dirty="0" smtClean="0">
                <a:latin typeface="Times New Roman" pitchFamily="18" charset="0"/>
                <a:cs typeface="Times New Roman" pitchFamily="18" charset="0"/>
              </a:rPr>
              <a:t>arbor  vitae </a:t>
            </a:r>
            <a:r>
              <a:rPr lang="en-US" sz="2900" dirty="0" smtClean="0">
                <a:latin typeface="Times New Roman" pitchFamily="18" charset="0"/>
                <a:cs typeface="Times New Roman" pitchFamily="18" charset="0"/>
              </a:rPr>
              <a:t>(tree of life) ,which is thought to assist the passage of sperms.</a:t>
            </a:r>
          </a:p>
          <a:p>
            <a:pPr lvl="0">
              <a:buNone/>
            </a:pPr>
            <a:r>
              <a:rPr lang="en-US" sz="2900" dirty="0" smtClean="0">
                <a:latin typeface="Times New Roman" pitchFamily="18" charset="0"/>
                <a:cs typeface="Times New Roman" pitchFamily="18" charset="0"/>
              </a:rPr>
              <a:t> (ii) Muscle/middle layer</a:t>
            </a:r>
          </a:p>
          <a:p>
            <a:r>
              <a:rPr lang="en-US" sz="2900" dirty="0" smtClean="0">
                <a:latin typeface="Times New Roman" pitchFamily="18" charset="0"/>
                <a:cs typeface="Times New Roman" pitchFamily="18" charset="0"/>
              </a:rPr>
              <a:t>It is a continuation of the uterine muscle, though the coat is thinner. </a:t>
            </a:r>
          </a:p>
          <a:p>
            <a:r>
              <a:rPr lang="en-US" sz="2900" dirty="0" smtClean="0">
                <a:latin typeface="Times New Roman" pitchFamily="18" charset="0"/>
                <a:cs typeface="Times New Roman" pitchFamily="18" charset="0"/>
              </a:rPr>
              <a:t> The fibres are arranged in longitudinal and circular patterns, as well as embedded in collagen fibres to facilitate stretching and dilatation of cervix during </a:t>
            </a:r>
            <a:r>
              <a:rPr lang="en-US" sz="2900" dirty="0" err="1" smtClean="0">
                <a:latin typeface="Times New Roman" pitchFamily="18" charset="0"/>
                <a:cs typeface="Times New Roman" pitchFamily="18" charset="0"/>
              </a:rPr>
              <a:t>labour</a:t>
            </a:r>
            <a:r>
              <a:rPr lang="en-US" sz="2900" dirty="0" smtClean="0">
                <a:latin typeface="Times New Roman" pitchFamily="18" charset="0"/>
                <a:cs typeface="Times New Roman" pitchFamily="18" charset="0"/>
              </a:rPr>
              <a:t>.</a:t>
            </a:r>
          </a:p>
          <a:p>
            <a:endParaRPr lang="en-US" dirty="0" smtClean="0"/>
          </a:p>
          <a:p>
            <a:endParaRPr lang="en-US" dirty="0"/>
          </a:p>
        </p:txBody>
      </p:sp>
    </p:spTree>
    <p:extLst>
      <p:ext uri="{BB962C8B-B14F-4D97-AF65-F5344CB8AC3E}">
        <p14:creationId xmlns:p14="http://schemas.microsoft.com/office/powerpoint/2010/main" val="1002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Cont’d</a:t>
            </a:r>
            <a:endParaRPr lang="en-US" dirty="0"/>
          </a:p>
        </p:txBody>
      </p:sp>
      <p:sp>
        <p:nvSpPr>
          <p:cNvPr id="3" name="Content Placeholder 2"/>
          <p:cNvSpPr>
            <a:spLocks noGrp="1"/>
          </p:cNvSpPr>
          <p:nvPr>
            <p:ph idx="1"/>
          </p:nvPr>
        </p:nvSpPr>
        <p:spPr>
          <a:xfrm>
            <a:off x="152400" y="609600"/>
            <a:ext cx="8534400" cy="5516563"/>
          </a:xfrm>
        </p:spPr>
        <p:txBody>
          <a:bodyPr>
            <a:normAutofit/>
          </a:bodyPr>
          <a:lstStyle/>
          <a:p>
            <a:pPr>
              <a:buNone/>
            </a:pPr>
            <a:r>
              <a:rPr lang="en-US" sz="3700" dirty="0" smtClean="0">
                <a:latin typeface="Times New Roman" pitchFamily="18" charset="0"/>
                <a:cs typeface="Times New Roman" pitchFamily="18" charset="0"/>
              </a:rPr>
              <a:t>FUNCTIONS</a:t>
            </a:r>
          </a:p>
          <a:p>
            <a:pPr lvl="0"/>
            <a:r>
              <a:rPr lang="en-US" sz="3700" dirty="0" smtClean="0">
                <a:latin typeface="Times New Roman" pitchFamily="18" charset="0"/>
                <a:cs typeface="Times New Roman" pitchFamily="18" charset="0"/>
              </a:rPr>
              <a:t>Remain closed in non pregnancy state hence prevents easy ascend of infectious organisms  to the uterus.</a:t>
            </a:r>
          </a:p>
          <a:p>
            <a:pPr lvl="0"/>
            <a:r>
              <a:rPr lang="en-US" sz="3700" dirty="0" smtClean="0">
                <a:latin typeface="Times New Roman" pitchFamily="18" charset="0"/>
                <a:cs typeface="Times New Roman" pitchFamily="18" charset="0"/>
              </a:rPr>
              <a:t>Remain closed prenatally for fetus to develop to term.</a:t>
            </a:r>
          </a:p>
          <a:p>
            <a:pPr lvl="0"/>
            <a:r>
              <a:rPr lang="en-US" sz="3700" dirty="0" smtClean="0">
                <a:latin typeface="Times New Roman" pitchFamily="18" charset="0"/>
                <a:cs typeface="Times New Roman" pitchFamily="18" charset="0"/>
              </a:rPr>
              <a:t>Produces  a plug of mucus prenatally at the cervical canal hence prevent ascend of infectious organisms.</a:t>
            </a:r>
          </a:p>
        </p:txBody>
      </p:sp>
    </p:spTree>
    <p:extLst>
      <p:ext uri="{BB962C8B-B14F-4D97-AF65-F5344CB8AC3E}">
        <p14:creationId xmlns:p14="http://schemas.microsoft.com/office/powerpoint/2010/main" val="9432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Cont’d</a:t>
            </a:r>
            <a:endParaRPr lang="en-US" dirty="0"/>
          </a:p>
        </p:txBody>
      </p:sp>
      <p:sp>
        <p:nvSpPr>
          <p:cNvPr id="3" name="Content Placeholder 2"/>
          <p:cNvSpPr>
            <a:spLocks noGrp="1"/>
          </p:cNvSpPr>
          <p:nvPr>
            <p:ph idx="1"/>
          </p:nvPr>
        </p:nvSpPr>
        <p:spPr>
          <a:xfrm>
            <a:off x="0" y="609600"/>
            <a:ext cx="9144000" cy="5516563"/>
          </a:xfrm>
        </p:spPr>
        <p:txBody>
          <a:bodyPr>
            <a:normAutofit fontScale="92500"/>
          </a:bodyPr>
          <a:lstStyle/>
          <a:p>
            <a:pPr lvl="0"/>
            <a:r>
              <a:rPr lang="en-US" sz="3700" dirty="0" smtClean="0">
                <a:latin typeface="Times New Roman" pitchFamily="18" charset="0"/>
                <a:cs typeface="Times New Roman" pitchFamily="18" charset="0"/>
              </a:rPr>
              <a:t>Allows passage of bloody </a:t>
            </a:r>
            <a:r>
              <a:rPr lang="en-US" sz="3700" dirty="0" err="1" smtClean="0">
                <a:latin typeface="Times New Roman" pitchFamily="18" charset="0"/>
                <a:cs typeface="Times New Roman" pitchFamily="18" charset="0"/>
              </a:rPr>
              <a:t>mucoid</a:t>
            </a:r>
            <a:r>
              <a:rPr lang="en-US" sz="3700" dirty="0" smtClean="0">
                <a:latin typeface="Times New Roman" pitchFamily="18" charset="0"/>
                <a:cs typeface="Times New Roman" pitchFamily="18" charset="0"/>
              </a:rPr>
              <a:t> discharge as it dilates which indicates true </a:t>
            </a:r>
            <a:r>
              <a:rPr lang="en-US" sz="3700" dirty="0" err="1" smtClean="0">
                <a:latin typeface="Times New Roman" pitchFamily="18" charset="0"/>
                <a:cs typeface="Times New Roman" pitchFamily="18" charset="0"/>
              </a:rPr>
              <a:t>labour</a:t>
            </a:r>
            <a:r>
              <a:rPr lang="en-US" sz="3700" dirty="0" smtClean="0">
                <a:latin typeface="Times New Roman" pitchFamily="18" charset="0"/>
                <a:cs typeface="Times New Roman" pitchFamily="18" charset="0"/>
              </a:rPr>
              <a:t>.</a:t>
            </a:r>
          </a:p>
          <a:p>
            <a:pPr lvl="0"/>
            <a:r>
              <a:rPr lang="en-US" sz="3700" dirty="0" smtClean="0">
                <a:latin typeface="Times New Roman" pitchFamily="18" charset="0"/>
                <a:cs typeface="Times New Roman" pitchFamily="18" charset="0"/>
              </a:rPr>
              <a:t>Facilitate expulsion of the fetus during the birth process as the  cervix  progressively dilate.</a:t>
            </a:r>
          </a:p>
          <a:p>
            <a:pPr>
              <a:buNone/>
            </a:pPr>
            <a:r>
              <a:rPr lang="en-US" sz="3700" b="1" i="1" dirty="0" smtClean="0">
                <a:latin typeface="Times New Roman" pitchFamily="18" charset="0"/>
                <a:cs typeface="Times New Roman" pitchFamily="18" charset="0"/>
              </a:rPr>
              <a:t>NB</a:t>
            </a:r>
            <a:r>
              <a:rPr lang="en-US" sz="3700" dirty="0" smtClean="0">
                <a:latin typeface="Times New Roman" pitchFamily="18" charset="0"/>
                <a:cs typeface="Times New Roman" pitchFamily="18" charset="0"/>
              </a:rPr>
              <a:t>:* Caution regarding cancer  of the cervix. Yearly, pap smear screening is recommended from age of 18 years, for early diagnosis .</a:t>
            </a:r>
          </a:p>
          <a:p>
            <a:pPr>
              <a:buNone/>
            </a:pPr>
            <a:r>
              <a:rPr lang="en-US" sz="3700" dirty="0" smtClean="0">
                <a:latin typeface="Times New Roman" pitchFamily="18" charset="0"/>
                <a:cs typeface="Times New Roman" pitchFamily="18" charset="0"/>
              </a:rPr>
              <a:t>	* Preventive  measure is a vaccine against human </a:t>
            </a:r>
            <a:r>
              <a:rPr lang="en-US" sz="3700" dirty="0" err="1" smtClean="0">
                <a:latin typeface="Times New Roman" pitchFamily="18" charset="0"/>
                <a:cs typeface="Times New Roman" pitchFamily="18" charset="0"/>
              </a:rPr>
              <a:t>papilloma</a:t>
            </a:r>
            <a:r>
              <a:rPr lang="en-US" sz="3700" dirty="0" smtClean="0">
                <a:latin typeface="Times New Roman" pitchFamily="18" charset="0"/>
                <a:cs typeface="Times New Roman" pitchFamily="18" charset="0"/>
              </a:rPr>
              <a:t> virus (</a:t>
            </a:r>
            <a:r>
              <a:rPr lang="en-US" sz="3700" dirty="0" err="1" smtClean="0">
                <a:latin typeface="Times New Roman" pitchFamily="18" charset="0"/>
                <a:cs typeface="Times New Roman" pitchFamily="18" charset="0"/>
              </a:rPr>
              <a:t>Hpv</a:t>
            </a:r>
            <a:r>
              <a:rPr lang="en-US" sz="3700" dirty="0" smtClean="0">
                <a:latin typeface="Times New Roman" pitchFamily="18" charset="0"/>
                <a:cs typeface="Times New Roman" pitchFamily="18" charset="0"/>
              </a:rPr>
              <a:t>) as from age of 9yrs.</a:t>
            </a:r>
          </a:p>
          <a:p>
            <a:endParaRPr lang="en-US" dirty="0"/>
          </a:p>
        </p:txBody>
      </p:sp>
    </p:spTree>
    <p:extLst>
      <p:ext uri="{BB962C8B-B14F-4D97-AF65-F5344CB8AC3E}">
        <p14:creationId xmlns:p14="http://schemas.microsoft.com/office/powerpoint/2010/main" val="132514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r>
              <a:rPr lang="en-US" b="1" dirty="0"/>
              <a:t>Midwife-</a:t>
            </a:r>
            <a:r>
              <a:rPr lang="en-US" dirty="0"/>
              <a:t>(‘with woman’ or ‘wise woman’) a specialist in pregnancy, childbirth, postpartum and women’s sexual and reproductive </a:t>
            </a:r>
            <a:r>
              <a:rPr lang="en-US" dirty="0" smtClean="0"/>
              <a:t>health</a:t>
            </a:r>
            <a:endParaRPr lang="en-US" dirty="0"/>
          </a:p>
          <a:p>
            <a:pPr algn="just"/>
            <a:endParaRPr lang="en-US" dirty="0"/>
          </a:p>
          <a:p>
            <a:endParaRPr lang="en-US" dirty="0"/>
          </a:p>
        </p:txBody>
      </p:sp>
    </p:spTree>
    <p:extLst>
      <p:ext uri="{BB962C8B-B14F-4D97-AF65-F5344CB8AC3E}">
        <p14:creationId xmlns:p14="http://schemas.microsoft.com/office/powerpoint/2010/main" val="173224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a:xfrm>
            <a:off x="457200" y="1752600"/>
            <a:ext cx="8229600" cy="4525963"/>
          </a:xfrm>
        </p:spPr>
        <p:txBody>
          <a:bodyPr/>
          <a:lstStyle/>
          <a:p>
            <a:pPr algn="just"/>
            <a:r>
              <a:rPr lang="en-US" b="1" dirty="0" smtClean="0"/>
              <a:t>Definition: </a:t>
            </a:r>
            <a:r>
              <a:rPr lang="en-US" dirty="0" smtClean="0"/>
              <a:t>a </a:t>
            </a:r>
            <a:r>
              <a:rPr lang="en-US" dirty="0"/>
              <a:t>rule or principle that provides guidance to appropriate behavior</a:t>
            </a:r>
            <a:r>
              <a:rPr lang="en-US" dirty="0" smtClean="0"/>
              <a:t>.</a:t>
            </a:r>
          </a:p>
          <a:p>
            <a:pPr algn="just"/>
            <a:endParaRPr lang="en-US" dirty="0"/>
          </a:p>
          <a:p>
            <a:pPr algn="just"/>
            <a:r>
              <a:rPr lang="en-US" dirty="0" smtClean="0"/>
              <a:t>Assignment: Read and make notes on guidelines of reproductive health</a:t>
            </a:r>
            <a:endParaRPr lang="en-US" dirty="0"/>
          </a:p>
        </p:txBody>
      </p:sp>
    </p:spTree>
    <p:extLst>
      <p:ext uri="{BB962C8B-B14F-4D97-AF65-F5344CB8AC3E}">
        <p14:creationId xmlns:p14="http://schemas.microsoft.com/office/powerpoint/2010/main" val="8652322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just"/>
            <a:r>
              <a:rPr lang="en-US" sz="7200" b="1" dirty="0" smtClean="0">
                <a:latin typeface="Algerian" pitchFamily="82" charset="0"/>
              </a:rPr>
              <a:t>THE UTERUS</a:t>
            </a:r>
            <a:endParaRPr lang="en-US" sz="7200" b="1" dirty="0">
              <a:latin typeface="Algerian" pitchFamily="82" charset="0"/>
            </a:endParaRPr>
          </a:p>
        </p:txBody>
      </p:sp>
    </p:spTree>
    <p:extLst>
      <p:ext uri="{BB962C8B-B14F-4D97-AF65-F5344CB8AC3E}">
        <p14:creationId xmlns:p14="http://schemas.microsoft.com/office/powerpoint/2010/main" val="140197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smtClean="0">
                <a:solidFill>
                  <a:srgbClr val="7030A0"/>
                </a:solidFill>
                <a:latin typeface="Algerian" pitchFamily="82" charset="0"/>
              </a:rPr>
              <a:t>A CORONAL SECTION DIAGRAM OF THE UTERUS</a:t>
            </a:r>
            <a:endParaRPr lang="en-US" b="1" dirty="0">
              <a:solidFill>
                <a:srgbClr val="7030A0"/>
              </a:solidFill>
              <a:latin typeface="Algerian" pitchFamily="82" charset="0"/>
            </a:endParaRPr>
          </a:p>
        </p:txBody>
      </p:sp>
      <p:pic>
        <p:nvPicPr>
          <p:cNvPr id="2050" name="ia_el_25_innerEl" descr="A section of the uterus"/>
          <p:cNvPicPr>
            <a:picLocks noGrp="1" noChangeAspect="1" noChangeArrowheads="1"/>
          </p:cNvPicPr>
          <p:nvPr>
            <p:ph idx="1"/>
          </p:nvPr>
        </p:nvPicPr>
        <p:blipFill>
          <a:blip r:embed="rId2" cstate="print">
            <a:lum bright="-20000"/>
          </a:blip>
          <a:srcRect/>
          <a:stretch>
            <a:fillRect/>
          </a:stretch>
        </p:blipFill>
        <p:spPr bwMode="auto">
          <a:xfrm>
            <a:off x="228600" y="1524000"/>
            <a:ext cx="8610600" cy="5257800"/>
          </a:xfrm>
          <a:prstGeom prst="rect">
            <a:avLst/>
          </a:prstGeom>
          <a:ln w="228600" cap="sq" cmpd="thickThin">
            <a:solidFill>
              <a:srgbClr val="7030A0"/>
            </a:solidFill>
            <a:prstDash val="solid"/>
            <a:miter lim="800000"/>
          </a:ln>
          <a:effectLst>
            <a:innerShdw blurRad="76200">
              <a:srgbClr val="000000"/>
            </a:innerShdw>
          </a:effectLst>
          <a:scene3d>
            <a:camera prst="orthographicFront"/>
            <a:lightRig rig="threePt" dir="t"/>
          </a:scene3d>
          <a:sp3d>
            <a:bevelT w="114300" prst="artDeco"/>
          </a:sp3d>
        </p:spPr>
      </p:pic>
    </p:spTree>
    <p:extLst>
      <p:ext uri="{BB962C8B-B14F-4D97-AF65-F5344CB8AC3E}">
        <p14:creationId xmlns:p14="http://schemas.microsoft.com/office/powerpoint/2010/main" val="157268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				A DIAGRAM OF THE CORONAL VIEW OF THE UTERUS</a:t>
            </a:r>
            <a:endParaRPr lang="en-US" b="1" dirty="0">
              <a:solidFill>
                <a:srgbClr val="FF0000"/>
              </a:solidFill>
              <a:effectLst>
                <a:outerShdw blurRad="38100" dist="38100" dir="2700000" algn="tl">
                  <a:srgbClr val="000000">
                    <a:alpha val="43137"/>
                  </a:srgbClr>
                </a:outerShdw>
              </a:effectLst>
            </a:endParaRPr>
          </a:p>
        </p:txBody>
      </p:sp>
      <p:pic>
        <p:nvPicPr>
          <p:cNvPr id="4" name="ia_el_25_innerEl" descr="The female reproductive system"/>
          <p:cNvPicPr>
            <a:picLocks noGrp="1"/>
          </p:cNvPicPr>
          <p:nvPr>
            <p:ph idx="1"/>
          </p:nvPr>
        </p:nvPicPr>
        <p:blipFill>
          <a:blip r:embed="rId2" cstate="print"/>
          <a:srcRect/>
          <a:stretch>
            <a:fillRect/>
          </a:stretch>
        </p:blipFill>
        <p:spPr bwMode="auto">
          <a:xfrm>
            <a:off x="381000" y="1295400"/>
            <a:ext cx="8534400" cy="5257800"/>
          </a:xfrm>
          <a:prstGeom prst="rect">
            <a:avLst/>
          </a:prstGeom>
          <a:noFill/>
          <a:ln w="9525">
            <a:noFill/>
            <a:miter lim="800000"/>
            <a:headEnd/>
            <a:tailEnd/>
          </a:ln>
        </p:spPr>
      </p:pic>
    </p:spTree>
    <p:extLst>
      <p:ext uri="{BB962C8B-B14F-4D97-AF65-F5344CB8AC3E}">
        <p14:creationId xmlns:p14="http://schemas.microsoft.com/office/powerpoint/2010/main" val="114232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4400" b="1" dirty="0" smtClean="0">
                <a:solidFill>
                  <a:srgbClr val="C00000"/>
                </a:solidFill>
                <a:cs typeface="Times New Roman" pitchFamily="18" charset="0"/>
              </a:rPr>
              <a:t/>
            </a:r>
            <a:br>
              <a:rPr lang="en-US" sz="4400" b="1" dirty="0" smtClean="0">
                <a:solidFill>
                  <a:srgbClr val="C00000"/>
                </a:solidFill>
                <a:cs typeface="Times New Roman" pitchFamily="18" charset="0"/>
              </a:rPr>
            </a:br>
            <a:r>
              <a:rPr lang="en-US" sz="4400" b="1" dirty="0" smtClean="0">
                <a:solidFill>
                  <a:srgbClr val="C00000"/>
                </a:solidFill>
                <a:cs typeface="Times New Roman" pitchFamily="18" charset="0"/>
              </a:rPr>
              <a:t>3.     UTERUS</a:t>
            </a:r>
            <a:r>
              <a:rPr lang="en-US" sz="4400" dirty="0" smtClean="0">
                <a:solidFill>
                  <a:srgbClr val="C00000"/>
                </a:solidFill>
                <a:cs typeface="Times New Roman" pitchFamily="18" charset="0"/>
              </a:rPr>
              <a:t/>
            </a:r>
            <a:br>
              <a:rPr lang="en-US" sz="4400" dirty="0" smtClean="0">
                <a:solidFill>
                  <a:srgbClr val="C00000"/>
                </a:solidFill>
                <a:cs typeface="Times New Roman" pitchFamily="18" charset="0"/>
              </a:rPr>
            </a:br>
            <a:endParaRPr lang="en-US" dirty="0"/>
          </a:p>
        </p:txBody>
      </p:sp>
      <p:sp>
        <p:nvSpPr>
          <p:cNvPr id="3" name="Content Placeholder 2"/>
          <p:cNvSpPr>
            <a:spLocks noGrp="1"/>
          </p:cNvSpPr>
          <p:nvPr>
            <p:ph idx="1"/>
          </p:nvPr>
        </p:nvSpPr>
        <p:spPr>
          <a:xfrm>
            <a:off x="152400" y="685800"/>
            <a:ext cx="8534400" cy="5715000"/>
          </a:xfrm>
        </p:spPr>
        <p:txBody>
          <a:bodyPr>
            <a:noAutofit/>
          </a:bodyPr>
          <a:lstStyle/>
          <a:p>
            <a:pPr>
              <a:buNone/>
            </a:pPr>
            <a:r>
              <a:rPr lang="en-US" sz="3100" b="1" dirty="0" smtClean="0">
                <a:solidFill>
                  <a:srgbClr val="00B050"/>
                </a:solidFill>
                <a:cs typeface="Times New Roman" pitchFamily="18" charset="0"/>
              </a:rPr>
              <a:t>space for coronal section diagram………</a:t>
            </a:r>
            <a:endParaRPr lang="en-US" sz="3100" dirty="0" smtClean="0">
              <a:solidFill>
                <a:srgbClr val="00B050"/>
              </a:solidFill>
              <a:cs typeface="Times New Roman" pitchFamily="18" charset="0"/>
            </a:endParaRPr>
          </a:p>
          <a:p>
            <a:pPr>
              <a:buFont typeface="Wingdings" pitchFamily="2" charset="2"/>
              <a:buChar char="v"/>
            </a:pPr>
            <a:r>
              <a:rPr lang="en-US" sz="3100" dirty="0" smtClean="0">
                <a:cs typeface="Times New Roman" pitchFamily="18" charset="0"/>
              </a:rPr>
              <a:t>Also referred to as the womb.</a:t>
            </a:r>
          </a:p>
          <a:p>
            <a:pPr>
              <a:buNone/>
            </a:pPr>
            <a:r>
              <a:rPr lang="en-US" sz="3100" u="sng" dirty="0" smtClean="0">
                <a:cs typeface="Times New Roman" pitchFamily="18" charset="0"/>
              </a:rPr>
              <a:t>Definition</a:t>
            </a:r>
          </a:p>
          <a:p>
            <a:pPr lvl="0"/>
            <a:r>
              <a:rPr lang="en-US" sz="3100" dirty="0" smtClean="0">
                <a:cs typeface="Times New Roman" pitchFamily="18" charset="0"/>
              </a:rPr>
              <a:t>It’s a thick-walled hollow muscular organ, pear in shape but flattened anteriorly as well as posteriorly and situated in the pelvic cavity.</a:t>
            </a:r>
          </a:p>
          <a:p>
            <a:pPr>
              <a:buNone/>
            </a:pPr>
            <a:r>
              <a:rPr lang="en-US" sz="3100" i="1" dirty="0" smtClean="0">
                <a:cs typeface="Times New Roman" pitchFamily="18" charset="0"/>
              </a:rPr>
              <a:t>Measurements</a:t>
            </a:r>
            <a:r>
              <a:rPr lang="en-US" sz="3100" dirty="0" smtClean="0">
                <a:cs typeface="Times New Roman" pitchFamily="18" charset="0"/>
              </a:rPr>
              <a:t>  </a:t>
            </a:r>
            <a:r>
              <a:rPr lang="en-US" sz="3100" b="1" dirty="0" smtClean="0">
                <a:cs typeface="Times New Roman" pitchFamily="18" charset="0"/>
              </a:rPr>
              <a:t>:- </a:t>
            </a:r>
            <a:r>
              <a:rPr lang="en-US" sz="3100" b="1" dirty="0" smtClean="0">
                <a:solidFill>
                  <a:srgbClr val="00B050"/>
                </a:solidFill>
                <a:cs typeface="Times New Roman" pitchFamily="18" charset="0"/>
              </a:rPr>
              <a:t>Diagram: measurements  of  non-pregnant uterus (</a:t>
            </a:r>
            <a:r>
              <a:rPr lang="en-US" sz="3100" b="1" dirty="0" smtClean="0">
                <a:solidFill>
                  <a:srgbClr val="FF0000"/>
                </a:solidFill>
                <a:cs typeface="Times New Roman" pitchFamily="18" charset="0"/>
              </a:rPr>
              <a:t>PAGE 88)</a:t>
            </a:r>
          </a:p>
          <a:p>
            <a:pPr lvl="0"/>
            <a:r>
              <a:rPr lang="en-US" sz="3100" dirty="0" smtClean="0">
                <a:cs typeface="Times New Roman" pitchFamily="18" charset="0"/>
              </a:rPr>
              <a:t>Basically weighs about 30-40gm before the first pregnancy and about 60gm thereafter.</a:t>
            </a:r>
          </a:p>
          <a:p>
            <a:pPr lvl="0">
              <a:buNone/>
            </a:pPr>
            <a:endParaRPr lang="en-US" sz="3100" dirty="0" smtClean="0">
              <a:cs typeface="Times New Roman" pitchFamily="18" charset="0"/>
            </a:endParaRPr>
          </a:p>
          <a:p>
            <a:endParaRPr lang="en-US" sz="3100" dirty="0" smtClean="0"/>
          </a:p>
          <a:p>
            <a:endParaRPr lang="en-US" sz="3100" dirty="0"/>
          </a:p>
        </p:txBody>
      </p:sp>
    </p:spTree>
    <p:extLst>
      <p:ext uri="{BB962C8B-B14F-4D97-AF65-F5344CB8AC3E}">
        <p14:creationId xmlns:p14="http://schemas.microsoft.com/office/powerpoint/2010/main" val="359399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err="1" smtClean="0"/>
              <a:t>contd</a:t>
            </a:r>
            <a:endParaRPr lang="en-US" dirty="0"/>
          </a:p>
        </p:txBody>
      </p:sp>
      <p:sp>
        <p:nvSpPr>
          <p:cNvPr id="3" name="Content Placeholder 2"/>
          <p:cNvSpPr>
            <a:spLocks noGrp="1"/>
          </p:cNvSpPr>
          <p:nvPr>
            <p:ph idx="1"/>
          </p:nvPr>
        </p:nvSpPr>
        <p:spPr>
          <a:xfrm>
            <a:off x="0" y="762000"/>
            <a:ext cx="8686800" cy="5692808"/>
          </a:xfrm>
        </p:spPr>
        <p:txBody>
          <a:bodyPr>
            <a:noAutofit/>
          </a:bodyPr>
          <a:lstStyle/>
          <a:p>
            <a:pPr lvl="0">
              <a:buNone/>
            </a:pPr>
            <a:r>
              <a:rPr lang="en-US" sz="3300" dirty="0" smtClean="0">
                <a:cs typeface="Times New Roman" pitchFamily="18" charset="0"/>
              </a:rPr>
              <a:t>	</a:t>
            </a:r>
            <a:r>
              <a:rPr lang="en-US" sz="3300" b="1" i="1" u="sng" dirty="0" smtClean="0">
                <a:cs typeface="Times New Roman" pitchFamily="18" charset="0"/>
              </a:rPr>
              <a:t>NB</a:t>
            </a:r>
            <a:r>
              <a:rPr lang="en-US" sz="3300" dirty="0" smtClean="0">
                <a:cs typeface="Times New Roman" pitchFamily="18" charset="0"/>
              </a:rPr>
              <a:t>: </a:t>
            </a:r>
            <a:r>
              <a:rPr lang="en-US" sz="3300" b="1" i="1" dirty="0" smtClean="0">
                <a:cs typeface="Times New Roman" pitchFamily="18" charset="0"/>
              </a:rPr>
              <a:t>Average  weight, depends on the parity </a:t>
            </a:r>
            <a:r>
              <a:rPr lang="en-US" sz="3300" b="1" i="1" dirty="0" err="1" smtClean="0">
                <a:cs typeface="Times New Roman" pitchFamily="18" charset="0"/>
              </a:rPr>
              <a:t>ie</a:t>
            </a:r>
            <a:r>
              <a:rPr lang="en-US" sz="3300" b="1" i="1" dirty="0" smtClean="0">
                <a:cs typeface="Times New Roman" pitchFamily="18" charset="0"/>
              </a:rPr>
              <a:t> number of deliveries. </a:t>
            </a:r>
          </a:p>
          <a:p>
            <a:pPr lvl="0"/>
            <a:r>
              <a:rPr lang="en-US" sz="3300" dirty="0" smtClean="0">
                <a:latin typeface="Times New Roman" pitchFamily="18" charset="0"/>
                <a:cs typeface="Times New Roman" pitchFamily="18" charset="0"/>
              </a:rPr>
              <a:t>It measures 7.5cm long, 5cm wide and 2.5cm in depth.  Each wall thickness being 2.5cm.</a:t>
            </a:r>
          </a:p>
          <a:p>
            <a:pPr lvl="0"/>
            <a:r>
              <a:rPr lang="en-US" sz="3300" dirty="0" smtClean="0">
                <a:latin typeface="Times New Roman" pitchFamily="18" charset="0"/>
                <a:cs typeface="Times New Roman" pitchFamily="18" charset="0"/>
              </a:rPr>
              <a:t>Physiologically, cervix forms the lower third (1/3) of the uterus and measures 2.5cm all through.</a:t>
            </a:r>
          </a:p>
          <a:p>
            <a:endParaRPr lang="en-US" sz="3300" dirty="0"/>
          </a:p>
        </p:txBody>
      </p:sp>
    </p:spTree>
    <p:extLst>
      <p:ext uri="{BB962C8B-B14F-4D97-AF65-F5344CB8AC3E}">
        <p14:creationId xmlns:p14="http://schemas.microsoft.com/office/powerpoint/2010/main" val="340266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0" y="1295400"/>
            <a:ext cx="8686800" cy="5159408"/>
          </a:xfrm>
        </p:spPr>
        <p:txBody>
          <a:bodyPr>
            <a:normAutofit/>
          </a:bodyPr>
          <a:lstStyle/>
          <a:p>
            <a:pPr>
              <a:buNone/>
            </a:pPr>
            <a:r>
              <a:rPr lang="en-US" i="1" dirty="0" smtClean="0">
                <a:latin typeface="Times New Roman" pitchFamily="18" charset="0"/>
                <a:cs typeface="Times New Roman" pitchFamily="18" charset="0"/>
              </a:rPr>
              <a:t>Position</a:t>
            </a:r>
          </a:p>
          <a:p>
            <a:pPr lvl="0"/>
            <a:r>
              <a:rPr lang="en-US" dirty="0" smtClean="0">
                <a:latin typeface="Times New Roman" pitchFamily="18" charset="0"/>
                <a:cs typeface="Times New Roman" pitchFamily="18" charset="0"/>
              </a:rPr>
              <a:t>It is located between the urinary bladder and the rectum respectively.</a:t>
            </a:r>
          </a:p>
          <a:p>
            <a:pPr lvl="0"/>
            <a:r>
              <a:rPr lang="en-US" dirty="0" smtClean="0">
                <a:latin typeface="Times New Roman" pitchFamily="18" charset="0"/>
                <a:cs typeface="Times New Roman" pitchFamily="18" charset="0"/>
              </a:rPr>
              <a:t>On lateral view, it leans forward, collectively referred to as </a:t>
            </a:r>
            <a:r>
              <a:rPr lang="en-US" dirty="0" err="1" smtClean="0">
                <a:solidFill>
                  <a:schemeClr val="accent3">
                    <a:lumMod val="60000"/>
                    <a:lumOff val="40000"/>
                  </a:schemeClr>
                </a:solidFill>
                <a:latin typeface="Times New Roman" pitchFamily="18" charset="0"/>
                <a:cs typeface="Times New Roman" pitchFamily="18" charset="0"/>
              </a:rPr>
              <a:t>anteversion</a:t>
            </a:r>
            <a:r>
              <a:rPr lang="en-US" dirty="0" smtClean="0">
                <a:latin typeface="Times New Roman" pitchFamily="18" charset="0"/>
                <a:cs typeface="Times New Roman" pitchFamily="18" charset="0"/>
              </a:rPr>
              <a:t> and  bends forward upon (on) itself, collectively referred to as </a:t>
            </a:r>
            <a:r>
              <a:rPr lang="en-US" dirty="0" err="1" smtClean="0">
                <a:solidFill>
                  <a:schemeClr val="accent3">
                    <a:lumMod val="60000"/>
                    <a:lumOff val="40000"/>
                  </a:schemeClr>
                </a:solidFill>
                <a:latin typeface="Times New Roman" pitchFamily="18" charset="0"/>
                <a:cs typeface="Times New Roman" pitchFamily="18" charset="0"/>
              </a:rPr>
              <a:t>anteflexion</a:t>
            </a:r>
            <a:r>
              <a:rPr lang="en-US" dirty="0" smtClean="0">
                <a:latin typeface="Times New Roman" pitchFamily="18" charset="0"/>
                <a:cs typeface="Times New Roman" pitchFamily="18" charset="0"/>
              </a:rPr>
              <a:t>.</a:t>
            </a:r>
          </a:p>
          <a:p>
            <a:pPr lvl="0">
              <a:buNone/>
            </a:pPr>
            <a:r>
              <a:rPr lang="en-US" dirty="0" smtClean="0">
                <a:latin typeface="Times New Roman" pitchFamily="18" charset="0"/>
                <a:cs typeface="Times New Roman" pitchFamily="18" charset="0"/>
              </a:rPr>
              <a:t>   **Therefore the normal position is that of </a:t>
            </a:r>
            <a:r>
              <a:rPr lang="en-US" b="1" dirty="0" err="1" smtClean="0">
                <a:solidFill>
                  <a:srgbClr val="7030A0"/>
                </a:solidFill>
                <a:latin typeface="Times New Roman" pitchFamily="18" charset="0"/>
                <a:cs typeface="Times New Roman" pitchFamily="18" charset="0"/>
              </a:rPr>
              <a:t>anteversion</a:t>
            </a:r>
            <a:r>
              <a:rPr lang="en-US" b="1" dirty="0" smtClean="0">
                <a:solidFill>
                  <a:srgbClr val="7030A0"/>
                </a:solidFill>
                <a:latin typeface="Times New Roman" pitchFamily="18" charset="0"/>
                <a:cs typeface="Times New Roman" pitchFamily="18" charset="0"/>
              </a:rPr>
              <a:t> – </a:t>
            </a:r>
            <a:r>
              <a:rPr lang="en-US" b="1" dirty="0" err="1" smtClean="0">
                <a:solidFill>
                  <a:srgbClr val="7030A0"/>
                </a:solidFill>
                <a:latin typeface="Times New Roman" pitchFamily="18" charset="0"/>
                <a:cs typeface="Times New Roman" pitchFamily="18" charset="0"/>
              </a:rPr>
              <a:t>anteflexion</a:t>
            </a:r>
            <a:endParaRPr lang="en-US" b="1" dirty="0">
              <a:solidFill>
                <a:srgbClr val="7030A0"/>
              </a:solidFill>
            </a:endParaRPr>
          </a:p>
        </p:txBody>
      </p:sp>
    </p:spTree>
    <p:extLst>
      <p:ext uri="{BB962C8B-B14F-4D97-AF65-F5344CB8AC3E}">
        <p14:creationId xmlns:p14="http://schemas.microsoft.com/office/powerpoint/2010/main" val="25852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400" u="sng" dirty="0" smtClean="0">
                <a:latin typeface="Times New Roman" pitchFamily="18" charset="0"/>
                <a:cs typeface="Times New Roman" pitchFamily="18" charset="0"/>
              </a:rPr>
              <a:t>SPECIFIC PARTS (AREAS)</a:t>
            </a:r>
            <a:br>
              <a:rPr lang="en-US" sz="4400" u="sng"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28600" y="838200"/>
            <a:ext cx="8458200" cy="5715000"/>
          </a:xfrm>
        </p:spPr>
        <p:txBody>
          <a:bodyPr>
            <a:noAutofit/>
          </a:bodyPr>
          <a:lstStyle/>
          <a:p>
            <a:pPr lvl="0">
              <a:buFont typeface="Wingdings" pitchFamily="2" charset="2"/>
              <a:buChar char="v"/>
            </a:pPr>
            <a:r>
              <a:rPr lang="en-US" sz="3600" dirty="0" smtClean="0"/>
              <a:t>Are basically four , namely:-</a:t>
            </a:r>
          </a:p>
          <a:p>
            <a:r>
              <a:rPr lang="en-US" sz="3600" b="1" u="sng" dirty="0" err="1" smtClean="0">
                <a:latin typeface="Times New Roman" pitchFamily="18" charset="0"/>
                <a:cs typeface="Times New Roman" pitchFamily="18" charset="0"/>
              </a:rPr>
              <a:t>Fundus</a:t>
            </a:r>
            <a:r>
              <a:rPr lang="en-US" sz="3600" b="1" u="sng"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Refers to the dome-shaped upper wall, situated above the levels of uterine tubes  insertion to the cavity.</a:t>
            </a:r>
          </a:p>
          <a:p>
            <a:pPr marL="571500" indent="-571500"/>
            <a:r>
              <a:rPr lang="en-US" sz="3600" b="1" u="sng" dirty="0" err="1" smtClean="0">
                <a:latin typeface="Times New Roman" pitchFamily="18" charset="0"/>
                <a:cs typeface="Times New Roman" pitchFamily="18" charset="0"/>
              </a:rPr>
              <a:t>Cornua</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cornu</a:t>
            </a:r>
            <a:r>
              <a:rPr lang="en-US" sz="3600" b="1" u="sng" dirty="0" smtClean="0">
                <a:latin typeface="Times New Roman" pitchFamily="18" charset="0"/>
                <a:cs typeface="Times New Roman" pitchFamily="18" charset="0"/>
              </a:rPr>
              <a:t> singular) </a:t>
            </a:r>
            <a:r>
              <a:rPr lang="en-US" sz="3600" b="1" dirty="0" smtClean="0">
                <a:latin typeface="Times New Roman" pitchFamily="18" charset="0"/>
                <a:cs typeface="Times New Roman" pitchFamily="18" charset="0"/>
              </a:rPr>
              <a:t>:-</a:t>
            </a:r>
            <a:r>
              <a:rPr lang="en-US" sz="3600" dirty="0" smtClean="0">
                <a:latin typeface="Times New Roman" pitchFamily="18" charset="0"/>
                <a:cs typeface="Times New Roman" pitchFamily="18" charset="0"/>
              </a:rPr>
              <a:t> Are upper outer angles, where uterine tubes join.</a:t>
            </a:r>
          </a:p>
          <a:p>
            <a:pPr marL="571500" lvl="0" indent="-571500">
              <a:buFont typeface="+mj-lt"/>
              <a:buAutoNum type="romanLcPeriod"/>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3669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553200"/>
          </a:xfrm>
        </p:spPr>
        <p:txBody>
          <a:bodyPr>
            <a:noAutofit/>
          </a:bodyPr>
          <a:lstStyle/>
          <a:p>
            <a:pPr marL="571500" indent="-571500"/>
            <a:r>
              <a:rPr lang="en-US" sz="3200" b="1" u="sng" dirty="0" smtClean="0">
                <a:latin typeface="Times New Roman" pitchFamily="18" charset="0"/>
                <a:cs typeface="Times New Roman" pitchFamily="18" charset="0"/>
              </a:rPr>
              <a:t>Corpus (Body):-   </a:t>
            </a:r>
            <a:r>
              <a:rPr lang="en-US" sz="3200" dirty="0" smtClean="0">
                <a:latin typeface="Times New Roman" pitchFamily="18" charset="0"/>
                <a:cs typeface="Times New Roman" pitchFamily="18" charset="0"/>
              </a:rPr>
              <a:t>The part/area directly below the </a:t>
            </a:r>
            <a:r>
              <a:rPr lang="en-US" sz="3200" dirty="0" err="1" smtClean="0">
                <a:latin typeface="Times New Roman" pitchFamily="18" charset="0"/>
                <a:cs typeface="Times New Roman" pitchFamily="18" charset="0"/>
              </a:rPr>
              <a:t>cornua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upto</a:t>
            </a:r>
            <a:r>
              <a:rPr lang="en-US" sz="3200" dirty="0" smtClean="0">
                <a:latin typeface="Times New Roman" pitchFamily="18" charset="0"/>
                <a:cs typeface="Times New Roman" pitchFamily="18" charset="0"/>
              </a:rPr>
              <a:t> where the uterus starts to narrow.</a:t>
            </a:r>
          </a:p>
          <a:p>
            <a:pPr marL="571500" lvl="0" indent="-571500">
              <a:buFont typeface="Wingdings" pitchFamily="2" charset="2"/>
              <a:buChar char="Ø"/>
            </a:pPr>
            <a:r>
              <a:rPr lang="en-US" sz="3200" dirty="0" smtClean="0">
                <a:latin typeface="Times New Roman" pitchFamily="18" charset="0"/>
                <a:cs typeface="Times New Roman" pitchFamily="18" charset="0"/>
              </a:rPr>
              <a:t>In the outer aspect it measures 4cm long.</a:t>
            </a:r>
          </a:p>
          <a:p>
            <a:pPr marL="571500" lvl="0" indent="-571500">
              <a:buFont typeface="Wingdings" pitchFamily="2" charset="2"/>
              <a:buChar char="Ø"/>
            </a:pPr>
            <a:r>
              <a:rPr lang="en-US" sz="3200" dirty="0" smtClean="0">
                <a:latin typeface="Times New Roman" pitchFamily="18" charset="0"/>
                <a:cs typeface="Times New Roman" pitchFamily="18" charset="0"/>
              </a:rPr>
              <a:t>The inner aspect forms the uterine cavity which is triangularly shaped with the base uppermost.</a:t>
            </a:r>
          </a:p>
          <a:p>
            <a:pPr marL="571500" indent="-571500"/>
            <a:r>
              <a:rPr lang="en-US" sz="3200" b="1" u="sng" dirty="0" smtClean="0">
                <a:latin typeface="Times New Roman" pitchFamily="18" charset="0"/>
                <a:cs typeface="Times New Roman" pitchFamily="18" charset="0"/>
              </a:rPr>
              <a:t> Isthmus :- </a:t>
            </a:r>
            <a:r>
              <a:rPr lang="en-US" sz="3200" dirty="0" smtClean="0">
                <a:latin typeface="Times New Roman" pitchFamily="18" charset="0"/>
                <a:cs typeface="Times New Roman" pitchFamily="18" charset="0"/>
              </a:rPr>
              <a:t>It is a narrow area located between the uterine cavity and the cervix.  It is about 0.7cm/7mm long.</a:t>
            </a:r>
          </a:p>
          <a:p>
            <a:pPr>
              <a:buNone/>
            </a:pPr>
            <a:endParaRPr lang="en-US" sz="3200" dirty="0"/>
          </a:p>
        </p:txBody>
      </p:sp>
    </p:spTree>
    <p:extLst>
      <p:ext uri="{BB962C8B-B14F-4D97-AF65-F5344CB8AC3E}">
        <p14:creationId xmlns:p14="http://schemas.microsoft.com/office/powerpoint/2010/main" val="95744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400800"/>
          </a:xfrm>
        </p:spPr>
        <p:txBody>
          <a:bodyPr>
            <a:noAutofit/>
          </a:bodyPr>
          <a:lstStyle/>
          <a:p>
            <a:pPr>
              <a:buNone/>
            </a:pPr>
            <a:r>
              <a:rPr lang="en-US" sz="3200" b="1" dirty="0" smtClean="0">
                <a:latin typeface="Times New Roman" pitchFamily="18" charset="0"/>
                <a:cs typeface="Times New Roman" pitchFamily="18" charset="0"/>
              </a:rPr>
              <a:t>			</a:t>
            </a:r>
            <a:r>
              <a:rPr lang="en-US" sz="3200" b="1" dirty="0" smtClean="0">
                <a:solidFill>
                  <a:schemeClr val="accent1">
                    <a:lumMod val="50000"/>
                  </a:schemeClr>
                </a:solidFill>
                <a:latin typeface="Times New Roman" pitchFamily="18" charset="0"/>
                <a:cs typeface="Times New Roman" pitchFamily="18" charset="0"/>
              </a:rPr>
              <a:t>LAYERS/WALL</a:t>
            </a:r>
            <a:endParaRPr lang="en-US" sz="3200" dirty="0" smtClean="0">
              <a:solidFill>
                <a:schemeClr val="accent1">
                  <a:lumMod val="50000"/>
                </a:schemeClr>
              </a:solidFill>
              <a:latin typeface="Times New Roman" pitchFamily="18" charset="0"/>
              <a:cs typeface="Times New Roman" pitchFamily="18" charset="0"/>
            </a:endParaRPr>
          </a:p>
          <a:p>
            <a:pPr>
              <a:buFont typeface="Wingdings" pitchFamily="2" charset="2"/>
              <a:buChar char="v"/>
            </a:pPr>
            <a:r>
              <a:rPr lang="en-US" sz="3200" dirty="0" smtClean="0">
                <a:latin typeface="Times New Roman" pitchFamily="18" charset="0"/>
                <a:cs typeface="Times New Roman" pitchFamily="18" charset="0"/>
              </a:rPr>
              <a:t>They are three (3) layers namely:-</a:t>
            </a:r>
            <a:endParaRPr lang="en-US" sz="3200" b="1" dirty="0" smtClean="0">
              <a:latin typeface="Times New Roman" pitchFamily="18" charset="0"/>
              <a:cs typeface="Times New Roman" pitchFamily="18" charset="0"/>
            </a:endParaRPr>
          </a:p>
          <a:p>
            <a:pPr lvl="1">
              <a:buNone/>
            </a:pPr>
            <a:r>
              <a:rPr lang="en-US" sz="3200" b="1" u="sng" dirty="0" smtClean="0">
                <a:latin typeface="Times New Roman" pitchFamily="18" charset="0"/>
                <a:cs typeface="Times New Roman" pitchFamily="18" charset="0"/>
              </a:rPr>
              <a:t>PERIMETRIUM</a:t>
            </a:r>
          </a:p>
          <a:p>
            <a:r>
              <a:rPr lang="en-US" sz="3200" dirty="0" smtClean="0">
                <a:latin typeface="Times New Roman" pitchFamily="18" charset="0"/>
                <a:cs typeface="Times New Roman" pitchFamily="18" charset="0"/>
              </a:rPr>
              <a:t>It is  the outermost layer, made up of a double serous membrane, an extension of the peritoneum.</a:t>
            </a:r>
          </a:p>
          <a:p>
            <a:r>
              <a:rPr lang="en-US" sz="3200" dirty="0" smtClean="0">
                <a:latin typeface="Times New Roman" pitchFamily="18" charset="0"/>
                <a:cs typeface="Times New Roman" pitchFamily="18" charset="0"/>
              </a:rPr>
              <a:t>Anteriorly, covers the uterus up to the level of the internal cervical </a:t>
            </a:r>
            <a:r>
              <a:rPr lang="en-US" sz="3200" dirty="0" err="1" smtClean="0">
                <a:latin typeface="Times New Roman" pitchFamily="18" charset="0"/>
                <a:cs typeface="Times New Roman" pitchFamily="18" charset="0"/>
              </a:rPr>
              <a:t>os</a:t>
            </a:r>
            <a:r>
              <a:rPr lang="en-US" sz="3200" dirty="0" smtClean="0">
                <a:latin typeface="Times New Roman" pitchFamily="18" charset="0"/>
                <a:cs typeface="Times New Roman" pitchFamily="18" charset="0"/>
              </a:rPr>
              <a:t>.  </a:t>
            </a:r>
          </a:p>
          <a:p>
            <a:pPr>
              <a:buNone/>
            </a:pPr>
            <a:r>
              <a:rPr lang="en-US" sz="3200" dirty="0" smtClean="0">
                <a:latin typeface="Times New Roman" pitchFamily="18" charset="0"/>
                <a:cs typeface="Times New Roman" pitchFamily="18" charset="0"/>
              </a:rPr>
              <a:t>Then it is reflected back over the upper surface of the urinary bladder forming a small pouch known as: </a:t>
            </a:r>
            <a:r>
              <a:rPr lang="en-US" sz="3200" b="1" dirty="0" err="1" smtClean="0">
                <a:solidFill>
                  <a:schemeClr val="accent3">
                    <a:lumMod val="60000"/>
                    <a:lumOff val="40000"/>
                  </a:schemeClr>
                </a:solidFill>
                <a:latin typeface="Times New Roman" pitchFamily="18" charset="0"/>
                <a:cs typeface="Times New Roman" pitchFamily="18" charset="0"/>
              </a:rPr>
              <a:t>uterovesical</a:t>
            </a:r>
            <a:r>
              <a:rPr lang="en-US" sz="3200" b="1" dirty="0" smtClean="0">
                <a:solidFill>
                  <a:schemeClr val="accent3">
                    <a:lumMod val="60000"/>
                    <a:lumOff val="40000"/>
                  </a:schemeClr>
                </a:solidFill>
                <a:latin typeface="Times New Roman" pitchFamily="18" charset="0"/>
                <a:cs typeface="Times New Roman" pitchFamily="18" charset="0"/>
              </a:rPr>
              <a:t> pouch/</a:t>
            </a:r>
            <a:r>
              <a:rPr lang="en-US" sz="3200" b="1" dirty="0" err="1" smtClean="0">
                <a:solidFill>
                  <a:schemeClr val="accent3">
                    <a:lumMod val="60000"/>
                    <a:lumOff val="40000"/>
                  </a:schemeClr>
                </a:solidFill>
                <a:latin typeface="Times New Roman" pitchFamily="18" charset="0"/>
                <a:cs typeface="Times New Roman" pitchFamily="18" charset="0"/>
              </a:rPr>
              <a:t>vesico</a:t>
            </a:r>
            <a:r>
              <a:rPr lang="en-US" sz="3200" b="1" dirty="0" smtClean="0">
                <a:solidFill>
                  <a:schemeClr val="accent3">
                    <a:lumMod val="60000"/>
                    <a:lumOff val="40000"/>
                  </a:schemeClr>
                </a:solidFill>
                <a:latin typeface="Times New Roman" pitchFamily="18" charset="0"/>
                <a:cs typeface="Times New Roman" pitchFamily="18" charset="0"/>
              </a:rPr>
              <a:t>-uterine pouch.</a:t>
            </a:r>
          </a:p>
          <a:p>
            <a:pPr lvl="1"/>
            <a:endParaRPr lang="en-US" sz="3200" dirty="0" smtClean="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418976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304800" y="1447800"/>
            <a:ext cx="8382000" cy="5007008"/>
          </a:xfrm>
        </p:spPr>
        <p:txBody>
          <a:bodyPr/>
          <a:lstStyle/>
          <a:p>
            <a:r>
              <a:rPr lang="en-US" sz="3600" dirty="0" err="1" smtClean="0">
                <a:latin typeface="Times New Roman" pitchFamily="18" charset="0"/>
                <a:cs typeface="Times New Roman" pitchFamily="18" charset="0"/>
              </a:rPr>
              <a:t>Posteriorly</a:t>
            </a:r>
            <a:r>
              <a:rPr lang="en-US" sz="3600" dirty="0" smtClean="0">
                <a:latin typeface="Times New Roman" pitchFamily="18" charset="0"/>
                <a:cs typeface="Times New Roman" pitchFamily="18" charset="0"/>
              </a:rPr>
              <a:t> covers the uterus completely to include the supra-vaginal portion of the cervix.</a:t>
            </a:r>
          </a:p>
          <a:p>
            <a:pPr>
              <a:buNone/>
            </a:pPr>
            <a:r>
              <a:rPr lang="en-US" sz="3600" dirty="0" smtClean="0">
                <a:latin typeface="Times New Roman" pitchFamily="18" charset="0"/>
                <a:cs typeface="Times New Roman" pitchFamily="18" charset="0"/>
              </a:rPr>
              <a:t>	* Then reflected onto the rectum forming </a:t>
            </a:r>
            <a:r>
              <a:rPr lang="en-US" sz="3600" b="1" dirty="0" smtClean="0">
                <a:solidFill>
                  <a:schemeClr val="accent3">
                    <a:lumMod val="60000"/>
                    <a:lumOff val="40000"/>
                  </a:schemeClr>
                </a:solidFill>
                <a:latin typeface="Times New Roman" pitchFamily="18" charset="0"/>
                <a:cs typeface="Times New Roman" pitchFamily="18" charset="0"/>
              </a:rPr>
              <a:t>recto-uterine pouch of Douglas</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Laterally covers the </a:t>
            </a:r>
            <a:r>
              <a:rPr lang="en-US" sz="3600" dirty="0" err="1" smtClean="0">
                <a:latin typeface="Times New Roman" pitchFamily="18" charset="0"/>
                <a:cs typeface="Times New Roman" pitchFamily="18" charset="0"/>
              </a:rPr>
              <a:t>fundus</a:t>
            </a:r>
            <a:r>
              <a:rPr lang="en-US" sz="3600" dirty="0" smtClean="0">
                <a:latin typeface="Times New Roman" pitchFamily="18" charset="0"/>
                <a:cs typeface="Times New Roman" pitchFamily="18" charset="0"/>
              </a:rPr>
              <a:t> only and continues to form the broad ligaments.</a:t>
            </a:r>
          </a:p>
          <a:p>
            <a:endParaRPr lang="en-US" dirty="0"/>
          </a:p>
        </p:txBody>
      </p:sp>
    </p:spTree>
    <p:extLst>
      <p:ext uri="{BB962C8B-B14F-4D97-AF65-F5344CB8AC3E}">
        <p14:creationId xmlns:p14="http://schemas.microsoft.com/office/powerpoint/2010/main" val="318789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6478"/>
            <a:ext cx="7886700" cy="1533832"/>
          </a:xfrm>
        </p:spPr>
        <p:txBody>
          <a:bodyPr>
            <a:normAutofit fontScale="90000"/>
          </a:bodyPr>
          <a:lstStyle/>
          <a:p>
            <a:r>
              <a:rPr lang="en-US" b="1" dirty="0" smtClean="0">
                <a:solidFill>
                  <a:srgbClr val="FF0000"/>
                </a:solidFill>
              </a:rPr>
              <a:t>Guidelines to direct the implementation of Reproductive health services</a:t>
            </a:r>
            <a:r>
              <a:rPr lang="en-US" b="1" dirty="0" smtClean="0"/>
              <a:t> </a:t>
            </a:r>
            <a:endParaRPr lang="en-US" b="1" dirty="0"/>
          </a:p>
        </p:txBody>
      </p:sp>
      <p:sp>
        <p:nvSpPr>
          <p:cNvPr id="3" name="Content Placeholder 2"/>
          <p:cNvSpPr>
            <a:spLocks noGrp="1"/>
          </p:cNvSpPr>
          <p:nvPr>
            <p:ph idx="1"/>
          </p:nvPr>
        </p:nvSpPr>
        <p:spPr>
          <a:xfrm>
            <a:off x="628650" y="1991031"/>
            <a:ext cx="7886700" cy="4185931"/>
          </a:xfrm>
        </p:spPr>
        <p:txBody>
          <a:bodyPr>
            <a:normAutofit lnSpcReduction="10000"/>
          </a:bodyPr>
          <a:lstStyle/>
          <a:p>
            <a:pPr marL="514350" indent="-514350">
              <a:buAutoNum type="arabicPeriod"/>
            </a:pPr>
            <a:r>
              <a:rPr lang="en-US" sz="3200" dirty="0" smtClean="0"/>
              <a:t>Create awareness among leaders, communities and program implementation to promote high quality reproductive health services in order to improve the wellbeing of the people. </a:t>
            </a:r>
          </a:p>
          <a:p>
            <a:pPr marL="514350" indent="-514350">
              <a:buAutoNum type="arabicPeriod"/>
            </a:pPr>
            <a:r>
              <a:rPr lang="en-US" sz="3200" dirty="0" smtClean="0"/>
              <a:t>Make available quality and sustainable family planning services to all who need them in order to reduce the unmet needs for FP. </a:t>
            </a:r>
            <a:endParaRPr lang="en-US" sz="3200" dirty="0"/>
          </a:p>
        </p:txBody>
      </p:sp>
    </p:spTree>
    <p:extLst>
      <p:ext uri="{BB962C8B-B14F-4D97-AF65-F5344CB8AC3E}">
        <p14:creationId xmlns:p14="http://schemas.microsoft.com/office/powerpoint/2010/main" val="23669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b="1" dirty="0" smtClean="0">
                <a:solidFill>
                  <a:schemeClr val="tx1"/>
                </a:solidFill>
                <a:latin typeface="Times New Roman" pitchFamily="18" charset="0"/>
                <a:cs typeface="Times New Roman" pitchFamily="18" charset="0"/>
              </a:rPr>
              <a:t>2.MYOMETRIUM</a:t>
            </a:r>
            <a:endParaRPr lang="en-US" dirty="0">
              <a:solidFill>
                <a:schemeClr val="tx1"/>
              </a:solidFill>
            </a:endParaRPr>
          </a:p>
        </p:txBody>
      </p:sp>
      <p:sp>
        <p:nvSpPr>
          <p:cNvPr id="3" name="Content Placeholder 2"/>
          <p:cNvSpPr>
            <a:spLocks noGrp="1"/>
          </p:cNvSpPr>
          <p:nvPr>
            <p:ph idx="1"/>
          </p:nvPr>
        </p:nvSpPr>
        <p:spPr>
          <a:xfrm>
            <a:off x="0" y="990600"/>
            <a:ext cx="8915400" cy="5638800"/>
          </a:xfrm>
        </p:spPr>
        <p:txBody>
          <a:bodyPr>
            <a:noAutofit/>
          </a:bodyPr>
          <a:lstStyle/>
          <a:p>
            <a:pPr>
              <a:buFont typeface="Wingdings" pitchFamily="2" charset="2"/>
              <a:buChar char="v"/>
            </a:pPr>
            <a:r>
              <a:rPr lang="en-US" sz="2800" dirty="0" smtClean="0">
                <a:latin typeface="Times New Roman" pitchFamily="18" charset="0"/>
                <a:cs typeface="Times New Roman" pitchFamily="18" charset="0"/>
              </a:rPr>
              <a:t>The middle(muscular) layer</a:t>
            </a:r>
          </a:p>
          <a:p>
            <a:r>
              <a:rPr lang="en-US" sz="2800" dirty="0" smtClean="0">
                <a:latin typeface="Times New Roman" pitchFamily="18" charset="0"/>
                <a:cs typeface="Times New Roman" pitchFamily="18" charset="0"/>
              </a:rPr>
              <a:t>Thickest at the </a:t>
            </a:r>
            <a:r>
              <a:rPr lang="en-US" sz="2800" dirty="0" err="1" smtClean="0">
                <a:latin typeface="Times New Roman" pitchFamily="18" charset="0"/>
                <a:cs typeface="Times New Roman" pitchFamily="18" charset="0"/>
              </a:rPr>
              <a:t>fundus</a:t>
            </a:r>
            <a:r>
              <a:rPr lang="en-US" sz="2800" dirty="0" smtClean="0">
                <a:latin typeface="Times New Roman" pitchFamily="18" charset="0"/>
                <a:cs typeface="Times New Roman" pitchFamily="18" charset="0"/>
              </a:rPr>
              <a:t> and body while thinner at the isthmus and cervix.</a:t>
            </a:r>
          </a:p>
          <a:p>
            <a:r>
              <a:rPr lang="en-US" sz="2800" dirty="0" smtClean="0">
                <a:latin typeface="Times New Roman" pitchFamily="18" charset="0"/>
                <a:cs typeface="Times New Roman" pitchFamily="18" charset="0"/>
              </a:rPr>
              <a:t>At the </a:t>
            </a:r>
            <a:r>
              <a:rPr lang="en-US" sz="2800" dirty="0" err="1" smtClean="0">
                <a:latin typeface="Times New Roman" pitchFamily="18" charset="0"/>
                <a:cs typeface="Times New Roman" pitchFamily="18" charset="0"/>
              </a:rPr>
              <a:t>fundus</a:t>
            </a:r>
            <a:r>
              <a:rPr lang="en-US" sz="2800" dirty="0" smtClean="0">
                <a:latin typeface="Times New Roman" pitchFamily="18" charset="0"/>
                <a:cs typeface="Times New Roman" pitchFamily="18" charset="0"/>
              </a:rPr>
              <a:t> and body the </a:t>
            </a:r>
            <a:r>
              <a:rPr lang="en-US" sz="2800" dirty="0" err="1" smtClean="0">
                <a:latin typeface="Times New Roman" pitchFamily="18" charset="0"/>
                <a:cs typeface="Times New Roman" pitchFamily="18" charset="0"/>
              </a:rPr>
              <a:t>fibres</a:t>
            </a:r>
            <a:r>
              <a:rPr lang="en-US" sz="2800" dirty="0" smtClean="0">
                <a:latin typeface="Times New Roman" pitchFamily="18" charset="0"/>
                <a:cs typeface="Times New Roman" pitchFamily="18" charset="0"/>
              </a:rPr>
              <a:t> interlace i.e. run in all directions to surround the blood and lymphatic vessels passing to and from the endometrium.</a:t>
            </a:r>
          </a:p>
          <a:p>
            <a:r>
              <a:rPr lang="en-US" sz="2800" dirty="0" smtClean="0">
                <a:latin typeface="Times New Roman" pitchFamily="18" charset="0"/>
                <a:cs typeface="Times New Roman" pitchFamily="18" charset="0"/>
              </a:rPr>
              <a:t>At the isthmus and cervix, circular </a:t>
            </a:r>
            <a:r>
              <a:rPr lang="en-US" sz="2800" dirty="0" err="1" smtClean="0">
                <a:latin typeface="Times New Roman" pitchFamily="18" charset="0"/>
                <a:cs typeface="Times New Roman" pitchFamily="18" charset="0"/>
              </a:rPr>
              <a:t>fibres</a:t>
            </a:r>
            <a:r>
              <a:rPr lang="en-US" sz="2800" dirty="0" smtClean="0">
                <a:latin typeface="Times New Roman" pitchFamily="18" charset="0"/>
                <a:cs typeface="Times New Roman" pitchFamily="18" charset="0"/>
              </a:rPr>
              <a:t> are more.</a:t>
            </a:r>
          </a:p>
          <a:p>
            <a:r>
              <a:rPr lang="en-US" sz="2800" dirty="0" smtClean="0">
                <a:latin typeface="Times New Roman" pitchFamily="18" charset="0"/>
                <a:cs typeface="Times New Roman" pitchFamily="18" charset="0"/>
              </a:rPr>
              <a:t>Generally the outermost part of this layer comprises of longitudinal </a:t>
            </a:r>
            <a:r>
              <a:rPr lang="en-US" sz="2800" dirty="0" err="1" smtClean="0">
                <a:latin typeface="Times New Roman" pitchFamily="18" charset="0"/>
                <a:cs typeface="Times New Roman" pitchFamily="18" charset="0"/>
              </a:rPr>
              <a:t>fibres</a:t>
            </a:r>
            <a:r>
              <a:rPr lang="en-US" sz="2800" dirty="0" smtClean="0">
                <a:latin typeface="Times New Roman" pitchFamily="18" charset="0"/>
                <a:cs typeface="Times New Roman" pitchFamily="18" charset="0"/>
              </a:rPr>
              <a:t>, which are continuous with those of uterine tubes ligaments and the vagina.</a:t>
            </a:r>
            <a:endParaRPr lang="en-US" sz="2800" dirty="0"/>
          </a:p>
        </p:txBody>
      </p:sp>
    </p:spTree>
    <p:extLst>
      <p:ext uri="{BB962C8B-B14F-4D97-AF65-F5344CB8AC3E}">
        <p14:creationId xmlns:p14="http://schemas.microsoft.com/office/powerpoint/2010/main" val="3581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normAutofit/>
          </a:bodyPr>
          <a:lstStyle/>
          <a:p>
            <a:pPr marL="1437894" lvl="3" indent="-514350">
              <a:buFont typeface="+mj-lt"/>
              <a:buAutoNum type="arabicPeriod" startAt="3"/>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ENDOMETRIUM</a:t>
            </a:r>
          </a:p>
          <a:p>
            <a:pPr>
              <a:buFont typeface="Wingdings" pitchFamily="2" charset="2"/>
              <a:buChar char="v"/>
            </a:pPr>
            <a:r>
              <a:rPr lang="en-US" sz="3600" dirty="0" smtClean="0">
                <a:latin typeface="Times New Roman" pitchFamily="18" charset="0"/>
                <a:cs typeface="Times New Roman" pitchFamily="18" charset="0"/>
              </a:rPr>
              <a:t>The innermost layer.</a:t>
            </a:r>
          </a:p>
          <a:p>
            <a:r>
              <a:rPr lang="en-US" sz="3600" dirty="0" smtClean="0">
                <a:latin typeface="Times New Roman" pitchFamily="18" charset="0"/>
                <a:cs typeface="Times New Roman" pitchFamily="18" charset="0"/>
              </a:rPr>
              <a:t>Formed of ciliated epithelium, whose base has a connective tissue capable of rapid regeneration following every menstrual phase.</a:t>
            </a:r>
          </a:p>
          <a:p>
            <a:r>
              <a:rPr lang="en-US" sz="3600" dirty="0" smtClean="0">
                <a:latin typeface="Times New Roman" pitchFamily="18" charset="0"/>
                <a:cs typeface="Times New Roman" pitchFamily="18" charset="0"/>
              </a:rPr>
              <a:t>The epithelial cells are cuboidal shaped and have glands which secrete alkaline mucus</a:t>
            </a:r>
            <a:r>
              <a:rPr lang="en-US"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24075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u="sng" dirty="0" smtClean="0">
                <a:latin typeface="Times New Roman" pitchFamily="18" charset="0"/>
                <a:cs typeface="Times New Roman" pitchFamily="18" charset="0"/>
              </a:rPr>
              <a:t/>
            </a:r>
            <a:br>
              <a:rPr lang="en-US" u="sng"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u="sng" dirty="0" smtClean="0">
                <a:solidFill>
                  <a:schemeClr val="tx1"/>
                </a:solidFill>
                <a:latin typeface="Times New Roman" pitchFamily="18" charset="0"/>
                <a:cs typeface="Times New Roman" pitchFamily="18" charset="0"/>
              </a:rPr>
              <a:t>RELATIONS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52400" y="762000"/>
            <a:ext cx="8534400" cy="5562600"/>
          </a:xfrm>
        </p:spPr>
        <p:txBody>
          <a:bodyPr>
            <a:normAutofit/>
          </a:bodyPr>
          <a:lstStyle/>
          <a:p>
            <a:r>
              <a:rPr lang="en-US" sz="3300" dirty="0" smtClean="0">
                <a:latin typeface="Times New Roman" pitchFamily="18" charset="0"/>
                <a:cs typeface="Times New Roman" pitchFamily="18" charset="0"/>
              </a:rPr>
              <a:t>Anteriorly  is the  </a:t>
            </a:r>
            <a:r>
              <a:rPr lang="en-US" sz="3300" dirty="0" err="1" smtClean="0">
                <a:latin typeface="Times New Roman" pitchFamily="18" charset="0"/>
                <a:cs typeface="Times New Roman" pitchFamily="18" charset="0"/>
              </a:rPr>
              <a:t>uterovesical</a:t>
            </a:r>
            <a:r>
              <a:rPr lang="en-US" sz="3300" dirty="0" smtClean="0">
                <a:latin typeface="Times New Roman" pitchFamily="18" charset="0"/>
                <a:cs typeface="Times New Roman" pitchFamily="18" charset="0"/>
              </a:rPr>
              <a:t> pouch and the urinary bladder.</a:t>
            </a:r>
          </a:p>
          <a:p>
            <a:r>
              <a:rPr lang="en-US" sz="3300" dirty="0" err="1" smtClean="0">
                <a:latin typeface="Times New Roman" pitchFamily="18" charset="0"/>
                <a:cs typeface="Times New Roman" pitchFamily="18" charset="0"/>
              </a:rPr>
              <a:t>Posteriorly</a:t>
            </a:r>
            <a:r>
              <a:rPr lang="en-US" sz="3300" dirty="0" smtClean="0">
                <a:latin typeface="Times New Roman" pitchFamily="18" charset="0"/>
                <a:cs typeface="Times New Roman" pitchFamily="18" charset="0"/>
              </a:rPr>
              <a:t>, is the recto-uterine pouch of Douglas and the rectum.</a:t>
            </a:r>
          </a:p>
          <a:p>
            <a:r>
              <a:rPr lang="en-US" sz="3300" dirty="0" smtClean="0">
                <a:latin typeface="Times New Roman" pitchFamily="18" charset="0"/>
                <a:cs typeface="Times New Roman" pitchFamily="18" charset="0"/>
              </a:rPr>
              <a:t>Superiorly is  the intestines.</a:t>
            </a:r>
          </a:p>
          <a:p>
            <a:r>
              <a:rPr lang="en-US" sz="3300" dirty="0" smtClean="0">
                <a:latin typeface="Times New Roman" pitchFamily="18" charset="0"/>
                <a:cs typeface="Times New Roman" pitchFamily="18" charset="0"/>
              </a:rPr>
              <a:t>Inferiorly – The cervix and vagina.</a:t>
            </a:r>
          </a:p>
          <a:p>
            <a:r>
              <a:rPr lang="en-US" sz="3300" dirty="0" smtClean="0">
                <a:latin typeface="Times New Roman" pitchFamily="18" charset="0"/>
                <a:cs typeface="Times New Roman" pitchFamily="18" charset="0"/>
              </a:rPr>
              <a:t>Laterally – the broad ligaments, uterine tubes, the ovaries, uterine blood vessels, and lower portion of </a:t>
            </a:r>
            <a:r>
              <a:rPr lang="en-US" sz="3300" dirty="0" err="1" smtClean="0">
                <a:latin typeface="Times New Roman" pitchFamily="18" charset="0"/>
                <a:cs typeface="Times New Roman" pitchFamily="18" charset="0"/>
              </a:rPr>
              <a:t>ureters</a:t>
            </a:r>
            <a:r>
              <a:rPr lang="en-US" sz="33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45249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400" b="1" dirty="0" smtClean="0">
                <a:solidFill>
                  <a:schemeClr val="tx1"/>
                </a:solidFill>
                <a:latin typeface="Times New Roman" pitchFamily="18" charset="0"/>
                <a:cs typeface="Times New Roman" pitchFamily="18" charset="0"/>
              </a:rPr>
              <a:t>FUNCTIONS</a:t>
            </a:r>
            <a:endParaRPr lang="en-US" dirty="0">
              <a:solidFill>
                <a:schemeClr val="tx1"/>
              </a:solidFill>
            </a:endParaRPr>
          </a:p>
        </p:txBody>
      </p:sp>
      <p:sp>
        <p:nvSpPr>
          <p:cNvPr id="3" name="Content Placeholder 2"/>
          <p:cNvSpPr>
            <a:spLocks noGrp="1"/>
          </p:cNvSpPr>
          <p:nvPr>
            <p:ph idx="1"/>
          </p:nvPr>
        </p:nvSpPr>
        <p:spPr>
          <a:xfrm>
            <a:off x="457200" y="685800"/>
            <a:ext cx="8229600" cy="5440363"/>
          </a:xfrm>
        </p:spPr>
        <p:txBody>
          <a:bodyPr lIns="0" rIns="0">
            <a:normAutofit/>
          </a:bodyPr>
          <a:lstStyle/>
          <a:p>
            <a:pPr lvl="0">
              <a:buNone/>
            </a:pPr>
            <a:endParaRPr lang="en-US" sz="3500" dirty="0" smtClean="0">
              <a:latin typeface="Times New Roman" pitchFamily="18" charset="0"/>
              <a:cs typeface="Times New Roman" pitchFamily="18" charset="0"/>
            </a:endParaRPr>
          </a:p>
          <a:p>
            <a:pPr marL="914400" indent="-914400"/>
            <a:r>
              <a:rPr lang="en-US" sz="3500" dirty="0" smtClean="0">
                <a:latin typeface="Times New Roman" pitchFamily="18" charset="0"/>
                <a:cs typeface="Times New Roman" pitchFamily="18" charset="0"/>
              </a:rPr>
              <a:t> Prepares for possibility of pregnancy every month.</a:t>
            </a:r>
          </a:p>
          <a:p>
            <a:pPr marL="914400" indent="-914400"/>
            <a:r>
              <a:rPr lang="en-US" sz="3500" dirty="0" smtClean="0">
                <a:latin typeface="Times New Roman" pitchFamily="18" charset="0"/>
                <a:cs typeface="Times New Roman" pitchFamily="18" charset="0"/>
              </a:rPr>
              <a:t> Shelters and facilitates the nourishment of the fetus.</a:t>
            </a:r>
          </a:p>
          <a:p>
            <a:pPr marL="914400" indent="-914400">
              <a:buFont typeface="Wingdings" pitchFamily="2" charset="2"/>
              <a:buChar char="Ø"/>
            </a:pPr>
            <a:r>
              <a:rPr lang="en-US" sz="3500" dirty="0" smtClean="0">
                <a:latin typeface="Times New Roman" pitchFamily="18" charset="0"/>
                <a:cs typeface="Times New Roman" pitchFamily="18" charset="0"/>
              </a:rPr>
              <a:t>  Nourishment is from the mother through the placenta.</a:t>
            </a:r>
          </a:p>
          <a:p>
            <a:pPr marL="914400" indent="-914400"/>
            <a:r>
              <a:rPr lang="en-US" sz="3600" dirty="0" smtClean="0">
                <a:latin typeface="Times New Roman" pitchFamily="18" charset="0"/>
                <a:cs typeface="Times New Roman" pitchFamily="18" charset="0"/>
              </a:rPr>
              <a:t> Expels the products of conception through the </a:t>
            </a:r>
            <a:r>
              <a:rPr lang="en-US" sz="3600" dirty="0" err="1" smtClean="0">
                <a:latin typeface="Times New Roman" pitchFamily="18" charset="0"/>
                <a:cs typeface="Times New Roman" pitchFamily="18" charset="0"/>
              </a:rPr>
              <a:t>labour</a:t>
            </a:r>
            <a:r>
              <a:rPr lang="en-US" sz="3600" dirty="0" smtClean="0">
                <a:latin typeface="Times New Roman" pitchFamily="18" charset="0"/>
                <a:cs typeface="Times New Roman" pitchFamily="18" charset="0"/>
              </a:rPr>
              <a:t> process.</a:t>
            </a:r>
          </a:p>
          <a:p>
            <a:pPr marL="914400" lvl="0" indent="-914400">
              <a:buNone/>
            </a:pPr>
            <a:endParaRPr lang="en-US" sz="3500" dirty="0" smtClean="0">
              <a:latin typeface="Times New Roman" pitchFamily="18" charset="0"/>
              <a:cs typeface="Times New Roman" pitchFamily="18" charset="0"/>
            </a:endParaRPr>
          </a:p>
          <a:p>
            <a:pPr marL="914400" lvl="0" indent="-914400">
              <a:buNone/>
            </a:pPr>
            <a:endParaRPr lang="en-US" sz="3500" dirty="0" smtClean="0">
              <a:latin typeface="Times New Roman" pitchFamily="18" charset="0"/>
              <a:cs typeface="Times New Roman" pitchFamily="18" charset="0"/>
            </a:endParaRPr>
          </a:p>
          <a:p>
            <a:pPr marL="914400" lvl="0" indent="-914400">
              <a:buNone/>
            </a:pPr>
            <a:endParaRPr lang="en-US" sz="3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5581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t>
            </a:r>
            <a:r>
              <a:rPr lang="en-US" sz="4400" b="1" dirty="0" smtClean="0">
                <a:solidFill>
                  <a:schemeClr val="tx1"/>
                </a:solidFill>
                <a:latin typeface="Times New Roman" pitchFamily="18" charset="0"/>
                <a:cs typeface="Times New Roman" pitchFamily="18" charset="0"/>
              </a:rPr>
              <a:t>Blood supply</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762000"/>
            <a:ext cx="8229600" cy="5364163"/>
          </a:xfrm>
        </p:spPr>
        <p:txBody>
          <a:bodyPr lIns="0" rIns="0">
            <a:normAutofit fontScale="47500" lnSpcReduction="20000"/>
          </a:bodyPr>
          <a:lstStyle/>
          <a:p>
            <a:endParaRPr lang="en-US" sz="7300" dirty="0" smtClean="0">
              <a:latin typeface="Times New Roman" pitchFamily="18" charset="0"/>
              <a:cs typeface="Times New Roman" pitchFamily="18" charset="0"/>
            </a:endParaRPr>
          </a:p>
          <a:p>
            <a:r>
              <a:rPr lang="en-US" sz="7300" dirty="0" smtClean="0">
                <a:latin typeface="Times New Roman" pitchFamily="18" charset="0"/>
                <a:cs typeface="Times New Roman" pitchFamily="18" charset="0"/>
              </a:rPr>
              <a:t>Through  uterine  artery, a branch of the internal iliac artery.</a:t>
            </a:r>
          </a:p>
          <a:p>
            <a:pPr lvl="0"/>
            <a:r>
              <a:rPr lang="en-US" sz="7300" dirty="0" smtClean="0">
                <a:latin typeface="Times New Roman" pitchFamily="18" charset="0"/>
                <a:cs typeface="Times New Roman" pitchFamily="18" charset="0"/>
              </a:rPr>
              <a:t>Ovarian artery, a branch of abdominal aorta provides supply back up. </a:t>
            </a:r>
          </a:p>
          <a:p>
            <a:r>
              <a:rPr lang="en-US" sz="7300" dirty="0" smtClean="0">
                <a:latin typeface="Times New Roman" pitchFamily="18" charset="0"/>
                <a:cs typeface="Times New Roman" pitchFamily="18" charset="0"/>
              </a:rPr>
              <a:t>venous drainage follow the same course. </a:t>
            </a:r>
          </a:p>
          <a:p>
            <a:r>
              <a:rPr lang="en-US" sz="7300" dirty="0" smtClean="0">
                <a:latin typeface="Times New Roman" pitchFamily="18" charset="0"/>
                <a:cs typeface="Times New Roman" pitchFamily="18" charset="0"/>
              </a:rPr>
              <a:t>This excellent network of supply from major vessels, makes the uterus highly vascular.</a:t>
            </a:r>
          </a:p>
          <a:p>
            <a:pPr lvl="0"/>
            <a:endParaRPr lang="en-US" sz="7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7202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buNone/>
            </a:pPr>
            <a:r>
              <a:rPr lang="en-US" u="sng" dirty="0" smtClean="0">
                <a:latin typeface="Times New Roman" pitchFamily="18" charset="0"/>
                <a:cs typeface="Times New Roman" pitchFamily="18" charset="0"/>
              </a:rPr>
              <a:t>Nerve supply</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Mainly from the  autonomic nervous system.</a:t>
            </a:r>
          </a:p>
          <a:p>
            <a:r>
              <a:rPr lang="en-US" dirty="0" smtClean="0">
                <a:latin typeface="Times New Roman" pitchFamily="18" charset="0"/>
                <a:cs typeface="Times New Roman" pitchFamily="18" charset="0"/>
              </a:rPr>
              <a:t>Sympathetic and parasympathetic through the pelvic plexus.</a:t>
            </a:r>
          </a:p>
          <a:p>
            <a:pPr>
              <a:buNone/>
            </a:pPr>
            <a:r>
              <a:rPr lang="en-US" u="sng" dirty="0" smtClean="0">
                <a:latin typeface="Times New Roman" pitchFamily="18" charset="0"/>
                <a:cs typeface="Times New Roman" pitchFamily="18" charset="0"/>
              </a:rPr>
              <a:t>LYMPHATIC  DRAINAGE</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Uterine body drains to the internal iliac glands while cervical areas drains into various pelvic lymph glands.</a:t>
            </a:r>
          </a:p>
          <a:p>
            <a:pPr lvl="0"/>
            <a:r>
              <a:rPr lang="en-US" dirty="0" smtClean="0">
                <a:latin typeface="Times New Roman" pitchFamily="18" charset="0"/>
                <a:cs typeface="Times New Roman" pitchFamily="18" charset="0"/>
              </a:rPr>
              <a:t>Uterine infection under normal circumstances, does not occur because of the good drainage network.</a:t>
            </a:r>
          </a:p>
          <a:p>
            <a:endParaRPr lang="en-US" dirty="0"/>
          </a:p>
        </p:txBody>
      </p:sp>
    </p:spTree>
    <p:extLst>
      <p:ext uri="{BB962C8B-B14F-4D97-AF65-F5344CB8AC3E}">
        <p14:creationId xmlns:p14="http://schemas.microsoft.com/office/powerpoint/2010/main" val="81841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b="1" u="sng" dirty="0" smtClean="0">
                <a:latin typeface="Times New Roman" pitchFamily="18" charset="0"/>
                <a:cs typeface="Times New Roman" pitchFamily="18" charset="0"/>
              </a:rPr>
              <a:t>UTERINE SUPPORTS</a:t>
            </a:r>
            <a:r>
              <a:rPr lang="en-US" b="1" u="sng" dirty="0" smtClean="0"/>
              <a:t/>
            </a:r>
            <a:br>
              <a:rPr lang="en-US" b="1" u="sng" dirty="0" smtClean="0"/>
            </a:br>
            <a:endParaRPr lang="en-US" dirty="0"/>
          </a:p>
        </p:txBody>
      </p:sp>
      <p:sp>
        <p:nvSpPr>
          <p:cNvPr id="3" name="Content Placeholder 2"/>
          <p:cNvSpPr>
            <a:spLocks noGrp="1"/>
          </p:cNvSpPr>
          <p:nvPr>
            <p:ph idx="1"/>
          </p:nvPr>
        </p:nvSpPr>
        <p:spPr>
          <a:xfrm>
            <a:off x="457200" y="838200"/>
            <a:ext cx="8229600" cy="5410200"/>
          </a:xfrm>
        </p:spPr>
        <p:txBody>
          <a:bodyPr>
            <a:normAutofit lnSpcReduction="10000"/>
          </a:bodyPr>
          <a:lstStyle/>
          <a:p>
            <a:pPr>
              <a:buFont typeface="Wingdings" pitchFamily="2" charset="2"/>
              <a:buChar char="v"/>
            </a:pPr>
            <a:r>
              <a:rPr lang="en-US" sz="2800" dirty="0" smtClean="0">
                <a:latin typeface="Times New Roman" pitchFamily="18" charset="0"/>
                <a:cs typeface="Times New Roman" pitchFamily="18" charset="0"/>
              </a:rPr>
              <a:t>Pelvic floor is the main supportive factor , through various ligaments  maintain the position.</a:t>
            </a:r>
          </a:p>
          <a:p>
            <a:pPr lvl="0">
              <a:buFont typeface="Wingdings" pitchFamily="2" charset="2"/>
              <a:buChar char="v"/>
            </a:pPr>
            <a:r>
              <a:rPr lang="en-US" sz="2800" dirty="0" smtClean="0">
                <a:latin typeface="Times New Roman" pitchFamily="18" charset="0"/>
                <a:cs typeface="Times New Roman" pitchFamily="18" charset="0"/>
              </a:rPr>
              <a:t>Those attached to the cervical level are the most important.  They are:-</a:t>
            </a:r>
          </a:p>
          <a:p>
            <a:pPr>
              <a:buNone/>
            </a:pPr>
            <a:r>
              <a:rPr lang="en-US" sz="2800"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rPr>
              <a:t>THE TRANSVERSE CERVICAL LIGAMENTS</a:t>
            </a:r>
            <a:endParaRPr lang="en-US" sz="28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Also referred to as </a:t>
            </a:r>
            <a:r>
              <a:rPr lang="en-US" sz="3200" dirty="0" smtClean="0">
                <a:solidFill>
                  <a:srgbClr val="FF0000"/>
                </a:solidFill>
                <a:latin typeface="Times New Roman" pitchFamily="18" charset="0"/>
                <a:cs typeface="Times New Roman" pitchFamily="18" charset="0"/>
              </a:rPr>
              <a:t>cardinal</a:t>
            </a:r>
            <a:r>
              <a:rPr lang="en-US" sz="3200" dirty="0" smtClean="0">
                <a:latin typeface="Times New Roman" pitchFamily="18" charset="0"/>
                <a:cs typeface="Times New Roman" pitchFamily="18" charset="0"/>
              </a:rPr>
              <a:t> or </a:t>
            </a:r>
            <a:r>
              <a:rPr lang="en-US" sz="3200" dirty="0" err="1" smtClean="0">
                <a:solidFill>
                  <a:srgbClr val="FF0000"/>
                </a:solidFill>
                <a:latin typeface="Times New Roman" pitchFamily="18" charset="0"/>
                <a:cs typeface="Times New Roman" pitchFamily="18" charset="0"/>
              </a:rPr>
              <a:t>mackenrodt’s</a:t>
            </a:r>
            <a:r>
              <a:rPr lang="en-US" sz="3200" dirty="0" smtClean="0">
                <a:latin typeface="Times New Roman" pitchFamily="18" charset="0"/>
                <a:cs typeface="Times New Roman" pitchFamily="18" charset="0"/>
              </a:rPr>
              <a:t> ligaments.</a:t>
            </a:r>
          </a:p>
          <a:p>
            <a:r>
              <a:rPr lang="en-US" sz="3200" dirty="0" smtClean="0">
                <a:latin typeface="Times New Roman" pitchFamily="18" charset="0"/>
                <a:cs typeface="Times New Roman" pitchFamily="18" charset="0"/>
              </a:rPr>
              <a:t>Spreads out from the lateral aspect of the cervix to the side walls of the pelvis.</a:t>
            </a:r>
          </a:p>
          <a:p>
            <a:r>
              <a:rPr lang="en-US" sz="3200" dirty="0" smtClean="0">
                <a:latin typeface="Times New Roman" pitchFamily="18" charset="0"/>
                <a:cs typeface="Times New Roman" pitchFamily="18" charset="0"/>
              </a:rPr>
              <a:t>Results from thickening of the broad ligaments lower margin.</a:t>
            </a:r>
          </a:p>
        </p:txBody>
      </p:sp>
    </p:spTree>
    <p:extLst>
      <p:ext uri="{BB962C8B-B14F-4D97-AF65-F5344CB8AC3E}">
        <p14:creationId xmlns:p14="http://schemas.microsoft.com/office/powerpoint/2010/main" val="110055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latin typeface="Times New Roman" pitchFamily="18" charset="0"/>
                <a:cs typeface="Times New Roman" pitchFamily="18" charset="0"/>
              </a:rPr>
              <a:t/>
            </a:r>
            <a:br>
              <a:rPr lang="en-US" b="1" u="sng" dirty="0" smtClean="0">
                <a:latin typeface="Times New Roman" pitchFamily="18" charset="0"/>
                <a:cs typeface="Times New Roman" pitchFamily="18" charset="0"/>
              </a:rPr>
            </a:br>
            <a:r>
              <a:rPr lang="en-US" dirty="0" smtClean="0">
                <a:effectLst/>
                <a:latin typeface="Times New Roman" pitchFamily="18" charset="0"/>
                <a:cs typeface="Times New Roman" pitchFamily="18" charset="0"/>
              </a:rPr>
              <a:t>		</a:t>
            </a:r>
            <a:r>
              <a:rPr lang="en-US" dirty="0" err="1" smtClean="0">
                <a:effectLst/>
                <a:latin typeface="Times New Roman" pitchFamily="18" charset="0"/>
                <a:cs typeface="Times New Roman" pitchFamily="18" charset="0"/>
              </a:rPr>
              <a:t>contd</a:t>
            </a:r>
            <a:r>
              <a:rPr lang="en-US" b="1" u="sng" dirty="0" smtClean="0"/>
              <a:t/>
            </a:r>
            <a:br>
              <a:rPr lang="en-US" b="1" u="sng" dirty="0" smtClean="0"/>
            </a:br>
            <a:endParaRPr lang="en-US" dirty="0"/>
          </a:p>
        </p:txBody>
      </p:sp>
      <p:sp>
        <p:nvSpPr>
          <p:cNvPr id="3" name="Content Placeholder 2"/>
          <p:cNvSpPr>
            <a:spLocks noGrp="1"/>
          </p:cNvSpPr>
          <p:nvPr>
            <p:ph idx="1"/>
          </p:nvPr>
        </p:nvSpPr>
        <p:spPr>
          <a:xfrm>
            <a:off x="457200" y="1066800"/>
            <a:ext cx="8229600" cy="5181600"/>
          </a:xfrm>
        </p:spPr>
        <p:txBody>
          <a:bodyPr>
            <a:normAutofit fontScale="92500" lnSpcReduction="10000"/>
          </a:bodyPr>
          <a:lstStyle/>
          <a:p>
            <a:pPr lvl="0">
              <a:buNone/>
            </a:pPr>
            <a:r>
              <a:rPr lang="en-US" u="sng" dirty="0" smtClean="0">
                <a:latin typeface="Times New Roman" pitchFamily="18" charset="0"/>
                <a:cs typeface="Times New Roman" pitchFamily="18" charset="0"/>
              </a:rPr>
              <a:t>THE PUBOCERVICAL</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Originates from the anterior aspect of the cervix.  Passes forward, under the bladder to be inserted to  the  anterior aspect of the pubic bones. Pulls the cervix forward.</a:t>
            </a:r>
          </a:p>
          <a:p>
            <a:pPr lvl="0">
              <a:buNone/>
            </a:pPr>
            <a:r>
              <a:rPr lang="en-US" u="sng" dirty="0" smtClean="0">
                <a:latin typeface="Times New Roman" pitchFamily="18" charset="0"/>
                <a:cs typeface="Times New Roman" pitchFamily="18" charset="0"/>
              </a:rPr>
              <a:t>THE UTEROSACRAL</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Spreads from the posterior surface of the cervix, passes backwards, to be inserted to the sacrum.  Pulls the  cervix backwards.</a:t>
            </a:r>
          </a:p>
          <a:p>
            <a:pPr>
              <a:buFont typeface="Wingdings" pitchFamily="2" charset="2"/>
              <a:buChar char="v"/>
            </a:pPr>
            <a:r>
              <a:rPr lang="en-US" dirty="0" smtClean="0">
                <a:latin typeface="Times New Roman" pitchFamily="18" charset="0"/>
                <a:cs typeface="Times New Roman" pitchFamily="18" charset="0"/>
              </a:rPr>
              <a:t>Therefore </a:t>
            </a:r>
            <a:r>
              <a:rPr lang="en-US" dirty="0" err="1" smtClean="0">
                <a:latin typeface="Times New Roman" pitchFamily="18" charset="0"/>
                <a:cs typeface="Times New Roman" pitchFamily="18" charset="0"/>
              </a:rPr>
              <a:t>pubocervical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uterosacral</a:t>
            </a:r>
            <a:r>
              <a:rPr lang="en-US" dirty="0" smtClean="0">
                <a:latin typeface="Times New Roman" pitchFamily="18" charset="0"/>
                <a:cs typeface="Times New Roman" pitchFamily="18" charset="0"/>
              </a:rPr>
              <a:t> ligaments maintains the uterus in position.</a:t>
            </a:r>
          </a:p>
          <a:p>
            <a:endParaRPr lang="en-US" dirty="0"/>
          </a:p>
        </p:txBody>
      </p:sp>
    </p:spTree>
    <p:extLst>
      <p:ext uri="{BB962C8B-B14F-4D97-AF65-F5344CB8AC3E}">
        <p14:creationId xmlns:p14="http://schemas.microsoft.com/office/powerpoint/2010/main" val="394537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r>
              <a:rPr lang="en-US" dirty="0" smtClean="0"/>
              <a:t>ct</a:t>
            </a:r>
            <a:endParaRPr lang="en-US" dirty="0"/>
          </a:p>
        </p:txBody>
      </p:sp>
      <p:sp>
        <p:nvSpPr>
          <p:cNvPr id="3" name="Content Placeholder 2"/>
          <p:cNvSpPr>
            <a:spLocks noGrp="1"/>
          </p:cNvSpPr>
          <p:nvPr>
            <p:ph idx="1"/>
          </p:nvPr>
        </p:nvSpPr>
        <p:spPr>
          <a:xfrm>
            <a:off x="0" y="1066800"/>
            <a:ext cx="8686800" cy="5388008"/>
          </a:xfrm>
        </p:spPr>
        <p:txBody>
          <a:bodyPr>
            <a:normAutofit/>
          </a:bodyPr>
          <a:lstStyle/>
          <a:p>
            <a:pPr lvl="0">
              <a:buNone/>
            </a:pPr>
            <a:r>
              <a:rPr lang="en-US" sz="3200" u="sng" dirty="0" smtClean="0">
                <a:latin typeface="Times New Roman" pitchFamily="18" charset="0"/>
                <a:cs typeface="Times New Roman" pitchFamily="18" charset="0"/>
              </a:rPr>
              <a:t>THE OVARIAN LIGAMENTS</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Originates from the </a:t>
            </a:r>
            <a:r>
              <a:rPr lang="en-US" sz="3200" dirty="0" err="1" smtClean="0">
                <a:latin typeface="Times New Roman" pitchFamily="18" charset="0"/>
                <a:cs typeface="Times New Roman" pitchFamily="18" charset="0"/>
              </a:rPr>
              <a:t>cornua</a:t>
            </a:r>
            <a:r>
              <a:rPr lang="en-US" sz="3200" dirty="0" smtClean="0">
                <a:latin typeface="Times New Roman" pitchFamily="18" charset="0"/>
                <a:cs typeface="Times New Roman" pitchFamily="18" charset="0"/>
              </a:rPr>
              <a:t>, but </a:t>
            </a:r>
            <a:r>
              <a:rPr lang="en-US" sz="3200" dirty="0" err="1" smtClean="0">
                <a:latin typeface="Times New Roman" pitchFamily="18" charset="0"/>
                <a:cs typeface="Times New Roman" pitchFamily="18" charset="0"/>
              </a:rPr>
              <a:t>posterioly</a:t>
            </a:r>
            <a:r>
              <a:rPr lang="en-US" sz="3200" dirty="0" smtClean="0">
                <a:latin typeface="Times New Roman" pitchFamily="18" charset="0"/>
                <a:cs typeface="Times New Roman" pitchFamily="18" charset="0"/>
              </a:rPr>
              <a:t> to the uterine tubes.</a:t>
            </a:r>
          </a:p>
          <a:p>
            <a:r>
              <a:rPr lang="en-US" sz="3200" dirty="0" smtClean="0">
                <a:latin typeface="Times New Roman" pitchFamily="18" charset="0"/>
                <a:cs typeface="Times New Roman" pitchFamily="18" charset="0"/>
              </a:rPr>
              <a:t>Inserted to each of the ovaries after passing between broad ligament folds.</a:t>
            </a:r>
          </a:p>
          <a:p>
            <a:pPr>
              <a:buNone/>
            </a:pPr>
            <a:r>
              <a:rPr lang="en-US" sz="3200" dirty="0" smtClean="0">
                <a:solidFill>
                  <a:schemeClr val="accent1">
                    <a:lumMod val="75000"/>
                  </a:schemeClr>
                </a:solidFill>
                <a:latin typeface="Times New Roman" pitchFamily="18" charset="0"/>
                <a:cs typeface="Times New Roman" pitchFamily="18" charset="0"/>
              </a:rPr>
              <a:t>NB: </a:t>
            </a:r>
            <a:r>
              <a:rPr lang="en-US" sz="3200" dirty="0" smtClean="0">
                <a:latin typeface="Times New Roman" pitchFamily="18" charset="0"/>
                <a:cs typeface="Times New Roman" pitchFamily="18" charset="0"/>
              </a:rPr>
              <a:t>Round, ovarian ligaments and uterine tubes originate from the </a:t>
            </a:r>
            <a:r>
              <a:rPr lang="en-US" sz="3200" dirty="0" err="1" smtClean="0">
                <a:latin typeface="Times New Roman" pitchFamily="18" charset="0"/>
                <a:cs typeface="Times New Roman" pitchFamily="18" charset="0"/>
              </a:rPr>
              <a:t>cornua</a:t>
            </a:r>
            <a:r>
              <a:rPr lang="en-US" sz="3200" dirty="0" smtClean="0">
                <a:latin typeface="Times New Roman" pitchFamily="18" charset="0"/>
                <a:cs typeface="Times New Roman" pitchFamily="18" charset="0"/>
              </a:rPr>
              <a:t> and resemble closely on inspection.</a:t>
            </a:r>
          </a:p>
          <a:p>
            <a:pPr>
              <a:buFont typeface="Wingdings" pitchFamily="2" charset="2"/>
              <a:buChar char="ü"/>
            </a:pPr>
            <a:r>
              <a:rPr lang="en-US" sz="3200" dirty="0" smtClean="0">
                <a:latin typeface="Times New Roman" pitchFamily="18" charset="0"/>
                <a:cs typeface="Times New Roman" pitchFamily="18" charset="0"/>
              </a:rPr>
              <a:t> For successful bilateral tubal ligation (BTL) specific identification is mandatory.</a:t>
            </a:r>
          </a:p>
          <a:p>
            <a:endParaRPr lang="en-US" dirty="0"/>
          </a:p>
        </p:txBody>
      </p:sp>
    </p:spTree>
    <p:extLst>
      <p:ext uri="{BB962C8B-B14F-4D97-AF65-F5344CB8AC3E}">
        <p14:creationId xmlns:p14="http://schemas.microsoft.com/office/powerpoint/2010/main" val="68897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0033CC"/>
                </a:solidFill>
              </a:rPr>
              <a:t>A DIAGRAM OF THE SUPPORTS OF THE UTERUS…..(pg 87)</a:t>
            </a:r>
            <a:endParaRPr lang="en-US" dirty="0">
              <a:solidFill>
                <a:srgbClr val="0033CC"/>
              </a:solidFill>
            </a:endParaRPr>
          </a:p>
        </p:txBody>
      </p:sp>
      <p:pic>
        <p:nvPicPr>
          <p:cNvPr id="4" name="ia_el_25_innerEl" descr="The support of the uterus from the side"/>
          <p:cNvPicPr>
            <a:picLocks noGrp="1"/>
          </p:cNvPicPr>
          <p:nvPr>
            <p:ph idx="1"/>
          </p:nvPr>
        </p:nvPicPr>
        <p:blipFill>
          <a:blip r:embed="rId2" cstate="print"/>
          <a:srcRect/>
          <a:stretch>
            <a:fillRect/>
          </a:stretch>
        </p:blipFill>
        <p:spPr bwMode="auto">
          <a:xfrm>
            <a:off x="228600" y="1219200"/>
            <a:ext cx="8686800" cy="5334000"/>
          </a:xfrm>
          <a:prstGeom prst="rect">
            <a:avLst/>
          </a:prstGeom>
          <a:noFill/>
          <a:ln w="9525">
            <a:noFill/>
            <a:miter lim="800000"/>
            <a:headEnd/>
            <a:tailEnd/>
          </a:ln>
        </p:spPr>
      </p:pic>
    </p:spTree>
    <p:extLst>
      <p:ext uri="{BB962C8B-B14F-4D97-AF65-F5344CB8AC3E}">
        <p14:creationId xmlns:p14="http://schemas.microsoft.com/office/powerpoint/2010/main" val="111932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3. Reduce health and socio-economic burdens due to STDs/HIV/AIDs and their implications or effects. </a:t>
            </a:r>
          </a:p>
          <a:p>
            <a:pPr marL="0" indent="0">
              <a:buNone/>
            </a:pPr>
            <a:r>
              <a:rPr lang="en-US" sz="3200" dirty="0" smtClean="0"/>
              <a:t>4. Enhance the health and wellbeing of adolescents and youths.</a:t>
            </a:r>
          </a:p>
          <a:p>
            <a:pPr marL="0" indent="0">
              <a:buNone/>
            </a:pPr>
            <a:r>
              <a:rPr lang="en-US" sz="3200" dirty="0" smtClean="0"/>
              <a:t>5. Reduce the incidence of infertility and facilitate proper investigations and management of infertile individuals or couples. </a:t>
            </a:r>
            <a:endParaRPr lang="en-US" sz="3200" dirty="0"/>
          </a:p>
        </p:txBody>
      </p:sp>
    </p:spTree>
    <p:extLst>
      <p:ext uri="{BB962C8B-B14F-4D97-AF65-F5344CB8AC3E}">
        <p14:creationId xmlns:p14="http://schemas.microsoft.com/office/powerpoint/2010/main" val="23381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t/>
            </a:r>
            <a:br>
              <a:rPr lang="en-US" b="1" u="sng" dirty="0" smtClean="0"/>
            </a:br>
            <a:r>
              <a:rPr lang="en-US" b="1" u="sng" dirty="0" smtClean="0"/>
              <a:t>4.UTERINE TUBES</a:t>
            </a:r>
            <a:br>
              <a:rPr lang="en-US" b="1" u="sng" dirty="0" smtClean="0"/>
            </a:br>
            <a:endParaRPr lang="en-US" dirty="0"/>
          </a:p>
        </p:txBody>
      </p:sp>
      <p:sp>
        <p:nvSpPr>
          <p:cNvPr id="3" name="Content Placeholder 2"/>
          <p:cNvSpPr>
            <a:spLocks noGrp="1"/>
          </p:cNvSpPr>
          <p:nvPr>
            <p:ph idx="1"/>
          </p:nvPr>
        </p:nvSpPr>
        <p:spPr>
          <a:xfrm>
            <a:off x="0" y="1066800"/>
            <a:ext cx="9144000" cy="4876800"/>
          </a:xfrm>
        </p:spPr>
        <p:txBody>
          <a:bodyPr>
            <a:normAutofit lnSpcReduction="10000"/>
          </a:bodyPr>
          <a:lstStyle/>
          <a:p>
            <a:pPr>
              <a:buNone/>
            </a:pPr>
            <a:r>
              <a:rPr lang="en-US" sz="3400" dirty="0" err="1" smtClean="0">
                <a:latin typeface="Times New Roman" pitchFamily="18" charset="0"/>
                <a:cs typeface="Times New Roman" pitchFamily="18" charset="0"/>
              </a:rPr>
              <a:t>Synonymes</a:t>
            </a:r>
            <a:r>
              <a:rPr lang="en-US" sz="3400" dirty="0" smtClean="0">
                <a:latin typeface="Times New Roman" pitchFamily="18" charset="0"/>
                <a:cs typeface="Times New Roman" pitchFamily="18" charset="0"/>
              </a:rPr>
              <a:t> :-   Fallopian tubes, </a:t>
            </a:r>
            <a:r>
              <a:rPr lang="en-US" sz="3400" dirty="0" err="1" smtClean="0">
                <a:latin typeface="Times New Roman" pitchFamily="18" charset="0"/>
                <a:cs typeface="Times New Roman" pitchFamily="18" charset="0"/>
              </a:rPr>
              <a:t>Salpinges</a:t>
            </a:r>
            <a:r>
              <a:rPr lang="en-US" sz="3400" dirty="0" smtClean="0">
                <a:latin typeface="Times New Roman" pitchFamily="18" charset="0"/>
                <a:cs typeface="Times New Roman" pitchFamily="18" charset="0"/>
              </a:rPr>
              <a:t> and Oviducts,</a:t>
            </a:r>
          </a:p>
          <a:p>
            <a:pPr>
              <a:buNone/>
            </a:pPr>
            <a:r>
              <a:rPr lang="en-US" sz="3400" b="1" dirty="0" smtClean="0">
                <a:latin typeface="Times New Roman" pitchFamily="18" charset="0"/>
                <a:cs typeface="Times New Roman" pitchFamily="18" charset="0"/>
              </a:rPr>
              <a:t>Definition</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Are 2 thin tubular structures running laterally from the </a:t>
            </a:r>
            <a:r>
              <a:rPr lang="en-US" sz="3400" dirty="0" err="1" smtClean="0">
                <a:latin typeface="Times New Roman" pitchFamily="18" charset="0"/>
                <a:cs typeface="Times New Roman" pitchFamily="18" charset="0"/>
              </a:rPr>
              <a:t>cornua</a:t>
            </a:r>
            <a:r>
              <a:rPr lang="en-US" sz="3400" dirty="0" smtClean="0">
                <a:latin typeface="Times New Roman" pitchFamily="18" charset="0"/>
                <a:cs typeface="Times New Roman" pitchFamily="18" charset="0"/>
              </a:rPr>
              <a:t> to the ovaries and each measures about 10cm long.</a:t>
            </a:r>
          </a:p>
          <a:p>
            <a:pPr>
              <a:buNone/>
            </a:pPr>
            <a:r>
              <a:rPr lang="en-US" sz="3400" u="sng" dirty="0" smtClean="0">
                <a:latin typeface="Times New Roman" pitchFamily="18" charset="0"/>
                <a:cs typeface="Times New Roman" pitchFamily="18" charset="0"/>
              </a:rPr>
              <a:t> AREAS (PARTS)</a:t>
            </a:r>
          </a:p>
          <a:p>
            <a:r>
              <a:rPr lang="en-US" sz="3400" dirty="0" smtClean="0">
                <a:latin typeface="Times New Roman" pitchFamily="18" charset="0"/>
                <a:cs typeface="Times New Roman" pitchFamily="18" charset="0"/>
              </a:rPr>
              <a:t>Based on location in relation to the </a:t>
            </a:r>
            <a:r>
              <a:rPr lang="en-US" sz="3400" dirty="0" err="1" smtClean="0">
                <a:latin typeface="Times New Roman" pitchFamily="18" charset="0"/>
                <a:cs typeface="Times New Roman" pitchFamily="18" charset="0"/>
              </a:rPr>
              <a:t>cornua</a:t>
            </a:r>
            <a:r>
              <a:rPr lang="en-US" sz="3400" dirty="0" smtClean="0">
                <a:latin typeface="Times New Roman" pitchFamily="18" charset="0"/>
                <a:cs typeface="Times New Roman" pitchFamily="18" charset="0"/>
              </a:rPr>
              <a:t>.</a:t>
            </a:r>
          </a:p>
          <a:p>
            <a:pPr lvl="0">
              <a:buNone/>
            </a:pPr>
            <a:r>
              <a:rPr lang="en-US" sz="3400" i="1" dirty="0" smtClean="0">
                <a:latin typeface="Times New Roman" pitchFamily="18" charset="0"/>
                <a:cs typeface="Times New Roman" pitchFamily="18" charset="0"/>
              </a:rPr>
              <a:t>   1.Interstitial (intramural)</a:t>
            </a:r>
          </a:p>
        </p:txBody>
      </p:sp>
    </p:spTree>
    <p:extLst>
      <p:ext uri="{BB962C8B-B14F-4D97-AF65-F5344CB8AC3E}">
        <p14:creationId xmlns:p14="http://schemas.microsoft.com/office/powerpoint/2010/main" val="16765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effectLst/>
              </a:rPr>
              <a:t/>
            </a:r>
            <a:br>
              <a:rPr lang="en-US" dirty="0" smtClean="0">
                <a:effectLst/>
              </a:rPr>
            </a:br>
            <a:r>
              <a:rPr lang="en-US" dirty="0" err="1" smtClean="0">
                <a:effectLst/>
              </a:rPr>
              <a:t>contd</a:t>
            </a:r>
            <a:r>
              <a:rPr lang="en-US" b="1" u="sng" dirty="0" smtClean="0"/>
              <a:t/>
            </a:r>
            <a:br>
              <a:rPr lang="en-US" b="1" u="sng" dirty="0" smtClean="0"/>
            </a:br>
            <a:endParaRPr lang="en-US" dirty="0"/>
          </a:p>
        </p:txBody>
      </p:sp>
      <p:sp>
        <p:nvSpPr>
          <p:cNvPr id="3" name="Content Placeholder 2"/>
          <p:cNvSpPr>
            <a:spLocks noGrp="1"/>
          </p:cNvSpPr>
          <p:nvPr>
            <p:ph idx="1"/>
          </p:nvPr>
        </p:nvSpPr>
        <p:spPr>
          <a:xfrm>
            <a:off x="0" y="1066800"/>
            <a:ext cx="9144000" cy="4876800"/>
          </a:xfrm>
        </p:spPr>
        <p:txBody>
          <a:bodyPr>
            <a:normAutofit lnSpcReduction="10000"/>
          </a:bodyPr>
          <a:lstStyle/>
          <a:p>
            <a:r>
              <a:rPr lang="en-US" sz="3400" dirty="0" smtClean="0">
                <a:latin typeface="Times New Roman" pitchFamily="18" charset="0"/>
                <a:cs typeface="Times New Roman" pitchFamily="18" charset="0"/>
              </a:rPr>
              <a:t>It is the first part, lying within the uterine walls, i.e. between the fundus and the body.  Measures about 1.25cm long with a lumen diameter of 1mm.</a:t>
            </a:r>
          </a:p>
          <a:p>
            <a:pPr lvl="0">
              <a:buNone/>
            </a:pPr>
            <a:r>
              <a:rPr lang="en-US" sz="3400" i="1" dirty="0" smtClean="0">
                <a:latin typeface="Times New Roman" pitchFamily="18" charset="0"/>
                <a:cs typeface="Times New Roman" pitchFamily="18" charset="0"/>
              </a:rPr>
              <a:t>   2.Isthmus</a:t>
            </a:r>
          </a:p>
          <a:p>
            <a:r>
              <a:rPr lang="en-US" sz="3400" dirty="0" smtClean="0">
                <a:latin typeface="Times New Roman" pitchFamily="18" charset="0"/>
                <a:cs typeface="Times New Roman" pitchFamily="18" charset="0"/>
              </a:rPr>
              <a:t>It is the narrowest part immediately adjoining the uterus.  Measures 2.5cm long.</a:t>
            </a:r>
          </a:p>
          <a:p>
            <a:pPr>
              <a:buNone/>
            </a:pPr>
            <a:r>
              <a:rPr lang="en-US" sz="3400" i="1" dirty="0" smtClean="0">
                <a:latin typeface="Times New Roman" pitchFamily="18" charset="0"/>
                <a:cs typeface="Times New Roman" pitchFamily="18" charset="0"/>
              </a:rPr>
              <a:t>   3.Ampulla</a:t>
            </a:r>
          </a:p>
          <a:p>
            <a:pPr>
              <a:buNone/>
            </a:pPr>
            <a:r>
              <a:rPr lang="en-US" sz="3400" dirty="0" smtClean="0">
                <a:latin typeface="Times New Roman" pitchFamily="18" charset="0"/>
                <a:cs typeface="Times New Roman" pitchFamily="18" charset="0"/>
              </a:rPr>
              <a:t> It is about 5cm long and lumen diameter 2-3cm.</a:t>
            </a:r>
          </a:p>
          <a:p>
            <a:pPr lvl="0"/>
            <a:endParaRPr lang="en-US" dirty="0" smtClean="0"/>
          </a:p>
          <a:p>
            <a:endParaRPr lang="en-US" dirty="0"/>
          </a:p>
        </p:txBody>
      </p:sp>
    </p:spTree>
    <p:extLst>
      <p:ext uri="{BB962C8B-B14F-4D97-AF65-F5344CB8AC3E}">
        <p14:creationId xmlns:p14="http://schemas.microsoft.com/office/powerpoint/2010/main" val="188954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152400" y="457200"/>
            <a:ext cx="8534400" cy="5668963"/>
          </a:xfrm>
        </p:spPr>
        <p:txBody>
          <a:bodyPr>
            <a:normAutofit/>
          </a:bodyPr>
          <a:lstStyle/>
          <a:p>
            <a:pPr>
              <a:buNone/>
            </a:pPr>
            <a:r>
              <a:rPr lang="en-US" sz="3200"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 4. </a:t>
            </a:r>
            <a:r>
              <a:rPr lang="en-US" sz="3200" dirty="0" smtClean="0">
                <a:latin typeface="Times New Roman" pitchFamily="18" charset="0"/>
                <a:cs typeface="Times New Roman" pitchFamily="18" charset="0"/>
              </a:rPr>
              <a:t>I</a:t>
            </a:r>
            <a:r>
              <a:rPr lang="en-US" sz="3200" i="1" dirty="0" smtClean="0">
                <a:latin typeface="Times New Roman" pitchFamily="18" charset="0"/>
                <a:cs typeface="Times New Roman" pitchFamily="18" charset="0"/>
              </a:rPr>
              <a:t>nfundibulum(</a:t>
            </a:r>
            <a:r>
              <a:rPr lang="en-US" sz="3200" i="1" dirty="0" err="1" smtClean="0">
                <a:latin typeface="Times New Roman" pitchFamily="18" charset="0"/>
                <a:cs typeface="Times New Roman" pitchFamily="18" charset="0"/>
              </a:rPr>
              <a:t>fimbriated</a:t>
            </a:r>
            <a:r>
              <a:rPr lang="en-US" sz="3200" i="1" dirty="0" smtClean="0">
                <a:latin typeface="Times New Roman" pitchFamily="18" charset="0"/>
                <a:cs typeface="Times New Roman" pitchFamily="18" charset="0"/>
              </a:rPr>
              <a:t>/ fringed end)</a:t>
            </a:r>
          </a:p>
          <a:p>
            <a:r>
              <a:rPr lang="en-US" sz="3600" dirty="0" smtClean="0">
                <a:latin typeface="Times New Roman" pitchFamily="18" charset="0"/>
                <a:cs typeface="Times New Roman" pitchFamily="18" charset="0"/>
              </a:rPr>
              <a:t>A funnel shaped fringed end which overhangs near the ovaries.</a:t>
            </a:r>
          </a:p>
          <a:p>
            <a:r>
              <a:rPr lang="en-US" sz="3600" dirty="0" smtClean="0">
                <a:latin typeface="Times New Roman" pitchFamily="18" charset="0"/>
                <a:cs typeface="Times New Roman" pitchFamily="18" charset="0"/>
              </a:rPr>
              <a:t>Comprises of many finger-like projections referred to as </a:t>
            </a:r>
            <a:r>
              <a:rPr lang="en-US" sz="3600" b="1" dirty="0" err="1" smtClean="0">
                <a:latin typeface="Times New Roman" pitchFamily="18" charset="0"/>
                <a:cs typeface="Times New Roman" pitchFamily="18" charset="0"/>
              </a:rPr>
              <a:t>fimbriae</a:t>
            </a:r>
            <a:r>
              <a:rPr lang="en-US" sz="3600" b="1"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The longest of all is known as </a:t>
            </a:r>
            <a:r>
              <a:rPr lang="en-US" sz="3600" b="1" dirty="0" smtClean="0">
                <a:latin typeface="Times New Roman" pitchFamily="18" charset="0"/>
                <a:cs typeface="Times New Roman" pitchFamily="18" charset="0"/>
              </a:rPr>
              <a:t>ovarian fimbria.</a:t>
            </a:r>
          </a:p>
          <a:p>
            <a:pPr>
              <a:buFont typeface="Wingdings" pitchFamily="2" charset="2"/>
              <a:buChar char="q"/>
            </a:pPr>
            <a:r>
              <a:rPr lang="en-US" sz="3200" dirty="0" smtClean="0">
                <a:latin typeface="Times New Roman" pitchFamily="18" charset="0"/>
                <a:cs typeface="Times New Roman" pitchFamily="18" charset="0"/>
              </a:rPr>
              <a:t> Its purpose is to direct the ovum to the specific tube since the fimbria is     attached to the ovary.</a:t>
            </a:r>
          </a:p>
          <a:p>
            <a:endParaRPr lang="en-US" sz="3200" dirty="0"/>
          </a:p>
        </p:txBody>
      </p:sp>
    </p:spTree>
    <p:extLst>
      <p:ext uri="{BB962C8B-B14F-4D97-AF65-F5344CB8AC3E}">
        <p14:creationId xmlns:p14="http://schemas.microsoft.com/office/powerpoint/2010/main" val="175710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RELATIONS</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371600"/>
            <a:ext cx="8686800" cy="5083208"/>
          </a:xfrm>
        </p:spPr>
        <p:txBody>
          <a:bodyPr>
            <a:normAutofit/>
          </a:bodyPr>
          <a:lstStyle/>
          <a:p>
            <a:r>
              <a:rPr lang="en-US" sz="3600" dirty="0" smtClean="0">
                <a:latin typeface="Times New Roman" pitchFamily="18" charset="0"/>
                <a:cs typeface="Times New Roman" pitchFamily="18" charset="0"/>
              </a:rPr>
              <a:t>Peritoneal cavity and intestines lies anteriorly, </a:t>
            </a:r>
            <a:r>
              <a:rPr lang="en-US" sz="3600" dirty="0" err="1" smtClean="0">
                <a:latin typeface="Times New Roman" pitchFamily="18" charset="0"/>
                <a:cs typeface="Times New Roman" pitchFamily="18" charset="0"/>
              </a:rPr>
              <a:t>posteriorly</a:t>
            </a:r>
            <a:r>
              <a:rPr lang="en-US" sz="3600" dirty="0" smtClean="0">
                <a:latin typeface="Times New Roman" pitchFamily="18" charset="0"/>
                <a:cs typeface="Times New Roman" pitchFamily="18" charset="0"/>
              </a:rPr>
              <a:t> and superiorly.</a:t>
            </a:r>
          </a:p>
          <a:p>
            <a:r>
              <a:rPr lang="en-US" sz="3600" dirty="0" smtClean="0">
                <a:latin typeface="Times New Roman" pitchFamily="18" charset="0"/>
                <a:cs typeface="Times New Roman" pitchFamily="18" charset="0"/>
              </a:rPr>
              <a:t>Inferiorly are the broad ligaments and ovaries</a:t>
            </a:r>
          </a:p>
          <a:p>
            <a:r>
              <a:rPr lang="en-US" sz="3600" dirty="0" smtClean="0">
                <a:latin typeface="Times New Roman" pitchFamily="18" charset="0"/>
                <a:cs typeface="Times New Roman" pitchFamily="18" charset="0"/>
              </a:rPr>
              <a:t>Laterally are the side walls of the pelvis.</a:t>
            </a:r>
          </a:p>
          <a:p>
            <a:r>
              <a:rPr lang="en-US" sz="3600" dirty="0" smtClean="0">
                <a:latin typeface="Times New Roman" pitchFamily="18" charset="0"/>
                <a:cs typeface="Times New Roman" pitchFamily="18" charset="0"/>
              </a:rPr>
              <a:t>Medially Uterus located between the two(2) tubes</a:t>
            </a:r>
          </a:p>
          <a:p>
            <a:pPr lvl="1"/>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7593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solidFill>
                  <a:schemeClr val="tx1"/>
                </a:solidFill>
                <a:latin typeface="Times New Roman" pitchFamily="18" charset="0"/>
                <a:cs typeface="Times New Roman" pitchFamily="18" charset="0"/>
              </a:rPr>
              <a:t>LAYERS</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143000"/>
            <a:ext cx="8686800" cy="5311808"/>
          </a:xfrm>
        </p:spPr>
        <p:txBody>
          <a:bodyPr>
            <a:normAutofit lnSpcReduction="10000"/>
          </a:bodyPr>
          <a:lstStyle/>
          <a:p>
            <a:pPr>
              <a:buFont typeface="Wingdings" pitchFamily="2" charset="2"/>
              <a:buChar char="v"/>
            </a:pPr>
            <a:r>
              <a:rPr lang="en-US" sz="3200" dirty="0" smtClean="0">
                <a:latin typeface="Times New Roman" pitchFamily="18" charset="0"/>
                <a:cs typeface="Times New Roman" pitchFamily="18" charset="0"/>
              </a:rPr>
              <a:t>Are three (3) namely:</a:t>
            </a:r>
          </a:p>
          <a:p>
            <a:pPr>
              <a:buNone/>
            </a:pP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Innermost lining</a:t>
            </a:r>
          </a:p>
          <a:p>
            <a:r>
              <a:rPr lang="en-US" sz="3200" dirty="0" smtClean="0">
                <a:latin typeface="Times New Roman" pitchFamily="18" charset="0"/>
                <a:cs typeface="Times New Roman" pitchFamily="18" charset="0"/>
              </a:rPr>
              <a:t>It is a mucous membrane made of ciliated </a:t>
            </a:r>
            <a:r>
              <a:rPr lang="en-US" sz="3200" dirty="0" err="1" smtClean="0">
                <a:latin typeface="Times New Roman" pitchFamily="18" charset="0"/>
                <a:cs typeface="Times New Roman" pitchFamily="18" charset="0"/>
              </a:rPr>
              <a:t>cuboidal</a:t>
            </a:r>
            <a:r>
              <a:rPr lang="en-US" sz="3200" dirty="0" smtClean="0">
                <a:latin typeface="Times New Roman" pitchFamily="18" charset="0"/>
                <a:cs typeface="Times New Roman" pitchFamily="18" charset="0"/>
              </a:rPr>
              <a:t> epithelium thrown into folds known as</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plicae</a:t>
            </a:r>
            <a:r>
              <a:rPr lang="en-US" sz="3200" dirty="0" smtClean="0">
                <a:latin typeface="Times New Roman" pitchFamily="18" charset="0"/>
                <a:cs typeface="Times New Roman" pitchFamily="18" charset="0"/>
              </a:rPr>
              <a:t>.  </a:t>
            </a:r>
          </a:p>
          <a:p>
            <a:pPr>
              <a:buFont typeface="Wingdings" pitchFamily="2" charset="2"/>
              <a:buChar char="Ø"/>
            </a:pPr>
            <a:r>
              <a:rPr lang="en-US" sz="3200" dirty="0" smtClean="0">
                <a:latin typeface="Times New Roman" pitchFamily="18" charset="0"/>
                <a:cs typeface="Times New Roman" pitchFamily="18" charset="0"/>
              </a:rPr>
              <a:t>The purpose of </a:t>
            </a:r>
            <a:r>
              <a:rPr lang="en-US" sz="3200" dirty="0" err="1" smtClean="0">
                <a:latin typeface="Times New Roman" pitchFamily="18" charset="0"/>
                <a:cs typeface="Times New Roman" pitchFamily="18" charset="0"/>
              </a:rPr>
              <a:t>plicae</a:t>
            </a:r>
            <a:r>
              <a:rPr lang="en-US" sz="3200" dirty="0" smtClean="0">
                <a:latin typeface="Times New Roman" pitchFamily="18" charset="0"/>
                <a:cs typeface="Times New Roman" pitchFamily="18" charset="0"/>
              </a:rPr>
              <a:t> is to slow down the ovum’s passive movement hence some development processes occur.</a:t>
            </a:r>
          </a:p>
          <a:p>
            <a:r>
              <a:rPr lang="en-US" sz="3200" dirty="0" smtClean="0"/>
              <a:t>Presence of goblet cells on the same lining sustains the ovum since they produce glycogen containing secretions.</a:t>
            </a:r>
          </a:p>
          <a:p>
            <a:endParaRPr lang="en-US" sz="2800" dirty="0"/>
          </a:p>
        </p:txBody>
      </p:sp>
    </p:spTree>
    <p:extLst>
      <p:ext uri="{BB962C8B-B14F-4D97-AF65-F5344CB8AC3E}">
        <p14:creationId xmlns:p14="http://schemas.microsoft.com/office/powerpoint/2010/main" val="258741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152400" y="685800"/>
            <a:ext cx="8991600" cy="5791200"/>
          </a:xfrm>
        </p:spPr>
        <p:txBody>
          <a:bodyPr>
            <a:normAutofit fontScale="85000" lnSpcReduction="20000"/>
          </a:bodyPr>
          <a:lstStyle/>
          <a:p>
            <a:pPr>
              <a:buNone/>
            </a:pPr>
            <a:endParaRPr lang="en-US" dirty="0" smtClean="0"/>
          </a:p>
          <a:p>
            <a:pPr lvl="0">
              <a:buNone/>
            </a:pPr>
            <a:r>
              <a:rPr lang="en-US" sz="3400" dirty="0" smtClean="0">
                <a:latin typeface="Times New Roman" pitchFamily="18" charset="0"/>
                <a:cs typeface="Times New Roman" pitchFamily="18" charset="0"/>
              </a:rPr>
              <a:t>ii) Middle layer</a:t>
            </a:r>
          </a:p>
          <a:p>
            <a:r>
              <a:rPr lang="en-US" sz="3400" dirty="0" smtClean="0">
                <a:latin typeface="Times New Roman" pitchFamily="18" charset="0"/>
                <a:cs typeface="Times New Roman" pitchFamily="18" charset="0"/>
              </a:rPr>
              <a:t>Comprises of a thin muscular coat similar to that of the uterus</a:t>
            </a:r>
          </a:p>
          <a:p>
            <a:r>
              <a:rPr lang="en-US" sz="3400" dirty="0" smtClean="0">
                <a:latin typeface="Times New Roman" pitchFamily="18" charset="0"/>
                <a:cs typeface="Times New Roman" pitchFamily="18" charset="0"/>
              </a:rPr>
              <a:t>Inner fibres arranged in circular and longitudinal form to produce peristaltic movements.</a:t>
            </a:r>
          </a:p>
          <a:p>
            <a:r>
              <a:rPr lang="en-US" sz="3400" dirty="0" smtClean="0">
                <a:latin typeface="Times New Roman" pitchFamily="18" charset="0"/>
                <a:cs typeface="Times New Roman" pitchFamily="18" charset="0"/>
              </a:rPr>
              <a:t>Therefore, in conjunction with ciliated lining and plicae, the peristaltic action convey to ovum to the uterine cavity on time.</a:t>
            </a:r>
          </a:p>
          <a:p>
            <a:pPr>
              <a:buNone/>
            </a:pPr>
            <a:r>
              <a:rPr lang="en-US" sz="3400" dirty="0" smtClean="0">
                <a:latin typeface="Times New Roman" pitchFamily="18" charset="0"/>
                <a:cs typeface="Times New Roman" pitchFamily="18" charset="0"/>
              </a:rPr>
              <a:t>iii)The outermost layer</a:t>
            </a:r>
          </a:p>
          <a:p>
            <a:r>
              <a:rPr lang="en-US" sz="3400" dirty="0" smtClean="0">
                <a:latin typeface="Times New Roman" pitchFamily="18" charset="0"/>
                <a:cs typeface="Times New Roman" pitchFamily="18" charset="0"/>
              </a:rPr>
              <a:t> It is a continuation of the peritoneum though the inferior surface is uncovered.</a:t>
            </a:r>
          </a:p>
          <a:p>
            <a:r>
              <a:rPr lang="en-US" sz="3400" dirty="0" smtClean="0">
                <a:latin typeface="Times New Roman" pitchFamily="18" charset="0"/>
                <a:cs typeface="Times New Roman" pitchFamily="18" charset="0"/>
              </a:rPr>
              <a:t>However, the  </a:t>
            </a:r>
            <a:r>
              <a:rPr lang="en-US" sz="3400" dirty="0" err="1" smtClean="0">
                <a:latin typeface="Times New Roman" pitchFamily="18" charset="0"/>
                <a:cs typeface="Times New Roman" pitchFamily="18" charset="0"/>
              </a:rPr>
              <a:t>infundibulum</a:t>
            </a:r>
            <a:r>
              <a:rPr lang="en-US" sz="3400" dirty="0" smtClean="0">
                <a:latin typeface="Times New Roman" pitchFamily="18" charset="0"/>
                <a:cs typeface="Times New Roman" pitchFamily="18" charset="0"/>
              </a:rPr>
              <a:t>  portion passes through the peritoneum to open into the peritoneal cavity.</a:t>
            </a:r>
          </a:p>
          <a:p>
            <a:endParaRPr lang="en-US" dirty="0"/>
          </a:p>
        </p:txBody>
      </p:sp>
    </p:spTree>
    <p:extLst>
      <p:ext uri="{BB962C8B-B14F-4D97-AF65-F5344CB8AC3E}">
        <p14:creationId xmlns:p14="http://schemas.microsoft.com/office/powerpoint/2010/main" val="133270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a:t>
            </a:r>
            <a:r>
              <a:rPr lang="en-US" sz="4400" dirty="0" smtClean="0">
                <a:solidFill>
                  <a:schemeClr val="tx1"/>
                </a:solidFill>
                <a:latin typeface="Times New Roman" pitchFamily="18" charset="0"/>
                <a:cs typeface="Times New Roman" pitchFamily="18" charset="0"/>
              </a:rPr>
              <a:t>FUNCTIONS</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838200"/>
            <a:ext cx="8686800" cy="5616608"/>
          </a:xfrm>
        </p:spPr>
        <p:txBody>
          <a:bodyPr>
            <a:normAutofit/>
          </a:bodyPr>
          <a:lstStyle/>
          <a:p>
            <a:pPr lvl="0"/>
            <a:r>
              <a:rPr lang="en-US" sz="3200" dirty="0" smtClean="0">
                <a:latin typeface="Times New Roman" pitchFamily="18" charset="0"/>
                <a:cs typeface="Times New Roman" pitchFamily="18" charset="0"/>
              </a:rPr>
              <a:t>Facilitates  passive movement of the ovum from ovary to uterine cavity.</a:t>
            </a:r>
          </a:p>
          <a:p>
            <a:pPr lvl="0"/>
            <a:r>
              <a:rPr lang="en-US" sz="3200" dirty="0" smtClean="0">
                <a:latin typeface="Times New Roman" pitchFamily="18" charset="0"/>
                <a:cs typeface="Times New Roman" pitchFamily="18" charset="0"/>
              </a:rPr>
              <a:t>Provides a site for conception ,i.e. fertilization to occur.</a:t>
            </a:r>
          </a:p>
          <a:p>
            <a:r>
              <a:rPr lang="en-US" sz="3200" dirty="0" smtClean="0">
                <a:latin typeface="Times New Roman" pitchFamily="18" charset="0"/>
                <a:cs typeface="Times New Roman" pitchFamily="18" charset="0"/>
              </a:rPr>
              <a:t>Provides nourishment of the fertilized ovum as it travels through</a:t>
            </a:r>
          </a:p>
          <a:p>
            <a:pPr lvl="0"/>
            <a:r>
              <a:rPr lang="en-US" sz="3200" dirty="0" smtClean="0">
                <a:latin typeface="Times New Roman" pitchFamily="18" charset="0"/>
                <a:cs typeface="Times New Roman" pitchFamily="18" charset="0"/>
              </a:rPr>
              <a:t>Receives the spermatozoa (male gametes) from the uterine cavity as they travel upwards and eventually direct them to the </a:t>
            </a:r>
            <a:r>
              <a:rPr lang="en-US" sz="3200" dirty="0" err="1" smtClean="0">
                <a:latin typeface="Times New Roman" pitchFamily="18" charset="0"/>
                <a:cs typeface="Times New Roman" pitchFamily="18" charset="0"/>
              </a:rPr>
              <a:t>ampulla</a:t>
            </a:r>
            <a:r>
              <a:rPr lang="en-US" sz="3200" dirty="0" smtClean="0">
                <a:latin typeface="Times New Roman" pitchFamily="18" charset="0"/>
                <a:cs typeface="Times New Roman" pitchFamily="18" charset="0"/>
              </a:rPr>
              <a:t>.</a:t>
            </a:r>
          </a:p>
          <a:p>
            <a:pPr lvl="0"/>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0665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contd</a:t>
            </a:r>
            <a:endParaRPr lang="en-US" dirty="0"/>
          </a:p>
        </p:txBody>
      </p:sp>
      <p:sp>
        <p:nvSpPr>
          <p:cNvPr id="3" name="Content Placeholder 2"/>
          <p:cNvSpPr>
            <a:spLocks noGrp="1"/>
          </p:cNvSpPr>
          <p:nvPr>
            <p:ph idx="1"/>
          </p:nvPr>
        </p:nvSpPr>
        <p:spPr>
          <a:xfrm>
            <a:off x="0" y="1066800"/>
            <a:ext cx="8686800" cy="5059363"/>
          </a:xfrm>
        </p:spPr>
        <p:txBody>
          <a:bodyPr>
            <a:normAutofit fontScale="92500" lnSpcReduction="10000"/>
          </a:bodyPr>
          <a:lstStyle/>
          <a:p>
            <a:pPr lvl="0"/>
            <a:endParaRPr lang="en-US" sz="4000" i="1" u="sng" dirty="0" smtClean="0">
              <a:latin typeface="Times New Roman" pitchFamily="18" charset="0"/>
              <a:cs typeface="Times New Roman" pitchFamily="18" charset="0"/>
            </a:endParaRPr>
          </a:p>
          <a:p>
            <a:pPr>
              <a:buNone/>
            </a:pPr>
            <a:r>
              <a:rPr lang="en-US" sz="4000" i="1" u="sng" dirty="0" smtClean="0">
                <a:latin typeface="Times New Roman" pitchFamily="18" charset="0"/>
                <a:cs typeface="Times New Roman" pitchFamily="18" charset="0"/>
              </a:rPr>
              <a:t>Blood supply and lymphatic drainage</a:t>
            </a:r>
            <a:endParaRPr lang="en-US" sz="4000" dirty="0" smtClean="0">
              <a:latin typeface="Times New Roman" pitchFamily="18" charset="0"/>
              <a:cs typeface="Times New Roman" pitchFamily="18" charset="0"/>
            </a:endParaRPr>
          </a:p>
          <a:p>
            <a:pPr lvl="0"/>
            <a:r>
              <a:rPr lang="en-US" sz="4000" dirty="0" smtClean="0">
                <a:latin typeface="Times New Roman" pitchFamily="18" charset="0"/>
                <a:cs typeface="Times New Roman" pitchFamily="18" charset="0"/>
              </a:rPr>
              <a:t>Through uterine and ovarian arteries.</a:t>
            </a:r>
          </a:p>
          <a:p>
            <a:pPr lvl="0"/>
            <a:r>
              <a:rPr lang="en-US" sz="4000" dirty="0" smtClean="0">
                <a:latin typeface="Times New Roman" pitchFamily="18" charset="0"/>
                <a:cs typeface="Times New Roman" pitchFamily="18" charset="0"/>
              </a:rPr>
              <a:t>Venous drainage follows the same course.</a:t>
            </a:r>
          </a:p>
          <a:p>
            <a:pPr lvl="0"/>
            <a:r>
              <a:rPr lang="en-US" sz="4000" dirty="0" smtClean="0">
                <a:latin typeface="Times New Roman" pitchFamily="18" charset="0"/>
                <a:cs typeface="Times New Roman" pitchFamily="18" charset="0"/>
              </a:rPr>
              <a:t>Lymph drains to the lumber glands.</a:t>
            </a:r>
          </a:p>
          <a:p>
            <a:pPr lvl="0">
              <a:buNone/>
            </a:pPr>
            <a:r>
              <a:rPr lang="en-US" sz="4000" i="1" dirty="0" smtClean="0">
                <a:latin typeface="Times New Roman" pitchFamily="18" charset="0"/>
                <a:cs typeface="Times New Roman" pitchFamily="18" charset="0"/>
              </a:rPr>
              <a:t>Nerve  supply</a:t>
            </a:r>
          </a:p>
          <a:p>
            <a:pPr lvl="0"/>
            <a:r>
              <a:rPr lang="en-US" sz="4000" dirty="0" smtClean="0">
                <a:latin typeface="Times New Roman" pitchFamily="18" charset="0"/>
                <a:cs typeface="Times New Roman" pitchFamily="18" charset="0"/>
              </a:rPr>
              <a:t>It’s from the ovarian plexus.</a:t>
            </a:r>
          </a:p>
          <a:p>
            <a:pPr>
              <a:buNone/>
            </a:pPr>
            <a:r>
              <a:rPr lang="en-US" dirty="0" smtClean="0"/>
              <a:t> </a:t>
            </a:r>
          </a:p>
          <a:p>
            <a:endParaRPr lang="en-US" dirty="0"/>
          </a:p>
        </p:txBody>
      </p:sp>
    </p:spTree>
    <p:extLst>
      <p:ext uri="{BB962C8B-B14F-4D97-AF65-F5344CB8AC3E}">
        <p14:creationId xmlns:p14="http://schemas.microsoft.com/office/powerpoint/2010/main" val="159843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t/>
            </a:r>
            <a:br>
              <a:rPr lang="en-US" dirty="0" smtClean="0"/>
            </a:br>
            <a:r>
              <a:rPr lang="en-US" dirty="0" smtClean="0"/>
              <a:t>5.</a:t>
            </a:r>
            <a:r>
              <a:rPr lang="en-US" b="1" u="sng" dirty="0" smtClean="0"/>
              <a:t>OVARIES</a:t>
            </a:r>
            <a:br>
              <a:rPr lang="en-US" b="1" u="sng" dirty="0" smtClean="0"/>
            </a:br>
            <a:endParaRPr lang="en-US" dirty="0"/>
          </a:p>
        </p:txBody>
      </p:sp>
      <p:sp>
        <p:nvSpPr>
          <p:cNvPr id="3" name="Content Placeholder 2"/>
          <p:cNvSpPr>
            <a:spLocks noGrp="1"/>
          </p:cNvSpPr>
          <p:nvPr>
            <p:ph idx="1"/>
          </p:nvPr>
        </p:nvSpPr>
        <p:spPr>
          <a:xfrm>
            <a:off x="0" y="1143000"/>
            <a:ext cx="8839200" cy="5364163"/>
          </a:xfrm>
        </p:spPr>
        <p:txBody>
          <a:bodyPr>
            <a:noAutofit/>
          </a:bodyPr>
          <a:lstStyle/>
          <a:p>
            <a:pPr>
              <a:buNone/>
            </a:pPr>
            <a:r>
              <a:rPr lang="en-US" sz="2400" b="1" u="sng" dirty="0" smtClean="0">
                <a:latin typeface="Times New Roman" pitchFamily="18" charset="0"/>
                <a:cs typeface="Times New Roman" pitchFamily="18" charset="0"/>
              </a:rPr>
              <a:t>DESCRIPTION</a:t>
            </a:r>
          </a:p>
          <a:p>
            <a:r>
              <a:rPr lang="en-US" sz="2400" dirty="0" smtClean="0">
                <a:latin typeface="Times New Roman" pitchFamily="18" charset="0"/>
                <a:cs typeface="Times New Roman" pitchFamily="18" charset="0"/>
              </a:rPr>
              <a:t>They are two (2) glandular organs, located in the peritoneal cavity, but attached to the broad ligaments. </a:t>
            </a:r>
          </a:p>
          <a:p>
            <a:pPr>
              <a:buFont typeface="Wingdings" pitchFamily="2" charset="2"/>
              <a:buChar char="Ø"/>
            </a:pPr>
            <a:r>
              <a:rPr lang="en-US" sz="2400" dirty="0" smtClean="0">
                <a:latin typeface="Times New Roman" pitchFamily="18" charset="0"/>
                <a:cs typeface="Times New Roman" pitchFamily="18" charset="0"/>
              </a:rPr>
              <a:t>Each weighs 4-8gms ,and the right one is slightly larger.</a:t>
            </a:r>
          </a:p>
          <a:p>
            <a:pPr>
              <a:buNone/>
            </a:pPr>
            <a:r>
              <a:rPr lang="en-US" sz="2400" b="1" u="sng" dirty="0" smtClean="0">
                <a:latin typeface="Times New Roman" pitchFamily="18" charset="0"/>
                <a:cs typeface="Times New Roman" pitchFamily="18" charset="0"/>
              </a:rPr>
              <a:t>DEVELOPMENT</a:t>
            </a:r>
          </a:p>
          <a:p>
            <a:pPr lvl="0"/>
            <a:r>
              <a:rPr lang="en-US" sz="2400" dirty="0" smtClean="0">
                <a:latin typeface="Times New Roman" pitchFamily="18" charset="0"/>
                <a:cs typeface="Times New Roman" pitchFamily="18" charset="0"/>
              </a:rPr>
              <a:t>At birth, each ovary contain/holds between 200-400,000 (2-4 hundred thousand) of </a:t>
            </a:r>
            <a:r>
              <a:rPr lang="en-US" sz="2400" b="1" dirty="0" smtClean="0">
                <a:solidFill>
                  <a:schemeClr val="accent1">
                    <a:lumMod val="75000"/>
                  </a:schemeClr>
                </a:solidFill>
                <a:latin typeface="Times New Roman" pitchFamily="18" charset="0"/>
                <a:cs typeface="Times New Roman" pitchFamily="18" charset="0"/>
              </a:rPr>
              <a:t>primordial follicles</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As the child grows and develop, some of these follicles  undergo developmental processes such that they are eventually referred to as </a:t>
            </a:r>
            <a:r>
              <a:rPr lang="en-US" sz="2400" b="1" dirty="0" smtClean="0">
                <a:solidFill>
                  <a:schemeClr val="accent1">
                    <a:lumMod val="75000"/>
                  </a:schemeClr>
                </a:solidFill>
                <a:latin typeface="Times New Roman" pitchFamily="18" charset="0"/>
                <a:cs typeface="Times New Roman" pitchFamily="18" charset="0"/>
              </a:rPr>
              <a:t>graafian follicles</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Then as from puberty, each undergoes further development and finally release the ovum monthly.</a:t>
            </a:r>
          </a:p>
          <a:p>
            <a:pPr lvl="0">
              <a:buNone/>
            </a:pPr>
            <a:endParaRPr lang="en-US" sz="2400" dirty="0" smtClean="0">
              <a:latin typeface="Times New Roman" pitchFamily="18" charset="0"/>
              <a:cs typeface="Times New Roman" pitchFamily="18" charset="0"/>
            </a:endParaRPr>
          </a:p>
          <a:p>
            <a:pPr>
              <a:buNone/>
            </a:pPr>
            <a:endParaRPr lang="en-US" sz="2400" dirty="0" smtClean="0"/>
          </a:p>
          <a:p>
            <a:endParaRPr lang="en-US" sz="2400" dirty="0"/>
          </a:p>
        </p:txBody>
      </p:sp>
    </p:spTree>
    <p:extLst>
      <p:ext uri="{BB962C8B-B14F-4D97-AF65-F5344CB8AC3E}">
        <p14:creationId xmlns:p14="http://schemas.microsoft.com/office/powerpoint/2010/main" val="160859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normAutofit fontScale="90000"/>
          </a:bodyPr>
          <a:lstStyle/>
          <a:p>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solidFill>
                  <a:schemeClr val="tx1"/>
                </a:solidFill>
                <a:latin typeface="Times New Roman" pitchFamily="18" charset="0"/>
                <a:cs typeface="Times New Roman" pitchFamily="18" charset="0"/>
              </a:rPr>
              <a:t>RELATIONS</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143000"/>
            <a:ext cx="8991600" cy="5486400"/>
          </a:xfrm>
        </p:spPr>
        <p:txBody>
          <a:bodyPr>
            <a:noAutofit/>
          </a:bodyPr>
          <a:lstStyle/>
          <a:p>
            <a:r>
              <a:rPr lang="en-US" sz="2900" dirty="0" err="1" smtClean="0">
                <a:latin typeface="Times New Roman" pitchFamily="18" charset="0"/>
                <a:cs typeface="Times New Roman" pitchFamily="18" charset="0"/>
              </a:rPr>
              <a:t>Anteriorly</a:t>
            </a:r>
            <a:r>
              <a:rPr lang="en-US" sz="2900" dirty="0" smtClean="0">
                <a:latin typeface="Times New Roman" pitchFamily="18" charset="0"/>
                <a:cs typeface="Times New Roman" pitchFamily="18" charset="0"/>
              </a:rPr>
              <a:t>	- Broad ligaments.</a:t>
            </a:r>
          </a:p>
          <a:p>
            <a:r>
              <a:rPr lang="en-US" sz="2900" dirty="0" smtClean="0">
                <a:latin typeface="Times New Roman" pitchFamily="18" charset="0"/>
                <a:cs typeface="Times New Roman" pitchFamily="18" charset="0"/>
              </a:rPr>
              <a:t>Superiorly 	- Uterine tubes</a:t>
            </a:r>
          </a:p>
          <a:p>
            <a:r>
              <a:rPr lang="en-US" sz="2900" dirty="0" smtClean="0">
                <a:latin typeface="Times New Roman" pitchFamily="18" charset="0"/>
                <a:cs typeface="Times New Roman" pitchFamily="18" charset="0"/>
              </a:rPr>
              <a:t>Posteriorly	- Are intestines</a:t>
            </a:r>
          </a:p>
          <a:p>
            <a:r>
              <a:rPr lang="en-US" sz="2900" dirty="0" smtClean="0">
                <a:latin typeface="Times New Roman" pitchFamily="18" charset="0"/>
                <a:cs typeface="Times New Roman" pitchFamily="18" charset="0"/>
              </a:rPr>
              <a:t>Laterally, </a:t>
            </a:r>
            <a:r>
              <a:rPr lang="en-US" sz="2900" dirty="0" err="1" smtClean="0">
                <a:latin typeface="Times New Roman" pitchFamily="18" charset="0"/>
                <a:cs typeface="Times New Roman" pitchFamily="18" charset="0"/>
              </a:rPr>
              <a:t>Infundibulo</a:t>
            </a:r>
            <a:r>
              <a:rPr lang="en-US" sz="2900" dirty="0" smtClean="0">
                <a:latin typeface="Times New Roman" pitchFamily="18" charset="0"/>
                <a:cs typeface="Times New Roman" pitchFamily="18" charset="0"/>
              </a:rPr>
              <a:t>-pelvic ligament and pelvic side walls.</a:t>
            </a:r>
          </a:p>
          <a:p>
            <a:r>
              <a:rPr lang="en-US" sz="2900" dirty="0" smtClean="0">
                <a:latin typeface="Times New Roman" pitchFamily="18" charset="0"/>
                <a:cs typeface="Times New Roman" pitchFamily="18" charset="0"/>
              </a:rPr>
              <a:t>Medially, Uterus and ovarian ligament , 2.5 cm long.</a:t>
            </a:r>
          </a:p>
          <a:p>
            <a:pPr>
              <a:buNone/>
            </a:pPr>
            <a:r>
              <a:rPr lang="en-US" sz="2900" b="1" dirty="0" smtClean="0">
                <a:solidFill>
                  <a:schemeClr val="accent2">
                    <a:lumMod val="75000"/>
                  </a:schemeClr>
                </a:solidFill>
                <a:latin typeface="Times New Roman" pitchFamily="18" charset="0"/>
                <a:cs typeface="Times New Roman" pitchFamily="18" charset="0"/>
              </a:rPr>
              <a:t>NB: </a:t>
            </a:r>
            <a:r>
              <a:rPr lang="en-US" sz="2900" dirty="0" smtClean="0">
                <a:latin typeface="Times New Roman" pitchFamily="18" charset="0"/>
                <a:cs typeface="Times New Roman" pitchFamily="18" charset="0"/>
              </a:rPr>
              <a:t>Since the ovaries and uterine tubes are closely related, together with their </a:t>
            </a:r>
            <a:r>
              <a:rPr lang="en-US" sz="2900" dirty="0" err="1" smtClean="0">
                <a:latin typeface="Times New Roman" pitchFamily="18" charset="0"/>
                <a:cs typeface="Times New Roman" pitchFamily="18" charset="0"/>
              </a:rPr>
              <a:t>mesentries</a:t>
            </a:r>
            <a:r>
              <a:rPr lang="en-US" sz="2900" dirty="0" smtClean="0">
                <a:latin typeface="Times New Roman" pitchFamily="18" charset="0"/>
                <a:cs typeface="Times New Roman" pitchFamily="18" charset="0"/>
              </a:rPr>
              <a:t>, they are collectively known as </a:t>
            </a:r>
            <a:r>
              <a:rPr lang="en-US" sz="2900" b="1" dirty="0" err="1" smtClean="0">
                <a:latin typeface="Times New Roman" pitchFamily="18" charset="0"/>
                <a:cs typeface="Times New Roman" pitchFamily="18" charset="0"/>
              </a:rPr>
              <a:t>Adnexa</a:t>
            </a:r>
            <a:r>
              <a:rPr lang="en-US" sz="2900" b="1" dirty="0" smtClean="0">
                <a:latin typeface="Times New Roman" pitchFamily="18" charset="0"/>
                <a:cs typeface="Times New Roman" pitchFamily="18" charset="0"/>
              </a:rPr>
              <a:t> or appendages</a:t>
            </a:r>
          </a:p>
          <a:p>
            <a:pPr>
              <a:buNone/>
            </a:pPr>
            <a:r>
              <a:rPr lang="en-US" sz="2900" dirty="0" smtClean="0"/>
              <a:t> </a:t>
            </a:r>
            <a:endParaRPr lang="en-US" sz="2900" dirty="0"/>
          </a:p>
        </p:txBody>
      </p:sp>
    </p:spTree>
    <p:extLst>
      <p:ext uri="{BB962C8B-B14F-4D97-AF65-F5344CB8AC3E}">
        <p14:creationId xmlns:p14="http://schemas.microsoft.com/office/powerpoint/2010/main" val="24049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0216"/>
          </a:xfrm>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628650" y="1445343"/>
            <a:ext cx="7886700" cy="4731620"/>
          </a:xfrm>
        </p:spPr>
        <p:txBody>
          <a:bodyPr>
            <a:noAutofit/>
          </a:bodyPr>
          <a:lstStyle/>
          <a:p>
            <a:pPr marL="0" indent="0">
              <a:buNone/>
            </a:pPr>
            <a:r>
              <a:rPr lang="en-US" sz="3200" dirty="0" smtClean="0"/>
              <a:t>6. Eliminate all forms of discrimination against women and girl child to enable them exercise their rights to sexual &amp; RH and promote their equal representation in all levels of political and public life. </a:t>
            </a:r>
          </a:p>
          <a:p>
            <a:pPr marL="514350" indent="-514350">
              <a:buAutoNum type="arabicPeriod" startAt="7"/>
            </a:pPr>
            <a:r>
              <a:rPr lang="en-US" sz="3200" dirty="0" smtClean="0"/>
              <a:t>Enhance both men and women’s health throughout life cycle. </a:t>
            </a:r>
          </a:p>
          <a:p>
            <a:pPr marL="514350" indent="-514350">
              <a:buAutoNum type="arabicPeriod" startAt="7"/>
            </a:pPr>
            <a:r>
              <a:rPr lang="en-US" sz="3200" dirty="0" smtClean="0"/>
              <a:t>Provide quality and sustainable comprehensive RH services in all service delivery points (SDPs) and community level</a:t>
            </a:r>
            <a:endParaRPr lang="en-US" sz="3200" dirty="0"/>
          </a:p>
        </p:txBody>
      </p:sp>
    </p:spTree>
    <p:extLst>
      <p:ext uri="{BB962C8B-B14F-4D97-AF65-F5344CB8AC3E}">
        <p14:creationId xmlns:p14="http://schemas.microsoft.com/office/powerpoint/2010/main" val="30675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t>
            </a:r>
            <a:r>
              <a:rPr lang="en-US" sz="4400" b="1" dirty="0" smtClean="0">
                <a:solidFill>
                  <a:schemeClr val="tx1"/>
                </a:solidFill>
                <a:latin typeface="Times New Roman" pitchFamily="18" charset="0"/>
                <a:cs typeface="Times New Roman" pitchFamily="18" charset="0"/>
              </a:rPr>
              <a:t>STRUCTURE</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28600" y="1143000"/>
            <a:ext cx="8458200" cy="4983163"/>
          </a:xfrm>
        </p:spPr>
        <p:txBody>
          <a:bodyPr>
            <a:normAutofit fontScale="70000" lnSpcReduction="20000"/>
          </a:bodyPr>
          <a:lstStyle/>
          <a:p>
            <a:pPr>
              <a:buFont typeface="Wingdings" pitchFamily="2" charset="2"/>
              <a:buChar char="v"/>
            </a:pPr>
            <a:r>
              <a:rPr lang="en-US" sz="4000" dirty="0" smtClean="0">
                <a:latin typeface="Times New Roman" pitchFamily="18" charset="0"/>
                <a:cs typeface="Times New Roman" pitchFamily="18" charset="0"/>
              </a:rPr>
              <a:t>Each ovary comprises of a  medulla and cortex respectively.</a:t>
            </a:r>
          </a:p>
          <a:p>
            <a:pPr>
              <a:buNone/>
            </a:pPr>
            <a:r>
              <a:rPr lang="en-US" sz="4000" dirty="0" smtClean="0">
                <a:latin typeface="Times New Roman" pitchFamily="18" charset="0"/>
                <a:cs typeface="Times New Roman" pitchFamily="18" charset="0"/>
              </a:rPr>
              <a:t>      </a:t>
            </a:r>
            <a:r>
              <a:rPr lang="en-US" sz="4000" b="1" i="1" dirty="0" smtClean="0">
                <a:latin typeface="Times New Roman" pitchFamily="18" charset="0"/>
                <a:cs typeface="Times New Roman" pitchFamily="18" charset="0"/>
              </a:rPr>
              <a:t>MEDULLA</a:t>
            </a:r>
          </a:p>
          <a:p>
            <a:r>
              <a:rPr lang="en-US" sz="4000" dirty="0" smtClean="0">
                <a:latin typeface="Times New Roman" pitchFamily="18" charset="0"/>
                <a:cs typeface="Times New Roman" pitchFamily="18" charset="0"/>
              </a:rPr>
              <a:t>It is the innermost zone/supporting framework in which the ovarian blood and lymphatic vessels as well as nerves passes through.</a:t>
            </a:r>
          </a:p>
          <a:p>
            <a:pPr lvl="0"/>
            <a:r>
              <a:rPr lang="en-US" sz="4000" dirty="0" smtClean="0">
                <a:latin typeface="Times New Roman" pitchFamily="18" charset="0"/>
                <a:cs typeface="Times New Roman" pitchFamily="18" charset="0"/>
              </a:rPr>
              <a:t>The site (area) of their entry to the ovary is referred to as</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Hilum</a:t>
            </a:r>
            <a:endParaRPr lang="en-US" sz="4000" b="1" dirty="0" smtClean="0">
              <a:latin typeface="Times New Roman" pitchFamily="18" charset="0"/>
              <a:cs typeface="Times New Roman" pitchFamily="18" charset="0"/>
            </a:endParaRPr>
          </a:p>
          <a:p>
            <a:pPr lvl="0"/>
            <a:r>
              <a:rPr lang="en-US" sz="4000" dirty="0" smtClean="0">
                <a:latin typeface="Times New Roman" pitchFamily="18" charset="0"/>
                <a:cs typeface="Times New Roman" pitchFamily="18" charset="0"/>
              </a:rPr>
              <a:t>Since at this site, the ovary is attached to the broad ligament, then the area is collectively known as</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mesovarium</a:t>
            </a:r>
            <a:r>
              <a:rPr lang="en-US" sz="4000"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95870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152400" y="1371600"/>
            <a:ext cx="8534400" cy="5083208"/>
          </a:xfrm>
        </p:spPr>
        <p:txBody>
          <a:bodyPr>
            <a:normAutofit/>
          </a:bodyPr>
          <a:lstStyle/>
          <a:p>
            <a:pPr>
              <a:buNone/>
            </a:pPr>
            <a:r>
              <a:rPr lang="en-US" b="1" i="1" dirty="0" smtClean="0">
                <a:latin typeface="Times New Roman" pitchFamily="18" charset="0"/>
                <a:cs typeface="Times New Roman" pitchFamily="18" charset="0"/>
              </a:rPr>
              <a:t>CORTEX</a:t>
            </a:r>
          </a:p>
          <a:p>
            <a:pPr lvl="0"/>
            <a:r>
              <a:rPr lang="en-US" dirty="0" smtClean="0">
                <a:latin typeface="Times New Roman" pitchFamily="18" charset="0"/>
                <a:cs typeface="Times New Roman" pitchFamily="18" charset="0"/>
              </a:rPr>
              <a:t>It is the outer zone and the functional part, because it has ovarian follicles.</a:t>
            </a:r>
          </a:p>
          <a:p>
            <a:pPr lvl="0"/>
            <a:r>
              <a:rPr lang="en-US" dirty="0" smtClean="0">
                <a:latin typeface="Times New Roman" pitchFamily="18" charset="0"/>
                <a:cs typeface="Times New Roman" pitchFamily="18" charset="0"/>
              </a:rPr>
              <a:t>They are surrounded by a connective tissue while the outer layer of the zone comprises of a fibrous tissue referred to as </a:t>
            </a:r>
            <a:r>
              <a:rPr lang="en-US" b="1" dirty="0" smtClean="0">
                <a:solidFill>
                  <a:schemeClr val="accent1">
                    <a:lumMod val="75000"/>
                  </a:schemeClr>
                </a:solidFill>
                <a:latin typeface="Times New Roman" pitchFamily="18" charset="0"/>
                <a:cs typeface="Times New Roman" pitchFamily="18" charset="0"/>
              </a:rPr>
              <a:t>Tunica </a:t>
            </a:r>
            <a:r>
              <a:rPr lang="en-US" b="1" dirty="0" err="1" smtClean="0">
                <a:solidFill>
                  <a:schemeClr val="accent1">
                    <a:lumMod val="75000"/>
                  </a:schemeClr>
                </a:solidFill>
                <a:latin typeface="Times New Roman" pitchFamily="18" charset="0"/>
                <a:cs typeface="Times New Roman" pitchFamily="18" charset="0"/>
              </a:rPr>
              <a:t>albuginea</a:t>
            </a:r>
            <a:endParaRPr lang="en-US" b="1" dirty="0" smtClean="0">
              <a:solidFill>
                <a:schemeClr val="accent1">
                  <a:lumMod val="75000"/>
                </a:schemeClr>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Over it is a modification of peritoneum known as </a:t>
            </a:r>
            <a:r>
              <a:rPr lang="en-US" b="1" dirty="0" smtClean="0">
                <a:solidFill>
                  <a:schemeClr val="accent1">
                    <a:lumMod val="75000"/>
                  </a:schemeClr>
                </a:solidFill>
                <a:latin typeface="Times New Roman" pitchFamily="18" charset="0"/>
                <a:cs typeface="Times New Roman" pitchFamily="18" charset="0"/>
              </a:rPr>
              <a:t>Germinal epithelium</a:t>
            </a:r>
            <a:r>
              <a:rPr lang="en-US"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637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err="1" smtClean="0"/>
              <a:t>contd</a:t>
            </a:r>
            <a:endParaRPr lang="en-US" dirty="0"/>
          </a:p>
        </p:txBody>
      </p:sp>
      <p:sp>
        <p:nvSpPr>
          <p:cNvPr id="3" name="Content Placeholder 2"/>
          <p:cNvSpPr>
            <a:spLocks noGrp="1"/>
          </p:cNvSpPr>
          <p:nvPr>
            <p:ph idx="1"/>
          </p:nvPr>
        </p:nvSpPr>
        <p:spPr>
          <a:xfrm>
            <a:off x="0" y="1219200"/>
            <a:ext cx="8686800" cy="5257800"/>
          </a:xfrm>
        </p:spPr>
        <p:txBody>
          <a:bodyPr>
            <a:normAutofit/>
          </a:bodyPr>
          <a:lstStyle/>
          <a:p>
            <a:pPr>
              <a:buNone/>
            </a:pPr>
            <a:r>
              <a:rPr lang="en-US" sz="2800" b="1" u="sng" dirty="0" smtClean="0">
                <a:latin typeface="Times New Roman" pitchFamily="18" charset="0"/>
                <a:cs typeface="Times New Roman" pitchFamily="18" charset="0"/>
              </a:rPr>
              <a:t>FUNCTIONS</a:t>
            </a:r>
          </a:p>
          <a:p>
            <a:pPr lvl="0"/>
            <a:r>
              <a:rPr lang="en-US" sz="2800" dirty="0" smtClean="0">
                <a:latin typeface="Times New Roman" pitchFamily="18" charset="0"/>
                <a:cs typeface="Times New Roman" pitchFamily="18" charset="0"/>
              </a:rPr>
              <a:t>Production of ova throughout the procreation period.</a:t>
            </a:r>
          </a:p>
          <a:p>
            <a:pPr lvl="0"/>
            <a:r>
              <a:rPr lang="en-US" sz="2800" dirty="0" smtClean="0">
                <a:latin typeface="Times New Roman" pitchFamily="18" charset="0"/>
                <a:cs typeface="Times New Roman" pitchFamily="18" charset="0"/>
              </a:rPr>
              <a:t>Production of estrogen and progesterone hormones in preparation of the endometrium for pregnancy.</a:t>
            </a:r>
          </a:p>
          <a:p>
            <a:pPr>
              <a:buNone/>
            </a:pPr>
            <a:r>
              <a:rPr lang="en-US" sz="2800" b="1" u="sng" dirty="0" smtClean="0">
                <a:latin typeface="Times New Roman" pitchFamily="18" charset="0"/>
                <a:cs typeface="Times New Roman" pitchFamily="18" charset="0"/>
              </a:rPr>
              <a:t>BLOOD SUPPLY</a:t>
            </a:r>
          </a:p>
          <a:p>
            <a:pPr lvl="0"/>
            <a:r>
              <a:rPr lang="en-US" sz="2800" dirty="0" smtClean="0">
                <a:latin typeface="Times New Roman" pitchFamily="18" charset="0"/>
                <a:cs typeface="Times New Roman" pitchFamily="18" charset="0"/>
              </a:rPr>
              <a:t>Ovarian arteries.</a:t>
            </a:r>
          </a:p>
          <a:p>
            <a:pPr lvl="0"/>
            <a:r>
              <a:rPr lang="en-US" sz="2800" dirty="0" smtClean="0">
                <a:latin typeface="Times New Roman" pitchFamily="18" charset="0"/>
                <a:cs typeface="Times New Roman" pitchFamily="18" charset="0"/>
              </a:rPr>
              <a:t>Drainage is via ovarian veins in which the right ovarian vein empties into the inferior vena cava while the left one into the left renal vein.</a:t>
            </a:r>
          </a:p>
          <a:p>
            <a:pPr>
              <a:buNone/>
            </a:pPr>
            <a:r>
              <a:rPr 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77385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200" u="sng" dirty="0" smtClean="0">
                <a:latin typeface="Times New Roman" pitchFamily="18" charset="0"/>
                <a:cs typeface="Times New Roman" pitchFamily="18" charset="0"/>
              </a:rPr>
              <a:t>LYMPHATIC DRAINAGE &amp; NERVE SUPPLY</a:t>
            </a:r>
          </a:p>
          <a:p>
            <a:r>
              <a:rPr lang="en-US" sz="3200" dirty="0" smtClean="0">
                <a:latin typeface="Times New Roman" pitchFamily="18" charset="0"/>
                <a:cs typeface="Times New Roman" pitchFamily="18" charset="0"/>
              </a:rPr>
              <a:t>As for the uterine tubes</a:t>
            </a:r>
            <a:r>
              <a:rPr lang="en-US" dirty="0" smtClean="0"/>
              <a:t>.</a:t>
            </a:r>
          </a:p>
          <a:p>
            <a:pPr>
              <a:buNone/>
            </a:pPr>
            <a:endParaRPr lang="en-US" dirty="0" smtClean="0"/>
          </a:p>
          <a:p>
            <a:pPr>
              <a:buNone/>
            </a:pPr>
            <a:r>
              <a:rPr lang="en-US" dirty="0" smtClean="0"/>
              <a:t>Assignment: Read and make notes on the anatomical relations of the female reproductive organs to urethra,bladder,rectum and anus.</a:t>
            </a:r>
          </a:p>
          <a:p>
            <a:pPr>
              <a:buNone/>
            </a:pPr>
            <a:r>
              <a:rPr lang="en-US" dirty="0" smtClean="0"/>
              <a:t>				</a:t>
            </a:r>
          </a:p>
          <a:p>
            <a:pPr>
              <a:buNone/>
            </a:pPr>
            <a:endParaRPr lang="en-US" dirty="0" smtClean="0"/>
          </a:p>
          <a:p>
            <a:pPr>
              <a:buNone/>
            </a:pPr>
            <a:endParaRPr lang="en-US" dirty="0" smtClean="0"/>
          </a:p>
          <a:p>
            <a:endParaRPr lang="en-US" dirty="0"/>
          </a:p>
        </p:txBody>
      </p:sp>
      <p:sp>
        <p:nvSpPr>
          <p:cNvPr id="6" name="5-Point Star 5"/>
          <p:cNvSpPr/>
          <p:nvPr/>
        </p:nvSpPr>
        <p:spPr>
          <a:xfrm>
            <a:off x="0" y="3733800"/>
            <a:ext cx="3581400" cy="3124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END</a:t>
            </a:r>
            <a:endParaRPr lang="en-US" sz="4000" b="1" dirty="0"/>
          </a:p>
        </p:txBody>
      </p:sp>
      <p:sp>
        <p:nvSpPr>
          <p:cNvPr id="7" name="Smiley Face 6"/>
          <p:cNvSpPr/>
          <p:nvPr/>
        </p:nvSpPr>
        <p:spPr>
          <a:xfrm>
            <a:off x="5334000" y="3733800"/>
            <a:ext cx="3657600" cy="3124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QUESTION !</a:t>
            </a:r>
            <a:endParaRPr lang="en-US" sz="3200" b="1" dirty="0"/>
          </a:p>
        </p:txBody>
      </p:sp>
    </p:spTree>
    <p:extLst>
      <p:ext uri="{BB962C8B-B14F-4D97-AF65-F5344CB8AC3E}">
        <p14:creationId xmlns:p14="http://schemas.microsoft.com/office/powerpoint/2010/main" val="59144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38600"/>
            <a:ext cx="8077200" cy="1828800"/>
          </a:xfrm>
          <a:solidFill>
            <a:srgbClr val="00FF00"/>
          </a:solidFill>
          <a:ln w="76200">
            <a:solidFill>
              <a:schemeClr val="tx1"/>
            </a:solidFill>
          </a:ln>
          <a:effectLst>
            <a:reflection blurRad="6350" stA="50000" endA="300" endPos="55500" dist="101600" dir="5400000" sy="-100000" algn="bl" rotWithShape="0"/>
          </a:effectLst>
          <a:scene3d>
            <a:camera prst="isometricOffAxis2Left"/>
            <a:lightRig rig="threePt" dir="t"/>
          </a:scene3d>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
            </a:r>
            <a:br>
              <a:rPr lang="en-US" sz="4800" b="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br>
            <a:r>
              <a:rPr lang="en-US" sz="4800" b="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THE MENSTRUAL   CYCLE	</a:t>
            </a:r>
            <a:br>
              <a:rPr lang="en-US" sz="4800" b="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br>
            <a:endParaRPr lang="en-US" sz="4800" b="1"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3352800" y="2743200"/>
            <a:ext cx="5114778" cy="1101248"/>
          </a:xfr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en-US" sz="3200" b="1" dirty="0" smtClean="0">
                <a:solidFill>
                  <a:srgbClr val="FFFF00"/>
                </a:solidFill>
                <a:latin typeface="Brush Script MT" pitchFamily="66" charset="0"/>
              </a:rPr>
              <a:t>WELCOME</a:t>
            </a:r>
            <a:endParaRPr lang="en-US" sz="3200" b="1" dirty="0">
              <a:solidFill>
                <a:srgbClr val="FFFF00"/>
              </a:solidFill>
              <a:latin typeface="Brush Script MT" pitchFamily="66" charset="0"/>
            </a:endParaRPr>
          </a:p>
        </p:txBody>
      </p:sp>
    </p:spTree>
    <p:extLst>
      <p:ext uri="{BB962C8B-B14F-4D97-AF65-F5344CB8AC3E}">
        <p14:creationId xmlns:p14="http://schemas.microsoft.com/office/powerpoint/2010/main" val="371366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a_el_25_innerEl" descr="The menstrual cycle"/>
          <p:cNvPicPr>
            <a:picLocks noGrp="1"/>
          </p:cNvPicPr>
          <p:nvPr>
            <p:ph idx="1"/>
          </p:nvPr>
        </p:nvPicPr>
        <p:blipFill>
          <a:blip r:embed="rId2" cstate="print"/>
          <a:stretch>
            <a:fillRect/>
          </a:stretch>
        </p:blipFill>
        <p:spPr bwMode="auto">
          <a:xfrm>
            <a:off x="0" y="1905000"/>
            <a:ext cx="9144000"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REPRODUCTIVE CYCLE</a:t>
            </a:r>
            <a:endParaRPr lang="en-US" b="1" dirty="0"/>
          </a:p>
        </p:txBody>
      </p:sp>
    </p:spTree>
    <p:extLst>
      <p:ext uri="{BB962C8B-B14F-4D97-AF65-F5344CB8AC3E}">
        <p14:creationId xmlns:p14="http://schemas.microsoft.com/office/powerpoint/2010/main" val="380785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upload.wikimedia.org/wikipedia/commons/c/cd/MenstrualCycle2.png"/>
          <p:cNvPicPr>
            <a:picLocks noGrp="1"/>
          </p:cNvPicPr>
          <p:nvPr>
            <p:ph idx="1"/>
          </p:nvPr>
        </p:nvPicPr>
        <p:blipFill>
          <a:blip r:embed="rId2" cstate="print"/>
          <a:stretch>
            <a:fillRect/>
          </a:stretch>
        </p:blipFill>
        <p:spPr bwMode="auto">
          <a:xfrm>
            <a:off x="0" y="990600"/>
            <a:ext cx="9144000" cy="5715000"/>
          </a:xfrm>
          <a:prstGeom prst="rect">
            <a:avLst/>
          </a:prstGeom>
          <a:noFill/>
          <a:ln w="9525">
            <a:noFill/>
            <a:miter lim="800000"/>
            <a:headEnd/>
            <a:tailEnd/>
          </a:ln>
        </p:spPr>
      </p:pic>
      <p:sp>
        <p:nvSpPr>
          <p:cNvPr id="2" name="Title 1"/>
          <p:cNvSpPr>
            <a:spLocks noGrp="1"/>
          </p:cNvSpPr>
          <p:nvPr>
            <p:ph type="title"/>
          </p:nvPr>
        </p:nvSpPr>
        <p:spPr>
          <a:xfrm>
            <a:off x="457200" y="0"/>
            <a:ext cx="8229600" cy="1591056"/>
          </a:xfrm>
        </p:spPr>
        <p:txBody>
          <a:bodyPr/>
          <a:lstStyle/>
          <a:p>
            <a:r>
              <a:rPr lang="en-US" dirty="0" smtClean="0"/>
              <a:t>     ct</a:t>
            </a:r>
            <a:endParaRPr lang="en-US" dirty="0"/>
          </a:p>
        </p:txBody>
      </p:sp>
    </p:spTree>
    <p:extLst>
      <p:ext uri="{BB962C8B-B14F-4D97-AF65-F5344CB8AC3E}">
        <p14:creationId xmlns:p14="http://schemas.microsoft.com/office/powerpoint/2010/main" val="288304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3999" cy="5029200"/>
          </a:xfrm>
        </p:spPr>
        <p:txBody>
          <a:bodyPr>
            <a:normAutofit/>
          </a:bodyPr>
          <a:lstStyle/>
          <a:p>
            <a:pPr>
              <a:buNone/>
            </a:pPr>
            <a:r>
              <a:rPr lang="en-US" sz="3000" dirty="0">
                <a:solidFill>
                  <a:schemeClr val="tx1"/>
                </a:solidFill>
                <a:latin typeface="Calibri" pitchFamily="34" charset="0"/>
                <a:cs typeface="Times New Roman" pitchFamily="18" charset="0"/>
              </a:rPr>
              <a:t>Also </a:t>
            </a:r>
            <a:r>
              <a:rPr lang="en-US" sz="3000" dirty="0" smtClean="0">
                <a:solidFill>
                  <a:schemeClr val="tx1"/>
                </a:solidFill>
                <a:latin typeface="Calibri" pitchFamily="34" charset="0"/>
                <a:cs typeface="Times New Roman" pitchFamily="18" charset="0"/>
              </a:rPr>
              <a:t>referred </a:t>
            </a:r>
            <a:r>
              <a:rPr lang="en-US" sz="3000" dirty="0">
                <a:solidFill>
                  <a:schemeClr val="tx1"/>
                </a:solidFill>
                <a:latin typeface="Calibri" pitchFamily="34" charset="0"/>
                <a:cs typeface="Times New Roman" pitchFamily="18" charset="0"/>
              </a:rPr>
              <a:t>to as </a:t>
            </a:r>
            <a:r>
              <a:rPr lang="en-US" sz="3000" dirty="0" smtClean="0">
                <a:solidFill>
                  <a:schemeClr val="tx1"/>
                </a:solidFill>
                <a:latin typeface="Calibri" pitchFamily="34" charset="0"/>
                <a:cs typeface="Times New Roman" pitchFamily="18" charset="0"/>
              </a:rPr>
              <a:t>the </a:t>
            </a:r>
            <a:r>
              <a:rPr lang="en-US" sz="3000" b="1" dirty="0" smtClean="0">
                <a:solidFill>
                  <a:schemeClr val="tx1"/>
                </a:solidFill>
                <a:latin typeface="Calibri" pitchFamily="34" charset="0"/>
                <a:cs typeface="Times New Roman" pitchFamily="18" charset="0"/>
              </a:rPr>
              <a:t>endometrial </a:t>
            </a:r>
            <a:r>
              <a:rPr lang="en-US" sz="3000" b="1" dirty="0">
                <a:solidFill>
                  <a:schemeClr val="tx1"/>
                </a:solidFill>
                <a:latin typeface="Calibri" pitchFamily="34" charset="0"/>
                <a:cs typeface="Times New Roman" pitchFamily="18" charset="0"/>
              </a:rPr>
              <a:t>cycle</a:t>
            </a:r>
            <a:r>
              <a:rPr lang="en-US" sz="3000" dirty="0">
                <a:solidFill>
                  <a:schemeClr val="tx1"/>
                </a:solidFill>
                <a:latin typeface="Calibri" pitchFamily="34" charset="0"/>
                <a:cs typeface="Times New Roman" pitchFamily="18" charset="0"/>
              </a:rPr>
              <a:t>.</a:t>
            </a:r>
          </a:p>
          <a:p>
            <a:pPr>
              <a:buNone/>
            </a:pPr>
            <a:r>
              <a:rPr lang="en-US" sz="3000" b="1" u="sng" dirty="0">
                <a:solidFill>
                  <a:schemeClr val="tx1"/>
                </a:solidFill>
                <a:latin typeface="Calibri" pitchFamily="34" charset="0"/>
                <a:cs typeface="Times New Roman" pitchFamily="18" charset="0"/>
              </a:rPr>
              <a:t>DESCRIPTION</a:t>
            </a:r>
            <a:endParaRPr lang="en-US" sz="3000" b="1" dirty="0">
              <a:solidFill>
                <a:schemeClr val="tx1"/>
              </a:solidFill>
              <a:latin typeface="Calibri" pitchFamily="34" charset="0"/>
              <a:cs typeface="Times New Roman" pitchFamily="18" charset="0"/>
            </a:endParaRPr>
          </a:p>
          <a:p>
            <a:r>
              <a:rPr lang="en-US" sz="3000" dirty="0">
                <a:solidFill>
                  <a:schemeClr val="tx1"/>
                </a:solidFill>
                <a:latin typeface="Calibri" pitchFamily="34" charset="0"/>
                <a:cs typeface="Times New Roman" pitchFamily="18" charset="0"/>
              </a:rPr>
              <a:t>Refers to physiological changes that occur in the uterus/endometrium due to hormonal influence. </a:t>
            </a:r>
            <a:endParaRPr lang="en-US" sz="3000" dirty="0" smtClean="0">
              <a:solidFill>
                <a:schemeClr val="tx1"/>
              </a:solidFill>
              <a:latin typeface="Calibri" pitchFamily="34" charset="0"/>
              <a:cs typeface="Times New Roman" pitchFamily="18" charset="0"/>
            </a:endParaRPr>
          </a:p>
          <a:p>
            <a:r>
              <a:rPr lang="en-US" sz="3000" dirty="0" smtClean="0">
                <a:solidFill>
                  <a:schemeClr val="tx1"/>
                </a:solidFill>
                <a:latin typeface="Calibri" pitchFamily="34" charset="0"/>
                <a:cs typeface="Times New Roman" pitchFamily="18" charset="0"/>
              </a:rPr>
              <a:t> </a:t>
            </a:r>
            <a:r>
              <a:rPr lang="en-US" sz="3000" dirty="0">
                <a:solidFill>
                  <a:schemeClr val="tx1"/>
                </a:solidFill>
                <a:latin typeface="Calibri" pitchFamily="34" charset="0"/>
                <a:cs typeface="Times New Roman" pitchFamily="18" charset="0"/>
              </a:rPr>
              <a:t>They prepare it for reception of fertilized ovum at an average of every 28 days during the procreation period</a:t>
            </a:r>
            <a:r>
              <a:rPr lang="en-US" sz="3000" dirty="0" smtClean="0">
                <a:solidFill>
                  <a:schemeClr val="tx1"/>
                </a:solidFill>
                <a:latin typeface="Calibri" pitchFamily="34" charset="0"/>
                <a:cs typeface="Times New Roman" pitchFamily="18" charset="0"/>
              </a:rPr>
              <a:t>.</a:t>
            </a:r>
          </a:p>
          <a:p>
            <a:endParaRPr lang="en-US" sz="3000" dirty="0" smtClean="0">
              <a:solidFill>
                <a:schemeClr val="tx1"/>
              </a:solidFill>
              <a:latin typeface="Calibri" pitchFamily="34" charset="0"/>
              <a:cs typeface="Times New Roman" pitchFamily="18" charset="0"/>
            </a:endParaRPr>
          </a:p>
          <a:p>
            <a:pPr>
              <a:buNone/>
            </a:pPr>
            <a:r>
              <a:rPr lang="en-US" sz="3000" dirty="0" smtClean="0">
                <a:solidFill>
                  <a:schemeClr val="tx1"/>
                </a:solidFill>
                <a:latin typeface="Calibri" pitchFamily="34" charset="0"/>
                <a:cs typeface="Times New Roman" pitchFamily="18" charset="0"/>
              </a:rPr>
              <a:t>  </a:t>
            </a:r>
            <a:r>
              <a:rPr lang="en-US" sz="3000" dirty="0">
                <a:solidFill>
                  <a:schemeClr val="tx1"/>
                </a:solidFill>
                <a:latin typeface="Calibri" pitchFamily="34" charset="0"/>
                <a:cs typeface="Times New Roman" pitchFamily="18" charset="0"/>
              </a:rPr>
              <a:t>It comprises of three </a:t>
            </a:r>
            <a:r>
              <a:rPr lang="en-US" sz="3000" dirty="0" smtClean="0">
                <a:solidFill>
                  <a:schemeClr val="tx1"/>
                </a:solidFill>
                <a:latin typeface="Calibri" pitchFamily="34" charset="0"/>
                <a:cs typeface="Times New Roman" pitchFamily="18" charset="0"/>
              </a:rPr>
              <a:t>phases , namely:-</a:t>
            </a:r>
            <a:endParaRPr lang="en-US" sz="3000" dirty="0">
              <a:solidFill>
                <a:schemeClr val="tx1"/>
              </a:solidFill>
              <a:latin typeface="Calibri" pitchFamily="34" charset="0"/>
              <a:cs typeface="Times New Roman" pitchFamily="18" charset="0"/>
            </a:endParaRPr>
          </a:p>
          <a:p>
            <a:endParaRPr lang="en-US" dirty="0">
              <a:solidFill>
                <a:schemeClr val="tx1"/>
              </a:solidFill>
              <a:latin typeface="Calibri" pitchFamily="34" charset="0"/>
            </a:endParaRPr>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3116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pPr>
              <a:buNone/>
            </a:pPr>
            <a:endParaRPr lang="en-US" dirty="0" smtClean="0">
              <a:solidFill>
                <a:schemeClr val="tx1"/>
              </a:solidFill>
              <a:latin typeface="Times New Roman" pitchFamily="18" charset="0"/>
              <a:cs typeface="Times New Roman" pitchFamily="18" charset="0"/>
            </a:endParaRPr>
          </a:p>
          <a:p>
            <a:pPr>
              <a:buNone/>
            </a:pPr>
            <a:r>
              <a:rPr lang="en-US" sz="3100" dirty="0" smtClean="0">
                <a:solidFill>
                  <a:schemeClr val="tx1"/>
                </a:solidFill>
              </a:rPr>
              <a:t>		</a:t>
            </a:r>
            <a:r>
              <a:rPr lang="en-US" sz="3100" b="1" u="sng" dirty="0" smtClean="0">
                <a:solidFill>
                  <a:srgbClr val="FF0000"/>
                </a:solidFill>
                <a:latin typeface="Algerian" pitchFamily="82" charset="0"/>
              </a:rPr>
              <a:t>1.THE MENSTRUAL PHASE</a:t>
            </a:r>
          </a:p>
          <a:p>
            <a:r>
              <a:rPr lang="en-US" sz="3200" dirty="0" smtClean="0">
                <a:solidFill>
                  <a:schemeClr val="tx1"/>
                </a:solidFill>
                <a:latin typeface="Times New Roman" pitchFamily="18" charset="0"/>
                <a:cs typeface="Times New Roman" pitchFamily="18" charset="0"/>
              </a:rPr>
              <a:t>Also referred to as</a:t>
            </a:r>
            <a:r>
              <a:rPr lang="en-US" sz="3200" b="1" dirty="0" smtClean="0">
                <a:solidFill>
                  <a:schemeClr val="tx1"/>
                </a:solidFill>
                <a:latin typeface="Times New Roman" pitchFamily="18" charset="0"/>
                <a:cs typeface="Times New Roman" pitchFamily="18" charset="0"/>
              </a:rPr>
              <a:t> menstruation/ bleeding/ menses or a period</a:t>
            </a:r>
            <a:r>
              <a:rPr lang="en-US" sz="3200" dirty="0" smtClean="0">
                <a:solidFill>
                  <a:schemeClr val="tx1"/>
                </a:solidFill>
                <a:latin typeface="Times New Roman" pitchFamily="18" charset="0"/>
                <a:cs typeface="Times New Roman" pitchFamily="18" charset="0"/>
              </a:rPr>
              <a:t>.</a:t>
            </a:r>
          </a:p>
          <a:p>
            <a:r>
              <a:rPr lang="en-US" sz="3200" dirty="0" smtClean="0">
                <a:solidFill>
                  <a:schemeClr val="tx1"/>
                </a:solidFill>
                <a:latin typeface="Times New Roman" pitchFamily="18" charset="0"/>
                <a:cs typeface="Times New Roman" pitchFamily="18" charset="0"/>
              </a:rPr>
              <a:t>Generally dwells for an average of 3-5days though 2-7days is also considered normal. </a:t>
            </a:r>
          </a:p>
          <a:p>
            <a:r>
              <a:rPr lang="en-US" sz="3200" dirty="0" smtClean="0">
                <a:solidFill>
                  <a:schemeClr val="tx1"/>
                </a:solidFill>
                <a:latin typeface="Times New Roman" pitchFamily="18" charset="0"/>
                <a:cs typeface="Times New Roman" pitchFamily="18" charset="0"/>
              </a:rPr>
              <a:t> The average blood loss ranges between 50-150mls .</a:t>
            </a:r>
          </a:p>
          <a:p>
            <a:r>
              <a:rPr lang="en-US" sz="3200" dirty="0" smtClean="0">
                <a:solidFill>
                  <a:schemeClr val="tx1"/>
                </a:solidFill>
                <a:latin typeface="Times New Roman" pitchFamily="18" charset="0"/>
                <a:cs typeface="Times New Roman" pitchFamily="18" charset="0"/>
              </a:rPr>
              <a:t>It should not be in clots, or capable of clotting, because of presence of plasmin enzymes from the endometrium. </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574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8991599" cy="4800600"/>
          </a:xfrm>
        </p:spPr>
        <p:txBody>
          <a:bodyPr>
            <a:normAutofit/>
          </a:bodyPr>
          <a:lstStyle/>
          <a:p>
            <a:r>
              <a:rPr lang="en-US" sz="2800" dirty="0" smtClean="0">
                <a:solidFill>
                  <a:schemeClr val="tx1"/>
                </a:solidFill>
                <a:latin typeface="Times New Roman" pitchFamily="18" charset="0"/>
                <a:cs typeface="Times New Roman" pitchFamily="18" charset="0"/>
              </a:rPr>
              <a:t>The loss consists of </a:t>
            </a:r>
            <a:r>
              <a:rPr lang="en-US" sz="2800" b="1" dirty="0" smtClean="0">
                <a:solidFill>
                  <a:schemeClr val="tx1"/>
                </a:solidFill>
                <a:latin typeface="Times New Roman" pitchFamily="18" charset="0"/>
                <a:cs typeface="Times New Roman" pitchFamily="18" charset="0"/>
              </a:rPr>
              <a:t>endometrial shed </a:t>
            </a:r>
            <a:r>
              <a:rPr lang="en-US" sz="2800" dirty="0" smtClean="0">
                <a:solidFill>
                  <a:schemeClr val="tx1"/>
                </a:solidFill>
                <a:latin typeface="Times New Roman" pitchFamily="18" charset="0"/>
                <a:cs typeface="Times New Roman" pitchFamily="18" charset="0"/>
              </a:rPr>
              <a:t>, blood from </a:t>
            </a:r>
            <a:r>
              <a:rPr lang="en-US" sz="2800" b="1" dirty="0" smtClean="0">
                <a:solidFill>
                  <a:schemeClr val="tx1"/>
                </a:solidFill>
                <a:latin typeface="Times New Roman" pitchFamily="18" charset="0"/>
                <a:cs typeface="Times New Roman" pitchFamily="18" charset="0"/>
              </a:rPr>
              <a:t>torn capillaries</a:t>
            </a:r>
            <a:r>
              <a:rPr lang="en-US" sz="2800" dirty="0" smtClean="0">
                <a:solidFill>
                  <a:schemeClr val="tx1"/>
                </a:solidFill>
                <a:latin typeface="Times New Roman" pitchFamily="18" charset="0"/>
                <a:cs typeface="Times New Roman" pitchFamily="18" charset="0"/>
              </a:rPr>
              <a:t> and the </a:t>
            </a:r>
            <a:r>
              <a:rPr lang="en-US" sz="2800" b="1" dirty="0" smtClean="0">
                <a:solidFill>
                  <a:schemeClr val="tx1"/>
                </a:solidFill>
                <a:latin typeface="Times New Roman" pitchFamily="18" charset="0"/>
                <a:cs typeface="Times New Roman" pitchFamily="18" charset="0"/>
              </a:rPr>
              <a:t>dead unfertilized ovum/oocytes</a:t>
            </a:r>
            <a:r>
              <a:rPr lang="en-US" sz="2800" dirty="0" smtClean="0">
                <a:solidFill>
                  <a:schemeClr val="tx1"/>
                </a:solidFill>
                <a:latin typeface="Times New Roman" pitchFamily="18" charset="0"/>
                <a:cs typeface="Times New Roman" pitchFamily="18" charset="0"/>
              </a:rPr>
              <a:t>. </a:t>
            </a:r>
          </a:p>
          <a:p>
            <a:r>
              <a:rPr lang="en-US" sz="2800" dirty="0" smtClean="0">
                <a:solidFill>
                  <a:schemeClr val="tx1"/>
                </a:solidFill>
                <a:latin typeface="Times New Roman" pitchFamily="18" charset="0"/>
                <a:cs typeface="Times New Roman" pitchFamily="18" charset="0"/>
              </a:rPr>
              <a:t> Physiologically , it is the last phase.  </a:t>
            </a:r>
          </a:p>
          <a:p>
            <a:r>
              <a:rPr lang="en-US" sz="2800" dirty="0" smtClean="0">
                <a:solidFill>
                  <a:schemeClr val="tx1"/>
                </a:solidFill>
                <a:latin typeface="Times New Roman" pitchFamily="18" charset="0"/>
                <a:cs typeface="Times New Roman" pitchFamily="18" charset="0"/>
              </a:rPr>
              <a:t>Follicle stimulating hormone release inhibitor (FSHRI) from  hypothalamus is responsible for this phase. </a:t>
            </a:r>
          </a:p>
          <a:p>
            <a:r>
              <a:rPr lang="en-US" sz="2800" dirty="0" smtClean="0">
                <a:solidFill>
                  <a:schemeClr val="tx1"/>
                </a:solidFill>
                <a:latin typeface="Times New Roman" pitchFamily="18" charset="0"/>
                <a:cs typeface="Times New Roman" pitchFamily="18" charset="0"/>
              </a:rPr>
              <a:t> It influences the anterior pituitary gland (adenohypophysis) to stop secreting Luteinizing hormone.</a:t>
            </a:r>
          </a:p>
          <a:p>
            <a:endParaRPr lang="en-US" sz="2800" dirty="0">
              <a:solidFill>
                <a:schemeClr val="tx1"/>
              </a:solidFill>
            </a:endParaRPr>
          </a:p>
        </p:txBody>
      </p:sp>
      <p:sp>
        <p:nvSpPr>
          <p:cNvPr id="2" name="Title 1"/>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417608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12951"/>
          </a:xfrm>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628650" y="1578077"/>
            <a:ext cx="7886700" cy="4598886"/>
          </a:xfrm>
        </p:spPr>
        <p:txBody>
          <a:bodyPr>
            <a:normAutofit/>
          </a:bodyPr>
          <a:lstStyle/>
          <a:p>
            <a:r>
              <a:rPr lang="en-US" sz="3200" dirty="0" smtClean="0"/>
              <a:t>The policy documents addresses the weakness in relation to various care providers at all levels of health care delivery system.</a:t>
            </a:r>
          </a:p>
          <a:p>
            <a:pPr>
              <a:buFont typeface="Wingdings" panose="05000000000000000000" pitchFamily="2" charset="2"/>
              <a:buChar char="ü"/>
            </a:pPr>
            <a:r>
              <a:rPr lang="en-US" sz="3200" dirty="0" smtClean="0"/>
              <a:t>Inadequate clinical skills </a:t>
            </a:r>
          </a:p>
          <a:p>
            <a:pPr>
              <a:buFont typeface="Wingdings" panose="05000000000000000000" pitchFamily="2" charset="2"/>
              <a:buChar char="ü"/>
            </a:pPr>
            <a:r>
              <a:rPr lang="en-US" sz="3200" dirty="0" smtClean="0"/>
              <a:t>Poor knowledge</a:t>
            </a:r>
          </a:p>
          <a:p>
            <a:pPr>
              <a:buFont typeface="Wingdings" panose="05000000000000000000" pitchFamily="2" charset="2"/>
              <a:buChar char="ü"/>
            </a:pPr>
            <a:r>
              <a:rPr lang="en-US" sz="3200" dirty="0" smtClean="0"/>
              <a:t>Poor management skills </a:t>
            </a:r>
          </a:p>
          <a:p>
            <a:pPr>
              <a:buFont typeface="Wingdings" panose="05000000000000000000" pitchFamily="2" charset="2"/>
              <a:buChar char="ü"/>
            </a:pPr>
            <a:r>
              <a:rPr lang="en-US" sz="3200" dirty="0" smtClean="0"/>
              <a:t>Poor communication &amp; counselling skills  </a:t>
            </a:r>
            <a:endParaRPr lang="en-US" sz="3200" dirty="0"/>
          </a:p>
        </p:txBody>
      </p:sp>
    </p:spTree>
    <p:extLst>
      <p:ext uri="{BB962C8B-B14F-4D97-AF65-F5344CB8AC3E}">
        <p14:creationId xmlns:p14="http://schemas.microsoft.com/office/powerpoint/2010/main" val="25089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pPr>
              <a:buNone/>
            </a:pPr>
            <a:r>
              <a:rPr lang="en-US" sz="2400" dirty="0" smtClean="0">
                <a:latin typeface="Times New Roman" pitchFamily="18" charset="0"/>
                <a:cs typeface="Times New Roman" pitchFamily="18" charset="0"/>
              </a:rPr>
              <a:t>	 </a:t>
            </a:r>
          </a:p>
          <a:p>
            <a:pPr>
              <a:buNone/>
            </a:pPr>
            <a:r>
              <a:rPr lang="en-US" sz="2400" b="1" u="sng" dirty="0" smtClean="0">
                <a:latin typeface="Algerian" pitchFamily="82" charset="0"/>
                <a:cs typeface="Times New Roman" pitchFamily="18" charset="0"/>
              </a:rPr>
              <a:t> </a:t>
            </a:r>
            <a:r>
              <a:rPr lang="en-US" sz="2400" b="1" u="sng" dirty="0" smtClean="0">
                <a:solidFill>
                  <a:srgbClr val="FF0000"/>
                </a:solidFill>
                <a:latin typeface="Algerian" pitchFamily="82" charset="0"/>
                <a:cs typeface="Times New Roman" pitchFamily="18" charset="0"/>
              </a:rPr>
              <a:t>2.THE PROLIFERATION PHASE</a:t>
            </a:r>
          </a:p>
          <a:p>
            <a:pPr>
              <a:buNone/>
            </a:pPr>
            <a:endParaRPr lang="en-US" sz="2400" dirty="0" smtClean="0">
              <a:latin typeface="Times New Roman" pitchFamily="18" charset="0"/>
              <a:cs typeface="Times New Roman" pitchFamily="18" charset="0"/>
            </a:endParaRPr>
          </a:p>
          <a:p>
            <a:r>
              <a:rPr lang="en-US" sz="2600" dirty="0" smtClean="0">
                <a:solidFill>
                  <a:schemeClr val="tx1"/>
                </a:solidFill>
                <a:latin typeface="Times New Roman" pitchFamily="18" charset="0"/>
                <a:cs typeface="Times New Roman" pitchFamily="18" charset="0"/>
              </a:rPr>
              <a:t>Also referred to as </a:t>
            </a:r>
            <a:r>
              <a:rPr lang="en-US" sz="2600" b="1" dirty="0" smtClean="0">
                <a:solidFill>
                  <a:schemeClr val="tx1"/>
                </a:solidFill>
                <a:latin typeface="Times New Roman" pitchFamily="18" charset="0"/>
                <a:cs typeface="Times New Roman" pitchFamily="18" charset="0"/>
              </a:rPr>
              <a:t>regenerative phase</a:t>
            </a:r>
            <a:r>
              <a:rPr lang="en-US" sz="2600" dirty="0" smtClean="0">
                <a:solidFill>
                  <a:schemeClr val="tx1"/>
                </a:solidFill>
                <a:latin typeface="Times New Roman" pitchFamily="18" charset="0"/>
                <a:cs typeface="Times New Roman" pitchFamily="18" charset="0"/>
              </a:rPr>
              <a:t>.</a:t>
            </a:r>
          </a:p>
          <a:p>
            <a:r>
              <a:rPr lang="en-US" sz="2600" dirty="0" smtClean="0">
                <a:solidFill>
                  <a:schemeClr val="tx1"/>
                </a:solidFill>
                <a:latin typeface="Times New Roman" pitchFamily="18" charset="0"/>
                <a:cs typeface="Times New Roman" pitchFamily="18" charset="0"/>
              </a:rPr>
              <a:t>  Occurs simultaneously with the follicular phase of the ovarian cycle.</a:t>
            </a:r>
          </a:p>
          <a:p>
            <a:r>
              <a:rPr lang="en-US" sz="2600" dirty="0" smtClean="0">
                <a:solidFill>
                  <a:schemeClr val="tx1"/>
                </a:solidFill>
                <a:latin typeface="Times New Roman" pitchFamily="18" charset="0"/>
                <a:cs typeface="Times New Roman" pitchFamily="18" charset="0"/>
              </a:rPr>
              <a:t>Last for about 10 days from the end of menses until ovulation occurs. </a:t>
            </a:r>
          </a:p>
          <a:p>
            <a:r>
              <a:rPr lang="en-US" sz="2600" dirty="0" smtClean="0">
                <a:solidFill>
                  <a:schemeClr val="tx1"/>
                </a:solidFill>
                <a:latin typeface="Times New Roman" pitchFamily="18" charset="0"/>
                <a:cs typeface="Times New Roman" pitchFamily="18" charset="0"/>
              </a:rPr>
              <a:t> The phase is highly influenced by </a:t>
            </a:r>
            <a:r>
              <a:rPr lang="en-US" sz="2600" b="1" dirty="0" err="1" smtClean="0">
                <a:solidFill>
                  <a:schemeClr val="tx1"/>
                </a:solidFill>
                <a:latin typeface="Times New Roman" pitchFamily="18" charset="0"/>
                <a:cs typeface="Times New Roman" pitchFamily="18" charset="0"/>
              </a:rPr>
              <a:t>oestradiol</a:t>
            </a:r>
            <a:r>
              <a:rPr lang="en-US" sz="2600" b="1"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and other oestrogens.</a:t>
            </a:r>
          </a:p>
          <a:p>
            <a:r>
              <a:rPr lang="en-US" sz="2600" dirty="0" smtClean="0">
                <a:solidFill>
                  <a:schemeClr val="tx1"/>
                </a:solidFill>
                <a:latin typeface="Times New Roman" pitchFamily="18" charset="0"/>
                <a:cs typeface="Times New Roman" pitchFamily="18" charset="0"/>
              </a:rPr>
              <a:t>This  hormone  is  secreted by the </a:t>
            </a:r>
            <a:r>
              <a:rPr lang="en-US" sz="2600" b="1" dirty="0" smtClean="0">
                <a:solidFill>
                  <a:schemeClr val="tx1"/>
                </a:solidFill>
                <a:latin typeface="Times New Roman" pitchFamily="18" charset="0"/>
                <a:cs typeface="Times New Roman" pitchFamily="18" charset="0"/>
              </a:rPr>
              <a:t>graafian follicle </a:t>
            </a:r>
            <a:r>
              <a:rPr lang="en-US" sz="2600" dirty="0" smtClean="0">
                <a:solidFill>
                  <a:schemeClr val="tx1"/>
                </a:solidFill>
                <a:latin typeface="Times New Roman" pitchFamily="18" charset="0"/>
                <a:cs typeface="Times New Roman" pitchFamily="18" charset="0"/>
              </a:rPr>
              <a:t>under the stimulation of </a:t>
            </a:r>
            <a:r>
              <a:rPr lang="en-US" sz="2600" b="1" dirty="0" smtClean="0">
                <a:solidFill>
                  <a:schemeClr val="tx1"/>
                </a:solidFill>
                <a:latin typeface="Times New Roman" pitchFamily="18" charset="0"/>
                <a:cs typeface="Times New Roman" pitchFamily="18" charset="0"/>
              </a:rPr>
              <a:t>follicle stimulating hormone </a:t>
            </a:r>
            <a:r>
              <a:rPr lang="en-US" sz="2600" dirty="0" smtClean="0">
                <a:solidFill>
                  <a:schemeClr val="tx1"/>
                </a:solidFill>
                <a:latin typeface="Times New Roman" pitchFamily="18" charset="0"/>
                <a:cs typeface="Times New Roman" pitchFamily="18" charset="0"/>
              </a:rPr>
              <a:t>from the anterior pituitary gland.</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9604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3999" cy="5105400"/>
          </a:xfrm>
        </p:spPr>
        <p:txBody>
          <a:bodyPr>
            <a:normAutofit fontScale="70000" lnSpcReduction="20000"/>
          </a:bodyPr>
          <a:lstStyle/>
          <a:p>
            <a:r>
              <a:rPr lang="en-US" sz="4000" dirty="0" smtClean="0">
                <a:solidFill>
                  <a:schemeClr val="tx1"/>
                </a:solidFill>
                <a:latin typeface="Times New Roman" pitchFamily="18" charset="0"/>
                <a:cs typeface="Times New Roman" pitchFamily="18" charset="0"/>
              </a:rPr>
              <a:t>The specific activity of the phase is</a:t>
            </a:r>
            <a:r>
              <a:rPr lang="en-US" sz="4000" b="1" dirty="0" smtClean="0">
                <a:solidFill>
                  <a:schemeClr val="tx1"/>
                </a:solidFill>
                <a:latin typeface="Times New Roman" pitchFamily="18" charset="0"/>
                <a:cs typeface="Times New Roman" pitchFamily="18" charset="0"/>
              </a:rPr>
              <a:t> regrowth and thickening </a:t>
            </a:r>
            <a:r>
              <a:rPr lang="en-US" sz="4000" dirty="0" smtClean="0">
                <a:solidFill>
                  <a:schemeClr val="tx1"/>
                </a:solidFill>
                <a:latin typeface="Times New Roman" pitchFamily="18" charset="0"/>
                <a:cs typeface="Times New Roman" pitchFamily="18" charset="0"/>
              </a:rPr>
              <a:t>of the endometrium .</a:t>
            </a:r>
          </a:p>
          <a:p>
            <a:pPr lvl="0">
              <a:buFont typeface="Wingdings" pitchFamily="2" charset="2"/>
              <a:buChar char="q"/>
            </a:pPr>
            <a:r>
              <a:rPr lang="en-US" sz="4000" dirty="0" smtClean="0">
                <a:solidFill>
                  <a:schemeClr val="tx1"/>
                </a:solidFill>
                <a:latin typeface="Times New Roman" pitchFamily="18" charset="0"/>
                <a:cs typeface="Times New Roman" pitchFamily="18" charset="0"/>
              </a:rPr>
              <a:t>Eventually, endometrium comprise of three layers namely:-</a:t>
            </a:r>
          </a:p>
          <a:p>
            <a:pPr lvl="0">
              <a:buNone/>
            </a:pPr>
            <a:r>
              <a:rPr lang="en-US" sz="4000" dirty="0" smtClean="0">
                <a:solidFill>
                  <a:schemeClr val="tx1"/>
                </a:solidFill>
                <a:latin typeface="Times New Roman" pitchFamily="18" charset="0"/>
                <a:cs typeface="Times New Roman" pitchFamily="18" charset="0"/>
              </a:rPr>
              <a:t>  </a:t>
            </a:r>
            <a:r>
              <a:rPr lang="en-US" sz="4000" i="1" dirty="0" smtClean="0">
                <a:solidFill>
                  <a:schemeClr val="tx1"/>
                </a:solidFill>
                <a:latin typeface="Times New Roman" pitchFamily="18" charset="0"/>
                <a:cs typeface="Times New Roman" pitchFamily="18" charset="0"/>
              </a:rPr>
              <a:t>i)BASAL  LAYER</a:t>
            </a:r>
          </a:p>
          <a:p>
            <a:r>
              <a:rPr lang="en-US" sz="4000" dirty="0" smtClean="0">
                <a:solidFill>
                  <a:schemeClr val="tx1"/>
                </a:solidFill>
                <a:latin typeface="Times New Roman" pitchFamily="18" charset="0"/>
                <a:cs typeface="Times New Roman" pitchFamily="18" charset="0"/>
              </a:rPr>
              <a:t>Lies immediately above the myometrium and it is about 1mm thick.</a:t>
            </a:r>
          </a:p>
          <a:p>
            <a:pPr lvl="0">
              <a:buNone/>
            </a:pPr>
            <a:r>
              <a:rPr lang="en-US" sz="4000" dirty="0" smtClean="0">
                <a:solidFill>
                  <a:schemeClr val="tx1"/>
                </a:solidFill>
                <a:latin typeface="Times New Roman" pitchFamily="18" charset="0"/>
                <a:cs typeface="Times New Roman" pitchFamily="18" charset="0"/>
              </a:rPr>
              <a:t>  </a:t>
            </a:r>
            <a:r>
              <a:rPr lang="en-US" sz="4000" i="1" dirty="0" smtClean="0">
                <a:solidFill>
                  <a:schemeClr val="tx1"/>
                </a:solidFill>
                <a:latin typeface="Times New Roman" pitchFamily="18" charset="0"/>
                <a:cs typeface="Times New Roman" pitchFamily="18" charset="0"/>
              </a:rPr>
              <a:t>ii)FUNCTIONAL  LAYER</a:t>
            </a:r>
          </a:p>
          <a:p>
            <a:r>
              <a:rPr lang="en-US" sz="4000" dirty="0" smtClean="0">
                <a:solidFill>
                  <a:schemeClr val="tx1"/>
                </a:solidFill>
                <a:latin typeface="Times New Roman" pitchFamily="18" charset="0"/>
                <a:cs typeface="Times New Roman" pitchFamily="18" charset="0"/>
              </a:rPr>
              <a:t> Contains tubular glands. </a:t>
            </a:r>
          </a:p>
          <a:p>
            <a:r>
              <a:rPr lang="en-US" sz="4000" dirty="0" smtClean="0">
                <a:solidFill>
                  <a:schemeClr val="tx1"/>
                </a:solidFill>
                <a:latin typeface="Times New Roman" pitchFamily="18" charset="0"/>
                <a:cs typeface="Times New Roman" pitchFamily="18" charset="0"/>
              </a:rPr>
              <a:t>  Lies on top of the basal layer and it is approximately 2.5mm thick. </a:t>
            </a:r>
          </a:p>
          <a:p>
            <a:r>
              <a:rPr lang="en-US" sz="4000" dirty="0" smtClean="0">
                <a:solidFill>
                  <a:schemeClr val="tx1"/>
                </a:solidFill>
                <a:latin typeface="Times New Roman" pitchFamily="18" charset="0"/>
                <a:cs typeface="Times New Roman" pitchFamily="18" charset="0"/>
              </a:rPr>
              <a:t> It is highly influenced by ovarian hormones</a:t>
            </a:r>
            <a:r>
              <a:rPr lang="en-US" sz="3700" dirty="0" smtClean="0">
                <a:solidFill>
                  <a:schemeClr val="tx1"/>
                </a:solidFill>
                <a:latin typeface="Times New Roman" pitchFamily="18" charset="0"/>
                <a:cs typeface="Times New Roman" pitchFamily="18" charset="0"/>
              </a:rPr>
              <a:t>.</a:t>
            </a:r>
          </a:p>
          <a:p>
            <a:endParaRPr lang="en-US" sz="3200" dirty="0" smtClean="0">
              <a:solidFill>
                <a:schemeClr val="tx1"/>
              </a:solidFill>
              <a:latin typeface="Times New Roman" pitchFamily="18" charset="0"/>
              <a:cs typeface="Times New Roman" pitchFamily="18" charset="0"/>
            </a:endParaRPr>
          </a:p>
          <a:p>
            <a:endParaRPr lang="en-US" dirty="0">
              <a:solidFill>
                <a:schemeClr val="tx1"/>
              </a:solidFill>
            </a:endParaRPr>
          </a:p>
        </p:txBody>
      </p:sp>
      <p:sp>
        <p:nvSpPr>
          <p:cNvPr id="2" name="Title 1"/>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205003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991600" cy="5181600"/>
          </a:xfrm>
        </p:spPr>
        <p:txBody>
          <a:bodyPr>
            <a:normAutofit/>
          </a:bodyPr>
          <a:lstStyle/>
          <a:p>
            <a:pPr lvl="0">
              <a:buNone/>
            </a:pPr>
            <a:r>
              <a:rPr lang="en-US" sz="2800" dirty="0" smtClean="0">
                <a:solidFill>
                  <a:schemeClr val="tx1"/>
                </a:solidFill>
                <a:latin typeface="Times New Roman" pitchFamily="18" charset="0"/>
                <a:cs typeface="Times New Roman" pitchFamily="18" charset="0"/>
              </a:rPr>
              <a:t>	</a:t>
            </a:r>
            <a:r>
              <a:rPr lang="en-US" sz="2800" b="1" i="1" dirty="0" smtClean="0">
                <a:solidFill>
                  <a:srgbClr val="7030A0"/>
                </a:solidFill>
                <a:latin typeface="Times New Roman" pitchFamily="18" charset="0"/>
                <a:cs typeface="Times New Roman" pitchFamily="18" charset="0"/>
              </a:rPr>
              <a:t>iii)CUBOIDAL CILIATED EPITHELIUM </a:t>
            </a:r>
            <a:r>
              <a:rPr lang="en-US" sz="2800" b="1" dirty="0" smtClean="0">
                <a:solidFill>
                  <a:srgbClr val="7030A0"/>
                </a:solidFill>
                <a:latin typeface="Times New Roman" pitchFamily="18" charset="0"/>
                <a:cs typeface="Times New Roman" pitchFamily="18" charset="0"/>
              </a:rPr>
              <a:t>:-</a:t>
            </a:r>
          </a:p>
          <a:p>
            <a:pPr lvl="0">
              <a:buFont typeface="Wingdings" pitchFamily="2" charset="2"/>
              <a:buChar char="q"/>
            </a:pPr>
            <a:r>
              <a:rPr lang="en-US" sz="2800" dirty="0" smtClean="0">
                <a:solidFill>
                  <a:schemeClr val="tx1"/>
                </a:solidFill>
                <a:latin typeface="Times New Roman" pitchFamily="18" charset="0"/>
                <a:cs typeface="Times New Roman" pitchFamily="18" charset="0"/>
              </a:rPr>
              <a:t>  It is the uppermost layer.</a:t>
            </a:r>
          </a:p>
          <a:p>
            <a:pPr>
              <a:buFont typeface="Wingdings" pitchFamily="2" charset="2"/>
              <a:buChar char="q"/>
            </a:pPr>
            <a:r>
              <a:rPr lang="en-US" sz="2800" dirty="0" smtClean="0">
                <a:solidFill>
                  <a:schemeClr val="tx1"/>
                </a:solidFill>
                <a:latin typeface="Times New Roman" pitchFamily="18" charset="0"/>
                <a:cs typeface="Times New Roman" pitchFamily="18" charset="0"/>
              </a:rPr>
              <a:t>Covers the functional layer and dips down to line the tubular glands in the previous layer.</a:t>
            </a:r>
          </a:p>
          <a:p>
            <a:pPr>
              <a:buFont typeface="Wingdings" pitchFamily="2" charset="2"/>
              <a:buChar char="v"/>
            </a:pPr>
            <a:r>
              <a:rPr lang="en-US" sz="2800" dirty="0" smtClean="0">
                <a:solidFill>
                  <a:schemeClr val="tx1"/>
                </a:solidFill>
                <a:latin typeface="Times New Roman" pitchFamily="18" charset="0"/>
                <a:cs typeface="Times New Roman" pitchFamily="18" charset="0"/>
              </a:rPr>
              <a:t>In the ovary the  dominant follicle ruptures releasing the ovum, and  process is collectively referred to as </a:t>
            </a:r>
            <a:r>
              <a:rPr lang="en-US" sz="2800" b="1" dirty="0" smtClean="0">
                <a:solidFill>
                  <a:schemeClr val="tx1"/>
                </a:solidFill>
                <a:latin typeface="Times New Roman" pitchFamily="18" charset="0"/>
                <a:cs typeface="Times New Roman" pitchFamily="18" charset="0"/>
              </a:rPr>
              <a:t>OVULATION</a:t>
            </a:r>
            <a:r>
              <a:rPr lang="en-US" sz="2800" dirty="0" smtClean="0">
                <a:solidFill>
                  <a:schemeClr val="tx1"/>
                </a:solidFill>
                <a:latin typeface="Times New Roman" pitchFamily="18" charset="0"/>
                <a:cs typeface="Times New Roman" pitchFamily="18" charset="0"/>
              </a:rPr>
              <a:t>.</a:t>
            </a:r>
          </a:p>
          <a:p>
            <a:r>
              <a:rPr lang="en-US" sz="2800" dirty="0" smtClean="0">
                <a:solidFill>
                  <a:schemeClr val="tx1"/>
                </a:solidFill>
                <a:latin typeface="Times New Roman" pitchFamily="18" charset="0"/>
                <a:cs typeface="Times New Roman" pitchFamily="18" charset="0"/>
              </a:rPr>
              <a:t>This marks the end of the phase.</a:t>
            </a:r>
          </a:p>
          <a:p>
            <a:pPr>
              <a:buNone/>
            </a:pPr>
            <a:endParaRPr lang="en-US" sz="2800" dirty="0" smtClean="0">
              <a:solidFill>
                <a:schemeClr val="tx1"/>
              </a:solidFill>
              <a:latin typeface="Times New Roman" pitchFamily="18" charset="0"/>
              <a:cs typeface="Times New Roman" pitchFamily="18" charset="0"/>
            </a:endParaRPr>
          </a:p>
          <a:p>
            <a:endParaRPr lang="en-US" sz="2800" dirty="0">
              <a:solidFill>
                <a:schemeClr val="tx1"/>
              </a:solidFill>
            </a:endParaRPr>
          </a:p>
        </p:txBody>
      </p:sp>
    </p:spTree>
    <p:extLst>
      <p:ext uri="{BB962C8B-B14F-4D97-AF65-F5344CB8AC3E}">
        <p14:creationId xmlns:p14="http://schemas.microsoft.com/office/powerpoint/2010/main" val="27248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47800"/>
            <a:ext cx="9143999" cy="5410200"/>
          </a:xfrm>
        </p:spPr>
        <p:txBody>
          <a:bodyPr>
            <a:noAutofit/>
          </a:bodyPr>
          <a:lstStyle/>
          <a:p>
            <a:pPr>
              <a:buNone/>
            </a:pPr>
            <a:r>
              <a:rPr lang="en-US" sz="3200" b="1" dirty="0" smtClean="0">
                <a:solidFill>
                  <a:schemeClr val="tx1"/>
                </a:solidFill>
                <a:latin typeface="Times New Roman" pitchFamily="18" charset="0"/>
                <a:cs typeface="Times New Roman" pitchFamily="18" charset="0"/>
              </a:rPr>
              <a:t>NB.</a:t>
            </a:r>
          </a:p>
          <a:p>
            <a:pPr>
              <a:buFont typeface="Wingdings" pitchFamily="2" charset="2"/>
              <a:buChar char="Ø"/>
            </a:pPr>
            <a:r>
              <a:rPr lang="en-US" sz="3200" dirty="0" smtClean="0">
                <a:solidFill>
                  <a:schemeClr val="tx1"/>
                </a:solidFill>
                <a:latin typeface="Times New Roman" pitchFamily="18" charset="0"/>
                <a:cs typeface="Times New Roman" pitchFamily="18" charset="0"/>
              </a:rPr>
              <a:t>As the </a:t>
            </a:r>
            <a:r>
              <a:rPr lang="en-US" sz="3200" dirty="0" err="1" smtClean="0">
                <a:solidFill>
                  <a:schemeClr val="tx1"/>
                </a:solidFill>
                <a:latin typeface="Times New Roman" pitchFamily="18" charset="0"/>
                <a:cs typeface="Times New Roman" pitchFamily="18" charset="0"/>
              </a:rPr>
              <a:t>endometrium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regrows</a:t>
            </a:r>
            <a:r>
              <a:rPr lang="en-US" sz="3200" dirty="0" smtClean="0">
                <a:solidFill>
                  <a:schemeClr val="tx1"/>
                </a:solidFill>
                <a:latin typeface="Times New Roman" pitchFamily="18" charset="0"/>
                <a:cs typeface="Times New Roman" pitchFamily="18" charset="0"/>
              </a:rPr>
              <a:t>, the </a:t>
            </a:r>
            <a:r>
              <a:rPr lang="en-US" sz="3200" dirty="0" err="1" smtClean="0">
                <a:solidFill>
                  <a:schemeClr val="tx1"/>
                </a:solidFill>
                <a:latin typeface="Times New Roman" pitchFamily="18" charset="0"/>
                <a:cs typeface="Times New Roman" pitchFamily="18" charset="0"/>
              </a:rPr>
              <a:t>graafian</a:t>
            </a:r>
            <a:r>
              <a:rPr lang="en-US" sz="3200" dirty="0" smtClean="0">
                <a:solidFill>
                  <a:schemeClr val="tx1"/>
                </a:solidFill>
                <a:latin typeface="Times New Roman" pitchFamily="18" charset="0"/>
                <a:cs typeface="Times New Roman" pitchFamily="18" charset="0"/>
              </a:rPr>
              <a:t> follicle is steadily maturing.</a:t>
            </a:r>
          </a:p>
          <a:p>
            <a:pPr>
              <a:buFont typeface="Wingdings" pitchFamily="2" charset="2"/>
              <a:buChar char="Ø"/>
            </a:pPr>
            <a:r>
              <a:rPr lang="en-US" sz="3200" dirty="0" smtClean="0">
                <a:solidFill>
                  <a:schemeClr val="tx1"/>
                </a:solidFill>
                <a:latin typeface="Times New Roman" pitchFamily="18" charset="0"/>
                <a:cs typeface="Times New Roman" pitchFamily="18" charset="0"/>
              </a:rPr>
              <a:t>Some women experience a sharp abdominal pain on the side of the specific ovary and the pain is known as </a:t>
            </a:r>
            <a:r>
              <a:rPr lang="en-US" sz="3200" b="1" dirty="0" err="1" smtClean="0">
                <a:solidFill>
                  <a:schemeClr val="tx1"/>
                </a:solidFill>
                <a:latin typeface="Times New Roman" pitchFamily="18" charset="0"/>
                <a:cs typeface="Times New Roman" pitchFamily="18" charset="0"/>
              </a:rPr>
              <a:t>Mittelschmerz</a:t>
            </a:r>
            <a:r>
              <a:rPr lang="en-US" sz="3200" dirty="0" smtClean="0">
                <a:solidFill>
                  <a:schemeClr val="tx1"/>
                </a:solidFill>
                <a:latin typeface="Times New Roman" pitchFamily="18" charset="0"/>
                <a:cs typeface="Times New Roman" pitchFamily="18" charset="0"/>
              </a:rPr>
              <a:t>. </a:t>
            </a:r>
          </a:p>
          <a:p>
            <a:pPr>
              <a:buFont typeface="Wingdings" pitchFamily="2" charset="2"/>
              <a:buChar char="Ø"/>
            </a:pPr>
            <a:r>
              <a:rPr lang="en-US" sz="3200" dirty="0" smtClean="0">
                <a:solidFill>
                  <a:schemeClr val="tx1"/>
                </a:solidFill>
                <a:latin typeface="Times New Roman" pitchFamily="18" charset="0"/>
                <a:cs typeface="Times New Roman" pitchFamily="18" charset="0"/>
              </a:rPr>
              <a:t>It results from irritation of the peritoneal cavity by the small amount of blood loss which collects there.</a:t>
            </a:r>
          </a:p>
          <a:p>
            <a:pPr>
              <a:buFont typeface="Wingdings" pitchFamily="2" charset="2"/>
              <a:buChar char="Ø"/>
            </a:pPr>
            <a:r>
              <a:rPr lang="en-US" sz="3200" dirty="0" smtClean="0">
                <a:solidFill>
                  <a:schemeClr val="tx1"/>
                </a:solidFill>
                <a:latin typeface="Times New Roman" pitchFamily="18" charset="0"/>
                <a:cs typeface="Times New Roman" pitchFamily="18" charset="0"/>
              </a:rPr>
              <a:t>The empty shell following ovulation is referred to as </a:t>
            </a:r>
            <a:r>
              <a:rPr lang="en-US" sz="3200" b="1" dirty="0" smtClean="0">
                <a:solidFill>
                  <a:schemeClr val="tx1"/>
                </a:solidFill>
                <a:latin typeface="Times New Roman" pitchFamily="18" charset="0"/>
                <a:cs typeface="Times New Roman" pitchFamily="18" charset="0"/>
              </a:rPr>
              <a:t>corpus </a:t>
            </a:r>
            <a:r>
              <a:rPr lang="en-US" sz="3200" b="1" dirty="0" err="1" smtClean="0">
                <a:solidFill>
                  <a:schemeClr val="tx1"/>
                </a:solidFill>
                <a:latin typeface="Times New Roman" pitchFamily="18" charset="0"/>
                <a:cs typeface="Times New Roman" pitchFamily="18" charset="0"/>
              </a:rPr>
              <a:t>luteum</a:t>
            </a:r>
            <a:r>
              <a:rPr lang="en-US" sz="3200" b="1" dirty="0" smtClean="0">
                <a:solidFill>
                  <a:schemeClr val="tx1"/>
                </a:solidFill>
                <a:latin typeface="Times New Roman" pitchFamily="18" charset="0"/>
                <a:cs typeface="Times New Roman" pitchFamily="18" charset="0"/>
              </a:rPr>
              <a:t> (yellow body).</a:t>
            </a:r>
            <a:r>
              <a:rPr lang="en-US" sz="3200" dirty="0" smtClean="0">
                <a:solidFill>
                  <a:schemeClr val="tx1"/>
                </a:solidFill>
                <a:latin typeface="Times New Roman" pitchFamily="18" charset="0"/>
                <a:cs typeface="Times New Roman" pitchFamily="18" charset="0"/>
              </a:rPr>
              <a:t> </a:t>
            </a:r>
          </a:p>
          <a:p>
            <a:pPr>
              <a:buFont typeface="Wingdings" pitchFamily="2" charset="2"/>
              <a:buChar char="Ø"/>
            </a:pPr>
            <a:endParaRPr lang="en-US" sz="3200" dirty="0" smtClean="0">
              <a:solidFill>
                <a:schemeClr val="tx1"/>
              </a:solidFill>
              <a:latin typeface="Times New Roman" pitchFamily="18" charset="0"/>
              <a:cs typeface="Times New Roman" pitchFamily="18" charset="0"/>
            </a:endParaRPr>
          </a:p>
          <a:p>
            <a:endParaRPr lang="en-US" sz="3200" dirty="0">
              <a:solidFill>
                <a:schemeClr val="tx1"/>
              </a:solidFill>
            </a:endParaRPr>
          </a:p>
        </p:txBody>
      </p:sp>
      <p:sp>
        <p:nvSpPr>
          <p:cNvPr id="2" name="Title 1"/>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262261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9144000" cy="4724400"/>
          </a:xfrm>
        </p:spPr>
        <p:txBody>
          <a:bodyPr>
            <a:normAutofit/>
          </a:bodyPr>
          <a:lstStyle/>
          <a:p>
            <a:r>
              <a:rPr lang="en-US" sz="4200" dirty="0" smtClean="0">
                <a:solidFill>
                  <a:schemeClr val="tx1"/>
                </a:solidFill>
                <a:latin typeface="Times New Roman" pitchFamily="18" charset="0"/>
                <a:cs typeface="Times New Roman" pitchFamily="18" charset="0"/>
              </a:rPr>
              <a:t>The phase dwells for 14 days (2 weeks). </a:t>
            </a:r>
          </a:p>
          <a:p>
            <a:r>
              <a:rPr lang="en-US" sz="4200" dirty="0" smtClean="0">
                <a:solidFill>
                  <a:schemeClr val="tx1"/>
                </a:solidFill>
                <a:latin typeface="Times New Roman" pitchFamily="18" charset="0"/>
                <a:cs typeface="Times New Roman" pitchFamily="18" charset="0"/>
              </a:rPr>
              <a:t> The </a:t>
            </a:r>
            <a:r>
              <a:rPr lang="en-US" sz="4200" b="1" dirty="0" smtClean="0">
                <a:solidFill>
                  <a:schemeClr val="tx1"/>
                </a:solidFill>
                <a:latin typeface="Times New Roman" pitchFamily="18" charset="0"/>
                <a:cs typeface="Times New Roman" pitchFamily="18" charset="0"/>
              </a:rPr>
              <a:t>luteinizing hormone </a:t>
            </a:r>
            <a:r>
              <a:rPr lang="en-US" sz="4200" dirty="0" smtClean="0">
                <a:solidFill>
                  <a:schemeClr val="tx1"/>
                </a:solidFill>
                <a:latin typeface="Times New Roman" pitchFamily="18" charset="0"/>
                <a:cs typeface="Times New Roman" pitchFamily="18" charset="0"/>
              </a:rPr>
              <a:t>from the anterior pituitary gland, influences the </a:t>
            </a:r>
            <a:r>
              <a:rPr lang="en-US" sz="4200" b="1" dirty="0" smtClean="0">
                <a:solidFill>
                  <a:schemeClr val="tx1"/>
                </a:solidFill>
                <a:latin typeface="Times New Roman" pitchFamily="18" charset="0"/>
                <a:cs typeface="Times New Roman" pitchFamily="18" charset="0"/>
              </a:rPr>
              <a:t>corpus </a:t>
            </a:r>
            <a:r>
              <a:rPr lang="en-US" sz="4200" b="1" dirty="0" err="1" smtClean="0">
                <a:solidFill>
                  <a:schemeClr val="tx1"/>
                </a:solidFill>
                <a:latin typeface="Times New Roman" pitchFamily="18" charset="0"/>
                <a:cs typeface="Times New Roman" pitchFamily="18" charset="0"/>
              </a:rPr>
              <a:t>luteum</a:t>
            </a:r>
            <a:r>
              <a:rPr lang="en-US" sz="4200" b="1" dirty="0" smtClean="0">
                <a:solidFill>
                  <a:schemeClr val="tx1"/>
                </a:solidFill>
                <a:latin typeface="Times New Roman" pitchFamily="18" charset="0"/>
                <a:cs typeface="Times New Roman" pitchFamily="18" charset="0"/>
              </a:rPr>
              <a:t> </a:t>
            </a:r>
            <a:r>
              <a:rPr lang="en-US" sz="4200" dirty="0" smtClean="0">
                <a:solidFill>
                  <a:schemeClr val="tx1"/>
                </a:solidFill>
                <a:latin typeface="Times New Roman" pitchFamily="18" charset="0"/>
                <a:cs typeface="Times New Roman" pitchFamily="18" charset="0"/>
              </a:rPr>
              <a:t>to secrete </a:t>
            </a:r>
            <a:r>
              <a:rPr lang="en-US" sz="4200" b="1" dirty="0" smtClean="0">
                <a:solidFill>
                  <a:schemeClr val="tx1"/>
                </a:solidFill>
                <a:latin typeface="Times New Roman" pitchFamily="18" charset="0"/>
                <a:cs typeface="Times New Roman" pitchFamily="18" charset="0"/>
              </a:rPr>
              <a:t>progesterone</a:t>
            </a:r>
            <a:r>
              <a:rPr lang="en-US" sz="4200" dirty="0" smtClean="0">
                <a:solidFill>
                  <a:schemeClr val="tx1"/>
                </a:solidFill>
                <a:latin typeface="Times New Roman" pitchFamily="18" charset="0"/>
                <a:cs typeface="Times New Roman" pitchFamily="18" charset="0"/>
              </a:rPr>
              <a:t> and </a:t>
            </a:r>
            <a:r>
              <a:rPr lang="en-US" sz="4200" b="1" dirty="0" err="1" smtClean="0">
                <a:solidFill>
                  <a:schemeClr val="tx1"/>
                </a:solidFill>
                <a:latin typeface="Times New Roman" pitchFamily="18" charset="0"/>
                <a:cs typeface="Times New Roman" pitchFamily="18" charset="0"/>
              </a:rPr>
              <a:t>oestrogen</a:t>
            </a:r>
            <a:r>
              <a:rPr lang="en-US" sz="4200" dirty="0" smtClean="0">
                <a:solidFill>
                  <a:schemeClr val="tx1"/>
                </a:solidFill>
                <a:latin typeface="Times New Roman" pitchFamily="18" charset="0"/>
                <a:cs typeface="Times New Roman" pitchFamily="18" charset="0"/>
              </a:rPr>
              <a:t> hormones. </a:t>
            </a:r>
          </a:p>
          <a:p>
            <a:pPr lvl="3">
              <a:buNone/>
            </a:pPr>
            <a:endParaRPr lang="en-US" dirty="0" smtClean="0">
              <a:solidFill>
                <a:schemeClr val="tx1"/>
              </a:solidFill>
            </a:endParaRPr>
          </a:p>
          <a:p>
            <a:endParaRPr lang="en-US" dirty="0">
              <a:solidFill>
                <a:schemeClr val="tx1"/>
              </a:solidFill>
            </a:endParaRPr>
          </a:p>
        </p:txBody>
      </p:sp>
      <p:sp>
        <p:nvSpPr>
          <p:cNvPr id="22" name="Title 21"/>
          <p:cNvSpPr>
            <a:spLocks noGrp="1"/>
          </p:cNvSpPr>
          <p:nvPr>
            <p:ph type="title"/>
          </p:nvPr>
        </p:nvSpPr>
        <p:spPr>
          <a:xfrm>
            <a:off x="762000" y="228600"/>
            <a:ext cx="8153400" cy="990600"/>
          </a:xfrm>
        </p:spPr>
        <p:txBody>
          <a:bodyPr>
            <a:normAutofit fontScale="90000"/>
          </a:bodyPr>
          <a:lstStyle/>
          <a:p>
            <a:r>
              <a:rPr lang="en-US" dirty="0" smtClean="0"/>
              <a:t>		</a:t>
            </a:r>
            <a:br>
              <a:rPr lang="en-US" dirty="0" smtClean="0"/>
            </a:br>
            <a:r>
              <a:rPr lang="en-US" b="1" dirty="0" smtClean="0">
                <a:solidFill>
                  <a:srgbClr val="FFFF00"/>
                </a:solidFill>
                <a:latin typeface="Algerian" pitchFamily="82" charset="0"/>
              </a:rPr>
              <a:t>3.</a:t>
            </a:r>
            <a:r>
              <a:rPr lang="en-US" b="1" dirty="0" smtClean="0">
                <a:solidFill>
                  <a:srgbClr val="FFFF00"/>
                </a:solidFill>
                <a:latin typeface="Algerian" pitchFamily="82" charset="0"/>
                <a:cs typeface="Times New Roman" pitchFamily="18" charset="0"/>
              </a:rPr>
              <a:t>THE SECRETORY PHASE</a:t>
            </a:r>
            <a:r>
              <a:rPr lang="en-US" b="1" u="sng" dirty="0" smtClean="0">
                <a:solidFill>
                  <a:srgbClr val="FF0000"/>
                </a:solidFill>
                <a:latin typeface="Times New Roman" pitchFamily="18" charset="0"/>
                <a:cs typeface="Times New Roman" pitchFamily="18" charset="0"/>
              </a:rPr>
              <a:t/>
            </a:r>
            <a:br>
              <a:rPr lang="en-US" b="1" u="sng" dirty="0" smtClean="0">
                <a:solidFill>
                  <a:srgbClr val="FF0000"/>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83610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763000" cy="4724400"/>
          </a:xfrm>
        </p:spPr>
        <p:txBody>
          <a:bodyPr>
            <a:normAutofit/>
          </a:bodyPr>
          <a:lstStyle/>
          <a:p>
            <a:r>
              <a:rPr lang="en-US" sz="4000" dirty="0" smtClean="0">
                <a:solidFill>
                  <a:schemeClr val="tx1"/>
                </a:solidFill>
              </a:rPr>
              <a:t>The functional layer, increases in thickness to about 3.5mm.</a:t>
            </a:r>
          </a:p>
          <a:p>
            <a:r>
              <a:rPr lang="en-US" sz="4000" dirty="0" smtClean="0">
                <a:solidFill>
                  <a:schemeClr val="tx1"/>
                </a:solidFill>
              </a:rPr>
              <a:t>It becomes spongy in appearance since the glands are more tortuous.</a:t>
            </a:r>
          </a:p>
          <a:p>
            <a:r>
              <a:rPr lang="en-US" sz="4000" dirty="0" smtClean="0">
                <a:solidFill>
                  <a:schemeClr val="tx1"/>
                </a:solidFill>
                <a:latin typeface="Times New Roman" pitchFamily="18" charset="0"/>
                <a:cs typeface="Times New Roman" pitchFamily="18" charset="0"/>
              </a:rPr>
              <a:t>Blood supply is increased and nutritive secretions e.g. glycogen, are available.</a:t>
            </a:r>
          </a:p>
          <a:p>
            <a:endParaRPr lang="en-US" sz="4000" dirty="0" smtClean="0">
              <a:solidFill>
                <a:schemeClr val="tx1"/>
              </a:solidFill>
            </a:endParaRPr>
          </a:p>
          <a:p>
            <a:endParaRPr lang="en-US" dirty="0">
              <a:solidFill>
                <a:schemeClr val="tx1"/>
              </a:solidFill>
            </a:endParaRPr>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272303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144963"/>
          </a:xfrm>
        </p:spPr>
        <p:txBody>
          <a:bodyPr>
            <a:normAutofit fontScale="92500" lnSpcReduction="10000"/>
          </a:bodyPr>
          <a:lstStyle/>
          <a:p>
            <a:pPr>
              <a:buNone/>
            </a:pPr>
            <a:r>
              <a:rPr lang="en-US" dirty="0" smtClean="0">
                <a:solidFill>
                  <a:schemeClr val="tx1"/>
                </a:solidFill>
                <a:latin typeface="Times New Roman" pitchFamily="18" charset="0"/>
                <a:cs typeface="Times New Roman" pitchFamily="18" charset="0"/>
              </a:rPr>
              <a:t>		</a:t>
            </a:r>
            <a:endParaRPr lang="en-US" sz="3600" b="1" dirty="0" smtClean="0">
              <a:solidFill>
                <a:schemeClr val="tx1"/>
              </a:solidFill>
              <a:latin typeface="Times New Roman" pitchFamily="18" charset="0"/>
              <a:cs typeface="Times New Roman" pitchFamily="18" charset="0"/>
            </a:endParaRPr>
          </a:p>
          <a:p>
            <a:pPr lvl="0"/>
            <a:r>
              <a:rPr lang="en-US" sz="3600" dirty="0" smtClean="0">
                <a:solidFill>
                  <a:schemeClr val="tx1"/>
                </a:solidFill>
                <a:latin typeface="Times New Roman" pitchFamily="18" charset="0"/>
                <a:cs typeface="Times New Roman" pitchFamily="18" charset="0"/>
              </a:rPr>
              <a:t>If </a:t>
            </a:r>
            <a:r>
              <a:rPr lang="en-US" sz="3600" dirty="0" err="1" smtClean="0">
                <a:solidFill>
                  <a:schemeClr val="tx1"/>
                </a:solidFill>
                <a:latin typeface="Times New Roman" pitchFamily="18" charset="0"/>
                <a:cs typeface="Times New Roman" pitchFamily="18" charset="0"/>
              </a:rPr>
              <a:t>fertilisation</a:t>
            </a:r>
            <a:r>
              <a:rPr lang="en-US" sz="3600" dirty="0" smtClean="0">
                <a:solidFill>
                  <a:schemeClr val="tx1"/>
                </a:solidFill>
                <a:latin typeface="Times New Roman" pitchFamily="18" charset="0"/>
                <a:cs typeface="Times New Roman" pitchFamily="18" charset="0"/>
              </a:rPr>
              <a:t> does not occur, then the cycle restarts.  </a:t>
            </a:r>
          </a:p>
          <a:p>
            <a:pPr lvl="0"/>
            <a:r>
              <a:rPr lang="en-US" sz="3600" dirty="0" smtClean="0">
                <a:solidFill>
                  <a:schemeClr val="tx1"/>
                </a:solidFill>
                <a:latin typeface="Times New Roman" pitchFamily="18" charset="0"/>
                <a:cs typeface="Times New Roman" pitchFamily="18" charset="0"/>
              </a:rPr>
              <a:t>Menstruation always occurs 14 days after ovulation.</a:t>
            </a:r>
          </a:p>
          <a:p>
            <a:pPr lvl="0"/>
            <a:r>
              <a:rPr lang="en-US" sz="3600" dirty="0" smtClean="0">
                <a:solidFill>
                  <a:schemeClr val="tx1"/>
                </a:solidFill>
                <a:latin typeface="Times New Roman" pitchFamily="18" charset="0"/>
                <a:cs typeface="Times New Roman" pitchFamily="18" charset="0"/>
              </a:rPr>
              <a:t>Prolonged or shortened cycle, results from the response of the proliferative phase.</a:t>
            </a:r>
          </a:p>
          <a:p>
            <a:endParaRPr lang="en-US" dirty="0">
              <a:solidFill>
                <a:schemeClr val="tx1"/>
              </a:solidFill>
            </a:endParaRPr>
          </a:p>
        </p:txBody>
      </p:sp>
      <p:sp>
        <p:nvSpPr>
          <p:cNvPr id="2" name="Title 1"/>
          <p:cNvSpPr>
            <a:spLocks noGrp="1"/>
          </p:cNvSpPr>
          <p:nvPr>
            <p:ph type="title"/>
          </p:nvPr>
        </p:nvSpPr>
        <p:spPr/>
        <p:txBody>
          <a:bodyPr/>
          <a:lstStyle/>
          <a:p>
            <a:r>
              <a:rPr lang="en-US" dirty="0" smtClean="0"/>
              <a:t>		</a:t>
            </a:r>
            <a:r>
              <a:rPr lang="en-US" b="1" dirty="0" smtClean="0">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CONCLUSION</a:t>
            </a:r>
            <a:endParaRPr lang="en-US" dirty="0">
              <a:solidFill>
                <a:srgbClr val="FFFF00"/>
              </a:solidFill>
            </a:endParaRPr>
          </a:p>
        </p:txBody>
      </p:sp>
    </p:spTree>
    <p:extLst>
      <p:ext uri="{BB962C8B-B14F-4D97-AF65-F5344CB8AC3E}">
        <p14:creationId xmlns:p14="http://schemas.microsoft.com/office/powerpoint/2010/main" val="73437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5973763"/>
          </a:xfrm>
        </p:spPr>
        <p:txBody>
          <a:bodyPr>
            <a:normAutofit lnSpcReduction="10000"/>
          </a:bodyPr>
          <a:lstStyle/>
          <a:p>
            <a:pPr lvl="0"/>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contd</a:t>
            </a:r>
            <a:endParaRPr lang="en-US" sz="3600" dirty="0" smtClean="0">
              <a:solidFill>
                <a:srgbClr val="FFFF00"/>
              </a:solidFill>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lvl="0"/>
            <a:r>
              <a:rPr lang="en-US" sz="3600" dirty="0" smtClean="0">
                <a:solidFill>
                  <a:schemeClr val="tx1"/>
                </a:solidFill>
                <a:latin typeface="Times New Roman" pitchFamily="18" charset="0"/>
                <a:cs typeface="Times New Roman" pitchFamily="18" charset="0"/>
              </a:rPr>
              <a:t>Pregnancy (physiological </a:t>
            </a:r>
            <a:r>
              <a:rPr lang="en-US" sz="3600" dirty="0" err="1" smtClean="0">
                <a:solidFill>
                  <a:schemeClr val="tx1"/>
                </a:solidFill>
                <a:latin typeface="Times New Roman" pitchFamily="18" charset="0"/>
                <a:cs typeface="Times New Roman" pitchFamily="18" charset="0"/>
              </a:rPr>
              <a:t>amenorrhoea</a:t>
            </a:r>
            <a:r>
              <a:rPr lang="en-US" sz="3600" dirty="0" smtClean="0">
                <a:solidFill>
                  <a:schemeClr val="tx1"/>
                </a:solidFill>
                <a:latin typeface="Times New Roman" pitchFamily="18" charset="0"/>
                <a:cs typeface="Times New Roman" pitchFamily="18" charset="0"/>
              </a:rPr>
              <a:t>) is the only factor which interrupts the cycle in a healthy woman, during the childbearing period.</a:t>
            </a:r>
          </a:p>
          <a:p>
            <a:pPr lvl="0"/>
            <a:r>
              <a:rPr lang="en-US" sz="3600" dirty="0" smtClean="0">
                <a:solidFill>
                  <a:schemeClr val="tx1"/>
                </a:solidFill>
                <a:latin typeface="Times New Roman" pitchFamily="18" charset="0"/>
                <a:cs typeface="Times New Roman" pitchFamily="18" charset="0"/>
              </a:rPr>
              <a:t>Corpus luteum becomes a white body known as </a:t>
            </a:r>
            <a:r>
              <a:rPr lang="en-US" sz="3600" b="1" dirty="0" smtClean="0">
                <a:solidFill>
                  <a:schemeClr val="tx1"/>
                </a:solidFill>
                <a:latin typeface="Times New Roman" pitchFamily="18" charset="0"/>
                <a:cs typeface="Times New Roman" pitchFamily="18" charset="0"/>
              </a:rPr>
              <a:t>corpus albican </a:t>
            </a:r>
            <a:r>
              <a:rPr lang="en-US" sz="3600" dirty="0" smtClean="0">
                <a:solidFill>
                  <a:schemeClr val="tx1"/>
                </a:solidFill>
                <a:latin typeface="Times New Roman" pitchFamily="18" charset="0"/>
                <a:cs typeface="Times New Roman" pitchFamily="18" charset="0"/>
              </a:rPr>
              <a:t>and remains in the ovary while it degenerates steadily.</a:t>
            </a:r>
          </a:p>
          <a:p>
            <a:endParaRPr lang="en-US" dirty="0"/>
          </a:p>
        </p:txBody>
      </p:sp>
    </p:spTree>
    <p:extLst>
      <p:ext uri="{BB962C8B-B14F-4D97-AF65-F5344CB8AC3E}">
        <p14:creationId xmlns:p14="http://schemas.microsoft.com/office/powerpoint/2010/main" val="303893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280401" cy="4449763"/>
          </a:xfrm>
        </p:spPr>
        <p:txBody>
          <a:bodyPr>
            <a:normAutofit/>
          </a:bodyPr>
          <a:lstStyle/>
          <a:p>
            <a:pPr>
              <a:buNone/>
            </a:pPr>
            <a:r>
              <a:rPr lang="en-US" sz="3200" b="1" dirty="0" smtClean="0">
                <a:solidFill>
                  <a:schemeClr val="tx1"/>
                </a:solidFill>
                <a:latin typeface="Times New Roman" pitchFamily="18" charset="0"/>
                <a:cs typeface="Times New Roman" pitchFamily="18" charset="0"/>
              </a:rPr>
              <a:t>NB.</a:t>
            </a:r>
          </a:p>
          <a:p>
            <a:pPr>
              <a:buNone/>
            </a:pPr>
            <a:r>
              <a:rPr lang="en-US" sz="3200" b="1"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The following incidences are abnormal.</a:t>
            </a:r>
          </a:p>
          <a:p>
            <a:pPr lvl="0">
              <a:buFont typeface="Wingdings" pitchFamily="2" charset="2"/>
              <a:buChar char="Ø"/>
            </a:pPr>
            <a:r>
              <a:rPr lang="en-US" sz="3200" dirty="0" smtClean="0">
                <a:solidFill>
                  <a:schemeClr val="tx1"/>
                </a:solidFill>
                <a:latin typeface="Times New Roman" pitchFamily="18" charset="0"/>
                <a:cs typeface="Times New Roman" pitchFamily="18" charset="0"/>
              </a:rPr>
              <a:t>Heavy  menses all through to the extent of developing </a:t>
            </a:r>
            <a:r>
              <a:rPr lang="en-US" sz="3200" dirty="0" err="1" smtClean="0">
                <a:solidFill>
                  <a:schemeClr val="tx1"/>
                </a:solidFill>
                <a:latin typeface="Times New Roman" pitchFamily="18" charset="0"/>
                <a:cs typeface="Times New Roman" pitchFamily="18" charset="0"/>
              </a:rPr>
              <a:t>anaemia</a:t>
            </a:r>
            <a:r>
              <a:rPr lang="en-US" sz="3200" dirty="0" smtClean="0">
                <a:solidFill>
                  <a:schemeClr val="tx1"/>
                </a:solidFill>
                <a:latin typeface="Times New Roman" pitchFamily="18" charset="0"/>
                <a:cs typeface="Times New Roman" pitchFamily="18" charset="0"/>
              </a:rPr>
              <a:t>, in the absence of artificial FP methods and the lady is below 24years.</a:t>
            </a:r>
          </a:p>
          <a:p>
            <a:pPr lvl="0">
              <a:buFont typeface="Wingdings" pitchFamily="2" charset="2"/>
              <a:buChar char="Ø"/>
            </a:pPr>
            <a:r>
              <a:rPr lang="en-US" sz="3200" dirty="0" smtClean="0">
                <a:solidFill>
                  <a:schemeClr val="tx1"/>
                </a:solidFill>
                <a:latin typeface="Times New Roman" pitchFamily="18" charset="0"/>
                <a:cs typeface="Times New Roman" pitchFamily="18" charset="0"/>
              </a:rPr>
              <a:t>Flow duration of over 5days in the same age bracket.</a:t>
            </a:r>
          </a:p>
          <a:p>
            <a:endParaRPr lang="en-US" sz="3200" dirty="0">
              <a:solidFill>
                <a:schemeClr val="tx1"/>
              </a:solidFill>
            </a:endParaRPr>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373301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10599" cy="4068763"/>
          </a:xfrm>
        </p:spPr>
        <p:txBody>
          <a:bodyPr>
            <a:normAutofit/>
          </a:bodyPr>
          <a:lstStyle/>
          <a:p>
            <a:pPr lvl="0">
              <a:buFont typeface="Wingdings" pitchFamily="2" charset="2"/>
              <a:buChar char="Ø"/>
            </a:pPr>
            <a:r>
              <a:rPr lang="en-US" sz="4000" dirty="0" smtClean="0">
                <a:solidFill>
                  <a:schemeClr val="tx1"/>
                </a:solidFill>
                <a:latin typeface="Times New Roman" pitchFamily="18" charset="0"/>
                <a:cs typeface="Times New Roman" pitchFamily="18" charset="0"/>
              </a:rPr>
              <a:t>Severe dysmenorrhoea which is incapacitating.</a:t>
            </a:r>
          </a:p>
          <a:p>
            <a:pPr lvl="0">
              <a:buFont typeface="Wingdings" pitchFamily="2" charset="2"/>
              <a:buChar char="Ø"/>
            </a:pPr>
            <a:r>
              <a:rPr lang="en-US" sz="4000" dirty="0" smtClean="0">
                <a:solidFill>
                  <a:schemeClr val="tx1"/>
                </a:solidFill>
                <a:latin typeface="Times New Roman" pitchFamily="18" charset="0"/>
                <a:cs typeface="Times New Roman" pitchFamily="18" charset="0"/>
              </a:rPr>
              <a:t>Amenorrhoea for 2-3 months as from the age of 20years for no just cause. </a:t>
            </a:r>
          </a:p>
          <a:p>
            <a:pPr lvl="0">
              <a:buFont typeface="Wingdings" pitchFamily="2" charset="2"/>
              <a:buChar char="v"/>
            </a:pPr>
            <a:r>
              <a:rPr lang="en-US" sz="4000" dirty="0" smtClean="0">
                <a:solidFill>
                  <a:schemeClr val="tx1"/>
                </a:solidFill>
                <a:latin typeface="Times New Roman" pitchFamily="18" charset="0"/>
                <a:cs typeface="Times New Roman" pitchFamily="18" charset="0"/>
              </a:rPr>
              <a:t>This is highly suggestive of hormonal imbalance which compromises fertility.</a:t>
            </a:r>
          </a:p>
          <a:p>
            <a:endParaRPr lang="en-US" dirty="0">
              <a:solidFill>
                <a:schemeClr val="tx1"/>
              </a:solidFill>
            </a:endParaRPr>
          </a:p>
        </p:txBody>
      </p:sp>
      <p:sp>
        <p:nvSpPr>
          <p:cNvPr id="2" name="Title 1"/>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49143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Components of Reproductive health</a:t>
            </a:r>
            <a:r>
              <a:rPr lang="en-US" dirty="0" smtClean="0"/>
              <a:t>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3200" dirty="0" smtClean="0"/>
              <a:t>Safe motherhood &amp; child survival initiatives </a:t>
            </a:r>
          </a:p>
          <a:p>
            <a:pPr marL="514350" indent="-514350">
              <a:buAutoNum type="arabicPeriod"/>
            </a:pPr>
            <a:r>
              <a:rPr lang="en-US" sz="3200" dirty="0" smtClean="0"/>
              <a:t>Family planning unmet needs including male involvement </a:t>
            </a:r>
          </a:p>
          <a:p>
            <a:pPr marL="514350" indent="-514350">
              <a:buAutoNum type="arabicPeriod"/>
            </a:pPr>
            <a:r>
              <a:rPr lang="en-US" sz="3200" dirty="0" smtClean="0"/>
              <a:t>Management of STDs/HIV/AIDs </a:t>
            </a:r>
          </a:p>
          <a:p>
            <a:pPr marL="514350" indent="-514350">
              <a:buAutoNum type="arabicPeriod"/>
            </a:pPr>
            <a:r>
              <a:rPr lang="en-US" sz="3200" dirty="0" smtClean="0"/>
              <a:t>Promotion of adolescent and youth health </a:t>
            </a:r>
          </a:p>
          <a:p>
            <a:pPr marL="514350" indent="-514350">
              <a:buAutoNum type="arabicPeriod"/>
            </a:pPr>
            <a:r>
              <a:rPr lang="en-US" sz="3200" dirty="0" smtClean="0"/>
              <a:t>Gender issues and reproductive rights including male involvement (Prevention &amp; appropriate management of infertility)</a:t>
            </a:r>
            <a:endParaRPr lang="en-US" sz="3200" dirty="0"/>
          </a:p>
        </p:txBody>
      </p:sp>
    </p:spTree>
    <p:extLst>
      <p:ext uri="{BB962C8B-B14F-4D97-AF65-F5344CB8AC3E}">
        <p14:creationId xmlns:p14="http://schemas.microsoft.com/office/powerpoint/2010/main" val="33064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pPr lvl="0">
              <a:buNone/>
            </a:pPr>
            <a:endParaRPr lang="en-US" dirty="0" smtClean="0">
              <a:solidFill>
                <a:schemeClr val="tx1"/>
              </a:solidFill>
              <a:latin typeface="Times New Roman" pitchFamily="18" charset="0"/>
              <a:cs typeface="Times New Roman" pitchFamily="18" charset="0"/>
            </a:endParaRPr>
          </a:p>
          <a:p>
            <a:pPr lvl="1">
              <a:buNone/>
            </a:pPr>
            <a:r>
              <a:rPr lang="en-US" sz="3200" b="1" i="1" u="sng" dirty="0" smtClean="0">
                <a:solidFill>
                  <a:srgbClr val="7030A0"/>
                </a:solidFill>
                <a:latin typeface="Times New Roman" pitchFamily="18" charset="0"/>
                <a:cs typeface="Times New Roman" pitchFamily="18" charset="0"/>
              </a:rPr>
              <a:t>Involved hormones and source</a:t>
            </a:r>
            <a:endParaRPr lang="en-US" sz="3000" u="sng" dirty="0" smtClean="0">
              <a:solidFill>
                <a:srgbClr val="7030A0"/>
              </a:solidFill>
              <a:latin typeface="Times New Roman" pitchFamily="18" charset="0"/>
              <a:cs typeface="Times New Roman" pitchFamily="18" charset="0"/>
            </a:endParaRPr>
          </a:p>
          <a:p>
            <a:r>
              <a:rPr lang="en-US" sz="3300" dirty="0" smtClean="0">
                <a:solidFill>
                  <a:schemeClr val="tx1"/>
                </a:solidFill>
                <a:latin typeface="Times New Roman" pitchFamily="18" charset="0"/>
                <a:cs typeface="Times New Roman" pitchFamily="18" charset="0"/>
              </a:rPr>
              <a:t>Monthly physiological changes occur in the ovaries and uterus due to hormonal regulation.</a:t>
            </a:r>
          </a:p>
          <a:p>
            <a:pPr lvl="0">
              <a:buFont typeface="Wingdings" pitchFamily="2" charset="2"/>
              <a:buChar char="Ø"/>
            </a:pPr>
            <a:r>
              <a:rPr lang="en-US" sz="3300" dirty="0" smtClean="0">
                <a:solidFill>
                  <a:schemeClr val="tx1"/>
                </a:solidFill>
                <a:latin typeface="Times New Roman" pitchFamily="18" charset="0"/>
                <a:cs typeface="Times New Roman" pitchFamily="18" charset="0"/>
              </a:rPr>
              <a:t>These hormones are from hypothalamus, pituitary glands and ovaries.</a:t>
            </a:r>
          </a:p>
          <a:p>
            <a:pPr>
              <a:buNone/>
            </a:pPr>
            <a:r>
              <a:rPr lang="en-US" sz="3300" b="1" u="sng" dirty="0" smtClean="0">
                <a:solidFill>
                  <a:schemeClr val="tx1"/>
                </a:solidFill>
                <a:latin typeface="Times New Roman" pitchFamily="18" charset="0"/>
                <a:cs typeface="Times New Roman" pitchFamily="18" charset="0"/>
              </a:rPr>
              <a:t> Hypothalamus</a:t>
            </a:r>
            <a:r>
              <a:rPr lang="en-US" sz="3300" dirty="0" smtClean="0">
                <a:solidFill>
                  <a:schemeClr val="tx1"/>
                </a:solidFill>
                <a:latin typeface="Times New Roman" pitchFamily="18" charset="0"/>
                <a:cs typeface="Times New Roman" pitchFamily="18" charset="0"/>
              </a:rPr>
              <a:t>	secretes:</a:t>
            </a:r>
          </a:p>
          <a:p>
            <a:pPr>
              <a:buNone/>
            </a:pPr>
            <a:r>
              <a:rPr lang="en-US" sz="3300" dirty="0" smtClean="0">
                <a:solidFill>
                  <a:schemeClr val="tx1"/>
                </a:solidFill>
                <a:latin typeface="Times New Roman" pitchFamily="18" charset="0"/>
                <a:cs typeface="Times New Roman" pitchFamily="18" charset="0"/>
              </a:rPr>
              <a:t> i)  Gonadotrophin  Release Hormone (GnRH)</a:t>
            </a:r>
          </a:p>
          <a:p>
            <a:pPr>
              <a:buNone/>
            </a:pPr>
            <a:r>
              <a:rPr lang="en-US" sz="3300" dirty="0" smtClean="0">
                <a:solidFill>
                  <a:schemeClr val="tx1"/>
                </a:solidFill>
                <a:latin typeface="Times New Roman" pitchFamily="18" charset="0"/>
                <a:cs typeface="Times New Roman" pitchFamily="18" charset="0"/>
              </a:rPr>
              <a:t> ii)  Follicle stimulating hormone release inhibitor </a:t>
            </a:r>
          </a:p>
          <a:p>
            <a:pPr lvl="4">
              <a:buNone/>
            </a:pPr>
            <a:endParaRPr lang="en-US" sz="33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1858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828800"/>
            <a:ext cx="9143999" cy="4297363"/>
          </a:xfrm>
        </p:spPr>
        <p:txBody>
          <a:bodyPr/>
          <a:lstStyle/>
          <a:p>
            <a:pPr>
              <a:buNone/>
            </a:pPr>
            <a:r>
              <a:rPr lang="en-US" sz="2800" b="1" u="sng" dirty="0" smtClean="0">
                <a:solidFill>
                  <a:schemeClr val="tx1"/>
                </a:solidFill>
              </a:rPr>
              <a:t>Pituitary</a:t>
            </a:r>
            <a:r>
              <a:rPr lang="en-US" sz="2800" dirty="0" smtClean="0">
                <a:solidFill>
                  <a:schemeClr val="tx1"/>
                </a:solidFill>
              </a:rPr>
              <a:t> secretes: FSH  &amp;  LH.</a:t>
            </a:r>
          </a:p>
          <a:p>
            <a:pPr>
              <a:buNone/>
            </a:pPr>
            <a:r>
              <a:rPr lang="en-US" sz="2800" b="1" u="sng" dirty="0" smtClean="0">
                <a:solidFill>
                  <a:schemeClr val="tx1"/>
                </a:solidFill>
              </a:rPr>
              <a:t>Ovaries</a:t>
            </a:r>
            <a:r>
              <a:rPr lang="en-US" sz="2800" dirty="0" smtClean="0">
                <a:solidFill>
                  <a:schemeClr val="tx1"/>
                </a:solidFill>
              </a:rPr>
              <a:t> secretes: Oestrogen &amp; progesterone </a:t>
            </a:r>
            <a:r>
              <a:rPr lang="en-US" dirty="0" smtClean="0"/>
              <a:t>.</a:t>
            </a:r>
          </a:p>
          <a:p>
            <a:pPr>
              <a:buFont typeface="Wingdings" pitchFamily="2" charset="2"/>
              <a:buChar char="v"/>
            </a:pPr>
            <a:endParaRPr lang="en-US" dirty="0" smtClean="0"/>
          </a:p>
          <a:p>
            <a:pPr>
              <a:buFont typeface="Wingdings" pitchFamily="2" charset="2"/>
              <a:buChar char="v"/>
            </a:pPr>
            <a:endParaRPr lang="en-US" dirty="0" smtClean="0"/>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ct</a:t>
            </a:r>
            <a:endParaRPr lang="en-US" dirty="0"/>
          </a:p>
        </p:txBody>
      </p:sp>
      <p:sp>
        <p:nvSpPr>
          <p:cNvPr id="6" name="Rounded Rectangular Callout 5"/>
          <p:cNvSpPr/>
          <p:nvPr/>
        </p:nvSpPr>
        <p:spPr>
          <a:xfrm>
            <a:off x="685800" y="3733800"/>
            <a:ext cx="7620000" cy="2133600"/>
          </a:xfrm>
          <a:prstGeom prst="wedgeRoundRectCallout">
            <a:avLst>
              <a:gd name="adj1" fmla="val -42152"/>
              <a:gd name="adj2" fmla="val 91922"/>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7030A0"/>
                </a:solidFill>
                <a:latin typeface="Algerian" pitchFamily="82" charset="0"/>
              </a:rPr>
              <a:t>END !    QUESTIONS?  </a:t>
            </a:r>
          </a:p>
          <a:p>
            <a:pPr algn="ctr"/>
            <a:endParaRPr lang="en-US" sz="4000" b="1" dirty="0">
              <a:solidFill>
                <a:srgbClr val="7030A0"/>
              </a:solidFill>
              <a:latin typeface="Algerian" pitchFamily="82" charset="0"/>
            </a:endParaRPr>
          </a:p>
        </p:txBody>
      </p:sp>
    </p:spTree>
    <p:extLst>
      <p:ext uri="{BB962C8B-B14F-4D97-AF65-F5344CB8AC3E}">
        <p14:creationId xmlns:p14="http://schemas.microsoft.com/office/powerpoint/2010/main" val="35240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FEMALE BREAST</a:t>
            </a:r>
            <a:endParaRPr lang="en-US" dirty="0">
              <a:solidFill>
                <a:srgbClr val="FF00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098051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a:solidFill>
            <a:srgbClr val="FFFF00"/>
          </a:solidFill>
          <a:ln>
            <a:solidFill>
              <a:srgbClr val="7030A0"/>
            </a:solidFill>
            <a:prstDash val="lgDash"/>
          </a:ln>
          <a:scene3d>
            <a:camera prst="perspectiveLeft"/>
            <a:lightRig rig="threePt" dir="t"/>
          </a:scene3d>
        </p:spPr>
        <p:txBody>
          <a:bodyPr/>
          <a:lstStyle/>
          <a:p>
            <a:r>
              <a:rPr lang="en-US" dirty="0" smtClean="0"/>
              <a:t>		</a:t>
            </a:r>
            <a:r>
              <a:rPr lang="en-US" dirty="0" err="1" smtClean="0">
                <a:solidFill>
                  <a:srgbClr val="FF0000"/>
                </a:solidFill>
                <a:latin typeface="Blackadder ITC" pitchFamily="82" charset="0"/>
              </a:rPr>
              <a:t>Twendelee</a:t>
            </a:r>
            <a:r>
              <a:rPr lang="en-US" dirty="0" smtClean="0">
                <a:solidFill>
                  <a:srgbClr val="FF0000"/>
                </a:solidFill>
                <a:latin typeface="Blackadder ITC" pitchFamily="82" charset="0"/>
              </a:rPr>
              <a:t>………….</a:t>
            </a:r>
            <a:endParaRPr lang="en-US" dirty="0">
              <a:solidFill>
                <a:srgbClr val="FF0000"/>
              </a:solidFill>
              <a:latin typeface="Blackadder ITC" pitchFamily="82" charset="0"/>
            </a:endParaRPr>
          </a:p>
        </p:txBody>
      </p:sp>
      <p:sp>
        <p:nvSpPr>
          <p:cNvPr id="3" name="Subtitle 2"/>
          <p:cNvSpPr>
            <a:spLocks noGrp="1"/>
          </p:cNvSpPr>
          <p:nvPr>
            <p:ph type="subTitle" idx="1"/>
          </p:nvPr>
        </p:nvSpPr>
        <p:spPr>
          <a:xfrm>
            <a:off x="1371600" y="3200400"/>
            <a:ext cx="6400800" cy="1752600"/>
          </a:xfrm>
          <a:solidFill>
            <a:srgbClr val="00B050"/>
          </a:solidFill>
          <a:ln w="76200">
            <a:solidFill>
              <a:srgbClr val="002060"/>
            </a:solidFill>
          </a:ln>
        </p:spPr>
        <p:txBody>
          <a:bodyPr>
            <a:noAutofit/>
          </a:bodyPr>
          <a:lstStyle/>
          <a:p>
            <a:r>
              <a:rPr lang="en-US" sz="6000" b="1" spc="300" dirty="0" smtClean="0">
                <a:solidFill>
                  <a:srgbClr val="C00000"/>
                </a:solidFill>
                <a:latin typeface="Broadway" pitchFamily="82" charset="0"/>
              </a:rPr>
              <a:t>		BREASTS</a:t>
            </a:r>
            <a:endParaRPr lang="en-US" sz="6000" dirty="0">
              <a:latin typeface="Broadway" pitchFamily="82" charset="0"/>
            </a:endParaRPr>
          </a:p>
        </p:txBody>
      </p:sp>
    </p:spTree>
    <p:extLst>
      <p:ext uri="{BB962C8B-B14F-4D97-AF65-F5344CB8AC3E}">
        <p14:creationId xmlns:p14="http://schemas.microsoft.com/office/powerpoint/2010/main" val="3360973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rgbClr val="7030A0"/>
                </a:solidFill>
              </a:rPr>
              <a:t>CROSS-SECTION OF THE BREAST</a:t>
            </a:r>
            <a:endParaRPr lang="en-US" b="1" u="sng" spc="300" dirty="0">
              <a:solidFill>
                <a:srgbClr val="7030A0"/>
              </a:solidFill>
            </a:endParaRPr>
          </a:p>
        </p:txBody>
      </p:sp>
      <p:pic>
        <p:nvPicPr>
          <p:cNvPr id="1026" name="ia_el_27_innerEl" descr="Lactating breasts"/>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extLst>
      <p:ext uri="{BB962C8B-B14F-4D97-AF65-F5344CB8AC3E}">
        <p14:creationId xmlns:p14="http://schemas.microsoft.com/office/powerpoint/2010/main" val="402797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Autofit/>
          </a:bodyPr>
          <a:lstStyle/>
          <a:p>
            <a:endParaRPr lang="en-US" dirty="0" smtClean="0"/>
          </a:p>
          <a:p>
            <a:r>
              <a:rPr lang="en-US" dirty="0" smtClean="0"/>
              <a:t>Also referred to as mammary glands</a:t>
            </a:r>
          </a:p>
          <a:p>
            <a:pPr>
              <a:buNone/>
            </a:pPr>
            <a:r>
              <a:rPr lang="en-US" dirty="0" smtClean="0"/>
              <a:t>	</a:t>
            </a:r>
            <a:r>
              <a:rPr lang="en-US" b="1" u="sng" dirty="0" smtClean="0">
                <a:solidFill>
                  <a:srgbClr val="FF0000"/>
                </a:solidFill>
              </a:rPr>
              <a:t>DESCRIPTION</a:t>
            </a:r>
          </a:p>
          <a:p>
            <a:r>
              <a:rPr lang="en-US" dirty="0" smtClean="0"/>
              <a:t>Are compound secreting glands comprising of  glandular parenchyma, fibrous and adipose. The latter serves as supporting  tissues.</a:t>
            </a:r>
          </a:p>
          <a:p>
            <a:r>
              <a:rPr lang="en-US" dirty="0" smtClean="0"/>
              <a:t>Lie on the anterior aspect of the chest over the pectoral muscle.</a:t>
            </a:r>
          </a:p>
        </p:txBody>
      </p:sp>
    </p:spTree>
    <p:extLst>
      <p:ext uri="{BB962C8B-B14F-4D97-AF65-F5344CB8AC3E}">
        <p14:creationId xmlns:p14="http://schemas.microsoft.com/office/powerpoint/2010/main" val="167575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p:spPr>
        <p:txBody>
          <a:bodyPr>
            <a:normAutofit/>
          </a:bodyPr>
          <a:lstStyle/>
          <a:p>
            <a:r>
              <a:rPr lang="en-US" dirty="0" smtClean="0"/>
              <a:t>Are accessory glands of the female reproductive system.</a:t>
            </a:r>
          </a:p>
          <a:p>
            <a:pPr>
              <a:buNone/>
            </a:pPr>
            <a:r>
              <a:rPr lang="en-US" dirty="0" smtClean="0"/>
              <a:t>   </a:t>
            </a:r>
            <a:r>
              <a:rPr lang="en-US" b="1" dirty="0" smtClean="0">
                <a:solidFill>
                  <a:srgbClr val="FF0000"/>
                </a:solidFill>
              </a:rPr>
              <a:t>NB: </a:t>
            </a:r>
            <a:r>
              <a:rPr lang="en-US" dirty="0" smtClean="0"/>
              <a:t>The amount of fat deposit determines the size.</a:t>
            </a:r>
          </a:p>
          <a:p>
            <a:pPr>
              <a:buNone/>
            </a:pPr>
            <a:r>
              <a:rPr lang="en-US" dirty="0" smtClean="0">
                <a:latin typeface="Times New Roman" pitchFamily="18" charset="0"/>
                <a:cs typeface="Times New Roman" pitchFamily="18" charset="0"/>
              </a:rPr>
              <a:t>	</a:t>
            </a:r>
            <a:r>
              <a:rPr lang="en-US" b="1" u="sng" dirty="0" smtClean="0">
                <a:solidFill>
                  <a:srgbClr val="FF0000"/>
                </a:solidFill>
                <a:latin typeface="Times New Roman" pitchFamily="18" charset="0"/>
                <a:cs typeface="Times New Roman" pitchFamily="18" charset="0"/>
              </a:rPr>
              <a:t>DEVELOPMENT</a:t>
            </a:r>
            <a:endParaRPr lang="en-US" b="1" dirty="0" smtClean="0">
              <a:solidFill>
                <a:srgbClr val="FF000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As from a gestation of five (5) weeks.  Mammary structures are located over the entire right and left anterior aspect of the body, from clavicle to inguinal region.</a:t>
            </a:r>
          </a:p>
          <a:p>
            <a:pPr>
              <a:buNone/>
            </a:pPr>
            <a:endParaRPr lang="en-US" dirty="0"/>
          </a:p>
        </p:txBody>
      </p:sp>
    </p:spTree>
    <p:extLst>
      <p:ext uri="{BB962C8B-B14F-4D97-AF65-F5344CB8AC3E}">
        <p14:creationId xmlns:p14="http://schemas.microsoft.com/office/powerpoint/2010/main" val="398460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77500" lnSpcReduction="20000"/>
          </a:bodyPr>
          <a:lstStyle/>
          <a:p>
            <a:pPr lvl="1">
              <a:buNone/>
            </a:pPr>
            <a:endParaRPr lang="en-US" sz="4200" dirty="0" smtClean="0">
              <a:latin typeface="Times New Roman" pitchFamily="18" charset="0"/>
              <a:cs typeface="Times New Roman" pitchFamily="18" charset="0"/>
            </a:endParaRPr>
          </a:p>
          <a:p>
            <a:pPr lvl="0"/>
            <a:r>
              <a:rPr lang="en-US" sz="4600" dirty="0" smtClean="0">
                <a:latin typeface="Times New Roman" pitchFamily="18" charset="0"/>
                <a:cs typeface="Times New Roman" pitchFamily="18" charset="0"/>
              </a:rPr>
              <a:t>As fetal development progresses, normally most of them degenerate such that only two (2) remain on the anterior aspect of the chest.  So at birth consist of a nipple and few vestigial ducts.</a:t>
            </a:r>
          </a:p>
          <a:p>
            <a:pPr lvl="0"/>
            <a:r>
              <a:rPr lang="en-US" sz="4600" dirty="0" smtClean="0">
                <a:latin typeface="Times New Roman" pitchFamily="18" charset="0"/>
                <a:cs typeface="Times New Roman" pitchFamily="18" charset="0"/>
              </a:rPr>
              <a:t>As from puberty, the high levels of </a:t>
            </a:r>
            <a:r>
              <a:rPr lang="en-US" sz="4600" dirty="0" err="1" smtClean="0">
                <a:latin typeface="Times New Roman" pitchFamily="18" charset="0"/>
                <a:cs typeface="Times New Roman" pitchFamily="18" charset="0"/>
              </a:rPr>
              <a:t>oestrogen</a:t>
            </a:r>
            <a:r>
              <a:rPr lang="en-US" sz="4600" dirty="0" smtClean="0">
                <a:latin typeface="Times New Roman" pitchFamily="18" charset="0"/>
                <a:cs typeface="Times New Roman" pitchFamily="18" charset="0"/>
              </a:rPr>
              <a:t> and progesterone stimulates their  growth &amp; development as follows:-</a:t>
            </a:r>
          </a:p>
          <a:p>
            <a:pPr marL="1028700" lvl="0" indent="-1028700">
              <a:buNone/>
            </a:pPr>
            <a:r>
              <a:rPr lang="en-US" sz="4600" dirty="0" smtClean="0">
                <a:latin typeface="Times New Roman" pitchFamily="18" charset="0"/>
                <a:cs typeface="Times New Roman" pitchFamily="18" charset="0"/>
              </a:rPr>
              <a:t>   a. Generally they enlarge and assumes a characteristic hemispherical shape.</a:t>
            </a:r>
          </a:p>
          <a:p>
            <a:endParaRPr lang="en-US" dirty="0"/>
          </a:p>
        </p:txBody>
      </p:sp>
    </p:spTree>
    <p:extLst>
      <p:ext uri="{BB962C8B-B14F-4D97-AF65-F5344CB8AC3E}">
        <p14:creationId xmlns:p14="http://schemas.microsoft.com/office/powerpoint/2010/main" val="103348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lvl="0">
              <a:buNone/>
            </a:pPr>
            <a:r>
              <a:rPr lang="en-US" dirty="0" smtClean="0">
                <a:latin typeface="Times New Roman" pitchFamily="18" charset="0"/>
                <a:cs typeface="Times New Roman" pitchFamily="18" charset="0"/>
              </a:rPr>
              <a:t> 			</a:t>
            </a:r>
          </a:p>
          <a:p>
            <a:pPr lvl="0">
              <a:buNone/>
            </a:pPr>
            <a:r>
              <a:rPr lang="en-US" dirty="0" smtClean="0">
                <a:latin typeface="Times New Roman" pitchFamily="18" charset="0"/>
                <a:cs typeface="Times New Roman" pitchFamily="18" charset="0"/>
              </a:rPr>
              <a:t> b. When mature, they extend from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to the 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rib vertically, and from the sternum to the anterior </a:t>
            </a:r>
            <a:r>
              <a:rPr lang="en-US" dirty="0" err="1" smtClean="0">
                <a:latin typeface="Times New Roman" pitchFamily="18" charset="0"/>
                <a:cs typeface="Times New Roman" pitchFamily="18" charset="0"/>
              </a:rPr>
              <a:t>axillary</a:t>
            </a:r>
            <a:r>
              <a:rPr lang="en-US" dirty="0" smtClean="0">
                <a:latin typeface="Times New Roman" pitchFamily="18" charset="0"/>
                <a:cs typeface="Times New Roman" pitchFamily="18" charset="0"/>
              </a:rPr>
              <a:t> folds horizontally.</a:t>
            </a:r>
          </a:p>
          <a:p>
            <a:pPr lvl="0"/>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c. Radiates upwards and outwards in a tail-like structure referred to as the Axillary tail.</a:t>
            </a:r>
          </a:p>
          <a:p>
            <a:pPr lvl="0"/>
            <a:endParaRPr lang="en-US"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d. The nipple comprises of smooth muscle, erectile tissues and at the base is a </a:t>
            </a:r>
            <a:r>
              <a:rPr lang="en-US" dirty="0" err="1" smtClean="0">
                <a:latin typeface="Times New Roman" pitchFamily="18" charset="0"/>
                <a:cs typeface="Times New Roman" pitchFamily="18" charset="0"/>
              </a:rPr>
              <a:t>hyperpigmented</a:t>
            </a:r>
            <a:r>
              <a:rPr lang="en-US" dirty="0" smtClean="0">
                <a:latin typeface="Times New Roman" pitchFamily="18" charset="0"/>
                <a:cs typeface="Times New Roman" pitchFamily="18" charset="0"/>
              </a:rPr>
              <a:t> area, referred to as</a:t>
            </a:r>
            <a:r>
              <a:rPr lang="en-US" b="1" dirty="0" smtClean="0">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Areola</a:t>
            </a:r>
            <a:r>
              <a:rPr lang="en-US"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56892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pPr>
              <a:buNone/>
            </a:pPr>
            <a:r>
              <a:rPr lang="en-US" dirty="0" smtClean="0">
                <a:latin typeface="Times New Roman" pitchFamily="18" charset="0"/>
                <a:cs typeface="Times New Roman" pitchFamily="18" charset="0"/>
              </a:rPr>
              <a:t>		</a:t>
            </a:r>
            <a:r>
              <a:rPr lang="en-US" b="1" u="sng" dirty="0" smtClean="0">
                <a:solidFill>
                  <a:srgbClr val="FF0000"/>
                </a:solidFill>
                <a:latin typeface="Times New Roman" pitchFamily="18" charset="0"/>
                <a:cs typeface="Times New Roman" pitchFamily="18" charset="0"/>
              </a:rPr>
              <a:t>STRUCTURE</a:t>
            </a:r>
          </a:p>
          <a:p>
            <a:pPr>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Each comprises of about </a:t>
            </a:r>
            <a:r>
              <a:rPr lang="en-US" b="1" dirty="0" smtClean="0">
                <a:solidFill>
                  <a:schemeClr val="accent6">
                    <a:lumMod val="75000"/>
                  </a:schemeClr>
                </a:solidFill>
                <a:latin typeface="Times New Roman" pitchFamily="18" charset="0"/>
                <a:cs typeface="Times New Roman" pitchFamily="18" charset="0"/>
              </a:rPr>
              <a:t>20 lobes</a:t>
            </a:r>
            <a:r>
              <a:rPr lang="en-US" b="1"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Lobes are separated by fibrous tissues known as </a:t>
            </a:r>
            <a:r>
              <a:rPr lang="en-US" b="1" dirty="0" smtClean="0">
                <a:latin typeface="Times New Roman" pitchFamily="18" charset="0"/>
                <a:cs typeface="Times New Roman" pitchFamily="18" charset="0"/>
              </a:rPr>
              <a:t> </a:t>
            </a:r>
            <a:r>
              <a:rPr lang="en-US" b="1" dirty="0" err="1" smtClean="0">
                <a:solidFill>
                  <a:schemeClr val="accent6">
                    <a:lumMod val="75000"/>
                  </a:schemeClr>
                </a:solidFill>
                <a:latin typeface="Times New Roman" pitchFamily="18" charset="0"/>
                <a:cs typeface="Times New Roman" pitchFamily="18" charset="0"/>
              </a:rPr>
              <a:t>septae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runs from behind the nipple towards pectoral muscle.  Also serves to localize infection. </a:t>
            </a:r>
          </a:p>
          <a:p>
            <a:pPr lvl="0"/>
            <a:r>
              <a:rPr lang="en-US" dirty="0" smtClean="0">
                <a:latin typeface="Times New Roman" pitchFamily="18" charset="0"/>
                <a:cs typeface="Times New Roman" pitchFamily="18" charset="0"/>
              </a:rPr>
              <a:t>Each lobe consists of numerous</a:t>
            </a:r>
            <a:r>
              <a:rPr lang="en-US" b="1" dirty="0" smtClean="0">
                <a:latin typeface="Times New Roman" pitchFamily="18" charset="0"/>
                <a:cs typeface="Times New Roman" pitchFamily="18" charset="0"/>
              </a:rPr>
              <a:t> </a:t>
            </a:r>
            <a:r>
              <a:rPr lang="en-US" b="1" dirty="0" smtClean="0">
                <a:solidFill>
                  <a:schemeClr val="accent6">
                    <a:lumMod val="75000"/>
                  </a:schemeClr>
                </a:solidFill>
                <a:latin typeface="Times New Roman" pitchFamily="18" charset="0"/>
                <a:cs typeface="Times New Roman" pitchFamily="18" charset="0"/>
              </a:rPr>
              <a:t>lobules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each  lobule ,opens into a small duct.  Within a lobule is a collection of alveoli.</a:t>
            </a:r>
          </a:p>
          <a:p>
            <a:pPr lvl="0"/>
            <a:r>
              <a:rPr lang="en-US" dirty="0" smtClean="0">
                <a:latin typeface="Times New Roman" pitchFamily="18" charset="0"/>
                <a:cs typeface="Times New Roman" pitchFamily="18" charset="0"/>
              </a:rPr>
              <a:t>Every alveolus  consists of </a:t>
            </a:r>
            <a:r>
              <a:rPr lang="en-US" b="1" dirty="0" err="1" smtClean="0">
                <a:solidFill>
                  <a:schemeClr val="accent6">
                    <a:lumMod val="75000"/>
                  </a:schemeClr>
                </a:solidFill>
                <a:latin typeface="Times New Roman" pitchFamily="18" charset="0"/>
                <a:cs typeface="Times New Roman" pitchFamily="18" charset="0"/>
              </a:rPr>
              <a:t>Acini</a:t>
            </a:r>
            <a:r>
              <a:rPr lang="en-US" b="1" dirty="0" smtClean="0">
                <a:solidFill>
                  <a:schemeClr val="accent6">
                    <a:lumMod val="75000"/>
                  </a:schemeClr>
                </a:solidFill>
                <a:latin typeface="Times New Roman" pitchFamily="18" charset="0"/>
                <a:cs typeface="Times New Roman" pitchFamily="18" charset="0"/>
              </a:rPr>
              <a:t> cells</a:t>
            </a:r>
            <a:r>
              <a:rPr lang="en-US" dirty="0" smtClean="0">
                <a:latin typeface="Times New Roman" pitchFamily="18" charset="0"/>
                <a:cs typeface="Times New Roman" pitchFamily="18" charset="0"/>
              </a:rPr>
              <a:t>, which produce milk under the influence of </a:t>
            </a:r>
            <a:r>
              <a:rPr lang="en-US" dirty="0" err="1" smtClean="0">
                <a:latin typeface="Times New Roman" pitchFamily="18" charset="0"/>
                <a:cs typeface="Times New Roman" pitchFamily="18" charset="0"/>
              </a:rPr>
              <a:t>Prolactin</a:t>
            </a:r>
            <a:r>
              <a:rPr lang="en-US" dirty="0" smtClean="0">
                <a:latin typeface="Times New Roman" pitchFamily="18" charset="0"/>
                <a:cs typeface="Times New Roman" pitchFamily="18" charset="0"/>
              </a:rPr>
              <a:t> hormone.</a:t>
            </a:r>
          </a:p>
          <a:p>
            <a:pPr lvl="0"/>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4427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buAutoNum type="arabicPeriod" startAt="6"/>
            </a:pPr>
            <a:r>
              <a:rPr lang="en-US" sz="3200" dirty="0" smtClean="0"/>
              <a:t>Screening and management of cancer and other reproductive health issues </a:t>
            </a:r>
          </a:p>
          <a:p>
            <a:pPr marL="0" indent="0">
              <a:buNone/>
            </a:pPr>
            <a:r>
              <a:rPr lang="en-US" sz="3200" b="1" dirty="0" smtClean="0"/>
              <a:t>Other reproductive health issues </a:t>
            </a:r>
          </a:p>
          <a:p>
            <a:pPr>
              <a:buFontTx/>
              <a:buChar char="-"/>
            </a:pPr>
            <a:r>
              <a:rPr lang="en-US" sz="3200" dirty="0" smtClean="0"/>
              <a:t>Health needs of women outside childbearing age </a:t>
            </a:r>
          </a:p>
          <a:p>
            <a:pPr>
              <a:buFontTx/>
              <a:buChar char="-"/>
            </a:pPr>
            <a:r>
              <a:rPr lang="en-US" sz="3200" dirty="0" smtClean="0"/>
              <a:t>Management of cancers of reproductive organs </a:t>
            </a:r>
            <a:endParaRPr lang="en-US" sz="3200" dirty="0"/>
          </a:p>
        </p:txBody>
      </p:sp>
    </p:spTree>
    <p:extLst>
      <p:ext uri="{BB962C8B-B14F-4D97-AF65-F5344CB8AC3E}">
        <p14:creationId xmlns:p14="http://schemas.microsoft.com/office/powerpoint/2010/main" val="4072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228600" y="1219200"/>
            <a:ext cx="8610600" cy="5410200"/>
          </a:xfrm>
        </p:spPr>
        <p:txBody>
          <a:bodyPr/>
          <a:lstStyle/>
          <a:p>
            <a:r>
              <a:rPr lang="en-US" dirty="0" smtClean="0">
                <a:latin typeface="Times New Roman" pitchFamily="18" charset="0"/>
                <a:cs typeface="Times New Roman" pitchFamily="18" charset="0"/>
              </a:rPr>
              <a:t>Lobules are connected to network of small duct that unites to form a centrally large excretory duct, known as </a:t>
            </a:r>
            <a:r>
              <a:rPr lang="en-US" b="1" dirty="0" smtClean="0">
                <a:solidFill>
                  <a:schemeClr val="accent6">
                    <a:lumMod val="75000"/>
                  </a:schemeClr>
                </a:solidFill>
                <a:latin typeface="Times New Roman" pitchFamily="18" charset="0"/>
                <a:cs typeface="Times New Roman" pitchFamily="18" charset="0"/>
              </a:rPr>
              <a:t>Lactiferous duct</a:t>
            </a:r>
          </a:p>
          <a:p>
            <a:pPr lvl="0"/>
            <a:r>
              <a:rPr lang="en-US" dirty="0" smtClean="0">
                <a:latin typeface="Times New Roman" pitchFamily="18" charset="0"/>
                <a:cs typeface="Times New Roman" pitchFamily="18" charset="0"/>
              </a:rPr>
              <a:t>The various lactiferous ducts converge towards the centre of the breasts just behind the nipple and each empties into a temporary milk reservoir known as </a:t>
            </a:r>
            <a:r>
              <a:rPr lang="en-US" b="1" dirty="0" smtClean="0">
                <a:solidFill>
                  <a:schemeClr val="accent6">
                    <a:lumMod val="75000"/>
                  </a:schemeClr>
                </a:solidFill>
                <a:latin typeface="Times New Roman" pitchFamily="18" charset="0"/>
                <a:cs typeface="Times New Roman" pitchFamily="18" charset="0"/>
              </a:rPr>
              <a:t>Lactiferous sinuses (</a:t>
            </a:r>
            <a:r>
              <a:rPr lang="en-US" b="1" dirty="0" err="1" smtClean="0">
                <a:solidFill>
                  <a:schemeClr val="accent6">
                    <a:lumMod val="75000"/>
                  </a:schemeClr>
                </a:solidFill>
                <a:latin typeface="Times New Roman" pitchFamily="18" charset="0"/>
                <a:cs typeface="Times New Roman" pitchFamily="18" charset="0"/>
              </a:rPr>
              <a:t>ampulla</a:t>
            </a:r>
            <a:r>
              <a:rPr lang="en-US" b="1" dirty="0" smtClean="0">
                <a:solidFill>
                  <a:schemeClr val="accent6">
                    <a:lumMod val="75000"/>
                  </a:schemeClr>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73369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02363"/>
          </a:xfrm>
        </p:spPr>
        <p:txBody>
          <a:bodyPr>
            <a:normAutofit/>
          </a:bodyPr>
          <a:lstStyle/>
          <a:p>
            <a:pPr lvl="0">
              <a:buNone/>
            </a:pPr>
            <a:r>
              <a:rPr lang="en-US" dirty="0" smtClean="0">
                <a:latin typeface="Times New Roman" pitchFamily="18" charset="0"/>
                <a:cs typeface="Times New Roman" pitchFamily="18" charset="0"/>
              </a:rPr>
              <a:t>			ct</a:t>
            </a:r>
          </a:p>
          <a:p>
            <a:pPr lvl="0"/>
            <a:r>
              <a:rPr lang="en-US" dirty="0" smtClean="0">
                <a:latin typeface="Times New Roman" pitchFamily="18" charset="0"/>
                <a:cs typeface="Times New Roman" pitchFamily="18" charset="0"/>
              </a:rPr>
              <a:t>Milk is propelled to the ampulla  due to the effect of  oxytocin  hormone acting on myoepithelial cells which  lines the alveoli, ducts, sinuses and tubules.</a:t>
            </a:r>
          </a:p>
          <a:p>
            <a:pPr lvl="0"/>
            <a:r>
              <a:rPr lang="en-US" dirty="0" smtClean="0">
                <a:latin typeface="Times New Roman" pitchFamily="18" charset="0"/>
                <a:cs typeface="Times New Roman" pitchFamily="18" charset="0"/>
              </a:rPr>
              <a:t> As the infant suckles, milk is led to its mouth through </a:t>
            </a:r>
            <a:r>
              <a:rPr lang="en-US" b="1" dirty="0" smtClean="0">
                <a:solidFill>
                  <a:schemeClr val="accent6">
                    <a:lumMod val="75000"/>
                  </a:schemeClr>
                </a:solidFill>
                <a:latin typeface="Times New Roman" pitchFamily="18" charset="0"/>
                <a:cs typeface="Times New Roman" pitchFamily="18" charset="0"/>
              </a:rPr>
              <a:t>lactiferous tubules.</a:t>
            </a:r>
          </a:p>
          <a:p>
            <a:pPr lvl="0"/>
            <a:r>
              <a:rPr lang="en-US" dirty="0" smtClean="0">
                <a:latin typeface="Times New Roman" pitchFamily="18" charset="0"/>
                <a:cs typeface="Times New Roman" pitchFamily="18" charset="0"/>
              </a:rPr>
              <a:t>However as milk accumulates at the ampulla, it’s prevented from automatically flowing out, by the action of the plain muscles which makes the terminal ducts contract.</a:t>
            </a:r>
          </a:p>
          <a:p>
            <a:pPr lvl="0"/>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3951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334962"/>
          </a:xfrm>
        </p:spPr>
        <p:txBody>
          <a:bodyPr>
            <a:normAutofit fontScale="90000"/>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457200" y="685800"/>
            <a:ext cx="8229600" cy="5867400"/>
          </a:xfrm>
        </p:spPr>
        <p:txBody>
          <a:bodyPr>
            <a:normAutofit/>
          </a:bodyPr>
          <a:lstStyle/>
          <a:p>
            <a:pPr>
              <a:buNone/>
            </a:pPr>
            <a:r>
              <a:rPr lang="en-US" dirty="0" smtClean="0">
                <a:solidFill>
                  <a:srgbClr val="FF0000"/>
                </a:solidFill>
                <a:latin typeface="Times New Roman" pitchFamily="18" charset="0"/>
                <a:cs typeface="Times New Roman" pitchFamily="18" charset="0"/>
              </a:rPr>
              <a:t>NB:</a:t>
            </a:r>
          </a:p>
          <a:p>
            <a:pPr lvl="0"/>
            <a:r>
              <a:rPr lang="en-US" dirty="0" smtClean="0">
                <a:latin typeface="Times New Roman" pitchFamily="18" charset="0"/>
                <a:cs typeface="Times New Roman" pitchFamily="18" charset="0"/>
              </a:rPr>
              <a:t>Adipose tissues are also located between lobes behind the breasts &amp; under the skin hence the hemispherical shape is maintained.</a:t>
            </a:r>
          </a:p>
          <a:p>
            <a:pPr lvl="0"/>
            <a:r>
              <a:rPr lang="en-US" b="1" dirty="0" err="1" smtClean="0">
                <a:solidFill>
                  <a:srgbClr val="002060"/>
                </a:solidFill>
                <a:latin typeface="Times New Roman" pitchFamily="18" charset="0"/>
                <a:cs typeface="Times New Roman" pitchFamily="18" charset="0"/>
              </a:rPr>
              <a:t>Acini</a:t>
            </a:r>
            <a:r>
              <a:rPr lang="en-US" b="1" dirty="0" smtClean="0">
                <a:solidFill>
                  <a:srgbClr val="002060"/>
                </a:solidFill>
                <a:latin typeface="Times New Roman" pitchFamily="18" charset="0"/>
                <a:cs typeface="Times New Roman" pitchFamily="18" charset="0"/>
              </a:rPr>
              <a:t> cells </a:t>
            </a:r>
            <a:r>
              <a:rPr lang="en-US" dirty="0" smtClean="0">
                <a:latin typeface="Times New Roman" pitchFamily="18" charset="0"/>
                <a:cs typeface="Times New Roman" pitchFamily="18" charset="0"/>
              </a:rPr>
              <a:t>are the functional part of the breasts</a:t>
            </a:r>
          </a:p>
          <a:p>
            <a:pPr>
              <a:buNone/>
            </a:pP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BLOOD SUPPLY</a:t>
            </a:r>
            <a:endParaRPr lang="en-US" b="1"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Arterial – mainly from internal mammary and upper  </a:t>
            </a:r>
            <a:r>
              <a:rPr lang="en-US" dirty="0" err="1" smtClean="0">
                <a:latin typeface="Times New Roman" pitchFamily="18" charset="0"/>
                <a:cs typeface="Times New Roman" pitchFamily="18" charset="0"/>
              </a:rPr>
              <a:t>intercostal</a:t>
            </a:r>
            <a:r>
              <a:rPr lang="en-US" dirty="0" smtClean="0">
                <a:latin typeface="Times New Roman" pitchFamily="18" charset="0"/>
                <a:cs typeface="Times New Roman" pitchFamily="18" charset="0"/>
              </a:rPr>
              <a:t> (thoracic) arteries.  Other source is Axillary arteries which is a branch of the sub-</a:t>
            </a:r>
            <a:r>
              <a:rPr lang="en-US" dirty="0" err="1" smtClean="0">
                <a:latin typeface="Times New Roman" pitchFamily="18" charset="0"/>
                <a:cs typeface="Times New Roman" pitchFamily="18" charset="0"/>
              </a:rPr>
              <a:t>clavian</a:t>
            </a:r>
            <a:r>
              <a:rPr lang="en-US" dirty="0" smtClean="0">
                <a:latin typeface="Times New Roman" pitchFamily="18" charset="0"/>
                <a:cs typeface="Times New Roman" pitchFamily="18" charset="0"/>
              </a:rPr>
              <a:t> arteries.</a:t>
            </a:r>
          </a:p>
          <a:p>
            <a:endParaRPr lang="en-US" dirty="0"/>
          </a:p>
        </p:txBody>
      </p:sp>
    </p:spTree>
    <p:extLst>
      <p:ext uri="{BB962C8B-B14F-4D97-AF65-F5344CB8AC3E}">
        <p14:creationId xmlns:p14="http://schemas.microsoft.com/office/powerpoint/2010/main" val="3019904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lnSpcReduction="10000"/>
          </a:bodyPr>
          <a:lstStyle/>
          <a:p>
            <a:pPr lvl="0"/>
            <a:r>
              <a:rPr lang="en-US" sz="3600" dirty="0" smtClean="0">
                <a:latin typeface="Times New Roman" pitchFamily="18" charset="0"/>
                <a:cs typeface="Times New Roman" pitchFamily="18" charset="0"/>
              </a:rPr>
              <a:t>Venous drainage is through circular veins behind the nipple, which eventually empty to the internal mammary and </a:t>
            </a:r>
            <a:r>
              <a:rPr lang="en-US" sz="3600" dirty="0" err="1" smtClean="0">
                <a:latin typeface="Times New Roman" pitchFamily="18" charset="0"/>
                <a:cs typeface="Times New Roman" pitchFamily="18" charset="0"/>
              </a:rPr>
              <a:t>axillary</a:t>
            </a:r>
            <a:r>
              <a:rPr lang="en-US" sz="3600" dirty="0" smtClean="0">
                <a:latin typeface="Times New Roman" pitchFamily="18" charset="0"/>
                <a:cs typeface="Times New Roman" pitchFamily="18" charset="0"/>
              </a:rPr>
              <a:t> veins.</a:t>
            </a:r>
          </a:p>
          <a:p>
            <a:pPr>
              <a:buFont typeface="Wingdings" pitchFamily="2" charset="2"/>
              <a:buChar char="q"/>
            </a:pPr>
            <a:r>
              <a:rPr lang="en-US" sz="3600" dirty="0" smtClean="0">
                <a:latin typeface="Times New Roman" pitchFamily="18" charset="0"/>
                <a:cs typeface="Times New Roman" pitchFamily="18" charset="0"/>
              </a:rPr>
              <a:t>Generally they are richly supplied prenatally and during the entire breast feeding period for adequate production of milk.</a:t>
            </a:r>
          </a:p>
          <a:p>
            <a:endParaRPr lang="en-US" sz="3600" dirty="0"/>
          </a:p>
        </p:txBody>
      </p:sp>
    </p:spTree>
    <p:extLst>
      <p:ext uri="{BB962C8B-B14F-4D97-AF65-F5344CB8AC3E}">
        <p14:creationId xmlns:p14="http://schemas.microsoft.com/office/powerpoint/2010/main" val="41397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buNone/>
            </a:pPr>
            <a:r>
              <a:rPr lang="en-US"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LYMPH DRAINAGE</a:t>
            </a:r>
            <a:endParaRPr lang="en-US" dirty="0" smtClean="0">
              <a:solidFill>
                <a:srgbClr val="FF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0"/>
            <a:r>
              <a:rPr lang="en-US" sz="3600" dirty="0" smtClean="0">
                <a:latin typeface="Times New Roman" pitchFamily="18" charset="0"/>
                <a:cs typeface="Times New Roman" pitchFamily="18" charset="0"/>
              </a:rPr>
              <a:t>It is extensive and communicates between the two breasts.</a:t>
            </a:r>
          </a:p>
          <a:p>
            <a:pPr lvl="0"/>
            <a:r>
              <a:rPr lang="en-US" sz="3600" dirty="0" smtClean="0">
                <a:latin typeface="Times New Roman" pitchFamily="18" charset="0"/>
                <a:cs typeface="Times New Roman" pitchFamily="18" charset="0"/>
              </a:rPr>
              <a:t>  Therefore metastasis i.e. spread of malignant cells is very common.</a:t>
            </a:r>
          </a:p>
          <a:p>
            <a:pPr lvl="0"/>
            <a:r>
              <a:rPr lang="en-US" sz="3600" dirty="0" smtClean="0">
                <a:latin typeface="Times New Roman" pitchFamily="18" charset="0"/>
                <a:cs typeface="Times New Roman" pitchFamily="18" charset="0"/>
              </a:rPr>
              <a:t>Main route is either the superficial or deep through internal mammary nodes and finally into the </a:t>
            </a:r>
            <a:r>
              <a:rPr lang="en-US" sz="3600" dirty="0" err="1" smtClean="0">
                <a:latin typeface="Times New Roman" pitchFamily="18" charset="0"/>
                <a:cs typeface="Times New Roman" pitchFamily="18" charset="0"/>
              </a:rPr>
              <a:t>axillae</a:t>
            </a:r>
            <a:r>
              <a:rPr lang="en-US" sz="3600" dirty="0" smtClean="0">
                <a:latin typeface="Times New Roman" pitchFamily="18" charset="0"/>
                <a:cs typeface="Times New Roman" pitchFamily="18" charset="0"/>
              </a:rPr>
              <a:t> and media sternum lymph vessels and nodes.</a:t>
            </a:r>
          </a:p>
          <a:p>
            <a:endParaRPr lang="en-US" dirty="0"/>
          </a:p>
        </p:txBody>
      </p:sp>
    </p:spTree>
    <p:extLst>
      <p:ext uri="{BB962C8B-B14F-4D97-AF65-F5344CB8AC3E}">
        <p14:creationId xmlns:p14="http://schemas.microsoft.com/office/powerpoint/2010/main" val="360172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FF0000"/>
                </a:solidFill>
                <a:latin typeface="Times New Roman" pitchFamily="18" charset="0"/>
                <a:cs typeface="Times New Roman" pitchFamily="18" charset="0"/>
              </a:rPr>
              <a:t> NERVE SUPPLY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Sensory nerve endings are more around the nipple, hence facilitates ejection of milk. </a:t>
            </a:r>
          </a:p>
          <a:p>
            <a:r>
              <a:rPr lang="en-US" dirty="0" smtClean="0">
                <a:latin typeface="Times New Roman" pitchFamily="18" charset="0"/>
                <a:cs typeface="Times New Roman" pitchFamily="18" charset="0"/>
              </a:rPr>
              <a:t> Supply is from the 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and 6</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thoracic nerves which contains the sympathetic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b="1" u="sng" dirty="0" smtClean="0">
                <a:solidFill>
                  <a:srgbClr val="FF0000"/>
                </a:solidFill>
                <a:latin typeface="Times New Roman" pitchFamily="18" charset="0"/>
                <a:cs typeface="Times New Roman" pitchFamily="18" charset="0"/>
              </a:rPr>
              <a:t>FUNCTION</a:t>
            </a:r>
            <a:endParaRPr lang="en-US" b="1" dirty="0" smtClean="0">
              <a:solidFill>
                <a:srgbClr val="FF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Nourishment of the infant for the first 4-6 months since breast milk is the deal food.</a:t>
            </a:r>
          </a:p>
          <a:p>
            <a:endParaRPr lang="en-US" dirty="0"/>
          </a:p>
        </p:txBody>
      </p:sp>
    </p:spTree>
    <p:extLst>
      <p:ext uri="{BB962C8B-B14F-4D97-AF65-F5344CB8AC3E}">
        <p14:creationId xmlns:p14="http://schemas.microsoft.com/office/powerpoint/2010/main" val="52471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487362"/>
          </a:xfrm>
        </p:spPr>
        <p:txBody>
          <a:bodyPr>
            <a:normAutofit fontScale="90000"/>
          </a:bodyPr>
          <a:lstStyle/>
          <a:p>
            <a:r>
              <a:rPr lang="en-US" dirty="0" smtClean="0"/>
              <a:t>		</a:t>
            </a:r>
            <a:r>
              <a:rPr lang="en-US" sz="5300" dirty="0" smtClean="0">
                <a:solidFill>
                  <a:srgbClr val="7030A0"/>
                </a:solidFill>
                <a:latin typeface="Times New Roman" pitchFamily="18" charset="0"/>
                <a:cs typeface="Times New Roman" pitchFamily="18" charset="0"/>
              </a:rPr>
              <a:t> </a:t>
            </a:r>
            <a:r>
              <a:rPr lang="en-US" sz="5300" b="1" dirty="0" smtClean="0">
                <a:solidFill>
                  <a:srgbClr val="7030A0"/>
                </a:solidFill>
                <a:latin typeface="Times New Roman" pitchFamily="18" charset="0"/>
                <a:cs typeface="Times New Roman" pitchFamily="18" charset="0"/>
              </a:rPr>
              <a:t>CAUTION</a:t>
            </a:r>
            <a:endParaRPr lang="en-US" sz="5300" dirty="0">
              <a:solidFill>
                <a:srgbClr val="7030A0"/>
              </a:solidFill>
            </a:endParaRPr>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sz="28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Breast cancer is the 2</a:t>
            </a:r>
            <a:r>
              <a:rPr lang="en-US" sz="3000" baseline="30000" dirty="0" smtClean="0">
                <a:latin typeface="Times New Roman" pitchFamily="18" charset="0"/>
                <a:cs typeface="Times New Roman" pitchFamily="18" charset="0"/>
              </a:rPr>
              <a:t>nd</a:t>
            </a:r>
            <a:r>
              <a:rPr lang="en-US" sz="3000" dirty="0" smtClean="0">
                <a:latin typeface="Times New Roman" pitchFamily="18" charset="0"/>
                <a:cs typeface="Times New Roman" pitchFamily="18" charset="0"/>
              </a:rPr>
              <a:t> malignant killer disease in females. Ladies are encouraged to carry out, Self breast examination a week after menses.</a:t>
            </a:r>
          </a:p>
          <a:p>
            <a:r>
              <a:rPr lang="en-US" sz="3000" dirty="0" smtClean="0">
                <a:latin typeface="Times New Roman" pitchFamily="18" charset="0"/>
                <a:cs typeface="Times New Roman" pitchFamily="18" charset="0"/>
              </a:rPr>
              <a:t>Gents: – To also have  regular breast tissue examination.  Breast cancer is usually fatal because of  late diagnosis.</a:t>
            </a:r>
          </a:p>
          <a:p>
            <a:r>
              <a:rPr lang="en-US" sz="3000" dirty="0" smtClean="0">
                <a:latin typeface="Times New Roman" pitchFamily="18" charset="0"/>
                <a:cs typeface="Times New Roman" pitchFamily="18" charset="0"/>
              </a:rPr>
              <a:t>Assignment: Read and make notes on the physiology of lactation.</a:t>
            </a:r>
          </a:p>
          <a:p>
            <a:pPr>
              <a:buNone/>
            </a:pPr>
            <a:endParaRPr lang="en-US" sz="3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QUESTIONS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Horizontal Scroll 3"/>
          <p:cNvSpPr/>
          <p:nvPr/>
        </p:nvSpPr>
        <p:spPr>
          <a:xfrm>
            <a:off x="3886200" y="4191000"/>
            <a:ext cx="4876800"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7030A0"/>
                </a:solidFill>
              </a:rPr>
              <a:t>END</a:t>
            </a:r>
            <a:endParaRPr lang="en-US" sz="5400" b="1" dirty="0">
              <a:solidFill>
                <a:srgbClr val="7030A0"/>
              </a:solidFill>
            </a:endParaRPr>
          </a:p>
        </p:txBody>
      </p:sp>
    </p:spTree>
    <p:extLst>
      <p:ext uri="{BB962C8B-B14F-4D97-AF65-F5344CB8AC3E}">
        <p14:creationId xmlns:p14="http://schemas.microsoft.com/office/powerpoint/2010/main" val="279898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rPr>
              <a:t>NORMAL PREGNANCY</a:t>
            </a:r>
            <a:endParaRPr lang="en-US" b="1" dirty="0">
              <a:solidFill>
                <a:srgbClr val="FF00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531444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8686800" cy="2133600"/>
          </a:xfrm>
          <a:solidFill>
            <a:srgbClr val="FF00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r>
              <a:rPr lang="en-US" sz="4000" b="1" dirty="0" smtClean="0">
                <a:ln>
                  <a:solidFill>
                    <a:srgbClr val="00B050"/>
                  </a:solidFill>
                </a:ln>
                <a:solidFill>
                  <a:schemeClr val="bg2">
                    <a:lumMod val="75000"/>
                  </a:schemeClr>
                </a:solidFill>
                <a:effectLst>
                  <a:outerShdw blurRad="38100" dist="38100" dir="2700000" algn="tl">
                    <a:srgbClr val="000000">
                      <a:alpha val="43137"/>
                    </a:srgbClr>
                  </a:outerShdw>
                </a:effectLst>
                <a:latin typeface="Aharoni" pitchFamily="2" charset="-79"/>
                <a:cs typeface="Aharoni" pitchFamily="2" charset="-79"/>
              </a:rPr>
              <a:t>FERTILISATION (CONCEPTION)</a:t>
            </a:r>
            <a:endParaRPr lang="en-US" sz="4000" dirty="0">
              <a:ln>
                <a:solidFill>
                  <a:srgbClr val="00B050"/>
                </a:solidFill>
              </a:ln>
              <a:solidFill>
                <a:schemeClr val="bg2">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82959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a:bodyPr>
          <a:lstStyle/>
          <a:p>
            <a:pPr>
              <a:buNone/>
            </a:pPr>
            <a:r>
              <a:rPr lang="en-US" sz="4000" dirty="0" smtClean="0">
                <a:solidFill>
                  <a:srgbClr val="00B050"/>
                </a:solidFill>
                <a:latin typeface="Times New Roman" pitchFamily="18" charset="0"/>
                <a:cs typeface="Times New Roman" pitchFamily="18" charset="0"/>
              </a:rPr>
              <a:t>  </a:t>
            </a:r>
            <a:r>
              <a:rPr lang="en-US" sz="4000" b="1" dirty="0" smtClean="0">
                <a:solidFill>
                  <a:srgbClr val="00B050"/>
                </a:solidFill>
                <a:latin typeface="Times New Roman" pitchFamily="18" charset="0"/>
                <a:cs typeface="Times New Roman" pitchFamily="18" charset="0"/>
              </a:rPr>
              <a:t>	 </a:t>
            </a:r>
            <a:r>
              <a:rPr lang="en-US" sz="4000" b="1" u="sng" dirty="0" smtClean="0">
                <a:solidFill>
                  <a:srgbClr val="00B050"/>
                </a:solidFill>
                <a:latin typeface="Times New Roman" pitchFamily="18" charset="0"/>
                <a:cs typeface="Times New Roman" pitchFamily="18" charset="0"/>
              </a:rPr>
              <a:t>DEFINITION </a:t>
            </a:r>
            <a:endParaRPr lang="en-US" sz="4000" b="1" dirty="0" smtClean="0">
              <a:solidFill>
                <a:srgbClr val="00B050"/>
              </a:solidFill>
              <a:latin typeface="Times New Roman" pitchFamily="18" charset="0"/>
              <a:cs typeface="Times New Roman" pitchFamily="18" charset="0"/>
            </a:endParaRPr>
          </a:p>
          <a:p>
            <a:r>
              <a:rPr lang="en-US" sz="4000" dirty="0" smtClean="0">
                <a:latin typeface="Times New Roman" pitchFamily="18" charset="0"/>
                <a:cs typeface="Times New Roman" pitchFamily="18" charset="0"/>
              </a:rPr>
              <a:t>It is the process by which the male and female gametes fuse or unite. </a:t>
            </a:r>
          </a:p>
          <a:p>
            <a:pPr>
              <a:buFont typeface="Wingdings" pitchFamily="2" charset="2"/>
              <a:buChar char="v"/>
            </a:pPr>
            <a:r>
              <a:rPr lang="en-US" sz="4000" dirty="0" smtClean="0">
                <a:latin typeface="Times New Roman" pitchFamily="18" charset="0"/>
                <a:cs typeface="Times New Roman" pitchFamily="18" charset="0"/>
              </a:rPr>
              <a:t> The process takes about 24 hours to occur i.e. as from ovulation and deposition of sperms</a:t>
            </a:r>
            <a:r>
              <a:rPr lang="en-US" sz="32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71245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7030A0"/>
                </a:solidFill>
              </a:rPr>
              <a:t>Note: Strategies of implementat</a:t>
            </a:r>
            <a:r>
              <a:rPr lang="en-US" sz="4000" dirty="0" smtClean="0">
                <a:solidFill>
                  <a:srgbClr val="7030A0"/>
                </a:solidFill>
              </a:rPr>
              <a:t>ion</a:t>
            </a:r>
            <a:r>
              <a:rPr lang="en-US" sz="4000" dirty="0" smtClean="0"/>
              <a:t> </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In 1994, ICPD(</a:t>
            </a:r>
            <a:r>
              <a:rPr lang="en-US" dirty="0"/>
              <a:t>International Conference on Population and </a:t>
            </a:r>
            <a:r>
              <a:rPr lang="en-US" dirty="0" smtClean="0"/>
              <a:t>Development) called for a shift in development strategy away from vertical programs to the provision of comprehensive and integrated reproductive health services. </a:t>
            </a:r>
          </a:p>
          <a:p>
            <a:r>
              <a:rPr lang="en-US" dirty="0" smtClean="0"/>
              <a:t>The vertical approach to service provision proved wasteful and inefficient in terms of use of resources including health care providers hence shift towards integration of reproductive health services </a:t>
            </a:r>
            <a:endParaRPr lang="en-US" dirty="0"/>
          </a:p>
        </p:txBody>
      </p:sp>
    </p:spTree>
    <p:extLst>
      <p:ext uri="{BB962C8B-B14F-4D97-AF65-F5344CB8AC3E}">
        <p14:creationId xmlns:p14="http://schemas.microsoft.com/office/powerpoint/2010/main" val="22382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762000"/>
          </a:xfrm>
        </p:spPr>
        <p:txBody>
          <a:bodyPr>
            <a:normAutofit fontScale="90000"/>
          </a:bodyPr>
          <a:lstStyle/>
          <a:p>
            <a:r>
              <a:rPr lang="en-US" sz="4400" b="1" dirty="0" smtClean="0">
                <a:solidFill>
                  <a:srgbClr val="00B050"/>
                </a:solidFill>
                <a:effectLst/>
                <a:latin typeface="Times New Roman" pitchFamily="18" charset="0"/>
                <a:cs typeface="Times New Roman" pitchFamily="18" charset="0"/>
              </a:rPr>
              <a:t>BASIC</a:t>
            </a:r>
            <a:r>
              <a:rPr lang="en-US" sz="4400" b="1" dirty="0" smtClean="0">
                <a:solidFill>
                  <a:srgbClr val="00B050"/>
                </a:solidFill>
                <a:latin typeface="Times New Roman" pitchFamily="18" charset="0"/>
                <a:cs typeface="Times New Roman" pitchFamily="18" charset="0"/>
              </a:rPr>
              <a:t> ANALYSES OF GAMETES</a:t>
            </a:r>
            <a:endParaRPr lang="en-US" dirty="0"/>
          </a:p>
        </p:txBody>
      </p:sp>
      <p:sp>
        <p:nvSpPr>
          <p:cNvPr id="3" name="Content Placeholder 2"/>
          <p:cNvSpPr>
            <a:spLocks noGrp="1"/>
          </p:cNvSpPr>
          <p:nvPr>
            <p:ph idx="1"/>
          </p:nvPr>
        </p:nvSpPr>
        <p:spPr>
          <a:xfrm>
            <a:off x="457200" y="1524000"/>
            <a:ext cx="8229600" cy="5029200"/>
          </a:xfrm>
        </p:spPr>
        <p:txBody>
          <a:bodyPr>
            <a:normAutofit/>
          </a:bodyPr>
          <a:lstStyle/>
          <a:p>
            <a:pPr>
              <a:buNone/>
            </a:pPr>
            <a:r>
              <a:rPr lang="en-US" sz="2800" dirty="0" smtClean="0">
                <a:effectLst/>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i</a:t>
            </a:r>
            <a:r>
              <a:rPr lang="en-US" sz="2800" b="1" dirty="0" smtClean="0">
                <a:latin typeface="Times New Roman" pitchFamily="18" charset="0"/>
                <a:cs typeface="Times New Roman" pitchFamily="18" charset="0"/>
              </a:rPr>
              <a:t>)</a:t>
            </a:r>
            <a:r>
              <a:rPr lang="en-US" sz="2800" b="1" i="1" dirty="0" smtClean="0">
                <a:effectLst/>
                <a:latin typeface="Times New Roman" pitchFamily="18" charset="0"/>
                <a:cs typeface="Times New Roman" pitchFamily="18" charset="0"/>
              </a:rPr>
              <a:t>Ovum</a:t>
            </a:r>
          </a:p>
          <a:p>
            <a:r>
              <a:rPr lang="en-US" sz="2800" dirty="0" smtClean="0">
                <a:latin typeface="Times New Roman" pitchFamily="18" charset="0"/>
                <a:cs typeface="Times New Roman" pitchFamily="18" charset="0"/>
              </a:rPr>
              <a:t>It is the largest cell in the body ,with a diameter of about 0.15mm.  </a:t>
            </a:r>
          </a:p>
          <a:p>
            <a:r>
              <a:rPr lang="en-US" sz="2800" dirty="0" smtClean="0">
                <a:latin typeface="Times New Roman" pitchFamily="18" charset="0"/>
                <a:cs typeface="Times New Roman" pitchFamily="18" charset="0"/>
              </a:rPr>
              <a:t>It consists of three (3) layers namely;</a:t>
            </a:r>
          </a:p>
          <a:p>
            <a:r>
              <a:rPr lang="en-US" sz="2800" dirty="0" smtClean="0">
                <a:latin typeface="Times New Roman" pitchFamily="18" charset="0"/>
                <a:cs typeface="Times New Roman" pitchFamily="18" charset="0"/>
              </a:rPr>
              <a:t> corona </a:t>
            </a:r>
            <a:r>
              <a:rPr lang="en-US" sz="2800" dirty="0" err="1" smtClean="0">
                <a:latin typeface="Times New Roman" pitchFamily="18" charset="0"/>
                <a:cs typeface="Times New Roman" pitchFamily="18" charset="0"/>
              </a:rPr>
              <a:t>radiata</a:t>
            </a:r>
            <a:r>
              <a:rPr lang="en-US" sz="2800" dirty="0" smtClean="0">
                <a:latin typeface="Times New Roman" pitchFamily="18" charset="0"/>
                <a:cs typeface="Times New Roman" pitchFamily="18" charset="0"/>
              </a:rPr>
              <a:t> ‘externally</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pellucida</a:t>
            </a:r>
            <a:r>
              <a:rPr lang="en-US" sz="2800" dirty="0" smtClean="0">
                <a:latin typeface="Times New Roman" pitchFamily="18" charset="0"/>
                <a:cs typeface="Times New Roman" pitchFamily="18" charset="0"/>
              </a:rPr>
              <a:t>, medially</a:t>
            </a:r>
          </a:p>
          <a:p>
            <a:r>
              <a:rPr lang="en-US" sz="2800" dirty="0" smtClean="0">
                <a:latin typeface="Times New Roman" pitchFamily="18" charset="0"/>
                <a:cs typeface="Times New Roman" pitchFamily="18" charset="0"/>
              </a:rPr>
              <a:t> cell membrane , innermost. </a:t>
            </a:r>
          </a:p>
          <a:p>
            <a:r>
              <a:rPr lang="en-US" sz="2800" dirty="0" smtClean="0">
                <a:latin typeface="Times New Roman" pitchFamily="18" charset="0"/>
                <a:cs typeface="Times New Roman" pitchFamily="18" charset="0"/>
              </a:rPr>
              <a:t> It is released from the </a:t>
            </a:r>
            <a:r>
              <a:rPr lang="en-US" sz="2800" dirty="0" err="1" smtClean="0">
                <a:latin typeface="Times New Roman" pitchFamily="18" charset="0"/>
                <a:cs typeface="Times New Roman" pitchFamily="18" charset="0"/>
              </a:rPr>
              <a:t>graafian</a:t>
            </a:r>
            <a:r>
              <a:rPr lang="en-US" sz="2800" dirty="0" smtClean="0">
                <a:latin typeface="Times New Roman" pitchFamily="18" charset="0"/>
                <a:cs typeface="Times New Roman" pitchFamily="18" charset="0"/>
              </a:rPr>
              <a:t> follicle through ovulation .</a:t>
            </a:r>
          </a:p>
          <a:p>
            <a:endParaRPr lang="en-US" sz="2800" dirty="0"/>
          </a:p>
        </p:txBody>
      </p:sp>
    </p:spTree>
    <p:extLst>
      <p:ext uri="{BB962C8B-B14F-4D97-AF65-F5344CB8AC3E}">
        <p14:creationId xmlns:p14="http://schemas.microsoft.com/office/powerpoint/2010/main" val="85884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914400"/>
          </a:xfrm>
        </p:spPr>
        <p:txBody>
          <a:bodyPr/>
          <a:lstStyle/>
          <a:p>
            <a:r>
              <a:rPr lang="en-US" dirty="0" smtClean="0"/>
              <a:t>ct</a:t>
            </a:r>
            <a:endParaRPr lang="en-US" dirty="0"/>
          </a:p>
        </p:txBody>
      </p:sp>
      <p:sp>
        <p:nvSpPr>
          <p:cNvPr id="3" name="Content Placeholder 2"/>
          <p:cNvSpPr>
            <a:spLocks noGrp="1"/>
          </p:cNvSpPr>
          <p:nvPr>
            <p:ph idx="1"/>
          </p:nvPr>
        </p:nvSpPr>
        <p:spPr>
          <a:xfrm>
            <a:off x="381000" y="1600200"/>
            <a:ext cx="8001000" cy="4724400"/>
          </a:xfrm>
        </p:spPr>
        <p:txBody>
          <a:bodyPr>
            <a:normAutofit/>
          </a:bodyPr>
          <a:lstStyle/>
          <a:p>
            <a:pPr>
              <a:buNone/>
            </a:pPr>
            <a:r>
              <a:rPr lang="en-US" sz="2800"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ii)</a:t>
            </a:r>
            <a:r>
              <a:rPr lang="en-US" sz="2800" b="1" i="1" dirty="0" smtClean="0">
                <a:effectLst/>
                <a:latin typeface="Times New Roman" pitchFamily="18" charset="0"/>
                <a:cs typeface="Times New Roman" pitchFamily="18" charset="0"/>
              </a:rPr>
              <a:t>Spermatozoon (Sperm)/ Spermatozoa (Sperms)</a:t>
            </a:r>
          </a:p>
          <a:p>
            <a:r>
              <a:rPr lang="en-US" sz="2800" dirty="0" smtClean="0">
                <a:latin typeface="Times New Roman" pitchFamily="18" charset="0"/>
                <a:cs typeface="Times New Roman" pitchFamily="18" charset="0"/>
              </a:rPr>
              <a:t>Spermatogenesis , occurs in the </a:t>
            </a:r>
            <a:r>
              <a:rPr lang="en-US" sz="2800" dirty="0" err="1" smtClean="0">
                <a:latin typeface="Times New Roman" pitchFamily="18" charset="0"/>
                <a:cs typeface="Times New Roman" pitchFamily="18" charset="0"/>
              </a:rPr>
              <a:t>seminiferous</a:t>
            </a:r>
            <a:r>
              <a:rPr lang="en-US" sz="2800" dirty="0" smtClean="0">
                <a:latin typeface="Times New Roman" pitchFamily="18" charset="0"/>
                <a:cs typeface="Times New Roman" pitchFamily="18" charset="0"/>
              </a:rPr>
              <a:t> tubules of the testes (testicles), by cells referred to as </a:t>
            </a:r>
            <a:r>
              <a:rPr lang="en-US" sz="2800" b="1" dirty="0" err="1" smtClean="0">
                <a:solidFill>
                  <a:srgbClr val="0070C0"/>
                </a:solidFill>
                <a:latin typeface="Times New Roman" pitchFamily="18" charset="0"/>
                <a:cs typeface="Times New Roman" pitchFamily="18" charset="0"/>
              </a:rPr>
              <a:t>spermatogonia</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,as from puberty. </a:t>
            </a:r>
          </a:p>
          <a:p>
            <a:r>
              <a:rPr lang="en-US" sz="2800" dirty="0" smtClean="0">
                <a:latin typeface="Times New Roman" pitchFamily="18" charset="0"/>
                <a:cs typeface="Times New Roman" pitchFamily="18" charset="0"/>
              </a:rPr>
              <a:t> A mature sperm is very small as compared to the ovum because of presence of, sperm  specific proteins known as </a:t>
            </a:r>
            <a:r>
              <a:rPr lang="en-US" sz="2800" dirty="0" smtClean="0">
                <a:solidFill>
                  <a:schemeClr val="tx1">
                    <a:lumMod val="50000"/>
                  </a:schemeClr>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protamines</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28983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85800"/>
          </a:xfrm>
        </p:spPr>
        <p:txBody>
          <a:bodyPr>
            <a:normAutofit fontScale="90000"/>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457200" y="1295400"/>
            <a:ext cx="8153400" cy="5181600"/>
          </a:xfrm>
        </p:spPr>
        <p:txBody>
          <a:bodyPr>
            <a:noAutofit/>
          </a:bodyPr>
          <a:lstStyle/>
          <a:p>
            <a:pPr>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protamines</a:t>
            </a:r>
            <a:r>
              <a:rPr lang="en-US" sz="2800" dirty="0" smtClean="0">
                <a:latin typeface="Times New Roman" pitchFamily="18" charset="0"/>
                <a:cs typeface="Times New Roman" pitchFamily="18" charset="0"/>
              </a:rPr>
              <a:t> bring about compaction in the sperm.</a:t>
            </a:r>
          </a:p>
          <a:p>
            <a:pPr>
              <a:buFont typeface="Wingdings" pitchFamily="2" charset="2"/>
              <a:buChar char="Ø"/>
            </a:pPr>
            <a:r>
              <a:rPr lang="en-US" sz="2800" dirty="0" smtClean="0">
                <a:latin typeface="Times New Roman" pitchFamily="18" charset="0"/>
                <a:cs typeface="Times New Roman" pitchFamily="18" charset="0"/>
              </a:rPr>
              <a:t>The benefit of the compaction is that a normal sperm is able to move fast on its own, as long as other environmental factors are </a:t>
            </a:r>
            <a:r>
              <a:rPr lang="en-US" sz="2800" dirty="0" err="1" smtClean="0">
                <a:latin typeface="Times New Roman" pitchFamily="18" charset="0"/>
                <a:cs typeface="Times New Roman" pitchFamily="18" charset="0"/>
              </a:rPr>
              <a:t>favourable</a:t>
            </a:r>
            <a:r>
              <a:rPr lang="en-US" sz="2800" dirty="0" smtClean="0">
                <a:latin typeface="Times New Roman" pitchFamily="18" charset="0"/>
                <a:cs typeface="Times New Roman" pitchFamily="18" charset="0"/>
              </a:rPr>
              <a:t>. </a:t>
            </a:r>
          </a:p>
          <a:p>
            <a:pPr>
              <a:buFont typeface="Wingdings" pitchFamily="2" charset="2"/>
              <a:buChar char="v"/>
            </a:pPr>
            <a:r>
              <a:rPr lang="en-US" sz="2800" dirty="0" smtClean="0">
                <a:latin typeface="Times New Roman" pitchFamily="18" charset="0"/>
                <a:cs typeface="Times New Roman" pitchFamily="18" charset="0"/>
              </a:rPr>
              <a:t> Each sperm consists of 3 parts namely:-</a:t>
            </a: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i</a:t>
            </a:r>
            <a:r>
              <a:rPr lang="en-US" sz="2800" b="1" dirty="0" smtClean="0">
                <a:solidFill>
                  <a:schemeClr val="tx2">
                    <a:lumMod val="75000"/>
                  </a:schemeClr>
                </a:solidFill>
                <a:latin typeface="Times New Roman" pitchFamily="18" charset="0"/>
                <a:cs typeface="Times New Roman" pitchFamily="18" charset="0"/>
              </a:rPr>
              <a:t>) Head</a:t>
            </a:r>
          </a:p>
          <a:p>
            <a:r>
              <a:rPr lang="en-US" sz="2800" dirty="0" smtClean="0">
                <a:latin typeface="Times New Roman" pitchFamily="18" charset="0"/>
                <a:cs typeface="Times New Roman" pitchFamily="18" charset="0"/>
              </a:rPr>
              <a:t>It has a pointed end referred to as </a:t>
            </a:r>
            <a:r>
              <a:rPr lang="en-US" sz="2800" b="1" dirty="0" err="1" smtClean="0">
                <a:latin typeface="Times New Roman" pitchFamily="18" charset="0"/>
                <a:cs typeface="Times New Roman" pitchFamily="18" charset="0"/>
              </a:rPr>
              <a:t>Acrosome</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Acrosome</a:t>
            </a:r>
            <a:r>
              <a:rPr lang="en-US" sz="2800" dirty="0" smtClean="0">
                <a:latin typeface="Times New Roman" pitchFamily="18" charset="0"/>
                <a:cs typeface="Times New Roman" pitchFamily="18" charset="0"/>
              </a:rPr>
              <a:t> carries an enzyme known as </a:t>
            </a:r>
            <a:r>
              <a:rPr lang="en-US" sz="2800" b="1" dirty="0" smtClean="0">
                <a:latin typeface="Times New Roman" pitchFamily="18" charset="0"/>
                <a:cs typeface="Times New Roman" pitchFamily="18" charset="0"/>
              </a:rPr>
              <a:t>hyaluronidase (</a:t>
            </a:r>
            <a:r>
              <a:rPr lang="en-US" sz="2800" b="1" dirty="0" err="1" smtClean="0">
                <a:latin typeface="Times New Roman" pitchFamily="18" charset="0"/>
                <a:cs typeface="Times New Roman" pitchFamily="18" charset="0"/>
              </a:rPr>
              <a:t>Hyalase</a:t>
            </a:r>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A nucleus with chromosomes (genetic material) are  also  present.</a:t>
            </a:r>
          </a:p>
          <a:p>
            <a:endParaRPr lang="en-US" sz="2800" b="1" dirty="0" smtClean="0">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243679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762000"/>
          </a:xfrm>
        </p:spPr>
        <p:txBody>
          <a:bodyPr/>
          <a:lstStyle/>
          <a:p>
            <a:r>
              <a:rPr lang="en-US" dirty="0" smtClean="0"/>
              <a:t>ct</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lvl="0">
              <a:buNone/>
            </a:pPr>
            <a:r>
              <a:rPr lang="en-US" b="1" dirty="0" smtClean="0"/>
              <a:t> </a:t>
            </a:r>
            <a:r>
              <a:rPr lang="en-US" sz="2800" b="1" dirty="0" smtClean="0">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ii.Body</a:t>
            </a:r>
            <a:r>
              <a:rPr lang="en-US" sz="2800" b="1" dirty="0" smtClean="0">
                <a:solidFill>
                  <a:schemeClr val="tx2">
                    <a:lumMod val="75000"/>
                  </a:schemeClr>
                </a:solidFill>
                <a:latin typeface="Times New Roman" pitchFamily="18" charset="0"/>
                <a:cs typeface="Times New Roman" pitchFamily="18" charset="0"/>
              </a:rPr>
              <a:t> (Mid piece)</a:t>
            </a:r>
          </a:p>
          <a:p>
            <a:r>
              <a:rPr lang="en-US" sz="2800" dirty="0" smtClean="0">
                <a:latin typeface="Times New Roman" pitchFamily="18" charset="0"/>
                <a:cs typeface="Times New Roman" pitchFamily="18" charset="0"/>
              </a:rPr>
              <a:t>It carries the mitochondria which provides energy for movement.</a:t>
            </a:r>
          </a:p>
          <a:p>
            <a:pPr lvl="0">
              <a:buNone/>
            </a:pPr>
            <a:r>
              <a:rPr lang="en-US" sz="2800" dirty="0" smtClean="0">
                <a:latin typeface="Times New Roman" pitchFamily="18" charset="0"/>
                <a:cs typeface="Times New Roman" pitchFamily="18" charset="0"/>
              </a:rPr>
              <a:t> </a:t>
            </a:r>
            <a:r>
              <a:rPr lang="en-US" sz="2800"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iii.Tail</a:t>
            </a:r>
            <a:endParaRPr lang="en-US" sz="2800" b="1" dirty="0" smtClean="0">
              <a:solidFill>
                <a:schemeClr val="tx2">
                  <a:lumMod val="75000"/>
                </a:schemeClr>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It produces a whip-like movement hence propels the sperm quickly (fast) , at a speed of 2-3 mm  per minute.</a:t>
            </a:r>
          </a:p>
          <a:p>
            <a:pPr>
              <a:buNone/>
            </a:pPr>
            <a:r>
              <a:rPr lang="en-US" sz="2800" dirty="0" smtClean="0">
                <a:latin typeface="Times New Roman" pitchFamily="18" charset="0"/>
                <a:cs typeface="Times New Roman" pitchFamily="18" charset="0"/>
              </a:rPr>
              <a:t>** Precisely , the  generally purpose  of  the  tail,  is propulsion and motility.</a:t>
            </a:r>
          </a:p>
          <a:p>
            <a:endParaRPr lang="en-US" dirty="0"/>
          </a:p>
        </p:txBody>
      </p:sp>
    </p:spTree>
    <p:extLst>
      <p:ext uri="{BB962C8B-B14F-4D97-AF65-F5344CB8AC3E}">
        <p14:creationId xmlns:p14="http://schemas.microsoft.com/office/powerpoint/2010/main" val="302044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CONCLUSION</a:t>
            </a:r>
            <a:br>
              <a:rPr lang="en-US" sz="4400" b="1" dirty="0" smtClean="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533400" y="1219200"/>
            <a:ext cx="8077200" cy="4613429"/>
          </a:xfrm>
        </p:spPr>
        <p:txBody>
          <a:bodyPr>
            <a:normAutofit/>
          </a:bodyPr>
          <a:lstStyle/>
          <a:p>
            <a:r>
              <a:rPr lang="en-US" sz="2700" dirty="0" smtClean="0">
                <a:latin typeface="Times New Roman" pitchFamily="18" charset="0"/>
                <a:cs typeface="Times New Roman" pitchFamily="18" charset="0"/>
              </a:rPr>
              <a:t>Each gamete undergoes a reduction process known as </a:t>
            </a:r>
            <a:r>
              <a:rPr lang="en-US" sz="2700" b="1" dirty="0" smtClean="0">
                <a:solidFill>
                  <a:srgbClr val="0070C0"/>
                </a:solidFill>
                <a:latin typeface="Times New Roman" pitchFamily="18" charset="0"/>
                <a:cs typeface="Times New Roman" pitchFamily="18" charset="0"/>
              </a:rPr>
              <a:t>haploid</a:t>
            </a:r>
            <a:r>
              <a:rPr lang="en-US" sz="2700" dirty="0" smtClean="0">
                <a:latin typeface="Times New Roman" pitchFamily="18" charset="0"/>
                <a:cs typeface="Times New Roman" pitchFamily="18" charset="0"/>
              </a:rPr>
              <a:t>.</a:t>
            </a:r>
          </a:p>
          <a:p>
            <a:r>
              <a:rPr lang="en-US" sz="2700" dirty="0" smtClean="0">
                <a:latin typeface="Times New Roman" pitchFamily="18" charset="0"/>
                <a:cs typeface="Times New Roman" pitchFamily="18" charset="0"/>
              </a:rPr>
              <a:t>So, before fertilization each has 23 chromosomes, </a:t>
            </a:r>
            <a:r>
              <a:rPr lang="en-US" sz="2700" dirty="0" err="1" smtClean="0">
                <a:latin typeface="Times New Roman" pitchFamily="18" charset="0"/>
                <a:cs typeface="Times New Roman" pitchFamily="18" charset="0"/>
              </a:rPr>
              <a:t>ie</a:t>
            </a:r>
            <a:r>
              <a:rPr lang="en-US" sz="2700" dirty="0" smtClean="0">
                <a:latin typeface="Times New Roman" pitchFamily="18" charset="0"/>
                <a:cs typeface="Times New Roman" pitchFamily="18" charset="0"/>
              </a:rPr>
              <a:t>, 22 somatic  and 1 (one) sex chromosome.</a:t>
            </a:r>
          </a:p>
          <a:p>
            <a:r>
              <a:rPr lang="en-US" sz="2700" dirty="0" smtClean="0">
                <a:latin typeface="Times New Roman" pitchFamily="18" charset="0"/>
                <a:cs typeface="Times New Roman" pitchFamily="18" charset="0"/>
              </a:rPr>
              <a:t>The  female’s  sex chromosomes  are   xx (</a:t>
            </a:r>
            <a:r>
              <a:rPr lang="en-US" sz="2700" b="1" dirty="0" smtClean="0">
                <a:solidFill>
                  <a:srgbClr val="0070C0"/>
                </a:solidFill>
                <a:latin typeface="Times New Roman" pitchFamily="18" charset="0"/>
                <a:cs typeface="Times New Roman" pitchFamily="18" charset="0"/>
              </a:rPr>
              <a:t>gynaecogenic) </a:t>
            </a:r>
            <a:r>
              <a:rPr lang="en-US" sz="2700" dirty="0" smtClean="0">
                <a:latin typeface="Times New Roman" pitchFamily="18" charset="0"/>
                <a:cs typeface="Times New Roman" pitchFamily="18" charset="0"/>
              </a:rPr>
              <a:t>and the male’s are  xy (</a:t>
            </a:r>
            <a:r>
              <a:rPr lang="en-US" sz="2700" b="1" dirty="0" smtClean="0">
                <a:solidFill>
                  <a:srgbClr val="0070C0"/>
                </a:solidFill>
                <a:latin typeface="Times New Roman" pitchFamily="18" charset="0"/>
                <a:cs typeface="Times New Roman" pitchFamily="18" charset="0"/>
              </a:rPr>
              <a:t>androgenic) </a:t>
            </a:r>
            <a:r>
              <a:rPr lang="en-US" sz="2700" dirty="0" smtClean="0">
                <a:latin typeface="Times New Roman" pitchFamily="18" charset="0"/>
                <a:cs typeface="Times New Roman" pitchFamily="18" charset="0"/>
              </a:rPr>
              <a:t>chromosomes.</a:t>
            </a:r>
          </a:p>
          <a:p>
            <a:r>
              <a:rPr lang="en-US" sz="2700" dirty="0" smtClean="0">
                <a:latin typeface="Times New Roman" pitchFamily="18" charset="0"/>
                <a:cs typeface="Times New Roman" pitchFamily="18" charset="0"/>
              </a:rPr>
              <a:t>After fertilization, the two (2) gametes fuse to a single cell hence maintains the 46 chromosomes.</a:t>
            </a:r>
          </a:p>
          <a:p>
            <a:endParaRPr lang="en-US" dirty="0"/>
          </a:p>
        </p:txBody>
      </p:sp>
    </p:spTree>
    <p:extLst>
      <p:ext uri="{BB962C8B-B14F-4D97-AF65-F5344CB8AC3E}">
        <p14:creationId xmlns:p14="http://schemas.microsoft.com/office/powerpoint/2010/main" val="126592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85800"/>
          </a:xfrm>
        </p:spPr>
        <p:txBody>
          <a:bodyPr>
            <a:normAutofit fontScale="90000"/>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533400" y="1447800"/>
            <a:ext cx="8001000" cy="4800600"/>
          </a:xfrm>
        </p:spPr>
        <p:txBody>
          <a:bodyPr>
            <a:normAutofit/>
          </a:bodyPr>
          <a:lstStyle/>
          <a:p>
            <a:r>
              <a:rPr lang="en-US" sz="3200" dirty="0" smtClean="0">
                <a:latin typeface="Times New Roman" pitchFamily="18" charset="0"/>
                <a:cs typeface="Times New Roman" pitchFamily="18" charset="0"/>
              </a:rPr>
              <a:t>The coming together of the 2 (two) haploid sets of chromosomes is </a:t>
            </a:r>
            <a:r>
              <a:rPr lang="en-US" sz="3200" dirty="0" err="1" smtClean="0">
                <a:latin typeface="Times New Roman" pitchFamily="18" charset="0"/>
                <a:cs typeface="Times New Roman" pitchFamily="18" charset="0"/>
              </a:rPr>
              <a:t>refered</a:t>
            </a:r>
            <a:r>
              <a:rPr lang="en-US" sz="3200" dirty="0" smtClean="0">
                <a:latin typeface="Times New Roman" pitchFamily="18" charset="0"/>
                <a:cs typeface="Times New Roman" pitchFamily="18" charset="0"/>
              </a:rPr>
              <a:t> to as   </a:t>
            </a:r>
            <a:r>
              <a:rPr lang="en-US" sz="3200" b="1" dirty="0" err="1" smtClean="0">
                <a:solidFill>
                  <a:srgbClr val="0070C0"/>
                </a:solidFill>
                <a:latin typeface="Times New Roman" pitchFamily="18" charset="0"/>
                <a:cs typeface="Times New Roman" pitchFamily="18" charset="0"/>
              </a:rPr>
              <a:t>syngamy</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It signifies the final stage of  fertilization process.</a:t>
            </a:r>
          </a:p>
          <a:p>
            <a:pPr>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NB.</a:t>
            </a:r>
            <a:r>
              <a:rPr lang="en-US" sz="3200" dirty="0" smtClean="0">
                <a:latin typeface="Times New Roman" pitchFamily="18" charset="0"/>
                <a:cs typeface="Times New Roman" pitchFamily="18" charset="0"/>
              </a:rPr>
              <a:t> </a:t>
            </a:r>
          </a:p>
          <a:p>
            <a:pPr>
              <a:buFont typeface="Arial" pitchFamily="34" charset="0"/>
              <a:buChar char="•"/>
            </a:pPr>
            <a:r>
              <a:rPr lang="en-US" sz="3200" dirty="0" smtClean="0">
                <a:latin typeface="Times New Roman" pitchFamily="18" charset="0"/>
                <a:cs typeface="Times New Roman" pitchFamily="18" charset="0"/>
              </a:rPr>
              <a:t>The male (man) determines the sex of the fetus involuntarily.</a:t>
            </a:r>
          </a:p>
          <a:p>
            <a:endParaRPr lang="en-US" dirty="0"/>
          </a:p>
        </p:txBody>
      </p:sp>
    </p:spTree>
    <p:extLst>
      <p:ext uri="{BB962C8B-B14F-4D97-AF65-F5344CB8AC3E}">
        <p14:creationId xmlns:p14="http://schemas.microsoft.com/office/powerpoint/2010/main" val="377134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FERTILISATION PROCESS</a:t>
            </a:r>
            <a:br>
              <a:rPr lang="en-US" sz="4400" b="1" dirty="0" smtClean="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533400" y="1676400"/>
            <a:ext cx="7924800" cy="4648200"/>
          </a:xfrm>
        </p:spPr>
        <p:txBody>
          <a:bodyPr>
            <a:normAutofit/>
          </a:bodyPr>
          <a:lstStyle/>
          <a:p>
            <a:r>
              <a:rPr lang="en-US" sz="3600" dirty="0" smtClean="0">
                <a:latin typeface="Times New Roman" pitchFamily="18" charset="0"/>
                <a:cs typeface="Times New Roman" pitchFamily="18" charset="0"/>
              </a:rPr>
              <a:t>During the first 7-10 hours  after copulation ,as the sperms ascend the uterus and enter the uterine tubes, they mature ,hence capable of fertilization.</a:t>
            </a:r>
          </a:p>
          <a:p>
            <a:r>
              <a:rPr lang="en-US" sz="3600" dirty="0" smtClean="0">
                <a:latin typeface="Times New Roman" pitchFamily="18" charset="0"/>
                <a:cs typeface="Times New Roman" pitchFamily="18" charset="0"/>
              </a:rPr>
              <a:t> In the uterine tubes they undergo a process known as</a:t>
            </a:r>
            <a:r>
              <a:rPr lang="en-US" sz="3600" b="1" dirty="0" smtClean="0">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Capacitation</a:t>
            </a:r>
            <a:r>
              <a:rPr lang="en-US" sz="3600" b="1"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529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b="1" dirty="0" smtClean="0"/>
              <a:t>ct</a:t>
            </a:r>
            <a:endParaRPr lang="en-US" b="1" dirty="0"/>
          </a:p>
        </p:txBody>
      </p:sp>
      <p:sp>
        <p:nvSpPr>
          <p:cNvPr id="3" name="Content Placeholder 2"/>
          <p:cNvSpPr>
            <a:spLocks noGrp="1"/>
          </p:cNvSpPr>
          <p:nvPr>
            <p:ph idx="1"/>
          </p:nvPr>
        </p:nvSpPr>
        <p:spPr>
          <a:xfrm>
            <a:off x="533400" y="1524000"/>
            <a:ext cx="8001000" cy="4648200"/>
          </a:xfrm>
        </p:spPr>
        <p:txBody>
          <a:bodyPr>
            <a:normAutofit fontScale="92500"/>
          </a:bodyPr>
          <a:lstStyle/>
          <a:p>
            <a:r>
              <a:rPr lang="en-US" sz="3600" dirty="0" smtClean="0">
                <a:latin typeface="Times New Roman" pitchFamily="18" charset="0"/>
                <a:cs typeface="Times New Roman" pitchFamily="18" charset="0"/>
              </a:rPr>
              <a:t>The process is initiated by uterine enzymes known as </a:t>
            </a:r>
            <a:r>
              <a:rPr lang="en-US" sz="3600" b="1" dirty="0" err="1" smtClean="0">
                <a:solidFill>
                  <a:srgbClr val="0070C0"/>
                </a:solidFill>
                <a:latin typeface="Times New Roman" pitchFamily="18" charset="0"/>
                <a:cs typeface="Times New Roman" pitchFamily="18" charset="0"/>
              </a:rPr>
              <a:t>proteolytic</a:t>
            </a:r>
            <a:r>
              <a:rPr lang="en-US" sz="3600" dirty="0" smtClean="0">
                <a:latin typeface="Times New Roman" pitchFamily="18" charset="0"/>
                <a:cs typeface="Times New Roman" pitchFamily="18" charset="0"/>
              </a:rPr>
              <a:t>.</a:t>
            </a:r>
          </a:p>
          <a:p>
            <a:r>
              <a:rPr lang="en-US" sz="3600" dirty="0" smtClean="0">
                <a:latin typeface="Times New Roman" pitchFamily="18" charset="0"/>
                <a:cs typeface="Times New Roman" pitchFamily="18" charset="0"/>
              </a:rPr>
              <a:t> Together with some tube’s secretion, the glycoprotein coat on sperm is removed.</a:t>
            </a:r>
          </a:p>
          <a:p>
            <a:r>
              <a:rPr lang="en-US" sz="3600" dirty="0" smtClean="0">
                <a:latin typeface="Times New Roman" pitchFamily="18" charset="0"/>
                <a:cs typeface="Times New Roman" pitchFamily="18" charset="0"/>
              </a:rPr>
              <a:t> This reactivates the </a:t>
            </a:r>
            <a:r>
              <a:rPr lang="en-US" sz="3600" dirty="0" err="1" smtClean="0">
                <a:latin typeface="Times New Roman" pitchFamily="18" charset="0"/>
                <a:cs typeface="Times New Roman" pitchFamily="18" charset="0"/>
              </a:rPr>
              <a:t>acrosomal</a:t>
            </a:r>
            <a:r>
              <a:rPr lang="en-US" sz="3600" dirty="0" smtClean="0">
                <a:latin typeface="Times New Roman" pitchFamily="18" charset="0"/>
                <a:cs typeface="Times New Roman" pitchFamily="18" charset="0"/>
              </a:rPr>
              <a:t>  layer of the sperm, to release </a:t>
            </a:r>
            <a:r>
              <a:rPr lang="en-US" sz="3600" dirty="0" err="1" smtClean="0">
                <a:latin typeface="Times New Roman" pitchFamily="18" charset="0"/>
                <a:cs typeface="Times New Roman" pitchFamily="18" charset="0"/>
              </a:rPr>
              <a:t>hyaluronidase</a:t>
            </a:r>
            <a:r>
              <a:rPr lang="en-US" sz="3600" dirty="0" smtClean="0">
                <a:latin typeface="Times New Roman" pitchFamily="18" charset="0"/>
                <a:cs typeface="Times New Roman" pitchFamily="18" charset="0"/>
              </a:rPr>
              <a:t>  enzyme. </a:t>
            </a:r>
          </a:p>
          <a:p>
            <a:endParaRPr lang="en-US" sz="3600"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3935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762000"/>
          </a:xfrm>
        </p:spPr>
        <p:txBody>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457200" y="1371600"/>
            <a:ext cx="8153400" cy="5029200"/>
          </a:xfrm>
        </p:spPr>
        <p:txBody>
          <a:bodyPr>
            <a:normAutofit/>
          </a:bodyPr>
          <a:lstStyle/>
          <a:p>
            <a:r>
              <a:rPr lang="en-US" sz="3400" dirty="0" smtClean="0">
                <a:latin typeface="Times New Roman" pitchFamily="18" charset="0"/>
                <a:cs typeface="Times New Roman" pitchFamily="18" charset="0"/>
              </a:rPr>
              <a:t>The release process is known as </a:t>
            </a:r>
            <a:r>
              <a:rPr lang="en-US" sz="3400" b="1" dirty="0" err="1" smtClean="0">
                <a:solidFill>
                  <a:srgbClr val="0070C0"/>
                </a:solidFill>
                <a:latin typeface="Times New Roman" pitchFamily="18" charset="0"/>
                <a:cs typeface="Times New Roman" pitchFamily="18" charset="0"/>
              </a:rPr>
              <a:t>acrosome</a:t>
            </a:r>
            <a:r>
              <a:rPr lang="en-US" sz="3400" b="1" dirty="0" smtClean="0">
                <a:solidFill>
                  <a:srgbClr val="0070C0"/>
                </a:solidFill>
                <a:latin typeface="Times New Roman" pitchFamily="18" charset="0"/>
                <a:cs typeface="Times New Roman" pitchFamily="18" charset="0"/>
              </a:rPr>
              <a:t> reaction </a:t>
            </a:r>
            <a:r>
              <a:rPr lang="en-US" sz="3400" dirty="0" smtClean="0">
                <a:latin typeface="Times New Roman" pitchFamily="18" charset="0"/>
                <a:cs typeface="Times New Roman" pitchFamily="18" charset="0"/>
              </a:rPr>
              <a:t>and the enzyme acts as a solvent.</a:t>
            </a:r>
          </a:p>
          <a:p>
            <a:r>
              <a:rPr lang="en-US" sz="3400" dirty="0" smtClean="0">
                <a:latin typeface="Times New Roman" pitchFamily="18" charset="0"/>
                <a:cs typeface="Times New Roman" pitchFamily="18" charset="0"/>
              </a:rPr>
              <a:t>Simultaneously the ovum is passively propelled to the </a:t>
            </a:r>
            <a:r>
              <a:rPr lang="en-US" sz="3400" dirty="0" err="1" smtClean="0">
                <a:latin typeface="Times New Roman" pitchFamily="18" charset="0"/>
                <a:cs typeface="Times New Roman" pitchFamily="18" charset="0"/>
              </a:rPr>
              <a:t>ampulla</a:t>
            </a:r>
            <a:r>
              <a:rPr lang="en-US" sz="3400" dirty="0" smtClean="0">
                <a:latin typeface="Times New Roman" pitchFamily="18" charset="0"/>
                <a:cs typeface="Times New Roman" pitchFamily="18" charset="0"/>
              </a:rPr>
              <a:t> and also matures.</a:t>
            </a:r>
          </a:p>
          <a:p>
            <a:r>
              <a:rPr lang="en-US" sz="3400" dirty="0" smtClean="0">
                <a:latin typeface="Times New Roman" pitchFamily="18" charset="0"/>
                <a:cs typeface="Times New Roman" pitchFamily="18" charset="0"/>
              </a:rPr>
              <a:t>At the </a:t>
            </a:r>
            <a:r>
              <a:rPr lang="en-US" sz="3400" dirty="0" err="1" smtClean="0">
                <a:latin typeface="Times New Roman" pitchFamily="18" charset="0"/>
                <a:cs typeface="Times New Roman" pitchFamily="18" charset="0"/>
              </a:rPr>
              <a:t>ampulla</a:t>
            </a:r>
            <a:r>
              <a:rPr lang="en-US" sz="3400" dirty="0" smtClean="0">
                <a:latin typeface="Times New Roman" pitchFamily="18" charset="0"/>
                <a:cs typeface="Times New Roman" pitchFamily="18" charset="0"/>
              </a:rPr>
              <a:t> the 2 (two) gametes meet and the process begins in that:-</a:t>
            </a:r>
          </a:p>
          <a:p>
            <a:endParaRPr lang="en-US" sz="3400" dirty="0"/>
          </a:p>
        </p:txBody>
      </p:sp>
    </p:spTree>
    <p:extLst>
      <p:ext uri="{BB962C8B-B14F-4D97-AF65-F5344CB8AC3E}">
        <p14:creationId xmlns:p14="http://schemas.microsoft.com/office/powerpoint/2010/main" val="299840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85800"/>
          </a:xfrm>
        </p:spPr>
        <p:txBody>
          <a:bodyPr>
            <a:normAutofit fontScale="90000"/>
          </a:bodyPr>
          <a:lstStyle/>
          <a:p>
            <a:r>
              <a:rPr lang="en-US" dirty="0" smtClean="0"/>
              <a:t>		</a:t>
            </a:r>
            <a:r>
              <a:rPr lang="en-US" b="1" dirty="0" smtClean="0"/>
              <a:t> contd</a:t>
            </a:r>
            <a:endParaRPr lang="en-US" b="1" dirty="0"/>
          </a:p>
        </p:txBody>
      </p:sp>
      <p:sp>
        <p:nvSpPr>
          <p:cNvPr id="3" name="Content Placeholder 2"/>
          <p:cNvSpPr>
            <a:spLocks noGrp="1"/>
          </p:cNvSpPr>
          <p:nvPr>
            <p:ph idx="1"/>
          </p:nvPr>
        </p:nvSpPr>
        <p:spPr>
          <a:xfrm>
            <a:off x="457200" y="1371600"/>
            <a:ext cx="8077200" cy="4953000"/>
          </a:xfrm>
        </p:spPr>
        <p:txBody>
          <a:bodyPr>
            <a:normAutofit/>
          </a:bodyPr>
          <a:lstStyle/>
          <a:p>
            <a:pPr lvl="0">
              <a:buFont typeface="Wingdings" pitchFamily="2" charset="2"/>
              <a:buChar char="Ø"/>
            </a:pPr>
            <a:r>
              <a:rPr lang="en-US" sz="2800" dirty="0" smtClean="0">
                <a:latin typeface="Times New Roman" pitchFamily="18" charset="0"/>
                <a:cs typeface="Times New Roman" pitchFamily="18" charset="0"/>
              </a:rPr>
              <a:t>The enzyme hyaluronidase disperses the corona </a:t>
            </a:r>
            <a:r>
              <a:rPr lang="en-US" sz="2800" dirty="0" err="1" smtClean="0">
                <a:latin typeface="Times New Roman" pitchFamily="18" charset="0"/>
                <a:cs typeface="Times New Roman" pitchFamily="18" charset="0"/>
              </a:rPr>
              <a:t>radiata</a:t>
            </a:r>
            <a:r>
              <a:rPr lang="en-US" sz="2800" dirty="0" smtClean="0">
                <a:latin typeface="Times New Roman" pitchFamily="18" charset="0"/>
                <a:cs typeface="Times New Roman" pitchFamily="18" charset="0"/>
              </a:rPr>
              <a:t> cells allowing access to </a:t>
            </a:r>
            <a:r>
              <a:rPr lang="en-US" sz="2800" dirty="0" err="1" smtClean="0">
                <a:latin typeface="Times New Roman" pitchFamily="18" charset="0"/>
                <a:cs typeface="Times New Roman" pitchFamily="18" charset="0"/>
              </a:rPr>
              <a:t>zona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pellucida</a:t>
            </a:r>
            <a:r>
              <a:rPr lang="en-US" sz="2800" dirty="0" smtClean="0">
                <a:latin typeface="Times New Roman" pitchFamily="18" charset="0"/>
                <a:cs typeface="Times New Roman" pitchFamily="18" charset="0"/>
              </a:rPr>
              <a:t> layer.</a:t>
            </a:r>
          </a:p>
          <a:p>
            <a:pPr lvl="0">
              <a:buFont typeface="Wingdings" pitchFamily="2" charset="2"/>
              <a:buChar char="Ø"/>
            </a:pPr>
            <a:r>
              <a:rPr lang="en-US" sz="2800" dirty="0" smtClean="0">
                <a:latin typeface="Times New Roman" pitchFamily="18" charset="0"/>
                <a:cs typeface="Times New Roman" pitchFamily="18" charset="0"/>
              </a:rPr>
              <a:t>The head of the first sperm to reach the </a:t>
            </a:r>
            <a:r>
              <a:rPr lang="en-US" sz="2800" dirty="0" err="1" smtClean="0">
                <a:latin typeface="Times New Roman" pitchFamily="18" charset="0"/>
                <a:cs typeface="Times New Roman" pitchFamily="18" charset="0"/>
              </a:rPr>
              <a:t>zona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pellucida</a:t>
            </a:r>
            <a:r>
              <a:rPr lang="en-US" sz="2800" dirty="0" smtClean="0">
                <a:latin typeface="Times New Roman" pitchFamily="18" charset="0"/>
                <a:cs typeface="Times New Roman" pitchFamily="18" charset="0"/>
              </a:rPr>
              <a:t>, penetrates the layer.</a:t>
            </a:r>
          </a:p>
          <a:p>
            <a:pPr lvl="0">
              <a:buNone/>
            </a:pPr>
            <a:r>
              <a:rPr lang="en-US" sz="2800" dirty="0" smtClean="0">
                <a:latin typeface="Times New Roman" pitchFamily="18" charset="0"/>
                <a:cs typeface="Times New Roman" pitchFamily="18" charset="0"/>
              </a:rPr>
              <a:t>**This  is  after many sperms have released adequate enzymes to break down the proteins of the </a:t>
            </a:r>
            <a:r>
              <a:rPr lang="en-US" sz="2800" dirty="0" err="1" smtClean="0">
                <a:latin typeface="Times New Roman" pitchFamily="18" charset="0"/>
                <a:cs typeface="Times New Roman" pitchFamily="18" charset="0"/>
              </a:rPr>
              <a:t>zona</a:t>
            </a:r>
            <a:r>
              <a:rPr lang="en-US" sz="2800" dirty="0" smtClean="0">
                <a:latin typeface="Times New Roman" pitchFamily="18" charset="0"/>
                <a:cs typeface="Times New Roman" pitchFamily="18" charset="0"/>
              </a:rPr>
              <a:t> .p  layer.</a:t>
            </a:r>
          </a:p>
          <a:p>
            <a:pPr lvl="0">
              <a:buFont typeface="Wingdings" pitchFamily="2" charset="2"/>
              <a:buChar char="Ø"/>
            </a:pPr>
            <a:r>
              <a:rPr lang="en-US" sz="2800" dirty="0" smtClean="0">
                <a:latin typeface="Times New Roman" pitchFamily="18" charset="0"/>
                <a:cs typeface="Times New Roman" pitchFamily="18" charset="0"/>
              </a:rPr>
              <a:t>Thereafter, a chemical reaction referred to as </a:t>
            </a:r>
            <a:r>
              <a:rPr lang="en-US" sz="2800" b="1" dirty="0" smtClean="0">
                <a:solidFill>
                  <a:srgbClr val="0070C0"/>
                </a:solidFill>
                <a:latin typeface="Times New Roman" pitchFamily="18" charset="0"/>
                <a:cs typeface="Times New Roman" pitchFamily="18" charset="0"/>
              </a:rPr>
              <a:t>cortical reaction </a:t>
            </a:r>
            <a:r>
              <a:rPr lang="en-US" sz="2800" dirty="0" smtClean="0">
                <a:latin typeface="Times New Roman" pitchFamily="18" charset="0"/>
                <a:cs typeface="Times New Roman" pitchFamily="18" charset="0"/>
              </a:rPr>
              <a:t>occurs.</a:t>
            </a:r>
          </a:p>
          <a:p>
            <a:endParaRPr lang="en-US" dirty="0"/>
          </a:p>
        </p:txBody>
      </p:sp>
    </p:spTree>
    <p:extLst>
      <p:ext uri="{BB962C8B-B14F-4D97-AF65-F5344CB8AC3E}">
        <p14:creationId xmlns:p14="http://schemas.microsoft.com/office/powerpoint/2010/main" val="192423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sz="3200" dirty="0" smtClean="0"/>
              <a:t>Integrated implies that all clients have access to reproductive health services and information under one roof preferably by the same health care provider</a:t>
            </a:r>
            <a:r>
              <a:rPr lang="en-US" dirty="0" smtClean="0"/>
              <a:t>. </a:t>
            </a:r>
            <a:endParaRPr lang="en-US" dirty="0"/>
          </a:p>
        </p:txBody>
      </p:sp>
    </p:spTree>
    <p:extLst>
      <p:ext uri="{BB962C8B-B14F-4D97-AF65-F5344CB8AC3E}">
        <p14:creationId xmlns:p14="http://schemas.microsoft.com/office/powerpoint/2010/main" val="41062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62000"/>
          </a:xfrm>
        </p:spPr>
        <p:txBody>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609600" y="1600200"/>
            <a:ext cx="7848600" cy="4724400"/>
          </a:xfrm>
        </p:spPr>
        <p:txBody>
          <a:bodyPr>
            <a:normAutofit fontScale="92500" lnSpcReduction="10000"/>
          </a:bodyPr>
          <a:lstStyle/>
          <a:p>
            <a:pPr lvl="0">
              <a:buFont typeface="Wingdings" pitchFamily="2" charset="2"/>
              <a:buChar char="Ø"/>
            </a:pPr>
            <a:r>
              <a:rPr lang="en-US" sz="3200" dirty="0" smtClean="0">
                <a:latin typeface="Times New Roman" pitchFamily="18" charset="0"/>
                <a:cs typeface="Times New Roman" pitchFamily="18" charset="0"/>
              </a:rPr>
              <a:t>It alters the </a:t>
            </a:r>
            <a:r>
              <a:rPr lang="en-US" sz="3200" dirty="0" err="1" smtClean="0">
                <a:latin typeface="Times New Roman" pitchFamily="18" charset="0"/>
                <a:cs typeface="Times New Roman" pitchFamily="18" charset="0"/>
              </a:rPr>
              <a:t>zona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pellucida</a:t>
            </a:r>
            <a:r>
              <a:rPr lang="en-US" sz="3200" dirty="0" smtClean="0">
                <a:latin typeface="Times New Roman" pitchFamily="18" charset="0"/>
                <a:cs typeface="Times New Roman" pitchFamily="18" charset="0"/>
              </a:rPr>
              <a:t>  layer, through production of a sticky substance around it.</a:t>
            </a:r>
          </a:p>
          <a:p>
            <a:pPr lvl="0">
              <a:buFont typeface="Wingdings" pitchFamily="2" charset="2"/>
              <a:buChar char="Ø"/>
            </a:pPr>
            <a:r>
              <a:rPr lang="en-US" sz="3200" dirty="0" smtClean="0">
                <a:latin typeface="Times New Roman" pitchFamily="18" charset="0"/>
                <a:cs typeface="Times New Roman" pitchFamily="18" charset="0"/>
              </a:rPr>
              <a:t>The layer becomes impermeable to other sperms.</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The penetration process takes less than 20 (twenty) minutes.</a:t>
            </a:r>
          </a:p>
          <a:p>
            <a:r>
              <a:rPr lang="en-US" sz="3200" dirty="0" smtClean="0">
                <a:latin typeface="Times New Roman" pitchFamily="18" charset="0"/>
                <a:cs typeface="Times New Roman" pitchFamily="18" charset="0"/>
              </a:rPr>
              <a:t>The sperm nucleus is released into the cytoplasm of the ovum and the 2 (two) nuclei fuses forming a single diploid cell, known as</a:t>
            </a:r>
            <a:r>
              <a:rPr lang="en-US" sz="3200" b="1" dirty="0" smtClean="0">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ZYGOTE</a:t>
            </a:r>
            <a:r>
              <a:rPr lang="en-US" sz="32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16634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838200"/>
          </a:xfrm>
        </p:spPr>
        <p:txBody>
          <a:bodyPr>
            <a:normAutofit/>
          </a:bodyPr>
          <a:lstStyle/>
          <a:p>
            <a:r>
              <a:rPr lang="en-US" sz="3600" b="1" dirty="0" smtClean="0">
                <a:solidFill>
                  <a:srgbClr val="00B050"/>
                </a:solidFill>
              </a:rPr>
              <a:t>FACTORS THAT F</a:t>
            </a:r>
            <a:r>
              <a:rPr lang="en-US" sz="3600" b="1" dirty="0" smtClean="0">
                <a:solidFill>
                  <a:srgbClr val="00B050"/>
                </a:solidFill>
                <a:effectLst/>
              </a:rPr>
              <a:t>AVOUR</a:t>
            </a:r>
            <a:r>
              <a:rPr lang="en-US" sz="3600" b="1" dirty="0" smtClean="0">
                <a:solidFill>
                  <a:srgbClr val="00B050"/>
                </a:solidFill>
              </a:rPr>
              <a:t> CONCEPTION</a:t>
            </a:r>
            <a:endParaRPr lang="en-US" sz="3600" dirty="0"/>
          </a:p>
        </p:txBody>
      </p:sp>
      <p:sp>
        <p:nvSpPr>
          <p:cNvPr id="3" name="Content Placeholder 2"/>
          <p:cNvSpPr>
            <a:spLocks noGrp="1"/>
          </p:cNvSpPr>
          <p:nvPr>
            <p:ph idx="1"/>
          </p:nvPr>
        </p:nvSpPr>
        <p:spPr>
          <a:xfrm>
            <a:off x="533400" y="1676400"/>
            <a:ext cx="8153400" cy="4724400"/>
          </a:xfrm>
        </p:spPr>
        <p:txBody>
          <a:bodyPr>
            <a:normAutofit fontScale="92500" lnSpcReduction="20000"/>
          </a:bodyPr>
          <a:lstStyle/>
          <a:p>
            <a:pPr>
              <a:buNone/>
            </a:pPr>
            <a:r>
              <a:rPr lang="en-US" dirty="0" smtClean="0">
                <a:solidFill>
                  <a:srgbClr val="00B050"/>
                </a:solidFill>
                <a:effectLst/>
              </a:rPr>
              <a:t>	</a:t>
            </a:r>
            <a:endParaRPr lang="en-US" b="1" u="sng" dirty="0" smtClean="0">
              <a:solidFill>
                <a:srgbClr val="00B050"/>
              </a:solidFill>
            </a:endParaRPr>
          </a:p>
          <a:p>
            <a:pPr lvl="0"/>
            <a:r>
              <a:rPr lang="en-US" dirty="0" smtClean="0">
                <a:latin typeface="Times New Roman" pitchFamily="18" charset="0"/>
                <a:cs typeface="Times New Roman" pitchFamily="18" charset="0"/>
              </a:rPr>
              <a:t>Timing of the fertile phase, 2 days in each cycle.</a:t>
            </a:r>
          </a:p>
          <a:p>
            <a:pPr lvl="0"/>
            <a:r>
              <a:rPr lang="en-US" dirty="0" smtClean="0">
                <a:latin typeface="Times New Roman" pitchFamily="18" charset="0"/>
                <a:cs typeface="Times New Roman" pitchFamily="18" charset="0"/>
              </a:rPr>
              <a:t>Patency and healthy of the  uterine  tubes.</a:t>
            </a:r>
          </a:p>
          <a:p>
            <a:pPr lvl="0"/>
            <a:r>
              <a:rPr lang="en-US" dirty="0" smtClean="0">
                <a:latin typeface="Times New Roman" pitchFamily="18" charset="0"/>
                <a:cs typeface="Times New Roman" pitchFamily="18" charset="0"/>
              </a:rPr>
              <a:t>Deposition of adequate sperm, in which ¾ are healthy in morphology and are motile.</a:t>
            </a: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NB: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Normal Sperm count ranges between 200-400 millions,   per ejaculate , since  (N) amount of semen is between  2-4 </a:t>
            </a:r>
            <a:r>
              <a:rPr lang="en-US" dirty="0" err="1" smtClean="0">
                <a:latin typeface="Times New Roman" pitchFamily="18" charset="0"/>
                <a:cs typeface="Times New Roman" pitchFamily="18" charset="0"/>
              </a:rPr>
              <a:t>mls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ii)On  average ,  a  health/ fertile male, deposits 300 million sperms per ejaculation.</a:t>
            </a:r>
          </a:p>
          <a:p>
            <a:endParaRPr lang="en-US" dirty="0"/>
          </a:p>
        </p:txBody>
      </p:sp>
    </p:spTree>
    <p:extLst>
      <p:ext uri="{BB962C8B-B14F-4D97-AF65-F5344CB8AC3E}">
        <p14:creationId xmlns:p14="http://schemas.microsoft.com/office/powerpoint/2010/main" val="395202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85800"/>
          </a:xfrm>
        </p:spPr>
        <p:txBody>
          <a:bodyPr>
            <a:normAutofit fontScale="90000"/>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533400" y="1524000"/>
            <a:ext cx="8001000" cy="4876800"/>
          </a:xfrm>
        </p:spPr>
        <p:txBody>
          <a:bodyPr>
            <a:normAutofit/>
          </a:bodyPr>
          <a:lstStyle/>
          <a:p>
            <a:pPr lvl="0">
              <a:buNone/>
            </a:pPr>
            <a:r>
              <a:rPr lang="en-US" dirty="0" smtClean="0"/>
              <a:t> 	iii)</a:t>
            </a:r>
            <a:r>
              <a:rPr lang="en-US" sz="3000" dirty="0" smtClean="0">
                <a:latin typeface="Times New Roman" pitchFamily="18" charset="0"/>
                <a:cs typeface="Times New Roman" pitchFamily="18" charset="0"/>
              </a:rPr>
              <a:t>The semen should be healthy to facilitate coagulation immediately , hence assists to overcome the acidity of the vaginal media. </a:t>
            </a:r>
          </a:p>
          <a:p>
            <a:pPr lvl="0">
              <a:buNone/>
            </a:pPr>
            <a:r>
              <a:rPr lang="en-US" sz="3000" dirty="0" smtClean="0">
                <a:latin typeface="Times New Roman" pitchFamily="18" charset="0"/>
                <a:cs typeface="Times New Roman" pitchFamily="18" charset="0"/>
              </a:rPr>
              <a:t> 	iv)Thereafter  semen  should liquidify within 20 minutes.</a:t>
            </a:r>
          </a:p>
          <a:p>
            <a:pPr>
              <a:buNone/>
            </a:pPr>
            <a:r>
              <a:rPr lang="en-US" sz="3000" dirty="0" smtClean="0">
                <a:latin typeface="Times New Roman" pitchFamily="18" charset="0"/>
                <a:cs typeface="Times New Roman" pitchFamily="18" charset="0"/>
              </a:rPr>
              <a:t>	v) Persistent coagulation of semen = infertility because the sperms are held in (trapped).</a:t>
            </a:r>
          </a:p>
          <a:p>
            <a:pPr lvl="0"/>
            <a:r>
              <a:rPr lang="en-US" sz="3000" dirty="0" smtClean="0">
                <a:latin typeface="Times New Roman" pitchFamily="18" charset="0"/>
                <a:cs typeface="Times New Roman" pitchFamily="18" charset="0"/>
              </a:rPr>
              <a:t>Vagina media  should  not be too acidic because it will kill most of the sperms.</a:t>
            </a:r>
          </a:p>
          <a:p>
            <a:endParaRPr lang="en-US" dirty="0"/>
          </a:p>
        </p:txBody>
      </p:sp>
    </p:spTree>
    <p:extLst>
      <p:ext uri="{BB962C8B-B14F-4D97-AF65-F5344CB8AC3E}">
        <p14:creationId xmlns:p14="http://schemas.microsoft.com/office/powerpoint/2010/main" val="350590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00B050"/>
                </a:solidFill>
                <a:latin typeface="Times New Roman" pitchFamily="18" charset="0"/>
                <a:cs typeface="Times New Roman" pitchFamily="18" charset="0"/>
              </a:rPr>
              <a:t>DEVELOPMENT OF ZYGOTE</a:t>
            </a:r>
            <a:endParaRPr lang="en-US" dirty="0"/>
          </a:p>
        </p:txBody>
      </p:sp>
      <p:sp>
        <p:nvSpPr>
          <p:cNvPr id="3" name="Content Placeholder 2"/>
          <p:cNvSpPr>
            <a:spLocks noGrp="1"/>
          </p:cNvSpPr>
          <p:nvPr>
            <p:ph idx="1"/>
          </p:nvPr>
        </p:nvSpPr>
        <p:spPr/>
        <p:txBody>
          <a:bodyPr>
            <a:normAutofit/>
          </a:bodyPr>
          <a:lstStyle/>
          <a:p>
            <a:pPr lvl="0"/>
            <a:r>
              <a:rPr lang="en-US" sz="3000" dirty="0" smtClean="0">
                <a:latin typeface="Times New Roman" pitchFamily="18" charset="0"/>
                <a:cs typeface="Times New Roman" pitchFamily="18" charset="0"/>
              </a:rPr>
              <a:t>The Zygote begins mitotic cell replication and division at a rate of once every 12 (twelve) hourly. </a:t>
            </a:r>
          </a:p>
          <a:p>
            <a:pPr lvl="0"/>
            <a:r>
              <a:rPr lang="en-US" sz="3000" dirty="0" smtClean="0">
                <a:latin typeface="Times New Roman" pitchFamily="18" charset="0"/>
                <a:cs typeface="Times New Roman" pitchFamily="18" charset="0"/>
              </a:rPr>
              <a:t> The replication and division is  referred to as </a:t>
            </a:r>
            <a:r>
              <a:rPr lang="en-US" sz="3000" b="1" dirty="0" smtClean="0">
                <a:solidFill>
                  <a:srgbClr val="0070C0"/>
                </a:solidFill>
                <a:latin typeface="Times New Roman" pitchFamily="18" charset="0"/>
                <a:cs typeface="Times New Roman" pitchFamily="18" charset="0"/>
              </a:rPr>
              <a:t>cleavage</a:t>
            </a:r>
            <a:r>
              <a:rPr lang="en-US" sz="3000" dirty="0" smtClean="0">
                <a:latin typeface="Times New Roman" pitchFamily="18" charset="0"/>
                <a:cs typeface="Times New Roman" pitchFamily="18" charset="0"/>
              </a:rPr>
              <a:t>.</a:t>
            </a:r>
          </a:p>
          <a:p>
            <a:pPr lvl="0"/>
            <a:r>
              <a:rPr lang="en-US" sz="3000" dirty="0" smtClean="0">
                <a:latin typeface="Times New Roman" pitchFamily="18" charset="0"/>
                <a:cs typeface="Times New Roman" pitchFamily="18" charset="0"/>
              </a:rPr>
              <a:t>By the 3</a:t>
            </a:r>
            <a:r>
              <a:rPr lang="en-US" sz="3000" baseline="30000" dirty="0" smtClean="0">
                <a:latin typeface="Times New Roman" pitchFamily="18" charset="0"/>
                <a:cs typeface="Times New Roman" pitchFamily="18" charset="0"/>
              </a:rPr>
              <a:t>rd</a:t>
            </a:r>
            <a:r>
              <a:rPr lang="en-US" sz="3000" dirty="0" smtClean="0">
                <a:latin typeface="Times New Roman" pitchFamily="18" charset="0"/>
                <a:cs typeface="Times New Roman" pitchFamily="18" charset="0"/>
              </a:rPr>
              <a:t> -4</a:t>
            </a:r>
            <a:r>
              <a:rPr lang="en-US" sz="3000" baseline="30000" dirty="0" smtClean="0">
                <a:latin typeface="Times New Roman" pitchFamily="18" charset="0"/>
                <a:cs typeface="Times New Roman" pitchFamily="18" charset="0"/>
              </a:rPr>
              <a:t>th</a:t>
            </a:r>
            <a:r>
              <a:rPr lang="en-US" sz="3000" dirty="0" smtClean="0">
                <a:latin typeface="Times New Roman" pitchFamily="18" charset="0"/>
                <a:cs typeface="Times New Roman" pitchFamily="18" charset="0"/>
              </a:rPr>
              <a:t> day of cell division, a small cluster of cells forms, and it is known as the</a:t>
            </a:r>
            <a:r>
              <a:rPr lang="en-US" sz="3000" b="1" dirty="0" smtClean="0">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Morula</a:t>
            </a:r>
            <a:r>
              <a:rPr lang="en-US" sz="3000" b="1" dirty="0" smtClean="0">
                <a:latin typeface="Times New Roman" pitchFamily="18" charset="0"/>
                <a:cs typeface="Times New Roman" pitchFamily="18" charset="0"/>
              </a:rPr>
              <a:t>.</a:t>
            </a:r>
          </a:p>
          <a:p>
            <a:pPr lvl="0"/>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These cells bind tightly  together  in a process  known as </a:t>
            </a:r>
            <a:r>
              <a:rPr lang="en-US" sz="3000"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Compactation</a:t>
            </a:r>
            <a:r>
              <a:rPr lang="en-US" sz="30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99908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09600"/>
          </a:xfrm>
        </p:spPr>
        <p:txBody>
          <a:bodyPr>
            <a:normAutofit fontScale="90000"/>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457200" y="1371600"/>
            <a:ext cx="8077200" cy="5105400"/>
          </a:xfrm>
        </p:spPr>
        <p:txBody>
          <a:bodyPr>
            <a:normAutofit/>
          </a:bodyPr>
          <a:lstStyle/>
          <a:p>
            <a:pPr lvl="0"/>
            <a:r>
              <a:rPr lang="en-US" sz="3000" dirty="0" smtClean="0">
                <a:latin typeface="Times New Roman" pitchFamily="18" charset="0"/>
                <a:cs typeface="Times New Roman" pitchFamily="18" charset="0"/>
              </a:rPr>
              <a:t>Thereafter the </a:t>
            </a:r>
            <a:r>
              <a:rPr lang="en-US" sz="3000" dirty="0" err="1" smtClean="0">
                <a:latin typeface="Times New Roman" pitchFamily="18" charset="0"/>
                <a:cs typeface="Times New Roman" pitchFamily="18" charset="0"/>
              </a:rPr>
              <a:t>zona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pellucida</a:t>
            </a:r>
            <a:r>
              <a:rPr lang="en-US" sz="3000" dirty="0" smtClean="0">
                <a:latin typeface="Times New Roman" pitchFamily="18" charset="0"/>
                <a:cs typeface="Times New Roman" pitchFamily="18" charset="0"/>
              </a:rPr>
              <a:t> layer is shed off.</a:t>
            </a:r>
          </a:p>
          <a:p>
            <a:pPr lvl="0"/>
            <a:r>
              <a:rPr lang="en-US" sz="3000" dirty="0" smtClean="0">
                <a:latin typeface="Times New Roman" pitchFamily="18" charset="0"/>
                <a:cs typeface="Times New Roman" pitchFamily="18" charset="0"/>
              </a:rPr>
              <a:t>Then  a small fluid cavity appears inside the </a:t>
            </a:r>
            <a:r>
              <a:rPr lang="en-US" sz="3000" dirty="0" err="1" smtClean="0">
                <a:latin typeface="Times New Roman" pitchFamily="18" charset="0"/>
                <a:cs typeface="Times New Roman" pitchFamily="18" charset="0"/>
              </a:rPr>
              <a:t>morula</a:t>
            </a:r>
            <a:r>
              <a:rPr lang="en-US" sz="3000" dirty="0" smtClean="0">
                <a:latin typeface="Times New Roman" pitchFamily="18" charset="0"/>
                <a:cs typeface="Times New Roman" pitchFamily="18" charset="0"/>
              </a:rPr>
              <a:t> through  a  process  known  as </a:t>
            </a:r>
            <a:r>
              <a:rPr lang="en-US" sz="3000" b="1" dirty="0" smtClean="0">
                <a:solidFill>
                  <a:srgbClr val="0070C0"/>
                </a:solidFill>
                <a:latin typeface="Times New Roman" pitchFamily="18" charset="0"/>
                <a:cs typeface="Times New Roman" pitchFamily="18" charset="0"/>
              </a:rPr>
              <a:t> cavitation</a:t>
            </a:r>
            <a:r>
              <a:rPr lang="en-US" sz="3000" dirty="0" smtClean="0">
                <a:latin typeface="Times New Roman" pitchFamily="18" charset="0"/>
                <a:cs typeface="Times New Roman" pitchFamily="18" charset="0"/>
              </a:rPr>
              <a:t>. </a:t>
            </a:r>
          </a:p>
          <a:p>
            <a:pPr lvl="0"/>
            <a:r>
              <a:rPr lang="en-US" sz="3000" dirty="0" smtClean="0">
                <a:latin typeface="Times New Roman" pitchFamily="18" charset="0"/>
                <a:cs typeface="Times New Roman" pitchFamily="18" charset="0"/>
              </a:rPr>
              <a:t> A small cluster of cells is pushed to one end, while a single layer surrounds the cavity forming a </a:t>
            </a:r>
            <a:r>
              <a:rPr lang="en-US" sz="3000" b="1" dirty="0" smtClean="0">
                <a:solidFill>
                  <a:srgbClr val="0070C0"/>
                </a:solidFill>
                <a:latin typeface="Times New Roman" pitchFamily="18" charset="0"/>
                <a:cs typeface="Times New Roman" pitchFamily="18" charset="0"/>
              </a:rPr>
              <a:t>blastocyst/blastula</a:t>
            </a:r>
            <a:r>
              <a:rPr lang="en-US" sz="3000" b="1" dirty="0" smtClean="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The process from development of </a:t>
            </a:r>
            <a:r>
              <a:rPr lang="en-US" sz="3000" dirty="0" err="1" smtClean="0">
                <a:latin typeface="Times New Roman" pitchFamily="18" charset="0"/>
                <a:cs typeface="Times New Roman" pitchFamily="18" charset="0"/>
              </a:rPr>
              <a:t>morula</a:t>
            </a:r>
            <a:r>
              <a:rPr lang="en-US" sz="3000" dirty="0" smtClean="0">
                <a:latin typeface="Times New Roman" pitchFamily="18" charset="0"/>
                <a:cs typeface="Times New Roman" pitchFamily="18" charset="0"/>
              </a:rPr>
              <a:t> to development of blastocyst  is referred to as </a:t>
            </a:r>
            <a:r>
              <a:rPr lang="en-US" sz="3000" b="1" dirty="0" smtClean="0">
                <a:solidFill>
                  <a:srgbClr val="0070C0"/>
                </a:solidFill>
                <a:latin typeface="Times New Roman" pitchFamily="18" charset="0"/>
                <a:cs typeface="Times New Roman" pitchFamily="18" charset="0"/>
              </a:rPr>
              <a:t>blastulation</a:t>
            </a:r>
            <a:r>
              <a:rPr lang="en-US" sz="3000" b="1" dirty="0" smtClean="0">
                <a:latin typeface="Times New Roman" pitchFamily="18" charset="0"/>
                <a:cs typeface="Times New Roman" pitchFamily="18" charset="0"/>
              </a:rPr>
              <a:t>.</a:t>
            </a:r>
            <a:endParaRPr lang="en-US" sz="30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48624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762000"/>
          </a:xfrm>
        </p:spPr>
        <p:txBody>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381000" y="1447800"/>
            <a:ext cx="8305800" cy="5105400"/>
          </a:xfrm>
        </p:spPr>
        <p:txBody>
          <a:bodyPr>
            <a:normAutofit fontScale="92500"/>
          </a:bodyPr>
          <a:lstStyle/>
          <a:p>
            <a:pPr>
              <a:buFont typeface="Wingdings" pitchFamily="2" charset="2"/>
              <a:buChar char="v"/>
            </a:pPr>
            <a:r>
              <a:rPr lang="en-US" sz="3200" dirty="0" smtClean="0">
                <a:latin typeface="Times New Roman" pitchFamily="18" charset="0"/>
                <a:cs typeface="Times New Roman" pitchFamily="18" charset="0"/>
              </a:rPr>
              <a:t> So, a blastocyst comprises of:-</a:t>
            </a:r>
          </a:p>
          <a:p>
            <a:pPr lvl="0"/>
            <a:r>
              <a:rPr lang="en-US" sz="3200" b="1" i="1" dirty="0" smtClean="0">
                <a:solidFill>
                  <a:srgbClr val="0070C0"/>
                </a:solidFill>
                <a:latin typeface="Times New Roman" pitchFamily="18" charset="0"/>
                <a:cs typeface="Times New Roman" pitchFamily="18" charset="0"/>
              </a:rPr>
              <a:t>Inner cell mass (</a:t>
            </a:r>
            <a:r>
              <a:rPr lang="en-US" b="1" i="1" dirty="0" smtClean="0">
                <a:solidFill>
                  <a:srgbClr val="0070C0"/>
                </a:solidFill>
                <a:latin typeface="Times New Roman" pitchFamily="18" charset="0"/>
                <a:cs typeface="Times New Roman" pitchFamily="18" charset="0"/>
              </a:rPr>
              <a:t>E</a:t>
            </a:r>
            <a:r>
              <a:rPr lang="en-US" sz="3200" b="1" i="1" dirty="0" smtClean="0">
                <a:solidFill>
                  <a:srgbClr val="0070C0"/>
                </a:solidFill>
                <a:latin typeface="Times New Roman" pitchFamily="18" charset="0"/>
                <a:cs typeface="Times New Roman" pitchFamily="18" charset="0"/>
              </a:rPr>
              <a:t>mbryoblast) </a:t>
            </a:r>
            <a:r>
              <a:rPr lang="en-US" sz="3200" dirty="0" smtClean="0">
                <a:latin typeface="Times New Roman" pitchFamily="18" charset="0"/>
                <a:cs typeface="Times New Roman" pitchFamily="18" charset="0"/>
              </a:rPr>
              <a:t>, which  forms, embryo,  amnion membrane  and  umbilical  cord.</a:t>
            </a:r>
          </a:p>
          <a:p>
            <a:r>
              <a:rPr lang="en-US" sz="3200" b="1" i="1" dirty="0" smtClean="0">
                <a:solidFill>
                  <a:srgbClr val="0070C0"/>
                </a:solidFill>
                <a:latin typeface="Times New Roman" pitchFamily="18" charset="0"/>
                <a:cs typeface="Times New Roman" pitchFamily="18" charset="0"/>
              </a:rPr>
              <a:t>Cystic  cavity ( </a:t>
            </a:r>
            <a:r>
              <a:rPr lang="en-US" sz="3200" b="1" i="1" dirty="0" err="1" smtClean="0">
                <a:solidFill>
                  <a:srgbClr val="0070C0"/>
                </a:solidFill>
                <a:latin typeface="Times New Roman" pitchFamily="18" charset="0"/>
                <a:cs typeface="Times New Roman" pitchFamily="18" charset="0"/>
              </a:rPr>
              <a:t>blastocele</a:t>
            </a:r>
            <a:r>
              <a:rPr lang="en-US" dirty="0" smtClean="0">
                <a:solidFill>
                  <a:srgbClr val="0070C0"/>
                </a:solidFill>
              </a:rPr>
              <a:t>) </a:t>
            </a:r>
            <a:r>
              <a:rPr lang="en-US" dirty="0" smtClean="0"/>
              <a:t>,</a:t>
            </a:r>
            <a:r>
              <a:rPr lang="en-US" sz="3200" dirty="0" smtClean="0">
                <a:latin typeface="Times New Roman" pitchFamily="18" charset="0"/>
                <a:cs typeface="Times New Roman" pitchFamily="18" charset="0"/>
              </a:rPr>
              <a:t>  a  small fluid cavity.</a:t>
            </a:r>
          </a:p>
          <a:p>
            <a:pPr lvl="0"/>
            <a:r>
              <a:rPr lang="en-US" sz="3200" b="1" i="1" dirty="0" smtClean="0">
                <a:solidFill>
                  <a:srgbClr val="0070C0"/>
                </a:solidFill>
                <a:latin typeface="Times New Roman" pitchFamily="18" charset="0"/>
                <a:cs typeface="Times New Roman" pitchFamily="18" charset="0"/>
              </a:rPr>
              <a:t>Outer cell mass (</a:t>
            </a:r>
            <a:r>
              <a:rPr lang="en-US" sz="3200" b="1" i="1" dirty="0" err="1" smtClean="0">
                <a:solidFill>
                  <a:srgbClr val="0070C0"/>
                </a:solidFill>
                <a:latin typeface="Times New Roman" pitchFamily="18" charset="0"/>
                <a:cs typeface="Times New Roman" pitchFamily="18" charset="0"/>
              </a:rPr>
              <a:t>Trophoblast</a:t>
            </a:r>
            <a:r>
              <a:rPr lang="en-US" sz="3200" b="1" i="1" dirty="0" smtClean="0">
                <a:solidFill>
                  <a:srgbClr val="0070C0"/>
                </a:solidFill>
                <a:latin typeface="Times New Roman" pitchFamily="18" charset="0"/>
                <a:cs typeface="Times New Roman" pitchFamily="18" charset="0"/>
              </a:rPr>
              <a:t>)</a:t>
            </a:r>
            <a:r>
              <a:rPr lang="en-US" sz="3200" b="1" i="1" dirty="0" smtClean="0">
                <a:latin typeface="Times New Roman" pitchFamily="18" charset="0"/>
                <a:cs typeface="Times New Roman" pitchFamily="18" charset="0"/>
              </a:rPr>
              <a:t> ,</a:t>
            </a:r>
            <a:r>
              <a:rPr lang="en-US" sz="3200" b="1" i="1" dirty="0" smtClean="0">
                <a:solidFill>
                  <a:srgbClr val="0070C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which  forms  placenta  and  chorion  membrane.</a:t>
            </a:r>
          </a:p>
          <a:p>
            <a:pPr>
              <a:buFont typeface="Wingdings" pitchFamily="2" charset="2"/>
              <a:buChar char="v"/>
            </a:pPr>
            <a:r>
              <a:rPr lang="en-US" sz="3200" dirty="0" smtClean="0">
                <a:latin typeface="Times New Roman" pitchFamily="18" charset="0"/>
                <a:cs typeface="Times New Roman" pitchFamily="18" charset="0"/>
              </a:rPr>
              <a:t> During all these developments, the group of cells is being propelled towards the uterine cavity.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90361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62000"/>
          </a:xfrm>
        </p:spPr>
        <p:txBody>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533400" y="1524000"/>
            <a:ext cx="8001000" cy="4876800"/>
          </a:xfrm>
        </p:spPr>
        <p:txBody>
          <a:bodyPr>
            <a:normAutofit/>
          </a:bodyPr>
          <a:lstStyle/>
          <a:p>
            <a:r>
              <a:rPr lang="en-US" sz="3200" dirty="0" smtClean="0">
                <a:latin typeface="Times New Roman" pitchFamily="18" charset="0"/>
                <a:cs typeface="Times New Roman" pitchFamily="18" charset="0"/>
              </a:rPr>
              <a:t>They  are fed by goblet cells on the inner lining of uterine  tubes.</a:t>
            </a:r>
          </a:p>
          <a:p>
            <a:r>
              <a:rPr lang="en-US" sz="3200" dirty="0" smtClean="0">
                <a:latin typeface="Times New Roman" pitchFamily="18" charset="0"/>
                <a:cs typeface="Times New Roman" pitchFamily="18" charset="0"/>
              </a:rPr>
              <a:t>In the uterine cavity  and  before implantation occurs, blastocyst  is nourished, by mucus from the secretory glands of the uterus. </a:t>
            </a:r>
          </a:p>
          <a:p>
            <a:r>
              <a:rPr lang="en-US" sz="3200" dirty="0" smtClean="0">
                <a:latin typeface="Times New Roman" pitchFamily="18" charset="0"/>
                <a:cs typeface="Times New Roman" pitchFamily="18" charset="0"/>
              </a:rPr>
              <a:t> It lies freely in the cavity for 2-3 days, choosing the site for implantation purposes.</a:t>
            </a:r>
          </a:p>
          <a:p>
            <a:endParaRPr lang="en-US" dirty="0"/>
          </a:p>
        </p:txBody>
      </p:sp>
    </p:spTree>
    <p:extLst>
      <p:ext uri="{BB962C8B-B14F-4D97-AF65-F5344CB8AC3E}">
        <p14:creationId xmlns:p14="http://schemas.microsoft.com/office/powerpoint/2010/main" val="148224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914400"/>
          </a:xfrm>
        </p:spPr>
        <p:txBody>
          <a:bodyPr/>
          <a:lstStyle/>
          <a:p>
            <a:pPr algn="ctr"/>
            <a:r>
              <a:rPr lang="en-US" sz="4400" dirty="0" smtClean="0">
                <a:latin typeface="Stencil" pitchFamily="82" charset="0"/>
                <a:cs typeface="Times New Roman" pitchFamily="18" charset="0"/>
              </a:rPr>
              <a:t> </a:t>
            </a:r>
            <a:r>
              <a:rPr lang="en-US" sz="4400" b="1" dirty="0" smtClean="0">
                <a:solidFill>
                  <a:srgbClr val="00B050"/>
                </a:solidFill>
                <a:latin typeface="Stencil" pitchFamily="82" charset="0"/>
                <a:cs typeface="Times New Roman" pitchFamily="18" charset="0"/>
              </a:rPr>
              <a:t>IMPLANTATION</a:t>
            </a:r>
            <a:endParaRPr lang="en-US" dirty="0">
              <a:latin typeface="Stencil" pitchFamily="82"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latin typeface="Times New Roman" pitchFamily="18" charset="0"/>
                <a:cs typeface="Times New Roman" pitchFamily="18" charset="0"/>
              </a:rPr>
              <a:t>Also referred to as </a:t>
            </a:r>
            <a:r>
              <a:rPr lang="en-US" sz="2800" dirty="0" err="1" smtClean="0">
                <a:latin typeface="Times New Roman" pitchFamily="18" charset="0"/>
                <a:cs typeface="Times New Roman" pitchFamily="18" charset="0"/>
              </a:rPr>
              <a:t>nidation</a:t>
            </a:r>
            <a:r>
              <a:rPr lang="en-US" sz="2800" dirty="0" smtClean="0">
                <a:latin typeface="Times New Roman" pitchFamily="18" charset="0"/>
                <a:cs typeface="Times New Roman" pitchFamily="18" charset="0"/>
              </a:rPr>
              <a:t>/embedding.</a:t>
            </a:r>
          </a:p>
          <a:p>
            <a:r>
              <a:rPr lang="en-US" sz="2800" dirty="0" smtClean="0">
                <a:latin typeface="Times New Roman" pitchFamily="18" charset="0"/>
                <a:cs typeface="Times New Roman" pitchFamily="18" charset="0"/>
              </a:rPr>
              <a:t>The process commences on about 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day after fertilization i.e. approximately  20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days of the menstrual cycle.</a:t>
            </a:r>
          </a:p>
          <a:p>
            <a:r>
              <a:rPr lang="en-US" sz="2800" dirty="0" smtClean="0">
                <a:latin typeface="Times New Roman" pitchFamily="18" charset="0"/>
                <a:cs typeface="Times New Roman" pitchFamily="18" charset="0"/>
              </a:rPr>
              <a:t>The area of blastocyst overlying the inner cells mass produces  a  sticky substance, which erodes the functional layer of the </a:t>
            </a:r>
            <a:r>
              <a:rPr lang="en-US" sz="2800" dirty="0" err="1" smtClean="0">
                <a:latin typeface="Times New Roman" pitchFamily="18" charset="0"/>
                <a:cs typeface="Times New Roman" pitchFamily="18" charset="0"/>
              </a:rPr>
              <a:t>endometrium</a:t>
            </a:r>
            <a:r>
              <a:rPr lang="en-US" sz="2800" dirty="0" smtClean="0">
                <a:latin typeface="Times New Roman" pitchFamily="18" charset="0"/>
                <a:cs typeface="Times New Roman" pitchFamily="18" charset="0"/>
              </a:rPr>
              <a:t>.</a:t>
            </a:r>
          </a:p>
          <a:p>
            <a:endParaRPr lang="en-US" sz="2800" dirty="0"/>
          </a:p>
        </p:txBody>
      </p:sp>
    </p:spTree>
    <p:extLst>
      <p:ext uri="{BB962C8B-B14F-4D97-AF65-F5344CB8AC3E}">
        <p14:creationId xmlns:p14="http://schemas.microsoft.com/office/powerpoint/2010/main" val="30536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533400"/>
          </a:xfrm>
        </p:spPr>
        <p:txBody>
          <a:bodyPr>
            <a:normAutofit fontScale="90000"/>
          </a:bodyPr>
          <a:lstStyle/>
          <a:p>
            <a:r>
              <a:rPr lang="en-US" dirty="0" smtClean="0"/>
              <a:t>		</a:t>
            </a:r>
            <a:r>
              <a:rPr lang="en-US" b="1" dirty="0" smtClean="0"/>
              <a:t>contd</a:t>
            </a:r>
            <a:endParaRPr lang="en-US" b="1" dirty="0"/>
          </a:p>
        </p:txBody>
      </p:sp>
      <p:sp>
        <p:nvSpPr>
          <p:cNvPr id="3" name="Content Placeholder 2"/>
          <p:cNvSpPr>
            <a:spLocks noGrp="1"/>
          </p:cNvSpPr>
          <p:nvPr>
            <p:ph idx="1"/>
          </p:nvPr>
        </p:nvSpPr>
        <p:spPr>
          <a:xfrm>
            <a:off x="457200" y="1143000"/>
            <a:ext cx="8305800" cy="5486400"/>
          </a:xfrm>
        </p:spPr>
        <p:txBody>
          <a:bodyPr>
            <a:normAutofit/>
          </a:bodyPr>
          <a:lstStyle/>
          <a:p>
            <a:pPr>
              <a:buNone/>
            </a:pPr>
            <a:r>
              <a:rPr lang="en-US" sz="2800" dirty="0" smtClean="0">
                <a:latin typeface="Times New Roman" pitchFamily="18" charset="0"/>
                <a:cs typeface="Times New Roman" pitchFamily="18" charset="0"/>
              </a:rPr>
              <a:t>  NB.</a:t>
            </a:r>
          </a:p>
          <a:p>
            <a:pPr>
              <a:buNone/>
            </a:pPr>
            <a:r>
              <a:rPr lang="en-US" sz="2800" dirty="0" smtClean="0">
                <a:latin typeface="Times New Roman" pitchFamily="18" charset="0"/>
                <a:cs typeface="Times New Roman" pitchFamily="18" charset="0"/>
              </a:rPr>
              <a:t>- Slight (scanty) bleeding may be reported/observed by some women,  and confused with scanty menstrual period.</a:t>
            </a:r>
          </a:p>
          <a:p>
            <a:r>
              <a:rPr lang="en-US" sz="2800" dirty="0" smtClean="0">
                <a:latin typeface="Times New Roman" pitchFamily="18" charset="0"/>
                <a:cs typeface="Times New Roman" pitchFamily="18" charset="0"/>
              </a:rPr>
              <a:t>Thereafter the blastocyst  burrows into that area.</a:t>
            </a:r>
          </a:p>
          <a:p>
            <a:r>
              <a:rPr lang="en-US" sz="2800" dirty="0" smtClean="0">
                <a:latin typeface="Times New Roman" pitchFamily="18" charset="0"/>
                <a:cs typeface="Times New Roman" pitchFamily="18" charset="0"/>
              </a:rPr>
              <a:t>So, by the 11</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(eleventh) day after fertilization </a:t>
            </a:r>
            <a:r>
              <a:rPr lang="en-US" sz="2800" dirty="0" err="1" smtClean="0">
                <a:latin typeface="Times New Roman" pitchFamily="18" charset="0"/>
                <a:cs typeface="Times New Roman" pitchFamily="18" charset="0"/>
              </a:rPr>
              <a:t>nidation</a:t>
            </a:r>
            <a:r>
              <a:rPr lang="en-US" sz="2800" dirty="0" smtClean="0">
                <a:latin typeface="Times New Roman" pitchFamily="18" charset="0"/>
                <a:cs typeface="Times New Roman" pitchFamily="18" charset="0"/>
              </a:rPr>
              <a:t> is complete.</a:t>
            </a:r>
          </a:p>
          <a:p>
            <a:r>
              <a:rPr lang="en-US" sz="2800" dirty="0" smtClean="0">
                <a:latin typeface="Times New Roman" pitchFamily="18" charset="0"/>
                <a:cs typeface="Times New Roman" pitchFamily="18" charset="0"/>
              </a:rPr>
              <a:t>  Then the </a:t>
            </a:r>
            <a:r>
              <a:rPr lang="en-US" sz="2800" dirty="0" err="1" smtClean="0">
                <a:latin typeface="Times New Roman" pitchFamily="18" charset="0"/>
                <a:cs typeface="Times New Roman" pitchFamily="18" charset="0"/>
              </a:rPr>
              <a:t>endometrium</a:t>
            </a:r>
            <a:r>
              <a:rPr lang="en-US" sz="2800" dirty="0" smtClean="0">
                <a:latin typeface="Times New Roman" pitchFamily="18" charset="0"/>
                <a:cs typeface="Times New Roman" pitchFamily="18" charset="0"/>
              </a:rPr>
              <a:t> closes over it, leaving a small bulge at the site.</a:t>
            </a:r>
          </a:p>
          <a:p>
            <a:pPr>
              <a:buNone/>
            </a:pPr>
            <a:endParaRPr lang="en-US" sz="28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252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solidFill>
                  <a:srgbClr val="00B050"/>
                </a:solidFill>
                <a:latin typeface="Times New Roman" pitchFamily="18" charset="0"/>
                <a:cs typeface="Times New Roman" pitchFamily="18" charset="0"/>
              </a:rPr>
              <a:t/>
            </a:r>
            <a:br>
              <a:rPr lang="en-US" sz="2800" b="1" dirty="0" smtClean="0">
                <a:solidFill>
                  <a:srgbClr val="00B050"/>
                </a:solidFill>
                <a:latin typeface="Times New Roman" pitchFamily="18" charset="0"/>
                <a:cs typeface="Times New Roman" pitchFamily="18" charset="0"/>
              </a:rPr>
            </a:br>
            <a:r>
              <a:rPr lang="en-US" sz="2800" b="1" dirty="0" smtClean="0">
                <a:solidFill>
                  <a:srgbClr val="00B050"/>
                </a:solidFill>
                <a:latin typeface="Times New Roman" pitchFamily="18" charset="0"/>
                <a:cs typeface="Times New Roman" pitchFamily="18" charset="0"/>
              </a:rPr>
              <a:t/>
            </a:r>
            <a:br>
              <a:rPr lang="en-US" sz="2800" b="1" dirty="0" smtClean="0">
                <a:solidFill>
                  <a:srgbClr val="00B05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DEVELOPMENT  OF  THE BLASTOCYST</a:t>
            </a:r>
            <a:r>
              <a:rPr lang="en-US" sz="4400" b="1" dirty="0" smtClean="0">
                <a:solidFill>
                  <a:srgbClr val="00B050"/>
                </a:solidFill>
                <a:latin typeface="Times New Roman" pitchFamily="18" charset="0"/>
                <a:cs typeface="Times New Roman" pitchFamily="18" charset="0"/>
              </a:rPr>
              <a:t/>
            </a:r>
            <a:br>
              <a:rPr lang="en-US" sz="4400" b="1" dirty="0" smtClean="0">
                <a:solidFill>
                  <a:srgbClr val="00B05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533400" y="1752600"/>
            <a:ext cx="8001000" cy="4648200"/>
          </a:xfrm>
        </p:spPr>
        <p:txBody>
          <a:bodyPr>
            <a:noAutofit/>
          </a:bodyPr>
          <a:lstStyle/>
          <a:p>
            <a:r>
              <a:rPr lang="en-US" sz="2900" dirty="0" smtClean="0">
                <a:latin typeface="Times New Roman" pitchFamily="18" charset="0"/>
                <a:cs typeface="Times New Roman" pitchFamily="18" charset="0"/>
              </a:rPr>
              <a:t>It comprises of 2 (two) important areas namely:-</a:t>
            </a:r>
          </a:p>
          <a:p>
            <a:pPr lvl="0">
              <a:buNone/>
            </a:pPr>
            <a:r>
              <a:rPr lang="en-US" sz="2900" dirty="0" smtClean="0">
                <a:latin typeface="Times New Roman" pitchFamily="18" charset="0"/>
                <a:cs typeface="Times New Roman" pitchFamily="18" charset="0"/>
              </a:rPr>
              <a:t>	</a:t>
            </a:r>
            <a:r>
              <a:rPr lang="en-US" sz="2900" b="1" dirty="0" smtClean="0">
                <a:solidFill>
                  <a:srgbClr val="0070C0"/>
                </a:solidFill>
                <a:latin typeface="Times New Roman" pitchFamily="18" charset="0"/>
                <a:cs typeface="Times New Roman" pitchFamily="18" charset="0"/>
              </a:rPr>
              <a:t>I.TROPHOBLAST (OUTER CELL MASS)</a:t>
            </a:r>
          </a:p>
          <a:p>
            <a:r>
              <a:rPr lang="en-US" sz="2900" dirty="0" smtClean="0">
                <a:latin typeface="Times New Roman" pitchFamily="18" charset="0"/>
                <a:cs typeface="Times New Roman" pitchFamily="18" charset="0"/>
              </a:rPr>
              <a:t>It’s  a single  layer  of  flattened  cells ,located  on  the  outer  aspect  of  the  </a:t>
            </a:r>
            <a:r>
              <a:rPr lang="en-US" sz="2900" dirty="0" err="1" smtClean="0">
                <a:latin typeface="Times New Roman" pitchFamily="18" charset="0"/>
                <a:cs typeface="Times New Roman" pitchFamily="18" charset="0"/>
              </a:rPr>
              <a:t>blastocyct</a:t>
            </a:r>
            <a:r>
              <a:rPr lang="en-US" sz="2900" dirty="0" smtClean="0">
                <a:latin typeface="Times New Roman" pitchFamily="18" charset="0"/>
                <a:cs typeface="Times New Roman" pitchFamily="18" charset="0"/>
              </a:rPr>
              <a:t>.</a:t>
            </a:r>
          </a:p>
          <a:p>
            <a:r>
              <a:rPr lang="en-US" sz="2900" dirty="0" smtClean="0">
                <a:latin typeface="Times New Roman" pitchFamily="18" charset="0"/>
                <a:cs typeface="Times New Roman" pitchFamily="18" charset="0"/>
              </a:rPr>
              <a:t>Cells  are  grouped  (differentiated)  into  3 (three)  layers  namely:-</a:t>
            </a:r>
          </a:p>
          <a:p>
            <a:pPr lvl="0">
              <a:buNone/>
            </a:pPr>
            <a:endParaRPr lang="en-US" sz="27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656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BENEFITS OF INTEGRATED REPRODUCTIVE HEALTH SERVICES</a:t>
            </a:r>
            <a:r>
              <a:rPr lang="en-US" dirty="0" smtClean="0"/>
              <a:t> </a:t>
            </a:r>
            <a:endParaRPr lang="en-US" dirty="0"/>
          </a:p>
        </p:txBody>
      </p:sp>
      <p:sp>
        <p:nvSpPr>
          <p:cNvPr id="3" name="Content Placeholder 2"/>
          <p:cNvSpPr>
            <a:spLocks noGrp="1"/>
          </p:cNvSpPr>
          <p:nvPr>
            <p:ph idx="1"/>
          </p:nvPr>
        </p:nvSpPr>
        <p:spPr/>
        <p:txBody>
          <a:bodyPr>
            <a:noAutofit/>
          </a:bodyPr>
          <a:lstStyle/>
          <a:p>
            <a:r>
              <a:rPr lang="en-US" sz="3200" dirty="0" smtClean="0"/>
              <a:t>The provision of more efficient and cost-effective services since the same providers usually deliver services at primary health level.</a:t>
            </a:r>
          </a:p>
          <a:p>
            <a:r>
              <a:rPr lang="en-US" sz="3200" dirty="0" smtClean="0"/>
              <a:t>That no opportunity is missed for meeting client/patients reproductive health needs. </a:t>
            </a:r>
          </a:p>
          <a:p>
            <a:r>
              <a:rPr lang="en-US" sz="3200" dirty="0" smtClean="0"/>
              <a:t>Efficient </a:t>
            </a:r>
          </a:p>
          <a:p>
            <a:r>
              <a:rPr lang="en-US" sz="3200" dirty="0" smtClean="0"/>
              <a:t>Client satisfaction and health seeking behavior </a:t>
            </a:r>
            <a:endParaRPr lang="en-US" sz="3200" dirty="0"/>
          </a:p>
        </p:txBody>
      </p:sp>
    </p:spTree>
    <p:extLst>
      <p:ext uri="{BB962C8B-B14F-4D97-AF65-F5344CB8AC3E}">
        <p14:creationId xmlns:p14="http://schemas.microsoft.com/office/powerpoint/2010/main" val="13484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838200"/>
          </a:xfrm>
        </p:spPr>
        <p:txBody>
          <a:bodyPr/>
          <a:lstStyle/>
          <a:p>
            <a:r>
              <a:rPr lang="en-US" dirty="0" smtClean="0"/>
              <a:t>ct</a:t>
            </a:r>
            <a:endParaRPr lang="en-US" dirty="0"/>
          </a:p>
        </p:txBody>
      </p:sp>
      <p:sp>
        <p:nvSpPr>
          <p:cNvPr id="3" name="Content Placeholder 2"/>
          <p:cNvSpPr>
            <a:spLocks noGrp="1"/>
          </p:cNvSpPr>
          <p:nvPr>
            <p:ph idx="1"/>
          </p:nvPr>
        </p:nvSpPr>
        <p:spPr>
          <a:xfrm>
            <a:off x="457200" y="1447800"/>
            <a:ext cx="8077200" cy="4876800"/>
          </a:xfrm>
        </p:spPr>
        <p:txBody>
          <a:bodyPr>
            <a:normAutofit/>
          </a:bodyPr>
          <a:lstStyle/>
          <a:p>
            <a:pPr>
              <a:buNone/>
            </a:pPr>
            <a:r>
              <a:rPr lang="en-US" sz="2400" dirty="0" smtClean="0">
                <a:latin typeface="Times New Roman" pitchFamily="18" charset="0"/>
                <a:cs typeface="Times New Roman" pitchFamily="18" charset="0"/>
              </a:rPr>
              <a:t>		</a:t>
            </a:r>
            <a:r>
              <a:rPr lang="en-US" b="1" i="1" dirty="0" smtClean="0">
                <a:solidFill>
                  <a:srgbClr val="FF66FF"/>
                </a:solidFill>
                <a:latin typeface="Times New Roman" pitchFamily="18" charset="0"/>
                <a:cs typeface="Times New Roman" pitchFamily="18" charset="0"/>
              </a:rPr>
              <a:t>1.Syncytiotrophoblast ( </a:t>
            </a:r>
            <a:r>
              <a:rPr lang="en-US" b="1" i="1" dirty="0" err="1" smtClean="0">
                <a:solidFill>
                  <a:srgbClr val="FF66FF"/>
                </a:solidFill>
                <a:latin typeface="Times New Roman" pitchFamily="18" charset="0"/>
                <a:cs typeface="Times New Roman" pitchFamily="18" charset="0"/>
              </a:rPr>
              <a:t>Syncytium</a:t>
            </a:r>
            <a:r>
              <a:rPr lang="en-US" b="1" i="1" dirty="0" smtClean="0">
                <a:solidFill>
                  <a:srgbClr val="FF66FF"/>
                </a:solidFill>
                <a:latin typeface="Times New Roman" pitchFamily="18" charset="0"/>
                <a:cs typeface="Times New Roman" pitchFamily="18" charset="0"/>
              </a:rPr>
              <a:t>)</a:t>
            </a:r>
            <a:endParaRPr lang="en-US" sz="3000" b="1" i="1" dirty="0" smtClean="0">
              <a:solidFill>
                <a:srgbClr val="FF66FF"/>
              </a:solidFill>
              <a:latin typeface="Times New Roman" pitchFamily="18" charset="0"/>
              <a:cs typeface="Times New Roman" pitchFamily="18" charset="0"/>
            </a:endParaRPr>
          </a:p>
          <a:p>
            <a:r>
              <a:rPr lang="en-US" sz="3000" dirty="0" smtClean="0">
                <a:latin typeface="Times New Roman" pitchFamily="18" charset="0"/>
                <a:cs typeface="Times New Roman" pitchFamily="18" charset="0"/>
              </a:rPr>
              <a:t>It’s the outer most layer and comprises of nucleated </a:t>
            </a:r>
            <a:r>
              <a:rPr lang="en-US" sz="3000" dirty="0" err="1" smtClean="0">
                <a:latin typeface="Times New Roman" pitchFamily="18" charset="0"/>
                <a:cs typeface="Times New Roman" pitchFamily="18" charset="0"/>
              </a:rPr>
              <a:t>photoplasm</a:t>
            </a:r>
            <a:r>
              <a:rPr lang="en-US" sz="3000" dirty="0" smtClean="0">
                <a:latin typeface="Times New Roman" pitchFamily="18" charset="0"/>
                <a:cs typeface="Times New Roman" pitchFamily="18" charset="0"/>
              </a:rPr>
              <a:t>. </a:t>
            </a:r>
          </a:p>
          <a:p>
            <a:r>
              <a:rPr lang="en-US" sz="3000" dirty="0" smtClean="0">
                <a:latin typeface="Times New Roman" pitchFamily="18" charset="0"/>
                <a:cs typeface="Times New Roman" pitchFamily="18" charset="0"/>
              </a:rPr>
              <a:t> Some root-like structures known as </a:t>
            </a:r>
            <a:r>
              <a:rPr lang="en-US" sz="3000" b="1" dirty="0" smtClean="0">
                <a:solidFill>
                  <a:srgbClr val="0070C0"/>
                </a:solidFill>
                <a:latin typeface="Times New Roman" pitchFamily="18" charset="0"/>
                <a:cs typeface="Times New Roman" pitchFamily="18" charset="0"/>
              </a:rPr>
              <a:t>chorionic </a:t>
            </a:r>
            <a:r>
              <a:rPr lang="en-US" sz="3000" b="1" dirty="0" err="1" smtClean="0">
                <a:solidFill>
                  <a:srgbClr val="0070C0"/>
                </a:solidFill>
                <a:latin typeface="Times New Roman" pitchFamily="18" charset="0"/>
                <a:cs typeface="Times New Roman" pitchFamily="18" charset="0"/>
              </a:rPr>
              <a:t>villi</a:t>
            </a:r>
            <a:r>
              <a:rPr lang="en-US" sz="3000" b="1" dirty="0" smtClean="0">
                <a:solidFill>
                  <a:srgbClr val="0070C0"/>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development  on it.</a:t>
            </a:r>
          </a:p>
          <a:p>
            <a:pPr>
              <a:buFont typeface="Wingdings" pitchFamily="2" charset="2"/>
              <a:buChar char="Ø"/>
            </a:pPr>
            <a:r>
              <a:rPr lang="en-US" sz="3000" dirty="0" smtClean="0">
                <a:latin typeface="Times New Roman" pitchFamily="18" charset="0"/>
                <a:cs typeface="Times New Roman" pitchFamily="18" charset="0"/>
              </a:rPr>
              <a:t>They  open  up  maternal  blood  vessels ,making nutrients and oxygen, accessible to the developing embryo and later fetus. </a:t>
            </a:r>
          </a:p>
          <a:p>
            <a:endParaRPr lang="en-US" dirty="0"/>
          </a:p>
        </p:txBody>
      </p:sp>
    </p:spTree>
    <p:extLst>
      <p:ext uri="{BB962C8B-B14F-4D97-AF65-F5344CB8AC3E}">
        <p14:creationId xmlns:p14="http://schemas.microsoft.com/office/powerpoint/2010/main" val="348761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85800"/>
          </a:xfrm>
        </p:spPr>
        <p:txBody>
          <a:bodyPr>
            <a:normAutofit fontScale="90000"/>
          </a:bodyPr>
          <a:lstStyle/>
          <a:p>
            <a:r>
              <a:rPr lang="en-US" dirty="0" smtClean="0"/>
              <a:t>ct</a:t>
            </a:r>
            <a:endParaRPr lang="en-US" dirty="0"/>
          </a:p>
        </p:txBody>
      </p:sp>
      <p:sp>
        <p:nvSpPr>
          <p:cNvPr id="3" name="Content Placeholder 2"/>
          <p:cNvSpPr>
            <a:spLocks noGrp="1"/>
          </p:cNvSpPr>
          <p:nvPr>
            <p:ph idx="1"/>
          </p:nvPr>
        </p:nvSpPr>
        <p:spPr>
          <a:xfrm>
            <a:off x="457200" y="1371600"/>
            <a:ext cx="8153400" cy="5029200"/>
          </a:xfrm>
        </p:spPr>
        <p:txBody>
          <a:bodyPr>
            <a:normAutofit/>
          </a:bodyPr>
          <a:lstStyle/>
          <a:p>
            <a:pPr lvl="0">
              <a:buNone/>
            </a:pPr>
            <a:r>
              <a:rPr lang="en-US" dirty="0" smtClean="0"/>
              <a:t>  </a:t>
            </a:r>
            <a:r>
              <a:rPr lang="en-US" sz="3000" dirty="0" smtClean="0">
                <a:solidFill>
                  <a:srgbClr val="FF66FF"/>
                </a:solidFill>
                <a:latin typeface="Times New Roman" pitchFamily="18" charset="0"/>
                <a:cs typeface="Times New Roman" pitchFamily="18" charset="0"/>
              </a:rPr>
              <a:t> </a:t>
            </a:r>
            <a:r>
              <a:rPr lang="en-US" b="1" i="1" dirty="0" smtClean="0">
                <a:solidFill>
                  <a:srgbClr val="FF66FF"/>
                </a:solidFill>
                <a:latin typeface="Times New Roman" pitchFamily="18" charset="0"/>
                <a:cs typeface="Times New Roman" pitchFamily="18" charset="0"/>
              </a:rPr>
              <a:t>2.Cytotrophoblast</a:t>
            </a:r>
            <a:endParaRPr lang="en-US" sz="3000" b="1" i="1" dirty="0" smtClean="0">
              <a:solidFill>
                <a:srgbClr val="FF66FF"/>
              </a:solidFill>
              <a:latin typeface="Times New Roman" pitchFamily="18" charset="0"/>
              <a:cs typeface="Times New Roman" pitchFamily="18" charset="0"/>
            </a:endParaRPr>
          </a:p>
          <a:p>
            <a:r>
              <a:rPr lang="en-US" sz="3000" dirty="0" smtClean="0">
                <a:latin typeface="Times New Roman" pitchFamily="18" charset="0"/>
                <a:cs typeface="Times New Roman" pitchFamily="18" charset="0"/>
              </a:rPr>
              <a:t>It is a middle layer and comprises of a well defined single layer of cells. </a:t>
            </a:r>
          </a:p>
          <a:p>
            <a:r>
              <a:rPr lang="en-US" sz="3000" dirty="0" smtClean="0">
                <a:latin typeface="Times New Roman" pitchFamily="18" charset="0"/>
                <a:cs typeface="Times New Roman" pitchFamily="18" charset="0"/>
              </a:rPr>
              <a:t> Its main role is  production of    </a:t>
            </a:r>
            <a:r>
              <a:rPr lang="en-US" sz="3000" b="1" dirty="0" smtClean="0">
                <a:solidFill>
                  <a:srgbClr val="00B0F0"/>
                </a:solidFill>
                <a:latin typeface="Times New Roman" pitchFamily="18" charset="0"/>
                <a:cs typeface="Times New Roman" pitchFamily="18" charset="0"/>
              </a:rPr>
              <a:t> Human chronic </a:t>
            </a:r>
            <a:r>
              <a:rPr lang="en-US" sz="3000" b="1" dirty="0" err="1" smtClean="0">
                <a:solidFill>
                  <a:srgbClr val="00B0F0"/>
                </a:solidFill>
                <a:latin typeface="Times New Roman" pitchFamily="18" charset="0"/>
                <a:cs typeface="Times New Roman" pitchFamily="18" charset="0"/>
              </a:rPr>
              <a:t>gonadotrophin</a:t>
            </a:r>
            <a:r>
              <a:rPr lang="en-US" sz="3000" b="1" dirty="0" smtClean="0">
                <a:solidFill>
                  <a:srgbClr val="00B0F0"/>
                </a:solidFill>
                <a:latin typeface="Times New Roman" pitchFamily="18" charset="0"/>
                <a:cs typeface="Times New Roman" pitchFamily="18" charset="0"/>
              </a:rPr>
              <a:t> (HCG)  </a:t>
            </a:r>
            <a:r>
              <a:rPr lang="en-US" sz="3000" dirty="0" smtClean="0">
                <a:latin typeface="Times New Roman" pitchFamily="18" charset="0"/>
                <a:cs typeface="Times New Roman" pitchFamily="18" charset="0"/>
              </a:rPr>
              <a:t>hormone. </a:t>
            </a:r>
          </a:p>
          <a:p>
            <a:pPr>
              <a:buFont typeface="Wingdings" pitchFamily="2" charset="2"/>
              <a:buChar char="Ø"/>
            </a:pPr>
            <a:r>
              <a:rPr lang="en-US" sz="3000" dirty="0" smtClean="0">
                <a:latin typeface="Times New Roman" pitchFamily="18" charset="0"/>
                <a:cs typeface="Times New Roman" pitchFamily="18" charset="0"/>
              </a:rPr>
              <a:t> This hormone maintains pregnancy, by influencing corpus </a:t>
            </a:r>
            <a:r>
              <a:rPr lang="en-US" sz="3000" dirty="0" err="1" smtClean="0">
                <a:latin typeface="Times New Roman" pitchFamily="18" charset="0"/>
                <a:cs typeface="Times New Roman" pitchFamily="18" charset="0"/>
              </a:rPr>
              <a:t>luteum</a:t>
            </a:r>
            <a:r>
              <a:rPr lang="en-US" sz="3000" dirty="0" smtClean="0">
                <a:latin typeface="Times New Roman" pitchFamily="18" charset="0"/>
                <a:cs typeface="Times New Roman" pitchFamily="18" charset="0"/>
              </a:rPr>
              <a:t> ,to continue with production of </a:t>
            </a:r>
            <a:r>
              <a:rPr lang="en-US" sz="3000" dirty="0" err="1" smtClean="0">
                <a:latin typeface="Times New Roman" pitchFamily="18" charset="0"/>
                <a:cs typeface="Times New Roman" pitchFamily="18" charset="0"/>
              </a:rPr>
              <a:t>oestrogen</a:t>
            </a:r>
            <a:r>
              <a:rPr lang="en-US" sz="3000" dirty="0" smtClean="0">
                <a:latin typeface="Times New Roman" pitchFamily="18" charset="0"/>
                <a:cs typeface="Times New Roman" pitchFamily="18" charset="0"/>
              </a:rPr>
              <a:t> and progesterone hormones till placenta is fully functional.</a:t>
            </a:r>
          </a:p>
          <a:p>
            <a:endParaRPr lang="en-US" dirty="0"/>
          </a:p>
        </p:txBody>
      </p:sp>
    </p:spTree>
    <p:extLst>
      <p:ext uri="{BB962C8B-B14F-4D97-AF65-F5344CB8AC3E}">
        <p14:creationId xmlns:p14="http://schemas.microsoft.com/office/powerpoint/2010/main" val="3427285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Autofit/>
          </a:bodyPr>
          <a:lstStyle/>
          <a:p>
            <a:pPr>
              <a:buNone/>
            </a:pPr>
            <a:r>
              <a:rPr lang="en-US" sz="2800" b="1" dirty="0" smtClean="0">
                <a:latin typeface="Times New Roman" pitchFamily="18" charset="0"/>
                <a:cs typeface="Times New Roman" pitchFamily="18" charset="0"/>
              </a:rPr>
              <a:t>	NB: </a:t>
            </a:r>
          </a:p>
          <a:p>
            <a:pPr lvl="0">
              <a:buFont typeface="Wingdings" pitchFamily="2" charset="2"/>
              <a:buChar char="ü"/>
            </a:pPr>
            <a:r>
              <a:rPr lang="en-US" sz="2800" dirty="0" err="1" smtClean="0">
                <a:latin typeface="Times New Roman" pitchFamily="18" charset="0"/>
                <a:cs typeface="Times New Roman" pitchFamily="18" charset="0"/>
              </a:rPr>
              <a:t>Oestrogen</a:t>
            </a:r>
            <a:r>
              <a:rPr lang="en-US" sz="2800" dirty="0" smtClean="0">
                <a:latin typeface="Times New Roman" pitchFamily="18" charset="0"/>
                <a:cs typeface="Times New Roman" pitchFamily="18" charset="0"/>
              </a:rPr>
              <a:t> suppresses production of follicle stimulating hormone hence no other </a:t>
            </a:r>
            <a:r>
              <a:rPr lang="en-US" sz="2800" dirty="0" err="1" smtClean="0">
                <a:latin typeface="Times New Roman" pitchFamily="18" charset="0"/>
                <a:cs typeface="Times New Roman" pitchFamily="18" charset="0"/>
              </a:rPr>
              <a:t>graafian</a:t>
            </a:r>
            <a:r>
              <a:rPr lang="en-US" sz="2800" dirty="0" smtClean="0">
                <a:latin typeface="Times New Roman" pitchFamily="18" charset="0"/>
                <a:cs typeface="Times New Roman" pitchFamily="18" charset="0"/>
              </a:rPr>
              <a:t> follicle matures.</a:t>
            </a:r>
          </a:p>
          <a:p>
            <a:pPr lvl="0">
              <a:buFont typeface="Wingdings" pitchFamily="2" charset="2"/>
              <a:buChar char="ü"/>
            </a:pPr>
            <a:r>
              <a:rPr lang="en-US" sz="2800" dirty="0" smtClean="0">
                <a:latin typeface="Times New Roman" pitchFamily="18" charset="0"/>
                <a:cs typeface="Times New Roman" pitchFamily="18" charset="0"/>
              </a:rPr>
              <a:t>Progesterone  hormone  maintains  the  prepared layer on the </a:t>
            </a:r>
            <a:r>
              <a:rPr lang="en-US" sz="2800" dirty="0" err="1" smtClean="0">
                <a:latin typeface="Times New Roman" pitchFamily="18" charset="0"/>
                <a:cs typeface="Times New Roman" pitchFamily="18" charset="0"/>
              </a:rPr>
              <a:t>decidua</a:t>
            </a:r>
            <a:r>
              <a:rPr lang="en-US" sz="2800" dirty="0" smtClean="0">
                <a:latin typeface="Times New Roman" pitchFamily="18" charset="0"/>
                <a:cs typeface="Times New Roman" pitchFamily="18" charset="0"/>
              </a:rPr>
              <a:t>.</a:t>
            </a:r>
          </a:p>
          <a:p>
            <a:pPr lvl="0">
              <a:buNone/>
            </a:pPr>
            <a:r>
              <a:rPr lang="en-US" sz="2800" dirty="0" smtClean="0">
                <a:latin typeface="Times New Roman" pitchFamily="18" charset="0"/>
                <a:cs typeface="Times New Roman" pitchFamily="18" charset="0"/>
              </a:rPr>
              <a:t>	</a:t>
            </a:r>
            <a:r>
              <a:rPr lang="en-US" sz="2800" b="1" i="1" dirty="0" smtClean="0">
                <a:solidFill>
                  <a:srgbClr val="FF66FF"/>
                </a:solidFill>
                <a:latin typeface="Times New Roman" pitchFamily="18" charset="0"/>
                <a:cs typeface="Times New Roman" pitchFamily="18" charset="0"/>
              </a:rPr>
              <a:t>3.Mesoderm (Primitive </a:t>
            </a:r>
            <a:r>
              <a:rPr lang="en-US" sz="2800" b="1" i="1" dirty="0" err="1" smtClean="0">
                <a:solidFill>
                  <a:srgbClr val="FF66FF"/>
                </a:solidFill>
                <a:latin typeface="Times New Roman" pitchFamily="18" charset="0"/>
                <a:cs typeface="Times New Roman" pitchFamily="18" charset="0"/>
              </a:rPr>
              <a:t>Mesenchyme</a:t>
            </a:r>
            <a:r>
              <a:rPr lang="en-US" sz="2800" b="1" i="1" dirty="0" smtClean="0">
                <a:solidFill>
                  <a:srgbClr val="FF66FF"/>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It’s the innermost layer and comprises of loose connective tissue in which blood vessels of the cord grows.</a:t>
            </a:r>
          </a:p>
          <a:p>
            <a:r>
              <a:rPr lang="en-US" sz="2800" dirty="0" smtClean="0">
                <a:latin typeface="Times New Roman" pitchFamily="18" charset="0"/>
                <a:cs typeface="Times New Roman" pitchFamily="18" charset="0"/>
              </a:rPr>
              <a:t>Inner cell mass has a similar  tissue ,and the two are continuous forming the umbilical cord and its vessels.</a:t>
            </a:r>
          </a:p>
          <a:p>
            <a:endParaRPr lang="en-US" sz="2800" dirty="0"/>
          </a:p>
        </p:txBody>
      </p:sp>
    </p:spTree>
    <p:extLst>
      <p:ext uri="{BB962C8B-B14F-4D97-AF65-F5344CB8AC3E}">
        <p14:creationId xmlns:p14="http://schemas.microsoft.com/office/powerpoint/2010/main" val="4057843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B0F0"/>
                </a:solidFill>
                <a:latin typeface="Times New Roman" pitchFamily="18" charset="0"/>
                <a:cs typeface="Times New Roman" pitchFamily="18" charset="0"/>
              </a:rPr>
              <a:t>II. INNER CELL MASS (EMBRYOBLAST)</a:t>
            </a:r>
            <a:endParaRPr lang="en-US" sz="3200" dirty="0"/>
          </a:p>
        </p:txBody>
      </p:sp>
      <p:sp>
        <p:nvSpPr>
          <p:cNvPr id="3" name="Content Placeholder 2"/>
          <p:cNvSpPr>
            <a:spLocks noGrp="1"/>
          </p:cNvSpPr>
          <p:nvPr>
            <p:ph idx="1"/>
          </p:nvPr>
        </p:nvSpPr>
        <p:spPr>
          <a:xfrm>
            <a:off x="457200" y="2323652"/>
            <a:ext cx="8077200" cy="3924748"/>
          </a:xfrm>
        </p:spPr>
        <p:txBody>
          <a:bodyPr>
            <a:normAutofit fontScale="85000" lnSpcReduction="20000"/>
          </a:bodyPr>
          <a:lstStyle/>
          <a:p>
            <a:pPr>
              <a:buNone/>
            </a:pPr>
            <a:r>
              <a:rPr lang="en-US" dirty="0" smtClean="0"/>
              <a:t> </a:t>
            </a:r>
            <a:r>
              <a:rPr lang="en-US" dirty="0" smtClean="0">
                <a:latin typeface="Times New Roman" pitchFamily="18" charset="0"/>
                <a:cs typeface="Times New Roman" pitchFamily="18" charset="0"/>
              </a:rPr>
              <a:t>Develops concurrently with the </a:t>
            </a:r>
            <a:r>
              <a:rPr lang="en-US" dirty="0" err="1" smtClean="0">
                <a:latin typeface="Times New Roman" pitchFamily="18" charset="0"/>
                <a:cs typeface="Times New Roman" pitchFamily="18" charset="0"/>
              </a:rPr>
              <a:t>trophoblast</a:t>
            </a:r>
            <a:r>
              <a:rPr lang="en-US" dirty="0" smtClean="0">
                <a:latin typeface="Times New Roman" pitchFamily="18" charset="0"/>
                <a:cs typeface="Times New Roman" pitchFamily="18" charset="0"/>
              </a:rPr>
              <a:t> &amp; are closely placed.</a:t>
            </a:r>
          </a:p>
          <a:p>
            <a:pPr lvl="0">
              <a:buFont typeface="Wingdings" pitchFamily="2" charset="2"/>
              <a:buChar char="v"/>
            </a:pPr>
            <a:r>
              <a:rPr lang="en-US" dirty="0" smtClean="0">
                <a:latin typeface="Times New Roman" pitchFamily="18" charset="0"/>
                <a:cs typeface="Times New Roman" pitchFamily="18" charset="0"/>
              </a:rPr>
              <a:t>Basically comprises of :-</a:t>
            </a:r>
          </a:p>
          <a:p>
            <a:pPr lvl="0">
              <a:buNone/>
            </a:pPr>
            <a:r>
              <a:rPr lang="en-US" sz="3300" b="1" i="1" dirty="0" smtClean="0">
                <a:latin typeface="Times New Roman" pitchFamily="18" charset="0"/>
                <a:cs typeface="Times New Roman" pitchFamily="18" charset="0"/>
              </a:rPr>
              <a:t>	</a:t>
            </a:r>
            <a:r>
              <a:rPr lang="en-US" sz="3300" b="1" i="1" dirty="0" smtClean="0">
                <a:solidFill>
                  <a:srgbClr val="FF66FF"/>
                </a:solidFill>
                <a:latin typeface="Times New Roman" pitchFamily="18" charset="0"/>
                <a:cs typeface="Times New Roman" pitchFamily="18" charset="0"/>
              </a:rPr>
              <a:t>1.Embryonic plate/</a:t>
            </a:r>
            <a:r>
              <a:rPr lang="en-US" sz="3300" b="1" i="1" dirty="0" err="1" smtClean="0">
                <a:solidFill>
                  <a:srgbClr val="FF66FF"/>
                </a:solidFill>
                <a:latin typeface="Times New Roman" pitchFamily="18" charset="0"/>
                <a:cs typeface="Times New Roman" pitchFamily="18" charset="0"/>
              </a:rPr>
              <a:t>Epiblast</a:t>
            </a:r>
            <a:endParaRPr lang="en-US" sz="3300" b="1" i="1" dirty="0" smtClean="0">
              <a:solidFill>
                <a:srgbClr val="FF66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Visible by the 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day after fertilization.</a:t>
            </a:r>
          </a:p>
          <a:p>
            <a:r>
              <a:rPr lang="en-US" dirty="0" smtClean="0">
                <a:latin typeface="Times New Roman" pitchFamily="18" charset="0"/>
                <a:cs typeface="Times New Roman" pitchFamily="18" charset="0"/>
              </a:rPr>
              <a:t>It’s a cellular area where cells are grouped into three (3) primitive layers namely:-</a:t>
            </a:r>
          </a:p>
          <a:p>
            <a:pPr lvl="0">
              <a:buNone/>
            </a:pPr>
            <a:r>
              <a:rPr lang="en-US" dirty="0" smtClean="0">
                <a:latin typeface="Times New Roman" pitchFamily="18" charset="0"/>
                <a:cs typeface="Times New Roman" pitchFamily="18" charset="0"/>
              </a:rPr>
              <a:t> 	</a:t>
            </a:r>
            <a:r>
              <a:rPr lang="en-US" dirty="0" smtClean="0">
                <a:solidFill>
                  <a:srgbClr val="66CCFF"/>
                </a:solidFill>
                <a:latin typeface="Times New Roman" pitchFamily="18" charset="0"/>
                <a:cs typeface="Times New Roman" pitchFamily="18" charset="0"/>
              </a:rPr>
              <a:t> </a:t>
            </a:r>
            <a:r>
              <a:rPr lang="en-US" u="sng" dirty="0" err="1" smtClean="0">
                <a:solidFill>
                  <a:srgbClr val="66CCFF"/>
                </a:solidFill>
                <a:latin typeface="Times New Roman" pitchFamily="18" charset="0"/>
                <a:cs typeface="Times New Roman" pitchFamily="18" charset="0"/>
              </a:rPr>
              <a:t>i</a:t>
            </a:r>
            <a:r>
              <a:rPr lang="en-US" u="sng" dirty="0" smtClean="0">
                <a:solidFill>
                  <a:srgbClr val="66CCFF"/>
                </a:solidFill>
                <a:latin typeface="Times New Roman" pitchFamily="18" charset="0"/>
                <a:cs typeface="Times New Roman" pitchFamily="18" charset="0"/>
              </a:rPr>
              <a:t>)Ectoderm</a:t>
            </a:r>
          </a:p>
          <a:p>
            <a:r>
              <a:rPr lang="en-US" dirty="0" smtClean="0">
                <a:latin typeface="Times New Roman" pitchFamily="18" charset="0"/>
                <a:cs typeface="Times New Roman" pitchFamily="18" charset="0"/>
              </a:rPr>
              <a:t>It’s the outer layer from which the skin, its appendages and nervous system forms.</a:t>
            </a:r>
          </a:p>
          <a:p>
            <a:endParaRPr lang="en-US" dirty="0"/>
          </a:p>
        </p:txBody>
      </p:sp>
    </p:spTree>
    <p:extLst>
      <p:ext uri="{BB962C8B-B14F-4D97-AF65-F5344CB8AC3E}">
        <p14:creationId xmlns:p14="http://schemas.microsoft.com/office/powerpoint/2010/main" val="411927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696200" cy="4842029"/>
          </a:xfrm>
        </p:spPr>
        <p:txBody>
          <a:bodyPr>
            <a:normAutofit/>
          </a:bodyPr>
          <a:lstStyle/>
          <a:p>
            <a:pPr lvl="0">
              <a:buNone/>
            </a:pPr>
            <a:r>
              <a:rPr lang="en-US" sz="2800" dirty="0" smtClean="0">
                <a:solidFill>
                  <a:srgbClr val="66CCFF"/>
                </a:solidFill>
                <a:latin typeface="Times New Roman" pitchFamily="18" charset="0"/>
                <a:cs typeface="Times New Roman" pitchFamily="18" charset="0"/>
              </a:rPr>
              <a:t> </a:t>
            </a:r>
            <a:r>
              <a:rPr lang="en-US" sz="2800" u="sng" dirty="0" smtClean="0">
                <a:solidFill>
                  <a:srgbClr val="66CCFF"/>
                </a:solidFill>
                <a:latin typeface="Times New Roman" pitchFamily="18" charset="0"/>
                <a:cs typeface="Times New Roman" pitchFamily="18" charset="0"/>
              </a:rPr>
              <a:t>ii) Mesoderm</a:t>
            </a:r>
            <a:r>
              <a:rPr lang="en-US" sz="2800" dirty="0" smtClean="0">
                <a:solidFill>
                  <a:srgbClr val="66CCFF"/>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(middle layer)</a:t>
            </a:r>
          </a:p>
          <a:p>
            <a:r>
              <a:rPr lang="en-US" sz="2800" dirty="0" smtClean="0">
                <a:latin typeface="Times New Roman" pitchFamily="18" charset="0"/>
                <a:cs typeface="Times New Roman" pitchFamily="18" charset="0"/>
              </a:rPr>
              <a:t>Bones, muscles, heart , blood vessels, blood and some internal organs forms from it.</a:t>
            </a:r>
          </a:p>
          <a:p>
            <a:pPr lvl="0">
              <a:buNone/>
            </a:pPr>
            <a:r>
              <a:rPr lang="en-US" sz="2800" i="1" dirty="0" smtClean="0">
                <a:latin typeface="Times New Roman" pitchFamily="18" charset="0"/>
                <a:cs typeface="Times New Roman" pitchFamily="18" charset="0"/>
              </a:rPr>
              <a:t> </a:t>
            </a:r>
            <a:r>
              <a:rPr lang="en-US" sz="2800" i="1" u="sng" dirty="0" smtClean="0">
                <a:latin typeface="Times New Roman" pitchFamily="18" charset="0"/>
                <a:cs typeface="Times New Roman" pitchFamily="18" charset="0"/>
              </a:rPr>
              <a:t> </a:t>
            </a:r>
            <a:r>
              <a:rPr lang="en-US" sz="2800" i="1" u="sng" dirty="0" smtClean="0">
                <a:solidFill>
                  <a:srgbClr val="66CCFF"/>
                </a:solidFill>
                <a:latin typeface="Times New Roman" pitchFamily="18" charset="0"/>
                <a:cs typeface="Times New Roman" pitchFamily="18" charset="0"/>
              </a:rPr>
              <a:t>iii) </a:t>
            </a:r>
            <a:r>
              <a:rPr lang="en-US" sz="2800" u="sng" dirty="0" smtClean="0">
                <a:solidFill>
                  <a:srgbClr val="66CCFF"/>
                </a:solidFill>
                <a:latin typeface="Times New Roman" pitchFamily="18" charset="0"/>
                <a:cs typeface="Times New Roman" pitchFamily="18" charset="0"/>
              </a:rPr>
              <a:t>Endoderm /</a:t>
            </a:r>
            <a:r>
              <a:rPr lang="en-US" sz="2800" u="sng" dirty="0" smtClean="0">
                <a:solidFill>
                  <a:srgbClr val="66CCFF"/>
                </a:solidFill>
                <a:effectLst/>
                <a:latin typeface="Times New Roman" pitchFamily="18" charset="0"/>
                <a:cs typeface="Times New Roman" pitchFamily="18" charset="0"/>
              </a:rPr>
              <a:t>Entoderm </a:t>
            </a:r>
            <a:r>
              <a:rPr lang="en-US" sz="2800" dirty="0" smtClean="0">
                <a:effectLst/>
                <a:latin typeface="Times New Roman" pitchFamily="18" charset="0"/>
                <a:cs typeface="Times New Roman" pitchFamily="18" charset="0"/>
              </a:rPr>
              <a:t>(innermost</a:t>
            </a:r>
            <a:r>
              <a:rPr lang="en-US" sz="2800" dirty="0" smtClean="0">
                <a:latin typeface="Times New Roman" pitchFamily="18" charset="0"/>
                <a:cs typeface="Times New Roman" pitchFamily="18" charset="0"/>
              </a:rPr>
              <a:t> layer)</a:t>
            </a:r>
          </a:p>
          <a:p>
            <a:r>
              <a:rPr lang="en-US" sz="2800" dirty="0" smtClean="0">
                <a:latin typeface="Times New Roman" pitchFamily="18" charset="0"/>
                <a:cs typeface="Times New Roman" pitchFamily="18" charset="0"/>
              </a:rPr>
              <a:t>  Mucous membrane ,  of  respiratory,  digestive  tract,  urinary  tract,  various  organs  ,like  liver &amp;  </a:t>
            </a:r>
            <a:r>
              <a:rPr lang="en-US" sz="2800" dirty="0" err="1" smtClean="0">
                <a:latin typeface="Times New Roman" pitchFamily="18" charset="0"/>
                <a:cs typeface="Times New Roman" pitchFamily="18" charset="0"/>
              </a:rPr>
              <a:t>pancrease</a:t>
            </a:r>
            <a:r>
              <a:rPr lang="en-US" sz="2800" dirty="0" smtClean="0">
                <a:latin typeface="Times New Roman" pitchFamily="18" charset="0"/>
                <a:cs typeface="Times New Roman" pitchFamily="18" charset="0"/>
              </a:rPr>
              <a:t>  as  well  as  some glands develop  from  it.</a:t>
            </a:r>
          </a:p>
          <a:p>
            <a:pPr>
              <a:buFont typeface="Wingdings" pitchFamily="2" charset="2"/>
              <a:buChar char="v"/>
            </a:pPr>
            <a:r>
              <a:rPr lang="en-US" sz="2800" dirty="0" smtClean="0">
                <a:latin typeface="Times New Roman" pitchFamily="18" charset="0"/>
                <a:cs typeface="Times New Roman" pitchFamily="18" charset="0"/>
              </a:rPr>
              <a:t>Generally the embryo develops from these layers.</a:t>
            </a:r>
          </a:p>
          <a:p>
            <a:endParaRPr lang="en-US" dirty="0"/>
          </a:p>
        </p:txBody>
      </p:sp>
    </p:spTree>
    <p:extLst>
      <p:ext uri="{BB962C8B-B14F-4D97-AF65-F5344CB8AC3E}">
        <p14:creationId xmlns:p14="http://schemas.microsoft.com/office/powerpoint/2010/main" val="74260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838200"/>
          </a:xfrm>
        </p:spPr>
        <p:txBody>
          <a:bodyPr/>
          <a:lstStyle/>
          <a:p>
            <a:r>
              <a:rPr lang="en-US" sz="4400" b="1" i="1" dirty="0" smtClean="0">
                <a:latin typeface="Times New Roman" pitchFamily="18" charset="0"/>
                <a:cs typeface="Times New Roman" pitchFamily="18" charset="0"/>
              </a:rPr>
              <a:t> </a:t>
            </a:r>
            <a:r>
              <a:rPr lang="en-US" sz="4400" b="1" i="1" dirty="0" smtClean="0">
                <a:solidFill>
                  <a:srgbClr val="FF66FF"/>
                </a:solidFill>
                <a:latin typeface="Times New Roman" pitchFamily="18" charset="0"/>
                <a:cs typeface="Times New Roman" pitchFamily="18" charset="0"/>
              </a:rPr>
              <a:t>2. The two (2) sacs</a:t>
            </a:r>
            <a:endParaRPr lang="en-US" dirty="0">
              <a:solidFill>
                <a:srgbClr val="FF66FF"/>
              </a:solidFill>
            </a:endParaRPr>
          </a:p>
        </p:txBody>
      </p:sp>
      <p:sp>
        <p:nvSpPr>
          <p:cNvPr id="3" name="Content Placeholder 2"/>
          <p:cNvSpPr>
            <a:spLocks noGrp="1"/>
          </p:cNvSpPr>
          <p:nvPr>
            <p:ph idx="1"/>
          </p:nvPr>
        </p:nvSpPr>
        <p:spPr>
          <a:xfrm>
            <a:off x="685800" y="1524000"/>
            <a:ext cx="7924800" cy="4648200"/>
          </a:xfrm>
        </p:spPr>
        <p:txBody>
          <a:bodyPr>
            <a:normAutofit fontScale="85000" lnSpcReduction="20000"/>
          </a:bodyPr>
          <a:lstStyle/>
          <a:p>
            <a:r>
              <a:rPr lang="en-US" dirty="0" smtClean="0">
                <a:latin typeface="Times New Roman" pitchFamily="18" charset="0"/>
                <a:cs typeface="Times New Roman" pitchFamily="18" charset="0"/>
              </a:rPr>
              <a:t> Each located on either side of the embryonic plate.</a:t>
            </a:r>
          </a:p>
          <a:p>
            <a:pPr>
              <a:buNone/>
            </a:pPr>
            <a:r>
              <a:rPr lang="en-US" dirty="0" smtClean="0">
                <a:latin typeface="Times New Roman" pitchFamily="18" charset="0"/>
                <a:cs typeface="Times New Roman" pitchFamily="18" charset="0"/>
              </a:rPr>
              <a:t>	</a:t>
            </a:r>
            <a:r>
              <a:rPr lang="en-US" i="1" u="sng" dirty="0" err="1" smtClean="0">
                <a:solidFill>
                  <a:srgbClr val="66CCFF"/>
                </a:solidFill>
                <a:latin typeface="Times New Roman" pitchFamily="18" charset="0"/>
                <a:cs typeface="Times New Roman" pitchFamily="18" charset="0"/>
              </a:rPr>
              <a:t>i</a:t>
            </a:r>
            <a:r>
              <a:rPr lang="en-US" u="sng" dirty="0" smtClean="0">
                <a:solidFill>
                  <a:srgbClr val="66CCFF"/>
                </a:solidFill>
                <a:latin typeface="Times New Roman" pitchFamily="18" charset="0"/>
                <a:cs typeface="Times New Roman" pitchFamily="18" charset="0"/>
              </a:rPr>
              <a:t>) Amniotic  sac (cavity)</a:t>
            </a:r>
          </a:p>
          <a:p>
            <a:pPr lvl="0"/>
            <a:r>
              <a:rPr lang="en-US" dirty="0" smtClean="0">
                <a:latin typeface="Times New Roman" pitchFamily="18" charset="0"/>
                <a:cs typeface="Times New Roman" pitchFamily="18" charset="0"/>
              </a:rPr>
              <a:t>It lies on the side of the ectoderm(</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closely related to ectoderm). </a:t>
            </a:r>
          </a:p>
          <a:p>
            <a:pPr lvl="0"/>
            <a:r>
              <a:rPr lang="en-US" dirty="0" smtClean="0">
                <a:latin typeface="Times New Roman" pitchFamily="18" charset="0"/>
                <a:cs typeface="Times New Roman" pitchFamily="18" charset="0"/>
              </a:rPr>
              <a:t> Its filled with fluid hence enlarges very fast to contain and protect the embryo.</a:t>
            </a:r>
          </a:p>
          <a:p>
            <a:pPr lvl="0"/>
            <a:r>
              <a:rPr lang="en-US" dirty="0" smtClean="0">
                <a:latin typeface="Times New Roman" pitchFamily="18" charset="0"/>
                <a:cs typeface="Times New Roman" pitchFamily="18" charset="0"/>
              </a:rPr>
              <a:t>  The amnion membrane forms from its lining.</a:t>
            </a:r>
          </a:p>
          <a:p>
            <a:pPr lvl="0">
              <a:buNone/>
            </a:pPr>
            <a:r>
              <a:rPr lang="en-US" i="1" dirty="0" smtClean="0">
                <a:latin typeface="Times New Roman" pitchFamily="18" charset="0"/>
                <a:cs typeface="Times New Roman" pitchFamily="18" charset="0"/>
              </a:rPr>
              <a:t>   </a:t>
            </a:r>
            <a:r>
              <a:rPr lang="en-US" u="sng" dirty="0" smtClean="0">
                <a:solidFill>
                  <a:srgbClr val="66CCFF"/>
                </a:solidFill>
                <a:latin typeface="Times New Roman" pitchFamily="18" charset="0"/>
                <a:cs typeface="Times New Roman" pitchFamily="18" charset="0"/>
              </a:rPr>
              <a:t>ii) Yolk sac / </a:t>
            </a:r>
            <a:r>
              <a:rPr lang="en-US" u="sng" dirty="0" err="1" smtClean="0">
                <a:solidFill>
                  <a:srgbClr val="66CCFF"/>
                </a:solidFill>
                <a:latin typeface="Times New Roman" pitchFamily="18" charset="0"/>
                <a:cs typeface="Times New Roman" pitchFamily="18" charset="0"/>
              </a:rPr>
              <a:t>Hypoblastic</a:t>
            </a:r>
            <a:r>
              <a:rPr lang="en-US" u="sng" dirty="0" smtClean="0">
                <a:solidFill>
                  <a:srgbClr val="66CCFF"/>
                </a:solidFill>
                <a:latin typeface="Times New Roman" pitchFamily="18" charset="0"/>
                <a:cs typeface="Times New Roman" pitchFamily="18" charset="0"/>
              </a:rPr>
              <a:t> layer</a:t>
            </a:r>
          </a:p>
          <a:p>
            <a:r>
              <a:rPr lang="en-US" dirty="0" smtClean="0">
                <a:latin typeface="Times New Roman" pitchFamily="18" charset="0"/>
                <a:cs typeface="Times New Roman" pitchFamily="18" charset="0"/>
              </a:rPr>
              <a:t>Is closely related to the endoderm (</a:t>
            </a:r>
            <a:r>
              <a:rPr lang="en-US" dirty="0" err="1" smtClean="0">
                <a:latin typeface="Times New Roman" pitchFamily="18" charset="0"/>
                <a:cs typeface="Times New Roman" pitchFamily="18" charset="0"/>
              </a:rPr>
              <a:t>entoderm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Its main role is to nourish the embryo until the placenta is fully developed.</a:t>
            </a:r>
          </a:p>
          <a:p>
            <a:endParaRPr lang="en-US" dirty="0"/>
          </a:p>
        </p:txBody>
      </p:sp>
    </p:spTree>
    <p:extLst>
      <p:ext uri="{BB962C8B-B14F-4D97-AF65-F5344CB8AC3E}">
        <p14:creationId xmlns:p14="http://schemas.microsoft.com/office/powerpoint/2010/main" val="136601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685800"/>
          </a:xfrm>
        </p:spPr>
        <p:txBody>
          <a:bodyPr>
            <a:normAutofit fontScale="90000"/>
          </a:bodyPr>
          <a:lstStyle/>
          <a:p>
            <a:r>
              <a:rPr lang="en-US" dirty="0" smtClean="0"/>
              <a:t>		</a:t>
            </a:r>
            <a:r>
              <a:rPr lang="en-US" b="1" dirty="0" err="1" smtClean="0"/>
              <a:t>contd</a:t>
            </a:r>
            <a:endParaRPr lang="en-US" b="1" dirty="0"/>
          </a:p>
        </p:txBody>
      </p:sp>
      <p:sp>
        <p:nvSpPr>
          <p:cNvPr id="3" name="Content Placeholder 2"/>
          <p:cNvSpPr>
            <a:spLocks noGrp="1"/>
          </p:cNvSpPr>
          <p:nvPr>
            <p:ph idx="1"/>
          </p:nvPr>
        </p:nvSpPr>
        <p:spPr>
          <a:xfrm>
            <a:off x="533400" y="1295400"/>
            <a:ext cx="7924800" cy="4876800"/>
          </a:xfrm>
        </p:spPr>
        <p:txBody>
          <a:bodyPr>
            <a:normAutofit/>
          </a:bodyPr>
          <a:lstStyle/>
          <a:p>
            <a:r>
              <a:rPr lang="en-US" sz="2700" dirty="0" smtClean="0">
                <a:latin typeface="Times New Roman" pitchFamily="18" charset="0"/>
                <a:cs typeface="Times New Roman" pitchFamily="18" charset="0"/>
              </a:rPr>
              <a:t>Part of it, contributes to the formation of the primitive gut (intestines).</a:t>
            </a:r>
          </a:p>
          <a:p>
            <a:r>
              <a:rPr lang="en-US" sz="2700" dirty="0" smtClean="0">
                <a:latin typeface="Times New Roman" pitchFamily="18" charset="0"/>
                <a:cs typeface="Times New Roman" pitchFamily="18" charset="0"/>
              </a:rPr>
              <a:t> The rest floats in front of the embryo like a balloon. </a:t>
            </a:r>
          </a:p>
          <a:p>
            <a:r>
              <a:rPr lang="en-US" sz="2700" dirty="0" smtClean="0">
                <a:latin typeface="Times New Roman" pitchFamily="18" charset="0"/>
                <a:cs typeface="Times New Roman" pitchFamily="18" charset="0"/>
              </a:rPr>
              <a:t>As the placenta becomes fully formed the </a:t>
            </a:r>
            <a:r>
              <a:rPr lang="en-US" sz="2700" dirty="0" err="1" smtClean="0">
                <a:latin typeface="Times New Roman" pitchFamily="18" charset="0"/>
                <a:cs typeface="Times New Roman" pitchFamily="18" charset="0"/>
              </a:rPr>
              <a:t>york</a:t>
            </a:r>
            <a:r>
              <a:rPr lang="en-US" sz="2700" dirty="0" smtClean="0">
                <a:latin typeface="Times New Roman" pitchFamily="18" charset="0"/>
                <a:cs typeface="Times New Roman" pitchFamily="18" charset="0"/>
              </a:rPr>
              <a:t> shrinks and  is enclosed under the amnion on the fetal surface of the placenta.</a:t>
            </a:r>
          </a:p>
          <a:p>
            <a:r>
              <a:rPr lang="en-US" sz="2700" dirty="0" smtClean="0">
                <a:latin typeface="Times New Roman" pitchFamily="18" charset="0"/>
                <a:cs typeface="Times New Roman" pitchFamily="18" charset="0"/>
              </a:rPr>
              <a:t>At birth the remnants (York sac) is a vestigial structure known as </a:t>
            </a:r>
            <a:r>
              <a:rPr lang="en-US" sz="2700" b="1" dirty="0" err="1" smtClean="0">
                <a:solidFill>
                  <a:srgbClr val="00B0F0"/>
                </a:solidFill>
                <a:latin typeface="Times New Roman" pitchFamily="18" charset="0"/>
                <a:cs typeface="Times New Roman" pitchFamily="18" charset="0"/>
              </a:rPr>
              <a:t>vitelline</a:t>
            </a:r>
            <a:r>
              <a:rPr lang="en-US" sz="2700" b="1" dirty="0" smtClean="0">
                <a:solidFill>
                  <a:srgbClr val="00B0F0"/>
                </a:solidFill>
                <a:latin typeface="Times New Roman" pitchFamily="18" charset="0"/>
                <a:cs typeface="Times New Roman" pitchFamily="18" charset="0"/>
              </a:rPr>
              <a:t>  duct</a:t>
            </a:r>
            <a:r>
              <a:rPr lang="en-US" sz="2700" b="1"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  located at the base of the umbilical cord.</a:t>
            </a:r>
          </a:p>
          <a:p>
            <a:endParaRPr lang="en-US" dirty="0"/>
          </a:p>
        </p:txBody>
      </p:sp>
    </p:spTree>
    <p:extLst>
      <p:ext uri="{BB962C8B-B14F-4D97-AF65-F5344CB8AC3E}">
        <p14:creationId xmlns:p14="http://schemas.microsoft.com/office/powerpoint/2010/main" val="28926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a:bodyPr>
          <a:lstStyle/>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NB:</a:t>
            </a:r>
            <a:r>
              <a:rPr lang="en-US"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first two (2) weeks after fertilization (conception), until the appearance of the primitive streak ,is known as the </a:t>
            </a:r>
            <a:r>
              <a:rPr lang="en-US" sz="2800" b="1" dirty="0" smtClean="0">
                <a:solidFill>
                  <a:srgbClr val="00B0F0"/>
                </a:solidFill>
                <a:latin typeface="Times New Roman" pitchFamily="18" charset="0"/>
                <a:cs typeface="Times New Roman" pitchFamily="18" charset="0"/>
              </a:rPr>
              <a:t>pre-embryonic period</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Primitive streak</a:t>
            </a:r>
            <a:r>
              <a:rPr lang="en-US" sz="2800" dirty="0" smtClean="0">
                <a:latin typeface="Times New Roman" pitchFamily="18" charset="0"/>
                <a:cs typeface="Times New Roman" pitchFamily="18" charset="0"/>
              </a:rPr>
              <a:t>:- Refers to the first appearance of the  3(three)  layers, observed  as a long thin band of tissues ,at around the fifteenth(15</a:t>
            </a:r>
            <a:r>
              <a:rPr lang="en-US" sz="2800" baseline="30000" dirty="0" smtClean="0">
                <a:latin typeface="Times New Roman" pitchFamily="18" charset="0"/>
                <a:cs typeface="Times New Roman" pitchFamily="18" charset="0"/>
              </a:rPr>
              <a:t>th </a:t>
            </a:r>
            <a:r>
              <a:rPr lang="en-US" sz="2800" dirty="0" smtClean="0">
                <a:latin typeface="Times New Roman" pitchFamily="18" charset="0"/>
                <a:cs typeface="Times New Roman" pitchFamily="18" charset="0"/>
              </a:rPr>
              <a:t>) day after </a:t>
            </a:r>
            <a:r>
              <a:rPr lang="en-US" sz="2800" dirty="0" err="1" smtClean="0">
                <a:latin typeface="Times New Roman" pitchFamily="18" charset="0"/>
                <a:cs typeface="Times New Roman" pitchFamily="18" charset="0"/>
              </a:rPr>
              <a:t>fertilisation</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Basically, pre-embryonic period is very crucial, hence</a:t>
            </a:r>
          </a:p>
          <a:p>
            <a:pPr>
              <a:buNone/>
            </a:pPr>
            <a:r>
              <a:rPr lang="en-US" sz="2800" dirty="0" smtClean="0">
                <a:latin typeface="Times New Roman" pitchFamily="18" charset="0"/>
                <a:cs typeface="Times New Roman" pitchFamily="18" charset="0"/>
              </a:rPr>
              <a:t>  determines the health of the fetus and the mother to some extent</a:t>
            </a:r>
            <a:r>
              <a:rPr lang="en-US"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97414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b="1" dirty="0" smtClean="0"/>
              <a:t>First 3 weeks development</a:t>
            </a:r>
            <a:endParaRPr lang="en-US" b="1" dirty="0"/>
          </a:p>
        </p:txBody>
      </p:sp>
      <p:pic>
        <p:nvPicPr>
          <p:cNvPr id="6" name="Content Placeholder 5" descr="File:HumanEmbryogenesis.svg"/>
          <p:cNvPicPr>
            <a:picLocks noGrp="1"/>
          </p:cNvPicPr>
          <p:nvPr>
            <p:ph idx="1"/>
          </p:nvPr>
        </p:nvPicPr>
        <p:blipFill>
          <a:blip r:embed="rId2" cstate="print">
            <a:lum contrast="40000"/>
          </a:blip>
          <a:srcRect/>
          <a:stretch>
            <a:fillRect/>
          </a:stretch>
        </p:blipFill>
        <p:spPr bwMode="auto">
          <a:xfrm>
            <a:off x="304800" y="1371600"/>
            <a:ext cx="8686800" cy="533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648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normAutofit/>
          </a:bodyPr>
          <a:lstStyle/>
          <a:p>
            <a:r>
              <a:rPr lang="en-US" sz="4400" b="1" dirty="0" smtClean="0">
                <a:solidFill>
                  <a:srgbClr val="00B0F0"/>
                </a:solidFill>
                <a:latin typeface="Times New Roman" pitchFamily="18" charset="0"/>
                <a:cs typeface="Times New Roman" pitchFamily="18" charset="0"/>
              </a:rPr>
              <a:t>SUMMARY – FLOW CHART</a:t>
            </a:r>
            <a:endParaRPr lang="en-US" dirty="0">
              <a:solidFill>
                <a:srgbClr val="00B0F0"/>
              </a:solidFill>
            </a:endParaRPr>
          </a:p>
        </p:txBody>
      </p:sp>
      <p:sp>
        <p:nvSpPr>
          <p:cNvPr id="3" name="Content Placeholder 2"/>
          <p:cNvSpPr>
            <a:spLocks noGrp="1"/>
          </p:cNvSpPr>
          <p:nvPr>
            <p:ph idx="1"/>
          </p:nvPr>
        </p:nvSpPr>
        <p:spPr>
          <a:xfrm>
            <a:off x="152400" y="1600200"/>
            <a:ext cx="8991600" cy="5029200"/>
          </a:xfrm>
          <a:ln>
            <a:solidFill>
              <a:schemeClr val="bg1"/>
            </a:solidFill>
          </a:ln>
        </p:spPr>
        <p:txBody>
          <a:bodyPr>
            <a:noAutofit/>
          </a:bodyPr>
          <a:lstStyle/>
          <a:p>
            <a:pPr>
              <a:buNone/>
            </a:pPr>
            <a:r>
              <a:rPr lang="en-US" sz="1700" dirty="0" smtClean="0">
                <a:effectLst/>
                <a:latin typeface="Times New Roman" pitchFamily="18" charset="0"/>
                <a:cs typeface="Times New Roman" pitchFamily="18" charset="0"/>
              </a:rPr>
              <a:t>			</a:t>
            </a:r>
            <a:endParaRPr lang="en-US" sz="1700" b="1" dirty="0" smtClean="0">
              <a:solidFill>
                <a:srgbClr val="92D050"/>
              </a:solidFill>
              <a:latin typeface="Times New Roman" pitchFamily="18" charset="0"/>
              <a:cs typeface="Times New Roman" pitchFamily="18" charset="0"/>
            </a:endParaRPr>
          </a:p>
          <a:p>
            <a:pPr>
              <a:buNone/>
            </a:pPr>
            <a:r>
              <a:rPr lang="en-US" sz="1700" b="1" dirty="0" smtClean="0">
                <a:latin typeface="Times New Roman" pitchFamily="18" charset="0"/>
                <a:cs typeface="Times New Roman" pitchFamily="18" charset="0"/>
              </a:rPr>
              <a:t> </a:t>
            </a:r>
            <a:endParaRPr lang="en-US" sz="1700" dirty="0" smtClean="0">
              <a:latin typeface="Times New Roman" pitchFamily="18" charset="0"/>
              <a:cs typeface="Times New Roman" pitchFamily="18" charset="0"/>
            </a:endParaRPr>
          </a:p>
          <a:p>
            <a:pPr>
              <a:buNone/>
            </a:pP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FERTILISATION</a:t>
            </a:r>
          </a:p>
          <a:p>
            <a:pPr>
              <a:buNone/>
            </a:pPr>
            <a:r>
              <a:rPr lang="en-US" sz="1700" dirty="0" smtClean="0">
                <a:latin typeface="Times New Roman" pitchFamily="18" charset="0"/>
                <a:cs typeface="Times New Roman" pitchFamily="18" charset="0"/>
              </a:rPr>
              <a:t/>
            </a:r>
            <a:br>
              <a:rPr lang="en-US" sz="1700" dirty="0" smtClean="0">
                <a:latin typeface="Times New Roman" pitchFamily="18" charset="0"/>
                <a:cs typeface="Times New Roman" pitchFamily="18" charset="0"/>
              </a:rPr>
            </a:b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ZYGOTE</a:t>
            </a:r>
          </a:p>
          <a:p>
            <a:pPr>
              <a:buNone/>
            </a:pPr>
            <a:r>
              <a:rPr lang="en-US" sz="1700" dirty="0" smtClean="0">
                <a:latin typeface="Times New Roman" pitchFamily="18" charset="0"/>
                <a:cs typeface="Times New Roman" pitchFamily="18" charset="0"/>
              </a:rPr>
              <a:t> </a:t>
            </a:r>
          </a:p>
          <a:p>
            <a:pPr>
              <a:buNone/>
            </a:pP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MORULA</a:t>
            </a:r>
          </a:p>
          <a:p>
            <a:pPr>
              <a:buNone/>
            </a:pPr>
            <a:r>
              <a:rPr lang="en-US" sz="1700" dirty="0" smtClean="0">
                <a:latin typeface="Times New Roman" pitchFamily="18" charset="0"/>
                <a:cs typeface="Times New Roman" pitchFamily="18" charset="0"/>
              </a:rPr>
              <a:t> </a:t>
            </a:r>
          </a:p>
          <a:p>
            <a:pPr>
              <a:buNone/>
            </a:pP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        </a:t>
            </a:r>
            <a:r>
              <a:rPr lang="en-US" sz="1700" b="1" dirty="0" smtClean="0">
                <a:effectLst/>
                <a:latin typeface="Times New Roman" pitchFamily="18" charset="0"/>
                <a:cs typeface="Times New Roman" pitchFamily="18" charset="0"/>
              </a:rPr>
              <a:t>BLASTOCYST</a:t>
            </a:r>
            <a:r>
              <a:rPr lang="en-US" sz="1700" b="1"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p>
          <a:p>
            <a:pPr>
              <a:buNone/>
            </a:pP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TROPHOBLAST</a:t>
            </a: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EMBRYOBLAST </a:t>
            </a:r>
          </a:p>
          <a:p>
            <a:pPr>
              <a:buNone/>
            </a:pPr>
            <a:r>
              <a:rPr lang="en-US" sz="1700" b="1" dirty="0" smtClean="0">
                <a:latin typeface="Times New Roman" pitchFamily="18" charset="0"/>
                <a:cs typeface="Times New Roman" pitchFamily="18" charset="0"/>
              </a:rPr>
              <a:t/>
            </a:r>
            <a:br>
              <a:rPr lang="en-US" sz="1700" b="1" dirty="0" smtClean="0">
                <a:latin typeface="Times New Roman" pitchFamily="18" charset="0"/>
                <a:cs typeface="Times New Roman" pitchFamily="18" charset="0"/>
              </a:rPr>
            </a:br>
            <a:r>
              <a:rPr lang="en-US" sz="1700" b="1" dirty="0" smtClean="0">
                <a:latin typeface="Times New Roman" pitchFamily="18" charset="0"/>
                <a:cs typeface="Times New Roman" pitchFamily="18" charset="0"/>
              </a:rPr>
              <a:t>         PLACENTA, chorion membrane</a:t>
            </a:r>
            <a:r>
              <a:rPr lang="en-US" sz="1700" dirty="0" smtClean="0">
                <a:latin typeface="Times New Roman" pitchFamily="18" charset="0"/>
                <a:cs typeface="Times New Roman" pitchFamily="18" charset="0"/>
              </a:rPr>
              <a:t>		</a:t>
            </a:r>
            <a:r>
              <a:rPr lang="en-US" sz="1700" b="1" dirty="0" smtClean="0">
                <a:latin typeface="Times New Roman" pitchFamily="18" charset="0"/>
                <a:cs typeface="Times New Roman" pitchFamily="18" charset="0"/>
              </a:rPr>
              <a:t>FETUS, Amnion   membrane          </a:t>
            </a:r>
            <a:r>
              <a:rPr lang="en-US" sz="1700" dirty="0" smtClean="0">
                <a:latin typeface="Times New Roman" pitchFamily="18" charset="0"/>
                <a:cs typeface="Times New Roman" pitchFamily="18" charset="0"/>
              </a:rPr>
              <a:t>and part of umbilical cord			                    </a:t>
            </a:r>
            <a:r>
              <a:rPr lang="en-US" sz="1700" b="1" dirty="0" smtClean="0">
                <a:latin typeface="Times New Roman" pitchFamily="18" charset="0"/>
                <a:cs typeface="Times New Roman" pitchFamily="18" charset="0"/>
              </a:rPr>
              <a:t>and part of umbilical cord </a:t>
            </a:r>
            <a:r>
              <a:rPr lang="en-US" sz="1700" dirty="0" smtClean="0">
                <a:latin typeface="Times New Roman" pitchFamily="18" charset="0"/>
                <a:cs typeface="Times New Roman" pitchFamily="18" charset="0"/>
              </a:rPr>
              <a:t>.														</a:t>
            </a:r>
          </a:p>
          <a:p>
            <a:pPr>
              <a:buNone/>
            </a:pP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p:txBody>
      </p:sp>
      <p:sp>
        <p:nvSpPr>
          <p:cNvPr id="10" name="Down Arrow 9"/>
          <p:cNvSpPr/>
          <p:nvPr/>
        </p:nvSpPr>
        <p:spPr bwMode="auto">
          <a:xfrm>
            <a:off x="3505200" y="2514600"/>
            <a:ext cx="1143000" cy="381000"/>
          </a:xfrm>
          <a:prstGeom prst="downArrow">
            <a:avLst>
              <a:gd name="adj1" fmla="val 20588"/>
              <a:gd name="adj2" fmla="val 4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1" name="Down Arrow 10"/>
          <p:cNvSpPr/>
          <p:nvPr/>
        </p:nvSpPr>
        <p:spPr bwMode="auto">
          <a:xfrm>
            <a:off x="3657600" y="3124200"/>
            <a:ext cx="685800" cy="381000"/>
          </a:xfrm>
          <a:prstGeom prst="downArrow">
            <a:avLst>
              <a:gd name="adj1" fmla="val 27778"/>
              <a:gd name="adj2" fmla="val 5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2" name="Down Arrow 11"/>
          <p:cNvSpPr/>
          <p:nvPr/>
        </p:nvSpPr>
        <p:spPr bwMode="auto">
          <a:xfrm>
            <a:off x="3581400" y="3733800"/>
            <a:ext cx="789432" cy="381000"/>
          </a:xfrm>
          <a:prstGeom prst="downArrow">
            <a:avLst>
              <a:gd name="adj1" fmla="val 20657"/>
              <a:gd name="adj2" fmla="val 6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3" name="Minus 12"/>
          <p:cNvSpPr/>
          <p:nvPr/>
        </p:nvSpPr>
        <p:spPr bwMode="auto">
          <a:xfrm>
            <a:off x="1676400" y="4267200"/>
            <a:ext cx="5486400" cy="152400"/>
          </a:xfrm>
          <a:prstGeom prst="mathMinus">
            <a:avLst>
              <a:gd name="adj1" fmla="val 2669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4" name="Down Arrow 13"/>
          <p:cNvSpPr/>
          <p:nvPr/>
        </p:nvSpPr>
        <p:spPr bwMode="auto">
          <a:xfrm>
            <a:off x="1828800" y="4876800"/>
            <a:ext cx="914400" cy="457200"/>
          </a:xfrm>
          <a:prstGeom prst="downArrow">
            <a:avLst>
              <a:gd name="adj1" fmla="val 41090"/>
              <a:gd name="adj2" fmla="val 6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5" name="Down Arrow 14"/>
          <p:cNvSpPr/>
          <p:nvPr/>
        </p:nvSpPr>
        <p:spPr bwMode="auto">
          <a:xfrm>
            <a:off x="1752600" y="4343400"/>
            <a:ext cx="1066800" cy="368808"/>
          </a:xfrm>
          <a:prstGeom prst="downArrow">
            <a:avLst>
              <a:gd name="adj1" fmla="val 33351"/>
              <a:gd name="adj2" fmla="val 4429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6" name="Down Arrow 15"/>
          <p:cNvSpPr/>
          <p:nvPr/>
        </p:nvSpPr>
        <p:spPr bwMode="auto">
          <a:xfrm>
            <a:off x="6019800" y="4876800"/>
            <a:ext cx="990600" cy="381000"/>
          </a:xfrm>
          <a:prstGeom prst="downArrow">
            <a:avLst>
              <a:gd name="adj1" fmla="val 41675"/>
              <a:gd name="adj2" fmla="val 5944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17" name="Down Arrow 16"/>
          <p:cNvSpPr/>
          <p:nvPr/>
        </p:nvSpPr>
        <p:spPr bwMode="auto">
          <a:xfrm>
            <a:off x="5943600" y="4343400"/>
            <a:ext cx="1066800" cy="381000"/>
          </a:xfrm>
          <a:prstGeom prst="downArrow">
            <a:avLst>
              <a:gd name="adj1" fmla="val 39621"/>
              <a:gd name="adj2" fmla="val 469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315276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Setting for the midwife</a:t>
            </a:r>
            <a:br>
              <a:rPr lang="en-US" dirty="0"/>
            </a:br>
            <a:endParaRPr lang="en-US" dirty="0"/>
          </a:p>
        </p:txBody>
      </p:sp>
      <p:sp>
        <p:nvSpPr>
          <p:cNvPr id="3" name="Content Placeholder 2"/>
          <p:cNvSpPr>
            <a:spLocks noGrp="1"/>
          </p:cNvSpPr>
          <p:nvPr>
            <p:ph idx="1"/>
          </p:nvPr>
        </p:nvSpPr>
        <p:spPr/>
        <p:txBody>
          <a:bodyPr>
            <a:normAutofit/>
          </a:bodyPr>
          <a:lstStyle/>
          <a:p>
            <a:pPr lvl="0" algn="just"/>
            <a:r>
              <a:rPr lang="en-US" dirty="0" smtClean="0"/>
              <a:t>The </a:t>
            </a:r>
            <a:r>
              <a:rPr lang="en-US" dirty="0"/>
              <a:t>midwife can perform her functions at </a:t>
            </a:r>
            <a:r>
              <a:rPr lang="en-US" b="1" dirty="0"/>
              <a:t>Home, Community</a:t>
            </a:r>
            <a:r>
              <a:rPr lang="en-US" dirty="0"/>
              <a:t>, </a:t>
            </a:r>
            <a:r>
              <a:rPr lang="en-US" b="1" dirty="0"/>
              <a:t>Hospitals</a:t>
            </a:r>
            <a:r>
              <a:rPr lang="en-US" dirty="0"/>
              <a:t>, </a:t>
            </a:r>
            <a:r>
              <a:rPr lang="en-US" b="1" dirty="0"/>
              <a:t>Clinics and health units</a:t>
            </a:r>
            <a:endParaRPr lang="en-US" dirty="0"/>
          </a:p>
          <a:p>
            <a:pPr algn="just"/>
            <a:r>
              <a:rPr lang="en-US" dirty="0"/>
              <a:t>The midwife is responsible, independent (make diagnosis, treat and care) and accountable for her own acts and omissions</a:t>
            </a:r>
          </a:p>
          <a:p>
            <a:pPr algn="just"/>
            <a:endParaRPr lang="en-US" dirty="0"/>
          </a:p>
        </p:txBody>
      </p:sp>
    </p:spTree>
    <p:extLst>
      <p:ext uri="{BB962C8B-B14F-4D97-AF65-F5344CB8AC3E}">
        <p14:creationId xmlns:p14="http://schemas.microsoft.com/office/powerpoint/2010/main" val="212780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200" dirty="0" smtClean="0"/>
              <a:t>Services are available in all days of the week. </a:t>
            </a:r>
          </a:p>
          <a:p>
            <a:r>
              <a:rPr lang="en-US" sz="3200" dirty="0" smtClean="0"/>
              <a:t>Services provided during the same visit where possible by the same provider.</a:t>
            </a:r>
          </a:p>
          <a:p>
            <a:pPr marL="0" indent="0">
              <a:buNone/>
            </a:pPr>
            <a:r>
              <a:rPr lang="en-US" sz="3200" dirty="0" smtClean="0"/>
              <a:t>Other supportive strategies critical in the implementation of reproductive health services include: </a:t>
            </a:r>
          </a:p>
          <a:p>
            <a:r>
              <a:rPr lang="en-US" sz="3200" dirty="0" smtClean="0"/>
              <a:t> Human resources development &amp; management </a:t>
            </a:r>
            <a:endParaRPr lang="en-US" sz="3200" dirty="0"/>
          </a:p>
        </p:txBody>
      </p:sp>
    </p:spTree>
    <p:extLst>
      <p:ext uri="{BB962C8B-B14F-4D97-AF65-F5344CB8AC3E}">
        <p14:creationId xmlns:p14="http://schemas.microsoft.com/office/powerpoint/2010/main" val="19031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en-US" dirty="0" smtClean="0"/>
              <a:t>  		QUESTIONS???</a:t>
            </a:r>
            <a:endParaRPr lang="en-US" dirty="0"/>
          </a:p>
        </p:txBody>
      </p:sp>
      <p:pic>
        <p:nvPicPr>
          <p:cNvPr id="1027" name="Picture 3" descr="C:\Program Files\Microsoft Office\MEDIA\CAGCAT10\j0233070.wmf"/>
          <p:cNvPicPr>
            <a:picLocks noChangeAspect="1" noChangeArrowheads="1"/>
          </p:cNvPicPr>
          <p:nvPr/>
        </p:nvPicPr>
        <p:blipFill>
          <a:blip r:embed="rId2" cstate="print"/>
          <a:srcRect/>
          <a:stretch>
            <a:fillRect/>
          </a:stretch>
        </p:blipFill>
        <p:spPr bwMode="auto">
          <a:xfrm>
            <a:off x="1981200" y="533400"/>
            <a:ext cx="3581400" cy="1484768"/>
          </a:xfrm>
          <a:prstGeom prst="rect">
            <a:avLst/>
          </a:prstGeom>
          <a:noFill/>
        </p:spPr>
      </p:pic>
      <p:sp>
        <p:nvSpPr>
          <p:cNvPr id="10" name="5-Point Star 9"/>
          <p:cNvSpPr/>
          <p:nvPr/>
        </p:nvSpPr>
        <p:spPr bwMode="auto">
          <a:xfrm>
            <a:off x="2362200" y="3733800"/>
            <a:ext cx="3352800" cy="2133600"/>
          </a:xfrm>
          <a:prstGeom prst="star5">
            <a:avLst>
              <a:gd name="adj" fmla="val 50000"/>
              <a:gd name="hf" fmla="val 105146"/>
              <a:gd name="vf" fmla="val 11055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charset="0"/>
              </a:rPr>
              <a:t>         </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ahoma" charset="0"/>
              </a:rPr>
              <a:t>	</a:t>
            </a:r>
            <a:r>
              <a:rPr kumimoji="0" lang="en-US" sz="4000" b="1" i="0" u="none" strike="noStrike" cap="none" normalizeH="0" dirty="0" smtClean="0">
                <a:ln>
                  <a:noFill/>
                </a:ln>
                <a:solidFill>
                  <a:srgbClr val="002060"/>
                </a:solidFill>
                <a:effectLst/>
                <a:latin typeface="Times New Roman" pitchFamily="18" charset="0"/>
                <a:cs typeface="Times New Roman" pitchFamily="18" charset="0"/>
              </a:rPr>
              <a:t>THANK 	YOU.</a:t>
            </a:r>
            <a:endParaRPr kumimoji="0" lang="en-US" sz="4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1765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59898"/>
            <a:ext cx="8077200" cy="1849902"/>
          </a:xfrm>
          <a:solidFill>
            <a:srgbClr val="FFFF00"/>
          </a:solidFill>
          <a:ln w="76200">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scene3d>
              <a:camera prst="orthographicFront"/>
              <a:lightRig rig="soft" dir="t">
                <a:rot lat="0" lon="0" rev="2400000"/>
              </a:lightRig>
            </a:scene3d>
            <a:sp3d extrusionH="57150">
              <a:bevelT w="19050" h="12700" prst="cross"/>
            </a:sp3d>
          </a:bodyPr>
          <a:lstStyle/>
          <a:p>
            <a:pPr algn="ctr"/>
            <a:r>
              <a:rPr lang="en-US" sz="5400" b="1" dirty="0" smtClean="0">
                <a:ln>
                  <a:solidFill>
                    <a:srgbClr val="FF0000"/>
                  </a:solidFill>
                </a:ln>
                <a:solidFill>
                  <a:srgbClr val="FF66FF"/>
                </a:solidFill>
                <a:latin typeface="Algerian" pitchFamily="82" charset="0"/>
              </a:rPr>
              <a:t>EMBRYOLOGY</a:t>
            </a:r>
            <a:endParaRPr lang="en-US" sz="5400" dirty="0">
              <a:ln>
                <a:solidFill>
                  <a:srgbClr val="FF0000"/>
                </a:solidFill>
              </a:ln>
              <a:solidFill>
                <a:srgbClr val="FF66FF"/>
              </a:solidFill>
              <a:latin typeface="Algerian" pitchFamily="82" charset="0"/>
            </a:endParaRPr>
          </a:p>
        </p:txBody>
      </p:sp>
      <p:graphicFrame>
        <p:nvGraphicFramePr>
          <p:cNvPr id="6" name="Diagram 5"/>
          <p:cNvGraphicFramePr/>
          <p:nvPr/>
        </p:nvGraphicFramePr>
        <p:xfrm>
          <a:off x="2133600" y="2819400"/>
          <a:ext cx="6560234"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16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FF0000"/>
                </a:solidFill>
                <a:latin typeface="Times New Roman" pitchFamily="18" charset="0"/>
                <a:cs typeface="Times New Roman" pitchFamily="18" charset="0"/>
              </a:rPr>
              <a:t>DEFINITIONS</a:t>
            </a:r>
            <a:endParaRPr lang="en-US" sz="4800" dirty="0">
              <a:solidFill>
                <a:srgbClr val="FF0000"/>
              </a:solidFill>
            </a:endParaRPr>
          </a:p>
        </p:txBody>
      </p:sp>
      <p:sp>
        <p:nvSpPr>
          <p:cNvPr id="3" name="Content Placeholder 2"/>
          <p:cNvSpPr>
            <a:spLocks noGrp="1"/>
          </p:cNvSpPr>
          <p:nvPr>
            <p:ph idx="1"/>
          </p:nvPr>
        </p:nvSpPr>
        <p:spPr>
          <a:xfrm>
            <a:off x="1143000" y="1447800"/>
            <a:ext cx="7790688" cy="4800600"/>
          </a:xfrm>
        </p:spPr>
        <p:txBody>
          <a:bodyPr/>
          <a:lstStyle/>
          <a:p>
            <a:r>
              <a:rPr lang="en-US" sz="4000" dirty="0" smtClean="0">
                <a:latin typeface="Times New Roman" pitchFamily="18" charset="0"/>
                <a:cs typeface="Times New Roman" pitchFamily="18" charset="0"/>
              </a:rPr>
              <a:t>It’s the scientific study of embryo development.</a:t>
            </a:r>
          </a:p>
          <a:p>
            <a:pPr lvl="0"/>
            <a:r>
              <a:rPr lang="en-US" sz="4000" dirty="0" smtClean="0">
                <a:latin typeface="Times New Roman" pitchFamily="18" charset="0"/>
                <a:cs typeface="Times New Roman" pitchFamily="18" charset="0"/>
              </a:rPr>
              <a:t>Embryo :-  Refer to the developing offspring as from the 3</a:t>
            </a:r>
            <a:r>
              <a:rPr lang="en-US" sz="4000" baseline="30000" dirty="0" smtClean="0">
                <a:latin typeface="Times New Roman" pitchFamily="18" charset="0"/>
                <a:cs typeface="Times New Roman" pitchFamily="18" charset="0"/>
              </a:rPr>
              <a:t>rd</a:t>
            </a:r>
            <a:r>
              <a:rPr lang="en-US" sz="4000" dirty="0" smtClean="0">
                <a:latin typeface="Times New Roman" pitchFamily="18" charset="0"/>
                <a:cs typeface="Times New Roman" pitchFamily="18" charset="0"/>
              </a:rPr>
              <a:t> to the 8</a:t>
            </a:r>
            <a:r>
              <a:rPr lang="en-US" sz="4000" baseline="30000" dirty="0" smtClean="0">
                <a:latin typeface="Times New Roman" pitchFamily="18" charset="0"/>
                <a:cs typeface="Times New Roman" pitchFamily="18" charset="0"/>
              </a:rPr>
              <a:t>th</a:t>
            </a:r>
            <a:r>
              <a:rPr lang="en-US" sz="4000" dirty="0" smtClean="0">
                <a:latin typeface="Times New Roman" pitchFamily="18" charset="0"/>
                <a:cs typeface="Times New Roman" pitchFamily="18" charset="0"/>
              </a:rPr>
              <a:t> week after conception (fertilization).</a:t>
            </a:r>
          </a:p>
          <a:p>
            <a:endParaRPr lang="en-US" dirty="0"/>
          </a:p>
        </p:txBody>
      </p:sp>
    </p:spTree>
    <p:extLst>
      <p:ext uri="{BB962C8B-B14F-4D97-AF65-F5344CB8AC3E}">
        <p14:creationId xmlns:p14="http://schemas.microsoft.com/office/powerpoint/2010/main" val="297985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0000"/>
                </a:solidFill>
                <a:latin typeface="Times New Roman" pitchFamily="18" charset="0"/>
                <a:cs typeface="Times New Roman" pitchFamily="18" charset="0"/>
              </a:rPr>
              <a:t>LEARNING OBJECTIVES</a:t>
            </a:r>
            <a:endParaRPr lang="en-US" dirty="0"/>
          </a:p>
        </p:txBody>
      </p:sp>
      <p:sp>
        <p:nvSpPr>
          <p:cNvPr id="3" name="Content Placeholder 2"/>
          <p:cNvSpPr>
            <a:spLocks noGrp="1"/>
          </p:cNvSpPr>
          <p:nvPr>
            <p:ph idx="1"/>
          </p:nvPr>
        </p:nvSpPr>
        <p:spPr/>
        <p:txBody>
          <a:bodyPr/>
          <a:lstStyle/>
          <a:p>
            <a:pPr lvl="0"/>
            <a:r>
              <a:rPr lang="en-US" sz="4400" dirty="0" smtClean="0">
                <a:latin typeface="Times New Roman" pitchFamily="18" charset="0"/>
                <a:cs typeface="Times New Roman" pitchFamily="18" charset="0"/>
              </a:rPr>
              <a:t>To understand when particular body parts start forming .</a:t>
            </a:r>
          </a:p>
          <a:p>
            <a:pPr lvl="0"/>
            <a:r>
              <a:rPr lang="en-US" sz="4400" dirty="0" smtClean="0">
                <a:latin typeface="Times New Roman" pitchFamily="18" charset="0"/>
                <a:cs typeface="Times New Roman" pitchFamily="18" charset="0"/>
              </a:rPr>
              <a:t>To identify ways in which developmental abnormalities occurs.</a:t>
            </a:r>
          </a:p>
          <a:p>
            <a:endParaRPr lang="en-US" dirty="0"/>
          </a:p>
        </p:txBody>
      </p:sp>
    </p:spTree>
    <p:extLst>
      <p:ext uri="{BB962C8B-B14F-4D97-AF65-F5344CB8AC3E}">
        <p14:creationId xmlns:p14="http://schemas.microsoft.com/office/powerpoint/2010/main" val="428496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600" b="1" dirty="0" smtClean="0">
                <a:solidFill>
                  <a:srgbClr val="0033CC"/>
                </a:solidFill>
                <a:latin typeface="Aharoni" pitchFamily="2" charset="-79"/>
                <a:cs typeface="Aharoni" pitchFamily="2" charset="-79"/>
              </a:rPr>
              <a:t>HUMAN EMBRYO IN VARIOUS STAGES</a:t>
            </a:r>
            <a:endParaRPr lang="en-US" sz="3600" b="1" dirty="0">
              <a:solidFill>
                <a:srgbClr val="0033CC"/>
              </a:solidFill>
              <a:latin typeface="Aharoni" pitchFamily="2" charset="-79"/>
              <a:cs typeface="Aharoni" pitchFamily="2" charset="-79"/>
            </a:endParaRPr>
          </a:p>
        </p:txBody>
      </p:sp>
      <p:pic>
        <p:nvPicPr>
          <p:cNvPr id="6" name="Content Placeholder 5" descr="http://embryo.soad.umich.edu/carnStages/allStagesButtons.gif"/>
          <p:cNvPicPr>
            <a:picLocks noGrp="1"/>
          </p:cNvPicPr>
          <p:nvPr>
            <p:ph idx="1"/>
          </p:nvPr>
        </p:nvPicPr>
        <p:blipFill>
          <a:blip r:embed="rId2" cstate="print">
            <a:lum/>
          </a:blip>
          <a:srcRect/>
          <a:stretch>
            <a:fillRect/>
          </a:stretch>
        </p:blipFill>
        <p:spPr bwMode="auto">
          <a:xfrm>
            <a:off x="0" y="1219200"/>
            <a:ext cx="9144000" cy="5638800"/>
          </a:xfrm>
          <a:prstGeom prst="rect">
            <a:avLst/>
          </a:prstGeom>
          <a:ln w="190500" cap="sq">
            <a:solidFill>
              <a:srgbClr val="FF66F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2981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rgbClr val="FF0000"/>
                </a:solidFill>
                <a:latin typeface="Times New Roman" pitchFamily="18" charset="0"/>
                <a:cs typeface="Times New Roman" pitchFamily="18" charset="0"/>
              </a:rPr>
              <a:t>DEVELOPMENTAL STAGES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4000" b="1" i="1" dirty="0" smtClean="0">
                <a:solidFill>
                  <a:srgbClr val="FF66FF"/>
                </a:solidFill>
                <a:latin typeface="Times New Roman" pitchFamily="18" charset="0"/>
                <a:cs typeface="Times New Roman" pitchFamily="18" charset="0"/>
              </a:rPr>
              <a:t>THREE (3) WEEKS</a:t>
            </a:r>
          </a:p>
          <a:p>
            <a:pPr lvl="0"/>
            <a:r>
              <a:rPr lang="en-US" sz="4000" dirty="0" smtClean="0">
                <a:latin typeface="Times New Roman" pitchFamily="18" charset="0"/>
                <a:cs typeface="Times New Roman" pitchFamily="18" charset="0"/>
              </a:rPr>
              <a:t>The embryo is basically surrounded by the amniotic  sac.</a:t>
            </a:r>
          </a:p>
          <a:p>
            <a:pPr lvl="0"/>
            <a:r>
              <a:rPr lang="en-US" sz="4000" dirty="0" smtClean="0">
                <a:latin typeface="Times New Roman" pitchFamily="18" charset="0"/>
                <a:cs typeface="Times New Roman" pitchFamily="18" charset="0"/>
              </a:rPr>
              <a:t>On the sac’s outer aspect ,are chorionic  </a:t>
            </a:r>
            <a:r>
              <a:rPr lang="en-US" sz="4000" dirty="0" err="1" smtClean="0">
                <a:latin typeface="Times New Roman" pitchFamily="18" charset="0"/>
                <a:cs typeface="Times New Roman" pitchFamily="18" charset="0"/>
              </a:rPr>
              <a:t>villi</a:t>
            </a:r>
            <a:r>
              <a:rPr lang="en-US" sz="4000" dirty="0" smtClean="0">
                <a:latin typeface="Times New Roman" pitchFamily="18" charset="0"/>
                <a:cs typeface="Times New Roman" pitchFamily="18" charset="0"/>
              </a:rPr>
              <a:t> , in a direct contact with the </a:t>
            </a:r>
            <a:r>
              <a:rPr lang="en-US" sz="4000" dirty="0" err="1" smtClean="0">
                <a:latin typeface="Times New Roman" pitchFamily="18" charset="0"/>
                <a:cs typeface="Times New Roman" pitchFamily="18" charset="0"/>
              </a:rPr>
              <a:t>capsularis</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decidua</a:t>
            </a:r>
            <a:r>
              <a:rPr lang="en-US" sz="40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26119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lnSpcReduction="10000"/>
          </a:bodyPr>
          <a:lstStyle/>
          <a:p>
            <a:pPr lvl="0"/>
            <a:r>
              <a:rPr lang="en-US" sz="4400" dirty="0" smtClean="0">
                <a:latin typeface="Times New Roman" pitchFamily="18" charset="0"/>
                <a:cs typeface="Times New Roman" pitchFamily="18" charset="0"/>
              </a:rPr>
              <a:t>On the inner aspect of the sac, the primitive streak becomes a prominent feature, hence identification of cephalic and caudal ends of the embryo.</a:t>
            </a:r>
          </a:p>
          <a:p>
            <a:pPr lvl="0"/>
            <a:r>
              <a:rPr lang="en-US" sz="4400" dirty="0" smtClean="0">
                <a:latin typeface="Times New Roman" pitchFamily="18" charset="0"/>
                <a:cs typeface="Times New Roman" pitchFamily="18" charset="0"/>
              </a:rPr>
              <a:t> So no human characteristics are recognizable.</a:t>
            </a:r>
          </a:p>
          <a:p>
            <a:endParaRPr lang="en-US" dirty="0"/>
          </a:p>
        </p:txBody>
      </p:sp>
    </p:spTree>
    <p:extLst>
      <p:ext uri="{BB962C8B-B14F-4D97-AF65-F5344CB8AC3E}">
        <p14:creationId xmlns:p14="http://schemas.microsoft.com/office/powerpoint/2010/main" val="315038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i="1" dirty="0" smtClean="0">
                <a:solidFill>
                  <a:srgbClr val="FF66FF"/>
                </a:solidFill>
                <a:latin typeface="Times New Roman" pitchFamily="18" charset="0"/>
                <a:cs typeface="Times New Roman" pitchFamily="18" charset="0"/>
              </a:rPr>
              <a:t/>
            </a:r>
            <a:br>
              <a:rPr lang="en-US" sz="4800" b="1" i="1" dirty="0" smtClean="0">
                <a:solidFill>
                  <a:srgbClr val="FF66FF"/>
                </a:solidFill>
                <a:latin typeface="Times New Roman" pitchFamily="18" charset="0"/>
                <a:cs typeface="Times New Roman" pitchFamily="18" charset="0"/>
              </a:rPr>
            </a:br>
            <a:r>
              <a:rPr lang="en-US" sz="4800" b="1" i="1" dirty="0" smtClean="0">
                <a:solidFill>
                  <a:srgbClr val="FF66FF"/>
                </a:solidFill>
                <a:latin typeface="Times New Roman" pitchFamily="18" charset="0"/>
                <a:cs typeface="Times New Roman" pitchFamily="18" charset="0"/>
              </a:rPr>
              <a:t/>
            </a:r>
            <a:br>
              <a:rPr lang="en-US" sz="4800" b="1" i="1" dirty="0" smtClean="0">
                <a:solidFill>
                  <a:srgbClr val="FF66FF"/>
                </a:solidFill>
                <a:latin typeface="Times New Roman" pitchFamily="18" charset="0"/>
                <a:cs typeface="Times New Roman" pitchFamily="18" charset="0"/>
              </a:rPr>
            </a:br>
            <a:r>
              <a:rPr lang="en-US" sz="4800" b="1" i="1" dirty="0" smtClean="0">
                <a:solidFill>
                  <a:srgbClr val="FF66FF"/>
                </a:solidFill>
                <a:latin typeface="Times New Roman" pitchFamily="18" charset="0"/>
                <a:cs typeface="Times New Roman" pitchFamily="18" charset="0"/>
              </a:rPr>
              <a:t/>
            </a:r>
            <a:br>
              <a:rPr lang="en-US" sz="4800" b="1" i="1" dirty="0" smtClean="0">
                <a:solidFill>
                  <a:srgbClr val="FF66FF"/>
                </a:solidFill>
                <a:latin typeface="Times New Roman" pitchFamily="18" charset="0"/>
                <a:cs typeface="Times New Roman" pitchFamily="18" charset="0"/>
              </a:rPr>
            </a:br>
            <a:r>
              <a:rPr lang="en-US" sz="4800" b="1" i="1" dirty="0" smtClean="0">
                <a:solidFill>
                  <a:srgbClr val="FF66FF"/>
                </a:solidFill>
                <a:latin typeface="Times New Roman" pitchFamily="18" charset="0"/>
                <a:cs typeface="Times New Roman" pitchFamily="18" charset="0"/>
              </a:rPr>
              <a:t/>
            </a:r>
            <a:br>
              <a:rPr lang="en-US" sz="4800" b="1" i="1" dirty="0" smtClean="0">
                <a:solidFill>
                  <a:srgbClr val="FF66FF"/>
                </a:solidFill>
                <a:latin typeface="Times New Roman" pitchFamily="18" charset="0"/>
                <a:cs typeface="Times New Roman" pitchFamily="18" charset="0"/>
              </a:rPr>
            </a:br>
            <a:r>
              <a:rPr lang="en-US" sz="4800" b="1" i="1" dirty="0" smtClean="0">
                <a:solidFill>
                  <a:srgbClr val="FF66FF"/>
                </a:solidFill>
                <a:latin typeface="Times New Roman" pitchFamily="18" charset="0"/>
                <a:cs typeface="Times New Roman" pitchFamily="18" charset="0"/>
              </a:rPr>
              <a:t> FOUR (4) WEEKS </a:t>
            </a:r>
            <a:br>
              <a:rPr lang="en-US" sz="4800" b="1" i="1" dirty="0" smtClean="0">
                <a:solidFill>
                  <a:srgbClr val="FF66FF"/>
                </a:solidFill>
                <a:latin typeface="Times New Roman" pitchFamily="18" charset="0"/>
                <a:cs typeface="Times New Roman" pitchFamily="18" charset="0"/>
              </a:rPr>
            </a:br>
            <a:r>
              <a:rPr lang="en-US" sz="4800" b="1" i="1" dirty="0" smtClean="0">
                <a:solidFill>
                  <a:srgbClr val="FF66FF"/>
                </a:solidFill>
                <a:latin typeface="Times New Roman" pitchFamily="18" charset="0"/>
                <a:cs typeface="Times New Roman" pitchFamily="18" charset="0"/>
              </a:rPr>
              <a:t/>
            </a:r>
            <a:br>
              <a:rPr lang="en-US" sz="4800" b="1" i="1" dirty="0" smtClean="0">
                <a:solidFill>
                  <a:srgbClr val="FF66FF"/>
                </a:solidFill>
                <a:latin typeface="Times New Roman" pitchFamily="18" charset="0"/>
                <a:cs typeface="Times New Roman" pitchFamily="18" charset="0"/>
              </a:rPr>
            </a:br>
            <a:r>
              <a:rPr lang="en-US" sz="7300" b="1" i="1" dirty="0" smtClean="0">
                <a:solidFill>
                  <a:srgbClr val="FF66FF"/>
                </a:solidFill>
                <a:latin typeface="Times New Roman" pitchFamily="18" charset="0"/>
                <a:cs typeface="Times New Roman" pitchFamily="18" charset="0"/>
              </a:rPr>
              <a:t/>
            </a:r>
            <a:br>
              <a:rPr lang="en-US" sz="7300" b="1" i="1" dirty="0" smtClean="0">
                <a:solidFill>
                  <a:srgbClr val="FF66FF"/>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1435608" y="1676400"/>
            <a:ext cx="7498080" cy="4572000"/>
          </a:xfrm>
        </p:spPr>
        <p:txBody>
          <a:bodyPr>
            <a:normAutofit fontScale="92500" lnSpcReduction="20000"/>
          </a:bodyPr>
          <a:lstStyle/>
          <a:p>
            <a:pPr>
              <a:buNone/>
            </a:pPr>
            <a:r>
              <a:rPr lang="en-US" sz="3900" dirty="0" smtClean="0">
                <a:latin typeface="Times New Roman" pitchFamily="18" charset="0"/>
                <a:cs typeface="Times New Roman" pitchFamily="18" charset="0"/>
              </a:rPr>
              <a:t>Also known as differentiation phase .</a:t>
            </a:r>
          </a:p>
          <a:p>
            <a:pPr lvl="0"/>
            <a:r>
              <a:rPr lang="en-US" sz="3900" dirty="0" smtClean="0">
                <a:latin typeface="Times New Roman" pitchFamily="18" charset="0"/>
                <a:cs typeface="Times New Roman" pitchFamily="18" charset="0"/>
              </a:rPr>
              <a:t>Characteristic by rapid growth which continues through the next two (2) weeks.</a:t>
            </a:r>
          </a:p>
          <a:p>
            <a:pPr lvl="0"/>
            <a:r>
              <a:rPr lang="en-US" sz="3900" dirty="0" smtClean="0">
                <a:latin typeface="Times New Roman" pitchFamily="18" charset="0"/>
                <a:cs typeface="Times New Roman" pitchFamily="18" charset="0"/>
              </a:rPr>
              <a:t>The embryo measures about 1 cm in length.</a:t>
            </a:r>
          </a:p>
          <a:p>
            <a:pPr lvl="0"/>
            <a:r>
              <a:rPr lang="en-US" sz="3900" dirty="0" smtClean="0">
                <a:latin typeface="Times New Roman" pitchFamily="18" charset="0"/>
                <a:cs typeface="Times New Roman" pitchFamily="18" charset="0"/>
              </a:rPr>
              <a:t>Weighs about one (1) </a:t>
            </a:r>
            <a:r>
              <a:rPr lang="en-US" sz="3900" dirty="0" err="1" smtClean="0">
                <a:latin typeface="Times New Roman" pitchFamily="18" charset="0"/>
                <a:cs typeface="Times New Roman" pitchFamily="18" charset="0"/>
              </a:rPr>
              <a:t>gramme</a:t>
            </a:r>
            <a:r>
              <a:rPr lang="en-US" sz="3900" dirty="0" smtClean="0">
                <a:latin typeface="Times New Roman" pitchFamily="18" charset="0"/>
                <a:cs typeface="Times New Roman" pitchFamily="18" charset="0"/>
              </a:rPr>
              <a:t>.</a:t>
            </a:r>
          </a:p>
          <a:p>
            <a:pPr lvl="0"/>
            <a:r>
              <a:rPr lang="en-US" sz="3900" dirty="0" smtClean="0">
                <a:latin typeface="Times New Roman" pitchFamily="18" charset="0"/>
                <a:cs typeface="Times New Roman" pitchFamily="18" charset="0"/>
              </a:rPr>
              <a:t>Amniotic sac measures about 2.5cm in length.</a:t>
            </a:r>
          </a:p>
          <a:p>
            <a:endParaRPr lang="en-US" dirty="0"/>
          </a:p>
        </p:txBody>
      </p:sp>
    </p:spTree>
    <p:extLst>
      <p:ext uri="{BB962C8B-B14F-4D97-AF65-F5344CB8AC3E}">
        <p14:creationId xmlns:p14="http://schemas.microsoft.com/office/powerpoint/2010/main" val="379019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990600" y="1447800"/>
            <a:ext cx="7943088" cy="5410200"/>
          </a:xfrm>
        </p:spPr>
        <p:txBody>
          <a:bodyPr>
            <a:normAutofit/>
          </a:bodyPr>
          <a:lstStyle/>
          <a:p>
            <a:pPr lvl="0"/>
            <a:r>
              <a:rPr lang="en-US" sz="3200" dirty="0" smtClean="0">
                <a:latin typeface="Times New Roman" pitchFamily="18" charset="0"/>
                <a:cs typeface="Times New Roman" pitchFamily="18" charset="0"/>
              </a:rPr>
              <a:t>The embryo is curved and this helps to locate organs/structures in their correct positions .</a:t>
            </a:r>
          </a:p>
          <a:p>
            <a:pPr>
              <a:buNone/>
            </a:pPr>
            <a:r>
              <a:rPr lang="en-US" sz="3200" b="1" i="1" dirty="0" smtClean="0">
                <a:solidFill>
                  <a:srgbClr val="FF0000"/>
                </a:solidFill>
                <a:latin typeface="Times New Roman" pitchFamily="18" charset="0"/>
                <a:cs typeface="Times New Roman" pitchFamily="18" charset="0"/>
              </a:rPr>
              <a:t>Specific developments includes:-</a:t>
            </a:r>
          </a:p>
          <a:p>
            <a:pPr lvl="0"/>
            <a:r>
              <a:rPr lang="en-US" sz="3200" dirty="0" smtClean="0">
                <a:latin typeface="Times New Roman" pitchFamily="18" charset="0"/>
                <a:cs typeface="Times New Roman" pitchFamily="18" charset="0"/>
              </a:rPr>
              <a:t>Presence of a primitive nervous system, mainly in terms of visible forebrain, midbrain and hindbrain.</a:t>
            </a:r>
          </a:p>
          <a:p>
            <a:pPr lvl="0"/>
            <a:r>
              <a:rPr lang="en-US" sz="3200" dirty="0" smtClean="0">
                <a:latin typeface="Times New Roman" pitchFamily="18" charset="0"/>
                <a:cs typeface="Times New Roman" pitchFamily="18" charset="0"/>
              </a:rPr>
              <a:t>Underdeveloped eyes, nose and ears identified as dots.</a:t>
            </a:r>
          </a:p>
          <a:p>
            <a:endParaRPr lang="en-US" dirty="0"/>
          </a:p>
        </p:txBody>
      </p:sp>
    </p:spTree>
    <p:extLst>
      <p:ext uri="{BB962C8B-B14F-4D97-AF65-F5344CB8AC3E}">
        <p14:creationId xmlns:p14="http://schemas.microsoft.com/office/powerpoint/2010/main" val="208301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a:bodyPr>
          <a:lstStyle/>
          <a:p>
            <a:r>
              <a:rPr lang="en-US" sz="31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Small limb buds.</a:t>
            </a:r>
          </a:p>
          <a:p>
            <a:r>
              <a:rPr lang="en-US" sz="3600" dirty="0" smtClean="0">
                <a:latin typeface="Times New Roman" pitchFamily="18" charset="0"/>
                <a:cs typeface="Times New Roman" pitchFamily="18" charset="0"/>
              </a:rPr>
              <a:t>The formative heart begins to function, though not fully developed  anatomically. </a:t>
            </a:r>
          </a:p>
          <a:p>
            <a:pPr lvl="0"/>
            <a:r>
              <a:rPr lang="en-US" sz="3600" dirty="0" smtClean="0">
                <a:latin typeface="Times New Roman" pitchFamily="18" charset="0"/>
                <a:cs typeface="Times New Roman" pitchFamily="18" charset="0"/>
              </a:rPr>
              <a:t>Its an S-shaped tubular organ known as embryonic bulbar trunk</a:t>
            </a:r>
            <a:r>
              <a:rPr lang="en-US" sz="3600" b="1" dirty="0" smtClean="0">
                <a:latin typeface="Times New Roman" pitchFamily="18" charset="0"/>
                <a:cs typeface="Times New Roman" pitchFamily="18" charset="0"/>
              </a:rPr>
              <a:t>.</a:t>
            </a:r>
          </a:p>
          <a:p>
            <a:pPr lvl="0"/>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Has  only 2 vessels ,ie, inferior </a:t>
            </a:r>
            <a:r>
              <a:rPr lang="en-US" sz="3600" dirty="0" err="1" smtClean="0">
                <a:latin typeface="Times New Roman" pitchFamily="18" charset="0"/>
                <a:cs typeface="Times New Roman" pitchFamily="18" charset="0"/>
              </a:rPr>
              <a:t>venacava</a:t>
            </a:r>
            <a:r>
              <a:rPr lang="en-US" sz="3600" dirty="0" smtClean="0">
                <a:latin typeface="Times New Roman" pitchFamily="18" charset="0"/>
                <a:cs typeface="Times New Roman" pitchFamily="18" charset="0"/>
              </a:rPr>
              <a:t> and aorta.</a:t>
            </a:r>
          </a:p>
          <a:p>
            <a:endParaRPr lang="en-US" sz="3100" dirty="0">
              <a:latin typeface="Times New Roman" pitchFamily="18" charset="0"/>
              <a:cs typeface="Times New Roman" pitchFamily="18" charset="0"/>
            </a:endParaRPr>
          </a:p>
        </p:txBody>
      </p:sp>
    </p:spTree>
    <p:extLst>
      <p:ext uri="{BB962C8B-B14F-4D97-AF65-F5344CB8AC3E}">
        <p14:creationId xmlns:p14="http://schemas.microsoft.com/office/powerpoint/2010/main" val="223042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p:txBody>
          <a:bodyPr/>
          <a:lstStyle/>
          <a:p>
            <a:r>
              <a:rPr lang="en-US" sz="3200" dirty="0" smtClean="0"/>
              <a:t>Integration of reproductive health services including training. </a:t>
            </a:r>
          </a:p>
          <a:p>
            <a:r>
              <a:rPr lang="en-US" sz="3200" dirty="0" smtClean="0"/>
              <a:t>Identification, mobilization and allocation of resources.</a:t>
            </a:r>
          </a:p>
          <a:p>
            <a:r>
              <a:rPr lang="en-US" sz="3200" dirty="0" smtClean="0"/>
              <a:t>Operational research in reproductive health</a:t>
            </a:r>
            <a:r>
              <a:rPr lang="en-US" dirty="0" smtClean="0"/>
              <a:t>, monitoring, evaluation as well as supervision. </a:t>
            </a:r>
          </a:p>
          <a:p>
            <a:endParaRPr lang="en-US" dirty="0"/>
          </a:p>
        </p:txBody>
      </p:sp>
    </p:spTree>
    <p:extLst>
      <p:ext uri="{BB962C8B-B14F-4D97-AF65-F5344CB8AC3E}">
        <p14:creationId xmlns:p14="http://schemas.microsoft.com/office/powerpoint/2010/main" val="9894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a:bodyPr>
          <a:lstStyle/>
          <a:p>
            <a:pPr lvl="0"/>
            <a:r>
              <a:rPr lang="en-US" sz="3300" dirty="0" smtClean="0">
                <a:latin typeface="Times New Roman" pitchFamily="18" charset="0"/>
                <a:cs typeface="Times New Roman" pitchFamily="18" charset="0"/>
              </a:rPr>
              <a:t>Cardiac activities are recordable using a highly powered ultrasonic machine  either trans-vaginal or trans-abdominally. </a:t>
            </a:r>
          </a:p>
          <a:p>
            <a:pPr lvl="0"/>
            <a:r>
              <a:rPr lang="en-US" sz="3300" dirty="0" smtClean="0">
                <a:latin typeface="Times New Roman" pitchFamily="18" charset="0"/>
                <a:cs typeface="Times New Roman" pitchFamily="18" charset="0"/>
              </a:rPr>
              <a:t> The later is the most common route.</a:t>
            </a:r>
          </a:p>
          <a:p>
            <a:pPr>
              <a:buNone/>
            </a:pPr>
            <a:r>
              <a:rPr lang="en-US" sz="3300" dirty="0" smtClean="0">
                <a:latin typeface="Times New Roman" pitchFamily="18" charset="0"/>
                <a:cs typeface="Times New Roman" pitchFamily="18" charset="0"/>
              </a:rPr>
              <a:t>	NB: Exposure to </a:t>
            </a:r>
            <a:r>
              <a:rPr lang="en-US" sz="3300" dirty="0" err="1" smtClean="0">
                <a:latin typeface="Times New Roman" pitchFamily="18" charset="0"/>
                <a:cs typeface="Times New Roman" pitchFamily="18" charset="0"/>
              </a:rPr>
              <a:t>teratogens</a:t>
            </a:r>
            <a:r>
              <a:rPr lang="en-US" sz="3300" dirty="0" smtClean="0">
                <a:latin typeface="Times New Roman" pitchFamily="18" charset="0"/>
                <a:cs typeface="Times New Roman" pitchFamily="18" charset="0"/>
              </a:rPr>
              <a:t> (drugs or some  organism)  increases the risk of congenital abnormalities  hence  various cardiac malformations.</a:t>
            </a:r>
          </a:p>
          <a:p>
            <a:endParaRPr lang="en-US" dirty="0"/>
          </a:p>
        </p:txBody>
      </p:sp>
    </p:spTree>
    <p:extLst>
      <p:ext uri="{BB962C8B-B14F-4D97-AF65-F5344CB8AC3E}">
        <p14:creationId xmlns:p14="http://schemas.microsoft.com/office/powerpoint/2010/main" val="162537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smtClean="0">
                <a:solidFill>
                  <a:srgbClr val="FF66FF"/>
                </a:solidFill>
                <a:latin typeface="Times New Roman" pitchFamily="18" charset="0"/>
                <a:cs typeface="Times New Roman" pitchFamily="18" charset="0"/>
              </a:rPr>
              <a:t>SIX (6) WEEKS</a:t>
            </a:r>
            <a:endParaRPr lang="en-US" sz="4800" dirty="0"/>
          </a:p>
        </p:txBody>
      </p:sp>
      <p:sp>
        <p:nvSpPr>
          <p:cNvPr id="3" name="Content Placeholder 2"/>
          <p:cNvSpPr>
            <a:spLocks noGrp="1"/>
          </p:cNvSpPr>
          <p:nvPr>
            <p:ph idx="1"/>
          </p:nvPr>
        </p:nvSpPr>
        <p:spPr/>
        <p:txBody>
          <a:bodyPr>
            <a:normAutofit fontScale="25000" lnSpcReduction="20000"/>
          </a:bodyPr>
          <a:lstStyle/>
          <a:p>
            <a:pPr>
              <a:buNone/>
            </a:pPr>
            <a:r>
              <a:rPr lang="en-US" dirty="0" smtClean="0"/>
              <a:t>	</a:t>
            </a:r>
            <a:endParaRPr lang="en-US" sz="14400" b="1" i="1" dirty="0" smtClean="0">
              <a:solidFill>
                <a:srgbClr val="FF66FF"/>
              </a:solidFill>
              <a:latin typeface="Times New Roman" pitchFamily="18" charset="0"/>
              <a:cs typeface="Times New Roman" pitchFamily="18" charset="0"/>
            </a:endParaRPr>
          </a:p>
          <a:p>
            <a:r>
              <a:rPr lang="en-US" sz="14400" dirty="0" smtClean="0">
                <a:latin typeface="Times New Roman" pitchFamily="18" charset="0"/>
                <a:cs typeface="Times New Roman" pitchFamily="18" charset="0"/>
              </a:rPr>
              <a:t>The laid down parts continues to grow and develop, hence   upper and lower limbs are correctly identified.</a:t>
            </a:r>
          </a:p>
          <a:p>
            <a:r>
              <a:rPr lang="en-US" sz="14400" dirty="0" smtClean="0">
                <a:latin typeface="Times New Roman" pitchFamily="18" charset="0"/>
                <a:cs typeface="Times New Roman" pitchFamily="18" charset="0"/>
              </a:rPr>
              <a:t>Eyes are visible, grooves on the side of the head where external ears will develop are obvious.</a:t>
            </a:r>
          </a:p>
          <a:p>
            <a:r>
              <a:rPr lang="en-US" sz="14400" dirty="0" smtClean="0">
                <a:latin typeface="Times New Roman" pitchFamily="18" charset="0"/>
                <a:cs typeface="Times New Roman" pitchFamily="18" charset="0"/>
              </a:rPr>
              <a:t> Oral and nasal cavities/structures begins to form.</a:t>
            </a:r>
          </a:p>
          <a:p>
            <a:endParaRPr lang="en-US" dirty="0"/>
          </a:p>
        </p:txBody>
      </p:sp>
    </p:spTree>
    <p:extLst>
      <p:ext uri="{BB962C8B-B14F-4D97-AF65-F5344CB8AC3E}">
        <p14:creationId xmlns:p14="http://schemas.microsoft.com/office/powerpoint/2010/main" val="147679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lnSpcReduction="10000"/>
          </a:bodyPr>
          <a:lstStyle/>
          <a:p>
            <a:pPr lvl="0"/>
            <a:r>
              <a:rPr lang="en-US" sz="3200" dirty="0" smtClean="0">
                <a:latin typeface="Times New Roman" pitchFamily="18" charset="0"/>
                <a:cs typeface="Times New Roman" pitchFamily="18" charset="0"/>
              </a:rPr>
              <a:t>Gonads develop as well, though differentiation occurs from the 7</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r>
              <a:rPr lang="en-US" sz="3200" dirty="0" smtClean="0">
                <a:latin typeface="Times New Roman" pitchFamily="18" charset="0"/>
                <a:cs typeface="Times New Roman" pitchFamily="18" charset="0"/>
              </a:rPr>
              <a:t>By the end of the 6</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 the head and trunk begins to straighten, though the head is much larger.</a:t>
            </a:r>
          </a:p>
          <a:p>
            <a:pPr>
              <a:buNone/>
            </a:pPr>
            <a:r>
              <a:rPr lang="en-US" sz="4800" b="1" i="1" u="sng" dirty="0" smtClean="0">
                <a:solidFill>
                  <a:srgbClr val="FF66FF"/>
                </a:solidFill>
                <a:latin typeface="Times New Roman" pitchFamily="18" charset="0"/>
                <a:cs typeface="Times New Roman" pitchFamily="18" charset="0"/>
              </a:rPr>
              <a:t>EIGHT (8) WEEKS</a:t>
            </a:r>
          </a:p>
          <a:p>
            <a:pPr lvl="0"/>
            <a:r>
              <a:rPr lang="en-US" sz="3200" dirty="0" smtClean="0">
                <a:latin typeface="Times New Roman" pitchFamily="18" charset="0"/>
                <a:cs typeface="Times New Roman" pitchFamily="18" charset="0"/>
              </a:rPr>
              <a:t>Embryo measures about 3cm long and weighs about 4gm</a:t>
            </a:r>
          </a:p>
          <a:p>
            <a:endParaRPr lang="en-US" sz="32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95544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3200" dirty="0" smtClean="0">
                <a:latin typeface="Times New Roman" pitchFamily="18" charset="0"/>
                <a:cs typeface="Times New Roman" pitchFamily="18" charset="0"/>
              </a:rPr>
              <a:t>The amniotic fluid  is about 5 to 10 ml.</a:t>
            </a:r>
          </a:p>
          <a:p>
            <a:pPr lvl="0">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specific developments are:-</a:t>
            </a:r>
          </a:p>
          <a:p>
            <a:pPr lvl="0"/>
            <a:r>
              <a:rPr lang="en-US" sz="3200" dirty="0" smtClean="0">
                <a:latin typeface="Times New Roman" pitchFamily="18" charset="0"/>
                <a:cs typeface="Times New Roman" pitchFamily="18" charset="0"/>
              </a:rPr>
              <a:t>Chorionic </a:t>
            </a:r>
            <a:r>
              <a:rPr lang="en-US" sz="3200" dirty="0" err="1" smtClean="0">
                <a:latin typeface="Times New Roman" pitchFamily="18" charset="0"/>
                <a:cs typeface="Times New Roman" pitchFamily="18" charset="0"/>
              </a:rPr>
              <a:t>villi</a:t>
            </a:r>
            <a:r>
              <a:rPr lang="en-US" sz="3200" dirty="0" smtClean="0">
                <a:latin typeface="Times New Roman" pitchFamily="18" charset="0"/>
                <a:cs typeface="Times New Roman" pitchFamily="18" charset="0"/>
              </a:rPr>
              <a:t> degenerate  except for the area the sac is attached to the </a:t>
            </a:r>
            <a:r>
              <a:rPr lang="en-US" sz="3200" dirty="0" err="1" smtClean="0">
                <a:latin typeface="Times New Roman" pitchFamily="18" charset="0"/>
                <a:cs typeface="Times New Roman" pitchFamily="18" charset="0"/>
              </a:rPr>
              <a:t>decidua</a:t>
            </a:r>
            <a:r>
              <a:rPr lang="en-US" sz="3200" dirty="0" smtClean="0">
                <a:latin typeface="Times New Roman" pitchFamily="18" charset="0"/>
                <a:cs typeface="Times New Roman" pitchFamily="18" charset="0"/>
              </a:rPr>
              <a:t>. </a:t>
            </a:r>
          </a:p>
          <a:p>
            <a:pPr lvl="0"/>
            <a:r>
              <a:rPr lang="en-US" sz="3200" dirty="0" smtClean="0">
                <a:latin typeface="Times New Roman" pitchFamily="18" charset="0"/>
                <a:cs typeface="Times New Roman" pitchFamily="18" charset="0"/>
              </a:rPr>
              <a:t>Degenerated  chorionic </a:t>
            </a:r>
            <a:r>
              <a:rPr lang="en-US" sz="3200" dirty="0" err="1" smtClean="0">
                <a:latin typeface="Times New Roman" pitchFamily="18" charset="0"/>
                <a:cs typeface="Times New Roman" pitchFamily="18" charset="0"/>
              </a:rPr>
              <a:t>villi</a:t>
            </a:r>
            <a:r>
              <a:rPr lang="en-US" sz="3200" dirty="0" smtClean="0">
                <a:latin typeface="Times New Roman" pitchFamily="18" charset="0"/>
                <a:cs typeface="Times New Roman" pitchFamily="18" charset="0"/>
              </a:rPr>
              <a:t> forms the </a:t>
            </a:r>
            <a:r>
              <a:rPr lang="en-US" sz="3200" dirty="0" err="1" smtClean="0">
                <a:latin typeface="Times New Roman" pitchFamily="18" charset="0"/>
                <a:cs typeface="Times New Roman" pitchFamily="18" charset="0"/>
              </a:rPr>
              <a:t>chorion</a:t>
            </a:r>
            <a:r>
              <a:rPr lang="en-US" sz="3200" dirty="0" smtClean="0">
                <a:latin typeface="Times New Roman" pitchFamily="18" charset="0"/>
                <a:cs typeface="Times New Roman" pitchFamily="18" charset="0"/>
              </a:rPr>
              <a:t> membrane .</a:t>
            </a:r>
          </a:p>
          <a:p>
            <a:r>
              <a:rPr lang="en-US" sz="3200" dirty="0" smtClean="0">
                <a:latin typeface="Times New Roman" pitchFamily="18" charset="0"/>
                <a:cs typeface="Times New Roman" pitchFamily="18" charset="0"/>
              </a:rPr>
              <a:t>Embryo begins to move but the movements cannot be perceived by the mother .</a:t>
            </a:r>
          </a:p>
          <a:p>
            <a:pPr lvl="0"/>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2092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990600" y="1295400"/>
            <a:ext cx="7943088" cy="4953000"/>
          </a:xfrm>
        </p:spPr>
        <p:txBody>
          <a:bodyPr>
            <a:normAutofit fontScale="92500" lnSpcReduction="20000"/>
          </a:bodyPr>
          <a:lstStyle/>
          <a:p>
            <a:pPr lvl="0"/>
            <a:r>
              <a:rPr lang="en-US" dirty="0" smtClean="0">
                <a:latin typeface="Times New Roman" pitchFamily="18" charset="0"/>
                <a:cs typeface="Times New Roman" pitchFamily="18" charset="0"/>
              </a:rPr>
              <a:t>Human feature are obvious though it is impossible to identify the sex.</a:t>
            </a:r>
          </a:p>
          <a:p>
            <a:pPr lvl="0"/>
            <a:r>
              <a:rPr lang="en-US" dirty="0" smtClean="0">
                <a:latin typeface="Times New Roman" pitchFamily="18" charset="0"/>
                <a:cs typeface="Times New Roman" pitchFamily="18" charset="0"/>
              </a:rPr>
              <a:t>Head persists, being larger than the trunk/body.</a:t>
            </a:r>
          </a:p>
          <a:p>
            <a:pPr lvl="0"/>
            <a:r>
              <a:rPr lang="en-US" dirty="0" smtClean="0">
                <a:latin typeface="Times New Roman" pitchFamily="18" charset="0"/>
                <a:cs typeface="Times New Roman" pitchFamily="18" charset="0"/>
              </a:rPr>
              <a:t>  Finally all the parts are laid down awaiting growth and development in the next 32 weeks.</a:t>
            </a:r>
          </a:p>
          <a:p>
            <a:pPr>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NB:</a:t>
            </a:r>
          </a:p>
          <a:p>
            <a:r>
              <a:rPr lang="en-US" dirty="0" smtClean="0">
                <a:latin typeface="Times New Roman" pitchFamily="18" charset="0"/>
                <a:cs typeface="Times New Roman" pitchFamily="18" charset="0"/>
              </a:rPr>
              <a:t>The most crucial period for organs/systems development is between 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-8</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week.   </a:t>
            </a:r>
          </a:p>
          <a:p>
            <a:pPr>
              <a:buNone/>
            </a:pPr>
            <a:r>
              <a:rPr lang="en-US" dirty="0" smtClean="0">
                <a:latin typeface="Times New Roman" pitchFamily="18" charset="0"/>
                <a:cs typeface="Times New Roman" pitchFamily="18" charset="0"/>
              </a:rPr>
              <a:t>       					</a:t>
            </a:r>
            <a:r>
              <a:rPr lang="en-US" sz="7800" b="1" u="sng" spc="600" dirty="0" smtClean="0">
                <a:solidFill>
                  <a:srgbClr val="FF66FF"/>
                </a:solidFill>
                <a:latin typeface="Times New Roman" pitchFamily="18" charset="0"/>
                <a:cs typeface="Times New Roman" pitchFamily="18" charset="0"/>
              </a:rPr>
              <a:t>END</a:t>
            </a:r>
          </a:p>
          <a:p>
            <a:endParaRPr lang="en-US" dirty="0"/>
          </a:p>
        </p:txBody>
      </p:sp>
    </p:spTree>
    <p:extLst>
      <p:ext uri="{BB962C8B-B14F-4D97-AF65-F5344CB8AC3E}">
        <p14:creationId xmlns:p14="http://schemas.microsoft.com/office/powerpoint/2010/main" val="418964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839200" cy="3505200"/>
          </a:xfrm>
          <a:solidFill>
            <a:srgbClr val="00B0F0"/>
          </a:solidFill>
          <a:ln w="762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r>
              <a:rPr lang="en-US" dirty="0" smtClean="0">
                <a:solidFill>
                  <a:srgbClr val="FF0000"/>
                </a:solidFill>
                <a:latin typeface="Algerian" pitchFamily="82" charset="0"/>
              </a:rPr>
              <a:t>	</a:t>
            </a:r>
            <a:r>
              <a:rPr lang="en-US" sz="6000" b="1" spc="300" dirty="0" smtClean="0">
                <a:solidFill>
                  <a:srgbClr val="FF0000"/>
                </a:solidFill>
                <a:latin typeface="Algerian" pitchFamily="82" charset="0"/>
              </a:rPr>
              <a:t> THE PLACENTA</a:t>
            </a:r>
            <a:endParaRPr lang="en-US" sz="6000" dirty="0">
              <a:solidFill>
                <a:srgbClr val="FF0000"/>
              </a:solidFill>
              <a:latin typeface="Algerian" pitchFamily="82" charset="0"/>
            </a:endParaRPr>
          </a:p>
        </p:txBody>
      </p:sp>
    </p:spTree>
    <p:extLst>
      <p:ext uri="{BB962C8B-B14F-4D97-AF65-F5344CB8AC3E}">
        <p14:creationId xmlns:p14="http://schemas.microsoft.com/office/powerpoint/2010/main" val="92461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791200"/>
          </a:xfrm>
        </p:spPr>
        <p:txBody>
          <a:bodyPr>
            <a:normAutofit/>
          </a:bodyPr>
          <a:lstStyle/>
          <a:p>
            <a:pPr>
              <a:buFont typeface="Wingdings" pitchFamily="2" charset="2"/>
              <a:buChar char="v"/>
            </a:pPr>
            <a:r>
              <a:rPr lang="en-US" sz="3600" dirty="0" smtClean="0"/>
              <a:t>Also referred to as </a:t>
            </a:r>
            <a:r>
              <a:rPr lang="en-US" sz="3600" b="1" dirty="0" smtClean="0"/>
              <a:t>the afterbirth</a:t>
            </a:r>
            <a:r>
              <a:rPr lang="en-US" sz="3600" dirty="0" smtClean="0"/>
              <a:t>.</a:t>
            </a:r>
          </a:p>
          <a:p>
            <a:pPr>
              <a:buNone/>
            </a:pPr>
            <a:r>
              <a:rPr lang="en-US" sz="3300" dirty="0" smtClean="0">
                <a:latin typeface="Times New Roman" pitchFamily="18" charset="0"/>
                <a:cs typeface="Times New Roman" pitchFamily="18" charset="0"/>
              </a:rPr>
              <a:t>	</a:t>
            </a:r>
            <a:r>
              <a:rPr lang="en-US" sz="3400" b="1" u="sng" dirty="0" smtClean="0">
                <a:solidFill>
                  <a:schemeClr val="accent3">
                    <a:lumMod val="50000"/>
                  </a:schemeClr>
                </a:solidFill>
                <a:latin typeface="Times New Roman" pitchFamily="18" charset="0"/>
                <a:cs typeface="Times New Roman" pitchFamily="18" charset="0"/>
              </a:rPr>
              <a:t>DESCRIPTION</a:t>
            </a:r>
            <a:endParaRPr lang="en-US" sz="3400" b="1" dirty="0" smtClean="0">
              <a:solidFill>
                <a:schemeClr val="accent3">
                  <a:lumMod val="50000"/>
                </a:schemeClr>
              </a:solidFill>
              <a:latin typeface="Times New Roman" pitchFamily="18" charset="0"/>
              <a:cs typeface="Times New Roman" pitchFamily="18" charset="0"/>
            </a:endParaRPr>
          </a:p>
          <a:p>
            <a:pPr lvl="0"/>
            <a:r>
              <a:rPr lang="en-US" sz="3400" dirty="0" smtClean="0">
                <a:latin typeface="Times New Roman" pitchFamily="18" charset="0"/>
                <a:cs typeface="Times New Roman" pitchFamily="18" charset="0"/>
              </a:rPr>
              <a:t>  It is a flat organ (spongy disc) at term, whose diameter is approximately 20cm.</a:t>
            </a:r>
          </a:p>
          <a:p>
            <a:pPr lvl="0"/>
            <a:r>
              <a:rPr lang="en-US" sz="3400" dirty="0" smtClean="0">
                <a:latin typeface="Times New Roman" pitchFamily="18" charset="0"/>
                <a:cs typeface="Times New Roman" pitchFamily="18" charset="0"/>
              </a:rPr>
              <a:t>Thickness  at  the middle, approximately 2.5 cm, though thinner at the edges. </a:t>
            </a:r>
          </a:p>
          <a:p>
            <a:pPr lvl="0"/>
            <a:r>
              <a:rPr lang="en-US" sz="3400" dirty="0" smtClean="0">
                <a:latin typeface="Times New Roman" pitchFamily="18" charset="0"/>
                <a:cs typeface="Times New Roman" pitchFamily="18" charset="0"/>
              </a:rPr>
              <a:t> Its almost round in shape.</a:t>
            </a:r>
          </a:p>
          <a:p>
            <a:pPr lvl="0"/>
            <a:r>
              <a:rPr lang="en-US" sz="3400" dirty="0" smtClean="0">
                <a:latin typeface="Times New Roman" pitchFamily="18" charset="0"/>
                <a:cs typeface="Times New Roman" pitchFamily="18" charset="0"/>
              </a:rPr>
              <a:t>Weighs approximately  1/6</a:t>
            </a:r>
            <a:r>
              <a:rPr lang="en-US" sz="3400" baseline="30000" dirty="0" smtClean="0">
                <a:latin typeface="Times New Roman" pitchFamily="18" charset="0"/>
                <a:cs typeface="Times New Roman" pitchFamily="18" charset="0"/>
              </a:rPr>
              <a:t>th</a:t>
            </a:r>
            <a:r>
              <a:rPr lang="en-US" sz="3400" dirty="0" smtClean="0">
                <a:latin typeface="Times New Roman" pitchFamily="18" charset="0"/>
                <a:cs typeface="Times New Roman" pitchFamily="18" charset="0"/>
              </a:rPr>
              <a:t>  of the baby’s birth weight.</a:t>
            </a:r>
          </a:p>
          <a:p>
            <a:endParaRPr lang="en-US" dirty="0"/>
          </a:p>
        </p:txBody>
      </p:sp>
      <p:sp>
        <p:nvSpPr>
          <p:cNvPr id="2" name="Title 1"/>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57304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5778691"/>
          </a:xfrm>
        </p:spPr>
        <p:txBody>
          <a:bodyPr>
            <a:normAutofit/>
          </a:bodyPr>
          <a:lstStyle/>
          <a:p>
            <a:pPr>
              <a:buNone/>
            </a:pPr>
            <a:r>
              <a:rPr lang="en-US" dirty="0" smtClean="0"/>
              <a:t>	</a:t>
            </a:r>
            <a:r>
              <a:rPr lang="en-US" sz="3400" dirty="0" smtClean="0">
                <a:latin typeface="Times New Roman" pitchFamily="18" charset="0"/>
                <a:cs typeface="Times New Roman" pitchFamily="18" charset="0"/>
              </a:rPr>
              <a:t>	</a:t>
            </a:r>
            <a:r>
              <a:rPr lang="en-US" sz="3400" b="1" u="sng" dirty="0" smtClean="0">
                <a:solidFill>
                  <a:schemeClr val="accent3">
                    <a:lumMod val="50000"/>
                  </a:schemeClr>
                </a:solidFill>
                <a:latin typeface="Times New Roman" pitchFamily="18" charset="0"/>
                <a:cs typeface="Times New Roman" pitchFamily="18" charset="0"/>
              </a:rPr>
              <a:t>DEVELOPMENTAL  STAGES</a:t>
            </a:r>
            <a:endParaRPr lang="en-US" sz="3400" b="1" dirty="0" smtClean="0">
              <a:solidFill>
                <a:schemeClr val="accent3">
                  <a:lumMod val="50000"/>
                </a:schemeClr>
              </a:solidFill>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	</a:t>
            </a:r>
            <a:r>
              <a:rPr lang="en-US" sz="3400" b="1" dirty="0" smtClean="0">
                <a:solidFill>
                  <a:schemeClr val="accent1">
                    <a:lumMod val="50000"/>
                  </a:schemeClr>
                </a:solidFill>
                <a:latin typeface="Times New Roman" pitchFamily="18" charset="0"/>
                <a:cs typeface="Times New Roman" pitchFamily="18" charset="0"/>
              </a:rPr>
              <a:t>3</a:t>
            </a:r>
            <a:r>
              <a:rPr lang="en-US" sz="3400" b="1" baseline="30000" dirty="0" smtClean="0">
                <a:solidFill>
                  <a:schemeClr val="accent1">
                    <a:lumMod val="50000"/>
                  </a:schemeClr>
                </a:solidFill>
                <a:latin typeface="Times New Roman" pitchFamily="18" charset="0"/>
                <a:cs typeface="Times New Roman" pitchFamily="18" charset="0"/>
              </a:rPr>
              <a:t>rd</a:t>
            </a:r>
            <a:r>
              <a:rPr lang="en-US" sz="3400" b="1" dirty="0" smtClean="0">
                <a:solidFill>
                  <a:schemeClr val="accent1">
                    <a:lumMod val="50000"/>
                  </a:schemeClr>
                </a:solidFill>
                <a:latin typeface="Times New Roman" pitchFamily="18" charset="0"/>
                <a:cs typeface="Times New Roman" pitchFamily="18" charset="0"/>
              </a:rPr>
              <a:t> -11</a:t>
            </a:r>
            <a:r>
              <a:rPr lang="en-US" sz="3400" b="1" baseline="30000" dirty="0" smtClean="0">
                <a:solidFill>
                  <a:schemeClr val="accent1">
                    <a:lumMod val="50000"/>
                  </a:schemeClr>
                </a:solidFill>
                <a:latin typeface="Times New Roman" pitchFamily="18" charset="0"/>
                <a:cs typeface="Times New Roman" pitchFamily="18" charset="0"/>
              </a:rPr>
              <a:t>th</a:t>
            </a:r>
            <a:r>
              <a:rPr lang="en-US" sz="3400" b="1" dirty="0" smtClean="0">
                <a:solidFill>
                  <a:schemeClr val="accent1">
                    <a:lumMod val="50000"/>
                  </a:schemeClr>
                </a:solidFill>
                <a:latin typeface="Times New Roman" pitchFamily="18" charset="0"/>
                <a:cs typeface="Times New Roman" pitchFamily="18" charset="0"/>
              </a:rPr>
              <a:t> week</a:t>
            </a:r>
          </a:p>
          <a:p>
            <a:pPr lvl="0"/>
            <a:r>
              <a:rPr lang="en-US" sz="3400" dirty="0" smtClean="0">
                <a:latin typeface="Times New Roman" pitchFamily="18" charset="0"/>
                <a:cs typeface="Times New Roman" pitchFamily="18" charset="0"/>
              </a:rPr>
              <a:t>Chorionic </a:t>
            </a:r>
            <a:r>
              <a:rPr lang="en-US" sz="3400" dirty="0" err="1" smtClean="0">
                <a:latin typeface="Times New Roman" pitchFamily="18" charset="0"/>
                <a:cs typeface="Times New Roman" pitchFamily="18" charset="0"/>
              </a:rPr>
              <a:t>villi</a:t>
            </a:r>
            <a:r>
              <a:rPr lang="en-US" sz="3400" dirty="0" smtClean="0">
                <a:latin typeface="Times New Roman" pitchFamily="18" charset="0"/>
                <a:cs typeface="Times New Roman" pitchFamily="18" charset="0"/>
              </a:rPr>
              <a:t> i.e. minute,  roots- like projection from the </a:t>
            </a:r>
            <a:r>
              <a:rPr lang="en-US" sz="3400" dirty="0" err="1" smtClean="0">
                <a:latin typeface="Times New Roman" pitchFamily="18" charset="0"/>
                <a:cs typeface="Times New Roman" pitchFamily="18" charset="0"/>
              </a:rPr>
              <a:t>trophoblastic</a:t>
            </a:r>
            <a:r>
              <a:rPr lang="en-US" sz="3400" dirty="0" smtClean="0">
                <a:latin typeface="Times New Roman" pitchFamily="18" charset="0"/>
                <a:cs typeface="Times New Roman" pitchFamily="18" charset="0"/>
              </a:rPr>
              <a:t> layer, covers the embryo completely externally.</a:t>
            </a:r>
          </a:p>
          <a:p>
            <a:pPr lvl="0"/>
            <a:r>
              <a:rPr lang="en-US" sz="3400" dirty="0" smtClean="0">
                <a:latin typeface="Times New Roman" pitchFamily="18" charset="0"/>
                <a:cs typeface="Times New Roman" pitchFamily="18" charset="0"/>
              </a:rPr>
              <a:t>Those below the embryo,  proliferate very fast due to excellent perfusion ,and become known as </a:t>
            </a:r>
            <a:r>
              <a:rPr lang="en-US" sz="3400" b="1" dirty="0" err="1" smtClean="0">
                <a:latin typeface="Times New Roman" pitchFamily="18" charset="0"/>
                <a:cs typeface="Times New Roman" pitchFamily="18" charset="0"/>
              </a:rPr>
              <a:t>Chorion</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frondosum</a:t>
            </a:r>
            <a:r>
              <a:rPr lang="en-US" sz="3400" b="1"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56353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410200"/>
          </a:xfrm>
        </p:spPr>
        <p:txBody>
          <a:bodyPr>
            <a:normAutofit/>
          </a:bodyPr>
          <a:lstStyle/>
          <a:p>
            <a:pPr lvl="0"/>
            <a:r>
              <a:rPr lang="en-US" dirty="0" smtClean="0">
                <a:latin typeface="Times New Roman" pitchFamily="18" charset="0"/>
                <a:cs typeface="Times New Roman" pitchFamily="18" charset="0"/>
              </a:rPr>
              <a:t>Those on top of the embryo, gradually degenerate forming </a:t>
            </a:r>
            <a:r>
              <a:rPr lang="en-US" b="1" dirty="0" smtClean="0">
                <a:latin typeface="Times New Roman" pitchFamily="18" charset="0"/>
                <a:cs typeface="Times New Roman" pitchFamily="18" charset="0"/>
              </a:rPr>
              <a:t>chorion laeve</a:t>
            </a:r>
            <a:r>
              <a:rPr lang="en-US" dirty="0" smtClean="0">
                <a:latin typeface="Times New Roman" pitchFamily="18" charset="0"/>
                <a:cs typeface="Times New Roman" pitchFamily="18" charset="0"/>
              </a:rPr>
              <a:t>, which eventually forms </a:t>
            </a:r>
            <a:r>
              <a:rPr lang="en-US" b="1" dirty="0" smtClean="0">
                <a:latin typeface="Times New Roman" pitchFamily="18" charset="0"/>
                <a:cs typeface="Times New Roman" pitchFamily="18" charset="0"/>
              </a:rPr>
              <a:t>chorion membrane</a:t>
            </a:r>
            <a:r>
              <a:rPr lang="en-US"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Among the chorion  frondosum, some of them erode the maternal blood vessels as they penetrate the decidua, and they are referred to as </a:t>
            </a:r>
            <a:r>
              <a:rPr lang="en-US" b="1" dirty="0" smtClean="0">
                <a:latin typeface="Times New Roman" pitchFamily="18" charset="0"/>
                <a:cs typeface="Times New Roman" pitchFamily="18" charset="0"/>
              </a:rPr>
              <a:t>nutritive villi</a:t>
            </a:r>
            <a:r>
              <a:rPr lang="en-US"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The rest penetrate deeper into the spongy decidua, to firmly secure the placenta and they are known as </a:t>
            </a:r>
            <a:r>
              <a:rPr lang="en-US" sz="3500" b="1" dirty="0" smtClean="0">
                <a:latin typeface="Times New Roman" pitchFamily="18" charset="0"/>
                <a:cs typeface="Times New Roman" pitchFamily="18" charset="0"/>
              </a:rPr>
              <a:t>anchoring villi</a:t>
            </a:r>
            <a:r>
              <a:rPr lang="en-US" dirty="0" smtClean="0">
                <a:latin typeface="Times New Roman" pitchFamily="18" charset="0"/>
                <a:cs typeface="Times New Roman" pitchFamily="18" charset="0"/>
              </a:rPr>
              <a:t>.</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68965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8915400" cy="5071872"/>
          </a:xfrm>
        </p:spPr>
        <p:txBody>
          <a:bodyPr>
            <a:normAutofit fontScale="77500" lnSpcReduction="20000"/>
          </a:bodyPr>
          <a:lstStyle/>
          <a:p>
            <a:pPr lvl="0"/>
            <a:r>
              <a:rPr lang="en-US" sz="3500" dirty="0" smtClean="0">
                <a:latin typeface="Times New Roman" pitchFamily="18" charset="0"/>
                <a:cs typeface="Times New Roman" pitchFamily="18" charset="0"/>
              </a:rPr>
              <a:t>As the nutritive villi erode, the opened up blood vessels become known as</a:t>
            </a:r>
            <a:r>
              <a:rPr lang="en-US" sz="3500" b="1" dirty="0" smtClean="0">
                <a:latin typeface="Times New Roman" pitchFamily="18" charset="0"/>
                <a:cs typeface="Times New Roman" pitchFamily="18" charset="0"/>
              </a:rPr>
              <a:t> sinuses</a:t>
            </a:r>
            <a:r>
              <a:rPr lang="en-US" sz="3500" dirty="0" smtClean="0">
                <a:latin typeface="Times New Roman" pitchFamily="18" charset="0"/>
                <a:cs typeface="Times New Roman" pitchFamily="18" charset="0"/>
              </a:rPr>
              <a:t>.</a:t>
            </a:r>
          </a:p>
          <a:p>
            <a:pPr lvl="0"/>
            <a:r>
              <a:rPr lang="en-US" sz="3500" dirty="0" smtClean="0">
                <a:latin typeface="Times New Roman" pitchFamily="18" charset="0"/>
                <a:cs typeface="Times New Roman" pitchFamily="18" charset="0"/>
              </a:rPr>
              <a:t>The  area  surrounding the villi is referred to as </a:t>
            </a:r>
            <a:r>
              <a:rPr lang="en-US" sz="3500" b="1" dirty="0" smtClean="0">
                <a:latin typeface="Times New Roman" pitchFamily="18" charset="0"/>
                <a:cs typeface="Times New Roman" pitchFamily="18" charset="0"/>
              </a:rPr>
              <a:t>blood or </a:t>
            </a:r>
            <a:r>
              <a:rPr lang="en-US" sz="3500" b="1" dirty="0" err="1" smtClean="0">
                <a:latin typeface="Times New Roman" pitchFamily="18" charset="0"/>
                <a:cs typeface="Times New Roman" pitchFamily="18" charset="0"/>
              </a:rPr>
              <a:t>intervillous</a:t>
            </a:r>
            <a:r>
              <a:rPr lang="en-US" sz="3500" b="1" dirty="0" smtClean="0">
                <a:latin typeface="Times New Roman" pitchFamily="18" charset="0"/>
                <a:cs typeface="Times New Roman" pitchFamily="18" charset="0"/>
              </a:rPr>
              <a:t> space</a:t>
            </a:r>
            <a:r>
              <a:rPr lang="en-US" sz="3500" dirty="0" smtClean="0">
                <a:latin typeface="Times New Roman" pitchFamily="18" charset="0"/>
                <a:cs typeface="Times New Roman" pitchFamily="18" charset="0"/>
              </a:rPr>
              <a:t>.</a:t>
            </a:r>
          </a:p>
          <a:p>
            <a:pPr lvl="0"/>
            <a:r>
              <a:rPr lang="en-US" sz="3500" dirty="0" smtClean="0">
                <a:latin typeface="Times New Roman" pitchFamily="18" charset="0"/>
                <a:cs typeface="Times New Roman" pitchFamily="18" charset="0"/>
              </a:rPr>
              <a:t>The maternal blood circulates slowly to facilitate various placental functions.</a:t>
            </a:r>
          </a:p>
          <a:p>
            <a:pPr>
              <a:buNone/>
            </a:pPr>
            <a:r>
              <a:rPr lang="en-US" sz="3500" dirty="0" smtClean="0">
                <a:latin typeface="Times New Roman" pitchFamily="18" charset="0"/>
                <a:cs typeface="Times New Roman" pitchFamily="18" charset="0"/>
              </a:rPr>
              <a:t> </a:t>
            </a:r>
          </a:p>
          <a:p>
            <a:pPr>
              <a:buNone/>
            </a:pPr>
            <a:r>
              <a:rPr lang="en-US" sz="3500" dirty="0" smtClean="0">
                <a:latin typeface="Times New Roman" pitchFamily="18" charset="0"/>
                <a:cs typeface="Times New Roman" pitchFamily="18" charset="0"/>
              </a:rPr>
              <a:t>		</a:t>
            </a:r>
            <a:r>
              <a:rPr lang="en-US" sz="3500" u="sng" dirty="0" smtClean="0">
                <a:latin typeface="Times New Roman" pitchFamily="18" charset="0"/>
                <a:cs typeface="Times New Roman" pitchFamily="18" charset="0"/>
              </a:rPr>
              <a:t>STRUCTURE  OF  CHORIONIC  VILLI</a:t>
            </a:r>
          </a:p>
          <a:p>
            <a:pPr>
              <a:buNone/>
            </a:pPr>
            <a:r>
              <a:rPr lang="en-US" sz="3500" b="1" dirty="0" smtClean="0">
                <a:latin typeface="Times New Roman" pitchFamily="18" charset="0"/>
                <a:cs typeface="Times New Roman" pitchFamily="18" charset="0"/>
              </a:rPr>
              <a:t>Diagram:-</a:t>
            </a:r>
          </a:p>
          <a:p>
            <a:pPr>
              <a:buNone/>
            </a:pPr>
            <a:endParaRPr lang="en-US" sz="3500" b="1" dirty="0" smtClean="0">
              <a:latin typeface="Times New Roman" pitchFamily="18" charset="0"/>
              <a:cs typeface="Times New Roman" pitchFamily="18" charset="0"/>
            </a:endParaRPr>
          </a:p>
          <a:p>
            <a:r>
              <a:rPr lang="en-US" sz="3500" dirty="0" smtClean="0">
                <a:latin typeface="Times New Roman" pitchFamily="18" charset="0"/>
                <a:cs typeface="Times New Roman" pitchFamily="18" charset="0"/>
              </a:rPr>
              <a:t>It’s the functional part of the placenta.</a:t>
            </a:r>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35391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ELEMENTS OF QUALITY OF CARE IN REPRODUCTIVE HEALTH  </a:t>
            </a: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3200" dirty="0" smtClean="0"/>
              <a:t>Quality family services</a:t>
            </a:r>
          </a:p>
          <a:p>
            <a:r>
              <a:rPr lang="en-US" sz="3200" dirty="0" smtClean="0"/>
              <a:t>Promoting safe motherhood</a:t>
            </a:r>
          </a:p>
          <a:p>
            <a:r>
              <a:rPr lang="en-US" sz="3200" dirty="0" smtClean="0"/>
              <a:t>Prenatal, safe delivery and postnatal care including breast feeding</a:t>
            </a:r>
          </a:p>
          <a:p>
            <a:r>
              <a:rPr lang="en-US" sz="3200" dirty="0" smtClean="0"/>
              <a:t>Prevention and management of infertility</a:t>
            </a:r>
          </a:p>
          <a:p>
            <a:r>
              <a:rPr lang="en-US" sz="3200" dirty="0" smtClean="0"/>
              <a:t>Prevention and management of complications of unsafe abortions</a:t>
            </a:r>
          </a:p>
          <a:p>
            <a:r>
              <a:rPr lang="en-US" sz="3200" dirty="0" smtClean="0"/>
              <a:t>Safe abortion services where not against law</a:t>
            </a:r>
          </a:p>
        </p:txBody>
      </p:sp>
    </p:spTree>
    <p:extLst>
      <p:ext uri="{BB962C8B-B14F-4D97-AF65-F5344CB8AC3E}">
        <p14:creationId xmlns:p14="http://schemas.microsoft.com/office/powerpoint/2010/main" val="8525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1.bp.blogspot.com/-zWghVOLakqY/Ug5u5gBC-AI/AAAAAAAABkY/heeJClFIc4U/s1600/placental+circulation+2.jpg"/>
          <p:cNvPicPr>
            <a:picLocks noGrp="1"/>
          </p:cNvPicPr>
          <p:nvPr>
            <p:ph idx="1"/>
          </p:nvPr>
        </p:nvPicPr>
        <p:blipFill>
          <a:blip r:embed="rId2" cstate="print"/>
          <a:srcRect/>
          <a:stretch>
            <a:fillRect/>
          </a:stretch>
        </p:blipFill>
        <p:spPr bwMode="auto">
          <a:xfrm>
            <a:off x="0" y="1219200"/>
            <a:ext cx="8991600" cy="56387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	CHORIONIC  VILLI</a:t>
            </a:r>
            <a:endParaRPr lang="en-US" dirty="0"/>
          </a:p>
        </p:txBody>
      </p:sp>
    </p:spTree>
    <p:extLst>
      <p:ext uri="{BB962C8B-B14F-4D97-AF65-F5344CB8AC3E}">
        <p14:creationId xmlns:p14="http://schemas.microsoft.com/office/powerpoint/2010/main" val="303682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5486400"/>
          </a:xfrm>
        </p:spPr>
        <p:txBody>
          <a:bodyPr>
            <a:normAutofit/>
          </a:bodyPr>
          <a:lstStyle/>
          <a:p>
            <a:r>
              <a:rPr lang="en-US" sz="3800" dirty="0" smtClean="0">
                <a:latin typeface="Times New Roman" pitchFamily="18" charset="0"/>
                <a:cs typeface="Times New Roman" pitchFamily="18" charset="0"/>
              </a:rPr>
              <a:t>Each </a:t>
            </a:r>
            <a:r>
              <a:rPr lang="en-US" sz="3800" dirty="0" err="1" smtClean="0">
                <a:latin typeface="Times New Roman" pitchFamily="18" charset="0"/>
                <a:cs typeface="Times New Roman" pitchFamily="18" charset="0"/>
              </a:rPr>
              <a:t>villus</a:t>
            </a:r>
            <a:r>
              <a:rPr lang="en-US" sz="3800" dirty="0" smtClean="0">
                <a:latin typeface="Times New Roman" pitchFamily="18" charset="0"/>
                <a:cs typeface="Times New Roman" pitchFamily="18" charset="0"/>
              </a:rPr>
              <a:t> comprises of four (4) layers of tissues, which are semi-permeable to allow  placental functions to occur.</a:t>
            </a:r>
          </a:p>
          <a:p>
            <a:r>
              <a:rPr lang="en-US" sz="3800" dirty="0" smtClean="0">
                <a:latin typeface="Times New Roman" pitchFamily="18" charset="0"/>
                <a:cs typeface="Times New Roman" pitchFamily="18" charset="0"/>
              </a:rPr>
              <a:t>However mixing of maternal and fetal blood never happen ,except  tear(s) of a </a:t>
            </a:r>
            <a:r>
              <a:rPr lang="en-US" sz="3800" dirty="0" err="1" smtClean="0">
                <a:latin typeface="Times New Roman" pitchFamily="18" charset="0"/>
                <a:cs typeface="Times New Roman" pitchFamily="18" charset="0"/>
              </a:rPr>
              <a:t>villus</a:t>
            </a:r>
            <a:r>
              <a:rPr lang="en-US" sz="3800" dirty="0" smtClean="0">
                <a:latin typeface="Times New Roman" pitchFamily="18" charset="0"/>
                <a:cs typeface="Times New Roman" pitchFamily="18" charset="0"/>
              </a:rPr>
              <a:t>/villi  have  occurred.</a:t>
            </a:r>
          </a:p>
          <a:p>
            <a:pPr>
              <a:buNone/>
            </a:pPr>
            <a:r>
              <a:rPr lang="en-US" sz="3800" dirty="0" smtClean="0">
                <a:latin typeface="Times New Roman" pitchFamily="18" charset="0"/>
                <a:cs typeface="Times New Roman" pitchFamily="18" charset="0"/>
              </a:rPr>
              <a:t>	</a:t>
            </a:r>
            <a:r>
              <a:rPr lang="en-US" sz="4000" u="sng" dirty="0" smtClean="0">
                <a:latin typeface="Times New Roman" pitchFamily="18" charset="0"/>
                <a:cs typeface="Times New Roman" pitchFamily="18" charset="0"/>
              </a:rPr>
              <a:t>Specific layers are:</a:t>
            </a:r>
            <a:endParaRPr lang="en-US" sz="3800" u="sng"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96129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562600"/>
          </a:xfrm>
        </p:spPr>
        <p:txBody>
          <a:bodyPr>
            <a:normAutofit/>
          </a:bodyPr>
          <a:lstStyle/>
          <a:p>
            <a:pPr lvl="0">
              <a:buNone/>
            </a:pP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)Fetal  capillary </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Consists of the terminal vessels of umbilical arteries and vein.</a:t>
            </a:r>
          </a:p>
          <a:p>
            <a:pPr lvl="0">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ii)Mesoderm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Provides connective tissue to the fetal capillary ,so  together  they  form  the innermost layer.</a:t>
            </a:r>
          </a:p>
          <a:p>
            <a:pPr lvl="0">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iii) </a:t>
            </a:r>
            <a:r>
              <a:rPr lang="en-US" i="1" dirty="0" err="1" smtClean="0">
                <a:latin typeface="Times New Roman" pitchFamily="18" charset="0"/>
                <a:cs typeface="Times New Roman" pitchFamily="18" charset="0"/>
              </a:rPr>
              <a:t>Cytotrophoblastic</a:t>
            </a:r>
            <a:r>
              <a:rPr lang="en-US" i="1" dirty="0" smtClean="0">
                <a:latin typeface="Times New Roman" pitchFamily="18" charset="0"/>
                <a:cs typeface="Times New Roman" pitchFamily="18" charset="0"/>
              </a:rPr>
              <a:t> (middle) layer </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Comprises of a single layer of cells and completely cover the innermost layer.</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972487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5071872"/>
          </a:xfrm>
        </p:spPr>
        <p:txBody>
          <a:bodyPr>
            <a:normAutofit/>
          </a:bodyPr>
          <a:lstStyle/>
          <a:p>
            <a:pPr lvl="0">
              <a:buNone/>
            </a:pPr>
            <a:r>
              <a:rPr lang="en-US" dirty="0" smtClean="0"/>
              <a:t> </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iv) </a:t>
            </a:r>
            <a:r>
              <a:rPr lang="en-US" i="1" dirty="0" err="1" smtClean="0">
                <a:latin typeface="Times New Roman" pitchFamily="18" charset="0"/>
                <a:cs typeface="Times New Roman" pitchFamily="18" charset="0"/>
              </a:rPr>
              <a:t>Syncytiotrophoblastic</a:t>
            </a:r>
            <a:r>
              <a:rPr lang="en-US" i="1" dirty="0" smtClean="0">
                <a:latin typeface="Times New Roman" pitchFamily="18" charset="0"/>
                <a:cs typeface="Times New Roman" pitchFamily="18" charset="0"/>
              </a:rPr>
              <a:t> layer/outer most layer</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Covers the </a:t>
            </a:r>
            <a:r>
              <a:rPr lang="en-US" dirty="0" err="1" smtClean="0">
                <a:latin typeface="Times New Roman" pitchFamily="18" charset="0"/>
                <a:cs typeface="Times New Roman" pitchFamily="18" charset="0"/>
              </a:rPr>
              <a:t>villus</a:t>
            </a:r>
            <a:r>
              <a:rPr lang="en-US" dirty="0" smtClean="0">
                <a:latin typeface="Times New Roman" pitchFamily="18" charset="0"/>
                <a:cs typeface="Times New Roman" pitchFamily="18" charset="0"/>
              </a:rPr>
              <a:t> externally.  </a:t>
            </a:r>
          </a:p>
          <a:p>
            <a:r>
              <a:rPr lang="en-US" dirty="0" smtClean="0">
                <a:latin typeface="Times New Roman" pitchFamily="18" charset="0"/>
                <a:cs typeface="Times New Roman" pitchFamily="18" charset="0"/>
              </a:rPr>
              <a:t>Together with the </a:t>
            </a:r>
            <a:r>
              <a:rPr lang="en-US" dirty="0" err="1" smtClean="0">
                <a:latin typeface="Times New Roman" pitchFamily="18" charset="0"/>
                <a:cs typeface="Times New Roman" pitchFamily="18" charset="0"/>
              </a:rPr>
              <a:t>cytotrophoblastic</a:t>
            </a:r>
            <a:r>
              <a:rPr lang="en-US" dirty="0" smtClean="0">
                <a:latin typeface="Times New Roman" pitchFamily="18" charset="0"/>
                <a:cs typeface="Times New Roman" pitchFamily="18" charset="0"/>
              </a:rPr>
              <a:t> layer, provide limited barrier to some substances and facilitates production of most hormones.</a:t>
            </a:r>
          </a:p>
          <a:p>
            <a:r>
              <a:rPr lang="en-US" dirty="0" smtClean="0">
                <a:latin typeface="Times New Roman" pitchFamily="18" charset="0"/>
                <a:cs typeface="Times New Roman" pitchFamily="18" charset="0"/>
              </a:rPr>
              <a:t>As from the 10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week, placenta is fully formed and functional, though loose in texture.</a:t>
            </a:r>
          </a:p>
          <a:p>
            <a:endParaRPr lang="en-US" dirty="0" smtClean="0"/>
          </a:p>
          <a:p>
            <a:endParaRPr lang="en-US"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59375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864291"/>
          </a:xfrm>
        </p:spPr>
        <p:txBody>
          <a:bodyPr>
            <a:normAutofit/>
          </a:bodyPr>
          <a:lstStyle/>
          <a:p>
            <a:pPr>
              <a:buNone/>
            </a:pPr>
            <a:r>
              <a:rPr lang="en-US" sz="4000" dirty="0" smtClean="0">
                <a:latin typeface="Times New Roman" pitchFamily="18" charset="0"/>
                <a:cs typeface="Times New Roman" pitchFamily="18" charset="0"/>
              </a:rPr>
              <a:t>	  </a:t>
            </a:r>
            <a:r>
              <a:rPr lang="en-US" sz="4000" b="1" dirty="0" smtClean="0">
                <a:solidFill>
                  <a:schemeClr val="accent1">
                    <a:lumMod val="50000"/>
                  </a:schemeClr>
                </a:solidFill>
                <a:latin typeface="Times New Roman" pitchFamily="18" charset="0"/>
                <a:cs typeface="Times New Roman" pitchFamily="18" charset="0"/>
              </a:rPr>
              <a:t>12</a:t>
            </a:r>
            <a:r>
              <a:rPr lang="en-US" sz="4000" b="1" baseline="30000" dirty="0" smtClean="0">
                <a:solidFill>
                  <a:schemeClr val="accent1">
                    <a:lumMod val="50000"/>
                  </a:schemeClr>
                </a:solidFill>
                <a:latin typeface="Times New Roman" pitchFamily="18" charset="0"/>
                <a:cs typeface="Times New Roman" pitchFamily="18" charset="0"/>
              </a:rPr>
              <a:t>th</a:t>
            </a:r>
            <a:r>
              <a:rPr lang="en-US" sz="4000" b="1" dirty="0" smtClean="0">
                <a:solidFill>
                  <a:schemeClr val="accent1">
                    <a:lumMod val="50000"/>
                  </a:schemeClr>
                </a:solidFill>
                <a:latin typeface="Times New Roman" pitchFamily="18" charset="0"/>
                <a:cs typeface="Times New Roman" pitchFamily="18" charset="0"/>
              </a:rPr>
              <a:t> – 27</a:t>
            </a:r>
            <a:r>
              <a:rPr lang="en-US" sz="4000" b="1" baseline="30000" dirty="0" smtClean="0">
                <a:solidFill>
                  <a:schemeClr val="accent1">
                    <a:lumMod val="50000"/>
                  </a:schemeClr>
                </a:solidFill>
                <a:latin typeface="Times New Roman" pitchFamily="18" charset="0"/>
                <a:cs typeface="Times New Roman" pitchFamily="18" charset="0"/>
              </a:rPr>
              <a:t>th</a:t>
            </a:r>
            <a:r>
              <a:rPr lang="en-US" sz="4000" b="1" dirty="0" smtClean="0">
                <a:solidFill>
                  <a:schemeClr val="accent1">
                    <a:lumMod val="50000"/>
                  </a:schemeClr>
                </a:solidFill>
                <a:latin typeface="Times New Roman" pitchFamily="18" charset="0"/>
                <a:cs typeface="Times New Roman" pitchFamily="18" charset="0"/>
              </a:rPr>
              <a:t> week</a:t>
            </a:r>
          </a:p>
          <a:p>
            <a:r>
              <a:rPr lang="en-US" sz="4000" dirty="0" smtClean="0">
                <a:latin typeface="Times New Roman" pitchFamily="18" charset="0"/>
                <a:cs typeface="Times New Roman" pitchFamily="18" charset="0"/>
              </a:rPr>
              <a:t>Its larger than the fetus up to a gestation of 20 weeks (twenty weeks), because it </a:t>
            </a:r>
            <a:r>
              <a:rPr lang="en-US" sz="4000" dirty="0" err="1" smtClean="0">
                <a:latin typeface="Times New Roman" pitchFamily="18" charset="0"/>
                <a:cs typeface="Times New Roman" pitchFamily="18" charset="0"/>
              </a:rPr>
              <a:t>metabolises</a:t>
            </a:r>
            <a:r>
              <a:rPr lang="en-US" sz="4000" dirty="0" smtClean="0">
                <a:latin typeface="Times New Roman" pitchFamily="18" charset="0"/>
                <a:cs typeface="Times New Roman" pitchFamily="18" charset="0"/>
              </a:rPr>
              <a:t> and stores some nutrients needed by the fetus.  </a:t>
            </a:r>
          </a:p>
          <a:p>
            <a:r>
              <a:rPr lang="en-US" sz="4000" dirty="0" smtClean="0">
                <a:latin typeface="Times New Roman" pitchFamily="18" charset="0"/>
                <a:cs typeface="Times New Roman" pitchFamily="18" charset="0"/>
              </a:rPr>
              <a:t> It  is so ,since most of the fetal organs are under developed.</a:t>
            </a:r>
          </a:p>
          <a:p>
            <a:endParaRPr lang="en-US" dirty="0"/>
          </a:p>
        </p:txBody>
      </p:sp>
      <p:sp>
        <p:nvSpPr>
          <p:cNvPr id="2" name="Title 1"/>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233825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40491"/>
          </a:xfrm>
        </p:spPr>
        <p:txBody>
          <a:bodyPr>
            <a:normAutofit/>
          </a:bodyPr>
          <a:lstStyle/>
          <a:p>
            <a:pPr>
              <a:buNone/>
            </a:pPr>
            <a:r>
              <a:rPr lang="en-US" b="1" dirty="0" smtClean="0"/>
              <a:t>	</a:t>
            </a:r>
            <a:r>
              <a:rPr lang="en-US" sz="4000" b="1" dirty="0" smtClean="0">
                <a:latin typeface="Times New Roman" pitchFamily="18" charset="0"/>
                <a:cs typeface="Times New Roman" pitchFamily="18" charset="0"/>
              </a:rPr>
              <a:t>  </a:t>
            </a:r>
            <a:r>
              <a:rPr lang="en-US" sz="4000" b="1" dirty="0" smtClean="0">
                <a:solidFill>
                  <a:schemeClr val="accent1">
                    <a:lumMod val="50000"/>
                  </a:schemeClr>
                </a:solidFill>
                <a:latin typeface="Times New Roman" pitchFamily="18" charset="0"/>
                <a:cs typeface="Times New Roman" pitchFamily="18" charset="0"/>
              </a:rPr>
              <a:t>28</a:t>
            </a:r>
            <a:r>
              <a:rPr lang="en-US" sz="4000" b="1" baseline="30000" dirty="0" smtClean="0">
                <a:solidFill>
                  <a:schemeClr val="accent1">
                    <a:lumMod val="50000"/>
                  </a:schemeClr>
                </a:solidFill>
                <a:latin typeface="Times New Roman" pitchFamily="18" charset="0"/>
                <a:cs typeface="Times New Roman" pitchFamily="18" charset="0"/>
              </a:rPr>
              <a:t>th</a:t>
            </a:r>
            <a:r>
              <a:rPr lang="en-US" sz="4000" b="1" dirty="0" smtClean="0">
                <a:solidFill>
                  <a:schemeClr val="accent1">
                    <a:lumMod val="50000"/>
                  </a:schemeClr>
                </a:solidFill>
                <a:latin typeface="Times New Roman" pitchFamily="18" charset="0"/>
                <a:cs typeface="Times New Roman" pitchFamily="18" charset="0"/>
              </a:rPr>
              <a:t>-37</a:t>
            </a:r>
            <a:r>
              <a:rPr lang="en-US" sz="4000" b="1" baseline="30000" dirty="0" smtClean="0">
                <a:solidFill>
                  <a:schemeClr val="accent1">
                    <a:lumMod val="50000"/>
                  </a:schemeClr>
                </a:solidFill>
                <a:latin typeface="Times New Roman" pitchFamily="18" charset="0"/>
                <a:cs typeface="Times New Roman" pitchFamily="18" charset="0"/>
              </a:rPr>
              <a:t>th</a:t>
            </a:r>
            <a:r>
              <a:rPr lang="en-US" sz="4000" b="1" dirty="0" smtClean="0">
                <a:solidFill>
                  <a:schemeClr val="accent1">
                    <a:lumMod val="50000"/>
                  </a:schemeClr>
                </a:solidFill>
                <a:latin typeface="Times New Roman" pitchFamily="18" charset="0"/>
                <a:cs typeface="Times New Roman" pitchFamily="18" charset="0"/>
              </a:rPr>
              <a:t> week</a:t>
            </a:r>
          </a:p>
          <a:p>
            <a:r>
              <a:rPr lang="en-US" sz="4000" dirty="0" smtClean="0">
                <a:latin typeface="Times New Roman" pitchFamily="18" charset="0"/>
                <a:cs typeface="Times New Roman" pitchFamily="18" charset="0"/>
              </a:rPr>
              <a:t>Flat, almost round in shape and medially firm in consistency.</a:t>
            </a:r>
          </a:p>
          <a:p>
            <a:r>
              <a:rPr lang="en-US" sz="4000" dirty="0" smtClean="0">
                <a:latin typeface="Times New Roman" pitchFamily="18" charset="0"/>
                <a:cs typeface="Times New Roman" pitchFamily="18" charset="0"/>
              </a:rPr>
              <a:t>Most of the fetal organs have fully developed.</a:t>
            </a:r>
          </a:p>
          <a:p>
            <a:r>
              <a:rPr lang="en-US" sz="4000" dirty="0" smtClean="0">
                <a:latin typeface="Times New Roman" pitchFamily="18" charset="0"/>
                <a:cs typeface="Times New Roman" pitchFamily="18" charset="0"/>
              </a:rPr>
              <a:t>So metabolism and storage of nutrients , is  taken over by the liver.</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411068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smtClean="0">
                <a:latin typeface="Times New Roman" pitchFamily="18" charset="0"/>
                <a:cs typeface="Times New Roman" pitchFamily="18" charset="0"/>
              </a:rPr>
              <a:t>Towards term, the </a:t>
            </a:r>
            <a:r>
              <a:rPr lang="en-US" sz="4000" dirty="0" err="1" smtClean="0">
                <a:latin typeface="Times New Roman" pitchFamily="18" charset="0"/>
                <a:cs typeface="Times New Roman" pitchFamily="18" charset="0"/>
              </a:rPr>
              <a:t>syncytium</a:t>
            </a:r>
            <a:r>
              <a:rPr lang="en-US" sz="4000" dirty="0" smtClean="0">
                <a:latin typeface="Times New Roman" pitchFamily="18" charset="0"/>
                <a:cs typeface="Times New Roman" pitchFamily="18" charset="0"/>
              </a:rPr>
              <a:t> and </a:t>
            </a:r>
            <a:r>
              <a:rPr lang="en-US" sz="4000" dirty="0" err="1" smtClean="0">
                <a:latin typeface="Times New Roman" pitchFamily="18" charset="0"/>
                <a:cs typeface="Times New Roman" pitchFamily="18" charset="0"/>
              </a:rPr>
              <a:t>cytotrophoblastic</a:t>
            </a:r>
            <a:r>
              <a:rPr lang="en-US" sz="4000" dirty="0" smtClean="0">
                <a:latin typeface="Times New Roman" pitchFamily="18" charset="0"/>
                <a:cs typeface="Times New Roman" pitchFamily="18" charset="0"/>
              </a:rPr>
              <a:t> layers degenerate gradually . </a:t>
            </a:r>
          </a:p>
          <a:p>
            <a:r>
              <a:rPr lang="en-US" sz="4000" dirty="0" smtClean="0">
                <a:latin typeface="Times New Roman" pitchFamily="18" charset="0"/>
                <a:cs typeface="Times New Roman" pitchFamily="18" charset="0"/>
              </a:rPr>
              <a:t>This  allows ,easy exchange of gases, passage of antibodies and nutrients, hence fast growth.</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8027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500" dirty="0" smtClean="0">
                <a:latin typeface="Times New Roman" pitchFamily="18" charset="0"/>
                <a:cs typeface="Times New Roman" pitchFamily="18" charset="0"/>
              </a:rPr>
              <a:t>The placenta is completely developed in all aspects.</a:t>
            </a:r>
          </a:p>
          <a:p>
            <a:r>
              <a:rPr lang="en-US" sz="3500" dirty="0" smtClean="0">
                <a:latin typeface="Times New Roman" pitchFamily="18" charset="0"/>
                <a:cs typeface="Times New Roman" pitchFamily="18" charset="0"/>
              </a:rPr>
              <a:t> On delivery it is noted to have two (2) distinctive surfaces namely:- </a:t>
            </a:r>
          </a:p>
          <a:p>
            <a:pPr>
              <a:buNone/>
            </a:pPr>
            <a:r>
              <a:rPr lang="en-US" sz="3500" dirty="0" smtClean="0">
                <a:latin typeface="Times New Roman" pitchFamily="18" charset="0"/>
                <a:cs typeface="Times New Roman" pitchFamily="18" charset="0"/>
              </a:rPr>
              <a:t>	</a:t>
            </a:r>
            <a:r>
              <a:rPr lang="en-US" sz="3500" b="1" i="1" dirty="0" smtClean="0">
                <a:solidFill>
                  <a:srgbClr val="FF00FF"/>
                </a:solidFill>
                <a:latin typeface="Times New Roman" pitchFamily="18" charset="0"/>
                <a:cs typeface="Times New Roman" pitchFamily="18" charset="0"/>
              </a:rPr>
              <a:t>1.MATERNAL SURFACE (SIDE)</a:t>
            </a:r>
          </a:p>
          <a:p>
            <a:pPr>
              <a:buFont typeface="Wingdings" pitchFamily="2" charset="2"/>
              <a:buChar char="v"/>
            </a:pPr>
            <a:r>
              <a:rPr lang="en-US" sz="3500" dirty="0" smtClean="0">
                <a:latin typeface="Times New Roman" pitchFamily="18" charset="0"/>
                <a:cs typeface="Times New Roman" pitchFamily="18" charset="0"/>
              </a:rPr>
              <a:t>The side attached to the decidua.	</a:t>
            </a:r>
          </a:p>
          <a:p>
            <a:pPr>
              <a:buNone/>
            </a:pPr>
            <a:r>
              <a:rPr lang="en-US" sz="3500" dirty="0" smtClean="0">
                <a:latin typeface="Times New Roman" pitchFamily="18" charset="0"/>
                <a:cs typeface="Times New Roman" pitchFamily="18" charset="0"/>
              </a:rPr>
              <a:t>	</a:t>
            </a:r>
            <a:r>
              <a:rPr lang="en-US" sz="3500" u="sng" dirty="0" smtClean="0">
                <a:latin typeface="Times New Roman" pitchFamily="18" charset="0"/>
                <a:cs typeface="Times New Roman" pitchFamily="18" charset="0"/>
              </a:rPr>
              <a:t> clinical features</a:t>
            </a:r>
          </a:p>
          <a:p>
            <a:pPr lvl="0"/>
            <a:r>
              <a:rPr lang="en-US" sz="3500" dirty="0" smtClean="0">
                <a:latin typeface="Times New Roman" pitchFamily="18" charset="0"/>
                <a:cs typeface="Times New Roman" pitchFamily="18" charset="0"/>
              </a:rPr>
              <a:t>Bluish red or dark red in appearance , due to maternal  blood and parts of the separated basal decidua.</a:t>
            </a:r>
          </a:p>
          <a:p>
            <a:endParaRPr lang="en-US" dirty="0"/>
          </a:p>
        </p:txBody>
      </p:sp>
      <p:sp>
        <p:nvSpPr>
          <p:cNvPr id="2" name="Title 1"/>
          <p:cNvSpPr>
            <a:spLocks noGrp="1"/>
          </p:cNvSpPr>
          <p:nvPr>
            <p:ph type="title"/>
          </p:nvPr>
        </p:nvSpPr>
        <p:spPr/>
        <p:txBody>
          <a:bodyPr/>
          <a:lstStyle/>
          <a:p>
            <a:r>
              <a:rPr lang="en-US" dirty="0" smtClean="0">
                <a:solidFill>
                  <a:srgbClr val="0070C0"/>
                </a:solidFill>
                <a:latin typeface="Algerian" pitchFamily="82" charset="0"/>
              </a:rPr>
              <a:t>		</a:t>
            </a:r>
            <a:r>
              <a:rPr lang="en-US" sz="4800" dirty="0" smtClean="0">
                <a:solidFill>
                  <a:srgbClr val="0070C0"/>
                </a:solidFill>
                <a:latin typeface="Algerian" pitchFamily="82" charset="0"/>
                <a:cs typeface="Times New Roman" pitchFamily="18" charset="0"/>
              </a:rPr>
              <a:t> AT   TERM</a:t>
            </a:r>
            <a:endParaRPr lang="en-US" dirty="0">
              <a:solidFill>
                <a:srgbClr val="0070C0"/>
              </a:solidFill>
              <a:latin typeface="Algerian" pitchFamily="82" charset="0"/>
            </a:endParaRPr>
          </a:p>
        </p:txBody>
      </p:sp>
    </p:spTree>
    <p:extLst>
      <p:ext uri="{BB962C8B-B14F-4D97-AF65-F5344CB8AC3E}">
        <p14:creationId xmlns:p14="http://schemas.microsoft.com/office/powerpoint/2010/main" val="69476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5702491"/>
          </a:xfrm>
        </p:spPr>
        <p:txBody>
          <a:bodyPr>
            <a:normAutofit lnSpcReduction="10000"/>
          </a:bodyPr>
          <a:lstStyle/>
          <a:p>
            <a:pPr lvl="0"/>
            <a:r>
              <a:rPr lang="en-US" sz="3500" dirty="0" smtClean="0">
                <a:latin typeface="Times New Roman" pitchFamily="18" charset="0"/>
                <a:cs typeface="Times New Roman" pitchFamily="18" charset="0"/>
              </a:rPr>
              <a:t>Has   about  20  </a:t>
            </a:r>
            <a:r>
              <a:rPr lang="en-US" sz="3500" b="1" dirty="0" smtClean="0">
                <a:latin typeface="Times New Roman" pitchFamily="18" charset="0"/>
                <a:cs typeface="Times New Roman" pitchFamily="18" charset="0"/>
              </a:rPr>
              <a:t>lobes / cotyledons</a:t>
            </a:r>
            <a:r>
              <a:rPr lang="en-US" sz="3500" dirty="0" smtClean="0">
                <a:latin typeface="Times New Roman" pitchFamily="18" charset="0"/>
                <a:cs typeface="Times New Roman" pitchFamily="18" charset="0"/>
              </a:rPr>
              <a:t>,   separated by lines referred to as </a:t>
            </a:r>
            <a:r>
              <a:rPr lang="en-US" sz="3500" b="1" dirty="0" err="1" smtClean="0">
                <a:latin typeface="Times New Roman" pitchFamily="18" charset="0"/>
                <a:cs typeface="Times New Roman" pitchFamily="18" charset="0"/>
              </a:rPr>
              <a:t>sulci</a:t>
            </a:r>
            <a:r>
              <a:rPr lang="en-US" sz="3500" b="1" dirty="0" smtClean="0">
                <a:latin typeface="Times New Roman" pitchFamily="18" charset="0"/>
                <a:cs typeface="Times New Roman" pitchFamily="18" charset="0"/>
              </a:rPr>
              <a:t> or furrows</a:t>
            </a:r>
            <a:r>
              <a:rPr lang="en-US" sz="3500" dirty="0" smtClean="0">
                <a:latin typeface="Times New Roman" pitchFamily="18" charset="0"/>
                <a:cs typeface="Times New Roman" pitchFamily="18" charset="0"/>
              </a:rPr>
              <a:t>.</a:t>
            </a:r>
          </a:p>
          <a:p>
            <a:pPr lvl="0"/>
            <a:r>
              <a:rPr lang="en-US" sz="3500" dirty="0" smtClean="0">
                <a:latin typeface="Times New Roman" pitchFamily="18" charset="0"/>
                <a:cs typeface="Times New Roman" pitchFamily="18" charset="0"/>
              </a:rPr>
              <a:t>It’s  firm to touch, because cotyledons are fully developed.</a:t>
            </a:r>
          </a:p>
          <a:p>
            <a:pPr lvl="0"/>
            <a:r>
              <a:rPr lang="en-US" sz="3500" b="1" dirty="0" err="1" smtClean="0">
                <a:latin typeface="Times New Roman" pitchFamily="18" charset="0"/>
                <a:cs typeface="Times New Roman" pitchFamily="18" charset="0"/>
              </a:rPr>
              <a:t>Calcaneous</a:t>
            </a:r>
            <a:r>
              <a:rPr lang="en-US" sz="3500" b="1" dirty="0" smtClean="0">
                <a:latin typeface="Times New Roman" pitchFamily="18" charset="0"/>
                <a:cs typeface="Times New Roman" pitchFamily="18" charset="0"/>
              </a:rPr>
              <a:t> degeneration  </a:t>
            </a:r>
            <a:r>
              <a:rPr lang="en-US" sz="3500" dirty="0" smtClean="0">
                <a:latin typeface="Times New Roman" pitchFamily="18" charset="0"/>
                <a:cs typeface="Times New Roman" pitchFamily="18" charset="0"/>
              </a:rPr>
              <a:t>has occurred . It’s </a:t>
            </a:r>
            <a:r>
              <a:rPr lang="en-US" sz="3500" dirty="0" err="1" smtClean="0">
                <a:latin typeface="Times New Roman" pitchFamily="18" charset="0"/>
                <a:cs typeface="Times New Roman" pitchFamily="18" charset="0"/>
              </a:rPr>
              <a:t>characterised</a:t>
            </a:r>
            <a:r>
              <a:rPr lang="en-US" sz="3500" dirty="0" smtClean="0">
                <a:latin typeface="Times New Roman" pitchFamily="18" charset="0"/>
                <a:cs typeface="Times New Roman" pitchFamily="18" charset="0"/>
              </a:rPr>
              <a:t>  by, sandy feeling ,on  gentle  palpation due to deposits of lime salts and calcium.</a:t>
            </a:r>
          </a:p>
          <a:p>
            <a:pPr lvl="0"/>
            <a:r>
              <a:rPr lang="en-US" sz="3500" dirty="0" smtClean="0">
                <a:latin typeface="Times New Roman" pitchFamily="18" charset="0"/>
                <a:cs typeface="Times New Roman" pitchFamily="18" charset="0"/>
              </a:rPr>
              <a:t>Sometimes ,a fat tissue(s) may be present but they don’t have any significance.</a:t>
            </a:r>
          </a:p>
          <a:p>
            <a:endParaRPr lang="en-US" dirty="0"/>
          </a:p>
        </p:txBody>
      </p:sp>
    </p:spTree>
    <p:extLst>
      <p:ext uri="{BB962C8B-B14F-4D97-AF65-F5344CB8AC3E}">
        <p14:creationId xmlns:p14="http://schemas.microsoft.com/office/powerpoint/2010/main" val="101039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73409"/>
          </a:xfrm>
        </p:spPr>
        <p:txBody>
          <a:bodyPr>
            <a:normAutofit lnSpcReduction="10000"/>
          </a:bodyPr>
          <a:lstStyle/>
          <a:p>
            <a:pPr>
              <a:buNone/>
            </a:pPr>
            <a:r>
              <a:rPr lang="en-US" dirty="0" smtClean="0"/>
              <a:t>	</a:t>
            </a:r>
            <a:r>
              <a:rPr lang="en-US" b="1" dirty="0" smtClean="0">
                <a:latin typeface="Times New Roman" pitchFamily="18" charset="0"/>
                <a:cs typeface="Times New Roman" pitchFamily="18" charset="0"/>
              </a:rPr>
              <a:t>   </a:t>
            </a:r>
            <a:r>
              <a:rPr lang="en-US" b="1" i="1" dirty="0" smtClean="0">
                <a:solidFill>
                  <a:srgbClr val="FF00FF"/>
                </a:solidFill>
                <a:latin typeface="Times New Roman" pitchFamily="18" charset="0"/>
                <a:cs typeface="Times New Roman" pitchFamily="18" charset="0"/>
              </a:rPr>
              <a:t>2.FETAL SURFACE </a:t>
            </a:r>
          </a:p>
          <a:p>
            <a:pPr>
              <a:buFont typeface="Wingdings" pitchFamily="2" charset="2"/>
              <a:buChar char="v"/>
            </a:pPr>
            <a:r>
              <a:rPr lang="en-US" dirty="0" smtClean="0">
                <a:latin typeface="Times New Roman" pitchFamily="18" charset="0"/>
                <a:cs typeface="Times New Roman" pitchFamily="18" charset="0"/>
              </a:rPr>
              <a:t>Side that was on direct contact with </a:t>
            </a:r>
            <a:r>
              <a:rPr lang="en-US" dirty="0" err="1" smtClean="0">
                <a:latin typeface="Times New Roman" pitchFamily="18" charset="0"/>
                <a:cs typeface="Times New Roman" pitchFamily="18" charset="0"/>
              </a:rPr>
              <a:t>liqour</a:t>
            </a:r>
            <a:r>
              <a:rPr lang="en-US" dirty="0" smtClean="0">
                <a:latin typeface="Times New Roman" pitchFamily="18" charset="0"/>
                <a:cs typeface="Times New Roman" pitchFamily="18" charset="0"/>
              </a:rPr>
              <a:t> and fetus.</a:t>
            </a:r>
          </a:p>
          <a:p>
            <a:pPr>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clinical features</a:t>
            </a: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Whitish and shiny </a:t>
            </a:r>
            <a:r>
              <a:rPr lang="en-US" dirty="0" smtClean="0">
                <a:latin typeface="Times New Roman" pitchFamily="18" charset="0"/>
                <a:cs typeface="Times New Roman" pitchFamily="18" charset="0"/>
              </a:rPr>
              <a:t>in appearance, due to present of amnion membrane.</a:t>
            </a:r>
          </a:p>
          <a:p>
            <a:pPr lvl="0"/>
            <a:r>
              <a:rPr lang="en-US" dirty="0" smtClean="0">
                <a:latin typeface="Times New Roman" pitchFamily="18" charset="0"/>
                <a:cs typeface="Times New Roman" pitchFamily="18" charset="0"/>
              </a:rPr>
              <a:t>D</a:t>
            </a:r>
            <a:r>
              <a:rPr lang="en-US" b="1" dirty="0" smtClean="0">
                <a:latin typeface="Times New Roman" pitchFamily="18" charset="0"/>
                <a:cs typeface="Times New Roman" pitchFamily="18" charset="0"/>
              </a:rPr>
              <a:t>istribution </a:t>
            </a:r>
            <a:r>
              <a:rPr lang="en-US" dirty="0" smtClean="0">
                <a:latin typeface="Times New Roman" pitchFamily="18" charset="0"/>
                <a:cs typeface="Times New Roman" pitchFamily="18" charset="0"/>
              </a:rPr>
              <a:t>of the umbilical blood vessels is noted on inspection.</a:t>
            </a:r>
          </a:p>
          <a:p>
            <a:pPr lvl="0"/>
            <a:r>
              <a:rPr lang="en-US" b="1" dirty="0" smtClean="0">
                <a:latin typeface="Times New Roman" pitchFamily="18" charset="0"/>
                <a:cs typeface="Times New Roman" pitchFamily="18" charset="0"/>
              </a:rPr>
              <a:t>Cord insertion </a:t>
            </a:r>
            <a:r>
              <a:rPr lang="en-US" dirty="0" smtClean="0">
                <a:latin typeface="Times New Roman" pitchFamily="18" charset="0"/>
                <a:cs typeface="Times New Roman" pitchFamily="18" charset="0"/>
              </a:rPr>
              <a:t>is identified , normal  being either central or lateral.</a:t>
            </a:r>
          </a:p>
          <a:p>
            <a:pPr lvl="0"/>
            <a:r>
              <a:rPr lang="en-US" b="1" dirty="0" smtClean="0">
                <a:latin typeface="Times New Roman" pitchFamily="18" charset="0"/>
                <a:cs typeface="Times New Roman" pitchFamily="18" charset="0"/>
              </a:rPr>
              <a:t>Fetal membranes </a:t>
            </a:r>
            <a:r>
              <a:rPr lang="en-US" dirty="0" smtClean="0">
                <a:latin typeface="Times New Roman" pitchFamily="18" charset="0"/>
                <a:cs typeface="Times New Roman" pitchFamily="18" charset="0"/>
              </a:rPr>
              <a:t>(Amnion and chorion) adheres to each other as from the placenta edge.</a:t>
            </a:r>
          </a:p>
          <a:p>
            <a:endParaRPr lang="en-US" dirty="0"/>
          </a:p>
        </p:txBody>
      </p:sp>
    </p:spTree>
    <p:extLst>
      <p:ext uri="{BB962C8B-B14F-4D97-AF65-F5344CB8AC3E}">
        <p14:creationId xmlns:p14="http://schemas.microsoft.com/office/powerpoint/2010/main" val="413497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3200" dirty="0" smtClean="0"/>
              <a:t>Treatment of Reproductive tract infections including sexually transmitted infections</a:t>
            </a:r>
          </a:p>
          <a:p>
            <a:r>
              <a:rPr lang="en-US" sz="3200" dirty="0" smtClean="0"/>
              <a:t>Information and counselling on human sexuality, responsible parenthood and sexual and reproductive health </a:t>
            </a:r>
          </a:p>
          <a:p>
            <a:r>
              <a:rPr lang="en-US" sz="3200" dirty="0" smtClean="0"/>
              <a:t>Active discouragement of harmful practices such as FGM and violence related to sexuality and reproduction</a:t>
            </a:r>
          </a:p>
          <a:p>
            <a:r>
              <a:rPr lang="en-US" sz="3200" dirty="0" smtClean="0"/>
              <a:t>Functional and accessible referral </a:t>
            </a:r>
            <a:endParaRPr lang="en-US" sz="3200" dirty="0"/>
          </a:p>
          <a:p>
            <a:endParaRPr lang="en-US" dirty="0"/>
          </a:p>
        </p:txBody>
      </p:sp>
    </p:spTree>
    <p:extLst>
      <p:ext uri="{BB962C8B-B14F-4D97-AF65-F5344CB8AC3E}">
        <p14:creationId xmlns:p14="http://schemas.microsoft.com/office/powerpoint/2010/main" val="70385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sz="3300" dirty="0" smtClean="0">
                <a:latin typeface="Times New Roman" pitchFamily="18" charset="0"/>
                <a:cs typeface="Times New Roman" pitchFamily="18" charset="0"/>
              </a:rPr>
              <a:t>Main aim is to facilitate fetal growth and development.</a:t>
            </a:r>
          </a:p>
          <a:p>
            <a:pPr lvl="0">
              <a:buNone/>
            </a:pPr>
            <a:r>
              <a:rPr lang="en-US" sz="3300" dirty="0" smtClean="0">
                <a:solidFill>
                  <a:schemeClr val="accent1">
                    <a:lumMod val="50000"/>
                  </a:schemeClr>
                </a:solidFill>
                <a:latin typeface="Times New Roman" pitchFamily="18" charset="0"/>
                <a:cs typeface="Times New Roman" pitchFamily="18" charset="0"/>
              </a:rPr>
              <a:t>	</a:t>
            </a:r>
            <a:r>
              <a:rPr lang="en-US" sz="3300" b="1" u="sng" dirty="0" smtClean="0">
                <a:solidFill>
                  <a:schemeClr val="accent1">
                    <a:lumMod val="50000"/>
                  </a:schemeClr>
                </a:solidFill>
                <a:latin typeface="Times New Roman" pitchFamily="18" charset="0"/>
                <a:cs typeface="Times New Roman" pitchFamily="18" charset="0"/>
              </a:rPr>
              <a:t>1.NUTRITION</a:t>
            </a:r>
            <a:endParaRPr lang="en-US" sz="3300" b="1" dirty="0" smtClean="0">
              <a:solidFill>
                <a:schemeClr val="accent1">
                  <a:lumMod val="50000"/>
                </a:schemeClr>
              </a:solidFill>
              <a:latin typeface="Times New Roman" pitchFamily="18" charset="0"/>
              <a:cs typeface="Times New Roman" pitchFamily="18" charset="0"/>
            </a:endParaRPr>
          </a:p>
          <a:p>
            <a:pPr lvl="0"/>
            <a:r>
              <a:rPr lang="en-US" sz="3300" dirty="0" smtClean="0">
                <a:latin typeface="Times New Roman" pitchFamily="18" charset="0"/>
                <a:cs typeface="Times New Roman" pitchFamily="18" charset="0"/>
              </a:rPr>
              <a:t>Fetus receives all its nutrients from the mother’s diet ,already in simplified form.</a:t>
            </a:r>
          </a:p>
          <a:p>
            <a:pPr lvl="0"/>
            <a:r>
              <a:rPr lang="en-US" sz="3300" dirty="0" smtClean="0">
                <a:latin typeface="Times New Roman" pitchFamily="18" charset="0"/>
                <a:cs typeface="Times New Roman" pitchFamily="18" charset="0"/>
              </a:rPr>
              <a:t>The placenta selects the required substances ,to an extent of depleting the mother ,if there are deficiencies.</a:t>
            </a:r>
          </a:p>
          <a:p>
            <a:endParaRPr lang="en-US" dirty="0"/>
          </a:p>
        </p:txBody>
      </p:sp>
      <p:sp>
        <p:nvSpPr>
          <p:cNvPr id="2" name="Title 1"/>
          <p:cNvSpPr>
            <a:spLocks noGrp="1"/>
          </p:cNvSpPr>
          <p:nvPr>
            <p:ph type="title"/>
          </p:nvPr>
        </p:nvSpPr>
        <p:spPr/>
        <p:txBody>
          <a:bodyPr/>
          <a:lstStyle/>
          <a:p>
            <a:r>
              <a:rPr lang="en-US" dirty="0" smtClean="0"/>
              <a:t>		</a:t>
            </a:r>
            <a:r>
              <a:rPr lang="en-US" dirty="0" smtClean="0">
                <a:solidFill>
                  <a:schemeClr val="accent3">
                    <a:lumMod val="75000"/>
                  </a:schemeClr>
                </a:solidFill>
                <a:latin typeface="Times New Roman" pitchFamily="18" charset="0"/>
                <a:cs typeface="Times New Roman" pitchFamily="18" charset="0"/>
              </a:rPr>
              <a:t> FUNCTIONS</a:t>
            </a:r>
            <a:endParaRPr lang="en-US" dirty="0"/>
          </a:p>
        </p:txBody>
      </p:sp>
    </p:spTree>
    <p:extLst>
      <p:ext uri="{BB962C8B-B14F-4D97-AF65-F5344CB8AC3E}">
        <p14:creationId xmlns:p14="http://schemas.microsoft.com/office/powerpoint/2010/main" val="254041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endParaRPr lang="en-US" dirty="0" smtClean="0"/>
          </a:p>
          <a:p>
            <a:pPr>
              <a:buFont typeface="Wingdings" pitchFamily="2" charset="2"/>
              <a:buChar char="Ø"/>
            </a:pPr>
            <a:r>
              <a:rPr lang="en-US" sz="3900" dirty="0" smtClean="0">
                <a:latin typeface="Times New Roman" pitchFamily="18" charset="0"/>
                <a:cs typeface="Times New Roman" pitchFamily="18" charset="0"/>
              </a:rPr>
              <a:t>Some substance e.g. amino acids, levels are higher in fetal blood than in maternal circulation.</a:t>
            </a:r>
          </a:p>
          <a:p>
            <a:pPr lvl="0">
              <a:buFont typeface="Wingdings" pitchFamily="2" charset="2"/>
              <a:buChar char="Ø"/>
            </a:pPr>
            <a:r>
              <a:rPr lang="en-US" sz="3900" dirty="0" smtClean="0">
                <a:latin typeface="Times New Roman" pitchFamily="18" charset="0"/>
                <a:cs typeface="Times New Roman" pitchFamily="18" charset="0"/>
              </a:rPr>
              <a:t>However fats and fat-soluble vitamins (A,D,E &amp; K) cross the placenta barrier with difficulties and mainly in later stages of pregnancy.</a:t>
            </a:r>
          </a:p>
          <a:p>
            <a:pPr lvl="0">
              <a:buFont typeface="Wingdings" pitchFamily="2" charset="2"/>
              <a:buChar char="ü"/>
            </a:pPr>
            <a:r>
              <a:rPr lang="en-US" sz="3900" dirty="0" smtClean="0">
                <a:latin typeface="Times New Roman" pitchFamily="18" charset="0"/>
                <a:cs typeface="Times New Roman" pitchFamily="18" charset="0"/>
              </a:rPr>
              <a:t>Hence need for supplementation during infancy stage.</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61926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sz="3300" dirty="0" smtClean="0">
                <a:solidFill>
                  <a:schemeClr val="accent5">
                    <a:lumMod val="75000"/>
                  </a:schemeClr>
                </a:solidFill>
                <a:latin typeface="Times New Roman" pitchFamily="18" charset="0"/>
                <a:cs typeface="Times New Roman" pitchFamily="18" charset="0"/>
              </a:rPr>
              <a:t>	</a:t>
            </a:r>
            <a:r>
              <a:rPr lang="en-US" sz="3300" dirty="0" smtClean="0">
                <a:solidFill>
                  <a:schemeClr val="accent1">
                    <a:lumMod val="50000"/>
                  </a:schemeClr>
                </a:solidFill>
                <a:latin typeface="Times New Roman" pitchFamily="18" charset="0"/>
                <a:cs typeface="Times New Roman" pitchFamily="18" charset="0"/>
              </a:rPr>
              <a:t>2.</a:t>
            </a:r>
            <a:r>
              <a:rPr lang="en-US" sz="3300" u="sng" dirty="0" smtClean="0">
                <a:solidFill>
                  <a:schemeClr val="accent1">
                    <a:lumMod val="50000"/>
                  </a:schemeClr>
                </a:solidFill>
                <a:latin typeface="Times New Roman" pitchFamily="18" charset="0"/>
                <a:cs typeface="Times New Roman" pitchFamily="18" charset="0"/>
              </a:rPr>
              <a:t>STORAGE</a:t>
            </a:r>
          </a:p>
          <a:p>
            <a:r>
              <a:rPr lang="en-US" sz="3300" dirty="0" smtClean="0">
                <a:latin typeface="Times New Roman" pitchFamily="18" charset="0"/>
                <a:cs typeface="Times New Roman" pitchFamily="18" charset="0"/>
              </a:rPr>
              <a:t>It stores glucose in form of glycogen and only reconverts as required.</a:t>
            </a:r>
          </a:p>
          <a:p>
            <a:r>
              <a:rPr lang="en-US" sz="3300" dirty="0" smtClean="0">
                <a:latin typeface="Times New Roman" pitchFamily="18" charset="0"/>
                <a:cs typeface="Times New Roman" pitchFamily="18" charset="0"/>
              </a:rPr>
              <a:t>Other storage is of iron and fat-soluble vitamins.</a:t>
            </a:r>
          </a:p>
          <a:p>
            <a:pPr lvl="0">
              <a:buNone/>
            </a:pPr>
            <a:r>
              <a:rPr lang="en-US" sz="3300" dirty="0" smtClean="0">
                <a:solidFill>
                  <a:schemeClr val="accent1">
                    <a:lumMod val="50000"/>
                  </a:schemeClr>
                </a:solidFill>
                <a:latin typeface="Times New Roman" pitchFamily="18" charset="0"/>
                <a:cs typeface="Times New Roman" pitchFamily="18" charset="0"/>
              </a:rPr>
              <a:t>	3.</a:t>
            </a:r>
            <a:r>
              <a:rPr lang="en-US" sz="3300" u="sng" dirty="0" smtClean="0">
                <a:solidFill>
                  <a:schemeClr val="accent1">
                    <a:lumMod val="50000"/>
                  </a:schemeClr>
                </a:solidFill>
                <a:latin typeface="Times New Roman" pitchFamily="18" charset="0"/>
                <a:cs typeface="Times New Roman" pitchFamily="18" charset="0"/>
              </a:rPr>
              <a:t>RESPIRATION</a:t>
            </a:r>
            <a:endParaRPr lang="en-US" sz="3300" dirty="0" smtClean="0">
              <a:solidFill>
                <a:schemeClr val="accent1">
                  <a:lumMod val="50000"/>
                </a:schemeClr>
              </a:solidFill>
              <a:latin typeface="Times New Roman" pitchFamily="18" charset="0"/>
              <a:cs typeface="Times New Roman" pitchFamily="18" charset="0"/>
            </a:endParaRPr>
          </a:p>
          <a:p>
            <a:r>
              <a:rPr lang="en-US" sz="3300" dirty="0" smtClean="0">
                <a:latin typeface="Times New Roman" pitchFamily="18" charset="0"/>
                <a:cs typeface="Times New Roman" pitchFamily="18" charset="0"/>
              </a:rPr>
              <a:t>Gaseous exchange occurs at the placental bed through simple diffusion .</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120650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US" dirty="0" smtClean="0"/>
              <a:t>	</a:t>
            </a:r>
            <a:r>
              <a:rPr lang="en-US" sz="3400" dirty="0" smtClean="0">
                <a:solidFill>
                  <a:schemeClr val="accent1">
                    <a:lumMod val="50000"/>
                  </a:schemeClr>
                </a:solidFill>
                <a:latin typeface="Times New Roman" pitchFamily="18" charset="0"/>
                <a:cs typeface="Times New Roman" pitchFamily="18" charset="0"/>
              </a:rPr>
              <a:t>4.</a:t>
            </a:r>
            <a:r>
              <a:rPr lang="en-US" sz="3400" u="sng" dirty="0" smtClean="0">
                <a:solidFill>
                  <a:schemeClr val="accent1">
                    <a:lumMod val="50000"/>
                  </a:schemeClr>
                </a:solidFill>
                <a:latin typeface="Times New Roman" pitchFamily="18" charset="0"/>
                <a:cs typeface="Times New Roman" pitchFamily="18" charset="0"/>
              </a:rPr>
              <a:t>EXCRETION</a:t>
            </a:r>
            <a:endParaRPr lang="en-US" sz="3400" dirty="0" smtClean="0">
              <a:solidFill>
                <a:schemeClr val="accent1">
                  <a:lumMod val="50000"/>
                </a:schemeClr>
              </a:solidFill>
              <a:latin typeface="Times New Roman" pitchFamily="18" charset="0"/>
              <a:cs typeface="Times New Roman" pitchFamily="18" charset="0"/>
            </a:endParaRPr>
          </a:p>
          <a:p>
            <a:r>
              <a:rPr lang="en-US" sz="3400" dirty="0" smtClean="0">
                <a:latin typeface="Times New Roman" pitchFamily="18" charset="0"/>
                <a:cs typeface="Times New Roman" pitchFamily="18" charset="0"/>
              </a:rPr>
              <a:t>The main substances excreted from the fetus is carbon dioxide and </a:t>
            </a:r>
            <a:r>
              <a:rPr lang="en-US" sz="3400" dirty="0" err="1" smtClean="0">
                <a:latin typeface="Times New Roman" pitchFamily="18" charset="0"/>
                <a:cs typeface="Times New Roman" pitchFamily="18" charset="0"/>
              </a:rPr>
              <a:t>bilirubin</a:t>
            </a:r>
            <a:r>
              <a:rPr lang="en-US" sz="3400" dirty="0" smtClean="0">
                <a:latin typeface="Times New Roman" pitchFamily="18" charset="0"/>
                <a:cs typeface="Times New Roman" pitchFamily="18" charset="0"/>
              </a:rPr>
              <a:t>.  </a:t>
            </a:r>
          </a:p>
          <a:p>
            <a:r>
              <a:rPr lang="en-US" sz="3400" dirty="0" smtClean="0">
                <a:latin typeface="Times New Roman" pitchFamily="18" charset="0"/>
                <a:cs typeface="Times New Roman" pitchFamily="18" charset="0"/>
              </a:rPr>
              <a:t>Small amounts of urea and uric acid  too, since tissue breakdown is minimal.</a:t>
            </a:r>
          </a:p>
          <a:p>
            <a:pPr>
              <a:buNone/>
            </a:pPr>
            <a:r>
              <a:rPr lang="en-US" sz="3400" dirty="0" smtClean="0">
                <a:latin typeface="Times New Roman" pitchFamily="18" charset="0"/>
                <a:cs typeface="Times New Roman" pitchFamily="18" charset="0"/>
              </a:rPr>
              <a:t> </a:t>
            </a:r>
          </a:p>
          <a:p>
            <a:pPr lvl="0">
              <a:buNone/>
            </a:pPr>
            <a:r>
              <a:rPr lang="en-US" sz="3400" dirty="0" smtClean="0">
                <a:latin typeface="Times New Roman" pitchFamily="18" charset="0"/>
                <a:cs typeface="Times New Roman" pitchFamily="18" charset="0"/>
              </a:rPr>
              <a:t>	</a:t>
            </a:r>
            <a:r>
              <a:rPr lang="en-US" sz="3400" dirty="0" smtClean="0">
                <a:solidFill>
                  <a:schemeClr val="accent1">
                    <a:lumMod val="50000"/>
                  </a:schemeClr>
                </a:solidFill>
                <a:latin typeface="Times New Roman" pitchFamily="18" charset="0"/>
                <a:cs typeface="Times New Roman" pitchFamily="18" charset="0"/>
              </a:rPr>
              <a:t>5.</a:t>
            </a:r>
            <a:r>
              <a:rPr lang="en-US" sz="3400" u="sng" dirty="0" smtClean="0">
                <a:solidFill>
                  <a:schemeClr val="accent1">
                    <a:lumMod val="50000"/>
                  </a:schemeClr>
                </a:solidFill>
                <a:latin typeface="Times New Roman" pitchFamily="18" charset="0"/>
                <a:cs typeface="Times New Roman" pitchFamily="18" charset="0"/>
              </a:rPr>
              <a:t>ENDOCRINE</a:t>
            </a:r>
            <a:endParaRPr lang="en-US" sz="3400" dirty="0" smtClean="0">
              <a:solidFill>
                <a:schemeClr val="accent1">
                  <a:lumMod val="50000"/>
                </a:schemeClr>
              </a:solidFill>
              <a:latin typeface="Times New Roman" pitchFamily="18" charset="0"/>
              <a:cs typeface="Times New Roman" pitchFamily="18" charset="0"/>
            </a:endParaRPr>
          </a:p>
          <a:p>
            <a:pPr>
              <a:buFont typeface="Wingdings" pitchFamily="2" charset="2"/>
              <a:buChar char="v"/>
            </a:pPr>
            <a:r>
              <a:rPr lang="en-US" sz="3400" dirty="0" smtClean="0">
                <a:latin typeface="Times New Roman" pitchFamily="18" charset="0"/>
                <a:cs typeface="Times New Roman" pitchFamily="18" charset="0"/>
              </a:rPr>
              <a:t>Hormones produced by the placenta are:-</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363372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US" dirty="0" smtClean="0"/>
              <a:t>	</a:t>
            </a:r>
            <a:r>
              <a:rPr lang="en-US" dirty="0" smtClean="0">
                <a:solidFill>
                  <a:schemeClr val="accent3">
                    <a:lumMod val="75000"/>
                  </a:schemeClr>
                </a:solidFill>
                <a:latin typeface="Times New Roman" pitchFamily="18" charset="0"/>
                <a:cs typeface="Times New Roman" pitchFamily="18" charset="0"/>
              </a:rPr>
              <a:t>  </a:t>
            </a:r>
            <a:r>
              <a:rPr lang="en-US" b="1" dirty="0" err="1" smtClean="0">
                <a:solidFill>
                  <a:schemeClr val="accent3">
                    <a:lumMod val="75000"/>
                  </a:schemeClr>
                </a:solidFill>
                <a:latin typeface="Times New Roman" pitchFamily="18" charset="0"/>
                <a:cs typeface="Times New Roman" pitchFamily="18" charset="0"/>
              </a:rPr>
              <a:t>i</a:t>
            </a:r>
            <a:r>
              <a:rPr lang="en-US" b="1" dirty="0" smtClean="0">
                <a:solidFill>
                  <a:schemeClr val="accent3">
                    <a:lumMod val="75000"/>
                  </a:schemeClr>
                </a:solidFill>
                <a:latin typeface="Times New Roman" pitchFamily="18" charset="0"/>
                <a:cs typeface="Times New Roman" pitchFamily="18" charset="0"/>
              </a:rPr>
              <a:t>) Human chorionic </a:t>
            </a:r>
            <a:r>
              <a:rPr lang="en-US" b="1" dirty="0" err="1" smtClean="0">
                <a:solidFill>
                  <a:schemeClr val="accent3">
                    <a:lumMod val="75000"/>
                  </a:schemeClr>
                </a:solidFill>
                <a:latin typeface="Times New Roman" pitchFamily="18" charset="0"/>
                <a:cs typeface="Times New Roman" pitchFamily="18" charset="0"/>
              </a:rPr>
              <a:t>gonadotrophin</a:t>
            </a:r>
            <a:r>
              <a:rPr lang="en-US" b="1" dirty="0" smtClean="0">
                <a:solidFill>
                  <a:schemeClr val="accent3">
                    <a:lumMod val="75000"/>
                  </a:schemeClr>
                </a:solidFill>
                <a:latin typeface="Times New Roman" pitchFamily="18" charset="0"/>
                <a:cs typeface="Times New Roman" pitchFamily="18" charset="0"/>
              </a:rPr>
              <a:t> (HCG)</a:t>
            </a:r>
          </a:p>
          <a:p>
            <a:r>
              <a:rPr lang="en-US" dirty="0" smtClean="0">
                <a:latin typeface="Times New Roman" pitchFamily="18" charset="0"/>
                <a:cs typeface="Times New Roman" pitchFamily="18" charset="0"/>
              </a:rPr>
              <a:t>Produced by the </a:t>
            </a:r>
            <a:r>
              <a:rPr lang="en-US" dirty="0" err="1" smtClean="0">
                <a:latin typeface="Times New Roman" pitchFamily="18" charset="0"/>
                <a:cs typeface="Times New Roman" pitchFamily="18" charset="0"/>
              </a:rPr>
              <a:t>cytotrophoblastic</a:t>
            </a:r>
            <a:r>
              <a:rPr lang="en-US" dirty="0" smtClean="0">
                <a:latin typeface="Times New Roman" pitchFamily="18" charset="0"/>
                <a:cs typeface="Times New Roman" pitchFamily="18" charset="0"/>
              </a:rPr>
              <a:t> layer of the chorionic villi. </a:t>
            </a:r>
          </a:p>
          <a:p>
            <a:r>
              <a:rPr lang="en-US" dirty="0" smtClean="0">
                <a:latin typeface="Times New Roman" pitchFamily="18" charset="0"/>
                <a:cs typeface="Times New Roman" pitchFamily="18" charset="0"/>
              </a:rPr>
              <a:t> Peak levels are achieved between the 7</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and 10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week of pregnancy. </a:t>
            </a:r>
          </a:p>
          <a:p>
            <a:r>
              <a:rPr lang="en-US" dirty="0" smtClean="0">
                <a:latin typeface="Times New Roman" pitchFamily="18" charset="0"/>
                <a:cs typeface="Times New Roman" pitchFamily="18" charset="0"/>
              </a:rPr>
              <a:t> Its function is to stimulate the growth and activity of corpus  </a:t>
            </a:r>
            <a:r>
              <a:rPr lang="en-US" dirty="0" err="1" smtClean="0">
                <a:latin typeface="Times New Roman" pitchFamily="18" charset="0"/>
                <a:cs typeface="Times New Roman" pitchFamily="18" charset="0"/>
              </a:rPr>
              <a:t>luteum</a:t>
            </a:r>
            <a:r>
              <a:rPr lang="en-US" dirty="0" smtClean="0">
                <a:latin typeface="Times New Roman" pitchFamily="18" charset="0"/>
                <a:cs typeface="Times New Roman" pitchFamily="18" charset="0"/>
              </a:rPr>
              <a:t> , hence maintain pregnancy till the placenta is fully formed and functional.</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55611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US" dirty="0" smtClean="0"/>
              <a:t>	</a:t>
            </a:r>
            <a:r>
              <a:rPr lang="en-US" b="1" dirty="0" smtClean="0">
                <a:latin typeface="Times New Roman" pitchFamily="18" charset="0"/>
                <a:ea typeface="Segoe UI" pitchFamily="34" charset="0"/>
                <a:cs typeface="Times New Roman" pitchFamily="18" charset="0"/>
              </a:rPr>
              <a:t>   </a:t>
            </a:r>
            <a:r>
              <a:rPr lang="en-US" b="1" dirty="0" smtClean="0">
                <a:solidFill>
                  <a:schemeClr val="accent3">
                    <a:lumMod val="75000"/>
                  </a:schemeClr>
                </a:solidFill>
                <a:latin typeface="Times New Roman" pitchFamily="18" charset="0"/>
                <a:ea typeface="Segoe UI" pitchFamily="34" charset="0"/>
                <a:cs typeface="Times New Roman" pitchFamily="18" charset="0"/>
              </a:rPr>
              <a:t>ii) </a:t>
            </a:r>
            <a:r>
              <a:rPr lang="en-US" b="1" dirty="0" err="1" smtClean="0">
                <a:solidFill>
                  <a:schemeClr val="accent3">
                    <a:lumMod val="75000"/>
                  </a:schemeClr>
                </a:solidFill>
                <a:latin typeface="Times New Roman" pitchFamily="18" charset="0"/>
                <a:ea typeface="Segoe UI" pitchFamily="34" charset="0"/>
                <a:cs typeface="Times New Roman" pitchFamily="18" charset="0"/>
              </a:rPr>
              <a:t>Oestrogens</a:t>
            </a:r>
            <a:endParaRPr lang="en-US" b="1" dirty="0" smtClean="0">
              <a:solidFill>
                <a:schemeClr val="accent3">
                  <a:lumMod val="75000"/>
                </a:schemeClr>
              </a:solidFill>
              <a:latin typeface="Times New Roman" pitchFamily="18" charset="0"/>
              <a:ea typeface="Segoe UI" pitchFamily="34" charset="0"/>
              <a:cs typeface="Times New Roman" pitchFamily="18" charset="0"/>
            </a:endParaRPr>
          </a:p>
          <a:p>
            <a:r>
              <a:rPr lang="en-US" dirty="0" smtClean="0">
                <a:latin typeface="Times New Roman" pitchFamily="18" charset="0"/>
                <a:ea typeface="Segoe UI" pitchFamily="34" charset="0"/>
                <a:cs typeface="Times New Roman" pitchFamily="18" charset="0"/>
              </a:rPr>
              <a:t>They are growth stimulating hormones secreted in large amounts throughout pregnancy.</a:t>
            </a:r>
          </a:p>
          <a:p>
            <a:r>
              <a:rPr lang="en-US" dirty="0" smtClean="0">
                <a:latin typeface="Times New Roman" pitchFamily="18" charset="0"/>
                <a:ea typeface="Segoe UI" pitchFamily="34" charset="0"/>
                <a:cs typeface="Times New Roman" pitchFamily="18" charset="0"/>
              </a:rPr>
              <a:t>The fetus provides the placenta with the vital precursors for the secretion.</a:t>
            </a:r>
          </a:p>
          <a:p>
            <a:r>
              <a:rPr lang="en-US" dirty="0" smtClean="0">
                <a:latin typeface="Times New Roman" pitchFamily="18" charset="0"/>
                <a:ea typeface="Segoe UI" pitchFamily="34" charset="0"/>
                <a:cs typeface="Times New Roman" pitchFamily="18" charset="0"/>
              </a:rPr>
              <a:t>Therefore the amount of </a:t>
            </a:r>
            <a:r>
              <a:rPr lang="en-US" dirty="0" err="1" smtClean="0">
                <a:latin typeface="Times New Roman" pitchFamily="18" charset="0"/>
                <a:ea typeface="Segoe UI" pitchFamily="34" charset="0"/>
                <a:cs typeface="Times New Roman" pitchFamily="18" charset="0"/>
              </a:rPr>
              <a:t>oestrogen</a:t>
            </a:r>
            <a:r>
              <a:rPr lang="en-US" dirty="0" smtClean="0">
                <a:latin typeface="Times New Roman" pitchFamily="18" charset="0"/>
                <a:ea typeface="Segoe UI" pitchFamily="34" charset="0"/>
                <a:cs typeface="Times New Roman" pitchFamily="18" charset="0"/>
              </a:rPr>
              <a:t> either in urine or blood is an  indicator of </a:t>
            </a:r>
            <a:r>
              <a:rPr lang="en-US" dirty="0" err="1" smtClean="0">
                <a:latin typeface="Times New Roman" pitchFamily="18" charset="0"/>
                <a:ea typeface="Segoe UI" pitchFamily="34" charset="0"/>
                <a:cs typeface="Times New Roman" pitchFamily="18" charset="0"/>
              </a:rPr>
              <a:t>feto</a:t>
            </a:r>
            <a:r>
              <a:rPr lang="en-US" dirty="0" smtClean="0">
                <a:latin typeface="Times New Roman" pitchFamily="18" charset="0"/>
                <a:ea typeface="Segoe UI" pitchFamily="34" charset="0"/>
                <a:cs typeface="Times New Roman" pitchFamily="18" charset="0"/>
              </a:rPr>
              <a:t>-placental health.</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415591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US" dirty="0" smtClean="0"/>
              <a:t>	</a:t>
            </a:r>
            <a:r>
              <a:rPr lang="en-US" b="1" dirty="0" smtClean="0">
                <a:latin typeface="Times New Roman" pitchFamily="18" charset="0"/>
                <a:cs typeface="Times New Roman" pitchFamily="18" charset="0"/>
              </a:rPr>
              <a:t> </a:t>
            </a:r>
            <a:r>
              <a:rPr lang="en-US" b="1" dirty="0" smtClean="0">
                <a:solidFill>
                  <a:schemeClr val="accent3">
                    <a:lumMod val="75000"/>
                  </a:schemeClr>
                </a:solidFill>
                <a:latin typeface="Times New Roman" pitchFamily="18" charset="0"/>
                <a:cs typeface="Times New Roman" pitchFamily="18" charset="0"/>
              </a:rPr>
              <a:t>iii) Progesterone</a:t>
            </a:r>
          </a:p>
          <a:p>
            <a:r>
              <a:rPr lang="en-US" dirty="0" smtClean="0">
                <a:latin typeface="Times New Roman" pitchFamily="18" charset="0"/>
                <a:cs typeface="Times New Roman" pitchFamily="18" charset="0"/>
              </a:rPr>
              <a:t>Made in the </a:t>
            </a:r>
            <a:r>
              <a:rPr lang="en-US" dirty="0" err="1" smtClean="0">
                <a:latin typeface="Times New Roman" pitchFamily="18" charset="0"/>
                <a:cs typeface="Times New Roman" pitchFamily="18" charset="0"/>
              </a:rPr>
              <a:t>syncytial</a:t>
            </a:r>
            <a:r>
              <a:rPr lang="en-US" dirty="0" smtClean="0">
                <a:latin typeface="Times New Roman" pitchFamily="18" charset="0"/>
                <a:cs typeface="Times New Roman" pitchFamily="18" charset="0"/>
              </a:rPr>
              <a:t> layer of the placenta.</a:t>
            </a:r>
          </a:p>
          <a:p>
            <a:r>
              <a:rPr lang="en-US" dirty="0" smtClean="0">
                <a:latin typeface="Times New Roman" pitchFamily="18" charset="0"/>
                <a:cs typeface="Times New Roman" pitchFamily="18" charset="0"/>
              </a:rPr>
              <a:t>The levels increases steadily  until,  just, before onset of </a:t>
            </a:r>
            <a:r>
              <a:rPr lang="en-US" dirty="0" err="1" smtClean="0">
                <a:latin typeface="Times New Roman" pitchFamily="18" charset="0"/>
                <a:cs typeface="Times New Roman" pitchFamily="18" charset="0"/>
              </a:rPr>
              <a:t>labour</a:t>
            </a:r>
            <a:r>
              <a:rPr lang="en-US" dirty="0" smtClean="0">
                <a:latin typeface="Times New Roman" pitchFamily="18" charset="0"/>
                <a:cs typeface="Times New Roman" pitchFamily="18" charset="0"/>
              </a:rPr>
              <a:t>  ,when they fall drastically.</a:t>
            </a:r>
          </a:p>
          <a:p>
            <a:r>
              <a:rPr lang="en-US" dirty="0" smtClean="0">
                <a:latin typeface="Times New Roman" pitchFamily="18" charset="0"/>
                <a:cs typeface="Times New Roman" pitchFamily="18" charset="0"/>
              </a:rPr>
              <a:t>It is measured in urine as </a:t>
            </a:r>
            <a:r>
              <a:rPr lang="en-US" dirty="0" err="1" smtClean="0">
                <a:latin typeface="Times New Roman" pitchFamily="18" charset="0"/>
                <a:cs typeface="Times New Roman" pitchFamily="18" charset="0"/>
              </a:rPr>
              <a:t>pregnanediol</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Its main  role  ,is to act on tissues that have already been receptive to </a:t>
            </a:r>
            <a:r>
              <a:rPr lang="en-US" dirty="0" err="1" smtClean="0">
                <a:latin typeface="Times New Roman" pitchFamily="18" charset="0"/>
                <a:cs typeface="Times New Roman" pitchFamily="18" charset="0"/>
              </a:rPr>
              <a:t>oestrogen</a:t>
            </a:r>
            <a:r>
              <a:rPr lang="en-US" dirty="0" smtClean="0">
                <a:latin typeface="Times New Roman" pitchFamily="18" charset="0"/>
                <a:cs typeface="Times New Roman" pitchFamily="18" charset="0"/>
              </a:rPr>
              <a:t> ,leading to relaxation effect.</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68050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None/>
            </a:pPr>
            <a:r>
              <a:rPr lang="en-US" sz="3300" dirty="0" smtClean="0">
                <a:solidFill>
                  <a:schemeClr val="accent3">
                    <a:lumMod val="75000"/>
                  </a:schemeClr>
                </a:solidFill>
                <a:latin typeface="Times New Roman" pitchFamily="18" charset="0"/>
                <a:cs typeface="Times New Roman" pitchFamily="18" charset="0"/>
              </a:rPr>
              <a:t>	</a:t>
            </a:r>
            <a:r>
              <a:rPr lang="en-US" sz="3300" b="1" dirty="0" smtClean="0">
                <a:solidFill>
                  <a:schemeClr val="accent3">
                    <a:lumMod val="75000"/>
                  </a:schemeClr>
                </a:solidFill>
                <a:latin typeface="Times New Roman" pitchFamily="18" charset="0"/>
                <a:cs typeface="Times New Roman" pitchFamily="18" charset="0"/>
              </a:rPr>
              <a:t>iv) Human placental </a:t>
            </a:r>
            <a:r>
              <a:rPr lang="en-US" sz="3300" b="1" dirty="0" err="1" smtClean="0">
                <a:solidFill>
                  <a:schemeClr val="accent3">
                    <a:lumMod val="75000"/>
                  </a:schemeClr>
                </a:solidFill>
                <a:latin typeface="Times New Roman" pitchFamily="18" charset="0"/>
                <a:cs typeface="Times New Roman" pitchFamily="18" charset="0"/>
              </a:rPr>
              <a:t>lactogen</a:t>
            </a:r>
            <a:r>
              <a:rPr lang="en-US" sz="3300" b="1" dirty="0" smtClean="0">
                <a:solidFill>
                  <a:schemeClr val="accent3">
                    <a:lumMod val="75000"/>
                  </a:schemeClr>
                </a:solidFill>
                <a:latin typeface="Times New Roman" pitchFamily="18" charset="0"/>
                <a:cs typeface="Times New Roman" pitchFamily="18" charset="0"/>
              </a:rPr>
              <a:t> (HPL)</a:t>
            </a:r>
          </a:p>
          <a:p>
            <a:r>
              <a:rPr lang="en-US" sz="3400" dirty="0" smtClean="0">
                <a:latin typeface="Times New Roman" pitchFamily="18" charset="0"/>
                <a:cs typeface="Times New Roman" pitchFamily="18" charset="0"/>
              </a:rPr>
              <a:t>Its levels rises as HCG levels falls, and continues throughout pregnancy. </a:t>
            </a:r>
          </a:p>
          <a:p>
            <a:r>
              <a:rPr lang="en-US" sz="3400" dirty="0" smtClean="0">
                <a:latin typeface="Times New Roman" pitchFamily="18" charset="0"/>
                <a:cs typeface="Times New Roman" pitchFamily="18" charset="0"/>
              </a:rPr>
              <a:t>Its main role, is in glucose metabolism prenatally .</a:t>
            </a:r>
          </a:p>
          <a:p>
            <a:r>
              <a:rPr lang="en-US" sz="3400" dirty="0" smtClean="0">
                <a:latin typeface="Times New Roman" pitchFamily="18" charset="0"/>
                <a:cs typeface="Times New Roman" pitchFamily="18" charset="0"/>
              </a:rPr>
              <a:t>It weakens, the insulin in the maternal circulation so that more glucose, is readily available for fetal use.</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97971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1"/>
          </a:xfrm>
        </p:spPr>
        <p:txBody>
          <a:bodyPr>
            <a:normAutofit lnSpcReduction="10000"/>
          </a:bodyPr>
          <a:lstStyle/>
          <a:p>
            <a:r>
              <a:rPr lang="en-US" dirty="0" smtClean="0">
                <a:latin typeface="Times New Roman" pitchFamily="18" charset="0"/>
                <a:cs typeface="Times New Roman" pitchFamily="18" charset="0"/>
              </a:rPr>
              <a:t>Therefore, glucose levels are persistently high in the circulation, hence control of diabetes mellitus prenatally is a big challenge.</a:t>
            </a:r>
          </a:p>
          <a:p>
            <a:pPr>
              <a:buNone/>
            </a:pPr>
            <a:r>
              <a:rPr lang="en-US" b="1" u="sng" dirty="0" smtClean="0">
                <a:latin typeface="Times New Roman" pitchFamily="18" charset="0"/>
                <a:cs typeface="Times New Roman" pitchFamily="18" charset="0"/>
              </a:rPr>
              <a:t>Others  released  in  small  amounts are:-</a:t>
            </a:r>
            <a:endParaRPr lang="en-US"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a:t>
            </a:r>
            <a:r>
              <a:rPr lang="en-US" dirty="0" smtClean="0">
                <a:solidFill>
                  <a:schemeClr val="accent3">
                    <a:lumMod val="75000"/>
                  </a:schemeClr>
                </a:solidFill>
                <a:latin typeface="Times New Roman" pitchFamily="18" charset="0"/>
                <a:cs typeface="Times New Roman" pitchFamily="18" charset="0"/>
              </a:rPr>
              <a:t>Human chorionic </a:t>
            </a:r>
            <a:r>
              <a:rPr lang="en-US" dirty="0" err="1" smtClean="0">
                <a:solidFill>
                  <a:schemeClr val="accent3">
                    <a:lumMod val="75000"/>
                  </a:schemeClr>
                </a:solidFill>
                <a:latin typeface="Times New Roman" pitchFamily="18" charset="0"/>
                <a:cs typeface="Times New Roman" pitchFamily="18" charset="0"/>
              </a:rPr>
              <a:t>thyrotropin</a:t>
            </a:r>
            <a:r>
              <a:rPr lang="en-US" dirty="0" smtClean="0">
                <a:latin typeface="Times New Roman" pitchFamily="18" charset="0"/>
                <a:cs typeface="Times New Roman" pitchFamily="18" charset="0"/>
              </a:rPr>
              <a:t>; Produced by the </a:t>
            </a:r>
            <a:r>
              <a:rPr lang="en-US" dirty="0" err="1" smtClean="0">
                <a:latin typeface="Times New Roman" pitchFamily="18" charset="0"/>
                <a:cs typeface="Times New Roman" pitchFamily="18" charset="0"/>
              </a:rPr>
              <a:t>syncytium</a:t>
            </a:r>
            <a:r>
              <a:rPr lang="en-US" dirty="0" smtClean="0">
                <a:latin typeface="Times New Roman" pitchFamily="18" charset="0"/>
                <a:cs typeface="Times New Roman" pitchFamily="18" charset="0"/>
              </a:rPr>
              <a:t> layer. has similar functions to thyroid stimulating hormone (TSH).  </a:t>
            </a:r>
          </a:p>
          <a:p>
            <a:pPr>
              <a:buNone/>
            </a:pPr>
            <a:r>
              <a:rPr lang="en-US" dirty="0" smtClean="0">
                <a:latin typeface="Times New Roman" pitchFamily="18" charset="0"/>
                <a:cs typeface="Times New Roman" pitchFamily="18" charset="0"/>
              </a:rPr>
              <a:t>	b)  </a:t>
            </a:r>
            <a:r>
              <a:rPr lang="en-US" dirty="0" smtClean="0">
                <a:solidFill>
                  <a:schemeClr val="accent3">
                    <a:lumMod val="75000"/>
                  </a:schemeClr>
                </a:solidFill>
                <a:latin typeface="Times New Roman" pitchFamily="18" charset="0"/>
                <a:cs typeface="Times New Roman" pitchFamily="18" charset="0"/>
              </a:rPr>
              <a:t>Human placental growth hormone</a:t>
            </a:r>
            <a:r>
              <a:rPr lang="en-US" dirty="0" smtClean="0">
                <a:latin typeface="Times New Roman" pitchFamily="18" charset="0"/>
                <a:cs typeface="Times New Roman" pitchFamily="18" charset="0"/>
              </a:rPr>
              <a:t>; Ensures  that  fetus has adequate nutrient supply.</a:t>
            </a:r>
          </a:p>
          <a:p>
            <a:pPr>
              <a:buNone/>
            </a:pPr>
            <a:r>
              <a:rPr lang="en-US" dirty="0" smtClean="0">
                <a:latin typeface="Times New Roman" pitchFamily="18" charset="0"/>
                <a:cs typeface="Times New Roman" pitchFamily="18" charset="0"/>
              </a:rPr>
              <a:t>	c) </a:t>
            </a:r>
            <a:r>
              <a:rPr lang="en-US" dirty="0" err="1" smtClean="0">
                <a:solidFill>
                  <a:schemeClr val="accent3">
                    <a:lumMod val="75000"/>
                  </a:schemeClr>
                </a:solidFill>
                <a:latin typeface="Times New Roman" pitchFamily="18" charset="0"/>
                <a:cs typeface="Times New Roman" pitchFamily="18" charset="0"/>
              </a:rPr>
              <a:t>Relaxin</a:t>
            </a:r>
            <a:r>
              <a:rPr lang="en-US" dirty="0" smtClean="0">
                <a:solidFill>
                  <a:schemeClr val="accent3">
                    <a:lumMod val="75000"/>
                  </a:schemeClr>
                </a:solidFill>
                <a:latin typeface="Times New Roman" pitchFamily="18" charset="0"/>
                <a:cs typeface="Times New Roman" pitchFamily="18" charset="0"/>
              </a:rPr>
              <a:t> hormone</a:t>
            </a:r>
            <a:r>
              <a:rPr lang="en-US" dirty="0" smtClean="0">
                <a:latin typeface="Times New Roman" pitchFamily="18" charset="0"/>
                <a:cs typeface="Times New Roman" pitchFamily="18" charset="0"/>
              </a:rPr>
              <a:t>; Softens  cervix and pelvic ligaments in preparation of child birth.</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43016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007291"/>
          </a:xfrm>
        </p:spPr>
        <p:txBody>
          <a:bodyPr/>
          <a:lstStyle/>
          <a:p>
            <a:pPr lvl="0">
              <a:buNone/>
            </a:pPr>
            <a:r>
              <a:rPr lang="en-US" dirty="0" smtClean="0"/>
              <a:t>	</a:t>
            </a:r>
            <a:r>
              <a:rPr lang="en-US" sz="3300" dirty="0" smtClean="0">
                <a:latin typeface="Times New Roman" pitchFamily="18" charset="0"/>
                <a:cs typeface="Times New Roman" pitchFamily="18" charset="0"/>
              </a:rPr>
              <a:t>  </a:t>
            </a:r>
            <a:r>
              <a:rPr lang="en-US" sz="3300" dirty="0" smtClean="0">
                <a:solidFill>
                  <a:schemeClr val="accent1">
                    <a:lumMod val="50000"/>
                  </a:schemeClr>
                </a:solidFill>
                <a:latin typeface="Times New Roman" pitchFamily="18" charset="0"/>
                <a:cs typeface="Times New Roman" pitchFamily="18" charset="0"/>
              </a:rPr>
              <a:t> </a:t>
            </a:r>
            <a:r>
              <a:rPr lang="en-US" sz="3300" b="1" dirty="0" smtClean="0">
                <a:solidFill>
                  <a:schemeClr val="accent1">
                    <a:lumMod val="50000"/>
                  </a:schemeClr>
                </a:solidFill>
                <a:latin typeface="Times New Roman" pitchFamily="18" charset="0"/>
                <a:cs typeface="Times New Roman" pitchFamily="18" charset="0"/>
              </a:rPr>
              <a:t>6.</a:t>
            </a:r>
            <a:r>
              <a:rPr lang="en-US" sz="3300" b="1" u="sng" dirty="0" smtClean="0">
                <a:solidFill>
                  <a:schemeClr val="accent1">
                    <a:lumMod val="50000"/>
                  </a:schemeClr>
                </a:solidFill>
                <a:latin typeface="Times New Roman" pitchFamily="18" charset="0"/>
                <a:cs typeface="Times New Roman" pitchFamily="18" charset="0"/>
              </a:rPr>
              <a:t>PROTECTION</a:t>
            </a:r>
            <a:endParaRPr lang="en-US" sz="3300" b="1" dirty="0" smtClean="0">
              <a:solidFill>
                <a:schemeClr val="accent1">
                  <a:lumMod val="50000"/>
                </a:schemeClr>
              </a:solidFill>
              <a:latin typeface="Times New Roman" pitchFamily="18" charset="0"/>
              <a:cs typeface="Times New Roman" pitchFamily="18" charset="0"/>
            </a:endParaRPr>
          </a:p>
          <a:p>
            <a:r>
              <a:rPr lang="en-US" sz="3300" dirty="0" smtClean="0">
                <a:latin typeface="Times New Roman" pitchFamily="18" charset="0"/>
                <a:cs typeface="Times New Roman" pitchFamily="18" charset="0"/>
              </a:rPr>
              <a:t>Provides limited barrier ,to most of the organisms ,and other harmful substances, from the mother to fetus.</a:t>
            </a:r>
          </a:p>
          <a:p>
            <a:r>
              <a:rPr lang="en-US" sz="3300" dirty="0" smtClean="0">
                <a:latin typeface="Times New Roman" pitchFamily="18" charset="0"/>
                <a:cs typeface="Times New Roman" pitchFamily="18" charset="0"/>
              </a:rPr>
              <a:t>However some do cross, and lead to either congenital abnormalities or infections to fetus/neonate.</a:t>
            </a:r>
          </a:p>
          <a:p>
            <a:pPr>
              <a:buNone/>
            </a:pPr>
            <a:r>
              <a:rPr lang="en-US" sz="3300" b="1" dirty="0" smtClean="0">
                <a:latin typeface="Times New Roman" pitchFamily="18" charset="0"/>
                <a:cs typeface="Times New Roman" pitchFamily="18" charset="0"/>
              </a:rPr>
              <a:t>Such are:-</a:t>
            </a:r>
          </a:p>
          <a:p>
            <a:endParaRPr lang="en-US" dirty="0"/>
          </a:p>
        </p:txBody>
      </p:sp>
    </p:spTree>
    <p:extLst>
      <p:ext uri="{BB962C8B-B14F-4D97-AF65-F5344CB8AC3E}">
        <p14:creationId xmlns:p14="http://schemas.microsoft.com/office/powerpoint/2010/main" val="188310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50719"/>
          </a:xfrm>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628650" y="1415845"/>
            <a:ext cx="7886700" cy="4761118"/>
          </a:xfrm>
        </p:spPr>
        <p:txBody>
          <a:bodyPr>
            <a:noAutofit/>
          </a:bodyPr>
          <a:lstStyle/>
          <a:p>
            <a:r>
              <a:rPr lang="en-US" sz="3200" dirty="0" smtClean="0">
                <a:solidFill>
                  <a:srgbClr val="7030A0"/>
                </a:solidFill>
              </a:rPr>
              <a:t>Acceptability </a:t>
            </a:r>
          </a:p>
          <a:p>
            <a:pPr marL="0" indent="0">
              <a:buNone/>
            </a:pPr>
            <a:r>
              <a:rPr lang="en-US" sz="3200" dirty="0" smtClean="0"/>
              <a:t>Women need privacy, they may prefer to consult a female health worker and they should be assured </a:t>
            </a:r>
            <a:r>
              <a:rPr lang="en-US" dirty="0" smtClean="0"/>
              <a:t>of</a:t>
            </a:r>
            <a:r>
              <a:rPr lang="en-US" sz="3200" dirty="0" smtClean="0"/>
              <a:t> </a:t>
            </a:r>
            <a:r>
              <a:rPr lang="en-US" sz="3200" dirty="0" smtClean="0"/>
              <a:t>confidentiality and choice of facility. </a:t>
            </a:r>
          </a:p>
          <a:p>
            <a:r>
              <a:rPr lang="en-US" sz="3200" dirty="0" smtClean="0">
                <a:solidFill>
                  <a:srgbClr val="7030A0"/>
                </a:solidFill>
              </a:rPr>
              <a:t>Technical, competence of health care providers </a:t>
            </a:r>
          </a:p>
          <a:p>
            <a:pPr marL="0" indent="0">
              <a:buNone/>
            </a:pPr>
            <a:r>
              <a:rPr lang="en-US" sz="3200" dirty="0" smtClean="0"/>
              <a:t>Technical competence depends on regular training and retraining and on clear guidelines for clinical treatment. </a:t>
            </a:r>
          </a:p>
        </p:txBody>
      </p:sp>
    </p:spTree>
    <p:extLst>
      <p:ext uri="{BB962C8B-B14F-4D97-AF65-F5344CB8AC3E}">
        <p14:creationId xmlns:p14="http://schemas.microsoft.com/office/powerpoint/2010/main" val="30810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02491"/>
          </a:xfrm>
        </p:spPr>
        <p:txBody>
          <a:bodyPr/>
          <a:lstStyle/>
          <a:p>
            <a:pPr lvl="0">
              <a:buNone/>
            </a:pPr>
            <a:r>
              <a:rPr lang="en-US" dirty="0" smtClean="0">
                <a:latin typeface="Times New Roman" pitchFamily="18" charset="0"/>
                <a:cs typeface="Times New Roman" pitchFamily="18" charset="0"/>
              </a:rPr>
              <a:t>  </a:t>
            </a:r>
            <a:r>
              <a:rPr lang="en-US" b="1" dirty="0" err="1" smtClean="0">
                <a:solidFill>
                  <a:schemeClr val="accent3">
                    <a:lumMod val="75000"/>
                  </a:schemeClr>
                </a:solidFill>
                <a:latin typeface="Times New Roman" pitchFamily="18" charset="0"/>
                <a:cs typeface="Times New Roman" pitchFamily="18" charset="0"/>
              </a:rPr>
              <a:t>i</a:t>
            </a:r>
            <a:r>
              <a:rPr lang="en-US" b="1" dirty="0" smtClean="0">
                <a:solidFill>
                  <a:schemeClr val="accent3">
                    <a:lumMod val="75000"/>
                  </a:schemeClr>
                </a:solidFill>
                <a:latin typeface="Times New Roman" pitchFamily="18" charset="0"/>
                <a:cs typeface="Times New Roman" pitchFamily="18" charset="0"/>
              </a:rPr>
              <a:t>) Bacteria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treponema pallidum which causes syphilis ,and tubercle bacillus  organism  for  tuberculosis ,among others.</a:t>
            </a:r>
          </a:p>
          <a:p>
            <a:pPr lvl="0">
              <a:buNone/>
            </a:pPr>
            <a:r>
              <a:rPr lang="en-US" dirty="0" smtClean="0">
                <a:latin typeface="Times New Roman" pitchFamily="18" charset="0"/>
                <a:cs typeface="Times New Roman" pitchFamily="18" charset="0"/>
              </a:rPr>
              <a:t>  </a:t>
            </a:r>
            <a:r>
              <a:rPr lang="en-US" b="1" dirty="0" smtClean="0">
                <a:solidFill>
                  <a:schemeClr val="accent3">
                    <a:lumMod val="75000"/>
                  </a:schemeClr>
                </a:solidFill>
                <a:latin typeface="Times New Roman" pitchFamily="18" charset="0"/>
                <a:cs typeface="Times New Roman" pitchFamily="18" charset="0"/>
              </a:rPr>
              <a:t>ii)Viruses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e.g. Human cytomegalovirus, Rubella and Human immunosuppressive virus, etc.</a:t>
            </a:r>
          </a:p>
          <a:p>
            <a:pPr>
              <a:buNone/>
            </a:pPr>
            <a:r>
              <a:rPr lang="en-US" dirty="0" smtClean="0">
                <a:solidFill>
                  <a:schemeClr val="accent3">
                    <a:lumMod val="75000"/>
                  </a:schemeClr>
                </a:solidFill>
                <a:latin typeface="Times New Roman" pitchFamily="18" charset="0"/>
                <a:cs typeface="Times New Roman" pitchFamily="18" charset="0"/>
              </a:rPr>
              <a:t>  </a:t>
            </a:r>
            <a:r>
              <a:rPr lang="en-US" b="1" dirty="0" smtClean="0">
                <a:solidFill>
                  <a:schemeClr val="accent3">
                    <a:lumMod val="75000"/>
                  </a:schemeClr>
                </a:solidFill>
                <a:latin typeface="Times New Roman" pitchFamily="18" charset="0"/>
                <a:cs typeface="Times New Roman" pitchFamily="18" charset="0"/>
              </a:rPr>
              <a:t>iii) Substances </a:t>
            </a:r>
            <a:r>
              <a:rPr lang="en-US" dirty="0" smtClean="0">
                <a:latin typeface="Times New Roman" pitchFamily="18" charset="0"/>
                <a:cs typeface="Times New Roman" pitchFamily="18" charset="0"/>
              </a:rPr>
              <a:t>e.g. alcohol, carbon monoxide from cigarettes smoking, drugs taken by the mother.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9127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3500" dirty="0" smtClean="0">
                <a:latin typeface="Times New Roman" pitchFamily="18" charset="0"/>
                <a:cs typeface="Times New Roman" pitchFamily="18" charset="0"/>
              </a:rPr>
              <a:t>However, some   drugs  are  beneficial ,like those , in treatment of syphilis.</a:t>
            </a:r>
          </a:p>
          <a:p>
            <a:r>
              <a:rPr lang="en-US" sz="3500" dirty="0" smtClean="0">
                <a:latin typeface="Times New Roman" pitchFamily="18" charset="0"/>
                <a:cs typeface="Times New Roman" pitchFamily="18" charset="0"/>
              </a:rPr>
              <a:t>In late pregnancy , i.e. from 37 weeks </a:t>
            </a:r>
            <a:r>
              <a:rPr lang="en-US" sz="3500" b="1" dirty="0" smtClean="0">
                <a:latin typeface="Times New Roman" pitchFamily="18" charset="0"/>
                <a:cs typeface="Times New Roman" pitchFamily="18" charset="0"/>
              </a:rPr>
              <a:t>antibodies</a:t>
            </a:r>
            <a:r>
              <a:rPr lang="en-US" sz="3500" dirty="0" smtClean="0">
                <a:latin typeface="Times New Roman" pitchFamily="18" charset="0"/>
                <a:cs typeface="Times New Roman" pitchFamily="18" charset="0"/>
              </a:rPr>
              <a:t> in form of immunoglobin G (IgG), comprising of tetanus &amp; measles among other antibodies are transferred. </a:t>
            </a:r>
          </a:p>
          <a:p>
            <a:pPr>
              <a:buFont typeface="Wingdings" pitchFamily="2" charset="2"/>
              <a:buChar char="Ø"/>
            </a:pPr>
            <a:r>
              <a:rPr lang="en-US" sz="3500" dirty="0" smtClean="0">
                <a:latin typeface="Times New Roman" pitchFamily="18" charset="0"/>
                <a:cs typeface="Times New Roman" pitchFamily="18" charset="0"/>
              </a:rPr>
              <a:t>They (antibodies)  confer passive immunity to the baby for sometimes</a:t>
            </a:r>
            <a:r>
              <a:rPr lang="en-US" sz="3400" dirty="0" smtClean="0">
                <a:latin typeface="Times New Roman" pitchFamily="18" charset="0"/>
                <a:cs typeface="Times New Roman" pitchFamily="18" charset="0"/>
              </a:rPr>
              <a:t>.</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92592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800600"/>
          </a:xfrm>
        </p:spPr>
        <p:txBody>
          <a:bodyPr>
            <a:normAutofit/>
          </a:bodyPr>
          <a:lstStyle/>
          <a:p>
            <a:pPr>
              <a:buFont typeface="Wingdings" pitchFamily="2" charset="2"/>
              <a:buChar char="v"/>
            </a:pPr>
            <a:r>
              <a:rPr lang="en-US" dirty="0" smtClean="0">
                <a:latin typeface="Times New Roman" pitchFamily="18" charset="0"/>
                <a:cs typeface="Times New Roman" pitchFamily="18" charset="0"/>
              </a:rPr>
              <a:t>Are grouped into two.</a:t>
            </a:r>
          </a:p>
          <a:p>
            <a:pPr lvl="0">
              <a:buNone/>
            </a:pPr>
            <a:r>
              <a:rPr lang="en-US" u="sng" dirty="0" smtClean="0">
                <a:latin typeface="Times New Roman" pitchFamily="18" charset="0"/>
                <a:cs typeface="Times New Roman" pitchFamily="18" charset="0"/>
              </a:rPr>
              <a:t> </a:t>
            </a:r>
            <a:r>
              <a:rPr lang="en-US" u="sng" dirty="0" smtClean="0">
                <a:solidFill>
                  <a:schemeClr val="accent1">
                    <a:lumMod val="50000"/>
                  </a:schemeClr>
                </a:solidFill>
                <a:latin typeface="Times New Roman" pitchFamily="18" charset="0"/>
                <a:cs typeface="Times New Roman" pitchFamily="18" charset="0"/>
              </a:rPr>
              <a:t>A. STRUCTURAL  RELATED</a:t>
            </a:r>
          </a:p>
          <a:p>
            <a:pPr lvl="0">
              <a:buNone/>
            </a:pPr>
            <a:r>
              <a:rPr lang="en-US" dirty="0" smtClean="0">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b="1" i="1" dirty="0" smtClean="0">
                <a:solidFill>
                  <a:srgbClr val="7030A0"/>
                </a:solidFill>
                <a:latin typeface="Times New Roman" pitchFamily="18" charset="0"/>
                <a:cs typeface="Times New Roman" pitchFamily="18" charset="0"/>
              </a:rPr>
              <a:t>1. </a:t>
            </a:r>
            <a:r>
              <a:rPr lang="en-US" b="1" i="1" dirty="0" err="1" smtClean="0">
                <a:solidFill>
                  <a:srgbClr val="7030A0"/>
                </a:solidFill>
                <a:latin typeface="Times New Roman" pitchFamily="18" charset="0"/>
                <a:cs typeface="Times New Roman" pitchFamily="18" charset="0"/>
              </a:rPr>
              <a:t>Succenturiate</a:t>
            </a:r>
            <a:r>
              <a:rPr lang="en-US" b="1" i="1" dirty="0" smtClean="0">
                <a:solidFill>
                  <a:srgbClr val="7030A0"/>
                </a:solidFill>
                <a:latin typeface="Times New Roman" pitchFamily="18" charset="0"/>
                <a:cs typeface="Times New Roman" pitchFamily="18" charset="0"/>
              </a:rPr>
              <a:t>  lobe</a:t>
            </a:r>
          </a:p>
          <a:p>
            <a:r>
              <a:rPr lang="en-US" dirty="0" smtClean="0">
                <a:latin typeface="Times New Roman" pitchFamily="18" charset="0"/>
                <a:cs typeface="Times New Roman" pitchFamily="18" charset="0"/>
              </a:rPr>
              <a:t>It the commonest, characterized by presence of a small, extra lobe, separate/away from the main placenta.</a:t>
            </a:r>
          </a:p>
          <a:p>
            <a:r>
              <a:rPr lang="en-US" dirty="0" smtClean="0">
                <a:latin typeface="Times New Roman" pitchFamily="18" charset="0"/>
                <a:cs typeface="Times New Roman" pitchFamily="18" charset="0"/>
              </a:rPr>
              <a:t>Diagnosis is based on finding, blood vessels that run through the membranes to join it.</a:t>
            </a:r>
          </a:p>
          <a:p>
            <a:endParaRPr lang="en-US" dirty="0"/>
          </a:p>
        </p:txBody>
      </p:sp>
      <p:sp>
        <p:nvSpPr>
          <p:cNvPr id="2" name="Title 1"/>
          <p:cNvSpPr>
            <a:spLocks noGrp="1"/>
          </p:cNvSpPr>
          <p:nvPr>
            <p:ph type="title"/>
          </p:nvPr>
        </p:nvSpPr>
        <p:spPr/>
        <p:txBody>
          <a:bodyPr>
            <a:normAutofit fontScale="90000"/>
          </a:bodyPr>
          <a:lstStyle/>
          <a:p>
            <a:r>
              <a:rPr lang="en-US" sz="3100" dirty="0" smtClean="0">
                <a:solidFill>
                  <a:srgbClr val="FF00FF"/>
                </a:solidFill>
                <a:latin typeface="Times New Roman" pitchFamily="18" charset="0"/>
                <a:cs typeface="Times New Roman" pitchFamily="18" charset="0"/>
              </a:rPr>
              <a:t/>
            </a:r>
            <a:br>
              <a:rPr lang="en-US" sz="3100" dirty="0" smtClean="0">
                <a:solidFill>
                  <a:srgbClr val="FF00FF"/>
                </a:solidFill>
                <a:latin typeface="Times New Roman" pitchFamily="18" charset="0"/>
                <a:cs typeface="Times New Roman" pitchFamily="18" charset="0"/>
              </a:rPr>
            </a:br>
            <a:r>
              <a:rPr lang="en-US" sz="3100" dirty="0" smtClean="0">
                <a:solidFill>
                  <a:srgbClr val="FF00FF"/>
                </a:solidFill>
                <a:latin typeface="Times New Roman" pitchFamily="18" charset="0"/>
                <a:cs typeface="Times New Roman" pitchFamily="18" charset="0"/>
              </a:rPr>
              <a:t/>
            </a:r>
            <a:br>
              <a:rPr lang="en-US" sz="3100" dirty="0" smtClean="0">
                <a:solidFill>
                  <a:srgbClr val="FF00FF"/>
                </a:solidFill>
                <a:latin typeface="Times New Roman" pitchFamily="18" charset="0"/>
                <a:cs typeface="Times New Roman" pitchFamily="18" charset="0"/>
              </a:rPr>
            </a:br>
            <a:r>
              <a:rPr lang="en-US" sz="3100" dirty="0" smtClean="0">
                <a:solidFill>
                  <a:srgbClr val="FF00FF"/>
                </a:solidFill>
                <a:latin typeface="Arial Rounded MT Bold" pitchFamily="34" charset="0"/>
                <a:cs typeface="Times New Roman" pitchFamily="18" charset="0"/>
              </a:rPr>
              <a:t>ANATOMICAL VARIATIONS/ABNORMALITIES</a:t>
            </a:r>
            <a:r>
              <a:rPr lang="en-US" dirty="0" smtClean="0">
                <a:solidFill>
                  <a:schemeClr val="accent3">
                    <a:lumMod val="50000"/>
                  </a:schemeClr>
                </a:solidFill>
                <a:latin typeface="Times New Roman" pitchFamily="18" charset="0"/>
                <a:cs typeface="Times New Roman" pitchFamily="18" charset="0"/>
              </a:rPr>
              <a:t/>
            </a:r>
            <a:br>
              <a:rPr lang="en-US" dirty="0" smtClean="0">
                <a:solidFill>
                  <a:schemeClr val="accent3">
                    <a:lumMod val="50000"/>
                  </a:schemeClr>
                </a:solidFill>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377956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	</a:t>
            </a:r>
            <a:r>
              <a:rPr lang="en-US" sz="4000" dirty="0" smtClean="0">
                <a:latin typeface="Times New Roman" pitchFamily="18" charset="0"/>
                <a:cs typeface="Times New Roman" pitchFamily="18" charset="0"/>
              </a:rPr>
              <a:t>	</a:t>
            </a:r>
            <a:r>
              <a:rPr lang="en-US" sz="4000" u="sng" dirty="0" smtClean="0">
                <a:latin typeface="Times New Roman" pitchFamily="18" charset="0"/>
                <a:cs typeface="Times New Roman" pitchFamily="18" charset="0"/>
              </a:rPr>
              <a:t>Potential dangers/risks</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The extra lobe may be retained, on delivery of the placenta and membranes, leading to:-</a:t>
            </a:r>
          </a:p>
          <a:p>
            <a:pPr>
              <a:buFont typeface="Wingdings" pitchFamily="2" charset="2"/>
              <a:buChar char="v"/>
            </a:pPr>
            <a:r>
              <a:rPr lang="en-US" sz="4000" dirty="0" smtClean="0">
                <a:latin typeface="Times New Roman" pitchFamily="18" charset="0"/>
                <a:cs typeface="Times New Roman" pitchFamily="18" charset="0"/>
              </a:rPr>
              <a:t>Puerperal infection.</a:t>
            </a:r>
          </a:p>
          <a:p>
            <a:pPr>
              <a:buFont typeface="Wingdings" pitchFamily="2" charset="2"/>
              <a:buChar char="v"/>
            </a:pPr>
            <a:r>
              <a:rPr lang="en-US" sz="4000" dirty="0" smtClean="0">
                <a:latin typeface="Times New Roman" pitchFamily="18" charset="0"/>
                <a:cs typeface="Times New Roman" pitchFamily="18" charset="0"/>
              </a:rPr>
              <a:t>Postpartum haemorrhage.</a:t>
            </a:r>
          </a:p>
          <a:p>
            <a:r>
              <a:rPr lang="en-US" sz="4000" dirty="0" smtClean="0">
                <a:latin typeface="Times New Roman" pitchFamily="18" charset="0"/>
                <a:cs typeface="Times New Roman" pitchFamily="18" charset="0"/>
              </a:rPr>
              <a:t>So , it affects the mother only.</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94213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nursingcrib.com/wp-content/uploads/types-of-placenta-e1288690581219.jpg"/>
          <p:cNvPicPr>
            <a:picLocks noGrp="1"/>
          </p:cNvPicPr>
          <p:nvPr>
            <p:ph idx="1"/>
          </p:nvPr>
        </p:nvPicPr>
        <p:blipFill>
          <a:blip r:embed="rId2" cstate="print">
            <a:lum contrast="20000"/>
          </a:blip>
          <a:stretch>
            <a:fillRect/>
          </a:stretch>
        </p:blipFill>
        <p:spPr bwMode="auto">
          <a:xfrm>
            <a:off x="304800" y="1524000"/>
            <a:ext cx="8153400" cy="5181599"/>
          </a:xfrm>
          <a:prstGeom prst="rect">
            <a:avLst/>
          </a:prstGeom>
          <a:noFill/>
          <a:ln>
            <a:noFill/>
          </a:ln>
        </p:spPr>
      </p:pic>
      <p:sp>
        <p:nvSpPr>
          <p:cNvPr id="2" name="Title 1"/>
          <p:cNvSpPr>
            <a:spLocks noGrp="1"/>
          </p:cNvSpPr>
          <p:nvPr>
            <p:ph type="title"/>
          </p:nvPr>
        </p:nvSpPr>
        <p:spPr/>
        <p:txBody>
          <a:bodyPr>
            <a:normAutofit fontScale="90000"/>
          </a:bodyPr>
          <a:lstStyle/>
          <a:p>
            <a:r>
              <a:rPr lang="en-US" dirty="0" err="1" smtClean="0"/>
              <a:t>Succenturiate</a:t>
            </a:r>
            <a:r>
              <a:rPr lang="en-US" dirty="0" smtClean="0"/>
              <a:t> lobe, Battledore insertion&amp; </a:t>
            </a:r>
            <a:r>
              <a:rPr lang="en-US" dirty="0" err="1" smtClean="0"/>
              <a:t>Velamentous</a:t>
            </a:r>
            <a:r>
              <a:rPr lang="en-US" dirty="0" smtClean="0"/>
              <a:t> insertion</a:t>
            </a:r>
            <a:endParaRPr lang="en-US" dirty="0"/>
          </a:p>
        </p:txBody>
      </p:sp>
    </p:spTree>
    <p:extLst>
      <p:ext uri="{BB962C8B-B14F-4D97-AF65-F5344CB8AC3E}">
        <p14:creationId xmlns:p14="http://schemas.microsoft.com/office/powerpoint/2010/main" val="281204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007291"/>
          </a:xfrm>
        </p:spPr>
        <p:txBody>
          <a:bodyPr>
            <a:normAutofit/>
          </a:bodyPr>
          <a:lstStyle/>
          <a:p>
            <a:pPr lvl="0">
              <a:buNone/>
            </a:pPr>
            <a:r>
              <a:rPr lang="en-US" dirty="0" smtClean="0"/>
              <a:t>		</a:t>
            </a:r>
            <a:r>
              <a:rPr lang="en-US" b="1" i="1" dirty="0" smtClean="0">
                <a:solidFill>
                  <a:srgbClr val="7030A0"/>
                </a:solidFill>
                <a:latin typeface="Times New Roman" pitchFamily="18" charset="0"/>
                <a:cs typeface="Times New Roman" pitchFamily="18" charset="0"/>
              </a:rPr>
              <a:t>2.Circumvallata</a:t>
            </a:r>
          </a:p>
          <a:p>
            <a:pPr lvl="0"/>
            <a:r>
              <a:rPr lang="en-US" dirty="0" smtClean="0">
                <a:latin typeface="Times New Roman" pitchFamily="18" charset="0"/>
                <a:cs typeface="Times New Roman" pitchFamily="18" charset="0"/>
              </a:rPr>
              <a:t>Characterized by presence of an </a:t>
            </a:r>
            <a:r>
              <a:rPr lang="en-US" b="1" dirty="0" smtClean="0">
                <a:latin typeface="Times New Roman" pitchFamily="18" charset="0"/>
                <a:cs typeface="Times New Roman" pitchFamily="18" charset="0"/>
              </a:rPr>
              <a:t>opaque ring </a:t>
            </a:r>
            <a:r>
              <a:rPr lang="en-US" dirty="0" smtClean="0">
                <a:latin typeface="Times New Roman" pitchFamily="18" charset="0"/>
                <a:cs typeface="Times New Roman" pitchFamily="18" charset="0"/>
              </a:rPr>
              <a:t>observed </a:t>
            </a:r>
            <a:r>
              <a:rPr lang="en-US" b="1" dirty="0" smtClean="0">
                <a:latin typeface="Times New Roman" pitchFamily="18" charset="0"/>
                <a:cs typeface="Times New Roman" pitchFamily="18" charset="0"/>
              </a:rPr>
              <a:t>on the fetal surface</a:t>
            </a:r>
            <a:r>
              <a:rPr lang="en-US" dirty="0" smtClean="0">
                <a:latin typeface="Times New Roman" pitchFamily="18" charset="0"/>
                <a:cs typeface="Times New Roman" pitchFamily="18" charset="0"/>
              </a:rPr>
              <a:t>.</a:t>
            </a:r>
          </a:p>
          <a:p>
            <a:pPr lvl="0"/>
            <a:r>
              <a:rPr lang="en-US" dirty="0" smtClean="0">
                <a:latin typeface="Times New Roman" pitchFamily="18" charset="0"/>
                <a:cs typeface="Times New Roman" pitchFamily="18" charset="0"/>
              </a:rPr>
              <a:t>Its formed by doubling back of the fetal membranes hence the blood vessels distribution does not extend beyond the ring.</a:t>
            </a:r>
          </a:p>
          <a:p>
            <a:pPr lvl="0"/>
            <a:r>
              <a:rPr lang="en-US" dirty="0" smtClean="0">
                <a:latin typeface="Times New Roman" pitchFamily="18" charset="0"/>
                <a:cs typeface="Times New Roman" pitchFamily="18" charset="0"/>
              </a:rPr>
              <a:t>Therefore, functional  part of the placenta  is  smaller .</a:t>
            </a:r>
          </a:p>
          <a:p>
            <a:pPr lvl="0"/>
            <a:r>
              <a:rPr lang="en-US" dirty="0" smtClean="0">
                <a:latin typeface="Times New Roman" pitchFamily="18" charset="0"/>
                <a:cs typeface="Times New Roman" pitchFamily="18" charset="0"/>
              </a:rPr>
              <a:t>Cord is inserted centrally.</a:t>
            </a:r>
          </a:p>
          <a:p>
            <a:endParaRPr lang="en-US" dirty="0"/>
          </a:p>
        </p:txBody>
      </p:sp>
    </p:spTree>
    <p:extLst>
      <p:ext uri="{BB962C8B-B14F-4D97-AF65-F5344CB8AC3E}">
        <p14:creationId xmlns:p14="http://schemas.microsoft.com/office/powerpoint/2010/main" val="415674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library.med.utah.edu/WebPath/jpeg2/PLAC027.jpg"/>
          <p:cNvPicPr>
            <a:picLocks noGrp="1"/>
          </p:cNvPicPr>
          <p:nvPr>
            <p:ph idx="1"/>
          </p:nvPr>
        </p:nvPicPr>
        <p:blipFill>
          <a:blip r:embed="rId2" cstate="print"/>
          <a:srcRect/>
          <a:stretch>
            <a:fillRect/>
          </a:stretch>
        </p:blipFill>
        <p:spPr bwMode="auto">
          <a:xfrm>
            <a:off x="0" y="1219200"/>
            <a:ext cx="9144000" cy="56388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70812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3300" dirty="0" smtClean="0">
                <a:latin typeface="Times New Roman" pitchFamily="18" charset="0"/>
                <a:cs typeface="Times New Roman" pitchFamily="18" charset="0"/>
              </a:rPr>
              <a:t>Potential</a:t>
            </a:r>
            <a:r>
              <a:rPr lang="en-US" sz="3300" u="sng" dirty="0" smtClean="0">
                <a:latin typeface="Times New Roman" pitchFamily="18" charset="0"/>
                <a:cs typeface="Times New Roman" pitchFamily="18" charset="0"/>
              </a:rPr>
              <a:t> dangers/risks</a:t>
            </a:r>
          </a:p>
          <a:p>
            <a:r>
              <a:rPr lang="en-US" sz="3300" dirty="0" smtClean="0">
                <a:latin typeface="Times New Roman" pitchFamily="18" charset="0"/>
                <a:cs typeface="Times New Roman" pitchFamily="18" charset="0"/>
              </a:rPr>
              <a:t>Generally interferes with normal placental functions,  leading  to:-</a:t>
            </a:r>
          </a:p>
          <a:p>
            <a:pPr>
              <a:buFont typeface="Wingdings" pitchFamily="2" charset="2"/>
              <a:buChar char="v"/>
            </a:pPr>
            <a:r>
              <a:rPr lang="en-US" sz="3300" dirty="0" smtClean="0">
                <a:latin typeface="Times New Roman" pitchFamily="18" charset="0"/>
                <a:cs typeface="Times New Roman" pitchFamily="18" charset="0"/>
              </a:rPr>
              <a:t>Intrauterine growth restriction, hence low birth weight baby.</a:t>
            </a:r>
          </a:p>
          <a:p>
            <a:pPr lvl="0">
              <a:buFont typeface="Wingdings" pitchFamily="2" charset="2"/>
              <a:buChar char="v"/>
            </a:pPr>
            <a:r>
              <a:rPr lang="en-US" sz="3300" dirty="0" smtClean="0">
                <a:latin typeface="Times New Roman" pitchFamily="18" charset="0"/>
                <a:cs typeface="Times New Roman" pitchFamily="18" charset="0"/>
              </a:rPr>
              <a:t>Sometimes it can bring placental abruption.</a:t>
            </a:r>
          </a:p>
          <a:p>
            <a:pPr lvl="0"/>
            <a:r>
              <a:rPr lang="en-US" sz="3300" dirty="0" smtClean="0">
                <a:latin typeface="Times New Roman" pitchFamily="18" charset="0"/>
                <a:cs typeface="Times New Roman" pitchFamily="18" charset="0"/>
              </a:rPr>
              <a:t>So, effect is on the fetus, and rarely on the mother.</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23161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26291"/>
          </a:xfrm>
        </p:spPr>
        <p:txBody>
          <a:bodyPr>
            <a:normAutofit fontScale="85000" lnSpcReduction="20000"/>
          </a:bodyPr>
          <a:lstStyle/>
          <a:p>
            <a:pPr lvl="0">
              <a:buNone/>
            </a:pPr>
            <a:r>
              <a:rPr lang="en-US" sz="4600" i="1" dirty="0" smtClean="0">
                <a:latin typeface="Times New Roman" pitchFamily="18" charset="0"/>
                <a:cs typeface="Times New Roman" pitchFamily="18" charset="0"/>
              </a:rPr>
              <a:t>	   </a:t>
            </a:r>
            <a:r>
              <a:rPr lang="en-US" sz="4600" b="1" i="1" dirty="0" smtClean="0">
                <a:solidFill>
                  <a:srgbClr val="7030A0"/>
                </a:solidFill>
                <a:latin typeface="Times New Roman" pitchFamily="18" charset="0"/>
                <a:cs typeface="Times New Roman" pitchFamily="18" charset="0"/>
              </a:rPr>
              <a:t>3.Membranacea placenta</a:t>
            </a:r>
          </a:p>
          <a:p>
            <a:r>
              <a:rPr lang="en-US" sz="4600" dirty="0" smtClean="0">
                <a:latin typeface="Times New Roman" pitchFamily="18" charset="0"/>
                <a:cs typeface="Times New Roman" pitchFamily="18" charset="0"/>
              </a:rPr>
              <a:t>Results from inadequate degeneration of the chorionic villi ,under the </a:t>
            </a:r>
            <a:r>
              <a:rPr lang="en-US" sz="4600" dirty="0" err="1" smtClean="0">
                <a:latin typeface="Times New Roman" pitchFamily="18" charset="0"/>
                <a:cs typeface="Times New Roman" pitchFamily="18" charset="0"/>
              </a:rPr>
              <a:t>capsularis</a:t>
            </a:r>
            <a:r>
              <a:rPr lang="en-US" sz="4600" dirty="0" smtClean="0">
                <a:latin typeface="Times New Roman" pitchFamily="18" charset="0"/>
                <a:cs typeface="Times New Roman" pitchFamily="18" charset="0"/>
              </a:rPr>
              <a:t> decidua.</a:t>
            </a:r>
          </a:p>
          <a:p>
            <a:r>
              <a:rPr lang="en-US" sz="4600" dirty="0" smtClean="0">
                <a:latin typeface="Times New Roman" pitchFamily="18" charset="0"/>
                <a:cs typeface="Times New Roman" pitchFamily="18" charset="0"/>
              </a:rPr>
              <a:t>The placenta is thin, and occupies most of the entire periphery of chorion membrane. </a:t>
            </a:r>
          </a:p>
          <a:p>
            <a:r>
              <a:rPr lang="en-US" sz="4600" dirty="0" smtClean="0">
                <a:latin typeface="Times New Roman" pitchFamily="18" charset="0"/>
                <a:cs typeface="Times New Roman" pitchFamily="18" charset="0"/>
              </a:rPr>
              <a:t> At the same note, it is also poorly limited on the functional layer   of  the  decidua.</a:t>
            </a:r>
          </a:p>
          <a:p>
            <a:endParaRPr lang="en-US" dirty="0"/>
          </a:p>
        </p:txBody>
      </p:sp>
    </p:spTree>
    <p:extLst>
      <p:ext uri="{BB962C8B-B14F-4D97-AF65-F5344CB8AC3E}">
        <p14:creationId xmlns:p14="http://schemas.microsoft.com/office/powerpoint/2010/main" val="64906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u="sng" dirty="0" smtClean="0">
                <a:latin typeface="Times New Roman" pitchFamily="18" charset="0"/>
                <a:cs typeface="Times New Roman" pitchFamily="18" charset="0"/>
              </a:rPr>
              <a:t>Potential dangers/risks</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In most cases manual removal is the way  out leading to;</a:t>
            </a:r>
          </a:p>
          <a:p>
            <a:pPr lvl="0">
              <a:buFont typeface="Wingdings" pitchFamily="2" charset="2"/>
              <a:buChar char="v"/>
            </a:pPr>
            <a:r>
              <a:rPr lang="en-US" sz="3600" dirty="0" smtClean="0">
                <a:latin typeface="Times New Roman" pitchFamily="18" charset="0"/>
                <a:cs typeface="Times New Roman" pitchFamily="18" charset="0"/>
              </a:rPr>
              <a:t>Puerperal sepsis.</a:t>
            </a:r>
          </a:p>
          <a:p>
            <a:pPr lvl="0">
              <a:buFont typeface="Wingdings" pitchFamily="2" charset="2"/>
              <a:buChar char="v"/>
            </a:pPr>
            <a:r>
              <a:rPr lang="en-US" sz="3600" dirty="0" smtClean="0">
                <a:latin typeface="Times New Roman" pitchFamily="18" charset="0"/>
                <a:cs typeface="Times New Roman" pitchFamily="18" charset="0"/>
              </a:rPr>
              <a:t>Postpartum haemorrhage.</a:t>
            </a:r>
          </a:p>
          <a:p>
            <a:r>
              <a:rPr lang="en-US" sz="3600" dirty="0" smtClean="0">
                <a:latin typeface="Times New Roman" pitchFamily="18" charset="0"/>
                <a:cs typeface="Times New Roman" pitchFamily="18" charset="0"/>
              </a:rPr>
              <a:t>Affects   the mother only.</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219218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83455"/>
          </a:xfrm>
        </p:spPr>
        <p:txBody>
          <a:bodyPr/>
          <a:lstStyle/>
          <a:p>
            <a:r>
              <a:rPr lang="en-US" dirty="0" smtClean="0">
                <a:solidFill>
                  <a:srgbClr val="FF0000"/>
                </a:solidFill>
              </a:rPr>
              <a:t>Cont</a:t>
            </a:r>
            <a:r>
              <a:rPr lang="en-US" dirty="0" smtClean="0"/>
              <a:t>.....</a:t>
            </a:r>
            <a:endParaRPr lang="en-US" dirty="0"/>
          </a:p>
        </p:txBody>
      </p:sp>
      <p:sp>
        <p:nvSpPr>
          <p:cNvPr id="3" name="Content Placeholder 2"/>
          <p:cNvSpPr>
            <a:spLocks noGrp="1"/>
          </p:cNvSpPr>
          <p:nvPr>
            <p:ph idx="1"/>
          </p:nvPr>
        </p:nvSpPr>
        <p:spPr>
          <a:xfrm>
            <a:off x="628650" y="1548581"/>
            <a:ext cx="7886700" cy="4628382"/>
          </a:xfrm>
        </p:spPr>
        <p:txBody>
          <a:bodyPr>
            <a:normAutofit lnSpcReduction="10000"/>
          </a:bodyPr>
          <a:lstStyle/>
          <a:p>
            <a:r>
              <a:rPr lang="en-US" sz="3200" dirty="0" smtClean="0">
                <a:solidFill>
                  <a:srgbClr val="7030A0"/>
                </a:solidFill>
              </a:rPr>
              <a:t>Essential supplies and equipment </a:t>
            </a:r>
          </a:p>
          <a:p>
            <a:pPr marL="0" indent="0">
              <a:buNone/>
            </a:pPr>
            <a:r>
              <a:rPr lang="en-US" sz="3200" dirty="0" smtClean="0"/>
              <a:t>Norms and standards should be established for the necessary equipment, supplies, drugs and each level of care and their availability should be ensured. </a:t>
            </a:r>
          </a:p>
          <a:p>
            <a:r>
              <a:rPr lang="en-US" sz="3200" dirty="0" smtClean="0">
                <a:solidFill>
                  <a:srgbClr val="7030A0"/>
                </a:solidFill>
              </a:rPr>
              <a:t>Quality of client provider interaction </a:t>
            </a:r>
          </a:p>
          <a:p>
            <a:pPr marL="0" indent="0">
              <a:buNone/>
            </a:pPr>
            <a:r>
              <a:rPr lang="en-US" sz="3200" dirty="0" smtClean="0"/>
              <a:t>Providers must treat clients with respect, be responsive to their needs and avoid judgmenta</a:t>
            </a:r>
            <a:r>
              <a:rPr lang="en-US" dirty="0" smtClean="0"/>
              <a:t>l attitudes (empathy skills)</a:t>
            </a:r>
            <a:endParaRPr lang="en-US" dirty="0"/>
          </a:p>
        </p:txBody>
      </p:sp>
    </p:spTree>
    <p:extLst>
      <p:ext uri="{BB962C8B-B14F-4D97-AF65-F5344CB8AC3E}">
        <p14:creationId xmlns:p14="http://schemas.microsoft.com/office/powerpoint/2010/main" val="10452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None/>
            </a:pPr>
            <a:r>
              <a:rPr lang="en-US" i="1" dirty="0" smtClean="0"/>
              <a:t>	</a:t>
            </a:r>
            <a:r>
              <a:rPr lang="en-US" sz="3000" i="1" dirty="0" smtClean="0">
                <a:latin typeface="Times New Roman" pitchFamily="18" charset="0"/>
                <a:cs typeface="Times New Roman" pitchFamily="18" charset="0"/>
              </a:rPr>
              <a:t> </a:t>
            </a:r>
            <a:r>
              <a:rPr lang="en-US" sz="3600" i="1" dirty="0" smtClean="0">
                <a:latin typeface="Times New Roman" pitchFamily="18" charset="0"/>
                <a:cs typeface="Times New Roman" pitchFamily="18" charset="0"/>
              </a:rPr>
              <a:t> </a:t>
            </a:r>
            <a:r>
              <a:rPr lang="en-US" sz="3600" b="1" i="1" dirty="0" smtClean="0">
                <a:solidFill>
                  <a:srgbClr val="7030A0"/>
                </a:solidFill>
                <a:latin typeface="Times New Roman" pitchFamily="18" charset="0"/>
                <a:cs typeface="Times New Roman" pitchFamily="18" charset="0"/>
              </a:rPr>
              <a:t>4.Fenestrata</a:t>
            </a:r>
            <a:endParaRPr lang="en-US" sz="3000" b="1" i="1" dirty="0" smtClean="0">
              <a:solidFill>
                <a:srgbClr val="7030A0"/>
              </a:solidFill>
              <a:latin typeface="Times New Roman" pitchFamily="18" charset="0"/>
              <a:cs typeface="Times New Roman" pitchFamily="18" charset="0"/>
            </a:endParaRPr>
          </a:p>
          <a:p>
            <a:r>
              <a:rPr lang="en-US" sz="3400" dirty="0" smtClean="0">
                <a:latin typeface="Times New Roman" pitchFamily="18" charset="0"/>
                <a:cs typeface="Times New Roman" pitchFamily="18" charset="0"/>
              </a:rPr>
              <a:t>Placenta is </a:t>
            </a:r>
            <a:r>
              <a:rPr lang="en-US" sz="3400" b="1" dirty="0" smtClean="0">
                <a:latin typeface="Times New Roman" pitchFamily="18" charset="0"/>
                <a:cs typeface="Times New Roman" pitchFamily="18" charset="0"/>
              </a:rPr>
              <a:t>oblong in  shape.</a:t>
            </a:r>
          </a:p>
          <a:p>
            <a:r>
              <a:rPr lang="en-US" sz="3400" dirty="0" smtClean="0">
                <a:latin typeface="Times New Roman" pitchFamily="18" charset="0"/>
                <a:cs typeface="Times New Roman" pitchFamily="18" charset="0"/>
              </a:rPr>
              <a:t>It has a gap/window of varying size near the </a:t>
            </a:r>
            <a:r>
              <a:rPr lang="en-US" sz="3400" dirty="0" err="1" smtClean="0">
                <a:latin typeface="Times New Roman" pitchFamily="18" charset="0"/>
                <a:cs typeface="Times New Roman" pitchFamily="18" charset="0"/>
              </a:rPr>
              <a:t>centre,which</a:t>
            </a:r>
            <a:r>
              <a:rPr lang="en-US" sz="3400" dirty="0" smtClean="0">
                <a:latin typeface="Times New Roman" pitchFamily="18" charset="0"/>
                <a:cs typeface="Times New Roman" pitchFamily="18" charset="0"/>
              </a:rPr>
              <a:t> is covered .</a:t>
            </a:r>
          </a:p>
          <a:p>
            <a:pPr>
              <a:buNone/>
            </a:pPr>
            <a:r>
              <a:rPr lang="en-US" sz="3400" dirty="0" smtClean="0">
                <a:latin typeface="Times New Roman" pitchFamily="18" charset="0"/>
                <a:cs typeface="Times New Roman" pitchFamily="18" charset="0"/>
              </a:rPr>
              <a:t> </a:t>
            </a:r>
            <a:r>
              <a:rPr lang="en-US" sz="3400" u="sng" dirty="0" smtClean="0">
                <a:latin typeface="Times New Roman" pitchFamily="18" charset="0"/>
                <a:cs typeface="Times New Roman" pitchFamily="18" charset="0"/>
              </a:rPr>
              <a:t>Potential dangers/risks</a:t>
            </a:r>
            <a:endParaRPr lang="en-US" sz="3400" dirty="0" smtClean="0">
              <a:latin typeface="Times New Roman" pitchFamily="18" charset="0"/>
              <a:cs typeface="Times New Roman" pitchFamily="18" charset="0"/>
            </a:endParaRPr>
          </a:p>
          <a:p>
            <a:pPr>
              <a:buFont typeface="Wingdings" pitchFamily="2" charset="2"/>
              <a:buChar char="v"/>
            </a:pPr>
            <a:r>
              <a:rPr lang="en-US" sz="3400" dirty="0" smtClean="0">
                <a:latin typeface="Times New Roman" pitchFamily="18" charset="0"/>
                <a:cs typeface="Times New Roman" pitchFamily="18" charset="0"/>
              </a:rPr>
              <a:t>Placental   insufficiency, leading to LBW.</a:t>
            </a:r>
          </a:p>
          <a:p>
            <a:r>
              <a:rPr lang="en-US" sz="3400" dirty="0" smtClean="0">
                <a:latin typeface="Times New Roman" pitchFamily="18" charset="0"/>
                <a:cs typeface="Times New Roman" pitchFamily="18" charset="0"/>
              </a:rPr>
              <a:t>So effect, is on the fetus only.</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30945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26291"/>
          </a:xfrm>
        </p:spPr>
        <p:txBody>
          <a:bodyPr/>
          <a:lstStyle/>
          <a:p>
            <a:pPr lvl="0">
              <a:buNone/>
            </a:pPr>
            <a:r>
              <a:rPr lang="en-US" i="1" dirty="0" smtClean="0"/>
              <a:t>		</a:t>
            </a:r>
            <a:r>
              <a:rPr lang="en-US" sz="3400" b="1" i="1" dirty="0" smtClean="0">
                <a:solidFill>
                  <a:srgbClr val="7030A0"/>
                </a:solidFill>
                <a:latin typeface="Times New Roman" pitchFamily="18" charset="0"/>
                <a:cs typeface="Times New Roman" pitchFamily="18" charset="0"/>
              </a:rPr>
              <a:t>5 .Bipartite/Tripartite</a:t>
            </a:r>
          </a:p>
          <a:p>
            <a:r>
              <a:rPr lang="en-US" sz="3400" dirty="0" smtClean="0">
                <a:latin typeface="Times New Roman" pitchFamily="18" charset="0"/>
                <a:cs typeface="Times New Roman" pitchFamily="18" charset="0"/>
              </a:rPr>
              <a:t>Two (2) or three (3) separate </a:t>
            </a:r>
            <a:r>
              <a:rPr lang="en-US" sz="3400" dirty="0" err="1" smtClean="0">
                <a:latin typeface="Times New Roman" pitchFamily="18" charset="0"/>
                <a:cs typeface="Times New Roman" pitchFamily="18" charset="0"/>
              </a:rPr>
              <a:t>placentae</a:t>
            </a:r>
            <a:r>
              <a:rPr lang="en-US" sz="3400" dirty="0" smtClean="0">
                <a:latin typeface="Times New Roman" pitchFamily="18" charset="0"/>
                <a:cs typeface="Times New Roman" pitchFamily="18" charset="0"/>
              </a:rPr>
              <a:t> are present, with each its own cord. </a:t>
            </a:r>
          </a:p>
          <a:p>
            <a:r>
              <a:rPr lang="en-US" sz="3400" dirty="0" smtClean="0">
                <a:latin typeface="Times New Roman" pitchFamily="18" charset="0"/>
                <a:cs typeface="Times New Roman" pitchFamily="18" charset="0"/>
              </a:rPr>
              <a:t> The cords later join to form one, a short distance from the respective placenta.</a:t>
            </a:r>
          </a:p>
          <a:p>
            <a:pPr>
              <a:buNone/>
            </a:pPr>
            <a:r>
              <a:rPr lang="en-US" sz="3400" dirty="0" smtClean="0">
                <a:latin typeface="Times New Roman" pitchFamily="18" charset="0"/>
                <a:cs typeface="Times New Roman" pitchFamily="18" charset="0"/>
              </a:rPr>
              <a:t>		  </a:t>
            </a:r>
            <a:r>
              <a:rPr lang="en-US" sz="3400" u="sng" dirty="0" smtClean="0">
                <a:latin typeface="Times New Roman" pitchFamily="18" charset="0"/>
                <a:cs typeface="Times New Roman" pitchFamily="18" charset="0"/>
              </a:rPr>
              <a:t>Potential dangers/risks</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One or more cords may cut during the process of </a:t>
            </a:r>
            <a:r>
              <a:rPr lang="en-US" sz="3400" dirty="0" err="1" smtClean="0">
                <a:latin typeface="Times New Roman" pitchFamily="18" charset="0"/>
                <a:cs typeface="Times New Roman" pitchFamily="18" charset="0"/>
              </a:rPr>
              <a:t>labour</a:t>
            </a:r>
            <a:r>
              <a:rPr lang="en-US" sz="3400" dirty="0" smtClean="0">
                <a:latin typeface="Times New Roman" pitchFamily="18" charset="0"/>
                <a:cs typeface="Times New Roman" pitchFamily="18" charset="0"/>
              </a:rPr>
              <a:t> leading to:-</a:t>
            </a:r>
          </a:p>
          <a:p>
            <a:endParaRPr lang="en-US" dirty="0"/>
          </a:p>
        </p:txBody>
      </p:sp>
    </p:spTree>
    <p:extLst>
      <p:ext uri="{BB962C8B-B14F-4D97-AF65-F5344CB8AC3E}">
        <p14:creationId xmlns:p14="http://schemas.microsoft.com/office/powerpoint/2010/main" val="1423286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Font typeface="Wingdings" pitchFamily="2" charset="2"/>
              <a:buChar char="v"/>
            </a:pPr>
            <a:r>
              <a:rPr lang="en-US" dirty="0" smtClean="0">
                <a:latin typeface="Times New Roman" pitchFamily="18" charset="0"/>
                <a:cs typeface="Times New Roman" pitchFamily="18" charset="0"/>
              </a:rPr>
              <a:t>Fresh still birth.</a:t>
            </a:r>
          </a:p>
          <a:p>
            <a:pPr lvl="0">
              <a:buFont typeface="Wingdings" pitchFamily="2" charset="2"/>
              <a:buChar char="v"/>
            </a:pPr>
            <a:r>
              <a:rPr lang="en-US" dirty="0" smtClean="0">
                <a:latin typeface="Times New Roman" pitchFamily="18" charset="0"/>
                <a:cs typeface="Times New Roman" pitchFamily="18" charset="0"/>
              </a:rPr>
              <a:t>Asphyxia </a:t>
            </a:r>
            <a:r>
              <a:rPr lang="en-US" dirty="0" err="1" smtClean="0">
                <a:latin typeface="Times New Roman" pitchFamily="18" charset="0"/>
                <a:cs typeface="Times New Roman" pitchFamily="18" charset="0"/>
              </a:rPr>
              <a:t>neonatorum</a:t>
            </a:r>
            <a:r>
              <a:rPr lang="en-US" dirty="0" smtClean="0">
                <a:latin typeface="Times New Roman" pitchFamily="18" charset="0"/>
                <a:cs typeface="Times New Roman" pitchFamily="18" charset="0"/>
              </a:rPr>
              <a:t> from fetal hypoxia.</a:t>
            </a:r>
          </a:p>
          <a:p>
            <a:pPr lvl="0">
              <a:buFont typeface="Wingdings" pitchFamily="2" charset="2"/>
              <a:buChar char="v"/>
            </a:pPr>
            <a:r>
              <a:rPr lang="en-US" dirty="0" smtClean="0">
                <a:latin typeface="Times New Roman" pitchFamily="18" charset="0"/>
                <a:cs typeface="Times New Roman" pitchFamily="18" charset="0"/>
              </a:rPr>
              <a:t>Postpartum haemorrhage.</a:t>
            </a:r>
          </a:p>
          <a:p>
            <a:pPr lvl="0">
              <a:buFont typeface="Wingdings" pitchFamily="2" charset="2"/>
              <a:buChar char="v"/>
            </a:pPr>
            <a:r>
              <a:rPr lang="en-US" dirty="0" smtClean="0">
                <a:latin typeface="Times New Roman" pitchFamily="18" charset="0"/>
                <a:cs typeface="Times New Roman" pitchFamily="18" charset="0"/>
              </a:rPr>
              <a:t>Puerperal sepsis.</a:t>
            </a:r>
          </a:p>
          <a:p>
            <a:pPr>
              <a:buNone/>
            </a:pPr>
            <a:r>
              <a:rPr lang="en-US" dirty="0" smtClean="0">
                <a:latin typeface="Times New Roman" pitchFamily="18" charset="0"/>
                <a:cs typeface="Times New Roman" pitchFamily="18" charset="0"/>
              </a:rPr>
              <a:t> </a:t>
            </a:r>
          </a:p>
          <a:p>
            <a:pPr lvl="0">
              <a:buNone/>
            </a:pPr>
            <a:r>
              <a:rPr lang="en-US" sz="3500" b="1" i="1" dirty="0" smtClean="0">
                <a:solidFill>
                  <a:srgbClr val="7030A0"/>
                </a:solidFill>
                <a:latin typeface="Times New Roman" pitchFamily="18" charset="0"/>
                <a:cs typeface="Times New Roman" pitchFamily="18" charset="0"/>
              </a:rPr>
              <a:t>6 .</a:t>
            </a:r>
            <a:r>
              <a:rPr lang="en-US" sz="3500" b="1" i="1" dirty="0" err="1" smtClean="0">
                <a:solidFill>
                  <a:srgbClr val="7030A0"/>
                </a:solidFill>
                <a:latin typeface="Times New Roman" pitchFamily="18" charset="0"/>
                <a:cs typeface="Times New Roman" pitchFamily="18" charset="0"/>
              </a:rPr>
              <a:t>Accreta</a:t>
            </a:r>
            <a:r>
              <a:rPr lang="en-US" sz="3500" b="1" i="1" dirty="0" smtClean="0">
                <a:solidFill>
                  <a:srgbClr val="7030A0"/>
                </a:solidFill>
                <a:latin typeface="Times New Roman" pitchFamily="18" charset="0"/>
                <a:cs typeface="Times New Roman" pitchFamily="18" charset="0"/>
              </a:rPr>
              <a:t>, </a:t>
            </a:r>
            <a:r>
              <a:rPr lang="en-US" sz="3500" b="1" i="1" dirty="0" err="1" smtClean="0">
                <a:solidFill>
                  <a:srgbClr val="7030A0"/>
                </a:solidFill>
                <a:latin typeface="Times New Roman" pitchFamily="18" charset="0"/>
                <a:cs typeface="Times New Roman" pitchFamily="18" charset="0"/>
              </a:rPr>
              <a:t>increta</a:t>
            </a:r>
            <a:r>
              <a:rPr lang="en-US" sz="3500" b="1" i="1" dirty="0" smtClean="0">
                <a:solidFill>
                  <a:srgbClr val="7030A0"/>
                </a:solidFill>
                <a:latin typeface="Times New Roman" pitchFamily="18" charset="0"/>
                <a:cs typeface="Times New Roman" pitchFamily="18" charset="0"/>
              </a:rPr>
              <a:t>, </a:t>
            </a:r>
            <a:r>
              <a:rPr lang="en-US" sz="3500" b="1" i="1" dirty="0" err="1" smtClean="0">
                <a:solidFill>
                  <a:srgbClr val="7030A0"/>
                </a:solidFill>
                <a:latin typeface="Times New Roman" pitchFamily="18" charset="0"/>
                <a:cs typeface="Times New Roman" pitchFamily="18" charset="0"/>
              </a:rPr>
              <a:t>percreta</a:t>
            </a:r>
            <a:endParaRPr lang="en-US" sz="3500" b="1" i="1" dirty="0" smtClean="0">
              <a:solidFill>
                <a:srgbClr val="7030A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Each characterized by abnormality in the adherence   of  anchoring villi.</a:t>
            </a:r>
          </a:p>
          <a:p>
            <a:pPr lvl="0"/>
            <a:r>
              <a:rPr lang="en-US" dirty="0" smtClean="0">
                <a:latin typeface="Times New Roman" pitchFamily="18" charset="0"/>
                <a:cs typeface="Times New Roman" pitchFamily="18" charset="0"/>
              </a:rPr>
              <a:t>Invades the </a:t>
            </a:r>
            <a:r>
              <a:rPr lang="en-US" dirty="0" err="1" smtClean="0">
                <a:latin typeface="Times New Roman" pitchFamily="18" charset="0"/>
                <a:cs typeface="Times New Roman" pitchFamily="18" charset="0"/>
              </a:rPr>
              <a:t>myometrium</a:t>
            </a:r>
            <a:r>
              <a:rPr lang="en-US" dirty="0" smtClean="0">
                <a:latin typeface="Times New Roman" pitchFamily="18" charset="0"/>
                <a:cs typeface="Times New Roman" pitchFamily="18" charset="0"/>
              </a:rPr>
              <a:t> superficially, deeply or penetrate all the uterine layers respectively.</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239587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562600"/>
          </a:xfrm>
        </p:spPr>
        <p:txBody>
          <a:bodyPr>
            <a:normAutofit/>
          </a:bodyPr>
          <a:lstStyle/>
          <a:p>
            <a:pPr lvl="0"/>
            <a:r>
              <a:rPr lang="en-US" sz="2800" dirty="0" smtClean="0">
                <a:latin typeface="Times New Roman" pitchFamily="18" charset="0"/>
                <a:cs typeface="Times New Roman" pitchFamily="18" charset="0"/>
              </a:rPr>
              <a:t>Diagnosis is based on failure of the placenta to separate.</a:t>
            </a:r>
          </a:p>
          <a:p>
            <a:pPr lvl="0"/>
            <a:r>
              <a:rPr lang="en-US" sz="2800" dirty="0" smtClean="0">
                <a:latin typeface="Times New Roman" pitchFamily="18" charset="0"/>
                <a:cs typeface="Times New Roman" pitchFamily="18" charset="0"/>
              </a:rPr>
              <a:t>So, anatomically and physiologically the placenta is normal .</a:t>
            </a:r>
          </a:p>
          <a:p>
            <a:pPr>
              <a:buNone/>
            </a:pPr>
            <a:r>
              <a:rPr lang="en-US" sz="2800"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rPr>
              <a:t>Potential  risks/dangers</a:t>
            </a:r>
            <a:endParaRPr lang="en-US" sz="2800" dirty="0" smtClean="0">
              <a:latin typeface="Times New Roman" pitchFamily="18" charset="0"/>
              <a:cs typeface="Times New Roman" pitchFamily="18" charset="0"/>
            </a:endParaRPr>
          </a:p>
          <a:p>
            <a:pPr lvl="0">
              <a:buFont typeface="Wingdings" pitchFamily="2" charset="2"/>
              <a:buChar char="v"/>
            </a:pPr>
            <a:r>
              <a:rPr lang="en-US" sz="2800" dirty="0" smtClean="0">
                <a:latin typeface="Times New Roman" pitchFamily="18" charset="0"/>
                <a:cs typeface="Times New Roman" pitchFamily="18" charset="0"/>
              </a:rPr>
              <a:t>Postpartum haemorrhage  due to  partial separation.</a:t>
            </a:r>
          </a:p>
          <a:p>
            <a:pPr lvl="0">
              <a:buFont typeface="Wingdings" pitchFamily="2" charset="2"/>
              <a:buChar char="v"/>
            </a:pPr>
            <a:r>
              <a:rPr lang="en-US" sz="2800" dirty="0" smtClean="0">
                <a:latin typeface="Times New Roman" pitchFamily="18" charset="0"/>
                <a:cs typeface="Times New Roman" pitchFamily="18" charset="0"/>
              </a:rPr>
              <a:t>Puerperal sepsis  because of invasive procedures + retention of some parts. </a:t>
            </a:r>
          </a:p>
          <a:p>
            <a:pPr lvl="0">
              <a:buFont typeface="Wingdings" pitchFamily="2" charset="2"/>
              <a:buChar char="v"/>
            </a:pPr>
            <a:r>
              <a:rPr lang="en-US" sz="2800" dirty="0" smtClean="0">
                <a:latin typeface="Times New Roman" pitchFamily="18" charset="0"/>
                <a:cs typeface="Times New Roman" pitchFamily="18" charset="0"/>
              </a:rPr>
              <a:t>Secondary infertility , for </a:t>
            </a:r>
            <a:r>
              <a:rPr lang="en-US" sz="2800" dirty="0" err="1" smtClean="0">
                <a:latin typeface="Times New Roman" pitchFamily="18" charset="0"/>
                <a:cs typeface="Times New Roman" pitchFamily="18" charset="0"/>
              </a:rPr>
              <a:t>increta</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percreta</a:t>
            </a:r>
            <a:r>
              <a:rPr lang="en-US" sz="2800" dirty="0" smtClean="0">
                <a:latin typeface="Times New Roman" pitchFamily="18" charset="0"/>
                <a:cs typeface="Times New Roman" pitchFamily="18" charset="0"/>
              </a:rPr>
              <a:t> cases.</a:t>
            </a:r>
          </a:p>
          <a:p>
            <a:pPr lvl="0"/>
            <a:r>
              <a:rPr lang="en-US" sz="2800" dirty="0" smtClean="0">
                <a:latin typeface="Times New Roman" pitchFamily="18" charset="0"/>
                <a:cs typeface="Times New Roman" pitchFamily="18" charset="0"/>
              </a:rPr>
              <a:t>Affects the mother only</a:t>
            </a:r>
          </a:p>
          <a:p>
            <a:pPr lvl="0">
              <a:buFont typeface="Wingdings" pitchFamily="2" charset="2"/>
              <a:buChar char="v"/>
            </a:pPr>
            <a:endParaRPr lang="en-US" sz="2800"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299408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3.bp.blogspot.com/-tDVyc0j6iaY/Ug575x4IzhI/AAAAAAAABko/0NN0J48DUDs/s1600/accreta+degrees,+page2anesthesiology.org.jpg"/>
          <p:cNvPicPr>
            <a:picLocks noGrp="1"/>
          </p:cNvPicPr>
          <p:nvPr>
            <p:ph idx="1"/>
          </p:nvPr>
        </p:nvPicPr>
        <p:blipFill>
          <a:blip r:embed="rId2" cstate="print">
            <a:duotone>
              <a:prstClr val="black"/>
              <a:schemeClr val="accent4">
                <a:tint val="45000"/>
                <a:satMod val="400000"/>
              </a:schemeClr>
            </a:duotone>
          </a:blip>
          <a:stretch>
            <a:fillRect/>
          </a:stretch>
        </p:blipFill>
        <p:spPr bwMode="auto">
          <a:xfrm>
            <a:off x="0" y="1066800"/>
            <a:ext cx="9144000" cy="5791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DIAGRAMATIC  PRESENTATION</a:t>
            </a:r>
            <a:endParaRPr lang="en-US" dirty="0"/>
          </a:p>
        </p:txBody>
      </p:sp>
    </p:spTree>
    <p:extLst>
      <p:ext uri="{BB962C8B-B14F-4D97-AF65-F5344CB8AC3E}">
        <p14:creationId xmlns:p14="http://schemas.microsoft.com/office/powerpoint/2010/main" val="25837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5181600"/>
          </a:xfrm>
        </p:spPr>
        <p:txBody>
          <a:bodyPr/>
          <a:lstStyle/>
          <a:p>
            <a:pPr>
              <a:buNone/>
            </a:pPr>
            <a:r>
              <a:rPr lang="en-US" dirty="0" smtClean="0">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B.  </a:t>
            </a:r>
            <a:r>
              <a:rPr lang="en-US" u="sng" dirty="0" smtClean="0">
                <a:solidFill>
                  <a:schemeClr val="accent1">
                    <a:lumMod val="50000"/>
                  </a:schemeClr>
                </a:solidFill>
                <a:latin typeface="Times New Roman" pitchFamily="18" charset="0"/>
                <a:cs typeface="Times New Roman" pitchFamily="18" charset="0"/>
              </a:rPr>
              <a:t>DISEASE RELATED</a:t>
            </a:r>
            <a:endParaRPr lang="en-US" dirty="0" smtClean="0">
              <a:solidFill>
                <a:schemeClr val="accent1">
                  <a:lumMod val="50000"/>
                </a:schemeClr>
              </a:solidFill>
              <a:latin typeface="Times New Roman" pitchFamily="18" charset="0"/>
              <a:cs typeface="Times New Roman" pitchFamily="18" charset="0"/>
            </a:endParaRPr>
          </a:p>
          <a:p>
            <a:pPr lvl="0">
              <a:buNone/>
            </a:pPr>
            <a:r>
              <a:rPr lang="en-US" i="1" dirty="0" smtClean="0">
                <a:latin typeface="Times New Roman" pitchFamily="18" charset="0"/>
                <a:cs typeface="Times New Roman" pitchFamily="18" charset="0"/>
              </a:rPr>
              <a:t>		</a:t>
            </a:r>
            <a:r>
              <a:rPr lang="en-US" sz="3600" b="1" i="1" dirty="0" smtClean="0">
                <a:solidFill>
                  <a:srgbClr val="7030A0"/>
                </a:solidFill>
                <a:latin typeface="Times New Roman" pitchFamily="18" charset="0"/>
                <a:cs typeface="Times New Roman" pitchFamily="18" charset="0"/>
              </a:rPr>
              <a:t>1.Infarcts</a:t>
            </a:r>
            <a:endParaRPr lang="en-US" b="1" i="1" dirty="0" smtClean="0">
              <a:solidFill>
                <a:srgbClr val="7030A0"/>
              </a:solidFill>
              <a:latin typeface="Times New Roman" pitchFamily="18" charset="0"/>
              <a:cs typeface="Times New Roman" pitchFamily="18" charset="0"/>
            </a:endParaRPr>
          </a:p>
          <a:p>
            <a:r>
              <a:rPr lang="en-US" dirty="0" err="1" smtClean="0">
                <a:latin typeface="Times New Roman" pitchFamily="18" charset="0"/>
                <a:cs typeface="Times New Roman" pitchFamily="18" charset="0"/>
              </a:rPr>
              <a:t>Characterised</a:t>
            </a:r>
            <a:r>
              <a:rPr lang="en-US" dirty="0" smtClean="0">
                <a:latin typeface="Times New Roman" pitchFamily="18" charset="0"/>
                <a:cs typeface="Times New Roman" pitchFamily="18" charset="0"/>
              </a:rPr>
              <a:t> by presence of dead chorionic villi .</a:t>
            </a:r>
          </a:p>
          <a:p>
            <a:r>
              <a:rPr lang="en-US" dirty="0" smtClean="0">
                <a:latin typeface="Times New Roman" pitchFamily="18" charset="0"/>
                <a:cs typeface="Times New Roman" pitchFamily="18" charset="0"/>
              </a:rPr>
              <a:t>They are whitish in appearance , smooth to touch and on the maternal surface.</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91988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876800"/>
          </a:xfrm>
        </p:spPr>
        <p:txBody>
          <a:bodyPr>
            <a:normAutofit lnSpcReduction="10000"/>
          </a:bodyPr>
          <a:lstStyle/>
          <a:p>
            <a:r>
              <a:rPr lang="en-US" dirty="0" smtClean="0">
                <a:latin typeface="Times New Roman" pitchFamily="18" charset="0"/>
                <a:cs typeface="Times New Roman" pitchFamily="18" charset="0"/>
              </a:rPr>
              <a:t>They result from inadequate blood supply to the placental tissues.</a:t>
            </a:r>
          </a:p>
          <a:p>
            <a:r>
              <a:rPr lang="en-US" dirty="0" smtClean="0">
                <a:latin typeface="Times New Roman" pitchFamily="18" charset="0"/>
                <a:cs typeface="Times New Roman" pitchFamily="18" charset="0"/>
              </a:rPr>
              <a:t>Mainly due to hypertensive disorders prenatally.</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  Potential  dangers/risks</a:t>
            </a: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Depends on the severity and the stage of pregnancy (maturity by dates) :-</a:t>
            </a:r>
          </a:p>
          <a:p>
            <a:pPr lvl="0">
              <a:buFont typeface="Wingdings" pitchFamily="2" charset="2"/>
              <a:buChar char="v"/>
            </a:pPr>
            <a:r>
              <a:rPr lang="en-US" dirty="0" smtClean="0">
                <a:latin typeface="Times New Roman" pitchFamily="18" charset="0"/>
                <a:cs typeface="Times New Roman" pitchFamily="18" charset="0"/>
              </a:rPr>
              <a:t>Abortion – severe before viability</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91116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Font typeface="Wingdings" pitchFamily="2" charset="2"/>
              <a:buChar char="v"/>
            </a:pPr>
            <a:r>
              <a:rPr lang="en-US" dirty="0" smtClean="0">
                <a:latin typeface="Times New Roman" pitchFamily="18" charset="0"/>
                <a:cs typeface="Times New Roman" pitchFamily="18" charset="0"/>
              </a:rPr>
              <a:t>Low birth weight baby</a:t>
            </a:r>
          </a:p>
          <a:p>
            <a:pPr lvl="0">
              <a:buFont typeface="Wingdings" pitchFamily="2" charset="2"/>
              <a:buChar char="v"/>
            </a:pPr>
            <a:r>
              <a:rPr lang="en-US" dirty="0" smtClean="0">
                <a:latin typeface="Times New Roman" pitchFamily="18" charset="0"/>
                <a:cs typeface="Times New Roman" pitchFamily="18" charset="0"/>
              </a:rPr>
              <a:t>Either fresh or macerated stillbirth</a:t>
            </a:r>
          </a:p>
          <a:p>
            <a:pPr lvl="0">
              <a:buNone/>
            </a:pPr>
            <a:r>
              <a:rPr lang="en-US" i="1" dirty="0" smtClean="0">
                <a:latin typeface="Times New Roman" pitchFamily="18" charset="0"/>
                <a:cs typeface="Times New Roman" pitchFamily="18" charset="0"/>
              </a:rPr>
              <a:t>		</a:t>
            </a:r>
            <a:r>
              <a:rPr lang="en-US" sz="3600" b="1" i="1" dirty="0" smtClean="0">
                <a:solidFill>
                  <a:srgbClr val="7030A0"/>
                </a:solidFill>
                <a:latin typeface="Times New Roman" pitchFamily="18" charset="0"/>
                <a:cs typeface="Times New Roman" pitchFamily="18" charset="0"/>
              </a:rPr>
              <a:t>2 .Syphilitic</a:t>
            </a:r>
            <a:endParaRPr lang="en-US" b="1" i="1" dirty="0" smtClean="0">
              <a:solidFill>
                <a:srgbClr val="7030A0"/>
              </a:solidFill>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Its large and weighs a ¼ (quarter) of the baby’s birth weight.</a:t>
            </a:r>
          </a:p>
          <a:p>
            <a:pPr lvl="0"/>
            <a:r>
              <a:rPr lang="en-US" dirty="0" smtClean="0">
                <a:latin typeface="Times New Roman" pitchFamily="18" charset="0"/>
                <a:cs typeface="Times New Roman" pitchFamily="18" charset="0"/>
              </a:rPr>
              <a:t>Oily looking in appearance.</a:t>
            </a:r>
          </a:p>
          <a:p>
            <a:pPr lvl="0">
              <a:buNone/>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Potential dangers/risks</a:t>
            </a:r>
          </a:p>
          <a:p>
            <a:pPr lvl="0">
              <a:buFont typeface="Wingdings" pitchFamily="2" charset="2"/>
              <a:buChar char="v"/>
            </a:pPr>
            <a:r>
              <a:rPr lang="en-US" dirty="0" smtClean="0">
                <a:latin typeface="Times New Roman" pitchFamily="18" charset="0"/>
                <a:cs typeface="Times New Roman" pitchFamily="18" charset="0"/>
              </a:rPr>
              <a:t>Low birth weight baby.</a:t>
            </a:r>
          </a:p>
          <a:p>
            <a:endParaRPr lang="en-US" dirty="0"/>
          </a:p>
        </p:txBody>
      </p:sp>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331245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Font typeface="Wingdings" pitchFamily="2" charset="2"/>
              <a:buChar char="v"/>
            </a:pPr>
            <a:r>
              <a:rPr lang="en-US" sz="3400" dirty="0" smtClean="0">
                <a:latin typeface="Times New Roman" pitchFamily="18" charset="0"/>
                <a:cs typeface="Times New Roman" pitchFamily="18" charset="0"/>
              </a:rPr>
              <a:t>Fetal hypoxia which may lead to asphyxia.</a:t>
            </a:r>
          </a:p>
          <a:p>
            <a:pPr>
              <a:buNone/>
            </a:pPr>
            <a:r>
              <a:rPr lang="en-US" sz="3400" dirty="0" smtClean="0">
                <a:latin typeface="Times New Roman" pitchFamily="18" charset="0"/>
                <a:cs typeface="Times New Roman" pitchFamily="18" charset="0"/>
              </a:rPr>
              <a:t> </a:t>
            </a:r>
          </a:p>
          <a:p>
            <a:pPr lvl="0">
              <a:buNone/>
            </a:pPr>
            <a:r>
              <a:rPr lang="en-US" sz="3400" dirty="0" smtClean="0">
                <a:latin typeface="Times New Roman" pitchFamily="18" charset="0"/>
                <a:cs typeface="Times New Roman" pitchFamily="18" charset="0"/>
              </a:rPr>
              <a:t>		</a:t>
            </a:r>
            <a:r>
              <a:rPr lang="en-US" sz="3400" b="1" i="1" dirty="0" smtClean="0">
                <a:solidFill>
                  <a:srgbClr val="7030A0"/>
                </a:solidFill>
                <a:latin typeface="Times New Roman" pitchFamily="18" charset="0"/>
                <a:cs typeface="Times New Roman" pitchFamily="18" charset="0"/>
              </a:rPr>
              <a:t>3 .Oedematous</a:t>
            </a:r>
          </a:p>
          <a:p>
            <a:pPr lvl="0"/>
            <a:r>
              <a:rPr lang="en-US" sz="3400" dirty="0" smtClean="0">
                <a:latin typeface="Times New Roman" pitchFamily="18" charset="0"/>
                <a:cs typeface="Times New Roman" pitchFamily="18" charset="0"/>
              </a:rPr>
              <a:t>Results from severe consequences of Rhesus – D incompatibility. </a:t>
            </a:r>
          </a:p>
          <a:p>
            <a:pPr lvl="0"/>
            <a:r>
              <a:rPr lang="en-US" sz="3400" dirty="0" smtClean="0">
                <a:latin typeface="Times New Roman" pitchFamily="18" charset="0"/>
                <a:cs typeface="Times New Roman" pitchFamily="18" charset="0"/>
              </a:rPr>
              <a:t> Mostly hydrops fetalis, occur due to high levels of fluid retention, leading to various degree of cardiac failure.</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Tree>
    <p:extLst>
      <p:ext uri="{BB962C8B-B14F-4D97-AF65-F5344CB8AC3E}">
        <p14:creationId xmlns:p14="http://schemas.microsoft.com/office/powerpoint/2010/main" val="426580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5486400"/>
          </a:xfrm>
        </p:spPr>
        <p:txBody>
          <a:bodyPr>
            <a:noAutofit/>
          </a:bodyPr>
          <a:lstStyle/>
          <a:p>
            <a:pPr lvl="0"/>
            <a:r>
              <a:rPr lang="en-US" sz="4000" dirty="0" smtClean="0">
                <a:latin typeface="Times New Roman" pitchFamily="18" charset="0"/>
                <a:cs typeface="Times New Roman" pitchFamily="18" charset="0"/>
              </a:rPr>
              <a:t>Simultaneously placenta is large, pale and marshy i.e. oozes out fluid.</a:t>
            </a:r>
          </a:p>
          <a:p>
            <a:pPr>
              <a:buNone/>
            </a:pPr>
            <a:r>
              <a:rPr lang="en-US" sz="4000" dirty="0" smtClean="0">
                <a:latin typeface="Times New Roman" pitchFamily="18" charset="0"/>
                <a:cs typeface="Times New Roman" pitchFamily="18" charset="0"/>
              </a:rPr>
              <a:t>	</a:t>
            </a:r>
            <a:r>
              <a:rPr lang="en-US" sz="4000" u="sng" dirty="0" smtClean="0">
                <a:latin typeface="Times New Roman" pitchFamily="18" charset="0"/>
                <a:cs typeface="Times New Roman" pitchFamily="18" charset="0"/>
              </a:rPr>
              <a:t>DANGERS/RISKS</a:t>
            </a:r>
          </a:p>
          <a:p>
            <a:pPr lvl="0">
              <a:buFont typeface="Wingdings" pitchFamily="2" charset="2"/>
              <a:buChar char="v"/>
            </a:pPr>
            <a:r>
              <a:rPr lang="en-US" sz="4000" dirty="0" smtClean="0">
                <a:latin typeface="Times New Roman" pitchFamily="18" charset="0"/>
                <a:cs typeface="Times New Roman" pitchFamily="18" charset="0"/>
              </a:rPr>
              <a:t>Severe fatal hypoxia leading to asphyxia </a:t>
            </a:r>
            <a:r>
              <a:rPr lang="en-US" sz="4000" dirty="0" err="1" smtClean="0">
                <a:latin typeface="Times New Roman" pitchFamily="18" charset="0"/>
                <a:cs typeface="Times New Roman" pitchFamily="18" charset="0"/>
              </a:rPr>
              <a:t>neonatorum</a:t>
            </a:r>
            <a:r>
              <a:rPr lang="en-US" sz="4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5000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7030A0"/>
                </a:solidFill>
              </a:rPr>
              <a:t>Information and counselling for the client </a:t>
            </a:r>
          </a:p>
          <a:p>
            <a:pPr marL="0" indent="0">
              <a:buNone/>
            </a:pPr>
            <a:r>
              <a:rPr lang="en-US" sz="3200" dirty="0" smtClean="0"/>
              <a:t>- Clients should have the opportunity to talk to health care providers and should be offered guidance on any health problems identified (General health information)</a:t>
            </a:r>
            <a:endParaRPr lang="en-US" sz="3200" dirty="0"/>
          </a:p>
        </p:txBody>
      </p:sp>
    </p:spTree>
    <p:extLst>
      <p:ext uri="{BB962C8B-B14F-4D97-AF65-F5344CB8AC3E}">
        <p14:creationId xmlns:p14="http://schemas.microsoft.com/office/powerpoint/2010/main" val="20244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sz="3600" dirty="0" smtClean="0">
                <a:latin typeface="Times New Roman" pitchFamily="18" charset="0"/>
                <a:cs typeface="Times New Roman" pitchFamily="18" charset="0"/>
              </a:rPr>
              <a:t>Fresh/macerated stillbirth, where either the hypoxic levels are too high, or there is delay in seeking medical attention.</a:t>
            </a:r>
          </a:p>
          <a:p>
            <a:r>
              <a:rPr lang="en-US" sz="3600" dirty="0" smtClean="0">
                <a:latin typeface="Times New Roman" pitchFamily="18" charset="0"/>
                <a:cs typeface="Times New Roman" pitchFamily="18" charset="0"/>
              </a:rPr>
              <a:t>  The latter is the commonest outcome.                   </a:t>
            </a:r>
            <a:r>
              <a:rPr lang="en-US" dirty="0" smtClean="0">
                <a:latin typeface="Times New Roman" pitchFamily="18" charset="0"/>
                <a:cs typeface="Times New Roman" pitchFamily="18" charset="0"/>
              </a:rPr>
              <a:t>				</a:t>
            </a:r>
          </a:p>
          <a:p>
            <a:endParaRPr lang="en-US" dirty="0"/>
          </a:p>
        </p:txBody>
      </p:sp>
      <p:sp>
        <p:nvSpPr>
          <p:cNvPr id="2" name="Title 1"/>
          <p:cNvSpPr>
            <a:spLocks noGrp="1"/>
          </p:cNvSpPr>
          <p:nvPr>
            <p:ph type="title"/>
          </p:nvPr>
        </p:nvSpPr>
        <p:spPr/>
        <p:txBody>
          <a:bodyPr/>
          <a:lstStyle/>
          <a:p>
            <a:r>
              <a:rPr lang="en-US" dirty="0" smtClean="0"/>
              <a:t>		ct</a:t>
            </a:r>
            <a:endParaRPr lang="en-US" dirty="0"/>
          </a:p>
        </p:txBody>
      </p:sp>
      <p:sp>
        <p:nvSpPr>
          <p:cNvPr id="6" name="Horizontal Scroll 5"/>
          <p:cNvSpPr/>
          <p:nvPr/>
        </p:nvSpPr>
        <p:spPr>
          <a:xfrm>
            <a:off x="1905000" y="4419600"/>
            <a:ext cx="5181600" cy="17190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7030A0"/>
                </a:solidFill>
              </a:rPr>
              <a:t>END .       QUESTIONS?</a:t>
            </a:r>
            <a:endParaRPr lang="en-US" sz="3200" b="1" dirty="0">
              <a:solidFill>
                <a:srgbClr val="7030A0"/>
              </a:solidFill>
            </a:endParaRPr>
          </a:p>
        </p:txBody>
      </p:sp>
    </p:spTree>
    <p:extLst>
      <p:ext uri="{BB962C8B-B14F-4D97-AF65-F5344CB8AC3E}">
        <p14:creationId xmlns:p14="http://schemas.microsoft.com/office/powerpoint/2010/main" val="193666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724400" y="3048000"/>
            <a:ext cx="4013200" cy="1822450"/>
          </a:xfrm>
          <a:solidFill>
            <a:srgbClr val="FFC000"/>
          </a:solidFill>
          <a:ln w="76200">
            <a:solidFill>
              <a:srgbClr val="7030A0"/>
            </a:solidFill>
          </a:ln>
          <a:scene3d>
            <a:camera prst="perspectiveHeroicExtremeLeftFacing"/>
            <a:lightRig rig="threePt" dir="t"/>
          </a:scene3d>
        </p:spPr>
        <p:txBody>
          <a:bodyPr>
            <a:prstTxWarp prst="textChevronInverted">
              <a:avLst/>
            </a:prstTxWarp>
          </a:bodyPr>
          <a:lstStyle/>
          <a:p>
            <a:r>
              <a:rPr lang="en-US" dirty="0" smtClean="0"/>
              <a:t>welcome</a:t>
            </a:r>
            <a:endParaRPr lang="en-US" dirty="0"/>
          </a:p>
        </p:txBody>
      </p:sp>
      <p:sp>
        <p:nvSpPr>
          <p:cNvPr id="5" name="Title 4"/>
          <p:cNvSpPr>
            <a:spLocks noGrp="1"/>
          </p:cNvSpPr>
          <p:nvPr>
            <p:ph type="ctrTitle" sz="quarter"/>
          </p:nvPr>
        </p:nvSpPr>
        <p:spPr>
          <a:xfrm>
            <a:off x="685800" y="914400"/>
            <a:ext cx="8153400" cy="1905000"/>
          </a:xfrm>
          <a:prstGeom prst="roundRect">
            <a:avLst>
              <a:gd name="adj" fmla="val 50000"/>
            </a:avLst>
          </a:prstGeom>
          <a:solidFill>
            <a:schemeClr val="accent1">
              <a:lumMod val="60000"/>
              <a:lumOff val="40000"/>
            </a:schemeClr>
          </a:solidFill>
          <a:ln w="76200">
            <a:solidFill>
              <a:srgbClr val="FF0000"/>
            </a:solidFill>
          </a:ln>
          <a:scene3d>
            <a:camera prst="orthographicFront"/>
            <a:lightRig rig="threePt" dir="t"/>
          </a:scene3d>
          <a:sp3d>
            <a:bevelT prst="relaxedInset"/>
          </a:sp3d>
        </p:spPr>
        <p:txBody>
          <a:bodyPr/>
          <a:lstStyle/>
          <a:p>
            <a:r>
              <a:rPr lang="en-US" sz="4000" spc="300" dirty="0" smtClean="0">
                <a:blipFill>
                  <a:blip r:embed="rId2"/>
                  <a:tile tx="0" ty="0" sx="100000" sy="100000" flip="none" algn="tl"/>
                </a:blipFill>
              </a:rPr>
              <a:t>THE MEMBRANES</a:t>
            </a:r>
            <a:endParaRPr lang="en-US" sz="4000" dirty="0">
              <a:blipFill>
                <a:blip r:embed="rId2"/>
                <a:tile tx="0" ty="0" sx="100000" sy="100000" flip="none" algn="tl"/>
              </a:blipFill>
            </a:endParaRPr>
          </a:p>
        </p:txBody>
      </p:sp>
    </p:spTree>
    <p:extLst>
      <p:ext uri="{BB962C8B-B14F-4D97-AF65-F5344CB8AC3E}">
        <p14:creationId xmlns:p14="http://schemas.microsoft.com/office/powerpoint/2010/main" val="1719789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smtClean="0">
                <a:latin typeface="Times New Roman" pitchFamily="18" charset="0"/>
                <a:cs typeface="Times New Roman" pitchFamily="18" charset="0"/>
              </a:rPr>
              <a:t>Also referred to as the </a:t>
            </a:r>
            <a:r>
              <a:rPr lang="en-US" sz="3600" b="1" dirty="0" smtClean="0">
                <a:latin typeface="Times New Roman" pitchFamily="18" charset="0"/>
                <a:cs typeface="Times New Roman" pitchFamily="18" charset="0"/>
              </a:rPr>
              <a:t>fetal sac.</a:t>
            </a:r>
          </a:p>
          <a:p>
            <a:pPr>
              <a:buNone/>
            </a:pPr>
            <a:r>
              <a:rPr lang="en-US" sz="3600" dirty="0" smtClean="0">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DEFINITION</a:t>
            </a:r>
          </a:p>
          <a:p>
            <a:r>
              <a:rPr lang="en-US" sz="3600" dirty="0" smtClean="0">
                <a:latin typeface="Times New Roman" pitchFamily="18" charset="0"/>
                <a:cs typeface="Times New Roman" pitchFamily="18" charset="0"/>
              </a:rPr>
              <a:t>Are two (2) thin tissues ,which extends beyond the placental edge forming a bag containing, the fetus, cord and amniotic fluid. </a:t>
            </a:r>
          </a:p>
          <a:p>
            <a:endParaRPr lang="en-US" dirty="0"/>
          </a:p>
        </p:txBody>
      </p:sp>
    </p:spTree>
    <p:extLst>
      <p:ext uri="{BB962C8B-B14F-4D97-AF65-F5344CB8AC3E}">
        <p14:creationId xmlns:p14="http://schemas.microsoft.com/office/powerpoint/2010/main" val="266183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7030A0"/>
                </a:solidFill>
                <a:latin typeface="Times New Roman" pitchFamily="18" charset="0"/>
                <a:cs typeface="Times New Roman" pitchFamily="18" charset="0"/>
              </a:rPr>
              <a:t> CLASSIFICATION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3600" dirty="0" smtClean="0">
                <a:latin typeface="Times New Roman" pitchFamily="18" charset="0"/>
                <a:cs typeface="Times New Roman" pitchFamily="18" charset="0"/>
              </a:rPr>
              <a:t>	</a:t>
            </a:r>
            <a:r>
              <a:rPr lang="en-US" sz="3600" b="1" u="sng" dirty="0" smtClean="0">
                <a:solidFill>
                  <a:srgbClr val="FF0000"/>
                </a:solidFill>
                <a:latin typeface="Times New Roman" pitchFamily="18" charset="0"/>
                <a:cs typeface="Times New Roman" pitchFamily="18" charset="0"/>
              </a:rPr>
              <a:t>1.CHORION</a:t>
            </a:r>
          </a:p>
          <a:p>
            <a:r>
              <a:rPr lang="en-US" sz="3600" dirty="0" smtClean="0">
                <a:latin typeface="Times New Roman" pitchFamily="18" charset="0"/>
                <a:cs typeface="Times New Roman" pitchFamily="18" charset="0"/>
              </a:rPr>
              <a:t>Develops from the outer cell mass (</a:t>
            </a:r>
            <a:r>
              <a:rPr lang="en-US" sz="3600" dirty="0" err="1" smtClean="0">
                <a:latin typeface="Times New Roman" pitchFamily="18" charset="0"/>
                <a:cs typeface="Times New Roman" pitchFamily="18" charset="0"/>
              </a:rPr>
              <a:t>trophoblast</a:t>
            </a:r>
            <a:r>
              <a:rPr lang="en-US" sz="3600" dirty="0" smtClean="0">
                <a:latin typeface="Times New Roman" pitchFamily="18" charset="0"/>
                <a:cs typeface="Times New Roman" pitchFamily="18" charset="0"/>
              </a:rPr>
              <a:t>), hence attached  to the chorionic plate, which forms the base of the placenta.</a:t>
            </a:r>
          </a:p>
          <a:p>
            <a:r>
              <a:rPr lang="en-US" sz="3600" dirty="0" smtClean="0">
                <a:latin typeface="Times New Roman" pitchFamily="18" charset="0"/>
                <a:cs typeface="Times New Roman" pitchFamily="18" charset="0"/>
              </a:rPr>
              <a:t>Lines the </a:t>
            </a:r>
            <a:r>
              <a:rPr lang="en-US" sz="3600" dirty="0" err="1" smtClean="0">
                <a:latin typeface="Times New Roman" pitchFamily="18" charset="0"/>
                <a:cs typeface="Times New Roman" pitchFamily="18" charset="0"/>
              </a:rPr>
              <a:t>decidua</a:t>
            </a:r>
            <a:r>
              <a:rPr lang="en-US" sz="3600" dirty="0" smtClean="0">
                <a:latin typeface="Times New Roman" pitchFamily="18" charset="0"/>
                <a:cs typeface="Times New Roman" pitchFamily="18" charset="0"/>
              </a:rPr>
              <a:t> on its outer surface, and adheres to the amnion on it inner aspect.</a:t>
            </a:r>
          </a:p>
          <a:p>
            <a:endParaRPr lang="en-US" dirty="0"/>
          </a:p>
        </p:txBody>
      </p:sp>
    </p:spTree>
    <p:extLst>
      <p:ext uri="{BB962C8B-B14F-4D97-AF65-F5344CB8AC3E}">
        <p14:creationId xmlns:p14="http://schemas.microsoft.com/office/powerpoint/2010/main" val="284525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idx="1"/>
          </p:nvPr>
        </p:nvSpPr>
        <p:spPr>
          <a:xfrm>
            <a:off x="838200" y="2362200"/>
            <a:ext cx="7693025" cy="4267200"/>
          </a:xfrm>
        </p:spPr>
        <p:txBody>
          <a:bodyPr/>
          <a:lstStyle/>
          <a:p>
            <a:pPr>
              <a:buNone/>
            </a:pPr>
            <a:r>
              <a:rPr lang="en-US" i="1" dirty="0" smtClean="0"/>
              <a:t>	</a:t>
            </a:r>
            <a:r>
              <a:rPr lang="en-US" sz="4000" b="1" i="1" dirty="0" smtClean="0">
                <a:solidFill>
                  <a:srgbClr val="00B050"/>
                </a:solidFill>
                <a:latin typeface="Times New Roman" pitchFamily="18" charset="0"/>
                <a:cs typeface="Times New Roman" pitchFamily="18" charset="0"/>
              </a:rPr>
              <a:t>Clinical feature</a:t>
            </a:r>
          </a:p>
          <a:p>
            <a:pPr lvl="0"/>
            <a:r>
              <a:rPr lang="en-US" sz="4000" dirty="0" smtClean="0">
                <a:latin typeface="Times New Roman" pitchFamily="18" charset="0"/>
                <a:cs typeface="Times New Roman" pitchFamily="18" charset="0"/>
              </a:rPr>
              <a:t>Its opaque and translucent.</a:t>
            </a:r>
          </a:p>
          <a:p>
            <a:pPr lvl="0"/>
            <a:r>
              <a:rPr lang="en-US" sz="4000" dirty="0" smtClean="0">
                <a:latin typeface="Times New Roman" pitchFamily="18" charset="0"/>
                <a:cs typeface="Times New Roman" pitchFamily="18" charset="0"/>
              </a:rPr>
              <a:t>Friable, that is, tears easily.</a:t>
            </a:r>
          </a:p>
          <a:p>
            <a:pPr lvl="0"/>
            <a:r>
              <a:rPr lang="en-US" sz="4000" dirty="0" smtClean="0">
                <a:latin typeface="Times New Roman" pitchFamily="18" charset="0"/>
                <a:cs typeface="Times New Roman" pitchFamily="18" charset="0"/>
              </a:rPr>
              <a:t>On the maternal surface.</a:t>
            </a:r>
          </a:p>
          <a:p>
            <a:pPr lvl="0"/>
            <a:r>
              <a:rPr lang="en-US" sz="4000" dirty="0" smtClean="0">
                <a:latin typeface="Times New Roman" pitchFamily="18" charset="0"/>
                <a:cs typeface="Times New Roman" pitchFamily="18" charset="0"/>
              </a:rPr>
              <a:t>Can be stripped off from the amnion up to the placenta edge.</a:t>
            </a:r>
          </a:p>
          <a:p>
            <a:endParaRPr lang="en-US" dirty="0"/>
          </a:p>
        </p:txBody>
      </p:sp>
    </p:spTree>
    <p:extLst>
      <p:ext uri="{BB962C8B-B14F-4D97-AF65-F5344CB8AC3E}">
        <p14:creationId xmlns:p14="http://schemas.microsoft.com/office/powerpoint/2010/main" val="116905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latin typeface="Times New Roman" pitchFamily="18" charset="0"/>
                <a:cs typeface="Times New Roman" pitchFamily="18" charset="0"/>
              </a:rPr>
              <a:t> 2.AMNION</a:t>
            </a:r>
            <a:endParaRPr lang="en-US" dirty="0"/>
          </a:p>
        </p:txBody>
      </p:sp>
      <p:sp>
        <p:nvSpPr>
          <p:cNvPr id="3" name="Content Placeholder 2"/>
          <p:cNvSpPr>
            <a:spLocks noGrp="1"/>
          </p:cNvSpPr>
          <p:nvPr>
            <p:ph idx="1"/>
          </p:nvPr>
        </p:nvSpPr>
        <p:spPr>
          <a:xfrm>
            <a:off x="838200" y="2362200"/>
            <a:ext cx="7693025" cy="4038600"/>
          </a:xfrm>
        </p:spPr>
        <p:txBody>
          <a:bodyPr/>
          <a:lstStyle/>
          <a:p>
            <a:pPr lvl="0">
              <a:buNone/>
            </a:pPr>
            <a:r>
              <a:rPr lang="en-US" sz="4000" dirty="0" smtClean="0">
                <a:latin typeface="Times New Roman" pitchFamily="18" charset="0"/>
                <a:cs typeface="Times New Roman" pitchFamily="18" charset="0"/>
              </a:rPr>
              <a:t>	Develops from the inner cell mass (</a:t>
            </a:r>
            <a:r>
              <a:rPr lang="en-US" sz="4000" dirty="0" err="1" smtClean="0">
                <a:latin typeface="Times New Roman" pitchFamily="18" charset="0"/>
                <a:cs typeface="Times New Roman" pitchFamily="18" charset="0"/>
              </a:rPr>
              <a:t>embryoblast</a:t>
            </a:r>
            <a:r>
              <a:rPr lang="en-US" sz="4000" dirty="0" smtClean="0">
                <a:latin typeface="Times New Roman" pitchFamily="18" charset="0"/>
                <a:cs typeface="Times New Roman" pitchFamily="18" charset="0"/>
              </a:rPr>
              <a:t>).</a:t>
            </a:r>
          </a:p>
          <a:p>
            <a:r>
              <a:rPr lang="en-US" sz="4000" dirty="0" smtClean="0">
                <a:latin typeface="Times New Roman" pitchFamily="18" charset="0"/>
                <a:cs typeface="Times New Roman" pitchFamily="18" charset="0"/>
              </a:rPr>
              <a:t>In direct contact with liquor on the inner aspect, and adheres to </a:t>
            </a:r>
            <a:r>
              <a:rPr lang="en-US" sz="4000" dirty="0" err="1" smtClean="0">
                <a:latin typeface="Times New Roman" pitchFamily="18" charset="0"/>
                <a:cs typeface="Times New Roman" pitchFamily="18" charset="0"/>
              </a:rPr>
              <a:t>chorion</a:t>
            </a:r>
            <a:r>
              <a:rPr lang="en-US" sz="4000" dirty="0" smtClean="0">
                <a:latin typeface="Times New Roman" pitchFamily="18" charset="0"/>
                <a:cs typeface="Times New Roman" pitchFamily="18" charset="0"/>
              </a:rPr>
              <a:t> on the  outer surface</a:t>
            </a:r>
            <a:r>
              <a:rPr lang="en-US" dirty="0" smtClean="0"/>
              <a:t>.</a:t>
            </a:r>
          </a:p>
          <a:p>
            <a:endParaRPr lang="en-US" dirty="0"/>
          </a:p>
        </p:txBody>
      </p:sp>
    </p:spTree>
    <p:extLst>
      <p:ext uri="{BB962C8B-B14F-4D97-AF65-F5344CB8AC3E}">
        <p14:creationId xmlns:p14="http://schemas.microsoft.com/office/powerpoint/2010/main" val="363237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3" name="Content Placeholder 2"/>
          <p:cNvSpPr>
            <a:spLocks noGrp="1"/>
          </p:cNvSpPr>
          <p:nvPr>
            <p:ph idx="1"/>
          </p:nvPr>
        </p:nvSpPr>
        <p:spPr>
          <a:xfrm>
            <a:off x="838200" y="2362200"/>
            <a:ext cx="7693025" cy="4267200"/>
          </a:xfrm>
        </p:spPr>
        <p:txBody>
          <a:bodyPr/>
          <a:lstStyle/>
          <a:p>
            <a:pPr>
              <a:buNone/>
            </a:pPr>
            <a:r>
              <a:rPr lang="en-US" sz="3600" i="1" dirty="0" smtClean="0">
                <a:latin typeface="Times New Roman" pitchFamily="18" charset="0"/>
                <a:cs typeface="Times New Roman" pitchFamily="18" charset="0"/>
              </a:rPr>
              <a:t>	</a:t>
            </a:r>
            <a:r>
              <a:rPr lang="en-US" sz="3600" b="1" i="1" dirty="0" smtClean="0">
                <a:solidFill>
                  <a:srgbClr val="00B050"/>
                </a:solidFill>
                <a:latin typeface="Times New Roman" pitchFamily="18" charset="0"/>
                <a:cs typeface="Times New Roman" pitchFamily="18" charset="0"/>
              </a:rPr>
              <a:t>Clinical features</a:t>
            </a:r>
          </a:p>
          <a:p>
            <a:pPr lvl="0"/>
            <a:r>
              <a:rPr lang="en-US" sz="3600" dirty="0" smtClean="0">
                <a:latin typeface="Times New Roman" pitchFamily="18" charset="0"/>
                <a:cs typeface="Times New Roman" pitchFamily="18" charset="0"/>
              </a:rPr>
              <a:t>Transparent and shiny.</a:t>
            </a:r>
          </a:p>
          <a:p>
            <a:pPr lvl="0"/>
            <a:r>
              <a:rPr lang="en-US" sz="3600" dirty="0" smtClean="0">
                <a:latin typeface="Times New Roman" pitchFamily="18" charset="0"/>
                <a:cs typeface="Times New Roman" pitchFamily="18" charset="0"/>
              </a:rPr>
              <a:t>Tough to tear.</a:t>
            </a:r>
          </a:p>
          <a:p>
            <a:pPr lvl="0"/>
            <a:r>
              <a:rPr lang="en-US" sz="3600" dirty="0" smtClean="0">
                <a:latin typeface="Times New Roman" pitchFamily="18" charset="0"/>
                <a:cs typeface="Times New Roman" pitchFamily="18" charset="0"/>
              </a:rPr>
              <a:t>On the fetal surface.</a:t>
            </a:r>
          </a:p>
          <a:p>
            <a:pPr lvl="0"/>
            <a:r>
              <a:rPr lang="en-US" sz="3600" dirty="0" smtClean="0">
                <a:latin typeface="Times New Roman" pitchFamily="18" charset="0"/>
                <a:cs typeface="Times New Roman" pitchFamily="18" charset="0"/>
              </a:rPr>
              <a:t>Stripped off up to the cord insertion.</a:t>
            </a:r>
          </a:p>
          <a:p>
            <a:pPr lvl="0">
              <a:buNone/>
            </a:pPr>
            <a:r>
              <a:rPr lang="en-US" sz="3600" dirty="0" smtClean="0">
                <a:latin typeface="Times New Roman" pitchFamily="18" charset="0"/>
                <a:cs typeface="Times New Roman" pitchFamily="18" charset="0"/>
              </a:rPr>
              <a:t>				</a:t>
            </a:r>
            <a:r>
              <a:rPr lang="en-US" sz="4400" b="1" dirty="0" smtClean="0">
                <a:solidFill>
                  <a:srgbClr val="7030A0"/>
                </a:solidFill>
                <a:latin typeface="Times New Roman" pitchFamily="18" charset="0"/>
                <a:cs typeface="Times New Roman" pitchFamily="18" charset="0"/>
              </a:rPr>
              <a:t>END</a:t>
            </a:r>
          </a:p>
          <a:p>
            <a:endParaRPr lang="en-US" sz="3600" dirty="0"/>
          </a:p>
        </p:txBody>
      </p:sp>
    </p:spTree>
    <p:extLst>
      <p:ext uri="{BB962C8B-B14F-4D97-AF65-F5344CB8AC3E}">
        <p14:creationId xmlns:p14="http://schemas.microsoft.com/office/powerpoint/2010/main" val="266580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8763000" cy="2209800"/>
          </a:xfrm>
          <a:solidFill>
            <a:srgbClr val="00B0F0"/>
          </a:solidFill>
          <a:ln w="381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ormAutofit fontScale="90000"/>
            <a:scene3d>
              <a:camera prst="orthographicFront"/>
              <a:lightRig rig="freezing" dir="t">
                <a:rot lat="0" lon="0" rev="5640000"/>
              </a:lightRig>
            </a:scene3d>
            <a:sp3d prstMaterial="flat">
              <a:bevelT w="38100" h="38100"/>
              <a:contourClr>
                <a:schemeClr val="tx2"/>
              </a:contourClr>
            </a:sp3d>
          </a:bodyPr>
          <a:lstStyle/>
          <a:p>
            <a:r>
              <a:rPr lang="en-US" sz="8000" dirty="0" smtClean="0">
                <a:solidFill>
                  <a:srgbClr val="FF00FF"/>
                </a:solidFill>
                <a:latin typeface="Algerian" pitchFamily="82" charset="0"/>
              </a:rPr>
              <a:t>THE FOETAL SKULL</a:t>
            </a:r>
            <a:endParaRPr lang="en-US" sz="8000" dirty="0">
              <a:solidFill>
                <a:srgbClr val="FF00FF"/>
              </a:solidFill>
              <a:latin typeface="Algerian" pitchFamily="82" charset="0"/>
            </a:endParaRPr>
          </a:p>
        </p:txBody>
      </p:sp>
    </p:spTree>
    <p:extLst>
      <p:ext uri="{BB962C8B-B14F-4D97-AF65-F5344CB8AC3E}">
        <p14:creationId xmlns:p14="http://schemas.microsoft.com/office/powerpoint/2010/main" val="28791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fontScale="90000"/>
          </a:bodyPr>
          <a:lstStyle/>
          <a:p>
            <a:r>
              <a:rPr lang="en-US" b="1" u="sng" dirty="0" smtClean="0">
                <a:solidFill>
                  <a:srgbClr val="002060"/>
                </a:solidFill>
              </a:rPr>
              <a:t/>
            </a:r>
            <a:br>
              <a:rPr lang="en-US" b="1" u="sng" dirty="0" smtClean="0">
                <a:solidFill>
                  <a:srgbClr val="002060"/>
                </a:solidFill>
              </a:rPr>
            </a:br>
            <a:r>
              <a:rPr lang="en-US" b="1" u="sng" dirty="0" smtClean="0">
                <a:solidFill>
                  <a:srgbClr val="002060"/>
                </a:solidFill>
              </a:rPr>
              <a:t/>
            </a:r>
            <a:br>
              <a:rPr lang="en-US" b="1" u="sng" dirty="0" smtClean="0">
                <a:solidFill>
                  <a:srgbClr val="002060"/>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AERIAL VIEW OF THE FOETAL SKULL</a:t>
            </a:r>
            <a:endParaRPr lang="en-US" b="1" dirty="0">
              <a:solidFill>
                <a:srgbClr val="002060"/>
              </a:solidFill>
            </a:endParaRPr>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Fetal </a:t>
            </a:r>
            <a:r>
              <a:rPr lang="en-US" b="1" dirty="0">
                <a:latin typeface="Times New Roman" pitchFamily="18" charset="0"/>
                <a:cs typeface="Times New Roman" pitchFamily="18" charset="0"/>
              </a:rPr>
              <a:t>head viewed from </a:t>
            </a:r>
            <a:r>
              <a:rPr lang="en-US" b="1" dirty="0" smtClean="0">
                <a:latin typeface="Times New Roman" pitchFamily="18" charset="0"/>
                <a:cs typeface="Times New Roman" pitchFamily="18" charset="0"/>
              </a:rPr>
              <a:t>above(</a:t>
            </a:r>
            <a:r>
              <a:rPr lang="en-US" b="1" dirty="0" err="1" smtClean="0">
                <a:latin typeface="Times New Roman" pitchFamily="18" charset="0"/>
                <a:cs typeface="Times New Roman" pitchFamily="18" charset="0"/>
              </a:rPr>
              <a:t>ariel</a:t>
            </a:r>
            <a:r>
              <a:rPr lang="en-US" b="1" dirty="0" smtClean="0">
                <a:latin typeface="Times New Roman" pitchFamily="18" charset="0"/>
                <a:cs typeface="Times New Roman" pitchFamily="18" charset="0"/>
              </a:rPr>
              <a:t>  view)</a:t>
            </a:r>
          </a:p>
          <a:p>
            <a:pPr>
              <a:buNone/>
            </a:pPr>
            <a:endParaRPr lang="en-US" dirty="0">
              <a:latin typeface="Times New Roman" pitchFamily="18" charset="0"/>
              <a:cs typeface="Times New Roman" pitchFamily="18" charset="0"/>
            </a:endParaRPr>
          </a:p>
          <a:p>
            <a:endParaRPr lang="en-US" dirty="0"/>
          </a:p>
        </p:txBody>
      </p:sp>
      <p:pic>
        <p:nvPicPr>
          <p:cNvPr id="4" name="ia_el_25_innerEl" descr="View of foetal head from above (head is partly flexed)"/>
          <p:cNvPicPr/>
          <p:nvPr/>
        </p:nvPicPr>
        <p:blipFill>
          <a:blip r:embed="rId2" cstate="print"/>
          <a:srcRect/>
          <a:stretch>
            <a:fillRect/>
          </a:stretch>
        </p:blipFill>
        <p:spPr bwMode="auto">
          <a:xfrm>
            <a:off x="0" y="1295400"/>
            <a:ext cx="91440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502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effectLst/>
                <a:latin typeface="Times New Roman" pitchFamily="18" charset="0"/>
                <a:cs typeface="Times New Roman" pitchFamily="18" charset="0"/>
              </a:rPr>
              <a:t/>
            </a:r>
            <a:br>
              <a:rPr lang="en-US" sz="4900" dirty="0" smtClean="0">
                <a:effectLst/>
                <a:latin typeface="Times New Roman" pitchFamily="18" charset="0"/>
                <a:cs typeface="Times New Roman" pitchFamily="18" charset="0"/>
              </a:rPr>
            </a:br>
            <a:r>
              <a:rPr lang="en-US" sz="4900" b="1" dirty="0" smtClean="0">
                <a:solidFill>
                  <a:srgbClr val="FF0000"/>
                </a:solidFill>
                <a:effectLst/>
                <a:latin typeface="Times New Roman" pitchFamily="18" charset="0"/>
                <a:cs typeface="Times New Roman" pitchFamily="18" charset="0"/>
              </a:rPr>
              <a:t>DEFINITION</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457200" y="1143001"/>
            <a:ext cx="8229600" cy="5181600"/>
          </a:xfrm>
        </p:spPr>
        <p:txBody>
          <a:bodyPr>
            <a:normAutofit/>
          </a:bodyPr>
          <a:lstStyle/>
          <a:p>
            <a:r>
              <a:rPr lang="en-US" sz="3200" dirty="0" smtClean="0">
                <a:latin typeface="Times New Roman" pitchFamily="18" charset="0"/>
                <a:cs typeface="Times New Roman" pitchFamily="18" charset="0"/>
              </a:rPr>
              <a:t>Refers to the bony structure of the fetal head which basically comprises of vault, face and base.</a:t>
            </a:r>
          </a:p>
          <a:p>
            <a:pPr>
              <a:buNone/>
            </a:pPr>
            <a:r>
              <a:rPr lang="en-US" sz="3200" b="1" u="sng" dirty="0" smtClean="0">
                <a:solidFill>
                  <a:srgbClr val="FF0000"/>
                </a:solidFill>
                <a:latin typeface="Times New Roman" pitchFamily="18" charset="0"/>
                <a:cs typeface="Times New Roman" pitchFamily="18" charset="0"/>
              </a:rPr>
              <a:t>RATIONALE  FOR LEARNING</a:t>
            </a:r>
          </a:p>
          <a:p>
            <a:pPr lvl="0"/>
            <a:r>
              <a:rPr lang="en-US" sz="3200" dirty="0" smtClean="0">
                <a:latin typeface="Times New Roman" pitchFamily="18" charset="0"/>
                <a:cs typeface="Times New Roman" pitchFamily="18" charset="0"/>
              </a:rPr>
              <a:t>Skull encloses the delicate brain, among other structures which may be subjected to trauma during </a:t>
            </a:r>
            <a:r>
              <a:rPr lang="en-US" sz="3200" dirty="0" err="1" smtClean="0">
                <a:latin typeface="Times New Roman" pitchFamily="18" charset="0"/>
                <a:cs typeface="Times New Roman" pitchFamily="18" charset="0"/>
              </a:rPr>
              <a:t>labour</a:t>
            </a:r>
            <a:r>
              <a:rPr lang="en-US" sz="3200" dirty="0" smtClean="0">
                <a:latin typeface="Times New Roman" pitchFamily="18" charset="0"/>
                <a:cs typeface="Times New Roman" pitchFamily="18" charset="0"/>
              </a:rPr>
              <a:t> process.</a:t>
            </a:r>
          </a:p>
          <a:p>
            <a:endParaRPr lang="en-US" sz="3200" dirty="0" smtClean="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118765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lstStyle/>
          <a:p>
            <a:r>
              <a:rPr lang="en-US" sz="3200" dirty="0" smtClean="0">
                <a:solidFill>
                  <a:srgbClr val="7030A0"/>
                </a:solidFill>
              </a:rPr>
              <a:t>Involvement of clients in informed decision making </a:t>
            </a:r>
          </a:p>
          <a:p>
            <a:pPr>
              <a:buFontTx/>
              <a:buChar char="-"/>
            </a:pPr>
            <a:r>
              <a:rPr lang="en-US" sz="3200" dirty="0" smtClean="0"/>
              <a:t>Providers should see clients as partners in health care and should involve them in decision making as active participants in their own health care. </a:t>
            </a:r>
          </a:p>
          <a:p>
            <a:pPr marL="0" indent="0">
              <a:buNone/>
            </a:pPr>
            <a:endParaRPr lang="en-US" dirty="0"/>
          </a:p>
        </p:txBody>
      </p:sp>
    </p:spTree>
    <p:extLst>
      <p:ext uri="{BB962C8B-B14F-4D97-AF65-F5344CB8AC3E}">
        <p14:creationId xmlns:p14="http://schemas.microsoft.com/office/powerpoint/2010/main" val="34324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ct</a:t>
            </a:r>
            <a:endParaRPr lang="en-US" dirty="0"/>
          </a:p>
        </p:txBody>
      </p:sp>
      <p:sp>
        <p:nvSpPr>
          <p:cNvPr id="3" name="Content Placeholder 2"/>
          <p:cNvSpPr>
            <a:spLocks noGrp="1"/>
          </p:cNvSpPr>
          <p:nvPr>
            <p:ph idx="1"/>
          </p:nvPr>
        </p:nvSpPr>
        <p:spPr>
          <a:xfrm>
            <a:off x="228600" y="990600"/>
            <a:ext cx="8458200" cy="5135563"/>
          </a:xfrm>
        </p:spPr>
        <p:txBody>
          <a:bodyPr>
            <a:normAutofit lnSpcReduction="10000"/>
          </a:bodyPr>
          <a:lstStyle/>
          <a:p>
            <a:pPr lvl="0"/>
            <a:endParaRPr lang="en-US"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Head </a:t>
            </a:r>
            <a:r>
              <a:rPr lang="en-US" sz="3200" dirty="0">
                <a:latin typeface="Times New Roman" pitchFamily="18" charset="0"/>
                <a:cs typeface="Times New Roman" pitchFamily="18" charset="0"/>
              </a:rPr>
              <a:t>is slightly larger </a:t>
            </a:r>
            <a:r>
              <a:rPr lang="en-US" sz="3200" dirty="0" smtClean="0">
                <a:latin typeface="Times New Roman" pitchFamily="18" charset="0"/>
                <a:cs typeface="Times New Roman" pitchFamily="18" charset="0"/>
              </a:rPr>
              <a:t>naturally, </a:t>
            </a:r>
            <a:r>
              <a:rPr lang="en-US" sz="3200" dirty="0">
                <a:latin typeface="Times New Roman" pitchFamily="18" charset="0"/>
                <a:cs typeface="Times New Roman" pitchFamily="18" charset="0"/>
              </a:rPr>
              <a:t>compared to the true pelvis, hence some adaptation must occur during the </a:t>
            </a:r>
            <a:r>
              <a:rPr lang="en-US" sz="3200" dirty="0" err="1">
                <a:latin typeface="Times New Roman" pitchFamily="18" charset="0"/>
                <a:cs typeface="Times New Roman" pitchFamily="18" charset="0"/>
              </a:rPr>
              <a:t>labour</a:t>
            </a:r>
            <a:r>
              <a:rPr lang="en-US" sz="3200" dirty="0">
                <a:latin typeface="Times New Roman" pitchFamily="18" charset="0"/>
                <a:cs typeface="Times New Roman" pitchFamily="18" charset="0"/>
              </a:rPr>
              <a:t> process.</a:t>
            </a:r>
          </a:p>
          <a:p>
            <a:pPr lvl="0"/>
            <a:r>
              <a:rPr lang="en-US" sz="3200" dirty="0">
                <a:latin typeface="Times New Roman" pitchFamily="18" charset="0"/>
                <a:cs typeface="Times New Roman" pitchFamily="18" charset="0"/>
              </a:rPr>
              <a:t>Head is the most difficult </a:t>
            </a:r>
            <a:r>
              <a:rPr lang="en-US" sz="3200" dirty="0" smtClean="0">
                <a:latin typeface="Times New Roman" pitchFamily="18" charset="0"/>
                <a:cs typeface="Times New Roman" pitchFamily="18" charset="0"/>
              </a:rPr>
              <a:t>part, </a:t>
            </a:r>
            <a:r>
              <a:rPr lang="en-US" sz="3200" dirty="0">
                <a:latin typeface="Times New Roman" pitchFamily="18" charset="0"/>
                <a:cs typeface="Times New Roman" pitchFamily="18" charset="0"/>
              </a:rPr>
              <a:t>to be born whether it comes first </a:t>
            </a:r>
            <a:r>
              <a:rPr lang="en-US" sz="3200" dirty="0" smtClean="0">
                <a:latin typeface="Times New Roman" pitchFamily="18" charset="0"/>
                <a:cs typeface="Times New Roman" pitchFamily="18" charset="0"/>
              </a:rPr>
              <a:t>or </a:t>
            </a:r>
            <a:r>
              <a:rPr lang="en-US" sz="3200" dirty="0">
                <a:latin typeface="Times New Roman" pitchFamily="18" charset="0"/>
                <a:cs typeface="Times New Roman" pitchFamily="18" charset="0"/>
              </a:rPr>
              <a:t>last, irrespective of its size.</a:t>
            </a:r>
          </a:p>
          <a:p>
            <a:pPr lvl="0"/>
            <a:r>
              <a:rPr lang="en-US" sz="3200" dirty="0">
                <a:latin typeface="Times New Roman" pitchFamily="18" charset="0"/>
                <a:cs typeface="Times New Roman" pitchFamily="18" charset="0"/>
              </a:rPr>
              <a:t>Some universal standardized areas helps to diagnose the course of </a:t>
            </a:r>
            <a:r>
              <a:rPr lang="en-US" sz="3200" dirty="0" err="1">
                <a:latin typeface="Times New Roman" pitchFamily="18" charset="0"/>
                <a:cs typeface="Times New Roman" pitchFamily="18" charset="0"/>
              </a:rPr>
              <a:t>labour</a:t>
            </a:r>
            <a:r>
              <a:rPr lang="en-US" sz="3200" dirty="0">
                <a:latin typeface="Times New Roman" pitchFamily="18" charset="0"/>
                <a:cs typeface="Times New Roman" pitchFamily="18" charset="0"/>
              </a:rPr>
              <a:t> hence intervene as necessary.</a:t>
            </a:r>
          </a:p>
          <a:p>
            <a:endParaRPr lang="en-US" sz="3200" dirty="0"/>
          </a:p>
        </p:txBody>
      </p:sp>
    </p:spTree>
    <p:extLst>
      <p:ext uri="{BB962C8B-B14F-4D97-AF65-F5344CB8AC3E}">
        <p14:creationId xmlns:p14="http://schemas.microsoft.com/office/powerpoint/2010/main" val="374434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FF0000"/>
                </a:solidFill>
                <a:latin typeface="Times New Roman" pitchFamily="18" charset="0"/>
                <a:cs typeface="Times New Roman" pitchFamily="18" charset="0"/>
              </a:rPr>
              <a:t/>
            </a:r>
            <a:br>
              <a:rPr lang="en-US" sz="4400" dirty="0" smtClean="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SKULL DEVELOPMENT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371601"/>
            <a:ext cx="8229600" cy="4953000"/>
          </a:xfrm>
        </p:spPr>
        <p:txBody>
          <a:bodyPr>
            <a:normAutofit/>
          </a:bodyPr>
          <a:lstStyle/>
          <a:p>
            <a:r>
              <a:rPr lang="en-US" sz="3200" dirty="0" smtClean="0">
                <a:latin typeface="Times New Roman" pitchFamily="18" charset="0"/>
                <a:cs typeface="Times New Roman" pitchFamily="18" charset="0"/>
              </a:rPr>
              <a:t>Bones of the vault originates from membranes while those of the face are from cartilage.</a:t>
            </a:r>
          </a:p>
          <a:p>
            <a:pPr lvl="0"/>
            <a:r>
              <a:rPr lang="en-US" sz="3200" dirty="0" smtClean="0">
                <a:latin typeface="Times New Roman" pitchFamily="18" charset="0"/>
                <a:cs typeface="Times New Roman" pitchFamily="18" charset="0"/>
              </a:rPr>
              <a:t>Ossification starts as from the 8</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 of intra uterine life.</a:t>
            </a:r>
          </a:p>
          <a:p>
            <a:pPr lvl="0"/>
            <a:r>
              <a:rPr lang="en-US" sz="3200" dirty="0" smtClean="0">
                <a:latin typeface="Times New Roman" pitchFamily="18" charset="0"/>
                <a:cs typeface="Times New Roman" pitchFamily="18" charset="0"/>
              </a:rPr>
              <a:t>At birth, face bones are completely ossified, fused together and firm, while those of the vault are much flatter and more pliable.</a:t>
            </a:r>
          </a:p>
          <a:p>
            <a:endParaRPr lang="en-US" dirty="0"/>
          </a:p>
        </p:txBody>
      </p:sp>
    </p:spTree>
    <p:extLst>
      <p:ext uri="{BB962C8B-B14F-4D97-AF65-F5344CB8AC3E}">
        <p14:creationId xmlns:p14="http://schemas.microsoft.com/office/powerpoint/2010/main" val="30231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090160"/>
          </a:xfrm>
        </p:spPr>
        <p:txBody>
          <a:bodyPr>
            <a:noAutofit/>
          </a:bodyPr>
          <a:lstStyle/>
          <a:p>
            <a:r>
              <a:rPr lang="en-US" sz="3000" dirty="0" smtClean="0">
                <a:latin typeface="Times New Roman" pitchFamily="18" charset="0"/>
                <a:cs typeface="Times New Roman" pitchFamily="18" charset="0"/>
              </a:rPr>
              <a:t>Vault bones, ossify from the centre outwards such that at birth the process is incomplete hence small membranes spaces are present at the edges.</a:t>
            </a:r>
          </a:p>
          <a:p>
            <a:pPr lvl="0"/>
            <a:r>
              <a:rPr lang="en-US" sz="3000" dirty="0" err="1" smtClean="0">
                <a:latin typeface="Times New Roman" pitchFamily="18" charset="0"/>
                <a:cs typeface="Times New Roman" pitchFamily="18" charset="0"/>
              </a:rPr>
              <a:t>Centres</a:t>
            </a:r>
            <a:r>
              <a:rPr lang="en-US" sz="3000" dirty="0" smtClean="0">
                <a:latin typeface="Times New Roman" pitchFamily="18" charset="0"/>
                <a:cs typeface="Times New Roman" pitchFamily="18" charset="0"/>
              </a:rPr>
              <a:t> of ossification becomes important landmark known as </a:t>
            </a:r>
            <a:r>
              <a:rPr lang="en-US" sz="3000" b="1" dirty="0" smtClean="0">
                <a:latin typeface="Times New Roman" pitchFamily="18" charset="0"/>
                <a:cs typeface="Times New Roman" pitchFamily="18" charset="0"/>
              </a:rPr>
              <a:t>eminences or protuberance</a:t>
            </a:r>
            <a:r>
              <a:rPr lang="en-US" sz="3000" dirty="0" smtClean="0">
                <a:latin typeface="Times New Roman" pitchFamily="18" charset="0"/>
                <a:cs typeface="Times New Roman" pitchFamily="18" charset="0"/>
              </a:rPr>
              <a:t>.</a:t>
            </a:r>
          </a:p>
          <a:p>
            <a:pPr>
              <a:buNone/>
            </a:pPr>
            <a:r>
              <a:rPr lang="en-US" sz="3000" b="1" dirty="0" smtClean="0">
                <a:solidFill>
                  <a:srgbClr val="FF0000"/>
                </a:solidFill>
                <a:latin typeface="Times New Roman" pitchFamily="18" charset="0"/>
                <a:cs typeface="Times New Roman" pitchFamily="18" charset="0"/>
              </a:rPr>
              <a:t>NB: </a:t>
            </a:r>
            <a:r>
              <a:rPr lang="en-US" sz="3000" dirty="0" smtClean="0">
                <a:latin typeface="Times New Roman" pitchFamily="18" charset="0"/>
                <a:cs typeface="Times New Roman" pitchFamily="18" charset="0"/>
              </a:rPr>
              <a:t>The small </a:t>
            </a:r>
            <a:r>
              <a:rPr lang="en-US" sz="3000" dirty="0" err="1" smtClean="0">
                <a:latin typeface="Times New Roman" pitchFamily="18" charset="0"/>
                <a:cs typeface="Times New Roman" pitchFamily="18" charset="0"/>
              </a:rPr>
              <a:t>membraneous</a:t>
            </a:r>
            <a:r>
              <a:rPr lang="en-US" sz="3000" dirty="0" smtClean="0">
                <a:latin typeface="Times New Roman" pitchFamily="18" charset="0"/>
                <a:cs typeface="Times New Roman" pitchFamily="18" charset="0"/>
              </a:rPr>
              <a:t> spaces facilitate slight overlapping of the skull bones hence reduce the size of the fetal head during the </a:t>
            </a:r>
            <a:r>
              <a:rPr lang="en-US" sz="3000" dirty="0" err="1" smtClean="0">
                <a:latin typeface="Times New Roman" pitchFamily="18" charset="0"/>
                <a:cs typeface="Times New Roman" pitchFamily="18" charset="0"/>
              </a:rPr>
              <a:t>labour</a:t>
            </a:r>
            <a:r>
              <a:rPr lang="en-US" sz="3000" dirty="0" smtClean="0">
                <a:latin typeface="Times New Roman" pitchFamily="18" charset="0"/>
                <a:cs typeface="Times New Roman" pitchFamily="18" charset="0"/>
              </a:rPr>
              <a:t> process.</a:t>
            </a:r>
          </a:p>
          <a:p>
            <a:pPr lvl="0"/>
            <a:endParaRPr lang="en-US" sz="3000" dirty="0" smtClean="0">
              <a:latin typeface="Times New Roman" pitchFamily="18" charset="0"/>
              <a:cs typeface="Times New Roman" pitchFamily="18" charset="0"/>
            </a:endParaRPr>
          </a:p>
          <a:p>
            <a:endParaRPr lang="en-US" sz="3000" dirty="0"/>
          </a:p>
        </p:txBody>
      </p:sp>
    </p:spTree>
    <p:extLst>
      <p:ext uri="{BB962C8B-B14F-4D97-AF65-F5344CB8AC3E}">
        <p14:creationId xmlns:p14="http://schemas.microsoft.com/office/powerpoint/2010/main" val="390646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REGIONS  AND  LANDMARKS</a:t>
            </a:r>
            <a:br>
              <a:rPr lang="en-US" b="1" dirty="0" smtClean="0">
                <a:latin typeface="Times New Roman" pitchFamily="18" charset="0"/>
                <a:cs typeface="Times New Roman" pitchFamily="18" charset="0"/>
              </a:rPr>
            </a:br>
            <a:endParaRPr lang="en-US" b="1" dirty="0"/>
          </a:p>
        </p:txBody>
      </p:sp>
      <p:pic>
        <p:nvPicPr>
          <p:cNvPr id="1026" name="ia_el_25_innerEl" descr="Regions and landmarks of the foetal skull (side view)"/>
          <p:cNvPicPr>
            <a:picLocks noGrp="1" noChangeAspect="1" noChangeArrowheads="1"/>
          </p:cNvPicPr>
          <p:nvPr>
            <p:ph idx="1"/>
          </p:nvPr>
        </p:nvPicPr>
        <p:blipFill>
          <a:blip r:embed="rId2" cstate="print"/>
          <a:srcRect/>
          <a:stretch>
            <a:fillRect/>
          </a:stretch>
        </p:blipFill>
        <p:spPr bwMode="auto">
          <a:xfrm>
            <a:off x="0" y="1219200"/>
            <a:ext cx="9144000" cy="5638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016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lstStyle/>
          <a:p>
            <a:r>
              <a:rPr lang="en-US" b="1" dirty="0" smtClean="0"/>
              <a:t>Lateral view of the fetal skull </a:t>
            </a:r>
            <a:endParaRPr lang="en-US" b="1" dirty="0"/>
          </a:p>
        </p:txBody>
      </p:sp>
      <p:pic>
        <p:nvPicPr>
          <p:cNvPr id="4" name="Content Placeholder 3" descr="Bones of the fetal skull — side view facing left"/>
          <p:cNvPicPr>
            <a:picLocks noGrp="1"/>
          </p:cNvPicPr>
          <p:nvPr>
            <p:ph idx="1"/>
          </p:nvPr>
        </p:nvPicPr>
        <p:blipFill>
          <a:blip r:embed="rId2" cstate="print"/>
          <a:srcRect/>
          <a:stretch>
            <a:fillRect/>
          </a:stretch>
        </p:blipFill>
        <p:spPr bwMode="auto">
          <a:xfrm>
            <a:off x="0" y="914400"/>
            <a:ext cx="8763000" cy="5943600"/>
          </a:xfrm>
          <a:prstGeom prst="rect">
            <a:avLst/>
          </a:prstGeom>
          <a:noFill/>
          <a:ln w="9525">
            <a:noFill/>
            <a:miter lim="800000"/>
            <a:headEnd/>
            <a:tailEnd/>
          </a:ln>
        </p:spPr>
      </p:pic>
    </p:spTree>
    <p:extLst>
      <p:ext uri="{BB962C8B-B14F-4D97-AF65-F5344CB8AC3E}">
        <p14:creationId xmlns:p14="http://schemas.microsoft.com/office/powerpoint/2010/main" val="6484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latin typeface="Times New Roman" pitchFamily="18" charset="0"/>
                <a:cs typeface="Times New Roman" pitchFamily="18" charset="0"/>
              </a:rPr>
              <a:t>1</a:t>
            </a:r>
            <a:r>
              <a:rPr lang="en-US" sz="4400" dirty="0" smtClean="0">
                <a:solidFill>
                  <a:srgbClr val="00B050"/>
                </a:solidFill>
                <a:latin typeface="Times New Roman" pitchFamily="18" charset="0"/>
                <a:cs typeface="Times New Roman" pitchFamily="18" charset="0"/>
              </a:rPr>
              <a:t>.  </a:t>
            </a:r>
            <a:r>
              <a:rPr lang="en-US" sz="4400" b="1" dirty="0" smtClean="0">
                <a:solidFill>
                  <a:srgbClr val="00B050"/>
                </a:solidFill>
                <a:latin typeface="Times New Roman" pitchFamily="18" charset="0"/>
                <a:cs typeface="Times New Roman" pitchFamily="18" charset="0"/>
              </a:rPr>
              <a:t>THE VAULT</a:t>
            </a:r>
            <a:r>
              <a:rPr lang="en-US" sz="4400" dirty="0" smtClean="0">
                <a:solidFill>
                  <a:srgbClr val="00B050"/>
                </a:solidFill>
                <a:latin typeface="Times New Roman" pitchFamily="18" charset="0"/>
                <a:cs typeface="Times New Roman" pitchFamily="18" charset="0"/>
              </a:rPr>
              <a:t/>
            </a:r>
            <a:br>
              <a:rPr lang="en-US" sz="4400" dirty="0" smtClean="0">
                <a:solidFill>
                  <a:srgbClr val="00B05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81000" y="1219200"/>
            <a:ext cx="8229600" cy="4389437"/>
          </a:xfrm>
        </p:spPr>
        <p:txBody>
          <a:bodyPr>
            <a:normAutofit/>
          </a:bodyPr>
          <a:lstStyle/>
          <a:p>
            <a:pPr>
              <a:buNone/>
            </a:pPr>
            <a:r>
              <a:rPr lang="en-US" sz="3300" dirty="0" smtClean="0">
                <a:latin typeface="Times New Roman" pitchFamily="18" charset="0"/>
                <a:cs typeface="Times New Roman" pitchFamily="18" charset="0"/>
              </a:rPr>
              <a:t>It is the largest, dome-shaped compressible part.</a:t>
            </a:r>
          </a:p>
          <a:p>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Anteriorly</a:t>
            </a:r>
            <a:r>
              <a:rPr lang="en-US" sz="3300" dirty="0" smtClean="0">
                <a:latin typeface="Times New Roman" pitchFamily="18" charset="0"/>
                <a:cs typeface="Times New Roman" pitchFamily="18" charset="0"/>
              </a:rPr>
              <a:t> there is the orbital ridges.</a:t>
            </a:r>
          </a:p>
          <a:p>
            <a:r>
              <a:rPr lang="en-US" sz="3300" dirty="0" smtClean="0">
                <a:latin typeface="Times New Roman" pitchFamily="18" charset="0"/>
                <a:cs typeface="Times New Roman" pitchFamily="18" charset="0"/>
              </a:rPr>
              <a:t>Laterally temporal bones .</a:t>
            </a:r>
          </a:p>
          <a:p>
            <a:r>
              <a:rPr lang="en-US" sz="3300" dirty="0" err="1" smtClean="0">
                <a:latin typeface="Times New Roman" pitchFamily="18" charset="0"/>
                <a:cs typeface="Times New Roman" pitchFamily="18" charset="0"/>
              </a:rPr>
              <a:t>Posteriorly</a:t>
            </a:r>
            <a:r>
              <a:rPr lang="en-US" sz="3300" dirty="0" smtClean="0">
                <a:latin typeface="Times New Roman" pitchFamily="18" charset="0"/>
                <a:cs typeface="Times New Roman" pitchFamily="18" charset="0"/>
              </a:rPr>
              <a:t> the nape of the neck. </a:t>
            </a:r>
          </a:p>
          <a:p>
            <a:pPr>
              <a:buNone/>
            </a:pPr>
            <a:r>
              <a:rPr lang="en-US" sz="3300" dirty="0" smtClean="0">
                <a:latin typeface="Times New Roman" pitchFamily="18" charset="0"/>
                <a:cs typeface="Times New Roman" pitchFamily="18" charset="0"/>
              </a:rPr>
              <a:t>** The area is compressible due to presence of small </a:t>
            </a:r>
            <a:r>
              <a:rPr lang="en-US" sz="3300" dirty="0" err="1" smtClean="0">
                <a:latin typeface="Times New Roman" pitchFamily="18" charset="0"/>
                <a:cs typeface="Times New Roman" pitchFamily="18" charset="0"/>
              </a:rPr>
              <a:t>membraneous</a:t>
            </a:r>
            <a:r>
              <a:rPr lang="en-US" sz="3300" dirty="0" smtClean="0">
                <a:latin typeface="Times New Roman" pitchFamily="18" charset="0"/>
                <a:cs typeface="Times New Roman" pitchFamily="18" charset="0"/>
              </a:rPr>
              <a:t> spaces.</a:t>
            </a:r>
          </a:p>
          <a:p>
            <a:endParaRPr lang="en-US" dirty="0"/>
          </a:p>
        </p:txBody>
      </p:sp>
    </p:spTree>
    <p:extLst>
      <p:ext uri="{BB962C8B-B14F-4D97-AF65-F5344CB8AC3E}">
        <p14:creationId xmlns:p14="http://schemas.microsoft.com/office/powerpoint/2010/main" val="259018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r>
              <a:rPr lang="en-US" sz="2800" dirty="0" smtClean="0">
                <a:latin typeface="Calibri" pitchFamily="34" charset="0"/>
                <a:cs typeface="Calibri" pitchFamily="34" charset="0"/>
              </a:rPr>
              <a:t>It is made up of three (3) areas namely:-</a:t>
            </a:r>
          </a:p>
          <a:p>
            <a:pPr lvl="0">
              <a:buNone/>
            </a:pPr>
            <a:r>
              <a:rPr lang="en-US" sz="2800" dirty="0" smtClean="0">
                <a:latin typeface="Calibri" pitchFamily="34" charset="0"/>
                <a:cs typeface="Calibri" pitchFamily="34" charset="0"/>
              </a:rPr>
              <a:t>   </a:t>
            </a:r>
            <a:r>
              <a:rPr lang="en-US" sz="2800" b="1" dirty="0" smtClean="0">
                <a:latin typeface="Calibri" pitchFamily="34" charset="0"/>
                <a:cs typeface="Calibri" pitchFamily="34" charset="0"/>
              </a:rPr>
              <a:t> </a:t>
            </a:r>
            <a:r>
              <a:rPr lang="en-US" sz="2800" b="1" u="sng" dirty="0" smtClean="0">
                <a:latin typeface="Calibri" pitchFamily="34" charset="0"/>
                <a:cs typeface="Calibri" pitchFamily="34" charset="0"/>
              </a:rPr>
              <a:t>SINCIPUT/BROW</a:t>
            </a:r>
            <a:endParaRPr lang="en-US" sz="2800" b="1" dirty="0" smtClean="0">
              <a:latin typeface="Calibri" pitchFamily="34" charset="0"/>
              <a:cs typeface="Calibri" pitchFamily="34" charset="0"/>
            </a:endParaRPr>
          </a:p>
          <a:p>
            <a:r>
              <a:rPr lang="en-US" sz="2800" dirty="0" smtClean="0">
                <a:latin typeface="Calibri" pitchFamily="34" charset="0"/>
                <a:cs typeface="Calibri" pitchFamily="34" charset="0"/>
              </a:rPr>
              <a:t>Forms the anterior aspect of the vault.  Extends from the anterior </a:t>
            </a:r>
            <a:r>
              <a:rPr lang="en-US" sz="2800" dirty="0" err="1" smtClean="0">
                <a:latin typeface="Calibri" pitchFamily="34" charset="0"/>
                <a:cs typeface="Calibri" pitchFamily="34" charset="0"/>
              </a:rPr>
              <a:t>fontanelle</a:t>
            </a:r>
            <a:r>
              <a:rPr lang="en-US" sz="2800" dirty="0" smtClean="0">
                <a:latin typeface="Calibri" pitchFamily="34" charset="0"/>
                <a:cs typeface="Calibri" pitchFamily="34" charset="0"/>
              </a:rPr>
              <a:t>  and coronal suture to the orbital ridges.</a:t>
            </a:r>
          </a:p>
          <a:p>
            <a:pPr lvl="0">
              <a:buNone/>
            </a:pPr>
            <a:r>
              <a:rPr lang="en-US" sz="2800" dirty="0" smtClean="0">
                <a:latin typeface="Calibri" pitchFamily="34" charset="0"/>
                <a:cs typeface="Calibri" pitchFamily="34" charset="0"/>
              </a:rPr>
              <a:t>   </a:t>
            </a:r>
            <a:r>
              <a:rPr lang="en-US" sz="2800" b="1" dirty="0" smtClean="0">
                <a:latin typeface="Calibri" pitchFamily="34" charset="0"/>
                <a:cs typeface="Calibri" pitchFamily="34" charset="0"/>
              </a:rPr>
              <a:t> </a:t>
            </a:r>
            <a:r>
              <a:rPr lang="en-US" sz="2800" b="1" u="sng" dirty="0" smtClean="0">
                <a:latin typeface="Calibri" pitchFamily="34" charset="0"/>
                <a:cs typeface="Calibri" pitchFamily="34" charset="0"/>
              </a:rPr>
              <a:t>VERTEX</a:t>
            </a:r>
            <a:endParaRPr lang="en-US" sz="2800" b="1" dirty="0" smtClean="0">
              <a:latin typeface="Calibri" pitchFamily="34" charset="0"/>
              <a:cs typeface="Calibri" pitchFamily="34" charset="0"/>
            </a:endParaRPr>
          </a:p>
          <a:p>
            <a:r>
              <a:rPr lang="en-US" sz="2800" dirty="0" smtClean="0">
                <a:latin typeface="Calibri" pitchFamily="34" charset="0"/>
                <a:cs typeface="Calibri" pitchFamily="34" charset="0"/>
              </a:rPr>
              <a:t>It is the middle aspect.  Bounded </a:t>
            </a:r>
            <a:r>
              <a:rPr lang="en-US" sz="2800" dirty="0" err="1" smtClean="0">
                <a:latin typeface="Calibri" pitchFamily="34" charset="0"/>
                <a:cs typeface="Calibri" pitchFamily="34" charset="0"/>
              </a:rPr>
              <a:t>anteriorly</a:t>
            </a:r>
            <a:r>
              <a:rPr lang="en-US" sz="2800" dirty="0" smtClean="0">
                <a:latin typeface="Calibri" pitchFamily="34" charset="0"/>
                <a:cs typeface="Calibri" pitchFamily="34" charset="0"/>
              </a:rPr>
              <a:t> by the anterior </a:t>
            </a:r>
            <a:r>
              <a:rPr lang="en-US" sz="2800" dirty="0" err="1" smtClean="0">
                <a:latin typeface="Calibri" pitchFamily="34" charset="0"/>
                <a:cs typeface="Calibri" pitchFamily="34" charset="0"/>
              </a:rPr>
              <a:t>fontanelle</a:t>
            </a:r>
            <a:r>
              <a:rPr lang="en-US" sz="2800" dirty="0" smtClean="0">
                <a:latin typeface="Calibri" pitchFamily="34" charset="0"/>
                <a:cs typeface="Calibri" pitchFamily="34" charset="0"/>
              </a:rPr>
              <a:t>, laterally by parietal eminence and </a:t>
            </a:r>
            <a:r>
              <a:rPr lang="en-US" sz="2800" dirty="0" err="1" smtClean="0">
                <a:latin typeface="Calibri" pitchFamily="34" charset="0"/>
                <a:cs typeface="Calibri" pitchFamily="34" charset="0"/>
              </a:rPr>
              <a:t>posteriorly</a:t>
            </a:r>
            <a:r>
              <a:rPr lang="en-US" sz="2800" dirty="0" smtClean="0">
                <a:latin typeface="Calibri" pitchFamily="34" charset="0"/>
                <a:cs typeface="Calibri" pitchFamily="34" charset="0"/>
              </a:rPr>
              <a:t> by posterior </a:t>
            </a:r>
            <a:r>
              <a:rPr lang="en-US" sz="2800" dirty="0" err="1" smtClean="0">
                <a:latin typeface="Calibri" pitchFamily="34" charset="0"/>
                <a:cs typeface="Calibri" pitchFamily="34" charset="0"/>
              </a:rPr>
              <a:t>fontanelle</a:t>
            </a:r>
            <a:r>
              <a:rPr lang="en-US" sz="2800" dirty="0" smtClean="0">
                <a:latin typeface="Calibri" pitchFamily="34" charset="0"/>
                <a:cs typeface="Calibri" pitchFamily="34" charset="0"/>
              </a:rPr>
              <a:t>.</a:t>
            </a:r>
          </a:p>
          <a:p>
            <a:pPr lvl="0">
              <a:buNone/>
            </a:pPr>
            <a:r>
              <a:rPr lang="en-US" sz="2800" dirty="0" smtClean="0">
                <a:latin typeface="Calibri" pitchFamily="34" charset="0"/>
                <a:cs typeface="Calibri" pitchFamily="34" charset="0"/>
              </a:rPr>
              <a:t>    </a:t>
            </a:r>
            <a:r>
              <a:rPr lang="en-US" sz="2800" b="1" u="sng" dirty="0" smtClean="0">
                <a:latin typeface="Calibri" pitchFamily="34" charset="0"/>
                <a:cs typeface="Calibri" pitchFamily="34" charset="0"/>
              </a:rPr>
              <a:t>THE OCCIPUT</a:t>
            </a:r>
            <a:endParaRPr lang="en-US" sz="2800" b="1" dirty="0" smtClean="0">
              <a:latin typeface="Calibri" pitchFamily="34" charset="0"/>
              <a:cs typeface="Calibri" pitchFamily="34" charset="0"/>
            </a:endParaRPr>
          </a:p>
          <a:p>
            <a:r>
              <a:rPr lang="en-US" sz="2800" dirty="0" smtClean="0">
                <a:latin typeface="Calibri" pitchFamily="34" charset="0"/>
                <a:cs typeface="Calibri" pitchFamily="34" charset="0"/>
              </a:rPr>
              <a:t>Forms the posterior aspect, hence  entirely over the occipital bone i.e. between posterior </a:t>
            </a:r>
            <a:r>
              <a:rPr lang="en-US" sz="2800" dirty="0" err="1" smtClean="0">
                <a:latin typeface="Calibri" pitchFamily="34" charset="0"/>
                <a:cs typeface="Calibri" pitchFamily="34" charset="0"/>
              </a:rPr>
              <a:t>fontanelle</a:t>
            </a:r>
            <a:r>
              <a:rPr lang="en-US" sz="2800" dirty="0" smtClean="0">
                <a:latin typeface="Calibri" pitchFamily="34" charset="0"/>
                <a:cs typeface="Calibri" pitchFamily="34" charset="0"/>
              </a:rPr>
              <a:t> and foramen magnum.</a:t>
            </a:r>
          </a:p>
          <a:p>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26508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b="1" dirty="0" smtClean="0">
                <a:solidFill>
                  <a:srgbClr val="00B050"/>
                </a:solidFill>
                <a:latin typeface="Times New Roman" pitchFamily="18" charset="0"/>
                <a:cs typeface="Times New Roman" pitchFamily="18" charset="0"/>
              </a:rPr>
              <a:t>2.THE FACE</a:t>
            </a:r>
            <a:endParaRPr lang="en-US" b="1" dirty="0"/>
          </a:p>
        </p:txBody>
      </p:sp>
      <p:sp>
        <p:nvSpPr>
          <p:cNvPr id="3" name="Content Placeholder 2"/>
          <p:cNvSpPr>
            <a:spLocks noGrp="1"/>
          </p:cNvSpPr>
          <p:nvPr>
            <p:ph idx="1"/>
          </p:nvPr>
        </p:nvSpPr>
        <p:spPr>
          <a:xfrm>
            <a:off x="304800" y="1524000"/>
            <a:ext cx="8229600" cy="4953000"/>
          </a:xfrm>
        </p:spPr>
        <p:txBody>
          <a:bodyPr>
            <a:noAutofit/>
          </a:bodyPr>
          <a:lstStyle/>
          <a:p>
            <a:r>
              <a:rPr lang="en-US" sz="2800" dirty="0" smtClean="0">
                <a:latin typeface="Calibri" pitchFamily="34" charset="0"/>
                <a:cs typeface="Calibri" pitchFamily="34" charset="0"/>
              </a:rPr>
              <a:t>Located on the anterior, inferior aspect of the skull.</a:t>
            </a:r>
          </a:p>
          <a:p>
            <a:r>
              <a:rPr lang="en-US" sz="2800" dirty="0" smtClean="0">
                <a:latin typeface="Calibri" pitchFamily="34" charset="0"/>
                <a:cs typeface="Calibri" pitchFamily="34" charset="0"/>
              </a:rPr>
              <a:t>Extends from orbital ridges and root of the nose, to the junction of chin and neck, collectively referred to as </a:t>
            </a:r>
            <a:r>
              <a:rPr lang="en-US" sz="2800" b="1" dirty="0" smtClean="0">
                <a:solidFill>
                  <a:srgbClr val="00B0F0"/>
                </a:solidFill>
                <a:latin typeface="Calibri" pitchFamily="34" charset="0"/>
                <a:cs typeface="Calibri" pitchFamily="34" charset="0"/>
              </a:rPr>
              <a:t>submento  region</a:t>
            </a:r>
            <a:r>
              <a:rPr lang="en-US" sz="2800" b="1" dirty="0" smtClean="0">
                <a:latin typeface="Calibri" pitchFamily="34" charset="0"/>
                <a:cs typeface="Calibri" pitchFamily="34" charset="0"/>
              </a:rPr>
              <a:t>.</a:t>
            </a:r>
          </a:p>
          <a:p>
            <a:r>
              <a:rPr lang="en-US" sz="2800" dirty="0" smtClean="0">
                <a:latin typeface="Calibri" pitchFamily="34" charset="0"/>
                <a:cs typeface="Calibri" pitchFamily="34" charset="0"/>
              </a:rPr>
              <a:t>Face is small in newborn and comprises of 14 small bones, which are firmly united hence non-compressible.</a:t>
            </a:r>
          </a:p>
          <a:p>
            <a:r>
              <a:rPr lang="en-US" sz="2800" dirty="0" smtClean="0">
                <a:latin typeface="Calibri" pitchFamily="34" charset="0"/>
                <a:cs typeface="Calibri" pitchFamily="34" charset="0"/>
              </a:rPr>
              <a:t>NB:  -Chin is also known as</a:t>
            </a:r>
            <a:r>
              <a:rPr lang="en-US" sz="2800" b="1" dirty="0" smtClean="0">
                <a:latin typeface="Calibri" pitchFamily="34" charset="0"/>
                <a:cs typeface="Calibri" pitchFamily="34" charset="0"/>
              </a:rPr>
              <a:t> </a:t>
            </a:r>
            <a:r>
              <a:rPr lang="en-US" sz="2800" b="1" dirty="0" smtClean="0">
                <a:solidFill>
                  <a:srgbClr val="00B0F0"/>
                </a:solidFill>
                <a:latin typeface="Calibri" pitchFamily="34" charset="0"/>
                <a:cs typeface="Calibri" pitchFamily="34" charset="0"/>
              </a:rPr>
              <a:t>mentum</a:t>
            </a:r>
            <a:r>
              <a:rPr lang="en-US" sz="2800" dirty="0" smtClean="0">
                <a:latin typeface="Calibri" pitchFamily="34" charset="0"/>
                <a:cs typeface="Calibri" pitchFamily="34" charset="0"/>
              </a:rPr>
              <a:t>.</a:t>
            </a:r>
          </a:p>
          <a:p>
            <a:pPr>
              <a:buNone/>
            </a:pPr>
            <a:r>
              <a:rPr lang="en-US" sz="2800" dirty="0" smtClean="0">
                <a:latin typeface="Calibri" pitchFamily="34" charset="0"/>
                <a:cs typeface="Calibri" pitchFamily="34" charset="0"/>
              </a:rPr>
              <a:t>		-</a:t>
            </a:r>
            <a:r>
              <a:rPr lang="en-US" sz="2800" b="1" dirty="0" smtClean="0">
                <a:solidFill>
                  <a:srgbClr val="00B0F0"/>
                </a:solidFill>
                <a:latin typeface="Calibri" pitchFamily="34" charset="0"/>
                <a:cs typeface="Calibri" pitchFamily="34" charset="0"/>
              </a:rPr>
              <a:t>Glabella</a:t>
            </a:r>
            <a:r>
              <a:rPr lang="en-US" sz="2800" dirty="0" smtClean="0">
                <a:solidFill>
                  <a:srgbClr val="00B0F0"/>
                </a:solidFill>
                <a:latin typeface="Calibri" pitchFamily="34" charset="0"/>
                <a:cs typeface="Calibri" pitchFamily="34" charset="0"/>
              </a:rPr>
              <a:t> </a:t>
            </a:r>
            <a:r>
              <a:rPr lang="en-US" sz="2800" dirty="0" smtClean="0">
                <a:latin typeface="Calibri" pitchFamily="34" charset="0"/>
                <a:cs typeface="Calibri" pitchFamily="34" charset="0"/>
              </a:rPr>
              <a:t>refers to the central point between the eyebrows.</a:t>
            </a:r>
          </a:p>
          <a:p>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38617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5562600"/>
          </a:xfrm>
        </p:spPr>
        <p:txBody>
          <a:bodyPr>
            <a:normAutofit/>
          </a:bodyPr>
          <a:lstStyle/>
          <a:p>
            <a:pPr lvl="0">
              <a:buNone/>
            </a:pPr>
            <a:r>
              <a:rPr lang="en-US" b="1" dirty="0" smtClean="0">
                <a:solidFill>
                  <a:srgbClr val="00B050"/>
                </a:solidFill>
                <a:latin typeface="Times New Roman" pitchFamily="18" charset="0"/>
                <a:cs typeface="Times New Roman" pitchFamily="18" charset="0"/>
              </a:rPr>
              <a:t>   3.</a:t>
            </a:r>
            <a:r>
              <a:rPr lang="en-US" b="1" u="sng" dirty="0" smtClean="0">
                <a:solidFill>
                  <a:srgbClr val="00B050"/>
                </a:solidFill>
                <a:latin typeface="Times New Roman" pitchFamily="18" charset="0"/>
                <a:cs typeface="Times New Roman" pitchFamily="18" charset="0"/>
              </a:rPr>
              <a:t>THE BASE</a:t>
            </a:r>
            <a:endParaRPr lang="en-US" b="1" dirty="0" smtClean="0">
              <a:solidFill>
                <a:srgbClr val="00B05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Comprised of firmly united bones to protect  the vital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in the medulla.</a:t>
            </a:r>
          </a:p>
          <a:p>
            <a:pPr>
              <a:buNone/>
            </a:pPr>
            <a:r>
              <a:rPr lang="en-US" b="1" dirty="0" smtClean="0">
                <a:solidFill>
                  <a:srgbClr val="00B050"/>
                </a:solidFill>
                <a:latin typeface="Times New Roman" pitchFamily="18" charset="0"/>
                <a:cs typeface="Times New Roman" pitchFamily="18" charset="0"/>
              </a:rPr>
              <a:t>MAIN VAULT BONES</a:t>
            </a:r>
          </a:p>
          <a:p>
            <a:pPr>
              <a:buNone/>
            </a:pPr>
            <a:r>
              <a:rPr lang="en-US" dirty="0" smtClean="0">
                <a:latin typeface="Times New Roman" pitchFamily="18" charset="0"/>
                <a:cs typeface="Times New Roman" pitchFamily="18" charset="0"/>
              </a:rPr>
              <a:t>	They are five (5) namely:</a:t>
            </a:r>
          </a:p>
          <a:p>
            <a:r>
              <a:rPr lang="en-US" b="1" i="1" dirty="0" smtClean="0">
                <a:latin typeface="Times New Roman" pitchFamily="18" charset="0"/>
                <a:cs typeface="Times New Roman" pitchFamily="18" charset="0"/>
              </a:rPr>
              <a:t> The occipital  </a:t>
            </a:r>
            <a:r>
              <a:rPr lang="en-US" dirty="0" smtClean="0">
                <a:latin typeface="Times New Roman" pitchFamily="18" charset="0"/>
                <a:cs typeface="Times New Roman" pitchFamily="18" charset="0"/>
              </a:rPr>
              <a:t>:- Lies  at the back of the head. </a:t>
            </a:r>
          </a:p>
          <a:p>
            <a:pPr>
              <a:buFont typeface="Wingdings" pitchFamily="2" charset="2"/>
              <a:buChar char="Ø"/>
            </a:pPr>
            <a:r>
              <a:rPr lang="en-US" dirty="0" smtClean="0">
                <a:latin typeface="Times New Roman" pitchFamily="18" charset="0"/>
                <a:cs typeface="Times New Roman" pitchFamily="18" charset="0"/>
              </a:rPr>
              <a:t> At the centre is the occipital protuberance.</a:t>
            </a:r>
          </a:p>
          <a:p>
            <a:pPr>
              <a:buFont typeface="Wingdings" pitchFamily="2" charset="2"/>
              <a:buChar char="Ø"/>
            </a:pPr>
            <a:r>
              <a:rPr lang="en-US" dirty="0" smtClean="0">
                <a:latin typeface="Times New Roman" pitchFamily="18" charset="0"/>
                <a:cs typeface="Times New Roman" pitchFamily="18" charset="0"/>
              </a:rPr>
              <a:t>.Contribute to the formation of the base, since it contains foramen magnum.</a:t>
            </a: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8827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709160"/>
          </a:xfrm>
        </p:spPr>
        <p:txBody>
          <a:bodyPr>
            <a:normAutofit/>
          </a:bodyPr>
          <a:lstStyle/>
          <a:p>
            <a:r>
              <a:rPr lang="en-US" sz="32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The two (2) parietal bones </a:t>
            </a:r>
            <a:r>
              <a:rPr lang="en-US" sz="3200" dirty="0" smtClean="0">
                <a:latin typeface="Times New Roman" pitchFamily="18" charset="0"/>
                <a:cs typeface="Times New Roman" pitchFamily="18" charset="0"/>
              </a:rPr>
              <a:t>:- </a:t>
            </a:r>
          </a:p>
          <a:p>
            <a:pPr>
              <a:buFont typeface="Wingdings" pitchFamily="2" charset="2"/>
              <a:buChar char="Ø"/>
            </a:pPr>
            <a:r>
              <a:rPr lang="en-US" sz="3200" dirty="0" smtClean="0">
                <a:latin typeface="Times New Roman" pitchFamily="18" charset="0"/>
                <a:cs typeface="Times New Roman" pitchFamily="18" charset="0"/>
              </a:rPr>
              <a:t>Lies at the middle part of the skull.</a:t>
            </a:r>
          </a:p>
          <a:p>
            <a:pPr lvl="0">
              <a:buFont typeface="Wingdings" pitchFamily="2" charset="2"/>
              <a:buChar char="Ø"/>
            </a:pPr>
            <a:r>
              <a:rPr lang="en-US" sz="3200" dirty="0" smtClean="0">
                <a:latin typeface="Times New Roman" pitchFamily="18" charset="0"/>
                <a:cs typeface="Times New Roman" pitchFamily="18" charset="0"/>
              </a:rPr>
              <a:t>  Each has an ossification centre known as </a:t>
            </a:r>
            <a:r>
              <a:rPr lang="en-US" sz="3200" b="1" dirty="0" smtClean="0">
                <a:solidFill>
                  <a:srgbClr val="00B0F0"/>
                </a:solidFill>
                <a:latin typeface="Times New Roman" pitchFamily="18" charset="0"/>
                <a:cs typeface="Times New Roman" pitchFamily="18" charset="0"/>
              </a:rPr>
              <a:t>parietal eminence</a:t>
            </a:r>
          </a:p>
          <a:p>
            <a:pPr lvl="0">
              <a:buFont typeface="Wingdings" pitchFamily="2" charset="2"/>
              <a:buChar char="Ø"/>
            </a:pPr>
            <a:r>
              <a:rPr lang="en-US" sz="3200" dirty="0" smtClean="0">
                <a:latin typeface="Times New Roman" pitchFamily="18" charset="0"/>
                <a:cs typeface="Times New Roman" pitchFamily="18" charset="0"/>
              </a:rPr>
              <a:t>when referring to both are </a:t>
            </a:r>
            <a:r>
              <a:rPr lang="en-US" sz="3200" b="1" dirty="0" smtClean="0">
                <a:solidFill>
                  <a:srgbClr val="00B0F0"/>
                </a:solidFill>
                <a:latin typeface="Times New Roman" pitchFamily="18" charset="0"/>
                <a:cs typeface="Times New Roman" pitchFamily="18" charset="0"/>
              </a:rPr>
              <a:t>biparietal eminences</a:t>
            </a:r>
            <a:r>
              <a:rPr lang="en-US" sz="3200" dirty="0" smtClean="0">
                <a:latin typeface="Times New Roman" pitchFamily="18" charset="0"/>
                <a:cs typeface="Times New Roman" pitchFamily="18" charset="0"/>
              </a:rPr>
              <a:t>.</a:t>
            </a:r>
          </a:p>
          <a:p>
            <a:endParaRPr lang="en-US" sz="3200" dirty="0"/>
          </a:p>
        </p:txBody>
      </p:sp>
    </p:spTree>
    <p:extLst>
      <p:ext uri="{BB962C8B-B14F-4D97-AF65-F5344CB8AC3E}">
        <p14:creationId xmlns:p14="http://schemas.microsoft.com/office/powerpoint/2010/main" val="92187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lstStyle/>
          <a:p>
            <a:r>
              <a:rPr lang="en-US" sz="3200" dirty="0" smtClean="0">
                <a:solidFill>
                  <a:srgbClr val="7030A0"/>
                </a:solidFill>
              </a:rPr>
              <a:t>Comprehensive </a:t>
            </a:r>
            <a:r>
              <a:rPr lang="en-US" sz="3200" dirty="0">
                <a:solidFill>
                  <a:srgbClr val="7030A0"/>
                </a:solidFill>
              </a:rPr>
              <a:t>care and follow-up </a:t>
            </a:r>
            <a:endParaRPr lang="en-US" sz="3200" dirty="0" smtClean="0">
              <a:solidFill>
                <a:srgbClr val="7030A0"/>
              </a:solidFill>
            </a:endParaRPr>
          </a:p>
          <a:p>
            <a:pPr marL="0" indent="0">
              <a:buNone/>
            </a:pPr>
            <a:r>
              <a:rPr lang="en-US" sz="3200" dirty="0" smtClean="0"/>
              <a:t>Maternal health care is a unique opportunity to provide women with comprehensive RH care and to address other issues such as nutrition and sexually transmitted diseases, </a:t>
            </a:r>
            <a:endParaRPr lang="en-US" sz="3200" dirty="0"/>
          </a:p>
          <a:p>
            <a:endParaRPr lang="en-US" dirty="0"/>
          </a:p>
        </p:txBody>
      </p:sp>
    </p:spTree>
    <p:extLst>
      <p:ext uri="{BB962C8B-B14F-4D97-AF65-F5344CB8AC3E}">
        <p14:creationId xmlns:p14="http://schemas.microsoft.com/office/powerpoint/2010/main" val="17866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437"/>
          </a:xfrm>
        </p:spPr>
        <p:txBody>
          <a:bodyPr>
            <a:normAutofit fontScale="92500"/>
          </a:bodyPr>
          <a:lstStyle/>
          <a:p>
            <a:r>
              <a:rPr lang="en-US" sz="3200" b="1" i="1" dirty="0" smtClean="0">
                <a:latin typeface="Times New Roman" pitchFamily="18" charset="0"/>
                <a:cs typeface="Times New Roman" pitchFamily="18" charset="0"/>
              </a:rPr>
              <a:t>The two (2) Frontal bones:-</a:t>
            </a:r>
          </a:p>
          <a:p>
            <a:pPr>
              <a:buFont typeface="Wingdings" pitchFamily="2" charset="2"/>
              <a:buChar char="Ø"/>
            </a:pPr>
            <a:r>
              <a:rPr lang="en-US" sz="3200" dirty="0" smtClean="0">
                <a:latin typeface="Times New Roman" pitchFamily="18" charset="0"/>
                <a:cs typeface="Times New Roman" pitchFamily="18" charset="0"/>
              </a:rPr>
              <a:t>Located on the anterior aspect, hence form the forehead or </a:t>
            </a:r>
            <a:r>
              <a:rPr lang="en-US" sz="3200" dirty="0" err="1" smtClean="0">
                <a:latin typeface="Times New Roman" pitchFamily="18" charset="0"/>
                <a:cs typeface="Times New Roman" pitchFamily="18" charset="0"/>
              </a:rPr>
              <a:t>sinciput</a:t>
            </a:r>
            <a:r>
              <a:rPr lang="en-US" sz="3200" dirty="0" smtClean="0">
                <a:latin typeface="Times New Roman" pitchFamily="18" charset="0"/>
                <a:cs typeface="Times New Roman" pitchFamily="18" charset="0"/>
              </a:rPr>
              <a:t> or brow.</a:t>
            </a:r>
          </a:p>
          <a:p>
            <a:pPr>
              <a:buFont typeface="Wingdings" pitchFamily="2" charset="2"/>
              <a:buChar char="Ø"/>
            </a:pPr>
            <a:r>
              <a:rPr lang="en-US" sz="3200" dirty="0" smtClean="0">
                <a:latin typeface="Times New Roman" pitchFamily="18" charset="0"/>
                <a:cs typeface="Times New Roman" pitchFamily="18" charset="0"/>
              </a:rPr>
              <a:t>  Frontal eminence is located at the centre of each .</a:t>
            </a:r>
          </a:p>
          <a:p>
            <a:pPr>
              <a:buFont typeface="Wingdings" pitchFamily="2" charset="2"/>
              <a:buChar char="Ø"/>
            </a:pPr>
            <a:r>
              <a:rPr lang="en-US" sz="3200" dirty="0" smtClean="0">
                <a:latin typeface="Times New Roman" pitchFamily="18" charset="0"/>
                <a:cs typeface="Times New Roman" pitchFamily="18" charset="0"/>
              </a:rPr>
              <a:t>The two bones fuse into one by the age of 8years.</a:t>
            </a:r>
          </a:p>
          <a:p>
            <a:pPr>
              <a:buNone/>
            </a:pPr>
            <a:r>
              <a:rPr lang="en-US" sz="3200" dirty="0" smtClean="0">
                <a:latin typeface="Times New Roman" pitchFamily="18" charset="0"/>
                <a:cs typeface="Times New Roman" pitchFamily="18" charset="0"/>
              </a:rPr>
              <a:t>NB: The upper part of the temporal bone on each side, also forms a small part of the vault.</a:t>
            </a:r>
          </a:p>
          <a:p>
            <a:endParaRPr lang="en-US" dirty="0"/>
          </a:p>
        </p:txBody>
      </p:sp>
    </p:spTree>
    <p:extLst>
      <p:ext uri="{BB962C8B-B14F-4D97-AF65-F5344CB8AC3E}">
        <p14:creationId xmlns:p14="http://schemas.microsoft.com/office/powerpoint/2010/main" val="1043178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pPr algn="ctr"/>
            <a:r>
              <a:rPr lang="en-US" sz="4400" b="1" dirty="0" smtClean="0">
                <a:solidFill>
                  <a:srgbClr val="7030A0"/>
                </a:solidFill>
                <a:latin typeface="Stencil" pitchFamily="82" charset="0"/>
                <a:cs typeface="Times New Roman" pitchFamily="18" charset="0"/>
              </a:rPr>
              <a:t>SUTURES</a:t>
            </a:r>
            <a:br>
              <a:rPr lang="en-US" sz="4400" b="1" dirty="0" smtClean="0">
                <a:solidFill>
                  <a:srgbClr val="7030A0"/>
                </a:solidFill>
                <a:latin typeface="Stencil" pitchFamily="82" charset="0"/>
                <a:cs typeface="Times New Roman" pitchFamily="18" charset="0"/>
              </a:rPr>
            </a:br>
            <a:endParaRPr lang="en-US" b="1" dirty="0">
              <a:solidFill>
                <a:srgbClr val="7030A0"/>
              </a:solidFill>
              <a:latin typeface="Stencil" pitchFamily="82" charset="0"/>
            </a:endParaRPr>
          </a:p>
        </p:txBody>
      </p:sp>
      <p:sp>
        <p:nvSpPr>
          <p:cNvPr id="3" name="Content Placeholder 2"/>
          <p:cNvSpPr>
            <a:spLocks noGrp="1"/>
          </p:cNvSpPr>
          <p:nvPr>
            <p:ph idx="1"/>
          </p:nvPr>
        </p:nvSpPr>
        <p:spPr>
          <a:xfrm>
            <a:off x="0" y="762000"/>
            <a:ext cx="9144000" cy="6096000"/>
          </a:xfrm>
        </p:spPr>
        <p:txBody>
          <a:bodyPr>
            <a:noAutofit/>
          </a:bodyPr>
          <a:lstStyle/>
          <a:p>
            <a:pPr>
              <a:buNone/>
            </a:pPr>
            <a:r>
              <a:rPr lang="en-US" sz="2800" b="1" u="sng" dirty="0" smtClean="0">
                <a:solidFill>
                  <a:srgbClr val="002060"/>
                </a:solidFill>
                <a:latin typeface="Times New Roman" pitchFamily="18" charset="0"/>
                <a:cs typeface="Times New Roman" pitchFamily="18" charset="0"/>
              </a:rPr>
              <a:t>DEFINITION</a:t>
            </a:r>
            <a:endParaRPr lang="en-US" sz="2800" b="1" dirty="0" smtClean="0">
              <a:solidFill>
                <a:srgbClr val="00206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Are </a:t>
            </a:r>
            <a:r>
              <a:rPr lang="en-US" sz="2800" dirty="0" err="1" smtClean="0">
                <a:latin typeface="Times New Roman" pitchFamily="18" charset="0"/>
                <a:cs typeface="Times New Roman" pitchFamily="18" charset="0"/>
              </a:rPr>
              <a:t>membraneous</a:t>
            </a:r>
            <a:r>
              <a:rPr lang="en-US" sz="2800" dirty="0" smtClean="0">
                <a:latin typeface="Times New Roman" pitchFamily="18" charset="0"/>
                <a:cs typeface="Times New Roman" pitchFamily="18" charset="0"/>
              </a:rPr>
              <a:t> spaces between bones of the vault, i.e. where two (2) bones adjoin.</a:t>
            </a:r>
          </a:p>
          <a:p>
            <a:r>
              <a:rPr lang="en-US" sz="2800" dirty="0" smtClean="0">
                <a:latin typeface="Calibri" pitchFamily="34" charset="0"/>
                <a:cs typeface="Calibri" pitchFamily="34" charset="0"/>
              </a:rPr>
              <a:t>Sutures are cranial joints and are formed where two bones adjoin. Where two or more sutures meet, </a:t>
            </a:r>
            <a:r>
              <a:rPr lang="en-US" sz="2800" b="1" dirty="0" smtClean="0">
                <a:latin typeface="Calibri" pitchFamily="34" charset="0"/>
                <a:cs typeface="Calibri" pitchFamily="34" charset="0"/>
              </a:rPr>
              <a:t>a </a:t>
            </a:r>
            <a:r>
              <a:rPr lang="en-US" sz="2800" b="1" dirty="0" err="1" smtClean="0">
                <a:latin typeface="Calibri" pitchFamily="34" charset="0"/>
                <a:cs typeface="Calibri" pitchFamily="34" charset="0"/>
              </a:rPr>
              <a:t>fontanell</a:t>
            </a: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is formed.</a:t>
            </a:r>
          </a:p>
          <a:p>
            <a:pPr>
              <a:buNone/>
            </a:pPr>
            <a:r>
              <a:rPr lang="en-US" sz="2800" dirty="0" smtClean="0">
                <a:latin typeface="Times New Roman" pitchFamily="18" charset="0"/>
                <a:cs typeface="Times New Roman" pitchFamily="18" charset="0"/>
              </a:rPr>
              <a:t>The important  sutures are </a:t>
            </a:r>
            <a:r>
              <a:rPr lang="en-US" sz="2800" b="1" dirty="0" smtClean="0">
                <a:latin typeface="Times New Roman" pitchFamily="18" charset="0"/>
                <a:cs typeface="Times New Roman" pitchFamily="18" charset="0"/>
              </a:rPr>
              <a:t>four (4)</a:t>
            </a:r>
            <a:r>
              <a:rPr lang="en-US" sz="2800" dirty="0" smtClean="0">
                <a:latin typeface="Times New Roman" pitchFamily="18" charset="0"/>
                <a:cs typeface="Times New Roman" pitchFamily="18" charset="0"/>
              </a:rPr>
              <a:t> namely:-</a:t>
            </a:r>
          </a:p>
          <a:p>
            <a:pPr>
              <a:buNone/>
            </a:pPr>
            <a:r>
              <a:rPr lang="en-US" sz="2800"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1.</a:t>
            </a:r>
            <a:r>
              <a:rPr lang="en-US" sz="2800" b="1" u="sng" dirty="0" smtClean="0">
                <a:solidFill>
                  <a:srgbClr val="002060"/>
                </a:solidFill>
                <a:latin typeface="Times New Roman" pitchFamily="18" charset="0"/>
                <a:cs typeface="Times New Roman" pitchFamily="18" charset="0"/>
              </a:rPr>
              <a:t>THE FRONTAL</a:t>
            </a:r>
            <a:endParaRPr lang="en-US" sz="2800" b="1" dirty="0" smtClean="0">
              <a:solidFill>
                <a:srgbClr val="00206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Runs longitudinally, between the two (2) frontal bones, as from the </a:t>
            </a:r>
            <a:r>
              <a:rPr lang="en-US" sz="2800" dirty="0" err="1" smtClean="0">
                <a:latin typeface="Times New Roman" pitchFamily="18" charset="0"/>
                <a:cs typeface="Times New Roman" pitchFamily="18" charset="0"/>
              </a:rPr>
              <a:t>glabella</a:t>
            </a:r>
            <a:r>
              <a:rPr lang="en-US" sz="2800" dirty="0" smtClean="0">
                <a:latin typeface="Times New Roman" pitchFamily="18" charset="0"/>
                <a:cs typeface="Times New Roman" pitchFamily="18" charset="0"/>
              </a:rPr>
              <a:t> to the anterior </a:t>
            </a:r>
            <a:r>
              <a:rPr lang="en-US" sz="2800" dirty="0" err="1" smtClean="0">
                <a:latin typeface="Times New Roman" pitchFamily="18" charset="0"/>
                <a:cs typeface="Times New Roman" pitchFamily="18" charset="0"/>
              </a:rPr>
              <a:t>fontanelle</a:t>
            </a:r>
            <a:r>
              <a:rPr lang="en-US" sz="2800" dirty="0" smtClean="0">
                <a:latin typeface="Times New Roman" pitchFamily="18" charset="0"/>
                <a:cs typeface="Times New Roman" pitchFamily="18" charset="0"/>
              </a:rPr>
              <a:t>.</a:t>
            </a:r>
          </a:p>
          <a:p>
            <a:endParaRPr lang="en-US" sz="2800" dirty="0"/>
          </a:p>
        </p:txBody>
      </p:sp>
    </p:spTree>
    <p:extLst>
      <p:ext uri="{BB962C8B-B14F-4D97-AF65-F5344CB8AC3E}">
        <p14:creationId xmlns:p14="http://schemas.microsoft.com/office/powerpoint/2010/main" val="202608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458200" cy="5943600"/>
          </a:xfrm>
        </p:spPr>
        <p:txBody>
          <a:bodyPr>
            <a:normAutofit fontScale="92500" lnSpcReduction="20000"/>
          </a:bodyPr>
          <a:lstStyle/>
          <a:p>
            <a:pPr>
              <a:buNone/>
            </a:pPr>
            <a:r>
              <a:rPr lang="en-US" dirty="0" smtClean="0">
                <a:solidFill>
                  <a:srgbClr val="002060"/>
                </a:solidFill>
                <a:latin typeface="Calibri" pitchFamily="34" charset="0"/>
              </a:rPr>
              <a:t>  </a:t>
            </a:r>
            <a:r>
              <a:rPr lang="en-US" b="1" dirty="0" smtClean="0">
                <a:solidFill>
                  <a:srgbClr val="002060"/>
                </a:solidFill>
                <a:latin typeface="Calibri" pitchFamily="34" charset="0"/>
              </a:rPr>
              <a:t>2.</a:t>
            </a:r>
            <a:r>
              <a:rPr lang="en-US" b="1" u="sng" dirty="0" smtClean="0">
                <a:solidFill>
                  <a:srgbClr val="002060"/>
                </a:solidFill>
                <a:latin typeface="Calibri" pitchFamily="34" charset="0"/>
              </a:rPr>
              <a:t>THE CORONAL</a:t>
            </a:r>
            <a:endParaRPr lang="en-US" b="1" dirty="0" smtClean="0">
              <a:solidFill>
                <a:srgbClr val="002060"/>
              </a:solidFill>
              <a:latin typeface="Calibri" pitchFamily="34" charset="0"/>
            </a:endParaRPr>
          </a:p>
          <a:p>
            <a:r>
              <a:rPr lang="en-US" dirty="0" smtClean="0">
                <a:latin typeface="Calibri" pitchFamily="34" charset="0"/>
              </a:rPr>
              <a:t>Runs transversely from one temporal bone to the other, hence separates the frontal bones from the parietal bones.</a:t>
            </a:r>
          </a:p>
          <a:p>
            <a:pPr>
              <a:buNone/>
            </a:pPr>
            <a:r>
              <a:rPr lang="en-US" u="sng" dirty="0" smtClean="0">
                <a:solidFill>
                  <a:srgbClr val="002060"/>
                </a:solidFill>
                <a:latin typeface="Calibri" pitchFamily="34" charset="0"/>
              </a:rPr>
              <a:t>  </a:t>
            </a:r>
            <a:r>
              <a:rPr lang="en-US" b="1" u="sng" dirty="0" smtClean="0">
                <a:solidFill>
                  <a:srgbClr val="002060"/>
                </a:solidFill>
                <a:latin typeface="Calibri" pitchFamily="34" charset="0"/>
              </a:rPr>
              <a:t>3.THE SAGITTAL</a:t>
            </a:r>
            <a:endParaRPr lang="en-US" b="1" dirty="0" smtClean="0">
              <a:solidFill>
                <a:srgbClr val="002060"/>
              </a:solidFill>
              <a:latin typeface="Calibri" pitchFamily="34" charset="0"/>
            </a:endParaRPr>
          </a:p>
          <a:p>
            <a:r>
              <a:rPr lang="en-US" dirty="0" smtClean="0">
                <a:latin typeface="Calibri" pitchFamily="34" charset="0"/>
              </a:rPr>
              <a:t>Extends from anterior </a:t>
            </a:r>
            <a:r>
              <a:rPr lang="en-US" dirty="0" err="1" smtClean="0">
                <a:latin typeface="Calibri" pitchFamily="34" charset="0"/>
              </a:rPr>
              <a:t>fontanelle</a:t>
            </a:r>
            <a:r>
              <a:rPr lang="en-US" dirty="0" smtClean="0">
                <a:latin typeface="Calibri" pitchFamily="34" charset="0"/>
              </a:rPr>
              <a:t> to posterior </a:t>
            </a:r>
            <a:r>
              <a:rPr lang="en-US" dirty="0" err="1" smtClean="0">
                <a:latin typeface="Calibri" pitchFamily="34" charset="0"/>
              </a:rPr>
              <a:t>fontanelle</a:t>
            </a:r>
            <a:r>
              <a:rPr lang="en-US" dirty="0" smtClean="0">
                <a:latin typeface="Calibri" pitchFamily="34" charset="0"/>
              </a:rPr>
              <a:t>, such that it lies between the two parietal bones.</a:t>
            </a:r>
          </a:p>
          <a:p>
            <a:pPr>
              <a:buNone/>
            </a:pPr>
            <a:r>
              <a:rPr lang="en-US" u="sng" dirty="0" smtClean="0">
                <a:solidFill>
                  <a:srgbClr val="FFFF00"/>
                </a:solidFill>
                <a:latin typeface="Calibri" pitchFamily="34" charset="0"/>
              </a:rPr>
              <a:t>  </a:t>
            </a:r>
            <a:r>
              <a:rPr lang="en-US" b="1" u="sng" dirty="0" smtClean="0">
                <a:solidFill>
                  <a:srgbClr val="002060"/>
                </a:solidFill>
                <a:latin typeface="Calibri" pitchFamily="34" charset="0"/>
              </a:rPr>
              <a:t>4.THE LAMBDOIDAL SUTURE</a:t>
            </a:r>
            <a:endParaRPr lang="en-US" b="1" dirty="0" smtClean="0">
              <a:solidFill>
                <a:srgbClr val="002060"/>
              </a:solidFill>
              <a:latin typeface="Calibri" pitchFamily="34" charset="0"/>
            </a:endParaRPr>
          </a:p>
          <a:p>
            <a:r>
              <a:rPr lang="en-US" dirty="0" smtClean="0">
                <a:latin typeface="Calibri" pitchFamily="34" charset="0"/>
              </a:rPr>
              <a:t>Shaped like the Greek letter lambda &amp; runs transversely hence separates the occipital bone from the parietal bones.</a:t>
            </a:r>
          </a:p>
          <a:p>
            <a:pPr>
              <a:buNone/>
            </a:pPr>
            <a:r>
              <a:rPr lang="en-US" b="1" dirty="0" smtClean="0">
                <a:latin typeface="Calibri" pitchFamily="34" charset="0"/>
              </a:rPr>
              <a:t>NB: </a:t>
            </a:r>
            <a:r>
              <a:rPr lang="en-US" dirty="0" smtClean="0">
                <a:latin typeface="Calibri" pitchFamily="34" charset="0"/>
              </a:rPr>
              <a:t>Apart from the frontal suture, the others fuse during infancy stage and become fixed joints.</a:t>
            </a:r>
          </a:p>
          <a:p>
            <a:endParaRPr lang="en-US" dirty="0">
              <a:latin typeface="Calibri" pitchFamily="34" charset="0"/>
            </a:endParaRPr>
          </a:p>
        </p:txBody>
      </p:sp>
    </p:spTree>
    <p:extLst>
      <p:ext uri="{BB962C8B-B14F-4D97-AF65-F5344CB8AC3E}">
        <p14:creationId xmlns:p14="http://schemas.microsoft.com/office/powerpoint/2010/main" val="3762947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sz="4400" b="1" dirty="0" smtClean="0">
                <a:solidFill>
                  <a:srgbClr val="7030A0"/>
                </a:solidFill>
                <a:effectLst>
                  <a:outerShdw blurRad="38100" dist="38100" dir="2700000" algn="tl">
                    <a:srgbClr val="000000">
                      <a:alpha val="43137"/>
                    </a:srgbClr>
                  </a:outerShdw>
                </a:effectLst>
                <a:latin typeface="Algerian" pitchFamily="82" charset="0"/>
              </a:rPr>
              <a:t>FONTANELLES</a:t>
            </a:r>
            <a:endParaRPr lang="en-US" b="1" dirty="0">
              <a:solidFill>
                <a:srgbClr val="7030A0"/>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idx="1"/>
          </p:nvPr>
        </p:nvSpPr>
        <p:spPr>
          <a:xfrm>
            <a:off x="228600" y="1371600"/>
            <a:ext cx="8915400" cy="5486399"/>
          </a:xfrm>
        </p:spPr>
        <p:txBody>
          <a:bodyPr>
            <a:normAutofit fontScale="77500" lnSpcReduction="20000"/>
          </a:bodyPr>
          <a:lstStyle/>
          <a:p>
            <a:pPr algn="ctr">
              <a:buNone/>
            </a:pPr>
            <a:r>
              <a:rPr lang="en-US" sz="4600" dirty="0" smtClean="0">
                <a:solidFill>
                  <a:srgbClr val="FFC000"/>
                </a:solidFill>
                <a:latin typeface="Calibri" pitchFamily="34" charset="0"/>
              </a:rPr>
              <a:t>	</a:t>
            </a:r>
            <a:endParaRPr lang="en-US" sz="4600" b="1" dirty="0" smtClean="0">
              <a:solidFill>
                <a:srgbClr val="FFC000"/>
              </a:solidFill>
              <a:latin typeface="Calibri" pitchFamily="34" charset="0"/>
            </a:endParaRPr>
          </a:p>
          <a:p>
            <a:pPr>
              <a:buNone/>
            </a:pPr>
            <a:r>
              <a:rPr lang="en-US" sz="4600" b="1" dirty="0" smtClean="0">
                <a:solidFill>
                  <a:srgbClr val="FFFF00"/>
                </a:solidFill>
                <a:latin typeface="Calibri" pitchFamily="34" charset="0"/>
              </a:rPr>
              <a:t>  </a:t>
            </a:r>
            <a:r>
              <a:rPr lang="en-US" sz="4600" b="1" u="sng" dirty="0" smtClean="0">
                <a:solidFill>
                  <a:srgbClr val="002060"/>
                </a:solidFill>
                <a:latin typeface="Calibri" pitchFamily="34" charset="0"/>
              </a:rPr>
              <a:t>DEFINITION</a:t>
            </a:r>
            <a:endParaRPr lang="en-US" sz="4600" b="1" dirty="0" smtClean="0">
              <a:solidFill>
                <a:srgbClr val="002060"/>
              </a:solidFill>
              <a:latin typeface="Calibri" pitchFamily="34" charset="0"/>
            </a:endParaRPr>
          </a:p>
          <a:p>
            <a:r>
              <a:rPr lang="en-US" sz="4600" dirty="0" smtClean="0">
                <a:latin typeface="Calibri" pitchFamily="34" charset="0"/>
              </a:rPr>
              <a:t>They are </a:t>
            </a:r>
            <a:r>
              <a:rPr lang="en-US" sz="4600" dirty="0" err="1" smtClean="0">
                <a:latin typeface="Calibri" pitchFamily="34" charset="0"/>
              </a:rPr>
              <a:t>membraneous</a:t>
            </a:r>
            <a:r>
              <a:rPr lang="en-US" sz="4600" dirty="0" smtClean="0">
                <a:latin typeface="Calibri" pitchFamily="34" charset="0"/>
              </a:rPr>
              <a:t> spaces where two (2) or more sutures meet.</a:t>
            </a:r>
          </a:p>
          <a:p>
            <a:pPr>
              <a:buNone/>
            </a:pPr>
            <a:r>
              <a:rPr lang="en-US" sz="4600" dirty="0" smtClean="0">
                <a:latin typeface="Calibri" pitchFamily="34" charset="0"/>
              </a:rPr>
              <a:t>Those of importance </a:t>
            </a:r>
            <a:r>
              <a:rPr lang="en-US" sz="4600" b="1" dirty="0" smtClean="0">
                <a:latin typeface="Calibri" pitchFamily="34" charset="0"/>
              </a:rPr>
              <a:t>are 2 </a:t>
            </a:r>
            <a:r>
              <a:rPr lang="en-US" sz="4600" dirty="0" smtClean="0">
                <a:latin typeface="Calibri" pitchFamily="34" charset="0"/>
              </a:rPr>
              <a:t>namely:-</a:t>
            </a:r>
          </a:p>
          <a:p>
            <a:pPr lvl="0">
              <a:buNone/>
            </a:pPr>
            <a:r>
              <a:rPr lang="en-US" sz="4600" dirty="0" smtClean="0">
                <a:latin typeface="Calibri" pitchFamily="34" charset="0"/>
              </a:rPr>
              <a:t>	</a:t>
            </a:r>
            <a:r>
              <a:rPr lang="en-US" sz="4600" b="1" u="sng" dirty="0" smtClean="0">
                <a:solidFill>
                  <a:srgbClr val="002060"/>
                </a:solidFill>
                <a:latin typeface="Calibri" pitchFamily="34" charset="0"/>
              </a:rPr>
              <a:t>1.THE ANTERIOR  FONTANELLE (BREGMA)</a:t>
            </a:r>
            <a:endParaRPr lang="en-US" sz="4600" u="sng" dirty="0" smtClean="0">
              <a:solidFill>
                <a:srgbClr val="002060"/>
              </a:solidFill>
              <a:latin typeface="Calibri" pitchFamily="34" charset="0"/>
            </a:endParaRPr>
          </a:p>
          <a:p>
            <a:r>
              <a:rPr lang="en-US" sz="4600" dirty="0" smtClean="0">
                <a:latin typeface="Calibri" pitchFamily="34" charset="0"/>
              </a:rPr>
              <a:t>Located at the junction of frontal, coronal and </a:t>
            </a:r>
            <a:r>
              <a:rPr lang="en-US" sz="4600" dirty="0" err="1" smtClean="0">
                <a:latin typeface="Calibri" pitchFamily="34" charset="0"/>
              </a:rPr>
              <a:t>sagittal</a:t>
            </a:r>
            <a:r>
              <a:rPr lang="en-US" sz="4600" dirty="0" smtClean="0">
                <a:latin typeface="Calibri" pitchFamily="34" charset="0"/>
              </a:rPr>
              <a:t> sutures.</a:t>
            </a:r>
          </a:p>
          <a:p>
            <a:endParaRPr lang="en-US" dirty="0" smtClean="0">
              <a:latin typeface="Calibri" pitchFamily="34" charset="0"/>
            </a:endParaRPr>
          </a:p>
          <a:p>
            <a:pPr>
              <a:buNone/>
            </a:pPr>
            <a:r>
              <a:rPr lang="en-US" dirty="0" smtClean="0">
                <a:latin typeface="Calibri" pitchFamily="34" charset="0"/>
              </a:rPr>
              <a:t> </a:t>
            </a:r>
            <a:endParaRPr lang="en-US" dirty="0">
              <a:latin typeface="Calibri" pitchFamily="34" charset="0"/>
            </a:endParaRPr>
          </a:p>
        </p:txBody>
      </p:sp>
    </p:spTree>
    <p:extLst>
      <p:ext uri="{BB962C8B-B14F-4D97-AF65-F5344CB8AC3E}">
        <p14:creationId xmlns:p14="http://schemas.microsoft.com/office/powerpoint/2010/main" val="20959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181600"/>
          </a:xfrm>
        </p:spPr>
        <p:txBody>
          <a:bodyPr/>
          <a:lstStyle/>
          <a:p>
            <a:pPr>
              <a:buNone/>
            </a:pPr>
            <a:r>
              <a:rPr lang="en-US" sz="2800" b="1" u="sng" dirty="0" smtClean="0">
                <a:latin typeface="Calibri" pitchFamily="34" charset="0"/>
              </a:rPr>
              <a:t>CLINICAL FEATURES</a:t>
            </a:r>
            <a:endParaRPr lang="en-US" sz="2800" b="1" dirty="0" smtClean="0">
              <a:latin typeface="Calibri" pitchFamily="34" charset="0"/>
            </a:endParaRPr>
          </a:p>
          <a:p>
            <a:pPr lvl="0"/>
            <a:r>
              <a:rPr lang="en-US" sz="2800" dirty="0" smtClean="0">
                <a:latin typeface="Calibri" pitchFamily="34" charset="0"/>
              </a:rPr>
              <a:t>Its broad (large) with average measurements of 3-4cm long and 1.5-2cm wide.</a:t>
            </a:r>
          </a:p>
          <a:p>
            <a:pPr lvl="0"/>
            <a:r>
              <a:rPr lang="en-US" sz="2800" b="1" dirty="0" smtClean="0">
                <a:latin typeface="Calibri" pitchFamily="34" charset="0"/>
              </a:rPr>
              <a:t>Kite/diamond shaped </a:t>
            </a:r>
            <a:r>
              <a:rPr lang="en-US" sz="2800" dirty="0" smtClean="0">
                <a:latin typeface="Calibri" pitchFamily="34" charset="0"/>
              </a:rPr>
              <a:t>and easily recognized on vagina examination since a suture leaves each of  its 4 corners.</a:t>
            </a:r>
          </a:p>
          <a:p>
            <a:pPr lvl="0"/>
            <a:r>
              <a:rPr lang="en-US" sz="2800" dirty="0" smtClean="0">
                <a:latin typeface="Calibri" pitchFamily="34" charset="0"/>
                <a:cs typeface="Times New Roman" pitchFamily="18" charset="0"/>
              </a:rPr>
              <a:t>Cerebral vessels pulsation is observed and felt through it.  Particularly during infancy stage.</a:t>
            </a:r>
          </a:p>
          <a:p>
            <a:pPr lvl="0"/>
            <a:r>
              <a:rPr lang="en-US" sz="2800" dirty="0" smtClean="0">
                <a:latin typeface="Calibri" pitchFamily="34" charset="0"/>
                <a:cs typeface="Times New Roman" pitchFamily="18" charset="0"/>
              </a:rPr>
              <a:t>Normally closes (fuses completely) by the age of eighteen (18) months i.e. 1 ½ years.</a:t>
            </a:r>
          </a:p>
          <a:p>
            <a:pPr lvl="0"/>
            <a:endParaRPr lang="en-US" sz="2800" dirty="0" smtClean="0">
              <a:latin typeface="Calibri" pitchFamily="34" charset="0"/>
            </a:endParaRPr>
          </a:p>
          <a:p>
            <a:endParaRPr lang="en-US" sz="2800" dirty="0">
              <a:latin typeface="Calibri" pitchFamily="34" charset="0"/>
            </a:endParaRPr>
          </a:p>
        </p:txBody>
      </p:sp>
    </p:spTree>
    <p:extLst>
      <p:ext uri="{BB962C8B-B14F-4D97-AF65-F5344CB8AC3E}">
        <p14:creationId xmlns:p14="http://schemas.microsoft.com/office/powerpoint/2010/main" val="51240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92500" lnSpcReduction="10000"/>
          </a:bodyPr>
          <a:lstStyle/>
          <a:p>
            <a:pPr algn="just">
              <a:buNone/>
            </a:pPr>
            <a:r>
              <a:rPr lang="en-US" sz="3000" dirty="0" smtClean="0">
                <a:latin typeface="Times New Roman" pitchFamily="18" charset="0"/>
                <a:cs typeface="Times New Roman" pitchFamily="18" charset="0"/>
              </a:rPr>
              <a:t> </a:t>
            </a:r>
            <a:r>
              <a:rPr lang="en-US" sz="3000" b="1" u="sng" dirty="0" smtClean="0">
                <a:solidFill>
                  <a:srgbClr val="002060"/>
                </a:solidFill>
                <a:latin typeface="Times New Roman" pitchFamily="18" charset="0"/>
                <a:cs typeface="Times New Roman" pitchFamily="18" charset="0"/>
              </a:rPr>
              <a:t>2.THE POSTERIOR FONTANELLE (LAMBDA)</a:t>
            </a:r>
            <a:endParaRPr lang="en-US" sz="3000" b="1" dirty="0" smtClean="0">
              <a:solidFill>
                <a:srgbClr val="002060"/>
              </a:solidFill>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Situated  at the junction of </a:t>
            </a:r>
            <a:r>
              <a:rPr lang="en-US" sz="3000" dirty="0" err="1" smtClean="0">
                <a:latin typeface="Times New Roman" pitchFamily="18" charset="0"/>
                <a:cs typeface="Times New Roman" pitchFamily="18" charset="0"/>
              </a:rPr>
              <a:t>sagittal</a:t>
            </a:r>
            <a:r>
              <a:rPr lang="en-US" sz="3000" dirty="0" smtClean="0">
                <a:latin typeface="Times New Roman" pitchFamily="18" charset="0"/>
                <a:cs typeface="Times New Roman" pitchFamily="18" charset="0"/>
              </a:rPr>
              <a:t> and </a:t>
            </a:r>
            <a:r>
              <a:rPr lang="en-US" sz="3000" dirty="0" err="1" smtClean="0">
                <a:latin typeface="Times New Roman" pitchFamily="18" charset="0"/>
                <a:cs typeface="Times New Roman" pitchFamily="18" charset="0"/>
              </a:rPr>
              <a:t>lambdoidal</a:t>
            </a:r>
            <a:r>
              <a:rPr lang="en-US" sz="3000" dirty="0" smtClean="0">
                <a:latin typeface="Times New Roman" pitchFamily="18" charset="0"/>
                <a:cs typeface="Times New Roman" pitchFamily="18" charset="0"/>
              </a:rPr>
              <a:t> sutures.</a:t>
            </a:r>
          </a:p>
          <a:p>
            <a:pPr algn="just">
              <a:buNone/>
            </a:pPr>
            <a:r>
              <a:rPr lang="en-US" sz="3000"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CLINICAL FEATURES</a:t>
            </a:r>
            <a:endParaRPr lang="en-US" sz="3000" b="1" dirty="0" smtClean="0">
              <a:latin typeface="Times New Roman" pitchFamily="18" charset="0"/>
              <a:cs typeface="Times New Roman" pitchFamily="18" charset="0"/>
            </a:endParaRPr>
          </a:p>
          <a:p>
            <a:pPr lvl="0" algn="just"/>
            <a:r>
              <a:rPr lang="en-US" sz="3000" dirty="0" smtClean="0">
                <a:latin typeface="Times New Roman" pitchFamily="18" charset="0"/>
                <a:cs typeface="Times New Roman" pitchFamily="18" charset="0"/>
              </a:rPr>
              <a:t>Its  </a:t>
            </a:r>
            <a:r>
              <a:rPr lang="en-US" sz="3000" b="1" dirty="0" smtClean="0">
                <a:latin typeface="Times New Roman" pitchFamily="18" charset="0"/>
                <a:cs typeface="Times New Roman" pitchFamily="18" charset="0"/>
              </a:rPr>
              <a:t>triangularly</a:t>
            </a:r>
            <a:r>
              <a:rPr lang="en-US" sz="3000" dirty="0" smtClean="0">
                <a:latin typeface="Times New Roman" pitchFamily="18" charset="0"/>
                <a:cs typeface="Times New Roman" pitchFamily="18" charset="0"/>
              </a:rPr>
              <a:t>  shaped.</a:t>
            </a:r>
          </a:p>
          <a:p>
            <a:pPr lvl="0" algn="just"/>
            <a:r>
              <a:rPr lang="en-US" sz="3000" dirty="0" smtClean="0">
                <a:latin typeface="Times New Roman" pitchFamily="18" charset="0"/>
                <a:cs typeface="Times New Roman" pitchFamily="18" charset="0"/>
              </a:rPr>
              <a:t>Quite small compared to anterior </a:t>
            </a:r>
            <a:r>
              <a:rPr lang="en-US" sz="3000" dirty="0" err="1" smtClean="0">
                <a:latin typeface="Times New Roman" pitchFamily="18" charset="0"/>
                <a:cs typeface="Times New Roman" pitchFamily="18" charset="0"/>
              </a:rPr>
              <a:t>fontanelle</a:t>
            </a:r>
            <a:r>
              <a:rPr lang="en-US" sz="3000" dirty="0" smtClean="0">
                <a:latin typeface="Times New Roman" pitchFamily="18" charset="0"/>
                <a:cs typeface="Times New Roman" pitchFamily="18" charset="0"/>
              </a:rPr>
              <a:t>.</a:t>
            </a:r>
          </a:p>
          <a:p>
            <a:pPr lvl="0" algn="just"/>
            <a:r>
              <a:rPr lang="en-US" sz="3000" dirty="0" smtClean="0">
                <a:latin typeface="Times New Roman" pitchFamily="18" charset="0"/>
                <a:cs typeface="Times New Roman" pitchFamily="18" charset="0"/>
              </a:rPr>
              <a:t>Identified per vaginally, because a suture leaves each of its three (3) angles/corners.</a:t>
            </a:r>
          </a:p>
          <a:p>
            <a:pPr lvl="0" algn="just"/>
            <a:r>
              <a:rPr lang="en-US" sz="3000" dirty="0" smtClean="0">
                <a:latin typeface="Times New Roman" pitchFamily="18" charset="0"/>
                <a:cs typeface="Times New Roman" pitchFamily="18" charset="0"/>
              </a:rPr>
              <a:t>Spontaneously/uneventfully closes by the age of six (6) weeks.</a:t>
            </a:r>
          </a:p>
          <a:p>
            <a:pPr algn="just">
              <a:buNone/>
            </a:pPr>
            <a:r>
              <a:rPr lang="en-US" sz="3000" b="1" dirty="0" smtClean="0">
                <a:latin typeface="Times New Roman" pitchFamily="18" charset="0"/>
                <a:cs typeface="Times New Roman" pitchFamily="18" charset="0"/>
              </a:rPr>
              <a:t>NB// </a:t>
            </a:r>
            <a:r>
              <a:rPr lang="en-US" sz="3200" dirty="0" smtClean="0">
                <a:solidFill>
                  <a:srgbClr val="7030A0"/>
                </a:solidFill>
                <a:latin typeface="Calibri" pitchFamily="34" charset="0"/>
                <a:cs typeface="Calibri" pitchFamily="34" charset="0"/>
              </a:rPr>
              <a:t>The sutures and </a:t>
            </a:r>
            <a:r>
              <a:rPr lang="en-US" sz="3200" dirty="0" err="1" smtClean="0">
                <a:solidFill>
                  <a:srgbClr val="7030A0"/>
                </a:solidFill>
                <a:latin typeface="Calibri" pitchFamily="34" charset="0"/>
                <a:cs typeface="Calibri" pitchFamily="34" charset="0"/>
              </a:rPr>
              <a:t>fontanelles</a:t>
            </a:r>
            <a:r>
              <a:rPr lang="en-US" sz="3200" dirty="0" smtClean="0">
                <a:solidFill>
                  <a:srgbClr val="7030A0"/>
                </a:solidFill>
                <a:latin typeface="Calibri" pitchFamily="34" charset="0"/>
                <a:cs typeface="Calibri" pitchFamily="34" charset="0"/>
              </a:rPr>
              <a:t>, because they consist of </a:t>
            </a:r>
            <a:r>
              <a:rPr lang="en-US" sz="3200" dirty="0" err="1" smtClean="0">
                <a:solidFill>
                  <a:srgbClr val="7030A0"/>
                </a:solidFill>
                <a:latin typeface="Calibri" pitchFamily="34" charset="0"/>
                <a:cs typeface="Calibri" pitchFamily="34" charset="0"/>
              </a:rPr>
              <a:t>memberanous</a:t>
            </a:r>
            <a:r>
              <a:rPr lang="en-US" sz="3200" dirty="0" smtClean="0">
                <a:solidFill>
                  <a:srgbClr val="7030A0"/>
                </a:solidFill>
                <a:latin typeface="Calibri" pitchFamily="34" charset="0"/>
                <a:cs typeface="Calibri" pitchFamily="34" charset="0"/>
              </a:rPr>
              <a:t> spaces, allow for a degree of overlapping of the skull bones during </a:t>
            </a:r>
            <a:r>
              <a:rPr lang="en-US" sz="3200" dirty="0" err="1" smtClean="0">
                <a:solidFill>
                  <a:srgbClr val="7030A0"/>
                </a:solidFill>
                <a:latin typeface="Calibri" pitchFamily="34" charset="0"/>
                <a:cs typeface="Calibri" pitchFamily="34" charset="0"/>
              </a:rPr>
              <a:t>labour</a:t>
            </a:r>
            <a:r>
              <a:rPr lang="en-US" sz="3200" dirty="0" smtClean="0">
                <a:solidFill>
                  <a:srgbClr val="7030A0"/>
                </a:solidFill>
                <a:latin typeface="Calibri" pitchFamily="34" charset="0"/>
                <a:cs typeface="Calibri" pitchFamily="34" charset="0"/>
              </a:rPr>
              <a:t> and delivery </a:t>
            </a:r>
            <a:r>
              <a:rPr lang="en-US" sz="3200" dirty="0" smtClean="0">
                <a:solidFill>
                  <a:srgbClr val="FF0000"/>
                </a:solidFill>
                <a:latin typeface="Calibri" pitchFamily="34" charset="0"/>
                <a:cs typeface="Calibri" pitchFamily="34" charset="0"/>
              </a:rPr>
              <a:t>(</a:t>
            </a:r>
            <a:r>
              <a:rPr lang="en-US" sz="3200" b="1" dirty="0" err="1" smtClean="0">
                <a:solidFill>
                  <a:srgbClr val="FF0000"/>
                </a:solidFill>
                <a:latin typeface="Calibri" pitchFamily="34" charset="0"/>
                <a:cs typeface="Calibri" pitchFamily="34" charset="0"/>
              </a:rPr>
              <a:t>Moulding</a:t>
            </a:r>
            <a:r>
              <a:rPr lang="en-US" sz="3200" dirty="0" smtClean="0">
                <a:solidFill>
                  <a:srgbClr val="FF0000"/>
                </a:solidFill>
                <a:latin typeface="Calibri" pitchFamily="34" charset="0"/>
                <a:cs typeface="Calibri" pitchFamily="34" charset="0"/>
              </a:rPr>
              <a:t>).</a:t>
            </a:r>
            <a:endParaRPr lang="en-US" sz="3000" dirty="0" smtClean="0">
              <a:solidFill>
                <a:srgbClr val="FF0000"/>
              </a:solidFill>
              <a:latin typeface="Calibri" pitchFamily="34" charset="0"/>
              <a:cs typeface="Calibri" pitchFamily="34" charset="0"/>
            </a:endParaRPr>
          </a:p>
          <a:p>
            <a:pPr algn="just"/>
            <a:endParaRPr lang="en-US" dirty="0"/>
          </a:p>
        </p:txBody>
      </p:sp>
    </p:spTree>
    <p:extLst>
      <p:ext uri="{BB962C8B-B14F-4D97-AF65-F5344CB8AC3E}">
        <p14:creationId xmlns:p14="http://schemas.microsoft.com/office/powerpoint/2010/main" val="395506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8534400" cy="3429000"/>
          </a:xfr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Autofit/>
            <a:scene3d>
              <a:camera prst="orthographicFront"/>
              <a:lightRig rig="freezing" dir="t">
                <a:rot lat="0" lon="0" rev="5640000"/>
              </a:lightRig>
            </a:scene3d>
            <a:sp3d prstMaterial="flat">
              <a:bevelT w="38100" h="38100"/>
              <a:contourClr>
                <a:schemeClr val="tx2"/>
              </a:contourClr>
            </a:sp3d>
          </a:bodyPr>
          <a:lstStyle/>
          <a:p>
            <a:pPr algn="ctr"/>
            <a:r>
              <a:rPr lang="en-US" sz="6000" b="1" dirty="0" smtClean="0">
                <a:solidFill>
                  <a:srgbClr val="FFFF00"/>
                </a:solidFill>
                <a:latin typeface="Aharoni" pitchFamily="2" charset="-79"/>
                <a:cs typeface="Aharoni" pitchFamily="2" charset="-79"/>
              </a:rPr>
              <a:t/>
            </a:r>
            <a:br>
              <a:rPr lang="en-US" sz="6000" b="1" dirty="0" smtClean="0">
                <a:solidFill>
                  <a:srgbClr val="FFFF00"/>
                </a:solidFill>
                <a:latin typeface="Aharoni" pitchFamily="2" charset="-79"/>
                <a:cs typeface="Aharoni" pitchFamily="2" charset="-79"/>
              </a:rPr>
            </a:br>
            <a:r>
              <a:rPr lang="en-US" sz="6000" dirty="0" smtClean="0">
                <a:solidFill>
                  <a:srgbClr val="FFFF00"/>
                </a:solidFill>
                <a:latin typeface="Aharoni" pitchFamily="2" charset="-79"/>
                <a:cs typeface="Aharoni" pitchFamily="2" charset="-79"/>
              </a:rPr>
              <a:t/>
            </a:r>
            <a:br>
              <a:rPr lang="en-US" sz="6000" dirty="0" smtClean="0">
                <a:solidFill>
                  <a:srgbClr val="FFFF00"/>
                </a:solidFill>
                <a:latin typeface="Aharoni" pitchFamily="2" charset="-79"/>
                <a:cs typeface="Aharoni" pitchFamily="2" charset="-79"/>
              </a:rPr>
            </a:br>
            <a:r>
              <a:rPr lang="en-US" sz="6000" b="1" dirty="0" smtClean="0">
                <a:solidFill>
                  <a:srgbClr val="FFFF00"/>
                </a:solidFill>
                <a:latin typeface="Aharoni" pitchFamily="2" charset="-79"/>
                <a:cs typeface="Aharoni" pitchFamily="2" charset="-79"/>
              </a:rPr>
              <a:t>DIAMETERS OF THE  FOETAL SKULL</a:t>
            </a:r>
            <a:br>
              <a:rPr lang="en-US" sz="6000" b="1" dirty="0" smtClean="0">
                <a:solidFill>
                  <a:srgbClr val="FFFF00"/>
                </a:solidFill>
                <a:latin typeface="Aharoni" pitchFamily="2" charset="-79"/>
                <a:cs typeface="Aharoni" pitchFamily="2" charset="-79"/>
              </a:rPr>
            </a:br>
            <a:endParaRPr lang="en-US" sz="6000" b="1" dirty="0">
              <a:solidFill>
                <a:srgbClr val="FFFF00"/>
              </a:solidFill>
              <a:latin typeface="Aharoni" pitchFamily="2" charset="-79"/>
              <a:cs typeface="Aharoni" pitchFamily="2" charset="-79"/>
            </a:endParaRPr>
          </a:p>
        </p:txBody>
      </p:sp>
      <p:sp>
        <p:nvSpPr>
          <p:cNvPr id="3" name="Content Placeholder 2"/>
          <p:cNvSpPr>
            <a:spLocks noGrp="1"/>
          </p:cNvSpPr>
          <p:nvPr>
            <p:ph type="subTitle" idx="1"/>
          </p:nvPr>
        </p:nvSpPr>
        <p:spPr>
          <a:xfrm>
            <a:off x="914400" y="4343400"/>
            <a:ext cx="7854696" cy="1752600"/>
          </a:xfrm>
        </p:spPr>
        <p:txBody>
          <a:bodyPr>
            <a:noAutofit/>
          </a:bodyPr>
          <a:lstStyle/>
          <a:p>
            <a:pPr>
              <a:buNone/>
            </a:pPr>
            <a:endParaRPr lang="en-US" sz="3600" dirty="0" smtClean="0">
              <a:latin typeface="Calibri" pitchFamily="34" charset="0"/>
              <a:cs typeface="Times New Roman" pitchFamily="18" charset="0"/>
            </a:endParaRPr>
          </a:p>
          <a:p>
            <a:pPr lvl="0">
              <a:buNone/>
            </a:pPr>
            <a:r>
              <a:rPr lang="en-US" sz="3600" dirty="0" smtClean="0">
                <a:latin typeface="Calibri" pitchFamily="34" charset="0"/>
                <a:cs typeface="Times New Roman" pitchFamily="18" charset="0"/>
              </a:rPr>
              <a:t>	</a:t>
            </a:r>
          </a:p>
          <a:p>
            <a:pPr>
              <a:buFont typeface="Wingdings" pitchFamily="2" charset="2"/>
              <a:buChar char="v"/>
            </a:pPr>
            <a:r>
              <a:rPr lang="en-US" sz="3600" b="1" dirty="0" smtClean="0">
                <a:solidFill>
                  <a:srgbClr val="00B050"/>
                </a:solidFill>
                <a:latin typeface="Calibri" pitchFamily="34" charset="0"/>
                <a:cs typeface="Times New Roman" pitchFamily="18" charset="0"/>
              </a:rPr>
              <a:t>Diagrams (page 138)</a:t>
            </a:r>
          </a:p>
        </p:txBody>
      </p:sp>
    </p:spTree>
    <p:extLst>
      <p:ext uri="{BB962C8B-B14F-4D97-AF65-F5344CB8AC3E}">
        <p14:creationId xmlns:p14="http://schemas.microsoft.com/office/powerpoint/2010/main" val="41038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ILLUSTRATION OF A-P DIAMETERS</a:t>
            </a:r>
            <a:endParaRPr lang="en-US" b="1" dirty="0"/>
          </a:p>
        </p:txBody>
      </p:sp>
      <p:pic>
        <p:nvPicPr>
          <p:cNvPr id="2050" name="ia_el_25_innerEl" descr="The antero-posterior diameters of the foetal skull"/>
          <p:cNvPicPr>
            <a:picLocks noGrp="1" noChangeAspect="1" noChangeArrowheads="1"/>
          </p:cNvPicPr>
          <p:nvPr>
            <p:ph idx="1"/>
          </p:nvPr>
        </p:nvPicPr>
        <p:blipFill>
          <a:blip r:embed="rId3" cstate="print"/>
          <a:stretch>
            <a:fillRect/>
          </a:stretch>
        </p:blipFill>
        <p:spPr bwMode="auto">
          <a:xfrm>
            <a:off x="381000" y="2286000"/>
            <a:ext cx="8382000" cy="434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739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solidFill>
                  <a:srgbClr val="7030A0"/>
                </a:solidFill>
              </a:rPr>
              <a:t>TRANSVERSE DIAMETERS</a:t>
            </a:r>
            <a:endParaRPr lang="en-US" b="1" dirty="0">
              <a:solidFill>
                <a:srgbClr val="7030A0"/>
              </a:solidFill>
            </a:endParaRPr>
          </a:p>
        </p:txBody>
      </p:sp>
      <p:pic>
        <p:nvPicPr>
          <p:cNvPr id="4" name="Content Placeholder 3" descr="http://classconnection.s3.amazonaws.com/20/flashcards/573020/jpg/fotosearch_cog120441321414422442.jpg"/>
          <p:cNvPicPr>
            <a:picLocks noGrp="1"/>
          </p:cNvPicPr>
          <p:nvPr>
            <p:ph idx="1"/>
          </p:nvPr>
        </p:nvPicPr>
        <p:blipFill>
          <a:blip r:embed="rId2" cstate="print"/>
          <a:srcRect/>
          <a:stretch>
            <a:fillRect/>
          </a:stretch>
        </p:blipFill>
        <p:spPr bwMode="auto">
          <a:xfrm>
            <a:off x="381000" y="1524000"/>
            <a:ext cx="8077200" cy="5333999"/>
          </a:xfrm>
          <a:prstGeom prst="rect">
            <a:avLst/>
          </a:prstGeom>
          <a:noFill/>
          <a:ln w="9525">
            <a:noFill/>
            <a:miter lim="800000"/>
            <a:headEnd/>
            <a:tailEnd/>
          </a:ln>
        </p:spPr>
      </p:pic>
    </p:spTree>
    <p:extLst>
      <p:ext uri="{BB962C8B-B14F-4D97-AF65-F5344CB8AC3E}">
        <p14:creationId xmlns:p14="http://schemas.microsoft.com/office/powerpoint/2010/main" val="62946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solidFill>
                  <a:srgbClr val="7030A0"/>
                </a:solidFill>
                <a:latin typeface="Aharoni" pitchFamily="2" charset="-79"/>
                <a:cs typeface="Aharoni" pitchFamily="2" charset="-79"/>
              </a:rPr>
              <a:t>DIAMETERS CT’</a:t>
            </a:r>
            <a:endParaRPr lang="en-US" b="1" dirty="0">
              <a:solidFill>
                <a:srgbClr val="7030A0"/>
              </a:solidFill>
              <a:latin typeface="Aharoni" pitchFamily="2" charset="-79"/>
              <a:cs typeface="Aharoni" pitchFamily="2" charset="-79"/>
            </a:endParaRPr>
          </a:p>
        </p:txBody>
      </p:sp>
      <p:sp>
        <p:nvSpPr>
          <p:cNvPr id="3" name="Content Placeholder 2"/>
          <p:cNvSpPr>
            <a:spLocks noGrp="1"/>
          </p:cNvSpPr>
          <p:nvPr>
            <p:ph idx="1"/>
          </p:nvPr>
        </p:nvSpPr>
        <p:spPr>
          <a:xfrm>
            <a:off x="304800" y="1219200"/>
            <a:ext cx="8534400" cy="5410199"/>
          </a:xfrm>
        </p:spPr>
        <p:txBody>
          <a:bodyPr/>
          <a:lstStyle/>
          <a:p>
            <a:r>
              <a:rPr lang="en-US" sz="2800" dirty="0" smtClean="0">
                <a:latin typeface="Calibri" pitchFamily="34" charset="0"/>
                <a:cs typeface="Times New Roman" pitchFamily="18" charset="0"/>
              </a:rPr>
              <a:t>Refers to measurements of the skull at specific landmarks, in order to understand the relationship between fetal head and maternal pelvis.</a:t>
            </a:r>
          </a:p>
          <a:p>
            <a:pPr>
              <a:buNone/>
            </a:pPr>
            <a:endParaRPr lang="en-US" sz="2800" dirty="0" smtClean="0">
              <a:latin typeface="Calibri" pitchFamily="34" charset="0"/>
              <a:cs typeface="Times New Roman" pitchFamily="18" charset="0"/>
            </a:endParaRPr>
          </a:p>
          <a:p>
            <a:pPr>
              <a:buNone/>
            </a:pPr>
            <a:r>
              <a:rPr lang="en-US" sz="2800" dirty="0" smtClean="0">
                <a:latin typeface="Calibri" pitchFamily="34" charset="0"/>
                <a:cs typeface="Times New Roman" pitchFamily="18" charset="0"/>
              </a:rPr>
              <a:t>Grouped into two (2) namely:</a:t>
            </a:r>
          </a:p>
          <a:p>
            <a:pPr>
              <a:buNone/>
            </a:pPr>
            <a:r>
              <a:rPr lang="en-US" sz="2800" dirty="0" smtClean="0">
                <a:solidFill>
                  <a:srgbClr val="002060"/>
                </a:solidFill>
                <a:latin typeface="Calibri" pitchFamily="34" charset="0"/>
              </a:rPr>
              <a:t>1.ANTERIOR POSTERIOR DIAMETERS</a:t>
            </a:r>
          </a:p>
          <a:p>
            <a:r>
              <a:rPr lang="en-US" sz="2800" dirty="0" smtClean="0">
                <a:latin typeface="Calibri" pitchFamily="34" charset="0"/>
                <a:cs typeface="Times New Roman" pitchFamily="18" charset="0"/>
              </a:rPr>
              <a:t>They are six (6) , three (3) relate to the </a:t>
            </a:r>
            <a:r>
              <a:rPr lang="en-US" sz="2800" dirty="0" err="1" smtClean="0">
                <a:latin typeface="Calibri" pitchFamily="34" charset="0"/>
                <a:cs typeface="Times New Roman" pitchFamily="18" charset="0"/>
              </a:rPr>
              <a:t>occiput</a:t>
            </a:r>
            <a:r>
              <a:rPr lang="en-US" sz="2800" dirty="0" smtClean="0">
                <a:latin typeface="Calibri" pitchFamily="34" charset="0"/>
                <a:cs typeface="Times New Roman" pitchFamily="18" charset="0"/>
              </a:rPr>
              <a:t> and the rest to the </a:t>
            </a:r>
            <a:r>
              <a:rPr lang="en-US" sz="2800" dirty="0" err="1" smtClean="0">
                <a:latin typeface="Calibri" pitchFamily="34" charset="0"/>
                <a:cs typeface="Times New Roman" pitchFamily="18" charset="0"/>
              </a:rPr>
              <a:t>mentum</a:t>
            </a:r>
            <a:r>
              <a:rPr lang="en-US" sz="2800" dirty="0" smtClean="0">
                <a:latin typeface="Calibri" pitchFamily="34" charset="0"/>
                <a:cs typeface="Times New Roman" pitchFamily="18" charset="0"/>
              </a:rPr>
              <a:t> hence named respectively.</a:t>
            </a:r>
          </a:p>
          <a:p>
            <a:pPr>
              <a:buNone/>
            </a:pPr>
            <a:endParaRPr lang="en-US" sz="2800" dirty="0" smtClean="0">
              <a:solidFill>
                <a:srgbClr val="FFFF00"/>
              </a:solidFill>
              <a:latin typeface="Calibri" pitchFamily="34" charset="0"/>
              <a:cs typeface="Times New Roman" pitchFamily="18" charset="0"/>
            </a:endParaRPr>
          </a:p>
          <a:p>
            <a:endParaRPr lang="en-US" sz="2800" dirty="0"/>
          </a:p>
        </p:txBody>
      </p:sp>
    </p:spTree>
    <p:extLst>
      <p:ext uri="{BB962C8B-B14F-4D97-AF65-F5344CB8AC3E}">
        <p14:creationId xmlns:p14="http://schemas.microsoft.com/office/powerpoint/2010/main" val="396588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7030A0"/>
                </a:solidFill>
              </a:rPr>
              <a:t> Continuity of care and follow-up</a:t>
            </a:r>
            <a:r>
              <a:rPr lang="en-US" sz="3200" dirty="0" smtClean="0"/>
              <a:t> </a:t>
            </a:r>
          </a:p>
          <a:p>
            <a:pPr marL="0" indent="0">
              <a:buNone/>
            </a:pPr>
            <a:r>
              <a:rPr lang="en-US" sz="3200" dirty="0" smtClean="0"/>
              <a:t>Maternal health care should be part of continuity care comprising of antenatal, delivery and postpartum care.  Clients must however be seen as people with health needs that continue through their lives. </a:t>
            </a:r>
            <a:endParaRPr lang="en-US" sz="3200" dirty="0"/>
          </a:p>
        </p:txBody>
      </p:sp>
    </p:spTree>
    <p:extLst>
      <p:ext uri="{BB962C8B-B14F-4D97-AF65-F5344CB8AC3E}">
        <p14:creationId xmlns:p14="http://schemas.microsoft.com/office/powerpoint/2010/main" val="19842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Autofit/>
          </a:bodyPr>
          <a:lstStyle/>
          <a:p>
            <a:pPr lvl="0">
              <a:buNone/>
            </a:pPr>
            <a:r>
              <a:rPr lang="en-US" sz="3000" dirty="0" smtClean="0">
                <a:latin typeface="Times New Roman" pitchFamily="18" charset="0"/>
                <a:cs typeface="Times New Roman" pitchFamily="18" charset="0"/>
              </a:rPr>
              <a:t>	</a:t>
            </a:r>
            <a:r>
              <a:rPr lang="en-US" sz="3000" b="1" dirty="0" smtClean="0">
                <a:solidFill>
                  <a:srgbClr val="FF00FF"/>
                </a:solidFill>
                <a:latin typeface="Times New Roman" pitchFamily="18" charset="0"/>
                <a:cs typeface="Times New Roman" pitchFamily="18" charset="0"/>
              </a:rPr>
              <a:t>1.</a:t>
            </a:r>
            <a:r>
              <a:rPr lang="en-US" sz="3000" b="1" u="sng" dirty="0" smtClean="0">
                <a:solidFill>
                  <a:srgbClr val="FF00FF"/>
                </a:solidFill>
                <a:latin typeface="Times New Roman" pitchFamily="18" charset="0"/>
                <a:cs typeface="Times New Roman" pitchFamily="18" charset="0"/>
              </a:rPr>
              <a:t>SUBOCCIPITOBREGMATIC (SOB)</a:t>
            </a:r>
            <a:r>
              <a:rPr lang="en-US" sz="3000" b="1" dirty="0" smtClean="0">
                <a:solidFill>
                  <a:srgbClr val="FF00FF"/>
                </a:solidFill>
                <a:latin typeface="Times New Roman" pitchFamily="18" charset="0"/>
                <a:cs typeface="Times New Roman" pitchFamily="18" charset="0"/>
              </a:rPr>
              <a:t> = 9.5cm</a:t>
            </a:r>
          </a:p>
          <a:p>
            <a:r>
              <a:rPr lang="en-US" sz="3000" dirty="0" smtClean="0">
                <a:latin typeface="Times New Roman" pitchFamily="18" charset="0"/>
                <a:cs typeface="Times New Roman" pitchFamily="18" charset="0"/>
              </a:rPr>
              <a:t>Measured from below the occipital protuberance to the center of the anterior </a:t>
            </a:r>
            <a:r>
              <a:rPr lang="en-US" sz="3000" dirty="0" err="1" smtClean="0">
                <a:latin typeface="Times New Roman" pitchFamily="18" charset="0"/>
                <a:cs typeface="Times New Roman" pitchFamily="18" charset="0"/>
              </a:rPr>
              <a:t>fontanelle</a:t>
            </a:r>
            <a:r>
              <a:rPr lang="en-US" sz="3000" dirty="0" smtClean="0">
                <a:latin typeface="Times New Roman" pitchFamily="18" charset="0"/>
                <a:cs typeface="Times New Roman" pitchFamily="18" charset="0"/>
              </a:rPr>
              <a:t> .</a:t>
            </a:r>
          </a:p>
          <a:p>
            <a:pPr lvl="0">
              <a:buNone/>
            </a:pPr>
            <a:r>
              <a:rPr lang="en-US" sz="3000" dirty="0" smtClean="0">
                <a:latin typeface="Times New Roman" pitchFamily="18" charset="0"/>
                <a:cs typeface="Times New Roman" pitchFamily="18" charset="0"/>
              </a:rPr>
              <a:t>	</a:t>
            </a:r>
            <a:r>
              <a:rPr lang="en-US" sz="3000" b="1" u="sng" dirty="0" smtClean="0">
                <a:solidFill>
                  <a:srgbClr val="FF00FF"/>
                </a:solidFill>
                <a:latin typeface="Times New Roman" pitchFamily="18" charset="0"/>
                <a:cs typeface="Times New Roman" pitchFamily="18" charset="0"/>
              </a:rPr>
              <a:t>2.SUBOCCIPITOFRONTAL (SOF) = 10CM</a:t>
            </a:r>
          </a:p>
          <a:p>
            <a:r>
              <a:rPr lang="en-US" sz="3000" dirty="0" smtClean="0">
                <a:latin typeface="Times New Roman" pitchFamily="18" charset="0"/>
                <a:cs typeface="Times New Roman" pitchFamily="18" charset="0"/>
              </a:rPr>
              <a:t> It’s  measured  from below the occipital protuberance to the center of the frontal suture or </a:t>
            </a:r>
            <a:r>
              <a:rPr lang="en-US" sz="3000" dirty="0" err="1" smtClean="0">
                <a:latin typeface="Times New Roman" pitchFamily="18" charset="0"/>
                <a:cs typeface="Times New Roman" pitchFamily="18" charset="0"/>
              </a:rPr>
              <a:t>sinciput</a:t>
            </a:r>
            <a:endParaRPr lang="en-US" sz="3000" dirty="0" smtClean="0">
              <a:latin typeface="Times New Roman" pitchFamily="18" charset="0"/>
              <a:cs typeface="Times New Roman" pitchFamily="18" charset="0"/>
            </a:endParaRPr>
          </a:p>
          <a:p>
            <a:pPr lvl="1">
              <a:buNone/>
            </a:pPr>
            <a:r>
              <a:rPr lang="en-US" sz="3200" b="1" u="sng" dirty="0" smtClean="0">
                <a:solidFill>
                  <a:srgbClr val="FF00FF"/>
                </a:solidFill>
                <a:latin typeface="Times New Roman" pitchFamily="18" charset="0"/>
                <a:cs typeface="Times New Roman" pitchFamily="18" charset="0"/>
              </a:rPr>
              <a:t>3.OCCIPITOFRONTAL (O.F.) = 11.5cm</a:t>
            </a:r>
            <a:endParaRPr lang="en-US" sz="3200" b="1" dirty="0" smtClean="0">
              <a:solidFill>
                <a:srgbClr val="FF00FF"/>
              </a:solidFill>
              <a:latin typeface="Times New Roman" pitchFamily="18" charset="0"/>
              <a:cs typeface="Times New Roman" pitchFamily="18" charset="0"/>
            </a:endParaRPr>
          </a:p>
          <a:p>
            <a:r>
              <a:rPr lang="en-US" sz="3000" dirty="0" smtClean="0">
                <a:latin typeface="Times New Roman" pitchFamily="18" charset="0"/>
                <a:cs typeface="Times New Roman" pitchFamily="18" charset="0"/>
              </a:rPr>
              <a:t> Measurements are taken from the occipital protuberance to the </a:t>
            </a:r>
            <a:r>
              <a:rPr lang="en-US" sz="3000" dirty="0" err="1" smtClean="0">
                <a:latin typeface="Times New Roman" pitchFamily="18" charset="0"/>
                <a:cs typeface="Times New Roman" pitchFamily="18" charset="0"/>
              </a:rPr>
              <a:t>glabella</a:t>
            </a:r>
            <a:r>
              <a:rPr lang="en-US" sz="30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120237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715000"/>
          </a:xfrm>
        </p:spPr>
        <p:txBody>
          <a:bodyPr>
            <a:normAutofit fontScale="92500"/>
          </a:bodyPr>
          <a:lstStyle/>
          <a:p>
            <a:pPr>
              <a:buNone/>
            </a:pPr>
            <a:r>
              <a:rPr lang="en-US" dirty="0" smtClean="0"/>
              <a:t>	</a:t>
            </a:r>
            <a:r>
              <a:rPr lang="en-US" b="1" dirty="0" smtClean="0">
                <a:solidFill>
                  <a:srgbClr val="FF00FF"/>
                </a:solidFill>
                <a:latin typeface="Times New Roman" pitchFamily="18" charset="0"/>
                <a:cs typeface="Times New Roman" pitchFamily="18" charset="0"/>
              </a:rPr>
              <a:t>4.</a:t>
            </a:r>
            <a:r>
              <a:rPr lang="en-US" b="1" u="sng" dirty="0" smtClean="0">
                <a:solidFill>
                  <a:srgbClr val="FF00FF"/>
                </a:solidFill>
                <a:latin typeface="Times New Roman" pitchFamily="18" charset="0"/>
                <a:cs typeface="Times New Roman" pitchFamily="18" charset="0"/>
              </a:rPr>
              <a:t>SUBMENTOBREGMATIC (SMB) = 9.5cm</a:t>
            </a:r>
            <a:endParaRPr lang="en-US" b="1" dirty="0" smtClean="0">
              <a:solidFill>
                <a:srgbClr val="FF00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Measured from the junction of the chin and neck (submento region) to the center of the </a:t>
            </a:r>
            <a:r>
              <a:rPr lang="en-US" dirty="0" err="1" smtClean="0">
                <a:latin typeface="Times New Roman" pitchFamily="18" charset="0"/>
                <a:cs typeface="Times New Roman" pitchFamily="18" charset="0"/>
              </a:rPr>
              <a:t>bregma</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b="1" dirty="0" smtClean="0">
                <a:solidFill>
                  <a:srgbClr val="FF00FF"/>
                </a:solidFill>
                <a:latin typeface="Times New Roman" pitchFamily="18" charset="0"/>
                <a:cs typeface="Times New Roman" pitchFamily="18" charset="0"/>
              </a:rPr>
              <a:t>5.</a:t>
            </a:r>
            <a:r>
              <a:rPr lang="en-US" b="1" u="sng" dirty="0" smtClean="0">
                <a:solidFill>
                  <a:srgbClr val="FF00FF"/>
                </a:solidFill>
                <a:latin typeface="Times New Roman" pitchFamily="18" charset="0"/>
                <a:cs typeface="Times New Roman" pitchFamily="18" charset="0"/>
              </a:rPr>
              <a:t>SUBMENTOVERTICAL (SMV) = 11.5cm</a:t>
            </a:r>
            <a:endParaRPr lang="en-US" b="1" dirty="0" smtClean="0">
              <a:solidFill>
                <a:srgbClr val="FF00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 Measurements are from the junction of the chin and neck to the highest point on the vertex.</a:t>
            </a:r>
          </a:p>
          <a:p>
            <a:pPr>
              <a:buNone/>
            </a:pPr>
            <a:r>
              <a:rPr lang="en-US" sz="2800" b="1" dirty="0" smtClean="0">
                <a:solidFill>
                  <a:srgbClr val="FF00FF"/>
                </a:solidFill>
                <a:latin typeface="Times New Roman" pitchFamily="18" charset="0"/>
                <a:cs typeface="Times New Roman" pitchFamily="18" charset="0"/>
              </a:rPr>
              <a:t>6.</a:t>
            </a:r>
            <a:r>
              <a:rPr lang="en-US" sz="2800" b="1" u="sng" dirty="0" smtClean="0">
                <a:solidFill>
                  <a:srgbClr val="FF00FF"/>
                </a:solidFill>
                <a:latin typeface="Times New Roman" pitchFamily="18" charset="0"/>
                <a:cs typeface="Times New Roman" pitchFamily="18" charset="0"/>
              </a:rPr>
              <a:t>MENTOVERTICAL (M.V.) = 13.5cm</a:t>
            </a:r>
            <a:endParaRPr lang="en-US" sz="2800" b="1" dirty="0" smtClean="0">
              <a:solidFill>
                <a:srgbClr val="FF00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Measured from the tip of the chin ,to the highest point on the vertex.</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69450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Times New Roman" pitchFamily="18" charset="0"/>
                <a:cs typeface="Times New Roman" pitchFamily="18" charset="0"/>
              </a:rPr>
              <a:t>II.TRANSVERSE  DIAMETERS</a:t>
            </a:r>
            <a:endParaRPr lang="en-US" b="1" dirty="0">
              <a:solidFill>
                <a:srgbClr val="7030A0"/>
              </a:solidFill>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latin typeface="Times New Roman" pitchFamily="18" charset="0"/>
                <a:cs typeface="Times New Roman" pitchFamily="18" charset="0"/>
              </a:rPr>
              <a:t>They are two namely:-</a:t>
            </a:r>
          </a:p>
          <a:p>
            <a:pPr lvl="0">
              <a:buNone/>
            </a:pPr>
            <a:r>
              <a:rPr lang="en-US" b="1" dirty="0" smtClean="0">
                <a:latin typeface="Times New Roman" pitchFamily="18" charset="0"/>
                <a:cs typeface="Times New Roman" pitchFamily="18" charset="0"/>
              </a:rPr>
              <a:t>	</a:t>
            </a:r>
            <a:r>
              <a:rPr lang="en-US" b="1" dirty="0" smtClean="0">
                <a:solidFill>
                  <a:srgbClr val="FF00FF"/>
                </a:solidFill>
                <a:latin typeface="Times New Roman" pitchFamily="18" charset="0"/>
                <a:cs typeface="Times New Roman" pitchFamily="18" charset="0"/>
              </a:rPr>
              <a:t>1.</a:t>
            </a:r>
            <a:r>
              <a:rPr lang="en-US" b="1" u="sng" dirty="0" smtClean="0">
                <a:solidFill>
                  <a:srgbClr val="FF00FF"/>
                </a:solidFill>
                <a:latin typeface="Times New Roman" pitchFamily="18" charset="0"/>
                <a:cs typeface="Times New Roman" pitchFamily="18" charset="0"/>
              </a:rPr>
              <a:t>BITEMPORAL DIAMETER = 8.2cm</a:t>
            </a:r>
            <a:endParaRPr lang="en-US" b="1" dirty="0" smtClean="0">
              <a:solidFill>
                <a:srgbClr val="FF00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Measured between the furthest point of the coronal suture at the temples.</a:t>
            </a:r>
          </a:p>
          <a:p>
            <a:pPr lvl="0">
              <a:buNone/>
            </a:pPr>
            <a:r>
              <a:rPr lang="en-US" dirty="0" smtClean="0">
                <a:latin typeface="Times New Roman" pitchFamily="18" charset="0"/>
                <a:cs typeface="Times New Roman" pitchFamily="18" charset="0"/>
              </a:rPr>
              <a:t>	</a:t>
            </a:r>
            <a:r>
              <a:rPr lang="en-US" b="1" dirty="0" smtClean="0">
                <a:solidFill>
                  <a:srgbClr val="FF00FF"/>
                </a:solidFill>
                <a:latin typeface="Times New Roman" pitchFamily="18" charset="0"/>
                <a:cs typeface="Times New Roman" pitchFamily="18" charset="0"/>
              </a:rPr>
              <a:t>2.</a:t>
            </a:r>
            <a:r>
              <a:rPr lang="en-US" b="1" u="sng" dirty="0" smtClean="0">
                <a:solidFill>
                  <a:srgbClr val="FF00FF"/>
                </a:solidFill>
                <a:latin typeface="Times New Roman" pitchFamily="18" charset="0"/>
                <a:cs typeface="Times New Roman" pitchFamily="18" charset="0"/>
              </a:rPr>
              <a:t>BIPARIETAL DIAMETER = 9.5cm</a:t>
            </a:r>
            <a:endParaRPr lang="en-US" b="1" dirty="0" smtClean="0">
              <a:solidFill>
                <a:srgbClr val="FF00FF"/>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Measured  between the two (2) parietal eminences.</a:t>
            </a:r>
          </a:p>
          <a:p>
            <a:pPr>
              <a:buNone/>
            </a:pPr>
            <a:r>
              <a:rPr lang="en-US" dirty="0" smtClean="0"/>
              <a:t>				</a:t>
            </a:r>
            <a:endParaRPr lang="en-US" dirty="0"/>
          </a:p>
        </p:txBody>
      </p:sp>
      <p:sp>
        <p:nvSpPr>
          <p:cNvPr id="5" name="5-Point Star 4"/>
          <p:cNvSpPr/>
          <p:nvPr/>
        </p:nvSpPr>
        <p:spPr>
          <a:xfrm>
            <a:off x="3581400" y="5257800"/>
            <a:ext cx="3657600" cy="1219200"/>
          </a:xfrm>
          <a:prstGeom prst="star5">
            <a:avLst>
              <a:gd name="adj" fmla="val 4297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7030A0"/>
                </a:solidFill>
              </a:rPr>
              <a:t>END</a:t>
            </a:r>
            <a:endParaRPr lang="en-US" sz="4400" b="1" dirty="0">
              <a:solidFill>
                <a:srgbClr val="7030A0"/>
              </a:solidFill>
            </a:endParaRPr>
          </a:p>
        </p:txBody>
      </p:sp>
    </p:spTree>
    <p:extLst>
      <p:ext uri="{BB962C8B-B14F-4D97-AF65-F5344CB8AC3E}">
        <p14:creationId xmlns:p14="http://schemas.microsoft.com/office/powerpoint/2010/main" val="306643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1143000"/>
          </a:xfrm>
        </p:spPr>
        <p:txBody>
          <a:bodyPr>
            <a:noAutofit/>
          </a:bodyPr>
          <a:lstStyle/>
          <a:p>
            <a:r>
              <a:rPr lang="en-US"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FETAL CIRCULATION</a:t>
            </a:r>
            <a:r>
              <a:rPr lang="en-US"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a:r>
            <a:br>
              <a:rPr lang="en-US"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br>
            <a:endParaRPr lang="en-US" dirty="0">
              <a:solidFill>
                <a:srgbClr val="FF0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0" y="457200"/>
            <a:ext cx="9144000" cy="6400800"/>
          </a:xfrm>
        </p:spPr>
        <p:txBody>
          <a:bodyPr>
            <a:normAutofit/>
          </a:bodyPr>
          <a:lstStyle/>
          <a:p>
            <a:pPr>
              <a:buNone/>
            </a:pPr>
            <a:r>
              <a:rPr lang="en-US" b="1" dirty="0" smtClean="0">
                <a:latin typeface="Times New Roman" pitchFamily="18" charset="0"/>
                <a:cs typeface="Times New Roman" pitchFamily="18" charset="0"/>
              </a:rPr>
              <a:t>Diagram  </a:t>
            </a:r>
            <a:r>
              <a:rPr lang="en-US" b="1" dirty="0">
                <a:latin typeface="Times New Roman" pitchFamily="18" charset="0"/>
                <a:cs typeface="Times New Roman" pitchFamily="18" charset="0"/>
              </a:rPr>
              <a:t>- Fetal  </a:t>
            </a:r>
            <a:r>
              <a:rPr lang="en-US" b="1" dirty="0" smtClean="0">
                <a:latin typeface="Times New Roman" pitchFamily="18" charset="0"/>
                <a:cs typeface="Times New Roman" pitchFamily="18" charset="0"/>
              </a:rPr>
              <a:t>circulation</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p>
        </p:txBody>
      </p:sp>
      <p:pic>
        <p:nvPicPr>
          <p:cNvPr id="4" name="Picture 3" descr="http://img.tfd.com/dorland/thumbs/circulation_fetal.jpg"/>
          <p:cNvPicPr/>
          <p:nvPr/>
        </p:nvPicPr>
        <p:blipFill>
          <a:blip r:embed="rId2" cstate="print"/>
          <a:srcRect/>
          <a:stretch>
            <a:fillRect/>
          </a:stretch>
        </p:blipFill>
        <p:spPr bwMode="auto">
          <a:xfrm>
            <a:off x="381000" y="1066800"/>
            <a:ext cx="8534400" cy="5791200"/>
          </a:xfrm>
          <a:prstGeom prst="rect">
            <a:avLst/>
          </a:prstGeom>
          <a:noFill/>
          <a:ln w="9525">
            <a:noFill/>
            <a:miter lim="800000"/>
            <a:headEnd/>
            <a:tailEnd/>
          </a:ln>
        </p:spPr>
      </p:pic>
    </p:spTree>
    <p:extLst>
      <p:ext uri="{BB962C8B-B14F-4D97-AF65-F5344CB8AC3E}">
        <p14:creationId xmlns:p14="http://schemas.microsoft.com/office/powerpoint/2010/main" val="249841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embryology.ch/images/pimgcardio/09umstellung/p9a_KreislaufvorA.gif"/>
          <p:cNvPicPr>
            <a:picLocks noGrp="1"/>
          </p:cNvPicPr>
          <p:nvPr>
            <p:ph idx="1"/>
          </p:nvPr>
        </p:nvPicPr>
        <p:blipFill>
          <a:blip r:embed="rId2" cstate="print"/>
          <a:srcRect/>
          <a:stretch>
            <a:fillRect/>
          </a:stretch>
        </p:blipFill>
        <p:spPr bwMode="auto">
          <a:xfrm>
            <a:off x="762000" y="381000"/>
            <a:ext cx="7696200" cy="6019800"/>
          </a:xfrm>
          <a:prstGeom prst="rect">
            <a:avLst/>
          </a:prstGeom>
          <a:noFill/>
          <a:ln w="9525">
            <a:noFill/>
            <a:miter lim="800000"/>
            <a:headEnd/>
            <a:tailEnd/>
          </a:ln>
        </p:spPr>
      </p:pic>
    </p:spTree>
    <p:extLst>
      <p:ext uri="{BB962C8B-B14F-4D97-AF65-F5344CB8AC3E}">
        <p14:creationId xmlns:p14="http://schemas.microsoft.com/office/powerpoint/2010/main" val="194812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8458200" cy="4572000"/>
          </a:xfrm>
        </p:spPr>
        <p:txBody>
          <a:bodyPr/>
          <a:lstStyle/>
          <a:p>
            <a:pPr>
              <a:buNone/>
            </a:pPr>
            <a:r>
              <a:rPr lang="en-US" b="1" u="sng" dirty="0" smtClean="0">
                <a:latin typeface="Times New Roman" pitchFamily="18" charset="0"/>
                <a:cs typeface="Times New Roman" pitchFamily="18" charset="0"/>
              </a:rPr>
              <a:t>WHY FETAL CIRCULATION IS SPECIAL</a:t>
            </a:r>
            <a:endParaRPr lang="en-US" b="1"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Blood becomes oxygen saturated at the placental bed.</a:t>
            </a:r>
          </a:p>
          <a:p>
            <a:pPr lvl="0"/>
            <a:r>
              <a:rPr lang="en-US" dirty="0" smtClean="0">
                <a:latin typeface="Times New Roman" pitchFamily="18" charset="0"/>
                <a:cs typeface="Times New Roman" pitchFamily="18" charset="0"/>
              </a:rPr>
              <a:t>The heart, brain and upper body receives blood from the left ventricles while the rest of the body receives blood from both ventricles.</a:t>
            </a:r>
          </a:p>
          <a:p>
            <a:endParaRPr lang="en-US" dirty="0"/>
          </a:p>
        </p:txBody>
      </p:sp>
    </p:spTree>
    <p:extLst>
      <p:ext uri="{BB962C8B-B14F-4D97-AF65-F5344CB8AC3E}">
        <p14:creationId xmlns:p14="http://schemas.microsoft.com/office/powerpoint/2010/main" val="213646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229600" cy="4983163"/>
          </a:xfrm>
        </p:spPr>
        <p:txBody>
          <a:bodyPr>
            <a:normAutofit fontScale="92500" lnSpcReduction="20000"/>
          </a:bodyPr>
          <a:lstStyle/>
          <a:p>
            <a:pPr>
              <a:buNone/>
            </a:pPr>
            <a:r>
              <a:rPr lang="en-US" b="1" dirty="0" smtClean="0">
                <a:latin typeface="Times New Roman" pitchFamily="18" charset="0"/>
                <a:cs typeface="Times New Roman" pitchFamily="18" charset="0"/>
              </a:rPr>
              <a:t>NB</a:t>
            </a:r>
          </a:p>
          <a:p>
            <a:pPr>
              <a:buNone/>
            </a:pPr>
            <a:r>
              <a:rPr lang="en-US" dirty="0" smtClean="0">
                <a:latin typeface="Times New Roman" pitchFamily="18" charset="0"/>
                <a:cs typeface="Times New Roman" pitchFamily="18" charset="0"/>
              </a:rPr>
              <a:t> </a:t>
            </a:r>
          </a:p>
          <a:p>
            <a:pPr lvl="0"/>
            <a:endParaRPr lang="en-US" sz="3500" dirty="0" smtClean="0">
              <a:latin typeface="Times New Roman" pitchFamily="18" charset="0"/>
              <a:cs typeface="Times New Roman" pitchFamily="18" charset="0"/>
            </a:endParaRPr>
          </a:p>
          <a:p>
            <a:pPr lvl="0"/>
            <a:r>
              <a:rPr lang="en-US" sz="3500" dirty="0" smtClean="0">
                <a:latin typeface="Times New Roman" pitchFamily="18" charset="0"/>
                <a:cs typeface="Times New Roman" pitchFamily="18" charset="0"/>
              </a:rPr>
              <a:t>Blood have to pass through temporary structures which is not the case after birth.</a:t>
            </a:r>
          </a:p>
          <a:p>
            <a:r>
              <a:rPr lang="en-US" sz="3500" dirty="0" smtClean="0">
                <a:latin typeface="Times New Roman" pitchFamily="18" charset="0"/>
                <a:cs typeface="Times New Roman" pitchFamily="18" charset="0"/>
              </a:rPr>
              <a:t> Fetal </a:t>
            </a:r>
            <a:r>
              <a:rPr lang="en-US" sz="3500" dirty="0" err="1" smtClean="0">
                <a:latin typeface="Times New Roman" pitchFamily="18" charset="0"/>
                <a:cs typeface="Times New Roman" pitchFamily="18" charset="0"/>
              </a:rPr>
              <a:t>haemoglobin</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HbF</a:t>
            </a:r>
            <a:r>
              <a:rPr lang="en-US" sz="3500" dirty="0" smtClean="0">
                <a:latin typeface="Times New Roman" pitchFamily="18" charset="0"/>
                <a:cs typeface="Times New Roman" pitchFamily="18" charset="0"/>
              </a:rPr>
              <a:t>) is produced by the yolk sack between the 3</a:t>
            </a:r>
            <a:r>
              <a:rPr lang="en-US" sz="3500" baseline="30000" dirty="0" smtClean="0">
                <a:latin typeface="Times New Roman" pitchFamily="18" charset="0"/>
                <a:cs typeface="Times New Roman" pitchFamily="18" charset="0"/>
              </a:rPr>
              <a:t>rd</a:t>
            </a:r>
            <a:r>
              <a:rPr lang="en-US" sz="3500" dirty="0" smtClean="0">
                <a:latin typeface="Times New Roman" pitchFamily="18" charset="0"/>
                <a:cs typeface="Times New Roman" pitchFamily="18" charset="0"/>
              </a:rPr>
              <a:t> -13</a:t>
            </a:r>
            <a:r>
              <a:rPr lang="en-US" sz="3500" baseline="30000" dirty="0" smtClean="0">
                <a:latin typeface="Times New Roman" pitchFamily="18" charset="0"/>
                <a:cs typeface="Times New Roman" pitchFamily="18" charset="0"/>
              </a:rPr>
              <a:t>th</a:t>
            </a:r>
            <a:r>
              <a:rPr lang="en-US" sz="3500" dirty="0" smtClean="0">
                <a:latin typeface="Times New Roman" pitchFamily="18" charset="0"/>
                <a:cs typeface="Times New Roman" pitchFamily="18" charset="0"/>
              </a:rPr>
              <a:t> week and the liver between the 5</a:t>
            </a:r>
            <a:r>
              <a:rPr lang="en-US" sz="3500" baseline="30000" dirty="0" smtClean="0">
                <a:latin typeface="Times New Roman" pitchFamily="18" charset="0"/>
                <a:cs typeface="Times New Roman" pitchFamily="18" charset="0"/>
              </a:rPr>
              <a:t>th</a:t>
            </a:r>
            <a:r>
              <a:rPr lang="en-US" sz="3500" dirty="0" smtClean="0">
                <a:latin typeface="Times New Roman" pitchFamily="18" charset="0"/>
                <a:cs typeface="Times New Roman" pitchFamily="18" charset="0"/>
              </a:rPr>
              <a:t>-36</a:t>
            </a:r>
            <a:r>
              <a:rPr lang="en-US" sz="3500" baseline="30000" dirty="0" smtClean="0">
                <a:latin typeface="Times New Roman" pitchFamily="18" charset="0"/>
                <a:cs typeface="Times New Roman" pitchFamily="18" charset="0"/>
              </a:rPr>
              <a:t>th</a:t>
            </a:r>
            <a:r>
              <a:rPr lang="en-US" sz="3500" dirty="0" smtClean="0">
                <a:latin typeface="Times New Roman" pitchFamily="18" charset="0"/>
                <a:cs typeface="Times New Roman" pitchFamily="18" charset="0"/>
              </a:rPr>
              <a:t> week .</a:t>
            </a:r>
          </a:p>
          <a:p>
            <a:r>
              <a:rPr lang="en-US" sz="3500" dirty="0" smtClean="0">
                <a:latin typeface="Times New Roman" pitchFamily="18" charset="0"/>
                <a:cs typeface="Times New Roman" pitchFamily="18" charset="0"/>
              </a:rPr>
              <a:t> It’s (</a:t>
            </a:r>
            <a:r>
              <a:rPr lang="en-US" sz="3500" dirty="0" err="1" smtClean="0">
                <a:latin typeface="Times New Roman" pitchFamily="18" charset="0"/>
                <a:cs typeface="Times New Roman" pitchFamily="18" charset="0"/>
              </a:rPr>
              <a:t>HbF</a:t>
            </a:r>
            <a:r>
              <a:rPr lang="en-US" sz="3500" dirty="0" smtClean="0">
                <a:latin typeface="Times New Roman" pitchFamily="18" charset="0"/>
                <a:cs typeface="Times New Roman" pitchFamily="18" charset="0"/>
              </a:rPr>
              <a:t>) different from adults ( </a:t>
            </a:r>
            <a:r>
              <a:rPr lang="en-US" sz="3500" dirty="0" err="1" smtClean="0">
                <a:latin typeface="Times New Roman" pitchFamily="18" charset="0"/>
                <a:cs typeface="Times New Roman" pitchFamily="18" charset="0"/>
              </a:rPr>
              <a:t>HbA</a:t>
            </a:r>
            <a:r>
              <a:rPr lang="en-US" sz="3500" dirty="0" smtClean="0">
                <a:latin typeface="Times New Roman" pitchFamily="18" charset="0"/>
                <a:cs typeface="Times New Roman" pitchFamily="18" charset="0"/>
              </a:rPr>
              <a:t> ), so that it obtains adequate oxygen levels from the placental bed.</a:t>
            </a: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2884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01000" cy="4983163"/>
          </a:xfrm>
        </p:spPr>
        <p:txBody>
          <a:bodyPr>
            <a:norm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Bone marrow begins to manufacture </a:t>
            </a:r>
            <a:r>
              <a:rPr lang="en-US" sz="3200" dirty="0" err="1" smtClean="0">
                <a:latin typeface="Times New Roman" pitchFamily="18" charset="0"/>
                <a:cs typeface="Times New Roman" pitchFamily="18" charset="0"/>
              </a:rPr>
              <a:t>haemoglobin</a:t>
            </a:r>
            <a:r>
              <a:rPr lang="en-US" sz="3200" dirty="0" smtClean="0">
                <a:latin typeface="Times New Roman" pitchFamily="18" charset="0"/>
                <a:cs typeface="Times New Roman" pitchFamily="18" charset="0"/>
              </a:rPr>
              <a:t> from the 12</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 and CT life long</a:t>
            </a:r>
          </a:p>
          <a:p>
            <a:r>
              <a:rPr lang="en-US" sz="3200" dirty="0" smtClean="0">
                <a:latin typeface="Times New Roman" pitchFamily="18" charset="0"/>
                <a:cs typeface="Times New Roman" pitchFamily="18" charset="0"/>
              </a:rPr>
              <a:t>At term, the ratio of </a:t>
            </a:r>
            <a:r>
              <a:rPr lang="en-US" sz="3200" dirty="0" err="1" smtClean="0">
                <a:latin typeface="Times New Roman" pitchFamily="18" charset="0"/>
                <a:cs typeface="Times New Roman" pitchFamily="18" charset="0"/>
              </a:rPr>
              <a:t>HbF</a:t>
            </a:r>
            <a:r>
              <a:rPr lang="en-US" sz="3200" dirty="0" smtClean="0">
                <a:latin typeface="Times New Roman" pitchFamily="18" charset="0"/>
                <a:cs typeface="Times New Roman" pitchFamily="18" charset="0"/>
              </a:rPr>
              <a:t> to </a:t>
            </a:r>
            <a:r>
              <a:rPr lang="en-US" sz="3200" dirty="0" err="1" smtClean="0">
                <a:latin typeface="Times New Roman" pitchFamily="18" charset="0"/>
                <a:cs typeface="Times New Roman" pitchFamily="18" charset="0"/>
              </a:rPr>
              <a:t>HbA</a:t>
            </a:r>
            <a:r>
              <a:rPr lang="en-US" sz="3200" dirty="0" smtClean="0">
                <a:latin typeface="Times New Roman" pitchFamily="18" charset="0"/>
                <a:cs typeface="Times New Roman" pitchFamily="18" charset="0"/>
              </a:rPr>
              <a:t> is 80:20.</a:t>
            </a:r>
          </a:p>
          <a:p>
            <a:r>
              <a:rPr lang="en-US" sz="3200" dirty="0" smtClean="0">
                <a:latin typeface="Times New Roman" pitchFamily="18" charset="0"/>
                <a:cs typeface="Times New Roman" pitchFamily="18" charset="0"/>
              </a:rPr>
              <a:t> By six months of age, </a:t>
            </a:r>
            <a:r>
              <a:rPr lang="en-US" sz="3200" dirty="0" err="1" smtClean="0">
                <a:latin typeface="Times New Roman" pitchFamily="18" charset="0"/>
                <a:cs typeface="Times New Roman" pitchFamily="18" charset="0"/>
              </a:rPr>
              <a:t>HbF</a:t>
            </a:r>
            <a:r>
              <a:rPr lang="en-US" sz="3200" dirty="0" smtClean="0">
                <a:latin typeface="Times New Roman" pitchFamily="18" charset="0"/>
                <a:cs typeface="Times New Roman" pitchFamily="18" charset="0"/>
              </a:rPr>
              <a:t> is highly </a:t>
            </a:r>
            <a:r>
              <a:rPr lang="en-US" sz="3200" dirty="0" err="1" smtClean="0">
                <a:latin typeface="Times New Roman" pitchFamily="18" charset="0"/>
                <a:cs typeface="Times New Roman" pitchFamily="18" charset="0"/>
              </a:rPr>
              <a:t>haemolysed</a:t>
            </a:r>
            <a:r>
              <a:rPr lang="en-US" sz="3200" dirty="0" smtClean="0">
                <a:latin typeface="Times New Roman" pitchFamily="18" charset="0"/>
                <a:cs typeface="Times New Roman" pitchFamily="18" charset="0"/>
              </a:rPr>
              <a:t> such that it is only 1% i.e. the infants </a:t>
            </a:r>
            <a:r>
              <a:rPr lang="en-US" sz="3200" dirty="0" err="1" smtClean="0">
                <a:latin typeface="Times New Roman" pitchFamily="18" charset="0"/>
                <a:cs typeface="Times New Roman" pitchFamily="18" charset="0"/>
              </a:rPr>
              <a:t>haemoglobin</a:t>
            </a:r>
            <a:r>
              <a:rPr lang="en-US" sz="3200" dirty="0" smtClean="0">
                <a:latin typeface="Times New Roman" pitchFamily="18" charset="0"/>
                <a:cs typeface="Times New Roman" pitchFamily="18" charset="0"/>
              </a:rPr>
              <a:t> is </a:t>
            </a:r>
            <a:r>
              <a:rPr lang="en-US" sz="3200" dirty="0" err="1" smtClean="0">
                <a:latin typeface="Times New Roman" pitchFamily="18" charset="0"/>
                <a:cs typeface="Times New Roman" pitchFamily="18" charset="0"/>
              </a:rPr>
              <a:t>HbA</a:t>
            </a:r>
            <a:r>
              <a:rPr lang="en-US" sz="3200" dirty="0" smtClean="0">
                <a:latin typeface="Times New Roman" pitchFamily="18" charset="0"/>
                <a:cs typeface="Times New Roman" pitchFamily="18" charset="0"/>
              </a:rPr>
              <a:t>.</a:t>
            </a:r>
          </a:p>
          <a:p>
            <a:endParaRPr lang="en-US" sz="3200" dirty="0"/>
          </a:p>
        </p:txBody>
      </p:sp>
    </p:spTree>
    <p:extLst>
      <p:ext uri="{BB962C8B-B14F-4D97-AF65-F5344CB8AC3E}">
        <p14:creationId xmlns:p14="http://schemas.microsoft.com/office/powerpoint/2010/main" val="320044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TEMPORARY STRUCTURES</a:t>
            </a:r>
            <a:br>
              <a:rPr lang="en-US" u="sng" dirty="0" smtClean="0"/>
            </a:br>
            <a:endParaRPr lang="en-US" dirty="0"/>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Apart from the placenta and the umbilical blood vessels, there are four (4) other temporary structures within the fetal body which facilitates fetal circulation .  Namely :-</a:t>
            </a:r>
          </a:p>
          <a:p>
            <a:pPr lvl="0">
              <a:buNone/>
            </a:pP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1.DUCTUS VENOSUS</a:t>
            </a: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Connects the umbilical vein to the inferior Vena Cava after the vein branches to supply the liver.</a:t>
            </a:r>
          </a:p>
          <a:p>
            <a:endParaRPr lang="en-US" dirty="0"/>
          </a:p>
        </p:txBody>
      </p:sp>
    </p:spTree>
    <p:extLst>
      <p:ext uri="{BB962C8B-B14F-4D97-AF65-F5344CB8AC3E}">
        <p14:creationId xmlns:p14="http://schemas.microsoft.com/office/powerpoint/2010/main" val="175214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Therefore, the liver receives the  purest oxygenated  blood  hence, early maturity.</a:t>
            </a:r>
          </a:p>
          <a:p>
            <a:r>
              <a:rPr lang="en-US" sz="3200" dirty="0" smtClean="0">
                <a:latin typeface="Times New Roman" pitchFamily="18" charset="0"/>
                <a:cs typeface="Times New Roman" pitchFamily="18" charset="0"/>
              </a:rPr>
              <a:t>At the inferior vena cava, the oxygenated blood mixes with the deoxygenated blood returning from the lower parts of the body, then it is emptied into the Right atrium.  </a:t>
            </a:r>
          </a:p>
        </p:txBody>
      </p:sp>
    </p:spTree>
    <p:extLst>
      <p:ext uri="{BB962C8B-B14F-4D97-AF65-F5344CB8AC3E}">
        <p14:creationId xmlns:p14="http://schemas.microsoft.com/office/powerpoint/2010/main" val="347192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Scope of practice of a midwife</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The role of a midwife ranges;</a:t>
            </a:r>
            <a:endParaRPr lang="en-US" dirty="0"/>
          </a:p>
          <a:p>
            <a:pPr lvl="0"/>
            <a:r>
              <a:rPr lang="en-US" dirty="0"/>
              <a:t>FROM;</a:t>
            </a:r>
          </a:p>
          <a:p>
            <a:pPr lvl="1"/>
            <a:r>
              <a:rPr lang="en-US" dirty="0"/>
              <a:t>Giving support, care and advice during pregnancy, labour and postpartum period, conducting births, providing care to the newborns and infants </a:t>
            </a:r>
          </a:p>
          <a:p>
            <a:pPr lvl="0"/>
            <a:r>
              <a:rPr lang="en-US" dirty="0"/>
              <a:t>TO;</a:t>
            </a:r>
          </a:p>
          <a:p>
            <a:pPr lvl="1"/>
            <a:r>
              <a:rPr lang="en-US" dirty="0"/>
              <a:t>Providing counseling and education to the woman, and participating in research</a:t>
            </a:r>
          </a:p>
          <a:p>
            <a:endParaRPr lang="en-US" dirty="0"/>
          </a:p>
        </p:txBody>
      </p:sp>
    </p:spTree>
    <p:extLst>
      <p:ext uri="{BB962C8B-B14F-4D97-AF65-F5344CB8AC3E}">
        <p14:creationId xmlns:p14="http://schemas.microsoft.com/office/powerpoint/2010/main" val="754699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7030A0"/>
                </a:solidFill>
              </a:rPr>
              <a:t>Support to reproductive health systems </a:t>
            </a:r>
          </a:p>
          <a:p>
            <a:pPr marL="0" indent="0">
              <a:buNone/>
            </a:pPr>
            <a:r>
              <a:rPr lang="en-US" sz="3200" dirty="0" smtClean="0"/>
              <a:t>Health care providers at all levels need the backup and economic and social support of the state and the communities that they work in political support. </a:t>
            </a:r>
            <a:endParaRPr lang="en-US" sz="3200" dirty="0"/>
          </a:p>
        </p:txBody>
      </p:sp>
    </p:spTree>
    <p:extLst>
      <p:ext uri="{BB962C8B-B14F-4D97-AF65-F5344CB8AC3E}">
        <p14:creationId xmlns:p14="http://schemas.microsoft.com/office/powerpoint/2010/main" val="2383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685800" y="1524000"/>
            <a:ext cx="8001000" cy="4953000"/>
          </a:xfrm>
        </p:spPr>
        <p:txBody>
          <a:bodyPr>
            <a:noAutofit/>
          </a:bodyPr>
          <a:lstStyle/>
          <a:p>
            <a:pPr>
              <a:buNone/>
            </a:pP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NB.</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The umbilical vein is the only structure that carries unmixed blood.  However, the oxygen content is approximately 80% ,because 20% as been used up for the placental active metabolism.</a:t>
            </a:r>
          </a:p>
          <a:p>
            <a:r>
              <a:rPr lang="en-US" sz="3200" dirty="0" smtClean="0">
                <a:latin typeface="Times New Roman" pitchFamily="18" charset="0"/>
                <a:cs typeface="Times New Roman" pitchFamily="18" charset="0"/>
              </a:rPr>
              <a:t>(ii)The oxygen content of the blood in the right atrium is approximately 65%.</a:t>
            </a:r>
          </a:p>
        </p:txBody>
      </p:sp>
    </p:spTree>
    <p:extLst>
      <p:ext uri="{BB962C8B-B14F-4D97-AF65-F5344CB8AC3E}">
        <p14:creationId xmlns:p14="http://schemas.microsoft.com/office/powerpoint/2010/main" val="11390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762000" y="1524000"/>
            <a:ext cx="7924800" cy="4953000"/>
          </a:xfrm>
        </p:spPr>
        <p:txBody>
          <a:bodyPr>
            <a:normAutofit fontScale="92500" lnSpcReduction="20000"/>
          </a:bodyPr>
          <a:lstStyle/>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lvl="0">
              <a:buNone/>
            </a:pPr>
            <a:r>
              <a:rPr lang="en-US" b="1" dirty="0" smtClean="0">
                <a:latin typeface="Times New Roman" pitchFamily="18" charset="0"/>
                <a:cs typeface="Times New Roman" pitchFamily="18" charset="0"/>
              </a:rPr>
              <a:t>2.</a:t>
            </a:r>
            <a:r>
              <a:rPr lang="en-US" b="1" u="sng" dirty="0" smtClean="0">
                <a:latin typeface="Times New Roman" pitchFamily="18" charset="0"/>
                <a:cs typeface="Times New Roman" pitchFamily="18" charset="0"/>
              </a:rPr>
              <a:t>FORAMEN OVALE (OVAL OPENING)</a:t>
            </a: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is an opening between  the right and the left atria. Located between the two (2) atria.</a:t>
            </a:r>
          </a:p>
          <a:p>
            <a:r>
              <a:rPr lang="en-US" dirty="0" smtClean="0">
                <a:latin typeface="Times New Roman" pitchFamily="18" charset="0"/>
                <a:cs typeface="Times New Roman" pitchFamily="18" charset="0"/>
              </a:rPr>
              <a:t> It allows most of the blood entering the right atrium from inferior vena cava to be diverted (channeled) to the left atrium, then to the left ventricle and pumped to the aorta.</a:t>
            </a:r>
          </a:p>
          <a:p>
            <a:r>
              <a:rPr lang="en-US" dirty="0" smtClean="0">
                <a:latin typeface="Times New Roman" pitchFamily="18" charset="0"/>
                <a:cs typeface="Times New Roman" pitchFamily="18" charset="0"/>
              </a:rPr>
              <a:t>So pulmonary circulation is  bypassed, because blood is already oxygenated ,and lungs are non-functional.</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5154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685800" y="1371600"/>
            <a:ext cx="8458200" cy="5486400"/>
          </a:xfrm>
        </p:spPr>
        <p:txBody>
          <a:bodyPr>
            <a:normAutofit/>
          </a:bodyPr>
          <a:lstStyle/>
          <a:p>
            <a:pPr>
              <a:buNone/>
            </a:pPr>
            <a:r>
              <a:rPr lang="en-US" sz="3200" dirty="0" smtClean="0">
                <a:latin typeface="Times New Roman" pitchFamily="18" charset="0"/>
                <a:cs typeface="Times New Roman" pitchFamily="18" charset="0"/>
              </a:rPr>
              <a:t> </a:t>
            </a:r>
          </a:p>
          <a:p>
            <a:pPr lvl="0">
              <a:buNone/>
            </a:pPr>
            <a:r>
              <a:rPr lang="en-US" sz="3200" dirty="0" smtClean="0">
                <a:latin typeface="Times New Roman" pitchFamily="18" charset="0"/>
                <a:cs typeface="Times New Roman" pitchFamily="18" charset="0"/>
              </a:rPr>
              <a:t>	</a:t>
            </a:r>
          </a:p>
          <a:p>
            <a:pPr lvl="0">
              <a:buNone/>
            </a:pPr>
            <a:r>
              <a:rPr lang="en-US" sz="3200" b="1" dirty="0" smtClean="0">
                <a:latin typeface="Times New Roman" pitchFamily="18" charset="0"/>
                <a:cs typeface="Times New Roman" pitchFamily="18" charset="0"/>
              </a:rPr>
              <a:t>3.</a:t>
            </a:r>
            <a:r>
              <a:rPr lang="en-US" sz="3200" b="1" u="sng" dirty="0" smtClean="0">
                <a:latin typeface="Times New Roman" pitchFamily="18" charset="0"/>
                <a:cs typeface="Times New Roman" pitchFamily="18" charset="0"/>
              </a:rPr>
              <a:t>DUCTUS ARTERIOSUS</a:t>
            </a:r>
            <a:endParaRPr lang="en-US" sz="3200" b="1"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leads from bifurcation of the pulmonary artery to the descending aorta thus connects the pulmonary artery to the aorta.</a:t>
            </a:r>
          </a:p>
          <a:p>
            <a:r>
              <a:rPr lang="en-US" sz="3200" dirty="0" smtClean="0">
                <a:latin typeface="Times New Roman" pitchFamily="18" charset="0"/>
                <a:cs typeface="Times New Roman" pitchFamily="18" charset="0"/>
              </a:rPr>
              <a:t>  It is situated between the bifurcation (division) of the pulmonary artery and the descending aorta, precisely just below where </a:t>
            </a:r>
            <a:r>
              <a:rPr lang="en-US" sz="3200" dirty="0" err="1" smtClean="0">
                <a:latin typeface="Times New Roman" pitchFamily="18" charset="0"/>
                <a:cs typeface="Times New Roman" pitchFamily="18" charset="0"/>
              </a:rPr>
              <a:t>subclavian</a:t>
            </a:r>
            <a:r>
              <a:rPr lang="en-US" sz="3200" dirty="0" smtClean="0">
                <a:latin typeface="Times New Roman" pitchFamily="18" charset="0"/>
                <a:cs typeface="Times New Roman" pitchFamily="18" charset="0"/>
              </a:rPr>
              <a:t> and </a:t>
            </a:r>
            <a:r>
              <a:rPr lang="en-US" sz="3200" dirty="0" err="1" smtClean="0">
                <a:latin typeface="Times New Roman" pitchFamily="18" charset="0"/>
                <a:cs typeface="Times New Roman" pitchFamily="18" charset="0"/>
              </a:rPr>
              <a:t>carotoid</a:t>
            </a:r>
            <a:r>
              <a:rPr lang="en-US" sz="3200" dirty="0" smtClean="0">
                <a:latin typeface="Times New Roman" pitchFamily="18" charset="0"/>
                <a:cs typeface="Times New Roman" pitchFamily="18" charset="0"/>
              </a:rPr>
              <a:t> arteries leave.</a:t>
            </a:r>
          </a:p>
          <a:p>
            <a:endParaRPr lang="en-US" sz="3200" dirty="0"/>
          </a:p>
        </p:txBody>
      </p:sp>
    </p:spTree>
    <p:extLst>
      <p:ext uri="{BB962C8B-B14F-4D97-AF65-F5344CB8AC3E}">
        <p14:creationId xmlns:p14="http://schemas.microsoft.com/office/powerpoint/2010/main" val="418780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838200" y="2362200"/>
            <a:ext cx="7693025" cy="4114800"/>
          </a:xfrm>
        </p:spPr>
        <p:txBody>
          <a:bodyPr>
            <a:noAutofit/>
          </a:bodyPr>
          <a:lstStyle/>
          <a:p>
            <a:r>
              <a:rPr lang="en-US" dirty="0" smtClean="0">
                <a:latin typeface="Times New Roman" pitchFamily="18" charset="0"/>
                <a:cs typeface="Times New Roman" pitchFamily="18" charset="0"/>
              </a:rPr>
              <a:t>Deoxygenated blood from the head and upper limbs is channeled straight to the right ventricle due to:-</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high pressure within the superior vena cava.</a:t>
            </a:r>
          </a:p>
          <a:p>
            <a:pPr>
              <a:buNone/>
            </a:pPr>
            <a:r>
              <a:rPr lang="en-US" dirty="0" smtClean="0">
                <a:latin typeface="Times New Roman" pitchFamily="18" charset="0"/>
                <a:cs typeface="Times New Roman" pitchFamily="18" charset="0"/>
              </a:rPr>
              <a:t>	ii) The shape of the right atrium.</a:t>
            </a:r>
          </a:p>
          <a:p>
            <a:r>
              <a:rPr lang="en-US" dirty="0" smtClean="0">
                <a:latin typeface="Times New Roman" pitchFamily="18" charset="0"/>
                <a:cs typeface="Times New Roman" pitchFamily="18" charset="0"/>
              </a:rPr>
              <a:t>Irrespective of the mentioned about 25% mixing, with the fairly oxygenated blood from the inferior vena cava occurs.</a:t>
            </a:r>
          </a:p>
        </p:txBody>
      </p:sp>
    </p:spTree>
    <p:extLst>
      <p:ext uri="{BB962C8B-B14F-4D97-AF65-F5344CB8AC3E}">
        <p14:creationId xmlns:p14="http://schemas.microsoft.com/office/powerpoint/2010/main" val="40217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838200" y="2362200"/>
            <a:ext cx="7693025" cy="4114800"/>
          </a:xfrm>
        </p:spPr>
        <p:txBody>
          <a:bodyPr>
            <a:noAutofit/>
          </a:bodyPr>
          <a:lstStyle/>
          <a:p>
            <a:r>
              <a:rPr lang="en-US" sz="3200" dirty="0" smtClean="0">
                <a:latin typeface="Times New Roman" pitchFamily="18" charset="0"/>
                <a:cs typeface="Times New Roman" pitchFamily="18" charset="0"/>
              </a:rPr>
              <a:t>As the ventricles contract, blood is pushed into the pulmonary artery ,where only a little gets into the lungs to supply its tissues. </a:t>
            </a:r>
          </a:p>
          <a:p>
            <a:r>
              <a:rPr lang="en-US" sz="3200" dirty="0" smtClean="0">
                <a:latin typeface="Times New Roman" pitchFamily="18" charset="0"/>
                <a:cs typeface="Times New Roman" pitchFamily="18" charset="0"/>
              </a:rPr>
              <a:t> Most of it gets channeled to the aorta.</a:t>
            </a:r>
          </a:p>
          <a:p>
            <a:r>
              <a:rPr lang="en-US" sz="3200" dirty="0" smtClean="0">
                <a:latin typeface="Times New Roman" pitchFamily="18" charset="0"/>
                <a:cs typeface="Times New Roman" pitchFamily="18" charset="0"/>
              </a:rPr>
              <a:t>By this time, the oxygen content is about 60% hence still good enough to supply the rest of the body parts.</a:t>
            </a:r>
          </a:p>
          <a:p>
            <a:endParaRPr lang="en-US" sz="3200" dirty="0"/>
          </a:p>
        </p:txBody>
      </p:sp>
    </p:spTree>
    <p:extLst>
      <p:ext uri="{BB962C8B-B14F-4D97-AF65-F5344CB8AC3E}">
        <p14:creationId xmlns:p14="http://schemas.microsoft.com/office/powerpoint/2010/main" val="144559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0"/>
            <a:ext cx="7693025" cy="3800475"/>
          </a:xfrm>
        </p:spPr>
        <p:txBody>
          <a:bodyPr>
            <a:normAutofit fontScale="92500" lnSpcReduction="20000"/>
          </a:bodyPr>
          <a:lstStyle/>
          <a:p>
            <a:pPr lvl="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4.</a:t>
            </a:r>
            <a:r>
              <a:rPr lang="en-US" b="1" u="sng" dirty="0" smtClean="0">
                <a:latin typeface="Times New Roman" pitchFamily="18" charset="0"/>
                <a:cs typeface="Times New Roman" pitchFamily="18" charset="0"/>
              </a:rPr>
              <a:t>HYPOGASTRIC ARTERIES</a:t>
            </a: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are two (2) vessels which branch off from internal iliac arteries.</a:t>
            </a:r>
          </a:p>
          <a:p>
            <a:r>
              <a:rPr lang="en-US" dirty="0" smtClean="0">
                <a:latin typeface="Times New Roman" pitchFamily="18" charset="0"/>
                <a:cs typeface="Times New Roman" pitchFamily="18" charset="0"/>
              </a:rPr>
              <a:t>  They carry completely deoxygenated blood and </a:t>
            </a:r>
            <a:r>
              <a:rPr lang="en-US" b="1" dirty="0" smtClean="0">
                <a:latin typeface="Times New Roman" pitchFamily="18" charset="0"/>
                <a:cs typeface="Times New Roman" pitchFamily="18" charset="0"/>
              </a:rPr>
              <a:t>become umbilical arteries </a:t>
            </a:r>
            <a:r>
              <a:rPr lang="en-US" dirty="0" smtClean="0">
                <a:latin typeface="Times New Roman" pitchFamily="18" charset="0"/>
                <a:cs typeface="Times New Roman" pitchFamily="18" charset="0"/>
              </a:rPr>
              <a:t>on entering the umbilical cord. </a:t>
            </a:r>
          </a:p>
          <a:p>
            <a:r>
              <a:rPr lang="en-US" dirty="0" smtClean="0">
                <a:latin typeface="Times New Roman" pitchFamily="18" charset="0"/>
                <a:cs typeface="Times New Roman" pitchFamily="18" charset="0"/>
              </a:rPr>
              <a:t> These </a:t>
            </a:r>
            <a:r>
              <a:rPr lang="en-US" b="1" dirty="0" smtClean="0">
                <a:latin typeface="Times New Roman" pitchFamily="18" charset="0"/>
                <a:cs typeface="Times New Roman" pitchFamily="18" charset="0"/>
              </a:rPr>
              <a:t>convey the deoxygenated blood to the placental bed </a:t>
            </a:r>
            <a:r>
              <a:rPr lang="en-US" dirty="0" smtClean="0">
                <a:latin typeface="Times New Roman" pitchFamily="18" charset="0"/>
                <a:cs typeface="Times New Roman" pitchFamily="18" charset="0"/>
              </a:rPr>
              <a:t>through specific terminal vessels, then the circulation restarts.</a:t>
            </a:r>
          </a:p>
          <a:p>
            <a:endParaRPr lang="en-US" dirty="0"/>
          </a:p>
        </p:txBody>
      </p:sp>
    </p:spTree>
    <p:extLst>
      <p:ext uri="{BB962C8B-B14F-4D97-AF65-F5344CB8AC3E}">
        <p14:creationId xmlns:p14="http://schemas.microsoft.com/office/powerpoint/2010/main" val="192228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693025" cy="4495800"/>
          </a:xfrm>
        </p:spPr>
        <p:txBody>
          <a:bodyPr>
            <a:normAutofit fontScale="92500" lnSpcReduction="20000"/>
          </a:bodyPr>
          <a:lstStyle/>
          <a:p>
            <a:pPr>
              <a:buNone/>
            </a:pPr>
            <a:r>
              <a:rPr lang="en-US" b="1" dirty="0" smtClean="0"/>
              <a:t>NB</a:t>
            </a:r>
            <a:r>
              <a:rPr lang="en-US" dirty="0" smtClean="0"/>
              <a:t>  </a:t>
            </a:r>
          </a:p>
          <a:p>
            <a:pPr lvl="0">
              <a:buNone/>
            </a:pPr>
            <a:r>
              <a:rPr lang="en-US" dirty="0" smtClean="0"/>
              <a:t>	</a:t>
            </a:r>
            <a:r>
              <a:rPr lang="en-US" dirty="0" err="1" smtClean="0"/>
              <a:t>i</a:t>
            </a:r>
            <a:r>
              <a:rPr lang="en-US" dirty="0" smtClean="0"/>
              <a:t>) The heart, brain and upper limbs are the 2</a:t>
            </a:r>
            <a:r>
              <a:rPr lang="en-US" baseline="30000" dirty="0" smtClean="0"/>
              <a:t>nd</a:t>
            </a:r>
            <a:r>
              <a:rPr lang="en-US" dirty="0" smtClean="0"/>
              <a:t> areas to be supplied with more oxygenated blood with about 65% oxygen content.</a:t>
            </a:r>
          </a:p>
          <a:p>
            <a:pPr lvl="0">
              <a:buNone/>
            </a:pPr>
            <a:r>
              <a:rPr lang="en-US" dirty="0" smtClean="0"/>
              <a:t>	ii) Upper limbs are more developed at birth compared to the lower ones.</a:t>
            </a:r>
          </a:p>
          <a:p>
            <a:pPr lvl="0">
              <a:buNone/>
            </a:pPr>
            <a:r>
              <a:rPr lang="en-US" dirty="0" smtClean="0"/>
              <a:t>	iii) The circulation takes half a minute to occur hence higher rate of the F.H.S.</a:t>
            </a:r>
          </a:p>
          <a:p>
            <a:pPr lvl="0">
              <a:buNone/>
            </a:pPr>
            <a:r>
              <a:rPr lang="en-US" dirty="0" smtClean="0"/>
              <a:t>	iv) Direct mixing of fetal and maternal blood doesn’t occur.</a:t>
            </a:r>
          </a:p>
          <a:p>
            <a:endParaRPr lang="en-US" dirty="0"/>
          </a:p>
        </p:txBody>
      </p:sp>
    </p:spTree>
    <p:extLst>
      <p:ext uri="{BB962C8B-B14F-4D97-AF65-F5344CB8AC3E}">
        <p14:creationId xmlns:p14="http://schemas.microsoft.com/office/powerpoint/2010/main" val="21062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PLACENTAL CIRCULATION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t>
            </a:r>
          </a:p>
          <a:p>
            <a:r>
              <a:rPr lang="en-US" dirty="0" smtClean="0">
                <a:latin typeface="Times New Roman" pitchFamily="18" charset="0"/>
                <a:cs typeface="Times New Roman" pitchFamily="18" charset="0"/>
              </a:rPr>
              <a:t>The maternal blood is delivered to the placental bed in a </a:t>
            </a:r>
            <a:r>
              <a:rPr lang="en-US" dirty="0" err="1" smtClean="0">
                <a:latin typeface="Times New Roman" pitchFamily="18" charset="0"/>
                <a:cs typeface="Times New Roman" pitchFamily="18" charset="0"/>
              </a:rPr>
              <a:t>pulsatile</a:t>
            </a:r>
            <a:r>
              <a:rPr lang="en-US" dirty="0" smtClean="0">
                <a:latin typeface="Times New Roman" pitchFamily="18" charset="0"/>
                <a:cs typeface="Times New Roman" pitchFamily="18" charset="0"/>
              </a:rPr>
              <a:t>  rhythm, by spiral arteries.</a:t>
            </a:r>
          </a:p>
          <a:p>
            <a:r>
              <a:rPr lang="en-US" dirty="0" smtClean="0">
                <a:latin typeface="Times New Roman" pitchFamily="18" charset="0"/>
                <a:cs typeface="Times New Roman" pitchFamily="18" charset="0"/>
              </a:rPr>
              <a:t> It flows into a pool, known as the blood or </a:t>
            </a:r>
            <a:r>
              <a:rPr lang="en-US" dirty="0" err="1" smtClean="0">
                <a:latin typeface="Times New Roman" pitchFamily="18" charset="0"/>
                <a:cs typeface="Times New Roman" pitchFamily="18" charset="0"/>
              </a:rPr>
              <a:t>intervilli</a:t>
            </a:r>
            <a:r>
              <a:rPr lang="en-US" dirty="0" smtClean="0">
                <a:latin typeface="Times New Roman" pitchFamily="18" charset="0"/>
                <a:cs typeface="Times New Roman" pitchFamily="18" charset="0"/>
              </a:rPr>
              <a:t> space. </a:t>
            </a:r>
          </a:p>
          <a:p>
            <a:r>
              <a:rPr lang="en-US" dirty="0" smtClean="0">
                <a:latin typeface="Times New Roman" pitchFamily="18" charset="0"/>
                <a:cs typeface="Times New Roman" pitchFamily="18" charset="0"/>
              </a:rPr>
              <a:t>The direction of flow is likened to a fountain.</a:t>
            </a:r>
          </a:p>
          <a:p>
            <a:r>
              <a:rPr lang="en-US" dirty="0" smtClean="0">
                <a:latin typeface="Times New Roman" pitchFamily="18" charset="0"/>
                <a:cs typeface="Times New Roman" pitchFamily="18" charset="0"/>
              </a:rPr>
              <a:t>It is so because, blood passes upwards and baths each of the </a:t>
            </a:r>
            <a:r>
              <a:rPr lang="en-US" dirty="0" err="1" smtClean="0">
                <a:latin typeface="Times New Roman" pitchFamily="18" charset="0"/>
                <a:cs typeface="Times New Roman" pitchFamily="18" charset="0"/>
              </a:rPr>
              <a:t>villus</a:t>
            </a:r>
            <a:r>
              <a:rPr lang="en-US" dirty="0" smtClean="0">
                <a:latin typeface="Times New Roman" pitchFamily="18" charset="0"/>
                <a:cs typeface="Times New Roman" pitchFamily="18" charset="0"/>
              </a:rPr>
              <a:t> as it circulates around it slowly.</a:t>
            </a:r>
          </a:p>
          <a:p>
            <a:endParaRPr lang="en-US" dirty="0"/>
          </a:p>
        </p:txBody>
      </p:sp>
    </p:spTree>
    <p:extLst>
      <p:ext uri="{BB962C8B-B14F-4D97-AF65-F5344CB8AC3E}">
        <p14:creationId xmlns:p14="http://schemas.microsoft.com/office/powerpoint/2010/main" val="291998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762000" y="1295400"/>
            <a:ext cx="7924800" cy="5105400"/>
          </a:xfrm>
        </p:spPr>
        <p:txBody>
          <a:bodyPr>
            <a:normAutofit fontScale="92500"/>
          </a:bodyPr>
          <a:lstStyle/>
          <a:p>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Simultaneously, fetal blood which is low in oxygen content and loaded with waste products of metabolism, flows through the umbilical arteries initially, then their branches and finally to the capillaries of the chronic </a:t>
            </a:r>
            <a:r>
              <a:rPr lang="en-US" sz="3200" dirty="0" err="1" smtClean="0">
                <a:latin typeface="Times New Roman" pitchFamily="18" charset="0"/>
                <a:cs typeface="Times New Roman" pitchFamily="18" charset="0"/>
              </a:rPr>
              <a:t>villi</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Through simple diffusion :-</a:t>
            </a:r>
          </a:p>
          <a:p>
            <a:pPr>
              <a:buNone/>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Carbon dioxide and waste from the fetus are given off to the maternal circulation </a:t>
            </a:r>
          </a:p>
          <a:p>
            <a:endParaRPr 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0944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a:xfrm>
            <a:off x="990600" y="1295400"/>
            <a:ext cx="7696200" cy="5105400"/>
          </a:xfrm>
        </p:spPr>
        <p:txBody>
          <a:bodyPr>
            <a:normAutofit/>
          </a:bodyPr>
          <a:lstStyle/>
          <a:p>
            <a:pPr>
              <a:buNone/>
            </a:pPr>
            <a:r>
              <a:rPr lang="en-US" sz="2600" dirty="0" smtClean="0">
                <a:latin typeface="Times New Roman" pitchFamily="18" charset="0"/>
                <a:cs typeface="Times New Roman" pitchFamily="18" charset="0"/>
              </a:rPr>
              <a:t>  </a:t>
            </a:r>
          </a:p>
          <a:p>
            <a:pPr>
              <a:buNone/>
            </a:pP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ii)Then oxygen and nutrients are absorbed. </a:t>
            </a:r>
          </a:p>
          <a:p>
            <a:r>
              <a:rPr lang="en-US" sz="2600" dirty="0" smtClean="0">
                <a:latin typeface="Times New Roman" pitchFamily="18" charset="0"/>
                <a:cs typeface="Times New Roman" pitchFamily="18" charset="0"/>
              </a:rPr>
              <a:t>The blood thereafter returns to the fetus through the umbilical vein.</a:t>
            </a:r>
          </a:p>
          <a:p>
            <a:pPr>
              <a:buNone/>
            </a:pPr>
            <a:endParaRPr lang="en-US" sz="2600" b="1" dirty="0" smtClean="0">
              <a:latin typeface="Times New Roman" pitchFamily="18" charset="0"/>
              <a:cs typeface="Times New Roman" pitchFamily="18" charset="0"/>
            </a:endParaRPr>
          </a:p>
          <a:p>
            <a:endParaRPr lang="en-US" sz="2600" b="1" dirty="0" smtClean="0">
              <a:latin typeface="Times New Roman" pitchFamily="18" charset="0"/>
              <a:cs typeface="Times New Roman" pitchFamily="18" charset="0"/>
            </a:endParaRPr>
          </a:p>
          <a:p>
            <a:pPr>
              <a:buNone/>
            </a:pPr>
            <a:r>
              <a:rPr lang="en-US" sz="2600" b="1" dirty="0" smtClean="0">
                <a:latin typeface="Times New Roman" pitchFamily="18" charset="0"/>
                <a:cs typeface="Times New Roman" pitchFamily="18" charset="0"/>
              </a:rPr>
              <a:t>			</a:t>
            </a:r>
          </a:p>
          <a:p>
            <a:pPr>
              <a:buNone/>
            </a:pPr>
            <a:r>
              <a:rPr lang="en-US" sz="2600" dirty="0" smtClean="0">
                <a:latin typeface="Times New Roman" pitchFamily="18" charset="0"/>
                <a:cs typeface="Times New Roman" pitchFamily="18" charset="0"/>
              </a:rPr>
              <a:t>   </a:t>
            </a:r>
            <a:r>
              <a:rPr lang="en-US" sz="2600" b="1" dirty="0" smtClean="0">
                <a:solidFill>
                  <a:srgbClr val="C00000"/>
                </a:solidFill>
                <a:latin typeface="Times New Roman" pitchFamily="18" charset="0"/>
                <a:cs typeface="Times New Roman" pitchFamily="18" charset="0"/>
              </a:rPr>
              <a:t> </a:t>
            </a:r>
          </a:p>
          <a:p>
            <a:pPr>
              <a:buNone/>
            </a:pPr>
            <a:endParaRPr lang="en-US" sz="2600" dirty="0" smtClean="0">
              <a:latin typeface="Times New Roman" pitchFamily="18" charset="0"/>
              <a:cs typeface="Times New Roman" pitchFamily="18" charset="0"/>
            </a:endParaRPr>
          </a:p>
          <a:p>
            <a:pPr lvl="5">
              <a:buNone/>
            </a:pPr>
            <a:endParaRPr lang="en-US" sz="26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9467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83455"/>
          </a:xfrm>
        </p:spPr>
        <p:txBody>
          <a:bodyPr>
            <a:normAutofit fontScale="90000"/>
          </a:bodyPr>
          <a:lstStyle/>
          <a:p>
            <a:r>
              <a:rPr lang="en-US" dirty="0" smtClean="0">
                <a:solidFill>
                  <a:srgbClr val="FF0000"/>
                </a:solidFill>
              </a:rPr>
              <a:t>Standards of reproductive health  care in Kenya</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a:xfrm>
            <a:off x="628650" y="1548581"/>
            <a:ext cx="7886700" cy="4628382"/>
          </a:xfrm>
        </p:spPr>
        <p:txBody>
          <a:bodyPr>
            <a:noAutofit/>
          </a:bodyPr>
          <a:lstStyle/>
          <a:p>
            <a:r>
              <a:rPr lang="en-US" sz="3000" dirty="0" smtClean="0"/>
              <a:t>Good infrastructure and conducive environment </a:t>
            </a:r>
          </a:p>
          <a:p>
            <a:r>
              <a:rPr lang="en-US" sz="3000" dirty="0" smtClean="0"/>
              <a:t>Personnel – competent and skilled with positive attitude</a:t>
            </a:r>
          </a:p>
          <a:p>
            <a:r>
              <a:rPr lang="en-US" sz="3000" dirty="0" smtClean="0"/>
              <a:t>Equipment – adequate and serviceable </a:t>
            </a:r>
          </a:p>
          <a:p>
            <a:r>
              <a:rPr lang="en-US" sz="3000" dirty="0" smtClean="0"/>
              <a:t>Supplies – adequate &amp; continuous </a:t>
            </a:r>
          </a:p>
          <a:p>
            <a:r>
              <a:rPr lang="en-US" sz="3000" dirty="0" smtClean="0"/>
              <a:t>Ensuring that there are mechanisms in place for update and continuous medical education on standards at all levels </a:t>
            </a:r>
          </a:p>
          <a:p>
            <a:r>
              <a:rPr lang="en-US" sz="3000" dirty="0" smtClean="0"/>
              <a:t>Monitoring &amp; evaluation  </a:t>
            </a:r>
            <a:endParaRPr lang="en-US" sz="3000" dirty="0"/>
          </a:p>
        </p:txBody>
      </p:sp>
    </p:spTree>
    <p:extLst>
      <p:ext uri="{BB962C8B-B14F-4D97-AF65-F5344CB8AC3E}">
        <p14:creationId xmlns:p14="http://schemas.microsoft.com/office/powerpoint/2010/main" val="14986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219200"/>
          </a:xfrm>
        </p:spPr>
        <p:txBody>
          <a:bodyPr>
            <a:normAutofit fontScale="90000"/>
          </a:bodyPr>
          <a:lstStyle/>
          <a:p>
            <a:r>
              <a:rPr lang="en-US" dirty="0" smtClean="0">
                <a:solidFill>
                  <a:srgbClr val="0033CC"/>
                </a:solidFill>
                <a:latin typeface="Aharoni" pitchFamily="2" charset="-79"/>
                <a:cs typeface="Aharoni" pitchFamily="2" charset="-79"/>
              </a:rPr>
              <a:t>In summary, the fetal circulation takes the following course:</a:t>
            </a:r>
            <a:endParaRPr lang="en-US" dirty="0">
              <a:solidFill>
                <a:srgbClr val="0033CC"/>
              </a:solidFill>
              <a:latin typeface="Aharoni" pitchFamily="2" charset="-79"/>
              <a:cs typeface="Aharoni" pitchFamily="2" charset="-79"/>
            </a:endParaRPr>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solidFill>
                  <a:srgbClr val="000000"/>
                </a:solidFill>
                <a:latin typeface="Calibri" pitchFamily="34" charset="0"/>
                <a:cs typeface="Calibri" pitchFamily="34" charset="0"/>
              </a:rPr>
              <a:t>Oxygenated blood from the placenta travels to the fetus in the umbilical vein. </a:t>
            </a:r>
          </a:p>
          <a:p>
            <a:r>
              <a:rPr lang="en-US" dirty="0" smtClean="0">
                <a:solidFill>
                  <a:srgbClr val="000000"/>
                </a:solidFill>
                <a:latin typeface="Calibri" pitchFamily="34" charset="0"/>
                <a:cs typeface="Calibri" pitchFamily="34" charset="0"/>
              </a:rPr>
              <a:t>The umbilical veins divide into 2 branches; one that supplies the portal vein in the liver, the other </a:t>
            </a:r>
            <a:r>
              <a:rPr lang="en-US" dirty="0" err="1" smtClean="0">
                <a:solidFill>
                  <a:srgbClr val="000000"/>
                </a:solidFill>
                <a:latin typeface="Calibri" pitchFamily="34" charset="0"/>
                <a:cs typeface="Calibri" pitchFamily="34" charset="0"/>
              </a:rPr>
              <a:t>ductus</a:t>
            </a:r>
            <a:r>
              <a:rPr lang="en-US" dirty="0" smtClean="0">
                <a:solidFill>
                  <a:srgbClr val="000000"/>
                </a:solidFill>
                <a:latin typeface="Calibri" pitchFamily="34" charset="0"/>
                <a:cs typeface="Calibri" pitchFamily="34" charset="0"/>
              </a:rPr>
              <a:t> </a:t>
            </a:r>
            <a:r>
              <a:rPr lang="en-US" dirty="0" err="1" smtClean="0">
                <a:solidFill>
                  <a:srgbClr val="000000"/>
                </a:solidFill>
                <a:latin typeface="Calibri" pitchFamily="34" charset="0"/>
                <a:cs typeface="Calibri" pitchFamily="34" charset="0"/>
              </a:rPr>
              <a:t>venosus</a:t>
            </a:r>
            <a:r>
              <a:rPr lang="en-US" dirty="0" smtClean="0">
                <a:solidFill>
                  <a:srgbClr val="000000"/>
                </a:solidFill>
                <a:latin typeface="Calibri" pitchFamily="34" charset="0"/>
                <a:cs typeface="Calibri" pitchFamily="34" charset="0"/>
              </a:rPr>
              <a:t> joining the inferior vena cava</a:t>
            </a:r>
          </a:p>
          <a:p>
            <a:r>
              <a:rPr lang="en-US" dirty="0" smtClean="0">
                <a:solidFill>
                  <a:srgbClr val="000000"/>
                </a:solidFill>
                <a:latin typeface="Calibri" pitchFamily="34" charset="0"/>
                <a:cs typeface="Calibri" pitchFamily="34" charset="0"/>
              </a:rPr>
              <a:t>Most of the oxygenated blood that enters the right atrium  passes across the foramen </a:t>
            </a:r>
            <a:r>
              <a:rPr lang="en-US" dirty="0" err="1" smtClean="0">
                <a:solidFill>
                  <a:srgbClr val="000000"/>
                </a:solidFill>
                <a:latin typeface="Calibri" pitchFamily="34" charset="0"/>
                <a:cs typeface="Calibri" pitchFamily="34" charset="0"/>
              </a:rPr>
              <a:t>ovale</a:t>
            </a:r>
            <a:r>
              <a:rPr lang="en-US" dirty="0" smtClean="0">
                <a:solidFill>
                  <a:srgbClr val="000000"/>
                </a:solidFill>
                <a:latin typeface="Calibri" pitchFamily="34" charset="0"/>
                <a:cs typeface="Calibri" pitchFamily="34" charset="0"/>
              </a:rPr>
              <a:t> to the left atrium &amp; from here into the left ventricle, &amp; then the aorta</a:t>
            </a:r>
          </a:p>
          <a:p>
            <a:r>
              <a:rPr lang="en-US" dirty="0" smtClean="0">
                <a:solidFill>
                  <a:srgbClr val="000000"/>
                </a:solidFill>
                <a:latin typeface="Calibri" pitchFamily="34" charset="0"/>
                <a:cs typeface="Calibri" pitchFamily="34" charset="0"/>
              </a:rPr>
              <a:t>The head &amp; upper extremities receive approximately 50% of this blood via the coronary &amp; carotid arteries &amp; the </a:t>
            </a:r>
            <a:r>
              <a:rPr lang="en-US" dirty="0" err="1" smtClean="0">
                <a:solidFill>
                  <a:srgbClr val="000000"/>
                </a:solidFill>
                <a:latin typeface="Calibri" pitchFamily="34" charset="0"/>
                <a:cs typeface="Calibri" pitchFamily="34" charset="0"/>
              </a:rPr>
              <a:t>subclavian</a:t>
            </a:r>
            <a:r>
              <a:rPr lang="en-US" dirty="0" smtClean="0">
                <a:solidFill>
                  <a:srgbClr val="000000"/>
                </a:solidFill>
                <a:latin typeface="Calibri" pitchFamily="34" charset="0"/>
                <a:cs typeface="Calibri" pitchFamily="34" charset="0"/>
              </a:rPr>
              <a:t> arteries respectively</a:t>
            </a:r>
          </a:p>
          <a:p>
            <a:pPr>
              <a:buNone/>
            </a:pPr>
            <a:endParaRPr lang="en-US"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00388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3200" dirty="0" smtClean="0">
                <a:solidFill>
                  <a:srgbClr val="000000"/>
                </a:solidFill>
                <a:latin typeface="Calibri" pitchFamily="34" charset="0"/>
                <a:cs typeface="Calibri" pitchFamily="34" charset="0"/>
              </a:rPr>
              <a:t>Deoxygenated blood collected from the upper parts of the body returns to the right atrium in the superior vena cava. Blood that has entered the right atrium from the superior vena cava &amp; inferior vena cava passes into the right ventricle</a:t>
            </a:r>
          </a:p>
          <a:p>
            <a:r>
              <a:rPr lang="en-US" sz="3200" dirty="0" smtClean="0">
                <a:solidFill>
                  <a:srgbClr val="000000"/>
                </a:solidFill>
                <a:latin typeface="Calibri" pitchFamily="34" charset="0"/>
                <a:cs typeface="Calibri" pitchFamily="34" charset="0"/>
              </a:rPr>
              <a:t>Most blood passes through the </a:t>
            </a:r>
            <a:r>
              <a:rPr lang="en-US" sz="3200" dirty="0" err="1" smtClean="0">
                <a:solidFill>
                  <a:srgbClr val="000000"/>
                </a:solidFill>
                <a:latin typeface="Calibri" pitchFamily="34" charset="0"/>
                <a:cs typeface="Calibri" pitchFamily="34" charset="0"/>
              </a:rPr>
              <a:t>ductus</a:t>
            </a:r>
            <a:r>
              <a:rPr lang="en-US" sz="3200" dirty="0" smtClean="0">
                <a:solidFill>
                  <a:srgbClr val="000000"/>
                </a:solidFill>
                <a:latin typeface="Calibri" pitchFamily="34" charset="0"/>
                <a:cs typeface="Calibri" pitchFamily="34" charset="0"/>
              </a:rPr>
              <a:t> </a:t>
            </a:r>
            <a:r>
              <a:rPr lang="en-US" sz="3200" dirty="0" err="1" smtClean="0">
                <a:solidFill>
                  <a:srgbClr val="000000"/>
                </a:solidFill>
                <a:latin typeface="Calibri" pitchFamily="34" charset="0"/>
                <a:cs typeface="Calibri" pitchFamily="34" charset="0"/>
              </a:rPr>
              <a:t>arteriosus</a:t>
            </a:r>
            <a:r>
              <a:rPr lang="en-US" sz="3200" dirty="0" smtClean="0">
                <a:solidFill>
                  <a:srgbClr val="000000"/>
                </a:solidFill>
                <a:latin typeface="Calibri" pitchFamily="34" charset="0"/>
                <a:cs typeface="Calibri" pitchFamily="34" charset="0"/>
              </a:rPr>
              <a:t> into the descending aorta &amp; supplies the lower body &amp; consequently, deoxygenated blood travels back to the placenta via the internal iliac arteries, which lead into </a:t>
            </a:r>
            <a:r>
              <a:rPr lang="en-US" sz="3200" dirty="0" err="1" smtClean="0">
                <a:solidFill>
                  <a:srgbClr val="000000"/>
                </a:solidFill>
                <a:latin typeface="Calibri" pitchFamily="34" charset="0"/>
                <a:cs typeface="Calibri" pitchFamily="34" charset="0"/>
              </a:rPr>
              <a:t>hypogastric</a:t>
            </a:r>
            <a:r>
              <a:rPr lang="en-US" sz="3200" dirty="0" smtClean="0">
                <a:solidFill>
                  <a:srgbClr val="000000"/>
                </a:solidFill>
                <a:latin typeface="Calibri" pitchFamily="34" charset="0"/>
                <a:cs typeface="Calibri" pitchFamily="34" charset="0"/>
              </a:rPr>
              <a:t> arteries, which later lead into umbilical arteries.</a:t>
            </a:r>
            <a:endParaRPr lang="en-US" sz="32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78137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4">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ADAPTATION TO THE EXTRA </a:t>
            </a:r>
            <a:br>
              <a:rPr lang="en-US" dirty="0">
                <a:solidFill>
                  <a:schemeClr val="accent4">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br>
            <a:r>
              <a:rPr lang="en-US" dirty="0">
                <a:solidFill>
                  <a:schemeClr val="accent4">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UTERINE LIFE</a:t>
            </a:r>
            <a:endParaRPr lang="en-US" dirty="0"/>
          </a:p>
        </p:txBody>
      </p:sp>
      <p:sp>
        <p:nvSpPr>
          <p:cNvPr id="3" name="Content Placeholder 2"/>
          <p:cNvSpPr>
            <a:spLocks noGrp="1"/>
          </p:cNvSpPr>
          <p:nvPr>
            <p:ph idx="1"/>
          </p:nvPr>
        </p:nvSpPr>
        <p:spPr/>
        <p:txBody>
          <a:bodyPr>
            <a:normAutofit fontScale="92500" lnSpcReduction="20000"/>
          </a:bodyPr>
          <a:lstStyle/>
          <a:p>
            <a:r>
              <a:rPr lang="en-US" dirty="0"/>
              <a:t>At birth, when the baby takes the 1</a:t>
            </a:r>
            <a:r>
              <a:rPr lang="en-US" baseline="30000" dirty="0"/>
              <a:t>st</a:t>
            </a:r>
            <a:r>
              <a:rPr lang="en-US" dirty="0"/>
              <a:t> breath, blood is drawn to the lungs through the pulmonary arteries.</a:t>
            </a:r>
          </a:p>
          <a:p>
            <a:r>
              <a:rPr lang="en-US" dirty="0"/>
              <a:t>It is then collected and returned to the left atrium via pulmonary veins.</a:t>
            </a:r>
          </a:p>
          <a:p>
            <a:r>
              <a:rPr lang="en-US" dirty="0"/>
              <a:t>The placental circulation ceases soon after birth. (less blood returns to the right side of the heart.)</a:t>
            </a:r>
          </a:p>
          <a:p>
            <a:r>
              <a:rPr lang="en-US" dirty="0"/>
              <a:t>Pressure in the left side is greater than on the right side</a:t>
            </a:r>
          </a:p>
          <a:p>
            <a:r>
              <a:rPr lang="en-US" dirty="0"/>
              <a:t>This results in the closure of flap over foramen </a:t>
            </a:r>
            <a:r>
              <a:rPr lang="en-US" dirty="0" err="1"/>
              <a:t>ovale</a:t>
            </a:r>
            <a:r>
              <a:rPr lang="en-US" dirty="0"/>
              <a:t>. (stops blood flow from right to left)</a:t>
            </a:r>
          </a:p>
          <a:p>
            <a:endParaRPr lang="en-US" dirty="0"/>
          </a:p>
        </p:txBody>
      </p:sp>
    </p:spTree>
    <p:extLst>
      <p:ext uri="{BB962C8B-B14F-4D97-AF65-F5344CB8AC3E}">
        <p14:creationId xmlns:p14="http://schemas.microsoft.com/office/powerpoint/2010/main" val="401892261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362200"/>
            <a:ext cx="8229600" cy="4495800"/>
          </a:xfrm>
        </p:spPr>
        <p:txBody>
          <a:bodyPr/>
          <a:lstStyle/>
          <a:p>
            <a:r>
              <a:rPr lang="en-US" dirty="0" smtClean="0"/>
              <a:t>Establishment of pulmonary respiration results in the rise of oxygen concentration  in the blood stream.</a:t>
            </a:r>
          </a:p>
          <a:p>
            <a:r>
              <a:rPr lang="en-US" dirty="0" smtClean="0"/>
              <a:t>This Causes the </a:t>
            </a:r>
            <a:r>
              <a:rPr lang="en-US" dirty="0" err="1" smtClean="0"/>
              <a:t>ductus</a:t>
            </a:r>
            <a:r>
              <a:rPr lang="en-US" dirty="0" smtClean="0"/>
              <a:t> </a:t>
            </a:r>
            <a:r>
              <a:rPr lang="en-US" dirty="0" err="1" smtClean="0"/>
              <a:t>arteriosus</a:t>
            </a:r>
            <a:r>
              <a:rPr lang="en-US" dirty="0" smtClean="0"/>
              <a:t> to constrict and close.</a:t>
            </a:r>
          </a:p>
          <a:p>
            <a:r>
              <a:rPr lang="en-US" dirty="0" smtClean="0"/>
              <a:t>The cessation of  the placental circulation results in collapse of the umbilical vein, </a:t>
            </a:r>
            <a:r>
              <a:rPr lang="en-US" dirty="0" err="1" smtClean="0"/>
              <a:t>ductus</a:t>
            </a:r>
            <a:r>
              <a:rPr lang="en-US" dirty="0" smtClean="0"/>
              <a:t> </a:t>
            </a:r>
            <a:r>
              <a:rPr lang="en-US" dirty="0" err="1" smtClean="0"/>
              <a:t>venosus</a:t>
            </a:r>
            <a:r>
              <a:rPr lang="en-US" dirty="0" smtClean="0"/>
              <a:t> and the </a:t>
            </a:r>
            <a:r>
              <a:rPr lang="en-US" dirty="0" err="1" smtClean="0"/>
              <a:t>hypogastric</a:t>
            </a:r>
            <a:r>
              <a:rPr lang="en-US" dirty="0" smtClean="0"/>
              <a:t> arteries.</a:t>
            </a:r>
          </a:p>
          <a:p>
            <a:endParaRPr lang="en-US" dirty="0"/>
          </a:p>
        </p:txBody>
      </p:sp>
    </p:spTree>
    <p:extLst>
      <p:ext uri="{BB962C8B-B14F-4D97-AF65-F5344CB8AC3E}">
        <p14:creationId xmlns:p14="http://schemas.microsoft.com/office/powerpoint/2010/main" val="386538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0"/>
            <a:ext cx="8458200" cy="4572000"/>
          </a:xfrm>
        </p:spPr>
        <p:txBody>
          <a:bodyPr/>
          <a:lstStyle/>
          <a:p>
            <a:r>
              <a:rPr lang="en-US" dirty="0" smtClean="0"/>
              <a:t>The structural changes become permanent and become as follows:</a:t>
            </a:r>
          </a:p>
          <a:p>
            <a:pPr lvl="1"/>
            <a:r>
              <a:rPr lang="en-US" sz="2800" dirty="0" smtClean="0"/>
              <a:t>Umbilical vein becomes the </a:t>
            </a:r>
            <a:r>
              <a:rPr lang="en-US" sz="2800" i="1" dirty="0" err="1" smtClean="0"/>
              <a:t>ligamentum</a:t>
            </a:r>
            <a:r>
              <a:rPr lang="en-US" sz="2800" i="1" dirty="0" smtClean="0"/>
              <a:t> </a:t>
            </a:r>
            <a:r>
              <a:rPr lang="en-US" sz="2800" i="1" dirty="0" err="1" smtClean="0"/>
              <a:t>teres</a:t>
            </a:r>
            <a:r>
              <a:rPr lang="en-US" sz="2800" dirty="0" smtClean="0"/>
              <a:t>.</a:t>
            </a:r>
          </a:p>
          <a:p>
            <a:pPr lvl="1"/>
            <a:r>
              <a:rPr lang="en-US" sz="2800" dirty="0" smtClean="0"/>
              <a:t>D V- </a:t>
            </a:r>
            <a:r>
              <a:rPr lang="en-US" sz="2800" i="1" dirty="0" err="1" smtClean="0"/>
              <a:t>ligamentum</a:t>
            </a:r>
            <a:r>
              <a:rPr lang="en-US" sz="2800" i="1" dirty="0" smtClean="0"/>
              <a:t> </a:t>
            </a:r>
            <a:r>
              <a:rPr lang="en-US" sz="2800" i="1" dirty="0" err="1" smtClean="0"/>
              <a:t>venosum</a:t>
            </a:r>
            <a:endParaRPr lang="en-US" sz="2800" i="1" dirty="0" smtClean="0"/>
          </a:p>
          <a:p>
            <a:pPr lvl="1"/>
            <a:r>
              <a:rPr lang="en-US" sz="2800" dirty="0" smtClean="0"/>
              <a:t>D A- </a:t>
            </a:r>
            <a:r>
              <a:rPr lang="en-US" sz="2800" i="1" dirty="0" err="1" smtClean="0"/>
              <a:t>ligamentum</a:t>
            </a:r>
            <a:r>
              <a:rPr lang="en-US" sz="2800" i="1" dirty="0" smtClean="0"/>
              <a:t> </a:t>
            </a:r>
            <a:r>
              <a:rPr lang="en-US" sz="2800" i="1" dirty="0" err="1" smtClean="0"/>
              <a:t>arteriosum</a:t>
            </a:r>
            <a:endParaRPr lang="en-US" sz="2800" i="1" dirty="0" smtClean="0"/>
          </a:p>
          <a:p>
            <a:pPr lvl="1"/>
            <a:r>
              <a:rPr lang="en-US" sz="2800" dirty="0" smtClean="0"/>
              <a:t>FO</a:t>
            </a:r>
            <a:r>
              <a:rPr lang="en-US" sz="2800" i="1" dirty="0" smtClean="0"/>
              <a:t>- </a:t>
            </a:r>
            <a:r>
              <a:rPr lang="en-US" sz="2800" i="1" dirty="0" err="1" smtClean="0"/>
              <a:t>fassa</a:t>
            </a:r>
            <a:r>
              <a:rPr lang="en-US" sz="2800" i="1" dirty="0" smtClean="0"/>
              <a:t> </a:t>
            </a:r>
            <a:r>
              <a:rPr lang="en-US" sz="2800" i="1" dirty="0" err="1" smtClean="0"/>
              <a:t>ovalis</a:t>
            </a:r>
            <a:endParaRPr lang="en-US" sz="2800" i="1" dirty="0" smtClean="0"/>
          </a:p>
          <a:p>
            <a:pPr lvl="1"/>
            <a:r>
              <a:rPr lang="en-US" sz="2800" dirty="0" err="1" smtClean="0"/>
              <a:t>Hypogastric</a:t>
            </a:r>
            <a:r>
              <a:rPr lang="en-US" sz="2800" dirty="0" smtClean="0"/>
              <a:t> arteries -</a:t>
            </a:r>
            <a:r>
              <a:rPr lang="en-US" sz="2800" i="1" dirty="0" smtClean="0"/>
              <a:t>obliterated </a:t>
            </a:r>
            <a:r>
              <a:rPr lang="en-US" sz="2800" i="1" dirty="0" err="1" smtClean="0"/>
              <a:t>hypogastric</a:t>
            </a:r>
            <a:r>
              <a:rPr lang="en-US" sz="2800" i="1" dirty="0" smtClean="0"/>
              <a:t> arteries</a:t>
            </a:r>
            <a:r>
              <a:rPr lang="en-US" sz="2800" dirty="0" smtClean="0"/>
              <a:t>	</a:t>
            </a:r>
          </a:p>
          <a:p>
            <a:pPr lvl="1">
              <a:buNone/>
            </a:pPr>
            <a:endParaRPr lang="en-US" sz="2800" dirty="0" smtClean="0"/>
          </a:p>
          <a:p>
            <a:pPr lvl="1">
              <a:buNone/>
            </a:pPr>
            <a:endParaRPr lang="en-US" sz="2800" dirty="0" smtClean="0"/>
          </a:p>
          <a:p>
            <a:pPr lvl="1"/>
            <a:endParaRPr lang="en-US" sz="2800" dirty="0"/>
          </a:p>
        </p:txBody>
      </p:sp>
    </p:spTree>
    <p:extLst>
      <p:ext uri="{BB962C8B-B14F-4D97-AF65-F5344CB8AC3E}">
        <p14:creationId xmlns:p14="http://schemas.microsoft.com/office/powerpoint/2010/main" val="334307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8305800" cy="4648200"/>
          </a:xfrm>
        </p:spPr>
        <p:txBody>
          <a:bodyPr/>
          <a:lstStyle/>
          <a:p>
            <a:r>
              <a:rPr lang="en-US" dirty="0" smtClean="0"/>
              <a:t>Adaptation to extra-uterine life also involves:</a:t>
            </a:r>
          </a:p>
          <a:p>
            <a:pPr lvl="1"/>
            <a:r>
              <a:rPr lang="en-US" sz="2800" dirty="0" smtClean="0"/>
              <a:t>Maintenance of a nutritional state thru the establishment of breastfeeding</a:t>
            </a:r>
          </a:p>
          <a:p>
            <a:pPr lvl="1"/>
            <a:r>
              <a:rPr lang="en-US" sz="2800" dirty="0" smtClean="0"/>
              <a:t>Elimination of waste via the kidneys &amp; gastro-intestinal system</a:t>
            </a:r>
          </a:p>
          <a:p>
            <a:pPr lvl="1"/>
            <a:r>
              <a:rPr lang="en-US" sz="2800" dirty="0" smtClean="0"/>
              <a:t>Temperature control</a:t>
            </a:r>
          </a:p>
          <a:p>
            <a:pPr lvl="1"/>
            <a:r>
              <a:rPr lang="en-US" sz="2800" dirty="0" smtClean="0"/>
              <a:t>Communication developed thru parent-child interactions</a:t>
            </a:r>
          </a:p>
          <a:p>
            <a:pPr>
              <a:buNone/>
            </a:pPr>
            <a:r>
              <a:rPr lang="en-US" dirty="0" smtClean="0"/>
              <a:t>				</a:t>
            </a:r>
            <a:endParaRPr lang="en-US" dirty="0"/>
          </a:p>
        </p:txBody>
      </p:sp>
      <p:sp>
        <p:nvSpPr>
          <p:cNvPr id="4" name="Flowchart: Punched Tape 3"/>
          <p:cNvSpPr/>
          <p:nvPr/>
        </p:nvSpPr>
        <p:spPr bwMode="auto">
          <a:xfrm>
            <a:off x="4191000" y="5638800"/>
            <a:ext cx="2819400" cy="1219200"/>
          </a:xfrm>
          <a:prstGeom prst="flowChartPunched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030A0"/>
                </a:solidFill>
                <a:effectLst/>
                <a:latin typeface="Algerian" pitchFamily="82" charset="0"/>
              </a:rPr>
              <a:t>END ,       QUESTIONS?</a:t>
            </a:r>
          </a:p>
        </p:txBody>
      </p:sp>
    </p:spTree>
    <p:extLst>
      <p:ext uri="{BB962C8B-B14F-4D97-AF65-F5344CB8AC3E}">
        <p14:creationId xmlns:p14="http://schemas.microsoft.com/office/powerpoint/2010/main" val="298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8610600" cy="3657600"/>
          </a:xfrm>
          <a:solidFill>
            <a:schemeClr val="accent4">
              <a:lumMod val="75000"/>
            </a:schemeClr>
          </a:solidFill>
          <a:ln w="57150">
            <a:solidFill>
              <a:srgbClr val="FF00FF"/>
            </a:solidFill>
          </a:ln>
          <a:scene3d>
            <a:camera prst="perspectiveLeft"/>
            <a:lightRig rig="threePt" dir="t"/>
          </a:scene3d>
        </p:spPr>
        <p:txBody>
          <a:bodyPr>
            <a:prstTxWarp prst="textTriangle">
              <a:avLst>
                <a:gd name="adj" fmla="val 49194"/>
              </a:avLst>
            </a:prstTxWarp>
          </a:bodyPr>
          <a:lstStyle/>
          <a:p>
            <a:r>
              <a:rPr lang="en-US" b="1" spc="300" dirty="0" smtClean="0">
                <a:solidFill>
                  <a:srgbClr val="C00000"/>
                </a:solidFill>
              </a:rPr>
              <a:t>LIQUOR  AMNII</a:t>
            </a:r>
            <a:endParaRPr lang="en-US" dirty="0"/>
          </a:p>
        </p:txBody>
      </p:sp>
    </p:spTree>
    <p:extLst>
      <p:ext uri="{BB962C8B-B14F-4D97-AF65-F5344CB8AC3E}">
        <p14:creationId xmlns:p14="http://schemas.microsoft.com/office/powerpoint/2010/main" val="350863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ct</a:t>
            </a:r>
            <a:endParaRPr lang="en-US" b="1" spc="300" dirty="0">
              <a:solidFill>
                <a:srgbClr val="C00000"/>
              </a:solidFill>
            </a:endParaRPr>
          </a:p>
        </p:txBody>
      </p:sp>
      <p:sp>
        <p:nvSpPr>
          <p:cNvPr id="3" name="Content Placeholder 2"/>
          <p:cNvSpPr>
            <a:spLocks noGrp="1"/>
          </p:cNvSpPr>
          <p:nvPr>
            <p:ph sz="quarter" idx="1"/>
          </p:nvPr>
        </p:nvSpPr>
        <p:spPr/>
        <p:txBody>
          <a:bodyPr/>
          <a:lstStyle/>
          <a:p>
            <a:r>
              <a:rPr lang="en-US" sz="4000" dirty="0" smtClean="0">
                <a:latin typeface="Times New Roman" pitchFamily="18" charset="0"/>
                <a:cs typeface="Times New Roman" pitchFamily="18" charset="0"/>
              </a:rPr>
              <a:t>Also referred to as </a:t>
            </a:r>
            <a:r>
              <a:rPr lang="en-US" sz="4000" b="1" dirty="0" smtClean="0">
                <a:latin typeface="Times New Roman" pitchFamily="18" charset="0"/>
                <a:cs typeface="Times New Roman" pitchFamily="18" charset="0"/>
              </a:rPr>
              <a:t>amniotic fluid</a:t>
            </a:r>
          </a:p>
          <a:p>
            <a:pPr>
              <a:buNone/>
            </a:pPr>
            <a:r>
              <a:rPr lang="en-US" sz="4000" dirty="0" smtClean="0">
                <a:latin typeface="Times New Roman" pitchFamily="18" charset="0"/>
                <a:cs typeface="Times New Roman" pitchFamily="18" charset="0"/>
              </a:rPr>
              <a:t>	 </a:t>
            </a:r>
            <a:r>
              <a:rPr lang="en-US" sz="4000" b="1" dirty="0" smtClean="0">
                <a:solidFill>
                  <a:schemeClr val="accent6"/>
                </a:solidFill>
                <a:latin typeface="Times New Roman" pitchFamily="18" charset="0"/>
                <a:cs typeface="Times New Roman" pitchFamily="18" charset="0"/>
              </a:rPr>
              <a:t> </a:t>
            </a:r>
            <a:r>
              <a:rPr lang="en-US" sz="4000" b="1" u="sng" dirty="0" smtClean="0">
                <a:solidFill>
                  <a:srgbClr val="7030A0"/>
                </a:solidFill>
                <a:latin typeface="Times New Roman" pitchFamily="18" charset="0"/>
                <a:cs typeface="Times New Roman" pitchFamily="18" charset="0"/>
              </a:rPr>
              <a:t>DEFINITION</a:t>
            </a:r>
            <a:endParaRPr lang="en-US" sz="4000" b="1" dirty="0" smtClean="0">
              <a:solidFill>
                <a:srgbClr val="7030A0"/>
              </a:solidFill>
              <a:latin typeface="Times New Roman" pitchFamily="18" charset="0"/>
              <a:cs typeface="Times New Roman" pitchFamily="18" charset="0"/>
            </a:endParaRPr>
          </a:p>
          <a:p>
            <a:r>
              <a:rPr lang="en-US" sz="4000" dirty="0" smtClean="0">
                <a:latin typeface="Times New Roman" pitchFamily="18" charset="0"/>
                <a:cs typeface="Times New Roman" pitchFamily="18" charset="0"/>
              </a:rPr>
              <a:t>It’s a clear alkaline and slightly yellowish (straw-</a:t>
            </a:r>
            <a:r>
              <a:rPr lang="en-US" sz="4000" dirty="0" err="1" smtClean="0">
                <a:latin typeface="Times New Roman" pitchFamily="18" charset="0"/>
                <a:cs typeface="Times New Roman" pitchFamily="18" charset="0"/>
              </a:rPr>
              <a:t>coloured</a:t>
            </a:r>
            <a:r>
              <a:rPr lang="en-US" sz="4000" dirty="0" smtClean="0">
                <a:latin typeface="Times New Roman" pitchFamily="18" charset="0"/>
                <a:cs typeface="Times New Roman" pitchFamily="18" charset="0"/>
              </a:rPr>
              <a:t>) fluid/liquid contained within the amniotic sac/fetal sac.</a:t>
            </a:r>
          </a:p>
          <a:p>
            <a:endParaRPr lang="en-US" dirty="0"/>
          </a:p>
        </p:txBody>
      </p:sp>
    </p:spTree>
    <p:extLst>
      <p:ext uri="{BB962C8B-B14F-4D97-AF65-F5344CB8AC3E}">
        <p14:creationId xmlns:p14="http://schemas.microsoft.com/office/powerpoint/2010/main" val="26224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	</a:t>
            </a:r>
            <a:r>
              <a:rPr lang="en-US" sz="3200"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a:t>
            </a:r>
            <a:r>
              <a:rPr lang="en-US" sz="3200" b="1" u="sng" dirty="0" smtClean="0">
                <a:solidFill>
                  <a:srgbClr val="7030A0"/>
                </a:solidFill>
                <a:latin typeface="Times New Roman" pitchFamily="18" charset="0"/>
                <a:cs typeface="Times New Roman" pitchFamily="18" charset="0"/>
              </a:rPr>
              <a:t>SOURCE</a:t>
            </a:r>
            <a:endParaRPr lang="en-US" sz="3200" b="1" dirty="0" smtClean="0">
              <a:solidFill>
                <a:srgbClr val="7030A0"/>
              </a:solidFill>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Are two (2) namely:-</a:t>
            </a:r>
          </a:p>
          <a:p>
            <a:pPr>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Maternal</a:t>
            </a:r>
          </a:p>
          <a:p>
            <a:pPr lvl="0"/>
            <a:r>
              <a:rPr lang="en-US" sz="3200" dirty="0" smtClean="0">
                <a:latin typeface="Times New Roman" pitchFamily="18" charset="0"/>
                <a:cs typeface="Times New Roman" pitchFamily="18" charset="0"/>
              </a:rPr>
              <a:t>Vessels in the </a:t>
            </a:r>
            <a:r>
              <a:rPr lang="en-US" sz="3200" dirty="0" err="1" smtClean="0">
                <a:latin typeface="Times New Roman" pitchFamily="18" charset="0"/>
                <a:cs typeface="Times New Roman" pitchFamily="18" charset="0"/>
              </a:rPr>
              <a:t>decidua</a:t>
            </a:r>
            <a:r>
              <a:rPr lang="en-US" sz="3200" dirty="0" smtClean="0">
                <a:latin typeface="Times New Roman" pitchFamily="18" charset="0"/>
                <a:cs typeface="Times New Roman" pitchFamily="18" charset="0"/>
              </a:rPr>
              <a:t>.</a:t>
            </a:r>
          </a:p>
          <a:p>
            <a:pPr>
              <a:buNone/>
            </a:pPr>
            <a:r>
              <a:rPr lang="en-US" sz="3200" b="1" dirty="0" smtClean="0">
                <a:latin typeface="Times New Roman" pitchFamily="18" charset="0"/>
                <a:cs typeface="Times New Roman" pitchFamily="18" charset="0"/>
              </a:rPr>
              <a:t>   Fetal</a:t>
            </a:r>
          </a:p>
          <a:p>
            <a:pPr lvl="0"/>
            <a:r>
              <a:rPr lang="en-US" sz="3200" dirty="0" smtClean="0">
                <a:latin typeface="Times New Roman" pitchFamily="18" charset="0"/>
                <a:cs typeface="Times New Roman" pitchFamily="18" charset="0"/>
              </a:rPr>
              <a:t>Vessels in the placenta.</a:t>
            </a:r>
          </a:p>
          <a:p>
            <a:pPr lvl="0"/>
            <a:r>
              <a:rPr lang="en-US" sz="3200" dirty="0" smtClean="0">
                <a:latin typeface="Times New Roman" pitchFamily="18" charset="0"/>
                <a:cs typeface="Times New Roman" pitchFamily="18" charset="0"/>
              </a:rPr>
              <a:t>Amnion covering the placenta and cord.</a:t>
            </a:r>
          </a:p>
          <a:p>
            <a:pPr lvl="0"/>
            <a:r>
              <a:rPr lang="en-US" sz="3200" dirty="0" smtClean="0">
                <a:latin typeface="Times New Roman" pitchFamily="18" charset="0"/>
                <a:cs typeface="Times New Roman" pitchFamily="18" charset="0"/>
              </a:rPr>
              <a:t>Urine passed as from the 10</a:t>
            </a:r>
            <a:r>
              <a:rPr lang="en-US" sz="3200" baseline="30000" dirty="0"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week.</a:t>
            </a:r>
          </a:p>
          <a:p>
            <a:endParaRPr lang="en-US" dirty="0"/>
          </a:p>
        </p:txBody>
      </p:sp>
    </p:spTree>
    <p:extLst>
      <p:ext uri="{BB962C8B-B14F-4D97-AF65-F5344CB8AC3E}">
        <p14:creationId xmlns:p14="http://schemas.microsoft.com/office/powerpoint/2010/main" val="392752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	</a:t>
            </a:r>
            <a:r>
              <a:rPr lang="en-US" sz="3400" dirty="0" smtClean="0">
                <a:latin typeface="Times New Roman" pitchFamily="18" charset="0"/>
                <a:cs typeface="Times New Roman" pitchFamily="18" charset="0"/>
              </a:rPr>
              <a:t>	</a:t>
            </a:r>
            <a:r>
              <a:rPr lang="en-US" sz="3400" b="1" u="sng" dirty="0" smtClean="0">
                <a:solidFill>
                  <a:srgbClr val="7030A0"/>
                </a:solidFill>
                <a:latin typeface="Times New Roman" pitchFamily="18" charset="0"/>
                <a:cs typeface="Times New Roman" pitchFamily="18" charset="0"/>
              </a:rPr>
              <a:t>COMPOSITION</a:t>
            </a:r>
            <a:endParaRPr lang="en-US" sz="3400" b="1" dirty="0" smtClean="0">
              <a:solidFill>
                <a:srgbClr val="7030A0"/>
              </a:solidFill>
              <a:latin typeface="Times New Roman" pitchFamily="18" charset="0"/>
              <a:cs typeface="Times New Roman" pitchFamily="18" charset="0"/>
            </a:endParaRPr>
          </a:p>
          <a:p>
            <a:pPr lvl="0"/>
            <a:r>
              <a:rPr lang="en-US" sz="3400" dirty="0" smtClean="0">
                <a:latin typeface="Times New Roman" pitchFamily="18" charset="0"/>
                <a:cs typeface="Times New Roman" pitchFamily="18" charset="0"/>
              </a:rPr>
              <a:t>99% is water, exchanged approximately every 3 hourly.</a:t>
            </a:r>
          </a:p>
          <a:p>
            <a:pPr lvl="0"/>
            <a:r>
              <a:rPr lang="en-US" sz="3400" dirty="0" smtClean="0">
                <a:latin typeface="Times New Roman" pitchFamily="18" charset="0"/>
                <a:cs typeface="Times New Roman" pitchFamily="18" charset="0"/>
              </a:rPr>
              <a:t>The remaining 1% ,are dissolved solid matter such as food substances, waste products, </a:t>
            </a:r>
            <a:r>
              <a:rPr lang="en-US" sz="3400" dirty="0" err="1" smtClean="0">
                <a:latin typeface="Times New Roman" pitchFamily="18" charset="0"/>
                <a:cs typeface="Times New Roman" pitchFamily="18" charset="0"/>
              </a:rPr>
              <a:t>lanugo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vernix</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caseosa</a:t>
            </a:r>
            <a:r>
              <a:rPr lang="en-US" sz="3400" dirty="0" smtClean="0">
                <a:latin typeface="Times New Roman" pitchFamily="18" charset="0"/>
                <a:cs typeface="Times New Roman" pitchFamily="18" charset="0"/>
              </a:rPr>
              <a:t> and skin cells shed from the fetus.</a:t>
            </a:r>
          </a:p>
          <a:p>
            <a:r>
              <a:rPr lang="en-US" sz="3400" dirty="0" smtClean="0">
                <a:latin typeface="Times New Roman" pitchFamily="18" charset="0"/>
                <a:cs typeface="Times New Roman" pitchFamily="18" charset="0"/>
              </a:rPr>
              <a:t>Normally: Its alkaline in reaction, turbid or milky </a:t>
            </a:r>
            <a:r>
              <a:rPr lang="en-US" sz="3400" dirty="0" err="1" smtClean="0">
                <a:latin typeface="Times New Roman" pitchFamily="18" charset="0"/>
                <a:cs typeface="Times New Roman" pitchFamily="18" charset="0"/>
              </a:rPr>
              <a:t>coloured</a:t>
            </a:r>
            <a:r>
              <a:rPr lang="en-US" sz="3400" dirty="0" smtClean="0">
                <a:latin typeface="Times New Roman" pitchFamily="18" charset="0"/>
                <a:cs typeface="Times New Roman" pitchFamily="18" charset="0"/>
              </a:rPr>
              <a:t> due to </a:t>
            </a:r>
            <a:r>
              <a:rPr lang="en-US" sz="3400" dirty="0" err="1" smtClean="0">
                <a:latin typeface="Times New Roman" pitchFamily="18" charset="0"/>
                <a:cs typeface="Times New Roman" pitchFamily="18" charset="0"/>
              </a:rPr>
              <a:t>vernix</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caseosa</a:t>
            </a:r>
            <a:r>
              <a:rPr lang="en-US" sz="3400" dirty="0" smtClean="0">
                <a:latin typeface="Times New Roman" pitchFamily="18" charset="0"/>
                <a:cs typeface="Times New Roman" pitchFamily="18" charset="0"/>
              </a:rPr>
              <a:t> shed on it at term.</a:t>
            </a:r>
            <a:endParaRPr 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183646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NATIONAL RH POLICY 2007</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 goal of the RH policy is to enhance the Reproductive Health status of all Kenyans through:</a:t>
            </a:r>
          </a:p>
          <a:p>
            <a:r>
              <a:rPr lang="en-US" dirty="0" smtClean="0"/>
              <a:t>Increased equitable access to RH services</a:t>
            </a:r>
          </a:p>
          <a:p>
            <a:r>
              <a:rPr lang="en-US" dirty="0" smtClean="0"/>
              <a:t>Improved quality, efficiency and effectiveness of service delivery at all levels</a:t>
            </a:r>
          </a:p>
          <a:p>
            <a:r>
              <a:rPr lang="en-US" dirty="0" smtClean="0"/>
              <a:t>Improved responsiveness to clients’ needs</a:t>
            </a:r>
            <a:endParaRPr lang="en-US" dirty="0"/>
          </a:p>
        </p:txBody>
      </p:sp>
    </p:spTree>
    <p:extLst>
      <p:ext uri="{BB962C8B-B14F-4D97-AF65-F5344CB8AC3E}">
        <p14:creationId xmlns:p14="http://schemas.microsoft.com/office/powerpoint/2010/main" val="3455909016"/>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	</a:t>
            </a:r>
            <a:r>
              <a:rPr lang="en-US" sz="3600" i="1" u="sng" dirty="0" smtClean="0">
                <a:latin typeface="Times New Roman" pitchFamily="18" charset="0"/>
                <a:cs typeface="Times New Roman" pitchFamily="18" charset="0"/>
              </a:rPr>
              <a:t>Abnormal compositions are:-</a:t>
            </a:r>
            <a:endParaRPr lang="en-US" sz="3200" i="1" u="sng" dirty="0" smtClean="0">
              <a:latin typeface="Times New Roman" pitchFamily="18" charset="0"/>
              <a:cs typeface="Times New Roman" pitchFamily="18" charset="0"/>
            </a:endParaRPr>
          </a:p>
          <a:p>
            <a:pPr lvl="0"/>
            <a:r>
              <a:rPr lang="en-US" sz="3200" b="1" dirty="0" err="1" smtClean="0">
                <a:latin typeface="Times New Roman" pitchFamily="18" charset="0"/>
                <a:cs typeface="Times New Roman" pitchFamily="18" charset="0"/>
              </a:rPr>
              <a:t>Meconium</a:t>
            </a:r>
            <a:r>
              <a:rPr lang="en-US" sz="3200" b="1" dirty="0" smtClean="0">
                <a:latin typeface="Times New Roman" pitchFamily="18" charset="0"/>
                <a:cs typeface="Times New Roman" pitchFamily="18" charset="0"/>
              </a:rPr>
              <a:t>  stained</a:t>
            </a:r>
            <a:r>
              <a:rPr lang="en-US" sz="3200" dirty="0" smtClean="0">
                <a:latin typeface="Times New Roman" pitchFamily="18" charset="0"/>
                <a:cs typeface="Times New Roman" pitchFamily="18" charset="0"/>
              </a:rPr>
              <a:t>, becomes greenish </a:t>
            </a:r>
            <a:r>
              <a:rPr lang="en-US" sz="3200" dirty="0" err="1" smtClean="0">
                <a:latin typeface="Times New Roman" pitchFamily="18" charset="0"/>
                <a:cs typeface="Times New Roman" pitchFamily="18" charset="0"/>
              </a:rPr>
              <a:t>coloured</a:t>
            </a:r>
            <a:r>
              <a:rPr lang="en-US" sz="3200" dirty="0" smtClean="0">
                <a:latin typeface="Times New Roman" pitchFamily="18" charset="0"/>
                <a:cs typeface="Times New Roman" pitchFamily="18" charset="0"/>
              </a:rPr>
              <a:t>, facilitates diagnosis of the fetal status.</a:t>
            </a:r>
          </a:p>
          <a:p>
            <a:pPr lvl="0"/>
            <a:r>
              <a:rPr lang="en-US" sz="3200" b="1" dirty="0" smtClean="0">
                <a:latin typeface="Times New Roman" pitchFamily="18" charset="0"/>
                <a:cs typeface="Times New Roman" pitchFamily="18" charset="0"/>
              </a:rPr>
              <a:t>Muddy </a:t>
            </a:r>
            <a:r>
              <a:rPr lang="en-US" sz="3200" b="1" dirty="0" err="1" smtClean="0">
                <a:latin typeface="Times New Roman" pitchFamily="18" charset="0"/>
                <a:cs typeface="Times New Roman" pitchFamily="18" charset="0"/>
              </a:rPr>
              <a:t>coloured</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indicates that, fetus has been hypoxic previously, but the condition has resolved spontaneously .</a:t>
            </a:r>
          </a:p>
          <a:p>
            <a:pPr lvl="0"/>
            <a:r>
              <a:rPr lang="en-US" sz="3200" b="1" dirty="0" smtClean="0">
                <a:latin typeface="Times New Roman" pitchFamily="18" charset="0"/>
                <a:cs typeface="Times New Roman" pitchFamily="18" charset="0"/>
              </a:rPr>
              <a:t>Golden </a:t>
            </a:r>
            <a:r>
              <a:rPr lang="en-US" sz="3200" b="1" dirty="0" err="1" smtClean="0">
                <a:latin typeface="Times New Roman" pitchFamily="18" charset="0"/>
                <a:cs typeface="Times New Roman" pitchFamily="18" charset="0"/>
              </a:rPr>
              <a:t>coloured</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indicates </a:t>
            </a:r>
            <a:r>
              <a:rPr lang="en-US" sz="3200" dirty="0" err="1" smtClean="0">
                <a:latin typeface="Times New Roman" pitchFamily="18" charset="0"/>
                <a:cs typeface="Times New Roman" pitchFamily="18" charset="0"/>
              </a:rPr>
              <a:t>hyperbilirubinaemia</a:t>
            </a:r>
            <a:r>
              <a:rPr lang="en-US" sz="32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7208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			</a:t>
            </a:r>
            <a:r>
              <a:rPr lang="en-US" b="1" u="sng" dirty="0" smtClean="0">
                <a:solidFill>
                  <a:srgbClr val="7030A0"/>
                </a:solidFill>
              </a:rPr>
              <a:t>VOLUME/AMOUNT</a:t>
            </a:r>
            <a:endParaRPr lang="en-US" b="1" dirty="0" smtClean="0">
              <a:solidFill>
                <a:srgbClr val="7030A0"/>
              </a:solidFill>
            </a:endParaRPr>
          </a:p>
          <a:p>
            <a:pPr lvl="0"/>
            <a:r>
              <a:rPr lang="en-US" sz="3200" dirty="0" smtClean="0">
                <a:latin typeface="Times New Roman" pitchFamily="18" charset="0"/>
                <a:cs typeface="Times New Roman" pitchFamily="18" charset="0"/>
              </a:rPr>
              <a:t>Normally , fluid volume increases gradually as fetal growth progresses.</a:t>
            </a:r>
          </a:p>
          <a:p>
            <a:pPr lvl="0"/>
            <a:r>
              <a:rPr lang="en-US" sz="3200" dirty="0" smtClean="0">
                <a:latin typeface="Times New Roman" pitchFamily="18" charset="0"/>
                <a:cs typeface="Times New Roman" pitchFamily="18" charset="0"/>
              </a:rPr>
              <a:t>Maximum volume is attained at approximately 38 weeks , and  it ranges between 1000-1500ml.</a:t>
            </a:r>
          </a:p>
          <a:p>
            <a:r>
              <a:rPr lang="en-US" sz="3200" dirty="0" smtClean="0">
                <a:latin typeface="Times New Roman" pitchFamily="18" charset="0"/>
                <a:cs typeface="Times New Roman" pitchFamily="18" charset="0"/>
              </a:rPr>
              <a:t>Thereafter ,reduces slightly by approximately 200ml.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9189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a:xfrm>
            <a:off x="228600" y="1600200"/>
            <a:ext cx="8915400" cy="4495800"/>
          </a:xfrm>
        </p:spPr>
        <p:txBody>
          <a:bodyPr>
            <a:noAutofit/>
          </a:bodyPr>
          <a:lstStyle/>
          <a:p>
            <a:pPr lvl="0"/>
            <a:r>
              <a:rPr lang="en-US" sz="3600" dirty="0" smtClean="0">
                <a:latin typeface="Times New Roman" pitchFamily="18" charset="0"/>
                <a:cs typeface="Times New Roman" pitchFamily="18" charset="0"/>
              </a:rPr>
              <a:t> Amount, more than  1500ml is referred  to  as </a:t>
            </a:r>
            <a:r>
              <a:rPr lang="en-US" sz="3600" b="1" dirty="0" smtClean="0">
                <a:latin typeface="Times New Roman" pitchFamily="18" charset="0"/>
                <a:cs typeface="Times New Roman" pitchFamily="18" charset="0"/>
              </a:rPr>
              <a:t>Polyhydramnious.</a:t>
            </a:r>
          </a:p>
          <a:p>
            <a:pPr lvl="0"/>
            <a:r>
              <a:rPr lang="en-US" sz="3600" dirty="0" smtClean="0">
                <a:latin typeface="Times New Roman" pitchFamily="18" charset="0"/>
                <a:cs typeface="Times New Roman" pitchFamily="18" charset="0"/>
              </a:rPr>
              <a:t> Less than 300ml (0.3 </a:t>
            </a:r>
            <a:r>
              <a:rPr lang="en-US" sz="3600" dirty="0" err="1" smtClean="0">
                <a:latin typeface="Times New Roman" pitchFamily="18" charset="0"/>
                <a:cs typeface="Times New Roman" pitchFamily="18" charset="0"/>
              </a:rPr>
              <a:t>litre</a:t>
            </a:r>
            <a:r>
              <a:rPr lang="en-US" sz="3600" dirty="0" smtClean="0">
                <a:latin typeface="Times New Roman" pitchFamily="18" charset="0"/>
                <a:cs typeface="Times New Roman" pitchFamily="18" charset="0"/>
              </a:rPr>
              <a:t>) is collectively known as </a:t>
            </a:r>
            <a:r>
              <a:rPr lang="en-US" sz="3600" b="1" dirty="0" smtClean="0">
                <a:latin typeface="Times New Roman" pitchFamily="18" charset="0"/>
                <a:cs typeface="Times New Roman" pitchFamily="18" charset="0"/>
              </a:rPr>
              <a:t>Oligohydramnious</a:t>
            </a:r>
            <a:r>
              <a:rPr lang="en-US" sz="3600" dirty="0" smtClean="0">
                <a:latin typeface="Times New Roman" pitchFamily="18" charset="0"/>
                <a:cs typeface="Times New Roman" pitchFamily="18" charset="0"/>
              </a:rPr>
              <a:t>.</a:t>
            </a:r>
          </a:p>
          <a:p>
            <a:pPr lvl="0"/>
            <a:r>
              <a:rPr lang="en-US" sz="3600" dirty="0" smtClean="0">
                <a:latin typeface="Times New Roman" pitchFamily="18" charset="0"/>
                <a:cs typeface="Times New Roman" pitchFamily="18" charset="0"/>
              </a:rPr>
              <a:t>Such abnormalities are highly associated with congenital malformations of the fetus such as spinal-bifida.</a:t>
            </a:r>
          </a:p>
          <a:p>
            <a:pPr>
              <a:buNone/>
            </a:pPr>
            <a:r>
              <a:rPr lang="en-US" sz="3600" dirty="0" smtClean="0">
                <a:latin typeface="Times New Roman" pitchFamily="18" charset="0"/>
                <a:cs typeface="Times New Roman" pitchFamily="18" charset="0"/>
              </a:rPr>
              <a:t> 		</a:t>
            </a:r>
            <a:endParaRPr lang="en-US" sz="3600" dirty="0"/>
          </a:p>
        </p:txBody>
      </p:sp>
    </p:spTree>
    <p:extLst>
      <p:ext uri="{BB962C8B-B14F-4D97-AF65-F5344CB8AC3E}">
        <p14:creationId xmlns:p14="http://schemas.microsoft.com/office/powerpoint/2010/main" val="428325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Autofit/>
          </a:bodyPr>
          <a:lstStyle/>
          <a:p>
            <a:pPr>
              <a:buNone/>
            </a:pPr>
            <a:r>
              <a:rPr lang="en-US" sz="3400" b="1" dirty="0" smtClean="0">
                <a:solidFill>
                  <a:srgbClr val="7030A0"/>
                </a:solidFill>
                <a:latin typeface="Times New Roman" pitchFamily="18" charset="0"/>
                <a:cs typeface="Times New Roman" pitchFamily="18" charset="0"/>
              </a:rPr>
              <a:t>	</a:t>
            </a:r>
            <a:r>
              <a:rPr lang="en-US" sz="3400" b="1" u="sng" dirty="0" smtClean="0">
                <a:solidFill>
                  <a:srgbClr val="7030A0"/>
                </a:solidFill>
                <a:latin typeface="Times New Roman" pitchFamily="18" charset="0"/>
                <a:cs typeface="Times New Roman" pitchFamily="18" charset="0"/>
              </a:rPr>
              <a:t>FUNCTIONS</a:t>
            </a:r>
            <a:endParaRPr lang="en-US" sz="3400" b="1" dirty="0" smtClean="0">
              <a:solidFill>
                <a:srgbClr val="7030A0"/>
              </a:solidFill>
              <a:latin typeface="Times New Roman" pitchFamily="18" charset="0"/>
              <a:cs typeface="Times New Roman" pitchFamily="18" charset="0"/>
            </a:endParaRPr>
          </a:p>
          <a:p>
            <a:pPr lvl="0"/>
            <a:r>
              <a:rPr lang="en-US" sz="3400" dirty="0" smtClean="0">
                <a:latin typeface="Times New Roman" pitchFamily="18" charset="0"/>
                <a:cs typeface="Times New Roman" pitchFamily="18" charset="0"/>
              </a:rPr>
              <a:t>Distends the amniotic sac such that fetus grows and moves freely, hence symmetrical musculoskeletal development.</a:t>
            </a:r>
          </a:p>
          <a:p>
            <a:r>
              <a:rPr lang="en-US" sz="3400" dirty="0" smtClean="0">
                <a:latin typeface="Times New Roman" pitchFamily="18" charset="0"/>
                <a:cs typeface="Times New Roman" pitchFamily="18" charset="0"/>
              </a:rPr>
              <a:t>Maintains equal pressure, because the fluid is not compressible, hence offers fetal protection from mechanical/physical trauma.</a:t>
            </a:r>
          </a:p>
          <a:p>
            <a:pPr lvl="0"/>
            <a:endParaRPr lang="en-US" sz="3400" dirty="0" smtClean="0">
              <a:latin typeface="Times New Roman" pitchFamily="18" charset="0"/>
              <a:cs typeface="Times New Roman" pitchFamily="18" charset="0"/>
            </a:endParaRPr>
          </a:p>
          <a:p>
            <a:endParaRPr lang="en-US" sz="3400" dirty="0"/>
          </a:p>
        </p:txBody>
      </p:sp>
    </p:spTree>
    <p:extLst>
      <p:ext uri="{BB962C8B-B14F-4D97-AF65-F5344CB8AC3E}">
        <p14:creationId xmlns:p14="http://schemas.microsoft.com/office/powerpoint/2010/main" val="369724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a:xfrm>
            <a:off x="612648" y="1600200"/>
            <a:ext cx="8302752" cy="4495800"/>
          </a:xfrm>
        </p:spPr>
        <p:txBody>
          <a:bodyPr>
            <a:normAutofit fontScale="92500" lnSpcReduction="20000"/>
          </a:bodyPr>
          <a:lstStyle/>
          <a:p>
            <a:pPr lvl="0"/>
            <a:r>
              <a:rPr lang="en-US" sz="3700" dirty="0" smtClean="0">
                <a:latin typeface="Times New Roman" pitchFamily="18" charset="0"/>
                <a:cs typeface="Times New Roman" pitchFamily="18" charset="0"/>
              </a:rPr>
              <a:t>Maintains constant intrauterine temperature conducive for fetal growth and development. </a:t>
            </a:r>
          </a:p>
          <a:p>
            <a:pPr lvl="0"/>
            <a:r>
              <a:rPr lang="en-US" sz="3700" dirty="0" smtClean="0">
                <a:latin typeface="Times New Roman" pitchFamily="18" charset="0"/>
                <a:cs typeface="Times New Roman" pitchFamily="18" charset="0"/>
              </a:rPr>
              <a:t>Provides small amounts of nutrients to the fetus.</a:t>
            </a:r>
          </a:p>
          <a:p>
            <a:pPr lvl="0"/>
            <a:r>
              <a:rPr lang="en-US" sz="4000" dirty="0" smtClean="0">
                <a:latin typeface="Times New Roman" pitchFamily="18" charset="0"/>
                <a:cs typeface="Times New Roman" pitchFamily="18" charset="0"/>
              </a:rPr>
              <a:t>Helps/assists in cervical effacement, and subsequent cervical dilatation, especially where the presenting part is poorly applied.</a:t>
            </a:r>
            <a:endParaRPr lang="en-US" sz="37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946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contd</a:t>
            </a:r>
            <a:endParaRPr lang="en-US" dirty="0"/>
          </a:p>
        </p:txBody>
      </p:sp>
      <p:sp>
        <p:nvSpPr>
          <p:cNvPr id="3" name="Content Placeholder 2"/>
          <p:cNvSpPr>
            <a:spLocks noGrp="1"/>
          </p:cNvSpPr>
          <p:nvPr>
            <p:ph sz="quarter" idx="1"/>
          </p:nvPr>
        </p:nvSpPr>
        <p:spPr/>
        <p:txBody>
          <a:bodyPr>
            <a:noAutofit/>
          </a:bodyPr>
          <a:lstStyle/>
          <a:p>
            <a:pPr lvl="0"/>
            <a:r>
              <a:rPr lang="en-US" sz="3600" dirty="0" smtClean="0">
                <a:latin typeface="Times New Roman" pitchFamily="18" charset="0"/>
                <a:cs typeface="Times New Roman" pitchFamily="18" charset="0"/>
              </a:rPr>
              <a:t>Protects the placenta and umbilical cord, from pressure of uterine contractions,  as long as membranes are intact .</a:t>
            </a:r>
          </a:p>
          <a:p>
            <a:pPr>
              <a:buNone/>
            </a:pPr>
            <a:r>
              <a:rPr lang="en-US" sz="3600" dirty="0" smtClean="0">
                <a:latin typeface="Times New Roman" pitchFamily="18" charset="0"/>
                <a:cs typeface="Times New Roman" pitchFamily="18" charset="0"/>
              </a:rPr>
              <a:t>					</a:t>
            </a:r>
          </a:p>
          <a:p>
            <a:pPr>
              <a:buNone/>
            </a:pP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6" name="5-Point Star 5"/>
          <p:cNvSpPr/>
          <p:nvPr/>
        </p:nvSpPr>
        <p:spPr>
          <a:xfrm>
            <a:off x="838200" y="3733800"/>
            <a:ext cx="3810000" cy="2133600"/>
          </a:xfrm>
          <a:prstGeom prst="star5">
            <a:avLst>
              <a:gd name="adj" fmla="val 500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FF"/>
                </a:solidFill>
              </a:rPr>
              <a:t>QUESTION?</a:t>
            </a:r>
            <a:r>
              <a:rPr lang="en-US" dirty="0" smtClean="0"/>
              <a:t>  </a:t>
            </a:r>
            <a:endParaRPr lang="en-US" dirty="0"/>
          </a:p>
        </p:txBody>
      </p:sp>
    </p:spTree>
    <p:extLst>
      <p:ext uri="{BB962C8B-B14F-4D97-AF65-F5344CB8AC3E}">
        <p14:creationId xmlns:p14="http://schemas.microsoft.com/office/powerpoint/2010/main" val="49000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458200" cy="2896561"/>
          </a:xfrm>
          <a:blipFill>
            <a:blip r:embed="rId2" cstate="print"/>
            <a:tile tx="0" ty="0" sx="100000" sy="100000" flip="none" algn="tl"/>
          </a:blipFill>
          <a:ln w="76200">
            <a:solidFill>
              <a:srgbClr val="FFFF00"/>
            </a:solidFill>
          </a:ln>
          <a:scene3d>
            <a:camera prst="perspectiveContrastingRightFacing"/>
            <a:lightRig rig="soft" dir="t"/>
          </a:scene3d>
          <a:sp3d>
            <a:bevelT prst="slope"/>
          </a:sp3d>
        </p:spPr>
        <p:txBody>
          <a:bodyPr>
            <a:normAutofit fontScale="90000"/>
            <a:scene3d>
              <a:camera prst="orthographicFront"/>
              <a:lightRig rig="soft" dir="t"/>
            </a:scene3d>
            <a:sp3d prstMaterial="softEdge">
              <a:bevelT w="25400" h="25400"/>
            </a:sp3d>
          </a:bodyPr>
          <a:lstStyle/>
          <a:p>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6700" dirty="0" smtClean="0">
                <a:solidFill>
                  <a:srgbClr val="FF0000"/>
                </a:solidFill>
              </a:rPr>
              <a:t>THE</a:t>
            </a:r>
            <a:r>
              <a:rPr lang="en-US" dirty="0" smtClean="0">
                <a:solidFill>
                  <a:srgbClr val="FF0000"/>
                </a:solidFill>
              </a:rPr>
              <a:t/>
            </a:r>
            <a:br>
              <a:rPr lang="en-US" dirty="0" smtClean="0">
                <a:solidFill>
                  <a:srgbClr val="FF0000"/>
                </a:solidFill>
              </a:rPr>
            </a:br>
            <a:r>
              <a:rPr lang="en-US" sz="6700" dirty="0" smtClean="0">
                <a:solidFill>
                  <a:srgbClr val="FF0000"/>
                </a:solidFill>
                <a:latin typeface="Copperplate Gothic Bold" pitchFamily="34" charset="0"/>
              </a:rPr>
              <a:t>UMBILICAL CORD </a:t>
            </a:r>
            <a:r>
              <a:rPr lang="en-US" dirty="0" smtClean="0">
                <a:solidFill>
                  <a:srgbClr val="FF0000"/>
                </a:solidFill>
              </a:rPr>
              <a:t/>
            </a:r>
            <a:br>
              <a:rPr lang="en-US" dirty="0" smtClean="0">
                <a:solidFill>
                  <a:srgbClr val="FF0000"/>
                </a:solidFill>
              </a:rPr>
            </a:br>
            <a:endParaRPr lang="en-US" dirty="0"/>
          </a:p>
        </p:txBody>
      </p:sp>
      <p:sp>
        <p:nvSpPr>
          <p:cNvPr id="3" name="Subtitle 2"/>
          <p:cNvSpPr>
            <a:spLocks noGrp="1"/>
          </p:cNvSpPr>
          <p:nvPr>
            <p:ph type="subTitle" idx="1"/>
          </p:nvPr>
        </p:nvSpPr>
        <p:spPr>
          <a:xfrm>
            <a:off x="1219200" y="4419600"/>
            <a:ext cx="4267200" cy="1199704"/>
          </a:xfrm>
          <a:blipFill>
            <a:blip r:embed="rId3" cstate="print"/>
            <a:tile tx="0" ty="0" sx="100000" sy="100000" flip="none" algn="tl"/>
          </a:blipFill>
          <a:ln w="76200">
            <a:solidFill>
              <a:schemeClr val="accent5"/>
            </a:solidFill>
          </a:ln>
          <a:scene3d>
            <a:camera prst="perspectiveRelaxedModerately"/>
            <a:lightRig rig="threePt" dir="t"/>
          </a:scene3d>
          <a:sp3d>
            <a:bevelT w="101600" prst="riblet"/>
          </a:sp3d>
        </p:spPr>
        <p:txBody>
          <a:bodyPr>
            <a:prstTxWarp prst="textCurveDown">
              <a:avLst/>
            </a:prstTxWarp>
          </a:bodyPr>
          <a:lstStyle/>
          <a:p>
            <a:r>
              <a:rPr lang="en-US" dirty="0" smtClean="0">
                <a:solidFill>
                  <a:srgbClr val="C00000"/>
                </a:solidFill>
              </a:rPr>
              <a:t>R  U  THERE?????????</a:t>
            </a:r>
            <a:endParaRPr lang="en-US" dirty="0">
              <a:solidFill>
                <a:srgbClr val="C00000"/>
              </a:solidFill>
            </a:endParaRPr>
          </a:p>
        </p:txBody>
      </p:sp>
    </p:spTree>
    <p:extLst>
      <p:ext uri="{BB962C8B-B14F-4D97-AF65-F5344CB8AC3E}">
        <p14:creationId xmlns:p14="http://schemas.microsoft.com/office/powerpoint/2010/main" val="410023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a:latin typeface="Times New Roman" pitchFamily="18" charset="0"/>
                <a:cs typeface="Times New Roman" pitchFamily="18" charset="0"/>
              </a:rPr>
              <a:t>Also referred to as the </a:t>
            </a:r>
            <a:r>
              <a:rPr lang="en-US" sz="4400" b="1" dirty="0" err="1" smtClean="0">
                <a:latin typeface="Times New Roman" pitchFamily="18" charset="0"/>
                <a:cs typeface="Times New Roman" pitchFamily="18" charset="0"/>
              </a:rPr>
              <a:t>funis</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lvl="0"/>
            <a:r>
              <a:rPr lang="en-US" sz="4400" dirty="0">
                <a:latin typeface="Times New Roman" pitchFamily="18" charset="0"/>
                <a:cs typeface="Times New Roman" pitchFamily="18" charset="0"/>
              </a:rPr>
              <a:t>Originates from the duct that forms between the amnion and York sac by the 5</a:t>
            </a:r>
            <a:r>
              <a:rPr lang="en-US" sz="4400" baseline="30000" dirty="0">
                <a:latin typeface="Times New Roman" pitchFamily="18" charset="0"/>
                <a:cs typeface="Times New Roman" pitchFamily="18" charset="0"/>
              </a:rPr>
              <a:t>th</a:t>
            </a:r>
            <a:r>
              <a:rPr lang="en-US" sz="4400" dirty="0">
                <a:latin typeface="Times New Roman" pitchFamily="18" charset="0"/>
                <a:cs typeface="Times New Roman" pitchFamily="18" charset="0"/>
              </a:rPr>
              <a:t> week of pregnancy.</a:t>
            </a:r>
          </a:p>
          <a:p>
            <a:pPr>
              <a:buNone/>
            </a:pPr>
            <a:endParaRPr lang="en-US" sz="4400" dirty="0"/>
          </a:p>
        </p:txBody>
      </p:sp>
      <p:sp>
        <p:nvSpPr>
          <p:cNvPr id="2" name="Title 1"/>
          <p:cNvSpPr>
            <a:spLocks noGrp="1"/>
          </p:cNvSpPr>
          <p:nvPr>
            <p:ph type="title"/>
          </p:nvPr>
        </p:nvSpPr>
        <p:spPr/>
        <p:txBody>
          <a:bodyPr>
            <a:normAutofit fontScale="90000"/>
          </a:bodyPr>
          <a:lstStyle/>
          <a:p>
            <a:r>
              <a:rPr lang="en-US" u="sng" dirty="0" smtClean="0"/>
              <a:t/>
            </a:r>
            <a:br>
              <a:rPr lang="en-US" u="sng" dirty="0" smtClean="0"/>
            </a:br>
            <a:r>
              <a:rPr lang="en-US" dirty="0" smtClean="0">
                <a:effectLst/>
              </a:rPr>
              <a:t>		ct</a:t>
            </a:r>
            <a:r>
              <a:rPr lang="en-US" dirty="0"/>
              <a:t/>
            </a:r>
            <a:br>
              <a:rPr lang="en-US" dirty="0"/>
            </a:br>
            <a:endParaRPr lang="en-US" dirty="0"/>
          </a:p>
        </p:txBody>
      </p:sp>
    </p:spTree>
    <p:extLst>
      <p:ext uri="{BB962C8B-B14F-4D97-AF65-F5344CB8AC3E}">
        <p14:creationId xmlns:p14="http://schemas.microsoft.com/office/powerpoint/2010/main" val="24123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600" dirty="0" smtClean="0">
                <a:latin typeface="Times New Roman" pitchFamily="18" charset="0"/>
                <a:cs typeface="Times New Roman" pitchFamily="18" charset="0"/>
              </a:rPr>
              <a:t>Extends from the fetus to the placenta.</a:t>
            </a:r>
          </a:p>
          <a:p>
            <a:pPr lvl="0"/>
            <a:r>
              <a:rPr lang="en-US" sz="3600" dirty="0" smtClean="0">
                <a:latin typeface="Times New Roman" pitchFamily="18" charset="0"/>
                <a:cs typeface="Times New Roman" pitchFamily="18" charset="0"/>
              </a:rPr>
              <a:t>Has an average  measurement of 50cm in length,  thickness ranges between 1.5 – 2cm ,since its not evenly distributed.</a:t>
            </a:r>
          </a:p>
          <a:p>
            <a:pPr lvl="0"/>
            <a:r>
              <a:rPr lang="en-US" sz="3600" dirty="0" smtClean="0">
                <a:latin typeface="Times New Roman" pitchFamily="18" charset="0"/>
                <a:cs typeface="Times New Roman" pitchFamily="18" charset="0"/>
              </a:rPr>
              <a:t>Consists of 3 blood vessels  wrapped/ enclosed in a gelatinous materials referred to as </a:t>
            </a:r>
            <a:r>
              <a:rPr lang="en-US" sz="3600" b="1" dirty="0" smtClean="0">
                <a:latin typeface="Times New Roman" pitchFamily="18" charset="0"/>
                <a:cs typeface="Times New Roman" pitchFamily="18" charset="0"/>
              </a:rPr>
              <a:t>Wharton’s jelly </a:t>
            </a:r>
            <a:r>
              <a:rPr lang="en-US" sz="3600" dirty="0" smtClean="0">
                <a:latin typeface="Times New Roman" pitchFamily="18" charset="0"/>
                <a:cs typeface="Times New Roman" pitchFamily="18" charset="0"/>
              </a:rPr>
              <a:t>from mesoderm.</a:t>
            </a:r>
          </a:p>
          <a:p>
            <a:endParaRPr lang="en-US" sz="3600" dirty="0"/>
          </a:p>
        </p:txBody>
      </p:sp>
      <p:sp>
        <p:nvSpPr>
          <p:cNvPr id="3" name="Title 2"/>
          <p:cNvSpPr>
            <a:spLocks noGrp="1"/>
          </p:cNvSpPr>
          <p:nvPr>
            <p:ph type="title"/>
          </p:nvPr>
        </p:nvSpPr>
        <p:spPr/>
        <p:txBody>
          <a:bodyPr/>
          <a:lstStyle/>
          <a:p>
            <a:r>
              <a:rPr lang="en-US" sz="4400" dirty="0" smtClean="0">
                <a:solidFill>
                  <a:schemeClr val="accent3">
                    <a:lumMod val="50000"/>
                  </a:schemeClr>
                </a:solidFill>
                <a:latin typeface="Times New Roman" pitchFamily="18" charset="0"/>
                <a:cs typeface="Times New Roman" pitchFamily="18" charset="0"/>
              </a:rPr>
              <a:t>DESCRIPTION</a:t>
            </a:r>
            <a:endParaRPr lang="en-US" dirty="0"/>
          </a:p>
        </p:txBody>
      </p:sp>
    </p:spTree>
    <p:extLst>
      <p:ext uri="{BB962C8B-B14F-4D97-AF65-F5344CB8AC3E}">
        <p14:creationId xmlns:p14="http://schemas.microsoft.com/office/powerpoint/2010/main" val="57268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3600" dirty="0" smtClean="0">
                <a:latin typeface="Times New Roman" pitchFamily="18" charset="0"/>
                <a:cs typeface="Times New Roman" pitchFamily="18" charset="0"/>
              </a:rPr>
              <a:t>Externally covered by a layer of amnion, continuous with that covering the placenta ,but adherent to the gelatinous material.</a:t>
            </a:r>
          </a:p>
          <a:p>
            <a:pPr lvl="0"/>
            <a:r>
              <a:rPr lang="en-US" sz="3600" dirty="0" smtClean="0">
                <a:latin typeface="Times New Roman" pitchFamily="18" charset="0"/>
                <a:cs typeface="Times New Roman" pitchFamily="18" charset="0"/>
              </a:rPr>
              <a:t>Has a characteristic spiral twist ,which gives it some protection from pressure.</a:t>
            </a:r>
          </a:p>
          <a:p>
            <a:pPr lvl="0"/>
            <a:r>
              <a:rPr lang="en-US" sz="3600" dirty="0" smtClean="0">
                <a:latin typeface="Times New Roman" pitchFamily="18" charset="0"/>
                <a:cs typeface="Times New Roman" pitchFamily="18" charset="0"/>
              </a:rPr>
              <a:t>It does not have nerves, hence no pain is perceived on cutting it.</a:t>
            </a:r>
          </a:p>
          <a:p>
            <a:endParaRPr lang="en-US" dirty="0"/>
          </a:p>
        </p:txBody>
      </p:sp>
      <p:sp>
        <p:nvSpPr>
          <p:cNvPr id="3" name="Title 2"/>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58344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Components of RH Policy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Safe motherhood, maternal and neonatal health</a:t>
            </a:r>
          </a:p>
          <a:p>
            <a:r>
              <a:rPr lang="en-US" dirty="0" smtClean="0"/>
              <a:t>Family Planning</a:t>
            </a:r>
          </a:p>
          <a:p>
            <a:r>
              <a:rPr lang="en-US" dirty="0" smtClean="0"/>
              <a:t>Adolescence/youth sexual and reproductive health</a:t>
            </a:r>
          </a:p>
          <a:p>
            <a:r>
              <a:rPr lang="en-US" dirty="0" smtClean="0"/>
              <a:t>Gender issues and reproductive rights</a:t>
            </a:r>
          </a:p>
          <a:p>
            <a:r>
              <a:rPr lang="en-US" dirty="0" smtClean="0"/>
              <a:t>HIV/AIDS</a:t>
            </a:r>
          </a:p>
          <a:p>
            <a:r>
              <a:rPr lang="en-US" dirty="0" smtClean="0"/>
              <a:t>Reproductive tract infections</a:t>
            </a:r>
          </a:p>
          <a:p>
            <a:pPr marL="0" indent="0">
              <a:buNone/>
            </a:pPr>
            <a:r>
              <a:rPr lang="en-US" dirty="0" smtClean="0"/>
              <a:t>Infertility</a:t>
            </a:r>
          </a:p>
          <a:p>
            <a:r>
              <a:rPr lang="en-US" dirty="0" smtClean="0"/>
              <a:t>Cancers of reproductive organs</a:t>
            </a:r>
            <a:endParaRPr lang="en-US" dirty="0"/>
          </a:p>
        </p:txBody>
      </p:sp>
    </p:spTree>
    <p:extLst>
      <p:ext uri="{BB962C8B-B14F-4D97-AF65-F5344CB8AC3E}">
        <p14:creationId xmlns:p14="http://schemas.microsoft.com/office/powerpoint/2010/main" val="269647084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latin typeface="Times New Roman" pitchFamily="18" charset="0"/>
                <a:cs typeface="Times New Roman" pitchFamily="18" charset="0"/>
              </a:rPr>
              <a:t>They are two (2) arteries and one (1) vein.</a:t>
            </a:r>
          </a:p>
          <a:p>
            <a:pPr lvl="0"/>
            <a:r>
              <a:rPr lang="en-US" sz="3200" dirty="0" smtClean="0">
                <a:latin typeface="Times New Roman" pitchFamily="18" charset="0"/>
                <a:cs typeface="Times New Roman" pitchFamily="18" charset="0"/>
              </a:rPr>
              <a:t>Arteries carry deoxygenated blood and wind spirally around the vein all along.</a:t>
            </a:r>
          </a:p>
          <a:p>
            <a:pPr lvl="0"/>
            <a:r>
              <a:rPr lang="en-US" sz="3200" dirty="0" smtClean="0">
                <a:latin typeface="Times New Roman" pitchFamily="18" charset="0"/>
                <a:cs typeface="Times New Roman" pitchFamily="18" charset="0"/>
              </a:rPr>
              <a:t>The vein is wider , and  carries oxygenated blood from placenta to the fetus.</a:t>
            </a:r>
          </a:p>
          <a:p>
            <a:pPr>
              <a:buNone/>
            </a:pPr>
            <a:r>
              <a:rPr lang="en-US" sz="3200" b="1" dirty="0" smtClean="0">
                <a:solidFill>
                  <a:srgbClr val="FF0000"/>
                </a:solidFill>
                <a:latin typeface="Times New Roman" pitchFamily="18" charset="0"/>
                <a:cs typeface="Times New Roman" pitchFamily="18" charset="0"/>
              </a:rPr>
              <a:t>NB </a:t>
            </a:r>
            <a:r>
              <a:rPr lang="en-US" sz="3200" dirty="0" smtClean="0">
                <a:latin typeface="Times New Roman" pitchFamily="18" charset="0"/>
                <a:cs typeface="Times New Roman" pitchFamily="18" charset="0"/>
              </a:rPr>
              <a:t> Absence of one (1) artery, is highly associated with renal agenesis i.e. incomplete development of the kidneys.</a:t>
            </a:r>
          </a:p>
          <a:p>
            <a:endParaRPr lang="en-US" dirty="0"/>
          </a:p>
        </p:txBody>
      </p:sp>
      <p:sp>
        <p:nvSpPr>
          <p:cNvPr id="3" name="Title 2"/>
          <p:cNvSpPr>
            <a:spLocks noGrp="1"/>
          </p:cNvSpPr>
          <p:nvPr>
            <p:ph type="title"/>
          </p:nvPr>
        </p:nvSpPr>
        <p:spPr/>
        <p:txBody>
          <a:bodyPr/>
          <a:lstStyle/>
          <a:p>
            <a:r>
              <a:rPr lang="en-US" dirty="0" smtClean="0"/>
              <a:t>	</a:t>
            </a:r>
            <a:r>
              <a:rPr lang="en-US" sz="4400" dirty="0" smtClean="0">
                <a:latin typeface="Times New Roman" pitchFamily="18" charset="0"/>
                <a:cs typeface="Times New Roman" pitchFamily="18" charset="0"/>
              </a:rPr>
              <a:t> </a:t>
            </a:r>
            <a:r>
              <a:rPr lang="en-US" sz="4400" dirty="0" smtClean="0">
                <a:solidFill>
                  <a:schemeClr val="accent3">
                    <a:lumMod val="50000"/>
                  </a:schemeClr>
                </a:solidFill>
                <a:latin typeface="Times New Roman" pitchFamily="18" charset="0"/>
                <a:cs typeface="Times New Roman" pitchFamily="18" charset="0"/>
              </a:rPr>
              <a:t>THE BLOOD VESSELS</a:t>
            </a:r>
            <a:endParaRPr lang="en-US" dirty="0"/>
          </a:p>
        </p:txBody>
      </p:sp>
    </p:spTree>
    <p:extLst>
      <p:ext uri="{BB962C8B-B14F-4D97-AF65-F5344CB8AC3E}">
        <p14:creationId xmlns:p14="http://schemas.microsoft.com/office/powerpoint/2010/main" val="241221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Autofit/>
          </a:bodyPr>
          <a:lstStyle/>
          <a:p>
            <a:pPr lvl="0">
              <a:buNone/>
            </a:pPr>
            <a:r>
              <a:rPr lang="en-US" sz="3200" dirty="0" smtClean="0"/>
              <a:t>	</a:t>
            </a:r>
            <a:r>
              <a:rPr lang="en-US" sz="3200" b="1" dirty="0" smtClean="0">
                <a:solidFill>
                  <a:srgbClr val="7030A0"/>
                </a:solidFill>
                <a:cs typeface="Times New Roman" pitchFamily="18" charset="0"/>
              </a:rPr>
              <a:t>1.True knot(s)</a:t>
            </a:r>
          </a:p>
          <a:p>
            <a:r>
              <a:rPr lang="en-US" sz="3200" dirty="0" smtClean="0">
                <a:cs typeface="Times New Roman" pitchFamily="18" charset="0"/>
              </a:rPr>
              <a:t>Occurs where the cord is abnormally long such that the fetus pass over the loop of the cord as it turn/moves within liquor amnii.</a:t>
            </a:r>
          </a:p>
          <a:p>
            <a:pPr>
              <a:buNone/>
            </a:pPr>
            <a:r>
              <a:rPr lang="en-US" sz="3200" dirty="0" smtClean="0">
                <a:cs typeface="Times New Roman" pitchFamily="18" charset="0"/>
              </a:rPr>
              <a:t>     </a:t>
            </a:r>
            <a:r>
              <a:rPr lang="en-US" sz="3200" u="sng" dirty="0" smtClean="0">
                <a:cs typeface="Times New Roman" pitchFamily="18" charset="0"/>
              </a:rPr>
              <a:t>Dangers/Potential risks</a:t>
            </a:r>
          </a:p>
          <a:p>
            <a:pPr lvl="0"/>
            <a:r>
              <a:rPr lang="en-US" sz="3200" dirty="0" smtClean="0">
                <a:cs typeface="Times New Roman" pitchFamily="18" charset="0"/>
              </a:rPr>
              <a:t>Fetal hypoxia as the knot tightens during the labour process.</a:t>
            </a:r>
          </a:p>
          <a:p>
            <a:pPr lvl="0"/>
            <a:r>
              <a:rPr lang="en-US" sz="3200" dirty="0" smtClean="0">
                <a:cs typeface="Times New Roman" pitchFamily="18" charset="0"/>
              </a:rPr>
              <a:t>Fresh stillbirth due to  complete cut off, of the blood supply to the fetus .</a:t>
            </a:r>
          </a:p>
          <a:p>
            <a:endParaRPr lang="en-US" sz="3200" dirty="0"/>
          </a:p>
        </p:txBody>
      </p:sp>
      <p:sp>
        <p:nvSpPr>
          <p:cNvPr id="3" name="Title 2"/>
          <p:cNvSpPr>
            <a:spLocks noGrp="1"/>
          </p:cNvSpPr>
          <p:nvPr>
            <p:ph type="title"/>
          </p:nvPr>
        </p:nvSpPr>
        <p:spPr>
          <a:xfrm>
            <a:off x="457200" y="274638"/>
            <a:ext cx="8229600" cy="944562"/>
          </a:xfrm>
        </p:spPr>
        <p:txBody>
          <a:bodyPr>
            <a:noAutofit/>
          </a:bodyPr>
          <a:lstStyle/>
          <a:p>
            <a:r>
              <a:rPr lang="en-US" sz="3200" dirty="0" smtClean="0">
                <a:solidFill>
                  <a:schemeClr val="accent3">
                    <a:lumMod val="50000"/>
                  </a:schemeClr>
                </a:solidFill>
                <a:latin typeface="+mn-lt"/>
              </a:rPr>
              <a:t>ANATOMICAL VARIATIONS /ABNORMALITIES</a:t>
            </a:r>
            <a:endParaRPr lang="en-US" sz="3200" dirty="0">
              <a:latin typeface="+mn-lt"/>
            </a:endParaRPr>
          </a:p>
        </p:txBody>
      </p:sp>
    </p:spTree>
    <p:extLst>
      <p:ext uri="{BB962C8B-B14F-4D97-AF65-F5344CB8AC3E}">
        <p14:creationId xmlns:p14="http://schemas.microsoft.com/office/powerpoint/2010/main" val="140824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php.med.unsw.edu.au/embryology/images/b/b8/Placental_cord_knot.png"/>
          <p:cNvPicPr>
            <a:picLocks noGrp="1"/>
          </p:cNvPicPr>
          <p:nvPr>
            <p:ph idx="1"/>
          </p:nvPr>
        </p:nvPicPr>
        <p:blipFill>
          <a:blip r:embed="rId2" cstate="print"/>
          <a:srcRect/>
          <a:stretch>
            <a:fillRect/>
          </a:stretch>
        </p:blipFill>
        <p:spPr bwMode="auto">
          <a:xfrm>
            <a:off x="0" y="0"/>
            <a:ext cx="4724400" cy="6858000"/>
          </a:xfrm>
          <a:prstGeom prst="rect">
            <a:avLst/>
          </a:prstGeom>
          <a:noFill/>
          <a:ln w="9525">
            <a:noFill/>
            <a:miter lim="800000"/>
            <a:headEnd/>
            <a:tailEnd/>
          </a:ln>
        </p:spPr>
      </p:pic>
      <p:pic>
        <p:nvPicPr>
          <p:cNvPr id="7" name="Picture 6" descr="http://www.embryology.ch/images/fimgplacenta/cordon/noeud01.jpg"/>
          <p:cNvPicPr/>
          <p:nvPr/>
        </p:nvPicPr>
        <p:blipFill>
          <a:blip r:embed="rId3" cstate="print"/>
          <a:srcRect/>
          <a:stretch>
            <a:fillRect/>
          </a:stretch>
        </p:blipFill>
        <p:spPr bwMode="auto">
          <a:xfrm>
            <a:off x="5029200" y="0"/>
            <a:ext cx="4114800" cy="6858000"/>
          </a:xfrm>
          <a:prstGeom prst="rect">
            <a:avLst/>
          </a:prstGeom>
          <a:noFill/>
          <a:ln w="9525">
            <a:noFill/>
            <a:miter lim="800000"/>
            <a:headEnd/>
            <a:tailEnd/>
          </a:ln>
        </p:spPr>
      </p:pic>
    </p:spTree>
    <p:extLst>
      <p:ext uri="{BB962C8B-B14F-4D97-AF65-F5344CB8AC3E}">
        <p14:creationId xmlns:p14="http://schemas.microsoft.com/office/powerpoint/2010/main" val="274670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5" name="Title 4"/>
          <p:cNvSpPr>
            <a:spLocks noGrp="1"/>
          </p:cNvSpPr>
          <p:nvPr>
            <p:ph type="title"/>
          </p:nvPr>
        </p:nvSpPr>
        <p:spPr>
          <a:xfrm>
            <a:off x="457200" y="0"/>
            <a:ext cx="8229600" cy="990600"/>
          </a:xfrm>
        </p:spPr>
        <p:txBody>
          <a:bodyPr/>
          <a:lstStyle/>
          <a:p>
            <a:r>
              <a:rPr lang="en-US" dirty="0" smtClean="0"/>
              <a:t>FALSE KNOT</a:t>
            </a:r>
            <a:endParaRPr lang="en-US" dirty="0"/>
          </a:p>
        </p:txBody>
      </p:sp>
      <p:pic>
        <p:nvPicPr>
          <p:cNvPr id="6" name="Picture 5" descr="http://library.med.utah.edu/WebPath/jpeg2/PLAC073.jpg"/>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extLst>
      <p:ext uri="{BB962C8B-B14F-4D97-AF65-F5344CB8AC3E}">
        <p14:creationId xmlns:p14="http://schemas.microsoft.com/office/powerpoint/2010/main" val="182337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None/>
            </a:pPr>
            <a:r>
              <a:rPr lang="en-US" sz="3400" dirty="0" smtClean="0">
                <a:latin typeface="Times New Roman" pitchFamily="18" charset="0"/>
                <a:cs typeface="Times New Roman" pitchFamily="18" charset="0"/>
              </a:rPr>
              <a:t>     </a:t>
            </a:r>
            <a:r>
              <a:rPr lang="en-US" sz="3400" b="1" dirty="0" smtClean="0">
                <a:solidFill>
                  <a:srgbClr val="7030A0"/>
                </a:solidFill>
                <a:latin typeface="Times New Roman" pitchFamily="18" charset="0"/>
                <a:cs typeface="Times New Roman" pitchFamily="18" charset="0"/>
              </a:rPr>
              <a:t>2. False knot(s)</a:t>
            </a:r>
          </a:p>
          <a:p>
            <a:pPr lvl="0"/>
            <a:r>
              <a:rPr lang="en-US" sz="3400" dirty="0" smtClean="0">
                <a:latin typeface="Times New Roman" pitchFamily="18" charset="0"/>
                <a:cs typeface="Times New Roman" pitchFamily="18" charset="0"/>
              </a:rPr>
              <a:t>Identified as lumps of Wharton’s jelly on a specific parts of the cord.</a:t>
            </a:r>
          </a:p>
          <a:p>
            <a:pPr lvl="0"/>
            <a:r>
              <a:rPr lang="en-US" sz="3400" dirty="0" smtClean="0">
                <a:latin typeface="Times New Roman" pitchFamily="18" charset="0"/>
                <a:cs typeface="Times New Roman" pitchFamily="18" charset="0"/>
              </a:rPr>
              <a:t>  In most cases the blood vessels are normal.</a:t>
            </a:r>
          </a:p>
          <a:p>
            <a:pPr lvl="0"/>
            <a:r>
              <a:rPr lang="en-US" sz="3400" dirty="0" smtClean="0">
                <a:latin typeface="Times New Roman" pitchFamily="18" charset="0"/>
                <a:cs typeface="Times New Roman" pitchFamily="18" charset="0"/>
              </a:rPr>
              <a:t>In some cases the blood vessels are longer than the actual length of the cord .</a:t>
            </a:r>
          </a:p>
          <a:p>
            <a:pPr lvl="0"/>
            <a:r>
              <a:rPr lang="en-US" sz="3400" dirty="0" smtClean="0">
                <a:latin typeface="Times New Roman" pitchFamily="18" charset="0"/>
                <a:cs typeface="Times New Roman" pitchFamily="18" charset="0"/>
              </a:rPr>
              <a:t>So they double back inside the cord leading to false knot(s).</a:t>
            </a:r>
          </a:p>
          <a:p>
            <a:endParaRPr lang="en-US" dirty="0"/>
          </a:p>
        </p:txBody>
      </p:sp>
      <p:sp>
        <p:nvSpPr>
          <p:cNvPr id="3" name="Title 2"/>
          <p:cNvSpPr>
            <a:spLocks noGrp="1"/>
          </p:cNvSpPr>
          <p:nvPr>
            <p:ph type="title"/>
          </p:nvPr>
        </p:nvSpPr>
        <p:spPr/>
        <p:txBody>
          <a:bodyPr/>
          <a:lstStyle/>
          <a:p>
            <a:r>
              <a:rPr lang="en-US" dirty="0" smtClean="0"/>
              <a:t>ct</a:t>
            </a:r>
            <a:endParaRPr lang="en-US" dirty="0"/>
          </a:p>
        </p:txBody>
      </p:sp>
    </p:spTree>
    <p:extLst>
      <p:ext uri="{BB962C8B-B14F-4D97-AF65-F5344CB8AC3E}">
        <p14:creationId xmlns:p14="http://schemas.microsoft.com/office/powerpoint/2010/main" val="88937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3200" dirty="0" smtClean="0">
                <a:latin typeface="Times New Roman" pitchFamily="18" charset="0"/>
                <a:cs typeface="Times New Roman" pitchFamily="18" charset="0"/>
              </a:rPr>
              <a:t>The later leads to some degree of intrauterine growth restriction ,hence low birth weight.</a:t>
            </a:r>
          </a:p>
          <a:p>
            <a:pPr lvl="0">
              <a:buNone/>
            </a:pPr>
            <a:r>
              <a:rPr lang="en-US" sz="3200"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3.Very short cord</a:t>
            </a:r>
          </a:p>
          <a:p>
            <a:pPr lvl="0"/>
            <a:r>
              <a:rPr lang="en-US" sz="3200" dirty="0" smtClean="0">
                <a:latin typeface="Times New Roman" pitchFamily="18" charset="0"/>
                <a:cs typeface="Times New Roman" pitchFamily="18" charset="0"/>
              </a:rPr>
              <a:t>Measures less than 40 cm in length.</a:t>
            </a:r>
          </a:p>
          <a:p>
            <a:pPr>
              <a:buNone/>
            </a:pPr>
            <a:r>
              <a:rPr lang="en-US" sz="3200" dirty="0" smtClean="0">
                <a:latin typeface="Times New Roman" pitchFamily="18" charset="0"/>
                <a:cs typeface="Times New Roman" pitchFamily="18" charset="0"/>
              </a:rPr>
              <a:t>		</a:t>
            </a:r>
            <a:r>
              <a:rPr lang="en-US" sz="3200" u="sng" dirty="0" smtClean="0">
                <a:latin typeface="Times New Roman" pitchFamily="18" charset="0"/>
                <a:cs typeface="Times New Roman" pitchFamily="18" charset="0"/>
              </a:rPr>
              <a:t>Potential dangers/Risks</a:t>
            </a:r>
          </a:p>
          <a:p>
            <a:pPr lvl="0"/>
            <a:r>
              <a:rPr lang="en-US" sz="3200" dirty="0" smtClean="0">
                <a:latin typeface="Times New Roman" pitchFamily="18" charset="0"/>
                <a:cs typeface="Times New Roman" pitchFamily="18" charset="0"/>
              </a:rPr>
              <a:t>Intrapartum haemorrhage due to placental abruption.</a:t>
            </a:r>
          </a:p>
          <a:p>
            <a:pPr lvl="0"/>
            <a:r>
              <a:rPr lang="en-US" sz="3200" dirty="0" smtClean="0">
                <a:latin typeface="Times New Roman" pitchFamily="18" charset="0"/>
                <a:cs typeface="Times New Roman" pitchFamily="18" charset="0"/>
              </a:rPr>
              <a:t>Fetal hypoxia due to blood loss hence asphyxia </a:t>
            </a:r>
            <a:r>
              <a:rPr lang="en-US" sz="3200" dirty="0" err="1" smtClean="0">
                <a:latin typeface="Times New Roman" pitchFamily="18" charset="0"/>
                <a:cs typeface="Times New Roman" pitchFamily="18" charset="0"/>
              </a:rPr>
              <a:t>neonatorum</a:t>
            </a:r>
            <a:r>
              <a:rPr lang="en-US" sz="3200" dirty="0" smtClean="0">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43598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3200" dirty="0" smtClean="0">
                <a:latin typeface="Times New Roman" pitchFamily="18" charset="0"/>
                <a:cs typeface="Times New Roman" pitchFamily="18" charset="0"/>
              </a:rPr>
              <a:t>Fresh still birth , as the cord cuts.</a:t>
            </a:r>
          </a:p>
          <a:p>
            <a:pPr lvl="0"/>
            <a:r>
              <a:rPr lang="en-US" sz="3200" dirty="0" err="1" smtClean="0">
                <a:latin typeface="Times New Roman" pitchFamily="18" charset="0"/>
                <a:cs typeface="Times New Roman" pitchFamily="18" charset="0"/>
              </a:rPr>
              <a:t>Anaemia</a:t>
            </a:r>
            <a:r>
              <a:rPr lang="en-US" sz="3200" dirty="0" smtClean="0">
                <a:latin typeface="Times New Roman" pitchFamily="18" charset="0"/>
                <a:cs typeface="Times New Roman" pitchFamily="18" charset="0"/>
              </a:rPr>
              <a:t> to the mother, which could be fatal.</a:t>
            </a:r>
          </a:p>
          <a:p>
            <a:pPr lvl="0">
              <a:buNone/>
            </a:pPr>
            <a:r>
              <a:rPr lang="en-US" sz="3200" dirty="0" smtClean="0">
                <a:latin typeface="Times New Roman" pitchFamily="18" charset="0"/>
                <a:cs typeface="Times New Roman" pitchFamily="18" charset="0"/>
              </a:rPr>
              <a:t>  </a:t>
            </a:r>
            <a:r>
              <a:rPr lang="en-US" sz="3200" u="sng" dirty="0" smtClean="0">
                <a:latin typeface="Times New Roman" pitchFamily="18" charset="0"/>
                <a:cs typeface="Times New Roman" pitchFamily="18" charset="0"/>
              </a:rPr>
              <a:t>NB:- </a:t>
            </a:r>
            <a:r>
              <a:rPr lang="en-US" sz="3200" dirty="0" smtClean="0">
                <a:latin typeface="Times New Roman" pitchFamily="18" charset="0"/>
                <a:cs typeface="Times New Roman" pitchFamily="18" charset="0"/>
              </a:rPr>
              <a:t>All this results due to cord traction during labour.</a:t>
            </a:r>
          </a:p>
          <a:p>
            <a:pPr>
              <a:buNone/>
            </a:pPr>
            <a:r>
              <a:rPr lang="en-US" sz="3200" dirty="0" smtClean="0">
                <a:latin typeface="Times New Roman" pitchFamily="18" charset="0"/>
                <a:cs typeface="Times New Roman" pitchFamily="18" charset="0"/>
              </a:rPr>
              <a:t>		</a:t>
            </a:r>
            <a:r>
              <a:rPr lang="en-US" sz="3200" b="1" u="sng" dirty="0" smtClean="0">
                <a:solidFill>
                  <a:srgbClr val="B1098D"/>
                </a:solidFill>
                <a:latin typeface="Times New Roman" pitchFamily="18" charset="0"/>
                <a:cs typeface="Times New Roman" pitchFamily="18" charset="0"/>
              </a:rPr>
              <a:t>INSERTION RELATED</a:t>
            </a:r>
          </a:p>
          <a:p>
            <a:pPr lvl="0">
              <a:buNone/>
            </a:pPr>
            <a:r>
              <a:rPr lang="en-US" sz="3200" dirty="0" smtClean="0">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  4. Battledore</a:t>
            </a:r>
          </a:p>
          <a:p>
            <a:r>
              <a:rPr lang="en-US" sz="3200" dirty="0" smtClean="0">
                <a:latin typeface="Times New Roman" pitchFamily="18" charset="0"/>
                <a:cs typeface="Times New Roman" pitchFamily="18" charset="0"/>
              </a:rPr>
              <a:t>Cord is attached to the very edge of the placenta, so may easily cut during 3</a:t>
            </a:r>
            <a:r>
              <a:rPr lang="en-US" sz="3200" baseline="30000" dirty="0" smtClean="0">
                <a:latin typeface="Times New Roman" pitchFamily="18" charset="0"/>
                <a:cs typeface="Times New Roman" pitchFamily="18" charset="0"/>
              </a:rPr>
              <a:t>rd</a:t>
            </a:r>
            <a:r>
              <a:rPr lang="en-US" sz="3200" dirty="0" smtClean="0">
                <a:latin typeface="Times New Roman" pitchFamily="18" charset="0"/>
                <a:cs typeface="Times New Roman" pitchFamily="18" charset="0"/>
              </a:rPr>
              <a:t> stage hence manual delivery of the placenta </a:t>
            </a:r>
            <a:r>
              <a:rPr lang="en-US" dirty="0" smtClean="0"/>
              <a:t>.</a:t>
            </a:r>
            <a:endParaRPr lang="en-US" dirty="0"/>
          </a:p>
        </p:txBody>
      </p:sp>
      <p:sp>
        <p:nvSpPr>
          <p:cNvPr id="3" name="Title 2"/>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403714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ttp://library.med.utah.edu/nmw/mod2/Tutorial2/pics/battledore.jpg"/>
          <p:cNvPicPr>
            <a:picLocks noGrp="1"/>
          </p:cNvPicPr>
          <p:nvPr>
            <p:ph idx="1"/>
          </p:nvPr>
        </p:nvPicPr>
        <p:blipFill>
          <a:blip r:embed="rId2" cstate="print"/>
          <a:srcRect/>
          <a:stretch>
            <a:fillRect/>
          </a:stretch>
        </p:blipFill>
        <p:spPr bwMode="auto">
          <a:xfrm>
            <a:off x="0" y="1295400"/>
            <a:ext cx="9144000" cy="556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p:txBody>
          <a:bodyPr/>
          <a:lstStyle/>
          <a:p>
            <a:r>
              <a:rPr lang="en-US" dirty="0" smtClean="0"/>
              <a:t>Battledore  insertion</a:t>
            </a:r>
            <a:endParaRPr lang="en-US" dirty="0"/>
          </a:p>
        </p:txBody>
      </p:sp>
    </p:spTree>
    <p:extLst>
      <p:ext uri="{BB962C8B-B14F-4D97-AF65-F5344CB8AC3E}">
        <p14:creationId xmlns:p14="http://schemas.microsoft.com/office/powerpoint/2010/main" val="238019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dirty="0" smtClean="0"/>
              <a:t>	</a:t>
            </a:r>
            <a:r>
              <a:rPr lang="en-US" sz="3400" dirty="0" smtClean="0">
                <a:latin typeface="Times New Roman" pitchFamily="18" charset="0"/>
                <a:cs typeface="Times New Roman" pitchFamily="18" charset="0"/>
              </a:rPr>
              <a:t>	P</a:t>
            </a:r>
            <a:r>
              <a:rPr lang="en-US" sz="3700" u="sng" dirty="0" smtClean="0">
                <a:latin typeface="Times New Roman" pitchFamily="18" charset="0"/>
                <a:cs typeface="Times New Roman" pitchFamily="18" charset="0"/>
              </a:rPr>
              <a:t>otential risks/Dangers</a:t>
            </a:r>
          </a:p>
          <a:p>
            <a:pPr lvl="0"/>
            <a:r>
              <a:rPr lang="en-US" sz="3700" dirty="0" smtClean="0">
                <a:latin typeface="Times New Roman" pitchFamily="18" charset="0"/>
                <a:cs typeface="Times New Roman" pitchFamily="18" charset="0"/>
              </a:rPr>
              <a:t>Postpartum haemorrhage</a:t>
            </a:r>
          </a:p>
          <a:p>
            <a:pPr lvl="0"/>
            <a:r>
              <a:rPr lang="en-US" sz="3700" dirty="0" smtClean="0">
                <a:latin typeface="Times New Roman" pitchFamily="18" charset="0"/>
                <a:cs typeface="Times New Roman" pitchFamily="18" charset="0"/>
              </a:rPr>
              <a:t>Puerperal sepsis </a:t>
            </a:r>
          </a:p>
          <a:p>
            <a:pPr lvl="0">
              <a:buNone/>
            </a:pPr>
            <a:r>
              <a:rPr lang="en-US" sz="3700" dirty="0" smtClean="0">
                <a:latin typeface="Times New Roman" pitchFamily="18" charset="0"/>
                <a:cs typeface="Times New Roman" pitchFamily="18" charset="0"/>
              </a:rPr>
              <a:t>		</a:t>
            </a:r>
            <a:r>
              <a:rPr lang="en-US" sz="3700" b="1" dirty="0" smtClean="0">
                <a:solidFill>
                  <a:srgbClr val="7030A0"/>
                </a:solidFill>
                <a:latin typeface="Times New Roman" pitchFamily="18" charset="0"/>
                <a:cs typeface="Times New Roman" pitchFamily="18" charset="0"/>
              </a:rPr>
              <a:t>5.Velamentous</a:t>
            </a:r>
          </a:p>
          <a:p>
            <a:pPr lvl="0"/>
            <a:r>
              <a:rPr lang="en-US" sz="3700" dirty="0" smtClean="0">
                <a:latin typeface="Times New Roman" pitchFamily="18" charset="0"/>
                <a:cs typeface="Times New Roman" pitchFamily="18" charset="0"/>
              </a:rPr>
              <a:t>It’s a situation in which the cord is inserted into the membranes, some distance from the placental edge.</a:t>
            </a:r>
          </a:p>
          <a:p>
            <a:pPr lvl="0"/>
            <a:r>
              <a:rPr lang="en-US" sz="3700" dirty="0" smtClean="0">
                <a:latin typeface="Times New Roman" pitchFamily="18" charset="0"/>
                <a:cs typeface="Times New Roman" pitchFamily="18" charset="0"/>
              </a:rPr>
              <a:t>The unprotected cord vessels, run through the membranes before they reach the placenta.</a:t>
            </a:r>
          </a:p>
          <a:p>
            <a:endParaRPr lang="en-US" dirty="0"/>
          </a:p>
        </p:txBody>
      </p:sp>
      <p:sp>
        <p:nvSpPr>
          <p:cNvPr id="3" name="Title 2"/>
          <p:cNvSpPr>
            <a:spLocks noGrp="1"/>
          </p:cNvSpPr>
          <p:nvPr>
            <p:ph type="title"/>
          </p:nvPr>
        </p:nvSpPr>
        <p:spPr/>
        <p:txBody>
          <a:bodyPr/>
          <a:lstStyle/>
          <a:p>
            <a:r>
              <a:rPr lang="en-US" dirty="0" smtClean="0"/>
              <a:t>		</a:t>
            </a:r>
            <a:r>
              <a:rPr lang="en-US" dirty="0" err="1" smtClean="0"/>
              <a:t>contd</a:t>
            </a:r>
            <a:endParaRPr lang="en-US" dirty="0"/>
          </a:p>
        </p:txBody>
      </p:sp>
    </p:spTree>
    <p:extLst>
      <p:ext uri="{BB962C8B-B14F-4D97-AF65-F5344CB8AC3E}">
        <p14:creationId xmlns:p14="http://schemas.microsoft.com/office/powerpoint/2010/main" val="171659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3600" dirty="0" smtClean="0">
                <a:latin typeface="Times New Roman" pitchFamily="18" charset="0"/>
                <a:cs typeface="Times New Roman" pitchFamily="18" charset="0"/>
              </a:rPr>
              <a:t>If the placenta is low-lying , the vessels may pass across the internal cervical os.</a:t>
            </a:r>
          </a:p>
          <a:p>
            <a:pPr lvl="0">
              <a:buFont typeface="Wingdings" pitchFamily="2" charset="2"/>
              <a:buChar char="v"/>
            </a:pPr>
            <a:r>
              <a:rPr lang="en-US" sz="3600" dirty="0" smtClean="0">
                <a:latin typeface="Times New Roman" pitchFamily="18" charset="0"/>
                <a:cs typeface="Times New Roman" pitchFamily="18" charset="0"/>
              </a:rPr>
              <a:t>This is collectively referred to as </a:t>
            </a:r>
            <a:r>
              <a:rPr lang="en-US" sz="3600" b="1" dirty="0" smtClean="0">
                <a:latin typeface="Times New Roman" pitchFamily="18" charset="0"/>
                <a:cs typeface="Times New Roman" pitchFamily="18" charset="0"/>
              </a:rPr>
              <a:t>Vasa Praevia.</a:t>
            </a:r>
          </a:p>
          <a:p>
            <a:pPr lvl="0"/>
            <a:r>
              <a:rPr lang="en-US" sz="3600" dirty="0" smtClean="0">
                <a:latin typeface="Times New Roman" pitchFamily="18" charset="0"/>
                <a:cs typeface="Times New Roman" pitchFamily="18" charset="0"/>
              </a:rPr>
              <a:t>For normally situated placenta no harm may occur to the fetus, but the cord may cut off during active management of labour.</a:t>
            </a:r>
          </a:p>
          <a:p>
            <a:endParaRPr lang="en-US" dirty="0"/>
          </a:p>
        </p:txBody>
      </p:sp>
      <p:sp>
        <p:nvSpPr>
          <p:cNvPr id="3" name="Title 2"/>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397476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Reproductive health  for the elderly persons</a:t>
            </a:r>
          </a:p>
          <a:p>
            <a:pPr marL="0" indent="0">
              <a:buNone/>
            </a:pPr>
            <a:r>
              <a:rPr lang="en-US" dirty="0">
                <a:solidFill>
                  <a:srgbClr val="7030A0"/>
                </a:solidFill>
              </a:rPr>
              <a:t> </a:t>
            </a:r>
            <a:r>
              <a:rPr lang="en-US" dirty="0" smtClean="0">
                <a:solidFill>
                  <a:srgbClr val="7030A0"/>
                </a:solidFill>
              </a:rPr>
              <a:t>               NOTE</a:t>
            </a:r>
          </a:p>
          <a:p>
            <a:r>
              <a:rPr lang="en-US" dirty="0" smtClean="0"/>
              <a:t>The main objective for safe motherhood in RH policy is to reduce maternal, perinatal and neonatal morbidity and mortality in Kenya.</a:t>
            </a:r>
          </a:p>
          <a:p>
            <a:pPr marL="0" indent="0">
              <a:buNone/>
            </a:pPr>
            <a:r>
              <a:rPr lang="en-US" dirty="0"/>
              <a:t> </a:t>
            </a:r>
            <a:r>
              <a:rPr lang="en-US" dirty="0" smtClean="0"/>
              <a:t>                                    </a:t>
            </a:r>
          </a:p>
          <a:p>
            <a:pPr marL="0" indent="0">
              <a:buNone/>
            </a:pPr>
            <a:r>
              <a:rPr lang="en-US" dirty="0"/>
              <a:t> </a:t>
            </a:r>
            <a:r>
              <a:rPr lang="en-US" dirty="0" smtClean="0"/>
              <a:t>                                      </a:t>
            </a:r>
            <a:r>
              <a:rPr lang="en-US" dirty="0" smtClean="0">
                <a:solidFill>
                  <a:srgbClr val="7030A0"/>
                </a:solidFill>
              </a:rPr>
              <a:t>THANK YOU.</a:t>
            </a:r>
            <a:endParaRPr lang="en-US" dirty="0">
              <a:solidFill>
                <a:srgbClr val="7030A0"/>
              </a:solidFill>
            </a:endParaRPr>
          </a:p>
        </p:txBody>
      </p:sp>
    </p:spTree>
    <p:extLst>
      <p:ext uri="{BB962C8B-B14F-4D97-AF65-F5344CB8AC3E}">
        <p14:creationId xmlns:p14="http://schemas.microsoft.com/office/powerpoint/2010/main" val="4011040812"/>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elamentous insertion of teh cord 300x198 Anomalies of the Placenta"/>
          <p:cNvPicPr>
            <a:picLocks noGrp="1"/>
          </p:cNvPicPr>
          <p:nvPr>
            <p:ph idx="1"/>
          </p:nvPr>
        </p:nvPicPr>
        <p:blipFill>
          <a:blip r:embed="rId2" cstate="print"/>
          <a:srcRect/>
          <a:stretch>
            <a:fillRect/>
          </a:stretch>
        </p:blipFill>
        <p:spPr bwMode="auto">
          <a:xfrm>
            <a:off x="0" y="381000"/>
            <a:ext cx="9144000" cy="6477000"/>
          </a:xfrm>
          <a:prstGeom prst="rect">
            <a:avLst/>
          </a:prstGeom>
          <a:noFill/>
          <a:ln w="9525">
            <a:noFill/>
            <a:miter lim="800000"/>
            <a:headEnd/>
            <a:tailEnd/>
          </a:ln>
        </p:spPr>
      </p:pic>
    </p:spTree>
    <p:extLst>
      <p:ext uri="{BB962C8B-B14F-4D97-AF65-F5344CB8AC3E}">
        <p14:creationId xmlns:p14="http://schemas.microsoft.com/office/powerpoint/2010/main" val="158458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a:bodyPr>
          <a:lstStyle/>
          <a:p>
            <a:pPr>
              <a:buNone/>
            </a:pPr>
            <a:r>
              <a:rPr lang="en-US" sz="3400" dirty="0" smtClean="0"/>
              <a:t>		</a:t>
            </a:r>
            <a:r>
              <a:rPr lang="en-US" sz="3400" u="sng" dirty="0" smtClean="0"/>
              <a:t>P</a:t>
            </a:r>
            <a:r>
              <a:rPr lang="en-US" sz="3400" u="sng" dirty="0" smtClean="0">
                <a:cs typeface="Times New Roman" pitchFamily="18" charset="0"/>
              </a:rPr>
              <a:t>otential dangers/Risks</a:t>
            </a:r>
          </a:p>
          <a:p>
            <a:pPr lvl="0"/>
            <a:r>
              <a:rPr lang="en-US" sz="3400" dirty="0" smtClean="0">
                <a:cs typeface="Times New Roman" pitchFamily="18" charset="0"/>
              </a:rPr>
              <a:t>Fresh stillbirth ,following either spontaneous or artificial rupture of membranes, in </a:t>
            </a:r>
            <a:r>
              <a:rPr lang="en-US" sz="3400" dirty="0" err="1" smtClean="0">
                <a:cs typeface="Times New Roman" pitchFamily="18" charset="0"/>
              </a:rPr>
              <a:t>vasa</a:t>
            </a:r>
            <a:r>
              <a:rPr lang="en-US" sz="3400" dirty="0" smtClean="0">
                <a:cs typeface="Times New Roman" pitchFamily="18" charset="0"/>
              </a:rPr>
              <a:t> </a:t>
            </a:r>
            <a:r>
              <a:rPr lang="en-US" sz="3400" dirty="0" err="1" smtClean="0">
                <a:cs typeface="Times New Roman" pitchFamily="18" charset="0"/>
              </a:rPr>
              <a:t>praevia</a:t>
            </a:r>
            <a:r>
              <a:rPr lang="en-US" sz="3400" dirty="0" smtClean="0">
                <a:cs typeface="Times New Roman" pitchFamily="18" charset="0"/>
              </a:rPr>
              <a:t>.</a:t>
            </a:r>
          </a:p>
          <a:p>
            <a:pPr lvl="0"/>
            <a:r>
              <a:rPr lang="en-US" sz="3400" dirty="0" smtClean="0">
                <a:cs typeface="Times New Roman" pitchFamily="18" charset="0"/>
              </a:rPr>
              <a:t>Severe </a:t>
            </a:r>
            <a:r>
              <a:rPr lang="en-US" sz="3400" dirty="0" err="1" smtClean="0">
                <a:cs typeface="Times New Roman" pitchFamily="18" charset="0"/>
              </a:rPr>
              <a:t>anaemia</a:t>
            </a:r>
            <a:r>
              <a:rPr lang="en-US" sz="3400" dirty="0" smtClean="0">
                <a:cs typeface="Times New Roman" pitchFamily="18" charset="0"/>
              </a:rPr>
              <a:t> to the mother , as cord cuts.</a:t>
            </a:r>
          </a:p>
          <a:p>
            <a:pPr lvl="0"/>
            <a:r>
              <a:rPr lang="en-US" sz="3400" dirty="0" smtClean="0">
                <a:cs typeface="Times New Roman" pitchFamily="18" charset="0"/>
              </a:rPr>
              <a:t>Severe asphyxia to the neonate if some blood vessels rupture during 2</a:t>
            </a:r>
            <a:r>
              <a:rPr lang="en-US" sz="3400" baseline="30000" dirty="0" smtClean="0">
                <a:cs typeface="Times New Roman" pitchFamily="18" charset="0"/>
              </a:rPr>
              <a:t>nd</a:t>
            </a:r>
            <a:r>
              <a:rPr lang="en-US" sz="3400" dirty="0" smtClean="0">
                <a:cs typeface="Times New Roman" pitchFamily="18" charset="0"/>
              </a:rPr>
              <a:t> stage of labour.</a:t>
            </a:r>
          </a:p>
          <a:p>
            <a:pPr lvl="0">
              <a:buNone/>
            </a:pPr>
            <a:r>
              <a:rPr lang="en-US" sz="3400" dirty="0" smtClean="0">
                <a:cs typeface="Times New Roman" pitchFamily="18" charset="0"/>
              </a:rPr>
              <a:t>				</a:t>
            </a:r>
            <a:r>
              <a:rPr lang="en-US" sz="3400" b="1" dirty="0" smtClean="0">
                <a:cs typeface="Times New Roman" pitchFamily="18" charset="0"/>
              </a:rPr>
              <a:t>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cs typeface="Times New Roman" pitchFamily="18" charset="0"/>
              </a:rPr>
              <a:t>END</a:t>
            </a:r>
            <a:endParaRPr lang="en-US" sz="6000" b="1" dirty="0" smtClean="0">
              <a:cs typeface="Times New Roman" pitchFamily="18" charset="0"/>
            </a:endParaRPr>
          </a:p>
          <a:p>
            <a:endParaRPr lang="en-US" sz="3400" dirty="0"/>
          </a:p>
        </p:txBody>
      </p:sp>
      <p:sp>
        <p:nvSpPr>
          <p:cNvPr id="3" name="Title 2"/>
          <p:cNvSpPr>
            <a:spLocks noGrp="1"/>
          </p:cNvSpPr>
          <p:nvPr>
            <p:ph type="title"/>
          </p:nvPr>
        </p:nvSpPr>
        <p:spPr/>
        <p:txBody>
          <a:bodyPr/>
          <a:lstStyle/>
          <a:p>
            <a:r>
              <a:rPr lang="en-US" dirty="0" smtClean="0"/>
              <a:t>			CONTD</a:t>
            </a:r>
            <a:endParaRPr lang="en-US" dirty="0"/>
          </a:p>
        </p:txBody>
      </p:sp>
    </p:spTree>
    <p:extLst>
      <p:ext uri="{BB962C8B-B14F-4D97-AF65-F5344CB8AC3E}">
        <p14:creationId xmlns:p14="http://schemas.microsoft.com/office/powerpoint/2010/main" val="37551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800" b="1" dirty="0" smtClean="0"/>
          </a:p>
          <a:p>
            <a:pPr marL="0" indent="0" algn="ctr">
              <a:buNone/>
            </a:pPr>
            <a:r>
              <a:rPr lang="en-US" sz="4800" b="1" dirty="0" smtClean="0"/>
              <a:t>HISTORY  </a:t>
            </a:r>
            <a:r>
              <a:rPr lang="en-US" sz="4800" b="1" dirty="0"/>
              <a:t>OF  </a:t>
            </a:r>
            <a:r>
              <a:rPr lang="en-US" sz="4800" b="1" dirty="0" smtClean="0"/>
              <a:t>MIDWIFERY</a:t>
            </a:r>
            <a:r>
              <a:rPr lang="en-US" b="1" u="sng" dirty="0" smtClean="0"/>
              <a:t> </a:t>
            </a:r>
            <a:endParaRPr lang="en-US" dirty="0"/>
          </a:p>
        </p:txBody>
      </p:sp>
    </p:spTree>
    <p:extLst>
      <p:ext uri="{BB962C8B-B14F-4D97-AF65-F5344CB8AC3E}">
        <p14:creationId xmlns:p14="http://schemas.microsoft.com/office/powerpoint/2010/main" val="2793259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u="sng" dirty="0"/>
          </a:p>
        </p:txBody>
      </p:sp>
      <p:sp>
        <p:nvSpPr>
          <p:cNvPr id="3" name="Content Placeholder 2"/>
          <p:cNvSpPr>
            <a:spLocks noGrp="1"/>
          </p:cNvSpPr>
          <p:nvPr>
            <p:ph idx="1"/>
          </p:nvPr>
        </p:nvSpPr>
        <p:spPr/>
        <p:txBody>
          <a:bodyPr>
            <a:normAutofit/>
          </a:bodyPr>
          <a:lstStyle/>
          <a:p>
            <a:pPr>
              <a:buNone/>
            </a:pPr>
            <a:r>
              <a:rPr lang="en-US" u="sng" dirty="0" smtClean="0">
                <a:latin typeface="Times New Roman" pitchFamily="18" charset="0"/>
                <a:cs typeface="Times New Roman" pitchFamily="18" charset="0"/>
              </a:rPr>
              <a:t>MIDWIFERY ,</a:t>
            </a:r>
            <a:r>
              <a:rPr lang="en-US" dirty="0" smtClean="0">
                <a:latin typeface="Times New Roman" pitchFamily="18" charset="0"/>
                <a:cs typeface="Times New Roman" pitchFamily="18" charset="0"/>
              </a:rPr>
              <a:t>  refers to dealing with a woman during pregnancy , labour and </a:t>
            </a:r>
            <a:r>
              <a:rPr lang="en-US" dirty="0" err="1" smtClean="0">
                <a:latin typeface="Times New Roman" pitchFamily="18" charset="0"/>
                <a:cs typeface="Times New Roman" pitchFamily="18" charset="0"/>
              </a:rPr>
              <a:t>puerperium</a:t>
            </a:r>
            <a:r>
              <a:rPr lang="en-US" dirty="0" smtClean="0">
                <a:latin typeface="Times New Roman" pitchFamily="18" charset="0"/>
                <a:cs typeface="Times New Roman" pitchFamily="18" charset="0"/>
              </a:rPr>
              <a:t>.</a:t>
            </a:r>
          </a:p>
          <a:p>
            <a:pPr>
              <a:buNone/>
            </a:pPr>
            <a:r>
              <a:rPr lang="en-US" u="sng" dirty="0" smtClean="0">
                <a:latin typeface="Times New Roman" pitchFamily="18" charset="0"/>
                <a:cs typeface="Times New Roman" pitchFamily="18" charset="0"/>
              </a:rPr>
              <a:t>MIDWIFE ,</a:t>
            </a:r>
            <a:r>
              <a:rPr lang="en-US" dirty="0" smtClean="0">
                <a:latin typeface="Times New Roman" pitchFamily="18" charset="0"/>
                <a:cs typeface="Times New Roman" pitchFamily="18" charset="0"/>
              </a:rPr>
              <a:t>  is the title or legal term describing a person who is trained, certified and </a:t>
            </a:r>
            <a:r>
              <a:rPr lang="en-US" dirty="0" err="1" smtClean="0">
                <a:latin typeface="Times New Roman" pitchFamily="18" charset="0"/>
                <a:cs typeface="Times New Roman" pitchFamily="18" charset="0"/>
              </a:rPr>
              <a:t>licenced</a:t>
            </a:r>
            <a:r>
              <a:rPr lang="en-US" dirty="0" smtClean="0">
                <a:latin typeface="Times New Roman" pitchFamily="18" charset="0"/>
                <a:cs typeface="Times New Roman" pitchFamily="18" charset="0"/>
              </a:rPr>
              <a:t> by the respective  professional body to practice midwifery.</a:t>
            </a:r>
          </a:p>
        </p:txBody>
      </p:sp>
    </p:spTree>
    <p:extLst>
      <p:ext uri="{BB962C8B-B14F-4D97-AF65-F5344CB8AC3E}">
        <p14:creationId xmlns:p14="http://schemas.microsoft.com/office/powerpoint/2010/main" val="2560501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latin typeface="Times New Roman" pitchFamily="18" charset="0"/>
                <a:cs typeface="Times New Roman" pitchFamily="18" charset="0"/>
              </a:rPr>
              <a:t>MAIN  OBJECTIVE</a:t>
            </a:r>
          </a:p>
          <a:p>
            <a:pPr marL="457200" indent="-457200">
              <a:buAutoNum type="arabicPeriod"/>
            </a:pPr>
            <a:r>
              <a:rPr lang="en-US" dirty="0">
                <a:latin typeface="Times New Roman" pitchFamily="18" charset="0"/>
                <a:cs typeface="Times New Roman" pitchFamily="18" charset="0"/>
              </a:rPr>
              <a:t>To help in the delivery of life health neonate and have a healthy mother.</a:t>
            </a:r>
          </a:p>
          <a:p>
            <a:pPr marL="457200" indent="-457200">
              <a:buNone/>
            </a:pPr>
            <a:r>
              <a:rPr lang="en-US" dirty="0">
                <a:latin typeface="Times New Roman" pitchFamily="18" charset="0"/>
                <a:cs typeface="Times New Roman" pitchFamily="18" charset="0"/>
              </a:rPr>
              <a:t>2 . To alleviate the undue anxiety and discomfort during the  3 periods.</a:t>
            </a:r>
          </a:p>
          <a:p>
            <a:pPr marL="457200" indent="-457200">
              <a:buNone/>
            </a:pPr>
            <a:r>
              <a:rPr lang="en-US" dirty="0">
                <a:latin typeface="Times New Roman" pitchFamily="18" charset="0"/>
                <a:cs typeface="Times New Roman" pitchFamily="18" charset="0"/>
              </a:rPr>
              <a:t> </a:t>
            </a:r>
            <a:endParaRPr lang="en-US" u="sng"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29109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304800" y="457200"/>
            <a:ext cx="8229600" cy="5364163"/>
          </a:xfrm>
        </p:spPr>
        <p:txBody>
          <a:bodyPr>
            <a:normAutofit/>
          </a:bodyPr>
          <a:lstStyle/>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a:buNone/>
            </a:pPr>
            <a:endParaRPr lang="en-US" sz="2400" b="1" dirty="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MIDWIFERY  PRACTICE</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Mid,  means  Together  with.</a:t>
            </a:r>
          </a:p>
          <a:p>
            <a:pPr>
              <a:buNone/>
            </a:pPr>
            <a:r>
              <a:rPr lang="en-US" sz="2400" dirty="0" smtClean="0">
                <a:latin typeface="Times New Roman" pitchFamily="18" charset="0"/>
                <a:cs typeface="Times New Roman" pitchFamily="18" charset="0"/>
              </a:rPr>
              <a:t>Wife,  means   Woman.</a:t>
            </a:r>
          </a:p>
          <a:p>
            <a:pPr>
              <a:buFont typeface="Wingdings" pitchFamily="2" charset="2"/>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As early as 3000 BC , the practice of midwifery is recorded in Egypt.</a:t>
            </a:r>
          </a:p>
          <a:p>
            <a:pPr>
              <a:buFont typeface="Wingdings" pitchFamily="2" charset="2"/>
              <a:buChar char="§"/>
            </a:pPr>
            <a:r>
              <a:rPr lang="en-US" sz="2400" dirty="0" smtClean="0">
                <a:latin typeface="Times New Roman" pitchFamily="18" charset="0"/>
                <a:cs typeface="Times New Roman" pitchFamily="18" charset="0"/>
              </a:rPr>
              <a:t>Exodus 1: 52 records pharaoh’s order, to midwives to kill  all the  male  </a:t>
            </a:r>
            <a:r>
              <a:rPr lang="en-US" sz="2400" dirty="0" err="1" smtClean="0">
                <a:latin typeface="Times New Roman" pitchFamily="18" charset="0"/>
                <a:cs typeface="Times New Roman" pitchFamily="18" charset="0"/>
              </a:rPr>
              <a:t>offsprings</a:t>
            </a:r>
            <a:r>
              <a:rPr lang="en-US" sz="2400" dirty="0" smtClean="0">
                <a:latin typeface="Times New Roman" pitchFamily="18" charset="0"/>
                <a:cs typeface="Times New Roman" pitchFamily="18" charset="0"/>
              </a:rPr>
              <a:t> of the  Hebrews .</a:t>
            </a: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28504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3">
              <a:buNone/>
            </a:pPr>
            <a:r>
              <a:rPr lang="en-US" sz="2400" i="1" u="sng" dirty="0">
                <a:latin typeface="Times New Roman" pitchFamily="18" charset="0"/>
                <a:cs typeface="Times New Roman" pitchFamily="18" charset="0"/>
              </a:rPr>
              <a:t>EUROPE</a:t>
            </a:r>
          </a:p>
          <a:p>
            <a:pPr>
              <a:buFont typeface="Wingdings" pitchFamily="2" charset="2"/>
              <a:buChar char="§"/>
            </a:pPr>
            <a:r>
              <a:rPr lang="en-US" sz="2400" dirty="0">
                <a:latin typeface="Times New Roman" pitchFamily="18" charset="0"/>
                <a:cs typeface="Times New Roman" pitchFamily="18" charset="0"/>
              </a:rPr>
              <a:t>Midwifery training started as early as  second(2) century A.D</a:t>
            </a:r>
          </a:p>
          <a:p>
            <a:pPr>
              <a:buFont typeface="Wingdings" pitchFamily="2" charset="2"/>
              <a:buChar char="§"/>
            </a:pPr>
            <a:r>
              <a:rPr lang="en-US" sz="2400" dirty="0" err="1">
                <a:latin typeface="Times New Roman" pitchFamily="18" charset="0"/>
                <a:cs typeface="Times New Roman" pitchFamily="18" charset="0"/>
              </a:rPr>
              <a:t>Sarous</a:t>
            </a:r>
            <a:r>
              <a:rPr lang="en-US" sz="2400" dirty="0">
                <a:latin typeface="Times New Roman" pitchFamily="18" charset="0"/>
                <a:cs typeface="Times New Roman" pitchFamily="18" charset="0"/>
              </a:rPr>
              <a:t> wrote a </a:t>
            </a:r>
            <a:r>
              <a:rPr lang="en-US" sz="2400" dirty="0" err="1">
                <a:latin typeface="Times New Roman" pitchFamily="18" charset="0"/>
                <a:cs typeface="Times New Roman" pitchFamily="18" charset="0"/>
              </a:rPr>
              <a:t>m.w</a:t>
            </a:r>
            <a:r>
              <a:rPr lang="en-US" sz="2400" dirty="0">
                <a:latin typeface="Times New Roman" pitchFamily="18" charset="0"/>
                <a:cs typeface="Times New Roman" pitchFamily="18" charset="0"/>
              </a:rPr>
              <a:t>  manual, which was used for 14 centuries.</a:t>
            </a:r>
          </a:p>
          <a:p>
            <a:pPr>
              <a:buFont typeface="Wingdings" pitchFamily="2" charset="2"/>
              <a:buChar char="§"/>
            </a:pPr>
            <a:r>
              <a:rPr lang="en-US" sz="2400" dirty="0">
                <a:latin typeface="Times New Roman" pitchFamily="18" charset="0"/>
                <a:cs typeface="Times New Roman" pitchFamily="18" charset="0"/>
              </a:rPr>
              <a:t>1513,Rosin E  wrote a book “The Garden of Roses” for pregnant woman.</a:t>
            </a:r>
          </a:p>
          <a:p>
            <a:endParaRPr lang="en-US" dirty="0"/>
          </a:p>
        </p:txBody>
      </p:sp>
    </p:spTree>
    <p:extLst>
      <p:ext uri="{BB962C8B-B14F-4D97-AF65-F5344CB8AC3E}">
        <p14:creationId xmlns:p14="http://schemas.microsoft.com/office/powerpoint/2010/main" val="59614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Responsibilities of a midwife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To serve as </a:t>
            </a:r>
            <a:r>
              <a:rPr lang="en-US" b="1" dirty="0"/>
              <a:t>a guardian of normal birth </a:t>
            </a:r>
            <a:r>
              <a:rPr lang="en-US" dirty="0"/>
              <a:t>and to alert on possible complications</a:t>
            </a:r>
          </a:p>
          <a:p>
            <a:pPr lvl="0"/>
            <a:r>
              <a:rPr lang="en-US" dirty="0"/>
              <a:t>To </a:t>
            </a:r>
            <a:r>
              <a:rPr lang="en-US" b="1" dirty="0"/>
              <a:t>provide complete, accurate and relevant information to patients </a:t>
            </a:r>
            <a:r>
              <a:rPr lang="en-US" dirty="0"/>
              <a:t>so that they can make informed choices regarding their health</a:t>
            </a:r>
          </a:p>
          <a:p>
            <a:pPr lvl="0"/>
            <a:r>
              <a:rPr lang="en-US" dirty="0"/>
              <a:t>To develop and </a:t>
            </a:r>
            <a:r>
              <a:rPr lang="en-US" dirty="0" smtClean="0"/>
              <a:t>utilize </a:t>
            </a:r>
            <a:r>
              <a:rPr lang="en-US" b="1" dirty="0" smtClean="0"/>
              <a:t>safe </a:t>
            </a:r>
            <a:r>
              <a:rPr lang="en-US" b="1" dirty="0"/>
              <a:t>and efficient mechanisms for medical consultation, collaboration and referral</a:t>
            </a:r>
            <a:endParaRPr lang="en-US" dirty="0"/>
          </a:p>
          <a:p>
            <a:pPr lvl="0"/>
            <a:r>
              <a:rPr lang="en-US" dirty="0"/>
              <a:t>To </a:t>
            </a:r>
            <a:r>
              <a:rPr lang="en-US" b="1" dirty="0"/>
              <a:t>uphold respect and professionalism </a:t>
            </a:r>
            <a:r>
              <a:rPr lang="en-US" dirty="0"/>
              <a:t>with other midwives</a:t>
            </a:r>
          </a:p>
          <a:p>
            <a:endParaRPr lang="en-US" dirty="0"/>
          </a:p>
        </p:txBody>
      </p:sp>
    </p:spTree>
    <p:extLst>
      <p:ext uri="{BB962C8B-B14F-4D97-AF65-F5344CB8AC3E}">
        <p14:creationId xmlns:p14="http://schemas.microsoft.com/office/powerpoint/2010/main" val="1175766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2400"/>
            <a:ext cx="8305800" cy="5973763"/>
          </a:xfrm>
        </p:spPr>
        <p:txBody>
          <a:bodyPr>
            <a:normAutofit/>
          </a:bodyPr>
          <a:lstStyle/>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r>
              <a:rPr lang="en-US" sz="2800" dirty="0" smtClean="0">
                <a:latin typeface="Times New Roman" pitchFamily="18" charset="0"/>
                <a:cs typeface="Times New Roman" pitchFamily="18" charset="0"/>
              </a:rPr>
              <a:t>1663 ,king Louis the 13</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was delivered, by a graduate / trained midwife at </a:t>
            </a:r>
            <a:r>
              <a:rPr lang="en-US" sz="2800" dirty="0" err="1" smtClean="0">
                <a:latin typeface="Times New Roman" pitchFamily="18" charset="0"/>
                <a:cs typeface="Times New Roman" pitchFamily="18" charset="0"/>
              </a:rPr>
              <a:t>Diue</a:t>
            </a:r>
            <a:r>
              <a:rPr lang="en-US" sz="2800" dirty="0" smtClean="0">
                <a:latin typeface="Times New Roman" pitchFamily="18" charset="0"/>
                <a:cs typeface="Times New Roman" pitchFamily="18" charset="0"/>
              </a:rPr>
              <a:t> in Paris.</a:t>
            </a:r>
          </a:p>
          <a:p>
            <a:pPr>
              <a:buFont typeface="Wingdings" pitchFamily="2" charset="2"/>
              <a:buChar char="§"/>
            </a:pPr>
            <a:r>
              <a:rPr lang="en-US" sz="2800" dirty="0" smtClean="0">
                <a:latin typeface="Times New Roman" pitchFamily="18" charset="0"/>
                <a:cs typeface="Times New Roman" pitchFamily="18" charset="0"/>
              </a:rPr>
              <a:t> 1580  a law was passed in Germany prohibiting anyone but a trained  </a:t>
            </a:r>
            <a:r>
              <a:rPr lang="en-US" sz="2800" dirty="0" err="1" smtClean="0">
                <a:latin typeface="Times New Roman" pitchFamily="18" charset="0"/>
                <a:cs typeface="Times New Roman" pitchFamily="18" charset="0"/>
              </a:rPr>
              <a:t>m.w</a:t>
            </a:r>
            <a:r>
              <a:rPr lang="en-US" sz="2800" dirty="0" smtClean="0">
                <a:latin typeface="Times New Roman" pitchFamily="18" charset="0"/>
                <a:cs typeface="Times New Roman" pitchFamily="18" charset="0"/>
              </a:rPr>
              <a:t>, to be in attendance to a mother in labour.</a:t>
            </a:r>
          </a:p>
          <a:p>
            <a:pPr>
              <a:buFont typeface="Wingdings" pitchFamily="2" charset="2"/>
              <a:buChar char="§"/>
            </a:pPr>
            <a:r>
              <a:rPr lang="en-US" sz="2800" dirty="0" smtClean="0">
                <a:latin typeface="Times New Roman" pitchFamily="18" charset="0"/>
                <a:cs typeface="Times New Roman" pitchFamily="18" charset="0"/>
              </a:rPr>
              <a:t>In some (English speaking) countries, males were forbidden to practice  or train as midwives  in 18</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&amp; 19</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centuries.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Canada,</a:t>
            </a:r>
            <a:r>
              <a:rPr lang="en-US" sz="2800" dirty="0" smtClean="0"/>
              <a:t> </a:t>
            </a:r>
            <a:r>
              <a:rPr lang="en-US" sz="2800" dirty="0" smtClean="0">
                <a:latin typeface="Times New Roman" pitchFamily="18" charset="0"/>
                <a:cs typeface="Times New Roman" pitchFamily="18" charset="0"/>
              </a:rPr>
              <a:t>U.S.A, Australia &amp; Britain.</a:t>
            </a:r>
          </a:p>
        </p:txBody>
      </p:sp>
    </p:spTree>
    <p:extLst>
      <p:ext uri="{BB962C8B-B14F-4D97-AF65-F5344CB8AC3E}">
        <p14:creationId xmlns:p14="http://schemas.microsoft.com/office/powerpoint/2010/main" val="2938813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dirty="0">
                <a:latin typeface="Times New Roman" pitchFamily="18" charset="0"/>
                <a:cs typeface="Times New Roman" pitchFamily="18" charset="0"/>
              </a:rPr>
              <a:t>In 1847 Ambrose P. introduced  </a:t>
            </a:r>
            <a:r>
              <a:rPr lang="en-US" dirty="0" err="1">
                <a:latin typeface="Times New Roman" pitchFamily="18" charset="0"/>
                <a:cs typeface="Times New Roman" pitchFamily="18" charset="0"/>
              </a:rPr>
              <a:t>Podalic</a:t>
            </a:r>
            <a:r>
              <a:rPr lang="en-US" dirty="0">
                <a:latin typeface="Times New Roman" pitchFamily="18" charset="0"/>
                <a:cs typeface="Times New Roman" pitchFamily="18" charset="0"/>
              </a:rPr>
              <a:t> Version  as a way of managing </a:t>
            </a:r>
            <a:r>
              <a:rPr lang="en-US" dirty="0" err="1">
                <a:latin typeface="Times New Roman" pitchFamily="18" charset="0"/>
                <a:cs typeface="Times New Roman" pitchFamily="18" charset="0"/>
              </a:rPr>
              <a:t>malpresentations</a:t>
            </a:r>
            <a:r>
              <a:rPr lang="en-US" dirty="0">
                <a:latin typeface="Times New Roman" pitchFamily="18" charset="0"/>
                <a:cs typeface="Times New Roman" pitchFamily="18" charset="0"/>
              </a:rPr>
              <a:t>.</a:t>
            </a:r>
          </a:p>
          <a:p>
            <a:pPr>
              <a:buFont typeface="Wingdings" pitchFamily="2" charset="2"/>
              <a:buChar char="§"/>
            </a:pPr>
            <a:r>
              <a:rPr lang="en-US" dirty="0" err="1">
                <a:latin typeface="Times New Roman" pitchFamily="18" charset="0"/>
                <a:cs typeface="Times New Roman" pitchFamily="18" charset="0"/>
              </a:rPr>
              <a:t>Ignaz</a:t>
            </a:r>
            <a:r>
              <a:rPr lang="en-US" dirty="0">
                <a:latin typeface="Times New Roman" pitchFamily="18" charset="0"/>
                <a:cs typeface="Times New Roman" pitchFamily="18" charset="0"/>
              </a:rPr>
              <a:t> Phillip reduced maternal mortality rate by </a:t>
            </a:r>
            <a:r>
              <a:rPr lang="en-US" dirty="0" err="1" smtClean="0">
                <a:latin typeface="Times New Roman" pitchFamily="18" charset="0"/>
                <a:cs typeface="Times New Roman" pitchFamily="18" charset="0"/>
              </a:rPr>
              <a:t>emphasising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on thorough hand washing </a:t>
            </a:r>
            <a:r>
              <a:rPr lang="en-US" dirty="0" err="1">
                <a:latin typeface="Times New Roman" pitchFamily="18" charset="0"/>
                <a:cs typeface="Times New Roman" pitchFamily="18" charset="0"/>
              </a:rPr>
              <a:t>practise</a:t>
            </a:r>
            <a:r>
              <a:rPr lang="en-US" dirty="0">
                <a:latin typeface="Times New Roman" pitchFamily="18" charset="0"/>
                <a:cs typeface="Times New Roman" pitchFamily="18" charset="0"/>
              </a:rPr>
              <a:t> during and after vaginal examination procedure.</a:t>
            </a:r>
          </a:p>
          <a:p>
            <a:pPr>
              <a:buNone/>
            </a:pPr>
            <a:r>
              <a:rPr lang="en-US" dirty="0">
                <a:latin typeface="Times New Roman" pitchFamily="18" charset="0"/>
                <a:cs typeface="Times New Roman" pitchFamily="18" charset="0"/>
              </a:rPr>
              <a:t> </a:t>
            </a:r>
            <a:endParaRPr lang="en-US" dirty="0"/>
          </a:p>
          <a:p>
            <a:endParaRPr lang="en-US" dirty="0"/>
          </a:p>
        </p:txBody>
      </p:sp>
    </p:spTree>
    <p:extLst>
      <p:ext uri="{BB962C8B-B14F-4D97-AF65-F5344CB8AC3E}">
        <p14:creationId xmlns:p14="http://schemas.microsoft.com/office/powerpoint/2010/main" val="2403091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059363"/>
          </a:xfrm>
        </p:spPr>
        <p:txBody>
          <a:bodyPr>
            <a:normAutofit/>
          </a:bodyPr>
          <a:lstStyle/>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en-US" sz="2800" dirty="0" smtClean="0">
                <a:latin typeface="Times New Roman" pitchFamily="18" charset="0"/>
                <a:cs typeface="Times New Roman" pitchFamily="18" charset="0"/>
              </a:rPr>
              <a:t>1867 , Florence </a:t>
            </a:r>
            <a:r>
              <a:rPr lang="en-US" sz="2800" dirty="0" err="1" smtClean="0">
                <a:latin typeface="Times New Roman" pitchFamily="18" charset="0"/>
                <a:cs typeface="Times New Roman" pitchFamily="18" charset="0"/>
              </a:rPr>
              <a:t>Nightgale</a:t>
            </a:r>
            <a:r>
              <a:rPr lang="en-US" sz="2800" dirty="0" smtClean="0">
                <a:latin typeface="Times New Roman" pitchFamily="18" charset="0"/>
                <a:cs typeface="Times New Roman" pitchFamily="18" charset="0"/>
              </a:rPr>
              <a:t> started the kings college hospital and school of Nursing . The  Nurses were </a:t>
            </a:r>
            <a:r>
              <a:rPr lang="en-US" sz="2800" dirty="0" err="1" smtClean="0">
                <a:latin typeface="Times New Roman" pitchFamily="18" charset="0"/>
                <a:cs typeface="Times New Roman" pitchFamily="18" charset="0"/>
              </a:rPr>
              <a:t>licenced</a:t>
            </a:r>
            <a:r>
              <a:rPr lang="en-US" sz="2800" dirty="0" smtClean="0">
                <a:latin typeface="Times New Roman" pitchFamily="18" charset="0"/>
                <a:cs typeface="Times New Roman" pitchFamily="18" charset="0"/>
              </a:rPr>
              <a:t> by the Bishops.</a:t>
            </a:r>
          </a:p>
          <a:p>
            <a:pPr>
              <a:buFont typeface="Wingdings" pitchFamily="2" charset="2"/>
              <a:buChar char="§"/>
            </a:pPr>
            <a:r>
              <a:rPr lang="en-US" sz="2800" dirty="0" smtClean="0">
                <a:latin typeface="Times New Roman" pitchFamily="18" charset="0"/>
                <a:cs typeface="Times New Roman" pitchFamily="18" charset="0"/>
              </a:rPr>
              <a:t>1890 the British midwifery bill was introduced in the parliament , but it never became an act until  1902. Thereafter central midwifery board was established to set rules and regulations for  the practice of  midwifery.</a:t>
            </a:r>
          </a:p>
        </p:txBody>
      </p:sp>
    </p:spTree>
    <p:extLst>
      <p:ext uri="{BB962C8B-B14F-4D97-AF65-F5344CB8AC3E}">
        <p14:creationId xmlns:p14="http://schemas.microsoft.com/office/powerpoint/2010/main" val="3227266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dirty="0">
                <a:latin typeface="Times New Roman" pitchFamily="18" charset="0"/>
                <a:cs typeface="Times New Roman" pitchFamily="18" charset="0"/>
              </a:rPr>
              <a:t>1905 the central </a:t>
            </a:r>
            <a:r>
              <a:rPr lang="en-US" dirty="0" err="1">
                <a:latin typeface="Times New Roman" pitchFamily="18" charset="0"/>
                <a:cs typeface="Times New Roman" pitchFamily="18" charset="0"/>
              </a:rPr>
              <a:t>m.w</a:t>
            </a:r>
            <a:r>
              <a:rPr lang="en-US" dirty="0">
                <a:latin typeface="Times New Roman" pitchFamily="18" charset="0"/>
                <a:cs typeface="Times New Roman" pitchFamily="18" charset="0"/>
              </a:rPr>
              <a:t> board set its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examination following which they issued certificates.</a:t>
            </a:r>
          </a:p>
          <a:p>
            <a:pPr>
              <a:buFont typeface="Wingdings" pitchFamily="2" charset="2"/>
              <a:buChar char="§"/>
            </a:pPr>
            <a:r>
              <a:rPr lang="en-US" dirty="0">
                <a:latin typeface="Times New Roman" pitchFamily="18" charset="0"/>
                <a:cs typeface="Times New Roman" pitchFamily="18" charset="0"/>
              </a:rPr>
              <a:t>1936 the Act required that all the local authorities provide Domiciliary midwifery services  to its resident women in  need  of  a midwife.</a:t>
            </a:r>
          </a:p>
          <a:p>
            <a:endParaRPr lang="en-US" dirty="0"/>
          </a:p>
        </p:txBody>
      </p:sp>
    </p:spTree>
    <p:extLst>
      <p:ext uri="{BB962C8B-B14F-4D97-AF65-F5344CB8AC3E}">
        <p14:creationId xmlns:p14="http://schemas.microsoft.com/office/powerpoint/2010/main" val="3579670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KENYA</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US" dirty="0">
                <a:latin typeface="Times New Roman" pitchFamily="18" charset="0"/>
                <a:cs typeface="Times New Roman" pitchFamily="18" charset="0"/>
              </a:rPr>
              <a:t>At the end of the 19</a:t>
            </a:r>
            <a:r>
              <a:rPr lang="en-US" baseline="30000" dirty="0">
                <a:latin typeface="Times New Roman" pitchFamily="18" charset="0"/>
                <a:cs typeface="Times New Roman" pitchFamily="18" charset="0"/>
              </a:rPr>
              <a:t>th </a:t>
            </a:r>
            <a:r>
              <a:rPr lang="en-US" dirty="0">
                <a:latin typeface="Times New Roman" pitchFamily="18" charset="0"/>
                <a:cs typeface="Times New Roman" pitchFamily="18" charset="0"/>
              </a:rPr>
              <a:t> century, missionaries arrived in Kenya and started building schools as well as hospitals.</a:t>
            </a:r>
          </a:p>
          <a:p>
            <a:pPr>
              <a:buNone/>
            </a:pPr>
            <a:r>
              <a:rPr lang="en-US" dirty="0">
                <a:latin typeface="Times New Roman" pitchFamily="18" charset="0"/>
                <a:cs typeface="Times New Roman" pitchFamily="18" charset="0"/>
              </a:rPr>
              <a:t>Local girls were given instructions in vernacular on how to assist mothers in labour. </a:t>
            </a:r>
          </a:p>
          <a:p>
            <a:pPr>
              <a:buFont typeface="Wingdings" pitchFamily="2" charset="2"/>
              <a:buChar char="§"/>
            </a:pPr>
            <a:r>
              <a:rPr lang="en-US" dirty="0">
                <a:latin typeface="Times New Roman" pitchFamily="18" charset="0"/>
                <a:cs typeface="Times New Roman" pitchFamily="18" charset="0"/>
              </a:rPr>
              <a:t>Charitable </a:t>
            </a:r>
            <a:r>
              <a:rPr lang="en-US" dirty="0" err="1">
                <a:latin typeface="Times New Roman" pitchFamily="18" charset="0"/>
                <a:cs typeface="Times New Roman" pitchFamily="18" charset="0"/>
              </a:rPr>
              <a:t>organisations</a:t>
            </a:r>
            <a:r>
              <a:rPr lang="en-US" dirty="0">
                <a:latin typeface="Times New Roman" pitchFamily="18" charset="0"/>
                <a:cs typeface="Times New Roman" pitchFamily="18" charset="0"/>
              </a:rPr>
              <a:t>, local authorities and the government built hospitals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Maseno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Pumwani</a:t>
            </a:r>
            <a:r>
              <a:rPr lang="en-US" dirty="0">
                <a:latin typeface="Times New Roman" pitchFamily="18" charset="0"/>
                <a:cs typeface="Times New Roman" pitchFamily="18" charset="0"/>
              </a:rPr>
              <a:t> ( Lady </a:t>
            </a:r>
            <a:r>
              <a:rPr lang="en-US" dirty="0" err="1">
                <a:latin typeface="Times New Roman" pitchFamily="18" charset="0"/>
                <a:cs typeface="Times New Roman" pitchFamily="18" charset="0"/>
              </a:rPr>
              <a:t>Grigg</a:t>
            </a:r>
            <a:r>
              <a:rPr lang="en-US" dirty="0">
                <a:latin typeface="Times New Roman" pitchFamily="18" charset="0"/>
                <a:cs typeface="Times New Roman" pitchFamily="18" charset="0"/>
              </a:rPr>
              <a:t> African   Maternity),  Indian Maternity hospital( Lady </a:t>
            </a:r>
            <a:r>
              <a:rPr lang="en-US" dirty="0" err="1">
                <a:latin typeface="Times New Roman" pitchFamily="18" charset="0"/>
                <a:cs typeface="Times New Roman" pitchFamily="18" charset="0"/>
              </a:rPr>
              <a:t>Grigg</a:t>
            </a:r>
            <a:r>
              <a:rPr lang="en-US" dirty="0">
                <a:latin typeface="Times New Roman" pitchFamily="18" charset="0"/>
                <a:cs typeface="Times New Roman" pitchFamily="18" charset="0"/>
              </a:rPr>
              <a:t> Maternity Mombasa),  P.C.E.A  </a:t>
            </a:r>
            <a:r>
              <a:rPr lang="en-US" dirty="0" err="1">
                <a:latin typeface="Times New Roman" pitchFamily="18" charset="0"/>
                <a:cs typeface="Times New Roman" pitchFamily="18" charset="0"/>
              </a:rPr>
              <a:t>Tumutumu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Consolata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Nyeri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Mathari</a:t>
            </a:r>
            <a:r>
              <a:rPr lang="en-US" dirty="0">
                <a:latin typeface="Times New Roman" pitchFamily="18" charset="0"/>
                <a:cs typeface="Times New Roman" pitchFamily="18" charset="0"/>
              </a:rPr>
              <a:t>)  , Kisumu and  </a:t>
            </a:r>
            <a:r>
              <a:rPr lang="en-US" dirty="0" err="1">
                <a:latin typeface="Times New Roman" pitchFamily="18" charset="0"/>
                <a:cs typeface="Times New Roman" pitchFamily="18" charset="0"/>
              </a:rPr>
              <a:t>Murang’a</a:t>
            </a:r>
            <a:r>
              <a:rPr lang="en-US" dirty="0">
                <a:latin typeface="Times New Roman" pitchFamily="18" charset="0"/>
                <a:cs typeface="Times New Roman" pitchFamily="18" charset="0"/>
              </a:rPr>
              <a:t>   hospital. Training   started  </a:t>
            </a:r>
            <a:r>
              <a:rPr lang="en-US" dirty="0" err="1">
                <a:latin typeface="Times New Roman" pitchFamily="18" charset="0"/>
                <a:cs typeface="Times New Roman" pitchFamily="18" charset="0"/>
              </a:rPr>
              <a:t>respectivefully</a:t>
            </a:r>
            <a:r>
              <a:rPr lang="en-US" dirty="0">
                <a:latin typeface="Times New Roman" pitchFamily="18" charset="0"/>
                <a:cs typeface="Times New Roman" pitchFamily="18" charset="0"/>
              </a:rPr>
              <a:t>  , entry  requirements being  ability to read and write ,instructions were basically in  vernacular for  1 year.</a:t>
            </a:r>
          </a:p>
          <a:p>
            <a:endParaRPr lang="en-US" dirty="0"/>
          </a:p>
        </p:txBody>
      </p:sp>
    </p:spTree>
    <p:extLst>
      <p:ext uri="{BB962C8B-B14F-4D97-AF65-F5344CB8AC3E}">
        <p14:creationId xmlns:p14="http://schemas.microsoft.com/office/powerpoint/2010/main" val="1729736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
            </a:pPr>
            <a:r>
              <a:rPr lang="en-US" dirty="0">
                <a:latin typeface="Times New Roman" pitchFamily="18" charset="0"/>
                <a:cs typeface="Times New Roman" pitchFamily="18" charset="0"/>
              </a:rPr>
              <a:t>By 1960 to 1970 new </a:t>
            </a:r>
            <a:r>
              <a:rPr lang="en-US" dirty="0" err="1">
                <a:latin typeface="Times New Roman" pitchFamily="18" charset="0"/>
                <a:cs typeface="Times New Roman" pitchFamily="18" charset="0"/>
              </a:rPr>
              <a:t>m.w</a:t>
            </a:r>
            <a:r>
              <a:rPr lang="en-US" dirty="0">
                <a:latin typeface="Times New Roman" pitchFamily="18" charset="0"/>
                <a:cs typeface="Times New Roman" pitchFamily="18" charset="0"/>
              </a:rPr>
              <a:t> training schools were opened, for a  2 years  Enrolled midwife  </a:t>
            </a:r>
            <a:r>
              <a:rPr lang="en-US" dirty="0" err="1">
                <a:latin typeface="Times New Roman" pitchFamily="18" charset="0"/>
                <a:cs typeface="Times New Roman" pitchFamily="18" charset="0"/>
              </a:rPr>
              <a:t>programme</a:t>
            </a:r>
            <a:r>
              <a:rPr lang="en-US" dirty="0">
                <a:latin typeface="Times New Roman" pitchFamily="18" charset="0"/>
                <a:cs typeface="Times New Roman" pitchFamily="18" charset="0"/>
              </a:rPr>
              <a:t>, later reverted  to 1 year postgraduate  </a:t>
            </a:r>
            <a:r>
              <a:rPr lang="en-US" dirty="0" err="1">
                <a:latin typeface="Times New Roman" pitchFamily="18" charset="0"/>
                <a:cs typeface="Times New Roman" pitchFamily="18" charset="0"/>
              </a:rPr>
              <a:t>programme</a:t>
            </a:r>
            <a:r>
              <a:rPr lang="en-US" dirty="0">
                <a:latin typeface="Times New Roman" pitchFamily="18" charset="0"/>
                <a:cs typeface="Times New Roman" pitchFamily="18" charset="0"/>
              </a:rPr>
              <a:t>.  Examples of such schools are,  </a:t>
            </a:r>
          </a:p>
          <a:p>
            <a:endParaRPr lang="en-US" dirty="0"/>
          </a:p>
          <a:p>
            <a:endParaRPr lang="en-US" dirty="0"/>
          </a:p>
        </p:txBody>
      </p:sp>
    </p:spTree>
    <p:extLst>
      <p:ext uri="{BB962C8B-B14F-4D97-AF65-F5344CB8AC3E}">
        <p14:creationId xmlns:p14="http://schemas.microsoft.com/office/powerpoint/2010/main" val="1990978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059363"/>
          </a:xfrm>
        </p:spPr>
        <p:txBody>
          <a:bodyPr>
            <a:normAutofit lnSpcReduction="10000"/>
          </a:bodyPr>
          <a:lstStyle/>
          <a:p>
            <a:pPr>
              <a:buNone/>
            </a:pPr>
            <a:endParaRPr lang="en-US" sz="2800" dirty="0" smtClean="0">
              <a:latin typeface="Times New Roman" pitchFamily="18" charset="0"/>
              <a:cs typeface="Times New Roman" pitchFamily="18" charset="0"/>
            </a:endParaRPr>
          </a:p>
          <a:p>
            <a:pPr>
              <a:buNone/>
            </a:pPr>
            <a:r>
              <a:rPr lang="en-US" sz="2800" dirty="0" err="1" smtClean="0">
                <a:latin typeface="Times New Roman" pitchFamily="18" charset="0"/>
                <a:cs typeface="Times New Roman" pitchFamily="18" charset="0"/>
              </a:rPr>
              <a:t>Consolata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Thika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Ortum</a:t>
            </a:r>
            <a:r>
              <a:rPr lang="en-US" sz="2800" dirty="0" smtClean="0">
                <a:latin typeface="Times New Roman" pitchFamily="18" charset="0"/>
                <a:cs typeface="Times New Roman" pitchFamily="18" charset="0"/>
              </a:rPr>
              <a:t> ,Lourdes </a:t>
            </a:r>
            <a:r>
              <a:rPr lang="en-US" sz="2800" dirty="0" err="1" smtClean="0">
                <a:latin typeface="Times New Roman" pitchFamily="18" charset="0"/>
                <a:cs typeface="Times New Roman" pitchFamily="18" charset="0"/>
              </a:rPr>
              <a:t>Kendu</a:t>
            </a:r>
            <a:r>
              <a:rPr lang="en-US" sz="2800" dirty="0" smtClean="0">
                <a:latin typeface="Times New Roman" pitchFamily="18" charset="0"/>
                <a:cs typeface="Times New Roman" pitchFamily="18" charset="0"/>
              </a:rPr>
              <a:t> Bay  among others.</a:t>
            </a:r>
          </a:p>
          <a:p>
            <a:pPr>
              <a:buFont typeface="Wingdings" pitchFamily="2" charset="2"/>
              <a:buChar char="§"/>
            </a:pPr>
            <a:r>
              <a:rPr lang="en-US" sz="2800" dirty="0" smtClean="0">
                <a:latin typeface="Times New Roman" pitchFamily="18" charset="0"/>
                <a:cs typeface="Times New Roman" pitchFamily="18" charset="0"/>
              </a:rPr>
              <a:t>1940- 1950 </a:t>
            </a:r>
            <a:r>
              <a:rPr lang="en-US" sz="2800" dirty="0" err="1" smtClean="0">
                <a:latin typeface="Times New Roman" pitchFamily="18" charset="0"/>
                <a:cs typeface="Times New Roman" pitchFamily="18" charset="0"/>
              </a:rPr>
              <a:t>kiswahili</a:t>
            </a:r>
            <a:r>
              <a:rPr lang="en-US" sz="2800" dirty="0" smtClean="0">
                <a:latin typeface="Times New Roman" pitchFamily="18" charset="0"/>
                <a:cs typeface="Times New Roman" pitchFamily="18" charset="0"/>
              </a:rPr>
              <a:t>  was  widely used as a media of instruction.</a:t>
            </a:r>
          </a:p>
          <a:p>
            <a:pPr>
              <a:buFont typeface="Wingdings" pitchFamily="2" charset="2"/>
              <a:buChar char="§"/>
            </a:pPr>
            <a:r>
              <a:rPr lang="en-US" sz="2800" dirty="0" smtClean="0">
                <a:latin typeface="Times New Roman" pitchFamily="18" charset="0"/>
                <a:cs typeface="Times New Roman" pitchFamily="18" charset="0"/>
              </a:rPr>
              <a:t>As from 1951 to  </a:t>
            </a:r>
            <a:r>
              <a:rPr lang="en-US" sz="2800" dirty="0" err="1" smtClean="0">
                <a:latin typeface="Times New Roman" pitchFamily="18" charset="0"/>
                <a:cs typeface="Times New Roman" pitchFamily="18" charset="0"/>
              </a:rPr>
              <a:t>todate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english</a:t>
            </a:r>
            <a:r>
              <a:rPr lang="en-US" sz="2800" dirty="0" smtClean="0">
                <a:latin typeface="Times New Roman" pitchFamily="18" charset="0"/>
                <a:cs typeface="Times New Roman" pitchFamily="18" charset="0"/>
              </a:rPr>
              <a:t> is the language of instructions in  training schools.</a:t>
            </a:r>
          </a:p>
          <a:p>
            <a:pPr>
              <a:buFont typeface="Wingdings" pitchFamily="2" charset="2"/>
              <a:buChar char="§"/>
            </a:pPr>
            <a:r>
              <a:rPr lang="en-US" sz="2800" dirty="0" smtClean="0">
                <a:latin typeface="Times New Roman" pitchFamily="18" charset="0"/>
                <a:cs typeface="Times New Roman" pitchFamily="18" charset="0"/>
              </a:rPr>
              <a:t>Entry requirement was,  o-Level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division for a registered midwife , 2 years </a:t>
            </a:r>
            <a:r>
              <a:rPr lang="en-US" sz="2800" dirty="0" err="1" smtClean="0">
                <a:latin typeface="Times New Roman" pitchFamily="18" charset="0"/>
                <a:cs typeface="Times New Roman" pitchFamily="18" charset="0"/>
              </a:rPr>
              <a:t>programme</a:t>
            </a:r>
            <a:r>
              <a:rPr lang="en-US" sz="2800" dirty="0" smtClean="0">
                <a:latin typeface="Times New Roman" pitchFamily="18" charset="0"/>
                <a:cs typeface="Times New Roman" pitchFamily="18" charset="0"/>
              </a:rPr>
              <a:t>. Permitted schools were , </a:t>
            </a:r>
            <a:r>
              <a:rPr lang="en-US" sz="2800" dirty="0" err="1" smtClean="0">
                <a:latin typeface="Times New Roman" pitchFamily="18" charset="0"/>
                <a:cs typeface="Times New Roman" pitchFamily="18" charset="0"/>
              </a:rPr>
              <a:t>Pumwani,Ortum</a:t>
            </a:r>
            <a:r>
              <a:rPr lang="en-US" sz="2800" dirty="0" smtClean="0">
                <a:latin typeface="Times New Roman" pitchFamily="18" charset="0"/>
                <a:cs typeface="Times New Roman" pitchFamily="18" charset="0"/>
              </a:rPr>
              <a:t>, Lourdes(</a:t>
            </a:r>
            <a:r>
              <a:rPr lang="en-US" sz="2800" dirty="0" err="1" smtClean="0">
                <a:latin typeface="Times New Roman" pitchFamily="18" charset="0"/>
                <a:cs typeface="Times New Roman" pitchFamily="18" charset="0"/>
              </a:rPr>
              <a:t>Motomo</a:t>
            </a:r>
            <a:r>
              <a:rPr lang="en-US" sz="2800" dirty="0" smtClean="0">
                <a:latin typeface="Times New Roman" pitchFamily="18" charset="0"/>
                <a:cs typeface="Times New Roman" pitchFamily="18" charset="0"/>
              </a:rPr>
              <a:t>) ,St. Claire </a:t>
            </a:r>
            <a:r>
              <a:rPr lang="en-US" sz="2800" dirty="0" err="1" smtClean="0">
                <a:latin typeface="Times New Roman" pitchFamily="18" charset="0"/>
                <a:cs typeface="Times New Roman" pitchFamily="18" charset="0"/>
              </a:rPr>
              <a:t>Kaplong</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Thika</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83639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u="sng" dirty="0" smtClean="0"/>
              <a:t>NURSES  AND  MIDWIVES OF KENYA</a:t>
            </a:r>
            <a:r>
              <a:rPr lang="en-US" dirty="0" smtClean="0"/>
              <a:t/>
            </a:r>
            <a:br>
              <a:rPr lang="en-US" dirty="0" smtClean="0"/>
            </a:br>
            <a:r>
              <a:rPr lang="en-US" b="1" u="sng" dirty="0" smtClean="0"/>
              <a:t>  </a:t>
            </a:r>
            <a:endParaRPr lang="en-US" b="1" u="sng" dirty="0"/>
          </a:p>
        </p:txBody>
      </p:sp>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
            </a:pPr>
            <a:r>
              <a:rPr lang="en-US" sz="2800" dirty="0" smtClean="0">
                <a:latin typeface="Times New Roman" pitchFamily="18" charset="0"/>
                <a:cs typeface="Times New Roman" pitchFamily="18" charset="0"/>
              </a:rPr>
              <a:t>Nurses and midwives  council  of Kenya was founded in 1950.</a:t>
            </a:r>
          </a:p>
          <a:p>
            <a:pPr>
              <a:buFont typeface="Wingdings" pitchFamily="2" charset="2"/>
              <a:buChar char="§"/>
            </a:pPr>
            <a:r>
              <a:rPr lang="en-US" sz="2800" dirty="0" smtClean="0">
                <a:latin typeface="Times New Roman" pitchFamily="18" charset="0"/>
                <a:cs typeface="Times New Roman" pitchFamily="18" charset="0"/>
              </a:rPr>
              <a:t>In 1951 the council set the first examination to students at  P.C.E.A  </a:t>
            </a:r>
            <a:r>
              <a:rPr lang="en-US" sz="2800" dirty="0" err="1" smtClean="0">
                <a:latin typeface="Times New Roman" pitchFamily="18" charset="0"/>
                <a:cs typeface="Times New Roman" pitchFamily="18" charset="0"/>
              </a:rPr>
              <a:t>Tumutumu</a:t>
            </a:r>
            <a:r>
              <a:rPr lang="en-US" sz="2800" dirty="0" smtClean="0">
                <a:latin typeface="Times New Roman" pitchFamily="18" charset="0"/>
                <a:cs typeface="Times New Roman" pitchFamily="18" charset="0"/>
              </a:rPr>
              <a:t>.</a:t>
            </a:r>
          </a:p>
          <a:p>
            <a:pPr>
              <a:buFont typeface="Wingdings" pitchFamily="2" charset="2"/>
              <a:buChar char="§"/>
            </a:pPr>
            <a:r>
              <a:rPr lang="en-US" sz="2800" dirty="0" smtClean="0">
                <a:latin typeface="Times New Roman" pitchFamily="18" charset="0"/>
                <a:cs typeface="Times New Roman" pitchFamily="18" charset="0"/>
              </a:rPr>
              <a:t>1957 ,the council formulated a syllabus for enrolled midwives ( EM )training.</a:t>
            </a:r>
          </a:p>
        </p:txBody>
      </p:sp>
    </p:spTree>
    <p:extLst>
      <p:ext uri="{BB962C8B-B14F-4D97-AF65-F5344CB8AC3E}">
        <p14:creationId xmlns:p14="http://schemas.microsoft.com/office/powerpoint/2010/main" val="383843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US" dirty="0">
                <a:latin typeface="Times New Roman" pitchFamily="18" charset="0"/>
                <a:cs typeface="Times New Roman" pitchFamily="18" charset="0"/>
              </a:rPr>
              <a:t>1963 , Kenya Registered Midwives (KRM) training started at </a:t>
            </a:r>
            <a:r>
              <a:rPr lang="en-US" dirty="0" err="1">
                <a:latin typeface="Times New Roman" pitchFamily="18" charset="0"/>
                <a:cs typeface="Times New Roman" pitchFamily="18" charset="0"/>
              </a:rPr>
              <a:t>Ngara</a:t>
            </a:r>
            <a:r>
              <a:rPr lang="en-US" dirty="0">
                <a:latin typeface="Times New Roman" pitchFamily="18" charset="0"/>
                <a:cs typeface="Times New Roman" pitchFamily="18" charset="0"/>
              </a:rPr>
              <a:t> (Nairobi) in Lady </a:t>
            </a:r>
            <a:r>
              <a:rPr lang="en-US" dirty="0" err="1">
                <a:latin typeface="Times New Roman" pitchFamily="18" charset="0"/>
                <a:cs typeface="Times New Roman" pitchFamily="18" charset="0"/>
              </a:rPr>
              <a:t>Grigg</a:t>
            </a:r>
            <a:r>
              <a:rPr lang="en-US" dirty="0">
                <a:latin typeface="Times New Roman" pitchFamily="18" charset="0"/>
                <a:cs typeface="Times New Roman" pitchFamily="18" charset="0"/>
              </a:rPr>
              <a:t> Asian maternity. The first class comprised of 6 students, who graduated in 1965. The school also offered upgrading program from EM </a:t>
            </a:r>
            <a:r>
              <a:rPr lang="en-US" dirty="0" err="1">
                <a:latin typeface="Times New Roman" pitchFamily="18" charset="0"/>
                <a:cs typeface="Times New Roman" pitchFamily="18" charset="0"/>
              </a:rPr>
              <a:t>toRM</a:t>
            </a:r>
            <a:r>
              <a:rPr lang="en-US" dirty="0">
                <a:latin typeface="Times New Roman" pitchFamily="18" charset="0"/>
                <a:cs typeface="Times New Roman" pitchFamily="18" charset="0"/>
              </a:rPr>
              <a:t>.</a:t>
            </a:r>
          </a:p>
          <a:p>
            <a:pPr>
              <a:buFont typeface="Wingdings" pitchFamily="2" charset="2"/>
              <a:buChar char="§"/>
            </a:pPr>
            <a:r>
              <a:rPr lang="en-US" dirty="0">
                <a:latin typeface="Times New Roman" pitchFamily="18" charset="0"/>
                <a:cs typeface="Times New Roman" pitchFamily="18" charset="0"/>
              </a:rPr>
              <a:t>Dec.  1965 midwifery training started in  Medical Training Centre , school  of   nursing  Nairobi.  Other schools followed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Mater- </a:t>
            </a:r>
            <a:r>
              <a:rPr lang="en-US" dirty="0" err="1">
                <a:latin typeface="Times New Roman" pitchFamily="18" charset="0"/>
                <a:cs typeface="Times New Roman" pitchFamily="18" charset="0"/>
              </a:rPr>
              <a:t>Misericordiae</a:t>
            </a:r>
            <a:r>
              <a:rPr lang="en-US" dirty="0">
                <a:latin typeface="Times New Roman" pitchFamily="18" charset="0"/>
                <a:cs typeface="Times New Roman" pitchFamily="18" charset="0"/>
              </a:rPr>
              <a:t>, June  1972 and </a:t>
            </a:r>
            <a:r>
              <a:rPr lang="en-US" dirty="0" err="1">
                <a:latin typeface="Times New Roman" pitchFamily="18" charset="0"/>
                <a:cs typeface="Times New Roman" pitchFamily="18" charset="0"/>
              </a:rPr>
              <a:t>Pumwani</a:t>
            </a:r>
            <a:r>
              <a:rPr lang="en-US" dirty="0">
                <a:latin typeface="Times New Roman" pitchFamily="18" charset="0"/>
                <a:cs typeface="Times New Roman" pitchFamily="18" charset="0"/>
              </a:rPr>
              <a:t>  February  1973.</a:t>
            </a:r>
          </a:p>
          <a:p>
            <a:endParaRPr lang="en-US" dirty="0"/>
          </a:p>
        </p:txBody>
      </p:sp>
    </p:spTree>
    <p:extLst>
      <p:ext uri="{BB962C8B-B14F-4D97-AF65-F5344CB8AC3E}">
        <p14:creationId xmlns:p14="http://schemas.microsoft.com/office/powerpoint/2010/main" val="693651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5440363"/>
          </a:xfrm>
        </p:spPr>
        <p:txBody>
          <a:bodyPr/>
          <a:lstStyle/>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r>
              <a:rPr lang="en-US" sz="2800" dirty="0" smtClean="0">
                <a:latin typeface="Times New Roman" pitchFamily="18" charset="0"/>
                <a:cs typeface="Times New Roman" pitchFamily="18" charset="0"/>
              </a:rPr>
              <a:t>June 1973 the first   male  student was trained as a  midwife in  MTC  NRB.</a:t>
            </a:r>
          </a:p>
          <a:p>
            <a:pPr>
              <a:buFont typeface="Wingdings" pitchFamily="2" charset="2"/>
              <a:buChar char="§"/>
            </a:pPr>
            <a:r>
              <a:rPr lang="en-US" sz="2800" i="1" u="sng" dirty="0" smtClean="0">
                <a:latin typeface="Times New Roman" pitchFamily="18" charset="0"/>
                <a:cs typeface="Times New Roman" pitchFamily="18" charset="0"/>
              </a:rPr>
              <a:t>Cap  257: Nurses  Act , a revision of 1983</a:t>
            </a:r>
            <a:r>
              <a:rPr lang="en-US" sz="2800" dirty="0" smtClean="0">
                <a:latin typeface="Times New Roman" pitchFamily="18" charset="0"/>
                <a:cs typeface="Times New Roman" pitchFamily="18" charset="0"/>
              </a:rPr>
              <a:t> .  The law  governs:-</a:t>
            </a:r>
          </a:p>
          <a:p>
            <a:pPr marL="514350" indent="-514350">
              <a:buAutoNum type="romanLcParenR"/>
            </a:pPr>
            <a:r>
              <a:rPr lang="en-US" sz="2800" dirty="0" smtClean="0">
                <a:latin typeface="Times New Roman" pitchFamily="18" charset="0"/>
                <a:cs typeface="Times New Roman" pitchFamily="18" charset="0"/>
              </a:rPr>
              <a:t>The practice  and  conduct  of  nursing  as  well as nurses.</a:t>
            </a:r>
          </a:p>
          <a:p>
            <a:pPr marL="514350" indent="-514350">
              <a:buAutoNum type="romanLcParenR" startAt="2"/>
            </a:pPr>
            <a:r>
              <a:rPr lang="en-US" sz="2800" dirty="0" smtClean="0">
                <a:latin typeface="Times New Roman" pitchFamily="18" charset="0"/>
                <a:cs typeface="Times New Roman" pitchFamily="18" charset="0"/>
              </a:rPr>
              <a:t>Prescription of  the  syllabus / program for  training.</a:t>
            </a:r>
          </a:p>
        </p:txBody>
      </p:sp>
    </p:spTree>
    <p:extLst>
      <p:ext uri="{BB962C8B-B14F-4D97-AF65-F5344CB8AC3E}">
        <p14:creationId xmlns:p14="http://schemas.microsoft.com/office/powerpoint/2010/main" val="42391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To </a:t>
            </a:r>
            <a:r>
              <a:rPr lang="en-US" b="1" dirty="0"/>
              <a:t>pursue professional development </a:t>
            </a:r>
            <a:r>
              <a:rPr lang="en-US" dirty="0"/>
              <a:t>through evaluation of knowledge and skills and continuing education</a:t>
            </a:r>
          </a:p>
          <a:p>
            <a:pPr lvl="0"/>
            <a:r>
              <a:rPr lang="en-US" dirty="0"/>
              <a:t>To </a:t>
            </a:r>
            <a:r>
              <a:rPr lang="en-US" b="1" dirty="0"/>
              <a:t>assist others who wish to become midwives </a:t>
            </a:r>
            <a:r>
              <a:rPr lang="en-US" dirty="0"/>
              <a:t>by honestly and accurately evaluating their potential and competence and sharing knowledge</a:t>
            </a:r>
          </a:p>
          <a:p>
            <a:endParaRPr lang="en-US" dirty="0"/>
          </a:p>
        </p:txBody>
      </p:sp>
    </p:spTree>
    <p:extLst>
      <p:ext uri="{BB962C8B-B14F-4D97-AF65-F5344CB8AC3E}">
        <p14:creationId xmlns:p14="http://schemas.microsoft.com/office/powerpoint/2010/main" val="781474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romanLcParenR" startAt="2"/>
            </a:pPr>
            <a:r>
              <a:rPr lang="en-US" dirty="0" err="1">
                <a:latin typeface="Times New Roman" pitchFamily="18" charset="0"/>
                <a:cs typeface="Times New Roman" pitchFamily="18" charset="0"/>
              </a:rPr>
              <a:t>Licencing</a:t>
            </a:r>
            <a:r>
              <a:rPr lang="en-US" dirty="0">
                <a:latin typeface="Times New Roman" pitchFamily="18" charset="0"/>
                <a:cs typeface="Times New Roman" pitchFamily="18" charset="0"/>
              </a:rPr>
              <a:t>  of  nurses who  have  undergone a prescribed  course of  training( in knowledge &amp; skills).</a:t>
            </a:r>
          </a:p>
          <a:p>
            <a:pPr marL="514350" indent="-514350">
              <a:buAutoNum type="romanLcParenR" startAt="2"/>
            </a:pPr>
            <a:r>
              <a:rPr lang="en-US" dirty="0">
                <a:latin typeface="Times New Roman" pitchFamily="18" charset="0"/>
                <a:cs typeface="Times New Roman" pitchFamily="18" charset="0"/>
              </a:rPr>
              <a:t>The conduct  of  nurses,  </a:t>
            </a:r>
            <a:r>
              <a:rPr lang="en-US" dirty="0" err="1">
                <a:latin typeface="Times New Roman" pitchFamily="18" charset="0"/>
                <a:cs typeface="Times New Roman" pitchFamily="18" charset="0"/>
              </a:rPr>
              <a:t>inorder</a:t>
            </a:r>
            <a:r>
              <a:rPr lang="en-US" dirty="0">
                <a:latin typeface="Times New Roman" pitchFamily="18" charset="0"/>
                <a:cs typeface="Times New Roman" pitchFamily="18" charset="0"/>
              </a:rPr>
              <a:t>  to  protect  the  public ( clients / patients )  from  untrained  person’s  and  unethical  practices  by  nurses,  with  offences  and  punishment.</a:t>
            </a:r>
          </a:p>
          <a:p>
            <a:pPr>
              <a:buFont typeface="Wingdings" pitchFamily="2" charset="2"/>
              <a:buChar char="§"/>
            </a:pPr>
            <a:endParaRPr lang="en-US" dirty="0"/>
          </a:p>
          <a:p>
            <a:endParaRPr lang="en-US" dirty="0"/>
          </a:p>
        </p:txBody>
      </p:sp>
    </p:spTree>
    <p:extLst>
      <p:ext uri="{BB962C8B-B14F-4D97-AF65-F5344CB8AC3E}">
        <p14:creationId xmlns:p14="http://schemas.microsoft.com/office/powerpoint/2010/main" val="2798804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Midwifery Regulations 1965: Legal Notice  No. 299  of  1983.</a:t>
            </a:r>
            <a:endParaRPr lang="en-US" b="1"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Applies  for  both  registered  midwives  and  enrolled  midwives.</a:t>
            </a:r>
          </a:p>
          <a:p>
            <a:pPr>
              <a:buFont typeface="Wingdings" pitchFamily="2" charset="2"/>
              <a:buChar char="§"/>
            </a:pPr>
            <a:r>
              <a:rPr lang="en-US" sz="2800" dirty="0" smtClean="0">
                <a:latin typeface="Times New Roman" pitchFamily="18" charset="0"/>
                <a:cs typeface="Times New Roman" pitchFamily="18" charset="0"/>
              </a:rPr>
              <a:t>Requires  that  your  name  must be in   the  current  register  or  roll  of  midwives  kept  by  registrar  of the  Nursing Council of Kenya (NCK) .</a:t>
            </a:r>
          </a:p>
          <a:p>
            <a:pPr>
              <a:buFont typeface="Wingdings" pitchFamily="2" charset="2"/>
              <a:buChar char="§"/>
            </a:pPr>
            <a:r>
              <a:rPr lang="en-US" sz="2800" dirty="0" smtClean="0">
                <a:latin typeface="Times New Roman" pitchFamily="18" charset="0"/>
                <a:cs typeface="Times New Roman" pitchFamily="18" charset="0"/>
              </a:rPr>
              <a:t>Takes  the  role  of  review of  offences  in terms of  omission  or  commission , and  the  appropriate punishment.</a:t>
            </a:r>
          </a:p>
          <a:p>
            <a:pPr marL="2286000" lvl="5" indent="0">
              <a:buNone/>
            </a:pP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3143699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Assignment: Read and make notes on the history of reproductive health (global, regional and Kenya).</a:t>
            </a:r>
            <a:endParaRPr lang="en-US" dirty="0"/>
          </a:p>
        </p:txBody>
      </p:sp>
    </p:spTree>
    <p:extLst>
      <p:ext uri="{BB962C8B-B14F-4D97-AF65-F5344CB8AC3E}">
        <p14:creationId xmlns:p14="http://schemas.microsoft.com/office/powerpoint/2010/main" val="2620350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dirty="0" smtClean="0"/>
              <a:t> SAFE MOTHERHOOD </a:t>
            </a:r>
          </a:p>
        </p:txBody>
      </p:sp>
      <p:sp>
        <p:nvSpPr>
          <p:cNvPr id="2051" name="Subtitle 2"/>
          <p:cNvSpPr>
            <a:spLocks noGrp="1"/>
          </p:cNvSpPr>
          <p:nvPr>
            <p:ph type="subTitle" idx="1"/>
          </p:nvPr>
        </p:nvSpPr>
        <p:spPr/>
        <p:txBody>
          <a:bodyPr/>
          <a:lstStyle/>
          <a:p>
            <a:pPr eaLnBrk="1" hangingPunct="1"/>
            <a:endParaRPr lang="en-GB" altLang="en-US" dirty="0" smtClean="0">
              <a:solidFill>
                <a:schemeClr val="tx1"/>
              </a:solidFill>
            </a:endParaRPr>
          </a:p>
        </p:txBody>
      </p:sp>
    </p:spTree>
    <p:extLst>
      <p:ext uri="{BB962C8B-B14F-4D97-AF65-F5344CB8AC3E}">
        <p14:creationId xmlns:p14="http://schemas.microsoft.com/office/powerpoint/2010/main" val="9004730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sp>
        <p:nvSpPr>
          <p:cNvPr id="3075" name="Content Placeholder 2"/>
          <p:cNvSpPr>
            <a:spLocks noGrp="1"/>
          </p:cNvSpPr>
          <p:nvPr>
            <p:ph idx="1"/>
          </p:nvPr>
        </p:nvSpPr>
        <p:spPr/>
        <p:txBody>
          <a:bodyPr/>
          <a:lstStyle/>
          <a:p>
            <a:r>
              <a:rPr lang="en-GB" altLang="en-US" smtClean="0"/>
              <a:t>SMI –a supportive effort that was launched in 1987 in Nairobi by WHO and its partners  to focus on :- </a:t>
            </a:r>
            <a:endParaRPr lang="en-US" altLang="en-US" smtClean="0"/>
          </a:p>
          <a:p>
            <a:r>
              <a:rPr lang="en-US" altLang="en-US" smtClean="0"/>
              <a:t>The world’s attention on problems related to pregnancy and child birth</a:t>
            </a:r>
          </a:p>
        </p:txBody>
      </p:sp>
    </p:spTree>
    <p:extLst>
      <p:ext uri="{BB962C8B-B14F-4D97-AF65-F5344CB8AC3E}">
        <p14:creationId xmlns:p14="http://schemas.microsoft.com/office/powerpoint/2010/main" val="1015083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solidFill>
                  <a:srgbClr val="FF0000"/>
                </a:solidFill>
              </a:rPr>
              <a:t>SMI cont..</a:t>
            </a:r>
          </a:p>
        </p:txBody>
      </p:sp>
      <p:sp>
        <p:nvSpPr>
          <p:cNvPr id="3" name="Content Placeholder 2"/>
          <p:cNvSpPr>
            <a:spLocks noGrp="1"/>
          </p:cNvSpPr>
          <p:nvPr>
            <p:ph idx="1"/>
          </p:nvPr>
        </p:nvSpPr>
        <p:spPr/>
        <p:txBody>
          <a:bodyPr>
            <a:normAutofit fontScale="92500" lnSpcReduction="10000"/>
          </a:bodyPr>
          <a:lstStyle/>
          <a:p>
            <a:pPr algn="just">
              <a:buFont typeface="Arial" panose="020B0604020202020204" pitchFamily="34" charset="0"/>
              <a:buChar char="•"/>
              <a:defRPr/>
            </a:pPr>
            <a:r>
              <a:rPr lang="en-US" dirty="0" smtClean="0"/>
              <a:t>SMI has  a goal of reducing maternal, perinatal and neonatal morbidity and mortality through</a:t>
            </a:r>
          </a:p>
          <a:p>
            <a:pPr algn="just">
              <a:buFont typeface="Arial" panose="020B0604020202020204" pitchFamily="34" charset="0"/>
              <a:buChar char="•"/>
              <a:defRPr/>
            </a:pPr>
            <a:r>
              <a:rPr lang="en-US" dirty="0" smtClean="0"/>
              <a:t>Ensuring that all women access RH information,counselling and services</a:t>
            </a:r>
          </a:p>
          <a:p>
            <a:pPr algn="just">
              <a:buFont typeface="Arial" panose="020B0604020202020204" pitchFamily="34" charset="0"/>
              <a:buChar char="•"/>
              <a:defRPr/>
            </a:pPr>
            <a:r>
              <a:rPr lang="en-US" dirty="0" smtClean="0"/>
              <a:t>All pregnant women access skilled care throughout pregnancy, delivery and postpartum and care of newborn</a:t>
            </a:r>
          </a:p>
          <a:p>
            <a:pPr algn="just">
              <a:defRPr/>
            </a:pPr>
            <a:r>
              <a:rPr lang="en-US" dirty="0" smtClean="0"/>
              <a:t>Increasing access to both Basic </a:t>
            </a:r>
            <a:r>
              <a:rPr lang="en-US" dirty="0"/>
              <a:t>Essential Obstetric </a:t>
            </a:r>
            <a:r>
              <a:rPr lang="en-US" dirty="0" smtClean="0"/>
              <a:t>Care (BEOC) &amp; Comprehensive Essential </a:t>
            </a:r>
            <a:r>
              <a:rPr lang="en-US" dirty="0"/>
              <a:t>Obstetric Care </a:t>
            </a:r>
            <a:r>
              <a:rPr lang="en-US" dirty="0" smtClean="0"/>
              <a:t>(CEOC) .</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1870727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5288" y="260350"/>
            <a:ext cx="8229600" cy="1143000"/>
          </a:xfrm>
        </p:spPr>
        <p:txBody>
          <a:bodyPr/>
          <a:lstStyle/>
          <a:p>
            <a:endParaRPr lang="en-US" altLang="en-US" dirty="0" smtClean="0">
              <a:solidFill>
                <a:srgbClr val="FF0000"/>
              </a:solidFill>
            </a:endParaRPr>
          </a:p>
        </p:txBody>
      </p:sp>
      <p:sp>
        <p:nvSpPr>
          <p:cNvPr id="7171" name="Content Placeholder 2"/>
          <p:cNvSpPr>
            <a:spLocks noGrp="1"/>
          </p:cNvSpPr>
          <p:nvPr>
            <p:ph idx="1"/>
          </p:nvPr>
        </p:nvSpPr>
        <p:spPr/>
        <p:txBody>
          <a:bodyPr/>
          <a:lstStyle/>
          <a:p>
            <a:r>
              <a:rPr lang="en-US" altLang="en-US" smtClean="0"/>
              <a:t>Removing barriers that hinder access to skilled care for the poor and hard to reach women</a:t>
            </a:r>
          </a:p>
          <a:p>
            <a:r>
              <a:rPr lang="en-US" altLang="en-US" smtClean="0"/>
              <a:t>Ensuring that communities are involved in measures to promote women and baby friendly maternity services and assisting with transport</a:t>
            </a:r>
          </a:p>
          <a:p>
            <a:r>
              <a:rPr lang="en-US" altLang="en-US" smtClean="0"/>
              <a:t>Ensuring referral  networks across public and non-public facilities are strengthened</a:t>
            </a:r>
          </a:p>
        </p:txBody>
      </p:sp>
    </p:spTree>
    <p:extLst>
      <p:ext uri="{BB962C8B-B14F-4D97-AF65-F5344CB8AC3E}">
        <p14:creationId xmlns:p14="http://schemas.microsoft.com/office/powerpoint/2010/main" val="1244902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solidFill>
                <a:srgbClr val="FF0000"/>
              </a:solidFill>
            </a:endParaRPr>
          </a:p>
        </p:txBody>
      </p:sp>
      <p:sp>
        <p:nvSpPr>
          <p:cNvPr id="8195" name="Content Placeholder 2"/>
          <p:cNvSpPr>
            <a:spLocks noGrp="1"/>
          </p:cNvSpPr>
          <p:nvPr>
            <p:ph idx="1"/>
          </p:nvPr>
        </p:nvSpPr>
        <p:spPr/>
        <p:txBody>
          <a:bodyPr/>
          <a:lstStyle/>
          <a:p>
            <a:r>
              <a:rPr lang="en-US" altLang="en-US" smtClean="0"/>
              <a:t>Strengthening the capacity of health systems at all levels</a:t>
            </a:r>
          </a:p>
          <a:p>
            <a:r>
              <a:rPr lang="en-US" altLang="en-US" smtClean="0"/>
              <a:t>Strengthening the capacity of TBAs to help in maternal and neonatal(To act as referral agents)</a:t>
            </a:r>
          </a:p>
        </p:txBody>
      </p:sp>
    </p:spTree>
    <p:extLst>
      <p:ext uri="{BB962C8B-B14F-4D97-AF65-F5344CB8AC3E}">
        <p14:creationId xmlns:p14="http://schemas.microsoft.com/office/powerpoint/2010/main" val="4120560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solidFill>
                  <a:srgbClr val="FF0000"/>
                </a:solidFill>
              </a:rPr>
              <a:t>Safe motherhood Initiative..</a:t>
            </a:r>
          </a:p>
        </p:txBody>
      </p:sp>
      <p:sp>
        <p:nvSpPr>
          <p:cNvPr id="9219" name="Content Placeholder 2"/>
          <p:cNvSpPr>
            <a:spLocks noGrp="1"/>
          </p:cNvSpPr>
          <p:nvPr>
            <p:ph idx="1"/>
          </p:nvPr>
        </p:nvSpPr>
        <p:spPr/>
        <p:txBody>
          <a:bodyPr/>
          <a:lstStyle/>
          <a:p>
            <a:pPr marL="365125" indent="-282575" eaLnBrk="1" hangingPunct="1">
              <a:buFont typeface="Arial" charset="0"/>
              <a:buNone/>
            </a:pPr>
            <a:r>
              <a:rPr lang="en-GB" altLang="en-US" smtClean="0"/>
              <a:t>To reduce maternal mortality,each woman should be enabled to:</a:t>
            </a:r>
          </a:p>
          <a:p>
            <a:pPr marL="365125" indent="-282575" eaLnBrk="1" hangingPunct="1">
              <a:buFont typeface="Wingdings 2" pitchFamily="18" charset="2"/>
              <a:buChar char=""/>
            </a:pPr>
            <a:r>
              <a:rPr lang="en-GB" altLang="en-US" smtClean="0"/>
              <a:t>Choose whether she will become pregnant</a:t>
            </a:r>
          </a:p>
          <a:p>
            <a:pPr marL="365125" indent="-282575" eaLnBrk="1" hangingPunct="1">
              <a:buFont typeface="Wingdings 2" pitchFamily="18" charset="2"/>
              <a:buChar char=""/>
            </a:pPr>
            <a:r>
              <a:rPr lang="en-GB" altLang="en-US" smtClean="0"/>
              <a:t>Receive care for the prevention and treatment of pregnancy complications</a:t>
            </a:r>
          </a:p>
          <a:p>
            <a:pPr marL="365125" indent="-282575" eaLnBrk="1" hangingPunct="1">
              <a:buFont typeface="Wingdings 2" pitchFamily="18" charset="2"/>
              <a:buChar char=""/>
            </a:pPr>
            <a:r>
              <a:rPr lang="en-GB" altLang="en-US" smtClean="0"/>
              <a:t>Have access to trained birth attendants</a:t>
            </a:r>
          </a:p>
          <a:p>
            <a:pPr marL="365125" indent="-282575" eaLnBrk="1" hangingPunct="1">
              <a:buFont typeface="Wingdings 2" pitchFamily="18" charset="2"/>
              <a:buChar char=""/>
            </a:pPr>
            <a:r>
              <a:rPr lang="en-GB" altLang="en-US" smtClean="0"/>
              <a:t>Have access to emergency obstetric care</a:t>
            </a:r>
          </a:p>
          <a:p>
            <a:pPr marL="365125" indent="-282575" eaLnBrk="1" hangingPunct="1">
              <a:buFont typeface="Wingdings 2" pitchFamily="18" charset="2"/>
              <a:buChar char=""/>
            </a:pPr>
            <a:r>
              <a:rPr lang="en-GB" altLang="en-US" smtClean="0"/>
              <a:t>Have care after birth</a:t>
            </a:r>
          </a:p>
        </p:txBody>
      </p:sp>
    </p:spTree>
    <p:extLst>
      <p:ext uri="{BB962C8B-B14F-4D97-AF65-F5344CB8AC3E}">
        <p14:creationId xmlns:p14="http://schemas.microsoft.com/office/powerpoint/2010/main" val="32577691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eaLnBrk="1" fontAlgn="auto" hangingPunct="1">
              <a:spcAft>
                <a:spcPts val="0"/>
              </a:spcAft>
              <a:defRPr/>
            </a:pPr>
            <a:r>
              <a:rPr lang="en-GB" smtClean="0">
                <a:solidFill>
                  <a:schemeClr val="tx2">
                    <a:satMod val="130000"/>
                  </a:schemeClr>
                </a:solidFill>
              </a:rPr>
              <a:t>The Millennium development goals</a:t>
            </a:r>
          </a:p>
        </p:txBody>
      </p:sp>
      <p:sp>
        <p:nvSpPr>
          <p:cNvPr id="10243" name="Content Placeholder 2"/>
          <p:cNvSpPr>
            <a:spLocks noGrp="1"/>
          </p:cNvSpPr>
          <p:nvPr>
            <p:ph idx="1"/>
          </p:nvPr>
        </p:nvSpPr>
        <p:spPr/>
        <p:txBody>
          <a:bodyPr/>
          <a:lstStyle/>
          <a:p>
            <a:pPr eaLnBrk="1" hangingPunct="1"/>
            <a:r>
              <a:rPr lang="en-GB" altLang="en-US" smtClean="0"/>
              <a:t>Agreed upon by 189 nations during the UN millennium declaration in 2000</a:t>
            </a:r>
          </a:p>
          <a:p>
            <a:pPr eaLnBrk="1" hangingPunct="1"/>
            <a:r>
              <a:rPr lang="en-GB" altLang="en-US" smtClean="0"/>
              <a:t>8 goals to be attained by the year 2015</a:t>
            </a:r>
          </a:p>
          <a:p>
            <a:pPr eaLnBrk="1" hangingPunct="1"/>
            <a:r>
              <a:rPr lang="en-GB" altLang="en-US" smtClean="0"/>
              <a:t>All the MDGs are significant to health</a:t>
            </a:r>
          </a:p>
          <a:p>
            <a:pPr eaLnBrk="1" hangingPunct="1"/>
            <a:r>
              <a:rPr lang="en-GB" altLang="en-US" smtClean="0"/>
              <a:t>MDG 4 &amp; 5 focus on maternal, neonatal &amp; child health (MNCH) </a:t>
            </a:r>
          </a:p>
          <a:p>
            <a:pPr eaLnBrk="1" hangingPunct="1">
              <a:buFont typeface="Arial" charset="0"/>
              <a:buNone/>
            </a:pPr>
            <a:endParaRPr lang="en-GB" altLang="en-US" smtClean="0"/>
          </a:p>
        </p:txBody>
      </p:sp>
    </p:spTree>
    <p:extLst>
      <p:ext uri="{BB962C8B-B14F-4D97-AF65-F5344CB8AC3E}">
        <p14:creationId xmlns:p14="http://schemas.microsoft.com/office/powerpoint/2010/main" val="4174353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To </a:t>
            </a:r>
            <a:r>
              <a:rPr lang="en-US" b="1" dirty="0"/>
              <a:t>know and comply with all legal requirements </a:t>
            </a:r>
            <a:r>
              <a:rPr lang="en-US" dirty="0"/>
              <a:t>related to midwifery practice</a:t>
            </a:r>
          </a:p>
          <a:p>
            <a:pPr lvl="0"/>
            <a:r>
              <a:rPr lang="en-US" dirty="0"/>
              <a:t>To </a:t>
            </a:r>
            <a:r>
              <a:rPr lang="en-US" b="1" dirty="0"/>
              <a:t>document accurately </a:t>
            </a:r>
            <a:r>
              <a:rPr lang="en-US" dirty="0"/>
              <a:t>the patient’s history, condition, physical progress and other vital information obtained during patients care</a:t>
            </a:r>
          </a:p>
          <a:p>
            <a:endParaRPr lang="en-US" dirty="0"/>
          </a:p>
        </p:txBody>
      </p:sp>
    </p:spTree>
    <p:extLst>
      <p:ext uri="{BB962C8B-B14F-4D97-AF65-F5344CB8AC3E}">
        <p14:creationId xmlns:p14="http://schemas.microsoft.com/office/powerpoint/2010/main" val="16959570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rtlCol="0">
            <a:normAutofit/>
          </a:bodyPr>
          <a:lstStyle/>
          <a:p>
            <a:pPr eaLnBrk="1" fontAlgn="auto" hangingPunct="1">
              <a:spcAft>
                <a:spcPts val="0"/>
              </a:spcAft>
              <a:defRPr/>
            </a:pPr>
            <a:r>
              <a:rPr lang="en-GB" smtClean="0">
                <a:solidFill>
                  <a:schemeClr val="tx2">
                    <a:satMod val="130000"/>
                  </a:schemeClr>
                </a:solidFill>
              </a:rPr>
              <a:t>The MDGs…</a:t>
            </a:r>
          </a:p>
        </p:txBody>
      </p:sp>
      <p:sp>
        <p:nvSpPr>
          <p:cNvPr id="11267" name="Content Placeholder 2"/>
          <p:cNvSpPr>
            <a:spLocks noGrp="1"/>
          </p:cNvSpPr>
          <p:nvPr>
            <p:ph idx="1"/>
          </p:nvPr>
        </p:nvSpPr>
        <p:spPr/>
        <p:txBody>
          <a:bodyPr/>
          <a:lstStyle/>
          <a:p>
            <a:pPr marL="514350" indent="-514350" eaLnBrk="1" hangingPunct="1">
              <a:buFont typeface="Calibri" pitchFamily="34" charset="0"/>
              <a:buAutoNum type="arabicPeriod"/>
            </a:pPr>
            <a:r>
              <a:rPr lang="en-GB" altLang="en-US" smtClean="0"/>
              <a:t>Eradicate extreme poverty and hunger</a:t>
            </a:r>
          </a:p>
          <a:p>
            <a:pPr marL="514350" indent="-514350" eaLnBrk="1" hangingPunct="1">
              <a:buFont typeface="Calibri" pitchFamily="34" charset="0"/>
              <a:buAutoNum type="arabicPeriod"/>
            </a:pPr>
            <a:r>
              <a:rPr lang="en-GB" altLang="en-US" smtClean="0"/>
              <a:t>Achieve universal primary education</a:t>
            </a:r>
          </a:p>
          <a:p>
            <a:pPr marL="514350" indent="-514350" eaLnBrk="1" hangingPunct="1">
              <a:buFont typeface="Calibri" pitchFamily="34" charset="0"/>
              <a:buAutoNum type="arabicPeriod"/>
            </a:pPr>
            <a:r>
              <a:rPr lang="en-GB" altLang="en-US" smtClean="0"/>
              <a:t>Promote gender equality and empower women</a:t>
            </a:r>
          </a:p>
          <a:p>
            <a:pPr marL="514350" indent="-514350" eaLnBrk="1" hangingPunct="1">
              <a:buFont typeface="Calibri" pitchFamily="34" charset="0"/>
              <a:buAutoNum type="arabicPeriod"/>
            </a:pPr>
            <a:r>
              <a:rPr lang="en-GB" altLang="en-US" smtClean="0"/>
              <a:t>Reduce child mortality </a:t>
            </a:r>
          </a:p>
          <a:p>
            <a:pPr marL="914400" lvl="1" indent="-514350" eaLnBrk="1" hangingPunct="1"/>
            <a:r>
              <a:rPr lang="en-GB" altLang="en-US" smtClean="0"/>
              <a:t>Reduce by 2/3 under 5 mortality</a:t>
            </a:r>
          </a:p>
        </p:txBody>
      </p:sp>
    </p:spTree>
    <p:extLst>
      <p:ext uri="{BB962C8B-B14F-4D97-AF65-F5344CB8AC3E}">
        <p14:creationId xmlns:p14="http://schemas.microsoft.com/office/powerpoint/2010/main" val="2271170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a:bodyPr>
          <a:lstStyle/>
          <a:p>
            <a:pPr eaLnBrk="1" fontAlgn="auto" hangingPunct="1">
              <a:spcAft>
                <a:spcPts val="0"/>
              </a:spcAft>
              <a:defRPr/>
            </a:pPr>
            <a:r>
              <a:rPr lang="en-GB" smtClean="0">
                <a:solidFill>
                  <a:schemeClr val="tx2">
                    <a:satMod val="130000"/>
                  </a:schemeClr>
                </a:solidFill>
              </a:rPr>
              <a:t>The MDGs…</a:t>
            </a:r>
          </a:p>
        </p:txBody>
      </p:sp>
      <p:sp>
        <p:nvSpPr>
          <p:cNvPr id="3" name="Content Placeholder 2"/>
          <p:cNvSpPr>
            <a:spLocks noGrp="1"/>
          </p:cNvSpPr>
          <p:nvPr>
            <p:ph idx="1"/>
          </p:nvPr>
        </p:nvSpPr>
        <p:spPr/>
        <p:txBody>
          <a:bodyPr rtlCol="0">
            <a:normAutofit/>
          </a:bodyPr>
          <a:lstStyle/>
          <a:p>
            <a:pPr marL="514350" indent="-514350" eaLnBrk="1" fontAlgn="auto" hangingPunct="1">
              <a:spcAft>
                <a:spcPts val="0"/>
              </a:spcAft>
              <a:buFont typeface="Arial" charset="0"/>
              <a:buNone/>
              <a:defRPr/>
            </a:pPr>
            <a:r>
              <a:rPr lang="en-GB" dirty="0" smtClean="0"/>
              <a:t>5. Improve maternal health</a:t>
            </a:r>
          </a:p>
          <a:p>
            <a:pPr marL="514350" indent="-514350" eaLnBrk="1" fontAlgn="auto" hangingPunct="1">
              <a:spcAft>
                <a:spcPts val="0"/>
              </a:spcAft>
              <a:buFont typeface="Wingdings 2"/>
              <a:buChar char=""/>
              <a:defRPr/>
            </a:pPr>
            <a:r>
              <a:rPr lang="en-GB" dirty="0" smtClean="0"/>
              <a:t>Reduce by ¾ maternal mortality</a:t>
            </a:r>
          </a:p>
          <a:p>
            <a:pPr marL="514350" indent="-514350" eaLnBrk="1" fontAlgn="auto" hangingPunct="1">
              <a:spcAft>
                <a:spcPts val="0"/>
              </a:spcAft>
              <a:buFont typeface="Arial" charset="0"/>
              <a:buNone/>
              <a:defRPr/>
            </a:pPr>
            <a:r>
              <a:rPr lang="en-GB" dirty="0" smtClean="0"/>
              <a:t>6. Combat HIV/AIDS, malaria &amp; other diseases</a:t>
            </a:r>
          </a:p>
          <a:p>
            <a:pPr marL="514350" indent="-514350" eaLnBrk="1" fontAlgn="auto" hangingPunct="1">
              <a:spcAft>
                <a:spcPts val="0"/>
              </a:spcAft>
              <a:buFont typeface="Arial" charset="0"/>
              <a:buNone/>
              <a:defRPr/>
            </a:pPr>
            <a:r>
              <a:rPr lang="en-GB" dirty="0" smtClean="0"/>
              <a:t>7. Ensure environmental sustainability</a:t>
            </a:r>
          </a:p>
          <a:p>
            <a:pPr marL="514350" indent="-514350" eaLnBrk="1" fontAlgn="auto" hangingPunct="1">
              <a:spcAft>
                <a:spcPts val="0"/>
              </a:spcAft>
              <a:buFont typeface="Arial" charset="0"/>
              <a:buNone/>
              <a:defRPr/>
            </a:pPr>
            <a:r>
              <a:rPr lang="en-GB" dirty="0" smtClean="0"/>
              <a:t>8. Develop  a global partnership for development</a:t>
            </a:r>
          </a:p>
          <a:p>
            <a:pPr marL="514350" indent="-514350" eaLnBrk="1" fontAlgn="auto" hangingPunct="1">
              <a:spcAft>
                <a:spcPts val="0"/>
              </a:spcAft>
              <a:buFont typeface="Arial" charset="0"/>
              <a:buNone/>
              <a:defRPr/>
            </a:pPr>
            <a:endParaRPr lang="en-GB" dirty="0" smtClean="0"/>
          </a:p>
          <a:p>
            <a:pPr marL="365760" indent="-283464" eaLnBrk="1" fontAlgn="auto" hangingPunct="1">
              <a:spcAft>
                <a:spcPts val="0"/>
              </a:spcAft>
              <a:buFont typeface="Wingdings 2"/>
              <a:buChar char=""/>
              <a:defRPr/>
            </a:pPr>
            <a:endParaRPr lang="en-GB" dirty="0"/>
          </a:p>
        </p:txBody>
      </p:sp>
    </p:spTree>
    <p:extLst>
      <p:ext uri="{BB962C8B-B14F-4D97-AF65-F5344CB8AC3E}">
        <p14:creationId xmlns:p14="http://schemas.microsoft.com/office/powerpoint/2010/main" val="3976199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274638"/>
            <a:ext cx="8229600" cy="944562"/>
          </a:xfrm>
        </p:spPr>
        <p:txBody>
          <a:bodyPr rtlCol="0">
            <a:normAutofit fontScale="90000"/>
          </a:bodyPr>
          <a:lstStyle/>
          <a:p>
            <a:pPr eaLnBrk="1" fontAlgn="auto" hangingPunct="1">
              <a:spcAft>
                <a:spcPts val="0"/>
              </a:spcAft>
              <a:defRPr/>
            </a:pPr>
            <a:r>
              <a:rPr lang="en-GB" sz="4000" dirty="0" smtClean="0">
                <a:solidFill>
                  <a:schemeClr val="tx2">
                    <a:satMod val="130000"/>
                  </a:schemeClr>
                </a:solidFill>
              </a:rPr>
              <a:t>Maternal Health in Kenya: situation analysis</a:t>
            </a:r>
            <a:endParaRPr lang="en-GB" sz="4000" dirty="0">
              <a:solidFill>
                <a:schemeClr val="tx2">
                  <a:satMod val="130000"/>
                </a:schemeClr>
              </a:solidFill>
            </a:endParaRPr>
          </a:p>
        </p:txBody>
      </p:sp>
      <p:sp>
        <p:nvSpPr>
          <p:cNvPr id="41987" name="Content Placeholder 2"/>
          <p:cNvSpPr>
            <a:spLocks noGrp="1"/>
          </p:cNvSpPr>
          <p:nvPr>
            <p:ph idx="4294967295"/>
          </p:nvPr>
        </p:nvSpPr>
        <p:spPr>
          <a:xfrm>
            <a:off x="457200" y="1295400"/>
            <a:ext cx="8686800" cy="4114800"/>
          </a:xfrm>
        </p:spPr>
        <p:txBody>
          <a:bodyPr rtlCol="0">
            <a:normAutofit/>
          </a:bodyPr>
          <a:lstStyle/>
          <a:p>
            <a:pPr marL="365760" indent="-283464" eaLnBrk="1" fontAlgn="auto" hangingPunct="1">
              <a:spcAft>
                <a:spcPts val="0"/>
              </a:spcAft>
              <a:buFont typeface="Arial" panose="020B0604020202020204" pitchFamily="34" charset="0"/>
              <a:buChar char="•"/>
              <a:defRPr/>
            </a:pPr>
            <a:r>
              <a:rPr lang="en-GB" dirty="0"/>
              <a:t>Women of childbearing age </a:t>
            </a:r>
            <a:r>
              <a:rPr lang="en-GB" dirty="0" smtClean="0"/>
              <a:t>are about 9 </a:t>
            </a:r>
            <a:r>
              <a:rPr lang="en-GB" dirty="0"/>
              <a:t>million</a:t>
            </a:r>
          </a:p>
          <a:p>
            <a:pPr marL="365760" indent="-283464" eaLnBrk="1" fontAlgn="auto" hangingPunct="1">
              <a:spcAft>
                <a:spcPts val="0"/>
              </a:spcAft>
              <a:buFont typeface="Arial" panose="020B0604020202020204" pitchFamily="34" charset="0"/>
              <a:buChar char="•"/>
              <a:defRPr/>
            </a:pPr>
            <a:r>
              <a:rPr lang="en-GB" dirty="0"/>
              <a:t>Maternal Mortality Ratio (MMR) is estimated at </a:t>
            </a:r>
            <a:r>
              <a:rPr lang="en-GB" dirty="0" smtClean="0"/>
              <a:t>488/100,000 </a:t>
            </a:r>
            <a:r>
              <a:rPr lang="en-GB" dirty="0"/>
              <a:t>live births (KDHS </a:t>
            </a:r>
            <a:r>
              <a:rPr lang="en-GB" dirty="0" smtClean="0"/>
              <a:t>2008/09)</a:t>
            </a:r>
            <a:endParaRPr lang="en-GB" dirty="0"/>
          </a:p>
          <a:p>
            <a:pPr marL="365760" indent="-283464" eaLnBrk="1" fontAlgn="auto" hangingPunct="1">
              <a:spcAft>
                <a:spcPts val="0"/>
              </a:spcAft>
              <a:buFont typeface="Arial" panose="020B0604020202020204" pitchFamily="34" charset="0"/>
              <a:buChar char="•"/>
              <a:defRPr/>
            </a:pPr>
            <a:r>
              <a:rPr lang="en-GB" dirty="0" smtClean="0"/>
              <a:t>At </a:t>
            </a:r>
            <a:r>
              <a:rPr lang="en-GB" dirty="0"/>
              <a:t>least </a:t>
            </a:r>
            <a:r>
              <a:rPr lang="en-GB" dirty="0" smtClean="0"/>
              <a:t>7,700 </a:t>
            </a:r>
            <a:r>
              <a:rPr lang="en-GB" dirty="0"/>
              <a:t>Kenyans die each year from pregnancy </a:t>
            </a:r>
            <a:r>
              <a:rPr lang="en-GB" dirty="0" smtClean="0"/>
              <a:t>related causes (21 </a:t>
            </a:r>
            <a:r>
              <a:rPr lang="en-GB" dirty="0"/>
              <a:t>per day)</a:t>
            </a:r>
          </a:p>
          <a:p>
            <a:pPr marL="365760" indent="-283464" eaLnBrk="1" fontAlgn="auto" hangingPunct="1">
              <a:spcAft>
                <a:spcPts val="0"/>
              </a:spcAft>
              <a:buFont typeface="Arial" panose="020B0604020202020204" pitchFamily="34" charset="0"/>
              <a:buChar char="•"/>
              <a:defRPr/>
            </a:pPr>
            <a:r>
              <a:rPr lang="en-GB" dirty="0"/>
              <a:t>Most Maternal Deaths </a:t>
            </a:r>
            <a:r>
              <a:rPr lang="en-GB" dirty="0" smtClean="0"/>
              <a:t>are however preventable</a:t>
            </a:r>
          </a:p>
          <a:p>
            <a:pPr marL="365760" indent="-283464"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38724876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tx2">
                    <a:satMod val="130000"/>
                  </a:schemeClr>
                </a:solidFill>
              </a:rPr>
              <a:t>Maternal Health in Kenya: situation analysis</a:t>
            </a:r>
            <a:endParaRPr lang="en-GB" dirty="0">
              <a:solidFill>
                <a:schemeClr val="tx2">
                  <a:satMod val="130000"/>
                </a:schemeClr>
              </a:solidFill>
            </a:endParaRPr>
          </a:p>
        </p:txBody>
      </p:sp>
      <p:sp>
        <p:nvSpPr>
          <p:cNvPr id="23555" name="Content Placeholder 2"/>
          <p:cNvSpPr>
            <a:spLocks noGrp="1"/>
          </p:cNvSpPr>
          <p:nvPr>
            <p:ph idx="1"/>
          </p:nvPr>
        </p:nvSpPr>
        <p:spPr/>
        <p:txBody>
          <a:bodyPr rtlCol="0">
            <a:normAutofit lnSpcReduction="10000"/>
          </a:bodyPr>
          <a:lstStyle/>
          <a:p>
            <a:pPr eaLnBrk="1" fontAlgn="auto" hangingPunct="1">
              <a:spcAft>
                <a:spcPts val="0"/>
              </a:spcAft>
              <a:defRPr/>
            </a:pPr>
            <a:r>
              <a:rPr lang="en-GB" dirty="0" smtClean="0"/>
              <a:t>Mothers attending ANC at least once stands at 91.5%</a:t>
            </a:r>
          </a:p>
          <a:p>
            <a:pPr eaLnBrk="1" fontAlgn="auto" hangingPunct="1">
              <a:spcAft>
                <a:spcPts val="0"/>
              </a:spcAft>
              <a:defRPr/>
            </a:pPr>
            <a:r>
              <a:rPr lang="en-GB" dirty="0" smtClean="0"/>
              <a:t>Deliveries by skilled attendants however only at 42%</a:t>
            </a:r>
          </a:p>
          <a:p>
            <a:pPr eaLnBrk="1" fontAlgn="auto" hangingPunct="1">
              <a:spcAft>
                <a:spcPts val="0"/>
              </a:spcAft>
              <a:defRPr/>
            </a:pPr>
            <a:r>
              <a:rPr lang="en-GB" dirty="0" smtClean="0"/>
              <a:t>Deliveries at facilities are at 43.6%</a:t>
            </a:r>
          </a:p>
          <a:p>
            <a:pPr eaLnBrk="1" fontAlgn="auto" hangingPunct="1">
              <a:spcAft>
                <a:spcPts val="0"/>
              </a:spcAft>
              <a:defRPr/>
            </a:pPr>
            <a:r>
              <a:rPr lang="en-GB" dirty="0" smtClean="0"/>
              <a:t>Only 10% of women attend postnatal care within 2 days of delivery</a:t>
            </a:r>
          </a:p>
          <a:p>
            <a:pPr eaLnBrk="1" fontAlgn="auto" hangingPunct="1">
              <a:spcAft>
                <a:spcPts val="0"/>
              </a:spcAft>
              <a:buFont typeface="Arial" charset="0"/>
              <a:buNone/>
              <a:defRPr/>
            </a:pPr>
            <a:r>
              <a:rPr lang="en-GB" dirty="0" smtClean="0"/>
              <a:t>NOTE: most maternal deaths occur during the postpartum period</a:t>
            </a:r>
          </a:p>
        </p:txBody>
      </p:sp>
    </p:spTree>
    <p:extLst>
      <p:ext uri="{BB962C8B-B14F-4D97-AF65-F5344CB8AC3E}">
        <p14:creationId xmlns:p14="http://schemas.microsoft.com/office/powerpoint/2010/main" val="42598194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1828800"/>
            <a:ext cx="8229600" cy="3657600"/>
          </a:xfrm>
        </p:spPr>
        <p:txBody>
          <a:bodyPr rtlCol="0">
            <a:normAutofit fontScale="85000" lnSpcReduction="20000"/>
          </a:bodyPr>
          <a:lstStyle/>
          <a:p>
            <a:pPr marL="365760" indent="-283464" eaLnBrk="1" fontAlgn="auto" hangingPunct="1">
              <a:spcAft>
                <a:spcPts val="0"/>
              </a:spcAft>
              <a:buFont typeface="Arial" panose="020B0604020202020204" pitchFamily="34" charset="0"/>
              <a:buChar char="•"/>
              <a:defRPr/>
            </a:pPr>
            <a:r>
              <a:rPr lang="en-GB" sz="3600" dirty="0" smtClean="0"/>
              <a:t>A maternal death is defined as the death of a woman while pregnant or within 42 days of termination of the pregnancy, irrespective of the duration and site of pregnancy, from any cause related to or aggravated by the pregnancy or its management, but not from accidental or incidental causes.</a:t>
            </a:r>
          </a:p>
          <a:p>
            <a:pPr marL="365760" indent="-283464" eaLnBrk="1" fontAlgn="auto" hangingPunct="1">
              <a:spcAft>
                <a:spcPts val="0"/>
              </a:spcAft>
              <a:buFont typeface="Arial" panose="020B0604020202020204" pitchFamily="34" charset="0"/>
              <a:buChar char="•"/>
              <a:defRPr/>
            </a:pPr>
            <a:r>
              <a:rPr lang="en-GB" sz="3600" dirty="0" smtClean="0"/>
              <a:t>Causes of maternal mortality may be direct or indirect</a:t>
            </a:r>
          </a:p>
          <a:p>
            <a:pPr marL="609600" indent="-609600" algn="just" eaLnBrk="1" fontAlgn="auto" hangingPunct="1">
              <a:spcAft>
                <a:spcPts val="0"/>
              </a:spcAft>
              <a:buFont typeface="Arial" panose="020B0604020202020204" pitchFamily="34" charset="0"/>
              <a:buNone/>
              <a:defRPr/>
            </a:pPr>
            <a:endParaRPr lang="en-GB" sz="3400" dirty="0">
              <a:solidFill>
                <a:srgbClr val="000000"/>
              </a:solidFill>
            </a:endParaRPr>
          </a:p>
        </p:txBody>
      </p:sp>
      <p:sp>
        <p:nvSpPr>
          <p:cNvPr id="18435"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smtClean="0">
                <a:solidFill>
                  <a:schemeClr val="tx2">
                    <a:satMod val="130000"/>
                  </a:schemeClr>
                </a:solidFill>
              </a:rPr>
              <a:t>Maternal Mortality</a:t>
            </a:r>
          </a:p>
        </p:txBody>
      </p:sp>
    </p:spTree>
    <p:extLst>
      <p:ext uri="{BB962C8B-B14F-4D97-AF65-F5344CB8AC3E}">
        <p14:creationId xmlns:p14="http://schemas.microsoft.com/office/powerpoint/2010/main" val="29434684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1828800"/>
            <a:ext cx="8229600" cy="4552950"/>
          </a:xfrm>
        </p:spPr>
        <p:txBody>
          <a:bodyPr/>
          <a:lstStyle/>
          <a:p>
            <a:pPr marL="609600" indent="-609600" algn="just" eaLnBrk="1" hangingPunct="1"/>
            <a:r>
              <a:rPr lang="en-GB" altLang="en-US" sz="3600" smtClean="0"/>
              <a:t>These result from obstetric complications of pregnancy, labour and the puerperium and from interventions or any after effects of these events</a:t>
            </a:r>
          </a:p>
          <a:p>
            <a:pPr marL="609600" indent="-609600" algn="just" eaLnBrk="1" hangingPunct="1"/>
            <a:endParaRPr lang="en-GB" altLang="en-US" sz="3600" smtClean="0"/>
          </a:p>
          <a:p>
            <a:pPr marL="609600" indent="-609600" algn="just" eaLnBrk="1" hangingPunct="1">
              <a:buFont typeface="Arial" charset="0"/>
              <a:buNone/>
            </a:pPr>
            <a:endParaRPr lang="en-GB" altLang="en-US" sz="3400" smtClean="0">
              <a:solidFill>
                <a:srgbClr val="000000"/>
              </a:solidFill>
            </a:endParaRPr>
          </a:p>
        </p:txBody>
      </p:sp>
      <p:sp>
        <p:nvSpPr>
          <p:cNvPr id="19459"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smtClean="0">
                <a:solidFill>
                  <a:schemeClr val="tx2">
                    <a:satMod val="130000"/>
                  </a:schemeClr>
                </a:solidFill>
              </a:rPr>
              <a:t>Direct causes of maternal deaths</a:t>
            </a:r>
          </a:p>
        </p:txBody>
      </p:sp>
    </p:spTree>
    <p:extLst>
      <p:ext uri="{BB962C8B-B14F-4D97-AF65-F5344CB8AC3E}">
        <p14:creationId xmlns:p14="http://schemas.microsoft.com/office/powerpoint/2010/main" val="1244555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1828800"/>
            <a:ext cx="8229600" cy="4552950"/>
          </a:xfrm>
        </p:spPr>
        <p:txBody>
          <a:bodyPr rtlCol="0">
            <a:normAutofit/>
          </a:bodyPr>
          <a:lstStyle/>
          <a:p>
            <a:pPr marL="609600" indent="-609600" algn="just" eaLnBrk="1" fontAlgn="auto" hangingPunct="1">
              <a:spcAft>
                <a:spcPts val="0"/>
              </a:spcAft>
              <a:buFont typeface="Arial" panose="020B0604020202020204" pitchFamily="34" charset="0"/>
              <a:buNone/>
              <a:defRPr/>
            </a:pPr>
            <a:r>
              <a:rPr lang="en-GB" sz="3600" dirty="0" smtClean="0"/>
              <a:t>The Five major causes of direct maternal deaths in order of frequency are:</a:t>
            </a:r>
          </a:p>
          <a:p>
            <a:pPr marL="742950" indent="-742950" algn="just" eaLnBrk="1" fontAlgn="auto" hangingPunct="1">
              <a:spcAft>
                <a:spcPts val="0"/>
              </a:spcAft>
              <a:buFont typeface="+mj-lt"/>
              <a:buAutoNum type="arabicPeriod"/>
              <a:defRPr/>
            </a:pPr>
            <a:r>
              <a:rPr lang="en-GB" sz="3600" dirty="0" smtClean="0"/>
              <a:t>Haemorrhage</a:t>
            </a:r>
          </a:p>
          <a:p>
            <a:pPr marL="742950" indent="-742950" algn="just" eaLnBrk="1" fontAlgn="auto" hangingPunct="1">
              <a:spcAft>
                <a:spcPts val="0"/>
              </a:spcAft>
              <a:buFont typeface="+mj-lt"/>
              <a:buAutoNum type="arabicPeriod"/>
              <a:defRPr/>
            </a:pPr>
            <a:r>
              <a:rPr lang="en-GB" sz="3600" dirty="0" smtClean="0"/>
              <a:t> Sepsis </a:t>
            </a:r>
          </a:p>
          <a:p>
            <a:pPr marL="742950" indent="-742950" algn="just" eaLnBrk="1" fontAlgn="auto" hangingPunct="1">
              <a:spcAft>
                <a:spcPts val="0"/>
              </a:spcAft>
              <a:buFont typeface="+mj-lt"/>
              <a:buAutoNum type="arabicPeriod"/>
              <a:defRPr/>
            </a:pPr>
            <a:r>
              <a:rPr lang="en-GB" sz="3600" dirty="0" smtClean="0"/>
              <a:t>Hypertensive disorders </a:t>
            </a:r>
          </a:p>
          <a:p>
            <a:pPr marL="742950" indent="-742950" algn="just" eaLnBrk="1" fontAlgn="auto" hangingPunct="1">
              <a:spcAft>
                <a:spcPts val="0"/>
              </a:spcAft>
              <a:buFont typeface="+mj-lt"/>
              <a:buAutoNum type="arabicPeriod"/>
              <a:defRPr/>
            </a:pPr>
            <a:r>
              <a:rPr lang="en-GB" sz="3600" dirty="0" smtClean="0"/>
              <a:t>Complications of abortion and </a:t>
            </a:r>
          </a:p>
          <a:p>
            <a:pPr marL="742950" indent="-742950" algn="just" eaLnBrk="1" fontAlgn="auto" hangingPunct="1">
              <a:spcAft>
                <a:spcPts val="0"/>
              </a:spcAft>
              <a:buFont typeface="+mj-lt"/>
              <a:buAutoNum type="arabicPeriod"/>
              <a:defRPr/>
            </a:pPr>
            <a:r>
              <a:rPr lang="en-GB" sz="3600" dirty="0" smtClean="0"/>
              <a:t>obstructed labour</a:t>
            </a:r>
          </a:p>
          <a:p>
            <a:pPr marL="609600" indent="-609600" algn="just" eaLnBrk="1" fontAlgn="auto" hangingPunct="1">
              <a:spcAft>
                <a:spcPts val="0"/>
              </a:spcAft>
              <a:buFont typeface="Arial" panose="020B0604020202020204" pitchFamily="34" charset="0"/>
              <a:buNone/>
              <a:defRPr/>
            </a:pPr>
            <a:endParaRPr lang="en-GB" sz="3400" dirty="0">
              <a:solidFill>
                <a:srgbClr val="000000"/>
              </a:solidFill>
            </a:endParaRPr>
          </a:p>
        </p:txBody>
      </p:sp>
      <p:sp>
        <p:nvSpPr>
          <p:cNvPr id="20483"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smtClean="0">
                <a:solidFill>
                  <a:schemeClr val="tx2">
                    <a:satMod val="130000"/>
                  </a:schemeClr>
                </a:solidFill>
              </a:rPr>
              <a:t>Direct causes of maternal deaths</a:t>
            </a:r>
          </a:p>
        </p:txBody>
      </p:sp>
    </p:spTree>
    <p:extLst>
      <p:ext uri="{BB962C8B-B14F-4D97-AF65-F5344CB8AC3E}">
        <p14:creationId xmlns:p14="http://schemas.microsoft.com/office/powerpoint/2010/main" val="29323658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1828800"/>
            <a:ext cx="8229600" cy="4552950"/>
          </a:xfrm>
        </p:spPr>
        <p:txBody>
          <a:bodyPr rtlCol="0">
            <a:normAutofit fontScale="92500" lnSpcReduction="10000"/>
          </a:bodyPr>
          <a:lstStyle/>
          <a:p>
            <a:pPr marL="365760" indent="-283464" eaLnBrk="1" fontAlgn="auto" hangingPunct="1">
              <a:spcAft>
                <a:spcPts val="0"/>
              </a:spcAft>
              <a:buFont typeface="Arial" panose="020B0604020202020204" pitchFamily="34" charset="0"/>
              <a:buChar char="•"/>
              <a:defRPr/>
            </a:pPr>
            <a:r>
              <a:rPr lang="en-GB" sz="3600" dirty="0" smtClean="0"/>
              <a:t>They result from previously existing disease or disease that develops during pregnancy which was not due to direct obstetric causes, but which was aggravated by physiologic effects of pregnancy.</a:t>
            </a:r>
          </a:p>
          <a:p>
            <a:pPr marL="365760" indent="-283464" eaLnBrk="1" fontAlgn="auto" hangingPunct="1">
              <a:spcAft>
                <a:spcPts val="0"/>
              </a:spcAft>
              <a:buFont typeface="Arial" panose="020B0604020202020204" pitchFamily="34" charset="0"/>
              <a:buChar char="•"/>
              <a:defRPr/>
            </a:pPr>
            <a:r>
              <a:rPr lang="en-GB" sz="3600" dirty="0" smtClean="0"/>
              <a:t> The major causes of indirect maternal deaths in Kenya include Malaria, HIV/AIDS, and anaemia. </a:t>
            </a:r>
          </a:p>
          <a:p>
            <a:pPr marL="365760" indent="-283464" eaLnBrk="1" fontAlgn="auto" hangingPunct="1">
              <a:spcAft>
                <a:spcPts val="0"/>
              </a:spcAft>
              <a:buFont typeface="Arial" panose="020B0604020202020204" pitchFamily="34" charset="0"/>
              <a:buNone/>
              <a:defRPr/>
            </a:pPr>
            <a:r>
              <a:rPr lang="en-GB" sz="3600" dirty="0" smtClean="0"/>
              <a:t> </a:t>
            </a:r>
          </a:p>
          <a:p>
            <a:pPr marL="609600" indent="-609600" algn="just" eaLnBrk="1" fontAlgn="auto" hangingPunct="1">
              <a:spcAft>
                <a:spcPts val="0"/>
              </a:spcAft>
              <a:buFont typeface="Arial" panose="020B0604020202020204" pitchFamily="34" charset="0"/>
              <a:buNone/>
              <a:defRPr/>
            </a:pPr>
            <a:endParaRPr lang="en-GB" sz="3400" dirty="0">
              <a:solidFill>
                <a:srgbClr val="000000"/>
              </a:solidFill>
            </a:endParaRPr>
          </a:p>
        </p:txBody>
      </p:sp>
      <p:sp>
        <p:nvSpPr>
          <p:cNvPr id="21507"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dirty="0">
                <a:solidFill>
                  <a:schemeClr val="tx2">
                    <a:satMod val="130000"/>
                  </a:schemeClr>
                </a:solidFill>
              </a:rPr>
              <a:t>I</a:t>
            </a:r>
            <a:r>
              <a:rPr lang="en-US" sz="4000" dirty="0" smtClean="0">
                <a:solidFill>
                  <a:schemeClr val="tx2">
                    <a:satMod val="130000"/>
                  </a:schemeClr>
                </a:solidFill>
              </a:rPr>
              <a:t>ndirect causes of maternal deaths</a:t>
            </a:r>
          </a:p>
        </p:txBody>
      </p:sp>
    </p:spTree>
    <p:extLst>
      <p:ext uri="{BB962C8B-B14F-4D97-AF65-F5344CB8AC3E}">
        <p14:creationId xmlns:p14="http://schemas.microsoft.com/office/powerpoint/2010/main" val="40198888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sz="4000" dirty="0" smtClean="0">
                <a:solidFill>
                  <a:schemeClr val="tx2">
                    <a:satMod val="130000"/>
                  </a:schemeClr>
                </a:solidFill>
              </a:rPr>
              <a:t>Causes of maternal deaths in African region</a:t>
            </a:r>
            <a:endParaRPr lang="en-US" sz="4000" dirty="0">
              <a:solidFill>
                <a:schemeClr val="tx2">
                  <a:satMod val="130000"/>
                </a:schemeClr>
              </a:solidFill>
            </a:endParaRPr>
          </a:p>
        </p:txBody>
      </p:sp>
      <p:graphicFrame>
        <p:nvGraphicFramePr>
          <p:cNvPr id="4" name="Chart 3"/>
          <p:cNvGraphicFramePr/>
          <p:nvPr/>
        </p:nvGraphicFramePr>
        <p:xfrm>
          <a:off x="1403648" y="1772816"/>
          <a:ext cx="6336704"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2063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0" y="1828800"/>
            <a:ext cx="8229600" cy="4552950"/>
          </a:xfrm>
        </p:spPr>
        <p:txBody>
          <a:bodyPr rtlCol="0">
            <a:normAutofit fontScale="92500" lnSpcReduction="10000"/>
          </a:bodyPr>
          <a:lstStyle/>
          <a:p>
            <a:pPr marL="609600" indent="-609600" algn="just" eaLnBrk="1" fontAlgn="auto" hangingPunct="1">
              <a:spcAft>
                <a:spcPts val="0"/>
              </a:spcAft>
              <a:buFont typeface="Arial" charset="0"/>
              <a:buNone/>
              <a:defRPr/>
            </a:pPr>
            <a:r>
              <a:rPr lang="en-GB" sz="3600" dirty="0" smtClean="0"/>
              <a:t> In Kenya the lead causes of maternal deaths are:</a:t>
            </a:r>
          </a:p>
          <a:p>
            <a:pPr marL="609600" indent="-609600" algn="just" eaLnBrk="1" fontAlgn="auto" hangingPunct="1">
              <a:spcAft>
                <a:spcPts val="0"/>
              </a:spcAft>
              <a:buFont typeface="Wingdings 2"/>
              <a:buChar char=""/>
              <a:defRPr/>
            </a:pPr>
            <a:r>
              <a:rPr lang="en-GB" sz="3600" dirty="0" smtClean="0"/>
              <a:t>PPH</a:t>
            </a:r>
          </a:p>
          <a:p>
            <a:pPr marL="609600" indent="-609600" algn="just" eaLnBrk="1" fontAlgn="auto" hangingPunct="1">
              <a:spcAft>
                <a:spcPts val="0"/>
              </a:spcAft>
              <a:buFont typeface="Wingdings 2"/>
              <a:buChar char=""/>
              <a:defRPr/>
            </a:pPr>
            <a:r>
              <a:rPr lang="en-GB" sz="3600" dirty="0" err="1" smtClean="0"/>
              <a:t>Eclampsia</a:t>
            </a:r>
            <a:endParaRPr lang="en-GB" sz="3600" dirty="0" smtClean="0"/>
          </a:p>
          <a:p>
            <a:pPr marL="609600" indent="-609600" algn="just" eaLnBrk="1" fontAlgn="auto" hangingPunct="1">
              <a:spcAft>
                <a:spcPts val="0"/>
              </a:spcAft>
              <a:buFont typeface="Wingdings 2"/>
              <a:buChar char=""/>
              <a:defRPr/>
            </a:pPr>
            <a:r>
              <a:rPr lang="en-GB" sz="3600" dirty="0" smtClean="0"/>
              <a:t> sepsis </a:t>
            </a:r>
          </a:p>
          <a:p>
            <a:pPr marL="609600" indent="-609600" algn="just" eaLnBrk="1" fontAlgn="auto" hangingPunct="1">
              <a:spcAft>
                <a:spcPts val="0"/>
              </a:spcAft>
              <a:buFont typeface="Wingdings 2"/>
              <a:buChar char=""/>
              <a:defRPr/>
            </a:pPr>
            <a:r>
              <a:rPr lang="en-GB" sz="3600" dirty="0" smtClean="0"/>
              <a:t>ruptured uterus and </a:t>
            </a:r>
          </a:p>
          <a:p>
            <a:pPr marL="609600" indent="-609600" algn="just" eaLnBrk="1" fontAlgn="auto" hangingPunct="1">
              <a:spcAft>
                <a:spcPts val="0"/>
              </a:spcAft>
              <a:buFont typeface="Wingdings 2"/>
              <a:buChar char=""/>
              <a:defRPr/>
            </a:pPr>
            <a:r>
              <a:rPr lang="en-GB" sz="3600" dirty="0" smtClean="0"/>
              <a:t>obstructed labour</a:t>
            </a:r>
          </a:p>
          <a:p>
            <a:pPr marL="0" indent="0" algn="just" eaLnBrk="1" fontAlgn="auto" hangingPunct="1">
              <a:spcAft>
                <a:spcPts val="0"/>
              </a:spcAft>
              <a:buFont typeface="Arial" charset="0"/>
              <a:buNone/>
              <a:defRPr/>
            </a:pPr>
            <a:r>
              <a:rPr lang="en-GB" sz="3600" i="1" dirty="0" smtClean="0"/>
              <a:t>(Kenya Health situation and trends 1994- 2010)</a:t>
            </a:r>
            <a:endParaRPr lang="en-GB" sz="3600" dirty="0" smtClean="0"/>
          </a:p>
          <a:p>
            <a:pPr marL="609600" indent="-609600" algn="just" eaLnBrk="1" fontAlgn="auto" hangingPunct="1">
              <a:spcAft>
                <a:spcPts val="0"/>
              </a:spcAft>
              <a:buFont typeface="Arial" charset="0"/>
              <a:buNone/>
              <a:defRPr/>
            </a:pPr>
            <a:endParaRPr lang="en-GB" sz="3400" dirty="0" smtClean="0">
              <a:solidFill>
                <a:srgbClr val="000000"/>
              </a:solidFill>
            </a:endParaRPr>
          </a:p>
        </p:txBody>
      </p:sp>
      <p:sp>
        <p:nvSpPr>
          <p:cNvPr id="23555"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smtClean="0">
                <a:solidFill>
                  <a:schemeClr val="tx2">
                    <a:satMod val="130000"/>
                  </a:schemeClr>
                </a:solidFill>
              </a:rPr>
              <a:t>Causes of maternal deaths in Kenya</a:t>
            </a:r>
          </a:p>
        </p:txBody>
      </p:sp>
    </p:spTree>
    <p:extLst>
      <p:ext uri="{BB962C8B-B14F-4D97-AF65-F5344CB8AC3E}">
        <p14:creationId xmlns:p14="http://schemas.microsoft.com/office/powerpoint/2010/main" val="973925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used in midwifery</a:t>
            </a:r>
            <a:endParaRPr lang="en-US" dirty="0"/>
          </a:p>
        </p:txBody>
      </p:sp>
      <p:sp>
        <p:nvSpPr>
          <p:cNvPr id="3" name="Content Placeholder 2"/>
          <p:cNvSpPr>
            <a:spLocks noGrp="1"/>
          </p:cNvSpPr>
          <p:nvPr>
            <p:ph idx="1"/>
          </p:nvPr>
        </p:nvSpPr>
        <p:spPr/>
        <p:txBody>
          <a:bodyPr/>
          <a:lstStyle/>
          <a:p>
            <a:r>
              <a:rPr lang="en-US" b="1" dirty="0" smtClean="0"/>
              <a:t>Antenatal</a:t>
            </a:r>
          </a:p>
          <a:p>
            <a:pPr marL="0" indent="0">
              <a:buNone/>
            </a:pPr>
            <a:r>
              <a:rPr lang="en-US" dirty="0" smtClean="0"/>
              <a:t>Period before the baby is born. A period of 40 weeks.</a:t>
            </a:r>
          </a:p>
          <a:p>
            <a:r>
              <a:rPr lang="en-US" b="1" dirty="0" smtClean="0"/>
              <a:t>Labour</a:t>
            </a:r>
          </a:p>
          <a:p>
            <a:pPr marL="0" indent="0">
              <a:buNone/>
            </a:pPr>
            <a:r>
              <a:rPr lang="en-US" dirty="0" smtClean="0"/>
              <a:t>Process by which the fetus, placenta and </a:t>
            </a:r>
            <a:r>
              <a:rPr lang="en-US" smtClean="0"/>
              <a:t>the membranes </a:t>
            </a:r>
            <a:r>
              <a:rPr lang="en-US" dirty="0" smtClean="0"/>
              <a:t>are expelled from the uterus through the birth canal after 28 weeks of pregnancy</a:t>
            </a:r>
            <a:endParaRPr lang="en-US" dirty="0"/>
          </a:p>
        </p:txBody>
      </p:sp>
    </p:spTree>
    <p:extLst>
      <p:ext uri="{BB962C8B-B14F-4D97-AF65-F5344CB8AC3E}">
        <p14:creationId xmlns:p14="http://schemas.microsoft.com/office/powerpoint/2010/main" val="2417134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1828800"/>
            <a:ext cx="8229600" cy="4552950"/>
          </a:xfrm>
        </p:spPr>
        <p:txBody>
          <a:bodyPr rtlCol="0">
            <a:normAutofit fontScale="92500" lnSpcReduction="20000"/>
          </a:bodyPr>
          <a:lstStyle/>
          <a:p>
            <a:pPr marL="609600" indent="-609600" algn="just" eaLnBrk="1" fontAlgn="auto" hangingPunct="1">
              <a:spcAft>
                <a:spcPts val="0"/>
              </a:spcAft>
              <a:buFont typeface="Wingdings 2"/>
              <a:buChar char=""/>
              <a:defRPr/>
            </a:pPr>
            <a:r>
              <a:rPr lang="en-GB" sz="3600" dirty="0" smtClean="0"/>
              <a:t>Maternal morbidity is any symptom or condition resulting from or made worse by pregnancy. </a:t>
            </a:r>
          </a:p>
          <a:p>
            <a:pPr marL="609600" indent="-609600" algn="just" eaLnBrk="1" fontAlgn="auto" hangingPunct="1">
              <a:spcAft>
                <a:spcPts val="0"/>
              </a:spcAft>
              <a:buFont typeface="Wingdings 2"/>
              <a:buChar char=""/>
              <a:defRPr/>
            </a:pPr>
            <a:r>
              <a:rPr lang="en-GB" sz="3600" dirty="0" smtClean="0"/>
              <a:t>Severe maternal morbidity is defined as: </a:t>
            </a:r>
            <a:r>
              <a:rPr lang="en-GB" sz="3600" i="1" dirty="0" smtClean="0"/>
              <a:t> “any pregnant or recently delivered woman (within six weeks after termination of pregnancy or delivery), in whom immediate survival is threatened and who survives by chance or because of the hospital care she receives.” </a:t>
            </a:r>
            <a:r>
              <a:rPr lang="en-GB" sz="3600" dirty="0" smtClean="0"/>
              <a:t> </a:t>
            </a:r>
          </a:p>
          <a:p>
            <a:pPr marL="609600" indent="-609600" algn="just" eaLnBrk="1" fontAlgn="auto" hangingPunct="1">
              <a:spcAft>
                <a:spcPts val="0"/>
              </a:spcAft>
              <a:buFont typeface="Arial" panose="020B0604020202020204" pitchFamily="34" charset="0"/>
              <a:buNone/>
              <a:defRPr/>
            </a:pPr>
            <a:endParaRPr lang="en-GB" sz="3400" dirty="0">
              <a:solidFill>
                <a:srgbClr val="000000"/>
              </a:solidFill>
            </a:endParaRPr>
          </a:p>
        </p:txBody>
      </p:sp>
      <p:sp>
        <p:nvSpPr>
          <p:cNvPr id="24579"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smtClean="0">
                <a:solidFill>
                  <a:schemeClr val="tx2">
                    <a:satMod val="130000"/>
                  </a:schemeClr>
                </a:solidFill>
              </a:rPr>
              <a:t>Maternal morbidity</a:t>
            </a:r>
          </a:p>
        </p:txBody>
      </p:sp>
    </p:spTree>
    <p:extLst>
      <p:ext uri="{BB962C8B-B14F-4D97-AF65-F5344CB8AC3E}">
        <p14:creationId xmlns:p14="http://schemas.microsoft.com/office/powerpoint/2010/main" val="270987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0" y="1828800"/>
            <a:ext cx="8229600" cy="4552950"/>
          </a:xfrm>
        </p:spPr>
        <p:txBody>
          <a:bodyPr/>
          <a:lstStyle/>
          <a:p>
            <a:pPr marL="609600" indent="-609600" algn="just" eaLnBrk="1" hangingPunct="1"/>
            <a:r>
              <a:rPr lang="en-GB" altLang="en-US" sz="3600" smtClean="0"/>
              <a:t>For every woman who dies another 30 suffer long term injuries and illness due to pregnancy and childbirth related complications. </a:t>
            </a:r>
          </a:p>
          <a:p>
            <a:pPr marL="609600" indent="-609600" algn="just" eaLnBrk="1" hangingPunct="1">
              <a:buFont typeface="Arial" charset="0"/>
              <a:buNone/>
            </a:pPr>
            <a:endParaRPr lang="en-GB" altLang="en-US" sz="3400" smtClean="0">
              <a:solidFill>
                <a:srgbClr val="000000"/>
              </a:solidFill>
            </a:endParaRPr>
          </a:p>
        </p:txBody>
      </p:sp>
      <p:sp>
        <p:nvSpPr>
          <p:cNvPr id="25603" name="Rectangle 3"/>
          <p:cNvSpPr>
            <a:spLocks noGrp="1" noChangeArrowheads="1"/>
          </p:cNvSpPr>
          <p:nvPr>
            <p:ph type="title" idx="4294967295"/>
          </p:nvPr>
        </p:nvSpPr>
        <p:spPr>
          <a:xfrm>
            <a:off x="0" y="274638"/>
            <a:ext cx="8229600" cy="1143000"/>
          </a:xfrm>
        </p:spPr>
        <p:txBody>
          <a:bodyPr rtlCol="0">
            <a:normAutofit/>
          </a:bodyPr>
          <a:lstStyle/>
          <a:p>
            <a:pPr eaLnBrk="1" fontAlgn="auto" hangingPunct="1">
              <a:spcAft>
                <a:spcPts val="0"/>
              </a:spcAft>
              <a:defRPr/>
            </a:pPr>
            <a:r>
              <a:rPr lang="en-US" sz="4000" dirty="0" smtClean="0">
                <a:solidFill>
                  <a:schemeClr val="tx2">
                    <a:satMod val="130000"/>
                  </a:schemeClr>
                </a:solidFill>
              </a:rPr>
              <a:t>Maternal morbidity….</a:t>
            </a:r>
          </a:p>
        </p:txBody>
      </p:sp>
    </p:spTree>
    <p:extLst>
      <p:ext uri="{BB962C8B-B14F-4D97-AF65-F5344CB8AC3E}">
        <p14:creationId xmlns:p14="http://schemas.microsoft.com/office/powerpoint/2010/main" val="7596111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304800"/>
            <a:ext cx="8686800" cy="1447800"/>
          </a:xfrm>
        </p:spPr>
        <p:txBody>
          <a:bodyPr rtlCol="0">
            <a:normAutofit/>
          </a:bodyPr>
          <a:lstStyle/>
          <a:p>
            <a:pPr eaLnBrk="1" fontAlgn="auto" hangingPunct="1">
              <a:spcAft>
                <a:spcPts val="0"/>
              </a:spcAft>
              <a:defRPr/>
            </a:pPr>
            <a:r>
              <a:rPr lang="en-GB" sz="4000" smtClean="0">
                <a:solidFill>
                  <a:schemeClr val="tx2">
                    <a:satMod val="130000"/>
                  </a:schemeClr>
                </a:solidFill>
              </a:rPr>
              <a:t>Neonatal deaths</a:t>
            </a:r>
            <a:endParaRPr lang="en-US" sz="4000" smtClean="0">
              <a:solidFill>
                <a:schemeClr val="tx2">
                  <a:satMod val="130000"/>
                </a:schemeClr>
              </a:solidFill>
            </a:endParaRPr>
          </a:p>
        </p:txBody>
      </p:sp>
      <p:sp>
        <p:nvSpPr>
          <p:cNvPr id="49155" name="Rectangle 3"/>
          <p:cNvSpPr>
            <a:spLocks noGrp="1" noChangeArrowheads="1"/>
          </p:cNvSpPr>
          <p:nvPr>
            <p:ph type="body" idx="4294967295"/>
          </p:nvPr>
        </p:nvSpPr>
        <p:spPr>
          <a:xfrm>
            <a:off x="0" y="2057400"/>
            <a:ext cx="8229600" cy="3892550"/>
          </a:xfrm>
        </p:spPr>
        <p:txBody>
          <a:bodyPr rtlCol="0">
            <a:normAutofit fontScale="85000" lnSpcReduction="10000"/>
          </a:bodyPr>
          <a:lstStyle/>
          <a:p>
            <a:pPr marL="365760" indent="-283464" eaLnBrk="1" fontAlgn="auto" hangingPunct="1">
              <a:spcAft>
                <a:spcPts val="0"/>
              </a:spcAft>
              <a:buFont typeface="Arial" panose="020B0604020202020204" pitchFamily="34" charset="0"/>
              <a:buChar char="•"/>
              <a:defRPr/>
            </a:pPr>
            <a:r>
              <a:rPr lang="en-GB" dirty="0" smtClean="0"/>
              <a:t>Maternal health is closely linked to neonatal health</a:t>
            </a:r>
          </a:p>
          <a:p>
            <a:pPr marL="365760" indent="-283464" eaLnBrk="1" fontAlgn="auto" hangingPunct="1">
              <a:spcAft>
                <a:spcPts val="0"/>
              </a:spcAft>
              <a:buFont typeface="Arial" panose="020B0604020202020204" pitchFamily="34" charset="0"/>
              <a:buChar char="•"/>
              <a:defRPr/>
            </a:pPr>
            <a:r>
              <a:rPr lang="en-GB" dirty="0" smtClean="0"/>
              <a:t>Every year four million babies globally die in the first four weeks of life (the neonatal period)</a:t>
            </a:r>
          </a:p>
          <a:p>
            <a:pPr marL="365760" indent="-283464" eaLnBrk="1" fontAlgn="auto" hangingPunct="1">
              <a:spcAft>
                <a:spcPts val="0"/>
              </a:spcAft>
              <a:buFont typeface="Arial" panose="020B0604020202020204" pitchFamily="34" charset="0"/>
              <a:buChar char="•"/>
              <a:defRPr/>
            </a:pPr>
            <a:r>
              <a:rPr lang="en-GB" dirty="0" smtClean="0"/>
              <a:t> many others are </a:t>
            </a:r>
            <a:r>
              <a:rPr lang="en-GB" dirty="0" err="1" smtClean="0"/>
              <a:t>stillborns</a:t>
            </a:r>
            <a:r>
              <a:rPr lang="en-GB" dirty="0" smtClean="0"/>
              <a:t> </a:t>
            </a:r>
          </a:p>
          <a:p>
            <a:pPr marL="365760" indent="-283464" eaLnBrk="1" fontAlgn="auto" hangingPunct="1">
              <a:spcAft>
                <a:spcPts val="0"/>
              </a:spcAft>
              <a:buFont typeface="Arial" panose="020B0604020202020204" pitchFamily="34" charset="0"/>
              <a:buChar char="•"/>
              <a:defRPr/>
            </a:pPr>
            <a:r>
              <a:rPr lang="en-GB" dirty="0" smtClean="0"/>
              <a:t>Three quarters of neonatal deaths occur within the first week of life and the highest risk of dying is within the first 24 hours.</a:t>
            </a:r>
          </a:p>
          <a:p>
            <a:pPr marL="365760" indent="-283464" eaLnBrk="1" fontAlgn="auto" hangingPunct="1">
              <a:spcAft>
                <a:spcPts val="0"/>
              </a:spcAft>
              <a:buFont typeface="Arial" panose="020B0604020202020204" pitchFamily="34" charset="0"/>
              <a:buChar char="•"/>
              <a:defRPr/>
            </a:pPr>
            <a:r>
              <a:rPr lang="en-GB" dirty="0" smtClean="0"/>
              <a:t> Almost all (99%) neonatal deaths occur in low and middle income countries. </a:t>
            </a:r>
          </a:p>
          <a:p>
            <a:pPr marL="365760" indent="-283464" eaLnBrk="1" fontAlgn="auto" hangingPunct="1">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4026294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304800"/>
            <a:ext cx="8686800" cy="1447800"/>
          </a:xfrm>
        </p:spPr>
        <p:txBody>
          <a:bodyPr rtlCol="0">
            <a:normAutofit/>
          </a:bodyPr>
          <a:lstStyle/>
          <a:p>
            <a:pPr eaLnBrk="1" fontAlgn="auto" hangingPunct="1">
              <a:spcAft>
                <a:spcPts val="0"/>
              </a:spcAft>
              <a:defRPr/>
            </a:pPr>
            <a:r>
              <a:rPr lang="en-GB" sz="4000" dirty="0" smtClean="0">
                <a:solidFill>
                  <a:schemeClr val="tx2">
                    <a:satMod val="130000"/>
                  </a:schemeClr>
                </a:solidFill>
              </a:rPr>
              <a:t>Situational Analysis Neonatal Health Kenya</a:t>
            </a:r>
            <a:endParaRPr lang="en-US" sz="4000" dirty="0" smtClean="0">
              <a:solidFill>
                <a:schemeClr val="tx2">
                  <a:satMod val="130000"/>
                </a:schemeClr>
              </a:solidFill>
            </a:endParaRPr>
          </a:p>
        </p:txBody>
      </p:sp>
      <p:sp>
        <p:nvSpPr>
          <p:cNvPr id="24579" name="Rectangle 3"/>
          <p:cNvSpPr>
            <a:spLocks noGrp="1" noChangeArrowheads="1"/>
          </p:cNvSpPr>
          <p:nvPr>
            <p:ph type="body" idx="4294967295"/>
          </p:nvPr>
        </p:nvSpPr>
        <p:spPr>
          <a:xfrm>
            <a:off x="0" y="2057400"/>
            <a:ext cx="8229600" cy="3892550"/>
          </a:xfrm>
        </p:spPr>
        <p:txBody>
          <a:bodyPr/>
          <a:lstStyle/>
          <a:p>
            <a:pPr eaLnBrk="1" hangingPunct="1"/>
            <a:r>
              <a:rPr lang="en-US" altLang="en-US" dirty="0" smtClean="0"/>
              <a:t>Neonatal mortality rate is estimated at 31/1,000 live births (KDHS, 2008/09)</a:t>
            </a:r>
            <a:r>
              <a:rPr lang="en-GB" altLang="en-US" dirty="0" smtClean="0"/>
              <a:t> </a:t>
            </a:r>
          </a:p>
          <a:p>
            <a:pPr eaLnBrk="1" hangingPunct="1"/>
            <a:r>
              <a:rPr lang="en-GB" altLang="en-US" dirty="0" smtClean="0"/>
              <a:t>asphyxia and birth trauma accounting for 29%, prematurity 28%, and sepsis 23%. </a:t>
            </a:r>
            <a:endParaRPr lang="en-US" altLang="en-US" dirty="0" smtClean="0"/>
          </a:p>
          <a:p>
            <a:pPr eaLnBrk="1" hangingPunct="1"/>
            <a:r>
              <a:rPr lang="en-GB" altLang="en-US" dirty="0" smtClean="0"/>
              <a:t>About 50,000 </a:t>
            </a:r>
            <a:r>
              <a:rPr lang="en-GB" altLang="en-US" dirty="0" err="1" smtClean="0"/>
              <a:t>newborns</a:t>
            </a:r>
            <a:r>
              <a:rPr lang="en-GB" altLang="en-US" dirty="0" smtClean="0"/>
              <a:t> die each year (140 per day)</a:t>
            </a:r>
          </a:p>
          <a:p>
            <a:pPr eaLnBrk="1" hangingPunct="1">
              <a:buFont typeface="Arial" charset="0"/>
              <a:buNone/>
            </a:pPr>
            <a:endParaRPr lang="en-GB" altLang="en-US" dirty="0" smtClean="0"/>
          </a:p>
          <a:p>
            <a:pPr eaLnBrk="1" hangingPunct="1"/>
            <a:endParaRPr lang="en-US" altLang="en-US" dirty="0" smtClean="0"/>
          </a:p>
        </p:txBody>
      </p:sp>
    </p:spTree>
    <p:extLst>
      <p:ext uri="{BB962C8B-B14F-4D97-AF65-F5344CB8AC3E}">
        <p14:creationId xmlns:p14="http://schemas.microsoft.com/office/powerpoint/2010/main" val="3969186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260350"/>
            <a:ext cx="8229600" cy="1143000"/>
          </a:xfrm>
        </p:spPr>
        <p:txBody>
          <a:bodyPr rtlCol="0">
            <a:normAutofit fontScale="90000"/>
          </a:bodyPr>
          <a:lstStyle/>
          <a:p>
            <a:pPr eaLnBrk="1" fontAlgn="auto" hangingPunct="1">
              <a:spcAft>
                <a:spcPts val="0"/>
              </a:spcAft>
              <a:defRPr/>
            </a:pPr>
            <a:r>
              <a:rPr lang="en-GB" sz="4000" smtClean="0">
                <a:solidFill>
                  <a:schemeClr val="tx2">
                    <a:satMod val="130000"/>
                  </a:schemeClr>
                </a:solidFill>
              </a:rPr>
              <a:t>Underlying causes of Maternal &amp; Neonatal deaths</a:t>
            </a:r>
          </a:p>
        </p:txBody>
      </p:sp>
      <p:sp>
        <p:nvSpPr>
          <p:cNvPr id="6147" name="Content Placeholder 2"/>
          <p:cNvSpPr>
            <a:spLocks noGrp="1"/>
          </p:cNvSpPr>
          <p:nvPr>
            <p:ph idx="1"/>
          </p:nvPr>
        </p:nvSpPr>
        <p:spPr/>
        <p:txBody>
          <a:bodyPr rtlCol="0">
            <a:normAutofit/>
          </a:bodyPr>
          <a:lstStyle/>
          <a:p>
            <a:pPr marL="365760" indent="-283464" eaLnBrk="1" fontAlgn="auto" hangingPunct="1">
              <a:spcAft>
                <a:spcPts val="0"/>
              </a:spcAft>
              <a:buFont typeface="Arial" charset="0"/>
              <a:buNone/>
              <a:defRPr/>
            </a:pPr>
            <a:r>
              <a:rPr lang="en-GB" dirty="0" smtClean="0"/>
              <a:t>The 3 delays</a:t>
            </a:r>
          </a:p>
          <a:p>
            <a:pPr marL="514350" indent="-514350" eaLnBrk="1" fontAlgn="auto" hangingPunct="1">
              <a:spcAft>
                <a:spcPts val="0"/>
              </a:spcAft>
              <a:buFont typeface="+mj-lt"/>
              <a:buAutoNum type="arabicPeriod"/>
              <a:defRPr/>
            </a:pPr>
            <a:r>
              <a:rPr lang="en-GB" dirty="0" smtClean="0"/>
              <a:t>Delay in making decision to seek appropriate health care</a:t>
            </a:r>
          </a:p>
          <a:p>
            <a:pPr marL="514350" indent="-514350" eaLnBrk="1" fontAlgn="auto" hangingPunct="1">
              <a:spcAft>
                <a:spcPts val="0"/>
              </a:spcAft>
              <a:buFont typeface="+mj-lt"/>
              <a:buAutoNum type="arabicPeriod"/>
              <a:defRPr/>
            </a:pPr>
            <a:r>
              <a:rPr lang="en-GB" dirty="0" smtClean="0"/>
              <a:t>Delay in reaching an appropriate health facility</a:t>
            </a:r>
          </a:p>
          <a:p>
            <a:pPr marL="514350" indent="-514350" eaLnBrk="1" fontAlgn="auto" hangingPunct="1">
              <a:spcAft>
                <a:spcPts val="0"/>
              </a:spcAft>
              <a:buFont typeface="+mj-lt"/>
              <a:buAutoNum type="arabicPeriod"/>
              <a:defRPr/>
            </a:pPr>
            <a:r>
              <a:rPr lang="en-GB" dirty="0" smtClean="0"/>
              <a:t>Delay in receiving adequate emergency health care at the health facility</a:t>
            </a:r>
          </a:p>
          <a:p>
            <a:pPr marL="365760" indent="-283464" eaLnBrk="1" fontAlgn="auto" hangingPunct="1">
              <a:spcAft>
                <a:spcPts val="0"/>
              </a:spcAft>
              <a:buFont typeface="Arial" panose="020B0604020202020204" pitchFamily="34" charset="0"/>
              <a:buChar char="•"/>
              <a:defRPr/>
            </a:pPr>
            <a:endParaRPr lang="en-GB" dirty="0" smtClean="0"/>
          </a:p>
          <a:p>
            <a:pPr marL="365760" indent="-283464" eaLnBrk="1" fontAlgn="auto" hangingPunct="1">
              <a:spcAft>
                <a:spcPts val="0"/>
              </a:spcAft>
              <a:buFont typeface="Arial" panose="020B0604020202020204" pitchFamily="34" charset="0"/>
              <a:buChar char="•"/>
              <a:defRPr/>
            </a:pPr>
            <a:endParaRPr lang="en-GB" dirty="0" smtClean="0"/>
          </a:p>
        </p:txBody>
      </p:sp>
    </p:spTree>
    <p:extLst>
      <p:ext uri="{BB962C8B-B14F-4D97-AF65-F5344CB8AC3E}">
        <p14:creationId xmlns:p14="http://schemas.microsoft.com/office/powerpoint/2010/main" val="3289434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rtlCol="0">
            <a:normAutofit/>
          </a:bodyPr>
          <a:lstStyle/>
          <a:p>
            <a:pPr eaLnBrk="1" fontAlgn="auto" hangingPunct="1">
              <a:spcAft>
                <a:spcPts val="0"/>
              </a:spcAft>
              <a:defRPr/>
            </a:pPr>
            <a:r>
              <a:rPr lang="en-GB" smtClean="0">
                <a:solidFill>
                  <a:schemeClr val="tx2">
                    <a:satMod val="130000"/>
                  </a:schemeClr>
                </a:solidFill>
              </a:rPr>
              <a:t>The 3 delays</a:t>
            </a:r>
          </a:p>
        </p:txBody>
      </p:sp>
      <p:sp>
        <p:nvSpPr>
          <p:cNvPr id="26627" name="Content Placeholder 2"/>
          <p:cNvSpPr>
            <a:spLocks noGrp="1"/>
          </p:cNvSpPr>
          <p:nvPr>
            <p:ph idx="1"/>
          </p:nvPr>
        </p:nvSpPr>
        <p:spPr/>
        <p:txBody>
          <a:bodyPr/>
          <a:lstStyle/>
          <a:p>
            <a:pPr eaLnBrk="1" hangingPunct="1">
              <a:buFont typeface="Arial" charset="0"/>
              <a:buNone/>
            </a:pPr>
            <a:r>
              <a:rPr lang="en-GB" altLang="en-US" b="1" i="1" dirty="0" smtClean="0"/>
              <a:t>1.Delay in deciding to seek appropriate care. </a:t>
            </a:r>
          </a:p>
          <a:p>
            <a:pPr eaLnBrk="1" hangingPunct="1">
              <a:buFont typeface="Wingdings 2" pitchFamily="18" charset="2"/>
              <a:buNone/>
            </a:pPr>
            <a:r>
              <a:rPr lang="en-GB" altLang="en-US" dirty="0" smtClean="0"/>
              <a:t>This could be due to: </a:t>
            </a:r>
          </a:p>
          <a:p>
            <a:pPr eaLnBrk="1" hangingPunct="1"/>
            <a:r>
              <a:rPr lang="en-GB" altLang="en-US" dirty="0" smtClean="0"/>
              <a:t>socio-cultural barriers </a:t>
            </a:r>
          </a:p>
          <a:p>
            <a:pPr eaLnBrk="1" hangingPunct="1"/>
            <a:r>
              <a:rPr lang="en-GB" altLang="en-US" dirty="0" smtClean="0"/>
              <a:t>Failure to recognize danger signs</a:t>
            </a:r>
          </a:p>
          <a:p>
            <a:pPr eaLnBrk="1" hangingPunct="1"/>
            <a:r>
              <a:rPr lang="en-GB" altLang="en-US" dirty="0" smtClean="0"/>
              <a:t> failure to perceive severity of illness </a:t>
            </a:r>
          </a:p>
          <a:p>
            <a:pPr eaLnBrk="1" hangingPunct="1"/>
            <a:r>
              <a:rPr lang="en-GB" altLang="en-US" i="1" dirty="0" smtClean="0"/>
              <a:t>cost considerations </a:t>
            </a:r>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1978754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a:bodyPr>
          <a:lstStyle/>
          <a:p>
            <a:pPr eaLnBrk="1" fontAlgn="auto" hangingPunct="1">
              <a:spcAft>
                <a:spcPts val="0"/>
              </a:spcAft>
              <a:defRPr/>
            </a:pPr>
            <a:endParaRPr lang="en-GB" dirty="0" smtClean="0">
              <a:solidFill>
                <a:schemeClr val="tx2">
                  <a:satMod val="130000"/>
                </a:schemeClr>
              </a:solidFill>
            </a:endParaRPr>
          </a:p>
        </p:txBody>
      </p:sp>
      <p:sp>
        <p:nvSpPr>
          <p:cNvPr id="27651" name="Content Placeholder 2"/>
          <p:cNvSpPr>
            <a:spLocks noGrp="1"/>
          </p:cNvSpPr>
          <p:nvPr>
            <p:ph idx="1"/>
          </p:nvPr>
        </p:nvSpPr>
        <p:spPr/>
        <p:txBody>
          <a:bodyPr/>
          <a:lstStyle/>
          <a:p>
            <a:pPr eaLnBrk="1" hangingPunct="1">
              <a:buFont typeface="Arial" charset="0"/>
              <a:buNone/>
            </a:pPr>
            <a:r>
              <a:rPr lang="en-GB" altLang="en-US" b="1" i="1" smtClean="0"/>
              <a:t>2. Delay in reaching an appropriate health care facility.</a:t>
            </a:r>
          </a:p>
          <a:p>
            <a:pPr eaLnBrk="1" hangingPunct="1">
              <a:buFont typeface="Wingdings 2" pitchFamily="18" charset="2"/>
              <a:buNone/>
            </a:pPr>
            <a:r>
              <a:rPr lang="en-GB" altLang="en-US" smtClean="0"/>
              <a:t>This is due to:</a:t>
            </a:r>
          </a:p>
          <a:p>
            <a:pPr eaLnBrk="1" hangingPunct="1"/>
            <a:r>
              <a:rPr lang="en-GB" altLang="en-US" smtClean="0"/>
              <a:t> long distance to a facility </a:t>
            </a:r>
          </a:p>
          <a:p>
            <a:pPr eaLnBrk="1" hangingPunct="1"/>
            <a:r>
              <a:rPr lang="en-GB" altLang="en-US" smtClean="0"/>
              <a:t>poor condition of roads</a:t>
            </a:r>
          </a:p>
          <a:p>
            <a:pPr eaLnBrk="1" hangingPunct="1"/>
            <a:r>
              <a:rPr lang="en-GB" altLang="en-US" smtClean="0"/>
              <a:t> lack of transportation </a:t>
            </a:r>
          </a:p>
          <a:p>
            <a:pPr eaLnBrk="1" hangingPunct="1"/>
            <a:r>
              <a:rPr lang="en-GB" altLang="en-US" smtClean="0"/>
              <a:t> cost considerations </a:t>
            </a:r>
          </a:p>
          <a:p>
            <a:pPr eaLnBrk="1" hangingPunct="1"/>
            <a:endParaRPr lang="en-GB" altLang="en-US" smtClean="0"/>
          </a:p>
        </p:txBody>
      </p:sp>
    </p:spTree>
    <p:extLst>
      <p:ext uri="{BB962C8B-B14F-4D97-AF65-F5344CB8AC3E}">
        <p14:creationId xmlns:p14="http://schemas.microsoft.com/office/powerpoint/2010/main" val="16519266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normAutofit/>
          </a:bodyPr>
          <a:lstStyle/>
          <a:p>
            <a:pPr eaLnBrk="1" fontAlgn="auto" hangingPunct="1">
              <a:spcAft>
                <a:spcPts val="0"/>
              </a:spcAft>
              <a:defRPr/>
            </a:pPr>
            <a:r>
              <a:rPr lang="en-GB" smtClean="0">
                <a:solidFill>
                  <a:schemeClr val="tx2">
                    <a:satMod val="130000"/>
                  </a:schemeClr>
                </a:solidFill>
              </a:rPr>
              <a:t>The 3 delays…</a:t>
            </a:r>
          </a:p>
        </p:txBody>
      </p:sp>
      <p:sp>
        <p:nvSpPr>
          <p:cNvPr id="28675" name="Content Placeholder 2"/>
          <p:cNvSpPr>
            <a:spLocks noGrp="1"/>
          </p:cNvSpPr>
          <p:nvPr>
            <p:ph idx="1"/>
          </p:nvPr>
        </p:nvSpPr>
        <p:spPr/>
        <p:txBody>
          <a:bodyPr/>
          <a:lstStyle/>
          <a:p>
            <a:pPr eaLnBrk="1" hangingPunct="1">
              <a:buFont typeface="Arial" charset="0"/>
              <a:buNone/>
            </a:pPr>
            <a:r>
              <a:rPr lang="en-GB" altLang="en-US" b="1" i="1" smtClean="0"/>
              <a:t>3. Delay in receiving adequate emergency care at the facility.</a:t>
            </a:r>
          </a:p>
          <a:p>
            <a:pPr eaLnBrk="1" hangingPunct="1">
              <a:buFont typeface="Wingdings 2" pitchFamily="18" charset="2"/>
              <a:buNone/>
            </a:pPr>
            <a:r>
              <a:rPr lang="en-GB" altLang="en-US" smtClean="0"/>
              <a:t>This may be due to: </a:t>
            </a:r>
          </a:p>
          <a:p>
            <a:pPr eaLnBrk="1" hangingPunct="1"/>
            <a:r>
              <a:rPr lang="en-GB" altLang="en-US" smtClean="0"/>
              <a:t>Shortage of staff </a:t>
            </a:r>
          </a:p>
          <a:p>
            <a:pPr eaLnBrk="1" hangingPunct="1"/>
            <a:r>
              <a:rPr lang="en-GB" altLang="en-US" smtClean="0"/>
              <a:t>Lack of supplies and basic equipment </a:t>
            </a:r>
          </a:p>
          <a:p>
            <a:pPr eaLnBrk="1" hangingPunct="1"/>
            <a:r>
              <a:rPr lang="en-GB" altLang="en-US" smtClean="0"/>
              <a:t>unskilled personnel </a:t>
            </a:r>
          </a:p>
          <a:p>
            <a:pPr eaLnBrk="1" hangingPunct="1"/>
            <a:r>
              <a:rPr lang="en-GB" altLang="en-US" smtClean="0"/>
              <a:t>user fees among other factors</a:t>
            </a:r>
          </a:p>
          <a:p>
            <a:pPr eaLnBrk="1" hangingPunct="1"/>
            <a:endParaRPr lang="en-GB" altLang="en-US" smtClean="0"/>
          </a:p>
        </p:txBody>
      </p:sp>
    </p:spTree>
    <p:extLst>
      <p:ext uri="{BB962C8B-B14F-4D97-AF65-F5344CB8AC3E}">
        <p14:creationId xmlns:p14="http://schemas.microsoft.com/office/powerpoint/2010/main" val="15055911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solidFill>
                  <a:srgbClr val="FF0000"/>
                </a:solidFill>
              </a:rPr>
              <a:t>Who is more likely to die?</a:t>
            </a:r>
          </a:p>
        </p:txBody>
      </p:sp>
      <p:sp>
        <p:nvSpPr>
          <p:cNvPr id="29699" name="Content Placeholder 2"/>
          <p:cNvSpPr>
            <a:spLocks noGrp="1"/>
          </p:cNvSpPr>
          <p:nvPr>
            <p:ph idx="1"/>
          </p:nvPr>
        </p:nvSpPr>
        <p:spPr/>
        <p:txBody>
          <a:bodyPr/>
          <a:lstStyle/>
          <a:p>
            <a:pPr eaLnBrk="1" hangingPunct="1"/>
            <a:r>
              <a:rPr lang="en-US" altLang="en-US" smtClean="0"/>
              <a:t>EVERY woman is at risk </a:t>
            </a:r>
          </a:p>
          <a:p>
            <a:pPr eaLnBrk="1" hangingPunct="1"/>
            <a:r>
              <a:rPr lang="en-US" altLang="en-US" smtClean="0"/>
              <a:t>Those who lack skilled attendance at birth </a:t>
            </a:r>
          </a:p>
          <a:p>
            <a:pPr eaLnBrk="1" hangingPunct="1"/>
            <a:r>
              <a:rPr lang="en-US" altLang="en-US" smtClean="0"/>
              <a:t>Those who do not have access to quality emergency care, and do not attend antenatal care </a:t>
            </a:r>
          </a:p>
          <a:p>
            <a:pPr eaLnBrk="1" hangingPunct="1"/>
            <a:r>
              <a:rPr lang="en-US" altLang="en-US" smtClean="0"/>
              <a:t>Women who are poor, lack education, and live in rural isolated situations </a:t>
            </a:r>
          </a:p>
          <a:p>
            <a:pPr eaLnBrk="1" hangingPunct="1"/>
            <a:endParaRPr lang="en-GB" altLang="en-US" smtClean="0"/>
          </a:p>
        </p:txBody>
      </p:sp>
    </p:spTree>
    <p:extLst>
      <p:ext uri="{BB962C8B-B14F-4D97-AF65-F5344CB8AC3E}">
        <p14:creationId xmlns:p14="http://schemas.microsoft.com/office/powerpoint/2010/main" val="1930593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tx2">
                    <a:satMod val="130000"/>
                  </a:schemeClr>
                </a:solidFill>
              </a:rPr>
              <a:t>Key actions to reduce maternal </a:t>
            </a:r>
            <a:r>
              <a:rPr lang="en-GB" smtClean="0">
                <a:solidFill>
                  <a:schemeClr val="tx2">
                    <a:satMod val="130000"/>
                  </a:schemeClr>
                </a:solidFill>
              </a:rPr>
              <a:t>&amp; neonatal (MN) deaths</a:t>
            </a:r>
            <a:endParaRPr lang="en-GB" dirty="0" smtClean="0">
              <a:solidFill>
                <a:schemeClr val="tx2">
                  <a:satMod val="130000"/>
                </a:schemeClr>
              </a:solidFill>
            </a:endParaRPr>
          </a:p>
        </p:txBody>
      </p:sp>
      <p:sp>
        <p:nvSpPr>
          <p:cNvPr id="3" name="Content Placeholder 2"/>
          <p:cNvSpPr>
            <a:spLocks noGrp="1"/>
          </p:cNvSpPr>
          <p:nvPr>
            <p:ph idx="1"/>
          </p:nvPr>
        </p:nvSpPr>
        <p:spPr/>
        <p:txBody>
          <a:bodyPr rtlCol="0">
            <a:normAutofit fontScale="92500" lnSpcReduction="10000"/>
          </a:bodyPr>
          <a:lstStyle/>
          <a:p>
            <a:pPr marL="365760" indent="-283464" eaLnBrk="1" fontAlgn="auto" hangingPunct="1">
              <a:spcAft>
                <a:spcPts val="0"/>
              </a:spcAft>
              <a:buFont typeface="Arial" panose="020B0604020202020204" pitchFamily="34" charset="0"/>
              <a:buNone/>
              <a:defRPr/>
            </a:pPr>
            <a:r>
              <a:rPr lang="en-GB" dirty="0" smtClean="0"/>
              <a:t>In Kenya, the following key actions are advocated:</a:t>
            </a:r>
          </a:p>
          <a:p>
            <a:pPr marL="365760" indent="-283464" eaLnBrk="1" fontAlgn="auto" hangingPunct="1">
              <a:spcAft>
                <a:spcPts val="0"/>
              </a:spcAft>
              <a:buFont typeface="Arial" panose="020B0604020202020204" pitchFamily="34" charset="0"/>
              <a:buChar char="•"/>
              <a:defRPr/>
            </a:pPr>
            <a:r>
              <a:rPr lang="en-GB" dirty="0" smtClean="0"/>
              <a:t>Recognise that every pregnancy faces risks</a:t>
            </a:r>
          </a:p>
          <a:p>
            <a:pPr marL="365760" indent="-283464" eaLnBrk="1" fontAlgn="auto" hangingPunct="1">
              <a:spcAft>
                <a:spcPts val="0"/>
              </a:spcAft>
              <a:buFont typeface="Arial" panose="020B0604020202020204" pitchFamily="34" charset="0"/>
              <a:buChar char="•"/>
              <a:defRPr/>
            </a:pPr>
            <a:r>
              <a:rPr lang="en-GB" dirty="0" smtClean="0"/>
              <a:t>Ensure access to quality ANC and postpartum care</a:t>
            </a:r>
          </a:p>
          <a:p>
            <a:pPr marL="365760" indent="-283464" eaLnBrk="1" fontAlgn="auto" hangingPunct="1">
              <a:spcAft>
                <a:spcPts val="0"/>
              </a:spcAft>
              <a:buFont typeface="Arial" panose="020B0604020202020204" pitchFamily="34" charset="0"/>
              <a:buChar char="•"/>
              <a:defRPr/>
            </a:pPr>
            <a:r>
              <a:rPr lang="en-GB" dirty="0" smtClean="0"/>
              <a:t>Increase  access to FP</a:t>
            </a:r>
          </a:p>
          <a:p>
            <a:pPr marL="365760" indent="-283464" eaLnBrk="1" fontAlgn="auto" hangingPunct="1">
              <a:spcAft>
                <a:spcPts val="0"/>
              </a:spcAft>
              <a:buFont typeface="Arial" panose="020B0604020202020204" pitchFamily="34" charset="0"/>
              <a:buChar char="•"/>
              <a:defRPr/>
            </a:pPr>
            <a:r>
              <a:rPr lang="en-GB" dirty="0" smtClean="0"/>
              <a:t>Ensure skilled attendants are present at every birth in facility </a:t>
            </a:r>
          </a:p>
          <a:p>
            <a:pPr marL="365760" indent="-283464" eaLnBrk="1" fontAlgn="auto" hangingPunct="1">
              <a:spcAft>
                <a:spcPts val="0"/>
              </a:spcAft>
              <a:buFont typeface="Arial" panose="020B0604020202020204" pitchFamily="34" charset="0"/>
              <a:buChar char="•"/>
              <a:defRPr/>
            </a:pPr>
            <a:r>
              <a:rPr lang="en-GB" dirty="0" smtClean="0"/>
              <a:t>Ensure access to emergency obstetric care</a:t>
            </a:r>
          </a:p>
          <a:p>
            <a:pPr marL="365760" indent="-283464" eaLnBrk="1" fontAlgn="auto" hangingPunct="1">
              <a:spcAft>
                <a:spcPts val="0"/>
              </a:spcAft>
              <a:buFont typeface="Arial" panose="020B0604020202020204" pitchFamily="34" charset="0"/>
              <a:buChar char="•"/>
              <a:defRPr/>
            </a:pPr>
            <a:r>
              <a:rPr lang="en-GB" dirty="0" smtClean="0"/>
              <a:t>Ensure access to essential </a:t>
            </a:r>
            <a:r>
              <a:rPr lang="en-GB" dirty="0" err="1" smtClean="0"/>
              <a:t>newborn</a:t>
            </a:r>
            <a:r>
              <a:rPr lang="en-GB" dirty="0" smtClean="0"/>
              <a:t> care</a:t>
            </a:r>
            <a:endParaRPr lang="en-GB" dirty="0"/>
          </a:p>
        </p:txBody>
      </p:sp>
    </p:spTree>
    <p:extLst>
      <p:ext uri="{BB962C8B-B14F-4D97-AF65-F5344CB8AC3E}">
        <p14:creationId xmlns:p14="http://schemas.microsoft.com/office/powerpoint/2010/main" val="365584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smtClean="0"/>
              <a:t>Peuperium</a:t>
            </a:r>
            <a:endParaRPr lang="en-US" b="1" dirty="0" smtClean="0"/>
          </a:p>
          <a:p>
            <a:pPr marL="0" indent="0">
              <a:buNone/>
            </a:pPr>
            <a:r>
              <a:rPr lang="en-US" dirty="0" smtClean="0"/>
              <a:t>A period of 6-8 weeks after delivery or abortion when the reproductive organ return to their pre-gravid state.</a:t>
            </a:r>
          </a:p>
          <a:p>
            <a:r>
              <a:rPr lang="en-US" b="1" dirty="0" smtClean="0"/>
              <a:t>Gravid</a:t>
            </a:r>
          </a:p>
          <a:p>
            <a:pPr marL="0" indent="0">
              <a:buNone/>
            </a:pPr>
            <a:r>
              <a:rPr lang="en-US" dirty="0" smtClean="0"/>
              <a:t>Pregnancy</a:t>
            </a:r>
          </a:p>
          <a:p>
            <a:r>
              <a:rPr lang="en-US" b="1" dirty="0" err="1"/>
              <a:t>Foetus</a:t>
            </a:r>
            <a:endParaRPr lang="en-US" b="1" dirty="0"/>
          </a:p>
          <a:p>
            <a:pPr marL="0" indent="0">
              <a:buNone/>
            </a:pPr>
            <a:r>
              <a:rPr lang="en-US" dirty="0"/>
              <a:t>A developing offspring in the uterus after the eighth week of pregnancy </a:t>
            </a:r>
          </a:p>
          <a:p>
            <a:endParaRPr lang="en-US" dirty="0"/>
          </a:p>
          <a:p>
            <a:pPr marL="0" indent="0">
              <a:buNone/>
            </a:pPr>
            <a:endParaRPr lang="en-US" dirty="0" smtClean="0"/>
          </a:p>
        </p:txBody>
      </p:sp>
    </p:spTree>
    <p:extLst>
      <p:ext uri="{BB962C8B-B14F-4D97-AF65-F5344CB8AC3E}">
        <p14:creationId xmlns:p14="http://schemas.microsoft.com/office/powerpoint/2010/main" val="42196069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rtlCol="0">
            <a:normAutofit/>
          </a:bodyPr>
          <a:lstStyle/>
          <a:p>
            <a:pPr eaLnBrk="1" fontAlgn="auto" hangingPunct="1">
              <a:spcAft>
                <a:spcPts val="0"/>
              </a:spcAft>
              <a:defRPr/>
            </a:pPr>
            <a:endParaRPr lang="en-GB" dirty="0" smtClean="0">
              <a:solidFill>
                <a:schemeClr val="tx2">
                  <a:satMod val="130000"/>
                </a:schemeClr>
              </a:solidFill>
            </a:endParaRPr>
          </a:p>
        </p:txBody>
      </p:sp>
      <p:sp>
        <p:nvSpPr>
          <p:cNvPr id="31747" name="Content Placeholder 2"/>
          <p:cNvSpPr>
            <a:spLocks noGrp="1"/>
          </p:cNvSpPr>
          <p:nvPr>
            <p:ph idx="1"/>
          </p:nvPr>
        </p:nvSpPr>
        <p:spPr>
          <a:xfrm>
            <a:off x="827088" y="1447800"/>
            <a:ext cx="8107362" cy="5076825"/>
          </a:xfrm>
        </p:spPr>
        <p:txBody>
          <a:bodyPr/>
          <a:lstStyle/>
          <a:p>
            <a:pPr eaLnBrk="1" hangingPunct="1"/>
            <a:r>
              <a:rPr lang="en-GB" altLang="en-US" smtClean="0"/>
              <a:t>Expand access to midwifery care in the community</a:t>
            </a:r>
          </a:p>
          <a:p>
            <a:pPr eaLnBrk="1" hangingPunct="1"/>
            <a:r>
              <a:rPr lang="en-GB" altLang="en-US" smtClean="0"/>
              <a:t>Include effective referral and transport to health facilities</a:t>
            </a:r>
          </a:p>
          <a:p>
            <a:pPr eaLnBrk="1" hangingPunct="1"/>
            <a:r>
              <a:rPr lang="en-GB" altLang="en-US" smtClean="0"/>
              <a:t>Access to quality post abortion care services</a:t>
            </a:r>
          </a:p>
          <a:p>
            <a:pPr eaLnBrk="1" hangingPunct="1"/>
            <a:r>
              <a:rPr lang="en-GB" altLang="en-US" smtClean="0"/>
              <a:t>Train, authorise &amp; support mid-level health care providers to perform life saving procedures for women and newborns</a:t>
            </a:r>
          </a:p>
        </p:txBody>
      </p:sp>
    </p:spTree>
    <p:extLst>
      <p:ext uri="{BB962C8B-B14F-4D97-AF65-F5344CB8AC3E}">
        <p14:creationId xmlns:p14="http://schemas.microsoft.com/office/powerpoint/2010/main" val="16583568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b="1" dirty="0" smtClean="0">
                <a:solidFill>
                  <a:schemeClr val="tx2">
                    <a:satMod val="130000"/>
                  </a:schemeClr>
                </a:solidFill>
              </a:rPr>
              <a:t>The Kenya Maternal and Newborn Health model..</a:t>
            </a:r>
            <a:endParaRPr lang="en-GB" dirty="0">
              <a:solidFill>
                <a:schemeClr val="tx2">
                  <a:satMod val="130000"/>
                </a:schemeClr>
              </a:solidFill>
            </a:endParaRPr>
          </a:p>
        </p:txBody>
      </p:sp>
      <p:sp>
        <p:nvSpPr>
          <p:cNvPr id="32771" name="Content Placeholder 2"/>
          <p:cNvSpPr>
            <a:spLocks noGrp="1"/>
          </p:cNvSpPr>
          <p:nvPr>
            <p:ph idx="1"/>
          </p:nvPr>
        </p:nvSpPr>
        <p:spPr/>
        <p:txBody>
          <a:bodyPr/>
          <a:lstStyle/>
          <a:p>
            <a:pPr eaLnBrk="1" hangingPunct="1"/>
            <a:r>
              <a:rPr lang="en-GB" altLang="en-US" dirty="0" smtClean="0"/>
              <a:t>There are six pillars of Maternal and Newborn Health in Kenya</a:t>
            </a:r>
          </a:p>
          <a:p>
            <a:pPr eaLnBrk="1" hangingPunct="1"/>
            <a:endParaRPr lang="en-GB" altLang="en-US" dirty="0" smtClean="0"/>
          </a:p>
        </p:txBody>
      </p:sp>
    </p:spTree>
    <p:extLst>
      <p:ext uri="{BB962C8B-B14F-4D97-AF65-F5344CB8AC3E}">
        <p14:creationId xmlns:p14="http://schemas.microsoft.com/office/powerpoint/2010/main" val="14198844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1143000"/>
          </a:xfrm>
        </p:spPr>
        <p:txBody>
          <a:bodyPr rtlCol="0">
            <a:normAutofit fontScale="90000"/>
          </a:bodyPr>
          <a:lstStyle/>
          <a:p>
            <a:pPr eaLnBrk="1" fontAlgn="auto" hangingPunct="1">
              <a:spcAft>
                <a:spcPts val="0"/>
              </a:spcAft>
              <a:defRPr/>
            </a:pPr>
            <a:r>
              <a:rPr lang="en-GB" sz="3600" b="1" dirty="0" smtClean="0">
                <a:solidFill>
                  <a:schemeClr val="tx2">
                    <a:satMod val="130000"/>
                  </a:schemeClr>
                </a:solidFill>
              </a:rPr>
              <a:t>The Kenya Maternal and Newborn Health model..</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3795" name="Content Placeholder 2"/>
          <p:cNvSpPr>
            <a:spLocks noGrp="1"/>
          </p:cNvSpPr>
          <p:nvPr>
            <p:ph idx="1"/>
          </p:nvPr>
        </p:nvSpPr>
        <p:spPr/>
        <p:txBody>
          <a:bodyPr/>
          <a:lstStyle/>
          <a:p>
            <a:pPr eaLnBrk="1" hangingPunct="1"/>
            <a:endParaRPr lang="en-GB" altLang="en-US" smtClean="0"/>
          </a:p>
        </p:txBody>
      </p:sp>
      <p:pic>
        <p:nvPicPr>
          <p:cNvPr id="33796" name="Picture 3" descr="MHN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7850"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561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tx2">
                    <a:satMod val="130000"/>
                  </a:schemeClr>
                </a:solidFill>
              </a:rPr>
              <a:t>Pillars of the Kenya Maternal &amp; Newborn model</a:t>
            </a:r>
            <a:endParaRPr lang="en-GB" dirty="0">
              <a:solidFill>
                <a:schemeClr val="tx2">
                  <a:satMod val="130000"/>
                </a:schemeClr>
              </a:solidFill>
            </a:endParaRPr>
          </a:p>
        </p:txBody>
      </p:sp>
      <p:sp>
        <p:nvSpPr>
          <p:cNvPr id="34819" name="Content Placeholder 2"/>
          <p:cNvSpPr>
            <a:spLocks noGrp="1"/>
          </p:cNvSpPr>
          <p:nvPr>
            <p:ph idx="1"/>
          </p:nvPr>
        </p:nvSpPr>
        <p:spPr>
          <a:xfrm>
            <a:off x="457200" y="1341438"/>
            <a:ext cx="8229600" cy="5183187"/>
          </a:xfrm>
        </p:spPr>
        <p:txBody>
          <a:bodyPr/>
          <a:lstStyle/>
          <a:p>
            <a:pPr eaLnBrk="1" hangingPunct="1"/>
            <a:endParaRPr lang="en-GB" altLang="en-US" b="1" smtClean="0"/>
          </a:p>
          <a:p>
            <a:pPr eaLnBrk="1" hangingPunct="1">
              <a:buFont typeface="Arial" charset="0"/>
              <a:buNone/>
            </a:pPr>
            <a:r>
              <a:rPr lang="en-GB" altLang="en-US" b="1" smtClean="0"/>
              <a:t>1.Family planning</a:t>
            </a:r>
            <a:r>
              <a:rPr lang="en-GB" altLang="en-US" smtClean="0"/>
              <a:t> </a:t>
            </a:r>
            <a:r>
              <a:rPr lang="en-GB" altLang="en-US" b="1" smtClean="0"/>
              <a:t>and pre-pregnancy care</a:t>
            </a:r>
          </a:p>
          <a:p>
            <a:pPr eaLnBrk="1" hangingPunct="1">
              <a:buFont typeface="Arial" charset="0"/>
              <a:buNone/>
            </a:pPr>
            <a:r>
              <a:rPr lang="en-GB" altLang="en-US" smtClean="0"/>
              <a:t>To ensure that individuals and couples have the information and services to plan the timing, number and spacing of pregnancies.</a:t>
            </a:r>
          </a:p>
          <a:p>
            <a:pPr eaLnBrk="1" hangingPunct="1">
              <a:buFont typeface="Arial" charset="0"/>
              <a:buNone/>
            </a:pPr>
            <a:endParaRPr lang="en-GB" altLang="en-US" smtClean="0"/>
          </a:p>
          <a:p>
            <a:pPr eaLnBrk="1" hangingPunct="1">
              <a:buFont typeface="Arial" charset="0"/>
              <a:buNone/>
            </a:pPr>
            <a:endParaRPr lang="en-GB" altLang="en-US" smtClean="0"/>
          </a:p>
          <a:p>
            <a:pPr eaLnBrk="1" hangingPunct="1"/>
            <a:endParaRPr lang="en-GB" altLang="en-US" smtClean="0"/>
          </a:p>
        </p:txBody>
      </p:sp>
    </p:spTree>
    <p:extLst>
      <p:ext uri="{BB962C8B-B14F-4D97-AF65-F5344CB8AC3E}">
        <p14:creationId xmlns:p14="http://schemas.microsoft.com/office/powerpoint/2010/main" val="22163976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rtlCol="0">
            <a:normAutofit fontScale="90000"/>
          </a:bodyPr>
          <a:lstStyle/>
          <a:p>
            <a:pPr eaLnBrk="1" fontAlgn="auto" hangingPunct="1">
              <a:spcAft>
                <a:spcPts val="0"/>
              </a:spcAft>
              <a:defRPr/>
            </a:pPr>
            <a:r>
              <a:rPr lang="en-GB" altLang="en-US" b="1" dirty="0"/>
              <a:t>2. Focused Antenatal Care</a:t>
            </a:r>
            <a:br>
              <a:rPr lang="en-GB" altLang="en-US" b="1" dirty="0"/>
            </a:br>
            <a:endParaRPr lang="en-GB" dirty="0" smtClean="0">
              <a:solidFill>
                <a:schemeClr val="tx2">
                  <a:satMod val="130000"/>
                </a:schemeClr>
              </a:solidFill>
            </a:endParaRPr>
          </a:p>
        </p:txBody>
      </p:sp>
      <p:sp>
        <p:nvSpPr>
          <p:cNvPr id="35843" name="Content Placeholder 2"/>
          <p:cNvSpPr>
            <a:spLocks noGrp="1"/>
          </p:cNvSpPr>
          <p:nvPr>
            <p:ph idx="1"/>
          </p:nvPr>
        </p:nvSpPr>
        <p:spPr/>
        <p:txBody>
          <a:bodyPr/>
          <a:lstStyle/>
          <a:p>
            <a:pPr eaLnBrk="1" hangingPunct="1">
              <a:buFont typeface="Arial" charset="0"/>
              <a:buNone/>
            </a:pPr>
            <a:r>
              <a:rPr lang="en-GB" altLang="en-US" smtClean="0"/>
              <a:t>To prevent complications where possible and ensure that complications of pregnancy are detected early and treated appropriately.</a:t>
            </a:r>
          </a:p>
          <a:p>
            <a:pPr eaLnBrk="1" hangingPunct="1"/>
            <a:endParaRPr lang="en-GB" altLang="en-US" smtClean="0"/>
          </a:p>
        </p:txBody>
      </p:sp>
    </p:spTree>
    <p:extLst>
      <p:ext uri="{BB962C8B-B14F-4D97-AF65-F5344CB8AC3E}">
        <p14:creationId xmlns:p14="http://schemas.microsoft.com/office/powerpoint/2010/main" val="33318510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rmAutofit fontScale="90000"/>
          </a:bodyPr>
          <a:lstStyle/>
          <a:p>
            <a:pPr eaLnBrk="1" fontAlgn="auto" hangingPunct="1">
              <a:spcAft>
                <a:spcPts val="0"/>
              </a:spcAft>
              <a:defRPr/>
            </a:pPr>
            <a:r>
              <a:rPr lang="en-GB" altLang="en-US" b="1" dirty="0"/>
              <a:t>3. Essential Obstetric Care</a:t>
            </a:r>
            <a:r>
              <a:rPr lang="en-GB" altLang="en-US" dirty="0"/>
              <a:t> </a:t>
            </a:r>
            <a:br>
              <a:rPr lang="en-GB" altLang="en-US" dirty="0"/>
            </a:br>
            <a:endParaRPr lang="en-GB" dirty="0" smtClean="0">
              <a:solidFill>
                <a:schemeClr val="tx2">
                  <a:satMod val="130000"/>
                </a:schemeClr>
              </a:solidFill>
            </a:endParaRPr>
          </a:p>
        </p:txBody>
      </p:sp>
      <p:sp>
        <p:nvSpPr>
          <p:cNvPr id="36867" name="Content Placeholder 2"/>
          <p:cNvSpPr>
            <a:spLocks noGrp="1"/>
          </p:cNvSpPr>
          <p:nvPr>
            <p:ph idx="1"/>
          </p:nvPr>
        </p:nvSpPr>
        <p:spPr/>
        <p:txBody>
          <a:bodyPr/>
          <a:lstStyle/>
          <a:p>
            <a:pPr eaLnBrk="1" hangingPunct="1">
              <a:buFont typeface="Arial" charset="0"/>
              <a:buNone/>
            </a:pPr>
            <a:r>
              <a:rPr lang="en-GB" altLang="en-US" smtClean="0"/>
              <a:t>To ensure that essential care for the high-risk pregnancies and complications is made available to all women who need it.	</a:t>
            </a:r>
          </a:p>
          <a:p>
            <a:pPr eaLnBrk="1" hangingPunct="1"/>
            <a:endParaRPr lang="en-GB" altLang="en-US" smtClean="0"/>
          </a:p>
        </p:txBody>
      </p:sp>
    </p:spTree>
    <p:extLst>
      <p:ext uri="{BB962C8B-B14F-4D97-AF65-F5344CB8AC3E}">
        <p14:creationId xmlns:p14="http://schemas.microsoft.com/office/powerpoint/2010/main" val="5585657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rtlCol="0">
            <a:normAutofit fontScale="90000"/>
          </a:bodyPr>
          <a:lstStyle/>
          <a:p>
            <a:pPr eaLnBrk="1" fontAlgn="auto" hangingPunct="1">
              <a:spcAft>
                <a:spcPts val="0"/>
              </a:spcAft>
              <a:defRPr/>
            </a:pPr>
            <a:r>
              <a:rPr lang="en-GB" altLang="en-US" b="1" dirty="0"/>
              <a:t>4. Essential Newborn Care</a:t>
            </a:r>
            <a:r>
              <a:rPr lang="en-GB" altLang="en-US" dirty="0"/>
              <a:t> </a:t>
            </a:r>
            <a:br>
              <a:rPr lang="en-GB" altLang="en-US" dirty="0"/>
            </a:br>
            <a:endParaRPr lang="en-GB" dirty="0" smtClean="0">
              <a:solidFill>
                <a:schemeClr val="tx2">
                  <a:satMod val="130000"/>
                </a:schemeClr>
              </a:solidFill>
            </a:endParaRPr>
          </a:p>
        </p:txBody>
      </p:sp>
      <p:sp>
        <p:nvSpPr>
          <p:cNvPr id="37891" name="Content Placeholder 2"/>
          <p:cNvSpPr>
            <a:spLocks noGrp="1"/>
          </p:cNvSpPr>
          <p:nvPr>
            <p:ph idx="1"/>
          </p:nvPr>
        </p:nvSpPr>
        <p:spPr/>
        <p:txBody>
          <a:bodyPr/>
          <a:lstStyle/>
          <a:p>
            <a:pPr eaLnBrk="1" hangingPunct="1">
              <a:buFont typeface="Arial" charset="0"/>
              <a:buNone/>
            </a:pPr>
            <a:r>
              <a:rPr lang="en-GB" altLang="en-US" sz="2800" smtClean="0"/>
              <a:t>To ensure that essential care is given to newborns from the time they are born up to 28 days in order to prevent complications that may arise after birth.</a:t>
            </a:r>
          </a:p>
          <a:p>
            <a:pPr eaLnBrk="1" hangingPunct="1">
              <a:buFont typeface="Arial" charset="0"/>
              <a:buNone/>
            </a:pPr>
            <a:r>
              <a:rPr lang="en-GB" altLang="en-US" sz="2800" smtClean="0"/>
              <a:t> </a:t>
            </a:r>
          </a:p>
          <a:p>
            <a:pPr eaLnBrk="1" hangingPunct="1"/>
            <a:endParaRPr lang="en-GB" altLang="en-US" sz="2400" smtClean="0"/>
          </a:p>
        </p:txBody>
      </p:sp>
    </p:spTree>
    <p:extLst>
      <p:ext uri="{BB962C8B-B14F-4D97-AF65-F5344CB8AC3E}">
        <p14:creationId xmlns:p14="http://schemas.microsoft.com/office/powerpoint/2010/main" val="17365762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rtlCol="0">
            <a:normAutofit fontScale="90000"/>
          </a:bodyPr>
          <a:lstStyle/>
          <a:p>
            <a:pPr eaLnBrk="1" fontAlgn="auto" hangingPunct="1">
              <a:spcAft>
                <a:spcPts val="0"/>
              </a:spcAft>
              <a:defRPr/>
            </a:pPr>
            <a:r>
              <a:rPr lang="en-GB" altLang="en-US" b="1" dirty="0"/>
              <a:t>5. Targeted Postpartum Care</a:t>
            </a:r>
            <a:r>
              <a:rPr lang="en-GB" altLang="en-US" dirty="0"/>
              <a:t/>
            </a:r>
            <a:br>
              <a:rPr lang="en-GB" altLang="en-US" dirty="0"/>
            </a:br>
            <a:endParaRPr lang="en-GB" dirty="0" smtClean="0">
              <a:solidFill>
                <a:schemeClr val="tx2">
                  <a:satMod val="130000"/>
                </a:schemeClr>
              </a:solidFill>
            </a:endParaRPr>
          </a:p>
        </p:txBody>
      </p:sp>
      <p:sp>
        <p:nvSpPr>
          <p:cNvPr id="38915" name="Content Placeholder 2"/>
          <p:cNvSpPr>
            <a:spLocks noGrp="1"/>
          </p:cNvSpPr>
          <p:nvPr>
            <p:ph idx="1"/>
          </p:nvPr>
        </p:nvSpPr>
        <p:spPr/>
        <p:txBody>
          <a:bodyPr/>
          <a:lstStyle/>
          <a:p>
            <a:pPr eaLnBrk="1" hangingPunct="1">
              <a:buFont typeface="Arial" charset="0"/>
              <a:buNone/>
            </a:pPr>
            <a:r>
              <a:rPr lang="en-GB" altLang="en-US" smtClean="0"/>
              <a:t>To prevent any complication occurring after childbirth and ensure that both mother and baby are healthy and there is no transmission of infection from mother to child. </a:t>
            </a:r>
          </a:p>
          <a:p>
            <a:pPr eaLnBrk="1" hangingPunct="1">
              <a:buFont typeface="Arial" charset="0"/>
              <a:buNone/>
            </a:pPr>
            <a:endParaRPr lang="en-GB" altLang="en-US" smtClean="0"/>
          </a:p>
          <a:p>
            <a:pPr eaLnBrk="1" hangingPunct="1"/>
            <a:endParaRPr lang="en-GB" altLang="en-US" smtClean="0"/>
          </a:p>
        </p:txBody>
      </p:sp>
    </p:spTree>
    <p:extLst>
      <p:ext uri="{BB962C8B-B14F-4D97-AF65-F5344CB8AC3E}">
        <p14:creationId xmlns:p14="http://schemas.microsoft.com/office/powerpoint/2010/main" val="33342834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rtlCol="0">
            <a:normAutofit fontScale="90000"/>
          </a:bodyPr>
          <a:lstStyle/>
          <a:p>
            <a:pPr eaLnBrk="1" fontAlgn="auto" hangingPunct="1">
              <a:spcAft>
                <a:spcPts val="0"/>
              </a:spcAft>
              <a:defRPr/>
            </a:pPr>
            <a:r>
              <a:rPr lang="en-GB" b="1" dirty="0"/>
              <a:t>6. Post Abortion Care</a:t>
            </a:r>
            <a:r>
              <a:rPr lang="en-GB" dirty="0"/>
              <a:t> </a:t>
            </a:r>
            <a:br>
              <a:rPr lang="en-GB" dirty="0"/>
            </a:br>
            <a:endParaRPr lang="en-GB" dirty="0" smtClean="0">
              <a:solidFill>
                <a:schemeClr val="tx2">
                  <a:satMod val="130000"/>
                </a:schemeClr>
              </a:solidFill>
            </a:endParaRPr>
          </a:p>
        </p:txBody>
      </p:sp>
      <p:sp>
        <p:nvSpPr>
          <p:cNvPr id="39939" name="Content Placeholder 2"/>
          <p:cNvSpPr>
            <a:spLocks noGrp="1"/>
          </p:cNvSpPr>
          <p:nvPr>
            <p:ph idx="1"/>
          </p:nvPr>
        </p:nvSpPr>
        <p:spPr/>
        <p:txBody>
          <a:bodyPr/>
          <a:lstStyle/>
          <a:p>
            <a:pPr eaLnBrk="1" hangingPunct="1">
              <a:buFont typeface="Arial" charset="0"/>
              <a:buNone/>
            </a:pPr>
            <a:r>
              <a:rPr lang="en-GB" smtClean="0"/>
              <a:t>to provide clinical treatment to all women and girls seeking care, for complications of incomplete abortion as well as counselling and contraceptives.</a:t>
            </a:r>
            <a:r>
              <a:rPr lang="en-GB" b="1" smtClean="0"/>
              <a:t> </a:t>
            </a:r>
          </a:p>
          <a:p>
            <a:pPr eaLnBrk="1" hangingPunct="1">
              <a:buFont typeface="Arial" charset="0"/>
              <a:buNone/>
            </a:pPr>
            <a:r>
              <a:rPr lang="en-GB" b="1" i="1" smtClean="0"/>
              <a:t>Note that HIV PMTCT services are now integrated into ALL the pillars of MNH and clean and safe delivery is part of Essential Obstetric Care</a:t>
            </a:r>
            <a:endParaRPr lang="en-GB" smtClean="0"/>
          </a:p>
          <a:p>
            <a:pPr eaLnBrk="1" hangingPunct="1"/>
            <a:endParaRPr lang="en-GB" smtClean="0"/>
          </a:p>
        </p:txBody>
      </p:sp>
    </p:spTree>
    <p:extLst>
      <p:ext uri="{BB962C8B-B14F-4D97-AF65-F5344CB8AC3E}">
        <p14:creationId xmlns:p14="http://schemas.microsoft.com/office/powerpoint/2010/main" val="41512357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GB" altLang="en-US" sz="3600" dirty="0" smtClean="0"/>
              <a:t/>
            </a:r>
            <a:br>
              <a:rPr lang="en-GB" altLang="en-US" sz="3600" dirty="0" smtClean="0"/>
            </a:br>
            <a:r>
              <a:rPr lang="en-GB" altLang="en-US" sz="3600" dirty="0" smtClean="0"/>
              <a:t>For </a:t>
            </a:r>
            <a:r>
              <a:rPr lang="en-GB" altLang="en-US" sz="3600" dirty="0"/>
              <a:t>the 6 pillars to be effective they must be supported by;</a:t>
            </a:r>
            <a:br>
              <a:rPr lang="en-GB" altLang="en-US" sz="3600" dirty="0"/>
            </a:br>
            <a:endParaRPr lang="en-GB" sz="3600" dirty="0">
              <a:solidFill>
                <a:schemeClr val="tx2">
                  <a:satMod val="130000"/>
                </a:schemeClr>
              </a:solidFill>
            </a:endParaRPr>
          </a:p>
        </p:txBody>
      </p:sp>
      <p:sp>
        <p:nvSpPr>
          <p:cNvPr id="40963" name="Content Placeholder 2"/>
          <p:cNvSpPr>
            <a:spLocks noGrp="1"/>
          </p:cNvSpPr>
          <p:nvPr>
            <p:ph idx="1"/>
          </p:nvPr>
        </p:nvSpPr>
        <p:spPr>
          <a:xfrm>
            <a:off x="457200" y="1341438"/>
            <a:ext cx="8229600" cy="5183187"/>
          </a:xfrm>
        </p:spPr>
        <p:txBody>
          <a:bodyPr/>
          <a:lstStyle/>
          <a:p>
            <a:pPr eaLnBrk="1" hangingPunct="1"/>
            <a:r>
              <a:rPr lang="en-GB" altLang="en-US" smtClean="0"/>
              <a:t>Skilled attendance</a:t>
            </a:r>
          </a:p>
          <a:p>
            <a:pPr eaLnBrk="1" hangingPunct="1"/>
            <a:r>
              <a:rPr lang="en-GB" altLang="en-US" smtClean="0"/>
              <a:t>Supportive health systems</a:t>
            </a:r>
          </a:p>
          <a:p>
            <a:pPr eaLnBrk="1" hangingPunct="1"/>
            <a:r>
              <a:rPr lang="en-GB" altLang="en-US" smtClean="0"/>
              <a:t>Community action </a:t>
            </a:r>
          </a:p>
          <a:p>
            <a:pPr eaLnBrk="1" hangingPunct="1"/>
            <a:r>
              <a:rPr lang="en-GB" altLang="en-US" smtClean="0"/>
              <a:t>male involvement</a:t>
            </a:r>
          </a:p>
          <a:p>
            <a:pPr eaLnBrk="1" hangingPunct="1"/>
            <a:r>
              <a:rPr lang="en-GB" altLang="en-US" smtClean="0"/>
              <a:t>Equity for all human rights</a:t>
            </a:r>
          </a:p>
          <a:p>
            <a:pPr eaLnBrk="1" hangingPunct="1"/>
            <a:endParaRPr lang="en-GB" altLang="en-US" smtClean="0"/>
          </a:p>
        </p:txBody>
      </p:sp>
    </p:spTree>
    <p:extLst>
      <p:ext uri="{BB962C8B-B14F-4D97-AF65-F5344CB8AC3E}">
        <p14:creationId xmlns:p14="http://schemas.microsoft.com/office/powerpoint/2010/main" val="274276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1671</TotalTime>
  <Words>14113</Words>
  <Application>Microsoft Office PowerPoint</Application>
  <PresentationFormat>On-screen Show (4:3)</PresentationFormat>
  <Paragraphs>2201</Paragraphs>
  <Slides>441</Slides>
  <Notes>27</Notes>
  <HiddenSlides>0</HiddenSlides>
  <MMClips>0</MMClips>
  <ScaleCrop>false</ScaleCrop>
  <HeadingPairs>
    <vt:vector size="4" baseType="variant">
      <vt:variant>
        <vt:lpstr>Theme</vt:lpstr>
      </vt:variant>
      <vt:variant>
        <vt:i4>1</vt:i4>
      </vt:variant>
      <vt:variant>
        <vt:lpstr>Slide Titles</vt:lpstr>
      </vt:variant>
      <vt:variant>
        <vt:i4>441</vt:i4>
      </vt:variant>
    </vt:vector>
  </HeadingPairs>
  <TitlesOfParts>
    <vt:vector size="442" baseType="lpstr">
      <vt:lpstr>Office Theme</vt:lpstr>
      <vt:lpstr>TERMINOLOGIES AND CONCEPTS IN RH</vt:lpstr>
      <vt:lpstr>PowerPoint Presentation</vt:lpstr>
      <vt:lpstr>Setting for the midwife </vt:lpstr>
      <vt:lpstr>Scope of practice of a midwife </vt:lpstr>
      <vt:lpstr>Responsibilities of a midwife </vt:lpstr>
      <vt:lpstr>PowerPoint Presentation</vt:lpstr>
      <vt:lpstr>PowerPoint Presentation</vt:lpstr>
      <vt:lpstr>Terms used in midwifery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POLICIES,STANDARDS &amp; GUIDELINES IN REPRODUCTIVE HEALTH    </vt:lpstr>
      <vt:lpstr>What is a policy ?</vt:lpstr>
      <vt:lpstr>What are policy guidelines ?</vt:lpstr>
      <vt:lpstr>What are standards ?</vt:lpstr>
      <vt:lpstr>GUIDELINES</vt:lpstr>
      <vt:lpstr>Guidelines to direct the implementation of Reproductive health services </vt:lpstr>
      <vt:lpstr>Cont......</vt:lpstr>
      <vt:lpstr>Cont.....</vt:lpstr>
      <vt:lpstr>Cont....</vt:lpstr>
      <vt:lpstr>Components of Reproductive health </vt:lpstr>
      <vt:lpstr>Cont....</vt:lpstr>
      <vt:lpstr>Note: Strategies of implementation </vt:lpstr>
      <vt:lpstr>Cont...</vt:lpstr>
      <vt:lpstr>BENEFITS OF INTEGRATED REPRODUCTIVE HEALTH SERVICES </vt:lpstr>
      <vt:lpstr>Cont.....</vt:lpstr>
      <vt:lpstr>Cont.....</vt:lpstr>
      <vt:lpstr>ELEMENTS OF QUALITY OF CARE IN REPRODUCTIVE HEALTH  </vt:lpstr>
      <vt:lpstr>Cont.......</vt:lpstr>
      <vt:lpstr>Cont.....</vt:lpstr>
      <vt:lpstr>Cont.....</vt:lpstr>
      <vt:lpstr>Cont....</vt:lpstr>
      <vt:lpstr>Cont.....</vt:lpstr>
      <vt:lpstr>Cont.....</vt:lpstr>
      <vt:lpstr>Cont....</vt:lpstr>
      <vt:lpstr>Cont....</vt:lpstr>
      <vt:lpstr>Standards of reproductive health  care in Kenya </vt:lpstr>
      <vt:lpstr>NATIONAL RH POLICY 2007</vt:lpstr>
      <vt:lpstr>Components of RH Policy</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KENYA</vt:lpstr>
      <vt:lpstr>PowerPoint Presentation</vt:lpstr>
      <vt:lpstr>PowerPoint Presentation</vt:lpstr>
      <vt:lpstr>NURSES  AND  MIDWIVES OF KENYA   </vt:lpstr>
      <vt:lpstr>PowerPoint Presentation</vt:lpstr>
      <vt:lpstr>PowerPoint Presentation</vt:lpstr>
      <vt:lpstr>PowerPoint Presentation</vt:lpstr>
      <vt:lpstr>Midwifery Regulations 1965: Legal Notice  No. 299  of  1983.</vt:lpstr>
      <vt:lpstr>PowerPoint Presentation</vt:lpstr>
      <vt:lpstr> SAFE MOTHERHOOD </vt:lpstr>
      <vt:lpstr>PowerPoint Presentation</vt:lpstr>
      <vt:lpstr>SMI cont..</vt:lpstr>
      <vt:lpstr>PowerPoint Presentation</vt:lpstr>
      <vt:lpstr>PowerPoint Presentation</vt:lpstr>
      <vt:lpstr>Safe motherhood Initiative..</vt:lpstr>
      <vt:lpstr>The Millennium development goals</vt:lpstr>
      <vt:lpstr>The MDGs…</vt:lpstr>
      <vt:lpstr>The MDGs…</vt:lpstr>
      <vt:lpstr>Maternal Health in Kenya: situation analysis</vt:lpstr>
      <vt:lpstr>Maternal Health in Kenya: situation analysis</vt:lpstr>
      <vt:lpstr>Maternal Mortality</vt:lpstr>
      <vt:lpstr>Direct causes of maternal deaths</vt:lpstr>
      <vt:lpstr>Direct causes of maternal deaths</vt:lpstr>
      <vt:lpstr>Indirect causes of maternal deaths</vt:lpstr>
      <vt:lpstr>Causes of maternal deaths in African region</vt:lpstr>
      <vt:lpstr>Causes of maternal deaths in Kenya</vt:lpstr>
      <vt:lpstr>Maternal morbidity</vt:lpstr>
      <vt:lpstr>Maternal morbidity….</vt:lpstr>
      <vt:lpstr>Neonatal deaths</vt:lpstr>
      <vt:lpstr>Situational Analysis Neonatal Health Kenya</vt:lpstr>
      <vt:lpstr>Underlying causes of Maternal &amp; Neonatal deaths</vt:lpstr>
      <vt:lpstr>The 3 delays</vt:lpstr>
      <vt:lpstr>PowerPoint Presentation</vt:lpstr>
      <vt:lpstr>The 3 delays…</vt:lpstr>
      <vt:lpstr>Who is more likely to die?</vt:lpstr>
      <vt:lpstr>Key actions to reduce maternal &amp; neonatal (MN) deaths</vt:lpstr>
      <vt:lpstr>PowerPoint Presentation</vt:lpstr>
      <vt:lpstr>The Kenya Maternal and Newborn Health model..</vt:lpstr>
      <vt:lpstr>The Kenya Maternal and Newborn Health model.. </vt:lpstr>
      <vt:lpstr>Pillars of the Kenya Maternal &amp; Newborn model</vt:lpstr>
      <vt:lpstr>2. Focused Antenatal Care </vt:lpstr>
      <vt:lpstr>3. Essential Obstetric Care  </vt:lpstr>
      <vt:lpstr>4. Essential Newborn Care  </vt:lpstr>
      <vt:lpstr>5. Targeted Postpartum Care </vt:lpstr>
      <vt:lpstr>6. Post Abortion Care  </vt:lpstr>
      <vt:lpstr> For the 6 pillars to be effective they must be supported by; </vt:lpstr>
      <vt:lpstr>Emergency Obstetric Care </vt:lpstr>
      <vt:lpstr> </vt:lpstr>
      <vt:lpstr>Basic Emergency Obstetric Care</vt:lpstr>
      <vt:lpstr>Comprehensive Emergency Obstetric Care</vt:lpstr>
      <vt:lpstr>Clients Rights in RH</vt:lpstr>
      <vt:lpstr>PowerPoint Presentation</vt:lpstr>
      <vt:lpstr>RH providers’ rights</vt:lpstr>
      <vt:lpstr>PowerPoint Presentation</vt:lpstr>
      <vt:lpstr>Summary </vt:lpstr>
      <vt:lpstr>PowerPoint Presentation</vt:lpstr>
      <vt:lpstr>ANATOMY AND PHYSIOLOGY OF REPRODUCTIVE SYSTEM</vt:lpstr>
      <vt:lpstr>INTRODUCTION</vt:lpstr>
      <vt:lpstr>ANATOMY AND PHYSIOLOGY OF FEMALE REPRODUCTIVE SYSTEM</vt:lpstr>
      <vt:lpstr>THE BONY PELVIS</vt:lpstr>
      <vt:lpstr>PowerPoint Presentation</vt:lpstr>
      <vt:lpstr>   NORMAL FEMALE PELVIS   (Page 74) THE BONY PELVIS  THE    </vt:lpstr>
      <vt:lpstr>THE BONY PELVIS</vt:lpstr>
      <vt:lpstr>PowerPoint Presentation</vt:lpstr>
      <vt:lpstr>PowerPoint Presentation</vt:lpstr>
      <vt:lpstr>LATERAL VIEW OF THE INNONIMATE BONES</vt:lpstr>
      <vt:lpstr>PowerPoint Presentation</vt:lpstr>
      <vt:lpstr>PowerPoint Presentation</vt:lpstr>
      <vt:lpstr>PowerPoint Presentation</vt:lpstr>
      <vt:lpstr>PowerPoint Presentation</vt:lpstr>
      <vt:lpstr>            CONCLUSION   </vt:lpstr>
      <vt:lpstr>PowerPoint Presentation</vt:lpstr>
      <vt:lpstr>PowerPoint Presentation</vt:lpstr>
      <vt:lpstr>PowerPoint Presentation</vt:lpstr>
      <vt:lpstr>  AREAS OF THE BRIM / INLET (PAGE 79)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contd</vt:lpstr>
      <vt:lpstr>PowerPoint Presentation</vt:lpstr>
      <vt:lpstr>PowerPoint Presentation</vt:lpstr>
      <vt:lpstr>PowerPoint Presentation</vt:lpstr>
      <vt:lpstr>PowerPoint Presentation</vt:lpstr>
      <vt:lpstr>  CONTD</vt:lpstr>
      <vt:lpstr>PowerPoint Presentation</vt:lpstr>
      <vt:lpstr>contd</vt:lpstr>
      <vt:lpstr>PowerPoint Presentation</vt:lpstr>
      <vt:lpstr>PowerPoint Presentation</vt:lpstr>
      <vt:lpstr>3.ANDROID</vt:lpstr>
      <vt:lpstr>PowerPoint Presentation</vt:lpstr>
      <vt:lpstr>PowerPoint Presentation</vt:lpstr>
      <vt:lpstr>contd</vt:lpstr>
      <vt:lpstr>PowerPoint Presentation</vt:lpstr>
      <vt:lpstr>PowerPoint Presentation</vt:lpstr>
      <vt:lpstr>PowerPoint Presentation</vt:lpstr>
      <vt:lpstr>PowerPoint Presentation</vt:lpstr>
      <vt:lpstr>PowerPoint Presentation</vt:lpstr>
      <vt:lpstr>Summary of features of inherited pelves</vt:lpstr>
      <vt:lpstr>II  ACQUIRED/DEFORMED PELVIS</vt:lpstr>
      <vt:lpstr>PowerPoint Presentation</vt:lpstr>
      <vt:lpstr>contd</vt:lpstr>
      <vt:lpstr>  contd</vt:lpstr>
      <vt:lpstr>PowerPoint Presentation</vt:lpstr>
      <vt:lpstr>  PELVIC FLOOR</vt:lpstr>
      <vt:lpstr>  contd</vt:lpstr>
      <vt:lpstr>PowerPoint Presentation</vt:lpstr>
      <vt:lpstr> contd</vt:lpstr>
      <vt:lpstr>PowerPoint Presentation</vt:lpstr>
      <vt:lpstr>                        </vt:lpstr>
      <vt:lpstr>PowerPoint Presentation</vt:lpstr>
      <vt:lpstr>PowerPoint Presentation</vt:lpstr>
      <vt:lpstr>PowerPoint Presentation</vt:lpstr>
      <vt:lpstr>ct</vt:lpstr>
      <vt:lpstr>ANATOMY &amp; PHYSIOLOGY OF THE FEMALE REPRODUCTIVE SYSTEM</vt:lpstr>
      <vt:lpstr>DIAGRAM OF THE VULVA- (Page 84)</vt:lpstr>
      <vt:lpstr>1.EXTERNAL GENITALIA/VULVA</vt:lpstr>
      <vt:lpstr>contd</vt:lpstr>
      <vt:lpstr>contd</vt:lpstr>
      <vt:lpstr>cntd</vt:lpstr>
      <vt:lpstr>PowerPoint Presentation</vt:lpstr>
      <vt:lpstr>contd</vt:lpstr>
      <vt:lpstr>ct</vt:lpstr>
      <vt:lpstr>PowerPoint Presentation</vt:lpstr>
      <vt:lpstr>PowerPoint Presentation</vt:lpstr>
      <vt:lpstr>PowerPoint Presentation</vt:lpstr>
      <vt:lpstr>II  INTERNAL GENITALIA </vt:lpstr>
      <vt:lpstr>SAGITTAL VIEW OF INTERNAL GENITALIA STRUCTURES (PAGE 86)</vt:lpstr>
      <vt:lpstr>1.VAGINA </vt:lpstr>
      <vt:lpstr>PowerPoint Presentation</vt:lpstr>
      <vt:lpstr>ct</vt:lpstr>
      <vt:lpstr>contd</vt:lpstr>
      <vt:lpstr>cont</vt:lpstr>
      <vt:lpstr>contd</vt:lpstr>
      <vt:lpstr>contd</vt:lpstr>
      <vt:lpstr>ct</vt:lpstr>
      <vt:lpstr>contd</vt:lpstr>
      <vt:lpstr>contd</vt:lpstr>
      <vt:lpstr> 2. CERVIX </vt:lpstr>
      <vt:lpstr>Cont’d</vt:lpstr>
      <vt:lpstr>PowerPoint Presentation</vt:lpstr>
      <vt:lpstr>Cont’d</vt:lpstr>
      <vt:lpstr>Cont’d</vt:lpstr>
      <vt:lpstr>THE UTERUS</vt:lpstr>
      <vt:lpstr>A CORONAL SECTION DIAGRAM OF THE UTERUS</vt:lpstr>
      <vt:lpstr>    A DIAGRAM OF THE CORONAL VIEW OF THE UTERUS</vt:lpstr>
      <vt:lpstr> 3.     UTERUS </vt:lpstr>
      <vt:lpstr>contd</vt:lpstr>
      <vt:lpstr>Cont’d</vt:lpstr>
      <vt:lpstr>SPECIFIC PARTS (AREAS) </vt:lpstr>
      <vt:lpstr>PowerPoint Presentation</vt:lpstr>
      <vt:lpstr>PowerPoint Presentation</vt:lpstr>
      <vt:lpstr> contd</vt:lpstr>
      <vt:lpstr>2.MYOMETRIUM</vt:lpstr>
      <vt:lpstr>PowerPoint Presentation</vt:lpstr>
      <vt:lpstr>  RELATIONS </vt:lpstr>
      <vt:lpstr>FUNCTIONS</vt:lpstr>
      <vt:lpstr>  Blood supply </vt:lpstr>
      <vt:lpstr>Cont’d</vt:lpstr>
      <vt:lpstr> UTERINE SUPPORTS </vt:lpstr>
      <vt:lpstr>   contd </vt:lpstr>
      <vt:lpstr>ct</vt:lpstr>
      <vt:lpstr>A DIAGRAM OF THE SUPPORTS OF THE UTERUS…..(pg 87)</vt:lpstr>
      <vt:lpstr> 4.UTERINE TUBES </vt:lpstr>
      <vt:lpstr> contd </vt:lpstr>
      <vt:lpstr>PowerPoint Presentation</vt:lpstr>
      <vt:lpstr> RELATIONS </vt:lpstr>
      <vt:lpstr>  LAYERS  </vt:lpstr>
      <vt:lpstr>contd</vt:lpstr>
      <vt:lpstr>  FUNCTIONS </vt:lpstr>
      <vt:lpstr>contd</vt:lpstr>
      <vt:lpstr> 5.OVARIES </vt:lpstr>
      <vt:lpstr> RELATIONS </vt:lpstr>
      <vt:lpstr>  STRUCTURE </vt:lpstr>
      <vt:lpstr>contd</vt:lpstr>
      <vt:lpstr>contd</vt:lpstr>
      <vt:lpstr>PowerPoint Presentation</vt:lpstr>
      <vt:lpstr> THE MENSTRUAL   CYCLE  </vt:lpstr>
      <vt:lpstr>REPRODUCTIVE CYCLE</vt:lpstr>
      <vt:lpstr>     ct</vt:lpstr>
      <vt:lpstr>    contd</vt:lpstr>
      <vt:lpstr>PowerPoint Presentation</vt:lpstr>
      <vt:lpstr>  contd</vt:lpstr>
      <vt:lpstr>PowerPoint Presentation</vt:lpstr>
      <vt:lpstr>  contd</vt:lpstr>
      <vt:lpstr>PowerPoint Presentation</vt:lpstr>
      <vt:lpstr>ct</vt:lpstr>
      <vt:lpstr>   3.THE SECRETORY PHASE </vt:lpstr>
      <vt:lpstr>  ct</vt:lpstr>
      <vt:lpstr>   CONCLUSION</vt:lpstr>
      <vt:lpstr>PowerPoint Presentation</vt:lpstr>
      <vt:lpstr>  ct</vt:lpstr>
      <vt:lpstr>  contd</vt:lpstr>
      <vt:lpstr>PowerPoint Presentation</vt:lpstr>
      <vt:lpstr>ct</vt:lpstr>
      <vt:lpstr>FEMALE BREAST</vt:lpstr>
      <vt:lpstr>  Twendelee………….</vt:lpstr>
      <vt:lpstr>CROSS-SECTION OF THE BREAST</vt:lpstr>
      <vt:lpstr>PowerPoint Presentation</vt:lpstr>
      <vt:lpstr>PowerPoint Presentation</vt:lpstr>
      <vt:lpstr>PowerPoint Presentation</vt:lpstr>
      <vt:lpstr>PowerPoint Presentation</vt:lpstr>
      <vt:lpstr>PowerPoint Presentation</vt:lpstr>
      <vt:lpstr>  contd</vt:lpstr>
      <vt:lpstr>PowerPoint Presentation</vt:lpstr>
      <vt:lpstr>  contd</vt:lpstr>
      <vt:lpstr>  contd</vt:lpstr>
      <vt:lpstr>PowerPoint Presentation</vt:lpstr>
      <vt:lpstr>   NERVE SUPPLY</vt:lpstr>
      <vt:lpstr>   CAUTION</vt:lpstr>
      <vt:lpstr>NORMAL PREGNANCY</vt:lpstr>
      <vt:lpstr>FERTILISATION (CONCEPTION)</vt:lpstr>
      <vt:lpstr>PowerPoint Presentation</vt:lpstr>
      <vt:lpstr>BASIC ANALYSES OF GAMETES</vt:lpstr>
      <vt:lpstr>ct</vt:lpstr>
      <vt:lpstr>  contd</vt:lpstr>
      <vt:lpstr>ct</vt:lpstr>
      <vt:lpstr> CONCLUSION </vt:lpstr>
      <vt:lpstr>  contd</vt:lpstr>
      <vt:lpstr> FERTILISATION PROCESS </vt:lpstr>
      <vt:lpstr>ct</vt:lpstr>
      <vt:lpstr>  contd</vt:lpstr>
      <vt:lpstr>   contd</vt:lpstr>
      <vt:lpstr>  contd</vt:lpstr>
      <vt:lpstr>FACTORS THAT FAVOUR CONCEPTION</vt:lpstr>
      <vt:lpstr>  contd</vt:lpstr>
      <vt:lpstr>DEVELOPMENT OF ZYGOTE</vt:lpstr>
      <vt:lpstr>  contd</vt:lpstr>
      <vt:lpstr>  contd</vt:lpstr>
      <vt:lpstr>  contd</vt:lpstr>
      <vt:lpstr> IMPLANTATION</vt:lpstr>
      <vt:lpstr>  contd</vt:lpstr>
      <vt:lpstr>  DEVELOPMENT  OF  THE BLASTOCYST </vt:lpstr>
      <vt:lpstr>ct</vt:lpstr>
      <vt:lpstr>ct</vt:lpstr>
      <vt:lpstr>PowerPoint Presentation</vt:lpstr>
      <vt:lpstr>II. INNER CELL MASS (EMBRYOBLAST)</vt:lpstr>
      <vt:lpstr>PowerPoint Presentation</vt:lpstr>
      <vt:lpstr> 2. The two (2) sacs</vt:lpstr>
      <vt:lpstr>  contd</vt:lpstr>
      <vt:lpstr>PowerPoint Presentation</vt:lpstr>
      <vt:lpstr>First 3 weeks development</vt:lpstr>
      <vt:lpstr>SUMMARY – FLOW CHART</vt:lpstr>
      <vt:lpstr>PowerPoint Presentation</vt:lpstr>
      <vt:lpstr>EMBRYOLOGY</vt:lpstr>
      <vt:lpstr>DEFINITIONS</vt:lpstr>
      <vt:lpstr>LEARNING OBJECTIVES</vt:lpstr>
      <vt:lpstr>HUMAN EMBRYO IN VARIOUS STAGES</vt:lpstr>
      <vt:lpstr>DEVELOPMENTAL STAGES</vt:lpstr>
      <vt:lpstr>  contd</vt:lpstr>
      <vt:lpstr>     FOUR (4) WEEKS    </vt:lpstr>
      <vt:lpstr>  contd</vt:lpstr>
      <vt:lpstr>   contd</vt:lpstr>
      <vt:lpstr>  contd</vt:lpstr>
      <vt:lpstr>SIX (6) WEEKS</vt:lpstr>
      <vt:lpstr>   contd</vt:lpstr>
      <vt:lpstr>   contd</vt:lpstr>
      <vt:lpstr>   contd</vt:lpstr>
      <vt:lpstr>PowerPoint Presentation</vt:lpstr>
      <vt:lpstr>ct</vt:lpstr>
      <vt:lpstr>PowerPoint Presentation</vt:lpstr>
      <vt:lpstr>  contd</vt:lpstr>
      <vt:lpstr>  contd</vt:lpstr>
      <vt:lpstr> CHORIONIC  VILLI</vt:lpstr>
      <vt:lpstr>   contd</vt:lpstr>
      <vt:lpstr>   contd</vt:lpstr>
      <vt:lpstr>   contd</vt:lpstr>
      <vt:lpstr>ct</vt:lpstr>
      <vt:lpstr>  ct</vt:lpstr>
      <vt:lpstr>   contd</vt:lpstr>
      <vt:lpstr>   AT   TERM</vt:lpstr>
      <vt:lpstr>PowerPoint Presentation</vt:lpstr>
      <vt:lpstr>PowerPoint Presentation</vt:lpstr>
      <vt:lpstr>   FUNCTIONS</vt:lpstr>
      <vt:lpstr>   contd</vt:lpstr>
      <vt:lpstr>  ct</vt:lpstr>
      <vt:lpstr>  ct</vt:lpstr>
      <vt:lpstr>   contd</vt:lpstr>
      <vt:lpstr>  ct</vt:lpstr>
      <vt:lpstr>  ct</vt:lpstr>
      <vt:lpstr>   contd</vt:lpstr>
      <vt:lpstr>   contd</vt:lpstr>
      <vt:lpstr>PowerPoint Presentation</vt:lpstr>
      <vt:lpstr>PowerPoint Presentation</vt:lpstr>
      <vt:lpstr>   contd</vt:lpstr>
      <vt:lpstr>  ANATOMICAL VARIATIONS/ABNORMALITIES </vt:lpstr>
      <vt:lpstr>   contd</vt:lpstr>
      <vt:lpstr>Succenturiate lobe, Battledore insertion&amp; Velamentous insertion</vt:lpstr>
      <vt:lpstr>PowerPoint Presentation</vt:lpstr>
      <vt:lpstr>ct</vt:lpstr>
      <vt:lpstr>   contd</vt:lpstr>
      <vt:lpstr>PowerPoint Presentation</vt:lpstr>
      <vt:lpstr>   contd</vt:lpstr>
      <vt:lpstr> ct</vt:lpstr>
      <vt:lpstr>PowerPoint Presentation</vt:lpstr>
      <vt:lpstr>  contd</vt:lpstr>
      <vt:lpstr>   contd</vt:lpstr>
      <vt:lpstr>DIAGRAMATIC  PRESENTATION</vt:lpstr>
      <vt:lpstr>   contd</vt:lpstr>
      <vt:lpstr>  contd</vt:lpstr>
      <vt:lpstr>   contd</vt:lpstr>
      <vt:lpstr>  ct</vt:lpstr>
      <vt:lpstr>PowerPoint Presentation</vt:lpstr>
      <vt:lpstr>  ct</vt:lpstr>
      <vt:lpstr>THE MEMBRANES</vt:lpstr>
      <vt:lpstr>PowerPoint Presentation</vt:lpstr>
      <vt:lpstr>  CLASSIFICATION</vt:lpstr>
      <vt:lpstr>   contd</vt:lpstr>
      <vt:lpstr>  2.AMNION</vt:lpstr>
      <vt:lpstr>ct</vt:lpstr>
      <vt:lpstr>THE FOETAL SKULL</vt:lpstr>
      <vt:lpstr>   AERIAL VIEW OF THE FOETAL SKULL</vt:lpstr>
      <vt:lpstr> DEFINITION </vt:lpstr>
      <vt:lpstr>ct</vt:lpstr>
      <vt:lpstr> SKULL DEVELOPMENT </vt:lpstr>
      <vt:lpstr>PowerPoint Presentation</vt:lpstr>
      <vt:lpstr> REGIONS  AND  LANDMARKS </vt:lpstr>
      <vt:lpstr>Lateral view of the fetal skull </vt:lpstr>
      <vt:lpstr>1.  THE VAULT </vt:lpstr>
      <vt:lpstr>PowerPoint Presentation</vt:lpstr>
      <vt:lpstr>2.THE FACE</vt:lpstr>
      <vt:lpstr>PowerPoint Presentation</vt:lpstr>
      <vt:lpstr>PowerPoint Presentation</vt:lpstr>
      <vt:lpstr>PowerPoint Presentation</vt:lpstr>
      <vt:lpstr>SUTURES </vt:lpstr>
      <vt:lpstr>PowerPoint Presentation</vt:lpstr>
      <vt:lpstr>FONTANELLES</vt:lpstr>
      <vt:lpstr>PowerPoint Presentation</vt:lpstr>
      <vt:lpstr>PowerPoint Presentation</vt:lpstr>
      <vt:lpstr>  DIAMETERS OF THE  FOETAL SKULL </vt:lpstr>
      <vt:lpstr>ILLUSTRATION OF A-P DIAMETERS</vt:lpstr>
      <vt:lpstr>TRANSVERSE DIAMETERS</vt:lpstr>
      <vt:lpstr>DIAMETERS CT’</vt:lpstr>
      <vt:lpstr>PowerPoint Presentation</vt:lpstr>
      <vt:lpstr>PowerPoint Presentation</vt:lpstr>
      <vt:lpstr>II.TRANSVERSE  DIAMETERS</vt:lpstr>
      <vt:lpstr>FETAL CIRCULATION </vt:lpstr>
      <vt:lpstr>PowerPoint Presentation</vt:lpstr>
      <vt:lpstr>PowerPoint Presentation</vt:lpstr>
      <vt:lpstr>PowerPoint Presentation</vt:lpstr>
      <vt:lpstr>PowerPoint Presentation</vt:lpstr>
      <vt:lpstr>TEMPORARY STRUCTURES </vt:lpstr>
      <vt:lpstr>contd</vt:lpstr>
      <vt:lpstr>contd</vt:lpstr>
      <vt:lpstr>contd</vt:lpstr>
      <vt:lpstr>contd</vt:lpstr>
      <vt:lpstr>contd</vt:lpstr>
      <vt:lpstr>contd</vt:lpstr>
      <vt:lpstr>PowerPoint Presentation</vt:lpstr>
      <vt:lpstr>PowerPoint Presentation</vt:lpstr>
      <vt:lpstr>PLACENTAL CIRCULATION</vt:lpstr>
      <vt:lpstr>contd</vt:lpstr>
      <vt:lpstr>contd</vt:lpstr>
      <vt:lpstr>In summary, the fetal circulation takes the following course:</vt:lpstr>
      <vt:lpstr>PowerPoint Presentation</vt:lpstr>
      <vt:lpstr>ADAPTATION TO THE EXTRA  UTERINE LIFE</vt:lpstr>
      <vt:lpstr>PowerPoint Presentation</vt:lpstr>
      <vt:lpstr>PowerPoint Presentation</vt:lpstr>
      <vt:lpstr>PowerPoint Presentation</vt:lpstr>
      <vt:lpstr>LIQUOR  AMNII</vt:lpstr>
      <vt:lpstr>  ct</vt:lpstr>
      <vt:lpstr>ct</vt:lpstr>
      <vt:lpstr>PowerPoint Presentation</vt:lpstr>
      <vt:lpstr>   contd</vt:lpstr>
      <vt:lpstr>PowerPoint Presentation</vt:lpstr>
      <vt:lpstr>   contd</vt:lpstr>
      <vt:lpstr>PowerPoint Presentation</vt:lpstr>
      <vt:lpstr>  contd</vt:lpstr>
      <vt:lpstr>   contd</vt:lpstr>
      <vt:lpstr>      THE UMBILICAL CORD  </vt:lpstr>
      <vt:lpstr>   ct </vt:lpstr>
      <vt:lpstr>DESCRIPTION</vt:lpstr>
      <vt:lpstr>  contd</vt:lpstr>
      <vt:lpstr>  THE BLOOD VESSELS</vt:lpstr>
      <vt:lpstr>ANATOMICAL VARIATIONS /ABNORMALITIES</vt:lpstr>
      <vt:lpstr>PowerPoint Presentation</vt:lpstr>
      <vt:lpstr>FALSE KNOT</vt:lpstr>
      <vt:lpstr>ct</vt:lpstr>
      <vt:lpstr>  contd</vt:lpstr>
      <vt:lpstr>  CONTD</vt:lpstr>
      <vt:lpstr>Battledore  insertion</vt:lpstr>
      <vt:lpstr>  contd</vt:lpstr>
      <vt:lpstr>   CONTD</vt:lpstr>
      <vt:lpstr>PowerPoint Presentation</vt:lpstr>
      <vt:lpstr>   CONTD</vt:lpstr>
    </vt:vector>
  </TitlesOfParts>
  <Company>HEAVEN KILLERS RELEASE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IRH AND MIDWIFERY</dc:title>
  <dc:creator>CATE</dc:creator>
  <cp:lastModifiedBy>hp</cp:lastModifiedBy>
  <cp:revision>98</cp:revision>
  <dcterms:created xsi:type="dcterms:W3CDTF">2020-11-19T12:15:20Z</dcterms:created>
  <dcterms:modified xsi:type="dcterms:W3CDTF">2022-04-04T12:59:25Z</dcterms:modified>
</cp:coreProperties>
</file>