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907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614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637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392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740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08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970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1266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255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846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277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4FC45-49EF-456E-9500-B69A0D2E03F4}" type="datetimeFigureOut">
              <a:rPr lang="en-ZA" smtClean="0"/>
              <a:t>03 May 2021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13617-7488-413F-9FA2-AAB1872D576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477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ISCHAEMIA AND INFARCTION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5092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0159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096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ISCHAEMIA</a:t>
            </a:r>
            <a:br>
              <a:rPr lang="en-US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DEFINITION.</a:t>
            </a:r>
          </a:p>
          <a:p>
            <a:r>
              <a:rPr lang="en-US" dirty="0" err="1" smtClean="0"/>
              <a:t>Ischaemia</a:t>
            </a:r>
            <a:r>
              <a:rPr lang="en-US" dirty="0" smtClean="0"/>
              <a:t> </a:t>
            </a:r>
            <a:r>
              <a:rPr lang="en-US" dirty="0" smtClean="0"/>
              <a:t>is defined as deficient blood </a:t>
            </a:r>
            <a:r>
              <a:rPr lang="en-US" dirty="0" smtClean="0"/>
              <a:t>supply to </a:t>
            </a:r>
            <a:r>
              <a:rPr lang="en-US" dirty="0" smtClean="0"/>
              <a:t>part of a tissue. The cessation of blood supply may </a:t>
            </a:r>
            <a:r>
              <a:rPr lang="en-US" dirty="0" smtClean="0"/>
              <a:t>be complete </a:t>
            </a:r>
            <a:r>
              <a:rPr lang="en-US" dirty="0" smtClean="0"/>
              <a:t>(complete </a:t>
            </a:r>
            <a:r>
              <a:rPr lang="en-US" dirty="0" err="1" smtClean="0"/>
              <a:t>ischaemia</a:t>
            </a:r>
            <a:r>
              <a:rPr lang="en-US" dirty="0" smtClean="0"/>
              <a:t>) or partial (partial </a:t>
            </a:r>
            <a:r>
              <a:rPr lang="en-US" dirty="0" err="1" smtClean="0"/>
              <a:t>ischaemia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adverse effects of </a:t>
            </a:r>
            <a:r>
              <a:rPr lang="en-US" dirty="0" err="1" smtClean="0"/>
              <a:t>ischaemia</a:t>
            </a:r>
            <a:r>
              <a:rPr lang="en-US" dirty="0" smtClean="0"/>
              <a:t> may result from 3 ways:</a:t>
            </a:r>
          </a:p>
          <a:p>
            <a:pPr marL="0" indent="0">
              <a:buNone/>
            </a:pPr>
            <a:r>
              <a:rPr lang="en-US" dirty="0" smtClean="0"/>
              <a:t>1. Hypoxia due to deprivation of oxygen to tissues; this is the most important and common cause. It may be of 4 types:</a:t>
            </a:r>
          </a:p>
          <a:p>
            <a:pPr marL="457200" lvl="1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) Hypoxic hypoxia : due to low oxygen in arterial blood.</a:t>
            </a:r>
          </a:p>
          <a:p>
            <a:pPr marL="457200" lvl="1" indent="0">
              <a:buNone/>
            </a:pPr>
            <a:r>
              <a:rPr lang="en-US" dirty="0" smtClean="0"/>
              <a:t>ii) </a:t>
            </a:r>
            <a:r>
              <a:rPr lang="en-US" dirty="0" err="1" smtClean="0"/>
              <a:t>Anaemic</a:t>
            </a:r>
            <a:r>
              <a:rPr lang="en-US" dirty="0" smtClean="0"/>
              <a:t> hypoxia: due to low level of </a:t>
            </a:r>
            <a:r>
              <a:rPr lang="en-US" dirty="0" err="1" smtClean="0"/>
              <a:t>haemoglobin</a:t>
            </a:r>
            <a:r>
              <a:rPr lang="en-US" dirty="0" smtClean="0"/>
              <a:t> in blood.</a:t>
            </a:r>
          </a:p>
          <a:p>
            <a:pPr marL="457200" lvl="1" indent="0">
              <a:buNone/>
            </a:pPr>
            <a:r>
              <a:rPr lang="en-US" dirty="0" smtClean="0"/>
              <a:t>iii) Stagnant hypoxia: due to inadequate blood supply.</a:t>
            </a:r>
          </a:p>
          <a:p>
            <a:pPr marL="457200" lvl="1" indent="0">
              <a:buNone/>
            </a:pPr>
            <a:r>
              <a:rPr lang="en-US" dirty="0" smtClean="0"/>
              <a:t>iv) </a:t>
            </a:r>
            <a:r>
              <a:rPr lang="en-US" dirty="0" err="1" smtClean="0"/>
              <a:t>Histotoxic</a:t>
            </a:r>
            <a:r>
              <a:rPr lang="en-US" dirty="0" smtClean="0"/>
              <a:t> hypoxia: low oxygen uptake due to cellular toxicity.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 smtClean="0"/>
              <a:t>. Malnourishment of cells due to inadequate supply </a:t>
            </a:r>
            <a:r>
              <a:rPr lang="en-US" dirty="0" smtClean="0"/>
              <a:t>of nutrients </a:t>
            </a:r>
            <a:r>
              <a:rPr lang="en-US" dirty="0" smtClean="0"/>
              <a:t>to the tissue (i.e. glucose, amino acids); this is </a:t>
            </a:r>
            <a:r>
              <a:rPr lang="en-US" dirty="0" smtClean="0"/>
              <a:t>less important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3. Inadequate clearance of metabolites which results </a:t>
            </a:r>
            <a:r>
              <a:rPr lang="en-US" dirty="0" smtClean="0"/>
              <a:t>in accumulation </a:t>
            </a:r>
            <a:r>
              <a:rPr lang="en-US" dirty="0" smtClean="0"/>
              <a:t>of metabolic waste-products in the </a:t>
            </a:r>
            <a:r>
              <a:rPr lang="en-US" dirty="0" smtClean="0"/>
              <a:t>affected tissue</a:t>
            </a:r>
            <a:r>
              <a:rPr lang="en-US" dirty="0" smtClean="0"/>
              <a:t>; this is relevant in some conditions such as </a:t>
            </a:r>
            <a:r>
              <a:rPr lang="en-US" dirty="0" err="1" smtClean="0"/>
              <a:t>muscleache</a:t>
            </a:r>
            <a:r>
              <a:rPr lang="en-US" dirty="0"/>
              <a:t> </a:t>
            </a:r>
            <a:r>
              <a:rPr lang="en-US" dirty="0" smtClean="0"/>
              <a:t>after </a:t>
            </a:r>
            <a:r>
              <a:rPr lang="en-US" dirty="0" err="1" smtClean="0"/>
              <a:t>ischaemia</a:t>
            </a:r>
            <a:r>
              <a:rPr lang="en-US" dirty="0" smtClean="0"/>
              <a:t> from heavy exercise.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08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r>
              <a:rPr lang="en-US" dirty="0"/>
              <a:t>ETIOLOGY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1339403"/>
            <a:ext cx="11269014" cy="52288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number of causes may produce </a:t>
            </a:r>
            <a:r>
              <a:rPr lang="en-US" dirty="0" err="1" smtClean="0"/>
              <a:t>ischaemia</a:t>
            </a:r>
            <a:r>
              <a:rPr lang="en-US" dirty="0" smtClean="0"/>
              <a:t>. These </a:t>
            </a:r>
            <a:r>
              <a:rPr lang="en-US" dirty="0" smtClean="0"/>
              <a:t>causes are discussed below with regard to </a:t>
            </a:r>
            <a:r>
              <a:rPr lang="en-US" dirty="0" smtClean="0"/>
              <a:t>different levels </a:t>
            </a:r>
            <a:r>
              <a:rPr lang="en-US" dirty="0" smtClean="0"/>
              <a:t>of blood vessels:</a:t>
            </a:r>
          </a:p>
          <a:p>
            <a:pPr marL="0" indent="0">
              <a:buNone/>
            </a:pPr>
            <a:r>
              <a:rPr lang="en-US" dirty="0" smtClean="0"/>
              <a:t>1. Causes in the heart. Inadequate cardiac output </a:t>
            </a:r>
            <a:r>
              <a:rPr lang="en-US" dirty="0" smtClean="0"/>
              <a:t>resulting from </a:t>
            </a:r>
            <a:r>
              <a:rPr lang="en-US" dirty="0" smtClean="0"/>
              <a:t>heart block, ventricular arrest and fibrillation </a:t>
            </a:r>
            <a:r>
              <a:rPr lang="en-US" dirty="0" smtClean="0"/>
              <a:t>from various </a:t>
            </a:r>
            <a:r>
              <a:rPr lang="en-US" dirty="0" smtClean="0"/>
              <a:t>causes may cause hypoxic injury to the brain.</a:t>
            </a:r>
          </a:p>
          <a:p>
            <a:pPr marL="457200" lvl="1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) If the arrest continues for 15 seconds, consciousness is lost.</a:t>
            </a:r>
          </a:p>
          <a:p>
            <a:pPr marL="457200" lvl="1" indent="0">
              <a:buNone/>
            </a:pPr>
            <a:r>
              <a:rPr lang="en-US" dirty="0" smtClean="0"/>
              <a:t>ii) If the condition lasts for more than 4 minutes, </a:t>
            </a:r>
            <a:r>
              <a:rPr lang="en-US" dirty="0" smtClean="0"/>
              <a:t>irreversible </a:t>
            </a:r>
            <a:r>
              <a:rPr lang="en-US" dirty="0" err="1" smtClean="0"/>
              <a:t>ischaemic</a:t>
            </a:r>
            <a:r>
              <a:rPr lang="en-US" dirty="0" smtClean="0"/>
              <a:t> </a:t>
            </a:r>
            <a:r>
              <a:rPr lang="en-US" dirty="0" smtClean="0"/>
              <a:t>damage to the brain occurs.</a:t>
            </a:r>
          </a:p>
          <a:p>
            <a:pPr marL="457200" lvl="1" indent="0">
              <a:buNone/>
            </a:pPr>
            <a:r>
              <a:rPr lang="en-US" dirty="0" smtClean="0"/>
              <a:t>iii) If it is prolonged for more than 8 minutes, death </a:t>
            </a:r>
            <a:r>
              <a:rPr lang="en-US" dirty="0" smtClean="0"/>
              <a:t>is inevitable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2. Causes in the arteries. The commonest and most </a:t>
            </a:r>
            <a:r>
              <a:rPr lang="en-US" dirty="0" smtClean="0"/>
              <a:t>important causes </a:t>
            </a:r>
            <a:r>
              <a:rPr lang="en-US" dirty="0" smtClean="0"/>
              <a:t>of </a:t>
            </a:r>
            <a:r>
              <a:rPr lang="en-US" dirty="0" err="1" smtClean="0"/>
              <a:t>ischaemia</a:t>
            </a:r>
            <a:r>
              <a:rPr lang="en-US" dirty="0" smtClean="0"/>
              <a:t> are due to obstruction in </a:t>
            </a:r>
            <a:r>
              <a:rPr lang="en-US" dirty="0" smtClean="0"/>
              <a:t>arterial blood </a:t>
            </a:r>
            <a:r>
              <a:rPr lang="en-US" dirty="0" smtClean="0"/>
              <a:t>supply. These are as under:</a:t>
            </a:r>
          </a:p>
          <a:p>
            <a:pPr marL="457200" lvl="1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) Luminal occlusion of artery:</a:t>
            </a:r>
          </a:p>
          <a:p>
            <a:pPr marL="914400" lvl="2" indent="0">
              <a:buNone/>
            </a:pPr>
            <a:r>
              <a:rPr lang="en-US" dirty="0" smtClean="0"/>
              <a:t>a) Thrombosis</a:t>
            </a:r>
          </a:p>
          <a:p>
            <a:pPr marL="914400" lvl="2" indent="0">
              <a:buNone/>
            </a:pPr>
            <a:r>
              <a:rPr lang="en-US" dirty="0" smtClean="0"/>
              <a:t>b) Embolism</a:t>
            </a:r>
          </a:p>
          <a:p>
            <a:pPr marL="457200" lvl="1" indent="0">
              <a:buNone/>
            </a:pPr>
            <a:r>
              <a:rPr lang="en-US" dirty="0" smtClean="0"/>
              <a:t>ii) Causes in the arterial walls:</a:t>
            </a:r>
          </a:p>
          <a:p>
            <a:pPr marL="914400" lvl="2" indent="0">
              <a:buNone/>
            </a:pPr>
            <a:r>
              <a:rPr lang="en-US" dirty="0" smtClean="0"/>
              <a:t>a) Vasospasm (e.g. in Raynaud’s disease)</a:t>
            </a:r>
          </a:p>
          <a:p>
            <a:pPr marL="914400" lvl="2" indent="0">
              <a:buNone/>
            </a:pPr>
            <a:r>
              <a:rPr lang="en-US" dirty="0" smtClean="0"/>
              <a:t>b) Hypothermia, </a:t>
            </a:r>
            <a:r>
              <a:rPr lang="en-US" dirty="0" err="1" smtClean="0"/>
              <a:t>ergotism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c) Arteriosclerosis</a:t>
            </a:r>
          </a:p>
          <a:p>
            <a:pPr marL="914400" lvl="2" indent="0">
              <a:buNone/>
            </a:pPr>
            <a:r>
              <a:rPr lang="en-US" dirty="0" smtClean="0"/>
              <a:t>d) </a:t>
            </a:r>
            <a:r>
              <a:rPr lang="en-US" dirty="0" err="1" smtClean="0"/>
              <a:t>Polyarteritis</a:t>
            </a:r>
            <a:r>
              <a:rPr lang="en-US" dirty="0" smtClean="0"/>
              <a:t> </a:t>
            </a:r>
            <a:r>
              <a:rPr lang="en-US" dirty="0" err="1" smtClean="0"/>
              <a:t>nodosa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e) </a:t>
            </a:r>
            <a:r>
              <a:rPr lang="en-US" dirty="0" err="1" smtClean="0"/>
              <a:t>Thromboangiitis</a:t>
            </a:r>
            <a:r>
              <a:rPr lang="en-US" dirty="0" smtClean="0"/>
              <a:t> </a:t>
            </a:r>
            <a:r>
              <a:rPr lang="en-US" dirty="0" err="1" smtClean="0"/>
              <a:t>obliterans</a:t>
            </a:r>
            <a:r>
              <a:rPr lang="en-US" dirty="0" smtClean="0"/>
              <a:t> (</a:t>
            </a:r>
            <a:r>
              <a:rPr lang="en-US" dirty="0" err="1" smtClean="0"/>
              <a:t>Buerger’s</a:t>
            </a:r>
            <a:r>
              <a:rPr lang="en-US" dirty="0" smtClean="0"/>
              <a:t> disease)</a:t>
            </a:r>
          </a:p>
          <a:p>
            <a:pPr marL="914400" lvl="2" indent="0">
              <a:buNone/>
            </a:pPr>
            <a:r>
              <a:rPr lang="en-US" dirty="0" smtClean="0"/>
              <a:t>f) Severed vessel wall</a:t>
            </a:r>
          </a:p>
          <a:p>
            <a:pPr marL="457200" lvl="1" indent="0">
              <a:buNone/>
            </a:pPr>
            <a:r>
              <a:rPr lang="en-US" dirty="0" smtClean="0"/>
              <a:t>iii) Outside pressure on an artery:</a:t>
            </a:r>
          </a:p>
          <a:p>
            <a:pPr marL="914400" lvl="2" indent="0">
              <a:buNone/>
            </a:pPr>
            <a:r>
              <a:rPr lang="en-US" dirty="0" smtClean="0"/>
              <a:t>a) Ligature</a:t>
            </a:r>
          </a:p>
          <a:p>
            <a:pPr marL="914400" lvl="2" indent="0">
              <a:buNone/>
            </a:pPr>
            <a:r>
              <a:rPr lang="en-US" dirty="0" smtClean="0"/>
              <a:t>b) Tourniquet</a:t>
            </a:r>
          </a:p>
          <a:p>
            <a:pPr marL="914400" lvl="2" indent="0">
              <a:buNone/>
            </a:pPr>
            <a:r>
              <a:rPr lang="en-US" dirty="0" smtClean="0"/>
              <a:t>c) Tight plaster, bandages</a:t>
            </a:r>
          </a:p>
          <a:p>
            <a:pPr marL="914400" lvl="2" indent="0">
              <a:buNone/>
            </a:pPr>
            <a:r>
              <a:rPr lang="en-US" dirty="0" smtClean="0"/>
              <a:t>d) Torsion.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9529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3. Causes in the veins. Blockage of venous drainage </a:t>
            </a:r>
            <a:r>
              <a:rPr lang="en-US" dirty="0" smtClean="0"/>
              <a:t>may lead </a:t>
            </a:r>
            <a:r>
              <a:rPr lang="en-US" dirty="0" smtClean="0"/>
              <a:t>to engorgement and obstruction to arterial blood </a:t>
            </a:r>
            <a:r>
              <a:rPr lang="en-US" dirty="0" smtClean="0"/>
              <a:t>supply resulting </a:t>
            </a:r>
            <a:r>
              <a:rPr lang="en-US" dirty="0" smtClean="0"/>
              <a:t>in </a:t>
            </a:r>
            <a:r>
              <a:rPr lang="en-US" dirty="0" err="1" smtClean="0"/>
              <a:t>ischaemia</a:t>
            </a:r>
            <a:r>
              <a:rPr lang="en-US" dirty="0" smtClean="0"/>
              <a:t>. The examples include the following:</a:t>
            </a:r>
          </a:p>
          <a:p>
            <a:pPr marL="457200" lvl="1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) Luminal occlusion of vein:</a:t>
            </a:r>
          </a:p>
          <a:p>
            <a:pPr marL="914400" lvl="2" indent="0">
              <a:buNone/>
            </a:pPr>
            <a:r>
              <a:rPr lang="en-US" dirty="0" smtClean="0"/>
              <a:t>a) Thrombosis of mesenteric veins</a:t>
            </a:r>
          </a:p>
          <a:p>
            <a:pPr marL="914400" lvl="2" indent="0">
              <a:buNone/>
            </a:pPr>
            <a:r>
              <a:rPr lang="en-US" dirty="0" smtClean="0"/>
              <a:t>b) Cavernous sinus thrombosis</a:t>
            </a:r>
          </a:p>
          <a:p>
            <a:pPr marL="457200" lvl="1" indent="0">
              <a:buNone/>
            </a:pPr>
            <a:r>
              <a:rPr lang="en-US" dirty="0" smtClean="0"/>
              <a:t>ii) Causes in the vessel wall of vein:</a:t>
            </a:r>
          </a:p>
          <a:p>
            <a:pPr marL="914400" lvl="2" indent="0">
              <a:buNone/>
            </a:pPr>
            <a:r>
              <a:rPr lang="en-US" dirty="0" smtClean="0"/>
              <a:t>a) Varicose veins of the legs</a:t>
            </a:r>
          </a:p>
          <a:p>
            <a:pPr marL="457200" lvl="1" indent="0">
              <a:buNone/>
            </a:pPr>
            <a:r>
              <a:rPr lang="en-US" dirty="0" smtClean="0"/>
              <a:t>iii) Outside pressure on vein:</a:t>
            </a:r>
          </a:p>
          <a:p>
            <a:pPr marL="914400" lvl="2" indent="0">
              <a:buNone/>
            </a:pPr>
            <a:r>
              <a:rPr lang="en-US" dirty="0" smtClean="0"/>
              <a:t>a) Strangulated hernia</a:t>
            </a:r>
          </a:p>
          <a:p>
            <a:pPr marL="914400" lvl="2" indent="0">
              <a:buNone/>
            </a:pPr>
            <a:r>
              <a:rPr lang="en-US" dirty="0" smtClean="0"/>
              <a:t>b) Intussusception</a:t>
            </a:r>
          </a:p>
          <a:p>
            <a:pPr marL="914400" lvl="2" indent="0">
              <a:buNone/>
            </a:pPr>
            <a:r>
              <a:rPr lang="en-US" dirty="0" smtClean="0"/>
              <a:t>c) Volvulus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5507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6249"/>
          </a:xfrm>
        </p:spPr>
        <p:txBody>
          <a:bodyPr>
            <a:normAutofit fontScale="90000"/>
          </a:bodyPr>
          <a:lstStyle/>
          <a:p>
            <a:r>
              <a:rPr lang="en-US" dirty="0"/>
              <a:t>INFARCTION</a:t>
            </a:r>
            <a:br>
              <a:rPr lang="en-US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DEFINITION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Infarction </a:t>
            </a:r>
            <a:r>
              <a:rPr lang="en-US" dirty="0" smtClean="0"/>
              <a:t>is the process of tissue </a:t>
            </a:r>
            <a:r>
              <a:rPr lang="en-US" dirty="0" smtClean="0"/>
              <a:t>necrosis resulting </a:t>
            </a:r>
            <a:r>
              <a:rPr lang="en-US" dirty="0" smtClean="0"/>
              <a:t>from some form of circulatory insufficiency; </a:t>
            </a:r>
            <a:r>
              <a:rPr lang="en-US" dirty="0" smtClean="0"/>
              <a:t>the localized </a:t>
            </a:r>
            <a:r>
              <a:rPr lang="en-US" dirty="0" smtClean="0"/>
              <a:t>area of necrosis so developed is called an infarct.</a:t>
            </a:r>
          </a:p>
          <a:p>
            <a:pPr marL="0" indent="0">
              <a:buNone/>
            </a:pPr>
            <a:r>
              <a:rPr lang="en-US" dirty="0" smtClean="0"/>
              <a:t>ETIOLOGY.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the causes of </a:t>
            </a:r>
            <a:r>
              <a:rPr lang="en-US" dirty="0" err="1" smtClean="0"/>
              <a:t>ischaemia</a:t>
            </a:r>
            <a:r>
              <a:rPr lang="en-US" dirty="0" smtClean="0"/>
              <a:t> discussed </a:t>
            </a:r>
            <a:r>
              <a:rPr lang="en-US" dirty="0" smtClean="0"/>
              <a:t>above can </a:t>
            </a:r>
            <a:r>
              <a:rPr lang="en-US" dirty="0" smtClean="0"/>
              <a:t>cause infarction. There are a few other </a:t>
            </a:r>
            <a:r>
              <a:rPr lang="en-US" dirty="0" smtClean="0"/>
              <a:t>noteworthy features </a:t>
            </a:r>
            <a:r>
              <a:rPr lang="en-US" dirty="0" smtClean="0"/>
              <a:t>in infarction:</a:t>
            </a:r>
          </a:p>
          <a:p>
            <a:r>
              <a:rPr lang="en-US" dirty="0" smtClean="0"/>
              <a:t>Most commonly, infarcts are caused by interruption </a:t>
            </a:r>
            <a:r>
              <a:rPr lang="en-US" dirty="0" smtClean="0"/>
              <a:t>in arterial </a:t>
            </a:r>
            <a:r>
              <a:rPr lang="en-US" dirty="0" smtClean="0"/>
              <a:t>blood supply, called </a:t>
            </a:r>
            <a:r>
              <a:rPr lang="en-US" dirty="0" err="1" smtClean="0"/>
              <a:t>ischaemic</a:t>
            </a:r>
            <a:r>
              <a:rPr lang="en-US" dirty="0" smtClean="0"/>
              <a:t> necrosis.</a:t>
            </a:r>
          </a:p>
          <a:p>
            <a:r>
              <a:rPr lang="en-US" dirty="0" smtClean="0"/>
              <a:t>Less commonly, venous obstruction can produce </a:t>
            </a:r>
            <a:r>
              <a:rPr lang="en-US" dirty="0" smtClean="0"/>
              <a:t>infarcts termed </a:t>
            </a:r>
            <a:r>
              <a:rPr lang="en-US" dirty="0" smtClean="0"/>
              <a:t>stagnant hypoxia.</a:t>
            </a:r>
          </a:p>
          <a:p>
            <a:r>
              <a:rPr lang="en-US" dirty="0" smtClean="0"/>
              <a:t>Generally, sudden, complete, and continuous occlusion (</a:t>
            </a:r>
            <a:r>
              <a:rPr lang="en-US" dirty="0" smtClean="0"/>
              <a:t>e.g. thrombosis </a:t>
            </a:r>
            <a:r>
              <a:rPr lang="en-US" dirty="0" smtClean="0"/>
              <a:t>or embolism) produces infarcts.</a:t>
            </a:r>
          </a:p>
          <a:p>
            <a:r>
              <a:rPr lang="en-US" dirty="0" smtClean="0"/>
              <a:t>Infarcts may be produced by </a:t>
            </a:r>
            <a:r>
              <a:rPr lang="en-US" dirty="0" err="1" smtClean="0"/>
              <a:t>nonocclusive</a:t>
            </a:r>
            <a:r>
              <a:rPr lang="en-US" dirty="0" smtClean="0"/>
              <a:t> </a:t>
            </a:r>
            <a:r>
              <a:rPr lang="en-US" dirty="0" smtClean="0"/>
              <a:t>circulatory insufficiency </a:t>
            </a:r>
            <a:r>
              <a:rPr lang="en-US" dirty="0" smtClean="0"/>
              <a:t>as well e.g. incomplete atherosclerotic </a:t>
            </a:r>
            <a:r>
              <a:rPr lang="en-US" dirty="0" smtClean="0"/>
              <a:t>narrowing of </a:t>
            </a:r>
            <a:r>
              <a:rPr lang="en-US" dirty="0" smtClean="0"/>
              <a:t>coronary arteries may produce myocardial infarction </a:t>
            </a:r>
            <a:r>
              <a:rPr lang="en-US" dirty="0" smtClean="0"/>
              <a:t>due to </a:t>
            </a:r>
            <a:r>
              <a:rPr lang="en-US" dirty="0" smtClean="0"/>
              <a:t>acute coronary insufficiency.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0300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/>
          <a:lstStyle/>
          <a:p>
            <a:r>
              <a:rPr lang="en-US" dirty="0"/>
              <a:t>PATHOGENESIS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process of infarction takes place </a:t>
            </a:r>
            <a:r>
              <a:rPr lang="en-US" dirty="0" smtClean="0"/>
              <a:t>as follows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Localised</a:t>
            </a:r>
            <a:r>
              <a:rPr lang="en-US" dirty="0" smtClean="0"/>
              <a:t> </a:t>
            </a:r>
            <a:r>
              <a:rPr lang="en-US" dirty="0" err="1" smtClean="0"/>
              <a:t>hyperaemia</a:t>
            </a:r>
            <a:r>
              <a:rPr lang="en-US" dirty="0" smtClean="0"/>
              <a:t> due to local </a:t>
            </a:r>
            <a:r>
              <a:rPr lang="en-US" dirty="0" err="1" smtClean="0"/>
              <a:t>anoxaemia</a:t>
            </a:r>
            <a:r>
              <a:rPr lang="en-US" dirty="0" smtClean="0"/>
              <a:t> </a:t>
            </a:r>
            <a:r>
              <a:rPr lang="en-US" dirty="0" smtClean="0"/>
              <a:t>occurs immediately </a:t>
            </a:r>
            <a:r>
              <a:rPr lang="en-US" dirty="0" smtClean="0"/>
              <a:t>after obstruction of the blood supply.</a:t>
            </a:r>
          </a:p>
          <a:p>
            <a:pPr marL="0" indent="0">
              <a:buNone/>
            </a:pPr>
            <a:r>
              <a:rPr lang="en-US" dirty="0" smtClean="0"/>
              <a:t>ii) Within a few hours, the affected part becomes </a:t>
            </a:r>
            <a:r>
              <a:rPr lang="en-US" dirty="0" smtClean="0"/>
              <a:t>swollen due </a:t>
            </a:r>
            <a:r>
              <a:rPr lang="en-US" dirty="0" smtClean="0"/>
              <a:t>to </a:t>
            </a:r>
            <a:r>
              <a:rPr lang="en-US" dirty="0" err="1" smtClean="0"/>
              <a:t>oedema</a:t>
            </a:r>
            <a:r>
              <a:rPr lang="en-US" dirty="0" smtClean="0"/>
              <a:t> and </a:t>
            </a:r>
            <a:r>
              <a:rPr lang="en-US" dirty="0" err="1" smtClean="0"/>
              <a:t>haemorrhage</a:t>
            </a:r>
            <a:r>
              <a:rPr lang="en-US" dirty="0" smtClean="0"/>
              <a:t>. The amount of </a:t>
            </a:r>
            <a:r>
              <a:rPr lang="en-US" dirty="0" err="1" smtClean="0"/>
              <a:t>haemorrhage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 smtClean="0"/>
              <a:t>variable, being more marked in the lungs and spleen, </a:t>
            </a:r>
            <a:r>
              <a:rPr lang="en-US" dirty="0" smtClean="0"/>
              <a:t>and less </a:t>
            </a:r>
            <a:r>
              <a:rPr lang="en-US" dirty="0" smtClean="0"/>
              <a:t>extensive in the kidneys and heart.</a:t>
            </a:r>
          </a:p>
          <a:p>
            <a:pPr marL="0" indent="0">
              <a:buNone/>
            </a:pPr>
            <a:r>
              <a:rPr lang="en-US" dirty="0" smtClean="0"/>
              <a:t>iii) Cellular changes such as cloudy swelling and </a:t>
            </a:r>
            <a:r>
              <a:rPr lang="en-US" dirty="0" smtClean="0"/>
              <a:t>degeneration appear </a:t>
            </a:r>
            <a:r>
              <a:rPr lang="en-US" dirty="0" smtClean="0"/>
              <a:t>early, while death of the cells (i.e. necrosis) </a:t>
            </a:r>
            <a:r>
              <a:rPr lang="en-US" dirty="0" err="1" smtClean="0"/>
              <a:t>occursin</a:t>
            </a:r>
            <a:r>
              <a:rPr lang="en-US" dirty="0" smtClean="0"/>
              <a:t> </a:t>
            </a:r>
            <a:r>
              <a:rPr lang="en-US" dirty="0" smtClean="0"/>
              <a:t>12-48 hours.</a:t>
            </a:r>
          </a:p>
          <a:p>
            <a:pPr marL="0" indent="0">
              <a:buNone/>
            </a:pPr>
            <a:r>
              <a:rPr lang="en-US" dirty="0" smtClean="0"/>
              <a:t>iv) There is progressive proteolysis of the necrotic tissue </a:t>
            </a:r>
            <a:r>
              <a:rPr lang="en-US" dirty="0" smtClean="0"/>
              <a:t>and there </a:t>
            </a:r>
            <a:r>
              <a:rPr lang="en-US" dirty="0" smtClean="0"/>
              <a:t>is </a:t>
            </a:r>
            <a:r>
              <a:rPr lang="en-US" dirty="0" err="1" smtClean="0"/>
              <a:t>lysis</a:t>
            </a:r>
            <a:r>
              <a:rPr lang="en-US" dirty="0" smtClean="0"/>
              <a:t> of the red cells.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80374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0048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107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6354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726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ISCHAEMIA AND INFARCTION</vt:lpstr>
      <vt:lpstr>ISCHAEMIA </vt:lpstr>
      <vt:lpstr>ETIOLOGY</vt:lpstr>
      <vt:lpstr>PowerPoint Presentation</vt:lpstr>
      <vt:lpstr>INFARCTION </vt:lpstr>
      <vt:lpstr>PATHOGENESIS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ISCHAEMIA AND INFARCTION</dc:title>
  <dc:creator>Windows User</dc:creator>
  <cp:lastModifiedBy>Windows User</cp:lastModifiedBy>
  <cp:revision>4</cp:revision>
  <dcterms:created xsi:type="dcterms:W3CDTF">2021-02-09T02:04:35Z</dcterms:created>
  <dcterms:modified xsi:type="dcterms:W3CDTF">2021-05-04T05:12:55Z</dcterms:modified>
</cp:coreProperties>
</file>