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97" r:id="rId12"/>
    <p:sldId id="265" r:id="rId13"/>
    <p:sldId id="266" r:id="rId14"/>
    <p:sldId id="268" r:id="rId15"/>
    <p:sldId id="269" r:id="rId16"/>
    <p:sldId id="298" r:id="rId17"/>
    <p:sldId id="270" r:id="rId18"/>
    <p:sldId id="271" r:id="rId19"/>
    <p:sldId id="299" r:id="rId20"/>
    <p:sldId id="267" r:id="rId21"/>
    <p:sldId id="272" r:id="rId22"/>
    <p:sldId id="30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02" r:id="rId42"/>
    <p:sldId id="291" r:id="rId43"/>
    <p:sldId id="292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3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0858-ED39-4585-9AFC-9E0A66EC6464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5BEC-E9A1-4800-B3B2-52516CA395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Mechanisms of innate immunity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5BEC-E9A1-4800-B3B2-52516CA3950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1854-1915-</a:t>
            </a:r>
            <a:r>
              <a:rPr lang="en-US" baseline="0" dirty="0" smtClean="0"/>
              <a:t> PAUL EHRLICH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5BEC-E9A1-4800-B3B2-52516CA3950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started auto immune diseases are hard to stop.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5BEC-E9A1-4800-B3B2-52516CA3950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allergies-the</a:t>
            </a:r>
            <a:r>
              <a:rPr lang="en-US" baseline="0" dirty="0" smtClean="0"/>
              <a:t> immune system reacts to outside substances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5BEC-E9A1-4800-B3B2-52516CA3950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5 not significant as it presents as a combination of above or systemic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5BEC-E9A1-4800-B3B2-52516CA39500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FD0C8B-A564-46A4-934A-4FD625C38E5C}" type="datetimeFigureOut">
              <a:rPr lang="en-US" smtClean="0"/>
              <a:t>22-Jun-21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EFD34A-F74E-4A2E-99D4-93FCC52CCB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438400"/>
          </a:xfrm>
        </p:spPr>
        <p:txBody>
          <a:bodyPr>
            <a:normAutofit/>
          </a:bodyPr>
          <a:lstStyle/>
          <a:p>
            <a:r>
              <a:rPr lang="en-US" b="1" dirty="0" smtClean="0"/>
              <a:t>Immune </a:t>
            </a:r>
            <a:r>
              <a:rPr lang="en-US" b="1" dirty="0"/>
              <a:t>D</a:t>
            </a:r>
            <a:r>
              <a:rPr lang="en-US" b="1" dirty="0" smtClean="0"/>
              <a:t>isorders and </a:t>
            </a:r>
            <a:r>
              <a:rPr lang="en-US" b="1" dirty="0"/>
              <a:t>I</a:t>
            </a:r>
            <a:r>
              <a:rPr lang="en-US" b="1" dirty="0" smtClean="0"/>
              <a:t>mmune Response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79859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KMTC VOI</a:t>
            </a:r>
          </a:p>
          <a:p>
            <a:pPr algn="ctr"/>
            <a:r>
              <a:rPr lang="en-US" dirty="0" smtClean="0"/>
              <a:t>CLINICAL MEDICINE DEPARTMENT</a:t>
            </a:r>
          </a:p>
          <a:p>
            <a:pPr algn="ctr"/>
            <a:r>
              <a:rPr lang="en-US" dirty="0" smtClean="0"/>
              <a:t>2021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1.organ </a:t>
            </a:r>
            <a:r>
              <a:rPr lang="en-US" dirty="0" smtClean="0"/>
              <a:t>specific ( LOCALISED)</a:t>
            </a:r>
            <a:endParaRPr lang="en-US" dirty="0" smtClean="0"/>
          </a:p>
          <a:p>
            <a:r>
              <a:rPr lang="en-US" dirty="0" smtClean="0"/>
              <a:t>2Non organ specific. </a:t>
            </a:r>
            <a:r>
              <a:rPr lang="en-US" dirty="0" smtClean="0"/>
              <a:t>( SYTEMIC)</a:t>
            </a:r>
          </a:p>
          <a:p>
            <a:endParaRPr lang="en-US" dirty="0" smtClean="0"/>
          </a:p>
          <a:p>
            <a:r>
              <a:rPr lang="en-US" b="1" dirty="0" smtClean="0"/>
              <a:t>( </a:t>
            </a:r>
            <a:r>
              <a:rPr lang="en-US" dirty="0" smtClean="0"/>
              <a:t>prevalence 5% to 8%, greater in females than males. 4</a:t>
            </a:r>
            <a:r>
              <a:rPr lang="en-US" baseline="30000" dirty="0" smtClean="0"/>
              <a:t>th</a:t>
            </a:r>
            <a:r>
              <a:rPr lang="en-US" dirty="0" smtClean="0"/>
              <a:t> largest disease class in women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to immun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7924799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image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Blood- Autoimmune </a:t>
            </a:r>
            <a:r>
              <a:rPr lang="en-US" dirty="0" err="1" smtClean="0"/>
              <a:t>haemolytic</a:t>
            </a:r>
            <a:r>
              <a:rPr lang="en-US" dirty="0" smtClean="0"/>
              <a:t> anemia, ITP</a:t>
            </a:r>
          </a:p>
          <a:p>
            <a:r>
              <a:rPr lang="en-US" dirty="0" smtClean="0"/>
              <a:t>Heart- Rheumatic fever</a:t>
            </a:r>
          </a:p>
          <a:p>
            <a:r>
              <a:rPr lang="en-US" dirty="0" smtClean="0"/>
              <a:t>CNS- multiple sclerosis, </a:t>
            </a:r>
            <a:r>
              <a:rPr lang="en-US" dirty="0" err="1" smtClean="0"/>
              <a:t>Guillan</a:t>
            </a:r>
            <a:r>
              <a:rPr lang="en-US" dirty="0" smtClean="0"/>
              <a:t> Barr syndrome</a:t>
            </a:r>
          </a:p>
          <a:p>
            <a:r>
              <a:rPr lang="en-US" dirty="0" smtClean="0"/>
              <a:t>Muscle- myasthenia Gravis</a:t>
            </a:r>
          </a:p>
          <a:p>
            <a:r>
              <a:rPr lang="en-US" dirty="0" smtClean="0"/>
              <a:t>Endocrine system- Addison's </a:t>
            </a:r>
            <a:r>
              <a:rPr lang="en-US" dirty="0" err="1" smtClean="0"/>
              <a:t>dse</a:t>
            </a:r>
            <a:r>
              <a:rPr lang="en-US" dirty="0" smtClean="0"/>
              <a:t>-adrenal glands, Autoimmune thyroiditis (Hashimotos </a:t>
            </a:r>
            <a:r>
              <a:rPr lang="en-US" dirty="0" err="1" smtClean="0"/>
              <a:t>dse</a:t>
            </a:r>
            <a:r>
              <a:rPr lang="en-US" dirty="0" smtClean="0"/>
              <a:t>), Graves disease-thyroid, Type 1 DM(juvenile)</a:t>
            </a:r>
          </a:p>
          <a:p>
            <a:r>
              <a:rPr lang="en-US" dirty="0" smtClean="0"/>
              <a:t>Eye-</a:t>
            </a:r>
            <a:r>
              <a:rPr lang="en-US" dirty="0" err="1" smtClean="0"/>
              <a:t>uveitis</a:t>
            </a:r>
            <a:endParaRPr lang="en-US" dirty="0" smtClean="0"/>
          </a:p>
          <a:p>
            <a:r>
              <a:rPr lang="en-US" dirty="0" smtClean="0"/>
              <a:t>GIT- pernicious anaemia-vit b12, ulcerative </a:t>
            </a:r>
            <a:r>
              <a:rPr lang="en-US" dirty="0" err="1" smtClean="0"/>
              <a:t>colitis,chrons</a:t>
            </a:r>
            <a:r>
              <a:rPr lang="en-US" dirty="0" smtClean="0"/>
              <a:t> </a:t>
            </a:r>
            <a:r>
              <a:rPr lang="en-US" dirty="0" err="1" smtClean="0"/>
              <a:t>dse</a:t>
            </a:r>
            <a:endParaRPr lang="en-US" dirty="0" smtClean="0"/>
          </a:p>
          <a:p>
            <a:r>
              <a:rPr lang="en-US" dirty="0" err="1" smtClean="0"/>
              <a:t>Kindneys</a:t>
            </a:r>
            <a:r>
              <a:rPr lang="en-US" dirty="0" smtClean="0"/>
              <a:t>- glomerulonephritis, Good pastures syndrome</a:t>
            </a:r>
          </a:p>
          <a:p>
            <a:r>
              <a:rPr lang="en-US" dirty="0" smtClean="0"/>
              <a:t>Skin- psoriasis, pemphigus </a:t>
            </a:r>
            <a:r>
              <a:rPr lang="en-US" dirty="0" err="1" smtClean="0"/>
              <a:t>valgaris,eczema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SPECIFIC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occurs when immune complexes accumulate in many tissues and causes inflammation and damage.</a:t>
            </a:r>
          </a:p>
          <a:p>
            <a:r>
              <a:rPr lang="en-US" dirty="0" smtClean="0"/>
              <a:t>Examples;</a:t>
            </a:r>
          </a:p>
          <a:p>
            <a:r>
              <a:rPr lang="en-US" b="1" dirty="0" smtClean="0"/>
              <a:t>Systemic lupus erythromatous-</a:t>
            </a:r>
            <a:r>
              <a:rPr lang="en-US" dirty="0" smtClean="0"/>
              <a:t> anti nuclear </a:t>
            </a:r>
            <a:r>
              <a:rPr lang="en-US" dirty="0" err="1" smtClean="0"/>
              <a:t>Ab</a:t>
            </a:r>
            <a:r>
              <a:rPr lang="en-US" dirty="0" smtClean="0"/>
              <a:t>- harms the kidney, heart, brain, skin and lungs</a:t>
            </a:r>
            <a:endParaRPr lang="en-US" b="1" dirty="0" smtClean="0"/>
          </a:p>
          <a:p>
            <a:r>
              <a:rPr lang="en-US" b="1" dirty="0" smtClean="0"/>
              <a:t>Rheumatoid athritis- </a:t>
            </a:r>
            <a:r>
              <a:rPr lang="en-US" dirty="0" smtClean="0"/>
              <a:t>anti </a:t>
            </a:r>
            <a:r>
              <a:rPr lang="en-US" dirty="0" err="1" smtClean="0"/>
              <a:t>IgG</a:t>
            </a:r>
            <a:r>
              <a:rPr lang="en-US" dirty="0" smtClean="0"/>
              <a:t> antibodies- affecting the joints, heart, lungs and </a:t>
            </a:r>
            <a:r>
              <a:rPr lang="en-US" dirty="0" err="1" smtClean="0"/>
              <a:t>cns</a:t>
            </a:r>
            <a:endParaRPr lang="en-US" dirty="0" smtClean="0"/>
          </a:p>
          <a:p>
            <a:r>
              <a:rPr lang="en-US" b="1" dirty="0" smtClean="0"/>
              <a:t>Progressive systemic sclerosis</a:t>
            </a:r>
          </a:p>
          <a:p>
            <a:r>
              <a:rPr lang="en-US" b="1" dirty="0" err="1" smtClean="0"/>
              <a:t>Dermatomyositis</a:t>
            </a:r>
            <a:r>
              <a:rPr lang="en-US" b="1" dirty="0" smtClean="0"/>
              <a:t>, </a:t>
            </a:r>
            <a:r>
              <a:rPr lang="en-US" b="1" dirty="0" err="1" smtClean="0"/>
              <a:t>sytemic</a:t>
            </a:r>
            <a:r>
              <a:rPr lang="en-US" b="1" dirty="0" smtClean="0"/>
              <a:t> sclerosis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organ specific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en-US" dirty="0" smtClean="0"/>
              <a:t>Generally unknown</a:t>
            </a:r>
          </a:p>
          <a:p>
            <a:r>
              <a:rPr lang="en-US" dirty="0" smtClean="0"/>
              <a:t>Genetic factors-DM</a:t>
            </a:r>
          </a:p>
          <a:p>
            <a:r>
              <a:rPr lang="en-US" dirty="0" smtClean="0"/>
              <a:t>Some auto immune diseases are triggered by viral and bacterial infections </a:t>
            </a:r>
            <a:r>
              <a:rPr lang="en-US" dirty="0" err="1" smtClean="0"/>
              <a:t>i.e</a:t>
            </a:r>
            <a:r>
              <a:rPr lang="en-US" dirty="0" smtClean="0"/>
              <a:t> rheumatic fever</a:t>
            </a:r>
          </a:p>
          <a:p>
            <a:r>
              <a:rPr lang="en-US" dirty="0" smtClean="0"/>
              <a:t>Exposure to certain chemicals or deficiencies- </a:t>
            </a:r>
            <a:r>
              <a:rPr lang="en-US" dirty="0" err="1" smtClean="0"/>
              <a:t>goitre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various mechanisms of autoimmune diseases are as follows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Bypass of helper t-cell tolerance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Emergence of sequestrated antigen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Imbalance of </a:t>
            </a:r>
            <a:r>
              <a:rPr lang="en-US" dirty="0" err="1" smtClean="0"/>
              <a:t>supressor</a:t>
            </a:r>
            <a:r>
              <a:rPr lang="en-US" dirty="0" smtClean="0"/>
              <a:t> helper t cell function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Microbial agents in autoimmunity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Molecular mimicry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Polyclonal lymphocyte activation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r>
              <a:rPr lang="en-US" dirty="0" smtClean="0"/>
              <a:t>Muscle aches</a:t>
            </a:r>
          </a:p>
          <a:p>
            <a:r>
              <a:rPr lang="en-US" dirty="0" smtClean="0"/>
              <a:t>Swelling and redness</a:t>
            </a:r>
          </a:p>
          <a:p>
            <a:r>
              <a:rPr lang="en-US" dirty="0" smtClean="0"/>
              <a:t>Low grade fevers</a:t>
            </a:r>
          </a:p>
          <a:p>
            <a:r>
              <a:rPr lang="en-US" dirty="0" smtClean="0"/>
              <a:t>Trouble concentrating</a:t>
            </a:r>
          </a:p>
          <a:p>
            <a:r>
              <a:rPr lang="en-US" dirty="0" smtClean="0"/>
              <a:t>Numbness and  tingly sensations</a:t>
            </a:r>
          </a:p>
          <a:p>
            <a:r>
              <a:rPr lang="en-US" dirty="0" err="1" smtClean="0"/>
              <a:t>Hairloss</a:t>
            </a:r>
            <a:r>
              <a:rPr lang="en-US" dirty="0" smtClean="0"/>
              <a:t>, skin rashes</a:t>
            </a:r>
          </a:p>
          <a:p>
            <a:r>
              <a:rPr lang="en-US" dirty="0" smtClean="0"/>
              <a:t>Overgrowth of tissues</a:t>
            </a:r>
          </a:p>
          <a:p>
            <a:r>
              <a:rPr lang="en-US" dirty="0" smtClean="0"/>
              <a:t>General body malaise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History taking- allergic reaction </a:t>
            </a:r>
            <a:r>
              <a:rPr lang="en-US" dirty="0" err="1" smtClean="0"/>
              <a:t>hx,FMShx</a:t>
            </a:r>
            <a:r>
              <a:rPr lang="en-US" dirty="0" smtClean="0"/>
              <a:t>, exposure </a:t>
            </a:r>
            <a:r>
              <a:rPr lang="en-US" dirty="0" err="1" smtClean="0"/>
              <a:t>hx</a:t>
            </a:r>
            <a:r>
              <a:rPr lang="en-US" dirty="0" smtClean="0"/>
              <a:t>, changes in living environment, </a:t>
            </a:r>
            <a:r>
              <a:rPr lang="en-US" dirty="0" err="1" smtClean="0"/>
              <a:t>aleivating</a:t>
            </a:r>
            <a:r>
              <a:rPr lang="en-US" dirty="0" smtClean="0"/>
              <a:t> factors</a:t>
            </a:r>
          </a:p>
          <a:p>
            <a:r>
              <a:rPr lang="en-US" dirty="0" smtClean="0"/>
              <a:t>Physical exam</a:t>
            </a:r>
          </a:p>
          <a:p>
            <a:r>
              <a:rPr lang="en-US" b="1" dirty="0" smtClean="0"/>
              <a:t>Laboratory tests;</a:t>
            </a:r>
          </a:p>
          <a:p>
            <a:r>
              <a:rPr lang="en-US" dirty="0" smtClean="0"/>
              <a:t>Antinuclear antibody tests</a:t>
            </a:r>
          </a:p>
          <a:p>
            <a:r>
              <a:rPr lang="en-US" dirty="0" smtClean="0"/>
              <a:t>Autoantibody test</a:t>
            </a:r>
          </a:p>
          <a:p>
            <a:r>
              <a:rPr lang="en-US" dirty="0" smtClean="0"/>
              <a:t>CRP</a:t>
            </a:r>
          </a:p>
          <a:p>
            <a:r>
              <a:rPr lang="en-US" dirty="0" smtClean="0"/>
              <a:t>ESR</a:t>
            </a:r>
          </a:p>
          <a:p>
            <a:r>
              <a:rPr lang="en-US" dirty="0" smtClean="0"/>
              <a:t>Lumbar puncture</a:t>
            </a:r>
          </a:p>
          <a:p>
            <a:r>
              <a:rPr lang="en-US" dirty="0" smtClean="0"/>
              <a:t>Bone marrow biopsy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evaluation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763000" cy="453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590800"/>
                <a:gridCol w="3276600"/>
              </a:tblGrid>
              <a:tr h="15573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Systemic corticosteroids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Cytotoxic drugs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analgesics</a:t>
                      </a:r>
                      <a:endParaRPr lang="en-US" sz="3200" dirty="0"/>
                    </a:p>
                  </a:txBody>
                  <a:tcPr/>
                </a:tc>
              </a:tr>
              <a:tr h="2981278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presnisolone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Cyclophoshomide</a:t>
                      </a:r>
                      <a:endParaRPr lang="en-US" sz="3200" dirty="0" smtClean="0"/>
                    </a:p>
                    <a:p>
                      <a:r>
                        <a:rPr lang="en-US" sz="3200" dirty="0" err="1" smtClean="0"/>
                        <a:t>methotrexate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NSAIDS</a:t>
                      </a:r>
                    </a:p>
                    <a:p>
                      <a:r>
                        <a:rPr lang="en-US" sz="3200" dirty="0" smtClean="0"/>
                        <a:t>acetaminophen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Recurrent infections</a:t>
            </a:r>
          </a:p>
          <a:p>
            <a:r>
              <a:rPr lang="en-US" dirty="0" smtClean="0"/>
              <a:t>Tissue damage and death</a:t>
            </a:r>
          </a:p>
          <a:p>
            <a:r>
              <a:rPr lang="en-US" dirty="0" smtClean="0"/>
              <a:t>Slowed growth</a:t>
            </a:r>
          </a:p>
          <a:p>
            <a:r>
              <a:rPr lang="en-US" dirty="0" smtClean="0"/>
              <a:t>Increased risk of cancers</a:t>
            </a:r>
          </a:p>
          <a:p>
            <a:r>
              <a:rPr lang="en-US" dirty="0" smtClean="0"/>
              <a:t>Death from serious infections</a:t>
            </a:r>
          </a:p>
          <a:p>
            <a:r>
              <a:rPr lang="en-US" dirty="0" smtClean="0"/>
              <a:t>Anaphylactic shock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Heart failure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Anatomy and physiology recap</a:t>
            </a:r>
          </a:p>
          <a:p>
            <a:r>
              <a:rPr lang="en-US" dirty="0" smtClean="0"/>
              <a:t>Classifications</a:t>
            </a:r>
          </a:p>
          <a:p>
            <a:r>
              <a:rPr lang="en-US" dirty="0" smtClean="0"/>
              <a:t>Etiology/predisposing factors</a:t>
            </a:r>
          </a:p>
          <a:p>
            <a:r>
              <a:rPr lang="en-US" dirty="0" smtClean="0"/>
              <a:t>Clinical presentations</a:t>
            </a:r>
          </a:p>
          <a:p>
            <a:r>
              <a:rPr lang="en-US" dirty="0" smtClean="0"/>
              <a:t>Diagnostic approaches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complications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outline-  </a:t>
            </a:r>
            <a:br>
              <a:rPr lang="en-US" dirty="0" smtClean="0"/>
            </a:br>
            <a:r>
              <a:rPr lang="en-US" dirty="0" smtClean="0"/>
              <a:t>immuno pathology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hypersensitivity reaction is defined as the altered reactivity to a specific antigen that results in pathologic reactions upon exposure of a sensitized host to that specific antigen.</a:t>
            </a:r>
          </a:p>
          <a:p>
            <a:r>
              <a:rPr lang="en-US" dirty="0" smtClean="0"/>
              <a:t>Hypersensitivity disorders occur rapidly. The reactions depend on the site of antigen exposure-</a:t>
            </a:r>
            <a:r>
              <a:rPr lang="en-US" dirty="0" err="1" smtClean="0"/>
              <a:t>i.e</a:t>
            </a:r>
            <a:r>
              <a:rPr lang="en-US" dirty="0" smtClean="0"/>
              <a:t> skin- hay fevers. RS- bronchial asthma- anaphylactic-general.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2. HYPERSENSITIVITY DISORDERS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Hypersensitivity diseases are  broadly divided into five categories based on the immunologic mechanism involved in the reaction.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Type 1- immediate hypersensitivity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Type 2 antibody mediated hypersensitivity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Type 3- Immune complex hypersensitivity diseases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Type 4-</a:t>
            </a:r>
            <a:r>
              <a:rPr lang="en-US" dirty="0" smtClean="0"/>
              <a:t> T cell mediated or delayed </a:t>
            </a:r>
            <a:r>
              <a:rPr lang="en-US" dirty="0" smtClean="0"/>
              <a:t>hypersensitivity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Type 5- stimulatory hypersensitivity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r>
              <a:rPr lang="en-US" b="1" dirty="0" smtClean="0"/>
              <a:t>Type 1- </a:t>
            </a:r>
            <a:r>
              <a:rPr lang="en-US" dirty="0" smtClean="0"/>
              <a:t>this are allergic reactions provoked by re exposure to a specific type of antigen. The </a:t>
            </a:r>
            <a:r>
              <a:rPr lang="en-US" dirty="0" err="1" smtClean="0"/>
              <a:t>rxn</a:t>
            </a:r>
            <a:r>
              <a:rPr lang="en-US" dirty="0" smtClean="0"/>
              <a:t> maybe </a:t>
            </a:r>
            <a:r>
              <a:rPr lang="en-US" dirty="0" err="1" smtClean="0"/>
              <a:t>localised</a:t>
            </a:r>
            <a:r>
              <a:rPr lang="en-US" dirty="0" smtClean="0"/>
              <a:t> or systemic- symptoms vary from mild irritation to sudden death from anaphylactic shock.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exposure may be by ingestion, </a:t>
            </a:r>
            <a:r>
              <a:rPr lang="en-US" dirty="0" err="1" smtClean="0"/>
              <a:t>inhalation,injection</a:t>
            </a:r>
            <a:r>
              <a:rPr lang="en-US" dirty="0" smtClean="0"/>
              <a:t> or direct contact.</a:t>
            </a:r>
          </a:p>
          <a:p>
            <a:r>
              <a:rPr lang="en-US" dirty="0" smtClean="0"/>
              <a:t>The naïve lymphocytes </a:t>
            </a:r>
            <a:r>
              <a:rPr lang="en-US" dirty="0" err="1" smtClean="0"/>
              <a:t>becoome</a:t>
            </a:r>
            <a:r>
              <a:rPr lang="en-US" dirty="0" smtClean="0"/>
              <a:t> primed and differentiated into an antibody secreting cell and this leads to class switching of the </a:t>
            </a:r>
            <a:r>
              <a:rPr lang="en-US" b="1" dirty="0" smtClean="0"/>
              <a:t>antibody </a:t>
            </a:r>
            <a:r>
              <a:rPr lang="en-US" b="1" dirty="0" err="1" smtClean="0"/>
              <a:t>IgE</a:t>
            </a:r>
            <a:r>
              <a:rPr lang="en-US" b="1" dirty="0" smtClean="0"/>
              <a:t> class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explanations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-Presentation of the antigen (allergen) to precursor of TH2cells by antigen presenting </a:t>
            </a:r>
            <a:r>
              <a:rPr lang="en-US" dirty="0" err="1" smtClean="0"/>
              <a:t>dendritic</a:t>
            </a:r>
            <a:r>
              <a:rPr lang="en-US" dirty="0" smtClean="0"/>
              <a:t> cells on epithelial </a:t>
            </a:r>
            <a:r>
              <a:rPr lang="en-US" dirty="0" smtClean="0"/>
              <a:t>surfaces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Newly minted TH2 cells produce clusters of cytokines including IL-3,IL-4,IL-5 and </a:t>
            </a:r>
            <a:r>
              <a:rPr lang="en-US" dirty="0" smtClean="0"/>
              <a:t>GM-CSF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IL-4 is essential for activation of B cells to produce </a:t>
            </a:r>
            <a:r>
              <a:rPr lang="en-US" dirty="0" err="1" smtClean="0"/>
              <a:t>IgE</a:t>
            </a:r>
            <a:r>
              <a:rPr lang="en-US" dirty="0" smtClean="0"/>
              <a:t> and IL-3 and IL-5 are important for the survival of </a:t>
            </a:r>
            <a:r>
              <a:rPr lang="en-US" dirty="0" err="1" smtClean="0"/>
              <a:t>eosinophillic</a:t>
            </a:r>
            <a:r>
              <a:rPr lang="en-US" dirty="0" smtClean="0"/>
              <a:t> </a:t>
            </a:r>
            <a:r>
              <a:rPr lang="en-US" dirty="0" err="1" smtClean="0"/>
              <a:t>activati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IgE</a:t>
            </a:r>
            <a:r>
              <a:rPr lang="en-US" dirty="0" smtClean="0"/>
              <a:t> antibodies produced has a high affinity to attach to mast cells and </a:t>
            </a:r>
            <a:r>
              <a:rPr lang="en-US" dirty="0" smtClean="0"/>
              <a:t>basophiles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A mast cell or </a:t>
            </a:r>
            <a:r>
              <a:rPr lang="en-US" dirty="0" err="1" smtClean="0"/>
              <a:t>basophil</a:t>
            </a:r>
            <a:r>
              <a:rPr lang="en-US" dirty="0" smtClean="0"/>
              <a:t> armed with </a:t>
            </a:r>
            <a:r>
              <a:rPr lang="en-US" dirty="0" err="1" smtClean="0"/>
              <a:t>cytophilic</a:t>
            </a:r>
            <a:r>
              <a:rPr lang="en-US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 antibodies is re-exposed to the specific </a:t>
            </a:r>
            <a:r>
              <a:rPr lang="en-US" dirty="0" smtClean="0"/>
              <a:t>allergen</a:t>
            </a:r>
          </a:p>
          <a:p>
            <a:r>
              <a:rPr lang="en-US" dirty="0" smtClean="0"/>
              <a:t> </a:t>
            </a:r>
            <a:r>
              <a:rPr lang="en-US" dirty="0" smtClean="0"/>
              <a:t>In this process multivalent antigens binds to more than one </a:t>
            </a:r>
            <a:r>
              <a:rPr lang="en-US" dirty="0" err="1" smtClean="0"/>
              <a:t>IgE</a:t>
            </a:r>
            <a:r>
              <a:rPr lang="en-US" dirty="0" smtClean="0"/>
              <a:t> molecules and cause cross-linkage with adjacent </a:t>
            </a:r>
            <a:r>
              <a:rPr lang="en-US" dirty="0" err="1" smtClean="0"/>
              <a:t>IgE</a:t>
            </a:r>
            <a:r>
              <a:rPr lang="en-US" dirty="0" smtClean="0"/>
              <a:t> antibody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This bridging of </a:t>
            </a:r>
            <a:r>
              <a:rPr lang="en-US" dirty="0" err="1" smtClean="0"/>
              <a:t>IgE</a:t>
            </a:r>
            <a:r>
              <a:rPr lang="en-US" dirty="0" smtClean="0"/>
              <a:t> molecules activates signal transduction pathways from </a:t>
            </a:r>
            <a:r>
              <a:rPr lang="en-US" dirty="0" err="1" smtClean="0"/>
              <a:t>cytoplasmic</a:t>
            </a:r>
            <a:r>
              <a:rPr lang="en-US" dirty="0" smtClean="0"/>
              <a:t> portion of </a:t>
            </a:r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n-US" dirty="0" err="1" smtClean="0"/>
              <a:t>fc</a:t>
            </a:r>
            <a:r>
              <a:rPr lang="en-US" dirty="0" smtClean="0"/>
              <a:t> receptors. This signal initiates two parallel but independent processes. One leading to mast cell </a:t>
            </a:r>
            <a:r>
              <a:rPr lang="en-US" dirty="0" err="1" smtClean="0"/>
              <a:t>degranulation</a:t>
            </a:r>
            <a:r>
              <a:rPr lang="en-US" dirty="0" smtClean="0"/>
              <a:t> with discharge of preformed (primary) mediators and the other involving </a:t>
            </a:r>
            <a:r>
              <a:rPr lang="en-US" dirty="0" err="1" smtClean="0"/>
              <a:t>denovo</a:t>
            </a:r>
            <a:r>
              <a:rPr lang="en-US" dirty="0" smtClean="0"/>
              <a:t> synthesis and release of secondary mediators.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I) Mast cell </a:t>
            </a:r>
            <a:r>
              <a:rPr lang="en-US" dirty="0" err="1" smtClean="0"/>
              <a:t>degranulation</a:t>
            </a:r>
            <a:r>
              <a:rPr lang="en-US" dirty="0" smtClean="0"/>
              <a:t> discharge preformed granules such as primary mediators including biogenic amines, histamine, adenosine, </a:t>
            </a:r>
            <a:r>
              <a:rPr lang="en-US" dirty="0" err="1" smtClean="0"/>
              <a:t>eosinophlic</a:t>
            </a:r>
            <a:r>
              <a:rPr lang="en-US" dirty="0" smtClean="0"/>
              <a:t> and </a:t>
            </a:r>
            <a:r>
              <a:rPr lang="en-US" dirty="0" err="1" smtClean="0"/>
              <a:t>neutrophlic</a:t>
            </a:r>
            <a:r>
              <a:rPr lang="en-US" dirty="0" smtClean="0"/>
              <a:t> </a:t>
            </a:r>
            <a:r>
              <a:rPr lang="en-US" dirty="0" err="1" smtClean="0"/>
              <a:t>chemotactic</a:t>
            </a:r>
            <a:r>
              <a:rPr lang="en-US" dirty="0" smtClean="0"/>
              <a:t> factors, enzymes including proteases, and several acid </a:t>
            </a:r>
            <a:r>
              <a:rPr lang="en-US" dirty="0" err="1" smtClean="0"/>
              <a:t>hydrolases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(II) The other involved is de novo synthesis and release of secondary mediators such as </a:t>
            </a:r>
            <a:r>
              <a:rPr lang="en-US" dirty="0" err="1" smtClean="0"/>
              <a:t>arachidomic</a:t>
            </a:r>
            <a:r>
              <a:rPr lang="en-US" dirty="0" smtClean="0"/>
              <a:t> metabolites - </a:t>
            </a:r>
            <a:r>
              <a:rPr lang="en-US" dirty="0" err="1" smtClean="0"/>
              <a:t>Leukotriens</a:t>
            </a:r>
            <a:r>
              <a:rPr lang="en-US" dirty="0" smtClean="0"/>
              <a:t> C4 &amp; D4 – most potent </a:t>
            </a:r>
            <a:r>
              <a:rPr lang="en-US" dirty="0" err="1" smtClean="0"/>
              <a:t>vasoactive</a:t>
            </a:r>
            <a:r>
              <a:rPr lang="en-US" dirty="0" smtClean="0"/>
              <a:t> and </a:t>
            </a:r>
            <a:r>
              <a:rPr lang="en-US" dirty="0" err="1" smtClean="0"/>
              <a:t>spasmogenic</a:t>
            </a:r>
            <a:r>
              <a:rPr lang="en-US" dirty="0" smtClean="0"/>
              <a:t> agents known by – highly </a:t>
            </a:r>
            <a:r>
              <a:rPr lang="en-US" dirty="0" err="1" smtClean="0"/>
              <a:t>chemotatic</a:t>
            </a:r>
            <a:r>
              <a:rPr lang="en-US" dirty="0" smtClean="0"/>
              <a:t> for </a:t>
            </a:r>
            <a:r>
              <a:rPr lang="en-US" dirty="0" err="1" smtClean="0"/>
              <a:t>neutrophiles</a:t>
            </a:r>
            <a:r>
              <a:rPr lang="en-US" dirty="0" smtClean="0"/>
              <a:t>, </a:t>
            </a:r>
            <a:r>
              <a:rPr lang="en-US" dirty="0" err="1" smtClean="0"/>
              <a:t>eosinophiles</a:t>
            </a:r>
            <a:r>
              <a:rPr lang="en-US" dirty="0" smtClean="0"/>
              <a:t> and </a:t>
            </a:r>
            <a:r>
              <a:rPr lang="en-US" dirty="0" err="1" smtClean="0"/>
              <a:t>monocytes</a:t>
            </a:r>
            <a:r>
              <a:rPr lang="en-US" dirty="0" smtClean="0"/>
              <a:t> - Prostaglandin D2 – </a:t>
            </a:r>
            <a:r>
              <a:rPr lang="en-US" dirty="0" err="1" smtClean="0"/>
              <a:t>causesintense</a:t>
            </a:r>
            <a:r>
              <a:rPr lang="en-US" dirty="0" smtClean="0"/>
              <a:t> </a:t>
            </a:r>
            <a:r>
              <a:rPr lang="en-US" dirty="0" err="1" smtClean="0"/>
              <a:t>bronchospasm</a:t>
            </a:r>
            <a:r>
              <a:rPr lang="en-US" dirty="0" smtClean="0"/>
              <a:t> &amp; increase mucus secretion - Platelet-activating factor release histamine, ↑</a:t>
            </a:r>
            <a:r>
              <a:rPr lang="en-US" dirty="0" err="1" smtClean="0"/>
              <a:t>ed</a:t>
            </a:r>
            <a:r>
              <a:rPr lang="en-US" dirty="0" smtClean="0"/>
              <a:t> vascular permeability - Cytokines—activation of inflammatory cells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Thus, type I reactions have two well-defined phases. a. Initial phase (response): ¾ Characterized by vasodilatation, vascular leakage, and depending on the location, smooth muscle spasm or glandular secretions. b. Late phase¾ As it is manifested for example in allergic rhinitis and bronchial asthma, more intense infiltration of </a:t>
            </a:r>
            <a:r>
              <a:rPr lang="en-US" dirty="0" err="1" smtClean="0"/>
              <a:t>eosinophiles</a:t>
            </a:r>
            <a:r>
              <a:rPr lang="en-US" dirty="0" smtClean="0"/>
              <a:t>, </a:t>
            </a:r>
            <a:r>
              <a:rPr lang="en-US" dirty="0" err="1" smtClean="0"/>
              <a:t>neutrophiles</a:t>
            </a:r>
            <a:r>
              <a:rPr lang="en-US" dirty="0" smtClean="0"/>
              <a:t>, basophilic, </a:t>
            </a:r>
            <a:r>
              <a:rPr lang="en-US" dirty="0" err="1" smtClean="0"/>
              <a:t>monocytes</a:t>
            </a:r>
            <a:r>
              <a:rPr lang="en-US" dirty="0" smtClean="0"/>
              <a:t> and CD4 + T cells are encountered and so does tissue destruction (epithelial mucosal cells). ¾ Mast cells and basophiles are central to the development of Type I reaction. Mast cells are bone marrow driven cells widely distributed in tissues around blood vessels, and sub epithelial sites where type I reaction occurs.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en-US" dirty="0" smtClean="0"/>
              <a:t>Allergic asthma</a:t>
            </a:r>
          </a:p>
          <a:p>
            <a:r>
              <a:rPr lang="en-US" dirty="0" smtClean="0"/>
              <a:t>Allergic </a:t>
            </a:r>
            <a:r>
              <a:rPr lang="en-US" dirty="0" err="1" smtClean="0"/>
              <a:t>conjuctivitis</a:t>
            </a:r>
            <a:endParaRPr lang="en-US" dirty="0" smtClean="0"/>
          </a:p>
          <a:p>
            <a:r>
              <a:rPr lang="en-US" dirty="0" smtClean="0"/>
              <a:t>Allergic rhinitis</a:t>
            </a:r>
          </a:p>
          <a:p>
            <a:r>
              <a:rPr lang="en-US" dirty="0" smtClean="0"/>
              <a:t>Anaphylaxis</a:t>
            </a:r>
          </a:p>
          <a:p>
            <a:r>
              <a:rPr lang="en-US" dirty="0" err="1" smtClean="0"/>
              <a:t>Angioedema</a:t>
            </a:r>
            <a:endParaRPr lang="en-US" dirty="0" smtClean="0"/>
          </a:p>
          <a:p>
            <a:r>
              <a:rPr lang="en-US" dirty="0" smtClean="0"/>
              <a:t>Eczema( atopic dermatitis)</a:t>
            </a:r>
          </a:p>
          <a:p>
            <a:r>
              <a:rPr lang="en-US" dirty="0" err="1" smtClean="0"/>
              <a:t>Urticaria</a:t>
            </a:r>
            <a:endParaRPr lang="en-US" dirty="0" smtClean="0"/>
          </a:p>
          <a:p>
            <a:r>
              <a:rPr lang="en-US" dirty="0" err="1" smtClean="0"/>
              <a:t>eosinophilia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dirty="0" smtClean="0"/>
              <a:t>In t2 hypersensitivity </a:t>
            </a:r>
            <a:r>
              <a:rPr lang="en-US" dirty="0" err="1" smtClean="0"/>
              <a:t>rxns</a:t>
            </a:r>
            <a:r>
              <a:rPr lang="en-US" dirty="0" smtClean="0"/>
              <a:t>, the antibodies produced by the immune response binds to antigens on the patients own cell </a:t>
            </a:r>
            <a:r>
              <a:rPr lang="en-US" dirty="0" err="1" smtClean="0"/>
              <a:t>surffaces</a:t>
            </a:r>
            <a:r>
              <a:rPr lang="en-US" dirty="0" smtClean="0"/>
              <a:t>. The antigens </a:t>
            </a:r>
            <a:r>
              <a:rPr lang="en-US" dirty="0" err="1" smtClean="0"/>
              <a:t>recorgnized</a:t>
            </a:r>
            <a:r>
              <a:rPr lang="en-US" dirty="0" smtClean="0"/>
              <a:t> in this way may either be intrinsic or extrinsic. </a:t>
            </a:r>
            <a:r>
              <a:rPr lang="en-US" dirty="0" err="1" smtClean="0"/>
              <a:t>IgG</a:t>
            </a:r>
            <a:r>
              <a:rPr lang="en-US" dirty="0" smtClean="0"/>
              <a:t> and </a:t>
            </a:r>
            <a:r>
              <a:rPr lang="en-US" dirty="0" err="1" smtClean="0"/>
              <a:t>IgM</a:t>
            </a:r>
            <a:r>
              <a:rPr lang="en-US" dirty="0" smtClean="0"/>
              <a:t> antibodies bind to these antigens to form complexes that activate the classical pathway to compliment activation, </a:t>
            </a:r>
            <a:r>
              <a:rPr lang="en-US" dirty="0" err="1" smtClean="0"/>
              <a:t>foor</a:t>
            </a:r>
            <a:r>
              <a:rPr lang="en-US" dirty="0" smtClean="0"/>
              <a:t> eliminating cells presenting </a:t>
            </a:r>
            <a:r>
              <a:rPr lang="en-US" dirty="0" err="1" smtClean="0"/>
              <a:t>froeign</a:t>
            </a:r>
            <a:r>
              <a:rPr lang="en-US" dirty="0" smtClean="0"/>
              <a:t> antigens, that mediates </a:t>
            </a:r>
            <a:r>
              <a:rPr lang="en-US" dirty="0" err="1" smtClean="0"/>
              <a:t>inflamation</a:t>
            </a:r>
            <a:r>
              <a:rPr lang="en-US" dirty="0" smtClean="0"/>
              <a:t> and cause cell </a:t>
            </a:r>
            <a:r>
              <a:rPr lang="en-US" dirty="0" err="1" smtClean="0"/>
              <a:t>lysis</a:t>
            </a:r>
            <a:r>
              <a:rPr lang="en-US" dirty="0" smtClean="0"/>
              <a:t> and </a:t>
            </a:r>
            <a:r>
              <a:rPr lang="en-US" dirty="0" err="1" smtClean="0"/>
              <a:t>eath</a:t>
            </a:r>
            <a:r>
              <a:rPr lang="en-US" dirty="0" smtClean="0"/>
              <a:t>. This reactions takes hours to day.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2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Autoimmune hemolytic </a:t>
            </a:r>
            <a:r>
              <a:rPr lang="en-US" dirty="0" err="1" smtClean="0"/>
              <a:t>anaemia</a:t>
            </a:r>
            <a:endParaRPr lang="en-US" dirty="0" smtClean="0"/>
          </a:p>
          <a:p>
            <a:r>
              <a:rPr lang="en-US" dirty="0" err="1" smtClean="0"/>
              <a:t>Eryrthroblastosis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endParaRPr lang="en-US" dirty="0" smtClean="0"/>
          </a:p>
          <a:p>
            <a:r>
              <a:rPr lang="en-US" dirty="0" smtClean="0"/>
              <a:t>Pemphigus</a:t>
            </a:r>
          </a:p>
          <a:p>
            <a:r>
              <a:rPr lang="en-US" dirty="0" err="1" smtClean="0"/>
              <a:t>Pernicous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endParaRPr lang="en-US" dirty="0" smtClean="0"/>
          </a:p>
          <a:p>
            <a:r>
              <a:rPr lang="en-US" dirty="0" err="1" smtClean="0"/>
              <a:t>Abo</a:t>
            </a:r>
            <a:r>
              <a:rPr lang="en-US" dirty="0" smtClean="0"/>
              <a:t> incompatibility</a:t>
            </a:r>
          </a:p>
          <a:p>
            <a:r>
              <a:rPr lang="en-US" dirty="0" smtClean="0"/>
              <a:t>Rheumatic fever</a:t>
            </a:r>
          </a:p>
          <a:p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ds</a:t>
            </a:r>
            <a:r>
              <a:rPr lang="en-US" dirty="0" smtClean="0"/>
              <a:t> of newborns</a:t>
            </a:r>
          </a:p>
          <a:p>
            <a:r>
              <a:rPr lang="en-US" dirty="0" smtClean="0"/>
              <a:t>Hashimotos thyroiditis.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type 2 </a:t>
            </a:r>
            <a:r>
              <a:rPr lang="en-US" dirty="0" err="1" smtClean="0"/>
              <a:t>H.Rxns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en-US" dirty="0" smtClean="0"/>
              <a:t>In this </a:t>
            </a:r>
            <a:r>
              <a:rPr lang="en-US" dirty="0" err="1" smtClean="0"/>
              <a:t>hypersesnitivity</a:t>
            </a:r>
            <a:r>
              <a:rPr lang="en-US" dirty="0" smtClean="0"/>
              <a:t> reactions, insoluble immune complexes(</a:t>
            </a:r>
            <a:r>
              <a:rPr lang="en-US" dirty="0" err="1" smtClean="0"/>
              <a:t>aggrgations</a:t>
            </a:r>
            <a:r>
              <a:rPr lang="en-US" dirty="0" smtClean="0"/>
              <a:t> of antigens and </a:t>
            </a:r>
            <a:r>
              <a:rPr lang="en-US" dirty="0" err="1" smtClean="0"/>
              <a:t>IgG</a:t>
            </a:r>
            <a:r>
              <a:rPr lang="en-US" dirty="0" smtClean="0"/>
              <a:t> and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 smtClean="0"/>
              <a:t>antibosies</a:t>
            </a:r>
            <a:r>
              <a:rPr lang="en-US" dirty="0" smtClean="0"/>
              <a:t>) form in the blood and are deposited in various tissues( </a:t>
            </a:r>
            <a:r>
              <a:rPr lang="en-US" dirty="0" err="1" smtClean="0"/>
              <a:t>skin,kidney</a:t>
            </a:r>
            <a:r>
              <a:rPr lang="en-US" dirty="0" smtClean="0"/>
              <a:t> and joints)</a:t>
            </a:r>
          </a:p>
          <a:p>
            <a:r>
              <a:rPr lang="en-US" dirty="0" smtClean="0"/>
              <a:t>This depositions of antibodies may trigger and immune response according to the </a:t>
            </a:r>
            <a:r>
              <a:rPr lang="en-US" dirty="0" err="1" smtClean="0"/>
              <a:t>classsic</a:t>
            </a:r>
            <a:r>
              <a:rPr lang="en-US" dirty="0" smtClean="0"/>
              <a:t> pathway of complement activation- for eliminating cells presenting foreign antigens.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sickness</a:t>
            </a:r>
          </a:p>
          <a:p>
            <a:r>
              <a:rPr lang="en-US" dirty="0" smtClean="0"/>
              <a:t>Rheumatoid athritis</a:t>
            </a:r>
          </a:p>
          <a:p>
            <a:r>
              <a:rPr lang="en-US" dirty="0" smtClean="0"/>
              <a:t>Sub acute bacterial endocarditis</a:t>
            </a:r>
          </a:p>
          <a:p>
            <a:r>
              <a:rPr lang="en-US" dirty="0" smtClean="0"/>
              <a:t>SLE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type 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Immunity</a:t>
            </a:r>
            <a:r>
              <a:rPr lang="en-US" dirty="0" smtClean="0"/>
              <a:t> is defined as the resistance of an organism to infection, disease or unwanted biological invasion.</a:t>
            </a:r>
          </a:p>
          <a:p>
            <a:r>
              <a:rPr lang="en-US" dirty="0" smtClean="0"/>
              <a:t>Immunity is either innate or acquired</a:t>
            </a:r>
          </a:p>
          <a:p>
            <a:r>
              <a:rPr lang="en-US" dirty="0" smtClean="0"/>
              <a:t>Acquired immunity can be Natural or artificial</a:t>
            </a:r>
          </a:p>
          <a:p>
            <a:r>
              <a:rPr lang="en-US" dirty="0" smtClean="0"/>
              <a:t>Define- Antibody, Antigen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Definations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often called delayed type as the reaction takes two or </a:t>
            </a:r>
            <a:r>
              <a:rPr lang="en-US" dirty="0" err="1" smtClean="0"/>
              <a:t>thre</a:t>
            </a:r>
            <a:r>
              <a:rPr lang="en-US" dirty="0" smtClean="0"/>
              <a:t> days to develop.</a:t>
            </a:r>
          </a:p>
          <a:p>
            <a:r>
              <a:rPr lang="en-US" dirty="0" smtClean="0"/>
              <a:t>CD* </a:t>
            </a:r>
            <a:r>
              <a:rPr lang="en-US" dirty="0" err="1" smtClean="0"/>
              <a:t>cytotoxic</a:t>
            </a:r>
            <a:r>
              <a:rPr lang="en-US" dirty="0" smtClean="0"/>
              <a:t> cells and CD$ helper cells </a:t>
            </a:r>
            <a:r>
              <a:rPr lang="en-US" dirty="0" err="1" smtClean="0"/>
              <a:t>recorgnize</a:t>
            </a:r>
            <a:r>
              <a:rPr lang="en-US" dirty="0" smtClean="0"/>
              <a:t> antigen in a complex with either </a:t>
            </a:r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smtClean="0"/>
              <a:t>1 or type 2 major </a:t>
            </a:r>
            <a:r>
              <a:rPr lang="en-US" dirty="0" err="1" smtClean="0"/>
              <a:t>histocompatibility</a:t>
            </a:r>
            <a:r>
              <a:rPr lang="en-US" dirty="0" smtClean="0"/>
              <a:t> complex.</a:t>
            </a:r>
          </a:p>
          <a:p>
            <a:r>
              <a:rPr lang="en-US" b="1" dirty="0" smtClean="0"/>
              <a:t>Examples;</a:t>
            </a:r>
          </a:p>
          <a:p>
            <a:r>
              <a:rPr lang="en-US" dirty="0" smtClean="0"/>
              <a:t>Contact dermatitis</a:t>
            </a:r>
          </a:p>
          <a:p>
            <a:r>
              <a:rPr lang="en-US" dirty="0" smtClean="0"/>
              <a:t>Leprosy symptoms</a:t>
            </a:r>
          </a:p>
          <a:p>
            <a:r>
              <a:rPr lang="en-US" dirty="0" smtClean="0"/>
              <a:t>Symptoms of TB</a:t>
            </a:r>
          </a:p>
          <a:p>
            <a:r>
              <a:rPr lang="en-US" dirty="0" err="1" smtClean="0"/>
              <a:t>Coeliac</a:t>
            </a:r>
            <a:r>
              <a:rPr lang="en-US" dirty="0" smtClean="0"/>
              <a:t> </a:t>
            </a:r>
            <a:r>
              <a:rPr lang="en-US" dirty="0" err="1" smtClean="0"/>
              <a:t>dse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Type 4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Antibodies are made against a particular receptor on a hormone producing cell. This leads to over stimulation of the </a:t>
            </a:r>
            <a:r>
              <a:rPr lang="en-US" dirty="0" err="1" smtClean="0"/>
              <a:t>homone</a:t>
            </a:r>
            <a:r>
              <a:rPr lang="en-US" dirty="0" smtClean="0"/>
              <a:t> producing cell.</a:t>
            </a:r>
          </a:p>
          <a:p>
            <a:r>
              <a:rPr lang="en-US" dirty="0" smtClean="0"/>
              <a:t>An example is GRAVES DISEASE- where antibodies are made against TSH receptors of the thyroid cells. The binding antibodies of TSH </a:t>
            </a:r>
            <a:r>
              <a:rPr lang="en-US" dirty="0" err="1" smtClean="0"/>
              <a:t>recetors</a:t>
            </a:r>
            <a:r>
              <a:rPr lang="en-US" dirty="0" smtClean="0"/>
              <a:t> results in constant stimulation of the thyroid leading to </a:t>
            </a:r>
            <a:r>
              <a:rPr lang="en-US" dirty="0" err="1" smtClean="0"/>
              <a:t>hyperthyroidsm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4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factors</a:t>
            </a:r>
          </a:p>
          <a:p>
            <a:r>
              <a:rPr lang="en-US" dirty="0" smtClean="0"/>
              <a:t>Lack of certain enzymes</a:t>
            </a:r>
          </a:p>
          <a:p>
            <a:r>
              <a:rPr lang="en-US" dirty="0" smtClean="0"/>
              <a:t>Exposure to allergens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 pollens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serum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Rye grass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penicillin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ragweed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suphonamides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 and viruses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salicylates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INSECT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Nuts,</a:t>
                      </a:r>
                      <a:r>
                        <a:rPr lang="en-US" baseline="0" dirty="0" smtClean="0"/>
                        <a:t> sea foods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Bee venom</a:t>
                      </a:r>
                    </a:p>
                    <a:p>
                      <a:r>
                        <a:rPr lang="en-US" dirty="0" smtClean="0"/>
                        <a:t>Cockroach and mites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Snake venom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eggs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Mik,peas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 dandruff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</a:t>
            </a:r>
            <a:r>
              <a:rPr lang="en-US" dirty="0" err="1" smtClean="0"/>
              <a:t>allegerns</a:t>
            </a:r>
            <a:r>
              <a:rPr lang="en-US" dirty="0" smtClean="0"/>
              <a:t> and foods associated with hypersensitivity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nical manifestation of hypersensitivit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Clinical manifestation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en-US" dirty="0" smtClean="0"/>
              <a:t>History taking- allergic </a:t>
            </a:r>
            <a:r>
              <a:rPr lang="en-US" dirty="0" err="1" smtClean="0"/>
              <a:t>reactions,exposure,changes</a:t>
            </a:r>
            <a:r>
              <a:rPr lang="en-US" dirty="0" smtClean="0"/>
              <a:t> in environment, symptoms etc</a:t>
            </a:r>
          </a:p>
          <a:p>
            <a:r>
              <a:rPr lang="en-US" dirty="0" smtClean="0"/>
              <a:t>Physical exam- </a:t>
            </a:r>
            <a:r>
              <a:rPr lang="en-US" dirty="0" err="1" smtClean="0"/>
              <a:t>rashes,mouth</a:t>
            </a:r>
            <a:r>
              <a:rPr lang="en-US" dirty="0" smtClean="0"/>
              <a:t> breathing, flaring of </a:t>
            </a:r>
            <a:r>
              <a:rPr lang="en-US" dirty="0" err="1" smtClean="0"/>
              <a:t>alae</a:t>
            </a:r>
            <a:r>
              <a:rPr lang="en-US" dirty="0" smtClean="0"/>
              <a:t> nasal, DIB, wheezing, swelling redness etc</a:t>
            </a:r>
          </a:p>
          <a:p>
            <a:r>
              <a:rPr lang="en-US" b="1" dirty="0" smtClean="0"/>
              <a:t>Diagnostic tests for allergens; </a:t>
            </a:r>
            <a:r>
              <a:rPr lang="en-US" dirty="0" smtClean="0"/>
              <a:t> skin prick, </a:t>
            </a:r>
            <a:r>
              <a:rPr lang="en-US" dirty="0" err="1" smtClean="0"/>
              <a:t>intradermal</a:t>
            </a:r>
            <a:r>
              <a:rPr lang="en-US" dirty="0" smtClean="0"/>
              <a:t> test, </a:t>
            </a:r>
            <a:r>
              <a:rPr lang="en-US" dirty="0" err="1" smtClean="0"/>
              <a:t>radioallergosorbent</a:t>
            </a:r>
            <a:r>
              <a:rPr lang="en-US" dirty="0" smtClean="0"/>
              <a:t> testing</a:t>
            </a:r>
            <a:r>
              <a:rPr lang="en-US" b="1" dirty="0" smtClean="0"/>
              <a:t>, </a:t>
            </a:r>
            <a:r>
              <a:rPr lang="en-US" dirty="0" smtClean="0"/>
              <a:t>provocation testing, patch testing, oral food challenges, food elimination</a:t>
            </a:r>
          </a:p>
          <a:p>
            <a:r>
              <a:rPr lang="en-US" b="1" dirty="0" smtClean="0"/>
              <a:t>labs-</a:t>
            </a:r>
            <a:r>
              <a:rPr lang="en-US" dirty="0" smtClean="0"/>
              <a:t> </a:t>
            </a:r>
            <a:r>
              <a:rPr lang="en-US" dirty="0" err="1" smtClean="0"/>
              <a:t>CBCGenetic</a:t>
            </a:r>
            <a:r>
              <a:rPr lang="en-US" dirty="0" smtClean="0"/>
              <a:t> testing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Diagnostic evaluation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gt of hypersensitivity rx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3999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nx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38200"/>
            <a:ext cx="7696200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Mnx</a:t>
            </a:r>
            <a:r>
              <a:rPr lang="en-US" dirty="0" smtClean="0"/>
              <a:t> cont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in which the immune systems ability to fight infectious diseases is compromised or entirely absent.</a:t>
            </a:r>
          </a:p>
          <a:p>
            <a:r>
              <a:rPr lang="en-US" dirty="0" smtClean="0"/>
              <a:t>It’s a group of disorders of specific responses- </a:t>
            </a:r>
            <a:r>
              <a:rPr lang="en-US" dirty="0" err="1" smtClean="0"/>
              <a:t>neutrophils</a:t>
            </a:r>
            <a:r>
              <a:rPr lang="en-US" dirty="0" smtClean="0"/>
              <a:t>, macrophages and natural killers cells functions are diminished as well as defected hence leading to impaired resistance.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3.IMMUNODEFICIENCY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b="1" dirty="0" smtClean="0"/>
              <a:t>1. PRIMARY IMMMUNODEFICIENCY DSES( rare)</a:t>
            </a:r>
          </a:p>
          <a:p>
            <a:r>
              <a:rPr lang="en-US" dirty="0" smtClean="0"/>
              <a:t>This disorders usually manifest in early childhood and are almost always genetically determined.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immunodeficincies</a:t>
            </a:r>
            <a:r>
              <a:rPr lang="en-US" dirty="0" smtClean="0"/>
              <a:t> maybe caused by gene mutations.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X linked a </a:t>
            </a:r>
            <a:r>
              <a:rPr lang="en-US" dirty="0" err="1" smtClean="0"/>
              <a:t>gammaglobunaemia</a:t>
            </a:r>
            <a:r>
              <a:rPr lang="en-US" dirty="0" smtClean="0"/>
              <a:t>, severe combined immunodeficiency, Transient hypogammaglobulinaemia of infancy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classifications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hanism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305799" cy="5333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en-US" dirty="0" smtClean="0"/>
              <a:t>2. SECONDARY IMMUNODEFIENCIES- may arise due to acquired diseases-chronic illnesses or drug effects.</a:t>
            </a:r>
          </a:p>
          <a:p>
            <a:r>
              <a:rPr lang="en-US" dirty="0" smtClean="0"/>
              <a:t>Any factor interfering with normal growth or expression of the immune system can lead to secondary immmunodefiecy. It generally develops later in life.</a:t>
            </a:r>
          </a:p>
          <a:p>
            <a:r>
              <a:rPr lang="en-US" b="1" dirty="0" smtClean="0"/>
              <a:t>Examples; </a:t>
            </a:r>
            <a:r>
              <a:rPr lang="en-US" dirty="0" smtClean="0"/>
              <a:t>severe burns, chemotherapy, radiation, DM, </a:t>
            </a:r>
            <a:r>
              <a:rPr lang="en-US" dirty="0" err="1" smtClean="0"/>
              <a:t>manutrition</a:t>
            </a:r>
            <a:r>
              <a:rPr lang="en-US" dirty="0" smtClean="0"/>
              <a:t>, AIDS, cancers of immune system, </a:t>
            </a:r>
            <a:r>
              <a:rPr lang="en-US" dirty="0" err="1" smtClean="0"/>
              <a:t>leukaemia,v</a:t>
            </a:r>
            <a:r>
              <a:rPr lang="en-US" dirty="0" smtClean="0"/>
              <a:t> </a:t>
            </a:r>
            <a:r>
              <a:rPr lang="en-US" dirty="0" err="1" smtClean="0"/>
              <a:t>iral</a:t>
            </a:r>
            <a:r>
              <a:rPr lang="en-US" dirty="0" smtClean="0"/>
              <a:t> hepatitis, multiple myeloma)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Protein deficiency </a:t>
            </a:r>
            <a:r>
              <a:rPr lang="en-US" b="1" dirty="0" smtClean="0"/>
              <a:t>-</a:t>
            </a:r>
            <a:r>
              <a:rPr lang="en-US" dirty="0" smtClean="0"/>
              <a:t>Lack </a:t>
            </a:r>
            <a:r>
              <a:rPr lang="en-US" dirty="0" smtClean="0"/>
              <a:t>of protein leads to cell mediated immunity and </a:t>
            </a:r>
            <a:r>
              <a:rPr lang="en-US" dirty="0" err="1" smtClean="0"/>
              <a:t>hypocomplementamia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Hematologic-</a:t>
            </a:r>
            <a:r>
              <a:rPr lang="en-US" dirty="0" err="1" smtClean="0"/>
              <a:t>malignanciesLeukemia</a:t>
            </a:r>
            <a:r>
              <a:rPr lang="en-US" dirty="0" smtClean="0"/>
              <a:t> </a:t>
            </a:r>
            <a:r>
              <a:rPr lang="en-US" dirty="0" smtClean="0"/>
              <a:t>and lymphomas where normal functioning cell replaced by </a:t>
            </a:r>
            <a:r>
              <a:rPr lang="en-US" dirty="0" err="1" smtClean="0"/>
              <a:t>neoplastic</a:t>
            </a:r>
            <a:r>
              <a:rPr lang="en-US" dirty="0" smtClean="0"/>
              <a:t> ones here both humeral and cell mediated immunity are impaired </a:t>
            </a:r>
            <a:endParaRPr lang="en-US" dirty="0" smtClean="0"/>
          </a:p>
          <a:p>
            <a:r>
              <a:rPr lang="en-US" b="1" dirty="0" smtClean="0"/>
              <a:t>Acute </a:t>
            </a:r>
            <a:r>
              <a:rPr lang="en-US" b="1" dirty="0" smtClean="0"/>
              <a:t>viral </a:t>
            </a:r>
            <a:r>
              <a:rPr lang="en-US" b="1" dirty="0" smtClean="0"/>
              <a:t>infection-</a:t>
            </a:r>
            <a:r>
              <a:rPr lang="en-US" dirty="0" smtClean="0"/>
              <a:t>Especially</a:t>
            </a:r>
            <a:r>
              <a:rPr lang="en-US" b="1" dirty="0" smtClean="0"/>
              <a:t> </a:t>
            </a:r>
            <a:r>
              <a:rPr lang="en-US" dirty="0" smtClean="0"/>
              <a:t>infectious mononucleosis and </a:t>
            </a:r>
            <a:r>
              <a:rPr lang="en-US" dirty="0" err="1" smtClean="0"/>
              <a:t>misels</a:t>
            </a:r>
            <a:r>
              <a:rPr lang="en-US" dirty="0" smtClean="0"/>
              <a:t> cause temporary impairment of cell-mediated immunity </a:t>
            </a:r>
            <a:r>
              <a:rPr lang="en-US" dirty="0" smtClean="0"/>
              <a:t>¾</a:t>
            </a:r>
          </a:p>
          <a:p>
            <a:r>
              <a:rPr lang="en-US" b="1" dirty="0" smtClean="0"/>
              <a:t>Chronic </a:t>
            </a:r>
            <a:r>
              <a:rPr lang="en-US" b="1" dirty="0" smtClean="0"/>
              <a:t>renal failure </a:t>
            </a:r>
            <a:r>
              <a:rPr lang="en-US" b="1" dirty="0" smtClean="0"/>
              <a:t>-</a:t>
            </a:r>
            <a:r>
              <a:rPr lang="en-US" dirty="0" smtClean="0"/>
              <a:t>Probably </a:t>
            </a:r>
            <a:r>
              <a:rPr lang="en-US" dirty="0" smtClean="0"/>
              <a:t>due to toxic effects of accumulated metabolites that affects both B and T-cell functions </a:t>
            </a:r>
          </a:p>
          <a:p>
            <a:r>
              <a:rPr lang="en-US" b="1" dirty="0" smtClean="0"/>
              <a:t>Iatrogenic- </a:t>
            </a:r>
            <a:r>
              <a:rPr lang="en-US" dirty="0" smtClean="0"/>
              <a:t>Steroids </a:t>
            </a:r>
            <a:r>
              <a:rPr lang="en-US" dirty="0" smtClean="0"/>
              <a:t>etc for organ transplants, </a:t>
            </a:r>
            <a:r>
              <a:rPr lang="en-US" dirty="0" err="1" smtClean="0"/>
              <a:t>cytotoxic</a:t>
            </a:r>
            <a:r>
              <a:rPr lang="en-US" dirty="0" smtClean="0"/>
              <a:t> drugs or radiotherapy for the treatment of malignancies. </a:t>
            </a:r>
            <a:endParaRPr lang="en-US" dirty="0" smtClean="0"/>
          </a:p>
          <a:p>
            <a:r>
              <a:rPr lang="en-US" b="1" dirty="0" err="1" smtClean="0"/>
              <a:t>Splenctomy</a:t>
            </a:r>
            <a:r>
              <a:rPr lang="en-US" dirty="0" smtClean="0"/>
              <a:t> -After </a:t>
            </a:r>
            <a:r>
              <a:rPr lang="en-US" dirty="0" smtClean="0"/>
              <a:t>staging operations of lymphomas or traumatic spleen rupture </a:t>
            </a:r>
            <a:r>
              <a:rPr lang="en-US" dirty="0" err="1" smtClean="0"/>
              <a:t>Splenectomy</a:t>
            </a:r>
            <a:r>
              <a:rPr lang="en-US" dirty="0" smtClean="0"/>
              <a:t> leads to a characteristic immunodeficiency in which the patient is susceptible to infections by phylogenic bacteria especially </a:t>
            </a:r>
            <a:r>
              <a:rPr lang="en-US" dirty="0" err="1" smtClean="0"/>
              <a:t>pneumococal</a:t>
            </a:r>
            <a:r>
              <a:rPr lang="en-US" dirty="0" smtClean="0"/>
              <a:t> pneumonia. </a:t>
            </a:r>
            <a:endParaRPr lang="en-US" dirty="0" smtClean="0"/>
          </a:p>
          <a:p>
            <a:r>
              <a:rPr lang="en-US" b="1" dirty="0" smtClean="0"/>
              <a:t>Acquired </a:t>
            </a:r>
            <a:r>
              <a:rPr lang="en-US" b="1" dirty="0" smtClean="0"/>
              <a:t>immunodeficiency syndrome (AIDS</a:t>
            </a:r>
            <a:r>
              <a:rPr lang="en-US" dirty="0" smtClean="0"/>
              <a:t>) - </a:t>
            </a:r>
            <a:r>
              <a:rPr lang="en-US" dirty="0" smtClean="0"/>
              <a:t>As a prototype example of secondary immunodeficiency states, AIDS is discussed in some detail below.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thophysiology of immunodeficienc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486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ff-immunodeficienc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8686799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manifestation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8305800" cy="518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Diagnostic evaluation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4000" dirty="0" smtClean="0"/>
              <a:t>THE END…</a:t>
            </a:r>
          </a:p>
          <a:p>
            <a:r>
              <a:rPr lang="en-US" dirty="0" smtClean="0"/>
              <a:t>Q/A</a:t>
            </a:r>
          </a:p>
          <a:p>
            <a:r>
              <a:rPr lang="en-US" dirty="0" smtClean="0"/>
              <a:t>Assignments (group work)</a:t>
            </a:r>
          </a:p>
          <a:p>
            <a:r>
              <a:rPr lang="en-US" dirty="0" smtClean="0"/>
              <a:t>Read on HIV,SLE,ALLERGIES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hanism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924799" cy="502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immunity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hanism 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066800"/>
            <a:ext cx="8763000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Immunity..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pes of immunity cel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8534400" cy="5257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specific immunity cells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There are 3 main types of immunopathologies</a:t>
            </a:r>
          </a:p>
          <a:p>
            <a:r>
              <a:rPr lang="en-US" sz="2800" dirty="0" smtClean="0"/>
              <a:t>I</a:t>
            </a:r>
            <a:r>
              <a:rPr lang="en-US" sz="2800" b="1" dirty="0" smtClean="0"/>
              <a:t>mmunodeficienc</a:t>
            </a:r>
            <a:r>
              <a:rPr lang="en-US" sz="2800" dirty="0" smtClean="0"/>
              <a:t>y- is a state in which the immune systems ability to fight infectious disease and cancer is compromised or entirely absent.(TOO LITTLE)</a:t>
            </a:r>
          </a:p>
          <a:p>
            <a:r>
              <a:rPr lang="en-US" sz="2800" b="1" dirty="0" smtClean="0"/>
              <a:t>Hypersensitivity</a:t>
            </a:r>
            <a:r>
              <a:rPr lang="en-US" sz="2800" dirty="0" smtClean="0"/>
              <a:t>- an exaggerated immune response that results in tissue injury(TOO MUCH)</a:t>
            </a:r>
          </a:p>
          <a:p>
            <a:r>
              <a:rPr lang="en-US" sz="2800" b="1" dirty="0" smtClean="0"/>
              <a:t>Autoimmunity</a:t>
            </a:r>
            <a:r>
              <a:rPr lang="en-US" sz="2800" dirty="0" smtClean="0"/>
              <a:t>- implies an immune response has been generated against self antigens.(MISDIRECTED)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immunity disorders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Auto immune diseases are a group of disorders in which tissue injury is caused by humoral or cell mediated immune responses to self tissues( antigens)</a:t>
            </a:r>
          </a:p>
          <a:p>
            <a:r>
              <a:rPr lang="en-US" dirty="0" smtClean="0"/>
              <a:t>When antigens are present in ones own cells or altered by the action of bacteria, viruses, chemicals or drugs as a non self.</a:t>
            </a:r>
          </a:p>
          <a:p>
            <a:r>
              <a:rPr lang="en-US" b="1" i="1" dirty="0" smtClean="0"/>
              <a:t>The immune system cant tell the difference between a healthy body tissue and antigen</a:t>
            </a:r>
          </a:p>
          <a:p>
            <a:r>
              <a:rPr lang="en-US" dirty="0" smtClean="0"/>
              <a:t>Causes- a)Sequestrated or hidden antigens</a:t>
            </a:r>
          </a:p>
          <a:p>
            <a:r>
              <a:rPr lang="en-US" dirty="0" smtClean="0"/>
              <a:t> b) altered or modified antigen, drugs or viruses c) cross reacting antigens- a foreign Ag resembling self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1. AUTOIMMUNE DISEASES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284</TotalTime>
  <Words>1890</Words>
  <Application>Microsoft Office PowerPoint</Application>
  <PresentationFormat>On-screen Show (4:3)</PresentationFormat>
  <Paragraphs>245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Immune Disorders and Immune Response</vt:lpstr>
      <vt:lpstr>Course outline-   immuno pathology</vt:lpstr>
      <vt:lpstr>Definations</vt:lpstr>
      <vt:lpstr>Slide 4</vt:lpstr>
      <vt:lpstr>Mechanism of immunity</vt:lpstr>
      <vt:lpstr>Immunity..</vt:lpstr>
      <vt:lpstr>Types of specific immunity cells</vt:lpstr>
      <vt:lpstr>Classification of immunity disorders</vt:lpstr>
      <vt:lpstr>1. AUTOIMMUNE DISEASES</vt:lpstr>
      <vt:lpstr>classification</vt:lpstr>
      <vt:lpstr>Classification image</vt:lpstr>
      <vt:lpstr>ORGAN SPECIFIC</vt:lpstr>
      <vt:lpstr>Non organ specific</vt:lpstr>
      <vt:lpstr>ETIOLOGY</vt:lpstr>
      <vt:lpstr>pathophysiology</vt:lpstr>
      <vt:lpstr>Clinical features</vt:lpstr>
      <vt:lpstr>Diagnostic evaluation</vt:lpstr>
      <vt:lpstr>Medical management</vt:lpstr>
      <vt:lpstr>complications</vt:lpstr>
      <vt:lpstr>2. HYPERSENSITIVITY DISORDERS</vt:lpstr>
      <vt:lpstr>classifications</vt:lpstr>
      <vt:lpstr>explanations</vt:lpstr>
      <vt:lpstr>pathogenesis</vt:lpstr>
      <vt:lpstr>..</vt:lpstr>
      <vt:lpstr>types</vt:lpstr>
      <vt:lpstr>Type 2</vt:lpstr>
      <vt:lpstr>Examples of type 2 H.Rxns</vt:lpstr>
      <vt:lpstr>Type 3</vt:lpstr>
      <vt:lpstr>Examples of type 3</vt:lpstr>
      <vt:lpstr>Type 4</vt:lpstr>
      <vt:lpstr>Type 4</vt:lpstr>
      <vt:lpstr>etiology</vt:lpstr>
      <vt:lpstr>Common allegerns and foods associated with hypersensitivity</vt:lpstr>
      <vt:lpstr>Clinical manifestation</vt:lpstr>
      <vt:lpstr>Diagnostic evaluation</vt:lpstr>
      <vt:lpstr>Management</vt:lpstr>
      <vt:lpstr>Mnx cont</vt:lpstr>
      <vt:lpstr>3.IMMUNODEFICIENCY</vt:lpstr>
      <vt:lpstr>classifications</vt:lpstr>
      <vt:lpstr>…</vt:lpstr>
      <vt:lpstr>…</vt:lpstr>
      <vt:lpstr>pathophysiology</vt:lpstr>
      <vt:lpstr>Clinical manifestation</vt:lpstr>
      <vt:lpstr>Diagnostic evaluation</vt:lpstr>
      <vt:lpstr>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Disorders and Immune Response</dc:title>
  <dc:creator>USER</dc:creator>
  <cp:lastModifiedBy>USER</cp:lastModifiedBy>
  <cp:revision>1</cp:revision>
  <dcterms:created xsi:type="dcterms:W3CDTF">2021-06-22T17:03:02Z</dcterms:created>
  <dcterms:modified xsi:type="dcterms:W3CDTF">2021-06-22T21:47:27Z</dcterms:modified>
</cp:coreProperties>
</file>