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72"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74" r:id="rId30"/>
    <p:sldId id="269" r:id="rId31"/>
    <p:sldId id="270" r:id="rId32"/>
    <p:sldId id="288" r:id="rId33"/>
    <p:sldId id="273"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2AD4EA-2BA3-42A0-A78B-9C9ECAFCA056}" type="datetimeFigureOut">
              <a:rPr lang="en-ZA" smtClean="0"/>
              <a:t>01 Jun 2021</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F90007-0D38-4E42-A41F-E2B5F115AD77}" type="slidenum">
              <a:rPr lang="en-ZA" smtClean="0"/>
              <a:t>‹#›</a:t>
            </a:fld>
            <a:endParaRPr lang="en-ZA"/>
          </a:p>
        </p:txBody>
      </p:sp>
    </p:spTree>
    <p:extLst>
      <p:ext uri="{BB962C8B-B14F-4D97-AF65-F5344CB8AC3E}">
        <p14:creationId xmlns:p14="http://schemas.microsoft.com/office/powerpoint/2010/main" val="266635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miter lim="800000"/>
            <a:headEnd/>
            <a:tailEnd/>
          </a:ln>
        </p:spPr>
        <p:txBody>
          <a:bodyPr/>
          <a:lstStyle/>
          <a:p>
            <a:fld id="{1E252BF6-3210-4CF0-A92A-5DFE07958CD2}" type="slidenum">
              <a:rPr lang="en-US" smtClean="0"/>
              <a:pPr/>
              <a:t>17</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a:spcBef>
                <a:spcPct val="0"/>
              </a:spcBef>
            </a:pPr>
            <a:endParaRPr lang="en-US" smtClean="0"/>
          </a:p>
        </p:txBody>
      </p:sp>
    </p:spTree>
    <p:extLst>
      <p:ext uri="{BB962C8B-B14F-4D97-AF65-F5344CB8AC3E}">
        <p14:creationId xmlns:p14="http://schemas.microsoft.com/office/powerpoint/2010/main" val="2774947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miter lim="800000"/>
            <a:headEnd/>
            <a:tailEnd/>
          </a:ln>
        </p:spPr>
        <p:txBody>
          <a:bodyPr/>
          <a:lstStyle/>
          <a:p>
            <a:fld id="{41021033-A9C4-4349-97F5-A4C6491DA980}" type="slidenum">
              <a:rPr lang="en-US" smtClean="0"/>
              <a:pPr/>
              <a:t>28</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a:spcBef>
                <a:spcPct val="0"/>
              </a:spcBef>
            </a:pPr>
            <a:r>
              <a:rPr lang="en-US" smtClean="0"/>
              <a:t>Activation of the host cells results in the transcription of viral DNA into messenger RNA (mRNA), which is then translated into viral proteins. The new viral RNA forms the genetic material of the next generation of viruses. The viral RNA and viral proteins assemble at the cell membrane into a new virus. Amongst the viral proteins is HIV protease, which is required to process other HIV proteins into their functional forms. The viral RNA and viral proteins assemble at the cell membrane into a new virus. Following assembly at the cell surface, the virus then buds forth from the cell and is released to infect another cell. CD4 cells are destroyed in this process</a:t>
            </a:r>
          </a:p>
          <a:p>
            <a:pPr>
              <a:spcBef>
                <a:spcPct val="0"/>
              </a:spcBef>
            </a:pPr>
            <a:endParaRPr lang="en-US" smtClean="0"/>
          </a:p>
        </p:txBody>
      </p:sp>
    </p:spTree>
    <p:extLst>
      <p:ext uri="{BB962C8B-B14F-4D97-AF65-F5344CB8AC3E}">
        <p14:creationId xmlns:p14="http://schemas.microsoft.com/office/powerpoint/2010/main" val="3626978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1A003E7C-6A4D-4BAC-8464-D468F80CA368}" type="datetimeFigureOut">
              <a:rPr lang="en-ZA" smtClean="0"/>
              <a:t>01 Jun 2021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2CC06EE-28C4-4D9D-B35B-3C2AFD953348}" type="slidenum">
              <a:rPr lang="en-ZA" smtClean="0"/>
              <a:t>‹#›</a:t>
            </a:fld>
            <a:endParaRPr lang="en-ZA"/>
          </a:p>
        </p:txBody>
      </p:sp>
    </p:spTree>
    <p:extLst>
      <p:ext uri="{BB962C8B-B14F-4D97-AF65-F5344CB8AC3E}">
        <p14:creationId xmlns:p14="http://schemas.microsoft.com/office/powerpoint/2010/main" val="2126923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A003E7C-6A4D-4BAC-8464-D468F80CA368}" type="datetimeFigureOut">
              <a:rPr lang="en-ZA" smtClean="0"/>
              <a:t>01 Jun 2021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2CC06EE-28C4-4D9D-B35B-3C2AFD953348}" type="slidenum">
              <a:rPr lang="en-ZA" smtClean="0"/>
              <a:t>‹#›</a:t>
            </a:fld>
            <a:endParaRPr lang="en-ZA"/>
          </a:p>
        </p:txBody>
      </p:sp>
    </p:spTree>
    <p:extLst>
      <p:ext uri="{BB962C8B-B14F-4D97-AF65-F5344CB8AC3E}">
        <p14:creationId xmlns:p14="http://schemas.microsoft.com/office/powerpoint/2010/main" val="354373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A003E7C-6A4D-4BAC-8464-D468F80CA368}" type="datetimeFigureOut">
              <a:rPr lang="en-ZA" smtClean="0"/>
              <a:t>01 Jun 2021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2CC06EE-28C4-4D9D-B35B-3C2AFD953348}" type="slidenum">
              <a:rPr lang="en-ZA" smtClean="0"/>
              <a:t>‹#›</a:t>
            </a:fld>
            <a:endParaRPr lang="en-ZA"/>
          </a:p>
        </p:txBody>
      </p:sp>
    </p:spTree>
    <p:extLst>
      <p:ext uri="{BB962C8B-B14F-4D97-AF65-F5344CB8AC3E}">
        <p14:creationId xmlns:p14="http://schemas.microsoft.com/office/powerpoint/2010/main" val="3488227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A003E7C-6A4D-4BAC-8464-D468F80CA368}" type="datetimeFigureOut">
              <a:rPr lang="en-ZA" smtClean="0"/>
              <a:t>01 Jun 2021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2CC06EE-28C4-4D9D-B35B-3C2AFD953348}" type="slidenum">
              <a:rPr lang="en-ZA" smtClean="0"/>
              <a:t>‹#›</a:t>
            </a:fld>
            <a:endParaRPr lang="en-ZA"/>
          </a:p>
        </p:txBody>
      </p:sp>
    </p:spTree>
    <p:extLst>
      <p:ext uri="{BB962C8B-B14F-4D97-AF65-F5344CB8AC3E}">
        <p14:creationId xmlns:p14="http://schemas.microsoft.com/office/powerpoint/2010/main" val="1607379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003E7C-6A4D-4BAC-8464-D468F80CA368}" type="datetimeFigureOut">
              <a:rPr lang="en-ZA" smtClean="0"/>
              <a:t>01 Jun 2021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2CC06EE-28C4-4D9D-B35B-3C2AFD953348}" type="slidenum">
              <a:rPr lang="en-ZA" smtClean="0"/>
              <a:t>‹#›</a:t>
            </a:fld>
            <a:endParaRPr lang="en-ZA"/>
          </a:p>
        </p:txBody>
      </p:sp>
    </p:spTree>
    <p:extLst>
      <p:ext uri="{BB962C8B-B14F-4D97-AF65-F5344CB8AC3E}">
        <p14:creationId xmlns:p14="http://schemas.microsoft.com/office/powerpoint/2010/main" val="3573206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1A003E7C-6A4D-4BAC-8464-D468F80CA368}" type="datetimeFigureOut">
              <a:rPr lang="en-ZA" smtClean="0"/>
              <a:t>01 Jun 2021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2CC06EE-28C4-4D9D-B35B-3C2AFD953348}" type="slidenum">
              <a:rPr lang="en-ZA" smtClean="0"/>
              <a:t>‹#›</a:t>
            </a:fld>
            <a:endParaRPr lang="en-ZA"/>
          </a:p>
        </p:txBody>
      </p:sp>
    </p:spTree>
    <p:extLst>
      <p:ext uri="{BB962C8B-B14F-4D97-AF65-F5344CB8AC3E}">
        <p14:creationId xmlns:p14="http://schemas.microsoft.com/office/powerpoint/2010/main" val="3229520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1A003E7C-6A4D-4BAC-8464-D468F80CA368}" type="datetimeFigureOut">
              <a:rPr lang="en-ZA" smtClean="0"/>
              <a:t>01 Jun 2021</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82CC06EE-28C4-4D9D-B35B-3C2AFD953348}" type="slidenum">
              <a:rPr lang="en-ZA" smtClean="0"/>
              <a:t>‹#›</a:t>
            </a:fld>
            <a:endParaRPr lang="en-ZA"/>
          </a:p>
        </p:txBody>
      </p:sp>
    </p:spTree>
    <p:extLst>
      <p:ext uri="{BB962C8B-B14F-4D97-AF65-F5344CB8AC3E}">
        <p14:creationId xmlns:p14="http://schemas.microsoft.com/office/powerpoint/2010/main" val="1814650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1A003E7C-6A4D-4BAC-8464-D468F80CA368}" type="datetimeFigureOut">
              <a:rPr lang="en-ZA" smtClean="0"/>
              <a:t>01 Jun 2021</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82CC06EE-28C4-4D9D-B35B-3C2AFD953348}" type="slidenum">
              <a:rPr lang="en-ZA" smtClean="0"/>
              <a:t>‹#›</a:t>
            </a:fld>
            <a:endParaRPr lang="en-ZA"/>
          </a:p>
        </p:txBody>
      </p:sp>
    </p:spTree>
    <p:extLst>
      <p:ext uri="{BB962C8B-B14F-4D97-AF65-F5344CB8AC3E}">
        <p14:creationId xmlns:p14="http://schemas.microsoft.com/office/powerpoint/2010/main" val="1513467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003E7C-6A4D-4BAC-8464-D468F80CA368}" type="datetimeFigureOut">
              <a:rPr lang="en-ZA" smtClean="0"/>
              <a:t>01 Jun 2021</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82CC06EE-28C4-4D9D-B35B-3C2AFD953348}" type="slidenum">
              <a:rPr lang="en-ZA" smtClean="0"/>
              <a:t>‹#›</a:t>
            </a:fld>
            <a:endParaRPr lang="en-ZA"/>
          </a:p>
        </p:txBody>
      </p:sp>
    </p:spTree>
    <p:extLst>
      <p:ext uri="{BB962C8B-B14F-4D97-AF65-F5344CB8AC3E}">
        <p14:creationId xmlns:p14="http://schemas.microsoft.com/office/powerpoint/2010/main" val="4071971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003E7C-6A4D-4BAC-8464-D468F80CA368}" type="datetimeFigureOut">
              <a:rPr lang="en-ZA" smtClean="0"/>
              <a:t>01 Jun 2021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2CC06EE-28C4-4D9D-B35B-3C2AFD953348}" type="slidenum">
              <a:rPr lang="en-ZA" smtClean="0"/>
              <a:t>‹#›</a:t>
            </a:fld>
            <a:endParaRPr lang="en-ZA"/>
          </a:p>
        </p:txBody>
      </p:sp>
    </p:spTree>
    <p:extLst>
      <p:ext uri="{BB962C8B-B14F-4D97-AF65-F5344CB8AC3E}">
        <p14:creationId xmlns:p14="http://schemas.microsoft.com/office/powerpoint/2010/main" val="1798207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003E7C-6A4D-4BAC-8464-D468F80CA368}" type="datetimeFigureOut">
              <a:rPr lang="en-ZA" smtClean="0"/>
              <a:t>01 Jun 2021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2CC06EE-28C4-4D9D-B35B-3C2AFD953348}" type="slidenum">
              <a:rPr lang="en-ZA" smtClean="0"/>
              <a:t>‹#›</a:t>
            </a:fld>
            <a:endParaRPr lang="en-ZA"/>
          </a:p>
        </p:txBody>
      </p:sp>
    </p:spTree>
    <p:extLst>
      <p:ext uri="{BB962C8B-B14F-4D97-AF65-F5344CB8AC3E}">
        <p14:creationId xmlns:p14="http://schemas.microsoft.com/office/powerpoint/2010/main" val="3829157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003E7C-6A4D-4BAC-8464-D468F80CA368}" type="datetimeFigureOut">
              <a:rPr lang="en-ZA" smtClean="0"/>
              <a:t>01 Jun 2021</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CC06EE-28C4-4D9D-B35B-3C2AFD953348}" type="slidenum">
              <a:rPr lang="en-ZA" smtClean="0"/>
              <a:t>‹#›</a:t>
            </a:fld>
            <a:endParaRPr lang="en-ZA"/>
          </a:p>
        </p:txBody>
      </p:sp>
    </p:spTree>
    <p:extLst>
      <p:ext uri="{BB962C8B-B14F-4D97-AF65-F5344CB8AC3E}">
        <p14:creationId xmlns:p14="http://schemas.microsoft.com/office/powerpoint/2010/main" val="1838617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dirty="0" smtClean="0"/>
              <a:t>Immune deficiency diseases </a:t>
            </a:r>
            <a:endParaRPr lang="en-ZA" dirty="0"/>
          </a:p>
        </p:txBody>
      </p:sp>
      <p:sp>
        <p:nvSpPr>
          <p:cNvPr id="3" name="Subtitle 2"/>
          <p:cNvSpPr>
            <a:spLocks noGrp="1"/>
          </p:cNvSpPr>
          <p:nvPr>
            <p:ph type="subTitle" idx="1"/>
          </p:nvPr>
        </p:nvSpPr>
        <p:spPr/>
        <p:txBody>
          <a:bodyPr/>
          <a:lstStyle/>
          <a:p>
            <a:endParaRPr lang="en-ZA"/>
          </a:p>
        </p:txBody>
      </p:sp>
    </p:spTree>
    <p:extLst>
      <p:ext uri="{BB962C8B-B14F-4D97-AF65-F5344CB8AC3E}">
        <p14:creationId xmlns:p14="http://schemas.microsoft.com/office/powerpoint/2010/main" val="3907142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Secondary Immune Deficiencies  </a:t>
            </a:r>
            <a:br>
              <a:rPr lang="en-US" dirty="0" smtClean="0"/>
            </a:br>
            <a:endParaRPr lang="en-ZA" dirty="0"/>
          </a:p>
        </p:txBody>
      </p:sp>
      <p:sp>
        <p:nvSpPr>
          <p:cNvPr id="3" name="Content Placeholder 2"/>
          <p:cNvSpPr>
            <a:spLocks noGrp="1"/>
          </p:cNvSpPr>
          <p:nvPr>
            <p:ph idx="1"/>
          </p:nvPr>
        </p:nvSpPr>
        <p:spPr/>
        <p:txBody>
          <a:bodyPr/>
          <a:lstStyle/>
          <a:p>
            <a:r>
              <a:rPr lang="en-US" dirty="0" smtClean="0"/>
              <a:t>Immune deficiencies secondary to other diseases or therapies are much more common than the primary (inherited) disorders. </a:t>
            </a:r>
          </a:p>
          <a:p>
            <a:r>
              <a:rPr lang="en-US" dirty="0" smtClean="0"/>
              <a:t>Secondary immune deficiencies may be encountered in patients with malnutrition, infection, cancer, renal disease, or </a:t>
            </a:r>
            <a:r>
              <a:rPr lang="en-US" dirty="0" err="1" smtClean="0"/>
              <a:t>sarcoidosis</a:t>
            </a:r>
            <a:r>
              <a:rPr lang="en-US" dirty="0" smtClean="0"/>
              <a:t>. </a:t>
            </a:r>
          </a:p>
          <a:p>
            <a:r>
              <a:rPr lang="en-US" dirty="0" smtClean="0"/>
              <a:t>However, the most common cases of immune deficiency are therapy-induced suppression of the bone marrow and of lymphocyte function. </a:t>
            </a:r>
            <a:endParaRPr lang="en-ZA" dirty="0"/>
          </a:p>
        </p:txBody>
      </p:sp>
    </p:spTree>
    <p:extLst>
      <p:ext uri="{BB962C8B-B14F-4D97-AF65-F5344CB8AC3E}">
        <p14:creationId xmlns:p14="http://schemas.microsoft.com/office/powerpoint/2010/main" val="714560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Acquired Immunodeficiency Syndrome  </a:t>
            </a:r>
            <a:br>
              <a:rPr lang="en-US" dirty="0" smtClean="0"/>
            </a:br>
            <a:endParaRPr lang="en-ZA" dirty="0"/>
          </a:p>
        </p:txBody>
      </p:sp>
      <p:sp>
        <p:nvSpPr>
          <p:cNvPr id="3" name="Content Placeholder 2"/>
          <p:cNvSpPr>
            <a:spLocks noGrp="1"/>
          </p:cNvSpPr>
          <p:nvPr>
            <p:ph idx="1"/>
          </p:nvPr>
        </p:nvSpPr>
        <p:spPr/>
        <p:txBody>
          <a:bodyPr>
            <a:normAutofit lnSpcReduction="10000"/>
          </a:bodyPr>
          <a:lstStyle/>
          <a:p>
            <a:r>
              <a:rPr lang="en-US" dirty="0" smtClean="0"/>
              <a:t>AIDS is a retroviral disease caused by the human immunodeficiency virus (HIV). </a:t>
            </a:r>
          </a:p>
          <a:p>
            <a:r>
              <a:rPr lang="en-US" dirty="0" smtClean="0"/>
              <a:t>It is characterized by infection and depletion of CD4+ T lymphocytes, and by profound immunosuppression leading to opportunistic infections, secondary neoplasms, and neurologic manifestations. </a:t>
            </a:r>
          </a:p>
          <a:p>
            <a:r>
              <a:rPr lang="en-US" dirty="0" smtClean="0"/>
              <a:t>Transmission of HIV occurs under conditions that facilitate the exchange of blood or body fluids that contain the virus or virus-infected cells. </a:t>
            </a:r>
          </a:p>
          <a:p>
            <a:r>
              <a:rPr lang="en-US" dirty="0" smtClean="0"/>
              <a:t>Thus, the major routes of HIV infection are sexual contact, parenteral inoculation, and passage of the virus from infected mothers to their newborns.</a:t>
            </a:r>
            <a:endParaRPr lang="en-ZA" dirty="0"/>
          </a:p>
        </p:txBody>
      </p:sp>
    </p:spTree>
    <p:extLst>
      <p:ext uri="{BB962C8B-B14F-4D97-AF65-F5344CB8AC3E}">
        <p14:creationId xmlns:p14="http://schemas.microsoft.com/office/powerpoint/2010/main" val="1137481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Modes of transmission </a:t>
            </a:r>
            <a:endParaRPr lang="en-ZA" dirty="0"/>
          </a:p>
        </p:txBody>
      </p:sp>
      <p:sp>
        <p:nvSpPr>
          <p:cNvPr id="3" name="Content Placeholder 2"/>
          <p:cNvSpPr>
            <a:spLocks noGrp="1"/>
          </p:cNvSpPr>
          <p:nvPr>
            <p:ph idx="1"/>
          </p:nvPr>
        </p:nvSpPr>
        <p:spPr/>
        <p:txBody>
          <a:bodyPr>
            <a:normAutofit fontScale="92500" lnSpcReduction="20000"/>
          </a:bodyPr>
          <a:lstStyle/>
          <a:p>
            <a:r>
              <a:rPr lang="en-US" b="1" dirty="0" smtClean="0"/>
              <a:t>Sexual transmission</a:t>
            </a:r>
            <a:r>
              <a:rPr lang="en-US" dirty="0" smtClean="0"/>
              <a:t>;</a:t>
            </a:r>
          </a:p>
          <a:p>
            <a:pPr lvl="1"/>
            <a:r>
              <a:rPr lang="en-US" dirty="0" smtClean="0"/>
              <a:t>Sexual transmission is by far the major mode of infection worldwide, accounting for more than 75% of all cases of HIV transmission </a:t>
            </a:r>
          </a:p>
          <a:p>
            <a:pPr lvl="1"/>
            <a:r>
              <a:rPr lang="en-US" dirty="0" smtClean="0"/>
              <a:t>The virus is present in semen, both </a:t>
            </a:r>
            <a:r>
              <a:rPr lang="en-US" dirty="0" err="1" smtClean="0"/>
              <a:t>extracellularly</a:t>
            </a:r>
            <a:r>
              <a:rPr lang="en-US" dirty="0" smtClean="0"/>
              <a:t> and within mononuclear inflammatory cells, and it enters the recipient's body through lacerations or abrasions in mucosa. </a:t>
            </a:r>
          </a:p>
          <a:p>
            <a:pPr lvl="1"/>
            <a:r>
              <a:rPr lang="en-US" dirty="0" smtClean="0"/>
              <a:t>Viral transmission can occur either by direct entry of virus or infected cells into blood vessels breached by trauma or by uptake into mucosal DCs. </a:t>
            </a:r>
          </a:p>
          <a:p>
            <a:pPr lvl="1"/>
            <a:r>
              <a:rPr lang="en-US" dirty="0" smtClean="0"/>
              <a:t>Clearly, all forms of sexual transmission are aided and abetted by the concomitant presence of other sexually transmitted diseases that cause genital ulcerations, including syphilis, </a:t>
            </a:r>
            <a:r>
              <a:rPr lang="en-US" dirty="0" err="1" smtClean="0"/>
              <a:t>chancroid</a:t>
            </a:r>
            <a:r>
              <a:rPr lang="en-US" dirty="0" smtClean="0"/>
              <a:t>, and herpes simplex virus. Gonorrhea and Chlamydia also act as cofactors for HIV transmission, primarily by increasing the seminal fluid content of inflammatory cells (presumably carrying HIV). </a:t>
            </a:r>
          </a:p>
          <a:p>
            <a:pPr lvl="1"/>
            <a:r>
              <a:rPr lang="en-US" dirty="0" smtClean="0"/>
              <a:t>In addition to male-to-male and male-to-female transmission, HIV is present in the vaginal and cervical cells of infected women and can also be spread from females to males, albeit about eightfold less efficiently.</a:t>
            </a:r>
            <a:endParaRPr lang="en-ZA" dirty="0"/>
          </a:p>
        </p:txBody>
      </p:sp>
    </p:spTree>
    <p:extLst>
      <p:ext uri="{BB962C8B-B14F-4D97-AF65-F5344CB8AC3E}">
        <p14:creationId xmlns:p14="http://schemas.microsoft.com/office/powerpoint/2010/main" val="3891572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endParaRPr lang="en-ZA" dirty="0"/>
          </a:p>
        </p:txBody>
      </p:sp>
      <p:sp>
        <p:nvSpPr>
          <p:cNvPr id="3" name="Content Placeholder 2"/>
          <p:cNvSpPr>
            <a:spLocks noGrp="1"/>
          </p:cNvSpPr>
          <p:nvPr>
            <p:ph idx="1"/>
          </p:nvPr>
        </p:nvSpPr>
        <p:spPr/>
        <p:txBody>
          <a:bodyPr>
            <a:normAutofit fontScale="92500" lnSpcReduction="10000"/>
          </a:bodyPr>
          <a:lstStyle/>
          <a:p>
            <a:r>
              <a:rPr lang="en-US" b="1" dirty="0" smtClean="0"/>
              <a:t>Parenteral Transmission;</a:t>
            </a:r>
          </a:p>
          <a:p>
            <a:r>
              <a:rPr lang="en-US" dirty="0" smtClean="0"/>
              <a:t> </a:t>
            </a:r>
            <a:r>
              <a:rPr lang="en-US" dirty="0" smtClean="0"/>
              <a:t>Parenteral transmission of HIV is well documented in three different groups: </a:t>
            </a:r>
          </a:p>
          <a:p>
            <a:pPr lvl="1"/>
            <a:r>
              <a:rPr lang="en-US" dirty="0" smtClean="0"/>
              <a:t>Intravenous drug abusers (the largest group)</a:t>
            </a:r>
          </a:p>
          <a:p>
            <a:pPr lvl="1"/>
            <a:r>
              <a:rPr lang="en-US" dirty="0" smtClean="0"/>
              <a:t>Hemophiliacs receiving factor VIII or IX concentrates</a:t>
            </a:r>
          </a:p>
          <a:p>
            <a:pPr lvl="1"/>
            <a:r>
              <a:rPr lang="en-US" dirty="0" smtClean="0"/>
              <a:t>Random recipients of blood transfusion</a:t>
            </a:r>
          </a:p>
          <a:p>
            <a:pPr lvl="1"/>
            <a:r>
              <a:rPr lang="en-US" dirty="0" smtClean="0"/>
              <a:t>Shared personal items; needles, razor blades and nail clippers</a:t>
            </a:r>
          </a:p>
          <a:p>
            <a:r>
              <a:rPr lang="en-US" b="1" dirty="0" smtClean="0"/>
              <a:t>Mother-to-infant vertical transmission</a:t>
            </a:r>
            <a:r>
              <a:rPr lang="en-US" dirty="0" smtClean="0"/>
              <a:t>; is the major cause of pediatric AIDS. </a:t>
            </a:r>
          </a:p>
          <a:p>
            <a:pPr lvl="1"/>
            <a:r>
              <a:rPr lang="en-US" dirty="0" smtClean="0"/>
              <a:t>Three routes are involved: in utero, by </a:t>
            </a:r>
            <a:r>
              <a:rPr lang="en-US" dirty="0" err="1" smtClean="0"/>
              <a:t>transplacental</a:t>
            </a:r>
            <a:r>
              <a:rPr lang="en-US" dirty="0" smtClean="0"/>
              <a:t> spread; </a:t>
            </a:r>
            <a:r>
              <a:rPr lang="en-US" dirty="0" err="1" smtClean="0"/>
              <a:t>intrapartum</a:t>
            </a:r>
            <a:r>
              <a:rPr lang="en-US" dirty="0" smtClean="0"/>
              <a:t>, during delivery; and via breast feeding by ingestion of HIV-contaminated breast milk. </a:t>
            </a:r>
          </a:p>
          <a:p>
            <a:pPr lvl="1"/>
            <a:r>
              <a:rPr lang="en-US" dirty="0" smtClean="0"/>
              <a:t>Of these, the </a:t>
            </a:r>
            <a:r>
              <a:rPr lang="en-US" dirty="0" err="1" smtClean="0"/>
              <a:t>transplacental</a:t>
            </a:r>
            <a:r>
              <a:rPr lang="en-US" dirty="0" smtClean="0"/>
              <a:t> and </a:t>
            </a:r>
            <a:r>
              <a:rPr lang="en-US" dirty="0" err="1" smtClean="0"/>
              <a:t>intrapartum</a:t>
            </a:r>
            <a:r>
              <a:rPr lang="en-US" dirty="0" smtClean="0"/>
              <a:t> routes account for most cases</a:t>
            </a:r>
          </a:p>
          <a:p>
            <a:endParaRPr lang="en-US" dirty="0" smtClean="0"/>
          </a:p>
          <a:p>
            <a:endParaRPr lang="en-ZA" dirty="0"/>
          </a:p>
        </p:txBody>
      </p:sp>
    </p:spTree>
    <p:extLst>
      <p:ext uri="{BB962C8B-B14F-4D97-AF65-F5344CB8AC3E}">
        <p14:creationId xmlns:p14="http://schemas.microsoft.com/office/powerpoint/2010/main" val="785908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en-US" sz="2400"/>
              <a:t>THE BIOLOGY OF THE HUMAN IMMUNODEFICIENCY VIRUS</a:t>
            </a:r>
          </a:p>
        </p:txBody>
      </p:sp>
      <p:sp>
        <p:nvSpPr>
          <p:cNvPr id="8195" name="Rectangle 3"/>
          <p:cNvSpPr>
            <a:spLocks noGrp="1" noChangeArrowheads="1"/>
          </p:cNvSpPr>
          <p:nvPr>
            <p:ph type="body" idx="1"/>
          </p:nvPr>
        </p:nvSpPr>
        <p:spPr>
          <a:xfrm>
            <a:off x="953037" y="1571224"/>
            <a:ext cx="9130763" cy="5009880"/>
          </a:xfrm>
        </p:spPr>
        <p:txBody>
          <a:bodyPr>
            <a:normAutofit fontScale="85000" lnSpcReduction="20000"/>
          </a:bodyPr>
          <a:lstStyle/>
          <a:p>
            <a:pPr marL="609600" indent="-609600">
              <a:buNone/>
            </a:pPr>
            <a:endParaRPr lang="en-US" sz="2400" b="1" u="sng" dirty="0"/>
          </a:p>
          <a:p>
            <a:pPr marL="609600" indent="-609600">
              <a:buNone/>
            </a:pPr>
            <a:r>
              <a:rPr lang="en-US" sz="2000" b="1" u="sng" dirty="0"/>
              <a:t>Basic Virology:</a:t>
            </a:r>
          </a:p>
          <a:p>
            <a:pPr marL="609600" indent="-609600">
              <a:buNone/>
            </a:pPr>
            <a:r>
              <a:rPr lang="en-US" sz="2000" dirty="0"/>
              <a:t>There are two types of HIV.</a:t>
            </a:r>
          </a:p>
          <a:p>
            <a:pPr marL="609600" indent="-609600"/>
            <a:r>
              <a:rPr lang="en-US" sz="2000" b="1" dirty="0"/>
              <a:t>HIV – 1 </a:t>
            </a:r>
          </a:p>
          <a:p>
            <a:pPr marL="990600" lvl="1" indent="-533400"/>
            <a:r>
              <a:rPr lang="en-US" sz="2000" dirty="0"/>
              <a:t>Is found worldwide</a:t>
            </a:r>
          </a:p>
          <a:p>
            <a:pPr marL="990600" lvl="1" indent="-533400"/>
            <a:r>
              <a:rPr lang="en-US" sz="2000" dirty="0"/>
              <a:t>Is the main cause of the worldwide pandemic</a:t>
            </a:r>
          </a:p>
          <a:p>
            <a:pPr marL="609600" indent="-609600"/>
            <a:r>
              <a:rPr lang="en-US" sz="2000" b="1" dirty="0"/>
              <a:t>HIV – 2</a:t>
            </a:r>
          </a:p>
          <a:p>
            <a:pPr marL="990600" lvl="1" indent="-533400"/>
            <a:r>
              <a:rPr lang="en-US" sz="2000" dirty="0"/>
              <a:t>Is mainly found in West Africa, Mozambique and Angola.</a:t>
            </a:r>
          </a:p>
          <a:p>
            <a:pPr marL="990600" lvl="1" indent="-533400"/>
            <a:r>
              <a:rPr lang="en-US" sz="2000" dirty="0"/>
              <a:t>Less efficiently transmissible rarely causing vertical transmission Less aggressive with slower disease progression </a:t>
            </a:r>
            <a:endParaRPr lang="en-US" sz="2000" dirty="0" smtClean="0"/>
          </a:p>
          <a:p>
            <a:pPr marL="533400" indent="-533400"/>
            <a:r>
              <a:rPr lang="en-US" dirty="0" smtClean="0"/>
              <a:t>A retrovirus from the </a:t>
            </a:r>
            <a:r>
              <a:rPr lang="en-US" dirty="0" err="1" smtClean="0"/>
              <a:t>Lentivirus</a:t>
            </a:r>
            <a:r>
              <a:rPr lang="en-US" dirty="0" smtClean="0"/>
              <a:t> family.</a:t>
            </a:r>
          </a:p>
          <a:p>
            <a:pPr marL="533400" indent="-533400"/>
            <a:endParaRPr lang="en-US" dirty="0" smtClean="0"/>
          </a:p>
          <a:p>
            <a:pPr marL="533400" indent="-533400"/>
            <a:r>
              <a:rPr lang="en-US" dirty="0" smtClean="0"/>
              <a:t>Genetic material consists of a single-stranded ribonucleic acid (RNA)</a:t>
            </a:r>
          </a:p>
          <a:p>
            <a:pPr marL="533400" indent="-533400"/>
            <a:endParaRPr lang="en-US" dirty="0" smtClean="0"/>
          </a:p>
          <a:p>
            <a:pPr marL="533400" indent="-533400"/>
            <a:r>
              <a:rPr lang="en-US" dirty="0" smtClean="0"/>
              <a:t>Viral particle is spherical in shape with a diameter of 80-100 nanometers (nm).</a:t>
            </a:r>
          </a:p>
          <a:p>
            <a:pPr marL="533400" indent="-533400"/>
            <a:endParaRPr lang="en-US" dirty="0"/>
          </a:p>
        </p:txBody>
      </p:sp>
    </p:spTree>
    <p:extLst>
      <p:ext uri="{BB962C8B-B14F-4D97-AF65-F5344CB8AC3E}">
        <p14:creationId xmlns:p14="http://schemas.microsoft.com/office/powerpoint/2010/main" val="6257114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pPr eaLnBrk="1" hangingPunct="1"/>
            <a:r>
              <a:rPr lang="en-US" sz="3200">
                <a:cs typeface="Times New Roman" pitchFamily="18" charset="0"/>
              </a:rPr>
              <a:t>STRUCTURE OF HUMAN IMMUNODEFICIENCY VIRUS</a:t>
            </a:r>
            <a:r>
              <a:rPr lang="en-GB" smtClean="0"/>
              <a:t> </a:t>
            </a:r>
          </a:p>
        </p:txBody>
      </p:sp>
      <p:graphicFrame>
        <p:nvGraphicFramePr>
          <p:cNvPr id="11267" name="Object 3"/>
          <p:cNvGraphicFramePr>
            <a:graphicFrameLocks noGrp="1" noChangeAspect="1"/>
          </p:cNvGraphicFramePr>
          <p:nvPr>
            <p:ph type="body" idx="1"/>
          </p:nvPr>
        </p:nvGraphicFramePr>
        <p:xfrm>
          <a:off x="4862514" y="2430463"/>
          <a:ext cx="4702175" cy="3656012"/>
        </p:xfrm>
        <a:graphic>
          <a:graphicData uri="http://schemas.openxmlformats.org/presentationml/2006/ole">
            <mc:AlternateContent xmlns:mc="http://schemas.openxmlformats.org/markup-compatibility/2006">
              <mc:Choice xmlns:v="urn:schemas-microsoft-com:vml" Requires="v">
                <p:oleObj spid="_x0000_s2051" name="Photo Editor Photo" r:id="rId3" imgW="3809524" imgH="2911092" progId="MSPhotoEd.3">
                  <p:embed/>
                </p:oleObj>
              </mc:Choice>
              <mc:Fallback>
                <p:oleObj name="Photo Editor Photo" r:id="rId3" imgW="3809524" imgH="2911092"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62514" y="2430463"/>
                        <a:ext cx="4702175" cy="3656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68" name="Rectangle 4"/>
          <p:cNvSpPr>
            <a:spLocks noChangeArrowheads="1"/>
          </p:cNvSpPr>
          <p:nvPr/>
        </p:nvSpPr>
        <p:spPr bwMode="auto">
          <a:xfrm>
            <a:off x="1524000" y="1916114"/>
            <a:ext cx="3563938" cy="4941887"/>
          </a:xfrm>
          <a:prstGeom prst="rect">
            <a:avLst/>
          </a:prstGeom>
          <a:noFill/>
          <a:ln w="9525">
            <a:noFill/>
            <a:miter lim="800000"/>
            <a:headEnd/>
            <a:tailEnd/>
          </a:ln>
          <a:effectLst/>
        </p:spPr>
        <p:txBody>
          <a:bodyPr/>
          <a:lstStyle/>
          <a:p>
            <a:pPr marL="342900" indent="-342900">
              <a:spcBef>
                <a:spcPct val="20000"/>
              </a:spcBef>
              <a:buClr>
                <a:schemeClr val="tx1"/>
              </a:buClr>
              <a:buSzPct val="75000"/>
              <a:buFont typeface="Wingdings" pitchFamily="2" charset="2"/>
              <a:buChar char="l"/>
            </a:pPr>
            <a:endParaRPr lang="en-US"/>
          </a:p>
          <a:p>
            <a:pPr marL="342900" indent="-342900">
              <a:spcBef>
                <a:spcPct val="20000"/>
              </a:spcBef>
              <a:buClr>
                <a:schemeClr val="tx1"/>
              </a:buClr>
              <a:buSzPct val="75000"/>
              <a:buFont typeface="Wingdings" pitchFamily="2" charset="2"/>
              <a:buChar char="l"/>
            </a:pPr>
            <a:endParaRPr lang="en-US"/>
          </a:p>
          <a:p>
            <a:pPr marL="342900" indent="-342900">
              <a:spcBef>
                <a:spcPct val="20000"/>
              </a:spcBef>
              <a:buClr>
                <a:schemeClr val="tx1"/>
              </a:buClr>
              <a:buSzPct val="75000"/>
              <a:buFont typeface="Wingdings" pitchFamily="2" charset="2"/>
              <a:buChar char="l"/>
            </a:pPr>
            <a:r>
              <a:rPr lang="en-US"/>
              <a:t>Has an outer double lipid membrane, (derived from the host membrane).</a:t>
            </a:r>
          </a:p>
          <a:p>
            <a:pPr marL="342900" indent="-342900">
              <a:spcBef>
                <a:spcPct val="20000"/>
              </a:spcBef>
              <a:buClr>
                <a:schemeClr val="tx1"/>
              </a:buClr>
              <a:buSzPct val="75000"/>
              <a:buFont typeface="Wingdings" pitchFamily="2" charset="2"/>
              <a:buChar char="l"/>
            </a:pPr>
            <a:r>
              <a:rPr lang="en-US"/>
              <a:t>The lipid membrane is lined by a matrix protein.</a:t>
            </a:r>
          </a:p>
          <a:p>
            <a:pPr marL="342900" indent="-342900">
              <a:spcBef>
                <a:spcPct val="20000"/>
              </a:spcBef>
              <a:buClr>
                <a:schemeClr val="tx1"/>
              </a:buClr>
              <a:buSzPct val="75000"/>
              <a:buFont typeface="Wingdings" pitchFamily="2" charset="2"/>
              <a:buChar char="l"/>
            </a:pPr>
            <a:r>
              <a:rPr lang="en-US"/>
              <a:t>The lipid membrane is studded with the surface glycoprotein (gp) 120 and the transmembrane gp 41 protein.</a:t>
            </a:r>
          </a:p>
          <a:p>
            <a:pPr marL="342900" indent="-342900">
              <a:spcBef>
                <a:spcPct val="20000"/>
              </a:spcBef>
              <a:buClr>
                <a:schemeClr val="tx1"/>
              </a:buClr>
              <a:buSzPct val="75000"/>
              <a:buFont typeface="Wingdings" pitchFamily="2" charset="2"/>
              <a:buChar char="l"/>
            </a:pPr>
            <a:r>
              <a:rPr lang="en-US"/>
              <a:t>These glycoprotein spikes surround the cone-shaped protein core.</a:t>
            </a:r>
          </a:p>
          <a:p>
            <a:pPr marL="342900" indent="-342900">
              <a:spcBef>
                <a:spcPct val="20000"/>
              </a:spcBef>
              <a:buClr>
                <a:schemeClr val="tx1"/>
              </a:buClr>
              <a:buSzPct val="75000"/>
            </a:pPr>
            <a:endParaRPr lang="en-US"/>
          </a:p>
        </p:txBody>
      </p:sp>
    </p:spTree>
    <p:extLst>
      <p:ext uri="{BB962C8B-B14F-4D97-AF65-F5344CB8AC3E}">
        <p14:creationId xmlns:p14="http://schemas.microsoft.com/office/powerpoint/2010/main" val="20503390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1" u="sng" dirty="0" smtClean="0"/>
              <a:t>Viral Enzymes</a:t>
            </a:r>
            <a:r>
              <a:rPr lang="en-US" dirty="0" smtClean="0"/>
              <a:t/>
            </a:r>
            <a:br>
              <a:rPr lang="en-US" dirty="0" smtClean="0"/>
            </a:br>
            <a:endParaRPr lang="en-US" dirty="0" smtClean="0"/>
          </a:p>
        </p:txBody>
      </p:sp>
      <p:sp>
        <p:nvSpPr>
          <p:cNvPr id="16387" name="Rectangle 3"/>
          <p:cNvSpPr>
            <a:spLocks noGrp="1" noChangeArrowheads="1"/>
          </p:cNvSpPr>
          <p:nvPr>
            <p:ph type="body" idx="1"/>
          </p:nvPr>
        </p:nvSpPr>
        <p:spPr/>
        <p:txBody>
          <a:bodyPr/>
          <a:lstStyle/>
          <a:p>
            <a:pPr eaLnBrk="1" hangingPunct="1">
              <a:lnSpc>
                <a:spcPct val="90000"/>
              </a:lnSpc>
            </a:pPr>
            <a:r>
              <a:rPr lang="en-US" sz="2000" dirty="0" smtClean="0"/>
              <a:t>Most </a:t>
            </a:r>
            <a:r>
              <a:rPr lang="en-US" sz="2000" dirty="0"/>
              <a:t>important:</a:t>
            </a:r>
            <a:r>
              <a:rPr lang="en-US" sz="2000" b="1" dirty="0"/>
              <a:t> Reverse Transcriptase (RT), Protease and </a:t>
            </a:r>
            <a:r>
              <a:rPr lang="en-US" sz="2000" b="1" dirty="0" err="1"/>
              <a:t>Integrase</a:t>
            </a:r>
            <a:r>
              <a:rPr lang="en-US" sz="2000" b="1" dirty="0"/>
              <a:t>.</a:t>
            </a:r>
            <a:endParaRPr lang="en-US" sz="2000" dirty="0"/>
          </a:p>
          <a:p>
            <a:pPr eaLnBrk="1" hangingPunct="1">
              <a:lnSpc>
                <a:spcPct val="90000"/>
              </a:lnSpc>
            </a:pPr>
            <a:r>
              <a:rPr lang="en-US" sz="2000" dirty="0"/>
              <a:t>RT converts viral single-stranded RNA into a double stranded deoxyribonucleic acid (DNA).</a:t>
            </a:r>
          </a:p>
          <a:p>
            <a:pPr eaLnBrk="1" hangingPunct="1">
              <a:lnSpc>
                <a:spcPct val="90000"/>
              </a:lnSpc>
            </a:pPr>
            <a:r>
              <a:rPr lang="en-US" sz="2000" dirty="0"/>
              <a:t>DNA is incorporated into host nucleus as the </a:t>
            </a:r>
            <a:r>
              <a:rPr lang="en-US" sz="2000" dirty="0" err="1"/>
              <a:t>proviral</a:t>
            </a:r>
            <a:r>
              <a:rPr lang="en-US" sz="2000" dirty="0"/>
              <a:t> DNA.</a:t>
            </a:r>
          </a:p>
          <a:p>
            <a:pPr eaLnBrk="1" hangingPunct="1">
              <a:lnSpc>
                <a:spcPct val="90000"/>
              </a:lnSpc>
            </a:pPr>
            <a:r>
              <a:rPr lang="en-US" sz="2000" dirty="0" err="1"/>
              <a:t>Integrase</a:t>
            </a:r>
            <a:r>
              <a:rPr lang="en-US" sz="2000" dirty="0"/>
              <a:t> facilitates integration of the DNA into the host’s chromosomal DNA.</a:t>
            </a:r>
          </a:p>
          <a:p>
            <a:pPr eaLnBrk="1" hangingPunct="1">
              <a:lnSpc>
                <a:spcPct val="90000"/>
              </a:lnSpc>
            </a:pPr>
            <a:r>
              <a:rPr lang="en-US" sz="2000" dirty="0"/>
              <a:t>Protease enzyme splits generated macro-proteins into smaller viral proteins (core, envelope &amp; regulatory proteins and enzymes) which go into forming new viral particles.</a:t>
            </a:r>
          </a:p>
        </p:txBody>
      </p:sp>
    </p:spTree>
    <p:extLst>
      <p:ext uri="{BB962C8B-B14F-4D97-AF65-F5344CB8AC3E}">
        <p14:creationId xmlns:p14="http://schemas.microsoft.com/office/powerpoint/2010/main" val="32996782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Gulick F1"/>
          <p:cNvPicPr>
            <a:picLocks noGrp="1" noChangeAspect="1" noChangeArrowheads="1"/>
          </p:cNvPicPr>
          <p:nvPr>
            <p:ph idx="4294967295"/>
          </p:nvPr>
        </p:nvPicPr>
        <p:blipFill>
          <a:blip r:embed="rId3" cstate="print"/>
          <a:srcRect/>
          <a:stretch>
            <a:fillRect/>
          </a:stretch>
        </p:blipFill>
        <p:spPr>
          <a:xfrm>
            <a:off x="4764088" y="2492376"/>
            <a:ext cx="5903912" cy="3554413"/>
          </a:xfrm>
          <a:noFill/>
        </p:spPr>
      </p:pic>
      <p:sp>
        <p:nvSpPr>
          <p:cNvPr id="17411" name="AutoShape 3"/>
          <p:cNvSpPr>
            <a:spLocks noGrp="1" noChangeArrowheads="1"/>
          </p:cNvSpPr>
          <p:nvPr>
            <p:ph type="title"/>
          </p:nvPr>
        </p:nvSpPr>
        <p:spPr>
          <a:xfrm>
            <a:off x="1524001" y="214314"/>
            <a:ext cx="8943975" cy="1462087"/>
          </a:xfrm>
        </p:spPr>
        <p:txBody>
          <a:bodyPr/>
          <a:lstStyle/>
          <a:p>
            <a:pPr eaLnBrk="1" hangingPunct="1"/>
            <a:r>
              <a:rPr lang="en-US" b="0" smtClean="0"/>
              <a:t>HIV LIFE CYCLE</a:t>
            </a:r>
          </a:p>
        </p:txBody>
      </p:sp>
      <p:sp>
        <p:nvSpPr>
          <p:cNvPr id="17412" name="Rectangle 4"/>
          <p:cNvSpPr>
            <a:spLocks noChangeArrowheads="1"/>
          </p:cNvSpPr>
          <p:nvPr/>
        </p:nvSpPr>
        <p:spPr bwMode="auto">
          <a:xfrm>
            <a:off x="1524000" y="2349501"/>
            <a:ext cx="3492500" cy="4175125"/>
          </a:xfrm>
          <a:prstGeom prst="rect">
            <a:avLst/>
          </a:prstGeom>
          <a:noFill/>
          <a:ln w="9525">
            <a:noFill/>
            <a:miter lim="800000"/>
            <a:headEnd/>
            <a:tailEnd/>
          </a:ln>
          <a:effectLst/>
        </p:spPr>
        <p:txBody>
          <a:bodyPr/>
          <a:lstStyle/>
          <a:p>
            <a:pPr marL="342900" indent="-342900">
              <a:spcBef>
                <a:spcPct val="20000"/>
              </a:spcBef>
              <a:buClr>
                <a:schemeClr val="tx1"/>
              </a:buClr>
              <a:buSzPct val="75000"/>
              <a:buFont typeface="Wingdings" pitchFamily="2" charset="2"/>
              <a:buChar char="l"/>
            </a:pPr>
            <a:r>
              <a:rPr lang="en-US" sz="2800"/>
              <a:t>Binding, Fusion and Entry</a:t>
            </a:r>
          </a:p>
          <a:p>
            <a:pPr marL="342900" indent="-342900">
              <a:spcBef>
                <a:spcPct val="20000"/>
              </a:spcBef>
              <a:buClr>
                <a:schemeClr val="tx1"/>
              </a:buClr>
              <a:buSzPct val="75000"/>
              <a:buFont typeface="Wingdings" pitchFamily="2" charset="2"/>
              <a:buChar char="l"/>
            </a:pPr>
            <a:r>
              <a:rPr lang="en-US" sz="2800"/>
              <a:t>Transcription</a:t>
            </a:r>
          </a:p>
          <a:p>
            <a:pPr marL="342900" indent="-342900">
              <a:spcBef>
                <a:spcPct val="20000"/>
              </a:spcBef>
              <a:buClr>
                <a:schemeClr val="tx1"/>
              </a:buClr>
              <a:buSzPct val="75000"/>
              <a:buFont typeface="Wingdings" pitchFamily="2" charset="2"/>
              <a:buChar char="l"/>
            </a:pPr>
            <a:r>
              <a:rPr lang="en-US" sz="2800"/>
              <a:t>Integration &amp; Replication</a:t>
            </a:r>
          </a:p>
          <a:p>
            <a:pPr marL="342900" indent="-342900">
              <a:spcBef>
                <a:spcPct val="20000"/>
              </a:spcBef>
              <a:buClr>
                <a:schemeClr val="tx1"/>
              </a:buClr>
              <a:buSzPct val="75000"/>
              <a:buFont typeface="Wingdings" pitchFamily="2" charset="2"/>
              <a:buChar char="l"/>
            </a:pPr>
            <a:r>
              <a:rPr lang="en-US" sz="2800"/>
              <a:t>Budding </a:t>
            </a:r>
          </a:p>
          <a:p>
            <a:pPr marL="342900" indent="-342900">
              <a:spcBef>
                <a:spcPct val="20000"/>
              </a:spcBef>
              <a:buClr>
                <a:schemeClr val="tx1"/>
              </a:buClr>
              <a:buSzPct val="75000"/>
              <a:buFont typeface="Wingdings" pitchFamily="2" charset="2"/>
              <a:buChar char="l"/>
            </a:pPr>
            <a:r>
              <a:rPr lang="en-US" sz="2800"/>
              <a:t>Maturation</a:t>
            </a:r>
          </a:p>
          <a:p>
            <a:pPr marL="342900" indent="-342900">
              <a:spcBef>
                <a:spcPct val="20000"/>
              </a:spcBef>
              <a:buClr>
                <a:schemeClr val="tx1"/>
              </a:buClr>
              <a:buSzPct val="75000"/>
            </a:pPr>
            <a:endParaRPr lang="en-US" sz="2800"/>
          </a:p>
        </p:txBody>
      </p:sp>
    </p:spTree>
    <p:extLst>
      <p:ext uri="{BB962C8B-B14F-4D97-AF65-F5344CB8AC3E}">
        <p14:creationId xmlns:p14="http://schemas.microsoft.com/office/powerpoint/2010/main" val="13158520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endParaRPr lang="en-US" smtClean="0"/>
          </a:p>
        </p:txBody>
      </p:sp>
      <p:sp>
        <p:nvSpPr>
          <p:cNvPr id="18435" name="Rectangle 3"/>
          <p:cNvSpPr>
            <a:spLocks noGrp="1" noChangeArrowheads="1"/>
          </p:cNvSpPr>
          <p:nvPr>
            <p:ph type="body" idx="1"/>
          </p:nvPr>
        </p:nvSpPr>
        <p:spPr/>
        <p:txBody>
          <a:bodyPr/>
          <a:lstStyle/>
          <a:p>
            <a:pPr eaLnBrk="1" hangingPunct="1"/>
            <a:r>
              <a:rPr lang="en-US" sz="2400"/>
              <a:t>All HIV strains express the envelope protein gp 120 that binds the CD4 molecules, but different viral strains display tissue tropism or specificity based on the co-receptor they recognize. </a:t>
            </a:r>
          </a:p>
          <a:p>
            <a:pPr eaLnBrk="1" hangingPunct="1"/>
            <a:r>
              <a:rPr lang="en-US" sz="2400"/>
              <a:t>This co-receptors belong to the chemokine receptor family.</a:t>
            </a:r>
          </a:p>
          <a:p>
            <a:pPr eaLnBrk="1" hangingPunct="1"/>
            <a:r>
              <a:rPr lang="en-US" sz="2400"/>
              <a:t>Changes in viral phenotype during the course of HIV infection may lead to changes in tropisms and cytopathology at different stages of the disease.</a:t>
            </a:r>
          </a:p>
        </p:txBody>
      </p:sp>
    </p:spTree>
    <p:extLst>
      <p:ext uri="{BB962C8B-B14F-4D97-AF65-F5344CB8AC3E}">
        <p14:creationId xmlns:p14="http://schemas.microsoft.com/office/powerpoint/2010/main" val="2725988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eaLnBrk="1" hangingPunct="1"/>
            <a:r>
              <a:rPr lang="en-US" u="sng" smtClean="0"/>
              <a:t>BINDING</a:t>
            </a:r>
          </a:p>
        </p:txBody>
      </p:sp>
      <p:sp>
        <p:nvSpPr>
          <p:cNvPr id="19459" name="Rectangle 3"/>
          <p:cNvSpPr>
            <a:spLocks noGrp="1" noChangeArrowheads="1"/>
          </p:cNvSpPr>
          <p:nvPr>
            <p:ph type="body" idx="1"/>
          </p:nvPr>
        </p:nvSpPr>
        <p:spPr/>
        <p:txBody>
          <a:bodyPr/>
          <a:lstStyle/>
          <a:p>
            <a:pPr marL="533400" indent="-533400"/>
            <a:r>
              <a:rPr lang="en-US" sz="2400" b="1" u="sng"/>
              <a:t>Mechanisms of attachment of the HIV virus</a:t>
            </a:r>
          </a:p>
          <a:p>
            <a:pPr marL="533400" indent="-533400">
              <a:buFont typeface="Wingdings" pitchFamily="2" charset="2"/>
              <a:buAutoNum type="arabicPeriod"/>
            </a:pPr>
            <a:r>
              <a:rPr lang="en-US" sz="2400"/>
              <a:t>Viral envelope glycoproteins</a:t>
            </a:r>
          </a:p>
          <a:p>
            <a:pPr marL="533400" indent="-533400">
              <a:buFont typeface="Wingdings" pitchFamily="2" charset="2"/>
              <a:buAutoNum type="arabicPeriod"/>
            </a:pPr>
            <a:r>
              <a:rPr lang="en-US" sz="2400"/>
              <a:t>Chemokine receptors</a:t>
            </a:r>
          </a:p>
          <a:p>
            <a:pPr marL="533400" indent="-533400">
              <a:buFont typeface="Wingdings" pitchFamily="2" charset="2"/>
              <a:buAutoNum type="arabicPeriod"/>
            </a:pPr>
            <a:r>
              <a:rPr lang="en-US" sz="2400"/>
              <a:t>Non-neutralizing antiviral antibodies</a:t>
            </a:r>
          </a:p>
          <a:p>
            <a:pPr marL="533400" indent="-533400">
              <a:buFont typeface="Wingdings" pitchFamily="2" charset="2"/>
              <a:buAutoNum type="arabicPeriod"/>
            </a:pPr>
            <a:r>
              <a:rPr lang="en-US" sz="2400"/>
              <a:t>Complement receptors.</a:t>
            </a:r>
          </a:p>
          <a:p>
            <a:pPr marL="533400" indent="-533400">
              <a:buFont typeface="Wingdings" pitchFamily="2" charset="2"/>
              <a:buAutoNum type="arabicPeriod"/>
            </a:pPr>
            <a:r>
              <a:rPr lang="en-US" sz="2400"/>
              <a:t>Other surface cell receptors like DC-specific C type lectin (DC SIGN) on dendritic cells and mannose binding protein on macrophages.</a:t>
            </a:r>
          </a:p>
        </p:txBody>
      </p:sp>
    </p:spTree>
    <p:extLst>
      <p:ext uri="{BB962C8B-B14F-4D97-AF65-F5344CB8AC3E}">
        <p14:creationId xmlns:p14="http://schemas.microsoft.com/office/powerpoint/2010/main" val="24832606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2154"/>
          </a:xfrm>
        </p:spPr>
        <p:txBody>
          <a:bodyPr>
            <a:normAutofit fontScale="90000"/>
          </a:bodyPr>
          <a:lstStyle/>
          <a:p>
            <a:r>
              <a:rPr lang="en-ZA" dirty="0" smtClean="0"/>
              <a:t>Introduction </a:t>
            </a:r>
            <a:endParaRPr lang="en-ZA" dirty="0"/>
          </a:p>
        </p:txBody>
      </p:sp>
      <p:sp>
        <p:nvSpPr>
          <p:cNvPr id="3" name="Content Placeholder 2"/>
          <p:cNvSpPr>
            <a:spLocks noGrp="1"/>
          </p:cNvSpPr>
          <p:nvPr>
            <p:ph idx="1"/>
          </p:nvPr>
        </p:nvSpPr>
        <p:spPr>
          <a:xfrm>
            <a:off x="838200" y="1068946"/>
            <a:ext cx="10515600" cy="5108017"/>
          </a:xfrm>
        </p:spPr>
        <p:txBody>
          <a:bodyPr>
            <a:normAutofit lnSpcReduction="10000"/>
          </a:bodyPr>
          <a:lstStyle/>
          <a:p>
            <a:r>
              <a:rPr lang="en-US" dirty="0" smtClean="0">
                <a:effectLst/>
              </a:rPr>
              <a:t>Immune deficiency diseases may be caused by inherited defects affecting immune system development (</a:t>
            </a:r>
            <a:r>
              <a:rPr lang="en-US" b="1" dirty="0" smtClean="0">
                <a:effectLst/>
              </a:rPr>
              <a:t>primary immune deficiency</a:t>
            </a:r>
            <a:r>
              <a:rPr lang="en-US" dirty="0" smtClean="0">
                <a:effectLst/>
              </a:rPr>
              <a:t>), or they may result from acquired effects of other diseases e.g., infection, malnutrition, aging, immunosuppression, autoimmunity, or chemotherapy (</a:t>
            </a:r>
            <a:r>
              <a:rPr lang="en-US" b="1" dirty="0" smtClean="0">
                <a:effectLst/>
              </a:rPr>
              <a:t>secondary immune deficiency</a:t>
            </a:r>
            <a:r>
              <a:rPr lang="en-US" dirty="0" smtClean="0">
                <a:effectLst/>
              </a:rPr>
              <a:t>). </a:t>
            </a:r>
          </a:p>
          <a:p>
            <a:r>
              <a:rPr lang="en-US" dirty="0" smtClean="0">
                <a:effectLst/>
              </a:rPr>
              <a:t>Clinically, patients with immune deficiency present with increased susceptibility to infections as well as to certain forms of cancer. </a:t>
            </a:r>
          </a:p>
          <a:p>
            <a:r>
              <a:rPr lang="en-US" dirty="0" smtClean="0">
                <a:effectLst/>
              </a:rPr>
              <a:t>The type of infections in a given patient depends largely on the component of the immune system that is affected. </a:t>
            </a:r>
          </a:p>
          <a:p>
            <a:pPr lvl="1"/>
            <a:r>
              <a:rPr lang="en-US" dirty="0" smtClean="0">
                <a:effectLst/>
                <a:latin typeface="Agency FB" panose="020B0503020202020204" pitchFamily="34" charset="0"/>
              </a:rPr>
              <a:t>Patients with defects in </a:t>
            </a:r>
            <a:r>
              <a:rPr lang="en-US" dirty="0" err="1" smtClean="0">
                <a:effectLst/>
                <a:latin typeface="Agency FB" panose="020B0503020202020204" pitchFamily="34" charset="0"/>
              </a:rPr>
              <a:t>Immunoglobulins</a:t>
            </a:r>
            <a:r>
              <a:rPr lang="en-US" dirty="0" smtClean="0">
                <a:effectLst/>
                <a:latin typeface="Agency FB" panose="020B0503020202020204" pitchFamily="34" charset="0"/>
              </a:rPr>
              <a:t>, complement, or phagocytic cells typically suffer from recurrent infections with pyogenic bacteria,</a:t>
            </a:r>
          </a:p>
          <a:p>
            <a:pPr lvl="1"/>
            <a:r>
              <a:rPr lang="en-US" dirty="0" smtClean="0">
                <a:effectLst/>
                <a:latin typeface="Agency FB" panose="020B0503020202020204" pitchFamily="34" charset="0"/>
              </a:rPr>
              <a:t>Those with defects in cell-mediated immunity are prone to infections caused by viruses, fungi, and intracellular bacteria. </a:t>
            </a:r>
          </a:p>
        </p:txBody>
      </p:sp>
    </p:spTree>
    <p:extLst>
      <p:ext uri="{BB962C8B-B14F-4D97-AF65-F5344CB8AC3E}">
        <p14:creationId xmlns:p14="http://schemas.microsoft.com/office/powerpoint/2010/main" val="10915090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pPr eaLnBrk="1" hangingPunct="1"/>
            <a:r>
              <a:rPr lang="en-US" u="sng" smtClean="0"/>
              <a:t>BINDING</a:t>
            </a:r>
            <a:r>
              <a:rPr lang="en-US" smtClean="0"/>
              <a:t> </a:t>
            </a:r>
          </a:p>
        </p:txBody>
      </p:sp>
      <p:sp>
        <p:nvSpPr>
          <p:cNvPr id="20483" name="Rectangle 3"/>
          <p:cNvSpPr>
            <a:spLocks noGrp="1" noChangeArrowheads="1"/>
          </p:cNvSpPr>
          <p:nvPr>
            <p:ph type="body" idx="1"/>
          </p:nvPr>
        </p:nvSpPr>
        <p:spPr/>
        <p:txBody>
          <a:bodyPr/>
          <a:lstStyle/>
          <a:p>
            <a:pPr marL="533400" indent="-533400">
              <a:lnSpc>
                <a:spcPct val="80000"/>
              </a:lnSpc>
            </a:pPr>
            <a:r>
              <a:rPr lang="en-US" smtClean="0"/>
              <a:t>H</a:t>
            </a:r>
            <a:r>
              <a:rPr lang="en-US" sz="2400"/>
              <a:t>IV entry can be divided into 3 basic steps:</a:t>
            </a:r>
          </a:p>
          <a:p>
            <a:pPr marL="533400" indent="-533400">
              <a:lnSpc>
                <a:spcPct val="80000"/>
              </a:lnSpc>
              <a:buFont typeface="Wingdings" pitchFamily="2" charset="2"/>
              <a:buAutoNum type="arabicPeriod"/>
            </a:pPr>
            <a:r>
              <a:rPr lang="en-US" sz="2400"/>
              <a:t> The first step is the specific binding of HIV gp120 to the CD4 molecule </a:t>
            </a:r>
          </a:p>
          <a:p>
            <a:pPr marL="533400" indent="-533400">
              <a:lnSpc>
                <a:spcPct val="80000"/>
              </a:lnSpc>
              <a:buFont typeface="Wingdings" pitchFamily="2" charset="2"/>
              <a:buAutoNum type="arabicPeriod"/>
            </a:pPr>
            <a:r>
              <a:rPr lang="en-US" sz="2400"/>
              <a:t>Following gp120-CD4 binding, a conformational change occurs in gp120. It then binds a co-receptor on the cell surface: a chemokine receptor, either </a:t>
            </a:r>
            <a:r>
              <a:rPr lang="en-US" sz="2400" b="1"/>
              <a:t>CCR5 or CXCR4</a:t>
            </a:r>
            <a:r>
              <a:rPr lang="en-US" sz="2400"/>
              <a:t> .</a:t>
            </a:r>
          </a:p>
          <a:p>
            <a:pPr marL="533400" indent="-533400">
              <a:lnSpc>
                <a:spcPct val="80000"/>
              </a:lnSpc>
              <a:buFont typeface="Wingdings" pitchFamily="2" charset="2"/>
              <a:buAutoNum type="arabicPeriod"/>
            </a:pPr>
            <a:r>
              <a:rPr lang="en-US" sz="2400"/>
              <a:t>This is thought to result in further conformational changes in gp120 that expose the gp41 protein. This protein mediates fusion of the viral and cell membranes. </a:t>
            </a:r>
          </a:p>
        </p:txBody>
      </p:sp>
    </p:spTree>
    <p:extLst>
      <p:ext uri="{BB962C8B-B14F-4D97-AF65-F5344CB8AC3E}">
        <p14:creationId xmlns:p14="http://schemas.microsoft.com/office/powerpoint/2010/main" val="6214529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endParaRPr lang="en-US" smtClean="0"/>
          </a:p>
        </p:txBody>
      </p:sp>
      <p:sp>
        <p:nvSpPr>
          <p:cNvPr id="21507" name="Rectangle 3"/>
          <p:cNvSpPr>
            <a:spLocks noGrp="1" noChangeArrowheads="1"/>
          </p:cNvSpPr>
          <p:nvPr>
            <p:ph type="body" idx="1"/>
          </p:nvPr>
        </p:nvSpPr>
        <p:spPr/>
        <p:txBody>
          <a:bodyPr/>
          <a:lstStyle/>
          <a:p>
            <a:pPr eaLnBrk="1" hangingPunct="1">
              <a:lnSpc>
                <a:spcPct val="80000"/>
              </a:lnSpc>
            </a:pPr>
            <a:r>
              <a:rPr lang="en-US" sz="2400"/>
              <a:t>Viral strains found in the early stages of the infection (e.g. R5 viruses) demonstrate tropism towards macrophages.</a:t>
            </a:r>
          </a:p>
          <a:p>
            <a:pPr eaLnBrk="1" hangingPunct="1">
              <a:lnSpc>
                <a:spcPct val="80000"/>
              </a:lnSpc>
            </a:pPr>
            <a:r>
              <a:rPr lang="en-US" sz="2400"/>
              <a:t>X4 strains of HIV are commonly seen in later stgs of disease. They bind to chemokine receptor CXCR4, more broadly expressed on T-cells.</a:t>
            </a:r>
          </a:p>
          <a:p>
            <a:pPr eaLnBrk="1" hangingPunct="1">
              <a:lnSpc>
                <a:spcPct val="80000"/>
              </a:lnSpc>
            </a:pPr>
            <a:r>
              <a:rPr lang="en-US" sz="2400"/>
              <a:t>A small % of individuals possessing nonfunctional alleles for the polymorphic chemokine receptor CCR5(found on macrophages) appear to be highly resistant to HIV infection or display delayed progression of disease.</a:t>
            </a:r>
          </a:p>
        </p:txBody>
      </p:sp>
    </p:spTree>
    <p:extLst>
      <p:ext uri="{BB962C8B-B14F-4D97-AF65-F5344CB8AC3E}">
        <p14:creationId xmlns:p14="http://schemas.microsoft.com/office/powerpoint/2010/main" val="12281409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p:txBody>
          <a:bodyPr/>
          <a:lstStyle/>
          <a:p>
            <a:pPr eaLnBrk="1" hangingPunct="1"/>
            <a:r>
              <a:rPr lang="en-US" u="sng" smtClean="0"/>
              <a:t>FUSION and ENTRY:</a:t>
            </a:r>
          </a:p>
        </p:txBody>
      </p:sp>
      <p:sp>
        <p:nvSpPr>
          <p:cNvPr id="22531" name="Rectangle 3"/>
          <p:cNvSpPr>
            <a:spLocks noGrp="1" noChangeArrowheads="1"/>
          </p:cNvSpPr>
          <p:nvPr>
            <p:ph type="body" idx="1"/>
          </p:nvPr>
        </p:nvSpPr>
        <p:spPr/>
        <p:txBody>
          <a:bodyPr/>
          <a:lstStyle/>
          <a:p>
            <a:pPr eaLnBrk="1" hangingPunct="1"/>
            <a:r>
              <a:rPr lang="en-US" smtClean="0"/>
              <a:t>Viral binding to host cell triggers fusion of the viral and host cell membranes. Mediated by gp41</a:t>
            </a:r>
          </a:p>
          <a:p>
            <a:pPr eaLnBrk="1" hangingPunct="1"/>
            <a:r>
              <a:rPr lang="en-US" smtClean="0"/>
              <a:t>Allows entry of virus core into host cell cytoplasm</a:t>
            </a:r>
          </a:p>
          <a:p>
            <a:pPr eaLnBrk="1" hangingPunct="1"/>
            <a:r>
              <a:rPr lang="en-US" smtClean="0"/>
              <a:t>Core protein dissolved by host enzymes releasing viral RNA and enzymes</a:t>
            </a:r>
          </a:p>
          <a:p>
            <a:pPr eaLnBrk="1" hangingPunct="1"/>
            <a:r>
              <a:rPr lang="en-US" smtClean="0"/>
              <a:t>Viral enzymes released include </a:t>
            </a:r>
            <a:r>
              <a:rPr lang="en-US" b="1" smtClean="0"/>
              <a:t>RT, integrase, protease and RNAse-H</a:t>
            </a:r>
          </a:p>
        </p:txBody>
      </p:sp>
    </p:spTree>
    <p:extLst>
      <p:ext uri="{BB962C8B-B14F-4D97-AF65-F5344CB8AC3E}">
        <p14:creationId xmlns:p14="http://schemas.microsoft.com/office/powerpoint/2010/main" val="19529887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noChangeArrowheads="1"/>
          </p:cNvSpPr>
          <p:nvPr>
            <p:ph type="title"/>
          </p:nvPr>
        </p:nvSpPr>
        <p:spPr/>
        <p:txBody>
          <a:bodyPr/>
          <a:lstStyle/>
          <a:p>
            <a:pPr eaLnBrk="1" hangingPunct="1"/>
            <a:r>
              <a:rPr lang="en-US" u="sng" smtClean="0"/>
              <a:t>INTEGRATION</a:t>
            </a:r>
            <a:r>
              <a:rPr lang="en-US" smtClean="0"/>
              <a:t> </a:t>
            </a:r>
          </a:p>
        </p:txBody>
      </p:sp>
      <p:sp>
        <p:nvSpPr>
          <p:cNvPr id="23555" name="Rectangle 3"/>
          <p:cNvSpPr>
            <a:spLocks noGrp="1" noChangeArrowheads="1"/>
          </p:cNvSpPr>
          <p:nvPr>
            <p:ph type="body" idx="1"/>
          </p:nvPr>
        </p:nvSpPr>
        <p:spPr/>
        <p:txBody>
          <a:bodyPr/>
          <a:lstStyle/>
          <a:p>
            <a:pPr eaLnBrk="1" hangingPunct="1">
              <a:lnSpc>
                <a:spcPct val="90000"/>
              </a:lnSpc>
            </a:pPr>
            <a:r>
              <a:rPr lang="en-US" sz="2400" b="1"/>
              <a:t>Reverse transcriptase converts the viral RNA into a DNA molecule</a:t>
            </a:r>
          </a:p>
          <a:p>
            <a:pPr eaLnBrk="1" hangingPunct="1">
              <a:lnSpc>
                <a:spcPct val="90000"/>
              </a:lnSpc>
            </a:pPr>
            <a:r>
              <a:rPr lang="en-US" sz="2400"/>
              <a:t>The reverse transcription step of HIV replication is error prone; mutations are frequent and even within an individual patient HIV heterogeneity develops rapidly.</a:t>
            </a:r>
          </a:p>
          <a:p>
            <a:pPr eaLnBrk="1" hangingPunct="1">
              <a:lnSpc>
                <a:spcPct val="90000"/>
              </a:lnSpc>
            </a:pPr>
            <a:r>
              <a:rPr lang="en-US" sz="2400"/>
              <a:t>The development of antigenically and phenotypically distinct strains contributes to progression of the disease, clinical resistance, and lack of efficacy of early vaccines.</a:t>
            </a:r>
            <a:endParaRPr lang="en-US" sz="2400" b="1"/>
          </a:p>
        </p:txBody>
      </p:sp>
    </p:spTree>
    <p:extLst>
      <p:ext uri="{BB962C8B-B14F-4D97-AF65-F5344CB8AC3E}">
        <p14:creationId xmlns:p14="http://schemas.microsoft.com/office/powerpoint/2010/main" val="607751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endParaRPr lang="en-US" smtClean="0"/>
          </a:p>
        </p:txBody>
      </p:sp>
      <p:sp>
        <p:nvSpPr>
          <p:cNvPr id="24579" name="Rectangle 3"/>
          <p:cNvSpPr>
            <a:spLocks noGrp="1" noChangeArrowheads="1"/>
          </p:cNvSpPr>
          <p:nvPr>
            <p:ph type="body" idx="1"/>
          </p:nvPr>
        </p:nvSpPr>
        <p:spPr/>
        <p:txBody>
          <a:bodyPr/>
          <a:lstStyle/>
          <a:p>
            <a:pPr eaLnBrk="1" hangingPunct="1">
              <a:lnSpc>
                <a:spcPct val="90000"/>
              </a:lnSpc>
            </a:pPr>
            <a:r>
              <a:rPr lang="en-US" smtClean="0"/>
              <a:t>The DNA enters the host cell nucleus  </a:t>
            </a:r>
            <a:endParaRPr lang="en-US" b="1" smtClean="0"/>
          </a:p>
          <a:p>
            <a:pPr eaLnBrk="1" hangingPunct="1">
              <a:lnSpc>
                <a:spcPct val="90000"/>
              </a:lnSpc>
            </a:pPr>
            <a:r>
              <a:rPr lang="en-US" b="1" smtClean="0"/>
              <a:t>Integrase catalyses the process of integration of the viral DNA into the host cell’s DNA</a:t>
            </a:r>
            <a:endParaRPr lang="en-US" smtClean="0"/>
          </a:p>
          <a:p>
            <a:pPr eaLnBrk="1" hangingPunct="1">
              <a:lnSpc>
                <a:spcPct val="90000"/>
              </a:lnSpc>
            </a:pPr>
            <a:r>
              <a:rPr lang="en-US" smtClean="0"/>
              <a:t>Once the viral DNA is integrated into the genetic material of the host, HIV may persist in a latent state for many years.</a:t>
            </a:r>
            <a:endParaRPr lang="en-US" b="1" smtClean="0"/>
          </a:p>
          <a:p>
            <a:pPr eaLnBrk="1" hangingPunct="1">
              <a:lnSpc>
                <a:spcPct val="90000"/>
              </a:lnSpc>
            </a:pPr>
            <a:r>
              <a:rPr lang="en-US" b="1" smtClean="0"/>
              <a:t>Major barrier to eradication or cure of HIV</a:t>
            </a:r>
          </a:p>
          <a:p>
            <a:pPr eaLnBrk="1" hangingPunct="1">
              <a:lnSpc>
                <a:spcPct val="90000"/>
              </a:lnSpc>
            </a:pPr>
            <a:endParaRPr lang="en-US" smtClean="0"/>
          </a:p>
        </p:txBody>
      </p:sp>
    </p:spTree>
    <p:extLst>
      <p:ext uri="{BB962C8B-B14F-4D97-AF65-F5344CB8AC3E}">
        <p14:creationId xmlns:p14="http://schemas.microsoft.com/office/powerpoint/2010/main" val="28475002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noChangeArrowheads="1"/>
          </p:cNvSpPr>
          <p:nvPr>
            <p:ph type="title"/>
          </p:nvPr>
        </p:nvSpPr>
        <p:spPr/>
        <p:txBody>
          <a:bodyPr/>
          <a:lstStyle/>
          <a:p>
            <a:pPr eaLnBrk="1" hangingPunct="1"/>
            <a:r>
              <a:rPr lang="en-US" u="sng" smtClean="0"/>
              <a:t>REPLICATION</a:t>
            </a:r>
          </a:p>
        </p:txBody>
      </p:sp>
      <p:sp>
        <p:nvSpPr>
          <p:cNvPr id="25603" name="Rectangle 3"/>
          <p:cNvSpPr>
            <a:spLocks noGrp="1" noChangeArrowheads="1"/>
          </p:cNvSpPr>
          <p:nvPr>
            <p:ph type="body" idx="1"/>
          </p:nvPr>
        </p:nvSpPr>
        <p:spPr/>
        <p:txBody>
          <a:bodyPr/>
          <a:lstStyle/>
          <a:p>
            <a:pPr eaLnBrk="1" hangingPunct="1">
              <a:lnSpc>
                <a:spcPct val="80000"/>
              </a:lnSpc>
            </a:pPr>
            <a:r>
              <a:rPr lang="en-US" sz="2400"/>
              <a:t>Integrated viral DNA turns the host cell into a "factory" for manufacturing more viruses.</a:t>
            </a:r>
          </a:p>
          <a:p>
            <a:pPr eaLnBrk="1" hangingPunct="1">
              <a:lnSpc>
                <a:spcPct val="80000"/>
              </a:lnSpc>
            </a:pPr>
            <a:r>
              <a:rPr lang="en-US" sz="2400"/>
              <a:t>Viral proteins are produced as a single multi-protein molecule</a:t>
            </a:r>
            <a:endParaRPr lang="en-US" sz="2400" b="1"/>
          </a:p>
          <a:p>
            <a:pPr eaLnBrk="1" hangingPunct="1">
              <a:lnSpc>
                <a:spcPct val="80000"/>
              </a:lnSpc>
            </a:pPr>
            <a:r>
              <a:rPr lang="en-US" sz="2400" b="1"/>
              <a:t>Viral proteins cleaved by protease enzyme </a:t>
            </a:r>
            <a:endParaRPr lang="en-US" sz="2400"/>
          </a:p>
          <a:p>
            <a:pPr eaLnBrk="1" hangingPunct="1">
              <a:lnSpc>
                <a:spcPct val="80000"/>
              </a:lnSpc>
            </a:pPr>
            <a:r>
              <a:rPr lang="en-US" sz="2400"/>
              <a:t>Directs the synthesis of viral messenger RNA (mRNA)</a:t>
            </a:r>
          </a:p>
          <a:p>
            <a:pPr eaLnBrk="1" hangingPunct="1">
              <a:lnSpc>
                <a:spcPct val="80000"/>
              </a:lnSpc>
            </a:pPr>
            <a:r>
              <a:rPr lang="en-US" sz="2400"/>
              <a:t>mRNA leaves the nucleus and enters the cytoplasm where it produces viral proteins (core, envelope, and regulatory proteins and enzymes essential for HIV replication</a:t>
            </a:r>
          </a:p>
        </p:txBody>
      </p:sp>
    </p:spTree>
    <p:extLst>
      <p:ext uri="{BB962C8B-B14F-4D97-AF65-F5344CB8AC3E}">
        <p14:creationId xmlns:p14="http://schemas.microsoft.com/office/powerpoint/2010/main" val="27243520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Grp="1" noChangeArrowheads="1"/>
          </p:cNvSpPr>
          <p:nvPr>
            <p:ph type="title"/>
          </p:nvPr>
        </p:nvSpPr>
        <p:spPr/>
        <p:txBody>
          <a:bodyPr/>
          <a:lstStyle/>
          <a:p>
            <a:pPr eaLnBrk="1" hangingPunct="1"/>
            <a:r>
              <a:rPr lang="en-US" u="sng" smtClean="0"/>
              <a:t>Budding and Maturation:</a:t>
            </a:r>
            <a:r>
              <a:rPr lang="en-US" smtClean="0"/>
              <a:t> </a:t>
            </a:r>
          </a:p>
        </p:txBody>
      </p:sp>
      <p:sp>
        <p:nvSpPr>
          <p:cNvPr id="26627" name="Rectangle 3"/>
          <p:cNvSpPr>
            <a:spLocks noGrp="1" noChangeArrowheads="1"/>
          </p:cNvSpPr>
          <p:nvPr>
            <p:ph type="body" idx="1"/>
          </p:nvPr>
        </p:nvSpPr>
        <p:spPr/>
        <p:txBody>
          <a:bodyPr/>
          <a:lstStyle/>
          <a:p>
            <a:pPr eaLnBrk="1" hangingPunct="1"/>
            <a:r>
              <a:rPr lang="en-US" sz="2400"/>
              <a:t>Viral proteins together with RNA gather at the membrane of the CD4+  cells</a:t>
            </a:r>
          </a:p>
          <a:p>
            <a:pPr eaLnBrk="1" hangingPunct="1"/>
            <a:r>
              <a:rPr lang="en-US" sz="2400"/>
              <a:t>Viral particles are formed which bud off the cell and enter the bloodstream</a:t>
            </a:r>
          </a:p>
          <a:p>
            <a:pPr eaLnBrk="1" hangingPunct="1"/>
            <a:r>
              <a:rPr lang="en-US" sz="2400"/>
              <a:t>The CD4 cells are often destroyed by HIV virus infection and replication resulting in profound immunodeficiency</a:t>
            </a:r>
            <a:r>
              <a:rPr lang="en-US" sz="2400" i="1"/>
              <a:t>.</a:t>
            </a:r>
            <a:endParaRPr lang="en-US" sz="2400" b="1"/>
          </a:p>
          <a:p>
            <a:pPr eaLnBrk="1" hangingPunct="1"/>
            <a:r>
              <a:rPr lang="en-US" sz="2400" b="1"/>
              <a:t>Budding= virions take the lipid bi-layer of host cell with them and form new virus particles.</a:t>
            </a:r>
          </a:p>
        </p:txBody>
      </p:sp>
    </p:spTree>
    <p:extLst>
      <p:ext uri="{BB962C8B-B14F-4D97-AF65-F5344CB8AC3E}">
        <p14:creationId xmlns:p14="http://schemas.microsoft.com/office/powerpoint/2010/main" val="26254257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p:txBody>
          <a:bodyPr>
            <a:normAutofit lnSpcReduction="10000"/>
          </a:bodyPr>
          <a:lstStyle/>
          <a:p>
            <a:pPr marL="457200" indent="-457200"/>
            <a:r>
              <a:rPr lang="en-US" sz="2400" dirty="0"/>
              <a:t>The newly produced, immature viruses are non-infectious.</a:t>
            </a:r>
          </a:p>
          <a:p>
            <a:pPr marL="457200" indent="-457200"/>
            <a:r>
              <a:rPr lang="en-US" sz="2400" dirty="0"/>
              <a:t>Maturation involves the viral enzyme protease which further structures the viral macro-proteins into functional proteins. Viral particles are then infectious.</a:t>
            </a:r>
          </a:p>
          <a:p>
            <a:pPr marL="457200" indent="-457200"/>
            <a:r>
              <a:rPr lang="en-US" sz="2400" dirty="0"/>
              <a:t>CD4 </a:t>
            </a:r>
            <a:r>
              <a:rPr lang="en-US" sz="2400" dirty="0" smtClean="0"/>
              <a:t>T cells destruction is the hallmark of the immune deficiency caused by HIV infection. It is thought to be due to;</a:t>
            </a:r>
            <a:endParaRPr lang="en-US" sz="2400" dirty="0"/>
          </a:p>
          <a:p>
            <a:pPr marL="914400" lvl="1" indent="-457200">
              <a:buFont typeface="Wingdings" pitchFamily="2" charset="2"/>
              <a:buAutoNum type="arabicPeriod"/>
            </a:pPr>
            <a:r>
              <a:rPr lang="en-US" sz="2000" dirty="0" smtClean="0"/>
              <a:t>Large </a:t>
            </a:r>
            <a:r>
              <a:rPr lang="en-US" sz="2000" dirty="0"/>
              <a:t>number of viruses budding off, </a:t>
            </a:r>
          </a:p>
          <a:p>
            <a:pPr marL="914400" lvl="1" indent="-457200">
              <a:buFont typeface="Wingdings" pitchFamily="2" charset="2"/>
              <a:buAutoNum type="arabicPeriod"/>
            </a:pPr>
            <a:r>
              <a:rPr lang="en-US" sz="2000" dirty="0" smtClean="0"/>
              <a:t>Body's </a:t>
            </a:r>
            <a:r>
              <a:rPr lang="en-US" sz="2000" dirty="0"/>
              <a:t>immune system will recognize the viral envelope proteins in the cell membrane and destroy the damaged cells </a:t>
            </a:r>
            <a:endParaRPr lang="en-US" sz="2000" dirty="0" smtClean="0"/>
          </a:p>
          <a:p>
            <a:pPr marL="914400" lvl="1" indent="-457200">
              <a:buFont typeface="Wingdings" pitchFamily="2" charset="2"/>
              <a:buAutoNum type="arabicPeriod"/>
            </a:pPr>
            <a:r>
              <a:rPr lang="en-US" sz="2000" dirty="0" smtClean="0"/>
              <a:t>Apoptosis as a result of chronic stimulation </a:t>
            </a:r>
          </a:p>
          <a:p>
            <a:pPr marL="914400" lvl="1" indent="-457200">
              <a:buFont typeface="Wingdings" pitchFamily="2" charset="2"/>
              <a:buAutoNum type="arabicPeriod"/>
            </a:pPr>
            <a:r>
              <a:rPr lang="en-US" sz="2000" dirty="0" smtClean="0"/>
              <a:t>Decreased </a:t>
            </a:r>
            <a:r>
              <a:rPr lang="en-US" sz="2000" dirty="0" err="1" smtClean="0"/>
              <a:t>thymic</a:t>
            </a:r>
            <a:r>
              <a:rPr lang="en-US" sz="2000" dirty="0" smtClean="0"/>
              <a:t> output</a:t>
            </a:r>
          </a:p>
          <a:p>
            <a:pPr marL="914400" lvl="1" indent="-457200">
              <a:buFont typeface="Wingdings" pitchFamily="2" charset="2"/>
              <a:buAutoNum type="arabicPeriod"/>
            </a:pPr>
            <a:r>
              <a:rPr lang="en-US" sz="2000" dirty="0" smtClean="0"/>
              <a:t>Functional defects</a:t>
            </a:r>
          </a:p>
          <a:p>
            <a:pPr marL="914400" lvl="1" indent="-457200">
              <a:buFont typeface="Wingdings" pitchFamily="2" charset="2"/>
              <a:buAutoNum type="arabicPeriod"/>
            </a:pPr>
            <a:r>
              <a:rPr lang="en-US" sz="2000" dirty="0" smtClean="0"/>
              <a:t>Defective macrophage and DC functions</a:t>
            </a:r>
          </a:p>
          <a:p>
            <a:pPr marL="914400" lvl="1" indent="-457200">
              <a:buFont typeface="Wingdings" pitchFamily="2" charset="2"/>
              <a:buAutoNum type="arabicPeriod"/>
            </a:pPr>
            <a:r>
              <a:rPr lang="en-US" sz="2000" dirty="0" smtClean="0"/>
              <a:t>Destruction of architecture of lymphoid tissues (late) </a:t>
            </a:r>
            <a:endParaRPr lang="en-US" sz="2000" dirty="0"/>
          </a:p>
        </p:txBody>
      </p:sp>
    </p:spTree>
    <p:extLst>
      <p:ext uri="{BB962C8B-B14F-4D97-AF65-F5344CB8AC3E}">
        <p14:creationId xmlns:p14="http://schemas.microsoft.com/office/powerpoint/2010/main" val="40955953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8674" name="Picture 2" descr="Gulick F1"/>
          <p:cNvPicPr>
            <a:picLocks noGrp="1" noChangeAspect="1" noChangeArrowheads="1"/>
          </p:cNvPicPr>
          <p:nvPr>
            <p:ph sz="half" idx="4294967295"/>
          </p:nvPr>
        </p:nvPicPr>
        <p:blipFill>
          <a:blip r:embed="rId3" cstate="print"/>
          <a:srcRect/>
          <a:stretch>
            <a:fillRect/>
          </a:stretch>
        </p:blipFill>
        <p:spPr>
          <a:xfrm>
            <a:off x="2855913" y="404814"/>
            <a:ext cx="5473700" cy="3671887"/>
          </a:xfrm>
          <a:noFill/>
        </p:spPr>
      </p:pic>
      <p:sp>
        <p:nvSpPr>
          <p:cNvPr id="28675" name="Rectangle 3"/>
          <p:cNvSpPr>
            <a:spLocks noGrp="1" noChangeArrowheads="1"/>
          </p:cNvSpPr>
          <p:nvPr>
            <p:ph type="body" sz="half" idx="1"/>
          </p:nvPr>
        </p:nvSpPr>
        <p:spPr>
          <a:xfrm>
            <a:off x="2206625" y="3232598"/>
            <a:ext cx="2160589" cy="3220592"/>
          </a:xfrm>
        </p:spPr>
        <p:txBody>
          <a:bodyPr>
            <a:normAutofit/>
          </a:bodyPr>
          <a:lstStyle/>
          <a:p>
            <a:pPr eaLnBrk="1" hangingPunct="1"/>
            <a:r>
              <a:rPr lang="en-US" sz="2000" b="1" dirty="0"/>
              <a:t>Reverse Transcription</a:t>
            </a:r>
          </a:p>
          <a:p>
            <a:pPr lvl="1" eaLnBrk="1" hangingPunct="1"/>
            <a:r>
              <a:rPr lang="en-US" sz="1800" dirty="0"/>
              <a:t>The viral enzyme </a:t>
            </a:r>
            <a:r>
              <a:rPr lang="en-US" sz="1800" b="1" dirty="0"/>
              <a:t>reverse transcriptase</a:t>
            </a:r>
            <a:r>
              <a:rPr lang="en-US" sz="1800" dirty="0"/>
              <a:t> converts the single stranded viral RNA into double strand DNA</a:t>
            </a:r>
          </a:p>
        </p:txBody>
      </p:sp>
      <p:sp>
        <p:nvSpPr>
          <p:cNvPr id="28676" name="Rectangle 4"/>
          <p:cNvSpPr>
            <a:spLocks noGrp="1" noChangeArrowheads="1"/>
          </p:cNvSpPr>
          <p:nvPr>
            <p:ph type="body" sz="half" idx="2"/>
          </p:nvPr>
        </p:nvSpPr>
        <p:spPr>
          <a:xfrm>
            <a:off x="8113690" y="692150"/>
            <a:ext cx="3362348" cy="6165850"/>
          </a:xfrm>
        </p:spPr>
        <p:txBody>
          <a:bodyPr/>
          <a:lstStyle/>
          <a:p>
            <a:pPr eaLnBrk="1" hangingPunct="1">
              <a:lnSpc>
                <a:spcPct val="80000"/>
              </a:lnSpc>
            </a:pPr>
            <a:r>
              <a:rPr lang="en-US" sz="2000" b="1" dirty="0"/>
              <a:t>Transcription:</a:t>
            </a:r>
          </a:p>
          <a:p>
            <a:pPr lvl="1" eaLnBrk="1" hangingPunct="1">
              <a:lnSpc>
                <a:spcPct val="80000"/>
              </a:lnSpc>
            </a:pPr>
            <a:r>
              <a:rPr lang="en-US" sz="1800" dirty="0"/>
              <a:t>Activation of host cell results in transcription of viral DNA into mRNA.</a:t>
            </a:r>
          </a:p>
          <a:p>
            <a:pPr lvl="1" eaLnBrk="1" hangingPunct="1">
              <a:lnSpc>
                <a:spcPct val="80000"/>
              </a:lnSpc>
            </a:pPr>
            <a:r>
              <a:rPr lang="en-US" sz="1800" dirty="0"/>
              <a:t>mRNA translated into viral precursor proteins</a:t>
            </a:r>
          </a:p>
          <a:p>
            <a:pPr eaLnBrk="1" hangingPunct="1">
              <a:lnSpc>
                <a:spcPct val="80000"/>
              </a:lnSpc>
            </a:pPr>
            <a:endParaRPr lang="en-US" sz="2000" b="1" dirty="0" smtClean="0"/>
          </a:p>
          <a:p>
            <a:pPr eaLnBrk="1" hangingPunct="1">
              <a:lnSpc>
                <a:spcPct val="80000"/>
              </a:lnSpc>
            </a:pPr>
            <a:endParaRPr lang="en-US" sz="2000" b="1" dirty="0"/>
          </a:p>
          <a:p>
            <a:pPr eaLnBrk="1" hangingPunct="1">
              <a:lnSpc>
                <a:spcPct val="80000"/>
              </a:lnSpc>
            </a:pPr>
            <a:endParaRPr lang="en-US" sz="2000" b="1" dirty="0" smtClean="0"/>
          </a:p>
          <a:p>
            <a:pPr eaLnBrk="1" hangingPunct="1">
              <a:lnSpc>
                <a:spcPct val="80000"/>
              </a:lnSpc>
            </a:pPr>
            <a:r>
              <a:rPr lang="en-US" sz="2000" b="1" dirty="0" smtClean="0"/>
              <a:t>Assembly </a:t>
            </a:r>
            <a:r>
              <a:rPr lang="en-US" sz="2000" b="1" dirty="0"/>
              <a:t>&amp; Budding</a:t>
            </a:r>
          </a:p>
          <a:p>
            <a:pPr eaLnBrk="1" hangingPunct="1">
              <a:lnSpc>
                <a:spcPct val="80000"/>
              </a:lnSpc>
            </a:pPr>
            <a:r>
              <a:rPr lang="en-US" sz="1800" dirty="0"/>
              <a:t>Viral precursor proteins processed by </a:t>
            </a:r>
            <a:r>
              <a:rPr lang="en-US" sz="1800" b="1" dirty="0"/>
              <a:t>protease</a:t>
            </a:r>
            <a:r>
              <a:rPr lang="en-US" sz="1800" dirty="0"/>
              <a:t> enzyme into usable forms</a:t>
            </a:r>
          </a:p>
          <a:p>
            <a:pPr lvl="1" eaLnBrk="1" hangingPunct="1">
              <a:lnSpc>
                <a:spcPct val="80000"/>
              </a:lnSpc>
            </a:pPr>
            <a:r>
              <a:rPr lang="en-US" sz="1600" dirty="0"/>
              <a:t>Proteins assembled with RNA to form viral particles which then bud</a:t>
            </a:r>
          </a:p>
        </p:txBody>
      </p:sp>
      <p:sp>
        <p:nvSpPr>
          <p:cNvPr id="28677" name="AutoShape 5"/>
          <p:cNvSpPr>
            <a:spLocks noGrp="1" noChangeArrowheads="1"/>
          </p:cNvSpPr>
          <p:nvPr>
            <p:ph type="title"/>
          </p:nvPr>
        </p:nvSpPr>
        <p:spPr>
          <a:xfrm>
            <a:off x="1847851" y="214313"/>
            <a:ext cx="8620125" cy="550862"/>
          </a:xfrm>
        </p:spPr>
        <p:txBody>
          <a:bodyPr/>
          <a:lstStyle/>
          <a:p>
            <a:pPr eaLnBrk="1" hangingPunct="1"/>
            <a:r>
              <a:rPr lang="en-US" sz="3200"/>
              <a:t>HIV LIFE CYCLE: Enzymes</a:t>
            </a:r>
          </a:p>
        </p:txBody>
      </p:sp>
      <p:sp>
        <p:nvSpPr>
          <p:cNvPr id="28678" name="Line 6"/>
          <p:cNvSpPr>
            <a:spLocks noChangeShapeType="1"/>
          </p:cNvSpPr>
          <p:nvPr/>
        </p:nvSpPr>
        <p:spPr bwMode="auto">
          <a:xfrm flipV="1">
            <a:off x="3719514" y="1773239"/>
            <a:ext cx="1150937" cy="1728787"/>
          </a:xfrm>
          <a:prstGeom prst="line">
            <a:avLst/>
          </a:prstGeom>
          <a:noFill/>
          <a:ln w="9525">
            <a:solidFill>
              <a:schemeClr val="hlink"/>
            </a:solidFill>
            <a:round/>
            <a:headEnd/>
            <a:tailEnd type="triangle" w="med" len="med"/>
          </a:ln>
          <a:effectLst/>
        </p:spPr>
        <p:txBody>
          <a:bodyPr/>
          <a:lstStyle/>
          <a:p>
            <a:endParaRPr lang="en-US"/>
          </a:p>
        </p:txBody>
      </p:sp>
      <p:sp>
        <p:nvSpPr>
          <p:cNvPr id="28679" name="Rectangle 7"/>
          <p:cNvSpPr>
            <a:spLocks noChangeArrowheads="1"/>
          </p:cNvSpPr>
          <p:nvPr/>
        </p:nvSpPr>
        <p:spPr bwMode="auto">
          <a:xfrm>
            <a:off x="4440239" y="4868864"/>
            <a:ext cx="3024187" cy="1846659"/>
          </a:xfrm>
          <a:prstGeom prst="rect">
            <a:avLst/>
          </a:prstGeom>
          <a:noFill/>
          <a:ln w="9525">
            <a:noFill/>
            <a:miter lim="800000"/>
            <a:headEnd/>
            <a:tailEnd/>
          </a:ln>
          <a:effectLst/>
        </p:spPr>
        <p:txBody>
          <a:bodyPr>
            <a:spAutoFit/>
          </a:bodyPr>
          <a:lstStyle/>
          <a:p>
            <a:r>
              <a:rPr lang="en-US" sz="2400" b="1" dirty="0">
                <a:latin typeface="Tahoma" pitchFamily="34" charset="0"/>
                <a:cs typeface="Arial" charset="0"/>
              </a:rPr>
              <a:t>Integration</a:t>
            </a:r>
            <a:r>
              <a:rPr lang="en-US" sz="2000" b="1" dirty="0">
                <a:latin typeface="Tahoma" pitchFamily="34" charset="0"/>
                <a:cs typeface="Arial" charset="0"/>
              </a:rPr>
              <a:t>:</a:t>
            </a:r>
          </a:p>
          <a:p>
            <a:pPr lvl="1"/>
            <a:r>
              <a:rPr lang="en-US" dirty="0">
                <a:latin typeface="Tahoma" pitchFamily="34" charset="0"/>
                <a:cs typeface="Arial" charset="0"/>
              </a:rPr>
              <a:t>The viral enzyme </a:t>
            </a:r>
            <a:r>
              <a:rPr lang="en-US" b="1" dirty="0" err="1">
                <a:latin typeface="Tahoma" pitchFamily="34" charset="0"/>
                <a:cs typeface="Arial" charset="0"/>
              </a:rPr>
              <a:t>integrase</a:t>
            </a:r>
            <a:r>
              <a:rPr lang="en-US" dirty="0">
                <a:latin typeface="Tahoma" pitchFamily="34" charset="0"/>
                <a:cs typeface="Arial" charset="0"/>
              </a:rPr>
              <a:t> inserts the viral DNA (viral genetic material) into the host DNA.</a:t>
            </a:r>
          </a:p>
        </p:txBody>
      </p:sp>
      <p:sp>
        <p:nvSpPr>
          <p:cNvPr id="28680" name="Line 8"/>
          <p:cNvSpPr>
            <a:spLocks noChangeShapeType="1"/>
          </p:cNvSpPr>
          <p:nvPr/>
        </p:nvSpPr>
        <p:spPr bwMode="auto">
          <a:xfrm>
            <a:off x="7104064" y="2205038"/>
            <a:ext cx="1152525" cy="1655762"/>
          </a:xfrm>
          <a:prstGeom prst="line">
            <a:avLst/>
          </a:prstGeom>
          <a:noFill/>
          <a:ln w="9525">
            <a:solidFill>
              <a:schemeClr val="hlink"/>
            </a:solidFill>
            <a:round/>
            <a:headEnd type="triangle" w="med" len="med"/>
            <a:tailEnd/>
          </a:ln>
          <a:effectLst/>
        </p:spPr>
        <p:txBody>
          <a:bodyPr/>
          <a:lstStyle/>
          <a:p>
            <a:endParaRPr lang="en-US"/>
          </a:p>
        </p:txBody>
      </p:sp>
      <p:sp>
        <p:nvSpPr>
          <p:cNvPr id="28681" name="Line 9"/>
          <p:cNvSpPr>
            <a:spLocks noChangeShapeType="1"/>
          </p:cNvSpPr>
          <p:nvPr/>
        </p:nvSpPr>
        <p:spPr bwMode="auto">
          <a:xfrm flipH="1">
            <a:off x="6527801" y="1196975"/>
            <a:ext cx="1800225" cy="719138"/>
          </a:xfrm>
          <a:prstGeom prst="line">
            <a:avLst/>
          </a:prstGeom>
          <a:noFill/>
          <a:ln w="9525">
            <a:solidFill>
              <a:schemeClr val="hlink"/>
            </a:solidFill>
            <a:round/>
            <a:headEnd/>
            <a:tailEnd type="triangle" w="med" len="med"/>
          </a:ln>
          <a:effectLst/>
        </p:spPr>
        <p:txBody>
          <a:bodyPr/>
          <a:lstStyle/>
          <a:p>
            <a:endParaRPr lang="en-US"/>
          </a:p>
        </p:txBody>
      </p:sp>
      <p:sp>
        <p:nvSpPr>
          <p:cNvPr id="28682" name="Line 10"/>
          <p:cNvSpPr>
            <a:spLocks noChangeShapeType="1"/>
          </p:cNvSpPr>
          <p:nvPr/>
        </p:nvSpPr>
        <p:spPr bwMode="auto">
          <a:xfrm flipV="1">
            <a:off x="5375275" y="2565401"/>
            <a:ext cx="0" cy="2519363"/>
          </a:xfrm>
          <a:prstGeom prst="line">
            <a:avLst/>
          </a:prstGeom>
          <a:noFill/>
          <a:ln w="9525">
            <a:solidFill>
              <a:schemeClr val="hlink"/>
            </a:solidFill>
            <a:round/>
            <a:headEnd/>
            <a:tailEnd type="triangle" w="med" len="med"/>
          </a:ln>
          <a:effectLst/>
        </p:spPr>
        <p:txBody>
          <a:bodyPr/>
          <a:lstStyle/>
          <a:p>
            <a:endParaRPr lang="en-US"/>
          </a:p>
        </p:txBody>
      </p:sp>
    </p:spTree>
    <p:extLst>
      <p:ext uri="{BB962C8B-B14F-4D97-AF65-F5344CB8AC3E}">
        <p14:creationId xmlns:p14="http://schemas.microsoft.com/office/powerpoint/2010/main" val="35488144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476518" y="540913"/>
            <a:ext cx="10972800" cy="5911402"/>
          </a:xfrm>
          <a:prstGeom prst="rect">
            <a:avLst/>
          </a:prstGeom>
        </p:spPr>
      </p:pic>
    </p:spTree>
    <p:extLst>
      <p:ext uri="{BB962C8B-B14F-4D97-AF65-F5344CB8AC3E}">
        <p14:creationId xmlns:p14="http://schemas.microsoft.com/office/powerpoint/2010/main" val="3316039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Primary immune deficiency </a:t>
            </a:r>
            <a:endParaRPr lang="en-ZA" dirty="0"/>
          </a:p>
        </p:txBody>
      </p:sp>
      <p:sp>
        <p:nvSpPr>
          <p:cNvPr id="3" name="Content Placeholder 2"/>
          <p:cNvSpPr>
            <a:spLocks noGrp="1"/>
          </p:cNvSpPr>
          <p:nvPr>
            <p:ph idx="1"/>
          </p:nvPr>
        </p:nvSpPr>
        <p:spPr/>
        <p:txBody>
          <a:bodyPr/>
          <a:lstStyle/>
          <a:p>
            <a:r>
              <a:rPr lang="en-US" dirty="0" smtClean="0">
                <a:effectLst/>
              </a:rPr>
              <a:t>Primary immune deficiency diseases are genetically determined and affect either adaptive immunity (i.e., </a:t>
            </a:r>
            <a:r>
              <a:rPr lang="en-US" dirty="0" err="1" smtClean="0">
                <a:effectLst/>
              </a:rPr>
              <a:t>humoral</a:t>
            </a:r>
            <a:r>
              <a:rPr lang="en-US" dirty="0" smtClean="0">
                <a:effectLst/>
              </a:rPr>
              <a:t> or cellular) or innate host defense mechanisms, including complement proteins and cells such as phagocytes and NK cells.</a:t>
            </a:r>
          </a:p>
          <a:p>
            <a:r>
              <a:rPr lang="en-US" dirty="0" smtClean="0">
                <a:effectLst/>
              </a:rPr>
              <a:t>Most primary immune deficiencies come to attention early in life (between 6 months and 2 years of age), usually because the affected infants are susceptible to recurrent infections</a:t>
            </a:r>
          </a:p>
          <a:p>
            <a:endParaRPr lang="en-US" dirty="0" smtClean="0">
              <a:effectLst/>
            </a:endParaRPr>
          </a:p>
          <a:p>
            <a:endParaRPr lang="en-ZA" dirty="0"/>
          </a:p>
        </p:txBody>
      </p:sp>
    </p:spTree>
    <p:extLst>
      <p:ext uri="{BB962C8B-B14F-4D97-AF65-F5344CB8AC3E}">
        <p14:creationId xmlns:p14="http://schemas.microsoft.com/office/powerpoint/2010/main" val="28538387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endParaRPr lang="en-ZA" dirty="0"/>
          </a:p>
        </p:txBody>
      </p:sp>
      <p:sp>
        <p:nvSpPr>
          <p:cNvPr id="3" name="Content Placeholder 2"/>
          <p:cNvSpPr>
            <a:spLocks noGrp="1"/>
          </p:cNvSpPr>
          <p:nvPr>
            <p:ph idx="1"/>
          </p:nvPr>
        </p:nvSpPr>
        <p:spPr>
          <a:xfrm>
            <a:off x="838200" y="991673"/>
            <a:ext cx="10515600" cy="5628068"/>
          </a:xfrm>
        </p:spPr>
        <p:txBody>
          <a:bodyPr>
            <a:normAutofit fontScale="92500" lnSpcReduction="10000"/>
          </a:bodyPr>
          <a:lstStyle/>
          <a:p>
            <a:pPr marL="0" indent="0">
              <a:buNone/>
            </a:pPr>
            <a:r>
              <a:rPr lang="en-ZA" b="1" dirty="0" smtClean="0"/>
              <a:t>CLINICAL PRESENTATION OF HIV/AIDS</a:t>
            </a:r>
          </a:p>
          <a:p>
            <a:pPr marL="0" indent="0">
              <a:buNone/>
            </a:pPr>
            <a:r>
              <a:rPr lang="en-ZA" b="1" dirty="0" smtClean="0"/>
              <a:t>Clinical </a:t>
            </a:r>
            <a:r>
              <a:rPr lang="en-ZA" b="1" dirty="0"/>
              <a:t>stage 1</a:t>
            </a:r>
          </a:p>
          <a:p>
            <a:pPr marL="457200" lvl="1" indent="0">
              <a:buNone/>
            </a:pPr>
            <a:r>
              <a:rPr lang="en-ZA" dirty="0"/>
              <a:t>1. Asymptomatic</a:t>
            </a:r>
          </a:p>
          <a:p>
            <a:pPr marL="457200" lvl="1" indent="0">
              <a:buNone/>
            </a:pPr>
            <a:r>
              <a:rPr lang="en-US" dirty="0"/>
              <a:t>2. Persistent generalized lymphadenopathy (PGL)</a:t>
            </a:r>
          </a:p>
          <a:p>
            <a:pPr marL="0" indent="0">
              <a:buNone/>
            </a:pPr>
            <a:r>
              <a:rPr lang="en-ZA" b="1" dirty="0"/>
              <a:t>Clinical stage 2</a:t>
            </a:r>
          </a:p>
          <a:p>
            <a:pPr marL="457200" lvl="1" indent="0">
              <a:buNone/>
            </a:pPr>
            <a:r>
              <a:rPr lang="en-ZA" dirty="0"/>
              <a:t>1. Unexplained persistent </a:t>
            </a:r>
            <a:r>
              <a:rPr lang="en-ZA" dirty="0" err="1"/>
              <a:t>hepatosplenomegaly</a:t>
            </a:r>
            <a:endParaRPr lang="en-ZA" dirty="0"/>
          </a:p>
          <a:p>
            <a:pPr marL="457200" lvl="1" indent="0">
              <a:buNone/>
            </a:pPr>
            <a:r>
              <a:rPr lang="en-ZA" dirty="0"/>
              <a:t>2. </a:t>
            </a:r>
            <a:r>
              <a:rPr lang="en-ZA" dirty="0" err="1"/>
              <a:t>Papular</a:t>
            </a:r>
            <a:r>
              <a:rPr lang="en-ZA" dirty="0"/>
              <a:t> pruritic eruptions</a:t>
            </a:r>
          </a:p>
          <a:p>
            <a:pPr marL="457200" lvl="1" indent="0">
              <a:buNone/>
            </a:pPr>
            <a:r>
              <a:rPr lang="en-ZA" dirty="0"/>
              <a:t>3. Extensive wart virus infection</a:t>
            </a:r>
          </a:p>
          <a:p>
            <a:pPr marL="457200" lvl="1" indent="0">
              <a:buNone/>
            </a:pPr>
            <a:r>
              <a:rPr lang="en-ZA" dirty="0"/>
              <a:t>4. Extensive </a:t>
            </a:r>
            <a:r>
              <a:rPr lang="en-ZA" dirty="0" err="1"/>
              <a:t>molluscum</a:t>
            </a:r>
            <a:r>
              <a:rPr lang="en-ZA" dirty="0"/>
              <a:t> </a:t>
            </a:r>
            <a:r>
              <a:rPr lang="en-ZA" dirty="0" err="1"/>
              <a:t>contagiosum</a:t>
            </a:r>
            <a:endParaRPr lang="en-ZA" dirty="0"/>
          </a:p>
          <a:p>
            <a:pPr marL="457200" lvl="1" indent="0">
              <a:buNone/>
            </a:pPr>
            <a:r>
              <a:rPr lang="en-ZA" dirty="0"/>
              <a:t>5. Recurrent oral ulcerations</a:t>
            </a:r>
          </a:p>
          <a:p>
            <a:pPr marL="457200" lvl="1" indent="0">
              <a:buNone/>
            </a:pPr>
            <a:r>
              <a:rPr lang="fr-FR" dirty="0"/>
              <a:t>6. </a:t>
            </a:r>
            <a:r>
              <a:rPr lang="fr-FR" dirty="0" err="1"/>
              <a:t>Unexplained</a:t>
            </a:r>
            <a:r>
              <a:rPr lang="fr-FR" dirty="0"/>
              <a:t> persistent </a:t>
            </a:r>
            <a:r>
              <a:rPr lang="fr-FR" dirty="0" err="1"/>
              <a:t>parotid</a:t>
            </a:r>
            <a:r>
              <a:rPr lang="fr-FR" dirty="0"/>
              <a:t> </a:t>
            </a:r>
            <a:r>
              <a:rPr lang="fr-FR" dirty="0" err="1"/>
              <a:t>enlargement</a:t>
            </a:r>
            <a:endParaRPr lang="fr-FR" dirty="0"/>
          </a:p>
          <a:p>
            <a:pPr marL="457200" lvl="1" indent="0">
              <a:buNone/>
            </a:pPr>
            <a:r>
              <a:rPr lang="en-ZA" dirty="0"/>
              <a:t>7. Lineal gingival erythema</a:t>
            </a:r>
          </a:p>
          <a:p>
            <a:pPr marL="457200" lvl="1" indent="0">
              <a:buNone/>
            </a:pPr>
            <a:r>
              <a:rPr lang="en-ZA" dirty="0"/>
              <a:t>8. Herpes zoster</a:t>
            </a:r>
          </a:p>
          <a:p>
            <a:pPr marL="457200" lvl="1" indent="0">
              <a:buNone/>
            </a:pPr>
            <a:r>
              <a:rPr lang="en-US" dirty="0"/>
              <a:t>9. Recurrent or chronic upper respiratory tract infections (otitis </a:t>
            </a:r>
            <a:r>
              <a:rPr lang="en-US" dirty="0" smtClean="0"/>
              <a:t>media, </a:t>
            </a:r>
            <a:r>
              <a:rPr lang="en-US" dirty="0" err="1" smtClean="0"/>
              <a:t>otorrhoea</a:t>
            </a:r>
            <a:r>
              <a:rPr lang="en-US" dirty="0"/>
              <a:t>, sinusitis, tonsillitis)</a:t>
            </a:r>
          </a:p>
          <a:p>
            <a:pPr marL="457200" lvl="1" indent="0">
              <a:buNone/>
            </a:pPr>
            <a:r>
              <a:rPr lang="en-ZA" dirty="0"/>
              <a:t>10. Fungal nail infections</a:t>
            </a:r>
          </a:p>
        </p:txBody>
      </p:sp>
    </p:spTree>
    <p:extLst>
      <p:ext uri="{BB962C8B-B14F-4D97-AF65-F5344CB8AC3E}">
        <p14:creationId xmlns:p14="http://schemas.microsoft.com/office/powerpoint/2010/main" val="31542789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t>Clinical stage 3</a:t>
            </a:r>
            <a:br>
              <a:rPr lang="en-ZA" b="1" dirty="0" smtClean="0"/>
            </a:br>
            <a:endParaRPr lang="en-ZA"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1</a:t>
            </a:r>
            <a:r>
              <a:rPr lang="en-US" dirty="0"/>
              <a:t>. Unexplained moderate malnutrition not adequately responding to standard therapy</a:t>
            </a:r>
          </a:p>
          <a:p>
            <a:pPr marL="0" indent="0">
              <a:buNone/>
            </a:pPr>
            <a:r>
              <a:rPr lang="en-US" dirty="0"/>
              <a:t>2. Unexplained persistent </a:t>
            </a:r>
            <a:r>
              <a:rPr lang="en-US" dirty="0" err="1"/>
              <a:t>diarrhoea</a:t>
            </a:r>
            <a:r>
              <a:rPr lang="en-US" dirty="0"/>
              <a:t> (14 days or more )</a:t>
            </a:r>
          </a:p>
          <a:p>
            <a:pPr marL="0" indent="0">
              <a:buNone/>
            </a:pPr>
            <a:r>
              <a:rPr lang="en-US" dirty="0"/>
              <a:t>3. Unexplained persistent fever (above 37.5°C, intermittent or constant, for longer than one month)</a:t>
            </a:r>
          </a:p>
          <a:p>
            <a:pPr marL="0" indent="0">
              <a:buNone/>
            </a:pPr>
            <a:r>
              <a:rPr lang="en-US" dirty="0"/>
              <a:t>4. Persistent oral Candidiasis (after first 6 weeks of life)</a:t>
            </a:r>
          </a:p>
          <a:p>
            <a:pPr marL="0" indent="0">
              <a:buNone/>
            </a:pPr>
            <a:r>
              <a:rPr lang="en-ZA" dirty="0"/>
              <a:t>5. Oral hairy </a:t>
            </a:r>
            <a:r>
              <a:rPr lang="en-ZA" dirty="0" err="1"/>
              <a:t>leukoplakia</a:t>
            </a:r>
            <a:endParaRPr lang="en-ZA" dirty="0"/>
          </a:p>
          <a:p>
            <a:pPr marL="0" indent="0">
              <a:buNone/>
            </a:pPr>
            <a:r>
              <a:rPr lang="en-ZA" dirty="0"/>
              <a:t>6. Acute necrotizing ulcerative gingivitis/periodontitis</a:t>
            </a:r>
          </a:p>
          <a:p>
            <a:pPr marL="0" indent="0">
              <a:buNone/>
            </a:pPr>
            <a:r>
              <a:rPr lang="en-ZA" dirty="0"/>
              <a:t>7. Lymph node TB</a:t>
            </a:r>
          </a:p>
          <a:p>
            <a:pPr marL="0" indent="0">
              <a:buNone/>
            </a:pPr>
            <a:r>
              <a:rPr lang="en-ZA" dirty="0"/>
              <a:t>8. Pulmonary TB</a:t>
            </a:r>
          </a:p>
          <a:p>
            <a:pPr marL="0" indent="0">
              <a:buNone/>
            </a:pPr>
            <a:r>
              <a:rPr lang="en-US" dirty="0"/>
              <a:t>9. Severe recurrent bacterial pneumonia</a:t>
            </a:r>
          </a:p>
          <a:p>
            <a:pPr marL="0" indent="0">
              <a:buNone/>
            </a:pPr>
            <a:r>
              <a:rPr lang="en-US" dirty="0"/>
              <a:t>10. Symptomatic lymphoid interstitial pneumonitis</a:t>
            </a:r>
          </a:p>
          <a:p>
            <a:pPr marL="0" indent="0">
              <a:buNone/>
            </a:pPr>
            <a:r>
              <a:rPr lang="en-US" dirty="0"/>
              <a:t>11. Chronic HIV-associated lung disease including bronchiectasis</a:t>
            </a:r>
          </a:p>
          <a:p>
            <a:pPr marL="0" indent="0">
              <a:buNone/>
            </a:pPr>
            <a:r>
              <a:rPr lang="en-US" dirty="0"/>
              <a:t>12. Unexplained </a:t>
            </a:r>
            <a:r>
              <a:rPr lang="en-US" dirty="0" err="1"/>
              <a:t>anaemia</a:t>
            </a:r>
            <a:r>
              <a:rPr lang="en-US" dirty="0"/>
              <a:t> (&lt;8.0 g/dl ), neutropenia (&lt;0.5x109/L3) or chronic thrombocytopenia (&lt;50 x 109/L3)</a:t>
            </a:r>
            <a:endParaRPr lang="en-US" dirty="0" smtClean="0"/>
          </a:p>
        </p:txBody>
      </p:sp>
    </p:spTree>
    <p:extLst>
      <p:ext uri="{BB962C8B-B14F-4D97-AF65-F5344CB8AC3E}">
        <p14:creationId xmlns:p14="http://schemas.microsoft.com/office/powerpoint/2010/main" val="24753489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46244"/>
          </a:xfrm>
        </p:spPr>
        <p:txBody>
          <a:bodyPr>
            <a:normAutofit fontScale="90000"/>
          </a:bodyPr>
          <a:lstStyle/>
          <a:p>
            <a:r>
              <a:rPr lang="en-ZA" b="1" dirty="0" smtClean="0"/>
              <a:t>Clinical stage 4</a:t>
            </a:r>
            <a:br>
              <a:rPr lang="en-ZA" b="1" dirty="0" smtClean="0"/>
            </a:br>
            <a:endParaRPr lang="en-ZA" dirty="0"/>
          </a:p>
        </p:txBody>
      </p:sp>
      <p:sp>
        <p:nvSpPr>
          <p:cNvPr id="3" name="Content Placeholder 2"/>
          <p:cNvSpPr>
            <a:spLocks noGrp="1"/>
          </p:cNvSpPr>
          <p:nvPr>
            <p:ph idx="1"/>
          </p:nvPr>
        </p:nvSpPr>
        <p:spPr>
          <a:xfrm>
            <a:off x="476518" y="978794"/>
            <a:ext cx="10877282" cy="5589431"/>
          </a:xfrm>
        </p:spPr>
        <p:txBody>
          <a:bodyPr>
            <a:normAutofit fontScale="55000" lnSpcReduction="20000"/>
          </a:bodyPr>
          <a:lstStyle/>
          <a:p>
            <a:pPr marL="0" indent="0">
              <a:buNone/>
            </a:pPr>
            <a:r>
              <a:rPr lang="en-US" dirty="0" smtClean="0"/>
              <a:t>1</a:t>
            </a:r>
            <a:r>
              <a:rPr lang="en-US" dirty="0"/>
              <a:t>. Unexplained severe wasting, stunting or severe malnutrition not responding to standard therapy</a:t>
            </a:r>
          </a:p>
          <a:p>
            <a:pPr marL="0" indent="0">
              <a:buNone/>
            </a:pPr>
            <a:r>
              <a:rPr lang="en-ZA" dirty="0"/>
              <a:t>2. Pneumocystis pneumonia</a:t>
            </a:r>
          </a:p>
          <a:p>
            <a:pPr marL="0" indent="0">
              <a:buNone/>
            </a:pPr>
            <a:r>
              <a:rPr lang="en-US" dirty="0"/>
              <a:t>3. Recurrent severe bacterial infections (e.g. empyema, </a:t>
            </a:r>
            <a:r>
              <a:rPr lang="en-US" dirty="0" err="1"/>
              <a:t>pyomyositis</a:t>
            </a:r>
            <a:r>
              <a:rPr lang="en-US" dirty="0"/>
              <a:t>, bone or joint infection, meningitis, but </a:t>
            </a:r>
            <a:r>
              <a:rPr lang="en-US" dirty="0" smtClean="0"/>
              <a:t>excluding </a:t>
            </a:r>
            <a:r>
              <a:rPr lang="en-ZA" dirty="0" smtClean="0"/>
              <a:t>pneumonia</a:t>
            </a:r>
            <a:r>
              <a:rPr lang="en-ZA" dirty="0"/>
              <a:t>)</a:t>
            </a:r>
          </a:p>
          <a:p>
            <a:pPr marL="0" indent="0">
              <a:buNone/>
            </a:pPr>
            <a:r>
              <a:rPr lang="en-US" dirty="0"/>
              <a:t>4. Chronic herpes simplex infection; (</a:t>
            </a:r>
            <a:r>
              <a:rPr lang="en-US" dirty="0" err="1"/>
              <a:t>orolabial</a:t>
            </a:r>
            <a:r>
              <a:rPr lang="en-US" dirty="0"/>
              <a:t> or cutaneous of more than one month’s duration, or visceral at any site)</a:t>
            </a:r>
          </a:p>
          <a:p>
            <a:pPr marL="0" indent="0">
              <a:buNone/>
            </a:pPr>
            <a:r>
              <a:rPr lang="en-ZA" dirty="0"/>
              <a:t>5. </a:t>
            </a:r>
            <a:r>
              <a:rPr lang="en-ZA" dirty="0" err="1"/>
              <a:t>Extrapulmonary</a:t>
            </a:r>
            <a:r>
              <a:rPr lang="en-ZA" dirty="0"/>
              <a:t> TB</a:t>
            </a:r>
          </a:p>
          <a:p>
            <a:pPr marL="0" indent="0">
              <a:buNone/>
            </a:pPr>
            <a:r>
              <a:rPr lang="en-ZA" dirty="0"/>
              <a:t>6. Kaposi sarcoma</a:t>
            </a:r>
          </a:p>
          <a:p>
            <a:pPr marL="0" indent="0">
              <a:buNone/>
            </a:pPr>
            <a:r>
              <a:rPr lang="en-US" dirty="0"/>
              <a:t>7. </a:t>
            </a:r>
            <a:r>
              <a:rPr lang="en-US" dirty="0" err="1"/>
              <a:t>Oesophageal</a:t>
            </a:r>
            <a:r>
              <a:rPr lang="en-US" dirty="0"/>
              <a:t> candidiasis (or </a:t>
            </a:r>
            <a:r>
              <a:rPr lang="en-US" dirty="0" err="1"/>
              <a:t>candiadisis</a:t>
            </a:r>
            <a:r>
              <a:rPr lang="en-US" dirty="0"/>
              <a:t> of trachea, bronchi or lungs)</a:t>
            </a:r>
          </a:p>
          <a:p>
            <a:pPr marL="0" indent="0">
              <a:buNone/>
            </a:pPr>
            <a:r>
              <a:rPr lang="en-US" dirty="0"/>
              <a:t>8. Central nervous system toxoplasmosis (after the neonatal period)</a:t>
            </a:r>
          </a:p>
          <a:p>
            <a:pPr marL="0" indent="0">
              <a:buNone/>
            </a:pPr>
            <a:r>
              <a:rPr lang="en-ZA" dirty="0"/>
              <a:t>9. HIV encephalopathy</a:t>
            </a:r>
          </a:p>
          <a:p>
            <a:pPr marL="0" indent="0">
              <a:buNone/>
            </a:pPr>
            <a:r>
              <a:rPr lang="en-US" dirty="0"/>
              <a:t>10. Cytomegalovirus (CMV) infection; retinitis or CMV infection affecting another organ, with onset at age more than </a:t>
            </a:r>
            <a:r>
              <a:rPr lang="en-US" dirty="0" smtClean="0"/>
              <a:t>1 </a:t>
            </a:r>
            <a:r>
              <a:rPr lang="en-ZA" dirty="0" smtClean="0"/>
              <a:t>month</a:t>
            </a:r>
            <a:endParaRPr lang="en-ZA" dirty="0"/>
          </a:p>
          <a:p>
            <a:pPr marL="0" indent="0">
              <a:buNone/>
            </a:pPr>
            <a:r>
              <a:rPr lang="en-ZA" dirty="0"/>
              <a:t>11. </a:t>
            </a:r>
            <a:r>
              <a:rPr lang="en-ZA" dirty="0" err="1"/>
              <a:t>Extrapulmonary</a:t>
            </a:r>
            <a:r>
              <a:rPr lang="en-ZA" dirty="0"/>
              <a:t> </a:t>
            </a:r>
            <a:r>
              <a:rPr lang="en-ZA" dirty="0" err="1"/>
              <a:t>cryptococcosis</a:t>
            </a:r>
            <a:r>
              <a:rPr lang="en-ZA" dirty="0"/>
              <a:t> including meningitis</a:t>
            </a:r>
          </a:p>
          <a:p>
            <a:pPr marL="0" indent="0">
              <a:buNone/>
            </a:pPr>
            <a:r>
              <a:rPr lang="en-ZA" dirty="0"/>
              <a:t>12. Disseminated endemic mycosis (</a:t>
            </a:r>
            <a:r>
              <a:rPr lang="en-ZA" dirty="0" err="1"/>
              <a:t>extrapulmonary</a:t>
            </a:r>
            <a:r>
              <a:rPr lang="en-ZA" dirty="0"/>
              <a:t> </a:t>
            </a:r>
            <a:r>
              <a:rPr lang="en-ZA" dirty="0" err="1"/>
              <a:t>histoplasmosis</a:t>
            </a:r>
            <a:r>
              <a:rPr lang="en-ZA" dirty="0"/>
              <a:t>, </a:t>
            </a:r>
            <a:r>
              <a:rPr lang="en-ZA" dirty="0" err="1"/>
              <a:t>coccidioidomycosis</a:t>
            </a:r>
            <a:r>
              <a:rPr lang="en-ZA" dirty="0"/>
              <a:t>, </a:t>
            </a:r>
            <a:r>
              <a:rPr lang="en-ZA" dirty="0" err="1"/>
              <a:t>penicilliosis</a:t>
            </a:r>
            <a:r>
              <a:rPr lang="en-ZA" dirty="0"/>
              <a:t>)</a:t>
            </a:r>
          </a:p>
          <a:p>
            <a:pPr marL="0" indent="0">
              <a:buNone/>
            </a:pPr>
            <a:r>
              <a:rPr lang="en-US" dirty="0"/>
              <a:t>13. Chronic cryptosporidiosis (with </a:t>
            </a:r>
            <a:r>
              <a:rPr lang="en-US" dirty="0" err="1"/>
              <a:t>diarrhoea</a:t>
            </a:r>
            <a:r>
              <a:rPr lang="en-US" dirty="0"/>
              <a:t>)</a:t>
            </a:r>
          </a:p>
          <a:p>
            <a:pPr marL="0" indent="0">
              <a:buNone/>
            </a:pPr>
            <a:r>
              <a:rPr lang="en-ZA" dirty="0"/>
              <a:t>14. Chronic </a:t>
            </a:r>
            <a:r>
              <a:rPr lang="en-ZA" dirty="0" err="1"/>
              <a:t>isosporiasis</a:t>
            </a:r>
            <a:endParaRPr lang="en-ZA" dirty="0"/>
          </a:p>
          <a:p>
            <a:pPr marL="0" indent="0">
              <a:buNone/>
            </a:pPr>
            <a:r>
              <a:rPr lang="en-ZA" dirty="0"/>
              <a:t>15. Disseminated non-</a:t>
            </a:r>
            <a:r>
              <a:rPr lang="en-ZA" dirty="0" err="1"/>
              <a:t>tuberculous</a:t>
            </a:r>
            <a:r>
              <a:rPr lang="en-ZA" dirty="0"/>
              <a:t> mycobacterial infection</a:t>
            </a:r>
          </a:p>
          <a:p>
            <a:pPr marL="0" indent="0">
              <a:buNone/>
            </a:pPr>
            <a:r>
              <a:rPr lang="en-US" dirty="0"/>
              <a:t>16. Cerebral or B cell non-Hodgkin lymphoma</a:t>
            </a:r>
          </a:p>
          <a:p>
            <a:pPr marL="0" indent="0">
              <a:buNone/>
            </a:pPr>
            <a:r>
              <a:rPr lang="en-ZA" dirty="0"/>
              <a:t>17. Progressive multifocal </a:t>
            </a:r>
            <a:r>
              <a:rPr lang="en-ZA" dirty="0" err="1"/>
              <a:t>leukoencephalopathy</a:t>
            </a:r>
            <a:endParaRPr lang="en-ZA" dirty="0"/>
          </a:p>
          <a:p>
            <a:pPr marL="0" indent="0">
              <a:buNone/>
            </a:pPr>
            <a:r>
              <a:rPr lang="en-US" dirty="0"/>
              <a:t>18. HIV-associated cardiomyopathy or nephropathy</a:t>
            </a:r>
            <a:endParaRPr lang="en-ZA" dirty="0"/>
          </a:p>
        </p:txBody>
      </p:sp>
    </p:spTree>
    <p:extLst>
      <p:ext uri="{BB962C8B-B14F-4D97-AF65-F5344CB8AC3E}">
        <p14:creationId xmlns:p14="http://schemas.microsoft.com/office/powerpoint/2010/main" val="36186776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End </a:t>
            </a:r>
            <a:endParaRPr lang="en-ZA" dirty="0"/>
          </a:p>
        </p:txBody>
      </p:sp>
      <p:sp>
        <p:nvSpPr>
          <p:cNvPr id="3" name="Content Placeholder 2"/>
          <p:cNvSpPr>
            <a:spLocks noGrp="1"/>
          </p:cNvSpPr>
          <p:nvPr>
            <p:ph idx="1"/>
          </p:nvPr>
        </p:nvSpPr>
        <p:spPr/>
        <p:txBody>
          <a:bodyPr/>
          <a:lstStyle/>
          <a:p>
            <a:r>
              <a:rPr lang="en-ZA" dirty="0" smtClean="0"/>
              <a:t>Q/A</a:t>
            </a:r>
            <a:endParaRPr lang="en-ZA" dirty="0"/>
          </a:p>
        </p:txBody>
      </p:sp>
    </p:spTree>
    <p:extLst>
      <p:ext uri="{BB962C8B-B14F-4D97-AF65-F5344CB8AC3E}">
        <p14:creationId xmlns:p14="http://schemas.microsoft.com/office/powerpoint/2010/main" val="3141510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9579"/>
          </a:xfrm>
        </p:spPr>
        <p:txBody>
          <a:bodyPr>
            <a:normAutofit fontScale="90000"/>
          </a:bodyPr>
          <a:lstStyle/>
          <a:p>
            <a:r>
              <a:rPr lang="en-US" sz="3600" dirty="0" smtClean="0"/>
              <a:t>X-Linked </a:t>
            </a:r>
            <a:r>
              <a:rPr lang="en-US" sz="3600" dirty="0" err="1" smtClean="0"/>
              <a:t>Agammaglobulinemia</a:t>
            </a:r>
            <a:r>
              <a:rPr lang="en-US" sz="3600" dirty="0" smtClean="0"/>
              <a:t> (XLA, </a:t>
            </a:r>
            <a:r>
              <a:rPr lang="en-US" sz="3600" dirty="0" err="1" smtClean="0"/>
              <a:t>Bruton</a:t>
            </a:r>
            <a:r>
              <a:rPr lang="en-US" sz="3600" dirty="0" smtClean="0"/>
              <a:t> Disease)  </a:t>
            </a:r>
            <a:r>
              <a:rPr lang="en-US" dirty="0" smtClean="0"/>
              <a:t/>
            </a:r>
            <a:br>
              <a:rPr lang="en-US" dirty="0" smtClean="0"/>
            </a:br>
            <a:endParaRPr lang="en-ZA" dirty="0"/>
          </a:p>
        </p:txBody>
      </p:sp>
      <p:sp>
        <p:nvSpPr>
          <p:cNvPr id="3" name="Content Placeholder 2"/>
          <p:cNvSpPr>
            <a:spLocks noGrp="1"/>
          </p:cNvSpPr>
          <p:nvPr>
            <p:ph idx="1"/>
          </p:nvPr>
        </p:nvSpPr>
        <p:spPr>
          <a:xfrm>
            <a:off x="838200" y="965914"/>
            <a:ext cx="10515600" cy="5550795"/>
          </a:xfrm>
        </p:spPr>
        <p:txBody>
          <a:bodyPr>
            <a:normAutofit fontScale="92500" lnSpcReduction="20000"/>
          </a:bodyPr>
          <a:lstStyle/>
          <a:p>
            <a:r>
              <a:rPr lang="en-US" dirty="0" smtClean="0"/>
              <a:t>X-Linked </a:t>
            </a:r>
            <a:r>
              <a:rPr lang="en-US" dirty="0" err="1" smtClean="0"/>
              <a:t>agammaglobulinemia</a:t>
            </a:r>
            <a:r>
              <a:rPr lang="en-US" dirty="0" smtClean="0"/>
              <a:t> (XLA), or </a:t>
            </a:r>
            <a:r>
              <a:rPr lang="en-US" dirty="0" err="1" smtClean="0"/>
              <a:t>Bruton</a:t>
            </a:r>
            <a:r>
              <a:rPr lang="en-US" dirty="0" smtClean="0"/>
              <a:t> disease, is one of the more common forms of primary immune deficiency. It is characterized by the failure of pre-B cells to differentiate into B cells; as a consequence, and as the name implies, there is a resultant absence of gamma globulin in the blood. </a:t>
            </a:r>
          </a:p>
          <a:p>
            <a:r>
              <a:rPr lang="en-US" dirty="0" smtClean="0"/>
              <a:t>During normal B-cell maturation, </a:t>
            </a:r>
            <a:r>
              <a:rPr lang="en-US" dirty="0" err="1" smtClean="0"/>
              <a:t>Ig</a:t>
            </a:r>
            <a:r>
              <a:rPr lang="en-US" dirty="0" smtClean="0"/>
              <a:t> heavy-chain genes are rearranged first, followed by light-chain rearrangement. At each stage, signals are received from the expressed components of the antigen receptor that drive maturation to the next stage; these signals act as quality controls, to ensure that the correct receptor proteins are being produced. </a:t>
            </a:r>
          </a:p>
          <a:p>
            <a:r>
              <a:rPr lang="en-US" dirty="0" smtClean="0"/>
              <a:t>In XLA, B-cell maturation stops after the initial heavy-chain gene rearrangement because of mutations in a tyrosine kinase that is associated with the pre-B-cell receptor and is involved in pre-B-cell signal transduction. </a:t>
            </a:r>
          </a:p>
          <a:p>
            <a:r>
              <a:rPr lang="en-US" dirty="0" smtClean="0"/>
              <a:t>As a result, </a:t>
            </a:r>
            <a:r>
              <a:rPr lang="en-US" dirty="0" err="1" smtClean="0"/>
              <a:t>Ig</a:t>
            </a:r>
            <a:r>
              <a:rPr lang="en-US" dirty="0" smtClean="0"/>
              <a:t> light chains are not produced, and the complete </a:t>
            </a:r>
            <a:r>
              <a:rPr lang="en-US" dirty="0" err="1" smtClean="0"/>
              <a:t>Ig</a:t>
            </a:r>
            <a:r>
              <a:rPr lang="en-US" dirty="0" smtClean="0"/>
              <a:t> molecule containing heavy and light chains cannot be assembled and transported to the cell membrane, although free heavy chains can be found in the cytoplasm. </a:t>
            </a:r>
          </a:p>
        </p:txBody>
      </p:sp>
    </p:spTree>
    <p:extLst>
      <p:ext uri="{BB962C8B-B14F-4D97-AF65-F5344CB8AC3E}">
        <p14:creationId xmlns:p14="http://schemas.microsoft.com/office/powerpoint/2010/main" val="2009185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56068"/>
            <a:ext cx="10515600" cy="5409126"/>
          </a:xfrm>
        </p:spPr>
        <p:txBody>
          <a:bodyPr>
            <a:normAutofit/>
          </a:bodyPr>
          <a:lstStyle/>
          <a:p>
            <a:r>
              <a:rPr lang="en-US" dirty="0" smtClean="0"/>
              <a:t>The disorder is characterized by;</a:t>
            </a:r>
          </a:p>
          <a:p>
            <a:pPr lvl="1"/>
            <a:r>
              <a:rPr lang="en-US" dirty="0" smtClean="0">
                <a:latin typeface="Agency FB" panose="020B0503020202020204" pitchFamily="34" charset="0"/>
              </a:rPr>
              <a:t>Absent or markedly decreased numbers of B cells in the circulation, with depressed serum levels of all classes of </a:t>
            </a:r>
            <a:r>
              <a:rPr lang="en-US" dirty="0" err="1" smtClean="0">
                <a:latin typeface="Agency FB" panose="020B0503020202020204" pitchFamily="34" charset="0"/>
              </a:rPr>
              <a:t>immunoglobulins</a:t>
            </a:r>
            <a:r>
              <a:rPr lang="en-US" dirty="0" smtClean="0">
                <a:latin typeface="Agency FB" panose="020B0503020202020204" pitchFamily="34" charset="0"/>
              </a:rPr>
              <a:t>. </a:t>
            </a:r>
          </a:p>
          <a:p>
            <a:pPr lvl="1"/>
            <a:r>
              <a:rPr lang="en-US" dirty="0" smtClean="0">
                <a:latin typeface="Agency FB" panose="020B0503020202020204" pitchFamily="34" charset="0"/>
              </a:rPr>
              <a:t>The numbers of pre-B cells in the bone marrow may be normal or reduced. </a:t>
            </a:r>
          </a:p>
          <a:p>
            <a:pPr lvl="1"/>
            <a:r>
              <a:rPr lang="en-US" dirty="0" smtClean="0">
                <a:latin typeface="Agency FB" panose="020B0503020202020204" pitchFamily="34" charset="0"/>
              </a:rPr>
              <a:t>Underdeveloped or rudimentary germinal centers in peripheral lymphoid tissues, including lymph nodes, </a:t>
            </a:r>
            <a:r>
              <a:rPr lang="en-US" dirty="0" err="1" smtClean="0">
                <a:latin typeface="Agency FB" panose="020B0503020202020204" pitchFamily="34" charset="0"/>
              </a:rPr>
              <a:t>Peyers</a:t>
            </a:r>
            <a:r>
              <a:rPr lang="en-US" dirty="0" smtClean="0">
                <a:latin typeface="Agency FB" panose="020B0503020202020204" pitchFamily="34" charset="0"/>
              </a:rPr>
              <a:t> patches, the appendix, and tonsils. </a:t>
            </a:r>
          </a:p>
          <a:p>
            <a:pPr lvl="1"/>
            <a:r>
              <a:rPr lang="en-US" dirty="0" smtClean="0">
                <a:latin typeface="Agency FB" panose="020B0503020202020204" pitchFamily="34" charset="0"/>
              </a:rPr>
              <a:t>Absence of plasma cells throughout the body. </a:t>
            </a:r>
          </a:p>
          <a:p>
            <a:pPr lvl="1"/>
            <a:r>
              <a:rPr lang="en-US" dirty="0" smtClean="0">
                <a:latin typeface="Agency FB" panose="020B0503020202020204" pitchFamily="34" charset="0"/>
              </a:rPr>
              <a:t>Normal T-cell-mediated responses.</a:t>
            </a:r>
          </a:p>
          <a:p>
            <a:r>
              <a:rPr lang="en-US" dirty="0" smtClean="0"/>
              <a:t>Because BTK maps to the X chromosome, the disorder is seen in males. </a:t>
            </a:r>
          </a:p>
          <a:p>
            <a:endParaRPr lang="en-ZA" dirty="0" smtClean="0"/>
          </a:p>
          <a:p>
            <a:endParaRPr lang="en-ZA" dirty="0"/>
          </a:p>
        </p:txBody>
      </p:sp>
    </p:spTree>
    <p:extLst>
      <p:ext uri="{BB962C8B-B14F-4D97-AF65-F5344CB8AC3E}">
        <p14:creationId xmlns:p14="http://schemas.microsoft.com/office/powerpoint/2010/main" val="726769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sp>
        <p:nvSpPr>
          <p:cNvPr id="3" name="Content Placeholder 2"/>
          <p:cNvSpPr>
            <a:spLocks noGrp="1"/>
          </p:cNvSpPr>
          <p:nvPr>
            <p:ph idx="1"/>
          </p:nvPr>
        </p:nvSpPr>
        <p:spPr/>
        <p:txBody>
          <a:bodyPr>
            <a:normAutofit fontScale="70000" lnSpcReduction="20000"/>
          </a:bodyPr>
          <a:lstStyle/>
          <a:p>
            <a:r>
              <a:rPr lang="en-US" dirty="0" smtClean="0"/>
              <a:t>XLA does not become apparent until approximately 6 months of age, when maternal </a:t>
            </a:r>
            <a:r>
              <a:rPr lang="en-US" dirty="0" err="1" smtClean="0"/>
              <a:t>immunoglobulins</a:t>
            </a:r>
            <a:r>
              <a:rPr lang="en-US" dirty="0" smtClean="0"/>
              <a:t> are depleted. </a:t>
            </a:r>
          </a:p>
          <a:p>
            <a:r>
              <a:rPr lang="en-US" dirty="0" smtClean="0"/>
              <a:t>In most cases, recurrent bacterial infections such as acute and chronic pharyngitis, sinusitis, otitis media, bronchitis, and pneumonia suggest an underlying immune defect. </a:t>
            </a:r>
          </a:p>
          <a:p>
            <a:r>
              <a:rPr lang="en-US" dirty="0" smtClean="0"/>
              <a:t>The causal organisms are typically those bacterial pathogens that are cleared by antibody-mediated </a:t>
            </a:r>
            <a:r>
              <a:rPr lang="en-US" dirty="0" err="1" smtClean="0"/>
              <a:t>opsonization</a:t>
            </a:r>
            <a:r>
              <a:rPr lang="en-US" dirty="0" smtClean="0"/>
              <a:t> and phagocytosis (e.g., </a:t>
            </a:r>
            <a:r>
              <a:rPr lang="en-US" dirty="0" err="1" smtClean="0"/>
              <a:t>Haemophilus</a:t>
            </a:r>
            <a:r>
              <a:rPr lang="en-US" dirty="0" smtClean="0"/>
              <a:t> </a:t>
            </a:r>
            <a:r>
              <a:rPr lang="en-US" dirty="0" err="1" smtClean="0"/>
              <a:t>influenzae</a:t>
            </a:r>
            <a:r>
              <a:rPr lang="en-US" dirty="0" smtClean="0"/>
              <a:t>, Streptococcus </a:t>
            </a:r>
            <a:r>
              <a:rPr lang="en-US" dirty="0" err="1" smtClean="0"/>
              <a:t>pneumoniae</a:t>
            </a:r>
            <a:r>
              <a:rPr lang="en-US" dirty="0" smtClean="0"/>
              <a:t>, or Staphylococcus </a:t>
            </a:r>
            <a:r>
              <a:rPr lang="en-US" dirty="0" err="1" smtClean="0"/>
              <a:t>aureus</a:t>
            </a:r>
            <a:r>
              <a:rPr lang="en-US" dirty="0" smtClean="0"/>
              <a:t>). </a:t>
            </a:r>
          </a:p>
          <a:p>
            <a:r>
              <a:rPr lang="en-US" dirty="0" smtClean="0"/>
              <a:t>Because antibodies are important for neutralizing viruses, these patients are also susceptible to certain viral infections, especially those caused by </a:t>
            </a:r>
            <a:r>
              <a:rPr lang="en-US" dirty="0" err="1" smtClean="0"/>
              <a:t>enteroviruses</a:t>
            </a:r>
            <a:r>
              <a:rPr lang="en-US" dirty="0" smtClean="0"/>
              <a:t>. Similarly, Giardia </a:t>
            </a:r>
            <a:r>
              <a:rPr lang="en-US" dirty="0" err="1" smtClean="0"/>
              <a:t>lamblia</a:t>
            </a:r>
            <a:r>
              <a:rPr lang="en-US" dirty="0" smtClean="0"/>
              <a:t>, an intestinal protozoan usually neutralized by secreted IgA, cannot be efficiently cleared and causes persistent infections. </a:t>
            </a:r>
          </a:p>
          <a:p>
            <a:r>
              <a:rPr lang="en-US" dirty="0" smtClean="0"/>
              <a:t>Fortunately, replacement therapy with intravenous </a:t>
            </a:r>
            <a:r>
              <a:rPr lang="en-US" dirty="0" err="1" smtClean="0"/>
              <a:t>Ig</a:t>
            </a:r>
            <a:r>
              <a:rPr lang="en-US" dirty="0" smtClean="0"/>
              <a:t> from pooled human serum allows the majority of patients to adequately combat bacterial infections. </a:t>
            </a:r>
          </a:p>
          <a:p>
            <a:r>
              <a:rPr lang="en-US" dirty="0" smtClean="0"/>
              <a:t>Patients with XLA clear most viral, fungal, and </a:t>
            </a:r>
            <a:r>
              <a:rPr lang="en-US" dirty="0" err="1" smtClean="0"/>
              <a:t>protozoal</a:t>
            </a:r>
            <a:r>
              <a:rPr lang="en-US" dirty="0" smtClean="0"/>
              <a:t> infections, because their T-cell-mediated immunity is intact. For unclear reasons, autoimmune diseases (such as RA and </a:t>
            </a:r>
            <a:r>
              <a:rPr lang="en-US" dirty="0" err="1" smtClean="0"/>
              <a:t>dermatomyositis</a:t>
            </a:r>
            <a:r>
              <a:rPr lang="en-US" dirty="0" smtClean="0"/>
              <a:t>) occur in as many as 20% of patients with this disease </a:t>
            </a:r>
          </a:p>
          <a:p>
            <a:endParaRPr lang="en-ZA" dirty="0"/>
          </a:p>
        </p:txBody>
      </p:sp>
    </p:spTree>
    <p:extLst>
      <p:ext uri="{BB962C8B-B14F-4D97-AF65-F5344CB8AC3E}">
        <p14:creationId xmlns:p14="http://schemas.microsoft.com/office/powerpoint/2010/main" val="4278895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365161" y="373486"/>
            <a:ext cx="9208394" cy="6091707"/>
          </a:xfrm>
          <a:prstGeom prst="rect">
            <a:avLst/>
          </a:prstGeom>
        </p:spPr>
      </p:pic>
    </p:spTree>
    <p:extLst>
      <p:ext uri="{BB962C8B-B14F-4D97-AF65-F5344CB8AC3E}">
        <p14:creationId xmlns:p14="http://schemas.microsoft.com/office/powerpoint/2010/main" val="2815460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sp>
        <p:nvSpPr>
          <p:cNvPr id="3" name="Content Placeholder 2"/>
          <p:cNvSpPr>
            <a:spLocks noGrp="1"/>
          </p:cNvSpPr>
          <p:nvPr>
            <p:ph idx="1"/>
          </p:nvPr>
        </p:nvSpPr>
        <p:spPr>
          <a:xfrm>
            <a:off x="619259" y="2044566"/>
            <a:ext cx="10515600" cy="4351338"/>
          </a:xfrm>
        </p:spPr>
        <p:txBody>
          <a:bodyPr>
            <a:normAutofit fontScale="70000" lnSpcReduction="20000"/>
          </a:bodyPr>
          <a:lstStyle/>
          <a:p>
            <a:r>
              <a:rPr lang="en-US" b="1" dirty="0" err="1" smtClean="0"/>
              <a:t>Thymic</a:t>
            </a:r>
            <a:r>
              <a:rPr lang="en-US" b="1" dirty="0" smtClean="0"/>
              <a:t> Hypoplasia: </a:t>
            </a:r>
            <a:r>
              <a:rPr lang="en-US" b="1" dirty="0" err="1" smtClean="0"/>
              <a:t>DiGeorge</a:t>
            </a:r>
            <a:r>
              <a:rPr lang="en-US" b="1" dirty="0" smtClean="0"/>
              <a:t> Syndrome  </a:t>
            </a:r>
          </a:p>
          <a:p>
            <a:pPr lvl="1"/>
            <a:r>
              <a:rPr lang="en-US" dirty="0" err="1" smtClean="0"/>
              <a:t>DiGeorge</a:t>
            </a:r>
            <a:r>
              <a:rPr lang="en-US" dirty="0" smtClean="0"/>
              <a:t> syndrome results from a congenital defect in </a:t>
            </a:r>
            <a:r>
              <a:rPr lang="en-US" dirty="0" err="1" smtClean="0"/>
              <a:t>thymic</a:t>
            </a:r>
            <a:r>
              <a:rPr lang="en-US" dirty="0" smtClean="0"/>
              <a:t> development with deficient T-cell maturation. T cells are absent in the lymph nodes, spleen, and peripheral blood, and infants with this defect are extremely vulnerable to viral, fungal, and </a:t>
            </a:r>
            <a:r>
              <a:rPr lang="en-US" dirty="0" err="1" smtClean="0"/>
              <a:t>protozoal</a:t>
            </a:r>
            <a:r>
              <a:rPr lang="en-US" dirty="0" smtClean="0"/>
              <a:t> infections. Patients are also susceptible to infection with intracellular bacteria, because of defective T-cell-mediated immunity. B cells and serum </a:t>
            </a:r>
            <a:r>
              <a:rPr lang="en-US" dirty="0" err="1" smtClean="0"/>
              <a:t>immunoglobulins</a:t>
            </a:r>
            <a:r>
              <a:rPr lang="en-US" dirty="0" smtClean="0"/>
              <a:t> are generally unaffected.  </a:t>
            </a:r>
          </a:p>
          <a:p>
            <a:pPr lvl="1"/>
            <a:r>
              <a:rPr lang="en-US" dirty="0" smtClean="0"/>
              <a:t>The disorder is a consequence of a developmental malformation affecting the third and fourth pharyngeal pouches-structures that give rise to the thymus, parathyroid glands, and portions of the face and aortic arch. Thus, in addition to the </a:t>
            </a:r>
            <a:r>
              <a:rPr lang="en-US" dirty="0" err="1" smtClean="0"/>
              <a:t>thymic</a:t>
            </a:r>
            <a:r>
              <a:rPr lang="en-US" dirty="0" smtClean="0"/>
              <a:t> and T-cell defects, there may be parathyroid gland hypoplasia resulting in </a:t>
            </a:r>
            <a:r>
              <a:rPr lang="en-US" dirty="0" err="1" smtClean="0"/>
              <a:t>hypocalcemic</a:t>
            </a:r>
            <a:r>
              <a:rPr lang="en-US" dirty="0" smtClean="0"/>
              <a:t> </a:t>
            </a:r>
            <a:r>
              <a:rPr lang="en-US" dirty="0" err="1" smtClean="0"/>
              <a:t>tetany</a:t>
            </a:r>
            <a:r>
              <a:rPr lang="en-US" dirty="0" smtClean="0"/>
              <a:t>, as well as additional midline developmental abnormalities.</a:t>
            </a:r>
          </a:p>
          <a:p>
            <a:pPr lvl="1"/>
            <a:r>
              <a:rPr lang="en-US" dirty="0" smtClean="0"/>
              <a:t>In 90% of cases of </a:t>
            </a:r>
            <a:r>
              <a:rPr lang="en-US" dirty="0" err="1" smtClean="0"/>
              <a:t>DiGeorge</a:t>
            </a:r>
            <a:r>
              <a:rPr lang="en-US" dirty="0" smtClean="0"/>
              <a:t> syndrome there is a deletion affecting chromosome 22q11. </a:t>
            </a:r>
          </a:p>
          <a:p>
            <a:pPr lvl="1"/>
            <a:r>
              <a:rPr lang="en-US" dirty="0" smtClean="0"/>
              <a:t>Transplantation of </a:t>
            </a:r>
            <a:r>
              <a:rPr lang="en-US" dirty="0" err="1" smtClean="0"/>
              <a:t>thymic</a:t>
            </a:r>
            <a:r>
              <a:rPr lang="en-US" dirty="0" smtClean="0"/>
              <a:t> tissue has successfully treated some of these infants. In patients with partial defects, immunity may improve spontaneously with age.  </a:t>
            </a:r>
          </a:p>
          <a:p>
            <a:r>
              <a:rPr lang="en-US" b="1" dirty="0" smtClean="0"/>
              <a:t>Severe Combined Immunodeficiency  </a:t>
            </a:r>
          </a:p>
          <a:p>
            <a:pPr lvl="1"/>
            <a:r>
              <a:rPr lang="en-US" dirty="0" smtClean="0"/>
              <a:t>Severe combined immunodeficiency (SCID) represents a constellation of genetically distinct syndromes with the common feature of defects in both </a:t>
            </a:r>
            <a:r>
              <a:rPr lang="en-US" dirty="0" err="1" smtClean="0"/>
              <a:t>humoral</a:t>
            </a:r>
            <a:r>
              <a:rPr lang="en-US" dirty="0" smtClean="0"/>
              <a:t> and cell-mediated immune responses. </a:t>
            </a:r>
          </a:p>
          <a:p>
            <a:pPr lvl="1"/>
            <a:r>
              <a:rPr lang="en-US" dirty="0" smtClean="0"/>
              <a:t>Affected infants are susceptible to severe recurrent infections by a wide array of pathogens, including bacteria, viruses, fungi, and protozoans; opportunistic infections by Candida, Pneumocystis, CMV, and Pseudomonas also cause serious (and occasionally lethal) disease. </a:t>
            </a:r>
            <a:endParaRPr lang="en-ZA" dirty="0"/>
          </a:p>
        </p:txBody>
      </p:sp>
    </p:spTree>
    <p:extLst>
      <p:ext uri="{BB962C8B-B14F-4D97-AF65-F5344CB8AC3E}">
        <p14:creationId xmlns:p14="http://schemas.microsoft.com/office/powerpoint/2010/main" val="1350366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sp>
        <p:nvSpPr>
          <p:cNvPr id="3" name="Content Placeholder 2"/>
          <p:cNvSpPr>
            <a:spLocks noGrp="1"/>
          </p:cNvSpPr>
          <p:nvPr>
            <p:ph idx="1"/>
          </p:nvPr>
        </p:nvSpPr>
        <p:spPr/>
        <p:txBody>
          <a:bodyPr>
            <a:normAutofit fontScale="92500"/>
          </a:bodyPr>
          <a:lstStyle/>
          <a:p>
            <a:r>
              <a:rPr lang="en-ZA" sz="2400" b="1" dirty="0" smtClean="0"/>
              <a:t>Immune Deficiency with Thrombocytopenia and Eczema: </a:t>
            </a:r>
            <a:r>
              <a:rPr lang="en-ZA" sz="2400" b="1" dirty="0" err="1" smtClean="0"/>
              <a:t>Wiskott</a:t>
            </a:r>
            <a:r>
              <a:rPr lang="en-ZA" sz="2400" b="1" dirty="0" smtClean="0"/>
              <a:t>-Aldrich Syndrome  </a:t>
            </a:r>
          </a:p>
          <a:p>
            <a:pPr lvl="1"/>
            <a:r>
              <a:rPr lang="en-ZA" dirty="0" err="1" smtClean="0"/>
              <a:t>Wiskott</a:t>
            </a:r>
            <a:r>
              <a:rPr lang="en-ZA" dirty="0" smtClean="0"/>
              <a:t>-Aldrich syndrome is an X-linked recessive disease characterized by thrombocytopenia, eczema, and a marked vulnerability to recurrent infection, ending in early death; the only treatment is bone marrow transplantation.</a:t>
            </a:r>
          </a:p>
          <a:p>
            <a:pPr lvl="1"/>
            <a:r>
              <a:rPr lang="en-ZA" dirty="0" smtClean="0"/>
              <a:t> </a:t>
            </a:r>
            <a:r>
              <a:rPr lang="en-US" dirty="0" smtClean="0"/>
              <a:t>The thymus is initially normal, but there is progressive age-related depletion of T lymphocytes in the peripheral blood and lymph nodes, with concurrent loss of cellular immunity.</a:t>
            </a:r>
          </a:p>
          <a:p>
            <a:pPr lvl="1"/>
            <a:r>
              <a:rPr lang="en-US" dirty="0" smtClean="0"/>
              <a:t>Additionally, patients do not effectively synthesize antibodies to polysaccharide antigens, and are susceptible to encapsulated, pyogenic bacteria.</a:t>
            </a:r>
          </a:p>
          <a:p>
            <a:pPr lvl="1"/>
            <a:r>
              <a:rPr lang="en-US" dirty="0" smtClean="0"/>
              <a:t>Affected patients are also prone to developing malignant lymphomas</a:t>
            </a:r>
          </a:p>
          <a:p>
            <a:pPr lvl="1"/>
            <a:r>
              <a:rPr lang="en-US" dirty="0" smtClean="0"/>
              <a:t>The responsible gene maps to the X chromosome and encodes a protein (</a:t>
            </a:r>
            <a:r>
              <a:rPr lang="en-US" dirty="0" err="1" smtClean="0"/>
              <a:t>Wiskott</a:t>
            </a:r>
            <a:r>
              <a:rPr lang="en-US" dirty="0" smtClean="0"/>
              <a:t>-Aldrich syndrome protein) that links several membrane receptors to the cytoskeleton</a:t>
            </a:r>
          </a:p>
          <a:p>
            <a:pPr lvl="1"/>
            <a:endParaRPr lang="en-ZA" dirty="0"/>
          </a:p>
        </p:txBody>
      </p:sp>
    </p:spTree>
    <p:extLst>
      <p:ext uri="{BB962C8B-B14F-4D97-AF65-F5344CB8AC3E}">
        <p14:creationId xmlns:p14="http://schemas.microsoft.com/office/powerpoint/2010/main" val="29461653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3007</Words>
  <Application>Microsoft Office PowerPoint</Application>
  <PresentationFormat>Widescreen</PresentationFormat>
  <Paragraphs>221</Paragraphs>
  <Slides>33</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2" baseType="lpstr">
      <vt:lpstr>Agency FB</vt:lpstr>
      <vt:lpstr>Arial</vt:lpstr>
      <vt:lpstr>Calibri</vt:lpstr>
      <vt:lpstr>Calibri Light</vt:lpstr>
      <vt:lpstr>Tahoma</vt:lpstr>
      <vt:lpstr>Times New Roman</vt:lpstr>
      <vt:lpstr>Wingdings</vt:lpstr>
      <vt:lpstr>Office Theme</vt:lpstr>
      <vt:lpstr>Photo Editor Photo</vt:lpstr>
      <vt:lpstr>Immune deficiency diseases </vt:lpstr>
      <vt:lpstr>Introduction </vt:lpstr>
      <vt:lpstr>Primary immune deficiency </vt:lpstr>
      <vt:lpstr>X-Linked Agammaglobulinemia (XLA, Bruton Disease)   </vt:lpstr>
      <vt:lpstr>PowerPoint Presentation</vt:lpstr>
      <vt:lpstr>PowerPoint Presentation</vt:lpstr>
      <vt:lpstr>PowerPoint Presentation</vt:lpstr>
      <vt:lpstr>PowerPoint Presentation</vt:lpstr>
      <vt:lpstr>PowerPoint Presentation</vt:lpstr>
      <vt:lpstr>Secondary Immune Deficiencies   </vt:lpstr>
      <vt:lpstr>Acquired Immunodeficiency Syndrome   </vt:lpstr>
      <vt:lpstr>Modes of transmission </vt:lpstr>
      <vt:lpstr> </vt:lpstr>
      <vt:lpstr>THE BIOLOGY OF THE HUMAN IMMUNODEFICIENCY VIRUS</vt:lpstr>
      <vt:lpstr>STRUCTURE OF HUMAN IMMUNODEFICIENCY VIRUS </vt:lpstr>
      <vt:lpstr>Viral Enzymes </vt:lpstr>
      <vt:lpstr>HIV LIFE CYCLE</vt:lpstr>
      <vt:lpstr>PowerPoint Presentation</vt:lpstr>
      <vt:lpstr>BINDING</vt:lpstr>
      <vt:lpstr>BINDING </vt:lpstr>
      <vt:lpstr>PowerPoint Presentation</vt:lpstr>
      <vt:lpstr>FUSION and ENTRY:</vt:lpstr>
      <vt:lpstr>INTEGRATION </vt:lpstr>
      <vt:lpstr>PowerPoint Presentation</vt:lpstr>
      <vt:lpstr>REPLICATION</vt:lpstr>
      <vt:lpstr>Budding and Maturation: </vt:lpstr>
      <vt:lpstr>PowerPoint Presentation</vt:lpstr>
      <vt:lpstr>HIV LIFE CYCLE: Enzymes</vt:lpstr>
      <vt:lpstr>PowerPoint Presentation</vt:lpstr>
      <vt:lpstr> </vt:lpstr>
      <vt:lpstr>Clinical stage 3 </vt:lpstr>
      <vt:lpstr>Clinical stage 4 </vt:lpstr>
      <vt:lpstr>End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Immune deficiency diseases</dc:title>
  <dc:creator>Windows User</dc:creator>
  <cp:lastModifiedBy>Windows User</cp:lastModifiedBy>
  <cp:revision>9</cp:revision>
  <dcterms:created xsi:type="dcterms:W3CDTF">2021-06-01T10:00:31Z</dcterms:created>
  <dcterms:modified xsi:type="dcterms:W3CDTF">2021-06-01T12:07:17Z</dcterms:modified>
</cp:coreProperties>
</file>