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1" r:id="rId6"/>
    <p:sldId id="260" r:id="rId7"/>
    <p:sldId id="262" r:id="rId8"/>
    <p:sldId id="263" r:id="rId9"/>
    <p:sldId id="264" r:id="rId10"/>
    <p:sldId id="265"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34"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10/23/2019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10/23/2019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10/23/2019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10/23/2019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10/23/2019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10/23/2019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10/23/2019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10/23/2019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smtClean="0">
                <a:solidFill>
                  <a:srgbClr val="FF0000"/>
                </a:solidFill>
              </a:rPr>
              <a:t>Incident Management</a:t>
            </a:r>
            <a:br>
              <a:rPr lang="en-US" b="1" dirty="0" smtClean="0">
                <a:solidFill>
                  <a:srgbClr val="FF0000"/>
                </a:solidFill>
              </a:rPr>
            </a:br>
            <a:r>
              <a:rPr lang="en-US" b="1" dirty="0" err="1" smtClean="0">
                <a:solidFill>
                  <a:srgbClr val="FFC000"/>
                </a:solidFill>
              </a:rPr>
              <a:t>Amega</a:t>
            </a:r>
            <a:r>
              <a:rPr lang="en-US" b="1" dirty="0" smtClean="0">
                <a:solidFill>
                  <a:srgbClr val="FFC000"/>
                </a:solidFill>
              </a:rPr>
              <a:t> Principles</a:t>
            </a:r>
            <a:endParaRPr lang="en-US" b="1" dirty="0">
              <a:solidFill>
                <a:srgbClr val="FFC000"/>
              </a:solidFill>
            </a:endParaRPr>
          </a:p>
        </p:txBody>
      </p:sp>
      <p:sp>
        <p:nvSpPr>
          <p:cNvPr id="3" name="Subtitle 2"/>
          <p:cNvSpPr>
            <a:spLocks noGrp="1"/>
          </p:cNvSpPr>
          <p:nvPr>
            <p:ph type="subTitle" idx="1"/>
          </p:nvPr>
        </p:nvSpPr>
        <p:spPr/>
        <p:txBody>
          <a:bodyPr/>
          <a:lstStyle/>
          <a:p>
            <a:r>
              <a:rPr lang="en-US" b="1" dirty="0" smtClean="0">
                <a:solidFill>
                  <a:srgbClr val="00B0F0"/>
                </a:solidFill>
              </a:rPr>
              <a:t> SAMUEL NGIGI K.</a:t>
            </a:r>
          </a:p>
          <a:p>
            <a:r>
              <a:rPr lang="en-US" b="1" dirty="0" smtClean="0">
                <a:solidFill>
                  <a:srgbClr val="00B0F0"/>
                </a:solidFill>
              </a:rPr>
              <a:t>KMTC</a:t>
            </a:r>
            <a:endParaRPr lang="en-US" b="1" dirty="0">
              <a:solidFill>
                <a:srgbClr val="00B0F0"/>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smtClean="0">
                <a:solidFill>
                  <a:srgbClr val="FF0000"/>
                </a:solidFill>
              </a:rPr>
              <a:t>End of Presentation</a:t>
            </a:r>
            <a:endParaRPr lang="en-US" b="1" dirty="0">
              <a:solidFill>
                <a:srgbClr val="FF0000"/>
              </a:solidFill>
            </a:endParaRPr>
          </a:p>
        </p:txBody>
      </p:sp>
      <p:sp>
        <p:nvSpPr>
          <p:cNvPr id="3" name="Subtitle 2"/>
          <p:cNvSpPr>
            <a:spLocks noGrp="1"/>
          </p:cNvSpPr>
          <p:nvPr>
            <p:ph type="subTitle" idx="1"/>
          </p:nvPr>
        </p:nvSpPr>
        <p:spPr/>
        <p:txBody>
          <a:bodyPr/>
          <a:lstStyle/>
          <a:p>
            <a:r>
              <a:rPr lang="en-US" b="1" dirty="0" smtClean="0">
                <a:solidFill>
                  <a:srgbClr val="00B0F0"/>
                </a:solidFill>
              </a:rPr>
              <a:t>Thank You for Listening</a:t>
            </a:r>
            <a:endParaRPr lang="en-US" b="1" dirty="0">
              <a:solidFill>
                <a:srgbClr val="00B0F0"/>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1143000"/>
          </a:xfrm>
        </p:spPr>
        <p:txBody>
          <a:bodyPr>
            <a:normAutofit fontScale="90000"/>
          </a:bodyPr>
          <a:lstStyle/>
          <a:p>
            <a:r>
              <a:rPr lang="en-US" dirty="0" smtClean="0"/>
              <a:t>What does AMEGA stand for in first aid?</a:t>
            </a:r>
            <a:endParaRPr lang="en-US" dirty="0"/>
          </a:p>
        </p:txBody>
      </p:sp>
      <p:sp>
        <p:nvSpPr>
          <p:cNvPr id="3" name="Content Placeholder 2"/>
          <p:cNvSpPr>
            <a:spLocks noGrp="1"/>
          </p:cNvSpPr>
          <p:nvPr>
            <p:ph idx="1"/>
          </p:nvPr>
        </p:nvSpPr>
        <p:spPr/>
        <p:txBody>
          <a:bodyPr>
            <a:normAutofit fontScale="92500" lnSpcReduction="10000"/>
          </a:bodyPr>
          <a:lstStyle/>
          <a:p>
            <a:r>
              <a:rPr lang="en-US" b="1" dirty="0" smtClean="0"/>
              <a:t>AMEGA</a:t>
            </a:r>
            <a:r>
              <a:rPr lang="en-US" dirty="0" smtClean="0"/>
              <a:t> is a first aid acronym used to help remember the key steps when dealing with an incident or emergency situation.</a:t>
            </a:r>
          </a:p>
          <a:p>
            <a:r>
              <a:rPr lang="en-US" dirty="0" smtClean="0"/>
              <a:t>First Aiders and first responders may be the first to arrive at the scene of an emergency.  It’s important to quickly analyze the situation, assess for any hazards and summon the appropriate help. Controlling the scene is vital  to protect the safety of yourself, bystanders and the injured victims.</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What does AMEGA stand for?</a:t>
            </a:r>
            <a:endParaRPr lang="en-US" dirty="0"/>
          </a:p>
        </p:txBody>
      </p:sp>
      <p:sp>
        <p:nvSpPr>
          <p:cNvPr id="3" name="Content Placeholder 2"/>
          <p:cNvSpPr>
            <a:spLocks noGrp="1"/>
          </p:cNvSpPr>
          <p:nvPr>
            <p:ph idx="1"/>
          </p:nvPr>
        </p:nvSpPr>
        <p:spPr/>
        <p:txBody>
          <a:bodyPr/>
          <a:lstStyle/>
          <a:p>
            <a:pPr fontAlgn="base"/>
            <a:r>
              <a:rPr lang="en-US" dirty="0" smtClean="0"/>
              <a:t>AMEGA stands for:</a:t>
            </a:r>
          </a:p>
          <a:p>
            <a:pPr fontAlgn="base"/>
            <a:r>
              <a:rPr lang="en-US" dirty="0" smtClean="0"/>
              <a:t>Assess</a:t>
            </a:r>
          </a:p>
          <a:p>
            <a:pPr fontAlgn="base"/>
            <a:r>
              <a:rPr lang="en-US" dirty="0" smtClean="0"/>
              <a:t>Make Safe</a:t>
            </a:r>
          </a:p>
          <a:p>
            <a:pPr fontAlgn="base"/>
            <a:r>
              <a:rPr lang="en-US" dirty="0" smtClean="0"/>
              <a:t>Emergency Aid</a:t>
            </a:r>
          </a:p>
          <a:p>
            <a:pPr fontAlgn="base"/>
            <a:r>
              <a:rPr lang="en-US" dirty="0" smtClean="0"/>
              <a:t>Get help</a:t>
            </a:r>
          </a:p>
          <a:p>
            <a:pPr fontAlgn="base"/>
            <a:r>
              <a:rPr lang="en-US" dirty="0" smtClean="0"/>
              <a:t>Aftercare</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en-US" b="1" dirty="0" smtClean="0"/>
              <a:t>Assess</a:t>
            </a:r>
            <a:endParaRPr lang="en-US" dirty="0" smtClean="0"/>
          </a:p>
        </p:txBody>
      </p:sp>
      <p:sp>
        <p:nvSpPr>
          <p:cNvPr id="3" name="Content Placeholder 2"/>
          <p:cNvSpPr>
            <a:spLocks noGrp="1"/>
          </p:cNvSpPr>
          <p:nvPr>
            <p:ph idx="1"/>
          </p:nvPr>
        </p:nvSpPr>
        <p:spPr/>
        <p:txBody>
          <a:bodyPr>
            <a:normAutofit/>
          </a:bodyPr>
          <a:lstStyle/>
          <a:p>
            <a:pPr fontAlgn="base"/>
            <a:r>
              <a:rPr lang="en-US" dirty="0" smtClean="0"/>
              <a:t>The first step is to </a:t>
            </a:r>
            <a:r>
              <a:rPr lang="en-US" b="1" dirty="0" smtClean="0"/>
              <a:t>assess</a:t>
            </a:r>
            <a:r>
              <a:rPr lang="en-US" dirty="0" smtClean="0"/>
              <a:t> the situation and look for hazards.</a:t>
            </a:r>
          </a:p>
          <a:p>
            <a:pPr fontAlgn="base"/>
            <a:r>
              <a:rPr lang="en-US" dirty="0" smtClean="0"/>
              <a:t>Stop (only fools rush in). </a:t>
            </a:r>
          </a:p>
          <a:p>
            <a:pPr fontAlgn="base"/>
            <a:r>
              <a:rPr lang="en-US" dirty="0" smtClean="0"/>
              <a:t>Look (use your </a:t>
            </a:r>
            <a:r>
              <a:rPr lang="en-US" dirty="0" err="1" smtClean="0"/>
              <a:t>eyes,ears</a:t>
            </a:r>
            <a:r>
              <a:rPr lang="en-US" dirty="0" smtClean="0"/>
              <a:t> and nose). </a:t>
            </a:r>
          </a:p>
          <a:p>
            <a:pPr fontAlgn="base"/>
            <a:r>
              <a:rPr lang="en-US" dirty="0" smtClean="0"/>
              <a:t>Think (who is involved, what happened, when did it happen, why did it happen and what resources have I got).</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Make Safe</a:t>
            </a:r>
            <a:endParaRPr lang="en-US" dirty="0"/>
          </a:p>
        </p:txBody>
      </p:sp>
      <p:sp>
        <p:nvSpPr>
          <p:cNvPr id="3" name="Content Placeholder 2"/>
          <p:cNvSpPr>
            <a:spLocks noGrp="1"/>
          </p:cNvSpPr>
          <p:nvPr>
            <p:ph idx="1"/>
          </p:nvPr>
        </p:nvSpPr>
        <p:spPr>
          <a:xfrm>
            <a:off x="457200" y="1143000"/>
            <a:ext cx="8229600" cy="5486400"/>
          </a:xfrm>
        </p:spPr>
        <p:txBody>
          <a:bodyPr>
            <a:normAutofit fontScale="85000" lnSpcReduction="10000"/>
          </a:bodyPr>
          <a:lstStyle/>
          <a:p>
            <a:pPr fontAlgn="base"/>
            <a:r>
              <a:rPr lang="en-US" dirty="0" smtClean="0"/>
              <a:t>If any hazards have been identified, the first action of first responders should be to minimize the risk from these hazards. In other words, they should make the situation safe.</a:t>
            </a:r>
          </a:p>
          <a:p>
            <a:pPr fontAlgn="base"/>
            <a:r>
              <a:rPr lang="en-US" dirty="0" smtClean="0"/>
              <a:t>If the situation is not able to be made safe, it may be necessary to stay back until expert help or specialist resources arrive.</a:t>
            </a:r>
          </a:p>
          <a:p>
            <a:pPr fontAlgn="base"/>
            <a:r>
              <a:rPr lang="en-US" dirty="0" smtClean="0"/>
              <a:t>Turn off. Engines, electric, gas, water, etc. </a:t>
            </a:r>
          </a:p>
          <a:p>
            <a:pPr fontAlgn="base"/>
            <a:r>
              <a:rPr lang="en-US" dirty="0" smtClean="0"/>
              <a:t>In case someone is on fire Stop, Drop, Wrap and Roll. </a:t>
            </a:r>
          </a:p>
          <a:p>
            <a:pPr fontAlgn="base"/>
            <a:r>
              <a:rPr lang="en-US" dirty="0" smtClean="0"/>
              <a:t>For drowning reach and throw do not go. </a:t>
            </a:r>
          </a:p>
          <a:p>
            <a:pPr fontAlgn="base"/>
            <a:r>
              <a:rPr lang="en-US" dirty="0" smtClean="0"/>
              <a:t>For electric shock disconnect at fuse board first. </a:t>
            </a:r>
          </a:p>
          <a:p>
            <a:pPr fontAlgn="base"/>
            <a:r>
              <a:rPr lang="en-US" dirty="0" smtClean="0"/>
              <a:t>If in any doubt, get help first, better one casualty than two.</a:t>
            </a:r>
          </a:p>
          <a:p>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en-US" b="1" dirty="0" smtClean="0"/>
              <a:t>Emergency Aid</a:t>
            </a:r>
            <a:endParaRPr lang="en-US" dirty="0" smtClean="0"/>
          </a:p>
        </p:txBody>
      </p:sp>
      <p:sp>
        <p:nvSpPr>
          <p:cNvPr id="3" name="Content Placeholder 2"/>
          <p:cNvSpPr>
            <a:spLocks noGrp="1"/>
          </p:cNvSpPr>
          <p:nvPr>
            <p:ph idx="1"/>
          </p:nvPr>
        </p:nvSpPr>
        <p:spPr/>
        <p:txBody>
          <a:bodyPr>
            <a:normAutofit/>
          </a:bodyPr>
          <a:lstStyle/>
          <a:p>
            <a:pPr fontAlgn="base"/>
            <a:r>
              <a:rPr lang="en-US" dirty="0" smtClean="0"/>
              <a:t>Once the situation has been made safe, first aiders should provide emergency aid to the victim(s).</a:t>
            </a:r>
          </a:p>
          <a:p>
            <a:pPr fontAlgn="base"/>
            <a:r>
              <a:rPr lang="en-US" dirty="0" smtClean="0"/>
              <a:t> Emergency aid is only given by someone that is qualified</a:t>
            </a:r>
            <a:r>
              <a:rPr lang="en-US" smtClean="0"/>
              <a:t>. </a:t>
            </a:r>
            <a:endParaRPr lang="en-US" dirty="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38200"/>
          </a:xfrm>
        </p:spPr>
        <p:txBody>
          <a:bodyPr>
            <a:normAutofit/>
          </a:bodyPr>
          <a:lstStyle/>
          <a:p>
            <a:r>
              <a:rPr lang="en-US" b="1" dirty="0" smtClean="0"/>
              <a:t>Get Help</a:t>
            </a:r>
            <a:endParaRPr lang="en-US" dirty="0"/>
          </a:p>
        </p:txBody>
      </p:sp>
      <p:sp>
        <p:nvSpPr>
          <p:cNvPr id="3" name="Content Placeholder 2"/>
          <p:cNvSpPr>
            <a:spLocks noGrp="1"/>
          </p:cNvSpPr>
          <p:nvPr>
            <p:ph idx="1"/>
          </p:nvPr>
        </p:nvSpPr>
        <p:spPr>
          <a:xfrm>
            <a:off x="457200" y="762000"/>
            <a:ext cx="8229600" cy="5715000"/>
          </a:xfrm>
        </p:spPr>
        <p:txBody>
          <a:bodyPr>
            <a:normAutofit fontScale="92500" lnSpcReduction="20000"/>
          </a:bodyPr>
          <a:lstStyle/>
          <a:p>
            <a:pPr fontAlgn="base"/>
            <a:r>
              <a:rPr lang="en-US" dirty="0" smtClean="0"/>
              <a:t>It’s important to summon the appropriate emergency help. This may involve ringing the local emergency number or activating an emergency response protocol.</a:t>
            </a:r>
          </a:p>
          <a:p>
            <a:pPr fontAlgn="base"/>
            <a:r>
              <a:rPr lang="en-US" dirty="0" smtClean="0"/>
              <a:t>When you phone, decide who you need, ambulance, police, fire, coast guard, mine rescue, mountain rescue. </a:t>
            </a:r>
          </a:p>
          <a:p>
            <a:pPr fontAlgn="base"/>
            <a:r>
              <a:rPr lang="en-US" dirty="0" smtClean="0"/>
              <a:t>Help from the public e.g. crowd/traffic control.</a:t>
            </a:r>
          </a:p>
          <a:p>
            <a:pPr fontAlgn="base"/>
            <a:r>
              <a:rPr lang="en-US" dirty="0" smtClean="0"/>
              <a:t>To fetch medical supplies. </a:t>
            </a:r>
          </a:p>
          <a:p>
            <a:pPr fontAlgn="base"/>
            <a:r>
              <a:rPr lang="en-US" dirty="0" smtClean="0"/>
              <a:t>Control bleeding. </a:t>
            </a:r>
          </a:p>
          <a:p>
            <a:pPr fontAlgn="base"/>
            <a:r>
              <a:rPr lang="en-US" dirty="0" smtClean="0"/>
              <a:t>To maintain casualty privacy. </a:t>
            </a:r>
          </a:p>
          <a:p>
            <a:pPr fontAlgn="base"/>
            <a:r>
              <a:rPr lang="en-US" dirty="0" smtClean="0"/>
              <a:t>Help to put casualty into recovery position. </a:t>
            </a:r>
          </a:p>
          <a:p>
            <a:pPr fontAlgn="base"/>
            <a:r>
              <a:rPr lang="en-US" dirty="0" smtClean="0"/>
              <a:t>To move casualty away from danger.</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Aftercare</a:t>
            </a:r>
            <a:endParaRPr lang="en-US" dirty="0"/>
          </a:p>
        </p:txBody>
      </p:sp>
      <p:sp>
        <p:nvSpPr>
          <p:cNvPr id="3" name="Content Placeholder 2"/>
          <p:cNvSpPr>
            <a:spLocks noGrp="1"/>
          </p:cNvSpPr>
          <p:nvPr>
            <p:ph idx="1"/>
          </p:nvPr>
        </p:nvSpPr>
        <p:spPr>
          <a:xfrm>
            <a:off x="457200" y="1219200"/>
            <a:ext cx="8229600" cy="5410200"/>
          </a:xfrm>
        </p:spPr>
        <p:txBody>
          <a:bodyPr>
            <a:normAutofit fontScale="77500" lnSpcReduction="20000"/>
          </a:bodyPr>
          <a:lstStyle/>
          <a:p>
            <a:pPr fontAlgn="base"/>
            <a:r>
              <a:rPr lang="en-US" dirty="0" smtClean="0"/>
              <a:t>Aftercare of the victim(s) and other rescuers is a vital step. </a:t>
            </a:r>
          </a:p>
          <a:p>
            <a:pPr fontAlgn="base"/>
            <a:r>
              <a:rPr lang="en-US" dirty="0" smtClean="0"/>
              <a:t>In addition, first aiders may need to restock equipment or refill supplies.</a:t>
            </a:r>
          </a:p>
          <a:p>
            <a:r>
              <a:rPr lang="en-US" dirty="0" smtClean="0"/>
              <a:t>Your job does not finish when the ambulance arrives you need to pass on information. </a:t>
            </a:r>
          </a:p>
          <a:p>
            <a:r>
              <a:rPr lang="en-US" dirty="0" err="1" smtClean="0"/>
              <a:t>Name,address</a:t>
            </a:r>
            <a:r>
              <a:rPr lang="en-US" dirty="0" smtClean="0"/>
              <a:t>. </a:t>
            </a:r>
          </a:p>
          <a:p>
            <a:r>
              <a:rPr lang="en-US" dirty="0" smtClean="0"/>
              <a:t>History (what happened ). </a:t>
            </a:r>
          </a:p>
          <a:p>
            <a:r>
              <a:rPr lang="en-US" dirty="0" smtClean="0"/>
              <a:t>Brief description of injuries. </a:t>
            </a:r>
          </a:p>
          <a:p>
            <a:r>
              <a:rPr lang="en-US" dirty="0" smtClean="0"/>
              <a:t>Any unusual </a:t>
            </a:r>
            <a:r>
              <a:rPr lang="en-US" dirty="0" err="1" smtClean="0"/>
              <a:t>behaviour</a:t>
            </a:r>
            <a:r>
              <a:rPr lang="en-US" dirty="0" smtClean="0"/>
              <a:t>. </a:t>
            </a:r>
          </a:p>
          <a:p>
            <a:r>
              <a:rPr lang="en-US" dirty="0" smtClean="0"/>
              <a:t>Any treatment given. </a:t>
            </a:r>
          </a:p>
          <a:p>
            <a:r>
              <a:rPr lang="en-US" dirty="0" smtClean="0"/>
              <a:t>Observation made on breathing, pulse and levels of response. </a:t>
            </a:r>
          </a:p>
          <a:p>
            <a:r>
              <a:rPr lang="en-US" dirty="0" smtClean="0"/>
              <a:t>Minor cases arrange a lift home.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Conclusion</a:t>
            </a:r>
            <a:endParaRPr lang="en-US" b="1" dirty="0"/>
          </a:p>
        </p:txBody>
      </p:sp>
      <p:sp>
        <p:nvSpPr>
          <p:cNvPr id="3" name="Content Placeholder 2"/>
          <p:cNvSpPr>
            <a:spLocks noGrp="1"/>
          </p:cNvSpPr>
          <p:nvPr>
            <p:ph idx="1"/>
          </p:nvPr>
        </p:nvSpPr>
        <p:spPr/>
        <p:txBody>
          <a:bodyPr/>
          <a:lstStyle/>
          <a:p>
            <a:r>
              <a:rPr lang="en-US" dirty="0" smtClean="0"/>
              <a:t>One Last Thing to Remember:</a:t>
            </a:r>
          </a:p>
          <a:p>
            <a:r>
              <a:rPr lang="en-US" dirty="0" smtClean="0"/>
              <a:t>Some of the things a first aider sees or gets involved in, could cause shock and be upsetting. </a:t>
            </a:r>
          </a:p>
          <a:p>
            <a:r>
              <a:rPr lang="en-US" dirty="0" smtClean="0"/>
              <a:t>Speak too someone, </a:t>
            </a:r>
            <a:r>
              <a:rPr lang="en-US" dirty="0" err="1" smtClean="0"/>
              <a:t>dont</a:t>
            </a:r>
            <a:r>
              <a:rPr lang="en-US" dirty="0" smtClean="0"/>
              <a:t> just suck it up.</a:t>
            </a:r>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78</TotalTime>
  <Words>375</Words>
  <Application>Microsoft Office PowerPoint</Application>
  <PresentationFormat>On-screen Show (4:3)</PresentationFormat>
  <Paragraphs>55</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Incident Management Amega Principles</vt:lpstr>
      <vt:lpstr>What does AMEGA stand for in first aid?</vt:lpstr>
      <vt:lpstr>What does AMEGA stand for?</vt:lpstr>
      <vt:lpstr>Assess</vt:lpstr>
      <vt:lpstr>Make Safe</vt:lpstr>
      <vt:lpstr>Emergency Aid</vt:lpstr>
      <vt:lpstr>Get Help</vt:lpstr>
      <vt:lpstr>Aftercare</vt:lpstr>
      <vt:lpstr>Conclusion</vt:lpstr>
      <vt:lpstr>End of Presentation</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Incident Management Amega Principles</dc:title>
  <dc:creator>Samuel N. Kiurire</dc:creator>
  <cp:lastModifiedBy>HP</cp:lastModifiedBy>
  <cp:revision>12</cp:revision>
  <dcterms:created xsi:type="dcterms:W3CDTF">2006-08-16T00:00:00Z</dcterms:created>
  <dcterms:modified xsi:type="dcterms:W3CDTF">2019-10-23T13:24:43Z</dcterms:modified>
</cp:coreProperties>
</file>