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90" r:id="rId16"/>
    <p:sldId id="274" r:id="rId17"/>
    <p:sldId id="275" r:id="rId18"/>
    <p:sldId id="276" r:id="rId19"/>
    <p:sldId id="277" r:id="rId20"/>
    <p:sldId id="278" r:id="rId21"/>
    <p:sldId id="279" r:id="rId22"/>
    <p:sldId id="291" r:id="rId2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0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797048" y="461899"/>
            <a:ext cx="3549903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885694" y="5175910"/>
            <a:ext cx="3372611" cy="756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10/23/2019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10/23/2019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10/23/2019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10/23/2019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3962400" cy="32857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4876800" y="3662171"/>
            <a:ext cx="4267200" cy="31958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4876800" y="0"/>
            <a:ext cx="4267200" cy="33893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3553966"/>
            <a:ext cx="3962400" cy="330403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10/23/2019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980690" y="461899"/>
            <a:ext cx="3182619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rgbClr val="FF00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46354" y="1775587"/>
            <a:ext cx="8251291" cy="30016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10/23/2019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43836" y="2422905"/>
            <a:ext cx="5659755" cy="1854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41020" marR="5080" indent="-528955">
              <a:lnSpc>
                <a:spcPct val="100000"/>
              </a:lnSpc>
              <a:spcBef>
                <a:spcPts val="100"/>
              </a:spcBef>
            </a:pPr>
            <a:r>
              <a:rPr sz="6000" b="1" spc="-204" dirty="0">
                <a:solidFill>
                  <a:srgbClr val="FF0000"/>
                </a:solidFill>
                <a:latin typeface="Arial"/>
                <a:cs typeface="Arial"/>
              </a:rPr>
              <a:t>Initial</a:t>
            </a:r>
            <a:r>
              <a:rPr sz="6000" b="1" spc="-3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6000" b="1" spc="-570" dirty="0">
                <a:solidFill>
                  <a:srgbClr val="FF0000"/>
                </a:solidFill>
                <a:latin typeface="Arial"/>
                <a:cs typeface="Arial"/>
              </a:rPr>
              <a:t>assessment  </a:t>
            </a:r>
            <a:r>
              <a:rPr sz="6000" b="1" spc="-390" dirty="0">
                <a:solidFill>
                  <a:srgbClr val="FF0000"/>
                </a:solidFill>
                <a:latin typeface="Arial"/>
                <a:cs typeface="Arial"/>
              </a:rPr>
              <a:t>Primary</a:t>
            </a:r>
            <a:r>
              <a:rPr sz="6000" b="1" spc="-33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6000" b="1" spc="-500" dirty="0">
                <a:solidFill>
                  <a:srgbClr val="FF0000"/>
                </a:solidFill>
                <a:latin typeface="Arial"/>
                <a:cs typeface="Arial"/>
              </a:rPr>
              <a:t>survey</a:t>
            </a:r>
            <a:endParaRPr sz="6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905000" y="5175910"/>
            <a:ext cx="6248400" cy="15029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4800" dirty="0" smtClean="0">
                <a:latin typeface="Arial"/>
                <a:cs typeface="Arial"/>
              </a:rPr>
              <a:t>Samuel </a:t>
            </a:r>
            <a:r>
              <a:rPr lang="en-US" sz="4800" dirty="0" err="1" smtClean="0">
                <a:latin typeface="Arial"/>
                <a:cs typeface="Arial"/>
              </a:rPr>
              <a:t>Ngigi</a:t>
            </a:r>
            <a:r>
              <a:rPr lang="en-US" sz="4800" dirty="0" smtClean="0">
                <a:latin typeface="Arial"/>
                <a:cs typeface="Arial"/>
              </a:rPr>
              <a:t> K.</a:t>
            </a: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4800" dirty="0" smtClean="0">
                <a:latin typeface="Arial"/>
                <a:cs typeface="Arial"/>
              </a:rPr>
              <a:t>KMTC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452359" y="0"/>
            <a:ext cx="1498092" cy="15148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3779520" cy="16047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17114" y="461899"/>
            <a:ext cx="35083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90" dirty="0"/>
              <a:t>Primary </a:t>
            </a:r>
            <a:r>
              <a:rPr spc="-365" dirty="0"/>
              <a:t>survey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48460"/>
            <a:ext cx="8021320" cy="43935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739264" marR="5080" indent="-17272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0000FF"/>
                </a:solidFill>
                <a:latin typeface="Times New Roman"/>
                <a:cs typeface="Times New Roman"/>
              </a:rPr>
              <a:t>Airway – Establish patent airway with</a:t>
            </a:r>
            <a:r>
              <a:rPr sz="3200" b="1" spc="-11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FF"/>
                </a:solidFill>
                <a:latin typeface="Times New Roman"/>
                <a:cs typeface="Times New Roman"/>
              </a:rPr>
              <a:t>c-spine  </a:t>
            </a:r>
            <a:r>
              <a:rPr sz="32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protection</a:t>
            </a:r>
            <a:endParaRPr sz="3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750" dirty="0">
              <a:latin typeface="Times New Roman"/>
              <a:cs typeface="Times New Roman"/>
            </a:endParaRPr>
          </a:p>
          <a:p>
            <a:pPr marL="1155700" indent="-228600">
              <a:lnSpc>
                <a:spcPct val="100000"/>
              </a:lnSpc>
              <a:buFont typeface="Arial"/>
              <a:buChar char="•"/>
              <a:tabLst>
                <a:tab pos="1156335" algn="l"/>
              </a:tabLst>
            </a:pPr>
            <a:r>
              <a:rPr sz="2800" b="1" spc="-220" dirty="0">
                <a:latin typeface="Arial"/>
                <a:cs typeface="Arial"/>
              </a:rPr>
              <a:t>Clear </a:t>
            </a:r>
            <a:r>
              <a:rPr sz="2800" b="1" spc="-110" dirty="0">
                <a:latin typeface="Arial"/>
                <a:cs typeface="Arial"/>
              </a:rPr>
              <a:t>the </a:t>
            </a:r>
            <a:r>
              <a:rPr sz="2800" b="1" spc="-160" dirty="0">
                <a:latin typeface="Arial"/>
                <a:cs typeface="Arial"/>
              </a:rPr>
              <a:t>airway </a:t>
            </a:r>
            <a:r>
              <a:rPr sz="2800" b="1" spc="-270" dirty="0">
                <a:latin typeface="Arial"/>
                <a:cs typeface="Arial"/>
              </a:rPr>
              <a:t>using </a:t>
            </a:r>
            <a:r>
              <a:rPr sz="2800" b="1" spc="-145" dirty="0">
                <a:latin typeface="Arial"/>
                <a:cs typeface="Arial"/>
              </a:rPr>
              <a:t>wide </a:t>
            </a:r>
            <a:r>
              <a:rPr sz="2800" b="1" spc="-180" dirty="0">
                <a:latin typeface="Arial"/>
                <a:cs typeface="Arial"/>
              </a:rPr>
              <a:t>bore</a:t>
            </a:r>
            <a:r>
              <a:rPr sz="2800" b="1" spc="125" dirty="0">
                <a:latin typeface="Arial"/>
                <a:cs typeface="Arial"/>
              </a:rPr>
              <a:t> </a:t>
            </a:r>
            <a:r>
              <a:rPr sz="2800" b="1" spc="-220" dirty="0">
                <a:latin typeface="Arial"/>
                <a:cs typeface="Arial"/>
              </a:rPr>
              <a:t>suction</a:t>
            </a:r>
            <a:endParaRPr sz="2800" dirty="0">
              <a:latin typeface="Arial"/>
              <a:cs typeface="Arial"/>
            </a:endParaRPr>
          </a:p>
          <a:p>
            <a:pPr marL="1155700" indent="-2286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1156335" algn="l"/>
              </a:tabLst>
            </a:pPr>
            <a:r>
              <a:rPr sz="2800" b="1" spc="-270" dirty="0">
                <a:latin typeface="Arial"/>
                <a:cs typeface="Arial"/>
              </a:rPr>
              <a:t>Chin </a:t>
            </a:r>
            <a:r>
              <a:rPr sz="2800" b="1" spc="-55" dirty="0">
                <a:latin typeface="Arial"/>
                <a:cs typeface="Arial"/>
              </a:rPr>
              <a:t>lift </a:t>
            </a:r>
            <a:r>
              <a:rPr sz="2800" b="1" spc="420" dirty="0">
                <a:latin typeface="Arial"/>
                <a:cs typeface="Arial"/>
              </a:rPr>
              <a:t>/ </a:t>
            </a:r>
            <a:r>
              <a:rPr sz="2800" b="1" spc="-315" dirty="0">
                <a:latin typeface="Arial"/>
                <a:cs typeface="Arial"/>
              </a:rPr>
              <a:t>Jaw </a:t>
            </a:r>
            <a:r>
              <a:rPr sz="2800" b="1" spc="-155" dirty="0">
                <a:latin typeface="Arial"/>
                <a:cs typeface="Arial"/>
              </a:rPr>
              <a:t>thrust</a:t>
            </a:r>
            <a:r>
              <a:rPr sz="2800" b="1" spc="-465" dirty="0">
                <a:latin typeface="Arial"/>
                <a:cs typeface="Arial"/>
              </a:rPr>
              <a:t> </a:t>
            </a:r>
            <a:r>
              <a:rPr sz="2800" b="1" spc="-190" dirty="0">
                <a:latin typeface="Arial"/>
                <a:cs typeface="Arial"/>
              </a:rPr>
              <a:t>manoeuvre</a:t>
            </a:r>
            <a:endParaRPr sz="2800" dirty="0">
              <a:latin typeface="Arial"/>
              <a:cs typeface="Arial"/>
            </a:endParaRPr>
          </a:p>
          <a:p>
            <a:pPr marL="1155700" indent="-2286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1156335" algn="l"/>
              </a:tabLst>
            </a:pPr>
            <a:r>
              <a:rPr sz="2800" b="1" spc="-204" dirty="0">
                <a:latin typeface="Arial"/>
                <a:cs typeface="Arial"/>
              </a:rPr>
              <a:t>Oropharyngeal </a:t>
            </a:r>
            <a:r>
              <a:rPr sz="2800" b="1" spc="420" dirty="0">
                <a:latin typeface="Arial"/>
                <a:cs typeface="Arial"/>
              </a:rPr>
              <a:t>/</a:t>
            </a:r>
            <a:r>
              <a:rPr sz="2800" b="1" spc="50" dirty="0">
                <a:latin typeface="Arial"/>
                <a:cs typeface="Arial"/>
              </a:rPr>
              <a:t> </a:t>
            </a:r>
            <a:r>
              <a:rPr sz="2800" b="1" spc="-220" dirty="0">
                <a:latin typeface="Arial"/>
                <a:cs typeface="Arial"/>
              </a:rPr>
              <a:t>nasopharyngeal </a:t>
            </a:r>
            <a:r>
              <a:rPr sz="2800" b="1" spc="-160" dirty="0">
                <a:latin typeface="Arial"/>
                <a:cs typeface="Arial"/>
              </a:rPr>
              <a:t>airway</a:t>
            </a:r>
            <a:endParaRPr sz="2800" dirty="0">
              <a:latin typeface="Arial"/>
              <a:cs typeface="Arial"/>
            </a:endParaRPr>
          </a:p>
          <a:p>
            <a:pPr marL="1155700" indent="-2286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1156335" algn="l"/>
              </a:tabLst>
            </a:pPr>
            <a:r>
              <a:rPr sz="2800" b="1" spc="-140" dirty="0">
                <a:latin typeface="Arial"/>
                <a:cs typeface="Arial"/>
              </a:rPr>
              <a:t>Definitive</a:t>
            </a:r>
            <a:r>
              <a:rPr sz="2800" b="1" spc="-120" dirty="0">
                <a:latin typeface="Arial"/>
                <a:cs typeface="Arial"/>
              </a:rPr>
              <a:t> </a:t>
            </a:r>
            <a:r>
              <a:rPr sz="2800" b="1" spc="-160" dirty="0">
                <a:latin typeface="Arial"/>
                <a:cs typeface="Arial"/>
              </a:rPr>
              <a:t>airway</a:t>
            </a:r>
            <a:endParaRPr sz="2800" dirty="0">
              <a:latin typeface="Arial"/>
              <a:cs typeface="Arial"/>
            </a:endParaRPr>
          </a:p>
          <a:p>
            <a:pPr marL="1007744">
              <a:lnSpc>
                <a:spcPct val="100000"/>
              </a:lnSpc>
              <a:spcBef>
                <a:spcPts val="675"/>
              </a:spcBef>
            </a:pPr>
            <a:r>
              <a:rPr sz="2800" b="1" spc="-175" dirty="0" smtClean="0">
                <a:latin typeface="Arial"/>
                <a:cs typeface="Arial"/>
              </a:rPr>
              <a:t>(Cuffed, </a:t>
            </a:r>
            <a:r>
              <a:rPr sz="2800" b="1" spc="-254" dirty="0" smtClean="0">
                <a:latin typeface="Arial"/>
                <a:cs typeface="Arial"/>
              </a:rPr>
              <a:t>Secured </a:t>
            </a:r>
            <a:r>
              <a:rPr sz="2800" b="1" spc="-180" dirty="0">
                <a:latin typeface="Arial"/>
                <a:cs typeface="Arial"/>
              </a:rPr>
              <a:t>endotracheal</a:t>
            </a:r>
            <a:r>
              <a:rPr sz="2800" b="1" spc="65" dirty="0">
                <a:latin typeface="Arial"/>
                <a:cs typeface="Arial"/>
              </a:rPr>
              <a:t> </a:t>
            </a:r>
            <a:r>
              <a:rPr sz="2800" b="1" spc="-120" dirty="0">
                <a:latin typeface="Arial"/>
                <a:cs typeface="Arial"/>
              </a:rPr>
              <a:t>tube)</a:t>
            </a:r>
            <a:endParaRPr sz="2800" dirty="0">
              <a:latin typeface="Arial"/>
              <a:cs typeface="Arial"/>
            </a:endParaRPr>
          </a:p>
          <a:p>
            <a:pPr marL="1155700" indent="-2286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1156335" algn="l"/>
              </a:tabLst>
            </a:pPr>
            <a:r>
              <a:rPr sz="2800" b="1" spc="-260" dirty="0">
                <a:latin typeface="Arial"/>
                <a:cs typeface="Arial"/>
              </a:rPr>
              <a:t>Surgical</a:t>
            </a:r>
            <a:r>
              <a:rPr sz="2800" b="1" spc="-140" dirty="0">
                <a:latin typeface="Arial"/>
                <a:cs typeface="Arial"/>
              </a:rPr>
              <a:t> </a:t>
            </a:r>
            <a:r>
              <a:rPr sz="2800" b="1" spc="-160" dirty="0">
                <a:latin typeface="Arial"/>
                <a:cs typeface="Arial"/>
              </a:rPr>
              <a:t>airway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11971" y="6431686"/>
            <a:ext cx="19621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888888"/>
                </a:solidFill>
                <a:latin typeface="Arial"/>
                <a:cs typeface="Arial"/>
              </a:rPr>
              <a:t>15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90" dirty="0"/>
              <a:t>Primary</a:t>
            </a:r>
            <a:r>
              <a:rPr spc="-275" dirty="0"/>
              <a:t> </a:t>
            </a:r>
            <a:r>
              <a:rPr spc="-395" dirty="0"/>
              <a:t>Survey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55673" y="1661287"/>
            <a:ext cx="5564505" cy="1489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765" marR="5080" indent="-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latin typeface="Arial"/>
                <a:cs typeface="Arial"/>
              </a:rPr>
              <a:t>Breathing and </a:t>
            </a:r>
            <a:r>
              <a:rPr sz="3200" b="1" spc="-5" dirty="0">
                <a:latin typeface="Arial"/>
                <a:cs typeface="Arial"/>
              </a:rPr>
              <a:t>ventilation </a:t>
            </a:r>
            <a:r>
              <a:rPr sz="3200" b="1" dirty="0">
                <a:latin typeface="Arial"/>
                <a:cs typeface="Arial"/>
              </a:rPr>
              <a:t>–  </a:t>
            </a:r>
            <a:r>
              <a:rPr sz="3200" b="1" spc="-5" dirty="0">
                <a:latin typeface="Arial"/>
                <a:cs typeface="Arial"/>
              </a:rPr>
              <a:t>assess </a:t>
            </a:r>
            <a:r>
              <a:rPr sz="3200" b="1" dirty="0">
                <a:latin typeface="Arial"/>
                <a:cs typeface="Arial"/>
              </a:rPr>
              <a:t>and </a:t>
            </a:r>
            <a:r>
              <a:rPr sz="3200" b="1" spc="-5" dirty="0">
                <a:latin typeface="Arial"/>
                <a:cs typeface="Arial"/>
              </a:rPr>
              <a:t>ensure</a:t>
            </a:r>
            <a:r>
              <a:rPr sz="3200" b="1" spc="-114" dirty="0">
                <a:latin typeface="Arial"/>
                <a:cs typeface="Arial"/>
              </a:rPr>
              <a:t> </a:t>
            </a:r>
            <a:r>
              <a:rPr sz="3200" b="1" dirty="0">
                <a:latin typeface="Arial"/>
                <a:cs typeface="Arial"/>
              </a:rPr>
              <a:t>adequate  </a:t>
            </a:r>
            <a:r>
              <a:rPr sz="3200" b="1" spc="-5" dirty="0">
                <a:latin typeface="Arial"/>
                <a:cs typeface="Arial"/>
              </a:rPr>
              <a:t>oxygenation </a:t>
            </a:r>
            <a:r>
              <a:rPr sz="3200" b="1" dirty="0">
                <a:latin typeface="Arial"/>
                <a:cs typeface="Arial"/>
              </a:rPr>
              <a:t>and</a:t>
            </a:r>
            <a:r>
              <a:rPr sz="3200" b="1" spc="-60" dirty="0">
                <a:latin typeface="Arial"/>
                <a:cs typeface="Arial"/>
              </a:rPr>
              <a:t> </a:t>
            </a:r>
            <a:r>
              <a:rPr sz="3200" b="1" spc="-5" dirty="0">
                <a:latin typeface="Arial"/>
                <a:cs typeface="Arial"/>
              </a:rPr>
              <a:t>ventilation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92961" y="461899"/>
            <a:ext cx="596201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310" dirty="0"/>
              <a:t>Breathing and</a:t>
            </a:r>
            <a:r>
              <a:rPr spc="-250" dirty="0"/>
              <a:t> </a:t>
            </a:r>
            <a:r>
              <a:rPr spc="-220" dirty="0"/>
              <a:t>Ventilation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34644" y="1532400"/>
            <a:ext cx="5233035" cy="3664585"/>
          </a:xfrm>
          <a:prstGeom prst="rect">
            <a:avLst/>
          </a:prstGeom>
        </p:spPr>
        <p:txBody>
          <a:bodyPr vert="horz" wrap="square" lIns="0" tIns="1003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sz="3200" b="1" dirty="0">
                <a:solidFill>
                  <a:srgbClr val="0000FF"/>
                </a:solidFill>
                <a:latin typeface="Times New Roman"/>
                <a:cs typeface="Times New Roman"/>
              </a:rPr>
              <a:t>Assess</a:t>
            </a:r>
            <a:endParaRPr sz="3200" dirty="0">
              <a:latin typeface="Times New Roman"/>
              <a:cs typeface="Times New Roman"/>
            </a:endParaRPr>
          </a:p>
          <a:p>
            <a:pPr marL="1155700" indent="-228600">
              <a:lnSpc>
                <a:spcPct val="100000"/>
              </a:lnSpc>
              <a:spcBef>
                <a:spcPts val="595"/>
              </a:spcBef>
              <a:buFont typeface="Arial"/>
              <a:buChar char="•"/>
              <a:tabLst>
                <a:tab pos="1155700" algn="l"/>
              </a:tabLst>
            </a:pPr>
            <a:r>
              <a:rPr sz="2800" b="1" spc="-265" dirty="0">
                <a:latin typeface="Arial"/>
                <a:cs typeface="Arial"/>
              </a:rPr>
              <a:t>Jugular </a:t>
            </a:r>
            <a:r>
              <a:rPr sz="2800" b="1" spc="-254" dirty="0">
                <a:latin typeface="Arial"/>
                <a:cs typeface="Arial"/>
              </a:rPr>
              <a:t>venous</a:t>
            </a:r>
            <a:r>
              <a:rPr sz="2800" b="1" spc="-10" dirty="0">
                <a:latin typeface="Arial"/>
                <a:cs typeface="Arial"/>
              </a:rPr>
              <a:t> </a:t>
            </a:r>
            <a:r>
              <a:rPr sz="2800" b="1" spc="-215" dirty="0">
                <a:latin typeface="Arial"/>
                <a:cs typeface="Arial"/>
              </a:rPr>
              <a:t>distension</a:t>
            </a:r>
            <a:endParaRPr sz="2800" dirty="0">
              <a:latin typeface="Arial"/>
              <a:cs typeface="Arial"/>
            </a:endParaRPr>
          </a:p>
          <a:p>
            <a:pPr marL="1155700" indent="-2286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1155700" algn="l"/>
              </a:tabLst>
            </a:pPr>
            <a:r>
              <a:rPr sz="2800" b="1" spc="-210" dirty="0">
                <a:latin typeface="Arial"/>
                <a:cs typeface="Arial"/>
              </a:rPr>
              <a:t>Position </a:t>
            </a:r>
            <a:r>
              <a:rPr sz="2800" b="1" spc="-130" dirty="0">
                <a:latin typeface="Arial"/>
                <a:cs typeface="Arial"/>
              </a:rPr>
              <a:t>of</a:t>
            </a:r>
            <a:r>
              <a:rPr sz="2800" b="1" spc="-85" dirty="0">
                <a:latin typeface="Arial"/>
                <a:cs typeface="Arial"/>
              </a:rPr>
              <a:t> </a:t>
            </a:r>
            <a:r>
              <a:rPr sz="2800" b="1" spc="-175" dirty="0">
                <a:latin typeface="Arial"/>
                <a:cs typeface="Arial"/>
              </a:rPr>
              <a:t>trachea</a:t>
            </a:r>
            <a:endParaRPr sz="2800" dirty="0">
              <a:latin typeface="Arial"/>
              <a:cs typeface="Arial"/>
            </a:endParaRPr>
          </a:p>
          <a:p>
            <a:pPr marL="1155700" indent="-2286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1155700" algn="l"/>
              </a:tabLst>
            </a:pPr>
            <a:r>
              <a:rPr sz="2800" b="1" spc="-210" dirty="0">
                <a:latin typeface="Arial"/>
                <a:cs typeface="Arial"/>
              </a:rPr>
              <a:t>Respiratory</a:t>
            </a:r>
            <a:r>
              <a:rPr sz="2800" b="1" spc="-130" dirty="0">
                <a:latin typeface="Arial"/>
                <a:cs typeface="Arial"/>
              </a:rPr>
              <a:t> rate</a:t>
            </a:r>
            <a:endParaRPr sz="2800" dirty="0">
              <a:latin typeface="Arial"/>
              <a:cs typeface="Arial"/>
            </a:endParaRPr>
          </a:p>
          <a:p>
            <a:pPr marL="1155700" indent="-2286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1155700" algn="l"/>
              </a:tabLst>
            </a:pPr>
            <a:r>
              <a:rPr sz="2800" b="1" spc="-275" dirty="0">
                <a:latin typeface="Arial"/>
                <a:cs typeface="Arial"/>
              </a:rPr>
              <a:t>Percussion </a:t>
            </a:r>
            <a:r>
              <a:rPr sz="2800" b="1" spc="-220" dirty="0">
                <a:latin typeface="Arial"/>
                <a:cs typeface="Arial"/>
              </a:rPr>
              <a:t>findings </a:t>
            </a:r>
            <a:r>
              <a:rPr sz="2800" b="1" spc="-130" dirty="0">
                <a:latin typeface="Arial"/>
                <a:cs typeface="Arial"/>
              </a:rPr>
              <a:t>of</a:t>
            </a:r>
            <a:r>
              <a:rPr sz="2800" b="1" spc="30" dirty="0">
                <a:latin typeface="Arial"/>
                <a:cs typeface="Arial"/>
              </a:rPr>
              <a:t> </a:t>
            </a:r>
            <a:r>
              <a:rPr sz="2800" b="1" spc="-240" dirty="0">
                <a:latin typeface="Arial"/>
                <a:cs typeface="Arial"/>
              </a:rPr>
              <a:t>chest</a:t>
            </a:r>
            <a:endParaRPr sz="2800" dirty="0">
              <a:latin typeface="Arial"/>
              <a:cs typeface="Arial"/>
            </a:endParaRPr>
          </a:p>
          <a:p>
            <a:pPr marL="1155700" indent="-2286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1155700" algn="l"/>
              </a:tabLst>
            </a:pPr>
            <a:r>
              <a:rPr sz="2800" b="1" spc="-175" dirty="0">
                <a:latin typeface="Arial"/>
                <a:cs typeface="Arial"/>
              </a:rPr>
              <a:t>Air</a:t>
            </a:r>
            <a:r>
              <a:rPr sz="2800" b="1" spc="-140" dirty="0">
                <a:latin typeface="Arial"/>
                <a:cs typeface="Arial"/>
              </a:rPr>
              <a:t> entry</a:t>
            </a:r>
            <a:endParaRPr sz="2800" dirty="0">
              <a:latin typeface="Arial"/>
              <a:cs typeface="Arial"/>
            </a:endParaRPr>
          </a:p>
          <a:p>
            <a:pPr marL="1155700" indent="-22860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1155700" algn="l"/>
              </a:tabLst>
            </a:pPr>
            <a:r>
              <a:rPr sz="2800" b="1" spc="-275" dirty="0">
                <a:latin typeface="Arial"/>
                <a:cs typeface="Arial"/>
              </a:rPr>
              <a:t>Oxygen</a:t>
            </a:r>
            <a:r>
              <a:rPr sz="2800" b="1" spc="-145" dirty="0">
                <a:latin typeface="Arial"/>
                <a:cs typeface="Arial"/>
              </a:rPr>
              <a:t> </a:t>
            </a:r>
            <a:r>
              <a:rPr sz="2800" b="1" spc="-165" dirty="0">
                <a:latin typeface="Arial"/>
                <a:cs typeface="Arial"/>
              </a:rPr>
              <a:t>saturation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4297" y="0"/>
            <a:ext cx="5921375" cy="69057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310" dirty="0"/>
              <a:t>Breathing and</a:t>
            </a:r>
            <a:r>
              <a:rPr spc="-250" dirty="0"/>
              <a:t> </a:t>
            </a:r>
            <a:r>
              <a:rPr spc="-204" dirty="0"/>
              <a:t>ventilation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47217" y="762000"/>
            <a:ext cx="7527925" cy="5881097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sz="28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Recognise and </a:t>
            </a:r>
            <a:r>
              <a:rPr sz="2800" b="1" spc="-15" dirty="0">
                <a:solidFill>
                  <a:srgbClr val="0000FF"/>
                </a:solidFill>
                <a:latin typeface="Times New Roman"/>
                <a:cs typeface="Times New Roman"/>
              </a:rPr>
              <a:t>treat </a:t>
            </a:r>
            <a:r>
              <a:rPr sz="28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early</a:t>
            </a:r>
            <a:r>
              <a:rPr sz="2800" b="1" spc="2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–</a:t>
            </a:r>
            <a:endParaRPr sz="2800" dirty="0">
              <a:latin typeface="Times New Roman"/>
              <a:cs typeface="Times New Roman"/>
            </a:endParaRPr>
          </a:p>
          <a:p>
            <a:pPr marL="1155700" indent="-228600">
              <a:lnSpc>
                <a:spcPct val="100000"/>
              </a:lnSpc>
              <a:spcBef>
                <a:spcPts val="685"/>
              </a:spcBef>
              <a:buFont typeface="Arial"/>
              <a:buChar char="•"/>
              <a:tabLst>
                <a:tab pos="1156335" algn="l"/>
              </a:tabLst>
            </a:pPr>
            <a:r>
              <a:rPr sz="2800" b="1" spc="-35" dirty="0">
                <a:latin typeface="Arial"/>
                <a:cs typeface="Arial"/>
              </a:rPr>
              <a:t>Tension</a:t>
            </a:r>
            <a:r>
              <a:rPr sz="2800" b="1" spc="15" dirty="0">
                <a:latin typeface="Arial"/>
                <a:cs typeface="Arial"/>
              </a:rPr>
              <a:t> </a:t>
            </a:r>
            <a:r>
              <a:rPr sz="2800" b="1" spc="-5" dirty="0" err="1" smtClean="0">
                <a:latin typeface="Arial"/>
                <a:cs typeface="Arial"/>
              </a:rPr>
              <a:t>pneumothorax</a:t>
            </a:r>
            <a:r>
              <a:rPr lang="en-US" sz="2800" b="1" spc="-5" dirty="0" smtClean="0">
                <a:latin typeface="Arial"/>
                <a:cs typeface="Arial"/>
              </a:rPr>
              <a:t>(</a:t>
            </a:r>
            <a:r>
              <a:rPr lang="en-US" sz="2800" dirty="0"/>
              <a:t> is accumulation of air in the pleural space under pressure, compressing the lungs and decreasing venous return to the </a:t>
            </a:r>
            <a:r>
              <a:rPr lang="en-US" sz="2800" dirty="0" smtClean="0"/>
              <a:t>heart).</a:t>
            </a:r>
            <a:endParaRPr sz="2800" dirty="0">
              <a:latin typeface="Arial"/>
              <a:cs typeface="Arial"/>
            </a:endParaRPr>
          </a:p>
          <a:p>
            <a:pPr marL="1254760" indent="-327660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1254760" algn="l"/>
                <a:tab pos="1255395" algn="l"/>
              </a:tabLst>
            </a:pPr>
            <a:r>
              <a:rPr sz="2800" b="1" spc="-5" dirty="0">
                <a:latin typeface="Arial"/>
                <a:cs typeface="Arial"/>
              </a:rPr>
              <a:t>Flail </a:t>
            </a:r>
            <a:r>
              <a:rPr sz="2800" b="1" spc="-5" dirty="0" smtClean="0">
                <a:latin typeface="Arial"/>
                <a:cs typeface="Arial"/>
              </a:rPr>
              <a:t>chest</a:t>
            </a:r>
            <a:r>
              <a:rPr lang="en-US" sz="2800" b="1" spc="-5" dirty="0" smtClean="0">
                <a:latin typeface="Arial"/>
                <a:cs typeface="Arial"/>
              </a:rPr>
              <a:t>(</a:t>
            </a:r>
            <a:r>
              <a:rPr lang="en-US" sz="2800" dirty="0" smtClean="0"/>
              <a:t>is </a:t>
            </a:r>
            <a:r>
              <a:rPr lang="en-US" sz="2800" dirty="0"/>
              <a:t>a life-threatening medical condition that occurs when a segment of the rib cage breaks due to trauma and becomes detached from the rest of the </a:t>
            </a:r>
            <a:r>
              <a:rPr lang="en-US" sz="2800" b="1" dirty="0"/>
              <a:t>chest</a:t>
            </a:r>
            <a:r>
              <a:rPr lang="en-US" sz="2800" dirty="0"/>
              <a:t> </a:t>
            </a:r>
            <a:r>
              <a:rPr lang="en-US" sz="2800" dirty="0" smtClean="0"/>
              <a:t>wall)</a:t>
            </a:r>
            <a:r>
              <a:rPr sz="2800" b="1" spc="-5" dirty="0" smtClean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with pulmonary</a:t>
            </a:r>
            <a:r>
              <a:rPr sz="2800" b="1" spc="30" dirty="0">
                <a:latin typeface="Arial"/>
                <a:cs typeface="Arial"/>
              </a:rPr>
              <a:t> </a:t>
            </a:r>
            <a:r>
              <a:rPr sz="2800" b="1" spc="-5" dirty="0" smtClean="0">
                <a:latin typeface="Arial"/>
                <a:cs typeface="Arial"/>
              </a:rPr>
              <a:t>contusion</a:t>
            </a:r>
            <a:r>
              <a:rPr lang="en-US" sz="2800" b="1" spc="-5" dirty="0" smtClean="0">
                <a:latin typeface="Arial"/>
                <a:cs typeface="Arial"/>
              </a:rPr>
              <a:t>(</a:t>
            </a:r>
            <a:r>
              <a:rPr lang="en-US" sz="2800" dirty="0"/>
              <a:t> </a:t>
            </a:r>
            <a:r>
              <a:rPr lang="en-US" sz="2800" b="1" dirty="0"/>
              <a:t>pulmonary contusion</a:t>
            </a:r>
            <a:r>
              <a:rPr lang="en-US" sz="2800" dirty="0"/>
              <a:t>, also known as </a:t>
            </a:r>
            <a:r>
              <a:rPr lang="en-US" sz="2800" b="1" dirty="0"/>
              <a:t>lung contusion</a:t>
            </a:r>
            <a:r>
              <a:rPr lang="en-US" sz="2800" dirty="0"/>
              <a:t>, is a bruise of the </a:t>
            </a:r>
            <a:r>
              <a:rPr lang="en-US" sz="2800" b="1" dirty="0"/>
              <a:t>lung</a:t>
            </a:r>
            <a:r>
              <a:rPr lang="en-US" sz="2800" dirty="0"/>
              <a:t>, caused by chest trauma. 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7696200" cy="838199"/>
          </a:xfrm>
        </p:spPr>
        <p:txBody>
          <a:bodyPr/>
          <a:lstStyle/>
          <a:p>
            <a:r>
              <a:rPr lang="en-US" spc="-310" dirty="0" smtClean="0"/>
              <a:t>Breathing and</a:t>
            </a:r>
            <a:r>
              <a:rPr lang="en-US" spc="-250" dirty="0" smtClean="0"/>
              <a:t> </a:t>
            </a:r>
            <a:r>
              <a:rPr lang="en-US" spc="-220" dirty="0" smtClean="0"/>
              <a:t>Ventilation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6354" y="1775587"/>
            <a:ext cx="8251291" cy="5027017"/>
          </a:xfrm>
        </p:spPr>
        <p:txBody>
          <a:bodyPr/>
          <a:lstStyle/>
          <a:p>
            <a:pPr marL="1155700" indent="-228600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1156335" algn="l"/>
              </a:tabLst>
            </a:pPr>
            <a:r>
              <a:rPr lang="en-US" dirty="0" smtClean="0"/>
              <a:t>Massive</a:t>
            </a:r>
            <a:r>
              <a:rPr lang="en-US" spc="15" dirty="0" smtClean="0"/>
              <a:t> </a:t>
            </a:r>
            <a:r>
              <a:rPr lang="en-US" spc="-5" dirty="0" err="1" smtClean="0"/>
              <a:t>haemothorax</a:t>
            </a:r>
            <a:endParaRPr lang="en-US" dirty="0" smtClean="0"/>
          </a:p>
          <a:p>
            <a:pPr marL="1155700" indent="-228600">
              <a:spcBef>
                <a:spcPts val="675"/>
              </a:spcBef>
              <a:buFont typeface="Arial"/>
              <a:buChar char="•"/>
              <a:tabLst>
                <a:tab pos="1156335" algn="l"/>
              </a:tabLst>
            </a:pPr>
            <a:r>
              <a:rPr lang="en-US" spc="-5" dirty="0" smtClean="0"/>
              <a:t>Open</a:t>
            </a:r>
            <a:r>
              <a:rPr lang="en-US" spc="10" dirty="0" smtClean="0"/>
              <a:t> </a:t>
            </a:r>
            <a:r>
              <a:rPr lang="en-US" spc="-5" dirty="0" err="1" smtClean="0"/>
              <a:t>pneumothorax</a:t>
            </a:r>
            <a:r>
              <a:rPr lang="en-US" spc="-5" dirty="0" smtClean="0"/>
              <a:t>(</a:t>
            </a:r>
            <a:r>
              <a:rPr lang="en-US" b="0" dirty="0" smtClean="0"/>
              <a:t>air enters through a lesion in the chest wall (e.g., following penetrating trauma)Air enters the pleural space on inspiration and leaks to the exterior on expiration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pc="-5" dirty="0" smtClean="0">
                <a:solidFill>
                  <a:srgbClr val="008000"/>
                </a:solidFill>
              </a:rPr>
              <a:t>Immediate Chest decompression</a:t>
            </a:r>
            <a:r>
              <a:rPr lang="en-US" spc="75" dirty="0" smtClean="0">
                <a:solidFill>
                  <a:srgbClr val="008000"/>
                </a:solidFill>
              </a:rPr>
              <a:t> </a:t>
            </a:r>
            <a:r>
              <a:rPr lang="en-US" spc="-5" dirty="0" smtClean="0">
                <a:solidFill>
                  <a:srgbClr val="008000"/>
                </a:solidFill>
              </a:rPr>
              <a:t>with</a:t>
            </a:r>
            <a:endParaRPr lang="en-US" dirty="0" smtClean="0"/>
          </a:p>
          <a:p>
            <a:pPr marL="2005964">
              <a:lnSpc>
                <a:spcPct val="100000"/>
              </a:lnSpc>
            </a:pPr>
            <a:r>
              <a:rPr lang="en-US" spc="-10" dirty="0" smtClean="0">
                <a:solidFill>
                  <a:srgbClr val="008000"/>
                </a:solidFill>
              </a:rPr>
              <a:t>Oxygen</a:t>
            </a:r>
            <a:r>
              <a:rPr lang="en-US" spc="50" dirty="0" smtClean="0">
                <a:solidFill>
                  <a:srgbClr val="008000"/>
                </a:solidFill>
              </a:rPr>
              <a:t> </a:t>
            </a:r>
            <a:r>
              <a:rPr lang="en-US" spc="-5" dirty="0" smtClean="0">
                <a:solidFill>
                  <a:srgbClr val="008000"/>
                </a:solidFill>
              </a:rPr>
              <a:t>delivery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5434" y="496950"/>
            <a:ext cx="7931784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285" dirty="0">
                <a:solidFill>
                  <a:srgbClr val="FF0000"/>
                </a:solidFill>
                <a:latin typeface="Arial"/>
                <a:cs typeface="Arial"/>
              </a:rPr>
              <a:t>Circulation </a:t>
            </a:r>
            <a:r>
              <a:rPr sz="4000" b="1" spc="-135" dirty="0">
                <a:solidFill>
                  <a:srgbClr val="FF0000"/>
                </a:solidFill>
                <a:latin typeface="Arial"/>
                <a:cs typeface="Arial"/>
              </a:rPr>
              <a:t>with </a:t>
            </a:r>
            <a:r>
              <a:rPr sz="4000" b="1" spc="-275" dirty="0">
                <a:solidFill>
                  <a:srgbClr val="FF0000"/>
                </a:solidFill>
                <a:latin typeface="Arial"/>
                <a:cs typeface="Arial"/>
              </a:rPr>
              <a:t>haemorrhage</a:t>
            </a:r>
            <a:r>
              <a:rPr sz="4000" b="1" spc="-14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4000" b="1" spc="-254" dirty="0">
                <a:solidFill>
                  <a:srgbClr val="FF0000"/>
                </a:solidFill>
                <a:latin typeface="Arial"/>
                <a:cs typeface="Arial"/>
              </a:rPr>
              <a:t>control</a:t>
            </a:r>
            <a:endParaRPr sz="4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65098" y="1835607"/>
            <a:ext cx="7216140" cy="1489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5080" indent="635" algn="ctr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latin typeface="Times New Roman"/>
                <a:cs typeface="Times New Roman"/>
              </a:rPr>
              <a:t>After excluding tension pneumothorax,  cause of hypotension is hypovolemia</a:t>
            </a:r>
            <a:r>
              <a:rPr sz="3200" b="1" spc="-125" dirty="0">
                <a:latin typeface="Times New Roman"/>
                <a:cs typeface="Times New Roman"/>
              </a:rPr>
              <a:t> </a:t>
            </a:r>
            <a:r>
              <a:rPr sz="3200" b="1" spc="-5" dirty="0">
                <a:latin typeface="Times New Roman"/>
                <a:cs typeface="Times New Roman"/>
              </a:rPr>
              <a:t>until  </a:t>
            </a:r>
            <a:r>
              <a:rPr sz="3200" b="1" spc="-10" dirty="0">
                <a:latin typeface="Times New Roman"/>
                <a:cs typeface="Times New Roman"/>
              </a:rPr>
              <a:t>proved</a:t>
            </a:r>
            <a:r>
              <a:rPr sz="3200" b="1" spc="-3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otherwise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356603" y="5157215"/>
            <a:ext cx="2787395" cy="17007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5157215"/>
            <a:ext cx="2555748" cy="170078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419855" y="5120639"/>
            <a:ext cx="2319528" cy="17373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5434" y="496950"/>
            <a:ext cx="7931784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85" dirty="0"/>
              <a:t>Circulation </a:t>
            </a:r>
            <a:r>
              <a:rPr sz="4000" spc="-135" dirty="0"/>
              <a:t>with </a:t>
            </a:r>
            <a:r>
              <a:rPr sz="4000" spc="-275" dirty="0"/>
              <a:t>haemorrhage</a:t>
            </a:r>
            <a:r>
              <a:rPr sz="4000" spc="-140" dirty="0"/>
              <a:t> </a:t>
            </a:r>
            <a:r>
              <a:rPr sz="4000" spc="-254" dirty="0"/>
              <a:t>control</a:t>
            </a:r>
            <a:endParaRPr sz="4000"/>
          </a:p>
        </p:txBody>
      </p:sp>
      <p:sp>
        <p:nvSpPr>
          <p:cNvPr id="3" name="object 3"/>
          <p:cNvSpPr/>
          <p:nvPr/>
        </p:nvSpPr>
        <p:spPr>
          <a:xfrm>
            <a:off x="6911340" y="1557527"/>
            <a:ext cx="2232659" cy="16748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40" y="1401158"/>
            <a:ext cx="6882130" cy="4333238"/>
          </a:xfrm>
          <a:prstGeom prst="rect">
            <a:avLst/>
          </a:prstGeom>
        </p:spPr>
        <p:txBody>
          <a:bodyPr vert="horz" wrap="square" lIns="0" tIns="1155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10"/>
              </a:spcBef>
            </a:pPr>
            <a:r>
              <a:rPr sz="3200" b="1" dirty="0">
                <a:solidFill>
                  <a:srgbClr val="0000FF"/>
                </a:solidFill>
                <a:latin typeface="Times New Roman"/>
                <a:cs typeface="Times New Roman"/>
              </a:rPr>
              <a:t>Look for </a:t>
            </a:r>
            <a:r>
              <a:rPr sz="32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blood</a:t>
            </a:r>
            <a:r>
              <a:rPr sz="3200" b="1" spc="-9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FF"/>
                </a:solidFill>
                <a:latin typeface="Times New Roman"/>
                <a:cs typeface="Times New Roman"/>
              </a:rPr>
              <a:t>loss</a:t>
            </a:r>
            <a:endParaRPr sz="3200" dirty="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spcBef>
                <a:spcPts val="705"/>
              </a:spcBef>
              <a:buFont typeface="Arial"/>
              <a:buChar char="–"/>
              <a:tabLst>
                <a:tab pos="756920" algn="l"/>
              </a:tabLst>
            </a:pPr>
            <a:r>
              <a:rPr sz="2800" b="1" spc="-5" dirty="0">
                <a:latin typeface="Arial"/>
                <a:cs typeface="Arial"/>
              </a:rPr>
              <a:t>External</a:t>
            </a:r>
            <a:r>
              <a:rPr sz="2800" b="1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bleeding</a:t>
            </a:r>
            <a:endParaRPr sz="2800" dirty="0">
              <a:latin typeface="Arial"/>
              <a:cs typeface="Arial"/>
            </a:endParaRPr>
          </a:p>
          <a:p>
            <a:pPr marL="756285" indent="-286385">
              <a:lnSpc>
                <a:spcPct val="100000"/>
              </a:lnSpc>
              <a:spcBef>
                <a:spcPts val="670"/>
              </a:spcBef>
              <a:buFont typeface="Arial"/>
              <a:buChar char="–"/>
              <a:tabLst>
                <a:tab pos="756920" algn="l"/>
              </a:tabLst>
            </a:pPr>
            <a:r>
              <a:rPr sz="2800" b="1" spc="-5" dirty="0">
                <a:latin typeface="Arial"/>
                <a:cs typeface="Arial"/>
              </a:rPr>
              <a:t>Internal</a:t>
            </a:r>
            <a:r>
              <a:rPr sz="2800" b="1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bleeding</a:t>
            </a:r>
            <a:endParaRPr sz="2800" dirty="0">
              <a:latin typeface="Arial"/>
              <a:cs typeface="Arial"/>
            </a:endParaRPr>
          </a:p>
          <a:p>
            <a:pPr marL="2070735" lvl="1" indent="-229235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2070735" algn="l"/>
              </a:tabLst>
            </a:pPr>
            <a:r>
              <a:rPr sz="2800" b="1" spc="-5" dirty="0">
                <a:latin typeface="Arial"/>
                <a:cs typeface="Arial"/>
              </a:rPr>
              <a:t>Chest</a:t>
            </a:r>
            <a:endParaRPr sz="2800" dirty="0">
              <a:latin typeface="Arial"/>
              <a:cs typeface="Arial"/>
            </a:endParaRPr>
          </a:p>
          <a:p>
            <a:pPr marL="2070735" lvl="1" indent="-229235">
              <a:lnSpc>
                <a:spcPct val="100000"/>
              </a:lnSpc>
              <a:spcBef>
                <a:spcPts val="675"/>
              </a:spcBef>
              <a:buFont typeface="Arial"/>
              <a:buChar char="•"/>
              <a:tabLst>
                <a:tab pos="2070735" algn="l"/>
              </a:tabLst>
            </a:pPr>
            <a:r>
              <a:rPr sz="2800" b="1" spc="-5" dirty="0" smtClean="0">
                <a:latin typeface="Arial"/>
                <a:cs typeface="Arial"/>
              </a:rPr>
              <a:t>Abdomen</a:t>
            </a:r>
            <a:endParaRPr sz="2800" dirty="0">
              <a:latin typeface="Arial"/>
              <a:cs typeface="Arial"/>
            </a:endParaRPr>
          </a:p>
          <a:p>
            <a:pPr marL="2070735" lvl="1" indent="-229235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2070735" algn="l"/>
              </a:tabLst>
            </a:pPr>
            <a:r>
              <a:rPr sz="2800" b="1" spc="-5" dirty="0">
                <a:latin typeface="Arial"/>
                <a:cs typeface="Arial"/>
              </a:rPr>
              <a:t>Pelvis</a:t>
            </a:r>
            <a:endParaRPr sz="2800" dirty="0">
              <a:latin typeface="Arial"/>
              <a:cs typeface="Arial"/>
            </a:endParaRPr>
          </a:p>
          <a:p>
            <a:pPr marL="2070735" lvl="1" indent="-229235">
              <a:lnSpc>
                <a:spcPct val="100000"/>
              </a:lnSpc>
              <a:spcBef>
                <a:spcPts val="670"/>
              </a:spcBef>
              <a:buFont typeface="Arial"/>
              <a:buChar char="•"/>
              <a:tabLst>
                <a:tab pos="2070735" algn="l"/>
              </a:tabLst>
            </a:pPr>
            <a:r>
              <a:rPr sz="2800" b="1" spc="-5" dirty="0">
                <a:latin typeface="Arial"/>
                <a:cs typeface="Arial"/>
              </a:rPr>
              <a:t>Long</a:t>
            </a:r>
            <a:r>
              <a:rPr sz="2800" b="1" spc="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bones</a:t>
            </a:r>
            <a:endParaRPr sz="2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39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159752" y="4148328"/>
            <a:ext cx="1984247" cy="19446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5434" y="496950"/>
            <a:ext cx="7931784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85" dirty="0"/>
              <a:t>Circulation </a:t>
            </a:r>
            <a:r>
              <a:rPr sz="4000" spc="-135" dirty="0"/>
              <a:t>with </a:t>
            </a:r>
            <a:r>
              <a:rPr sz="4000" spc="-275" dirty="0"/>
              <a:t>haemorrhage</a:t>
            </a:r>
            <a:r>
              <a:rPr sz="4000" spc="-140" dirty="0"/>
              <a:t> </a:t>
            </a:r>
            <a:r>
              <a:rPr sz="4000" spc="-254" dirty="0"/>
              <a:t>control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5940" y="1802638"/>
            <a:ext cx="5372100" cy="31845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0000FF"/>
                </a:solidFill>
                <a:latin typeface="Times New Roman"/>
                <a:cs typeface="Times New Roman"/>
              </a:rPr>
              <a:t>Assess for organ</a:t>
            </a:r>
            <a:r>
              <a:rPr sz="3200" b="1" spc="-12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FF"/>
                </a:solidFill>
                <a:latin typeface="Times New Roman"/>
                <a:cs typeface="Times New Roman"/>
              </a:rPr>
              <a:t>perfusion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48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Clr>
                <a:srgbClr val="660066"/>
              </a:buClr>
              <a:buSzPct val="75000"/>
              <a:buFont typeface="Arial"/>
              <a:buChar char="●"/>
              <a:tabLst>
                <a:tab pos="756920" algn="l"/>
              </a:tabLst>
            </a:pPr>
            <a:r>
              <a:rPr sz="2800" b="1" spc="-5" dirty="0">
                <a:latin typeface="Arial"/>
                <a:cs typeface="Arial"/>
              </a:rPr>
              <a:t>Level of</a:t>
            </a:r>
            <a:r>
              <a:rPr sz="2800" b="1" spc="1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consciousness</a:t>
            </a:r>
            <a:endParaRPr sz="2800">
              <a:latin typeface="Arial"/>
              <a:cs typeface="Arial"/>
            </a:endParaRPr>
          </a:p>
          <a:p>
            <a:pPr marL="756285" indent="-286385">
              <a:lnSpc>
                <a:spcPct val="100000"/>
              </a:lnSpc>
              <a:spcBef>
                <a:spcPts val="2690"/>
              </a:spcBef>
              <a:buClr>
                <a:srgbClr val="660066"/>
              </a:buClr>
              <a:buSzPct val="75000"/>
              <a:buFont typeface="Arial"/>
              <a:buChar char="●"/>
              <a:tabLst>
                <a:tab pos="756920" algn="l"/>
              </a:tabLst>
            </a:pPr>
            <a:r>
              <a:rPr sz="2800" b="1" spc="-5" dirty="0">
                <a:latin typeface="Arial"/>
                <a:cs typeface="Arial"/>
              </a:rPr>
              <a:t>Skin color and temperature</a:t>
            </a:r>
            <a:endParaRPr sz="2800">
              <a:latin typeface="Arial"/>
              <a:cs typeface="Arial"/>
            </a:endParaRPr>
          </a:p>
          <a:p>
            <a:pPr marL="756285" indent="-286385">
              <a:lnSpc>
                <a:spcPct val="100000"/>
              </a:lnSpc>
              <a:spcBef>
                <a:spcPts val="2690"/>
              </a:spcBef>
              <a:buClr>
                <a:srgbClr val="660066"/>
              </a:buClr>
              <a:buSzPct val="75000"/>
              <a:buFont typeface="Arial"/>
              <a:buChar char="●"/>
              <a:tabLst>
                <a:tab pos="756920" algn="l"/>
              </a:tabLst>
            </a:pPr>
            <a:r>
              <a:rPr sz="2800" b="1" spc="-5" dirty="0">
                <a:latin typeface="Arial"/>
                <a:cs typeface="Arial"/>
              </a:rPr>
              <a:t>Pulse </a:t>
            </a:r>
            <a:r>
              <a:rPr sz="2800" b="1" dirty="0">
                <a:latin typeface="Arial"/>
                <a:cs typeface="Arial"/>
              </a:rPr>
              <a:t>rate </a:t>
            </a:r>
            <a:r>
              <a:rPr sz="2800" b="1" spc="-5" dirty="0">
                <a:latin typeface="Arial"/>
                <a:cs typeface="Arial"/>
              </a:rPr>
              <a:t>and</a:t>
            </a:r>
            <a:r>
              <a:rPr sz="2800" b="1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character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07742" y="466470"/>
            <a:ext cx="4129404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Primary</a:t>
            </a:r>
            <a:r>
              <a:rPr spc="-75" dirty="0"/>
              <a:t> </a:t>
            </a:r>
            <a:r>
              <a:rPr dirty="0"/>
              <a:t>Survey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19452"/>
            <a:ext cx="4437380" cy="1728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Circulatory</a:t>
            </a:r>
            <a:r>
              <a:rPr sz="3200" b="1" spc="-6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FF"/>
                </a:solidFill>
                <a:latin typeface="Times New Roman"/>
                <a:cs typeface="Times New Roman"/>
              </a:rPr>
              <a:t>Management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5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spcBef>
                <a:spcPts val="2175"/>
              </a:spcBef>
              <a:buClr>
                <a:srgbClr val="660066"/>
              </a:buClr>
              <a:buSzPct val="75000"/>
              <a:buFont typeface="Arial"/>
              <a:buChar char="●"/>
              <a:tabLst>
                <a:tab pos="756920" algn="l"/>
              </a:tabLst>
            </a:pPr>
            <a:r>
              <a:rPr sz="2800" b="1" spc="-5" dirty="0">
                <a:latin typeface="Arial"/>
                <a:cs typeface="Arial"/>
              </a:rPr>
              <a:t>Control</a:t>
            </a:r>
            <a:r>
              <a:rPr sz="2800" b="1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hemorrhage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3444" y="3664077"/>
            <a:ext cx="29794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95"/>
              </a:spcBef>
              <a:buClr>
                <a:srgbClr val="660066"/>
              </a:buClr>
              <a:buSzPct val="75000"/>
              <a:buFont typeface="Arial"/>
              <a:buChar char="●"/>
              <a:tabLst>
                <a:tab pos="299720" algn="l"/>
              </a:tabLst>
            </a:pPr>
            <a:r>
              <a:rPr sz="2800" b="1" spc="-5" dirty="0">
                <a:latin typeface="Arial"/>
                <a:cs typeface="Arial"/>
              </a:rPr>
              <a:t>Restore</a:t>
            </a:r>
            <a:r>
              <a:rPr sz="2800" b="1" spc="-4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volume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3444" y="4431868"/>
            <a:ext cx="32213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95"/>
              </a:spcBef>
              <a:buClr>
                <a:srgbClr val="660066"/>
              </a:buClr>
              <a:buSzPct val="75000"/>
              <a:buFont typeface="Arial"/>
              <a:buChar char="●"/>
              <a:tabLst>
                <a:tab pos="299720" algn="l"/>
              </a:tabLst>
            </a:pPr>
            <a:r>
              <a:rPr sz="2800" b="1" spc="-5" dirty="0">
                <a:latin typeface="Arial"/>
                <a:cs typeface="Arial"/>
              </a:rPr>
              <a:t>Reassess</a:t>
            </a:r>
            <a:r>
              <a:rPr sz="2800" b="1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patient</a:t>
            </a:r>
            <a:endParaRPr sz="2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07582" y="3596767"/>
            <a:ext cx="9417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0000FF"/>
                </a:solidFill>
                <a:latin typeface="Times New Roman"/>
                <a:cs typeface="Times New Roman"/>
              </a:rPr>
              <a:t>Pi</a:t>
            </a:r>
            <a:r>
              <a:rPr sz="2400" b="1" spc="5" dirty="0">
                <a:solidFill>
                  <a:srgbClr val="0000FF"/>
                </a:solidFill>
                <a:latin typeface="Times New Roman"/>
                <a:cs typeface="Times New Roman"/>
              </a:rPr>
              <a:t>t</a:t>
            </a:r>
            <a:r>
              <a:rPr sz="2400" b="1" dirty="0">
                <a:solidFill>
                  <a:srgbClr val="0000FF"/>
                </a:solidFill>
                <a:latin typeface="Times New Roman"/>
                <a:cs typeface="Times New Roman"/>
              </a:rPr>
              <a:t>fa</a:t>
            </a:r>
            <a:r>
              <a:rPr sz="2400" b="1" spc="5" dirty="0">
                <a:solidFill>
                  <a:srgbClr val="0000FF"/>
                </a:solidFill>
                <a:latin typeface="Times New Roman"/>
                <a:cs typeface="Times New Roman"/>
              </a:rPr>
              <a:t>l</a:t>
            </a:r>
            <a:r>
              <a:rPr sz="24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ls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21882" y="3962941"/>
            <a:ext cx="1962150" cy="1927225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60"/>
              </a:spcBef>
              <a:buClr>
                <a:srgbClr val="FAC15F"/>
              </a:buClr>
              <a:buSzPct val="75000"/>
              <a:buFont typeface="Arial"/>
              <a:buChar char="●"/>
              <a:tabLst>
                <a:tab pos="354965" algn="l"/>
                <a:tab pos="355600" algn="l"/>
              </a:tabLst>
            </a:pPr>
            <a:r>
              <a:rPr sz="2400" b="1" dirty="0">
                <a:latin typeface="Times New Roman"/>
                <a:cs typeface="Times New Roman"/>
              </a:rPr>
              <a:t>Elderly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865"/>
              </a:spcBef>
              <a:buClr>
                <a:srgbClr val="FAC15F"/>
              </a:buClr>
              <a:buSzPct val="75000"/>
              <a:buFont typeface="Arial"/>
              <a:buChar char="●"/>
              <a:tabLst>
                <a:tab pos="354965" algn="l"/>
                <a:tab pos="355600" algn="l"/>
              </a:tabLst>
            </a:pPr>
            <a:r>
              <a:rPr sz="2400" b="1" spc="-10" dirty="0">
                <a:latin typeface="Times New Roman"/>
                <a:cs typeface="Times New Roman"/>
              </a:rPr>
              <a:t>Children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865"/>
              </a:spcBef>
              <a:buClr>
                <a:srgbClr val="FAC15F"/>
              </a:buClr>
              <a:buSzPct val="75000"/>
              <a:buFont typeface="Arial"/>
              <a:buChar char="●"/>
              <a:tabLst>
                <a:tab pos="354965" algn="l"/>
                <a:tab pos="355600" algn="l"/>
              </a:tabLst>
            </a:pPr>
            <a:r>
              <a:rPr sz="2400" b="1" dirty="0">
                <a:latin typeface="Times New Roman"/>
                <a:cs typeface="Times New Roman"/>
              </a:rPr>
              <a:t>Athletes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865"/>
              </a:spcBef>
              <a:buClr>
                <a:srgbClr val="FAC15F"/>
              </a:buClr>
              <a:buSzPct val="75000"/>
              <a:buFont typeface="Arial"/>
              <a:buChar char="●"/>
              <a:tabLst>
                <a:tab pos="354965" algn="l"/>
                <a:tab pos="355600" algn="l"/>
              </a:tabLst>
            </a:pPr>
            <a:r>
              <a:rPr sz="2400" b="1" dirty="0">
                <a:latin typeface="Times New Roman"/>
                <a:cs typeface="Times New Roman"/>
              </a:rPr>
              <a:t>Medi</a:t>
            </a:r>
            <a:r>
              <a:rPr sz="2400" b="1" spc="5" dirty="0">
                <a:latin typeface="Times New Roman"/>
                <a:cs typeface="Times New Roman"/>
              </a:rPr>
              <a:t>c</a:t>
            </a:r>
            <a:r>
              <a:rPr sz="2400" b="1" dirty="0">
                <a:latin typeface="Times New Roman"/>
                <a:cs typeface="Times New Roman"/>
              </a:rPr>
              <a:t>at</a:t>
            </a:r>
            <a:r>
              <a:rPr sz="2400" b="1" spc="5" dirty="0">
                <a:latin typeface="Times New Roman"/>
                <a:cs typeface="Times New Roman"/>
              </a:rPr>
              <a:t>i</a:t>
            </a:r>
            <a:r>
              <a:rPr sz="2400" b="1" spc="-5" dirty="0">
                <a:latin typeface="Times New Roman"/>
                <a:cs typeface="Times New Roman"/>
              </a:rPr>
              <a:t>ons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5050535"/>
            <a:ext cx="2410968" cy="18074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38250" y="496950"/>
            <a:ext cx="70669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700" dirty="0"/>
              <a:t>ATLS </a:t>
            </a:r>
            <a:r>
              <a:rPr sz="4000" spc="-290" dirty="0"/>
              <a:t>way </a:t>
            </a:r>
            <a:r>
              <a:rPr sz="4000" spc="-185" dirty="0"/>
              <a:t>of </a:t>
            </a:r>
            <a:r>
              <a:rPr sz="4000" spc="-215" dirty="0"/>
              <a:t>trauma</a:t>
            </a:r>
            <a:r>
              <a:rPr sz="4000" spc="-114" dirty="0"/>
              <a:t> </a:t>
            </a:r>
            <a:r>
              <a:rPr sz="4000" spc="-275" dirty="0"/>
              <a:t>management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1337817" y="1541729"/>
            <a:ext cx="7205980" cy="43884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b="1" spc="-5" dirty="0">
                <a:latin typeface="Arial"/>
                <a:cs typeface="Arial"/>
              </a:rPr>
              <a:t>Preparation</a:t>
            </a:r>
            <a:endParaRPr sz="27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b="1" spc="-25" dirty="0">
                <a:latin typeface="Arial"/>
                <a:cs typeface="Arial"/>
              </a:rPr>
              <a:t>Triage</a:t>
            </a:r>
            <a:endParaRPr sz="27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b="1" dirty="0">
                <a:latin typeface="Arial"/>
                <a:cs typeface="Arial"/>
              </a:rPr>
              <a:t>Primary </a:t>
            </a:r>
            <a:r>
              <a:rPr sz="2700" b="1" spc="-5" dirty="0">
                <a:latin typeface="Arial"/>
                <a:cs typeface="Arial"/>
              </a:rPr>
              <a:t>survey</a:t>
            </a:r>
            <a:r>
              <a:rPr sz="2700" b="1" spc="-30" dirty="0">
                <a:latin typeface="Arial"/>
                <a:cs typeface="Arial"/>
              </a:rPr>
              <a:t> </a:t>
            </a:r>
            <a:r>
              <a:rPr sz="2700" b="1" spc="-5" dirty="0">
                <a:latin typeface="Arial"/>
                <a:cs typeface="Arial"/>
              </a:rPr>
              <a:t>(ABCDEs)</a:t>
            </a:r>
            <a:endParaRPr sz="27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b="1" spc="-5" dirty="0">
                <a:latin typeface="Arial"/>
                <a:cs typeface="Arial"/>
              </a:rPr>
              <a:t>Resuscitation</a:t>
            </a:r>
            <a:endParaRPr sz="2700">
              <a:latin typeface="Arial"/>
              <a:cs typeface="Arial"/>
            </a:endParaRPr>
          </a:p>
          <a:p>
            <a:pPr marL="355600" marR="1701800" indent="-342900">
              <a:lnSpc>
                <a:spcPts val="2590"/>
              </a:lnSpc>
              <a:spcBef>
                <a:spcPts val="6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b="1" spc="-5" dirty="0">
                <a:latin typeface="Arial"/>
                <a:cs typeface="Arial"/>
              </a:rPr>
              <a:t>Adjuncts </a:t>
            </a:r>
            <a:r>
              <a:rPr sz="2700" b="1" dirty="0">
                <a:latin typeface="Arial"/>
                <a:cs typeface="Arial"/>
              </a:rPr>
              <a:t>to </a:t>
            </a:r>
            <a:r>
              <a:rPr sz="2700" b="1" spc="-5" dirty="0">
                <a:latin typeface="Arial"/>
                <a:cs typeface="Arial"/>
              </a:rPr>
              <a:t>primary survey and  resuscitation</a:t>
            </a:r>
            <a:endParaRPr sz="27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3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b="1" spc="-5" dirty="0">
                <a:latin typeface="Arial"/>
                <a:cs typeface="Arial"/>
              </a:rPr>
              <a:t>Secondary</a:t>
            </a:r>
            <a:r>
              <a:rPr sz="2700" b="1" spc="10" dirty="0">
                <a:latin typeface="Arial"/>
                <a:cs typeface="Arial"/>
              </a:rPr>
              <a:t> </a:t>
            </a:r>
            <a:r>
              <a:rPr sz="2700" b="1" spc="-5" dirty="0">
                <a:latin typeface="Arial"/>
                <a:cs typeface="Arial"/>
              </a:rPr>
              <a:t>survey</a:t>
            </a:r>
            <a:endParaRPr sz="27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b="1" spc="-5" dirty="0">
                <a:latin typeface="Arial"/>
                <a:cs typeface="Arial"/>
              </a:rPr>
              <a:t>Adjuncts </a:t>
            </a:r>
            <a:r>
              <a:rPr sz="2700" b="1" dirty="0">
                <a:latin typeface="Arial"/>
                <a:cs typeface="Arial"/>
              </a:rPr>
              <a:t>to </a:t>
            </a:r>
            <a:r>
              <a:rPr sz="2700" b="1" spc="-5" dirty="0">
                <a:latin typeface="Arial"/>
                <a:cs typeface="Arial"/>
              </a:rPr>
              <a:t>secondary</a:t>
            </a:r>
            <a:r>
              <a:rPr sz="2700" b="1" spc="15" dirty="0">
                <a:latin typeface="Arial"/>
                <a:cs typeface="Arial"/>
              </a:rPr>
              <a:t> </a:t>
            </a:r>
            <a:r>
              <a:rPr sz="2700" b="1" spc="-5" dirty="0">
                <a:latin typeface="Arial"/>
                <a:cs typeface="Arial"/>
              </a:rPr>
              <a:t>survey</a:t>
            </a:r>
            <a:endParaRPr sz="2700">
              <a:latin typeface="Arial"/>
              <a:cs typeface="Arial"/>
            </a:endParaRPr>
          </a:p>
          <a:p>
            <a:pPr marL="355600" marR="5080" indent="-342900">
              <a:lnSpc>
                <a:spcPct val="80000"/>
              </a:lnSpc>
              <a:spcBef>
                <a:spcPts val="65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b="1" spc="-5" dirty="0">
                <a:latin typeface="Arial"/>
                <a:cs typeface="Arial"/>
              </a:rPr>
              <a:t>Continuous post resuscitation </a:t>
            </a:r>
            <a:r>
              <a:rPr sz="2700" b="1" dirty="0">
                <a:latin typeface="Arial"/>
                <a:cs typeface="Arial"/>
              </a:rPr>
              <a:t>monitoring  and re</a:t>
            </a:r>
            <a:r>
              <a:rPr sz="2700" b="1" spc="-20" dirty="0">
                <a:latin typeface="Arial"/>
                <a:cs typeface="Arial"/>
              </a:rPr>
              <a:t> </a:t>
            </a:r>
            <a:r>
              <a:rPr sz="2700" b="1" spc="-5" dirty="0">
                <a:latin typeface="Arial"/>
                <a:cs typeface="Arial"/>
              </a:rPr>
              <a:t>evaluation</a:t>
            </a:r>
            <a:endParaRPr sz="27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700" b="1" spc="-5" dirty="0">
                <a:latin typeface="Arial"/>
                <a:cs typeface="Arial"/>
              </a:rPr>
              <a:t>Definitive care</a:t>
            </a:r>
            <a:endParaRPr sz="27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71092" y="1629917"/>
            <a:ext cx="171450" cy="4248785"/>
          </a:xfrm>
          <a:custGeom>
            <a:avLst/>
            <a:gdLst/>
            <a:ahLst/>
            <a:cxnLst/>
            <a:rect l="l" t="t" r="r" b="b"/>
            <a:pathLst>
              <a:path w="171450" h="4248785">
                <a:moveTo>
                  <a:pt x="16459" y="4077230"/>
                </a:moveTo>
                <a:lnTo>
                  <a:pt x="9297" y="4079671"/>
                </a:lnTo>
                <a:lnTo>
                  <a:pt x="3650" y="4084704"/>
                </a:lnTo>
                <a:lnTo>
                  <a:pt x="477" y="4091282"/>
                </a:lnTo>
                <a:lnTo>
                  <a:pt x="0" y="4098570"/>
                </a:lnTo>
                <a:lnTo>
                  <a:pt x="2439" y="4105732"/>
                </a:lnTo>
                <a:lnTo>
                  <a:pt x="85573" y="4248238"/>
                </a:lnTo>
                <a:lnTo>
                  <a:pt x="107637" y="4210418"/>
                </a:lnTo>
                <a:lnTo>
                  <a:pt x="66523" y="4210418"/>
                </a:lnTo>
                <a:lnTo>
                  <a:pt x="66523" y="4139956"/>
                </a:lnTo>
                <a:lnTo>
                  <a:pt x="35357" y="4086529"/>
                </a:lnTo>
                <a:lnTo>
                  <a:pt x="30325" y="4080877"/>
                </a:lnTo>
                <a:lnTo>
                  <a:pt x="23747" y="4077704"/>
                </a:lnTo>
                <a:lnTo>
                  <a:pt x="16459" y="4077230"/>
                </a:lnTo>
                <a:close/>
              </a:path>
              <a:path w="171450" h="4248785">
                <a:moveTo>
                  <a:pt x="66523" y="4139956"/>
                </a:moveTo>
                <a:lnTo>
                  <a:pt x="66523" y="4210418"/>
                </a:lnTo>
                <a:lnTo>
                  <a:pt x="104623" y="4210418"/>
                </a:lnTo>
                <a:lnTo>
                  <a:pt x="104623" y="4200829"/>
                </a:lnTo>
                <a:lnTo>
                  <a:pt x="69114" y="4200829"/>
                </a:lnTo>
                <a:lnTo>
                  <a:pt x="85573" y="4172614"/>
                </a:lnTo>
                <a:lnTo>
                  <a:pt x="66523" y="4139956"/>
                </a:lnTo>
                <a:close/>
              </a:path>
              <a:path w="171450" h="4248785">
                <a:moveTo>
                  <a:pt x="154688" y="4077230"/>
                </a:moveTo>
                <a:lnTo>
                  <a:pt x="147400" y="4077704"/>
                </a:lnTo>
                <a:lnTo>
                  <a:pt x="140822" y="4080877"/>
                </a:lnTo>
                <a:lnTo>
                  <a:pt x="135789" y="4086529"/>
                </a:lnTo>
                <a:lnTo>
                  <a:pt x="104623" y="4139956"/>
                </a:lnTo>
                <a:lnTo>
                  <a:pt x="104623" y="4210418"/>
                </a:lnTo>
                <a:lnTo>
                  <a:pt x="107637" y="4210418"/>
                </a:lnTo>
                <a:lnTo>
                  <a:pt x="168707" y="4105732"/>
                </a:lnTo>
                <a:lnTo>
                  <a:pt x="171147" y="4098568"/>
                </a:lnTo>
                <a:lnTo>
                  <a:pt x="170670" y="4091278"/>
                </a:lnTo>
                <a:lnTo>
                  <a:pt x="167497" y="4084699"/>
                </a:lnTo>
                <a:lnTo>
                  <a:pt x="161849" y="4079671"/>
                </a:lnTo>
                <a:lnTo>
                  <a:pt x="154688" y="4077230"/>
                </a:lnTo>
                <a:close/>
              </a:path>
              <a:path w="171450" h="4248785">
                <a:moveTo>
                  <a:pt x="85573" y="4172614"/>
                </a:moveTo>
                <a:lnTo>
                  <a:pt x="69114" y="4200829"/>
                </a:lnTo>
                <a:lnTo>
                  <a:pt x="102032" y="4200829"/>
                </a:lnTo>
                <a:lnTo>
                  <a:pt x="85573" y="4172614"/>
                </a:lnTo>
                <a:close/>
              </a:path>
              <a:path w="171450" h="4248785">
                <a:moveTo>
                  <a:pt x="104623" y="4139956"/>
                </a:moveTo>
                <a:lnTo>
                  <a:pt x="85573" y="4172614"/>
                </a:lnTo>
                <a:lnTo>
                  <a:pt x="102032" y="4200829"/>
                </a:lnTo>
                <a:lnTo>
                  <a:pt x="104623" y="4200829"/>
                </a:lnTo>
                <a:lnTo>
                  <a:pt x="104623" y="4139956"/>
                </a:lnTo>
                <a:close/>
              </a:path>
              <a:path w="171450" h="4248785">
                <a:moveTo>
                  <a:pt x="104623" y="0"/>
                </a:moveTo>
                <a:lnTo>
                  <a:pt x="66523" y="0"/>
                </a:lnTo>
                <a:lnTo>
                  <a:pt x="66523" y="4139956"/>
                </a:lnTo>
                <a:lnTo>
                  <a:pt x="85573" y="4172614"/>
                </a:lnTo>
                <a:lnTo>
                  <a:pt x="104623" y="4139956"/>
                </a:lnTo>
                <a:lnTo>
                  <a:pt x="104623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62252" y="496950"/>
            <a:ext cx="66154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240" dirty="0"/>
              <a:t>D- Disability </a:t>
            </a:r>
            <a:r>
              <a:rPr sz="4000" spc="-229" dirty="0"/>
              <a:t>: </a:t>
            </a:r>
            <a:r>
              <a:rPr sz="4000" spc="-295" dirty="0"/>
              <a:t>Neurologic</a:t>
            </a:r>
            <a:r>
              <a:rPr sz="4000" spc="-105" dirty="0"/>
              <a:t> </a:t>
            </a:r>
            <a:r>
              <a:rPr sz="4000" spc="-310" dirty="0"/>
              <a:t>status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535940" y="1581870"/>
            <a:ext cx="6771640" cy="2018501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sz="28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Rapid neurological </a:t>
            </a:r>
            <a:r>
              <a:rPr sz="2800" b="1" dirty="0">
                <a:solidFill>
                  <a:srgbClr val="0000FF"/>
                </a:solidFill>
                <a:latin typeface="Times New Roman"/>
                <a:cs typeface="Times New Roman"/>
              </a:rPr>
              <a:t>examination </a:t>
            </a:r>
            <a:r>
              <a:rPr sz="28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is </a:t>
            </a:r>
            <a:r>
              <a:rPr sz="2800" b="1" dirty="0">
                <a:solidFill>
                  <a:srgbClr val="0000FF"/>
                </a:solidFill>
                <a:latin typeface="Times New Roman"/>
                <a:cs typeface="Times New Roman"/>
              </a:rPr>
              <a:t>done for</a:t>
            </a:r>
            <a:r>
              <a:rPr sz="2800" b="1" spc="-10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-</a:t>
            </a:r>
            <a:endParaRPr sz="2800" dirty="0">
              <a:latin typeface="Times New Roman"/>
              <a:cs typeface="Times New Roman"/>
            </a:endParaRPr>
          </a:p>
          <a:p>
            <a:pPr marL="1144905" indent="-217804">
              <a:lnSpc>
                <a:spcPct val="100000"/>
              </a:lnSpc>
              <a:spcBef>
                <a:spcPts val="700"/>
              </a:spcBef>
              <a:buChar char="-"/>
              <a:tabLst>
                <a:tab pos="1145540" algn="l"/>
              </a:tabLst>
            </a:pPr>
            <a:r>
              <a:rPr sz="2800" b="1" spc="-5" dirty="0">
                <a:latin typeface="Arial"/>
                <a:cs typeface="Arial"/>
              </a:rPr>
              <a:t>Level of consciousness</a:t>
            </a:r>
            <a:r>
              <a:rPr sz="2800" b="1" spc="55" dirty="0">
                <a:latin typeface="Arial"/>
                <a:cs typeface="Arial"/>
              </a:rPr>
              <a:t> </a:t>
            </a:r>
            <a:r>
              <a:rPr lang="en-US" sz="2800" b="1" dirty="0"/>
              <a:t>Glasgow Coma Scale</a:t>
            </a:r>
            <a:r>
              <a:rPr lang="en-US" sz="2800" dirty="0"/>
              <a:t> </a:t>
            </a:r>
            <a:r>
              <a:rPr sz="2800" b="1" spc="-5" dirty="0" smtClean="0">
                <a:latin typeface="Arial"/>
                <a:cs typeface="Arial"/>
              </a:rPr>
              <a:t>(</a:t>
            </a:r>
            <a:r>
              <a:rPr sz="2800" b="1" spc="-5" dirty="0">
                <a:latin typeface="Arial"/>
                <a:cs typeface="Arial"/>
              </a:rPr>
              <a:t>GCS)</a:t>
            </a:r>
            <a:endParaRPr sz="2800" dirty="0">
              <a:latin typeface="Arial"/>
              <a:cs typeface="Arial"/>
            </a:endParaRPr>
          </a:p>
          <a:p>
            <a:pPr marL="1144905" indent="-217804">
              <a:lnSpc>
                <a:spcPct val="100000"/>
              </a:lnSpc>
              <a:spcBef>
                <a:spcPts val="755"/>
              </a:spcBef>
              <a:buChar char="-"/>
              <a:tabLst>
                <a:tab pos="1145540" algn="l"/>
              </a:tabLst>
            </a:pPr>
            <a:r>
              <a:rPr sz="2800" b="1" spc="-5" dirty="0">
                <a:latin typeface="Arial"/>
                <a:cs typeface="Arial"/>
              </a:rPr>
              <a:t>Pupillary </a:t>
            </a:r>
            <a:r>
              <a:rPr sz="2800" b="1" dirty="0">
                <a:latin typeface="Arial"/>
                <a:cs typeface="Arial"/>
              </a:rPr>
              <a:t>size </a:t>
            </a:r>
            <a:r>
              <a:rPr sz="2800" b="1" spc="-5" dirty="0">
                <a:latin typeface="Arial"/>
                <a:cs typeface="Arial"/>
              </a:rPr>
              <a:t>and</a:t>
            </a:r>
            <a:r>
              <a:rPr sz="2800" b="1" dirty="0">
                <a:latin typeface="Arial"/>
                <a:cs typeface="Arial"/>
              </a:rPr>
              <a:t> </a:t>
            </a:r>
            <a:r>
              <a:rPr sz="2800" b="1" spc="-5" dirty="0" smtClean="0">
                <a:latin typeface="Arial"/>
                <a:cs typeface="Arial"/>
              </a:rPr>
              <a:t>reaction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57200" y="4672583"/>
            <a:ext cx="3276600" cy="21854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105400" y="4671059"/>
            <a:ext cx="3636263" cy="21869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69642" y="461899"/>
            <a:ext cx="42068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90" dirty="0"/>
              <a:t>Primary </a:t>
            </a:r>
            <a:r>
              <a:rPr spc="-365" dirty="0"/>
              <a:t>survey </a:t>
            </a:r>
            <a:r>
              <a:rPr spc="-120" dirty="0"/>
              <a:t>-</a:t>
            </a:r>
            <a:r>
              <a:rPr spc="-80" dirty="0"/>
              <a:t> </a:t>
            </a:r>
            <a:r>
              <a:rPr spc="-790" dirty="0"/>
              <a:t>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17865"/>
            <a:ext cx="7294880" cy="4169410"/>
          </a:xfrm>
          <a:prstGeom prst="rect">
            <a:avLst/>
          </a:prstGeom>
        </p:spPr>
        <p:txBody>
          <a:bodyPr vert="horz" wrap="square" lIns="0" tIns="116839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1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400" b="1" spc="-5" dirty="0">
                <a:latin typeface="Arial"/>
                <a:cs typeface="Arial"/>
              </a:rPr>
              <a:t>Expose the</a:t>
            </a:r>
            <a:r>
              <a:rPr sz="3400" b="1" spc="10" dirty="0">
                <a:latin typeface="Arial"/>
                <a:cs typeface="Arial"/>
              </a:rPr>
              <a:t> </a:t>
            </a:r>
            <a:r>
              <a:rPr sz="3400" b="1" spc="-5" dirty="0">
                <a:latin typeface="Arial"/>
                <a:cs typeface="Arial"/>
              </a:rPr>
              <a:t>patient</a:t>
            </a:r>
            <a:endParaRPr sz="3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819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400" b="1" spc="-5" dirty="0">
                <a:latin typeface="Arial"/>
                <a:cs typeface="Arial"/>
              </a:rPr>
              <a:t>Prevent</a:t>
            </a:r>
            <a:r>
              <a:rPr sz="3400" b="1" spc="15" dirty="0">
                <a:latin typeface="Arial"/>
                <a:cs typeface="Arial"/>
              </a:rPr>
              <a:t> </a:t>
            </a:r>
            <a:r>
              <a:rPr sz="3400" b="1" spc="-5" dirty="0">
                <a:latin typeface="Arial"/>
                <a:cs typeface="Arial"/>
              </a:rPr>
              <a:t>hypothermia</a:t>
            </a:r>
            <a:endParaRPr sz="3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81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400" b="1" spc="-5" dirty="0">
                <a:latin typeface="Arial"/>
                <a:cs typeface="Arial"/>
              </a:rPr>
              <a:t>Cover with warm</a:t>
            </a:r>
            <a:r>
              <a:rPr sz="3400" b="1" spc="45" dirty="0">
                <a:latin typeface="Arial"/>
                <a:cs typeface="Arial"/>
              </a:rPr>
              <a:t> </a:t>
            </a:r>
            <a:r>
              <a:rPr sz="3400" b="1" spc="-5" dirty="0">
                <a:latin typeface="Arial"/>
                <a:cs typeface="Arial"/>
              </a:rPr>
              <a:t>blanket</a:t>
            </a:r>
            <a:endParaRPr sz="3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4950">
              <a:latin typeface="Times New Roman"/>
              <a:cs typeface="Times New Roman"/>
            </a:endParaRPr>
          </a:p>
          <a:p>
            <a:pPr marL="1776095" marR="5080" indent="-990600">
              <a:lnSpc>
                <a:spcPct val="100000"/>
              </a:lnSpc>
            </a:pPr>
            <a:r>
              <a:rPr sz="3400" b="1" spc="-20" dirty="0">
                <a:solidFill>
                  <a:srgbClr val="008000"/>
                </a:solidFill>
                <a:latin typeface="Times New Roman"/>
                <a:cs typeface="Times New Roman"/>
              </a:rPr>
              <a:t>Patient’s </a:t>
            </a:r>
            <a:r>
              <a:rPr sz="3400" b="1" spc="-10" dirty="0">
                <a:solidFill>
                  <a:srgbClr val="008000"/>
                </a:solidFill>
                <a:latin typeface="Times New Roman"/>
                <a:cs typeface="Times New Roman"/>
              </a:rPr>
              <a:t>body temperature </a:t>
            </a:r>
            <a:r>
              <a:rPr sz="3400" b="1" spc="-5" dirty="0">
                <a:solidFill>
                  <a:srgbClr val="008000"/>
                </a:solidFill>
                <a:latin typeface="Times New Roman"/>
                <a:cs typeface="Times New Roman"/>
              </a:rPr>
              <a:t>is </a:t>
            </a:r>
            <a:r>
              <a:rPr sz="3400" b="1" spc="-15" dirty="0">
                <a:solidFill>
                  <a:srgbClr val="008000"/>
                </a:solidFill>
                <a:latin typeface="Times New Roman"/>
                <a:cs typeface="Times New Roman"/>
              </a:rPr>
              <a:t>more  </a:t>
            </a:r>
            <a:r>
              <a:rPr sz="3400" b="1" spc="-5" dirty="0">
                <a:solidFill>
                  <a:srgbClr val="008000"/>
                </a:solidFill>
                <a:latin typeface="Times New Roman"/>
                <a:cs typeface="Times New Roman"/>
              </a:rPr>
              <a:t>important than </a:t>
            </a:r>
            <a:r>
              <a:rPr sz="3400" b="1" dirty="0">
                <a:solidFill>
                  <a:srgbClr val="008000"/>
                </a:solidFill>
                <a:latin typeface="Times New Roman"/>
                <a:cs typeface="Times New Roman"/>
              </a:rPr>
              <a:t>comfort</a:t>
            </a:r>
            <a:r>
              <a:rPr sz="3400" b="1" spc="20" dirty="0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sz="3400" b="1" spc="-5" dirty="0">
                <a:solidFill>
                  <a:srgbClr val="008000"/>
                </a:solidFill>
                <a:latin typeface="Times New Roman"/>
                <a:cs typeface="Times New Roman"/>
              </a:rPr>
              <a:t>of</a:t>
            </a:r>
            <a:endParaRPr sz="3400">
              <a:latin typeface="Times New Roman"/>
              <a:cs typeface="Times New Roman"/>
            </a:endParaRPr>
          </a:p>
          <a:p>
            <a:pPr marL="2300605">
              <a:lnSpc>
                <a:spcPct val="100000"/>
              </a:lnSpc>
            </a:pPr>
            <a:r>
              <a:rPr sz="3400" b="1" spc="-10" dirty="0">
                <a:solidFill>
                  <a:srgbClr val="008000"/>
                </a:solidFill>
                <a:latin typeface="Times New Roman"/>
                <a:cs typeface="Times New Roman"/>
              </a:rPr>
              <a:t>healthcare</a:t>
            </a:r>
            <a:r>
              <a:rPr sz="3400" b="1" spc="10" dirty="0">
                <a:solidFill>
                  <a:srgbClr val="008000"/>
                </a:solidFill>
                <a:latin typeface="Times New Roman"/>
                <a:cs typeface="Times New Roman"/>
              </a:rPr>
              <a:t> </a:t>
            </a:r>
            <a:r>
              <a:rPr sz="3400" b="1" spc="-10" dirty="0">
                <a:solidFill>
                  <a:srgbClr val="008000"/>
                </a:solidFill>
                <a:latin typeface="Times New Roman"/>
                <a:cs typeface="Times New Roman"/>
              </a:rPr>
              <a:t>providers</a:t>
            </a:r>
            <a:endParaRPr sz="3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066800"/>
            <a:ext cx="6553200" cy="677108"/>
          </a:xfrm>
        </p:spPr>
        <p:txBody>
          <a:bodyPr/>
          <a:lstStyle/>
          <a:p>
            <a:pPr algn="ctr"/>
            <a:r>
              <a:rPr lang="en-US" dirty="0" smtClean="0"/>
              <a:t>TO BE CONTINUED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>
          <a:xfrm>
            <a:off x="838200" y="2590801"/>
            <a:ext cx="7391400" cy="492443"/>
          </a:xfrm>
        </p:spPr>
        <p:txBody>
          <a:bodyPr/>
          <a:lstStyle/>
          <a:p>
            <a:pPr algn="ctr"/>
            <a:r>
              <a:rPr lang="en-US" dirty="0" smtClean="0"/>
              <a:t>THANK YOU FOR LISTENING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92017" y="461899"/>
            <a:ext cx="276225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70" dirty="0"/>
              <a:t>Preparation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30667"/>
            <a:ext cx="7692390" cy="2679065"/>
          </a:xfrm>
          <a:prstGeom prst="rect">
            <a:avLst/>
          </a:prstGeom>
        </p:spPr>
        <p:txBody>
          <a:bodyPr vert="horz" wrap="square" lIns="0" tIns="10477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2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b="1" spc="-60" dirty="0">
                <a:latin typeface="Arial"/>
                <a:cs typeface="Arial"/>
              </a:rPr>
              <a:t>Take </a:t>
            </a:r>
            <a:r>
              <a:rPr sz="3000" b="1" spc="-5" dirty="0">
                <a:latin typeface="Arial"/>
                <a:cs typeface="Arial"/>
              </a:rPr>
              <a:t>universal</a:t>
            </a:r>
            <a:r>
              <a:rPr sz="3000" b="1" spc="30" dirty="0">
                <a:latin typeface="Arial"/>
                <a:cs typeface="Arial"/>
              </a:rPr>
              <a:t> </a:t>
            </a:r>
            <a:r>
              <a:rPr sz="3000" b="1" dirty="0">
                <a:latin typeface="Arial"/>
                <a:cs typeface="Arial"/>
              </a:rPr>
              <a:t>precautions</a:t>
            </a:r>
            <a:endParaRPr sz="3000">
              <a:latin typeface="Arial"/>
              <a:cs typeface="Arial"/>
            </a:endParaRPr>
          </a:p>
          <a:p>
            <a:pPr marL="355600" marR="237490" indent="-342900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b="1" dirty="0">
                <a:latin typeface="Arial"/>
                <a:cs typeface="Arial"/>
              </a:rPr>
              <a:t>Check </a:t>
            </a:r>
            <a:r>
              <a:rPr sz="3000" b="1" spc="-5" dirty="0">
                <a:latin typeface="Arial"/>
                <a:cs typeface="Arial"/>
              </a:rPr>
              <a:t>the availability </a:t>
            </a:r>
            <a:r>
              <a:rPr sz="3000" b="1" dirty="0">
                <a:latin typeface="Arial"/>
                <a:cs typeface="Arial"/>
              </a:rPr>
              <a:t>of </a:t>
            </a:r>
            <a:r>
              <a:rPr sz="3000" b="1" spc="-5" dirty="0">
                <a:latin typeface="Arial"/>
                <a:cs typeface="Arial"/>
              </a:rPr>
              <a:t>medicines </a:t>
            </a:r>
            <a:r>
              <a:rPr sz="3000" b="1" dirty="0">
                <a:latin typeface="Arial"/>
                <a:cs typeface="Arial"/>
              </a:rPr>
              <a:t>and  functioning of</a:t>
            </a:r>
            <a:r>
              <a:rPr sz="3000" b="1" spc="35" dirty="0">
                <a:latin typeface="Arial"/>
                <a:cs typeface="Arial"/>
              </a:rPr>
              <a:t> </a:t>
            </a:r>
            <a:r>
              <a:rPr sz="3000" b="1" spc="-5" dirty="0">
                <a:latin typeface="Arial"/>
                <a:cs typeface="Arial"/>
              </a:rPr>
              <a:t>equipments</a:t>
            </a:r>
            <a:endParaRPr sz="3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2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b="1" dirty="0">
                <a:latin typeface="Arial"/>
                <a:cs typeface="Arial"/>
              </a:rPr>
              <a:t>Designate the </a:t>
            </a:r>
            <a:r>
              <a:rPr sz="3000" b="1" spc="-5" dirty="0">
                <a:latin typeface="Arial"/>
                <a:cs typeface="Arial"/>
              </a:rPr>
              <a:t>role </a:t>
            </a:r>
            <a:r>
              <a:rPr sz="3000" b="1" dirty="0">
                <a:latin typeface="Arial"/>
                <a:cs typeface="Arial"/>
              </a:rPr>
              <a:t>to each team</a:t>
            </a:r>
            <a:r>
              <a:rPr sz="3000" b="1" spc="-85" dirty="0">
                <a:latin typeface="Arial"/>
                <a:cs typeface="Arial"/>
              </a:rPr>
              <a:t> </a:t>
            </a:r>
            <a:r>
              <a:rPr sz="3000" b="1" spc="-5" dirty="0">
                <a:latin typeface="Arial"/>
                <a:cs typeface="Arial"/>
              </a:rPr>
              <a:t>member</a:t>
            </a:r>
            <a:endParaRPr sz="3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72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000" b="1" spc="-5" dirty="0">
                <a:latin typeface="Arial"/>
                <a:cs typeface="Arial"/>
              </a:rPr>
              <a:t>Utilize pre </a:t>
            </a:r>
            <a:r>
              <a:rPr sz="3000" b="1" dirty="0">
                <a:latin typeface="Arial"/>
                <a:cs typeface="Arial"/>
              </a:rPr>
              <a:t>hospital</a:t>
            </a:r>
            <a:r>
              <a:rPr sz="3000" b="1" spc="20" dirty="0">
                <a:latin typeface="Arial"/>
                <a:cs typeface="Arial"/>
              </a:rPr>
              <a:t> </a:t>
            </a:r>
            <a:r>
              <a:rPr sz="3000" b="1" spc="-5" dirty="0">
                <a:latin typeface="Arial"/>
                <a:cs typeface="Arial"/>
              </a:rPr>
              <a:t>information</a:t>
            </a:r>
            <a:endParaRPr sz="3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300215" y="4724399"/>
            <a:ext cx="2843784" cy="21335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94026" y="600532"/>
            <a:ext cx="415544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150" dirty="0"/>
              <a:t>Initial</a:t>
            </a:r>
            <a:r>
              <a:rPr spc="-285" dirty="0"/>
              <a:t> </a:t>
            </a:r>
            <a:r>
              <a:rPr spc="-420" dirty="0"/>
              <a:t>assessment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863089"/>
            <a:ext cx="6921500" cy="16846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b="1" spc="-210" dirty="0">
                <a:latin typeface="Arial"/>
                <a:cs typeface="Arial"/>
              </a:rPr>
              <a:t>Primary </a:t>
            </a:r>
            <a:r>
              <a:rPr sz="3200" b="1" spc="-265" dirty="0">
                <a:latin typeface="Arial"/>
                <a:cs typeface="Arial"/>
              </a:rPr>
              <a:t>survey </a:t>
            </a:r>
            <a:r>
              <a:rPr sz="3200" b="1" spc="-185" dirty="0">
                <a:latin typeface="Arial"/>
                <a:cs typeface="Arial"/>
              </a:rPr>
              <a:t>– </a:t>
            </a:r>
            <a:r>
              <a:rPr sz="3200" b="1" spc="-270" dirty="0">
                <a:latin typeface="Arial"/>
                <a:cs typeface="Arial"/>
              </a:rPr>
              <a:t>Evaluates</a:t>
            </a:r>
            <a:r>
              <a:rPr sz="3200" b="1" spc="-65" dirty="0">
                <a:latin typeface="Arial"/>
                <a:cs typeface="Arial"/>
              </a:rPr>
              <a:t> </a:t>
            </a:r>
            <a:r>
              <a:rPr sz="3200" b="1" spc="-275" dirty="0">
                <a:latin typeface="Arial"/>
                <a:cs typeface="Arial"/>
              </a:rPr>
              <a:t>physiology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46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3200" b="1" spc="-280" dirty="0">
                <a:latin typeface="Arial"/>
                <a:cs typeface="Arial"/>
              </a:rPr>
              <a:t>Secondary </a:t>
            </a:r>
            <a:r>
              <a:rPr sz="3200" b="1" spc="-285" dirty="0">
                <a:latin typeface="Arial"/>
                <a:cs typeface="Arial"/>
              </a:rPr>
              <a:t>Survey </a:t>
            </a:r>
            <a:r>
              <a:rPr sz="3200" b="1" spc="-185" dirty="0">
                <a:latin typeface="Arial"/>
                <a:cs typeface="Arial"/>
              </a:rPr>
              <a:t>– </a:t>
            </a:r>
            <a:r>
              <a:rPr sz="3200" b="1" spc="-270" dirty="0">
                <a:latin typeface="Arial"/>
                <a:cs typeface="Arial"/>
              </a:rPr>
              <a:t>Evaluates</a:t>
            </a:r>
            <a:r>
              <a:rPr sz="3200" b="1" spc="-10" dirty="0">
                <a:latin typeface="Arial"/>
                <a:cs typeface="Arial"/>
              </a:rPr>
              <a:t> </a:t>
            </a:r>
            <a:r>
              <a:rPr sz="3200" b="1" spc="-204" dirty="0">
                <a:latin typeface="Arial"/>
                <a:cs typeface="Arial"/>
              </a:rPr>
              <a:t>anatomy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17114" y="461899"/>
            <a:ext cx="350837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90" dirty="0"/>
              <a:t>Primary </a:t>
            </a:r>
            <a:r>
              <a:rPr spc="-365" dirty="0"/>
              <a:t>survey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45286" y="1522133"/>
            <a:ext cx="7252334" cy="1684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66675">
              <a:lnSpc>
                <a:spcPct val="120100"/>
              </a:lnSpc>
              <a:spcBef>
                <a:spcPts val="100"/>
              </a:spcBef>
            </a:pPr>
            <a:r>
              <a:rPr sz="3200" b="1" dirty="0">
                <a:solidFill>
                  <a:srgbClr val="0000FF"/>
                </a:solidFill>
                <a:latin typeface="Times New Roman"/>
                <a:cs typeface="Times New Roman"/>
              </a:rPr>
              <a:t>Primary survey and </a:t>
            </a:r>
            <a:r>
              <a:rPr sz="32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resuscitation </a:t>
            </a:r>
            <a:r>
              <a:rPr sz="3200" b="1" dirty="0">
                <a:solidFill>
                  <a:srgbClr val="0000FF"/>
                </a:solidFill>
                <a:latin typeface="Times New Roman"/>
                <a:cs typeface="Times New Roman"/>
              </a:rPr>
              <a:t>of vital  functions </a:t>
            </a:r>
            <a:r>
              <a:rPr sz="3200" b="1" spc="-15" dirty="0">
                <a:solidFill>
                  <a:srgbClr val="0000FF"/>
                </a:solidFill>
                <a:latin typeface="Times New Roman"/>
                <a:cs typeface="Times New Roman"/>
              </a:rPr>
              <a:t>are </a:t>
            </a:r>
            <a:r>
              <a:rPr sz="3200" b="1" dirty="0">
                <a:solidFill>
                  <a:srgbClr val="0000FF"/>
                </a:solidFill>
                <a:latin typeface="Times New Roman"/>
                <a:cs typeface="Times New Roman"/>
              </a:rPr>
              <a:t>done simultaneously </a:t>
            </a:r>
            <a:r>
              <a:rPr sz="32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using</a:t>
            </a:r>
            <a:r>
              <a:rPr sz="3200" b="1" spc="-12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FF"/>
                </a:solidFill>
                <a:latin typeface="Times New Roman"/>
                <a:cs typeface="Times New Roman"/>
              </a:rPr>
              <a:t>a</a:t>
            </a:r>
            <a:endParaRPr sz="3200">
              <a:latin typeface="Times New Roman"/>
              <a:cs typeface="Times New Roman"/>
            </a:endParaRPr>
          </a:p>
          <a:p>
            <a:pPr marL="2496820">
              <a:lnSpc>
                <a:spcPct val="100000"/>
              </a:lnSpc>
            </a:pPr>
            <a:r>
              <a:rPr sz="3200" b="1" dirty="0">
                <a:solidFill>
                  <a:srgbClr val="0000FF"/>
                </a:solidFill>
                <a:latin typeface="Times New Roman"/>
                <a:cs typeface="Times New Roman"/>
              </a:rPr>
              <a:t>team</a:t>
            </a:r>
            <a:r>
              <a:rPr sz="3200" b="1" spc="-3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3200" b="1" spc="-10" dirty="0">
                <a:solidFill>
                  <a:srgbClr val="0000FF"/>
                </a:solidFill>
                <a:latin typeface="Times New Roman"/>
                <a:cs typeface="Times New Roman"/>
              </a:rPr>
              <a:t>approach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4664963"/>
            <a:ext cx="3276600" cy="21930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300215" y="4724399"/>
            <a:ext cx="2843784" cy="213359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63421" y="461899"/>
            <a:ext cx="62191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90" dirty="0"/>
              <a:t>Primary </a:t>
            </a:r>
            <a:r>
              <a:rPr spc="-395" dirty="0"/>
              <a:t>Survey </a:t>
            </a:r>
            <a:r>
              <a:rPr spc="-254" dirty="0"/>
              <a:t>– </a:t>
            </a:r>
            <a:r>
              <a:rPr spc="-765" dirty="0"/>
              <a:t>ATLS</a:t>
            </a:r>
            <a:r>
              <a:rPr spc="-470" dirty="0"/>
              <a:t> </a:t>
            </a:r>
            <a:r>
              <a:rPr spc="-310" dirty="0"/>
              <a:t>way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758137"/>
            <a:ext cx="6634480" cy="33547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b="1" spc="-5" dirty="0">
                <a:solidFill>
                  <a:srgbClr val="0000FF"/>
                </a:solidFill>
                <a:latin typeface="Arial"/>
                <a:cs typeface="Arial"/>
              </a:rPr>
              <a:t>A</a:t>
            </a:r>
            <a:r>
              <a:rPr sz="2800" b="1" spc="-5" dirty="0">
                <a:latin typeface="Arial"/>
                <a:cs typeface="Arial"/>
              </a:rPr>
              <a:t>irway with c-spine</a:t>
            </a:r>
            <a:r>
              <a:rPr sz="2800" b="1" spc="3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protection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35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b="1" spc="-5" dirty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r>
              <a:rPr sz="2800" b="1" spc="-5" dirty="0">
                <a:latin typeface="Arial"/>
                <a:cs typeface="Arial"/>
              </a:rPr>
              <a:t>reathing and</a:t>
            </a:r>
            <a:r>
              <a:rPr sz="2800" b="1" spc="1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ventilation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35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b="1" spc="-5" dirty="0">
                <a:solidFill>
                  <a:srgbClr val="0000FF"/>
                </a:solidFill>
                <a:latin typeface="Arial"/>
                <a:cs typeface="Arial"/>
              </a:rPr>
              <a:t>C</a:t>
            </a:r>
            <a:r>
              <a:rPr sz="2800" b="1" spc="-5" dirty="0">
                <a:latin typeface="Arial"/>
                <a:cs typeface="Arial"/>
              </a:rPr>
              <a:t>irculation with hemorrhage</a:t>
            </a:r>
            <a:r>
              <a:rPr sz="2800" b="1" spc="5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control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355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b="1" spc="-5" dirty="0">
                <a:solidFill>
                  <a:srgbClr val="0000FF"/>
                </a:solidFill>
                <a:latin typeface="Arial"/>
                <a:cs typeface="Arial"/>
              </a:rPr>
              <a:t>D</a:t>
            </a:r>
            <a:r>
              <a:rPr sz="2800" b="1" spc="-5" dirty="0">
                <a:latin typeface="Arial"/>
                <a:cs typeface="Arial"/>
              </a:rPr>
              <a:t>isability: Neuro</a:t>
            </a:r>
            <a:r>
              <a:rPr sz="2800" b="1" spc="6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status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350"/>
              </a:spcBef>
              <a:buFont typeface="Arial"/>
              <a:buChar char="•"/>
              <a:tabLst>
                <a:tab pos="355600" algn="l"/>
                <a:tab pos="356235" algn="l"/>
              </a:tabLst>
            </a:pPr>
            <a:r>
              <a:rPr sz="2800" b="1" spc="-5" dirty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r>
              <a:rPr sz="2800" b="1" spc="-5" dirty="0">
                <a:latin typeface="Arial"/>
                <a:cs typeface="Arial"/>
              </a:rPr>
              <a:t>xposure with environmental</a:t>
            </a:r>
            <a:r>
              <a:rPr sz="2800" b="1" spc="7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control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684264" y="5157215"/>
            <a:ext cx="2267712" cy="17007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6657" y="192786"/>
            <a:ext cx="354965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90" dirty="0"/>
              <a:t>Primary</a:t>
            </a:r>
            <a:r>
              <a:rPr spc="-275" dirty="0"/>
              <a:t> </a:t>
            </a:r>
            <a:r>
              <a:rPr spc="-395" dirty="0"/>
              <a:t>Survey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4065" y="1155597"/>
            <a:ext cx="7311390" cy="4751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779270">
              <a:lnSpc>
                <a:spcPct val="110000"/>
              </a:lnSpc>
              <a:spcBef>
                <a:spcPts val="100"/>
              </a:spcBef>
            </a:pPr>
            <a:r>
              <a:rPr sz="2800" b="1" spc="-10" dirty="0">
                <a:solidFill>
                  <a:srgbClr val="008000"/>
                </a:solidFill>
                <a:latin typeface="Arial"/>
                <a:cs typeface="Arial"/>
              </a:rPr>
              <a:t>Always </a:t>
            </a:r>
            <a:r>
              <a:rPr sz="2800" b="1" spc="-5" dirty="0">
                <a:solidFill>
                  <a:srgbClr val="008000"/>
                </a:solidFill>
                <a:latin typeface="Arial"/>
                <a:cs typeface="Arial"/>
              </a:rPr>
              <a:t>consider physiological  variations in special</a:t>
            </a:r>
            <a:r>
              <a:rPr sz="2800" b="1" spc="20" dirty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sz="2800" b="1" spc="-5" dirty="0">
                <a:solidFill>
                  <a:srgbClr val="008000"/>
                </a:solidFill>
                <a:latin typeface="Arial"/>
                <a:cs typeface="Arial"/>
              </a:rPr>
              <a:t>populations</a:t>
            </a:r>
            <a:endParaRPr sz="2800">
              <a:latin typeface="Arial"/>
              <a:cs typeface="Arial"/>
            </a:endParaRPr>
          </a:p>
          <a:p>
            <a:pPr marL="1155700" indent="-228600">
              <a:lnSpc>
                <a:spcPct val="100000"/>
              </a:lnSpc>
              <a:spcBef>
                <a:spcPts val="2280"/>
              </a:spcBef>
              <a:buClr>
                <a:srgbClr val="660066"/>
              </a:buClr>
              <a:buSzPct val="75000"/>
              <a:buFont typeface="Arial"/>
              <a:buChar char="●"/>
              <a:tabLst>
                <a:tab pos="1156335" algn="l"/>
              </a:tabLst>
            </a:pPr>
            <a:r>
              <a:rPr sz="2800" b="1" spc="-5" dirty="0">
                <a:latin typeface="Arial"/>
                <a:cs typeface="Arial"/>
              </a:rPr>
              <a:t>Elderly</a:t>
            </a:r>
            <a:endParaRPr sz="2800">
              <a:latin typeface="Arial"/>
              <a:cs typeface="Arial"/>
            </a:endParaRPr>
          </a:p>
          <a:p>
            <a:pPr marL="1155700" indent="-228600">
              <a:lnSpc>
                <a:spcPct val="100000"/>
              </a:lnSpc>
              <a:spcBef>
                <a:spcPts val="675"/>
              </a:spcBef>
              <a:buClr>
                <a:srgbClr val="660066"/>
              </a:buClr>
              <a:buSzPct val="75000"/>
              <a:buFont typeface="Arial"/>
              <a:buChar char="●"/>
              <a:tabLst>
                <a:tab pos="1156335" algn="l"/>
              </a:tabLst>
            </a:pPr>
            <a:r>
              <a:rPr sz="2800" b="1" spc="-5" dirty="0">
                <a:latin typeface="Arial"/>
                <a:cs typeface="Arial"/>
              </a:rPr>
              <a:t>Infants and</a:t>
            </a:r>
            <a:r>
              <a:rPr sz="2800" b="1" spc="2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Children</a:t>
            </a:r>
            <a:endParaRPr sz="2800">
              <a:latin typeface="Arial"/>
              <a:cs typeface="Arial"/>
            </a:endParaRPr>
          </a:p>
          <a:p>
            <a:pPr marL="1155700" indent="-228600">
              <a:lnSpc>
                <a:spcPct val="100000"/>
              </a:lnSpc>
              <a:spcBef>
                <a:spcPts val="670"/>
              </a:spcBef>
              <a:buClr>
                <a:srgbClr val="660066"/>
              </a:buClr>
              <a:buSzPct val="75000"/>
              <a:buFont typeface="Arial"/>
              <a:buChar char="●"/>
              <a:tabLst>
                <a:tab pos="1156335" algn="l"/>
              </a:tabLst>
            </a:pPr>
            <a:r>
              <a:rPr sz="2800" b="1" spc="-5" dirty="0">
                <a:latin typeface="Arial"/>
                <a:cs typeface="Arial"/>
              </a:rPr>
              <a:t>Pregnant</a:t>
            </a:r>
            <a:r>
              <a:rPr sz="2800" b="1" spc="20" dirty="0">
                <a:latin typeface="Arial"/>
                <a:cs typeface="Arial"/>
              </a:rPr>
              <a:t> </a:t>
            </a:r>
            <a:r>
              <a:rPr sz="2800" b="1" spc="-15" dirty="0">
                <a:latin typeface="Arial"/>
                <a:cs typeface="Arial"/>
              </a:rPr>
              <a:t>Women</a:t>
            </a:r>
            <a:endParaRPr sz="2800">
              <a:latin typeface="Arial"/>
              <a:cs typeface="Arial"/>
            </a:endParaRPr>
          </a:p>
          <a:p>
            <a:pPr marL="1155700" indent="-228600">
              <a:lnSpc>
                <a:spcPct val="100000"/>
              </a:lnSpc>
              <a:spcBef>
                <a:spcPts val="675"/>
              </a:spcBef>
              <a:buClr>
                <a:srgbClr val="660066"/>
              </a:buClr>
              <a:buSzPct val="75000"/>
              <a:buFont typeface="Arial"/>
              <a:buChar char="●"/>
              <a:tabLst>
                <a:tab pos="1156335" algn="l"/>
              </a:tabLst>
            </a:pPr>
            <a:r>
              <a:rPr sz="2800" b="1" spc="-5" dirty="0">
                <a:latin typeface="Arial"/>
                <a:cs typeface="Arial"/>
              </a:rPr>
              <a:t>Obese</a:t>
            </a:r>
            <a:endParaRPr sz="2800">
              <a:latin typeface="Arial"/>
              <a:cs typeface="Arial"/>
            </a:endParaRPr>
          </a:p>
          <a:p>
            <a:pPr marL="1155700" indent="-228600">
              <a:lnSpc>
                <a:spcPct val="100000"/>
              </a:lnSpc>
              <a:spcBef>
                <a:spcPts val="670"/>
              </a:spcBef>
              <a:buClr>
                <a:srgbClr val="660066"/>
              </a:buClr>
              <a:buSzPct val="75000"/>
              <a:buFont typeface="Arial"/>
              <a:buChar char="●"/>
              <a:tabLst>
                <a:tab pos="1156335" algn="l"/>
              </a:tabLst>
            </a:pPr>
            <a:r>
              <a:rPr sz="2800" b="1" spc="-5" dirty="0">
                <a:latin typeface="Arial"/>
                <a:cs typeface="Arial"/>
              </a:rPr>
              <a:t>Athletes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050">
              <a:latin typeface="Times New Roman"/>
              <a:cs typeface="Times New Roman"/>
            </a:endParaRPr>
          </a:p>
          <a:p>
            <a:pPr marL="927100">
              <a:lnSpc>
                <a:spcPct val="100000"/>
              </a:lnSpc>
            </a:pPr>
            <a:r>
              <a:rPr sz="28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The priorities </a:t>
            </a:r>
            <a:r>
              <a:rPr sz="2800" b="1" spc="-25" dirty="0">
                <a:solidFill>
                  <a:srgbClr val="0000FF"/>
                </a:solidFill>
                <a:latin typeface="Times New Roman"/>
                <a:cs typeface="Times New Roman"/>
              </a:rPr>
              <a:t>are </a:t>
            </a:r>
            <a:r>
              <a:rPr sz="28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same </a:t>
            </a:r>
            <a:r>
              <a:rPr sz="2800" b="1" dirty="0">
                <a:solidFill>
                  <a:srgbClr val="0000FF"/>
                </a:solidFill>
                <a:latin typeface="Times New Roman"/>
                <a:cs typeface="Times New Roman"/>
              </a:rPr>
              <a:t>for </a:t>
            </a:r>
            <a:r>
              <a:rPr sz="28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all the</a:t>
            </a:r>
            <a:r>
              <a:rPr sz="2800" b="1" spc="-1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28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patients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012179" y="1700783"/>
            <a:ext cx="1368552" cy="13685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804659" y="188976"/>
            <a:ext cx="1296924" cy="138531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511795" y="1844039"/>
            <a:ext cx="1632203" cy="12252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795771" y="3212592"/>
            <a:ext cx="1642872" cy="187147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667243" y="3212592"/>
            <a:ext cx="1476755" cy="196900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77845" y="461899"/>
            <a:ext cx="398780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365" dirty="0"/>
              <a:t>Quick</a:t>
            </a:r>
            <a:r>
              <a:rPr spc="-305" dirty="0"/>
              <a:t> </a:t>
            </a:r>
            <a:r>
              <a:rPr spc="-415" dirty="0"/>
              <a:t>Assesment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99184" y="1522133"/>
            <a:ext cx="7000240" cy="35928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68120" marR="260350" indent="-1456055">
              <a:lnSpc>
                <a:spcPct val="120100"/>
              </a:lnSpc>
              <a:spcBef>
                <a:spcPts val="100"/>
              </a:spcBef>
            </a:pPr>
            <a:r>
              <a:rPr sz="3200" b="1" dirty="0">
                <a:solidFill>
                  <a:srgbClr val="0000FF"/>
                </a:solidFill>
                <a:latin typeface="Times New Roman"/>
                <a:cs typeface="Times New Roman"/>
              </a:rPr>
              <a:t>What is a </a:t>
            </a:r>
            <a:r>
              <a:rPr sz="3200" b="1" spc="-5" dirty="0">
                <a:solidFill>
                  <a:srgbClr val="0000FF"/>
                </a:solidFill>
                <a:latin typeface="Times New Roman"/>
                <a:cs typeface="Times New Roman"/>
              </a:rPr>
              <a:t>quick, simple </a:t>
            </a:r>
            <a:r>
              <a:rPr sz="3200" b="1" dirty="0">
                <a:solidFill>
                  <a:srgbClr val="0000FF"/>
                </a:solidFill>
                <a:latin typeface="Times New Roman"/>
                <a:cs typeface="Times New Roman"/>
              </a:rPr>
              <a:t>way to assess</a:t>
            </a:r>
            <a:r>
              <a:rPr sz="3200" b="1" spc="-4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FF"/>
                </a:solidFill>
                <a:latin typeface="Times New Roman"/>
                <a:cs typeface="Times New Roman"/>
              </a:rPr>
              <a:t>a  patient in 10</a:t>
            </a:r>
            <a:r>
              <a:rPr sz="3200" b="1" spc="-4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3200" b="1" dirty="0">
                <a:solidFill>
                  <a:srgbClr val="0000FF"/>
                </a:solidFill>
                <a:latin typeface="Times New Roman"/>
                <a:cs typeface="Times New Roman"/>
              </a:rPr>
              <a:t>seconds?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4700">
              <a:latin typeface="Times New Roman"/>
              <a:cs typeface="Times New Roman"/>
            </a:endParaRPr>
          </a:p>
          <a:p>
            <a:pPr marL="492125" indent="-228600">
              <a:lnSpc>
                <a:spcPct val="100000"/>
              </a:lnSpc>
              <a:buFont typeface="Arial"/>
              <a:buChar char="•"/>
              <a:tabLst>
                <a:tab pos="492759" algn="l"/>
              </a:tabLst>
            </a:pPr>
            <a:r>
              <a:rPr sz="3300" b="1" spc="-5" dirty="0">
                <a:solidFill>
                  <a:srgbClr val="008000"/>
                </a:solidFill>
                <a:latin typeface="Arial"/>
                <a:cs typeface="Arial"/>
              </a:rPr>
              <a:t>Ask the </a:t>
            </a:r>
            <a:r>
              <a:rPr sz="3300" b="1" dirty="0">
                <a:solidFill>
                  <a:srgbClr val="008000"/>
                </a:solidFill>
                <a:latin typeface="Arial"/>
                <a:cs typeface="Arial"/>
              </a:rPr>
              <a:t>patient </a:t>
            </a:r>
            <a:r>
              <a:rPr sz="3300" b="1" spc="-10" dirty="0">
                <a:solidFill>
                  <a:srgbClr val="008000"/>
                </a:solidFill>
                <a:latin typeface="Arial"/>
                <a:cs typeface="Arial"/>
              </a:rPr>
              <a:t>his </a:t>
            </a:r>
            <a:r>
              <a:rPr sz="3300" b="1" spc="-5" dirty="0">
                <a:solidFill>
                  <a:srgbClr val="008000"/>
                </a:solidFill>
                <a:latin typeface="Arial"/>
                <a:cs typeface="Arial"/>
              </a:rPr>
              <a:t>or her name?</a:t>
            </a:r>
            <a:endParaRPr sz="33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008000"/>
              </a:buClr>
              <a:buFont typeface="Arial"/>
              <a:buChar char="•"/>
            </a:pPr>
            <a:endParaRPr sz="4800">
              <a:latin typeface="Times New Roman"/>
              <a:cs typeface="Times New Roman"/>
            </a:endParaRPr>
          </a:p>
          <a:p>
            <a:pPr marL="492125" indent="-228600">
              <a:lnSpc>
                <a:spcPct val="100000"/>
              </a:lnSpc>
              <a:buFont typeface="Arial"/>
              <a:buChar char="•"/>
              <a:tabLst>
                <a:tab pos="492759" algn="l"/>
              </a:tabLst>
            </a:pPr>
            <a:r>
              <a:rPr sz="3300" b="1" dirty="0">
                <a:solidFill>
                  <a:srgbClr val="008000"/>
                </a:solidFill>
                <a:latin typeface="Arial"/>
                <a:cs typeface="Arial"/>
              </a:rPr>
              <a:t>Ask the </a:t>
            </a:r>
            <a:r>
              <a:rPr sz="3300" b="1" spc="-5" dirty="0">
                <a:solidFill>
                  <a:srgbClr val="008000"/>
                </a:solidFill>
                <a:latin typeface="Arial"/>
                <a:cs typeface="Arial"/>
              </a:rPr>
              <a:t>patient </a:t>
            </a:r>
            <a:r>
              <a:rPr sz="3300" b="1" dirty="0">
                <a:solidFill>
                  <a:srgbClr val="008000"/>
                </a:solidFill>
                <a:latin typeface="Arial"/>
                <a:cs typeface="Arial"/>
              </a:rPr>
              <a:t>what</a:t>
            </a:r>
            <a:r>
              <a:rPr sz="3300" b="1" spc="-70" dirty="0">
                <a:solidFill>
                  <a:srgbClr val="008000"/>
                </a:solidFill>
                <a:latin typeface="Arial"/>
                <a:cs typeface="Arial"/>
              </a:rPr>
              <a:t> </a:t>
            </a:r>
            <a:r>
              <a:rPr sz="3300" b="1" dirty="0">
                <a:solidFill>
                  <a:srgbClr val="008000"/>
                </a:solidFill>
                <a:latin typeface="Arial"/>
                <a:cs typeface="Arial"/>
              </a:rPr>
              <a:t>happened?</a:t>
            </a:r>
            <a:endParaRPr sz="3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4806" y="461899"/>
            <a:ext cx="73113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60" dirty="0"/>
              <a:t>Appropriate </a:t>
            </a:r>
            <a:r>
              <a:rPr spc="-450" dirty="0"/>
              <a:t>Response</a:t>
            </a:r>
            <a:r>
              <a:rPr spc="-330" dirty="0"/>
              <a:t> </a:t>
            </a:r>
            <a:r>
              <a:rPr spc="-340" dirty="0"/>
              <a:t>confirms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84785">
              <a:lnSpc>
                <a:spcPct val="100000"/>
              </a:lnSpc>
              <a:spcBef>
                <a:spcPts val="105"/>
              </a:spcBef>
              <a:buAutoNum type="arabicPlain"/>
              <a:tabLst>
                <a:tab pos="523240" algn="l"/>
              </a:tabLst>
            </a:pPr>
            <a:r>
              <a:rPr dirty="0"/>
              <a:t>– Patent</a:t>
            </a:r>
            <a:r>
              <a:rPr spc="-40" dirty="0"/>
              <a:t> </a:t>
            </a:r>
            <a:r>
              <a:rPr dirty="0"/>
              <a:t>airway</a:t>
            </a:r>
          </a:p>
          <a:p>
            <a:pPr marL="184785" marR="5080">
              <a:lnSpc>
                <a:spcPts val="6530"/>
              </a:lnSpc>
              <a:spcBef>
                <a:spcPts val="660"/>
              </a:spcBef>
              <a:buAutoNum type="arabicPlain"/>
              <a:tabLst>
                <a:tab pos="523240" algn="l"/>
              </a:tabLst>
            </a:pPr>
            <a:r>
              <a:rPr dirty="0"/>
              <a:t>– Sufficient air </a:t>
            </a:r>
            <a:r>
              <a:rPr spc="-5" dirty="0"/>
              <a:t>reserve </a:t>
            </a:r>
            <a:r>
              <a:rPr dirty="0"/>
              <a:t>to permit</a:t>
            </a:r>
            <a:r>
              <a:rPr spc="-125" dirty="0"/>
              <a:t> </a:t>
            </a:r>
            <a:r>
              <a:rPr spc="-5" dirty="0"/>
              <a:t>speech  </a:t>
            </a:r>
            <a:r>
              <a:rPr dirty="0"/>
              <a:t>3 – Sufficient</a:t>
            </a:r>
            <a:r>
              <a:rPr spc="-70" dirty="0"/>
              <a:t> </a:t>
            </a:r>
            <a:r>
              <a:rPr dirty="0"/>
              <a:t>perfusion</a:t>
            </a:r>
          </a:p>
          <a:p>
            <a:pPr marL="184785">
              <a:lnSpc>
                <a:spcPct val="100000"/>
              </a:lnSpc>
              <a:spcBef>
                <a:spcPts val="2025"/>
              </a:spcBef>
            </a:pPr>
            <a:r>
              <a:rPr dirty="0"/>
              <a:t>4 – </a:t>
            </a:r>
            <a:r>
              <a:rPr spc="-5" dirty="0"/>
              <a:t>Clear</a:t>
            </a:r>
            <a:r>
              <a:rPr spc="-45" dirty="0"/>
              <a:t> </a:t>
            </a:r>
            <a:r>
              <a:rPr dirty="0"/>
              <a:t>sensorium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</TotalTime>
  <Words>409</Words>
  <Application>Microsoft Office PowerPoint</Application>
  <PresentationFormat>On-screen Show (4:3)</PresentationFormat>
  <Paragraphs>120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Slide 1</vt:lpstr>
      <vt:lpstr>ATLS way of trauma management</vt:lpstr>
      <vt:lpstr>Preparation</vt:lpstr>
      <vt:lpstr>Initial assessment</vt:lpstr>
      <vt:lpstr>Primary survey</vt:lpstr>
      <vt:lpstr>Primary Survey – ATLS way</vt:lpstr>
      <vt:lpstr>Primary Survey</vt:lpstr>
      <vt:lpstr>Quick Assesment</vt:lpstr>
      <vt:lpstr>Appropriate Response confirms</vt:lpstr>
      <vt:lpstr>Primary survey</vt:lpstr>
      <vt:lpstr>Slide 11</vt:lpstr>
      <vt:lpstr>Primary Survey</vt:lpstr>
      <vt:lpstr>Breathing and Ventilation</vt:lpstr>
      <vt:lpstr>Breathing and ventilation</vt:lpstr>
      <vt:lpstr>Breathing and Ventilation</vt:lpstr>
      <vt:lpstr>Slide 16</vt:lpstr>
      <vt:lpstr>Circulation with haemorrhage control</vt:lpstr>
      <vt:lpstr>Circulation with haemorrhage control</vt:lpstr>
      <vt:lpstr>Primary Survey</vt:lpstr>
      <vt:lpstr>D- Disability : Neurologic status</vt:lpstr>
      <vt:lpstr>Primary survey - E</vt:lpstr>
      <vt:lpstr>TO BE CONTINUED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Cyrus Kiurire</cp:lastModifiedBy>
  <cp:revision>6</cp:revision>
  <dcterms:created xsi:type="dcterms:W3CDTF">2019-10-23T12:26:57Z</dcterms:created>
  <dcterms:modified xsi:type="dcterms:W3CDTF">2019-10-23T13:11:45Z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2015-01-25T00:00:00Z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2019-10-23T00:00:00Z</vt:filetime>
  </property>
</Properties>
</file>