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73"/>
  </p:notesMasterIdLst>
  <p:handoutMasterIdLst>
    <p:handoutMasterId r:id="rId74"/>
  </p:handoutMasterIdLst>
  <p:sldIdLst>
    <p:sldId id="256" r:id="rId2"/>
    <p:sldId id="258" r:id="rId3"/>
    <p:sldId id="257" r:id="rId4"/>
    <p:sldId id="324" r:id="rId5"/>
    <p:sldId id="325" r:id="rId6"/>
    <p:sldId id="326" r:id="rId7"/>
    <p:sldId id="327" r:id="rId8"/>
    <p:sldId id="329" r:id="rId9"/>
    <p:sldId id="323" r:id="rId10"/>
    <p:sldId id="259" r:id="rId11"/>
    <p:sldId id="328" r:id="rId12"/>
    <p:sldId id="260" r:id="rId13"/>
    <p:sldId id="261" r:id="rId14"/>
    <p:sldId id="284" r:id="rId15"/>
    <p:sldId id="285" r:id="rId16"/>
    <p:sldId id="286" r:id="rId17"/>
    <p:sldId id="287" r:id="rId18"/>
    <p:sldId id="293" r:id="rId19"/>
    <p:sldId id="311" r:id="rId20"/>
    <p:sldId id="295" r:id="rId21"/>
    <p:sldId id="296" r:id="rId22"/>
    <p:sldId id="298" r:id="rId23"/>
    <p:sldId id="294" r:id="rId24"/>
    <p:sldId id="301" r:id="rId25"/>
    <p:sldId id="288" r:id="rId26"/>
    <p:sldId id="289" r:id="rId27"/>
    <p:sldId id="291" r:id="rId28"/>
    <p:sldId id="308" r:id="rId29"/>
    <p:sldId id="292" r:id="rId30"/>
    <p:sldId id="302" r:id="rId31"/>
    <p:sldId id="299" r:id="rId32"/>
    <p:sldId id="297" r:id="rId33"/>
    <p:sldId id="310" r:id="rId34"/>
    <p:sldId id="303" r:id="rId35"/>
    <p:sldId id="306" r:id="rId36"/>
    <p:sldId id="307" r:id="rId37"/>
    <p:sldId id="290" r:id="rId38"/>
    <p:sldId id="309" r:id="rId39"/>
    <p:sldId id="262" r:id="rId40"/>
    <p:sldId id="263" r:id="rId41"/>
    <p:sldId id="264" r:id="rId42"/>
    <p:sldId id="265" r:id="rId43"/>
    <p:sldId id="266" r:id="rId44"/>
    <p:sldId id="267" r:id="rId45"/>
    <p:sldId id="268" r:id="rId46"/>
    <p:sldId id="269" r:id="rId47"/>
    <p:sldId id="270" r:id="rId48"/>
    <p:sldId id="271" r:id="rId49"/>
    <p:sldId id="272" r:id="rId50"/>
    <p:sldId id="273" r:id="rId51"/>
    <p:sldId id="274" r:id="rId52"/>
    <p:sldId id="314" r:id="rId53"/>
    <p:sldId id="330" r:id="rId54"/>
    <p:sldId id="331" r:id="rId55"/>
    <p:sldId id="332" r:id="rId56"/>
    <p:sldId id="333" r:id="rId57"/>
    <p:sldId id="334" r:id="rId58"/>
    <p:sldId id="335" r:id="rId59"/>
    <p:sldId id="276" r:id="rId60"/>
    <p:sldId id="318" r:id="rId61"/>
    <p:sldId id="321" r:id="rId62"/>
    <p:sldId id="275" r:id="rId63"/>
    <p:sldId id="277" r:id="rId64"/>
    <p:sldId id="278" r:id="rId65"/>
    <p:sldId id="322" r:id="rId66"/>
    <p:sldId id="320" r:id="rId67"/>
    <p:sldId id="279" r:id="rId68"/>
    <p:sldId id="280" r:id="rId69"/>
    <p:sldId id="281" r:id="rId70"/>
    <p:sldId id="282" r:id="rId71"/>
    <p:sldId id="283" r:id="rId7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Injuries of the knee</a:t>
            </a:r>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dirty="0" smtClean="0"/>
              <a:t>P. J. Okoth</a:t>
            </a: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6918971E-D01E-478D-ADD9-8EC10FE07045}"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C95C588-B769-444B-9C60-5CB8BF34282F}" type="datetimeFigureOut">
              <a:rPr lang="en-US" smtClean="0"/>
              <a:pPr/>
              <a:t>4/15/2015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3C45366-600F-48D8-8E5D-01DE1ADF05D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dirty="0" smtClean="0"/>
              <a:t>Mr. Okoth</a:t>
            </a:r>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E60D26A3-0CBC-4140-9F56-806B6E796B4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
        <p:nvSpPr>
          <p:cNvPr id="6" name="Slide Number Placeholder 5"/>
          <p:cNvSpPr>
            <a:spLocks noGrp="1"/>
          </p:cNvSpPr>
          <p:nvPr>
            <p:ph type="sldNum" sz="quarter" idx="12"/>
          </p:nvPr>
        </p:nvSpPr>
        <p:spPr/>
        <p:txBody>
          <a:bodyPr/>
          <a:lstStyle/>
          <a:p>
            <a:fld id="{E60D26A3-0CBC-4140-9F56-806B6E796B4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endParaRPr lang="en-US"/>
          </a:p>
        </p:txBody>
      </p:sp>
      <p:sp>
        <p:nvSpPr>
          <p:cNvPr id="5" name="Footer Placeholder 4"/>
          <p:cNvSpPr>
            <a:spLocks noGrp="1"/>
          </p:cNvSpPr>
          <p:nvPr>
            <p:ph type="ftr" sz="quarter" idx="11"/>
          </p:nvPr>
        </p:nvSpPr>
        <p:spPr>
          <a:xfrm>
            <a:off x="457201" y="6248207"/>
            <a:ext cx="5573483" cy="365125"/>
          </a:xfrm>
        </p:spPr>
        <p:txBody>
          <a:bodyPr/>
          <a:lstStyle/>
          <a:p>
            <a:r>
              <a:rPr lang="en-US" smtClean="0"/>
              <a:t>Mr. Okoth</a:t>
            </a: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E60D26A3-0CBC-4140-9F56-806B6E796B4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60D26A3-0CBC-4140-9F56-806B6E796B49}"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60D26A3-0CBC-4140-9F56-806B6E796B49}" type="slidenum">
              <a:rPr lang="en-US" smtClean="0"/>
              <a:pPr/>
              <a:t>‹#›</a:t>
            </a:fld>
            <a:endParaRPr lang="en-US"/>
          </a:p>
        </p:txBody>
      </p:sp>
      <p:sp>
        <p:nvSpPr>
          <p:cNvPr id="14" name="Footer Placeholder 13"/>
          <p:cNvSpPr>
            <a:spLocks noGrp="1"/>
          </p:cNvSpPr>
          <p:nvPr>
            <p:ph type="ftr" sz="quarter" idx="12"/>
          </p:nvPr>
        </p:nvSpPr>
        <p:spPr/>
        <p:txBody>
          <a:bodyPr/>
          <a:lstStyle/>
          <a:p>
            <a:r>
              <a:rPr lang="en-US" smtClean="0"/>
              <a:t>Mr. Okoth</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endParaRPr lang="en-US"/>
          </a:p>
        </p:txBody>
      </p:sp>
      <p:sp>
        <p:nvSpPr>
          <p:cNvPr id="10" name="Slide Number Placeholder 9"/>
          <p:cNvSpPr>
            <a:spLocks noGrp="1"/>
          </p:cNvSpPr>
          <p:nvPr>
            <p:ph type="sldNum" sz="quarter" idx="16"/>
          </p:nvPr>
        </p:nvSpPr>
        <p:spPr/>
        <p:txBody>
          <a:bodyPr rtlCol="0"/>
          <a:lstStyle/>
          <a:p>
            <a:fld id="{E60D26A3-0CBC-4140-9F56-806B6E796B49}" type="slidenum">
              <a:rPr lang="en-US" smtClean="0"/>
              <a:pPr/>
              <a:t>‹#›</a:t>
            </a:fld>
            <a:endParaRPr lang="en-US"/>
          </a:p>
        </p:txBody>
      </p:sp>
      <p:sp>
        <p:nvSpPr>
          <p:cNvPr id="12" name="Footer Placeholder 11"/>
          <p:cNvSpPr>
            <a:spLocks noGrp="1"/>
          </p:cNvSpPr>
          <p:nvPr>
            <p:ph type="ftr" sz="quarter" idx="17"/>
          </p:nvPr>
        </p:nvSpPr>
        <p:spPr/>
        <p:txBody>
          <a:bodyPr rtlCol="0"/>
          <a:lstStyle/>
          <a:p>
            <a:r>
              <a:rPr lang="en-US" smtClean="0"/>
              <a:t>Mr. Okoth</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endParaRPr lang="en-US"/>
          </a:p>
        </p:txBody>
      </p:sp>
      <p:sp>
        <p:nvSpPr>
          <p:cNvPr id="12" name="Slide Number Placeholder 11"/>
          <p:cNvSpPr>
            <a:spLocks noGrp="1"/>
          </p:cNvSpPr>
          <p:nvPr>
            <p:ph type="sldNum" sz="quarter" idx="16"/>
          </p:nvPr>
        </p:nvSpPr>
        <p:spPr/>
        <p:txBody>
          <a:bodyPr rtlCol="0"/>
          <a:lstStyle/>
          <a:p>
            <a:fld id="{E60D26A3-0CBC-4140-9F56-806B6E796B49}" type="slidenum">
              <a:rPr lang="en-US" smtClean="0"/>
              <a:pPr/>
              <a:t>‹#›</a:t>
            </a:fld>
            <a:endParaRPr lang="en-US"/>
          </a:p>
        </p:txBody>
      </p:sp>
      <p:sp>
        <p:nvSpPr>
          <p:cNvPr id="14" name="Footer Placeholder 13"/>
          <p:cNvSpPr>
            <a:spLocks noGrp="1"/>
          </p:cNvSpPr>
          <p:nvPr>
            <p:ph type="ftr" sz="quarter" idx="17"/>
          </p:nvPr>
        </p:nvSpPr>
        <p:spPr/>
        <p:txBody>
          <a:bodyPr rtlCol="0"/>
          <a:lstStyle/>
          <a:p>
            <a:r>
              <a:rPr lang="en-US" smtClean="0"/>
              <a:t>Mr. Okoth</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Mr. Okoth</a:t>
            </a: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E60D26A3-0CBC-4140-9F56-806B6E796B4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Mr. Okoth</a:t>
            </a: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E60D26A3-0CBC-4140-9F56-806B6E796B4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Mr. Okoth</a:t>
            </a: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E60D26A3-0CBC-4140-9F56-806B6E796B49}"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E60D26A3-0CBC-4140-9F56-806B6E796B49}"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r>
              <a:rPr lang="en-US" smtClean="0"/>
              <a:t>Mr. Okoth</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smtClean="0"/>
              <a:t>Mr. Okoth</a:t>
            </a: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60D26A3-0CBC-4140-9F56-806B6E796B4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Injuries of the knee</a:t>
            </a:r>
            <a:endParaRPr lang="en-US" dirty="0"/>
          </a:p>
        </p:txBody>
      </p:sp>
      <p:sp>
        <p:nvSpPr>
          <p:cNvPr id="3" name="Subtitle 2"/>
          <p:cNvSpPr>
            <a:spLocks noGrp="1"/>
          </p:cNvSpPr>
          <p:nvPr>
            <p:ph type="subTitle" idx="1"/>
          </p:nvPr>
        </p:nvSpPr>
        <p:spPr/>
        <p:txBody>
          <a:bodyPr/>
          <a:lstStyle/>
          <a:p>
            <a:r>
              <a:rPr lang="en-US" dirty="0" smtClean="0"/>
              <a:t>P.J. Okoth</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a:t>
            </a:r>
            <a:endParaRPr lang="en-US" dirty="0"/>
          </a:p>
        </p:txBody>
      </p:sp>
      <p:sp>
        <p:nvSpPr>
          <p:cNvPr id="3" name="Content Placeholder 2"/>
          <p:cNvSpPr>
            <a:spLocks noGrp="1"/>
          </p:cNvSpPr>
          <p:nvPr>
            <p:ph sz="quarter" idx="1"/>
          </p:nvPr>
        </p:nvSpPr>
        <p:spPr/>
        <p:txBody>
          <a:bodyPr/>
          <a:lstStyle/>
          <a:p>
            <a:pPr>
              <a:buNone/>
            </a:pPr>
            <a:r>
              <a:rPr lang="en-US" sz="3600" b="1" dirty="0" smtClean="0"/>
              <a:t>Immediate:</a:t>
            </a:r>
          </a:p>
          <a:p>
            <a:r>
              <a:rPr lang="en-US" sz="3600" dirty="0" smtClean="0"/>
              <a:t>Neurovascular injury</a:t>
            </a:r>
          </a:p>
          <a:p>
            <a:pPr lvl="1"/>
            <a:r>
              <a:rPr lang="en-US" sz="3200" dirty="0" smtClean="0"/>
              <a:t>Popliteal artery</a:t>
            </a:r>
          </a:p>
          <a:p>
            <a:pPr lvl="1"/>
            <a:r>
              <a:rPr lang="en-US" sz="3200" dirty="0" smtClean="0"/>
              <a:t>Tibial nerve</a:t>
            </a:r>
          </a:p>
          <a:p>
            <a:pPr lvl="1"/>
            <a:r>
              <a:rPr lang="en-US" sz="3200" dirty="0" smtClean="0"/>
              <a:t>Common peroneal nerve</a:t>
            </a:r>
          </a:p>
          <a:p>
            <a:r>
              <a:rPr lang="en-US" sz="3600" dirty="0" smtClean="0"/>
              <a:t>This is especially the case in posterior dislocation.</a:t>
            </a:r>
            <a:endParaRPr lang="en-US" dirty="0" smtClean="0"/>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p:txBody>
          <a:bodyPr/>
          <a:lstStyle/>
          <a:p>
            <a:r>
              <a:rPr lang="en-US"/>
              <a:t>Knee dislocation</a:t>
            </a:r>
          </a:p>
        </p:txBody>
      </p:sp>
      <p:pic>
        <p:nvPicPr>
          <p:cNvPr id="11270" name="Picture 6" descr="Knee Dislocation"/>
          <p:cNvPicPr>
            <a:picLocks noChangeAspect="1" noChangeArrowheads="1"/>
          </p:cNvPicPr>
          <p:nvPr/>
        </p:nvPicPr>
        <p:blipFill>
          <a:blip r:embed="rId2"/>
          <a:srcRect/>
          <a:stretch>
            <a:fillRect/>
          </a:stretch>
        </p:blipFill>
        <p:spPr bwMode="auto">
          <a:xfrm>
            <a:off x="1447800" y="1981200"/>
            <a:ext cx="6629400" cy="362585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a:t>
            </a:r>
            <a:endParaRPr lang="en-US" dirty="0"/>
          </a:p>
        </p:txBody>
      </p:sp>
      <p:sp>
        <p:nvSpPr>
          <p:cNvPr id="3" name="Content Placeholder 2"/>
          <p:cNvSpPr>
            <a:spLocks noGrp="1"/>
          </p:cNvSpPr>
          <p:nvPr>
            <p:ph sz="quarter" idx="1"/>
          </p:nvPr>
        </p:nvSpPr>
        <p:spPr/>
        <p:txBody>
          <a:bodyPr/>
          <a:lstStyle/>
          <a:p>
            <a:pPr>
              <a:lnSpc>
                <a:spcPct val="150000"/>
              </a:lnSpc>
              <a:buNone/>
            </a:pPr>
            <a:r>
              <a:rPr lang="en-US" sz="3200" b="1" dirty="0" smtClean="0"/>
              <a:t>Late complications:</a:t>
            </a:r>
          </a:p>
          <a:p>
            <a:pPr>
              <a:lnSpc>
                <a:spcPct val="150000"/>
              </a:lnSpc>
            </a:pPr>
            <a:r>
              <a:rPr lang="en-US" sz="3200" dirty="0" smtClean="0"/>
              <a:t>Persistent instability of the knee (ligament injury with lengthening)</a:t>
            </a:r>
          </a:p>
          <a:p>
            <a:pPr>
              <a:lnSpc>
                <a:spcPct val="150000"/>
              </a:lnSpc>
            </a:pPr>
            <a:r>
              <a:rPr lang="en-US" sz="3200" dirty="0" smtClean="0"/>
              <a:t>Restriction of knee movement</a:t>
            </a:r>
          </a:p>
          <a:p>
            <a:pPr>
              <a:lnSpc>
                <a:spcPct val="150000"/>
              </a:lnSpc>
            </a:pPr>
            <a:r>
              <a:rPr lang="en-US" sz="3200" dirty="0" smtClean="0"/>
              <a:t>Osteoarthritis</a:t>
            </a:r>
            <a:endParaRPr lang="en-US" dirty="0" smtClean="0"/>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12</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sz="quarter" idx="1"/>
          </p:nvPr>
        </p:nvSpPr>
        <p:spPr/>
        <p:txBody>
          <a:bodyPr/>
          <a:lstStyle/>
          <a:p>
            <a:r>
              <a:rPr lang="en-US" sz="3600" dirty="0" smtClean="0"/>
              <a:t>Reduction by traction and manipulation (or operation)</a:t>
            </a:r>
          </a:p>
          <a:p>
            <a:r>
              <a:rPr lang="en-US" sz="3600" dirty="0" smtClean="0"/>
              <a:t>Then full length plaster for 8-10 weeks</a:t>
            </a:r>
          </a:p>
          <a:p>
            <a:r>
              <a:rPr lang="en-US" sz="3600" dirty="0" smtClean="0"/>
              <a:t>Active quadriceps exercises</a:t>
            </a:r>
          </a:p>
          <a:p>
            <a:r>
              <a:rPr lang="en-US" sz="3600" dirty="0" smtClean="0"/>
              <a:t>Thereafter mobilize the limb</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13</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OKOTH</a:t>
            </a:r>
            <a:endParaRPr lang="en-US" dirty="0"/>
          </a:p>
        </p:txBody>
      </p:sp>
      <p:sp>
        <p:nvSpPr>
          <p:cNvPr id="3" name="Title 2"/>
          <p:cNvSpPr>
            <a:spLocks noGrp="1"/>
          </p:cNvSpPr>
          <p:nvPr>
            <p:ph type="title"/>
          </p:nvPr>
        </p:nvSpPr>
        <p:spPr/>
        <p:txBody>
          <a:bodyPr/>
          <a:lstStyle/>
          <a:p>
            <a:r>
              <a:rPr lang="en-US" dirty="0" smtClean="0"/>
              <a:t>FRACTURES OF THE PATELLA</a:t>
            </a:r>
            <a:endParaRPr lang="en-US" dirty="0"/>
          </a:p>
        </p:txBody>
      </p:sp>
      <p:sp>
        <p:nvSpPr>
          <p:cNvPr id="4" name="Slide Number Placeholder 3"/>
          <p:cNvSpPr>
            <a:spLocks noGrp="1"/>
          </p:cNvSpPr>
          <p:nvPr>
            <p:ph type="sldNum" sz="quarter" idx="11"/>
          </p:nvPr>
        </p:nvSpPr>
        <p:spPr/>
        <p:txBody>
          <a:bodyPr/>
          <a:lstStyle/>
          <a:p>
            <a:fld id="{E60D26A3-0CBC-4140-9F56-806B6E796B49}" type="slidenum">
              <a:rPr lang="en-US" smtClean="0"/>
              <a:pPr/>
              <a:t>14</a:t>
            </a:fld>
            <a:endParaRPr lang="en-US"/>
          </a:p>
        </p:txBody>
      </p:sp>
      <p:sp>
        <p:nvSpPr>
          <p:cNvPr id="5" name="Footer Placeholder 4"/>
          <p:cNvSpPr>
            <a:spLocks noGrp="1"/>
          </p:cNvSpPr>
          <p:nvPr>
            <p:ph type="ftr" sz="quarter" idx="12"/>
          </p:nvPr>
        </p:nvSpPr>
        <p:spPr/>
        <p:txBody>
          <a:bodyPr/>
          <a:lstStyle/>
          <a:p>
            <a:r>
              <a:rPr lang="en-US" smtClean="0"/>
              <a:t>Mr. Okoth</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Fractures of the patella</a:t>
            </a:r>
            <a:endParaRPr lang="en-US" dirty="0"/>
          </a:p>
        </p:txBody>
      </p:sp>
      <p:sp>
        <p:nvSpPr>
          <p:cNvPr id="3" name="Content Placeholder 2"/>
          <p:cNvSpPr>
            <a:spLocks noGrp="1"/>
          </p:cNvSpPr>
          <p:nvPr>
            <p:ph sz="quarter" idx="1"/>
          </p:nvPr>
        </p:nvSpPr>
        <p:spPr/>
        <p:txBody>
          <a:bodyPr>
            <a:normAutofit fontScale="92500" lnSpcReduction="10000"/>
          </a:bodyPr>
          <a:lstStyle/>
          <a:p>
            <a:pPr>
              <a:buNone/>
            </a:pPr>
            <a:r>
              <a:rPr lang="en-US" b="1" dirty="0" smtClean="0"/>
              <a:t>Cause:</a:t>
            </a:r>
          </a:p>
          <a:p>
            <a:r>
              <a:rPr lang="en-US" dirty="0" smtClean="0"/>
              <a:t>May be caused by two types of injury:</a:t>
            </a:r>
          </a:p>
          <a:p>
            <a:pPr marL="514350" indent="-514350">
              <a:buFont typeface="+mj-lt"/>
              <a:buAutoNum type="arabicPeriod"/>
            </a:pPr>
            <a:r>
              <a:rPr lang="en-US" dirty="0" smtClean="0"/>
              <a:t>A sudden violent contraction of the quadriceps muscle – as in attempting to preserve the balance after stumbling.</a:t>
            </a:r>
          </a:p>
          <a:p>
            <a:pPr marL="514350" indent="-514350">
              <a:buFont typeface="+mj-lt"/>
              <a:buAutoNum type="arabicPeriod"/>
            </a:pPr>
            <a:r>
              <a:rPr lang="en-US" dirty="0" smtClean="0"/>
              <a:t>A fall or blow directly on the knee cap</a:t>
            </a:r>
          </a:p>
          <a:p>
            <a:r>
              <a:rPr lang="en-US" dirty="0" smtClean="0"/>
              <a:t>Muscular violence usually causes a clean break with separation of the fragments</a:t>
            </a:r>
          </a:p>
          <a:p>
            <a:r>
              <a:rPr lang="en-US" dirty="0" smtClean="0"/>
              <a:t>A direct blow causes a crack fracture or a comminuted fracture</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15</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sz="quarter" idx="1"/>
          </p:nvPr>
        </p:nvSpPr>
        <p:spPr/>
        <p:txBody>
          <a:bodyPr/>
          <a:lstStyle/>
          <a:p>
            <a:r>
              <a:rPr lang="en-US" sz="3200" dirty="0" smtClean="0"/>
              <a:t>Severe pain localized in the knee over the patella</a:t>
            </a:r>
          </a:p>
          <a:p>
            <a:r>
              <a:rPr lang="en-US" sz="3200" dirty="0" smtClean="0"/>
              <a:t>Swelling of the knee</a:t>
            </a:r>
          </a:p>
          <a:p>
            <a:r>
              <a:rPr lang="en-US" sz="3200" dirty="0" smtClean="0"/>
              <a:t>Haemarthrosis in the knee</a:t>
            </a:r>
          </a:p>
          <a:p>
            <a:r>
              <a:rPr lang="en-US" sz="3200" dirty="0" smtClean="0"/>
              <a:t>Local tenderness over the knee</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16</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 </a:t>
            </a:r>
            <a:endParaRPr lang="en-US" dirty="0"/>
          </a:p>
        </p:txBody>
      </p:sp>
      <p:sp>
        <p:nvSpPr>
          <p:cNvPr id="3" name="Content Placeholder 2"/>
          <p:cNvSpPr>
            <a:spLocks noGrp="1"/>
          </p:cNvSpPr>
          <p:nvPr>
            <p:ph sz="quarter" idx="1"/>
          </p:nvPr>
        </p:nvSpPr>
        <p:spPr>
          <a:xfrm>
            <a:off x="612648" y="1600200"/>
            <a:ext cx="8153400" cy="4724400"/>
          </a:xfrm>
        </p:spPr>
        <p:txBody>
          <a:bodyPr>
            <a:normAutofit/>
          </a:bodyPr>
          <a:lstStyle/>
          <a:p>
            <a:r>
              <a:rPr lang="en-US" dirty="0" smtClean="0"/>
              <a:t>Is made from clinical features and radiological findings.</a:t>
            </a:r>
          </a:p>
          <a:p>
            <a:r>
              <a:rPr lang="en-US" dirty="0" smtClean="0"/>
              <a:t>Radiographically the fracture is shown best by:</a:t>
            </a:r>
          </a:p>
          <a:p>
            <a:pPr lvl="1"/>
            <a:r>
              <a:rPr lang="en-US" dirty="0" err="1" smtClean="0"/>
              <a:t>Postero</a:t>
            </a:r>
            <a:r>
              <a:rPr lang="en-US" dirty="0" smtClean="0"/>
              <a:t>-anterior and</a:t>
            </a:r>
          </a:p>
          <a:p>
            <a:pPr lvl="1"/>
            <a:r>
              <a:rPr lang="en-US" dirty="0" smtClean="0"/>
              <a:t>Lateral views</a:t>
            </a:r>
          </a:p>
          <a:p>
            <a:r>
              <a:rPr lang="en-US" dirty="0" smtClean="0"/>
              <a:t>X-ray will show the fracture type:</a:t>
            </a:r>
          </a:p>
          <a:p>
            <a:pPr lvl="1"/>
            <a:r>
              <a:rPr lang="en-US" dirty="0" smtClean="0"/>
              <a:t>Crack fracture without displacement</a:t>
            </a:r>
          </a:p>
          <a:p>
            <a:pPr lvl="1"/>
            <a:r>
              <a:rPr lang="en-US" dirty="0" smtClean="0"/>
              <a:t>Clean break with separation of fragments</a:t>
            </a:r>
          </a:p>
          <a:p>
            <a:pPr lvl="1"/>
            <a:r>
              <a:rPr lang="en-US" dirty="0" smtClean="0"/>
              <a:t>Comminuted fracture</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17</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p:txBody>
          <a:bodyPr/>
          <a:lstStyle/>
          <a:p>
            <a:r>
              <a:rPr lang="en-US" dirty="0" smtClean="0"/>
              <a:t>Markedly swollen with possible </a:t>
            </a:r>
            <a:r>
              <a:rPr lang="en-US" dirty="0" err="1" smtClean="0"/>
              <a:t>haemarthrosis</a:t>
            </a:r>
            <a:endParaRPr lang="en-US" dirty="0"/>
          </a:p>
        </p:txBody>
      </p:sp>
      <p:sp>
        <p:nvSpPr>
          <p:cNvPr id="3" name="Title 2"/>
          <p:cNvSpPr>
            <a:spLocks noGrp="1"/>
          </p:cNvSpPr>
          <p:nvPr>
            <p:ph type="title"/>
          </p:nvPr>
        </p:nvSpPr>
        <p:spPr/>
        <p:txBody>
          <a:bodyPr>
            <a:normAutofit fontScale="90000"/>
          </a:bodyPr>
          <a:lstStyle/>
          <a:p>
            <a:r>
              <a:rPr lang="en-US" dirty="0" smtClean="0"/>
              <a:t>Fracture of the patella with separation of fragments</a:t>
            </a:r>
            <a:endParaRPr lang="en-US" dirty="0"/>
          </a:p>
        </p:txBody>
      </p:sp>
      <p:pic>
        <p:nvPicPr>
          <p:cNvPr id="1026" name="Picture 2" descr="https://sp3.yimg.com/ib/th?id=HN.607990983667550635&amp;pid=15.1&amp;P=0"/>
          <p:cNvPicPr>
            <a:picLocks noGrp="1" noChangeAspect="1" noChangeArrowheads="1"/>
          </p:cNvPicPr>
          <p:nvPr>
            <p:ph type="pic" idx="1"/>
          </p:nvPr>
        </p:nvPicPr>
        <p:blipFill>
          <a:blip r:embed="rId2"/>
          <a:srcRect t="19876" b="19876"/>
          <a:stretch>
            <a:fillRect/>
          </a:stretch>
        </p:blipFill>
        <p:spPr bwMode="auto">
          <a:prstGeom prst="rect">
            <a:avLst/>
          </a:prstGeom>
          <a:noFill/>
        </p:spPr>
      </p:pic>
      <p:sp>
        <p:nvSpPr>
          <p:cNvPr id="5" name="Slide Number Placeholder 4"/>
          <p:cNvSpPr>
            <a:spLocks noGrp="1"/>
          </p:cNvSpPr>
          <p:nvPr>
            <p:ph type="sldNum" sz="quarter" idx="11"/>
          </p:nvPr>
        </p:nvSpPr>
        <p:spPr/>
        <p:txBody>
          <a:bodyPr/>
          <a:lstStyle/>
          <a:p>
            <a:fld id="{E60D26A3-0CBC-4140-9F56-806B6E796B49}" type="slidenum">
              <a:rPr lang="en-US" smtClean="0"/>
              <a:pPr/>
              <a:t>18</a:t>
            </a:fld>
            <a:endParaRPr lang="en-US"/>
          </a:p>
        </p:txBody>
      </p:sp>
      <p:sp>
        <p:nvSpPr>
          <p:cNvPr id="6" name="Footer Placeholder 5"/>
          <p:cNvSpPr>
            <a:spLocks noGrp="1"/>
          </p:cNvSpPr>
          <p:nvPr>
            <p:ph type="ftr" sz="quarter" idx="12"/>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Fracture of the patella P/A and lateral views</a:t>
            </a:r>
            <a:endParaRPr lang="en-US" dirty="0"/>
          </a:p>
        </p:txBody>
      </p:sp>
      <p:pic>
        <p:nvPicPr>
          <p:cNvPr id="69634" name="Picture 2" descr="https://sp.yimg.com/ib/th?id=HN.608044713710518312&amp;pid=15.1&amp;P=0"/>
          <p:cNvPicPr>
            <a:picLocks noChangeAspect="1" noChangeArrowheads="1"/>
          </p:cNvPicPr>
          <p:nvPr/>
        </p:nvPicPr>
        <p:blipFill>
          <a:blip r:embed="rId2"/>
          <a:srcRect/>
          <a:stretch>
            <a:fillRect/>
          </a:stretch>
        </p:blipFill>
        <p:spPr bwMode="auto">
          <a:xfrm>
            <a:off x="1752601" y="1680973"/>
            <a:ext cx="6081446" cy="4034027"/>
          </a:xfrm>
          <a:prstGeom prst="rect">
            <a:avLst/>
          </a:prstGeom>
          <a:noFill/>
        </p:spPr>
      </p:pic>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19</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Okoth </a:t>
            </a:r>
            <a:endParaRPr lang="en-US" dirty="0"/>
          </a:p>
        </p:txBody>
      </p:sp>
      <p:sp>
        <p:nvSpPr>
          <p:cNvPr id="2" name="Title 1"/>
          <p:cNvSpPr>
            <a:spLocks noGrp="1"/>
          </p:cNvSpPr>
          <p:nvPr>
            <p:ph type="title"/>
          </p:nvPr>
        </p:nvSpPr>
        <p:spPr/>
        <p:txBody>
          <a:bodyPr/>
          <a:lstStyle/>
          <a:p>
            <a:r>
              <a:rPr lang="en-US" dirty="0" smtClean="0"/>
              <a:t>Dislocation of the knee</a:t>
            </a:r>
            <a:endParaRPr lang="en-US" dirty="0"/>
          </a:p>
        </p:txBody>
      </p:sp>
      <p:sp>
        <p:nvSpPr>
          <p:cNvPr id="4" name="Slide Number Placeholder 3"/>
          <p:cNvSpPr>
            <a:spLocks noGrp="1"/>
          </p:cNvSpPr>
          <p:nvPr>
            <p:ph type="sldNum" sz="quarter" idx="11"/>
          </p:nvPr>
        </p:nvSpPr>
        <p:spPr/>
        <p:txBody>
          <a:bodyPr/>
          <a:lstStyle/>
          <a:p>
            <a:fld id="{E60D26A3-0CBC-4140-9F56-806B6E796B49}" type="slidenum">
              <a:rPr lang="en-US" smtClean="0"/>
              <a:pPr/>
              <a:t>2</a:t>
            </a:fld>
            <a:endParaRPr lang="en-US"/>
          </a:p>
        </p:txBody>
      </p:sp>
      <p:sp>
        <p:nvSpPr>
          <p:cNvPr id="5" name="Footer Placeholder 4"/>
          <p:cNvSpPr>
            <a:spLocks noGrp="1"/>
          </p:cNvSpPr>
          <p:nvPr>
            <p:ph type="ftr" sz="quarter" idx="12"/>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p:txBody>
          <a:bodyPr/>
          <a:lstStyle/>
          <a:p>
            <a:endParaRPr lang="en-US"/>
          </a:p>
        </p:txBody>
      </p:sp>
      <p:sp>
        <p:nvSpPr>
          <p:cNvPr id="3" name="Title 2"/>
          <p:cNvSpPr>
            <a:spLocks noGrp="1"/>
          </p:cNvSpPr>
          <p:nvPr>
            <p:ph type="title"/>
          </p:nvPr>
        </p:nvSpPr>
        <p:spPr/>
        <p:txBody>
          <a:bodyPr/>
          <a:lstStyle/>
          <a:p>
            <a:r>
              <a:rPr lang="en-US" dirty="0" smtClean="0"/>
              <a:t>Undisplaced fracture patella</a:t>
            </a:r>
            <a:endParaRPr lang="en-US" dirty="0"/>
          </a:p>
        </p:txBody>
      </p:sp>
      <p:pic>
        <p:nvPicPr>
          <p:cNvPr id="53250" name="Picture 2" descr="https://sp.yimg.com/ib/th?id=HN.607989626458407816&amp;pid=15.1&amp;P=0"/>
          <p:cNvPicPr>
            <a:picLocks noGrp="1" noChangeAspect="1" noChangeArrowheads="1"/>
          </p:cNvPicPr>
          <p:nvPr>
            <p:ph type="pic" idx="1"/>
          </p:nvPr>
        </p:nvPicPr>
        <p:blipFill>
          <a:blip r:embed="rId2"/>
          <a:srcRect l="758" r="758"/>
          <a:stretch>
            <a:fillRect/>
          </a:stretch>
        </p:blipFill>
        <p:spPr bwMode="auto">
          <a:prstGeom prst="rect">
            <a:avLst/>
          </a:prstGeom>
          <a:noFill/>
        </p:spPr>
      </p:pic>
      <p:sp>
        <p:nvSpPr>
          <p:cNvPr id="5" name="Slide Number Placeholder 4"/>
          <p:cNvSpPr>
            <a:spLocks noGrp="1"/>
          </p:cNvSpPr>
          <p:nvPr>
            <p:ph type="sldNum" sz="quarter" idx="11"/>
          </p:nvPr>
        </p:nvSpPr>
        <p:spPr/>
        <p:txBody>
          <a:bodyPr/>
          <a:lstStyle/>
          <a:p>
            <a:fld id="{E60D26A3-0CBC-4140-9F56-806B6E796B49}" type="slidenum">
              <a:rPr lang="en-US" smtClean="0"/>
              <a:pPr/>
              <a:t>20</a:t>
            </a:fld>
            <a:endParaRPr lang="en-US"/>
          </a:p>
        </p:txBody>
      </p:sp>
      <p:sp>
        <p:nvSpPr>
          <p:cNvPr id="6" name="Footer Placeholder 5"/>
          <p:cNvSpPr>
            <a:spLocks noGrp="1"/>
          </p:cNvSpPr>
          <p:nvPr>
            <p:ph type="ftr" sz="quarter" idx="12"/>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p:txBody>
          <a:bodyPr/>
          <a:lstStyle/>
          <a:p>
            <a:endParaRPr lang="en-US"/>
          </a:p>
        </p:txBody>
      </p:sp>
      <p:sp>
        <p:nvSpPr>
          <p:cNvPr id="3" name="Title 2"/>
          <p:cNvSpPr>
            <a:spLocks noGrp="1"/>
          </p:cNvSpPr>
          <p:nvPr>
            <p:ph type="title"/>
          </p:nvPr>
        </p:nvSpPr>
        <p:spPr/>
        <p:txBody>
          <a:bodyPr/>
          <a:lstStyle/>
          <a:p>
            <a:r>
              <a:rPr lang="en-US" dirty="0" smtClean="0"/>
              <a:t>Clean break with separation of fragments</a:t>
            </a:r>
            <a:endParaRPr lang="en-US" dirty="0"/>
          </a:p>
        </p:txBody>
      </p:sp>
      <p:pic>
        <p:nvPicPr>
          <p:cNvPr id="54274" name="Picture 2" descr="https://sp2.yimg.com/ib/th?id=HN.608026507344087082&amp;pid=15.1&amp;P=0"/>
          <p:cNvPicPr>
            <a:picLocks noGrp="1" noChangeAspect="1" noChangeArrowheads="1"/>
          </p:cNvPicPr>
          <p:nvPr>
            <p:ph type="pic" idx="1"/>
          </p:nvPr>
        </p:nvPicPr>
        <p:blipFill>
          <a:blip r:embed="rId2"/>
          <a:srcRect t="19876" b="19876"/>
          <a:stretch>
            <a:fillRect/>
          </a:stretch>
        </p:blipFill>
        <p:spPr bwMode="auto">
          <a:prstGeom prst="rect">
            <a:avLst/>
          </a:prstGeom>
          <a:noFill/>
        </p:spPr>
      </p:pic>
      <p:sp>
        <p:nvSpPr>
          <p:cNvPr id="5" name="Slide Number Placeholder 4"/>
          <p:cNvSpPr>
            <a:spLocks noGrp="1"/>
          </p:cNvSpPr>
          <p:nvPr>
            <p:ph type="sldNum" sz="quarter" idx="11"/>
          </p:nvPr>
        </p:nvSpPr>
        <p:spPr/>
        <p:txBody>
          <a:bodyPr/>
          <a:lstStyle/>
          <a:p>
            <a:fld id="{E60D26A3-0CBC-4140-9F56-806B6E796B49}" type="slidenum">
              <a:rPr lang="en-US" smtClean="0"/>
              <a:pPr/>
              <a:t>21</a:t>
            </a:fld>
            <a:endParaRPr lang="en-US"/>
          </a:p>
        </p:txBody>
      </p:sp>
      <p:sp>
        <p:nvSpPr>
          <p:cNvPr id="6" name="Footer Placeholder 5"/>
          <p:cNvSpPr>
            <a:spLocks noGrp="1"/>
          </p:cNvSpPr>
          <p:nvPr>
            <p:ph type="ftr" sz="quarter" idx="12"/>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p:txBody>
          <a:bodyPr/>
          <a:lstStyle/>
          <a:p>
            <a:endParaRPr lang="en-US"/>
          </a:p>
        </p:txBody>
      </p:sp>
      <p:sp>
        <p:nvSpPr>
          <p:cNvPr id="3" name="Title 2"/>
          <p:cNvSpPr>
            <a:spLocks noGrp="1"/>
          </p:cNvSpPr>
          <p:nvPr>
            <p:ph type="title"/>
          </p:nvPr>
        </p:nvSpPr>
        <p:spPr/>
        <p:txBody>
          <a:bodyPr/>
          <a:lstStyle/>
          <a:p>
            <a:r>
              <a:rPr lang="en-US" dirty="0" smtClean="0"/>
              <a:t>Clean break with separation</a:t>
            </a:r>
            <a:endParaRPr lang="en-US" dirty="0"/>
          </a:p>
        </p:txBody>
      </p:sp>
      <p:pic>
        <p:nvPicPr>
          <p:cNvPr id="56322" name="Picture 2" descr="https://sp3.yimg.com/ib/th?id=HN.608034903997091547&amp;pid=15.1&amp;P=0"/>
          <p:cNvPicPr>
            <a:picLocks noGrp="1" noChangeAspect="1" noChangeArrowheads="1"/>
          </p:cNvPicPr>
          <p:nvPr>
            <p:ph type="pic" idx="1"/>
          </p:nvPr>
        </p:nvPicPr>
        <p:blipFill>
          <a:blip r:embed="rId2"/>
          <a:srcRect t="29604" b="29604"/>
          <a:stretch>
            <a:fillRect/>
          </a:stretch>
        </p:blipFill>
        <p:spPr bwMode="auto">
          <a:prstGeom prst="rect">
            <a:avLst/>
          </a:prstGeom>
          <a:noFill/>
        </p:spPr>
      </p:pic>
      <p:sp>
        <p:nvSpPr>
          <p:cNvPr id="5" name="Slide Number Placeholder 4"/>
          <p:cNvSpPr>
            <a:spLocks noGrp="1"/>
          </p:cNvSpPr>
          <p:nvPr>
            <p:ph type="sldNum" sz="quarter" idx="11"/>
          </p:nvPr>
        </p:nvSpPr>
        <p:spPr/>
        <p:txBody>
          <a:bodyPr/>
          <a:lstStyle/>
          <a:p>
            <a:fld id="{E60D26A3-0CBC-4140-9F56-806B6E796B49}" type="slidenum">
              <a:rPr lang="en-US" smtClean="0"/>
              <a:pPr/>
              <a:t>22</a:t>
            </a:fld>
            <a:endParaRPr lang="en-US"/>
          </a:p>
        </p:txBody>
      </p:sp>
      <p:sp>
        <p:nvSpPr>
          <p:cNvPr id="6" name="Footer Placeholder 5"/>
          <p:cNvSpPr>
            <a:spLocks noGrp="1"/>
          </p:cNvSpPr>
          <p:nvPr>
            <p:ph type="ftr" sz="quarter" idx="12"/>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p:txBody>
          <a:bodyPr/>
          <a:lstStyle/>
          <a:p>
            <a:endParaRPr lang="en-US"/>
          </a:p>
        </p:txBody>
      </p:sp>
      <p:sp>
        <p:nvSpPr>
          <p:cNvPr id="3" name="Title 2"/>
          <p:cNvSpPr>
            <a:spLocks noGrp="1"/>
          </p:cNvSpPr>
          <p:nvPr>
            <p:ph type="title"/>
          </p:nvPr>
        </p:nvSpPr>
        <p:spPr/>
        <p:txBody>
          <a:bodyPr/>
          <a:lstStyle/>
          <a:p>
            <a:r>
              <a:rPr lang="en-US" dirty="0" smtClean="0"/>
              <a:t>Comminuted fracture with displacement</a:t>
            </a:r>
            <a:endParaRPr lang="en-US" dirty="0"/>
          </a:p>
        </p:txBody>
      </p:sp>
      <p:pic>
        <p:nvPicPr>
          <p:cNvPr id="52226" name="Picture 2" descr="https://sp1.yimg.com/ib/th?id=HN.608048871228637189&amp;pid=15.1&amp;P=0"/>
          <p:cNvPicPr>
            <a:picLocks noGrp="1" noChangeAspect="1" noChangeArrowheads="1"/>
          </p:cNvPicPr>
          <p:nvPr>
            <p:ph type="pic" idx="1"/>
          </p:nvPr>
        </p:nvPicPr>
        <p:blipFill>
          <a:blip r:embed="rId2"/>
          <a:srcRect t="27533" b="27533"/>
          <a:stretch>
            <a:fillRect/>
          </a:stretch>
        </p:blipFill>
        <p:spPr bwMode="auto">
          <a:prstGeom prst="rect">
            <a:avLst/>
          </a:prstGeom>
          <a:noFill/>
        </p:spPr>
      </p:pic>
      <p:sp>
        <p:nvSpPr>
          <p:cNvPr id="5" name="Slide Number Placeholder 4"/>
          <p:cNvSpPr>
            <a:spLocks noGrp="1"/>
          </p:cNvSpPr>
          <p:nvPr>
            <p:ph type="sldNum" sz="quarter" idx="11"/>
          </p:nvPr>
        </p:nvSpPr>
        <p:spPr/>
        <p:txBody>
          <a:bodyPr/>
          <a:lstStyle/>
          <a:p>
            <a:fld id="{E60D26A3-0CBC-4140-9F56-806B6E796B49}" type="slidenum">
              <a:rPr lang="en-US" smtClean="0"/>
              <a:pPr/>
              <a:t>23</a:t>
            </a:fld>
            <a:endParaRPr lang="en-US"/>
          </a:p>
        </p:txBody>
      </p:sp>
      <p:sp>
        <p:nvSpPr>
          <p:cNvPr id="6" name="Footer Placeholder 5"/>
          <p:cNvSpPr>
            <a:spLocks noGrp="1"/>
          </p:cNvSpPr>
          <p:nvPr>
            <p:ph type="ftr" sz="quarter" idx="12"/>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p:txBody>
          <a:bodyPr/>
          <a:lstStyle/>
          <a:p>
            <a:endParaRPr lang="en-US"/>
          </a:p>
        </p:txBody>
      </p:sp>
      <p:sp>
        <p:nvSpPr>
          <p:cNvPr id="3" name="Title 2"/>
          <p:cNvSpPr>
            <a:spLocks noGrp="1"/>
          </p:cNvSpPr>
          <p:nvPr>
            <p:ph type="title"/>
          </p:nvPr>
        </p:nvSpPr>
        <p:spPr/>
        <p:txBody>
          <a:bodyPr/>
          <a:lstStyle/>
          <a:p>
            <a:r>
              <a:rPr lang="en-US" dirty="0" smtClean="0"/>
              <a:t>Comminuted fracture patella</a:t>
            </a:r>
            <a:endParaRPr lang="en-US" dirty="0"/>
          </a:p>
        </p:txBody>
      </p:sp>
      <p:pic>
        <p:nvPicPr>
          <p:cNvPr id="59394" name="Picture 2" descr="https://sp3.yimg.com/ib/th?id=HN.608033267621822563&amp;pid=15.1&amp;P=0"/>
          <p:cNvPicPr>
            <a:picLocks noGrp="1" noChangeAspect="1" noChangeArrowheads="1"/>
          </p:cNvPicPr>
          <p:nvPr>
            <p:ph type="pic" idx="1"/>
          </p:nvPr>
        </p:nvPicPr>
        <p:blipFill>
          <a:blip r:embed="rId2"/>
          <a:srcRect t="23793" b="23793"/>
          <a:stretch>
            <a:fillRect/>
          </a:stretch>
        </p:blipFill>
        <p:spPr bwMode="auto">
          <a:prstGeom prst="rect">
            <a:avLst/>
          </a:prstGeom>
          <a:noFill/>
        </p:spPr>
      </p:pic>
      <p:sp>
        <p:nvSpPr>
          <p:cNvPr id="5" name="Slide Number Placeholder 4"/>
          <p:cNvSpPr>
            <a:spLocks noGrp="1"/>
          </p:cNvSpPr>
          <p:nvPr>
            <p:ph type="sldNum" sz="quarter" idx="11"/>
          </p:nvPr>
        </p:nvSpPr>
        <p:spPr/>
        <p:txBody>
          <a:bodyPr/>
          <a:lstStyle/>
          <a:p>
            <a:fld id="{E60D26A3-0CBC-4140-9F56-806B6E796B49}" type="slidenum">
              <a:rPr lang="en-US" smtClean="0"/>
              <a:pPr/>
              <a:t>24</a:t>
            </a:fld>
            <a:endParaRPr lang="en-US"/>
          </a:p>
        </p:txBody>
      </p:sp>
      <p:sp>
        <p:nvSpPr>
          <p:cNvPr id="6" name="Footer Placeholder 5"/>
          <p:cNvSpPr>
            <a:spLocks noGrp="1"/>
          </p:cNvSpPr>
          <p:nvPr>
            <p:ph type="ftr" sz="quarter" idx="12"/>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Differential diagnosis</a:t>
            </a:r>
            <a:endParaRPr lang="en-US" dirty="0"/>
          </a:p>
        </p:txBody>
      </p:sp>
      <p:sp>
        <p:nvSpPr>
          <p:cNvPr id="3" name="Content Placeholder 2"/>
          <p:cNvSpPr>
            <a:spLocks noGrp="1"/>
          </p:cNvSpPr>
          <p:nvPr>
            <p:ph sz="quarter" idx="1"/>
          </p:nvPr>
        </p:nvSpPr>
        <p:spPr/>
        <p:txBody>
          <a:bodyPr>
            <a:normAutofit/>
          </a:bodyPr>
          <a:lstStyle/>
          <a:p>
            <a:r>
              <a:rPr lang="en-US" dirty="0" smtClean="0"/>
              <a:t>Ligamentous injuries of the knee</a:t>
            </a:r>
          </a:p>
          <a:p>
            <a:r>
              <a:rPr lang="en-US" dirty="0" smtClean="0"/>
              <a:t>Congenital bipartite patella may be confused radiographically for a fracture.</a:t>
            </a:r>
          </a:p>
          <a:p>
            <a:pPr lvl="1"/>
            <a:r>
              <a:rPr lang="en-US" dirty="0" smtClean="0"/>
              <a:t>In this condition the patella ossifies from two centers and the centers fail to coalesce and the gap in between could be confused with a fracture.</a:t>
            </a:r>
          </a:p>
          <a:p>
            <a:pPr lvl="1"/>
            <a:r>
              <a:rPr lang="en-US" dirty="0" smtClean="0"/>
              <a:t>It can be differentiated from a fracture fragment by the presence of smooth, non-jugged edges at the gap, which has sclerotic cortical margins on each side. There is also no tenderness.</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25</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sz="quarter" idx="1"/>
          </p:nvPr>
        </p:nvSpPr>
        <p:spPr>
          <a:xfrm>
            <a:off x="612648" y="1600200"/>
            <a:ext cx="8153400" cy="4876800"/>
          </a:xfrm>
        </p:spPr>
        <p:txBody>
          <a:bodyPr>
            <a:normAutofit/>
          </a:bodyPr>
          <a:lstStyle/>
          <a:p>
            <a:r>
              <a:rPr lang="en-US" dirty="0" smtClean="0"/>
              <a:t>Treatment depends upon the type of fracture and, in some cases upon the age of the patient.</a:t>
            </a:r>
          </a:p>
          <a:p>
            <a:pPr>
              <a:buNone/>
            </a:pPr>
            <a:r>
              <a:rPr lang="en-US" b="1" dirty="0" smtClean="0"/>
              <a:t>Crack fracture without displacement:</a:t>
            </a:r>
          </a:p>
          <a:p>
            <a:r>
              <a:rPr lang="en-US" dirty="0" smtClean="0"/>
              <a:t>No fear of separation occurring later because the aponeurosis clothing the patella on its anterior and lateral aspects is intact and holds the fragments in position.</a:t>
            </a:r>
          </a:p>
          <a:p>
            <a:r>
              <a:rPr lang="en-US" dirty="0" smtClean="0"/>
              <a:t>Aim of treatment is to relieve pain and to preserve and restore function.</a:t>
            </a:r>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26</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sz="quarter" idx="1"/>
          </p:nvPr>
        </p:nvSpPr>
        <p:spPr/>
        <p:txBody>
          <a:bodyPr>
            <a:normAutofit lnSpcReduction="10000"/>
          </a:bodyPr>
          <a:lstStyle/>
          <a:p>
            <a:pPr>
              <a:buNone/>
            </a:pPr>
            <a:r>
              <a:rPr lang="en-US" b="1" dirty="0" smtClean="0"/>
              <a:t>Crack fracture without displacement…:</a:t>
            </a:r>
          </a:p>
          <a:p>
            <a:r>
              <a:rPr lang="en-US" dirty="0" smtClean="0"/>
              <a:t>A painfully tense </a:t>
            </a:r>
            <a:r>
              <a:rPr lang="en-US" dirty="0" err="1" smtClean="0"/>
              <a:t>haemarthrosis</a:t>
            </a:r>
            <a:r>
              <a:rPr lang="en-US" dirty="0" smtClean="0"/>
              <a:t> should be aspirated.</a:t>
            </a:r>
          </a:p>
          <a:p>
            <a:r>
              <a:rPr lang="en-US" dirty="0" smtClean="0"/>
              <a:t>Protect the knee in a walking plaster (cylinder POP) for 3 weeks.</a:t>
            </a:r>
          </a:p>
          <a:p>
            <a:r>
              <a:rPr lang="en-US" dirty="0" smtClean="0"/>
              <a:t>The plaster extends from the groins to the malleoli, with the knee in a position just short of full extension.</a:t>
            </a:r>
          </a:p>
          <a:p>
            <a:r>
              <a:rPr lang="en-US" dirty="0" smtClean="0"/>
              <a:t>Thereafter active exercises to redevelop the quadriceps and to restore full knee mobility.</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27</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Cylinder cast</a:t>
            </a:r>
            <a:endParaRPr lang="en-US" dirty="0"/>
          </a:p>
        </p:txBody>
      </p:sp>
      <p:pic>
        <p:nvPicPr>
          <p:cNvPr id="66562" name="Picture 2" descr="https://sp3.yimg.com/ib/th?id=HN.608033366406204651&amp;pid=15.1&amp;P=0"/>
          <p:cNvPicPr>
            <a:picLocks noChangeAspect="1" noChangeArrowheads="1"/>
          </p:cNvPicPr>
          <p:nvPr/>
        </p:nvPicPr>
        <p:blipFill>
          <a:blip r:embed="rId2"/>
          <a:srcRect/>
          <a:stretch>
            <a:fillRect/>
          </a:stretch>
        </p:blipFill>
        <p:spPr bwMode="auto">
          <a:xfrm>
            <a:off x="685800" y="2057400"/>
            <a:ext cx="7580364" cy="3452838"/>
          </a:xfrm>
          <a:prstGeom prst="rect">
            <a:avLst/>
          </a:prstGeom>
          <a:noFill/>
        </p:spPr>
      </p:pic>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28</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sz="quarter" idx="1"/>
          </p:nvPr>
        </p:nvSpPr>
        <p:spPr/>
        <p:txBody>
          <a:bodyPr/>
          <a:lstStyle/>
          <a:p>
            <a:pPr>
              <a:buNone/>
            </a:pPr>
            <a:r>
              <a:rPr lang="en-US" b="1" dirty="0" smtClean="0"/>
              <a:t>Clean break with separation of the fragments:</a:t>
            </a:r>
          </a:p>
          <a:p>
            <a:r>
              <a:rPr lang="en-US" dirty="0" smtClean="0"/>
              <a:t>Operation is required</a:t>
            </a:r>
          </a:p>
          <a:p>
            <a:r>
              <a:rPr lang="en-US" dirty="0" smtClean="0"/>
              <a:t>The fragments may be </a:t>
            </a:r>
            <a:r>
              <a:rPr lang="en-US" dirty="0" err="1" smtClean="0"/>
              <a:t>coapted</a:t>
            </a:r>
            <a:r>
              <a:rPr lang="en-US" dirty="0" smtClean="0"/>
              <a:t> accurately and fixed together rigidly by </a:t>
            </a:r>
            <a:r>
              <a:rPr lang="en-US" b="1" dirty="0" smtClean="0"/>
              <a:t>tension band wiring</a:t>
            </a:r>
            <a:r>
              <a:rPr lang="en-US" dirty="0" smtClean="0"/>
              <a:t> or with cannulated </a:t>
            </a:r>
            <a:r>
              <a:rPr lang="en-US" b="1" dirty="0" smtClean="0"/>
              <a:t>lag screws</a:t>
            </a:r>
            <a:r>
              <a:rPr lang="en-US" dirty="0" smtClean="0"/>
              <a:t>.</a:t>
            </a:r>
          </a:p>
          <a:p>
            <a:r>
              <a:rPr lang="en-US" dirty="0" smtClean="0"/>
              <a:t>Reduction must be perfect and the fragments in intimate contact.</a:t>
            </a:r>
          </a:p>
          <a:p>
            <a:r>
              <a:rPr lang="en-US" dirty="0" smtClean="0"/>
              <a:t>Any residual irregularity in the articular surface will lead to osteoarthritis later.</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29</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Pathology </a:t>
            </a:r>
            <a:endParaRPr lang="en-US" dirty="0"/>
          </a:p>
        </p:txBody>
      </p:sp>
      <p:sp>
        <p:nvSpPr>
          <p:cNvPr id="3" name="Content Placeholder 2"/>
          <p:cNvSpPr>
            <a:spLocks noGrp="1"/>
          </p:cNvSpPr>
          <p:nvPr>
            <p:ph sz="quarter" idx="1"/>
          </p:nvPr>
        </p:nvSpPr>
        <p:spPr/>
        <p:txBody>
          <a:bodyPr/>
          <a:lstStyle/>
          <a:p>
            <a:r>
              <a:rPr lang="en-US" sz="3600" dirty="0" smtClean="0"/>
              <a:t>Caused by high energy trauma e.g. RTA</a:t>
            </a:r>
          </a:p>
          <a:p>
            <a:r>
              <a:rPr lang="en-US" sz="3600" dirty="0" smtClean="0"/>
              <a:t>Tibia is driven backwards and dislocates </a:t>
            </a:r>
            <a:r>
              <a:rPr lang="en-US" sz="3600" dirty="0" err="1" smtClean="0"/>
              <a:t>posteriorly</a:t>
            </a:r>
            <a:r>
              <a:rPr lang="en-US" sz="3600" dirty="0" smtClean="0"/>
              <a:t> upon the femur.</a:t>
            </a:r>
          </a:p>
          <a:p>
            <a:r>
              <a:rPr lang="en-US" sz="3600" dirty="0" smtClean="0"/>
              <a:t>Can also dislocate:</a:t>
            </a:r>
          </a:p>
          <a:p>
            <a:pPr lvl="1"/>
            <a:r>
              <a:rPr lang="en-US" sz="3200" dirty="0" err="1" smtClean="0"/>
              <a:t>Anteriorly</a:t>
            </a:r>
            <a:endParaRPr lang="en-US" sz="3200" dirty="0" smtClean="0"/>
          </a:p>
          <a:p>
            <a:pPr lvl="1"/>
            <a:r>
              <a:rPr lang="en-US" sz="3200" dirty="0" smtClean="0"/>
              <a:t>Medially</a:t>
            </a:r>
          </a:p>
          <a:p>
            <a:pPr lvl="1"/>
            <a:r>
              <a:rPr lang="en-US" sz="3200" dirty="0" smtClean="0"/>
              <a:t>Laterally </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sz="quarter" idx="1"/>
          </p:nvPr>
        </p:nvSpPr>
        <p:spPr>
          <a:xfrm>
            <a:off x="612648" y="1524000"/>
            <a:ext cx="8153400" cy="4876800"/>
          </a:xfrm>
        </p:spPr>
        <p:txBody>
          <a:bodyPr>
            <a:normAutofit fontScale="92500" lnSpcReduction="10000"/>
          </a:bodyPr>
          <a:lstStyle/>
          <a:p>
            <a:pPr>
              <a:buNone/>
            </a:pPr>
            <a:r>
              <a:rPr lang="en-US" b="1" dirty="0" smtClean="0"/>
              <a:t>Clean break with separation of the fragments: …</a:t>
            </a:r>
          </a:p>
          <a:p>
            <a:r>
              <a:rPr lang="en-US" dirty="0" smtClean="0"/>
              <a:t>Where accurate reduction is not possible due to comminution at the fracture site in osteoporotic bone, it is better to excise the patella.</a:t>
            </a:r>
          </a:p>
          <a:p>
            <a:r>
              <a:rPr lang="en-US" dirty="0" smtClean="0"/>
              <a:t>After internal fixation, the knee should be protected in plaster for 2-3 weeks to allow healing of the soft tissues.</a:t>
            </a:r>
          </a:p>
          <a:p>
            <a:r>
              <a:rPr lang="en-US" dirty="0" smtClean="0"/>
              <a:t>Begin active knee flexion and quadriceps exercises </a:t>
            </a:r>
          </a:p>
          <a:p>
            <a:r>
              <a:rPr lang="en-US" dirty="0" smtClean="0"/>
              <a:t>Early walking with elbow crutches can be started</a:t>
            </a:r>
          </a:p>
          <a:p>
            <a:r>
              <a:rPr lang="en-US" dirty="0" smtClean="0"/>
              <a:t>Unprotected weight bearing should be avoided for 6 weeks.</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30</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p:txBody>
          <a:bodyPr/>
          <a:lstStyle/>
          <a:p>
            <a:r>
              <a:rPr lang="en-US" dirty="0" smtClean="0"/>
              <a:t>See the fragments and forces causing separation</a:t>
            </a:r>
            <a:endParaRPr lang="en-US" dirty="0"/>
          </a:p>
        </p:txBody>
      </p:sp>
      <p:sp>
        <p:nvSpPr>
          <p:cNvPr id="3" name="Title 2"/>
          <p:cNvSpPr>
            <a:spLocks noGrp="1"/>
          </p:cNvSpPr>
          <p:nvPr>
            <p:ph type="title"/>
          </p:nvPr>
        </p:nvSpPr>
        <p:spPr/>
        <p:txBody>
          <a:bodyPr/>
          <a:lstStyle/>
          <a:p>
            <a:r>
              <a:rPr lang="en-US" dirty="0" smtClean="0"/>
              <a:t>Patellar fracture with separation</a:t>
            </a:r>
            <a:endParaRPr lang="en-US" dirty="0"/>
          </a:p>
        </p:txBody>
      </p:sp>
      <p:pic>
        <p:nvPicPr>
          <p:cNvPr id="57346" name="Picture 2" descr="http://www.learningradiology.com/caseofweek/caseoftheweekpix2007-1/cow275arr.jpg"/>
          <p:cNvPicPr>
            <a:picLocks noGrp="1" noChangeAspect="1" noChangeArrowheads="1"/>
          </p:cNvPicPr>
          <p:nvPr>
            <p:ph type="pic" idx="1"/>
          </p:nvPr>
        </p:nvPicPr>
        <p:blipFill>
          <a:blip r:embed="rId2"/>
          <a:srcRect t="4608" b="4608"/>
          <a:stretch>
            <a:fillRect/>
          </a:stretch>
        </p:blipFill>
        <p:spPr bwMode="auto">
          <a:prstGeom prst="rect">
            <a:avLst/>
          </a:prstGeom>
          <a:noFill/>
        </p:spPr>
      </p:pic>
      <p:sp>
        <p:nvSpPr>
          <p:cNvPr id="5" name="Slide Number Placeholder 4"/>
          <p:cNvSpPr>
            <a:spLocks noGrp="1"/>
          </p:cNvSpPr>
          <p:nvPr>
            <p:ph type="sldNum" sz="quarter" idx="11"/>
          </p:nvPr>
        </p:nvSpPr>
        <p:spPr/>
        <p:txBody>
          <a:bodyPr/>
          <a:lstStyle/>
          <a:p>
            <a:fld id="{E60D26A3-0CBC-4140-9F56-806B6E796B49}" type="slidenum">
              <a:rPr lang="en-US" smtClean="0"/>
              <a:pPr/>
              <a:t>31</a:t>
            </a:fld>
            <a:endParaRPr lang="en-US"/>
          </a:p>
        </p:txBody>
      </p:sp>
      <p:sp>
        <p:nvSpPr>
          <p:cNvPr id="6" name="Footer Placeholder 5"/>
          <p:cNvSpPr>
            <a:spLocks noGrp="1"/>
          </p:cNvSpPr>
          <p:nvPr>
            <p:ph type="ftr" sz="quarter" idx="12"/>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p:txBody>
          <a:bodyPr/>
          <a:lstStyle/>
          <a:p>
            <a:r>
              <a:rPr lang="en-US" dirty="0" smtClean="0"/>
              <a:t>Use of K-wires and circlage wire</a:t>
            </a:r>
            <a:endParaRPr lang="en-US" dirty="0"/>
          </a:p>
        </p:txBody>
      </p:sp>
      <p:sp>
        <p:nvSpPr>
          <p:cNvPr id="3" name="Title 2"/>
          <p:cNvSpPr>
            <a:spLocks noGrp="1"/>
          </p:cNvSpPr>
          <p:nvPr>
            <p:ph type="title"/>
          </p:nvPr>
        </p:nvSpPr>
        <p:spPr/>
        <p:txBody>
          <a:bodyPr/>
          <a:lstStyle/>
          <a:p>
            <a:r>
              <a:rPr lang="en-US" dirty="0" smtClean="0"/>
              <a:t>Tension band wiring</a:t>
            </a:r>
            <a:endParaRPr lang="en-US" dirty="0"/>
          </a:p>
        </p:txBody>
      </p:sp>
      <p:pic>
        <p:nvPicPr>
          <p:cNvPr id="55298" name="Picture 2" descr="https://sp1.yimg.com/ib/th?id=HN.608038563309355789&amp;pid=15.1&amp;P=0"/>
          <p:cNvPicPr>
            <a:picLocks noGrp="1" noChangeAspect="1" noChangeArrowheads="1"/>
          </p:cNvPicPr>
          <p:nvPr>
            <p:ph type="pic" idx="1"/>
          </p:nvPr>
        </p:nvPicPr>
        <p:blipFill>
          <a:blip r:embed="rId2"/>
          <a:srcRect t="7473" b="7473"/>
          <a:stretch>
            <a:fillRect/>
          </a:stretch>
        </p:blipFill>
        <p:spPr bwMode="auto">
          <a:prstGeom prst="rect">
            <a:avLst/>
          </a:prstGeom>
          <a:noFill/>
        </p:spPr>
      </p:pic>
      <p:sp>
        <p:nvSpPr>
          <p:cNvPr id="5" name="Slide Number Placeholder 4"/>
          <p:cNvSpPr>
            <a:spLocks noGrp="1"/>
          </p:cNvSpPr>
          <p:nvPr>
            <p:ph type="sldNum" sz="quarter" idx="11"/>
          </p:nvPr>
        </p:nvSpPr>
        <p:spPr/>
        <p:txBody>
          <a:bodyPr/>
          <a:lstStyle/>
          <a:p>
            <a:fld id="{E60D26A3-0CBC-4140-9F56-806B6E796B49}" type="slidenum">
              <a:rPr lang="en-US" smtClean="0"/>
              <a:pPr/>
              <a:t>32</a:t>
            </a:fld>
            <a:endParaRPr lang="en-US"/>
          </a:p>
        </p:txBody>
      </p:sp>
      <p:sp>
        <p:nvSpPr>
          <p:cNvPr id="6" name="Footer Placeholder 5"/>
          <p:cNvSpPr>
            <a:spLocks noGrp="1"/>
          </p:cNvSpPr>
          <p:nvPr>
            <p:ph type="ftr" sz="quarter" idx="12"/>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Cannulated lag screws have been used to fix this comminuted fracture</a:t>
            </a:r>
            <a:endParaRPr lang="en-US" dirty="0"/>
          </a:p>
        </p:txBody>
      </p:sp>
      <p:pic>
        <p:nvPicPr>
          <p:cNvPr id="67586" name="Picture 2" descr="https://sp3.yimg.com/ib/th?id=HN.607987320060250815&amp;pid=15.1&amp;P=0"/>
          <p:cNvPicPr>
            <a:picLocks noChangeAspect="1" noChangeArrowheads="1"/>
          </p:cNvPicPr>
          <p:nvPr/>
        </p:nvPicPr>
        <p:blipFill>
          <a:blip r:embed="rId2"/>
          <a:srcRect/>
          <a:stretch>
            <a:fillRect/>
          </a:stretch>
        </p:blipFill>
        <p:spPr bwMode="auto">
          <a:xfrm>
            <a:off x="2971800" y="1651000"/>
            <a:ext cx="3581400" cy="4775200"/>
          </a:xfrm>
          <a:prstGeom prst="rect">
            <a:avLst/>
          </a:prstGeom>
          <a:noFill/>
        </p:spPr>
      </p:pic>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33</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p:txBody>
          <a:bodyPr/>
          <a:lstStyle/>
          <a:p>
            <a:r>
              <a:rPr lang="en-US" dirty="0" smtClean="0"/>
              <a:t>See that it has a hollow interior</a:t>
            </a:r>
            <a:endParaRPr lang="en-US" dirty="0"/>
          </a:p>
        </p:txBody>
      </p:sp>
      <p:sp>
        <p:nvSpPr>
          <p:cNvPr id="3" name="Title 2"/>
          <p:cNvSpPr>
            <a:spLocks noGrp="1"/>
          </p:cNvSpPr>
          <p:nvPr>
            <p:ph type="title"/>
          </p:nvPr>
        </p:nvSpPr>
        <p:spPr/>
        <p:txBody>
          <a:bodyPr/>
          <a:lstStyle/>
          <a:p>
            <a:r>
              <a:rPr lang="en-US" dirty="0" smtClean="0"/>
              <a:t>A cannulated lag screw</a:t>
            </a:r>
            <a:endParaRPr lang="en-US" dirty="0"/>
          </a:p>
        </p:txBody>
      </p:sp>
      <p:pic>
        <p:nvPicPr>
          <p:cNvPr id="60418" name="Picture 2" descr="https://sp3.yimg.com/ib/th?id=HN.608014133536097887&amp;pid=15.1&amp;P=0"/>
          <p:cNvPicPr>
            <a:picLocks noGrp="1" noChangeAspect="1" noChangeArrowheads="1"/>
          </p:cNvPicPr>
          <p:nvPr>
            <p:ph type="pic" idx="1"/>
          </p:nvPr>
        </p:nvPicPr>
        <p:blipFill>
          <a:blip r:embed="rId2"/>
          <a:srcRect t="1151" b="1151"/>
          <a:stretch>
            <a:fillRect/>
          </a:stretch>
        </p:blipFill>
        <p:spPr bwMode="auto">
          <a:prstGeom prst="rect">
            <a:avLst/>
          </a:prstGeom>
          <a:noFill/>
        </p:spPr>
      </p:pic>
      <p:sp>
        <p:nvSpPr>
          <p:cNvPr id="5" name="Slide Number Placeholder 4"/>
          <p:cNvSpPr>
            <a:spLocks noGrp="1"/>
          </p:cNvSpPr>
          <p:nvPr>
            <p:ph type="sldNum" sz="quarter" idx="11"/>
          </p:nvPr>
        </p:nvSpPr>
        <p:spPr/>
        <p:txBody>
          <a:bodyPr/>
          <a:lstStyle/>
          <a:p>
            <a:fld id="{E60D26A3-0CBC-4140-9F56-806B6E796B49}" type="slidenum">
              <a:rPr lang="en-US" smtClean="0"/>
              <a:pPr/>
              <a:t>34</a:t>
            </a:fld>
            <a:endParaRPr lang="en-US"/>
          </a:p>
        </p:txBody>
      </p:sp>
      <p:sp>
        <p:nvSpPr>
          <p:cNvPr id="6" name="Footer Placeholder 5"/>
          <p:cNvSpPr>
            <a:spLocks noGrp="1"/>
          </p:cNvSpPr>
          <p:nvPr>
            <p:ph type="ftr" sz="quarter" idx="12"/>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Cannulated lag screws</a:t>
            </a:r>
            <a:endParaRPr lang="en-US" dirty="0"/>
          </a:p>
        </p:txBody>
      </p:sp>
      <p:pic>
        <p:nvPicPr>
          <p:cNvPr id="64514" name="Picture 2" descr="https://sp2.yimg.com/ib/th?id=HN.607998976592775470&amp;pid=15.1&amp;P=0"/>
          <p:cNvPicPr>
            <a:picLocks noChangeAspect="1" noChangeArrowheads="1"/>
          </p:cNvPicPr>
          <p:nvPr/>
        </p:nvPicPr>
        <p:blipFill>
          <a:blip r:embed="rId2"/>
          <a:srcRect/>
          <a:stretch>
            <a:fillRect/>
          </a:stretch>
        </p:blipFill>
        <p:spPr bwMode="auto">
          <a:xfrm>
            <a:off x="2743200" y="1788281"/>
            <a:ext cx="2819400" cy="4475238"/>
          </a:xfrm>
          <a:prstGeom prst="rect">
            <a:avLst/>
          </a:prstGeom>
          <a:noFill/>
        </p:spPr>
      </p:pic>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35</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cannulated lag screws are inserted</a:t>
            </a:r>
            <a:endParaRPr lang="en-US" dirty="0"/>
          </a:p>
        </p:txBody>
      </p:sp>
      <p:pic>
        <p:nvPicPr>
          <p:cNvPr id="65538" name="Picture 2" descr="https://sp2.yimg.com/ib/th?id=HN.608055081761046878&amp;pid=15.1&amp;P=0"/>
          <p:cNvPicPr>
            <a:picLocks noChangeAspect="1" noChangeArrowheads="1"/>
          </p:cNvPicPr>
          <p:nvPr/>
        </p:nvPicPr>
        <p:blipFill>
          <a:blip r:embed="rId2"/>
          <a:srcRect/>
          <a:stretch>
            <a:fillRect/>
          </a:stretch>
        </p:blipFill>
        <p:spPr bwMode="auto">
          <a:xfrm>
            <a:off x="1878892" y="1905000"/>
            <a:ext cx="5131508" cy="4293362"/>
          </a:xfrm>
          <a:prstGeom prst="rect">
            <a:avLst/>
          </a:prstGeom>
          <a:noFill/>
        </p:spPr>
      </p:pic>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36</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sz="quarter" idx="1"/>
          </p:nvPr>
        </p:nvSpPr>
        <p:spPr/>
        <p:txBody>
          <a:bodyPr>
            <a:normAutofit fontScale="92500"/>
          </a:bodyPr>
          <a:lstStyle/>
          <a:p>
            <a:pPr>
              <a:buNone/>
            </a:pPr>
            <a:r>
              <a:rPr lang="en-US" b="1" dirty="0" smtClean="0"/>
              <a:t>Comminuted fracture:</a:t>
            </a:r>
          </a:p>
          <a:p>
            <a:r>
              <a:rPr lang="en-US" dirty="0" smtClean="0"/>
              <a:t>In comminuted fractures with displacement, </a:t>
            </a:r>
            <a:r>
              <a:rPr lang="en-US" b="1" dirty="0" smtClean="0"/>
              <a:t>excise the patella</a:t>
            </a:r>
            <a:r>
              <a:rPr lang="en-US" dirty="0" smtClean="0"/>
              <a:t> since it is impossible to restore a perfectly smooth articular surface.</a:t>
            </a:r>
          </a:p>
          <a:p>
            <a:r>
              <a:rPr lang="en-US" dirty="0" smtClean="0"/>
              <a:t>Patella excision involves dissection of the bone from the aponeurosis of the quadriceps, and reconstruction of the aponeurosis by absorbable sutures. Tension is relaxed by holding the knee in full extension.</a:t>
            </a:r>
          </a:p>
          <a:p>
            <a:r>
              <a:rPr lang="en-US" dirty="0" smtClean="0"/>
              <a:t>After operation protect knee in POP for 3 weeks with the knee in almost full extension.</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37</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sz="quarter" idx="1"/>
          </p:nvPr>
        </p:nvSpPr>
        <p:spPr/>
        <p:txBody>
          <a:bodyPr>
            <a:normAutofit lnSpcReduction="10000"/>
          </a:bodyPr>
          <a:lstStyle/>
          <a:p>
            <a:pPr>
              <a:buNone/>
            </a:pPr>
            <a:r>
              <a:rPr lang="en-US" b="1" dirty="0" smtClean="0"/>
              <a:t>Results of patella excision:</a:t>
            </a:r>
          </a:p>
          <a:p>
            <a:r>
              <a:rPr lang="en-US" dirty="0" smtClean="0"/>
              <a:t>Gives excellent results provided the operation and post-operative treatment are carried out efficiently.</a:t>
            </a:r>
          </a:p>
          <a:p>
            <a:pPr lvl="1"/>
            <a:r>
              <a:rPr lang="en-US" dirty="0" smtClean="0"/>
              <a:t>Active quadriceps exercises and leg raising exercises while in plaster</a:t>
            </a:r>
          </a:p>
          <a:p>
            <a:pPr lvl="1"/>
            <a:r>
              <a:rPr lang="en-US" dirty="0" smtClean="0"/>
              <a:t>Exercises to redevelop the quadriceps and restore knee movement after plaster removal</a:t>
            </a:r>
          </a:p>
          <a:p>
            <a:r>
              <a:rPr lang="en-US" dirty="0" smtClean="0"/>
              <a:t>The power of full extension is slightly impaired</a:t>
            </a:r>
          </a:p>
          <a:p>
            <a:r>
              <a:rPr lang="en-US" dirty="0" smtClean="0"/>
              <a:t>There is some difficulty in ascending and descending stairs or ladders.</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38</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Okoth </a:t>
            </a:r>
            <a:endParaRPr lang="en-US" dirty="0"/>
          </a:p>
        </p:txBody>
      </p:sp>
      <p:sp>
        <p:nvSpPr>
          <p:cNvPr id="2" name="Title 1"/>
          <p:cNvSpPr>
            <a:spLocks noGrp="1"/>
          </p:cNvSpPr>
          <p:nvPr>
            <p:ph type="title"/>
          </p:nvPr>
        </p:nvSpPr>
        <p:spPr/>
        <p:txBody>
          <a:bodyPr/>
          <a:lstStyle/>
          <a:p>
            <a:r>
              <a:rPr lang="en-US" dirty="0" smtClean="0"/>
              <a:t>Ligament injuries of the knee</a:t>
            </a:r>
            <a:endParaRPr lang="en-US" dirty="0"/>
          </a:p>
        </p:txBody>
      </p:sp>
      <p:sp>
        <p:nvSpPr>
          <p:cNvPr id="4" name="Slide Number Placeholder 3"/>
          <p:cNvSpPr>
            <a:spLocks noGrp="1"/>
          </p:cNvSpPr>
          <p:nvPr>
            <p:ph type="sldNum" sz="quarter" idx="11"/>
          </p:nvPr>
        </p:nvSpPr>
        <p:spPr/>
        <p:txBody>
          <a:bodyPr/>
          <a:lstStyle/>
          <a:p>
            <a:fld id="{E60D26A3-0CBC-4140-9F56-806B6E796B49}" type="slidenum">
              <a:rPr lang="en-US" smtClean="0"/>
              <a:pPr/>
              <a:t>39</a:t>
            </a:fld>
            <a:endParaRPr lang="en-US"/>
          </a:p>
        </p:txBody>
      </p:sp>
      <p:sp>
        <p:nvSpPr>
          <p:cNvPr id="5" name="Footer Placeholder 4"/>
          <p:cNvSpPr>
            <a:spLocks noGrp="1"/>
          </p:cNvSpPr>
          <p:nvPr>
            <p:ph type="ftr" sz="quarter" idx="12"/>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Grp="1" noChangeArrowheads="1"/>
          </p:cNvSpPr>
          <p:nvPr>
            <p:ph type="title"/>
          </p:nvPr>
        </p:nvSpPr>
        <p:spPr/>
        <p:txBody>
          <a:bodyPr/>
          <a:lstStyle/>
          <a:p>
            <a:r>
              <a:rPr lang="en-US"/>
              <a:t>Knee dislocation</a:t>
            </a:r>
          </a:p>
        </p:txBody>
      </p:sp>
      <p:sp>
        <p:nvSpPr>
          <p:cNvPr id="3078" name="AutoShape 6" descr="Recommended reading: Being a Woman in the gym: Diary of an Intern"/>
          <p:cNvSpPr>
            <a:spLocks noChangeAspect="1" noChangeArrowheads="1"/>
          </p:cNvSpPr>
          <p:nvPr/>
        </p:nvSpPr>
        <p:spPr bwMode="auto">
          <a:xfrm>
            <a:off x="3143250" y="2395538"/>
            <a:ext cx="2857500" cy="2066925"/>
          </a:xfrm>
          <a:prstGeom prst="rect">
            <a:avLst/>
          </a:prstGeom>
          <a:noFill/>
        </p:spPr>
        <p:txBody>
          <a:bodyPr/>
          <a:lstStyle/>
          <a:p>
            <a:endParaRPr lang="en-US"/>
          </a:p>
        </p:txBody>
      </p:sp>
      <p:pic>
        <p:nvPicPr>
          <p:cNvPr id="3080" name="Picture 8" descr="Recommended reading: Being a Woman in the gym: Diary of an Intern"/>
          <p:cNvPicPr>
            <a:picLocks noChangeAspect="1" noChangeArrowheads="1"/>
          </p:cNvPicPr>
          <p:nvPr/>
        </p:nvPicPr>
        <p:blipFill>
          <a:blip r:embed="rId2"/>
          <a:srcRect/>
          <a:stretch>
            <a:fillRect/>
          </a:stretch>
        </p:blipFill>
        <p:spPr bwMode="auto">
          <a:xfrm>
            <a:off x="2133600" y="1646238"/>
            <a:ext cx="4876800" cy="3527425"/>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a:t>
            </a:r>
            <a:endParaRPr lang="en-US" dirty="0"/>
          </a:p>
        </p:txBody>
      </p:sp>
      <p:sp>
        <p:nvSpPr>
          <p:cNvPr id="3" name="Content Placeholder 2"/>
          <p:cNvSpPr>
            <a:spLocks noGrp="1"/>
          </p:cNvSpPr>
          <p:nvPr>
            <p:ph sz="quarter" idx="1"/>
          </p:nvPr>
        </p:nvSpPr>
        <p:spPr/>
        <p:txBody>
          <a:bodyPr/>
          <a:lstStyle/>
          <a:p>
            <a:r>
              <a:rPr lang="en-US" sz="3200" dirty="0" smtClean="0"/>
              <a:t>Classified into </a:t>
            </a:r>
            <a:r>
              <a:rPr lang="en-US" sz="3200" b="1" dirty="0" smtClean="0"/>
              <a:t>four</a:t>
            </a:r>
            <a:r>
              <a:rPr lang="en-US" sz="3200" dirty="0" smtClean="0"/>
              <a:t> groups:</a:t>
            </a:r>
          </a:p>
          <a:p>
            <a:pPr marL="514350" indent="-514350">
              <a:buFont typeface="+mj-lt"/>
              <a:buAutoNum type="arabicPeriod"/>
            </a:pPr>
            <a:r>
              <a:rPr lang="en-US" sz="3200" dirty="0" smtClean="0"/>
              <a:t>Tear of the medial ligament (with or without tear of the cruciate ligaments)</a:t>
            </a:r>
          </a:p>
          <a:p>
            <a:pPr marL="514350" indent="-514350">
              <a:buFont typeface="+mj-lt"/>
              <a:buAutoNum type="arabicPeriod"/>
            </a:pPr>
            <a:r>
              <a:rPr lang="en-US" sz="3200" dirty="0" smtClean="0"/>
              <a:t>Tear of the lateral ligaments  (with or without tear of the cruciate ligaments)</a:t>
            </a:r>
          </a:p>
          <a:p>
            <a:pPr marL="514350" indent="-514350">
              <a:buFont typeface="+mj-lt"/>
              <a:buAutoNum type="arabicPeriod"/>
            </a:pPr>
            <a:r>
              <a:rPr lang="en-US" sz="3200" dirty="0" smtClean="0"/>
              <a:t>Tears of the cruciate ligaments alone</a:t>
            </a:r>
          </a:p>
          <a:p>
            <a:pPr marL="514350" indent="-514350">
              <a:buFont typeface="+mj-lt"/>
              <a:buAutoNum type="arabicPeriod"/>
            </a:pPr>
            <a:r>
              <a:rPr lang="en-US" sz="3200" dirty="0" smtClean="0"/>
              <a:t>Strains or incomplete tears</a:t>
            </a:r>
            <a:endParaRPr lang="en-US" dirty="0" smtClean="0"/>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40</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Tear of medial ligament</a:t>
            </a:r>
            <a:endParaRPr lang="en-US" dirty="0"/>
          </a:p>
        </p:txBody>
      </p:sp>
      <p:sp>
        <p:nvSpPr>
          <p:cNvPr id="3" name="Content Placeholder 2"/>
          <p:cNvSpPr>
            <a:spLocks noGrp="1"/>
          </p:cNvSpPr>
          <p:nvPr>
            <p:ph sz="quarter" idx="1"/>
          </p:nvPr>
        </p:nvSpPr>
        <p:spPr/>
        <p:txBody>
          <a:bodyPr>
            <a:normAutofit lnSpcReduction="10000"/>
          </a:bodyPr>
          <a:lstStyle/>
          <a:p>
            <a:pPr>
              <a:buNone/>
            </a:pPr>
            <a:r>
              <a:rPr lang="en-US" sz="3200" b="1" dirty="0" smtClean="0"/>
              <a:t>Cause:</a:t>
            </a:r>
          </a:p>
          <a:p>
            <a:r>
              <a:rPr lang="en-US" sz="3200" dirty="0" smtClean="0"/>
              <a:t>Injury that abducts the tibia upon the femur</a:t>
            </a:r>
          </a:p>
          <a:p>
            <a:pPr>
              <a:buNone/>
            </a:pPr>
            <a:r>
              <a:rPr lang="en-US" sz="3200" b="1" dirty="0" smtClean="0"/>
              <a:t>Clinical features:</a:t>
            </a:r>
          </a:p>
          <a:p>
            <a:r>
              <a:rPr lang="en-US" sz="3200" dirty="0" smtClean="0"/>
              <a:t>Swollen knee (blood-stained effusion – not tense)</a:t>
            </a:r>
          </a:p>
          <a:p>
            <a:r>
              <a:rPr lang="en-US" sz="3200" dirty="0" smtClean="0"/>
              <a:t>Painful knee</a:t>
            </a:r>
          </a:p>
          <a:p>
            <a:r>
              <a:rPr lang="en-US" sz="3200" dirty="0" smtClean="0"/>
              <a:t>Tenderness marked medially over the medial collateral ligament esp. upper end, close to its attachment to the femur. </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41</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Tear of medial ligament…</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US" sz="3500" b="1" dirty="0" smtClean="0"/>
              <a:t>Diagnosis:</a:t>
            </a:r>
          </a:p>
          <a:p>
            <a:r>
              <a:rPr lang="en-US" sz="3500" dirty="0" smtClean="0"/>
              <a:t>AP view X-ray of the knee joint while an abduction stress is applied to the tibia.</a:t>
            </a:r>
          </a:p>
          <a:p>
            <a:r>
              <a:rPr lang="en-US" sz="3500" dirty="0" smtClean="0"/>
              <a:t>Complete rupture is indicated by the joint opening up on the medial side.</a:t>
            </a:r>
          </a:p>
          <a:p>
            <a:pPr>
              <a:buNone/>
            </a:pPr>
            <a:r>
              <a:rPr lang="en-US" sz="3500" b="1" dirty="0" smtClean="0"/>
              <a:t>Treatment:</a:t>
            </a:r>
          </a:p>
          <a:p>
            <a:r>
              <a:rPr lang="en-US" sz="3500" dirty="0" smtClean="0"/>
              <a:t>Non-operative (conservative) – for minor injuries</a:t>
            </a:r>
          </a:p>
          <a:p>
            <a:r>
              <a:rPr lang="en-US" sz="3500" dirty="0" smtClean="0"/>
              <a:t>Operative – major tears involving even the capsule</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42</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Tear of medial ligament…</a:t>
            </a:r>
            <a:endParaRPr lang="en-US" dirty="0"/>
          </a:p>
        </p:txBody>
      </p:sp>
      <p:sp>
        <p:nvSpPr>
          <p:cNvPr id="3" name="Content Placeholder 2"/>
          <p:cNvSpPr>
            <a:spLocks noGrp="1"/>
          </p:cNvSpPr>
          <p:nvPr>
            <p:ph sz="quarter" idx="1"/>
          </p:nvPr>
        </p:nvSpPr>
        <p:spPr>
          <a:xfrm>
            <a:off x="612648" y="1524000"/>
            <a:ext cx="8153400" cy="4953000"/>
          </a:xfrm>
        </p:spPr>
        <p:txBody>
          <a:bodyPr>
            <a:noAutofit/>
          </a:bodyPr>
          <a:lstStyle/>
          <a:p>
            <a:r>
              <a:rPr lang="en-US" sz="3600" b="1" dirty="0" smtClean="0"/>
              <a:t>Conservative treatment:</a:t>
            </a:r>
          </a:p>
          <a:p>
            <a:pPr lvl="1"/>
            <a:r>
              <a:rPr lang="en-US" sz="3200" dirty="0" smtClean="0"/>
              <a:t>Aspiration of the blood-stained effusion</a:t>
            </a:r>
          </a:p>
          <a:p>
            <a:pPr lvl="1"/>
            <a:r>
              <a:rPr lang="en-US" sz="3200" dirty="0" smtClean="0"/>
              <a:t>Long leg plaster cast moulded closely to the limb to prevent abduction of the tibia on the femur</a:t>
            </a:r>
          </a:p>
          <a:p>
            <a:pPr lvl="1"/>
            <a:r>
              <a:rPr lang="en-US" sz="3200" dirty="0" smtClean="0"/>
              <a:t>Allowed to walk on the plaster</a:t>
            </a:r>
          </a:p>
          <a:p>
            <a:pPr lvl="1"/>
            <a:r>
              <a:rPr lang="en-US" sz="3200" dirty="0" smtClean="0"/>
              <a:t>Duration of POP is 6 weeks</a:t>
            </a:r>
          </a:p>
          <a:p>
            <a:pPr lvl="1"/>
            <a:r>
              <a:rPr lang="en-US" sz="3200" dirty="0" smtClean="0"/>
              <a:t>Thereafter mobilizing exercises for the knee and to redevelop the quadriceps.</a:t>
            </a:r>
            <a:endParaRPr lang="en-US" sz="3200"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43</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Tear of medial ligament…</a:t>
            </a:r>
            <a:endParaRPr lang="en-US" dirty="0"/>
          </a:p>
        </p:txBody>
      </p:sp>
      <p:sp>
        <p:nvSpPr>
          <p:cNvPr id="3" name="Content Placeholder 2"/>
          <p:cNvSpPr>
            <a:spLocks noGrp="1"/>
          </p:cNvSpPr>
          <p:nvPr>
            <p:ph sz="quarter" idx="1"/>
          </p:nvPr>
        </p:nvSpPr>
        <p:spPr/>
        <p:txBody>
          <a:bodyPr>
            <a:normAutofit/>
          </a:bodyPr>
          <a:lstStyle/>
          <a:p>
            <a:r>
              <a:rPr lang="en-US" sz="3600" b="1" dirty="0" smtClean="0"/>
              <a:t>Operative treatment:</a:t>
            </a:r>
          </a:p>
          <a:p>
            <a:pPr lvl="1"/>
            <a:r>
              <a:rPr lang="en-US" sz="3200" dirty="0" smtClean="0"/>
              <a:t>Inspect joint structures</a:t>
            </a:r>
          </a:p>
          <a:p>
            <a:pPr lvl="1"/>
            <a:r>
              <a:rPr lang="en-US" sz="3200" dirty="0" smtClean="0"/>
              <a:t>Remove any torn meniscus</a:t>
            </a:r>
          </a:p>
          <a:p>
            <a:pPr lvl="1"/>
            <a:r>
              <a:rPr lang="en-US" sz="3200" dirty="0" smtClean="0"/>
              <a:t>Suture the rent in the capsule and medial ligament</a:t>
            </a:r>
          </a:p>
          <a:p>
            <a:pPr lvl="1"/>
            <a:r>
              <a:rPr lang="en-US" sz="3200" dirty="0" smtClean="0"/>
              <a:t>Apply POP for 6 weeks	</a:t>
            </a:r>
            <a:endParaRPr lang="en-US" sz="3200"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44</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Tear of lateral ligament</a:t>
            </a:r>
            <a:endParaRPr lang="en-US" dirty="0"/>
          </a:p>
        </p:txBody>
      </p:sp>
      <p:sp>
        <p:nvSpPr>
          <p:cNvPr id="3" name="Content Placeholder 2"/>
          <p:cNvSpPr>
            <a:spLocks noGrp="1"/>
          </p:cNvSpPr>
          <p:nvPr>
            <p:ph sz="quarter" idx="1"/>
          </p:nvPr>
        </p:nvSpPr>
        <p:spPr/>
        <p:txBody>
          <a:bodyPr/>
          <a:lstStyle/>
          <a:p>
            <a:pPr>
              <a:lnSpc>
                <a:spcPct val="150000"/>
              </a:lnSpc>
            </a:pPr>
            <a:r>
              <a:rPr lang="en-US" sz="3200" dirty="0" smtClean="0"/>
              <a:t>Less common</a:t>
            </a:r>
          </a:p>
          <a:p>
            <a:pPr>
              <a:lnSpc>
                <a:spcPct val="150000"/>
              </a:lnSpc>
            </a:pPr>
            <a:r>
              <a:rPr lang="en-US" sz="3200" dirty="0" smtClean="0"/>
              <a:t>Due to a force adducting the tibia upon femur</a:t>
            </a:r>
          </a:p>
          <a:p>
            <a:pPr>
              <a:lnSpc>
                <a:spcPct val="150000"/>
              </a:lnSpc>
            </a:pPr>
            <a:r>
              <a:rPr lang="en-US" sz="3200" dirty="0" smtClean="0"/>
              <a:t>Serious risk of injury to the common peroneal nerve from stretching.</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45</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Tears of the cruciate ligaments</a:t>
            </a:r>
            <a:endParaRPr lang="en-US" dirty="0"/>
          </a:p>
        </p:txBody>
      </p:sp>
      <p:sp>
        <p:nvSpPr>
          <p:cNvPr id="3" name="Content Placeholder 2"/>
          <p:cNvSpPr>
            <a:spLocks noGrp="1"/>
          </p:cNvSpPr>
          <p:nvPr>
            <p:ph sz="quarter" idx="1"/>
          </p:nvPr>
        </p:nvSpPr>
        <p:spPr/>
        <p:txBody>
          <a:bodyPr/>
          <a:lstStyle/>
          <a:p>
            <a:pPr>
              <a:buNone/>
            </a:pPr>
            <a:r>
              <a:rPr lang="en-US" sz="3200" b="1" dirty="0" smtClean="0"/>
              <a:t>Cause:</a:t>
            </a:r>
          </a:p>
          <a:p>
            <a:r>
              <a:rPr lang="en-US" sz="3200" dirty="0" smtClean="0"/>
              <a:t>Anterior cruciate ligament is torn by a force driving the upper end of the tibia forwards relative to the femur, or by hyperextension of the knee.</a:t>
            </a:r>
          </a:p>
          <a:p>
            <a:r>
              <a:rPr lang="en-US" sz="3200" dirty="0" smtClean="0"/>
              <a:t>Posterior cruciate ligament is torn by a force driving the upper end of the tibia backwards.</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46</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Tears of the cruciate ligaments…</a:t>
            </a:r>
            <a:endParaRPr lang="en-US" dirty="0"/>
          </a:p>
        </p:txBody>
      </p:sp>
      <p:sp>
        <p:nvSpPr>
          <p:cNvPr id="3" name="Content Placeholder 2"/>
          <p:cNvSpPr>
            <a:spLocks noGrp="1"/>
          </p:cNvSpPr>
          <p:nvPr>
            <p:ph sz="quarter" idx="1"/>
          </p:nvPr>
        </p:nvSpPr>
        <p:spPr/>
        <p:txBody>
          <a:bodyPr>
            <a:normAutofit lnSpcReduction="10000"/>
          </a:bodyPr>
          <a:lstStyle/>
          <a:p>
            <a:pPr>
              <a:buNone/>
            </a:pPr>
            <a:r>
              <a:rPr lang="en-US" sz="3600" b="1" dirty="0" smtClean="0"/>
              <a:t>Diagnosis:</a:t>
            </a:r>
          </a:p>
          <a:p>
            <a:r>
              <a:rPr lang="en-US" sz="3600" b="1" dirty="0" smtClean="0"/>
              <a:t>Anterior cruciate tear:</a:t>
            </a:r>
          </a:p>
          <a:p>
            <a:pPr lvl="1"/>
            <a:r>
              <a:rPr lang="en-US" sz="3200" dirty="0" smtClean="0"/>
              <a:t>The tibia can be drawn forwards excessively (with knee flexed 90 degrees) compared to the normal side.</a:t>
            </a:r>
          </a:p>
          <a:p>
            <a:r>
              <a:rPr lang="en-US" sz="3600" b="1" dirty="0" smtClean="0"/>
              <a:t>Posterior cruciate tear:</a:t>
            </a:r>
          </a:p>
          <a:p>
            <a:pPr lvl="1"/>
            <a:r>
              <a:rPr lang="en-US" sz="3200" dirty="0" smtClean="0"/>
              <a:t>Posterior glide of the tibia upon the femur is increased.</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47</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Tears of the cruciate ligaments…</a:t>
            </a:r>
            <a:endParaRPr lang="en-US" dirty="0"/>
          </a:p>
        </p:txBody>
      </p:sp>
      <p:sp>
        <p:nvSpPr>
          <p:cNvPr id="3" name="Content Placeholder 2"/>
          <p:cNvSpPr>
            <a:spLocks noGrp="1"/>
          </p:cNvSpPr>
          <p:nvPr>
            <p:ph sz="quarter" idx="1"/>
          </p:nvPr>
        </p:nvSpPr>
        <p:spPr/>
        <p:txBody>
          <a:bodyPr/>
          <a:lstStyle/>
          <a:p>
            <a:pPr>
              <a:buNone/>
            </a:pPr>
            <a:r>
              <a:rPr lang="en-US" sz="3200" b="1" dirty="0" smtClean="0"/>
              <a:t>Treatment:</a:t>
            </a:r>
          </a:p>
          <a:p>
            <a:r>
              <a:rPr lang="en-US" sz="3200" dirty="0" smtClean="0"/>
              <a:t>Immediate treatment is conservative</a:t>
            </a:r>
          </a:p>
          <a:p>
            <a:r>
              <a:rPr lang="en-US" sz="3200" dirty="0" smtClean="0"/>
              <a:t>Immediate suture is unsatisfactory and ineffective</a:t>
            </a:r>
          </a:p>
          <a:p>
            <a:r>
              <a:rPr lang="en-US" sz="3200" dirty="0" smtClean="0"/>
              <a:t>Later, reconstruction can be attempted using an aponeurosis or tendon as a substitute.</a:t>
            </a:r>
          </a:p>
          <a:p>
            <a:r>
              <a:rPr lang="en-US" sz="3200" dirty="0" smtClean="0"/>
              <a:t>Strengthen the quadriceps by exercises.</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48</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Strain of the medial or lateral ligament</a:t>
            </a:r>
            <a:endParaRPr lang="en-US" dirty="0"/>
          </a:p>
        </p:txBody>
      </p:sp>
      <p:sp>
        <p:nvSpPr>
          <p:cNvPr id="3" name="Content Placeholder 2"/>
          <p:cNvSpPr>
            <a:spLocks noGrp="1"/>
          </p:cNvSpPr>
          <p:nvPr>
            <p:ph sz="quarter" idx="1"/>
          </p:nvPr>
        </p:nvSpPr>
        <p:spPr/>
        <p:txBody>
          <a:bodyPr/>
          <a:lstStyle/>
          <a:p>
            <a:r>
              <a:rPr lang="en-US" sz="3200" dirty="0" smtClean="0"/>
              <a:t>Strain = partial tear</a:t>
            </a:r>
          </a:p>
          <a:p>
            <a:pPr>
              <a:buNone/>
            </a:pPr>
            <a:r>
              <a:rPr lang="en-US" sz="3200" b="1" dirty="0" smtClean="0"/>
              <a:t>Cause:</a:t>
            </a:r>
          </a:p>
          <a:p>
            <a:r>
              <a:rPr lang="en-US" sz="3200" b="1" dirty="0" smtClean="0"/>
              <a:t>Medial ligament</a:t>
            </a:r>
            <a:r>
              <a:rPr lang="en-US" sz="3200" dirty="0" smtClean="0"/>
              <a:t>: abduction force on tibia upon femur</a:t>
            </a:r>
          </a:p>
          <a:p>
            <a:r>
              <a:rPr lang="en-US" sz="3200" b="1" dirty="0" smtClean="0"/>
              <a:t>Lateral ligament</a:t>
            </a:r>
            <a:r>
              <a:rPr lang="en-US" sz="3200" dirty="0" smtClean="0"/>
              <a:t>: adduction force</a:t>
            </a:r>
          </a:p>
          <a:p>
            <a:r>
              <a:rPr lang="en-US" sz="3200" dirty="0" smtClean="0"/>
              <a:t>Strain of medial ligament is much more common.</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49</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Grp="1" noChangeArrowheads="1"/>
          </p:cNvSpPr>
          <p:nvPr>
            <p:ph type="title"/>
          </p:nvPr>
        </p:nvSpPr>
        <p:spPr/>
        <p:txBody>
          <a:bodyPr/>
          <a:lstStyle/>
          <a:p>
            <a:r>
              <a:rPr lang="en-US"/>
              <a:t>Knee dislocation</a:t>
            </a:r>
          </a:p>
        </p:txBody>
      </p:sp>
      <p:pic>
        <p:nvPicPr>
          <p:cNvPr id="5126" name="Picture 6" descr="knee dislocation from the side"/>
          <p:cNvPicPr>
            <a:picLocks noChangeAspect="1" noChangeArrowheads="1"/>
          </p:cNvPicPr>
          <p:nvPr/>
        </p:nvPicPr>
        <p:blipFill>
          <a:blip r:embed="rId2"/>
          <a:srcRect/>
          <a:stretch>
            <a:fillRect/>
          </a:stretch>
        </p:blipFill>
        <p:spPr bwMode="auto">
          <a:xfrm>
            <a:off x="2514600" y="1447800"/>
            <a:ext cx="4633913" cy="4876800"/>
          </a:xfrm>
          <a:prstGeom prst="rect">
            <a:avLst/>
          </a:prstGeom>
          <a:noFill/>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Strain of the medial or lateral ligament…</a:t>
            </a:r>
            <a:endParaRPr lang="en-US" dirty="0"/>
          </a:p>
        </p:txBody>
      </p:sp>
      <p:sp>
        <p:nvSpPr>
          <p:cNvPr id="3" name="Content Placeholder 2"/>
          <p:cNvSpPr>
            <a:spLocks noGrp="1"/>
          </p:cNvSpPr>
          <p:nvPr>
            <p:ph sz="quarter" idx="1"/>
          </p:nvPr>
        </p:nvSpPr>
        <p:spPr>
          <a:xfrm>
            <a:off x="612648" y="1524000"/>
            <a:ext cx="8153400" cy="4953000"/>
          </a:xfrm>
        </p:spPr>
        <p:txBody>
          <a:bodyPr>
            <a:normAutofit fontScale="85000" lnSpcReduction="20000"/>
          </a:bodyPr>
          <a:lstStyle/>
          <a:p>
            <a:pPr>
              <a:buNone/>
            </a:pPr>
            <a:r>
              <a:rPr lang="en-US" sz="3600" b="1" dirty="0" smtClean="0"/>
              <a:t>Clinical features:</a:t>
            </a:r>
          </a:p>
          <a:p>
            <a:r>
              <a:rPr lang="en-US" sz="3600" dirty="0" smtClean="0"/>
              <a:t>History of an abduction or adduction injury</a:t>
            </a:r>
          </a:p>
          <a:p>
            <a:r>
              <a:rPr lang="en-US" sz="3600" dirty="0" smtClean="0"/>
              <a:t>Painful knee at site of injured ligament</a:t>
            </a:r>
          </a:p>
          <a:p>
            <a:r>
              <a:rPr lang="en-US" sz="3600" dirty="0" smtClean="0"/>
              <a:t>Swelling of the knee</a:t>
            </a:r>
          </a:p>
          <a:p>
            <a:r>
              <a:rPr lang="en-US" sz="3600" dirty="0" smtClean="0"/>
              <a:t>Tenderness over the affected ligament</a:t>
            </a:r>
          </a:p>
          <a:p>
            <a:r>
              <a:rPr lang="en-US" sz="3600" dirty="0" smtClean="0"/>
              <a:t>Applying stress to the ligament causes pain, but the knee is stable</a:t>
            </a:r>
          </a:p>
          <a:p>
            <a:r>
              <a:rPr lang="en-US" sz="3600" dirty="0" smtClean="0"/>
              <a:t>Effusion of fluid within the joint</a:t>
            </a:r>
          </a:p>
          <a:p>
            <a:r>
              <a:rPr lang="en-US" sz="3600" dirty="0" smtClean="0"/>
              <a:t>Flexion and extension of knee are restricted by a few degrees due to pain when the ligament is taut.</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50</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Strain of the medial or lateral ligament…</a:t>
            </a:r>
            <a:endParaRPr lang="en-US" dirty="0"/>
          </a:p>
        </p:txBody>
      </p:sp>
      <p:sp>
        <p:nvSpPr>
          <p:cNvPr id="3" name="Content Placeholder 2"/>
          <p:cNvSpPr>
            <a:spLocks noGrp="1"/>
          </p:cNvSpPr>
          <p:nvPr>
            <p:ph sz="quarter" idx="1"/>
          </p:nvPr>
        </p:nvSpPr>
        <p:spPr>
          <a:xfrm>
            <a:off x="457200" y="1447800"/>
            <a:ext cx="8229600" cy="5029200"/>
          </a:xfrm>
        </p:spPr>
        <p:txBody>
          <a:bodyPr>
            <a:normAutofit fontScale="85000" lnSpcReduction="20000"/>
          </a:bodyPr>
          <a:lstStyle/>
          <a:p>
            <a:pPr>
              <a:buNone/>
            </a:pPr>
            <a:r>
              <a:rPr lang="en-US" sz="3500" b="1" dirty="0" smtClean="0"/>
              <a:t>Differential diagnosis:</a:t>
            </a:r>
          </a:p>
          <a:p>
            <a:r>
              <a:rPr lang="en-US" sz="3500" dirty="0" smtClean="0"/>
              <a:t>Torn meniscus</a:t>
            </a:r>
          </a:p>
          <a:p>
            <a:pPr lvl="1"/>
            <a:r>
              <a:rPr lang="en-US" sz="3500" dirty="0" smtClean="0"/>
              <a:t>Arthroscopy is needed to differentiate</a:t>
            </a:r>
          </a:p>
          <a:p>
            <a:pPr>
              <a:buNone/>
            </a:pPr>
            <a:r>
              <a:rPr lang="en-US" sz="3500" b="1" dirty="0" smtClean="0"/>
              <a:t>Course:</a:t>
            </a:r>
          </a:p>
          <a:p>
            <a:r>
              <a:rPr lang="en-US" sz="3500" dirty="0" smtClean="0"/>
              <a:t>Strains tend to heal slowly</a:t>
            </a:r>
          </a:p>
          <a:p>
            <a:r>
              <a:rPr lang="en-US" sz="3500" dirty="0" smtClean="0"/>
              <a:t>May take up to 2 months</a:t>
            </a:r>
          </a:p>
          <a:p>
            <a:r>
              <a:rPr lang="en-US" sz="3500" dirty="0" smtClean="0"/>
              <a:t>Eventually full recovery is expected</a:t>
            </a:r>
          </a:p>
          <a:p>
            <a:pPr>
              <a:buNone/>
            </a:pPr>
            <a:r>
              <a:rPr lang="en-US" sz="3500" b="1" dirty="0" smtClean="0"/>
              <a:t>Treatment:</a:t>
            </a:r>
          </a:p>
          <a:p>
            <a:r>
              <a:rPr lang="en-US" sz="3500" dirty="0" smtClean="0"/>
              <a:t>If severe pain and tenderness, apply cylinder POP for 2 weeks. Thereafter, active exercises to strengthen the quadriceps muscle.</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51</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p:txBody>
          <a:bodyPr/>
          <a:lstStyle/>
          <a:p>
            <a:r>
              <a:rPr lang="en-US"/>
              <a:t>Normal knee</a:t>
            </a:r>
          </a:p>
        </p:txBody>
      </p:sp>
      <p:pic>
        <p:nvPicPr>
          <p:cNvPr id="9222" name="Picture 6" descr="Normal knee anatomy, front view"/>
          <p:cNvPicPr>
            <a:picLocks noChangeAspect="1" noChangeArrowheads="1"/>
          </p:cNvPicPr>
          <p:nvPr/>
        </p:nvPicPr>
        <p:blipFill>
          <a:blip r:embed="rId2"/>
          <a:srcRect/>
          <a:stretch>
            <a:fillRect/>
          </a:stretch>
        </p:blipFill>
        <p:spPr bwMode="auto">
          <a:xfrm>
            <a:off x="2590800" y="1828800"/>
            <a:ext cx="3733799" cy="4706469"/>
          </a:xfrm>
          <a:prstGeom prst="rect">
            <a:avLst/>
          </a:prstGeom>
          <a:noFill/>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Grp="1" noChangeArrowheads="1"/>
          </p:cNvSpPr>
          <p:nvPr>
            <p:ph type="title"/>
          </p:nvPr>
        </p:nvSpPr>
        <p:spPr/>
        <p:txBody>
          <a:bodyPr/>
          <a:lstStyle/>
          <a:p>
            <a:r>
              <a:rPr lang="en-US" dirty="0" smtClean="0"/>
              <a:t>Ligament tears</a:t>
            </a:r>
            <a:endParaRPr lang="en-US" dirty="0"/>
          </a:p>
        </p:txBody>
      </p:sp>
      <p:pic>
        <p:nvPicPr>
          <p:cNvPr id="5126" name="Picture 6" descr="anterior cruciate ligament (ACL) besides posterior cruciate ligament ..."/>
          <p:cNvPicPr>
            <a:picLocks noChangeAspect="1" noChangeArrowheads="1"/>
          </p:cNvPicPr>
          <p:nvPr/>
        </p:nvPicPr>
        <p:blipFill>
          <a:blip r:embed="rId2"/>
          <a:srcRect/>
          <a:stretch>
            <a:fillRect/>
          </a:stretch>
        </p:blipFill>
        <p:spPr bwMode="auto">
          <a:xfrm>
            <a:off x="2025968" y="1523999"/>
            <a:ext cx="4679632" cy="4621859"/>
          </a:xfrm>
          <a:prstGeom prst="rect">
            <a:avLst/>
          </a:prstGeom>
          <a:noFill/>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p:nvPr>
        </p:nvSpPr>
        <p:spPr/>
        <p:txBody>
          <a:bodyPr/>
          <a:lstStyle/>
          <a:p>
            <a:r>
              <a:rPr lang="en-US" dirty="0" smtClean="0"/>
              <a:t>Tear of posterior cruciate </a:t>
            </a:r>
            <a:r>
              <a:rPr lang="en-US" dirty="0" err="1" smtClean="0"/>
              <a:t>lig</a:t>
            </a:r>
            <a:r>
              <a:rPr lang="en-US" dirty="0" smtClean="0"/>
              <a:t>.</a:t>
            </a:r>
            <a:endParaRPr lang="en-US" dirty="0"/>
          </a:p>
        </p:txBody>
      </p:sp>
      <p:pic>
        <p:nvPicPr>
          <p:cNvPr id="7174" name="Picture 6" descr="What is Posterior Cruciate Ligament (PCL) Injury?"/>
          <p:cNvPicPr>
            <a:picLocks noChangeAspect="1" noChangeArrowheads="1"/>
          </p:cNvPicPr>
          <p:nvPr/>
        </p:nvPicPr>
        <p:blipFill>
          <a:blip r:embed="rId2"/>
          <a:srcRect/>
          <a:stretch>
            <a:fillRect/>
          </a:stretch>
        </p:blipFill>
        <p:spPr bwMode="auto">
          <a:xfrm>
            <a:off x="2107692" y="1562878"/>
            <a:ext cx="4826508" cy="4925008"/>
          </a:xfrm>
          <a:prstGeom prst="rect">
            <a:avLst/>
          </a:prstGeom>
          <a:noFill/>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p:txBody>
          <a:bodyPr/>
          <a:lstStyle/>
          <a:p>
            <a:r>
              <a:rPr lang="en-US" dirty="0" smtClean="0"/>
              <a:t>Tear of lateral collateral </a:t>
            </a:r>
            <a:r>
              <a:rPr lang="en-US" dirty="0" err="1" smtClean="0"/>
              <a:t>lig</a:t>
            </a:r>
            <a:r>
              <a:rPr lang="en-US" dirty="0" smtClean="0"/>
              <a:t>.</a:t>
            </a:r>
            <a:endParaRPr lang="en-US" dirty="0"/>
          </a:p>
        </p:txBody>
      </p:sp>
      <p:pic>
        <p:nvPicPr>
          <p:cNvPr id="11270" name="Picture 6" descr="... these Lateral collateral ligament (LCL) injury clinical trials today"/>
          <p:cNvPicPr>
            <a:picLocks noChangeAspect="1" noChangeArrowheads="1"/>
          </p:cNvPicPr>
          <p:nvPr/>
        </p:nvPicPr>
        <p:blipFill>
          <a:blip r:embed="rId2"/>
          <a:srcRect/>
          <a:stretch>
            <a:fillRect/>
          </a:stretch>
        </p:blipFill>
        <p:spPr bwMode="auto">
          <a:xfrm>
            <a:off x="2667000" y="1600200"/>
            <a:ext cx="3333750" cy="4722813"/>
          </a:xfrm>
          <a:prstGeom prst="rect">
            <a:avLst/>
          </a:prstGeom>
          <a:noFill/>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Grp="1" noChangeArrowheads="1"/>
          </p:cNvSpPr>
          <p:nvPr>
            <p:ph type="title"/>
          </p:nvPr>
        </p:nvSpPr>
        <p:spPr/>
        <p:txBody>
          <a:bodyPr/>
          <a:lstStyle/>
          <a:p>
            <a:r>
              <a:rPr lang="en-US" dirty="0" smtClean="0"/>
              <a:t>Tear of anterior cruciate ligament</a:t>
            </a:r>
            <a:endParaRPr lang="en-US" dirty="0"/>
          </a:p>
        </p:txBody>
      </p:sp>
      <p:pic>
        <p:nvPicPr>
          <p:cNvPr id="13318" name="Picture 6" descr="What is an Anterior Cruicuate Ligament (ACL) Tear?"/>
          <p:cNvPicPr>
            <a:picLocks noChangeAspect="1" noChangeArrowheads="1"/>
          </p:cNvPicPr>
          <p:nvPr/>
        </p:nvPicPr>
        <p:blipFill>
          <a:blip r:embed="rId2"/>
          <a:srcRect/>
          <a:stretch>
            <a:fillRect/>
          </a:stretch>
        </p:blipFill>
        <p:spPr bwMode="auto">
          <a:xfrm>
            <a:off x="1752600" y="1752600"/>
            <a:ext cx="5346291" cy="4419600"/>
          </a:xfrm>
          <a:prstGeom prst="rect">
            <a:avLst/>
          </a:prstGeom>
          <a:noFill/>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nvPr>
        </p:nvSpPr>
        <p:spPr/>
        <p:txBody>
          <a:bodyPr/>
          <a:lstStyle/>
          <a:p>
            <a:r>
              <a:rPr lang="en-US" dirty="0" smtClean="0"/>
              <a:t>Tear of medial collateral ligament</a:t>
            </a:r>
            <a:endParaRPr lang="en-US" dirty="0"/>
          </a:p>
        </p:txBody>
      </p:sp>
      <p:pic>
        <p:nvPicPr>
          <p:cNvPr id="19462" name="Picture 6" descr="Medial Collateral Ligament (MCL) Injury of Knee"/>
          <p:cNvPicPr>
            <a:picLocks noChangeAspect="1" noChangeArrowheads="1"/>
          </p:cNvPicPr>
          <p:nvPr/>
        </p:nvPicPr>
        <p:blipFill>
          <a:blip r:embed="rId2"/>
          <a:srcRect/>
          <a:stretch>
            <a:fillRect/>
          </a:stretch>
        </p:blipFill>
        <p:spPr bwMode="auto">
          <a:xfrm>
            <a:off x="1728172" y="1904999"/>
            <a:ext cx="5815627" cy="4051553"/>
          </a:xfrm>
          <a:prstGeom prst="rect">
            <a:avLst/>
          </a:prstGeom>
          <a:noFill/>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Grp="1" noChangeArrowheads="1"/>
          </p:cNvSpPr>
          <p:nvPr>
            <p:ph type="title"/>
          </p:nvPr>
        </p:nvSpPr>
        <p:spPr/>
        <p:txBody>
          <a:bodyPr/>
          <a:lstStyle/>
          <a:p>
            <a:r>
              <a:rPr lang="en-US" dirty="0" smtClean="0"/>
              <a:t>Normal knee</a:t>
            </a:r>
            <a:endParaRPr lang="en-US" dirty="0"/>
          </a:p>
        </p:txBody>
      </p:sp>
      <p:pic>
        <p:nvPicPr>
          <p:cNvPr id="15366" name="Picture 6" descr="Anatomy of the knee: the role of the knee ligaments"/>
          <p:cNvPicPr>
            <a:picLocks noChangeAspect="1" noChangeArrowheads="1"/>
          </p:cNvPicPr>
          <p:nvPr/>
        </p:nvPicPr>
        <p:blipFill>
          <a:blip r:embed="rId2"/>
          <a:srcRect/>
          <a:stretch>
            <a:fillRect/>
          </a:stretch>
        </p:blipFill>
        <p:spPr bwMode="auto">
          <a:xfrm>
            <a:off x="2057400" y="1524000"/>
            <a:ext cx="4876800" cy="4876800"/>
          </a:xfrm>
          <a:prstGeom prst="rect">
            <a:avLst/>
          </a:prstGeom>
          <a:noFill/>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Okoth </a:t>
            </a:r>
            <a:endParaRPr lang="en-US" dirty="0"/>
          </a:p>
        </p:txBody>
      </p:sp>
      <p:sp>
        <p:nvSpPr>
          <p:cNvPr id="2" name="Title 1"/>
          <p:cNvSpPr>
            <a:spLocks noGrp="1"/>
          </p:cNvSpPr>
          <p:nvPr>
            <p:ph type="title"/>
          </p:nvPr>
        </p:nvSpPr>
        <p:spPr/>
        <p:txBody>
          <a:bodyPr/>
          <a:lstStyle/>
          <a:p>
            <a:r>
              <a:rPr lang="en-US" dirty="0" smtClean="0"/>
              <a:t>Tears of the menisci of the knee</a:t>
            </a:r>
            <a:endParaRPr lang="en-US" dirty="0"/>
          </a:p>
        </p:txBody>
      </p:sp>
      <p:sp>
        <p:nvSpPr>
          <p:cNvPr id="4" name="Slide Number Placeholder 3"/>
          <p:cNvSpPr>
            <a:spLocks noGrp="1"/>
          </p:cNvSpPr>
          <p:nvPr>
            <p:ph type="sldNum" sz="quarter" idx="11"/>
          </p:nvPr>
        </p:nvSpPr>
        <p:spPr/>
        <p:txBody>
          <a:bodyPr/>
          <a:lstStyle/>
          <a:p>
            <a:fld id="{E60D26A3-0CBC-4140-9F56-806B6E796B49}" type="slidenum">
              <a:rPr lang="en-US" smtClean="0"/>
              <a:pPr/>
              <a:t>59</a:t>
            </a:fld>
            <a:endParaRPr lang="en-US"/>
          </a:p>
        </p:txBody>
      </p:sp>
      <p:sp>
        <p:nvSpPr>
          <p:cNvPr id="5" name="Footer Placeholder 4"/>
          <p:cNvSpPr>
            <a:spLocks noGrp="1"/>
          </p:cNvSpPr>
          <p:nvPr>
            <p:ph type="ftr" sz="quarter" idx="12"/>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p:nvPr>
        </p:nvSpPr>
        <p:spPr/>
        <p:txBody>
          <a:bodyPr/>
          <a:lstStyle/>
          <a:p>
            <a:r>
              <a:rPr lang="en-US"/>
              <a:t>Knee dislocation</a:t>
            </a:r>
          </a:p>
        </p:txBody>
      </p:sp>
      <p:pic>
        <p:nvPicPr>
          <p:cNvPr id="7174" name="Picture 6" descr="Multiligament Injured Knee Dislocation"/>
          <p:cNvPicPr>
            <a:picLocks noChangeAspect="1" noChangeArrowheads="1"/>
          </p:cNvPicPr>
          <p:nvPr/>
        </p:nvPicPr>
        <p:blipFill>
          <a:blip r:embed="rId2"/>
          <a:srcRect/>
          <a:stretch>
            <a:fillRect/>
          </a:stretch>
        </p:blipFill>
        <p:spPr bwMode="auto">
          <a:xfrm>
            <a:off x="2971800" y="1600200"/>
            <a:ext cx="3238500" cy="4067175"/>
          </a:xfrm>
          <a:prstGeom prst="rect">
            <a:avLst/>
          </a:prstGeom>
          <a:noFill/>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p:cNvSpPr>
            <a:spLocks noGrp="1" noChangeArrowheads="1"/>
          </p:cNvSpPr>
          <p:nvPr>
            <p:ph type="title"/>
          </p:nvPr>
        </p:nvSpPr>
        <p:spPr/>
        <p:txBody>
          <a:bodyPr/>
          <a:lstStyle/>
          <a:p>
            <a:r>
              <a:rPr lang="en-US" dirty="0" smtClean="0"/>
              <a:t>Menisci </a:t>
            </a:r>
            <a:endParaRPr lang="en-US" dirty="0"/>
          </a:p>
        </p:txBody>
      </p:sp>
      <p:pic>
        <p:nvPicPr>
          <p:cNvPr id="21510" name="Picture 6" descr="Each knee contains 2 menisci; a lateral (outside) and a medial (inside ..."/>
          <p:cNvPicPr>
            <a:picLocks noChangeAspect="1" noChangeArrowheads="1"/>
          </p:cNvPicPr>
          <p:nvPr/>
        </p:nvPicPr>
        <p:blipFill>
          <a:blip r:embed="rId2"/>
          <a:srcRect/>
          <a:stretch>
            <a:fillRect/>
          </a:stretch>
        </p:blipFill>
        <p:spPr bwMode="auto">
          <a:xfrm>
            <a:off x="1851660" y="1524000"/>
            <a:ext cx="5168646" cy="4343400"/>
          </a:xfrm>
          <a:prstGeom prst="rect">
            <a:avLst/>
          </a:prstGeom>
          <a:noFill/>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4"/>
          <p:cNvSpPr>
            <a:spLocks noGrp="1" noChangeArrowheads="1"/>
          </p:cNvSpPr>
          <p:nvPr>
            <p:ph type="title"/>
          </p:nvPr>
        </p:nvSpPr>
        <p:spPr/>
        <p:txBody>
          <a:bodyPr/>
          <a:lstStyle/>
          <a:p>
            <a:r>
              <a:rPr lang="en-US" dirty="0" smtClean="0"/>
              <a:t>Normal menisci</a:t>
            </a:r>
            <a:endParaRPr lang="en-US" dirty="0"/>
          </a:p>
        </p:txBody>
      </p:sp>
      <p:pic>
        <p:nvPicPr>
          <p:cNvPr id="23558" name="Picture 6" descr="Illustration copyright 2000 by Nucleus Communications,Inc. All rights ..."/>
          <p:cNvPicPr>
            <a:picLocks noChangeAspect="1" noChangeArrowheads="1"/>
          </p:cNvPicPr>
          <p:nvPr/>
        </p:nvPicPr>
        <p:blipFill>
          <a:blip r:embed="rId2"/>
          <a:srcRect/>
          <a:stretch>
            <a:fillRect/>
          </a:stretch>
        </p:blipFill>
        <p:spPr bwMode="auto">
          <a:xfrm>
            <a:off x="1600200" y="1905000"/>
            <a:ext cx="6096000" cy="3975652"/>
          </a:xfrm>
          <a:prstGeom prst="rect">
            <a:avLst/>
          </a:prstGeom>
          <a:noFill/>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Tears of the menisci</a:t>
            </a:r>
            <a:endParaRPr lang="en-US" dirty="0"/>
          </a:p>
        </p:txBody>
      </p:sp>
      <p:sp>
        <p:nvSpPr>
          <p:cNvPr id="3" name="Content Placeholder 2"/>
          <p:cNvSpPr>
            <a:spLocks noGrp="1"/>
          </p:cNvSpPr>
          <p:nvPr>
            <p:ph sz="quarter" idx="1"/>
          </p:nvPr>
        </p:nvSpPr>
        <p:spPr/>
        <p:txBody>
          <a:bodyPr/>
          <a:lstStyle/>
          <a:p>
            <a:pPr>
              <a:buNone/>
            </a:pPr>
            <a:r>
              <a:rPr lang="en-US" sz="3600" b="1" dirty="0" smtClean="0"/>
              <a:t>Cause:</a:t>
            </a:r>
          </a:p>
          <a:p>
            <a:r>
              <a:rPr lang="en-US" sz="3600" dirty="0" smtClean="0"/>
              <a:t>A tear is usually caused by a twisting force with the knee semi-flexed or flexed.</a:t>
            </a:r>
          </a:p>
          <a:p>
            <a:r>
              <a:rPr lang="en-US" sz="3600" dirty="0" smtClean="0"/>
              <a:t>The medial meniscus is torn much more often than the lateral.</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62</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Tears of the menisci…</a:t>
            </a:r>
            <a:endParaRPr lang="en-US" dirty="0"/>
          </a:p>
        </p:txBody>
      </p:sp>
      <p:sp>
        <p:nvSpPr>
          <p:cNvPr id="3" name="Content Placeholder 2"/>
          <p:cNvSpPr>
            <a:spLocks noGrp="1"/>
          </p:cNvSpPr>
          <p:nvPr>
            <p:ph sz="quarter" idx="1"/>
          </p:nvPr>
        </p:nvSpPr>
        <p:spPr>
          <a:xfrm>
            <a:off x="612648" y="1600200"/>
            <a:ext cx="8153400" cy="4800600"/>
          </a:xfrm>
        </p:spPr>
        <p:txBody>
          <a:bodyPr>
            <a:normAutofit lnSpcReduction="10000"/>
          </a:bodyPr>
          <a:lstStyle/>
          <a:p>
            <a:pPr>
              <a:buNone/>
            </a:pPr>
            <a:r>
              <a:rPr lang="en-US" sz="3600" b="1" dirty="0" smtClean="0"/>
              <a:t>Pathology:</a:t>
            </a:r>
          </a:p>
          <a:p>
            <a:r>
              <a:rPr lang="en-US" sz="3600" dirty="0" smtClean="0"/>
              <a:t>There are three types of tear; all begin as a longitudinal tear.</a:t>
            </a:r>
          </a:p>
          <a:p>
            <a:r>
              <a:rPr lang="en-US" sz="3600" b="1" dirty="0" smtClean="0"/>
              <a:t>“Bucket-handle” tear:</a:t>
            </a:r>
          </a:p>
          <a:p>
            <a:pPr lvl="1"/>
            <a:r>
              <a:rPr lang="en-US" sz="3200" dirty="0" smtClean="0"/>
              <a:t>Tear extends throughout the length of the meniscus but the fragments remain attached at both ends.</a:t>
            </a:r>
          </a:p>
          <a:p>
            <a:pPr lvl="1"/>
            <a:r>
              <a:rPr lang="en-US" sz="3200" dirty="0" smtClean="0"/>
              <a:t>Limits full extension of the knee (locking)</a:t>
            </a:r>
          </a:p>
          <a:p>
            <a:pPr lvl="1"/>
            <a:r>
              <a:rPr lang="en-US" sz="3200" dirty="0" smtClean="0"/>
              <a:t>Condyle rolls upon tibia through the rent.</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63</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Tears of the menisci…</a:t>
            </a:r>
            <a:endParaRPr lang="en-US" dirty="0"/>
          </a:p>
        </p:txBody>
      </p:sp>
      <p:sp>
        <p:nvSpPr>
          <p:cNvPr id="3" name="Content Placeholder 2"/>
          <p:cNvSpPr>
            <a:spLocks noGrp="1"/>
          </p:cNvSpPr>
          <p:nvPr>
            <p:ph sz="quarter" idx="1"/>
          </p:nvPr>
        </p:nvSpPr>
        <p:spPr>
          <a:xfrm>
            <a:off x="612648" y="1524000"/>
            <a:ext cx="8153400" cy="4876800"/>
          </a:xfrm>
        </p:spPr>
        <p:txBody>
          <a:bodyPr>
            <a:normAutofit fontScale="62500" lnSpcReduction="20000"/>
          </a:bodyPr>
          <a:lstStyle/>
          <a:p>
            <a:r>
              <a:rPr lang="en-US" sz="5100" b="1" dirty="0" smtClean="0"/>
              <a:t>Posterior horn tear:</a:t>
            </a:r>
          </a:p>
          <a:p>
            <a:pPr lvl="1"/>
            <a:r>
              <a:rPr lang="en-US" sz="4600" dirty="0" smtClean="0"/>
              <a:t>The fragment remains attached at its posterior horn</a:t>
            </a:r>
          </a:p>
          <a:p>
            <a:r>
              <a:rPr lang="en-US" sz="5100" b="1" dirty="0" smtClean="0"/>
              <a:t>Anterior horn tear:</a:t>
            </a:r>
          </a:p>
          <a:p>
            <a:pPr lvl="1"/>
            <a:r>
              <a:rPr lang="en-US" sz="4600" dirty="0" smtClean="0"/>
              <a:t>The fragment remains attached at its anterior horn.</a:t>
            </a:r>
          </a:p>
          <a:p>
            <a:r>
              <a:rPr lang="en-US" sz="5100" dirty="0" smtClean="0"/>
              <a:t>The menisci of the knee are almost avascular; so when they are torn there is no effusion of blood into the joint.</a:t>
            </a:r>
          </a:p>
          <a:p>
            <a:r>
              <a:rPr lang="en-US" sz="5100" dirty="0" smtClean="0"/>
              <a:t>However, there is an effusion of synovial fluid, secreted in response to the injury.</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64</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Grp="1" noChangeArrowheads="1"/>
          </p:cNvSpPr>
          <p:nvPr>
            <p:ph type="title"/>
          </p:nvPr>
        </p:nvSpPr>
        <p:spPr/>
        <p:txBody>
          <a:bodyPr/>
          <a:lstStyle/>
          <a:p>
            <a:r>
              <a:rPr lang="en-US" dirty="0" smtClean="0"/>
              <a:t>Tears of menisci</a:t>
            </a:r>
            <a:endParaRPr lang="en-US" dirty="0"/>
          </a:p>
        </p:txBody>
      </p:sp>
      <p:pic>
        <p:nvPicPr>
          <p:cNvPr id="25606" name="Picture 6" descr="Meniscal Tears"/>
          <p:cNvPicPr>
            <a:picLocks noChangeAspect="1" noChangeArrowheads="1"/>
          </p:cNvPicPr>
          <p:nvPr/>
        </p:nvPicPr>
        <p:blipFill>
          <a:blip r:embed="rId2"/>
          <a:srcRect/>
          <a:stretch>
            <a:fillRect/>
          </a:stretch>
        </p:blipFill>
        <p:spPr bwMode="auto">
          <a:xfrm>
            <a:off x="1762932" y="1810512"/>
            <a:ext cx="5253926" cy="4133088"/>
          </a:xfrm>
          <a:prstGeom prst="rect">
            <a:avLst/>
          </a:prstGeom>
          <a:noFill/>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p:txBody>
          <a:bodyPr/>
          <a:lstStyle/>
          <a:p>
            <a:r>
              <a:rPr lang="en-US" dirty="0" smtClean="0"/>
              <a:t>Tear of meniscus</a:t>
            </a:r>
            <a:endParaRPr lang="en-US" dirty="0"/>
          </a:p>
        </p:txBody>
      </p:sp>
      <p:pic>
        <p:nvPicPr>
          <p:cNvPr id="17414" name="Picture 6" descr="Meniscus tears can occur anywhere in the mensicus. The degree of the ..."/>
          <p:cNvPicPr>
            <a:picLocks noChangeAspect="1" noChangeArrowheads="1"/>
          </p:cNvPicPr>
          <p:nvPr/>
        </p:nvPicPr>
        <p:blipFill>
          <a:blip r:embed="rId2"/>
          <a:srcRect/>
          <a:stretch>
            <a:fillRect/>
          </a:stretch>
        </p:blipFill>
        <p:spPr bwMode="auto">
          <a:xfrm>
            <a:off x="1371600" y="1828800"/>
            <a:ext cx="7315200" cy="3657600"/>
          </a:xfrm>
          <a:prstGeom prst="rect">
            <a:avLst/>
          </a:prstGeom>
          <a:noFill/>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Tears of the menisci…</a:t>
            </a:r>
            <a:endParaRPr lang="en-US" dirty="0"/>
          </a:p>
        </p:txBody>
      </p:sp>
      <p:sp>
        <p:nvSpPr>
          <p:cNvPr id="3" name="Content Placeholder 2"/>
          <p:cNvSpPr>
            <a:spLocks noGrp="1"/>
          </p:cNvSpPr>
          <p:nvPr>
            <p:ph sz="quarter" idx="1"/>
          </p:nvPr>
        </p:nvSpPr>
        <p:spPr>
          <a:xfrm>
            <a:off x="612648" y="1524000"/>
            <a:ext cx="8153400" cy="4953000"/>
          </a:xfrm>
        </p:spPr>
        <p:txBody>
          <a:bodyPr>
            <a:normAutofit fontScale="77500" lnSpcReduction="20000"/>
          </a:bodyPr>
          <a:lstStyle/>
          <a:p>
            <a:pPr>
              <a:buNone/>
            </a:pPr>
            <a:r>
              <a:rPr lang="en-US" sz="3600" b="1" dirty="0" smtClean="0"/>
              <a:t>Clinical features:</a:t>
            </a:r>
          </a:p>
          <a:p>
            <a:r>
              <a:rPr lang="en-US" sz="3600" b="1" dirty="0" smtClean="0"/>
              <a:t>Medial meniscus:</a:t>
            </a:r>
          </a:p>
          <a:p>
            <a:pPr lvl="1"/>
            <a:r>
              <a:rPr lang="en-US" sz="3600" dirty="0" smtClean="0"/>
              <a:t>History of twisting injury of the leg at the knee</a:t>
            </a:r>
          </a:p>
          <a:p>
            <a:pPr lvl="1"/>
            <a:r>
              <a:rPr lang="en-US" sz="3600" dirty="0" smtClean="0"/>
              <a:t>Pain – antero-medial aspect of the knee joint</a:t>
            </a:r>
          </a:p>
          <a:p>
            <a:pPr lvl="1"/>
            <a:r>
              <a:rPr lang="en-US" sz="3600" dirty="0" smtClean="0"/>
              <a:t>Unable to straighten knee fully</a:t>
            </a:r>
          </a:p>
          <a:p>
            <a:pPr lvl="1"/>
            <a:r>
              <a:rPr lang="en-US" sz="3600" dirty="0" smtClean="0"/>
              <a:t>Next day, knee is swollen</a:t>
            </a:r>
          </a:p>
          <a:p>
            <a:pPr lvl="1"/>
            <a:r>
              <a:rPr lang="en-US" sz="3600" dirty="0" smtClean="0"/>
              <a:t>Swelling lessens after about 2 weeks of rest, able to straighten knee and resumes activity.</a:t>
            </a:r>
          </a:p>
          <a:p>
            <a:pPr lvl="1"/>
            <a:r>
              <a:rPr lang="en-US" sz="3600" dirty="0" smtClean="0"/>
              <a:t>Within weeks or months, the knee suddenly gives way again during a twisting movement, with symptoms a s above.</a:t>
            </a:r>
          </a:p>
          <a:p>
            <a:pPr lvl="1"/>
            <a:r>
              <a:rPr lang="en-US" sz="3600" dirty="0" smtClean="0"/>
              <a:t>Similar incidents occur repeatedly.</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67</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Tears of the menisci…</a:t>
            </a:r>
            <a:endParaRPr lang="en-US" dirty="0"/>
          </a:p>
        </p:txBody>
      </p:sp>
      <p:sp>
        <p:nvSpPr>
          <p:cNvPr id="3" name="Content Placeholder 2"/>
          <p:cNvSpPr>
            <a:spLocks noGrp="1"/>
          </p:cNvSpPr>
          <p:nvPr>
            <p:ph sz="quarter" idx="1"/>
          </p:nvPr>
        </p:nvSpPr>
        <p:spPr>
          <a:xfrm>
            <a:off x="612648" y="1600200"/>
            <a:ext cx="8153400" cy="4876800"/>
          </a:xfrm>
        </p:spPr>
        <p:txBody>
          <a:bodyPr>
            <a:normAutofit lnSpcReduction="10000"/>
          </a:bodyPr>
          <a:lstStyle/>
          <a:p>
            <a:r>
              <a:rPr lang="en-US" b="1" dirty="0" smtClean="0"/>
              <a:t>C/F medial </a:t>
            </a:r>
            <a:r>
              <a:rPr lang="en-US" b="1" dirty="0" err="1" smtClean="0"/>
              <a:t>meniscal</a:t>
            </a:r>
            <a:r>
              <a:rPr lang="en-US" b="1" dirty="0" smtClean="0"/>
              <a:t> injury:….</a:t>
            </a:r>
          </a:p>
          <a:p>
            <a:r>
              <a:rPr lang="en-US" sz="3600" b="1" dirty="0" smtClean="0"/>
              <a:t>On examination:</a:t>
            </a:r>
          </a:p>
          <a:p>
            <a:pPr lvl="1"/>
            <a:r>
              <a:rPr lang="en-US" sz="3200" dirty="0" smtClean="0"/>
              <a:t>Effusion of fluid in the knee</a:t>
            </a:r>
          </a:p>
          <a:p>
            <a:pPr lvl="1"/>
            <a:r>
              <a:rPr lang="en-US" sz="3200" dirty="0" smtClean="0"/>
              <a:t>Wasting of the quadriceps</a:t>
            </a:r>
          </a:p>
          <a:p>
            <a:pPr lvl="1"/>
            <a:r>
              <a:rPr lang="en-US" sz="3200" dirty="0" smtClean="0"/>
              <a:t>Local tenderness in joint line </a:t>
            </a:r>
            <a:r>
              <a:rPr lang="en-US" sz="3200" dirty="0" err="1" smtClean="0"/>
              <a:t>antero</a:t>
            </a:r>
            <a:r>
              <a:rPr lang="en-US" sz="3200" dirty="0" smtClean="0"/>
              <a:t>-medially</a:t>
            </a:r>
          </a:p>
          <a:p>
            <a:pPr lvl="1"/>
            <a:r>
              <a:rPr lang="en-US" sz="3200" dirty="0" smtClean="0"/>
              <a:t>Limitation of last few degrees of extension by a springy resistance</a:t>
            </a:r>
          </a:p>
          <a:p>
            <a:pPr lvl="1"/>
            <a:r>
              <a:rPr lang="en-US" sz="3200" dirty="0" smtClean="0"/>
              <a:t>Sharp </a:t>
            </a:r>
            <a:r>
              <a:rPr lang="en-US" sz="3200" dirty="0" err="1" smtClean="0"/>
              <a:t>antero</a:t>
            </a:r>
            <a:r>
              <a:rPr lang="en-US" sz="3200" dirty="0" smtClean="0"/>
              <a:t>-medial pain if passive extension is forced.</a:t>
            </a:r>
            <a:endParaRPr lang="en-US" sz="3200"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68</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Tears of the menisci…</a:t>
            </a:r>
            <a:endParaRPr lang="en-US" dirty="0"/>
          </a:p>
        </p:txBody>
      </p:sp>
      <p:sp>
        <p:nvSpPr>
          <p:cNvPr id="3" name="Content Placeholder 2"/>
          <p:cNvSpPr>
            <a:spLocks noGrp="1"/>
          </p:cNvSpPr>
          <p:nvPr>
            <p:ph sz="quarter" idx="1"/>
          </p:nvPr>
        </p:nvSpPr>
        <p:spPr/>
        <p:txBody>
          <a:bodyPr/>
          <a:lstStyle/>
          <a:p>
            <a:pPr>
              <a:buNone/>
            </a:pPr>
            <a:r>
              <a:rPr lang="en-US" sz="3200" b="1" dirty="0" smtClean="0"/>
              <a:t>Lateral meniscus:</a:t>
            </a:r>
          </a:p>
          <a:p>
            <a:r>
              <a:rPr lang="en-US" sz="3200" dirty="0" smtClean="0"/>
              <a:t>Pain at the lateral rather than medial side of the joint, often poorly localized.</a:t>
            </a:r>
          </a:p>
          <a:p>
            <a:pPr>
              <a:buNone/>
            </a:pPr>
            <a:r>
              <a:rPr lang="en-US" sz="3200" b="1" dirty="0" smtClean="0"/>
              <a:t>Diagnosis:</a:t>
            </a:r>
          </a:p>
          <a:p>
            <a:r>
              <a:rPr lang="en-US" sz="3200" dirty="0" smtClean="0"/>
              <a:t>History (recurrent incidents with effusion)</a:t>
            </a:r>
          </a:p>
          <a:p>
            <a:r>
              <a:rPr lang="en-US" sz="3200" dirty="0" smtClean="0"/>
              <a:t>Arthroscopy</a:t>
            </a:r>
          </a:p>
          <a:p>
            <a:r>
              <a:rPr lang="en-US" sz="3200" dirty="0" smtClean="0"/>
              <a:t>Arthrography (injection of air or contrast then take an X-ray)</a:t>
            </a:r>
            <a:endParaRPr lang="en-US" dirty="0" smtClean="0"/>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69</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p:txBody>
          <a:bodyPr/>
          <a:lstStyle/>
          <a:p>
            <a:r>
              <a:rPr lang="en-US"/>
              <a:t>Knee dislocation - anterior</a:t>
            </a:r>
          </a:p>
        </p:txBody>
      </p:sp>
      <p:pic>
        <p:nvPicPr>
          <p:cNvPr id="9222" name="Picture 6" descr="... demonstrates an non-reduced anterior dislocation of the knee"/>
          <p:cNvPicPr>
            <a:picLocks noChangeAspect="1" noChangeArrowheads="1"/>
          </p:cNvPicPr>
          <p:nvPr/>
        </p:nvPicPr>
        <p:blipFill>
          <a:blip r:embed="rId2"/>
          <a:srcRect/>
          <a:stretch>
            <a:fillRect/>
          </a:stretch>
        </p:blipFill>
        <p:spPr bwMode="auto">
          <a:xfrm>
            <a:off x="2819400" y="1752600"/>
            <a:ext cx="3805238" cy="4495800"/>
          </a:xfrm>
          <a:prstGeom prst="rect">
            <a:avLst/>
          </a:prstGeom>
          <a:noFill/>
        </p:spPr>
      </p:pic>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Tears of the menisci…</a:t>
            </a:r>
            <a:endParaRPr lang="en-US" dirty="0"/>
          </a:p>
        </p:txBody>
      </p:sp>
      <p:sp>
        <p:nvSpPr>
          <p:cNvPr id="3" name="Content Placeholder 2"/>
          <p:cNvSpPr>
            <a:spLocks noGrp="1"/>
          </p:cNvSpPr>
          <p:nvPr>
            <p:ph sz="quarter" idx="1"/>
          </p:nvPr>
        </p:nvSpPr>
        <p:spPr>
          <a:xfrm>
            <a:off x="612648" y="1524000"/>
            <a:ext cx="8153400" cy="5029200"/>
          </a:xfrm>
        </p:spPr>
        <p:txBody>
          <a:bodyPr>
            <a:normAutofit fontScale="92500" lnSpcReduction="20000"/>
          </a:bodyPr>
          <a:lstStyle/>
          <a:p>
            <a:pPr>
              <a:buNone/>
            </a:pPr>
            <a:r>
              <a:rPr lang="en-US" sz="3900" b="1" dirty="0" smtClean="0"/>
              <a:t>Treatment:</a:t>
            </a:r>
          </a:p>
          <a:p>
            <a:r>
              <a:rPr lang="en-US" sz="3900" dirty="0" smtClean="0"/>
              <a:t>Excise the displaced fragment or whole meniscus</a:t>
            </a:r>
          </a:p>
          <a:p>
            <a:r>
              <a:rPr lang="en-US" sz="3900" b="1" dirty="0" smtClean="0"/>
              <a:t>Treatment of locked knee:</a:t>
            </a:r>
          </a:p>
          <a:p>
            <a:pPr lvl="1"/>
            <a:r>
              <a:rPr lang="en-US" sz="3500" dirty="0" smtClean="0"/>
              <a:t>Manipulation under anaesthesia</a:t>
            </a:r>
          </a:p>
          <a:p>
            <a:pPr lvl="1"/>
            <a:r>
              <a:rPr lang="en-US" sz="3500" dirty="0" smtClean="0"/>
              <a:t>Extends the tear in ‘bucket-handle’ tear, so that the fragment moves further towards the middle of the joint, to the intercodylar region.</a:t>
            </a:r>
          </a:p>
          <a:p>
            <a:pPr lvl="1"/>
            <a:r>
              <a:rPr lang="en-US" sz="3500" dirty="0" smtClean="0"/>
              <a:t>This allows for greater freedom of movement.</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E60D26A3-0CBC-4140-9F56-806B6E796B49}" type="slidenum">
              <a:rPr lang="en-US" smtClean="0"/>
              <a:pPr/>
              <a:t>70</a:t>
            </a:fld>
            <a:endParaRPr lang="en-US"/>
          </a:p>
        </p:txBody>
      </p:sp>
      <p:sp>
        <p:nvSpPr>
          <p:cNvPr id="5" name="Footer Placeholder 4"/>
          <p:cNvSpPr>
            <a:spLocks noGrp="1"/>
          </p:cNvSpPr>
          <p:nvPr>
            <p:ph type="ftr" sz="quarter" idx="11"/>
          </p:nvPr>
        </p:nvSpPr>
        <p:spPr/>
        <p:txBody>
          <a:bodyPr/>
          <a:lstStyle/>
          <a:p>
            <a:r>
              <a:rPr lang="en-US" smtClean="0"/>
              <a:t>Mr. Okoth</a:t>
            </a:r>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end.</a:t>
            </a:r>
            <a:endParaRPr lang="en-US" dirty="0"/>
          </a:p>
        </p:txBody>
      </p:sp>
      <p:sp>
        <p:nvSpPr>
          <p:cNvPr id="3" name="Subtitle 2"/>
          <p:cNvSpPr>
            <a:spLocks noGrp="1"/>
          </p:cNvSpPr>
          <p:nvPr>
            <p:ph type="subTitle" idx="1"/>
          </p:nvPr>
        </p:nvSpPr>
        <p:spPr/>
        <p:txBody>
          <a:bodyPr/>
          <a:lstStyle/>
          <a:p>
            <a:r>
              <a:rPr lang="en-US" dirty="0" smtClean="0"/>
              <a:t>Thanks.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Grp="1" noChangeArrowheads="1"/>
          </p:cNvSpPr>
          <p:nvPr>
            <p:ph type="title"/>
          </p:nvPr>
        </p:nvSpPr>
        <p:spPr/>
        <p:txBody>
          <a:bodyPr/>
          <a:lstStyle/>
          <a:p>
            <a:r>
              <a:rPr lang="en-US"/>
              <a:t>Knee dislocation</a:t>
            </a:r>
          </a:p>
        </p:txBody>
      </p:sp>
      <p:pic>
        <p:nvPicPr>
          <p:cNvPr id="13318" name="Picture 6" descr="... to the side that s a dislocated kneecap this is a dislocated knee"/>
          <p:cNvPicPr>
            <a:picLocks noChangeAspect="1" noChangeArrowheads="1"/>
          </p:cNvPicPr>
          <p:nvPr/>
        </p:nvPicPr>
        <p:blipFill>
          <a:blip r:embed="rId2"/>
          <a:srcRect/>
          <a:stretch>
            <a:fillRect/>
          </a:stretch>
        </p:blipFill>
        <p:spPr bwMode="auto">
          <a:xfrm>
            <a:off x="2667000" y="1447800"/>
            <a:ext cx="3433763" cy="4953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Grp="1" noChangeArrowheads="1"/>
          </p:cNvSpPr>
          <p:nvPr>
            <p:ph type="title"/>
          </p:nvPr>
        </p:nvSpPr>
        <p:spPr/>
        <p:txBody>
          <a:bodyPr/>
          <a:lstStyle/>
          <a:p>
            <a:r>
              <a:rPr lang="en-US"/>
              <a:t>Knee dislocation</a:t>
            </a:r>
          </a:p>
        </p:txBody>
      </p:sp>
      <p:pic>
        <p:nvPicPr>
          <p:cNvPr id="15366" name="Picture 6" descr="Ultimate fighting knee injury"/>
          <p:cNvPicPr>
            <a:picLocks noChangeAspect="1" noChangeArrowheads="1"/>
          </p:cNvPicPr>
          <p:nvPr/>
        </p:nvPicPr>
        <p:blipFill>
          <a:blip r:embed="rId2"/>
          <a:srcRect/>
          <a:stretch>
            <a:fillRect/>
          </a:stretch>
        </p:blipFill>
        <p:spPr bwMode="auto">
          <a:xfrm>
            <a:off x="2438400" y="1543050"/>
            <a:ext cx="3962400" cy="39624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648</TotalTime>
  <Words>2074</Words>
  <Application>Microsoft Office PowerPoint</Application>
  <PresentationFormat>On-screen Show (4:3)</PresentationFormat>
  <Paragraphs>364</Paragraphs>
  <Slides>71</Slides>
  <Notes>0</Notes>
  <HiddenSlides>0</HiddenSlides>
  <MMClips>0</MMClips>
  <ScaleCrop>false</ScaleCrop>
  <HeadingPairs>
    <vt:vector size="4" baseType="variant">
      <vt:variant>
        <vt:lpstr>Theme</vt:lpstr>
      </vt:variant>
      <vt:variant>
        <vt:i4>1</vt:i4>
      </vt:variant>
      <vt:variant>
        <vt:lpstr>Slide Titles</vt:lpstr>
      </vt:variant>
      <vt:variant>
        <vt:i4>71</vt:i4>
      </vt:variant>
    </vt:vector>
  </HeadingPairs>
  <TitlesOfParts>
    <vt:vector size="72" baseType="lpstr">
      <vt:lpstr>Median</vt:lpstr>
      <vt:lpstr>Injuries of the knee</vt:lpstr>
      <vt:lpstr>Dislocation of the knee</vt:lpstr>
      <vt:lpstr>Pathology </vt:lpstr>
      <vt:lpstr>Knee dislocation</vt:lpstr>
      <vt:lpstr>Knee dislocation</vt:lpstr>
      <vt:lpstr>Knee dislocation</vt:lpstr>
      <vt:lpstr>Knee dislocation - anterior</vt:lpstr>
      <vt:lpstr>Knee dislocation</vt:lpstr>
      <vt:lpstr>Knee dislocation</vt:lpstr>
      <vt:lpstr>Complications </vt:lpstr>
      <vt:lpstr>Knee dislocation</vt:lpstr>
      <vt:lpstr>Complications …</vt:lpstr>
      <vt:lpstr>Treatment </vt:lpstr>
      <vt:lpstr>FRACTURES OF THE PATELLA</vt:lpstr>
      <vt:lpstr>Fractures of the patella</vt:lpstr>
      <vt:lpstr>Clinical features</vt:lpstr>
      <vt:lpstr>Diagnosis </vt:lpstr>
      <vt:lpstr>Fracture of the patella with separation of fragments</vt:lpstr>
      <vt:lpstr>Fracture of the patella P/A and lateral views</vt:lpstr>
      <vt:lpstr>Undisplaced fracture patella</vt:lpstr>
      <vt:lpstr>Clean break with separation of fragments</vt:lpstr>
      <vt:lpstr>Clean break with separation</vt:lpstr>
      <vt:lpstr>Comminuted fracture with displacement</vt:lpstr>
      <vt:lpstr>Comminuted fracture patella</vt:lpstr>
      <vt:lpstr>Differential diagnosis</vt:lpstr>
      <vt:lpstr>Treatment </vt:lpstr>
      <vt:lpstr>Treatment…</vt:lpstr>
      <vt:lpstr>Cylinder cast</vt:lpstr>
      <vt:lpstr>Treatment…</vt:lpstr>
      <vt:lpstr>Treatment…</vt:lpstr>
      <vt:lpstr>Patellar fracture with separation</vt:lpstr>
      <vt:lpstr>Tension band wiring</vt:lpstr>
      <vt:lpstr>Cannulated lag screws have been used to fix this comminuted fracture</vt:lpstr>
      <vt:lpstr>A cannulated lag screw</vt:lpstr>
      <vt:lpstr>Cannulated lag screws</vt:lpstr>
      <vt:lpstr>How cannulated lag screws are inserted</vt:lpstr>
      <vt:lpstr>Treatment…</vt:lpstr>
      <vt:lpstr>Treatment…</vt:lpstr>
      <vt:lpstr>Ligament injuries of the knee</vt:lpstr>
      <vt:lpstr>Classification </vt:lpstr>
      <vt:lpstr>Tear of medial ligament</vt:lpstr>
      <vt:lpstr>Tear of medial ligament…</vt:lpstr>
      <vt:lpstr>Tear of medial ligament…</vt:lpstr>
      <vt:lpstr>Tear of medial ligament…</vt:lpstr>
      <vt:lpstr>Tear of lateral ligament</vt:lpstr>
      <vt:lpstr>Tears of the cruciate ligaments</vt:lpstr>
      <vt:lpstr>Tears of the cruciate ligaments…</vt:lpstr>
      <vt:lpstr>Tears of the cruciate ligaments…</vt:lpstr>
      <vt:lpstr>Strain of the medial or lateral ligament</vt:lpstr>
      <vt:lpstr>Strain of the medial or lateral ligament…</vt:lpstr>
      <vt:lpstr>Strain of the medial or lateral ligament…</vt:lpstr>
      <vt:lpstr>Normal knee</vt:lpstr>
      <vt:lpstr>Ligament tears</vt:lpstr>
      <vt:lpstr>Tear of posterior cruciate lig.</vt:lpstr>
      <vt:lpstr>Tear of lateral collateral lig.</vt:lpstr>
      <vt:lpstr>Tear of anterior cruciate ligament</vt:lpstr>
      <vt:lpstr>Tear of medial collateral ligament</vt:lpstr>
      <vt:lpstr>Normal knee</vt:lpstr>
      <vt:lpstr>Tears of the menisci of the knee</vt:lpstr>
      <vt:lpstr>Menisci </vt:lpstr>
      <vt:lpstr>Normal menisci</vt:lpstr>
      <vt:lpstr>Tears of the menisci</vt:lpstr>
      <vt:lpstr>Tears of the menisci…</vt:lpstr>
      <vt:lpstr>Tears of the menisci…</vt:lpstr>
      <vt:lpstr>Tears of menisci</vt:lpstr>
      <vt:lpstr>Tear of meniscus</vt:lpstr>
      <vt:lpstr>Tears of the menisci…</vt:lpstr>
      <vt:lpstr>Tears of the menisci…</vt:lpstr>
      <vt:lpstr>Tears of the menisci…</vt:lpstr>
      <vt:lpstr>Tears of the menisci…</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Injuries of the knee</dc:title>
  <dc:creator>peter juma</dc:creator>
  <cp:lastModifiedBy>peter juma</cp:lastModifiedBy>
  <cp:revision>59</cp:revision>
  <dcterms:created xsi:type="dcterms:W3CDTF">2014-08-21T20:57:09Z</dcterms:created>
  <dcterms:modified xsi:type="dcterms:W3CDTF">2015-04-15T07:50:10Z</dcterms:modified>
</cp:coreProperties>
</file>