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57" r:id="rId4"/>
    <p:sldId id="258"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31E8A4-17A2-4FC5-B911-B747053848CC}"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E9BF91-93A1-4CDF-8A80-1A483B1F471B}" type="slidenum">
              <a:rPr lang="en-US" smtClean="0"/>
              <a:t>‹#›</a:t>
            </a:fld>
            <a:endParaRPr lang="en-US"/>
          </a:p>
        </p:txBody>
      </p:sp>
    </p:spTree>
    <p:extLst>
      <p:ext uri="{BB962C8B-B14F-4D97-AF65-F5344CB8AC3E}">
        <p14:creationId xmlns:p14="http://schemas.microsoft.com/office/powerpoint/2010/main" val="2864764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31E8A4-17A2-4FC5-B911-B747053848CC}"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E9BF91-93A1-4CDF-8A80-1A483B1F471B}" type="slidenum">
              <a:rPr lang="en-US" smtClean="0"/>
              <a:t>‹#›</a:t>
            </a:fld>
            <a:endParaRPr lang="en-US"/>
          </a:p>
        </p:txBody>
      </p:sp>
    </p:spTree>
    <p:extLst>
      <p:ext uri="{BB962C8B-B14F-4D97-AF65-F5344CB8AC3E}">
        <p14:creationId xmlns:p14="http://schemas.microsoft.com/office/powerpoint/2010/main" val="3816217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31E8A4-17A2-4FC5-B911-B747053848CC}"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E9BF91-93A1-4CDF-8A80-1A483B1F471B}" type="slidenum">
              <a:rPr lang="en-US" smtClean="0"/>
              <a:t>‹#›</a:t>
            </a:fld>
            <a:endParaRPr lang="en-US"/>
          </a:p>
        </p:txBody>
      </p:sp>
    </p:spTree>
    <p:extLst>
      <p:ext uri="{BB962C8B-B14F-4D97-AF65-F5344CB8AC3E}">
        <p14:creationId xmlns:p14="http://schemas.microsoft.com/office/powerpoint/2010/main" val="3937799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31E8A4-17A2-4FC5-B911-B747053848CC}"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E9BF91-93A1-4CDF-8A80-1A483B1F471B}" type="slidenum">
              <a:rPr lang="en-US" smtClean="0"/>
              <a:t>‹#›</a:t>
            </a:fld>
            <a:endParaRPr lang="en-US"/>
          </a:p>
        </p:txBody>
      </p:sp>
    </p:spTree>
    <p:extLst>
      <p:ext uri="{BB962C8B-B14F-4D97-AF65-F5344CB8AC3E}">
        <p14:creationId xmlns:p14="http://schemas.microsoft.com/office/powerpoint/2010/main" val="4164372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31E8A4-17A2-4FC5-B911-B747053848CC}"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E9BF91-93A1-4CDF-8A80-1A483B1F471B}" type="slidenum">
              <a:rPr lang="en-US" smtClean="0"/>
              <a:t>‹#›</a:t>
            </a:fld>
            <a:endParaRPr lang="en-US"/>
          </a:p>
        </p:txBody>
      </p:sp>
    </p:spTree>
    <p:extLst>
      <p:ext uri="{BB962C8B-B14F-4D97-AF65-F5344CB8AC3E}">
        <p14:creationId xmlns:p14="http://schemas.microsoft.com/office/powerpoint/2010/main" val="1678833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31E8A4-17A2-4FC5-B911-B747053848CC}"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E9BF91-93A1-4CDF-8A80-1A483B1F471B}" type="slidenum">
              <a:rPr lang="en-US" smtClean="0"/>
              <a:t>‹#›</a:t>
            </a:fld>
            <a:endParaRPr lang="en-US"/>
          </a:p>
        </p:txBody>
      </p:sp>
    </p:spTree>
    <p:extLst>
      <p:ext uri="{BB962C8B-B14F-4D97-AF65-F5344CB8AC3E}">
        <p14:creationId xmlns:p14="http://schemas.microsoft.com/office/powerpoint/2010/main" val="1640226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31E8A4-17A2-4FC5-B911-B747053848CC}" type="datetimeFigureOut">
              <a:rPr lang="en-US" smtClean="0"/>
              <a:t>10/1/2020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E9BF91-93A1-4CDF-8A80-1A483B1F471B}" type="slidenum">
              <a:rPr lang="en-US" smtClean="0"/>
              <a:t>‹#›</a:t>
            </a:fld>
            <a:endParaRPr lang="en-US"/>
          </a:p>
        </p:txBody>
      </p:sp>
    </p:spTree>
    <p:extLst>
      <p:ext uri="{BB962C8B-B14F-4D97-AF65-F5344CB8AC3E}">
        <p14:creationId xmlns:p14="http://schemas.microsoft.com/office/powerpoint/2010/main" val="3881396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31E8A4-17A2-4FC5-B911-B747053848CC}" type="datetimeFigureOut">
              <a:rPr lang="en-US" smtClean="0"/>
              <a:t>10/1/2020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E9BF91-93A1-4CDF-8A80-1A483B1F471B}" type="slidenum">
              <a:rPr lang="en-US" smtClean="0"/>
              <a:t>‹#›</a:t>
            </a:fld>
            <a:endParaRPr lang="en-US"/>
          </a:p>
        </p:txBody>
      </p:sp>
    </p:spTree>
    <p:extLst>
      <p:ext uri="{BB962C8B-B14F-4D97-AF65-F5344CB8AC3E}">
        <p14:creationId xmlns:p14="http://schemas.microsoft.com/office/powerpoint/2010/main" val="1682053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1E8A4-17A2-4FC5-B911-B747053848CC}" type="datetimeFigureOut">
              <a:rPr lang="en-US" smtClean="0"/>
              <a:t>10/1/2020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E9BF91-93A1-4CDF-8A80-1A483B1F471B}" type="slidenum">
              <a:rPr lang="en-US" smtClean="0"/>
              <a:t>‹#›</a:t>
            </a:fld>
            <a:endParaRPr lang="en-US"/>
          </a:p>
        </p:txBody>
      </p:sp>
    </p:spTree>
    <p:extLst>
      <p:ext uri="{BB962C8B-B14F-4D97-AF65-F5344CB8AC3E}">
        <p14:creationId xmlns:p14="http://schemas.microsoft.com/office/powerpoint/2010/main" val="301971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31E8A4-17A2-4FC5-B911-B747053848CC}"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E9BF91-93A1-4CDF-8A80-1A483B1F471B}" type="slidenum">
              <a:rPr lang="en-US" smtClean="0"/>
              <a:t>‹#›</a:t>
            </a:fld>
            <a:endParaRPr lang="en-US"/>
          </a:p>
        </p:txBody>
      </p:sp>
    </p:spTree>
    <p:extLst>
      <p:ext uri="{BB962C8B-B14F-4D97-AF65-F5344CB8AC3E}">
        <p14:creationId xmlns:p14="http://schemas.microsoft.com/office/powerpoint/2010/main" val="557036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31E8A4-17A2-4FC5-B911-B747053848CC}"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E9BF91-93A1-4CDF-8A80-1A483B1F471B}" type="slidenum">
              <a:rPr lang="en-US" smtClean="0"/>
              <a:t>‹#›</a:t>
            </a:fld>
            <a:endParaRPr lang="en-US"/>
          </a:p>
        </p:txBody>
      </p:sp>
    </p:spTree>
    <p:extLst>
      <p:ext uri="{BB962C8B-B14F-4D97-AF65-F5344CB8AC3E}">
        <p14:creationId xmlns:p14="http://schemas.microsoft.com/office/powerpoint/2010/main" val="731355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1E8A4-17A2-4FC5-B911-B747053848CC}" type="datetimeFigureOut">
              <a:rPr lang="en-US" smtClean="0"/>
              <a:t>10/1/2020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E9BF91-93A1-4CDF-8A80-1A483B1F471B}" type="slidenum">
              <a:rPr lang="en-US" smtClean="0"/>
              <a:t>‹#›</a:t>
            </a:fld>
            <a:endParaRPr lang="en-US"/>
          </a:p>
        </p:txBody>
      </p:sp>
    </p:spTree>
    <p:extLst>
      <p:ext uri="{BB962C8B-B14F-4D97-AF65-F5344CB8AC3E}">
        <p14:creationId xmlns:p14="http://schemas.microsoft.com/office/powerpoint/2010/main" val="131054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latin typeface="Times New Roman" panose="02020603050405020304" pitchFamily="18" charset="0"/>
                <a:cs typeface="Times New Roman" panose="02020603050405020304" pitchFamily="18" charset="0"/>
              </a:rPr>
              <a:t>Introduction Nursing </a:t>
            </a:r>
            <a:r>
              <a:rPr lang="en-US" b="1" dirty="0">
                <a:latin typeface="Times New Roman" panose="02020603050405020304" pitchFamily="18" charset="0"/>
                <a:cs typeface="Times New Roman" panose="02020603050405020304" pitchFamily="18" charset="0"/>
              </a:rPr>
              <a:t>Theories</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02475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sz="3200" b="1" dirty="0">
                <a:latin typeface="Times New Roman" panose="02020603050405020304" pitchFamily="18" charset="0"/>
                <a:cs typeface="Times New Roman" panose="02020603050405020304" pitchFamily="18" charset="0"/>
              </a:rPr>
              <a:t>Process.</a:t>
            </a:r>
            <a:r>
              <a:rPr lang="en-US" sz="3200" dirty="0">
                <a:latin typeface="Times New Roman" panose="02020603050405020304" pitchFamily="18" charset="0"/>
                <a:cs typeface="Times New Roman" panose="02020603050405020304" pitchFamily="18" charset="0"/>
              </a:rPr>
              <a:t> Processes are a series of organized steps, changes or functions intended to bring about the desired result.</a:t>
            </a:r>
          </a:p>
          <a:p>
            <a:pPr algn="just">
              <a:buFont typeface="Wingdings" panose="05000000000000000000" pitchFamily="2" charset="2"/>
              <a:buChar char="ü"/>
            </a:pPr>
            <a:r>
              <a:rPr lang="en-US" sz="3200" b="1" dirty="0">
                <a:latin typeface="Times New Roman" panose="02020603050405020304" pitchFamily="18" charset="0"/>
                <a:cs typeface="Times New Roman" panose="02020603050405020304" pitchFamily="18" charset="0"/>
              </a:rPr>
              <a:t>Paradigm.</a:t>
            </a:r>
            <a:r>
              <a:rPr lang="en-US" sz="3200" dirty="0">
                <a:latin typeface="Times New Roman" panose="02020603050405020304" pitchFamily="18" charset="0"/>
                <a:cs typeface="Times New Roman" panose="02020603050405020304" pitchFamily="18" charset="0"/>
              </a:rPr>
              <a:t> A paradigm refers to a pattern of shared understanding and assumptions about reality and the world; worldview or widely accepted value system</a:t>
            </a:r>
          </a:p>
          <a:p>
            <a:endParaRPr lang="en-US" dirty="0"/>
          </a:p>
        </p:txBody>
      </p:sp>
    </p:spTree>
    <p:extLst>
      <p:ext uri="{BB962C8B-B14F-4D97-AF65-F5344CB8AC3E}">
        <p14:creationId xmlns:p14="http://schemas.microsoft.com/office/powerpoint/2010/main" val="2937228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b="1" dirty="0">
                <a:latin typeface="Times New Roman" panose="02020603050405020304" pitchFamily="18" charset="0"/>
                <a:cs typeface="Times New Roman" panose="02020603050405020304" pitchFamily="18" charset="0"/>
              </a:rPr>
              <a:t>Metaparadigm.</a:t>
            </a:r>
            <a:r>
              <a:rPr lang="en-US" sz="3200" dirty="0">
                <a:latin typeface="Times New Roman" panose="02020603050405020304" pitchFamily="18" charset="0"/>
                <a:cs typeface="Times New Roman" panose="02020603050405020304" pitchFamily="18" charset="0"/>
              </a:rPr>
              <a:t>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A </a:t>
            </a:r>
            <a:r>
              <a:rPr lang="en-US" sz="3200" dirty="0">
                <a:latin typeface="Times New Roman" panose="02020603050405020304" pitchFamily="18" charset="0"/>
                <a:cs typeface="Times New Roman" panose="02020603050405020304" pitchFamily="18" charset="0"/>
              </a:rPr>
              <a:t>metaparadigm is the most general statement of discipline and functions as a framework in which the more restricted structures of conceptual models develop.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Much </a:t>
            </a:r>
            <a:r>
              <a:rPr lang="en-US" sz="3200" dirty="0">
                <a:latin typeface="Times New Roman" panose="02020603050405020304" pitchFamily="18" charset="0"/>
                <a:cs typeface="Times New Roman" panose="02020603050405020304" pitchFamily="18" charset="0"/>
              </a:rPr>
              <a:t>of the theoretical work in nursing focused on articulating relationships among four major concepts: person, environment, health, and nursing</a:t>
            </a:r>
          </a:p>
        </p:txBody>
      </p:sp>
    </p:spTree>
    <p:extLst>
      <p:ext uri="{BB962C8B-B14F-4D97-AF65-F5344CB8AC3E}">
        <p14:creationId xmlns:p14="http://schemas.microsoft.com/office/powerpoint/2010/main" val="2914806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The Nursing Metaparadigm</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There are four major concepts that are frequently interrelated and fundamental to nursing theory</a:t>
            </a:r>
            <a:r>
              <a:rPr lang="en-US" sz="32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P</a:t>
            </a:r>
            <a:r>
              <a:rPr lang="en-US" sz="3200" dirty="0" smtClean="0">
                <a:latin typeface="Times New Roman" panose="02020603050405020304" pitchFamily="18" charset="0"/>
                <a:cs typeface="Times New Roman" panose="02020603050405020304" pitchFamily="18" charset="0"/>
              </a:rPr>
              <a:t>erson</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E</a:t>
            </a:r>
            <a:r>
              <a:rPr lang="en-US" sz="3200" dirty="0" smtClean="0">
                <a:latin typeface="Times New Roman" panose="02020603050405020304" pitchFamily="18" charset="0"/>
                <a:cs typeface="Times New Roman" panose="02020603050405020304" pitchFamily="18" charset="0"/>
              </a:rPr>
              <a:t>nvironment</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H</a:t>
            </a:r>
            <a:r>
              <a:rPr lang="en-US" sz="3200" dirty="0" smtClean="0">
                <a:latin typeface="Times New Roman" panose="02020603050405020304" pitchFamily="18" charset="0"/>
                <a:cs typeface="Times New Roman" panose="02020603050405020304" pitchFamily="18" charset="0"/>
              </a:rPr>
              <a:t>ealth</a:t>
            </a:r>
            <a:r>
              <a:rPr lang="en-US" sz="3200" dirty="0">
                <a:latin typeface="Times New Roman" panose="02020603050405020304" pitchFamily="18" charset="0"/>
                <a:cs typeface="Times New Roman" panose="02020603050405020304" pitchFamily="18" charset="0"/>
              </a:rPr>
              <a:t>, and nursing.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These </a:t>
            </a:r>
            <a:r>
              <a:rPr lang="en-US" sz="3200" dirty="0">
                <a:latin typeface="Times New Roman" panose="02020603050405020304" pitchFamily="18" charset="0"/>
                <a:cs typeface="Times New Roman" panose="02020603050405020304" pitchFamily="18" charset="0"/>
              </a:rPr>
              <a:t>four are collectively referred to as </a:t>
            </a:r>
            <a:r>
              <a:rPr lang="en-US" sz="3200" b="1" dirty="0">
                <a:latin typeface="Times New Roman" panose="02020603050405020304" pitchFamily="18" charset="0"/>
                <a:cs typeface="Times New Roman" panose="02020603050405020304" pitchFamily="18" charset="0"/>
              </a:rPr>
              <a:t>metaparadigm for nursing</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194714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smtClean="0">
                <a:latin typeface="Times New Roman" panose="02020603050405020304" pitchFamily="18" charset="0"/>
                <a:cs typeface="Times New Roman" panose="02020603050405020304" pitchFamily="18" charset="0"/>
              </a:rPr>
              <a:t>Person</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Person </a:t>
            </a:r>
            <a:r>
              <a:rPr lang="en-US" dirty="0">
                <a:latin typeface="Times New Roman" panose="02020603050405020304" pitchFamily="18" charset="0"/>
                <a:cs typeface="Times New Roman" panose="02020603050405020304" pitchFamily="18" charset="0"/>
              </a:rPr>
              <a:t>(also referred to as Client or Human Beings) is the recipient of nursing care and may include individuals, patients, groups, families, and </a:t>
            </a:r>
            <a:r>
              <a:rPr lang="en-US" dirty="0" smtClean="0">
                <a:latin typeface="Times New Roman" panose="02020603050405020304" pitchFamily="18" charset="0"/>
                <a:cs typeface="Times New Roman" panose="02020603050405020304" pitchFamily="18" charset="0"/>
              </a:rPr>
              <a:t>communities</a:t>
            </a:r>
          </a:p>
          <a:p>
            <a:pPr marL="0" indent="0" algn="just">
              <a:buNone/>
            </a:pPr>
            <a:r>
              <a:rPr lang="en-US" b="1" dirty="0" smtClean="0">
                <a:latin typeface="Times New Roman" panose="02020603050405020304" pitchFamily="18" charset="0"/>
                <a:cs typeface="Times New Roman" panose="02020603050405020304" pitchFamily="18" charset="0"/>
              </a:rPr>
              <a:t>Environment</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Environment </a:t>
            </a:r>
            <a:r>
              <a:rPr lang="en-US" dirty="0">
                <a:latin typeface="Times New Roman" panose="02020603050405020304" pitchFamily="18" charset="0"/>
                <a:cs typeface="Times New Roman" panose="02020603050405020304" pitchFamily="18" charset="0"/>
              </a:rPr>
              <a:t>(or situation) is defined as the internal and external surrounds that affect the client. It includes all positive or negative conditions that affect the patient, the physical environment, such as families, friends, and significant others, and the setting for where they go for their healthcare</a:t>
            </a:r>
          </a:p>
          <a:p>
            <a:endParaRPr lang="en-US" dirty="0"/>
          </a:p>
        </p:txBody>
      </p:sp>
    </p:spTree>
    <p:extLst>
      <p:ext uri="{BB962C8B-B14F-4D97-AF65-F5344CB8AC3E}">
        <p14:creationId xmlns:p14="http://schemas.microsoft.com/office/powerpoint/2010/main" val="2637022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sz="3200" b="1" dirty="0">
                <a:latin typeface="Times New Roman" panose="02020603050405020304" pitchFamily="18" charset="0"/>
                <a:cs typeface="Times New Roman" panose="02020603050405020304" pitchFamily="18" charset="0"/>
              </a:rPr>
              <a:t>Health</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Health is defined as the degree of wellness or well-being that the client experiences. It may have different meanings for each patient, the clinical setting, and the health care provider.</a:t>
            </a:r>
          </a:p>
          <a:p>
            <a:endParaRPr lang="en-US" dirty="0"/>
          </a:p>
        </p:txBody>
      </p:sp>
    </p:spTree>
    <p:extLst>
      <p:ext uri="{BB962C8B-B14F-4D97-AF65-F5344CB8AC3E}">
        <p14:creationId xmlns:p14="http://schemas.microsoft.com/office/powerpoint/2010/main" val="61162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sz="3200" b="1" dirty="0">
                <a:latin typeface="Times New Roman" panose="02020603050405020304" pitchFamily="18" charset="0"/>
                <a:cs typeface="Times New Roman" panose="02020603050405020304" pitchFamily="18" charset="0"/>
              </a:rPr>
              <a:t>Nursing</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 attributes, characteristics, and actions of the nurse providing care on behalf of or in conjunction with, the client</a:t>
            </a:r>
            <a:r>
              <a:rPr lang="en-US" sz="32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There are numerous definitions of nursing, though nursing scholars may have difficulty agreeing on its exact definition, the ultimate goal of nursing theories is to improve patient care.</a:t>
            </a:r>
          </a:p>
          <a:p>
            <a:endParaRPr lang="en-US" dirty="0"/>
          </a:p>
        </p:txBody>
      </p:sp>
    </p:spTree>
    <p:extLst>
      <p:ext uri="{BB962C8B-B14F-4D97-AF65-F5344CB8AC3E}">
        <p14:creationId xmlns:p14="http://schemas.microsoft.com/office/powerpoint/2010/main" val="839497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IMPORTANCE OF THEORY IN NURSING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Nursing theories help recognize what should set the foundation of practice by explicitly describing nursing.</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By providing a definition of nursing, nursing theory also helps nurses to understand their purpose and role in the healthcare setting</a:t>
            </a:r>
            <a:r>
              <a:rPr lang="en-US" sz="3200" dirty="0" smtClean="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Theories </a:t>
            </a:r>
            <a:r>
              <a:rPr lang="en-US" sz="3200" dirty="0">
                <a:latin typeface="Times New Roman" panose="02020603050405020304" pitchFamily="18" charset="0"/>
                <a:cs typeface="Times New Roman" panose="02020603050405020304" pitchFamily="18" charset="0"/>
              </a:rPr>
              <a:t>serve as a rationale or scientific reasons for nursing interventions and give nurses the knowledge base necessary for acting and responding appropriately in nursing care situations</a:t>
            </a:r>
          </a:p>
        </p:txBody>
      </p:sp>
    </p:spTree>
    <p:extLst>
      <p:ext uri="{BB962C8B-B14F-4D97-AF65-F5344CB8AC3E}">
        <p14:creationId xmlns:p14="http://schemas.microsoft.com/office/powerpoint/2010/main" val="308595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Nursing theories provide the foundations of nursing practice, helps generate further knowledge, and indicate in which direction nursing should develop in the future (Brown, 1964).</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By providing nurses a sense of identity, nursing theory can help patients, managers, and other healthcare professionals to acknowledge and understand the unique contribution that nurses make to the healthcare service (Draper, 1990)</a:t>
            </a:r>
          </a:p>
          <a:p>
            <a:endParaRPr lang="en-US" dirty="0"/>
          </a:p>
        </p:txBody>
      </p:sp>
    </p:spTree>
    <p:extLst>
      <p:ext uri="{BB962C8B-B14F-4D97-AF65-F5344CB8AC3E}">
        <p14:creationId xmlns:p14="http://schemas.microsoft.com/office/powerpoint/2010/main" val="3830701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Nursing theories prepare the nurses to reflect on the assumptions and question the values in nursing, thus further defining nursing and increasing knowledge base.</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Nursing theories aim to define, predict, and demonstrate the phenomenon of nursing (Chinn and Jacobs, 1978).</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It can be regarded as an attempt by the nursing profession to maintain and preserve its professional limits and boundaries</a:t>
            </a:r>
          </a:p>
          <a:p>
            <a:endParaRPr lang="en-US" dirty="0"/>
          </a:p>
        </p:txBody>
      </p:sp>
    </p:spTree>
    <p:extLst>
      <p:ext uri="{BB962C8B-B14F-4D97-AF65-F5344CB8AC3E}">
        <p14:creationId xmlns:p14="http://schemas.microsoft.com/office/powerpoint/2010/main" val="1284464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Purposes of Nursing Theories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 primary purpose of theory in the profession of nursing is to improve practice by positively influence the health and quality of life of patients</a:t>
            </a:r>
            <a:r>
              <a:rPr lang="en-US" sz="32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Nursing theories are also developed to define and describe nursing care, guide nursing practice, and provide a basis for clinical decision making.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accomplishments of nursing in the past led to the recognition of nursing in academic discipline, research, and profession.</a:t>
            </a:r>
          </a:p>
        </p:txBody>
      </p:sp>
    </p:spTree>
    <p:extLst>
      <p:ext uri="{BB962C8B-B14F-4D97-AF65-F5344CB8AC3E}">
        <p14:creationId xmlns:p14="http://schemas.microsoft.com/office/powerpoint/2010/main" val="154211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latin typeface="Times New Roman" panose="02020603050405020304" pitchFamily="18" charset="0"/>
                <a:cs typeface="Times New Roman" panose="02020603050405020304" pitchFamily="18" charset="0"/>
              </a:rPr>
              <a:t>OBJECTIVES </a:t>
            </a:r>
            <a:endParaRPr lang="en-US" sz="7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US" sz="3200" dirty="0" smtClean="0">
                <a:latin typeface="Times New Roman" panose="02020603050405020304" pitchFamily="18" charset="0"/>
                <a:cs typeface="Times New Roman" panose="02020603050405020304" pitchFamily="18" charset="0"/>
              </a:rPr>
              <a:t>At the end of the lesson you should be able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Define common terms used nursing theories</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Describe the nursing </a:t>
            </a:r>
            <a:r>
              <a:rPr lang="en-US" sz="3200" dirty="0" smtClean="0">
                <a:latin typeface="Times New Roman" panose="02020603050405020304" pitchFamily="18" charset="0"/>
                <a:cs typeface="Times New Roman" panose="02020603050405020304" pitchFamily="18" charset="0"/>
              </a:rPr>
              <a:t>Metaparadigm</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Explain the importance of theory in nursing</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Discuss the purpose of a theory in nursing </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131971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In Academic Discipline</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Much of the earlier nursing programs identified the major concepts in one or two nursing models, organized the concepts and build an entire nursing curriculum around the created framework.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unique language in these models was typically introduced into program objectives, course objectives, course descriptions, and clinical performance criteria</a:t>
            </a:r>
          </a:p>
          <a:p>
            <a:endParaRPr lang="en-US" dirty="0"/>
          </a:p>
        </p:txBody>
      </p:sp>
    </p:spTree>
    <p:extLst>
      <p:ext uri="{BB962C8B-B14F-4D97-AF65-F5344CB8AC3E}">
        <p14:creationId xmlns:p14="http://schemas.microsoft.com/office/powerpoint/2010/main" val="321046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In </a:t>
            </a:r>
            <a:r>
              <a:rPr lang="en-US" b="1" dirty="0" smtClean="0">
                <a:latin typeface="Times New Roman" panose="02020603050405020304" pitchFamily="18" charset="0"/>
                <a:cs typeface="Times New Roman" panose="02020603050405020304" pitchFamily="18" charset="0"/>
              </a:rPr>
              <a:t>Research</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Development </a:t>
            </a:r>
            <a:r>
              <a:rPr lang="en-US" dirty="0">
                <a:latin typeface="Times New Roman" panose="02020603050405020304" pitchFamily="18" charset="0"/>
                <a:cs typeface="Times New Roman" panose="02020603050405020304" pitchFamily="18" charset="0"/>
              </a:rPr>
              <a:t>of theory is fundamental to the research process where it is necessary to use theory as a framework to provide perspective and guidance to the research study.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Theory </a:t>
            </a:r>
            <a:r>
              <a:rPr lang="en-US" dirty="0">
                <a:latin typeface="Times New Roman" panose="02020603050405020304" pitchFamily="18" charset="0"/>
                <a:cs typeface="Times New Roman" panose="02020603050405020304" pitchFamily="18" charset="0"/>
              </a:rPr>
              <a:t>can also be used to guide the research process by creating and testing phenomena of interest.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improve the nursing profession’s ability to meet the societal duties and responsibilities, there need to be a continuous reciprocal and cyclical connection with theory, practice, and research.</a:t>
            </a:r>
          </a:p>
          <a:p>
            <a:endParaRPr lang="en-US" dirty="0"/>
          </a:p>
        </p:txBody>
      </p:sp>
    </p:spTree>
    <p:extLst>
      <p:ext uri="{BB962C8B-B14F-4D97-AF65-F5344CB8AC3E}">
        <p14:creationId xmlns:p14="http://schemas.microsoft.com/office/powerpoint/2010/main" val="3580239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In </a:t>
            </a:r>
            <a:r>
              <a:rPr lang="en-US" b="1" dirty="0" smtClean="0">
                <a:latin typeface="Times New Roman" panose="02020603050405020304" pitchFamily="18" charset="0"/>
                <a:cs typeface="Times New Roman" panose="02020603050405020304" pitchFamily="18" charset="0"/>
              </a:rPr>
              <a:t>Profession</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Clinical </a:t>
            </a:r>
            <a:r>
              <a:rPr lang="en-US" dirty="0">
                <a:latin typeface="Times New Roman" panose="02020603050405020304" pitchFamily="18" charset="0"/>
                <a:cs typeface="Times New Roman" panose="02020603050405020304" pitchFamily="18" charset="0"/>
              </a:rPr>
              <a:t>practice generates research questions and knowledge for theory. In a clinical setting, its primary contribution has been the facilitation of reflecting, questioning, and thinking about what nurses do.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Because </a:t>
            </a:r>
            <a:r>
              <a:rPr lang="en-US" dirty="0">
                <a:latin typeface="Times New Roman" panose="02020603050405020304" pitchFamily="18" charset="0"/>
                <a:cs typeface="Times New Roman" panose="02020603050405020304" pitchFamily="18" charset="0"/>
              </a:rPr>
              <a:t>nurses and nursing practice are often subordinate to powerful institutional forces and traditions, the introduction of any framework that encourages nurses to reflect on, question, and think about what they do provide an invaluable service</a:t>
            </a:r>
          </a:p>
          <a:p>
            <a:endParaRPr lang="en-US" dirty="0"/>
          </a:p>
        </p:txBody>
      </p:sp>
    </p:spTree>
    <p:extLst>
      <p:ext uri="{BB962C8B-B14F-4D97-AF65-F5344CB8AC3E}">
        <p14:creationId xmlns:p14="http://schemas.microsoft.com/office/powerpoint/2010/main" val="1008049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21227"/>
            <a:ext cx="10515600" cy="1481071"/>
          </a:xfrm>
        </p:spPr>
        <p:txBody>
          <a:bodyPr/>
          <a:lstStyle/>
          <a:p>
            <a:r>
              <a:rPr lang="en-US" b="1" i="1" dirty="0" smtClean="0">
                <a:solidFill>
                  <a:srgbClr val="00B050"/>
                </a:solidFill>
                <a:latin typeface="Times New Roman" panose="02020603050405020304" pitchFamily="18" charset="0"/>
                <a:cs typeface="Times New Roman" panose="02020603050405020304" pitchFamily="18" charset="0"/>
              </a:rPr>
              <a:t>THANKS A LOT FOR YOUR TIME </a:t>
            </a:r>
            <a:endParaRPr lang="en-US" b="1" i="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736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b="1" dirty="0" smtClean="0">
                <a:latin typeface="Times New Roman" panose="02020603050405020304" pitchFamily="18" charset="0"/>
                <a:cs typeface="Times New Roman" panose="02020603050405020304" pitchFamily="18" charset="0"/>
              </a:rPr>
              <a:t>Introduction </a:t>
            </a:r>
            <a:endParaRPr lang="en-US" sz="8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b="1" dirty="0">
                <a:latin typeface="Times New Roman" panose="02020603050405020304" pitchFamily="18" charset="0"/>
                <a:cs typeface="Times New Roman" panose="02020603050405020304" pitchFamily="18" charset="0"/>
              </a:rPr>
              <a:t>Nursing theories</a:t>
            </a:r>
            <a:r>
              <a:rPr lang="en-US" sz="3200" dirty="0">
                <a:latin typeface="Times New Roman" panose="02020603050405020304" pitchFamily="18" charset="0"/>
                <a:cs typeface="Times New Roman" panose="02020603050405020304" pitchFamily="18" charset="0"/>
              </a:rPr>
              <a:t> are organized bodies of knowledge to define what nursing is, what nurses do, and why do they do it</a:t>
            </a:r>
            <a:r>
              <a:rPr lang="en-US" sz="32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Nursing theories provide a way to define nursing as a unique discipline that is separate from other disciplines (e.g., medicine).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It </a:t>
            </a:r>
            <a:r>
              <a:rPr lang="en-US" sz="3200" dirty="0">
                <a:latin typeface="Times New Roman" panose="02020603050405020304" pitchFamily="18" charset="0"/>
                <a:cs typeface="Times New Roman" panose="02020603050405020304" pitchFamily="18" charset="0"/>
              </a:rPr>
              <a:t>is a framework of concepts and purposes intended to guide the practice of nursing at a more concrete and specific level</a:t>
            </a:r>
          </a:p>
        </p:txBody>
      </p:sp>
    </p:spTree>
    <p:extLst>
      <p:ext uri="{BB962C8B-B14F-4D97-AF65-F5344CB8AC3E}">
        <p14:creationId xmlns:p14="http://schemas.microsoft.com/office/powerpoint/2010/main" val="614757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Nursing, as a profession, is committed to recognizing its own unparalleled body of knowledge vital to nursing practice—nursing science.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To </a:t>
            </a:r>
            <a:r>
              <a:rPr lang="en-US" sz="3200" dirty="0">
                <a:latin typeface="Times New Roman" panose="02020603050405020304" pitchFamily="18" charset="0"/>
                <a:cs typeface="Times New Roman" panose="02020603050405020304" pitchFamily="18" charset="0"/>
              </a:rPr>
              <a:t>distinguish this foundation of knowledge, nurses need to identify, develop, and understand concepts and theories in line with nursing. </a:t>
            </a:r>
          </a:p>
        </p:txBody>
      </p:sp>
    </p:spTree>
    <p:extLst>
      <p:ext uri="{BB962C8B-B14F-4D97-AF65-F5344CB8AC3E}">
        <p14:creationId xmlns:p14="http://schemas.microsoft.com/office/powerpoint/2010/main" val="1651603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As a science, nursing is based on the theory of what nursing is, what nurses do, and why.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Nursing is a unique discipline and is separate from medicine.</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It has its own body of knowledge on which delivery of care is based</a:t>
            </a:r>
          </a:p>
          <a:p>
            <a:endParaRPr lang="en-US" dirty="0"/>
          </a:p>
        </p:txBody>
      </p:sp>
    </p:spTree>
    <p:extLst>
      <p:ext uri="{BB962C8B-B14F-4D97-AF65-F5344CB8AC3E}">
        <p14:creationId xmlns:p14="http://schemas.microsoft.com/office/powerpoint/2010/main" val="3539029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b="1" dirty="0" smtClean="0">
                <a:latin typeface="Times New Roman" panose="02020603050405020304" pitchFamily="18" charset="0"/>
                <a:cs typeface="Times New Roman" panose="02020603050405020304" pitchFamily="18" charset="0"/>
              </a:rPr>
              <a:t>Defining Terms</a:t>
            </a:r>
            <a:endParaRPr lang="en-US" sz="7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Development of nursing theory demands an understanding of selected terminologies, definitions, and assumptions.</a:t>
            </a:r>
          </a:p>
          <a:p>
            <a:pPr algn="just">
              <a:buFont typeface="Wingdings" panose="05000000000000000000" pitchFamily="2" charset="2"/>
              <a:buChar char="ü"/>
            </a:pPr>
            <a:r>
              <a:rPr lang="en-US" sz="3200" b="1" dirty="0">
                <a:latin typeface="Times New Roman" panose="02020603050405020304" pitchFamily="18" charset="0"/>
                <a:cs typeface="Times New Roman" panose="02020603050405020304" pitchFamily="18" charset="0"/>
              </a:rPr>
              <a:t>Philosophy.</a:t>
            </a:r>
            <a:r>
              <a:rPr lang="en-US" sz="3200" dirty="0">
                <a:latin typeface="Times New Roman" panose="02020603050405020304" pitchFamily="18" charset="0"/>
                <a:cs typeface="Times New Roman" panose="02020603050405020304" pitchFamily="18" charset="0"/>
              </a:rPr>
              <a:t> Beliefs and values that define a way of thinking and are generally known and understood by a group or discipline</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8873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b="1" dirty="0" smtClean="0">
                <a:latin typeface="Times New Roman" panose="02020603050405020304" pitchFamily="18" charset="0"/>
                <a:cs typeface="Times New Roman" panose="02020603050405020304" pitchFamily="18" charset="0"/>
              </a:rPr>
              <a:t>Theory</a:t>
            </a:r>
            <a:r>
              <a:rPr lang="en-US" sz="3200" dirty="0" smtClean="0">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A belief, policy, or procedure proposed or followed as the basis of action. It refers to a logical group of general propositions used as principles of explanation. Theories are also used to describe, predict, or control phenomena</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4967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b="1" dirty="0">
                <a:latin typeface="Times New Roman" panose="02020603050405020304" pitchFamily="18" charset="0"/>
                <a:cs typeface="Times New Roman" panose="02020603050405020304" pitchFamily="18" charset="0"/>
              </a:rPr>
              <a:t>Concept.</a:t>
            </a:r>
            <a:r>
              <a:rPr lang="en-US" sz="3200" dirty="0">
                <a:latin typeface="Times New Roman" panose="02020603050405020304" pitchFamily="18" charset="0"/>
                <a:cs typeface="Times New Roman" panose="02020603050405020304" pitchFamily="18" charset="0"/>
              </a:rPr>
              <a:t> Concepts are often called the building blocks of theories. They are primarily the vehicles of thought that involve images.</a:t>
            </a:r>
          </a:p>
          <a:p>
            <a:pPr algn="just">
              <a:buFont typeface="Wingdings" panose="05000000000000000000" pitchFamily="2" charset="2"/>
              <a:buChar char="ü"/>
            </a:pPr>
            <a:r>
              <a:rPr lang="en-US" sz="3200" b="1" dirty="0">
                <a:latin typeface="Times New Roman" panose="02020603050405020304" pitchFamily="18" charset="0"/>
                <a:cs typeface="Times New Roman" panose="02020603050405020304" pitchFamily="18" charset="0"/>
              </a:rPr>
              <a:t>Models.</a:t>
            </a:r>
            <a:r>
              <a:rPr lang="en-US" sz="3200" dirty="0">
                <a:latin typeface="Times New Roman" panose="02020603050405020304" pitchFamily="18" charset="0"/>
                <a:cs typeface="Times New Roman" panose="02020603050405020304" pitchFamily="18" charset="0"/>
              </a:rPr>
              <a:t> Models are representations of the interaction among and between the concepts showing patterns. They present an overview of the thinking behind the theory and may demonstrate how theory can be introduced into practice</a:t>
            </a:r>
          </a:p>
        </p:txBody>
      </p:sp>
    </p:spTree>
    <p:extLst>
      <p:ext uri="{BB962C8B-B14F-4D97-AF65-F5344CB8AC3E}">
        <p14:creationId xmlns:p14="http://schemas.microsoft.com/office/powerpoint/2010/main" val="3582862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b="1" dirty="0">
                <a:latin typeface="Times New Roman" panose="02020603050405020304" pitchFamily="18" charset="0"/>
                <a:cs typeface="Times New Roman" panose="02020603050405020304" pitchFamily="18" charset="0"/>
              </a:rPr>
              <a:t>Conceptual framework.</a:t>
            </a:r>
            <a:r>
              <a:rPr lang="en-US" sz="3200" dirty="0">
                <a:latin typeface="Times New Roman" panose="02020603050405020304" pitchFamily="18" charset="0"/>
                <a:cs typeface="Times New Roman" panose="02020603050405020304" pitchFamily="18" charset="0"/>
              </a:rPr>
              <a:t> A conceptual framework is a group of related ideas, statements, or concepts. It is often used interchangeably with the </a:t>
            </a:r>
            <a:r>
              <a:rPr lang="en-US" sz="3200" b="1" dirty="0">
                <a:latin typeface="Times New Roman" panose="02020603050405020304" pitchFamily="18" charset="0"/>
                <a:cs typeface="Times New Roman" panose="02020603050405020304" pitchFamily="18" charset="0"/>
              </a:rPr>
              <a:t>conceptual model</a:t>
            </a:r>
            <a:r>
              <a:rPr lang="en-US" sz="3200" dirty="0">
                <a:latin typeface="Times New Roman" panose="02020603050405020304" pitchFamily="18" charset="0"/>
                <a:cs typeface="Times New Roman" panose="02020603050405020304" pitchFamily="18" charset="0"/>
              </a:rPr>
              <a:t> and with </a:t>
            </a:r>
            <a:r>
              <a:rPr lang="en-US" sz="3200" b="1" dirty="0">
                <a:latin typeface="Times New Roman" panose="02020603050405020304" pitchFamily="18" charset="0"/>
                <a:cs typeface="Times New Roman" panose="02020603050405020304" pitchFamily="18" charset="0"/>
              </a:rPr>
              <a:t>grand theories</a:t>
            </a:r>
            <a:r>
              <a:rPr lang="en-US" sz="3200" dirty="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n-US" sz="3200" b="1" dirty="0">
                <a:latin typeface="Times New Roman" panose="02020603050405020304" pitchFamily="18" charset="0"/>
                <a:cs typeface="Times New Roman" panose="02020603050405020304" pitchFamily="18" charset="0"/>
              </a:rPr>
              <a:t>Proposition.</a:t>
            </a:r>
            <a:r>
              <a:rPr lang="en-US" sz="3200" dirty="0">
                <a:latin typeface="Times New Roman" panose="02020603050405020304" pitchFamily="18" charset="0"/>
                <a:cs typeface="Times New Roman" panose="02020603050405020304" pitchFamily="18" charset="0"/>
              </a:rPr>
              <a:t> Propositions are statements that describe the relationship between the concepts.</a:t>
            </a:r>
          </a:p>
          <a:p>
            <a:pPr algn="just">
              <a:buFont typeface="Wingdings" panose="05000000000000000000" pitchFamily="2" charset="2"/>
              <a:buChar char="ü"/>
            </a:pPr>
            <a:r>
              <a:rPr lang="en-US" sz="3200" b="1" dirty="0">
                <a:latin typeface="Times New Roman" panose="02020603050405020304" pitchFamily="18" charset="0"/>
                <a:cs typeface="Times New Roman" panose="02020603050405020304" pitchFamily="18" charset="0"/>
              </a:rPr>
              <a:t>Domain</a:t>
            </a:r>
            <a:r>
              <a:rPr lang="en-US" sz="3200" dirty="0">
                <a:latin typeface="Times New Roman" panose="02020603050405020304" pitchFamily="18" charset="0"/>
                <a:cs typeface="Times New Roman" panose="02020603050405020304" pitchFamily="18" charset="0"/>
              </a:rPr>
              <a:t>. Domain is the perspective or territory of a profession or discipline.</a:t>
            </a:r>
          </a:p>
        </p:txBody>
      </p:sp>
    </p:spTree>
    <p:extLst>
      <p:ext uri="{BB962C8B-B14F-4D97-AF65-F5344CB8AC3E}">
        <p14:creationId xmlns:p14="http://schemas.microsoft.com/office/powerpoint/2010/main" val="1877260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858</Words>
  <Application>Microsoft Office PowerPoint</Application>
  <PresentationFormat>Widescreen</PresentationFormat>
  <Paragraphs>70</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Times New Roman</vt:lpstr>
      <vt:lpstr>Wingdings</vt:lpstr>
      <vt:lpstr>Office Theme</vt:lpstr>
      <vt:lpstr>Introduction Nursing Theories</vt:lpstr>
      <vt:lpstr>OBJECTIVES </vt:lpstr>
      <vt:lpstr>Introduction </vt:lpstr>
      <vt:lpstr>PowerPoint Presentation</vt:lpstr>
      <vt:lpstr>PowerPoint Presentation</vt:lpstr>
      <vt:lpstr>Defining Terms</vt:lpstr>
      <vt:lpstr>PowerPoint Presentation</vt:lpstr>
      <vt:lpstr>PowerPoint Presentation</vt:lpstr>
      <vt:lpstr>PowerPoint Presentation</vt:lpstr>
      <vt:lpstr>PowerPoint Presentation</vt:lpstr>
      <vt:lpstr>PowerPoint Presentation</vt:lpstr>
      <vt:lpstr>The Nursing Metaparadigm </vt:lpstr>
      <vt:lpstr>PowerPoint Presentation</vt:lpstr>
      <vt:lpstr>PowerPoint Presentation</vt:lpstr>
      <vt:lpstr>PowerPoint Presentation</vt:lpstr>
      <vt:lpstr>IMPORTANCE OF THEORY IN NURSING </vt:lpstr>
      <vt:lpstr>PowerPoint Presentation</vt:lpstr>
      <vt:lpstr>PowerPoint Presentation</vt:lpstr>
      <vt:lpstr>Purposes of Nursing Theories</vt:lpstr>
      <vt:lpstr>PowerPoint Presentation</vt:lpstr>
      <vt:lpstr>PowerPoint Presentation</vt:lpstr>
      <vt:lpstr>PowerPoint Presentation</vt:lpstr>
      <vt:lpstr>THANKS A LOT FOR YOUR TIME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Nursing Theories</dc:title>
  <dc:creator>MUHAMED</dc:creator>
  <cp:lastModifiedBy>MUHAMED</cp:lastModifiedBy>
  <cp:revision>7</cp:revision>
  <dcterms:created xsi:type="dcterms:W3CDTF">2020-10-01T10:13:18Z</dcterms:created>
  <dcterms:modified xsi:type="dcterms:W3CDTF">2020-10-01T11:04:25Z</dcterms:modified>
</cp:coreProperties>
</file>