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4/23/2019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4/23/2019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4/23/2019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4/23/2019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4/23/2019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4/23/2019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4/23/2019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4/23/2019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cstate="print">
            <a:lum/>
          </a:blip>
          <a:srcRect/>
          <a:stretch>
            <a:fillRect t="-6000" b="-6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solidFill>
                  <a:srgbClr val="FF0000"/>
                </a:solidFill>
              </a:rPr>
              <a:t>Introduction and Human Communication</a:t>
            </a:r>
            <a:endParaRPr lang="en-US" b="1" dirty="0">
              <a:solidFill>
                <a:srgbClr val="FF0000"/>
              </a:solidFill>
            </a:endParaRPr>
          </a:p>
        </p:txBody>
      </p:sp>
      <p:sp>
        <p:nvSpPr>
          <p:cNvPr id="3" name="Subtitle 2"/>
          <p:cNvSpPr>
            <a:spLocks noGrp="1"/>
          </p:cNvSpPr>
          <p:nvPr>
            <p:ph type="subTitle" idx="1"/>
          </p:nvPr>
        </p:nvSpPr>
        <p:spPr/>
        <p:txBody>
          <a:bodyPr>
            <a:normAutofit/>
          </a:bodyPr>
          <a:lstStyle/>
          <a:p>
            <a:pPr algn="l"/>
            <a:r>
              <a:rPr lang="en-US" sz="4000" b="1" dirty="0" smtClean="0">
                <a:solidFill>
                  <a:srgbClr val="00B0F0"/>
                </a:solidFill>
              </a:rPr>
              <a:t>Samuel N. </a:t>
            </a:r>
            <a:r>
              <a:rPr lang="en-US" sz="4000" b="1" dirty="0" err="1" smtClean="0">
                <a:solidFill>
                  <a:srgbClr val="00B0F0"/>
                </a:solidFill>
              </a:rPr>
              <a:t>Kiurire</a:t>
            </a:r>
            <a:endParaRPr lang="en-US" sz="4000" b="1" dirty="0">
              <a:solidFill>
                <a:srgbClr val="00B0F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lstStyle/>
          <a:p>
            <a:r>
              <a:rPr lang="en-US" b="1" dirty="0" smtClean="0"/>
              <a:t>Patient-</a:t>
            </a:r>
            <a:r>
              <a:rPr lang="en-US" b="1" dirty="0" err="1" smtClean="0"/>
              <a:t>centred</a:t>
            </a:r>
            <a:r>
              <a:rPr lang="en-US" b="1" dirty="0" smtClean="0"/>
              <a:t> medicine </a:t>
            </a:r>
            <a:endParaRPr lang="en-US" b="1" dirty="0"/>
          </a:p>
        </p:txBody>
      </p:sp>
      <p:sp>
        <p:nvSpPr>
          <p:cNvPr id="3" name="Content Placeholder 2"/>
          <p:cNvSpPr>
            <a:spLocks noGrp="1"/>
          </p:cNvSpPr>
          <p:nvPr>
            <p:ph idx="1"/>
          </p:nvPr>
        </p:nvSpPr>
        <p:spPr>
          <a:xfrm>
            <a:off x="457200" y="990600"/>
            <a:ext cx="8229600" cy="5486400"/>
          </a:xfrm>
        </p:spPr>
        <p:txBody>
          <a:bodyPr>
            <a:normAutofit fontScale="92500" lnSpcReduction="10000"/>
          </a:bodyPr>
          <a:lstStyle/>
          <a:p>
            <a:r>
              <a:rPr lang="en-US" dirty="0" smtClean="0"/>
              <a:t>Patient-</a:t>
            </a:r>
            <a:r>
              <a:rPr lang="en-US" dirty="0" err="1" smtClean="0"/>
              <a:t>centred</a:t>
            </a:r>
            <a:r>
              <a:rPr lang="en-US" dirty="0" smtClean="0"/>
              <a:t> medicine emphasizes the communication skills that will help you understand the patient as a whole person, and which should be part of any clinical encounter. </a:t>
            </a:r>
            <a:endParaRPr lang="en-US" dirty="0" smtClean="0"/>
          </a:p>
          <a:p>
            <a:r>
              <a:rPr lang="en-US" dirty="0" smtClean="0"/>
              <a:t>Good </a:t>
            </a:r>
            <a:r>
              <a:rPr lang="en-US" dirty="0" smtClean="0"/>
              <a:t>communication supports the building of trust between doctor and patient and helps you provide clear and simple </a:t>
            </a:r>
            <a:r>
              <a:rPr lang="en-US" dirty="0" smtClean="0"/>
              <a:t>information. </a:t>
            </a:r>
          </a:p>
          <a:p>
            <a:r>
              <a:rPr lang="en-US" dirty="0" smtClean="0"/>
              <a:t>It </a:t>
            </a:r>
            <a:r>
              <a:rPr lang="en-US" dirty="0" smtClean="0"/>
              <a:t>allows you and the patient to understand each other and to agree goals together. </a:t>
            </a:r>
            <a:endParaRPr lang="en-US" dirty="0" smtClean="0"/>
          </a:p>
          <a:p>
            <a:r>
              <a:rPr lang="en-US" dirty="0" smtClean="0"/>
              <a:t>Communication </a:t>
            </a:r>
            <a:r>
              <a:rPr lang="en-US" dirty="0" smtClean="0"/>
              <a:t>means much more than 'taking a history'; it is the only way to effectively involve patients in their healthcare. </a:t>
            </a:r>
            <a:endParaRPr lang="en-US" dirty="0" smtClean="0"/>
          </a:p>
          <a:p>
            <a:r>
              <a:rPr lang="en-US" dirty="0" smtClean="0"/>
              <a:t>Poor </a:t>
            </a:r>
            <a:r>
              <a:rPr lang="en-US" dirty="0" smtClean="0"/>
              <a:t>communication leads to misunderstanding, conflicting messages and patient dissatisfaction, and is the root cause of </a:t>
            </a:r>
            <a:r>
              <a:rPr lang="en-US" dirty="0" smtClean="0"/>
              <a:t>complaints.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smtClean="0"/>
              <a:t>Effective communication skills</a:t>
            </a:r>
            <a:endParaRPr lang="en-US" b="1" dirty="0"/>
          </a:p>
        </p:txBody>
      </p:sp>
      <p:sp>
        <p:nvSpPr>
          <p:cNvPr id="3" name="Content Placeholder 2"/>
          <p:cNvSpPr>
            <a:spLocks noGrp="1"/>
          </p:cNvSpPr>
          <p:nvPr>
            <p:ph idx="1"/>
          </p:nvPr>
        </p:nvSpPr>
        <p:spPr>
          <a:xfrm>
            <a:off x="457200" y="1752600"/>
            <a:ext cx="8229600" cy="4953000"/>
          </a:xfrm>
        </p:spPr>
        <p:txBody>
          <a:bodyPr>
            <a:normAutofit fontScale="92500" lnSpcReduction="10000"/>
          </a:bodyPr>
          <a:lstStyle/>
          <a:p>
            <a:r>
              <a:rPr lang="en-US" b="1" dirty="0" smtClean="0"/>
              <a:t>Improve patient satisfaction</a:t>
            </a:r>
            <a:r>
              <a:rPr lang="en-US" dirty="0" smtClean="0"/>
              <a:t> </a:t>
            </a:r>
            <a:endParaRPr lang="en-US" dirty="0" smtClean="0"/>
          </a:p>
          <a:p>
            <a:pPr>
              <a:buFont typeface="Wingdings" pitchFamily="2" charset="2"/>
              <a:buChar char="ü"/>
            </a:pPr>
            <a:r>
              <a:rPr lang="en-US" dirty="0" smtClean="0"/>
              <a:t>Patients </a:t>
            </a:r>
            <a:r>
              <a:rPr lang="en-US" dirty="0" smtClean="0"/>
              <a:t>understand what is wrong </a:t>
            </a:r>
          </a:p>
          <a:p>
            <a:pPr>
              <a:buFont typeface="Wingdings" pitchFamily="2" charset="2"/>
              <a:buChar char="ü"/>
            </a:pPr>
            <a:r>
              <a:rPr lang="en-US" dirty="0" smtClean="0"/>
              <a:t>They understand what they can do to help </a:t>
            </a:r>
          </a:p>
          <a:p>
            <a:r>
              <a:rPr lang="en-US" b="1" dirty="0" smtClean="0"/>
              <a:t>Improve doctor satisfaction</a:t>
            </a:r>
            <a:r>
              <a:rPr lang="en-US" dirty="0" smtClean="0"/>
              <a:t> </a:t>
            </a:r>
            <a:endParaRPr lang="en-US" dirty="0" smtClean="0"/>
          </a:p>
          <a:p>
            <a:pPr>
              <a:buFont typeface="Wingdings" pitchFamily="2" charset="2"/>
              <a:buChar char="ü"/>
            </a:pPr>
            <a:r>
              <a:rPr lang="en-US" dirty="0" smtClean="0"/>
              <a:t>Patients </a:t>
            </a:r>
            <a:r>
              <a:rPr lang="en-US" dirty="0" smtClean="0"/>
              <a:t>are more likely to follow advice when they agree mutual goals with their doctor </a:t>
            </a:r>
          </a:p>
          <a:p>
            <a:r>
              <a:rPr lang="en-US" b="1" dirty="0" smtClean="0"/>
              <a:t>Improve health by positive support and empathy</a:t>
            </a:r>
            <a:r>
              <a:rPr lang="en-US" dirty="0" smtClean="0"/>
              <a:t> </a:t>
            </a:r>
            <a:endParaRPr lang="en-US" dirty="0" smtClean="0"/>
          </a:p>
          <a:p>
            <a:pPr>
              <a:buFont typeface="Wingdings" pitchFamily="2" charset="2"/>
              <a:buChar char="ü"/>
            </a:pPr>
            <a:r>
              <a:rPr lang="en-US" dirty="0" smtClean="0"/>
              <a:t>Improving </a:t>
            </a:r>
            <a:r>
              <a:rPr lang="en-US" dirty="0" smtClean="0"/>
              <a:t>health outcomes </a:t>
            </a:r>
          </a:p>
          <a:p>
            <a:pPr>
              <a:buFont typeface="Wingdings" pitchFamily="2" charset="2"/>
              <a:buChar char="ü"/>
            </a:pPr>
            <a:r>
              <a:rPr lang="en-US" dirty="0" smtClean="0"/>
              <a:t>Enhancing the relationship between doctor and patient </a:t>
            </a:r>
          </a:p>
          <a:p>
            <a:r>
              <a:rPr lang="en-US" b="1" dirty="0" smtClean="0"/>
              <a:t>Use time more effectively</a:t>
            </a:r>
            <a:r>
              <a:rPr lang="en-US" dirty="0" smtClean="0"/>
              <a:t> </a:t>
            </a:r>
            <a:endParaRPr lang="en-US" dirty="0" smtClean="0"/>
          </a:p>
          <a:p>
            <a:pPr>
              <a:buFont typeface="Wingdings" pitchFamily="2" charset="2"/>
              <a:buChar char="ü"/>
            </a:pPr>
            <a:r>
              <a:rPr lang="en-US" dirty="0" smtClean="0"/>
              <a:t>Active </a:t>
            </a:r>
            <a:r>
              <a:rPr lang="en-US" dirty="0" smtClean="0"/>
              <a:t>listening helps the doctor recognize what is wrong </a:t>
            </a:r>
          </a:p>
          <a:p>
            <a:pPr>
              <a:buFont typeface="Wingdings" pitchFamily="2" charset="2"/>
              <a:buChar char="ü"/>
            </a:pPr>
            <a:r>
              <a:rPr lang="en-US" dirty="0" smtClean="0"/>
              <a:t>Active listening leads to fewer patient complaints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t>Consulting with patients (BASICS)</a:t>
            </a:r>
            <a:endParaRPr lang="en-US" b="1" dirty="0"/>
          </a:p>
        </p:txBody>
      </p:sp>
      <p:sp>
        <p:nvSpPr>
          <p:cNvPr id="3" name="Content Placeholder 2"/>
          <p:cNvSpPr>
            <a:spLocks noGrp="1"/>
          </p:cNvSpPr>
          <p:nvPr>
            <p:ph idx="1"/>
          </p:nvPr>
        </p:nvSpPr>
        <p:spPr>
          <a:xfrm>
            <a:off x="457200" y="1371600"/>
            <a:ext cx="8229600" cy="5257800"/>
          </a:xfrm>
        </p:spPr>
        <p:txBody>
          <a:bodyPr>
            <a:normAutofit fontScale="85000" lnSpcReduction="20000"/>
          </a:bodyPr>
          <a:lstStyle/>
          <a:p>
            <a:r>
              <a:rPr lang="en-US" b="1" dirty="0" smtClean="0"/>
              <a:t>Beginning</a:t>
            </a:r>
            <a:r>
              <a:rPr lang="en-US" dirty="0" smtClean="0"/>
              <a:t> </a:t>
            </a:r>
            <a:endParaRPr lang="en-US" dirty="0" smtClean="0"/>
          </a:p>
          <a:p>
            <a:pPr>
              <a:buFont typeface="Wingdings" pitchFamily="2" charset="2"/>
              <a:buChar char="ü"/>
            </a:pPr>
            <a:r>
              <a:rPr lang="en-US" dirty="0" smtClean="0"/>
              <a:t>Setting </a:t>
            </a:r>
            <a:r>
              <a:rPr lang="en-US" dirty="0" smtClean="0"/>
              <a:t>up </a:t>
            </a:r>
          </a:p>
          <a:p>
            <a:pPr>
              <a:buFont typeface="Wingdings" pitchFamily="2" charset="2"/>
              <a:buChar char="ü"/>
            </a:pPr>
            <a:r>
              <a:rPr lang="en-US" dirty="0" smtClean="0"/>
              <a:t>Preparation </a:t>
            </a:r>
          </a:p>
          <a:p>
            <a:pPr>
              <a:buFont typeface="Wingdings" pitchFamily="2" charset="2"/>
              <a:buChar char="ü"/>
            </a:pPr>
            <a:r>
              <a:rPr lang="en-US" dirty="0" smtClean="0"/>
              <a:t>Introduction </a:t>
            </a:r>
          </a:p>
          <a:p>
            <a:r>
              <a:rPr lang="en-US" b="1" dirty="0" smtClean="0"/>
              <a:t>Active listening</a:t>
            </a:r>
            <a:r>
              <a:rPr lang="en-US" dirty="0" smtClean="0"/>
              <a:t> </a:t>
            </a:r>
            <a:endParaRPr lang="en-US" dirty="0" smtClean="0"/>
          </a:p>
          <a:p>
            <a:pPr>
              <a:buFont typeface="Wingdings" pitchFamily="2" charset="2"/>
              <a:buChar char="ü"/>
            </a:pPr>
            <a:r>
              <a:rPr lang="en-US" dirty="0" smtClean="0"/>
              <a:t>The </a:t>
            </a:r>
            <a:r>
              <a:rPr lang="en-US" dirty="0" smtClean="0"/>
              <a:t>patient's experience of his illness </a:t>
            </a:r>
          </a:p>
          <a:p>
            <a:r>
              <a:rPr lang="en-US" b="1" dirty="0" smtClean="0"/>
              <a:t>Systematic enquiry</a:t>
            </a:r>
            <a:r>
              <a:rPr lang="en-US" dirty="0" smtClean="0"/>
              <a:t> </a:t>
            </a:r>
            <a:endParaRPr lang="en-US" dirty="0" smtClean="0"/>
          </a:p>
          <a:p>
            <a:pPr>
              <a:buFont typeface="Wingdings" pitchFamily="2" charset="2"/>
              <a:buChar char="ü"/>
            </a:pPr>
            <a:r>
              <a:rPr lang="en-US" dirty="0" smtClean="0"/>
              <a:t>Disease-oriented </a:t>
            </a:r>
            <a:r>
              <a:rPr lang="en-US" dirty="0" smtClean="0"/>
              <a:t>systematic enquiry </a:t>
            </a:r>
          </a:p>
          <a:p>
            <a:r>
              <a:rPr lang="en-US" b="1" dirty="0" smtClean="0"/>
              <a:t>Information-gathering</a:t>
            </a:r>
            <a:r>
              <a:rPr lang="en-US" dirty="0" smtClean="0"/>
              <a:t> </a:t>
            </a:r>
            <a:endParaRPr lang="en-US" dirty="0" smtClean="0"/>
          </a:p>
          <a:p>
            <a:pPr>
              <a:buFont typeface="Wingdings" pitchFamily="2" charset="2"/>
              <a:buChar char="ü"/>
            </a:pPr>
            <a:r>
              <a:rPr lang="en-US" dirty="0" smtClean="0"/>
              <a:t>Clinical </a:t>
            </a:r>
            <a:r>
              <a:rPr lang="en-US" dirty="0" smtClean="0"/>
              <a:t>examination </a:t>
            </a:r>
          </a:p>
          <a:p>
            <a:r>
              <a:rPr lang="en-US" b="1" dirty="0" smtClean="0"/>
              <a:t>Context</a:t>
            </a:r>
            <a:r>
              <a:rPr lang="en-US" dirty="0" smtClean="0"/>
              <a:t> </a:t>
            </a:r>
            <a:endParaRPr lang="en-US" dirty="0" smtClean="0"/>
          </a:p>
          <a:p>
            <a:pPr>
              <a:buFont typeface="Wingdings" pitchFamily="2" charset="2"/>
              <a:buChar char="ü"/>
            </a:pPr>
            <a:r>
              <a:rPr lang="en-US" dirty="0" smtClean="0"/>
              <a:t>Understanding </a:t>
            </a:r>
            <a:r>
              <a:rPr lang="en-US" dirty="0" smtClean="0"/>
              <a:t>your patient as a person </a:t>
            </a:r>
          </a:p>
          <a:p>
            <a:r>
              <a:rPr lang="en-US" b="1" dirty="0" smtClean="0"/>
              <a:t>Sharing</a:t>
            </a:r>
            <a:r>
              <a:rPr lang="en-US" dirty="0" smtClean="0"/>
              <a:t> </a:t>
            </a:r>
            <a:endParaRPr lang="en-US" dirty="0" smtClean="0"/>
          </a:p>
          <a:p>
            <a:pPr>
              <a:buFont typeface="Wingdings" pitchFamily="2" charset="2"/>
              <a:buChar char="ü"/>
            </a:pPr>
            <a:r>
              <a:rPr lang="en-US" dirty="0" smtClean="0"/>
              <a:t>Information </a:t>
            </a:r>
            <a:endParaRPr lang="en-US" dirty="0" smtClean="0"/>
          </a:p>
          <a:p>
            <a:pPr>
              <a:buFont typeface="Wingdings" pitchFamily="2" charset="2"/>
              <a:buChar char="ü"/>
            </a:pPr>
            <a:r>
              <a:rPr lang="en-US" dirty="0" smtClean="0"/>
              <a:t>Agreeing action and goals </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lstStyle/>
          <a:p>
            <a:r>
              <a:rPr lang="en-US" b="1" dirty="0" smtClean="0"/>
              <a:t>The presenting complaint </a:t>
            </a:r>
            <a:endParaRPr lang="en-US" b="1" dirty="0"/>
          </a:p>
        </p:txBody>
      </p:sp>
      <p:sp>
        <p:nvSpPr>
          <p:cNvPr id="3" name="Content Placeholder 2"/>
          <p:cNvSpPr>
            <a:spLocks noGrp="1"/>
          </p:cNvSpPr>
          <p:nvPr>
            <p:ph idx="1"/>
          </p:nvPr>
        </p:nvSpPr>
        <p:spPr>
          <a:xfrm>
            <a:off x="457200" y="1219200"/>
            <a:ext cx="8229600" cy="5181600"/>
          </a:xfrm>
        </p:spPr>
        <p:txBody>
          <a:bodyPr>
            <a:normAutofit/>
          </a:bodyPr>
          <a:lstStyle/>
          <a:p>
            <a:r>
              <a:rPr lang="en-US" dirty="0" smtClean="0"/>
              <a:t>The next step is to establish your patient's presenting complaint. </a:t>
            </a:r>
            <a:endParaRPr lang="en-US" dirty="0" smtClean="0"/>
          </a:p>
          <a:p>
            <a:r>
              <a:rPr lang="en-US" dirty="0" smtClean="0"/>
              <a:t>To </a:t>
            </a:r>
            <a:r>
              <a:rPr lang="en-US" dirty="0" smtClean="0"/>
              <a:t>make a diagnosis, experienced clinicians recognize patterns of symptoms. </a:t>
            </a:r>
            <a:endParaRPr lang="en-US" dirty="0" smtClean="0"/>
          </a:p>
          <a:p>
            <a:r>
              <a:rPr lang="en-US" dirty="0" smtClean="0"/>
              <a:t>By </a:t>
            </a:r>
            <a:r>
              <a:rPr lang="en-US" dirty="0" smtClean="0"/>
              <a:t>seeing as many patients as possible and observing colleagues, you will, with experience, refine your questions according to the presenting complaint. </a:t>
            </a:r>
            <a:endParaRPr lang="en-US" dirty="0" smtClean="0"/>
          </a:p>
          <a:p>
            <a:r>
              <a:rPr lang="en-US" dirty="0" smtClean="0"/>
              <a:t>After </a:t>
            </a:r>
            <a:r>
              <a:rPr lang="en-US" dirty="0" smtClean="0"/>
              <a:t>obtaining details of the nature and circumstances of the presenting complaint, you should be able to produce a differential diagnosis before you examine the patient.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Further Readings</a:t>
            </a:r>
            <a:endParaRPr lang="en-US" dirty="0"/>
          </a:p>
        </p:txBody>
      </p:sp>
      <p:sp>
        <p:nvSpPr>
          <p:cNvPr id="3" name="Content Placeholder 2"/>
          <p:cNvSpPr>
            <a:spLocks noGrp="1"/>
          </p:cNvSpPr>
          <p:nvPr>
            <p:ph idx="1"/>
          </p:nvPr>
        </p:nvSpPr>
        <p:spPr/>
        <p:txBody>
          <a:bodyPr/>
          <a:lstStyle/>
          <a:p>
            <a:endParaRPr lang="en-US" dirty="0" smtClean="0"/>
          </a:p>
          <a:p>
            <a:r>
              <a:rPr lang="en-US" dirty="0" smtClean="0"/>
              <a:t>Read the following subject for the next class:</a:t>
            </a:r>
          </a:p>
          <a:p>
            <a:pPr>
              <a:buFont typeface="Wingdings" pitchFamily="2" charset="2"/>
              <a:buChar char="ü"/>
            </a:pPr>
            <a:r>
              <a:rPr lang="en-US" dirty="0" smtClean="0"/>
              <a:t>History Taking</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dirty="0" smtClean="0">
                <a:solidFill>
                  <a:srgbClr val="0070C0"/>
                </a:solidFill>
              </a:rPr>
              <a:t>Thank you</a:t>
            </a:r>
            <a:endParaRPr lang="en-US" sz="4000" dirty="0">
              <a:solidFill>
                <a:srgbClr val="0070C0"/>
              </a:solidFill>
            </a:endParaRPr>
          </a:p>
        </p:txBody>
      </p:sp>
      <p:sp>
        <p:nvSpPr>
          <p:cNvPr id="3" name="Text Placeholder 2"/>
          <p:cNvSpPr>
            <a:spLocks noGrp="1"/>
          </p:cNvSpPr>
          <p:nvPr>
            <p:ph type="body" sz="half" idx="2"/>
          </p:nvPr>
        </p:nvSpPr>
        <p:spPr/>
        <p:txBody>
          <a:bodyPr>
            <a:normAutofit fontScale="85000" lnSpcReduction="10000"/>
          </a:bodyPr>
          <a:lstStyle/>
          <a:p>
            <a:pPr algn="ctr"/>
            <a:r>
              <a:rPr lang="en-US" sz="4800" b="1" dirty="0" smtClean="0">
                <a:solidFill>
                  <a:srgbClr val="FF0000"/>
                </a:solidFill>
              </a:rPr>
              <a:t>END OF PRESENTATION</a:t>
            </a:r>
            <a:endParaRPr lang="en-US" sz="4800" b="1" dirty="0">
              <a:solidFill>
                <a:srgbClr val="FF0000"/>
              </a:solidFill>
            </a:endParaRPr>
          </a:p>
        </p:txBody>
      </p:sp>
      <p:pic>
        <p:nvPicPr>
          <p:cNvPr id="5" name="Picture Placeholder 4" descr="6OrkkBw.jpg"/>
          <p:cNvPicPr>
            <a:picLocks noGrp="1" noChangeAspect="1"/>
          </p:cNvPicPr>
          <p:nvPr>
            <p:ph type="pic" idx="1"/>
          </p:nvPr>
        </p:nvPicPr>
        <p:blipFill>
          <a:blip r:embed="rId2" cstate="print"/>
          <a:srcRect l="10348" r="10348"/>
          <a:stretch>
            <a:fillRect/>
          </a:stretch>
        </p:blipFill>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fontScale="90000"/>
          </a:bodyPr>
          <a:lstStyle/>
          <a:p>
            <a:r>
              <a:rPr lang="en-US" b="1" dirty="0" smtClean="0"/>
              <a:t>PROFESSIONAL OBLIGATIONS </a:t>
            </a:r>
            <a:endParaRPr lang="en-US" b="1" dirty="0"/>
          </a:p>
        </p:txBody>
      </p:sp>
      <p:sp>
        <p:nvSpPr>
          <p:cNvPr id="3" name="Content Placeholder 2"/>
          <p:cNvSpPr>
            <a:spLocks noGrp="1"/>
          </p:cNvSpPr>
          <p:nvPr>
            <p:ph idx="1"/>
          </p:nvPr>
        </p:nvSpPr>
        <p:spPr>
          <a:xfrm>
            <a:off x="457200" y="685800"/>
            <a:ext cx="8229600" cy="5791200"/>
          </a:xfrm>
        </p:spPr>
        <p:txBody>
          <a:bodyPr>
            <a:normAutofit lnSpcReduction="10000"/>
          </a:bodyPr>
          <a:lstStyle/>
          <a:p>
            <a:r>
              <a:rPr lang="en-US" dirty="0" smtClean="0"/>
              <a:t>Your professional obligations, the expectations placed upon you by the public, the law and your colleagues, start on your first day as a student and continue throughout your working life</a:t>
            </a:r>
            <a:r>
              <a:rPr lang="en-US" dirty="0" smtClean="0"/>
              <a:t>.</a:t>
            </a:r>
          </a:p>
          <a:p>
            <a:r>
              <a:rPr lang="en-US" dirty="0" smtClean="0"/>
              <a:t>When you are dealing with patients, always preserve their dignity by observing the following: </a:t>
            </a:r>
            <a:endParaRPr lang="en-US" dirty="0" smtClean="0"/>
          </a:p>
          <a:p>
            <a:r>
              <a:rPr lang="en-US" b="1" dirty="0" smtClean="0"/>
              <a:t>A</a:t>
            </a:r>
            <a:r>
              <a:rPr lang="en-US" dirty="0" smtClean="0"/>
              <a:t>ttitude </a:t>
            </a:r>
            <a:r>
              <a:rPr lang="en-US" dirty="0" smtClean="0"/>
              <a:t>- 'How would I be feeling in this patient's situation?' </a:t>
            </a:r>
          </a:p>
          <a:p>
            <a:r>
              <a:rPr lang="en-US" b="1" dirty="0" err="1" smtClean="0"/>
              <a:t>B</a:t>
            </a:r>
            <a:r>
              <a:rPr lang="en-US" dirty="0" err="1" smtClean="0"/>
              <a:t>ehaviour</a:t>
            </a:r>
            <a:r>
              <a:rPr lang="en-US" dirty="0" smtClean="0"/>
              <a:t> - Always treat patients with kindness and respect </a:t>
            </a:r>
          </a:p>
          <a:p>
            <a:r>
              <a:rPr lang="en-US" b="1" dirty="0" smtClean="0"/>
              <a:t>C</a:t>
            </a:r>
            <a:r>
              <a:rPr lang="en-US" dirty="0" smtClean="0"/>
              <a:t>ompassion - Recognize the human story that accompanies each illness </a:t>
            </a:r>
          </a:p>
          <a:p>
            <a:r>
              <a:rPr lang="en-US" b="1" dirty="0" smtClean="0"/>
              <a:t>D</a:t>
            </a:r>
            <a:r>
              <a:rPr lang="en-US" dirty="0" smtClean="0"/>
              <a:t>ialogue - Acknowledge and understand the individual.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fontScale="90000"/>
          </a:bodyPr>
          <a:lstStyle/>
          <a:p>
            <a:r>
              <a:rPr lang="en-US" b="1" dirty="0" smtClean="0"/>
              <a:t>CONFIDENTIALITY AND CONSENT </a:t>
            </a:r>
            <a:endParaRPr lang="en-US" b="1" dirty="0"/>
          </a:p>
        </p:txBody>
      </p:sp>
      <p:sp>
        <p:nvSpPr>
          <p:cNvPr id="3" name="Content Placeholder 2"/>
          <p:cNvSpPr>
            <a:spLocks noGrp="1"/>
          </p:cNvSpPr>
          <p:nvPr>
            <p:ph idx="1"/>
          </p:nvPr>
        </p:nvSpPr>
        <p:spPr>
          <a:xfrm>
            <a:off x="457200" y="1143000"/>
            <a:ext cx="8229600" cy="5257800"/>
          </a:xfrm>
        </p:spPr>
        <p:txBody>
          <a:bodyPr>
            <a:normAutofit/>
          </a:bodyPr>
          <a:lstStyle/>
          <a:p>
            <a:r>
              <a:rPr lang="en-US" dirty="0" smtClean="0"/>
              <a:t>The qualities that patients look for in a </a:t>
            </a:r>
            <a:r>
              <a:rPr lang="en-US" dirty="0" smtClean="0"/>
              <a:t>clinician: </a:t>
            </a:r>
          </a:p>
          <a:p>
            <a:pPr>
              <a:buFont typeface="Wingdings" pitchFamily="2" charset="2"/>
              <a:buChar char="ü"/>
            </a:pPr>
            <a:r>
              <a:rPr lang="en-US" b="1" dirty="0" smtClean="0"/>
              <a:t>Humaneness</a:t>
            </a:r>
            <a:r>
              <a:rPr lang="en-US" dirty="0" smtClean="0"/>
              <a:t> </a:t>
            </a:r>
            <a:endParaRPr lang="en-US" dirty="0" smtClean="0"/>
          </a:p>
          <a:p>
            <a:pPr>
              <a:buFont typeface="Wingdings" pitchFamily="2" charset="2"/>
              <a:buChar char="ü"/>
            </a:pPr>
            <a:r>
              <a:rPr lang="en-US" b="1" dirty="0" smtClean="0"/>
              <a:t>Competence</a:t>
            </a:r>
            <a:r>
              <a:rPr lang="en-US" dirty="0" smtClean="0"/>
              <a:t> </a:t>
            </a:r>
          </a:p>
          <a:p>
            <a:pPr>
              <a:buFont typeface="Wingdings" pitchFamily="2" charset="2"/>
              <a:buChar char="ü"/>
            </a:pPr>
            <a:r>
              <a:rPr lang="en-US" b="1" dirty="0" smtClean="0"/>
              <a:t>Accuracy</a:t>
            </a:r>
            <a:r>
              <a:rPr lang="en-US" dirty="0" smtClean="0"/>
              <a:t> </a:t>
            </a:r>
          </a:p>
          <a:p>
            <a:pPr>
              <a:buFont typeface="Wingdings" pitchFamily="2" charset="2"/>
              <a:buChar char="ü"/>
            </a:pPr>
            <a:r>
              <a:rPr lang="en-US" b="1" dirty="0" smtClean="0"/>
              <a:t>Honesty</a:t>
            </a:r>
            <a:r>
              <a:rPr lang="en-US" dirty="0" smtClean="0"/>
              <a:t> </a:t>
            </a:r>
          </a:p>
          <a:p>
            <a:pPr>
              <a:buFont typeface="Wingdings" pitchFamily="2" charset="2"/>
              <a:buChar char="ü"/>
            </a:pPr>
            <a:r>
              <a:rPr lang="en-US" b="1" dirty="0" smtClean="0"/>
              <a:t>Openness</a:t>
            </a:r>
            <a:r>
              <a:rPr lang="en-US" dirty="0" smtClean="0"/>
              <a:t> </a:t>
            </a:r>
          </a:p>
          <a:p>
            <a:pPr>
              <a:buFont typeface="Wingdings" pitchFamily="2" charset="2"/>
              <a:buChar char="ü"/>
            </a:pPr>
            <a:r>
              <a:rPr lang="en-US" b="1" dirty="0" smtClean="0"/>
              <a:t>Responsiveness</a:t>
            </a:r>
            <a:r>
              <a:rPr lang="en-US" dirty="0" smtClean="0"/>
              <a:t> </a:t>
            </a:r>
          </a:p>
          <a:p>
            <a:pPr>
              <a:buFont typeface="Wingdings" pitchFamily="2" charset="2"/>
              <a:buChar char="ü"/>
            </a:pPr>
            <a:r>
              <a:rPr lang="en-US" b="1" dirty="0" smtClean="0"/>
              <a:t>Involving the patient in the decision-making process</a:t>
            </a:r>
            <a:r>
              <a:rPr lang="en-US" dirty="0" smtClean="0"/>
              <a:t> </a:t>
            </a:r>
          </a:p>
          <a:p>
            <a:pPr>
              <a:buFont typeface="Wingdings" pitchFamily="2" charset="2"/>
              <a:buChar char="ü"/>
            </a:pPr>
            <a:r>
              <a:rPr lang="en-US" b="1" dirty="0" smtClean="0"/>
              <a:t>Trustworthiness</a:t>
            </a:r>
            <a:r>
              <a:rPr lang="en-US" dirty="0" smtClean="0"/>
              <a:t> </a:t>
            </a:r>
          </a:p>
          <a:p>
            <a:pPr>
              <a:buFont typeface="Wingdings" pitchFamily="2" charset="2"/>
              <a:buChar char="ü"/>
            </a:pPr>
            <a:r>
              <a:rPr lang="en-US" b="1" dirty="0" smtClean="0"/>
              <a:t>Time to </a:t>
            </a:r>
            <a:r>
              <a:rPr lang="en-US" b="1" dirty="0" smtClean="0"/>
              <a:t>listen</a:t>
            </a:r>
            <a:endParaRPr lang="en-US"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fontScale="90000"/>
          </a:bodyPr>
          <a:lstStyle/>
          <a:p>
            <a:r>
              <a:rPr lang="en-US" b="1" dirty="0" smtClean="0"/>
              <a:t>CONFIDENTIALITY AND CONSENT </a:t>
            </a:r>
            <a:endParaRPr lang="en-US" dirty="0"/>
          </a:p>
        </p:txBody>
      </p:sp>
      <p:sp>
        <p:nvSpPr>
          <p:cNvPr id="3" name="Content Placeholder 2"/>
          <p:cNvSpPr>
            <a:spLocks noGrp="1"/>
          </p:cNvSpPr>
          <p:nvPr>
            <p:ph idx="1"/>
          </p:nvPr>
        </p:nvSpPr>
        <p:spPr>
          <a:xfrm>
            <a:off x="457200" y="1600200"/>
            <a:ext cx="8229600" cy="5257800"/>
          </a:xfrm>
        </p:spPr>
        <p:txBody>
          <a:bodyPr>
            <a:normAutofit/>
          </a:bodyPr>
          <a:lstStyle/>
          <a:p>
            <a:r>
              <a:rPr lang="en-US" dirty="0" smtClean="0"/>
              <a:t>The duties of a </a:t>
            </a:r>
            <a:r>
              <a:rPr lang="en-US" dirty="0" smtClean="0"/>
              <a:t>clinician:</a:t>
            </a:r>
          </a:p>
          <a:p>
            <a:pPr>
              <a:buFont typeface="Wingdings" pitchFamily="2" charset="2"/>
              <a:buChar char="ü"/>
            </a:pPr>
            <a:r>
              <a:rPr lang="en-US" dirty="0" smtClean="0"/>
              <a:t>The care of your patient is your first concern </a:t>
            </a:r>
          </a:p>
          <a:p>
            <a:pPr>
              <a:buFont typeface="Wingdings" pitchFamily="2" charset="2"/>
              <a:buChar char="ü"/>
            </a:pPr>
            <a:r>
              <a:rPr lang="en-US" dirty="0" smtClean="0"/>
              <a:t>Protect and promote the health of patients and the public </a:t>
            </a:r>
          </a:p>
          <a:p>
            <a:pPr>
              <a:buFont typeface="Wingdings" pitchFamily="2" charset="2"/>
              <a:buChar char="ü"/>
            </a:pPr>
            <a:r>
              <a:rPr lang="en-US" dirty="0" smtClean="0"/>
              <a:t>Provide a good standard of practice and care</a:t>
            </a:r>
          </a:p>
          <a:p>
            <a:pPr>
              <a:buFont typeface="Wingdings" pitchFamily="2" charset="2"/>
              <a:buChar char="ü"/>
            </a:pPr>
            <a:r>
              <a:rPr lang="en-US" dirty="0" smtClean="0"/>
              <a:t>Treat patients as individuals and respect their </a:t>
            </a:r>
            <a:r>
              <a:rPr lang="en-US" dirty="0" smtClean="0"/>
              <a:t>dignity</a:t>
            </a:r>
          </a:p>
          <a:p>
            <a:pPr>
              <a:buFont typeface="Wingdings" pitchFamily="2" charset="2"/>
              <a:buChar char="ü"/>
            </a:pPr>
            <a:r>
              <a:rPr lang="en-US" dirty="0" smtClean="0"/>
              <a:t>Work in partnership with the </a:t>
            </a:r>
            <a:r>
              <a:rPr lang="en-US" dirty="0" smtClean="0"/>
              <a:t>patient</a:t>
            </a:r>
          </a:p>
          <a:p>
            <a:pPr>
              <a:buFont typeface="Wingdings" pitchFamily="2" charset="2"/>
              <a:buChar char="ü"/>
            </a:pPr>
            <a:r>
              <a:rPr lang="en-US" dirty="0" smtClean="0"/>
              <a:t>Be honest and open, and act with integrity</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066800"/>
          </a:xfrm>
        </p:spPr>
        <p:txBody>
          <a:bodyPr>
            <a:normAutofit/>
          </a:bodyPr>
          <a:lstStyle/>
          <a:p>
            <a:r>
              <a:rPr lang="en-US" b="1" dirty="0" smtClean="0"/>
              <a:t>PERSONAL RESPONSIBILITIES </a:t>
            </a:r>
            <a:endParaRPr lang="en-US" b="1" dirty="0"/>
          </a:p>
        </p:txBody>
      </p:sp>
      <p:sp>
        <p:nvSpPr>
          <p:cNvPr id="3" name="Content Placeholder 2"/>
          <p:cNvSpPr>
            <a:spLocks noGrp="1"/>
          </p:cNvSpPr>
          <p:nvPr>
            <p:ph idx="1"/>
          </p:nvPr>
        </p:nvSpPr>
        <p:spPr>
          <a:xfrm>
            <a:off x="457200" y="1295400"/>
            <a:ext cx="8229600" cy="5181600"/>
          </a:xfrm>
        </p:spPr>
        <p:txBody>
          <a:bodyPr>
            <a:normAutofit/>
          </a:bodyPr>
          <a:lstStyle/>
          <a:p>
            <a:r>
              <a:rPr lang="en-US" dirty="0" smtClean="0"/>
              <a:t>Always look after yourself and maintain your own health</a:t>
            </a:r>
            <a:r>
              <a:rPr lang="en-US" dirty="0" smtClean="0"/>
              <a:t>.</a:t>
            </a:r>
          </a:p>
          <a:p>
            <a:r>
              <a:rPr lang="en-US" dirty="0" smtClean="0"/>
              <a:t>Protect yourself, your patients and your colleagues by being immunized against common but serious communicable diseases where vaccines are available: for example, hepatitis B</a:t>
            </a:r>
            <a:r>
              <a:rPr lang="en-US" dirty="0" smtClean="0"/>
              <a:t>.</a:t>
            </a:r>
          </a:p>
          <a:p>
            <a:r>
              <a:rPr lang="en-US" dirty="0" smtClean="0"/>
              <a:t>Your professional position is a privileged one and must not be used to establish or pursue a sexual or improper emotional relationship with a patient or someone close to them</a:t>
            </a:r>
            <a:r>
              <a:rPr lang="en-US" dirty="0" smtClean="0"/>
              <a:t>.</a:t>
            </a:r>
          </a:p>
          <a:p>
            <a:r>
              <a:rPr lang="en-US" dirty="0" smtClean="0"/>
              <a:t>Do not give medical care to anyone with whom you have a close personal relationship.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b="1" dirty="0" smtClean="0"/>
              <a:t>DRESS AND DEMEANOUR </a:t>
            </a:r>
            <a:endParaRPr lang="en-US" b="1" dirty="0"/>
          </a:p>
        </p:txBody>
      </p:sp>
      <p:sp>
        <p:nvSpPr>
          <p:cNvPr id="3" name="Content Placeholder 2"/>
          <p:cNvSpPr>
            <a:spLocks noGrp="1"/>
          </p:cNvSpPr>
          <p:nvPr>
            <p:ph idx="1"/>
          </p:nvPr>
        </p:nvSpPr>
        <p:spPr>
          <a:xfrm>
            <a:off x="457200" y="762000"/>
            <a:ext cx="8229600" cy="5715000"/>
          </a:xfrm>
        </p:spPr>
        <p:txBody>
          <a:bodyPr>
            <a:normAutofit/>
          </a:bodyPr>
          <a:lstStyle/>
          <a:p>
            <a:r>
              <a:rPr lang="en-US" dirty="0" smtClean="0"/>
              <a:t>The way you dress is important in establishing a successful </a:t>
            </a:r>
            <a:r>
              <a:rPr lang="en-US" dirty="0" smtClean="0"/>
              <a:t>patient-clinician </a:t>
            </a:r>
            <a:r>
              <a:rPr lang="en-US" dirty="0" smtClean="0"/>
              <a:t>relationship</a:t>
            </a:r>
            <a:r>
              <a:rPr lang="en-US" dirty="0" smtClean="0"/>
              <a:t>.</a:t>
            </a:r>
          </a:p>
          <a:p>
            <a:r>
              <a:rPr lang="en-US" dirty="0" smtClean="0"/>
              <a:t>Your dress style and </a:t>
            </a:r>
            <a:r>
              <a:rPr lang="en-US" dirty="0" err="1" smtClean="0"/>
              <a:t>demeanour</a:t>
            </a:r>
            <a:r>
              <a:rPr lang="en-US" dirty="0" smtClean="0"/>
              <a:t> should never make your patient or your colleagues uncomfortable or distract them</a:t>
            </a:r>
            <a:r>
              <a:rPr lang="en-US" dirty="0" smtClean="0"/>
              <a:t>.</a:t>
            </a:r>
          </a:p>
          <a:p>
            <a:r>
              <a:rPr lang="en-US" dirty="0" smtClean="0"/>
              <a:t>Some medical schools or hospitals require students and medical staff to wear white coats for reasons of professionalism and identification</a:t>
            </a:r>
            <a:r>
              <a:rPr lang="en-US" dirty="0" smtClean="0"/>
              <a:t>.</a:t>
            </a:r>
          </a:p>
          <a:p>
            <a:r>
              <a:rPr lang="en-US" dirty="0" smtClean="0"/>
              <a:t>Whenever you see a patient or relative, introduce yourself fully and clearly. </a:t>
            </a:r>
            <a:endParaRPr lang="en-US" dirty="0" smtClean="0"/>
          </a:p>
          <a:p>
            <a:r>
              <a:rPr lang="en-US" dirty="0" smtClean="0"/>
              <a:t>A </a:t>
            </a:r>
            <a:r>
              <a:rPr lang="en-US" dirty="0" smtClean="0"/>
              <a:t>friendly smile helps to put your patient at ease. </a:t>
            </a:r>
            <a:endParaRPr lang="en-US" dirty="0" smtClean="0"/>
          </a:p>
          <a:p>
            <a:r>
              <a:rPr lang="en-US" dirty="0" smtClean="0"/>
              <a:t>Always </a:t>
            </a:r>
            <a:r>
              <a:rPr lang="en-US" dirty="0" smtClean="0"/>
              <a:t>wear a name badge which is easily visible to the </a:t>
            </a:r>
            <a:r>
              <a:rPr lang="en-US" dirty="0" smtClean="0"/>
              <a:t>patient.</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b="1" dirty="0" smtClean="0"/>
              <a:t>COMMUNICATION SKILLS </a:t>
            </a:r>
            <a:endParaRPr lang="en-US" b="1" dirty="0"/>
          </a:p>
        </p:txBody>
      </p:sp>
      <p:sp>
        <p:nvSpPr>
          <p:cNvPr id="3" name="Content Placeholder 2"/>
          <p:cNvSpPr>
            <a:spLocks noGrp="1"/>
          </p:cNvSpPr>
          <p:nvPr>
            <p:ph idx="1"/>
          </p:nvPr>
        </p:nvSpPr>
        <p:spPr>
          <a:xfrm>
            <a:off x="457200" y="762000"/>
            <a:ext cx="8229600" cy="5867400"/>
          </a:xfrm>
        </p:spPr>
        <p:txBody>
          <a:bodyPr>
            <a:noAutofit/>
          </a:bodyPr>
          <a:lstStyle/>
          <a:p>
            <a:r>
              <a:rPr lang="en-US" sz="2400" dirty="0" smtClean="0"/>
              <a:t>Clinicians </a:t>
            </a:r>
            <a:r>
              <a:rPr lang="en-US" sz="2400" dirty="0" smtClean="0"/>
              <a:t>who communicate well are able to identify a patient's problem more rapidly and accurately, while their patients benefit from a better understanding of their condition and its management. </a:t>
            </a:r>
            <a:endParaRPr lang="en-US" sz="2400" dirty="0" smtClean="0"/>
          </a:p>
          <a:p>
            <a:r>
              <a:rPr lang="en-US" sz="2400" dirty="0" smtClean="0"/>
              <a:t>Good </a:t>
            </a:r>
            <a:r>
              <a:rPr lang="en-US" sz="2400" dirty="0" smtClean="0"/>
              <a:t>communication skills are the most important part of being a good </a:t>
            </a:r>
            <a:r>
              <a:rPr lang="en-US" sz="2400" dirty="0" smtClean="0"/>
              <a:t>clinician. </a:t>
            </a:r>
          </a:p>
          <a:p>
            <a:r>
              <a:rPr lang="en-US" sz="2400" dirty="0" smtClean="0"/>
              <a:t>These </a:t>
            </a:r>
            <a:r>
              <a:rPr lang="en-US" sz="2400" dirty="0" smtClean="0"/>
              <a:t>should always include: </a:t>
            </a:r>
            <a:endParaRPr lang="en-US" sz="2400" dirty="0" smtClean="0"/>
          </a:p>
          <a:p>
            <a:pPr>
              <a:buFont typeface="Wingdings" pitchFamily="2" charset="2"/>
              <a:buChar char="ü"/>
            </a:pPr>
            <a:r>
              <a:rPr lang="en-US" sz="2400" dirty="0" smtClean="0"/>
              <a:t>maintaining </a:t>
            </a:r>
            <a:r>
              <a:rPr lang="en-US" sz="2400" dirty="0" smtClean="0"/>
              <a:t>good eye contact </a:t>
            </a:r>
          </a:p>
          <a:p>
            <a:pPr>
              <a:buFont typeface="Wingdings" pitchFamily="2" charset="2"/>
              <a:buChar char="ü"/>
            </a:pPr>
            <a:r>
              <a:rPr lang="en-US" sz="2400" dirty="0" smtClean="0"/>
              <a:t>checking the patient's prior knowledge or understanding </a:t>
            </a:r>
          </a:p>
          <a:p>
            <a:pPr>
              <a:buFont typeface="Wingdings" pitchFamily="2" charset="2"/>
              <a:buChar char="ü"/>
            </a:pPr>
            <a:r>
              <a:rPr lang="en-US" sz="2400" dirty="0" smtClean="0"/>
              <a:t>active listening </a:t>
            </a:r>
          </a:p>
          <a:p>
            <a:pPr>
              <a:buFont typeface="Wingdings" pitchFamily="2" charset="2"/>
              <a:buChar char="ü"/>
            </a:pPr>
            <a:r>
              <a:rPr lang="en-US" sz="2400" dirty="0" smtClean="0"/>
              <a:t>encouraging verbal and non-verbal communication </a:t>
            </a:r>
          </a:p>
          <a:p>
            <a:pPr>
              <a:buFont typeface="Wingdings" pitchFamily="2" charset="2"/>
              <a:buChar char="ü"/>
            </a:pPr>
            <a:r>
              <a:rPr lang="en-US" sz="2400" dirty="0" smtClean="0"/>
              <a:t>avoiding jargon </a:t>
            </a:r>
            <a:endParaRPr lang="en-US" sz="2400" dirty="0" smtClean="0"/>
          </a:p>
          <a:p>
            <a:pPr>
              <a:buFont typeface="Wingdings" pitchFamily="2" charset="2"/>
              <a:buChar char="ü"/>
            </a:pPr>
            <a:r>
              <a:rPr lang="en-US" sz="2400" dirty="0" smtClean="0"/>
              <a:t>ability </a:t>
            </a:r>
            <a:r>
              <a:rPr lang="en-US" sz="2400" dirty="0" smtClean="0"/>
              <a:t>to discuss difficult issues </a:t>
            </a:r>
          </a:p>
          <a:p>
            <a:pPr>
              <a:buFont typeface="Wingdings" pitchFamily="2" charset="2"/>
              <a:buChar char="ü"/>
            </a:pPr>
            <a:r>
              <a:rPr lang="en-US" sz="2400" dirty="0" smtClean="0"/>
              <a:t>going at a pace that is comfortable for the patient.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lstStyle/>
          <a:p>
            <a:r>
              <a:rPr lang="en-US" b="1" dirty="0" smtClean="0"/>
              <a:t>EXPECTATIONS AND RESPECT </a:t>
            </a:r>
            <a:endParaRPr lang="en-US" b="1" dirty="0"/>
          </a:p>
        </p:txBody>
      </p:sp>
      <p:sp>
        <p:nvSpPr>
          <p:cNvPr id="3" name="Content Placeholder 2"/>
          <p:cNvSpPr>
            <a:spLocks noGrp="1"/>
          </p:cNvSpPr>
          <p:nvPr>
            <p:ph idx="1"/>
          </p:nvPr>
        </p:nvSpPr>
        <p:spPr>
          <a:xfrm>
            <a:off x="457200" y="1905000"/>
            <a:ext cx="8229600" cy="4221163"/>
          </a:xfrm>
        </p:spPr>
        <p:txBody>
          <a:bodyPr/>
          <a:lstStyle/>
          <a:p>
            <a:r>
              <a:rPr lang="en-US" dirty="0" smtClean="0"/>
              <a:t>The best doctors are invariably the most humble</a:t>
            </a:r>
            <a:r>
              <a:rPr lang="en-US" dirty="0" smtClean="0"/>
              <a:t>.</a:t>
            </a:r>
          </a:p>
          <a:p>
            <a:r>
              <a:rPr lang="en-US" dirty="0" smtClean="0"/>
              <a:t>Much of this stems from their recognition that humans are infinitely more complex, demanding and fascinating than one can imagine. </a:t>
            </a:r>
            <a:endParaRPr lang="en-US" dirty="0" smtClean="0"/>
          </a:p>
          <a:p>
            <a:r>
              <a:rPr lang="en-US" dirty="0" smtClean="0"/>
              <a:t>Additionally</a:t>
            </a:r>
            <a:r>
              <a:rPr lang="en-US" dirty="0" smtClean="0"/>
              <a:t>, they understand that much so-called medical 'wisdom' is at best incomplete, and often simply wrong. </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219200"/>
          </a:xfrm>
        </p:spPr>
        <p:txBody>
          <a:bodyPr/>
          <a:lstStyle/>
          <a:p>
            <a:r>
              <a:rPr lang="en-US" b="1" dirty="0" smtClean="0"/>
              <a:t>History taking </a:t>
            </a:r>
            <a:endParaRPr lang="en-US" b="1" dirty="0"/>
          </a:p>
        </p:txBody>
      </p:sp>
      <p:sp>
        <p:nvSpPr>
          <p:cNvPr id="3" name="Content Placeholder 2"/>
          <p:cNvSpPr>
            <a:spLocks noGrp="1"/>
          </p:cNvSpPr>
          <p:nvPr>
            <p:ph idx="1"/>
          </p:nvPr>
        </p:nvSpPr>
        <p:spPr>
          <a:xfrm>
            <a:off x="457200" y="1676400"/>
            <a:ext cx="8229600" cy="4449763"/>
          </a:xfrm>
        </p:spPr>
        <p:txBody>
          <a:bodyPr>
            <a:normAutofit fontScale="92500"/>
          </a:bodyPr>
          <a:lstStyle/>
          <a:p>
            <a:r>
              <a:rPr lang="en-US" dirty="0" smtClean="0"/>
              <a:t>People visit doctors because something unexpected has happened to them, usually an ongoing problem, a relatively minor complaint or something that 'isn't </a:t>
            </a:r>
            <a:r>
              <a:rPr lang="en-US" dirty="0" smtClean="0"/>
              <a:t>right‘.</a:t>
            </a:r>
          </a:p>
          <a:p>
            <a:r>
              <a:rPr lang="en-US" dirty="0" smtClean="0"/>
              <a:t>The first and major part of the consultation is talking with the patient. </a:t>
            </a:r>
            <a:endParaRPr lang="en-US" dirty="0" smtClean="0"/>
          </a:p>
          <a:p>
            <a:r>
              <a:rPr lang="en-US" dirty="0" smtClean="0"/>
              <a:t>Communication </a:t>
            </a:r>
            <a:r>
              <a:rPr lang="en-US" dirty="0" smtClean="0"/>
              <a:t>is integral to the clinical examination and is most important both at the start of the interview, to gather information, and at the end, to find common ground and engage your patients in their management. </a:t>
            </a:r>
            <a:endParaRPr lang="en-US" dirty="0" smtClean="0"/>
          </a:p>
          <a:p>
            <a:r>
              <a:rPr lang="en-US" dirty="0" smtClean="0"/>
              <a:t>These </a:t>
            </a:r>
            <a:r>
              <a:rPr lang="en-US" dirty="0" smtClean="0"/>
              <a:t>are the principles of patient-</a:t>
            </a:r>
            <a:r>
              <a:rPr lang="en-US" dirty="0" err="1" smtClean="0"/>
              <a:t>centred</a:t>
            </a:r>
            <a:r>
              <a:rPr lang="en-US" dirty="0" smtClean="0"/>
              <a:t> medicine. </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359</TotalTime>
  <Words>920</Words>
  <Application>Microsoft Office PowerPoint</Application>
  <PresentationFormat>On-screen Show (4:3)</PresentationFormat>
  <Paragraphs>105</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Flow</vt:lpstr>
      <vt:lpstr>Introduction and Human Communication</vt:lpstr>
      <vt:lpstr>PROFESSIONAL OBLIGATIONS </vt:lpstr>
      <vt:lpstr>CONFIDENTIALITY AND CONSENT </vt:lpstr>
      <vt:lpstr>CONFIDENTIALITY AND CONSENT </vt:lpstr>
      <vt:lpstr>PERSONAL RESPONSIBILITIES </vt:lpstr>
      <vt:lpstr>DRESS AND DEMEANOUR </vt:lpstr>
      <vt:lpstr>COMMUNICATION SKILLS </vt:lpstr>
      <vt:lpstr>EXPECTATIONS AND RESPECT </vt:lpstr>
      <vt:lpstr>History taking </vt:lpstr>
      <vt:lpstr>Patient-centred medicine </vt:lpstr>
      <vt:lpstr>Effective communication skills</vt:lpstr>
      <vt:lpstr>Consulting with patients (BASICS)</vt:lpstr>
      <vt:lpstr>The presenting complaint </vt:lpstr>
      <vt:lpstr>Further Readings</vt:lpstr>
      <vt:lpstr>Thank you</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and Human Communication</dc:title>
  <dc:creator>Samuel N. Kiurire</dc:creator>
  <cp:lastModifiedBy>Cyrus Kiurire</cp:lastModifiedBy>
  <cp:revision>23</cp:revision>
  <dcterms:created xsi:type="dcterms:W3CDTF">2006-08-16T00:00:00Z</dcterms:created>
  <dcterms:modified xsi:type="dcterms:W3CDTF">2019-04-23T11:34:11Z</dcterms:modified>
</cp:coreProperties>
</file>