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7" r:id="rId3"/>
    <p:sldId id="298" r:id="rId4"/>
    <p:sldId id="257" r:id="rId5"/>
    <p:sldId id="258" r:id="rId6"/>
    <p:sldId id="301" r:id="rId7"/>
    <p:sldId id="259" r:id="rId8"/>
    <p:sldId id="260" r:id="rId9"/>
    <p:sldId id="261" r:id="rId10"/>
    <p:sldId id="300" r:id="rId11"/>
    <p:sldId id="299" r:id="rId12"/>
    <p:sldId id="262" r:id="rId13"/>
    <p:sldId id="263" r:id="rId14"/>
    <p:sldId id="302" r:id="rId15"/>
    <p:sldId id="303" r:id="rId16"/>
    <p:sldId id="264" r:id="rId17"/>
    <p:sldId id="265" r:id="rId18"/>
    <p:sldId id="266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handoutMaster" Target="handoutMasters/handout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10BC5-706B-44EB-BB37-1CE0650E01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Introduction to Pharmacology &amp; Therapeutics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6CD6A-6761-46D3-B9A0-C6CBB57853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Mr. Okoth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16EEC-683C-4348-ABC5-394FA9DC8C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45116C3-88DC-4619-8D1C-E4D877F948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F726EA-A0E1-4B21-A53C-D740F4E0AD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ADA880-1B7F-49FC-B090-CF41D9E159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B1E537-C203-476D-80A2-1BF13867BA46}" type="datetimeFigureOut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BC7A2D0-2066-4617-9726-FA5F71832A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9B4D90-C081-4669-8D0D-1429093F6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E35E5-1375-4FB7-9F95-DD1E84A696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B48C0-BDE3-4B60-A6C9-D221C3587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0C978F5-1518-401C-96D4-13C906AD37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382449-A8D9-48A6-B30C-DC97FAB7EA75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4B238B-3E09-4698-BDBE-57E11C31421F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E63C80D-D378-439E-9546-ABC4AED6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3AEAC-6F55-442D-A5E1-57BFD85B20DC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839E6F-DBE2-41F3-A6CF-E400570E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8EE7BD-2BBF-43A1-891F-49D55B2B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A3ED83-9855-49C7-A18B-2F85B8E9B3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603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5EFC5-FE8F-4478-8A83-D682B89B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BDB1-639F-4342-B787-B129736D9E69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FFF3B-F207-487C-BB27-3A1CD44D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E9FCD-D220-4DB7-936B-27895DD2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40C53-2270-4CFB-A838-B8521C00C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55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14712F-F072-4F3C-8AE7-3B7A03DE725A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C7984-2D8B-43BF-8635-56C27049F932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A31A973-538C-4078-86BD-EE28983F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29FD-44CB-4747-A205-7AD50C6C6E58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34BB121-457C-4CE9-AAE0-771E8E951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18D1990-917F-41A1-91CA-67594657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7D7BA-0A81-4E3B-BD73-9A9C4D0F8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61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A069-2576-4D6C-ADCB-F7D3F08E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1FD22-4939-4539-AB5B-7EA88EA2B8AF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36BD9-5B52-42D7-85AB-B73C482F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4C9B4-D8AA-4B4C-895C-EA59B5DA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DE285-4834-4443-B628-6AA4D3F5C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15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9DEAEE-8C74-404F-A324-FCB8DD4E1615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A74DB7-CC28-4080-9E6A-5C170D493E4C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F746F71-BFB2-4F70-8D62-63537755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99F01-7695-46F7-8A07-41240677F134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6A24650-DF36-4A48-8B5A-557C5AC1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17A5CFD-4CEB-4AA8-AEA5-237B53B8F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232FE6-CEF8-4EB5-A1AA-2C0F6E2B03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444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96B47E-FF5D-4045-913B-341714C8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7FED9-4007-4666-A5A2-B7EE6EB71DA4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152829-B002-46FC-9714-5EDD8B691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1AA84B-9A33-4BD5-8BC5-BEC85F8E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D509E-572B-48E7-A3D9-00C88A76C1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66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2564C20-6203-473C-ADF9-3E7F70EA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78C25-8D28-41CF-8A28-69F591DC864B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11D2CD2-BC3D-4203-913B-FEF39EC2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998755B-BD99-4396-8AF3-C2D91EA2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7933C-CFA5-47BB-9689-7F5BDAE94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76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21B716A-402D-43C9-BC1B-8A407FA9C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84AC3-C0BF-4D11-B4DF-6BBC5BBC2E6E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28C904-1F79-4221-9A45-CBA2D60A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9D1D00-9191-4DFE-9F9D-F7B1C7A5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5CAC9-E646-488A-8D2E-DEB507F7A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4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5696F-063A-4674-A3D0-6732D3A89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34E88-92CA-49CC-9736-070B78EFC4FC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0E076-880D-41A1-8E45-DE6FA33C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ED5BA-DFCD-49DC-B1A5-16F5C03D3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9B127-C496-46FB-A197-C42DFD87DE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02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F67612-4C37-4BCB-81B1-CB6CD0653C07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AC9614-9652-41D6-8879-9135E9B56FB7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518A066-C8AC-411A-9DFB-B6C3ED077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569AD-AD1D-4519-88E4-3B7C0D7085DB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4D4A863-5F80-416C-A511-E3246C2A7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0705AE4-EEF1-420A-A4E3-1DD1D0FF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4FAB4-911A-4476-8F55-57AF9A8D4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01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C99F1DF-D5AE-49A7-8F4A-1CDF97FB381E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22F630-B16D-4165-A29B-BAA6CA5F863D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89F7605-69C5-4AB5-9B10-78E74D14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0F729-82D3-4241-9481-285CE0D55987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7B7CB7E-584E-4DE5-B7D7-0E00FFA7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836E56C-7B0F-4142-B47D-61E8C03D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1CF20532-E18C-4962-93D5-E974B8C02F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464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EDE5BA-4B32-4514-9D30-9781D43EA32F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F558C1-E416-4AB6-A17D-E8B701C6070C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11313-E863-4FBB-89F9-74E8C950B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6AADDE38-A3FA-4ABE-8164-21CEBE7E00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1098F-834B-48F2-A604-7E746BD35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41A22F2-BFD5-4FC6-9A3D-F7C8BCB2DFE0}" type="datetime1">
              <a:rPr lang="en-US"/>
              <a:pPr>
                <a:defRPr/>
              </a:pPr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92A40-5CC3-4A1F-A48D-A39ED28A0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6E37-FF92-4D8C-BFB7-86FBE5D2E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EE6D7475-2CA1-40FA-A721-47A75C0ACD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0" r:id="rId2"/>
    <p:sldLayoutId id="2147483696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94" r:id="rId10"/>
    <p:sldLayoutId id="214748370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369E9-CE14-4F0A-9955-0A144FCF67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Pharmacology and Therapeutics</a:t>
            </a:r>
          </a:p>
        </p:txBody>
      </p:sp>
      <p:sp>
        <p:nvSpPr>
          <p:cNvPr id="10243" name="Subtitle 2">
            <a:extLst>
              <a:ext uri="{FF2B5EF4-FFF2-40B4-BE49-F238E27FC236}">
                <a16:creationId xmlns:a16="http://schemas.microsoft.com/office/drawing/2014/main" id="{174C2769-E6BE-42CE-BE0D-1AD77C3B0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altLang="en-US"/>
              <a:t>Introduction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7338B-2355-46CE-A4E9-0106FAE6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9DAB8EE8-B0EC-49AD-B60C-1CC5BC186972}" type="slidenum">
              <a:rPr lang="en-US" altLang="en-US">
                <a:solidFill>
                  <a:srgbClr val="FFFFFF"/>
                </a:solidFill>
              </a:rPr>
              <a:pPr/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8C72-268C-47BF-8B60-1DF4EAE7E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0F32F2B0-4C25-4067-89E7-57E4C0719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632825" cy="4876800"/>
          </a:xfrm>
        </p:spPr>
        <p:txBody>
          <a:bodyPr/>
          <a:lstStyle/>
          <a:p>
            <a:r>
              <a:rPr lang="en-CA" altLang="en-US" sz="3600"/>
              <a:t>Pharmacology and genetics…</a:t>
            </a:r>
          </a:p>
          <a:p>
            <a:pPr lvl="1">
              <a:buClr>
                <a:srgbClr val="60B5CC"/>
              </a:buClr>
            </a:pPr>
            <a:r>
              <a:rPr lang="en-US" altLang="en-US" sz="2400">
                <a:solidFill>
                  <a:srgbClr val="000000"/>
                </a:solidFill>
              </a:rPr>
              <a:t>Individuals with inherited diseases have a heritable abnormality in their DNA. It is possible to correct abnormality by gene therapy i.e. insertion of an appropriate healthy gene into somatic cells.</a:t>
            </a:r>
          </a:p>
          <a:p>
            <a:pPr lvl="1">
              <a:buClr>
                <a:srgbClr val="60B5CC"/>
              </a:buClr>
            </a:pPr>
            <a:r>
              <a:rPr lang="en-US" altLang="en-US" sz="2400">
                <a:solidFill>
                  <a:srgbClr val="000000"/>
                </a:solidFill>
              </a:rPr>
              <a:t>Some patients respond to certain drugs with greater than usual sensitivity to standard doses. Increased sensitivity is due to  a very small genetic modification that results in decreased  activity of a particular enzyme responsible for eliminating that drug.</a:t>
            </a:r>
            <a:endParaRPr lang="en-US" altLang="en-US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C90DE-AC8E-426A-98E2-F13D4B7BF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8B74F174-106A-445E-A6BA-A7C3E5837E24}" type="slidenum">
              <a:rPr lang="en-US" altLang="en-US">
                <a:solidFill>
                  <a:srgbClr val="3F3F3F"/>
                </a:solidFill>
              </a:rPr>
              <a:pPr/>
              <a:t>10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2014E-5E64-40C8-86A7-5748E8B4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accent1">
                    <a:satMod val="150000"/>
                  </a:schemeClr>
                </a:solidFill>
              </a:rPr>
              <a:t>Definitions …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604E45A3-9521-4A0B-B3DD-419660410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Chemotherapy</a:t>
            </a:r>
          </a:p>
          <a:p>
            <a:pPr lvl="1"/>
            <a:r>
              <a:rPr lang="en-US" altLang="en-US"/>
              <a:t>This is the use of a specific chemical agent to arrest or eradicate microorganisms and parasites living and multiplying in a living organism without causing irreversible injury to healthy tissues. It also includes the treatment (therapy) of cancer.</a:t>
            </a:r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B1E2A-267A-4C87-BB17-74C69E680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5A121818-82D2-4230-BB17-C6E8B60008F4}" type="slidenum">
              <a:rPr lang="en-US" altLang="en-US">
                <a:solidFill>
                  <a:srgbClr val="3F3F3F"/>
                </a:solidFill>
              </a:rPr>
              <a:pPr/>
              <a:t>11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7E16-E6F7-4A3F-9B7F-777580E9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133ED-CCE9-4066-BE1E-09E4E2C80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 rtlCol="0">
            <a:normAutofit fontScale="92500" lnSpcReduction="2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Pharmacopoeia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An official code containing a selected list of the established drugs and medicinal preparations with descriptions of their physical properties and tests for their identity, purity and potency.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It defines the standards that these preparations must meet, and their average doses for an adult.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Every pharmacopoeia also includes a list of drugs added in that particular edition and a list of deleted drugs.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Examples of pharmacopoeias: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British Pharmacopoeia (B.P)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Indian Pharmacopoeia (I.P)</a:t>
            </a:r>
          </a:p>
          <a:p>
            <a:pPr marL="996696" lvl="2" fontAlgn="auto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/>
              <a:t>United States Pharmacopoeia (U.S.P)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382CC-B26D-4B8F-8CF0-471A11769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473ED53D-FF73-486D-B678-EE13AF772E11}" type="slidenum">
              <a:rPr lang="en-US" altLang="en-US">
                <a:solidFill>
                  <a:srgbClr val="3F3F3F"/>
                </a:solidFill>
              </a:rPr>
              <a:pPr/>
              <a:t>12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251A7-1596-454F-9EBA-485EB12F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C5EE3C4F-B797-4908-BB53-4E8E73F86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/>
              <a:t>Toxicology</a:t>
            </a:r>
          </a:p>
          <a:p>
            <a:pPr lvl="1"/>
            <a:r>
              <a:rPr lang="en-US" altLang="en-US"/>
              <a:t>Is the branch of pharmacology which deals with the undesirable effects of chemicals on the living systems from individual cells to complex ecosystems.</a:t>
            </a:r>
          </a:p>
          <a:p>
            <a:pPr lvl="1"/>
            <a:r>
              <a:rPr lang="en-US" altLang="en-US"/>
              <a:t>The science of poisons. Includes measurement and detection of poisons, as well as treatment of poisoning. Many drugs in larger doses act as poisons.</a:t>
            </a:r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442C3-0C18-407A-8A0B-536CB3DB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F41A828A-8EB7-483B-AE5B-968D7C89184E}" type="slidenum">
              <a:rPr lang="en-US" altLang="en-US">
                <a:solidFill>
                  <a:srgbClr val="3F3F3F"/>
                </a:solidFill>
              </a:rPr>
              <a:pPr/>
              <a:t>13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C2EA-C23A-4EFF-A1AA-D2276078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CE29A-B81A-459B-A3EE-9C25A270A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 fontScale="85000" lnSpcReduction="2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Receptor</a:t>
            </a:r>
            <a:r>
              <a:rPr lang="en-US" dirty="0"/>
              <a:t>- specific molecules in biologic system that interact with drug molecule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Hormones</a:t>
            </a:r>
            <a:r>
              <a:rPr lang="en-US" dirty="0"/>
              <a:t>-drugs synthesized within the body and released into circulation acting far away from their place of origin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Xenobiotics </a:t>
            </a:r>
            <a:r>
              <a:rPr lang="en-US" dirty="0"/>
              <a:t>- drugs/chemicals synthesized outside the body. Chemical substances foreign to animal life, e.g. plant constituents, drugs, pesticides, etc. (</a:t>
            </a:r>
            <a:r>
              <a:rPr lang="en-US" dirty="0" err="1"/>
              <a:t>xeno</a:t>
            </a:r>
            <a:r>
              <a:rPr lang="en-US" dirty="0"/>
              <a:t> =foreign, biotic =pertaining to life)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Poisons </a:t>
            </a:r>
            <a:r>
              <a:rPr lang="en-US" dirty="0"/>
              <a:t>- are drugs that have almost exclusively harmful effects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Toxins </a:t>
            </a:r>
            <a:r>
              <a:rPr lang="en-US" dirty="0"/>
              <a:t>- are poisons of biologic origin i.e. synthesized by plants or animals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2BE56-8A9C-488D-9EBE-DE04C9F5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DA747F40-29D4-4E18-BDD1-5965D4D0DDBB}" type="slidenum">
              <a:rPr lang="en-US" altLang="en-US">
                <a:solidFill>
                  <a:srgbClr val="3F3F3F"/>
                </a:solidFill>
              </a:rPr>
              <a:pPr/>
              <a:t>14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110D0-256E-436D-90FB-9CC5F250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D6BB31C-3026-4FE5-9F34-96FC88456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Metabolism of drugs</a:t>
            </a:r>
          </a:p>
          <a:p>
            <a:pPr lvl="1"/>
            <a:r>
              <a:rPr lang="en-US" altLang="en-US"/>
              <a:t>The process of chemical alteration of drugs in the body.</a:t>
            </a:r>
          </a:p>
          <a:p>
            <a:r>
              <a:rPr lang="en-US" altLang="en-US" b="1"/>
              <a:t>Biological lag</a:t>
            </a:r>
          </a:p>
          <a:p>
            <a:pPr lvl="1"/>
            <a:r>
              <a:rPr lang="en-US" altLang="en-US"/>
              <a:t>This is the time between the administration of a drug and the development of response.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D4675-5B20-4DBE-BB9E-B11AD351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9E92F826-4969-4494-A202-36D111693661}" type="slidenum">
              <a:rPr lang="en-US" altLang="en-US">
                <a:solidFill>
                  <a:srgbClr val="3F3F3F"/>
                </a:solidFill>
              </a:rPr>
              <a:pPr/>
              <a:t>15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E1EF8-9EB5-4994-9BB6-905C4E08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2A2111C-7A4F-4724-A1D8-D653351E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b="1"/>
              <a:t>Bioavailability of a drug</a:t>
            </a:r>
          </a:p>
          <a:p>
            <a:pPr lvl="1"/>
            <a:r>
              <a:rPr lang="en-US" altLang="en-US"/>
              <a:t>This is the fraction of the drug dose that reaches the systemic circulation.</a:t>
            </a:r>
          </a:p>
          <a:p>
            <a:r>
              <a:rPr lang="en-US" altLang="en-US" b="1"/>
              <a:t>Biological half-life of a drug</a:t>
            </a:r>
          </a:p>
          <a:p>
            <a:pPr lvl="1"/>
            <a:r>
              <a:rPr lang="en-US" altLang="en-US"/>
              <a:t>This is the time required to reduce the concentration of a drug in the body compartments by 50%.</a:t>
            </a:r>
          </a:p>
          <a:p>
            <a:r>
              <a:rPr lang="en-US" altLang="en-US" b="1"/>
              <a:t>Drug interactions</a:t>
            </a:r>
          </a:p>
          <a:p>
            <a:pPr lvl="1"/>
            <a:r>
              <a:rPr lang="en-US" altLang="en-US"/>
              <a:t>The actions of one drug upon the effectiveness or toxicity of another or others.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CDE3E-8695-4B92-BDCB-9B56A4253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7F054319-3CB1-48D7-8EA3-15F2EC299CB7}" type="slidenum">
              <a:rPr lang="en-US" altLang="en-US">
                <a:solidFill>
                  <a:srgbClr val="3F3F3F"/>
                </a:solidFill>
              </a:rPr>
              <a:pPr/>
              <a:t>16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3A5B-7056-4DA6-8F2B-EA842F5A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NB: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F94C-C241-432F-BC65-B8B56D1E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 drug is a single chemical substance that forms the active ingredient of a medicine ( a substance or mixture of substances used in restoring or preserving health)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 medicine may contain many other substances to deliver the drug in a stable form, acceptable and convenient to the patient.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The terms are often used interchangeably for convenience.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3DF5A-CA38-48D3-A550-E19C1C538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75558DE7-FEB9-4D82-B2ED-4D2E059CC9C6}" type="slidenum">
              <a:rPr lang="en-US" altLang="en-US">
                <a:solidFill>
                  <a:srgbClr val="3F3F3F"/>
                </a:solidFill>
              </a:rPr>
              <a:pPr/>
              <a:t>17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AB6A-2076-4D8D-BE46-4F5D9E64D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The end.</a:t>
            </a:r>
          </a:p>
        </p:txBody>
      </p:sp>
      <p:sp>
        <p:nvSpPr>
          <p:cNvPr id="27651" name="Text Placeholder 2">
            <a:extLst>
              <a:ext uri="{FF2B5EF4-FFF2-40B4-BE49-F238E27FC236}">
                <a16:creationId xmlns:a16="http://schemas.microsoft.com/office/drawing/2014/main" id="{D8803F0E-9016-4137-BDB6-60E37AF97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363" y="1828800"/>
            <a:ext cx="8021637" cy="685800"/>
          </a:xfrm>
        </p:spPr>
        <p:txBody>
          <a:bodyPr/>
          <a:lstStyle/>
          <a:p>
            <a:r>
              <a:rPr lang="en-US" altLang="en-US"/>
              <a:t>Thank you.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2921C-1EDB-4D51-927F-707978B3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81742810-67D5-48B6-9BEC-B071474CF668}" type="slidenum">
              <a:rPr lang="en-US" altLang="en-US">
                <a:solidFill>
                  <a:srgbClr val="FFFFFF"/>
                </a:solidFill>
              </a:rPr>
              <a:pPr/>
              <a:t>18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0655-12BD-4094-938F-16368999C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UNIT I: Introduction to Pharmacology and Therapeutics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30660C72-DE05-47A1-B3AF-5668D4028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This is an introductory unit to understanding pharmacology and therapeutics. </a:t>
            </a:r>
          </a:p>
          <a:p>
            <a:r>
              <a:rPr lang="en-CA" altLang="en-US"/>
              <a:t>It gives an overview of the definitions of terms in pharmacology, and considers some of the general principles and concepts in pharmacology and therapeutics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B442B-0968-43A7-935B-91B9C210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155B0AE4-3ADE-45A7-A218-5F4CE5584CFA}" type="slidenum">
              <a:rPr lang="en-US" altLang="en-US">
                <a:solidFill>
                  <a:srgbClr val="3F3F3F"/>
                </a:solidFill>
              </a:rPr>
              <a:pPr/>
              <a:t>2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0E1DC-39A9-4C4C-9235-E752DC391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Unit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454EE-BC15-41E4-97EE-7243CED30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By the end of this unit, you will have achieved the following objectives;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Definitions of terminologies,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Sources of drugs,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General principles and concepts in pharmacology and therapeutics,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Formulations/preparations of drugs,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Classification and naming of drugs,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Routes of drug administration,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The concept of essential drugs and rational use of drugs, 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Pharmacy and Poisons Act &amp; Dangerous Drugs Act, </a:t>
            </a:r>
          </a:p>
          <a:p>
            <a:pPr marL="63322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Principles of drug prescribing.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AFF49-EADE-4C2C-A7F1-E0870D2F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6F5BBB4D-F4C1-442C-8B76-4695FD1030E0}" type="slidenum">
              <a:rPr lang="en-US" altLang="en-US">
                <a:solidFill>
                  <a:srgbClr val="3F3F3F"/>
                </a:solidFill>
              </a:rPr>
              <a:pPr/>
              <a:t>3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3B5A3-3A1B-4AA6-93BC-C343D089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 of terms and concepts</a:t>
            </a:r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9D1D4841-6471-4B71-9F80-085651A52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363" y="1828800"/>
            <a:ext cx="8021637" cy="685800"/>
          </a:xfrm>
        </p:spPr>
        <p:txBody>
          <a:bodyPr/>
          <a:lstStyle/>
          <a:p>
            <a:r>
              <a:rPr lang="en-US" altLang="en-US"/>
              <a:t>Pharmacology and therapeutics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FF241-E50D-4867-93F8-3834E0A6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104109A8-52F2-4B3D-A4F4-1AE519BF480D}" type="slidenum">
              <a:rPr lang="en-US" altLang="en-US">
                <a:solidFill>
                  <a:srgbClr val="FFFFFF"/>
                </a:solidFill>
              </a:rPr>
              <a:pPr/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C1BBE-839C-4AE4-8BF7-0D83414E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 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4DD1A80-4637-4C2B-8173-BDA47681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b="1"/>
              <a:t>Pharmacology</a:t>
            </a:r>
          </a:p>
          <a:p>
            <a:pPr lvl="1"/>
            <a:r>
              <a:rPr lang="en-US" altLang="en-US"/>
              <a:t>The science that deals with drugs. i.e. the study of drugs.</a:t>
            </a:r>
          </a:p>
          <a:p>
            <a:pPr lvl="1"/>
            <a:r>
              <a:rPr lang="en-US" altLang="en-US"/>
              <a:t>The study of substances that interact with living systems through chemical processes especially by binding to regulatory molecules and activating or inhibiting body processes</a:t>
            </a:r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14E49-6F2B-4488-96C9-D3C7FD7BF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D72E8E8D-82F5-4C67-BB8F-E81E04E67880}" type="slidenum">
              <a:rPr lang="en-US" altLang="en-US">
                <a:solidFill>
                  <a:srgbClr val="3F3F3F"/>
                </a:solidFill>
              </a:rPr>
              <a:pPr/>
              <a:t>5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4301B-A95F-4A11-B404-A72D5F243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4429A55A-6F57-483D-BF28-E26276AE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Drug</a:t>
            </a:r>
          </a:p>
          <a:p>
            <a:pPr lvl="1"/>
            <a:r>
              <a:rPr lang="en-US" altLang="en-US"/>
              <a:t>Is</a:t>
            </a:r>
            <a:r>
              <a:rPr lang="en-US" altLang="en-US" b="1"/>
              <a:t> </a:t>
            </a:r>
            <a:r>
              <a:rPr lang="en-US" altLang="en-US"/>
              <a:t>any substance that brings about a change in biologic function through its chemical actions.</a:t>
            </a:r>
          </a:p>
          <a:p>
            <a:pPr lvl="1">
              <a:buClr>
                <a:srgbClr val="60B5CC"/>
              </a:buClr>
            </a:pPr>
            <a:r>
              <a:rPr lang="en-US" altLang="en-US">
                <a:solidFill>
                  <a:srgbClr val="000000"/>
                </a:solidFill>
              </a:rPr>
              <a:t>WHO definition: a drug is any substance or product that is used or intended to e used to modify or explore physiological systems or pathological states for the benefit of the recipient. </a:t>
            </a:r>
          </a:p>
          <a:p>
            <a:pPr lvl="1">
              <a:buClr>
                <a:srgbClr val="60B5CC"/>
              </a:buClr>
            </a:pPr>
            <a:r>
              <a:rPr lang="en-US" altLang="en-US">
                <a:solidFill>
                  <a:srgbClr val="000000"/>
                </a:solidFill>
              </a:rPr>
              <a:t>A drug is any chemical compound that may be used as a medicament to prevent or cure disease.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99F50-BE2E-495F-BA62-C61CAC995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C4F44621-89F4-4885-85D7-2BBAF7B5A15F}" type="slidenum">
              <a:rPr lang="en-US" altLang="en-US">
                <a:solidFill>
                  <a:srgbClr val="3F3F3F"/>
                </a:solidFill>
              </a:rPr>
              <a:pPr/>
              <a:t>6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C6DB-E304-423A-B3D5-B3CEADE0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5651-7A3B-46AC-A98A-0D48CC842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Therapeutics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The branch of medicine concerned with the cure of disease or relief of symptoms, and includes drug treatment.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Pharmacy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The science concerned with identification, selection, preservation, standardization, compounding and dispensing of medicinal substances.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Pharmacognosy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This is the science of identification of drugs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EAAEE-04D1-4E7B-B09A-4F59DCFB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34466E5D-D346-4ADE-8F60-EA6AD83182B9}" type="slidenum">
              <a:rPr lang="en-US" altLang="en-US">
                <a:solidFill>
                  <a:srgbClr val="3F3F3F"/>
                </a:solidFill>
              </a:rPr>
              <a:pPr/>
              <a:t>7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62D5B-7B6B-4F37-82DD-C4419947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6A751-DB32-40AF-83DF-AD7A7089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 rtlCol="0">
            <a:normAutofit fontScale="925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Pharmacokinetics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Is the study of the processes whereby drug concentrations at effecter sites are achieved, maintained, and diminished. i.e. the study of the absorption, distribution, metabolism, and excretion of drugs. 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It deals with what the body does to drugs.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/>
              <a:t>Pharmacodynamics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Is the study of the biological and therapeutic effects of drugs on the body. i.e. actions upon cells, tissues or organs.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What the drugs do to the body.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15044-E868-4042-A346-DA879715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A5A9B24E-56B6-4534-8A4B-D0DFEC6F917C}" type="slidenum">
              <a:rPr lang="en-US" altLang="en-US">
                <a:solidFill>
                  <a:srgbClr val="3F3F3F"/>
                </a:solidFill>
              </a:rPr>
              <a:pPr/>
              <a:t>8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BEA20-5A5E-4AF6-89A9-07018990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Definitions…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97B1CC85-E343-4FDA-97EC-0C571D51E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en-US" sz="3600" b="1"/>
              <a:t>Pharmacogenomics (pharmacogenetics)</a:t>
            </a:r>
            <a:r>
              <a:rPr lang="en-US" altLang="en-US" sz="3600"/>
              <a:t> </a:t>
            </a:r>
          </a:p>
          <a:p>
            <a:pPr lvl="1"/>
            <a:r>
              <a:rPr lang="en-US" altLang="en-US"/>
              <a:t>Is the study of the genetic variations that cause differences in drug response among individuals.</a:t>
            </a:r>
          </a:p>
          <a:p>
            <a:pPr lvl="1"/>
            <a:r>
              <a:rPr lang="en-US" altLang="en-US"/>
              <a:t>The scientific study of the relationship between genetic factors and the nature of response to drugs.</a:t>
            </a:r>
          </a:p>
          <a:p>
            <a:pPr lvl="1"/>
            <a:endParaRPr lang="en-US" altLang="en-US" sz="1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8FFE8-A325-43C2-9789-BD99F650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6005EA43-69D0-4AE8-BC37-ABF883D39D27}" type="slidenum">
              <a:rPr lang="en-US" altLang="en-US">
                <a:solidFill>
                  <a:srgbClr val="3F3F3F"/>
                </a:solidFill>
              </a:rPr>
              <a:pPr/>
              <a:t>9</a:t>
            </a:fld>
            <a:endParaRPr lang="en-US" altLang="en-US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1681</TotalTime>
  <Words>887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Pharmacology and Therapeutics</vt:lpstr>
      <vt:lpstr>UNIT I: Introduction to Pharmacology and Therapeutics</vt:lpstr>
      <vt:lpstr>Unit Objectives</vt:lpstr>
      <vt:lpstr>Definition of terms and concepts</vt:lpstr>
      <vt:lpstr>Definitions </vt:lpstr>
      <vt:lpstr>Definitions…</vt:lpstr>
      <vt:lpstr>Definitions…</vt:lpstr>
      <vt:lpstr>Definitions…</vt:lpstr>
      <vt:lpstr>Definitions…</vt:lpstr>
      <vt:lpstr>Definitions…</vt:lpstr>
      <vt:lpstr>Definitions …</vt:lpstr>
      <vt:lpstr>Definitions…</vt:lpstr>
      <vt:lpstr>Definitions…</vt:lpstr>
      <vt:lpstr>Definitions…</vt:lpstr>
      <vt:lpstr>Definitions…</vt:lpstr>
      <vt:lpstr>Definitions…</vt:lpstr>
      <vt:lpstr>NB: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Pharmacology and therapeutics</dc:title>
  <dc:creator>peter juma</dc:creator>
  <cp:lastModifiedBy>peterjuma1966@gmail.com</cp:lastModifiedBy>
  <cp:revision>63</cp:revision>
  <dcterms:created xsi:type="dcterms:W3CDTF">2014-10-03T04:36:02Z</dcterms:created>
  <dcterms:modified xsi:type="dcterms:W3CDTF">2020-09-23T17:16:39Z</dcterms:modified>
</cp:coreProperties>
</file>