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59" r:id="rId6"/>
    <p:sldId id="262" r:id="rId7"/>
    <p:sldId id="260" r:id="rId8"/>
    <p:sldId id="261" r:id="rId9"/>
    <p:sldId id="263" r:id="rId10"/>
    <p:sldId id="266" r:id="rId11"/>
    <p:sldId id="267" r:id="rId12"/>
    <p:sldId id="268" r:id="rId13"/>
    <p:sldId id="264" r:id="rId14"/>
    <p:sldId id="265"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1"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Introduction to Cell Physiology</a:t>
            </a:r>
          </a:p>
        </p:txBody>
      </p:sp>
      <p:sp>
        <p:nvSpPr>
          <p:cNvPr id="3" name="Subtitle 2"/>
          <p:cNvSpPr>
            <a:spLocks noGrp="1"/>
          </p:cNvSpPr>
          <p:nvPr>
            <p:ph type="subTitle" idx="1"/>
          </p:nvPr>
        </p:nvSpPr>
        <p:spPr/>
        <p:txBody>
          <a:bodyPr/>
          <a:lstStyle/>
          <a:p>
            <a:r>
              <a:rPr lang="en-US" b="1" dirty="0">
                <a:solidFill>
                  <a:srgbClr val="0070C0"/>
                </a:solidFill>
              </a:rPr>
              <a:t>Samuel </a:t>
            </a:r>
            <a:r>
              <a:rPr lang="en-US" b="1" dirty="0" err="1">
                <a:solidFill>
                  <a:srgbClr val="0070C0"/>
                </a:solidFill>
              </a:rPr>
              <a:t>Ngigi</a:t>
            </a:r>
            <a:r>
              <a:rPr lang="en-US" b="1" dirty="0">
                <a:solidFill>
                  <a:srgbClr val="0070C0"/>
                </a:solidFill>
              </a:rPr>
              <a:t> </a:t>
            </a:r>
            <a:r>
              <a:rPr lang="en-US" b="1" dirty="0" err="1">
                <a:solidFill>
                  <a:srgbClr val="0070C0"/>
                </a:solidFill>
              </a:rPr>
              <a:t>Kiurire</a:t>
            </a:r>
            <a:endParaRPr lang="en-US"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Types</a:t>
            </a:r>
          </a:p>
        </p:txBody>
      </p:sp>
      <p:sp>
        <p:nvSpPr>
          <p:cNvPr id="3" name="Content Placeholder 2"/>
          <p:cNvSpPr>
            <a:spLocks noGrp="1"/>
          </p:cNvSpPr>
          <p:nvPr>
            <p:ph idx="1"/>
          </p:nvPr>
        </p:nvSpPr>
        <p:spPr/>
        <p:txBody>
          <a:bodyPr>
            <a:normAutofit/>
          </a:bodyPr>
          <a:lstStyle/>
          <a:p>
            <a:r>
              <a:rPr lang="en-US" sz="4800" dirty="0"/>
              <a:t>Prokaryotic </a:t>
            </a:r>
          </a:p>
          <a:p>
            <a:r>
              <a:rPr lang="en-US" sz="4800" dirty="0"/>
              <a:t>Eukaryotic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Prokaryotic Cells</a:t>
            </a:r>
            <a:endParaRPr lang="en-US" dirty="0"/>
          </a:p>
        </p:txBody>
      </p:sp>
      <p:sp>
        <p:nvSpPr>
          <p:cNvPr id="3" name="Content Placeholder 2"/>
          <p:cNvSpPr>
            <a:spLocks noGrp="1"/>
          </p:cNvSpPr>
          <p:nvPr>
            <p:ph sz="half" idx="1"/>
          </p:nvPr>
        </p:nvSpPr>
        <p:spPr/>
        <p:txBody>
          <a:bodyPr/>
          <a:lstStyle/>
          <a:p>
            <a:r>
              <a:rPr lang="en-US" dirty="0"/>
              <a:t>First cell type on earth</a:t>
            </a:r>
          </a:p>
          <a:p>
            <a:r>
              <a:rPr lang="en-US" dirty="0"/>
              <a:t>Cell type of Bacteria.</a:t>
            </a:r>
          </a:p>
          <a:p>
            <a:r>
              <a:rPr lang="en-US" dirty="0"/>
              <a:t>No membrane bound nucleus</a:t>
            </a:r>
          </a:p>
          <a:p>
            <a:r>
              <a:rPr lang="en-US" dirty="0" err="1"/>
              <a:t>Nucleoid</a:t>
            </a:r>
            <a:r>
              <a:rPr lang="en-US" dirty="0"/>
              <a:t> = region of DNA concentration</a:t>
            </a:r>
          </a:p>
          <a:p>
            <a:r>
              <a:rPr lang="en-US" dirty="0"/>
              <a:t>Organelles not bound by membranes</a:t>
            </a:r>
          </a:p>
          <a:p>
            <a:endParaRPr lang="en-US" dirty="0"/>
          </a:p>
          <a:p>
            <a:endParaRPr lang="en-US" dirty="0"/>
          </a:p>
        </p:txBody>
      </p:sp>
      <p:pic>
        <p:nvPicPr>
          <p:cNvPr id="5" name="Picture 8" descr="figure 5-4"/>
          <p:cNvPicPr>
            <a:picLocks noGrp="1" noChangeAspect="1" noChangeArrowheads="1"/>
          </p:cNvPicPr>
          <p:nvPr>
            <p:ph sz="half" idx="2"/>
          </p:nvPr>
        </p:nvPicPr>
        <p:blipFill>
          <a:blip r:embed="rId2" cstate="print"/>
          <a:srcRect/>
          <a:stretch>
            <a:fillRect/>
          </a:stretch>
        </p:blipFill>
        <p:spPr bwMode="auto">
          <a:xfrm>
            <a:off x="4343400" y="1600200"/>
            <a:ext cx="4800600" cy="426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Eukaryotic Cells</a:t>
            </a:r>
          </a:p>
        </p:txBody>
      </p:sp>
      <p:sp>
        <p:nvSpPr>
          <p:cNvPr id="3" name="Content Placeholder 2"/>
          <p:cNvSpPr>
            <a:spLocks noGrp="1"/>
          </p:cNvSpPr>
          <p:nvPr>
            <p:ph sz="half" idx="1"/>
          </p:nvPr>
        </p:nvSpPr>
        <p:spPr/>
        <p:txBody>
          <a:bodyPr/>
          <a:lstStyle/>
          <a:p>
            <a:r>
              <a:rPr lang="en-US" dirty="0"/>
              <a:t>Nucleus bound by membrane</a:t>
            </a:r>
          </a:p>
          <a:p>
            <a:r>
              <a:rPr lang="en-US" dirty="0"/>
              <a:t>Include fungi, protozoa, plant, and animal cells</a:t>
            </a:r>
          </a:p>
          <a:p>
            <a:r>
              <a:rPr lang="en-US" dirty="0"/>
              <a:t>Possess many organelles</a:t>
            </a:r>
          </a:p>
          <a:p>
            <a:endParaRPr lang="en-US" dirty="0"/>
          </a:p>
        </p:txBody>
      </p:sp>
      <p:pic>
        <p:nvPicPr>
          <p:cNvPr id="5" name="Picture 8" descr="figure 5-c"/>
          <p:cNvPicPr>
            <a:picLocks noGrp="1" noChangeAspect="1" noChangeArrowheads="1"/>
          </p:cNvPicPr>
          <p:nvPr>
            <p:ph sz="half" idx="2"/>
          </p:nvPr>
        </p:nvPicPr>
        <p:blipFill>
          <a:blip r:embed="rId2" cstate="print"/>
          <a:srcRect/>
          <a:stretch>
            <a:fillRect/>
          </a:stretch>
        </p:blipFill>
        <p:spPr bwMode="auto">
          <a:xfrm>
            <a:off x="4648200" y="1752600"/>
            <a:ext cx="4495800" cy="37260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Plasma Membrane</a:t>
            </a:r>
          </a:p>
        </p:txBody>
      </p:sp>
      <p:sp>
        <p:nvSpPr>
          <p:cNvPr id="3" name="Content Placeholder 2"/>
          <p:cNvSpPr>
            <a:spLocks noGrp="1"/>
          </p:cNvSpPr>
          <p:nvPr>
            <p:ph idx="1"/>
          </p:nvPr>
        </p:nvSpPr>
        <p:spPr/>
        <p:txBody>
          <a:bodyPr/>
          <a:lstStyle/>
          <a:p>
            <a:r>
              <a:rPr lang="en-US" b="1" dirty="0"/>
              <a:t>Plasma membrane</a:t>
            </a:r>
            <a:r>
              <a:rPr lang="en-US" dirty="0"/>
              <a:t> = outer casing of the cell</a:t>
            </a:r>
          </a:p>
          <a:p>
            <a:pPr lvl="1"/>
            <a:r>
              <a:rPr lang="en-US" dirty="0"/>
              <a:t>separates intracellular environment from the extracellular environment.</a:t>
            </a:r>
          </a:p>
          <a:p>
            <a:pPr>
              <a:spcBef>
                <a:spcPct val="70000"/>
              </a:spcBef>
            </a:pPr>
            <a:r>
              <a:rPr lang="en-US" dirty="0"/>
              <a:t>Regulates movement of materials into and out of cell</a:t>
            </a:r>
          </a:p>
          <a:p>
            <a:pPr lvl="1"/>
            <a:r>
              <a:rPr lang="en-US" dirty="0"/>
              <a:t>a </a:t>
            </a:r>
            <a:r>
              <a:rPr lang="en-US" i="1" dirty="0"/>
              <a:t>selective</a:t>
            </a:r>
            <a:r>
              <a:rPr lang="en-US" dirty="0"/>
              <a:t> mechanical barrier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Plasma Membrane </a:t>
            </a:r>
            <a:r>
              <a:rPr lang="en-US" dirty="0" err="1"/>
              <a:t>cntd</a:t>
            </a:r>
            <a:r>
              <a:rPr lang="en-US" dirty="0"/>
              <a:t>…</a:t>
            </a:r>
          </a:p>
        </p:txBody>
      </p:sp>
      <p:sp>
        <p:nvSpPr>
          <p:cNvPr id="3" name="Content Placeholder 2"/>
          <p:cNvSpPr>
            <a:spLocks noGrp="1"/>
          </p:cNvSpPr>
          <p:nvPr>
            <p:ph idx="1"/>
          </p:nvPr>
        </p:nvSpPr>
        <p:spPr/>
        <p:txBody>
          <a:bodyPr>
            <a:normAutofit/>
          </a:bodyPr>
          <a:lstStyle/>
          <a:p>
            <a:r>
              <a:rPr lang="en-US" sz="4000" dirty="0"/>
              <a:t>Composed of </a:t>
            </a:r>
          </a:p>
          <a:p>
            <a:pPr>
              <a:buFont typeface="Wingdings" pitchFamily="2" charset="2"/>
              <a:buChar char="ü"/>
            </a:pPr>
            <a:r>
              <a:rPr lang="en-US" sz="4000" b="1" dirty="0"/>
              <a:t>Lipids, </a:t>
            </a:r>
          </a:p>
          <a:p>
            <a:pPr>
              <a:buFont typeface="Wingdings" pitchFamily="2" charset="2"/>
              <a:buChar char="ü"/>
            </a:pPr>
            <a:r>
              <a:rPr lang="en-US" sz="4000" b="1" dirty="0"/>
              <a:t>Proteins</a:t>
            </a:r>
            <a:r>
              <a:rPr lang="en-US" sz="4000" dirty="0">
                <a:solidFill>
                  <a:schemeClr val="tx2"/>
                </a:solidFill>
              </a:rPr>
              <a:t> </a:t>
            </a:r>
          </a:p>
          <a:p>
            <a:pPr>
              <a:buFont typeface="Wingdings" pitchFamily="2" charset="2"/>
              <a:buChar char="ü"/>
            </a:pPr>
            <a:r>
              <a:rPr lang="en-US" sz="4000" dirty="0"/>
              <a:t>and </a:t>
            </a:r>
            <a:r>
              <a:rPr lang="en-US" sz="4000" b="1" dirty="0"/>
              <a:t>Carbohydrates</a:t>
            </a:r>
          </a:p>
          <a:p>
            <a:pPr lvl="1"/>
            <a:r>
              <a:rPr lang="en-US" sz="4000" dirty="0"/>
              <a:t>Arranged in a lipid </a:t>
            </a:r>
            <a:r>
              <a:rPr lang="en-US" sz="4000" dirty="0" err="1"/>
              <a:t>bilayer</a:t>
            </a:r>
            <a:endParaRPr lang="en-US" sz="4000" dirty="0"/>
          </a:p>
          <a:p>
            <a:pPr lvl="1">
              <a:buNone/>
            </a:pPr>
            <a:endParaRPr lang="en-US" sz="4000" dirty="0"/>
          </a:p>
          <a:p>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 Membrane Components:</a:t>
            </a:r>
            <a:br>
              <a:rPr lang="en-US" dirty="0"/>
            </a:br>
            <a:r>
              <a:rPr lang="en-US" dirty="0"/>
              <a:t>Phospholipids</a:t>
            </a:r>
          </a:p>
        </p:txBody>
      </p:sp>
      <p:sp>
        <p:nvSpPr>
          <p:cNvPr id="3" name="Content Placeholder 2"/>
          <p:cNvSpPr>
            <a:spLocks noGrp="1"/>
          </p:cNvSpPr>
          <p:nvPr>
            <p:ph sz="half" idx="1"/>
          </p:nvPr>
        </p:nvSpPr>
        <p:spPr/>
        <p:txBody>
          <a:bodyPr/>
          <a:lstStyle/>
          <a:p>
            <a:pPr>
              <a:lnSpc>
                <a:spcPct val="90000"/>
              </a:lnSpc>
            </a:pPr>
            <a:r>
              <a:rPr lang="en-US" dirty="0"/>
              <a:t>one end is </a:t>
            </a:r>
            <a:r>
              <a:rPr lang="en-US" b="1" dirty="0"/>
              <a:t>hydrophilic</a:t>
            </a:r>
          </a:p>
          <a:p>
            <a:pPr>
              <a:lnSpc>
                <a:spcPct val="90000"/>
              </a:lnSpc>
            </a:pPr>
            <a:r>
              <a:rPr lang="en-US" dirty="0"/>
              <a:t>other end is </a:t>
            </a:r>
            <a:r>
              <a:rPr lang="en-US" b="1" dirty="0"/>
              <a:t>hydrophobic</a:t>
            </a:r>
          </a:p>
          <a:p>
            <a:pPr>
              <a:lnSpc>
                <a:spcPct val="90000"/>
              </a:lnSpc>
            </a:pPr>
            <a:r>
              <a:rPr lang="en-US" dirty="0"/>
              <a:t>tend to aggregate in a </a:t>
            </a:r>
            <a:r>
              <a:rPr lang="en-US" b="1" dirty="0"/>
              <a:t>lipid </a:t>
            </a:r>
            <a:r>
              <a:rPr lang="en-US" b="1" dirty="0" err="1"/>
              <a:t>bilayer</a:t>
            </a:r>
            <a:r>
              <a:rPr lang="en-US" dirty="0">
                <a:solidFill>
                  <a:schemeClr val="tx2"/>
                </a:solidFill>
              </a:rPr>
              <a:t> </a:t>
            </a:r>
          </a:p>
          <a:p>
            <a:pPr lvl="1">
              <a:lnSpc>
                <a:spcPct val="90000"/>
              </a:lnSpc>
            </a:pPr>
            <a:r>
              <a:rPr lang="en-US" dirty="0"/>
              <a:t>hydrophilic ends face outward, hydrophobic ends in the middle</a:t>
            </a:r>
            <a:endParaRPr lang="en-US" sz="3200" dirty="0"/>
          </a:p>
          <a:p>
            <a:endParaRPr lang="en-US" dirty="0"/>
          </a:p>
        </p:txBody>
      </p:sp>
      <p:pic>
        <p:nvPicPr>
          <p:cNvPr id="3074" name="Picture 2" descr="C:\Users\Cyrus\Pictures\Screenshots\Screenshot (279).png"/>
          <p:cNvPicPr>
            <a:picLocks noGrp="1" noChangeAspect="1" noChangeArrowheads="1"/>
          </p:cNvPicPr>
          <p:nvPr>
            <p:ph sz="half" idx="2"/>
          </p:nvPr>
        </p:nvPicPr>
        <p:blipFill>
          <a:blip r:embed="rId2" cstate="print"/>
          <a:srcRect/>
          <a:stretch>
            <a:fillRect/>
          </a:stretch>
        </p:blipFill>
        <p:spPr bwMode="auto">
          <a:xfrm>
            <a:off x="5710358" y="1524000"/>
            <a:ext cx="3433641" cy="40385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Cell Membrane Components:</a:t>
            </a:r>
            <a:br>
              <a:rPr lang="en-US" b="1" dirty="0"/>
            </a:br>
            <a:r>
              <a:rPr lang="en-US" b="1" dirty="0"/>
              <a:t>Proteins</a:t>
            </a:r>
          </a:p>
        </p:txBody>
      </p:sp>
      <p:sp>
        <p:nvSpPr>
          <p:cNvPr id="3" name="Content Placeholder 2"/>
          <p:cNvSpPr>
            <a:spLocks noGrp="1"/>
          </p:cNvSpPr>
          <p:nvPr>
            <p:ph idx="1"/>
          </p:nvPr>
        </p:nvSpPr>
        <p:spPr/>
        <p:txBody>
          <a:bodyPr>
            <a:normAutofit/>
          </a:bodyPr>
          <a:lstStyle/>
          <a:p>
            <a:pPr>
              <a:lnSpc>
                <a:spcPct val="90000"/>
              </a:lnSpc>
            </a:pPr>
            <a:r>
              <a:rPr lang="en-US" sz="4400" dirty="0"/>
              <a:t>Suspended in lipid </a:t>
            </a:r>
            <a:r>
              <a:rPr lang="en-US" sz="4400" dirty="0" err="1"/>
              <a:t>bilayer</a:t>
            </a:r>
            <a:endParaRPr lang="en-US" sz="4400" dirty="0"/>
          </a:p>
          <a:p>
            <a:pPr>
              <a:lnSpc>
                <a:spcPct val="90000"/>
              </a:lnSpc>
            </a:pPr>
            <a:r>
              <a:rPr lang="en-US" sz="4400" dirty="0"/>
              <a:t>May span layer or attached only to one surface</a:t>
            </a:r>
          </a:p>
          <a:p>
            <a:pPr>
              <a:lnSpc>
                <a:spcPct val="90000"/>
              </a:lnSpc>
            </a:pPr>
            <a:r>
              <a:rPr lang="en-US" sz="4400" dirty="0"/>
              <a:t>Different functions</a:t>
            </a:r>
          </a:p>
          <a:p>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Membrane Proteins</a:t>
            </a:r>
          </a:p>
        </p:txBody>
      </p:sp>
      <p:sp>
        <p:nvSpPr>
          <p:cNvPr id="3" name="Content Placeholder 2"/>
          <p:cNvSpPr>
            <a:spLocks noGrp="1"/>
          </p:cNvSpPr>
          <p:nvPr>
            <p:ph idx="1"/>
          </p:nvPr>
        </p:nvSpPr>
        <p:spPr/>
        <p:txBody>
          <a:bodyPr>
            <a:noAutofit/>
          </a:bodyPr>
          <a:lstStyle/>
          <a:p>
            <a:r>
              <a:rPr lang="en-US" sz="2800" dirty="0"/>
              <a:t>Structural Proteins</a:t>
            </a:r>
          </a:p>
          <a:p>
            <a:pPr lvl="1"/>
            <a:r>
              <a:rPr lang="en-US" dirty="0"/>
              <a:t>Maintain membrane shape and integrity, movement</a:t>
            </a:r>
          </a:p>
          <a:p>
            <a:r>
              <a:rPr lang="en-US" sz="2800" dirty="0"/>
              <a:t>Channel Proteins</a:t>
            </a:r>
          </a:p>
          <a:p>
            <a:pPr lvl="1"/>
            <a:r>
              <a:rPr lang="en-US" dirty="0"/>
              <a:t>Pore-like proteins</a:t>
            </a:r>
          </a:p>
          <a:p>
            <a:pPr lvl="1"/>
            <a:r>
              <a:rPr lang="en-US" dirty="0"/>
              <a:t>Enable small ions to pass</a:t>
            </a:r>
          </a:p>
          <a:p>
            <a:r>
              <a:rPr lang="en-US" sz="2800" dirty="0"/>
              <a:t>Carrier proteins</a:t>
            </a:r>
          </a:p>
          <a:p>
            <a:pPr lvl="1"/>
            <a:r>
              <a:rPr lang="en-US" dirty="0"/>
              <a:t>Shuttle specific substances across membrane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Membrane Proteins </a:t>
            </a:r>
            <a:r>
              <a:rPr lang="en-US" dirty="0" err="1"/>
              <a:t>cntd</a:t>
            </a:r>
            <a:r>
              <a:rPr lang="en-US" dirty="0"/>
              <a:t>…</a:t>
            </a:r>
          </a:p>
        </p:txBody>
      </p:sp>
      <p:sp>
        <p:nvSpPr>
          <p:cNvPr id="3" name="Content Placeholder 2"/>
          <p:cNvSpPr>
            <a:spLocks noGrp="1"/>
          </p:cNvSpPr>
          <p:nvPr>
            <p:ph idx="1"/>
          </p:nvPr>
        </p:nvSpPr>
        <p:spPr/>
        <p:txBody>
          <a:bodyPr>
            <a:noAutofit/>
          </a:bodyPr>
          <a:lstStyle/>
          <a:p>
            <a:pPr>
              <a:lnSpc>
                <a:spcPct val="90000"/>
              </a:lnSpc>
            </a:pPr>
            <a:r>
              <a:rPr lang="en-US" sz="3600" dirty="0"/>
              <a:t>Enzymes</a:t>
            </a:r>
          </a:p>
          <a:p>
            <a:pPr lvl="1">
              <a:lnSpc>
                <a:spcPct val="90000"/>
              </a:lnSpc>
            </a:pPr>
            <a:r>
              <a:rPr lang="en-US" sz="3600" dirty="0"/>
              <a:t>Catalyze specific reactions</a:t>
            </a:r>
          </a:p>
          <a:p>
            <a:pPr>
              <a:lnSpc>
                <a:spcPct val="90000"/>
              </a:lnSpc>
            </a:pPr>
            <a:r>
              <a:rPr lang="en-US" sz="3600" dirty="0"/>
              <a:t>Receptor proteins</a:t>
            </a:r>
          </a:p>
          <a:p>
            <a:pPr lvl="1">
              <a:lnSpc>
                <a:spcPct val="90000"/>
              </a:lnSpc>
            </a:pPr>
            <a:r>
              <a:rPr lang="en-US" sz="3600" dirty="0"/>
              <a:t>Bind cellular signals</a:t>
            </a:r>
          </a:p>
          <a:p>
            <a:pPr>
              <a:lnSpc>
                <a:spcPct val="90000"/>
              </a:lnSpc>
            </a:pPr>
            <a:r>
              <a:rPr lang="en-US" sz="3600" dirty="0"/>
              <a:t>Signaling proteins / Recognition proteins</a:t>
            </a:r>
          </a:p>
          <a:p>
            <a:pPr lvl="1">
              <a:lnSpc>
                <a:spcPct val="90000"/>
              </a:lnSpc>
            </a:pPr>
            <a:r>
              <a:rPr lang="en-US" sz="3600" dirty="0"/>
              <a:t>Enable cells to identify and interact with each other</a:t>
            </a:r>
          </a:p>
          <a:p>
            <a:endParaRPr lang="en-US" sz="3600" dirty="0"/>
          </a:p>
          <a:p>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 Membrane Components:</a:t>
            </a:r>
            <a:br>
              <a:rPr lang="en-US" dirty="0"/>
            </a:br>
            <a:r>
              <a:rPr lang="en-US" dirty="0"/>
              <a:t>Carbohydrates</a:t>
            </a:r>
          </a:p>
        </p:txBody>
      </p:sp>
      <p:sp>
        <p:nvSpPr>
          <p:cNvPr id="3" name="Content Placeholder 2"/>
          <p:cNvSpPr>
            <a:spLocks noGrp="1"/>
          </p:cNvSpPr>
          <p:nvPr>
            <p:ph idx="1"/>
          </p:nvPr>
        </p:nvSpPr>
        <p:spPr/>
        <p:txBody>
          <a:bodyPr>
            <a:normAutofit/>
          </a:bodyPr>
          <a:lstStyle/>
          <a:p>
            <a:pPr>
              <a:lnSpc>
                <a:spcPct val="90000"/>
              </a:lnSpc>
            </a:pPr>
            <a:r>
              <a:rPr lang="en-US" dirty="0"/>
              <a:t>Branched polymers attached to extracellular surface</a:t>
            </a:r>
          </a:p>
          <a:p>
            <a:pPr>
              <a:lnSpc>
                <a:spcPct val="90000"/>
              </a:lnSpc>
            </a:pPr>
            <a:r>
              <a:rPr lang="en-US" dirty="0"/>
              <a:t>Forms “sugar coating” (</a:t>
            </a:r>
            <a:r>
              <a:rPr lang="en-US" dirty="0" err="1"/>
              <a:t>glycocalyx</a:t>
            </a:r>
            <a:r>
              <a:rPr lang="en-US" dirty="0"/>
              <a:t>) of cells</a:t>
            </a:r>
          </a:p>
          <a:p>
            <a:pPr>
              <a:lnSpc>
                <a:spcPct val="90000"/>
              </a:lnSpc>
            </a:pPr>
            <a:r>
              <a:rPr lang="en-US" dirty="0"/>
              <a:t>Functions</a:t>
            </a:r>
          </a:p>
          <a:p>
            <a:pPr lvl="1">
              <a:lnSpc>
                <a:spcPct val="80000"/>
              </a:lnSpc>
            </a:pPr>
            <a:r>
              <a:rPr lang="en-US" sz="3200" dirty="0"/>
              <a:t>Lubricated surface</a:t>
            </a:r>
          </a:p>
          <a:p>
            <a:pPr lvl="1">
              <a:lnSpc>
                <a:spcPct val="80000"/>
              </a:lnSpc>
            </a:pPr>
            <a:r>
              <a:rPr lang="en-US" sz="3200" dirty="0"/>
              <a:t>Protect underlying proteins</a:t>
            </a:r>
          </a:p>
          <a:p>
            <a:pPr lvl="1">
              <a:lnSpc>
                <a:spcPct val="80000"/>
              </a:lnSpc>
            </a:pPr>
            <a:r>
              <a:rPr lang="en-US" sz="3200" dirty="0"/>
              <a:t>Cell recognition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 definition</a:t>
            </a:r>
          </a:p>
        </p:txBody>
      </p:sp>
      <p:sp>
        <p:nvSpPr>
          <p:cNvPr id="3" name="Content Placeholder 2"/>
          <p:cNvSpPr>
            <a:spLocks noGrp="1"/>
          </p:cNvSpPr>
          <p:nvPr>
            <p:ph idx="1"/>
          </p:nvPr>
        </p:nvSpPr>
        <p:spPr/>
        <p:txBody>
          <a:bodyPr/>
          <a:lstStyle/>
          <a:p>
            <a:r>
              <a:rPr lang="en-US" dirty="0"/>
              <a:t>The branch of biology which deals with the functions &amp; activities of living   organisms and their parts, including all physical and chemical processes.</a:t>
            </a:r>
          </a:p>
          <a:p>
            <a:r>
              <a:rPr lang="en-US" dirty="0"/>
              <a:t>The organic processes or functions in an organism or in any of its parts.</a:t>
            </a:r>
          </a:p>
          <a:p>
            <a:r>
              <a:rPr lang="en-US" dirty="0"/>
              <a:t>Physiology is the study of life, specifically, how cells, tissues, and organisms function.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Pictures\Screenshots\Screenshot (280).pn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Cyrus\Pictures\Screenshots\Screenshot (28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Cyrus\Pictures\Screenshots\Screenshot (281).png"/>
          <p:cNvPicPr>
            <a:picLocks noGrp="1" noChangeAspect="1" noChangeArrowheads="1"/>
          </p:cNvPicPr>
          <p:nvPr>
            <p:ph idx="1"/>
          </p:nvPr>
        </p:nvPicPr>
        <p:blipFill>
          <a:blip r:embed="rId2" cstate="print"/>
          <a:srcRect/>
          <a:stretch>
            <a:fillRect/>
          </a:stretch>
        </p:blipFill>
        <p:spPr bwMode="auto">
          <a:xfrm>
            <a:off x="0" y="0"/>
            <a:ext cx="89154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Cytoplasm</a:t>
            </a:r>
          </a:p>
        </p:txBody>
      </p:sp>
      <p:sp>
        <p:nvSpPr>
          <p:cNvPr id="3" name="Content Placeholder 2"/>
          <p:cNvSpPr>
            <a:spLocks noGrp="1"/>
          </p:cNvSpPr>
          <p:nvPr>
            <p:ph idx="1"/>
          </p:nvPr>
        </p:nvSpPr>
        <p:spPr/>
        <p:txBody>
          <a:bodyPr>
            <a:noAutofit/>
          </a:bodyPr>
          <a:lstStyle/>
          <a:p>
            <a:pPr>
              <a:lnSpc>
                <a:spcPct val="80000"/>
              </a:lnSpc>
            </a:pPr>
            <a:r>
              <a:rPr lang="en-US" sz="4000" dirty="0"/>
              <a:t>Viscous fluid containing organelles</a:t>
            </a:r>
          </a:p>
          <a:p>
            <a:pPr>
              <a:lnSpc>
                <a:spcPct val="80000"/>
              </a:lnSpc>
            </a:pPr>
            <a:r>
              <a:rPr lang="en-US" sz="4000" dirty="0"/>
              <a:t> components of cytoplasm</a:t>
            </a:r>
          </a:p>
          <a:p>
            <a:pPr lvl="1">
              <a:lnSpc>
                <a:spcPct val="80000"/>
              </a:lnSpc>
            </a:pPr>
            <a:r>
              <a:rPr lang="en-US" sz="4000" dirty="0"/>
              <a:t>Interconnected filaments &amp; fibers </a:t>
            </a:r>
          </a:p>
          <a:p>
            <a:pPr>
              <a:lnSpc>
                <a:spcPct val="90000"/>
              </a:lnSpc>
              <a:spcBef>
                <a:spcPct val="70000"/>
              </a:spcBef>
            </a:pPr>
            <a:r>
              <a:rPr lang="en-US" sz="4000" dirty="0" err="1"/>
              <a:t>cytosol</a:t>
            </a:r>
            <a:r>
              <a:rPr lang="en-US" sz="4000" dirty="0"/>
              <a:t>: semi-liquid, gel-like; contains various dissolved materials, enzymes, etc.</a:t>
            </a:r>
          </a:p>
          <a:p>
            <a:pPr lvl="1">
              <a:lnSpc>
                <a:spcPct val="80000"/>
              </a:lnSpc>
            </a:pPr>
            <a:r>
              <a:rPr lang="en-US" sz="4000" dirty="0"/>
              <a:t>storage substances</a:t>
            </a:r>
          </a:p>
          <a:p>
            <a:pPr lvl="1">
              <a:lnSpc>
                <a:spcPct val="80000"/>
              </a:lnSpc>
              <a:buFontTx/>
              <a:buNone/>
            </a:pPr>
            <a:r>
              <a:rPr lang="en-US" sz="4000" dirty="0"/>
              <a:t>    </a:t>
            </a:r>
          </a:p>
          <a:p>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r>
              <a:rPr lang="en-US" b="1" dirty="0" err="1"/>
              <a:t>Ribosomes</a:t>
            </a:r>
            <a:endParaRPr lang="en-US" b="1" dirty="0"/>
          </a:p>
        </p:txBody>
      </p:sp>
      <p:sp>
        <p:nvSpPr>
          <p:cNvPr id="3" name="Content Placeholder 2"/>
          <p:cNvSpPr>
            <a:spLocks noGrp="1"/>
          </p:cNvSpPr>
          <p:nvPr>
            <p:ph idx="1"/>
          </p:nvPr>
        </p:nvSpPr>
        <p:spPr/>
        <p:txBody>
          <a:bodyPr>
            <a:normAutofit/>
          </a:bodyPr>
          <a:lstStyle/>
          <a:p>
            <a:pPr>
              <a:lnSpc>
                <a:spcPct val="90000"/>
              </a:lnSpc>
            </a:pPr>
            <a:r>
              <a:rPr lang="en-US" sz="4000" dirty="0"/>
              <a:t>Large protein-RNA complexes</a:t>
            </a:r>
          </a:p>
          <a:p>
            <a:pPr>
              <a:lnSpc>
                <a:spcPct val="90000"/>
              </a:lnSpc>
            </a:pPr>
            <a:r>
              <a:rPr lang="en-US" sz="4000" dirty="0"/>
              <a:t>Found free floating in </a:t>
            </a:r>
            <a:r>
              <a:rPr lang="en-US" sz="4000" dirty="0" err="1"/>
              <a:t>cytosol</a:t>
            </a:r>
            <a:r>
              <a:rPr lang="en-US" sz="4000" dirty="0"/>
              <a:t> or attached to endoplasmic reticulum</a:t>
            </a:r>
          </a:p>
          <a:p>
            <a:pPr>
              <a:lnSpc>
                <a:spcPct val="90000"/>
              </a:lnSpc>
            </a:pPr>
            <a:r>
              <a:rPr lang="en-US" sz="4000" dirty="0"/>
              <a:t>synthesize proteins based on RNA codes.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en-US" b="1" dirty="0" err="1"/>
              <a:t>Cytoplasmic</a:t>
            </a:r>
            <a:r>
              <a:rPr lang="en-US" b="1" dirty="0"/>
              <a:t> Organelles:  </a:t>
            </a:r>
            <a:r>
              <a:rPr lang="en-US" b="1" dirty="0" err="1"/>
              <a:t>Endoplaasmic</a:t>
            </a:r>
            <a:r>
              <a:rPr lang="en-US" b="1" dirty="0"/>
              <a:t> Reticulum (ER)</a:t>
            </a:r>
          </a:p>
        </p:txBody>
      </p:sp>
      <p:sp>
        <p:nvSpPr>
          <p:cNvPr id="3" name="Content Placeholder 2"/>
          <p:cNvSpPr>
            <a:spLocks noGrp="1"/>
          </p:cNvSpPr>
          <p:nvPr>
            <p:ph idx="1"/>
          </p:nvPr>
        </p:nvSpPr>
        <p:spPr/>
        <p:txBody>
          <a:bodyPr>
            <a:normAutofit/>
          </a:bodyPr>
          <a:lstStyle/>
          <a:p>
            <a:pPr>
              <a:lnSpc>
                <a:spcPct val="90000"/>
              </a:lnSpc>
            </a:pPr>
            <a:r>
              <a:rPr lang="en-US" sz="3600" b="1" dirty="0"/>
              <a:t>Rough Endoplasmic Reticulum (RER)</a:t>
            </a:r>
          </a:p>
          <a:p>
            <a:pPr lvl="1">
              <a:lnSpc>
                <a:spcPct val="90000"/>
              </a:lnSpc>
            </a:pPr>
            <a:r>
              <a:rPr lang="en-US" sz="3600" dirty="0"/>
              <a:t>Coated with </a:t>
            </a:r>
            <a:r>
              <a:rPr lang="en-US" sz="3600" b="1" dirty="0" err="1"/>
              <a:t>ribosomes</a:t>
            </a:r>
            <a:endParaRPr lang="en-US" sz="3600" b="1" dirty="0"/>
          </a:p>
          <a:p>
            <a:pPr lvl="1">
              <a:lnSpc>
                <a:spcPct val="90000"/>
              </a:lnSpc>
            </a:pPr>
            <a:r>
              <a:rPr lang="en-US" sz="3600" dirty="0"/>
              <a:t>Synthesis of proteins for:</a:t>
            </a:r>
          </a:p>
          <a:p>
            <a:pPr lvl="2">
              <a:lnSpc>
                <a:spcPct val="90000"/>
              </a:lnSpc>
            </a:pPr>
            <a:r>
              <a:rPr lang="en-US" sz="3600" dirty="0"/>
              <a:t>Cell membranes</a:t>
            </a:r>
          </a:p>
          <a:p>
            <a:pPr lvl="2">
              <a:lnSpc>
                <a:spcPct val="90000"/>
              </a:lnSpc>
            </a:pPr>
            <a:r>
              <a:rPr lang="en-US" sz="3600" dirty="0"/>
              <a:t>Interior (lumen) of membrane-bound organelles</a:t>
            </a:r>
          </a:p>
          <a:p>
            <a:pPr lvl="2">
              <a:lnSpc>
                <a:spcPct val="90000"/>
              </a:lnSpc>
            </a:pPr>
            <a:r>
              <a:rPr lang="en-US" sz="3600" dirty="0"/>
              <a:t>Export out of the cell</a:t>
            </a:r>
          </a:p>
          <a:p>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Endoplasmic Reticulum (ER)</a:t>
            </a:r>
          </a:p>
        </p:txBody>
      </p:sp>
      <p:sp>
        <p:nvSpPr>
          <p:cNvPr id="3" name="Content Placeholder 2"/>
          <p:cNvSpPr>
            <a:spLocks noGrp="1"/>
          </p:cNvSpPr>
          <p:nvPr>
            <p:ph idx="1"/>
          </p:nvPr>
        </p:nvSpPr>
        <p:spPr/>
        <p:txBody>
          <a:bodyPr>
            <a:normAutofit/>
          </a:bodyPr>
          <a:lstStyle/>
          <a:p>
            <a:r>
              <a:rPr lang="en-US" sz="3600" b="1" dirty="0"/>
              <a:t>Smooth Endoplasmic Reticulum (SER)</a:t>
            </a:r>
          </a:p>
          <a:p>
            <a:pPr lvl="1"/>
            <a:r>
              <a:rPr lang="en-US" sz="3600" dirty="0"/>
              <a:t>No </a:t>
            </a:r>
            <a:r>
              <a:rPr lang="en-US" sz="3600" dirty="0" err="1"/>
              <a:t>ribosomes</a:t>
            </a:r>
            <a:endParaRPr lang="en-US" sz="3600" dirty="0"/>
          </a:p>
          <a:p>
            <a:pPr lvl="1"/>
            <a:r>
              <a:rPr lang="en-US" sz="3600" dirty="0"/>
              <a:t>Functions</a:t>
            </a:r>
          </a:p>
          <a:p>
            <a:pPr lvl="2"/>
            <a:r>
              <a:rPr lang="en-US" sz="3600" dirty="0"/>
              <a:t>Lipid synthesis</a:t>
            </a:r>
          </a:p>
          <a:p>
            <a:pPr lvl="2"/>
            <a:r>
              <a:rPr lang="en-US" sz="3600" dirty="0"/>
              <a:t>Ca</a:t>
            </a:r>
            <a:r>
              <a:rPr lang="en-US" sz="3600" baseline="30000" dirty="0"/>
              <a:t>2+</a:t>
            </a:r>
            <a:r>
              <a:rPr lang="en-US" sz="3600" dirty="0"/>
              <a:t> storage</a:t>
            </a:r>
          </a:p>
          <a:p>
            <a:pPr lvl="2"/>
            <a:r>
              <a:rPr lang="en-US" sz="3600" dirty="0"/>
              <a:t>Vesicular release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br>
              <a:rPr lang="en-US" b="1" dirty="0"/>
            </a:br>
            <a:r>
              <a:rPr lang="en-US" b="1" dirty="0"/>
              <a:t>Golgi Apparatus</a:t>
            </a:r>
          </a:p>
        </p:txBody>
      </p:sp>
      <p:sp>
        <p:nvSpPr>
          <p:cNvPr id="3" name="Content Placeholder 2"/>
          <p:cNvSpPr>
            <a:spLocks noGrp="1"/>
          </p:cNvSpPr>
          <p:nvPr>
            <p:ph idx="1"/>
          </p:nvPr>
        </p:nvSpPr>
        <p:spPr/>
        <p:txBody>
          <a:bodyPr>
            <a:noAutofit/>
          </a:bodyPr>
          <a:lstStyle/>
          <a:p>
            <a:r>
              <a:rPr lang="en-US" dirty="0"/>
              <a:t>Stacks of flattened sacs </a:t>
            </a:r>
          </a:p>
          <a:p>
            <a:r>
              <a:rPr lang="en-US" dirty="0"/>
              <a:t>Functions: </a:t>
            </a:r>
          </a:p>
          <a:p>
            <a:pPr lvl="1"/>
            <a:r>
              <a:rPr lang="en-US" sz="3200" dirty="0"/>
              <a:t>processes ER products into final form</a:t>
            </a:r>
          </a:p>
          <a:p>
            <a:pPr lvl="1"/>
            <a:r>
              <a:rPr lang="en-US" sz="3200" dirty="0"/>
              <a:t>sort and direct finished products to final destinations (intracellular or extracellular) </a:t>
            </a:r>
          </a:p>
          <a:p>
            <a:pPr lvl="1"/>
            <a:r>
              <a:rPr lang="en-US" sz="3200" dirty="0"/>
              <a:t>vesicles - small membrane coated chambers used to transport materials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r>
              <a:rPr lang="en-US" b="1" dirty="0" err="1"/>
              <a:t>Lysosome</a:t>
            </a:r>
            <a:endParaRPr lang="en-US" b="1" dirty="0"/>
          </a:p>
        </p:txBody>
      </p:sp>
      <p:sp>
        <p:nvSpPr>
          <p:cNvPr id="3" name="Content Placeholder 2"/>
          <p:cNvSpPr>
            <a:spLocks noGrp="1"/>
          </p:cNvSpPr>
          <p:nvPr>
            <p:ph idx="1"/>
          </p:nvPr>
        </p:nvSpPr>
        <p:spPr/>
        <p:txBody>
          <a:bodyPr>
            <a:normAutofit/>
          </a:bodyPr>
          <a:lstStyle/>
          <a:p>
            <a:r>
              <a:rPr lang="en-US" sz="3600" dirty="0"/>
              <a:t>Sac-like organelles which contain enzymes </a:t>
            </a:r>
          </a:p>
          <a:p>
            <a:r>
              <a:rPr lang="en-US" sz="3600" dirty="0"/>
              <a:t>Break down large molecules </a:t>
            </a:r>
          </a:p>
          <a:p>
            <a:pPr lvl="1"/>
            <a:r>
              <a:rPr lang="en-US" sz="3600" dirty="0"/>
              <a:t>cell’s “digestive system”</a:t>
            </a:r>
          </a:p>
          <a:p>
            <a:r>
              <a:rPr lang="en-US" sz="3600" dirty="0"/>
              <a:t>Destroy bacteria, old organelles,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Mitochondria</a:t>
            </a:r>
          </a:p>
        </p:txBody>
      </p:sp>
      <p:sp>
        <p:nvSpPr>
          <p:cNvPr id="3" name="Content Placeholder 2"/>
          <p:cNvSpPr>
            <a:spLocks noGrp="1"/>
          </p:cNvSpPr>
          <p:nvPr>
            <p:ph idx="1"/>
          </p:nvPr>
        </p:nvSpPr>
        <p:spPr/>
        <p:txBody>
          <a:bodyPr>
            <a:noAutofit/>
          </a:bodyPr>
          <a:lstStyle/>
          <a:p>
            <a:pPr>
              <a:lnSpc>
                <a:spcPct val="90000"/>
              </a:lnSpc>
            </a:pPr>
            <a:r>
              <a:rPr lang="en-US" dirty="0"/>
              <a:t>Surrounded by two membranes</a:t>
            </a:r>
          </a:p>
          <a:p>
            <a:pPr>
              <a:lnSpc>
                <a:spcPct val="90000"/>
              </a:lnSpc>
            </a:pPr>
            <a:r>
              <a:rPr lang="en-US" dirty="0"/>
              <a:t>Possess own DNA</a:t>
            </a:r>
          </a:p>
          <a:p>
            <a:pPr>
              <a:lnSpc>
                <a:spcPct val="90000"/>
              </a:lnSpc>
            </a:pPr>
            <a:r>
              <a:rPr lang="en-US" dirty="0"/>
              <a:t>Power generators of the cell</a:t>
            </a:r>
          </a:p>
          <a:p>
            <a:pPr>
              <a:lnSpc>
                <a:spcPct val="90000"/>
              </a:lnSpc>
            </a:pPr>
            <a:r>
              <a:rPr lang="en-US" dirty="0"/>
              <a:t>Convert food energy (e.g., glucose) to usable form  </a:t>
            </a:r>
          </a:p>
          <a:p>
            <a:pPr lvl="1">
              <a:lnSpc>
                <a:spcPct val="90000"/>
              </a:lnSpc>
            </a:pPr>
            <a:r>
              <a:rPr lang="en-US" sz="3200" dirty="0"/>
              <a:t>ATP </a:t>
            </a:r>
          </a:p>
          <a:p>
            <a:pPr lvl="2">
              <a:lnSpc>
                <a:spcPct val="90000"/>
              </a:lnSpc>
            </a:pPr>
            <a:r>
              <a:rPr lang="en-US" sz="3200" dirty="0"/>
              <a:t>high energy compound.</a:t>
            </a:r>
          </a:p>
          <a:p>
            <a:pPr lvl="2">
              <a:lnSpc>
                <a:spcPct val="90000"/>
              </a:lnSpc>
            </a:pPr>
            <a:r>
              <a:rPr lang="en-US" sz="3200" dirty="0"/>
              <a:t>major source of metabolic energy for the cell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Importance of Physiology</a:t>
            </a:r>
          </a:p>
        </p:txBody>
      </p:sp>
      <p:sp>
        <p:nvSpPr>
          <p:cNvPr id="3" name="Content Placeholder 2"/>
          <p:cNvSpPr>
            <a:spLocks noGrp="1"/>
          </p:cNvSpPr>
          <p:nvPr>
            <p:ph idx="1"/>
          </p:nvPr>
        </p:nvSpPr>
        <p:spPr>
          <a:xfrm>
            <a:off x="457200" y="914400"/>
            <a:ext cx="8229600" cy="5638800"/>
          </a:xfrm>
        </p:spPr>
        <p:txBody>
          <a:bodyPr>
            <a:normAutofit lnSpcReduction="10000"/>
          </a:bodyPr>
          <a:lstStyle/>
          <a:p>
            <a:r>
              <a:rPr lang="en-US" dirty="0"/>
              <a:t>Physiology is important because it is the foundation upon which we build our knowledge of what "life" is, how to treat disease, and how to cope with stresses imposed upon our bodies by different environments. </a:t>
            </a:r>
          </a:p>
          <a:p>
            <a:r>
              <a:rPr lang="en-US" dirty="0"/>
              <a:t>Physiological studies of normal biological function provide the basis for understanding the abnormal function seen in animal and human disease (</a:t>
            </a:r>
            <a:r>
              <a:rPr lang="en-US" dirty="0" err="1"/>
              <a:t>pathophysiology</a:t>
            </a:r>
            <a:r>
              <a:rPr lang="en-US" dirty="0"/>
              <a:t>) and for developing new methods for treating those diseases (translational research).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Nucleus</a:t>
            </a:r>
          </a:p>
        </p:txBody>
      </p:sp>
      <p:sp>
        <p:nvSpPr>
          <p:cNvPr id="3" name="Content Placeholder 2"/>
          <p:cNvSpPr>
            <a:spLocks noGrp="1"/>
          </p:cNvSpPr>
          <p:nvPr>
            <p:ph idx="1"/>
          </p:nvPr>
        </p:nvSpPr>
        <p:spPr/>
        <p:txBody>
          <a:bodyPr>
            <a:normAutofit/>
          </a:bodyPr>
          <a:lstStyle/>
          <a:p>
            <a:r>
              <a:rPr lang="en-US" sz="3600" dirty="0"/>
              <a:t>Cell's "control center" </a:t>
            </a:r>
          </a:p>
          <a:p>
            <a:r>
              <a:rPr lang="en-US" sz="3600" dirty="0"/>
              <a:t>Largest organelle</a:t>
            </a:r>
          </a:p>
          <a:p>
            <a:r>
              <a:rPr lang="en-US" sz="3600" dirty="0"/>
              <a:t>Surrounded by nuclear envelope</a:t>
            </a:r>
          </a:p>
          <a:p>
            <a:r>
              <a:rPr lang="en-US" sz="3600" dirty="0"/>
              <a:t>Contains DNA </a:t>
            </a:r>
          </a:p>
          <a:p>
            <a:pPr lvl="1"/>
            <a:r>
              <a:rPr lang="en-US" sz="3600" dirty="0"/>
              <a:t>genetic information in form of nucleic acid polymers</a:t>
            </a:r>
          </a:p>
          <a:p>
            <a:pPr lvl="1"/>
            <a:r>
              <a:rPr lang="en-US" sz="3600" dirty="0"/>
              <a:t>instructs synthesis of proteins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Studies</a:t>
            </a:r>
          </a:p>
        </p:txBody>
      </p:sp>
      <p:sp>
        <p:nvSpPr>
          <p:cNvPr id="3" name="Content Placeholder 2"/>
          <p:cNvSpPr>
            <a:spLocks noGrp="1"/>
          </p:cNvSpPr>
          <p:nvPr>
            <p:ph idx="1"/>
          </p:nvPr>
        </p:nvSpPr>
        <p:spPr/>
        <p:txBody>
          <a:bodyPr/>
          <a:lstStyle/>
          <a:p>
            <a:r>
              <a:rPr lang="en-US" dirty="0"/>
              <a:t>List all the organelles in a cell and state their functions.</a:t>
            </a:r>
          </a:p>
          <a:p>
            <a:r>
              <a:rPr lang="en-US" dirty="0"/>
              <a:t>Read for other </a:t>
            </a:r>
            <a:r>
              <a:rPr lang="en-US" dirty="0" err="1"/>
              <a:t>importances</a:t>
            </a:r>
            <a:r>
              <a:rPr lang="en-US" dirty="0"/>
              <a:t> of Physiology.</a:t>
            </a:r>
          </a:p>
          <a:p>
            <a:r>
              <a:rPr lang="en-US" dirty="0"/>
              <a:t>Read more notes from the KMTC </a:t>
            </a:r>
            <a:r>
              <a:rPr lang="en-US" dirty="0" err="1"/>
              <a:t>elearning</a:t>
            </a:r>
            <a:r>
              <a:rPr lang="en-US" dirty="0"/>
              <a:t> platform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 of Presentation</a:t>
            </a:r>
          </a:p>
        </p:txBody>
      </p:sp>
      <p:sp>
        <p:nvSpPr>
          <p:cNvPr id="5" name="Subtitle 4"/>
          <p:cNvSpPr>
            <a:spLocks noGrp="1"/>
          </p:cNvSpPr>
          <p:nvPr>
            <p:ph type="subTitle" idx="1"/>
          </p:nvPr>
        </p:nvSpPr>
        <p:spPr/>
        <p:txBody>
          <a:bodyPr/>
          <a:lstStyle/>
          <a:p>
            <a:r>
              <a:rPr lang="en-US"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Physiology</a:t>
            </a:r>
          </a:p>
        </p:txBody>
      </p:sp>
      <p:sp>
        <p:nvSpPr>
          <p:cNvPr id="3" name="Content Placeholder 2"/>
          <p:cNvSpPr>
            <a:spLocks noGrp="1"/>
          </p:cNvSpPr>
          <p:nvPr>
            <p:ph idx="1"/>
          </p:nvPr>
        </p:nvSpPr>
        <p:spPr/>
        <p:txBody>
          <a:bodyPr>
            <a:normAutofit fontScale="92500" lnSpcReduction="10000"/>
          </a:bodyPr>
          <a:lstStyle/>
          <a:p>
            <a:r>
              <a:rPr lang="en-US" dirty="0"/>
              <a:t>Basic Characteristics of Cells:</a:t>
            </a:r>
          </a:p>
          <a:p>
            <a:pPr>
              <a:spcBef>
                <a:spcPct val="50000"/>
              </a:spcBef>
            </a:pPr>
            <a:r>
              <a:rPr lang="en-US" dirty="0"/>
              <a:t>Smallest living subdivision of the human body</a:t>
            </a:r>
          </a:p>
          <a:p>
            <a:pPr>
              <a:spcBef>
                <a:spcPct val="50000"/>
              </a:spcBef>
            </a:pPr>
            <a:r>
              <a:rPr lang="en-US" dirty="0"/>
              <a:t>Diverse in structure and function</a:t>
            </a:r>
          </a:p>
          <a:p>
            <a:pPr>
              <a:spcBef>
                <a:spcPct val="50000"/>
              </a:spcBef>
            </a:pPr>
            <a:r>
              <a:rPr lang="en-US" dirty="0"/>
              <a:t>Small.</a:t>
            </a:r>
          </a:p>
          <a:p>
            <a:pPr>
              <a:spcBef>
                <a:spcPct val="50000"/>
              </a:spcBef>
            </a:pPr>
            <a:r>
              <a:rPr lang="en-US" dirty="0"/>
              <a:t>Most are microscopic</a:t>
            </a:r>
          </a:p>
          <a:p>
            <a:pPr>
              <a:spcBef>
                <a:spcPct val="50000"/>
              </a:spcBef>
            </a:pPr>
            <a:r>
              <a:rPr lang="en-US" dirty="0"/>
              <a:t>Divided into </a:t>
            </a:r>
            <a:r>
              <a:rPr lang="en-US" b="1" dirty="0"/>
              <a:t>organelles</a:t>
            </a:r>
          </a:p>
          <a:p>
            <a:pPr marL="342900" lvl="1" indent="-342900">
              <a:spcBef>
                <a:spcPct val="50000"/>
              </a:spcBef>
              <a:buFont typeface="Arial" pitchFamily="34" charset="0"/>
              <a:buChar char="•"/>
            </a:pPr>
            <a:r>
              <a:rPr lang="en-US" sz="3200" dirty="0"/>
              <a:t>Each organelle performs a specific function </a:t>
            </a:r>
          </a:p>
          <a:p>
            <a:pPr>
              <a:spcBef>
                <a:spcPct val="50000"/>
              </a:spcBef>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Cells</a:t>
            </a:r>
          </a:p>
        </p:txBody>
      </p:sp>
      <p:sp>
        <p:nvSpPr>
          <p:cNvPr id="3" name="Content Placeholder 2"/>
          <p:cNvSpPr>
            <a:spLocks noGrp="1"/>
          </p:cNvSpPr>
          <p:nvPr>
            <p:ph idx="1"/>
          </p:nvPr>
        </p:nvSpPr>
        <p:spPr/>
        <p:txBody>
          <a:bodyPr>
            <a:normAutofit fontScale="92500" lnSpcReduction="10000"/>
          </a:bodyPr>
          <a:lstStyle/>
          <a:p>
            <a:r>
              <a:rPr lang="en-US" dirty="0"/>
              <a:t>Robert Hooke (mid-1600s)</a:t>
            </a:r>
          </a:p>
          <a:p>
            <a:pPr lvl="1"/>
            <a:r>
              <a:rPr lang="en-US" dirty="0"/>
              <a:t>Saw “row of empty boxes”</a:t>
            </a:r>
          </a:p>
          <a:p>
            <a:pPr lvl="1"/>
            <a:r>
              <a:rPr lang="en-US" dirty="0"/>
              <a:t>Coined the term cell</a:t>
            </a:r>
          </a:p>
          <a:p>
            <a:r>
              <a:rPr lang="en-US" dirty="0"/>
              <a:t>Cell theory</a:t>
            </a:r>
          </a:p>
          <a:p>
            <a:r>
              <a:rPr lang="en-US" dirty="0"/>
              <a:t>(1839)Theodor Schwann &amp; Matthias </a:t>
            </a:r>
            <a:r>
              <a:rPr lang="en-US" dirty="0" err="1"/>
              <a:t>Schleiden</a:t>
            </a:r>
            <a:endParaRPr lang="en-US" dirty="0"/>
          </a:p>
          <a:p>
            <a:pPr>
              <a:buFontTx/>
              <a:buNone/>
            </a:pPr>
            <a:r>
              <a:rPr lang="en-US" dirty="0"/>
              <a:t>		“ all living things are made of cells”</a:t>
            </a:r>
          </a:p>
          <a:p>
            <a:pPr>
              <a:buFontTx/>
              <a:buNone/>
            </a:pPr>
            <a:endParaRPr lang="en-US" dirty="0"/>
          </a:p>
          <a:p>
            <a:r>
              <a:rPr lang="en-US" dirty="0"/>
              <a:t>(50 yrs. later) Rudolf Virchow</a:t>
            </a:r>
          </a:p>
          <a:p>
            <a:pPr>
              <a:buFontTx/>
              <a:buNone/>
            </a:pPr>
            <a:r>
              <a:rPr lang="en-US" dirty="0"/>
              <a:t>		“all cells come from cells”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Cell Theory</a:t>
            </a:r>
          </a:p>
        </p:txBody>
      </p:sp>
      <p:sp>
        <p:nvSpPr>
          <p:cNvPr id="3" name="Content Placeholder 2"/>
          <p:cNvSpPr>
            <a:spLocks noGrp="1"/>
          </p:cNvSpPr>
          <p:nvPr>
            <p:ph idx="1"/>
          </p:nvPr>
        </p:nvSpPr>
        <p:spPr/>
        <p:txBody>
          <a:bodyPr>
            <a:normAutofit lnSpcReduction="10000"/>
          </a:bodyPr>
          <a:lstStyle/>
          <a:p>
            <a:r>
              <a:rPr lang="en-US" dirty="0"/>
              <a:t>All living things are made of cells</a:t>
            </a:r>
          </a:p>
          <a:p>
            <a:endParaRPr lang="en-US" dirty="0"/>
          </a:p>
          <a:p>
            <a:r>
              <a:rPr lang="en-US" dirty="0"/>
              <a:t>Smallest living unit of structure and function of all organisms is the cell</a:t>
            </a:r>
          </a:p>
          <a:p>
            <a:endParaRPr lang="en-US" dirty="0"/>
          </a:p>
          <a:p>
            <a:r>
              <a:rPr lang="en-US" dirty="0"/>
              <a:t>All cells arise from preexisting cells</a:t>
            </a:r>
          </a:p>
          <a:p>
            <a:pPr>
              <a:buFontTx/>
              <a:buNone/>
            </a:pPr>
            <a:r>
              <a:rPr lang="en-US" dirty="0"/>
              <a:t>(this principle discarded the idea of </a:t>
            </a:r>
          </a:p>
          <a:p>
            <a:pPr>
              <a:buFontTx/>
              <a:buNone/>
            </a:pPr>
            <a:r>
              <a:rPr lang="en-US" dirty="0"/>
              <a:t>spontaneous generation)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cell-physiology-3-728.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All Cells</a:t>
            </a:r>
          </a:p>
        </p:txBody>
      </p:sp>
      <p:sp>
        <p:nvSpPr>
          <p:cNvPr id="3" name="Content Placeholder 2"/>
          <p:cNvSpPr>
            <a:spLocks noGrp="1"/>
          </p:cNvSpPr>
          <p:nvPr>
            <p:ph idx="1"/>
          </p:nvPr>
        </p:nvSpPr>
        <p:spPr/>
        <p:txBody>
          <a:bodyPr/>
          <a:lstStyle/>
          <a:p>
            <a:r>
              <a:rPr lang="en-US" dirty="0"/>
              <a:t>Each Cell Has Three Primary Regions:</a:t>
            </a:r>
          </a:p>
          <a:p>
            <a:r>
              <a:rPr lang="en-US" dirty="0"/>
              <a:t>Plasma Membrane</a:t>
            </a:r>
          </a:p>
          <a:p>
            <a:r>
              <a:rPr lang="en-US" dirty="0"/>
              <a:t>Cytoplasm</a:t>
            </a:r>
          </a:p>
          <a:p>
            <a:r>
              <a:rPr lang="en-US" dirty="0"/>
              <a:t>Nucleus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Desktop\cell-physiology-1-728.jpg"/>
          <p:cNvPicPr>
            <a:picLocks noGrp="1" noChangeAspect="1" noChangeArrowheads="1"/>
          </p:cNvPicPr>
          <p:nvPr>
            <p:ph idx="1"/>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982</TotalTime>
  <Words>815</Words>
  <Application>Microsoft Office PowerPoint</Application>
  <PresentationFormat>On-screen Show (4:3)</PresentationFormat>
  <Paragraphs>152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Introduction to Cell Physiology</vt:lpstr>
      <vt:lpstr>Physiology definition</vt:lpstr>
      <vt:lpstr>Importance of Physiology</vt:lpstr>
      <vt:lpstr>Cell Physiology</vt:lpstr>
      <vt:lpstr>Discovery of Cells</vt:lpstr>
      <vt:lpstr>Principles of Cell Theory</vt:lpstr>
      <vt:lpstr>PowerPoint Presentation</vt:lpstr>
      <vt:lpstr>Characteristics of All Cells</vt:lpstr>
      <vt:lpstr>PowerPoint Presentation</vt:lpstr>
      <vt:lpstr>Cell Types</vt:lpstr>
      <vt:lpstr>Prokaryotic Cells</vt:lpstr>
      <vt:lpstr>Eukaryotic Cells</vt:lpstr>
      <vt:lpstr>The Plasma Membrane</vt:lpstr>
      <vt:lpstr>The Plasma Membrane cntd…</vt:lpstr>
      <vt:lpstr>Cell Membrane Components: Phospholipids</vt:lpstr>
      <vt:lpstr>Cell Membrane Components: Proteins</vt:lpstr>
      <vt:lpstr>Types of Membrane Proteins</vt:lpstr>
      <vt:lpstr>Types of Membrane Proteins cntd…</vt:lpstr>
      <vt:lpstr>Cell Membrane Components: Carbohydrates</vt:lpstr>
      <vt:lpstr>PowerPoint Presentation</vt:lpstr>
      <vt:lpstr>PowerPoint Presentation</vt:lpstr>
      <vt:lpstr>PowerPoint Presentation</vt:lpstr>
      <vt:lpstr>Cytoplasm</vt:lpstr>
      <vt:lpstr>Cytoplasmic Organelles:  Ribosomes</vt:lpstr>
      <vt:lpstr>Cytoplasmic Organelles:  Endoplaasmic Reticulum (ER)</vt:lpstr>
      <vt:lpstr>Cytoplasmic Organelles:  Endoplasmic Reticulum (ER)</vt:lpstr>
      <vt:lpstr>Cytoplasmic Organelles:  Golgi Apparatus</vt:lpstr>
      <vt:lpstr>Cytoplasmic Organelles:  Lysosome</vt:lpstr>
      <vt:lpstr>Cytoplasmic Organelles:  Mitochondria</vt:lpstr>
      <vt:lpstr>The Nucleus</vt:lpstr>
      <vt:lpstr>Further Studies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Cell Physiology</dc:title>
  <dc:creator>Samuel N. Kiurire</dc:creator>
  <cp:lastModifiedBy>SAMMY</cp:lastModifiedBy>
  <cp:revision>44</cp:revision>
  <dcterms:created xsi:type="dcterms:W3CDTF">2006-08-16T00:00:00Z</dcterms:created>
  <dcterms:modified xsi:type="dcterms:W3CDTF">2020-09-21T07:02:49Z</dcterms:modified>
</cp:coreProperties>
</file>