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 id="311"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52" d="100"/>
          <a:sy n="52" d="100"/>
        </p:scale>
        <p:origin x="54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25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79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56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62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278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98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86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21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13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119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88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143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54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71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03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19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20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81473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6000" b="1" dirty="0" err="1" smtClean="0">
                <a:latin typeface="Perpetua" panose="02020502060401020303" pitchFamily="18" charset="0"/>
              </a:rPr>
              <a:t>Paediatric</a:t>
            </a:r>
            <a:r>
              <a:rPr lang="en-US" sz="6000" b="1" dirty="0" smtClean="0">
                <a:latin typeface="Perpetua" panose="02020502060401020303" pitchFamily="18" charset="0"/>
              </a:rPr>
              <a:t> nursing </a:t>
            </a:r>
            <a:br>
              <a:rPr lang="en-US" sz="6000" b="1" dirty="0" smtClean="0">
                <a:latin typeface="Perpetua" panose="02020502060401020303" pitchFamily="18" charset="0"/>
              </a:rPr>
            </a:br>
            <a:r>
              <a:rPr lang="en-US" sz="6000" b="1" dirty="0">
                <a:solidFill>
                  <a:srgbClr val="000000"/>
                </a:solidFill>
                <a:latin typeface="Perpetua" panose="02020502060401020303" pitchFamily="18" charset="0"/>
              </a:rPr>
              <a:t>HNS 2328 </a:t>
            </a:r>
            <a:endParaRPr lang="en-US" sz="6000" b="1" dirty="0">
              <a:latin typeface="Perpetua" panose="02020502060401020303" pitchFamily="18" charset="0"/>
            </a:endParaRPr>
          </a:p>
        </p:txBody>
      </p:sp>
      <p:sp>
        <p:nvSpPr>
          <p:cNvPr id="3" name="Subtitle 2"/>
          <p:cNvSpPr>
            <a:spLocks noGrp="1"/>
          </p:cNvSpPr>
          <p:nvPr>
            <p:ph type="subTitle" idx="1"/>
          </p:nvPr>
        </p:nvSpPr>
        <p:spPr/>
        <p:txBody>
          <a:bodyPr>
            <a:noAutofit/>
          </a:bodyPr>
          <a:lstStyle/>
          <a:p>
            <a:pPr algn="ctr"/>
            <a:r>
              <a:rPr lang="en-US" sz="6000" dirty="0" err="1" smtClean="0">
                <a:latin typeface="Perpetua" panose="02020502060401020303" pitchFamily="18" charset="0"/>
              </a:rPr>
              <a:t>Annasactia</a:t>
            </a:r>
            <a:r>
              <a:rPr lang="en-US" sz="6000" dirty="0" smtClean="0">
                <a:latin typeface="Perpetua" panose="02020502060401020303" pitchFamily="18" charset="0"/>
              </a:rPr>
              <a:t> </a:t>
            </a:r>
            <a:r>
              <a:rPr lang="en-US" sz="6000" dirty="0" err="1" smtClean="0">
                <a:latin typeface="Perpetua" panose="02020502060401020303" pitchFamily="18" charset="0"/>
              </a:rPr>
              <a:t>mbisi</a:t>
            </a:r>
            <a:endParaRPr lang="en-US" sz="6000" dirty="0">
              <a:latin typeface="Perpetua" panose="02020502060401020303" pitchFamily="18" charset="0"/>
            </a:endParaRPr>
          </a:p>
        </p:txBody>
      </p:sp>
    </p:spTree>
    <p:extLst>
      <p:ext uri="{BB962C8B-B14F-4D97-AF65-F5344CB8AC3E}">
        <p14:creationId xmlns:p14="http://schemas.microsoft.com/office/powerpoint/2010/main" val="3294117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44331"/>
          </a:xfrm>
        </p:spPr>
        <p:txBody>
          <a:bodyPr>
            <a:normAutofit fontScale="90000"/>
          </a:bodyPr>
          <a:lstStyle/>
          <a:p>
            <a:r>
              <a:rPr lang="en-US" b="1" dirty="0" smtClean="0">
                <a:latin typeface="Perpetua" panose="02020502060401020303" pitchFamily="18" charset="0"/>
              </a:rPr>
              <a:t>The child in the context of the family </a:t>
            </a:r>
            <a:endParaRPr lang="en-US" b="1" dirty="0">
              <a:latin typeface="Perpetua" panose="02020502060401020303" pitchFamily="18" charset="0"/>
            </a:endParaRPr>
          </a:p>
        </p:txBody>
      </p:sp>
      <p:sp>
        <p:nvSpPr>
          <p:cNvPr id="3" name="Content Placeholder 2"/>
          <p:cNvSpPr>
            <a:spLocks noGrp="1"/>
          </p:cNvSpPr>
          <p:nvPr>
            <p:ph idx="1"/>
          </p:nvPr>
        </p:nvSpPr>
        <p:spPr>
          <a:xfrm>
            <a:off x="1295401" y="1609344"/>
            <a:ext cx="9601196" cy="4626864"/>
          </a:xfrm>
        </p:spPr>
        <p:txBody>
          <a:bodyPr>
            <a:normAutofit fontScale="92500" lnSpcReduction="10000"/>
          </a:bodyPr>
          <a:lstStyle/>
          <a:p>
            <a:r>
              <a:rPr lang="en-US" sz="3600" dirty="0" smtClean="0">
                <a:latin typeface="Perpetua" panose="02020502060401020303" pitchFamily="18" charset="0"/>
              </a:rPr>
              <a:t>No other factor in a child’s life has a greater influence than the family</a:t>
            </a:r>
          </a:p>
          <a:p>
            <a:r>
              <a:rPr lang="en-US" sz="3600" dirty="0" smtClean="0">
                <a:latin typeface="Perpetua" panose="02020502060401020303" pitchFamily="18" charset="0"/>
              </a:rPr>
              <a:t>The family is the first &amp; most important socializing agent in one’s life</a:t>
            </a:r>
          </a:p>
          <a:p>
            <a:r>
              <a:rPr lang="en-US" sz="3600" dirty="0" smtClean="0">
                <a:latin typeface="Perpetua" panose="02020502060401020303" pitchFamily="18" charset="0"/>
              </a:rPr>
              <a:t>Successful socialization is the process by which children acquire beliefs, values &amp; behaviour  deemed significant to the society </a:t>
            </a:r>
          </a:p>
          <a:p>
            <a:r>
              <a:rPr lang="en-US" sz="3600" dirty="0" smtClean="0">
                <a:latin typeface="Perpetua" panose="02020502060401020303" pitchFamily="18" charset="0"/>
              </a:rPr>
              <a:t>This is a function of parenting &amp; other familial interaction </a:t>
            </a:r>
          </a:p>
          <a:p>
            <a:endParaRPr lang="en-US" sz="3600" dirty="0">
              <a:latin typeface="Perpetua" panose="02020502060401020303" pitchFamily="18" charset="0"/>
            </a:endParaRPr>
          </a:p>
        </p:txBody>
      </p:sp>
    </p:spTree>
    <p:extLst>
      <p:ext uri="{BB962C8B-B14F-4D97-AF65-F5344CB8AC3E}">
        <p14:creationId xmlns:p14="http://schemas.microsoft.com/office/powerpoint/2010/main" val="410836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45500"/>
          </a:xfrm>
        </p:spPr>
        <p:txBody>
          <a:bodyPr>
            <a:noAutofit/>
          </a:bodyPr>
          <a:lstStyle/>
          <a:p>
            <a:r>
              <a:rPr lang="en-US" b="1" dirty="0">
                <a:solidFill>
                  <a:prstClr val="black">
                    <a:lumMod val="85000"/>
                    <a:lumOff val="15000"/>
                  </a:prstClr>
                </a:solidFill>
                <a:latin typeface="Perpetua" panose="02020502060401020303" pitchFamily="18" charset="0"/>
              </a:rPr>
              <a:t>The child in the context of the </a:t>
            </a:r>
            <a:r>
              <a:rPr lang="en-US" b="1" dirty="0" smtClean="0">
                <a:solidFill>
                  <a:prstClr val="black">
                    <a:lumMod val="85000"/>
                    <a:lumOff val="15000"/>
                  </a:prstClr>
                </a:solidFill>
                <a:latin typeface="Perpetua" panose="02020502060401020303" pitchFamily="18" charset="0"/>
              </a:rPr>
              <a:t>family cont.. </a:t>
            </a:r>
            <a:endParaRPr lang="en-US" dirty="0"/>
          </a:p>
        </p:txBody>
      </p:sp>
      <p:sp>
        <p:nvSpPr>
          <p:cNvPr id="3" name="Content Placeholder 2"/>
          <p:cNvSpPr>
            <a:spLocks noGrp="1"/>
          </p:cNvSpPr>
          <p:nvPr>
            <p:ph idx="1"/>
          </p:nvPr>
        </p:nvSpPr>
        <p:spPr>
          <a:xfrm>
            <a:off x="1295401" y="1755648"/>
            <a:ext cx="9601196" cy="4120220"/>
          </a:xfrm>
        </p:spPr>
        <p:txBody>
          <a:bodyPr>
            <a:normAutofit/>
          </a:bodyPr>
          <a:lstStyle/>
          <a:p>
            <a:r>
              <a:rPr lang="en-US" sz="3600" dirty="0" smtClean="0">
                <a:latin typeface="Perpetua" panose="02020502060401020303" pitchFamily="18" charset="0"/>
              </a:rPr>
              <a:t>The  family’s organisation, structure and function have significant impact on children during growth &amp; development </a:t>
            </a:r>
          </a:p>
          <a:p>
            <a:r>
              <a:rPr lang="en-US" sz="3600" dirty="0" smtClean="0">
                <a:latin typeface="Perpetua" panose="02020502060401020303" pitchFamily="18" charset="0"/>
              </a:rPr>
              <a:t>Nurses caring for the children should consider the entire family, rather than just the child as the client.</a:t>
            </a:r>
          </a:p>
          <a:p>
            <a:r>
              <a:rPr lang="en-US" sz="3600" dirty="0" smtClean="0">
                <a:latin typeface="Perpetua" panose="02020502060401020303" pitchFamily="18" charset="0"/>
              </a:rPr>
              <a:t>The nurse looks at the family from two perspectives:</a:t>
            </a:r>
            <a:endParaRPr lang="en-US" sz="3600" dirty="0">
              <a:latin typeface="Perpetua" panose="02020502060401020303" pitchFamily="18" charset="0"/>
            </a:endParaRPr>
          </a:p>
        </p:txBody>
      </p:sp>
    </p:spTree>
    <p:extLst>
      <p:ext uri="{BB962C8B-B14F-4D97-AF65-F5344CB8AC3E}">
        <p14:creationId xmlns:p14="http://schemas.microsoft.com/office/powerpoint/2010/main" val="62059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17484"/>
          </a:xfrm>
        </p:spPr>
        <p:txBody>
          <a:bodyPr>
            <a:normAutofit fontScale="90000"/>
          </a:bodyPr>
          <a:lstStyle/>
          <a:p>
            <a:r>
              <a:rPr lang="en-US" b="1" dirty="0">
                <a:solidFill>
                  <a:prstClr val="black">
                    <a:lumMod val="85000"/>
                    <a:lumOff val="15000"/>
                  </a:prstClr>
                </a:solidFill>
                <a:latin typeface="Perpetua" panose="02020502060401020303" pitchFamily="18" charset="0"/>
              </a:rPr>
              <a:t>The child in the context of the </a:t>
            </a:r>
            <a:r>
              <a:rPr lang="en-US" b="1" dirty="0" smtClean="0">
                <a:solidFill>
                  <a:prstClr val="black">
                    <a:lumMod val="85000"/>
                    <a:lumOff val="15000"/>
                  </a:prstClr>
                </a:solidFill>
                <a:latin typeface="Perpetua" panose="02020502060401020303" pitchFamily="18" charset="0"/>
              </a:rPr>
              <a:t>family cont.… </a:t>
            </a:r>
            <a:endParaRPr lang="en-US" dirty="0"/>
          </a:p>
        </p:txBody>
      </p:sp>
      <p:sp>
        <p:nvSpPr>
          <p:cNvPr id="3" name="Content Placeholder 2"/>
          <p:cNvSpPr>
            <a:spLocks noGrp="1"/>
          </p:cNvSpPr>
          <p:nvPr>
            <p:ph idx="1"/>
          </p:nvPr>
        </p:nvSpPr>
        <p:spPr>
          <a:xfrm>
            <a:off x="1295401" y="1810512"/>
            <a:ext cx="9601196" cy="4352544"/>
          </a:xfrm>
        </p:spPr>
        <p:txBody>
          <a:bodyPr>
            <a:normAutofit/>
          </a:bodyPr>
          <a:lstStyle/>
          <a:p>
            <a:pPr lvl="1">
              <a:buFont typeface="Courier New" panose="02070309020205020404" pitchFamily="49" charset="0"/>
              <a:buChar char="o"/>
            </a:pPr>
            <a:r>
              <a:rPr lang="en-US" sz="3600" dirty="0" smtClean="0">
                <a:latin typeface="Perpetua" panose="02020502060401020303" pitchFamily="18" charset="0"/>
              </a:rPr>
              <a:t>One, the family is viewed as a context within which the individuals are assessed and managed </a:t>
            </a:r>
          </a:p>
          <a:p>
            <a:pPr lvl="1">
              <a:buFont typeface="Courier New" panose="02070309020205020404" pitchFamily="49" charset="0"/>
              <a:buChar char="o"/>
            </a:pPr>
            <a:r>
              <a:rPr lang="en-US" sz="3600" dirty="0" smtClean="0">
                <a:latin typeface="Perpetua" panose="02020502060401020303" pitchFamily="18" charset="0"/>
              </a:rPr>
              <a:t>Second views is that of a family as a set of interrelated parts which should function harmoniously </a:t>
            </a:r>
          </a:p>
          <a:p>
            <a:r>
              <a:rPr lang="en-US" sz="3600" dirty="0" smtClean="0">
                <a:latin typeface="Perpetua" panose="02020502060401020303" pitchFamily="18" charset="0"/>
              </a:rPr>
              <a:t>The assessment is on the whole unit of family as the client rather than as individual.</a:t>
            </a:r>
            <a:endParaRPr lang="en-US" sz="3600" dirty="0">
              <a:latin typeface="Perpetua" panose="02020502060401020303" pitchFamily="18" charset="0"/>
            </a:endParaRPr>
          </a:p>
        </p:txBody>
      </p:sp>
    </p:spTree>
    <p:extLst>
      <p:ext uri="{BB962C8B-B14F-4D97-AF65-F5344CB8AC3E}">
        <p14:creationId xmlns:p14="http://schemas.microsoft.com/office/powerpoint/2010/main" val="95246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658368"/>
            <a:ext cx="9601196" cy="1627631"/>
          </a:xfrm>
        </p:spPr>
        <p:txBody>
          <a:bodyPr>
            <a:normAutofit/>
          </a:bodyPr>
          <a:lstStyle/>
          <a:p>
            <a:r>
              <a:rPr lang="en-US" b="1" dirty="0">
                <a:solidFill>
                  <a:prstClr val="black">
                    <a:lumMod val="85000"/>
                    <a:lumOff val="15000"/>
                  </a:prstClr>
                </a:solidFill>
                <a:latin typeface="Perpetua" panose="02020502060401020303" pitchFamily="18" charset="0"/>
              </a:rPr>
              <a:t>The child in the context of the </a:t>
            </a:r>
            <a:r>
              <a:rPr lang="en-US" b="1" dirty="0" smtClean="0">
                <a:solidFill>
                  <a:prstClr val="black">
                    <a:lumMod val="85000"/>
                    <a:lumOff val="15000"/>
                  </a:prstClr>
                </a:solidFill>
                <a:latin typeface="Perpetua" panose="02020502060401020303" pitchFamily="18" charset="0"/>
              </a:rPr>
              <a:t>family cont.…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latin typeface="Perpetua" panose="02020502060401020303" pitchFamily="18" charset="0"/>
              </a:rPr>
              <a:t>In either case, the nurse grasp the interaction aspects of the family to understand  the context within which the individual lives and to which he or she react or to work with family as a client </a:t>
            </a:r>
          </a:p>
          <a:p>
            <a:r>
              <a:rPr lang="en-US" sz="3600" dirty="0" smtClean="0">
                <a:latin typeface="Perpetua" panose="02020502060401020303" pitchFamily="18" charset="0"/>
              </a:rPr>
              <a:t>Children are members of families, communities, population and society</a:t>
            </a:r>
            <a:endParaRPr lang="en-US" sz="3600" dirty="0">
              <a:latin typeface="Perpetua" panose="02020502060401020303" pitchFamily="18" charset="0"/>
            </a:endParaRPr>
          </a:p>
        </p:txBody>
      </p:sp>
    </p:spTree>
    <p:extLst>
      <p:ext uri="{BB962C8B-B14F-4D97-AF65-F5344CB8AC3E}">
        <p14:creationId xmlns:p14="http://schemas.microsoft.com/office/powerpoint/2010/main" val="413993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657"/>
            <a:ext cx="9601196" cy="1316736"/>
          </a:xfrm>
        </p:spPr>
        <p:txBody>
          <a:bodyPr>
            <a:normAutofit fontScale="90000"/>
          </a:bodyPr>
          <a:lstStyle/>
          <a:p>
            <a:r>
              <a:rPr lang="en-US" b="1" dirty="0">
                <a:solidFill>
                  <a:prstClr val="black">
                    <a:lumMod val="85000"/>
                    <a:lumOff val="15000"/>
                  </a:prstClr>
                </a:solidFill>
                <a:latin typeface="Perpetua" panose="02020502060401020303" pitchFamily="18" charset="0"/>
              </a:rPr>
              <a:t>The child in the context of the family cont.… </a:t>
            </a:r>
            <a:endParaRPr lang="en-US" dirty="0"/>
          </a:p>
        </p:txBody>
      </p:sp>
      <p:sp>
        <p:nvSpPr>
          <p:cNvPr id="3" name="Content Placeholder 2"/>
          <p:cNvSpPr>
            <a:spLocks noGrp="1"/>
          </p:cNvSpPr>
          <p:nvPr>
            <p:ph idx="1"/>
          </p:nvPr>
        </p:nvSpPr>
        <p:spPr>
          <a:xfrm>
            <a:off x="859536" y="1828800"/>
            <a:ext cx="10497312" cy="4047068"/>
          </a:xfrm>
        </p:spPr>
        <p:txBody>
          <a:bodyPr>
            <a:noAutofit/>
          </a:bodyPr>
          <a:lstStyle/>
          <a:p>
            <a:r>
              <a:rPr lang="en-US" sz="3600" dirty="0" smtClean="0">
                <a:latin typeface="Perpetua" panose="02020502060401020303" pitchFamily="18" charset="0"/>
              </a:rPr>
              <a:t>This shapes their context, experiences and opportunities of their lives</a:t>
            </a:r>
          </a:p>
          <a:p>
            <a:r>
              <a:rPr lang="en-US" sz="3600" dirty="0" smtClean="0">
                <a:latin typeface="Perpetua" panose="02020502060401020303" pitchFamily="18" charset="0"/>
              </a:rPr>
              <a:t>Their well-being is inextricably linked to the families, communities &amp; the society they live</a:t>
            </a:r>
          </a:p>
          <a:p>
            <a:r>
              <a:rPr lang="en-US" sz="3600" dirty="0" smtClean="0">
                <a:latin typeface="Perpetua" panose="02020502060401020303" pitchFamily="18" charset="0"/>
              </a:rPr>
              <a:t>Many familial factors impacts on children such as: divorce, family size, absent fathers, working mothers, sibling position &amp; sex </a:t>
            </a:r>
            <a:endParaRPr lang="en-US" sz="3600" dirty="0">
              <a:latin typeface="Perpetua" panose="02020502060401020303" pitchFamily="18" charset="0"/>
            </a:endParaRPr>
          </a:p>
        </p:txBody>
      </p:sp>
    </p:spTree>
    <p:extLst>
      <p:ext uri="{BB962C8B-B14F-4D97-AF65-F5344CB8AC3E}">
        <p14:creationId xmlns:p14="http://schemas.microsoft.com/office/powerpoint/2010/main" val="1157626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prstClr val="black">
                    <a:lumMod val="85000"/>
                    <a:lumOff val="15000"/>
                  </a:prstClr>
                </a:solidFill>
                <a:latin typeface="Perpetua" panose="02020502060401020303" pitchFamily="18" charset="0"/>
              </a:rPr>
              <a:t>The child in the context of the family cont.… </a:t>
            </a:r>
            <a:endParaRPr lang="en-US" dirty="0"/>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The nurse should always use different family assessment tools to do a comprehensive family assessment to judge the context to which the family is meeting its roles in child rearing; based on its stages of development </a:t>
            </a:r>
            <a:endParaRPr lang="en-US" sz="3600" dirty="0">
              <a:latin typeface="Perpetua" panose="02020502060401020303" pitchFamily="18" charset="0"/>
            </a:endParaRPr>
          </a:p>
        </p:txBody>
      </p:sp>
    </p:spTree>
    <p:extLst>
      <p:ext uri="{BB962C8B-B14F-4D97-AF65-F5344CB8AC3E}">
        <p14:creationId xmlns:p14="http://schemas.microsoft.com/office/powerpoint/2010/main" val="2532570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erpetua" panose="02020502060401020303" pitchFamily="18" charset="0"/>
              </a:rPr>
              <a:t>Culture and pediatric  care </a:t>
            </a:r>
            <a:endParaRPr lang="en-US" b="1" dirty="0">
              <a:latin typeface="Perpetua" panose="02020502060401020303" pitchFamily="18" charset="0"/>
            </a:endParaRPr>
          </a:p>
        </p:txBody>
      </p:sp>
      <p:sp>
        <p:nvSpPr>
          <p:cNvPr id="3" name="Content Placeholder 2"/>
          <p:cNvSpPr>
            <a:spLocks noGrp="1"/>
          </p:cNvSpPr>
          <p:nvPr>
            <p:ph idx="1"/>
          </p:nvPr>
        </p:nvSpPr>
        <p:spPr/>
        <p:txBody>
          <a:bodyPr>
            <a:normAutofit/>
          </a:bodyPr>
          <a:lstStyle/>
          <a:p>
            <a:r>
              <a:rPr lang="en-US" sz="3600" b="1" dirty="0" smtClean="0">
                <a:latin typeface="Perpetua" panose="02020502060401020303" pitchFamily="18" charset="0"/>
              </a:rPr>
              <a:t>Culture</a:t>
            </a:r>
            <a:r>
              <a:rPr lang="en-US" sz="3600" dirty="0" smtClean="0">
                <a:latin typeface="Perpetua" panose="02020502060401020303" pitchFamily="18" charset="0"/>
              </a:rPr>
              <a:t> is defined as learned, shared and interpretive forces that guide human interactions and are transmitted from one generation to the next</a:t>
            </a:r>
            <a:endParaRPr lang="en-US" sz="3600" dirty="0">
              <a:latin typeface="Perpetua" panose="02020502060401020303" pitchFamily="18" charset="0"/>
            </a:endParaRPr>
          </a:p>
        </p:txBody>
      </p:sp>
    </p:spTree>
    <p:extLst>
      <p:ext uri="{BB962C8B-B14F-4D97-AF65-F5344CB8AC3E}">
        <p14:creationId xmlns:p14="http://schemas.microsoft.com/office/powerpoint/2010/main" val="184328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04673"/>
            <a:ext cx="9601196" cy="969264"/>
          </a:xfrm>
        </p:spPr>
        <p:txBody>
          <a:bodyPr/>
          <a:lstStyle/>
          <a:p>
            <a:r>
              <a:rPr lang="en-US" b="1" dirty="0">
                <a:solidFill>
                  <a:prstClr val="black">
                    <a:lumMod val="85000"/>
                    <a:lumOff val="15000"/>
                  </a:prstClr>
                </a:solidFill>
                <a:latin typeface="Perpetua" panose="02020502060401020303" pitchFamily="18" charset="0"/>
              </a:rPr>
              <a:t>Culture and pediatric  care </a:t>
            </a:r>
            <a:r>
              <a:rPr lang="en-US" b="1" dirty="0" smtClean="0">
                <a:solidFill>
                  <a:prstClr val="black">
                    <a:lumMod val="85000"/>
                    <a:lumOff val="15000"/>
                  </a:prstClr>
                </a:solidFill>
                <a:latin typeface="Perpetua" panose="02020502060401020303" pitchFamily="18" charset="0"/>
              </a:rPr>
              <a:t>cont.…</a:t>
            </a:r>
            <a:endParaRPr lang="en-US" dirty="0"/>
          </a:p>
        </p:txBody>
      </p:sp>
      <p:sp>
        <p:nvSpPr>
          <p:cNvPr id="3" name="Content Placeholder 2"/>
          <p:cNvSpPr>
            <a:spLocks noGrp="1"/>
          </p:cNvSpPr>
          <p:nvPr>
            <p:ph idx="1"/>
          </p:nvPr>
        </p:nvSpPr>
        <p:spPr>
          <a:xfrm>
            <a:off x="1295401" y="1773936"/>
            <a:ext cx="9601196" cy="4101932"/>
          </a:xfrm>
        </p:spPr>
        <p:txBody>
          <a:bodyPr>
            <a:normAutofit/>
          </a:bodyPr>
          <a:lstStyle/>
          <a:p>
            <a:r>
              <a:rPr lang="en-US" sz="3600" dirty="0" smtClean="0">
                <a:latin typeface="Perpetua" panose="02020502060401020303" pitchFamily="18" charset="0"/>
              </a:rPr>
              <a:t>There are many cultures of the world that is in a complex way interact with pediatric practice</a:t>
            </a:r>
          </a:p>
          <a:p>
            <a:r>
              <a:rPr lang="en-US" sz="3600" dirty="0" smtClean="0">
                <a:latin typeface="Perpetua" panose="02020502060401020303" pitchFamily="18" charset="0"/>
              </a:rPr>
              <a:t>Nurses work in culturally diverse environments which may be great challenge</a:t>
            </a:r>
          </a:p>
          <a:p>
            <a:r>
              <a:rPr lang="en-US" sz="3600" dirty="0" smtClean="0">
                <a:latin typeface="Perpetua" panose="02020502060401020303" pitchFamily="18" charset="0"/>
              </a:rPr>
              <a:t>Culture influences every human endeavor and therefore impact on  child rearing patterns</a:t>
            </a:r>
          </a:p>
          <a:p>
            <a:endParaRPr lang="en-US" dirty="0"/>
          </a:p>
        </p:txBody>
      </p:sp>
    </p:spTree>
    <p:extLst>
      <p:ext uri="{BB962C8B-B14F-4D97-AF65-F5344CB8AC3E}">
        <p14:creationId xmlns:p14="http://schemas.microsoft.com/office/powerpoint/2010/main" val="1378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00364"/>
          </a:xfrm>
        </p:spPr>
        <p:txBody>
          <a:bodyPr>
            <a:normAutofit fontScale="90000"/>
          </a:bodyPr>
          <a:lstStyle/>
          <a:p>
            <a:r>
              <a:rPr lang="en-US" b="1" dirty="0">
                <a:solidFill>
                  <a:prstClr val="black">
                    <a:lumMod val="85000"/>
                    <a:lumOff val="15000"/>
                  </a:prstClr>
                </a:solidFill>
                <a:latin typeface="Perpetua" panose="02020502060401020303" pitchFamily="18" charset="0"/>
              </a:rPr>
              <a:t>Culture and pediatric  care </a:t>
            </a:r>
            <a:r>
              <a:rPr lang="en-US" b="1" dirty="0" err="1">
                <a:solidFill>
                  <a:prstClr val="black">
                    <a:lumMod val="85000"/>
                    <a:lumOff val="15000"/>
                  </a:prstClr>
                </a:solidFill>
                <a:latin typeface="Perpetua" panose="02020502060401020303" pitchFamily="18" charset="0"/>
              </a:rPr>
              <a:t>cont</a:t>
            </a:r>
            <a:r>
              <a:rPr lang="en-US" b="1" dirty="0">
                <a:solidFill>
                  <a:prstClr val="black">
                    <a:lumMod val="85000"/>
                    <a:lumOff val="15000"/>
                  </a:prstClr>
                </a:solidFill>
                <a:latin typeface="Perpetua" panose="02020502060401020303" pitchFamily="18" charset="0"/>
              </a:rPr>
              <a:t>…</a:t>
            </a:r>
            <a:endParaRPr lang="en-US" dirty="0"/>
          </a:p>
        </p:txBody>
      </p:sp>
      <p:sp>
        <p:nvSpPr>
          <p:cNvPr id="3" name="Content Placeholder 2"/>
          <p:cNvSpPr>
            <a:spLocks noGrp="1"/>
          </p:cNvSpPr>
          <p:nvPr>
            <p:ph idx="1"/>
          </p:nvPr>
        </p:nvSpPr>
        <p:spPr>
          <a:xfrm>
            <a:off x="1295401" y="1828800"/>
            <a:ext cx="9601196" cy="4047068"/>
          </a:xfrm>
        </p:spPr>
        <p:txBody>
          <a:bodyPr>
            <a:normAutofit fontScale="92500" lnSpcReduction="20000"/>
          </a:bodyPr>
          <a:lstStyle/>
          <a:p>
            <a:r>
              <a:rPr lang="en-US" sz="3900" dirty="0" smtClean="0">
                <a:latin typeface="Perpetua" panose="02020502060401020303" pitchFamily="18" charset="0"/>
              </a:rPr>
              <a:t>If you work in a  diverse(culturally) environment you need to be culturally informed and competent(knowledge &amp; skills needed to transcend cultural boundaries) </a:t>
            </a:r>
          </a:p>
          <a:p>
            <a:r>
              <a:rPr lang="en-US" sz="3900" dirty="0" smtClean="0">
                <a:latin typeface="Perpetua" panose="02020502060401020303" pitchFamily="18" charset="0"/>
              </a:rPr>
              <a:t>Culture is more relevant to pediatric nursing because  it has a great opportunity to shape an individual’s lifelong perceptions of health care &amp; use of health services </a:t>
            </a:r>
          </a:p>
          <a:p>
            <a:pPr marL="0" indent="0">
              <a:buNone/>
            </a:pPr>
            <a:endParaRPr lang="en-US" sz="3900" dirty="0" smtClean="0">
              <a:latin typeface="Perpetua" panose="02020502060401020303" pitchFamily="18" charset="0"/>
            </a:endParaRPr>
          </a:p>
          <a:p>
            <a:endParaRPr lang="en-US" dirty="0"/>
          </a:p>
        </p:txBody>
      </p:sp>
    </p:spTree>
    <p:extLst>
      <p:ext uri="{BB962C8B-B14F-4D97-AF65-F5344CB8AC3E}">
        <p14:creationId xmlns:p14="http://schemas.microsoft.com/office/powerpoint/2010/main" val="2271648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8369"/>
            <a:ext cx="9601196" cy="896112"/>
          </a:xfrm>
        </p:spPr>
        <p:txBody>
          <a:bodyPr/>
          <a:lstStyle/>
          <a:p>
            <a:r>
              <a:rPr lang="en-US" b="1" dirty="0" smtClean="0">
                <a:solidFill>
                  <a:prstClr val="black">
                    <a:lumMod val="85000"/>
                    <a:lumOff val="15000"/>
                  </a:prstClr>
                </a:solidFill>
                <a:latin typeface="Perpetua" panose="02020502060401020303" pitchFamily="18" charset="0"/>
              </a:rPr>
              <a:t>Cultural competence</a:t>
            </a:r>
            <a:endParaRPr lang="en-US" dirty="0"/>
          </a:p>
        </p:txBody>
      </p:sp>
      <p:sp>
        <p:nvSpPr>
          <p:cNvPr id="3" name="Content Placeholder 2"/>
          <p:cNvSpPr>
            <a:spLocks noGrp="1"/>
          </p:cNvSpPr>
          <p:nvPr>
            <p:ph idx="1"/>
          </p:nvPr>
        </p:nvSpPr>
        <p:spPr>
          <a:xfrm>
            <a:off x="1295401" y="1591056"/>
            <a:ext cx="9601196" cy="4284812"/>
          </a:xfrm>
        </p:spPr>
        <p:txBody>
          <a:bodyPr>
            <a:normAutofit lnSpcReduction="10000"/>
          </a:bodyPr>
          <a:lstStyle/>
          <a:p>
            <a:r>
              <a:rPr lang="en-US" sz="3600" dirty="0" smtClean="0">
                <a:latin typeface="Perpetua" panose="02020502060401020303" pitchFamily="18" charset="0"/>
              </a:rPr>
              <a:t>Refers to the acquisition of knowledge &amp; skills to transcend boundaries</a:t>
            </a:r>
          </a:p>
          <a:p>
            <a:r>
              <a:rPr lang="en-US" sz="3600" dirty="0" smtClean="0">
                <a:latin typeface="Perpetua" panose="02020502060401020303" pitchFamily="18" charset="0"/>
              </a:rPr>
              <a:t>Some cultures are obvious or marked </a:t>
            </a:r>
            <a:r>
              <a:rPr lang="en-US" sz="3600" dirty="0" err="1" smtClean="0">
                <a:latin typeface="Perpetua" panose="02020502060401020303" pitchFamily="18" charset="0"/>
              </a:rPr>
              <a:t>e.g</a:t>
            </a:r>
            <a:r>
              <a:rPr lang="en-US" sz="3600" dirty="0" smtClean="0">
                <a:latin typeface="Perpetua" panose="02020502060401020303" pitchFamily="18" charset="0"/>
              </a:rPr>
              <a:t>  Maasai dress others are not</a:t>
            </a:r>
          </a:p>
          <a:p>
            <a:r>
              <a:rPr lang="en-US" sz="3600" dirty="0" smtClean="0">
                <a:latin typeface="Perpetua" panose="02020502060401020303" pitchFamily="18" charset="0"/>
              </a:rPr>
              <a:t>Health care provider may share some culture with patient  but health beliefs and behaviour cannot be assumed</a:t>
            </a:r>
          </a:p>
          <a:p>
            <a:endParaRPr lang="en-US" dirty="0"/>
          </a:p>
        </p:txBody>
      </p:sp>
    </p:spTree>
    <p:extLst>
      <p:ext uri="{BB962C8B-B14F-4D97-AF65-F5344CB8AC3E}">
        <p14:creationId xmlns:p14="http://schemas.microsoft.com/office/powerpoint/2010/main" val="152327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Perpetua" panose="02020502060401020303" pitchFamily="18" charset="0"/>
              </a:rPr>
              <a:t>Introduction to </a:t>
            </a:r>
            <a:r>
              <a:rPr lang="en-US" b="1" dirty="0" smtClean="0">
                <a:latin typeface="Perpetua" panose="02020502060401020303" pitchFamily="18" charset="0"/>
              </a:rPr>
              <a:t>pediatric </a:t>
            </a:r>
            <a:r>
              <a:rPr lang="en-US" b="1" dirty="0">
                <a:latin typeface="Perpetua" panose="02020502060401020303" pitchFamily="18" charset="0"/>
              </a:rPr>
              <a:t>nursing </a:t>
            </a:r>
          </a:p>
        </p:txBody>
      </p:sp>
      <p:sp>
        <p:nvSpPr>
          <p:cNvPr id="3" name="Content Placeholder 2"/>
          <p:cNvSpPr>
            <a:spLocks noGrp="1"/>
          </p:cNvSpPr>
          <p:nvPr>
            <p:ph idx="1"/>
          </p:nvPr>
        </p:nvSpPr>
        <p:spPr/>
        <p:txBody>
          <a:bodyPr>
            <a:normAutofit lnSpcReduction="10000"/>
          </a:bodyPr>
          <a:lstStyle/>
          <a:p>
            <a:r>
              <a:rPr lang="en-US" sz="3600" b="1" dirty="0" smtClean="0">
                <a:latin typeface="Perpetua" panose="02020502060401020303" pitchFamily="18" charset="0"/>
              </a:rPr>
              <a:t>Learning outcome</a:t>
            </a:r>
            <a:r>
              <a:rPr lang="en-US" sz="3600" b="1" dirty="0" smtClean="0">
                <a:latin typeface="Perpetua" panose="02020502060401020303" pitchFamily="18" charset="0"/>
              </a:rPr>
              <a:t>:</a:t>
            </a:r>
          </a:p>
          <a:p>
            <a:r>
              <a:rPr lang="en-US" sz="3600" dirty="0" smtClean="0">
                <a:latin typeface="Perpetua" panose="02020502060401020303" pitchFamily="18" charset="0"/>
              </a:rPr>
              <a:t>Cultural &amp; pediatric nursing </a:t>
            </a:r>
          </a:p>
          <a:p>
            <a:r>
              <a:rPr lang="en-US" sz="3600" dirty="0" smtClean="0">
                <a:latin typeface="Perpetua" panose="02020502060401020303" pitchFamily="18" charset="0"/>
              </a:rPr>
              <a:t>Legal &amp; ethical issues in pediatric </a:t>
            </a:r>
          </a:p>
          <a:p>
            <a:r>
              <a:rPr lang="en-US" sz="3600" dirty="0" smtClean="0">
                <a:latin typeface="Perpetua" panose="02020502060401020303" pitchFamily="18" charset="0"/>
              </a:rPr>
              <a:t>Perspective in nursing care</a:t>
            </a:r>
          </a:p>
          <a:p>
            <a:r>
              <a:rPr lang="en-US" sz="3600" dirty="0" smtClean="0">
                <a:latin typeface="Perpetua" panose="02020502060401020303" pitchFamily="18" charset="0"/>
              </a:rPr>
              <a:t>Child &amp; </a:t>
            </a:r>
            <a:r>
              <a:rPr lang="en-US" sz="3600" smtClean="0">
                <a:latin typeface="Perpetua" panose="02020502060401020303" pitchFamily="18" charset="0"/>
              </a:rPr>
              <a:t>family communication </a:t>
            </a:r>
            <a:endParaRPr lang="en-US" sz="3600" dirty="0">
              <a:latin typeface="Perpetua" panose="02020502060401020303" pitchFamily="18" charset="0"/>
            </a:endParaRPr>
          </a:p>
        </p:txBody>
      </p:sp>
    </p:spTree>
    <p:extLst>
      <p:ext uri="{BB962C8B-B14F-4D97-AF65-F5344CB8AC3E}">
        <p14:creationId xmlns:p14="http://schemas.microsoft.com/office/powerpoint/2010/main" val="198719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lumMod val="85000"/>
                    <a:lumOff val="15000"/>
                  </a:prstClr>
                </a:solidFill>
                <a:latin typeface="Perpetua" panose="02020502060401020303" pitchFamily="18" charset="0"/>
              </a:rPr>
              <a:t>Cultural competence</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latin typeface="Perpetua" panose="02020502060401020303" pitchFamily="18" charset="0"/>
              </a:rPr>
              <a:t>The patient’s symptoms definition and etiologic explanation can shed light  on cultural beliefs system</a:t>
            </a:r>
          </a:p>
          <a:p>
            <a:r>
              <a:rPr lang="en-US" sz="3600" dirty="0" smtClean="0">
                <a:latin typeface="Perpetua" panose="02020502060401020303" pitchFamily="18" charset="0"/>
              </a:rPr>
              <a:t>If the care giver and the patient agree on above, then care can be easily formulated,</a:t>
            </a:r>
          </a:p>
          <a:p>
            <a:r>
              <a:rPr lang="en-US" sz="3600" dirty="0" smtClean="0">
                <a:latin typeface="Perpetua" panose="02020502060401020303" pitchFamily="18" charset="0"/>
              </a:rPr>
              <a:t>Otherwise care giver has to give explanations and clarifications to counter any cultural barrier to care</a:t>
            </a:r>
            <a:endParaRPr lang="en-US" sz="3600" dirty="0">
              <a:latin typeface="Perpetua" panose="02020502060401020303" pitchFamily="18" charset="0"/>
            </a:endParaRPr>
          </a:p>
        </p:txBody>
      </p:sp>
    </p:spTree>
    <p:extLst>
      <p:ext uri="{BB962C8B-B14F-4D97-AF65-F5344CB8AC3E}">
        <p14:creationId xmlns:p14="http://schemas.microsoft.com/office/powerpoint/2010/main" val="411408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6384"/>
            <a:ext cx="9601196" cy="877825"/>
          </a:xfrm>
        </p:spPr>
        <p:txBody>
          <a:bodyPr>
            <a:normAutofit/>
          </a:bodyPr>
          <a:lstStyle/>
          <a:p>
            <a:r>
              <a:rPr lang="en-US" b="1" dirty="0" smtClean="0">
                <a:solidFill>
                  <a:prstClr val="black">
                    <a:lumMod val="85000"/>
                    <a:lumOff val="15000"/>
                  </a:prstClr>
                </a:solidFill>
                <a:latin typeface="Perpetua" panose="02020502060401020303" pitchFamily="18" charset="0"/>
              </a:rPr>
              <a:t>Cultural competence  </a:t>
            </a:r>
            <a:r>
              <a:rPr lang="en-US" b="1" dirty="0" err="1" smtClean="0">
                <a:solidFill>
                  <a:prstClr val="black">
                    <a:lumMod val="85000"/>
                    <a:lumOff val="15000"/>
                  </a:prstClr>
                </a:solidFill>
                <a:latin typeface="Perpetua" panose="02020502060401020303" pitchFamily="18" charset="0"/>
              </a:rPr>
              <a:t>cont</a:t>
            </a:r>
            <a:r>
              <a:rPr lang="en-US" b="1" dirty="0" smtClean="0">
                <a:solidFill>
                  <a:prstClr val="black">
                    <a:lumMod val="85000"/>
                    <a:lumOff val="15000"/>
                  </a:prstClr>
                </a:solidFill>
                <a:latin typeface="Perpetua" panose="02020502060401020303" pitchFamily="18" charset="0"/>
              </a:rPr>
              <a:t>…</a:t>
            </a:r>
            <a:endParaRPr lang="en-US" dirty="0"/>
          </a:p>
        </p:txBody>
      </p:sp>
      <p:sp>
        <p:nvSpPr>
          <p:cNvPr id="3" name="Content Placeholder 2"/>
          <p:cNvSpPr>
            <a:spLocks noGrp="1"/>
          </p:cNvSpPr>
          <p:nvPr>
            <p:ph idx="1"/>
          </p:nvPr>
        </p:nvSpPr>
        <p:spPr>
          <a:xfrm>
            <a:off x="1295401" y="1773936"/>
            <a:ext cx="9601196" cy="4101932"/>
          </a:xfrm>
        </p:spPr>
        <p:txBody>
          <a:bodyPr>
            <a:normAutofit lnSpcReduction="10000"/>
          </a:bodyPr>
          <a:lstStyle/>
          <a:p>
            <a:r>
              <a:rPr lang="en-US" sz="3600" dirty="0" smtClean="0">
                <a:latin typeface="Perpetua" panose="02020502060401020303" pitchFamily="18" charset="0"/>
              </a:rPr>
              <a:t>For parents to cooperate in the care of the child clear clarification should be given where there is cultural conflicts.</a:t>
            </a:r>
          </a:p>
          <a:p>
            <a:r>
              <a:rPr lang="en-US" sz="3600" dirty="0" smtClean="0">
                <a:latin typeface="Perpetua" panose="02020502060401020303" pitchFamily="18" charset="0"/>
              </a:rPr>
              <a:t>Some positive cultural practices can also be identified and encouraged, </a:t>
            </a:r>
            <a:r>
              <a:rPr lang="en-US" sz="3600" dirty="0" err="1" smtClean="0">
                <a:latin typeface="Perpetua" panose="02020502060401020303" pitchFamily="18" charset="0"/>
              </a:rPr>
              <a:t>e.g</a:t>
            </a:r>
            <a:r>
              <a:rPr lang="en-US" sz="3600" dirty="0" smtClean="0">
                <a:latin typeface="Perpetua" panose="02020502060401020303" pitchFamily="18" charset="0"/>
              </a:rPr>
              <a:t>  good eating habits</a:t>
            </a:r>
          </a:p>
          <a:p>
            <a:r>
              <a:rPr lang="en-US" sz="3600" dirty="0" smtClean="0">
                <a:latin typeface="Perpetua" panose="02020502060401020303" pitchFamily="18" charset="0"/>
              </a:rPr>
              <a:t>Child rearing practices are diverse depending on the cultures</a:t>
            </a:r>
            <a:endParaRPr lang="en-US" sz="3600" dirty="0">
              <a:latin typeface="Perpetua" panose="02020502060401020303" pitchFamily="18" charset="0"/>
            </a:endParaRPr>
          </a:p>
        </p:txBody>
      </p:sp>
    </p:spTree>
    <p:extLst>
      <p:ext uri="{BB962C8B-B14F-4D97-AF65-F5344CB8AC3E}">
        <p14:creationId xmlns:p14="http://schemas.microsoft.com/office/powerpoint/2010/main" val="44507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3233"/>
            <a:ext cx="9601196" cy="932688"/>
          </a:xfrm>
        </p:spPr>
        <p:txBody>
          <a:bodyPr/>
          <a:lstStyle/>
          <a:p>
            <a:r>
              <a:rPr lang="en-US" b="1" dirty="0" smtClean="0">
                <a:solidFill>
                  <a:prstClr val="black">
                    <a:lumMod val="85000"/>
                    <a:lumOff val="15000"/>
                  </a:prstClr>
                </a:solidFill>
                <a:latin typeface="Perpetua" panose="02020502060401020303" pitchFamily="18" charset="0"/>
              </a:rPr>
              <a:t>Cultural competence cont.…</a:t>
            </a:r>
            <a:endParaRPr lang="en-US" dirty="0"/>
          </a:p>
        </p:txBody>
      </p:sp>
      <p:sp>
        <p:nvSpPr>
          <p:cNvPr id="3" name="Content Placeholder 2"/>
          <p:cNvSpPr>
            <a:spLocks noGrp="1"/>
          </p:cNvSpPr>
          <p:nvPr>
            <p:ph idx="1"/>
          </p:nvPr>
        </p:nvSpPr>
        <p:spPr>
          <a:xfrm>
            <a:off x="1295401" y="1773936"/>
            <a:ext cx="9601196" cy="4101932"/>
          </a:xfrm>
        </p:spPr>
        <p:txBody>
          <a:bodyPr>
            <a:normAutofit/>
          </a:bodyPr>
          <a:lstStyle/>
          <a:p>
            <a:r>
              <a:rPr lang="en-US" sz="3600" dirty="0" smtClean="0">
                <a:latin typeface="Perpetua" panose="02020502060401020303" pitchFamily="18" charset="0"/>
              </a:rPr>
              <a:t>Nurses need to be aware of their own attitudes and values regarding a way of life and how these influence their attitudes, including health practices </a:t>
            </a:r>
          </a:p>
          <a:p>
            <a:r>
              <a:rPr lang="en-US" sz="3600" dirty="0" smtClean="0">
                <a:latin typeface="Perpetua" panose="02020502060401020303" pitchFamily="18" charset="0"/>
              </a:rPr>
              <a:t>Nurses also ought to be non-judgmental when working with families whose behaviour and attitudes differ from or conflict with their own</a:t>
            </a:r>
            <a:endParaRPr lang="en-US" sz="3600" dirty="0">
              <a:latin typeface="Perpetua" panose="02020502060401020303" pitchFamily="18" charset="0"/>
            </a:endParaRPr>
          </a:p>
        </p:txBody>
      </p:sp>
    </p:spTree>
    <p:extLst>
      <p:ext uri="{BB962C8B-B14F-4D97-AF65-F5344CB8AC3E}">
        <p14:creationId xmlns:p14="http://schemas.microsoft.com/office/powerpoint/2010/main" val="410266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lumMod val="85000"/>
                    <a:lumOff val="15000"/>
                  </a:prstClr>
                </a:solidFill>
                <a:latin typeface="Perpetua" panose="02020502060401020303" pitchFamily="18" charset="0"/>
              </a:rPr>
              <a:t>Cultural competence cont.…</a:t>
            </a:r>
            <a:endParaRPr lang="en-US" dirty="0"/>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This means that for nurses working with families from cultures other  than their own, the development of cultural sensitivity is paramount in order to respond accurately  and  sensitively to their needs &amp; to provide care </a:t>
            </a:r>
            <a:endParaRPr lang="en-US" sz="3600" dirty="0">
              <a:latin typeface="Perpetua" panose="02020502060401020303" pitchFamily="18" charset="0"/>
            </a:endParaRPr>
          </a:p>
        </p:txBody>
      </p:sp>
    </p:spTree>
    <p:extLst>
      <p:ext uri="{BB962C8B-B14F-4D97-AF65-F5344CB8AC3E}">
        <p14:creationId xmlns:p14="http://schemas.microsoft.com/office/powerpoint/2010/main" val="258451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48641"/>
            <a:ext cx="9601196" cy="914400"/>
          </a:xfrm>
        </p:spPr>
        <p:txBody>
          <a:bodyPr/>
          <a:lstStyle/>
          <a:p>
            <a:r>
              <a:rPr lang="en-US" b="1" dirty="0">
                <a:solidFill>
                  <a:prstClr val="black">
                    <a:lumMod val="85000"/>
                    <a:lumOff val="15000"/>
                  </a:prstClr>
                </a:solidFill>
                <a:latin typeface="Perpetua" panose="02020502060401020303" pitchFamily="18" charset="0"/>
              </a:rPr>
              <a:t>Cultural competence cont.…</a:t>
            </a:r>
            <a:endParaRPr lang="en-US" dirty="0"/>
          </a:p>
        </p:txBody>
      </p:sp>
      <p:sp>
        <p:nvSpPr>
          <p:cNvPr id="3" name="Content Placeholder 2"/>
          <p:cNvSpPr>
            <a:spLocks noGrp="1"/>
          </p:cNvSpPr>
          <p:nvPr>
            <p:ph idx="1"/>
          </p:nvPr>
        </p:nvSpPr>
        <p:spPr>
          <a:xfrm>
            <a:off x="1295401" y="1408176"/>
            <a:ext cx="9601196" cy="4467692"/>
          </a:xfrm>
        </p:spPr>
        <p:txBody>
          <a:bodyPr>
            <a:normAutofit lnSpcReduction="10000"/>
          </a:bodyPr>
          <a:lstStyle/>
          <a:p>
            <a:r>
              <a:rPr lang="en-US" sz="3600" b="1" dirty="0" smtClean="0">
                <a:latin typeface="Perpetua" panose="02020502060401020303" pitchFamily="18" charset="0"/>
              </a:rPr>
              <a:t>Cultural sensitivity </a:t>
            </a:r>
            <a:r>
              <a:rPr lang="en-US" sz="3600" dirty="0" smtClean="0">
                <a:latin typeface="Perpetua" panose="02020502060401020303" pitchFamily="18" charset="0"/>
              </a:rPr>
              <a:t>means having an awareness and appreciation of cultural influences in health &amp; being respectively of differences in cultural belief systems and values.</a:t>
            </a:r>
          </a:p>
          <a:p>
            <a:r>
              <a:rPr lang="en-US" sz="3600" dirty="0" smtClean="0">
                <a:latin typeface="Perpetua" panose="02020502060401020303" pitchFamily="18" charset="0"/>
              </a:rPr>
              <a:t>Nurses can be more effective in their work if they adopt a multicultural perspective, which means using appropriate aspects of the family cultural orientation to develop health care interventions </a:t>
            </a:r>
            <a:endParaRPr lang="en-US" sz="3600" dirty="0">
              <a:latin typeface="Perpetua" panose="02020502060401020303" pitchFamily="18" charset="0"/>
            </a:endParaRPr>
          </a:p>
        </p:txBody>
      </p:sp>
    </p:spTree>
    <p:extLst>
      <p:ext uri="{BB962C8B-B14F-4D97-AF65-F5344CB8AC3E}">
        <p14:creationId xmlns:p14="http://schemas.microsoft.com/office/powerpoint/2010/main" val="617067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73516"/>
          </a:xfrm>
        </p:spPr>
        <p:txBody>
          <a:bodyPr/>
          <a:lstStyle/>
          <a:p>
            <a:r>
              <a:rPr lang="en-US" b="1" dirty="0">
                <a:solidFill>
                  <a:prstClr val="black">
                    <a:lumMod val="85000"/>
                    <a:lumOff val="15000"/>
                  </a:prstClr>
                </a:solidFill>
                <a:latin typeface="Perpetua" panose="02020502060401020303" pitchFamily="18" charset="0"/>
              </a:rPr>
              <a:t>Cultural competence cont.…</a:t>
            </a:r>
            <a:endParaRPr lang="en-US" dirty="0"/>
          </a:p>
        </p:txBody>
      </p:sp>
      <p:sp>
        <p:nvSpPr>
          <p:cNvPr id="3" name="Content Placeholder 2"/>
          <p:cNvSpPr>
            <a:spLocks noGrp="1"/>
          </p:cNvSpPr>
          <p:nvPr>
            <p:ph idx="1"/>
          </p:nvPr>
        </p:nvSpPr>
        <p:spPr>
          <a:xfrm>
            <a:off x="1295401" y="1828800"/>
            <a:ext cx="9601196" cy="4047068"/>
          </a:xfrm>
        </p:spPr>
        <p:txBody>
          <a:bodyPr>
            <a:normAutofit lnSpcReduction="10000"/>
          </a:bodyPr>
          <a:lstStyle/>
          <a:p>
            <a:r>
              <a:rPr lang="en-US" sz="3600" dirty="0" smtClean="0">
                <a:latin typeface="Perpetua" panose="02020502060401020303" pitchFamily="18" charset="0"/>
              </a:rPr>
              <a:t>Cultural beliefs and practices should be included during assessment</a:t>
            </a:r>
          </a:p>
          <a:p>
            <a:r>
              <a:rPr lang="en-US" sz="3600" dirty="0" smtClean="0">
                <a:latin typeface="Perpetua" panose="02020502060401020303" pitchFamily="18" charset="0"/>
              </a:rPr>
              <a:t>This enables recognition of beliefs and practices that may impede/facilitate nursing interventions</a:t>
            </a:r>
          </a:p>
          <a:p>
            <a:r>
              <a:rPr lang="en-US" sz="3600" dirty="0" smtClean="0">
                <a:latin typeface="Perpetua" panose="02020502060401020303" pitchFamily="18" charset="0"/>
              </a:rPr>
              <a:t>Nurses should make themselves aware of any specific attitude regarding the manner of approach to a child in a given culture</a:t>
            </a:r>
            <a:endParaRPr lang="en-US" sz="3600" dirty="0">
              <a:latin typeface="Perpetua" panose="02020502060401020303" pitchFamily="18" charset="0"/>
            </a:endParaRPr>
          </a:p>
        </p:txBody>
      </p:sp>
    </p:spTree>
    <p:extLst>
      <p:ext uri="{BB962C8B-B14F-4D97-AF65-F5344CB8AC3E}">
        <p14:creationId xmlns:p14="http://schemas.microsoft.com/office/powerpoint/2010/main" val="2011319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72348"/>
          </a:xfrm>
        </p:spPr>
        <p:txBody>
          <a:bodyPr>
            <a:normAutofit fontScale="90000"/>
          </a:bodyPr>
          <a:lstStyle/>
          <a:p>
            <a:r>
              <a:rPr lang="en-US" b="1" dirty="0">
                <a:solidFill>
                  <a:prstClr val="black">
                    <a:lumMod val="85000"/>
                    <a:lumOff val="15000"/>
                  </a:prstClr>
                </a:solidFill>
                <a:latin typeface="Perpetua" panose="02020502060401020303" pitchFamily="18" charset="0"/>
              </a:rPr>
              <a:t>Cultural competence cont.…</a:t>
            </a:r>
            <a:endParaRPr lang="en-US" dirty="0"/>
          </a:p>
        </p:txBody>
      </p:sp>
      <p:sp>
        <p:nvSpPr>
          <p:cNvPr id="3" name="Content Placeholder 2"/>
          <p:cNvSpPr>
            <a:spLocks noGrp="1"/>
          </p:cNvSpPr>
          <p:nvPr>
            <p:ph idx="1"/>
          </p:nvPr>
        </p:nvSpPr>
        <p:spPr>
          <a:xfrm>
            <a:off x="1295401" y="1719072"/>
            <a:ext cx="9601196" cy="4156796"/>
          </a:xfrm>
        </p:spPr>
        <p:txBody>
          <a:bodyPr>
            <a:normAutofit fontScale="92500" lnSpcReduction="10000"/>
          </a:bodyPr>
          <a:lstStyle/>
          <a:p>
            <a:r>
              <a:rPr lang="en-US" sz="3600" dirty="0" smtClean="0">
                <a:latin typeface="Perpetua" panose="02020502060401020303" pitchFamily="18" charset="0"/>
              </a:rPr>
              <a:t>For example; concepts of the “evil eye” is common to many cultures throughout the world and serves to explain inexplicable onset of illness in infants/children</a:t>
            </a:r>
          </a:p>
          <a:p>
            <a:r>
              <a:rPr lang="en-US" sz="3600" dirty="0" smtClean="0">
                <a:latin typeface="Perpetua" panose="02020502060401020303" pitchFamily="18" charset="0"/>
              </a:rPr>
              <a:t>Nurses should know the characteristic of culture/subculture of the community they practice</a:t>
            </a:r>
          </a:p>
          <a:p>
            <a:r>
              <a:rPr lang="en-US" sz="3600" dirty="0" smtClean="0">
                <a:latin typeface="Perpetua" panose="02020502060401020303" pitchFamily="18" charset="0"/>
              </a:rPr>
              <a:t>They should respect these cultures and work with community leader to enhance delivery of health care to children</a:t>
            </a:r>
            <a:endParaRPr lang="en-US" sz="3600" dirty="0">
              <a:latin typeface="Perpetua" panose="02020502060401020303" pitchFamily="18" charset="0"/>
            </a:endParaRPr>
          </a:p>
        </p:txBody>
      </p:sp>
    </p:spTree>
    <p:extLst>
      <p:ext uri="{BB962C8B-B14F-4D97-AF65-F5344CB8AC3E}">
        <p14:creationId xmlns:p14="http://schemas.microsoft.com/office/powerpoint/2010/main" val="262204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27212"/>
          </a:xfrm>
        </p:spPr>
        <p:txBody>
          <a:bodyPr>
            <a:normAutofit fontScale="90000"/>
          </a:bodyPr>
          <a:lstStyle/>
          <a:p>
            <a:r>
              <a:rPr lang="en-US" b="1" dirty="0" smtClean="0">
                <a:latin typeface="Perpetua" panose="02020502060401020303" pitchFamily="18" charset="0"/>
              </a:rPr>
              <a:t>Legal and ethical issues of  pediatrics </a:t>
            </a:r>
            <a:endParaRPr lang="en-US" b="1" dirty="0">
              <a:latin typeface="Perpetua" panose="02020502060401020303" pitchFamily="18" charset="0"/>
            </a:endParaRPr>
          </a:p>
        </p:txBody>
      </p:sp>
      <p:sp>
        <p:nvSpPr>
          <p:cNvPr id="3" name="Content Placeholder 2"/>
          <p:cNvSpPr>
            <a:spLocks noGrp="1"/>
          </p:cNvSpPr>
          <p:nvPr>
            <p:ph idx="1"/>
          </p:nvPr>
        </p:nvSpPr>
        <p:spPr>
          <a:xfrm>
            <a:off x="1295401" y="1645920"/>
            <a:ext cx="9601196" cy="4229948"/>
          </a:xfrm>
        </p:spPr>
        <p:txBody>
          <a:bodyPr>
            <a:normAutofit lnSpcReduction="10000"/>
          </a:bodyPr>
          <a:lstStyle/>
          <a:p>
            <a:r>
              <a:rPr lang="en-US" sz="3600" dirty="0" smtClean="0">
                <a:latin typeface="Perpetua" panose="02020502060401020303" pitchFamily="18" charset="0"/>
              </a:rPr>
              <a:t>Nurses are confronted by ethical/legal decisions especially for nurses taking care of children in critical care condition  </a:t>
            </a:r>
            <a:r>
              <a:rPr lang="en-US" sz="3600" dirty="0" err="1" smtClean="0">
                <a:latin typeface="Perpetua" panose="02020502060401020303" pitchFamily="18" charset="0"/>
              </a:rPr>
              <a:t>e.g</a:t>
            </a:r>
            <a:r>
              <a:rPr lang="en-US" sz="3600" dirty="0" smtClean="0">
                <a:latin typeface="Perpetua" panose="02020502060401020303" pitchFamily="18" charset="0"/>
              </a:rPr>
              <a:t> does one resuscitation a child or not</a:t>
            </a:r>
          </a:p>
          <a:p>
            <a:r>
              <a:rPr lang="en-US" sz="3600" dirty="0" smtClean="0">
                <a:latin typeface="Perpetua" panose="02020502060401020303" pitchFamily="18" charset="0"/>
              </a:rPr>
              <a:t>Hence the need to understand some legal/ethical guidelines that  can resolve these dilemmas</a:t>
            </a:r>
          </a:p>
          <a:p>
            <a:r>
              <a:rPr lang="en-US" sz="3600" dirty="0" smtClean="0">
                <a:latin typeface="Perpetua" panose="02020502060401020303" pitchFamily="18" charset="0"/>
              </a:rPr>
              <a:t>Different government have different legal laws &amp; regulation </a:t>
            </a:r>
            <a:endParaRPr lang="en-US" sz="3600" dirty="0">
              <a:latin typeface="Perpetua" panose="02020502060401020303" pitchFamily="18" charset="0"/>
            </a:endParaRPr>
          </a:p>
        </p:txBody>
      </p:sp>
    </p:spTree>
    <p:extLst>
      <p:ext uri="{BB962C8B-B14F-4D97-AF65-F5344CB8AC3E}">
        <p14:creationId xmlns:p14="http://schemas.microsoft.com/office/powerpoint/2010/main" val="261687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8097"/>
            <a:ext cx="9601196" cy="1115568"/>
          </a:xfrm>
        </p:spPr>
        <p:txBody>
          <a:bodyPr>
            <a:noAutofit/>
          </a:bodyPr>
          <a:lstStyle/>
          <a:p>
            <a:r>
              <a:rPr lang="en-US" b="1" dirty="0">
                <a:solidFill>
                  <a:prstClr val="black">
                    <a:lumMod val="85000"/>
                    <a:lumOff val="15000"/>
                  </a:prstClr>
                </a:solidFill>
                <a:latin typeface="Perpetua" panose="02020502060401020303" pitchFamily="18" charset="0"/>
              </a:rPr>
              <a:t>Legal and ethical issues of  pediatrics </a:t>
            </a:r>
            <a:r>
              <a:rPr lang="en-US" b="1" dirty="0" smtClean="0">
                <a:solidFill>
                  <a:prstClr val="black">
                    <a:lumMod val="85000"/>
                    <a:lumOff val="15000"/>
                  </a:prstClr>
                </a:solidFill>
                <a:latin typeface="Perpetua" panose="02020502060401020303" pitchFamily="18" charset="0"/>
              </a:rPr>
              <a:t>cont..</a:t>
            </a:r>
            <a:endParaRPr lang="en-US" dirty="0"/>
          </a:p>
        </p:txBody>
      </p:sp>
      <p:sp>
        <p:nvSpPr>
          <p:cNvPr id="3" name="Content Placeholder 2"/>
          <p:cNvSpPr>
            <a:spLocks noGrp="1"/>
          </p:cNvSpPr>
          <p:nvPr>
            <p:ph idx="1"/>
          </p:nvPr>
        </p:nvSpPr>
        <p:spPr>
          <a:xfrm>
            <a:off x="1295401" y="2212848"/>
            <a:ext cx="9601196" cy="3663020"/>
          </a:xfrm>
        </p:spPr>
        <p:txBody>
          <a:bodyPr>
            <a:normAutofit/>
          </a:bodyPr>
          <a:lstStyle/>
          <a:p>
            <a:r>
              <a:rPr lang="en-US" sz="3600" dirty="0" smtClean="0">
                <a:latin typeface="Perpetua" panose="02020502060401020303" pitchFamily="18" charset="0"/>
              </a:rPr>
              <a:t>Though children have right to informed consent, usually, it’s the legal guardians or parents who take the consent</a:t>
            </a:r>
          </a:p>
          <a:p>
            <a:r>
              <a:rPr lang="en-US" sz="3600" dirty="0" smtClean="0">
                <a:latin typeface="Perpetua" panose="02020502060401020303" pitchFamily="18" charset="0"/>
              </a:rPr>
              <a:t>Children are said to “assent” </a:t>
            </a:r>
            <a:r>
              <a:rPr lang="en-US" sz="3600" dirty="0" err="1" smtClean="0">
                <a:latin typeface="Perpetua" panose="02020502060401020303" pitchFamily="18" charset="0"/>
              </a:rPr>
              <a:t>i.e</a:t>
            </a:r>
            <a:r>
              <a:rPr lang="en-US" sz="3600" dirty="0" smtClean="0">
                <a:latin typeface="Perpetua" panose="02020502060401020303" pitchFamily="18" charset="0"/>
              </a:rPr>
              <a:t> pediatric client has been informed about the procedure and is willing to permit it being performed</a:t>
            </a:r>
          </a:p>
          <a:p>
            <a:endParaRPr lang="en-US" sz="3600" dirty="0" smtClean="0">
              <a:latin typeface="Perpetua" panose="02020502060401020303" pitchFamily="18" charset="0"/>
            </a:endParaRPr>
          </a:p>
        </p:txBody>
      </p:sp>
    </p:spTree>
    <p:extLst>
      <p:ext uri="{BB962C8B-B14F-4D97-AF65-F5344CB8AC3E}">
        <p14:creationId xmlns:p14="http://schemas.microsoft.com/office/powerpoint/2010/main" val="3020417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However, assent is not legally required but important for child’s cooperation</a:t>
            </a:r>
          </a:p>
          <a:p>
            <a:r>
              <a:rPr lang="en-US" sz="3600" dirty="0" smtClean="0">
                <a:latin typeface="Perpetua" panose="02020502060401020303" pitchFamily="18" charset="0"/>
              </a:rPr>
              <a:t>It may maximize success of procedure and minimize trauma </a:t>
            </a:r>
            <a:endParaRPr lang="en-US" sz="3600" dirty="0">
              <a:latin typeface="Perpetua" panose="02020502060401020303" pitchFamily="18" charset="0"/>
            </a:endParaRPr>
          </a:p>
        </p:txBody>
      </p:sp>
    </p:spTree>
    <p:extLst>
      <p:ext uri="{BB962C8B-B14F-4D97-AF65-F5344CB8AC3E}">
        <p14:creationId xmlns:p14="http://schemas.microsoft.com/office/powerpoint/2010/main" val="128597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28380"/>
          </a:xfrm>
        </p:spPr>
        <p:txBody>
          <a:bodyPr>
            <a:normAutofit/>
          </a:bodyPr>
          <a:lstStyle/>
          <a:p>
            <a:pPr algn="ctr"/>
            <a:r>
              <a:rPr lang="en-US" sz="4400" b="1" dirty="0" smtClean="0">
                <a:latin typeface="Perpetua" panose="02020502060401020303" pitchFamily="18" charset="0"/>
              </a:rPr>
              <a:t>Introduction to pediatric </a:t>
            </a:r>
            <a:endParaRPr lang="en-US" sz="4400" b="1" dirty="0">
              <a:latin typeface="Perpetua" panose="02020502060401020303" pitchFamily="18" charset="0"/>
            </a:endParaRPr>
          </a:p>
        </p:txBody>
      </p:sp>
      <p:sp>
        <p:nvSpPr>
          <p:cNvPr id="3" name="Content Placeholder 2"/>
          <p:cNvSpPr>
            <a:spLocks noGrp="1"/>
          </p:cNvSpPr>
          <p:nvPr>
            <p:ph idx="1"/>
          </p:nvPr>
        </p:nvSpPr>
        <p:spPr>
          <a:xfrm>
            <a:off x="1295401" y="1737360"/>
            <a:ext cx="9601196" cy="4138508"/>
          </a:xfrm>
        </p:spPr>
        <p:txBody>
          <a:bodyPr>
            <a:normAutofit fontScale="92500" lnSpcReduction="20000"/>
          </a:bodyPr>
          <a:lstStyle/>
          <a:p>
            <a:r>
              <a:rPr lang="en-US" sz="3600" dirty="0" smtClean="0">
                <a:latin typeface="Perpetua" panose="02020502060401020303" pitchFamily="18" charset="0"/>
              </a:rPr>
              <a:t>Pediatric is concerned with health of infants, children &amp; adolescents </a:t>
            </a:r>
          </a:p>
          <a:p>
            <a:r>
              <a:rPr lang="en-US" sz="3600" dirty="0" smtClean="0">
                <a:latin typeface="Perpetua" panose="02020502060401020303" pitchFamily="18" charset="0"/>
              </a:rPr>
              <a:t>It includes the five stages of development according to Erick Ericson</a:t>
            </a:r>
          </a:p>
          <a:p>
            <a:r>
              <a:rPr lang="en-US" sz="3600" dirty="0" smtClean="0">
                <a:latin typeface="Perpetua" panose="02020502060401020303" pitchFamily="18" charset="0"/>
              </a:rPr>
              <a:t>Thus, infancy, toddler, preschool, school &amp; adolescents</a:t>
            </a:r>
          </a:p>
          <a:p>
            <a:r>
              <a:rPr lang="en-US" sz="3600" dirty="0" smtClean="0">
                <a:latin typeface="Perpetua" panose="02020502060401020303" pitchFamily="18" charset="0"/>
              </a:rPr>
              <a:t>It focuses on their growth &amp; development to ensure they are given the opportunities to achieve their full potential as adult</a:t>
            </a:r>
          </a:p>
          <a:p>
            <a:endParaRPr lang="en-US" sz="3600" dirty="0" smtClean="0">
              <a:latin typeface="Perpetua" panose="02020502060401020303" pitchFamily="18" charset="0"/>
            </a:endParaRPr>
          </a:p>
          <a:p>
            <a:endParaRPr lang="en-US" sz="3600" dirty="0">
              <a:latin typeface="Perpetua" panose="02020502060401020303" pitchFamily="18" charset="0"/>
            </a:endParaRPr>
          </a:p>
        </p:txBody>
      </p:sp>
    </p:spTree>
    <p:extLst>
      <p:ext uri="{BB962C8B-B14F-4D97-AF65-F5344CB8AC3E}">
        <p14:creationId xmlns:p14="http://schemas.microsoft.com/office/powerpoint/2010/main" val="2036293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1520"/>
            <a:ext cx="9601196" cy="1353313"/>
          </a:xfrm>
        </p:spPr>
        <p:txBody>
          <a:bodyPr>
            <a:noAutofit/>
          </a:bodyPr>
          <a:lstStyle/>
          <a:p>
            <a:r>
              <a:rPr lang="en-US" b="1" dirty="0">
                <a:solidFill>
                  <a:prstClr val="black">
                    <a:lumMod val="85000"/>
                    <a:lumOff val="15000"/>
                  </a:prstClr>
                </a:solidFill>
                <a:latin typeface="Perpetua" panose="02020502060401020303" pitchFamily="18" charset="0"/>
              </a:rPr>
              <a:t>Legal and ethical issues of  pediatrics </a:t>
            </a:r>
            <a:r>
              <a:rPr lang="en-US" b="1" dirty="0" smtClean="0">
                <a:solidFill>
                  <a:prstClr val="black">
                    <a:lumMod val="85000"/>
                    <a:lumOff val="15000"/>
                  </a:prstClr>
                </a:solidFill>
                <a:latin typeface="Perpetua" panose="02020502060401020303" pitchFamily="18" charset="0"/>
              </a:rPr>
              <a:t>cont.…</a:t>
            </a:r>
            <a:endParaRPr lang="en-US" dirty="0"/>
          </a:p>
        </p:txBody>
      </p:sp>
      <p:sp>
        <p:nvSpPr>
          <p:cNvPr id="3" name="Content Placeholder 2"/>
          <p:cNvSpPr>
            <a:spLocks noGrp="1"/>
          </p:cNvSpPr>
          <p:nvPr>
            <p:ph idx="1"/>
          </p:nvPr>
        </p:nvSpPr>
        <p:spPr>
          <a:xfrm>
            <a:off x="768096" y="1956816"/>
            <a:ext cx="10588752" cy="3919052"/>
          </a:xfrm>
        </p:spPr>
        <p:txBody>
          <a:bodyPr>
            <a:normAutofit/>
          </a:bodyPr>
          <a:lstStyle/>
          <a:p>
            <a:r>
              <a:rPr lang="en-US" sz="3600" b="1" dirty="0" smtClean="0">
                <a:latin typeface="Perpetua" panose="02020502060401020303" pitchFamily="18" charset="0"/>
              </a:rPr>
              <a:t>When is informed consent not required ?</a:t>
            </a:r>
          </a:p>
          <a:p>
            <a:pPr lvl="1">
              <a:buFont typeface="Courier New" panose="02070309020205020404" pitchFamily="49" charset="0"/>
              <a:buChar char="o"/>
            </a:pPr>
            <a:r>
              <a:rPr lang="en-US" sz="3200" b="1" dirty="0" smtClean="0">
                <a:latin typeface="Perpetua" panose="02020502060401020303" pitchFamily="18" charset="0"/>
              </a:rPr>
              <a:t>Emergency situation- </a:t>
            </a:r>
            <a:r>
              <a:rPr lang="en-US" sz="3200" dirty="0" smtClean="0">
                <a:latin typeface="Perpetua" panose="02020502060401020303" pitchFamily="18" charset="0"/>
              </a:rPr>
              <a:t>emergency life saving procedures, but should be after attempts have been made to contact parents or legal guardians</a:t>
            </a:r>
          </a:p>
          <a:p>
            <a:pPr lvl="1">
              <a:buFont typeface="Courier New" panose="02070309020205020404" pitchFamily="49" charset="0"/>
              <a:buChar char="o"/>
            </a:pPr>
            <a:r>
              <a:rPr lang="en-US" sz="3200" b="1" dirty="0" smtClean="0">
                <a:latin typeface="Perpetua" panose="02020502060401020303" pitchFamily="18" charset="0"/>
              </a:rPr>
              <a:t>Forensic examination- </a:t>
            </a:r>
            <a:r>
              <a:rPr lang="en-US" sz="3200" dirty="0" smtClean="0">
                <a:latin typeface="Perpetua" panose="02020502060401020303" pitchFamily="18" charset="0"/>
              </a:rPr>
              <a:t>where evidence is required. May not require informed consent but still is vital for child’s assent </a:t>
            </a:r>
          </a:p>
          <a:p>
            <a:endParaRPr lang="en-US" sz="3600" dirty="0">
              <a:latin typeface="Perpetua" panose="02020502060401020303" pitchFamily="18" charset="0"/>
            </a:endParaRPr>
          </a:p>
          <a:p>
            <a:endParaRPr lang="en-US" dirty="0"/>
          </a:p>
        </p:txBody>
      </p:sp>
    </p:spTree>
    <p:extLst>
      <p:ext uri="{BB962C8B-B14F-4D97-AF65-F5344CB8AC3E}">
        <p14:creationId xmlns:p14="http://schemas.microsoft.com/office/powerpoint/2010/main" val="556666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1793"/>
            <a:ext cx="9601196" cy="1188720"/>
          </a:xfrm>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a:xfrm>
            <a:off x="585216" y="1737360"/>
            <a:ext cx="10753344" cy="4138508"/>
          </a:xfrm>
        </p:spPr>
        <p:txBody>
          <a:bodyPr>
            <a:noAutofit/>
          </a:bodyPr>
          <a:lstStyle/>
          <a:p>
            <a:r>
              <a:rPr lang="en-US" sz="3600" b="1" dirty="0" smtClean="0">
                <a:latin typeface="Perpetua" panose="02020502060401020303" pitchFamily="18" charset="0"/>
              </a:rPr>
              <a:t>Minors can consent for care in a number of situation </a:t>
            </a:r>
          </a:p>
          <a:p>
            <a:pPr lvl="1">
              <a:buFont typeface="Courier New" panose="02070309020205020404" pitchFamily="49" charset="0"/>
              <a:buChar char="o"/>
            </a:pPr>
            <a:r>
              <a:rPr lang="en-US" sz="3600" dirty="0" smtClean="0">
                <a:latin typeface="Perpetua" panose="02020502060401020303" pitchFamily="18" charset="0"/>
              </a:rPr>
              <a:t>Where child may avoid care of caregiver were informed </a:t>
            </a:r>
            <a:r>
              <a:rPr lang="en-US" sz="3600" dirty="0" err="1" smtClean="0">
                <a:latin typeface="Perpetua" panose="02020502060401020303" pitchFamily="18" charset="0"/>
              </a:rPr>
              <a:t>e.g</a:t>
            </a:r>
            <a:r>
              <a:rPr lang="en-US" sz="3600" dirty="0" smtClean="0">
                <a:latin typeface="Perpetua" panose="02020502060401020303" pitchFamily="18" charset="0"/>
              </a:rPr>
              <a:t> pregnancy, drug abuse treatment, treatment of STIs </a:t>
            </a:r>
          </a:p>
          <a:p>
            <a:pPr lvl="1">
              <a:buFont typeface="Courier New" panose="02070309020205020404" pitchFamily="49" charset="0"/>
              <a:buChar char="o"/>
            </a:pPr>
            <a:r>
              <a:rPr lang="en-US" sz="3600" dirty="0" smtClean="0">
                <a:latin typeface="Perpetua" panose="02020502060401020303" pitchFamily="18" charset="0"/>
              </a:rPr>
              <a:t>Where minor is considered to be emancipated i.e. legal recognition that a minor lives independently and is legally responsible for his or her own support and decision making </a:t>
            </a:r>
            <a:endParaRPr lang="en-US" sz="3600" dirty="0">
              <a:latin typeface="Perpetua" panose="02020502060401020303" pitchFamily="18" charset="0"/>
            </a:endParaRPr>
          </a:p>
        </p:txBody>
      </p:sp>
    </p:spTree>
    <p:extLst>
      <p:ext uri="{BB962C8B-B14F-4D97-AF65-F5344CB8AC3E}">
        <p14:creationId xmlns:p14="http://schemas.microsoft.com/office/powerpoint/2010/main" val="52312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8369"/>
            <a:ext cx="9601196" cy="1298448"/>
          </a:xfrm>
        </p:spPr>
        <p:txBody>
          <a:bodyPr>
            <a:noAutofit/>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a:xfrm>
            <a:off x="1295401" y="1883664"/>
            <a:ext cx="9601196" cy="3992204"/>
          </a:xfrm>
        </p:spPr>
        <p:txBody>
          <a:bodyPr>
            <a:normAutofit fontScale="92500"/>
          </a:bodyPr>
          <a:lstStyle/>
          <a:p>
            <a:r>
              <a:rPr lang="en-US" sz="3600" dirty="0" smtClean="0">
                <a:latin typeface="Perpetua" panose="02020502060401020303" pitchFamily="18" charset="0"/>
              </a:rPr>
              <a:t>Refusal of medical care by parents/ caregiver</a:t>
            </a:r>
          </a:p>
          <a:p>
            <a:r>
              <a:rPr lang="en-US" sz="3600" dirty="0" smtClean="0">
                <a:latin typeface="Perpetua" panose="02020502060401020303" pitchFamily="18" charset="0"/>
              </a:rPr>
              <a:t>Usually this occur if health care conflict parent’s religion beliefs</a:t>
            </a:r>
          </a:p>
          <a:p>
            <a:r>
              <a:rPr lang="en-US" sz="3600" dirty="0" smtClean="0">
                <a:latin typeface="Perpetua" panose="02020502060401020303" pitchFamily="18" charset="0"/>
              </a:rPr>
              <a:t>Parents may refuse to act to the best interest of the child</a:t>
            </a:r>
          </a:p>
          <a:p>
            <a:r>
              <a:rPr lang="en-US" sz="3600" dirty="0" smtClean="0">
                <a:latin typeface="Perpetua" panose="02020502060401020303" pitchFamily="18" charset="0"/>
              </a:rPr>
              <a:t>In such cases, the government may make legal decision of the child  </a:t>
            </a:r>
            <a:endParaRPr lang="en-US" sz="3600" dirty="0">
              <a:latin typeface="Perpetua" panose="02020502060401020303" pitchFamily="18" charset="0"/>
            </a:endParaRPr>
          </a:p>
        </p:txBody>
      </p:sp>
    </p:spTree>
    <p:extLst>
      <p:ext uri="{BB962C8B-B14F-4D97-AF65-F5344CB8AC3E}">
        <p14:creationId xmlns:p14="http://schemas.microsoft.com/office/powerpoint/2010/main" val="1570220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The theory of </a:t>
            </a:r>
            <a:r>
              <a:rPr lang="en-US" sz="3600" dirty="0" err="1" smtClean="0">
                <a:latin typeface="Perpetua" panose="02020502060401020303" pitchFamily="18" charset="0"/>
              </a:rPr>
              <a:t>parens</a:t>
            </a:r>
            <a:r>
              <a:rPr lang="en-US" sz="3600" dirty="0" smtClean="0">
                <a:latin typeface="Perpetua" panose="02020502060401020303" pitchFamily="18" charset="0"/>
              </a:rPr>
              <a:t> </a:t>
            </a:r>
            <a:r>
              <a:rPr lang="en-US" sz="3600" dirty="0" err="1" smtClean="0">
                <a:latin typeface="Perpetua" panose="02020502060401020303" pitchFamily="18" charset="0"/>
              </a:rPr>
              <a:t>patrie</a:t>
            </a:r>
            <a:r>
              <a:rPr lang="en-US" sz="3600" dirty="0" smtClean="0">
                <a:latin typeface="Perpetua" panose="02020502060401020303" pitchFamily="18" charset="0"/>
              </a:rPr>
              <a:t> is applied </a:t>
            </a:r>
          </a:p>
          <a:p>
            <a:r>
              <a:rPr lang="en-US" sz="3600" dirty="0" smtClean="0">
                <a:latin typeface="Perpetua" panose="02020502060401020303" pitchFamily="18" charset="0"/>
              </a:rPr>
              <a:t>This is a legal </a:t>
            </a:r>
            <a:r>
              <a:rPr lang="en-US" sz="3600" dirty="0" err="1" smtClean="0">
                <a:latin typeface="Perpetua" panose="02020502060401020303" pitchFamily="18" charset="0"/>
              </a:rPr>
              <a:t>ruleallowing</a:t>
            </a:r>
            <a:r>
              <a:rPr lang="en-US" sz="3600" dirty="0" smtClean="0">
                <a:latin typeface="Perpetua" panose="02020502060401020303" pitchFamily="18" charset="0"/>
              </a:rPr>
              <a:t> government to make decision in place of parents when they are unable or unwilling </a:t>
            </a:r>
            <a:r>
              <a:rPr lang="en-US" sz="3600" dirty="0" err="1" smtClean="0">
                <a:latin typeface="Perpetua" panose="02020502060401020303" pitchFamily="18" charset="0"/>
              </a:rPr>
              <a:t>eg</a:t>
            </a:r>
            <a:r>
              <a:rPr lang="en-US" sz="3600" dirty="0" smtClean="0">
                <a:latin typeface="Perpetua" panose="02020502060401020303" pitchFamily="18" charset="0"/>
              </a:rPr>
              <a:t> provide for the best </a:t>
            </a:r>
            <a:r>
              <a:rPr lang="en-US" sz="3600" dirty="0" err="1" smtClean="0">
                <a:latin typeface="Perpetua" panose="02020502060401020303" pitchFamily="18" charset="0"/>
              </a:rPr>
              <a:t>interst</a:t>
            </a:r>
            <a:r>
              <a:rPr lang="en-US" sz="3600" dirty="0" smtClean="0">
                <a:latin typeface="Perpetua" panose="02020502060401020303" pitchFamily="18" charset="0"/>
              </a:rPr>
              <a:t> of the child </a:t>
            </a:r>
            <a:endParaRPr lang="en-US" sz="3600" dirty="0">
              <a:latin typeface="Perpetua" panose="02020502060401020303" pitchFamily="18" charset="0"/>
            </a:endParaRPr>
          </a:p>
        </p:txBody>
      </p:sp>
    </p:spTree>
    <p:extLst>
      <p:ext uri="{BB962C8B-B14F-4D97-AF65-F5344CB8AC3E}">
        <p14:creationId xmlns:p14="http://schemas.microsoft.com/office/powerpoint/2010/main" val="155338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Note: The state has an overriding interest in the health and welfare of the child</a:t>
            </a:r>
          </a:p>
          <a:p>
            <a:r>
              <a:rPr lang="en-US" sz="3600" dirty="0" smtClean="0">
                <a:latin typeface="Perpetua" panose="02020502060401020303" pitchFamily="18" charset="0"/>
              </a:rPr>
              <a:t>Medical legal is a form of child abuse- The state can take legal custody/guardianship of a child who is in danger </a:t>
            </a:r>
            <a:endParaRPr lang="en-US" sz="3600" dirty="0">
              <a:latin typeface="Perpetua" panose="02020502060401020303" pitchFamily="18" charset="0"/>
            </a:endParaRPr>
          </a:p>
        </p:txBody>
      </p:sp>
    </p:spTree>
    <p:extLst>
      <p:ext uri="{BB962C8B-B14F-4D97-AF65-F5344CB8AC3E}">
        <p14:creationId xmlns:p14="http://schemas.microsoft.com/office/powerpoint/2010/main" val="1976463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8369"/>
            <a:ext cx="9601196" cy="1280160"/>
          </a:xfrm>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a:xfrm>
            <a:off x="841248" y="1664208"/>
            <a:ext cx="10460736" cy="4211660"/>
          </a:xfrm>
        </p:spPr>
        <p:txBody>
          <a:bodyPr>
            <a:noAutofit/>
          </a:bodyPr>
          <a:lstStyle/>
          <a:p>
            <a:pPr>
              <a:buFont typeface="Arial" panose="020B0604020202020204" pitchFamily="34" charset="0"/>
              <a:buChar char="•"/>
            </a:pPr>
            <a:r>
              <a:rPr lang="en-US" sz="3600" b="1" dirty="0" smtClean="0">
                <a:latin typeface="Perpetua" panose="02020502060401020303" pitchFamily="18" charset="0"/>
              </a:rPr>
              <a:t>Research on children</a:t>
            </a:r>
          </a:p>
          <a:p>
            <a:pPr lvl="1">
              <a:buFont typeface="Courier New" panose="02070309020205020404" pitchFamily="49" charset="0"/>
              <a:buChar char="o"/>
            </a:pPr>
            <a:r>
              <a:rPr lang="en-US" sz="3600" dirty="0" smtClean="0">
                <a:latin typeface="Perpetua" panose="02020502060401020303" pitchFamily="18" charset="0"/>
              </a:rPr>
              <a:t>Appropriate laws, regulations &amp; requirement needs to be followed</a:t>
            </a:r>
          </a:p>
          <a:p>
            <a:pPr lvl="1">
              <a:buFont typeface="Courier New" panose="02070309020205020404" pitchFamily="49" charset="0"/>
              <a:buChar char="o"/>
            </a:pPr>
            <a:r>
              <a:rPr lang="en-US" sz="3600" dirty="0" smtClean="0">
                <a:latin typeface="Perpetua" panose="02020502060401020303" pitchFamily="18" charset="0"/>
              </a:rPr>
              <a:t>One or both parents usually consent to research- based on potential risk </a:t>
            </a:r>
            <a:r>
              <a:rPr lang="en-US" sz="3600" dirty="0" err="1" smtClean="0">
                <a:latin typeface="Perpetua" panose="02020502060401020303" pitchFamily="18" charset="0"/>
              </a:rPr>
              <a:t>vs</a:t>
            </a:r>
            <a:r>
              <a:rPr lang="en-US" sz="3600" dirty="0" smtClean="0">
                <a:latin typeface="Perpetua" panose="02020502060401020303" pitchFamily="18" charset="0"/>
              </a:rPr>
              <a:t> benefits to the child</a:t>
            </a:r>
          </a:p>
          <a:p>
            <a:pPr lvl="1">
              <a:buFont typeface="Courier New" panose="02070309020205020404" pitchFamily="49" charset="0"/>
              <a:buChar char="o"/>
            </a:pPr>
            <a:r>
              <a:rPr lang="en-US" sz="3600" dirty="0" smtClean="0">
                <a:latin typeface="Perpetua" panose="02020502060401020303" pitchFamily="18" charset="0"/>
              </a:rPr>
              <a:t>Nurse are advocates of the study participants(children) hence need to ensure their rights are not violated  </a:t>
            </a:r>
            <a:endParaRPr lang="en-US" sz="3600" dirty="0">
              <a:latin typeface="Perpetua" panose="02020502060401020303" pitchFamily="18" charset="0"/>
            </a:endParaRPr>
          </a:p>
        </p:txBody>
      </p:sp>
    </p:spTree>
    <p:extLst>
      <p:ext uri="{BB962C8B-B14F-4D97-AF65-F5344CB8AC3E}">
        <p14:creationId xmlns:p14="http://schemas.microsoft.com/office/powerpoint/2010/main" val="2819783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0081"/>
            <a:ext cx="9601196" cy="1243584"/>
          </a:xfrm>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a:xfrm>
            <a:off x="1295401" y="1828800"/>
            <a:ext cx="9601196" cy="4047068"/>
          </a:xfrm>
        </p:spPr>
        <p:txBody>
          <a:bodyPr>
            <a:noAutofit/>
          </a:bodyPr>
          <a:lstStyle/>
          <a:p>
            <a:r>
              <a:rPr lang="en-US" sz="3600" b="1" dirty="0" smtClean="0">
                <a:latin typeface="Perpetua" panose="02020502060401020303" pitchFamily="18" charset="0"/>
              </a:rPr>
              <a:t>Confidentiality </a:t>
            </a:r>
          </a:p>
          <a:p>
            <a:pPr lvl="1">
              <a:buFont typeface="Courier New" panose="02070309020205020404" pitchFamily="49" charset="0"/>
              <a:buChar char="o"/>
            </a:pPr>
            <a:r>
              <a:rPr lang="en-US" sz="3600" dirty="0" smtClean="0">
                <a:latin typeface="Perpetua" panose="02020502060401020303" pitchFamily="18" charset="0"/>
              </a:rPr>
              <a:t>Also vital for pediatric care especially for: STI, Contraception, mental health care, drug abuse, alcoholism, HIV testing</a:t>
            </a:r>
          </a:p>
        </p:txBody>
      </p:sp>
    </p:spTree>
    <p:extLst>
      <p:ext uri="{BB962C8B-B14F-4D97-AF65-F5344CB8AC3E}">
        <p14:creationId xmlns:p14="http://schemas.microsoft.com/office/powerpoint/2010/main" val="2088997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latin typeface="Perpetua" panose="02020502060401020303" pitchFamily="18" charset="0"/>
              </a:rPr>
              <a:t>Malpractice and negligence</a:t>
            </a:r>
          </a:p>
          <a:p>
            <a:r>
              <a:rPr lang="en-US" sz="3600" dirty="0" smtClean="0">
                <a:latin typeface="Perpetua" panose="02020502060401020303" pitchFamily="18" charset="0"/>
              </a:rPr>
              <a:t>For court to recognise a claim of malpractice/negligence, 4 legal elements must be presents:</a:t>
            </a:r>
          </a:p>
          <a:p>
            <a:pPr lvl="1">
              <a:buFont typeface="Courier New" panose="02070309020205020404" pitchFamily="49" charset="0"/>
              <a:buChar char="o"/>
            </a:pPr>
            <a:r>
              <a:rPr lang="en-US" sz="3600" dirty="0" smtClean="0">
                <a:latin typeface="Perpetua" panose="02020502060401020303" pitchFamily="18" charset="0"/>
              </a:rPr>
              <a:t>There must be a duty to the client by the nurses </a:t>
            </a:r>
            <a:endParaRPr lang="en-US" sz="3600" dirty="0">
              <a:latin typeface="Perpetua" panose="02020502060401020303" pitchFamily="18" charset="0"/>
            </a:endParaRPr>
          </a:p>
        </p:txBody>
      </p:sp>
    </p:spTree>
    <p:extLst>
      <p:ext uri="{BB962C8B-B14F-4D97-AF65-F5344CB8AC3E}">
        <p14:creationId xmlns:p14="http://schemas.microsoft.com/office/powerpoint/2010/main" val="1805226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5217"/>
            <a:ext cx="9601196" cy="1353312"/>
          </a:xfrm>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a:xfrm>
            <a:off x="877824" y="1938528"/>
            <a:ext cx="10332720" cy="3937340"/>
          </a:xfrm>
        </p:spPr>
        <p:txBody>
          <a:bodyPr>
            <a:noAutofit/>
          </a:bodyPr>
          <a:lstStyle/>
          <a:p>
            <a:pPr lvl="1">
              <a:buFont typeface="Courier New" panose="02070309020205020404" pitchFamily="49" charset="0"/>
              <a:buChar char="o"/>
            </a:pPr>
            <a:r>
              <a:rPr lang="en-US" sz="3600" dirty="0" smtClean="0">
                <a:latin typeface="Perpetua" panose="02020502060401020303" pitchFamily="18" charset="0"/>
              </a:rPr>
              <a:t>There must be breach to that duty </a:t>
            </a:r>
          </a:p>
          <a:p>
            <a:pPr lvl="1">
              <a:buFont typeface="Courier New" panose="02070309020205020404" pitchFamily="49" charset="0"/>
              <a:buChar char="o"/>
            </a:pPr>
            <a:r>
              <a:rPr lang="en-US" sz="3600" dirty="0" smtClean="0">
                <a:latin typeface="Perpetua" panose="02020502060401020303" pitchFamily="18" charset="0"/>
              </a:rPr>
              <a:t>The breach of duty must be the cause of the damage/injury</a:t>
            </a:r>
          </a:p>
          <a:p>
            <a:pPr lvl="1">
              <a:buFont typeface="Courier New" panose="02070309020205020404" pitchFamily="49" charset="0"/>
              <a:buChar char="o"/>
            </a:pPr>
            <a:r>
              <a:rPr lang="en-US" sz="3600" dirty="0" smtClean="0">
                <a:latin typeface="Perpetua" panose="02020502060401020303" pitchFamily="18" charset="0"/>
              </a:rPr>
              <a:t>There must be actual damage to the client </a:t>
            </a:r>
          </a:p>
          <a:p>
            <a:pPr marL="457200" lvl="1" indent="0">
              <a:buNone/>
            </a:pPr>
            <a:r>
              <a:rPr lang="en-US" sz="3600" dirty="0" smtClean="0">
                <a:latin typeface="Perpetua" panose="02020502060401020303" pitchFamily="18" charset="0"/>
              </a:rPr>
              <a:t>NB/ </a:t>
            </a:r>
            <a:r>
              <a:rPr lang="en-US" sz="3600" b="1" dirty="0" smtClean="0">
                <a:latin typeface="Perpetua" panose="02020502060401020303" pitchFamily="18" charset="0"/>
              </a:rPr>
              <a:t>Duty</a:t>
            </a:r>
            <a:r>
              <a:rPr lang="en-US" sz="3600" dirty="0" smtClean="0">
                <a:latin typeface="Perpetua" panose="02020502060401020303" pitchFamily="18" charset="0"/>
              </a:rPr>
              <a:t>-special relationship </a:t>
            </a:r>
            <a:r>
              <a:rPr lang="en-US" sz="3600" dirty="0" err="1" smtClean="0">
                <a:latin typeface="Perpetua" panose="02020502060401020303" pitchFamily="18" charset="0"/>
              </a:rPr>
              <a:t>creasted</a:t>
            </a:r>
            <a:r>
              <a:rPr lang="en-US" sz="3600" dirty="0" smtClean="0">
                <a:latin typeface="Perpetua" panose="02020502060401020303" pitchFamily="18" charset="0"/>
              </a:rPr>
              <a:t> when a person agrees to provide care to a client during that specific time</a:t>
            </a:r>
            <a:endParaRPr lang="en-US" sz="3600" dirty="0">
              <a:latin typeface="Perpetua" panose="02020502060401020303" pitchFamily="18" charset="0"/>
            </a:endParaRPr>
          </a:p>
        </p:txBody>
      </p:sp>
    </p:spTree>
    <p:extLst>
      <p:ext uri="{BB962C8B-B14F-4D97-AF65-F5344CB8AC3E}">
        <p14:creationId xmlns:p14="http://schemas.microsoft.com/office/powerpoint/2010/main" val="3172488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a:bodyPr>
          <a:lstStyle/>
          <a:p>
            <a:r>
              <a:rPr lang="en-US" sz="3600" b="1" dirty="0" smtClean="0">
                <a:latin typeface="Perpetua" panose="02020502060401020303" pitchFamily="18" charset="0"/>
              </a:rPr>
              <a:t>Ethics</a:t>
            </a:r>
            <a:r>
              <a:rPr lang="en-US" sz="3600" dirty="0" smtClean="0">
                <a:latin typeface="Perpetua" panose="02020502060401020303" pitchFamily="18" charset="0"/>
              </a:rPr>
              <a:t>: study of nature &amp; justification of principles that guide human behaviour &amp; that area applied when moral problems arise</a:t>
            </a:r>
          </a:p>
          <a:p>
            <a:r>
              <a:rPr lang="en-US" sz="3600" b="1" dirty="0" smtClean="0">
                <a:latin typeface="Perpetua" panose="02020502060401020303" pitchFamily="18" charset="0"/>
              </a:rPr>
              <a:t>Ethical principles influencing healthcare</a:t>
            </a:r>
          </a:p>
          <a:p>
            <a:pPr lvl="1">
              <a:buFont typeface="Courier New" panose="02070309020205020404" pitchFamily="49" charset="0"/>
              <a:buChar char="o"/>
            </a:pPr>
            <a:r>
              <a:rPr lang="en-US" sz="3600" b="1" dirty="0" smtClean="0">
                <a:latin typeface="Perpetua" panose="02020502060401020303" pitchFamily="18" charset="0"/>
              </a:rPr>
              <a:t>Autonomy</a:t>
            </a:r>
            <a:r>
              <a:rPr lang="en-US" sz="3600" dirty="0" smtClean="0">
                <a:latin typeface="Perpetua" panose="02020502060401020303" pitchFamily="18" charset="0"/>
              </a:rPr>
              <a:t>-Right to freedom &amp; self-determination </a:t>
            </a:r>
            <a:endParaRPr lang="en-US" sz="3600" dirty="0">
              <a:latin typeface="Perpetua" panose="02020502060401020303" pitchFamily="18" charset="0"/>
            </a:endParaRPr>
          </a:p>
        </p:txBody>
      </p:sp>
    </p:spTree>
    <p:extLst>
      <p:ext uri="{BB962C8B-B14F-4D97-AF65-F5344CB8AC3E}">
        <p14:creationId xmlns:p14="http://schemas.microsoft.com/office/powerpoint/2010/main" val="67700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28380"/>
          </a:xfrm>
        </p:spPr>
        <p:txBody>
          <a:bodyPr/>
          <a:lstStyle/>
          <a:p>
            <a:r>
              <a:rPr lang="en-US" b="1" dirty="0">
                <a:latin typeface="Perpetua" panose="02020502060401020303" pitchFamily="18" charset="0"/>
              </a:rPr>
              <a:t>Introduction to pediatric </a:t>
            </a:r>
            <a:r>
              <a:rPr lang="en-US" b="1" dirty="0" err="1" smtClean="0">
                <a:latin typeface="Perpetua" panose="02020502060401020303" pitchFamily="18" charset="0"/>
              </a:rPr>
              <a:t>cont</a:t>
            </a:r>
            <a:r>
              <a:rPr lang="en-US" b="1" dirty="0" smtClean="0">
                <a:latin typeface="Perpetua" panose="02020502060401020303" pitchFamily="18" charset="0"/>
              </a:rPr>
              <a:t>…</a:t>
            </a:r>
            <a:endParaRPr lang="en-US" b="1" dirty="0">
              <a:latin typeface="Perpetua" panose="02020502060401020303" pitchFamily="18" charset="0"/>
            </a:endParaRPr>
          </a:p>
        </p:txBody>
      </p:sp>
      <p:sp>
        <p:nvSpPr>
          <p:cNvPr id="3" name="Content Placeholder 2"/>
          <p:cNvSpPr>
            <a:spLocks noGrp="1"/>
          </p:cNvSpPr>
          <p:nvPr>
            <p:ph idx="1"/>
          </p:nvPr>
        </p:nvSpPr>
        <p:spPr>
          <a:xfrm>
            <a:off x="1295401" y="1828800"/>
            <a:ext cx="9601196" cy="4047068"/>
          </a:xfrm>
        </p:spPr>
        <p:txBody>
          <a:bodyPr>
            <a:normAutofit/>
          </a:bodyPr>
          <a:lstStyle/>
          <a:p>
            <a:r>
              <a:rPr lang="en-US" sz="3600" dirty="0" smtClean="0">
                <a:latin typeface="Perpetua" panose="02020502060401020303" pitchFamily="18" charset="0"/>
              </a:rPr>
              <a:t>The young are most vulnerable or </a:t>
            </a:r>
            <a:r>
              <a:rPr lang="en-US" sz="3600" dirty="0" err="1" smtClean="0">
                <a:latin typeface="Perpetua" panose="02020502060401020303" pitchFamily="18" charset="0"/>
              </a:rPr>
              <a:t>diasadvantaged</a:t>
            </a:r>
            <a:r>
              <a:rPr lang="en-US" sz="3600" dirty="0" smtClean="0">
                <a:latin typeface="Perpetua" panose="02020502060401020303" pitchFamily="18" charset="0"/>
              </a:rPr>
              <a:t> in  society hence need special attention</a:t>
            </a:r>
          </a:p>
          <a:p>
            <a:r>
              <a:rPr lang="en-US" sz="3600" dirty="0" smtClean="0">
                <a:latin typeface="Perpetua" panose="02020502060401020303" pitchFamily="18" charset="0"/>
              </a:rPr>
              <a:t>Children are individuals, not little adults who must be seen as part of the family</a:t>
            </a:r>
          </a:p>
          <a:p>
            <a:r>
              <a:rPr lang="en-US" sz="3600" dirty="0" smtClean="0">
                <a:latin typeface="Perpetua" panose="02020502060401020303" pitchFamily="18" charset="0"/>
              </a:rPr>
              <a:t>Child health need to be approached from a holistic and family centered approach</a:t>
            </a:r>
            <a:endParaRPr lang="en-US" sz="3600" dirty="0">
              <a:latin typeface="Perpetua" panose="02020502060401020303" pitchFamily="18" charset="0"/>
            </a:endParaRPr>
          </a:p>
        </p:txBody>
      </p:sp>
    </p:spTree>
    <p:extLst>
      <p:ext uri="{BB962C8B-B14F-4D97-AF65-F5344CB8AC3E}">
        <p14:creationId xmlns:p14="http://schemas.microsoft.com/office/powerpoint/2010/main" val="1249454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fontScale="92500"/>
          </a:bodyPr>
          <a:lstStyle/>
          <a:p>
            <a:pPr lvl="1">
              <a:buFont typeface="Courier New" panose="02070309020205020404" pitchFamily="49" charset="0"/>
              <a:buChar char="o"/>
            </a:pPr>
            <a:r>
              <a:rPr lang="en-US" sz="3200" b="1" dirty="0" smtClean="0">
                <a:latin typeface="Perpetua" panose="02020502060401020303" pitchFamily="18" charset="0"/>
              </a:rPr>
              <a:t>Beneficence</a:t>
            </a:r>
            <a:r>
              <a:rPr lang="en-US" sz="3200" dirty="0" smtClean="0">
                <a:latin typeface="Perpetua" panose="02020502060401020303" pitchFamily="18" charset="0"/>
              </a:rPr>
              <a:t>: Principle of “doing good” for another- leaving competent health care is primary goal of nurses </a:t>
            </a:r>
            <a:r>
              <a:rPr lang="en-US" sz="3200" dirty="0" err="1" smtClean="0">
                <a:latin typeface="Perpetua" panose="02020502060401020303" pitchFamily="18" charset="0"/>
              </a:rPr>
              <a:t>eg</a:t>
            </a:r>
            <a:r>
              <a:rPr lang="en-US" sz="3200" dirty="0" smtClean="0">
                <a:latin typeface="Perpetua" panose="02020502060401020303" pitchFamily="18" charset="0"/>
              </a:rPr>
              <a:t> may emphasize child brushing teeth, though refusing &amp; crying</a:t>
            </a:r>
          </a:p>
          <a:p>
            <a:pPr lvl="1">
              <a:buFont typeface="Courier New" panose="02070309020205020404" pitchFamily="49" charset="0"/>
              <a:buChar char="o"/>
            </a:pPr>
            <a:r>
              <a:rPr lang="en-US" sz="3200" b="1" dirty="0" smtClean="0">
                <a:latin typeface="Perpetua" panose="02020502060401020303" pitchFamily="18" charset="0"/>
              </a:rPr>
              <a:t>Nob-maleficence: </a:t>
            </a:r>
            <a:r>
              <a:rPr lang="en-US" sz="3200" dirty="0" smtClean="0">
                <a:latin typeface="Perpetua" panose="02020502060401020303" pitchFamily="18" charset="0"/>
              </a:rPr>
              <a:t>doing no harm to the client or protecting the client from doing harm to self </a:t>
            </a:r>
            <a:r>
              <a:rPr lang="en-US" sz="3200" dirty="0" err="1" smtClean="0">
                <a:latin typeface="Perpetua" panose="02020502060401020303" pitchFamily="18" charset="0"/>
              </a:rPr>
              <a:t>e.g</a:t>
            </a:r>
            <a:r>
              <a:rPr lang="en-US" sz="3200" dirty="0" smtClean="0">
                <a:latin typeface="Perpetua" panose="02020502060401020303" pitchFamily="18" charset="0"/>
              </a:rPr>
              <a:t> not leaving pediatric client in acute distress</a:t>
            </a:r>
          </a:p>
          <a:p>
            <a:pPr lvl="1">
              <a:buFont typeface="Courier New" panose="02070309020205020404" pitchFamily="49" charset="0"/>
              <a:buChar char="o"/>
            </a:pPr>
            <a:endParaRPr lang="en-US" sz="3200" dirty="0">
              <a:latin typeface="Perpetua" panose="02020502060401020303" pitchFamily="18" charset="0"/>
            </a:endParaRPr>
          </a:p>
        </p:txBody>
      </p:sp>
    </p:spTree>
    <p:extLst>
      <p:ext uri="{BB962C8B-B14F-4D97-AF65-F5344CB8AC3E}">
        <p14:creationId xmlns:p14="http://schemas.microsoft.com/office/powerpoint/2010/main" val="4040234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fontScale="92500" lnSpcReduction="10000"/>
          </a:bodyPr>
          <a:lstStyle/>
          <a:p>
            <a:pPr lvl="1">
              <a:buFont typeface="Courier New" panose="02070309020205020404" pitchFamily="49" charset="0"/>
              <a:buChar char="o"/>
            </a:pPr>
            <a:r>
              <a:rPr lang="en-US" sz="3600" b="1" dirty="0" smtClean="0">
                <a:latin typeface="Perpetua" panose="02020502060401020303" pitchFamily="18" charset="0"/>
              </a:rPr>
              <a:t>Justice: </a:t>
            </a:r>
            <a:r>
              <a:rPr lang="en-US" sz="3600" dirty="0" smtClean="0">
                <a:latin typeface="Perpetua" panose="02020502060401020303" pitchFamily="18" charset="0"/>
              </a:rPr>
              <a:t>treating client with fairness despite creed, ethnicity etc.  </a:t>
            </a:r>
          </a:p>
          <a:p>
            <a:pPr lvl="1">
              <a:buFont typeface="Courier New" panose="02070309020205020404" pitchFamily="49" charset="0"/>
              <a:buChar char="o"/>
            </a:pPr>
            <a:r>
              <a:rPr lang="en-US" sz="3600" b="1" dirty="0" smtClean="0">
                <a:latin typeface="Perpetua" panose="02020502060401020303" pitchFamily="18" charset="0"/>
              </a:rPr>
              <a:t>Veracity</a:t>
            </a:r>
            <a:r>
              <a:rPr lang="en-US" sz="3600" dirty="0" smtClean="0">
                <a:latin typeface="Perpetua" panose="02020502060401020303" pitchFamily="18" charset="0"/>
              </a:rPr>
              <a:t>: telling the truth about healthcare </a:t>
            </a:r>
            <a:r>
              <a:rPr lang="en-US" sz="3600" dirty="0" err="1" smtClean="0">
                <a:latin typeface="Perpetua" panose="02020502060401020303" pitchFamily="18" charset="0"/>
              </a:rPr>
              <a:t>eg</a:t>
            </a:r>
            <a:r>
              <a:rPr lang="en-US" sz="3600" dirty="0" smtClean="0">
                <a:latin typeface="Perpetua" panose="02020502060401020303" pitchFamily="18" charset="0"/>
              </a:rPr>
              <a:t> diagnosis &amp; treatment especially in terminal illness</a:t>
            </a:r>
          </a:p>
          <a:p>
            <a:pPr lvl="1">
              <a:buFont typeface="Courier New" panose="02070309020205020404" pitchFamily="49" charset="0"/>
              <a:buChar char="o"/>
            </a:pPr>
            <a:r>
              <a:rPr lang="en-US" sz="3600" b="1" dirty="0" smtClean="0">
                <a:latin typeface="Perpetua" panose="02020502060401020303" pitchFamily="18" charset="0"/>
              </a:rPr>
              <a:t>Fidelity</a:t>
            </a:r>
            <a:r>
              <a:rPr lang="en-US" sz="3600" dirty="0" smtClean="0">
                <a:latin typeface="Perpetua" panose="02020502060401020303" pitchFamily="18" charset="0"/>
              </a:rPr>
              <a:t>: Keeping ones promise or word </a:t>
            </a:r>
            <a:r>
              <a:rPr lang="en-US" sz="3600" dirty="0" err="1" smtClean="0">
                <a:latin typeface="Perpetua" panose="02020502060401020303" pitchFamily="18" charset="0"/>
              </a:rPr>
              <a:t>e.g</a:t>
            </a:r>
            <a:r>
              <a:rPr lang="en-US" sz="3600" dirty="0" smtClean="0">
                <a:latin typeface="Perpetua" panose="02020502060401020303" pitchFamily="18" charset="0"/>
              </a:rPr>
              <a:t> take a child to playroom at promised time</a:t>
            </a:r>
            <a:endParaRPr lang="en-US" sz="3600" dirty="0">
              <a:latin typeface="Perpetua" panose="02020502060401020303" pitchFamily="18" charset="0"/>
            </a:endParaRPr>
          </a:p>
        </p:txBody>
      </p:sp>
    </p:spTree>
    <p:extLst>
      <p:ext uri="{BB962C8B-B14F-4D97-AF65-F5344CB8AC3E}">
        <p14:creationId xmlns:p14="http://schemas.microsoft.com/office/powerpoint/2010/main" val="1970317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3233"/>
            <a:ext cx="9601196" cy="1225296"/>
          </a:xfrm>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a:xfrm>
            <a:off x="804672" y="1773936"/>
            <a:ext cx="10661904" cy="4101932"/>
          </a:xfrm>
        </p:spPr>
        <p:txBody>
          <a:bodyPr>
            <a:noAutofit/>
          </a:bodyPr>
          <a:lstStyle/>
          <a:p>
            <a:pPr marL="0" indent="0">
              <a:buNone/>
            </a:pPr>
            <a:r>
              <a:rPr lang="en-US" sz="3600" b="1" dirty="0" smtClean="0">
                <a:latin typeface="Perpetua" panose="02020502060401020303" pitchFamily="18" charset="0"/>
              </a:rPr>
              <a:t>Ethical decision making</a:t>
            </a:r>
          </a:p>
          <a:p>
            <a:r>
              <a:rPr lang="en-US" sz="3600" dirty="0" smtClean="0">
                <a:latin typeface="Perpetua" panose="02020502060401020303" pitchFamily="18" charset="0"/>
              </a:rPr>
              <a:t>Process of thinking  what you ought to do in an orderly manner to provide justification for your actions based on principles </a:t>
            </a:r>
          </a:p>
          <a:p>
            <a:r>
              <a:rPr lang="en-US" sz="3600" dirty="0" smtClean="0">
                <a:latin typeface="Perpetua" panose="02020502060401020303" pitchFamily="18" charset="0"/>
              </a:rPr>
              <a:t>It’s a rational way of resolving ethical dilemmas in nursing practice</a:t>
            </a:r>
            <a:endParaRPr lang="en-US" sz="3600" dirty="0">
              <a:latin typeface="Perpetua" panose="02020502060401020303" pitchFamily="18" charset="0"/>
            </a:endParaRPr>
          </a:p>
        </p:txBody>
      </p:sp>
    </p:spTree>
    <p:extLst>
      <p:ext uri="{BB962C8B-B14F-4D97-AF65-F5344CB8AC3E}">
        <p14:creationId xmlns:p14="http://schemas.microsoft.com/office/powerpoint/2010/main" val="2913354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lnSpcReduction="10000"/>
          </a:bodyPr>
          <a:lstStyle/>
          <a:p>
            <a:r>
              <a:rPr lang="en-US" sz="3600" dirty="0" smtClean="0">
                <a:latin typeface="Perpetua" panose="02020502060401020303" pitchFamily="18" charset="0"/>
              </a:rPr>
              <a:t>For examples </a:t>
            </a:r>
          </a:p>
          <a:p>
            <a:pPr lvl="1">
              <a:buFont typeface="Courier New" panose="02070309020205020404" pitchFamily="49" charset="0"/>
              <a:buChar char="o"/>
            </a:pPr>
            <a:r>
              <a:rPr lang="en-US" sz="3200" dirty="0" smtClean="0">
                <a:latin typeface="Perpetua" panose="02020502060401020303" pitchFamily="18" charset="0"/>
              </a:rPr>
              <a:t>Allocation of healthcare resource</a:t>
            </a:r>
          </a:p>
          <a:p>
            <a:pPr lvl="1">
              <a:buFont typeface="Courier New" panose="02070309020205020404" pitchFamily="49" charset="0"/>
              <a:buChar char="o"/>
            </a:pPr>
            <a:r>
              <a:rPr lang="en-US" sz="3200" dirty="0" smtClean="0">
                <a:latin typeface="Perpetua" panose="02020502060401020303" pitchFamily="18" charset="0"/>
              </a:rPr>
              <a:t>Genetic engineering</a:t>
            </a:r>
          </a:p>
          <a:p>
            <a:pPr lvl="1">
              <a:buFont typeface="Courier New" panose="02070309020205020404" pitchFamily="49" charset="0"/>
              <a:buChar char="o"/>
            </a:pPr>
            <a:r>
              <a:rPr lang="en-US" sz="3200" dirty="0" smtClean="0">
                <a:latin typeface="Perpetua" panose="02020502060401020303" pitchFamily="18" charset="0"/>
              </a:rPr>
              <a:t>Abortion</a:t>
            </a:r>
          </a:p>
          <a:p>
            <a:pPr lvl="1">
              <a:buFont typeface="Courier New" panose="02070309020205020404" pitchFamily="49" charset="0"/>
              <a:buChar char="o"/>
            </a:pPr>
            <a:r>
              <a:rPr lang="en-US" sz="3200" dirty="0" err="1" smtClean="0">
                <a:latin typeface="Perpetua" panose="02020502060401020303" pitchFamily="18" charset="0"/>
              </a:rPr>
              <a:t>Euthenasia</a:t>
            </a:r>
            <a:endParaRPr lang="en-US" sz="3200" dirty="0" smtClean="0">
              <a:latin typeface="Perpetua" panose="02020502060401020303" pitchFamily="18" charset="0"/>
            </a:endParaRPr>
          </a:p>
          <a:p>
            <a:endParaRPr lang="en-US" sz="3600" dirty="0">
              <a:latin typeface="Perpetua" panose="02020502060401020303" pitchFamily="18" charset="0"/>
            </a:endParaRPr>
          </a:p>
        </p:txBody>
      </p:sp>
    </p:spTree>
    <p:extLst>
      <p:ext uri="{BB962C8B-B14F-4D97-AF65-F5344CB8AC3E}">
        <p14:creationId xmlns:p14="http://schemas.microsoft.com/office/powerpoint/2010/main" val="959591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a:bodyPr>
          <a:lstStyle/>
          <a:p>
            <a:pPr lvl="1">
              <a:buFont typeface="Courier New" panose="02070309020205020404" pitchFamily="49" charset="0"/>
              <a:buChar char="o"/>
            </a:pPr>
            <a:r>
              <a:rPr lang="en-US" sz="3200" dirty="0" smtClean="0">
                <a:latin typeface="Perpetua" panose="02020502060401020303" pitchFamily="18" charset="0"/>
              </a:rPr>
              <a:t>Conflicts between duties &amp; outcomes </a:t>
            </a:r>
            <a:r>
              <a:rPr lang="en-US" sz="3200" dirty="0" err="1" smtClean="0">
                <a:latin typeface="Perpetua" panose="02020502060401020303" pitchFamily="18" charset="0"/>
              </a:rPr>
              <a:t>eg</a:t>
            </a:r>
            <a:r>
              <a:rPr lang="en-US" sz="3200" dirty="0" smtClean="0">
                <a:latin typeface="Perpetua" panose="02020502060401020303" pitchFamily="18" charset="0"/>
              </a:rPr>
              <a:t> </a:t>
            </a:r>
          </a:p>
          <a:p>
            <a:pPr lvl="2">
              <a:buFont typeface="Wingdings" panose="05000000000000000000" pitchFamily="2" charset="2"/>
              <a:buChar char="§"/>
            </a:pPr>
            <a:r>
              <a:rPr lang="en-US" sz="3000" dirty="0" smtClean="0">
                <a:latin typeface="Perpetua" panose="02020502060401020303" pitchFamily="18" charset="0"/>
              </a:rPr>
              <a:t>Resuscitation a terminally ill patient</a:t>
            </a:r>
          </a:p>
          <a:p>
            <a:pPr lvl="2">
              <a:buFont typeface="Wingdings" panose="05000000000000000000" pitchFamily="2" charset="2"/>
              <a:buChar char="§"/>
            </a:pPr>
            <a:r>
              <a:rPr lang="en-US" sz="3000" dirty="0" smtClean="0">
                <a:latin typeface="Perpetua" panose="02020502060401020303" pitchFamily="18" charset="0"/>
              </a:rPr>
              <a:t>Conflicts rights parent &amp; unconscious child</a:t>
            </a:r>
          </a:p>
          <a:p>
            <a:pPr lvl="2">
              <a:buFont typeface="Wingdings" panose="05000000000000000000" pitchFamily="2" charset="2"/>
              <a:buChar char="§"/>
            </a:pPr>
            <a:r>
              <a:rPr lang="en-US" sz="3000" dirty="0" smtClean="0">
                <a:latin typeface="Perpetua" panose="02020502060401020303" pitchFamily="18" charset="0"/>
              </a:rPr>
              <a:t>Clients autonomy </a:t>
            </a:r>
            <a:r>
              <a:rPr lang="en-US" sz="3000" dirty="0" err="1" smtClean="0">
                <a:latin typeface="Perpetua" panose="02020502060401020303" pitchFamily="18" charset="0"/>
              </a:rPr>
              <a:t>vs</a:t>
            </a:r>
            <a:r>
              <a:rPr lang="en-US" sz="3000" dirty="0" smtClean="0">
                <a:latin typeface="Perpetua" panose="02020502060401020303" pitchFamily="18" charset="0"/>
              </a:rPr>
              <a:t> safety welfare concern</a:t>
            </a:r>
          </a:p>
          <a:p>
            <a:pPr lvl="2">
              <a:buFont typeface="Wingdings" panose="05000000000000000000" pitchFamily="2" charset="2"/>
              <a:buChar char="§"/>
            </a:pPr>
            <a:r>
              <a:rPr lang="en-US" sz="3000" dirty="0" smtClean="0">
                <a:latin typeface="Perpetua" panose="02020502060401020303" pitchFamily="18" charset="0"/>
              </a:rPr>
              <a:t>Withholding the truth </a:t>
            </a:r>
            <a:r>
              <a:rPr lang="en-US" sz="3000" dirty="0" err="1" smtClean="0">
                <a:latin typeface="Perpetua" panose="02020502060401020303" pitchFamily="18" charset="0"/>
              </a:rPr>
              <a:t>vs</a:t>
            </a:r>
            <a:r>
              <a:rPr lang="en-US" sz="3000" dirty="0" smtClean="0">
                <a:latin typeface="Perpetua" panose="02020502060401020303" pitchFamily="18" charset="0"/>
              </a:rPr>
              <a:t> informed consent </a:t>
            </a:r>
            <a:endParaRPr lang="en-US" sz="3000" dirty="0">
              <a:latin typeface="Perpetua" panose="02020502060401020303" pitchFamily="18" charset="0"/>
            </a:endParaRPr>
          </a:p>
        </p:txBody>
      </p:sp>
    </p:spTree>
    <p:extLst>
      <p:ext uri="{BB962C8B-B14F-4D97-AF65-F5344CB8AC3E}">
        <p14:creationId xmlns:p14="http://schemas.microsoft.com/office/powerpoint/2010/main" val="4248768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4945"/>
            <a:ext cx="9601196" cy="1280160"/>
          </a:xfrm>
        </p:spPr>
        <p:txBody>
          <a:bodyPr>
            <a:noAutofit/>
          </a:bodyPr>
          <a:lstStyle/>
          <a:p>
            <a:r>
              <a:rPr lang="en-US" b="1" dirty="0" smtClean="0">
                <a:solidFill>
                  <a:prstClr val="black">
                    <a:lumMod val="85000"/>
                    <a:lumOff val="15000"/>
                  </a:prstClr>
                </a:solidFill>
                <a:latin typeface="Perpetua" panose="02020502060401020303" pitchFamily="18" charset="0"/>
              </a:rPr>
              <a:t>Legal and </a:t>
            </a:r>
            <a:r>
              <a:rPr lang="en-US" b="1" dirty="0">
                <a:solidFill>
                  <a:prstClr val="black">
                    <a:lumMod val="85000"/>
                    <a:lumOff val="15000"/>
                  </a:prstClr>
                </a:solidFill>
                <a:latin typeface="Perpetua" panose="02020502060401020303" pitchFamily="18" charset="0"/>
              </a:rPr>
              <a:t>ethical issues of  </a:t>
            </a:r>
            <a:r>
              <a:rPr lang="en-US" b="1" dirty="0" smtClean="0">
                <a:solidFill>
                  <a:prstClr val="black">
                    <a:lumMod val="85000"/>
                    <a:lumOff val="15000"/>
                  </a:prstClr>
                </a:solidFill>
                <a:latin typeface="Perpetua" panose="02020502060401020303" pitchFamily="18" charset="0"/>
              </a:rPr>
              <a:t>pediatrics </a:t>
            </a:r>
            <a:r>
              <a:rPr lang="en-US" b="1" dirty="0">
                <a:solidFill>
                  <a:prstClr val="black">
                    <a:lumMod val="85000"/>
                    <a:lumOff val="15000"/>
                  </a:prstClr>
                </a:solidFill>
                <a:latin typeface="Perpetua" panose="02020502060401020303" pitchFamily="18" charset="0"/>
              </a:rPr>
              <a:t>cont.…</a:t>
            </a:r>
            <a:endParaRPr lang="en-US" dirty="0"/>
          </a:p>
        </p:txBody>
      </p:sp>
      <p:sp>
        <p:nvSpPr>
          <p:cNvPr id="3" name="Content Placeholder 2"/>
          <p:cNvSpPr>
            <a:spLocks noGrp="1"/>
          </p:cNvSpPr>
          <p:nvPr>
            <p:ph idx="1"/>
          </p:nvPr>
        </p:nvSpPr>
        <p:spPr>
          <a:xfrm>
            <a:off x="1295401" y="1828800"/>
            <a:ext cx="9601196" cy="4047068"/>
          </a:xfrm>
        </p:spPr>
        <p:txBody>
          <a:bodyPr>
            <a:normAutofit/>
          </a:bodyPr>
          <a:lstStyle/>
          <a:p>
            <a:pPr marL="0" indent="0">
              <a:buNone/>
            </a:pPr>
            <a:r>
              <a:rPr lang="en-US" sz="3600" b="1" dirty="0" smtClean="0">
                <a:latin typeface="Perpetua" panose="02020502060401020303" pitchFamily="18" charset="0"/>
              </a:rPr>
              <a:t>Ethical decision making cont.…</a:t>
            </a:r>
          </a:p>
          <a:p>
            <a:r>
              <a:rPr lang="en-US" sz="3600" dirty="0" smtClean="0">
                <a:latin typeface="Perpetua" panose="02020502060401020303" pitchFamily="18" charset="0"/>
              </a:rPr>
              <a:t>It is used in situations in which the right decision is not clear or in which there is conflicts of rights and duties</a:t>
            </a:r>
          </a:p>
          <a:p>
            <a:r>
              <a:rPr lang="en-US" sz="3600" dirty="0" smtClean="0">
                <a:latin typeface="Perpetua" panose="02020502060401020303" pitchFamily="18" charset="0"/>
              </a:rPr>
              <a:t>These are part of nursing practice and all situations are unique and should be given due consideration</a:t>
            </a:r>
          </a:p>
          <a:p>
            <a:r>
              <a:rPr lang="en-US" sz="3600" dirty="0" smtClean="0">
                <a:latin typeface="Perpetua" panose="02020502060401020303" pitchFamily="18" charset="0"/>
              </a:rPr>
              <a:t>Each case should be treated with its own merits   </a:t>
            </a:r>
            <a:endParaRPr lang="en-US" sz="3600" dirty="0">
              <a:latin typeface="Perpetua" panose="02020502060401020303" pitchFamily="18" charset="0"/>
            </a:endParaRPr>
          </a:p>
        </p:txBody>
      </p:sp>
    </p:spTree>
    <p:extLst>
      <p:ext uri="{BB962C8B-B14F-4D97-AF65-F5344CB8AC3E}">
        <p14:creationId xmlns:p14="http://schemas.microsoft.com/office/powerpoint/2010/main" val="895733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1521"/>
            <a:ext cx="9601196" cy="1115568"/>
          </a:xfrm>
        </p:spPr>
        <p:txBody>
          <a:bodyPr>
            <a:noAutofit/>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a:xfrm>
            <a:off x="1295401" y="1755648"/>
            <a:ext cx="9601196" cy="4120220"/>
          </a:xfrm>
        </p:spPr>
        <p:txBody>
          <a:bodyPr>
            <a:normAutofit lnSpcReduction="10000"/>
          </a:bodyPr>
          <a:lstStyle/>
          <a:p>
            <a:pPr marL="0" indent="0">
              <a:buNone/>
            </a:pPr>
            <a:r>
              <a:rPr lang="en-US" sz="3600" b="1" dirty="0" smtClean="0">
                <a:latin typeface="Perpetua" panose="02020502060401020303" pitchFamily="18" charset="0"/>
              </a:rPr>
              <a:t>Ethical decision making process </a:t>
            </a:r>
            <a:endParaRPr lang="en-US" sz="3600" b="1" dirty="0">
              <a:latin typeface="Perpetua" panose="02020502060401020303" pitchFamily="18" charset="0"/>
            </a:endParaRPr>
          </a:p>
          <a:p>
            <a:r>
              <a:rPr lang="en-US" sz="3600" dirty="0" smtClean="0">
                <a:latin typeface="Perpetua" panose="02020502060401020303" pitchFamily="18" charset="0"/>
              </a:rPr>
              <a:t>This is a model framework for resolving ethical issues. Its made of the following steps </a:t>
            </a:r>
          </a:p>
          <a:p>
            <a:pPr lvl="1">
              <a:buFont typeface="Courier New" panose="02070309020205020404" pitchFamily="49" charset="0"/>
              <a:buChar char="o"/>
            </a:pPr>
            <a:r>
              <a:rPr lang="en-US" sz="3600" dirty="0" smtClean="0">
                <a:latin typeface="Perpetua" panose="02020502060401020303" pitchFamily="18" charset="0"/>
              </a:rPr>
              <a:t>Collect the information about situation</a:t>
            </a:r>
          </a:p>
          <a:p>
            <a:pPr lvl="1">
              <a:buFont typeface="Courier New" panose="02070309020205020404" pitchFamily="49" charset="0"/>
              <a:buChar char="o"/>
            </a:pPr>
            <a:r>
              <a:rPr lang="en-US" sz="3600" dirty="0" smtClean="0">
                <a:latin typeface="Perpetua" panose="02020502060401020303" pitchFamily="18" charset="0"/>
              </a:rPr>
              <a:t>State the dilemma</a:t>
            </a:r>
          </a:p>
          <a:p>
            <a:pPr lvl="1">
              <a:buFont typeface="Courier New" panose="02070309020205020404" pitchFamily="49" charset="0"/>
              <a:buChar char="o"/>
            </a:pPr>
            <a:r>
              <a:rPr lang="en-US" sz="3600" dirty="0" smtClean="0">
                <a:latin typeface="Perpetua" panose="02020502060401020303" pitchFamily="18" charset="0"/>
              </a:rPr>
              <a:t>List all possible causes of action for resolution</a:t>
            </a:r>
            <a:endParaRPr lang="en-US" sz="3600" dirty="0">
              <a:latin typeface="Perpetua" panose="02020502060401020303" pitchFamily="18" charset="0"/>
            </a:endParaRPr>
          </a:p>
        </p:txBody>
      </p:sp>
    </p:spTree>
    <p:extLst>
      <p:ext uri="{BB962C8B-B14F-4D97-AF65-F5344CB8AC3E}">
        <p14:creationId xmlns:p14="http://schemas.microsoft.com/office/powerpoint/2010/main" val="892286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Legal and ethical issues of  pediatrics cont.…</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latin typeface="Perpetua" panose="02020502060401020303" pitchFamily="18" charset="0"/>
              </a:rPr>
              <a:t>Ethical decision making process  </a:t>
            </a:r>
            <a:r>
              <a:rPr lang="en-US" sz="3600" b="1" dirty="0" err="1" smtClean="0">
                <a:latin typeface="Perpetua" panose="02020502060401020303" pitchFamily="18" charset="0"/>
              </a:rPr>
              <a:t>cont</a:t>
            </a:r>
            <a:r>
              <a:rPr lang="en-US" sz="3600" b="1" dirty="0" smtClean="0">
                <a:latin typeface="Perpetua" panose="02020502060401020303" pitchFamily="18" charset="0"/>
              </a:rPr>
              <a:t>…</a:t>
            </a:r>
          </a:p>
          <a:p>
            <a:pPr lvl="1">
              <a:buFont typeface="Courier New" panose="02070309020205020404" pitchFamily="49" charset="0"/>
              <a:buChar char="o"/>
            </a:pPr>
            <a:r>
              <a:rPr lang="en-US" sz="3600" dirty="0" smtClean="0">
                <a:latin typeface="Perpetua" panose="02020502060401020303" pitchFamily="18" charset="0"/>
              </a:rPr>
              <a:t>Analyze the advantages and disadvantages of each action</a:t>
            </a:r>
          </a:p>
          <a:p>
            <a:pPr lvl="1">
              <a:buFont typeface="Courier New" panose="02070309020205020404" pitchFamily="49" charset="0"/>
              <a:buChar char="o"/>
            </a:pPr>
            <a:r>
              <a:rPr lang="en-US" sz="3600" dirty="0" smtClean="0">
                <a:latin typeface="Perpetua" panose="02020502060401020303" pitchFamily="18" charset="0"/>
              </a:rPr>
              <a:t>Make decision</a:t>
            </a:r>
            <a:r>
              <a:rPr lang="en-US" sz="3200" dirty="0" smtClean="0">
                <a:latin typeface="Perpetua" panose="02020502060401020303" pitchFamily="18" charset="0"/>
              </a:rPr>
              <a:t> </a:t>
            </a:r>
            <a:endParaRPr lang="en-US" sz="3200" dirty="0">
              <a:latin typeface="Perpetua" panose="02020502060401020303" pitchFamily="18" charset="0"/>
            </a:endParaRPr>
          </a:p>
        </p:txBody>
      </p:sp>
    </p:spTree>
    <p:extLst>
      <p:ext uri="{BB962C8B-B14F-4D97-AF65-F5344CB8AC3E}">
        <p14:creationId xmlns:p14="http://schemas.microsoft.com/office/powerpoint/2010/main" val="2292657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Perpetua" panose="02020502060401020303" pitchFamily="18" charset="0"/>
              </a:rPr>
              <a:t>Perspective on pediatric nursing </a:t>
            </a:r>
            <a:endParaRPr lang="en-US" b="1" dirty="0">
              <a:latin typeface="Perpetua" panose="02020502060401020303" pitchFamily="18" charset="0"/>
            </a:endParaRPr>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These are central issues in pediatric care</a:t>
            </a:r>
          </a:p>
          <a:p>
            <a:pPr marL="1314450" lvl="1" indent="-857250">
              <a:buFont typeface="+mj-lt"/>
              <a:buAutoNum type="romanLcPeriod"/>
            </a:pPr>
            <a:r>
              <a:rPr lang="en-US" sz="3600" dirty="0" smtClean="0">
                <a:latin typeface="Perpetua" panose="02020502060401020303" pitchFamily="18" charset="0"/>
              </a:rPr>
              <a:t>Family centered care</a:t>
            </a:r>
          </a:p>
          <a:p>
            <a:pPr marL="1314450" lvl="1" indent="-857250">
              <a:buFont typeface="+mj-lt"/>
              <a:buAutoNum type="romanLcPeriod"/>
            </a:pPr>
            <a:r>
              <a:rPr lang="en-US" sz="3600" dirty="0" smtClean="0">
                <a:latin typeface="Perpetua" panose="02020502060401020303" pitchFamily="18" charset="0"/>
              </a:rPr>
              <a:t>Atraumatic care</a:t>
            </a:r>
          </a:p>
          <a:p>
            <a:pPr marL="1314450" lvl="1" indent="-857250">
              <a:buFont typeface="+mj-lt"/>
              <a:buAutoNum type="romanLcPeriod"/>
            </a:pPr>
            <a:r>
              <a:rPr lang="en-US" sz="3600" dirty="0" smtClean="0">
                <a:latin typeface="Perpetua" panose="02020502060401020303" pitchFamily="18" charset="0"/>
              </a:rPr>
              <a:t>Role of pediatric nurse </a:t>
            </a:r>
            <a:endParaRPr lang="en-US" sz="3600" dirty="0">
              <a:latin typeface="Perpetua" panose="02020502060401020303" pitchFamily="18" charset="0"/>
            </a:endParaRPr>
          </a:p>
        </p:txBody>
      </p:sp>
    </p:spTree>
    <p:extLst>
      <p:ext uri="{BB962C8B-B14F-4D97-AF65-F5344CB8AC3E}">
        <p14:creationId xmlns:p14="http://schemas.microsoft.com/office/powerpoint/2010/main" val="2237484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Perpetua" panose="02020502060401020303" pitchFamily="18" charset="0"/>
              </a:rPr>
              <a:t>Perspective on pediatric nursing </a:t>
            </a:r>
            <a:endParaRPr lang="en-US" dirty="0"/>
          </a:p>
        </p:txBody>
      </p:sp>
      <p:sp>
        <p:nvSpPr>
          <p:cNvPr id="3" name="Content Placeholder 2"/>
          <p:cNvSpPr>
            <a:spLocks noGrp="1"/>
          </p:cNvSpPr>
          <p:nvPr>
            <p:ph idx="1"/>
          </p:nvPr>
        </p:nvSpPr>
        <p:spPr/>
        <p:txBody>
          <a:bodyPr>
            <a:normAutofit fontScale="92500" lnSpcReduction="20000"/>
          </a:bodyPr>
          <a:lstStyle/>
          <a:p>
            <a:pPr marL="857250" indent="-857250">
              <a:buFont typeface="+mj-lt"/>
              <a:buAutoNum type="romanLcPeriod"/>
            </a:pPr>
            <a:r>
              <a:rPr lang="en-US" sz="3600" b="1" dirty="0" smtClean="0">
                <a:latin typeface="Perpetua" panose="02020502060401020303" pitchFamily="18" charset="0"/>
              </a:rPr>
              <a:t>Family centered care(FCC) </a:t>
            </a:r>
          </a:p>
          <a:p>
            <a:pPr>
              <a:buFont typeface="Courier New" panose="02070309020205020404" pitchFamily="49" charset="0"/>
              <a:buChar char="o"/>
            </a:pPr>
            <a:r>
              <a:rPr lang="en-US" sz="3600" dirty="0" smtClean="0">
                <a:latin typeface="Perpetua" panose="02020502060401020303" pitchFamily="18" charset="0"/>
              </a:rPr>
              <a:t>Pediatric care involves care of children &amp; their families</a:t>
            </a:r>
          </a:p>
          <a:p>
            <a:pPr>
              <a:buFont typeface="Courier New" panose="02070309020205020404" pitchFamily="49" charset="0"/>
              <a:buChar char="o"/>
            </a:pPr>
            <a:r>
              <a:rPr lang="en-US" sz="3600" dirty="0" smtClean="0">
                <a:latin typeface="Perpetua" panose="02020502060401020303" pitchFamily="18" charset="0"/>
              </a:rPr>
              <a:t>FCC considers family contributions and involvement in the plan &amp; delivery of child care </a:t>
            </a:r>
          </a:p>
          <a:p>
            <a:pPr>
              <a:buFont typeface="Courier New" panose="02070309020205020404" pitchFamily="49" charset="0"/>
              <a:buChar char="o"/>
            </a:pPr>
            <a:r>
              <a:rPr lang="en-US" sz="3600" dirty="0" smtClean="0">
                <a:latin typeface="Perpetua" panose="02020502060401020303" pitchFamily="18" charset="0"/>
              </a:rPr>
              <a:t>It is health care model that seeks to fully involve family in the care of children </a:t>
            </a:r>
            <a:endParaRPr lang="en-US" sz="3600" dirty="0">
              <a:latin typeface="Perpetua" panose="02020502060401020303" pitchFamily="18" charset="0"/>
            </a:endParaRPr>
          </a:p>
        </p:txBody>
      </p:sp>
    </p:spTree>
    <p:extLst>
      <p:ext uri="{BB962C8B-B14F-4D97-AF65-F5344CB8AC3E}">
        <p14:creationId xmlns:p14="http://schemas.microsoft.com/office/powerpoint/2010/main" val="196969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Perpetua" panose="02020502060401020303" pitchFamily="18" charset="0"/>
              </a:rPr>
              <a:t>Introduction to </a:t>
            </a:r>
            <a:r>
              <a:rPr lang="en-US" b="1" dirty="0" smtClean="0">
                <a:solidFill>
                  <a:prstClr val="black">
                    <a:lumMod val="85000"/>
                    <a:lumOff val="15000"/>
                  </a:prstClr>
                </a:solidFill>
                <a:latin typeface="Perpetua" panose="02020502060401020303" pitchFamily="18" charset="0"/>
              </a:rPr>
              <a:t>pediatric cont.. </a:t>
            </a:r>
            <a:endParaRPr lang="en-US" dirty="0"/>
          </a:p>
        </p:txBody>
      </p:sp>
      <p:sp>
        <p:nvSpPr>
          <p:cNvPr id="3" name="Content Placeholder 2"/>
          <p:cNvSpPr>
            <a:spLocks noGrp="1"/>
          </p:cNvSpPr>
          <p:nvPr>
            <p:ph idx="1"/>
          </p:nvPr>
        </p:nvSpPr>
        <p:spPr>
          <a:xfrm>
            <a:off x="1295401" y="2084832"/>
            <a:ext cx="9601196" cy="3791036"/>
          </a:xfrm>
        </p:spPr>
        <p:txBody>
          <a:bodyPr>
            <a:normAutofit fontScale="92500" lnSpcReduction="20000"/>
          </a:bodyPr>
          <a:lstStyle/>
          <a:p>
            <a:r>
              <a:rPr lang="en-US" sz="3900" dirty="0" smtClean="0">
                <a:latin typeface="Perpetua" panose="02020502060401020303" pitchFamily="18" charset="0"/>
              </a:rPr>
              <a:t>There is many challenges to pediatric in the system</a:t>
            </a:r>
          </a:p>
          <a:p>
            <a:pPr lvl="1">
              <a:buFont typeface="Courier New" panose="02070309020205020404" pitchFamily="49" charset="0"/>
              <a:buChar char="o"/>
            </a:pPr>
            <a:r>
              <a:rPr lang="en-US" sz="3900" dirty="0" smtClean="0">
                <a:latin typeface="Perpetua" panose="02020502060401020303" pitchFamily="18" charset="0"/>
              </a:rPr>
              <a:t>Cost; poverty especially in 3</a:t>
            </a:r>
            <a:r>
              <a:rPr lang="en-US" sz="3900" baseline="30000" dirty="0" smtClean="0">
                <a:latin typeface="Perpetua" panose="02020502060401020303" pitchFamily="18" charset="0"/>
              </a:rPr>
              <a:t>rd</a:t>
            </a:r>
            <a:r>
              <a:rPr lang="en-US" sz="3900" dirty="0" smtClean="0">
                <a:latin typeface="Perpetua" panose="02020502060401020303" pitchFamily="18" charset="0"/>
              </a:rPr>
              <a:t> world counties</a:t>
            </a:r>
          </a:p>
          <a:p>
            <a:pPr lvl="1">
              <a:buFont typeface="Courier New" panose="02070309020205020404" pitchFamily="49" charset="0"/>
              <a:buChar char="o"/>
            </a:pPr>
            <a:r>
              <a:rPr lang="en-US" sz="3900" dirty="0" smtClean="0">
                <a:latin typeface="Perpetua" panose="02020502060401020303" pitchFamily="18" charset="0"/>
              </a:rPr>
              <a:t>Morbidity/mortality-most causes are preventable or </a:t>
            </a:r>
            <a:r>
              <a:rPr lang="en-US" sz="3900" dirty="0" err="1" smtClean="0">
                <a:latin typeface="Perpetua" panose="02020502060401020303" pitchFamily="18" charset="0"/>
              </a:rPr>
              <a:t>easly</a:t>
            </a:r>
            <a:r>
              <a:rPr lang="en-US" sz="3900" dirty="0" smtClean="0">
                <a:latin typeface="Perpetua" panose="02020502060401020303" pitchFamily="18" charset="0"/>
              </a:rPr>
              <a:t> treatable</a:t>
            </a:r>
          </a:p>
          <a:p>
            <a:pPr lvl="1">
              <a:buFont typeface="Courier New" panose="02070309020205020404" pitchFamily="49" charset="0"/>
              <a:buChar char="o"/>
            </a:pPr>
            <a:r>
              <a:rPr lang="en-US" sz="3900" dirty="0" smtClean="0">
                <a:latin typeface="Perpetua" panose="02020502060401020303" pitchFamily="18" charset="0"/>
              </a:rPr>
              <a:t>Drug abuse &amp; alcoholic abuse</a:t>
            </a:r>
          </a:p>
          <a:p>
            <a:pPr lvl="1">
              <a:buFont typeface="Courier New" panose="02070309020205020404" pitchFamily="49" charset="0"/>
              <a:buChar char="o"/>
            </a:pPr>
            <a:r>
              <a:rPr lang="en-US" sz="3900" dirty="0" smtClean="0">
                <a:latin typeface="Perpetua" panose="02020502060401020303" pitchFamily="18" charset="0"/>
              </a:rPr>
              <a:t>Physical, </a:t>
            </a:r>
            <a:r>
              <a:rPr lang="en-US" sz="3900" dirty="0" err="1" smtClean="0">
                <a:latin typeface="Perpetua" panose="02020502060401020303" pitchFamily="18" charset="0"/>
              </a:rPr>
              <a:t>emmotial</a:t>
            </a:r>
            <a:r>
              <a:rPr lang="en-US" sz="3900" dirty="0" smtClean="0">
                <a:latin typeface="Perpetua" panose="02020502060401020303" pitchFamily="18" charset="0"/>
              </a:rPr>
              <a:t> &amp; sexual abuse  among others </a:t>
            </a:r>
          </a:p>
          <a:p>
            <a:pPr lvl="1">
              <a:buFont typeface="Courier New" panose="02070309020205020404" pitchFamily="49" charset="0"/>
              <a:buChar char="o"/>
            </a:pPr>
            <a:endParaRPr lang="en-US" sz="3200" dirty="0" smtClean="0">
              <a:latin typeface="Perpetua" panose="02020502060401020303" pitchFamily="18" charset="0"/>
            </a:endParaRPr>
          </a:p>
          <a:p>
            <a:endParaRPr lang="en-US" sz="3600" dirty="0">
              <a:latin typeface="Perpetua" panose="02020502060401020303" pitchFamily="18" charset="0"/>
            </a:endParaRPr>
          </a:p>
        </p:txBody>
      </p:sp>
    </p:spTree>
    <p:extLst>
      <p:ext uri="{BB962C8B-B14F-4D97-AF65-F5344CB8AC3E}">
        <p14:creationId xmlns:p14="http://schemas.microsoft.com/office/powerpoint/2010/main" val="1882350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5217"/>
            <a:ext cx="9601196" cy="914400"/>
          </a:xfrm>
        </p:spPr>
        <p:txBody>
          <a:bodyPr/>
          <a:lstStyle/>
          <a:p>
            <a:r>
              <a:rPr lang="en-US" b="1" dirty="0">
                <a:solidFill>
                  <a:prstClr val="black">
                    <a:lumMod val="85000"/>
                    <a:lumOff val="15000"/>
                  </a:prstClr>
                </a:solidFill>
                <a:latin typeface="Perpetua" panose="02020502060401020303" pitchFamily="18" charset="0"/>
              </a:rPr>
              <a:t>Perspective on pediatric nursing </a:t>
            </a:r>
            <a:endParaRPr lang="en-US" dirty="0"/>
          </a:p>
        </p:txBody>
      </p:sp>
      <p:sp>
        <p:nvSpPr>
          <p:cNvPr id="3" name="Content Placeholder 2"/>
          <p:cNvSpPr>
            <a:spLocks noGrp="1"/>
          </p:cNvSpPr>
          <p:nvPr>
            <p:ph idx="1"/>
          </p:nvPr>
        </p:nvSpPr>
        <p:spPr>
          <a:xfrm>
            <a:off x="566928" y="1517904"/>
            <a:ext cx="10917936" cy="4357964"/>
          </a:xfrm>
        </p:spPr>
        <p:txBody>
          <a:bodyPr>
            <a:normAutofit fontScale="85000" lnSpcReduction="20000"/>
          </a:bodyPr>
          <a:lstStyle/>
          <a:p>
            <a:r>
              <a:rPr lang="en-US" sz="4200" b="1" dirty="0" smtClean="0">
                <a:latin typeface="Perpetua" panose="02020502060401020303" pitchFamily="18" charset="0"/>
              </a:rPr>
              <a:t>Characteristics of family centered care</a:t>
            </a:r>
          </a:p>
          <a:p>
            <a:pPr>
              <a:buFont typeface="Courier New" panose="02070309020205020404" pitchFamily="49" charset="0"/>
              <a:buChar char="o"/>
            </a:pPr>
            <a:r>
              <a:rPr lang="en-US" sz="4200" dirty="0" smtClean="0">
                <a:latin typeface="Perpetua" panose="02020502060401020303" pitchFamily="18" charset="0"/>
              </a:rPr>
              <a:t>Policy recognition of need for family in child’s life</a:t>
            </a:r>
          </a:p>
          <a:p>
            <a:pPr>
              <a:buFont typeface="Courier New" panose="02070309020205020404" pitchFamily="49" charset="0"/>
              <a:buChar char="o"/>
            </a:pPr>
            <a:r>
              <a:rPr lang="en-US" sz="4200" dirty="0" smtClean="0">
                <a:latin typeface="Perpetua" panose="02020502060401020303" pitchFamily="18" charset="0"/>
              </a:rPr>
              <a:t>Enhances professional- family collaboration at all levels of care</a:t>
            </a:r>
          </a:p>
          <a:p>
            <a:pPr>
              <a:buFont typeface="Courier New" panose="02070309020205020404" pitchFamily="49" charset="0"/>
              <a:buChar char="o"/>
            </a:pPr>
            <a:r>
              <a:rPr lang="en-US" sz="4200" dirty="0" smtClean="0">
                <a:latin typeface="Perpetua" panose="02020502060401020303" pitchFamily="18" charset="0"/>
              </a:rPr>
              <a:t>Exchange of unbiased &amp; complete information between family &amp; professional</a:t>
            </a:r>
          </a:p>
          <a:p>
            <a:pPr>
              <a:buFont typeface="Courier New" panose="02070309020205020404" pitchFamily="49" charset="0"/>
              <a:buChar char="o"/>
            </a:pPr>
            <a:r>
              <a:rPr lang="en-US" sz="4200" dirty="0" smtClean="0">
                <a:latin typeface="Perpetua" panose="02020502060401020303" pitchFamily="18" charset="0"/>
              </a:rPr>
              <a:t>Incorporate into policy recognition of uniqueness of each family in race, education, creed, culture &amp; economic situation </a:t>
            </a:r>
          </a:p>
          <a:p>
            <a:pPr>
              <a:buFont typeface="Courier New" panose="02070309020205020404" pitchFamily="49" charset="0"/>
              <a:buChar char="o"/>
            </a:pPr>
            <a:endParaRPr lang="en-US" sz="3600" dirty="0" smtClean="0">
              <a:latin typeface="Perpetua" panose="02020502060401020303" pitchFamily="18" charset="0"/>
            </a:endParaRPr>
          </a:p>
          <a:p>
            <a:endParaRPr lang="en-US" dirty="0"/>
          </a:p>
        </p:txBody>
      </p:sp>
    </p:spTree>
    <p:extLst>
      <p:ext uri="{BB962C8B-B14F-4D97-AF65-F5344CB8AC3E}">
        <p14:creationId xmlns:p14="http://schemas.microsoft.com/office/powerpoint/2010/main" val="1180617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1793"/>
            <a:ext cx="9601196" cy="749808"/>
          </a:xfrm>
        </p:spPr>
        <p:txBody>
          <a:bodyPr>
            <a:normAutofit fontScale="90000"/>
          </a:bodyPr>
          <a:lstStyle/>
          <a:p>
            <a:r>
              <a:rPr lang="en-US" b="1" dirty="0">
                <a:solidFill>
                  <a:prstClr val="black">
                    <a:lumMod val="85000"/>
                    <a:lumOff val="15000"/>
                  </a:prstClr>
                </a:solidFill>
                <a:latin typeface="Perpetua" panose="02020502060401020303" pitchFamily="18" charset="0"/>
              </a:rPr>
              <a:t>Perspective on pediatric nursing </a:t>
            </a:r>
            <a:endParaRPr lang="en-US" dirty="0"/>
          </a:p>
        </p:txBody>
      </p:sp>
      <p:sp>
        <p:nvSpPr>
          <p:cNvPr id="3" name="Content Placeholder 2"/>
          <p:cNvSpPr>
            <a:spLocks noGrp="1"/>
          </p:cNvSpPr>
          <p:nvPr>
            <p:ph idx="1"/>
          </p:nvPr>
        </p:nvSpPr>
        <p:spPr>
          <a:xfrm>
            <a:off x="859536" y="1371600"/>
            <a:ext cx="10037061" cy="4504268"/>
          </a:xfrm>
        </p:spPr>
        <p:txBody>
          <a:bodyPr>
            <a:normAutofit lnSpcReduction="10000"/>
          </a:bodyPr>
          <a:lstStyle/>
          <a:p>
            <a:pPr lvl="0">
              <a:buClr>
                <a:srgbClr val="B15E28"/>
              </a:buClr>
            </a:pPr>
            <a:r>
              <a:rPr lang="en-US" sz="3600" b="1" dirty="0">
                <a:solidFill>
                  <a:prstClr val="black">
                    <a:lumMod val="85000"/>
                    <a:lumOff val="15000"/>
                  </a:prstClr>
                </a:solidFill>
                <a:latin typeface="Perpetua" panose="02020502060401020303" pitchFamily="18" charset="0"/>
              </a:rPr>
              <a:t>Characteristics of family centered </a:t>
            </a:r>
            <a:r>
              <a:rPr lang="en-US" sz="3600" b="1" dirty="0" smtClean="0">
                <a:solidFill>
                  <a:prstClr val="black">
                    <a:lumMod val="85000"/>
                    <a:lumOff val="15000"/>
                  </a:prstClr>
                </a:solidFill>
                <a:latin typeface="Perpetua" panose="02020502060401020303" pitchFamily="18" charset="0"/>
              </a:rPr>
              <a:t>care cont..</a:t>
            </a:r>
          </a:p>
          <a:p>
            <a:pPr lvl="0">
              <a:buClr>
                <a:srgbClr val="B15E28"/>
              </a:buClr>
              <a:buFont typeface="Courier New" panose="02070309020205020404" pitchFamily="49" charset="0"/>
              <a:buChar char="o"/>
            </a:pPr>
            <a:r>
              <a:rPr lang="en-US" sz="3600" dirty="0" smtClean="0">
                <a:solidFill>
                  <a:prstClr val="black">
                    <a:lumMod val="85000"/>
                    <a:lumOff val="15000"/>
                  </a:prstClr>
                </a:solidFill>
                <a:latin typeface="Perpetua" panose="02020502060401020303" pitchFamily="18" charset="0"/>
              </a:rPr>
              <a:t>Enhance</a:t>
            </a:r>
            <a:r>
              <a:rPr lang="en-US" sz="3600" b="1" dirty="0" smtClean="0">
                <a:solidFill>
                  <a:prstClr val="black">
                    <a:lumMod val="85000"/>
                    <a:lumOff val="15000"/>
                  </a:prstClr>
                </a:solidFill>
                <a:latin typeface="Perpetua" panose="02020502060401020303" pitchFamily="18" charset="0"/>
              </a:rPr>
              <a:t> </a:t>
            </a:r>
            <a:r>
              <a:rPr lang="en-US" sz="3600" dirty="0" smtClean="0">
                <a:solidFill>
                  <a:prstClr val="black">
                    <a:lumMod val="85000"/>
                    <a:lumOff val="15000"/>
                  </a:prstClr>
                </a:solidFill>
                <a:latin typeface="Perpetua" panose="02020502060401020303" pitchFamily="18" charset="0"/>
              </a:rPr>
              <a:t>family to family networking:-social support especially families of children with chronic illness/aged caretakers </a:t>
            </a:r>
          </a:p>
          <a:p>
            <a:pPr lvl="0">
              <a:buClr>
                <a:srgbClr val="B15E28"/>
              </a:buClr>
              <a:buFont typeface="Courier New" panose="02070309020205020404" pitchFamily="49" charset="0"/>
              <a:buChar char="o"/>
            </a:pPr>
            <a:r>
              <a:rPr lang="en-US" sz="3600" dirty="0" smtClean="0">
                <a:solidFill>
                  <a:prstClr val="black">
                    <a:lumMod val="85000"/>
                    <a:lumOff val="15000"/>
                  </a:prstClr>
                </a:solidFill>
                <a:latin typeface="Perpetua" panose="02020502060401020303" pitchFamily="18" charset="0"/>
              </a:rPr>
              <a:t>It empowers the family in relation to their child care</a:t>
            </a:r>
          </a:p>
          <a:p>
            <a:pPr lvl="0">
              <a:buClr>
                <a:srgbClr val="B15E28"/>
              </a:buClr>
              <a:buFont typeface="Arial" panose="020B0604020202020204" pitchFamily="34" charset="0"/>
              <a:buChar char="•"/>
            </a:pPr>
            <a:r>
              <a:rPr lang="en-US" sz="3600" dirty="0" smtClean="0">
                <a:solidFill>
                  <a:prstClr val="black">
                    <a:lumMod val="85000"/>
                    <a:lumOff val="15000"/>
                  </a:prstClr>
                </a:solidFill>
                <a:latin typeface="Perpetua" panose="02020502060401020303" pitchFamily="18" charset="0"/>
              </a:rPr>
              <a:t>The nurse should always look at how the child functions within the family &amp; how this influence his/her health</a:t>
            </a:r>
            <a:endParaRPr lang="en-US" sz="3600" dirty="0">
              <a:solidFill>
                <a:prstClr val="black">
                  <a:lumMod val="85000"/>
                  <a:lumOff val="15000"/>
                </a:prstClr>
              </a:solidFill>
              <a:latin typeface="Perpetua" panose="02020502060401020303" pitchFamily="18" charset="0"/>
            </a:endParaRPr>
          </a:p>
          <a:p>
            <a:endParaRPr lang="en-US" dirty="0"/>
          </a:p>
        </p:txBody>
      </p:sp>
    </p:spTree>
    <p:extLst>
      <p:ext uri="{BB962C8B-B14F-4D97-AF65-F5344CB8AC3E}">
        <p14:creationId xmlns:p14="http://schemas.microsoft.com/office/powerpoint/2010/main" val="3200005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Perpetua" panose="02020502060401020303" pitchFamily="18" charset="0"/>
              </a:rPr>
              <a:t>Perspective on pediatric nursing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smtClean="0">
                <a:latin typeface="Perpetua" panose="02020502060401020303" pitchFamily="18" charset="0"/>
              </a:rPr>
              <a:t>ii. Atraumatic care</a:t>
            </a:r>
          </a:p>
          <a:p>
            <a:r>
              <a:rPr lang="en-US" sz="3600" dirty="0" smtClean="0">
                <a:latin typeface="Perpetua" panose="02020502060401020303" pitchFamily="18" charset="0"/>
              </a:rPr>
              <a:t>Care that minimizes or eliminates physical or psychological distress to the children and other families in the health care environment</a:t>
            </a:r>
          </a:p>
          <a:p>
            <a:r>
              <a:rPr lang="en-US" sz="3600" dirty="0" smtClean="0">
                <a:latin typeface="Perpetua" panose="02020502060401020303" pitchFamily="18" charset="0"/>
              </a:rPr>
              <a:t>The nurse should recognise traumatic, stressful &amp; painful situation &amp; provide care that minimizes them</a:t>
            </a:r>
            <a:endParaRPr lang="en-US" dirty="0"/>
          </a:p>
        </p:txBody>
      </p:sp>
    </p:spTree>
    <p:extLst>
      <p:ext uri="{BB962C8B-B14F-4D97-AF65-F5344CB8AC3E}">
        <p14:creationId xmlns:p14="http://schemas.microsoft.com/office/powerpoint/2010/main" val="590838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Perpetua" panose="02020502060401020303" pitchFamily="18" charset="0"/>
              </a:rPr>
              <a:t>Perspective on pediatric nursing </a:t>
            </a:r>
            <a:endParaRPr lang="en-US" dirty="0"/>
          </a:p>
        </p:txBody>
      </p:sp>
      <p:sp>
        <p:nvSpPr>
          <p:cNvPr id="3" name="Content Placeholder 2"/>
          <p:cNvSpPr>
            <a:spLocks noGrp="1"/>
          </p:cNvSpPr>
          <p:nvPr>
            <p:ph idx="1"/>
          </p:nvPr>
        </p:nvSpPr>
        <p:spPr/>
        <p:txBody>
          <a:bodyPr/>
          <a:lstStyle/>
          <a:p>
            <a:r>
              <a:rPr lang="en-US" sz="3600" b="1" dirty="0" smtClean="0">
                <a:latin typeface="Perpetua" panose="02020502060401020303" pitchFamily="18" charset="0"/>
              </a:rPr>
              <a:t>Principles for the basis for atraumatic care</a:t>
            </a:r>
          </a:p>
          <a:p>
            <a:pPr lvl="1">
              <a:buFont typeface="Courier New" panose="02070309020205020404" pitchFamily="49" charset="0"/>
              <a:buChar char="o"/>
            </a:pPr>
            <a:r>
              <a:rPr lang="en-US" sz="3600" dirty="0" smtClean="0">
                <a:latin typeface="Perpetua" panose="02020502060401020303" pitchFamily="18" charset="0"/>
              </a:rPr>
              <a:t>Identify stress for child &amp; family </a:t>
            </a:r>
          </a:p>
          <a:p>
            <a:pPr lvl="1">
              <a:buFont typeface="Courier New" panose="02070309020205020404" pitchFamily="49" charset="0"/>
              <a:buChar char="o"/>
            </a:pPr>
            <a:r>
              <a:rPr lang="en-US" sz="3600" dirty="0" smtClean="0">
                <a:latin typeface="Perpetua" panose="02020502060401020303" pitchFamily="18" charset="0"/>
              </a:rPr>
              <a:t>Minimize separation of child &amp; care giver</a:t>
            </a:r>
          </a:p>
          <a:p>
            <a:pPr lvl="1">
              <a:buFont typeface="Courier New" panose="02070309020205020404" pitchFamily="49" charset="0"/>
              <a:buChar char="o"/>
            </a:pPr>
            <a:r>
              <a:rPr lang="en-US" sz="3600" dirty="0" smtClean="0">
                <a:latin typeface="Perpetua" panose="02020502060401020303" pitchFamily="18" charset="0"/>
              </a:rPr>
              <a:t>Minimize or prevent pain</a:t>
            </a:r>
          </a:p>
          <a:p>
            <a:endParaRPr lang="en-US" dirty="0"/>
          </a:p>
        </p:txBody>
      </p:sp>
    </p:spTree>
    <p:extLst>
      <p:ext uri="{BB962C8B-B14F-4D97-AF65-F5344CB8AC3E}">
        <p14:creationId xmlns:p14="http://schemas.microsoft.com/office/powerpoint/2010/main" val="3025190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1793"/>
            <a:ext cx="9601196" cy="804672"/>
          </a:xfrm>
        </p:spPr>
        <p:txBody>
          <a:bodyPr/>
          <a:lstStyle/>
          <a:p>
            <a:r>
              <a:rPr lang="en-US" b="1" dirty="0">
                <a:solidFill>
                  <a:prstClr val="black">
                    <a:lumMod val="85000"/>
                    <a:lumOff val="15000"/>
                  </a:prstClr>
                </a:solidFill>
                <a:latin typeface="Perpetua" panose="02020502060401020303" pitchFamily="18" charset="0"/>
              </a:rPr>
              <a:t>Perspective on pediatric nursing </a:t>
            </a:r>
            <a:endParaRPr lang="en-US" dirty="0"/>
          </a:p>
        </p:txBody>
      </p:sp>
      <p:sp>
        <p:nvSpPr>
          <p:cNvPr id="3" name="Content Placeholder 2"/>
          <p:cNvSpPr>
            <a:spLocks noGrp="1"/>
          </p:cNvSpPr>
          <p:nvPr>
            <p:ph idx="1"/>
          </p:nvPr>
        </p:nvSpPr>
        <p:spPr>
          <a:xfrm>
            <a:off x="1295401" y="1645920"/>
            <a:ext cx="9601196" cy="4229948"/>
          </a:xfrm>
        </p:spPr>
        <p:txBody>
          <a:bodyPr>
            <a:normAutofit lnSpcReduction="10000"/>
          </a:bodyPr>
          <a:lstStyle/>
          <a:p>
            <a:r>
              <a:rPr lang="en-US" sz="3600" b="1" dirty="0" smtClean="0">
                <a:latin typeface="Perpetua" panose="02020502060401020303" pitchFamily="18" charset="0"/>
              </a:rPr>
              <a:t>Examples of atraumatic intervention includes:</a:t>
            </a:r>
          </a:p>
          <a:p>
            <a:pPr>
              <a:buFont typeface="Courier New" panose="02070309020205020404" pitchFamily="49" charset="0"/>
              <a:buChar char="o"/>
            </a:pPr>
            <a:r>
              <a:rPr lang="en-US" sz="3600" dirty="0" smtClean="0">
                <a:latin typeface="Perpetua" panose="02020502060401020303" pitchFamily="18" charset="0"/>
              </a:rPr>
              <a:t>Prepare child/family before every procedure </a:t>
            </a:r>
            <a:r>
              <a:rPr lang="en-US" sz="3600" dirty="0" err="1" smtClean="0">
                <a:latin typeface="Perpetua" panose="02020502060401020303" pitchFamily="18" charset="0"/>
              </a:rPr>
              <a:t>eg</a:t>
            </a:r>
            <a:r>
              <a:rPr lang="en-US" sz="3600" dirty="0" smtClean="0">
                <a:latin typeface="Perpetua" panose="02020502060401020303" pitchFamily="18" charset="0"/>
              </a:rPr>
              <a:t> allow the child to play with equipment, visit the hospital prior to surgery &amp; reassurance</a:t>
            </a:r>
          </a:p>
          <a:p>
            <a:pPr>
              <a:buFont typeface="Courier New" panose="02070309020205020404" pitchFamily="49" charset="0"/>
              <a:buChar char="o"/>
            </a:pPr>
            <a:r>
              <a:rPr lang="en-US" sz="3600" dirty="0" smtClean="0">
                <a:latin typeface="Perpetua" panose="02020502060401020303" pitchFamily="18" charset="0"/>
              </a:rPr>
              <a:t>Involve caregivers to support child</a:t>
            </a:r>
          </a:p>
          <a:p>
            <a:pPr>
              <a:buFont typeface="Courier New" panose="02070309020205020404" pitchFamily="49" charset="0"/>
              <a:buChar char="o"/>
            </a:pPr>
            <a:r>
              <a:rPr lang="en-US" sz="3600" dirty="0" smtClean="0">
                <a:latin typeface="Perpetua" panose="02020502060401020303" pitchFamily="18" charset="0"/>
              </a:rPr>
              <a:t>Control pain by administering analgesics &amp; provide social support to the family</a:t>
            </a:r>
          </a:p>
          <a:p>
            <a:endParaRPr lang="en-US" dirty="0"/>
          </a:p>
        </p:txBody>
      </p:sp>
    </p:spTree>
    <p:extLst>
      <p:ext uri="{BB962C8B-B14F-4D97-AF65-F5344CB8AC3E}">
        <p14:creationId xmlns:p14="http://schemas.microsoft.com/office/powerpoint/2010/main" val="2111606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75488"/>
            <a:ext cx="9601196" cy="1024129"/>
          </a:xfrm>
        </p:spPr>
        <p:txBody>
          <a:bodyPr>
            <a:normAutofit/>
          </a:bodyPr>
          <a:lstStyle/>
          <a:p>
            <a:r>
              <a:rPr lang="en-US" sz="4000" b="1" dirty="0">
                <a:solidFill>
                  <a:prstClr val="black">
                    <a:lumMod val="85000"/>
                    <a:lumOff val="15000"/>
                  </a:prstClr>
                </a:solidFill>
                <a:latin typeface="Perpetua" panose="02020502060401020303" pitchFamily="18" charset="0"/>
              </a:rPr>
              <a:t>Perspective on pediatric nursing </a:t>
            </a:r>
            <a:endParaRPr lang="en-US" dirty="0"/>
          </a:p>
        </p:txBody>
      </p:sp>
      <p:sp>
        <p:nvSpPr>
          <p:cNvPr id="3" name="Content Placeholder 2"/>
          <p:cNvSpPr>
            <a:spLocks noGrp="1"/>
          </p:cNvSpPr>
          <p:nvPr>
            <p:ph idx="1"/>
          </p:nvPr>
        </p:nvSpPr>
        <p:spPr>
          <a:xfrm>
            <a:off x="694944" y="1261872"/>
            <a:ext cx="10771632" cy="4613996"/>
          </a:xfrm>
        </p:spPr>
        <p:txBody>
          <a:bodyPr>
            <a:noAutofit/>
          </a:bodyPr>
          <a:lstStyle/>
          <a:p>
            <a:pPr marL="0" indent="0">
              <a:buNone/>
            </a:pPr>
            <a:r>
              <a:rPr lang="en-US" sz="3200" dirty="0" smtClean="0">
                <a:latin typeface="Perpetua" panose="02020502060401020303" pitchFamily="18" charset="0"/>
              </a:rPr>
              <a:t>iii. </a:t>
            </a:r>
            <a:r>
              <a:rPr lang="en-US" sz="3200" b="1" dirty="0" smtClean="0">
                <a:latin typeface="Perpetua" panose="02020502060401020303" pitchFamily="18" charset="0"/>
              </a:rPr>
              <a:t>Role </a:t>
            </a:r>
            <a:r>
              <a:rPr lang="en-US" sz="3200" b="1" dirty="0">
                <a:latin typeface="Perpetua" panose="02020502060401020303" pitchFamily="18" charset="0"/>
              </a:rPr>
              <a:t>of the pediatric nurse</a:t>
            </a:r>
          </a:p>
          <a:p>
            <a:r>
              <a:rPr lang="en-US" sz="3200" dirty="0">
                <a:latin typeface="Perpetua" panose="02020502060401020303" pitchFamily="18" charset="0"/>
              </a:rPr>
              <a:t> Nurses provide quality care in all settings </a:t>
            </a:r>
            <a:r>
              <a:rPr lang="en-US" sz="3200" dirty="0" err="1">
                <a:latin typeface="Perpetua" panose="02020502060401020303" pitchFamily="18" charset="0"/>
              </a:rPr>
              <a:t>eg</a:t>
            </a:r>
            <a:r>
              <a:rPr lang="en-US" sz="3200" dirty="0">
                <a:latin typeface="Perpetua" panose="02020502060401020303" pitchFamily="18" charset="0"/>
              </a:rPr>
              <a:t> clinics, physician’s office, day care centers, hospice </a:t>
            </a:r>
            <a:r>
              <a:rPr lang="en-US" sz="3200" dirty="0" err="1">
                <a:latin typeface="Perpetua" panose="02020502060401020303" pitchFamily="18" charset="0"/>
              </a:rPr>
              <a:t>etc</a:t>
            </a:r>
            <a:endParaRPr lang="en-US" sz="3200" dirty="0">
              <a:latin typeface="Perpetua" panose="02020502060401020303" pitchFamily="18" charset="0"/>
            </a:endParaRPr>
          </a:p>
          <a:p>
            <a:r>
              <a:rPr lang="en-US" sz="3200" dirty="0">
                <a:latin typeface="Perpetua" panose="02020502060401020303" pitchFamily="18" charset="0"/>
              </a:rPr>
              <a:t>The primary role of a nurse includes: care giver, patient advocacy, health education, researcher &amp; manager/leader</a:t>
            </a:r>
          </a:p>
          <a:p>
            <a:r>
              <a:rPr lang="en-US" sz="3200" dirty="0">
                <a:latin typeface="Perpetua" panose="02020502060401020303" pitchFamily="18" charset="0"/>
              </a:rPr>
              <a:t>Secondary role Includes: coordinator, collaborator &amp; consultant</a:t>
            </a:r>
          </a:p>
          <a:p>
            <a:r>
              <a:rPr lang="en-US" sz="3200" dirty="0">
                <a:latin typeface="Perpetua" panose="02020502060401020303" pitchFamily="18" charset="0"/>
              </a:rPr>
              <a:t>Advanced practice roles: nurse practitioner, clinical nurse specialist &amp; care manager  </a:t>
            </a:r>
          </a:p>
          <a:p>
            <a:pPr marL="0" indent="0">
              <a:buNone/>
            </a:pPr>
            <a:endParaRPr lang="en-US" sz="3200" dirty="0"/>
          </a:p>
          <a:p>
            <a:endParaRPr lang="en-US" sz="3200" dirty="0"/>
          </a:p>
        </p:txBody>
      </p:sp>
    </p:spTree>
    <p:extLst>
      <p:ext uri="{BB962C8B-B14F-4D97-AF65-F5344CB8AC3E}">
        <p14:creationId xmlns:p14="http://schemas.microsoft.com/office/powerpoint/2010/main" val="4128018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3232"/>
            <a:ext cx="9601196" cy="804673"/>
          </a:xfrm>
        </p:spPr>
        <p:txBody>
          <a:bodyPr>
            <a:normAutofit/>
          </a:bodyPr>
          <a:lstStyle/>
          <a:p>
            <a:r>
              <a:rPr lang="en-US" b="1" dirty="0" smtClean="0">
                <a:latin typeface="Perpetua" panose="02020502060401020303" pitchFamily="18" charset="0"/>
              </a:rPr>
              <a:t>Child and family communication </a:t>
            </a:r>
            <a:endParaRPr lang="en-US" b="1" dirty="0">
              <a:latin typeface="Perpetua" panose="02020502060401020303" pitchFamily="18" charset="0"/>
            </a:endParaRPr>
          </a:p>
        </p:txBody>
      </p:sp>
      <p:sp>
        <p:nvSpPr>
          <p:cNvPr id="3" name="Content Placeholder 2"/>
          <p:cNvSpPr>
            <a:spLocks noGrp="1"/>
          </p:cNvSpPr>
          <p:nvPr>
            <p:ph idx="1"/>
          </p:nvPr>
        </p:nvSpPr>
        <p:spPr>
          <a:xfrm>
            <a:off x="1295401" y="1810512"/>
            <a:ext cx="9601196" cy="4065356"/>
          </a:xfrm>
        </p:spPr>
        <p:txBody>
          <a:bodyPr>
            <a:normAutofit lnSpcReduction="10000"/>
          </a:bodyPr>
          <a:lstStyle/>
          <a:p>
            <a:r>
              <a:rPr lang="en-US" sz="3600" dirty="0" smtClean="0">
                <a:latin typeface="Perpetua" panose="02020502060401020303" pitchFamily="18" charset="0"/>
              </a:rPr>
              <a:t>Effective communication among staff, children, their caregiver can lead to enhanced understanding of the child’s condition and active participation of family/caregivers</a:t>
            </a:r>
          </a:p>
          <a:p>
            <a:r>
              <a:rPr lang="en-US" sz="3600" dirty="0" smtClean="0">
                <a:latin typeface="Perpetua" panose="02020502060401020303" pitchFamily="18" charset="0"/>
              </a:rPr>
              <a:t>Effective communication is very basic/central components to delivering effective care to children &amp; caregivers </a:t>
            </a:r>
            <a:endParaRPr lang="en-US" sz="3600" dirty="0">
              <a:latin typeface="Perpetua" panose="02020502060401020303" pitchFamily="18" charset="0"/>
            </a:endParaRPr>
          </a:p>
        </p:txBody>
      </p:sp>
    </p:spTree>
    <p:extLst>
      <p:ext uri="{BB962C8B-B14F-4D97-AF65-F5344CB8AC3E}">
        <p14:creationId xmlns:p14="http://schemas.microsoft.com/office/powerpoint/2010/main" val="3136677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Perpetua" panose="02020502060401020303" pitchFamily="18" charset="0"/>
              </a:rPr>
              <a:t>Child and family communication </a:t>
            </a:r>
            <a:endParaRPr lang="en-US" dirty="0"/>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Therefore, nurses need to use effective communication skills in every interaction to:</a:t>
            </a:r>
          </a:p>
          <a:p>
            <a:pPr lvl="1">
              <a:buFont typeface="Courier New" panose="02070309020205020404" pitchFamily="49" charset="0"/>
              <a:buChar char="o"/>
            </a:pPr>
            <a:r>
              <a:rPr lang="en-US" sz="3600" dirty="0" smtClean="0">
                <a:latin typeface="Perpetua" panose="02020502060401020303" pitchFamily="18" charset="0"/>
              </a:rPr>
              <a:t>Enhance cooperation of family and ensure interventions are likely to be optional because of good rapport</a:t>
            </a:r>
            <a:endParaRPr lang="en-US" sz="3600" dirty="0">
              <a:latin typeface="Perpetua" panose="02020502060401020303" pitchFamily="18" charset="0"/>
            </a:endParaRPr>
          </a:p>
        </p:txBody>
      </p:sp>
    </p:spTree>
    <p:extLst>
      <p:ext uri="{BB962C8B-B14F-4D97-AF65-F5344CB8AC3E}">
        <p14:creationId xmlns:p14="http://schemas.microsoft.com/office/powerpoint/2010/main" val="1597474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Perpetua" panose="02020502060401020303" pitchFamily="18" charset="0"/>
              </a:rPr>
              <a:t>Child and family communication </a:t>
            </a:r>
            <a:endParaRPr lang="en-US" dirty="0"/>
          </a:p>
        </p:txBody>
      </p:sp>
      <p:sp>
        <p:nvSpPr>
          <p:cNvPr id="3" name="Content Placeholder 2"/>
          <p:cNvSpPr>
            <a:spLocks noGrp="1"/>
          </p:cNvSpPr>
          <p:nvPr>
            <p:ph idx="1"/>
          </p:nvPr>
        </p:nvSpPr>
        <p:spPr>
          <a:xfrm>
            <a:off x="1295401" y="1975104"/>
            <a:ext cx="9601196" cy="3900764"/>
          </a:xfrm>
        </p:spPr>
        <p:txBody>
          <a:bodyPr>
            <a:normAutofit lnSpcReduction="10000"/>
          </a:bodyPr>
          <a:lstStyle/>
          <a:p>
            <a:r>
              <a:rPr lang="en-US" sz="3600" b="1" dirty="0" smtClean="0">
                <a:latin typeface="Perpetua" panose="02020502060401020303" pitchFamily="18" charset="0"/>
              </a:rPr>
              <a:t>There are two basic model of  communication</a:t>
            </a:r>
          </a:p>
          <a:p>
            <a:pPr>
              <a:buFont typeface="Courier New" panose="02070309020205020404" pitchFamily="49" charset="0"/>
              <a:buChar char="o"/>
            </a:pPr>
            <a:r>
              <a:rPr lang="en-US" sz="3600" dirty="0" smtClean="0">
                <a:latin typeface="Perpetua" panose="02020502060401020303" pitchFamily="18" charset="0"/>
              </a:rPr>
              <a:t>Formal/informal communication</a:t>
            </a:r>
          </a:p>
          <a:p>
            <a:pPr>
              <a:buFont typeface="Courier New" panose="02070309020205020404" pitchFamily="49" charset="0"/>
              <a:buChar char="o"/>
            </a:pPr>
            <a:r>
              <a:rPr lang="en-US" sz="3600" dirty="0" smtClean="0">
                <a:latin typeface="Perpetua" panose="02020502060401020303" pitchFamily="18" charset="0"/>
              </a:rPr>
              <a:t>Verbal/nonverbal communication</a:t>
            </a:r>
          </a:p>
          <a:p>
            <a:pPr>
              <a:buFont typeface="Arial" panose="020B0604020202020204" pitchFamily="34" charset="0"/>
              <a:buChar char="•"/>
            </a:pPr>
            <a:r>
              <a:rPr lang="en-US" sz="3600" b="1" dirty="0" smtClean="0">
                <a:latin typeface="Perpetua" panose="02020502060401020303" pitchFamily="18" charset="0"/>
              </a:rPr>
              <a:t>Formal</a:t>
            </a:r>
            <a:r>
              <a:rPr lang="en-US" sz="3600" dirty="0" smtClean="0">
                <a:latin typeface="Perpetua" panose="02020502060401020303" pitchFamily="18" charset="0"/>
              </a:rPr>
              <a:t> is an organized communication with particular agenda  </a:t>
            </a:r>
            <a:r>
              <a:rPr lang="en-US" sz="3600" dirty="0" err="1" smtClean="0">
                <a:latin typeface="Perpetua" panose="02020502060401020303" pitchFamily="18" charset="0"/>
              </a:rPr>
              <a:t>eg</a:t>
            </a:r>
            <a:r>
              <a:rPr lang="en-US" sz="3600" dirty="0" smtClean="0">
                <a:latin typeface="Perpetua" panose="02020502060401020303" pitchFamily="18" charset="0"/>
              </a:rPr>
              <a:t> health education </a:t>
            </a:r>
            <a:r>
              <a:rPr lang="en-US" sz="3600" dirty="0">
                <a:latin typeface="Perpetua" panose="02020502060401020303" pitchFamily="18" charset="0"/>
              </a:rPr>
              <a:t>during discharge, While </a:t>
            </a:r>
            <a:r>
              <a:rPr lang="en-US" sz="3600" b="1" dirty="0">
                <a:latin typeface="Perpetua" panose="02020502060401020303" pitchFamily="18" charset="0"/>
              </a:rPr>
              <a:t>informal</a:t>
            </a:r>
            <a:r>
              <a:rPr lang="en-US" sz="3600" dirty="0">
                <a:latin typeface="Perpetua" panose="02020502060401020303" pitchFamily="18" charset="0"/>
              </a:rPr>
              <a:t> is when one talks </a:t>
            </a:r>
            <a:r>
              <a:rPr lang="en-US" sz="3600" dirty="0" smtClean="0">
                <a:latin typeface="Perpetua" panose="02020502060401020303" pitchFamily="18" charset="0"/>
              </a:rPr>
              <a:t>without </a:t>
            </a:r>
            <a:r>
              <a:rPr lang="en-US" sz="3600" dirty="0">
                <a:latin typeface="Perpetua" panose="02020502060401020303" pitchFamily="18" charset="0"/>
              </a:rPr>
              <a:t>particular </a:t>
            </a:r>
            <a:r>
              <a:rPr lang="en-US" sz="3600" dirty="0" smtClean="0">
                <a:latin typeface="Perpetua" panose="02020502060401020303" pitchFamily="18" charset="0"/>
              </a:rPr>
              <a:t>agenda</a:t>
            </a:r>
            <a:endParaRPr lang="en-US" sz="3600" dirty="0">
              <a:latin typeface="Perpetua" panose="02020502060401020303" pitchFamily="18" charset="0"/>
            </a:endParaRPr>
          </a:p>
          <a:p>
            <a:pPr>
              <a:buFont typeface="Arial" panose="020B0604020202020204" pitchFamily="34" charset="0"/>
              <a:buChar char="•"/>
            </a:pPr>
            <a:endParaRPr lang="en-US" sz="3600" dirty="0">
              <a:latin typeface="Perpetua" panose="02020502060401020303" pitchFamily="18" charset="0"/>
            </a:endParaRPr>
          </a:p>
        </p:txBody>
      </p:sp>
    </p:spTree>
    <p:extLst>
      <p:ext uri="{BB962C8B-B14F-4D97-AF65-F5344CB8AC3E}">
        <p14:creationId xmlns:p14="http://schemas.microsoft.com/office/powerpoint/2010/main" val="3547624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4945"/>
            <a:ext cx="9601196" cy="932688"/>
          </a:xfrm>
        </p:spPr>
        <p:txBody>
          <a:bodyPr/>
          <a:lstStyle/>
          <a:p>
            <a:r>
              <a:rPr lang="en-US" b="1" dirty="0">
                <a:solidFill>
                  <a:prstClr val="black">
                    <a:lumMod val="85000"/>
                    <a:lumOff val="15000"/>
                  </a:prstClr>
                </a:solidFill>
                <a:latin typeface="Perpetua" panose="02020502060401020303" pitchFamily="18" charset="0"/>
              </a:rPr>
              <a:t>Child and family communication </a:t>
            </a:r>
            <a:endParaRPr lang="en-US" dirty="0"/>
          </a:p>
        </p:txBody>
      </p:sp>
      <p:sp>
        <p:nvSpPr>
          <p:cNvPr id="3" name="Content Placeholder 2"/>
          <p:cNvSpPr>
            <a:spLocks noGrp="1"/>
          </p:cNvSpPr>
          <p:nvPr>
            <p:ph idx="1"/>
          </p:nvPr>
        </p:nvSpPr>
        <p:spPr>
          <a:xfrm>
            <a:off x="1295401" y="1792224"/>
            <a:ext cx="9601196" cy="4083644"/>
          </a:xfrm>
        </p:spPr>
        <p:txBody>
          <a:bodyPr>
            <a:normAutofit lnSpcReduction="10000"/>
          </a:bodyPr>
          <a:lstStyle/>
          <a:p>
            <a:r>
              <a:rPr lang="en-US" sz="3600" dirty="0" smtClean="0">
                <a:latin typeface="Perpetua" panose="02020502060401020303" pitchFamily="18" charset="0"/>
              </a:rPr>
              <a:t>On the other hand </a:t>
            </a:r>
            <a:r>
              <a:rPr lang="en-US" sz="3600" b="1" dirty="0" smtClean="0">
                <a:latin typeface="Perpetua" panose="02020502060401020303" pitchFamily="18" charset="0"/>
              </a:rPr>
              <a:t>verbal communication </a:t>
            </a:r>
            <a:r>
              <a:rPr lang="en-US" sz="3600" dirty="0" smtClean="0">
                <a:latin typeface="Perpetua" panose="02020502060401020303" pitchFamily="18" charset="0"/>
              </a:rPr>
              <a:t>is message communicated through words/languages,</a:t>
            </a:r>
          </a:p>
          <a:p>
            <a:r>
              <a:rPr lang="en-US" sz="3600" dirty="0" smtClean="0">
                <a:latin typeface="Perpetua" panose="02020502060401020303" pitchFamily="18" charset="0"/>
              </a:rPr>
              <a:t>lastly </a:t>
            </a:r>
            <a:r>
              <a:rPr lang="en-US" sz="3600" b="1" dirty="0" smtClean="0">
                <a:latin typeface="Perpetua" panose="02020502060401020303" pitchFamily="18" charset="0"/>
              </a:rPr>
              <a:t>nonverbal communication </a:t>
            </a:r>
            <a:r>
              <a:rPr lang="en-US" sz="3600" dirty="0" smtClean="0">
                <a:latin typeface="Perpetua" panose="02020502060401020303" pitchFamily="18" charset="0"/>
              </a:rPr>
              <a:t>is conveying feelings, attitude and intention</a:t>
            </a:r>
          </a:p>
          <a:p>
            <a:r>
              <a:rPr lang="en-US" sz="3600" dirty="0" smtClean="0">
                <a:latin typeface="Perpetua" panose="02020502060401020303" pitchFamily="18" charset="0"/>
              </a:rPr>
              <a:t>Observe for congruency </a:t>
            </a:r>
            <a:r>
              <a:rPr lang="en-US" sz="3600" dirty="0" err="1" smtClean="0">
                <a:latin typeface="Perpetua" panose="02020502060401020303" pitchFamily="18" charset="0"/>
              </a:rPr>
              <a:t>btn</a:t>
            </a:r>
            <a:r>
              <a:rPr lang="en-US" sz="3600" dirty="0" smtClean="0">
                <a:latin typeface="Perpetua" panose="02020502060401020303" pitchFamily="18" charset="0"/>
              </a:rPr>
              <a:t> verbal &amp; non-verbal, if there contraindication, the  listener usually believes non-verbal rather than verbal  message </a:t>
            </a:r>
            <a:endParaRPr lang="en-US" sz="3600" dirty="0">
              <a:latin typeface="Perpetua" panose="02020502060401020303" pitchFamily="18" charset="0"/>
            </a:endParaRPr>
          </a:p>
        </p:txBody>
      </p:sp>
    </p:spTree>
    <p:extLst>
      <p:ext uri="{BB962C8B-B14F-4D97-AF65-F5344CB8AC3E}">
        <p14:creationId xmlns:p14="http://schemas.microsoft.com/office/powerpoint/2010/main" val="205351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Perpetua" panose="02020502060401020303" pitchFamily="18" charset="0"/>
              </a:rPr>
              <a:t>Introduction to pediatric cont.. </a:t>
            </a:r>
            <a:endParaRPr lang="en-US" dirty="0"/>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Many contemporary social changes have taken place and these have impacted on children on different ways</a:t>
            </a:r>
          </a:p>
          <a:p>
            <a:r>
              <a:rPr lang="en-US" sz="3600" dirty="0" smtClean="0">
                <a:latin typeface="Perpetua" panose="02020502060401020303" pitchFamily="18" charset="0"/>
              </a:rPr>
              <a:t>Providing pediatric care to children and families requires knowledge of different dynamics that influence it in contemporary society  </a:t>
            </a:r>
            <a:endParaRPr lang="en-US" sz="3600" dirty="0">
              <a:latin typeface="Perpetua" panose="02020502060401020303" pitchFamily="18" charset="0"/>
            </a:endParaRPr>
          </a:p>
        </p:txBody>
      </p:sp>
    </p:spTree>
    <p:extLst>
      <p:ext uri="{BB962C8B-B14F-4D97-AF65-F5344CB8AC3E}">
        <p14:creationId xmlns:p14="http://schemas.microsoft.com/office/powerpoint/2010/main" val="20166050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3233"/>
            <a:ext cx="9601196" cy="1060704"/>
          </a:xfrm>
        </p:spPr>
        <p:txBody>
          <a:bodyPr>
            <a:normAutofit fontScale="90000"/>
          </a:bodyPr>
          <a:lstStyle/>
          <a:p>
            <a:r>
              <a:rPr lang="en-US" b="1" dirty="0" smtClean="0">
                <a:solidFill>
                  <a:prstClr val="black">
                    <a:lumMod val="85000"/>
                    <a:lumOff val="15000"/>
                  </a:prstClr>
                </a:solidFill>
                <a:latin typeface="Perpetua" panose="02020502060401020303" pitchFamily="18" charset="0"/>
              </a:rPr>
              <a:t>Nurse, Child </a:t>
            </a:r>
            <a:r>
              <a:rPr lang="en-US" b="1" dirty="0">
                <a:solidFill>
                  <a:prstClr val="black">
                    <a:lumMod val="85000"/>
                    <a:lumOff val="15000"/>
                  </a:prstClr>
                </a:solidFill>
                <a:latin typeface="Perpetua" panose="02020502060401020303" pitchFamily="18" charset="0"/>
              </a:rPr>
              <a:t>and family communication </a:t>
            </a:r>
            <a:endParaRPr lang="en-US" dirty="0"/>
          </a:p>
        </p:txBody>
      </p:sp>
      <p:sp>
        <p:nvSpPr>
          <p:cNvPr id="3" name="Content Placeholder 2"/>
          <p:cNvSpPr>
            <a:spLocks noGrp="1"/>
          </p:cNvSpPr>
          <p:nvPr>
            <p:ph idx="1"/>
          </p:nvPr>
        </p:nvSpPr>
        <p:spPr>
          <a:xfrm>
            <a:off x="1295401" y="1737360"/>
            <a:ext cx="9601196" cy="4138508"/>
          </a:xfrm>
        </p:spPr>
        <p:txBody>
          <a:bodyPr>
            <a:normAutofit fontScale="92500" lnSpcReduction="20000"/>
          </a:bodyPr>
          <a:lstStyle/>
          <a:p>
            <a:r>
              <a:rPr lang="en-US" sz="3600" dirty="0" smtClean="0">
                <a:latin typeface="Perpetua" panose="02020502060401020303" pitchFamily="18" charset="0"/>
              </a:rPr>
              <a:t>Nurses’ ability to establish therapeutic relationship is related to her communication abilities </a:t>
            </a:r>
            <a:r>
              <a:rPr lang="en-US" sz="3600" dirty="0" err="1" smtClean="0">
                <a:latin typeface="Perpetua" panose="02020502060401020303" pitchFamily="18" charset="0"/>
              </a:rPr>
              <a:t>i.e</a:t>
            </a:r>
            <a:r>
              <a:rPr lang="en-US" sz="3600" dirty="0" smtClean="0">
                <a:latin typeface="Perpetua" panose="02020502060401020303" pitchFamily="18" charset="0"/>
              </a:rPr>
              <a:t> ability for therapeutic communication</a:t>
            </a:r>
          </a:p>
          <a:p>
            <a:r>
              <a:rPr lang="en-US" sz="3600" dirty="0" smtClean="0">
                <a:latin typeface="Perpetua" panose="02020502060401020303" pitchFamily="18" charset="0"/>
              </a:rPr>
              <a:t>It’s vital tool for history taking, physical examination, health education and maintaining adequate rapport with the child/care giver</a:t>
            </a:r>
          </a:p>
          <a:p>
            <a:r>
              <a:rPr lang="en-US" sz="3600" dirty="0" smtClean="0">
                <a:latin typeface="Perpetua" panose="02020502060401020303" pitchFamily="18" charset="0"/>
              </a:rPr>
              <a:t>It is the basic requirement for family or caregiver centered pediatric care </a:t>
            </a:r>
          </a:p>
          <a:p>
            <a:endParaRPr lang="en-US" sz="3600" dirty="0">
              <a:latin typeface="Perpetua" panose="02020502060401020303" pitchFamily="18" charset="0"/>
            </a:endParaRPr>
          </a:p>
        </p:txBody>
      </p:sp>
    </p:spTree>
    <p:extLst>
      <p:ext uri="{BB962C8B-B14F-4D97-AF65-F5344CB8AC3E}">
        <p14:creationId xmlns:p14="http://schemas.microsoft.com/office/powerpoint/2010/main" val="162278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lumMod val="85000"/>
                    <a:lumOff val="15000"/>
                  </a:prstClr>
                </a:solidFill>
                <a:latin typeface="Perpetua" panose="02020502060401020303" pitchFamily="18" charset="0"/>
              </a:rPr>
              <a:t>Nurse, Child </a:t>
            </a:r>
            <a:r>
              <a:rPr lang="en-US" b="1" dirty="0">
                <a:solidFill>
                  <a:prstClr val="black">
                    <a:lumMod val="85000"/>
                    <a:lumOff val="15000"/>
                  </a:prstClr>
                </a:solidFill>
                <a:latin typeface="Perpetua" panose="02020502060401020303" pitchFamily="18" charset="0"/>
              </a:rPr>
              <a:t>and family communication </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3600" dirty="0" smtClean="0">
                <a:latin typeface="Perpetua" panose="02020502060401020303" pitchFamily="18" charset="0"/>
              </a:rPr>
              <a:t>There are certain consideration that are vital for effective communication: rapport/trust, respect, empathy, and listening </a:t>
            </a:r>
          </a:p>
          <a:p>
            <a:pPr marL="0" indent="0">
              <a:buNone/>
            </a:pPr>
            <a:r>
              <a:rPr lang="en-US" sz="3600" b="1" dirty="0" smtClean="0">
                <a:latin typeface="Perpetua" panose="02020502060401020303" pitchFamily="18" charset="0"/>
              </a:rPr>
              <a:t>Listening</a:t>
            </a:r>
          </a:p>
          <a:p>
            <a:pPr>
              <a:buFont typeface="Courier New" panose="02070309020205020404" pitchFamily="49" charset="0"/>
              <a:buChar char="o"/>
            </a:pPr>
            <a:r>
              <a:rPr lang="en-US" sz="3600" dirty="0" smtClean="0">
                <a:latin typeface="Perpetua" panose="02020502060401020303" pitchFamily="18" charset="0"/>
              </a:rPr>
              <a:t>It is providing verbal/nonverbal clues that communicates interest</a:t>
            </a:r>
          </a:p>
          <a:p>
            <a:pPr marL="0" indent="0">
              <a:buNone/>
            </a:pPr>
            <a:endParaRPr lang="en-US" sz="3600" dirty="0">
              <a:latin typeface="Perpetua" panose="02020502060401020303" pitchFamily="18" charset="0"/>
            </a:endParaRPr>
          </a:p>
        </p:txBody>
      </p:sp>
    </p:spTree>
    <p:extLst>
      <p:ext uri="{BB962C8B-B14F-4D97-AF65-F5344CB8AC3E}">
        <p14:creationId xmlns:p14="http://schemas.microsoft.com/office/powerpoint/2010/main" val="502385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48641"/>
            <a:ext cx="9601196" cy="1024128"/>
          </a:xfrm>
        </p:spPr>
        <p:txBody>
          <a:bodyPr/>
          <a:lstStyle/>
          <a:p>
            <a:r>
              <a:rPr lang="en-US" b="1" dirty="0" smtClean="0">
                <a:solidFill>
                  <a:prstClr val="black">
                    <a:lumMod val="85000"/>
                    <a:lumOff val="15000"/>
                  </a:prstClr>
                </a:solidFill>
                <a:latin typeface="Perpetua" panose="02020502060401020303" pitchFamily="18" charset="0"/>
              </a:rPr>
              <a:t>Nurse Child </a:t>
            </a:r>
            <a:r>
              <a:rPr lang="en-US" b="1" dirty="0">
                <a:solidFill>
                  <a:prstClr val="black">
                    <a:lumMod val="85000"/>
                    <a:lumOff val="15000"/>
                  </a:prstClr>
                </a:solidFill>
                <a:latin typeface="Perpetua" panose="02020502060401020303" pitchFamily="18" charset="0"/>
              </a:rPr>
              <a:t>and family communication </a:t>
            </a:r>
            <a:endParaRPr lang="en-US" dirty="0"/>
          </a:p>
        </p:txBody>
      </p:sp>
      <p:sp>
        <p:nvSpPr>
          <p:cNvPr id="3" name="Content Placeholder 2"/>
          <p:cNvSpPr>
            <a:spLocks noGrp="1"/>
          </p:cNvSpPr>
          <p:nvPr>
            <p:ph idx="1"/>
          </p:nvPr>
        </p:nvSpPr>
        <p:spPr>
          <a:xfrm>
            <a:off x="1295401" y="1536192"/>
            <a:ext cx="9601196" cy="4339676"/>
          </a:xfrm>
        </p:spPr>
        <p:txBody>
          <a:bodyPr>
            <a:normAutofit lnSpcReduction="10000"/>
          </a:bodyPr>
          <a:lstStyle/>
          <a:p>
            <a:r>
              <a:rPr lang="en-US" sz="3600" b="1" dirty="0" smtClean="0">
                <a:latin typeface="Perpetua" panose="02020502060401020303" pitchFamily="18" charset="0"/>
              </a:rPr>
              <a:t>Listening cont.…</a:t>
            </a:r>
          </a:p>
          <a:p>
            <a:pPr lvl="1">
              <a:buFont typeface="Courier New" panose="02070309020205020404" pitchFamily="49" charset="0"/>
              <a:buChar char="o"/>
            </a:pPr>
            <a:r>
              <a:rPr lang="en-US" sz="3600" dirty="0" smtClean="0">
                <a:latin typeface="Perpetua" panose="02020502060401020303" pitchFamily="18" charset="0"/>
              </a:rPr>
              <a:t>It requires actively attending to what is verbalized. Observed, and created by entire communication context</a:t>
            </a:r>
          </a:p>
          <a:p>
            <a:pPr lvl="1">
              <a:buFont typeface="Courier New" panose="02070309020205020404" pitchFamily="49" charset="0"/>
              <a:buChar char="o"/>
            </a:pPr>
            <a:r>
              <a:rPr lang="en-US" sz="3600" dirty="0" smtClean="0">
                <a:latin typeface="Perpetua" panose="02020502060401020303" pitchFamily="18" charset="0"/>
              </a:rPr>
              <a:t>Encourages expression of feelings and inputs</a:t>
            </a:r>
          </a:p>
          <a:p>
            <a:pPr lvl="1">
              <a:buFont typeface="Courier New" panose="02070309020205020404" pitchFamily="49" charset="0"/>
              <a:buChar char="o"/>
            </a:pPr>
            <a:r>
              <a:rPr lang="en-US" sz="3600" dirty="0" smtClean="0">
                <a:latin typeface="Perpetua" panose="02020502060401020303" pitchFamily="18" charset="0"/>
              </a:rPr>
              <a:t>It considers developmental level of children and their  emotional behaviour </a:t>
            </a:r>
            <a:endParaRPr lang="en-US" sz="3600" dirty="0">
              <a:latin typeface="Perpetua" panose="02020502060401020303" pitchFamily="18" charset="0"/>
            </a:endParaRPr>
          </a:p>
        </p:txBody>
      </p:sp>
    </p:spTree>
    <p:extLst>
      <p:ext uri="{BB962C8B-B14F-4D97-AF65-F5344CB8AC3E}">
        <p14:creationId xmlns:p14="http://schemas.microsoft.com/office/powerpoint/2010/main" val="2715081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Perpetua" panose="02020502060401020303" pitchFamily="18" charset="0"/>
              </a:rPr>
              <a:t>Nurse Child and family communication </a:t>
            </a:r>
            <a:endParaRPr lang="en-US" dirty="0"/>
          </a:p>
        </p:txBody>
      </p:sp>
      <p:sp>
        <p:nvSpPr>
          <p:cNvPr id="3" name="Content Placeholder 2"/>
          <p:cNvSpPr>
            <a:spLocks noGrp="1"/>
          </p:cNvSpPr>
          <p:nvPr>
            <p:ph idx="1"/>
          </p:nvPr>
        </p:nvSpPr>
        <p:spPr>
          <a:xfrm>
            <a:off x="1295401" y="1920240"/>
            <a:ext cx="9601196" cy="3955628"/>
          </a:xfrm>
        </p:spPr>
        <p:txBody>
          <a:bodyPr>
            <a:normAutofit/>
          </a:bodyPr>
          <a:lstStyle/>
          <a:p>
            <a:r>
              <a:rPr lang="en-US" sz="3600" b="1" dirty="0" smtClean="0">
                <a:latin typeface="Perpetua" panose="02020502060401020303" pitchFamily="18" charset="0"/>
              </a:rPr>
              <a:t>The four </a:t>
            </a:r>
            <a:r>
              <a:rPr lang="en-US" sz="3600" b="1" dirty="0" err="1" smtClean="0">
                <a:latin typeface="Perpetua" panose="02020502060401020303" pitchFamily="18" charset="0"/>
              </a:rPr>
              <a:t>Bs</a:t>
            </a:r>
            <a:r>
              <a:rPr lang="en-US" sz="3600" b="1" dirty="0" smtClean="0">
                <a:latin typeface="Perpetua" panose="02020502060401020303" pitchFamily="18" charset="0"/>
              </a:rPr>
              <a:t> for effective listening</a:t>
            </a:r>
          </a:p>
          <a:p>
            <a:pPr>
              <a:buFont typeface="Courier New" panose="02070309020205020404" pitchFamily="49" charset="0"/>
              <a:buChar char="o"/>
            </a:pPr>
            <a:r>
              <a:rPr lang="en-US" sz="3600" dirty="0" smtClean="0">
                <a:latin typeface="Perpetua" panose="02020502060401020303" pitchFamily="18" charset="0"/>
              </a:rPr>
              <a:t>Be attentive and eliminate distraction  </a:t>
            </a:r>
          </a:p>
          <a:p>
            <a:pPr>
              <a:buFont typeface="Courier New" panose="02070309020205020404" pitchFamily="49" charset="0"/>
              <a:buChar char="o"/>
            </a:pPr>
            <a:r>
              <a:rPr lang="en-US" sz="3600" dirty="0" smtClean="0">
                <a:latin typeface="Perpetua" panose="02020502060401020303" pitchFamily="18" charset="0"/>
              </a:rPr>
              <a:t>Be clear about the message, clarify if necessary</a:t>
            </a:r>
          </a:p>
          <a:p>
            <a:pPr>
              <a:buFont typeface="Courier New" panose="02070309020205020404" pitchFamily="49" charset="0"/>
              <a:buChar char="o"/>
            </a:pPr>
            <a:r>
              <a:rPr lang="en-US" sz="3600" dirty="0" smtClean="0">
                <a:latin typeface="Perpetua" panose="02020502060401020303" pitchFamily="18" charset="0"/>
              </a:rPr>
              <a:t>Be empathetic, convey concerns caring</a:t>
            </a:r>
          </a:p>
          <a:p>
            <a:pPr>
              <a:buFont typeface="Courier New" panose="02070309020205020404" pitchFamily="49" charset="0"/>
              <a:buChar char="o"/>
            </a:pPr>
            <a:r>
              <a:rPr lang="en-US" sz="3600" dirty="0" smtClean="0">
                <a:latin typeface="Perpetua" panose="02020502060401020303" pitchFamily="18" charset="0"/>
              </a:rPr>
              <a:t>Be open-minded, avoid prejudices </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187996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lumMod val="85000"/>
                    <a:lumOff val="15000"/>
                  </a:prstClr>
                </a:solidFill>
                <a:latin typeface="Perpetua" panose="02020502060401020303" pitchFamily="18" charset="0"/>
              </a:rPr>
              <a:t>Nurse, </a:t>
            </a:r>
            <a:r>
              <a:rPr lang="en-US" b="1" dirty="0">
                <a:solidFill>
                  <a:prstClr val="black">
                    <a:lumMod val="85000"/>
                    <a:lumOff val="15000"/>
                  </a:prstClr>
                </a:solidFill>
                <a:latin typeface="Perpetua" panose="02020502060401020303" pitchFamily="18" charset="0"/>
              </a:rPr>
              <a:t>Child and family communication </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600" b="1" dirty="0" smtClean="0">
                <a:latin typeface="Perpetua" panose="02020502060401020303" pitchFamily="18" charset="0"/>
              </a:rPr>
              <a:t>Effective listening cont.…</a:t>
            </a:r>
          </a:p>
          <a:p>
            <a:pPr>
              <a:buFont typeface="Courier New" panose="02070309020205020404" pitchFamily="49" charset="0"/>
              <a:buChar char="o"/>
            </a:pPr>
            <a:r>
              <a:rPr lang="en-US" sz="3600" dirty="0" smtClean="0">
                <a:latin typeface="Perpetua" panose="02020502060401020303" pitchFamily="18" charset="0"/>
              </a:rPr>
              <a:t>Provide feedback </a:t>
            </a:r>
            <a:r>
              <a:rPr lang="en-US" sz="3600" dirty="0" err="1" smtClean="0">
                <a:latin typeface="Perpetua" panose="02020502060401020303" pitchFamily="18" charset="0"/>
              </a:rPr>
              <a:t>eg</a:t>
            </a:r>
            <a:r>
              <a:rPr lang="en-US" sz="3600" dirty="0" smtClean="0">
                <a:latin typeface="Perpetua" panose="02020502060401020303" pitchFamily="18" charset="0"/>
              </a:rPr>
              <a:t> by nodding, reflecting back to client what was said, ask questions to clarify, seek validation from the client to ensure one is talking about the same thing and follow one single idea and explore it further</a:t>
            </a:r>
          </a:p>
          <a:p>
            <a:pPr>
              <a:buFont typeface="Courier New" panose="02070309020205020404" pitchFamily="49" charset="0"/>
              <a:buChar char="o"/>
            </a:pPr>
            <a:endParaRPr lang="en-US" sz="3600" dirty="0" smtClean="0">
              <a:latin typeface="Perpetua" panose="02020502060401020303" pitchFamily="18" charset="0"/>
            </a:endParaRPr>
          </a:p>
          <a:p>
            <a:endParaRPr lang="en-US" dirty="0"/>
          </a:p>
        </p:txBody>
      </p:sp>
    </p:spTree>
    <p:extLst>
      <p:ext uri="{BB962C8B-B14F-4D97-AF65-F5344CB8AC3E}">
        <p14:creationId xmlns:p14="http://schemas.microsoft.com/office/powerpoint/2010/main" val="1034504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lumMod val="85000"/>
                    <a:lumOff val="15000"/>
                  </a:prstClr>
                </a:solidFill>
                <a:latin typeface="Perpetua" panose="02020502060401020303" pitchFamily="18" charset="0"/>
              </a:rPr>
              <a:t>Nurse, Child and family communication </a:t>
            </a:r>
            <a:endParaRPr lang="en-US" dirty="0"/>
          </a:p>
        </p:txBody>
      </p:sp>
      <p:sp>
        <p:nvSpPr>
          <p:cNvPr id="3" name="Content Placeholder 2"/>
          <p:cNvSpPr>
            <a:spLocks noGrp="1"/>
          </p:cNvSpPr>
          <p:nvPr>
            <p:ph idx="1"/>
          </p:nvPr>
        </p:nvSpPr>
        <p:spPr/>
        <p:txBody>
          <a:bodyPr>
            <a:normAutofit fontScale="92500" lnSpcReduction="10000"/>
          </a:bodyPr>
          <a:lstStyle/>
          <a:p>
            <a:r>
              <a:rPr lang="en-US" sz="3600" b="1" dirty="0" smtClean="0">
                <a:latin typeface="Perpetua" panose="02020502060401020303" pitchFamily="18" charset="0"/>
              </a:rPr>
              <a:t>Conflict management</a:t>
            </a:r>
            <a:r>
              <a:rPr lang="en-US" sz="3600" dirty="0" smtClean="0">
                <a:latin typeface="Perpetua" panose="02020502060401020303" pitchFamily="18" charset="0"/>
              </a:rPr>
              <a:t>: Nurse should strive for win-win approach so that child &amp; care giver feel in control &amp; can likely adhere to decision arrived at</a:t>
            </a:r>
          </a:p>
          <a:p>
            <a:r>
              <a:rPr lang="en-US" sz="3600" b="1" dirty="0" smtClean="0">
                <a:latin typeface="Perpetua" panose="02020502060401020303" pitchFamily="18" charset="0"/>
              </a:rPr>
              <a:t>Physical boundaries: </a:t>
            </a:r>
            <a:r>
              <a:rPr lang="en-US" sz="3600" dirty="0" smtClean="0">
                <a:latin typeface="Perpetua" panose="02020502060401020303" pitchFamily="18" charset="0"/>
              </a:rPr>
              <a:t>nurses creates &amp; maintain them to avoid emotional over involvement &amp; overprotection </a:t>
            </a:r>
            <a:r>
              <a:rPr lang="en-US" sz="3600" dirty="0" err="1" smtClean="0">
                <a:latin typeface="Perpetua" panose="02020502060401020303" pitchFamily="18" charset="0"/>
              </a:rPr>
              <a:t>eg</a:t>
            </a:r>
            <a:r>
              <a:rPr lang="en-US" sz="3600" dirty="0" smtClean="0">
                <a:latin typeface="Perpetua" panose="02020502060401020303" pitchFamily="18" charset="0"/>
              </a:rPr>
              <a:t> exchanging gifts, sharing personal information</a:t>
            </a:r>
          </a:p>
          <a:p>
            <a:pPr>
              <a:buFont typeface="Courier New" panose="02070309020205020404" pitchFamily="49" charset="0"/>
              <a:buChar char="o"/>
            </a:pPr>
            <a:endParaRPr lang="en-US" sz="3600" dirty="0">
              <a:latin typeface="Perpetua" panose="02020502060401020303" pitchFamily="18" charset="0"/>
            </a:endParaRPr>
          </a:p>
        </p:txBody>
      </p:sp>
    </p:spTree>
    <p:extLst>
      <p:ext uri="{BB962C8B-B14F-4D97-AF65-F5344CB8AC3E}">
        <p14:creationId xmlns:p14="http://schemas.microsoft.com/office/powerpoint/2010/main" val="3423761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lumMod val="85000"/>
                    <a:lumOff val="15000"/>
                  </a:prstClr>
                </a:solidFill>
                <a:latin typeface="Perpetua" panose="02020502060401020303" pitchFamily="18" charset="0"/>
              </a:rPr>
              <a:t>Nurse, Child and family communication </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latin typeface="Perpetua" panose="02020502060401020303" pitchFamily="18" charset="0"/>
              </a:rPr>
              <a:t>Communication principles based on developmental levels </a:t>
            </a:r>
          </a:p>
          <a:p>
            <a:r>
              <a:rPr lang="en-US" sz="3600" b="1" dirty="0" smtClean="0">
                <a:latin typeface="Perpetua" panose="02020502060401020303" pitchFamily="18" charset="0"/>
              </a:rPr>
              <a:t>Infants: </a:t>
            </a:r>
            <a:r>
              <a:rPr lang="en-US" sz="3600" dirty="0" smtClean="0">
                <a:latin typeface="Perpetua" panose="02020502060401020303" pitchFamily="18" charset="0"/>
              </a:rPr>
              <a:t>allow warm up to strangers, respond to cries timely, use soothing &amp; calm voice, talk to infant directly </a:t>
            </a:r>
            <a:endParaRPr lang="en-US" sz="3600" dirty="0">
              <a:latin typeface="Perpetua" panose="02020502060401020303" pitchFamily="18" charset="0"/>
            </a:endParaRPr>
          </a:p>
        </p:txBody>
      </p:sp>
    </p:spTree>
    <p:extLst>
      <p:ext uri="{BB962C8B-B14F-4D97-AF65-F5344CB8AC3E}">
        <p14:creationId xmlns:p14="http://schemas.microsoft.com/office/powerpoint/2010/main" val="3817521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lumMod val="85000"/>
                    <a:lumOff val="15000"/>
                  </a:prstClr>
                </a:solidFill>
                <a:latin typeface="Perpetua" panose="02020502060401020303" pitchFamily="18" charset="0"/>
              </a:rPr>
              <a:t>Nurse, Child and family communication </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latin typeface="Perpetua" panose="02020502060401020303" pitchFamily="18" charset="0"/>
              </a:rPr>
              <a:t>Toddlers</a:t>
            </a:r>
            <a:r>
              <a:rPr lang="en-US" sz="3600" dirty="0" smtClean="0">
                <a:latin typeface="Perpetua" panose="02020502060401020303" pitchFamily="18" charset="0"/>
              </a:rPr>
              <a:t>: approach carefully-not cause fear, integrate familiar object in care, use dolls, story telling &amp; picture book in conversation</a:t>
            </a:r>
          </a:p>
          <a:p>
            <a:r>
              <a:rPr lang="en-US" sz="3600" b="1" dirty="0" smtClean="0">
                <a:latin typeface="Perpetua" panose="02020502060401020303" pitchFamily="18" charset="0"/>
              </a:rPr>
              <a:t>Pre-school</a:t>
            </a:r>
            <a:r>
              <a:rPr lang="en-US" sz="3600" dirty="0" smtClean="0">
                <a:latin typeface="Perpetua" panose="02020502060401020303" pitchFamily="18" charset="0"/>
              </a:rPr>
              <a:t>: allow choices as appropriate, use play, story telling, speak honestly, simple language, prepare procedure 1-3 hours before they are done </a:t>
            </a:r>
            <a:endParaRPr lang="en-US" sz="3600" dirty="0">
              <a:latin typeface="Perpetua" panose="02020502060401020303" pitchFamily="18" charset="0"/>
            </a:endParaRPr>
          </a:p>
        </p:txBody>
      </p:sp>
    </p:spTree>
    <p:extLst>
      <p:ext uri="{BB962C8B-B14F-4D97-AF65-F5344CB8AC3E}">
        <p14:creationId xmlns:p14="http://schemas.microsoft.com/office/powerpoint/2010/main" val="2001984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90636"/>
          </a:xfrm>
        </p:spPr>
        <p:txBody>
          <a:bodyPr>
            <a:normAutofit fontScale="90000"/>
          </a:bodyPr>
          <a:lstStyle/>
          <a:p>
            <a:r>
              <a:rPr lang="en-US" sz="4000" b="1" dirty="0">
                <a:solidFill>
                  <a:prstClr val="black">
                    <a:lumMod val="85000"/>
                    <a:lumOff val="15000"/>
                  </a:prstClr>
                </a:solidFill>
                <a:latin typeface="Perpetua" panose="02020502060401020303" pitchFamily="18" charset="0"/>
              </a:rPr>
              <a:t>Nurse, Child and family communication </a:t>
            </a:r>
            <a:endParaRPr lang="en-US" dirty="0"/>
          </a:p>
        </p:txBody>
      </p:sp>
      <p:sp>
        <p:nvSpPr>
          <p:cNvPr id="3" name="Content Placeholder 2"/>
          <p:cNvSpPr>
            <a:spLocks noGrp="1"/>
          </p:cNvSpPr>
          <p:nvPr>
            <p:ph idx="1"/>
          </p:nvPr>
        </p:nvSpPr>
        <p:spPr>
          <a:xfrm>
            <a:off x="1295401" y="1463040"/>
            <a:ext cx="9601196" cy="4412828"/>
          </a:xfrm>
        </p:spPr>
        <p:txBody>
          <a:bodyPr>
            <a:normAutofit/>
          </a:bodyPr>
          <a:lstStyle/>
          <a:p>
            <a:r>
              <a:rPr lang="en-US" sz="3600" b="1" dirty="0" smtClean="0">
                <a:latin typeface="Perpetua" panose="02020502060401020303" pitchFamily="18" charset="0"/>
              </a:rPr>
              <a:t>School age: </a:t>
            </a:r>
            <a:r>
              <a:rPr lang="en-US" sz="3600" dirty="0" smtClean="0">
                <a:latin typeface="Perpetua" panose="02020502060401020303" pitchFamily="18" charset="0"/>
              </a:rPr>
              <a:t>use books, diagrams and videos in preparing for the procedure many days before, allow the child to express feeling</a:t>
            </a:r>
          </a:p>
          <a:p>
            <a:r>
              <a:rPr lang="en-US" sz="3600" b="1" dirty="0" smtClean="0">
                <a:latin typeface="Perpetua" panose="02020502060401020303" pitchFamily="18" charset="0"/>
              </a:rPr>
              <a:t>Adolescent</a:t>
            </a:r>
            <a:r>
              <a:rPr lang="en-US" sz="3600" dirty="0" smtClean="0">
                <a:latin typeface="Perpetua" panose="02020502060401020303" pitchFamily="18" charset="0"/>
              </a:rPr>
              <a:t>: prepare them one week before the procedure, provide respect &amp; privacy, use appropriate medical terminologies, use creative methods to explain experiences &amp; procedures  </a:t>
            </a:r>
            <a:endParaRPr lang="en-US" sz="3600" dirty="0">
              <a:latin typeface="Perpetua" panose="02020502060401020303" pitchFamily="18" charset="0"/>
            </a:endParaRPr>
          </a:p>
        </p:txBody>
      </p:sp>
    </p:spTree>
    <p:extLst>
      <p:ext uri="{BB962C8B-B14F-4D97-AF65-F5344CB8AC3E}">
        <p14:creationId xmlns:p14="http://schemas.microsoft.com/office/powerpoint/2010/main" val="2562146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27212"/>
          </a:xfrm>
        </p:spPr>
        <p:txBody>
          <a:bodyPr>
            <a:normAutofit fontScale="90000"/>
          </a:bodyPr>
          <a:lstStyle/>
          <a:p>
            <a:r>
              <a:rPr lang="en-US" b="1" dirty="0" smtClean="0">
                <a:latin typeface="Perpetua" panose="02020502060401020303" pitchFamily="18" charset="0"/>
              </a:rPr>
              <a:t>Communicating with the care giver </a:t>
            </a:r>
            <a:endParaRPr lang="en-US" b="1" dirty="0">
              <a:latin typeface="Perpetua" panose="02020502060401020303" pitchFamily="18" charset="0"/>
            </a:endParaRPr>
          </a:p>
        </p:txBody>
      </p:sp>
      <p:sp>
        <p:nvSpPr>
          <p:cNvPr id="3" name="Content Placeholder 2"/>
          <p:cNvSpPr>
            <a:spLocks noGrp="1"/>
          </p:cNvSpPr>
          <p:nvPr>
            <p:ph idx="1"/>
          </p:nvPr>
        </p:nvSpPr>
        <p:spPr>
          <a:xfrm>
            <a:off x="1295401" y="1682496"/>
            <a:ext cx="9601196" cy="4193372"/>
          </a:xfrm>
        </p:spPr>
        <p:txBody>
          <a:bodyPr>
            <a:normAutofit fontScale="92500" lnSpcReduction="20000"/>
          </a:bodyPr>
          <a:lstStyle/>
          <a:p>
            <a:r>
              <a:rPr lang="en-US" sz="3600" dirty="0" smtClean="0">
                <a:latin typeface="Perpetua" panose="02020502060401020303" pitchFamily="18" charset="0"/>
              </a:rPr>
              <a:t>Explain equipment and procedure thoroughly </a:t>
            </a:r>
          </a:p>
          <a:p>
            <a:r>
              <a:rPr lang="en-US" sz="3600" dirty="0" smtClean="0">
                <a:latin typeface="Perpetua" panose="02020502060401020303" pitchFamily="18" charset="0"/>
              </a:rPr>
              <a:t>Address the question &amp; concern of care giver honestly</a:t>
            </a:r>
          </a:p>
          <a:p>
            <a:r>
              <a:rPr lang="en-US" sz="3600" dirty="0" smtClean="0">
                <a:latin typeface="Perpetua" panose="02020502060401020303" pitchFamily="18" charset="0"/>
              </a:rPr>
              <a:t>Teach them what to expect the child will look like &amp; feel like during treatment</a:t>
            </a:r>
          </a:p>
          <a:p>
            <a:r>
              <a:rPr lang="en-US" sz="3600" dirty="0" smtClean="0">
                <a:latin typeface="Perpetua" panose="02020502060401020303" pitchFamily="18" charset="0"/>
              </a:rPr>
              <a:t>Help them understand the bigger picture-long term &amp; short term treatment</a:t>
            </a:r>
          </a:p>
          <a:p>
            <a:r>
              <a:rPr lang="en-US" sz="3600" dirty="0" smtClean="0">
                <a:latin typeface="Perpetua" panose="02020502060401020303" pitchFamily="18" charset="0"/>
              </a:rPr>
              <a:t>Teach &amp; allow the care giver to carry out as many aspect of care as possible </a:t>
            </a:r>
            <a:endParaRPr lang="en-US" sz="3600" dirty="0">
              <a:latin typeface="Perpetua" panose="02020502060401020303" pitchFamily="18" charset="0"/>
            </a:endParaRPr>
          </a:p>
        </p:txBody>
      </p:sp>
    </p:spTree>
    <p:extLst>
      <p:ext uri="{BB962C8B-B14F-4D97-AF65-F5344CB8AC3E}">
        <p14:creationId xmlns:p14="http://schemas.microsoft.com/office/powerpoint/2010/main" val="113378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0081"/>
            <a:ext cx="9601196" cy="768096"/>
          </a:xfrm>
        </p:spPr>
        <p:txBody>
          <a:bodyPr/>
          <a:lstStyle/>
          <a:p>
            <a:r>
              <a:rPr lang="en-US" b="1" dirty="0">
                <a:solidFill>
                  <a:prstClr val="black">
                    <a:lumMod val="85000"/>
                    <a:lumOff val="15000"/>
                  </a:prstClr>
                </a:solidFill>
                <a:latin typeface="Perpetua" panose="02020502060401020303" pitchFamily="18" charset="0"/>
              </a:rPr>
              <a:t>Introduction to pediatric cont.. </a:t>
            </a:r>
            <a:endParaRPr lang="en-US" dirty="0"/>
          </a:p>
        </p:txBody>
      </p:sp>
      <p:sp>
        <p:nvSpPr>
          <p:cNvPr id="3" name="Content Placeholder 2"/>
          <p:cNvSpPr>
            <a:spLocks noGrp="1"/>
          </p:cNvSpPr>
          <p:nvPr>
            <p:ph idx="1"/>
          </p:nvPr>
        </p:nvSpPr>
        <p:spPr>
          <a:xfrm>
            <a:off x="1295401" y="1371600"/>
            <a:ext cx="9601196" cy="4504268"/>
          </a:xfrm>
        </p:spPr>
        <p:txBody>
          <a:bodyPr>
            <a:noAutofit/>
          </a:bodyPr>
          <a:lstStyle/>
          <a:p>
            <a:r>
              <a:rPr lang="en-US" sz="3200" dirty="0" smtClean="0">
                <a:latin typeface="Perpetua" panose="02020502060401020303" pitchFamily="18" charset="0"/>
              </a:rPr>
              <a:t>Examples of such changes includes:</a:t>
            </a:r>
          </a:p>
          <a:p>
            <a:pPr lvl="1">
              <a:buFont typeface="Courier New" panose="02070309020205020404" pitchFamily="49" charset="0"/>
              <a:buChar char="o"/>
            </a:pPr>
            <a:r>
              <a:rPr lang="en-US" sz="3200" dirty="0" smtClean="0">
                <a:latin typeface="Perpetua" panose="02020502060401020303" pitchFamily="18" charset="0"/>
              </a:rPr>
              <a:t>Parenting styles</a:t>
            </a:r>
          </a:p>
          <a:p>
            <a:pPr lvl="1">
              <a:buFont typeface="Courier New" panose="02070309020205020404" pitchFamily="49" charset="0"/>
              <a:buChar char="o"/>
            </a:pPr>
            <a:r>
              <a:rPr lang="en-US" sz="3200" dirty="0" smtClean="0">
                <a:latin typeface="Perpetua" panose="02020502060401020303" pitchFamily="18" charset="0"/>
              </a:rPr>
              <a:t>Nature &amp; structure of families</a:t>
            </a:r>
          </a:p>
          <a:p>
            <a:pPr lvl="1">
              <a:buFont typeface="Courier New" panose="02070309020205020404" pitchFamily="49" charset="0"/>
              <a:buChar char="o"/>
            </a:pPr>
            <a:r>
              <a:rPr lang="en-US" sz="3200" dirty="0" smtClean="0">
                <a:latin typeface="Perpetua" panose="02020502060401020303" pitchFamily="18" charset="0"/>
              </a:rPr>
              <a:t>Breakdown of traditional family systems</a:t>
            </a:r>
          </a:p>
          <a:p>
            <a:pPr lvl="1">
              <a:buFont typeface="Courier New" panose="02070309020205020404" pitchFamily="49" charset="0"/>
              <a:buChar char="o"/>
            </a:pPr>
            <a:r>
              <a:rPr lang="en-US" sz="3200" dirty="0" smtClean="0">
                <a:latin typeface="Perpetua" panose="02020502060401020303" pitchFamily="18" charset="0"/>
              </a:rPr>
              <a:t>Eating habits</a:t>
            </a:r>
          </a:p>
          <a:p>
            <a:pPr lvl="1">
              <a:buFont typeface="Courier New" panose="02070309020205020404" pitchFamily="49" charset="0"/>
              <a:buChar char="o"/>
            </a:pPr>
            <a:r>
              <a:rPr lang="en-US" sz="3200" dirty="0" smtClean="0">
                <a:latin typeface="Perpetua" panose="02020502060401020303" pitchFamily="18" charset="0"/>
              </a:rPr>
              <a:t>Level of activity</a:t>
            </a:r>
          </a:p>
          <a:p>
            <a:pPr lvl="1">
              <a:buFont typeface="Courier New" panose="02070309020205020404" pitchFamily="49" charset="0"/>
              <a:buChar char="o"/>
            </a:pPr>
            <a:r>
              <a:rPr lang="en-US" sz="3200" dirty="0" smtClean="0">
                <a:latin typeface="Perpetua" panose="02020502060401020303" pitchFamily="18" charset="0"/>
              </a:rPr>
              <a:t>Information acquisition means</a:t>
            </a:r>
          </a:p>
        </p:txBody>
      </p:sp>
    </p:spTree>
    <p:extLst>
      <p:ext uri="{BB962C8B-B14F-4D97-AF65-F5344CB8AC3E}">
        <p14:creationId xmlns:p14="http://schemas.microsoft.com/office/powerpoint/2010/main" val="22272030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Perpetua" panose="02020502060401020303" pitchFamily="18" charset="0"/>
              </a:rPr>
              <a:t>Principles of effective communication to pediatric setting </a:t>
            </a:r>
            <a:endParaRPr lang="en-US" b="1" dirty="0">
              <a:latin typeface="Perpetua" panose="02020502060401020303" pitchFamily="18" charset="0"/>
            </a:endParaRPr>
          </a:p>
        </p:txBody>
      </p:sp>
      <p:sp>
        <p:nvSpPr>
          <p:cNvPr id="3" name="Content Placeholder 2"/>
          <p:cNvSpPr>
            <a:spLocks noGrp="1"/>
          </p:cNvSpPr>
          <p:nvPr>
            <p:ph idx="1"/>
          </p:nvPr>
        </p:nvSpPr>
        <p:spPr/>
        <p:txBody>
          <a:bodyPr>
            <a:normAutofit fontScale="92500" lnSpcReduction="20000"/>
          </a:bodyPr>
          <a:lstStyle/>
          <a:p>
            <a:r>
              <a:rPr lang="en-US" sz="3600" dirty="0" smtClean="0">
                <a:latin typeface="Perpetua" panose="02020502060401020303" pitchFamily="18" charset="0"/>
              </a:rPr>
              <a:t>Talk to caregivers if child is shy or appears hesitant </a:t>
            </a:r>
          </a:p>
          <a:p>
            <a:r>
              <a:rPr lang="en-US" sz="3600" dirty="0" smtClean="0">
                <a:latin typeface="Perpetua" panose="02020502060401020303" pitchFamily="18" charset="0"/>
              </a:rPr>
              <a:t>Use objects(toys, dolls, stuffed animals) instead of questioning child directly</a:t>
            </a:r>
          </a:p>
          <a:p>
            <a:r>
              <a:rPr lang="en-US" sz="3600" dirty="0" smtClean="0">
                <a:latin typeface="Perpetua" panose="02020502060401020303" pitchFamily="18" charset="0"/>
              </a:rPr>
              <a:t>Provide privacy for older child</a:t>
            </a:r>
          </a:p>
          <a:p>
            <a:r>
              <a:rPr lang="en-US" sz="3600" dirty="0" smtClean="0">
                <a:latin typeface="Perpetua" panose="02020502060401020303" pitchFamily="18" charset="0"/>
              </a:rPr>
              <a:t>Use clear, specific single phrases in confident, quite and unhurried speech</a:t>
            </a:r>
            <a:endParaRPr lang="en-US" sz="3600" dirty="0">
              <a:latin typeface="Perpetua" panose="02020502060401020303" pitchFamily="18" charset="0"/>
            </a:endParaRPr>
          </a:p>
        </p:txBody>
      </p:sp>
    </p:spTree>
    <p:extLst>
      <p:ext uri="{BB962C8B-B14F-4D97-AF65-F5344CB8AC3E}">
        <p14:creationId xmlns:p14="http://schemas.microsoft.com/office/powerpoint/2010/main" val="2289108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lumMod val="85000"/>
                    <a:lumOff val="15000"/>
                  </a:prstClr>
                </a:solidFill>
                <a:latin typeface="Perpetua" panose="02020502060401020303" pitchFamily="18" charset="0"/>
              </a:rPr>
              <a:t>Principles of effective communication to pediatric setting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latin typeface="Perpetua" panose="02020502060401020303" pitchFamily="18" charset="0"/>
              </a:rPr>
              <a:t>Position-eye level</a:t>
            </a:r>
          </a:p>
          <a:p>
            <a:r>
              <a:rPr lang="en-US" sz="3600" dirty="0" smtClean="0">
                <a:latin typeface="Perpetua" panose="02020502060401020303" pitchFamily="18" charset="0"/>
              </a:rPr>
              <a:t>Allow expression of thoughts/feelings</a:t>
            </a:r>
          </a:p>
          <a:p>
            <a:r>
              <a:rPr lang="en-US" sz="3600" dirty="0" smtClean="0">
                <a:latin typeface="Perpetua" panose="02020502060401020303" pitchFamily="18" charset="0"/>
              </a:rPr>
              <a:t>Provide honest answers</a:t>
            </a:r>
          </a:p>
          <a:p>
            <a:r>
              <a:rPr lang="en-US" sz="3600" dirty="0" smtClean="0">
                <a:latin typeface="Perpetua" panose="02020502060401020303" pitchFamily="18" charset="0"/>
              </a:rPr>
              <a:t>Offer choices only if they exist</a:t>
            </a:r>
          </a:p>
          <a:p>
            <a:r>
              <a:rPr lang="en-US" sz="3600" dirty="0" smtClean="0">
                <a:latin typeface="Perpetua" panose="02020502060401020303" pitchFamily="18" charset="0"/>
              </a:rPr>
              <a:t>Use a variety of age-appropriate methods/technique </a:t>
            </a:r>
            <a:endParaRPr lang="en-US" sz="3600" dirty="0">
              <a:latin typeface="Perpetua" panose="02020502060401020303" pitchFamily="18" charset="0"/>
            </a:endParaRPr>
          </a:p>
        </p:txBody>
      </p:sp>
    </p:spTree>
    <p:extLst>
      <p:ext uri="{BB962C8B-B14F-4D97-AF65-F5344CB8AC3E}">
        <p14:creationId xmlns:p14="http://schemas.microsoft.com/office/powerpoint/2010/main" val="3886886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latin typeface="Perpetua" panose="02020502060401020303" pitchFamily="18" charset="0"/>
              </a:rPr>
              <a:t>THANK YOU </a:t>
            </a:r>
            <a:endParaRPr lang="en-US" sz="6000" b="1" dirty="0">
              <a:latin typeface="Perpetua" panose="02020502060401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479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0081"/>
            <a:ext cx="9601196" cy="640080"/>
          </a:xfrm>
        </p:spPr>
        <p:txBody>
          <a:bodyPr>
            <a:normAutofit fontScale="90000"/>
          </a:bodyPr>
          <a:lstStyle/>
          <a:p>
            <a:r>
              <a:rPr lang="en-US" b="1" dirty="0">
                <a:solidFill>
                  <a:prstClr val="black">
                    <a:lumMod val="85000"/>
                    <a:lumOff val="15000"/>
                  </a:prstClr>
                </a:solidFill>
                <a:latin typeface="Perpetua" panose="02020502060401020303" pitchFamily="18" charset="0"/>
              </a:rPr>
              <a:t>Introduction to pediatric cont.. </a:t>
            </a:r>
            <a:endParaRPr lang="en-US" dirty="0"/>
          </a:p>
        </p:txBody>
      </p:sp>
      <p:sp>
        <p:nvSpPr>
          <p:cNvPr id="3" name="Content Placeholder 2"/>
          <p:cNvSpPr>
            <a:spLocks noGrp="1"/>
          </p:cNvSpPr>
          <p:nvPr>
            <p:ph idx="1"/>
          </p:nvPr>
        </p:nvSpPr>
        <p:spPr>
          <a:xfrm>
            <a:off x="1295401" y="1133856"/>
            <a:ext cx="9601196" cy="5047488"/>
          </a:xfrm>
        </p:spPr>
        <p:txBody>
          <a:bodyPr>
            <a:normAutofit fontScale="92500"/>
          </a:bodyPr>
          <a:lstStyle/>
          <a:p>
            <a:pPr lvl="1">
              <a:buClr>
                <a:srgbClr val="B15E28"/>
              </a:buClr>
              <a:buFont typeface="Courier New" panose="02070309020205020404" pitchFamily="49" charset="0"/>
              <a:buChar char="o"/>
            </a:pPr>
            <a:r>
              <a:rPr lang="en-US" sz="3600" dirty="0">
                <a:solidFill>
                  <a:prstClr val="black">
                    <a:lumMod val="85000"/>
                    <a:lumOff val="15000"/>
                  </a:prstClr>
                </a:solidFill>
                <a:latin typeface="Perpetua" panose="02020502060401020303" pitchFamily="18" charset="0"/>
              </a:rPr>
              <a:t>Adoption of western cultures</a:t>
            </a:r>
          </a:p>
          <a:p>
            <a:pPr lvl="1">
              <a:buClr>
                <a:srgbClr val="B15E28"/>
              </a:buClr>
              <a:buFont typeface="Courier New" panose="02070309020205020404" pitchFamily="49" charset="0"/>
              <a:buChar char="o"/>
            </a:pPr>
            <a:r>
              <a:rPr lang="en-US" sz="3600" dirty="0">
                <a:solidFill>
                  <a:prstClr val="black">
                    <a:lumMod val="85000"/>
                    <a:lumOff val="15000"/>
                  </a:prstClr>
                </a:solidFill>
                <a:latin typeface="Perpetua" panose="02020502060401020303" pitchFamily="18" charset="0"/>
              </a:rPr>
              <a:t>Technological advancement </a:t>
            </a:r>
          </a:p>
          <a:p>
            <a:r>
              <a:rPr lang="en-US" sz="3600" b="1" dirty="0" smtClean="0">
                <a:latin typeface="Perpetua" panose="02020502060401020303" pitchFamily="18" charset="0"/>
              </a:rPr>
              <a:t>Note:</a:t>
            </a:r>
          </a:p>
          <a:p>
            <a:pPr lvl="1">
              <a:buFont typeface="Courier New" panose="02070309020205020404" pitchFamily="49" charset="0"/>
              <a:buChar char="o"/>
            </a:pPr>
            <a:r>
              <a:rPr lang="en-US" sz="3600" dirty="0" smtClean="0">
                <a:latin typeface="Perpetua" panose="02020502060401020303" pitchFamily="18" charset="0"/>
              </a:rPr>
              <a:t>Child health has changed from curative approach to preventive &amp; promotive model</a:t>
            </a:r>
          </a:p>
          <a:p>
            <a:pPr lvl="1">
              <a:buFont typeface="Courier New" panose="02070309020205020404" pitchFamily="49" charset="0"/>
              <a:buChar char="o"/>
            </a:pPr>
            <a:r>
              <a:rPr lang="en-US" sz="3600" dirty="0" smtClean="0">
                <a:latin typeface="Perpetua" panose="02020502060401020303" pitchFamily="18" charset="0"/>
              </a:rPr>
              <a:t>Nurses play a major role here to ensure children are health </a:t>
            </a:r>
            <a:r>
              <a:rPr lang="en-US" sz="3600" dirty="0" err="1" smtClean="0">
                <a:latin typeface="Perpetua" panose="02020502060401020303" pitchFamily="18" charset="0"/>
              </a:rPr>
              <a:t>i.e</a:t>
            </a:r>
            <a:r>
              <a:rPr lang="en-US" sz="3600" dirty="0" smtClean="0">
                <a:latin typeface="Perpetua" panose="02020502060401020303" pitchFamily="18" charset="0"/>
              </a:rPr>
              <a:t> health indicators </a:t>
            </a:r>
            <a:r>
              <a:rPr lang="en-US" sz="3600" dirty="0" err="1" smtClean="0">
                <a:latin typeface="Perpetua" panose="02020502060401020303" pitchFamily="18" charset="0"/>
              </a:rPr>
              <a:t>e.g</a:t>
            </a:r>
            <a:endParaRPr lang="en-US" sz="3600" dirty="0" smtClean="0">
              <a:latin typeface="Perpetua" panose="02020502060401020303" pitchFamily="18" charset="0"/>
            </a:endParaRPr>
          </a:p>
          <a:p>
            <a:pPr lvl="2">
              <a:buFont typeface="Wingdings" panose="05000000000000000000" pitchFamily="2" charset="2"/>
              <a:buChar char="§"/>
            </a:pPr>
            <a:r>
              <a:rPr lang="en-US" sz="3600" dirty="0" smtClean="0">
                <a:latin typeface="Perpetua" panose="02020502060401020303" pitchFamily="18" charset="0"/>
              </a:rPr>
              <a:t>Nutrition, immunization, environmental quality </a:t>
            </a:r>
            <a:r>
              <a:rPr lang="en-US" sz="3600" dirty="0" err="1" smtClean="0">
                <a:latin typeface="Perpetua" panose="02020502060401020303" pitchFamily="18" charset="0"/>
              </a:rPr>
              <a:t>etc</a:t>
            </a:r>
            <a:endParaRPr lang="en-US" sz="3600" dirty="0">
              <a:latin typeface="Perpetua" panose="02020502060401020303" pitchFamily="18" charset="0"/>
            </a:endParaRPr>
          </a:p>
        </p:txBody>
      </p:sp>
    </p:spTree>
    <p:extLst>
      <p:ext uri="{BB962C8B-B14F-4D97-AF65-F5344CB8AC3E}">
        <p14:creationId xmlns:p14="http://schemas.microsoft.com/office/powerpoint/2010/main" val="218396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prstClr val="black">
                    <a:lumMod val="85000"/>
                    <a:lumOff val="15000"/>
                  </a:prstClr>
                </a:solidFill>
                <a:latin typeface="Perpetua" panose="02020502060401020303" pitchFamily="18" charset="0"/>
              </a:rPr>
              <a:t>Introduction to pediatric cont.. </a:t>
            </a:r>
            <a:endParaRPr lang="en-US" dirty="0"/>
          </a:p>
        </p:txBody>
      </p:sp>
      <p:sp>
        <p:nvSpPr>
          <p:cNvPr id="3" name="Content Placeholder 2"/>
          <p:cNvSpPr>
            <a:spLocks noGrp="1"/>
          </p:cNvSpPr>
          <p:nvPr>
            <p:ph idx="1"/>
          </p:nvPr>
        </p:nvSpPr>
        <p:spPr/>
        <p:txBody>
          <a:bodyPr>
            <a:normAutofit/>
          </a:bodyPr>
          <a:lstStyle/>
          <a:p>
            <a:r>
              <a:rPr lang="en-US" sz="3600" dirty="0" smtClean="0">
                <a:latin typeface="Perpetua" panose="02020502060401020303" pitchFamily="18" charset="0"/>
              </a:rPr>
              <a:t>Therefore, care of children and their families is increasingly complex especially in the 21</a:t>
            </a:r>
            <a:r>
              <a:rPr lang="en-US" sz="3600" baseline="30000" dirty="0" smtClean="0">
                <a:latin typeface="Perpetua" panose="02020502060401020303" pitchFamily="18" charset="0"/>
              </a:rPr>
              <a:t>st</a:t>
            </a:r>
            <a:r>
              <a:rPr lang="en-US" sz="3600" dirty="0" smtClean="0">
                <a:latin typeface="Perpetua" panose="02020502060401020303" pitchFamily="18" charset="0"/>
              </a:rPr>
              <a:t> century considering the above problems among others; which the pediatric nurse should be ready to confront </a:t>
            </a:r>
            <a:endParaRPr lang="en-US" sz="3600" dirty="0">
              <a:latin typeface="Perpetua" panose="02020502060401020303" pitchFamily="18" charset="0"/>
            </a:endParaRPr>
          </a:p>
        </p:txBody>
      </p:sp>
    </p:spTree>
    <p:extLst>
      <p:ext uri="{BB962C8B-B14F-4D97-AF65-F5344CB8AC3E}">
        <p14:creationId xmlns:p14="http://schemas.microsoft.com/office/powerpoint/2010/main" val="2669391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448</TotalTime>
  <Words>3250</Words>
  <Application>Microsoft Office PowerPoint</Application>
  <PresentationFormat>Widescreen</PresentationFormat>
  <Paragraphs>298</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Courier New</vt:lpstr>
      <vt:lpstr>Garamond</vt:lpstr>
      <vt:lpstr>Perpetua</vt:lpstr>
      <vt:lpstr>Wingdings</vt:lpstr>
      <vt:lpstr>Organic</vt:lpstr>
      <vt:lpstr>Paediatric nursing  HNS 2328 </vt:lpstr>
      <vt:lpstr>Introduction to pediatric nursing </vt:lpstr>
      <vt:lpstr>Introduction to pediatric </vt:lpstr>
      <vt:lpstr>Introduction to pediatric cont…</vt:lpstr>
      <vt:lpstr>Introduction to pediatric cont.. </vt:lpstr>
      <vt:lpstr>Introduction to pediatric cont.. </vt:lpstr>
      <vt:lpstr>Introduction to pediatric cont.. </vt:lpstr>
      <vt:lpstr>Introduction to pediatric cont.. </vt:lpstr>
      <vt:lpstr>Introduction to pediatric cont.. </vt:lpstr>
      <vt:lpstr>The child in the context of the family </vt:lpstr>
      <vt:lpstr>The child in the context of the family cont.. </vt:lpstr>
      <vt:lpstr>The child in the context of the family cont.… </vt:lpstr>
      <vt:lpstr>The child in the context of the family cont.… </vt:lpstr>
      <vt:lpstr>The child in the context of the family cont.… </vt:lpstr>
      <vt:lpstr>The child in the context of the family cont.… </vt:lpstr>
      <vt:lpstr>Culture and pediatric  care </vt:lpstr>
      <vt:lpstr>Culture and pediatric  care cont.…</vt:lpstr>
      <vt:lpstr>Culture and pediatric  care cont…</vt:lpstr>
      <vt:lpstr>Cultural competence</vt:lpstr>
      <vt:lpstr>Cultural competence</vt:lpstr>
      <vt:lpstr>Cultural competence  cont…</vt:lpstr>
      <vt:lpstr>Cultural competence cont.…</vt:lpstr>
      <vt:lpstr>Cultural competence cont.…</vt:lpstr>
      <vt:lpstr>Cultural competence cont.…</vt:lpstr>
      <vt:lpstr>Cultural competence cont.…</vt:lpstr>
      <vt:lpstr>Cultural competence cont.…</vt:lpstr>
      <vt:lpstr>Legal and ethical issues of  pediatrics </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Legal and ethical issues of  pediatrics cont.…</vt:lpstr>
      <vt:lpstr>Perspective on pediatric nursing </vt:lpstr>
      <vt:lpstr>Perspective on pediatric nursing </vt:lpstr>
      <vt:lpstr>Perspective on pediatric nursing </vt:lpstr>
      <vt:lpstr>Perspective on pediatric nursing </vt:lpstr>
      <vt:lpstr>Perspective on pediatric nursing </vt:lpstr>
      <vt:lpstr>Perspective on pediatric nursing </vt:lpstr>
      <vt:lpstr>Perspective on pediatric nursing </vt:lpstr>
      <vt:lpstr>Perspective on pediatric nursing </vt:lpstr>
      <vt:lpstr>Child and family communication </vt:lpstr>
      <vt:lpstr>Child and family communication </vt:lpstr>
      <vt:lpstr>Child and family communication </vt:lpstr>
      <vt:lpstr>Child and family communication </vt:lpstr>
      <vt:lpstr>Nurse, Child and family communication </vt:lpstr>
      <vt:lpstr>Nurse, Child and family communication </vt:lpstr>
      <vt:lpstr>Nurse Child and family communication </vt:lpstr>
      <vt:lpstr>Nurse Child and family communication </vt:lpstr>
      <vt:lpstr>Nurse, Child and family communication </vt:lpstr>
      <vt:lpstr>Nurse, Child and family communication </vt:lpstr>
      <vt:lpstr>Nurse, Child and family communication </vt:lpstr>
      <vt:lpstr>Nurse, Child and family communication </vt:lpstr>
      <vt:lpstr>Nurse, Child and family communication </vt:lpstr>
      <vt:lpstr>Communicating with the care giver </vt:lpstr>
      <vt:lpstr>Principles of effective communication to pediatric setting </vt:lpstr>
      <vt:lpstr>Principles of effective communication to pediatric setting </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Paediatric nursing  HNS 2328 </dc:title>
  <dc:creator>Acer</dc:creator>
  <cp:lastModifiedBy>Acer</cp:lastModifiedBy>
  <cp:revision>56</cp:revision>
  <dcterms:created xsi:type="dcterms:W3CDTF">2021-01-22T10:03:46Z</dcterms:created>
  <dcterms:modified xsi:type="dcterms:W3CDTF">2021-01-23T09:49:09Z</dcterms:modified>
</cp:coreProperties>
</file>