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6.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7.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8.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9.xml" ContentType="application/vnd.openxmlformats-officedocument.theme+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theme/theme10.xml" ContentType="application/vnd.openxmlformats-officedocument.theme+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theme/theme11.xml" ContentType="application/vnd.openxmlformats-officedocument.theme+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theme/theme12.xml" ContentType="application/vnd.openxmlformats-officedocument.theme+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theme/theme13.xml" ContentType="application/vnd.openxmlformats-officedocument.theme+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67" r:id="rId3"/>
    <p:sldMasterId id="2147483684" r:id="rId4"/>
    <p:sldMasterId id="2147483701" r:id="rId5"/>
    <p:sldMasterId id="2147483718" r:id="rId6"/>
    <p:sldMasterId id="2147483735" r:id="rId7"/>
    <p:sldMasterId id="2147483752" r:id="rId8"/>
    <p:sldMasterId id="2147483769" r:id="rId9"/>
    <p:sldMasterId id="2147483786" r:id="rId10"/>
    <p:sldMasterId id="2147483803" r:id="rId11"/>
    <p:sldMasterId id="2147483820" r:id="rId12"/>
    <p:sldMasterId id="2147483837" r:id="rId13"/>
    <p:sldMasterId id="2147483854" r:id="rId14"/>
  </p:sldMasterIdLst>
  <p:notesMasterIdLst>
    <p:notesMasterId r:id="rId66"/>
  </p:notesMasterIdLst>
  <p:sldIdLst>
    <p:sldId id="256" r:id="rId15"/>
    <p:sldId id="257" r:id="rId16"/>
    <p:sldId id="258" r:id="rId17"/>
    <p:sldId id="259" r:id="rId18"/>
    <p:sldId id="261" r:id="rId19"/>
    <p:sldId id="262" r:id="rId20"/>
    <p:sldId id="263" r:id="rId21"/>
    <p:sldId id="264" r:id="rId22"/>
    <p:sldId id="265" r:id="rId23"/>
    <p:sldId id="286" r:id="rId24"/>
    <p:sldId id="288" r:id="rId25"/>
    <p:sldId id="289" r:id="rId26"/>
    <p:sldId id="266" r:id="rId27"/>
    <p:sldId id="267" r:id="rId28"/>
    <p:sldId id="268" r:id="rId29"/>
    <p:sldId id="274" r:id="rId30"/>
    <p:sldId id="290" r:id="rId31"/>
    <p:sldId id="277" r:id="rId32"/>
    <p:sldId id="278" r:id="rId33"/>
    <p:sldId id="279" r:id="rId34"/>
    <p:sldId id="280" r:id="rId35"/>
    <p:sldId id="281" r:id="rId36"/>
    <p:sldId id="282" r:id="rId37"/>
    <p:sldId id="283" r:id="rId38"/>
    <p:sldId id="300" r:id="rId39"/>
    <p:sldId id="301" r:id="rId40"/>
    <p:sldId id="302" r:id="rId41"/>
    <p:sldId id="303" r:id="rId42"/>
    <p:sldId id="304" r:id="rId43"/>
    <p:sldId id="305" r:id="rId44"/>
    <p:sldId id="306" r:id="rId45"/>
    <p:sldId id="307" r:id="rId46"/>
    <p:sldId id="308" r:id="rId47"/>
    <p:sldId id="309" r:id="rId48"/>
    <p:sldId id="315" r:id="rId49"/>
    <p:sldId id="316" r:id="rId50"/>
    <p:sldId id="310" r:id="rId51"/>
    <p:sldId id="291" r:id="rId52"/>
    <p:sldId id="292" r:id="rId53"/>
    <p:sldId id="293" r:id="rId54"/>
    <p:sldId id="294" r:id="rId55"/>
    <p:sldId id="295" r:id="rId56"/>
    <p:sldId id="296" r:id="rId57"/>
    <p:sldId id="297" r:id="rId58"/>
    <p:sldId id="298" r:id="rId59"/>
    <p:sldId id="299" r:id="rId60"/>
    <p:sldId id="319" r:id="rId61"/>
    <p:sldId id="317" r:id="rId62"/>
    <p:sldId id="318" r:id="rId63"/>
    <p:sldId id="320" r:id="rId64"/>
    <p:sldId id="313" r:id="rId65"/>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70" d="100"/>
          <a:sy n="70" d="100"/>
        </p:scale>
        <p:origin x="71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slide" Target="slides/slide33.xml"/><Relationship Id="rId50" Type="http://schemas.openxmlformats.org/officeDocument/2006/relationships/slide" Target="slides/slide36.xml"/><Relationship Id="rId55" Type="http://schemas.openxmlformats.org/officeDocument/2006/relationships/slide" Target="slides/slide41.xml"/><Relationship Id="rId63" Type="http://schemas.openxmlformats.org/officeDocument/2006/relationships/slide" Target="slides/slide49.xml"/><Relationship Id="rId68"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2.xml"/><Relationship Id="rId29"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slide" Target="slides/slide39.xml"/><Relationship Id="rId58" Type="http://schemas.openxmlformats.org/officeDocument/2006/relationships/slide" Target="slides/slide44.xml"/><Relationship Id="rId66"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slide" Target="slides/slide35.xml"/><Relationship Id="rId57" Type="http://schemas.openxmlformats.org/officeDocument/2006/relationships/slide" Target="slides/slide43.xml"/><Relationship Id="rId61" Type="http://schemas.openxmlformats.org/officeDocument/2006/relationships/slide" Target="slides/slide47.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slide" Target="slides/slide38.xml"/><Relationship Id="rId60" Type="http://schemas.openxmlformats.org/officeDocument/2006/relationships/slide" Target="slides/slide46.xml"/><Relationship Id="rId65" Type="http://schemas.openxmlformats.org/officeDocument/2006/relationships/slide" Target="slides/slide5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56" Type="http://schemas.openxmlformats.org/officeDocument/2006/relationships/slide" Target="slides/slide42.xml"/><Relationship Id="rId64" Type="http://schemas.openxmlformats.org/officeDocument/2006/relationships/slide" Target="slides/slide50.xml"/><Relationship Id="rId69"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7.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59" Type="http://schemas.openxmlformats.org/officeDocument/2006/relationships/slide" Target="slides/slide45.xml"/><Relationship Id="rId67" Type="http://schemas.openxmlformats.org/officeDocument/2006/relationships/presProps" Target="presProps.xml"/><Relationship Id="rId20" Type="http://schemas.openxmlformats.org/officeDocument/2006/relationships/slide" Target="slides/slide6.xml"/><Relationship Id="rId41" Type="http://schemas.openxmlformats.org/officeDocument/2006/relationships/slide" Target="slides/slide27.xml"/><Relationship Id="rId54" Type="http://schemas.openxmlformats.org/officeDocument/2006/relationships/slide" Target="slides/slide40.xml"/><Relationship Id="rId62" Type="http://schemas.openxmlformats.org/officeDocument/2006/relationships/slide" Target="slides/slide48.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3F4F20B-621A-4FF2-821F-653EC5C6A9E5}" type="datetimeFigureOut">
              <a:rPr lang="en-US" smtClean="0"/>
              <a:t>3/7/2021</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973A64A-0A71-47A5-A628-42B10A585898}" type="slidenum">
              <a:rPr lang="en-US" smtClean="0"/>
              <a:t>‹#›</a:t>
            </a:fld>
            <a:endParaRPr lang="en-US"/>
          </a:p>
        </p:txBody>
      </p:sp>
    </p:spTree>
    <p:extLst>
      <p:ext uri="{BB962C8B-B14F-4D97-AF65-F5344CB8AC3E}">
        <p14:creationId xmlns:p14="http://schemas.microsoft.com/office/powerpoint/2010/main" val="2904934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7464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7459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3364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6991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2054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3" name="Google Shape;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3383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556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73A64A-0A71-47A5-A628-42B10A585898}" type="slidenum">
              <a:rPr lang="en-US" smtClean="0"/>
              <a:t>27</a:t>
            </a:fld>
            <a:endParaRPr lang="en-US"/>
          </a:p>
        </p:txBody>
      </p:sp>
    </p:spTree>
    <p:extLst>
      <p:ext uri="{BB962C8B-B14F-4D97-AF65-F5344CB8AC3E}">
        <p14:creationId xmlns:p14="http://schemas.microsoft.com/office/powerpoint/2010/main" val="3483014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8277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8114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9361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9383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456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50810481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1920899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9307772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66379881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73423364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08755155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0511599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0030004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7919298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405131472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1719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4645604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73640738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9178631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6211337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08454192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7371749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31956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82871316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6227907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46169608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7137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51212152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3262993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952606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6442445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601409386"/>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74834578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28255260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52532824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0434579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10588225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0520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362211272"/>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66036087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8609056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1899483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7826949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0169594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51882478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2545139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50529097"/>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6715290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248815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60704306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140857749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4307333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94357466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56873030"/>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41435644"/>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457138494"/>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6488864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671190116"/>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81162461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4551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71222859"/>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5481433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38533608"/>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49742881"/>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882923564"/>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48068820"/>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0772939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221290750"/>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528750748"/>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4120296687"/>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88778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625669631"/>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8998720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506521340"/>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04046280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99203488"/>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93851516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86905897"/>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50911872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1818638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09123515"/>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781225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5814362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0918198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8127676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2560120222"/>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5663036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31153351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2560754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522277660"/>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589748559"/>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693657"/>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07161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86625343"/>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75392629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57013964"/>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02758758"/>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967265284"/>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81526872"/>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83654984"/>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052950463"/>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449901754"/>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205142388"/>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172563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95033803"/>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024447673"/>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68782724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515471126"/>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957799413"/>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243090927"/>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092301596"/>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214456551"/>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384596910"/>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63029422"/>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236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422763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56469618"/>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83160428"/>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71800442"/>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8074986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737117367"/>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95175047"/>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53391144"/>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454595314"/>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690506672"/>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637881"/>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277275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4712044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439534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1777827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5879544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511719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9092903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119051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27880173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44440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315915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16298929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300988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63181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596607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28745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42899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1144652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4166122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5154937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923253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0613538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948294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17777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419312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230693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24340409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813674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172092977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19756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528972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6968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17601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68402651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328534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3572070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4094135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4898999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377136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5978190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7270222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145414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07883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4691054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6841873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69359974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411700892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43676048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7271248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6646092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1095880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907839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9512840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23098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799215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644908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858907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1713139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4973647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452721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18153932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165843959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08833488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4961741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6673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6825113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78628660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2465903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8241993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31028339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336599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1826004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373670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2865922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1428006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26371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5282282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9048123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20137632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58620090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08511775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00271320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42877975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38694177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203158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79251655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3/7/2021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8177754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37.xml"/><Relationship Id="rId13" Type="http://schemas.openxmlformats.org/officeDocument/2006/relationships/slideLayout" Target="../slideLayouts/slideLayout142.xml"/><Relationship Id="rId3" Type="http://schemas.openxmlformats.org/officeDocument/2006/relationships/slideLayout" Target="../slideLayouts/slideLayout132.xml"/><Relationship Id="rId7" Type="http://schemas.openxmlformats.org/officeDocument/2006/relationships/slideLayout" Target="../slideLayouts/slideLayout136.xml"/><Relationship Id="rId12" Type="http://schemas.openxmlformats.org/officeDocument/2006/relationships/slideLayout" Target="../slideLayouts/slideLayout141.xml"/><Relationship Id="rId17" Type="http://schemas.openxmlformats.org/officeDocument/2006/relationships/theme" Target="../theme/theme10.xml"/><Relationship Id="rId2" Type="http://schemas.openxmlformats.org/officeDocument/2006/relationships/slideLayout" Target="../slideLayouts/slideLayout131.xml"/><Relationship Id="rId16" Type="http://schemas.openxmlformats.org/officeDocument/2006/relationships/slideLayout" Target="../slideLayouts/slideLayout145.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5" Type="http://schemas.openxmlformats.org/officeDocument/2006/relationships/slideLayout" Target="../slideLayouts/slideLayout134.xml"/><Relationship Id="rId15" Type="http://schemas.openxmlformats.org/officeDocument/2006/relationships/slideLayout" Target="../slideLayouts/slideLayout144.xml"/><Relationship Id="rId10" Type="http://schemas.openxmlformats.org/officeDocument/2006/relationships/slideLayout" Target="../slideLayouts/slideLayout139.xml"/><Relationship Id="rId4" Type="http://schemas.openxmlformats.org/officeDocument/2006/relationships/slideLayout" Target="../slideLayouts/slideLayout133.xml"/><Relationship Id="rId9" Type="http://schemas.openxmlformats.org/officeDocument/2006/relationships/slideLayout" Target="../slideLayouts/slideLayout138.xml"/><Relationship Id="rId14" Type="http://schemas.openxmlformats.org/officeDocument/2006/relationships/slideLayout" Target="../slideLayouts/slideLayout14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53.xml"/><Relationship Id="rId13" Type="http://schemas.openxmlformats.org/officeDocument/2006/relationships/slideLayout" Target="../slideLayouts/slideLayout158.xml"/><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slideLayout" Target="../slideLayouts/slideLayout157.xml"/><Relationship Id="rId17" Type="http://schemas.openxmlformats.org/officeDocument/2006/relationships/theme" Target="../theme/theme11.xml"/><Relationship Id="rId2" Type="http://schemas.openxmlformats.org/officeDocument/2006/relationships/slideLayout" Target="../slideLayouts/slideLayout147.xml"/><Relationship Id="rId16" Type="http://schemas.openxmlformats.org/officeDocument/2006/relationships/slideLayout" Target="../slideLayouts/slideLayout161.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5" Type="http://schemas.openxmlformats.org/officeDocument/2006/relationships/slideLayout" Target="../slideLayouts/slideLayout16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 Id="rId14" Type="http://schemas.openxmlformats.org/officeDocument/2006/relationships/slideLayout" Target="../slideLayouts/slideLayout15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69.xml"/><Relationship Id="rId13" Type="http://schemas.openxmlformats.org/officeDocument/2006/relationships/slideLayout" Target="../slideLayouts/slideLayout174.xml"/><Relationship Id="rId3" Type="http://schemas.openxmlformats.org/officeDocument/2006/relationships/slideLayout" Target="../slideLayouts/slideLayout164.xml"/><Relationship Id="rId7" Type="http://schemas.openxmlformats.org/officeDocument/2006/relationships/slideLayout" Target="../slideLayouts/slideLayout168.xml"/><Relationship Id="rId12" Type="http://schemas.openxmlformats.org/officeDocument/2006/relationships/slideLayout" Target="../slideLayouts/slideLayout173.xml"/><Relationship Id="rId17" Type="http://schemas.openxmlformats.org/officeDocument/2006/relationships/theme" Target="../theme/theme12.xml"/><Relationship Id="rId2" Type="http://schemas.openxmlformats.org/officeDocument/2006/relationships/slideLayout" Target="../slideLayouts/slideLayout163.xml"/><Relationship Id="rId16" Type="http://schemas.openxmlformats.org/officeDocument/2006/relationships/slideLayout" Target="../slideLayouts/slideLayout177.xml"/><Relationship Id="rId1" Type="http://schemas.openxmlformats.org/officeDocument/2006/relationships/slideLayout" Target="../slideLayouts/slideLayout162.xml"/><Relationship Id="rId6" Type="http://schemas.openxmlformats.org/officeDocument/2006/relationships/slideLayout" Target="../slideLayouts/slideLayout167.xml"/><Relationship Id="rId11" Type="http://schemas.openxmlformats.org/officeDocument/2006/relationships/slideLayout" Target="../slideLayouts/slideLayout172.xml"/><Relationship Id="rId5" Type="http://schemas.openxmlformats.org/officeDocument/2006/relationships/slideLayout" Target="../slideLayouts/slideLayout166.xml"/><Relationship Id="rId15" Type="http://schemas.openxmlformats.org/officeDocument/2006/relationships/slideLayout" Target="../slideLayouts/slideLayout176.xml"/><Relationship Id="rId10" Type="http://schemas.openxmlformats.org/officeDocument/2006/relationships/slideLayout" Target="../slideLayouts/slideLayout171.xml"/><Relationship Id="rId4" Type="http://schemas.openxmlformats.org/officeDocument/2006/relationships/slideLayout" Target="../slideLayouts/slideLayout165.xml"/><Relationship Id="rId9" Type="http://schemas.openxmlformats.org/officeDocument/2006/relationships/slideLayout" Target="../slideLayouts/slideLayout170.xml"/><Relationship Id="rId14" Type="http://schemas.openxmlformats.org/officeDocument/2006/relationships/slideLayout" Target="../slideLayouts/slideLayout17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85.xml"/><Relationship Id="rId13" Type="http://schemas.openxmlformats.org/officeDocument/2006/relationships/slideLayout" Target="../slideLayouts/slideLayout190.xml"/><Relationship Id="rId3" Type="http://schemas.openxmlformats.org/officeDocument/2006/relationships/slideLayout" Target="../slideLayouts/slideLayout180.xml"/><Relationship Id="rId7" Type="http://schemas.openxmlformats.org/officeDocument/2006/relationships/slideLayout" Target="../slideLayouts/slideLayout184.xml"/><Relationship Id="rId12" Type="http://schemas.openxmlformats.org/officeDocument/2006/relationships/slideLayout" Target="../slideLayouts/slideLayout189.xml"/><Relationship Id="rId17" Type="http://schemas.openxmlformats.org/officeDocument/2006/relationships/theme" Target="../theme/theme13.xml"/><Relationship Id="rId2" Type="http://schemas.openxmlformats.org/officeDocument/2006/relationships/slideLayout" Target="../slideLayouts/slideLayout179.xml"/><Relationship Id="rId16" Type="http://schemas.openxmlformats.org/officeDocument/2006/relationships/slideLayout" Target="../slideLayouts/slideLayout193.xml"/><Relationship Id="rId1" Type="http://schemas.openxmlformats.org/officeDocument/2006/relationships/slideLayout" Target="../slideLayouts/slideLayout178.xml"/><Relationship Id="rId6" Type="http://schemas.openxmlformats.org/officeDocument/2006/relationships/slideLayout" Target="../slideLayouts/slideLayout183.xml"/><Relationship Id="rId11" Type="http://schemas.openxmlformats.org/officeDocument/2006/relationships/slideLayout" Target="../slideLayouts/slideLayout188.xml"/><Relationship Id="rId5" Type="http://schemas.openxmlformats.org/officeDocument/2006/relationships/slideLayout" Target="../slideLayouts/slideLayout182.xml"/><Relationship Id="rId15" Type="http://schemas.openxmlformats.org/officeDocument/2006/relationships/slideLayout" Target="../slideLayouts/slideLayout192.xml"/><Relationship Id="rId10" Type="http://schemas.openxmlformats.org/officeDocument/2006/relationships/slideLayout" Target="../slideLayouts/slideLayout187.xml"/><Relationship Id="rId4" Type="http://schemas.openxmlformats.org/officeDocument/2006/relationships/slideLayout" Target="../slideLayouts/slideLayout181.xml"/><Relationship Id="rId9" Type="http://schemas.openxmlformats.org/officeDocument/2006/relationships/slideLayout" Target="../slideLayouts/slideLayout186.xml"/><Relationship Id="rId14" Type="http://schemas.openxmlformats.org/officeDocument/2006/relationships/slideLayout" Target="../slideLayouts/slideLayout19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201.xml"/><Relationship Id="rId13" Type="http://schemas.openxmlformats.org/officeDocument/2006/relationships/slideLayout" Target="../slideLayouts/slideLayout206.xml"/><Relationship Id="rId3" Type="http://schemas.openxmlformats.org/officeDocument/2006/relationships/slideLayout" Target="../slideLayouts/slideLayout196.xml"/><Relationship Id="rId7" Type="http://schemas.openxmlformats.org/officeDocument/2006/relationships/slideLayout" Target="../slideLayouts/slideLayout200.xml"/><Relationship Id="rId12" Type="http://schemas.openxmlformats.org/officeDocument/2006/relationships/slideLayout" Target="../slideLayouts/slideLayout205.xml"/><Relationship Id="rId17" Type="http://schemas.openxmlformats.org/officeDocument/2006/relationships/theme" Target="../theme/theme14.xml"/><Relationship Id="rId2" Type="http://schemas.openxmlformats.org/officeDocument/2006/relationships/slideLayout" Target="../slideLayouts/slideLayout195.xml"/><Relationship Id="rId16" Type="http://schemas.openxmlformats.org/officeDocument/2006/relationships/slideLayout" Target="../slideLayouts/slideLayout209.xml"/><Relationship Id="rId1" Type="http://schemas.openxmlformats.org/officeDocument/2006/relationships/slideLayout" Target="../slideLayouts/slideLayout194.xml"/><Relationship Id="rId6" Type="http://schemas.openxmlformats.org/officeDocument/2006/relationships/slideLayout" Target="../slideLayouts/slideLayout199.xml"/><Relationship Id="rId11" Type="http://schemas.openxmlformats.org/officeDocument/2006/relationships/slideLayout" Target="../slideLayouts/slideLayout204.xml"/><Relationship Id="rId5" Type="http://schemas.openxmlformats.org/officeDocument/2006/relationships/slideLayout" Target="../slideLayouts/slideLayout198.xml"/><Relationship Id="rId15" Type="http://schemas.openxmlformats.org/officeDocument/2006/relationships/slideLayout" Target="../slideLayouts/slideLayout208.xml"/><Relationship Id="rId10" Type="http://schemas.openxmlformats.org/officeDocument/2006/relationships/slideLayout" Target="../slideLayouts/slideLayout203.xml"/><Relationship Id="rId4" Type="http://schemas.openxmlformats.org/officeDocument/2006/relationships/slideLayout" Target="../slideLayouts/slideLayout197.xml"/><Relationship Id="rId9" Type="http://schemas.openxmlformats.org/officeDocument/2006/relationships/slideLayout" Target="../slideLayouts/slideLayout202.xml"/><Relationship Id="rId14"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3.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theme" Target="../theme/theme5.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17" Type="http://schemas.openxmlformats.org/officeDocument/2006/relationships/theme" Target="../theme/theme6.xml"/><Relationship Id="rId2" Type="http://schemas.openxmlformats.org/officeDocument/2006/relationships/slideLayout" Target="../slideLayouts/slideLayout67.xml"/><Relationship Id="rId16" Type="http://schemas.openxmlformats.org/officeDocument/2006/relationships/slideLayout" Target="../slideLayouts/slideLayout81.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slideLayout" Target="../slideLayouts/slideLayout8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slideLayout" Target="../slideLayouts/slideLayout7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slideLayout" Target="../slideLayouts/slideLayout94.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17" Type="http://schemas.openxmlformats.org/officeDocument/2006/relationships/theme" Target="../theme/theme7.xml"/><Relationship Id="rId2" Type="http://schemas.openxmlformats.org/officeDocument/2006/relationships/slideLayout" Target="../slideLayouts/slideLayout83.xml"/><Relationship Id="rId16" Type="http://schemas.openxmlformats.org/officeDocument/2006/relationships/slideLayout" Target="../slideLayouts/slideLayout97.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5" Type="http://schemas.openxmlformats.org/officeDocument/2006/relationships/slideLayout" Target="../slideLayouts/slideLayout9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 Id="rId14" Type="http://schemas.openxmlformats.org/officeDocument/2006/relationships/slideLayout" Target="../slideLayouts/slideLayout9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17" Type="http://schemas.openxmlformats.org/officeDocument/2006/relationships/theme" Target="../theme/theme8.xml"/><Relationship Id="rId2" Type="http://schemas.openxmlformats.org/officeDocument/2006/relationships/slideLayout" Target="../slideLayouts/slideLayout99.xml"/><Relationship Id="rId16" Type="http://schemas.openxmlformats.org/officeDocument/2006/relationships/slideLayout" Target="../slideLayouts/slideLayout113.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slideLayout" Target="../slideLayouts/slideLayout11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17" Type="http://schemas.openxmlformats.org/officeDocument/2006/relationships/theme" Target="../theme/theme9.xml"/><Relationship Id="rId2" Type="http://schemas.openxmlformats.org/officeDocument/2006/relationships/slideLayout" Target="../slideLayouts/slideLayout115.xml"/><Relationship Id="rId16" Type="http://schemas.openxmlformats.org/officeDocument/2006/relationships/slideLayout" Target="../slideLayouts/slideLayout129.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5" Type="http://schemas.openxmlformats.org/officeDocument/2006/relationships/slideLayout" Target="../slideLayouts/slideLayout12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slideLayout" Target="../slideLayouts/slideLayout1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1191351055"/>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256120869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1293104744"/>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85470240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2" r:id="rId15"/>
    <p:sldLayoutId id="21474838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745855624"/>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 id="2147483869" r:id="rId15"/>
    <p:sldLayoutId id="214748387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78638162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857413719"/>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33011220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428255213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3570877376"/>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263323368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299707172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3/7/2021</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348138527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5.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5.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8" name="object 8"/>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9" name="object 9"/>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0" name="object 10"/>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1" name="object 11"/>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2" name="object 12"/>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3" name="object 13"/>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4" name="object 14"/>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5" name="object 15"/>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6" name="object 6"/>
          <p:cNvSpPr/>
          <p:nvPr/>
        </p:nvSpPr>
        <p:spPr>
          <a:xfrm>
            <a:off x="0" y="0"/>
            <a:ext cx="842772" cy="5666232"/>
          </a:xfrm>
          <a:custGeom>
            <a:avLst/>
            <a:gdLst/>
            <a:ahLst/>
            <a:cxnLst/>
            <a:rect l="l" t="t" r="r" b="b"/>
            <a:pathLst>
              <a:path w="842772" h="5666232">
                <a:moveTo>
                  <a:pt x="0" y="0"/>
                </a:moveTo>
                <a:lnTo>
                  <a:pt x="0" y="5666232"/>
                </a:lnTo>
                <a:lnTo>
                  <a:pt x="842772" y="0"/>
                </a:lnTo>
                <a:lnTo>
                  <a:pt x="0" y="0"/>
                </a:lnTo>
                <a:close/>
              </a:path>
            </a:pathLst>
          </a:custGeom>
          <a:solidFill>
            <a:srgbClr val="90C225"/>
          </a:solidFill>
        </p:spPr>
        <p:txBody>
          <a:bodyPr wrap="square" lIns="0" tIns="0" rIns="0" bIns="0" rtlCol="0">
            <a:noAutofit/>
          </a:bodyPr>
          <a:lstStyle/>
          <a:p>
            <a:endParaRPr dirty="0"/>
          </a:p>
        </p:txBody>
      </p:sp>
      <p:sp>
        <p:nvSpPr>
          <p:cNvPr id="5" name="object 5"/>
          <p:cNvSpPr txBox="1"/>
          <p:nvPr/>
        </p:nvSpPr>
        <p:spPr>
          <a:xfrm>
            <a:off x="2596219" y="2457903"/>
            <a:ext cx="3903941" cy="711200"/>
          </a:xfrm>
          <a:prstGeom prst="rect">
            <a:avLst/>
          </a:prstGeom>
        </p:spPr>
        <p:txBody>
          <a:bodyPr wrap="square" lIns="0" tIns="0" rIns="0" bIns="0" rtlCol="0">
            <a:noAutofit/>
          </a:bodyPr>
          <a:lstStyle/>
          <a:p>
            <a:pPr marL="12700">
              <a:lnSpc>
                <a:spcPts val="5600"/>
              </a:lnSpc>
              <a:spcBef>
                <a:spcPts val="280"/>
              </a:spcBef>
            </a:pPr>
            <a:r>
              <a:rPr sz="5400" spc="0" dirty="0" smtClean="0">
                <a:solidFill>
                  <a:srgbClr val="90C225"/>
                </a:solidFill>
                <a:latin typeface="Trebuchet MS"/>
                <a:cs typeface="Trebuchet MS"/>
              </a:rPr>
              <a:t>I</a:t>
            </a:r>
            <a:r>
              <a:rPr sz="5400" spc="4" dirty="0" smtClean="0">
                <a:solidFill>
                  <a:srgbClr val="90C225"/>
                </a:solidFill>
                <a:latin typeface="Trebuchet MS"/>
                <a:cs typeface="Trebuchet MS"/>
              </a:rPr>
              <a:t>n</a:t>
            </a:r>
            <a:r>
              <a:rPr sz="5400" spc="0" dirty="0" smtClean="0">
                <a:solidFill>
                  <a:srgbClr val="90C225"/>
                </a:solidFill>
                <a:latin typeface="Trebuchet MS"/>
                <a:cs typeface="Trebuchet MS"/>
              </a:rPr>
              <a:t>tr</a:t>
            </a:r>
            <a:r>
              <a:rPr sz="5400" spc="-4" dirty="0" smtClean="0">
                <a:solidFill>
                  <a:srgbClr val="90C225"/>
                </a:solidFill>
                <a:latin typeface="Trebuchet MS"/>
                <a:cs typeface="Trebuchet MS"/>
              </a:rPr>
              <a:t>o</a:t>
            </a:r>
            <a:r>
              <a:rPr sz="5400" spc="4" dirty="0" smtClean="0">
                <a:solidFill>
                  <a:srgbClr val="90C225"/>
                </a:solidFill>
                <a:latin typeface="Trebuchet MS"/>
                <a:cs typeface="Trebuchet MS"/>
              </a:rPr>
              <a:t>duc</a:t>
            </a:r>
            <a:r>
              <a:rPr sz="5400" spc="0" dirty="0" smtClean="0">
                <a:solidFill>
                  <a:srgbClr val="90C225"/>
                </a:solidFill>
                <a:latin typeface="Trebuchet MS"/>
                <a:cs typeface="Trebuchet MS"/>
              </a:rPr>
              <a:t>t</a:t>
            </a:r>
            <a:r>
              <a:rPr sz="5400" spc="-4" dirty="0" smtClean="0">
                <a:solidFill>
                  <a:srgbClr val="90C225"/>
                </a:solidFill>
                <a:latin typeface="Trebuchet MS"/>
                <a:cs typeface="Trebuchet MS"/>
              </a:rPr>
              <a:t>ion</a:t>
            </a:r>
            <a:endParaRPr sz="5400" dirty="0">
              <a:latin typeface="Trebuchet MS"/>
              <a:cs typeface="Trebuchet MS"/>
            </a:endParaRPr>
          </a:p>
        </p:txBody>
      </p:sp>
      <p:sp>
        <p:nvSpPr>
          <p:cNvPr id="4" name="object 4"/>
          <p:cNvSpPr txBox="1"/>
          <p:nvPr/>
        </p:nvSpPr>
        <p:spPr>
          <a:xfrm>
            <a:off x="6581814" y="2457903"/>
            <a:ext cx="767847" cy="711200"/>
          </a:xfrm>
          <a:prstGeom prst="rect">
            <a:avLst/>
          </a:prstGeom>
        </p:spPr>
        <p:txBody>
          <a:bodyPr wrap="square" lIns="0" tIns="0" rIns="0" bIns="0" rtlCol="0">
            <a:noAutofit/>
          </a:bodyPr>
          <a:lstStyle/>
          <a:p>
            <a:pPr marL="12700">
              <a:lnSpc>
                <a:spcPts val="5600"/>
              </a:lnSpc>
              <a:spcBef>
                <a:spcPts val="280"/>
              </a:spcBef>
            </a:pPr>
            <a:r>
              <a:rPr sz="5400" spc="0" dirty="0" smtClean="0">
                <a:solidFill>
                  <a:srgbClr val="90C225"/>
                </a:solidFill>
                <a:latin typeface="Trebuchet MS"/>
                <a:cs typeface="Trebuchet MS"/>
              </a:rPr>
              <a:t>to</a:t>
            </a:r>
            <a:endParaRPr sz="5400" dirty="0">
              <a:latin typeface="Trebuchet MS"/>
              <a:cs typeface="Trebuchet MS"/>
            </a:endParaRPr>
          </a:p>
        </p:txBody>
      </p:sp>
      <p:sp>
        <p:nvSpPr>
          <p:cNvPr id="3" name="object 3"/>
          <p:cNvSpPr txBox="1"/>
          <p:nvPr/>
        </p:nvSpPr>
        <p:spPr>
          <a:xfrm>
            <a:off x="7427474" y="2457903"/>
            <a:ext cx="1868487" cy="711200"/>
          </a:xfrm>
          <a:prstGeom prst="rect">
            <a:avLst/>
          </a:prstGeom>
        </p:spPr>
        <p:txBody>
          <a:bodyPr wrap="square" lIns="0" tIns="0" rIns="0" bIns="0" rtlCol="0">
            <a:noAutofit/>
          </a:bodyPr>
          <a:lstStyle/>
          <a:p>
            <a:pPr marL="12700">
              <a:lnSpc>
                <a:spcPts val="5600"/>
              </a:lnSpc>
              <a:spcBef>
                <a:spcPts val="280"/>
              </a:spcBef>
            </a:pPr>
            <a:r>
              <a:rPr sz="5400" spc="-4" dirty="0" smtClean="0">
                <a:solidFill>
                  <a:srgbClr val="90C225"/>
                </a:solidFill>
                <a:latin typeface="Trebuchet MS"/>
                <a:cs typeface="Trebuchet MS"/>
              </a:rPr>
              <a:t>so</a:t>
            </a:r>
            <a:r>
              <a:rPr sz="5400" spc="4" dirty="0" smtClean="0">
                <a:solidFill>
                  <a:srgbClr val="90C225"/>
                </a:solidFill>
                <a:latin typeface="Trebuchet MS"/>
                <a:cs typeface="Trebuchet MS"/>
              </a:rPr>
              <a:t>c</a:t>
            </a:r>
            <a:r>
              <a:rPr sz="5400" spc="-4" dirty="0" smtClean="0">
                <a:solidFill>
                  <a:srgbClr val="90C225"/>
                </a:solidFill>
                <a:latin typeface="Trebuchet MS"/>
                <a:cs typeface="Trebuchet MS"/>
              </a:rPr>
              <a:t>ial</a:t>
            </a:r>
            <a:endParaRPr sz="5400" dirty="0">
              <a:latin typeface="Trebuchet MS"/>
              <a:cs typeface="Trebuchet MS"/>
            </a:endParaRPr>
          </a:p>
        </p:txBody>
      </p:sp>
      <p:sp>
        <p:nvSpPr>
          <p:cNvPr id="2" name="object 2"/>
          <p:cNvSpPr txBox="1"/>
          <p:nvPr/>
        </p:nvSpPr>
        <p:spPr>
          <a:xfrm>
            <a:off x="5152195" y="3280863"/>
            <a:ext cx="4145549" cy="1094632"/>
          </a:xfrm>
          <a:prstGeom prst="rect">
            <a:avLst/>
          </a:prstGeom>
        </p:spPr>
        <p:txBody>
          <a:bodyPr wrap="square" lIns="0" tIns="0" rIns="0" bIns="0" rtlCol="0">
            <a:noAutofit/>
          </a:bodyPr>
          <a:lstStyle/>
          <a:p>
            <a:pPr marL="12700">
              <a:lnSpc>
                <a:spcPts val="5665"/>
              </a:lnSpc>
              <a:spcBef>
                <a:spcPts val="283"/>
              </a:spcBef>
            </a:pPr>
            <a:r>
              <a:rPr sz="5400" spc="-4" dirty="0" smtClean="0">
                <a:solidFill>
                  <a:srgbClr val="90C225"/>
                </a:solidFill>
                <a:latin typeface="Trebuchet MS"/>
                <a:cs typeface="Trebuchet MS"/>
              </a:rPr>
              <a:t>a</a:t>
            </a:r>
            <a:r>
              <a:rPr sz="5400" spc="4" dirty="0" smtClean="0">
                <a:solidFill>
                  <a:srgbClr val="90C225"/>
                </a:solidFill>
                <a:latin typeface="Trebuchet MS"/>
                <a:cs typeface="Trebuchet MS"/>
              </a:rPr>
              <a:t>n</a:t>
            </a:r>
            <a:r>
              <a:rPr sz="5400" spc="0" dirty="0" smtClean="0">
                <a:solidFill>
                  <a:srgbClr val="90C225"/>
                </a:solidFill>
                <a:latin typeface="Trebuchet MS"/>
                <a:cs typeface="Trebuchet MS"/>
              </a:rPr>
              <a:t>t</a:t>
            </a:r>
            <a:r>
              <a:rPr sz="5400" spc="4" dirty="0" smtClean="0">
                <a:solidFill>
                  <a:srgbClr val="90C225"/>
                </a:solidFill>
                <a:latin typeface="Trebuchet MS"/>
                <a:cs typeface="Trebuchet MS"/>
              </a:rPr>
              <a:t>h</a:t>
            </a:r>
            <a:r>
              <a:rPr sz="5400" spc="0" dirty="0" smtClean="0">
                <a:solidFill>
                  <a:srgbClr val="90C225"/>
                </a:solidFill>
                <a:latin typeface="Trebuchet MS"/>
                <a:cs typeface="Trebuchet MS"/>
              </a:rPr>
              <a:t>r</a:t>
            </a:r>
            <a:r>
              <a:rPr sz="5400" spc="-9" dirty="0" smtClean="0">
                <a:solidFill>
                  <a:srgbClr val="90C225"/>
                </a:solidFill>
                <a:latin typeface="Trebuchet MS"/>
                <a:cs typeface="Trebuchet MS"/>
              </a:rPr>
              <a:t>o</a:t>
            </a:r>
            <a:r>
              <a:rPr sz="5400" spc="4" dirty="0" smtClean="0">
                <a:solidFill>
                  <a:srgbClr val="90C225"/>
                </a:solidFill>
                <a:latin typeface="Trebuchet MS"/>
                <a:cs typeface="Trebuchet MS"/>
              </a:rPr>
              <a:t>p</a:t>
            </a:r>
            <a:r>
              <a:rPr sz="5400" spc="-4" dirty="0" smtClean="0">
                <a:solidFill>
                  <a:srgbClr val="90C225"/>
                </a:solidFill>
                <a:latin typeface="Trebuchet MS"/>
                <a:cs typeface="Trebuchet MS"/>
              </a:rPr>
              <a:t>o</a:t>
            </a:r>
            <a:r>
              <a:rPr sz="5400" spc="4" dirty="0" smtClean="0">
                <a:solidFill>
                  <a:srgbClr val="90C225"/>
                </a:solidFill>
                <a:latin typeface="Trebuchet MS"/>
                <a:cs typeface="Trebuchet MS"/>
              </a:rPr>
              <a:t>l</a:t>
            </a:r>
            <a:r>
              <a:rPr sz="5400" spc="-4" dirty="0" smtClean="0">
                <a:solidFill>
                  <a:srgbClr val="90C225"/>
                </a:solidFill>
                <a:latin typeface="Trebuchet MS"/>
                <a:cs typeface="Trebuchet MS"/>
              </a:rPr>
              <a:t>o</a:t>
            </a:r>
            <a:r>
              <a:rPr sz="5400" spc="0" dirty="0" smtClean="0">
                <a:solidFill>
                  <a:srgbClr val="90C225"/>
                </a:solidFill>
                <a:latin typeface="Trebuchet MS"/>
                <a:cs typeface="Trebuchet MS"/>
              </a:rPr>
              <a:t>gy</a:t>
            </a:r>
          </a:p>
          <a:p>
            <a:pPr marL="2447823" marR="69669">
              <a:lnSpc>
                <a:spcPct val="96761"/>
              </a:lnSpc>
              <a:spcBef>
                <a:spcPts val="534"/>
              </a:spcBef>
            </a:pPr>
            <a:endParaRPr sz="1800" dirty="0">
              <a:latin typeface="Trebuchet MS"/>
              <a:cs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p:nvPr/>
        </p:nvSpPr>
        <p:spPr>
          <a:xfrm>
            <a:off x="2133600" y="838200"/>
            <a:ext cx="8001000" cy="5693866"/>
          </a:xfrm>
          <a:prstGeom prst="rect">
            <a:avLst/>
          </a:prstGeom>
          <a:noFill/>
          <a:ln>
            <a:noFill/>
          </a:ln>
        </p:spPr>
        <p:txBody>
          <a:bodyPr spcFirstLastPara="1" wrap="square" lIns="91425" tIns="45700" rIns="91425" bIns="45700" anchor="t" anchorCtr="0">
            <a:noAutofit/>
          </a:bodyPr>
          <a:lstStyle/>
          <a:p>
            <a:pPr algn="just" defTabSz="457200"/>
            <a:r>
              <a:rPr lang="en-US" sz="2600" dirty="0">
                <a:solidFill>
                  <a:prstClr val="black"/>
                </a:solidFill>
                <a:latin typeface="Calibri"/>
                <a:ea typeface="Calibri"/>
                <a:cs typeface="Calibri"/>
                <a:sym typeface="Calibri"/>
              </a:rPr>
              <a:t>Sociology defined by the American sociological association as the scientific study of societies including social relations, social interactions and culture.</a:t>
            </a:r>
            <a:endParaRPr dirty="0">
              <a:solidFill>
                <a:prstClr val="black"/>
              </a:solidFill>
            </a:endParaRPr>
          </a:p>
          <a:p>
            <a:pPr algn="just" defTabSz="457200"/>
            <a:r>
              <a:rPr lang="en-US" sz="2600" dirty="0">
                <a:solidFill>
                  <a:prstClr val="black"/>
                </a:solidFill>
                <a:latin typeface="Calibri"/>
                <a:ea typeface="Calibri"/>
                <a:cs typeface="Calibri"/>
                <a:sym typeface="Calibri"/>
              </a:rPr>
              <a:t>Its considered as one of the social sciences in the academic world together with psychology, anthropology, law, economics, linguistics and geography</a:t>
            </a:r>
            <a:endParaRPr dirty="0">
              <a:solidFill>
                <a:prstClr val="black"/>
              </a:solidFill>
            </a:endParaRPr>
          </a:p>
          <a:p>
            <a:pPr algn="just" defTabSz="457200"/>
            <a:endParaRPr sz="2600" dirty="0">
              <a:solidFill>
                <a:prstClr val="black"/>
              </a:solidFill>
              <a:latin typeface="Calibri"/>
              <a:ea typeface="Calibri"/>
              <a:cs typeface="Calibri"/>
              <a:sym typeface="Calibri"/>
            </a:endParaRPr>
          </a:p>
          <a:p>
            <a:pPr defTabSz="457200"/>
            <a:endParaRPr sz="2600" dirty="0">
              <a:solidFill>
                <a:prstClr val="black"/>
              </a:solidFill>
              <a:latin typeface="Calibri"/>
              <a:ea typeface="Calibri"/>
              <a:cs typeface="Calibri"/>
              <a:sym typeface="Calibri"/>
            </a:endParaRPr>
          </a:p>
        </p:txBody>
      </p:sp>
    </p:spTree>
    <p:extLst>
      <p:ext uri="{BB962C8B-B14F-4D97-AF65-F5344CB8AC3E}">
        <p14:creationId xmlns:p14="http://schemas.microsoft.com/office/powerpoint/2010/main" val="932181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1653" y="2380889"/>
            <a:ext cx="8134709" cy="1477328"/>
          </a:xfrm>
          <a:prstGeom prst="rect">
            <a:avLst/>
          </a:prstGeom>
        </p:spPr>
        <p:txBody>
          <a:bodyPr wrap="square">
            <a:spAutoFit/>
          </a:bodyPr>
          <a:lstStyle/>
          <a:p>
            <a:pPr algn="just" defTabSz="457200"/>
            <a:r>
              <a:rPr lang="en-US" dirty="0">
                <a:solidFill>
                  <a:prstClr val="black"/>
                </a:solidFill>
                <a:latin typeface="Calibri"/>
                <a:ea typeface="Calibri"/>
                <a:cs typeface="Calibri"/>
                <a:sym typeface="Calibri"/>
              </a:rPr>
              <a:t>These are sciences that are concerned with studying societies and individuals within a society and the relationships among individuals within a society.</a:t>
            </a:r>
            <a:endParaRPr lang="en-US" dirty="0">
              <a:solidFill>
                <a:prstClr val="black"/>
              </a:solidFill>
            </a:endParaRPr>
          </a:p>
          <a:p>
            <a:pPr algn="just" defTabSz="457200"/>
            <a:r>
              <a:rPr lang="en-US" dirty="0">
                <a:solidFill>
                  <a:prstClr val="black"/>
                </a:solidFill>
                <a:latin typeface="Calibri"/>
                <a:ea typeface="Calibri"/>
                <a:cs typeface="Calibri"/>
                <a:sym typeface="Calibri"/>
              </a:rPr>
              <a:t>Sociologists study all forms of human interactions from interactions between two people i.e. dyad to complex relations between nations and multinational corporations</a:t>
            </a:r>
          </a:p>
        </p:txBody>
      </p:sp>
    </p:spTree>
    <p:extLst>
      <p:ext uri="{BB962C8B-B14F-4D97-AF65-F5344CB8AC3E}">
        <p14:creationId xmlns:p14="http://schemas.microsoft.com/office/powerpoint/2010/main" val="613125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p:nvPr/>
        </p:nvSpPr>
        <p:spPr>
          <a:xfrm>
            <a:off x="785004" y="1190445"/>
            <a:ext cx="9065578" cy="4172071"/>
          </a:xfrm>
          <a:prstGeom prst="rect">
            <a:avLst/>
          </a:prstGeom>
          <a:noFill/>
          <a:ln>
            <a:noFill/>
          </a:ln>
        </p:spPr>
        <p:txBody>
          <a:bodyPr spcFirstLastPara="1" wrap="square" lIns="91425" tIns="45700" rIns="91425" bIns="45700" anchor="t" anchorCtr="0">
            <a:noAutofit/>
          </a:bodyPr>
          <a:lstStyle/>
          <a:p>
            <a:pPr algn="just" defTabSz="457200"/>
            <a:r>
              <a:rPr lang="en-US" sz="3000" dirty="0">
                <a:solidFill>
                  <a:prstClr val="black"/>
                </a:solidFill>
                <a:latin typeface="Calibri"/>
                <a:ea typeface="Calibri"/>
                <a:cs typeface="Calibri"/>
                <a:sym typeface="Calibri"/>
              </a:rPr>
              <a:t> </a:t>
            </a:r>
            <a:r>
              <a:rPr lang="en-US" sz="3200" dirty="0">
                <a:solidFill>
                  <a:prstClr val="black"/>
                </a:solidFill>
                <a:latin typeface="Calibri"/>
                <a:ea typeface="Calibri"/>
                <a:cs typeface="Calibri"/>
                <a:sym typeface="Calibri"/>
              </a:rPr>
              <a:t>Becoming aware of social processes that influence the way humans think, feel and behave plus having the will to act can help individuals to shape the social forces they face i.e. the way in which individuals change their behavior to meet the demands of the social environment e.g. conformity, socialization, peer pressure, obedience, leadership, persuasion.</a:t>
            </a:r>
            <a:endParaRPr sz="3200" dirty="0">
              <a:solidFill>
                <a:prstClr val="black"/>
              </a:solidFill>
              <a:latin typeface="Calibri"/>
              <a:ea typeface="Calibri"/>
              <a:cs typeface="Calibri"/>
              <a:sym typeface="Calibri"/>
            </a:endParaRPr>
          </a:p>
        </p:txBody>
      </p:sp>
    </p:spTree>
    <p:extLst>
      <p:ext uri="{BB962C8B-B14F-4D97-AF65-F5344CB8AC3E}">
        <p14:creationId xmlns:p14="http://schemas.microsoft.com/office/powerpoint/2010/main" val="2623302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8" name="object 8"/>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9" name="object 9"/>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0" name="object 10"/>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1" name="object 11"/>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2" name="object 12"/>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3" name="object 13"/>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4" name="object 14"/>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5" name="object 15"/>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16" name="object 16"/>
          <p:cNvSpPr/>
          <p:nvPr/>
        </p:nvSpPr>
        <p:spPr>
          <a:xfrm>
            <a:off x="4408424" y="3122929"/>
            <a:ext cx="3049016" cy="2272157"/>
          </a:xfrm>
          <a:prstGeom prst="rect">
            <a:avLst/>
          </a:prstGeom>
          <a:blipFill>
            <a:blip r:embed="rId2" cstate="print"/>
            <a:stretch>
              <a:fillRect/>
            </a:stretch>
          </a:blipFill>
        </p:spPr>
        <p:txBody>
          <a:bodyPr wrap="square" lIns="0" tIns="0" rIns="0" bIns="0" rtlCol="0">
            <a:noAutofit/>
          </a:bodyPr>
          <a:lstStyle/>
          <a:p>
            <a:endParaRPr dirty="0"/>
          </a:p>
        </p:txBody>
      </p:sp>
      <p:sp>
        <p:nvSpPr>
          <p:cNvPr id="6" name="object 6"/>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5" name="object 5"/>
          <p:cNvSpPr txBox="1"/>
          <p:nvPr/>
        </p:nvSpPr>
        <p:spPr>
          <a:xfrm>
            <a:off x="3636810" y="2373134"/>
            <a:ext cx="2578580" cy="266700"/>
          </a:xfrm>
          <a:prstGeom prst="rect">
            <a:avLst/>
          </a:prstGeom>
        </p:spPr>
        <p:txBody>
          <a:bodyPr wrap="square" lIns="0" tIns="0" rIns="0" bIns="0" rtlCol="0">
            <a:noAutofit/>
          </a:bodyPr>
          <a:lstStyle/>
          <a:p>
            <a:pPr marL="12700">
              <a:lnSpc>
                <a:spcPts val="2039"/>
              </a:lnSpc>
              <a:spcBef>
                <a:spcPts val="102"/>
              </a:spcBef>
            </a:pPr>
            <a:r>
              <a:rPr sz="1900" spc="0" dirty="0" smtClean="0">
                <a:solidFill>
                  <a:srgbClr val="040404"/>
                </a:solidFill>
                <a:latin typeface="Arial"/>
                <a:cs typeface="Arial"/>
              </a:rPr>
              <a:t>Relevance</a:t>
            </a:r>
            <a:r>
              <a:rPr sz="1900" spc="501" dirty="0" smtClean="0">
                <a:solidFill>
                  <a:srgbClr val="040404"/>
                </a:solidFill>
                <a:latin typeface="Arial"/>
                <a:cs typeface="Arial"/>
              </a:rPr>
              <a:t> </a:t>
            </a:r>
            <a:r>
              <a:rPr sz="1900" spc="0" dirty="0" smtClean="0">
                <a:solidFill>
                  <a:srgbClr val="040404"/>
                </a:solidFill>
                <a:latin typeface="Arial"/>
                <a:cs typeface="Arial"/>
              </a:rPr>
              <a:t>of</a:t>
            </a:r>
            <a:r>
              <a:rPr sz="1900" spc="308" dirty="0" smtClean="0">
                <a:solidFill>
                  <a:srgbClr val="040404"/>
                </a:solidFill>
                <a:latin typeface="Arial"/>
                <a:cs typeface="Arial"/>
              </a:rPr>
              <a:t> </a:t>
            </a:r>
            <a:r>
              <a:rPr sz="1900" spc="0" dirty="0" smtClean="0">
                <a:solidFill>
                  <a:srgbClr val="040404"/>
                </a:solidFill>
                <a:latin typeface="Arial"/>
                <a:cs typeface="Arial"/>
              </a:rPr>
              <a:t>Studying</a:t>
            </a:r>
            <a:endParaRPr sz="1900" dirty="0">
              <a:latin typeface="Arial"/>
              <a:cs typeface="Arial"/>
            </a:endParaRPr>
          </a:p>
        </p:txBody>
      </p:sp>
      <p:sp>
        <p:nvSpPr>
          <p:cNvPr id="4" name="object 4"/>
          <p:cNvSpPr txBox="1"/>
          <p:nvPr/>
        </p:nvSpPr>
        <p:spPr>
          <a:xfrm>
            <a:off x="2690036" y="2713000"/>
            <a:ext cx="1706668" cy="2363401"/>
          </a:xfrm>
          <a:prstGeom prst="rect">
            <a:avLst/>
          </a:prstGeom>
        </p:spPr>
        <p:txBody>
          <a:bodyPr wrap="square" lIns="0" tIns="0" rIns="0" bIns="0" rtlCol="0">
            <a:noAutofit/>
          </a:bodyPr>
          <a:lstStyle/>
          <a:p>
            <a:pPr marL="611511">
              <a:lnSpc>
                <a:spcPts val="2039"/>
              </a:lnSpc>
              <a:spcBef>
                <a:spcPts val="102"/>
              </a:spcBef>
            </a:pPr>
            <a:r>
              <a:rPr sz="1900" spc="0" dirty="0" smtClean="0">
                <a:solidFill>
                  <a:srgbClr val="040404"/>
                </a:solidFill>
                <a:latin typeface="Arial"/>
                <a:cs typeface="Arial"/>
              </a:rPr>
              <a:t>Sociology</a:t>
            </a:r>
            <a:endParaRPr sz="1900" dirty="0">
              <a:latin typeface="Arial"/>
              <a:cs typeface="Arial"/>
            </a:endParaRPr>
          </a:p>
          <a:p>
            <a:pPr marL="206907" marR="104261" indent="-194207">
              <a:lnSpc>
                <a:spcPts val="1839"/>
              </a:lnSpc>
              <a:spcBef>
                <a:spcPts val="1116"/>
              </a:spcBef>
              <a:tabLst>
                <a:tab pos="203200" algn="l"/>
              </a:tabLst>
            </a:pPr>
            <a:r>
              <a:rPr sz="1600" spc="0" dirty="0" smtClean="0">
                <a:solidFill>
                  <a:srgbClr val="040404"/>
                </a:solidFill>
                <a:latin typeface="Arial"/>
                <a:cs typeface="Arial"/>
              </a:rPr>
              <a:t>•</a:t>
            </a:r>
            <a:r>
              <a:rPr sz="1600" spc="-415" dirty="0" smtClean="0">
                <a:solidFill>
                  <a:srgbClr val="040404"/>
                </a:solidFill>
                <a:latin typeface="Arial"/>
                <a:cs typeface="Arial"/>
              </a:rPr>
              <a:t> </a:t>
            </a:r>
            <a:r>
              <a:rPr sz="1600" spc="0" dirty="0" smtClean="0">
                <a:solidFill>
                  <a:srgbClr val="040404"/>
                </a:solidFill>
                <a:latin typeface="Arial"/>
                <a:cs typeface="Arial"/>
              </a:rPr>
              <a:t>	Better </a:t>
            </a:r>
            <a:endParaRPr sz="1600" dirty="0">
              <a:latin typeface="Arial"/>
              <a:cs typeface="Arial"/>
            </a:endParaRPr>
          </a:p>
          <a:p>
            <a:pPr marL="206907" marR="104261">
              <a:lnSpc>
                <a:spcPts val="1839"/>
              </a:lnSpc>
              <a:spcBef>
                <a:spcPts val="325"/>
              </a:spcBef>
              <a:tabLst>
                <a:tab pos="203200" algn="l"/>
              </a:tabLst>
            </a:pPr>
            <a:r>
              <a:rPr sz="1600" spc="0" dirty="0" smtClean="0">
                <a:solidFill>
                  <a:srgbClr val="040404"/>
                </a:solidFill>
                <a:latin typeface="Arial"/>
                <a:cs typeface="Arial"/>
              </a:rPr>
              <a:t>understanding </a:t>
            </a:r>
            <a:endParaRPr sz="1600" dirty="0">
              <a:latin typeface="Arial"/>
              <a:cs typeface="Arial"/>
            </a:endParaRPr>
          </a:p>
          <a:p>
            <a:pPr marL="206907" marR="104261">
              <a:lnSpc>
                <a:spcPts val="1839"/>
              </a:lnSpc>
              <a:spcBef>
                <a:spcPts val="325"/>
              </a:spcBef>
              <a:tabLst>
                <a:tab pos="203200" algn="l"/>
              </a:tabLst>
            </a:pPr>
            <a:r>
              <a:rPr sz="1600" spc="0" dirty="0" smtClean="0">
                <a:solidFill>
                  <a:srgbClr val="040404"/>
                </a:solidFill>
                <a:latin typeface="Arial"/>
                <a:cs typeface="Arial"/>
              </a:rPr>
              <a:t>of</a:t>
            </a:r>
            <a:r>
              <a:rPr sz="1600" spc="198" dirty="0" smtClean="0">
                <a:solidFill>
                  <a:srgbClr val="040404"/>
                </a:solidFill>
                <a:latin typeface="Arial"/>
                <a:cs typeface="Arial"/>
              </a:rPr>
              <a:t> </a:t>
            </a:r>
            <a:r>
              <a:rPr sz="1600" spc="0" dirty="0" smtClean="0">
                <a:solidFill>
                  <a:srgbClr val="040404"/>
                </a:solidFill>
                <a:latin typeface="Arial"/>
                <a:cs typeface="Arial"/>
              </a:rPr>
              <a:t>culture </a:t>
            </a:r>
            <a:r>
              <a:rPr sz="1600" spc="45" dirty="0" smtClean="0">
                <a:solidFill>
                  <a:srgbClr val="040404"/>
                </a:solidFill>
                <a:latin typeface="Arial"/>
                <a:cs typeface="Arial"/>
              </a:rPr>
              <a:t> </a:t>
            </a:r>
            <a:r>
              <a:rPr sz="1600" spc="0" dirty="0" smtClean="0">
                <a:solidFill>
                  <a:srgbClr val="040404"/>
                </a:solidFill>
                <a:latin typeface="Arial"/>
                <a:cs typeface="Arial"/>
              </a:rPr>
              <a:t>and </a:t>
            </a:r>
            <a:endParaRPr sz="1600" dirty="0">
              <a:latin typeface="Arial"/>
              <a:cs typeface="Arial"/>
            </a:endParaRPr>
          </a:p>
          <a:p>
            <a:pPr marL="206907" marR="104261">
              <a:lnSpc>
                <a:spcPts val="1839"/>
              </a:lnSpc>
              <a:spcBef>
                <a:spcPts val="325"/>
              </a:spcBef>
              <a:tabLst>
                <a:tab pos="203200" algn="l"/>
              </a:tabLst>
            </a:pPr>
            <a:r>
              <a:rPr sz="1600" spc="0" dirty="0" smtClean="0">
                <a:solidFill>
                  <a:srgbClr val="040404"/>
                </a:solidFill>
                <a:latin typeface="Arial"/>
                <a:cs typeface="Arial"/>
              </a:rPr>
              <a:t>society</a:t>
            </a:r>
            <a:endParaRPr sz="1600" dirty="0">
              <a:latin typeface="Arial"/>
              <a:cs typeface="Arial"/>
            </a:endParaRPr>
          </a:p>
          <a:p>
            <a:pPr marL="206906" marR="250611" indent="-186115">
              <a:lnSpc>
                <a:spcPts val="1839"/>
              </a:lnSpc>
              <a:spcBef>
                <a:spcPts val="780"/>
              </a:spcBef>
              <a:tabLst>
                <a:tab pos="203200" algn="l"/>
              </a:tabLst>
            </a:pPr>
            <a:r>
              <a:rPr sz="1600" spc="0" dirty="0" smtClean="0">
                <a:solidFill>
                  <a:srgbClr val="040404"/>
                </a:solidFill>
                <a:latin typeface="Arial"/>
                <a:cs typeface="Arial"/>
              </a:rPr>
              <a:t>•	Expansion</a:t>
            </a:r>
            <a:r>
              <a:rPr sz="1600" spc="113" dirty="0" smtClean="0">
                <a:solidFill>
                  <a:srgbClr val="040404"/>
                </a:solidFill>
                <a:latin typeface="Arial"/>
                <a:cs typeface="Arial"/>
              </a:rPr>
              <a:t> </a:t>
            </a:r>
            <a:r>
              <a:rPr sz="1600" spc="0" dirty="0" smtClean="0">
                <a:solidFill>
                  <a:srgbClr val="040404"/>
                </a:solidFill>
                <a:latin typeface="Arial"/>
                <a:cs typeface="Arial"/>
              </a:rPr>
              <a:t>of </a:t>
            </a:r>
            <a:endParaRPr sz="1600" dirty="0">
              <a:latin typeface="Arial"/>
              <a:cs typeface="Arial"/>
            </a:endParaRPr>
          </a:p>
          <a:p>
            <a:pPr marL="206906" marR="250611">
              <a:lnSpc>
                <a:spcPts val="1839"/>
              </a:lnSpc>
              <a:spcBef>
                <a:spcPts val="390"/>
              </a:spcBef>
              <a:tabLst>
                <a:tab pos="203200" algn="l"/>
              </a:tabLst>
            </a:pPr>
            <a:r>
              <a:rPr sz="1600" spc="0" dirty="0" smtClean="0">
                <a:solidFill>
                  <a:srgbClr val="040404"/>
                </a:solidFill>
                <a:latin typeface="Arial"/>
                <a:cs typeface="Arial"/>
              </a:rPr>
              <a:t>our</a:t>
            </a:r>
            <a:r>
              <a:rPr sz="1600" spc="240" dirty="0" smtClean="0">
                <a:solidFill>
                  <a:srgbClr val="040404"/>
                </a:solidFill>
                <a:latin typeface="Arial"/>
                <a:cs typeface="Arial"/>
              </a:rPr>
              <a:t> </a:t>
            </a:r>
            <a:r>
              <a:rPr sz="1600" spc="0" dirty="0" smtClean="0">
                <a:solidFill>
                  <a:srgbClr val="040404"/>
                </a:solidFill>
                <a:latin typeface="Arial"/>
                <a:cs typeface="Arial"/>
              </a:rPr>
              <a:t>world</a:t>
            </a:r>
            <a:endParaRPr sz="1600" dirty="0">
              <a:latin typeface="Arial"/>
              <a:cs typeface="Arial"/>
            </a:endParaRPr>
          </a:p>
          <a:p>
            <a:pPr marL="214998" marR="36195">
              <a:lnSpc>
                <a:spcPts val="1725"/>
              </a:lnSpc>
              <a:spcBef>
                <a:spcPts val="476"/>
              </a:spcBef>
            </a:pPr>
            <a:r>
              <a:rPr sz="1600" spc="0" dirty="0" smtClean="0">
                <a:solidFill>
                  <a:srgbClr val="040404"/>
                </a:solidFill>
                <a:latin typeface="Arial"/>
                <a:cs typeface="Arial"/>
              </a:rPr>
              <a:t>perspective</a:t>
            </a:r>
            <a:endParaRPr sz="1600" dirty="0">
              <a:latin typeface="Arial"/>
              <a:cs typeface="Arial"/>
            </a:endParaRPr>
          </a:p>
        </p:txBody>
      </p:sp>
      <p:sp>
        <p:nvSpPr>
          <p:cNvPr id="3" name="object 3"/>
          <p:cNvSpPr txBox="1"/>
          <p:nvPr/>
        </p:nvSpPr>
        <p:spPr>
          <a:xfrm>
            <a:off x="4494561" y="2713000"/>
            <a:ext cx="464193" cy="266700"/>
          </a:xfrm>
          <a:prstGeom prst="rect">
            <a:avLst/>
          </a:prstGeom>
        </p:spPr>
        <p:txBody>
          <a:bodyPr wrap="square" lIns="0" tIns="0" rIns="0" bIns="0" rtlCol="0">
            <a:noAutofit/>
          </a:bodyPr>
          <a:lstStyle/>
          <a:p>
            <a:pPr marL="12700">
              <a:lnSpc>
                <a:spcPts val="2039"/>
              </a:lnSpc>
              <a:spcBef>
                <a:spcPts val="102"/>
              </a:spcBef>
            </a:pPr>
            <a:r>
              <a:rPr sz="1900" spc="0" dirty="0" smtClean="0">
                <a:solidFill>
                  <a:srgbClr val="040404"/>
                </a:solidFill>
                <a:latin typeface="Arial"/>
                <a:cs typeface="Arial"/>
              </a:rPr>
              <a:t>and</a:t>
            </a:r>
            <a:endParaRPr sz="1900" dirty="0">
              <a:latin typeface="Arial"/>
              <a:cs typeface="Arial"/>
            </a:endParaRPr>
          </a:p>
        </p:txBody>
      </p:sp>
      <p:sp>
        <p:nvSpPr>
          <p:cNvPr id="2" name="object 2"/>
          <p:cNvSpPr txBox="1"/>
          <p:nvPr/>
        </p:nvSpPr>
        <p:spPr>
          <a:xfrm>
            <a:off x="4996267" y="2713000"/>
            <a:ext cx="1483591" cy="266700"/>
          </a:xfrm>
          <a:prstGeom prst="rect">
            <a:avLst/>
          </a:prstGeom>
        </p:spPr>
        <p:txBody>
          <a:bodyPr wrap="square" lIns="0" tIns="0" rIns="0" bIns="0" rtlCol="0">
            <a:noAutofit/>
          </a:bodyPr>
          <a:lstStyle/>
          <a:p>
            <a:pPr marL="12700">
              <a:lnSpc>
                <a:spcPts val="2039"/>
              </a:lnSpc>
              <a:spcBef>
                <a:spcPts val="102"/>
              </a:spcBef>
            </a:pPr>
            <a:r>
              <a:rPr sz="1900" spc="0" dirty="0" smtClean="0">
                <a:solidFill>
                  <a:srgbClr val="040404"/>
                </a:solidFill>
                <a:latin typeface="Arial"/>
                <a:cs typeface="Arial"/>
              </a:rPr>
              <a:t>Anthropology</a:t>
            </a:r>
            <a:endParaRPr sz="1900" dirty="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9" name="object 9"/>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10" name="object 10"/>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1" name="object 11"/>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2" name="object 12"/>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3" name="object 13"/>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4" name="object 14"/>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5" name="object 15"/>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6" name="object 16"/>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17" name="object 17"/>
          <p:cNvSpPr/>
          <p:nvPr/>
        </p:nvSpPr>
        <p:spPr>
          <a:xfrm>
            <a:off x="4861560" y="3106801"/>
            <a:ext cx="2547239" cy="2320671"/>
          </a:xfrm>
          <a:prstGeom prst="rect">
            <a:avLst/>
          </a:prstGeom>
          <a:blipFill>
            <a:blip r:embed="rId2" cstate="print"/>
            <a:stretch>
              <a:fillRect/>
            </a:stretch>
          </a:blipFill>
        </p:spPr>
        <p:txBody>
          <a:bodyPr wrap="square" lIns="0" tIns="0" rIns="0" bIns="0" rtlCol="0">
            <a:noAutofit/>
          </a:bodyPr>
          <a:lstStyle/>
          <a:p>
            <a:endParaRPr dirty="0"/>
          </a:p>
        </p:txBody>
      </p:sp>
      <p:sp>
        <p:nvSpPr>
          <p:cNvPr id="7" name="object 7"/>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6" name="object 6"/>
          <p:cNvSpPr txBox="1"/>
          <p:nvPr/>
        </p:nvSpPr>
        <p:spPr>
          <a:xfrm>
            <a:off x="3240303" y="2344450"/>
            <a:ext cx="2921121" cy="672425"/>
          </a:xfrm>
          <a:prstGeom prst="rect">
            <a:avLst/>
          </a:prstGeom>
        </p:spPr>
        <p:txBody>
          <a:bodyPr wrap="square" lIns="0" tIns="0" rIns="0" bIns="0" rtlCol="0">
            <a:noAutofit/>
          </a:bodyPr>
          <a:lstStyle/>
          <a:p>
            <a:pPr marL="12700">
              <a:lnSpc>
                <a:spcPts val="2245"/>
              </a:lnSpc>
              <a:spcBef>
                <a:spcPts val="112"/>
              </a:spcBef>
            </a:pPr>
            <a:r>
              <a:rPr sz="2100" spc="0" dirty="0" smtClean="0">
                <a:solidFill>
                  <a:srgbClr val="070707"/>
                </a:solidFill>
                <a:latin typeface="Arial"/>
                <a:cs typeface="Arial"/>
              </a:rPr>
              <a:t>Relevance</a:t>
            </a:r>
            <a:r>
              <a:rPr sz="2100" spc="264" dirty="0" smtClean="0">
                <a:solidFill>
                  <a:srgbClr val="070707"/>
                </a:solidFill>
                <a:latin typeface="Arial"/>
                <a:cs typeface="Arial"/>
              </a:rPr>
              <a:t> </a:t>
            </a:r>
            <a:r>
              <a:rPr sz="2100" spc="0" dirty="0" smtClean="0">
                <a:solidFill>
                  <a:srgbClr val="070707"/>
                </a:solidFill>
                <a:latin typeface="Arial"/>
                <a:cs typeface="Arial"/>
              </a:rPr>
              <a:t>of</a:t>
            </a:r>
            <a:r>
              <a:rPr sz="2100" spc="279" dirty="0" smtClean="0">
                <a:solidFill>
                  <a:srgbClr val="070707"/>
                </a:solidFill>
                <a:latin typeface="Arial"/>
                <a:cs typeface="Arial"/>
              </a:rPr>
              <a:t> </a:t>
            </a:r>
            <a:r>
              <a:rPr sz="2100" spc="0" dirty="0" smtClean="0">
                <a:solidFill>
                  <a:srgbClr val="070707"/>
                </a:solidFill>
                <a:latin typeface="Arial"/>
                <a:cs typeface="Arial"/>
              </a:rPr>
              <a:t>Sociology</a:t>
            </a:r>
            <a:endParaRPr sz="2100" dirty="0">
              <a:latin typeface="Arial"/>
              <a:cs typeface="Arial"/>
            </a:endParaRPr>
          </a:p>
          <a:p>
            <a:pPr marL="854264" marR="40004">
              <a:lnSpc>
                <a:spcPct val="95825"/>
              </a:lnSpc>
              <a:spcBef>
                <a:spcPts val="467"/>
              </a:spcBef>
            </a:pPr>
            <a:r>
              <a:rPr sz="2100" spc="0" dirty="0" smtClean="0">
                <a:solidFill>
                  <a:srgbClr val="070707"/>
                </a:solidFill>
                <a:latin typeface="Arial"/>
                <a:cs typeface="Arial"/>
              </a:rPr>
              <a:t>Anthropology</a:t>
            </a:r>
            <a:endParaRPr sz="2100" dirty="0">
              <a:latin typeface="Arial"/>
              <a:cs typeface="Arial"/>
            </a:endParaRPr>
          </a:p>
        </p:txBody>
      </p:sp>
      <p:sp>
        <p:nvSpPr>
          <p:cNvPr id="5" name="object 5"/>
          <p:cNvSpPr txBox="1"/>
          <p:nvPr/>
        </p:nvSpPr>
        <p:spPr>
          <a:xfrm>
            <a:off x="6226262" y="2344450"/>
            <a:ext cx="510382" cy="292100"/>
          </a:xfrm>
          <a:prstGeom prst="rect">
            <a:avLst/>
          </a:prstGeom>
        </p:spPr>
        <p:txBody>
          <a:bodyPr wrap="square" lIns="0" tIns="0" rIns="0" bIns="0" rtlCol="0">
            <a:noAutofit/>
          </a:bodyPr>
          <a:lstStyle/>
          <a:p>
            <a:pPr marL="12700">
              <a:lnSpc>
                <a:spcPts val="2245"/>
              </a:lnSpc>
              <a:spcBef>
                <a:spcPts val="112"/>
              </a:spcBef>
            </a:pPr>
            <a:r>
              <a:rPr sz="2100" spc="0" dirty="0" smtClean="0">
                <a:solidFill>
                  <a:srgbClr val="070707"/>
                </a:solidFill>
                <a:latin typeface="Arial"/>
                <a:cs typeface="Arial"/>
              </a:rPr>
              <a:t>and</a:t>
            </a:r>
            <a:endParaRPr sz="2100" dirty="0">
              <a:latin typeface="Arial"/>
              <a:cs typeface="Arial"/>
            </a:endParaRPr>
          </a:p>
        </p:txBody>
      </p:sp>
      <p:sp>
        <p:nvSpPr>
          <p:cNvPr id="4" name="object 4"/>
          <p:cNvSpPr txBox="1"/>
          <p:nvPr/>
        </p:nvSpPr>
        <p:spPr>
          <a:xfrm>
            <a:off x="2690036" y="3140373"/>
            <a:ext cx="1399097"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070707"/>
                </a:solidFill>
                <a:latin typeface="Arial"/>
                <a:cs typeface="Arial"/>
              </a:rPr>
              <a:t>• </a:t>
            </a:r>
            <a:r>
              <a:rPr sz="1600" spc="144" dirty="0" smtClean="0">
                <a:solidFill>
                  <a:srgbClr val="070707"/>
                </a:solidFill>
                <a:latin typeface="Arial"/>
                <a:cs typeface="Arial"/>
              </a:rPr>
              <a:t> </a:t>
            </a:r>
            <a:r>
              <a:rPr sz="1600" spc="0" dirty="0" smtClean="0">
                <a:solidFill>
                  <a:srgbClr val="070707"/>
                </a:solidFill>
                <a:latin typeface="Arial"/>
                <a:cs typeface="Arial"/>
              </a:rPr>
              <a:t>Identification</a:t>
            </a:r>
            <a:endParaRPr sz="1600" dirty="0">
              <a:latin typeface="Arial"/>
              <a:cs typeface="Arial"/>
            </a:endParaRPr>
          </a:p>
        </p:txBody>
      </p:sp>
      <p:sp>
        <p:nvSpPr>
          <p:cNvPr id="3" name="object 3"/>
          <p:cNvSpPr txBox="1"/>
          <p:nvPr/>
        </p:nvSpPr>
        <p:spPr>
          <a:xfrm>
            <a:off x="4219436" y="3140373"/>
            <a:ext cx="242292"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070707"/>
                </a:solidFill>
                <a:latin typeface="Arial"/>
                <a:cs typeface="Arial"/>
              </a:rPr>
              <a:t>of</a:t>
            </a:r>
            <a:endParaRPr sz="1600" dirty="0">
              <a:latin typeface="Arial"/>
              <a:cs typeface="Arial"/>
            </a:endParaRPr>
          </a:p>
        </p:txBody>
      </p:sp>
      <p:sp>
        <p:nvSpPr>
          <p:cNvPr id="2" name="object 2"/>
          <p:cNvSpPr txBox="1"/>
          <p:nvPr/>
        </p:nvSpPr>
        <p:spPr>
          <a:xfrm>
            <a:off x="2698126" y="3415501"/>
            <a:ext cx="2105160" cy="1385760"/>
          </a:xfrm>
          <a:prstGeom prst="rect">
            <a:avLst/>
          </a:prstGeom>
        </p:spPr>
        <p:txBody>
          <a:bodyPr wrap="square" lIns="0" tIns="0" rIns="0" bIns="0" rtlCol="0">
            <a:noAutofit/>
          </a:bodyPr>
          <a:lstStyle/>
          <a:p>
            <a:pPr marL="206910">
              <a:lnSpc>
                <a:spcPts val="1735"/>
              </a:lnSpc>
              <a:spcBef>
                <a:spcPts val="86"/>
              </a:spcBef>
            </a:pPr>
            <a:r>
              <a:rPr sz="1600" spc="0" dirty="0" smtClean="0">
                <a:solidFill>
                  <a:srgbClr val="070707"/>
                </a:solidFill>
                <a:latin typeface="Arial"/>
                <a:cs typeface="Arial"/>
              </a:rPr>
              <a:t>uniqueness</a:t>
            </a:r>
            <a:r>
              <a:rPr sz="1600" spc="293" dirty="0" smtClean="0">
                <a:solidFill>
                  <a:srgbClr val="070707"/>
                </a:solidFill>
                <a:latin typeface="Arial"/>
                <a:cs typeface="Arial"/>
              </a:rPr>
              <a:t> </a:t>
            </a:r>
            <a:r>
              <a:rPr sz="1600" spc="0" dirty="0" smtClean="0">
                <a:solidFill>
                  <a:srgbClr val="070707"/>
                </a:solidFill>
                <a:latin typeface="Arial"/>
                <a:cs typeface="Arial"/>
              </a:rPr>
              <a:t>of</a:t>
            </a:r>
            <a:r>
              <a:rPr sz="1600" spc="133" dirty="0" smtClean="0">
                <a:solidFill>
                  <a:srgbClr val="070707"/>
                </a:solidFill>
                <a:latin typeface="Arial"/>
                <a:cs typeface="Arial"/>
              </a:rPr>
              <a:t> </a:t>
            </a:r>
            <a:r>
              <a:rPr sz="1600" spc="0" dirty="0" smtClean="0">
                <a:solidFill>
                  <a:srgbClr val="070707"/>
                </a:solidFill>
                <a:latin typeface="Arial"/>
                <a:cs typeface="Arial"/>
              </a:rPr>
              <a:t>one's</a:t>
            </a:r>
            <a:endParaRPr sz="1600" dirty="0">
              <a:latin typeface="Arial"/>
              <a:cs typeface="Arial"/>
            </a:endParaRPr>
          </a:p>
          <a:p>
            <a:pPr marL="190724" marR="30479">
              <a:lnSpc>
                <a:spcPct val="95825"/>
              </a:lnSpc>
              <a:spcBef>
                <a:spcPts val="238"/>
              </a:spcBef>
            </a:pPr>
            <a:r>
              <a:rPr sz="1600" spc="0" dirty="0" smtClean="0">
                <a:solidFill>
                  <a:srgbClr val="070707"/>
                </a:solidFill>
                <a:latin typeface="Arial"/>
                <a:cs typeface="Arial"/>
              </a:rPr>
              <a:t>group</a:t>
            </a:r>
            <a:endParaRPr sz="1600" dirty="0">
              <a:latin typeface="Arial"/>
              <a:cs typeface="Arial"/>
            </a:endParaRPr>
          </a:p>
          <a:p>
            <a:pPr marL="198812" marR="58384" indent="-186112">
              <a:lnSpc>
                <a:spcPts val="2170"/>
              </a:lnSpc>
              <a:spcBef>
                <a:spcPts val="645"/>
              </a:spcBef>
              <a:tabLst>
                <a:tab pos="203200" algn="l"/>
              </a:tabLst>
            </a:pPr>
            <a:r>
              <a:rPr sz="1600" spc="0" dirty="0" smtClean="0">
                <a:solidFill>
                  <a:srgbClr val="070707"/>
                </a:solidFill>
                <a:latin typeface="Arial"/>
                <a:cs typeface="Arial"/>
              </a:rPr>
              <a:t>•		Provide</a:t>
            </a:r>
            <a:r>
              <a:rPr sz="1600" spc="248" dirty="0" smtClean="0">
                <a:solidFill>
                  <a:srgbClr val="070707"/>
                </a:solidFill>
                <a:latin typeface="Arial"/>
                <a:cs typeface="Arial"/>
              </a:rPr>
              <a:t> </a:t>
            </a:r>
            <a:r>
              <a:rPr sz="1600" spc="0" dirty="0" smtClean="0">
                <a:solidFill>
                  <a:srgbClr val="070707"/>
                </a:solidFill>
                <a:latin typeface="Arial"/>
                <a:cs typeface="Arial"/>
              </a:rPr>
              <a:t>avenues</a:t>
            </a:r>
            <a:r>
              <a:rPr sz="1600" spc="134" dirty="0" smtClean="0">
                <a:solidFill>
                  <a:srgbClr val="070707"/>
                </a:solidFill>
                <a:latin typeface="Arial"/>
                <a:cs typeface="Arial"/>
              </a:rPr>
              <a:t> </a:t>
            </a:r>
            <a:r>
              <a:rPr sz="1600" spc="0" dirty="0" smtClean="0">
                <a:solidFill>
                  <a:srgbClr val="070707"/>
                </a:solidFill>
                <a:latin typeface="Arial"/>
                <a:cs typeface="Arial"/>
              </a:rPr>
              <a:t>of respect</a:t>
            </a:r>
            <a:r>
              <a:rPr sz="1600" spc="169" dirty="0" smtClean="0">
                <a:solidFill>
                  <a:srgbClr val="070707"/>
                </a:solidFill>
                <a:latin typeface="Arial"/>
                <a:cs typeface="Arial"/>
              </a:rPr>
              <a:t> </a:t>
            </a:r>
            <a:r>
              <a:rPr sz="1600" spc="0" dirty="0" smtClean="0">
                <a:solidFill>
                  <a:srgbClr val="070707"/>
                </a:solidFill>
                <a:latin typeface="Arial"/>
                <a:cs typeface="Arial"/>
              </a:rPr>
              <a:t>and acceptance</a:t>
            </a:r>
            <a:endParaRPr sz="1600" dirty="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9" name="object 9"/>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10" name="object 10"/>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1" name="object 11"/>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2" name="object 12"/>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3" name="object 13"/>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4" name="object 14"/>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5" name="object 15"/>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6" name="object 16"/>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7" name="object 7"/>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6" name="object 6"/>
          <p:cNvSpPr/>
          <p:nvPr/>
        </p:nvSpPr>
        <p:spPr>
          <a:xfrm>
            <a:off x="2854706" y="4029329"/>
            <a:ext cx="1576196" cy="1236345"/>
          </a:xfrm>
          <a:prstGeom prst="rect">
            <a:avLst/>
          </a:prstGeom>
          <a:blipFill>
            <a:blip r:embed="rId2" cstate="print"/>
            <a:stretch>
              <a:fillRect/>
            </a:stretch>
          </a:blipFill>
        </p:spPr>
        <p:txBody>
          <a:bodyPr wrap="square" lIns="0" tIns="0" rIns="0" bIns="0" rtlCol="0">
            <a:noAutofit/>
          </a:bodyPr>
          <a:lstStyle/>
          <a:p>
            <a:endParaRPr dirty="0"/>
          </a:p>
        </p:txBody>
      </p:sp>
      <p:sp>
        <p:nvSpPr>
          <p:cNvPr id="5" name="object 5"/>
          <p:cNvSpPr/>
          <p:nvPr/>
        </p:nvSpPr>
        <p:spPr>
          <a:xfrm>
            <a:off x="4618863" y="3689350"/>
            <a:ext cx="2644394" cy="1948433"/>
          </a:xfrm>
          <a:prstGeom prst="rect">
            <a:avLst/>
          </a:prstGeom>
          <a:blipFill>
            <a:blip r:embed="rId3" cstate="print"/>
            <a:stretch>
              <a:fillRect/>
            </a:stretch>
          </a:blipFill>
        </p:spPr>
        <p:txBody>
          <a:bodyPr wrap="square" lIns="0" tIns="0" rIns="0" bIns="0" rtlCol="0">
            <a:noAutofit/>
          </a:bodyPr>
          <a:lstStyle/>
          <a:p>
            <a:endParaRPr dirty="0"/>
          </a:p>
        </p:txBody>
      </p:sp>
      <p:sp>
        <p:nvSpPr>
          <p:cNvPr id="4" name="object 4"/>
          <p:cNvSpPr txBox="1"/>
          <p:nvPr/>
        </p:nvSpPr>
        <p:spPr>
          <a:xfrm>
            <a:off x="2690036" y="2344450"/>
            <a:ext cx="4026606" cy="1024522"/>
          </a:xfrm>
          <a:prstGeom prst="rect">
            <a:avLst/>
          </a:prstGeom>
        </p:spPr>
        <p:txBody>
          <a:bodyPr wrap="square" lIns="0" tIns="0" rIns="0" bIns="0" rtlCol="0">
            <a:noAutofit/>
          </a:bodyPr>
          <a:lstStyle/>
          <a:p>
            <a:pPr marL="530264" algn="ctr">
              <a:lnSpc>
                <a:spcPts val="2245"/>
              </a:lnSpc>
              <a:spcBef>
                <a:spcPts val="112"/>
              </a:spcBef>
            </a:pPr>
            <a:r>
              <a:rPr sz="2100" spc="0" dirty="0" smtClean="0">
                <a:solidFill>
                  <a:srgbClr val="050505"/>
                </a:solidFill>
                <a:latin typeface="Arial"/>
                <a:cs typeface="Arial"/>
              </a:rPr>
              <a:t>Relevance</a:t>
            </a:r>
            <a:r>
              <a:rPr sz="2100" spc="264" dirty="0" smtClean="0">
                <a:solidFill>
                  <a:srgbClr val="050505"/>
                </a:solidFill>
                <a:latin typeface="Arial"/>
                <a:cs typeface="Arial"/>
              </a:rPr>
              <a:t> </a:t>
            </a:r>
            <a:r>
              <a:rPr sz="2100" spc="0" dirty="0" smtClean="0">
                <a:solidFill>
                  <a:srgbClr val="050505"/>
                </a:solidFill>
                <a:latin typeface="Arial"/>
                <a:cs typeface="Arial"/>
              </a:rPr>
              <a:t>of</a:t>
            </a:r>
            <a:r>
              <a:rPr sz="2100" spc="279" dirty="0" smtClean="0">
                <a:solidFill>
                  <a:srgbClr val="050505"/>
                </a:solidFill>
                <a:latin typeface="Arial"/>
                <a:cs typeface="Arial"/>
              </a:rPr>
              <a:t> </a:t>
            </a:r>
            <a:r>
              <a:rPr sz="2100" spc="0" dirty="0" smtClean="0">
                <a:solidFill>
                  <a:srgbClr val="050505"/>
                </a:solidFill>
                <a:latin typeface="Arial"/>
                <a:cs typeface="Arial"/>
              </a:rPr>
              <a:t>Sociology</a:t>
            </a:r>
            <a:r>
              <a:rPr sz="2100" spc="441" dirty="0" smtClean="0">
                <a:solidFill>
                  <a:srgbClr val="050505"/>
                </a:solidFill>
                <a:latin typeface="Arial"/>
                <a:cs typeface="Arial"/>
              </a:rPr>
              <a:t> </a:t>
            </a:r>
            <a:r>
              <a:rPr sz="2100" spc="0" dirty="0" smtClean="0">
                <a:solidFill>
                  <a:srgbClr val="050505"/>
                </a:solidFill>
                <a:latin typeface="Arial"/>
                <a:cs typeface="Arial"/>
              </a:rPr>
              <a:t>and</a:t>
            </a:r>
            <a:endParaRPr sz="2100" dirty="0">
              <a:latin typeface="Arial"/>
              <a:cs typeface="Arial"/>
            </a:endParaRPr>
          </a:p>
          <a:p>
            <a:pPr marL="1371828" marR="860523" algn="ctr">
              <a:lnSpc>
                <a:spcPct val="95825"/>
              </a:lnSpc>
              <a:spcBef>
                <a:spcPts val="467"/>
              </a:spcBef>
            </a:pPr>
            <a:r>
              <a:rPr sz="2100" spc="0" dirty="0" smtClean="0">
                <a:solidFill>
                  <a:srgbClr val="050505"/>
                </a:solidFill>
                <a:latin typeface="Arial"/>
                <a:cs typeface="Arial"/>
              </a:rPr>
              <a:t>Anthropology</a:t>
            </a:r>
            <a:endParaRPr sz="2100" dirty="0">
              <a:latin typeface="Arial"/>
              <a:cs typeface="Arial"/>
            </a:endParaRPr>
          </a:p>
          <a:p>
            <a:pPr marL="12700" marR="20002">
              <a:lnSpc>
                <a:spcPct val="95825"/>
              </a:lnSpc>
              <a:spcBef>
                <a:spcPts val="921"/>
              </a:spcBef>
            </a:pPr>
            <a:r>
              <a:rPr sz="1600" spc="0" dirty="0" smtClean="0">
                <a:solidFill>
                  <a:srgbClr val="050505"/>
                </a:solidFill>
                <a:latin typeface="Arial"/>
                <a:cs typeface="Arial"/>
              </a:rPr>
              <a:t>• </a:t>
            </a:r>
            <a:r>
              <a:rPr sz="1600" spc="18" dirty="0" smtClean="0">
                <a:solidFill>
                  <a:srgbClr val="050505"/>
                </a:solidFill>
                <a:latin typeface="Arial"/>
                <a:cs typeface="Arial"/>
              </a:rPr>
              <a:t> </a:t>
            </a:r>
            <a:r>
              <a:rPr sz="1600" spc="0" dirty="0" smtClean="0">
                <a:solidFill>
                  <a:srgbClr val="050505"/>
                </a:solidFill>
                <a:latin typeface="Arial"/>
                <a:cs typeface="Arial"/>
              </a:rPr>
              <a:t>Application </a:t>
            </a:r>
            <a:r>
              <a:rPr sz="1600" spc="333" dirty="0" smtClean="0">
                <a:solidFill>
                  <a:srgbClr val="050505"/>
                </a:solidFill>
                <a:latin typeface="Arial"/>
                <a:cs typeface="Arial"/>
              </a:rPr>
              <a:t> </a:t>
            </a:r>
            <a:r>
              <a:rPr sz="1600" spc="0" dirty="0" smtClean="0">
                <a:solidFill>
                  <a:srgbClr val="050505"/>
                </a:solidFill>
                <a:latin typeface="Arial"/>
                <a:cs typeface="Arial"/>
              </a:rPr>
              <a:t>of</a:t>
            </a:r>
            <a:r>
              <a:rPr sz="1600" spc="198" dirty="0" smtClean="0">
                <a:solidFill>
                  <a:srgbClr val="050505"/>
                </a:solidFill>
                <a:latin typeface="Arial"/>
                <a:cs typeface="Arial"/>
              </a:rPr>
              <a:t> </a:t>
            </a:r>
            <a:r>
              <a:rPr sz="1600" spc="0" dirty="0" smtClean="0">
                <a:solidFill>
                  <a:srgbClr val="050505"/>
                </a:solidFill>
                <a:latin typeface="Arial"/>
                <a:cs typeface="Arial"/>
              </a:rPr>
              <a:t>Socio-Anthropological</a:t>
            </a:r>
            <a:endParaRPr sz="1600" dirty="0">
              <a:latin typeface="Arial"/>
              <a:cs typeface="Arial"/>
            </a:endParaRPr>
          </a:p>
        </p:txBody>
      </p:sp>
      <p:sp>
        <p:nvSpPr>
          <p:cNvPr id="3" name="object 3"/>
          <p:cNvSpPr txBox="1"/>
          <p:nvPr/>
        </p:nvSpPr>
        <p:spPr>
          <a:xfrm>
            <a:off x="2892334" y="3415501"/>
            <a:ext cx="2728411" cy="503728"/>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050505"/>
                </a:solidFill>
                <a:latin typeface="Arial"/>
                <a:cs typeface="Arial"/>
              </a:rPr>
              <a:t>knowledge </a:t>
            </a:r>
            <a:r>
              <a:rPr sz="1600" spc="64" dirty="0" smtClean="0">
                <a:solidFill>
                  <a:srgbClr val="050505"/>
                </a:solidFill>
                <a:latin typeface="Arial"/>
                <a:cs typeface="Arial"/>
              </a:rPr>
              <a:t> </a:t>
            </a:r>
            <a:r>
              <a:rPr sz="1600" spc="0" dirty="0" smtClean="0">
                <a:solidFill>
                  <a:srgbClr val="050505"/>
                </a:solidFill>
                <a:latin typeface="Arial"/>
                <a:cs typeface="Arial"/>
              </a:rPr>
              <a:t>to</a:t>
            </a:r>
            <a:r>
              <a:rPr sz="1600" spc="263" dirty="0" smtClean="0">
                <a:solidFill>
                  <a:srgbClr val="050505"/>
                </a:solidFill>
                <a:latin typeface="Arial"/>
                <a:cs typeface="Arial"/>
              </a:rPr>
              <a:t> </a:t>
            </a:r>
            <a:r>
              <a:rPr sz="1600" spc="0" dirty="0" smtClean="0">
                <a:solidFill>
                  <a:srgbClr val="050505"/>
                </a:solidFill>
                <a:latin typeface="Arial"/>
                <a:cs typeface="Arial"/>
              </a:rPr>
              <a:t>the</a:t>
            </a:r>
            <a:r>
              <a:rPr sz="1600" spc="263" dirty="0" smtClean="0">
                <a:solidFill>
                  <a:srgbClr val="050505"/>
                </a:solidFill>
                <a:latin typeface="Arial"/>
                <a:cs typeface="Arial"/>
              </a:rPr>
              <a:t> </a:t>
            </a:r>
            <a:r>
              <a:rPr sz="1600" spc="0" dirty="0" smtClean="0">
                <a:solidFill>
                  <a:srgbClr val="050505"/>
                </a:solidFill>
                <a:latin typeface="Arial"/>
                <a:cs typeface="Arial"/>
              </a:rPr>
              <a:t>production</a:t>
            </a:r>
            <a:endParaRPr sz="1600" dirty="0">
              <a:latin typeface="Arial"/>
              <a:cs typeface="Arial"/>
            </a:endParaRPr>
          </a:p>
          <a:p>
            <a:pPr marL="12702" marR="30479">
              <a:lnSpc>
                <a:spcPct val="95825"/>
              </a:lnSpc>
              <a:spcBef>
                <a:spcPts val="238"/>
              </a:spcBef>
            </a:pPr>
            <a:r>
              <a:rPr sz="1600" dirty="0" smtClean="0">
                <a:solidFill>
                  <a:srgbClr val="050505"/>
                </a:solidFill>
                <a:latin typeface="Arial"/>
                <a:cs typeface="Arial"/>
              </a:rPr>
              <a:t>people</a:t>
            </a:r>
            <a:r>
              <a:rPr sz="1600" dirty="0" smtClean="0">
                <a:solidFill>
                  <a:srgbClr val="232323"/>
                </a:solidFill>
                <a:latin typeface="Arial"/>
                <a:cs typeface="Arial"/>
              </a:rPr>
              <a:t>'</a:t>
            </a:r>
            <a:r>
              <a:rPr sz="1600" dirty="0" smtClean="0">
                <a:solidFill>
                  <a:srgbClr val="050505"/>
                </a:solidFill>
                <a:latin typeface="Arial"/>
                <a:cs typeface="Arial"/>
              </a:rPr>
              <a:t>s </a:t>
            </a:r>
            <a:r>
              <a:rPr sz="1600" spc="-75" dirty="0" smtClean="0">
                <a:solidFill>
                  <a:srgbClr val="050505"/>
                </a:solidFill>
                <a:latin typeface="Arial"/>
                <a:cs typeface="Arial"/>
              </a:rPr>
              <a:t> </a:t>
            </a:r>
            <a:r>
              <a:rPr sz="1600" spc="0" dirty="0" smtClean="0">
                <a:solidFill>
                  <a:srgbClr val="050505"/>
                </a:solidFill>
                <a:latin typeface="Arial"/>
                <a:cs typeface="Arial"/>
              </a:rPr>
              <a:t>needs.</a:t>
            </a:r>
            <a:endParaRPr sz="1600" dirty="0">
              <a:latin typeface="Arial"/>
              <a:cs typeface="Arial"/>
            </a:endParaRPr>
          </a:p>
        </p:txBody>
      </p:sp>
      <p:sp>
        <p:nvSpPr>
          <p:cNvPr id="2" name="object 2"/>
          <p:cNvSpPr txBox="1"/>
          <p:nvPr/>
        </p:nvSpPr>
        <p:spPr>
          <a:xfrm>
            <a:off x="5724546" y="3415501"/>
            <a:ext cx="1318533"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050505"/>
                </a:solidFill>
                <a:latin typeface="Arial"/>
                <a:cs typeface="Arial"/>
              </a:rPr>
              <a:t>and</a:t>
            </a:r>
            <a:r>
              <a:rPr sz="1600" spc="134" dirty="0" smtClean="0">
                <a:solidFill>
                  <a:srgbClr val="050505"/>
                </a:solidFill>
                <a:latin typeface="Arial"/>
                <a:cs typeface="Arial"/>
              </a:rPr>
              <a:t> </a:t>
            </a:r>
            <a:r>
              <a:rPr sz="1600" spc="0" dirty="0" smtClean="0">
                <a:solidFill>
                  <a:srgbClr val="050505"/>
                </a:solidFill>
                <a:latin typeface="Arial"/>
                <a:cs typeface="Arial"/>
              </a:rPr>
              <a:t>design</a:t>
            </a:r>
            <a:r>
              <a:rPr sz="1600" spc="64" dirty="0" smtClean="0">
                <a:solidFill>
                  <a:srgbClr val="050505"/>
                </a:solidFill>
                <a:latin typeface="Arial"/>
                <a:cs typeface="Arial"/>
              </a:rPr>
              <a:t> </a:t>
            </a:r>
            <a:r>
              <a:rPr sz="1600" spc="0" dirty="0" smtClean="0">
                <a:solidFill>
                  <a:srgbClr val="050505"/>
                </a:solidFill>
                <a:latin typeface="Arial"/>
                <a:cs typeface="Arial"/>
              </a:rPr>
              <a:t>of</a:t>
            </a:r>
            <a:endParaRPr sz="16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11" name="object 11"/>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12" name="object 12"/>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3" name="object 13"/>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4" name="object 14"/>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5" name="object 15"/>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6" name="object 16"/>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7" name="object 17"/>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8" name="object 18"/>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9" name="object 9"/>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8" name="object 8"/>
          <p:cNvSpPr txBox="1"/>
          <p:nvPr/>
        </p:nvSpPr>
        <p:spPr>
          <a:xfrm>
            <a:off x="3046084" y="2449658"/>
            <a:ext cx="1906916" cy="593236"/>
          </a:xfrm>
          <a:prstGeom prst="rect">
            <a:avLst/>
          </a:prstGeom>
        </p:spPr>
        <p:txBody>
          <a:bodyPr wrap="square" lIns="0" tIns="0" rIns="0" bIns="0" rtlCol="0">
            <a:noAutofit/>
          </a:bodyPr>
          <a:lstStyle/>
          <a:p>
            <a:pPr marL="20800">
              <a:lnSpc>
                <a:spcPts val="2245"/>
              </a:lnSpc>
              <a:spcBef>
                <a:spcPts val="112"/>
              </a:spcBef>
            </a:pPr>
            <a:r>
              <a:rPr sz="2100" b="1" spc="0" dirty="0" smtClean="0">
                <a:latin typeface="Arial"/>
                <a:cs typeface="Arial"/>
              </a:rPr>
              <a:t>Importance</a:t>
            </a:r>
            <a:endParaRPr sz="2100" dirty="0">
              <a:latin typeface="Arial"/>
              <a:cs typeface="Arial"/>
            </a:endParaRPr>
          </a:p>
          <a:p>
            <a:pPr marL="12700" marR="40004">
              <a:lnSpc>
                <a:spcPct val="95825"/>
              </a:lnSpc>
              <a:spcBef>
                <a:spcPts val="212"/>
              </a:spcBef>
            </a:pPr>
            <a:r>
              <a:rPr lang="en-US" sz="2100" b="1" dirty="0" smtClean="0">
                <a:latin typeface="Arial"/>
                <a:cs typeface="Arial"/>
              </a:rPr>
              <a:t>Mental health</a:t>
            </a:r>
            <a:endParaRPr sz="2100" b="1" dirty="0">
              <a:latin typeface="Arial"/>
              <a:cs typeface="Arial"/>
            </a:endParaRPr>
          </a:p>
        </p:txBody>
      </p:sp>
      <p:sp>
        <p:nvSpPr>
          <p:cNvPr id="7" name="object 7"/>
          <p:cNvSpPr txBox="1"/>
          <p:nvPr/>
        </p:nvSpPr>
        <p:spPr>
          <a:xfrm>
            <a:off x="4810150" y="2449657"/>
            <a:ext cx="1812001" cy="292100"/>
          </a:xfrm>
          <a:prstGeom prst="rect">
            <a:avLst/>
          </a:prstGeom>
        </p:spPr>
        <p:txBody>
          <a:bodyPr wrap="square" lIns="0" tIns="0" rIns="0" bIns="0" rtlCol="0">
            <a:noAutofit/>
          </a:bodyPr>
          <a:lstStyle/>
          <a:p>
            <a:pPr marL="12700">
              <a:lnSpc>
                <a:spcPts val="2245"/>
              </a:lnSpc>
              <a:spcBef>
                <a:spcPts val="112"/>
              </a:spcBef>
            </a:pPr>
            <a:r>
              <a:rPr sz="2100" b="1" spc="0" dirty="0" smtClean="0">
                <a:latin typeface="Arial"/>
                <a:cs typeface="Arial"/>
              </a:rPr>
              <a:t>of</a:t>
            </a:r>
            <a:r>
              <a:rPr sz="2100" b="1" spc="559" dirty="0" smtClean="0">
                <a:latin typeface="Arial"/>
                <a:cs typeface="Arial"/>
              </a:rPr>
              <a:t> </a:t>
            </a:r>
            <a:r>
              <a:rPr sz="2100" b="1" spc="0" dirty="0" smtClean="0">
                <a:latin typeface="Arial"/>
                <a:cs typeface="Arial"/>
              </a:rPr>
              <a:t>So</a:t>
            </a:r>
            <a:r>
              <a:rPr sz="2100" b="1" spc="-264" dirty="0" smtClean="0">
                <a:latin typeface="Arial"/>
                <a:cs typeface="Arial"/>
              </a:rPr>
              <a:t>c</a:t>
            </a:r>
            <a:r>
              <a:rPr sz="2100" b="1" spc="-79" dirty="0" smtClean="0">
                <a:latin typeface="Arial"/>
                <a:cs typeface="Arial"/>
              </a:rPr>
              <a:t>i</a:t>
            </a:r>
            <a:r>
              <a:rPr sz="2100" b="1" spc="0" dirty="0" smtClean="0">
                <a:latin typeface="Arial"/>
                <a:cs typeface="Arial"/>
              </a:rPr>
              <a:t>ology</a:t>
            </a:r>
            <a:endParaRPr sz="2100" dirty="0">
              <a:latin typeface="Arial"/>
              <a:cs typeface="Arial"/>
            </a:endParaRPr>
          </a:p>
        </p:txBody>
      </p:sp>
      <p:sp>
        <p:nvSpPr>
          <p:cNvPr id="6" name="object 6"/>
          <p:cNvSpPr txBox="1"/>
          <p:nvPr/>
        </p:nvSpPr>
        <p:spPr>
          <a:xfrm>
            <a:off x="6776519" y="2449657"/>
            <a:ext cx="302413" cy="292100"/>
          </a:xfrm>
          <a:prstGeom prst="rect">
            <a:avLst/>
          </a:prstGeom>
        </p:spPr>
        <p:txBody>
          <a:bodyPr wrap="square" lIns="0" tIns="0" rIns="0" bIns="0" rtlCol="0">
            <a:noAutofit/>
          </a:bodyPr>
          <a:lstStyle/>
          <a:p>
            <a:pPr marL="12700">
              <a:lnSpc>
                <a:spcPts val="2245"/>
              </a:lnSpc>
              <a:spcBef>
                <a:spcPts val="112"/>
              </a:spcBef>
            </a:pPr>
            <a:r>
              <a:rPr sz="2100" b="1" spc="0" dirty="0" smtClean="0">
                <a:latin typeface="Arial"/>
                <a:cs typeface="Arial"/>
              </a:rPr>
              <a:t>in</a:t>
            </a:r>
            <a:endParaRPr sz="2100" dirty="0">
              <a:latin typeface="Arial"/>
              <a:cs typeface="Arial"/>
            </a:endParaRPr>
          </a:p>
        </p:txBody>
      </p:sp>
      <p:sp>
        <p:nvSpPr>
          <p:cNvPr id="5" name="object 5"/>
          <p:cNvSpPr txBox="1"/>
          <p:nvPr/>
        </p:nvSpPr>
        <p:spPr>
          <a:xfrm>
            <a:off x="2997532" y="3425803"/>
            <a:ext cx="127337"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9FBD8"/>
                </a:solidFill>
                <a:latin typeface="Arial"/>
                <a:cs typeface="Arial"/>
              </a:rPr>
              <a:t>•</a:t>
            </a:r>
            <a:endParaRPr sz="1500" dirty="0">
              <a:latin typeface="Arial"/>
              <a:cs typeface="Arial"/>
            </a:endParaRPr>
          </a:p>
        </p:txBody>
      </p:sp>
      <p:sp>
        <p:nvSpPr>
          <p:cNvPr id="4" name="object 4"/>
          <p:cNvSpPr txBox="1"/>
          <p:nvPr/>
        </p:nvSpPr>
        <p:spPr>
          <a:xfrm>
            <a:off x="3183635" y="3425803"/>
            <a:ext cx="4048236" cy="2384563"/>
          </a:xfrm>
          <a:prstGeom prst="rect">
            <a:avLst/>
          </a:prstGeom>
        </p:spPr>
        <p:txBody>
          <a:bodyPr wrap="square" lIns="0" tIns="0" rIns="0" bIns="0" rtlCol="0">
            <a:noAutofit/>
          </a:bodyPr>
          <a:lstStyle/>
          <a:p>
            <a:pPr marL="12713" marR="20158">
              <a:lnSpc>
                <a:spcPts val="1635"/>
              </a:lnSpc>
              <a:spcBef>
                <a:spcPts val="81"/>
              </a:spcBef>
            </a:pPr>
            <a:r>
              <a:rPr sz="1500" spc="0" dirty="0" smtClean="0">
                <a:latin typeface="Arial"/>
                <a:cs typeface="Arial"/>
              </a:rPr>
              <a:t>To</a:t>
            </a:r>
            <a:r>
              <a:rPr sz="1500" spc="129" dirty="0" smtClean="0">
                <a:latin typeface="Arial"/>
                <a:cs typeface="Arial"/>
              </a:rPr>
              <a:t> </a:t>
            </a:r>
            <a:r>
              <a:rPr sz="1500" spc="0" dirty="0" smtClean="0">
                <a:latin typeface="Arial"/>
                <a:cs typeface="Arial"/>
              </a:rPr>
              <a:t>adjustment  </a:t>
            </a:r>
            <a:r>
              <a:rPr sz="1500" spc="260" dirty="0" smtClean="0">
                <a:latin typeface="Arial"/>
                <a:cs typeface="Arial"/>
              </a:rPr>
              <a:t> </a:t>
            </a:r>
            <a:r>
              <a:rPr sz="1500" spc="0" dirty="0" smtClean="0">
                <a:latin typeface="Arial"/>
                <a:cs typeface="Arial"/>
              </a:rPr>
              <a:t>and</a:t>
            </a:r>
            <a:r>
              <a:rPr sz="1500" spc="265" dirty="0" smtClean="0">
                <a:latin typeface="Arial"/>
                <a:cs typeface="Arial"/>
              </a:rPr>
              <a:t> </a:t>
            </a:r>
            <a:r>
              <a:rPr sz="1500" spc="0" dirty="0" smtClean="0">
                <a:latin typeface="Arial"/>
                <a:cs typeface="Arial"/>
              </a:rPr>
              <a:t>services</a:t>
            </a:r>
            <a:r>
              <a:rPr sz="1500" spc="330" dirty="0" smtClean="0">
                <a:latin typeface="Arial"/>
                <a:cs typeface="Arial"/>
              </a:rPr>
              <a:t> </a:t>
            </a:r>
            <a:r>
              <a:rPr sz="1500" spc="0" dirty="0" smtClean="0">
                <a:latin typeface="Arial"/>
                <a:cs typeface="Arial"/>
              </a:rPr>
              <a:t>of</a:t>
            </a:r>
            <a:r>
              <a:rPr sz="1500" spc="-9" dirty="0" smtClean="0">
                <a:latin typeface="Arial"/>
                <a:cs typeface="Arial"/>
              </a:rPr>
              <a:t> </a:t>
            </a:r>
            <a:r>
              <a:rPr sz="1500" spc="0" dirty="0" smtClean="0">
                <a:latin typeface="Arial"/>
                <a:cs typeface="Arial"/>
              </a:rPr>
              <a:t>the</a:t>
            </a:r>
            <a:r>
              <a:rPr sz="1500" spc="178" dirty="0" smtClean="0">
                <a:latin typeface="Arial"/>
                <a:cs typeface="Arial"/>
              </a:rPr>
              <a:t> </a:t>
            </a:r>
            <a:r>
              <a:rPr sz="1500" spc="0" dirty="0" smtClean="0">
                <a:latin typeface="Arial"/>
                <a:cs typeface="Arial"/>
              </a:rPr>
              <a:t>family</a:t>
            </a:r>
            <a:endParaRPr sz="1500" dirty="0">
              <a:latin typeface="Arial"/>
              <a:cs typeface="Arial"/>
            </a:endParaRPr>
          </a:p>
          <a:p>
            <a:pPr marL="20796" indent="7">
              <a:lnSpc>
                <a:spcPts val="1724"/>
              </a:lnSpc>
              <a:spcBef>
                <a:spcPts val="103"/>
              </a:spcBef>
            </a:pPr>
            <a:r>
              <a:rPr sz="1500" spc="0" dirty="0" smtClean="0">
                <a:latin typeface="Arial"/>
                <a:cs typeface="Arial"/>
              </a:rPr>
              <a:t>members</a:t>
            </a:r>
            <a:r>
              <a:rPr sz="1500" spc="341" dirty="0" smtClean="0">
                <a:latin typeface="Arial"/>
                <a:cs typeface="Arial"/>
              </a:rPr>
              <a:t> </a:t>
            </a:r>
            <a:r>
              <a:rPr sz="1500" spc="0" dirty="0" smtClean="0">
                <a:latin typeface="Arial"/>
                <a:cs typeface="Arial"/>
              </a:rPr>
              <a:t>are</a:t>
            </a:r>
            <a:r>
              <a:rPr sz="1500" spc="158" dirty="0" smtClean="0">
                <a:latin typeface="Arial"/>
                <a:cs typeface="Arial"/>
              </a:rPr>
              <a:t> </a:t>
            </a:r>
            <a:r>
              <a:rPr sz="1500" spc="0" dirty="0" smtClean="0">
                <a:latin typeface="Arial"/>
                <a:cs typeface="Arial"/>
              </a:rPr>
              <a:t>important</a:t>
            </a:r>
            <a:r>
              <a:rPr sz="1500" spc="405" dirty="0" smtClean="0">
                <a:latin typeface="Arial"/>
                <a:cs typeface="Arial"/>
              </a:rPr>
              <a:t> </a:t>
            </a:r>
            <a:r>
              <a:rPr sz="1500" spc="0" dirty="0" smtClean="0">
                <a:latin typeface="Arial"/>
                <a:cs typeface="Arial"/>
              </a:rPr>
              <a:t>in</a:t>
            </a:r>
            <a:r>
              <a:rPr sz="1500" spc="9" dirty="0" smtClean="0">
                <a:latin typeface="Arial"/>
                <a:cs typeface="Arial"/>
              </a:rPr>
              <a:t> </a:t>
            </a:r>
            <a:r>
              <a:rPr sz="1500" spc="0" dirty="0" smtClean="0">
                <a:latin typeface="Arial"/>
                <a:cs typeface="Arial"/>
              </a:rPr>
              <a:t>the</a:t>
            </a:r>
            <a:r>
              <a:rPr sz="1500" spc="178" dirty="0" smtClean="0">
                <a:latin typeface="Arial"/>
                <a:cs typeface="Arial"/>
              </a:rPr>
              <a:t> </a:t>
            </a:r>
            <a:r>
              <a:rPr sz="1500" spc="0" dirty="0" smtClean="0">
                <a:latin typeface="Arial"/>
                <a:cs typeface="Arial"/>
              </a:rPr>
              <a:t>recovery </a:t>
            </a:r>
            <a:endParaRPr sz="1500" dirty="0">
              <a:latin typeface="Arial"/>
              <a:cs typeface="Arial"/>
            </a:endParaRPr>
          </a:p>
          <a:p>
            <a:pPr marL="20796">
              <a:lnSpc>
                <a:spcPts val="1724"/>
              </a:lnSpc>
              <a:spcBef>
                <a:spcPts val="155"/>
              </a:spcBef>
            </a:pPr>
            <a:r>
              <a:rPr sz="1500" spc="0" dirty="0" smtClean="0">
                <a:latin typeface="Arial"/>
                <a:cs typeface="Arial"/>
              </a:rPr>
              <a:t>process</a:t>
            </a:r>
            <a:r>
              <a:rPr sz="1500" spc="258" dirty="0" smtClean="0">
                <a:latin typeface="Arial"/>
                <a:cs typeface="Arial"/>
              </a:rPr>
              <a:t> </a:t>
            </a:r>
            <a:r>
              <a:rPr sz="1500" spc="0" dirty="0" smtClean="0">
                <a:latin typeface="Arial"/>
                <a:cs typeface="Arial"/>
              </a:rPr>
              <a:t>of</a:t>
            </a:r>
            <a:r>
              <a:rPr sz="1500" spc="119"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patient.</a:t>
            </a:r>
            <a:r>
              <a:rPr sz="1500" spc="335" dirty="0" smtClean="0">
                <a:latin typeface="Arial"/>
                <a:cs typeface="Arial"/>
              </a:rPr>
              <a:t> </a:t>
            </a:r>
            <a:r>
              <a:rPr sz="1500" spc="0" dirty="0" smtClean="0">
                <a:latin typeface="Arial"/>
                <a:cs typeface="Arial"/>
              </a:rPr>
              <a:t>So</a:t>
            </a:r>
            <a:r>
              <a:rPr sz="1500" spc="44" dirty="0" smtClean="0">
                <a:latin typeface="Arial"/>
                <a:cs typeface="Arial"/>
              </a:rPr>
              <a:t> </a:t>
            </a:r>
            <a:r>
              <a:rPr sz="1500" spc="0" dirty="0" smtClean="0">
                <a:latin typeface="Arial"/>
                <a:cs typeface="Arial"/>
              </a:rPr>
              <a:t>for</a:t>
            </a:r>
            <a:r>
              <a:rPr sz="1500" spc="189" dirty="0" smtClean="0">
                <a:latin typeface="Arial"/>
                <a:cs typeface="Arial"/>
              </a:rPr>
              <a:t> </a:t>
            </a:r>
            <a:r>
              <a:rPr sz="1500" spc="0" dirty="0" smtClean="0">
                <a:latin typeface="Arial"/>
                <a:cs typeface="Arial"/>
              </a:rPr>
              <a:t>understand </a:t>
            </a:r>
            <a:r>
              <a:rPr sz="1500" spc="9" dirty="0" smtClean="0">
                <a:latin typeface="Arial"/>
                <a:cs typeface="Arial"/>
              </a:rPr>
              <a:t> </a:t>
            </a:r>
            <a:r>
              <a:rPr sz="1500" spc="0" dirty="0" smtClean="0">
                <a:latin typeface="Arial"/>
                <a:cs typeface="Arial"/>
              </a:rPr>
              <a:t>this </a:t>
            </a:r>
            <a:endParaRPr sz="1500" dirty="0">
              <a:latin typeface="Arial"/>
              <a:cs typeface="Arial"/>
            </a:endParaRPr>
          </a:p>
          <a:p>
            <a:pPr marL="20796">
              <a:lnSpc>
                <a:spcPts val="1724"/>
              </a:lnSpc>
              <a:spcBef>
                <a:spcPts val="155"/>
              </a:spcBef>
            </a:pPr>
            <a:r>
              <a:rPr sz="1500" spc="0" dirty="0" smtClean="0">
                <a:latin typeface="Arial"/>
                <a:cs typeface="Arial"/>
              </a:rPr>
              <a:t>knowledge </a:t>
            </a:r>
            <a:r>
              <a:rPr sz="1500" spc="25" dirty="0" smtClean="0">
                <a:latin typeface="Arial"/>
                <a:cs typeface="Arial"/>
              </a:rPr>
              <a:t> </a:t>
            </a:r>
            <a:r>
              <a:rPr sz="1500" spc="0" dirty="0" smtClean="0">
                <a:latin typeface="Arial"/>
                <a:cs typeface="Arial"/>
              </a:rPr>
              <a:t>of</a:t>
            </a:r>
            <a:r>
              <a:rPr sz="1500" spc="-9" dirty="0" smtClean="0">
                <a:latin typeface="Arial"/>
                <a:cs typeface="Arial"/>
              </a:rPr>
              <a:t> </a:t>
            </a:r>
            <a:r>
              <a:rPr sz="1500" spc="0" dirty="0" smtClean="0">
                <a:latin typeface="Arial"/>
                <a:cs typeface="Arial"/>
              </a:rPr>
              <a:t>family</a:t>
            </a:r>
            <a:r>
              <a:rPr sz="1500" spc="320" dirty="0" smtClean="0">
                <a:latin typeface="Arial"/>
                <a:cs typeface="Arial"/>
              </a:rPr>
              <a:t> </a:t>
            </a:r>
            <a:r>
              <a:rPr sz="1500" spc="0" dirty="0" smtClean="0">
                <a:latin typeface="Arial"/>
                <a:cs typeface="Arial"/>
              </a:rPr>
              <a:t>is</a:t>
            </a:r>
            <a:r>
              <a:rPr sz="1500" spc="94" dirty="0" smtClean="0">
                <a:latin typeface="Arial"/>
                <a:cs typeface="Arial"/>
              </a:rPr>
              <a:t> </a:t>
            </a:r>
            <a:r>
              <a:rPr sz="1500" spc="0" dirty="0" smtClean="0">
                <a:latin typeface="Arial"/>
                <a:cs typeface="Arial"/>
              </a:rPr>
              <a:t>essential</a:t>
            </a:r>
            <a:r>
              <a:rPr sz="1500" spc="290" dirty="0" smtClean="0">
                <a:latin typeface="Arial"/>
                <a:cs typeface="Arial"/>
              </a:rPr>
              <a:t> </a:t>
            </a:r>
            <a:r>
              <a:rPr sz="1500" spc="0" dirty="0" smtClean="0">
                <a:latin typeface="Arial"/>
                <a:cs typeface="Arial"/>
              </a:rPr>
              <a:t>for</a:t>
            </a:r>
            <a:r>
              <a:rPr sz="1500" spc="129" dirty="0" smtClean="0">
                <a:latin typeface="Arial"/>
                <a:cs typeface="Arial"/>
              </a:rPr>
              <a:t> </a:t>
            </a:r>
            <a:r>
              <a:rPr sz="1500" spc="0" dirty="0" smtClean="0">
                <a:latin typeface="Arial"/>
                <a:cs typeface="Arial"/>
              </a:rPr>
              <a:t>the</a:t>
            </a:r>
            <a:r>
              <a:rPr sz="1500" spc="240" dirty="0" smtClean="0">
                <a:latin typeface="Arial"/>
                <a:cs typeface="Arial"/>
              </a:rPr>
              <a:t> </a:t>
            </a:r>
            <a:r>
              <a:rPr lang="en-US" sz="1500" dirty="0" smtClean="0">
                <a:latin typeface="Arial"/>
                <a:cs typeface="Arial"/>
              </a:rPr>
              <a:t>us</a:t>
            </a:r>
            <a:r>
              <a:rPr sz="1500" spc="0" dirty="0" smtClean="0">
                <a:latin typeface="Arial"/>
                <a:cs typeface="Arial"/>
              </a:rPr>
              <a:t>.</a:t>
            </a:r>
            <a:endParaRPr sz="1500" dirty="0">
              <a:latin typeface="Arial"/>
              <a:cs typeface="Arial"/>
            </a:endParaRPr>
          </a:p>
          <a:p>
            <a:pPr marL="12701" marR="520010" indent="2">
              <a:lnSpc>
                <a:spcPts val="1724"/>
              </a:lnSpc>
              <a:spcBef>
                <a:spcPts val="1146"/>
              </a:spcBef>
            </a:pPr>
            <a:r>
              <a:rPr sz="1500" spc="0" dirty="0" smtClean="0">
                <a:latin typeface="Arial"/>
                <a:cs typeface="Arial"/>
              </a:rPr>
              <a:t>Without</a:t>
            </a:r>
            <a:r>
              <a:rPr sz="1500" spc="300" dirty="0" smtClean="0">
                <a:latin typeface="Arial"/>
                <a:cs typeface="Arial"/>
              </a:rPr>
              <a:t> </a:t>
            </a:r>
            <a:r>
              <a:rPr sz="1500" spc="0" dirty="0" smtClean="0">
                <a:latin typeface="Arial"/>
                <a:cs typeface="Arial"/>
              </a:rPr>
              <a:t>sociological </a:t>
            </a:r>
            <a:r>
              <a:rPr sz="1500" spc="144" dirty="0" smtClean="0">
                <a:latin typeface="Arial"/>
                <a:cs typeface="Arial"/>
              </a:rPr>
              <a:t> </a:t>
            </a:r>
            <a:r>
              <a:rPr sz="1500" spc="0" dirty="0" smtClean="0">
                <a:latin typeface="Arial"/>
                <a:cs typeface="Arial"/>
              </a:rPr>
              <a:t>knowledge</a:t>
            </a:r>
            <a:r>
              <a:rPr lang="en-US" sz="1500" spc="375" dirty="0">
                <a:latin typeface="Arial"/>
                <a:cs typeface="Arial"/>
              </a:rPr>
              <a:t> </a:t>
            </a:r>
            <a:r>
              <a:rPr lang="en-US" sz="1500" spc="375" dirty="0" smtClean="0">
                <a:latin typeface="Arial"/>
                <a:cs typeface="Arial"/>
              </a:rPr>
              <a:t>one</a:t>
            </a:r>
            <a:endParaRPr sz="1500" dirty="0">
              <a:latin typeface="Arial"/>
              <a:cs typeface="Arial"/>
            </a:endParaRPr>
          </a:p>
          <a:p>
            <a:pPr marL="12701" marR="520010">
              <a:lnSpc>
                <a:spcPts val="1724"/>
              </a:lnSpc>
              <a:spcBef>
                <a:spcPts val="186"/>
              </a:spcBef>
            </a:pPr>
            <a:r>
              <a:rPr sz="1500" spc="0" dirty="0" smtClean="0">
                <a:latin typeface="Arial"/>
                <a:cs typeface="Arial"/>
              </a:rPr>
              <a:t>cannot</a:t>
            </a:r>
            <a:r>
              <a:rPr sz="1500" spc="367" dirty="0" smtClean="0">
                <a:latin typeface="Arial"/>
                <a:cs typeface="Arial"/>
              </a:rPr>
              <a:t> </a:t>
            </a:r>
            <a:r>
              <a:rPr sz="1500" spc="0" dirty="0" smtClean="0">
                <a:latin typeface="Arial"/>
                <a:cs typeface="Arial"/>
              </a:rPr>
              <a:t>understand</a:t>
            </a:r>
            <a:r>
              <a:rPr sz="1500" spc="360"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community.</a:t>
            </a:r>
            <a:endParaRPr sz="1500" dirty="0">
              <a:latin typeface="Arial"/>
              <a:cs typeface="Arial"/>
            </a:endParaRPr>
          </a:p>
          <a:p>
            <a:pPr marL="12700" marR="669659">
              <a:lnSpc>
                <a:spcPts val="1724"/>
              </a:lnSpc>
              <a:spcBef>
                <a:spcPts val="1083"/>
              </a:spcBef>
            </a:pPr>
            <a:r>
              <a:rPr sz="1500" spc="0" dirty="0" smtClean="0">
                <a:latin typeface="Arial"/>
                <a:cs typeface="Arial"/>
              </a:rPr>
              <a:t>The</a:t>
            </a:r>
            <a:r>
              <a:rPr sz="1500" spc="184" dirty="0" smtClean="0">
                <a:latin typeface="Arial"/>
                <a:cs typeface="Arial"/>
              </a:rPr>
              <a:t> </a:t>
            </a:r>
            <a:r>
              <a:rPr sz="1500" spc="0" dirty="0" smtClean="0">
                <a:latin typeface="Arial"/>
                <a:cs typeface="Arial"/>
              </a:rPr>
              <a:t>sociological </a:t>
            </a:r>
            <a:r>
              <a:rPr sz="1500" spc="79" dirty="0" smtClean="0">
                <a:latin typeface="Arial"/>
                <a:cs typeface="Arial"/>
              </a:rPr>
              <a:t> </a:t>
            </a:r>
            <a:r>
              <a:rPr sz="1500" spc="0" dirty="0" smtClean="0">
                <a:latin typeface="Arial"/>
                <a:cs typeface="Arial"/>
              </a:rPr>
              <a:t>knowledge</a:t>
            </a:r>
            <a:r>
              <a:rPr sz="1500" spc="375" dirty="0" smtClean="0">
                <a:latin typeface="Arial"/>
                <a:cs typeface="Arial"/>
              </a:rPr>
              <a:t> </a:t>
            </a:r>
            <a:r>
              <a:rPr lang="en-US" sz="1500" dirty="0" smtClean="0">
                <a:latin typeface="Arial"/>
                <a:cs typeface="Arial"/>
              </a:rPr>
              <a:t>helps us</a:t>
            </a:r>
            <a:endParaRPr sz="1500" dirty="0">
              <a:latin typeface="Arial"/>
              <a:cs typeface="Arial"/>
            </a:endParaRPr>
          </a:p>
          <a:p>
            <a:pPr marL="12700" marR="669659">
              <a:lnSpc>
                <a:spcPts val="1724"/>
              </a:lnSpc>
              <a:spcBef>
                <a:spcPts val="186"/>
              </a:spcBef>
            </a:pPr>
            <a:r>
              <a:rPr sz="1500" spc="0" dirty="0" smtClean="0">
                <a:latin typeface="Arial"/>
                <a:cs typeface="Arial"/>
              </a:rPr>
              <a:t>understand</a:t>
            </a:r>
            <a:r>
              <a:rPr sz="1500" spc="360"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factors</a:t>
            </a:r>
            <a:r>
              <a:rPr sz="1500" spc="305" dirty="0" smtClean="0">
                <a:latin typeface="Arial"/>
                <a:cs typeface="Arial"/>
              </a:rPr>
              <a:t> </a:t>
            </a:r>
            <a:r>
              <a:rPr sz="1500" spc="0" dirty="0" smtClean="0">
                <a:latin typeface="Arial"/>
                <a:cs typeface="Arial"/>
              </a:rPr>
              <a:t>of</a:t>
            </a:r>
            <a:r>
              <a:rPr sz="1500" spc="119" dirty="0" smtClean="0">
                <a:latin typeface="Arial"/>
                <a:cs typeface="Arial"/>
              </a:rPr>
              <a:t> </a:t>
            </a:r>
            <a:r>
              <a:rPr lang="en-US" sz="1500" dirty="0" smtClean="0">
                <a:latin typeface="Arial"/>
                <a:cs typeface="Arial"/>
              </a:rPr>
              <a:t>values,</a:t>
            </a:r>
            <a:r>
              <a:rPr sz="1500" spc="19" dirty="0" smtClean="0">
                <a:latin typeface="Arial"/>
                <a:cs typeface="Arial"/>
              </a:rPr>
              <a:t> </a:t>
            </a:r>
            <a:r>
              <a:rPr sz="1500" spc="0" dirty="0" smtClean="0">
                <a:latin typeface="Arial"/>
                <a:cs typeface="Arial"/>
              </a:rPr>
              <a:t>faith, </a:t>
            </a:r>
            <a:endParaRPr sz="1500" dirty="0">
              <a:latin typeface="Arial"/>
              <a:cs typeface="Arial"/>
            </a:endParaRPr>
          </a:p>
          <a:p>
            <a:pPr marL="12700" marR="669659">
              <a:lnSpc>
                <a:spcPts val="1724"/>
              </a:lnSpc>
              <a:spcBef>
                <a:spcPts val="186"/>
              </a:spcBef>
            </a:pPr>
            <a:r>
              <a:rPr sz="1500" spc="0" dirty="0" smtClean="0">
                <a:latin typeface="Arial"/>
                <a:cs typeface="Arial"/>
              </a:rPr>
              <a:t>community, </a:t>
            </a:r>
            <a:r>
              <a:rPr sz="1500" spc="114" dirty="0" smtClean="0">
                <a:latin typeface="Arial"/>
                <a:cs typeface="Arial"/>
              </a:rPr>
              <a:t> </a:t>
            </a:r>
            <a:r>
              <a:rPr sz="1500" spc="0" dirty="0" smtClean="0">
                <a:latin typeface="Arial"/>
                <a:cs typeface="Arial"/>
              </a:rPr>
              <a:t>religion </a:t>
            </a:r>
            <a:r>
              <a:rPr sz="1500" spc="139" dirty="0" smtClean="0">
                <a:latin typeface="Arial"/>
                <a:cs typeface="Arial"/>
              </a:rPr>
              <a:t> </a:t>
            </a:r>
            <a:r>
              <a:rPr sz="1500" spc="0" dirty="0" smtClean="0">
                <a:latin typeface="Arial"/>
                <a:cs typeface="Arial"/>
              </a:rPr>
              <a:t>etc</a:t>
            </a:r>
            <a:r>
              <a:rPr sz="1500" spc="-250" dirty="0" smtClean="0">
                <a:latin typeface="Arial"/>
                <a:cs typeface="Arial"/>
              </a:rPr>
              <a:t> </a:t>
            </a:r>
            <a:r>
              <a:rPr sz="1500" spc="0" dirty="0" smtClean="0">
                <a:latin typeface="Arial"/>
                <a:cs typeface="Arial"/>
              </a:rPr>
              <a:t>..</a:t>
            </a:r>
            <a:endParaRPr sz="1500" dirty="0">
              <a:latin typeface="Arial"/>
              <a:cs typeface="Arial"/>
            </a:endParaRPr>
          </a:p>
        </p:txBody>
      </p:sp>
      <p:sp>
        <p:nvSpPr>
          <p:cNvPr id="3" name="object 3"/>
          <p:cNvSpPr txBox="1"/>
          <p:nvPr/>
        </p:nvSpPr>
        <p:spPr>
          <a:xfrm>
            <a:off x="2997522" y="4510135"/>
            <a:ext cx="127337"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9FBD8"/>
                </a:solidFill>
                <a:latin typeface="Arial"/>
                <a:cs typeface="Arial"/>
              </a:rPr>
              <a:t>•</a:t>
            </a:r>
            <a:endParaRPr sz="1500" dirty="0">
              <a:latin typeface="Arial"/>
              <a:cs typeface="Arial"/>
            </a:endParaRPr>
          </a:p>
        </p:txBody>
      </p:sp>
      <p:sp>
        <p:nvSpPr>
          <p:cNvPr id="2" name="object 2"/>
          <p:cNvSpPr txBox="1"/>
          <p:nvPr/>
        </p:nvSpPr>
        <p:spPr>
          <a:xfrm>
            <a:off x="2997518" y="5108945"/>
            <a:ext cx="127337" cy="215899"/>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9FBD8"/>
                </a:solidFill>
                <a:latin typeface="Arial"/>
                <a:cs typeface="Arial"/>
              </a:rPr>
              <a:t>•</a:t>
            </a:r>
            <a:endParaRPr sz="1500" dirty="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p:nvPr/>
        </p:nvSpPr>
        <p:spPr>
          <a:xfrm>
            <a:off x="685800" y="1219200"/>
            <a:ext cx="9065578" cy="4172071"/>
          </a:xfrm>
          <a:prstGeom prst="rect">
            <a:avLst/>
          </a:prstGeom>
          <a:noFill/>
          <a:ln>
            <a:noFill/>
          </a:ln>
        </p:spPr>
        <p:txBody>
          <a:bodyPr spcFirstLastPara="1" wrap="square" lIns="91425" tIns="45700" rIns="91425" bIns="45700" anchor="t" anchorCtr="0">
            <a:noAutofit/>
          </a:bodyPr>
          <a:lstStyle/>
          <a:p>
            <a:pPr algn="just" defTabSz="457200"/>
            <a:r>
              <a:rPr lang="en-US" sz="3200" dirty="0" smtClean="0">
                <a:solidFill>
                  <a:prstClr val="black"/>
                </a:solidFill>
                <a:latin typeface="Calibri"/>
                <a:ea typeface="Calibri"/>
                <a:cs typeface="Calibri"/>
                <a:sym typeface="Calibri"/>
              </a:rPr>
              <a:t>It helps us approach a patient/client in different </a:t>
            </a:r>
            <a:r>
              <a:rPr lang="en-US" sz="3200" dirty="0" err="1" smtClean="0">
                <a:solidFill>
                  <a:prstClr val="black"/>
                </a:solidFill>
                <a:latin typeface="Calibri"/>
                <a:ea typeface="Calibri"/>
                <a:cs typeface="Calibri"/>
                <a:sym typeface="Calibri"/>
              </a:rPr>
              <a:t>perspetives</a:t>
            </a:r>
            <a:r>
              <a:rPr lang="en-US" sz="3200" dirty="0" smtClean="0">
                <a:solidFill>
                  <a:prstClr val="black"/>
                </a:solidFill>
                <a:latin typeface="Calibri"/>
                <a:ea typeface="Calibri"/>
                <a:cs typeface="Calibri"/>
                <a:sym typeface="Calibri"/>
              </a:rPr>
              <a:t> such as</a:t>
            </a:r>
          </a:p>
          <a:p>
            <a:pPr marL="457200" indent="-457200" algn="just" defTabSz="457200">
              <a:buFont typeface="Wingdings" panose="05000000000000000000" pitchFamily="2" charset="2"/>
              <a:buChar char="Ø"/>
            </a:pPr>
            <a:r>
              <a:rPr lang="en-US" sz="3200" dirty="0" smtClean="0">
                <a:solidFill>
                  <a:prstClr val="black"/>
                </a:solidFill>
                <a:latin typeface="Calibri"/>
                <a:ea typeface="Calibri"/>
                <a:cs typeface="Calibri"/>
                <a:sym typeface="Calibri"/>
              </a:rPr>
              <a:t>Emotional perspective</a:t>
            </a:r>
          </a:p>
          <a:p>
            <a:pPr marL="457200" indent="-457200" algn="just" defTabSz="457200">
              <a:buFont typeface="Wingdings" panose="05000000000000000000" pitchFamily="2" charset="2"/>
              <a:buChar char="Ø"/>
            </a:pPr>
            <a:r>
              <a:rPr lang="en-US" sz="3200" dirty="0" smtClean="0">
                <a:solidFill>
                  <a:prstClr val="black"/>
                </a:solidFill>
                <a:latin typeface="Calibri"/>
                <a:ea typeface="Calibri"/>
                <a:cs typeface="Calibri"/>
                <a:sym typeface="Calibri"/>
              </a:rPr>
              <a:t>Cultural  perspective</a:t>
            </a:r>
          </a:p>
          <a:p>
            <a:pPr marL="457200" indent="-457200" algn="just" defTabSz="457200">
              <a:buFont typeface="Wingdings" panose="05000000000000000000" pitchFamily="2" charset="2"/>
              <a:buChar char="Ø"/>
            </a:pPr>
            <a:endParaRPr sz="3200" dirty="0">
              <a:solidFill>
                <a:prstClr val="black"/>
              </a:solidFill>
              <a:latin typeface="Calibri"/>
              <a:ea typeface="Calibri"/>
              <a:cs typeface="Calibri"/>
              <a:sym typeface="Calibri"/>
            </a:endParaRPr>
          </a:p>
        </p:txBody>
      </p:sp>
    </p:spTree>
    <p:extLst>
      <p:ext uri="{BB962C8B-B14F-4D97-AF65-F5344CB8AC3E}">
        <p14:creationId xmlns:p14="http://schemas.microsoft.com/office/powerpoint/2010/main" val="120402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14" name="object 14"/>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15" name="object 15"/>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16" name="object 16"/>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17" name="object 17"/>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18" name="object 18"/>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19" name="object 19"/>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20" name="object 20"/>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21" name="object 21"/>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12" name="object 12"/>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11" name="object 11"/>
          <p:cNvSpPr txBox="1"/>
          <p:nvPr/>
        </p:nvSpPr>
        <p:spPr>
          <a:xfrm>
            <a:off x="3046084" y="2449657"/>
            <a:ext cx="3576067" cy="1051206"/>
          </a:xfrm>
          <a:prstGeom prst="rect">
            <a:avLst/>
          </a:prstGeom>
        </p:spPr>
        <p:txBody>
          <a:bodyPr wrap="square" lIns="0" tIns="0" rIns="0" bIns="0" rtlCol="0">
            <a:noAutofit/>
          </a:bodyPr>
          <a:lstStyle/>
          <a:p>
            <a:pPr marL="20800">
              <a:lnSpc>
                <a:spcPts val="2245"/>
              </a:lnSpc>
              <a:spcBef>
                <a:spcPts val="112"/>
              </a:spcBef>
            </a:pPr>
            <a:endParaRPr sz="2100" dirty="0">
              <a:latin typeface="Arial"/>
              <a:cs typeface="Arial"/>
            </a:endParaRPr>
          </a:p>
          <a:p>
            <a:pPr marL="117896" marR="40004">
              <a:lnSpc>
                <a:spcPct val="95825"/>
              </a:lnSpc>
              <a:spcBef>
                <a:spcPts val="1273"/>
              </a:spcBef>
            </a:pPr>
            <a:r>
              <a:rPr sz="1700" dirty="0" smtClean="0">
                <a:latin typeface="Arial"/>
                <a:cs typeface="Arial"/>
              </a:rPr>
              <a:t>Emotion</a:t>
            </a:r>
            <a:r>
              <a:rPr sz="1700" spc="-4" dirty="0" smtClean="0">
                <a:latin typeface="Arial"/>
                <a:cs typeface="Arial"/>
              </a:rPr>
              <a:t>a</a:t>
            </a:r>
            <a:r>
              <a:rPr sz="1700" spc="0" dirty="0" smtClean="0">
                <a:latin typeface="Arial"/>
                <a:cs typeface="Arial"/>
              </a:rPr>
              <a:t>l </a:t>
            </a:r>
            <a:r>
              <a:rPr sz="1700" spc="-134" dirty="0" smtClean="0">
                <a:latin typeface="Arial"/>
                <a:cs typeface="Arial"/>
              </a:rPr>
              <a:t> </a:t>
            </a:r>
            <a:r>
              <a:rPr sz="1700" spc="0" dirty="0" smtClean="0">
                <a:latin typeface="Arial"/>
                <a:cs typeface="Arial"/>
              </a:rPr>
              <a:t>level.</a:t>
            </a:r>
            <a:endParaRPr sz="1700" dirty="0">
              <a:latin typeface="Arial"/>
              <a:cs typeface="Arial"/>
            </a:endParaRPr>
          </a:p>
        </p:txBody>
      </p:sp>
      <p:sp>
        <p:nvSpPr>
          <p:cNvPr id="10" name="object 10"/>
          <p:cNvSpPr txBox="1"/>
          <p:nvPr/>
        </p:nvSpPr>
        <p:spPr>
          <a:xfrm>
            <a:off x="6776519" y="2449657"/>
            <a:ext cx="302413" cy="292100"/>
          </a:xfrm>
          <a:prstGeom prst="rect">
            <a:avLst/>
          </a:prstGeom>
        </p:spPr>
        <p:txBody>
          <a:bodyPr wrap="square" lIns="0" tIns="0" rIns="0" bIns="0" rtlCol="0">
            <a:noAutofit/>
          </a:bodyPr>
          <a:lstStyle/>
          <a:p>
            <a:pPr marL="12700">
              <a:lnSpc>
                <a:spcPts val="2245"/>
              </a:lnSpc>
              <a:spcBef>
                <a:spcPts val="112"/>
              </a:spcBef>
            </a:pPr>
            <a:r>
              <a:rPr sz="2100" b="1" spc="0" dirty="0" smtClean="0">
                <a:solidFill>
                  <a:srgbClr val="F9F9FB"/>
                </a:solidFill>
                <a:latin typeface="Arial"/>
                <a:cs typeface="Arial"/>
              </a:rPr>
              <a:t>in</a:t>
            </a:r>
            <a:endParaRPr sz="2100">
              <a:latin typeface="Arial"/>
              <a:cs typeface="Arial"/>
            </a:endParaRPr>
          </a:p>
        </p:txBody>
      </p:sp>
      <p:sp>
        <p:nvSpPr>
          <p:cNvPr id="9" name="object 9"/>
          <p:cNvSpPr txBox="1"/>
          <p:nvPr/>
        </p:nvSpPr>
        <p:spPr>
          <a:xfrm>
            <a:off x="2957072" y="3259563"/>
            <a:ext cx="140929" cy="241300"/>
          </a:xfrm>
          <a:prstGeom prst="rect">
            <a:avLst/>
          </a:prstGeom>
        </p:spPr>
        <p:txBody>
          <a:bodyPr wrap="square" lIns="0" tIns="0" rIns="0" bIns="0" rtlCol="0">
            <a:noAutofit/>
          </a:bodyPr>
          <a:lstStyle/>
          <a:p>
            <a:pPr marL="12700">
              <a:lnSpc>
                <a:spcPts val="1839"/>
              </a:lnSpc>
              <a:spcBef>
                <a:spcPts val="92"/>
              </a:spcBef>
            </a:pPr>
            <a:r>
              <a:rPr sz="1700" spc="0" dirty="0" smtClean="0">
                <a:solidFill>
                  <a:srgbClr val="FBFBDA"/>
                </a:solidFill>
                <a:latin typeface="Arial"/>
                <a:cs typeface="Arial"/>
              </a:rPr>
              <a:t>•</a:t>
            </a:r>
            <a:endParaRPr sz="1700">
              <a:latin typeface="Arial"/>
              <a:cs typeface="Arial"/>
            </a:endParaRPr>
          </a:p>
        </p:txBody>
      </p:sp>
      <p:sp>
        <p:nvSpPr>
          <p:cNvPr id="8" name="object 8"/>
          <p:cNvSpPr txBox="1"/>
          <p:nvPr/>
        </p:nvSpPr>
        <p:spPr>
          <a:xfrm>
            <a:off x="3199832" y="3579550"/>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AAACDD"/>
                </a:solidFill>
                <a:latin typeface="Arial"/>
                <a:cs typeface="Arial"/>
              </a:rPr>
              <a:t>-</a:t>
            </a:r>
            <a:endParaRPr sz="1500">
              <a:latin typeface="Arial"/>
              <a:cs typeface="Arial"/>
            </a:endParaRPr>
          </a:p>
        </p:txBody>
      </p:sp>
      <p:sp>
        <p:nvSpPr>
          <p:cNvPr id="7" name="object 7"/>
          <p:cNvSpPr txBox="1"/>
          <p:nvPr/>
        </p:nvSpPr>
        <p:spPr>
          <a:xfrm>
            <a:off x="3369757" y="3579550"/>
            <a:ext cx="3771724" cy="1073654"/>
          </a:xfrm>
          <a:prstGeom prst="rect">
            <a:avLst/>
          </a:prstGeom>
        </p:spPr>
        <p:txBody>
          <a:bodyPr wrap="square" lIns="0" tIns="0" rIns="0" bIns="0" rtlCol="0">
            <a:noAutofit/>
          </a:bodyPr>
          <a:lstStyle/>
          <a:p>
            <a:pPr marL="12707" marR="20158">
              <a:lnSpc>
                <a:spcPts val="1635"/>
              </a:lnSpc>
              <a:spcBef>
                <a:spcPts val="81"/>
              </a:spcBef>
            </a:pPr>
            <a:r>
              <a:rPr lang="en-US" sz="1500" dirty="0" smtClean="0">
                <a:latin typeface="Arial"/>
                <a:cs typeface="Arial"/>
              </a:rPr>
              <a:t>One</a:t>
            </a:r>
            <a:r>
              <a:rPr sz="1500" spc="165" dirty="0" smtClean="0">
                <a:latin typeface="Arial"/>
                <a:cs typeface="Arial"/>
              </a:rPr>
              <a:t> </a:t>
            </a:r>
            <a:r>
              <a:rPr sz="1500" spc="0" dirty="0" smtClean="0">
                <a:latin typeface="Arial"/>
                <a:cs typeface="Arial"/>
              </a:rPr>
              <a:t>should </a:t>
            </a:r>
            <a:r>
              <a:rPr sz="1500" spc="279" dirty="0" smtClean="0">
                <a:latin typeface="Arial"/>
                <a:cs typeface="Arial"/>
              </a:rPr>
              <a:t> </a:t>
            </a:r>
            <a:r>
              <a:rPr sz="1500" spc="0" dirty="0" smtClean="0">
                <a:latin typeface="Arial"/>
                <a:cs typeface="Arial"/>
              </a:rPr>
              <a:t>understand  </a:t>
            </a:r>
            <a:r>
              <a:rPr sz="1500" spc="143"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patient</a:t>
            </a:r>
            <a:endParaRPr sz="1500" dirty="0">
              <a:latin typeface="Arial"/>
              <a:cs typeface="Arial"/>
            </a:endParaRPr>
          </a:p>
          <a:p>
            <a:pPr marL="12702" marR="20158">
              <a:lnSpc>
                <a:spcPct val="95825"/>
              </a:lnSpc>
              <a:spcBef>
                <a:spcPts val="103"/>
              </a:spcBef>
            </a:pPr>
            <a:r>
              <a:rPr sz="1500" dirty="0" smtClean="0">
                <a:latin typeface="Arial"/>
                <a:cs typeface="Arial"/>
              </a:rPr>
              <a:t>emotions.</a:t>
            </a:r>
            <a:r>
              <a:rPr lang="en-US" sz="1500" dirty="0" smtClean="0">
                <a:latin typeface="Arial"/>
                <a:cs typeface="Arial"/>
              </a:rPr>
              <a:t>so that you</a:t>
            </a:r>
            <a:r>
              <a:rPr sz="1500" spc="235" dirty="0" smtClean="0">
                <a:latin typeface="Arial"/>
                <a:cs typeface="Arial"/>
              </a:rPr>
              <a:t> </a:t>
            </a:r>
            <a:r>
              <a:rPr sz="1500" spc="0" dirty="0" smtClean="0">
                <a:latin typeface="Arial"/>
                <a:cs typeface="Arial"/>
              </a:rPr>
              <a:t>give </a:t>
            </a:r>
            <a:r>
              <a:rPr sz="1500" spc="14" dirty="0" smtClean="0">
                <a:latin typeface="Arial"/>
                <a:cs typeface="Arial"/>
              </a:rPr>
              <a:t> </a:t>
            </a:r>
            <a:r>
              <a:rPr sz="1500" spc="0" dirty="0" smtClean="0">
                <a:latin typeface="Arial"/>
                <a:cs typeface="Arial"/>
              </a:rPr>
              <a:t>some</a:t>
            </a:r>
            <a:r>
              <a:rPr sz="1500" spc="250" dirty="0" smtClean="0">
                <a:latin typeface="Arial"/>
                <a:cs typeface="Arial"/>
              </a:rPr>
              <a:t> </a:t>
            </a:r>
            <a:r>
              <a:rPr sz="1500" spc="0" dirty="0" smtClean="0">
                <a:latin typeface="Arial"/>
                <a:cs typeface="Arial"/>
              </a:rPr>
              <a:t>opportu</a:t>
            </a:r>
            <a:r>
              <a:rPr sz="1500" spc="-4" dirty="0" smtClean="0">
                <a:latin typeface="Arial"/>
                <a:cs typeface="Arial"/>
              </a:rPr>
              <a:t>n</a:t>
            </a:r>
            <a:r>
              <a:rPr sz="1500" spc="0" dirty="0" smtClean="0">
                <a:latin typeface="Arial"/>
                <a:cs typeface="Arial"/>
              </a:rPr>
              <a:t>ity </a:t>
            </a:r>
            <a:r>
              <a:rPr sz="1500" spc="179" dirty="0" smtClean="0">
                <a:latin typeface="Arial"/>
                <a:cs typeface="Arial"/>
              </a:rPr>
              <a:t> </a:t>
            </a:r>
            <a:r>
              <a:rPr sz="1500" spc="0" dirty="0" smtClean="0">
                <a:latin typeface="Arial"/>
                <a:cs typeface="Arial"/>
              </a:rPr>
              <a:t>to</a:t>
            </a:r>
            <a:r>
              <a:rPr sz="1500" spc="119" dirty="0" smtClean="0">
                <a:latin typeface="Arial"/>
                <a:cs typeface="Arial"/>
              </a:rPr>
              <a:t> </a:t>
            </a:r>
            <a:r>
              <a:rPr sz="1500" spc="0" dirty="0" smtClean="0">
                <a:latin typeface="Arial"/>
                <a:cs typeface="Arial"/>
              </a:rPr>
              <a:t>patient </a:t>
            </a:r>
            <a:r>
              <a:rPr sz="1500" spc="94" dirty="0" smtClean="0">
                <a:latin typeface="Arial"/>
                <a:cs typeface="Arial"/>
              </a:rPr>
              <a:t> </a:t>
            </a:r>
            <a:r>
              <a:rPr sz="1500" spc="0" dirty="0" smtClean="0">
                <a:latin typeface="Arial"/>
                <a:cs typeface="Arial"/>
              </a:rPr>
              <a:t>for</a:t>
            </a:r>
            <a:r>
              <a:rPr lang="en-US" sz="1500" spc="0" dirty="0" smtClean="0">
                <a:latin typeface="Arial"/>
                <a:cs typeface="Arial"/>
              </a:rPr>
              <a:t> </a:t>
            </a:r>
            <a:r>
              <a:rPr sz="1500" spc="0" dirty="0" smtClean="0">
                <a:latin typeface="Arial"/>
                <a:cs typeface="Arial"/>
              </a:rPr>
              <a:t> </a:t>
            </a:r>
            <a:endParaRPr lang="en-US" sz="1500" spc="0" dirty="0" smtClean="0">
              <a:latin typeface="Arial"/>
              <a:cs typeface="Arial"/>
            </a:endParaRPr>
          </a:p>
          <a:p>
            <a:pPr marL="298452" marR="20158" indent="-285750">
              <a:lnSpc>
                <a:spcPct val="95825"/>
              </a:lnSpc>
              <a:spcBef>
                <a:spcPts val="103"/>
              </a:spcBef>
              <a:buFont typeface="Wingdings" panose="05000000000000000000" pitchFamily="2" charset="2"/>
              <a:buChar char="§"/>
            </a:pPr>
            <a:r>
              <a:rPr sz="1500" spc="0" dirty="0" smtClean="0">
                <a:latin typeface="Arial"/>
                <a:cs typeface="Arial"/>
              </a:rPr>
              <a:t>ventilate </a:t>
            </a:r>
            <a:r>
              <a:rPr sz="1500" spc="-19" dirty="0" smtClean="0">
                <a:latin typeface="Arial"/>
                <a:cs typeface="Arial"/>
              </a:rPr>
              <a:t> </a:t>
            </a:r>
            <a:r>
              <a:rPr sz="1500" spc="0" dirty="0" smtClean="0">
                <a:latin typeface="Arial"/>
                <a:cs typeface="Arial"/>
              </a:rPr>
              <a:t>their</a:t>
            </a:r>
            <a:r>
              <a:rPr sz="1500" spc="235" dirty="0" smtClean="0">
                <a:latin typeface="Arial"/>
                <a:cs typeface="Arial"/>
              </a:rPr>
              <a:t> </a:t>
            </a:r>
            <a:r>
              <a:rPr sz="1500" spc="0" dirty="0" smtClean="0">
                <a:latin typeface="Arial"/>
                <a:cs typeface="Arial"/>
              </a:rPr>
              <a:t>feeling</a:t>
            </a:r>
            <a:r>
              <a:rPr sz="1500" spc="-4" dirty="0" smtClean="0">
                <a:latin typeface="Arial"/>
                <a:cs typeface="Arial"/>
              </a:rPr>
              <a:t>s</a:t>
            </a:r>
            <a:r>
              <a:rPr lang="en-US" sz="1500" dirty="0">
                <a:latin typeface="Arial"/>
                <a:cs typeface="Arial"/>
              </a:rPr>
              <a:t> </a:t>
            </a:r>
            <a:r>
              <a:rPr lang="en-US" sz="1500" dirty="0" smtClean="0">
                <a:latin typeface="Arial"/>
                <a:cs typeface="Arial"/>
              </a:rPr>
              <a:t>which will reduce their burden  and also helps to build rapport which is essential for effective curative intervention</a:t>
            </a:r>
            <a:endParaRPr lang="en-US" sz="1500" dirty="0">
              <a:solidFill>
                <a:srgbClr val="C1A364"/>
              </a:solidFill>
              <a:latin typeface="Arial"/>
              <a:cs typeface="Arial"/>
            </a:endParaRPr>
          </a:p>
        </p:txBody>
      </p:sp>
      <p:sp>
        <p:nvSpPr>
          <p:cNvPr id="6" name="object 6"/>
          <p:cNvSpPr txBox="1"/>
          <p:nvPr/>
        </p:nvSpPr>
        <p:spPr>
          <a:xfrm>
            <a:off x="3199827" y="4194544"/>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AAACDD"/>
                </a:solidFill>
                <a:latin typeface="Arial"/>
                <a:cs typeface="Arial"/>
              </a:rPr>
              <a:t>-</a:t>
            </a:r>
            <a:endParaRPr sz="1500">
              <a:latin typeface="Arial"/>
              <a:cs typeface="Arial"/>
            </a:endParaRPr>
          </a:p>
        </p:txBody>
      </p:sp>
      <p:sp>
        <p:nvSpPr>
          <p:cNvPr id="5" name="object 5"/>
          <p:cNvSpPr txBox="1"/>
          <p:nvPr/>
        </p:nvSpPr>
        <p:spPr>
          <a:xfrm>
            <a:off x="3199817" y="4809538"/>
            <a:ext cx="123758" cy="596225"/>
          </a:xfrm>
          <a:prstGeom prst="rect">
            <a:avLst/>
          </a:prstGeom>
        </p:spPr>
        <p:txBody>
          <a:bodyPr wrap="square" lIns="0" tIns="0" rIns="0" bIns="0" rtlCol="0">
            <a:noAutofit/>
          </a:bodyPr>
          <a:lstStyle/>
          <a:p>
            <a:pPr marL="12701">
              <a:lnSpc>
                <a:spcPts val="1635"/>
              </a:lnSpc>
              <a:spcBef>
                <a:spcPts val="81"/>
              </a:spcBef>
            </a:pPr>
            <a:r>
              <a:rPr sz="1500" spc="0" dirty="0" smtClean="0">
                <a:solidFill>
                  <a:srgbClr val="DBDBEB"/>
                </a:solidFill>
                <a:latin typeface="Arial"/>
                <a:cs typeface="Arial"/>
              </a:rPr>
              <a:t>-</a:t>
            </a:r>
            <a:endParaRPr sz="1500">
              <a:latin typeface="Arial"/>
              <a:cs typeface="Arial"/>
            </a:endParaRPr>
          </a:p>
          <a:p>
            <a:pPr marL="12700" marR="1">
              <a:lnSpc>
                <a:spcPct val="95825"/>
              </a:lnSpc>
              <a:spcBef>
                <a:spcPts val="1188"/>
              </a:spcBef>
            </a:pPr>
            <a:r>
              <a:rPr sz="1500" spc="0" dirty="0" smtClean="0">
                <a:solidFill>
                  <a:srgbClr val="F9F9FB"/>
                </a:solidFill>
                <a:latin typeface="Arial"/>
                <a:cs typeface="Arial"/>
              </a:rPr>
              <a:t>-</a:t>
            </a:r>
            <a:endParaRPr sz="1500">
              <a:latin typeface="Arial"/>
              <a:cs typeface="Arial"/>
            </a:endParaRPr>
          </a:p>
        </p:txBody>
      </p:sp>
      <p:sp>
        <p:nvSpPr>
          <p:cNvPr id="3" name="object 3"/>
          <p:cNvSpPr txBox="1"/>
          <p:nvPr/>
        </p:nvSpPr>
        <p:spPr>
          <a:xfrm>
            <a:off x="6371896" y="4809538"/>
            <a:ext cx="687485" cy="215900"/>
          </a:xfrm>
          <a:prstGeom prst="rect">
            <a:avLst/>
          </a:prstGeom>
        </p:spPr>
        <p:txBody>
          <a:bodyPr wrap="square" lIns="0" tIns="0" rIns="0" bIns="0" rtlCol="0">
            <a:noAutofit/>
          </a:bodyPr>
          <a:lstStyle/>
          <a:p>
            <a:pPr marL="12700">
              <a:lnSpc>
                <a:spcPts val="1635"/>
              </a:lnSpc>
              <a:spcBef>
                <a:spcPts val="81"/>
              </a:spcBef>
            </a:pPr>
            <a:endParaRPr sz="1500" dirty="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10" name="object 10"/>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11" name="object 11"/>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12" name="object 12"/>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13" name="object 13"/>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14" name="object 14"/>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15" name="object 15"/>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16" name="object 16"/>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17" name="object 17"/>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8" name="object 8"/>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7" name="object 7"/>
          <p:cNvSpPr txBox="1"/>
          <p:nvPr/>
        </p:nvSpPr>
        <p:spPr>
          <a:xfrm>
            <a:off x="2981347" y="2449657"/>
            <a:ext cx="4097585" cy="973560"/>
          </a:xfrm>
          <a:prstGeom prst="rect">
            <a:avLst/>
          </a:prstGeom>
        </p:spPr>
        <p:txBody>
          <a:bodyPr wrap="square" lIns="0" tIns="0" rIns="0" bIns="0" rtlCol="0">
            <a:noAutofit/>
          </a:bodyPr>
          <a:lstStyle/>
          <a:p>
            <a:pPr marL="85537">
              <a:lnSpc>
                <a:spcPts val="2245"/>
              </a:lnSpc>
              <a:spcBef>
                <a:spcPts val="112"/>
              </a:spcBef>
            </a:pPr>
            <a:endParaRPr sz="2100" dirty="0">
              <a:latin typeface="Arial"/>
              <a:cs typeface="Arial"/>
            </a:endParaRPr>
          </a:p>
          <a:p>
            <a:pPr marR="2921640" algn="ctr">
              <a:lnSpc>
                <a:spcPct val="95825"/>
              </a:lnSpc>
              <a:spcBef>
                <a:spcPts val="887"/>
              </a:spcBef>
            </a:pPr>
            <a:r>
              <a:rPr sz="1500" dirty="0" smtClean="0">
                <a:latin typeface="Arial"/>
                <a:cs typeface="Arial"/>
              </a:rPr>
              <a:t>Cultural </a:t>
            </a:r>
            <a:r>
              <a:rPr sz="1500" spc="100" dirty="0" smtClean="0">
                <a:latin typeface="Arial"/>
                <a:cs typeface="Arial"/>
              </a:rPr>
              <a:t> </a:t>
            </a:r>
            <a:r>
              <a:rPr sz="1500" spc="0" dirty="0" smtClean="0">
                <a:latin typeface="Arial"/>
                <a:cs typeface="Arial"/>
              </a:rPr>
              <a:t>level</a:t>
            </a:r>
            <a:endParaRPr sz="1500" dirty="0">
              <a:latin typeface="Arial"/>
              <a:cs typeface="Arial"/>
            </a:endParaRPr>
          </a:p>
        </p:txBody>
      </p:sp>
      <p:sp>
        <p:nvSpPr>
          <p:cNvPr id="6" name="object 6"/>
          <p:cNvSpPr txBox="1"/>
          <p:nvPr/>
        </p:nvSpPr>
        <p:spPr>
          <a:xfrm>
            <a:off x="2787139" y="3207317"/>
            <a:ext cx="127337"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2F4D6"/>
                </a:solidFill>
                <a:latin typeface="Arial"/>
                <a:cs typeface="Arial"/>
              </a:rPr>
              <a:t>•</a:t>
            </a:r>
            <a:endParaRPr sz="1500">
              <a:latin typeface="Arial"/>
              <a:cs typeface="Arial"/>
            </a:endParaRPr>
          </a:p>
        </p:txBody>
      </p:sp>
      <p:sp>
        <p:nvSpPr>
          <p:cNvPr id="5" name="object 5"/>
          <p:cNvSpPr txBox="1"/>
          <p:nvPr/>
        </p:nvSpPr>
        <p:spPr>
          <a:xfrm>
            <a:off x="3029899" y="3498631"/>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ACACDD"/>
                </a:solidFill>
                <a:latin typeface="Arial"/>
                <a:cs typeface="Arial"/>
              </a:rPr>
              <a:t>-</a:t>
            </a:r>
            <a:endParaRPr sz="1500">
              <a:latin typeface="Arial"/>
              <a:cs typeface="Arial"/>
            </a:endParaRPr>
          </a:p>
        </p:txBody>
      </p:sp>
      <p:sp>
        <p:nvSpPr>
          <p:cNvPr id="4" name="object 4"/>
          <p:cNvSpPr txBox="1"/>
          <p:nvPr/>
        </p:nvSpPr>
        <p:spPr>
          <a:xfrm>
            <a:off x="3199837" y="3498631"/>
            <a:ext cx="4098764" cy="2392655"/>
          </a:xfrm>
          <a:prstGeom prst="rect">
            <a:avLst/>
          </a:prstGeom>
        </p:spPr>
        <p:txBody>
          <a:bodyPr wrap="square" lIns="0" tIns="0" rIns="0" bIns="0" rtlCol="0">
            <a:noAutofit/>
          </a:bodyPr>
          <a:lstStyle/>
          <a:p>
            <a:pPr marL="20787" marR="20158">
              <a:lnSpc>
                <a:spcPts val="1635"/>
              </a:lnSpc>
              <a:spcBef>
                <a:spcPts val="81"/>
              </a:spcBef>
            </a:pPr>
            <a:r>
              <a:rPr sz="1500" spc="0" dirty="0" smtClean="0">
                <a:latin typeface="Arial"/>
                <a:cs typeface="Arial"/>
              </a:rPr>
              <a:t>Patients</a:t>
            </a:r>
            <a:r>
              <a:rPr sz="1500" spc="280" dirty="0" smtClean="0">
                <a:latin typeface="Arial"/>
                <a:cs typeface="Arial"/>
              </a:rPr>
              <a:t> </a:t>
            </a:r>
            <a:r>
              <a:rPr sz="1500" spc="0" dirty="0" smtClean="0">
                <a:latin typeface="Arial"/>
                <a:cs typeface="Arial"/>
              </a:rPr>
              <a:t>may</a:t>
            </a:r>
            <a:r>
              <a:rPr sz="1500" spc="189" dirty="0" smtClean="0">
                <a:latin typeface="Arial"/>
                <a:cs typeface="Arial"/>
              </a:rPr>
              <a:t> </a:t>
            </a:r>
            <a:r>
              <a:rPr sz="1500" spc="0" dirty="0" smtClean="0">
                <a:latin typeface="Arial"/>
                <a:cs typeface="Arial"/>
              </a:rPr>
              <a:t>not</a:t>
            </a:r>
            <a:r>
              <a:rPr sz="1500" spc="109" dirty="0" smtClean="0">
                <a:latin typeface="Arial"/>
                <a:cs typeface="Arial"/>
              </a:rPr>
              <a:t> </a:t>
            </a:r>
            <a:r>
              <a:rPr sz="1500" spc="0" dirty="0" smtClean="0">
                <a:latin typeface="Arial"/>
                <a:cs typeface="Arial"/>
              </a:rPr>
              <a:t>be</a:t>
            </a:r>
            <a:r>
              <a:rPr sz="1500" spc="144" dirty="0" smtClean="0">
                <a:latin typeface="Arial"/>
                <a:cs typeface="Arial"/>
              </a:rPr>
              <a:t> </a:t>
            </a:r>
            <a:r>
              <a:rPr sz="1500" spc="0" dirty="0" smtClean="0">
                <a:latin typeface="Arial"/>
                <a:cs typeface="Arial"/>
              </a:rPr>
              <a:t>able</a:t>
            </a:r>
            <a:r>
              <a:rPr sz="1500" spc="189" dirty="0" smtClean="0">
                <a:latin typeface="Arial"/>
                <a:cs typeface="Arial"/>
              </a:rPr>
              <a:t> </a:t>
            </a:r>
            <a:r>
              <a:rPr sz="1500" spc="0" dirty="0" smtClean="0">
                <a:latin typeface="Arial"/>
                <a:cs typeface="Arial"/>
              </a:rPr>
              <a:t>to</a:t>
            </a:r>
            <a:r>
              <a:rPr sz="1500" spc="54" dirty="0" smtClean="0">
                <a:latin typeface="Arial"/>
                <a:cs typeface="Arial"/>
              </a:rPr>
              <a:t> </a:t>
            </a:r>
            <a:r>
              <a:rPr sz="1500" spc="0" dirty="0" smtClean="0">
                <a:latin typeface="Arial"/>
                <a:cs typeface="Arial"/>
              </a:rPr>
              <a:t>adjust</a:t>
            </a:r>
            <a:r>
              <a:rPr sz="1500" spc="235" dirty="0" smtClean="0">
                <a:latin typeface="Arial"/>
                <a:cs typeface="Arial"/>
              </a:rPr>
              <a:t> </a:t>
            </a:r>
            <a:r>
              <a:rPr sz="1500" spc="0" dirty="0" smtClean="0">
                <a:latin typeface="Arial"/>
                <a:cs typeface="Arial"/>
              </a:rPr>
              <a:t>with</a:t>
            </a:r>
            <a:endParaRPr sz="1500" dirty="0">
              <a:latin typeface="Arial"/>
              <a:cs typeface="Arial"/>
            </a:endParaRPr>
          </a:p>
          <a:p>
            <a:pPr marL="20788" marR="317657" indent="-2">
              <a:lnSpc>
                <a:spcPts val="1724"/>
              </a:lnSpc>
              <a:spcBef>
                <a:spcPts val="103"/>
              </a:spcBef>
            </a:pPr>
            <a:r>
              <a:rPr sz="1500" spc="0" dirty="0" smtClean="0">
                <a:latin typeface="Arial"/>
                <a:cs typeface="Arial"/>
              </a:rPr>
              <a:t>hospital</a:t>
            </a:r>
            <a:r>
              <a:rPr sz="1500" spc="275" dirty="0" smtClean="0">
                <a:latin typeface="Arial"/>
                <a:cs typeface="Arial"/>
              </a:rPr>
              <a:t> </a:t>
            </a:r>
            <a:r>
              <a:rPr sz="1500" spc="0" dirty="0" smtClean="0">
                <a:latin typeface="Arial"/>
                <a:cs typeface="Arial"/>
              </a:rPr>
              <a:t>environment </a:t>
            </a:r>
            <a:r>
              <a:rPr sz="1500" spc="154" dirty="0" smtClean="0">
                <a:latin typeface="Arial"/>
                <a:cs typeface="Arial"/>
              </a:rPr>
              <a:t> </a:t>
            </a:r>
            <a:r>
              <a:rPr sz="1500" spc="0" dirty="0" smtClean="0">
                <a:latin typeface="Arial"/>
                <a:cs typeface="Arial"/>
              </a:rPr>
              <a:t>because</a:t>
            </a:r>
            <a:r>
              <a:rPr lang="en-US" sz="1500" spc="0" dirty="0" smtClean="0">
                <a:latin typeface="Arial"/>
                <a:cs typeface="Arial"/>
              </a:rPr>
              <a:t> of</a:t>
            </a:r>
            <a:r>
              <a:rPr sz="1500" spc="285" dirty="0" smtClean="0">
                <a:latin typeface="Arial"/>
                <a:cs typeface="Arial"/>
              </a:rPr>
              <a:t> </a:t>
            </a:r>
            <a:r>
              <a:rPr sz="1500" spc="0" dirty="0" smtClean="0">
                <a:latin typeface="Arial"/>
                <a:cs typeface="Arial"/>
              </a:rPr>
              <a:t>limitation</a:t>
            </a:r>
            <a:r>
              <a:rPr sz="1500" spc="290" dirty="0" smtClean="0">
                <a:latin typeface="Arial"/>
                <a:cs typeface="Arial"/>
              </a:rPr>
              <a:t> </a:t>
            </a:r>
            <a:r>
              <a:rPr sz="1500" spc="0" dirty="0" smtClean="0">
                <a:latin typeface="Arial"/>
                <a:cs typeface="Arial"/>
              </a:rPr>
              <a:t>of cultural</a:t>
            </a:r>
            <a:r>
              <a:rPr sz="1500" spc="290" dirty="0" smtClean="0">
                <a:latin typeface="Arial"/>
                <a:cs typeface="Arial"/>
              </a:rPr>
              <a:t> </a:t>
            </a:r>
            <a:r>
              <a:rPr sz="1500" spc="0" dirty="0" smtClean="0">
                <a:latin typeface="Arial"/>
                <a:cs typeface="Arial"/>
              </a:rPr>
              <a:t>environment.</a:t>
            </a:r>
            <a:endParaRPr sz="1500" dirty="0">
              <a:latin typeface="Arial"/>
              <a:cs typeface="Arial"/>
            </a:endParaRPr>
          </a:p>
          <a:p>
            <a:pPr marL="12700" indent="8088">
              <a:lnSpc>
                <a:spcPts val="1724"/>
              </a:lnSpc>
              <a:spcBef>
                <a:spcPts val="1147"/>
              </a:spcBef>
            </a:pPr>
            <a:r>
              <a:rPr sz="1500" spc="0" dirty="0" smtClean="0">
                <a:latin typeface="Arial"/>
                <a:cs typeface="Arial"/>
              </a:rPr>
              <a:t>For</a:t>
            </a:r>
            <a:r>
              <a:rPr sz="1500" spc="139" dirty="0" smtClean="0">
                <a:latin typeface="Arial"/>
                <a:cs typeface="Arial"/>
              </a:rPr>
              <a:t> </a:t>
            </a:r>
            <a:r>
              <a:rPr sz="1500" spc="0" dirty="0" smtClean="0">
                <a:latin typeface="Arial"/>
                <a:cs typeface="Arial"/>
              </a:rPr>
              <a:t>example: </a:t>
            </a:r>
            <a:r>
              <a:rPr sz="1500" spc="79" dirty="0" smtClean="0">
                <a:latin typeface="Arial"/>
                <a:cs typeface="Arial"/>
              </a:rPr>
              <a:t> </a:t>
            </a:r>
            <a:r>
              <a:rPr sz="1500" spc="0" dirty="0" smtClean="0">
                <a:latin typeface="Arial"/>
                <a:cs typeface="Arial"/>
              </a:rPr>
              <a:t>A</a:t>
            </a:r>
            <a:r>
              <a:rPr sz="1500" spc="50" dirty="0" smtClean="0">
                <a:latin typeface="Arial"/>
                <a:cs typeface="Arial"/>
              </a:rPr>
              <a:t> </a:t>
            </a:r>
            <a:r>
              <a:rPr sz="1500" spc="0" dirty="0" smtClean="0">
                <a:latin typeface="Arial"/>
                <a:cs typeface="Arial"/>
              </a:rPr>
              <a:t>female</a:t>
            </a:r>
            <a:r>
              <a:rPr sz="1500" spc="305" dirty="0" smtClean="0">
                <a:latin typeface="Arial"/>
                <a:cs typeface="Arial"/>
              </a:rPr>
              <a:t> </a:t>
            </a:r>
            <a:r>
              <a:rPr sz="1500" spc="0" dirty="0" smtClean="0">
                <a:latin typeface="Arial"/>
                <a:cs typeface="Arial"/>
              </a:rPr>
              <a:t>patient</a:t>
            </a:r>
            <a:r>
              <a:rPr sz="1500" spc="305" dirty="0" smtClean="0">
                <a:latin typeface="Arial"/>
                <a:cs typeface="Arial"/>
              </a:rPr>
              <a:t> </a:t>
            </a:r>
            <a:r>
              <a:rPr sz="1500" spc="0" dirty="0" smtClean="0">
                <a:latin typeface="Arial"/>
                <a:cs typeface="Arial"/>
              </a:rPr>
              <a:t>not</a:t>
            </a:r>
            <a:r>
              <a:rPr sz="1500" spc="50" dirty="0" smtClean="0">
                <a:latin typeface="Arial"/>
                <a:cs typeface="Arial"/>
              </a:rPr>
              <a:t> </a:t>
            </a:r>
            <a:r>
              <a:rPr sz="1500" spc="0" dirty="0" smtClean="0">
                <a:latin typeface="Arial"/>
                <a:cs typeface="Arial"/>
              </a:rPr>
              <a:t>to</a:t>
            </a:r>
            <a:r>
              <a:rPr sz="1500" spc="179" dirty="0" smtClean="0">
                <a:latin typeface="Arial"/>
                <a:cs typeface="Arial"/>
              </a:rPr>
              <a:t> </a:t>
            </a:r>
            <a:r>
              <a:rPr sz="1500" spc="0" dirty="0" smtClean="0">
                <a:latin typeface="Arial"/>
                <a:cs typeface="Arial"/>
              </a:rPr>
              <a:t>be</a:t>
            </a:r>
            <a:r>
              <a:rPr sz="1500" spc="79" dirty="0" smtClean="0">
                <a:latin typeface="Arial"/>
                <a:cs typeface="Arial"/>
              </a:rPr>
              <a:t> </a:t>
            </a:r>
            <a:r>
              <a:rPr sz="1500" spc="0" dirty="0" smtClean="0">
                <a:latin typeface="Arial"/>
                <a:cs typeface="Arial"/>
              </a:rPr>
              <a:t>ready </a:t>
            </a:r>
            <a:endParaRPr sz="1500" dirty="0">
              <a:latin typeface="Arial"/>
              <a:cs typeface="Arial"/>
            </a:endParaRPr>
          </a:p>
          <a:p>
            <a:pPr marL="12700">
              <a:lnSpc>
                <a:spcPts val="1724"/>
              </a:lnSpc>
              <a:spcBef>
                <a:spcPts val="155"/>
              </a:spcBef>
            </a:pPr>
            <a:r>
              <a:rPr sz="1500" spc="0" dirty="0" smtClean="0">
                <a:latin typeface="Arial"/>
                <a:cs typeface="Arial"/>
              </a:rPr>
              <a:t>to</a:t>
            </a:r>
            <a:r>
              <a:rPr sz="1500" spc="119" dirty="0" smtClean="0">
                <a:latin typeface="Arial"/>
                <a:cs typeface="Arial"/>
              </a:rPr>
              <a:t> </a:t>
            </a:r>
            <a:r>
              <a:rPr sz="1500" spc="0" dirty="0" smtClean="0">
                <a:latin typeface="Arial"/>
                <a:cs typeface="Arial"/>
              </a:rPr>
              <a:t>remove</a:t>
            </a:r>
            <a:r>
              <a:rPr sz="1500" spc="315" dirty="0" smtClean="0">
                <a:latin typeface="Arial"/>
                <a:cs typeface="Arial"/>
              </a:rPr>
              <a:t> </a:t>
            </a:r>
            <a:r>
              <a:rPr sz="1500" spc="0" dirty="0" smtClean="0">
                <a:latin typeface="Arial"/>
                <a:cs typeface="Arial"/>
              </a:rPr>
              <a:t>her</a:t>
            </a:r>
            <a:r>
              <a:rPr lang="en-US" sz="1500" spc="154" dirty="0">
                <a:latin typeface="Arial"/>
                <a:cs typeface="Arial"/>
              </a:rPr>
              <a:t> </a:t>
            </a:r>
            <a:r>
              <a:rPr lang="en-US" sz="1500" spc="154" dirty="0" smtClean="0">
                <a:latin typeface="Arial"/>
                <a:cs typeface="Arial"/>
              </a:rPr>
              <a:t>clothes</a:t>
            </a:r>
            <a:r>
              <a:rPr sz="1500" spc="200" dirty="0" smtClean="0">
                <a:latin typeface="Arial"/>
                <a:cs typeface="Arial"/>
              </a:rPr>
              <a:t> </a:t>
            </a:r>
            <a:r>
              <a:rPr sz="1500" spc="0" dirty="0" smtClean="0">
                <a:latin typeface="Arial"/>
                <a:cs typeface="Arial"/>
              </a:rPr>
              <a:t>at</a:t>
            </a:r>
            <a:r>
              <a:rPr sz="1500" spc="54" dirty="0" smtClean="0">
                <a:latin typeface="Arial"/>
                <a:cs typeface="Arial"/>
              </a:rPr>
              <a:t> </a:t>
            </a:r>
            <a:r>
              <a:rPr sz="1500" spc="0" dirty="0" smtClean="0">
                <a:latin typeface="Arial"/>
                <a:cs typeface="Arial"/>
              </a:rPr>
              <a:t>the</a:t>
            </a:r>
            <a:r>
              <a:rPr sz="1500" spc="109" dirty="0" smtClean="0">
                <a:latin typeface="Arial"/>
                <a:cs typeface="Arial"/>
              </a:rPr>
              <a:t> </a:t>
            </a:r>
            <a:r>
              <a:rPr sz="1500" spc="0" dirty="0" smtClean="0">
                <a:latin typeface="Arial"/>
                <a:cs typeface="Arial"/>
              </a:rPr>
              <a:t>time</a:t>
            </a:r>
            <a:r>
              <a:rPr sz="1500" spc="255" dirty="0" smtClean="0">
                <a:latin typeface="Arial"/>
                <a:cs typeface="Arial"/>
              </a:rPr>
              <a:t> </a:t>
            </a:r>
            <a:r>
              <a:rPr sz="1500" spc="0" dirty="0" smtClean="0">
                <a:latin typeface="Arial"/>
                <a:cs typeface="Arial"/>
              </a:rPr>
              <a:t>of </a:t>
            </a:r>
            <a:endParaRPr sz="1500" dirty="0">
              <a:latin typeface="Arial"/>
              <a:cs typeface="Arial"/>
            </a:endParaRPr>
          </a:p>
          <a:p>
            <a:pPr marL="12700">
              <a:lnSpc>
                <a:spcPts val="1724"/>
              </a:lnSpc>
              <a:spcBef>
                <a:spcPts val="155"/>
              </a:spcBef>
            </a:pPr>
            <a:r>
              <a:rPr sz="1500" spc="0" dirty="0" smtClean="0">
                <a:latin typeface="Arial"/>
                <a:cs typeface="Arial"/>
              </a:rPr>
              <a:t>surgery</a:t>
            </a:r>
            <a:r>
              <a:rPr sz="1500" spc="315" dirty="0" smtClean="0">
                <a:latin typeface="Arial"/>
                <a:cs typeface="Arial"/>
              </a:rPr>
              <a:t> </a:t>
            </a:r>
            <a:r>
              <a:rPr sz="1500" spc="0" dirty="0" smtClean="0">
                <a:latin typeface="Arial"/>
                <a:cs typeface="Arial"/>
              </a:rPr>
              <a:t>because</a:t>
            </a:r>
            <a:r>
              <a:rPr sz="1500" spc="285" dirty="0" smtClean="0">
                <a:latin typeface="Arial"/>
                <a:cs typeface="Arial"/>
              </a:rPr>
              <a:t> </a:t>
            </a:r>
            <a:r>
              <a:rPr sz="1500" spc="0" dirty="0" smtClean="0">
                <a:latin typeface="Arial"/>
                <a:cs typeface="Arial"/>
              </a:rPr>
              <a:t>of</a:t>
            </a:r>
            <a:r>
              <a:rPr sz="1500" spc="114" dirty="0" smtClean="0">
                <a:latin typeface="Arial"/>
                <a:cs typeface="Arial"/>
              </a:rPr>
              <a:t> </a:t>
            </a:r>
            <a:r>
              <a:rPr sz="1500" spc="0" dirty="0" smtClean="0">
                <a:latin typeface="Arial"/>
                <a:cs typeface="Arial"/>
              </a:rPr>
              <a:t>their</a:t>
            </a:r>
            <a:r>
              <a:rPr sz="1500" spc="235" dirty="0" smtClean="0">
                <a:latin typeface="Arial"/>
                <a:cs typeface="Arial"/>
              </a:rPr>
              <a:t> </a:t>
            </a:r>
            <a:r>
              <a:rPr sz="1500" spc="0" dirty="0" smtClean="0">
                <a:latin typeface="Arial"/>
                <a:cs typeface="Arial"/>
              </a:rPr>
              <a:t>cultural</a:t>
            </a:r>
            <a:r>
              <a:rPr sz="1500" spc="290" dirty="0" smtClean="0">
                <a:latin typeface="Arial"/>
                <a:cs typeface="Arial"/>
              </a:rPr>
              <a:t> </a:t>
            </a:r>
            <a:r>
              <a:rPr sz="1500" spc="0" dirty="0" smtClean="0">
                <a:latin typeface="Arial"/>
                <a:cs typeface="Arial"/>
              </a:rPr>
              <a:t>sentiments.</a:t>
            </a:r>
            <a:endParaRPr sz="1500" dirty="0">
              <a:latin typeface="Arial"/>
              <a:cs typeface="Arial"/>
            </a:endParaRPr>
          </a:p>
          <a:p>
            <a:pPr marL="12705" marR="62674" indent="-3">
              <a:lnSpc>
                <a:spcPts val="1724"/>
              </a:lnSpc>
              <a:spcBef>
                <a:spcPts val="1146"/>
              </a:spcBef>
            </a:pPr>
            <a:r>
              <a:rPr lang="en-US" sz="1500" dirty="0" smtClean="0">
                <a:latin typeface="Arial"/>
                <a:cs typeface="Arial"/>
              </a:rPr>
              <a:t>We</a:t>
            </a:r>
            <a:r>
              <a:rPr sz="1500" spc="164" dirty="0" smtClean="0">
                <a:latin typeface="Arial"/>
                <a:cs typeface="Arial"/>
              </a:rPr>
              <a:t> </a:t>
            </a:r>
            <a:r>
              <a:rPr sz="1500" spc="0" dirty="0" smtClean="0">
                <a:latin typeface="Arial"/>
                <a:cs typeface="Arial"/>
              </a:rPr>
              <a:t>should </a:t>
            </a:r>
            <a:r>
              <a:rPr sz="1500" spc="14" dirty="0" smtClean="0">
                <a:latin typeface="Arial"/>
                <a:cs typeface="Arial"/>
              </a:rPr>
              <a:t> </a:t>
            </a:r>
            <a:r>
              <a:rPr sz="1500" spc="0" dirty="0" smtClean="0">
                <a:latin typeface="Arial"/>
                <a:cs typeface="Arial"/>
              </a:rPr>
              <a:t>explain</a:t>
            </a:r>
            <a:r>
              <a:rPr sz="1500" spc="245"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cultural</a:t>
            </a:r>
            <a:r>
              <a:rPr sz="1500" spc="230" dirty="0" smtClean="0">
                <a:latin typeface="Arial"/>
                <a:cs typeface="Arial"/>
              </a:rPr>
              <a:t> </a:t>
            </a:r>
            <a:r>
              <a:rPr sz="1500" spc="0" dirty="0" smtClean="0">
                <a:latin typeface="Arial"/>
                <a:cs typeface="Arial"/>
              </a:rPr>
              <a:t>thinking </a:t>
            </a:r>
            <a:endParaRPr sz="1500" dirty="0">
              <a:latin typeface="Arial"/>
              <a:cs typeface="Arial"/>
            </a:endParaRPr>
          </a:p>
          <a:p>
            <a:pPr marL="12705" marR="62674">
              <a:lnSpc>
                <a:spcPts val="1724"/>
              </a:lnSpc>
              <a:spcBef>
                <a:spcPts val="186"/>
              </a:spcBef>
            </a:pPr>
            <a:r>
              <a:rPr sz="1500" spc="0" dirty="0" smtClean="0">
                <a:latin typeface="Arial"/>
                <a:cs typeface="Arial"/>
              </a:rPr>
              <a:t>and</a:t>
            </a:r>
            <a:r>
              <a:rPr sz="1500" spc="139" dirty="0" smtClean="0">
                <a:latin typeface="Arial"/>
                <a:cs typeface="Arial"/>
              </a:rPr>
              <a:t> </a:t>
            </a:r>
            <a:r>
              <a:rPr sz="1500" spc="0" dirty="0" smtClean="0">
                <a:latin typeface="Arial"/>
                <a:cs typeface="Arial"/>
              </a:rPr>
              <a:t>give</a:t>
            </a:r>
            <a:r>
              <a:rPr sz="1500" spc="144" dirty="0" smtClean="0">
                <a:latin typeface="Arial"/>
                <a:cs typeface="Arial"/>
              </a:rPr>
              <a:t> </a:t>
            </a:r>
            <a:r>
              <a:rPr sz="1500" spc="0" dirty="0" smtClean="0">
                <a:latin typeface="Arial"/>
                <a:cs typeface="Arial"/>
              </a:rPr>
              <a:t>explanation </a:t>
            </a:r>
            <a:r>
              <a:rPr sz="1500" spc="121" dirty="0" smtClean="0">
                <a:latin typeface="Arial"/>
                <a:cs typeface="Arial"/>
              </a:rPr>
              <a:t> </a:t>
            </a:r>
            <a:r>
              <a:rPr sz="1500" spc="0" dirty="0" smtClean="0">
                <a:latin typeface="Arial"/>
                <a:cs typeface="Arial"/>
              </a:rPr>
              <a:t>the</a:t>
            </a:r>
            <a:r>
              <a:rPr sz="1500" spc="240" dirty="0" smtClean="0">
                <a:latin typeface="Arial"/>
                <a:cs typeface="Arial"/>
              </a:rPr>
              <a:t> </a:t>
            </a:r>
            <a:r>
              <a:rPr sz="1500" spc="0" dirty="0" smtClean="0">
                <a:latin typeface="Arial"/>
                <a:cs typeface="Arial"/>
              </a:rPr>
              <a:t>need</a:t>
            </a:r>
            <a:r>
              <a:rPr sz="1500" spc="134" dirty="0" smtClean="0">
                <a:latin typeface="Arial"/>
                <a:cs typeface="Arial"/>
              </a:rPr>
              <a:t> </a:t>
            </a:r>
            <a:r>
              <a:rPr sz="1500" spc="0" dirty="0" smtClean="0">
                <a:latin typeface="Arial"/>
                <a:cs typeface="Arial"/>
              </a:rPr>
              <a:t>for</a:t>
            </a:r>
            <a:r>
              <a:rPr sz="1500" spc="189" dirty="0" smtClean="0">
                <a:latin typeface="Arial"/>
                <a:cs typeface="Arial"/>
              </a:rPr>
              <a:t> </a:t>
            </a:r>
            <a:r>
              <a:rPr sz="1500" spc="0" dirty="0" smtClean="0">
                <a:latin typeface="Arial"/>
                <a:cs typeface="Arial"/>
              </a:rPr>
              <a:t>removing </a:t>
            </a:r>
            <a:endParaRPr sz="1500" dirty="0">
              <a:latin typeface="Arial"/>
              <a:cs typeface="Arial"/>
            </a:endParaRPr>
          </a:p>
          <a:p>
            <a:pPr marL="12705" marR="62674">
              <a:lnSpc>
                <a:spcPts val="1724"/>
              </a:lnSpc>
              <a:spcBef>
                <a:spcPts val="186"/>
              </a:spcBef>
            </a:pPr>
            <a:r>
              <a:rPr sz="1500" spc="0" dirty="0" smtClean="0">
                <a:latin typeface="Arial"/>
                <a:cs typeface="Arial"/>
              </a:rPr>
              <a:t>mangal</a:t>
            </a:r>
            <a:r>
              <a:rPr sz="1500" spc="210" dirty="0" smtClean="0">
                <a:latin typeface="Arial"/>
                <a:cs typeface="Arial"/>
              </a:rPr>
              <a:t> </a:t>
            </a:r>
            <a:r>
              <a:rPr sz="1500" spc="0" dirty="0" smtClean="0">
                <a:latin typeface="Arial"/>
                <a:cs typeface="Arial"/>
              </a:rPr>
              <a:t>sutra.</a:t>
            </a:r>
            <a:endParaRPr sz="1500" dirty="0">
              <a:latin typeface="Arial"/>
              <a:cs typeface="Arial"/>
            </a:endParaRPr>
          </a:p>
        </p:txBody>
      </p:sp>
      <p:sp>
        <p:nvSpPr>
          <p:cNvPr id="3" name="object 3"/>
          <p:cNvSpPr txBox="1"/>
          <p:nvPr/>
        </p:nvSpPr>
        <p:spPr>
          <a:xfrm>
            <a:off x="3029901" y="4348294"/>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ACACDD"/>
                </a:solidFill>
                <a:latin typeface="Arial"/>
                <a:cs typeface="Arial"/>
              </a:rPr>
              <a:t>-</a:t>
            </a:r>
            <a:endParaRPr sz="1500">
              <a:latin typeface="Arial"/>
              <a:cs typeface="Arial"/>
            </a:endParaRPr>
          </a:p>
        </p:txBody>
      </p:sp>
      <p:sp>
        <p:nvSpPr>
          <p:cNvPr id="2" name="object 2"/>
          <p:cNvSpPr txBox="1"/>
          <p:nvPr/>
        </p:nvSpPr>
        <p:spPr>
          <a:xfrm>
            <a:off x="3029906" y="5189866"/>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6F7FB"/>
                </a:solidFill>
                <a:latin typeface="Arial"/>
                <a:cs typeface="Arial"/>
              </a:rPr>
              <a:t>-</a:t>
            </a:r>
            <a:endParaRPr sz="15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txBox="1"/>
          <p:nvPr/>
        </p:nvSpPr>
        <p:spPr>
          <a:xfrm>
            <a:off x="5123785" y="3048000"/>
            <a:ext cx="3589513" cy="2514600"/>
          </a:xfrm>
          <a:prstGeom prst="rect">
            <a:avLst/>
          </a:prstGeom>
        </p:spPr>
        <p:txBody>
          <a:bodyPr wrap="square" lIns="0" tIns="0" rIns="0" bIns="0" rtlCol="0">
            <a:noAutofit/>
          </a:bodyPr>
          <a:lstStyle/>
          <a:p>
            <a:pPr>
              <a:lnSpc>
                <a:spcPts val="1000"/>
              </a:lnSpc>
            </a:pPr>
            <a:endParaRPr sz="1000" dirty="0"/>
          </a:p>
          <a:p>
            <a:pPr marR="2248088" indent="31450">
              <a:lnSpc>
                <a:spcPct val="263888"/>
              </a:lnSpc>
              <a:spcBef>
                <a:spcPts val="3774"/>
              </a:spcBef>
            </a:pPr>
            <a:endParaRPr sz="1500" dirty="0">
              <a:latin typeface="Arial"/>
              <a:cs typeface="Arial"/>
            </a:endParaRPr>
          </a:p>
          <a:p>
            <a:pPr marL="36249">
              <a:lnSpc>
                <a:spcPct val="95825"/>
              </a:lnSpc>
              <a:spcBef>
                <a:spcPts val="477"/>
              </a:spcBef>
            </a:pPr>
            <a:endParaRPr sz="1500" dirty="0">
              <a:latin typeface="Arial"/>
              <a:cs typeface="Arial"/>
            </a:endParaRPr>
          </a:p>
        </p:txBody>
      </p:sp>
      <p:sp>
        <p:nvSpPr>
          <p:cNvPr id="7" name="object 7"/>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8" name="object 8"/>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9" name="object 9"/>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0" name="object 10"/>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1" name="object 11"/>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2" name="object 12"/>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3" name="object 13"/>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4" name="object 14"/>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5" name="object 15"/>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6" name="object 6"/>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5" name="object 5"/>
          <p:cNvSpPr/>
          <p:nvPr/>
        </p:nvSpPr>
        <p:spPr>
          <a:xfrm>
            <a:off x="5118542" y="2667000"/>
            <a:ext cx="1739458" cy="2991470"/>
          </a:xfrm>
          <a:prstGeom prst="rect">
            <a:avLst/>
          </a:prstGeom>
          <a:blipFill>
            <a:blip r:embed="rId2" cstate="print"/>
            <a:stretch>
              <a:fillRect/>
            </a:stretch>
          </a:blipFill>
        </p:spPr>
        <p:txBody>
          <a:bodyPr wrap="square" lIns="0" tIns="0" rIns="0" bIns="0" rtlCol="0">
            <a:noAutofit/>
          </a:bodyPr>
          <a:lstStyle/>
          <a:p>
            <a:endParaRPr dirty="0"/>
          </a:p>
        </p:txBody>
      </p:sp>
      <p:sp>
        <p:nvSpPr>
          <p:cNvPr id="4" name="object 4"/>
          <p:cNvSpPr txBox="1"/>
          <p:nvPr/>
        </p:nvSpPr>
        <p:spPr>
          <a:xfrm>
            <a:off x="2649575" y="3474355"/>
            <a:ext cx="120668"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050505"/>
                </a:solidFill>
                <a:latin typeface="Arial"/>
                <a:cs typeface="Arial"/>
              </a:rPr>
              <a:t>•</a:t>
            </a:r>
            <a:endParaRPr sz="1500" dirty="0">
              <a:latin typeface="Arial"/>
              <a:cs typeface="Arial"/>
            </a:endParaRPr>
          </a:p>
        </p:txBody>
      </p:sp>
      <p:sp>
        <p:nvSpPr>
          <p:cNvPr id="3" name="object 3"/>
          <p:cNvSpPr txBox="1"/>
          <p:nvPr/>
        </p:nvSpPr>
        <p:spPr>
          <a:xfrm>
            <a:off x="2843783" y="3474355"/>
            <a:ext cx="1972145" cy="1429705"/>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050505"/>
                </a:solidFill>
                <a:latin typeface="Arial"/>
                <a:cs typeface="Arial"/>
              </a:rPr>
              <a:t>Who </a:t>
            </a:r>
            <a:r>
              <a:rPr sz="1500" spc="34" dirty="0" smtClean="0">
                <a:solidFill>
                  <a:srgbClr val="050505"/>
                </a:solidFill>
                <a:latin typeface="Arial"/>
                <a:cs typeface="Arial"/>
              </a:rPr>
              <a:t> </a:t>
            </a:r>
            <a:r>
              <a:rPr sz="1500" spc="0" dirty="0" smtClean="0">
                <a:solidFill>
                  <a:srgbClr val="050505"/>
                </a:solidFill>
                <a:latin typeface="Arial"/>
                <a:cs typeface="Arial"/>
              </a:rPr>
              <a:t>are</a:t>
            </a:r>
            <a:r>
              <a:rPr sz="1500" spc="220" dirty="0" smtClean="0">
                <a:solidFill>
                  <a:srgbClr val="050505"/>
                </a:solidFill>
                <a:latin typeface="Arial"/>
                <a:cs typeface="Arial"/>
              </a:rPr>
              <a:t> </a:t>
            </a:r>
            <a:r>
              <a:rPr sz="1500" spc="0" dirty="0" smtClean="0">
                <a:solidFill>
                  <a:srgbClr val="050505"/>
                </a:solidFill>
                <a:latin typeface="Arial"/>
                <a:cs typeface="Arial"/>
              </a:rPr>
              <a:t>the </a:t>
            </a:r>
            <a:r>
              <a:rPr sz="1500" spc="143" dirty="0" smtClean="0">
                <a:solidFill>
                  <a:srgbClr val="050505"/>
                </a:solidFill>
                <a:latin typeface="Arial"/>
                <a:cs typeface="Arial"/>
              </a:rPr>
              <a:t> </a:t>
            </a:r>
            <a:r>
              <a:rPr sz="1500" spc="0" dirty="0" smtClean="0">
                <a:solidFill>
                  <a:srgbClr val="050505"/>
                </a:solidFill>
                <a:latin typeface="Arial"/>
                <a:cs typeface="Arial"/>
              </a:rPr>
              <a:t>pe</a:t>
            </a:r>
            <a:r>
              <a:rPr lang="en-US" sz="1500" dirty="0" smtClean="0">
                <a:solidFill>
                  <a:srgbClr val="050505"/>
                </a:solidFill>
                <a:latin typeface="Arial"/>
                <a:cs typeface="Arial"/>
              </a:rPr>
              <a:t>ople</a:t>
            </a:r>
            <a:endParaRPr sz="1500" dirty="0">
              <a:latin typeface="Arial"/>
              <a:cs typeface="Arial"/>
            </a:endParaRPr>
          </a:p>
          <a:p>
            <a:pPr marL="12700" marR="3617">
              <a:lnSpc>
                <a:spcPts val="1724"/>
              </a:lnSpc>
              <a:spcBef>
                <a:spcPts val="358"/>
              </a:spcBef>
            </a:pPr>
            <a:r>
              <a:rPr sz="1500" spc="0" dirty="0" smtClean="0">
                <a:solidFill>
                  <a:srgbClr val="050505"/>
                </a:solidFill>
                <a:latin typeface="Arial"/>
                <a:cs typeface="Arial"/>
              </a:rPr>
              <a:t>around </a:t>
            </a:r>
            <a:r>
              <a:rPr sz="1500" spc="295" dirty="0" smtClean="0">
                <a:solidFill>
                  <a:srgbClr val="050505"/>
                </a:solidFill>
                <a:latin typeface="Arial"/>
                <a:cs typeface="Arial"/>
              </a:rPr>
              <a:t> </a:t>
            </a:r>
            <a:r>
              <a:rPr sz="1500" spc="0" dirty="0" smtClean="0">
                <a:solidFill>
                  <a:srgbClr val="050505"/>
                </a:solidFill>
                <a:latin typeface="Arial"/>
                <a:cs typeface="Arial"/>
              </a:rPr>
              <a:t>you? </a:t>
            </a:r>
            <a:endParaRPr sz="1500" dirty="0">
              <a:latin typeface="Arial"/>
              <a:cs typeface="Arial"/>
            </a:endParaRPr>
          </a:p>
          <a:p>
            <a:pPr marL="12700" marR="3617">
              <a:lnSpc>
                <a:spcPts val="1724"/>
              </a:lnSpc>
              <a:spcBef>
                <a:spcPts val="888"/>
              </a:spcBef>
            </a:pPr>
            <a:r>
              <a:rPr sz="1500" spc="0" dirty="0" smtClean="0">
                <a:solidFill>
                  <a:srgbClr val="050505"/>
                </a:solidFill>
                <a:latin typeface="Arial"/>
                <a:cs typeface="Arial"/>
              </a:rPr>
              <a:t>What </a:t>
            </a:r>
            <a:r>
              <a:rPr sz="1500" spc="255" dirty="0" smtClean="0">
                <a:solidFill>
                  <a:srgbClr val="050505"/>
                </a:solidFill>
                <a:latin typeface="Arial"/>
                <a:cs typeface="Arial"/>
              </a:rPr>
              <a:t> </a:t>
            </a:r>
            <a:r>
              <a:rPr sz="1500" spc="0" dirty="0" smtClean="0">
                <a:solidFill>
                  <a:srgbClr val="050505"/>
                </a:solidFill>
                <a:latin typeface="Arial"/>
                <a:cs typeface="Arial"/>
              </a:rPr>
              <a:t>is</a:t>
            </a:r>
            <a:r>
              <a:rPr sz="1500" spc="29" dirty="0" smtClean="0">
                <a:solidFill>
                  <a:srgbClr val="050505"/>
                </a:solidFill>
                <a:latin typeface="Arial"/>
                <a:cs typeface="Arial"/>
              </a:rPr>
              <a:t> </a:t>
            </a:r>
            <a:r>
              <a:rPr sz="1500" spc="0" dirty="0" smtClean="0">
                <a:solidFill>
                  <a:srgbClr val="050505"/>
                </a:solidFill>
                <a:latin typeface="Arial"/>
                <a:cs typeface="Arial"/>
              </a:rPr>
              <a:t>their </a:t>
            </a:r>
            <a:r>
              <a:rPr sz="1500" spc="201" dirty="0" smtClean="0">
                <a:solidFill>
                  <a:srgbClr val="050505"/>
                </a:solidFill>
                <a:latin typeface="Arial"/>
                <a:cs typeface="Arial"/>
              </a:rPr>
              <a:t> </a:t>
            </a:r>
            <a:r>
              <a:rPr sz="1500" spc="0" dirty="0" smtClean="0">
                <a:solidFill>
                  <a:srgbClr val="050505"/>
                </a:solidFill>
                <a:latin typeface="Arial"/>
                <a:cs typeface="Arial"/>
              </a:rPr>
              <a:t>st</a:t>
            </a:r>
            <a:r>
              <a:rPr lang="en-US" sz="1500" spc="0" dirty="0" smtClean="0">
                <a:solidFill>
                  <a:srgbClr val="050505"/>
                </a:solidFill>
                <a:latin typeface="Arial"/>
                <a:cs typeface="Arial"/>
              </a:rPr>
              <a:t>ory</a:t>
            </a:r>
            <a:r>
              <a:rPr sz="1500" spc="0" dirty="0" smtClean="0">
                <a:solidFill>
                  <a:srgbClr val="050505"/>
                </a:solidFill>
                <a:latin typeface="Arial"/>
                <a:cs typeface="Arial"/>
              </a:rPr>
              <a:t> </a:t>
            </a:r>
            <a:endParaRPr sz="1500" dirty="0">
              <a:latin typeface="Arial"/>
              <a:cs typeface="Arial"/>
            </a:endParaRPr>
          </a:p>
          <a:p>
            <a:pPr marL="12700" marR="3617">
              <a:lnSpc>
                <a:spcPts val="1724"/>
              </a:lnSpc>
              <a:spcBef>
                <a:spcPts val="888"/>
              </a:spcBef>
            </a:pPr>
            <a:r>
              <a:rPr sz="1500" spc="0" dirty="0" smtClean="0">
                <a:solidFill>
                  <a:srgbClr val="050505"/>
                </a:solidFill>
                <a:latin typeface="Arial"/>
                <a:cs typeface="Arial"/>
              </a:rPr>
              <a:t>How</a:t>
            </a:r>
            <a:r>
              <a:rPr sz="1500" spc="405" dirty="0" smtClean="0">
                <a:solidFill>
                  <a:srgbClr val="050505"/>
                </a:solidFill>
                <a:latin typeface="Arial"/>
                <a:cs typeface="Arial"/>
              </a:rPr>
              <a:t> </a:t>
            </a:r>
            <a:r>
              <a:rPr sz="1500" spc="0" dirty="0" smtClean="0">
                <a:solidFill>
                  <a:srgbClr val="050505"/>
                </a:solidFill>
                <a:latin typeface="Arial"/>
                <a:cs typeface="Arial"/>
              </a:rPr>
              <a:t>do</a:t>
            </a:r>
            <a:r>
              <a:rPr sz="1500" spc="210" dirty="0" smtClean="0">
                <a:solidFill>
                  <a:srgbClr val="050505"/>
                </a:solidFill>
                <a:latin typeface="Arial"/>
                <a:cs typeface="Arial"/>
              </a:rPr>
              <a:t> </a:t>
            </a:r>
            <a:r>
              <a:rPr sz="1500" spc="0" dirty="0" smtClean="0">
                <a:solidFill>
                  <a:srgbClr val="050505"/>
                </a:solidFill>
                <a:latin typeface="Arial"/>
                <a:cs typeface="Arial"/>
              </a:rPr>
              <a:t>these </a:t>
            </a:r>
            <a:r>
              <a:rPr sz="1500" spc="84" dirty="0" smtClean="0">
                <a:solidFill>
                  <a:srgbClr val="050505"/>
                </a:solidFill>
                <a:latin typeface="Arial"/>
                <a:cs typeface="Arial"/>
              </a:rPr>
              <a:t> </a:t>
            </a:r>
            <a:r>
              <a:rPr sz="1500" spc="0" dirty="0" smtClean="0">
                <a:solidFill>
                  <a:srgbClr val="050505"/>
                </a:solidFill>
                <a:latin typeface="Arial"/>
                <a:cs typeface="Arial"/>
              </a:rPr>
              <a:t>s</a:t>
            </a:r>
            <a:r>
              <a:rPr lang="en-US" sz="1500" spc="0" dirty="0" smtClean="0">
                <a:solidFill>
                  <a:srgbClr val="050505"/>
                </a:solidFill>
                <a:latin typeface="Arial"/>
                <a:cs typeface="Arial"/>
              </a:rPr>
              <a:t>tories</a:t>
            </a:r>
            <a:endParaRPr sz="1500" dirty="0">
              <a:latin typeface="Arial"/>
              <a:cs typeface="Arial"/>
            </a:endParaRPr>
          </a:p>
          <a:p>
            <a:pPr marL="12710" marR="23775">
              <a:lnSpc>
                <a:spcPts val="1305"/>
              </a:lnSpc>
              <a:spcBef>
                <a:spcPts val="953"/>
              </a:spcBef>
            </a:pPr>
            <a:r>
              <a:rPr sz="2250" spc="0" baseline="1932" dirty="0" smtClean="0">
                <a:solidFill>
                  <a:srgbClr val="050505"/>
                </a:solidFill>
                <a:latin typeface="Arial"/>
                <a:cs typeface="Arial"/>
              </a:rPr>
              <a:t>affect </a:t>
            </a:r>
            <a:r>
              <a:rPr sz="2250" spc="150" baseline="1932" dirty="0" smtClean="0">
                <a:solidFill>
                  <a:srgbClr val="050505"/>
                </a:solidFill>
                <a:latin typeface="Arial"/>
                <a:cs typeface="Arial"/>
              </a:rPr>
              <a:t> </a:t>
            </a:r>
            <a:r>
              <a:rPr sz="2250" spc="0" baseline="1932" dirty="0" smtClean="0">
                <a:solidFill>
                  <a:srgbClr val="050505"/>
                </a:solidFill>
                <a:latin typeface="Arial"/>
                <a:cs typeface="Arial"/>
              </a:rPr>
              <a:t>you?</a:t>
            </a:r>
            <a:endParaRPr sz="1500" dirty="0">
              <a:latin typeface="Arial"/>
              <a:cs typeface="Arial"/>
            </a:endParaRPr>
          </a:p>
        </p:txBody>
      </p:sp>
      <p:sp>
        <p:nvSpPr>
          <p:cNvPr id="2" name="object 2"/>
          <p:cNvSpPr txBox="1"/>
          <p:nvPr/>
        </p:nvSpPr>
        <p:spPr>
          <a:xfrm>
            <a:off x="2657666" y="4081257"/>
            <a:ext cx="107334" cy="547673"/>
          </a:xfrm>
          <a:prstGeom prst="rect">
            <a:avLst/>
          </a:prstGeom>
        </p:spPr>
        <p:txBody>
          <a:bodyPr wrap="square" lIns="0" tIns="0" rIns="0" bIns="0" rtlCol="0">
            <a:noAutofit/>
          </a:bodyPr>
          <a:lstStyle/>
          <a:p>
            <a:pPr marL="12700" marR="5">
              <a:lnSpc>
                <a:spcPts val="1635"/>
              </a:lnSpc>
              <a:spcBef>
                <a:spcPts val="81"/>
              </a:spcBef>
            </a:pPr>
            <a:r>
              <a:rPr sz="1500" spc="0" dirty="0" smtClean="0">
                <a:solidFill>
                  <a:srgbClr val="050505"/>
                </a:solidFill>
                <a:latin typeface="Arial"/>
                <a:cs typeface="Arial"/>
              </a:rPr>
              <a:t>•</a:t>
            </a:r>
            <a:endParaRPr sz="1500" dirty="0">
              <a:latin typeface="Arial"/>
              <a:cs typeface="Arial"/>
            </a:endParaRPr>
          </a:p>
          <a:p>
            <a:pPr marL="12705">
              <a:lnSpc>
                <a:spcPct val="95825"/>
              </a:lnSpc>
              <a:spcBef>
                <a:spcPts val="805"/>
              </a:spcBef>
            </a:pPr>
            <a:r>
              <a:rPr sz="1500" spc="0" dirty="0" smtClean="0">
                <a:solidFill>
                  <a:srgbClr val="050505"/>
                </a:solidFill>
                <a:latin typeface="Arial"/>
                <a:cs typeface="Arial"/>
              </a:rPr>
              <a:t>•</a:t>
            </a:r>
            <a:endParaRPr sz="150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11" name="object 11"/>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12" name="object 12"/>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13" name="object 13"/>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14" name="object 14"/>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15" name="object 15"/>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16" name="object 16"/>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17" name="object 17"/>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18" name="object 18"/>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9" name="object 9"/>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8" name="object 8"/>
          <p:cNvSpPr txBox="1"/>
          <p:nvPr/>
        </p:nvSpPr>
        <p:spPr>
          <a:xfrm>
            <a:off x="3029902" y="2408493"/>
            <a:ext cx="4137100" cy="342900"/>
          </a:xfrm>
          <a:prstGeom prst="rect">
            <a:avLst/>
          </a:prstGeom>
        </p:spPr>
        <p:txBody>
          <a:bodyPr wrap="square" lIns="0" tIns="0" rIns="0" bIns="0" rtlCol="0">
            <a:noAutofit/>
          </a:bodyPr>
          <a:lstStyle/>
          <a:p>
            <a:pPr marL="12700">
              <a:lnSpc>
                <a:spcPts val="2655"/>
              </a:lnSpc>
              <a:spcBef>
                <a:spcPts val="132"/>
              </a:spcBef>
            </a:pPr>
            <a:r>
              <a:rPr sz="2500" b="1" spc="0" dirty="0" smtClean="0">
                <a:latin typeface="Arial"/>
                <a:cs typeface="Arial"/>
              </a:rPr>
              <a:t>Application</a:t>
            </a:r>
            <a:r>
              <a:rPr sz="2500" b="1" spc="-314" dirty="0" smtClean="0">
                <a:latin typeface="Arial"/>
                <a:cs typeface="Arial"/>
              </a:rPr>
              <a:t> </a:t>
            </a:r>
            <a:r>
              <a:rPr sz="2500" b="1" spc="0" dirty="0" smtClean="0">
                <a:latin typeface="Arial"/>
                <a:cs typeface="Arial"/>
              </a:rPr>
              <a:t>of</a:t>
            </a:r>
            <a:r>
              <a:rPr sz="2500" b="1" spc="390" dirty="0" smtClean="0">
                <a:latin typeface="Arial"/>
                <a:cs typeface="Arial"/>
              </a:rPr>
              <a:t> </a:t>
            </a:r>
            <a:r>
              <a:rPr sz="2500" b="1" spc="0" dirty="0" smtClean="0">
                <a:latin typeface="Arial"/>
                <a:cs typeface="Arial"/>
              </a:rPr>
              <a:t>Sociology</a:t>
            </a:r>
            <a:endParaRPr sz="2500" dirty="0">
              <a:latin typeface="Arial"/>
              <a:cs typeface="Arial"/>
            </a:endParaRPr>
          </a:p>
        </p:txBody>
      </p:sp>
      <p:sp>
        <p:nvSpPr>
          <p:cNvPr id="7" name="object 7"/>
          <p:cNvSpPr txBox="1"/>
          <p:nvPr/>
        </p:nvSpPr>
        <p:spPr>
          <a:xfrm>
            <a:off x="3046096" y="2788818"/>
            <a:ext cx="332606" cy="342900"/>
          </a:xfrm>
          <a:prstGeom prst="rect">
            <a:avLst/>
          </a:prstGeom>
        </p:spPr>
        <p:txBody>
          <a:bodyPr wrap="square" lIns="0" tIns="0" rIns="0" bIns="0" rtlCol="0">
            <a:noAutofit/>
          </a:bodyPr>
          <a:lstStyle/>
          <a:p>
            <a:pPr marL="12700">
              <a:lnSpc>
                <a:spcPts val="2655"/>
              </a:lnSpc>
              <a:spcBef>
                <a:spcPts val="132"/>
              </a:spcBef>
            </a:pPr>
            <a:r>
              <a:rPr sz="2500" b="1" spc="0" dirty="0" smtClean="0">
                <a:latin typeface="Arial"/>
                <a:cs typeface="Arial"/>
              </a:rPr>
              <a:t>in</a:t>
            </a:r>
            <a:endParaRPr sz="2500" dirty="0">
              <a:latin typeface="Arial"/>
              <a:cs typeface="Arial"/>
            </a:endParaRPr>
          </a:p>
        </p:txBody>
      </p:sp>
      <p:sp>
        <p:nvSpPr>
          <p:cNvPr id="6" name="object 6"/>
          <p:cNvSpPr txBox="1"/>
          <p:nvPr/>
        </p:nvSpPr>
        <p:spPr>
          <a:xfrm>
            <a:off x="3429390" y="2791826"/>
            <a:ext cx="2324319" cy="256174"/>
          </a:xfrm>
          <a:prstGeom prst="rect">
            <a:avLst/>
          </a:prstGeom>
        </p:spPr>
        <p:txBody>
          <a:bodyPr wrap="square" lIns="0" tIns="0" rIns="0" bIns="0" rtlCol="0">
            <a:noAutofit/>
          </a:bodyPr>
          <a:lstStyle/>
          <a:p>
            <a:pPr marL="12700">
              <a:lnSpc>
                <a:spcPts val="2655"/>
              </a:lnSpc>
              <a:spcBef>
                <a:spcPts val="132"/>
              </a:spcBef>
            </a:pPr>
            <a:r>
              <a:rPr lang="en-US" sz="2500" b="1" dirty="0" smtClean="0">
                <a:latin typeface="Arial"/>
                <a:cs typeface="Arial"/>
              </a:rPr>
              <a:t>Mental health</a:t>
            </a:r>
            <a:endParaRPr sz="2500" dirty="0">
              <a:latin typeface="Arial"/>
              <a:cs typeface="Arial"/>
            </a:endParaRPr>
          </a:p>
        </p:txBody>
      </p:sp>
      <p:sp>
        <p:nvSpPr>
          <p:cNvPr id="5" name="object 5"/>
          <p:cNvSpPr txBox="1"/>
          <p:nvPr/>
        </p:nvSpPr>
        <p:spPr>
          <a:xfrm>
            <a:off x="2859979" y="3107450"/>
            <a:ext cx="135429" cy="364319"/>
          </a:xfrm>
          <a:prstGeom prst="rect">
            <a:avLst/>
          </a:prstGeom>
        </p:spPr>
        <p:txBody>
          <a:bodyPr wrap="square" lIns="0" tIns="0" rIns="0" bIns="0" rtlCol="0">
            <a:noAutofit/>
          </a:bodyPr>
          <a:lstStyle/>
          <a:p>
            <a:pPr marL="12700" marR="28575">
              <a:lnSpc>
                <a:spcPts val="1350"/>
              </a:lnSpc>
              <a:spcBef>
                <a:spcPts val="67"/>
              </a:spcBef>
            </a:pPr>
            <a:r>
              <a:rPr sz="1950" spc="0" baseline="-2229" dirty="0" smtClean="0">
                <a:solidFill>
                  <a:srgbClr val="9597CF"/>
                </a:solidFill>
                <a:latin typeface="Times New Roman"/>
                <a:cs typeface="Times New Roman"/>
              </a:rPr>
              <a:t>•</a:t>
            </a:r>
            <a:endParaRPr sz="1300">
              <a:latin typeface="Times New Roman"/>
              <a:cs typeface="Times New Roman"/>
            </a:endParaRPr>
          </a:p>
          <a:p>
            <a:pPr marL="20792">
              <a:lnSpc>
                <a:spcPts val="1455"/>
              </a:lnSpc>
              <a:spcBef>
                <a:spcPts val="5"/>
              </a:spcBef>
            </a:pPr>
            <a:r>
              <a:rPr sz="2250" spc="0" baseline="1932" dirty="0" smtClean="0">
                <a:solidFill>
                  <a:srgbClr val="F9FBD8"/>
                </a:solidFill>
                <a:latin typeface="Arial"/>
                <a:cs typeface="Arial"/>
              </a:rPr>
              <a:t>•</a:t>
            </a:r>
            <a:endParaRPr sz="1500">
              <a:latin typeface="Arial"/>
              <a:cs typeface="Arial"/>
            </a:endParaRPr>
          </a:p>
        </p:txBody>
      </p:sp>
      <p:sp>
        <p:nvSpPr>
          <p:cNvPr id="4" name="object 4"/>
          <p:cNvSpPr txBox="1"/>
          <p:nvPr/>
        </p:nvSpPr>
        <p:spPr>
          <a:xfrm>
            <a:off x="3054188" y="3255869"/>
            <a:ext cx="4319128" cy="2174171"/>
          </a:xfrm>
          <a:prstGeom prst="rect">
            <a:avLst/>
          </a:prstGeom>
        </p:spPr>
        <p:txBody>
          <a:bodyPr wrap="square" lIns="0" tIns="0" rIns="0" bIns="0" rtlCol="0">
            <a:noAutofit/>
          </a:bodyPr>
          <a:lstStyle/>
          <a:p>
            <a:pPr marL="12703">
              <a:lnSpc>
                <a:spcPts val="1724"/>
              </a:lnSpc>
              <a:spcBef>
                <a:spcPts val="1269"/>
              </a:spcBef>
            </a:pPr>
            <a:r>
              <a:rPr sz="1500" spc="0" dirty="0" smtClean="0">
                <a:latin typeface="Arial"/>
                <a:cs typeface="Arial"/>
              </a:rPr>
              <a:t>Sociology </a:t>
            </a:r>
            <a:r>
              <a:rPr sz="1500" spc="54" dirty="0" smtClean="0">
                <a:latin typeface="Arial"/>
                <a:cs typeface="Arial"/>
              </a:rPr>
              <a:t> </a:t>
            </a:r>
            <a:r>
              <a:rPr sz="1500" spc="0" dirty="0" smtClean="0">
                <a:latin typeface="Arial"/>
                <a:cs typeface="Arial"/>
              </a:rPr>
              <a:t>is</a:t>
            </a:r>
            <a:r>
              <a:rPr sz="1500" spc="93" dirty="0" smtClean="0">
                <a:latin typeface="Arial"/>
                <a:cs typeface="Arial"/>
              </a:rPr>
              <a:t> </a:t>
            </a:r>
            <a:r>
              <a:rPr sz="1500" spc="0" dirty="0" smtClean="0">
                <a:latin typeface="Arial"/>
                <a:cs typeface="Arial"/>
              </a:rPr>
              <a:t>needed</a:t>
            </a:r>
            <a:r>
              <a:rPr sz="1500" spc="250" dirty="0" smtClean="0">
                <a:latin typeface="Arial"/>
                <a:cs typeface="Arial"/>
              </a:rPr>
              <a:t> </a:t>
            </a:r>
            <a:r>
              <a:rPr sz="1500" spc="0" dirty="0" smtClean="0">
                <a:latin typeface="Arial"/>
                <a:cs typeface="Arial"/>
              </a:rPr>
              <a:t>in</a:t>
            </a:r>
            <a:r>
              <a:rPr sz="1500" spc="75" dirty="0" smtClean="0">
                <a:latin typeface="Arial"/>
                <a:cs typeface="Arial"/>
              </a:rPr>
              <a:t> </a:t>
            </a:r>
            <a:r>
              <a:rPr sz="1500" spc="0" dirty="0" smtClean="0">
                <a:latin typeface="Arial"/>
                <a:cs typeface="Arial"/>
              </a:rPr>
              <a:t>general</a:t>
            </a:r>
            <a:r>
              <a:rPr sz="1500" spc="250" dirty="0" smtClean="0">
                <a:latin typeface="Arial"/>
                <a:cs typeface="Arial"/>
              </a:rPr>
              <a:t> </a:t>
            </a:r>
            <a:r>
              <a:rPr sz="1500" spc="0" dirty="0" smtClean="0">
                <a:latin typeface="Arial"/>
                <a:cs typeface="Arial"/>
              </a:rPr>
              <a:t>to</a:t>
            </a:r>
            <a:r>
              <a:rPr sz="1500" spc="179" dirty="0" smtClean="0">
                <a:latin typeface="Arial"/>
                <a:cs typeface="Arial"/>
              </a:rPr>
              <a:t> </a:t>
            </a:r>
            <a:r>
              <a:rPr sz="1500" spc="0" dirty="0" smtClean="0">
                <a:latin typeface="Arial"/>
                <a:cs typeface="Arial"/>
              </a:rPr>
              <a:t>all</a:t>
            </a:r>
            <a:r>
              <a:rPr sz="1500" spc="59" dirty="0" smtClean="0">
                <a:latin typeface="Arial"/>
                <a:cs typeface="Arial"/>
              </a:rPr>
              <a:t> </a:t>
            </a:r>
            <a:r>
              <a:rPr sz="1500" spc="0" dirty="0" smtClean="0">
                <a:latin typeface="Arial"/>
                <a:cs typeface="Arial"/>
              </a:rPr>
              <a:t>the</a:t>
            </a:r>
            <a:r>
              <a:rPr sz="1500" spc="174" dirty="0" smtClean="0">
                <a:latin typeface="Arial"/>
                <a:cs typeface="Arial"/>
              </a:rPr>
              <a:t> </a:t>
            </a:r>
            <a:r>
              <a:rPr sz="1500" spc="0" dirty="0" smtClean="0">
                <a:latin typeface="Arial"/>
                <a:cs typeface="Arial"/>
              </a:rPr>
              <a:t>medical </a:t>
            </a:r>
            <a:endParaRPr sz="1500" dirty="0">
              <a:latin typeface="Arial"/>
              <a:cs typeface="Arial"/>
            </a:endParaRPr>
          </a:p>
          <a:p>
            <a:pPr marL="12703">
              <a:lnSpc>
                <a:spcPts val="1724"/>
              </a:lnSpc>
              <a:spcBef>
                <a:spcPts val="165"/>
              </a:spcBef>
            </a:pPr>
            <a:r>
              <a:rPr sz="1500" spc="0" dirty="0" smtClean="0">
                <a:latin typeface="Arial"/>
                <a:cs typeface="Arial"/>
              </a:rPr>
              <a:t>professions</a:t>
            </a:r>
            <a:r>
              <a:rPr sz="1500" spc="388" dirty="0" smtClean="0">
                <a:latin typeface="Arial"/>
                <a:cs typeface="Arial"/>
              </a:rPr>
              <a:t> </a:t>
            </a:r>
            <a:r>
              <a:rPr sz="1500" spc="0" dirty="0" smtClean="0">
                <a:latin typeface="Arial"/>
                <a:cs typeface="Arial"/>
              </a:rPr>
              <a:t>and</a:t>
            </a:r>
            <a:r>
              <a:rPr sz="1500" spc="204" dirty="0" smtClean="0">
                <a:latin typeface="Arial"/>
                <a:cs typeface="Arial"/>
              </a:rPr>
              <a:t> </a:t>
            </a:r>
            <a:r>
              <a:rPr sz="1500" spc="0" dirty="0" smtClean="0">
                <a:latin typeface="Arial"/>
                <a:cs typeface="Arial"/>
              </a:rPr>
              <a:t>especially </a:t>
            </a:r>
            <a:r>
              <a:rPr sz="1500" spc="100" dirty="0" smtClean="0">
                <a:latin typeface="Arial"/>
                <a:cs typeface="Arial"/>
              </a:rPr>
              <a:t> </a:t>
            </a:r>
            <a:r>
              <a:rPr lang="en-US" sz="1500" dirty="0" smtClean="0">
                <a:latin typeface="Arial"/>
                <a:cs typeface="Arial"/>
              </a:rPr>
              <a:t>mental health </a:t>
            </a:r>
            <a:r>
              <a:rPr lang="en-US" sz="1500" dirty="0" err="1" smtClean="0">
                <a:latin typeface="Arial"/>
                <a:cs typeface="Arial"/>
              </a:rPr>
              <a:t>proffesionals</a:t>
            </a:r>
            <a:r>
              <a:rPr sz="1500" spc="215" dirty="0" smtClean="0">
                <a:latin typeface="Arial"/>
                <a:cs typeface="Arial"/>
              </a:rPr>
              <a:t> </a:t>
            </a:r>
            <a:r>
              <a:rPr sz="1500" spc="0" dirty="0" smtClean="0">
                <a:latin typeface="Arial"/>
                <a:cs typeface="Arial"/>
              </a:rPr>
              <a:t>because social</a:t>
            </a:r>
            <a:r>
              <a:rPr sz="1500" spc="275" dirty="0" smtClean="0">
                <a:latin typeface="Arial"/>
                <a:cs typeface="Arial"/>
              </a:rPr>
              <a:t> </a:t>
            </a:r>
            <a:r>
              <a:rPr sz="1500" spc="0" dirty="0" smtClean="0">
                <a:latin typeface="Arial"/>
                <a:cs typeface="Arial"/>
              </a:rPr>
              <a:t>conditions  are</a:t>
            </a:r>
            <a:r>
              <a:rPr sz="1500" spc="154" dirty="0" smtClean="0">
                <a:latin typeface="Arial"/>
                <a:cs typeface="Arial"/>
              </a:rPr>
              <a:t> </a:t>
            </a:r>
            <a:r>
              <a:rPr sz="1500" spc="0" dirty="0" smtClean="0">
                <a:latin typeface="Arial"/>
                <a:cs typeface="Arial"/>
              </a:rPr>
              <a:t>sometimes </a:t>
            </a:r>
            <a:r>
              <a:rPr sz="1500" spc="9" dirty="0" smtClean="0">
                <a:latin typeface="Arial"/>
                <a:cs typeface="Arial"/>
              </a:rPr>
              <a:t> </a:t>
            </a:r>
            <a:r>
              <a:rPr sz="1500" spc="0" dirty="0" smtClean="0">
                <a:latin typeface="Arial"/>
                <a:cs typeface="Arial"/>
              </a:rPr>
              <a:t>responsible</a:t>
            </a:r>
            <a:r>
              <a:rPr sz="1500" spc="385" dirty="0" smtClean="0">
                <a:latin typeface="Arial"/>
                <a:cs typeface="Arial"/>
              </a:rPr>
              <a:t> </a:t>
            </a:r>
            <a:r>
              <a:rPr sz="1500" spc="0" dirty="0" smtClean="0">
                <a:latin typeface="Arial"/>
                <a:cs typeface="Arial"/>
              </a:rPr>
              <a:t>for </a:t>
            </a:r>
            <a:r>
              <a:rPr lang="en-US" sz="1500" dirty="0" smtClean="0">
                <a:latin typeface="Arial"/>
                <a:cs typeface="Arial"/>
              </a:rPr>
              <a:t>mental </a:t>
            </a:r>
            <a:r>
              <a:rPr sz="1500" spc="0" dirty="0" smtClean="0">
                <a:latin typeface="Arial"/>
                <a:cs typeface="Arial"/>
              </a:rPr>
              <a:t>health</a:t>
            </a:r>
            <a:r>
              <a:rPr sz="1500" spc="275" dirty="0" smtClean="0">
                <a:latin typeface="Arial"/>
                <a:cs typeface="Arial"/>
              </a:rPr>
              <a:t> </a:t>
            </a:r>
            <a:r>
              <a:rPr sz="1500" spc="0" dirty="0" smtClean="0">
                <a:latin typeface="Arial"/>
                <a:cs typeface="Arial"/>
              </a:rPr>
              <a:t>problems.</a:t>
            </a:r>
            <a:endParaRPr sz="1500" dirty="0">
              <a:latin typeface="Arial"/>
              <a:cs typeface="Arial"/>
            </a:endParaRPr>
          </a:p>
          <a:p>
            <a:pPr marL="20793" marR="208145" indent="-8093">
              <a:lnSpc>
                <a:spcPts val="1724"/>
              </a:lnSpc>
              <a:spcBef>
                <a:spcPts val="1274"/>
              </a:spcBef>
            </a:pPr>
            <a:r>
              <a:rPr sz="1500" spc="0" dirty="0" smtClean="0">
                <a:latin typeface="Arial"/>
                <a:cs typeface="Arial"/>
              </a:rPr>
              <a:t>Sociology </a:t>
            </a:r>
            <a:r>
              <a:rPr sz="1500" spc="54" dirty="0" smtClean="0">
                <a:latin typeface="Arial"/>
                <a:cs typeface="Arial"/>
              </a:rPr>
              <a:t> </a:t>
            </a:r>
            <a:r>
              <a:rPr sz="1500" spc="0" dirty="0" smtClean="0">
                <a:latin typeface="Arial"/>
                <a:cs typeface="Arial"/>
              </a:rPr>
              <a:t>helps</a:t>
            </a:r>
            <a:r>
              <a:rPr sz="1500" spc="139" dirty="0" smtClean="0">
                <a:latin typeface="Arial"/>
                <a:cs typeface="Arial"/>
              </a:rPr>
              <a:t> </a:t>
            </a:r>
            <a:r>
              <a:rPr sz="1500" spc="0" dirty="0" smtClean="0">
                <a:latin typeface="Arial"/>
                <a:cs typeface="Arial"/>
              </a:rPr>
              <a:t>to</a:t>
            </a:r>
            <a:r>
              <a:rPr sz="1500" spc="180" dirty="0" smtClean="0">
                <a:latin typeface="Arial"/>
                <a:cs typeface="Arial"/>
              </a:rPr>
              <a:t> </a:t>
            </a:r>
            <a:r>
              <a:rPr sz="1500" spc="0" dirty="0" smtClean="0">
                <a:latin typeface="Arial"/>
                <a:cs typeface="Arial"/>
              </a:rPr>
              <a:t>understand </a:t>
            </a:r>
            <a:r>
              <a:rPr sz="1500" spc="111"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relationship </a:t>
            </a:r>
            <a:endParaRPr sz="1500" dirty="0">
              <a:latin typeface="Arial"/>
              <a:cs typeface="Arial"/>
            </a:endParaRPr>
          </a:p>
          <a:p>
            <a:pPr marL="20793" marR="208145">
              <a:lnSpc>
                <a:spcPts val="1724"/>
              </a:lnSpc>
              <a:spcBef>
                <a:spcPts val="186"/>
              </a:spcBef>
            </a:pPr>
            <a:r>
              <a:rPr sz="1500" spc="0" dirty="0" smtClean="0">
                <a:latin typeface="Arial"/>
                <a:cs typeface="Arial"/>
              </a:rPr>
              <a:t>between</a:t>
            </a:r>
            <a:r>
              <a:rPr sz="1500" spc="285" dirty="0" smtClean="0">
                <a:latin typeface="Arial"/>
                <a:cs typeface="Arial"/>
              </a:rPr>
              <a:t> </a:t>
            </a:r>
            <a:r>
              <a:rPr sz="1500" spc="0" dirty="0" smtClean="0">
                <a:latin typeface="Arial"/>
                <a:cs typeface="Arial"/>
              </a:rPr>
              <a:t>disease</a:t>
            </a:r>
            <a:r>
              <a:rPr sz="1500" spc="340" dirty="0" smtClean="0">
                <a:latin typeface="Arial"/>
                <a:cs typeface="Arial"/>
              </a:rPr>
              <a:t> </a:t>
            </a:r>
            <a:r>
              <a:rPr sz="1500" spc="0" dirty="0" smtClean="0">
                <a:latin typeface="Arial"/>
                <a:cs typeface="Arial"/>
              </a:rPr>
              <a:t>and</a:t>
            </a:r>
            <a:r>
              <a:rPr sz="1500" spc="205" dirty="0" smtClean="0">
                <a:latin typeface="Arial"/>
                <a:cs typeface="Arial"/>
              </a:rPr>
              <a:t> </a:t>
            </a:r>
            <a:r>
              <a:rPr sz="1500" spc="0" dirty="0" smtClean="0">
                <a:latin typeface="Arial"/>
                <a:cs typeface="Arial"/>
              </a:rPr>
              <a:t>social</a:t>
            </a:r>
            <a:r>
              <a:rPr sz="1500" spc="210" dirty="0" smtClean="0">
                <a:latin typeface="Arial"/>
                <a:cs typeface="Arial"/>
              </a:rPr>
              <a:t> </a:t>
            </a:r>
            <a:r>
              <a:rPr sz="1500" spc="0" dirty="0" smtClean="0">
                <a:latin typeface="Arial"/>
                <a:cs typeface="Arial"/>
              </a:rPr>
              <a:t>conditio</a:t>
            </a:r>
            <a:r>
              <a:rPr sz="1500" spc="-4" dirty="0" smtClean="0">
                <a:latin typeface="Arial"/>
                <a:cs typeface="Arial"/>
              </a:rPr>
              <a:t>n</a:t>
            </a:r>
            <a:r>
              <a:rPr sz="1500" spc="0" dirty="0" smtClean="0">
                <a:latin typeface="Arial"/>
                <a:cs typeface="Arial"/>
              </a:rPr>
              <a:t>.</a:t>
            </a:r>
            <a:endParaRPr sz="1500" dirty="0">
              <a:latin typeface="Arial"/>
              <a:cs typeface="Arial"/>
            </a:endParaRPr>
          </a:p>
        </p:txBody>
      </p:sp>
      <p:sp>
        <p:nvSpPr>
          <p:cNvPr id="3" name="object 3"/>
          <p:cNvSpPr txBox="1"/>
          <p:nvPr/>
        </p:nvSpPr>
        <p:spPr>
          <a:xfrm>
            <a:off x="2876167" y="3870864"/>
            <a:ext cx="127337"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9FBD8"/>
                </a:solidFill>
                <a:latin typeface="Arial"/>
                <a:cs typeface="Arial"/>
              </a:rPr>
              <a:t>•</a:t>
            </a:r>
            <a:endParaRPr sz="1500">
              <a:latin typeface="Arial"/>
              <a:cs typeface="Arial"/>
            </a:endParaRPr>
          </a:p>
        </p:txBody>
      </p:sp>
      <p:sp>
        <p:nvSpPr>
          <p:cNvPr id="2" name="object 2"/>
          <p:cNvSpPr txBox="1"/>
          <p:nvPr/>
        </p:nvSpPr>
        <p:spPr>
          <a:xfrm>
            <a:off x="2876163" y="4971380"/>
            <a:ext cx="127337"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F9FBD8"/>
                </a:solidFill>
                <a:latin typeface="Arial"/>
                <a:cs typeface="Arial"/>
              </a:rPr>
              <a:t>•</a:t>
            </a:r>
            <a:endParaRPr sz="15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11" name="object 11"/>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12" name="object 12"/>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13" name="object 13"/>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14" name="object 14"/>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15" name="object 15"/>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16" name="object 16"/>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17" name="object 17"/>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18" name="object 18"/>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9" name="object 9"/>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7" name="object 7"/>
          <p:cNvSpPr txBox="1"/>
          <p:nvPr/>
        </p:nvSpPr>
        <p:spPr>
          <a:xfrm>
            <a:off x="4179428" y="2438400"/>
            <a:ext cx="2260691" cy="292100"/>
          </a:xfrm>
          <a:prstGeom prst="rect">
            <a:avLst/>
          </a:prstGeom>
        </p:spPr>
        <p:txBody>
          <a:bodyPr wrap="square" lIns="0" tIns="0" rIns="0" bIns="0" rtlCol="0">
            <a:noAutofit/>
          </a:bodyPr>
          <a:lstStyle/>
          <a:p>
            <a:pPr marL="12700">
              <a:lnSpc>
                <a:spcPts val="2245"/>
              </a:lnSpc>
              <a:spcBef>
                <a:spcPts val="112"/>
              </a:spcBef>
            </a:pPr>
            <a:r>
              <a:rPr lang="en-US" sz="2100" b="1" dirty="0" smtClean="0">
                <a:latin typeface="Arial"/>
                <a:cs typeface="Arial"/>
              </a:rPr>
              <a:t>Cont.</a:t>
            </a:r>
            <a:endParaRPr sz="2100" dirty="0">
              <a:latin typeface="Arial"/>
              <a:cs typeface="Arial"/>
            </a:endParaRPr>
          </a:p>
        </p:txBody>
      </p:sp>
      <p:sp>
        <p:nvSpPr>
          <p:cNvPr id="6" name="object 6"/>
          <p:cNvSpPr txBox="1"/>
          <p:nvPr/>
        </p:nvSpPr>
        <p:spPr>
          <a:xfrm>
            <a:off x="2438400" y="2801096"/>
            <a:ext cx="4876800" cy="788780"/>
          </a:xfrm>
          <a:prstGeom prst="rect">
            <a:avLst/>
          </a:prstGeom>
        </p:spPr>
        <p:txBody>
          <a:bodyPr wrap="square" lIns="0" tIns="0" rIns="0" bIns="0" rtlCol="0">
            <a:noAutofit/>
          </a:bodyPr>
          <a:lstStyle/>
          <a:p>
            <a:pPr marL="12700">
              <a:lnSpc>
                <a:spcPts val="1839"/>
              </a:lnSpc>
              <a:spcBef>
                <a:spcPts val="92"/>
              </a:spcBef>
            </a:pPr>
            <a:r>
              <a:rPr sz="1700" spc="0" dirty="0" smtClean="0">
                <a:solidFill>
                  <a:srgbClr val="F9FBD4"/>
                </a:solidFill>
                <a:latin typeface="Arial"/>
                <a:cs typeface="Arial"/>
              </a:rPr>
              <a:t>•</a:t>
            </a:r>
            <a:r>
              <a:rPr sz="1700" spc="465" dirty="0" smtClean="0">
                <a:solidFill>
                  <a:srgbClr val="F9FBD4"/>
                </a:solidFill>
                <a:latin typeface="Arial"/>
                <a:cs typeface="Arial"/>
              </a:rPr>
              <a:t> </a:t>
            </a:r>
            <a:r>
              <a:rPr sz="1700" spc="0" dirty="0" smtClean="0">
                <a:latin typeface="Arial"/>
                <a:cs typeface="Arial"/>
              </a:rPr>
              <a:t>Man</a:t>
            </a:r>
            <a:r>
              <a:rPr sz="1700" spc="235" dirty="0" smtClean="0">
                <a:latin typeface="Arial"/>
                <a:cs typeface="Arial"/>
              </a:rPr>
              <a:t> </a:t>
            </a:r>
            <a:r>
              <a:rPr sz="1700" spc="0" dirty="0" smtClean="0">
                <a:latin typeface="Arial"/>
                <a:cs typeface="Arial"/>
              </a:rPr>
              <a:t>is</a:t>
            </a:r>
            <a:r>
              <a:rPr sz="1700" spc="84" dirty="0" smtClean="0">
                <a:latin typeface="Arial"/>
                <a:cs typeface="Arial"/>
              </a:rPr>
              <a:t> </a:t>
            </a:r>
            <a:r>
              <a:rPr sz="1700" spc="0" dirty="0" smtClean="0">
                <a:latin typeface="Arial"/>
                <a:cs typeface="Arial"/>
              </a:rPr>
              <a:t>an</a:t>
            </a:r>
            <a:r>
              <a:rPr sz="1700" spc="185" dirty="0" smtClean="0">
                <a:latin typeface="Arial"/>
                <a:cs typeface="Arial"/>
              </a:rPr>
              <a:t> </a:t>
            </a:r>
            <a:r>
              <a:rPr sz="1700" spc="0" dirty="0" smtClean="0">
                <a:latin typeface="Arial"/>
                <a:cs typeface="Arial"/>
              </a:rPr>
              <a:t>integral</a:t>
            </a:r>
            <a:r>
              <a:rPr lang="en-US" sz="1700" spc="0" dirty="0" smtClean="0">
                <a:latin typeface="Arial"/>
                <a:cs typeface="Arial"/>
              </a:rPr>
              <a:t> part of the society</a:t>
            </a:r>
            <a:endParaRPr sz="1700" dirty="0">
              <a:latin typeface="Arial"/>
              <a:cs typeface="Arial"/>
            </a:endParaRPr>
          </a:p>
        </p:txBody>
      </p:sp>
      <p:sp>
        <p:nvSpPr>
          <p:cNvPr id="4" name="object 4"/>
          <p:cNvSpPr txBox="1"/>
          <p:nvPr/>
        </p:nvSpPr>
        <p:spPr>
          <a:xfrm>
            <a:off x="3288852" y="3660472"/>
            <a:ext cx="123758" cy="507213"/>
          </a:xfrm>
          <a:prstGeom prst="rect">
            <a:avLst/>
          </a:prstGeom>
        </p:spPr>
        <p:txBody>
          <a:bodyPr wrap="square" lIns="0" tIns="0" rIns="0" bIns="0" rtlCol="0">
            <a:noAutofit/>
          </a:bodyPr>
          <a:lstStyle/>
          <a:p>
            <a:pPr marL="12701">
              <a:lnSpc>
                <a:spcPts val="1635"/>
              </a:lnSpc>
              <a:spcBef>
                <a:spcPts val="81"/>
              </a:spcBef>
            </a:pPr>
            <a:r>
              <a:rPr sz="1500" spc="0" dirty="0" smtClean="0">
                <a:solidFill>
                  <a:srgbClr val="AFB1DF"/>
                </a:solidFill>
                <a:latin typeface="Arial"/>
                <a:cs typeface="Arial"/>
              </a:rPr>
              <a:t>-</a:t>
            </a:r>
            <a:endParaRPr sz="1500">
              <a:latin typeface="Arial"/>
              <a:cs typeface="Arial"/>
            </a:endParaRPr>
          </a:p>
          <a:p>
            <a:pPr marL="12700" marR="1">
              <a:lnSpc>
                <a:spcPct val="95825"/>
              </a:lnSpc>
              <a:spcBef>
                <a:spcPts val="487"/>
              </a:spcBef>
            </a:pPr>
            <a:r>
              <a:rPr sz="1500" spc="0" dirty="0" smtClean="0">
                <a:solidFill>
                  <a:srgbClr val="AFB1DF"/>
                </a:solidFill>
                <a:latin typeface="Arial"/>
                <a:cs typeface="Arial"/>
              </a:rPr>
              <a:t>-</a:t>
            </a:r>
            <a:endParaRPr sz="1500">
              <a:latin typeface="Arial"/>
              <a:cs typeface="Arial"/>
            </a:endParaRPr>
          </a:p>
        </p:txBody>
      </p:sp>
      <p:sp>
        <p:nvSpPr>
          <p:cNvPr id="3" name="object 3"/>
          <p:cNvSpPr txBox="1"/>
          <p:nvPr/>
        </p:nvSpPr>
        <p:spPr>
          <a:xfrm>
            <a:off x="3458786" y="3660472"/>
            <a:ext cx="3701977" cy="1526809"/>
          </a:xfrm>
          <a:prstGeom prst="rect">
            <a:avLst/>
          </a:prstGeom>
        </p:spPr>
        <p:txBody>
          <a:bodyPr wrap="square" lIns="0" tIns="0" rIns="0" bIns="0" rtlCol="0">
            <a:noAutofit/>
          </a:bodyPr>
          <a:lstStyle/>
          <a:p>
            <a:pPr marL="20792" marR="20158">
              <a:lnSpc>
                <a:spcPts val="1635"/>
              </a:lnSpc>
              <a:spcBef>
                <a:spcPts val="81"/>
              </a:spcBef>
            </a:pPr>
            <a:r>
              <a:rPr sz="1500" spc="0" dirty="0" smtClean="0">
                <a:latin typeface="Arial"/>
                <a:cs typeface="Arial"/>
              </a:rPr>
              <a:t>Man</a:t>
            </a:r>
            <a:r>
              <a:rPr sz="1500" spc="104" dirty="0" smtClean="0">
                <a:latin typeface="Arial"/>
                <a:cs typeface="Arial"/>
              </a:rPr>
              <a:t> </a:t>
            </a:r>
            <a:r>
              <a:rPr sz="1500" spc="0" dirty="0" smtClean="0">
                <a:latin typeface="Arial"/>
                <a:cs typeface="Arial"/>
              </a:rPr>
              <a:t>does</a:t>
            </a:r>
            <a:r>
              <a:rPr sz="1500" spc="220" dirty="0" smtClean="0">
                <a:latin typeface="Arial"/>
                <a:cs typeface="Arial"/>
              </a:rPr>
              <a:t> </a:t>
            </a:r>
            <a:r>
              <a:rPr sz="1500" spc="0" dirty="0" smtClean="0">
                <a:latin typeface="Arial"/>
                <a:cs typeface="Arial"/>
              </a:rPr>
              <a:t>not</a:t>
            </a:r>
            <a:r>
              <a:rPr sz="1500" spc="335" dirty="0" smtClean="0">
                <a:latin typeface="Arial"/>
                <a:cs typeface="Arial"/>
              </a:rPr>
              <a:t> </a:t>
            </a:r>
            <a:r>
              <a:rPr sz="1500" spc="0" dirty="0" smtClean="0">
                <a:latin typeface="Arial"/>
                <a:cs typeface="Arial"/>
              </a:rPr>
              <a:t>exist </a:t>
            </a:r>
            <a:r>
              <a:rPr sz="1500" spc="25" dirty="0" smtClean="0">
                <a:latin typeface="Arial"/>
                <a:cs typeface="Arial"/>
              </a:rPr>
              <a:t> </a:t>
            </a:r>
            <a:r>
              <a:rPr sz="1500" spc="0" dirty="0" smtClean="0">
                <a:latin typeface="Arial"/>
                <a:cs typeface="Arial"/>
              </a:rPr>
              <a:t>alone.</a:t>
            </a:r>
            <a:endParaRPr sz="1500" dirty="0">
              <a:latin typeface="Arial"/>
              <a:cs typeface="Arial"/>
            </a:endParaRPr>
          </a:p>
          <a:p>
            <a:pPr marL="12700" indent="8091">
              <a:lnSpc>
                <a:spcPts val="1724"/>
              </a:lnSpc>
              <a:spcBef>
                <a:spcPts val="487"/>
              </a:spcBef>
            </a:pPr>
            <a:r>
              <a:rPr sz="1500" spc="0" dirty="0" smtClean="0">
                <a:latin typeface="Arial"/>
                <a:cs typeface="Arial"/>
              </a:rPr>
              <a:t>For</a:t>
            </a:r>
            <a:r>
              <a:rPr sz="1500" spc="140" dirty="0" smtClean="0">
                <a:latin typeface="Arial"/>
                <a:cs typeface="Arial"/>
              </a:rPr>
              <a:t> </a:t>
            </a:r>
            <a:r>
              <a:rPr sz="1500" spc="0" dirty="0" smtClean="0">
                <a:latin typeface="Arial"/>
                <a:cs typeface="Arial"/>
              </a:rPr>
              <a:t>health</a:t>
            </a:r>
            <a:r>
              <a:rPr sz="1500" spc="150" dirty="0" smtClean="0">
                <a:latin typeface="Arial"/>
                <a:cs typeface="Arial"/>
              </a:rPr>
              <a:t> </a:t>
            </a:r>
            <a:r>
              <a:rPr sz="1500" spc="0" dirty="0" smtClean="0">
                <a:latin typeface="Arial"/>
                <a:cs typeface="Arial"/>
              </a:rPr>
              <a:t>condition </a:t>
            </a:r>
            <a:r>
              <a:rPr sz="1500" spc="257" dirty="0" smtClean="0">
                <a:latin typeface="Arial"/>
                <a:cs typeface="Arial"/>
              </a:rPr>
              <a:t> </a:t>
            </a:r>
            <a:r>
              <a:rPr sz="1500" spc="0" dirty="0" smtClean="0">
                <a:latin typeface="Arial"/>
                <a:cs typeface="Arial"/>
              </a:rPr>
              <a:t>in </a:t>
            </a:r>
            <a:r>
              <a:rPr sz="1500" spc="169" dirty="0" smtClean="0">
                <a:latin typeface="Arial"/>
                <a:cs typeface="Arial"/>
              </a:rPr>
              <a:t> </a:t>
            </a:r>
            <a:r>
              <a:rPr sz="1500" spc="0" dirty="0" smtClean="0">
                <a:latin typeface="Arial"/>
                <a:cs typeface="Arial"/>
              </a:rPr>
              <a:t>sociological</a:t>
            </a:r>
            <a:r>
              <a:rPr sz="1500" spc="370" dirty="0" smtClean="0">
                <a:latin typeface="Arial"/>
                <a:cs typeface="Arial"/>
              </a:rPr>
              <a:t> </a:t>
            </a:r>
            <a:r>
              <a:rPr sz="1500" spc="0" dirty="0" smtClean="0">
                <a:latin typeface="Arial"/>
                <a:cs typeface="Arial"/>
              </a:rPr>
              <a:t>terms the</a:t>
            </a:r>
            <a:r>
              <a:rPr sz="1500" spc="113" dirty="0" smtClean="0">
                <a:latin typeface="Arial"/>
                <a:cs typeface="Arial"/>
              </a:rPr>
              <a:t> </a:t>
            </a:r>
            <a:r>
              <a:rPr sz="1500" spc="0" dirty="0" smtClean="0">
                <a:latin typeface="Arial"/>
                <a:cs typeface="Arial"/>
              </a:rPr>
              <a:t>emphasis  </a:t>
            </a:r>
            <a:r>
              <a:rPr sz="1500" spc="-75" dirty="0" smtClean="0">
                <a:latin typeface="Arial"/>
                <a:cs typeface="Arial"/>
              </a:rPr>
              <a:t> </a:t>
            </a:r>
            <a:r>
              <a:rPr sz="1500" spc="0" dirty="0" smtClean="0">
                <a:latin typeface="Arial"/>
                <a:cs typeface="Arial"/>
              </a:rPr>
              <a:t>in</a:t>
            </a:r>
            <a:r>
              <a:rPr sz="1500" spc="75" dirty="0" smtClean="0">
                <a:latin typeface="Arial"/>
                <a:cs typeface="Arial"/>
              </a:rPr>
              <a:t> </a:t>
            </a:r>
            <a:r>
              <a:rPr sz="1500" spc="0" dirty="0" smtClean="0">
                <a:latin typeface="Arial"/>
                <a:cs typeface="Arial"/>
              </a:rPr>
              <a:t>not </a:t>
            </a:r>
            <a:r>
              <a:rPr sz="1500" spc="137" dirty="0" smtClean="0">
                <a:latin typeface="Arial"/>
                <a:cs typeface="Arial"/>
              </a:rPr>
              <a:t> </a:t>
            </a:r>
            <a:r>
              <a:rPr sz="1500" spc="0" dirty="0" smtClean="0">
                <a:latin typeface="Arial"/>
                <a:cs typeface="Arial"/>
              </a:rPr>
              <a:t>on</a:t>
            </a:r>
            <a:r>
              <a:rPr sz="1500" spc="289" dirty="0" smtClean="0">
                <a:latin typeface="Arial"/>
                <a:cs typeface="Arial"/>
              </a:rPr>
              <a:t> </a:t>
            </a:r>
            <a:r>
              <a:rPr sz="1500" spc="0" dirty="0" smtClean="0">
                <a:latin typeface="Arial"/>
                <a:cs typeface="Arial"/>
              </a:rPr>
              <a:t>the </a:t>
            </a:r>
            <a:r>
              <a:rPr sz="1500" spc="202" dirty="0" smtClean="0">
                <a:latin typeface="Arial"/>
                <a:cs typeface="Arial"/>
              </a:rPr>
              <a:t> </a:t>
            </a:r>
            <a:r>
              <a:rPr sz="1500" spc="0" dirty="0" smtClean="0">
                <a:latin typeface="Arial"/>
                <a:cs typeface="Arial"/>
              </a:rPr>
              <a:t>handicap</a:t>
            </a:r>
            <a:r>
              <a:rPr sz="1500" spc="315" dirty="0" smtClean="0">
                <a:latin typeface="Arial"/>
                <a:cs typeface="Arial"/>
              </a:rPr>
              <a:t> </a:t>
            </a:r>
            <a:r>
              <a:rPr sz="1500" spc="0" dirty="0" smtClean="0">
                <a:latin typeface="Arial"/>
                <a:cs typeface="Arial"/>
              </a:rPr>
              <a:t>but on</a:t>
            </a:r>
            <a:r>
              <a:rPr sz="1500" spc="139" dirty="0" smtClean="0">
                <a:latin typeface="Arial"/>
                <a:cs typeface="Arial"/>
              </a:rPr>
              <a:t> </a:t>
            </a:r>
            <a:r>
              <a:rPr sz="1500" spc="0" dirty="0" smtClean="0">
                <a:latin typeface="Arial"/>
                <a:cs typeface="Arial"/>
              </a:rPr>
              <a:t>of</a:t>
            </a:r>
            <a:r>
              <a:rPr sz="1500" spc="119"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person.</a:t>
            </a:r>
            <a:endParaRPr sz="1500" dirty="0">
              <a:latin typeface="Arial"/>
              <a:cs typeface="Arial"/>
            </a:endParaRPr>
          </a:p>
          <a:p>
            <a:pPr marL="20800" marR="37389" indent="-8094">
              <a:lnSpc>
                <a:spcPts val="1724"/>
              </a:lnSpc>
              <a:spcBef>
                <a:spcPts val="571"/>
              </a:spcBef>
            </a:pPr>
            <a:r>
              <a:rPr sz="1500" spc="0" dirty="0" smtClean="0">
                <a:latin typeface="Arial"/>
                <a:cs typeface="Arial"/>
              </a:rPr>
              <a:t>so</a:t>
            </a:r>
            <a:r>
              <a:rPr sz="1500" spc="104" dirty="0" smtClean="0">
                <a:latin typeface="Arial"/>
                <a:cs typeface="Arial"/>
              </a:rPr>
              <a:t> </a:t>
            </a:r>
            <a:r>
              <a:rPr sz="1500" spc="0" dirty="0" smtClean="0">
                <a:latin typeface="Arial"/>
                <a:cs typeface="Arial"/>
              </a:rPr>
              <a:t>as</a:t>
            </a:r>
            <a:r>
              <a:rPr sz="1500" spc="104" dirty="0" smtClean="0">
                <a:latin typeface="Arial"/>
                <a:cs typeface="Arial"/>
              </a:rPr>
              <a:t> </a:t>
            </a:r>
            <a:r>
              <a:rPr sz="1500" spc="0" dirty="0" smtClean="0">
                <a:latin typeface="Arial"/>
                <a:cs typeface="Arial"/>
              </a:rPr>
              <a:t>a</a:t>
            </a:r>
            <a:r>
              <a:rPr sz="1500" spc="150" dirty="0" smtClean="0">
                <a:latin typeface="Arial"/>
                <a:cs typeface="Arial"/>
              </a:rPr>
              <a:t> </a:t>
            </a:r>
            <a:r>
              <a:rPr lang="en-US" sz="1500" dirty="0" smtClean="0">
                <a:latin typeface="Arial"/>
                <a:cs typeface="Arial"/>
              </a:rPr>
              <a:t>mental health specialist one</a:t>
            </a:r>
            <a:r>
              <a:rPr sz="1500" spc="169" dirty="0" smtClean="0">
                <a:latin typeface="Arial"/>
                <a:cs typeface="Arial"/>
              </a:rPr>
              <a:t> </a:t>
            </a:r>
            <a:r>
              <a:rPr sz="1500" spc="0" dirty="0" smtClean="0">
                <a:latin typeface="Arial"/>
                <a:cs typeface="Arial"/>
              </a:rPr>
              <a:t>should</a:t>
            </a:r>
            <a:r>
              <a:rPr sz="1500" spc="260" dirty="0" smtClean="0">
                <a:latin typeface="Arial"/>
                <a:cs typeface="Arial"/>
              </a:rPr>
              <a:t> </a:t>
            </a:r>
            <a:r>
              <a:rPr sz="1500" spc="0" dirty="0" smtClean="0">
                <a:latin typeface="Arial"/>
                <a:cs typeface="Arial"/>
              </a:rPr>
              <a:t>take</a:t>
            </a:r>
            <a:r>
              <a:rPr sz="1500" spc="190" dirty="0" smtClean="0">
                <a:latin typeface="Arial"/>
                <a:cs typeface="Arial"/>
              </a:rPr>
              <a:t> </a:t>
            </a:r>
            <a:r>
              <a:rPr sz="1500" spc="0" dirty="0" smtClean="0">
                <a:latin typeface="Arial"/>
                <a:cs typeface="Arial"/>
              </a:rPr>
              <a:t>care</a:t>
            </a:r>
            <a:r>
              <a:rPr sz="1500" spc="235" dirty="0" smtClean="0">
                <a:latin typeface="Arial"/>
                <a:cs typeface="Arial"/>
              </a:rPr>
              <a:t> </a:t>
            </a:r>
            <a:r>
              <a:rPr sz="1500" spc="0" dirty="0" smtClean="0">
                <a:latin typeface="Arial"/>
                <a:cs typeface="Arial"/>
              </a:rPr>
              <a:t>about</a:t>
            </a:r>
            <a:r>
              <a:rPr sz="1500" spc="164" dirty="0" smtClean="0">
                <a:latin typeface="Arial"/>
                <a:cs typeface="Arial"/>
              </a:rPr>
              <a:t> </a:t>
            </a:r>
            <a:r>
              <a:rPr sz="1500" spc="0" dirty="0" smtClean="0">
                <a:latin typeface="Arial"/>
                <a:cs typeface="Arial"/>
              </a:rPr>
              <a:t>the</a:t>
            </a:r>
            <a:r>
              <a:rPr lang="en-US" sz="1500" spc="0" dirty="0" smtClean="0">
                <a:latin typeface="Arial"/>
                <a:cs typeface="Arial"/>
              </a:rPr>
              <a:t>ir</a:t>
            </a:r>
            <a:r>
              <a:rPr sz="1500" spc="0" dirty="0" smtClean="0">
                <a:latin typeface="Arial"/>
                <a:cs typeface="Arial"/>
              </a:rPr>
              <a:t> patients</a:t>
            </a:r>
            <a:r>
              <a:rPr sz="1500" spc="0" dirty="0" smtClean="0">
                <a:solidFill>
                  <a:srgbClr val="AFB1DF"/>
                </a:solidFill>
                <a:latin typeface="Arial"/>
                <a:cs typeface="Arial"/>
              </a:rPr>
              <a:t>.</a:t>
            </a:r>
            <a:endParaRPr sz="1500" dirty="0">
              <a:latin typeface="Arial"/>
              <a:cs typeface="Arial"/>
            </a:endParaRPr>
          </a:p>
        </p:txBody>
      </p:sp>
      <p:sp>
        <p:nvSpPr>
          <p:cNvPr id="2" name="object 2"/>
          <p:cNvSpPr txBox="1"/>
          <p:nvPr/>
        </p:nvSpPr>
        <p:spPr>
          <a:xfrm>
            <a:off x="3288859" y="4728621"/>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E2E2ED"/>
                </a:solidFill>
                <a:latin typeface="Arial"/>
                <a:cs typeface="Arial"/>
              </a:rPr>
              <a:t>-</a:t>
            </a:r>
            <a:endParaRPr sz="15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17"/>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18" name="object 18"/>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19" name="object 19"/>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20" name="object 20"/>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21" name="object 21"/>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22" name="object 22"/>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23" name="object 23"/>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24" name="object 24"/>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25" name="object 25"/>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16" name="object 16"/>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14" name="object 14"/>
          <p:cNvSpPr txBox="1"/>
          <p:nvPr/>
        </p:nvSpPr>
        <p:spPr>
          <a:xfrm>
            <a:off x="3883238" y="2286000"/>
            <a:ext cx="3187604" cy="455757"/>
          </a:xfrm>
          <a:prstGeom prst="rect">
            <a:avLst/>
          </a:prstGeom>
        </p:spPr>
        <p:txBody>
          <a:bodyPr wrap="square" lIns="0" tIns="0" rIns="0" bIns="0" rtlCol="0">
            <a:noAutofit/>
          </a:bodyPr>
          <a:lstStyle/>
          <a:p>
            <a:pPr marL="12700">
              <a:lnSpc>
                <a:spcPts val="2245"/>
              </a:lnSpc>
              <a:spcBef>
                <a:spcPts val="112"/>
              </a:spcBef>
            </a:pPr>
            <a:r>
              <a:rPr lang="en-US" sz="2100" b="1" dirty="0" smtClean="0">
                <a:latin typeface="Arial"/>
                <a:cs typeface="Arial"/>
              </a:rPr>
              <a:t>Cont.</a:t>
            </a:r>
            <a:endParaRPr sz="2100" dirty="0">
              <a:latin typeface="Arial"/>
              <a:cs typeface="Arial"/>
            </a:endParaRPr>
          </a:p>
        </p:txBody>
      </p:sp>
      <p:sp>
        <p:nvSpPr>
          <p:cNvPr id="13" name="object 13"/>
          <p:cNvSpPr txBox="1"/>
          <p:nvPr/>
        </p:nvSpPr>
        <p:spPr>
          <a:xfrm>
            <a:off x="2787150" y="3259563"/>
            <a:ext cx="140929" cy="241300"/>
          </a:xfrm>
          <a:prstGeom prst="rect">
            <a:avLst/>
          </a:prstGeom>
        </p:spPr>
        <p:txBody>
          <a:bodyPr wrap="square" lIns="0" tIns="0" rIns="0" bIns="0" rtlCol="0">
            <a:noAutofit/>
          </a:bodyPr>
          <a:lstStyle/>
          <a:p>
            <a:pPr marL="12700">
              <a:lnSpc>
                <a:spcPts val="1839"/>
              </a:lnSpc>
              <a:spcBef>
                <a:spcPts val="92"/>
              </a:spcBef>
            </a:pPr>
            <a:r>
              <a:rPr sz="1700" spc="0" dirty="0" smtClean="0">
                <a:solidFill>
                  <a:srgbClr val="FBFBDA"/>
                </a:solidFill>
                <a:latin typeface="Arial"/>
                <a:cs typeface="Arial"/>
              </a:rPr>
              <a:t>•</a:t>
            </a:r>
            <a:endParaRPr sz="1700">
              <a:latin typeface="Arial"/>
              <a:cs typeface="Arial"/>
            </a:endParaRPr>
          </a:p>
        </p:txBody>
      </p:sp>
      <p:sp>
        <p:nvSpPr>
          <p:cNvPr id="12" name="object 12"/>
          <p:cNvSpPr txBox="1"/>
          <p:nvPr/>
        </p:nvSpPr>
        <p:spPr>
          <a:xfrm>
            <a:off x="3069784" y="3235063"/>
            <a:ext cx="1121216" cy="265799"/>
          </a:xfrm>
          <a:prstGeom prst="rect">
            <a:avLst/>
          </a:prstGeom>
        </p:spPr>
        <p:txBody>
          <a:bodyPr wrap="square" lIns="0" tIns="0" rIns="0" bIns="0" rtlCol="0">
            <a:noAutofit/>
          </a:bodyPr>
          <a:lstStyle/>
          <a:p>
            <a:pPr marL="12700">
              <a:lnSpc>
                <a:spcPts val="1839"/>
              </a:lnSpc>
              <a:spcBef>
                <a:spcPts val="92"/>
              </a:spcBef>
            </a:pPr>
            <a:r>
              <a:rPr sz="1700" dirty="0" smtClean="0">
                <a:latin typeface="Arial"/>
                <a:cs typeface="Arial"/>
              </a:rPr>
              <a:t>Economic</a:t>
            </a:r>
            <a:endParaRPr sz="1700" dirty="0">
              <a:latin typeface="Arial"/>
              <a:cs typeface="Arial"/>
            </a:endParaRPr>
          </a:p>
        </p:txBody>
      </p:sp>
      <p:sp>
        <p:nvSpPr>
          <p:cNvPr id="11" name="object 11"/>
          <p:cNvSpPr txBox="1"/>
          <p:nvPr/>
        </p:nvSpPr>
        <p:spPr>
          <a:xfrm>
            <a:off x="4049508" y="3259563"/>
            <a:ext cx="984178" cy="209577"/>
          </a:xfrm>
          <a:prstGeom prst="rect">
            <a:avLst/>
          </a:prstGeom>
        </p:spPr>
        <p:txBody>
          <a:bodyPr wrap="square" lIns="0" tIns="0" rIns="0" bIns="0" rtlCol="0">
            <a:noAutofit/>
          </a:bodyPr>
          <a:lstStyle/>
          <a:p>
            <a:pPr marL="12700">
              <a:lnSpc>
                <a:spcPts val="1839"/>
              </a:lnSpc>
              <a:spcBef>
                <a:spcPts val="92"/>
              </a:spcBef>
            </a:pPr>
            <a:r>
              <a:rPr sz="1700" dirty="0" smtClean="0">
                <a:latin typeface="Arial"/>
                <a:cs typeface="Arial"/>
              </a:rPr>
              <a:t>condition</a:t>
            </a:r>
            <a:endParaRPr sz="1700" dirty="0">
              <a:latin typeface="Arial"/>
              <a:cs typeface="Arial"/>
            </a:endParaRPr>
          </a:p>
        </p:txBody>
      </p:sp>
      <p:sp>
        <p:nvSpPr>
          <p:cNvPr id="10" name="object 10"/>
          <p:cNvSpPr txBox="1"/>
          <p:nvPr/>
        </p:nvSpPr>
        <p:spPr>
          <a:xfrm>
            <a:off x="5036736" y="3259563"/>
            <a:ext cx="1699201" cy="241300"/>
          </a:xfrm>
          <a:prstGeom prst="rect">
            <a:avLst/>
          </a:prstGeom>
        </p:spPr>
        <p:txBody>
          <a:bodyPr wrap="square" lIns="0" tIns="0" rIns="0" bIns="0" rtlCol="0">
            <a:noAutofit/>
          </a:bodyPr>
          <a:lstStyle/>
          <a:p>
            <a:pPr marL="12700">
              <a:lnSpc>
                <a:spcPts val="1839"/>
              </a:lnSpc>
              <a:spcBef>
                <a:spcPts val="92"/>
              </a:spcBef>
            </a:pPr>
            <a:r>
              <a:rPr sz="1700" spc="0" dirty="0" smtClean="0">
                <a:latin typeface="Arial"/>
                <a:cs typeface="Arial"/>
              </a:rPr>
              <a:t>and</a:t>
            </a:r>
            <a:r>
              <a:rPr sz="1700" spc="260" dirty="0" smtClean="0">
                <a:latin typeface="Arial"/>
                <a:cs typeface="Arial"/>
              </a:rPr>
              <a:t> </a:t>
            </a:r>
            <a:r>
              <a:rPr sz="1700" spc="0" dirty="0" smtClean="0">
                <a:latin typeface="Arial"/>
                <a:cs typeface="Arial"/>
              </a:rPr>
              <a:t>patient</a:t>
            </a:r>
            <a:r>
              <a:rPr sz="1700" spc="290" dirty="0" smtClean="0">
                <a:latin typeface="Arial"/>
                <a:cs typeface="Arial"/>
              </a:rPr>
              <a:t> </a:t>
            </a:r>
            <a:r>
              <a:rPr sz="1700" spc="0" dirty="0" smtClean="0">
                <a:latin typeface="Arial"/>
                <a:cs typeface="Arial"/>
              </a:rPr>
              <a:t>care</a:t>
            </a:r>
            <a:r>
              <a:rPr sz="1700" spc="0" dirty="0" smtClean="0">
                <a:solidFill>
                  <a:srgbClr val="BFBF7E"/>
                </a:solidFill>
                <a:latin typeface="Arial"/>
                <a:cs typeface="Arial"/>
              </a:rPr>
              <a:t>:</a:t>
            </a:r>
            <a:endParaRPr sz="1700" dirty="0">
              <a:latin typeface="Arial"/>
              <a:cs typeface="Arial"/>
            </a:endParaRPr>
          </a:p>
        </p:txBody>
      </p:sp>
      <p:sp>
        <p:nvSpPr>
          <p:cNvPr id="9" name="object 9"/>
          <p:cNvSpPr txBox="1"/>
          <p:nvPr/>
        </p:nvSpPr>
        <p:spPr>
          <a:xfrm>
            <a:off x="3029906" y="3573658"/>
            <a:ext cx="117199" cy="203200"/>
          </a:xfrm>
          <a:prstGeom prst="rect">
            <a:avLst/>
          </a:prstGeom>
        </p:spPr>
        <p:txBody>
          <a:bodyPr wrap="square" lIns="0" tIns="0" rIns="0" bIns="0" rtlCol="0">
            <a:noAutofit/>
          </a:bodyPr>
          <a:lstStyle/>
          <a:p>
            <a:pPr marL="12700">
              <a:lnSpc>
                <a:spcPts val="1530"/>
              </a:lnSpc>
              <a:spcBef>
                <a:spcPts val="76"/>
              </a:spcBef>
            </a:pPr>
            <a:r>
              <a:rPr sz="1400" spc="0" dirty="0" smtClean="0">
                <a:solidFill>
                  <a:srgbClr val="A7A8E2"/>
                </a:solidFill>
                <a:latin typeface="Arial"/>
                <a:cs typeface="Arial"/>
              </a:rPr>
              <a:t>-</a:t>
            </a:r>
            <a:endParaRPr sz="1400">
              <a:latin typeface="Arial"/>
              <a:cs typeface="Arial"/>
            </a:endParaRPr>
          </a:p>
        </p:txBody>
      </p:sp>
      <p:sp>
        <p:nvSpPr>
          <p:cNvPr id="8" name="object 8"/>
          <p:cNvSpPr txBox="1"/>
          <p:nvPr/>
        </p:nvSpPr>
        <p:spPr>
          <a:xfrm>
            <a:off x="3199836" y="3573658"/>
            <a:ext cx="4174896" cy="648261"/>
          </a:xfrm>
          <a:prstGeom prst="rect">
            <a:avLst/>
          </a:prstGeom>
        </p:spPr>
        <p:txBody>
          <a:bodyPr wrap="square" lIns="0" tIns="0" rIns="0" bIns="0" rtlCol="0">
            <a:noAutofit/>
          </a:bodyPr>
          <a:lstStyle/>
          <a:p>
            <a:pPr marL="20794">
              <a:lnSpc>
                <a:spcPts val="1530"/>
              </a:lnSpc>
              <a:spcBef>
                <a:spcPts val="76"/>
              </a:spcBef>
            </a:pPr>
            <a:r>
              <a:rPr sz="1400" spc="0" dirty="0" smtClean="0">
                <a:latin typeface="Arial"/>
                <a:cs typeface="Arial"/>
              </a:rPr>
              <a:t>If</a:t>
            </a:r>
            <a:r>
              <a:rPr sz="1400" spc="-19" dirty="0" smtClean="0">
                <a:latin typeface="Arial"/>
                <a:cs typeface="Arial"/>
              </a:rPr>
              <a:t> </a:t>
            </a:r>
            <a:r>
              <a:rPr sz="1400" spc="0" dirty="0" smtClean="0">
                <a:latin typeface="Arial"/>
                <a:cs typeface="Arial"/>
              </a:rPr>
              <a:t>a</a:t>
            </a:r>
            <a:r>
              <a:rPr sz="1400" spc="109" dirty="0" smtClean="0">
                <a:latin typeface="Arial"/>
                <a:cs typeface="Arial"/>
              </a:rPr>
              <a:t> </a:t>
            </a:r>
            <a:r>
              <a:rPr sz="1400" spc="0" dirty="0" smtClean="0">
                <a:latin typeface="Arial"/>
                <a:cs typeface="Arial"/>
              </a:rPr>
              <a:t>patient</a:t>
            </a:r>
            <a:r>
              <a:rPr sz="1400" spc="254" dirty="0" smtClean="0">
                <a:latin typeface="Arial"/>
                <a:cs typeface="Arial"/>
              </a:rPr>
              <a:t> </a:t>
            </a:r>
            <a:r>
              <a:rPr sz="1400" spc="0" dirty="0" smtClean="0">
                <a:latin typeface="Arial"/>
                <a:cs typeface="Arial"/>
              </a:rPr>
              <a:t>belongs </a:t>
            </a:r>
            <a:r>
              <a:rPr sz="1400" spc="19" dirty="0" smtClean="0">
                <a:latin typeface="Arial"/>
                <a:cs typeface="Arial"/>
              </a:rPr>
              <a:t> </a:t>
            </a:r>
            <a:r>
              <a:rPr sz="1400" spc="0" dirty="0" smtClean="0">
                <a:latin typeface="Arial"/>
                <a:cs typeface="Arial"/>
              </a:rPr>
              <a:t>to</a:t>
            </a:r>
            <a:r>
              <a:rPr sz="1400" spc="100" dirty="0" smtClean="0">
                <a:latin typeface="Arial"/>
                <a:cs typeface="Arial"/>
              </a:rPr>
              <a:t> </a:t>
            </a:r>
            <a:r>
              <a:rPr sz="1400" spc="0" dirty="0" smtClean="0">
                <a:latin typeface="Arial"/>
                <a:cs typeface="Arial"/>
              </a:rPr>
              <a:t>working</a:t>
            </a:r>
            <a:r>
              <a:rPr sz="1400" spc="268" dirty="0" smtClean="0">
                <a:latin typeface="Arial"/>
                <a:cs typeface="Arial"/>
              </a:rPr>
              <a:t> </a:t>
            </a:r>
            <a:r>
              <a:rPr sz="1400" spc="0" dirty="0" smtClean="0">
                <a:latin typeface="Arial"/>
                <a:cs typeface="Arial"/>
              </a:rPr>
              <a:t>or</a:t>
            </a:r>
            <a:r>
              <a:rPr sz="1400" spc="89" dirty="0" smtClean="0">
                <a:latin typeface="Arial"/>
                <a:cs typeface="Arial"/>
              </a:rPr>
              <a:t> </a:t>
            </a:r>
            <a:r>
              <a:rPr sz="1400" spc="0" dirty="0" smtClean="0">
                <a:latin typeface="Arial"/>
                <a:cs typeface="Arial"/>
              </a:rPr>
              <a:t>middle</a:t>
            </a:r>
            <a:r>
              <a:rPr sz="1400" spc="267" dirty="0" smtClean="0">
                <a:latin typeface="Arial"/>
                <a:cs typeface="Arial"/>
              </a:rPr>
              <a:t> </a:t>
            </a:r>
            <a:r>
              <a:rPr sz="1400" spc="0" dirty="0" smtClean="0">
                <a:latin typeface="Arial"/>
                <a:cs typeface="Arial"/>
              </a:rPr>
              <a:t>class, </a:t>
            </a:r>
            <a:r>
              <a:rPr sz="1400" spc="-114" dirty="0" smtClean="0">
                <a:latin typeface="Arial"/>
                <a:cs typeface="Arial"/>
              </a:rPr>
              <a:t> </a:t>
            </a:r>
            <a:r>
              <a:rPr sz="1400" spc="0" dirty="0" smtClean="0">
                <a:latin typeface="Arial"/>
                <a:cs typeface="Arial"/>
              </a:rPr>
              <a:t>the</a:t>
            </a:r>
            <a:r>
              <a:rPr lang="en-US" sz="1400" dirty="0">
                <a:latin typeface="Arial"/>
                <a:cs typeface="Arial"/>
              </a:rPr>
              <a:t> </a:t>
            </a:r>
            <a:r>
              <a:rPr sz="1400" dirty="0" smtClean="0">
                <a:latin typeface="Arial"/>
                <a:cs typeface="Arial"/>
              </a:rPr>
              <a:t>family </a:t>
            </a:r>
            <a:r>
              <a:rPr sz="1400" spc="29" dirty="0" smtClean="0">
                <a:latin typeface="Arial"/>
                <a:cs typeface="Arial"/>
              </a:rPr>
              <a:t> </a:t>
            </a:r>
            <a:r>
              <a:rPr sz="1400" spc="0" dirty="0" smtClean="0">
                <a:latin typeface="Arial"/>
                <a:cs typeface="Arial"/>
              </a:rPr>
              <a:t>will</a:t>
            </a:r>
            <a:r>
              <a:rPr sz="1400" spc="341" dirty="0" smtClean="0">
                <a:latin typeface="Arial"/>
                <a:cs typeface="Arial"/>
              </a:rPr>
              <a:t> </a:t>
            </a:r>
            <a:r>
              <a:rPr sz="1400" spc="0" dirty="0" smtClean="0">
                <a:latin typeface="Arial"/>
                <a:cs typeface="Arial"/>
              </a:rPr>
              <a:t>face</a:t>
            </a:r>
            <a:r>
              <a:rPr sz="1400" spc="150" dirty="0" smtClean="0">
                <a:latin typeface="Arial"/>
                <a:cs typeface="Arial"/>
              </a:rPr>
              <a:t> </a:t>
            </a:r>
            <a:r>
              <a:rPr sz="1400" spc="0" dirty="0" smtClean="0">
                <a:latin typeface="Arial"/>
                <a:cs typeface="Arial"/>
              </a:rPr>
              <a:t>economic </a:t>
            </a:r>
            <a:r>
              <a:rPr sz="1400" spc="-144" dirty="0" smtClean="0">
                <a:latin typeface="Arial"/>
                <a:cs typeface="Arial"/>
              </a:rPr>
              <a:t> </a:t>
            </a:r>
            <a:r>
              <a:rPr sz="1400" spc="0" dirty="0" smtClean="0">
                <a:latin typeface="Arial"/>
                <a:cs typeface="Arial"/>
              </a:rPr>
              <a:t>problems</a:t>
            </a:r>
            <a:r>
              <a:rPr sz="1400" spc="290" dirty="0" smtClean="0">
                <a:latin typeface="Arial"/>
                <a:cs typeface="Arial"/>
              </a:rPr>
              <a:t> </a:t>
            </a:r>
            <a:r>
              <a:rPr sz="1400" spc="0" dirty="0" smtClean="0">
                <a:latin typeface="Arial"/>
                <a:cs typeface="Arial"/>
              </a:rPr>
              <a:t>and</a:t>
            </a:r>
            <a:r>
              <a:rPr sz="1400" spc="327" dirty="0" smtClean="0">
                <a:latin typeface="Arial"/>
                <a:cs typeface="Arial"/>
              </a:rPr>
              <a:t> </a:t>
            </a:r>
            <a:r>
              <a:rPr sz="1400" spc="0" dirty="0" smtClean="0">
                <a:latin typeface="Arial"/>
                <a:cs typeface="Arial"/>
              </a:rPr>
              <a:t>the</a:t>
            </a:r>
            <a:r>
              <a:rPr sz="1400" spc="212" dirty="0" smtClean="0">
                <a:latin typeface="Arial"/>
                <a:cs typeface="Arial"/>
              </a:rPr>
              <a:t> </a:t>
            </a:r>
            <a:r>
              <a:rPr sz="1400" spc="0" dirty="0" smtClean="0">
                <a:latin typeface="Arial"/>
                <a:cs typeface="Arial"/>
              </a:rPr>
              <a:t>patient will</a:t>
            </a:r>
            <a:r>
              <a:rPr sz="1400" spc="154" dirty="0" smtClean="0">
                <a:latin typeface="Arial"/>
                <a:cs typeface="Arial"/>
              </a:rPr>
              <a:t> </a:t>
            </a:r>
            <a:r>
              <a:rPr sz="1400" spc="0" dirty="0" smtClean="0">
                <a:latin typeface="Arial"/>
                <a:cs typeface="Arial"/>
              </a:rPr>
              <a:t>have</a:t>
            </a:r>
            <a:r>
              <a:rPr sz="1400" spc="144" dirty="0" smtClean="0">
                <a:latin typeface="Arial"/>
                <a:cs typeface="Arial"/>
              </a:rPr>
              <a:t> </a:t>
            </a:r>
            <a:r>
              <a:rPr sz="1400" spc="0" dirty="0" smtClean="0">
                <a:latin typeface="Arial"/>
                <a:cs typeface="Arial"/>
              </a:rPr>
              <a:t>the</a:t>
            </a:r>
            <a:r>
              <a:rPr sz="1400" spc="84" dirty="0" smtClean="0">
                <a:latin typeface="Arial"/>
                <a:cs typeface="Arial"/>
              </a:rPr>
              <a:t> </a:t>
            </a:r>
            <a:r>
              <a:rPr sz="1400" spc="0" dirty="0" smtClean="0">
                <a:latin typeface="Arial"/>
                <a:cs typeface="Arial"/>
              </a:rPr>
              <a:t>fear</a:t>
            </a:r>
            <a:r>
              <a:rPr sz="1400" spc="131" dirty="0" smtClean="0">
                <a:latin typeface="Arial"/>
                <a:cs typeface="Arial"/>
              </a:rPr>
              <a:t> </a:t>
            </a:r>
            <a:r>
              <a:rPr sz="1400" spc="0" dirty="0" smtClean="0">
                <a:latin typeface="Arial"/>
                <a:cs typeface="Arial"/>
              </a:rPr>
              <a:t>of</a:t>
            </a:r>
            <a:r>
              <a:rPr sz="1400" spc="100" dirty="0" smtClean="0">
                <a:latin typeface="Arial"/>
                <a:cs typeface="Arial"/>
              </a:rPr>
              <a:t> </a:t>
            </a:r>
            <a:r>
              <a:rPr sz="1400" spc="0" dirty="0" smtClean="0">
                <a:latin typeface="Arial"/>
                <a:cs typeface="Arial"/>
              </a:rPr>
              <a:t>destitution</a:t>
            </a:r>
            <a:r>
              <a:rPr sz="1400" spc="0" dirty="0" smtClean="0">
                <a:solidFill>
                  <a:srgbClr val="BFBFD8"/>
                </a:solidFill>
                <a:latin typeface="Arial"/>
                <a:cs typeface="Arial"/>
              </a:rPr>
              <a:t>.</a:t>
            </a:r>
            <a:endParaRPr sz="1400" dirty="0">
              <a:latin typeface="Arial"/>
              <a:cs typeface="Arial"/>
            </a:endParaRPr>
          </a:p>
        </p:txBody>
      </p:sp>
      <p:sp>
        <p:nvSpPr>
          <p:cNvPr id="7" name="object 7"/>
          <p:cNvSpPr txBox="1"/>
          <p:nvPr/>
        </p:nvSpPr>
        <p:spPr>
          <a:xfrm>
            <a:off x="3029903" y="4374768"/>
            <a:ext cx="117199" cy="203200"/>
          </a:xfrm>
          <a:prstGeom prst="rect">
            <a:avLst/>
          </a:prstGeom>
        </p:spPr>
        <p:txBody>
          <a:bodyPr wrap="square" lIns="0" tIns="0" rIns="0" bIns="0" rtlCol="0">
            <a:noAutofit/>
          </a:bodyPr>
          <a:lstStyle/>
          <a:p>
            <a:pPr marL="12700">
              <a:lnSpc>
                <a:spcPts val="1530"/>
              </a:lnSpc>
              <a:spcBef>
                <a:spcPts val="76"/>
              </a:spcBef>
            </a:pPr>
            <a:r>
              <a:rPr sz="1400" spc="0" dirty="0" smtClean="0">
                <a:solidFill>
                  <a:srgbClr val="BFBFF6"/>
                </a:solidFill>
                <a:latin typeface="Arial"/>
                <a:cs typeface="Arial"/>
              </a:rPr>
              <a:t>-</a:t>
            </a:r>
            <a:endParaRPr sz="1400">
              <a:latin typeface="Arial"/>
              <a:cs typeface="Arial"/>
            </a:endParaRPr>
          </a:p>
        </p:txBody>
      </p:sp>
      <p:sp>
        <p:nvSpPr>
          <p:cNvPr id="6" name="object 6"/>
          <p:cNvSpPr txBox="1"/>
          <p:nvPr/>
        </p:nvSpPr>
        <p:spPr>
          <a:xfrm>
            <a:off x="3207927" y="4374768"/>
            <a:ext cx="3847930" cy="421684"/>
          </a:xfrm>
          <a:prstGeom prst="rect">
            <a:avLst/>
          </a:prstGeom>
        </p:spPr>
        <p:txBody>
          <a:bodyPr wrap="square" lIns="0" tIns="0" rIns="0" bIns="0" rtlCol="0">
            <a:noAutofit/>
          </a:bodyPr>
          <a:lstStyle/>
          <a:p>
            <a:pPr marL="12701">
              <a:lnSpc>
                <a:spcPts val="1530"/>
              </a:lnSpc>
              <a:spcBef>
                <a:spcPts val="76"/>
              </a:spcBef>
            </a:pPr>
            <a:r>
              <a:rPr sz="1400" dirty="0" smtClean="0">
                <a:latin typeface="Arial"/>
                <a:cs typeface="Arial"/>
              </a:rPr>
              <a:t>lnspite </a:t>
            </a:r>
            <a:r>
              <a:rPr sz="1400" spc="-114" dirty="0" smtClean="0">
                <a:latin typeface="Arial"/>
                <a:cs typeface="Arial"/>
              </a:rPr>
              <a:t> </a:t>
            </a:r>
            <a:r>
              <a:rPr sz="1400" spc="0" dirty="0" smtClean="0">
                <a:latin typeface="Arial"/>
                <a:cs typeface="Arial"/>
              </a:rPr>
              <a:t>of</a:t>
            </a:r>
            <a:r>
              <a:rPr sz="1400" spc="100" dirty="0" smtClean="0">
                <a:latin typeface="Arial"/>
                <a:cs typeface="Arial"/>
              </a:rPr>
              <a:t> </a:t>
            </a:r>
            <a:r>
              <a:rPr sz="1400" spc="0" dirty="0" smtClean="0">
                <a:latin typeface="Arial"/>
                <a:cs typeface="Arial"/>
              </a:rPr>
              <a:t>the</a:t>
            </a:r>
            <a:r>
              <a:rPr sz="1400" spc="84" dirty="0" smtClean="0">
                <a:latin typeface="Arial"/>
                <a:cs typeface="Arial"/>
              </a:rPr>
              <a:t> </a:t>
            </a:r>
            <a:r>
              <a:rPr sz="1400" spc="0" dirty="0" smtClean="0">
                <a:latin typeface="Arial"/>
                <a:cs typeface="Arial"/>
              </a:rPr>
              <a:t>willingness </a:t>
            </a:r>
            <a:r>
              <a:rPr sz="1400" spc="34" dirty="0" smtClean="0">
                <a:latin typeface="Arial"/>
                <a:cs typeface="Arial"/>
              </a:rPr>
              <a:t> </a:t>
            </a:r>
            <a:r>
              <a:rPr sz="1400" spc="0" dirty="0" smtClean="0">
                <a:latin typeface="Arial"/>
                <a:cs typeface="Arial"/>
              </a:rPr>
              <a:t>of</a:t>
            </a:r>
            <a:r>
              <a:rPr sz="1400" spc="100" dirty="0" smtClean="0">
                <a:latin typeface="Arial"/>
                <a:cs typeface="Arial"/>
              </a:rPr>
              <a:t> </a:t>
            </a:r>
            <a:r>
              <a:rPr sz="1400" spc="0" dirty="0" smtClean="0">
                <a:latin typeface="Arial"/>
                <a:cs typeface="Arial"/>
              </a:rPr>
              <a:t>the</a:t>
            </a:r>
            <a:r>
              <a:rPr sz="1400" spc="150" dirty="0" smtClean="0">
                <a:latin typeface="Arial"/>
                <a:cs typeface="Arial"/>
              </a:rPr>
              <a:t> </a:t>
            </a:r>
            <a:r>
              <a:rPr sz="1400" spc="0" dirty="0" smtClean="0">
                <a:latin typeface="Arial"/>
                <a:cs typeface="Arial"/>
              </a:rPr>
              <a:t>patient</a:t>
            </a:r>
            <a:r>
              <a:rPr sz="1400" spc="252" dirty="0" smtClean="0">
                <a:latin typeface="Arial"/>
                <a:cs typeface="Arial"/>
              </a:rPr>
              <a:t> </a:t>
            </a:r>
            <a:r>
              <a:rPr sz="1400" spc="0" dirty="0" smtClean="0">
                <a:latin typeface="Arial"/>
                <a:cs typeface="Arial"/>
              </a:rPr>
              <a:t>nobody</a:t>
            </a:r>
            <a:endParaRPr sz="1400" dirty="0">
              <a:latin typeface="Arial"/>
              <a:cs typeface="Arial"/>
            </a:endParaRPr>
          </a:p>
          <a:p>
            <a:pPr marL="12700" marR="26670">
              <a:lnSpc>
                <a:spcPct val="95825"/>
              </a:lnSpc>
              <a:spcBef>
                <a:spcPts val="33"/>
              </a:spcBef>
            </a:pPr>
            <a:r>
              <a:rPr sz="1400" spc="0" dirty="0" smtClean="0">
                <a:latin typeface="Arial"/>
                <a:cs typeface="Arial"/>
              </a:rPr>
              <a:t>prefers</a:t>
            </a:r>
            <a:r>
              <a:rPr sz="1400" spc="159" dirty="0" smtClean="0">
                <a:latin typeface="Arial"/>
                <a:cs typeface="Arial"/>
              </a:rPr>
              <a:t> </a:t>
            </a:r>
            <a:r>
              <a:rPr sz="1400" spc="0" dirty="0" smtClean="0">
                <a:latin typeface="Arial"/>
                <a:cs typeface="Arial"/>
              </a:rPr>
              <a:t>to</a:t>
            </a:r>
            <a:r>
              <a:rPr sz="1400" spc="164" dirty="0" smtClean="0">
                <a:latin typeface="Arial"/>
                <a:cs typeface="Arial"/>
              </a:rPr>
              <a:t> </a:t>
            </a:r>
            <a:r>
              <a:rPr sz="1400" spc="0" dirty="0" smtClean="0">
                <a:latin typeface="Arial"/>
                <a:cs typeface="Arial"/>
              </a:rPr>
              <a:t>employ</a:t>
            </a:r>
            <a:r>
              <a:rPr sz="1400" spc="197" dirty="0" smtClean="0">
                <a:latin typeface="Arial"/>
                <a:cs typeface="Arial"/>
              </a:rPr>
              <a:t> </a:t>
            </a:r>
            <a:r>
              <a:rPr sz="1400" spc="0" dirty="0" smtClean="0">
                <a:latin typeface="Arial"/>
                <a:cs typeface="Arial"/>
              </a:rPr>
              <a:t>him</a:t>
            </a:r>
            <a:r>
              <a:rPr sz="1400" spc="0" dirty="0" smtClean="0">
                <a:solidFill>
                  <a:srgbClr val="C3A88E"/>
                </a:solidFill>
                <a:latin typeface="Arial"/>
                <a:cs typeface="Arial"/>
              </a:rPr>
              <a:t>.</a:t>
            </a:r>
            <a:endParaRPr sz="1400" dirty="0">
              <a:latin typeface="Arial"/>
              <a:cs typeface="Arial"/>
            </a:endParaRPr>
          </a:p>
        </p:txBody>
      </p:sp>
      <p:sp>
        <p:nvSpPr>
          <p:cNvPr id="5" name="object 5"/>
          <p:cNvSpPr txBox="1"/>
          <p:nvPr/>
        </p:nvSpPr>
        <p:spPr>
          <a:xfrm>
            <a:off x="3029898" y="4949302"/>
            <a:ext cx="117199" cy="203200"/>
          </a:xfrm>
          <a:prstGeom prst="rect">
            <a:avLst/>
          </a:prstGeom>
        </p:spPr>
        <p:txBody>
          <a:bodyPr wrap="square" lIns="0" tIns="0" rIns="0" bIns="0" rtlCol="0">
            <a:noAutofit/>
          </a:bodyPr>
          <a:lstStyle/>
          <a:p>
            <a:pPr marL="12700">
              <a:lnSpc>
                <a:spcPts val="1530"/>
              </a:lnSpc>
              <a:spcBef>
                <a:spcPts val="76"/>
              </a:spcBef>
            </a:pPr>
            <a:r>
              <a:rPr sz="1400" spc="0" dirty="0" smtClean="0">
                <a:solidFill>
                  <a:srgbClr val="BFBFF6"/>
                </a:solidFill>
                <a:latin typeface="Arial"/>
                <a:cs typeface="Arial"/>
              </a:rPr>
              <a:t>-</a:t>
            </a:r>
            <a:endParaRPr sz="1400">
              <a:latin typeface="Arial"/>
              <a:cs typeface="Arial"/>
            </a:endParaRPr>
          </a:p>
        </p:txBody>
      </p:sp>
      <p:sp>
        <p:nvSpPr>
          <p:cNvPr id="4" name="object 4"/>
          <p:cNvSpPr txBox="1"/>
          <p:nvPr/>
        </p:nvSpPr>
        <p:spPr>
          <a:xfrm>
            <a:off x="3191739" y="4949302"/>
            <a:ext cx="4109592" cy="429776"/>
          </a:xfrm>
          <a:prstGeom prst="rect">
            <a:avLst/>
          </a:prstGeom>
        </p:spPr>
        <p:txBody>
          <a:bodyPr wrap="square" lIns="0" tIns="0" rIns="0" bIns="0" rtlCol="0">
            <a:noAutofit/>
          </a:bodyPr>
          <a:lstStyle/>
          <a:p>
            <a:pPr marL="12700">
              <a:lnSpc>
                <a:spcPts val="1530"/>
              </a:lnSpc>
              <a:spcBef>
                <a:spcPts val="76"/>
              </a:spcBef>
            </a:pPr>
            <a:r>
              <a:rPr sz="1400" spc="0" dirty="0" smtClean="0">
                <a:latin typeface="Arial"/>
                <a:cs typeface="Arial"/>
              </a:rPr>
              <a:t>As</a:t>
            </a:r>
            <a:r>
              <a:rPr sz="1400" spc="144" dirty="0" smtClean="0">
                <a:latin typeface="Arial"/>
                <a:cs typeface="Arial"/>
              </a:rPr>
              <a:t> </a:t>
            </a:r>
            <a:r>
              <a:rPr sz="1400" spc="0" dirty="0" smtClean="0">
                <a:latin typeface="Arial"/>
                <a:cs typeface="Arial"/>
              </a:rPr>
              <a:t>a</a:t>
            </a:r>
            <a:r>
              <a:rPr sz="1400" spc="109" dirty="0" smtClean="0">
                <a:latin typeface="Arial"/>
                <a:cs typeface="Arial"/>
              </a:rPr>
              <a:t> </a:t>
            </a:r>
            <a:r>
              <a:rPr sz="1400" spc="0" dirty="0" smtClean="0">
                <a:latin typeface="Arial"/>
                <a:cs typeface="Arial"/>
              </a:rPr>
              <a:t>result </a:t>
            </a:r>
            <a:r>
              <a:rPr sz="1400" spc="-104" dirty="0" smtClean="0">
                <a:latin typeface="Arial"/>
                <a:cs typeface="Arial"/>
              </a:rPr>
              <a:t> </a:t>
            </a:r>
            <a:r>
              <a:rPr sz="1400" spc="0" dirty="0" smtClean="0">
                <a:latin typeface="Arial"/>
                <a:cs typeface="Arial"/>
              </a:rPr>
              <a:t>the </a:t>
            </a:r>
            <a:r>
              <a:rPr sz="1400" spc="18" dirty="0" smtClean="0">
                <a:latin typeface="Arial"/>
                <a:cs typeface="Arial"/>
              </a:rPr>
              <a:t> </a:t>
            </a:r>
            <a:r>
              <a:rPr sz="1400" spc="0" dirty="0" smtClean="0">
                <a:latin typeface="Arial"/>
                <a:cs typeface="Arial"/>
              </a:rPr>
              <a:t>patient </a:t>
            </a:r>
            <a:r>
              <a:rPr sz="1400" spc="75" dirty="0" smtClean="0">
                <a:latin typeface="Arial"/>
                <a:cs typeface="Arial"/>
              </a:rPr>
              <a:t> </a:t>
            </a:r>
            <a:r>
              <a:rPr sz="1400" spc="0" dirty="0" smtClean="0">
                <a:latin typeface="Arial"/>
                <a:cs typeface="Arial"/>
              </a:rPr>
              <a:t>is</a:t>
            </a:r>
            <a:r>
              <a:rPr sz="1400" spc="119" dirty="0" smtClean="0">
                <a:latin typeface="Arial"/>
                <a:cs typeface="Arial"/>
              </a:rPr>
              <a:t> </a:t>
            </a:r>
            <a:r>
              <a:rPr sz="1400" spc="0" dirty="0" smtClean="0">
                <a:latin typeface="Arial"/>
                <a:cs typeface="Arial"/>
              </a:rPr>
              <a:t>forced</a:t>
            </a:r>
            <a:r>
              <a:rPr sz="1400" spc="248" dirty="0" smtClean="0">
                <a:latin typeface="Arial"/>
                <a:cs typeface="Arial"/>
              </a:rPr>
              <a:t> </a:t>
            </a:r>
            <a:r>
              <a:rPr sz="1400" spc="0" dirty="0" smtClean="0">
                <a:latin typeface="Arial"/>
                <a:cs typeface="Arial"/>
              </a:rPr>
              <a:t>to</a:t>
            </a:r>
            <a:r>
              <a:rPr sz="1400" spc="100" dirty="0" smtClean="0">
                <a:latin typeface="Arial"/>
                <a:cs typeface="Arial"/>
              </a:rPr>
              <a:t> </a:t>
            </a:r>
            <a:r>
              <a:rPr sz="1400" spc="0" dirty="0" smtClean="0">
                <a:latin typeface="Arial"/>
                <a:cs typeface="Arial"/>
              </a:rPr>
              <a:t>lead </a:t>
            </a:r>
            <a:r>
              <a:rPr sz="1400" spc="-119" dirty="0" smtClean="0">
                <a:latin typeface="Arial"/>
                <a:cs typeface="Arial"/>
              </a:rPr>
              <a:t> </a:t>
            </a:r>
            <a:r>
              <a:rPr sz="1400" spc="0" dirty="0" smtClean="0">
                <a:latin typeface="Arial"/>
                <a:cs typeface="Arial"/>
              </a:rPr>
              <a:t>an</a:t>
            </a:r>
            <a:r>
              <a:rPr sz="1400" spc="159" dirty="0" smtClean="0">
                <a:latin typeface="Arial"/>
                <a:cs typeface="Arial"/>
              </a:rPr>
              <a:t> </a:t>
            </a:r>
            <a:r>
              <a:rPr sz="1400" spc="0" dirty="0" smtClean="0">
                <a:latin typeface="Arial"/>
                <a:cs typeface="Arial"/>
              </a:rPr>
              <a:t>idle </a:t>
            </a:r>
            <a:r>
              <a:rPr sz="1400" spc="89" dirty="0" smtClean="0">
                <a:latin typeface="Arial"/>
                <a:cs typeface="Arial"/>
              </a:rPr>
              <a:t> </a:t>
            </a:r>
            <a:r>
              <a:rPr sz="1400" spc="0" dirty="0" smtClean="0">
                <a:latin typeface="Arial"/>
                <a:cs typeface="Arial"/>
              </a:rPr>
              <a:t>life</a:t>
            </a:r>
            <a:r>
              <a:rPr lang="en-US" sz="1400" dirty="0">
                <a:latin typeface="Arial"/>
                <a:cs typeface="Arial"/>
              </a:rPr>
              <a:t> </a:t>
            </a:r>
            <a:r>
              <a:rPr sz="1400" dirty="0" smtClean="0">
                <a:latin typeface="Arial"/>
                <a:cs typeface="Arial"/>
              </a:rPr>
              <a:t>which </a:t>
            </a:r>
            <a:r>
              <a:rPr sz="1400" spc="89" dirty="0" smtClean="0">
                <a:latin typeface="Arial"/>
                <a:cs typeface="Arial"/>
              </a:rPr>
              <a:t> </a:t>
            </a:r>
            <a:r>
              <a:rPr sz="1400" spc="0" dirty="0" smtClean="0">
                <a:latin typeface="Arial"/>
                <a:cs typeface="Arial"/>
              </a:rPr>
              <a:t>leads </a:t>
            </a:r>
            <a:r>
              <a:rPr sz="1400" spc="-50" dirty="0" smtClean="0">
                <a:latin typeface="Arial"/>
                <a:cs typeface="Arial"/>
              </a:rPr>
              <a:t> </a:t>
            </a:r>
            <a:r>
              <a:rPr sz="1400" spc="0" dirty="0" smtClean="0">
                <a:latin typeface="Arial"/>
                <a:cs typeface="Arial"/>
              </a:rPr>
              <a:t>to</a:t>
            </a:r>
            <a:r>
              <a:rPr sz="1400" spc="39" dirty="0" smtClean="0">
                <a:latin typeface="Arial"/>
                <a:cs typeface="Arial"/>
              </a:rPr>
              <a:t> </a:t>
            </a:r>
            <a:r>
              <a:rPr sz="1400" spc="0" dirty="0" smtClean="0">
                <a:latin typeface="Arial"/>
                <a:cs typeface="Arial"/>
              </a:rPr>
              <a:t>serious </a:t>
            </a:r>
            <a:r>
              <a:rPr sz="1400" spc="75" dirty="0" smtClean="0">
                <a:latin typeface="Arial"/>
                <a:cs typeface="Arial"/>
              </a:rPr>
              <a:t> </a:t>
            </a:r>
            <a:r>
              <a:rPr sz="1400" spc="0" dirty="0" smtClean="0">
                <a:latin typeface="Arial"/>
                <a:cs typeface="Arial"/>
              </a:rPr>
              <a:t>economic </a:t>
            </a:r>
            <a:r>
              <a:rPr sz="1400" spc="-4" dirty="0" smtClean="0">
                <a:latin typeface="Arial"/>
                <a:cs typeface="Arial"/>
              </a:rPr>
              <a:t> </a:t>
            </a:r>
            <a:r>
              <a:rPr sz="1400" spc="0" dirty="0" smtClean="0">
                <a:latin typeface="Arial"/>
                <a:cs typeface="Arial"/>
              </a:rPr>
              <a:t>problems</a:t>
            </a:r>
            <a:r>
              <a:rPr sz="1400" spc="0" dirty="0" smtClean="0">
                <a:solidFill>
                  <a:srgbClr val="BFBFD8"/>
                </a:solidFill>
                <a:latin typeface="Arial"/>
                <a:cs typeface="Arial"/>
              </a:rPr>
              <a:t>.</a:t>
            </a:r>
            <a:endParaRPr sz="1400" dirty="0">
              <a:latin typeface="Arial"/>
              <a:cs typeface="Arial"/>
            </a:endParaRPr>
          </a:p>
        </p:txBody>
      </p:sp>
      <p:sp>
        <p:nvSpPr>
          <p:cNvPr id="3" name="object 3"/>
          <p:cNvSpPr txBox="1"/>
          <p:nvPr/>
        </p:nvSpPr>
        <p:spPr>
          <a:xfrm>
            <a:off x="3029891" y="5531929"/>
            <a:ext cx="117199" cy="203200"/>
          </a:xfrm>
          <a:prstGeom prst="rect">
            <a:avLst/>
          </a:prstGeom>
        </p:spPr>
        <p:txBody>
          <a:bodyPr wrap="square" lIns="0" tIns="0" rIns="0" bIns="0" rtlCol="0">
            <a:noAutofit/>
          </a:bodyPr>
          <a:lstStyle/>
          <a:p>
            <a:pPr marL="12700">
              <a:lnSpc>
                <a:spcPts val="1530"/>
              </a:lnSpc>
              <a:spcBef>
                <a:spcPts val="76"/>
              </a:spcBef>
            </a:pPr>
            <a:r>
              <a:rPr sz="1400" spc="0" dirty="0" smtClean="0">
                <a:solidFill>
                  <a:srgbClr val="BFBFF6"/>
                </a:solidFill>
                <a:latin typeface="Arial"/>
                <a:cs typeface="Arial"/>
              </a:rPr>
              <a:t>-</a:t>
            </a:r>
            <a:endParaRPr sz="1400">
              <a:latin typeface="Arial"/>
              <a:cs typeface="Arial"/>
            </a:endParaRPr>
          </a:p>
        </p:txBody>
      </p:sp>
      <p:sp>
        <p:nvSpPr>
          <p:cNvPr id="2" name="object 2"/>
          <p:cNvSpPr txBox="1"/>
          <p:nvPr/>
        </p:nvSpPr>
        <p:spPr>
          <a:xfrm>
            <a:off x="3207915" y="5531929"/>
            <a:ext cx="4080820" cy="203200"/>
          </a:xfrm>
          <a:prstGeom prst="rect">
            <a:avLst/>
          </a:prstGeom>
        </p:spPr>
        <p:txBody>
          <a:bodyPr wrap="square" lIns="0" tIns="0" rIns="0" bIns="0" rtlCol="0">
            <a:noAutofit/>
          </a:bodyPr>
          <a:lstStyle/>
          <a:p>
            <a:pPr marL="12700">
              <a:lnSpc>
                <a:spcPts val="1530"/>
              </a:lnSpc>
              <a:spcBef>
                <a:spcPts val="76"/>
              </a:spcBef>
            </a:pPr>
            <a:r>
              <a:rPr sz="1400" spc="0" dirty="0" smtClean="0">
                <a:latin typeface="Arial"/>
                <a:cs typeface="Arial"/>
              </a:rPr>
              <a:t>So </a:t>
            </a:r>
            <a:r>
              <a:rPr lang="en-US" sz="1400" dirty="0" smtClean="0">
                <a:latin typeface="Arial"/>
                <a:cs typeface="Arial"/>
              </a:rPr>
              <a:t>one</a:t>
            </a:r>
            <a:r>
              <a:rPr sz="1400" spc="212" dirty="0" smtClean="0">
                <a:latin typeface="Arial"/>
                <a:cs typeface="Arial"/>
              </a:rPr>
              <a:t> </a:t>
            </a:r>
            <a:r>
              <a:rPr sz="1400" spc="0" dirty="0" smtClean="0">
                <a:latin typeface="Arial"/>
                <a:cs typeface="Arial"/>
              </a:rPr>
              <a:t>should</a:t>
            </a:r>
            <a:r>
              <a:rPr sz="1400" spc="139" dirty="0" smtClean="0">
                <a:latin typeface="Arial"/>
                <a:cs typeface="Arial"/>
              </a:rPr>
              <a:t> </a:t>
            </a:r>
            <a:r>
              <a:rPr sz="1400" spc="0" dirty="0" smtClean="0">
                <a:latin typeface="Arial"/>
                <a:cs typeface="Arial"/>
              </a:rPr>
              <a:t>feel</a:t>
            </a:r>
            <a:r>
              <a:rPr sz="1400" spc="222" dirty="0" smtClean="0">
                <a:latin typeface="Arial"/>
                <a:cs typeface="Arial"/>
              </a:rPr>
              <a:t> </a:t>
            </a:r>
            <a:r>
              <a:rPr sz="1400" spc="0" dirty="0" smtClean="0">
                <a:latin typeface="Arial"/>
                <a:cs typeface="Arial"/>
              </a:rPr>
              <a:t>their</a:t>
            </a:r>
            <a:r>
              <a:rPr sz="1400" spc="139" dirty="0" smtClean="0">
                <a:latin typeface="Arial"/>
                <a:cs typeface="Arial"/>
              </a:rPr>
              <a:t> </a:t>
            </a:r>
            <a:r>
              <a:rPr sz="1400" spc="0" dirty="0" smtClean="0">
                <a:latin typeface="Arial"/>
                <a:cs typeface="Arial"/>
              </a:rPr>
              <a:t>economic </a:t>
            </a:r>
            <a:r>
              <a:rPr sz="1400" spc="-39" dirty="0" smtClean="0">
                <a:latin typeface="Arial"/>
                <a:cs typeface="Arial"/>
              </a:rPr>
              <a:t> </a:t>
            </a:r>
            <a:r>
              <a:rPr sz="1400" spc="0" dirty="0" smtClean="0">
                <a:latin typeface="Arial"/>
                <a:cs typeface="Arial"/>
              </a:rPr>
              <a:t>condition</a:t>
            </a:r>
            <a:r>
              <a:rPr sz="1400" spc="0" dirty="0" smtClean="0">
                <a:solidFill>
                  <a:srgbClr val="C3A88E"/>
                </a:solidFill>
                <a:latin typeface="Arial"/>
                <a:cs typeface="Arial"/>
              </a:rPr>
              <a:t>.</a:t>
            </a:r>
            <a:endParaRPr sz="1400" dirty="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1"/>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22" name="object 22"/>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23" name="object 23"/>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24" name="object 24"/>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25" name="object 25"/>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26" name="object 26"/>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27" name="object 27"/>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28" name="object 28"/>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29" name="object 29"/>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20" name="object 20"/>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18" name="object 18"/>
          <p:cNvSpPr txBox="1"/>
          <p:nvPr/>
        </p:nvSpPr>
        <p:spPr>
          <a:xfrm>
            <a:off x="4810150" y="2449657"/>
            <a:ext cx="1803910" cy="292100"/>
          </a:xfrm>
          <a:prstGeom prst="rect">
            <a:avLst/>
          </a:prstGeom>
        </p:spPr>
        <p:txBody>
          <a:bodyPr wrap="square" lIns="0" tIns="0" rIns="0" bIns="0" rtlCol="0">
            <a:noAutofit/>
          </a:bodyPr>
          <a:lstStyle/>
          <a:p>
            <a:pPr marL="12700">
              <a:lnSpc>
                <a:spcPts val="2245"/>
              </a:lnSpc>
              <a:spcBef>
                <a:spcPts val="112"/>
              </a:spcBef>
            </a:pPr>
            <a:r>
              <a:rPr lang="en-US" sz="2100" b="1" spc="0" dirty="0" smtClean="0">
                <a:latin typeface="Arial"/>
                <a:cs typeface="Arial"/>
              </a:rPr>
              <a:t>Cont.</a:t>
            </a:r>
            <a:endParaRPr sz="2100" dirty="0">
              <a:latin typeface="Arial"/>
              <a:cs typeface="Arial"/>
            </a:endParaRPr>
          </a:p>
        </p:txBody>
      </p:sp>
      <p:sp>
        <p:nvSpPr>
          <p:cNvPr id="17" name="object 17"/>
          <p:cNvSpPr txBox="1"/>
          <p:nvPr/>
        </p:nvSpPr>
        <p:spPr>
          <a:xfrm>
            <a:off x="6768428" y="2449657"/>
            <a:ext cx="302413" cy="292100"/>
          </a:xfrm>
          <a:prstGeom prst="rect">
            <a:avLst/>
          </a:prstGeom>
        </p:spPr>
        <p:txBody>
          <a:bodyPr wrap="square" lIns="0" tIns="0" rIns="0" bIns="0" rtlCol="0">
            <a:noAutofit/>
          </a:bodyPr>
          <a:lstStyle/>
          <a:p>
            <a:pPr marL="12700">
              <a:lnSpc>
                <a:spcPts val="2245"/>
              </a:lnSpc>
              <a:spcBef>
                <a:spcPts val="112"/>
              </a:spcBef>
            </a:pPr>
            <a:r>
              <a:rPr sz="2100" b="1" spc="0" dirty="0" err="1" smtClean="0">
                <a:solidFill>
                  <a:srgbClr val="E1E1ED"/>
                </a:solidFill>
                <a:latin typeface="Arial"/>
                <a:cs typeface="Arial"/>
              </a:rPr>
              <a:t>i</a:t>
            </a:r>
            <a:endParaRPr sz="2100" dirty="0">
              <a:latin typeface="Arial"/>
              <a:cs typeface="Arial"/>
            </a:endParaRPr>
          </a:p>
        </p:txBody>
      </p:sp>
      <p:sp>
        <p:nvSpPr>
          <p:cNvPr id="16" name="object 16"/>
          <p:cNvSpPr txBox="1"/>
          <p:nvPr/>
        </p:nvSpPr>
        <p:spPr>
          <a:xfrm>
            <a:off x="2916623" y="3259563"/>
            <a:ext cx="140929" cy="241300"/>
          </a:xfrm>
          <a:prstGeom prst="rect">
            <a:avLst/>
          </a:prstGeom>
        </p:spPr>
        <p:txBody>
          <a:bodyPr wrap="square" lIns="0" tIns="0" rIns="0" bIns="0" rtlCol="0">
            <a:noAutofit/>
          </a:bodyPr>
          <a:lstStyle/>
          <a:p>
            <a:pPr marL="12700">
              <a:lnSpc>
                <a:spcPts val="1839"/>
              </a:lnSpc>
              <a:spcBef>
                <a:spcPts val="92"/>
              </a:spcBef>
            </a:pPr>
            <a:r>
              <a:rPr sz="1700" spc="0" dirty="0" smtClean="0">
                <a:solidFill>
                  <a:srgbClr val="FBFDDA"/>
                </a:solidFill>
                <a:latin typeface="Arial"/>
                <a:cs typeface="Arial"/>
              </a:rPr>
              <a:t>•</a:t>
            </a:r>
            <a:endParaRPr sz="1700">
              <a:latin typeface="Arial"/>
              <a:cs typeface="Arial"/>
            </a:endParaRPr>
          </a:p>
        </p:txBody>
      </p:sp>
      <p:sp>
        <p:nvSpPr>
          <p:cNvPr id="12" name="object 12"/>
          <p:cNvSpPr txBox="1"/>
          <p:nvPr/>
        </p:nvSpPr>
        <p:spPr>
          <a:xfrm>
            <a:off x="3159385" y="3579550"/>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AAACD8"/>
                </a:solidFill>
                <a:latin typeface="Arial"/>
                <a:cs typeface="Arial"/>
              </a:rPr>
              <a:t>-</a:t>
            </a:r>
            <a:endParaRPr sz="1500">
              <a:latin typeface="Arial"/>
              <a:cs typeface="Arial"/>
            </a:endParaRPr>
          </a:p>
        </p:txBody>
      </p:sp>
      <p:sp>
        <p:nvSpPr>
          <p:cNvPr id="11" name="object 11"/>
          <p:cNvSpPr txBox="1"/>
          <p:nvPr/>
        </p:nvSpPr>
        <p:spPr>
          <a:xfrm>
            <a:off x="3329316" y="3560781"/>
            <a:ext cx="4214484" cy="234669"/>
          </a:xfrm>
          <a:prstGeom prst="rect">
            <a:avLst/>
          </a:prstGeom>
        </p:spPr>
        <p:txBody>
          <a:bodyPr wrap="square" lIns="0" tIns="0" rIns="0" bIns="0" rtlCol="0">
            <a:noAutofit/>
          </a:bodyPr>
          <a:lstStyle/>
          <a:p>
            <a:pPr marL="12700">
              <a:lnSpc>
                <a:spcPts val="1635"/>
              </a:lnSpc>
              <a:spcBef>
                <a:spcPts val="81"/>
              </a:spcBef>
            </a:pPr>
            <a:r>
              <a:rPr sz="1500" spc="0" dirty="0" smtClean="0">
                <a:latin typeface="Arial"/>
                <a:cs typeface="Arial"/>
              </a:rPr>
              <a:t>A</a:t>
            </a:r>
            <a:r>
              <a:rPr sz="1500" spc="114" dirty="0" smtClean="0">
                <a:latin typeface="Arial"/>
                <a:cs typeface="Arial"/>
              </a:rPr>
              <a:t> </a:t>
            </a:r>
            <a:r>
              <a:rPr sz="1500" spc="0" dirty="0" smtClean="0">
                <a:latin typeface="Arial"/>
                <a:cs typeface="Arial"/>
              </a:rPr>
              <a:t>patient</a:t>
            </a:r>
            <a:r>
              <a:rPr sz="1500" spc="182" dirty="0" smtClean="0">
                <a:latin typeface="Arial"/>
                <a:cs typeface="Arial"/>
              </a:rPr>
              <a:t> </a:t>
            </a:r>
            <a:r>
              <a:rPr sz="1500" spc="0" dirty="0" smtClean="0">
                <a:latin typeface="Arial"/>
                <a:cs typeface="Arial"/>
              </a:rPr>
              <a:t>with</a:t>
            </a:r>
            <a:r>
              <a:rPr sz="1500" spc="230" dirty="0" smtClean="0">
                <a:latin typeface="Arial"/>
                <a:cs typeface="Arial"/>
              </a:rPr>
              <a:t> </a:t>
            </a:r>
            <a:r>
              <a:rPr sz="1500" spc="0" dirty="0" smtClean="0">
                <a:latin typeface="Arial"/>
                <a:cs typeface="Arial"/>
              </a:rPr>
              <a:t>physical</a:t>
            </a:r>
            <a:r>
              <a:rPr lang="en-US" sz="1500" spc="0" dirty="0" smtClean="0">
                <a:latin typeface="Arial"/>
                <a:cs typeface="Arial"/>
              </a:rPr>
              <a:t> disability should be </a:t>
            </a:r>
            <a:endParaRPr sz="1500" dirty="0">
              <a:latin typeface="Arial"/>
              <a:cs typeface="Arial"/>
            </a:endParaRPr>
          </a:p>
        </p:txBody>
      </p:sp>
      <p:sp>
        <p:nvSpPr>
          <p:cNvPr id="10" name="object 10"/>
          <p:cNvSpPr txBox="1"/>
          <p:nvPr/>
        </p:nvSpPr>
        <p:spPr>
          <a:xfrm>
            <a:off x="3291998" y="3822311"/>
            <a:ext cx="4023202" cy="499325"/>
          </a:xfrm>
          <a:prstGeom prst="rect">
            <a:avLst/>
          </a:prstGeom>
        </p:spPr>
        <p:txBody>
          <a:bodyPr wrap="square" lIns="0" tIns="0" rIns="0" bIns="0" rtlCol="0">
            <a:noAutofit/>
          </a:bodyPr>
          <a:lstStyle/>
          <a:p>
            <a:pPr marL="12703">
              <a:lnSpc>
                <a:spcPts val="1635"/>
              </a:lnSpc>
              <a:spcBef>
                <a:spcPts val="81"/>
              </a:spcBef>
            </a:pPr>
            <a:r>
              <a:rPr sz="1500" spc="0" dirty="0" smtClean="0">
                <a:latin typeface="Arial"/>
                <a:cs typeface="Arial"/>
              </a:rPr>
              <a:t>understood </a:t>
            </a:r>
            <a:r>
              <a:rPr sz="1500" spc="10" dirty="0" smtClean="0">
                <a:latin typeface="Arial"/>
                <a:cs typeface="Arial"/>
              </a:rPr>
              <a:t> </a:t>
            </a:r>
            <a:r>
              <a:rPr sz="1500" spc="0" dirty="0" smtClean="0">
                <a:latin typeface="Arial"/>
                <a:cs typeface="Arial"/>
              </a:rPr>
              <a:t>in</a:t>
            </a:r>
            <a:r>
              <a:rPr sz="1500" spc="11"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context</a:t>
            </a:r>
            <a:r>
              <a:rPr sz="1500" spc="293" dirty="0" smtClean="0">
                <a:latin typeface="Arial"/>
                <a:cs typeface="Arial"/>
              </a:rPr>
              <a:t> </a:t>
            </a:r>
            <a:r>
              <a:rPr sz="1500" spc="0" dirty="0" smtClean="0">
                <a:latin typeface="Arial"/>
                <a:cs typeface="Arial"/>
              </a:rPr>
              <a:t>of</a:t>
            </a:r>
            <a:r>
              <a:rPr sz="1500" spc="119" dirty="0" smtClean="0">
                <a:latin typeface="Arial"/>
                <a:cs typeface="Arial"/>
              </a:rPr>
              <a:t> </a:t>
            </a:r>
            <a:r>
              <a:rPr sz="1500" spc="0" dirty="0" smtClean="0">
                <a:latin typeface="Arial"/>
                <a:cs typeface="Arial"/>
              </a:rPr>
              <a:t>his</a:t>
            </a:r>
            <a:r>
              <a:rPr sz="1500" spc="150" dirty="0" smtClean="0">
                <a:latin typeface="Arial"/>
                <a:cs typeface="Arial"/>
              </a:rPr>
              <a:t> </a:t>
            </a:r>
            <a:r>
              <a:rPr lang="en-US" sz="1500" spc="150" dirty="0" smtClean="0">
                <a:latin typeface="Arial"/>
                <a:cs typeface="Arial"/>
              </a:rPr>
              <a:t> psychological and </a:t>
            </a:r>
            <a:r>
              <a:rPr sz="1500" spc="0" dirty="0" smtClean="0">
                <a:latin typeface="Arial"/>
                <a:cs typeface="Arial"/>
              </a:rPr>
              <a:t>social</a:t>
            </a:r>
            <a:r>
              <a:rPr lang="en-US" sz="1500" spc="0" dirty="0" smtClean="0">
                <a:latin typeface="Arial"/>
                <a:cs typeface="Arial"/>
              </a:rPr>
              <a:t> issues</a:t>
            </a:r>
            <a:r>
              <a:rPr sz="1500" spc="210" dirty="0" smtClean="0">
                <a:latin typeface="Arial"/>
                <a:cs typeface="Arial"/>
              </a:rPr>
              <a:t> </a:t>
            </a:r>
            <a:r>
              <a:rPr sz="1500" spc="0" dirty="0" smtClean="0">
                <a:latin typeface="Arial"/>
                <a:cs typeface="Arial"/>
              </a:rPr>
              <a:t>.</a:t>
            </a:r>
            <a:endParaRPr sz="1500" dirty="0">
              <a:latin typeface="Arial"/>
              <a:cs typeface="Arial"/>
            </a:endParaRPr>
          </a:p>
        </p:txBody>
      </p:sp>
      <p:sp>
        <p:nvSpPr>
          <p:cNvPr id="3" name="object 3"/>
          <p:cNvSpPr txBox="1"/>
          <p:nvPr/>
        </p:nvSpPr>
        <p:spPr>
          <a:xfrm>
            <a:off x="3159384" y="5295060"/>
            <a:ext cx="123756" cy="215900"/>
          </a:xfrm>
          <a:prstGeom prst="rect">
            <a:avLst/>
          </a:prstGeom>
        </p:spPr>
        <p:txBody>
          <a:bodyPr wrap="square" lIns="0" tIns="0" rIns="0" bIns="0" rtlCol="0">
            <a:noAutofit/>
          </a:bodyPr>
          <a:lstStyle/>
          <a:p>
            <a:pPr marL="12700">
              <a:lnSpc>
                <a:spcPts val="1635"/>
              </a:lnSpc>
              <a:spcBef>
                <a:spcPts val="81"/>
              </a:spcBef>
            </a:pPr>
            <a:r>
              <a:rPr sz="1500" spc="0" dirty="0" smtClean="0">
                <a:solidFill>
                  <a:srgbClr val="E1E1ED"/>
                </a:solidFill>
                <a:latin typeface="Arial"/>
                <a:cs typeface="Arial"/>
              </a:rPr>
              <a:t>-</a:t>
            </a:r>
            <a:endParaRPr sz="1500">
              <a:latin typeface="Arial"/>
              <a:cs typeface="Arial"/>
            </a:endParaRPr>
          </a:p>
        </p:txBody>
      </p:sp>
      <p:sp>
        <p:nvSpPr>
          <p:cNvPr id="2" name="object 2"/>
          <p:cNvSpPr txBox="1"/>
          <p:nvPr/>
        </p:nvSpPr>
        <p:spPr>
          <a:xfrm>
            <a:off x="3283140" y="4478866"/>
            <a:ext cx="3771233" cy="709513"/>
          </a:xfrm>
          <a:prstGeom prst="rect">
            <a:avLst/>
          </a:prstGeom>
        </p:spPr>
        <p:txBody>
          <a:bodyPr wrap="square" lIns="0" tIns="0" rIns="0" bIns="0" rtlCol="0">
            <a:noAutofit/>
          </a:bodyPr>
          <a:lstStyle/>
          <a:p>
            <a:pPr marL="12707" marR="20158">
              <a:lnSpc>
                <a:spcPts val="1635"/>
              </a:lnSpc>
              <a:spcBef>
                <a:spcPts val="81"/>
              </a:spcBef>
            </a:pPr>
            <a:r>
              <a:rPr sz="1500" spc="0" dirty="0" smtClean="0">
                <a:latin typeface="Arial"/>
                <a:cs typeface="Arial"/>
              </a:rPr>
              <a:t>The</a:t>
            </a:r>
            <a:r>
              <a:rPr sz="1500" spc="184" dirty="0" smtClean="0">
                <a:latin typeface="Arial"/>
                <a:cs typeface="Arial"/>
              </a:rPr>
              <a:t> </a:t>
            </a:r>
            <a:r>
              <a:rPr lang="en-US" sz="1500" dirty="0" smtClean="0">
                <a:latin typeface="Arial"/>
                <a:cs typeface="Arial"/>
              </a:rPr>
              <a:t>mental health specialist </a:t>
            </a:r>
            <a:r>
              <a:rPr sz="1500" spc="165" dirty="0" smtClean="0">
                <a:latin typeface="Arial"/>
                <a:cs typeface="Arial"/>
              </a:rPr>
              <a:t> </a:t>
            </a:r>
            <a:r>
              <a:rPr sz="1500" spc="0" dirty="0" smtClean="0">
                <a:latin typeface="Arial"/>
                <a:cs typeface="Arial"/>
              </a:rPr>
              <a:t>should</a:t>
            </a:r>
            <a:r>
              <a:rPr sz="1500" spc="325" dirty="0" smtClean="0">
                <a:latin typeface="Arial"/>
                <a:cs typeface="Arial"/>
              </a:rPr>
              <a:t> </a:t>
            </a:r>
            <a:r>
              <a:rPr sz="1500" spc="0" dirty="0" smtClean="0">
                <a:latin typeface="Arial"/>
                <a:cs typeface="Arial"/>
              </a:rPr>
              <a:t>understand</a:t>
            </a:r>
            <a:r>
              <a:rPr sz="1500" spc="362" dirty="0" smtClean="0">
                <a:latin typeface="Arial"/>
                <a:cs typeface="Arial"/>
              </a:rPr>
              <a:t> </a:t>
            </a:r>
            <a:r>
              <a:rPr sz="1500" spc="0" dirty="0" smtClean="0">
                <a:latin typeface="Arial"/>
                <a:cs typeface="Arial"/>
              </a:rPr>
              <a:t>the</a:t>
            </a:r>
            <a:r>
              <a:rPr sz="1500" spc="240" dirty="0" smtClean="0">
                <a:latin typeface="Arial"/>
                <a:cs typeface="Arial"/>
              </a:rPr>
              <a:t> </a:t>
            </a:r>
            <a:r>
              <a:rPr sz="1500" spc="0" dirty="0" smtClean="0">
                <a:latin typeface="Arial"/>
                <a:cs typeface="Arial"/>
              </a:rPr>
              <a:t>social</a:t>
            </a:r>
            <a:r>
              <a:rPr lang="en-US" sz="1500" dirty="0">
                <a:latin typeface="Arial"/>
                <a:cs typeface="Arial"/>
              </a:rPr>
              <a:t> </a:t>
            </a:r>
            <a:r>
              <a:rPr sz="1500" spc="0" dirty="0" smtClean="0">
                <a:latin typeface="Arial"/>
                <a:cs typeface="Arial"/>
              </a:rPr>
              <a:t>environment </a:t>
            </a:r>
            <a:r>
              <a:rPr sz="1500" spc="25" dirty="0" smtClean="0">
                <a:latin typeface="Arial"/>
                <a:cs typeface="Arial"/>
              </a:rPr>
              <a:t> </a:t>
            </a:r>
            <a:r>
              <a:rPr lang="en-US" sz="1500" dirty="0" smtClean="0">
                <a:latin typeface="Arial"/>
                <a:cs typeface="Arial"/>
              </a:rPr>
              <a:t>capable of</a:t>
            </a:r>
            <a:r>
              <a:rPr sz="1500" spc="129" dirty="0" smtClean="0">
                <a:latin typeface="Arial"/>
                <a:cs typeface="Arial"/>
              </a:rPr>
              <a:t> </a:t>
            </a:r>
            <a:r>
              <a:rPr lang="en-US" sz="1500" dirty="0" smtClean="0">
                <a:latin typeface="Arial"/>
                <a:cs typeface="Arial"/>
              </a:rPr>
              <a:t>causing</a:t>
            </a:r>
            <a:r>
              <a:rPr sz="1500" spc="322" dirty="0" smtClean="0">
                <a:latin typeface="Arial"/>
                <a:cs typeface="Arial"/>
              </a:rPr>
              <a:t> </a:t>
            </a:r>
            <a:r>
              <a:rPr sz="1500" spc="0" dirty="0" smtClean="0">
                <a:latin typeface="Arial"/>
                <a:cs typeface="Arial"/>
              </a:rPr>
              <a:t>the</a:t>
            </a:r>
            <a:r>
              <a:rPr sz="1500" spc="175" dirty="0" smtClean="0">
                <a:latin typeface="Arial"/>
                <a:cs typeface="Arial"/>
              </a:rPr>
              <a:t> </a:t>
            </a:r>
            <a:r>
              <a:rPr sz="1500" spc="0" dirty="0" smtClean="0">
                <a:latin typeface="Arial"/>
                <a:cs typeface="Arial"/>
              </a:rPr>
              <a:t>patient</a:t>
            </a:r>
            <a:r>
              <a:rPr lang="en-US" sz="1500" dirty="0">
                <a:latin typeface="Arial"/>
                <a:cs typeface="Arial"/>
              </a:rPr>
              <a:t>s</a:t>
            </a:r>
            <a:r>
              <a:rPr sz="1500" spc="305" dirty="0" smtClean="0">
                <a:latin typeface="Arial"/>
                <a:cs typeface="Arial"/>
              </a:rPr>
              <a:t> </a:t>
            </a:r>
            <a:r>
              <a:rPr sz="1500" spc="0" dirty="0" smtClean="0">
                <a:latin typeface="Arial"/>
                <a:cs typeface="Arial"/>
              </a:rPr>
              <a:t>health condition.</a:t>
            </a:r>
            <a:endParaRPr sz="1500" dirty="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a:p>
        </p:txBody>
      </p:sp>
      <p:sp>
        <p:nvSpPr>
          <p:cNvPr id="13" name="object 13"/>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a:p>
        </p:txBody>
      </p:sp>
      <p:sp>
        <p:nvSpPr>
          <p:cNvPr id="14" name="object 14"/>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a:p>
        </p:txBody>
      </p:sp>
      <p:sp>
        <p:nvSpPr>
          <p:cNvPr id="15" name="object 15"/>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a:p>
        </p:txBody>
      </p:sp>
      <p:sp>
        <p:nvSpPr>
          <p:cNvPr id="16" name="object 16"/>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a:p>
        </p:txBody>
      </p:sp>
      <p:sp>
        <p:nvSpPr>
          <p:cNvPr id="17" name="object 17"/>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a:p>
        </p:txBody>
      </p:sp>
      <p:sp>
        <p:nvSpPr>
          <p:cNvPr id="18" name="object 18"/>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a:p>
        </p:txBody>
      </p:sp>
      <p:sp>
        <p:nvSpPr>
          <p:cNvPr id="19" name="object 19"/>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a:p>
        </p:txBody>
      </p:sp>
      <p:sp>
        <p:nvSpPr>
          <p:cNvPr id="20" name="object 20"/>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a:p>
        </p:txBody>
      </p:sp>
      <p:sp>
        <p:nvSpPr>
          <p:cNvPr id="11" name="object 11"/>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a:p>
        </p:txBody>
      </p:sp>
      <p:sp>
        <p:nvSpPr>
          <p:cNvPr id="9" name="object 9"/>
          <p:cNvSpPr txBox="1"/>
          <p:nvPr/>
        </p:nvSpPr>
        <p:spPr>
          <a:xfrm>
            <a:off x="4319129" y="2438400"/>
            <a:ext cx="2388544" cy="228600"/>
          </a:xfrm>
          <a:prstGeom prst="rect">
            <a:avLst/>
          </a:prstGeom>
        </p:spPr>
        <p:txBody>
          <a:bodyPr wrap="square" lIns="0" tIns="0" rIns="0" bIns="0" rtlCol="0">
            <a:noAutofit/>
          </a:bodyPr>
          <a:lstStyle/>
          <a:p>
            <a:pPr marL="12700">
              <a:lnSpc>
                <a:spcPts val="2245"/>
              </a:lnSpc>
              <a:spcBef>
                <a:spcPts val="112"/>
              </a:spcBef>
            </a:pPr>
            <a:r>
              <a:rPr lang="en-US" sz="2100" b="1" dirty="0" smtClean="0">
                <a:latin typeface="Arial"/>
                <a:cs typeface="Arial"/>
              </a:rPr>
              <a:t>Cont.</a:t>
            </a:r>
            <a:endParaRPr sz="2100" dirty="0">
              <a:latin typeface="Arial"/>
              <a:cs typeface="Arial"/>
            </a:endParaRPr>
          </a:p>
        </p:txBody>
      </p:sp>
      <p:sp>
        <p:nvSpPr>
          <p:cNvPr id="2" name="object 2"/>
          <p:cNvSpPr txBox="1"/>
          <p:nvPr/>
        </p:nvSpPr>
        <p:spPr>
          <a:xfrm>
            <a:off x="1676400" y="2971800"/>
            <a:ext cx="4759546" cy="2590800"/>
          </a:xfrm>
          <a:prstGeom prst="rect">
            <a:avLst/>
          </a:prstGeom>
        </p:spPr>
        <p:txBody>
          <a:bodyPr wrap="square" lIns="0" tIns="0" rIns="0" bIns="0" rtlCol="0">
            <a:noAutofit/>
          </a:bodyPr>
          <a:lstStyle/>
          <a:p>
            <a:pPr marL="12700" marR="20158">
              <a:lnSpc>
                <a:spcPts val="1635"/>
              </a:lnSpc>
              <a:spcBef>
                <a:spcPts val="81"/>
              </a:spcBef>
            </a:pPr>
            <a:r>
              <a:rPr lang="en-US" sz="1600" dirty="0" smtClean="0">
                <a:latin typeface="Arial"/>
                <a:cs typeface="Arial"/>
              </a:rPr>
              <a:t>It helps the mental health specialist  understand</a:t>
            </a:r>
            <a:r>
              <a:rPr sz="1600" spc="0" dirty="0" smtClean="0">
                <a:latin typeface="Arial"/>
                <a:cs typeface="Arial"/>
              </a:rPr>
              <a:t> the</a:t>
            </a:r>
            <a:r>
              <a:rPr sz="1600" spc="240" dirty="0" smtClean="0">
                <a:latin typeface="Arial"/>
                <a:cs typeface="Arial"/>
              </a:rPr>
              <a:t> </a:t>
            </a:r>
            <a:r>
              <a:rPr sz="1600" spc="0" dirty="0" smtClean="0">
                <a:latin typeface="Arial"/>
                <a:cs typeface="Arial"/>
              </a:rPr>
              <a:t>importance</a:t>
            </a:r>
            <a:r>
              <a:rPr sz="1600" spc="320" dirty="0" smtClean="0">
                <a:latin typeface="Arial"/>
                <a:cs typeface="Arial"/>
              </a:rPr>
              <a:t> </a:t>
            </a:r>
            <a:r>
              <a:rPr sz="1600" spc="0" dirty="0" smtClean="0">
                <a:latin typeface="Arial"/>
                <a:cs typeface="Arial"/>
              </a:rPr>
              <a:t>of</a:t>
            </a:r>
            <a:r>
              <a:rPr lang="en-US" sz="1600" dirty="0">
                <a:latin typeface="Arial"/>
                <a:cs typeface="Arial"/>
              </a:rPr>
              <a:t> </a:t>
            </a:r>
            <a:r>
              <a:rPr sz="1600" dirty="0" smtClean="0">
                <a:latin typeface="Arial"/>
                <a:cs typeface="Arial"/>
              </a:rPr>
              <a:t>supportive </a:t>
            </a:r>
            <a:r>
              <a:rPr sz="1600" spc="54" dirty="0" smtClean="0">
                <a:latin typeface="Arial"/>
                <a:cs typeface="Arial"/>
              </a:rPr>
              <a:t> </a:t>
            </a:r>
            <a:r>
              <a:rPr sz="1600" spc="0" dirty="0" smtClean="0">
                <a:latin typeface="Arial"/>
                <a:cs typeface="Arial"/>
              </a:rPr>
              <a:t>social </a:t>
            </a:r>
            <a:r>
              <a:rPr sz="1600" spc="-125" dirty="0" smtClean="0">
                <a:latin typeface="Arial"/>
                <a:cs typeface="Arial"/>
              </a:rPr>
              <a:t> </a:t>
            </a:r>
            <a:r>
              <a:rPr sz="1600" spc="0" dirty="0" smtClean="0">
                <a:latin typeface="Arial"/>
                <a:cs typeface="Arial"/>
              </a:rPr>
              <a:t>factors </a:t>
            </a:r>
            <a:r>
              <a:rPr sz="1600" spc="19" dirty="0" smtClean="0">
                <a:latin typeface="Arial"/>
                <a:cs typeface="Arial"/>
              </a:rPr>
              <a:t> </a:t>
            </a:r>
            <a:r>
              <a:rPr sz="1600" spc="0" dirty="0" smtClean="0">
                <a:latin typeface="Arial"/>
                <a:cs typeface="Arial"/>
              </a:rPr>
              <a:t>in</a:t>
            </a:r>
            <a:r>
              <a:rPr sz="1600" spc="309" dirty="0" smtClean="0">
                <a:latin typeface="Arial"/>
                <a:cs typeface="Arial"/>
              </a:rPr>
              <a:t> </a:t>
            </a:r>
            <a:r>
              <a:rPr sz="1600" spc="0" dirty="0" smtClean="0">
                <a:latin typeface="Arial"/>
                <a:cs typeface="Arial"/>
              </a:rPr>
              <a:t>treating</a:t>
            </a:r>
            <a:r>
              <a:rPr sz="1600" spc="315" dirty="0" smtClean="0">
                <a:latin typeface="Arial"/>
                <a:cs typeface="Arial"/>
              </a:rPr>
              <a:t> </a:t>
            </a:r>
            <a:r>
              <a:rPr sz="1600" spc="0" dirty="0" smtClean="0">
                <a:latin typeface="Arial"/>
                <a:cs typeface="Arial"/>
              </a:rPr>
              <a:t>and rehabilitating </a:t>
            </a:r>
            <a:r>
              <a:rPr sz="1600" spc="64" dirty="0" smtClean="0">
                <a:latin typeface="Arial"/>
                <a:cs typeface="Arial"/>
              </a:rPr>
              <a:t> </a:t>
            </a:r>
            <a:r>
              <a:rPr sz="1600" spc="0" dirty="0" smtClean="0">
                <a:latin typeface="Arial"/>
                <a:cs typeface="Arial"/>
              </a:rPr>
              <a:t>the</a:t>
            </a:r>
            <a:r>
              <a:rPr sz="1600" spc="300" dirty="0" smtClean="0">
                <a:latin typeface="Arial"/>
                <a:cs typeface="Arial"/>
              </a:rPr>
              <a:t> </a:t>
            </a:r>
            <a:r>
              <a:rPr sz="1600" spc="0" dirty="0" smtClean="0">
                <a:latin typeface="Arial"/>
                <a:cs typeface="Arial"/>
              </a:rPr>
              <a:t>patient</a:t>
            </a:r>
            <a:r>
              <a:rPr sz="1500" spc="0" dirty="0" smtClean="0">
                <a:latin typeface="Arial"/>
                <a:cs typeface="Arial"/>
              </a:rPr>
              <a:t>.</a:t>
            </a:r>
            <a:endParaRPr sz="1500" dirty="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common terms</a:t>
            </a:r>
            <a:endParaRPr lang="en-US" dirty="0"/>
          </a:p>
        </p:txBody>
      </p:sp>
      <p:sp>
        <p:nvSpPr>
          <p:cNvPr id="3" name="Content Placeholder 2"/>
          <p:cNvSpPr>
            <a:spLocks noGrp="1"/>
          </p:cNvSpPr>
          <p:nvPr>
            <p:ph idx="1"/>
          </p:nvPr>
        </p:nvSpPr>
        <p:spPr/>
        <p:txBody>
          <a:bodyPr>
            <a:normAutofit/>
          </a:bodyPr>
          <a:lstStyle/>
          <a:p>
            <a:r>
              <a:rPr lang="en-US" dirty="0"/>
              <a:t>Culture – the total way of life shared by members of a society, including language, values, and material objects</a:t>
            </a:r>
            <a:r>
              <a:rPr lang="en-US" dirty="0" smtClean="0"/>
              <a:t>.</a:t>
            </a:r>
          </a:p>
          <a:p>
            <a:r>
              <a:rPr lang="en-US" dirty="0"/>
              <a:t>  Subculture – groups that share in the overall culture of society but also maintain a distinctive set of values, norms, and lifestyles and even a distinctive language.</a:t>
            </a:r>
          </a:p>
          <a:p>
            <a:r>
              <a:rPr lang="en-US" dirty="0" smtClean="0"/>
              <a:t> </a:t>
            </a:r>
            <a:r>
              <a:rPr lang="en-US" dirty="0"/>
              <a:t>Counterculture – groups that share in group values that are the opposite of the dominant culture’s.</a:t>
            </a:r>
          </a:p>
          <a:p>
            <a:r>
              <a:rPr lang="en-US" dirty="0" smtClean="0"/>
              <a:t> </a:t>
            </a:r>
            <a:r>
              <a:rPr lang="en-US" dirty="0"/>
              <a:t>High Culture – cultural preferences associated with the upper class</a:t>
            </a:r>
            <a:r>
              <a:rPr lang="en-US" dirty="0" smtClean="0"/>
              <a:t>.</a:t>
            </a:r>
            <a:endParaRPr lang="en-US" dirty="0"/>
          </a:p>
        </p:txBody>
      </p:sp>
    </p:spTree>
    <p:extLst>
      <p:ext uri="{BB962C8B-B14F-4D97-AF65-F5344CB8AC3E}">
        <p14:creationId xmlns:p14="http://schemas.microsoft.com/office/powerpoint/2010/main" val="3279540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 </a:t>
            </a:r>
            <a:r>
              <a:rPr lang="en-US" dirty="0"/>
              <a:t>Popular Culture – aspects of culture that are widely accessible and commonly shared by most members of a society, especially those in the middle, working, and lower classes.</a:t>
            </a:r>
          </a:p>
          <a:p>
            <a:r>
              <a:rPr lang="en-US" dirty="0" smtClean="0"/>
              <a:t> </a:t>
            </a:r>
            <a:r>
              <a:rPr lang="en-US" dirty="0"/>
              <a:t>Culture Shock – discomfort that arises from exposure to a different culture</a:t>
            </a:r>
          </a:p>
          <a:p>
            <a:endParaRPr lang="en-US" dirty="0"/>
          </a:p>
          <a:p>
            <a:r>
              <a:rPr lang="en-US" dirty="0"/>
              <a:t> Society – population that shares the same territory and is bound together by economic and political ties.</a:t>
            </a:r>
          </a:p>
          <a:p>
            <a:endParaRPr lang="en-US" dirty="0"/>
          </a:p>
        </p:txBody>
      </p:sp>
    </p:spTree>
    <p:extLst>
      <p:ext uri="{BB962C8B-B14F-4D97-AF65-F5344CB8AC3E}">
        <p14:creationId xmlns:p14="http://schemas.microsoft.com/office/powerpoint/2010/main" val="867917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b="1" dirty="0" smtClean="0"/>
              <a:t>values</a:t>
            </a:r>
            <a:r>
              <a:rPr lang="en-US" dirty="0"/>
              <a:t> are personal beliefs about </a:t>
            </a:r>
            <a:r>
              <a:rPr lang="en-US" dirty="0" smtClean="0"/>
              <a:t>what is right </a:t>
            </a:r>
            <a:r>
              <a:rPr lang="en-US" dirty="0"/>
              <a:t>and wrong and may or may not be considered moral. </a:t>
            </a:r>
            <a:endParaRPr lang="en-US" dirty="0" smtClean="0"/>
          </a:p>
          <a:p>
            <a:r>
              <a:rPr lang="en-US" dirty="0" smtClean="0"/>
              <a:t>Cultural</a:t>
            </a:r>
            <a:r>
              <a:rPr lang="en-US" dirty="0"/>
              <a:t> </a:t>
            </a:r>
            <a:r>
              <a:rPr lang="en-US" b="1" dirty="0"/>
              <a:t>values</a:t>
            </a:r>
            <a:r>
              <a:rPr lang="en-US" dirty="0"/>
              <a:t> are </a:t>
            </a:r>
            <a:r>
              <a:rPr lang="en-US" b="1" dirty="0"/>
              <a:t>values</a:t>
            </a:r>
            <a:r>
              <a:rPr lang="en-US" dirty="0"/>
              <a:t> accepted by religions or societies and reflect what is important in each </a:t>
            </a:r>
            <a:r>
              <a:rPr lang="en-US" dirty="0" smtClean="0"/>
              <a:t>context.</a:t>
            </a:r>
            <a:endParaRPr lang="en-US" dirty="0"/>
          </a:p>
          <a:p>
            <a:r>
              <a:rPr lang="en-US" dirty="0" smtClean="0"/>
              <a:t>Norms </a:t>
            </a:r>
            <a:r>
              <a:rPr lang="en-US" dirty="0"/>
              <a:t>– shared rules of conduct that specify how people ought to think or act.</a:t>
            </a:r>
          </a:p>
          <a:p>
            <a:r>
              <a:rPr lang="en-US" dirty="0" smtClean="0"/>
              <a:t>Socialization </a:t>
            </a:r>
            <a:r>
              <a:rPr lang="en-US" dirty="0"/>
              <a:t>– the process of learning the roles, statuses, and values necessary for participation in social institutions.</a:t>
            </a:r>
          </a:p>
          <a:p>
            <a:r>
              <a:rPr lang="en-US" dirty="0" smtClean="0"/>
              <a:t>                    -the way of mixing with others and learn on the norms and values of the group</a:t>
            </a:r>
            <a:endParaRPr lang="en-US" dirty="0"/>
          </a:p>
        </p:txBody>
      </p:sp>
    </p:spTree>
    <p:extLst>
      <p:ext uri="{BB962C8B-B14F-4D97-AF65-F5344CB8AC3E}">
        <p14:creationId xmlns:p14="http://schemas.microsoft.com/office/powerpoint/2010/main" val="938625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 Conflict Theory – addresses the points of stress and conflict in society and the ways in which they contribute to social change.</a:t>
            </a:r>
          </a:p>
          <a:p>
            <a:r>
              <a:rPr lang="en-US" dirty="0" smtClean="0"/>
              <a:t>Structural </a:t>
            </a:r>
            <a:r>
              <a:rPr lang="en-US" dirty="0"/>
              <a:t>Functional Theory – addresses the questions of social organization and how it is maintained.</a:t>
            </a:r>
          </a:p>
          <a:p>
            <a:r>
              <a:rPr lang="en-US" dirty="0" smtClean="0"/>
              <a:t> </a:t>
            </a:r>
            <a:r>
              <a:rPr lang="en-US" dirty="0"/>
              <a:t>Peers – individuals who share a similar age and social status.</a:t>
            </a:r>
          </a:p>
          <a:p>
            <a:r>
              <a:rPr lang="en-US" dirty="0"/>
              <a:t>  Mass Media – all forms of communication designed to reach broad audiences.</a:t>
            </a:r>
          </a:p>
          <a:p>
            <a:endParaRPr lang="en-US" dirty="0"/>
          </a:p>
        </p:txBody>
      </p:sp>
    </p:spTree>
    <p:extLst>
      <p:ext uri="{BB962C8B-B14F-4D97-AF65-F5344CB8AC3E}">
        <p14:creationId xmlns:p14="http://schemas.microsoft.com/office/powerpoint/2010/main" val="2247805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Exchange – voluntary interaction from which all parties expect some reward.</a:t>
            </a:r>
          </a:p>
          <a:p>
            <a:r>
              <a:rPr lang="en-US" dirty="0" smtClean="0"/>
              <a:t> </a:t>
            </a:r>
            <a:r>
              <a:rPr lang="en-US" dirty="0"/>
              <a:t>Competition – a struggle over scarce resources that is regulated by shared rules.</a:t>
            </a:r>
          </a:p>
          <a:p>
            <a:r>
              <a:rPr lang="en-US" dirty="0" smtClean="0"/>
              <a:t> </a:t>
            </a:r>
            <a:r>
              <a:rPr lang="en-US" dirty="0"/>
              <a:t>Cooperation – interaction that occurs when people work together to achieve shared goals.</a:t>
            </a:r>
          </a:p>
          <a:p>
            <a:r>
              <a:rPr lang="en-US" dirty="0" smtClean="0"/>
              <a:t> </a:t>
            </a:r>
            <a:r>
              <a:rPr lang="en-US" dirty="0"/>
              <a:t>Conflict – struggle over scarce resources that is not regulated by shared rules; it may include attempts to destroy, injure, or neutralize one’s rivals.</a:t>
            </a:r>
          </a:p>
          <a:p>
            <a:endParaRPr lang="en-US" dirty="0"/>
          </a:p>
        </p:txBody>
      </p:sp>
    </p:spTree>
    <p:extLst>
      <p:ext uri="{BB962C8B-B14F-4D97-AF65-F5344CB8AC3E}">
        <p14:creationId xmlns:p14="http://schemas.microsoft.com/office/powerpoint/2010/main" val="2839110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11" name="object 11"/>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12" name="object 12"/>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3" name="object 13"/>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4" name="object 14"/>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5" name="object 15"/>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6" name="object 16"/>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7" name="object 17"/>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8" name="object 18"/>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9" name="object 9"/>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8" name="object 8"/>
          <p:cNvSpPr/>
          <p:nvPr/>
        </p:nvSpPr>
        <p:spPr>
          <a:xfrm>
            <a:off x="6091555" y="4709033"/>
            <a:ext cx="1123060" cy="1106805"/>
          </a:xfrm>
          <a:prstGeom prst="rect">
            <a:avLst/>
          </a:prstGeom>
          <a:blipFill>
            <a:blip r:embed="rId2" cstate="print"/>
            <a:stretch>
              <a:fillRect/>
            </a:stretch>
          </a:blipFill>
        </p:spPr>
        <p:txBody>
          <a:bodyPr wrap="square" lIns="0" tIns="0" rIns="0" bIns="0" rtlCol="0">
            <a:noAutofit/>
          </a:bodyPr>
          <a:lstStyle/>
          <a:p>
            <a:endParaRPr dirty="0"/>
          </a:p>
        </p:txBody>
      </p:sp>
      <p:sp>
        <p:nvSpPr>
          <p:cNvPr id="7" name="object 7"/>
          <p:cNvSpPr txBox="1"/>
          <p:nvPr/>
        </p:nvSpPr>
        <p:spPr>
          <a:xfrm>
            <a:off x="4365091" y="2548962"/>
            <a:ext cx="1170955" cy="279400"/>
          </a:xfrm>
          <a:prstGeom prst="rect">
            <a:avLst/>
          </a:prstGeom>
        </p:spPr>
        <p:txBody>
          <a:bodyPr wrap="square" lIns="0" tIns="0" rIns="0" bIns="0" rtlCol="0">
            <a:noAutofit/>
          </a:bodyPr>
          <a:lstStyle/>
          <a:p>
            <a:pPr marL="12700">
              <a:lnSpc>
                <a:spcPts val="2145"/>
              </a:lnSpc>
              <a:spcBef>
                <a:spcPts val="107"/>
              </a:spcBef>
            </a:pPr>
            <a:r>
              <a:rPr sz="2000" dirty="0" smtClean="0">
                <a:solidFill>
                  <a:srgbClr val="040404"/>
                </a:solidFill>
                <a:latin typeface="Arial"/>
                <a:cs typeface="Arial"/>
              </a:rPr>
              <a:t>Sociol</a:t>
            </a:r>
            <a:r>
              <a:rPr sz="2000" spc="-4" dirty="0" smtClean="0">
                <a:solidFill>
                  <a:srgbClr val="040404"/>
                </a:solidFill>
                <a:latin typeface="Arial"/>
                <a:cs typeface="Arial"/>
              </a:rPr>
              <a:t>o</a:t>
            </a:r>
            <a:r>
              <a:rPr sz="2000" spc="0" dirty="0" smtClean="0">
                <a:solidFill>
                  <a:srgbClr val="141414"/>
                </a:solidFill>
                <a:latin typeface="Arial"/>
                <a:cs typeface="Arial"/>
              </a:rPr>
              <a:t>g</a:t>
            </a:r>
            <a:r>
              <a:rPr sz="2000" spc="0" dirty="0" smtClean="0">
                <a:solidFill>
                  <a:srgbClr val="040404"/>
                </a:solidFill>
                <a:latin typeface="Arial"/>
                <a:cs typeface="Arial"/>
              </a:rPr>
              <a:t>y</a:t>
            </a:r>
            <a:endParaRPr sz="2000" dirty="0">
              <a:latin typeface="Arial"/>
              <a:cs typeface="Arial"/>
            </a:endParaRPr>
          </a:p>
        </p:txBody>
      </p:sp>
      <p:sp>
        <p:nvSpPr>
          <p:cNvPr id="5" name="object 5"/>
          <p:cNvSpPr txBox="1"/>
          <p:nvPr/>
        </p:nvSpPr>
        <p:spPr>
          <a:xfrm>
            <a:off x="2884241" y="3420702"/>
            <a:ext cx="3474855" cy="611828"/>
          </a:xfrm>
          <a:prstGeom prst="rect">
            <a:avLst/>
          </a:prstGeom>
        </p:spPr>
        <p:txBody>
          <a:bodyPr wrap="square" lIns="0" tIns="0" rIns="0" bIns="0" rtlCol="0">
            <a:noAutofit/>
          </a:bodyPr>
          <a:lstStyle/>
          <a:p>
            <a:pPr marL="12705">
              <a:lnSpc>
                <a:spcPts val="2245"/>
              </a:lnSpc>
              <a:spcBef>
                <a:spcPts val="112"/>
              </a:spcBef>
            </a:pPr>
            <a:r>
              <a:rPr sz="1600" spc="0" dirty="0" smtClean="0">
                <a:solidFill>
                  <a:srgbClr val="141414"/>
                </a:solidFill>
                <a:latin typeface="Arial"/>
                <a:cs typeface="Arial"/>
              </a:rPr>
              <a:t>"</a:t>
            </a:r>
            <a:r>
              <a:rPr sz="1600" spc="0" dirty="0" smtClean="0">
                <a:solidFill>
                  <a:srgbClr val="040404"/>
                </a:solidFill>
                <a:latin typeface="Arial"/>
                <a:cs typeface="Arial"/>
              </a:rPr>
              <a:t>so</a:t>
            </a:r>
            <a:r>
              <a:rPr sz="1600" spc="0" dirty="0" smtClean="0">
                <a:solidFill>
                  <a:srgbClr val="141414"/>
                </a:solidFill>
                <a:latin typeface="Arial"/>
                <a:cs typeface="Arial"/>
              </a:rPr>
              <a:t>ci</a:t>
            </a:r>
            <a:r>
              <a:rPr sz="1600" spc="0" dirty="0" smtClean="0">
                <a:solidFill>
                  <a:srgbClr val="040404"/>
                </a:solidFill>
                <a:latin typeface="Arial"/>
                <a:cs typeface="Arial"/>
              </a:rPr>
              <a:t>us</a:t>
            </a:r>
            <a:r>
              <a:rPr sz="1600" spc="0" dirty="0" smtClean="0">
                <a:solidFill>
                  <a:srgbClr val="141414"/>
                </a:solidFill>
                <a:latin typeface="Arial"/>
                <a:cs typeface="Arial"/>
              </a:rPr>
              <a:t>" </a:t>
            </a:r>
            <a:r>
              <a:rPr sz="1600" spc="69" dirty="0" smtClean="0">
                <a:solidFill>
                  <a:srgbClr val="141414"/>
                </a:solidFill>
                <a:latin typeface="Arial"/>
                <a:cs typeface="Arial"/>
              </a:rPr>
              <a:t> </a:t>
            </a:r>
            <a:r>
              <a:rPr sz="1600" spc="0" dirty="0" smtClean="0">
                <a:solidFill>
                  <a:srgbClr val="040404"/>
                </a:solidFill>
                <a:latin typeface="Arial"/>
                <a:cs typeface="Arial"/>
              </a:rPr>
              <a:t>(Latin)</a:t>
            </a:r>
            <a:r>
              <a:rPr sz="1600" spc="0" dirty="0" smtClean="0">
                <a:solidFill>
                  <a:srgbClr val="141414"/>
                </a:solidFill>
                <a:latin typeface="Arial"/>
                <a:cs typeface="Arial"/>
              </a:rPr>
              <a:t>=  </a:t>
            </a:r>
            <a:r>
              <a:rPr sz="1600" spc="-200" dirty="0" smtClean="0">
                <a:solidFill>
                  <a:srgbClr val="141414"/>
                </a:solidFill>
                <a:latin typeface="Arial"/>
                <a:cs typeface="Arial"/>
              </a:rPr>
              <a:t> </a:t>
            </a:r>
            <a:r>
              <a:rPr sz="1600" spc="0" dirty="0" smtClean="0">
                <a:solidFill>
                  <a:srgbClr val="141414"/>
                </a:solidFill>
                <a:latin typeface="Arial"/>
                <a:cs typeface="Arial"/>
              </a:rPr>
              <a:t>"</a:t>
            </a:r>
            <a:r>
              <a:rPr sz="1600" spc="0" dirty="0" smtClean="0">
                <a:solidFill>
                  <a:srgbClr val="040404"/>
                </a:solidFill>
                <a:latin typeface="Arial"/>
                <a:cs typeface="Arial"/>
              </a:rPr>
              <a:t>g</a:t>
            </a:r>
            <a:r>
              <a:rPr sz="1600" spc="0" dirty="0" smtClean="0">
                <a:solidFill>
                  <a:srgbClr val="141414"/>
                </a:solidFill>
                <a:latin typeface="Arial"/>
                <a:cs typeface="Arial"/>
              </a:rPr>
              <a:t>r</a:t>
            </a:r>
            <a:r>
              <a:rPr sz="1600" spc="0" dirty="0" smtClean="0">
                <a:solidFill>
                  <a:srgbClr val="040404"/>
                </a:solidFill>
                <a:latin typeface="Arial"/>
                <a:cs typeface="Arial"/>
              </a:rPr>
              <a:t>oup</a:t>
            </a:r>
            <a:r>
              <a:rPr sz="1600" spc="439" dirty="0" smtClean="0">
                <a:solidFill>
                  <a:srgbClr val="040404"/>
                </a:solidFill>
                <a:latin typeface="Arial"/>
                <a:cs typeface="Arial"/>
              </a:rPr>
              <a:t> </a:t>
            </a:r>
            <a:r>
              <a:rPr sz="2100" i="1" spc="0" dirty="0" smtClean="0">
                <a:solidFill>
                  <a:srgbClr val="040404"/>
                </a:solidFill>
                <a:latin typeface="Arial"/>
                <a:cs typeface="Arial"/>
              </a:rPr>
              <a:t>I</a:t>
            </a:r>
            <a:r>
              <a:rPr sz="2100" i="1" spc="43" dirty="0" smtClean="0">
                <a:solidFill>
                  <a:srgbClr val="040404"/>
                </a:solidFill>
                <a:latin typeface="Arial"/>
                <a:cs typeface="Arial"/>
              </a:rPr>
              <a:t> </a:t>
            </a:r>
            <a:r>
              <a:rPr sz="1600" spc="0" dirty="0" smtClean="0">
                <a:solidFill>
                  <a:srgbClr val="040404"/>
                </a:solidFill>
                <a:latin typeface="Arial"/>
                <a:cs typeface="Arial"/>
              </a:rPr>
              <a:t>partners</a:t>
            </a:r>
            <a:r>
              <a:rPr sz="1600" spc="0" dirty="0" smtClean="0">
                <a:solidFill>
                  <a:srgbClr val="141414"/>
                </a:solidFill>
                <a:latin typeface="Arial"/>
                <a:cs typeface="Arial"/>
              </a:rPr>
              <a:t>"</a:t>
            </a:r>
            <a:endParaRPr sz="1600" dirty="0">
              <a:latin typeface="Arial"/>
              <a:cs typeface="Arial"/>
            </a:endParaRPr>
          </a:p>
          <a:p>
            <a:pPr marL="12700" marR="40004">
              <a:lnSpc>
                <a:spcPct val="95825"/>
              </a:lnSpc>
              <a:spcBef>
                <a:spcPts val="554"/>
              </a:spcBef>
            </a:pPr>
            <a:r>
              <a:rPr sz="1600" spc="0" dirty="0" smtClean="0">
                <a:solidFill>
                  <a:srgbClr val="141414"/>
                </a:solidFill>
                <a:latin typeface="Arial"/>
                <a:cs typeface="Arial"/>
              </a:rPr>
              <a:t>"</a:t>
            </a:r>
            <a:r>
              <a:rPr sz="1600" spc="0" dirty="0" smtClean="0">
                <a:solidFill>
                  <a:srgbClr val="040404"/>
                </a:solidFill>
                <a:latin typeface="Arial"/>
                <a:cs typeface="Arial"/>
              </a:rPr>
              <a:t>logos</a:t>
            </a:r>
            <a:r>
              <a:rPr sz="1600" spc="0" dirty="0" smtClean="0">
                <a:solidFill>
                  <a:srgbClr val="141414"/>
                </a:solidFill>
                <a:latin typeface="Arial"/>
                <a:cs typeface="Arial"/>
              </a:rPr>
              <a:t>" </a:t>
            </a:r>
            <a:r>
              <a:rPr sz="1600" spc="207" dirty="0" smtClean="0">
                <a:solidFill>
                  <a:srgbClr val="141414"/>
                </a:solidFill>
                <a:latin typeface="Arial"/>
                <a:cs typeface="Arial"/>
              </a:rPr>
              <a:t> </a:t>
            </a:r>
            <a:r>
              <a:rPr sz="1600" spc="0" dirty="0" smtClean="0">
                <a:solidFill>
                  <a:srgbClr val="040404"/>
                </a:solidFill>
                <a:latin typeface="Arial"/>
                <a:cs typeface="Arial"/>
              </a:rPr>
              <a:t>(Greek)</a:t>
            </a:r>
            <a:r>
              <a:rPr sz="1600" spc="0" dirty="0" smtClean="0">
                <a:solidFill>
                  <a:srgbClr val="141414"/>
                </a:solidFill>
                <a:latin typeface="Arial"/>
                <a:cs typeface="Arial"/>
              </a:rPr>
              <a:t>= </a:t>
            </a:r>
            <a:r>
              <a:rPr sz="1600" spc="239" dirty="0" smtClean="0">
                <a:solidFill>
                  <a:srgbClr val="141414"/>
                </a:solidFill>
                <a:latin typeface="Arial"/>
                <a:cs typeface="Arial"/>
              </a:rPr>
              <a:t> </a:t>
            </a:r>
            <a:r>
              <a:rPr sz="1600" spc="0" dirty="0" smtClean="0">
                <a:solidFill>
                  <a:srgbClr val="141414"/>
                </a:solidFill>
                <a:latin typeface="Arial"/>
                <a:cs typeface="Arial"/>
              </a:rPr>
              <a:t>"</a:t>
            </a:r>
            <a:r>
              <a:rPr sz="1600" spc="0" dirty="0" smtClean="0">
                <a:solidFill>
                  <a:srgbClr val="040404"/>
                </a:solidFill>
                <a:latin typeface="Arial"/>
                <a:cs typeface="Arial"/>
              </a:rPr>
              <a:t>study</a:t>
            </a:r>
            <a:r>
              <a:rPr sz="1600" spc="0" dirty="0" smtClean="0">
                <a:solidFill>
                  <a:srgbClr val="141414"/>
                </a:solidFill>
                <a:latin typeface="Arial"/>
                <a:cs typeface="Arial"/>
              </a:rPr>
              <a:t>"</a:t>
            </a:r>
            <a:endParaRPr sz="1600" dirty="0">
              <a:latin typeface="Arial"/>
              <a:cs typeface="Arial"/>
            </a:endParaRPr>
          </a:p>
        </p:txBody>
      </p:sp>
      <p:sp>
        <p:nvSpPr>
          <p:cNvPr id="4" name="object 4"/>
          <p:cNvSpPr txBox="1"/>
          <p:nvPr/>
        </p:nvSpPr>
        <p:spPr>
          <a:xfrm>
            <a:off x="2690032" y="3472157"/>
            <a:ext cx="130581" cy="560373"/>
          </a:xfrm>
          <a:prstGeom prst="rect">
            <a:avLst/>
          </a:prstGeom>
        </p:spPr>
        <p:txBody>
          <a:bodyPr wrap="square" lIns="0" tIns="0" rIns="0" bIns="0" rtlCol="0">
            <a:noAutofit/>
          </a:bodyPr>
          <a:lstStyle/>
          <a:p>
            <a:pPr marL="12705">
              <a:lnSpc>
                <a:spcPts val="1735"/>
              </a:lnSpc>
              <a:spcBef>
                <a:spcPts val="86"/>
              </a:spcBef>
            </a:pPr>
            <a:r>
              <a:rPr sz="1600" spc="0" dirty="0" smtClean="0">
                <a:solidFill>
                  <a:srgbClr val="040404"/>
                </a:solidFill>
                <a:latin typeface="Arial"/>
                <a:cs typeface="Arial"/>
              </a:rPr>
              <a:t>•</a:t>
            </a:r>
            <a:endParaRPr sz="1600" dirty="0">
              <a:latin typeface="Arial"/>
              <a:cs typeface="Arial"/>
            </a:endParaRPr>
          </a:p>
          <a:p>
            <a:pPr marL="12700" marR="5">
              <a:lnSpc>
                <a:spcPct val="95825"/>
              </a:lnSpc>
              <a:spcBef>
                <a:spcPts val="685"/>
              </a:spcBef>
            </a:pPr>
            <a:r>
              <a:rPr sz="1600" spc="0" dirty="0" smtClean="0">
                <a:solidFill>
                  <a:srgbClr val="040404"/>
                </a:solidFill>
                <a:latin typeface="Arial"/>
                <a:cs typeface="Arial"/>
              </a:rPr>
              <a:t>•</a:t>
            </a:r>
            <a:endParaRPr sz="1600" dirty="0">
              <a:latin typeface="Arial"/>
              <a:cs typeface="Arial"/>
            </a:endParaRPr>
          </a:p>
        </p:txBody>
      </p:sp>
      <p:sp>
        <p:nvSpPr>
          <p:cNvPr id="3" name="object 3"/>
          <p:cNvSpPr txBox="1"/>
          <p:nvPr/>
        </p:nvSpPr>
        <p:spPr>
          <a:xfrm>
            <a:off x="2690035" y="4475570"/>
            <a:ext cx="130576"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040404"/>
                </a:solidFill>
                <a:latin typeface="Arial"/>
                <a:cs typeface="Arial"/>
              </a:rPr>
              <a:t>•</a:t>
            </a:r>
            <a:endParaRPr sz="1600" dirty="0">
              <a:latin typeface="Arial"/>
              <a:cs typeface="Arial"/>
            </a:endParaRPr>
          </a:p>
        </p:txBody>
      </p:sp>
      <p:sp>
        <p:nvSpPr>
          <p:cNvPr id="2" name="object 2"/>
          <p:cNvSpPr txBox="1"/>
          <p:nvPr/>
        </p:nvSpPr>
        <p:spPr>
          <a:xfrm>
            <a:off x="2884243" y="4475570"/>
            <a:ext cx="3686437" cy="503728"/>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141414"/>
                </a:solidFill>
                <a:latin typeface="Arial"/>
                <a:cs typeface="Arial"/>
              </a:rPr>
              <a:t>"s</a:t>
            </a:r>
            <a:r>
              <a:rPr sz="1600" spc="0" dirty="0" smtClean="0">
                <a:solidFill>
                  <a:srgbClr val="040404"/>
                </a:solidFill>
                <a:latin typeface="Arial"/>
                <a:cs typeface="Arial"/>
              </a:rPr>
              <a:t>ociology</a:t>
            </a:r>
            <a:r>
              <a:rPr sz="1600" spc="0" dirty="0" smtClean="0">
                <a:solidFill>
                  <a:srgbClr val="141414"/>
                </a:solidFill>
                <a:latin typeface="Arial"/>
                <a:cs typeface="Arial"/>
              </a:rPr>
              <a:t>"</a:t>
            </a:r>
            <a:r>
              <a:rPr sz="1600" spc="95" dirty="0" smtClean="0">
                <a:solidFill>
                  <a:srgbClr val="141414"/>
                </a:solidFill>
                <a:latin typeface="Arial"/>
                <a:cs typeface="Arial"/>
              </a:rPr>
              <a:t> </a:t>
            </a:r>
            <a:r>
              <a:rPr sz="1600" spc="0" dirty="0" smtClean="0">
                <a:solidFill>
                  <a:srgbClr val="141414"/>
                </a:solidFill>
                <a:latin typeface="Arial"/>
                <a:cs typeface="Arial"/>
              </a:rPr>
              <a:t>-</a:t>
            </a:r>
            <a:r>
              <a:rPr sz="1600" spc="426" dirty="0" smtClean="0">
                <a:solidFill>
                  <a:srgbClr val="141414"/>
                </a:solidFill>
                <a:latin typeface="Arial"/>
                <a:cs typeface="Arial"/>
              </a:rPr>
              <a:t> </a:t>
            </a:r>
            <a:r>
              <a:rPr sz="1600" spc="0" dirty="0" smtClean="0">
                <a:solidFill>
                  <a:srgbClr val="040404"/>
                </a:solidFill>
                <a:latin typeface="Arial"/>
                <a:cs typeface="Arial"/>
              </a:rPr>
              <a:t>coined</a:t>
            </a:r>
            <a:r>
              <a:rPr sz="1600" spc="320" dirty="0" smtClean="0">
                <a:solidFill>
                  <a:srgbClr val="040404"/>
                </a:solidFill>
                <a:latin typeface="Arial"/>
                <a:cs typeface="Arial"/>
              </a:rPr>
              <a:t> </a:t>
            </a:r>
            <a:r>
              <a:rPr sz="1600" spc="0" dirty="0" smtClean="0">
                <a:solidFill>
                  <a:srgbClr val="040404"/>
                </a:solidFill>
                <a:latin typeface="Arial"/>
                <a:cs typeface="Arial"/>
              </a:rPr>
              <a:t>by</a:t>
            </a:r>
            <a:r>
              <a:rPr sz="1600" spc="34" dirty="0" smtClean="0">
                <a:solidFill>
                  <a:srgbClr val="040404"/>
                </a:solidFill>
                <a:latin typeface="Arial"/>
                <a:cs typeface="Arial"/>
              </a:rPr>
              <a:t> </a:t>
            </a:r>
            <a:r>
              <a:rPr sz="1600" spc="0" dirty="0" smtClean="0">
                <a:solidFill>
                  <a:srgbClr val="040404"/>
                </a:solidFill>
                <a:latin typeface="Arial"/>
                <a:cs typeface="Arial"/>
              </a:rPr>
              <a:t>Augu</a:t>
            </a:r>
            <a:r>
              <a:rPr sz="1600" spc="0" dirty="0" smtClean="0">
                <a:solidFill>
                  <a:srgbClr val="141414"/>
                </a:solidFill>
                <a:latin typeface="Arial"/>
                <a:cs typeface="Arial"/>
              </a:rPr>
              <a:t>s</a:t>
            </a:r>
            <a:r>
              <a:rPr sz="1600" spc="0" dirty="0" smtClean="0">
                <a:solidFill>
                  <a:srgbClr val="040404"/>
                </a:solidFill>
                <a:latin typeface="Arial"/>
                <a:cs typeface="Arial"/>
              </a:rPr>
              <a:t>t </a:t>
            </a:r>
            <a:r>
              <a:rPr sz="1600" spc="-50" dirty="0" smtClean="0">
                <a:solidFill>
                  <a:srgbClr val="040404"/>
                </a:solidFill>
                <a:latin typeface="Arial"/>
                <a:cs typeface="Arial"/>
              </a:rPr>
              <a:t> </a:t>
            </a:r>
            <a:r>
              <a:rPr sz="1600" spc="0" dirty="0" smtClean="0">
                <a:solidFill>
                  <a:srgbClr val="040404"/>
                </a:solidFill>
                <a:latin typeface="Arial"/>
                <a:cs typeface="Arial"/>
              </a:rPr>
              <a:t>Comte</a:t>
            </a:r>
            <a:endParaRPr sz="1600" dirty="0">
              <a:latin typeface="Arial"/>
              <a:cs typeface="Arial"/>
            </a:endParaRPr>
          </a:p>
          <a:p>
            <a:pPr marL="20794" marR="30479">
              <a:lnSpc>
                <a:spcPct val="95825"/>
              </a:lnSpc>
              <a:spcBef>
                <a:spcPts val="238"/>
              </a:spcBef>
            </a:pPr>
            <a:r>
              <a:rPr sz="1600" spc="0" dirty="0" smtClean="0">
                <a:solidFill>
                  <a:srgbClr val="040404"/>
                </a:solidFill>
                <a:latin typeface="Arial"/>
                <a:cs typeface="Arial"/>
              </a:rPr>
              <a:t>(French</a:t>
            </a:r>
            <a:r>
              <a:rPr sz="1600" spc="95" dirty="0" smtClean="0">
                <a:solidFill>
                  <a:srgbClr val="040404"/>
                </a:solidFill>
                <a:latin typeface="Arial"/>
                <a:cs typeface="Arial"/>
              </a:rPr>
              <a:t> </a:t>
            </a:r>
            <a:r>
              <a:rPr sz="1600" spc="0" dirty="0" smtClean="0">
                <a:solidFill>
                  <a:srgbClr val="040404"/>
                </a:solidFill>
                <a:latin typeface="Arial"/>
                <a:cs typeface="Arial"/>
              </a:rPr>
              <a:t>philosopher</a:t>
            </a:r>
            <a:r>
              <a:rPr sz="1600" spc="0" dirty="0" smtClean="0">
                <a:solidFill>
                  <a:srgbClr val="141414"/>
                </a:solidFill>
                <a:latin typeface="Arial"/>
                <a:cs typeface="Arial"/>
              </a:rPr>
              <a:t>,</a:t>
            </a:r>
            <a:r>
              <a:rPr sz="1600" spc="119" dirty="0" smtClean="0">
                <a:solidFill>
                  <a:srgbClr val="141414"/>
                </a:solidFill>
                <a:latin typeface="Arial"/>
                <a:cs typeface="Arial"/>
              </a:rPr>
              <a:t> </a:t>
            </a:r>
            <a:r>
              <a:rPr sz="1600" spc="0" dirty="0" smtClean="0">
                <a:solidFill>
                  <a:srgbClr val="040404"/>
                </a:solidFill>
                <a:latin typeface="Arial"/>
                <a:cs typeface="Arial"/>
              </a:rPr>
              <a:t>1798</a:t>
            </a:r>
            <a:r>
              <a:rPr sz="1600" spc="0" dirty="0" smtClean="0">
                <a:solidFill>
                  <a:srgbClr val="141414"/>
                </a:solidFill>
                <a:latin typeface="Arial"/>
                <a:cs typeface="Arial"/>
              </a:rPr>
              <a:t>-</a:t>
            </a:r>
            <a:r>
              <a:rPr sz="1600" spc="0" dirty="0" smtClean="0">
                <a:solidFill>
                  <a:srgbClr val="040404"/>
                </a:solidFill>
                <a:latin typeface="Arial"/>
                <a:cs typeface="Arial"/>
              </a:rPr>
              <a:t>1857)</a:t>
            </a:r>
            <a:endParaRPr sz="1600" dirty="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Reference Group – groups that individuals compare themselves to regularly, either because they identify with the group or aspire to it.</a:t>
            </a:r>
          </a:p>
          <a:p>
            <a:r>
              <a:rPr lang="en-US" dirty="0" smtClean="0"/>
              <a:t> </a:t>
            </a:r>
            <a:r>
              <a:rPr lang="en-US" dirty="0"/>
              <a:t>Primary Group – groups characterized by intimate, face-to-face interaction.</a:t>
            </a:r>
          </a:p>
          <a:p>
            <a:r>
              <a:rPr lang="en-US" dirty="0" smtClean="0"/>
              <a:t> </a:t>
            </a:r>
            <a:r>
              <a:rPr lang="en-US" dirty="0"/>
              <a:t>Social Networks – an individual’s total set of relationships.</a:t>
            </a:r>
          </a:p>
          <a:p>
            <a:r>
              <a:rPr lang="en-US" dirty="0"/>
              <a:t>Social Control – consists of the forces and processes that encourage conformity, including self-control, informal control, and formal control</a:t>
            </a:r>
            <a:r>
              <a:rPr lang="en-US" dirty="0" smtClean="0"/>
              <a:t>.</a:t>
            </a:r>
            <a:r>
              <a:rPr lang="en-US" dirty="0"/>
              <a:t> </a:t>
            </a:r>
            <a:endParaRPr lang="en-US" dirty="0" smtClean="0"/>
          </a:p>
          <a:p>
            <a:r>
              <a:rPr lang="en-US" dirty="0"/>
              <a:t>  Conformity – adhering to the rules of a group.</a:t>
            </a:r>
            <a:endParaRPr lang="en-US" dirty="0" smtClean="0"/>
          </a:p>
          <a:p>
            <a:endParaRPr lang="en-US" dirty="0"/>
          </a:p>
        </p:txBody>
      </p:sp>
    </p:spTree>
    <p:extLst>
      <p:ext uri="{BB962C8B-B14F-4D97-AF65-F5344CB8AC3E}">
        <p14:creationId xmlns:p14="http://schemas.microsoft.com/office/powerpoint/2010/main" val="3178978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Stereotype – a preconceived, simplistic idea about the members of a group</a:t>
            </a:r>
            <a:r>
              <a:rPr lang="en-US" dirty="0" smtClean="0"/>
              <a:t>.</a:t>
            </a:r>
          </a:p>
          <a:p>
            <a:r>
              <a:rPr lang="en-US" dirty="0" smtClean="0"/>
              <a:t> </a:t>
            </a:r>
            <a:r>
              <a:rPr lang="en-US" dirty="0"/>
              <a:t>Pluralism – the peaceful coexistence of separate and equal cultures in the same society.</a:t>
            </a:r>
            <a:endParaRPr lang="en-US" dirty="0" smtClean="0"/>
          </a:p>
          <a:p>
            <a:r>
              <a:rPr lang="en-US" dirty="0"/>
              <a:t>Sex – a biological characteristic, male or female.</a:t>
            </a:r>
          </a:p>
          <a:p>
            <a:r>
              <a:rPr lang="en-US" dirty="0"/>
              <a:t>  Gender – the expected dispositions and behaviors that cultures assign to each sex.</a:t>
            </a:r>
          </a:p>
          <a:p>
            <a:r>
              <a:rPr lang="en-US" dirty="0" smtClean="0"/>
              <a:t> </a:t>
            </a:r>
            <a:r>
              <a:rPr lang="en-US" dirty="0"/>
              <a:t>Gender Roles – refer to the rights and obligations that are normative for men and women in a particular culture.</a:t>
            </a:r>
          </a:p>
          <a:p>
            <a:endParaRPr lang="en-US" dirty="0"/>
          </a:p>
        </p:txBody>
      </p:sp>
    </p:spTree>
    <p:extLst>
      <p:ext uri="{BB962C8B-B14F-4D97-AF65-F5344CB8AC3E}">
        <p14:creationId xmlns:p14="http://schemas.microsoft.com/office/powerpoint/2010/main" val="152008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Social Change – any significant modification or transformation of social structures and sociocultural processes over time</a:t>
            </a:r>
            <a:r>
              <a:rPr lang="en-US" dirty="0" smtClean="0"/>
              <a:t>.</a:t>
            </a:r>
          </a:p>
          <a:p>
            <a:r>
              <a:rPr lang="en-US" dirty="0" smtClean="0"/>
              <a:t> </a:t>
            </a:r>
            <a:r>
              <a:rPr lang="en-US" dirty="0"/>
              <a:t>Social Movement – an ongoing, goal-directed effort to fundamentally challenge social institutions, attitudes, or ways of life</a:t>
            </a:r>
            <a:r>
              <a:rPr lang="en-US" dirty="0" smtClean="0"/>
              <a:t>.</a:t>
            </a:r>
          </a:p>
          <a:p>
            <a:r>
              <a:rPr lang="en-US" dirty="0" smtClean="0"/>
              <a:t> </a:t>
            </a:r>
            <a:r>
              <a:rPr lang="en-US" dirty="0"/>
              <a:t>Religion – system of beliefs and practices related to sacred things that unites believers into a moral community</a:t>
            </a:r>
            <a:r>
              <a:rPr lang="en-US" dirty="0" smtClean="0"/>
              <a:t>.</a:t>
            </a:r>
            <a:r>
              <a:rPr lang="en-US" dirty="0"/>
              <a:t> </a:t>
            </a:r>
            <a:endParaRPr lang="en-US" dirty="0" smtClean="0"/>
          </a:p>
          <a:p>
            <a:r>
              <a:rPr lang="en-US" dirty="0"/>
              <a:t> Family – group of persons linked together by blood, adoption, marriage, or </a:t>
            </a:r>
            <a:r>
              <a:rPr lang="en-US" dirty="0" smtClean="0"/>
              <a:t>marital </a:t>
            </a:r>
            <a:r>
              <a:rPr lang="en-US" dirty="0"/>
              <a:t>commitment.</a:t>
            </a:r>
          </a:p>
          <a:p>
            <a:r>
              <a:rPr lang="en-US" dirty="0"/>
              <a:t>  Marriage – an institutionalized social structure that provides an enduring framework for regulating sexual behavior and childbearing.</a:t>
            </a:r>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4215607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Social Stratification – an institutionalized pattern of inequality in which social statuses are ranked on the basis of their access to scarce resources</a:t>
            </a:r>
            <a:r>
              <a:rPr lang="en-US" dirty="0" smtClean="0"/>
              <a:t>.</a:t>
            </a:r>
            <a:r>
              <a:rPr lang="en-US" dirty="0"/>
              <a:t> </a:t>
            </a:r>
            <a:endParaRPr lang="en-US" dirty="0" smtClean="0"/>
          </a:p>
          <a:p>
            <a:r>
              <a:rPr lang="en-US" dirty="0"/>
              <a:t>  Socioeconomic Status – measure of social class that ranks individuals on income, education, occupation, or some combination of these.</a:t>
            </a:r>
          </a:p>
        </p:txBody>
      </p:sp>
    </p:spTree>
    <p:extLst>
      <p:ext uri="{BB962C8B-B14F-4D97-AF65-F5344CB8AC3E}">
        <p14:creationId xmlns:p14="http://schemas.microsoft.com/office/powerpoint/2010/main" val="1505567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Status: </a:t>
            </a:r>
            <a:r>
              <a:rPr lang="en-US" dirty="0"/>
              <a:t>implies the position or the rank one holds in a social </a:t>
            </a:r>
            <a:r>
              <a:rPr lang="en-US" dirty="0" smtClean="0"/>
              <a:t>group. Its classified as ascribed or achieved .</a:t>
            </a:r>
          </a:p>
          <a:p>
            <a:r>
              <a:rPr lang="en-US" dirty="0" smtClean="0"/>
              <a:t>Role </a:t>
            </a:r>
            <a:r>
              <a:rPr lang="en-US" dirty="0"/>
              <a:t>refers to the specific functions that one is expected to perform in that social </a:t>
            </a:r>
            <a:r>
              <a:rPr lang="en-US" dirty="0" smtClean="0"/>
              <a:t>group.</a:t>
            </a:r>
          </a:p>
          <a:p>
            <a:pPr marL="0" indent="0">
              <a:buNone/>
            </a:pPr>
            <a:r>
              <a:rPr lang="en-US" dirty="0" smtClean="0"/>
              <a:t>     N.B: Every status holder is a role performer. Status and Role, is inter-    connected. In a social group, every member has a status role position</a:t>
            </a:r>
          </a:p>
          <a:p>
            <a:pPr marL="0" indent="0">
              <a:buNone/>
            </a:pPr>
            <a:endParaRPr lang="en-US" dirty="0"/>
          </a:p>
        </p:txBody>
      </p:sp>
    </p:spTree>
    <p:extLst>
      <p:ext uri="{BB962C8B-B14F-4D97-AF65-F5344CB8AC3E}">
        <p14:creationId xmlns:p14="http://schemas.microsoft.com/office/powerpoint/2010/main" val="4070441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Ascribed status</a:t>
            </a:r>
            <a:endParaRPr lang="en-US" dirty="0"/>
          </a:p>
        </p:txBody>
      </p:sp>
      <p:sp>
        <p:nvSpPr>
          <p:cNvPr id="3" name="Content Placeholder 2"/>
          <p:cNvSpPr>
            <a:spLocks noGrp="1"/>
          </p:cNvSpPr>
          <p:nvPr>
            <p:ph idx="1"/>
          </p:nvPr>
        </p:nvSpPr>
        <p:spPr/>
        <p:txBody>
          <a:bodyPr/>
          <a:lstStyle/>
          <a:p>
            <a:pPr fontAlgn="base"/>
            <a:r>
              <a:rPr lang="en-US" dirty="0" smtClean="0"/>
              <a:t>The </a:t>
            </a:r>
            <a:r>
              <a:rPr lang="en-US" dirty="0"/>
              <a:t>status which is given to an individual on the basis of the situation in the society or by other members of the </a:t>
            </a:r>
            <a:r>
              <a:rPr lang="en-US" dirty="0" smtClean="0"/>
              <a:t>society. </a:t>
            </a:r>
            <a:r>
              <a:rPr lang="en-US" dirty="0"/>
              <a:t>Such a status may be given by birth or by placement in a social group. For example, a person may enjoy a particular status because of the sex or age of birth in a rich family. An infant gets a family status which includes family name and prestige, share in social standing and the right of heritage.</a:t>
            </a:r>
          </a:p>
          <a:p>
            <a:endParaRPr lang="en-US" dirty="0"/>
          </a:p>
        </p:txBody>
      </p:sp>
    </p:spTree>
    <p:extLst>
      <p:ext uri="{BB962C8B-B14F-4D97-AF65-F5344CB8AC3E}">
        <p14:creationId xmlns:p14="http://schemas.microsoft.com/office/powerpoint/2010/main" val="140748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Achieved status</a:t>
            </a:r>
            <a:endParaRPr lang="en-US" dirty="0"/>
          </a:p>
        </p:txBody>
      </p:sp>
      <p:sp>
        <p:nvSpPr>
          <p:cNvPr id="3" name="Content Placeholder 2"/>
          <p:cNvSpPr>
            <a:spLocks noGrp="1"/>
          </p:cNvSpPr>
          <p:nvPr>
            <p:ph idx="1"/>
          </p:nvPr>
        </p:nvSpPr>
        <p:spPr/>
        <p:txBody>
          <a:bodyPr/>
          <a:lstStyle/>
          <a:p>
            <a:pPr fontAlgn="base"/>
            <a:endParaRPr lang="en-US" dirty="0" smtClean="0"/>
          </a:p>
          <a:p>
            <a:pPr fontAlgn="base"/>
            <a:r>
              <a:rPr lang="en-US" dirty="0" smtClean="0"/>
              <a:t>The </a:t>
            </a:r>
            <a:r>
              <a:rPr lang="en-US" dirty="0"/>
              <a:t>status or the position that a person has earned out of his own personal </a:t>
            </a:r>
            <a:r>
              <a:rPr lang="en-US" dirty="0" smtClean="0"/>
              <a:t>efforts. </a:t>
            </a:r>
            <a:r>
              <a:rPr lang="en-US" dirty="0"/>
              <a:t>This status is given by the ability, capacity and the efforts of the individuals. Some persons achieve a particular status because if the facilities available to them but some have to achieve that status as against the odds and difficulties.</a:t>
            </a:r>
          </a:p>
          <a:p>
            <a:endParaRPr lang="en-US" dirty="0"/>
          </a:p>
        </p:txBody>
      </p:sp>
    </p:spTree>
    <p:extLst>
      <p:ext uri="{BB962C8B-B14F-4D97-AF65-F5344CB8AC3E}">
        <p14:creationId xmlns:p14="http://schemas.microsoft.com/office/powerpoint/2010/main" val="37459190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status</a:t>
            </a:r>
            <a:endParaRPr lang="en-US" dirty="0"/>
          </a:p>
        </p:txBody>
      </p:sp>
      <p:sp>
        <p:nvSpPr>
          <p:cNvPr id="3" name="Content Placeholder 2"/>
          <p:cNvSpPr>
            <a:spLocks noGrp="1"/>
          </p:cNvSpPr>
          <p:nvPr>
            <p:ph idx="1"/>
          </p:nvPr>
        </p:nvSpPr>
        <p:spPr/>
        <p:txBody>
          <a:bodyPr/>
          <a:lstStyle/>
          <a:p>
            <a:pPr fontAlgn="base"/>
            <a:r>
              <a:rPr lang="en-US" dirty="0"/>
              <a:t>The status is determined by the cultural situation of the particular society,</a:t>
            </a:r>
          </a:p>
          <a:p>
            <a:pPr fontAlgn="base"/>
            <a:r>
              <a:rPr lang="en-US" dirty="0" smtClean="0"/>
              <a:t> </a:t>
            </a:r>
            <a:r>
              <a:rPr lang="en-US" dirty="0"/>
              <a:t>The status is determined only in relevance of the other members of the society,</a:t>
            </a:r>
          </a:p>
          <a:p>
            <a:pPr fontAlgn="base"/>
            <a:r>
              <a:rPr lang="en-US" dirty="0" smtClean="0"/>
              <a:t> </a:t>
            </a:r>
            <a:r>
              <a:rPr lang="en-US" dirty="0"/>
              <a:t>Every individual has to play certain role in accordance with the status,</a:t>
            </a:r>
          </a:p>
          <a:p>
            <a:pPr fontAlgn="base"/>
            <a:r>
              <a:rPr lang="en-US" dirty="0" smtClean="0"/>
              <a:t>Status </a:t>
            </a:r>
            <a:r>
              <a:rPr lang="en-US" dirty="0"/>
              <a:t>is only a part of the society as a </a:t>
            </a:r>
            <a:r>
              <a:rPr lang="en-US" dirty="0" smtClean="0"/>
              <a:t>whole</a:t>
            </a:r>
          </a:p>
          <a:p>
            <a:pPr fontAlgn="base"/>
            <a:r>
              <a:rPr lang="en-US" dirty="0" smtClean="0"/>
              <a:t>As </a:t>
            </a:r>
            <a:r>
              <a:rPr lang="en-US" dirty="0"/>
              <a:t>a result of status the society is divided into various groups,</a:t>
            </a:r>
          </a:p>
          <a:p>
            <a:pPr fontAlgn="base"/>
            <a:r>
              <a:rPr lang="en-US" dirty="0" smtClean="0"/>
              <a:t> </a:t>
            </a:r>
            <a:r>
              <a:rPr lang="en-US" dirty="0"/>
              <a:t>Every status carries with it some prestige,</a:t>
            </a:r>
          </a:p>
          <a:p>
            <a:pPr fontAlgn="base"/>
            <a:endParaRPr lang="en-US" dirty="0" smtClean="0"/>
          </a:p>
          <a:p>
            <a:pPr fontAlgn="base"/>
            <a:endParaRPr lang="en-US" dirty="0"/>
          </a:p>
          <a:p>
            <a:endParaRPr lang="en-US" dirty="0"/>
          </a:p>
        </p:txBody>
      </p:sp>
    </p:spTree>
    <p:extLst>
      <p:ext uri="{BB962C8B-B14F-4D97-AF65-F5344CB8AC3E}">
        <p14:creationId xmlns:p14="http://schemas.microsoft.com/office/powerpoint/2010/main" val="41346896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r>
              <a:rPr lang="en-US" b="1" dirty="0"/>
              <a:t>Social relations</a:t>
            </a:r>
            <a:endParaRPr b="1" dirty="0"/>
          </a:p>
        </p:txBody>
      </p:sp>
      <p:sp>
        <p:nvSpPr>
          <p:cNvPr id="101" name="Google Shape;101;p16"/>
          <p:cNvSpPr txBox="1">
            <a:spLocks noGrp="1"/>
          </p:cNvSpPr>
          <p:nvPr>
            <p:ph type="body" idx="1"/>
          </p:nvPr>
        </p:nvSpPr>
        <p:spPr>
          <a:xfrm>
            <a:off x="838200" y="1600201"/>
            <a:ext cx="9372600" cy="4525964"/>
          </a:xfrm>
          <a:prstGeom prst="rect">
            <a:avLst/>
          </a:prstGeom>
          <a:noFill/>
          <a:ln>
            <a:noFill/>
          </a:ln>
        </p:spPr>
        <p:txBody>
          <a:bodyPr spcFirstLastPara="1" vert="horz" wrap="square" lIns="91425" tIns="45700" rIns="91425" bIns="45700" rtlCol="0" anchor="t" anchorCtr="0">
            <a:noAutofit/>
          </a:bodyPr>
          <a:lstStyle/>
          <a:p>
            <a:pPr marL="0" indent="0" algn="just">
              <a:spcBef>
                <a:spcPts val="0"/>
              </a:spcBef>
              <a:buClr>
                <a:schemeClr val="dk1"/>
              </a:buClr>
              <a:buSzPts val="3000"/>
              <a:buNone/>
            </a:pPr>
            <a:r>
              <a:rPr lang="en-US" sz="2400" dirty="0"/>
              <a:t>These is a relationship between two or more people and forms the basis of social structure. Social relations results to social interaction among the </a:t>
            </a:r>
            <a:r>
              <a:rPr lang="en-US" sz="2400" dirty="0" smtClean="0"/>
              <a:t>factors </a:t>
            </a:r>
            <a:r>
              <a:rPr lang="en-US" sz="2400" dirty="0"/>
              <a:t>in the social relationship. </a:t>
            </a:r>
            <a:endParaRPr sz="2400" dirty="0"/>
          </a:p>
          <a:p>
            <a:pPr marL="0" indent="0">
              <a:spcBef>
                <a:spcPts val="600"/>
              </a:spcBef>
              <a:buClr>
                <a:schemeClr val="dk1"/>
              </a:buClr>
              <a:buSzPts val="3000"/>
              <a:buNone/>
            </a:pPr>
            <a:r>
              <a:rPr lang="en-US" sz="2400" dirty="0"/>
              <a:t>Example - shaking hands, flirting, conversation, religious rituals, non verbal signs, offering reassurance and consolation, sharing a meal</a:t>
            </a:r>
            <a:endParaRPr sz="2400" dirty="0"/>
          </a:p>
          <a:p>
            <a:pPr marL="0" indent="0">
              <a:spcBef>
                <a:spcPts val="600"/>
              </a:spcBef>
              <a:buClr>
                <a:schemeClr val="dk1"/>
              </a:buClr>
              <a:buSzPts val="3000"/>
              <a:buNone/>
            </a:pPr>
            <a:r>
              <a:rPr lang="en-US" sz="2400" dirty="0"/>
              <a:t>Studies have shown benefits of social relations </a:t>
            </a:r>
            <a:r>
              <a:rPr lang="en-US" sz="2400" dirty="0" smtClean="0"/>
              <a:t>include:</a:t>
            </a:r>
            <a:endParaRPr sz="2400" dirty="0"/>
          </a:p>
          <a:p>
            <a:pPr marL="0" indent="0" algn="just">
              <a:spcBef>
                <a:spcPts val="600"/>
              </a:spcBef>
              <a:buClr>
                <a:schemeClr val="dk1"/>
              </a:buClr>
              <a:buSzPts val="3000"/>
              <a:buNone/>
            </a:pPr>
            <a:endParaRPr sz="3000" dirty="0"/>
          </a:p>
          <a:p>
            <a:pPr marL="0" indent="0" algn="just">
              <a:spcBef>
                <a:spcPts val="600"/>
              </a:spcBef>
              <a:buClr>
                <a:schemeClr val="dk1"/>
              </a:buClr>
              <a:buSzPts val="3000"/>
              <a:buNone/>
            </a:pPr>
            <a:endParaRPr sz="3000" dirty="0"/>
          </a:p>
          <a:p>
            <a:pPr indent="-139700">
              <a:spcBef>
                <a:spcPts val="640"/>
              </a:spcBef>
              <a:buClr>
                <a:schemeClr val="dk1"/>
              </a:buClr>
              <a:buSzPts val="3200"/>
              <a:buNone/>
            </a:pPr>
            <a:endParaRPr dirty="0"/>
          </a:p>
          <a:p>
            <a:pPr marL="0" indent="0">
              <a:spcBef>
                <a:spcPts val="640"/>
              </a:spcBef>
              <a:buClr>
                <a:schemeClr val="dk1"/>
              </a:buClr>
              <a:buSzPts val="3200"/>
              <a:buNone/>
            </a:pPr>
            <a:endParaRPr dirty="0"/>
          </a:p>
        </p:txBody>
      </p:sp>
    </p:spTree>
    <p:extLst>
      <p:ext uri="{BB962C8B-B14F-4D97-AF65-F5344CB8AC3E}">
        <p14:creationId xmlns:p14="http://schemas.microsoft.com/office/powerpoint/2010/main" val="3965215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7"/>
          <p:cNvSpPr txBox="1">
            <a:spLocks noGrp="1"/>
          </p:cNvSpPr>
          <p:nvPr>
            <p:ph type="ctrTitle"/>
          </p:nvPr>
        </p:nvSpPr>
        <p:spPr>
          <a:xfrm>
            <a:off x="2286000" y="609600"/>
            <a:ext cx="7620000" cy="5562600"/>
          </a:xfrm>
          <a:prstGeom prst="rect">
            <a:avLst/>
          </a:prstGeom>
          <a:noFill/>
          <a:ln>
            <a:noFill/>
          </a:ln>
        </p:spPr>
        <p:txBody>
          <a:bodyPr spcFirstLastPara="1" vert="horz" wrap="square" lIns="91425" tIns="45700" rIns="91425" bIns="45700" rtlCol="0" anchor="ctr" anchorCtr="0">
            <a:noAutofit/>
          </a:bodyPr>
          <a:lstStyle/>
          <a:p>
            <a:pPr algn="l">
              <a:spcBef>
                <a:spcPts val="0"/>
              </a:spcBef>
              <a:buClr>
                <a:schemeClr val="dk1"/>
              </a:buClr>
              <a:buSzPts val="3959"/>
            </a:pPr>
            <a:r>
              <a:rPr lang="en-US" sz="3959" b="1" dirty="0"/>
              <a:t>	</a:t>
            </a:r>
            <a:r>
              <a:rPr lang="en-US" sz="2400" b="1" dirty="0"/>
              <a:t>Benefits of social relations </a:t>
            </a:r>
            <a:br>
              <a:rPr lang="en-US" sz="2400" b="1" dirty="0"/>
            </a:br>
            <a:r>
              <a:rPr lang="en-US" sz="2400" dirty="0"/>
              <a:t/>
            </a:r>
            <a:br>
              <a:rPr lang="en-US" sz="2400" dirty="0"/>
            </a:br>
            <a:r>
              <a:rPr lang="en-US" sz="2400" dirty="0" smtClean="0">
                <a:solidFill>
                  <a:schemeClr val="tx1"/>
                </a:solidFill>
              </a:rPr>
              <a:t>- </a:t>
            </a:r>
            <a:r>
              <a:rPr lang="en-US" sz="2400" dirty="0">
                <a:solidFill>
                  <a:schemeClr val="tx1"/>
                </a:solidFill>
              </a:rPr>
              <a:t>Improvement in physical health as one is motivated to maintain physical health to keep up with their peers</a:t>
            </a:r>
            <a:br>
              <a:rPr lang="en-US" sz="2400" dirty="0">
                <a:solidFill>
                  <a:schemeClr val="tx1"/>
                </a:solidFill>
              </a:rPr>
            </a:br>
            <a:r>
              <a:rPr lang="en-US" sz="2400" dirty="0">
                <a:solidFill>
                  <a:schemeClr val="tx1"/>
                </a:solidFill>
              </a:rPr>
              <a:t>- Boosts the immune system as it leads to better eating habits ,most social gatherings tend to incorporate sharing of meals together ,Eating with others leads to choosing of healthier eating options</a:t>
            </a:r>
            <a:br>
              <a:rPr lang="en-US" sz="2400" dirty="0">
                <a:solidFill>
                  <a:schemeClr val="tx1"/>
                </a:solidFill>
              </a:rPr>
            </a:br>
            <a:endParaRPr sz="2400" dirty="0">
              <a:solidFill>
                <a:schemeClr val="tx1"/>
              </a:solidFill>
            </a:endParaRPr>
          </a:p>
        </p:txBody>
      </p:sp>
      <p:sp>
        <p:nvSpPr>
          <p:cNvPr id="107" name="Google Shape;107;p17"/>
          <p:cNvSpPr txBox="1">
            <a:spLocks noGrp="1"/>
          </p:cNvSpPr>
          <p:nvPr>
            <p:ph type="subTitle" idx="1"/>
          </p:nvPr>
        </p:nvSpPr>
        <p:spPr>
          <a:xfrm>
            <a:off x="14249400" y="4267200"/>
            <a:ext cx="1676400" cy="2819400"/>
          </a:xfrm>
          <a:prstGeom prst="rect">
            <a:avLst/>
          </a:prstGeom>
          <a:noFill/>
          <a:ln>
            <a:noFill/>
          </a:ln>
        </p:spPr>
        <p:txBody>
          <a:bodyPr spcFirstLastPara="1" vert="horz" wrap="square" lIns="91425" tIns="45700" rIns="91425" bIns="45700" rtlCol="0" anchor="t" anchorCtr="0">
            <a:noAutofit/>
          </a:bodyPr>
          <a:lstStyle/>
          <a:p>
            <a:pPr marL="457200" indent="-254000" algn="ctr">
              <a:spcBef>
                <a:spcPts val="0"/>
              </a:spcBef>
              <a:buClr>
                <a:srgbClr val="888888"/>
              </a:buClr>
              <a:buSzPts val="3200"/>
            </a:pPr>
            <a:endParaRPr/>
          </a:p>
          <a:p>
            <a:pPr marL="457200" indent="-254000" algn="ctr">
              <a:spcBef>
                <a:spcPts val="640"/>
              </a:spcBef>
              <a:buClr>
                <a:srgbClr val="888888"/>
              </a:buClr>
              <a:buSzPts val="3200"/>
            </a:pPr>
            <a:endParaRPr/>
          </a:p>
          <a:p>
            <a:pPr marL="457200" indent="-254000" algn="ctr">
              <a:spcBef>
                <a:spcPts val="640"/>
              </a:spcBef>
              <a:buClr>
                <a:srgbClr val="888888"/>
              </a:buClr>
              <a:buSzPts val="3200"/>
            </a:pPr>
            <a:endParaRPr/>
          </a:p>
        </p:txBody>
      </p:sp>
    </p:spTree>
    <p:extLst>
      <p:ext uri="{BB962C8B-B14F-4D97-AF65-F5344CB8AC3E}">
        <p14:creationId xmlns:p14="http://schemas.microsoft.com/office/powerpoint/2010/main" val="17016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6" name="object 6"/>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7" name="object 7"/>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8" name="object 8"/>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9" name="object 9"/>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0" name="object 10"/>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1" name="object 11"/>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2" name="object 12"/>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3" name="object 13"/>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4" name="object 4"/>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3" name="object 3"/>
          <p:cNvSpPr/>
          <p:nvPr/>
        </p:nvSpPr>
        <p:spPr>
          <a:xfrm>
            <a:off x="4910074" y="3074416"/>
            <a:ext cx="2369185" cy="2353056"/>
          </a:xfrm>
          <a:prstGeom prst="rect">
            <a:avLst/>
          </a:prstGeom>
          <a:blipFill>
            <a:blip r:embed="rId2" cstate="print"/>
            <a:stretch>
              <a:fillRect/>
            </a:stretch>
          </a:blipFill>
        </p:spPr>
        <p:txBody>
          <a:bodyPr wrap="square" lIns="0" tIns="0" rIns="0" bIns="0" rtlCol="0">
            <a:noAutofit/>
          </a:bodyPr>
          <a:lstStyle/>
          <a:p>
            <a:endParaRPr dirty="0"/>
          </a:p>
        </p:txBody>
      </p:sp>
      <p:sp>
        <p:nvSpPr>
          <p:cNvPr id="2" name="object 2"/>
          <p:cNvSpPr txBox="1"/>
          <p:nvPr/>
        </p:nvSpPr>
        <p:spPr>
          <a:xfrm>
            <a:off x="2690035" y="3482445"/>
            <a:ext cx="2198698" cy="1925727"/>
          </a:xfrm>
          <a:prstGeom prst="rect">
            <a:avLst/>
          </a:prstGeom>
        </p:spPr>
        <p:txBody>
          <a:bodyPr wrap="square" lIns="0" tIns="0" rIns="0" bIns="0" rtlCol="0">
            <a:noAutofit/>
          </a:bodyPr>
          <a:lstStyle/>
          <a:p>
            <a:pPr marL="20792" marR="34289">
              <a:lnSpc>
                <a:spcPts val="1635"/>
              </a:lnSpc>
              <a:spcBef>
                <a:spcPts val="81"/>
              </a:spcBef>
            </a:pPr>
            <a:r>
              <a:rPr sz="1500" spc="0" dirty="0" smtClean="0">
                <a:solidFill>
                  <a:srgbClr val="050505"/>
                </a:solidFill>
                <a:latin typeface="Arial"/>
                <a:cs typeface="Arial"/>
              </a:rPr>
              <a:t>Essential </a:t>
            </a:r>
            <a:r>
              <a:rPr sz="1500" spc="89" dirty="0" smtClean="0">
                <a:solidFill>
                  <a:srgbClr val="050505"/>
                </a:solidFill>
                <a:latin typeface="Arial"/>
                <a:cs typeface="Arial"/>
              </a:rPr>
              <a:t> </a:t>
            </a:r>
            <a:r>
              <a:rPr sz="1500" spc="0" dirty="0" smtClean="0">
                <a:solidFill>
                  <a:srgbClr val="050505"/>
                </a:solidFill>
                <a:latin typeface="Arial"/>
                <a:cs typeface="Arial"/>
              </a:rPr>
              <a:t>Definition</a:t>
            </a:r>
            <a:endParaRPr sz="1500" dirty="0">
              <a:latin typeface="Arial"/>
              <a:cs typeface="Arial"/>
            </a:endParaRPr>
          </a:p>
          <a:p>
            <a:pPr marL="198813" marR="29742" indent="-186113">
              <a:lnSpc>
                <a:spcPct val="100328"/>
              </a:lnSpc>
              <a:spcBef>
                <a:spcPts val="532"/>
              </a:spcBef>
            </a:pPr>
            <a:r>
              <a:rPr sz="1800" i="1" spc="0" dirty="0" smtClean="0">
                <a:solidFill>
                  <a:srgbClr val="050505"/>
                </a:solidFill>
                <a:latin typeface="Times New Roman"/>
                <a:cs typeface="Times New Roman"/>
              </a:rPr>
              <a:t>• </a:t>
            </a:r>
            <a:r>
              <a:rPr sz="1800" i="1" spc="211" dirty="0" smtClean="0">
                <a:solidFill>
                  <a:srgbClr val="050505"/>
                </a:solidFill>
                <a:latin typeface="Times New Roman"/>
                <a:cs typeface="Times New Roman"/>
              </a:rPr>
              <a:t> </a:t>
            </a:r>
            <a:r>
              <a:rPr sz="1800" i="1" spc="0" dirty="0" smtClean="0">
                <a:solidFill>
                  <a:srgbClr val="050505"/>
                </a:solidFill>
                <a:latin typeface="Times New Roman"/>
                <a:cs typeface="Times New Roman"/>
              </a:rPr>
              <a:t>Scientific</a:t>
            </a:r>
            <a:r>
              <a:rPr sz="1800" i="1" spc="-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study</a:t>
            </a:r>
            <a:r>
              <a:rPr sz="1800" i="1" spc="274" dirty="0" smtClean="0">
                <a:solidFill>
                  <a:srgbClr val="050505"/>
                </a:solidFill>
                <a:latin typeface="Times New Roman"/>
                <a:cs typeface="Times New Roman"/>
              </a:rPr>
              <a:t> </a:t>
            </a:r>
            <a:r>
              <a:rPr sz="1800" i="1" spc="0" dirty="0" smtClean="0">
                <a:solidFill>
                  <a:srgbClr val="050505"/>
                </a:solidFill>
                <a:latin typeface="Times New Roman"/>
                <a:cs typeface="Times New Roman"/>
              </a:rPr>
              <a:t>of patterns </a:t>
            </a:r>
            <a:r>
              <a:rPr sz="1800" i="1" spc="1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of</a:t>
            </a:r>
            <a:r>
              <a:rPr sz="1800" i="1" spc="5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human interaction</a:t>
            </a:r>
            <a:r>
              <a:rPr sz="1800" i="1" spc="380" dirty="0" smtClean="0">
                <a:solidFill>
                  <a:srgbClr val="050505"/>
                </a:solidFill>
                <a:latin typeface="Times New Roman"/>
                <a:cs typeface="Times New Roman"/>
              </a:rPr>
              <a:t> </a:t>
            </a:r>
            <a:r>
              <a:rPr sz="1800" i="1" spc="0" dirty="0" smtClean="0">
                <a:solidFill>
                  <a:srgbClr val="050505"/>
                </a:solidFill>
                <a:latin typeface="Times New Roman"/>
                <a:cs typeface="Times New Roman"/>
              </a:rPr>
              <a:t>that deals</a:t>
            </a:r>
            <a:r>
              <a:rPr sz="1800" i="1" spc="20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with</a:t>
            </a:r>
            <a:r>
              <a:rPr sz="1800" i="1" spc="20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the</a:t>
            </a:r>
            <a:r>
              <a:rPr sz="1800" i="1" spc="8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study</a:t>
            </a:r>
            <a:endParaRPr sz="1800" dirty="0">
              <a:latin typeface="Times New Roman"/>
              <a:cs typeface="Times New Roman"/>
            </a:endParaRPr>
          </a:p>
          <a:p>
            <a:pPr marL="206903">
              <a:lnSpc>
                <a:spcPct val="95825"/>
              </a:lnSpc>
            </a:pPr>
            <a:r>
              <a:rPr sz="1800" i="1" spc="0" dirty="0" smtClean="0">
                <a:solidFill>
                  <a:srgbClr val="050505"/>
                </a:solidFill>
                <a:latin typeface="Times New Roman"/>
                <a:cs typeface="Times New Roman"/>
              </a:rPr>
              <a:t>of</a:t>
            </a:r>
            <a:r>
              <a:rPr sz="1800" i="1" spc="59" dirty="0" smtClean="0">
                <a:solidFill>
                  <a:srgbClr val="050505"/>
                </a:solidFill>
                <a:latin typeface="Times New Roman"/>
                <a:cs typeface="Times New Roman"/>
              </a:rPr>
              <a:t> </a:t>
            </a:r>
            <a:r>
              <a:rPr sz="1800" i="1" spc="0" dirty="0" smtClean="0">
                <a:solidFill>
                  <a:srgbClr val="050505"/>
                </a:solidFill>
                <a:latin typeface="Times New Roman"/>
                <a:cs typeface="Times New Roman"/>
              </a:rPr>
              <a:t>group</a:t>
            </a:r>
            <a:r>
              <a:rPr sz="1800" i="1" spc="154" dirty="0" smtClean="0">
                <a:solidFill>
                  <a:srgbClr val="050505"/>
                </a:solidFill>
                <a:latin typeface="Times New Roman"/>
                <a:cs typeface="Times New Roman"/>
              </a:rPr>
              <a:t> </a:t>
            </a:r>
            <a:r>
              <a:rPr sz="1800" i="1" spc="0" dirty="0" smtClean="0">
                <a:solidFill>
                  <a:srgbClr val="050505"/>
                </a:solidFill>
                <a:latin typeface="Times New Roman"/>
                <a:cs typeface="Times New Roman"/>
              </a:rPr>
              <a:t>life</a:t>
            </a:r>
            <a:r>
              <a:rPr sz="1800" i="1" spc="54" dirty="0" smtClean="0">
                <a:solidFill>
                  <a:srgbClr val="050505"/>
                </a:solidFill>
                <a:latin typeface="Times New Roman"/>
                <a:cs typeface="Times New Roman"/>
              </a:rPr>
              <a:t> </a:t>
            </a:r>
            <a:r>
              <a:rPr sz="1600" spc="0" dirty="0" smtClean="0">
                <a:solidFill>
                  <a:srgbClr val="050505"/>
                </a:solidFill>
                <a:latin typeface="Arial"/>
                <a:cs typeface="Arial"/>
              </a:rPr>
              <a:t>(Joseph</a:t>
            </a:r>
            <a:endParaRPr sz="1600" dirty="0">
              <a:latin typeface="Arial"/>
              <a:cs typeface="Arial"/>
            </a:endParaRPr>
          </a:p>
          <a:p>
            <a:pPr marL="214995" marR="34289">
              <a:lnSpc>
                <a:spcPct val="95825"/>
              </a:lnSpc>
              <a:spcBef>
                <a:spcPts val="275"/>
              </a:spcBef>
            </a:pPr>
            <a:r>
              <a:rPr sz="1600" spc="0" dirty="0" smtClean="0">
                <a:solidFill>
                  <a:srgbClr val="050505"/>
                </a:solidFill>
                <a:latin typeface="Arial"/>
                <a:cs typeface="Arial"/>
              </a:rPr>
              <a:t>Fichter).</a:t>
            </a:r>
            <a:endParaRPr sz="1600" dirty="0">
              <a:latin typeface="Arial"/>
              <a:cs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14173200" y="1219201"/>
            <a:ext cx="2585545" cy="939307"/>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endParaRPr/>
          </a:p>
        </p:txBody>
      </p:sp>
      <p:sp>
        <p:nvSpPr>
          <p:cNvPr id="113" name="Google Shape;113;p18"/>
          <p:cNvSpPr txBox="1">
            <a:spLocks noGrp="1"/>
          </p:cNvSpPr>
          <p:nvPr>
            <p:ph type="body" idx="1"/>
          </p:nvPr>
        </p:nvSpPr>
        <p:spPr>
          <a:xfrm>
            <a:off x="685800" y="1447800"/>
            <a:ext cx="8991600" cy="4724400"/>
          </a:xfrm>
          <a:prstGeom prst="rect">
            <a:avLst/>
          </a:prstGeom>
          <a:noFill/>
          <a:ln>
            <a:noFill/>
          </a:ln>
        </p:spPr>
        <p:txBody>
          <a:bodyPr spcFirstLastPara="1" vert="horz" wrap="square" lIns="91425" tIns="45700" rIns="91425" bIns="45700" rtlCol="0" anchor="t" anchorCtr="0">
            <a:noAutofit/>
          </a:bodyPr>
          <a:lstStyle/>
          <a:p>
            <a:pPr>
              <a:lnSpc>
                <a:spcPct val="80000"/>
              </a:lnSpc>
              <a:spcBef>
                <a:spcPts val="0"/>
              </a:spcBef>
              <a:buClr>
                <a:schemeClr val="dk1"/>
              </a:buClr>
              <a:buSzPts val="2960"/>
              <a:buFont typeface="Wingdings" panose="05000000000000000000" pitchFamily="2" charset="2"/>
              <a:buChar char="§"/>
            </a:pPr>
            <a:r>
              <a:rPr lang="en-US" sz="2400" dirty="0"/>
              <a:t>More positive outlook towards life  one feels more connectedness to the world and increases the sense of belonging. This improves our mood and the overall outlook on life</a:t>
            </a:r>
            <a:endParaRPr sz="2400" dirty="0"/>
          </a:p>
          <a:p>
            <a:pPr>
              <a:lnSpc>
                <a:spcPct val="80000"/>
              </a:lnSpc>
              <a:spcBef>
                <a:spcPts val="592"/>
              </a:spcBef>
              <a:buClr>
                <a:schemeClr val="dk1"/>
              </a:buClr>
              <a:buSzPts val="2960"/>
              <a:buFont typeface="Wingdings" panose="05000000000000000000" pitchFamily="2" charset="2"/>
              <a:buChar char="§"/>
            </a:pPr>
            <a:r>
              <a:rPr lang="en-US" sz="2400" dirty="0"/>
              <a:t>Improved mental sharpness and alertness keeping brains active and engaged, sharpens the mind and reduces cognitive decline</a:t>
            </a:r>
            <a:endParaRPr sz="2400" dirty="0"/>
          </a:p>
          <a:p>
            <a:pPr>
              <a:lnSpc>
                <a:spcPct val="80000"/>
              </a:lnSpc>
              <a:spcBef>
                <a:spcPts val="592"/>
              </a:spcBef>
              <a:buClr>
                <a:schemeClr val="dk1"/>
              </a:buClr>
              <a:buSzPts val="2960"/>
              <a:buFont typeface="Wingdings" panose="05000000000000000000" pitchFamily="2" charset="2"/>
              <a:buChar char="§"/>
            </a:pPr>
            <a:r>
              <a:rPr lang="en-US" sz="2400" dirty="0"/>
              <a:t>Long happy life having a support system of peers who understand what you are going through  allows for deeper more fulfilling connections</a:t>
            </a:r>
            <a:endParaRPr sz="2400" dirty="0"/>
          </a:p>
          <a:p>
            <a:pPr>
              <a:lnSpc>
                <a:spcPct val="80000"/>
              </a:lnSpc>
              <a:spcBef>
                <a:spcPts val="592"/>
              </a:spcBef>
              <a:buClr>
                <a:schemeClr val="dk1"/>
              </a:buClr>
              <a:buSzPts val="2960"/>
              <a:buFont typeface="Wingdings" panose="05000000000000000000" pitchFamily="2" charset="2"/>
              <a:buChar char="§"/>
            </a:pPr>
            <a:r>
              <a:rPr lang="en-US" sz="2400" dirty="0"/>
              <a:t>Volunteering, joining a club, signing up for classes that caters for your interest</a:t>
            </a:r>
            <a:endParaRPr sz="2400" dirty="0"/>
          </a:p>
        </p:txBody>
      </p:sp>
    </p:spTree>
    <p:extLst>
      <p:ext uri="{BB962C8B-B14F-4D97-AF65-F5344CB8AC3E}">
        <p14:creationId xmlns:p14="http://schemas.microsoft.com/office/powerpoint/2010/main" val="3329978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r>
              <a:rPr lang="en-US" b="1"/>
              <a:t>Social interactions</a:t>
            </a:r>
            <a:endParaRPr b="1"/>
          </a:p>
        </p:txBody>
      </p:sp>
      <p:sp>
        <p:nvSpPr>
          <p:cNvPr id="119" name="Google Shape;119;p19"/>
          <p:cNvSpPr txBox="1">
            <a:spLocks noGrp="1"/>
          </p:cNvSpPr>
          <p:nvPr>
            <p:ph type="body" idx="1"/>
          </p:nvPr>
        </p:nvSpPr>
        <p:spPr>
          <a:xfrm>
            <a:off x="381000" y="1904999"/>
            <a:ext cx="8839200" cy="4221165"/>
          </a:xfrm>
          <a:prstGeom prst="rect">
            <a:avLst/>
          </a:prstGeom>
          <a:noFill/>
          <a:ln>
            <a:noFill/>
          </a:ln>
        </p:spPr>
        <p:txBody>
          <a:bodyPr spcFirstLastPara="1" vert="horz" wrap="square" lIns="91425" tIns="45700" rIns="91425" bIns="45700" rtlCol="0" anchor="t" anchorCtr="0">
            <a:noAutofit/>
          </a:bodyPr>
          <a:lstStyle/>
          <a:p>
            <a:pPr marL="0" indent="0">
              <a:spcBef>
                <a:spcPts val="0"/>
              </a:spcBef>
              <a:buClr>
                <a:schemeClr val="dk1"/>
              </a:buClr>
              <a:buSzPts val="3200"/>
              <a:buNone/>
            </a:pPr>
            <a:r>
              <a:rPr lang="en-US" sz="2400" dirty="0" smtClean="0"/>
              <a:t>Dfn: Social </a:t>
            </a:r>
            <a:r>
              <a:rPr lang="en-US" sz="2400" dirty="0"/>
              <a:t>interactions refer to the way we act and react to those around us  I.e. the actions we perform towards each other and the responses they give in return e.g. having a conversation</a:t>
            </a:r>
            <a:endParaRPr sz="2400" dirty="0"/>
          </a:p>
          <a:p>
            <a:pPr marL="0" indent="0">
              <a:spcBef>
                <a:spcPts val="640"/>
              </a:spcBef>
              <a:buClr>
                <a:schemeClr val="dk1"/>
              </a:buClr>
              <a:buSzPts val="3200"/>
              <a:buNone/>
            </a:pPr>
            <a:r>
              <a:rPr lang="en-US" sz="2400" dirty="0"/>
              <a:t>These seemingly insignificant forms of social interaction are of major importance in sociology and should not be overlooked</a:t>
            </a:r>
            <a:endParaRPr sz="2400" dirty="0"/>
          </a:p>
          <a:p>
            <a:pPr indent="-139700">
              <a:spcBef>
                <a:spcPts val="640"/>
              </a:spcBef>
              <a:buClr>
                <a:schemeClr val="dk1"/>
              </a:buClr>
              <a:buSzPts val="3200"/>
              <a:buNone/>
            </a:pPr>
            <a:endParaRPr dirty="0"/>
          </a:p>
          <a:p>
            <a:pPr indent="-139700">
              <a:spcBef>
                <a:spcPts val="640"/>
              </a:spcBef>
              <a:buClr>
                <a:schemeClr val="dk1"/>
              </a:buClr>
              <a:buSzPts val="3200"/>
              <a:buNone/>
            </a:pPr>
            <a:endParaRPr dirty="0"/>
          </a:p>
        </p:txBody>
      </p:sp>
    </p:spTree>
    <p:extLst>
      <p:ext uri="{BB962C8B-B14F-4D97-AF65-F5344CB8AC3E}">
        <p14:creationId xmlns:p14="http://schemas.microsoft.com/office/powerpoint/2010/main" val="32194200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1"/>
          <p:cNvSpPr txBox="1">
            <a:spLocks noGrp="1"/>
          </p:cNvSpPr>
          <p:nvPr>
            <p:ph type="title"/>
          </p:nvPr>
        </p:nvSpPr>
        <p:spPr>
          <a:xfrm>
            <a:off x="17754600" y="381000"/>
            <a:ext cx="4419600" cy="8382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endParaRPr/>
          </a:p>
        </p:txBody>
      </p:sp>
      <p:sp>
        <p:nvSpPr>
          <p:cNvPr id="131" name="Google Shape;131;p21"/>
          <p:cNvSpPr txBox="1">
            <a:spLocks noGrp="1"/>
          </p:cNvSpPr>
          <p:nvPr>
            <p:ph type="body" idx="1"/>
          </p:nvPr>
        </p:nvSpPr>
        <p:spPr>
          <a:xfrm>
            <a:off x="2209800" y="609600"/>
            <a:ext cx="7924800" cy="5638800"/>
          </a:xfrm>
          <a:prstGeom prst="rect">
            <a:avLst/>
          </a:prstGeom>
          <a:noFill/>
          <a:ln>
            <a:noFill/>
          </a:ln>
        </p:spPr>
        <p:txBody>
          <a:bodyPr spcFirstLastPara="1" vert="horz" wrap="square" lIns="91425" tIns="45700" rIns="91425" bIns="45700" rtlCol="0" anchor="t" anchorCtr="0">
            <a:noAutofit/>
          </a:bodyPr>
          <a:lstStyle/>
          <a:p>
            <a:pPr marL="0" indent="0">
              <a:lnSpc>
                <a:spcPct val="80000"/>
              </a:lnSpc>
              <a:spcBef>
                <a:spcPts val="0"/>
              </a:spcBef>
              <a:buClr>
                <a:schemeClr val="dk1"/>
              </a:buClr>
              <a:buSzPts val="2775"/>
              <a:buNone/>
            </a:pPr>
            <a:endParaRPr lang="en-US" sz="2775" dirty="0" smtClean="0"/>
          </a:p>
          <a:p>
            <a:pPr marL="0" indent="0">
              <a:lnSpc>
                <a:spcPct val="80000"/>
              </a:lnSpc>
              <a:spcBef>
                <a:spcPts val="0"/>
              </a:spcBef>
              <a:buClr>
                <a:schemeClr val="dk1"/>
              </a:buClr>
              <a:buSzPts val="2775"/>
              <a:buNone/>
            </a:pPr>
            <a:r>
              <a:rPr lang="en-US" sz="2775" dirty="0" smtClean="0">
                <a:solidFill>
                  <a:schemeClr val="accent1"/>
                </a:solidFill>
              </a:rPr>
              <a:t>Advantages of social interactions</a:t>
            </a:r>
            <a:endParaRPr lang="en-US" sz="2775" dirty="0">
              <a:solidFill>
                <a:schemeClr val="accent1"/>
              </a:solidFill>
            </a:endParaRPr>
          </a:p>
          <a:p>
            <a:pPr marL="0" indent="0">
              <a:lnSpc>
                <a:spcPct val="80000"/>
              </a:lnSpc>
              <a:spcBef>
                <a:spcPts val="0"/>
              </a:spcBef>
              <a:buClr>
                <a:schemeClr val="dk1"/>
              </a:buClr>
              <a:buSzPts val="2775"/>
              <a:buNone/>
            </a:pPr>
            <a:endParaRPr lang="en-US" sz="2775" dirty="0" smtClean="0"/>
          </a:p>
          <a:p>
            <a:pPr marL="0" indent="0">
              <a:lnSpc>
                <a:spcPct val="80000"/>
              </a:lnSpc>
              <a:spcBef>
                <a:spcPts val="0"/>
              </a:spcBef>
              <a:buClr>
                <a:schemeClr val="dk1"/>
              </a:buClr>
              <a:buSzPts val="2775"/>
              <a:buNone/>
            </a:pPr>
            <a:endParaRPr sz="2775" dirty="0"/>
          </a:p>
          <a:p>
            <a:pPr>
              <a:lnSpc>
                <a:spcPct val="80000"/>
              </a:lnSpc>
              <a:spcBef>
                <a:spcPts val="592"/>
              </a:spcBef>
              <a:buClr>
                <a:schemeClr val="dk1"/>
              </a:buClr>
              <a:buSzPts val="2960"/>
              <a:buFont typeface="Wingdings" panose="05000000000000000000" pitchFamily="2" charset="2"/>
              <a:buChar char="§"/>
            </a:pPr>
            <a:r>
              <a:rPr lang="en-US" sz="2000" b="1" dirty="0"/>
              <a:t>Cooperation</a:t>
            </a:r>
            <a:r>
              <a:rPr lang="en-US" sz="2000" dirty="0"/>
              <a:t> this is where two or more people or groups of people work together to achieve a goal that will benefit more than one person. No group can achieve its goals without the cooperation of its members.</a:t>
            </a:r>
            <a:endParaRPr sz="2000" dirty="0"/>
          </a:p>
          <a:p>
            <a:pPr>
              <a:lnSpc>
                <a:spcPct val="80000"/>
              </a:lnSpc>
              <a:spcBef>
                <a:spcPts val="592"/>
              </a:spcBef>
              <a:buClr>
                <a:schemeClr val="dk1"/>
              </a:buClr>
              <a:buSzPts val="2960"/>
              <a:buFont typeface="Wingdings" panose="05000000000000000000" pitchFamily="2" charset="2"/>
              <a:buChar char="§"/>
            </a:pPr>
            <a:r>
              <a:rPr lang="en-US" sz="2000" dirty="0"/>
              <a:t>Cooperation is often used together with other forms of interactions such as competition</a:t>
            </a:r>
            <a:endParaRPr sz="2000" dirty="0"/>
          </a:p>
          <a:p>
            <a:pPr>
              <a:lnSpc>
                <a:spcPct val="80000"/>
              </a:lnSpc>
              <a:spcBef>
                <a:spcPts val="592"/>
              </a:spcBef>
              <a:buClr>
                <a:schemeClr val="dk1"/>
              </a:buClr>
              <a:buSzPts val="2960"/>
              <a:buFont typeface="Wingdings" panose="05000000000000000000" pitchFamily="2" charset="2"/>
              <a:buChar char="§"/>
            </a:pPr>
            <a:r>
              <a:rPr lang="en-US" sz="2000" dirty="0"/>
              <a:t>Social interactions results to the formation of social groups resulting in pairing up among friends. This interaction is always reciprocal in nature and can be a stimulus response condition among the individuals concerned e.g. doctor patient relation, mother child relation.</a:t>
            </a:r>
            <a:endParaRPr sz="2000" dirty="0"/>
          </a:p>
          <a:p>
            <a:pPr marL="483870">
              <a:lnSpc>
                <a:spcPct val="80000"/>
              </a:lnSpc>
              <a:spcBef>
                <a:spcPts val="444"/>
              </a:spcBef>
              <a:buClr>
                <a:schemeClr val="dk1"/>
              </a:buClr>
              <a:buSzPts val="2220"/>
              <a:buFont typeface="Wingdings" panose="05000000000000000000" pitchFamily="2" charset="2"/>
              <a:buChar char="§"/>
            </a:pPr>
            <a:endParaRPr sz="2000" dirty="0"/>
          </a:p>
          <a:p>
            <a:pPr indent="-201930">
              <a:lnSpc>
                <a:spcPct val="80000"/>
              </a:lnSpc>
              <a:spcBef>
                <a:spcPts val="444"/>
              </a:spcBef>
              <a:buClr>
                <a:schemeClr val="dk1"/>
              </a:buClr>
              <a:buSzPts val="2220"/>
              <a:buNone/>
            </a:pPr>
            <a:endParaRPr sz="2220" dirty="0"/>
          </a:p>
        </p:txBody>
      </p:sp>
    </p:spTree>
    <p:extLst>
      <p:ext uri="{BB962C8B-B14F-4D97-AF65-F5344CB8AC3E}">
        <p14:creationId xmlns:p14="http://schemas.microsoft.com/office/powerpoint/2010/main" val="1647189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2"/>
          <p:cNvSpPr txBox="1">
            <a:spLocks noGrp="1"/>
          </p:cNvSpPr>
          <p:nvPr>
            <p:ph type="body" idx="1"/>
          </p:nvPr>
        </p:nvSpPr>
        <p:spPr>
          <a:xfrm>
            <a:off x="914400" y="1981200"/>
            <a:ext cx="8077200" cy="5638801"/>
          </a:xfrm>
          <a:prstGeom prst="rect">
            <a:avLst/>
          </a:prstGeom>
          <a:noFill/>
          <a:ln>
            <a:noFill/>
          </a:ln>
        </p:spPr>
        <p:txBody>
          <a:bodyPr spcFirstLastPara="1" vert="horz" wrap="square" lIns="91425" tIns="45700" rIns="91425" bIns="45700" rtlCol="0" anchor="t" anchorCtr="0">
            <a:noAutofit/>
          </a:bodyPr>
          <a:lstStyle/>
          <a:p>
            <a:pPr>
              <a:lnSpc>
                <a:spcPct val="90000"/>
              </a:lnSpc>
              <a:spcBef>
                <a:spcPts val="0"/>
              </a:spcBef>
              <a:buClr>
                <a:schemeClr val="dk1"/>
              </a:buClr>
              <a:buSzPts val="3200"/>
              <a:buFont typeface="Wingdings" panose="05000000000000000000" pitchFamily="2" charset="2"/>
              <a:buChar char="§"/>
            </a:pPr>
            <a:r>
              <a:rPr lang="en-US" dirty="0"/>
              <a:t>Conflict - The aim of competition is to achieve a goal. In conflict the emphasis is on defeating the opponent. Its the deliberate attempt to control a person by force, to oppose or to harm another person. It may be a deliberate snubbing of a colleague to the killing of an enemy</a:t>
            </a:r>
            <a:endParaRPr dirty="0"/>
          </a:p>
          <a:p>
            <a:pPr>
              <a:lnSpc>
                <a:spcPct val="90000"/>
              </a:lnSpc>
              <a:spcBef>
                <a:spcPts val="640"/>
              </a:spcBef>
              <a:buClr>
                <a:schemeClr val="dk1"/>
              </a:buClr>
              <a:buSzPts val="3200"/>
              <a:buFont typeface="Wingdings" panose="05000000000000000000" pitchFamily="2" charset="2"/>
              <a:buChar char="§"/>
            </a:pPr>
            <a:endParaRPr dirty="0"/>
          </a:p>
          <a:p>
            <a:pPr>
              <a:lnSpc>
                <a:spcPct val="90000"/>
              </a:lnSpc>
              <a:spcBef>
                <a:spcPts val="640"/>
              </a:spcBef>
              <a:buClr>
                <a:schemeClr val="dk1"/>
              </a:buClr>
              <a:buSzPts val="3200"/>
              <a:buFont typeface="Wingdings" panose="05000000000000000000" pitchFamily="2" charset="2"/>
              <a:buChar char="§"/>
            </a:pPr>
            <a:r>
              <a:rPr lang="en-US" dirty="0"/>
              <a:t>Accommodation it’s a state of balance between corporation and </a:t>
            </a:r>
            <a:r>
              <a:rPr lang="en-US" dirty="0" smtClean="0"/>
              <a:t>conflict. It </a:t>
            </a:r>
            <a:r>
              <a:rPr lang="en-US" dirty="0"/>
              <a:t>results from compromise which halts conflicts</a:t>
            </a:r>
            <a:endParaRPr dirty="0"/>
          </a:p>
          <a:p>
            <a:pPr indent="-139700">
              <a:lnSpc>
                <a:spcPct val="90000"/>
              </a:lnSpc>
              <a:spcBef>
                <a:spcPts val="640"/>
              </a:spcBef>
              <a:buClr>
                <a:schemeClr val="dk1"/>
              </a:buClr>
              <a:buSzPts val="3200"/>
              <a:buNone/>
            </a:pPr>
            <a:endParaRPr dirty="0"/>
          </a:p>
          <a:p>
            <a:pPr indent="-139700">
              <a:lnSpc>
                <a:spcPct val="90000"/>
              </a:lnSpc>
              <a:spcBef>
                <a:spcPts val="640"/>
              </a:spcBef>
              <a:buClr>
                <a:schemeClr val="dk1"/>
              </a:buClr>
              <a:buSzPts val="3200"/>
              <a:buNone/>
            </a:pPr>
            <a:endParaRPr dirty="0"/>
          </a:p>
        </p:txBody>
      </p:sp>
    </p:spTree>
    <p:extLst>
      <p:ext uri="{BB962C8B-B14F-4D97-AF65-F5344CB8AC3E}">
        <p14:creationId xmlns:p14="http://schemas.microsoft.com/office/powerpoint/2010/main" val="40349450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3"/>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r>
              <a:rPr lang="en-US" b="1"/>
              <a:t>Elements of social interaction</a:t>
            </a:r>
            <a:endParaRPr b="1"/>
          </a:p>
        </p:txBody>
      </p:sp>
      <p:sp>
        <p:nvSpPr>
          <p:cNvPr id="142" name="Google Shape;142;p23"/>
          <p:cNvSpPr txBox="1">
            <a:spLocks noGrp="1"/>
          </p:cNvSpPr>
          <p:nvPr>
            <p:ph type="body" idx="1"/>
          </p:nvPr>
        </p:nvSpPr>
        <p:spPr>
          <a:xfrm>
            <a:off x="2133600" y="1600201"/>
            <a:ext cx="8229600" cy="4525963"/>
          </a:xfrm>
          <a:prstGeom prst="rect">
            <a:avLst/>
          </a:prstGeom>
          <a:noFill/>
          <a:ln>
            <a:noFill/>
          </a:ln>
        </p:spPr>
        <p:txBody>
          <a:bodyPr spcFirstLastPara="1" vert="horz" wrap="square" lIns="91425" tIns="45700" rIns="91425" bIns="45700" rtlCol="0" anchor="t" anchorCtr="0">
            <a:noAutofit/>
          </a:bodyPr>
          <a:lstStyle/>
          <a:p>
            <a:pPr>
              <a:spcBef>
                <a:spcPts val="0"/>
              </a:spcBef>
              <a:buClr>
                <a:schemeClr val="dk1"/>
              </a:buClr>
              <a:buSzPts val="3000"/>
              <a:buFont typeface="Wingdings" panose="05000000000000000000" pitchFamily="2" charset="2"/>
              <a:buChar char="§"/>
            </a:pPr>
            <a:r>
              <a:rPr lang="en-US" sz="3000" dirty="0"/>
              <a:t>Involves two or more people</a:t>
            </a:r>
            <a:endParaRPr dirty="0"/>
          </a:p>
          <a:p>
            <a:pPr>
              <a:spcBef>
                <a:spcPts val="600"/>
              </a:spcBef>
              <a:buClr>
                <a:schemeClr val="dk1"/>
              </a:buClr>
              <a:buSzPts val="3000"/>
              <a:buFont typeface="Wingdings" panose="05000000000000000000" pitchFamily="2" charset="2"/>
              <a:buChar char="§"/>
            </a:pPr>
            <a:r>
              <a:rPr lang="en-US" sz="3000" dirty="0"/>
              <a:t>Its reciprocal in nature</a:t>
            </a:r>
            <a:endParaRPr dirty="0"/>
          </a:p>
          <a:p>
            <a:pPr>
              <a:spcBef>
                <a:spcPts val="600"/>
              </a:spcBef>
              <a:buClr>
                <a:schemeClr val="dk1"/>
              </a:buClr>
              <a:buSzPts val="3000"/>
              <a:buFont typeface="Wingdings" panose="05000000000000000000" pitchFamily="2" charset="2"/>
              <a:buChar char="§"/>
            </a:pPr>
            <a:r>
              <a:rPr lang="en-US" sz="3000" dirty="0"/>
              <a:t>Influenced by the event, behavior or the brain of the people involved</a:t>
            </a:r>
            <a:endParaRPr dirty="0"/>
          </a:p>
          <a:p>
            <a:pPr>
              <a:spcBef>
                <a:spcPts val="600"/>
              </a:spcBef>
              <a:buClr>
                <a:schemeClr val="dk1"/>
              </a:buClr>
              <a:buSzPts val="3000"/>
              <a:buFont typeface="Wingdings" panose="05000000000000000000" pitchFamily="2" charset="2"/>
              <a:buChar char="§"/>
            </a:pPr>
            <a:r>
              <a:rPr lang="en-US" sz="3000" dirty="0"/>
              <a:t>All these elements interrelate and makes people form social groups</a:t>
            </a:r>
            <a:endParaRPr sz="3000" dirty="0"/>
          </a:p>
        </p:txBody>
      </p:sp>
    </p:spTree>
    <p:extLst>
      <p:ext uri="{BB962C8B-B14F-4D97-AF65-F5344CB8AC3E}">
        <p14:creationId xmlns:p14="http://schemas.microsoft.com/office/powerpoint/2010/main" val="41742460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4"/>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r>
              <a:rPr lang="en-US" b="1"/>
              <a:t>Types of social interaction</a:t>
            </a:r>
            <a:endParaRPr b="1"/>
          </a:p>
        </p:txBody>
      </p:sp>
      <p:sp>
        <p:nvSpPr>
          <p:cNvPr id="148" name="Google Shape;148;p24"/>
          <p:cNvSpPr txBox="1">
            <a:spLocks noGrp="1"/>
          </p:cNvSpPr>
          <p:nvPr>
            <p:ph type="body" idx="1"/>
          </p:nvPr>
        </p:nvSpPr>
        <p:spPr>
          <a:xfrm>
            <a:off x="1066800" y="2514600"/>
            <a:ext cx="8229600" cy="4525963"/>
          </a:xfrm>
          <a:prstGeom prst="rect">
            <a:avLst/>
          </a:prstGeom>
          <a:noFill/>
          <a:ln>
            <a:noFill/>
          </a:ln>
        </p:spPr>
        <p:txBody>
          <a:bodyPr spcFirstLastPara="1" vert="horz" wrap="square" lIns="91425" tIns="45700" rIns="91425" bIns="45700" rtlCol="0" anchor="t" anchorCtr="0">
            <a:noAutofit/>
          </a:bodyPr>
          <a:lstStyle/>
          <a:p>
            <a:pPr>
              <a:lnSpc>
                <a:spcPct val="80000"/>
              </a:lnSpc>
              <a:spcBef>
                <a:spcPts val="0"/>
              </a:spcBef>
              <a:buClr>
                <a:schemeClr val="dk1"/>
              </a:buClr>
              <a:buSzPts val="2960"/>
              <a:buFont typeface="Wingdings" panose="05000000000000000000" pitchFamily="2" charset="2"/>
              <a:buChar char="§"/>
            </a:pPr>
            <a:r>
              <a:rPr lang="en-US" sz="2400" dirty="0"/>
              <a:t>Direct or physical e.g. beating</a:t>
            </a:r>
            <a:r>
              <a:rPr lang="en-US" sz="2400" dirty="0" smtClean="0"/>
              <a:t>, </a:t>
            </a:r>
            <a:r>
              <a:rPr lang="en-US" sz="2400" dirty="0"/>
              <a:t>biting, pulling</a:t>
            </a:r>
            <a:endParaRPr sz="2400" dirty="0"/>
          </a:p>
          <a:p>
            <a:pPr>
              <a:lnSpc>
                <a:spcPct val="80000"/>
              </a:lnSpc>
              <a:spcBef>
                <a:spcPts val="592"/>
              </a:spcBef>
              <a:buClr>
                <a:schemeClr val="dk1"/>
              </a:buClr>
              <a:buSzPts val="2960"/>
              <a:buFont typeface="Wingdings" panose="05000000000000000000" pitchFamily="2" charset="2"/>
              <a:buChar char="§"/>
            </a:pPr>
            <a:r>
              <a:rPr lang="en-US" sz="2400" dirty="0"/>
              <a:t>Symbolic interaction it’s the way in which people make sense of their social world</a:t>
            </a:r>
            <a:endParaRPr sz="2400" dirty="0"/>
          </a:p>
          <a:p>
            <a:pPr>
              <a:lnSpc>
                <a:spcPct val="80000"/>
              </a:lnSpc>
              <a:spcBef>
                <a:spcPts val="592"/>
              </a:spcBef>
              <a:buClr>
                <a:schemeClr val="dk1"/>
              </a:buClr>
              <a:buSzPts val="2960"/>
              <a:buFont typeface="Wingdings" panose="05000000000000000000" pitchFamily="2" charset="2"/>
              <a:buChar char="§"/>
            </a:pPr>
            <a:r>
              <a:rPr lang="en-US" sz="2400" dirty="0"/>
              <a:t>Commonest form of symbolic interaction is through language that helps us to convey our ideas and feelings and also through </a:t>
            </a:r>
            <a:r>
              <a:rPr lang="en-US" sz="2400" dirty="0" smtClean="0"/>
              <a:t>culture</a:t>
            </a:r>
            <a:endParaRPr sz="2400" dirty="0"/>
          </a:p>
        </p:txBody>
      </p:sp>
    </p:spTree>
    <p:extLst>
      <p:ext uri="{BB962C8B-B14F-4D97-AF65-F5344CB8AC3E}">
        <p14:creationId xmlns:p14="http://schemas.microsoft.com/office/powerpoint/2010/main" val="283672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5"/>
          <p:cNvSpPr txBox="1">
            <a:spLocks noGrp="1"/>
          </p:cNvSpPr>
          <p:nvPr>
            <p:ph type="title"/>
          </p:nvPr>
        </p:nvSpPr>
        <p:spPr>
          <a:xfrm>
            <a:off x="990600" y="533400"/>
            <a:ext cx="8229600" cy="1143000"/>
          </a:xfrm>
          <a:prstGeom prst="rect">
            <a:avLst/>
          </a:prstGeom>
          <a:noFill/>
          <a:ln>
            <a:noFill/>
          </a:ln>
        </p:spPr>
        <p:txBody>
          <a:bodyPr spcFirstLastPara="1" vert="horz" wrap="square" lIns="91425" tIns="45700" rIns="91425" bIns="45700" rtlCol="0" anchor="ctr" anchorCtr="0">
            <a:noAutofit/>
          </a:bodyPr>
          <a:lstStyle/>
          <a:p>
            <a:pPr algn="ctr">
              <a:spcBef>
                <a:spcPts val="0"/>
              </a:spcBef>
              <a:buClr>
                <a:schemeClr val="dk1"/>
              </a:buClr>
              <a:buSzPts val="4400"/>
            </a:pPr>
            <a:r>
              <a:rPr lang="en-US" b="1" dirty="0" smtClean="0"/>
              <a:t>Cont.</a:t>
            </a:r>
            <a:endParaRPr b="1" dirty="0"/>
          </a:p>
        </p:txBody>
      </p:sp>
      <p:sp>
        <p:nvSpPr>
          <p:cNvPr id="154" name="Google Shape;154;p25"/>
          <p:cNvSpPr txBox="1">
            <a:spLocks noGrp="1"/>
          </p:cNvSpPr>
          <p:nvPr>
            <p:ph type="body" idx="1"/>
          </p:nvPr>
        </p:nvSpPr>
        <p:spPr>
          <a:xfrm>
            <a:off x="457200" y="1828800"/>
            <a:ext cx="9753600" cy="4297364"/>
          </a:xfrm>
          <a:prstGeom prst="rect">
            <a:avLst/>
          </a:prstGeom>
          <a:noFill/>
          <a:ln>
            <a:noFill/>
          </a:ln>
        </p:spPr>
        <p:txBody>
          <a:bodyPr spcFirstLastPara="1" vert="horz" wrap="square" lIns="91425" tIns="45700" rIns="91425" bIns="45700" rtlCol="0" anchor="t" anchorCtr="0">
            <a:noAutofit/>
          </a:bodyPr>
          <a:lstStyle/>
          <a:p>
            <a:pPr>
              <a:spcBef>
                <a:spcPts val="0"/>
              </a:spcBef>
              <a:buClr>
                <a:schemeClr val="dk1"/>
              </a:buClr>
              <a:buSzPts val="3200"/>
              <a:buFont typeface="Wingdings" panose="05000000000000000000" pitchFamily="2" charset="2"/>
              <a:buChar char="§"/>
            </a:pPr>
            <a:r>
              <a:rPr lang="en-US" sz="2400" dirty="0"/>
              <a:t>Social relations and social interaction leads to socially acceptable behavior which is culture and content specific. </a:t>
            </a:r>
            <a:endParaRPr lang="en-US" sz="2400" dirty="0" smtClean="0"/>
          </a:p>
          <a:p>
            <a:pPr>
              <a:spcBef>
                <a:spcPts val="0"/>
              </a:spcBef>
              <a:buClr>
                <a:schemeClr val="dk1"/>
              </a:buClr>
              <a:buSzPts val="3200"/>
              <a:buFont typeface="Wingdings" panose="05000000000000000000" pitchFamily="2" charset="2"/>
              <a:buChar char="§"/>
            </a:pPr>
            <a:r>
              <a:rPr lang="en-US" sz="2400" dirty="0" smtClean="0"/>
              <a:t>We </a:t>
            </a:r>
            <a:r>
              <a:rPr lang="en-US" sz="2400" dirty="0"/>
              <a:t>are able to learn about societies through culture transmitted through language. Thus we are able to transmit our previous experiences through language to the next generation</a:t>
            </a:r>
          </a:p>
          <a:p>
            <a:pPr>
              <a:spcBef>
                <a:spcPts val="0"/>
              </a:spcBef>
              <a:buClr>
                <a:schemeClr val="dk1"/>
              </a:buClr>
              <a:buSzPts val="3200"/>
              <a:buChar char="•"/>
            </a:pPr>
            <a:endParaRPr lang="en-US" dirty="0" smtClean="0"/>
          </a:p>
          <a:p>
            <a:pPr>
              <a:spcBef>
                <a:spcPts val="0"/>
              </a:spcBef>
              <a:buClr>
                <a:schemeClr val="dk1"/>
              </a:buClr>
              <a:buSzPts val="3200"/>
              <a:buChar char="•"/>
            </a:pPr>
            <a:endParaRPr lang="en-US" dirty="0" smtClean="0"/>
          </a:p>
          <a:p>
            <a:pPr marL="0" indent="0">
              <a:spcBef>
                <a:spcPts val="0"/>
              </a:spcBef>
              <a:buClr>
                <a:schemeClr val="dk1"/>
              </a:buClr>
              <a:buSzPts val="3200"/>
              <a:buNone/>
            </a:pPr>
            <a:r>
              <a:rPr lang="en-US" b="1" dirty="0" smtClean="0"/>
              <a:t>                </a:t>
            </a:r>
          </a:p>
          <a:p>
            <a:pPr>
              <a:spcBef>
                <a:spcPts val="640"/>
              </a:spcBef>
              <a:buClr>
                <a:schemeClr val="dk1"/>
              </a:buClr>
              <a:buSzPts val="3200"/>
              <a:buChar char="•"/>
            </a:pPr>
            <a:endParaRPr lang="en-US" dirty="0" smtClean="0"/>
          </a:p>
          <a:p>
            <a:pPr>
              <a:spcBef>
                <a:spcPts val="640"/>
              </a:spcBef>
              <a:buClr>
                <a:schemeClr val="dk1"/>
              </a:buClr>
              <a:buSzPts val="3200"/>
              <a:buChar char="•"/>
            </a:pPr>
            <a:endParaRPr dirty="0"/>
          </a:p>
          <a:p>
            <a:pPr indent="-139700">
              <a:spcBef>
                <a:spcPts val="640"/>
              </a:spcBef>
              <a:buClr>
                <a:schemeClr val="dk1"/>
              </a:buClr>
              <a:buSzPts val="3200"/>
              <a:buNone/>
            </a:pPr>
            <a:endParaRPr dirty="0"/>
          </a:p>
        </p:txBody>
      </p:sp>
    </p:spTree>
    <p:extLst>
      <p:ext uri="{BB962C8B-B14F-4D97-AF65-F5344CB8AC3E}">
        <p14:creationId xmlns:p14="http://schemas.microsoft.com/office/powerpoint/2010/main" val="29697284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Behavior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spcBef>
                <a:spcPts val="0"/>
              </a:spcBef>
              <a:buClr>
                <a:schemeClr val="dk1"/>
              </a:buClr>
              <a:buSzPts val="3200"/>
              <a:buNone/>
            </a:pPr>
            <a:r>
              <a:rPr lang="en-US" b="1" dirty="0"/>
              <a:t> </a:t>
            </a:r>
            <a:endParaRPr lang="en-US" sz="2400" dirty="0"/>
          </a:p>
          <a:p>
            <a:pPr>
              <a:spcBef>
                <a:spcPts val="640"/>
              </a:spcBef>
              <a:buClr>
                <a:schemeClr val="dk1"/>
              </a:buClr>
              <a:buSzPts val="3200"/>
              <a:buFont typeface="Wingdings" panose="05000000000000000000" pitchFamily="2" charset="2"/>
              <a:buChar char="§"/>
            </a:pPr>
            <a:r>
              <a:rPr lang="en-US" sz="2400" dirty="0"/>
              <a:t>Social behavior is a set of actions performed by individuals of the same species when they interact with each other. </a:t>
            </a:r>
          </a:p>
          <a:p>
            <a:pPr>
              <a:spcBef>
                <a:spcPts val="640"/>
              </a:spcBef>
              <a:buClr>
                <a:schemeClr val="dk1"/>
              </a:buClr>
              <a:buSzPts val="3200"/>
              <a:buFont typeface="Wingdings" panose="05000000000000000000" pitchFamily="2" charset="2"/>
              <a:buChar char="§"/>
            </a:pPr>
            <a:r>
              <a:rPr lang="en-US" sz="2400" dirty="0"/>
              <a:t>Social behavior is also defined as interactions among individuals, normally within the same species, that are usually beneficial to one or more of the individuals </a:t>
            </a:r>
          </a:p>
          <a:p>
            <a:pPr>
              <a:spcBef>
                <a:spcPts val="640"/>
              </a:spcBef>
              <a:buClr>
                <a:schemeClr val="dk1"/>
              </a:buClr>
              <a:buSzPts val="3200"/>
              <a:buFont typeface="Wingdings" panose="05000000000000000000" pitchFamily="2" charset="2"/>
              <a:buChar char="§"/>
            </a:pPr>
            <a:r>
              <a:rPr lang="en-US" sz="2400" dirty="0"/>
              <a:t>this means that social behavior can be determined by both the individual characteristics of the person, and the situation they are in.</a:t>
            </a:r>
          </a:p>
        </p:txBody>
      </p:sp>
    </p:spTree>
    <p:extLst>
      <p:ext uri="{BB962C8B-B14F-4D97-AF65-F5344CB8AC3E}">
        <p14:creationId xmlns:p14="http://schemas.microsoft.com/office/powerpoint/2010/main" val="23609109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Example's</a:t>
            </a:r>
            <a:r>
              <a:rPr lang="en-US" b="1" dirty="0"/>
              <a:t> of human social </a:t>
            </a:r>
            <a:r>
              <a:rPr lang="en-US" b="1" dirty="0" smtClean="0"/>
              <a:t>behavior</a:t>
            </a:r>
            <a:r>
              <a:rPr lang="en-US" b="1" dirty="0"/>
              <a:t>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shaking </a:t>
            </a:r>
            <a:r>
              <a:rPr lang="en-US" dirty="0"/>
              <a:t>hands.</a:t>
            </a:r>
          </a:p>
          <a:p>
            <a:r>
              <a:rPr lang="en-US" dirty="0"/>
              <a:t>flirting.</a:t>
            </a:r>
          </a:p>
          <a:p>
            <a:r>
              <a:rPr lang="en-US" dirty="0"/>
              <a:t>conversation.</a:t>
            </a:r>
          </a:p>
          <a:p>
            <a:r>
              <a:rPr lang="en-US" dirty="0"/>
              <a:t>religious rituals.</a:t>
            </a:r>
          </a:p>
          <a:p>
            <a:r>
              <a:rPr lang="en-US" dirty="0"/>
              <a:t>snubbing or "putting down" another person.</a:t>
            </a:r>
          </a:p>
          <a:p>
            <a:r>
              <a:rPr lang="en-US" dirty="0"/>
              <a:t>exchanging nonverbal signals (like smiles or frowns)</a:t>
            </a:r>
          </a:p>
          <a:p>
            <a:r>
              <a:rPr lang="en-US" dirty="0"/>
              <a:t>offering reassurance or consolation.</a:t>
            </a:r>
          </a:p>
          <a:p>
            <a:r>
              <a:rPr lang="en-US" dirty="0"/>
              <a:t>sharing a meal.</a:t>
            </a:r>
          </a:p>
          <a:p>
            <a:endParaRPr lang="en-US" dirty="0"/>
          </a:p>
        </p:txBody>
      </p:sp>
    </p:spTree>
    <p:extLst>
      <p:ext uri="{BB962C8B-B14F-4D97-AF65-F5344CB8AC3E}">
        <p14:creationId xmlns:p14="http://schemas.microsoft.com/office/powerpoint/2010/main" val="14885824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affect ones social behavior</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Gender.</a:t>
            </a:r>
          </a:p>
          <a:p>
            <a:r>
              <a:rPr lang="en-US" dirty="0"/>
              <a:t>Race and culture</a:t>
            </a:r>
            <a:r>
              <a:rPr lang="en-US" dirty="0" smtClean="0"/>
              <a:t>.</a:t>
            </a:r>
            <a:endParaRPr lang="en-US" dirty="0"/>
          </a:p>
          <a:p>
            <a:r>
              <a:rPr lang="en-US" dirty="0"/>
              <a:t>Perception.</a:t>
            </a:r>
          </a:p>
          <a:p>
            <a:r>
              <a:rPr lang="en-US" dirty="0"/>
              <a:t>Attitude.</a:t>
            </a:r>
          </a:p>
          <a:p>
            <a:endParaRPr lang="en-US" dirty="0"/>
          </a:p>
        </p:txBody>
      </p:sp>
    </p:spTree>
    <p:extLst>
      <p:ext uri="{BB962C8B-B14F-4D97-AF65-F5344CB8AC3E}">
        <p14:creationId xmlns:p14="http://schemas.microsoft.com/office/powerpoint/2010/main" val="363057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10" name="object 10"/>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11" name="object 11"/>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2" name="object 12"/>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3" name="object 13"/>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4" name="object 14"/>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5" name="object 15"/>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6" name="object 16"/>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7" name="object 17"/>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8" name="object 8"/>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7" name="object 7"/>
          <p:cNvSpPr/>
          <p:nvPr/>
        </p:nvSpPr>
        <p:spPr>
          <a:xfrm>
            <a:off x="5427980" y="2831592"/>
            <a:ext cx="1657096" cy="1268729"/>
          </a:xfrm>
          <a:prstGeom prst="rect">
            <a:avLst/>
          </a:prstGeom>
          <a:blipFill>
            <a:blip r:embed="rId2" cstate="print"/>
            <a:stretch>
              <a:fillRect/>
            </a:stretch>
          </a:blipFill>
        </p:spPr>
        <p:txBody>
          <a:bodyPr wrap="square" lIns="0" tIns="0" rIns="0" bIns="0" rtlCol="0">
            <a:noAutofit/>
          </a:bodyPr>
          <a:lstStyle/>
          <a:p>
            <a:endParaRPr dirty="0"/>
          </a:p>
        </p:txBody>
      </p:sp>
      <p:sp>
        <p:nvSpPr>
          <p:cNvPr id="6" name="object 6"/>
          <p:cNvSpPr txBox="1"/>
          <p:nvPr/>
        </p:nvSpPr>
        <p:spPr>
          <a:xfrm>
            <a:off x="4365091" y="2548962"/>
            <a:ext cx="1164828" cy="279400"/>
          </a:xfrm>
          <a:prstGeom prst="rect">
            <a:avLst/>
          </a:prstGeom>
        </p:spPr>
        <p:txBody>
          <a:bodyPr wrap="square" lIns="0" tIns="0" rIns="0" bIns="0" rtlCol="0">
            <a:noAutofit/>
          </a:bodyPr>
          <a:lstStyle/>
          <a:p>
            <a:pPr marL="12700">
              <a:lnSpc>
                <a:spcPts val="2145"/>
              </a:lnSpc>
              <a:spcBef>
                <a:spcPts val="107"/>
              </a:spcBef>
            </a:pPr>
            <a:r>
              <a:rPr sz="2000" spc="0" dirty="0" smtClean="0">
                <a:solidFill>
                  <a:srgbClr val="0A0A0A"/>
                </a:solidFill>
                <a:latin typeface="Arial"/>
                <a:cs typeface="Arial"/>
              </a:rPr>
              <a:t>Sociology</a:t>
            </a:r>
            <a:endParaRPr sz="2000" dirty="0">
              <a:latin typeface="Arial"/>
              <a:cs typeface="Arial"/>
            </a:endParaRPr>
          </a:p>
        </p:txBody>
      </p:sp>
      <p:sp>
        <p:nvSpPr>
          <p:cNvPr id="5" name="object 5"/>
          <p:cNvSpPr txBox="1"/>
          <p:nvPr/>
        </p:nvSpPr>
        <p:spPr>
          <a:xfrm>
            <a:off x="2690037" y="3140384"/>
            <a:ext cx="2266565"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0A0A0A"/>
                </a:solidFill>
                <a:latin typeface="Arial"/>
                <a:cs typeface="Arial"/>
              </a:rPr>
              <a:t>• </a:t>
            </a:r>
            <a:r>
              <a:rPr sz="1600" spc="83" dirty="0" smtClean="0">
                <a:solidFill>
                  <a:srgbClr val="0A0A0A"/>
                </a:solidFill>
                <a:latin typeface="Arial"/>
                <a:cs typeface="Arial"/>
              </a:rPr>
              <a:t> </a:t>
            </a:r>
            <a:r>
              <a:rPr sz="1600" spc="0" dirty="0" smtClean="0">
                <a:solidFill>
                  <a:srgbClr val="0A0A0A"/>
                </a:solidFill>
                <a:latin typeface="Arial"/>
                <a:cs typeface="Arial"/>
              </a:rPr>
              <a:t>"Human </a:t>
            </a:r>
            <a:r>
              <a:rPr sz="1600" spc="76" dirty="0" smtClean="0">
                <a:solidFill>
                  <a:srgbClr val="0A0A0A"/>
                </a:solidFill>
                <a:latin typeface="Arial"/>
                <a:cs typeface="Arial"/>
              </a:rPr>
              <a:t> </a:t>
            </a:r>
            <a:r>
              <a:rPr sz="1600" spc="0" dirty="0" smtClean="0">
                <a:solidFill>
                  <a:srgbClr val="0A0A0A"/>
                </a:solidFill>
                <a:latin typeface="Arial"/>
                <a:cs typeface="Arial"/>
              </a:rPr>
              <a:t>interactions"</a:t>
            </a:r>
            <a:endParaRPr sz="1600" dirty="0">
              <a:latin typeface="Arial"/>
              <a:cs typeface="Arial"/>
            </a:endParaRPr>
          </a:p>
        </p:txBody>
      </p:sp>
      <p:sp>
        <p:nvSpPr>
          <p:cNvPr id="4" name="object 4"/>
          <p:cNvSpPr txBox="1"/>
          <p:nvPr/>
        </p:nvSpPr>
        <p:spPr>
          <a:xfrm>
            <a:off x="2940890" y="3460371"/>
            <a:ext cx="117206" cy="1077141"/>
          </a:xfrm>
          <a:prstGeom prst="rect">
            <a:avLst/>
          </a:prstGeom>
        </p:spPr>
        <p:txBody>
          <a:bodyPr wrap="square" lIns="0" tIns="0" rIns="0" bIns="0" rtlCol="0">
            <a:noAutofit/>
          </a:bodyPr>
          <a:lstStyle/>
          <a:p>
            <a:pPr marL="12700" marR="6">
              <a:lnSpc>
                <a:spcPts val="1530"/>
              </a:lnSpc>
              <a:spcBef>
                <a:spcPts val="76"/>
              </a:spcBef>
            </a:pPr>
            <a:r>
              <a:rPr sz="1400" spc="0" dirty="0" smtClean="0">
                <a:solidFill>
                  <a:srgbClr val="525252"/>
                </a:solidFill>
                <a:latin typeface="Arial"/>
                <a:cs typeface="Arial"/>
              </a:rPr>
              <a:t>-</a:t>
            </a:r>
            <a:endParaRPr sz="1400" dirty="0">
              <a:latin typeface="Arial"/>
              <a:cs typeface="Arial"/>
            </a:endParaRPr>
          </a:p>
          <a:p>
            <a:pPr marL="12700" marR="6">
              <a:lnSpc>
                <a:spcPct val="95825"/>
              </a:lnSpc>
              <a:spcBef>
                <a:spcPts val="607"/>
              </a:spcBef>
            </a:pPr>
            <a:r>
              <a:rPr sz="1400" spc="0" dirty="0" smtClean="0">
                <a:solidFill>
                  <a:srgbClr val="525252"/>
                </a:solidFill>
                <a:latin typeface="Arial"/>
                <a:cs typeface="Arial"/>
              </a:rPr>
              <a:t>-</a:t>
            </a:r>
            <a:endParaRPr sz="1400" dirty="0">
              <a:latin typeface="Arial"/>
              <a:cs typeface="Arial"/>
            </a:endParaRPr>
          </a:p>
          <a:p>
            <a:pPr marL="12700" marR="6">
              <a:lnSpc>
                <a:spcPct val="95825"/>
              </a:lnSpc>
              <a:spcBef>
                <a:spcPts val="683"/>
              </a:spcBef>
            </a:pPr>
            <a:r>
              <a:rPr sz="1400" spc="0" dirty="0" smtClean="0">
                <a:solidFill>
                  <a:srgbClr val="525252"/>
                </a:solidFill>
                <a:latin typeface="Arial"/>
                <a:cs typeface="Arial"/>
              </a:rPr>
              <a:t>-</a:t>
            </a:r>
            <a:endParaRPr sz="1400" dirty="0">
              <a:latin typeface="Arial"/>
              <a:cs typeface="Arial"/>
            </a:endParaRPr>
          </a:p>
          <a:p>
            <a:pPr marL="12706">
              <a:lnSpc>
                <a:spcPct val="95825"/>
              </a:lnSpc>
              <a:spcBef>
                <a:spcPts val="683"/>
              </a:spcBef>
            </a:pPr>
            <a:r>
              <a:rPr sz="1400" spc="0" dirty="0" smtClean="0">
                <a:solidFill>
                  <a:srgbClr val="2D2D2D"/>
                </a:solidFill>
                <a:latin typeface="Arial"/>
                <a:cs typeface="Arial"/>
              </a:rPr>
              <a:t>-</a:t>
            </a:r>
            <a:endParaRPr sz="1400" dirty="0">
              <a:latin typeface="Arial"/>
              <a:cs typeface="Arial"/>
            </a:endParaRPr>
          </a:p>
        </p:txBody>
      </p:sp>
      <p:sp>
        <p:nvSpPr>
          <p:cNvPr id="3" name="object 3"/>
          <p:cNvSpPr txBox="1"/>
          <p:nvPr/>
        </p:nvSpPr>
        <p:spPr>
          <a:xfrm>
            <a:off x="3110823" y="3460371"/>
            <a:ext cx="2087892" cy="1077141"/>
          </a:xfrm>
          <a:prstGeom prst="rect">
            <a:avLst/>
          </a:prstGeom>
        </p:spPr>
        <p:txBody>
          <a:bodyPr wrap="square" lIns="0" tIns="0" rIns="0" bIns="0" rtlCol="0">
            <a:noAutofit/>
          </a:bodyPr>
          <a:lstStyle/>
          <a:p>
            <a:pPr marL="12700" marR="30667">
              <a:lnSpc>
                <a:spcPts val="1530"/>
              </a:lnSpc>
              <a:spcBef>
                <a:spcPts val="76"/>
              </a:spcBef>
            </a:pPr>
            <a:r>
              <a:rPr sz="1400" spc="0" dirty="0" smtClean="0">
                <a:solidFill>
                  <a:srgbClr val="0A0A0A"/>
                </a:solidFill>
                <a:latin typeface="Arial"/>
                <a:cs typeface="Arial"/>
              </a:rPr>
              <a:t>Social</a:t>
            </a:r>
            <a:r>
              <a:rPr sz="1400" spc="4" dirty="0" smtClean="0">
                <a:solidFill>
                  <a:srgbClr val="0A0A0A"/>
                </a:solidFill>
                <a:latin typeface="Arial"/>
                <a:cs typeface="Arial"/>
              </a:rPr>
              <a:t> </a:t>
            </a:r>
            <a:r>
              <a:rPr sz="1400" spc="0" dirty="0" smtClean="0">
                <a:solidFill>
                  <a:srgbClr val="0A0A0A"/>
                </a:solidFill>
                <a:latin typeface="Arial"/>
                <a:cs typeface="Arial"/>
              </a:rPr>
              <a:t>relations</a:t>
            </a:r>
            <a:endParaRPr sz="1400" dirty="0">
              <a:latin typeface="Arial"/>
              <a:cs typeface="Arial"/>
            </a:endParaRPr>
          </a:p>
          <a:p>
            <a:pPr marL="12700" marR="30667">
              <a:lnSpc>
                <a:spcPct val="95825"/>
              </a:lnSpc>
              <a:spcBef>
                <a:spcPts val="607"/>
              </a:spcBef>
            </a:pPr>
            <a:r>
              <a:rPr sz="1400" spc="0" dirty="0" smtClean="0">
                <a:solidFill>
                  <a:srgbClr val="0A0A0A"/>
                </a:solidFill>
                <a:latin typeface="Arial"/>
                <a:cs typeface="Arial"/>
              </a:rPr>
              <a:t>Story</a:t>
            </a:r>
            <a:r>
              <a:rPr sz="1400" spc="169" dirty="0" smtClean="0">
                <a:solidFill>
                  <a:srgbClr val="0A0A0A"/>
                </a:solidFill>
                <a:latin typeface="Arial"/>
                <a:cs typeface="Arial"/>
              </a:rPr>
              <a:t> </a:t>
            </a:r>
            <a:r>
              <a:rPr sz="1400" spc="0" dirty="0" smtClean="0">
                <a:solidFill>
                  <a:srgbClr val="0A0A0A"/>
                </a:solidFill>
                <a:latin typeface="Arial"/>
                <a:cs typeface="Arial"/>
              </a:rPr>
              <a:t>of</a:t>
            </a:r>
            <a:r>
              <a:rPr sz="1400" spc="226" dirty="0" smtClean="0">
                <a:solidFill>
                  <a:srgbClr val="0A0A0A"/>
                </a:solidFill>
                <a:latin typeface="Arial"/>
                <a:cs typeface="Arial"/>
              </a:rPr>
              <a:t> </a:t>
            </a:r>
            <a:r>
              <a:rPr sz="1400" spc="0" dirty="0" smtClean="0">
                <a:solidFill>
                  <a:srgbClr val="0A0A0A"/>
                </a:solidFill>
                <a:latin typeface="Arial"/>
                <a:cs typeface="Arial"/>
              </a:rPr>
              <a:t>people</a:t>
            </a:r>
            <a:endParaRPr sz="1400" dirty="0">
              <a:latin typeface="Arial"/>
              <a:cs typeface="Arial"/>
            </a:endParaRPr>
          </a:p>
          <a:p>
            <a:pPr marL="12700">
              <a:lnSpc>
                <a:spcPct val="95825"/>
              </a:lnSpc>
              <a:spcBef>
                <a:spcPts val="683"/>
              </a:spcBef>
            </a:pPr>
            <a:r>
              <a:rPr sz="1400" spc="0" dirty="0" smtClean="0">
                <a:solidFill>
                  <a:srgbClr val="0A0A0A"/>
                </a:solidFill>
                <a:latin typeface="Arial"/>
                <a:cs typeface="Arial"/>
              </a:rPr>
              <a:t>Ways toward </a:t>
            </a:r>
            <a:r>
              <a:rPr sz="1400" spc="184" dirty="0" smtClean="0">
                <a:solidFill>
                  <a:srgbClr val="0A0A0A"/>
                </a:solidFill>
                <a:latin typeface="Arial"/>
                <a:cs typeface="Arial"/>
              </a:rPr>
              <a:t> </a:t>
            </a:r>
            <a:r>
              <a:rPr sz="1400" spc="0" dirty="0" smtClean="0">
                <a:solidFill>
                  <a:srgbClr val="0A0A0A"/>
                </a:solidFill>
                <a:latin typeface="Arial"/>
                <a:cs typeface="Arial"/>
              </a:rPr>
              <a:t>each</a:t>
            </a:r>
            <a:r>
              <a:rPr sz="1400" spc="14" dirty="0" smtClean="0">
                <a:solidFill>
                  <a:srgbClr val="0A0A0A"/>
                </a:solidFill>
                <a:latin typeface="Arial"/>
                <a:cs typeface="Arial"/>
              </a:rPr>
              <a:t> </a:t>
            </a:r>
            <a:r>
              <a:rPr sz="1400" spc="0" dirty="0" smtClean="0">
                <a:solidFill>
                  <a:srgbClr val="0A0A0A"/>
                </a:solidFill>
                <a:latin typeface="Arial"/>
                <a:cs typeface="Arial"/>
              </a:rPr>
              <a:t>other</a:t>
            </a:r>
            <a:endParaRPr sz="1400" dirty="0">
              <a:latin typeface="Arial"/>
              <a:cs typeface="Arial"/>
            </a:endParaRPr>
          </a:p>
          <a:p>
            <a:pPr marL="12706" marR="30667">
              <a:lnSpc>
                <a:spcPct val="95825"/>
              </a:lnSpc>
              <a:spcBef>
                <a:spcPts val="683"/>
              </a:spcBef>
            </a:pPr>
            <a:r>
              <a:rPr sz="1400" spc="0" dirty="0" smtClean="0">
                <a:solidFill>
                  <a:srgbClr val="0A0A0A"/>
                </a:solidFill>
                <a:latin typeface="Arial"/>
                <a:cs typeface="Arial"/>
              </a:rPr>
              <a:t>Social</a:t>
            </a:r>
            <a:r>
              <a:rPr sz="1400" spc="4" dirty="0" smtClean="0">
                <a:solidFill>
                  <a:srgbClr val="0A0A0A"/>
                </a:solidFill>
                <a:latin typeface="Arial"/>
                <a:cs typeface="Arial"/>
              </a:rPr>
              <a:t> </a:t>
            </a:r>
            <a:r>
              <a:rPr sz="1400" spc="0" dirty="0" smtClean="0">
                <a:solidFill>
                  <a:srgbClr val="0A0A0A"/>
                </a:solidFill>
                <a:latin typeface="Arial"/>
                <a:cs typeface="Arial"/>
              </a:rPr>
              <a:t>behavior</a:t>
            </a:r>
            <a:endParaRPr sz="1400" dirty="0">
              <a:latin typeface="Arial"/>
              <a:cs typeface="Arial"/>
            </a:endParaRPr>
          </a:p>
        </p:txBody>
      </p:sp>
      <p:sp>
        <p:nvSpPr>
          <p:cNvPr id="2" name="object 2"/>
          <p:cNvSpPr txBox="1"/>
          <p:nvPr/>
        </p:nvSpPr>
        <p:spPr>
          <a:xfrm>
            <a:off x="2884252" y="4625626"/>
            <a:ext cx="3194886" cy="494513"/>
          </a:xfrm>
          <a:prstGeom prst="rect">
            <a:avLst/>
          </a:prstGeom>
        </p:spPr>
        <p:txBody>
          <a:bodyPr wrap="square" lIns="0" tIns="0" rIns="0" bIns="0" rtlCol="0">
            <a:noAutofit/>
          </a:bodyPr>
          <a:lstStyle/>
          <a:p>
            <a:pPr marL="12700" marR="26670">
              <a:lnSpc>
                <a:spcPts val="1530"/>
              </a:lnSpc>
              <a:spcBef>
                <a:spcPts val="76"/>
              </a:spcBef>
            </a:pPr>
            <a:r>
              <a:rPr sz="1400" spc="0" dirty="0" smtClean="0">
                <a:solidFill>
                  <a:srgbClr val="0A0A0A"/>
                </a:solidFill>
                <a:latin typeface="Arial"/>
                <a:cs typeface="Arial"/>
              </a:rPr>
              <a:t>(and</a:t>
            </a:r>
            <a:r>
              <a:rPr sz="1400" spc="184" dirty="0" smtClean="0">
                <a:solidFill>
                  <a:srgbClr val="0A0A0A"/>
                </a:solidFill>
                <a:latin typeface="Arial"/>
                <a:cs typeface="Arial"/>
              </a:rPr>
              <a:t> </a:t>
            </a:r>
            <a:r>
              <a:rPr sz="1400" spc="0" dirty="0" smtClean="0">
                <a:solidFill>
                  <a:srgbClr val="0A0A0A"/>
                </a:solidFill>
                <a:latin typeface="Arial"/>
                <a:cs typeface="Arial"/>
              </a:rPr>
              <a:t>not</a:t>
            </a:r>
            <a:r>
              <a:rPr sz="1400" spc="212" dirty="0" smtClean="0">
                <a:solidFill>
                  <a:srgbClr val="0A0A0A"/>
                </a:solidFill>
                <a:latin typeface="Arial"/>
                <a:cs typeface="Arial"/>
              </a:rPr>
              <a:t> </a:t>
            </a:r>
            <a:r>
              <a:rPr sz="1400" spc="0" dirty="0" smtClean="0">
                <a:solidFill>
                  <a:srgbClr val="0A0A0A"/>
                </a:solidFill>
                <a:latin typeface="Arial"/>
                <a:cs typeface="Arial"/>
              </a:rPr>
              <a:t>of</a:t>
            </a:r>
            <a:r>
              <a:rPr sz="1400" spc="166" dirty="0" smtClean="0">
                <a:solidFill>
                  <a:srgbClr val="0A0A0A"/>
                </a:solidFill>
                <a:latin typeface="Arial"/>
                <a:cs typeface="Arial"/>
              </a:rPr>
              <a:t> </a:t>
            </a:r>
            <a:r>
              <a:rPr sz="1400" spc="0" dirty="0" smtClean="0">
                <a:solidFill>
                  <a:srgbClr val="0A0A0A"/>
                </a:solidFill>
                <a:latin typeface="Arial"/>
                <a:cs typeface="Arial"/>
              </a:rPr>
              <a:t>the</a:t>
            </a:r>
            <a:r>
              <a:rPr sz="1400" spc="277" dirty="0" smtClean="0">
                <a:solidFill>
                  <a:srgbClr val="0A0A0A"/>
                </a:solidFill>
                <a:latin typeface="Arial"/>
                <a:cs typeface="Arial"/>
              </a:rPr>
              <a:t> </a:t>
            </a:r>
            <a:r>
              <a:rPr sz="1400" spc="0" dirty="0" smtClean="0">
                <a:solidFill>
                  <a:srgbClr val="0A0A0A"/>
                </a:solidFill>
                <a:latin typeface="Arial"/>
                <a:cs typeface="Arial"/>
              </a:rPr>
              <a:t>individual)</a:t>
            </a:r>
            <a:endParaRPr sz="1400" dirty="0">
              <a:latin typeface="Arial"/>
              <a:cs typeface="Arial"/>
            </a:endParaRPr>
          </a:p>
          <a:p>
            <a:pPr marL="69343">
              <a:lnSpc>
                <a:spcPct val="95825"/>
              </a:lnSpc>
              <a:spcBef>
                <a:spcPts val="607"/>
              </a:spcBef>
            </a:pPr>
            <a:r>
              <a:rPr sz="1400" spc="0" dirty="0" smtClean="0">
                <a:solidFill>
                  <a:srgbClr val="0A0A0A"/>
                </a:solidFill>
                <a:latin typeface="Arial"/>
                <a:cs typeface="Arial"/>
              </a:rPr>
              <a:t>- </a:t>
            </a:r>
            <a:r>
              <a:rPr sz="1400" spc="96" dirty="0" smtClean="0">
                <a:solidFill>
                  <a:srgbClr val="0A0A0A"/>
                </a:solidFill>
                <a:latin typeface="Arial"/>
                <a:cs typeface="Arial"/>
              </a:rPr>
              <a:t> </a:t>
            </a:r>
            <a:r>
              <a:rPr sz="1400" spc="0" dirty="0" smtClean="0">
                <a:solidFill>
                  <a:srgbClr val="0A0A0A"/>
                </a:solidFill>
                <a:latin typeface="Arial"/>
                <a:cs typeface="Arial"/>
              </a:rPr>
              <a:t>Changes</a:t>
            </a:r>
            <a:r>
              <a:rPr sz="1400" spc="-194" dirty="0" smtClean="0">
                <a:solidFill>
                  <a:srgbClr val="0A0A0A"/>
                </a:solidFill>
                <a:latin typeface="Arial"/>
                <a:cs typeface="Arial"/>
              </a:rPr>
              <a:t> </a:t>
            </a:r>
            <a:r>
              <a:rPr sz="1400" spc="0" dirty="0" smtClean="0">
                <a:solidFill>
                  <a:srgbClr val="0A0A0A"/>
                </a:solidFill>
                <a:latin typeface="Arial"/>
                <a:cs typeface="Arial"/>
              </a:rPr>
              <a:t>taking </a:t>
            </a:r>
            <a:r>
              <a:rPr sz="1400" spc="9" dirty="0" smtClean="0">
                <a:solidFill>
                  <a:srgbClr val="0A0A0A"/>
                </a:solidFill>
                <a:latin typeface="Arial"/>
                <a:cs typeface="Arial"/>
              </a:rPr>
              <a:t> </a:t>
            </a:r>
            <a:r>
              <a:rPr sz="1400" spc="0" dirty="0" smtClean="0">
                <a:solidFill>
                  <a:srgbClr val="0A0A0A"/>
                </a:solidFill>
                <a:latin typeface="Arial"/>
                <a:cs typeface="Arial"/>
              </a:rPr>
              <a:t>place</a:t>
            </a:r>
            <a:r>
              <a:rPr sz="1400" spc="24" dirty="0" smtClean="0">
                <a:solidFill>
                  <a:srgbClr val="0A0A0A"/>
                </a:solidFill>
                <a:latin typeface="Arial"/>
                <a:cs typeface="Arial"/>
              </a:rPr>
              <a:t> </a:t>
            </a:r>
            <a:r>
              <a:rPr sz="1400" spc="0" dirty="0" smtClean="0">
                <a:solidFill>
                  <a:srgbClr val="0A0A0A"/>
                </a:solidFill>
                <a:latin typeface="Arial"/>
                <a:cs typeface="Arial"/>
              </a:rPr>
              <a:t>within </a:t>
            </a:r>
            <a:r>
              <a:rPr sz="1400" spc="167" dirty="0" smtClean="0">
                <a:solidFill>
                  <a:srgbClr val="0A0A0A"/>
                </a:solidFill>
                <a:latin typeface="Arial"/>
                <a:cs typeface="Arial"/>
              </a:rPr>
              <a:t> </a:t>
            </a:r>
            <a:r>
              <a:rPr sz="1400" spc="0" dirty="0" smtClean="0">
                <a:solidFill>
                  <a:srgbClr val="0A0A0A"/>
                </a:solidFill>
                <a:latin typeface="Arial"/>
                <a:cs typeface="Arial"/>
              </a:rPr>
              <a:t>society</a:t>
            </a:r>
            <a:endParaRPr sz="1400" dirty="0">
              <a:latin typeface="Arial"/>
              <a:cs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brainstorming</a:t>
            </a:r>
            <a:endParaRPr lang="en-US" dirty="0"/>
          </a:p>
        </p:txBody>
      </p:sp>
      <p:sp>
        <p:nvSpPr>
          <p:cNvPr id="3" name="Content Placeholder 2"/>
          <p:cNvSpPr>
            <a:spLocks noGrp="1"/>
          </p:cNvSpPr>
          <p:nvPr>
            <p:ph idx="1"/>
          </p:nvPr>
        </p:nvSpPr>
        <p:spPr/>
        <p:txBody>
          <a:bodyPr/>
          <a:lstStyle/>
          <a:p>
            <a:r>
              <a:rPr lang="en-US" dirty="0" smtClean="0"/>
              <a:t>Advantages of social behavior</a:t>
            </a:r>
            <a:endParaRPr lang="en-US" dirty="0"/>
          </a:p>
        </p:txBody>
      </p:sp>
    </p:spTree>
    <p:extLst>
      <p:ext uri="{BB962C8B-B14F-4D97-AF65-F5344CB8AC3E}">
        <p14:creationId xmlns:p14="http://schemas.microsoft.com/office/powerpoint/2010/main" val="24925537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The End</a:t>
            </a:r>
            <a:endParaRPr lang="en-US" sz="7200" dirty="0"/>
          </a:p>
        </p:txBody>
      </p:sp>
      <p:sp>
        <p:nvSpPr>
          <p:cNvPr id="3" name="Content Placeholder 2"/>
          <p:cNvSpPr>
            <a:spLocks noGrp="1"/>
          </p:cNvSpPr>
          <p:nvPr>
            <p:ph idx="1"/>
          </p:nvPr>
        </p:nvSpPr>
        <p:spPr/>
        <p:txBody>
          <a:bodyPr>
            <a:normAutofit/>
          </a:bodyPr>
          <a:lstStyle/>
          <a:p>
            <a:pPr marL="0" indent="0">
              <a:buNone/>
            </a:pPr>
            <a:r>
              <a:rPr lang="en-US" sz="6000" dirty="0" smtClean="0"/>
              <a:t>           </a:t>
            </a:r>
          </a:p>
          <a:p>
            <a:pPr marL="0" indent="0">
              <a:buNone/>
            </a:pPr>
            <a:endParaRPr lang="en-US" sz="6000" dirty="0"/>
          </a:p>
          <a:p>
            <a:pPr marL="0" indent="0">
              <a:buNone/>
            </a:pPr>
            <a:r>
              <a:rPr lang="en-US" sz="6000" dirty="0" smtClean="0"/>
              <a:t>                   Thankyou</a:t>
            </a:r>
            <a:endParaRPr lang="en-US" sz="6000" dirty="0"/>
          </a:p>
        </p:txBody>
      </p:sp>
    </p:spTree>
    <p:extLst>
      <p:ext uri="{BB962C8B-B14F-4D97-AF65-F5344CB8AC3E}">
        <p14:creationId xmlns:p14="http://schemas.microsoft.com/office/powerpoint/2010/main" val="1864252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16"/>
          <p:cNvSpPr txBox="1"/>
          <p:nvPr/>
        </p:nvSpPr>
        <p:spPr>
          <a:xfrm>
            <a:off x="5155721" y="2830771"/>
            <a:ext cx="2144243" cy="2806192"/>
          </a:xfrm>
          <a:prstGeom prst="rect">
            <a:avLst/>
          </a:prstGeom>
        </p:spPr>
        <p:txBody>
          <a:bodyPr wrap="square" lIns="0" tIns="0" rIns="0" bIns="0" rtlCol="0">
            <a:noAutofit/>
          </a:bodyPr>
          <a:lstStyle/>
          <a:p>
            <a:pPr>
              <a:lnSpc>
                <a:spcPts val="1000"/>
              </a:lnSpc>
            </a:pPr>
            <a:endParaRPr sz="1000" dirty="0"/>
          </a:p>
          <a:p>
            <a:pPr>
              <a:lnSpc>
                <a:spcPct val="95825"/>
              </a:lnSpc>
              <a:spcBef>
                <a:spcPts val="8080"/>
              </a:spcBef>
            </a:pPr>
            <a:endParaRPr sz="1600" dirty="0">
              <a:latin typeface="Arial"/>
              <a:cs typeface="Arial"/>
            </a:endParaRPr>
          </a:p>
        </p:txBody>
      </p:sp>
      <p:sp>
        <p:nvSpPr>
          <p:cNvPr id="7" name="object 7"/>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8" name="object 8"/>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9" name="object 9"/>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0" name="object 10"/>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1" name="object 11"/>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2" name="object 12"/>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3" name="object 13"/>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4" name="object 14"/>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5" name="object 15"/>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6" name="object 6"/>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5" name="object 5"/>
          <p:cNvSpPr/>
          <p:nvPr/>
        </p:nvSpPr>
        <p:spPr>
          <a:xfrm>
            <a:off x="5460057" y="3048000"/>
            <a:ext cx="2589081" cy="2588963"/>
          </a:xfrm>
          <a:prstGeom prst="rect">
            <a:avLst/>
          </a:prstGeom>
          <a:blipFill>
            <a:blip r:embed="rId2" cstate="print"/>
            <a:stretch>
              <a:fillRect/>
            </a:stretch>
          </a:blipFill>
        </p:spPr>
        <p:txBody>
          <a:bodyPr wrap="square" lIns="0" tIns="0" rIns="0" bIns="0" rtlCol="0">
            <a:noAutofit/>
          </a:bodyPr>
          <a:lstStyle/>
          <a:p>
            <a:endParaRPr dirty="0"/>
          </a:p>
        </p:txBody>
      </p:sp>
      <p:sp>
        <p:nvSpPr>
          <p:cNvPr id="4" name="object 4"/>
          <p:cNvSpPr txBox="1"/>
          <p:nvPr/>
        </p:nvSpPr>
        <p:spPr>
          <a:xfrm>
            <a:off x="4081868" y="2538671"/>
            <a:ext cx="1637085" cy="292100"/>
          </a:xfrm>
          <a:prstGeom prst="rect">
            <a:avLst/>
          </a:prstGeom>
        </p:spPr>
        <p:txBody>
          <a:bodyPr wrap="square" lIns="0" tIns="0" rIns="0" bIns="0" rtlCol="0">
            <a:noAutofit/>
          </a:bodyPr>
          <a:lstStyle/>
          <a:p>
            <a:pPr marL="12700">
              <a:lnSpc>
                <a:spcPts val="2245"/>
              </a:lnSpc>
              <a:spcBef>
                <a:spcPts val="112"/>
              </a:spcBef>
            </a:pPr>
            <a:r>
              <a:rPr sz="2100" spc="0" dirty="0" smtClean="0">
                <a:solidFill>
                  <a:srgbClr val="040404"/>
                </a:solidFill>
                <a:latin typeface="Arial"/>
                <a:cs typeface="Arial"/>
              </a:rPr>
              <a:t>Anthropology</a:t>
            </a:r>
            <a:endParaRPr sz="2100" dirty="0">
              <a:latin typeface="Arial"/>
              <a:cs typeface="Arial"/>
            </a:endParaRPr>
          </a:p>
        </p:txBody>
      </p:sp>
      <p:sp>
        <p:nvSpPr>
          <p:cNvPr id="3" name="object 3"/>
          <p:cNvSpPr txBox="1"/>
          <p:nvPr/>
        </p:nvSpPr>
        <p:spPr>
          <a:xfrm>
            <a:off x="2649574" y="3464066"/>
            <a:ext cx="127021" cy="892147"/>
          </a:xfrm>
          <a:prstGeom prst="rect">
            <a:avLst/>
          </a:prstGeom>
        </p:spPr>
        <p:txBody>
          <a:bodyPr wrap="square" lIns="0" tIns="0" rIns="0" bIns="0" rtlCol="0">
            <a:noAutofit/>
          </a:bodyPr>
          <a:lstStyle/>
          <a:p>
            <a:pPr marL="12701">
              <a:lnSpc>
                <a:spcPts val="1735"/>
              </a:lnSpc>
              <a:spcBef>
                <a:spcPts val="86"/>
              </a:spcBef>
            </a:pPr>
            <a:r>
              <a:rPr sz="1600" spc="0" dirty="0" smtClean="0">
                <a:solidFill>
                  <a:srgbClr val="040404"/>
                </a:solidFill>
                <a:latin typeface="Arial"/>
                <a:cs typeface="Arial"/>
              </a:rPr>
              <a:t>•</a:t>
            </a:r>
            <a:endParaRPr sz="1600" dirty="0">
              <a:latin typeface="Arial"/>
              <a:cs typeface="Arial"/>
            </a:endParaRPr>
          </a:p>
          <a:p>
            <a:pPr marL="12701">
              <a:lnSpc>
                <a:spcPct val="95825"/>
              </a:lnSpc>
              <a:spcBef>
                <a:spcPts val="685"/>
              </a:spcBef>
            </a:pPr>
            <a:r>
              <a:rPr sz="1600" spc="0" dirty="0" smtClean="0">
                <a:solidFill>
                  <a:srgbClr val="040404"/>
                </a:solidFill>
                <a:latin typeface="Arial"/>
                <a:cs typeface="Arial"/>
              </a:rPr>
              <a:t>•</a:t>
            </a:r>
            <a:endParaRPr sz="1600" dirty="0">
              <a:latin typeface="Arial"/>
              <a:cs typeface="Arial"/>
            </a:endParaRPr>
          </a:p>
          <a:p>
            <a:pPr marL="12700" marR="1">
              <a:lnSpc>
                <a:spcPct val="95825"/>
              </a:lnSpc>
              <a:spcBef>
                <a:spcPts val="772"/>
              </a:spcBef>
            </a:pPr>
            <a:r>
              <a:rPr sz="1600" spc="0" dirty="0" smtClean="0">
                <a:solidFill>
                  <a:srgbClr val="040404"/>
                </a:solidFill>
                <a:latin typeface="Arial"/>
                <a:cs typeface="Arial"/>
              </a:rPr>
              <a:t>•</a:t>
            </a:r>
            <a:endParaRPr sz="1600" dirty="0">
              <a:latin typeface="Arial"/>
              <a:cs typeface="Arial"/>
            </a:endParaRPr>
          </a:p>
        </p:txBody>
      </p:sp>
      <p:sp>
        <p:nvSpPr>
          <p:cNvPr id="2" name="object 2"/>
          <p:cNvSpPr txBox="1"/>
          <p:nvPr/>
        </p:nvSpPr>
        <p:spPr>
          <a:xfrm>
            <a:off x="2835692" y="3464066"/>
            <a:ext cx="2316509" cy="1260334"/>
          </a:xfrm>
          <a:prstGeom prst="rect">
            <a:avLst/>
          </a:prstGeom>
        </p:spPr>
        <p:txBody>
          <a:bodyPr wrap="square" lIns="0" tIns="0" rIns="0" bIns="0" rtlCol="0">
            <a:noAutofit/>
          </a:bodyPr>
          <a:lstStyle/>
          <a:p>
            <a:pPr marL="20791" marR="22349">
              <a:lnSpc>
                <a:spcPts val="1735"/>
              </a:lnSpc>
              <a:spcBef>
                <a:spcPts val="86"/>
              </a:spcBef>
            </a:pPr>
            <a:r>
              <a:rPr sz="1600" spc="0" dirty="0" smtClean="0">
                <a:solidFill>
                  <a:srgbClr val="040404"/>
                </a:solidFill>
                <a:latin typeface="Arial"/>
                <a:cs typeface="Arial"/>
              </a:rPr>
              <a:t>Who</a:t>
            </a:r>
            <a:r>
              <a:rPr sz="1600" spc="214" dirty="0" smtClean="0">
                <a:solidFill>
                  <a:srgbClr val="040404"/>
                </a:solidFill>
                <a:latin typeface="Arial"/>
                <a:cs typeface="Arial"/>
              </a:rPr>
              <a:t> </a:t>
            </a:r>
            <a:r>
              <a:rPr sz="1600" spc="0" dirty="0" smtClean="0">
                <a:solidFill>
                  <a:srgbClr val="040404"/>
                </a:solidFill>
                <a:latin typeface="Arial"/>
                <a:cs typeface="Arial"/>
              </a:rPr>
              <a:t>are</a:t>
            </a:r>
            <a:r>
              <a:rPr sz="1600" spc="109" dirty="0" smtClean="0">
                <a:solidFill>
                  <a:srgbClr val="040404"/>
                </a:solidFill>
                <a:latin typeface="Arial"/>
                <a:cs typeface="Arial"/>
              </a:rPr>
              <a:t> </a:t>
            </a:r>
            <a:r>
              <a:rPr sz="1600" spc="0" dirty="0" smtClean="0">
                <a:solidFill>
                  <a:srgbClr val="040404"/>
                </a:solidFill>
                <a:latin typeface="Arial"/>
                <a:cs typeface="Arial"/>
              </a:rPr>
              <a:t>you?</a:t>
            </a:r>
            <a:endParaRPr sz="1600" dirty="0">
              <a:latin typeface="Arial"/>
              <a:cs typeface="Arial"/>
            </a:endParaRPr>
          </a:p>
          <a:p>
            <a:pPr marL="20789" indent="1">
              <a:lnSpc>
                <a:spcPts val="1839"/>
              </a:lnSpc>
              <a:spcBef>
                <a:spcPts val="685"/>
              </a:spcBef>
            </a:pPr>
            <a:r>
              <a:rPr sz="1600" spc="0" dirty="0" smtClean="0">
                <a:solidFill>
                  <a:srgbClr val="040404"/>
                </a:solidFill>
                <a:latin typeface="Arial"/>
                <a:cs typeface="Arial"/>
              </a:rPr>
              <a:t>What</a:t>
            </a:r>
            <a:r>
              <a:rPr sz="1600" spc="408" dirty="0" smtClean="0">
                <a:solidFill>
                  <a:srgbClr val="040404"/>
                </a:solidFill>
                <a:latin typeface="Arial"/>
                <a:cs typeface="Arial"/>
              </a:rPr>
              <a:t> </a:t>
            </a:r>
            <a:r>
              <a:rPr sz="1600" spc="0" dirty="0" smtClean="0">
                <a:solidFill>
                  <a:srgbClr val="040404"/>
                </a:solidFill>
                <a:latin typeface="Arial"/>
                <a:cs typeface="Arial"/>
              </a:rPr>
              <a:t>makes</a:t>
            </a:r>
            <a:r>
              <a:rPr sz="1600" spc="69" dirty="0" smtClean="0">
                <a:solidFill>
                  <a:srgbClr val="040404"/>
                </a:solidFill>
                <a:latin typeface="Arial"/>
                <a:cs typeface="Arial"/>
              </a:rPr>
              <a:t> </a:t>
            </a:r>
            <a:r>
              <a:rPr sz="1600" spc="0" dirty="0" smtClean="0">
                <a:solidFill>
                  <a:srgbClr val="040404"/>
                </a:solidFill>
                <a:latin typeface="Arial"/>
                <a:cs typeface="Arial"/>
              </a:rPr>
              <a:t>you? </a:t>
            </a:r>
            <a:endParaRPr sz="1600" dirty="0">
              <a:latin typeface="Arial"/>
              <a:cs typeface="Arial"/>
            </a:endParaRPr>
          </a:p>
          <a:p>
            <a:pPr marL="20789">
              <a:lnSpc>
                <a:spcPts val="1839"/>
              </a:lnSpc>
              <a:spcBef>
                <a:spcPts val="772"/>
              </a:spcBef>
            </a:pPr>
            <a:r>
              <a:rPr sz="1600" spc="0" dirty="0" smtClean="0">
                <a:solidFill>
                  <a:srgbClr val="040404"/>
                </a:solidFill>
                <a:latin typeface="Arial"/>
                <a:cs typeface="Arial"/>
              </a:rPr>
              <a:t>What</a:t>
            </a:r>
            <a:r>
              <a:rPr sz="1600" spc="408" dirty="0" smtClean="0">
                <a:solidFill>
                  <a:srgbClr val="040404"/>
                </a:solidFill>
                <a:latin typeface="Arial"/>
                <a:cs typeface="Arial"/>
              </a:rPr>
              <a:t> </a:t>
            </a:r>
            <a:r>
              <a:rPr sz="1600" spc="0" dirty="0" smtClean="0">
                <a:solidFill>
                  <a:srgbClr val="040404"/>
                </a:solidFill>
                <a:latin typeface="Arial"/>
                <a:cs typeface="Arial"/>
              </a:rPr>
              <a:t>is</a:t>
            </a:r>
            <a:r>
              <a:rPr sz="1600" spc="-68" dirty="0" smtClean="0">
                <a:solidFill>
                  <a:srgbClr val="040404"/>
                </a:solidFill>
                <a:latin typeface="Arial"/>
                <a:cs typeface="Arial"/>
              </a:rPr>
              <a:t> </a:t>
            </a:r>
            <a:r>
              <a:rPr sz="1600" spc="0" dirty="0" smtClean="0">
                <a:solidFill>
                  <a:srgbClr val="040404"/>
                </a:solidFill>
                <a:latin typeface="Arial"/>
                <a:cs typeface="Arial"/>
              </a:rPr>
              <a:t>your</a:t>
            </a:r>
            <a:r>
              <a:rPr sz="1600" spc="331" dirty="0" smtClean="0">
                <a:solidFill>
                  <a:srgbClr val="040404"/>
                </a:solidFill>
                <a:latin typeface="Arial"/>
                <a:cs typeface="Arial"/>
              </a:rPr>
              <a:t> </a:t>
            </a:r>
            <a:r>
              <a:rPr sz="1600" spc="0" dirty="0" smtClean="0">
                <a:solidFill>
                  <a:srgbClr val="040404"/>
                </a:solidFill>
                <a:latin typeface="Arial"/>
                <a:cs typeface="Arial"/>
              </a:rPr>
              <a:t>place</a:t>
            </a:r>
            <a:r>
              <a:rPr lang="en-US" sz="1600" spc="0" dirty="0" smtClean="0">
                <a:solidFill>
                  <a:srgbClr val="040404"/>
                </a:solidFill>
                <a:latin typeface="Arial"/>
                <a:cs typeface="Arial"/>
              </a:rPr>
              <a:t> in</a:t>
            </a:r>
            <a:endParaRPr sz="1600" dirty="0">
              <a:latin typeface="Arial"/>
              <a:cs typeface="Arial"/>
            </a:endParaRPr>
          </a:p>
          <a:p>
            <a:pPr marL="12700" marR="22349">
              <a:lnSpc>
                <a:spcPts val="1415"/>
              </a:lnSpc>
              <a:spcBef>
                <a:spcPts val="843"/>
              </a:spcBef>
            </a:pPr>
            <a:r>
              <a:rPr sz="2400" spc="0" baseline="1811" dirty="0" smtClean="0">
                <a:solidFill>
                  <a:srgbClr val="040404"/>
                </a:solidFill>
                <a:latin typeface="Arial"/>
                <a:cs typeface="Arial"/>
              </a:rPr>
              <a:t>this</a:t>
            </a:r>
            <a:r>
              <a:rPr sz="2400" spc="318" baseline="1811" dirty="0" smtClean="0">
                <a:solidFill>
                  <a:srgbClr val="040404"/>
                </a:solidFill>
                <a:latin typeface="Arial"/>
                <a:cs typeface="Arial"/>
              </a:rPr>
              <a:t> </a:t>
            </a:r>
            <a:r>
              <a:rPr sz="2400" spc="0" baseline="1811" dirty="0" smtClean="0">
                <a:solidFill>
                  <a:srgbClr val="040404"/>
                </a:solidFill>
                <a:latin typeface="Arial"/>
                <a:cs typeface="Arial"/>
              </a:rPr>
              <a:t>world?</a:t>
            </a:r>
            <a:endParaRPr sz="16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6" name="object 6"/>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7" name="object 7"/>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8" name="object 8"/>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9" name="object 9"/>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0" name="object 10"/>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1" name="object 11"/>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2" name="object 12"/>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3" name="object 13"/>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4" name="object 4"/>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3" name="object 3"/>
          <p:cNvSpPr txBox="1"/>
          <p:nvPr/>
        </p:nvSpPr>
        <p:spPr>
          <a:xfrm>
            <a:off x="4081868" y="2538671"/>
            <a:ext cx="1637085" cy="292100"/>
          </a:xfrm>
          <a:prstGeom prst="rect">
            <a:avLst/>
          </a:prstGeom>
        </p:spPr>
        <p:txBody>
          <a:bodyPr wrap="square" lIns="0" tIns="0" rIns="0" bIns="0" rtlCol="0">
            <a:noAutofit/>
          </a:bodyPr>
          <a:lstStyle/>
          <a:p>
            <a:pPr marL="12700">
              <a:lnSpc>
                <a:spcPts val="2245"/>
              </a:lnSpc>
              <a:spcBef>
                <a:spcPts val="112"/>
              </a:spcBef>
            </a:pPr>
            <a:r>
              <a:rPr sz="2100" spc="0" dirty="0" smtClean="0">
                <a:solidFill>
                  <a:srgbClr val="050505"/>
                </a:solidFill>
                <a:latin typeface="Arial"/>
                <a:cs typeface="Arial"/>
              </a:rPr>
              <a:t>Anthropology</a:t>
            </a:r>
            <a:endParaRPr sz="2100" dirty="0">
              <a:latin typeface="Arial"/>
              <a:cs typeface="Arial"/>
            </a:endParaRPr>
          </a:p>
        </p:txBody>
      </p:sp>
      <p:sp>
        <p:nvSpPr>
          <p:cNvPr id="2" name="object 2"/>
          <p:cNvSpPr txBox="1"/>
          <p:nvPr/>
        </p:nvSpPr>
        <p:spPr>
          <a:xfrm>
            <a:off x="2690037" y="3140384"/>
            <a:ext cx="4260897" cy="2397265"/>
          </a:xfrm>
          <a:prstGeom prst="rect">
            <a:avLst/>
          </a:prstGeom>
        </p:spPr>
        <p:txBody>
          <a:bodyPr wrap="square" lIns="0" tIns="0" rIns="0" bIns="0" rtlCol="0">
            <a:noAutofit/>
          </a:bodyPr>
          <a:lstStyle/>
          <a:p>
            <a:pPr marL="12700" marR="22349">
              <a:lnSpc>
                <a:spcPts val="1735"/>
              </a:lnSpc>
              <a:spcBef>
                <a:spcPts val="86"/>
              </a:spcBef>
            </a:pPr>
            <a:endParaRPr sz="1600" dirty="0">
              <a:latin typeface="Arial"/>
              <a:cs typeface="Arial"/>
            </a:endParaRPr>
          </a:p>
          <a:p>
            <a:pPr marL="12700" marR="22349">
              <a:lnSpc>
                <a:spcPct val="95825"/>
              </a:lnSpc>
              <a:spcBef>
                <a:spcPts val="685"/>
              </a:spcBef>
            </a:pPr>
            <a:r>
              <a:rPr sz="1600" spc="0" dirty="0" smtClean="0">
                <a:solidFill>
                  <a:srgbClr val="050505"/>
                </a:solidFill>
                <a:latin typeface="Arial"/>
                <a:cs typeface="Arial"/>
              </a:rPr>
              <a:t>• </a:t>
            </a:r>
            <a:r>
              <a:rPr sz="1600" spc="82" dirty="0" smtClean="0">
                <a:solidFill>
                  <a:srgbClr val="050505"/>
                </a:solidFill>
                <a:latin typeface="Arial"/>
                <a:cs typeface="Arial"/>
              </a:rPr>
              <a:t> </a:t>
            </a:r>
            <a:r>
              <a:rPr sz="1600" spc="0" dirty="0" smtClean="0">
                <a:solidFill>
                  <a:srgbClr val="050505"/>
                </a:solidFill>
                <a:latin typeface="Arial"/>
                <a:cs typeface="Arial"/>
              </a:rPr>
              <a:t>"anthropos"</a:t>
            </a:r>
            <a:r>
              <a:rPr sz="1600" spc="248" dirty="0" smtClean="0">
                <a:solidFill>
                  <a:srgbClr val="050505"/>
                </a:solidFill>
                <a:latin typeface="Arial"/>
                <a:cs typeface="Arial"/>
              </a:rPr>
              <a:t> </a:t>
            </a:r>
            <a:r>
              <a:rPr sz="1600" spc="0" dirty="0" smtClean="0">
                <a:solidFill>
                  <a:srgbClr val="050505"/>
                </a:solidFill>
                <a:latin typeface="Arial"/>
                <a:cs typeface="Arial"/>
              </a:rPr>
              <a:t>(Greek)= </a:t>
            </a:r>
            <a:r>
              <a:rPr sz="1600" spc="19" dirty="0" smtClean="0">
                <a:solidFill>
                  <a:srgbClr val="050505"/>
                </a:solidFill>
                <a:latin typeface="Arial"/>
                <a:cs typeface="Arial"/>
              </a:rPr>
              <a:t> </a:t>
            </a:r>
            <a:r>
              <a:rPr sz="1600" spc="0" dirty="0" smtClean="0">
                <a:solidFill>
                  <a:srgbClr val="050505"/>
                </a:solidFill>
                <a:latin typeface="Arial"/>
                <a:cs typeface="Arial"/>
              </a:rPr>
              <a:t>"man"</a:t>
            </a:r>
            <a:endParaRPr sz="1600" dirty="0">
              <a:latin typeface="Arial"/>
              <a:cs typeface="Arial"/>
            </a:endParaRPr>
          </a:p>
          <a:p>
            <a:pPr marL="12701" marR="22349">
              <a:lnSpc>
                <a:spcPct val="95825"/>
              </a:lnSpc>
              <a:spcBef>
                <a:spcPts val="772"/>
              </a:spcBef>
            </a:pPr>
            <a:r>
              <a:rPr sz="1600" spc="0" dirty="0" smtClean="0">
                <a:solidFill>
                  <a:srgbClr val="050505"/>
                </a:solidFill>
                <a:latin typeface="Arial"/>
                <a:cs typeface="Arial"/>
              </a:rPr>
              <a:t>• </a:t>
            </a:r>
            <a:r>
              <a:rPr sz="1600" spc="82" dirty="0" smtClean="0">
                <a:solidFill>
                  <a:srgbClr val="050505"/>
                </a:solidFill>
                <a:latin typeface="Arial"/>
                <a:cs typeface="Arial"/>
              </a:rPr>
              <a:t> </a:t>
            </a:r>
            <a:r>
              <a:rPr sz="1600" spc="0" dirty="0" smtClean="0">
                <a:solidFill>
                  <a:srgbClr val="050505"/>
                </a:solidFill>
                <a:latin typeface="Arial"/>
                <a:cs typeface="Arial"/>
              </a:rPr>
              <a:t>"logos" </a:t>
            </a:r>
            <a:r>
              <a:rPr sz="1600" spc="207" dirty="0" smtClean="0">
                <a:solidFill>
                  <a:srgbClr val="050505"/>
                </a:solidFill>
                <a:latin typeface="Arial"/>
                <a:cs typeface="Arial"/>
              </a:rPr>
              <a:t> </a:t>
            </a:r>
            <a:r>
              <a:rPr sz="1600" spc="0" dirty="0" smtClean="0">
                <a:solidFill>
                  <a:srgbClr val="050505"/>
                </a:solidFill>
                <a:latin typeface="Arial"/>
                <a:cs typeface="Arial"/>
              </a:rPr>
              <a:t>(Greek)= </a:t>
            </a:r>
            <a:r>
              <a:rPr sz="1600" spc="19" dirty="0" smtClean="0">
                <a:solidFill>
                  <a:srgbClr val="050505"/>
                </a:solidFill>
                <a:latin typeface="Arial"/>
                <a:cs typeface="Arial"/>
              </a:rPr>
              <a:t> </a:t>
            </a:r>
            <a:r>
              <a:rPr sz="1600" spc="0" dirty="0" smtClean="0">
                <a:solidFill>
                  <a:srgbClr val="050505"/>
                </a:solidFill>
                <a:latin typeface="Arial"/>
                <a:cs typeface="Arial"/>
              </a:rPr>
              <a:t>"study"</a:t>
            </a:r>
            <a:endParaRPr sz="1600" dirty="0">
              <a:latin typeface="Arial"/>
              <a:cs typeface="Arial"/>
            </a:endParaRPr>
          </a:p>
          <a:p>
            <a:pPr marL="12703" marR="22349">
              <a:lnSpc>
                <a:spcPct val="95825"/>
              </a:lnSpc>
              <a:spcBef>
                <a:spcPts val="772"/>
              </a:spcBef>
            </a:pPr>
            <a:r>
              <a:rPr sz="1600" i="1" spc="0" dirty="0" smtClean="0">
                <a:solidFill>
                  <a:srgbClr val="050505"/>
                </a:solidFill>
                <a:latin typeface="Arial"/>
                <a:cs typeface="Arial"/>
              </a:rPr>
              <a:t>Essential</a:t>
            </a:r>
            <a:r>
              <a:rPr sz="1600" i="1" spc="200" dirty="0" smtClean="0">
                <a:solidFill>
                  <a:srgbClr val="050505"/>
                </a:solidFill>
                <a:latin typeface="Arial"/>
                <a:cs typeface="Arial"/>
              </a:rPr>
              <a:t> </a:t>
            </a:r>
            <a:r>
              <a:rPr sz="1600" spc="0" dirty="0" smtClean="0">
                <a:solidFill>
                  <a:srgbClr val="050505"/>
                </a:solidFill>
                <a:latin typeface="Arial"/>
                <a:cs typeface="Arial"/>
              </a:rPr>
              <a:t>Definition</a:t>
            </a:r>
            <a:endParaRPr sz="1600" dirty="0">
              <a:latin typeface="Arial"/>
              <a:cs typeface="Arial"/>
            </a:endParaRPr>
          </a:p>
          <a:p>
            <a:pPr marL="206917" indent="-194213">
              <a:lnSpc>
                <a:spcPts val="1839"/>
              </a:lnSpc>
              <a:spcBef>
                <a:spcPts val="836"/>
              </a:spcBef>
              <a:tabLst>
                <a:tab pos="203200" algn="l"/>
              </a:tabLst>
            </a:pPr>
            <a:r>
              <a:rPr sz="1600" spc="0" dirty="0" smtClean="0">
                <a:solidFill>
                  <a:srgbClr val="050505"/>
                </a:solidFill>
                <a:latin typeface="Arial"/>
                <a:cs typeface="Arial"/>
              </a:rPr>
              <a:t>•</a:t>
            </a:r>
            <a:r>
              <a:rPr sz="1600" spc="-415" dirty="0" smtClean="0">
                <a:solidFill>
                  <a:srgbClr val="050505"/>
                </a:solidFill>
                <a:latin typeface="Arial"/>
                <a:cs typeface="Arial"/>
              </a:rPr>
              <a:t> </a:t>
            </a:r>
            <a:r>
              <a:rPr sz="1600" spc="0" dirty="0" smtClean="0">
                <a:solidFill>
                  <a:srgbClr val="050505"/>
                </a:solidFill>
                <a:latin typeface="Arial"/>
                <a:cs typeface="Arial"/>
              </a:rPr>
              <a:t>	Branch</a:t>
            </a:r>
            <a:r>
              <a:rPr sz="1600" spc="93" dirty="0" smtClean="0">
                <a:solidFill>
                  <a:srgbClr val="050505"/>
                </a:solidFill>
                <a:latin typeface="Arial"/>
                <a:cs typeface="Arial"/>
              </a:rPr>
              <a:t> </a:t>
            </a:r>
            <a:r>
              <a:rPr sz="1600" spc="0" dirty="0" smtClean="0">
                <a:solidFill>
                  <a:srgbClr val="050505"/>
                </a:solidFill>
                <a:latin typeface="Arial"/>
                <a:cs typeface="Arial"/>
              </a:rPr>
              <a:t>of</a:t>
            </a:r>
            <a:r>
              <a:rPr sz="1600" spc="198" dirty="0" smtClean="0">
                <a:solidFill>
                  <a:srgbClr val="050505"/>
                </a:solidFill>
                <a:latin typeface="Arial"/>
                <a:cs typeface="Arial"/>
              </a:rPr>
              <a:t> </a:t>
            </a:r>
            <a:r>
              <a:rPr sz="1600" spc="0" dirty="0" smtClean="0">
                <a:solidFill>
                  <a:srgbClr val="050505"/>
                </a:solidFill>
                <a:latin typeface="Arial"/>
                <a:cs typeface="Arial"/>
              </a:rPr>
              <a:t>knowledge </a:t>
            </a:r>
            <a:r>
              <a:rPr sz="1600" spc="64" dirty="0" smtClean="0">
                <a:solidFill>
                  <a:srgbClr val="050505"/>
                </a:solidFill>
                <a:latin typeface="Arial"/>
                <a:cs typeface="Arial"/>
              </a:rPr>
              <a:t> </a:t>
            </a:r>
            <a:r>
              <a:rPr sz="1600" spc="0" dirty="0" smtClean="0">
                <a:solidFill>
                  <a:srgbClr val="050505"/>
                </a:solidFill>
                <a:latin typeface="Arial"/>
                <a:cs typeface="Arial"/>
              </a:rPr>
              <a:t>which</a:t>
            </a:r>
            <a:r>
              <a:rPr sz="1600" spc="437" dirty="0" smtClean="0">
                <a:solidFill>
                  <a:srgbClr val="050505"/>
                </a:solidFill>
                <a:latin typeface="Arial"/>
                <a:cs typeface="Arial"/>
              </a:rPr>
              <a:t> </a:t>
            </a:r>
            <a:r>
              <a:rPr sz="1600" spc="0" dirty="0" smtClean="0">
                <a:solidFill>
                  <a:srgbClr val="050505"/>
                </a:solidFill>
                <a:latin typeface="Arial"/>
                <a:cs typeface="Arial"/>
              </a:rPr>
              <a:t>deals</a:t>
            </a:r>
            <a:r>
              <a:rPr sz="1600" spc="1" dirty="0" smtClean="0">
                <a:solidFill>
                  <a:srgbClr val="050505"/>
                </a:solidFill>
                <a:latin typeface="Arial"/>
                <a:cs typeface="Arial"/>
              </a:rPr>
              <a:t> </a:t>
            </a:r>
            <a:r>
              <a:rPr sz="1600" spc="0" dirty="0" smtClean="0">
                <a:solidFill>
                  <a:srgbClr val="050505"/>
                </a:solidFill>
                <a:latin typeface="Arial"/>
                <a:cs typeface="Arial"/>
              </a:rPr>
              <a:t>with </a:t>
            </a:r>
            <a:r>
              <a:rPr sz="1600" spc="89" dirty="0" smtClean="0">
                <a:solidFill>
                  <a:srgbClr val="050505"/>
                </a:solidFill>
                <a:latin typeface="Arial"/>
                <a:cs typeface="Arial"/>
              </a:rPr>
              <a:t> </a:t>
            </a:r>
            <a:r>
              <a:rPr sz="1600" spc="0" dirty="0" smtClean="0">
                <a:solidFill>
                  <a:srgbClr val="050505"/>
                </a:solidFill>
                <a:latin typeface="Arial"/>
                <a:cs typeface="Arial"/>
              </a:rPr>
              <a:t>the </a:t>
            </a:r>
            <a:endParaRPr sz="1600" dirty="0">
              <a:latin typeface="Arial"/>
              <a:cs typeface="Arial"/>
            </a:endParaRPr>
          </a:p>
          <a:p>
            <a:pPr marL="206917">
              <a:lnSpc>
                <a:spcPts val="1839"/>
              </a:lnSpc>
              <a:spcBef>
                <a:spcPts val="325"/>
              </a:spcBef>
              <a:tabLst>
                <a:tab pos="203200" algn="l"/>
              </a:tabLst>
            </a:pPr>
            <a:r>
              <a:rPr sz="1600" spc="0" dirty="0" smtClean="0">
                <a:solidFill>
                  <a:srgbClr val="050505"/>
                </a:solidFill>
                <a:latin typeface="Arial"/>
                <a:cs typeface="Arial"/>
              </a:rPr>
              <a:t>scientific </a:t>
            </a:r>
            <a:r>
              <a:rPr sz="1600" spc="48" dirty="0" smtClean="0">
                <a:solidFill>
                  <a:srgbClr val="050505"/>
                </a:solidFill>
                <a:latin typeface="Arial"/>
                <a:cs typeface="Arial"/>
              </a:rPr>
              <a:t> </a:t>
            </a:r>
            <a:r>
              <a:rPr sz="1600" spc="0" dirty="0" smtClean="0">
                <a:solidFill>
                  <a:srgbClr val="050505"/>
                </a:solidFill>
                <a:latin typeface="Arial"/>
                <a:cs typeface="Arial"/>
              </a:rPr>
              <a:t>study</a:t>
            </a:r>
            <a:r>
              <a:rPr sz="1600" spc="256" dirty="0" smtClean="0">
                <a:solidFill>
                  <a:srgbClr val="050505"/>
                </a:solidFill>
                <a:latin typeface="Arial"/>
                <a:cs typeface="Arial"/>
              </a:rPr>
              <a:t> </a:t>
            </a:r>
            <a:r>
              <a:rPr sz="1600" spc="0" dirty="0" smtClean="0">
                <a:solidFill>
                  <a:srgbClr val="050505"/>
                </a:solidFill>
                <a:latin typeface="Arial"/>
                <a:cs typeface="Arial"/>
              </a:rPr>
              <a:t>of</a:t>
            </a:r>
            <a:r>
              <a:rPr sz="1600" spc="263" dirty="0" smtClean="0">
                <a:solidFill>
                  <a:srgbClr val="050505"/>
                </a:solidFill>
                <a:latin typeface="Arial"/>
                <a:cs typeface="Arial"/>
              </a:rPr>
              <a:t> </a:t>
            </a:r>
            <a:r>
              <a:rPr sz="1600" spc="0" dirty="0" smtClean="0">
                <a:solidFill>
                  <a:srgbClr val="050505"/>
                </a:solidFill>
                <a:latin typeface="Arial"/>
                <a:cs typeface="Arial"/>
              </a:rPr>
              <a:t>man,</a:t>
            </a:r>
            <a:r>
              <a:rPr sz="1600" spc="202" dirty="0" smtClean="0">
                <a:solidFill>
                  <a:srgbClr val="050505"/>
                </a:solidFill>
                <a:latin typeface="Arial"/>
                <a:cs typeface="Arial"/>
              </a:rPr>
              <a:t> </a:t>
            </a:r>
            <a:r>
              <a:rPr sz="1600" spc="0" dirty="0" smtClean="0">
                <a:solidFill>
                  <a:srgbClr val="050505"/>
                </a:solidFill>
                <a:latin typeface="Arial"/>
                <a:cs typeface="Arial"/>
              </a:rPr>
              <a:t>his</a:t>
            </a:r>
            <a:r>
              <a:rPr sz="1600" spc="-2" dirty="0" smtClean="0">
                <a:solidFill>
                  <a:srgbClr val="050505"/>
                </a:solidFill>
                <a:latin typeface="Arial"/>
                <a:cs typeface="Arial"/>
              </a:rPr>
              <a:t> </a:t>
            </a:r>
            <a:r>
              <a:rPr sz="1600" spc="0" dirty="0" smtClean="0">
                <a:solidFill>
                  <a:srgbClr val="050505"/>
                </a:solidFill>
                <a:latin typeface="Arial"/>
                <a:cs typeface="Arial"/>
              </a:rPr>
              <a:t>works,</a:t>
            </a:r>
            <a:r>
              <a:rPr sz="1600" spc="415" dirty="0" smtClean="0">
                <a:solidFill>
                  <a:srgbClr val="050505"/>
                </a:solidFill>
                <a:latin typeface="Arial"/>
                <a:cs typeface="Arial"/>
              </a:rPr>
              <a:t> </a:t>
            </a:r>
            <a:r>
              <a:rPr sz="1600" spc="0" dirty="0" smtClean="0">
                <a:solidFill>
                  <a:srgbClr val="050505"/>
                </a:solidFill>
                <a:latin typeface="Arial"/>
                <a:cs typeface="Arial"/>
              </a:rPr>
              <a:t>body, </a:t>
            </a:r>
            <a:endParaRPr sz="1600" dirty="0">
              <a:latin typeface="Arial"/>
              <a:cs typeface="Arial"/>
            </a:endParaRPr>
          </a:p>
          <a:p>
            <a:pPr marL="206917">
              <a:lnSpc>
                <a:spcPts val="1839"/>
              </a:lnSpc>
              <a:spcBef>
                <a:spcPts val="325"/>
              </a:spcBef>
              <a:tabLst>
                <a:tab pos="203200" algn="l"/>
              </a:tabLst>
            </a:pPr>
            <a:r>
              <a:rPr sz="1600" spc="0" dirty="0" smtClean="0">
                <a:solidFill>
                  <a:srgbClr val="050505"/>
                </a:solidFill>
                <a:latin typeface="Arial"/>
                <a:cs typeface="Arial"/>
              </a:rPr>
              <a:t>behavior</a:t>
            </a:r>
            <a:r>
              <a:rPr sz="1600" spc="426" dirty="0" smtClean="0">
                <a:solidFill>
                  <a:srgbClr val="050505"/>
                </a:solidFill>
                <a:latin typeface="Arial"/>
                <a:cs typeface="Arial"/>
              </a:rPr>
              <a:t> </a:t>
            </a:r>
            <a:r>
              <a:rPr sz="1600" spc="0" dirty="0" smtClean="0">
                <a:solidFill>
                  <a:srgbClr val="050505"/>
                </a:solidFill>
                <a:latin typeface="Arial"/>
                <a:cs typeface="Arial"/>
              </a:rPr>
              <a:t>and</a:t>
            </a:r>
            <a:r>
              <a:rPr sz="1600" spc="133" dirty="0" smtClean="0">
                <a:solidFill>
                  <a:srgbClr val="050505"/>
                </a:solidFill>
                <a:latin typeface="Arial"/>
                <a:cs typeface="Arial"/>
              </a:rPr>
              <a:t> </a:t>
            </a:r>
            <a:r>
              <a:rPr sz="1600" spc="0" dirty="0" smtClean="0">
                <a:solidFill>
                  <a:srgbClr val="050505"/>
                </a:solidFill>
                <a:latin typeface="Arial"/>
                <a:cs typeface="Arial"/>
              </a:rPr>
              <a:t>values</a:t>
            </a:r>
            <a:r>
              <a:rPr sz="1600" spc="91" dirty="0" smtClean="0">
                <a:solidFill>
                  <a:srgbClr val="050505"/>
                </a:solidFill>
                <a:latin typeface="Arial"/>
                <a:cs typeface="Arial"/>
              </a:rPr>
              <a:t> </a:t>
            </a:r>
            <a:r>
              <a:rPr sz="1600" spc="0" dirty="0" smtClean="0">
                <a:solidFill>
                  <a:srgbClr val="050505"/>
                </a:solidFill>
                <a:latin typeface="Arial"/>
                <a:cs typeface="Arial"/>
              </a:rPr>
              <a:t>within </a:t>
            </a:r>
            <a:r>
              <a:rPr sz="1600" spc="308" dirty="0" smtClean="0">
                <a:solidFill>
                  <a:srgbClr val="050505"/>
                </a:solidFill>
                <a:latin typeface="Arial"/>
                <a:cs typeface="Arial"/>
              </a:rPr>
              <a:t> </a:t>
            </a:r>
            <a:r>
              <a:rPr sz="1600" spc="0" dirty="0" smtClean="0">
                <a:solidFill>
                  <a:srgbClr val="050505"/>
                </a:solidFill>
                <a:latin typeface="Arial"/>
                <a:cs typeface="Arial"/>
              </a:rPr>
              <a:t>a</a:t>
            </a:r>
            <a:r>
              <a:rPr sz="1600" spc="232" dirty="0" smtClean="0">
                <a:solidFill>
                  <a:srgbClr val="050505"/>
                </a:solidFill>
                <a:latin typeface="Arial"/>
                <a:cs typeface="Arial"/>
              </a:rPr>
              <a:t> </a:t>
            </a:r>
            <a:r>
              <a:rPr sz="1600" spc="0" dirty="0" smtClean="0">
                <a:solidFill>
                  <a:srgbClr val="050505"/>
                </a:solidFill>
                <a:latin typeface="Arial"/>
                <a:cs typeface="Arial"/>
              </a:rPr>
              <a:t>specific</a:t>
            </a:r>
            <a:r>
              <a:rPr sz="1600" spc="146" dirty="0" smtClean="0">
                <a:solidFill>
                  <a:srgbClr val="050505"/>
                </a:solidFill>
                <a:latin typeface="Arial"/>
                <a:cs typeface="Arial"/>
              </a:rPr>
              <a:t> </a:t>
            </a:r>
            <a:r>
              <a:rPr sz="1600" spc="0" dirty="0" smtClean="0">
                <a:solidFill>
                  <a:srgbClr val="050505"/>
                </a:solidFill>
                <a:latin typeface="Arial"/>
                <a:cs typeface="Arial"/>
              </a:rPr>
              <a:t>time</a:t>
            </a:r>
            <a:endParaRPr sz="1600" dirty="0">
              <a:latin typeface="Arial"/>
              <a:cs typeface="Arial"/>
            </a:endParaRPr>
          </a:p>
          <a:p>
            <a:pPr marL="206916" marR="22349">
              <a:lnSpc>
                <a:spcPct val="95825"/>
              </a:lnSpc>
              <a:spcBef>
                <a:spcPts val="395"/>
              </a:spcBef>
            </a:pPr>
            <a:r>
              <a:rPr sz="1600" spc="0" dirty="0" smtClean="0">
                <a:solidFill>
                  <a:srgbClr val="050505"/>
                </a:solidFill>
                <a:latin typeface="Arial"/>
                <a:cs typeface="Arial"/>
              </a:rPr>
              <a:t>and</a:t>
            </a:r>
            <a:r>
              <a:rPr sz="1600" spc="133" dirty="0" smtClean="0">
                <a:solidFill>
                  <a:srgbClr val="050505"/>
                </a:solidFill>
                <a:latin typeface="Arial"/>
                <a:cs typeface="Arial"/>
              </a:rPr>
              <a:t> </a:t>
            </a:r>
            <a:r>
              <a:rPr sz="1600" spc="0" dirty="0" smtClean="0">
                <a:solidFill>
                  <a:srgbClr val="050505"/>
                </a:solidFill>
                <a:latin typeface="Arial"/>
                <a:cs typeface="Arial"/>
              </a:rPr>
              <a:t>space.</a:t>
            </a:r>
            <a:endParaRPr sz="16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12" name="object 12"/>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13" name="object 13"/>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14" name="object 14"/>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15" name="object 15"/>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6" name="object 16"/>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7" name="object 17"/>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8" name="object 18"/>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9" name="object 19"/>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10" name="object 10"/>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9" name="object 9"/>
          <p:cNvSpPr/>
          <p:nvPr/>
        </p:nvSpPr>
        <p:spPr>
          <a:xfrm>
            <a:off x="5800217" y="4644263"/>
            <a:ext cx="945007" cy="945007"/>
          </a:xfrm>
          <a:prstGeom prst="rect">
            <a:avLst/>
          </a:prstGeom>
          <a:blipFill>
            <a:blip r:embed="rId2" cstate="print"/>
            <a:stretch>
              <a:fillRect/>
            </a:stretch>
          </a:blipFill>
        </p:spPr>
        <p:txBody>
          <a:bodyPr wrap="square" lIns="0" tIns="0" rIns="0" bIns="0" rtlCol="0">
            <a:noAutofit/>
          </a:bodyPr>
          <a:lstStyle/>
          <a:p>
            <a:endParaRPr dirty="0"/>
          </a:p>
        </p:txBody>
      </p:sp>
      <p:sp>
        <p:nvSpPr>
          <p:cNvPr id="8" name="object 8"/>
          <p:cNvSpPr/>
          <p:nvPr/>
        </p:nvSpPr>
        <p:spPr>
          <a:xfrm>
            <a:off x="6836028" y="4579493"/>
            <a:ext cx="427100" cy="1009776"/>
          </a:xfrm>
          <a:prstGeom prst="rect">
            <a:avLst/>
          </a:prstGeom>
          <a:blipFill>
            <a:blip r:embed="rId3" cstate="print"/>
            <a:stretch>
              <a:fillRect/>
            </a:stretch>
          </a:blipFill>
        </p:spPr>
        <p:txBody>
          <a:bodyPr wrap="square" lIns="0" tIns="0" rIns="0" bIns="0" rtlCol="0">
            <a:noAutofit/>
          </a:bodyPr>
          <a:lstStyle/>
          <a:p>
            <a:endParaRPr dirty="0"/>
          </a:p>
        </p:txBody>
      </p:sp>
      <p:sp>
        <p:nvSpPr>
          <p:cNvPr id="7" name="object 7"/>
          <p:cNvSpPr txBox="1"/>
          <p:nvPr/>
        </p:nvSpPr>
        <p:spPr>
          <a:xfrm>
            <a:off x="4081868" y="2538671"/>
            <a:ext cx="1637085" cy="292100"/>
          </a:xfrm>
          <a:prstGeom prst="rect">
            <a:avLst/>
          </a:prstGeom>
        </p:spPr>
        <p:txBody>
          <a:bodyPr wrap="square" lIns="0" tIns="0" rIns="0" bIns="0" rtlCol="0">
            <a:noAutofit/>
          </a:bodyPr>
          <a:lstStyle/>
          <a:p>
            <a:pPr marL="12700">
              <a:lnSpc>
                <a:spcPts val="2245"/>
              </a:lnSpc>
              <a:spcBef>
                <a:spcPts val="112"/>
              </a:spcBef>
            </a:pPr>
            <a:r>
              <a:rPr sz="2100" spc="0" dirty="0" smtClean="0">
                <a:solidFill>
                  <a:srgbClr val="0B0B0B"/>
                </a:solidFill>
                <a:latin typeface="Arial"/>
                <a:cs typeface="Arial"/>
              </a:rPr>
              <a:t>Anthropology</a:t>
            </a:r>
            <a:endParaRPr sz="2100" dirty="0">
              <a:latin typeface="Arial"/>
              <a:cs typeface="Arial"/>
            </a:endParaRPr>
          </a:p>
        </p:txBody>
      </p:sp>
      <p:sp>
        <p:nvSpPr>
          <p:cNvPr id="6" name="object 6"/>
          <p:cNvSpPr txBox="1"/>
          <p:nvPr/>
        </p:nvSpPr>
        <p:spPr>
          <a:xfrm>
            <a:off x="2690037" y="3123220"/>
            <a:ext cx="120521" cy="241300"/>
          </a:xfrm>
          <a:prstGeom prst="rect">
            <a:avLst/>
          </a:prstGeom>
        </p:spPr>
        <p:txBody>
          <a:bodyPr wrap="square" lIns="0" tIns="0" rIns="0" bIns="0" rtlCol="0">
            <a:noAutofit/>
          </a:bodyPr>
          <a:lstStyle/>
          <a:p>
            <a:pPr marL="12700">
              <a:lnSpc>
                <a:spcPts val="1835"/>
              </a:lnSpc>
              <a:spcBef>
                <a:spcPts val="91"/>
              </a:spcBef>
            </a:pPr>
            <a:r>
              <a:rPr sz="1700" spc="0" dirty="0" smtClean="0">
                <a:solidFill>
                  <a:srgbClr val="0B0B0B"/>
                </a:solidFill>
                <a:latin typeface="Times New Roman"/>
                <a:cs typeface="Times New Roman"/>
              </a:rPr>
              <a:t>•</a:t>
            </a:r>
            <a:endParaRPr sz="1700" dirty="0">
              <a:latin typeface="Times New Roman"/>
              <a:cs typeface="Times New Roman"/>
            </a:endParaRPr>
          </a:p>
        </p:txBody>
      </p:sp>
      <p:sp>
        <p:nvSpPr>
          <p:cNvPr id="5" name="object 5"/>
          <p:cNvSpPr txBox="1"/>
          <p:nvPr/>
        </p:nvSpPr>
        <p:spPr>
          <a:xfrm>
            <a:off x="2884246" y="3123220"/>
            <a:ext cx="1025329" cy="241300"/>
          </a:xfrm>
          <a:prstGeom prst="rect">
            <a:avLst/>
          </a:prstGeom>
        </p:spPr>
        <p:txBody>
          <a:bodyPr wrap="square" lIns="0" tIns="0" rIns="0" bIns="0" rtlCol="0">
            <a:noAutofit/>
          </a:bodyPr>
          <a:lstStyle/>
          <a:p>
            <a:pPr marL="12700">
              <a:lnSpc>
                <a:spcPts val="1835"/>
              </a:lnSpc>
              <a:spcBef>
                <a:spcPts val="91"/>
              </a:spcBef>
            </a:pPr>
            <a:r>
              <a:rPr sz="1700" spc="0" dirty="0" smtClean="0">
                <a:solidFill>
                  <a:srgbClr val="0B0B0B"/>
                </a:solidFill>
                <a:latin typeface="Times New Roman"/>
                <a:cs typeface="Times New Roman"/>
              </a:rPr>
              <a:t>"scientific"</a:t>
            </a:r>
            <a:endParaRPr sz="1700" dirty="0">
              <a:latin typeface="Times New Roman"/>
              <a:cs typeface="Times New Roman"/>
            </a:endParaRPr>
          </a:p>
        </p:txBody>
      </p:sp>
      <p:sp>
        <p:nvSpPr>
          <p:cNvPr id="4" name="object 4"/>
          <p:cNvSpPr txBox="1"/>
          <p:nvPr/>
        </p:nvSpPr>
        <p:spPr>
          <a:xfrm>
            <a:off x="2940890" y="3452280"/>
            <a:ext cx="117200" cy="1093323"/>
          </a:xfrm>
          <a:prstGeom prst="rect">
            <a:avLst/>
          </a:prstGeom>
        </p:spPr>
        <p:txBody>
          <a:bodyPr wrap="square" lIns="0" tIns="0" rIns="0" bIns="0" rtlCol="0">
            <a:noAutofit/>
          </a:bodyPr>
          <a:lstStyle/>
          <a:p>
            <a:pPr marL="12700" marR="1">
              <a:lnSpc>
                <a:spcPts val="1530"/>
              </a:lnSpc>
              <a:spcBef>
                <a:spcPts val="76"/>
              </a:spcBef>
            </a:pPr>
            <a:r>
              <a:rPr sz="1400" spc="0" dirty="0" smtClean="0">
                <a:solidFill>
                  <a:srgbClr val="525252"/>
                </a:solidFill>
                <a:latin typeface="Arial"/>
                <a:cs typeface="Arial"/>
              </a:rPr>
              <a:t>-</a:t>
            </a:r>
            <a:endParaRPr sz="1400" dirty="0">
              <a:latin typeface="Arial"/>
              <a:cs typeface="Arial"/>
            </a:endParaRPr>
          </a:p>
          <a:p>
            <a:pPr marL="12700" marR="1">
              <a:lnSpc>
                <a:spcPct val="95825"/>
              </a:lnSpc>
              <a:spcBef>
                <a:spcPts val="671"/>
              </a:spcBef>
            </a:pPr>
            <a:r>
              <a:rPr sz="1400" spc="0" dirty="0" smtClean="0">
                <a:solidFill>
                  <a:srgbClr val="525252"/>
                </a:solidFill>
                <a:latin typeface="Arial"/>
                <a:cs typeface="Arial"/>
              </a:rPr>
              <a:t>-</a:t>
            </a:r>
            <a:endParaRPr sz="1400" dirty="0">
              <a:latin typeface="Arial"/>
              <a:cs typeface="Arial"/>
            </a:endParaRPr>
          </a:p>
          <a:p>
            <a:pPr marL="12701">
              <a:lnSpc>
                <a:spcPct val="95825"/>
              </a:lnSpc>
              <a:spcBef>
                <a:spcPts val="683"/>
              </a:spcBef>
            </a:pPr>
            <a:r>
              <a:rPr sz="1400" spc="0" dirty="0" smtClean="0">
                <a:solidFill>
                  <a:srgbClr val="525252"/>
                </a:solidFill>
                <a:latin typeface="Arial"/>
                <a:cs typeface="Arial"/>
              </a:rPr>
              <a:t>-</a:t>
            </a:r>
            <a:endParaRPr sz="1400" dirty="0">
              <a:latin typeface="Arial"/>
              <a:cs typeface="Arial"/>
            </a:endParaRPr>
          </a:p>
          <a:p>
            <a:pPr marL="12701">
              <a:lnSpc>
                <a:spcPct val="95825"/>
              </a:lnSpc>
              <a:spcBef>
                <a:spcPts val="747"/>
              </a:spcBef>
            </a:pPr>
            <a:r>
              <a:rPr sz="1400" spc="0" dirty="0" smtClean="0">
                <a:solidFill>
                  <a:srgbClr val="2D2D2D"/>
                </a:solidFill>
                <a:latin typeface="Arial"/>
                <a:cs typeface="Arial"/>
              </a:rPr>
              <a:t>-</a:t>
            </a:r>
            <a:endParaRPr sz="1400" dirty="0">
              <a:latin typeface="Arial"/>
              <a:cs typeface="Arial"/>
            </a:endParaRPr>
          </a:p>
        </p:txBody>
      </p:sp>
      <p:sp>
        <p:nvSpPr>
          <p:cNvPr id="3" name="object 3"/>
          <p:cNvSpPr txBox="1"/>
          <p:nvPr/>
        </p:nvSpPr>
        <p:spPr>
          <a:xfrm>
            <a:off x="3102732" y="3452280"/>
            <a:ext cx="3791283" cy="1358233"/>
          </a:xfrm>
          <a:prstGeom prst="rect">
            <a:avLst/>
          </a:prstGeom>
        </p:spPr>
        <p:txBody>
          <a:bodyPr wrap="square" lIns="0" tIns="0" rIns="0" bIns="0" rtlCol="0">
            <a:noAutofit/>
          </a:bodyPr>
          <a:lstStyle/>
          <a:p>
            <a:pPr marL="28882" marR="26670">
              <a:lnSpc>
                <a:spcPts val="1530"/>
              </a:lnSpc>
              <a:spcBef>
                <a:spcPts val="76"/>
              </a:spcBef>
            </a:pPr>
            <a:r>
              <a:rPr sz="1400" spc="0" dirty="0" smtClean="0">
                <a:solidFill>
                  <a:srgbClr val="0B0B0B"/>
                </a:solidFill>
                <a:latin typeface="Arial"/>
                <a:cs typeface="Arial"/>
              </a:rPr>
              <a:t>physical,</a:t>
            </a:r>
            <a:r>
              <a:rPr sz="1400" spc="154" dirty="0" smtClean="0">
                <a:solidFill>
                  <a:srgbClr val="0B0B0B"/>
                </a:solidFill>
                <a:latin typeface="Arial"/>
                <a:cs typeface="Arial"/>
              </a:rPr>
              <a:t> </a:t>
            </a:r>
            <a:r>
              <a:rPr sz="1400" spc="0" dirty="0" smtClean="0">
                <a:solidFill>
                  <a:srgbClr val="0B0B0B"/>
                </a:solidFill>
                <a:latin typeface="Arial"/>
                <a:cs typeface="Arial"/>
              </a:rPr>
              <a:t>subject</a:t>
            </a:r>
            <a:r>
              <a:rPr sz="1400" spc="272" dirty="0" smtClean="0">
                <a:solidFill>
                  <a:srgbClr val="0B0B0B"/>
                </a:solidFill>
                <a:latin typeface="Arial"/>
                <a:cs typeface="Arial"/>
              </a:rPr>
              <a:t> </a:t>
            </a:r>
            <a:r>
              <a:rPr sz="1400" spc="0" dirty="0" smtClean="0">
                <a:solidFill>
                  <a:srgbClr val="0B0B0B"/>
                </a:solidFill>
                <a:latin typeface="Arial"/>
                <a:cs typeface="Arial"/>
              </a:rPr>
              <a:t>to</a:t>
            </a:r>
            <a:r>
              <a:rPr sz="1400" spc="166" dirty="0" smtClean="0">
                <a:solidFill>
                  <a:srgbClr val="0B0B0B"/>
                </a:solidFill>
                <a:latin typeface="Arial"/>
                <a:cs typeface="Arial"/>
              </a:rPr>
              <a:t> </a:t>
            </a:r>
            <a:r>
              <a:rPr sz="1400" spc="0" dirty="0" smtClean="0">
                <a:solidFill>
                  <a:srgbClr val="0B0B0B"/>
                </a:solidFill>
                <a:latin typeface="Arial"/>
                <a:cs typeface="Arial"/>
              </a:rPr>
              <a:t>time</a:t>
            </a:r>
            <a:r>
              <a:rPr sz="1400" spc="344" dirty="0" smtClean="0">
                <a:solidFill>
                  <a:srgbClr val="0B0B0B"/>
                </a:solidFill>
                <a:latin typeface="Arial"/>
                <a:cs typeface="Arial"/>
              </a:rPr>
              <a:t> </a:t>
            </a:r>
            <a:r>
              <a:rPr sz="1400" spc="0" dirty="0" smtClean="0">
                <a:solidFill>
                  <a:srgbClr val="0B0B0B"/>
                </a:solidFill>
                <a:latin typeface="Arial"/>
                <a:cs typeface="Arial"/>
              </a:rPr>
              <a:t>and</a:t>
            </a:r>
            <a:r>
              <a:rPr sz="1400" spc="144" dirty="0" smtClean="0">
                <a:solidFill>
                  <a:srgbClr val="0B0B0B"/>
                </a:solidFill>
                <a:latin typeface="Arial"/>
                <a:cs typeface="Arial"/>
              </a:rPr>
              <a:t> </a:t>
            </a:r>
            <a:r>
              <a:rPr sz="1400" spc="0" dirty="0" smtClean="0">
                <a:solidFill>
                  <a:srgbClr val="0B0B0B"/>
                </a:solidFill>
                <a:latin typeface="Arial"/>
                <a:cs typeface="Arial"/>
              </a:rPr>
              <a:t>space</a:t>
            </a:r>
            <a:endParaRPr sz="1400" dirty="0">
              <a:latin typeface="Arial"/>
              <a:cs typeface="Arial"/>
            </a:endParaRPr>
          </a:p>
          <a:p>
            <a:pPr marL="12700" marR="2396925" indent="16182">
              <a:lnSpc>
                <a:spcPts val="1609"/>
              </a:lnSpc>
              <a:spcBef>
                <a:spcPts val="671"/>
              </a:spcBef>
            </a:pPr>
            <a:r>
              <a:rPr sz="1400" spc="0" dirty="0" smtClean="0">
                <a:solidFill>
                  <a:srgbClr val="0B0B0B"/>
                </a:solidFill>
                <a:latin typeface="Arial"/>
                <a:cs typeface="Arial"/>
              </a:rPr>
              <a:t>human</a:t>
            </a:r>
            <a:r>
              <a:rPr sz="1400" spc="237" dirty="0" smtClean="0">
                <a:solidFill>
                  <a:srgbClr val="0B0B0B"/>
                </a:solidFill>
                <a:latin typeface="Arial"/>
                <a:cs typeface="Arial"/>
              </a:rPr>
              <a:t> </a:t>
            </a:r>
            <a:r>
              <a:rPr sz="1400" spc="0" dirty="0" smtClean="0">
                <a:solidFill>
                  <a:srgbClr val="0B0B0B"/>
                </a:solidFill>
                <a:latin typeface="Arial"/>
                <a:cs typeface="Arial"/>
              </a:rPr>
              <a:t>evolution </a:t>
            </a:r>
            <a:endParaRPr sz="1400" dirty="0">
              <a:latin typeface="Arial"/>
              <a:cs typeface="Arial"/>
            </a:endParaRPr>
          </a:p>
          <a:p>
            <a:pPr marL="12700">
              <a:lnSpc>
                <a:spcPct val="95825"/>
              </a:lnSpc>
              <a:spcBef>
                <a:spcPts val="764"/>
              </a:spcBef>
            </a:pPr>
            <a:r>
              <a:rPr sz="1400" spc="0" dirty="0" smtClean="0">
                <a:solidFill>
                  <a:srgbClr val="0B0B0B"/>
                </a:solidFill>
                <a:latin typeface="Arial"/>
                <a:cs typeface="Arial"/>
              </a:rPr>
              <a:t>geographical </a:t>
            </a:r>
            <a:r>
              <a:rPr sz="1400" spc="64" dirty="0" smtClean="0">
                <a:solidFill>
                  <a:srgbClr val="0B0B0B"/>
                </a:solidFill>
                <a:latin typeface="Arial"/>
                <a:cs typeface="Arial"/>
              </a:rPr>
              <a:t> </a:t>
            </a:r>
            <a:r>
              <a:rPr sz="1400" spc="0" dirty="0" smtClean="0">
                <a:solidFill>
                  <a:srgbClr val="0B0B0B"/>
                </a:solidFill>
                <a:latin typeface="Arial"/>
                <a:cs typeface="Arial"/>
              </a:rPr>
              <a:t>population </a:t>
            </a:r>
            <a:r>
              <a:rPr sz="1400" spc="347" dirty="0" smtClean="0">
                <a:solidFill>
                  <a:srgbClr val="0B0B0B"/>
                </a:solidFill>
                <a:latin typeface="Arial"/>
                <a:cs typeface="Arial"/>
              </a:rPr>
              <a:t> </a:t>
            </a:r>
            <a:r>
              <a:rPr sz="1400" spc="0" dirty="0" smtClean="0">
                <a:solidFill>
                  <a:srgbClr val="0B0B0B"/>
                </a:solidFill>
                <a:latin typeface="Arial"/>
                <a:cs typeface="Arial"/>
              </a:rPr>
              <a:t>processes</a:t>
            </a:r>
            <a:r>
              <a:rPr sz="1400" spc="-79" dirty="0" smtClean="0">
                <a:solidFill>
                  <a:srgbClr val="0B0B0B"/>
                </a:solidFill>
                <a:latin typeface="Arial"/>
                <a:cs typeface="Arial"/>
              </a:rPr>
              <a:t> </a:t>
            </a:r>
            <a:r>
              <a:rPr sz="1400" spc="0" dirty="0" smtClean="0">
                <a:solidFill>
                  <a:srgbClr val="0B0B0B"/>
                </a:solidFill>
                <a:latin typeface="Arial"/>
                <a:cs typeface="Arial"/>
              </a:rPr>
              <a:t>of</a:t>
            </a:r>
            <a:r>
              <a:rPr sz="1400" spc="166" dirty="0" smtClean="0">
                <a:solidFill>
                  <a:srgbClr val="0B0B0B"/>
                </a:solidFill>
                <a:latin typeface="Arial"/>
                <a:cs typeface="Arial"/>
              </a:rPr>
              <a:t> </a:t>
            </a:r>
            <a:r>
              <a:rPr sz="1400" spc="0" dirty="0" smtClean="0">
                <a:solidFill>
                  <a:srgbClr val="0B0B0B"/>
                </a:solidFill>
                <a:latin typeface="Arial"/>
                <a:cs typeface="Arial"/>
              </a:rPr>
              <a:t>change</a:t>
            </a:r>
            <a:endParaRPr sz="1400" dirty="0">
              <a:latin typeface="Arial"/>
              <a:cs typeface="Arial"/>
            </a:endParaRPr>
          </a:p>
          <a:p>
            <a:pPr marL="20797" marR="26670">
              <a:lnSpc>
                <a:spcPct val="95825"/>
              </a:lnSpc>
              <a:spcBef>
                <a:spcPts val="245"/>
              </a:spcBef>
            </a:pPr>
            <a:r>
              <a:rPr sz="1600" spc="0" dirty="0" smtClean="0">
                <a:solidFill>
                  <a:srgbClr val="0B0B0B"/>
                </a:solidFill>
                <a:latin typeface="Times New Roman"/>
                <a:cs typeface="Times New Roman"/>
              </a:rPr>
              <a:t>archeological</a:t>
            </a:r>
            <a:r>
              <a:rPr sz="1600" spc="29" dirty="0" smtClean="0">
                <a:solidFill>
                  <a:srgbClr val="0B0B0B"/>
                </a:solidFill>
                <a:latin typeface="Times New Roman"/>
                <a:cs typeface="Times New Roman"/>
              </a:rPr>
              <a:t> </a:t>
            </a:r>
            <a:r>
              <a:rPr sz="1600" spc="0" dirty="0" smtClean="0">
                <a:solidFill>
                  <a:srgbClr val="0B0B0B"/>
                </a:solidFill>
                <a:latin typeface="Times New Roman"/>
                <a:cs typeface="Times New Roman"/>
              </a:rPr>
              <a:t>and</a:t>
            </a:r>
            <a:r>
              <a:rPr sz="1600" spc="154" dirty="0" smtClean="0">
                <a:solidFill>
                  <a:srgbClr val="0B0B0B"/>
                </a:solidFill>
                <a:latin typeface="Times New Roman"/>
                <a:cs typeface="Times New Roman"/>
              </a:rPr>
              <a:t> </a:t>
            </a:r>
            <a:r>
              <a:rPr sz="1600" spc="0" dirty="0" smtClean="0">
                <a:solidFill>
                  <a:srgbClr val="0B0B0B"/>
                </a:solidFill>
                <a:latin typeface="Times New Roman"/>
                <a:cs typeface="Times New Roman"/>
              </a:rPr>
              <a:t>prehisto</a:t>
            </a:r>
            <a:r>
              <a:rPr sz="1600" spc="-4" dirty="0" smtClean="0">
                <a:solidFill>
                  <a:srgbClr val="0B0B0B"/>
                </a:solidFill>
                <a:latin typeface="Times New Roman"/>
                <a:cs typeface="Times New Roman"/>
              </a:rPr>
              <a:t>r</a:t>
            </a:r>
            <a:r>
              <a:rPr sz="1600" spc="0" dirty="0" smtClean="0">
                <a:solidFill>
                  <a:srgbClr val="3D3D3D"/>
                </a:solidFill>
                <a:latin typeface="Times New Roman"/>
                <a:cs typeface="Times New Roman"/>
              </a:rPr>
              <a:t>i</a:t>
            </a:r>
            <a:r>
              <a:rPr sz="1600" spc="0" dirty="0" smtClean="0">
                <a:solidFill>
                  <a:srgbClr val="0B0B0B"/>
                </a:solidFill>
                <a:latin typeface="Times New Roman"/>
                <a:cs typeface="Times New Roman"/>
              </a:rPr>
              <a:t>c</a:t>
            </a:r>
            <a:endParaRPr sz="1600" dirty="0">
              <a:latin typeface="Times New Roman"/>
              <a:cs typeface="Times New Roman"/>
            </a:endParaRPr>
          </a:p>
        </p:txBody>
      </p:sp>
      <p:sp>
        <p:nvSpPr>
          <p:cNvPr id="2" name="object 2"/>
          <p:cNvSpPr txBox="1"/>
          <p:nvPr/>
        </p:nvSpPr>
        <p:spPr>
          <a:xfrm>
            <a:off x="5012459" y="5109915"/>
            <a:ext cx="673907" cy="584200"/>
          </a:xfrm>
          <a:prstGeom prst="rect">
            <a:avLst/>
          </a:prstGeom>
        </p:spPr>
        <p:txBody>
          <a:bodyPr wrap="square" lIns="0" tIns="0" rIns="0" bIns="0" rtlCol="0">
            <a:noAutofit/>
          </a:bodyPr>
          <a:lstStyle/>
          <a:p>
            <a:pPr marL="12700">
              <a:lnSpc>
                <a:spcPts val="4600"/>
              </a:lnSpc>
              <a:spcBef>
                <a:spcPts val="230"/>
              </a:spcBef>
            </a:pPr>
            <a:r>
              <a:rPr sz="4400" dirty="0" smtClean="0">
                <a:solidFill>
                  <a:srgbClr val="28210E"/>
                </a:solidFill>
                <a:latin typeface="Arial"/>
                <a:cs typeface="Arial"/>
              </a:rPr>
              <a:t>ll</a:t>
            </a:r>
            <a:r>
              <a:rPr sz="4400" dirty="0" smtClean="0">
                <a:solidFill>
                  <a:srgbClr val="89857B"/>
                </a:solidFill>
                <a:latin typeface="Arial"/>
                <a:cs typeface="Arial"/>
              </a:rPr>
              <a:t>1</a:t>
            </a:r>
            <a:r>
              <a:rPr sz="4400" dirty="0" smtClean="0">
                <a:solidFill>
                  <a:srgbClr val="493F1A"/>
                </a:solidFill>
                <a:latin typeface="Arial"/>
                <a:cs typeface="Arial"/>
              </a:rPr>
              <a:t>!</a:t>
            </a:r>
            <a:endParaRPr sz="44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9371076" y="0"/>
            <a:ext cx="1219200" cy="6858000"/>
          </a:xfrm>
          <a:custGeom>
            <a:avLst/>
            <a:gdLst/>
            <a:ahLst/>
            <a:cxnLst/>
            <a:rect l="l" t="t" r="r" b="b"/>
            <a:pathLst>
              <a:path w="1219200" h="6858000">
                <a:moveTo>
                  <a:pt x="0" y="0"/>
                </a:moveTo>
                <a:lnTo>
                  <a:pt x="1219200" y="6858000"/>
                </a:lnTo>
              </a:path>
            </a:pathLst>
          </a:custGeom>
          <a:ln w="9144">
            <a:solidFill>
              <a:srgbClr val="C0C0C0"/>
            </a:solidFill>
          </a:ln>
        </p:spPr>
        <p:txBody>
          <a:bodyPr wrap="square" lIns="0" tIns="0" rIns="0" bIns="0" rtlCol="0">
            <a:noAutofit/>
          </a:bodyPr>
          <a:lstStyle/>
          <a:p>
            <a:endParaRPr dirty="0"/>
          </a:p>
        </p:txBody>
      </p:sp>
      <p:sp>
        <p:nvSpPr>
          <p:cNvPr id="6" name="object 6"/>
          <p:cNvSpPr/>
          <p:nvPr/>
        </p:nvSpPr>
        <p:spPr>
          <a:xfrm>
            <a:off x="7424931" y="3681983"/>
            <a:ext cx="4763554" cy="3176587"/>
          </a:xfrm>
          <a:custGeom>
            <a:avLst/>
            <a:gdLst/>
            <a:ahLst/>
            <a:cxnLst/>
            <a:rect l="l" t="t" r="r" b="b"/>
            <a:pathLst>
              <a:path w="4763554" h="3176587">
                <a:moveTo>
                  <a:pt x="4763554" y="0"/>
                </a:moveTo>
                <a:lnTo>
                  <a:pt x="857" y="3176016"/>
                </a:lnTo>
              </a:path>
              <a:path w="4763554" h="3176587">
                <a:moveTo>
                  <a:pt x="857" y="3176016"/>
                </a:moveTo>
                <a:lnTo>
                  <a:pt x="4763554" y="1"/>
                </a:lnTo>
              </a:path>
            </a:pathLst>
          </a:custGeom>
          <a:ln w="9144">
            <a:solidFill>
              <a:srgbClr val="D9DADA"/>
            </a:solidFill>
          </a:ln>
        </p:spPr>
        <p:txBody>
          <a:bodyPr wrap="square" lIns="0" tIns="0" rIns="0" bIns="0" rtlCol="0">
            <a:noAutofit/>
          </a:bodyPr>
          <a:lstStyle/>
          <a:p>
            <a:endParaRPr dirty="0"/>
          </a:p>
        </p:txBody>
      </p:sp>
      <p:sp>
        <p:nvSpPr>
          <p:cNvPr id="7" name="object 7"/>
          <p:cNvSpPr/>
          <p:nvPr/>
        </p:nvSpPr>
        <p:spPr>
          <a:xfrm>
            <a:off x="9182100" y="0"/>
            <a:ext cx="3006852" cy="6858000"/>
          </a:xfrm>
          <a:custGeom>
            <a:avLst/>
            <a:gdLst/>
            <a:ahLst/>
            <a:cxnLst/>
            <a:rect l="l" t="t" r="r" b="b"/>
            <a:pathLst>
              <a:path w="3006852" h="6858000">
                <a:moveTo>
                  <a:pt x="2042464" y="0"/>
                </a:moveTo>
                <a:lnTo>
                  <a:pt x="0" y="6858000"/>
                </a:lnTo>
                <a:lnTo>
                  <a:pt x="3006851" y="6858000"/>
                </a:lnTo>
                <a:lnTo>
                  <a:pt x="3006851" y="0"/>
                </a:lnTo>
                <a:lnTo>
                  <a:pt x="2042464" y="0"/>
                </a:lnTo>
                <a:close/>
              </a:path>
            </a:pathLst>
          </a:custGeom>
          <a:solidFill>
            <a:srgbClr val="90C225"/>
          </a:solidFill>
        </p:spPr>
        <p:txBody>
          <a:bodyPr wrap="square" lIns="0" tIns="0" rIns="0" bIns="0" rtlCol="0">
            <a:noAutofit/>
          </a:bodyPr>
          <a:lstStyle/>
          <a:p>
            <a:endParaRPr dirty="0"/>
          </a:p>
        </p:txBody>
      </p:sp>
      <p:sp>
        <p:nvSpPr>
          <p:cNvPr id="8" name="object 8"/>
          <p:cNvSpPr/>
          <p:nvPr/>
        </p:nvSpPr>
        <p:spPr>
          <a:xfrm>
            <a:off x="9604330" y="0"/>
            <a:ext cx="2587675" cy="6858000"/>
          </a:xfrm>
          <a:custGeom>
            <a:avLst/>
            <a:gdLst/>
            <a:ahLst/>
            <a:cxnLst/>
            <a:rect l="l" t="t" r="r" b="b"/>
            <a:pathLst>
              <a:path w="2587675" h="6858000">
                <a:moveTo>
                  <a:pt x="2587669" y="0"/>
                </a:moveTo>
                <a:lnTo>
                  <a:pt x="0" y="0"/>
                </a:lnTo>
                <a:lnTo>
                  <a:pt x="1208189" y="6858000"/>
                </a:lnTo>
                <a:lnTo>
                  <a:pt x="2587669" y="6858000"/>
                </a:lnTo>
                <a:lnTo>
                  <a:pt x="2587669" y="0"/>
                </a:lnTo>
                <a:close/>
              </a:path>
            </a:pathLst>
          </a:custGeom>
          <a:solidFill>
            <a:srgbClr val="90C225"/>
          </a:solidFill>
        </p:spPr>
        <p:txBody>
          <a:bodyPr wrap="square" lIns="0" tIns="0" rIns="0" bIns="0" rtlCol="0">
            <a:noAutofit/>
          </a:bodyPr>
          <a:lstStyle/>
          <a:p>
            <a:endParaRPr dirty="0"/>
          </a:p>
        </p:txBody>
      </p:sp>
      <p:sp>
        <p:nvSpPr>
          <p:cNvPr id="9" name="object 9"/>
          <p:cNvSpPr/>
          <p:nvPr/>
        </p:nvSpPr>
        <p:spPr>
          <a:xfrm>
            <a:off x="8932167" y="3048000"/>
            <a:ext cx="3259836" cy="3810000"/>
          </a:xfrm>
          <a:custGeom>
            <a:avLst/>
            <a:gdLst/>
            <a:ahLst/>
            <a:cxnLst/>
            <a:rect l="l" t="t" r="r" b="b"/>
            <a:pathLst>
              <a:path w="3259835" h="3810000">
                <a:moveTo>
                  <a:pt x="3259832" y="4"/>
                </a:moveTo>
                <a:lnTo>
                  <a:pt x="0" y="3810000"/>
                </a:lnTo>
                <a:lnTo>
                  <a:pt x="3259832" y="3810000"/>
                </a:lnTo>
                <a:lnTo>
                  <a:pt x="3259832" y="4"/>
                </a:lnTo>
                <a:close/>
              </a:path>
            </a:pathLst>
          </a:custGeom>
          <a:solidFill>
            <a:srgbClr val="539F20"/>
          </a:solidFill>
        </p:spPr>
        <p:txBody>
          <a:bodyPr wrap="square" lIns="0" tIns="0" rIns="0" bIns="0" rtlCol="0">
            <a:noAutofit/>
          </a:bodyPr>
          <a:lstStyle/>
          <a:p>
            <a:endParaRPr dirty="0"/>
          </a:p>
        </p:txBody>
      </p:sp>
      <p:sp>
        <p:nvSpPr>
          <p:cNvPr id="10" name="object 10"/>
          <p:cNvSpPr/>
          <p:nvPr/>
        </p:nvSpPr>
        <p:spPr>
          <a:xfrm>
            <a:off x="9337793" y="0"/>
            <a:ext cx="2851162" cy="6858000"/>
          </a:xfrm>
          <a:custGeom>
            <a:avLst/>
            <a:gdLst/>
            <a:ahLst/>
            <a:cxnLst/>
            <a:rect l="l" t="t" r="r" b="b"/>
            <a:pathLst>
              <a:path w="2851162" h="6858000">
                <a:moveTo>
                  <a:pt x="0" y="0"/>
                </a:moveTo>
                <a:lnTo>
                  <a:pt x="2467571" y="6858000"/>
                </a:lnTo>
                <a:lnTo>
                  <a:pt x="2851162" y="6858000"/>
                </a:lnTo>
                <a:lnTo>
                  <a:pt x="2851162" y="0"/>
                </a:lnTo>
                <a:lnTo>
                  <a:pt x="0" y="0"/>
                </a:lnTo>
                <a:close/>
              </a:path>
            </a:pathLst>
          </a:custGeom>
          <a:solidFill>
            <a:srgbClr val="3E7818"/>
          </a:solidFill>
        </p:spPr>
        <p:txBody>
          <a:bodyPr wrap="square" lIns="0" tIns="0" rIns="0" bIns="0" rtlCol="0">
            <a:noAutofit/>
          </a:bodyPr>
          <a:lstStyle/>
          <a:p>
            <a:endParaRPr dirty="0"/>
          </a:p>
        </p:txBody>
      </p:sp>
      <p:sp>
        <p:nvSpPr>
          <p:cNvPr id="11" name="object 11"/>
          <p:cNvSpPr/>
          <p:nvPr/>
        </p:nvSpPr>
        <p:spPr>
          <a:xfrm>
            <a:off x="10898132" y="0"/>
            <a:ext cx="1290815" cy="6858000"/>
          </a:xfrm>
          <a:custGeom>
            <a:avLst/>
            <a:gdLst/>
            <a:ahLst/>
            <a:cxnLst/>
            <a:rect l="l" t="t" r="r" b="b"/>
            <a:pathLst>
              <a:path w="1290815" h="6858000">
                <a:moveTo>
                  <a:pt x="1018946" y="0"/>
                </a:moveTo>
                <a:lnTo>
                  <a:pt x="0" y="6858000"/>
                </a:lnTo>
                <a:lnTo>
                  <a:pt x="1290815" y="6858000"/>
                </a:lnTo>
                <a:lnTo>
                  <a:pt x="1290815" y="0"/>
                </a:lnTo>
                <a:lnTo>
                  <a:pt x="1018946" y="0"/>
                </a:lnTo>
                <a:close/>
              </a:path>
            </a:pathLst>
          </a:custGeom>
          <a:solidFill>
            <a:srgbClr val="C0E373"/>
          </a:solidFill>
        </p:spPr>
        <p:txBody>
          <a:bodyPr wrap="square" lIns="0" tIns="0" rIns="0" bIns="0" rtlCol="0">
            <a:noAutofit/>
          </a:bodyPr>
          <a:lstStyle/>
          <a:p>
            <a:endParaRPr dirty="0"/>
          </a:p>
        </p:txBody>
      </p:sp>
      <p:sp>
        <p:nvSpPr>
          <p:cNvPr id="12" name="object 12"/>
          <p:cNvSpPr/>
          <p:nvPr/>
        </p:nvSpPr>
        <p:spPr>
          <a:xfrm>
            <a:off x="10940752" y="0"/>
            <a:ext cx="1248194" cy="6858000"/>
          </a:xfrm>
          <a:custGeom>
            <a:avLst/>
            <a:gdLst/>
            <a:ahLst/>
            <a:cxnLst/>
            <a:rect l="l" t="t" r="r" b="b"/>
            <a:pathLst>
              <a:path w="1248194" h="6858000">
                <a:moveTo>
                  <a:pt x="0" y="0"/>
                </a:moveTo>
                <a:lnTo>
                  <a:pt x="1107770" y="6858000"/>
                </a:lnTo>
                <a:lnTo>
                  <a:pt x="1248194" y="6858000"/>
                </a:lnTo>
                <a:lnTo>
                  <a:pt x="1248194" y="0"/>
                </a:lnTo>
                <a:lnTo>
                  <a:pt x="0" y="0"/>
                </a:lnTo>
                <a:close/>
              </a:path>
            </a:pathLst>
          </a:custGeom>
          <a:solidFill>
            <a:srgbClr val="90C225"/>
          </a:solidFill>
        </p:spPr>
        <p:txBody>
          <a:bodyPr wrap="square" lIns="0" tIns="0" rIns="0" bIns="0" rtlCol="0">
            <a:noAutofit/>
          </a:bodyPr>
          <a:lstStyle/>
          <a:p>
            <a:endParaRPr dirty="0"/>
          </a:p>
        </p:txBody>
      </p:sp>
      <p:sp>
        <p:nvSpPr>
          <p:cNvPr id="13" name="object 13"/>
          <p:cNvSpPr/>
          <p:nvPr/>
        </p:nvSpPr>
        <p:spPr>
          <a:xfrm>
            <a:off x="10372347" y="3590544"/>
            <a:ext cx="1816608" cy="3267455"/>
          </a:xfrm>
          <a:custGeom>
            <a:avLst/>
            <a:gdLst/>
            <a:ahLst/>
            <a:cxnLst/>
            <a:rect l="l" t="t" r="r" b="b"/>
            <a:pathLst>
              <a:path w="1816607" h="3267455">
                <a:moveTo>
                  <a:pt x="0" y="3267455"/>
                </a:moveTo>
                <a:lnTo>
                  <a:pt x="1816608" y="3267455"/>
                </a:lnTo>
                <a:lnTo>
                  <a:pt x="1816608" y="0"/>
                </a:lnTo>
                <a:lnTo>
                  <a:pt x="0" y="3267455"/>
                </a:lnTo>
                <a:close/>
              </a:path>
            </a:pathLst>
          </a:custGeom>
          <a:solidFill>
            <a:srgbClr val="90C225"/>
          </a:solidFill>
        </p:spPr>
        <p:txBody>
          <a:bodyPr wrap="square" lIns="0" tIns="0" rIns="0" bIns="0" rtlCol="0">
            <a:noAutofit/>
          </a:bodyPr>
          <a:lstStyle/>
          <a:p>
            <a:endParaRPr dirty="0"/>
          </a:p>
        </p:txBody>
      </p:sp>
      <p:sp>
        <p:nvSpPr>
          <p:cNvPr id="4" name="object 4"/>
          <p:cNvSpPr/>
          <p:nvPr/>
        </p:nvSpPr>
        <p:spPr>
          <a:xfrm>
            <a:off x="0" y="4012692"/>
            <a:ext cx="448056" cy="2845308"/>
          </a:xfrm>
          <a:custGeom>
            <a:avLst/>
            <a:gdLst/>
            <a:ahLst/>
            <a:cxnLst/>
            <a:rect l="l" t="t" r="r" b="b"/>
            <a:pathLst>
              <a:path w="448056" h="2845307">
                <a:moveTo>
                  <a:pt x="0" y="2845307"/>
                </a:moveTo>
                <a:lnTo>
                  <a:pt x="448056" y="2845307"/>
                </a:lnTo>
                <a:lnTo>
                  <a:pt x="0" y="0"/>
                </a:lnTo>
                <a:lnTo>
                  <a:pt x="0" y="2845307"/>
                </a:lnTo>
                <a:close/>
              </a:path>
            </a:pathLst>
          </a:custGeom>
          <a:solidFill>
            <a:srgbClr val="90C225"/>
          </a:solidFill>
        </p:spPr>
        <p:txBody>
          <a:bodyPr wrap="square" lIns="0" tIns="0" rIns="0" bIns="0" rtlCol="0">
            <a:noAutofit/>
          </a:bodyPr>
          <a:lstStyle/>
          <a:p>
            <a:endParaRPr dirty="0"/>
          </a:p>
        </p:txBody>
      </p:sp>
      <p:sp>
        <p:nvSpPr>
          <p:cNvPr id="3" name="object 3"/>
          <p:cNvSpPr/>
          <p:nvPr/>
        </p:nvSpPr>
        <p:spPr>
          <a:xfrm>
            <a:off x="3566795" y="2920746"/>
            <a:ext cx="2967989" cy="2482468"/>
          </a:xfrm>
          <a:prstGeom prst="rect">
            <a:avLst/>
          </a:prstGeom>
          <a:blipFill>
            <a:blip r:embed="rId2" cstate="print"/>
            <a:stretch>
              <a:fillRect/>
            </a:stretch>
          </a:blipFill>
        </p:spPr>
        <p:txBody>
          <a:bodyPr wrap="square" lIns="0" tIns="0" rIns="0" bIns="0" rtlCol="0">
            <a:noAutofit/>
          </a:bodyPr>
          <a:lstStyle/>
          <a:p>
            <a:endParaRPr dirty="0"/>
          </a:p>
        </p:txBody>
      </p:sp>
      <p:sp>
        <p:nvSpPr>
          <p:cNvPr id="2" name="object 2"/>
          <p:cNvSpPr txBox="1"/>
          <p:nvPr/>
        </p:nvSpPr>
        <p:spPr>
          <a:xfrm>
            <a:off x="4462195" y="2359855"/>
            <a:ext cx="1221799" cy="292100"/>
          </a:xfrm>
          <a:prstGeom prst="rect">
            <a:avLst/>
          </a:prstGeom>
        </p:spPr>
        <p:txBody>
          <a:bodyPr wrap="square" lIns="0" tIns="0" rIns="0" bIns="0" rtlCol="0">
            <a:noAutofit/>
          </a:bodyPr>
          <a:lstStyle/>
          <a:p>
            <a:pPr marL="12700">
              <a:lnSpc>
                <a:spcPts val="2245"/>
              </a:lnSpc>
              <a:spcBef>
                <a:spcPts val="112"/>
              </a:spcBef>
            </a:pPr>
            <a:r>
              <a:rPr sz="2100" spc="0" dirty="0" smtClean="0">
                <a:solidFill>
                  <a:srgbClr val="0B0B0B"/>
                </a:solidFill>
                <a:latin typeface="Arial"/>
                <a:cs typeface="Arial"/>
              </a:rPr>
              <a:t>Sociology</a:t>
            </a:r>
            <a:endParaRPr sz="21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11.xml><?xml version="1.0" encoding="utf-8"?>
<a:theme xmlns:a="http://schemas.openxmlformats.org/drawingml/2006/main" name="9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12.xml><?xml version="1.0" encoding="utf-8"?>
<a:theme xmlns:a="http://schemas.openxmlformats.org/drawingml/2006/main" name="10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13.xml><?xml version="1.0" encoding="utf-8"?>
<a:theme xmlns:a="http://schemas.openxmlformats.org/drawingml/2006/main" name="1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14.xml><?xml version="1.0" encoding="utf-8"?>
<a:theme xmlns:a="http://schemas.openxmlformats.org/drawingml/2006/main" name="12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5.xml><?xml version="1.0" encoding="utf-8"?>
<a:theme xmlns:a="http://schemas.openxmlformats.org/drawingml/2006/main" name="3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6.xml><?xml version="1.0" encoding="utf-8"?>
<a:theme xmlns:a="http://schemas.openxmlformats.org/drawingml/2006/main" name="4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7.xml><?xml version="1.0" encoding="utf-8"?>
<a:theme xmlns:a="http://schemas.openxmlformats.org/drawingml/2006/main" name="5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8.xml><?xml version="1.0" encoding="utf-8"?>
<a:theme xmlns:a="http://schemas.openxmlformats.org/drawingml/2006/main" name="6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9.xml><?xml version="1.0" encoding="utf-8"?>
<a:theme xmlns:a="http://schemas.openxmlformats.org/drawingml/2006/main" name="7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548</TotalTime>
  <Words>2129</Words>
  <Application>Microsoft Office PowerPoint</Application>
  <PresentationFormat>Widescreen</PresentationFormat>
  <Paragraphs>318</Paragraphs>
  <Slides>51</Slides>
  <Notes>13</Notes>
  <HiddenSlides>0</HiddenSlides>
  <MMClips>0</MMClips>
  <ScaleCrop>false</ScaleCrop>
  <HeadingPairs>
    <vt:vector size="6" baseType="variant">
      <vt:variant>
        <vt:lpstr>Fonts Used</vt:lpstr>
      </vt:variant>
      <vt:variant>
        <vt:i4>6</vt:i4>
      </vt:variant>
      <vt:variant>
        <vt:lpstr>Theme</vt:lpstr>
      </vt:variant>
      <vt:variant>
        <vt:i4>14</vt:i4>
      </vt:variant>
      <vt:variant>
        <vt:lpstr>Slide Titles</vt:lpstr>
      </vt:variant>
      <vt:variant>
        <vt:i4>51</vt:i4>
      </vt:variant>
    </vt:vector>
  </HeadingPairs>
  <TitlesOfParts>
    <vt:vector size="71" baseType="lpstr">
      <vt:lpstr>Arial</vt:lpstr>
      <vt:lpstr>Calibri</vt:lpstr>
      <vt:lpstr>Times New Roman</vt:lpstr>
      <vt:lpstr>Trebuchet MS</vt:lpstr>
      <vt:lpstr>Wingdings</vt:lpstr>
      <vt:lpstr>Wingdings 3</vt:lpstr>
      <vt:lpstr>Office Theme</vt:lpstr>
      <vt:lpstr>Facet</vt:lpstr>
      <vt:lpstr>1_Facet</vt:lpstr>
      <vt:lpstr>2_Facet</vt:lpstr>
      <vt:lpstr>3_Facet</vt:lpstr>
      <vt:lpstr>4_Facet</vt:lpstr>
      <vt:lpstr>5_Facet</vt:lpstr>
      <vt:lpstr>6_Facet</vt:lpstr>
      <vt:lpstr>7_Facet</vt:lpstr>
      <vt:lpstr>8_Facet</vt:lpstr>
      <vt:lpstr>9_Facet</vt:lpstr>
      <vt:lpstr>10_Facet</vt:lpstr>
      <vt:lpstr>11_Facet</vt:lpstr>
      <vt:lpstr>12_Facet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Definition of common terms</vt:lpstr>
      <vt:lpstr>Cont.</vt:lpstr>
      <vt:lpstr>Cont.</vt:lpstr>
      <vt:lpstr>Cont.</vt:lpstr>
      <vt:lpstr>Cont.</vt:lpstr>
      <vt:lpstr>Cont.</vt:lpstr>
      <vt:lpstr>Cont.</vt:lpstr>
      <vt:lpstr>Cont.</vt:lpstr>
      <vt:lpstr>Cont.</vt:lpstr>
      <vt:lpstr>Cont.</vt:lpstr>
      <vt:lpstr>Ascribed status</vt:lpstr>
      <vt:lpstr>Achieved status</vt:lpstr>
      <vt:lpstr>Characteristics of status</vt:lpstr>
      <vt:lpstr>Social relations</vt:lpstr>
      <vt:lpstr> Benefits of social relations   - Improvement in physical health as one is motivated to maintain physical health to keep up with their peers - Boosts the immune system as it leads to better eating habits ,most social gatherings tend to incorporate sharing of meals together ,Eating with others leads to choosing of healthier eating options </vt:lpstr>
      <vt:lpstr>PowerPoint Presentation</vt:lpstr>
      <vt:lpstr>Social interactions</vt:lpstr>
      <vt:lpstr>PowerPoint Presentation</vt:lpstr>
      <vt:lpstr>PowerPoint Presentation</vt:lpstr>
      <vt:lpstr>Elements of social interaction</vt:lpstr>
      <vt:lpstr>Types of social interaction</vt:lpstr>
      <vt:lpstr>Cont.</vt:lpstr>
      <vt:lpstr>Social Behavior  </vt:lpstr>
      <vt:lpstr>Example's of human social behaviors </vt:lpstr>
      <vt:lpstr>Factors that affect ones social behavior</vt:lpstr>
      <vt:lpstr>brainstorming</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Ngare Leah</dc:creator>
  <cp:lastModifiedBy>User</cp:lastModifiedBy>
  <cp:revision>27</cp:revision>
  <dcterms:modified xsi:type="dcterms:W3CDTF">2021-03-07T19:45:07Z</dcterms:modified>
</cp:coreProperties>
</file>