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5.xml" ContentType="application/vnd.openxmlformats-officedocument.theme+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theme/theme6.xml" ContentType="application/vnd.openxmlformats-officedocument.theme+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theme/theme7.xml" ContentType="application/vnd.openxmlformats-officedocument.theme+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theme/theme8.xml" ContentType="application/vnd.openxmlformats-officedocument.theme+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theme/theme9.xml" ContentType="application/vnd.openxmlformats-officedocument.theme+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theme/theme10.xml" ContentType="application/vnd.openxmlformats-officedocument.theme+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theme/theme11.xml" ContentType="application/vnd.openxmlformats-officedocument.theme+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slideLayouts/slideLayout177.xml" ContentType="application/vnd.openxmlformats-officedocument.presentationml.slideLayout+xml"/>
  <Override PartName="/ppt/theme/theme12.xml" ContentType="application/vnd.openxmlformats-officedocument.theme+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theme/theme13.xml" ContentType="application/vnd.openxmlformats-officedocument.theme+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theme/theme14.xml" ContentType="application/vnd.openxmlformats-officedocument.theme+xml"/>
  <Override PartName="/ppt/theme/theme1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 id="2147483667" r:id="rId3"/>
    <p:sldMasterId id="2147483684" r:id="rId4"/>
    <p:sldMasterId id="2147483701" r:id="rId5"/>
    <p:sldMasterId id="2147483718" r:id="rId6"/>
    <p:sldMasterId id="2147483735" r:id="rId7"/>
    <p:sldMasterId id="2147483752" r:id="rId8"/>
    <p:sldMasterId id="2147483769" r:id="rId9"/>
    <p:sldMasterId id="2147483786" r:id="rId10"/>
    <p:sldMasterId id="2147483803" r:id="rId11"/>
    <p:sldMasterId id="2147483820" r:id="rId12"/>
    <p:sldMasterId id="2147483837" r:id="rId13"/>
    <p:sldMasterId id="2147483854" r:id="rId14"/>
  </p:sldMasterIdLst>
  <p:notesMasterIdLst>
    <p:notesMasterId r:id="rId66"/>
  </p:notesMasterIdLst>
  <p:sldIdLst>
    <p:sldId id="256" r:id="rId15"/>
    <p:sldId id="257" r:id="rId16"/>
    <p:sldId id="258" r:id="rId17"/>
    <p:sldId id="259" r:id="rId18"/>
    <p:sldId id="261" r:id="rId19"/>
    <p:sldId id="262" r:id="rId20"/>
    <p:sldId id="263" r:id="rId21"/>
    <p:sldId id="264" r:id="rId22"/>
    <p:sldId id="265" r:id="rId23"/>
    <p:sldId id="286" r:id="rId24"/>
    <p:sldId id="288" r:id="rId25"/>
    <p:sldId id="289" r:id="rId26"/>
    <p:sldId id="266" r:id="rId27"/>
    <p:sldId id="267" r:id="rId28"/>
    <p:sldId id="268" r:id="rId29"/>
    <p:sldId id="274" r:id="rId30"/>
    <p:sldId id="290" r:id="rId31"/>
    <p:sldId id="277" r:id="rId32"/>
    <p:sldId id="278" r:id="rId33"/>
    <p:sldId id="279" r:id="rId34"/>
    <p:sldId id="280" r:id="rId35"/>
    <p:sldId id="281" r:id="rId36"/>
    <p:sldId id="282" r:id="rId37"/>
    <p:sldId id="283" r:id="rId38"/>
    <p:sldId id="300" r:id="rId39"/>
    <p:sldId id="301" r:id="rId40"/>
    <p:sldId id="302" r:id="rId41"/>
    <p:sldId id="303" r:id="rId42"/>
    <p:sldId id="304" r:id="rId43"/>
    <p:sldId id="305" r:id="rId44"/>
    <p:sldId id="306" r:id="rId45"/>
    <p:sldId id="307" r:id="rId46"/>
    <p:sldId id="308" r:id="rId47"/>
    <p:sldId id="309" r:id="rId48"/>
    <p:sldId id="315" r:id="rId49"/>
    <p:sldId id="316" r:id="rId50"/>
    <p:sldId id="310" r:id="rId51"/>
    <p:sldId id="291" r:id="rId52"/>
    <p:sldId id="292" r:id="rId53"/>
    <p:sldId id="293" r:id="rId54"/>
    <p:sldId id="294" r:id="rId55"/>
    <p:sldId id="295" r:id="rId56"/>
    <p:sldId id="296" r:id="rId57"/>
    <p:sldId id="297" r:id="rId58"/>
    <p:sldId id="298" r:id="rId59"/>
    <p:sldId id="299" r:id="rId60"/>
    <p:sldId id="319" r:id="rId61"/>
    <p:sldId id="317" r:id="rId62"/>
    <p:sldId id="318" r:id="rId63"/>
    <p:sldId id="320" r:id="rId64"/>
    <p:sldId id="313" r:id="rId65"/>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660"/>
  </p:normalViewPr>
  <p:slideViewPr>
    <p:cSldViewPr>
      <p:cViewPr varScale="1">
        <p:scale>
          <a:sx n="70" d="100"/>
          <a:sy n="70" d="100"/>
        </p:scale>
        <p:origin x="714"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4.xml"/><Relationship Id="rId26" Type="http://schemas.openxmlformats.org/officeDocument/2006/relationships/slide" Target="slides/slide12.xml"/><Relationship Id="rId39" Type="http://schemas.openxmlformats.org/officeDocument/2006/relationships/slide" Target="slides/slide25.xml"/><Relationship Id="rId21" Type="http://schemas.openxmlformats.org/officeDocument/2006/relationships/slide" Target="slides/slide7.xml"/><Relationship Id="rId34" Type="http://schemas.openxmlformats.org/officeDocument/2006/relationships/slide" Target="slides/slide20.xml"/><Relationship Id="rId42" Type="http://schemas.openxmlformats.org/officeDocument/2006/relationships/slide" Target="slides/slide28.xml"/><Relationship Id="rId47" Type="http://schemas.openxmlformats.org/officeDocument/2006/relationships/slide" Target="slides/slide33.xml"/><Relationship Id="rId50" Type="http://schemas.openxmlformats.org/officeDocument/2006/relationships/slide" Target="slides/slide36.xml"/><Relationship Id="rId55" Type="http://schemas.openxmlformats.org/officeDocument/2006/relationships/slide" Target="slides/slide41.xml"/><Relationship Id="rId63" Type="http://schemas.openxmlformats.org/officeDocument/2006/relationships/slide" Target="slides/slide49.xml"/><Relationship Id="rId68" Type="http://schemas.openxmlformats.org/officeDocument/2006/relationships/viewProps" Target="viewProp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2.xml"/><Relationship Id="rId29"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0.xml"/><Relationship Id="rId32" Type="http://schemas.openxmlformats.org/officeDocument/2006/relationships/slide" Target="slides/slide18.xml"/><Relationship Id="rId37" Type="http://schemas.openxmlformats.org/officeDocument/2006/relationships/slide" Target="slides/slide23.xml"/><Relationship Id="rId40" Type="http://schemas.openxmlformats.org/officeDocument/2006/relationships/slide" Target="slides/slide26.xml"/><Relationship Id="rId45" Type="http://schemas.openxmlformats.org/officeDocument/2006/relationships/slide" Target="slides/slide31.xml"/><Relationship Id="rId53" Type="http://schemas.openxmlformats.org/officeDocument/2006/relationships/slide" Target="slides/slide39.xml"/><Relationship Id="rId58" Type="http://schemas.openxmlformats.org/officeDocument/2006/relationships/slide" Target="slides/slide44.xml"/><Relationship Id="rId66"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slide" Target="slides/slide14.xml"/><Relationship Id="rId36" Type="http://schemas.openxmlformats.org/officeDocument/2006/relationships/slide" Target="slides/slide22.xml"/><Relationship Id="rId49" Type="http://schemas.openxmlformats.org/officeDocument/2006/relationships/slide" Target="slides/slide35.xml"/><Relationship Id="rId57" Type="http://schemas.openxmlformats.org/officeDocument/2006/relationships/slide" Target="slides/slide43.xml"/><Relationship Id="rId61" Type="http://schemas.openxmlformats.org/officeDocument/2006/relationships/slide" Target="slides/slide47.xml"/><Relationship Id="rId10" Type="http://schemas.openxmlformats.org/officeDocument/2006/relationships/slideMaster" Target="slideMasters/slideMaster10.xml"/><Relationship Id="rId19" Type="http://schemas.openxmlformats.org/officeDocument/2006/relationships/slide" Target="slides/slide5.xml"/><Relationship Id="rId31" Type="http://schemas.openxmlformats.org/officeDocument/2006/relationships/slide" Target="slides/slide17.xml"/><Relationship Id="rId44" Type="http://schemas.openxmlformats.org/officeDocument/2006/relationships/slide" Target="slides/slide30.xml"/><Relationship Id="rId52" Type="http://schemas.openxmlformats.org/officeDocument/2006/relationships/slide" Target="slides/slide38.xml"/><Relationship Id="rId60" Type="http://schemas.openxmlformats.org/officeDocument/2006/relationships/slide" Target="slides/slide46.xml"/><Relationship Id="rId65" Type="http://schemas.openxmlformats.org/officeDocument/2006/relationships/slide" Target="slides/slide5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8.xml"/><Relationship Id="rId27" Type="http://schemas.openxmlformats.org/officeDocument/2006/relationships/slide" Target="slides/slide13.xml"/><Relationship Id="rId30" Type="http://schemas.openxmlformats.org/officeDocument/2006/relationships/slide" Target="slides/slide16.xml"/><Relationship Id="rId35" Type="http://schemas.openxmlformats.org/officeDocument/2006/relationships/slide" Target="slides/slide21.xml"/><Relationship Id="rId43" Type="http://schemas.openxmlformats.org/officeDocument/2006/relationships/slide" Target="slides/slide29.xml"/><Relationship Id="rId48" Type="http://schemas.openxmlformats.org/officeDocument/2006/relationships/slide" Target="slides/slide34.xml"/><Relationship Id="rId56" Type="http://schemas.openxmlformats.org/officeDocument/2006/relationships/slide" Target="slides/slide42.xml"/><Relationship Id="rId64" Type="http://schemas.openxmlformats.org/officeDocument/2006/relationships/slide" Target="slides/slide50.xml"/><Relationship Id="rId69" Type="http://schemas.openxmlformats.org/officeDocument/2006/relationships/theme" Target="theme/theme1.xml"/><Relationship Id="rId8" Type="http://schemas.openxmlformats.org/officeDocument/2006/relationships/slideMaster" Target="slideMasters/slideMaster8.xml"/><Relationship Id="rId51" Type="http://schemas.openxmlformats.org/officeDocument/2006/relationships/slide" Target="slides/slide37.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3.xml"/><Relationship Id="rId25" Type="http://schemas.openxmlformats.org/officeDocument/2006/relationships/slide" Target="slides/slide11.xml"/><Relationship Id="rId33" Type="http://schemas.openxmlformats.org/officeDocument/2006/relationships/slide" Target="slides/slide19.xml"/><Relationship Id="rId38" Type="http://schemas.openxmlformats.org/officeDocument/2006/relationships/slide" Target="slides/slide24.xml"/><Relationship Id="rId46" Type="http://schemas.openxmlformats.org/officeDocument/2006/relationships/slide" Target="slides/slide32.xml"/><Relationship Id="rId59" Type="http://schemas.openxmlformats.org/officeDocument/2006/relationships/slide" Target="slides/slide45.xml"/><Relationship Id="rId67" Type="http://schemas.openxmlformats.org/officeDocument/2006/relationships/presProps" Target="presProps.xml"/><Relationship Id="rId20" Type="http://schemas.openxmlformats.org/officeDocument/2006/relationships/slide" Target="slides/slide6.xml"/><Relationship Id="rId41" Type="http://schemas.openxmlformats.org/officeDocument/2006/relationships/slide" Target="slides/slide27.xml"/><Relationship Id="rId54" Type="http://schemas.openxmlformats.org/officeDocument/2006/relationships/slide" Target="slides/slide40.xml"/><Relationship Id="rId62" Type="http://schemas.openxmlformats.org/officeDocument/2006/relationships/slide" Target="slides/slide48.xml"/><Relationship Id="rId7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D3F4F20B-621A-4FF2-821F-653EC5C6A9E5}" type="datetimeFigureOut">
              <a:rPr lang="en-US" smtClean="0"/>
              <a:t>3/7/2021</a:t>
            </a:fld>
            <a:endParaRPr lang="en-US"/>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8973A64A-0A71-47A5-A628-42B10A585898}" type="slidenum">
              <a:rPr lang="en-US" smtClean="0"/>
              <a:t>‹#›</a:t>
            </a:fld>
            <a:endParaRPr lang="en-US"/>
          </a:p>
        </p:txBody>
      </p:sp>
    </p:spTree>
    <p:extLst>
      <p:ext uri="{BB962C8B-B14F-4D97-AF65-F5344CB8AC3E}">
        <p14:creationId xmlns:p14="http://schemas.microsoft.com/office/powerpoint/2010/main" val="2904934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8" name="Google Shape;8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774643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4" name="Google Shape;134;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074592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9" name="Google Shape;139;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833648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5" name="Google Shape;145;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269915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1" name="Google Shape;151;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22054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93" name="Google Shape;93;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63383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3" name="Google Shape;93;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255666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73A64A-0A71-47A5-A628-42B10A585898}" type="slidenum">
              <a:rPr lang="en-US" smtClean="0"/>
              <a:t>27</a:t>
            </a:fld>
            <a:endParaRPr lang="en-US"/>
          </a:p>
        </p:txBody>
      </p:sp>
    </p:spTree>
    <p:extLst>
      <p:ext uri="{BB962C8B-B14F-4D97-AF65-F5344CB8AC3E}">
        <p14:creationId xmlns:p14="http://schemas.microsoft.com/office/powerpoint/2010/main" val="3483014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8" name="Google Shape;98;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182779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381141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0" name="Google Shape;110;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49361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6" name="Google Shape;116;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793835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8" name="Google Shape;128;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94567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508104811"/>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719208995"/>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solidFill>
                  <a:prstClr val="black">
                    <a:tint val="75000"/>
                  </a:prstClr>
                </a:solidFill>
              </a:rPr>
              <a:pPr/>
              <a:t>3/7/2021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FF9F0C5-380F-41C2-899A-BAC0F0927E16}"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893077723"/>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663798810"/>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734233643"/>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087551555"/>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solidFill>
                  <a:prstClr val="black">
                    <a:tint val="75000"/>
                  </a:prstClr>
                </a:solidFill>
              </a:rPr>
              <a:pPr/>
              <a:t>3/7/2021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19954A3-9DFD-4C44-94BA-B95130A3BA1C}"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4005115990"/>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600300047"/>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979192983"/>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endParaRPr lang="en-US" dirty="0">
              <a:solidFill>
                <a:srgbClr val="90C226">
                  <a:lumMod val="60000"/>
                  <a:lumOff val="40000"/>
                </a:srgbClr>
              </a:solidFill>
              <a:latin typeface="Arial"/>
            </a:endParaRPr>
          </a:p>
        </p:txBody>
      </p:sp>
    </p:spTree>
    <p:extLst>
      <p:ext uri="{BB962C8B-B14F-4D97-AF65-F5344CB8AC3E}">
        <p14:creationId xmlns:p14="http://schemas.microsoft.com/office/powerpoint/2010/main" val="4051314720"/>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401719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646456048"/>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Tree>
    <p:extLst>
      <p:ext uri="{BB962C8B-B14F-4D97-AF65-F5344CB8AC3E}">
        <p14:creationId xmlns:p14="http://schemas.microsoft.com/office/powerpoint/2010/main" val="2736407386"/>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891786319"/>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9333C77-0158-454C-844F-B7AB9BD7DAD4}"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962113374"/>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084541929"/>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873717492"/>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8319564"/>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828713162"/>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solidFill>
                  <a:prstClr val="black">
                    <a:tint val="75000"/>
                  </a:prstClr>
                </a:solidFill>
              </a:rPr>
              <a:pPr/>
              <a:t>3/7/2021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FF9F0C5-380F-41C2-899A-BAC0F0927E16}"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562279073"/>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461696086"/>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9713710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endParaRPr lang="en-US" dirty="0">
              <a:solidFill>
                <a:srgbClr val="90C226">
                  <a:lumMod val="60000"/>
                  <a:lumOff val="40000"/>
                </a:srgbClr>
              </a:solidFill>
              <a:latin typeface="Arial"/>
            </a:endParaRPr>
          </a:p>
        </p:txBody>
      </p:sp>
    </p:spTree>
    <p:extLst>
      <p:ext uri="{BB962C8B-B14F-4D97-AF65-F5344CB8AC3E}">
        <p14:creationId xmlns:p14="http://schemas.microsoft.com/office/powerpoint/2010/main" val="3512121520"/>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832629938"/>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solidFill>
                  <a:prstClr val="black">
                    <a:tint val="75000"/>
                  </a:prstClr>
                </a:solidFill>
              </a:rPr>
              <a:pPr/>
              <a:t>3/7/2021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19954A3-9DFD-4C44-94BA-B95130A3BA1C}"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29526067"/>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164424459"/>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601409386"/>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endParaRPr lang="en-US" dirty="0">
              <a:solidFill>
                <a:srgbClr val="90C226">
                  <a:lumMod val="60000"/>
                  <a:lumOff val="40000"/>
                </a:srgbClr>
              </a:solidFill>
              <a:latin typeface="Arial"/>
            </a:endParaRPr>
          </a:p>
        </p:txBody>
      </p:sp>
    </p:spTree>
    <p:extLst>
      <p:ext uri="{BB962C8B-B14F-4D97-AF65-F5344CB8AC3E}">
        <p14:creationId xmlns:p14="http://schemas.microsoft.com/office/powerpoint/2010/main" val="3748345788"/>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282552606"/>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Tree>
    <p:extLst>
      <p:ext uri="{BB962C8B-B14F-4D97-AF65-F5344CB8AC3E}">
        <p14:creationId xmlns:p14="http://schemas.microsoft.com/office/powerpoint/2010/main" val="2525328242"/>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04345794"/>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9333C77-0158-454C-844F-B7AB9BD7DAD4}"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4105882257"/>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4005201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362211272"/>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660360871"/>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886090566"/>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818994832"/>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solidFill>
                  <a:prstClr val="black">
                    <a:tint val="75000"/>
                  </a:prstClr>
                </a:solidFill>
              </a:rPr>
              <a:pPr/>
              <a:t>3/7/2021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FF9F0C5-380F-41C2-899A-BAC0F0927E16}"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878269492"/>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101695945"/>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518824781"/>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125451398"/>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solidFill>
                  <a:prstClr val="black">
                    <a:tint val="75000"/>
                  </a:prstClr>
                </a:solidFill>
              </a:rPr>
              <a:pPr/>
              <a:t>3/7/2021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19954A3-9DFD-4C44-94BA-B95130A3BA1C}"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950529097"/>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967152901"/>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2488159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Tree>
    <p:extLst>
      <p:ext uri="{BB962C8B-B14F-4D97-AF65-F5344CB8AC3E}">
        <p14:creationId xmlns:p14="http://schemas.microsoft.com/office/powerpoint/2010/main" val="607043069"/>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endParaRPr lang="en-US" dirty="0">
              <a:solidFill>
                <a:srgbClr val="90C226">
                  <a:lumMod val="60000"/>
                  <a:lumOff val="40000"/>
                </a:srgbClr>
              </a:solidFill>
              <a:latin typeface="Arial"/>
            </a:endParaRPr>
          </a:p>
        </p:txBody>
      </p:sp>
    </p:spTree>
    <p:extLst>
      <p:ext uri="{BB962C8B-B14F-4D97-AF65-F5344CB8AC3E}">
        <p14:creationId xmlns:p14="http://schemas.microsoft.com/office/powerpoint/2010/main" val="1408577497"/>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43073337"/>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Tree>
    <p:extLst>
      <p:ext uri="{BB962C8B-B14F-4D97-AF65-F5344CB8AC3E}">
        <p14:creationId xmlns:p14="http://schemas.microsoft.com/office/powerpoint/2010/main" val="943574667"/>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556873030"/>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9333C77-0158-454C-844F-B7AB9BD7DAD4}"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741435644"/>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457138494"/>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264888644"/>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671190116"/>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811624615"/>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solidFill>
                  <a:prstClr val="black">
                    <a:tint val="75000"/>
                  </a:prstClr>
                </a:solidFill>
              </a:rPr>
              <a:pPr/>
              <a:t>3/7/2021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FF9F0C5-380F-41C2-899A-BAC0F0927E16}"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145516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771222859"/>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4054814330"/>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538533608"/>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949742881"/>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solidFill>
                  <a:prstClr val="black">
                    <a:tint val="75000"/>
                  </a:prstClr>
                </a:solidFill>
              </a:rPr>
              <a:pPr/>
              <a:t>3/7/2021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19954A3-9DFD-4C44-94BA-B95130A3BA1C}"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882923564"/>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748068820"/>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907729393"/>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endParaRPr lang="en-US" dirty="0">
              <a:solidFill>
                <a:srgbClr val="90C226">
                  <a:lumMod val="60000"/>
                  <a:lumOff val="40000"/>
                </a:srgbClr>
              </a:solidFill>
              <a:latin typeface="Arial"/>
            </a:endParaRPr>
          </a:p>
        </p:txBody>
      </p:sp>
    </p:spTree>
    <p:extLst>
      <p:ext uri="{BB962C8B-B14F-4D97-AF65-F5344CB8AC3E}">
        <p14:creationId xmlns:p14="http://schemas.microsoft.com/office/powerpoint/2010/main" val="3221290750"/>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528750748"/>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Tree>
    <p:extLst>
      <p:ext uri="{BB962C8B-B14F-4D97-AF65-F5344CB8AC3E}">
        <p14:creationId xmlns:p14="http://schemas.microsoft.com/office/powerpoint/2010/main" val="4120296687"/>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7887788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9333C77-0158-454C-844F-B7AB9BD7DAD4}"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625669631"/>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9333C77-0158-454C-844F-B7AB9BD7DAD4}"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189987208"/>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506521340"/>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040462809"/>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899203488"/>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938515168"/>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solidFill>
                  <a:prstClr val="black">
                    <a:tint val="75000"/>
                  </a:prstClr>
                </a:solidFill>
              </a:rPr>
              <a:pPr/>
              <a:t>3/7/2021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FF9F0C5-380F-41C2-899A-BAC0F0927E16}"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886905897"/>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509118728"/>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718186380"/>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4009123515"/>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solidFill>
                  <a:prstClr val="black">
                    <a:tint val="75000"/>
                  </a:prstClr>
                </a:solidFill>
              </a:rPr>
              <a:pPr/>
              <a:t>3/7/2021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19954A3-9DFD-4C44-94BA-B95130A3BA1C}"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7812259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658143626"/>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709181987"/>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781276767"/>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endParaRPr lang="en-US" dirty="0">
              <a:solidFill>
                <a:srgbClr val="90C226">
                  <a:lumMod val="60000"/>
                  <a:lumOff val="40000"/>
                </a:srgbClr>
              </a:solidFill>
              <a:latin typeface="Arial"/>
            </a:endParaRPr>
          </a:p>
        </p:txBody>
      </p:sp>
    </p:spTree>
    <p:extLst>
      <p:ext uri="{BB962C8B-B14F-4D97-AF65-F5344CB8AC3E}">
        <p14:creationId xmlns:p14="http://schemas.microsoft.com/office/powerpoint/2010/main" val="2560120222"/>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4056630365"/>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Tree>
    <p:extLst>
      <p:ext uri="{BB962C8B-B14F-4D97-AF65-F5344CB8AC3E}">
        <p14:creationId xmlns:p14="http://schemas.microsoft.com/office/powerpoint/2010/main" val="3311533510"/>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125607546"/>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9333C77-0158-454C-844F-B7AB9BD7DAD4}"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522277660"/>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589748559"/>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8693657"/>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1071613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786625343"/>
      </p:ext>
    </p:extLst>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753926296"/>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solidFill>
                  <a:prstClr val="black">
                    <a:tint val="75000"/>
                  </a:prstClr>
                </a:solidFill>
              </a:rPr>
              <a:pPr/>
              <a:t>3/7/2021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FF9F0C5-380F-41C2-899A-BAC0F0927E16}"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657013964"/>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802758758"/>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967265284"/>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281526872"/>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solidFill>
                  <a:prstClr val="black">
                    <a:tint val="75000"/>
                  </a:prstClr>
                </a:solidFill>
              </a:rPr>
              <a:pPr/>
              <a:t>3/7/2021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19954A3-9DFD-4C44-94BA-B95130A3BA1C}"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583654984"/>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052950463"/>
      </p:ext>
    </p:extLst>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449901754"/>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endParaRPr lang="en-US" dirty="0">
              <a:solidFill>
                <a:srgbClr val="90C226">
                  <a:lumMod val="60000"/>
                  <a:lumOff val="40000"/>
                </a:srgbClr>
              </a:solidFill>
              <a:latin typeface="Arial"/>
            </a:endParaRPr>
          </a:p>
        </p:txBody>
      </p:sp>
    </p:spTree>
    <p:extLst>
      <p:ext uri="{BB962C8B-B14F-4D97-AF65-F5344CB8AC3E}">
        <p14:creationId xmlns:p14="http://schemas.microsoft.com/office/powerpoint/2010/main" val="3205142388"/>
      </p:ext>
    </p:extLst>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41725632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195033803"/>
      </p:ext>
    </p:extLst>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Tree>
    <p:extLst>
      <p:ext uri="{BB962C8B-B14F-4D97-AF65-F5344CB8AC3E}">
        <p14:creationId xmlns:p14="http://schemas.microsoft.com/office/powerpoint/2010/main" val="2024447673"/>
      </p:ext>
    </p:extLst>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687827241"/>
      </p:ext>
    </p:extLst>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9333C77-0158-454C-844F-B7AB9BD7DAD4}"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515471126"/>
      </p:ext>
    </p:extLst>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957799413"/>
      </p:ext>
    </p:extLst>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4243090927"/>
      </p:ext>
    </p:extLst>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092301596"/>
      </p:ext>
    </p:extLst>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214456551"/>
      </p:ext>
    </p:extLst>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solidFill>
                  <a:prstClr val="black">
                    <a:tint val="75000"/>
                  </a:prstClr>
                </a:solidFill>
              </a:rPr>
              <a:pPr/>
              <a:t>3/7/2021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FF9F0C5-380F-41C2-899A-BAC0F0927E16}"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384596910"/>
      </p:ext>
    </p:extLst>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163029422"/>
      </p:ext>
    </p:extLst>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123664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4227636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556469618"/>
      </p:ext>
    </p:extLst>
  </p:cSld>
  <p:clrMapOvr>
    <a:masterClrMapping/>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683160428"/>
      </p:ext>
    </p:extLst>
  </p:cSld>
  <p:clrMapOvr>
    <a:masterClrMapping/>
  </p:clrMapOvr>
</p:sldLayout>
</file>

<file path=ppt/slideLayouts/slideLayout20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solidFill>
                  <a:prstClr val="black">
                    <a:tint val="75000"/>
                  </a:prstClr>
                </a:solidFill>
              </a:rPr>
              <a:pPr/>
              <a:t>3/7/2021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19954A3-9DFD-4C44-94BA-B95130A3BA1C}"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171800442"/>
      </p:ext>
    </p:extLst>
  </p:cSld>
  <p:clrMapOvr>
    <a:masterClrMapping/>
  </p:clrMapOvr>
</p:sldLayout>
</file>

<file path=ppt/slideLayouts/slideLayout20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280749864"/>
      </p:ext>
    </p:extLst>
  </p:cSld>
  <p:clrMapOvr>
    <a:masterClrMapping/>
  </p:clrMapOvr>
</p:sldLayout>
</file>

<file path=ppt/slideLayouts/slideLayout203.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737117367"/>
      </p:ext>
    </p:extLst>
  </p:cSld>
  <p:clrMapOvr>
    <a:masterClrMapping/>
  </p:clrMapOvr>
</p:sldLayout>
</file>

<file path=ppt/slideLayouts/slideLayout204.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endParaRPr lang="en-US" dirty="0">
              <a:solidFill>
                <a:srgbClr val="90C226">
                  <a:lumMod val="60000"/>
                  <a:lumOff val="40000"/>
                </a:srgbClr>
              </a:solidFill>
              <a:latin typeface="Arial"/>
            </a:endParaRPr>
          </a:p>
        </p:txBody>
      </p:sp>
    </p:spTree>
    <p:extLst>
      <p:ext uri="{BB962C8B-B14F-4D97-AF65-F5344CB8AC3E}">
        <p14:creationId xmlns:p14="http://schemas.microsoft.com/office/powerpoint/2010/main" val="95175047"/>
      </p:ext>
    </p:extLst>
  </p:cSld>
  <p:clrMapOvr>
    <a:masterClrMapping/>
  </p:clrMapOvr>
</p:sldLayout>
</file>

<file path=ppt/slideLayouts/slideLayout205.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853391144"/>
      </p:ext>
    </p:extLst>
  </p:cSld>
  <p:clrMapOvr>
    <a:masterClrMapping/>
  </p:clrMapOvr>
</p:sldLayout>
</file>

<file path=ppt/slideLayouts/slideLayout206.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Tree>
    <p:extLst>
      <p:ext uri="{BB962C8B-B14F-4D97-AF65-F5344CB8AC3E}">
        <p14:creationId xmlns:p14="http://schemas.microsoft.com/office/powerpoint/2010/main" val="3454595314"/>
      </p:ext>
    </p:extLst>
  </p:cSld>
  <p:clrMapOvr>
    <a:masterClrMapping/>
  </p:clrMapOvr>
</p:sldLayout>
</file>

<file path=ppt/slideLayouts/slideLayout207.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690506672"/>
      </p:ext>
    </p:extLst>
  </p:cSld>
  <p:clrMapOvr>
    <a:masterClrMapping/>
  </p:clrMapOvr>
</p:sldLayout>
</file>

<file path=ppt/slideLayouts/slideLayout20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9333C77-0158-454C-844F-B7AB9BD7DAD4}"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6637881"/>
      </p:ext>
    </p:extLst>
  </p:cSld>
  <p:clrMapOvr>
    <a:masterClrMapping/>
  </p:clrMapOvr>
</p:sldLayout>
</file>

<file path=ppt/slideLayouts/slideLayout20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2772754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solidFill>
                  <a:prstClr val="black">
                    <a:tint val="75000"/>
                  </a:prstClr>
                </a:solidFill>
              </a:rPr>
              <a:pPr/>
              <a:t>3/7/2021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FF9F0C5-380F-41C2-899A-BAC0F0927E16}"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4712044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2439534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41777827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5879544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solidFill>
                  <a:prstClr val="black">
                    <a:tint val="75000"/>
                  </a:prstClr>
                </a:solidFill>
              </a:rPr>
              <a:pPr/>
              <a:t>3/7/2021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19954A3-9DFD-4C44-94BA-B95130A3BA1C}"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75117192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90929031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8119051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endParaRPr lang="en-US" dirty="0">
              <a:solidFill>
                <a:srgbClr val="90C226">
                  <a:lumMod val="60000"/>
                  <a:lumOff val="40000"/>
                </a:srgbClr>
              </a:solidFill>
              <a:latin typeface="Arial"/>
            </a:endParaRPr>
          </a:p>
        </p:txBody>
      </p:sp>
    </p:spTree>
    <p:extLst>
      <p:ext uri="{BB962C8B-B14F-4D97-AF65-F5344CB8AC3E}">
        <p14:creationId xmlns:p14="http://schemas.microsoft.com/office/powerpoint/2010/main" val="27880173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444404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9315915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Tree>
    <p:extLst>
      <p:ext uri="{BB962C8B-B14F-4D97-AF65-F5344CB8AC3E}">
        <p14:creationId xmlns:p14="http://schemas.microsoft.com/office/powerpoint/2010/main" val="162989290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40300988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9333C77-0158-454C-844F-B7AB9BD7DAD4}"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1631812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55966078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5287451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42899190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411446526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solidFill>
                  <a:prstClr val="black">
                    <a:tint val="75000"/>
                  </a:prstClr>
                </a:solidFill>
              </a:rPr>
              <a:pPr/>
              <a:t>3/7/2021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FF9F0C5-380F-41C2-899A-BAC0F0927E16}"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41661229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5154937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923253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06135383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409482940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solidFill>
                  <a:prstClr val="black">
                    <a:tint val="75000"/>
                  </a:prstClr>
                </a:solidFill>
              </a:rPr>
              <a:pPr/>
              <a:t>3/7/2021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19954A3-9DFD-4C44-94BA-B95130A3BA1C}"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91777791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84193127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22306935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endParaRPr lang="en-US" dirty="0">
              <a:solidFill>
                <a:srgbClr val="90C226">
                  <a:lumMod val="60000"/>
                  <a:lumOff val="40000"/>
                </a:srgbClr>
              </a:solidFill>
              <a:latin typeface="Arial"/>
            </a:endParaRPr>
          </a:p>
        </p:txBody>
      </p:sp>
    </p:spTree>
    <p:extLst>
      <p:ext uri="{BB962C8B-B14F-4D97-AF65-F5344CB8AC3E}">
        <p14:creationId xmlns:p14="http://schemas.microsoft.com/office/powerpoint/2010/main" val="243404097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28136740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Tree>
    <p:extLst>
      <p:ext uri="{BB962C8B-B14F-4D97-AF65-F5344CB8AC3E}">
        <p14:creationId xmlns:p14="http://schemas.microsoft.com/office/powerpoint/2010/main" val="172092977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11975695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9333C77-0158-454C-844F-B7AB9BD7DAD4}"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75289725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269687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solidFill>
                  <a:prstClr val="black">
                    <a:tint val="75000"/>
                  </a:prstClr>
                </a:solidFill>
              </a:rPr>
              <a:pPr/>
              <a:t>3/7/2021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FF9F0C5-380F-41C2-899A-BAC0F0927E16}"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11760121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68402651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13285347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35720705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solidFill>
                  <a:prstClr val="black">
                    <a:tint val="75000"/>
                  </a:prstClr>
                </a:solidFill>
              </a:rPr>
              <a:pPr/>
              <a:t>3/7/2021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FF9F0C5-380F-41C2-899A-BAC0F0927E16}"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40941351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48989993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73771363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25978190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solidFill>
                  <a:prstClr val="black">
                    <a:tint val="75000"/>
                  </a:prstClr>
                </a:solidFill>
              </a:rPr>
              <a:pPr/>
              <a:t>3/7/2021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19954A3-9DFD-4C44-94BA-B95130A3BA1C}"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17270222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11454145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707883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44691054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endParaRPr lang="en-US" dirty="0">
              <a:solidFill>
                <a:srgbClr val="90C226">
                  <a:lumMod val="60000"/>
                  <a:lumOff val="40000"/>
                </a:srgbClr>
              </a:solidFill>
              <a:latin typeface="Arial"/>
            </a:endParaRPr>
          </a:p>
        </p:txBody>
      </p:sp>
    </p:spTree>
    <p:extLst>
      <p:ext uri="{BB962C8B-B14F-4D97-AF65-F5344CB8AC3E}">
        <p14:creationId xmlns:p14="http://schemas.microsoft.com/office/powerpoint/2010/main" val="368418736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69359974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Tree>
    <p:extLst>
      <p:ext uri="{BB962C8B-B14F-4D97-AF65-F5344CB8AC3E}">
        <p14:creationId xmlns:p14="http://schemas.microsoft.com/office/powerpoint/2010/main" val="411700892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43676048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9333C77-0158-454C-844F-B7AB9BD7DAD4}"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72712480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86646092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81095880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59078393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99512840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solidFill>
                  <a:prstClr val="black">
                    <a:tint val="75000"/>
                  </a:prstClr>
                </a:solidFill>
              </a:rPr>
              <a:pPr/>
              <a:t>3/7/2021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FF9F0C5-380F-41C2-899A-BAC0F0927E16}"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4230983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7992158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16449086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85890773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11713139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solidFill>
                  <a:prstClr val="black">
                    <a:tint val="75000"/>
                  </a:prstClr>
                </a:solidFill>
              </a:rPr>
              <a:pPr/>
              <a:t>3/7/2021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19954A3-9DFD-4C44-94BA-B95130A3BA1C}"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64973647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64527212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418153932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endParaRPr lang="en-US" dirty="0">
              <a:solidFill>
                <a:srgbClr val="90C226">
                  <a:lumMod val="60000"/>
                  <a:lumOff val="40000"/>
                </a:srgbClr>
              </a:solidFill>
              <a:latin typeface="Arial"/>
            </a:endParaRPr>
          </a:p>
        </p:txBody>
      </p:sp>
    </p:spTree>
    <p:extLst>
      <p:ext uri="{BB962C8B-B14F-4D97-AF65-F5344CB8AC3E}">
        <p14:creationId xmlns:p14="http://schemas.microsoft.com/office/powerpoint/2010/main" val="1658439590"/>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088334880"/>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Tree>
    <p:extLst>
      <p:ext uri="{BB962C8B-B14F-4D97-AF65-F5344CB8AC3E}">
        <p14:creationId xmlns:p14="http://schemas.microsoft.com/office/powerpoint/2010/main" val="496174123"/>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566735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16825113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9333C77-0158-454C-844F-B7AB9BD7DAD4}"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786286605"/>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224659032"/>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98241993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310283397"/>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2336599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solidFill>
                  <a:prstClr val="black">
                    <a:tint val="75000"/>
                  </a:prstClr>
                </a:solidFill>
              </a:rPr>
              <a:pPr/>
              <a:t>3/7/2021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FF9F0C5-380F-41C2-899A-BAC0F0927E16}"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18260043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837367040"/>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528659227"/>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814280064"/>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solidFill>
                  <a:prstClr val="black">
                    <a:tint val="75000"/>
                  </a:prstClr>
                </a:solidFill>
              </a:rPr>
              <a:pPr/>
              <a:t>3/7/2021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19954A3-9DFD-4C44-94BA-B95130A3BA1C}"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4263710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solidFill>
                  <a:prstClr val="black">
                    <a:tint val="75000"/>
                  </a:prstClr>
                </a:solidFill>
              </a:rPr>
              <a:pPr/>
              <a:t>3/7/2021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19954A3-9DFD-4C44-94BA-B95130A3BA1C}"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252822826"/>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19048123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4201376320"/>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endParaRPr lang="en-US" dirty="0">
              <a:solidFill>
                <a:srgbClr val="90C226">
                  <a:lumMod val="60000"/>
                  <a:lumOff val="40000"/>
                </a:srgbClr>
              </a:solidFill>
              <a:latin typeface="Arial"/>
            </a:endParaRPr>
          </a:p>
        </p:txBody>
      </p:sp>
    </p:spTree>
    <p:extLst>
      <p:ext uri="{BB962C8B-B14F-4D97-AF65-F5344CB8AC3E}">
        <p14:creationId xmlns:p14="http://schemas.microsoft.com/office/powerpoint/2010/main" val="586200902"/>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085117752"/>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Tree>
    <p:extLst>
      <p:ext uri="{BB962C8B-B14F-4D97-AF65-F5344CB8AC3E}">
        <p14:creationId xmlns:p14="http://schemas.microsoft.com/office/powerpoint/2010/main" val="2002713209"/>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428779758"/>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9333C77-0158-454C-844F-B7AB9BD7DAD4}"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386941772"/>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82031583"/>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79251655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81777546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37.xml"/><Relationship Id="rId13" Type="http://schemas.openxmlformats.org/officeDocument/2006/relationships/slideLayout" Target="../slideLayouts/slideLayout142.xml"/><Relationship Id="rId3" Type="http://schemas.openxmlformats.org/officeDocument/2006/relationships/slideLayout" Target="../slideLayouts/slideLayout132.xml"/><Relationship Id="rId7" Type="http://schemas.openxmlformats.org/officeDocument/2006/relationships/slideLayout" Target="../slideLayouts/slideLayout136.xml"/><Relationship Id="rId12" Type="http://schemas.openxmlformats.org/officeDocument/2006/relationships/slideLayout" Target="../slideLayouts/slideLayout141.xml"/><Relationship Id="rId17" Type="http://schemas.openxmlformats.org/officeDocument/2006/relationships/theme" Target="../theme/theme10.xml"/><Relationship Id="rId2" Type="http://schemas.openxmlformats.org/officeDocument/2006/relationships/slideLayout" Target="../slideLayouts/slideLayout131.xml"/><Relationship Id="rId16" Type="http://schemas.openxmlformats.org/officeDocument/2006/relationships/slideLayout" Target="../slideLayouts/slideLayout145.xml"/><Relationship Id="rId1" Type="http://schemas.openxmlformats.org/officeDocument/2006/relationships/slideLayout" Target="../slideLayouts/slideLayout130.xml"/><Relationship Id="rId6" Type="http://schemas.openxmlformats.org/officeDocument/2006/relationships/slideLayout" Target="../slideLayouts/slideLayout135.xml"/><Relationship Id="rId11" Type="http://schemas.openxmlformats.org/officeDocument/2006/relationships/slideLayout" Target="../slideLayouts/slideLayout140.xml"/><Relationship Id="rId5" Type="http://schemas.openxmlformats.org/officeDocument/2006/relationships/slideLayout" Target="../slideLayouts/slideLayout134.xml"/><Relationship Id="rId15" Type="http://schemas.openxmlformats.org/officeDocument/2006/relationships/slideLayout" Target="../slideLayouts/slideLayout144.xml"/><Relationship Id="rId10" Type="http://schemas.openxmlformats.org/officeDocument/2006/relationships/slideLayout" Target="../slideLayouts/slideLayout139.xml"/><Relationship Id="rId4" Type="http://schemas.openxmlformats.org/officeDocument/2006/relationships/slideLayout" Target="../slideLayouts/slideLayout133.xml"/><Relationship Id="rId9" Type="http://schemas.openxmlformats.org/officeDocument/2006/relationships/slideLayout" Target="../slideLayouts/slideLayout138.xml"/><Relationship Id="rId14" Type="http://schemas.openxmlformats.org/officeDocument/2006/relationships/slideLayout" Target="../slideLayouts/slideLayout143.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53.xml"/><Relationship Id="rId13" Type="http://schemas.openxmlformats.org/officeDocument/2006/relationships/slideLayout" Target="../slideLayouts/slideLayout158.xml"/><Relationship Id="rId3" Type="http://schemas.openxmlformats.org/officeDocument/2006/relationships/slideLayout" Target="../slideLayouts/slideLayout148.xml"/><Relationship Id="rId7" Type="http://schemas.openxmlformats.org/officeDocument/2006/relationships/slideLayout" Target="../slideLayouts/slideLayout152.xml"/><Relationship Id="rId12" Type="http://schemas.openxmlformats.org/officeDocument/2006/relationships/slideLayout" Target="../slideLayouts/slideLayout157.xml"/><Relationship Id="rId17" Type="http://schemas.openxmlformats.org/officeDocument/2006/relationships/theme" Target="../theme/theme11.xml"/><Relationship Id="rId2" Type="http://schemas.openxmlformats.org/officeDocument/2006/relationships/slideLayout" Target="../slideLayouts/slideLayout147.xml"/><Relationship Id="rId16" Type="http://schemas.openxmlformats.org/officeDocument/2006/relationships/slideLayout" Target="../slideLayouts/slideLayout161.xml"/><Relationship Id="rId1" Type="http://schemas.openxmlformats.org/officeDocument/2006/relationships/slideLayout" Target="../slideLayouts/slideLayout146.xml"/><Relationship Id="rId6" Type="http://schemas.openxmlformats.org/officeDocument/2006/relationships/slideLayout" Target="../slideLayouts/slideLayout151.xml"/><Relationship Id="rId11" Type="http://schemas.openxmlformats.org/officeDocument/2006/relationships/slideLayout" Target="../slideLayouts/slideLayout156.xml"/><Relationship Id="rId5" Type="http://schemas.openxmlformats.org/officeDocument/2006/relationships/slideLayout" Target="../slideLayouts/slideLayout150.xml"/><Relationship Id="rId15" Type="http://schemas.openxmlformats.org/officeDocument/2006/relationships/slideLayout" Target="../slideLayouts/slideLayout160.xml"/><Relationship Id="rId10" Type="http://schemas.openxmlformats.org/officeDocument/2006/relationships/slideLayout" Target="../slideLayouts/slideLayout155.xml"/><Relationship Id="rId4" Type="http://schemas.openxmlformats.org/officeDocument/2006/relationships/slideLayout" Target="../slideLayouts/slideLayout149.xml"/><Relationship Id="rId9" Type="http://schemas.openxmlformats.org/officeDocument/2006/relationships/slideLayout" Target="../slideLayouts/slideLayout154.xml"/><Relationship Id="rId14" Type="http://schemas.openxmlformats.org/officeDocument/2006/relationships/slideLayout" Target="../slideLayouts/slideLayout15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69.xml"/><Relationship Id="rId13" Type="http://schemas.openxmlformats.org/officeDocument/2006/relationships/slideLayout" Target="../slideLayouts/slideLayout174.xml"/><Relationship Id="rId3" Type="http://schemas.openxmlformats.org/officeDocument/2006/relationships/slideLayout" Target="../slideLayouts/slideLayout164.xml"/><Relationship Id="rId7" Type="http://schemas.openxmlformats.org/officeDocument/2006/relationships/slideLayout" Target="../slideLayouts/slideLayout168.xml"/><Relationship Id="rId12" Type="http://schemas.openxmlformats.org/officeDocument/2006/relationships/slideLayout" Target="../slideLayouts/slideLayout173.xml"/><Relationship Id="rId17" Type="http://schemas.openxmlformats.org/officeDocument/2006/relationships/theme" Target="../theme/theme12.xml"/><Relationship Id="rId2" Type="http://schemas.openxmlformats.org/officeDocument/2006/relationships/slideLayout" Target="../slideLayouts/slideLayout163.xml"/><Relationship Id="rId16" Type="http://schemas.openxmlformats.org/officeDocument/2006/relationships/slideLayout" Target="../slideLayouts/slideLayout177.xml"/><Relationship Id="rId1" Type="http://schemas.openxmlformats.org/officeDocument/2006/relationships/slideLayout" Target="../slideLayouts/slideLayout162.xml"/><Relationship Id="rId6" Type="http://schemas.openxmlformats.org/officeDocument/2006/relationships/slideLayout" Target="../slideLayouts/slideLayout167.xml"/><Relationship Id="rId11" Type="http://schemas.openxmlformats.org/officeDocument/2006/relationships/slideLayout" Target="../slideLayouts/slideLayout172.xml"/><Relationship Id="rId5" Type="http://schemas.openxmlformats.org/officeDocument/2006/relationships/slideLayout" Target="../slideLayouts/slideLayout166.xml"/><Relationship Id="rId15" Type="http://schemas.openxmlformats.org/officeDocument/2006/relationships/slideLayout" Target="../slideLayouts/slideLayout176.xml"/><Relationship Id="rId10" Type="http://schemas.openxmlformats.org/officeDocument/2006/relationships/slideLayout" Target="../slideLayouts/slideLayout171.xml"/><Relationship Id="rId4" Type="http://schemas.openxmlformats.org/officeDocument/2006/relationships/slideLayout" Target="../slideLayouts/slideLayout165.xml"/><Relationship Id="rId9" Type="http://schemas.openxmlformats.org/officeDocument/2006/relationships/slideLayout" Target="../slideLayouts/slideLayout170.xml"/><Relationship Id="rId14" Type="http://schemas.openxmlformats.org/officeDocument/2006/relationships/slideLayout" Target="../slideLayouts/slideLayout175.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85.xml"/><Relationship Id="rId13" Type="http://schemas.openxmlformats.org/officeDocument/2006/relationships/slideLayout" Target="../slideLayouts/slideLayout190.xml"/><Relationship Id="rId3" Type="http://schemas.openxmlformats.org/officeDocument/2006/relationships/slideLayout" Target="../slideLayouts/slideLayout180.xml"/><Relationship Id="rId7" Type="http://schemas.openxmlformats.org/officeDocument/2006/relationships/slideLayout" Target="../slideLayouts/slideLayout184.xml"/><Relationship Id="rId12" Type="http://schemas.openxmlformats.org/officeDocument/2006/relationships/slideLayout" Target="../slideLayouts/slideLayout189.xml"/><Relationship Id="rId17" Type="http://schemas.openxmlformats.org/officeDocument/2006/relationships/theme" Target="../theme/theme13.xml"/><Relationship Id="rId2" Type="http://schemas.openxmlformats.org/officeDocument/2006/relationships/slideLayout" Target="../slideLayouts/slideLayout179.xml"/><Relationship Id="rId16" Type="http://schemas.openxmlformats.org/officeDocument/2006/relationships/slideLayout" Target="../slideLayouts/slideLayout193.xml"/><Relationship Id="rId1" Type="http://schemas.openxmlformats.org/officeDocument/2006/relationships/slideLayout" Target="../slideLayouts/slideLayout178.xml"/><Relationship Id="rId6" Type="http://schemas.openxmlformats.org/officeDocument/2006/relationships/slideLayout" Target="../slideLayouts/slideLayout183.xml"/><Relationship Id="rId11" Type="http://schemas.openxmlformats.org/officeDocument/2006/relationships/slideLayout" Target="../slideLayouts/slideLayout188.xml"/><Relationship Id="rId5" Type="http://schemas.openxmlformats.org/officeDocument/2006/relationships/slideLayout" Target="../slideLayouts/slideLayout182.xml"/><Relationship Id="rId15" Type="http://schemas.openxmlformats.org/officeDocument/2006/relationships/slideLayout" Target="../slideLayouts/slideLayout192.xml"/><Relationship Id="rId10" Type="http://schemas.openxmlformats.org/officeDocument/2006/relationships/slideLayout" Target="../slideLayouts/slideLayout187.xml"/><Relationship Id="rId4" Type="http://schemas.openxmlformats.org/officeDocument/2006/relationships/slideLayout" Target="../slideLayouts/slideLayout181.xml"/><Relationship Id="rId9" Type="http://schemas.openxmlformats.org/officeDocument/2006/relationships/slideLayout" Target="../slideLayouts/slideLayout186.xml"/><Relationship Id="rId14" Type="http://schemas.openxmlformats.org/officeDocument/2006/relationships/slideLayout" Target="../slideLayouts/slideLayout19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201.xml"/><Relationship Id="rId13" Type="http://schemas.openxmlformats.org/officeDocument/2006/relationships/slideLayout" Target="../slideLayouts/slideLayout206.xml"/><Relationship Id="rId3" Type="http://schemas.openxmlformats.org/officeDocument/2006/relationships/slideLayout" Target="../slideLayouts/slideLayout196.xml"/><Relationship Id="rId7" Type="http://schemas.openxmlformats.org/officeDocument/2006/relationships/slideLayout" Target="../slideLayouts/slideLayout200.xml"/><Relationship Id="rId12" Type="http://schemas.openxmlformats.org/officeDocument/2006/relationships/slideLayout" Target="../slideLayouts/slideLayout205.xml"/><Relationship Id="rId17" Type="http://schemas.openxmlformats.org/officeDocument/2006/relationships/theme" Target="../theme/theme14.xml"/><Relationship Id="rId2" Type="http://schemas.openxmlformats.org/officeDocument/2006/relationships/slideLayout" Target="../slideLayouts/slideLayout195.xml"/><Relationship Id="rId16" Type="http://schemas.openxmlformats.org/officeDocument/2006/relationships/slideLayout" Target="../slideLayouts/slideLayout209.xml"/><Relationship Id="rId1" Type="http://schemas.openxmlformats.org/officeDocument/2006/relationships/slideLayout" Target="../slideLayouts/slideLayout194.xml"/><Relationship Id="rId6" Type="http://schemas.openxmlformats.org/officeDocument/2006/relationships/slideLayout" Target="../slideLayouts/slideLayout199.xml"/><Relationship Id="rId11" Type="http://schemas.openxmlformats.org/officeDocument/2006/relationships/slideLayout" Target="../slideLayouts/slideLayout204.xml"/><Relationship Id="rId5" Type="http://schemas.openxmlformats.org/officeDocument/2006/relationships/slideLayout" Target="../slideLayouts/slideLayout198.xml"/><Relationship Id="rId15" Type="http://schemas.openxmlformats.org/officeDocument/2006/relationships/slideLayout" Target="../slideLayouts/slideLayout208.xml"/><Relationship Id="rId10" Type="http://schemas.openxmlformats.org/officeDocument/2006/relationships/slideLayout" Target="../slideLayouts/slideLayout203.xml"/><Relationship Id="rId4" Type="http://schemas.openxmlformats.org/officeDocument/2006/relationships/slideLayout" Target="../slideLayouts/slideLayout197.xml"/><Relationship Id="rId9" Type="http://schemas.openxmlformats.org/officeDocument/2006/relationships/slideLayout" Target="../slideLayouts/slideLayout202.xml"/><Relationship Id="rId14" Type="http://schemas.openxmlformats.org/officeDocument/2006/relationships/slideLayout" Target="../slideLayouts/slideLayout20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theme" Target="../theme/theme2.xml"/><Relationship Id="rId2" Type="http://schemas.openxmlformats.org/officeDocument/2006/relationships/slideLayout" Target="../slideLayouts/slideLayout3.xml"/><Relationship Id="rId16" Type="http://schemas.openxmlformats.org/officeDocument/2006/relationships/slideLayout" Target="../slideLayouts/slideLayout17.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theme" Target="../theme/theme3.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17" Type="http://schemas.openxmlformats.org/officeDocument/2006/relationships/theme" Target="../theme/theme4.xml"/><Relationship Id="rId2" Type="http://schemas.openxmlformats.org/officeDocument/2006/relationships/slideLayout" Target="../slideLayouts/slideLayout35.xml"/><Relationship Id="rId16" Type="http://schemas.openxmlformats.org/officeDocument/2006/relationships/slideLayout" Target="../slideLayouts/slideLayout49.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slideLayout" Target="../slideLayouts/slideLayout4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slideLayout" Target="../slideLayouts/slideLayout47.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slideLayout" Target="../slideLayouts/slideLayout62.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17" Type="http://schemas.openxmlformats.org/officeDocument/2006/relationships/theme" Target="../theme/theme5.xml"/><Relationship Id="rId2" Type="http://schemas.openxmlformats.org/officeDocument/2006/relationships/slideLayout" Target="../slideLayouts/slideLayout51.xml"/><Relationship Id="rId16" Type="http://schemas.openxmlformats.org/officeDocument/2006/relationships/slideLayout" Target="../slideLayouts/slideLayout65.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5" Type="http://schemas.openxmlformats.org/officeDocument/2006/relationships/slideLayout" Target="../slideLayouts/slideLayout6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slideLayout" Target="../slideLayouts/slideLayout6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3.xml"/><Relationship Id="rId13" Type="http://schemas.openxmlformats.org/officeDocument/2006/relationships/slideLayout" Target="../slideLayouts/slideLayout78.xml"/><Relationship Id="rId3" Type="http://schemas.openxmlformats.org/officeDocument/2006/relationships/slideLayout" Target="../slideLayouts/slideLayout68.xml"/><Relationship Id="rId7" Type="http://schemas.openxmlformats.org/officeDocument/2006/relationships/slideLayout" Target="../slideLayouts/slideLayout72.xml"/><Relationship Id="rId12" Type="http://schemas.openxmlformats.org/officeDocument/2006/relationships/slideLayout" Target="../slideLayouts/slideLayout77.xml"/><Relationship Id="rId17" Type="http://schemas.openxmlformats.org/officeDocument/2006/relationships/theme" Target="../theme/theme6.xml"/><Relationship Id="rId2" Type="http://schemas.openxmlformats.org/officeDocument/2006/relationships/slideLayout" Target="../slideLayouts/slideLayout67.xml"/><Relationship Id="rId16" Type="http://schemas.openxmlformats.org/officeDocument/2006/relationships/slideLayout" Target="../slideLayouts/slideLayout81.xml"/><Relationship Id="rId1" Type="http://schemas.openxmlformats.org/officeDocument/2006/relationships/slideLayout" Target="../slideLayouts/slideLayout66.xml"/><Relationship Id="rId6" Type="http://schemas.openxmlformats.org/officeDocument/2006/relationships/slideLayout" Target="../slideLayouts/slideLayout71.xml"/><Relationship Id="rId11" Type="http://schemas.openxmlformats.org/officeDocument/2006/relationships/slideLayout" Target="../slideLayouts/slideLayout76.xml"/><Relationship Id="rId5" Type="http://schemas.openxmlformats.org/officeDocument/2006/relationships/slideLayout" Target="../slideLayouts/slideLayout70.xml"/><Relationship Id="rId15" Type="http://schemas.openxmlformats.org/officeDocument/2006/relationships/slideLayout" Target="../slideLayouts/slideLayout80.xml"/><Relationship Id="rId10" Type="http://schemas.openxmlformats.org/officeDocument/2006/relationships/slideLayout" Target="../slideLayouts/slideLayout75.xml"/><Relationship Id="rId4" Type="http://schemas.openxmlformats.org/officeDocument/2006/relationships/slideLayout" Target="../slideLayouts/slideLayout69.xml"/><Relationship Id="rId9" Type="http://schemas.openxmlformats.org/officeDocument/2006/relationships/slideLayout" Target="../slideLayouts/slideLayout74.xml"/><Relationship Id="rId14" Type="http://schemas.openxmlformats.org/officeDocument/2006/relationships/slideLayout" Target="../slideLayouts/slideLayout79.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9.xml"/><Relationship Id="rId13" Type="http://schemas.openxmlformats.org/officeDocument/2006/relationships/slideLayout" Target="../slideLayouts/slideLayout94.xml"/><Relationship Id="rId3" Type="http://schemas.openxmlformats.org/officeDocument/2006/relationships/slideLayout" Target="../slideLayouts/slideLayout84.xml"/><Relationship Id="rId7" Type="http://schemas.openxmlformats.org/officeDocument/2006/relationships/slideLayout" Target="../slideLayouts/slideLayout88.xml"/><Relationship Id="rId12" Type="http://schemas.openxmlformats.org/officeDocument/2006/relationships/slideLayout" Target="../slideLayouts/slideLayout93.xml"/><Relationship Id="rId17" Type="http://schemas.openxmlformats.org/officeDocument/2006/relationships/theme" Target="../theme/theme7.xml"/><Relationship Id="rId2" Type="http://schemas.openxmlformats.org/officeDocument/2006/relationships/slideLayout" Target="../slideLayouts/slideLayout83.xml"/><Relationship Id="rId16" Type="http://schemas.openxmlformats.org/officeDocument/2006/relationships/slideLayout" Target="../slideLayouts/slideLayout97.xml"/><Relationship Id="rId1" Type="http://schemas.openxmlformats.org/officeDocument/2006/relationships/slideLayout" Target="../slideLayouts/slideLayout82.xml"/><Relationship Id="rId6" Type="http://schemas.openxmlformats.org/officeDocument/2006/relationships/slideLayout" Target="../slideLayouts/slideLayout87.xml"/><Relationship Id="rId11" Type="http://schemas.openxmlformats.org/officeDocument/2006/relationships/slideLayout" Target="../slideLayouts/slideLayout92.xml"/><Relationship Id="rId5" Type="http://schemas.openxmlformats.org/officeDocument/2006/relationships/slideLayout" Target="../slideLayouts/slideLayout86.xml"/><Relationship Id="rId15" Type="http://schemas.openxmlformats.org/officeDocument/2006/relationships/slideLayout" Target="../slideLayouts/slideLayout96.xml"/><Relationship Id="rId10" Type="http://schemas.openxmlformats.org/officeDocument/2006/relationships/slideLayout" Target="../slideLayouts/slideLayout91.xml"/><Relationship Id="rId4" Type="http://schemas.openxmlformats.org/officeDocument/2006/relationships/slideLayout" Target="../slideLayouts/slideLayout85.xml"/><Relationship Id="rId9" Type="http://schemas.openxmlformats.org/officeDocument/2006/relationships/slideLayout" Target="../slideLayouts/slideLayout90.xml"/><Relationship Id="rId14" Type="http://schemas.openxmlformats.org/officeDocument/2006/relationships/slideLayout" Target="../slideLayouts/slideLayout9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05.xml"/><Relationship Id="rId13" Type="http://schemas.openxmlformats.org/officeDocument/2006/relationships/slideLayout" Target="../slideLayouts/slideLayout110.xml"/><Relationship Id="rId3" Type="http://schemas.openxmlformats.org/officeDocument/2006/relationships/slideLayout" Target="../slideLayouts/slideLayout100.xml"/><Relationship Id="rId7" Type="http://schemas.openxmlformats.org/officeDocument/2006/relationships/slideLayout" Target="../slideLayouts/slideLayout104.xml"/><Relationship Id="rId12" Type="http://schemas.openxmlformats.org/officeDocument/2006/relationships/slideLayout" Target="../slideLayouts/slideLayout109.xml"/><Relationship Id="rId17" Type="http://schemas.openxmlformats.org/officeDocument/2006/relationships/theme" Target="../theme/theme8.xml"/><Relationship Id="rId2" Type="http://schemas.openxmlformats.org/officeDocument/2006/relationships/slideLayout" Target="../slideLayouts/slideLayout99.xml"/><Relationship Id="rId16" Type="http://schemas.openxmlformats.org/officeDocument/2006/relationships/slideLayout" Target="../slideLayouts/slideLayout113.xml"/><Relationship Id="rId1" Type="http://schemas.openxmlformats.org/officeDocument/2006/relationships/slideLayout" Target="../slideLayouts/slideLayout98.xml"/><Relationship Id="rId6" Type="http://schemas.openxmlformats.org/officeDocument/2006/relationships/slideLayout" Target="../slideLayouts/slideLayout103.xml"/><Relationship Id="rId11" Type="http://schemas.openxmlformats.org/officeDocument/2006/relationships/slideLayout" Target="../slideLayouts/slideLayout108.xml"/><Relationship Id="rId5" Type="http://schemas.openxmlformats.org/officeDocument/2006/relationships/slideLayout" Target="../slideLayouts/slideLayout102.xml"/><Relationship Id="rId15" Type="http://schemas.openxmlformats.org/officeDocument/2006/relationships/slideLayout" Target="../slideLayouts/slideLayout112.xml"/><Relationship Id="rId10" Type="http://schemas.openxmlformats.org/officeDocument/2006/relationships/slideLayout" Target="../slideLayouts/slideLayout107.xml"/><Relationship Id="rId4" Type="http://schemas.openxmlformats.org/officeDocument/2006/relationships/slideLayout" Target="../slideLayouts/slideLayout101.xml"/><Relationship Id="rId9" Type="http://schemas.openxmlformats.org/officeDocument/2006/relationships/slideLayout" Target="../slideLayouts/slideLayout106.xml"/><Relationship Id="rId14" Type="http://schemas.openxmlformats.org/officeDocument/2006/relationships/slideLayout" Target="../slideLayouts/slideLayout111.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21.xml"/><Relationship Id="rId13" Type="http://schemas.openxmlformats.org/officeDocument/2006/relationships/slideLayout" Target="../slideLayouts/slideLayout126.xml"/><Relationship Id="rId3" Type="http://schemas.openxmlformats.org/officeDocument/2006/relationships/slideLayout" Target="../slideLayouts/slideLayout116.xml"/><Relationship Id="rId7" Type="http://schemas.openxmlformats.org/officeDocument/2006/relationships/slideLayout" Target="../slideLayouts/slideLayout120.xml"/><Relationship Id="rId12" Type="http://schemas.openxmlformats.org/officeDocument/2006/relationships/slideLayout" Target="../slideLayouts/slideLayout125.xml"/><Relationship Id="rId17" Type="http://schemas.openxmlformats.org/officeDocument/2006/relationships/theme" Target="../theme/theme9.xml"/><Relationship Id="rId2" Type="http://schemas.openxmlformats.org/officeDocument/2006/relationships/slideLayout" Target="../slideLayouts/slideLayout115.xml"/><Relationship Id="rId16" Type="http://schemas.openxmlformats.org/officeDocument/2006/relationships/slideLayout" Target="../slideLayouts/slideLayout129.xml"/><Relationship Id="rId1" Type="http://schemas.openxmlformats.org/officeDocument/2006/relationships/slideLayout" Target="../slideLayouts/slideLayout114.xml"/><Relationship Id="rId6" Type="http://schemas.openxmlformats.org/officeDocument/2006/relationships/slideLayout" Target="../slideLayouts/slideLayout119.xml"/><Relationship Id="rId11" Type="http://schemas.openxmlformats.org/officeDocument/2006/relationships/slideLayout" Target="../slideLayouts/slideLayout124.xml"/><Relationship Id="rId5" Type="http://schemas.openxmlformats.org/officeDocument/2006/relationships/slideLayout" Target="../slideLayouts/slideLayout118.xml"/><Relationship Id="rId15" Type="http://schemas.openxmlformats.org/officeDocument/2006/relationships/slideLayout" Target="../slideLayouts/slideLayout128.xml"/><Relationship Id="rId10" Type="http://schemas.openxmlformats.org/officeDocument/2006/relationships/slideLayout" Target="../slideLayouts/slideLayout123.xml"/><Relationship Id="rId4" Type="http://schemas.openxmlformats.org/officeDocument/2006/relationships/slideLayout" Target="../slideLayouts/slideLayout117.xml"/><Relationship Id="rId9" Type="http://schemas.openxmlformats.org/officeDocument/2006/relationships/slideLayout" Target="../slideLayouts/slideLayout122.xml"/><Relationship Id="rId14" Type="http://schemas.openxmlformats.org/officeDocument/2006/relationships/slideLayout" Target="../slideLayouts/slideLayout1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lang="en-US" dirty="0">
                <a:solidFill>
                  <a:prstClr val="black">
                    <a:tint val="75000"/>
                  </a:prstClr>
                </a:solidFill>
              </a:rPr>
              <a:pPr defTabSz="457200"/>
              <a:t>3/7/2021</a:t>
            </a:fld>
            <a:endParaRPr lang="en-US" dirty="0">
              <a:solidFill>
                <a:prstClr val="black">
                  <a:tint val="75000"/>
                </a:prstClr>
              </a:solidFill>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defTabSz="457200"/>
            <a:fld id="{D57F1E4F-1CFF-5643-939E-217C01CDF565}" type="slidenum">
              <a:rPr lang="en-US" dirty="0">
                <a:solidFill>
                  <a:srgbClr val="90C226"/>
                </a:solidFill>
              </a:rPr>
              <a:pPr defTabSz="457200"/>
              <a:t>‹#›</a:t>
            </a:fld>
            <a:endParaRPr lang="en-US" dirty="0">
              <a:solidFill>
                <a:srgbClr val="90C226"/>
              </a:solidFill>
            </a:endParaRPr>
          </a:p>
        </p:txBody>
      </p:sp>
    </p:spTree>
    <p:extLst>
      <p:ext uri="{BB962C8B-B14F-4D97-AF65-F5344CB8AC3E}">
        <p14:creationId xmlns:p14="http://schemas.microsoft.com/office/powerpoint/2010/main" val="1191351055"/>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lang="en-US" dirty="0">
                <a:solidFill>
                  <a:prstClr val="black">
                    <a:tint val="75000"/>
                  </a:prstClr>
                </a:solidFill>
              </a:rPr>
              <a:pPr defTabSz="457200"/>
              <a:t>3/7/2021</a:t>
            </a:fld>
            <a:endParaRPr lang="en-US" dirty="0">
              <a:solidFill>
                <a:prstClr val="black">
                  <a:tint val="75000"/>
                </a:prstClr>
              </a:solidFill>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defTabSz="457200"/>
            <a:fld id="{D57F1E4F-1CFF-5643-939E-217C01CDF565}" type="slidenum">
              <a:rPr lang="en-US" dirty="0">
                <a:solidFill>
                  <a:srgbClr val="90C226"/>
                </a:solidFill>
              </a:rPr>
              <a:pPr defTabSz="457200"/>
              <a:t>‹#›</a:t>
            </a:fld>
            <a:endParaRPr lang="en-US" dirty="0">
              <a:solidFill>
                <a:srgbClr val="90C226"/>
              </a:solidFill>
            </a:endParaRPr>
          </a:p>
        </p:txBody>
      </p:sp>
    </p:spTree>
    <p:extLst>
      <p:ext uri="{BB962C8B-B14F-4D97-AF65-F5344CB8AC3E}">
        <p14:creationId xmlns:p14="http://schemas.microsoft.com/office/powerpoint/2010/main" val="2561208693"/>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 id="2147483815" r:id="rId12"/>
    <p:sldLayoutId id="2147483816" r:id="rId13"/>
    <p:sldLayoutId id="2147483817" r:id="rId14"/>
    <p:sldLayoutId id="2147483818" r:id="rId15"/>
    <p:sldLayoutId id="214748381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lang="en-US" dirty="0">
                <a:solidFill>
                  <a:prstClr val="black">
                    <a:tint val="75000"/>
                  </a:prstClr>
                </a:solidFill>
              </a:rPr>
              <a:pPr defTabSz="457200"/>
              <a:t>3/7/2021</a:t>
            </a:fld>
            <a:endParaRPr lang="en-US" dirty="0">
              <a:solidFill>
                <a:prstClr val="black">
                  <a:tint val="75000"/>
                </a:prstClr>
              </a:solidFill>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defTabSz="457200"/>
            <a:fld id="{D57F1E4F-1CFF-5643-939E-217C01CDF565}" type="slidenum">
              <a:rPr lang="en-US" dirty="0">
                <a:solidFill>
                  <a:srgbClr val="90C226"/>
                </a:solidFill>
              </a:rPr>
              <a:pPr defTabSz="457200"/>
              <a:t>‹#›</a:t>
            </a:fld>
            <a:endParaRPr lang="en-US" dirty="0">
              <a:solidFill>
                <a:srgbClr val="90C226"/>
              </a:solidFill>
            </a:endParaRPr>
          </a:p>
        </p:txBody>
      </p:sp>
    </p:spTree>
    <p:extLst>
      <p:ext uri="{BB962C8B-B14F-4D97-AF65-F5344CB8AC3E}">
        <p14:creationId xmlns:p14="http://schemas.microsoft.com/office/powerpoint/2010/main" val="1293104744"/>
      </p:ext>
    </p:extLst>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 id="2147483832" r:id="rId12"/>
    <p:sldLayoutId id="2147483833" r:id="rId13"/>
    <p:sldLayoutId id="2147483834" r:id="rId14"/>
    <p:sldLayoutId id="2147483835" r:id="rId15"/>
    <p:sldLayoutId id="214748383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lang="en-US" dirty="0">
                <a:solidFill>
                  <a:prstClr val="black">
                    <a:tint val="75000"/>
                  </a:prstClr>
                </a:solidFill>
              </a:rPr>
              <a:pPr defTabSz="457200"/>
              <a:t>3/7/2021</a:t>
            </a:fld>
            <a:endParaRPr lang="en-US" dirty="0">
              <a:solidFill>
                <a:prstClr val="black">
                  <a:tint val="75000"/>
                </a:prstClr>
              </a:solidFill>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defTabSz="457200"/>
            <a:fld id="{D57F1E4F-1CFF-5643-939E-217C01CDF565}" type="slidenum">
              <a:rPr lang="en-US" dirty="0">
                <a:solidFill>
                  <a:srgbClr val="90C226"/>
                </a:solidFill>
              </a:rPr>
              <a:pPr defTabSz="457200"/>
              <a:t>‹#›</a:t>
            </a:fld>
            <a:endParaRPr lang="en-US" dirty="0">
              <a:solidFill>
                <a:srgbClr val="90C226"/>
              </a:solidFill>
            </a:endParaRPr>
          </a:p>
        </p:txBody>
      </p:sp>
    </p:spTree>
    <p:extLst>
      <p:ext uri="{BB962C8B-B14F-4D97-AF65-F5344CB8AC3E}">
        <p14:creationId xmlns:p14="http://schemas.microsoft.com/office/powerpoint/2010/main" val="854702403"/>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 id="2147483849" r:id="rId12"/>
    <p:sldLayoutId id="2147483850" r:id="rId13"/>
    <p:sldLayoutId id="2147483851" r:id="rId14"/>
    <p:sldLayoutId id="2147483852" r:id="rId15"/>
    <p:sldLayoutId id="214748385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lang="en-US" dirty="0">
                <a:solidFill>
                  <a:prstClr val="black">
                    <a:tint val="75000"/>
                  </a:prstClr>
                </a:solidFill>
              </a:rPr>
              <a:pPr defTabSz="457200"/>
              <a:t>3/7/2021</a:t>
            </a:fld>
            <a:endParaRPr lang="en-US" dirty="0">
              <a:solidFill>
                <a:prstClr val="black">
                  <a:tint val="75000"/>
                </a:prstClr>
              </a:solidFill>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defTabSz="457200"/>
            <a:fld id="{D57F1E4F-1CFF-5643-939E-217C01CDF565}" type="slidenum">
              <a:rPr lang="en-US" dirty="0">
                <a:solidFill>
                  <a:srgbClr val="90C226"/>
                </a:solidFill>
              </a:rPr>
              <a:pPr defTabSz="457200"/>
              <a:t>‹#›</a:t>
            </a:fld>
            <a:endParaRPr lang="en-US" dirty="0">
              <a:solidFill>
                <a:srgbClr val="90C226"/>
              </a:solidFill>
            </a:endParaRPr>
          </a:p>
        </p:txBody>
      </p:sp>
    </p:spTree>
    <p:extLst>
      <p:ext uri="{BB962C8B-B14F-4D97-AF65-F5344CB8AC3E}">
        <p14:creationId xmlns:p14="http://schemas.microsoft.com/office/powerpoint/2010/main" val="745855624"/>
      </p:ext>
    </p:extLst>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 id="2147483866" r:id="rId12"/>
    <p:sldLayoutId id="2147483867" r:id="rId13"/>
    <p:sldLayoutId id="2147483868" r:id="rId14"/>
    <p:sldLayoutId id="2147483869" r:id="rId15"/>
    <p:sldLayoutId id="214748387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lang="en-US" dirty="0">
                <a:solidFill>
                  <a:prstClr val="black">
                    <a:tint val="75000"/>
                  </a:prstClr>
                </a:solidFill>
              </a:rPr>
              <a:pPr defTabSz="457200"/>
              <a:t>3/7/2021</a:t>
            </a:fld>
            <a:endParaRPr lang="en-US" dirty="0">
              <a:solidFill>
                <a:prstClr val="black">
                  <a:tint val="75000"/>
                </a:prstClr>
              </a:solidFill>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defTabSz="457200"/>
            <a:fld id="{D57F1E4F-1CFF-5643-939E-217C01CDF565}" type="slidenum">
              <a:rPr lang="en-US" dirty="0">
                <a:solidFill>
                  <a:srgbClr val="90C226"/>
                </a:solidFill>
              </a:rPr>
              <a:pPr defTabSz="457200"/>
              <a:t>‹#›</a:t>
            </a:fld>
            <a:endParaRPr lang="en-US" dirty="0">
              <a:solidFill>
                <a:srgbClr val="90C226"/>
              </a:solidFill>
            </a:endParaRPr>
          </a:p>
        </p:txBody>
      </p:sp>
    </p:spTree>
    <p:extLst>
      <p:ext uri="{BB962C8B-B14F-4D97-AF65-F5344CB8AC3E}">
        <p14:creationId xmlns:p14="http://schemas.microsoft.com/office/powerpoint/2010/main" val="786381625"/>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 id="2147483665" r:id="rId15"/>
    <p:sldLayoutId id="214748366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lang="en-US" dirty="0">
                <a:solidFill>
                  <a:prstClr val="black">
                    <a:tint val="75000"/>
                  </a:prstClr>
                </a:solidFill>
              </a:rPr>
              <a:pPr defTabSz="457200"/>
              <a:t>3/7/2021</a:t>
            </a:fld>
            <a:endParaRPr lang="en-US" dirty="0">
              <a:solidFill>
                <a:prstClr val="black">
                  <a:tint val="75000"/>
                </a:prstClr>
              </a:solidFill>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defTabSz="457200"/>
            <a:fld id="{D57F1E4F-1CFF-5643-939E-217C01CDF565}" type="slidenum">
              <a:rPr lang="en-US" dirty="0">
                <a:solidFill>
                  <a:srgbClr val="90C226"/>
                </a:solidFill>
              </a:rPr>
              <a:pPr defTabSz="457200"/>
              <a:t>‹#›</a:t>
            </a:fld>
            <a:endParaRPr lang="en-US" dirty="0">
              <a:solidFill>
                <a:srgbClr val="90C226"/>
              </a:solidFill>
            </a:endParaRPr>
          </a:p>
        </p:txBody>
      </p:sp>
    </p:spTree>
    <p:extLst>
      <p:ext uri="{BB962C8B-B14F-4D97-AF65-F5344CB8AC3E}">
        <p14:creationId xmlns:p14="http://schemas.microsoft.com/office/powerpoint/2010/main" val="857413719"/>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 id="2147483682" r:id="rId15"/>
    <p:sldLayoutId id="214748368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lang="en-US" dirty="0">
                <a:solidFill>
                  <a:prstClr val="black">
                    <a:tint val="75000"/>
                  </a:prstClr>
                </a:solidFill>
              </a:rPr>
              <a:pPr defTabSz="457200"/>
              <a:t>3/7/2021</a:t>
            </a:fld>
            <a:endParaRPr lang="en-US" dirty="0">
              <a:solidFill>
                <a:prstClr val="black">
                  <a:tint val="75000"/>
                </a:prstClr>
              </a:solidFill>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defTabSz="457200"/>
            <a:fld id="{D57F1E4F-1CFF-5643-939E-217C01CDF565}" type="slidenum">
              <a:rPr lang="en-US" dirty="0">
                <a:solidFill>
                  <a:srgbClr val="90C226"/>
                </a:solidFill>
              </a:rPr>
              <a:pPr defTabSz="457200"/>
              <a:t>‹#›</a:t>
            </a:fld>
            <a:endParaRPr lang="en-US" dirty="0">
              <a:solidFill>
                <a:srgbClr val="90C226"/>
              </a:solidFill>
            </a:endParaRPr>
          </a:p>
        </p:txBody>
      </p:sp>
    </p:spTree>
    <p:extLst>
      <p:ext uri="{BB962C8B-B14F-4D97-AF65-F5344CB8AC3E}">
        <p14:creationId xmlns:p14="http://schemas.microsoft.com/office/powerpoint/2010/main" val="330112205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lang="en-US" dirty="0">
                <a:solidFill>
                  <a:prstClr val="black">
                    <a:tint val="75000"/>
                  </a:prstClr>
                </a:solidFill>
              </a:rPr>
              <a:pPr defTabSz="457200"/>
              <a:t>3/7/2021</a:t>
            </a:fld>
            <a:endParaRPr lang="en-US" dirty="0">
              <a:solidFill>
                <a:prstClr val="black">
                  <a:tint val="75000"/>
                </a:prstClr>
              </a:solidFill>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defTabSz="457200"/>
            <a:fld id="{D57F1E4F-1CFF-5643-939E-217C01CDF565}" type="slidenum">
              <a:rPr lang="en-US" dirty="0">
                <a:solidFill>
                  <a:srgbClr val="90C226"/>
                </a:solidFill>
              </a:rPr>
              <a:pPr defTabSz="457200"/>
              <a:t>‹#›</a:t>
            </a:fld>
            <a:endParaRPr lang="en-US" dirty="0">
              <a:solidFill>
                <a:srgbClr val="90C226"/>
              </a:solidFill>
            </a:endParaRPr>
          </a:p>
        </p:txBody>
      </p:sp>
    </p:spTree>
    <p:extLst>
      <p:ext uri="{BB962C8B-B14F-4D97-AF65-F5344CB8AC3E}">
        <p14:creationId xmlns:p14="http://schemas.microsoft.com/office/powerpoint/2010/main" val="4282552139"/>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lang="en-US" dirty="0">
                <a:solidFill>
                  <a:prstClr val="black">
                    <a:tint val="75000"/>
                  </a:prstClr>
                </a:solidFill>
              </a:rPr>
              <a:pPr defTabSz="457200"/>
              <a:t>3/7/2021</a:t>
            </a:fld>
            <a:endParaRPr lang="en-US" dirty="0">
              <a:solidFill>
                <a:prstClr val="black">
                  <a:tint val="75000"/>
                </a:prstClr>
              </a:solidFill>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defTabSz="457200"/>
            <a:fld id="{D57F1E4F-1CFF-5643-939E-217C01CDF565}" type="slidenum">
              <a:rPr lang="en-US" dirty="0">
                <a:solidFill>
                  <a:srgbClr val="90C226"/>
                </a:solidFill>
              </a:rPr>
              <a:pPr defTabSz="457200"/>
              <a:t>‹#›</a:t>
            </a:fld>
            <a:endParaRPr lang="en-US" dirty="0">
              <a:solidFill>
                <a:srgbClr val="90C226"/>
              </a:solidFill>
            </a:endParaRPr>
          </a:p>
        </p:txBody>
      </p:sp>
    </p:spTree>
    <p:extLst>
      <p:ext uri="{BB962C8B-B14F-4D97-AF65-F5344CB8AC3E}">
        <p14:creationId xmlns:p14="http://schemas.microsoft.com/office/powerpoint/2010/main" val="3570877376"/>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lang="en-US" dirty="0">
                <a:solidFill>
                  <a:prstClr val="black">
                    <a:tint val="75000"/>
                  </a:prstClr>
                </a:solidFill>
              </a:rPr>
              <a:pPr defTabSz="457200"/>
              <a:t>3/7/2021</a:t>
            </a:fld>
            <a:endParaRPr lang="en-US" dirty="0">
              <a:solidFill>
                <a:prstClr val="black">
                  <a:tint val="75000"/>
                </a:prstClr>
              </a:solidFill>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defTabSz="457200"/>
            <a:fld id="{D57F1E4F-1CFF-5643-939E-217C01CDF565}" type="slidenum">
              <a:rPr lang="en-US" dirty="0">
                <a:solidFill>
                  <a:srgbClr val="90C226"/>
                </a:solidFill>
              </a:rPr>
              <a:pPr defTabSz="457200"/>
              <a:t>‹#›</a:t>
            </a:fld>
            <a:endParaRPr lang="en-US" dirty="0">
              <a:solidFill>
                <a:srgbClr val="90C226"/>
              </a:solidFill>
            </a:endParaRPr>
          </a:p>
        </p:txBody>
      </p:sp>
    </p:spTree>
    <p:extLst>
      <p:ext uri="{BB962C8B-B14F-4D97-AF65-F5344CB8AC3E}">
        <p14:creationId xmlns:p14="http://schemas.microsoft.com/office/powerpoint/2010/main" val="2633233684"/>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 id="2147483750" r:id="rId15"/>
    <p:sldLayoutId id="214748375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lang="en-US" dirty="0">
                <a:solidFill>
                  <a:prstClr val="black">
                    <a:tint val="75000"/>
                  </a:prstClr>
                </a:solidFill>
              </a:rPr>
              <a:pPr defTabSz="457200"/>
              <a:t>3/7/2021</a:t>
            </a:fld>
            <a:endParaRPr lang="en-US" dirty="0">
              <a:solidFill>
                <a:prstClr val="black">
                  <a:tint val="75000"/>
                </a:prstClr>
              </a:solidFill>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defTabSz="457200"/>
            <a:fld id="{D57F1E4F-1CFF-5643-939E-217C01CDF565}" type="slidenum">
              <a:rPr lang="en-US" dirty="0">
                <a:solidFill>
                  <a:srgbClr val="90C226"/>
                </a:solidFill>
              </a:rPr>
              <a:pPr defTabSz="457200"/>
              <a:t>‹#›</a:t>
            </a:fld>
            <a:endParaRPr lang="en-US" dirty="0">
              <a:solidFill>
                <a:srgbClr val="90C226"/>
              </a:solidFill>
            </a:endParaRPr>
          </a:p>
        </p:txBody>
      </p:sp>
    </p:spTree>
    <p:extLst>
      <p:ext uri="{BB962C8B-B14F-4D97-AF65-F5344CB8AC3E}">
        <p14:creationId xmlns:p14="http://schemas.microsoft.com/office/powerpoint/2010/main" val="2997071726"/>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 id="2147483765" r:id="rId13"/>
    <p:sldLayoutId id="2147483766" r:id="rId14"/>
    <p:sldLayoutId id="2147483767" r:id="rId15"/>
    <p:sldLayoutId id="214748376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lang="en-US" dirty="0">
                <a:solidFill>
                  <a:prstClr val="black">
                    <a:tint val="75000"/>
                  </a:prstClr>
                </a:solidFill>
              </a:rPr>
              <a:pPr defTabSz="457200"/>
              <a:t>3/7/2021</a:t>
            </a:fld>
            <a:endParaRPr lang="en-US" dirty="0">
              <a:solidFill>
                <a:prstClr val="black">
                  <a:tint val="75000"/>
                </a:prstClr>
              </a:solidFill>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defTabSz="457200"/>
            <a:fld id="{D57F1E4F-1CFF-5643-939E-217C01CDF565}" type="slidenum">
              <a:rPr lang="en-US" dirty="0">
                <a:solidFill>
                  <a:srgbClr val="90C226"/>
                </a:solidFill>
              </a:rPr>
              <a:pPr defTabSz="457200"/>
              <a:t>‹#›</a:t>
            </a:fld>
            <a:endParaRPr lang="en-US" dirty="0">
              <a:solidFill>
                <a:srgbClr val="90C226"/>
              </a:solidFill>
            </a:endParaRPr>
          </a:p>
        </p:txBody>
      </p:sp>
    </p:spTree>
    <p:extLst>
      <p:ext uri="{BB962C8B-B14F-4D97-AF65-F5344CB8AC3E}">
        <p14:creationId xmlns:p14="http://schemas.microsoft.com/office/powerpoint/2010/main" val="3481385275"/>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 id="2147483781" r:id="rId12"/>
    <p:sldLayoutId id="2147483782" r:id="rId13"/>
    <p:sldLayoutId id="2147483783" r:id="rId14"/>
    <p:sldLayoutId id="2147483784" r:id="rId15"/>
    <p:sldLayoutId id="214748378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0.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9.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5.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9.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9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9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9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95.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9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95.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p:nvPr/>
        </p:nvSpPr>
        <p:spPr>
          <a:xfrm>
            <a:off x="9371076" y="0"/>
            <a:ext cx="1219200" cy="6858000"/>
          </a:xfrm>
          <a:custGeom>
            <a:avLst/>
            <a:gdLst/>
            <a:ahLst/>
            <a:cxnLst/>
            <a:rect l="l" t="t" r="r" b="b"/>
            <a:pathLst>
              <a:path w="1219200" h="6858000">
                <a:moveTo>
                  <a:pt x="0" y="0"/>
                </a:moveTo>
                <a:lnTo>
                  <a:pt x="1219200" y="6858000"/>
                </a:lnTo>
              </a:path>
            </a:pathLst>
          </a:custGeom>
          <a:ln w="9144">
            <a:solidFill>
              <a:srgbClr val="C0C0C0"/>
            </a:solidFill>
          </a:ln>
        </p:spPr>
        <p:txBody>
          <a:bodyPr wrap="square" lIns="0" tIns="0" rIns="0" bIns="0" rtlCol="0">
            <a:noAutofit/>
          </a:bodyPr>
          <a:lstStyle/>
          <a:p>
            <a:endParaRPr dirty="0"/>
          </a:p>
        </p:txBody>
      </p:sp>
      <p:sp>
        <p:nvSpPr>
          <p:cNvPr id="8" name="object 8"/>
          <p:cNvSpPr/>
          <p:nvPr/>
        </p:nvSpPr>
        <p:spPr>
          <a:xfrm>
            <a:off x="7424931" y="3681983"/>
            <a:ext cx="4763554" cy="3176587"/>
          </a:xfrm>
          <a:custGeom>
            <a:avLst/>
            <a:gdLst/>
            <a:ahLst/>
            <a:cxnLst/>
            <a:rect l="l" t="t" r="r" b="b"/>
            <a:pathLst>
              <a:path w="4763554" h="3176587">
                <a:moveTo>
                  <a:pt x="4763554" y="0"/>
                </a:moveTo>
                <a:lnTo>
                  <a:pt x="857" y="3176016"/>
                </a:lnTo>
              </a:path>
              <a:path w="4763554" h="3176587">
                <a:moveTo>
                  <a:pt x="857" y="3176016"/>
                </a:moveTo>
                <a:lnTo>
                  <a:pt x="4763554" y="1"/>
                </a:lnTo>
              </a:path>
            </a:pathLst>
          </a:custGeom>
          <a:ln w="9144">
            <a:solidFill>
              <a:srgbClr val="D9DADA"/>
            </a:solidFill>
          </a:ln>
        </p:spPr>
        <p:txBody>
          <a:bodyPr wrap="square" lIns="0" tIns="0" rIns="0" bIns="0" rtlCol="0">
            <a:noAutofit/>
          </a:bodyPr>
          <a:lstStyle/>
          <a:p>
            <a:endParaRPr dirty="0"/>
          </a:p>
        </p:txBody>
      </p:sp>
      <p:sp>
        <p:nvSpPr>
          <p:cNvPr id="9" name="object 9"/>
          <p:cNvSpPr/>
          <p:nvPr/>
        </p:nvSpPr>
        <p:spPr>
          <a:xfrm>
            <a:off x="9182100" y="0"/>
            <a:ext cx="3006852" cy="6858000"/>
          </a:xfrm>
          <a:custGeom>
            <a:avLst/>
            <a:gdLst/>
            <a:ahLst/>
            <a:cxnLst/>
            <a:rect l="l" t="t" r="r" b="b"/>
            <a:pathLst>
              <a:path w="3006852" h="6858000">
                <a:moveTo>
                  <a:pt x="2042464" y="0"/>
                </a:moveTo>
                <a:lnTo>
                  <a:pt x="0" y="6858000"/>
                </a:lnTo>
                <a:lnTo>
                  <a:pt x="3006851" y="6858000"/>
                </a:lnTo>
                <a:lnTo>
                  <a:pt x="3006851" y="0"/>
                </a:lnTo>
                <a:lnTo>
                  <a:pt x="2042464" y="0"/>
                </a:lnTo>
                <a:close/>
              </a:path>
            </a:pathLst>
          </a:custGeom>
          <a:solidFill>
            <a:srgbClr val="90C225"/>
          </a:solidFill>
        </p:spPr>
        <p:txBody>
          <a:bodyPr wrap="square" lIns="0" tIns="0" rIns="0" bIns="0" rtlCol="0">
            <a:noAutofit/>
          </a:bodyPr>
          <a:lstStyle/>
          <a:p>
            <a:endParaRPr dirty="0"/>
          </a:p>
        </p:txBody>
      </p:sp>
      <p:sp>
        <p:nvSpPr>
          <p:cNvPr id="10" name="object 10"/>
          <p:cNvSpPr/>
          <p:nvPr/>
        </p:nvSpPr>
        <p:spPr>
          <a:xfrm>
            <a:off x="9604330" y="0"/>
            <a:ext cx="2587675" cy="6858000"/>
          </a:xfrm>
          <a:custGeom>
            <a:avLst/>
            <a:gdLst/>
            <a:ahLst/>
            <a:cxnLst/>
            <a:rect l="l" t="t" r="r" b="b"/>
            <a:pathLst>
              <a:path w="2587675" h="6858000">
                <a:moveTo>
                  <a:pt x="2587669" y="0"/>
                </a:moveTo>
                <a:lnTo>
                  <a:pt x="0" y="0"/>
                </a:lnTo>
                <a:lnTo>
                  <a:pt x="1208189" y="6858000"/>
                </a:lnTo>
                <a:lnTo>
                  <a:pt x="2587669" y="6858000"/>
                </a:lnTo>
                <a:lnTo>
                  <a:pt x="2587669" y="0"/>
                </a:lnTo>
                <a:close/>
              </a:path>
            </a:pathLst>
          </a:custGeom>
          <a:solidFill>
            <a:srgbClr val="90C225"/>
          </a:solidFill>
        </p:spPr>
        <p:txBody>
          <a:bodyPr wrap="square" lIns="0" tIns="0" rIns="0" bIns="0" rtlCol="0">
            <a:noAutofit/>
          </a:bodyPr>
          <a:lstStyle/>
          <a:p>
            <a:endParaRPr dirty="0"/>
          </a:p>
        </p:txBody>
      </p:sp>
      <p:sp>
        <p:nvSpPr>
          <p:cNvPr id="11" name="object 11"/>
          <p:cNvSpPr/>
          <p:nvPr/>
        </p:nvSpPr>
        <p:spPr>
          <a:xfrm>
            <a:off x="8932167" y="3048000"/>
            <a:ext cx="3259836" cy="3810000"/>
          </a:xfrm>
          <a:custGeom>
            <a:avLst/>
            <a:gdLst/>
            <a:ahLst/>
            <a:cxnLst/>
            <a:rect l="l" t="t" r="r" b="b"/>
            <a:pathLst>
              <a:path w="3259835" h="3810000">
                <a:moveTo>
                  <a:pt x="3259832" y="4"/>
                </a:moveTo>
                <a:lnTo>
                  <a:pt x="0" y="3810000"/>
                </a:lnTo>
                <a:lnTo>
                  <a:pt x="3259832" y="3810000"/>
                </a:lnTo>
                <a:lnTo>
                  <a:pt x="3259832" y="4"/>
                </a:lnTo>
                <a:close/>
              </a:path>
            </a:pathLst>
          </a:custGeom>
          <a:solidFill>
            <a:srgbClr val="539F20"/>
          </a:solidFill>
        </p:spPr>
        <p:txBody>
          <a:bodyPr wrap="square" lIns="0" tIns="0" rIns="0" bIns="0" rtlCol="0">
            <a:noAutofit/>
          </a:bodyPr>
          <a:lstStyle/>
          <a:p>
            <a:endParaRPr dirty="0"/>
          </a:p>
        </p:txBody>
      </p:sp>
      <p:sp>
        <p:nvSpPr>
          <p:cNvPr id="12" name="object 12"/>
          <p:cNvSpPr/>
          <p:nvPr/>
        </p:nvSpPr>
        <p:spPr>
          <a:xfrm>
            <a:off x="9337793" y="0"/>
            <a:ext cx="2851162" cy="6858000"/>
          </a:xfrm>
          <a:custGeom>
            <a:avLst/>
            <a:gdLst/>
            <a:ahLst/>
            <a:cxnLst/>
            <a:rect l="l" t="t" r="r" b="b"/>
            <a:pathLst>
              <a:path w="2851162" h="6858000">
                <a:moveTo>
                  <a:pt x="0" y="0"/>
                </a:moveTo>
                <a:lnTo>
                  <a:pt x="2467571" y="6858000"/>
                </a:lnTo>
                <a:lnTo>
                  <a:pt x="2851162" y="6858000"/>
                </a:lnTo>
                <a:lnTo>
                  <a:pt x="2851162" y="0"/>
                </a:lnTo>
                <a:lnTo>
                  <a:pt x="0" y="0"/>
                </a:lnTo>
                <a:close/>
              </a:path>
            </a:pathLst>
          </a:custGeom>
          <a:solidFill>
            <a:srgbClr val="3E7818"/>
          </a:solidFill>
        </p:spPr>
        <p:txBody>
          <a:bodyPr wrap="square" lIns="0" tIns="0" rIns="0" bIns="0" rtlCol="0">
            <a:noAutofit/>
          </a:bodyPr>
          <a:lstStyle/>
          <a:p>
            <a:endParaRPr dirty="0"/>
          </a:p>
        </p:txBody>
      </p:sp>
      <p:sp>
        <p:nvSpPr>
          <p:cNvPr id="13" name="object 13"/>
          <p:cNvSpPr/>
          <p:nvPr/>
        </p:nvSpPr>
        <p:spPr>
          <a:xfrm>
            <a:off x="10898132" y="0"/>
            <a:ext cx="1290815" cy="6858000"/>
          </a:xfrm>
          <a:custGeom>
            <a:avLst/>
            <a:gdLst/>
            <a:ahLst/>
            <a:cxnLst/>
            <a:rect l="l" t="t" r="r" b="b"/>
            <a:pathLst>
              <a:path w="1290815" h="6858000">
                <a:moveTo>
                  <a:pt x="1018946" y="0"/>
                </a:moveTo>
                <a:lnTo>
                  <a:pt x="0" y="6858000"/>
                </a:lnTo>
                <a:lnTo>
                  <a:pt x="1290815" y="6858000"/>
                </a:lnTo>
                <a:lnTo>
                  <a:pt x="1290815" y="0"/>
                </a:lnTo>
                <a:lnTo>
                  <a:pt x="1018946" y="0"/>
                </a:lnTo>
                <a:close/>
              </a:path>
            </a:pathLst>
          </a:custGeom>
          <a:solidFill>
            <a:srgbClr val="C0E373"/>
          </a:solidFill>
        </p:spPr>
        <p:txBody>
          <a:bodyPr wrap="square" lIns="0" tIns="0" rIns="0" bIns="0" rtlCol="0">
            <a:noAutofit/>
          </a:bodyPr>
          <a:lstStyle/>
          <a:p>
            <a:endParaRPr dirty="0"/>
          </a:p>
        </p:txBody>
      </p:sp>
      <p:sp>
        <p:nvSpPr>
          <p:cNvPr id="14" name="object 14"/>
          <p:cNvSpPr/>
          <p:nvPr/>
        </p:nvSpPr>
        <p:spPr>
          <a:xfrm>
            <a:off x="10940752" y="0"/>
            <a:ext cx="1248194" cy="6858000"/>
          </a:xfrm>
          <a:custGeom>
            <a:avLst/>
            <a:gdLst/>
            <a:ahLst/>
            <a:cxnLst/>
            <a:rect l="l" t="t" r="r" b="b"/>
            <a:pathLst>
              <a:path w="1248194" h="6858000">
                <a:moveTo>
                  <a:pt x="0" y="0"/>
                </a:moveTo>
                <a:lnTo>
                  <a:pt x="1107770" y="6858000"/>
                </a:lnTo>
                <a:lnTo>
                  <a:pt x="1248194" y="6858000"/>
                </a:lnTo>
                <a:lnTo>
                  <a:pt x="1248194" y="0"/>
                </a:lnTo>
                <a:lnTo>
                  <a:pt x="0" y="0"/>
                </a:lnTo>
                <a:close/>
              </a:path>
            </a:pathLst>
          </a:custGeom>
          <a:solidFill>
            <a:srgbClr val="90C225"/>
          </a:solidFill>
        </p:spPr>
        <p:txBody>
          <a:bodyPr wrap="square" lIns="0" tIns="0" rIns="0" bIns="0" rtlCol="0">
            <a:noAutofit/>
          </a:bodyPr>
          <a:lstStyle/>
          <a:p>
            <a:endParaRPr dirty="0"/>
          </a:p>
        </p:txBody>
      </p:sp>
      <p:sp>
        <p:nvSpPr>
          <p:cNvPr id="15" name="object 15"/>
          <p:cNvSpPr/>
          <p:nvPr/>
        </p:nvSpPr>
        <p:spPr>
          <a:xfrm>
            <a:off x="10372347" y="3590544"/>
            <a:ext cx="1816608" cy="3267455"/>
          </a:xfrm>
          <a:custGeom>
            <a:avLst/>
            <a:gdLst/>
            <a:ahLst/>
            <a:cxnLst/>
            <a:rect l="l" t="t" r="r" b="b"/>
            <a:pathLst>
              <a:path w="1816607" h="3267455">
                <a:moveTo>
                  <a:pt x="0" y="3267455"/>
                </a:moveTo>
                <a:lnTo>
                  <a:pt x="1816608" y="3267455"/>
                </a:lnTo>
                <a:lnTo>
                  <a:pt x="1816608" y="0"/>
                </a:lnTo>
                <a:lnTo>
                  <a:pt x="0" y="3267455"/>
                </a:lnTo>
                <a:close/>
              </a:path>
            </a:pathLst>
          </a:custGeom>
          <a:solidFill>
            <a:srgbClr val="90C225"/>
          </a:solidFill>
        </p:spPr>
        <p:txBody>
          <a:bodyPr wrap="square" lIns="0" tIns="0" rIns="0" bIns="0" rtlCol="0">
            <a:noAutofit/>
          </a:bodyPr>
          <a:lstStyle/>
          <a:p>
            <a:endParaRPr dirty="0"/>
          </a:p>
        </p:txBody>
      </p:sp>
      <p:sp>
        <p:nvSpPr>
          <p:cNvPr id="6" name="object 6"/>
          <p:cNvSpPr/>
          <p:nvPr/>
        </p:nvSpPr>
        <p:spPr>
          <a:xfrm>
            <a:off x="0" y="0"/>
            <a:ext cx="842772" cy="5666232"/>
          </a:xfrm>
          <a:custGeom>
            <a:avLst/>
            <a:gdLst/>
            <a:ahLst/>
            <a:cxnLst/>
            <a:rect l="l" t="t" r="r" b="b"/>
            <a:pathLst>
              <a:path w="842772" h="5666232">
                <a:moveTo>
                  <a:pt x="0" y="0"/>
                </a:moveTo>
                <a:lnTo>
                  <a:pt x="0" y="5666232"/>
                </a:lnTo>
                <a:lnTo>
                  <a:pt x="842772" y="0"/>
                </a:lnTo>
                <a:lnTo>
                  <a:pt x="0" y="0"/>
                </a:lnTo>
                <a:close/>
              </a:path>
            </a:pathLst>
          </a:custGeom>
          <a:solidFill>
            <a:srgbClr val="90C225"/>
          </a:solidFill>
        </p:spPr>
        <p:txBody>
          <a:bodyPr wrap="square" lIns="0" tIns="0" rIns="0" bIns="0" rtlCol="0">
            <a:noAutofit/>
          </a:bodyPr>
          <a:lstStyle/>
          <a:p>
            <a:endParaRPr dirty="0"/>
          </a:p>
        </p:txBody>
      </p:sp>
      <p:sp>
        <p:nvSpPr>
          <p:cNvPr id="5" name="object 5"/>
          <p:cNvSpPr txBox="1"/>
          <p:nvPr/>
        </p:nvSpPr>
        <p:spPr>
          <a:xfrm>
            <a:off x="2596219" y="2457903"/>
            <a:ext cx="3903941" cy="711200"/>
          </a:xfrm>
          <a:prstGeom prst="rect">
            <a:avLst/>
          </a:prstGeom>
        </p:spPr>
        <p:txBody>
          <a:bodyPr wrap="square" lIns="0" tIns="0" rIns="0" bIns="0" rtlCol="0">
            <a:noAutofit/>
          </a:bodyPr>
          <a:lstStyle/>
          <a:p>
            <a:pPr marL="12700">
              <a:lnSpc>
                <a:spcPts val="5600"/>
              </a:lnSpc>
              <a:spcBef>
                <a:spcPts val="280"/>
              </a:spcBef>
            </a:pPr>
            <a:r>
              <a:rPr sz="5400" spc="0" dirty="0" smtClean="0">
                <a:solidFill>
                  <a:srgbClr val="90C225"/>
                </a:solidFill>
                <a:latin typeface="Trebuchet MS"/>
                <a:cs typeface="Trebuchet MS"/>
              </a:rPr>
              <a:t>I</a:t>
            </a:r>
            <a:r>
              <a:rPr sz="5400" spc="4" dirty="0" smtClean="0">
                <a:solidFill>
                  <a:srgbClr val="90C225"/>
                </a:solidFill>
                <a:latin typeface="Trebuchet MS"/>
                <a:cs typeface="Trebuchet MS"/>
              </a:rPr>
              <a:t>n</a:t>
            </a:r>
            <a:r>
              <a:rPr sz="5400" spc="0" dirty="0" smtClean="0">
                <a:solidFill>
                  <a:srgbClr val="90C225"/>
                </a:solidFill>
                <a:latin typeface="Trebuchet MS"/>
                <a:cs typeface="Trebuchet MS"/>
              </a:rPr>
              <a:t>tr</a:t>
            </a:r>
            <a:r>
              <a:rPr sz="5400" spc="-4" dirty="0" smtClean="0">
                <a:solidFill>
                  <a:srgbClr val="90C225"/>
                </a:solidFill>
                <a:latin typeface="Trebuchet MS"/>
                <a:cs typeface="Trebuchet MS"/>
              </a:rPr>
              <a:t>o</a:t>
            </a:r>
            <a:r>
              <a:rPr sz="5400" spc="4" dirty="0" smtClean="0">
                <a:solidFill>
                  <a:srgbClr val="90C225"/>
                </a:solidFill>
                <a:latin typeface="Trebuchet MS"/>
                <a:cs typeface="Trebuchet MS"/>
              </a:rPr>
              <a:t>duc</a:t>
            </a:r>
            <a:r>
              <a:rPr sz="5400" spc="0" dirty="0" smtClean="0">
                <a:solidFill>
                  <a:srgbClr val="90C225"/>
                </a:solidFill>
                <a:latin typeface="Trebuchet MS"/>
                <a:cs typeface="Trebuchet MS"/>
              </a:rPr>
              <a:t>t</a:t>
            </a:r>
            <a:r>
              <a:rPr sz="5400" spc="-4" dirty="0" smtClean="0">
                <a:solidFill>
                  <a:srgbClr val="90C225"/>
                </a:solidFill>
                <a:latin typeface="Trebuchet MS"/>
                <a:cs typeface="Trebuchet MS"/>
              </a:rPr>
              <a:t>ion</a:t>
            </a:r>
            <a:endParaRPr sz="5400" dirty="0">
              <a:latin typeface="Trebuchet MS"/>
              <a:cs typeface="Trebuchet MS"/>
            </a:endParaRPr>
          </a:p>
        </p:txBody>
      </p:sp>
      <p:sp>
        <p:nvSpPr>
          <p:cNvPr id="4" name="object 4"/>
          <p:cNvSpPr txBox="1"/>
          <p:nvPr/>
        </p:nvSpPr>
        <p:spPr>
          <a:xfrm>
            <a:off x="6581814" y="2457903"/>
            <a:ext cx="767847" cy="711200"/>
          </a:xfrm>
          <a:prstGeom prst="rect">
            <a:avLst/>
          </a:prstGeom>
        </p:spPr>
        <p:txBody>
          <a:bodyPr wrap="square" lIns="0" tIns="0" rIns="0" bIns="0" rtlCol="0">
            <a:noAutofit/>
          </a:bodyPr>
          <a:lstStyle/>
          <a:p>
            <a:pPr marL="12700">
              <a:lnSpc>
                <a:spcPts val="5600"/>
              </a:lnSpc>
              <a:spcBef>
                <a:spcPts val="280"/>
              </a:spcBef>
            </a:pPr>
            <a:r>
              <a:rPr sz="5400" spc="0" dirty="0" smtClean="0">
                <a:solidFill>
                  <a:srgbClr val="90C225"/>
                </a:solidFill>
                <a:latin typeface="Trebuchet MS"/>
                <a:cs typeface="Trebuchet MS"/>
              </a:rPr>
              <a:t>to</a:t>
            </a:r>
            <a:endParaRPr sz="5400" dirty="0">
              <a:latin typeface="Trebuchet MS"/>
              <a:cs typeface="Trebuchet MS"/>
            </a:endParaRPr>
          </a:p>
        </p:txBody>
      </p:sp>
      <p:sp>
        <p:nvSpPr>
          <p:cNvPr id="3" name="object 3"/>
          <p:cNvSpPr txBox="1"/>
          <p:nvPr/>
        </p:nvSpPr>
        <p:spPr>
          <a:xfrm>
            <a:off x="7427474" y="2457903"/>
            <a:ext cx="1868487" cy="711200"/>
          </a:xfrm>
          <a:prstGeom prst="rect">
            <a:avLst/>
          </a:prstGeom>
        </p:spPr>
        <p:txBody>
          <a:bodyPr wrap="square" lIns="0" tIns="0" rIns="0" bIns="0" rtlCol="0">
            <a:noAutofit/>
          </a:bodyPr>
          <a:lstStyle/>
          <a:p>
            <a:pPr marL="12700">
              <a:lnSpc>
                <a:spcPts val="5600"/>
              </a:lnSpc>
              <a:spcBef>
                <a:spcPts val="280"/>
              </a:spcBef>
            </a:pPr>
            <a:r>
              <a:rPr sz="5400" spc="-4" dirty="0" smtClean="0">
                <a:solidFill>
                  <a:srgbClr val="90C225"/>
                </a:solidFill>
                <a:latin typeface="Trebuchet MS"/>
                <a:cs typeface="Trebuchet MS"/>
              </a:rPr>
              <a:t>so</a:t>
            </a:r>
            <a:r>
              <a:rPr sz="5400" spc="4" dirty="0" smtClean="0">
                <a:solidFill>
                  <a:srgbClr val="90C225"/>
                </a:solidFill>
                <a:latin typeface="Trebuchet MS"/>
                <a:cs typeface="Trebuchet MS"/>
              </a:rPr>
              <a:t>c</a:t>
            </a:r>
            <a:r>
              <a:rPr sz="5400" spc="-4" dirty="0" smtClean="0">
                <a:solidFill>
                  <a:srgbClr val="90C225"/>
                </a:solidFill>
                <a:latin typeface="Trebuchet MS"/>
                <a:cs typeface="Trebuchet MS"/>
              </a:rPr>
              <a:t>ial</a:t>
            </a:r>
            <a:endParaRPr sz="5400" dirty="0">
              <a:latin typeface="Trebuchet MS"/>
              <a:cs typeface="Trebuchet MS"/>
            </a:endParaRPr>
          </a:p>
        </p:txBody>
      </p:sp>
      <p:sp>
        <p:nvSpPr>
          <p:cNvPr id="2" name="object 2"/>
          <p:cNvSpPr txBox="1"/>
          <p:nvPr/>
        </p:nvSpPr>
        <p:spPr>
          <a:xfrm>
            <a:off x="5152195" y="3280863"/>
            <a:ext cx="4145549" cy="1094632"/>
          </a:xfrm>
          <a:prstGeom prst="rect">
            <a:avLst/>
          </a:prstGeom>
        </p:spPr>
        <p:txBody>
          <a:bodyPr wrap="square" lIns="0" tIns="0" rIns="0" bIns="0" rtlCol="0">
            <a:noAutofit/>
          </a:bodyPr>
          <a:lstStyle/>
          <a:p>
            <a:pPr marL="12700">
              <a:lnSpc>
                <a:spcPts val="5665"/>
              </a:lnSpc>
              <a:spcBef>
                <a:spcPts val="283"/>
              </a:spcBef>
            </a:pPr>
            <a:r>
              <a:rPr sz="5400" spc="-4" dirty="0" smtClean="0">
                <a:solidFill>
                  <a:srgbClr val="90C225"/>
                </a:solidFill>
                <a:latin typeface="Trebuchet MS"/>
                <a:cs typeface="Trebuchet MS"/>
              </a:rPr>
              <a:t>a</a:t>
            </a:r>
            <a:r>
              <a:rPr sz="5400" spc="4" dirty="0" smtClean="0">
                <a:solidFill>
                  <a:srgbClr val="90C225"/>
                </a:solidFill>
                <a:latin typeface="Trebuchet MS"/>
                <a:cs typeface="Trebuchet MS"/>
              </a:rPr>
              <a:t>n</a:t>
            </a:r>
            <a:r>
              <a:rPr sz="5400" spc="0" dirty="0" smtClean="0">
                <a:solidFill>
                  <a:srgbClr val="90C225"/>
                </a:solidFill>
                <a:latin typeface="Trebuchet MS"/>
                <a:cs typeface="Trebuchet MS"/>
              </a:rPr>
              <a:t>t</a:t>
            </a:r>
            <a:r>
              <a:rPr sz="5400" spc="4" dirty="0" smtClean="0">
                <a:solidFill>
                  <a:srgbClr val="90C225"/>
                </a:solidFill>
                <a:latin typeface="Trebuchet MS"/>
                <a:cs typeface="Trebuchet MS"/>
              </a:rPr>
              <a:t>h</a:t>
            </a:r>
            <a:r>
              <a:rPr sz="5400" spc="0" dirty="0" smtClean="0">
                <a:solidFill>
                  <a:srgbClr val="90C225"/>
                </a:solidFill>
                <a:latin typeface="Trebuchet MS"/>
                <a:cs typeface="Trebuchet MS"/>
              </a:rPr>
              <a:t>r</a:t>
            </a:r>
            <a:r>
              <a:rPr sz="5400" spc="-9" dirty="0" smtClean="0">
                <a:solidFill>
                  <a:srgbClr val="90C225"/>
                </a:solidFill>
                <a:latin typeface="Trebuchet MS"/>
                <a:cs typeface="Trebuchet MS"/>
              </a:rPr>
              <a:t>o</a:t>
            </a:r>
            <a:r>
              <a:rPr sz="5400" spc="4" dirty="0" smtClean="0">
                <a:solidFill>
                  <a:srgbClr val="90C225"/>
                </a:solidFill>
                <a:latin typeface="Trebuchet MS"/>
                <a:cs typeface="Trebuchet MS"/>
              </a:rPr>
              <a:t>p</a:t>
            </a:r>
            <a:r>
              <a:rPr sz="5400" spc="-4" dirty="0" smtClean="0">
                <a:solidFill>
                  <a:srgbClr val="90C225"/>
                </a:solidFill>
                <a:latin typeface="Trebuchet MS"/>
                <a:cs typeface="Trebuchet MS"/>
              </a:rPr>
              <a:t>o</a:t>
            </a:r>
            <a:r>
              <a:rPr sz="5400" spc="4" dirty="0" smtClean="0">
                <a:solidFill>
                  <a:srgbClr val="90C225"/>
                </a:solidFill>
                <a:latin typeface="Trebuchet MS"/>
                <a:cs typeface="Trebuchet MS"/>
              </a:rPr>
              <a:t>l</a:t>
            </a:r>
            <a:r>
              <a:rPr sz="5400" spc="-4" dirty="0" smtClean="0">
                <a:solidFill>
                  <a:srgbClr val="90C225"/>
                </a:solidFill>
                <a:latin typeface="Trebuchet MS"/>
                <a:cs typeface="Trebuchet MS"/>
              </a:rPr>
              <a:t>o</a:t>
            </a:r>
            <a:r>
              <a:rPr sz="5400" spc="0" dirty="0" smtClean="0">
                <a:solidFill>
                  <a:srgbClr val="90C225"/>
                </a:solidFill>
                <a:latin typeface="Trebuchet MS"/>
                <a:cs typeface="Trebuchet MS"/>
              </a:rPr>
              <a:t>gy</a:t>
            </a:r>
          </a:p>
          <a:p>
            <a:pPr marL="2447823" marR="69669">
              <a:lnSpc>
                <a:spcPct val="96761"/>
              </a:lnSpc>
              <a:spcBef>
                <a:spcPts val="534"/>
              </a:spcBef>
            </a:pPr>
            <a:endParaRPr sz="1800" dirty="0">
              <a:latin typeface="Trebuchet MS"/>
              <a:cs typeface="Trebuchet M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p:nvPr/>
        </p:nvSpPr>
        <p:spPr>
          <a:xfrm>
            <a:off x="2133600" y="838200"/>
            <a:ext cx="8001000" cy="5693866"/>
          </a:xfrm>
          <a:prstGeom prst="rect">
            <a:avLst/>
          </a:prstGeom>
          <a:noFill/>
          <a:ln>
            <a:noFill/>
          </a:ln>
        </p:spPr>
        <p:txBody>
          <a:bodyPr spcFirstLastPara="1" wrap="square" lIns="91425" tIns="45700" rIns="91425" bIns="45700" anchor="t" anchorCtr="0">
            <a:noAutofit/>
          </a:bodyPr>
          <a:lstStyle/>
          <a:p>
            <a:pPr algn="just" defTabSz="457200"/>
            <a:r>
              <a:rPr lang="en-US" sz="2600" dirty="0">
                <a:solidFill>
                  <a:prstClr val="black"/>
                </a:solidFill>
                <a:latin typeface="Calibri"/>
                <a:ea typeface="Calibri"/>
                <a:cs typeface="Calibri"/>
                <a:sym typeface="Calibri"/>
              </a:rPr>
              <a:t>Sociology defined by the American sociological association as the scientific study of societies including social relations, social interactions and culture.</a:t>
            </a:r>
            <a:endParaRPr dirty="0">
              <a:solidFill>
                <a:prstClr val="black"/>
              </a:solidFill>
            </a:endParaRPr>
          </a:p>
          <a:p>
            <a:pPr algn="just" defTabSz="457200"/>
            <a:r>
              <a:rPr lang="en-US" sz="2600" dirty="0">
                <a:solidFill>
                  <a:prstClr val="black"/>
                </a:solidFill>
                <a:latin typeface="Calibri"/>
                <a:ea typeface="Calibri"/>
                <a:cs typeface="Calibri"/>
                <a:sym typeface="Calibri"/>
              </a:rPr>
              <a:t>Its considered as one of the social sciences in the academic world together with psychology, anthropology, law, economics, linguistics and geography</a:t>
            </a:r>
            <a:endParaRPr dirty="0">
              <a:solidFill>
                <a:prstClr val="black"/>
              </a:solidFill>
            </a:endParaRPr>
          </a:p>
          <a:p>
            <a:pPr algn="just" defTabSz="457200"/>
            <a:endParaRPr sz="2600" dirty="0">
              <a:solidFill>
                <a:prstClr val="black"/>
              </a:solidFill>
              <a:latin typeface="Calibri"/>
              <a:ea typeface="Calibri"/>
              <a:cs typeface="Calibri"/>
              <a:sym typeface="Calibri"/>
            </a:endParaRPr>
          </a:p>
          <a:p>
            <a:pPr defTabSz="457200"/>
            <a:endParaRPr sz="2600" dirty="0">
              <a:solidFill>
                <a:prstClr val="black"/>
              </a:solidFill>
              <a:latin typeface="Calibri"/>
              <a:ea typeface="Calibri"/>
              <a:cs typeface="Calibri"/>
              <a:sym typeface="Calibri"/>
            </a:endParaRPr>
          </a:p>
        </p:txBody>
      </p:sp>
    </p:spTree>
    <p:extLst>
      <p:ext uri="{BB962C8B-B14F-4D97-AF65-F5344CB8AC3E}">
        <p14:creationId xmlns:p14="http://schemas.microsoft.com/office/powerpoint/2010/main" val="932181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31653" y="2380889"/>
            <a:ext cx="8134709" cy="1477328"/>
          </a:xfrm>
          <a:prstGeom prst="rect">
            <a:avLst/>
          </a:prstGeom>
        </p:spPr>
        <p:txBody>
          <a:bodyPr wrap="square">
            <a:spAutoFit/>
          </a:bodyPr>
          <a:lstStyle/>
          <a:p>
            <a:pPr algn="just" defTabSz="457200"/>
            <a:r>
              <a:rPr lang="en-US" dirty="0">
                <a:solidFill>
                  <a:prstClr val="black"/>
                </a:solidFill>
                <a:latin typeface="Calibri"/>
                <a:ea typeface="Calibri"/>
                <a:cs typeface="Calibri"/>
                <a:sym typeface="Calibri"/>
              </a:rPr>
              <a:t>These are sciences that are concerned with studying societies and individuals within a society and the relationships among individuals within a society.</a:t>
            </a:r>
            <a:endParaRPr lang="en-US" dirty="0">
              <a:solidFill>
                <a:prstClr val="black"/>
              </a:solidFill>
            </a:endParaRPr>
          </a:p>
          <a:p>
            <a:pPr algn="just" defTabSz="457200"/>
            <a:r>
              <a:rPr lang="en-US" dirty="0">
                <a:solidFill>
                  <a:prstClr val="black"/>
                </a:solidFill>
                <a:latin typeface="Calibri"/>
                <a:ea typeface="Calibri"/>
                <a:cs typeface="Calibri"/>
                <a:sym typeface="Calibri"/>
              </a:rPr>
              <a:t>Sociologists study all forms of human interactions from interactions between two people i.e. dyad to complex relations between nations and multinational corporations</a:t>
            </a:r>
          </a:p>
        </p:txBody>
      </p:sp>
    </p:spTree>
    <p:extLst>
      <p:ext uri="{BB962C8B-B14F-4D97-AF65-F5344CB8AC3E}">
        <p14:creationId xmlns:p14="http://schemas.microsoft.com/office/powerpoint/2010/main" val="6131254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5"/>
          <p:cNvSpPr/>
          <p:nvPr/>
        </p:nvSpPr>
        <p:spPr>
          <a:xfrm>
            <a:off x="785004" y="1190445"/>
            <a:ext cx="9065578" cy="4172071"/>
          </a:xfrm>
          <a:prstGeom prst="rect">
            <a:avLst/>
          </a:prstGeom>
          <a:noFill/>
          <a:ln>
            <a:noFill/>
          </a:ln>
        </p:spPr>
        <p:txBody>
          <a:bodyPr spcFirstLastPara="1" wrap="square" lIns="91425" tIns="45700" rIns="91425" bIns="45700" anchor="t" anchorCtr="0">
            <a:noAutofit/>
          </a:bodyPr>
          <a:lstStyle/>
          <a:p>
            <a:pPr algn="just" defTabSz="457200"/>
            <a:r>
              <a:rPr lang="en-US" sz="3000" dirty="0">
                <a:solidFill>
                  <a:prstClr val="black"/>
                </a:solidFill>
                <a:latin typeface="Calibri"/>
                <a:ea typeface="Calibri"/>
                <a:cs typeface="Calibri"/>
                <a:sym typeface="Calibri"/>
              </a:rPr>
              <a:t> </a:t>
            </a:r>
            <a:r>
              <a:rPr lang="en-US" sz="3200" dirty="0">
                <a:solidFill>
                  <a:prstClr val="black"/>
                </a:solidFill>
                <a:latin typeface="Calibri"/>
                <a:ea typeface="Calibri"/>
                <a:cs typeface="Calibri"/>
                <a:sym typeface="Calibri"/>
              </a:rPr>
              <a:t>Becoming aware of social processes that influence the way humans think, feel and behave plus having the will to act can help individuals to shape the social forces they face i.e. the way in which individuals change their behavior to meet the demands of the social environment e.g. conformity, socialization, peer pressure, obedience, leadership, persuasion.</a:t>
            </a:r>
            <a:endParaRPr sz="3200" dirty="0">
              <a:solidFill>
                <a:prstClr val="black"/>
              </a:solidFill>
              <a:latin typeface="Calibri"/>
              <a:ea typeface="Calibri"/>
              <a:cs typeface="Calibri"/>
              <a:sym typeface="Calibri"/>
            </a:endParaRPr>
          </a:p>
        </p:txBody>
      </p:sp>
    </p:spTree>
    <p:extLst>
      <p:ext uri="{BB962C8B-B14F-4D97-AF65-F5344CB8AC3E}">
        <p14:creationId xmlns:p14="http://schemas.microsoft.com/office/powerpoint/2010/main" val="26233024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p:nvPr/>
        </p:nvSpPr>
        <p:spPr>
          <a:xfrm>
            <a:off x="9371076" y="0"/>
            <a:ext cx="1219200" cy="6858000"/>
          </a:xfrm>
          <a:custGeom>
            <a:avLst/>
            <a:gdLst/>
            <a:ahLst/>
            <a:cxnLst/>
            <a:rect l="l" t="t" r="r" b="b"/>
            <a:pathLst>
              <a:path w="1219200" h="6858000">
                <a:moveTo>
                  <a:pt x="0" y="0"/>
                </a:moveTo>
                <a:lnTo>
                  <a:pt x="1219200" y="6858000"/>
                </a:lnTo>
              </a:path>
            </a:pathLst>
          </a:custGeom>
          <a:ln w="9144">
            <a:solidFill>
              <a:srgbClr val="C0C0C0"/>
            </a:solidFill>
          </a:ln>
        </p:spPr>
        <p:txBody>
          <a:bodyPr wrap="square" lIns="0" tIns="0" rIns="0" bIns="0" rtlCol="0">
            <a:noAutofit/>
          </a:bodyPr>
          <a:lstStyle/>
          <a:p>
            <a:endParaRPr dirty="0"/>
          </a:p>
        </p:txBody>
      </p:sp>
      <p:sp>
        <p:nvSpPr>
          <p:cNvPr id="8" name="object 8"/>
          <p:cNvSpPr/>
          <p:nvPr/>
        </p:nvSpPr>
        <p:spPr>
          <a:xfrm>
            <a:off x="7424931" y="3681983"/>
            <a:ext cx="4763554" cy="3176587"/>
          </a:xfrm>
          <a:custGeom>
            <a:avLst/>
            <a:gdLst/>
            <a:ahLst/>
            <a:cxnLst/>
            <a:rect l="l" t="t" r="r" b="b"/>
            <a:pathLst>
              <a:path w="4763554" h="3176587">
                <a:moveTo>
                  <a:pt x="4763554" y="0"/>
                </a:moveTo>
                <a:lnTo>
                  <a:pt x="857" y="3176016"/>
                </a:lnTo>
              </a:path>
              <a:path w="4763554" h="3176587">
                <a:moveTo>
                  <a:pt x="857" y="3176016"/>
                </a:moveTo>
                <a:lnTo>
                  <a:pt x="4763554" y="1"/>
                </a:lnTo>
              </a:path>
            </a:pathLst>
          </a:custGeom>
          <a:ln w="9144">
            <a:solidFill>
              <a:srgbClr val="D9DADA"/>
            </a:solidFill>
          </a:ln>
        </p:spPr>
        <p:txBody>
          <a:bodyPr wrap="square" lIns="0" tIns="0" rIns="0" bIns="0" rtlCol="0">
            <a:noAutofit/>
          </a:bodyPr>
          <a:lstStyle/>
          <a:p>
            <a:endParaRPr dirty="0"/>
          </a:p>
        </p:txBody>
      </p:sp>
      <p:sp>
        <p:nvSpPr>
          <p:cNvPr id="9" name="object 9"/>
          <p:cNvSpPr/>
          <p:nvPr/>
        </p:nvSpPr>
        <p:spPr>
          <a:xfrm>
            <a:off x="9182100" y="0"/>
            <a:ext cx="3006852" cy="6858000"/>
          </a:xfrm>
          <a:custGeom>
            <a:avLst/>
            <a:gdLst/>
            <a:ahLst/>
            <a:cxnLst/>
            <a:rect l="l" t="t" r="r" b="b"/>
            <a:pathLst>
              <a:path w="3006852" h="6858000">
                <a:moveTo>
                  <a:pt x="2042464" y="0"/>
                </a:moveTo>
                <a:lnTo>
                  <a:pt x="0" y="6858000"/>
                </a:lnTo>
                <a:lnTo>
                  <a:pt x="3006851" y="6858000"/>
                </a:lnTo>
                <a:lnTo>
                  <a:pt x="3006851" y="0"/>
                </a:lnTo>
                <a:lnTo>
                  <a:pt x="2042464" y="0"/>
                </a:lnTo>
                <a:close/>
              </a:path>
            </a:pathLst>
          </a:custGeom>
          <a:solidFill>
            <a:srgbClr val="90C225"/>
          </a:solidFill>
        </p:spPr>
        <p:txBody>
          <a:bodyPr wrap="square" lIns="0" tIns="0" rIns="0" bIns="0" rtlCol="0">
            <a:noAutofit/>
          </a:bodyPr>
          <a:lstStyle/>
          <a:p>
            <a:endParaRPr dirty="0"/>
          </a:p>
        </p:txBody>
      </p:sp>
      <p:sp>
        <p:nvSpPr>
          <p:cNvPr id="10" name="object 10"/>
          <p:cNvSpPr/>
          <p:nvPr/>
        </p:nvSpPr>
        <p:spPr>
          <a:xfrm>
            <a:off x="9604330" y="0"/>
            <a:ext cx="2587675" cy="6858000"/>
          </a:xfrm>
          <a:custGeom>
            <a:avLst/>
            <a:gdLst/>
            <a:ahLst/>
            <a:cxnLst/>
            <a:rect l="l" t="t" r="r" b="b"/>
            <a:pathLst>
              <a:path w="2587675" h="6858000">
                <a:moveTo>
                  <a:pt x="2587669" y="0"/>
                </a:moveTo>
                <a:lnTo>
                  <a:pt x="0" y="0"/>
                </a:lnTo>
                <a:lnTo>
                  <a:pt x="1208189" y="6858000"/>
                </a:lnTo>
                <a:lnTo>
                  <a:pt x="2587669" y="6858000"/>
                </a:lnTo>
                <a:lnTo>
                  <a:pt x="2587669" y="0"/>
                </a:lnTo>
                <a:close/>
              </a:path>
            </a:pathLst>
          </a:custGeom>
          <a:solidFill>
            <a:srgbClr val="90C225"/>
          </a:solidFill>
        </p:spPr>
        <p:txBody>
          <a:bodyPr wrap="square" lIns="0" tIns="0" rIns="0" bIns="0" rtlCol="0">
            <a:noAutofit/>
          </a:bodyPr>
          <a:lstStyle/>
          <a:p>
            <a:endParaRPr dirty="0"/>
          </a:p>
        </p:txBody>
      </p:sp>
      <p:sp>
        <p:nvSpPr>
          <p:cNvPr id="11" name="object 11"/>
          <p:cNvSpPr/>
          <p:nvPr/>
        </p:nvSpPr>
        <p:spPr>
          <a:xfrm>
            <a:off x="8932167" y="3048000"/>
            <a:ext cx="3259836" cy="3810000"/>
          </a:xfrm>
          <a:custGeom>
            <a:avLst/>
            <a:gdLst/>
            <a:ahLst/>
            <a:cxnLst/>
            <a:rect l="l" t="t" r="r" b="b"/>
            <a:pathLst>
              <a:path w="3259835" h="3810000">
                <a:moveTo>
                  <a:pt x="3259832" y="4"/>
                </a:moveTo>
                <a:lnTo>
                  <a:pt x="0" y="3810000"/>
                </a:lnTo>
                <a:lnTo>
                  <a:pt x="3259832" y="3810000"/>
                </a:lnTo>
                <a:lnTo>
                  <a:pt x="3259832" y="4"/>
                </a:lnTo>
                <a:close/>
              </a:path>
            </a:pathLst>
          </a:custGeom>
          <a:solidFill>
            <a:srgbClr val="539F20"/>
          </a:solidFill>
        </p:spPr>
        <p:txBody>
          <a:bodyPr wrap="square" lIns="0" tIns="0" rIns="0" bIns="0" rtlCol="0">
            <a:noAutofit/>
          </a:bodyPr>
          <a:lstStyle/>
          <a:p>
            <a:endParaRPr dirty="0"/>
          </a:p>
        </p:txBody>
      </p:sp>
      <p:sp>
        <p:nvSpPr>
          <p:cNvPr id="12" name="object 12"/>
          <p:cNvSpPr/>
          <p:nvPr/>
        </p:nvSpPr>
        <p:spPr>
          <a:xfrm>
            <a:off x="9337793" y="0"/>
            <a:ext cx="2851162" cy="6858000"/>
          </a:xfrm>
          <a:custGeom>
            <a:avLst/>
            <a:gdLst/>
            <a:ahLst/>
            <a:cxnLst/>
            <a:rect l="l" t="t" r="r" b="b"/>
            <a:pathLst>
              <a:path w="2851162" h="6858000">
                <a:moveTo>
                  <a:pt x="0" y="0"/>
                </a:moveTo>
                <a:lnTo>
                  <a:pt x="2467571" y="6858000"/>
                </a:lnTo>
                <a:lnTo>
                  <a:pt x="2851162" y="6858000"/>
                </a:lnTo>
                <a:lnTo>
                  <a:pt x="2851162" y="0"/>
                </a:lnTo>
                <a:lnTo>
                  <a:pt x="0" y="0"/>
                </a:lnTo>
                <a:close/>
              </a:path>
            </a:pathLst>
          </a:custGeom>
          <a:solidFill>
            <a:srgbClr val="3E7818"/>
          </a:solidFill>
        </p:spPr>
        <p:txBody>
          <a:bodyPr wrap="square" lIns="0" tIns="0" rIns="0" bIns="0" rtlCol="0">
            <a:noAutofit/>
          </a:bodyPr>
          <a:lstStyle/>
          <a:p>
            <a:endParaRPr dirty="0"/>
          </a:p>
        </p:txBody>
      </p:sp>
      <p:sp>
        <p:nvSpPr>
          <p:cNvPr id="13" name="object 13"/>
          <p:cNvSpPr/>
          <p:nvPr/>
        </p:nvSpPr>
        <p:spPr>
          <a:xfrm>
            <a:off x="10898132" y="0"/>
            <a:ext cx="1290815" cy="6858000"/>
          </a:xfrm>
          <a:custGeom>
            <a:avLst/>
            <a:gdLst/>
            <a:ahLst/>
            <a:cxnLst/>
            <a:rect l="l" t="t" r="r" b="b"/>
            <a:pathLst>
              <a:path w="1290815" h="6858000">
                <a:moveTo>
                  <a:pt x="1018946" y="0"/>
                </a:moveTo>
                <a:lnTo>
                  <a:pt x="0" y="6858000"/>
                </a:lnTo>
                <a:lnTo>
                  <a:pt x="1290815" y="6858000"/>
                </a:lnTo>
                <a:lnTo>
                  <a:pt x="1290815" y="0"/>
                </a:lnTo>
                <a:lnTo>
                  <a:pt x="1018946" y="0"/>
                </a:lnTo>
                <a:close/>
              </a:path>
            </a:pathLst>
          </a:custGeom>
          <a:solidFill>
            <a:srgbClr val="C0E373"/>
          </a:solidFill>
        </p:spPr>
        <p:txBody>
          <a:bodyPr wrap="square" lIns="0" tIns="0" rIns="0" bIns="0" rtlCol="0">
            <a:noAutofit/>
          </a:bodyPr>
          <a:lstStyle/>
          <a:p>
            <a:endParaRPr dirty="0"/>
          </a:p>
        </p:txBody>
      </p:sp>
      <p:sp>
        <p:nvSpPr>
          <p:cNvPr id="14" name="object 14"/>
          <p:cNvSpPr/>
          <p:nvPr/>
        </p:nvSpPr>
        <p:spPr>
          <a:xfrm>
            <a:off x="10940752" y="0"/>
            <a:ext cx="1248194" cy="6858000"/>
          </a:xfrm>
          <a:custGeom>
            <a:avLst/>
            <a:gdLst/>
            <a:ahLst/>
            <a:cxnLst/>
            <a:rect l="l" t="t" r="r" b="b"/>
            <a:pathLst>
              <a:path w="1248194" h="6858000">
                <a:moveTo>
                  <a:pt x="0" y="0"/>
                </a:moveTo>
                <a:lnTo>
                  <a:pt x="1107770" y="6858000"/>
                </a:lnTo>
                <a:lnTo>
                  <a:pt x="1248194" y="6858000"/>
                </a:lnTo>
                <a:lnTo>
                  <a:pt x="1248194" y="0"/>
                </a:lnTo>
                <a:lnTo>
                  <a:pt x="0" y="0"/>
                </a:lnTo>
                <a:close/>
              </a:path>
            </a:pathLst>
          </a:custGeom>
          <a:solidFill>
            <a:srgbClr val="90C225"/>
          </a:solidFill>
        </p:spPr>
        <p:txBody>
          <a:bodyPr wrap="square" lIns="0" tIns="0" rIns="0" bIns="0" rtlCol="0">
            <a:noAutofit/>
          </a:bodyPr>
          <a:lstStyle/>
          <a:p>
            <a:endParaRPr dirty="0"/>
          </a:p>
        </p:txBody>
      </p:sp>
      <p:sp>
        <p:nvSpPr>
          <p:cNvPr id="15" name="object 15"/>
          <p:cNvSpPr/>
          <p:nvPr/>
        </p:nvSpPr>
        <p:spPr>
          <a:xfrm>
            <a:off x="10372347" y="3590544"/>
            <a:ext cx="1816608" cy="3267455"/>
          </a:xfrm>
          <a:custGeom>
            <a:avLst/>
            <a:gdLst/>
            <a:ahLst/>
            <a:cxnLst/>
            <a:rect l="l" t="t" r="r" b="b"/>
            <a:pathLst>
              <a:path w="1816607" h="3267455">
                <a:moveTo>
                  <a:pt x="0" y="3267455"/>
                </a:moveTo>
                <a:lnTo>
                  <a:pt x="1816608" y="3267455"/>
                </a:lnTo>
                <a:lnTo>
                  <a:pt x="1816608" y="0"/>
                </a:lnTo>
                <a:lnTo>
                  <a:pt x="0" y="3267455"/>
                </a:lnTo>
                <a:close/>
              </a:path>
            </a:pathLst>
          </a:custGeom>
          <a:solidFill>
            <a:srgbClr val="90C225"/>
          </a:solidFill>
        </p:spPr>
        <p:txBody>
          <a:bodyPr wrap="square" lIns="0" tIns="0" rIns="0" bIns="0" rtlCol="0">
            <a:noAutofit/>
          </a:bodyPr>
          <a:lstStyle/>
          <a:p>
            <a:endParaRPr dirty="0"/>
          </a:p>
        </p:txBody>
      </p:sp>
      <p:sp>
        <p:nvSpPr>
          <p:cNvPr id="16" name="object 16"/>
          <p:cNvSpPr/>
          <p:nvPr/>
        </p:nvSpPr>
        <p:spPr>
          <a:xfrm>
            <a:off x="4408424" y="3122929"/>
            <a:ext cx="3049016" cy="2272157"/>
          </a:xfrm>
          <a:prstGeom prst="rect">
            <a:avLst/>
          </a:prstGeom>
          <a:blipFill>
            <a:blip r:embed="rId2" cstate="print"/>
            <a:stretch>
              <a:fillRect/>
            </a:stretch>
          </a:blipFill>
        </p:spPr>
        <p:txBody>
          <a:bodyPr wrap="square" lIns="0" tIns="0" rIns="0" bIns="0" rtlCol="0">
            <a:noAutofit/>
          </a:bodyPr>
          <a:lstStyle/>
          <a:p>
            <a:endParaRPr dirty="0"/>
          </a:p>
        </p:txBody>
      </p:sp>
      <p:sp>
        <p:nvSpPr>
          <p:cNvPr id="6" name="object 6"/>
          <p:cNvSpPr/>
          <p:nvPr/>
        </p:nvSpPr>
        <p:spPr>
          <a:xfrm>
            <a:off x="0" y="4012692"/>
            <a:ext cx="448056" cy="2845308"/>
          </a:xfrm>
          <a:custGeom>
            <a:avLst/>
            <a:gdLst/>
            <a:ahLst/>
            <a:cxnLst/>
            <a:rect l="l" t="t" r="r" b="b"/>
            <a:pathLst>
              <a:path w="448056" h="2845307">
                <a:moveTo>
                  <a:pt x="0" y="2845307"/>
                </a:moveTo>
                <a:lnTo>
                  <a:pt x="448056" y="2845307"/>
                </a:lnTo>
                <a:lnTo>
                  <a:pt x="0" y="0"/>
                </a:lnTo>
                <a:lnTo>
                  <a:pt x="0" y="2845307"/>
                </a:lnTo>
                <a:close/>
              </a:path>
            </a:pathLst>
          </a:custGeom>
          <a:solidFill>
            <a:srgbClr val="90C225"/>
          </a:solidFill>
        </p:spPr>
        <p:txBody>
          <a:bodyPr wrap="square" lIns="0" tIns="0" rIns="0" bIns="0" rtlCol="0">
            <a:noAutofit/>
          </a:bodyPr>
          <a:lstStyle/>
          <a:p>
            <a:endParaRPr dirty="0"/>
          </a:p>
        </p:txBody>
      </p:sp>
      <p:sp>
        <p:nvSpPr>
          <p:cNvPr id="5" name="object 5"/>
          <p:cNvSpPr txBox="1"/>
          <p:nvPr/>
        </p:nvSpPr>
        <p:spPr>
          <a:xfrm>
            <a:off x="3636810" y="2373134"/>
            <a:ext cx="2578580" cy="266700"/>
          </a:xfrm>
          <a:prstGeom prst="rect">
            <a:avLst/>
          </a:prstGeom>
        </p:spPr>
        <p:txBody>
          <a:bodyPr wrap="square" lIns="0" tIns="0" rIns="0" bIns="0" rtlCol="0">
            <a:noAutofit/>
          </a:bodyPr>
          <a:lstStyle/>
          <a:p>
            <a:pPr marL="12700">
              <a:lnSpc>
                <a:spcPts val="2039"/>
              </a:lnSpc>
              <a:spcBef>
                <a:spcPts val="102"/>
              </a:spcBef>
            </a:pPr>
            <a:r>
              <a:rPr sz="1900" spc="0" dirty="0" smtClean="0">
                <a:solidFill>
                  <a:srgbClr val="040404"/>
                </a:solidFill>
                <a:latin typeface="Arial"/>
                <a:cs typeface="Arial"/>
              </a:rPr>
              <a:t>Relevance</a:t>
            </a:r>
            <a:r>
              <a:rPr sz="1900" spc="501" dirty="0" smtClean="0">
                <a:solidFill>
                  <a:srgbClr val="040404"/>
                </a:solidFill>
                <a:latin typeface="Arial"/>
                <a:cs typeface="Arial"/>
              </a:rPr>
              <a:t> </a:t>
            </a:r>
            <a:r>
              <a:rPr sz="1900" spc="0" dirty="0" smtClean="0">
                <a:solidFill>
                  <a:srgbClr val="040404"/>
                </a:solidFill>
                <a:latin typeface="Arial"/>
                <a:cs typeface="Arial"/>
              </a:rPr>
              <a:t>of</a:t>
            </a:r>
            <a:r>
              <a:rPr sz="1900" spc="308" dirty="0" smtClean="0">
                <a:solidFill>
                  <a:srgbClr val="040404"/>
                </a:solidFill>
                <a:latin typeface="Arial"/>
                <a:cs typeface="Arial"/>
              </a:rPr>
              <a:t> </a:t>
            </a:r>
            <a:r>
              <a:rPr sz="1900" spc="0" dirty="0" smtClean="0">
                <a:solidFill>
                  <a:srgbClr val="040404"/>
                </a:solidFill>
                <a:latin typeface="Arial"/>
                <a:cs typeface="Arial"/>
              </a:rPr>
              <a:t>Studying</a:t>
            </a:r>
            <a:endParaRPr sz="1900" dirty="0">
              <a:latin typeface="Arial"/>
              <a:cs typeface="Arial"/>
            </a:endParaRPr>
          </a:p>
        </p:txBody>
      </p:sp>
      <p:sp>
        <p:nvSpPr>
          <p:cNvPr id="4" name="object 4"/>
          <p:cNvSpPr txBox="1"/>
          <p:nvPr/>
        </p:nvSpPr>
        <p:spPr>
          <a:xfrm>
            <a:off x="2690036" y="2713000"/>
            <a:ext cx="1706668" cy="2363401"/>
          </a:xfrm>
          <a:prstGeom prst="rect">
            <a:avLst/>
          </a:prstGeom>
        </p:spPr>
        <p:txBody>
          <a:bodyPr wrap="square" lIns="0" tIns="0" rIns="0" bIns="0" rtlCol="0">
            <a:noAutofit/>
          </a:bodyPr>
          <a:lstStyle/>
          <a:p>
            <a:pPr marL="611511">
              <a:lnSpc>
                <a:spcPts val="2039"/>
              </a:lnSpc>
              <a:spcBef>
                <a:spcPts val="102"/>
              </a:spcBef>
            </a:pPr>
            <a:r>
              <a:rPr sz="1900" spc="0" dirty="0" smtClean="0">
                <a:solidFill>
                  <a:srgbClr val="040404"/>
                </a:solidFill>
                <a:latin typeface="Arial"/>
                <a:cs typeface="Arial"/>
              </a:rPr>
              <a:t>Sociology</a:t>
            </a:r>
            <a:endParaRPr sz="1900" dirty="0">
              <a:latin typeface="Arial"/>
              <a:cs typeface="Arial"/>
            </a:endParaRPr>
          </a:p>
          <a:p>
            <a:pPr marL="206907" marR="104261" indent="-194207">
              <a:lnSpc>
                <a:spcPts val="1839"/>
              </a:lnSpc>
              <a:spcBef>
                <a:spcPts val="1116"/>
              </a:spcBef>
              <a:tabLst>
                <a:tab pos="203200" algn="l"/>
              </a:tabLst>
            </a:pPr>
            <a:r>
              <a:rPr sz="1600" spc="0" dirty="0" smtClean="0">
                <a:solidFill>
                  <a:srgbClr val="040404"/>
                </a:solidFill>
                <a:latin typeface="Arial"/>
                <a:cs typeface="Arial"/>
              </a:rPr>
              <a:t>•</a:t>
            </a:r>
            <a:r>
              <a:rPr sz="1600" spc="-415" dirty="0" smtClean="0">
                <a:solidFill>
                  <a:srgbClr val="040404"/>
                </a:solidFill>
                <a:latin typeface="Arial"/>
                <a:cs typeface="Arial"/>
              </a:rPr>
              <a:t> </a:t>
            </a:r>
            <a:r>
              <a:rPr sz="1600" spc="0" dirty="0" smtClean="0">
                <a:solidFill>
                  <a:srgbClr val="040404"/>
                </a:solidFill>
                <a:latin typeface="Arial"/>
                <a:cs typeface="Arial"/>
              </a:rPr>
              <a:t>	Better </a:t>
            </a:r>
            <a:endParaRPr sz="1600" dirty="0">
              <a:latin typeface="Arial"/>
              <a:cs typeface="Arial"/>
            </a:endParaRPr>
          </a:p>
          <a:p>
            <a:pPr marL="206907" marR="104261">
              <a:lnSpc>
                <a:spcPts val="1839"/>
              </a:lnSpc>
              <a:spcBef>
                <a:spcPts val="325"/>
              </a:spcBef>
              <a:tabLst>
                <a:tab pos="203200" algn="l"/>
              </a:tabLst>
            </a:pPr>
            <a:r>
              <a:rPr sz="1600" spc="0" dirty="0" smtClean="0">
                <a:solidFill>
                  <a:srgbClr val="040404"/>
                </a:solidFill>
                <a:latin typeface="Arial"/>
                <a:cs typeface="Arial"/>
              </a:rPr>
              <a:t>understanding </a:t>
            </a:r>
            <a:endParaRPr sz="1600" dirty="0">
              <a:latin typeface="Arial"/>
              <a:cs typeface="Arial"/>
            </a:endParaRPr>
          </a:p>
          <a:p>
            <a:pPr marL="206907" marR="104261">
              <a:lnSpc>
                <a:spcPts val="1839"/>
              </a:lnSpc>
              <a:spcBef>
                <a:spcPts val="325"/>
              </a:spcBef>
              <a:tabLst>
                <a:tab pos="203200" algn="l"/>
              </a:tabLst>
            </a:pPr>
            <a:r>
              <a:rPr sz="1600" spc="0" dirty="0" smtClean="0">
                <a:solidFill>
                  <a:srgbClr val="040404"/>
                </a:solidFill>
                <a:latin typeface="Arial"/>
                <a:cs typeface="Arial"/>
              </a:rPr>
              <a:t>of</a:t>
            </a:r>
            <a:r>
              <a:rPr sz="1600" spc="198" dirty="0" smtClean="0">
                <a:solidFill>
                  <a:srgbClr val="040404"/>
                </a:solidFill>
                <a:latin typeface="Arial"/>
                <a:cs typeface="Arial"/>
              </a:rPr>
              <a:t> </a:t>
            </a:r>
            <a:r>
              <a:rPr sz="1600" spc="0" dirty="0" smtClean="0">
                <a:solidFill>
                  <a:srgbClr val="040404"/>
                </a:solidFill>
                <a:latin typeface="Arial"/>
                <a:cs typeface="Arial"/>
              </a:rPr>
              <a:t>culture </a:t>
            </a:r>
            <a:r>
              <a:rPr sz="1600" spc="45" dirty="0" smtClean="0">
                <a:solidFill>
                  <a:srgbClr val="040404"/>
                </a:solidFill>
                <a:latin typeface="Arial"/>
                <a:cs typeface="Arial"/>
              </a:rPr>
              <a:t> </a:t>
            </a:r>
            <a:r>
              <a:rPr sz="1600" spc="0" dirty="0" smtClean="0">
                <a:solidFill>
                  <a:srgbClr val="040404"/>
                </a:solidFill>
                <a:latin typeface="Arial"/>
                <a:cs typeface="Arial"/>
              </a:rPr>
              <a:t>and </a:t>
            </a:r>
            <a:endParaRPr sz="1600" dirty="0">
              <a:latin typeface="Arial"/>
              <a:cs typeface="Arial"/>
            </a:endParaRPr>
          </a:p>
          <a:p>
            <a:pPr marL="206907" marR="104261">
              <a:lnSpc>
                <a:spcPts val="1839"/>
              </a:lnSpc>
              <a:spcBef>
                <a:spcPts val="325"/>
              </a:spcBef>
              <a:tabLst>
                <a:tab pos="203200" algn="l"/>
              </a:tabLst>
            </a:pPr>
            <a:r>
              <a:rPr sz="1600" spc="0" dirty="0" smtClean="0">
                <a:solidFill>
                  <a:srgbClr val="040404"/>
                </a:solidFill>
                <a:latin typeface="Arial"/>
                <a:cs typeface="Arial"/>
              </a:rPr>
              <a:t>society</a:t>
            </a:r>
            <a:endParaRPr sz="1600" dirty="0">
              <a:latin typeface="Arial"/>
              <a:cs typeface="Arial"/>
            </a:endParaRPr>
          </a:p>
          <a:p>
            <a:pPr marL="206906" marR="250611" indent="-186115">
              <a:lnSpc>
                <a:spcPts val="1839"/>
              </a:lnSpc>
              <a:spcBef>
                <a:spcPts val="780"/>
              </a:spcBef>
              <a:tabLst>
                <a:tab pos="203200" algn="l"/>
              </a:tabLst>
            </a:pPr>
            <a:r>
              <a:rPr sz="1600" spc="0" dirty="0" smtClean="0">
                <a:solidFill>
                  <a:srgbClr val="040404"/>
                </a:solidFill>
                <a:latin typeface="Arial"/>
                <a:cs typeface="Arial"/>
              </a:rPr>
              <a:t>•	Expansion</a:t>
            </a:r>
            <a:r>
              <a:rPr sz="1600" spc="113" dirty="0" smtClean="0">
                <a:solidFill>
                  <a:srgbClr val="040404"/>
                </a:solidFill>
                <a:latin typeface="Arial"/>
                <a:cs typeface="Arial"/>
              </a:rPr>
              <a:t> </a:t>
            </a:r>
            <a:r>
              <a:rPr sz="1600" spc="0" dirty="0" smtClean="0">
                <a:solidFill>
                  <a:srgbClr val="040404"/>
                </a:solidFill>
                <a:latin typeface="Arial"/>
                <a:cs typeface="Arial"/>
              </a:rPr>
              <a:t>of </a:t>
            </a:r>
            <a:endParaRPr sz="1600" dirty="0">
              <a:latin typeface="Arial"/>
              <a:cs typeface="Arial"/>
            </a:endParaRPr>
          </a:p>
          <a:p>
            <a:pPr marL="206906" marR="250611">
              <a:lnSpc>
                <a:spcPts val="1839"/>
              </a:lnSpc>
              <a:spcBef>
                <a:spcPts val="390"/>
              </a:spcBef>
              <a:tabLst>
                <a:tab pos="203200" algn="l"/>
              </a:tabLst>
            </a:pPr>
            <a:r>
              <a:rPr sz="1600" spc="0" dirty="0" smtClean="0">
                <a:solidFill>
                  <a:srgbClr val="040404"/>
                </a:solidFill>
                <a:latin typeface="Arial"/>
                <a:cs typeface="Arial"/>
              </a:rPr>
              <a:t>our</a:t>
            </a:r>
            <a:r>
              <a:rPr sz="1600" spc="240" dirty="0" smtClean="0">
                <a:solidFill>
                  <a:srgbClr val="040404"/>
                </a:solidFill>
                <a:latin typeface="Arial"/>
                <a:cs typeface="Arial"/>
              </a:rPr>
              <a:t> </a:t>
            </a:r>
            <a:r>
              <a:rPr sz="1600" spc="0" dirty="0" smtClean="0">
                <a:solidFill>
                  <a:srgbClr val="040404"/>
                </a:solidFill>
                <a:latin typeface="Arial"/>
                <a:cs typeface="Arial"/>
              </a:rPr>
              <a:t>world</a:t>
            </a:r>
            <a:endParaRPr sz="1600" dirty="0">
              <a:latin typeface="Arial"/>
              <a:cs typeface="Arial"/>
            </a:endParaRPr>
          </a:p>
          <a:p>
            <a:pPr marL="214998" marR="36195">
              <a:lnSpc>
                <a:spcPts val="1725"/>
              </a:lnSpc>
              <a:spcBef>
                <a:spcPts val="476"/>
              </a:spcBef>
            </a:pPr>
            <a:r>
              <a:rPr sz="1600" spc="0" dirty="0" smtClean="0">
                <a:solidFill>
                  <a:srgbClr val="040404"/>
                </a:solidFill>
                <a:latin typeface="Arial"/>
                <a:cs typeface="Arial"/>
              </a:rPr>
              <a:t>perspective</a:t>
            </a:r>
            <a:endParaRPr sz="1600" dirty="0">
              <a:latin typeface="Arial"/>
              <a:cs typeface="Arial"/>
            </a:endParaRPr>
          </a:p>
        </p:txBody>
      </p:sp>
      <p:sp>
        <p:nvSpPr>
          <p:cNvPr id="3" name="object 3"/>
          <p:cNvSpPr txBox="1"/>
          <p:nvPr/>
        </p:nvSpPr>
        <p:spPr>
          <a:xfrm>
            <a:off x="4494561" y="2713000"/>
            <a:ext cx="464193" cy="266700"/>
          </a:xfrm>
          <a:prstGeom prst="rect">
            <a:avLst/>
          </a:prstGeom>
        </p:spPr>
        <p:txBody>
          <a:bodyPr wrap="square" lIns="0" tIns="0" rIns="0" bIns="0" rtlCol="0">
            <a:noAutofit/>
          </a:bodyPr>
          <a:lstStyle/>
          <a:p>
            <a:pPr marL="12700">
              <a:lnSpc>
                <a:spcPts val="2039"/>
              </a:lnSpc>
              <a:spcBef>
                <a:spcPts val="102"/>
              </a:spcBef>
            </a:pPr>
            <a:r>
              <a:rPr sz="1900" spc="0" dirty="0" smtClean="0">
                <a:solidFill>
                  <a:srgbClr val="040404"/>
                </a:solidFill>
                <a:latin typeface="Arial"/>
                <a:cs typeface="Arial"/>
              </a:rPr>
              <a:t>and</a:t>
            </a:r>
            <a:endParaRPr sz="1900" dirty="0">
              <a:latin typeface="Arial"/>
              <a:cs typeface="Arial"/>
            </a:endParaRPr>
          </a:p>
        </p:txBody>
      </p:sp>
      <p:sp>
        <p:nvSpPr>
          <p:cNvPr id="2" name="object 2"/>
          <p:cNvSpPr txBox="1"/>
          <p:nvPr/>
        </p:nvSpPr>
        <p:spPr>
          <a:xfrm>
            <a:off x="4996267" y="2713000"/>
            <a:ext cx="1483591" cy="266700"/>
          </a:xfrm>
          <a:prstGeom prst="rect">
            <a:avLst/>
          </a:prstGeom>
        </p:spPr>
        <p:txBody>
          <a:bodyPr wrap="square" lIns="0" tIns="0" rIns="0" bIns="0" rtlCol="0">
            <a:noAutofit/>
          </a:bodyPr>
          <a:lstStyle/>
          <a:p>
            <a:pPr marL="12700">
              <a:lnSpc>
                <a:spcPts val="2039"/>
              </a:lnSpc>
              <a:spcBef>
                <a:spcPts val="102"/>
              </a:spcBef>
            </a:pPr>
            <a:r>
              <a:rPr sz="1900" spc="0" dirty="0" smtClean="0">
                <a:solidFill>
                  <a:srgbClr val="040404"/>
                </a:solidFill>
                <a:latin typeface="Arial"/>
                <a:cs typeface="Arial"/>
              </a:rPr>
              <a:t>Anthropology</a:t>
            </a:r>
            <a:endParaRPr sz="1900" dirty="0">
              <a:latin typeface="Arial"/>
              <a:cs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p:nvPr/>
        </p:nvSpPr>
        <p:spPr>
          <a:xfrm>
            <a:off x="9371076" y="0"/>
            <a:ext cx="1219200" cy="6858000"/>
          </a:xfrm>
          <a:custGeom>
            <a:avLst/>
            <a:gdLst/>
            <a:ahLst/>
            <a:cxnLst/>
            <a:rect l="l" t="t" r="r" b="b"/>
            <a:pathLst>
              <a:path w="1219200" h="6858000">
                <a:moveTo>
                  <a:pt x="0" y="0"/>
                </a:moveTo>
                <a:lnTo>
                  <a:pt x="1219200" y="6858000"/>
                </a:lnTo>
              </a:path>
            </a:pathLst>
          </a:custGeom>
          <a:ln w="9144">
            <a:solidFill>
              <a:srgbClr val="C0C0C0"/>
            </a:solidFill>
          </a:ln>
        </p:spPr>
        <p:txBody>
          <a:bodyPr wrap="square" lIns="0" tIns="0" rIns="0" bIns="0" rtlCol="0">
            <a:noAutofit/>
          </a:bodyPr>
          <a:lstStyle/>
          <a:p>
            <a:endParaRPr dirty="0"/>
          </a:p>
        </p:txBody>
      </p:sp>
      <p:sp>
        <p:nvSpPr>
          <p:cNvPr id="9" name="object 9"/>
          <p:cNvSpPr/>
          <p:nvPr/>
        </p:nvSpPr>
        <p:spPr>
          <a:xfrm>
            <a:off x="7424931" y="3681983"/>
            <a:ext cx="4763554" cy="3176587"/>
          </a:xfrm>
          <a:custGeom>
            <a:avLst/>
            <a:gdLst/>
            <a:ahLst/>
            <a:cxnLst/>
            <a:rect l="l" t="t" r="r" b="b"/>
            <a:pathLst>
              <a:path w="4763554" h="3176587">
                <a:moveTo>
                  <a:pt x="4763554" y="0"/>
                </a:moveTo>
                <a:lnTo>
                  <a:pt x="857" y="3176016"/>
                </a:lnTo>
              </a:path>
              <a:path w="4763554" h="3176587">
                <a:moveTo>
                  <a:pt x="857" y="3176016"/>
                </a:moveTo>
                <a:lnTo>
                  <a:pt x="4763554" y="1"/>
                </a:lnTo>
              </a:path>
            </a:pathLst>
          </a:custGeom>
          <a:ln w="9144">
            <a:solidFill>
              <a:srgbClr val="D9DADA"/>
            </a:solidFill>
          </a:ln>
        </p:spPr>
        <p:txBody>
          <a:bodyPr wrap="square" lIns="0" tIns="0" rIns="0" bIns="0" rtlCol="0">
            <a:noAutofit/>
          </a:bodyPr>
          <a:lstStyle/>
          <a:p>
            <a:endParaRPr dirty="0"/>
          </a:p>
        </p:txBody>
      </p:sp>
      <p:sp>
        <p:nvSpPr>
          <p:cNvPr id="10" name="object 10"/>
          <p:cNvSpPr/>
          <p:nvPr/>
        </p:nvSpPr>
        <p:spPr>
          <a:xfrm>
            <a:off x="9182100" y="0"/>
            <a:ext cx="3006852" cy="6858000"/>
          </a:xfrm>
          <a:custGeom>
            <a:avLst/>
            <a:gdLst/>
            <a:ahLst/>
            <a:cxnLst/>
            <a:rect l="l" t="t" r="r" b="b"/>
            <a:pathLst>
              <a:path w="3006852" h="6858000">
                <a:moveTo>
                  <a:pt x="2042464" y="0"/>
                </a:moveTo>
                <a:lnTo>
                  <a:pt x="0" y="6858000"/>
                </a:lnTo>
                <a:lnTo>
                  <a:pt x="3006851" y="6858000"/>
                </a:lnTo>
                <a:lnTo>
                  <a:pt x="3006851" y="0"/>
                </a:lnTo>
                <a:lnTo>
                  <a:pt x="2042464" y="0"/>
                </a:lnTo>
                <a:close/>
              </a:path>
            </a:pathLst>
          </a:custGeom>
          <a:solidFill>
            <a:srgbClr val="90C225"/>
          </a:solidFill>
        </p:spPr>
        <p:txBody>
          <a:bodyPr wrap="square" lIns="0" tIns="0" rIns="0" bIns="0" rtlCol="0">
            <a:noAutofit/>
          </a:bodyPr>
          <a:lstStyle/>
          <a:p>
            <a:endParaRPr dirty="0"/>
          </a:p>
        </p:txBody>
      </p:sp>
      <p:sp>
        <p:nvSpPr>
          <p:cNvPr id="11" name="object 11"/>
          <p:cNvSpPr/>
          <p:nvPr/>
        </p:nvSpPr>
        <p:spPr>
          <a:xfrm>
            <a:off x="9604330" y="0"/>
            <a:ext cx="2587675" cy="6858000"/>
          </a:xfrm>
          <a:custGeom>
            <a:avLst/>
            <a:gdLst/>
            <a:ahLst/>
            <a:cxnLst/>
            <a:rect l="l" t="t" r="r" b="b"/>
            <a:pathLst>
              <a:path w="2587675" h="6858000">
                <a:moveTo>
                  <a:pt x="2587669" y="0"/>
                </a:moveTo>
                <a:lnTo>
                  <a:pt x="0" y="0"/>
                </a:lnTo>
                <a:lnTo>
                  <a:pt x="1208189" y="6858000"/>
                </a:lnTo>
                <a:lnTo>
                  <a:pt x="2587669" y="6858000"/>
                </a:lnTo>
                <a:lnTo>
                  <a:pt x="2587669" y="0"/>
                </a:lnTo>
                <a:close/>
              </a:path>
            </a:pathLst>
          </a:custGeom>
          <a:solidFill>
            <a:srgbClr val="90C225"/>
          </a:solidFill>
        </p:spPr>
        <p:txBody>
          <a:bodyPr wrap="square" lIns="0" tIns="0" rIns="0" bIns="0" rtlCol="0">
            <a:noAutofit/>
          </a:bodyPr>
          <a:lstStyle/>
          <a:p>
            <a:endParaRPr dirty="0"/>
          </a:p>
        </p:txBody>
      </p:sp>
      <p:sp>
        <p:nvSpPr>
          <p:cNvPr id="12" name="object 12"/>
          <p:cNvSpPr/>
          <p:nvPr/>
        </p:nvSpPr>
        <p:spPr>
          <a:xfrm>
            <a:off x="8932167" y="3048000"/>
            <a:ext cx="3259836" cy="3810000"/>
          </a:xfrm>
          <a:custGeom>
            <a:avLst/>
            <a:gdLst/>
            <a:ahLst/>
            <a:cxnLst/>
            <a:rect l="l" t="t" r="r" b="b"/>
            <a:pathLst>
              <a:path w="3259835" h="3810000">
                <a:moveTo>
                  <a:pt x="3259832" y="4"/>
                </a:moveTo>
                <a:lnTo>
                  <a:pt x="0" y="3810000"/>
                </a:lnTo>
                <a:lnTo>
                  <a:pt x="3259832" y="3810000"/>
                </a:lnTo>
                <a:lnTo>
                  <a:pt x="3259832" y="4"/>
                </a:lnTo>
                <a:close/>
              </a:path>
            </a:pathLst>
          </a:custGeom>
          <a:solidFill>
            <a:srgbClr val="539F20"/>
          </a:solidFill>
        </p:spPr>
        <p:txBody>
          <a:bodyPr wrap="square" lIns="0" tIns="0" rIns="0" bIns="0" rtlCol="0">
            <a:noAutofit/>
          </a:bodyPr>
          <a:lstStyle/>
          <a:p>
            <a:endParaRPr dirty="0"/>
          </a:p>
        </p:txBody>
      </p:sp>
      <p:sp>
        <p:nvSpPr>
          <p:cNvPr id="13" name="object 13"/>
          <p:cNvSpPr/>
          <p:nvPr/>
        </p:nvSpPr>
        <p:spPr>
          <a:xfrm>
            <a:off x="9337793" y="0"/>
            <a:ext cx="2851162" cy="6858000"/>
          </a:xfrm>
          <a:custGeom>
            <a:avLst/>
            <a:gdLst/>
            <a:ahLst/>
            <a:cxnLst/>
            <a:rect l="l" t="t" r="r" b="b"/>
            <a:pathLst>
              <a:path w="2851162" h="6858000">
                <a:moveTo>
                  <a:pt x="0" y="0"/>
                </a:moveTo>
                <a:lnTo>
                  <a:pt x="2467571" y="6858000"/>
                </a:lnTo>
                <a:lnTo>
                  <a:pt x="2851162" y="6858000"/>
                </a:lnTo>
                <a:lnTo>
                  <a:pt x="2851162" y="0"/>
                </a:lnTo>
                <a:lnTo>
                  <a:pt x="0" y="0"/>
                </a:lnTo>
                <a:close/>
              </a:path>
            </a:pathLst>
          </a:custGeom>
          <a:solidFill>
            <a:srgbClr val="3E7818"/>
          </a:solidFill>
        </p:spPr>
        <p:txBody>
          <a:bodyPr wrap="square" lIns="0" tIns="0" rIns="0" bIns="0" rtlCol="0">
            <a:noAutofit/>
          </a:bodyPr>
          <a:lstStyle/>
          <a:p>
            <a:endParaRPr dirty="0"/>
          </a:p>
        </p:txBody>
      </p:sp>
      <p:sp>
        <p:nvSpPr>
          <p:cNvPr id="14" name="object 14"/>
          <p:cNvSpPr/>
          <p:nvPr/>
        </p:nvSpPr>
        <p:spPr>
          <a:xfrm>
            <a:off x="10898132" y="0"/>
            <a:ext cx="1290815" cy="6858000"/>
          </a:xfrm>
          <a:custGeom>
            <a:avLst/>
            <a:gdLst/>
            <a:ahLst/>
            <a:cxnLst/>
            <a:rect l="l" t="t" r="r" b="b"/>
            <a:pathLst>
              <a:path w="1290815" h="6858000">
                <a:moveTo>
                  <a:pt x="1018946" y="0"/>
                </a:moveTo>
                <a:lnTo>
                  <a:pt x="0" y="6858000"/>
                </a:lnTo>
                <a:lnTo>
                  <a:pt x="1290815" y="6858000"/>
                </a:lnTo>
                <a:lnTo>
                  <a:pt x="1290815" y="0"/>
                </a:lnTo>
                <a:lnTo>
                  <a:pt x="1018946" y="0"/>
                </a:lnTo>
                <a:close/>
              </a:path>
            </a:pathLst>
          </a:custGeom>
          <a:solidFill>
            <a:srgbClr val="C0E373"/>
          </a:solidFill>
        </p:spPr>
        <p:txBody>
          <a:bodyPr wrap="square" lIns="0" tIns="0" rIns="0" bIns="0" rtlCol="0">
            <a:noAutofit/>
          </a:bodyPr>
          <a:lstStyle/>
          <a:p>
            <a:endParaRPr dirty="0"/>
          </a:p>
        </p:txBody>
      </p:sp>
      <p:sp>
        <p:nvSpPr>
          <p:cNvPr id="15" name="object 15"/>
          <p:cNvSpPr/>
          <p:nvPr/>
        </p:nvSpPr>
        <p:spPr>
          <a:xfrm>
            <a:off x="10940752" y="0"/>
            <a:ext cx="1248194" cy="6858000"/>
          </a:xfrm>
          <a:custGeom>
            <a:avLst/>
            <a:gdLst/>
            <a:ahLst/>
            <a:cxnLst/>
            <a:rect l="l" t="t" r="r" b="b"/>
            <a:pathLst>
              <a:path w="1248194" h="6858000">
                <a:moveTo>
                  <a:pt x="0" y="0"/>
                </a:moveTo>
                <a:lnTo>
                  <a:pt x="1107770" y="6858000"/>
                </a:lnTo>
                <a:lnTo>
                  <a:pt x="1248194" y="6858000"/>
                </a:lnTo>
                <a:lnTo>
                  <a:pt x="1248194" y="0"/>
                </a:lnTo>
                <a:lnTo>
                  <a:pt x="0" y="0"/>
                </a:lnTo>
                <a:close/>
              </a:path>
            </a:pathLst>
          </a:custGeom>
          <a:solidFill>
            <a:srgbClr val="90C225"/>
          </a:solidFill>
        </p:spPr>
        <p:txBody>
          <a:bodyPr wrap="square" lIns="0" tIns="0" rIns="0" bIns="0" rtlCol="0">
            <a:noAutofit/>
          </a:bodyPr>
          <a:lstStyle/>
          <a:p>
            <a:endParaRPr dirty="0"/>
          </a:p>
        </p:txBody>
      </p:sp>
      <p:sp>
        <p:nvSpPr>
          <p:cNvPr id="16" name="object 16"/>
          <p:cNvSpPr/>
          <p:nvPr/>
        </p:nvSpPr>
        <p:spPr>
          <a:xfrm>
            <a:off x="10372347" y="3590544"/>
            <a:ext cx="1816608" cy="3267455"/>
          </a:xfrm>
          <a:custGeom>
            <a:avLst/>
            <a:gdLst/>
            <a:ahLst/>
            <a:cxnLst/>
            <a:rect l="l" t="t" r="r" b="b"/>
            <a:pathLst>
              <a:path w="1816607" h="3267455">
                <a:moveTo>
                  <a:pt x="0" y="3267455"/>
                </a:moveTo>
                <a:lnTo>
                  <a:pt x="1816608" y="3267455"/>
                </a:lnTo>
                <a:lnTo>
                  <a:pt x="1816608" y="0"/>
                </a:lnTo>
                <a:lnTo>
                  <a:pt x="0" y="3267455"/>
                </a:lnTo>
                <a:close/>
              </a:path>
            </a:pathLst>
          </a:custGeom>
          <a:solidFill>
            <a:srgbClr val="90C225"/>
          </a:solidFill>
        </p:spPr>
        <p:txBody>
          <a:bodyPr wrap="square" lIns="0" tIns="0" rIns="0" bIns="0" rtlCol="0">
            <a:noAutofit/>
          </a:bodyPr>
          <a:lstStyle/>
          <a:p>
            <a:endParaRPr dirty="0"/>
          </a:p>
        </p:txBody>
      </p:sp>
      <p:sp>
        <p:nvSpPr>
          <p:cNvPr id="17" name="object 17"/>
          <p:cNvSpPr/>
          <p:nvPr/>
        </p:nvSpPr>
        <p:spPr>
          <a:xfrm>
            <a:off x="4861560" y="3106801"/>
            <a:ext cx="2547239" cy="2320671"/>
          </a:xfrm>
          <a:prstGeom prst="rect">
            <a:avLst/>
          </a:prstGeom>
          <a:blipFill>
            <a:blip r:embed="rId2" cstate="print"/>
            <a:stretch>
              <a:fillRect/>
            </a:stretch>
          </a:blipFill>
        </p:spPr>
        <p:txBody>
          <a:bodyPr wrap="square" lIns="0" tIns="0" rIns="0" bIns="0" rtlCol="0">
            <a:noAutofit/>
          </a:bodyPr>
          <a:lstStyle/>
          <a:p>
            <a:endParaRPr dirty="0"/>
          </a:p>
        </p:txBody>
      </p:sp>
      <p:sp>
        <p:nvSpPr>
          <p:cNvPr id="7" name="object 7"/>
          <p:cNvSpPr/>
          <p:nvPr/>
        </p:nvSpPr>
        <p:spPr>
          <a:xfrm>
            <a:off x="0" y="4012692"/>
            <a:ext cx="448056" cy="2845308"/>
          </a:xfrm>
          <a:custGeom>
            <a:avLst/>
            <a:gdLst/>
            <a:ahLst/>
            <a:cxnLst/>
            <a:rect l="l" t="t" r="r" b="b"/>
            <a:pathLst>
              <a:path w="448056" h="2845307">
                <a:moveTo>
                  <a:pt x="0" y="2845307"/>
                </a:moveTo>
                <a:lnTo>
                  <a:pt x="448056" y="2845307"/>
                </a:lnTo>
                <a:lnTo>
                  <a:pt x="0" y="0"/>
                </a:lnTo>
                <a:lnTo>
                  <a:pt x="0" y="2845307"/>
                </a:lnTo>
                <a:close/>
              </a:path>
            </a:pathLst>
          </a:custGeom>
          <a:solidFill>
            <a:srgbClr val="90C225"/>
          </a:solidFill>
        </p:spPr>
        <p:txBody>
          <a:bodyPr wrap="square" lIns="0" tIns="0" rIns="0" bIns="0" rtlCol="0">
            <a:noAutofit/>
          </a:bodyPr>
          <a:lstStyle/>
          <a:p>
            <a:endParaRPr dirty="0"/>
          </a:p>
        </p:txBody>
      </p:sp>
      <p:sp>
        <p:nvSpPr>
          <p:cNvPr id="6" name="object 6"/>
          <p:cNvSpPr txBox="1"/>
          <p:nvPr/>
        </p:nvSpPr>
        <p:spPr>
          <a:xfrm>
            <a:off x="3240303" y="2344450"/>
            <a:ext cx="2921121" cy="672425"/>
          </a:xfrm>
          <a:prstGeom prst="rect">
            <a:avLst/>
          </a:prstGeom>
        </p:spPr>
        <p:txBody>
          <a:bodyPr wrap="square" lIns="0" tIns="0" rIns="0" bIns="0" rtlCol="0">
            <a:noAutofit/>
          </a:bodyPr>
          <a:lstStyle/>
          <a:p>
            <a:pPr marL="12700">
              <a:lnSpc>
                <a:spcPts val="2245"/>
              </a:lnSpc>
              <a:spcBef>
                <a:spcPts val="112"/>
              </a:spcBef>
            </a:pPr>
            <a:r>
              <a:rPr sz="2100" spc="0" dirty="0" smtClean="0">
                <a:solidFill>
                  <a:srgbClr val="070707"/>
                </a:solidFill>
                <a:latin typeface="Arial"/>
                <a:cs typeface="Arial"/>
              </a:rPr>
              <a:t>Relevance</a:t>
            </a:r>
            <a:r>
              <a:rPr sz="2100" spc="264" dirty="0" smtClean="0">
                <a:solidFill>
                  <a:srgbClr val="070707"/>
                </a:solidFill>
                <a:latin typeface="Arial"/>
                <a:cs typeface="Arial"/>
              </a:rPr>
              <a:t> </a:t>
            </a:r>
            <a:r>
              <a:rPr sz="2100" spc="0" dirty="0" smtClean="0">
                <a:solidFill>
                  <a:srgbClr val="070707"/>
                </a:solidFill>
                <a:latin typeface="Arial"/>
                <a:cs typeface="Arial"/>
              </a:rPr>
              <a:t>of</a:t>
            </a:r>
            <a:r>
              <a:rPr sz="2100" spc="279" dirty="0" smtClean="0">
                <a:solidFill>
                  <a:srgbClr val="070707"/>
                </a:solidFill>
                <a:latin typeface="Arial"/>
                <a:cs typeface="Arial"/>
              </a:rPr>
              <a:t> </a:t>
            </a:r>
            <a:r>
              <a:rPr sz="2100" spc="0" dirty="0" smtClean="0">
                <a:solidFill>
                  <a:srgbClr val="070707"/>
                </a:solidFill>
                <a:latin typeface="Arial"/>
                <a:cs typeface="Arial"/>
              </a:rPr>
              <a:t>Sociology</a:t>
            </a:r>
            <a:endParaRPr sz="2100" dirty="0">
              <a:latin typeface="Arial"/>
              <a:cs typeface="Arial"/>
            </a:endParaRPr>
          </a:p>
          <a:p>
            <a:pPr marL="854264" marR="40004">
              <a:lnSpc>
                <a:spcPct val="95825"/>
              </a:lnSpc>
              <a:spcBef>
                <a:spcPts val="467"/>
              </a:spcBef>
            </a:pPr>
            <a:r>
              <a:rPr sz="2100" spc="0" dirty="0" smtClean="0">
                <a:solidFill>
                  <a:srgbClr val="070707"/>
                </a:solidFill>
                <a:latin typeface="Arial"/>
                <a:cs typeface="Arial"/>
              </a:rPr>
              <a:t>Anthropology</a:t>
            </a:r>
            <a:endParaRPr sz="2100" dirty="0">
              <a:latin typeface="Arial"/>
              <a:cs typeface="Arial"/>
            </a:endParaRPr>
          </a:p>
        </p:txBody>
      </p:sp>
      <p:sp>
        <p:nvSpPr>
          <p:cNvPr id="5" name="object 5"/>
          <p:cNvSpPr txBox="1"/>
          <p:nvPr/>
        </p:nvSpPr>
        <p:spPr>
          <a:xfrm>
            <a:off x="6226262" y="2344450"/>
            <a:ext cx="510382" cy="292100"/>
          </a:xfrm>
          <a:prstGeom prst="rect">
            <a:avLst/>
          </a:prstGeom>
        </p:spPr>
        <p:txBody>
          <a:bodyPr wrap="square" lIns="0" tIns="0" rIns="0" bIns="0" rtlCol="0">
            <a:noAutofit/>
          </a:bodyPr>
          <a:lstStyle/>
          <a:p>
            <a:pPr marL="12700">
              <a:lnSpc>
                <a:spcPts val="2245"/>
              </a:lnSpc>
              <a:spcBef>
                <a:spcPts val="112"/>
              </a:spcBef>
            </a:pPr>
            <a:r>
              <a:rPr sz="2100" spc="0" dirty="0" smtClean="0">
                <a:solidFill>
                  <a:srgbClr val="070707"/>
                </a:solidFill>
                <a:latin typeface="Arial"/>
                <a:cs typeface="Arial"/>
              </a:rPr>
              <a:t>and</a:t>
            </a:r>
            <a:endParaRPr sz="2100" dirty="0">
              <a:latin typeface="Arial"/>
              <a:cs typeface="Arial"/>
            </a:endParaRPr>
          </a:p>
        </p:txBody>
      </p:sp>
      <p:sp>
        <p:nvSpPr>
          <p:cNvPr id="4" name="object 4"/>
          <p:cNvSpPr txBox="1"/>
          <p:nvPr/>
        </p:nvSpPr>
        <p:spPr>
          <a:xfrm>
            <a:off x="2690036" y="3140373"/>
            <a:ext cx="1399097" cy="228600"/>
          </a:xfrm>
          <a:prstGeom prst="rect">
            <a:avLst/>
          </a:prstGeom>
        </p:spPr>
        <p:txBody>
          <a:bodyPr wrap="square" lIns="0" tIns="0" rIns="0" bIns="0" rtlCol="0">
            <a:noAutofit/>
          </a:bodyPr>
          <a:lstStyle/>
          <a:p>
            <a:pPr marL="12700">
              <a:lnSpc>
                <a:spcPts val="1735"/>
              </a:lnSpc>
              <a:spcBef>
                <a:spcPts val="86"/>
              </a:spcBef>
            </a:pPr>
            <a:r>
              <a:rPr sz="1600" spc="0" dirty="0" smtClean="0">
                <a:solidFill>
                  <a:srgbClr val="070707"/>
                </a:solidFill>
                <a:latin typeface="Arial"/>
                <a:cs typeface="Arial"/>
              </a:rPr>
              <a:t>• </a:t>
            </a:r>
            <a:r>
              <a:rPr sz="1600" spc="144" dirty="0" smtClean="0">
                <a:solidFill>
                  <a:srgbClr val="070707"/>
                </a:solidFill>
                <a:latin typeface="Arial"/>
                <a:cs typeface="Arial"/>
              </a:rPr>
              <a:t> </a:t>
            </a:r>
            <a:r>
              <a:rPr sz="1600" spc="0" dirty="0" smtClean="0">
                <a:solidFill>
                  <a:srgbClr val="070707"/>
                </a:solidFill>
                <a:latin typeface="Arial"/>
                <a:cs typeface="Arial"/>
              </a:rPr>
              <a:t>Identification</a:t>
            </a:r>
            <a:endParaRPr sz="1600" dirty="0">
              <a:latin typeface="Arial"/>
              <a:cs typeface="Arial"/>
            </a:endParaRPr>
          </a:p>
        </p:txBody>
      </p:sp>
      <p:sp>
        <p:nvSpPr>
          <p:cNvPr id="3" name="object 3"/>
          <p:cNvSpPr txBox="1"/>
          <p:nvPr/>
        </p:nvSpPr>
        <p:spPr>
          <a:xfrm>
            <a:off x="4219436" y="3140373"/>
            <a:ext cx="242292" cy="228600"/>
          </a:xfrm>
          <a:prstGeom prst="rect">
            <a:avLst/>
          </a:prstGeom>
        </p:spPr>
        <p:txBody>
          <a:bodyPr wrap="square" lIns="0" tIns="0" rIns="0" bIns="0" rtlCol="0">
            <a:noAutofit/>
          </a:bodyPr>
          <a:lstStyle/>
          <a:p>
            <a:pPr marL="12700">
              <a:lnSpc>
                <a:spcPts val="1735"/>
              </a:lnSpc>
              <a:spcBef>
                <a:spcPts val="86"/>
              </a:spcBef>
            </a:pPr>
            <a:r>
              <a:rPr sz="1600" spc="0" dirty="0" smtClean="0">
                <a:solidFill>
                  <a:srgbClr val="070707"/>
                </a:solidFill>
                <a:latin typeface="Arial"/>
                <a:cs typeface="Arial"/>
              </a:rPr>
              <a:t>of</a:t>
            </a:r>
            <a:endParaRPr sz="1600" dirty="0">
              <a:latin typeface="Arial"/>
              <a:cs typeface="Arial"/>
            </a:endParaRPr>
          </a:p>
        </p:txBody>
      </p:sp>
      <p:sp>
        <p:nvSpPr>
          <p:cNvPr id="2" name="object 2"/>
          <p:cNvSpPr txBox="1"/>
          <p:nvPr/>
        </p:nvSpPr>
        <p:spPr>
          <a:xfrm>
            <a:off x="2698126" y="3415501"/>
            <a:ext cx="2105160" cy="1385760"/>
          </a:xfrm>
          <a:prstGeom prst="rect">
            <a:avLst/>
          </a:prstGeom>
        </p:spPr>
        <p:txBody>
          <a:bodyPr wrap="square" lIns="0" tIns="0" rIns="0" bIns="0" rtlCol="0">
            <a:noAutofit/>
          </a:bodyPr>
          <a:lstStyle/>
          <a:p>
            <a:pPr marL="206910">
              <a:lnSpc>
                <a:spcPts val="1735"/>
              </a:lnSpc>
              <a:spcBef>
                <a:spcPts val="86"/>
              </a:spcBef>
            </a:pPr>
            <a:r>
              <a:rPr sz="1600" spc="0" dirty="0" smtClean="0">
                <a:solidFill>
                  <a:srgbClr val="070707"/>
                </a:solidFill>
                <a:latin typeface="Arial"/>
                <a:cs typeface="Arial"/>
              </a:rPr>
              <a:t>uniqueness</a:t>
            </a:r>
            <a:r>
              <a:rPr sz="1600" spc="293" dirty="0" smtClean="0">
                <a:solidFill>
                  <a:srgbClr val="070707"/>
                </a:solidFill>
                <a:latin typeface="Arial"/>
                <a:cs typeface="Arial"/>
              </a:rPr>
              <a:t> </a:t>
            </a:r>
            <a:r>
              <a:rPr sz="1600" spc="0" dirty="0" smtClean="0">
                <a:solidFill>
                  <a:srgbClr val="070707"/>
                </a:solidFill>
                <a:latin typeface="Arial"/>
                <a:cs typeface="Arial"/>
              </a:rPr>
              <a:t>of</a:t>
            </a:r>
            <a:r>
              <a:rPr sz="1600" spc="133" dirty="0" smtClean="0">
                <a:solidFill>
                  <a:srgbClr val="070707"/>
                </a:solidFill>
                <a:latin typeface="Arial"/>
                <a:cs typeface="Arial"/>
              </a:rPr>
              <a:t> </a:t>
            </a:r>
            <a:r>
              <a:rPr sz="1600" spc="0" dirty="0" smtClean="0">
                <a:solidFill>
                  <a:srgbClr val="070707"/>
                </a:solidFill>
                <a:latin typeface="Arial"/>
                <a:cs typeface="Arial"/>
              </a:rPr>
              <a:t>one's</a:t>
            </a:r>
            <a:endParaRPr sz="1600" dirty="0">
              <a:latin typeface="Arial"/>
              <a:cs typeface="Arial"/>
            </a:endParaRPr>
          </a:p>
          <a:p>
            <a:pPr marL="190724" marR="30479">
              <a:lnSpc>
                <a:spcPct val="95825"/>
              </a:lnSpc>
              <a:spcBef>
                <a:spcPts val="238"/>
              </a:spcBef>
            </a:pPr>
            <a:r>
              <a:rPr sz="1600" spc="0" dirty="0" smtClean="0">
                <a:solidFill>
                  <a:srgbClr val="070707"/>
                </a:solidFill>
                <a:latin typeface="Arial"/>
                <a:cs typeface="Arial"/>
              </a:rPr>
              <a:t>group</a:t>
            </a:r>
            <a:endParaRPr sz="1600" dirty="0">
              <a:latin typeface="Arial"/>
              <a:cs typeface="Arial"/>
            </a:endParaRPr>
          </a:p>
          <a:p>
            <a:pPr marL="198812" marR="58384" indent="-186112">
              <a:lnSpc>
                <a:spcPts val="2170"/>
              </a:lnSpc>
              <a:spcBef>
                <a:spcPts val="645"/>
              </a:spcBef>
              <a:tabLst>
                <a:tab pos="203200" algn="l"/>
              </a:tabLst>
            </a:pPr>
            <a:r>
              <a:rPr sz="1600" spc="0" dirty="0" smtClean="0">
                <a:solidFill>
                  <a:srgbClr val="070707"/>
                </a:solidFill>
                <a:latin typeface="Arial"/>
                <a:cs typeface="Arial"/>
              </a:rPr>
              <a:t>•		Provide</a:t>
            </a:r>
            <a:r>
              <a:rPr sz="1600" spc="248" dirty="0" smtClean="0">
                <a:solidFill>
                  <a:srgbClr val="070707"/>
                </a:solidFill>
                <a:latin typeface="Arial"/>
                <a:cs typeface="Arial"/>
              </a:rPr>
              <a:t> </a:t>
            </a:r>
            <a:r>
              <a:rPr sz="1600" spc="0" dirty="0" smtClean="0">
                <a:solidFill>
                  <a:srgbClr val="070707"/>
                </a:solidFill>
                <a:latin typeface="Arial"/>
                <a:cs typeface="Arial"/>
              </a:rPr>
              <a:t>avenues</a:t>
            </a:r>
            <a:r>
              <a:rPr sz="1600" spc="134" dirty="0" smtClean="0">
                <a:solidFill>
                  <a:srgbClr val="070707"/>
                </a:solidFill>
                <a:latin typeface="Arial"/>
                <a:cs typeface="Arial"/>
              </a:rPr>
              <a:t> </a:t>
            </a:r>
            <a:r>
              <a:rPr sz="1600" spc="0" dirty="0" smtClean="0">
                <a:solidFill>
                  <a:srgbClr val="070707"/>
                </a:solidFill>
                <a:latin typeface="Arial"/>
                <a:cs typeface="Arial"/>
              </a:rPr>
              <a:t>of respect</a:t>
            </a:r>
            <a:r>
              <a:rPr sz="1600" spc="169" dirty="0" smtClean="0">
                <a:solidFill>
                  <a:srgbClr val="070707"/>
                </a:solidFill>
                <a:latin typeface="Arial"/>
                <a:cs typeface="Arial"/>
              </a:rPr>
              <a:t> </a:t>
            </a:r>
            <a:r>
              <a:rPr sz="1600" spc="0" dirty="0" smtClean="0">
                <a:solidFill>
                  <a:srgbClr val="070707"/>
                </a:solidFill>
                <a:latin typeface="Arial"/>
                <a:cs typeface="Arial"/>
              </a:rPr>
              <a:t>and acceptance</a:t>
            </a:r>
            <a:endParaRPr sz="1600" dirty="0">
              <a:latin typeface="Arial"/>
              <a:cs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p:nvPr/>
        </p:nvSpPr>
        <p:spPr>
          <a:xfrm>
            <a:off x="9371076" y="0"/>
            <a:ext cx="1219200" cy="6858000"/>
          </a:xfrm>
          <a:custGeom>
            <a:avLst/>
            <a:gdLst/>
            <a:ahLst/>
            <a:cxnLst/>
            <a:rect l="l" t="t" r="r" b="b"/>
            <a:pathLst>
              <a:path w="1219200" h="6858000">
                <a:moveTo>
                  <a:pt x="0" y="0"/>
                </a:moveTo>
                <a:lnTo>
                  <a:pt x="1219200" y="6858000"/>
                </a:lnTo>
              </a:path>
            </a:pathLst>
          </a:custGeom>
          <a:ln w="9144">
            <a:solidFill>
              <a:srgbClr val="C0C0C0"/>
            </a:solidFill>
          </a:ln>
        </p:spPr>
        <p:txBody>
          <a:bodyPr wrap="square" lIns="0" tIns="0" rIns="0" bIns="0" rtlCol="0">
            <a:noAutofit/>
          </a:bodyPr>
          <a:lstStyle/>
          <a:p>
            <a:endParaRPr dirty="0"/>
          </a:p>
        </p:txBody>
      </p:sp>
      <p:sp>
        <p:nvSpPr>
          <p:cNvPr id="9" name="object 9"/>
          <p:cNvSpPr/>
          <p:nvPr/>
        </p:nvSpPr>
        <p:spPr>
          <a:xfrm>
            <a:off x="7424931" y="3681983"/>
            <a:ext cx="4763554" cy="3176587"/>
          </a:xfrm>
          <a:custGeom>
            <a:avLst/>
            <a:gdLst/>
            <a:ahLst/>
            <a:cxnLst/>
            <a:rect l="l" t="t" r="r" b="b"/>
            <a:pathLst>
              <a:path w="4763554" h="3176587">
                <a:moveTo>
                  <a:pt x="4763554" y="0"/>
                </a:moveTo>
                <a:lnTo>
                  <a:pt x="857" y="3176016"/>
                </a:lnTo>
              </a:path>
              <a:path w="4763554" h="3176587">
                <a:moveTo>
                  <a:pt x="857" y="3176016"/>
                </a:moveTo>
                <a:lnTo>
                  <a:pt x="4763554" y="1"/>
                </a:lnTo>
              </a:path>
            </a:pathLst>
          </a:custGeom>
          <a:ln w="9144">
            <a:solidFill>
              <a:srgbClr val="D9DADA"/>
            </a:solidFill>
          </a:ln>
        </p:spPr>
        <p:txBody>
          <a:bodyPr wrap="square" lIns="0" tIns="0" rIns="0" bIns="0" rtlCol="0">
            <a:noAutofit/>
          </a:bodyPr>
          <a:lstStyle/>
          <a:p>
            <a:endParaRPr dirty="0"/>
          </a:p>
        </p:txBody>
      </p:sp>
      <p:sp>
        <p:nvSpPr>
          <p:cNvPr id="10" name="object 10"/>
          <p:cNvSpPr/>
          <p:nvPr/>
        </p:nvSpPr>
        <p:spPr>
          <a:xfrm>
            <a:off x="9182100" y="0"/>
            <a:ext cx="3006852" cy="6858000"/>
          </a:xfrm>
          <a:custGeom>
            <a:avLst/>
            <a:gdLst/>
            <a:ahLst/>
            <a:cxnLst/>
            <a:rect l="l" t="t" r="r" b="b"/>
            <a:pathLst>
              <a:path w="3006852" h="6858000">
                <a:moveTo>
                  <a:pt x="2042464" y="0"/>
                </a:moveTo>
                <a:lnTo>
                  <a:pt x="0" y="6858000"/>
                </a:lnTo>
                <a:lnTo>
                  <a:pt x="3006851" y="6858000"/>
                </a:lnTo>
                <a:lnTo>
                  <a:pt x="3006851" y="0"/>
                </a:lnTo>
                <a:lnTo>
                  <a:pt x="2042464" y="0"/>
                </a:lnTo>
                <a:close/>
              </a:path>
            </a:pathLst>
          </a:custGeom>
          <a:solidFill>
            <a:srgbClr val="90C225"/>
          </a:solidFill>
        </p:spPr>
        <p:txBody>
          <a:bodyPr wrap="square" lIns="0" tIns="0" rIns="0" bIns="0" rtlCol="0">
            <a:noAutofit/>
          </a:bodyPr>
          <a:lstStyle/>
          <a:p>
            <a:endParaRPr dirty="0"/>
          </a:p>
        </p:txBody>
      </p:sp>
      <p:sp>
        <p:nvSpPr>
          <p:cNvPr id="11" name="object 11"/>
          <p:cNvSpPr/>
          <p:nvPr/>
        </p:nvSpPr>
        <p:spPr>
          <a:xfrm>
            <a:off x="9604330" y="0"/>
            <a:ext cx="2587675" cy="6858000"/>
          </a:xfrm>
          <a:custGeom>
            <a:avLst/>
            <a:gdLst/>
            <a:ahLst/>
            <a:cxnLst/>
            <a:rect l="l" t="t" r="r" b="b"/>
            <a:pathLst>
              <a:path w="2587675" h="6858000">
                <a:moveTo>
                  <a:pt x="2587669" y="0"/>
                </a:moveTo>
                <a:lnTo>
                  <a:pt x="0" y="0"/>
                </a:lnTo>
                <a:lnTo>
                  <a:pt x="1208189" y="6858000"/>
                </a:lnTo>
                <a:lnTo>
                  <a:pt x="2587669" y="6858000"/>
                </a:lnTo>
                <a:lnTo>
                  <a:pt x="2587669" y="0"/>
                </a:lnTo>
                <a:close/>
              </a:path>
            </a:pathLst>
          </a:custGeom>
          <a:solidFill>
            <a:srgbClr val="90C225"/>
          </a:solidFill>
        </p:spPr>
        <p:txBody>
          <a:bodyPr wrap="square" lIns="0" tIns="0" rIns="0" bIns="0" rtlCol="0">
            <a:noAutofit/>
          </a:bodyPr>
          <a:lstStyle/>
          <a:p>
            <a:endParaRPr dirty="0"/>
          </a:p>
        </p:txBody>
      </p:sp>
      <p:sp>
        <p:nvSpPr>
          <p:cNvPr id="12" name="object 12"/>
          <p:cNvSpPr/>
          <p:nvPr/>
        </p:nvSpPr>
        <p:spPr>
          <a:xfrm>
            <a:off x="8932167" y="3048000"/>
            <a:ext cx="3259836" cy="3810000"/>
          </a:xfrm>
          <a:custGeom>
            <a:avLst/>
            <a:gdLst/>
            <a:ahLst/>
            <a:cxnLst/>
            <a:rect l="l" t="t" r="r" b="b"/>
            <a:pathLst>
              <a:path w="3259835" h="3810000">
                <a:moveTo>
                  <a:pt x="3259832" y="4"/>
                </a:moveTo>
                <a:lnTo>
                  <a:pt x="0" y="3810000"/>
                </a:lnTo>
                <a:lnTo>
                  <a:pt x="3259832" y="3810000"/>
                </a:lnTo>
                <a:lnTo>
                  <a:pt x="3259832" y="4"/>
                </a:lnTo>
                <a:close/>
              </a:path>
            </a:pathLst>
          </a:custGeom>
          <a:solidFill>
            <a:srgbClr val="539F20"/>
          </a:solidFill>
        </p:spPr>
        <p:txBody>
          <a:bodyPr wrap="square" lIns="0" tIns="0" rIns="0" bIns="0" rtlCol="0">
            <a:noAutofit/>
          </a:bodyPr>
          <a:lstStyle/>
          <a:p>
            <a:endParaRPr dirty="0"/>
          </a:p>
        </p:txBody>
      </p:sp>
      <p:sp>
        <p:nvSpPr>
          <p:cNvPr id="13" name="object 13"/>
          <p:cNvSpPr/>
          <p:nvPr/>
        </p:nvSpPr>
        <p:spPr>
          <a:xfrm>
            <a:off x="9337793" y="0"/>
            <a:ext cx="2851162" cy="6858000"/>
          </a:xfrm>
          <a:custGeom>
            <a:avLst/>
            <a:gdLst/>
            <a:ahLst/>
            <a:cxnLst/>
            <a:rect l="l" t="t" r="r" b="b"/>
            <a:pathLst>
              <a:path w="2851162" h="6858000">
                <a:moveTo>
                  <a:pt x="0" y="0"/>
                </a:moveTo>
                <a:lnTo>
                  <a:pt x="2467571" y="6858000"/>
                </a:lnTo>
                <a:lnTo>
                  <a:pt x="2851162" y="6858000"/>
                </a:lnTo>
                <a:lnTo>
                  <a:pt x="2851162" y="0"/>
                </a:lnTo>
                <a:lnTo>
                  <a:pt x="0" y="0"/>
                </a:lnTo>
                <a:close/>
              </a:path>
            </a:pathLst>
          </a:custGeom>
          <a:solidFill>
            <a:srgbClr val="3E7818"/>
          </a:solidFill>
        </p:spPr>
        <p:txBody>
          <a:bodyPr wrap="square" lIns="0" tIns="0" rIns="0" bIns="0" rtlCol="0">
            <a:noAutofit/>
          </a:bodyPr>
          <a:lstStyle/>
          <a:p>
            <a:endParaRPr dirty="0"/>
          </a:p>
        </p:txBody>
      </p:sp>
      <p:sp>
        <p:nvSpPr>
          <p:cNvPr id="14" name="object 14"/>
          <p:cNvSpPr/>
          <p:nvPr/>
        </p:nvSpPr>
        <p:spPr>
          <a:xfrm>
            <a:off x="10898132" y="0"/>
            <a:ext cx="1290815" cy="6858000"/>
          </a:xfrm>
          <a:custGeom>
            <a:avLst/>
            <a:gdLst/>
            <a:ahLst/>
            <a:cxnLst/>
            <a:rect l="l" t="t" r="r" b="b"/>
            <a:pathLst>
              <a:path w="1290815" h="6858000">
                <a:moveTo>
                  <a:pt x="1018946" y="0"/>
                </a:moveTo>
                <a:lnTo>
                  <a:pt x="0" y="6858000"/>
                </a:lnTo>
                <a:lnTo>
                  <a:pt x="1290815" y="6858000"/>
                </a:lnTo>
                <a:lnTo>
                  <a:pt x="1290815" y="0"/>
                </a:lnTo>
                <a:lnTo>
                  <a:pt x="1018946" y="0"/>
                </a:lnTo>
                <a:close/>
              </a:path>
            </a:pathLst>
          </a:custGeom>
          <a:solidFill>
            <a:srgbClr val="C0E373"/>
          </a:solidFill>
        </p:spPr>
        <p:txBody>
          <a:bodyPr wrap="square" lIns="0" tIns="0" rIns="0" bIns="0" rtlCol="0">
            <a:noAutofit/>
          </a:bodyPr>
          <a:lstStyle/>
          <a:p>
            <a:endParaRPr dirty="0"/>
          </a:p>
        </p:txBody>
      </p:sp>
      <p:sp>
        <p:nvSpPr>
          <p:cNvPr id="15" name="object 15"/>
          <p:cNvSpPr/>
          <p:nvPr/>
        </p:nvSpPr>
        <p:spPr>
          <a:xfrm>
            <a:off x="10940752" y="0"/>
            <a:ext cx="1248194" cy="6858000"/>
          </a:xfrm>
          <a:custGeom>
            <a:avLst/>
            <a:gdLst/>
            <a:ahLst/>
            <a:cxnLst/>
            <a:rect l="l" t="t" r="r" b="b"/>
            <a:pathLst>
              <a:path w="1248194" h="6858000">
                <a:moveTo>
                  <a:pt x="0" y="0"/>
                </a:moveTo>
                <a:lnTo>
                  <a:pt x="1107770" y="6858000"/>
                </a:lnTo>
                <a:lnTo>
                  <a:pt x="1248194" y="6858000"/>
                </a:lnTo>
                <a:lnTo>
                  <a:pt x="1248194" y="0"/>
                </a:lnTo>
                <a:lnTo>
                  <a:pt x="0" y="0"/>
                </a:lnTo>
                <a:close/>
              </a:path>
            </a:pathLst>
          </a:custGeom>
          <a:solidFill>
            <a:srgbClr val="90C225"/>
          </a:solidFill>
        </p:spPr>
        <p:txBody>
          <a:bodyPr wrap="square" lIns="0" tIns="0" rIns="0" bIns="0" rtlCol="0">
            <a:noAutofit/>
          </a:bodyPr>
          <a:lstStyle/>
          <a:p>
            <a:endParaRPr dirty="0"/>
          </a:p>
        </p:txBody>
      </p:sp>
      <p:sp>
        <p:nvSpPr>
          <p:cNvPr id="16" name="object 16"/>
          <p:cNvSpPr/>
          <p:nvPr/>
        </p:nvSpPr>
        <p:spPr>
          <a:xfrm>
            <a:off x="10372347" y="3590544"/>
            <a:ext cx="1816608" cy="3267455"/>
          </a:xfrm>
          <a:custGeom>
            <a:avLst/>
            <a:gdLst/>
            <a:ahLst/>
            <a:cxnLst/>
            <a:rect l="l" t="t" r="r" b="b"/>
            <a:pathLst>
              <a:path w="1816607" h="3267455">
                <a:moveTo>
                  <a:pt x="0" y="3267455"/>
                </a:moveTo>
                <a:lnTo>
                  <a:pt x="1816608" y="3267455"/>
                </a:lnTo>
                <a:lnTo>
                  <a:pt x="1816608" y="0"/>
                </a:lnTo>
                <a:lnTo>
                  <a:pt x="0" y="3267455"/>
                </a:lnTo>
                <a:close/>
              </a:path>
            </a:pathLst>
          </a:custGeom>
          <a:solidFill>
            <a:srgbClr val="90C225"/>
          </a:solidFill>
        </p:spPr>
        <p:txBody>
          <a:bodyPr wrap="square" lIns="0" tIns="0" rIns="0" bIns="0" rtlCol="0">
            <a:noAutofit/>
          </a:bodyPr>
          <a:lstStyle/>
          <a:p>
            <a:endParaRPr dirty="0"/>
          </a:p>
        </p:txBody>
      </p:sp>
      <p:sp>
        <p:nvSpPr>
          <p:cNvPr id="7" name="object 7"/>
          <p:cNvSpPr/>
          <p:nvPr/>
        </p:nvSpPr>
        <p:spPr>
          <a:xfrm>
            <a:off x="0" y="4012692"/>
            <a:ext cx="448056" cy="2845308"/>
          </a:xfrm>
          <a:custGeom>
            <a:avLst/>
            <a:gdLst/>
            <a:ahLst/>
            <a:cxnLst/>
            <a:rect l="l" t="t" r="r" b="b"/>
            <a:pathLst>
              <a:path w="448056" h="2845307">
                <a:moveTo>
                  <a:pt x="0" y="2845307"/>
                </a:moveTo>
                <a:lnTo>
                  <a:pt x="448056" y="2845307"/>
                </a:lnTo>
                <a:lnTo>
                  <a:pt x="0" y="0"/>
                </a:lnTo>
                <a:lnTo>
                  <a:pt x="0" y="2845307"/>
                </a:lnTo>
                <a:close/>
              </a:path>
            </a:pathLst>
          </a:custGeom>
          <a:solidFill>
            <a:srgbClr val="90C225"/>
          </a:solidFill>
        </p:spPr>
        <p:txBody>
          <a:bodyPr wrap="square" lIns="0" tIns="0" rIns="0" bIns="0" rtlCol="0">
            <a:noAutofit/>
          </a:bodyPr>
          <a:lstStyle/>
          <a:p>
            <a:endParaRPr dirty="0"/>
          </a:p>
        </p:txBody>
      </p:sp>
      <p:sp>
        <p:nvSpPr>
          <p:cNvPr id="6" name="object 6"/>
          <p:cNvSpPr/>
          <p:nvPr/>
        </p:nvSpPr>
        <p:spPr>
          <a:xfrm>
            <a:off x="2854706" y="4029329"/>
            <a:ext cx="1576196" cy="1236345"/>
          </a:xfrm>
          <a:prstGeom prst="rect">
            <a:avLst/>
          </a:prstGeom>
          <a:blipFill>
            <a:blip r:embed="rId2" cstate="print"/>
            <a:stretch>
              <a:fillRect/>
            </a:stretch>
          </a:blipFill>
        </p:spPr>
        <p:txBody>
          <a:bodyPr wrap="square" lIns="0" tIns="0" rIns="0" bIns="0" rtlCol="0">
            <a:noAutofit/>
          </a:bodyPr>
          <a:lstStyle/>
          <a:p>
            <a:endParaRPr dirty="0"/>
          </a:p>
        </p:txBody>
      </p:sp>
      <p:sp>
        <p:nvSpPr>
          <p:cNvPr id="5" name="object 5"/>
          <p:cNvSpPr/>
          <p:nvPr/>
        </p:nvSpPr>
        <p:spPr>
          <a:xfrm>
            <a:off x="4618863" y="3689350"/>
            <a:ext cx="2644394" cy="1948433"/>
          </a:xfrm>
          <a:prstGeom prst="rect">
            <a:avLst/>
          </a:prstGeom>
          <a:blipFill>
            <a:blip r:embed="rId3" cstate="print"/>
            <a:stretch>
              <a:fillRect/>
            </a:stretch>
          </a:blipFill>
        </p:spPr>
        <p:txBody>
          <a:bodyPr wrap="square" lIns="0" tIns="0" rIns="0" bIns="0" rtlCol="0">
            <a:noAutofit/>
          </a:bodyPr>
          <a:lstStyle/>
          <a:p>
            <a:endParaRPr dirty="0"/>
          </a:p>
        </p:txBody>
      </p:sp>
      <p:sp>
        <p:nvSpPr>
          <p:cNvPr id="4" name="object 4"/>
          <p:cNvSpPr txBox="1"/>
          <p:nvPr/>
        </p:nvSpPr>
        <p:spPr>
          <a:xfrm>
            <a:off x="2690036" y="2344450"/>
            <a:ext cx="4026606" cy="1024522"/>
          </a:xfrm>
          <a:prstGeom prst="rect">
            <a:avLst/>
          </a:prstGeom>
        </p:spPr>
        <p:txBody>
          <a:bodyPr wrap="square" lIns="0" tIns="0" rIns="0" bIns="0" rtlCol="0">
            <a:noAutofit/>
          </a:bodyPr>
          <a:lstStyle/>
          <a:p>
            <a:pPr marL="530264" algn="ctr">
              <a:lnSpc>
                <a:spcPts val="2245"/>
              </a:lnSpc>
              <a:spcBef>
                <a:spcPts val="112"/>
              </a:spcBef>
            </a:pPr>
            <a:r>
              <a:rPr sz="2100" spc="0" dirty="0" smtClean="0">
                <a:solidFill>
                  <a:srgbClr val="050505"/>
                </a:solidFill>
                <a:latin typeface="Arial"/>
                <a:cs typeface="Arial"/>
              </a:rPr>
              <a:t>Relevance</a:t>
            </a:r>
            <a:r>
              <a:rPr sz="2100" spc="264" dirty="0" smtClean="0">
                <a:solidFill>
                  <a:srgbClr val="050505"/>
                </a:solidFill>
                <a:latin typeface="Arial"/>
                <a:cs typeface="Arial"/>
              </a:rPr>
              <a:t> </a:t>
            </a:r>
            <a:r>
              <a:rPr sz="2100" spc="0" dirty="0" smtClean="0">
                <a:solidFill>
                  <a:srgbClr val="050505"/>
                </a:solidFill>
                <a:latin typeface="Arial"/>
                <a:cs typeface="Arial"/>
              </a:rPr>
              <a:t>of</a:t>
            </a:r>
            <a:r>
              <a:rPr sz="2100" spc="279" dirty="0" smtClean="0">
                <a:solidFill>
                  <a:srgbClr val="050505"/>
                </a:solidFill>
                <a:latin typeface="Arial"/>
                <a:cs typeface="Arial"/>
              </a:rPr>
              <a:t> </a:t>
            </a:r>
            <a:r>
              <a:rPr sz="2100" spc="0" dirty="0" smtClean="0">
                <a:solidFill>
                  <a:srgbClr val="050505"/>
                </a:solidFill>
                <a:latin typeface="Arial"/>
                <a:cs typeface="Arial"/>
              </a:rPr>
              <a:t>Sociology</a:t>
            </a:r>
            <a:r>
              <a:rPr sz="2100" spc="441" dirty="0" smtClean="0">
                <a:solidFill>
                  <a:srgbClr val="050505"/>
                </a:solidFill>
                <a:latin typeface="Arial"/>
                <a:cs typeface="Arial"/>
              </a:rPr>
              <a:t> </a:t>
            </a:r>
            <a:r>
              <a:rPr sz="2100" spc="0" dirty="0" smtClean="0">
                <a:solidFill>
                  <a:srgbClr val="050505"/>
                </a:solidFill>
                <a:latin typeface="Arial"/>
                <a:cs typeface="Arial"/>
              </a:rPr>
              <a:t>and</a:t>
            </a:r>
            <a:endParaRPr sz="2100" dirty="0">
              <a:latin typeface="Arial"/>
              <a:cs typeface="Arial"/>
            </a:endParaRPr>
          </a:p>
          <a:p>
            <a:pPr marL="1371828" marR="860523" algn="ctr">
              <a:lnSpc>
                <a:spcPct val="95825"/>
              </a:lnSpc>
              <a:spcBef>
                <a:spcPts val="467"/>
              </a:spcBef>
            </a:pPr>
            <a:r>
              <a:rPr sz="2100" spc="0" dirty="0" smtClean="0">
                <a:solidFill>
                  <a:srgbClr val="050505"/>
                </a:solidFill>
                <a:latin typeface="Arial"/>
                <a:cs typeface="Arial"/>
              </a:rPr>
              <a:t>Anthropology</a:t>
            </a:r>
            <a:endParaRPr sz="2100" dirty="0">
              <a:latin typeface="Arial"/>
              <a:cs typeface="Arial"/>
            </a:endParaRPr>
          </a:p>
          <a:p>
            <a:pPr marL="12700" marR="20002">
              <a:lnSpc>
                <a:spcPct val="95825"/>
              </a:lnSpc>
              <a:spcBef>
                <a:spcPts val="921"/>
              </a:spcBef>
            </a:pPr>
            <a:r>
              <a:rPr sz="1600" spc="0" dirty="0" smtClean="0">
                <a:solidFill>
                  <a:srgbClr val="050505"/>
                </a:solidFill>
                <a:latin typeface="Arial"/>
                <a:cs typeface="Arial"/>
              </a:rPr>
              <a:t>• </a:t>
            </a:r>
            <a:r>
              <a:rPr sz="1600" spc="18" dirty="0" smtClean="0">
                <a:solidFill>
                  <a:srgbClr val="050505"/>
                </a:solidFill>
                <a:latin typeface="Arial"/>
                <a:cs typeface="Arial"/>
              </a:rPr>
              <a:t> </a:t>
            </a:r>
            <a:r>
              <a:rPr sz="1600" spc="0" dirty="0" smtClean="0">
                <a:solidFill>
                  <a:srgbClr val="050505"/>
                </a:solidFill>
                <a:latin typeface="Arial"/>
                <a:cs typeface="Arial"/>
              </a:rPr>
              <a:t>Application </a:t>
            </a:r>
            <a:r>
              <a:rPr sz="1600" spc="333" dirty="0" smtClean="0">
                <a:solidFill>
                  <a:srgbClr val="050505"/>
                </a:solidFill>
                <a:latin typeface="Arial"/>
                <a:cs typeface="Arial"/>
              </a:rPr>
              <a:t> </a:t>
            </a:r>
            <a:r>
              <a:rPr sz="1600" spc="0" dirty="0" smtClean="0">
                <a:solidFill>
                  <a:srgbClr val="050505"/>
                </a:solidFill>
                <a:latin typeface="Arial"/>
                <a:cs typeface="Arial"/>
              </a:rPr>
              <a:t>of</a:t>
            </a:r>
            <a:r>
              <a:rPr sz="1600" spc="198" dirty="0" smtClean="0">
                <a:solidFill>
                  <a:srgbClr val="050505"/>
                </a:solidFill>
                <a:latin typeface="Arial"/>
                <a:cs typeface="Arial"/>
              </a:rPr>
              <a:t> </a:t>
            </a:r>
            <a:r>
              <a:rPr sz="1600" spc="0" dirty="0" smtClean="0">
                <a:solidFill>
                  <a:srgbClr val="050505"/>
                </a:solidFill>
                <a:latin typeface="Arial"/>
                <a:cs typeface="Arial"/>
              </a:rPr>
              <a:t>Socio-Anthropological</a:t>
            </a:r>
            <a:endParaRPr sz="1600" dirty="0">
              <a:latin typeface="Arial"/>
              <a:cs typeface="Arial"/>
            </a:endParaRPr>
          </a:p>
        </p:txBody>
      </p:sp>
      <p:sp>
        <p:nvSpPr>
          <p:cNvPr id="3" name="object 3"/>
          <p:cNvSpPr txBox="1"/>
          <p:nvPr/>
        </p:nvSpPr>
        <p:spPr>
          <a:xfrm>
            <a:off x="2892334" y="3415501"/>
            <a:ext cx="2728411" cy="503728"/>
          </a:xfrm>
          <a:prstGeom prst="rect">
            <a:avLst/>
          </a:prstGeom>
        </p:spPr>
        <p:txBody>
          <a:bodyPr wrap="square" lIns="0" tIns="0" rIns="0" bIns="0" rtlCol="0">
            <a:noAutofit/>
          </a:bodyPr>
          <a:lstStyle/>
          <a:p>
            <a:pPr marL="12700">
              <a:lnSpc>
                <a:spcPts val="1735"/>
              </a:lnSpc>
              <a:spcBef>
                <a:spcPts val="86"/>
              </a:spcBef>
            </a:pPr>
            <a:r>
              <a:rPr sz="1600" spc="0" dirty="0" smtClean="0">
                <a:solidFill>
                  <a:srgbClr val="050505"/>
                </a:solidFill>
                <a:latin typeface="Arial"/>
                <a:cs typeface="Arial"/>
              </a:rPr>
              <a:t>knowledge </a:t>
            </a:r>
            <a:r>
              <a:rPr sz="1600" spc="64" dirty="0" smtClean="0">
                <a:solidFill>
                  <a:srgbClr val="050505"/>
                </a:solidFill>
                <a:latin typeface="Arial"/>
                <a:cs typeface="Arial"/>
              </a:rPr>
              <a:t> </a:t>
            </a:r>
            <a:r>
              <a:rPr sz="1600" spc="0" dirty="0" smtClean="0">
                <a:solidFill>
                  <a:srgbClr val="050505"/>
                </a:solidFill>
                <a:latin typeface="Arial"/>
                <a:cs typeface="Arial"/>
              </a:rPr>
              <a:t>to</a:t>
            </a:r>
            <a:r>
              <a:rPr sz="1600" spc="263" dirty="0" smtClean="0">
                <a:solidFill>
                  <a:srgbClr val="050505"/>
                </a:solidFill>
                <a:latin typeface="Arial"/>
                <a:cs typeface="Arial"/>
              </a:rPr>
              <a:t> </a:t>
            </a:r>
            <a:r>
              <a:rPr sz="1600" spc="0" dirty="0" smtClean="0">
                <a:solidFill>
                  <a:srgbClr val="050505"/>
                </a:solidFill>
                <a:latin typeface="Arial"/>
                <a:cs typeface="Arial"/>
              </a:rPr>
              <a:t>the</a:t>
            </a:r>
            <a:r>
              <a:rPr sz="1600" spc="263" dirty="0" smtClean="0">
                <a:solidFill>
                  <a:srgbClr val="050505"/>
                </a:solidFill>
                <a:latin typeface="Arial"/>
                <a:cs typeface="Arial"/>
              </a:rPr>
              <a:t> </a:t>
            </a:r>
            <a:r>
              <a:rPr sz="1600" spc="0" dirty="0" smtClean="0">
                <a:solidFill>
                  <a:srgbClr val="050505"/>
                </a:solidFill>
                <a:latin typeface="Arial"/>
                <a:cs typeface="Arial"/>
              </a:rPr>
              <a:t>production</a:t>
            </a:r>
            <a:endParaRPr sz="1600" dirty="0">
              <a:latin typeface="Arial"/>
              <a:cs typeface="Arial"/>
            </a:endParaRPr>
          </a:p>
          <a:p>
            <a:pPr marL="12702" marR="30479">
              <a:lnSpc>
                <a:spcPct val="95825"/>
              </a:lnSpc>
              <a:spcBef>
                <a:spcPts val="238"/>
              </a:spcBef>
            </a:pPr>
            <a:r>
              <a:rPr sz="1600" dirty="0" smtClean="0">
                <a:solidFill>
                  <a:srgbClr val="050505"/>
                </a:solidFill>
                <a:latin typeface="Arial"/>
                <a:cs typeface="Arial"/>
              </a:rPr>
              <a:t>people</a:t>
            </a:r>
            <a:r>
              <a:rPr sz="1600" dirty="0" smtClean="0">
                <a:solidFill>
                  <a:srgbClr val="232323"/>
                </a:solidFill>
                <a:latin typeface="Arial"/>
                <a:cs typeface="Arial"/>
              </a:rPr>
              <a:t>'</a:t>
            </a:r>
            <a:r>
              <a:rPr sz="1600" dirty="0" smtClean="0">
                <a:solidFill>
                  <a:srgbClr val="050505"/>
                </a:solidFill>
                <a:latin typeface="Arial"/>
                <a:cs typeface="Arial"/>
              </a:rPr>
              <a:t>s </a:t>
            </a:r>
            <a:r>
              <a:rPr sz="1600" spc="-75" dirty="0" smtClean="0">
                <a:solidFill>
                  <a:srgbClr val="050505"/>
                </a:solidFill>
                <a:latin typeface="Arial"/>
                <a:cs typeface="Arial"/>
              </a:rPr>
              <a:t> </a:t>
            </a:r>
            <a:r>
              <a:rPr sz="1600" spc="0" dirty="0" smtClean="0">
                <a:solidFill>
                  <a:srgbClr val="050505"/>
                </a:solidFill>
                <a:latin typeface="Arial"/>
                <a:cs typeface="Arial"/>
              </a:rPr>
              <a:t>needs.</a:t>
            </a:r>
            <a:endParaRPr sz="1600" dirty="0">
              <a:latin typeface="Arial"/>
              <a:cs typeface="Arial"/>
            </a:endParaRPr>
          </a:p>
        </p:txBody>
      </p:sp>
      <p:sp>
        <p:nvSpPr>
          <p:cNvPr id="2" name="object 2"/>
          <p:cNvSpPr txBox="1"/>
          <p:nvPr/>
        </p:nvSpPr>
        <p:spPr>
          <a:xfrm>
            <a:off x="5724546" y="3415501"/>
            <a:ext cx="1318533" cy="228600"/>
          </a:xfrm>
          <a:prstGeom prst="rect">
            <a:avLst/>
          </a:prstGeom>
        </p:spPr>
        <p:txBody>
          <a:bodyPr wrap="square" lIns="0" tIns="0" rIns="0" bIns="0" rtlCol="0">
            <a:noAutofit/>
          </a:bodyPr>
          <a:lstStyle/>
          <a:p>
            <a:pPr marL="12700">
              <a:lnSpc>
                <a:spcPts val="1735"/>
              </a:lnSpc>
              <a:spcBef>
                <a:spcPts val="86"/>
              </a:spcBef>
            </a:pPr>
            <a:r>
              <a:rPr sz="1600" spc="0" dirty="0" smtClean="0">
                <a:solidFill>
                  <a:srgbClr val="050505"/>
                </a:solidFill>
                <a:latin typeface="Arial"/>
                <a:cs typeface="Arial"/>
              </a:rPr>
              <a:t>and</a:t>
            </a:r>
            <a:r>
              <a:rPr sz="1600" spc="134" dirty="0" smtClean="0">
                <a:solidFill>
                  <a:srgbClr val="050505"/>
                </a:solidFill>
                <a:latin typeface="Arial"/>
                <a:cs typeface="Arial"/>
              </a:rPr>
              <a:t> </a:t>
            </a:r>
            <a:r>
              <a:rPr sz="1600" spc="0" dirty="0" smtClean="0">
                <a:solidFill>
                  <a:srgbClr val="050505"/>
                </a:solidFill>
                <a:latin typeface="Arial"/>
                <a:cs typeface="Arial"/>
              </a:rPr>
              <a:t>design</a:t>
            </a:r>
            <a:r>
              <a:rPr sz="1600" spc="64" dirty="0" smtClean="0">
                <a:solidFill>
                  <a:srgbClr val="050505"/>
                </a:solidFill>
                <a:latin typeface="Arial"/>
                <a:cs typeface="Arial"/>
              </a:rPr>
              <a:t> </a:t>
            </a:r>
            <a:r>
              <a:rPr sz="1600" spc="0" dirty="0" smtClean="0">
                <a:solidFill>
                  <a:srgbClr val="050505"/>
                </a:solidFill>
                <a:latin typeface="Arial"/>
                <a:cs typeface="Arial"/>
              </a:rPr>
              <a:t>of</a:t>
            </a:r>
            <a:endParaRPr sz="1600" dirty="0">
              <a:latin typeface="Arial"/>
              <a:cs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ject 10"/>
          <p:cNvSpPr/>
          <p:nvPr/>
        </p:nvSpPr>
        <p:spPr>
          <a:xfrm>
            <a:off x="9371076" y="0"/>
            <a:ext cx="1219200" cy="6858000"/>
          </a:xfrm>
          <a:custGeom>
            <a:avLst/>
            <a:gdLst/>
            <a:ahLst/>
            <a:cxnLst/>
            <a:rect l="l" t="t" r="r" b="b"/>
            <a:pathLst>
              <a:path w="1219200" h="6858000">
                <a:moveTo>
                  <a:pt x="0" y="0"/>
                </a:moveTo>
                <a:lnTo>
                  <a:pt x="1219200" y="6858000"/>
                </a:lnTo>
              </a:path>
            </a:pathLst>
          </a:custGeom>
          <a:ln w="9144">
            <a:solidFill>
              <a:srgbClr val="C0C0C0"/>
            </a:solidFill>
          </a:ln>
        </p:spPr>
        <p:txBody>
          <a:bodyPr wrap="square" lIns="0" tIns="0" rIns="0" bIns="0" rtlCol="0">
            <a:noAutofit/>
          </a:bodyPr>
          <a:lstStyle/>
          <a:p>
            <a:endParaRPr dirty="0"/>
          </a:p>
        </p:txBody>
      </p:sp>
      <p:sp>
        <p:nvSpPr>
          <p:cNvPr id="11" name="object 11"/>
          <p:cNvSpPr/>
          <p:nvPr/>
        </p:nvSpPr>
        <p:spPr>
          <a:xfrm>
            <a:off x="7424931" y="3681983"/>
            <a:ext cx="4763554" cy="3176587"/>
          </a:xfrm>
          <a:custGeom>
            <a:avLst/>
            <a:gdLst/>
            <a:ahLst/>
            <a:cxnLst/>
            <a:rect l="l" t="t" r="r" b="b"/>
            <a:pathLst>
              <a:path w="4763554" h="3176587">
                <a:moveTo>
                  <a:pt x="4763554" y="0"/>
                </a:moveTo>
                <a:lnTo>
                  <a:pt x="857" y="3176016"/>
                </a:lnTo>
              </a:path>
              <a:path w="4763554" h="3176587">
                <a:moveTo>
                  <a:pt x="857" y="3176016"/>
                </a:moveTo>
                <a:lnTo>
                  <a:pt x="4763554" y="1"/>
                </a:lnTo>
              </a:path>
            </a:pathLst>
          </a:custGeom>
          <a:ln w="9144">
            <a:solidFill>
              <a:srgbClr val="D9DADA"/>
            </a:solidFill>
          </a:ln>
        </p:spPr>
        <p:txBody>
          <a:bodyPr wrap="square" lIns="0" tIns="0" rIns="0" bIns="0" rtlCol="0">
            <a:noAutofit/>
          </a:bodyPr>
          <a:lstStyle/>
          <a:p>
            <a:endParaRPr dirty="0"/>
          </a:p>
        </p:txBody>
      </p:sp>
      <p:sp>
        <p:nvSpPr>
          <p:cNvPr id="12" name="object 12"/>
          <p:cNvSpPr/>
          <p:nvPr/>
        </p:nvSpPr>
        <p:spPr>
          <a:xfrm>
            <a:off x="9182100" y="0"/>
            <a:ext cx="3006852" cy="6858000"/>
          </a:xfrm>
          <a:custGeom>
            <a:avLst/>
            <a:gdLst/>
            <a:ahLst/>
            <a:cxnLst/>
            <a:rect l="l" t="t" r="r" b="b"/>
            <a:pathLst>
              <a:path w="3006852" h="6858000">
                <a:moveTo>
                  <a:pt x="2042464" y="0"/>
                </a:moveTo>
                <a:lnTo>
                  <a:pt x="0" y="6858000"/>
                </a:lnTo>
                <a:lnTo>
                  <a:pt x="3006851" y="6858000"/>
                </a:lnTo>
                <a:lnTo>
                  <a:pt x="3006851" y="0"/>
                </a:lnTo>
                <a:lnTo>
                  <a:pt x="2042464" y="0"/>
                </a:lnTo>
                <a:close/>
              </a:path>
            </a:pathLst>
          </a:custGeom>
          <a:solidFill>
            <a:srgbClr val="90C225"/>
          </a:solidFill>
        </p:spPr>
        <p:txBody>
          <a:bodyPr wrap="square" lIns="0" tIns="0" rIns="0" bIns="0" rtlCol="0">
            <a:noAutofit/>
          </a:bodyPr>
          <a:lstStyle/>
          <a:p>
            <a:endParaRPr dirty="0"/>
          </a:p>
        </p:txBody>
      </p:sp>
      <p:sp>
        <p:nvSpPr>
          <p:cNvPr id="13" name="object 13"/>
          <p:cNvSpPr/>
          <p:nvPr/>
        </p:nvSpPr>
        <p:spPr>
          <a:xfrm>
            <a:off x="9604330" y="0"/>
            <a:ext cx="2587675" cy="6858000"/>
          </a:xfrm>
          <a:custGeom>
            <a:avLst/>
            <a:gdLst/>
            <a:ahLst/>
            <a:cxnLst/>
            <a:rect l="l" t="t" r="r" b="b"/>
            <a:pathLst>
              <a:path w="2587675" h="6858000">
                <a:moveTo>
                  <a:pt x="2587669" y="0"/>
                </a:moveTo>
                <a:lnTo>
                  <a:pt x="0" y="0"/>
                </a:lnTo>
                <a:lnTo>
                  <a:pt x="1208189" y="6858000"/>
                </a:lnTo>
                <a:lnTo>
                  <a:pt x="2587669" y="6858000"/>
                </a:lnTo>
                <a:lnTo>
                  <a:pt x="2587669" y="0"/>
                </a:lnTo>
                <a:close/>
              </a:path>
            </a:pathLst>
          </a:custGeom>
          <a:solidFill>
            <a:srgbClr val="90C225"/>
          </a:solidFill>
        </p:spPr>
        <p:txBody>
          <a:bodyPr wrap="square" lIns="0" tIns="0" rIns="0" bIns="0" rtlCol="0">
            <a:noAutofit/>
          </a:bodyPr>
          <a:lstStyle/>
          <a:p>
            <a:endParaRPr dirty="0"/>
          </a:p>
        </p:txBody>
      </p:sp>
      <p:sp>
        <p:nvSpPr>
          <p:cNvPr id="14" name="object 14"/>
          <p:cNvSpPr/>
          <p:nvPr/>
        </p:nvSpPr>
        <p:spPr>
          <a:xfrm>
            <a:off x="8932167" y="3048000"/>
            <a:ext cx="3259836" cy="3810000"/>
          </a:xfrm>
          <a:custGeom>
            <a:avLst/>
            <a:gdLst/>
            <a:ahLst/>
            <a:cxnLst/>
            <a:rect l="l" t="t" r="r" b="b"/>
            <a:pathLst>
              <a:path w="3259835" h="3810000">
                <a:moveTo>
                  <a:pt x="3259832" y="4"/>
                </a:moveTo>
                <a:lnTo>
                  <a:pt x="0" y="3810000"/>
                </a:lnTo>
                <a:lnTo>
                  <a:pt x="3259832" y="3810000"/>
                </a:lnTo>
                <a:lnTo>
                  <a:pt x="3259832" y="4"/>
                </a:lnTo>
                <a:close/>
              </a:path>
            </a:pathLst>
          </a:custGeom>
          <a:solidFill>
            <a:srgbClr val="539F20"/>
          </a:solidFill>
        </p:spPr>
        <p:txBody>
          <a:bodyPr wrap="square" lIns="0" tIns="0" rIns="0" bIns="0" rtlCol="0">
            <a:noAutofit/>
          </a:bodyPr>
          <a:lstStyle/>
          <a:p>
            <a:endParaRPr dirty="0"/>
          </a:p>
        </p:txBody>
      </p:sp>
      <p:sp>
        <p:nvSpPr>
          <p:cNvPr id="15" name="object 15"/>
          <p:cNvSpPr/>
          <p:nvPr/>
        </p:nvSpPr>
        <p:spPr>
          <a:xfrm>
            <a:off x="9337793" y="0"/>
            <a:ext cx="2851162" cy="6858000"/>
          </a:xfrm>
          <a:custGeom>
            <a:avLst/>
            <a:gdLst/>
            <a:ahLst/>
            <a:cxnLst/>
            <a:rect l="l" t="t" r="r" b="b"/>
            <a:pathLst>
              <a:path w="2851162" h="6858000">
                <a:moveTo>
                  <a:pt x="0" y="0"/>
                </a:moveTo>
                <a:lnTo>
                  <a:pt x="2467571" y="6858000"/>
                </a:lnTo>
                <a:lnTo>
                  <a:pt x="2851162" y="6858000"/>
                </a:lnTo>
                <a:lnTo>
                  <a:pt x="2851162" y="0"/>
                </a:lnTo>
                <a:lnTo>
                  <a:pt x="0" y="0"/>
                </a:lnTo>
                <a:close/>
              </a:path>
            </a:pathLst>
          </a:custGeom>
          <a:solidFill>
            <a:srgbClr val="3E7818"/>
          </a:solidFill>
        </p:spPr>
        <p:txBody>
          <a:bodyPr wrap="square" lIns="0" tIns="0" rIns="0" bIns="0" rtlCol="0">
            <a:noAutofit/>
          </a:bodyPr>
          <a:lstStyle/>
          <a:p>
            <a:endParaRPr dirty="0"/>
          </a:p>
        </p:txBody>
      </p:sp>
      <p:sp>
        <p:nvSpPr>
          <p:cNvPr id="16" name="object 16"/>
          <p:cNvSpPr/>
          <p:nvPr/>
        </p:nvSpPr>
        <p:spPr>
          <a:xfrm>
            <a:off x="10898132" y="0"/>
            <a:ext cx="1290815" cy="6858000"/>
          </a:xfrm>
          <a:custGeom>
            <a:avLst/>
            <a:gdLst/>
            <a:ahLst/>
            <a:cxnLst/>
            <a:rect l="l" t="t" r="r" b="b"/>
            <a:pathLst>
              <a:path w="1290815" h="6858000">
                <a:moveTo>
                  <a:pt x="1018946" y="0"/>
                </a:moveTo>
                <a:lnTo>
                  <a:pt x="0" y="6858000"/>
                </a:lnTo>
                <a:lnTo>
                  <a:pt x="1290815" y="6858000"/>
                </a:lnTo>
                <a:lnTo>
                  <a:pt x="1290815" y="0"/>
                </a:lnTo>
                <a:lnTo>
                  <a:pt x="1018946" y="0"/>
                </a:lnTo>
                <a:close/>
              </a:path>
            </a:pathLst>
          </a:custGeom>
          <a:solidFill>
            <a:srgbClr val="C0E373"/>
          </a:solidFill>
        </p:spPr>
        <p:txBody>
          <a:bodyPr wrap="square" lIns="0" tIns="0" rIns="0" bIns="0" rtlCol="0">
            <a:noAutofit/>
          </a:bodyPr>
          <a:lstStyle/>
          <a:p>
            <a:endParaRPr dirty="0"/>
          </a:p>
        </p:txBody>
      </p:sp>
      <p:sp>
        <p:nvSpPr>
          <p:cNvPr id="17" name="object 17"/>
          <p:cNvSpPr/>
          <p:nvPr/>
        </p:nvSpPr>
        <p:spPr>
          <a:xfrm>
            <a:off x="10940752" y="0"/>
            <a:ext cx="1248194" cy="6858000"/>
          </a:xfrm>
          <a:custGeom>
            <a:avLst/>
            <a:gdLst/>
            <a:ahLst/>
            <a:cxnLst/>
            <a:rect l="l" t="t" r="r" b="b"/>
            <a:pathLst>
              <a:path w="1248194" h="6858000">
                <a:moveTo>
                  <a:pt x="0" y="0"/>
                </a:moveTo>
                <a:lnTo>
                  <a:pt x="1107770" y="6858000"/>
                </a:lnTo>
                <a:lnTo>
                  <a:pt x="1248194" y="6858000"/>
                </a:lnTo>
                <a:lnTo>
                  <a:pt x="1248194" y="0"/>
                </a:lnTo>
                <a:lnTo>
                  <a:pt x="0" y="0"/>
                </a:lnTo>
                <a:close/>
              </a:path>
            </a:pathLst>
          </a:custGeom>
          <a:solidFill>
            <a:srgbClr val="90C225"/>
          </a:solidFill>
        </p:spPr>
        <p:txBody>
          <a:bodyPr wrap="square" lIns="0" tIns="0" rIns="0" bIns="0" rtlCol="0">
            <a:noAutofit/>
          </a:bodyPr>
          <a:lstStyle/>
          <a:p>
            <a:endParaRPr dirty="0"/>
          </a:p>
        </p:txBody>
      </p:sp>
      <p:sp>
        <p:nvSpPr>
          <p:cNvPr id="18" name="object 18"/>
          <p:cNvSpPr/>
          <p:nvPr/>
        </p:nvSpPr>
        <p:spPr>
          <a:xfrm>
            <a:off x="10372347" y="3590544"/>
            <a:ext cx="1816608" cy="3267455"/>
          </a:xfrm>
          <a:custGeom>
            <a:avLst/>
            <a:gdLst/>
            <a:ahLst/>
            <a:cxnLst/>
            <a:rect l="l" t="t" r="r" b="b"/>
            <a:pathLst>
              <a:path w="1816607" h="3267455">
                <a:moveTo>
                  <a:pt x="0" y="3267455"/>
                </a:moveTo>
                <a:lnTo>
                  <a:pt x="1816608" y="3267455"/>
                </a:lnTo>
                <a:lnTo>
                  <a:pt x="1816608" y="0"/>
                </a:lnTo>
                <a:lnTo>
                  <a:pt x="0" y="3267455"/>
                </a:lnTo>
                <a:close/>
              </a:path>
            </a:pathLst>
          </a:custGeom>
          <a:solidFill>
            <a:srgbClr val="90C225"/>
          </a:solidFill>
        </p:spPr>
        <p:txBody>
          <a:bodyPr wrap="square" lIns="0" tIns="0" rIns="0" bIns="0" rtlCol="0">
            <a:noAutofit/>
          </a:bodyPr>
          <a:lstStyle/>
          <a:p>
            <a:endParaRPr dirty="0"/>
          </a:p>
        </p:txBody>
      </p:sp>
      <p:sp>
        <p:nvSpPr>
          <p:cNvPr id="9" name="object 9"/>
          <p:cNvSpPr/>
          <p:nvPr/>
        </p:nvSpPr>
        <p:spPr>
          <a:xfrm>
            <a:off x="0" y="4012692"/>
            <a:ext cx="448056" cy="2845308"/>
          </a:xfrm>
          <a:custGeom>
            <a:avLst/>
            <a:gdLst/>
            <a:ahLst/>
            <a:cxnLst/>
            <a:rect l="l" t="t" r="r" b="b"/>
            <a:pathLst>
              <a:path w="448056" h="2845307">
                <a:moveTo>
                  <a:pt x="0" y="2845307"/>
                </a:moveTo>
                <a:lnTo>
                  <a:pt x="448056" y="2845307"/>
                </a:lnTo>
                <a:lnTo>
                  <a:pt x="0" y="0"/>
                </a:lnTo>
                <a:lnTo>
                  <a:pt x="0" y="2845307"/>
                </a:lnTo>
                <a:close/>
              </a:path>
            </a:pathLst>
          </a:custGeom>
          <a:solidFill>
            <a:srgbClr val="90C225"/>
          </a:solidFill>
        </p:spPr>
        <p:txBody>
          <a:bodyPr wrap="square" lIns="0" tIns="0" rIns="0" bIns="0" rtlCol="0">
            <a:noAutofit/>
          </a:bodyPr>
          <a:lstStyle/>
          <a:p>
            <a:endParaRPr dirty="0"/>
          </a:p>
        </p:txBody>
      </p:sp>
      <p:sp>
        <p:nvSpPr>
          <p:cNvPr id="8" name="object 8"/>
          <p:cNvSpPr txBox="1"/>
          <p:nvPr/>
        </p:nvSpPr>
        <p:spPr>
          <a:xfrm>
            <a:off x="3046084" y="2449658"/>
            <a:ext cx="1906916" cy="593236"/>
          </a:xfrm>
          <a:prstGeom prst="rect">
            <a:avLst/>
          </a:prstGeom>
        </p:spPr>
        <p:txBody>
          <a:bodyPr wrap="square" lIns="0" tIns="0" rIns="0" bIns="0" rtlCol="0">
            <a:noAutofit/>
          </a:bodyPr>
          <a:lstStyle/>
          <a:p>
            <a:pPr marL="20800">
              <a:lnSpc>
                <a:spcPts val="2245"/>
              </a:lnSpc>
              <a:spcBef>
                <a:spcPts val="112"/>
              </a:spcBef>
            </a:pPr>
            <a:r>
              <a:rPr sz="2100" b="1" spc="0" dirty="0" smtClean="0">
                <a:latin typeface="Arial"/>
                <a:cs typeface="Arial"/>
              </a:rPr>
              <a:t>Importance</a:t>
            </a:r>
            <a:endParaRPr sz="2100" dirty="0">
              <a:latin typeface="Arial"/>
              <a:cs typeface="Arial"/>
            </a:endParaRPr>
          </a:p>
          <a:p>
            <a:pPr marL="12700" marR="40004">
              <a:lnSpc>
                <a:spcPct val="95825"/>
              </a:lnSpc>
              <a:spcBef>
                <a:spcPts val="212"/>
              </a:spcBef>
            </a:pPr>
            <a:r>
              <a:rPr lang="en-US" sz="2100" b="1" dirty="0" smtClean="0">
                <a:latin typeface="Arial"/>
                <a:cs typeface="Arial"/>
              </a:rPr>
              <a:t>Mental health</a:t>
            </a:r>
            <a:endParaRPr sz="2100" b="1" dirty="0">
              <a:latin typeface="Arial"/>
              <a:cs typeface="Arial"/>
            </a:endParaRPr>
          </a:p>
        </p:txBody>
      </p:sp>
      <p:sp>
        <p:nvSpPr>
          <p:cNvPr id="7" name="object 7"/>
          <p:cNvSpPr txBox="1"/>
          <p:nvPr/>
        </p:nvSpPr>
        <p:spPr>
          <a:xfrm>
            <a:off x="4810150" y="2449657"/>
            <a:ext cx="1812001" cy="292100"/>
          </a:xfrm>
          <a:prstGeom prst="rect">
            <a:avLst/>
          </a:prstGeom>
        </p:spPr>
        <p:txBody>
          <a:bodyPr wrap="square" lIns="0" tIns="0" rIns="0" bIns="0" rtlCol="0">
            <a:noAutofit/>
          </a:bodyPr>
          <a:lstStyle/>
          <a:p>
            <a:pPr marL="12700">
              <a:lnSpc>
                <a:spcPts val="2245"/>
              </a:lnSpc>
              <a:spcBef>
                <a:spcPts val="112"/>
              </a:spcBef>
            </a:pPr>
            <a:r>
              <a:rPr sz="2100" b="1" spc="0" dirty="0" smtClean="0">
                <a:latin typeface="Arial"/>
                <a:cs typeface="Arial"/>
              </a:rPr>
              <a:t>of</a:t>
            </a:r>
            <a:r>
              <a:rPr sz="2100" b="1" spc="559" dirty="0" smtClean="0">
                <a:latin typeface="Arial"/>
                <a:cs typeface="Arial"/>
              </a:rPr>
              <a:t> </a:t>
            </a:r>
            <a:r>
              <a:rPr sz="2100" b="1" spc="0" dirty="0" smtClean="0">
                <a:latin typeface="Arial"/>
                <a:cs typeface="Arial"/>
              </a:rPr>
              <a:t>So</a:t>
            </a:r>
            <a:r>
              <a:rPr sz="2100" b="1" spc="-264" dirty="0" smtClean="0">
                <a:latin typeface="Arial"/>
                <a:cs typeface="Arial"/>
              </a:rPr>
              <a:t>c</a:t>
            </a:r>
            <a:r>
              <a:rPr sz="2100" b="1" spc="-79" dirty="0" smtClean="0">
                <a:latin typeface="Arial"/>
                <a:cs typeface="Arial"/>
              </a:rPr>
              <a:t>i</a:t>
            </a:r>
            <a:r>
              <a:rPr sz="2100" b="1" spc="0" dirty="0" smtClean="0">
                <a:latin typeface="Arial"/>
                <a:cs typeface="Arial"/>
              </a:rPr>
              <a:t>ology</a:t>
            </a:r>
            <a:endParaRPr sz="2100" dirty="0">
              <a:latin typeface="Arial"/>
              <a:cs typeface="Arial"/>
            </a:endParaRPr>
          </a:p>
        </p:txBody>
      </p:sp>
      <p:sp>
        <p:nvSpPr>
          <p:cNvPr id="6" name="object 6"/>
          <p:cNvSpPr txBox="1"/>
          <p:nvPr/>
        </p:nvSpPr>
        <p:spPr>
          <a:xfrm>
            <a:off x="6776519" y="2449657"/>
            <a:ext cx="302413" cy="292100"/>
          </a:xfrm>
          <a:prstGeom prst="rect">
            <a:avLst/>
          </a:prstGeom>
        </p:spPr>
        <p:txBody>
          <a:bodyPr wrap="square" lIns="0" tIns="0" rIns="0" bIns="0" rtlCol="0">
            <a:noAutofit/>
          </a:bodyPr>
          <a:lstStyle/>
          <a:p>
            <a:pPr marL="12700">
              <a:lnSpc>
                <a:spcPts val="2245"/>
              </a:lnSpc>
              <a:spcBef>
                <a:spcPts val="112"/>
              </a:spcBef>
            </a:pPr>
            <a:r>
              <a:rPr sz="2100" b="1" spc="0" dirty="0" smtClean="0">
                <a:latin typeface="Arial"/>
                <a:cs typeface="Arial"/>
              </a:rPr>
              <a:t>in</a:t>
            </a:r>
            <a:endParaRPr sz="2100" dirty="0">
              <a:latin typeface="Arial"/>
              <a:cs typeface="Arial"/>
            </a:endParaRPr>
          </a:p>
        </p:txBody>
      </p:sp>
      <p:sp>
        <p:nvSpPr>
          <p:cNvPr id="5" name="object 5"/>
          <p:cNvSpPr txBox="1"/>
          <p:nvPr/>
        </p:nvSpPr>
        <p:spPr>
          <a:xfrm>
            <a:off x="2997532" y="3425803"/>
            <a:ext cx="127337" cy="215900"/>
          </a:xfrm>
          <a:prstGeom prst="rect">
            <a:avLst/>
          </a:prstGeom>
        </p:spPr>
        <p:txBody>
          <a:bodyPr wrap="square" lIns="0" tIns="0" rIns="0" bIns="0" rtlCol="0">
            <a:noAutofit/>
          </a:bodyPr>
          <a:lstStyle/>
          <a:p>
            <a:pPr marL="12700">
              <a:lnSpc>
                <a:spcPts val="1635"/>
              </a:lnSpc>
              <a:spcBef>
                <a:spcPts val="81"/>
              </a:spcBef>
            </a:pPr>
            <a:r>
              <a:rPr sz="1500" spc="0" dirty="0" smtClean="0">
                <a:solidFill>
                  <a:srgbClr val="F9FBD8"/>
                </a:solidFill>
                <a:latin typeface="Arial"/>
                <a:cs typeface="Arial"/>
              </a:rPr>
              <a:t>•</a:t>
            </a:r>
            <a:endParaRPr sz="1500" dirty="0">
              <a:latin typeface="Arial"/>
              <a:cs typeface="Arial"/>
            </a:endParaRPr>
          </a:p>
        </p:txBody>
      </p:sp>
      <p:sp>
        <p:nvSpPr>
          <p:cNvPr id="4" name="object 4"/>
          <p:cNvSpPr txBox="1"/>
          <p:nvPr/>
        </p:nvSpPr>
        <p:spPr>
          <a:xfrm>
            <a:off x="3183635" y="3425803"/>
            <a:ext cx="4048236" cy="2384563"/>
          </a:xfrm>
          <a:prstGeom prst="rect">
            <a:avLst/>
          </a:prstGeom>
        </p:spPr>
        <p:txBody>
          <a:bodyPr wrap="square" lIns="0" tIns="0" rIns="0" bIns="0" rtlCol="0">
            <a:noAutofit/>
          </a:bodyPr>
          <a:lstStyle/>
          <a:p>
            <a:pPr marL="12713" marR="20158">
              <a:lnSpc>
                <a:spcPts val="1635"/>
              </a:lnSpc>
              <a:spcBef>
                <a:spcPts val="81"/>
              </a:spcBef>
            </a:pPr>
            <a:r>
              <a:rPr sz="1500" spc="0" dirty="0" smtClean="0">
                <a:latin typeface="Arial"/>
                <a:cs typeface="Arial"/>
              </a:rPr>
              <a:t>To</a:t>
            </a:r>
            <a:r>
              <a:rPr sz="1500" spc="129" dirty="0" smtClean="0">
                <a:latin typeface="Arial"/>
                <a:cs typeface="Arial"/>
              </a:rPr>
              <a:t> </a:t>
            </a:r>
            <a:r>
              <a:rPr sz="1500" spc="0" dirty="0" smtClean="0">
                <a:latin typeface="Arial"/>
                <a:cs typeface="Arial"/>
              </a:rPr>
              <a:t>adjustment  </a:t>
            </a:r>
            <a:r>
              <a:rPr sz="1500" spc="260" dirty="0" smtClean="0">
                <a:latin typeface="Arial"/>
                <a:cs typeface="Arial"/>
              </a:rPr>
              <a:t> </a:t>
            </a:r>
            <a:r>
              <a:rPr sz="1500" spc="0" dirty="0" smtClean="0">
                <a:latin typeface="Arial"/>
                <a:cs typeface="Arial"/>
              </a:rPr>
              <a:t>and</a:t>
            </a:r>
            <a:r>
              <a:rPr sz="1500" spc="265" dirty="0" smtClean="0">
                <a:latin typeface="Arial"/>
                <a:cs typeface="Arial"/>
              </a:rPr>
              <a:t> </a:t>
            </a:r>
            <a:r>
              <a:rPr sz="1500" spc="0" dirty="0" smtClean="0">
                <a:latin typeface="Arial"/>
                <a:cs typeface="Arial"/>
              </a:rPr>
              <a:t>services</a:t>
            </a:r>
            <a:r>
              <a:rPr sz="1500" spc="330" dirty="0" smtClean="0">
                <a:latin typeface="Arial"/>
                <a:cs typeface="Arial"/>
              </a:rPr>
              <a:t> </a:t>
            </a:r>
            <a:r>
              <a:rPr sz="1500" spc="0" dirty="0" smtClean="0">
                <a:latin typeface="Arial"/>
                <a:cs typeface="Arial"/>
              </a:rPr>
              <a:t>of</a:t>
            </a:r>
            <a:r>
              <a:rPr sz="1500" spc="-9" dirty="0" smtClean="0">
                <a:latin typeface="Arial"/>
                <a:cs typeface="Arial"/>
              </a:rPr>
              <a:t> </a:t>
            </a:r>
            <a:r>
              <a:rPr sz="1500" spc="0" dirty="0" smtClean="0">
                <a:latin typeface="Arial"/>
                <a:cs typeface="Arial"/>
              </a:rPr>
              <a:t>the</a:t>
            </a:r>
            <a:r>
              <a:rPr sz="1500" spc="178" dirty="0" smtClean="0">
                <a:latin typeface="Arial"/>
                <a:cs typeface="Arial"/>
              </a:rPr>
              <a:t> </a:t>
            </a:r>
            <a:r>
              <a:rPr sz="1500" spc="0" dirty="0" smtClean="0">
                <a:latin typeface="Arial"/>
                <a:cs typeface="Arial"/>
              </a:rPr>
              <a:t>family</a:t>
            </a:r>
            <a:endParaRPr sz="1500" dirty="0">
              <a:latin typeface="Arial"/>
              <a:cs typeface="Arial"/>
            </a:endParaRPr>
          </a:p>
          <a:p>
            <a:pPr marL="20796" indent="7">
              <a:lnSpc>
                <a:spcPts val="1724"/>
              </a:lnSpc>
              <a:spcBef>
                <a:spcPts val="103"/>
              </a:spcBef>
            </a:pPr>
            <a:r>
              <a:rPr sz="1500" spc="0" dirty="0" smtClean="0">
                <a:latin typeface="Arial"/>
                <a:cs typeface="Arial"/>
              </a:rPr>
              <a:t>members</a:t>
            </a:r>
            <a:r>
              <a:rPr sz="1500" spc="341" dirty="0" smtClean="0">
                <a:latin typeface="Arial"/>
                <a:cs typeface="Arial"/>
              </a:rPr>
              <a:t> </a:t>
            </a:r>
            <a:r>
              <a:rPr sz="1500" spc="0" dirty="0" smtClean="0">
                <a:latin typeface="Arial"/>
                <a:cs typeface="Arial"/>
              </a:rPr>
              <a:t>are</a:t>
            </a:r>
            <a:r>
              <a:rPr sz="1500" spc="158" dirty="0" smtClean="0">
                <a:latin typeface="Arial"/>
                <a:cs typeface="Arial"/>
              </a:rPr>
              <a:t> </a:t>
            </a:r>
            <a:r>
              <a:rPr sz="1500" spc="0" dirty="0" smtClean="0">
                <a:latin typeface="Arial"/>
                <a:cs typeface="Arial"/>
              </a:rPr>
              <a:t>important</a:t>
            </a:r>
            <a:r>
              <a:rPr sz="1500" spc="405" dirty="0" smtClean="0">
                <a:latin typeface="Arial"/>
                <a:cs typeface="Arial"/>
              </a:rPr>
              <a:t> </a:t>
            </a:r>
            <a:r>
              <a:rPr sz="1500" spc="0" dirty="0" smtClean="0">
                <a:latin typeface="Arial"/>
                <a:cs typeface="Arial"/>
              </a:rPr>
              <a:t>in</a:t>
            </a:r>
            <a:r>
              <a:rPr sz="1500" spc="9" dirty="0" smtClean="0">
                <a:latin typeface="Arial"/>
                <a:cs typeface="Arial"/>
              </a:rPr>
              <a:t> </a:t>
            </a:r>
            <a:r>
              <a:rPr sz="1500" spc="0" dirty="0" smtClean="0">
                <a:latin typeface="Arial"/>
                <a:cs typeface="Arial"/>
              </a:rPr>
              <a:t>the</a:t>
            </a:r>
            <a:r>
              <a:rPr sz="1500" spc="178" dirty="0" smtClean="0">
                <a:latin typeface="Arial"/>
                <a:cs typeface="Arial"/>
              </a:rPr>
              <a:t> </a:t>
            </a:r>
            <a:r>
              <a:rPr sz="1500" spc="0" dirty="0" smtClean="0">
                <a:latin typeface="Arial"/>
                <a:cs typeface="Arial"/>
              </a:rPr>
              <a:t>recovery </a:t>
            </a:r>
            <a:endParaRPr sz="1500" dirty="0">
              <a:latin typeface="Arial"/>
              <a:cs typeface="Arial"/>
            </a:endParaRPr>
          </a:p>
          <a:p>
            <a:pPr marL="20796">
              <a:lnSpc>
                <a:spcPts val="1724"/>
              </a:lnSpc>
              <a:spcBef>
                <a:spcPts val="155"/>
              </a:spcBef>
            </a:pPr>
            <a:r>
              <a:rPr sz="1500" spc="0" dirty="0" smtClean="0">
                <a:latin typeface="Arial"/>
                <a:cs typeface="Arial"/>
              </a:rPr>
              <a:t>process</a:t>
            </a:r>
            <a:r>
              <a:rPr sz="1500" spc="258" dirty="0" smtClean="0">
                <a:latin typeface="Arial"/>
                <a:cs typeface="Arial"/>
              </a:rPr>
              <a:t> </a:t>
            </a:r>
            <a:r>
              <a:rPr sz="1500" spc="0" dirty="0" smtClean="0">
                <a:latin typeface="Arial"/>
                <a:cs typeface="Arial"/>
              </a:rPr>
              <a:t>of</a:t>
            </a:r>
            <a:r>
              <a:rPr sz="1500" spc="119" dirty="0" smtClean="0">
                <a:latin typeface="Arial"/>
                <a:cs typeface="Arial"/>
              </a:rPr>
              <a:t> </a:t>
            </a:r>
            <a:r>
              <a:rPr sz="1500" spc="0" dirty="0" smtClean="0">
                <a:latin typeface="Arial"/>
                <a:cs typeface="Arial"/>
              </a:rPr>
              <a:t>the</a:t>
            </a:r>
            <a:r>
              <a:rPr sz="1500" spc="175" dirty="0" smtClean="0">
                <a:latin typeface="Arial"/>
                <a:cs typeface="Arial"/>
              </a:rPr>
              <a:t> </a:t>
            </a:r>
            <a:r>
              <a:rPr sz="1500" spc="0" dirty="0" smtClean="0">
                <a:latin typeface="Arial"/>
                <a:cs typeface="Arial"/>
              </a:rPr>
              <a:t>patient.</a:t>
            </a:r>
            <a:r>
              <a:rPr sz="1500" spc="335" dirty="0" smtClean="0">
                <a:latin typeface="Arial"/>
                <a:cs typeface="Arial"/>
              </a:rPr>
              <a:t> </a:t>
            </a:r>
            <a:r>
              <a:rPr sz="1500" spc="0" dirty="0" smtClean="0">
                <a:latin typeface="Arial"/>
                <a:cs typeface="Arial"/>
              </a:rPr>
              <a:t>So</a:t>
            </a:r>
            <a:r>
              <a:rPr sz="1500" spc="44" dirty="0" smtClean="0">
                <a:latin typeface="Arial"/>
                <a:cs typeface="Arial"/>
              </a:rPr>
              <a:t> </a:t>
            </a:r>
            <a:r>
              <a:rPr sz="1500" spc="0" dirty="0" smtClean="0">
                <a:latin typeface="Arial"/>
                <a:cs typeface="Arial"/>
              </a:rPr>
              <a:t>for</a:t>
            </a:r>
            <a:r>
              <a:rPr sz="1500" spc="189" dirty="0" smtClean="0">
                <a:latin typeface="Arial"/>
                <a:cs typeface="Arial"/>
              </a:rPr>
              <a:t> </a:t>
            </a:r>
            <a:r>
              <a:rPr sz="1500" spc="0" dirty="0" smtClean="0">
                <a:latin typeface="Arial"/>
                <a:cs typeface="Arial"/>
              </a:rPr>
              <a:t>understand </a:t>
            </a:r>
            <a:r>
              <a:rPr sz="1500" spc="9" dirty="0" smtClean="0">
                <a:latin typeface="Arial"/>
                <a:cs typeface="Arial"/>
              </a:rPr>
              <a:t> </a:t>
            </a:r>
            <a:r>
              <a:rPr sz="1500" spc="0" dirty="0" smtClean="0">
                <a:latin typeface="Arial"/>
                <a:cs typeface="Arial"/>
              </a:rPr>
              <a:t>this </a:t>
            </a:r>
            <a:endParaRPr sz="1500" dirty="0">
              <a:latin typeface="Arial"/>
              <a:cs typeface="Arial"/>
            </a:endParaRPr>
          </a:p>
          <a:p>
            <a:pPr marL="20796">
              <a:lnSpc>
                <a:spcPts val="1724"/>
              </a:lnSpc>
              <a:spcBef>
                <a:spcPts val="155"/>
              </a:spcBef>
            </a:pPr>
            <a:r>
              <a:rPr sz="1500" spc="0" dirty="0" smtClean="0">
                <a:latin typeface="Arial"/>
                <a:cs typeface="Arial"/>
              </a:rPr>
              <a:t>knowledge </a:t>
            </a:r>
            <a:r>
              <a:rPr sz="1500" spc="25" dirty="0" smtClean="0">
                <a:latin typeface="Arial"/>
                <a:cs typeface="Arial"/>
              </a:rPr>
              <a:t> </a:t>
            </a:r>
            <a:r>
              <a:rPr sz="1500" spc="0" dirty="0" smtClean="0">
                <a:latin typeface="Arial"/>
                <a:cs typeface="Arial"/>
              </a:rPr>
              <a:t>of</a:t>
            </a:r>
            <a:r>
              <a:rPr sz="1500" spc="-9" dirty="0" smtClean="0">
                <a:latin typeface="Arial"/>
                <a:cs typeface="Arial"/>
              </a:rPr>
              <a:t> </a:t>
            </a:r>
            <a:r>
              <a:rPr sz="1500" spc="0" dirty="0" smtClean="0">
                <a:latin typeface="Arial"/>
                <a:cs typeface="Arial"/>
              </a:rPr>
              <a:t>family</a:t>
            </a:r>
            <a:r>
              <a:rPr sz="1500" spc="320" dirty="0" smtClean="0">
                <a:latin typeface="Arial"/>
                <a:cs typeface="Arial"/>
              </a:rPr>
              <a:t> </a:t>
            </a:r>
            <a:r>
              <a:rPr sz="1500" spc="0" dirty="0" smtClean="0">
                <a:latin typeface="Arial"/>
                <a:cs typeface="Arial"/>
              </a:rPr>
              <a:t>is</a:t>
            </a:r>
            <a:r>
              <a:rPr sz="1500" spc="94" dirty="0" smtClean="0">
                <a:latin typeface="Arial"/>
                <a:cs typeface="Arial"/>
              </a:rPr>
              <a:t> </a:t>
            </a:r>
            <a:r>
              <a:rPr sz="1500" spc="0" dirty="0" smtClean="0">
                <a:latin typeface="Arial"/>
                <a:cs typeface="Arial"/>
              </a:rPr>
              <a:t>essential</a:t>
            </a:r>
            <a:r>
              <a:rPr sz="1500" spc="290" dirty="0" smtClean="0">
                <a:latin typeface="Arial"/>
                <a:cs typeface="Arial"/>
              </a:rPr>
              <a:t> </a:t>
            </a:r>
            <a:r>
              <a:rPr sz="1500" spc="0" dirty="0" smtClean="0">
                <a:latin typeface="Arial"/>
                <a:cs typeface="Arial"/>
              </a:rPr>
              <a:t>for</a:t>
            </a:r>
            <a:r>
              <a:rPr sz="1500" spc="129" dirty="0" smtClean="0">
                <a:latin typeface="Arial"/>
                <a:cs typeface="Arial"/>
              </a:rPr>
              <a:t> </a:t>
            </a:r>
            <a:r>
              <a:rPr sz="1500" spc="0" dirty="0" smtClean="0">
                <a:latin typeface="Arial"/>
                <a:cs typeface="Arial"/>
              </a:rPr>
              <a:t>the</a:t>
            </a:r>
            <a:r>
              <a:rPr sz="1500" spc="240" dirty="0" smtClean="0">
                <a:latin typeface="Arial"/>
                <a:cs typeface="Arial"/>
              </a:rPr>
              <a:t> </a:t>
            </a:r>
            <a:r>
              <a:rPr lang="en-US" sz="1500" dirty="0" smtClean="0">
                <a:latin typeface="Arial"/>
                <a:cs typeface="Arial"/>
              </a:rPr>
              <a:t>us</a:t>
            </a:r>
            <a:r>
              <a:rPr sz="1500" spc="0" dirty="0" smtClean="0">
                <a:latin typeface="Arial"/>
                <a:cs typeface="Arial"/>
              </a:rPr>
              <a:t>.</a:t>
            </a:r>
            <a:endParaRPr sz="1500" dirty="0">
              <a:latin typeface="Arial"/>
              <a:cs typeface="Arial"/>
            </a:endParaRPr>
          </a:p>
          <a:p>
            <a:pPr marL="12701" marR="520010" indent="2">
              <a:lnSpc>
                <a:spcPts val="1724"/>
              </a:lnSpc>
              <a:spcBef>
                <a:spcPts val="1146"/>
              </a:spcBef>
            </a:pPr>
            <a:r>
              <a:rPr sz="1500" spc="0" dirty="0" smtClean="0">
                <a:latin typeface="Arial"/>
                <a:cs typeface="Arial"/>
              </a:rPr>
              <a:t>Without</a:t>
            </a:r>
            <a:r>
              <a:rPr sz="1500" spc="300" dirty="0" smtClean="0">
                <a:latin typeface="Arial"/>
                <a:cs typeface="Arial"/>
              </a:rPr>
              <a:t> </a:t>
            </a:r>
            <a:r>
              <a:rPr sz="1500" spc="0" dirty="0" smtClean="0">
                <a:latin typeface="Arial"/>
                <a:cs typeface="Arial"/>
              </a:rPr>
              <a:t>sociological </a:t>
            </a:r>
            <a:r>
              <a:rPr sz="1500" spc="144" dirty="0" smtClean="0">
                <a:latin typeface="Arial"/>
                <a:cs typeface="Arial"/>
              </a:rPr>
              <a:t> </a:t>
            </a:r>
            <a:r>
              <a:rPr sz="1500" spc="0" dirty="0" smtClean="0">
                <a:latin typeface="Arial"/>
                <a:cs typeface="Arial"/>
              </a:rPr>
              <a:t>knowledge</a:t>
            </a:r>
            <a:r>
              <a:rPr lang="en-US" sz="1500" spc="375" dirty="0">
                <a:latin typeface="Arial"/>
                <a:cs typeface="Arial"/>
              </a:rPr>
              <a:t> </a:t>
            </a:r>
            <a:r>
              <a:rPr lang="en-US" sz="1500" spc="375" dirty="0" smtClean="0">
                <a:latin typeface="Arial"/>
                <a:cs typeface="Arial"/>
              </a:rPr>
              <a:t>one</a:t>
            </a:r>
            <a:endParaRPr sz="1500" dirty="0">
              <a:latin typeface="Arial"/>
              <a:cs typeface="Arial"/>
            </a:endParaRPr>
          </a:p>
          <a:p>
            <a:pPr marL="12701" marR="520010">
              <a:lnSpc>
                <a:spcPts val="1724"/>
              </a:lnSpc>
              <a:spcBef>
                <a:spcPts val="186"/>
              </a:spcBef>
            </a:pPr>
            <a:r>
              <a:rPr sz="1500" spc="0" dirty="0" smtClean="0">
                <a:latin typeface="Arial"/>
                <a:cs typeface="Arial"/>
              </a:rPr>
              <a:t>cannot</a:t>
            </a:r>
            <a:r>
              <a:rPr sz="1500" spc="367" dirty="0" smtClean="0">
                <a:latin typeface="Arial"/>
                <a:cs typeface="Arial"/>
              </a:rPr>
              <a:t> </a:t>
            </a:r>
            <a:r>
              <a:rPr sz="1500" spc="0" dirty="0" smtClean="0">
                <a:latin typeface="Arial"/>
                <a:cs typeface="Arial"/>
              </a:rPr>
              <a:t>understand</a:t>
            </a:r>
            <a:r>
              <a:rPr sz="1500" spc="360" dirty="0" smtClean="0">
                <a:latin typeface="Arial"/>
                <a:cs typeface="Arial"/>
              </a:rPr>
              <a:t> </a:t>
            </a:r>
            <a:r>
              <a:rPr sz="1500" spc="0" dirty="0" smtClean="0">
                <a:latin typeface="Arial"/>
                <a:cs typeface="Arial"/>
              </a:rPr>
              <a:t>the</a:t>
            </a:r>
            <a:r>
              <a:rPr sz="1500" spc="175" dirty="0" smtClean="0">
                <a:latin typeface="Arial"/>
                <a:cs typeface="Arial"/>
              </a:rPr>
              <a:t> </a:t>
            </a:r>
            <a:r>
              <a:rPr sz="1500" spc="0" dirty="0" smtClean="0">
                <a:latin typeface="Arial"/>
                <a:cs typeface="Arial"/>
              </a:rPr>
              <a:t>community.</a:t>
            </a:r>
            <a:endParaRPr sz="1500" dirty="0">
              <a:latin typeface="Arial"/>
              <a:cs typeface="Arial"/>
            </a:endParaRPr>
          </a:p>
          <a:p>
            <a:pPr marL="12700" marR="669659">
              <a:lnSpc>
                <a:spcPts val="1724"/>
              </a:lnSpc>
              <a:spcBef>
                <a:spcPts val="1083"/>
              </a:spcBef>
            </a:pPr>
            <a:r>
              <a:rPr sz="1500" spc="0" dirty="0" smtClean="0">
                <a:latin typeface="Arial"/>
                <a:cs typeface="Arial"/>
              </a:rPr>
              <a:t>The</a:t>
            </a:r>
            <a:r>
              <a:rPr sz="1500" spc="184" dirty="0" smtClean="0">
                <a:latin typeface="Arial"/>
                <a:cs typeface="Arial"/>
              </a:rPr>
              <a:t> </a:t>
            </a:r>
            <a:r>
              <a:rPr sz="1500" spc="0" dirty="0" smtClean="0">
                <a:latin typeface="Arial"/>
                <a:cs typeface="Arial"/>
              </a:rPr>
              <a:t>sociological </a:t>
            </a:r>
            <a:r>
              <a:rPr sz="1500" spc="79" dirty="0" smtClean="0">
                <a:latin typeface="Arial"/>
                <a:cs typeface="Arial"/>
              </a:rPr>
              <a:t> </a:t>
            </a:r>
            <a:r>
              <a:rPr sz="1500" spc="0" dirty="0" smtClean="0">
                <a:latin typeface="Arial"/>
                <a:cs typeface="Arial"/>
              </a:rPr>
              <a:t>knowledge</a:t>
            </a:r>
            <a:r>
              <a:rPr sz="1500" spc="375" dirty="0" smtClean="0">
                <a:latin typeface="Arial"/>
                <a:cs typeface="Arial"/>
              </a:rPr>
              <a:t> </a:t>
            </a:r>
            <a:r>
              <a:rPr lang="en-US" sz="1500" dirty="0" smtClean="0">
                <a:latin typeface="Arial"/>
                <a:cs typeface="Arial"/>
              </a:rPr>
              <a:t>helps us</a:t>
            </a:r>
            <a:endParaRPr sz="1500" dirty="0">
              <a:latin typeface="Arial"/>
              <a:cs typeface="Arial"/>
            </a:endParaRPr>
          </a:p>
          <a:p>
            <a:pPr marL="12700" marR="669659">
              <a:lnSpc>
                <a:spcPts val="1724"/>
              </a:lnSpc>
              <a:spcBef>
                <a:spcPts val="186"/>
              </a:spcBef>
            </a:pPr>
            <a:r>
              <a:rPr sz="1500" spc="0" dirty="0" smtClean="0">
                <a:latin typeface="Arial"/>
                <a:cs typeface="Arial"/>
              </a:rPr>
              <a:t>understand</a:t>
            </a:r>
            <a:r>
              <a:rPr sz="1500" spc="360" dirty="0" smtClean="0">
                <a:latin typeface="Arial"/>
                <a:cs typeface="Arial"/>
              </a:rPr>
              <a:t> </a:t>
            </a:r>
            <a:r>
              <a:rPr sz="1500" spc="0" dirty="0" smtClean="0">
                <a:latin typeface="Arial"/>
                <a:cs typeface="Arial"/>
              </a:rPr>
              <a:t>the</a:t>
            </a:r>
            <a:r>
              <a:rPr sz="1500" spc="175" dirty="0" smtClean="0">
                <a:latin typeface="Arial"/>
                <a:cs typeface="Arial"/>
              </a:rPr>
              <a:t> </a:t>
            </a:r>
            <a:r>
              <a:rPr sz="1500" spc="0" dirty="0" smtClean="0">
                <a:latin typeface="Arial"/>
                <a:cs typeface="Arial"/>
              </a:rPr>
              <a:t>factors</a:t>
            </a:r>
            <a:r>
              <a:rPr sz="1500" spc="305" dirty="0" smtClean="0">
                <a:latin typeface="Arial"/>
                <a:cs typeface="Arial"/>
              </a:rPr>
              <a:t> </a:t>
            </a:r>
            <a:r>
              <a:rPr sz="1500" spc="0" dirty="0" smtClean="0">
                <a:latin typeface="Arial"/>
                <a:cs typeface="Arial"/>
              </a:rPr>
              <a:t>of</a:t>
            </a:r>
            <a:r>
              <a:rPr sz="1500" spc="119" dirty="0" smtClean="0">
                <a:latin typeface="Arial"/>
                <a:cs typeface="Arial"/>
              </a:rPr>
              <a:t> </a:t>
            </a:r>
            <a:r>
              <a:rPr lang="en-US" sz="1500" dirty="0" smtClean="0">
                <a:latin typeface="Arial"/>
                <a:cs typeface="Arial"/>
              </a:rPr>
              <a:t>values,</a:t>
            </a:r>
            <a:r>
              <a:rPr sz="1500" spc="19" dirty="0" smtClean="0">
                <a:latin typeface="Arial"/>
                <a:cs typeface="Arial"/>
              </a:rPr>
              <a:t> </a:t>
            </a:r>
            <a:r>
              <a:rPr sz="1500" spc="0" dirty="0" smtClean="0">
                <a:latin typeface="Arial"/>
                <a:cs typeface="Arial"/>
              </a:rPr>
              <a:t>faith, </a:t>
            </a:r>
            <a:endParaRPr sz="1500" dirty="0">
              <a:latin typeface="Arial"/>
              <a:cs typeface="Arial"/>
            </a:endParaRPr>
          </a:p>
          <a:p>
            <a:pPr marL="12700" marR="669659">
              <a:lnSpc>
                <a:spcPts val="1724"/>
              </a:lnSpc>
              <a:spcBef>
                <a:spcPts val="186"/>
              </a:spcBef>
            </a:pPr>
            <a:r>
              <a:rPr sz="1500" spc="0" dirty="0" smtClean="0">
                <a:latin typeface="Arial"/>
                <a:cs typeface="Arial"/>
              </a:rPr>
              <a:t>community, </a:t>
            </a:r>
            <a:r>
              <a:rPr sz="1500" spc="114" dirty="0" smtClean="0">
                <a:latin typeface="Arial"/>
                <a:cs typeface="Arial"/>
              </a:rPr>
              <a:t> </a:t>
            </a:r>
            <a:r>
              <a:rPr sz="1500" spc="0" dirty="0" smtClean="0">
                <a:latin typeface="Arial"/>
                <a:cs typeface="Arial"/>
              </a:rPr>
              <a:t>religion </a:t>
            </a:r>
            <a:r>
              <a:rPr sz="1500" spc="139" dirty="0" smtClean="0">
                <a:latin typeface="Arial"/>
                <a:cs typeface="Arial"/>
              </a:rPr>
              <a:t> </a:t>
            </a:r>
            <a:r>
              <a:rPr sz="1500" spc="0" dirty="0" smtClean="0">
                <a:latin typeface="Arial"/>
                <a:cs typeface="Arial"/>
              </a:rPr>
              <a:t>etc</a:t>
            </a:r>
            <a:r>
              <a:rPr sz="1500" spc="-250" dirty="0" smtClean="0">
                <a:latin typeface="Arial"/>
                <a:cs typeface="Arial"/>
              </a:rPr>
              <a:t> </a:t>
            </a:r>
            <a:r>
              <a:rPr sz="1500" spc="0" dirty="0" smtClean="0">
                <a:latin typeface="Arial"/>
                <a:cs typeface="Arial"/>
              </a:rPr>
              <a:t>..</a:t>
            </a:r>
            <a:endParaRPr sz="1500" dirty="0">
              <a:latin typeface="Arial"/>
              <a:cs typeface="Arial"/>
            </a:endParaRPr>
          </a:p>
        </p:txBody>
      </p:sp>
      <p:sp>
        <p:nvSpPr>
          <p:cNvPr id="3" name="object 3"/>
          <p:cNvSpPr txBox="1"/>
          <p:nvPr/>
        </p:nvSpPr>
        <p:spPr>
          <a:xfrm>
            <a:off x="2997522" y="4510135"/>
            <a:ext cx="127337" cy="215900"/>
          </a:xfrm>
          <a:prstGeom prst="rect">
            <a:avLst/>
          </a:prstGeom>
        </p:spPr>
        <p:txBody>
          <a:bodyPr wrap="square" lIns="0" tIns="0" rIns="0" bIns="0" rtlCol="0">
            <a:noAutofit/>
          </a:bodyPr>
          <a:lstStyle/>
          <a:p>
            <a:pPr marL="12700">
              <a:lnSpc>
                <a:spcPts val="1635"/>
              </a:lnSpc>
              <a:spcBef>
                <a:spcPts val="81"/>
              </a:spcBef>
            </a:pPr>
            <a:r>
              <a:rPr sz="1500" spc="0" dirty="0" smtClean="0">
                <a:solidFill>
                  <a:srgbClr val="F9FBD8"/>
                </a:solidFill>
                <a:latin typeface="Arial"/>
                <a:cs typeface="Arial"/>
              </a:rPr>
              <a:t>•</a:t>
            </a:r>
            <a:endParaRPr sz="1500" dirty="0">
              <a:latin typeface="Arial"/>
              <a:cs typeface="Arial"/>
            </a:endParaRPr>
          </a:p>
        </p:txBody>
      </p:sp>
      <p:sp>
        <p:nvSpPr>
          <p:cNvPr id="2" name="object 2"/>
          <p:cNvSpPr txBox="1"/>
          <p:nvPr/>
        </p:nvSpPr>
        <p:spPr>
          <a:xfrm>
            <a:off x="2997518" y="5108945"/>
            <a:ext cx="127337" cy="215899"/>
          </a:xfrm>
          <a:prstGeom prst="rect">
            <a:avLst/>
          </a:prstGeom>
        </p:spPr>
        <p:txBody>
          <a:bodyPr wrap="square" lIns="0" tIns="0" rIns="0" bIns="0" rtlCol="0">
            <a:noAutofit/>
          </a:bodyPr>
          <a:lstStyle/>
          <a:p>
            <a:pPr marL="12700">
              <a:lnSpc>
                <a:spcPts val="1635"/>
              </a:lnSpc>
              <a:spcBef>
                <a:spcPts val="81"/>
              </a:spcBef>
            </a:pPr>
            <a:r>
              <a:rPr sz="1500" spc="0" dirty="0" smtClean="0">
                <a:solidFill>
                  <a:srgbClr val="F9FBD8"/>
                </a:solidFill>
                <a:latin typeface="Arial"/>
                <a:cs typeface="Arial"/>
              </a:rPr>
              <a:t>•</a:t>
            </a:r>
            <a:endParaRPr sz="1500" dirty="0">
              <a:latin typeface="Arial"/>
              <a:cs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5"/>
          <p:cNvSpPr/>
          <p:nvPr/>
        </p:nvSpPr>
        <p:spPr>
          <a:xfrm>
            <a:off x="685800" y="1219200"/>
            <a:ext cx="9065578" cy="4172071"/>
          </a:xfrm>
          <a:prstGeom prst="rect">
            <a:avLst/>
          </a:prstGeom>
          <a:noFill/>
          <a:ln>
            <a:noFill/>
          </a:ln>
        </p:spPr>
        <p:txBody>
          <a:bodyPr spcFirstLastPara="1" wrap="square" lIns="91425" tIns="45700" rIns="91425" bIns="45700" anchor="t" anchorCtr="0">
            <a:noAutofit/>
          </a:bodyPr>
          <a:lstStyle/>
          <a:p>
            <a:pPr algn="just" defTabSz="457200"/>
            <a:r>
              <a:rPr lang="en-US" sz="3200" dirty="0" smtClean="0">
                <a:solidFill>
                  <a:prstClr val="black"/>
                </a:solidFill>
                <a:latin typeface="Calibri"/>
                <a:ea typeface="Calibri"/>
                <a:cs typeface="Calibri"/>
                <a:sym typeface="Calibri"/>
              </a:rPr>
              <a:t>It helps us approach a patient/client in different </a:t>
            </a:r>
            <a:r>
              <a:rPr lang="en-US" sz="3200" dirty="0" err="1" smtClean="0">
                <a:solidFill>
                  <a:prstClr val="black"/>
                </a:solidFill>
                <a:latin typeface="Calibri"/>
                <a:ea typeface="Calibri"/>
                <a:cs typeface="Calibri"/>
                <a:sym typeface="Calibri"/>
              </a:rPr>
              <a:t>perspetives</a:t>
            </a:r>
            <a:r>
              <a:rPr lang="en-US" sz="3200" dirty="0" smtClean="0">
                <a:solidFill>
                  <a:prstClr val="black"/>
                </a:solidFill>
                <a:latin typeface="Calibri"/>
                <a:ea typeface="Calibri"/>
                <a:cs typeface="Calibri"/>
                <a:sym typeface="Calibri"/>
              </a:rPr>
              <a:t> such as</a:t>
            </a:r>
          </a:p>
          <a:p>
            <a:pPr marL="457200" indent="-457200" algn="just" defTabSz="457200">
              <a:buFont typeface="Wingdings" panose="05000000000000000000" pitchFamily="2" charset="2"/>
              <a:buChar char="Ø"/>
            </a:pPr>
            <a:r>
              <a:rPr lang="en-US" sz="3200" dirty="0" smtClean="0">
                <a:solidFill>
                  <a:prstClr val="black"/>
                </a:solidFill>
                <a:latin typeface="Calibri"/>
                <a:ea typeface="Calibri"/>
                <a:cs typeface="Calibri"/>
                <a:sym typeface="Calibri"/>
              </a:rPr>
              <a:t>Emotional perspective</a:t>
            </a:r>
          </a:p>
          <a:p>
            <a:pPr marL="457200" indent="-457200" algn="just" defTabSz="457200">
              <a:buFont typeface="Wingdings" panose="05000000000000000000" pitchFamily="2" charset="2"/>
              <a:buChar char="Ø"/>
            </a:pPr>
            <a:r>
              <a:rPr lang="en-US" sz="3200" dirty="0" smtClean="0">
                <a:solidFill>
                  <a:prstClr val="black"/>
                </a:solidFill>
                <a:latin typeface="Calibri"/>
                <a:ea typeface="Calibri"/>
                <a:cs typeface="Calibri"/>
                <a:sym typeface="Calibri"/>
              </a:rPr>
              <a:t>Cultural  perspective</a:t>
            </a:r>
          </a:p>
          <a:p>
            <a:pPr marL="457200" indent="-457200" algn="just" defTabSz="457200">
              <a:buFont typeface="Wingdings" panose="05000000000000000000" pitchFamily="2" charset="2"/>
              <a:buChar char="Ø"/>
            </a:pPr>
            <a:endParaRPr sz="3200" dirty="0">
              <a:solidFill>
                <a:prstClr val="black"/>
              </a:solidFill>
              <a:latin typeface="Calibri"/>
              <a:ea typeface="Calibri"/>
              <a:cs typeface="Calibri"/>
              <a:sym typeface="Calibri"/>
            </a:endParaRPr>
          </a:p>
        </p:txBody>
      </p:sp>
    </p:spTree>
    <p:extLst>
      <p:ext uri="{BB962C8B-B14F-4D97-AF65-F5344CB8AC3E}">
        <p14:creationId xmlns:p14="http://schemas.microsoft.com/office/powerpoint/2010/main" val="12040264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13"/>
          <p:cNvSpPr/>
          <p:nvPr/>
        </p:nvSpPr>
        <p:spPr>
          <a:xfrm>
            <a:off x="9371076" y="0"/>
            <a:ext cx="1219200" cy="6858000"/>
          </a:xfrm>
          <a:custGeom>
            <a:avLst/>
            <a:gdLst/>
            <a:ahLst/>
            <a:cxnLst/>
            <a:rect l="l" t="t" r="r" b="b"/>
            <a:pathLst>
              <a:path w="1219200" h="6858000">
                <a:moveTo>
                  <a:pt x="0" y="0"/>
                </a:moveTo>
                <a:lnTo>
                  <a:pt x="1219200" y="6858000"/>
                </a:lnTo>
              </a:path>
            </a:pathLst>
          </a:custGeom>
          <a:ln w="9144">
            <a:solidFill>
              <a:srgbClr val="C0C0C0"/>
            </a:solidFill>
          </a:ln>
        </p:spPr>
        <p:txBody>
          <a:bodyPr wrap="square" lIns="0" tIns="0" rIns="0" bIns="0" rtlCol="0">
            <a:noAutofit/>
          </a:bodyPr>
          <a:lstStyle/>
          <a:p>
            <a:endParaRPr/>
          </a:p>
        </p:txBody>
      </p:sp>
      <p:sp>
        <p:nvSpPr>
          <p:cNvPr id="14" name="object 14"/>
          <p:cNvSpPr/>
          <p:nvPr/>
        </p:nvSpPr>
        <p:spPr>
          <a:xfrm>
            <a:off x="7424931" y="3681983"/>
            <a:ext cx="4763554" cy="3176587"/>
          </a:xfrm>
          <a:custGeom>
            <a:avLst/>
            <a:gdLst/>
            <a:ahLst/>
            <a:cxnLst/>
            <a:rect l="l" t="t" r="r" b="b"/>
            <a:pathLst>
              <a:path w="4763554" h="3176587">
                <a:moveTo>
                  <a:pt x="4763554" y="0"/>
                </a:moveTo>
                <a:lnTo>
                  <a:pt x="857" y="3176016"/>
                </a:lnTo>
              </a:path>
              <a:path w="4763554" h="3176587">
                <a:moveTo>
                  <a:pt x="857" y="3176016"/>
                </a:moveTo>
                <a:lnTo>
                  <a:pt x="4763554" y="1"/>
                </a:lnTo>
              </a:path>
            </a:pathLst>
          </a:custGeom>
          <a:ln w="9144">
            <a:solidFill>
              <a:srgbClr val="D9DADA"/>
            </a:solidFill>
          </a:ln>
        </p:spPr>
        <p:txBody>
          <a:bodyPr wrap="square" lIns="0" tIns="0" rIns="0" bIns="0" rtlCol="0">
            <a:noAutofit/>
          </a:bodyPr>
          <a:lstStyle/>
          <a:p>
            <a:endParaRPr/>
          </a:p>
        </p:txBody>
      </p:sp>
      <p:sp>
        <p:nvSpPr>
          <p:cNvPr id="15" name="object 15"/>
          <p:cNvSpPr/>
          <p:nvPr/>
        </p:nvSpPr>
        <p:spPr>
          <a:xfrm>
            <a:off x="9182100" y="0"/>
            <a:ext cx="3006852" cy="6858000"/>
          </a:xfrm>
          <a:custGeom>
            <a:avLst/>
            <a:gdLst/>
            <a:ahLst/>
            <a:cxnLst/>
            <a:rect l="l" t="t" r="r" b="b"/>
            <a:pathLst>
              <a:path w="3006852" h="6858000">
                <a:moveTo>
                  <a:pt x="2042464" y="0"/>
                </a:moveTo>
                <a:lnTo>
                  <a:pt x="0" y="6858000"/>
                </a:lnTo>
                <a:lnTo>
                  <a:pt x="3006851" y="6858000"/>
                </a:lnTo>
                <a:lnTo>
                  <a:pt x="3006851" y="0"/>
                </a:lnTo>
                <a:lnTo>
                  <a:pt x="2042464" y="0"/>
                </a:lnTo>
                <a:close/>
              </a:path>
            </a:pathLst>
          </a:custGeom>
          <a:solidFill>
            <a:srgbClr val="90C225"/>
          </a:solidFill>
        </p:spPr>
        <p:txBody>
          <a:bodyPr wrap="square" lIns="0" tIns="0" rIns="0" bIns="0" rtlCol="0">
            <a:noAutofit/>
          </a:bodyPr>
          <a:lstStyle/>
          <a:p>
            <a:endParaRPr/>
          </a:p>
        </p:txBody>
      </p:sp>
      <p:sp>
        <p:nvSpPr>
          <p:cNvPr id="16" name="object 16"/>
          <p:cNvSpPr/>
          <p:nvPr/>
        </p:nvSpPr>
        <p:spPr>
          <a:xfrm>
            <a:off x="9604330" y="0"/>
            <a:ext cx="2587675" cy="6858000"/>
          </a:xfrm>
          <a:custGeom>
            <a:avLst/>
            <a:gdLst/>
            <a:ahLst/>
            <a:cxnLst/>
            <a:rect l="l" t="t" r="r" b="b"/>
            <a:pathLst>
              <a:path w="2587675" h="6858000">
                <a:moveTo>
                  <a:pt x="2587669" y="0"/>
                </a:moveTo>
                <a:lnTo>
                  <a:pt x="0" y="0"/>
                </a:lnTo>
                <a:lnTo>
                  <a:pt x="1208189" y="6858000"/>
                </a:lnTo>
                <a:lnTo>
                  <a:pt x="2587669" y="6858000"/>
                </a:lnTo>
                <a:lnTo>
                  <a:pt x="2587669" y="0"/>
                </a:lnTo>
                <a:close/>
              </a:path>
            </a:pathLst>
          </a:custGeom>
          <a:solidFill>
            <a:srgbClr val="90C225"/>
          </a:solidFill>
        </p:spPr>
        <p:txBody>
          <a:bodyPr wrap="square" lIns="0" tIns="0" rIns="0" bIns="0" rtlCol="0">
            <a:noAutofit/>
          </a:bodyPr>
          <a:lstStyle/>
          <a:p>
            <a:endParaRPr/>
          </a:p>
        </p:txBody>
      </p:sp>
      <p:sp>
        <p:nvSpPr>
          <p:cNvPr id="17" name="object 17"/>
          <p:cNvSpPr/>
          <p:nvPr/>
        </p:nvSpPr>
        <p:spPr>
          <a:xfrm>
            <a:off x="8932167" y="3048000"/>
            <a:ext cx="3259836" cy="3810000"/>
          </a:xfrm>
          <a:custGeom>
            <a:avLst/>
            <a:gdLst/>
            <a:ahLst/>
            <a:cxnLst/>
            <a:rect l="l" t="t" r="r" b="b"/>
            <a:pathLst>
              <a:path w="3259835" h="3810000">
                <a:moveTo>
                  <a:pt x="3259832" y="4"/>
                </a:moveTo>
                <a:lnTo>
                  <a:pt x="0" y="3810000"/>
                </a:lnTo>
                <a:lnTo>
                  <a:pt x="3259832" y="3810000"/>
                </a:lnTo>
                <a:lnTo>
                  <a:pt x="3259832" y="4"/>
                </a:lnTo>
                <a:close/>
              </a:path>
            </a:pathLst>
          </a:custGeom>
          <a:solidFill>
            <a:srgbClr val="539F20"/>
          </a:solidFill>
        </p:spPr>
        <p:txBody>
          <a:bodyPr wrap="square" lIns="0" tIns="0" rIns="0" bIns="0" rtlCol="0">
            <a:noAutofit/>
          </a:bodyPr>
          <a:lstStyle/>
          <a:p>
            <a:endParaRPr/>
          </a:p>
        </p:txBody>
      </p:sp>
      <p:sp>
        <p:nvSpPr>
          <p:cNvPr id="18" name="object 18"/>
          <p:cNvSpPr/>
          <p:nvPr/>
        </p:nvSpPr>
        <p:spPr>
          <a:xfrm>
            <a:off x="9337793" y="0"/>
            <a:ext cx="2851162" cy="6858000"/>
          </a:xfrm>
          <a:custGeom>
            <a:avLst/>
            <a:gdLst/>
            <a:ahLst/>
            <a:cxnLst/>
            <a:rect l="l" t="t" r="r" b="b"/>
            <a:pathLst>
              <a:path w="2851162" h="6858000">
                <a:moveTo>
                  <a:pt x="0" y="0"/>
                </a:moveTo>
                <a:lnTo>
                  <a:pt x="2467571" y="6858000"/>
                </a:lnTo>
                <a:lnTo>
                  <a:pt x="2851162" y="6858000"/>
                </a:lnTo>
                <a:lnTo>
                  <a:pt x="2851162" y="0"/>
                </a:lnTo>
                <a:lnTo>
                  <a:pt x="0" y="0"/>
                </a:lnTo>
                <a:close/>
              </a:path>
            </a:pathLst>
          </a:custGeom>
          <a:solidFill>
            <a:srgbClr val="3E7818"/>
          </a:solidFill>
        </p:spPr>
        <p:txBody>
          <a:bodyPr wrap="square" lIns="0" tIns="0" rIns="0" bIns="0" rtlCol="0">
            <a:noAutofit/>
          </a:bodyPr>
          <a:lstStyle/>
          <a:p>
            <a:endParaRPr/>
          </a:p>
        </p:txBody>
      </p:sp>
      <p:sp>
        <p:nvSpPr>
          <p:cNvPr id="19" name="object 19"/>
          <p:cNvSpPr/>
          <p:nvPr/>
        </p:nvSpPr>
        <p:spPr>
          <a:xfrm>
            <a:off x="10898132" y="0"/>
            <a:ext cx="1290815" cy="6858000"/>
          </a:xfrm>
          <a:custGeom>
            <a:avLst/>
            <a:gdLst/>
            <a:ahLst/>
            <a:cxnLst/>
            <a:rect l="l" t="t" r="r" b="b"/>
            <a:pathLst>
              <a:path w="1290815" h="6858000">
                <a:moveTo>
                  <a:pt x="1018946" y="0"/>
                </a:moveTo>
                <a:lnTo>
                  <a:pt x="0" y="6858000"/>
                </a:lnTo>
                <a:lnTo>
                  <a:pt x="1290815" y="6858000"/>
                </a:lnTo>
                <a:lnTo>
                  <a:pt x="1290815" y="0"/>
                </a:lnTo>
                <a:lnTo>
                  <a:pt x="1018946" y="0"/>
                </a:lnTo>
                <a:close/>
              </a:path>
            </a:pathLst>
          </a:custGeom>
          <a:solidFill>
            <a:srgbClr val="C0E373"/>
          </a:solidFill>
        </p:spPr>
        <p:txBody>
          <a:bodyPr wrap="square" lIns="0" tIns="0" rIns="0" bIns="0" rtlCol="0">
            <a:noAutofit/>
          </a:bodyPr>
          <a:lstStyle/>
          <a:p>
            <a:endParaRPr/>
          </a:p>
        </p:txBody>
      </p:sp>
      <p:sp>
        <p:nvSpPr>
          <p:cNvPr id="20" name="object 20"/>
          <p:cNvSpPr/>
          <p:nvPr/>
        </p:nvSpPr>
        <p:spPr>
          <a:xfrm>
            <a:off x="10940752" y="0"/>
            <a:ext cx="1248194" cy="6858000"/>
          </a:xfrm>
          <a:custGeom>
            <a:avLst/>
            <a:gdLst/>
            <a:ahLst/>
            <a:cxnLst/>
            <a:rect l="l" t="t" r="r" b="b"/>
            <a:pathLst>
              <a:path w="1248194" h="6858000">
                <a:moveTo>
                  <a:pt x="0" y="0"/>
                </a:moveTo>
                <a:lnTo>
                  <a:pt x="1107770" y="6858000"/>
                </a:lnTo>
                <a:lnTo>
                  <a:pt x="1248194" y="6858000"/>
                </a:lnTo>
                <a:lnTo>
                  <a:pt x="1248194" y="0"/>
                </a:lnTo>
                <a:lnTo>
                  <a:pt x="0" y="0"/>
                </a:lnTo>
                <a:close/>
              </a:path>
            </a:pathLst>
          </a:custGeom>
          <a:solidFill>
            <a:srgbClr val="90C225"/>
          </a:solidFill>
        </p:spPr>
        <p:txBody>
          <a:bodyPr wrap="square" lIns="0" tIns="0" rIns="0" bIns="0" rtlCol="0">
            <a:noAutofit/>
          </a:bodyPr>
          <a:lstStyle/>
          <a:p>
            <a:endParaRPr/>
          </a:p>
        </p:txBody>
      </p:sp>
      <p:sp>
        <p:nvSpPr>
          <p:cNvPr id="21" name="object 21"/>
          <p:cNvSpPr/>
          <p:nvPr/>
        </p:nvSpPr>
        <p:spPr>
          <a:xfrm>
            <a:off x="10372347" y="3590544"/>
            <a:ext cx="1816608" cy="3267455"/>
          </a:xfrm>
          <a:custGeom>
            <a:avLst/>
            <a:gdLst/>
            <a:ahLst/>
            <a:cxnLst/>
            <a:rect l="l" t="t" r="r" b="b"/>
            <a:pathLst>
              <a:path w="1816607" h="3267455">
                <a:moveTo>
                  <a:pt x="0" y="3267455"/>
                </a:moveTo>
                <a:lnTo>
                  <a:pt x="1816608" y="3267455"/>
                </a:lnTo>
                <a:lnTo>
                  <a:pt x="1816608" y="0"/>
                </a:lnTo>
                <a:lnTo>
                  <a:pt x="0" y="3267455"/>
                </a:lnTo>
                <a:close/>
              </a:path>
            </a:pathLst>
          </a:custGeom>
          <a:solidFill>
            <a:srgbClr val="90C225"/>
          </a:solidFill>
        </p:spPr>
        <p:txBody>
          <a:bodyPr wrap="square" lIns="0" tIns="0" rIns="0" bIns="0" rtlCol="0">
            <a:noAutofit/>
          </a:bodyPr>
          <a:lstStyle/>
          <a:p>
            <a:endParaRPr/>
          </a:p>
        </p:txBody>
      </p:sp>
      <p:sp>
        <p:nvSpPr>
          <p:cNvPr id="12" name="object 12"/>
          <p:cNvSpPr/>
          <p:nvPr/>
        </p:nvSpPr>
        <p:spPr>
          <a:xfrm>
            <a:off x="0" y="4012692"/>
            <a:ext cx="448056" cy="2845308"/>
          </a:xfrm>
          <a:custGeom>
            <a:avLst/>
            <a:gdLst/>
            <a:ahLst/>
            <a:cxnLst/>
            <a:rect l="l" t="t" r="r" b="b"/>
            <a:pathLst>
              <a:path w="448056" h="2845307">
                <a:moveTo>
                  <a:pt x="0" y="2845307"/>
                </a:moveTo>
                <a:lnTo>
                  <a:pt x="448056" y="2845307"/>
                </a:lnTo>
                <a:lnTo>
                  <a:pt x="0" y="0"/>
                </a:lnTo>
                <a:lnTo>
                  <a:pt x="0" y="2845307"/>
                </a:lnTo>
                <a:close/>
              </a:path>
            </a:pathLst>
          </a:custGeom>
          <a:solidFill>
            <a:srgbClr val="90C225"/>
          </a:solidFill>
        </p:spPr>
        <p:txBody>
          <a:bodyPr wrap="square" lIns="0" tIns="0" rIns="0" bIns="0" rtlCol="0">
            <a:noAutofit/>
          </a:bodyPr>
          <a:lstStyle/>
          <a:p>
            <a:endParaRPr/>
          </a:p>
        </p:txBody>
      </p:sp>
      <p:sp>
        <p:nvSpPr>
          <p:cNvPr id="11" name="object 11"/>
          <p:cNvSpPr txBox="1"/>
          <p:nvPr/>
        </p:nvSpPr>
        <p:spPr>
          <a:xfrm>
            <a:off x="3046084" y="2449657"/>
            <a:ext cx="3576067" cy="1051206"/>
          </a:xfrm>
          <a:prstGeom prst="rect">
            <a:avLst/>
          </a:prstGeom>
        </p:spPr>
        <p:txBody>
          <a:bodyPr wrap="square" lIns="0" tIns="0" rIns="0" bIns="0" rtlCol="0">
            <a:noAutofit/>
          </a:bodyPr>
          <a:lstStyle/>
          <a:p>
            <a:pPr marL="20800">
              <a:lnSpc>
                <a:spcPts val="2245"/>
              </a:lnSpc>
              <a:spcBef>
                <a:spcPts val="112"/>
              </a:spcBef>
            </a:pPr>
            <a:endParaRPr sz="2100" dirty="0">
              <a:latin typeface="Arial"/>
              <a:cs typeface="Arial"/>
            </a:endParaRPr>
          </a:p>
          <a:p>
            <a:pPr marL="117896" marR="40004">
              <a:lnSpc>
                <a:spcPct val="95825"/>
              </a:lnSpc>
              <a:spcBef>
                <a:spcPts val="1273"/>
              </a:spcBef>
            </a:pPr>
            <a:r>
              <a:rPr sz="1700" dirty="0" smtClean="0">
                <a:latin typeface="Arial"/>
                <a:cs typeface="Arial"/>
              </a:rPr>
              <a:t>Emotion</a:t>
            </a:r>
            <a:r>
              <a:rPr sz="1700" spc="-4" dirty="0" smtClean="0">
                <a:latin typeface="Arial"/>
                <a:cs typeface="Arial"/>
              </a:rPr>
              <a:t>a</a:t>
            </a:r>
            <a:r>
              <a:rPr sz="1700" spc="0" dirty="0" smtClean="0">
                <a:latin typeface="Arial"/>
                <a:cs typeface="Arial"/>
              </a:rPr>
              <a:t>l </a:t>
            </a:r>
            <a:r>
              <a:rPr sz="1700" spc="-134" dirty="0" smtClean="0">
                <a:latin typeface="Arial"/>
                <a:cs typeface="Arial"/>
              </a:rPr>
              <a:t> </a:t>
            </a:r>
            <a:r>
              <a:rPr sz="1700" spc="0" dirty="0" smtClean="0">
                <a:latin typeface="Arial"/>
                <a:cs typeface="Arial"/>
              </a:rPr>
              <a:t>level.</a:t>
            </a:r>
            <a:endParaRPr sz="1700" dirty="0">
              <a:latin typeface="Arial"/>
              <a:cs typeface="Arial"/>
            </a:endParaRPr>
          </a:p>
        </p:txBody>
      </p:sp>
      <p:sp>
        <p:nvSpPr>
          <p:cNvPr id="10" name="object 10"/>
          <p:cNvSpPr txBox="1"/>
          <p:nvPr/>
        </p:nvSpPr>
        <p:spPr>
          <a:xfrm>
            <a:off x="6776519" y="2449657"/>
            <a:ext cx="302413" cy="292100"/>
          </a:xfrm>
          <a:prstGeom prst="rect">
            <a:avLst/>
          </a:prstGeom>
        </p:spPr>
        <p:txBody>
          <a:bodyPr wrap="square" lIns="0" tIns="0" rIns="0" bIns="0" rtlCol="0">
            <a:noAutofit/>
          </a:bodyPr>
          <a:lstStyle/>
          <a:p>
            <a:pPr marL="12700">
              <a:lnSpc>
                <a:spcPts val="2245"/>
              </a:lnSpc>
              <a:spcBef>
                <a:spcPts val="112"/>
              </a:spcBef>
            </a:pPr>
            <a:r>
              <a:rPr sz="2100" b="1" spc="0" dirty="0" smtClean="0">
                <a:solidFill>
                  <a:srgbClr val="F9F9FB"/>
                </a:solidFill>
                <a:latin typeface="Arial"/>
                <a:cs typeface="Arial"/>
              </a:rPr>
              <a:t>in</a:t>
            </a:r>
            <a:endParaRPr sz="2100">
              <a:latin typeface="Arial"/>
              <a:cs typeface="Arial"/>
            </a:endParaRPr>
          </a:p>
        </p:txBody>
      </p:sp>
      <p:sp>
        <p:nvSpPr>
          <p:cNvPr id="9" name="object 9"/>
          <p:cNvSpPr txBox="1"/>
          <p:nvPr/>
        </p:nvSpPr>
        <p:spPr>
          <a:xfrm>
            <a:off x="2957072" y="3259563"/>
            <a:ext cx="140929" cy="241300"/>
          </a:xfrm>
          <a:prstGeom prst="rect">
            <a:avLst/>
          </a:prstGeom>
        </p:spPr>
        <p:txBody>
          <a:bodyPr wrap="square" lIns="0" tIns="0" rIns="0" bIns="0" rtlCol="0">
            <a:noAutofit/>
          </a:bodyPr>
          <a:lstStyle/>
          <a:p>
            <a:pPr marL="12700">
              <a:lnSpc>
                <a:spcPts val="1839"/>
              </a:lnSpc>
              <a:spcBef>
                <a:spcPts val="92"/>
              </a:spcBef>
            </a:pPr>
            <a:r>
              <a:rPr sz="1700" spc="0" dirty="0" smtClean="0">
                <a:solidFill>
                  <a:srgbClr val="FBFBDA"/>
                </a:solidFill>
                <a:latin typeface="Arial"/>
                <a:cs typeface="Arial"/>
              </a:rPr>
              <a:t>•</a:t>
            </a:r>
            <a:endParaRPr sz="1700">
              <a:latin typeface="Arial"/>
              <a:cs typeface="Arial"/>
            </a:endParaRPr>
          </a:p>
        </p:txBody>
      </p:sp>
      <p:sp>
        <p:nvSpPr>
          <p:cNvPr id="8" name="object 8"/>
          <p:cNvSpPr txBox="1"/>
          <p:nvPr/>
        </p:nvSpPr>
        <p:spPr>
          <a:xfrm>
            <a:off x="3199832" y="3579550"/>
            <a:ext cx="123756" cy="215900"/>
          </a:xfrm>
          <a:prstGeom prst="rect">
            <a:avLst/>
          </a:prstGeom>
        </p:spPr>
        <p:txBody>
          <a:bodyPr wrap="square" lIns="0" tIns="0" rIns="0" bIns="0" rtlCol="0">
            <a:noAutofit/>
          </a:bodyPr>
          <a:lstStyle/>
          <a:p>
            <a:pPr marL="12700">
              <a:lnSpc>
                <a:spcPts val="1635"/>
              </a:lnSpc>
              <a:spcBef>
                <a:spcPts val="81"/>
              </a:spcBef>
            </a:pPr>
            <a:r>
              <a:rPr sz="1500" spc="0" dirty="0" smtClean="0">
                <a:solidFill>
                  <a:srgbClr val="AAACDD"/>
                </a:solidFill>
                <a:latin typeface="Arial"/>
                <a:cs typeface="Arial"/>
              </a:rPr>
              <a:t>-</a:t>
            </a:r>
            <a:endParaRPr sz="1500">
              <a:latin typeface="Arial"/>
              <a:cs typeface="Arial"/>
            </a:endParaRPr>
          </a:p>
        </p:txBody>
      </p:sp>
      <p:sp>
        <p:nvSpPr>
          <p:cNvPr id="7" name="object 7"/>
          <p:cNvSpPr txBox="1"/>
          <p:nvPr/>
        </p:nvSpPr>
        <p:spPr>
          <a:xfrm>
            <a:off x="3369757" y="3579550"/>
            <a:ext cx="3771724" cy="1073654"/>
          </a:xfrm>
          <a:prstGeom prst="rect">
            <a:avLst/>
          </a:prstGeom>
        </p:spPr>
        <p:txBody>
          <a:bodyPr wrap="square" lIns="0" tIns="0" rIns="0" bIns="0" rtlCol="0">
            <a:noAutofit/>
          </a:bodyPr>
          <a:lstStyle/>
          <a:p>
            <a:pPr marL="12707" marR="20158">
              <a:lnSpc>
                <a:spcPts val="1635"/>
              </a:lnSpc>
              <a:spcBef>
                <a:spcPts val="81"/>
              </a:spcBef>
            </a:pPr>
            <a:r>
              <a:rPr lang="en-US" sz="1500" dirty="0" smtClean="0">
                <a:latin typeface="Arial"/>
                <a:cs typeface="Arial"/>
              </a:rPr>
              <a:t>One</a:t>
            </a:r>
            <a:r>
              <a:rPr sz="1500" spc="165" dirty="0" smtClean="0">
                <a:latin typeface="Arial"/>
                <a:cs typeface="Arial"/>
              </a:rPr>
              <a:t> </a:t>
            </a:r>
            <a:r>
              <a:rPr sz="1500" spc="0" dirty="0" smtClean="0">
                <a:latin typeface="Arial"/>
                <a:cs typeface="Arial"/>
              </a:rPr>
              <a:t>should </a:t>
            </a:r>
            <a:r>
              <a:rPr sz="1500" spc="279" dirty="0" smtClean="0">
                <a:latin typeface="Arial"/>
                <a:cs typeface="Arial"/>
              </a:rPr>
              <a:t> </a:t>
            </a:r>
            <a:r>
              <a:rPr sz="1500" spc="0" dirty="0" smtClean="0">
                <a:latin typeface="Arial"/>
                <a:cs typeface="Arial"/>
              </a:rPr>
              <a:t>understand  </a:t>
            </a:r>
            <a:r>
              <a:rPr sz="1500" spc="143" dirty="0" smtClean="0">
                <a:latin typeface="Arial"/>
                <a:cs typeface="Arial"/>
              </a:rPr>
              <a:t> </a:t>
            </a:r>
            <a:r>
              <a:rPr sz="1500" spc="0" dirty="0" smtClean="0">
                <a:latin typeface="Arial"/>
                <a:cs typeface="Arial"/>
              </a:rPr>
              <a:t>the</a:t>
            </a:r>
            <a:r>
              <a:rPr sz="1500" spc="175" dirty="0" smtClean="0">
                <a:latin typeface="Arial"/>
                <a:cs typeface="Arial"/>
              </a:rPr>
              <a:t> </a:t>
            </a:r>
            <a:r>
              <a:rPr sz="1500" spc="0" dirty="0" smtClean="0">
                <a:latin typeface="Arial"/>
                <a:cs typeface="Arial"/>
              </a:rPr>
              <a:t>patient</a:t>
            </a:r>
            <a:endParaRPr sz="1500" dirty="0">
              <a:latin typeface="Arial"/>
              <a:cs typeface="Arial"/>
            </a:endParaRPr>
          </a:p>
          <a:p>
            <a:pPr marL="12702" marR="20158">
              <a:lnSpc>
                <a:spcPct val="95825"/>
              </a:lnSpc>
              <a:spcBef>
                <a:spcPts val="103"/>
              </a:spcBef>
            </a:pPr>
            <a:r>
              <a:rPr sz="1500" dirty="0" smtClean="0">
                <a:latin typeface="Arial"/>
                <a:cs typeface="Arial"/>
              </a:rPr>
              <a:t>emotions.</a:t>
            </a:r>
            <a:r>
              <a:rPr lang="en-US" sz="1500" dirty="0" smtClean="0">
                <a:latin typeface="Arial"/>
                <a:cs typeface="Arial"/>
              </a:rPr>
              <a:t>so that you</a:t>
            </a:r>
            <a:r>
              <a:rPr sz="1500" spc="235" dirty="0" smtClean="0">
                <a:latin typeface="Arial"/>
                <a:cs typeface="Arial"/>
              </a:rPr>
              <a:t> </a:t>
            </a:r>
            <a:r>
              <a:rPr sz="1500" spc="0" dirty="0" smtClean="0">
                <a:latin typeface="Arial"/>
                <a:cs typeface="Arial"/>
              </a:rPr>
              <a:t>give </a:t>
            </a:r>
            <a:r>
              <a:rPr sz="1500" spc="14" dirty="0" smtClean="0">
                <a:latin typeface="Arial"/>
                <a:cs typeface="Arial"/>
              </a:rPr>
              <a:t> </a:t>
            </a:r>
            <a:r>
              <a:rPr sz="1500" spc="0" dirty="0" smtClean="0">
                <a:latin typeface="Arial"/>
                <a:cs typeface="Arial"/>
              </a:rPr>
              <a:t>some</a:t>
            </a:r>
            <a:r>
              <a:rPr sz="1500" spc="250" dirty="0" smtClean="0">
                <a:latin typeface="Arial"/>
                <a:cs typeface="Arial"/>
              </a:rPr>
              <a:t> </a:t>
            </a:r>
            <a:r>
              <a:rPr sz="1500" spc="0" dirty="0" smtClean="0">
                <a:latin typeface="Arial"/>
                <a:cs typeface="Arial"/>
              </a:rPr>
              <a:t>opportu</a:t>
            </a:r>
            <a:r>
              <a:rPr sz="1500" spc="-4" dirty="0" smtClean="0">
                <a:latin typeface="Arial"/>
                <a:cs typeface="Arial"/>
              </a:rPr>
              <a:t>n</a:t>
            </a:r>
            <a:r>
              <a:rPr sz="1500" spc="0" dirty="0" smtClean="0">
                <a:latin typeface="Arial"/>
                <a:cs typeface="Arial"/>
              </a:rPr>
              <a:t>ity </a:t>
            </a:r>
            <a:r>
              <a:rPr sz="1500" spc="179" dirty="0" smtClean="0">
                <a:latin typeface="Arial"/>
                <a:cs typeface="Arial"/>
              </a:rPr>
              <a:t> </a:t>
            </a:r>
            <a:r>
              <a:rPr sz="1500" spc="0" dirty="0" smtClean="0">
                <a:latin typeface="Arial"/>
                <a:cs typeface="Arial"/>
              </a:rPr>
              <a:t>to</a:t>
            </a:r>
            <a:r>
              <a:rPr sz="1500" spc="119" dirty="0" smtClean="0">
                <a:latin typeface="Arial"/>
                <a:cs typeface="Arial"/>
              </a:rPr>
              <a:t> </a:t>
            </a:r>
            <a:r>
              <a:rPr sz="1500" spc="0" dirty="0" smtClean="0">
                <a:latin typeface="Arial"/>
                <a:cs typeface="Arial"/>
              </a:rPr>
              <a:t>patient </a:t>
            </a:r>
            <a:r>
              <a:rPr sz="1500" spc="94" dirty="0" smtClean="0">
                <a:latin typeface="Arial"/>
                <a:cs typeface="Arial"/>
              </a:rPr>
              <a:t> </a:t>
            </a:r>
            <a:r>
              <a:rPr sz="1500" spc="0" dirty="0" smtClean="0">
                <a:latin typeface="Arial"/>
                <a:cs typeface="Arial"/>
              </a:rPr>
              <a:t>for</a:t>
            </a:r>
            <a:r>
              <a:rPr lang="en-US" sz="1500" spc="0" dirty="0" smtClean="0">
                <a:latin typeface="Arial"/>
                <a:cs typeface="Arial"/>
              </a:rPr>
              <a:t> </a:t>
            </a:r>
            <a:r>
              <a:rPr sz="1500" spc="0" dirty="0" smtClean="0">
                <a:latin typeface="Arial"/>
                <a:cs typeface="Arial"/>
              </a:rPr>
              <a:t> </a:t>
            </a:r>
            <a:endParaRPr lang="en-US" sz="1500" spc="0" dirty="0" smtClean="0">
              <a:latin typeface="Arial"/>
              <a:cs typeface="Arial"/>
            </a:endParaRPr>
          </a:p>
          <a:p>
            <a:pPr marL="298452" marR="20158" indent="-285750">
              <a:lnSpc>
                <a:spcPct val="95825"/>
              </a:lnSpc>
              <a:spcBef>
                <a:spcPts val="103"/>
              </a:spcBef>
              <a:buFont typeface="Wingdings" panose="05000000000000000000" pitchFamily="2" charset="2"/>
              <a:buChar char="§"/>
            </a:pPr>
            <a:r>
              <a:rPr sz="1500" spc="0" dirty="0" smtClean="0">
                <a:latin typeface="Arial"/>
                <a:cs typeface="Arial"/>
              </a:rPr>
              <a:t>ventilate </a:t>
            </a:r>
            <a:r>
              <a:rPr sz="1500" spc="-19" dirty="0" smtClean="0">
                <a:latin typeface="Arial"/>
                <a:cs typeface="Arial"/>
              </a:rPr>
              <a:t> </a:t>
            </a:r>
            <a:r>
              <a:rPr sz="1500" spc="0" dirty="0" smtClean="0">
                <a:latin typeface="Arial"/>
                <a:cs typeface="Arial"/>
              </a:rPr>
              <a:t>their</a:t>
            </a:r>
            <a:r>
              <a:rPr sz="1500" spc="235" dirty="0" smtClean="0">
                <a:latin typeface="Arial"/>
                <a:cs typeface="Arial"/>
              </a:rPr>
              <a:t> </a:t>
            </a:r>
            <a:r>
              <a:rPr sz="1500" spc="0" dirty="0" smtClean="0">
                <a:latin typeface="Arial"/>
                <a:cs typeface="Arial"/>
              </a:rPr>
              <a:t>feeling</a:t>
            </a:r>
            <a:r>
              <a:rPr sz="1500" spc="-4" dirty="0" smtClean="0">
                <a:latin typeface="Arial"/>
                <a:cs typeface="Arial"/>
              </a:rPr>
              <a:t>s</a:t>
            </a:r>
            <a:r>
              <a:rPr lang="en-US" sz="1500" dirty="0">
                <a:latin typeface="Arial"/>
                <a:cs typeface="Arial"/>
              </a:rPr>
              <a:t> </a:t>
            </a:r>
            <a:r>
              <a:rPr lang="en-US" sz="1500" dirty="0" smtClean="0">
                <a:latin typeface="Arial"/>
                <a:cs typeface="Arial"/>
              </a:rPr>
              <a:t>which will reduce their burden  and also helps to build rapport which is essential for effective curative intervention</a:t>
            </a:r>
            <a:endParaRPr lang="en-US" sz="1500" dirty="0">
              <a:solidFill>
                <a:srgbClr val="C1A364"/>
              </a:solidFill>
              <a:latin typeface="Arial"/>
              <a:cs typeface="Arial"/>
            </a:endParaRPr>
          </a:p>
        </p:txBody>
      </p:sp>
      <p:sp>
        <p:nvSpPr>
          <p:cNvPr id="6" name="object 6"/>
          <p:cNvSpPr txBox="1"/>
          <p:nvPr/>
        </p:nvSpPr>
        <p:spPr>
          <a:xfrm>
            <a:off x="3199827" y="4194544"/>
            <a:ext cx="123756" cy="215900"/>
          </a:xfrm>
          <a:prstGeom prst="rect">
            <a:avLst/>
          </a:prstGeom>
        </p:spPr>
        <p:txBody>
          <a:bodyPr wrap="square" lIns="0" tIns="0" rIns="0" bIns="0" rtlCol="0">
            <a:noAutofit/>
          </a:bodyPr>
          <a:lstStyle/>
          <a:p>
            <a:pPr marL="12700">
              <a:lnSpc>
                <a:spcPts val="1635"/>
              </a:lnSpc>
              <a:spcBef>
                <a:spcPts val="81"/>
              </a:spcBef>
            </a:pPr>
            <a:r>
              <a:rPr sz="1500" spc="0" dirty="0" smtClean="0">
                <a:solidFill>
                  <a:srgbClr val="AAACDD"/>
                </a:solidFill>
                <a:latin typeface="Arial"/>
                <a:cs typeface="Arial"/>
              </a:rPr>
              <a:t>-</a:t>
            </a:r>
            <a:endParaRPr sz="1500">
              <a:latin typeface="Arial"/>
              <a:cs typeface="Arial"/>
            </a:endParaRPr>
          </a:p>
        </p:txBody>
      </p:sp>
      <p:sp>
        <p:nvSpPr>
          <p:cNvPr id="5" name="object 5"/>
          <p:cNvSpPr txBox="1"/>
          <p:nvPr/>
        </p:nvSpPr>
        <p:spPr>
          <a:xfrm>
            <a:off x="3199817" y="4809538"/>
            <a:ext cx="123758" cy="596225"/>
          </a:xfrm>
          <a:prstGeom prst="rect">
            <a:avLst/>
          </a:prstGeom>
        </p:spPr>
        <p:txBody>
          <a:bodyPr wrap="square" lIns="0" tIns="0" rIns="0" bIns="0" rtlCol="0">
            <a:noAutofit/>
          </a:bodyPr>
          <a:lstStyle/>
          <a:p>
            <a:pPr marL="12701">
              <a:lnSpc>
                <a:spcPts val="1635"/>
              </a:lnSpc>
              <a:spcBef>
                <a:spcPts val="81"/>
              </a:spcBef>
            </a:pPr>
            <a:r>
              <a:rPr sz="1500" spc="0" dirty="0" smtClean="0">
                <a:solidFill>
                  <a:srgbClr val="DBDBEB"/>
                </a:solidFill>
                <a:latin typeface="Arial"/>
                <a:cs typeface="Arial"/>
              </a:rPr>
              <a:t>-</a:t>
            </a:r>
            <a:endParaRPr sz="1500">
              <a:latin typeface="Arial"/>
              <a:cs typeface="Arial"/>
            </a:endParaRPr>
          </a:p>
          <a:p>
            <a:pPr marL="12700" marR="1">
              <a:lnSpc>
                <a:spcPct val="95825"/>
              </a:lnSpc>
              <a:spcBef>
                <a:spcPts val="1188"/>
              </a:spcBef>
            </a:pPr>
            <a:r>
              <a:rPr sz="1500" spc="0" dirty="0" smtClean="0">
                <a:solidFill>
                  <a:srgbClr val="F9F9FB"/>
                </a:solidFill>
                <a:latin typeface="Arial"/>
                <a:cs typeface="Arial"/>
              </a:rPr>
              <a:t>-</a:t>
            </a:r>
            <a:endParaRPr sz="1500">
              <a:latin typeface="Arial"/>
              <a:cs typeface="Arial"/>
            </a:endParaRPr>
          </a:p>
        </p:txBody>
      </p:sp>
      <p:sp>
        <p:nvSpPr>
          <p:cNvPr id="3" name="object 3"/>
          <p:cNvSpPr txBox="1"/>
          <p:nvPr/>
        </p:nvSpPr>
        <p:spPr>
          <a:xfrm>
            <a:off x="6371896" y="4809538"/>
            <a:ext cx="687485" cy="215900"/>
          </a:xfrm>
          <a:prstGeom prst="rect">
            <a:avLst/>
          </a:prstGeom>
        </p:spPr>
        <p:txBody>
          <a:bodyPr wrap="square" lIns="0" tIns="0" rIns="0" bIns="0" rtlCol="0">
            <a:noAutofit/>
          </a:bodyPr>
          <a:lstStyle/>
          <a:p>
            <a:pPr marL="12700">
              <a:lnSpc>
                <a:spcPts val="1635"/>
              </a:lnSpc>
              <a:spcBef>
                <a:spcPts val="81"/>
              </a:spcBef>
            </a:pPr>
            <a:endParaRPr sz="1500" dirty="0">
              <a:latin typeface="Arial"/>
              <a:cs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9"/>
          <p:cNvSpPr/>
          <p:nvPr/>
        </p:nvSpPr>
        <p:spPr>
          <a:xfrm>
            <a:off x="9371076" y="0"/>
            <a:ext cx="1219200" cy="6858000"/>
          </a:xfrm>
          <a:custGeom>
            <a:avLst/>
            <a:gdLst/>
            <a:ahLst/>
            <a:cxnLst/>
            <a:rect l="l" t="t" r="r" b="b"/>
            <a:pathLst>
              <a:path w="1219200" h="6858000">
                <a:moveTo>
                  <a:pt x="0" y="0"/>
                </a:moveTo>
                <a:lnTo>
                  <a:pt x="1219200" y="6858000"/>
                </a:lnTo>
              </a:path>
            </a:pathLst>
          </a:custGeom>
          <a:ln w="9144">
            <a:solidFill>
              <a:srgbClr val="C0C0C0"/>
            </a:solidFill>
          </a:ln>
        </p:spPr>
        <p:txBody>
          <a:bodyPr wrap="square" lIns="0" tIns="0" rIns="0" bIns="0" rtlCol="0">
            <a:noAutofit/>
          </a:bodyPr>
          <a:lstStyle/>
          <a:p>
            <a:endParaRPr/>
          </a:p>
        </p:txBody>
      </p:sp>
      <p:sp>
        <p:nvSpPr>
          <p:cNvPr id="10" name="object 10"/>
          <p:cNvSpPr/>
          <p:nvPr/>
        </p:nvSpPr>
        <p:spPr>
          <a:xfrm>
            <a:off x="7424931" y="3681983"/>
            <a:ext cx="4763554" cy="3176587"/>
          </a:xfrm>
          <a:custGeom>
            <a:avLst/>
            <a:gdLst/>
            <a:ahLst/>
            <a:cxnLst/>
            <a:rect l="l" t="t" r="r" b="b"/>
            <a:pathLst>
              <a:path w="4763554" h="3176587">
                <a:moveTo>
                  <a:pt x="4763554" y="0"/>
                </a:moveTo>
                <a:lnTo>
                  <a:pt x="857" y="3176016"/>
                </a:lnTo>
              </a:path>
              <a:path w="4763554" h="3176587">
                <a:moveTo>
                  <a:pt x="857" y="3176016"/>
                </a:moveTo>
                <a:lnTo>
                  <a:pt x="4763554" y="1"/>
                </a:lnTo>
              </a:path>
            </a:pathLst>
          </a:custGeom>
          <a:ln w="9144">
            <a:solidFill>
              <a:srgbClr val="D9DADA"/>
            </a:solidFill>
          </a:ln>
        </p:spPr>
        <p:txBody>
          <a:bodyPr wrap="square" lIns="0" tIns="0" rIns="0" bIns="0" rtlCol="0">
            <a:noAutofit/>
          </a:bodyPr>
          <a:lstStyle/>
          <a:p>
            <a:endParaRPr/>
          </a:p>
        </p:txBody>
      </p:sp>
      <p:sp>
        <p:nvSpPr>
          <p:cNvPr id="11" name="object 11"/>
          <p:cNvSpPr/>
          <p:nvPr/>
        </p:nvSpPr>
        <p:spPr>
          <a:xfrm>
            <a:off x="9182100" y="0"/>
            <a:ext cx="3006852" cy="6858000"/>
          </a:xfrm>
          <a:custGeom>
            <a:avLst/>
            <a:gdLst/>
            <a:ahLst/>
            <a:cxnLst/>
            <a:rect l="l" t="t" r="r" b="b"/>
            <a:pathLst>
              <a:path w="3006852" h="6858000">
                <a:moveTo>
                  <a:pt x="2042464" y="0"/>
                </a:moveTo>
                <a:lnTo>
                  <a:pt x="0" y="6858000"/>
                </a:lnTo>
                <a:lnTo>
                  <a:pt x="3006851" y="6858000"/>
                </a:lnTo>
                <a:lnTo>
                  <a:pt x="3006851" y="0"/>
                </a:lnTo>
                <a:lnTo>
                  <a:pt x="2042464" y="0"/>
                </a:lnTo>
                <a:close/>
              </a:path>
            </a:pathLst>
          </a:custGeom>
          <a:solidFill>
            <a:srgbClr val="90C225"/>
          </a:solidFill>
        </p:spPr>
        <p:txBody>
          <a:bodyPr wrap="square" lIns="0" tIns="0" rIns="0" bIns="0" rtlCol="0">
            <a:noAutofit/>
          </a:bodyPr>
          <a:lstStyle/>
          <a:p>
            <a:endParaRPr/>
          </a:p>
        </p:txBody>
      </p:sp>
      <p:sp>
        <p:nvSpPr>
          <p:cNvPr id="12" name="object 12"/>
          <p:cNvSpPr/>
          <p:nvPr/>
        </p:nvSpPr>
        <p:spPr>
          <a:xfrm>
            <a:off x="9604330" y="0"/>
            <a:ext cx="2587675" cy="6858000"/>
          </a:xfrm>
          <a:custGeom>
            <a:avLst/>
            <a:gdLst/>
            <a:ahLst/>
            <a:cxnLst/>
            <a:rect l="l" t="t" r="r" b="b"/>
            <a:pathLst>
              <a:path w="2587675" h="6858000">
                <a:moveTo>
                  <a:pt x="2587669" y="0"/>
                </a:moveTo>
                <a:lnTo>
                  <a:pt x="0" y="0"/>
                </a:lnTo>
                <a:lnTo>
                  <a:pt x="1208189" y="6858000"/>
                </a:lnTo>
                <a:lnTo>
                  <a:pt x="2587669" y="6858000"/>
                </a:lnTo>
                <a:lnTo>
                  <a:pt x="2587669" y="0"/>
                </a:lnTo>
                <a:close/>
              </a:path>
            </a:pathLst>
          </a:custGeom>
          <a:solidFill>
            <a:srgbClr val="90C225"/>
          </a:solidFill>
        </p:spPr>
        <p:txBody>
          <a:bodyPr wrap="square" lIns="0" tIns="0" rIns="0" bIns="0" rtlCol="0">
            <a:noAutofit/>
          </a:bodyPr>
          <a:lstStyle/>
          <a:p>
            <a:endParaRPr/>
          </a:p>
        </p:txBody>
      </p:sp>
      <p:sp>
        <p:nvSpPr>
          <p:cNvPr id="13" name="object 13"/>
          <p:cNvSpPr/>
          <p:nvPr/>
        </p:nvSpPr>
        <p:spPr>
          <a:xfrm>
            <a:off x="8932167" y="3048000"/>
            <a:ext cx="3259836" cy="3810000"/>
          </a:xfrm>
          <a:custGeom>
            <a:avLst/>
            <a:gdLst/>
            <a:ahLst/>
            <a:cxnLst/>
            <a:rect l="l" t="t" r="r" b="b"/>
            <a:pathLst>
              <a:path w="3259835" h="3810000">
                <a:moveTo>
                  <a:pt x="3259832" y="4"/>
                </a:moveTo>
                <a:lnTo>
                  <a:pt x="0" y="3810000"/>
                </a:lnTo>
                <a:lnTo>
                  <a:pt x="3259832" y="3810000"/>
                </a:lnTo>
                <a:lnTo>
                  <a:pt x="3259832" y="4"/>
                </a:lnTo>
                <a:close/>
              </a:path>
            </a:pathLst>
          </a:custGeom>
          <a:solidFill>
            <a:srgbClr val="539F20"/>
          </a:solidFill>
        </p:spPr>
        <p:txBody>
          <a:bodyPr wrap="square" lIns="0" tIns="0" rIns="0" bIns="0" rtlCol="0">
            <a:noAutofit/>
          </a:bodyPr>
          <a:lstStyle/>
          <a:p>
            <a:endParaRPr/>
          </a:p>
        </p:txBody>
      </p:sp>
      <p:sp>
        <p:nvSpPr>
          <p:cNvPr id="14" name="object 14"/>
          <p:cNvSpPr/>
          <p:nvPr/>
        </p:nvSpPr>
        <p:spPr>
          <a:xfrm>
            <a:off x="9337793" y="0"/>
            <a:ext cx="2851162" cy="6858000"/>
          </a:xfrm>
          <a:custGeom>
            <a:avLst/>
            <a:gdLst/>
            <a:ahLst/>
            <a:cxnLst/>
            <a:rect l="l" t="t" r="r" b="b"/>
            <a:pathLst>
              <a:path w="2851162" h="6858000">
                <a:moveTo>
                  <a:pt x="0" y="0"/>
                </a:moveTo>
                <a:lnTo>
                  <a:pt x="2467571" y="6858000"/>
                </a:lnTo>
                <a:lnTo>
                  <a:pt x="2851162" y="6858000"/>
                </a:lnTo>
                <a:lnTo>
                  <a:pt x="2851162" y="0"/>
                </a:lnTo>
                <a:lnTo>
                  <a:pt x="0" y="0"/>
                </a:lnTo>
                <a:close/>
              </a:path>
            </a:pathLst>
          </a:custGeom>
          <a:solidFill>
            <a:srgbClr val="3E7818"/>
          </a:solidFill>
        </p:spPr>
        <p:txBody>
          <a:bodyPr wrap="square" lIns="0" tIns="0" rIns="0" bIns="0" rtlCol="0">
            <a:noAutofit/>
          </a:bodyPr>
          <a:lstStyle/>
          <a:p>
            <a:endParaRPr/>
          </a:p>
        </p:txBody>
      </p:sp>
      <p:sp>
        <p:nvSpPr>
          <p:cNvPr id="15" name="object 15"/>
          <p:cNvSpPr/>
          <p:nvPr/>
        </p:nvSpPr>
        <p:spPr>
          <a:xfrm>
            <a:off x="10898132" y="0"/>
            <a:ext cx="1290815" cy="6858000"/>
          </a:xfrm>
          <a:custGeom>
            <a:avLst/>
            <a:gdLst/>
            <a:ahLst/>
            <a:cxnLst/>
            <a:rect l="l" t="t" r="r" b="b"/>
            <a:pathLst>
              <a:path w="1290815" h="6858000">
                <a:moveTo>
                  <a:pt x="1018946" y="0"/>
                </a:moveTo>
                <a:lnTo>
                  <a:pt x="0" y="6858000"/>
                </a:lnTo>
                <a:lnTo>
                  <a:pt x="1290815" y="6858000"/>
                </a:lnTo>
                <a:lnTo>
                  <a:pt x="1290815" y="0"/>
                </a:lnTo>
                <a:lnTo>
                  <a:pt x="1018946" y="0"/>
                </a:lnTo>
                <a:close/>
              </a:path>
            </a:pathLst>
          </a:custGeom>
          <a:solidFill>
            <a:srgbClr val="C0E373"/>
          </a:solidFill>
        </p:spPr>
        <p:txBody>
          <a:bodyPr wrap="square" lIns="0" tIns="0" rIns="0" bIns="0" rtlCol="0">
            <a:noAutofit/>
          </a:bodyPr>
          <a:lstStyle/>
          <a:p>
            <a:endParaRPr/>
          </a:p>
        </p:txBody>
      </p:sp>
      <p:sp>
        <p:nvSpPr>
          <p:cNvPr id="16" name="object 16"/>
          <p:cNvSpPr/>
          <p:nvPr/>
        </p:nvSpPr>
        <p:spPr>
          <a:xfrm>
            <a:off x="10940752" y="0"/>
            <a:ext cx="1248194" cy="6858000"/>
          </a:xfrm>
          <a:custGeom>
            <a:avLst/>
            <a:gdLst/>
            <a:ahLst/>
            <a:cxnLst/>
            <a:rect l="l" t="t" r="r" b="b"/>
            <a:pathLst>
              <a:path w="1248194" h="6858000">
                <a:moveTo>
                  <a:pt x="0" y="0"/>
                </a:moveTo>
                <a:lnTo>
                  <a:pt x="1107770" y="6858000"/>
                </a:lnTo>
                <a:lnTo>
                  <a:pt x="1248194" y="6858000"/>
                </a:lnTo>
                <a:lnTo>
                  <a:pt x="1248194" y="0"/>
                </a:lnTo>
                <a:lnTo>
                  <a:pt x="0" y="0"/>
                </a:lnTo>
                <a:close/>
              </a:path>
            </a:pathLst>
          </a:custGeom>
          <a:solidFill>
            <a:srgbClr val="90C225"/>
          </a:solidFill>
        </p:spPr>
        <p:txBody>
          <a:bodyPr wrap="square" lIns="0" tIns="0" rIns="0" bIns="0" rtlCol="0">
            <a:noAutofit/>
          </a:bodyPr>
          <a:lstStyle/>
          <a:p>
            <a:endParaRPr/>
          </a:p>
        </p:txBody>
      </p:sp>
      <p:sp>
        <p:nvSpPr>
          <p:cNvPr id="17" name="object 17"/>
          <p:cNvSpPr/>
          <p:nvPr/>
        </p:nvSpPr>
        <p:spPr>
          <a:xfrm>
            <a:off x="10372347" y="3590544"/>
            <a:ext cx="1816608" cy="3267455"/>
          </a:xfrm>
          <a:custGeom>
            <a:avLst/>
            <a:gdLst/>
            <a:ahLst/>
            <a:cxnLst/>
            <a:rect l="l" t="t" r="r" b="b"/>
            <a:pathLst>
              <a:path w="1816607" h="3267455">
                <a:moveTo>
                  <a:pt x="0" y="3267455"/>
                </a:moveTo>
                <a:lnTo>
                  <a:pt x="1816608" y="3267455"/>
                </a:lnTo>
                <a:lnTo>
                  <a:pt x="1816608" y="0"/>
                </a:lnTo>
                <a:lnTo>
                  <a:pt x="0" y="3267455"/>
                </a:lnTo>
                <a:close/>
              </a:path>
            </a:pathLst>
          </a:custGeom>
          <a:solidFill>
            <a:srgbClr val="90C225"/>
          </a:solidFill>
        </p:spPr>
        <p:txBody>
          <a:bodyPr wrap="square" lIns="0" tIns="0" rIns="0" bIns="0" rtlCol="0">
            <a:noAutofit/>
          </a:bodyPr>
          <a:lstStyle/>
          <a:p>
            <a:endParaRPr/>
          </a:p>
        </p:txBody>
      </p:sp>
      <p:sp>
        <p:nvSpPr>
          <p:cNvPr id="8" name="object 8"/>
          <p:cNvSpPr/>
          <p:nvPr/>
        </p:nvSpPr>
        <p:spPr>
          <a:xfrm>
            <a:off x="0" y="4012692"/>
            <a:ext cx="448056" cy="2845308"/>
          </a:xfrm>
          <a:custGeom>
            <a:avLst/>
            <a:gdLst/>
            <a:ahLst/>
            <a:cxnLst/>
            <a:rect l="l" t="t" r="r" b="b"/>
            <a:pathLst>
              <a:path w="448056" h="2845307">
                <a:moveTo>
                  <a:pt x="0" y="2845307"/>
                </a:moveTo>
                <a:lnTo>
                  <a:pt x="448056" y="2845307"/>
                </a:lnTo>
                <a:lnTo>
                  <a:pt x="0" y="0"/>
                </a:lnTo>
                <a:lnTo>
                  <a:pt x="0" y="2845307"/>
                </a:lnTo>
                <a:close/>
              </a:path>
            </a:pathLst>
          </a:custGeom>
          <a:solidFill>
            <a:srgbClr val="90C225"/>
          </a:solidFill>
        </p:spPr>
        <p:txBody>
          <a:bodyPr wrap="square" lIns="0" tIns="0" rIns="0" bIns="0" rtlCol="0">
            <a:noAutofit/>
          </a:bodyPr>
          <a:lstStyle/>
          <a:p>
            <a:endParaRPr/>
          </a:p>
        </p:txBody>
      </p:sp>
      <p:sp>
        <p:nvSpPr>
          <p:cNvPr id="7" name="object 7"/>
          <p:cNvSpPr txBox="1"/>
          <p:nvPr/>
        </p:nvSpPr>
        <p:spPr>
          <a:xfrm>
            <a:off x="2981347" y="2449657"/>
            <a:ext cx="4097585" cy="973560"/>
          </a:xfrm>
          <a:prstGeom prst="rect">
            <a:avLst/>
          </a:prstGeom>
        </p:spPr>
        <p:txBody>
          <a:bodyPr wrap="square" lIns="0" tIns="0" rIns="0" bIns="0" rtlCol="0">
            <a:noAutofit/>
          </a:bodyPr>
          <a:lstStyle/>
          <a:p>
            <a:pPr marL="85537">
              <a:lnSpc>
                <a:spcPts val="2245"/>
              </a:lnSpc>
              <a:spcBef>
                <a:spcPts val="112"/>
              </a:spcBef>
            </a:pPr>
            <a:endParaRPr sz="2100" dirty="0">
              <a:latin typeface="Arial"/>
              <a:cs typeface="Arial"/>
            </a:endParaRPr>
          </a:p>
          <a:p>
            <a:pPr marR="2921640" algn="ctr">
              <a:lnSpc>
                <a:spcPct val="95825"/>
              </a:lnSpc>
              <a:spcBef>
                <a:spcPts val="887"/>
              </a:spcBef>
            </a:pPr>
            <a:r>
              <a:rPr sz="1500" dirty="0" smtClean="0">
                <a:latin typeface="Arial"/>
                <a:cs typeface="Arial"/>
              </a:rPr>
              <a:t>Cultural </a:t>
            </a:r>
            <a:r>
              <a:rPr sz="1500" spc="100" dirty="0" smtClean="0">
                <a:latin typeface="Arial"/>
                <a:cs typeface="Arial"/>
              </a:rPr>
              <a:t> </a:t>
            </a:r>
            <a:r>
              <a:rPr sz="1500" spc="0" dirty="0" smtClean="0">
                <a:latin typeface="Arial"/>
                <a:cs typeface="Arial"/>
              </a:rPr>
              <a:t>level</a:t>
            </a:r>
            <a:endParaRPr sz="1500" dirty="0">
              <a:latin typeface="Arial"/>
              <a:cs typeface="Arial"/>
            </a:endParaRPr>
          </a:p>
        </p:txBody>
      </p:sp>
      <p:sp>
        <p:nvSpPr>
          <p:cNvPr id="6" name="object 6"/>
          <p:cNvSpPr txBox="1"/>
          <p:nvPr/>
        </p:nvSpPr>
        <p:spPr>
          <a:xfrm>
            <a:off x="2787139" y="3207317"/>
            <a:ext cx="127337" cy="215900"/>
          </a:xfrm>
          <a:prstGeom prst="rect">
            <a:avLst/>
          </a:prstGeom>
        </p:spPr>
        <p:txBody>
          <a:bodyPr wrap="square" lIns="0" tIns="0" rIns="0" bIns="0" rtlCol="0">
            <a:noAutofit/>
          </a:bodyPr>
          <a:lstStyle/>
          <a:p>
            <a:pPr marL="12700">
              <a:lnSpc>
                <a:spcPts val="1635"/>
              </a:lnSpc>
              <a:spcBef>
                <a:spcPts val="81"/>
              </a:spcBef>
            </a:pPr>
            <a:r>
              <a:rPr sz="1500" spc="0" dirty="0" smtClean="0">
                <a:solidFill>
                  <a:srgbClr val="F2F4D6"/>
                </a:solidFill>
                <a:latin typeface="Arial"/>
                <a:cs typeface="Arial"/>
              </a:rPr>
              <a:t>•</a:t>
            </a:r>
            <a:endParaRPr sz="1500">
              <a:latin typeface="Arial"/>
              <a:cs typeface="Arial"/>
            </a:endParaRPr>
          </a:p>
        </p:txBody>
      </p:sp>
      <p:sp>
        <p:nvSpPr>
          <p:cNvPr id="5" name="object 5"/>
          <p:cNvSpPr txBox="1"/>
          <p:nvPr/>
        </p:nvSpPr>
        <p:spPr>
          <a:xfrm>
            <a:off x="3029899" y="3498631"/>
            <a:ext cx="123756" cy="215900"/>
          </a:xfrm>
          <a:prstGeom prst="rect">
            <a:avLst/>
          </a:prstGeom>
        </p:spPr>
        <p:txBody>
          <a:bodyPr wrap="square" lIns="0" tIns="0" rIns="0" bIns="0" rtlCol="0">
            <a:noAutofit/>
          </a:bodyPr>
          <a:lstStyle/>
          <a:p>
            <a:pPr marL="12700">
              <a:lnSpc>
                <a:spcPts val="1635"/>
              </a:lnSpc>
              <a:spcBef>
                <a:spcPts val="81"/>
              </a:spcBef>
            </a:pPr>
            <a:r>
              <a:rPr sz="1500" spc="0" dirty="0" smtClean="0">
                <a:solidFill>
                  <a:srgbClr val="ACACDD"/>
                </a:solidFill>
                <a:latin typeface="Arial"/>
                <a:cs typeface="Arial"/>
              </a:rPr>
              <a:t>-</a:t>
            </a:r>
            <a:endParaRPr sz="1500">
              <a:latin typeface="Arial"/>
              <a:cs typeface="Arial"/>
            </a:endParaRPr>
          </a:p>
        </p:txBody>
      </p:sp>
      <p:sp>
        <p:nvSpPr>
          <p:cNvPr id="4" name="object 4"/>
          <p:cNvSpPr txBox="1"/>
          <p:nvPr/>
        </p:nvSpPr>
        <p:spPr>
          <a:xfrm>
            <a:off x="3199837" y="3498631"/>
            <a:ext cx="4098764" cy="2392655"/>
          </a:xfrm>
          <a:prstGeom prst="rect">
            <a:avLst/>
          </a:prstGeom>
        </p:spPr>
        <p:txBody>
          <a:bodyPr wrap="square" lIns="0" tIns="0" rIns="0" bIns="0" rtlCol="0">
            <a:noAutofit/>
          </a:bodyPr>
          <a:lstStyle/>
          <a:p>
            <a:pPr marL="20787" marR="20158">
              <a:lnSpc>
                <a:spcPts val="1635"/>
              </a:lnSpc>
              <a:spcBef>
                <a:spcPts val="81"/>
              </a:spcBef>
            </a:pPr>
            <a:r>
              <a:rPr sz="1500" spc="0" dirty="0" smtClean="0">
                <a:latin typeface="Arial"/>
                <a:cs typeface="Arial"/>
              </a:rPr>
              <a:t>Patients</a:t>
            </a:r>
            <a:r>
              <a:rPr sz="1500" spc="280" dirty="0" smtClean="0">
                <a:latin typeface="Arial"/>
                <a:cs typeface="Arial"/>
              </a:rPr>
              <a:t> </a:t>
            </a:r>
            <a:r>
              <a:rPr sz="1500" spc="0" dirty="0" smtClean="0">
                <a:latin typeface="Arial"/>
                <a:cs typeface="Arial"/>
              </a:rPr>
              <a:t>may</a:t>
            </a:r>
            <a:r>
              <a:rPr sz="1500" spc="189" dirty="0" smtClean="0">
                <a:latin typeface="Arial"/>
                <a:cs typeface="Arial"/>
              </a:rPr>
              <a:t> </a:t>
            </a:r>
            <a:r>
              <a:rPr sz="1500" spc="0" dirty="0" smtClean="0">
                <a:latin typeface="Arial"/>
                <a:cs typeface="Arial"/>
              </a:rPr>
              <a:t>not</a:t>
            </a:r>
            <a:r>
              <a:rPr sz="1500" spc="109" dirty="0" smtClean="0">
                <a:latin typeface="Arial"/>
                <a:cs typeface="Arial"/>
              </a:rPr>
              <a:t> </a:t>
            </a:r>
            <a:r>
              <a:rPr sz="1500" spc="0" dirty="0" smtClean="0">
                <a:latin typeface="Arial"/>
                <a:cs typeface="Arial"/>
              </a:rPr>
              <a:t>be</a:t>
            </a:r>
            <a:r>
              <a:rPr sz="1500" spc="144" dirty="0" smtClean="0">
                <a:latin typeface="Arial"/>
                <a:cs typeface="Arial"/>
              </a:rPr>
              <a:t> </a:t>
            </a:r>
            <a:r>
              <a:rPr sz="1500" spc="0" dirty="0" smtClean="0">
                <a:latin typeface="Arial"/>
                <a:cs typeface="Arial"/>
              </a:rPr>
              <a:t>able</a:t>
            </a:r>
            <a:r>
              <a:rPr sz="1500" spc="189" dirty="0" smtClean="0">
                <a:latin typeface="Arial"/>
                <a:cs typeface="Arial"/>
              </a:rPr>
              <a:t> </a:t>
            </a:r>
            <a:r>
              <a:rPr sz="1500" spc="0" dirty="0" smtClean="0">
                <a:latin typeface="Arial"/>
                <a:cs typeface="Arial"/>
              </a:rPr>
              <a:t>to</a:t>
            </a:r>
            <a:r>
              <a:rPr sz="1500" spc="54" dirty="0" smtClean="0">
                <a:latin typeface="Arial"/>
                <a:cs typeface="Arial"/>
              </a:rPr>
              <a:t> </a:t>
            </a:r>
            <a:r>
              <a:rPr sz="1500" spc="0" dirty="0" smtClean="0">
                <a:latin typeface="Arial"/>
                <a:cs typeface="Arial"/>
              </a:rPr>
              <a:t>adjust</a:t>
            </a:r>
            <a:r>
              <a:rPr sz="1500" spc="235" dirty="0" smtClean="0">
                <a:latin typeface="Arial"/>
                <a:cs typeface="Arial"/>
              </a:rPr>
              <a:t> </a:t>
            </a:r>
            <a:r>
              <a:rPr sz="1500" spc="0" dirty="0" smtClean="0">
                <a:latin typeface="Arial"/>
                <a:cs typeface="Arial"/>
              </a:rPr>
              <a:t>with</a:t>
            </a:r>
            <a:endParaRPr sz="1500" dirty="0">
              <a:latin typeface="Arial"/>
              <a:cs typeface="Arial"/>
            </a:endParaRPr>
          </a:p>
          <a:p>
            <a:pPr marL="20788" marR="317657" indent="-2">
              <a:lnSpc>
                <a:spcPts val="1724"/>
              </a:lnSpc>
              <a:spcBef>
                <a:spcPts val="103"/>
              </a:spcBef>
            </a:pPr>
            <a:r>
              <a:rPr sz="1500" spc="0" dirty="0" smtClean="0">
                <a:latin typeface="Arial"/>
                <a:cs typeface="Arial"/>
              </a:rPr>
              <a:t>hospital</a:t>
            </a:r>
            <a:r>
              <a:rPr sz="1500" spc="275" dirty="0" smtClean="0">
                <a:latin typeface="Arial"/>
                <a:cs typeface="Arial"/>
              </a:rPr>
              <a:t> </a:t>
            </a:r>
            <a:r>
              <a:rPr sz="1500" spc="0" dirty="0" smtClean="0">
                <a:latin typeface="Arial"/>
                <a:cs typeface="Arial"/>
              </a:rPr>
              <a:t>environment </a:t>
            </a:r>
            <a:r>
              <a:rPr sz="1500" spc="154" dirty="0" smtClean="0">
                <a:latin typeface="Arial"/>
                <a:cs typeface="Arial"/>
              </a:rPr>
              <a:t> </a:t>
            </a:r>
            <a:r>
              <a:rPr sz="1500" spc="0" dirty="0" smtClean="0">
                <a:latin typeface="Arial"/>
                <a:cs typeface="Arial"/>
              </a:rPr>
              <a:t>because</a:t>
            </a:r>
            <a:r>
              <a:rPr lang="en-US" sz="1500" spc="0" dirty="0" smtClean="0">
                <a:latin typeface="Arial"/>
                <a:cs typeface="Arial"/>
              </a:rPr>
              <a:t> of</a:t>
            </a:r>
            <a:r>
              <a:rPr sz="1500" spc="285" dirty="0" smtClean="0">
                <a:latin typeface="Arial"/>
                <a:cs typeface="Arial"/>
              </a:rPr>
              <a:t> </a:t>
            </a:r>
            <a:r>
              <a:rPr sz="1500" spc="0" dirty="0" smtClean="0">
                <a:latin typeface="Arial"/>
                <a:cs typeface="Arial"/>
              </a:rPr>
              <a:t>limitation</a:t>
            </a:r>
            <a:r>
              <a:rPr sz="1500" spc="290" dirty="0" smtClean="0">
                <a:latin typeface="Arial"/>
                <a:cs typeface="Arial"/>
              </a:rPr>
              <a:t> </a:t>
            </a:r>
            <a:r>
              <a:rPr sz="1500" spc="0" dirty="0" smtClean="0">
                <a:latin typeface="Arial"/>
                <a:cs typeface="Arial"/>
              </a:rPr>
              <a:t>of cultural</a:t>
            </a:r>
            <a:r>
              <a:rPr sz="1500" spc="290" dirty="0" smtClean="0">
                <a:latin typeface="Arial"/>
                <a:cs typeface="Arial"/>
              </a:rPr>
              <a:t> </a:t>
            </a:r>
            <a:r>
              <a:rPr sz="1500" spc="0" dirty="0" smtClean="0">
                <a:latin typeface="Arial"/>
                <a:cs typeface="Arial"/>
              </a:rPr>
              <a:t>environment.</a:t>
            </a:r>
            <a:endParaRPr sz="1500" dirty="0">
              <a:latin typeface="Arial"/>
              <a:cs typeface="Arial"/>
            </a:endParaRPr>
          </a:p>
          <a:p>
            <a:pPr marL="12700" indent="8088">
              <a:lnSpc>
                <a:spcPts val="1724"/>
              </a:lnSpc>
              <a:spcBef>
                <a:spcPts val="1147"/>
              </a:spcBef>
            </a:pPr>
            <a:r>
              <a:rPr sz="1500" spc="0" dirty="0" smtClean="0">
                <a:latin typeface="Arial"/>
                <a:cs typeface="Arial"/>
              </a:rPr>
              <a:t>For</a:t>
            </a:r>
            <a:r>
              <a:rPr sz="1500" spc="139" dirty="0" smtClean="0">
                <a:latin typeface="Arial"/>
                <a:cs typeface="Arial"/>
              </a:rPr>
              <a:t> </a:t>
            </a:r>
            <a:r>
              <a:rPr sz="1500" spc="0" dirty="0" smtClean="0">
                <a:latin typeface="Arial"/>
                <a:cs typeface="Arial"/>
              </a:rPr>
              <a:t>example: </a:t>
            </a:r>
            <a:r>
              <a:rPr sz="1500" spc="79" dirty="0" smtClean="0">
                <a:latin typeface="Arial"/>
                <a:cs typeface="Arial"/>
              </a:rPr>
              <a:t> </a:t>
            </a:r>
            <a:r>
              <a:rPr sz="1500" spc="0" dirty="0" smtClean="0">
                <a:latin typeface="Arial"/>
                <a:cs typeface="Arial"/>
              </a:rPr>
              <a:t>A</a:t>
            </a:r>
            <a:r>
              <a:rPr sz="1500" spc="50" dirty="0" smtClean="0">
                <a:latin typeface="Arial"/>
                <a:cs typeface="Arial"/>
              </a:rPr>
              <a:t> </a:t>
            </a:r>
            <a:r>
              <a:rPr sz="1500" spc="0" dirty="0" smtClean="0">
                <a:latin typeface="Arial"/>
                <a:cs typeface="Arial"/>
              </a:rPr>
              <a:t>female</a:t>
            </a:r>
            <a:r>
              <a:rPr sz="1500" spc="305" dirty="0" smtClean="0">
                <a:latin typeface="Arial"/>
                <a:cs typeface="Arial"/>
              </a:rPr>
              <a:t> </a:t>
            </a:r>
            <a:r>
              <a:rPr sz="1500" spc="0" dirty="0" smtClean="0">
                <a:latin typeface="Arial"/>
                <a:cs typeface="Arial"/>
              </a:rPr>
              <a:t>patient</a:t>
            </a:r>
            <a:r>
              <a:rPr sz="1500" spc="305" dirty="0" smtClean="0">
                <a:latin typeface="Arial"/>
                <a:cs typeface="Arial"/>
              </a:rPr>
              <a:t> </a:t>
            </a:r>
            <a:r>
              <a:rPr sz="1500" spc="0" dirty="0" smtClean="0">
                <a:latin typeface="Arial"/>
                <a:cs typeface="Arial"/>
              </a:rPr>
              <a:t>not</a:t>
            </a:r>
            <a:r>
              <a:rPr sz="1500" spc="50" dirty="0" smtClean="0">
                <a:latin typeface="Arial"/>
                <a:cs typeface="Arial"/>
              </a:rPr>
              <a:t> </a:t>
            </a:r>
            <a:r>
              <a:rPr sz="1500" spc="0" dirty="0" smtClean="0">
                <a:latin typeface="Arial"/>
                <a:cs typeface="Arial"/>
              </a:rPr>
              <a:t>to</a:t>
            </a:r>
            <a:r>
              <a:rPr sz="1500" spc="179" dirty="0" smtClean="0">
                <a:latin typeface="Arial"/>
                <a:cs typeface="Arial"/>
              </a:rPr>
              <a:t> </a:t>
            </a:r>
            <a:r>
              <a:rPr sz="1500" spc="0" dirty="0" smtClean="0">
                <a:latin typeface="Arial"/>
                <a:cs typeface="Arial"/>
              </a:rPr>
              <a:t>be</a:t>
            </a:r>
            <a:r>
              <a:rPr sz="1500" spc="79" dirty="0" smtClean="0">
                <a:latin typeface="Arial"/>
                <a:cs typeface="Arial"/>
              </a:rPr>
              <a:t> </a:t>
            </a:r>
            <a:r>
              <a:rPr sz="1500" spc="0" dirty="0" smtClean="0">
                <a:latin typeface="Arial"/>
                <a:cs typeface="Arial"/>
              </a:rPr>
              <a:t>ready </a:t>
            </a:r>
            <a:endParaRPr sz="1500" dirty="0">
              <a:latin typeface="Arial"/>
              <a:cs typeface="Arial"/>
            </a:endParaRPr>
          </a:p>
          <a:p>
            <a:pPr marL="12700">
              <a:lnSpc>
                <a:spcPts val="1724"/>
              </a:lnSpc>
              <a:spcBef>
                <a:spcPts val="155"/>
              </a:spcBef>
            </a:pPr>
            <a:r>
              <a:rPr sz="1500" spc="0" dirty="0" smtClean="0">
                <a:latin typeface="Arial"/>
                <a:cs typeface="Arial"/>
              </a:rPr>
              <a:t>to</a:t>
            </a:r>
            <a:r>
              <a:rPr sz="1500" spc="119" dirty="0" smtClean="0">
                <a:latin typeface="Arial"/>
                <a:cs typeface="Arial"/>
              </a:rPr>
              <a:t> </a:t>
            </a:r>
            <a:r>
              <a:rPr sz="1500" spc="0" dirty="0" smtClean="0">
                <a:latin typeface="Arial"/>
                <a:cs typeface="Arial"/>
              </a:rPr>
              <a:t>remove</a:t>
            </a:r>
            <a:r>
              <a:rPr sz="1500" spc="315" dirty="0" smtClean="0">
                <a:latin typeface="Arial"/>
                <a:cs typeface="Arial"/>
              </a:rPr>
              <a:t> </a:t>
            </a:r>
            <a:r>
              <a:rPr sz="1500" spc="0" dirty="0" smtClean="0">
                <a:latin typeface="Arial"/>
                <a:cs typeface="Arial"/>
              </a:rPr>
              <a:t>her</a:t>
            </a:r>
            <a:r>
              <a:rPr lang="en-US" sz="1500" spc="154" dirty="0">
                <a:latin typeface="Arial"/>
                <a:cs typeface="Arial"/>
              </a:rPr>
              <a:t> </a:t>
            </a:r>
            <a:r>
              <a:rPr lang="en-US" sz="1500" spc="154" dirty="0" smtClean="0">
                <a:latin typeface="Arial"/>
                <a:cs typeface="Arial"/>
              </a:rPr>
              <a:t>clothes</a:t>
            </a:r>
            <a:r>
              <a:rPr sz="1500" spc="200" dirty="0" smtClean="0">
                <a:latin typeface="Arial"/>
                <a:cs typeface="Arial"/>
              </a:rPr>
              <a:t> </a:t>
            </a:r>
            <a:r>
              <a:rPr sz="1500" spc="0" dirty="0" smtClean="0">
                <a:latin typeface="Arial"/>
                <a:cs typeface="Arial"/>
              </a:rPr>
              <a:t>at</a:t>
            </a:r>
            <a:r>
              <a:rPr sz="1500" spc="54" dirty="0" smtClean="0">
                <a:latin typeface="Arial"/>
                <a:cs typeface="Arial"/>
              </a:rPr>
              <a:t> </a:t>
            </a:r>
            <a:r>
              <a:rPr sz="1500" spc="0" dirty="0" smtClean="0">
                <a:latin typeface="Arial"/>
                <a:cs typeface="Arial"/>
              </a:rPr>
              <a:t>the</a:t>
            </a:r>
            <a:r>
              <a:rPr sz="1500" spc="109" dirty="0" smtClean="0">
                <a:latin typeface="Arial"/>
                <a:cs typeface="Arial"/>
              </a:rPr>
              <a:t> </a:t>
            </a:r>
            <a:r>
              <a:rPr sz="1500" spc="0" dirty="0" smtClean="0">
                <a:latin typeface="Arial"/>
                <a:cs typeface="Arial"/>
              </a:rPr>
              <a:t>time</a:t>
            </a:r>
            <a:r>
              <a:rPr sz="1500" spc="255" dirty="0" smtClean="0">
                <a:latin typeface="Arial"/>
                <a:cs typeface="Arial"/>
              </a:rPr>
              <a:t> </a:t>
            </a:r>
            <a:r>
              <a:rPr sz="1500" spc="0" dirty="0" smtClean="0">
                <a:latin typeface="Arial"/>
                <a:cs typeface="Arial"/>
              </a:rPr>
              <a:t>of </a:t>
            </a:r>
            <a:endParaRPr sz="1500" dirty="0">
              <a:latin typeface="Arial"/>
              <a:cs typeface="Arial"/>
            </a:endParaRPr>
          </a:p>
          <a:p>
            <a:pPr marL="12700">
              <a:lnSpc>
                <a:spcPts val="1724"/>
              </a:lnSpc>
              <a:spcBef>
                <a:spcPts val="155"/>
              </a:spcBef>
            </a:pPr>
            <a:r>
              <a:rPr sz="1500" spc="0" dirty="0" smtClean="0">
                <a:latin typeface="Arial"/>
                <a:cs typeface="Arial"/>
              </a:rPr>
              <a:t>surgery</a:t>
            </a:r>
            <a:r>
              <a:rPr sz="1500" spc="315" dirty="0" smtClean="0">
                <a:latin typeface="Arial"/>
                <a:cs typeface="Arial"/>
              </a:rPr>
              <a:t> </a:t>
            </a:r>
            <a:r>
              <a:rPr sz="1500" spc="0" dirty="0" smtClean="0">
                <a:latin typeface="Arial"/>
                <a:cs typeface="Arial"/>
              </a:rPr>
              <a:t>because</a:t>
            </a:r>
            <a:r>
              <a:rPr sz="1500" spc="285" dirty="0" smtClean="0">
                <a:latin typeface="Arial"/>
                <a:cs typeface="Arial"/>
              </a:rPr>
              <a:t> </a:t>
            </a:r>
            <a:r>
              <a:rPr sz="1500" spc="0" dirty="0" smtClean="0">
                <a:latin typeface="Arial"/>
                <a:cs typeface="Arial"/>
              </a:rPr>
              <a:t>of</a:t>
            </a:r>
            <a:r>
              <a:rPr sz="1500" spc="114" dirty="0" smtClean="0">
                <a:latin typeface="Arial"/>
                <a:cs typeface="Arial"/>
              </a:rPr>
              <a:t> </a:t>
            </a:r>
            <a:r>
              <a:rPr sz="1500" spc="0" dirty="0" smtClean="0">
                <a:latin typeface="Arial"/>
                <a:cs typeface="Arial"/>
              </a:rPr>
              <a:t>their</a:t>
            </a:r>
            <a:r>
              <a:rPr sz="1500" spc="235" dirty="0" smtClean="0">
                <a:latin typeface="Arial"/>
                <a:cs typeface="Arial"/>
              </a:rPr>
              <a:t> </a:t>
            </a:r>
            <a:r>
              <a:rPr sz="1500" spc="0" dirty="0" smtClean="0">
                <a:latin typeface="Arial"/>
                <a:cs typeface="Arial"/>
              </a:rPr>
              <a:t>cultural</a:t>
            </a:r>
            <a:r>
              <a:rPr sz="1500" spc="290" dirty="0" smtClean="0">
                <a:latin typeface="Arial"/>
                <a:cs typeface="Arial"/>
              </a:rPr>
              <a:t> </a:t>
            </a:r>
            <a:r>
              <a:rPr sz="1500" spc="0" dirty="0" smtClean="0">
                <a:latin typeface="Arial"/>
                <a:cs typeface="Arial"/>
              </a:rPr>
              <a:t>sentiments.</a:t>
            </a:r>
            <a:endParaRPr sz="1500" dirty="0">
              <a:latin typeface="Arial"/>
              <a:cs typeface="Arial"/>
            </a:endParaRPr>
          </a:p>
          <a:p>
            <a:pPr marL="12705" marR="62674" indent="-3">
              <a:lnSpc>
                <a:spcPts val="1724"/>
              </a:lnSpc>
              <a:spcBef>
                <a:spcPts val="1146"/>
              </a:spcBef>
            </a:pPr>
            <a:r>
              <a:rPr lang="en-US" sz="1500" dirty="0" smtClean="0">
                <a:latin typeface="Arial"/>
                <a:cs typeface="Arial"/>
              </a:rPr>
              <a:t>We</a:t>
            </a:r>
            <a:r>
              <a:rPr sz="1500" spc="164" dirty="0" smtClean="0">
                <a:latin typeface="Arial"/>
                <a:cs typeface="Arial"/>
              </a:rPr>
              <a:t> </a:t>
            </a:r>
            <a:r>
              <a:rPr sz="1500" spc="0" dirty="0" smtClean="0">
                <a:latin typeface="Arial"/>
                <a:cs typeface="Arial"/>
              </a:rPr>
              <a:t>should </a:t>
            </a:r>
            <a:r>
              <a:rPr sz="1500" spc="14" dirty="0" smtClean="0">
                <a:latin typeface="Arial"/>
                <a:cs typeface="Arial"/>
              </a:rPr>
              <a:t> </a:t>
            </a:r>
            <a:r>
              <a:rPr sz="1500" spc="0" dirty="0" smtClean="0">
                <a:latin typeface="Arial"/>
                <a:cs typeface="Arial"/>
              </a:rPr>
              <a:t>explain</a:t>
            </a:r>
            <a:r>
              <a:rPr sz="1500" spc="245" dirty="0" smtClean="0">
                <a:latin typeface="Arial"/>
                <a:cs typeface="Arial"/>
              </a:rPr>
              <a:t> </a:t>
            </a:r>
            <a:r>
              <a:rPr sz="1500" spc="0" dirty="0" smtClean="0">
                <a:latin typeface="Arial"/>
                <a:cs typeface="Arial"/>
              </a:rPr>
              <a:t>the</a:t>
            </a:r>
            <a:r>
              <a:rPr sz="1500" spc="175" dirty="0" smtClean="0">
                <a:latin typeface="Arial"/>
                <a:cs typeface="Arial"/>
              </a:rPr>
              <a:t> </a:t>
            </a:r>
            <a:r>
              <a:rPr sz="1500" spc="0" dirty="0" smtClean="0">
                <a:latin typeface="Arial"/>
                <a:cs typeface="Arial"/>
              </a:rPr>
              <a:t>cultural</a:t>
            </a:r>
            <a:r>
              <a:rPr sz="1500" spc="230" dirty="0" smtClean="0">
                <a:latin typeface="Arial"/>
                <a:cs typeface="Arial"/>
              </a:rPr>
              <a:t> </a:t>
            </a:r>
            <a:r>
              <a:rPr sz="1500" spc="0" dirty="0" smtClean="0">
                <a:latin typeface="Arial"/>
                <a:cs typeface="Arial"/>
              </a:rPr>
              <a:t>thinking </a:t>
            </a:r>
            <a:endParaRPr sz="1500" dirty="0">
              <a:latin typeface="Arial"/>
              <a:cs typeface="Arial"/>
            </a:endParaRPr>
          </a:p>
          <a:p>
            <a:pPr marL="12705" marR="62674">
              <a:lnSpc>
                <a:spcPts val="1724"/>
              </a:lnSpc>
              <a:spcBef>
                <a:spcPts val="186"/>
              </a:spcBef>
            </a:pPr>
            <a:r>
              <a:rPr sz="1500" spc="0" dirty="0" smtClean="0">
                <a:latin typeface="Arial"/>
                <a:cs typeface="Arial"/>
              </a:rPr>
              <a:t>and</a:t>
            </a:r>
            <a:r>
              <a:rPr sz="1500" spc="139" dirty="0" smtClean="0">
                <a:latin typeface="Arial"/>
                <a:cs typeface="Arial"/>
              </a:rPr>
              <a:t> </a:t>
            </a:r>
            <a:r>
              <a:rPr sz="1500" spc="0" dirty="0" smtClean="0">
                <a:latin typeface="Arial"/>
                <a:cs typeface="Arial"/>
              </a:rPr>
              <a:t>give</a:t>
            </a:r>
            <a:r>
              <a:rPr sz="1500" spc="144" dirty="0" smtClean="0">
                <a:latin typeface="Arial"/>
                <a:cs typeface="Arial"/>
              </a:rPr>
              <a:t> </a:t>
            </a:r>
            <a:r>
              <a:rPr sz="1500" spc="0" dirty="0" smtClean="0">
                <a:latin typeface="Arial"/>
                <a:cs typeface="Arial"/>
              </a:rPr>
              <a:t>explanation </a:t>
            </a:r>
            <a:r>
              <a:rPr sz="1500" spc="121" dirty="0" smtClean="0">
                <a:latin typeface="Arial"/>
                <a:cs typeface="Arial"/>
              </a:rPr>
              <a:t> </a:t>
            </a:r>
            <a:r>
              <a:rPr sz="1500" spc="0" dirty="0" smtClean="0">
                <a:latin typeface="Arial"/>
                <a:cs typeface="Arial"/>
              </a:rPr>
              <a:t>the</a:t>
            </a:r>
            <a:r>
              <a:rPr sz="1500" spc="240" dirty="0" smtClean="0">
                <a:latin typeface="Arial"/>
                <a:cs typeface="Arial"/>
              </a:rPr>
              <a:t> </a:t>
            </a:r>
            <a:r>
              <a:rPr sz="1500" spc="0" dirty="0" smtClean="0">
                <a:latin typeface="Arial"/>
                <a:cs typeface="Arial"/>
              </a:rPr>
              <a:t>need</a:t>
            </a:r>
            <a:r>
              <a:rPr sz="1500" spc="134" dirty="0" smtClean="0">
                <a:latin typeface="Arial"/>
                <a:cs typeface="Arial"/>
              </a:rPr>
              <a:t> </a:t>
            </a:r>
            <a:r>
              <a:rPr sz="1500" spc="0" dirty="0" smtClean="0">
                <a:latin typeface="Arial"/>
                <a:cs typeface="Arial"/>
              </a:rPr>
              <a:t>for</a:t>
            </a:r>
            <a:r>
              <a:rPr sz="1500" spc="189" dirty="0" smtClean="0">
                <a:latin typeface="Arial"/>
                <a:cs typeface="Arial"/>
              </a:rPr>
              <a:t> </a:t>
            </a:r>
            <a:r>
              <a:rPr sz="1500" spc="0" dirty="0" smtClean="0">
                <a:latin typeface="Arial"/>
                <a:cs typeface="Arial"/>
              </a:rPr>
              <a:t>removing </a:t>
            </a:r>
            <a:endParaRPr sz="1500" dirty="0">
              <a:latin typeface="Arial"/>
              <a:cs typeface="Arial"/>
            </a:endParaRPr>
          </a:p>
          <a:p>
            <a:pPr marL="12705" marR="62674">
              <a:lnSpc>
                <a:spcPts val="1724"/>
              </a:lnSpc>
              <a:spcBef>
                <a:spcPts val="186"/>
              </a:spcBef>
            </a:pPr>
            <a:r>
              <a:rPr sz="1500" spc="0" dirty="0" smtClean="0">
                <a:latin typeface="Arial"/>
                <a:cs typeface="Arial"/>
              </a:rPr>
              <a:t>mangal</a:t>
            </a:r>
            <a:r>
              <a:rPr sz="1500" spc="210" dirty="0" smtClean="0">
                <a:latin typeface="Arial"/>
                <a:cs typeface="Arial"/>
              </a:rPr>
              <a:t> </a:t>
            </a:r>
            <a:r>
              <a:rPr sz="1500" spc="0" dirty="0" smtClean="0">
                <a:latin typeface="Arial"/>
                <a:cs typeface="Arial"/>
              </a:rPr>
              <a:t>sutra.</a:t>
            </a:r>
            <a:endParaRPr sz="1500" dirty="0">
              <a:latin typeface="Arial"/>
              <a:cs typeface="Arial"/>
            </a:endParaRPr>
          </a:p>
        </p:txBody>
      </p:sp>
      <p:sp>
        <p:nvSpPr>
          <p:cNvPr id="3" name="object 3"/>
          <p:cNvSpPr txBox="1"/>
          <p:nvPr/>
        </p:nvSpPr>
        <p:spPr>
          <a:xfrm>
            <a:off x="3029901" y="4348294"/>
            <a:ext cx="123756" cy="215900"/>
          </a:xfrm>
          <a:prstGeom prst="rect">
            <a:avLst/>
          </a:prstGeom>
        </p:spPr>
        <p:txBody>
          <a:bodyPr wrap="square" lIns="0" tIns="0" rIns="0" bIns="0" rtlCol="0">
            <a:noAutofit/>
          </a:bodyPr>
          <a:lstStyle/>
          <a:p>
            <a:pPr marL="12700">
              <a:lnSpc>
                <a:spcPts val="1635"/>
              </a:lnSpc>
              <a:spcBef>
                <a:spcPts val="81"/>
              </a:spcBef>
            </a:pPr>
            <a:r>
              <a:rPr sz="1500" spc="0" dirty="0" smtClean="0">
                <a:solidFill>
                  <a:srgbClr val="ACACDD"/>
                </a:solidFill>
                <a:latin typeface="Arial"/>
                <a:cs typeface="Arial"/>
              </a:rPr>
              <a:t>-</a:t>
            </a:r>
            <a:endParaRPr sz="1500">
              <a:latin typeface="Arial"/>
              <a:cs typeface="Arial"/>
            </a:endParaRPr>
          </a:p>
        </p:txBody>
      </p:sp>
      <p:sp>
        <p:nvSpPr>
          <p:cNvPr id="2" name="object 2"/>
          <p:cNvSpPr txBox="1"/>
          <p:nvPr/>
        </p:nvSpPr>
        <p:spPr>
          <a:xfrm>
            <a:off x="3029906" y="5189866"/>
            <a:ext cx="123756" cy="215900"/>
          </a:xfrm>
          <a:prstGeom prst="rect">
            <a:avLst/>
          </a:prstGeom>
        </p:spPr>
        <p:txBody>
          <a:bodyPr wrap="square" lIns="0" tIns="0" rIns="0" bIns="0" rtlCol="0">
            <a:noAutofit/>
          </a:bodyPr>
          <a:lstStyle/>
          <a:p>
            <a:pPr marL="12700">
              <a:lnSpc>
                <a:spcPts val="1635"/>
              </a:lnSpc>
              <a:spcBef>
                <a:spcPts val="81"/>
              </a:spcBef>
            </a:pPr>
            <a:r>
              <a:rPr sz="1500" spc="0" dirty="0" smtClean="0">
                <a:solidFill>
                  <a:srgbClr val="F6F7FB"/>
                </a:solidFill>
                <a:latin typeface="Arial"/>
                <a:cs typeface="Arial"/>
              </a:rPr>
              <a:t>-</a:t>
            </a:r>
            <a:endParaRPr sz="1500">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bject 16"/>
          <p:cNvSpPr txBox="1"/>
          <p:nvPr/>
        </p:nvSpPr>
        <p:spPr>
          <a:xfrm>
            <a:off x="5123785" y="3048000"/>
            <a:ext cx="3589513" cy="2514600"/>
          </a:xfrm>
          <a:prstGeom prst="rect">
            <a:avLst/>
          </a:prstGeom>
        </p:spPr>
        <p:txBody>
          <a:bodyPr wrap="square" lIns="0" tIns="0" rIns="0" bIns="0" rtlCol="0">
            <a:noAutofit/>
          </a:bodyPr>
          <a:lstStyle/>
          <a:p>
            <a:pPr>
              <a:lnSpc>
                <a:spcPts val="1000"/>
              </a:lnSpc>
            </a:pPr>
            <a:endParaRPr sz="1000" dirty="0"/>
          </a:p>
          <a:p>
            <a:pPr marR="2248088" indent="31450">
              <a:lnSpc>
                <a:spcPct val="263888"/>
              </a:lnSpc>
              <a:spcBef>
                <a:spcPts val="3774"/>
              </a:spcBef>
            </a:pPr>
            <a:endParaRPr sz="1500" dirty="0">
              <a:latin typeface="Arial"/>
              <a:cs typeface="Arial"/>
            </a:endParaRPr>
          </a:p>
          <a:p>
            <a:pPr marL="36249">
              <a:lnSpc>
                <a:spcPct val="95825"/>
              </a:lnSpc>
              <a:spcBef>
                <a:spcPts val="477"/>
              </a:spcBef>
            </a:pPr>
            <a:endParaRPr sz="1500" dirty="0">
              <a:latin typeface="Arial"/>
              <a:cs typeface="Arial"/>
            </a:endParaRPr>
          </a:p>
        </p:txBody>
      </p:sp>
      <p:sp>
        <p:nvSpPr>
          <p:cNvPr id="7" name="object 7"/>
          <p:cNvSpPr/>
          <p:nvPr/>
        </p:nvSpPr>
        <p:spPr>
          <a:xfrm>
            <a:off x="9371076" y="0"/>
            <a:ext cx="1219200" cy="6858000"/>
          </a:xfrm>
          <a:custGeom>
            <a:avLst/>
            <a:gdLst/>
            <a:ahLst/>
            <a:cxnLst/>
            <a:rect l="l" t="t" r="r" b="b"/>
            <a:pathLst>
              <a:path w="1219200" h="6858000">
                <a:moveTo>
                  <a:pt x="0" y="0"/>
                </a:moveTo>
                <a:lnTo>
                  <a:pt x="1219200" y="6858000"/>
                </a:lnTo>
              </a:path>
            </a:pathLst>
          </a:custGeom>
          <a:ln w="9144">
            <a:solidFill>
              <a:srgbClr val="C0C0C0"/>
            </a:solidFill>
          </a:ln>
        </p:spPr>
        <p:txBody>
          <a:bodyPr wrap="square" lIns="0" tIns="0" rIns="0" bIns="0" rtlCol="0">
            <a:noAutofit/>
          </a:bodyPr>
          <a:lstStyle/>
          <a:p>
            <a:endParaRPr dirty="0"/>
          </a:p>
        </p:txBody>
      </p:sp>
      <p:sp>
        <p:nvSpPr>
          <p:cNvPr id="8" name="object 8"/>
          <p:cNvSpPr/>
          <p:nvPr/>
        </p:nvSpPr>
        <p:spPr>
          <a:xfrm>
            <a:off x="7424931" y="3681983"/>
            <a:ext cx="4763554" cy="3176587"/>
          </a:xfrm>
          <a:custGeom>
            <a:avLst/>
            <a:gdLst/>
            <a:ahLst/>
            <a:cxnLst/>
            <a:rect l="l" t="t" r="r" b="b"/>
            <a:pathLst>
              <a:path w="4763554" h="3176587">
                <a:moveTo>
                  <a:pt x="4763554" y="0"/>
                </a:moveTo>
                <a:lnTo>
                  <a:pt x="857" y="3176016"/>
                </a:lnTo>
              </a:path>
              <a:path w="4763554" h="3176587">
                <a:moveTo>
                  <a:pt x="857" y="3176016"/>
                </a:moveTo>
                <a:lnTo>
                  <a:pt x="4763554" y="1"/>
                </a:lnTo>
              </a:path>
            </a:pathLst>
          </a:custGeom>
          <a:ln w="9144">
            <a:solidFill>
              <a:srgbClr val="D9DADA"/>
            </a:solidFill>
          </a:ln>
        </p:spPr>
        <p:txBody>
          <a:bodyPr wrap="square" lIns="0" tIns="0" rIns="0" bIns="0" rtlCol="0">
            <a:noAutofit/>
          </a:bodyPr>
          <a:lstStyle/>
          <a:p>
            <a:endParaRPr dirty="0"/>
          </a:p>
        </p:txBody>
      </p:sp>
      <p:sp>
        <p:nvSpPr>
          <p:cNvPr id="9" name="object 9"/>
          <p:cNvSpPr/>
          <p:nvPr/>
        </p:nvSpPr>
        <p:spPr>
          <a:xfrm>
            <a:off x="9182100" y="0"/>
            <a:ext cx="3006852" cy="6858000"/>
          </a:xfrm>
          <a:custGeom>
            <a:avLst/>
            <a:gdLst/>
            <a:ahLst/>
            <a:cxnLst/>
            <a:rect l="l" t="t" r="r" b="b"/>
            <a:pathLst>
              <a:path w="3006852" h="6858000">
                <a:moveTo>
                  <a:pt x="2042464" y="0"/>
                </a:moveTo>
                <a:lnTo>
                  <a:pt x="0" y="6858000"/>
                </a:lnTo>
                <a:lnTo>
                  <a:pt x="3006851" y="6858000"/>
                </a:lnTo>
                <a:lnTo>
                  <a:pt x="3006851" y="0"/>
                </a:lnTo>
                <a:lnTo>
                  <a:pt x="2042464" y="0"/>
                </a:lnTo>
                <a:close/>
              </a:path>
            </a:pathLst>
          </a:custGeom>
          <a:solidFill>
            <a:srgbClr val="90C225"/>
          </a:solidFill>
        </p:spPr>
        <p:txBody>
          <a:bodyPr wrap="square" lIns="0" tIns="0" rIns="0" bIns="0" rtlCol="0">
            <a:noAutofit/>
          </a:bodyPr>
          <a:lstStyle/>
          <a:p>
            <a:endParaRPr dirty="0"/>
          </a:p>
        </p:txBody>
      </p:sp>
      <p:sp>
        <p:nvSpPr>
          <p:cNvPr id="10" name="object 10"/>
          <p:cNvSpPr/>
          <p:nvPr/>
        </p:nvSpPr>
        <p:spPr>
          <a:xfrm>
            <a:off x="9604330" y="0"/>
            <a:ext cx="2587675" cy="6858000"/>
          </a:xfrm>
          <a:custGeom>
            <a:avLst/>
            <a:gdLst/>
            <a:ahLst/>
            <a:cxnLst/>
            <a:rect l="l" t="t" r="r" b="b"/>
            <a:pathLst>
              <a:path w="2587675" h="6858000">
                <a:moveTo>
                  <a:pt x="2587669" y="0"/>
                </a:moveTo>
                <a:lnTo>
                  <a:pt x="0" y="0"/>
                </a:lnTo>
                <a:lnTo>
                  <a:pt x="1208189" y="6858000"/>
                </a:lnTo>
                <a:lnTo>
                  <a:pt x="2587669" y="6858000"/>
                </a:lnTo>
                <a:lnTo>
                  <a:pt x="2587669" y="0"/>
                </a:lnTo>
                <a:close/>
              </a:path>
            </a:pathLst>
          </a:custGeom>
          <a:solidFill>
            <a:srgbClr val="90C225"/>
          </a:solidFill>
        </p:spPr>
        <p:txBody>
          <a:bodyPr wrap="square" lIns="0" tIns="0" rIns="0" bIns="0" rtlCol="0">
            <a:noAutofit/>
          </a:bodyPr>
          <a:lstStyle/>
          <a:p>
            <a:endParaRPr dirty="0"/>
          </a:p>
        </p:txBody>
      </p:sp>
      <p:sp>
        <p:nvSpPr>
          <p:cNvPr id="11" name="object 11"/>
          <p:cNvSpPr/>
          <p:nvPr/>
        </p:nvSpPr>
        <p:spPr>
          <a:xfrm>
            <a:off x="8932167" y="3048000"/>
            <a:ext cx="3259836" cy="3810000"/>
          </a:xfrm>
          <a:custGeom>
            <a:avLst/>
            <a:gdLst/>
            <a:ahLst/>
            <a:cxnLst/>
            <a:rect l="l" t="t" r="r" b="b"/>
            <a:pathLst>
              <a:path w="3259835" h="3810000">
                <a:moveTo>
                  <a:pt x="3259832" y="4"/>
                </a:moveTo>
                <a:lnTo>
                  <a:pt x="0" y="3810000"/>
                </a:lnTo>
                <a:lnTo>
                  <a:pt x="3259832" y="3810000"/>
                </a:lnTo>
                <a:lnTo>
                  <a:pt x="3259832" y="4"/>
                </a:lnTo>
                <a:close/>
              </a:path>
            </a:pathLst>
          </a:custGeom>
          <a:solidFill>
            <a:srgbClr val="539F20"/>
          </a:solidFill>
        </p:spPr>
        <p:txBody>
          <a:bodyPr wrap="square" lIns="0" tIns="0" rIns="0" bIns="0" rtlCol="0">
            <a:noAutofit/>
          </a:bodyPr>
          <a:lstStyle/>
          <a:p>
            <a:endParaRPr dirty="0"/>
          </a:p>
        </p:txBody>
      </p:sp>
      <p:sp>
        <p:nvSpPr>
          <p:cNvPr id="12" name="object 12"/>
          <p:cNvSpPr/>
          <p:nvPr/>
        </p:nvSpPr>
        <p:spPr>
          <a:xfrm>
            <a:off x="9337793" y="0"/>
            <a:ext cx="2851162" cy="6858000"/>
          </a:xfrm>
          <a:custGeom>
            <a:avLst/>
            <a:gdLst/>
            <a:ahLst/>
            <a:cxnLst/>
            <a:rect l="l" t="t" r="r" b="b"/>
            <a:pathLst>
              <a:path w="2851162" h="6858000">
                <a:moveTo>
                  <a:pt x="0" y="0"/>
                </a:moveTo>
                <a:lnTo>
                  <a:pt x="2467571" y="6858000"/>
                </a:lnTo>
                <a:lnTo>
                  <a:pt x="2851162" y="6858000"/>
                </a:lnTo>
                <a:lnTo>
                  <a:pt x="2851162" y="0"/>
                </a:lnTo>
                <a:lnTo>
                  <a:pt x="0" y="0"/>
                </a:lnTo>
                <a:close/>
              </a:path>
            </a:pathLst>
          </a:custGeom>
          <a:solidFill>
            <a:srgbClr val="3E7818"/>
          </a:solidFill>
        </p:spPr>
        <p:txBody>
          <a:bodyPr wrap="square" lIns="0" tIns="0" rIns="0" bIns="0" rtlCol="0">
            <a:noAutofit/>
          </a:bodyPr>
          <a:lstStyle/>
          <a:p>
            <a:endParaRPr dirty="0"/>
          </a:p>
        </p:txBody>
      </p:sp>
      <p:sp>
        <p:nvSpPr>
          <p:cNvPr id="13" name="object 13"/>
          <p:cNvSpPr/>
          <p:nvPr/>
        </p:nvSpPr>
        <p:spPr>
          <a:xfrm>
            <a:off x="10898132" y="0"/>
            <a:ext cx="1290815" cy="6858000"/>
          </a:xfrm>
          <a:custGeom>
            <a:avLst/>
            <a:gdLst/>
            <a:ahLst/>
            <a:cxnLst/>
            <a:rect l="l" t="t" r="r" b="b"/>
            <a:pathLst>
              <a:path w="1290815" h="6858000">
                <a:moveTo>
                  <a:pt x="1018946" y="0"/>
                </a:moveTo>
                <a:lnTo>
                  <a:pt x="0" y="6858000"/>
                </a:lnTo>
                <a:lnTo>
                  <a:pt x="1290815" y="6858000"/>
                </a:lnTo>
                <a:lnTo>
                  <a:pt x="1290815" y="0"/>
                </a:lnTo>
                <a:lnTo>
                  <a:pt x="1018946" y="0"/>
                </a:lnTo>
                <a:close/>
              </a:path>
            </a:pathLst>
          </a:custGeom>
          <a:solidFill>
            <a:srgbClr val="C0E373"/>
          </a:solidFill>
        </p:spPr>
        <p:txBody>
          <a:bodyPr wrap="square" lIns="0" tIns="0" rIns="0" bIns="0" rtlCol="0">
            <a:noAutofit/>
          </a:bodyPr>
          <a:lstStyle/>
          <a:p>
            <a:endParaRPr dirty="0"/>
          </a:p>
        </p:txBody>
      </p:sp>
      <p:sp>
        <p:nvSpPr>
          <p:cNvPr id="14" name="object 14"/>
          <p:cNvSpPr/>
          <p:nvPr/>
        </p:nvSpPr>
        <p:spPr>
          <a:xfrm>
            <a:off x="10940752" y="0"/>
            <a:ext cx="1248194" cy="6858000"/>
          </a:xfrm>
          <a:custGeom>
            <a:avLst/>
            <a:gdLst/>
            <a:ahLst/>
            <a:cxnLst/>
            <a:rect l="l" t="t" r="r" b="b"/>
            <a:pathLst>
              <a:path w="1248194" h="6858000">
                <a:moveTo>
                  <a:pt x="0" y="0"/>
                </a:moveTo>
                <a:lnTo>
                  <a:pt x="1107770" y="6858000"/>
                </a:lnTo>
                <a:lnTo>
                  <a:pt x="1248194" y="6858000"/>
                </a:lnTo>
                <a:lnTo>
                  <a:pt x="1248194" y="0"/>
                </a:lnTo>
                <a:lnTo>
                  <a:pt x="0" y="0"/>
                </a:lnTo>
                <a:close/>
              </a:path>
            </a:pathLst>
          </a:custGeom>
          <a:solidFill>
            <a:srgbClr val="90C225"/>
          </a:solidFill>
        </p:spPr>
        <p:txBody>
          <a:bodyPr wrap="square" lIns="0" tIns="0" rIns="0" bIns="0" rtlCol="0">
            <a:noAutofit/>
          </a:bodyPr>
          <a:lstStyle/>
          <a:p>
            <a:endParaRPr dirty="0"/>
          </a:p>
        </p:txBody>
      </p:sp>
      <p:sp>
        <p:nvSpPr>
          <p:cNvPr id="15" name="object 15"/>
          <p:cNvSpPr/>
          <p:nvPr/>
        </p:nvSpPr>
        <p:spPr>
          <a:xfrm>
            <a:off x="10372347" y="3590544"/>
            <a:ext cx="1816608" cy="3267455"/>
          </a:xfrm>
          <a:custGeom>
            <a:avLst/>
            <a:gdLst/>
            <a:ahLst/>
            <a:cxnLst/>
            <a:rect l="l" t="t" r="r" b="b"/>
            <a:pathLst>
              <a:path w="1816607" h="3267455">
                <a:moveTo>
                  <a:pt x="0" y="3267455"/>
                </a:moveTo>
                <a:lnTo>
                  <a:pt x="1816608" y="3267455"/>
                </a:lnTo>
                <a:lnTo>
                  <a:pt x="1816608" y="0"/>
                </a:lnTo>
                <a:lnTo>
                  <a:pt x="0" y="3267455"/>
                </a:lnTo>
                <a:close/>
              </a:path>
            </a:pathLst>
          </a:custGeom>
          <a:solidFill>
            <a:srgbClr val="90C225"/>
          </a:solidFill>
        </p:spPr>
        <p:txBody>
          <a:bodyPr wrap="square" lIns="0" tIns="0" rIns="0" bIns="0" rtlCol="0">
            <a:noAutofit/>
          </a:bodyPr>
          <a:lstStyle/>
          <a:p>
            <a:endParaRPr dirty="0"/>
          </a:p>
        </p:txBody>
      </p:sp>
      <p:sp>
        <p:nvSpPr>
          <p:cNvPr id="6" name="object 6"/>
          <p:cNvSpPr/>
          <p:nvPr/>
        </p:nvSpPr>
        <p:spPr>
          <a:xfrm>
            <a:off x="0" y="4012692"/>
            <a:ext cx="448056" cy="2845308"/>
          </a:xfrm>
          <a:custGeom>
            <a:avLst/>
            <a:gdLst/>
            <a:ahLst/>
            <a:cxnLst/>
            <a:rect l="l" t="t" r="r" b="b"/>
            <a:pathLst>
              <a:path w="448056" h="2845307">
                <a:moveTo>
                  <a:pt x="0" y="2845307"/>
                </a:moveTo>
                <a:lnTo>
                  <a:pt x="448056" y="2845307"/>
                </a:lnTo>
                <a:lnTo>
                  <a:pt x="0" y="0"/>
                </a:lnTo>
                <a:lnTo>
                  <a:pt x="0" y="2845307"/>
                </a:lnTo>
                <a:close/>
              </a:path>
            </a:pathLst>
          </a:custGeom>
          <a:solidFill>
            <a:srgbClr val="90C225"/>
          </a:solidFill>
        </p:spPr>
        <p:txBody>
          <a:bodyPr wrap="square" lIns="0" tIns="0" rIns="0" bIns="0" rtlCol="0">
            <a:noAutofit/>
          </a:bodyPr>
          <a:lstStyle/>
          <a:p>
            <a:endParaRPr dirty="0"/>
          </a:p>
        </p:txBody>
      </p:sp>
      <p:sp>
        <p:nvSpPr>
          <p:cNvPr id="5" name="object 5"/>
          <p:cNvSpPr/>
          <p:nvPr/>
        </p:nvSpPr>
        <p:spPr>
          <a:xfrm>
            <a:off x="5118542" y="2667000"/>
            <a:ext cx="1739458" cy="2991470"/>
          </a:xfrm>
          <a:prstGeom prst="rect">
            <a:avLst/>
          </a:prstGeom>
          <a:blipFill>
            <a:blip r:embed="rId2" cstate="print"/>
            <a:stretch>
              <a:fillRect/>
            </a:stretch>
          </a:blipFill>
        </p:spPr>
        <p:txBody>
          <a:bodyPr wrap="square" lIns="0" tIns="0" rIns="0" bIns="0" rtlCol="0">
            <a:noAutofit/>
          </a:bodyPr>
          <a:lstStyle/>
          <a:p>
            <a:endParaRPr dirty="0"/>
          </a:p>
        </p:txBody>
      </p:sp>
      <p:sp>
        <p:nvSpPr>
          <p:cNvPr id="4" name="object 4"/>
          <p:cNvSpPr txBox="1"/>
          <p:nvPr/>
        </p:nvSpPr>
        <p:spPr>
          <a:xfrm>
            <a:off x="2649575" y="3474355"/>
            <a:ext cx="120668" cy="215900"/>
          </a:xfrm>
          <a:prstGeom prst="rect">
            <a:avLst/>
          </a:prstGeom>
        </p:spPr>
        <p:txBody>
          <a:bodyPr wrap="square" lIns="0" tIns="0" rIns="0" bIns="0" rtlCol="0">
            <a:noAutofit/>
          </a:bodyPr>
          <a:lstStyle/>
          <a:p>
            <a:pPr marL="12700">
              <a:lnSpc>
                <a:spcPts val="1635"/>
              </a:lnSpc>
              <a:spcBef>
                <a:spcPts val="81"/>
              </a:spcBef>
            </a:pPr>
            <a:r>
              <a:rPr sz="1500" spc="0" dirty="0" smtClean="0">
                <a:solidFill>
                  <a:srgbClr val="050505"/>
                </a:solidFill>
                <a:latin typeface="Arial"/>
                <a:cs typeface="Arial"/>
              </a:rPr>
              <a:t>•</a:t>
            </a:r>
            <a:endParaRPr sz="1500" dirty="0">
              <a:latin typeface="Arial"/>
              <a:cs typeface="Arial"/>
            </a:endParaRPr>
          </a:p>
        </p:txBody>
      </p:sp>
      <p:sp>
        <p:nvSpPr>
          <p:cNvPr id="3" name="object 3"/>
          <p:cNvSpPr txBox="1"/>
          <p:nvPr/>
        </p:nvSpPr>
        <p:spPr>
          <a:xfrm>
            <a:off x="2843783" y="3474355"/>
            <a:ext cx="1972145" cy="1429705"/>
          </a:xfrm>
          <a:prstGeom prst="rect">
            <a:avLst/>
          </a:prstGeom>
        </p:spPr>
        <p:txBody>
          <a:bodyPr wrap="square" lIns="0" tIns="0" rIns="0" bIns="0" rtlCol="0">
            <a:noAutofit/>
          </a:bodyPr>
          <a:lstStyle/>
          <a:p>
            <a:pPr marL="12700">
              <a:lnSpc>
                <a:spcPts val="1635"/>
              </a:lnSpc>
              <a:spcBef>
                <a:spcPts val="81"/>
              </a:spcBef>
            </a:pPr>
            <a:r>
              <a:rPr sz="1500" spc="0" dirty="0" smtClean="0">
                <a:solidFill>
                  <a:srgbClr val="050505"/>
                </a:solidFill>
                <a:latin typeface="Arial"/>
                <a:cs typeface="Arial"/>
              </a:rPr>
              <a:t>Who </a:t>
            </a:r>
            <a:r>
              <a:rPr sz="1500" spc="34" dirty="0" smtClean="0">
                <a:solidFill>
                  <a:srgbClr val="050505"/>
                </a:solidFill>
                <a:latin typeface="Arial"/>
                <a:cs typeface="Arial"/>
              </a:rPr>
              <a:t> </a:t>
            </a:r>
            <a:r>
              <a:rPr sz="1500" spc="0" dirty="0" smtClean="0">
                <a:solidFill>
                  <a:srgbClr val="050505"/>
                </a:solidFill>
                <a:latin typeface="Arial"/>
                <a:cs typeface="Arial"/>
              </a:rPr>
              <a:t>are</a:t>
            </a:r>
            <a:r>
              <a:rPr sz="1500" spc="220" dirty="0" smtClean="0">
                <a:solidFill>
                  <a:srgbClr val="050505"/>
                </a:solidFill>
                <a:latin typeface="Arial"/>
                <a:cs typeface="Arial"/>
              </a:rPr>
              <a:t> </a:t>
            </a:r>
            <a:r>
              <a:rPr sz="1500" spc="0" dirty="0" smtClean="0">
                <a:solidFill>
                  <a:srgbClr val="050505"/>
                </a:solidFill>
                <a:latin typeface="Arial"/>
                <a:cs typeface="Arial"/>
              </a:rPr>
              <a:t>the </a:t>
            </a:r>
            <a:r>
              <a:rPr sz="1500" spc="143" dirty="0" smtClean="0">
                <a:solidFill>
                  <a:srgbClr val="050505"/>
                </a:solidFill>
                <a:latin typeface="Arial"/>
                <a:cs typeface="Arial"/>
              </a:rPr>
              <a:t> </a:t>
            </a:r>
            <a:r>
              <a:rPr sz="1500" spc="0" dirty="0" smtClean="0">
                <a:solidFill>
                  <a:srgbClr val="050505"/>
                </a:solidFill>
                <a:latin typeface="Arial"/>
                <a:cs typeface="Arial"/>
              </a:rPr>
              <a:t>pe</a:t>
            </a:r>
            <a:r>
              <a:rPr lang="en-US" sz="1500" dirty="0" smtClean="0">
                <a:solidFill>
                  <a:srgbClr val="050505"/>
                </a:solidFill>
                <a:latin typeface="Arial"/>
                <a:cs typeface="Arial"/>
              </a:rPr>
              <a:t>ople</a:t>
            </a:r>
            <a:endParaRPr sz="1500" dirty="0">
              <a:latin typeface="Arial"/>
              <a:cs typeface="Arial"/>
            </a:endParaRPr>
          </a:p>
          <a:p>
            <a:pPr marL="12700" marR="3617">
              <a:lnSpc>
                <a:spcPts val="1724"/>
              </a:lnSpc>
              <a:spcBef>
                <a:spcPts val="358"/>
              </a:spcBef>
            </a:pPr>
            <a:r>
              <a:rPr sz="1500" spc="0" dirty="0" smtClean="0">
                <a:solidFill>
                  <a:srgbClr val="050505"/>
                </a:solidFill>
                <a:latin typeface="Arial"/>
                <a:cs typeface="Arial"/>
              </a:rPr>
              <a:t>around </a:t>
            </a:r>
            <a:r>
              <a:rPr sz="1500" spc="295" dirty="0" smtClean="0">
                <a:solidFill>
                  <a:srgbClr val="050505"/>
                </a:solidFill>
                <a:latin typeface="Arial"/>
                <a:cs typeface="Arial"/>
              </a:rPr>
              <a:t> </a:t>
            </a:r>
            <a:r>
              <a:rPr sz="1500" spc="0" dirty="0" smtClean="0">
                <a:solidFill>
                  <a:srgbClr val="050505"/>
                </a:solidFill>
                <a:latin typeface="Arial"/>
                <a:cs typeface="Arial"/>
              </a:rPr>
              <a:t>you? </a:t>
            </a:r>
            <a:endParaRPr sz="1500" dirty="0">
              <a:latin typeface="Arial"/>
              <a:cs typeface="Arial"/>
            </a:endParaRPr>
          </a:p>
          <a:p>
            <a:pPr marL="12700" marR="3617">
              <a:lnSpc>
                <a:spcPts val="1724"/>
              </a:lnSpc>
              <a:spcBef>
                <a:spcPts val="888"/>
              </a:spcBef>
            </a:pPr>
            <a:r>
              <a:rPr sz="1500" spc="0" dirty="0" smtClean="0">
                <a:solidFill>
                  <a:srgbClr val="050505"/>
                </a:solidFill>
                <a:latin typeface="Arial"/>
                <a:cs typeface="Arial"/>
              </a:rPr>
              <a:t>What </a:t>
            </a:r>
            <a:r>
              <a:rPr sz="1500" spc="255" dirty="0" smtClean="0">
                <a:solidFill>
                  <a:srgbClr val="050505"/>
                </a:solidFill>
                <a:latin typeface="Arial"/>
                <a:cs typeface="Arial"/>
              </a:rPr>
              <a:t> </a:t>
            </a:r>
            <a:r>
              <a:rPr sz="1500" spc="0" dirty="0" smtClean="0">
                <a:solidFill>
                  <a:srgbClr val="050505"/>
                </a:solidFill>
                <a:latin typeface="Arial"/>
                <a:cs typeface="Arial"/>
              </a:rPr>
              <a:t>is</a:t>
            </a:r>
            <a:r>
              <a:rPr sz="1500" spc="29" dirty="0" smtClean="0">
                <a:solidFill>
                  <a:srgbClr val="050505"/>
                </a:solidFill>
                <a:latin typeface="Arial"/>
                <a:cs typeface="Arial"/>
              </a:rPr>
              <a:t> </a:t>
            </a:r>
            <a:r>
              <a:rPr sz="1500" spc="0" dirty="0" smtClean="0">
                <a:solidFill>
                  <a:srgbClr val="050505"/>
                </a:solidFill>
                <a:latin typeface="Arial"/>
                <a:cs typeface="Arial"/>
              </a:rPr>
              <a:t>their </a:t>
            </a:r>
            <a:r>
              <a:rPr sz="1500" spc="201" dirty="0" smtClean="0">
                <a:solidFill>
                  <a:srgbClr val="050505"/>
                </a:solidFill>
                <a:latin typeface="Arial"/>
                <a:cs typeface="Arial"/>
              </a:rPr>
              <a:t> </a:t>
            </a:r>
            <a:r>
              <a:rPr sz="1500" spc="0" dirty="0" smtClean="0">
                <a:solidFill>
                  <a:srgbClr val="050505"/>
                </a:solidFill>
                <a:latin typeface="Arial"/>
                <a:cs typeface="Arial"/>
              </a:rPr>
              <a:t>st</a:t>
            </a:r>
            <a:r>
              <a:rPr lang="en-US" sz="1500" spc="0" dirty="0" smtClean="0">
                <a:solidFill>
                  <a:srgbClr val="050505"/>
                </a:solidFill>
                <a:latin typeface="Arial"/>
                <a:cs typeface="Arial"/>
              </a:rPr>
              <a:t>ory</a:t>
            </a:r>
            <a:r>
              <a:rPr sz="1500" spc="0" dirty="0" smtClean="0">
                <a:solidFill>
                  <a:srgbClr val="050505"/>
                </a:solidFill>
                <a:latin typeface="Arial"/>
                <a:cs typeface="Arial"/>
              </a:rPr>
              <a:t> </a:t>
            </a:r>
            <a:endParaRPr sz="1500" dirty="0">
              <a:latin typeface="Arial"/>
              <a:cs typeface="Arial"/>
            </a:endParaRPr>
          </a:p>
          <a:p>
            <a:pPr marL="12700" marR="3617">
              <a:lnSpc>
                <a:spcPts val="1724"/>
              </a:lnSpc>
              <a:spcBef>
                <a:spcPts val="888"/>
              </a:spcBef>
            </a:pPr>
            <a:r>
              <a:rPr sz="1500" spc="0" dirty="0" smtClean="0">
                <a:solidFill>
                  <a:srgbClr val="050505"/>
                </a:solidFill>
                <a:latin typeface="Arial"/>
                <a:cs typeface="Arial"/>
              </a:rPr>
              <a:t>How</a:t>
            </a:r>
            <a:r>
              <a:rPr sz="1500" spc="405" dirty="0" smtClean="0">
                <a:solidFill>
                  <a:srgbClr val="050505"/>
                </a:solidFill>
                <a:latin typeface="Arial"/>
                <a:cs typeface="Arial"/>
              </a:rPr>
              <a:t> </a:t>
            </a:r>
            <a:r>
              <a:rPr sz="1500" spc="0" dirty="0" smtClean="0">
                <a:solidFill>
                  <a:srgbClr val="050505"/>
                </a:solidFill>
                <a:latin typeface="Arial"/>
                <a:cs typeface="Arial"/>
              </a:rPr>
              <a:t>do</a:t>
            </a:r>
            <a:r>
              <a:rPr sz="1500" spc="210" dirty="0" smtClean="0">
                <a:solidFill>
                  <a:srgbClr val="050505"/>
                </a:solidFill>
                <a:latin typeface="Arial"/>
                <a:cs typeface="Arial"/>
              </a:rPr>
              <a:t> </a:t>
            </a:r>
            <a:r>
              <a:rPr sz="1500" spc="0" dirty="0" smtClean="0">
                <a:solidFill>
                  <a:srgbClr val="050505"/>
                </a:solidFill>
                <a:latin typeface="Arial"/>
                <a:cs typeface="Arial"/>
              </a:rPr>
              <a:t>these </a:t>
            </a:r>
            <a:r>
              <a:rPr sz="1500" spc="84" dirty="0" smtClean="0">
                <a:solidFill>
                  <a:srgbClr val="050505"/>
                </a:solidFill>
                <a:latin typeface="Arial"/>
                <a:cs typeface="Arial"/>
              </a:rPr>
              <a:t> </a:t>
            </a:r>
            <a:r>
              <a:rPr sz="1500" spc="0" dirty="0" smtClean="0">
                <a:solidFill>
                  <a:srgbClr val="050505"/>
                </a:solidFill>
                <a:latin typeface="Arial"/>
                <a:cs typeface="Arial"/>
              </a:rPr>
              <a:t>s</a:t>
            </a:r>
            <a:r>
              <a:rPr lang="en-US" sz="1500" spc="0" dirty="0" smtClean="0">
                <a:solidFill>
                  <a:srgbClr val="050505"/>
                </a:solidFill>
                <a:latin typeface="Arial"/>
                <a:cs typeface="Arial"/>
              </a:rPr>
              <a:t>tories</a:t>
            </a:r>
            <a:endParaRPr sz="1500" dirty="0">
              <a:latin typeface="Arial"/>
              <a:cs typeface="Arial"/>
            </a:endParaRPr>
          </a:p>
          <a:p>
            <a:pPr marL="12710" marR="23775">
              <a:lnSpc>
                <a:spcPts val="1305"/>
              </a:lnSpc>
              <a:spcBef>
                <a:spcPts val="953"/>
              </a:spcBef>
            </a:pPr>
            <a:r>
              <a:rPr sz="2250" spc="0" baseline="1932" dirty="0" smtClean="0">
                <a:solidFill>
                  <a:srgbClr val="050505"/>
                </a:solidFill>
                <a:latin typeface="Arial"/>
                <a:cs typeface="Arial"/>
              </a:rPr>
              <a:t>affect </a:t>
            </a:r>
            <a:r>
              <a:rPr sz="2250" spc="150" baseline="1932" dirty="0" smtClean="0">
                <a:solidFill>
                  <a:srgbClr val="050505"/>
                </a:solidFill>
                <a:latin typeface="Arial"/>
                <a:cs typeface="Arial"/>
              </a:rPr>
              <a:t> </a:t>
            </a:r>
            <a:r>
              <a:rPr sz="2250" spc="0" baseline="1932" dirty="0" smtClean="0">
                <a:solidFill>
                  <a:srgbClr val="050505"/>
                </a:solidFill>
                <a:latin typeface="Arial"/>
                <a:cs typeface="Arial"/>
              </a:rPr>
              <a:t>you?</a:t>
            </a:r>
            <a:endParaRPr sz="1500" dirty="0">
              <a:latin typeface="Arial"/>
              <a:cs typeface="Arial"/>
            </a:endParaRPr>
          </a:p>
        </p:txBody>
      </p:sp>
      <p:sp>
        <p:nvSpPr>
          <p:cNvPr id="2" name="object 2"/>
          <p:cNvSpPr txBox="1"/>
          <p:nvPr/>
        </p:nvSpPr>
        <p:spPr>
          <a:xfrm>
            <a:off x="2657666" y="4081257"/>
            <a:ext cx="107334" cy="547673"/>
          </a:xfrm>
          <a:prstGeom prst="rect">
            <a:avLst/>
          </a:prstGeom>
        </p:spPr>
        <p:txBody>
          <a:bodyPr wrap="square" lIns="0" tIns="0" rIns="0" bIns="0" rtlCol="0">
            <a:noAutofit/>
          </a:bodyPr>
          <a:lstStyle/>
          <a:p>
            <a:pPr marL="12700" marR="5">
              <a:lnSpc>
                <a:spcPts val="1635"/>
              </a:lnSpc>
              <a:spcBef>
                <a:spcPts val="81"/>
              </a:spcBef>
            </a:pPr>
            <a:r>
              <a:rPr sz="1500" spc="0" dirty="0" smtClean="0">
                <a:solidFill>
                  <a:srgbClr val="050505"/>
                </a:solidFill>
                <a:latin typeface="Arial"/>
                <a:cs typeface="Arial"/>
              </a:rPr>
              <a:t>•</a:t>
            </a:r>
            <a:endParaRPr sz="1500" dirty="0">
              <a:latin typeface="Arial"/>
              <a:cs typeface="Arial"/>
            </a:endParaRPr>
          </a:p>
          <a:p>
            <a:pPr marL="12705">
              <a:lnSpc>
                <a:spcPct val="95825"/>
              </a:lnSpc>
              <a:spcBef>
                <a:spcPts val="805"/>
              </a:spcBef>
            </a:pPr>
            <a:r>
              <a:rPr sz="1500" spc="0" dirty="0" smtClean="0">
                <a:solidFill>
                  <a:srgbClr val="050505"/>
                </a:solidFill>
                <a:latin typeface="Arial"/>
                <a:cs typeface="Arial"/>
              </a:rPr>
              <a:t>•</a:t>
            </a:r>
            <a:endParaRPr sz="1500" dirty="0">
              <a:latin typeface="Arial"/>
              <a:cs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ject 10"/>
          <p:cNvSpPr/>
          <p:nvPr/>
        </p:nvSpPr>
        <p:spPr>
          <a:xfrm>
            <a:off x="9371076" y="0"/>
            <a:ext cx="1219200" cy="6858000"/>
          </a:xfrm>
          <a:custGeom>
            <a:avLst/>
            <a:gdLst/>
            <a:ahLst/>
            <a:cxnLst/>
            <a:rect l="l" t="t" r="r" b="b"/>
            <a:pathLst>
              <a:path w="1219200" h="6858000">
                <a:moveTo>
                  <a:pt x="0" y="0"/>
                </a:moveTo>
                <a:lnTo>
                  <a:pt x="1219200" y="6858000"/>
                </a:lnTo>
              </a:path>
            </a:pathLst>
          </a:custGeom>
          <a:ln w="9144">
            <a:solidFill>
              <a:srgbClr val="C0C0C0"/>
            </a:solidFill>
          </a:ln>
        </p:spPr>
        <p:txBody>
          <a:bodyPr wrap="square" lIns="0" tIns="0" rIns="0" bIns="0" rtlCol="0">
            <a:noAutofit/>
          </a:bodyPr>
          <a:lstStyle/>
          <a:p>
            <a:endParaRPr/>
          </a:p>
        </p:txBody>
      </p:sp>
      <p:sp>
        <p:nvSpPr>
          <p:cNvPr id="11" name="object 11"/>
          <p:cNvSpPr/>
          <p:nvPr/>
        </p:nvSpPr>
        <p:spPr>
          <a:xfrm>
            <a:off x="7424931" y="3681983"/>
            <a:ext cx="4763554" cy="3176587"/>
          </a:xfrm>
          <a:custGeom>
            <a:avLst/>
            <a:gdLst/>
            <a:ahLst/>
            <a:cxnLst/>
            <a:rect l="l" t="t" r="r" b="b"/>
            <a:pathLst>
              <a:path w="4763554" h="3176587">
                <a:moveTo>
                  <a:pt x="4763554" y="0"/>
                </a:moveTo>
                <a:lnTo>
                  <a:pt x="857" y="3176016"/>
                </a:lnTo>
              </a:path>
              <a:path w="4763554" h="3176587">
                <a:moveTo>
                  <a:pt x="857" y="3176016"/>
                </a:moveTo>
                <a:lnTo>
                  <a:pt x="4763554" y="1"/>
                </a:lnTo>
              </a:path>
            </a:pathLst>
          </a:custGeom>
          <a:ln w="9144">
            <a:solidFill>
              <a:srgbClr val="D9DADA"/>
            </a:solidFill>
          </a:ln>
        </p:spPr>
        <p:txBody>
          <a:bodyPr wrap="square" lIns="0" tIns="0" rIns="0" bIns="0" rtlCol="0">
            <a:noAutofit/>
          </a:bodyPr>
          <a:lstStyle/>
          <a:p>
            <a:endParaRPr/>
          </a:p>
        </p:txBody>
      </p:sp>
      <p:sp>
        <p:nvSpPr>
          <p:cNvPr id="12" name="object 12"/>
          <p:cNvSpPr/>
          <p:nvPr/>
        </p:nvSpPr>
        <p:spPr>
          <a:xfrm>
            <a:off x="9182100" y="0"/>
            <a:ext cx="3006852" cy="6858000"/>
          </a:xfrm>
          <a:custGeom>
            <a:avLst/>
            <a:gdLst/>
            <a:ahLst/>
            <a:cxnLst/>
            <a:rect l="l" t="t" r="r" b="b"/>
            <a:pathLst>
              <a:path w="3006852" h="6858000">
                <a:moveTo>
                  <a:pt x="2042464" y="0"/>
                </a:moveTo>
                <a:lnTo>
                  <a:pt x="0" y="6858000"/>
                </a:lnTo>
                <a:lnTo>
                  <a:pt x="3006851" y="6858000"/>
                </a:lnTo>
                <a:lnTo>
                  <a:pt x="3006851" y="0"/>
                </a:lnTo>
                <a:lnTo>
                  <a:pt x="2042464" y="0"/>
                </a:lnTo>
                <a:close/>
              </a:path>
            </a:pathLst>
          </a:custGeom>
          <a:solidFill>
            <a:srgbClr val="90C225"/>
          </a:solidFill>
        </p:spPr>
        <p:txBody>
          <a:bodyPr wrap="square" lIns="0" tIns="0" rIns="0" bIns="0" rtlCol="0">
            <a:noAutofit/>
          </a:bodyPr>
          <a:lstStyle/>
          <a:p>
            <a:endParaRPr/>
          </a:p>
        </p:txBody>
      </p:sp>
      <p:sp>
        <p:nvSpPr>
          <p:cNvPr id="13" name="object 13"/>
          <p:cNvSpPr/>
          <p:nvPr/>
        </p:nvSpPr>
        <p:spPr>
          <a:xfrm>
            <a:off x="9604330" y="0"/>
            <a:ext cx="2587675" cy="6858000"/>
          </a:xfrm>
          <a:custGeom>
            <a:avLst/>
            <a:gdLst/>
            <a:ahLst/>
            <a:cxnLst/>
            <a:rect l="l" t="t" r="r" b="b"/>
            <a:pathLst>
              <a:path w="2587675" h="6858000">
                <a:moveTo>
                  <a:pt x="2587669" y="0"/>
                </a:moveTo>
                <a:lnTo>
                  <a:pt x="0" y="0"/>
                </a:lnTo>
                <a:lnTo>
                  <a:pt x="1208189" y="6858000"/>
                </a:lnTo>
                <a:lnTo>
                  <a:pt x="2587669" y="6858000"/>
                </a:lnTo>
                <a:lnTo>
                  <a:pt x="2587669" y="0"/>
                </a:lnTo>
                <a:close/>
              </a:path>
            </a:pathLst>
          </a:custGeom>
          <a:solidFill>
            <a:srgbClr val="90C225"/>
          </a:solidFill>
        </p:spPr>
        <p:txBody>
          <a:bodyPr wrap="square" lIns="0" tIns="0" rIns="0" bIns="0" rtlCol="0">
            <a:noAutofit/>
          </a:bodyPr>
          <a:lstStyle/>
          <a:p>
            <a:endParaRPr/>
          </a:p>
        </p:txBody>
      </p:sp>
      <p:sp>
        <p:nvSpPr>
          <p:cNvPr id="14" name="object 14"/>
          <p:cNvSpPr/>
          <p:nvPr/>
        </p:nvSpPr>
        <p:spPr>
          <a:xfrm>
            <a:off x="8932167" y="3048000"/>
            <a:ext cx="3259836" cy="3810000"/>
          </a:xfrm>
          <a:custGeom>
            <a:avLst/>
            <a:gdLst/>
            <a:ahLst/>
            <a:cxnLst/>
            <a:rect l="l" t="t" r="r" b="b"/>
            <a:pathLst>
              <a:path w="3259835" h="3810000">
                <a:moveTo>
                  <a:pt x="3259832" y="4"/>
                </a:moveTo>
                <a:lnTo>
                  <a:pt x="0" y="3810000"/>
                </a:lnTo>
                <a:lnTo>
                  <a:pt x="3259832" y="3810000"/>
                </a:lnTo>
                <a:lnTo>
                  <a:pt x="3259832" y="4"/>
                </a:lnTo>
                <a:close/>
              </a:path>
            </a:pathLst>
          </a:custGeom>
          <a:solidFill>
            <a:srgbClr val="539F20"/>
          </a:solidFill>
        </p:spPr>
        <p:txBody>
          <a:bodyPr wrap="square" lIns="0" tIns="0" rIns="0" bIns="0" rtlCol="0">
            <a:noAutofit/>
          </a:bodyPr>
          <a:lstStyle/>
          <a:p>
            <a:endParaRPr/>
          </a:p>
        </p:txBody>
      </p:sp>
      <p:sp>
        <p:nvSpPr>
          <p:cNvPr id="15" name="object 15"/>
          <p:cNvSpPr/>
          <p:nvPr/>
        </p:nvSpPr>
        <p:spPr>
          <a:xfrm>
            <a:off x="9337793" y="0"/>
            <a:ext cx="2851162" cy="6858000"/>
          </a:xfrm>
          <a:custGeom>
            <a:avLst/>
            <a:gdLst/>
            <a:ahLst/>
            <a:cxnLst/>
            <a:rect l="l" t="t" r="r" b="b"/>
            <a:pathLst>
              <a:path w="2851162" h="6858000">
                <a:moveTo>
                  <a:pt x="0" y="0"/>
                </a:moveTo>
                <a:lnTo>
                  <a:pt x="2467571" y="6858000"/>
                </a:lnTo>
                <a:lnTo>
                  <a:pt x="2851162" y="6858000"/>
                </a:lnTo>
                <a:lnTo>
                  <a:pt x="2851162" y="0"/>
                </a:lnTo>
                <a:lnTo>
                  <a:pt x="0" y="0"/>
                </a:lnTo>
                <a:close/>
              </a:path>
            </a:pathLst>
          </a:custGeom>
          <a:solidFill>
            <a:srgbClr val="3E7818"/>
          </a:solidFill>
        </p:spPr>
        <p:txBody>
          <a:bodyPr wrap="square" lIns="0" tIns="0" rIns="0" bIns="0" rtlCol="0">
            <a:noAutofit/>
          </a:bodyPr>
          <a:lstStyle/>
          <a:p>
            <a:endParaRPr/>
          </a:p>
        </p:txBody>
      </p:sp>
      <p:sp>
        <p:nvSpPr>
          <p:cNvPr id="16" name="object 16"/>
          <p:cNvSpPr/>
          <p:nvPr/>
        </p:nvSpPr>
        <p:spPr>
          <a:xfrm>
            <a:off x="10898132" y="0"/>
            <a:ext cx="1290815" cy="6858000"/>
          </a:xfrm>
          <a:custGeom>
            <a:avLst/>
            <a:gdLst/>
            <a:ahLst/>
            <a:cxnLst/>
            <a:rect l="l" t="t" r="r" b="b"/>
            <a:pathLst>
              <a:path w="1290815" h="6858000">
                <a:moveTo>
                  <a:pt x="1018946" y="0"/>
                </a:moveTo>
                <a:lnTo>
                  <a:pt x="0" y="6858000"/>
                </a:lnTo>
                <a:lnTo>
                  <a:pt x="1290815" y="6858000"/>
                </a:lnTo>
                <a:lnTo>
                  <a:pt x="1290815" y="0"/>
                </a:lnTo>
                <a:lnTo>
                  <a:pt x="1018946" y="0"/>
                </a:lnTo>
                <a:close/>
              </a:path>
            </a:pathLst>
          </a:custGeom>
          <a:solidFill>
            <a:srgbClr val="C0E373"/>
          </a:solidFill>
        </p:spPr>
        <p:txBody>
          <a:bodyPr wrap="square" lIns="0" tIns="0" rIns="0" bIns="0" rtlCol="0">
            <a:noAutofit/>
          </a:bodyPr>
          <a:lstStyle/>
          <a:p>
            <a:endParaRPr/>
          </a:p>
        </p:txBody>
      </p:sp>
      <p:sp>
        <p:nvSpPr>
          <p:cNvPr id="17" name="object 17"/>
          <p:cNvSpPr/>
          <p:nvPr/>
        </p:nvSpPr>
        <p:spPr>
          <a:xfrm>
            <a:off x="10940752" y="0"/>
            <a:ext cx="1248194" cy="6858000"/>
          </a:xfrm>
          <a:custGeom>
            <a:avLst/>
            <a:gdLst/>
            <a:ahLst/>
            <a:cxnLst/>
            <a:rect l="l" t="t" r="r" b="b"/>
            <a:pathLst>
              <a:path w="1248194" h="6858000">
                <a:moveTo>
                  <a:pt x="0" y="0"/>
                </a:moveTo>
                <a:lnTo>
                  <a:pt x="1107770" y="6858000"/>
                </a:lnTo>
                <a:lnTo>
                  <a:pt x="1248194" y="6858000"/>
                </a:lnTo>
                <a:lnTo>
                  <a:pt x="1248194" y="0"/>
                </a:lnTo>
                <a:lnTo>
                  <a:pt x="0" y="0"/>
                </a:lnTo>
                <a:close/>
              </a:path>
            </a:pathLst>
          </a:custGeom>
          <a:solidFill>
            <a:srgbClr val="90C225"/>
          </a:solidFill>
        </p:spPr>
        <p:txBody>
          <a:bodyPr wrap="square" lIns="0" tIns="0" rIns="0" bIns="0" rtlCol="0">
            <a:noAutofit/>
          </a:bodyPr>
          <a:lstStyle/>
          <a:p>
            <a:endParaRPr/>
          </a:p>
        </p:txBody>
      </p:sp>
      <p:sp>
        <p:nvSpPr>
          <p:cNvPr id="18" name="object 18"/>
          <p:cNvSpPr/>
          <p:nvPr/>
        </p:nvSpPr>
        <p:spPr>
          <a:xfrm>
            <a:off x="10372347" y="3590544"/>
            <a:ext cx="1816608" cy="3267455"/>
          </a:xfrm>
          <a:custGeom>
            <a:avLst/>
            <a:gdLst/>
            <a:ahLst/>
            <a:cxnLst/>
            <a:rect l="l" t="t" r="r" b="b"/>
            <a:pathLst>
              <a:path w="1816607" h="3267455">
                <a:moveTo>
                  <a:pt x="0" y="3267455"/>
                </a:moveTo>
                <a:lnTo>
                  <a:pt x="1816608" y="3267455"/>
                </a:lnTo>
                <a:lnTo>
                  <a:pt x="1816608" y="0"/>
                </a:lnTo>
                <a:lnTo>
                  <a:pt x="0" y="3267455"/>
                </a:lnTo>
                <a:close/>
              </a:path>
            </a:pathLst>
          </a:custGeom>
          <a:solidFill>
            <a:srgbClr val="90C225"/>
          </a:solidFill>
        </p:spPr>
        <p:txBody>
          <a:bodyPr wrap="square" lIns="0" tIns="0" rIns="0" bIns="0" rtlCol="0">
            <a:noAutofit/>
          </a:bodyPr>
          <a:lstStyle/>
          <a:p>
            <a:endParaRPr/>
          </a:p>
        </p:txBody>
      </p:sp>
      <p:sp>
        <p:nvSpPr>
          <p:cNvPr id="9" name="object 9"/>
          <p:cNvSpPr/>
          <p:nvPr/>
        </p:nvSpPr>
        <p:spPr>
          <a:xfrm>
            <a:off x="0" y="4012692"/>
            <a:ext cx="448056" cy="2845308"/>
          </a:xfrm>
          <a:custGeom>
            <a:avLst/>
            <a:gdLst/>
            <a:ahLst/>
            <a:cxnLst/>
            <a:rect l="l" t="t" r="r" b="b"/>
            <a:pathLst>
              <a:path w="448056" h="2845307">
                <a:moveTo>
                  <a:pt x="0" y="2845307"/>
                </a:moveTo>
                <a:lnTo>
                  <a:pt x="448056" y="2845307"/>
                </a:lnTo>
                <a:lnTo>
                  <a:pt x="0" y="0"/>
                </a:lnTo>
                <a:lnTo>
                  <a:pt x="0" y="2845307"/>
                </a:lnTo>
                <a:close/>
              </a:path>
            </a:pathLst>
          </a:custGeom>
          <a:solidFill>
            <a:srgbClr val="90C225"/>
          </a:solidFill>
        </p:spPr>
        <p:txBody>
          <a:bodyPr wrap="square" lIns="0" tIns="0" rIns="0" bIns="0" rtlCol="0">
            <a:noAutofit/>
          </a:bodyPr>
          <a:lstStyle/>
          <a:p>
            <a:endParaRPr/>
          </a:p>
        </p:txBody>
      </p:sp>
      <p:sp>
        <p:nvSpPr>
          <p:cNvPr id="8" name="object 8"/>
          <p:cNvSpPr txBox="1"/>
          <p:nvPr/>
        </p:nvSpPr>
        <p:spPr>
          <a:xfrm>
            <a:off x="3029902" y="2408493"/>
            <a:ext cx="4137100" cy="342900"/>
          </a:xfrm>
          <a:prstGeom prst="rect">
            <a:avLst/>
          </a:prstGeom>
        </p:spPr>
        <p:txBody>
          <a:bodyPr wrap="square" lIns="0" tIns="0" rIns="0" bIns="0" rtlCol="0">
            <a:noAutofit/>
          </a:bodyPr>
          <a:lstStyle/>
          <a:p>
            <a:pPr marL="12700">
              <a:lnSpc>
                <a:spcPts val="2655"/>
              </a:lnSpc>
              <a:spcBef>
                <a:spcPts val="132"/>
              </a:spcBef>
            </a:pPr>
            <a:r>
              <a:rPr sz="2500" b="1" spc="0" dirty="0" smtClean="0">
                <a:latin typeface="Arial"/>
                <a:cs typeface="Arial"/>
              </a:rPr>
              <a:t>Application</a:t>
            </a:r>
            <a:r>
              <a:rPr sz="2500" b="1" spc="-314" dirty="0" smtClean="0">
                <a:latin typeface="Arial"/>
                <a:cs typeface="Arial"/>
              </a:rPr>
              <a:t> </a:t>
            </a:r>
            <a:r>
              <a:rPr sz="2500" b="1" spc="0" dirty="0" smtClean="0">
                <a:latin typeface="Arial"/>
                <a:cs typeface="Arial"/>
              </a:rPr>
              <a:t>of</a:t>
            </a:r>
            <a:r>
              <a:rPr sz="2500" b="1" spc="390" dirty="0" smtClean="0">
                <a:latin typeface="Arial"/>
                <a:cs typeface="Arial"/>
              </a:rPr>
              <a:t> </a:t>
            </a:r>
            <a:r>
              <a:rPr sz="2500" b="1" spc="0" dirty="0" smtClean="0">
                <a:latin typeface="Arial"/>
                <a:cs typeface="Arial"/>
              </a:rPr>
              <a:t>Sociology</a:t>
            </a:r>
            <a:endParaRPr sz="2500" dirty="0">
              <a:latin typeface="Arial"/>
              <a:cs typeface="Arial"/>
            </a:endParaRPr>
          </a:p>
        </p:txBody>
      </p:sp>
      <p:sp>
        <p:nvSpPr>
          <p:cNvPr id="7" name="object 7"/>
          <p:cNvSpPr txBox="1"/>
          <p:nvPr/>
        </p:nvSpPr>
        <p:spPr>
          <a:xfrm>
            <a:off x="3046096" y="2788818"/>
            <a:ext cx="332606" cy="342900"/>
          </a:xfrm>
          <a:prstGeom prst="rect">
            <a:avLst/>
          </a:prstGeom>
        </p:spPr>
        <p:txBody>
          <a:bodyPr wrap="square" lIns="0" tIns="0" rIns="0" bIns="0" rtlCol="0">
            <a:noAutofit/>
          </a:bodyPr>
          <a:lstStyle/>
          <a:p>
            <a:pPr marL="12700">
              <a:lnSpc>
                <a:spcPts val="2655"/>
              </a:lnSpc>
              <a:spcBef>
                <a:spcPts val="132"/>
              </a:spcBef>
            </a:pPr>
            <a:r>
              <a:rPr sz="2500" b="1" spc="0" dirty="0" smtClean="0">
                <a:latin typeface="Arial"/>
                <a:cs typeface="Arial"/>
              </a:rPr>
              <a:t>in</a:t>
            </a:r>
            <a:endParaRPr sz="2500" dirty="0">
              <a:latin typeface="Arial"/>
              <a:cs typeface="Arial"/>
            </a:endParaRPr>
          </a:p>
        </p:txBody>
      </p:sp>
      <p:sp>
        <p:nvSpPr>
          <p:cNvPr id="6" name="object 6"/>
          <p:cNvSpPr txBox="1"/>
          <p:nvPr/>
        </p:nvSpPr>
        <p:spPr>
          <a:xfrm>
            <a:off x="3429390" y="2791826"/>
            <a:ext cx="2324319" cy="256174"/>
          </a:xfrm>
          <a:prstGeom prst="rect">
            <a:avLst/>
          </a:prstGeom>
        </p:spPr>
        <p:txBody>
          <a:bodyPr wrap="square" lIns="0" tIns="0" rIns="0" bIns="0" rtlCol="0">
            <a:noAutofit/>
          </a:bodyPr>
          <a:lstStyle/>
          <a:p>
            <a:pPr marL="12700">
              <a:lnSpc>
                <a:spcPts val="2655"/>
              </a:lnSpc>
              <a:spcBef>
                <a:spcPts val="132"/>
              </a:spcBef>
            </a:pPr>
            <a:r>
              <a:rPr lang="en-US" sz="2500" b="1" dirty="0" smtClean="0">
                <a:latin typeface="Arial"/>
                <a:cs typeface="Arial"/>
              </a:rPr>
              <a:t>Mental health</a:t>
            </a:r>
            <a:endParaRPr sz="2500" dirty="0">
              <a:latin typeface="Arial"/>
              <a:cs typeface="Arial"/>
            </a:endParaRPr>
          </a:p>
        </p:txBody>
      </p:sp>
      <p:sp>
        <p:nvSpPr>
          <p:cNvPr id="5" name="object 5"/>
          <p:cNvSpPr txBox="1"/>
          <p:nvPr/>
        </p:nvSpPr>
        <p:spPr>
          <a:xfrm>
            <a:off x="2859979" y="3107450"/>
            <a:ext cx="135429" cy="364319"/>
          </a:xfrm>
          <a:prstGeom prst="rect">
            <a:avLst/>
          </a:prstGeom>
        </p:spPr>
        <p:txBody>
          <a:bodyPr wrap="square" lIns="0" tIns="0" rIns="0" bIns="0" rtlCol="0">
            <a:noAutofit/>
          </a:bodyPr>
          <a:lstStyle/>
          <a:p>
            <a:pPr marL="12700" marR="28575">
              <a:lnSpc>
                <a:spcPts val="1350"/>
              </a:lnSpc>
              <a:spcBef>
                <a:spcPts val="67"/>
              </a:spcBef>
            </a:pPr>
            <a:r>
              <a:rPr sz="1950" spc="0" baseline="-2229" dirty="0" smtClean="0">
                <a:solidFill>
                  <a:srgbClr val="9597CF"/>
                </a:solidFill>
                <a:latin typeface="Times New Roman"/>
                <a:cs typeface="Times New Roman"/>
              </a:rPr>
              <a:t>•</a:t>
            </a:r>
            <a:endParaRPr sz="1300">
              <a:latin typeface="Times New Roman"/>
              <a:cs typeface="Times New Roman"/>
            </a:endParaRPr>
          </a:p>
          <a:p>
            <a:pPr marL="20792">
              <a:lnSpc>
                <a:spcPts val="1455"/>
              </a:lnSpc>
              <a:spcBef>
                <a:spcPts val="5"/>
              </a:spcBef>
            </a:pPr>
            <a:r>
              <a:rPr sz="2250" spc="0" baseline="1932" dirty="0" smtClean="0">
                <a:solidFill>
                  <a:srgbClr val="F9FBD8"/>
                </a:solidFill>
                <a:latin typeface="Arial"/>
                <a:cs typeface="Arial"/>
              </a:rPr>
              <a:t>•</a:t>
            </a:r>
            <a:endParaRPr sz="1500">
              <a:latin typeface="Arial"/>
              <a:cs typeface="Arial"/>
            </a:endParaRPr>
          </a:p>
        </p:txBody>
      </p:sp>
      <p:sp>
        <p:nvSpPr>
          <p:cNvPr id="4" name="object 4"/>
          <p:cNvSpPr txBox="1"/>
          <p:nvPr/>
        </p:nvSpPr>
        <p:spPr>
          <a:xfrm>
            <a:off x="3054188" y="3255869"/>
            <a:ext cx="4319128" cy="2174171"/>
          </a:xfrm>
          <a:prstGeom prst="rect">
            <a:avLst/>
          </a:prstGeom>
        </p:spPr>
        <p:txBody>
          <a:bodyPr wrap="square" lIns="0" tIns="0" rIns="0" bIns="0" rtlCol="0">
            <a:noAutofit/>
          </a:bodyPr>
          <a:lstStyle/>
          <a:p>
            <a:pPr marL="12703">
              <a:lnSpc>
                <a:spcPts val="1724"/>
              </a:lnSpc>
              <a:spcBef>
                <a:spcPts val="1269"/>
              </a:spcBef>
            </a:pPr>
            <a:r>
              <a:rPr sz="1500" spc="0" dirty="0" smtClean="0">
                <a:latin typeface="Arial"/>
                <a:cs typeface="Arial"/>
              </a:rPr>
              <a:t>Sociology </a:t>
            </a:r>
            <a:r>
              <a:rPr sz="1500" spc="54" dirty="0" smtClean="0">
                <a:latin typeface="Arial"/>
                <a:cs typeface="Arial"/>
              </a:rPr>
              <a:t> </a:t>
            </a:r>
            <a:r>
              <a:rPr sz="1500" spc="0" dirty="0" smtClean="0">
                <a:latin typeface="Arial"/>
                <a:cs typeface="Arial"/>
              </a:rPr>
              <a:t>is</a:t>
            </a:r>
            <a:r>
              <a:rPr sz="1500" spc="93" dirty="0" smtClean="0">
                <a:latin typeface="Arial"/>
                <a:cs typeface="Arial"/>
              </a:rPr>
              <a:t> </a:t>
            </a:r>
            <a:r>
              <a:rPr sz="1500" spc="0" dirty="0" smtClean="0">
                <a:latin typeface="Arial"/>
                <a:cs typeface="Arial"/>
              </a:rPr>
              <a:t>needed</a:t>
            </a:r>
            <a:r>
              <a:rPr sz="1500" spc="250" dirty="0" smtClean="0">
                <a:latin typeface="Arial"/>
                <a:cs typeface="Arial"/>
              </a:rPr>
              <a:t> </a:t>
            </a:r>
            <a:r>
              <a:rPr sz="1500" spc="0" dirty="0" smtClean="0">
                <a:latin typeface="Arial"/>
                <a:cs typeface="Arial"/>
              </a:rPr>
              <a:t>in</a:t>
            </a:r>
            <a:r>
              <a:rPr sz="1500" spc="75" dirty="0" smtClean="0">
                <a:latin typeface="Arial"/>
                <a:cs typeface="Arial"/>
              </a:rPr>
              <a:t> </a:t>
            </a:r>
            <a:r>
              <a:rPr sz="1500" spc="0" dirty="0" smtClean="0">
                <a:latin typeface="Arial"/>
                <a:cs typeface="Arial"/>
              </a:rPr>
              <a:t>general</a:t>
            </a:r>
            <a:r>
              <a:rPr sz="1500" spc="250" dirty="0" smtClean="0">
                <a:latin typeface="Arial"/>
                <a:cs typeface="Arial"/>
              </a:rPr>
              <a:t> </a:t>
            </a:r>
            <a:r>
              <a:rPr sz="1500" spc="0" dirty="0" smtClean="0">
                <a:latin typeface="Arial"/>
                <a:cs typeface="Arial"/>
              </a:rPr>
              <a:t>to</a:t>
            </a:r>
            <a:r>
              <a:rPr sz="1500" spc="179" dirty="0" smtClean="0">
                <a:latin typeface="Arial"/>
                <a:cs typeface="Arial"/>
              </a:rPr>
              <a:t> </a:t>
            </a:r>
            <a:r>
              <a:rPr sz="1500" spc="0" dirty="0" smtClean="0">
                <a:latin typeface="Arial"/>
                <a:cs typeface="Arial"/>
              </a:rPr>
              <a:t>all</a:t>
            </a:r>
            <a:r>
              <a:rPr sz="1500" spc="59" dirty="0" smtClean="0">
                <a:latin typeface="Arial"/>
                <a:cs typeface="Arial"/>
              </a:rPr>
              <a:t> </a:t>
            </a:r>
            <a:r>
              <a:rPr sz="1500" spc="0" dirty="0" smtClean="0">
                <a:latin typeface="Arial"/>
                <a:cs typeface="Arial"/>
              </a:rPr>
              <a:t>the</a:t>
            </a:r>
            <a:r>
              <a:rPr sz="1500" spc="174" dirty="0" smtClean="0">
                <a:latin typeface="Arial"/>
                <a:cs typeface="Arial"/>
              </a:rPr>
              <a:t> </a:t>
            </a:r>
            <a:r>
              <a:rPr sz="1500" spc="0" dirty="0" smtClean="0">
                <a:latin typeface="Arial"/>
                <a:cs typeface="Arial"/>
              </a:rPr>
              <a:t>medical </a:t>
            </a:r>
            <a:endParaRPr sz="1500" dirty="0">
              <a:latin typeface="Arial"/>
              <a:cs typeface="Arial"/>
            </a:endParaRPr>
          </a:p>
          <a:p>
            <a:pPr marL="12703">
              <a:lnSpc>
                <a:spcPts val="1724"/>
              </a:lnSpc>
              <a:spcBef>
                <a:spcPts val="165"/>
              </a:spcBef>
            </a:pPr>
            <a:r>
              <a:rPr sz="1500" spc="0" dirty="0" smtClean="0">
                <a:latin typeface="Arial"/>
                <a:cs typeface="Arial"/>
              </a:rPr>
              <a:t>professions</a:t>
            </a:r>
            <a:r>
              <a:rPr sz="1500" spc="388" dirty="0" smtClean="0">
                <a:latin typeface="Arial"/>
                <a:cs typeface="Arial"/>
              </a:rPr>
              <a:t> </a:t>
            </a:r>
            <a:r>
              <a:rPr sz="1500" spc="0" dirty="0" smtClean="0">
                <a:latin typeface="Arial"/>
                <a:cs typeface="Arial"/>
              </a:rPr>
              <a:t>and</a:t>
            </a:r>
            <a:r>
              <a:rPr sz="1500" spc="204" dirty="0" smtClean="0">
                <a:latin typeface="Arial"/>
                <a:cs typeface="Arial"/>
              </a:rPr>
              <a:t> </a:t>
            </a:r>
            <a:r>
              <a:rPr sz="1500" spc="0" dirty="0" smtClean="0">
                <a:latin typeface="Arial"/>
                <a:cs typeface="Arial"/>
              </a:rPr>
              <a:t>especially </a:t>
            </a:r>
            <a:r>
              <a:rPr sz="1500" spc="100" dirty="0" smtClean="0">
                <a:latin typeface="Arial"/>
                <a:cs typeface="Arial"/>
              </a:rPr>
              <a:t> </a:t>
            </a:r>
            <a:r>
              <a:rPr lang="en-US" sz="1500" dirty="0" smtClean="0">
                <a:latin typeface="Arial"/>
                <a:cs typeface="Arial"/>
              </a:rPr>
              <a:t>mental health </a:t>
            </a:r>
            <a:r>
              <a:rPr lang="en-US" sz="1500" dirty="0" err="1" smtClean="0">
                <a:latin typeface="Arial"/>
                <a:cs typeface="Arial"/>
              </a:rPr>
              <a:t>proffesionals</a:t>
            </a:r>
            <a:r>
              <a:rPr sz="1500" spc="215" dirty="0" smtClean="0">
                <a:latin typeface="Arial"/>
                <a:cs typeface="Arial"/>
              </a:rPr>
              <a:t> </a:t>
            </a:r>
            <a:r>
              <a:rPr sz="1500" spc="0" dirty="0" smtClean="0">
                <a:latin typeface="Arial"/>
                <a:cs typeface="Arial"/>
              </a:rPr>
              <a:t>because social</a:t>
            </a:r>
            <a:r>
              <a:rPr sz="1500" spc="275" dirty="0" smtClean="0">
                <a:latin typeface="Arial"/>
                <a:cs typeface="Arial"/>
              </a:rPr>
              <a:t> </a:t>
            </a:r>
            <a:r>
              <a:rPr sz="1500" spc="0" dirty="0" smtClean="0">
                <a:latin typeface="Arial"/>
                <a:cs typeface="Arial"/>
              </a:rPr>
              <a:t>conditions  are</a:t>
            </a:r>
            <a:r>
              <a:rPr sz="1500" spc="154" dirty="0" smtClean="0">
                <a:latin typeface="Arial"/>
                <a:cs typeface="Arial"/>
              </a:rPr>
              <a:t> </a:t>
            </a:r>
            <a:r>
              <a:rPr sz="1500" spc="0" dirty="0" smtClean="0">
                <a:latin typeface="Arial"/>
                <a:cs typeface="Arial"/>
              </a:rPr>
              <a:t>sometimes </a:t>
            </a:r>
            <a:r>
              <a:rPr sz="1500" spc="9" dirty="0" smtClean="0">
                <a:latin typeface="Arial"/>
                <a:cs typeface="Arial"/>
              </a:rPr>
              <a:t> </a:t>
            </a:r>
            <a:r>
              <a:rPr sz="1500" spc="0" dirty="0" smtClean="0">
                <a:latin typeface="Arial"/>
                <a:cs typeface="Arial"/>
              </a:rPr>
              <a:t>responsible</a:t>
            </a:r>
            <a:r>
              <a:rPr sz="1500" spc="385" dirty="0" smtClean="0">
                <a:latin typeface="Arial"/>
                <a:cs typeface="Arial"/>
              </a:rPr>
              <a:t> </a:t>
            </a:r>
            <a:r>
              <a:rPr sz="1500" spc="0" dirty="0" smtClean="0">
                <a:latin typeface="Arial"/>
                <a:cs typeface="Arial"/>
              </a:rPr>
              <a:t>for </a:t>
            </a:r>
            <a:r>
              <a:rPr lang="en-US" sz="1500" dirty="0" smtClean="0">
                <a:latin typeface="Arial"/>
                <a:cs typeface="Arial"/>
              </a:rPr>
              <a:t>mental </a:t>
            </a:r>
            <a:r>
              <a:rPr sz="1500" spc="0" dirty="0" smtClean="0">
                <a:latin typeface="Arial"/>
                <a:cs typeface="Arial"/>
              </a:rPr>
              <a:t>health</a:t>
            </a:r>
            <a:r>
              <a:rPr sz="1500" spc="275" dirty="0" smtClean="0">
                <a:latin typeface="Arial"/>
                <a:cs typeface="Arial"/>
              </a:rPr>
              <a:t> </a:t>
            </a:r>
            <a:r>
              <a:rPr sz="1500" spc="0" dirty="0" smtClean="0">
                <a:latin typeface="Arial"/>
                <a:cs typeface="Arial"/>
              </a:rPr>
              <a:t>problems.</a:t>
            </a:r>
            <a:endParaRPr sz="1500" dirty="0">
              <a:latin typeface="Arial"/>
              <a:cs typeface="Arial"/>
            </a:endParaRPr>
          </a:p>
          <a:p>
            <a:pPr marL="20793" marR="208145" indent="-8093">
              <a:lnSpc>
                <a:spcPts val="1724"/>
              </a:lnSpc>
              <a:spcBef>
                <a:spcPts val="1274"/>
              </a:spcBef>
            </a:pPr>
            <a:r>
              <a:rPr sz="1500" spc="0" dirty="0" smtClean="0">
                <a:latin typeface="Arial"/>
                <a:cs typeface="Arial"/>
              </a:rPr>
              <a:t>Sociology </a:t>
            </a:r>
            <a:r>
              <a:rPr sz="1500" spc="54" dirty="0" smtClean="0">
                <a:latin typeface="Arial"/>
                <a:cs typeface="Arial"/>
              </a:rPr>
              <a:t> </a:t>
            </a:r>
            <a:r>
              <a:rPr sz="1500" spc="0" dirty="0" smtClean="0">
                <a:latin typeface="Arial"/>
                <a:cs typeface="Arial"/>
              </a:rPr>
              <a:t>helps</a:t>
            </a:r>
            <a:r>
              <a:rPr sz="1500" spc="139" dirty="0" smtClean="0">
                <a:latin typeface="Arial"/>
                <a:cs typeface="Arial"/>
              </a:rPr>
              <a:t> </a:t>
            </a:r>
            <a:r>
              <a:rPr sz="1500" spc="0" dirty="0" smtClean="0">
                <a:latin typeface="Arial"/>
                <a:cs typeface="Arial"/>
              </a:rPr>
              <a:t>to</a:t>
            </a:r>
            <a:r>
              <a:rPr sz="1500" spc="180" dirty="0" smtClean="0">
                <a:latin typeface="Arial"/>
                <a:cs typeface="Arial"/>
              </a:rPr>
              <a:t> </a:t>
            </a:r>
            <a:r>
              <a:rPr sz="1500" spc="0" dirty="0" smtClean="0">
                <a:latin typeface="Arial"/>
                <a:cs typeface="Arial"/>
              </a:rPr>
              <a:t>understand </a:t>
            </a:r>
            <a:r>
              <a:rPr sz="1500" spc="111" dirty="0" smtClean="0">
                <a:latin typeface="Arial"/>
                <a:cs typeface="Arial"/>
              </a:rPr>
              <a:t> </a:t>
            </a:r>
            <a:r>
              <a:rPr sz="1500" spc="0" dirty="0" smtClean="0">
                <a:latin typeface="Arial"/>
                <a:cs typeface="Arial"/>
              </a:rPr>
              <a:t>the</a:t>
            </a:r>
            <a:r>
              <a:rPr sz="1500" spc="175" dirty="0" smtClean="0">
                <a:latin typeface="Arial"/>
                <a:cs typeface="Arial"/>
              </a:rPr>
              <a:t> </a:t>
            </a:r>
            <a:r>
              <a:rPr sz="1500" spc="0" dirty="0" smtClean="0">
                <a:latin typeface="Arial"/>
                <a:cs typeface="Arial"/>
              </a:rPr>
              <a:t>relationship </a:t>
            </a:r>
            <a:endParaRPr sz="1500" dirty="0">
              <a:latin typeface="Arial"/>
              <a:cs typeface="Arial"/>
            </a:endParaRPr>
          </a:p>
          <a:p>
            <a:pPr marL="20793" marR="208145">
              <a:lnSpc>
                <a:spcPts val="1724"/>
              </a:lnSpc>
              <a:spcBef>
                <a:spcPts val="186"/>
              </a:spcBef>
            </a:pPr>
            <a:r>
              <a:rPr sz="1500" spc="0" dirty="0" smtClean="0">
                <a:latin typeface="Arial"/>
                <a:cs typeface="Arial"/>
              </a:rPr>
              <a:t>between</a:t>
            </a:r>
            <a:r>
              <a:rPr sz="1500" spc="285" dirty="0" smtClean="0">
                <a:latin typeface="Arial"/>
                <a:cs typeface="Arial"/>
              </a:rPr>
              <a:t> </a:t>
            </a:r>
            <a:r>
              <a:rPr sz="1500" spc="0" dirty="0" smtClean="0">
                <a:latin typeface="Arial"/>
                <a:cs typeface="Arial"/>
              </a:rPr>
              <a:t>disease</a:t>
            </a:r>
            <a:r>
              <a:rPr sz="1500" spc="340" dirty="0" smtClean="0">
                <a:latin typeface="Arial"/>
                <a:cs typeface="Arial"/>
              </a:rPr>
              <a:t> </a:t>
            </a:r>
            <a:r>
              <a:rPr sz="1500" spc="0" dirty="0" smtClean="0">
                <a:latin typeface="Arial"/>
                <a:cs typeface="Arial"/>
              </a:rPr>
              <a:t>and</a:t>
            </a:r>
            <a:r>
              <a:rPr sz="1500" spc="205" dirty="0" smtClean="0">
                <a:latin typeface="Arial"/>
                <a:cs typeface="Arial"/>
              </a:rPr>
              <a:t> </a:t>
            </a:r>
            <a:r>
              <a:rPr sz="1500" spc="0" dirty="0" smtClean="0">
                <a:latin typeface="Arial"/>
                <a:cs typeface="Arial"/>
              </a:rPr>
              <a:t>social</a:t>
            </a:r>
            <a:r>
              <a:rPr sz="1500" spc="210" dirty="0" smtClean="0">
                <a:latin typeface="Arial"/>
                <a:cs typeface="Arial"/>
              </a:rPr>
              <a:t> </a:t>
            </a:r>
            <a:r>
              <a:rPr sz="1500" spc="0" dirty="0" smtClean="0">
                <a:latin typeface="Arial"/>
                <a:cs typeface="Arial"/>
              </a:rPr>
              <a:t>conditio</a:t>
            </a:r>
            <a:r>
              <a:rPr sz="1500" spc="-4" dirty="0" smtClean="0">
                <a:latin typeface="Arial"/>
                <a:cs typeface="Arial"/>
              </a:rPr>
              <a:t>n</a:t>
            </a:r>
            <a:r>
              <a:rPr sz="1500" spc="0" dirty="0" smtClean="0">
                <a:latin typeface="Arial"/>
                <a:cs typeface="Arial"/>
              </a:rPr>
              <a:t>.</a:t>
            </a:r>
            <a:endParaRPr sz="1500" dirty="0">
              <a:latin typeface="Arial"/>
              <a:cs typeface="Arial"/>
            </a:endParaRPr>
          </a:p>
        </p:txBody>
      </p:sp>
      <p:sp>
        <p:nvSpPr>
          <p:cNvPr id="3" name="object 3"/>
          <p:cNvSpPr txBox="1"/>
          <p:nvPr/>
        </p:nvSpPr>
        <p:spPr>
          <a:xfrm>
            <a:off x="2876167" y="3870864"/>
            <a:ext cx="127337" cy="215900"/>
          </a:xfrm>
          <a:prstGeom prst="rect">
            <a:avLst/>
          </a:prstGeom>
        </p:spPr>
        <p:txBody>
          <a:bodyPr wrap="square" lIns="0" tIns="0" rIns="0" bIns="0" rtlCol="0">
            <a:noAutofit/>
          </a:bodyPr>
          <a:lstStyle/>
          <a:p>
            <a:pPr marL="12700">
              <a:lnSpc>
                <a:spcPts val="1635"/>
              </a:lnSpc>
              <a:spcBef>
                <a:spcPts val="81"/>
              </a:spcBef>
            </a:pPr>
            <a:r>
              <a:rPr sz="1500" spc="0" dirty="0" smtClean="0">
                <a:solidFill>
                  <a:srgbClr val="F9FBD8"/>
                </a:solidFill>
                <a:latin typeface="Arial"/>
                <a:cs typeface="Arial"/>
              </a:rPr>
              <a:t>•</a:t>
            </a:r>
            <a:endParaRPr sz="1500">
              <a:latin typeface="Arial"/>
              <a:cs typeface="Arial"/>
            </a:endParaRPr>
          </a:p>
        </p:txBody>
      </p:sp>
      <p:sp>
        <p:nvSpPr>
          <p:cNvPr id="2" name="object 2"/>
          <p:cNvSpPr txBox="1"/>
          <p:nvPr/>
        </p:nvSpPr>
        <p:spPr>
          <a:xfrm>
            <a:off x="2876163" y="4971380"/>
            <a:ext cx="127337" cy="215900"/>
          </a:xfrm>
          <a:prstGeom prst="rect">
            <a:avLst/>
          </a:prstGeom>
        </p:spPr>
        <p:txBody>
          <a:bodyPr wrap="square" lIns="0" tIns="0" rIns="0" bIns="0" rtlCol="0">
            <a:noAutofit/>
          </a:bodyPr>
          <a:lstStyle/>
          <a:p>
            <a:pPr marL="12700">
              <a:lnSpc>
                <a:spcPts val="1635"/>
              </a:lnSpc>
              <a:spcBef>
                <a:spcPts val="81"/>
              </a:spcBef>
            </a:pPr>
            <a:r>
              <a:rPr sz="1500" spc="0" dirty="0" smtClean="0">
                <a:solidFill>
                  <a:srgbClr val="F9FBD8"/>
                </a:solidFill>
                <a:latin typeface="Arial"/>
                <a:cs typeface="Arial"/>
              </a:rPr>
              <a:t>•</a:t>
            </a:r>
            <a:endParaRPr sz="1500">
              <a:latin typeface="Arial"/>
              <a:cs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ject 10"/>
          <p:cNvSpPr/>
          <p:nvPr/>
        </p:nvSpPr>
        <p:spPr>
          <a:xfrm>
            <a:off x="9371076" y="0"/>
            <a:ext cx="1219200" cy="6858000"/>
          </a:xfrm>
          <a:custGeom>
            <a:avLst/>
            <a:gdLst/>
            <a:ahLst/>
            <a:cxnLst/>
            <a:rect l="l" t="t" r="r" b="b"/>
            <a:pathLst>
              <a:path w="1219200" h="6858000">
                <a:moveTo>
                  <a:pt x="0" y="0"/>
                </a:moveTo>
                <a:lnTo>
                  <a:pt x="1219200" y="6858000"/>
                </a:lnTo>
              </a:path>
            </a:pathLst>
          </a:custGeom>
          <a:ln w="9144">
            <a:solidFill>
              <a:srgbClr val="C0C0C0"/>
            </a:solidFill>
          </a:ln>
        </p:spPr>
        <p:txBody>
          <a:bodyPr wrap="square" lIns="0" tIns="0" rIns="0" bIns="0" rtlCol="0">
            <a:noAutofit/>
          </a:bodyPr>
          <a:lstStyle/>
          <a:p>
            <a:endParaRPr/>
          </a:p>
        </p:txBody>
      </p:sp>
      <p:sp>
        <p:nvSpPr>
          <p:cNvPr id="11" name="object 11"/>
          <p:cNvSpPr/>
          <p:nvPr/>
        </p:nvSpPr>
        <p:spPr>
          <a:xfrm>
            <a:off x="7424931" y="3681983"/>
            <a:ext cx="4763554" cy="3176587"/>
          </a:xfrm>
          <a:custGeom>
            <a:avLst/>
            <a:gdLst/>
            <a:ahLst/>
            <a:cxnLst/>
            <a:rect l="l" t="t" r="r" b="b"/>
            <a:pathLst>
              <a:path w="4763554" h="3176587">
                <a:moveTo>
                  <a:pt x="4763554" y="0"/>
                </a:moveTo>
                <a:lnTo>
                  <a:pt x="857" y="3176016"/>
                </a:lnTo>
              </a:path>
              <a:path w="4763554" h="3176587">
                <a:moveTo>
                  <a:pt x="857" y="3176016"/>
                </a:moveTo>
                <a:lnTo>
                  <a:pt x="4763554" y="1"/>
                </a:lnTo>
              </a:path>
            </a:pathLst>
          </a:custGeom>
          <a:ln w="9144">
            <a:solidFill>
              <a:srgbClr val="D9DADA"/>
            </a:solidFill>
          </a:ln>
        </p:spPr>
        <p:txBody>
          <a:bodyPr wrap="square" lIns="0" tIns="0" rIns="0" bIns="0" rtlCol="0">
            <a:noAutofit/>
          </a:bodyPr>
          <a:lstStyle/>
          <a:p>
            <a:endParaRPr/>
          </a:p>
        </p:txBody>
      </p:sp>
      <p:sp>
        <p:nvSpPr>
          <p:cNvPr id="12" name="object 12"/>
          <p:cNvSpPr/>
          <p:nvPr/>
        </p:nvSpPr>
        <p:spPr>
          <a:xfrm>
            <a:off x="9182100" y="0"/>
            <a:ext cx="3006852" cy="6858000"/>
          </a:xfrm>
          <a:custGeom>
            <a:avLst/>
            <a:gdLst/>
            <a:ahLst/>
            <a:cxnLst/>
            <a:rect l="l" t="t" r="r" b="b"/>
            <a:pathLst>
              <a:path w="3006852" h="6858000">
                <a:moveTo>
                  <a:pt x="2042464" y="0"/>
                </a:moveTo>
                <a:lnTo>
                  <a:pt x="0" y="6858000"/>
                </a:lnTo>
                <a:lnTo>
                  <a:pt x="3006851" y="6858000"/>
                </a:lnTo>
                <a:lnTo>
                  <a:pt x="3006851" y="0"/>
                </a:lnTo>
                <a:lnTo>
                  <a:pt x="2042464" y="0"/>
                </a:lnTo>
                <a:close/>
              </a:path>
            </a:pathLst>
          </a:custGeom>
          <a:solidFill>
            <a:srgbClr val="90C225"/>
          </a:solidFill>
        </p:spPr>
        <p:txBody>
          <a:bodyPr wrap="square" lIns="0" tIns="0" rIns="0" bIns="0" rtlCol="0">
            <a:noAutofit/>
          </a:bodyPr>
          <a:lstStyle/>
          <a:p>
            <a:endParaRPr/>
          </a:p>
        </p:txBody>
      </p:sp>
      <p:sp>
        <p:nvSpPr>
          <p:cNvPr id="13" name="object 13"/>
          <p:cNvSpPr/>
          <p:nvPr/>
        </p:nvSpPr>
        <p:spPr>
          <a:xfrm>
            <a:off x="9604330" y="0"/>
            <a:ext cx="2587675" cy="6858000"/>
          </a:xfrm>
          <a:custGeom>
            <a:avLst/>
            <a:gdLst/>
            <a:ahLst/>
            <a:cxnLst/>
            <a:rect l="l" t="t" r="r" b="b"/>
            <a:pathLst>
              <a:path w="2587675" h="6858000">
                <a:moveTo>
                  <a:pt x="2587669" y="0"/>
                </a:moveTo>
                <a:lnTo>
                  <a:pt x="0" y="0"/>
                </a:lnTo>
                <a:lnTo>
                  <a:pt x="1208189" y="6858000"/>
                </a:lnTo>
                <a:lnTo>
                  <a:pt x="2587669" y="6858000"/>
                </a:lnTo>
                <a:lnTo>
                  <a:pt x="2587669" y="0"/>
                </a:lnTo>
                <a:close/>
              </a:path>
            </a:pathLst>
          </a:custGeom>
          <a:solidFill>
            <a:srgbClr val="90C225"/>
          </a:solidFill>
        </p:spPr>
        <p:txBody>
          <a:bodyPr wrap="square" lIns="0" tIns="0" rIns="0" bIns="0" rtlCol="0">
            <a:noAutofit/>
          </a:bodyPr>
          <a:lstStyle/>
          <a:p>
            <a:endParaRPr/>
          </a:p>
        </p:txBody>
      </p:sp>
      <p:sp>
        <p:nvSpPr>
          <p:cNvPr id="14" name="object 14"/>
          <p:cNvSpPr/>
          <p:nvPr/>
        </p:nvSpPr>
        <p:spPr>
          <a:xfrm>
            <a:off x="8932167" y="3048000"/>
            <a:ext cx="3259836" cy="3810000"/>
          </a:xfrm>
          <a:custGeom>
            <a:avLst/>
            <a:gdLst/>
            <a:ahLst/>
            <a:cxnLst/>
            <a:rect l="l" t="t" r="r" b="b"/>
            <a:pathLst>
              <a:path w="3259835" h="3810000">
                <a:moveTo>
                  <a:pt x="3259832" y="4"/>
                </a:moveTo>
                <a:lnTo>
                  <a:pt x="0" y="3810000"/>
                </a:lnTo>
                <a:lnTo>
                  <a:pt x="3259832" y="3810000"/>
                </a:lnTo>
                <a:lnTo>
                  <a:pt x="3259832" y="4"/>
                </a:lnTo>
                <a:close/>
              </a:path>
            </a:pathLst>
          </a:custGeom>
          <a:solidFill>
            <a:srgbClr val="539F20"/>
          </a:solidFill>
        </p:spPr>
        <p:txBody>
          <a:bodyPr wrap="square" lIns="0" tIns="0" rIns="0" bIns="0" rtlCol="0">
            <a:noAutofit/>
          </a:bodyPr>
          <a:lstStyle/>
          <a:p>
            <a:endParaRPr/>
          </a:p>
        </p:txBody>
      </p:sp>
      <p:sp>
        <p:nvSpPr>
          <p:cNvPr id="15" name="object 15"/>
          <p:cNvSpPr/>
          <p:nvPr/>
        </p:nvSpPr>
        <p:spPr>
          <a:xfrm>
            <a:off x="9337793" y="0"/>
            <a:ext cx="2851162" cy="6858000"/>
          </a:xfrm>
          <a:custGeom>
            <a:avLst/>
            <a:gdLst/>
            <a:ahLst/>
            <a:cxnLst/>
            <a:rect l="l" t="t" r="r" b="b"/>
            <a:pathLst>
              <a:path w="2851162" h="6858000">
                <a:moveTo>
                  <a:pt x="0" y="0"/>
                </a:moveTo>
                <a:lnTo>
                  <a:pt x="2467571" y="6858000"/>
                </a:lnTo>
                <a:lnTo>
                  <a:pt x="2851162" y="6858000"/>
                </a:lnTo>
                <a:lnTo>
                  <a:pt x="2851162" y="0"/>
                </a:lnTo>
                <a:lnTo>
                  <a:pt x="0" y="0"/>
                </a:lnTo>
                <a:close/>
              </a:path>
            </a:pathLst>
          </a:custGeom>
          <a:solidFill>
            <a:srgbClr val="3E7818"/>
          </a:solidFill>
        </p:spPr>
        <p:txBody>
          <a:bodyPr wrap="square" lIns="0" tIns="0" rIns="0" bIns="0" rtlCol="0">
            <a:noAutofit/>
          </a:bodyPr>
          <a:lstStyle/>
          <a:p>
            <a:endParaRPr/>
          </a:p>
        </p:txBody>
      </p:sp>
      <p:sp>
        <p:nvSpPr>
          <p:cNvPr id="16" name="object 16"/>
          <p:cNvSpPr/>
          <p:nvPr/>
        </p:nvSpPr>
        <p:spPr>
          <a:xfrm>
            <a:off x="10898132" y="0"/>
            <a:ext cx="1290815" cy="6858000"/>
          </a:xfrm>
          <a:custGeom>
            <a:avLst/>
            <a:gdLst/>
            <a:ahLst/>
            <a:cxnLst/>
            <a:rect l="l" t="t" r="r" b="b"/>
            <a:pathLst>
              <a:path w="1290815" h="6858000">
                <a:moveTo>
                  <a:pt x="1018946" y="0"/>
                </a:moveTo>
                <a:lnTo>
                  <a:pt x="0" y="6858000"/>
                </a:lnTo>
                <a:lnTo>
                  <a:pt x="1290815" y="6858000"/>
                </a:lnTo>
                <a:lnTo>
                  <a:pt x="1290815" y="0"/>
                </a:lnTo>
                <a:lnTo>
                  <a:pt x="1018946" y="0"/>
                </a:lnTo>
                <a:close/>
              </a:path>
            </a:pathLst>
          </a:custGeom>
          <a:solidFill>
            <a:srgbClr val="C0E373"/>
          </a:solidFill>
        </p:spPr>
        <p:txBody>
          <a:bodyPr wrap="square" lIns="0" tIns="0" rIns="0" bIns="0" rtlCol="0">
            <a:noAutofit/>
          </a:bodyPr>
          <a:lstStyle/>
          <a:p>
            <a:endParaRPr/>
          </a:p>
        </p:txBody>
      </p:sp>
      <p:sp>
        <p:nvSpPr>
          <p:cNvPr id="17" name="object 17"/>
          <p:cNvSpPr/>
          <p:nvPr/>
        </p:nvSpPr>
        <p:spPr>
          <a:xfrm>
            <a:off x="10940752" y="0"/>
            <a:ext cx="1248194" cy="6858000"/>
          </a:xfrm>
          <a:custGeom>
            <a:avLst/>
            <a:gdLst/>
            <a:ahLst/>
            <a:cxnLst/>
            <a:rect l="l" t="t" r="r" b="b"/>
            <a:pathLst>
              <a:path w="1248194" h="6858000">
                <a:moveTo>
                  <a:pt x="0" y="0"/>
                </a:moveTo>
                <a:lnTo>
                  <a:pt x="1107770" y="6858000"/>
                </a:lnTo>
                <a:lnTo>
                  <a:pt x="1248194" y="6858000"/>
                </a:lnTo>
                <a:lnTo>
                  <a:pt x="1248194" y="0"/>
                </a:lnTo>
                <a:lnTo>
                  <a:pt x="0" y="0"/>
                </a:lnTo>
                <a:close/>
              </a:path>
            </a:pathLst>
          </a:custGeom>
          <a:solidFill>
            <a:srgbClr val="90C225"/>
          </a:solidFill>
        </p:spPr>
        <p:txBody>
          <a:bodyPr wrap="square" lIns="0" tIns="0" rIns="0" bIns="0" rtlCol="0">
            <a:noAutofit/>
          </a:bodyPr>
          <a:lstStyle/>
          <a:p>
            <a:endParaRPr/>
          </a:p>
        </p:txBody>
      </p:sp>
      <p:sp>
        <p:nvSpPr>
          <p:cNvPr id="18" name="object 18"/>
          <p:cNvSpPr/>
          <p:nvPr/>
        </p:nvSpPr>
        <p:spPr>
          <a:xfrm>
            <a:off x="10372347" y="3590544"/>
            <a:ext cx="1816608" cy="3267455"/>
          </a:xfrm>
          <a:custGeom>
            <a:avLst/>
            <a:gdLst/>
            <a:ahLst/>
            <a:cxnLst/>
            <a:rect l="l" t="t" r="r" b="b"/>
            <a:pathLst>
              <a:path w="1816607" h="3267455">
                <a:moveTo>
                  <a:pt x="0" y="3267455"/>
                </a:moveTo>
                <a:lnTo>
                  <a:pt x="1816608" y="3267455"/>
                </a:lnTo>
                <a:lnTo>
                  <a:pt x="1816608" y="0"/>
                </a:lnTo>
                <a:lnTo>
                  <a:pt x="0" y="3267455"/>
                </a:lnTo>
                <a:close/>
              </a:path>
            </a:pathLst>
          </a:custGeom>
          <a:solidFill>
            <a:srgbClr val="90C225"/>
          </a:solidFill>
        </p:spPr>
        <p:txBody>
          <a:bodyPr wrap="square" lIns="0" tIns="0" rIns="0" bIns="0" rtlCol="0">
            <a:noAutofit/>
          </a:bodyPr>
          <a:lstStyle/>
          <a:p>
            <a:endParaRPr/>
          </a:p>
        </p:txBody>
      </p:sp>
      <p:sp>
        <p:nvSpPr>
          <p:cNvPr id="9" name="object 9"/>
          <p:cNvSpPr/>
          <p:nvPr/>
        </p:nvSpPr>
        <p:spPr>
          <a:xfrm>
            <a:off x="0" y="4012692"/>
            <a:ext cx="448056" cy="2845308"/>
          </a:xfrm>
          <a:custGeom>
            <a:avLst/>
            <a:gdLst/>
            <a:ahLst/>
            <a:cxnLst/>
            <a:rect l="l" t="t" r="r" b="b"/>
            <a:pathLst>
              <a:path w="448056" h="2845307">
                <a:moveTo>
                  <a:pt x="0" y="2845307"/>
                </a:moveTo>
                <a:lnTo>
                  <a:pt x="448056" y="2845307"/>
                </a:lnTo>
                <a:lnTo>
                  <a:pt x="0" y="0"/>
                </a:lnTo>
                <a:lnTo>
                  <a:pt x="0" y="2845307"/>
                </a:lnTo>
                <a:close/>
              </a:path>
            </a:pathLst>
          </a:custGeom>
          <a:solidFill>
            <a:srgbClr val="90C225"/>
          </a:solidFill>
        </p:spPr>
        <p:txBody>
          <a:bodyPr wrap="square" lIns="0" tIns="0" rIns="0" bIns="0" rtlCol="0">
            <a:noAutofit/>
          </a:bodyPr>
          <a:lstStyle/>
          <a:p>
            <a:endParaRPr/>
          </a:p>
        </p:txBody>
      </p:sp>
      <p:sp>
        <p:nvSpPr>
          <p:cNvPr id="7" name="object 7"/>
          <p:cNvSpPr txBox="1"/>
          <p:nvPr/>
        </p:nvSpPr>
        <p:spPr>
          <a:xfrm>
            <a:off x="4179428" y="2438400"/>
            <a:ext cx="2260691" cy="292100"/>
          </a:xfrm>
          <a:prstGeom prst="rect">
            <a:avLst/>
          </a:prstGeom>
        </p:spPr>
        <p:txBody>
          <a:bodyPr wrap="square" lIns="0" tIns="0" rIns="0" bIns="0" rtlCol="0">
            <a:noAutofit/>
          </a:bodyPr>
          <a:lstStyle/>
          <a:p>
            <a:pPr marL="12700">
              <a:lnSpc>
                <a:spcPts val="2245"/>
              </a:lnSpc>
              <a:spcBef>
                <a:spcPts val="112"/>
              </a:spcBef>
            </a:pPr>
            <a:r>
              <a:rPr lang="en-US" sz="2100" b="1" dirty="0" smtClean="0">
                <a:latin typeface="Arial"/>
                <a:cs typeface="Arial"/>
              </a:rPr>
              <a:t>Cont.</a:t>
            </a:r>
            <a:endParaRPr sz="2100" dirty="0">
              <a:latin typeface="Arial"/>
              <a:cs typeface="Arial"/>
            </a:endParaRPr>
          </a:p>
        </p:txBody>
      </p:sp>
      <p:sp>
        <p:nvSpPr>
          <p:cNvPr id="6" name="object 6"/>
          <p:cNvSpPr txBox="1"/>
          <p:nvPr/>
        </p:nvSpPr>
        <p:spPr>
          <a:xfrm>
            <a:off x="2438400" y="2801096"/>
            <a:ext cx="4876800" cy="788780"/>
          </a:xfrm>
          <a:prstGeom prst="rect">
            <a:avLst/>
          </a:prstGeom>
        </p:spPr>
        <p:txBody>
          <a:bodyPr wrap="square" lIns="0" tIns="0" rIns="0" bIns="0" rtlCol="0">
            <a:noAutofit/>
          </a:bodyPr>
          <a:lstStyle/>
          <a:p>
            <a:pPr marL="12700">
              <a:lnSpc>
                <a:spcPts val="1839"/>
              </a:lnSpc>
              <a:spcBef>
                <a:spcPts val="92"/>
              </a:spcBef>
            </a:pPr>
            <a:r>
              <a:rPr sz="1700" spc="0" dirty="0" smtClean="0">
                <a:solidFill>
                  <a:srgbClr val="F9FBD4"/>
                </a:solidFill>
                <a:latin typeface="Arial"/>
                <a:cs typeface="Arial"/>
              </a:rPr>
              <a:t>•</a:t>
            </a:r>
            <a:r>
              <a:rPr sz="1700" spc="465" dirty="0" smtClean="0">
                <a:solidFill>
                  <a:srgbClr val="F9FBD4"/>
                </a:solidFill>
                <a:latin typeface="Arial"/>
                <a:cs typeface="Arial"/>
              </a:rPr>
              <a:t> </a:t>
            </a:r>
            <a:r>
              <a:rPr sz="1700" spc="0" dirty="0" smtClean="0">
                <a:latin typeface="Arial"/>
                <a:cs typeface="Arial"/>
              </a:rPr>
              <a:t>Man</a:t>
            </a:r>
            <a:r>
              <a:rPr sz="1700" spc="235" dirty="0" smtClean="0">
                <a:latin typeface="Arial"/>
                <a:cs typeface="Arial"/>
              </a:rPr>
              <a:t> </a:t>
            </a:r>
            <a:r>
              <a:rPr sz="1700" spc="0" dirty="0" smtClean="0">
                <a:latin typeface="Arial"/>
                <a:cs typeface="Arial"/>
              </a:rPr>
              <a:t>is</a:t>
            </a:r>
            <a:r>
              <a:rPr sz="1700" spc="84" dirty="0" smtClean="0">
                <a:latin typeface="Arial"/>
                <a:cs typeface="Arial"/>
              </a:rPr>
              <a:t> </a:t>
            </a:r>
            <a:r>
              <a:rPr sz="1700" spc="0" dirty="0" smtClean="0">
                <a:latin typeface="Arial"/>
                <a:cs typeface="Arial"/>
              </a:rPr>
              <a:t>an</a:t>
            </a:r>
            <a:r>
              <a:rPr sz="1700" spc="185" dirty="0" smtClean="0">
                <a:latin typeface="Arial"/>
                <a:cs typeface="Arial"/>
              </a:rPr>
              <a:t> </a:t>
            </a:r>
            <a:r>
              <a:rPr sz="1700" spc="0" dirty="0" smtClean="0">
                <a:latin typeface="Arial"/>
                <a:cs typeface="Arial"/>
              </a:rPr>
              <a:t>integral</a:t>
            </a:r>
            <a:r>
              <a:rPr lang="en-US" sz="1700" spc="0" dirty="0" smtClean="0">
                <a:latin typeface="Arial"/>
                <a:cs typeface="Arial"/>
              </a:rPr>
              <a:t> part of the society</a:t>
            </a:r>
            <a:endParaRPr sz="1700" dirty="0">
              <a:latin typeface="Arial"/>
              <a:cs typeface="Arial"/>
            </a:endParaRPr>
          </a:p>
        </p:txBody>
      </p:sp>
      <p:sp>
        <p:nvSpPr>
          <p:cNvPr id="4" name="object 4"/>
          <p:cNvSpPr txBox="1"/>
          <p:nvPr/>
        </p:nvSpPr>
        <p:spPr>
          <a:xfrm>
            <a:off x="3288852" y="3660472"/>
            <a:ext cx="123758" cy="507213"/>
          </a:xfrm>
          <a:prstGeom prst="rect">
            <a:avLst/>
          </a:prstGeom>
        </p:spPr>
        <p:txBody>
          <a:bodyPr wrap="square" lIns="0" tIns="0" rIns="0" bIns="0" rtlCol="0">
            <a:noAutofit/>
          </a:bodyPr>
          <a:lstStyle/>
          <a:p>
            <a:pPr marL="12701">
              <a:lnSpc>
                <a:spcPts val="1635"/>
              </a:lnSpc>
              <a:spcBef>
                <a:spcPts val="81"/>
              </a:spcBef>
            </a:pPr>
            <a:r>
              <a:rPr sz="1500" spc="0" dirty="0" smtClean="0">
                <a:solidFill>
                  <a:srgbClr val="AFB1DF"/>
                </a:solidFill>
                <a:latin typeface="Arial"/>
                <a:cs typeface="Arial"/>
              </a:rPr>
              <a:t>-</a:t>
            </a:r>
            <a:endParaRPr sz="1500">
              <a:latin typeface="Arial"/>
              <a:cs typeface="Arial"/>
            </a:endParaRPr>
          </a:p>
          <a:p>
            <a:pPr marL="12700" marR="1">
              <a:lnSpc>
                <a:spcPct val="95825"/>
              </a:lnSpc>
              <a:spcBef>
                <a:spcPts val="487"/>
              </a:spcBef>
            </a:pPr>
            <a:r>
              <a:rPr sz="1500" spc="0" dirty="0" smtClean="0">
                <a:solidFill>
                  <a:srgbClr val="AFB1DF"/>
                </a:solidFill>
                <a:latin typeface="Arial"/>
                <a:cs typeface="Arial"/>
              </a:rPr>
              <a:t>-</a:t>
            </a:r>
            <a:endParaRPr sz="1500">
              <a:latin typeface="Arial"/>
              <a:cs typeface="Arial"/>
            </a:endParaRPr>
          </a:p>
        </p:txBody>
      </p:sp>
      <p:sp>
        <p:nvSpPr>
          <p:cNvPr id="3" name="object 3"/>
          <p:cNvSpPr txBox="1"/>
          <p:nvPr/>
        </p:nvSpPr>
        <p:spPr>
          <a:xfrm>
            <a:off x="3458786" y="3660472"/>
            <a:ext cx="3701977" cy="1526809"/>
          </a:xfrm>
          <a:prstGeom prst="rect">
            <a:avLst/>
          </a:prstGeom>
        </p:spPr>
        <p:txBody>
          <a:bodyPr wrap="square" lIns="0" tIns="0" rIns="0" bIns="0" rtlCol="0">
            <a:noAutofit/>
          </a:bodyPr>
          <a:lstStyle/>
          <a:p>
            <a:pPr marL="20792" marR="20158">
              <a:lnSpc>
                <a:spcPts val="1635"/>
              </a:lnSpc>
              <a:spcBef>
                <a:spcPts val="81"/>
              </a:spcBef>
            </a:pPr>
            <a:r>
              <a:rPr sz="1500" spc="0" dirty="0" smtClean="0">
                <a:latin typeface="Arial"/>
                <a:cs typeface="Arial"/>
              </a:rPr>
              <a:t>Man</a:t>
            </a:r>
            <a:r>
              <a:rPr sz="1500" spc="104" dirty="0" smtClean="0">
                <a:latin typeface="Arial"/>
                <a:cs typeface="Arial"/>
              </a:rPr>
              <a:t> </a:t>
            </a:r>
            <a:r>
              <a:rPr sz="1500" spc="0" dirty="0" smtClean="0">
                <a:latin typeface="Arial"/>
                <a:cs typeface="Arial"/>
              </a:rPr>
              <a:t>does</a:t>
            </a:r>
            <a:r>
              <a:rPr sz="1500" spc="220" dirty="0" smtClean="0">
                <a:latin typeface="Arial"/>
                <a:cs typeface="Arial"/>
              </a:rPr>
              <a:t> </a:t>
            </a:r>
            <a:r>
              <a:rPr sz="1500" spc="0" dirty="0" smtClean="0">
                <a:latin typeface="Arial"/>
                <a:cs typeface="Arial"/>
              </a:rPr>
              <a:t>not</a:t>
            </a:r>
            <a:r>
              <a:rPr sz="1500" spc="335" dirty="0" smtClean="0">
                <a:latin typeface="Arial"/>
                <a:cs typeface="Arial"/>
              </a:rPr>
              <a:t> </a:t>
            </a:r>
            <a:r>
              <a:rPr sz="1500" spc="0" dirty="0" smtClean="0">
                <a:latin typeface="Arial"/>
                <a:cs typeface="Arial"/>
              </a:rPr>
              <a:t>exist </a:t>
            </a:r>
            <a:r>
              <a:rPr sz="1500" spc="25" dirty="0" smtClean="0">
                <a:latin typeface="Arial"/>
                <a:cs typeface="Arial"/>
              </a:rPr>
              <a:t> </a:t>
            </a:r>
            <a:r>
              <a:rPr sz="1500" spc="0" dirty="0" smtClean="0">
                <a:latin typeface="Arial"/>
                <a:cs typeface="Arial"/>
              </a:rPr>
              <a:t>alone.</a:t>
            </a:r>
            <a:endParaRPr sz="1500" dirty="0">
              <a:latin typeface="Arial"/>
              <a:cs typeface="Arial"/>
            </a:endParaRPr>
          </a:p>
          <a:p>
            <a:pPr marL="12700" indent="8091">
              <a:lnSpc>
                <a:spcPts val="1724"/>
              </a:lnSpc>
              <a:spcBef>
                <a:spcPts val="487"/>
              </a:spcBef>
            </a:pPr>
            <a:r>
              <a:rPr sz="1500" spc="0" dirty="0" smtClean="0">
                <a:latin typeface="Arial"/>
                <a:cs typeface="Arial"/>
              </a:rPr>
              <a:t>For</a:t>
            </a:r>
            <a:r>
              <a:rPr sz="1500" spc="140" dirty="0" smtClean="0">
                <a:latin typeface="Arial"/>
                <a:cs typeface="Arial"/>
              </a:rPr>
              <a:t> </a:t>
            </a:r>
            <a:r>
              <a:rPr sz="1500" spc="0" dirty="0" smtClean="0">
                <a:latin typeface="Arial"/>
                <a:cs typeface="Arial"/>
              </a:rPr>
              <a:t>health</a:t>
            </a:r>
            <a:r>
              <a:rPr sz="1500" spc="150" dirty="0" smtClean="0">
                <a:latin typeface="Arial"/>
                <a:cs typeface="Arial"/>
              </a:rPr>
              <a:t> </a:t>
            </a:r>
            <a:r>
              <a:rPr sz="1500" spc="0" dirty="0" smtClean="0">
                <a:latin typeface="Arial"/>
                <a:cs typeface="Arial"/>
              </a:rPr>
              <a:t>condition </a:t>
            </a:r>
            <a:r>
              <a:rPr sz="1500" spc="257" dirty="0" smtClean="0">
                <a:latin typeface="Arial"/>
                <a:cs typeface="Arial"/>
              </a:rPr>
              <a:t> </a:t>
            </a:r>
            <a:r>
              <a:rPr sz="1500" spc="0" dirty="0" smtClean="0">
                <a:latin typeface="Arial"/>
                <a:cs typeface="Arial"/>
              </a:rPr>
              <a:t>in </a:t>
            </a:r>
            <a:r>
              <a:rPr sz="1500" spc="169" dirty="0" smtClean="0">
                <a:latin typeface="Arial"/>
                <a:cs typeface="Arial"/>
              </a:rPr>
              <a:t> </a:t>
            </a:r>
            <a:r>
              <a:rPr sz="1500" spc="0" dirty="0" smtClean="0">
                <a:latin typeface="Arial"/>
                <a:cs typeface="Arial"/>
              </a:rPr>
              <a:t>sociological</a:t>
            </a:r>
            <a:r>
              <a:rPr sz="1500" spc="370" dirty="0" smtClean="0">
                <a:latin typeface="Arial"/>
                <a:cs typeface="Arial"/>
              </a:rPr>
              <a:t> </a:t>
            </a:r>
            <a:r>
              <a:rPr sz="1500" spc="0" dirty="0" smtClean="0">
                <a:latin typeface="Arial"/>
                <a:cs typeface="Arial"/>
              </a:rPr>
              <a:t>terms the</a:t>
            </a:r>
            <a:r>
              <a:rPr sz="1500" spc="113" dirty="0" smtClean="0">
                <a:latin typeface="Arial"/>
                <a:cs typeface="Arial"/>
              </a:rPr>
              <a:t> </a:t>
            </a:r>
            <a:r>
              <a:rPr sz="1500" spc="0" dirty="0" smtClean="0">
                <a:latin typeface="Arial"/>
                <a:cs typeface="Arial"/>
              </a:rPr>
              <a:t>emphasis  </a:t>
            </a:r>
            <a:r>
              <a:rPr sz="1500" spc="-75" dirty="0" smtClean="0">
                <a:latin typeface="Arial"/>
                <a:cs typeface="Arial"/>
              </a:rPr>
              <a:t> </a:t>
            </a:r>
            <a:r>
              <a:rPr sz="1500" spc="0" dirty="0" smtClean="0">
                <a:latin typeface="Arial"/>
                <a:cs typeface="Arial"/>
              </a:rPr>
              <a:t>in</a:t>
            </a:r>
            <a:r>
              <a:rPr sz="1500" spc="75" dirty="0" smtClean="0">
                <a:latin typeface="Arial"/>
                <a:cs typeface="Arial"/>
              </a:rPr>
              <a:t> </a:t>
            </a:r>
            <a:r>
              <a:rPr sz="1500" spc="0" dirty="0" smtClean="0">
                <a:latin typeface="Arial"/>
                <a:cs typeface="Arial"/>
              </a:rPr>
              <a:t>not </a:t>
            </a:r>
            <a:r>
              <a:rPr sz="1500" spc="137" dirty="0" smtClean="0">
                <a:latin typeface="Arial"/>
                <a:cs typeface="Arial"/>
              </a:rPr>
              <a:t> </a:t>
            </a:r>
            <a:r>
              <a:rPr sz="1500" spc="0" dirty="0" smtClean="0">
                <a:latin typeface="Arial"/>
                <a:cs typeface="Arial"/>
              </a:rPr>
              <a:t>on</a:t>
            </a:r>
            <a:r>
              <a:rPr sz="1500" spc="289" dirty="0" smtClean="0">
                <a:latin typeface="Arial"/>
                <a:cs typeface="Arial"/>
              </a:rPr>
              <a:t> </a:t>
            </a:r>
            <a:r>
              <a:rPr sz="1500" spc="0" dirty="0" smtClean="0">
                <a:latin typeface="Arial"/>
                <a:cs typeface="Arial"/>
              </a:rPr>
              <a:t>the </a:t>
            </a:r>
            <a:r>
              <a:rPr sz="1500" spc="202" dirty="0" smtClean="0">
                <a:latin typeface="Arial"/>
                <a:cs typeface="Arial"/>
              </a:rPr>
              <a:t> </a:t>
            </a:r>
            <a:r>
              <a:rPr sz="1500" spc="0" dirty="0" smtClean="0">
                <a:latin typeface="Arial"/>
                <a:cs typeface="Arial"/>
              </a:rPr>
              <a:t>handicap</a:t>
            </a:r>
            <a:r>
              <a:rPr sz="1500" spc="315" dirty="0" smtClean="0">
                <a:latin typeface="Arial"/>
                <a:cs typeface="Arial"/>
              </a:rPr>
              <a:t> </a:t>
            </a:r>
            <a:r>
              <a:rPr sz="1500" spc="0" dirty="0" smtClean="0">
                <a:latin typeface="Arial"/>
                <a:cs typeface="Arial"/>
              </a:rPr>
              <a:t>but on</a:t>
            </a:r>
            <a:r>
              <a:rPr sz="1500" spc="139" dirty="0" smtClean="0">
                <a:latin typeface="Arial"/>
                <a:cs typeface="Arial"/>
              </a:rPr>
              <a:t> </a:t>
            </a:r>
            <a:r>
              <a:rPr sz="1500" spc="0" dirty="0" smtClean="0">
                <a:latin typeface="Arial"/>
                <a:cs typeface="Arial"/>
              </a:rPr>
              <a:t>of</a:t>
            </a:r>
            <a:r>
              <a:rPr sz="1500" spc="119" dirty="0" smtClean="0">
                <a:latin typeface="Arial"/>
                <a:cs typeface="Arial"/>
              </a:rPr>
              <a:t> </a:t>
            </a:r>
            <a:r>
              <a:rPr sz="1500" spc="0" dirty="0" smtClean="0">
                <a:latin typeface="Arial"/>
                <a:cs typeface="Arial"/>
              </a:rPr>
              <a:t>the</a:t>
            </a:r>
            <a:r>
              <a:rPr sz="1500" spc="175" dirty="0" smtClean="0">
                <a:latin typeface="Arial"/>
                <a:cs typeface="Arial"/>
              </a:rPr>
              <a:t> </a:t>
            </a:r>
            <a:r>
              <a:rPr sz="1500" spc="0" dirty="0" smtClean="0">
                <a:latin typeface="Arial"/>
                <a:cs typeface="Arial"/>
              </a:rPr>
              <a:t>person.</a:t>
            </a:r>
            <a:endParaRPr sz="1500" dirty="0">
              <a:latin typeface="Arial"/>
              <a:cs typeface="Arial"/>
            </a:endParaRPr>
          </a:p>
          <a:p>
            <a:pPr marL="20800" marR="37389" indent="-8094">
              <a:lnSpc>
                <a:spcPts val="1724"/>
              </a:lnSpc>
              <a:spcBef>
                <a:spcPts val="571"/>
              </a:spcBef>
            </a:pPr>
            <a:r>
              <a:rPr sz="1500" spc="0" dirty="0" smtClean="0">
                <a:latin typeface="Arial"/>
                <a:cs typeface="Arial"/>
              </a:rPr>
              <a:t>so</a:t>
            </a:r>
            <a:r>
              <a:rPr sz="1500" spc="104" dirty="0" smtClean="0">
                <a:latin typeface="Arial"/>
                <a:cs typeface="Arial"/>
              </a:rPr>
              <a:t> </a:t>
            </a:r>
            <a:r>
              <a:rPr sz="1500" spc="0" dirty="0" smtClean="0">
                <a:latin typeface="Arial"/>
                <a:cs typeface="Arial"/>
              </a:rPr>
              <a:t>as</a:t>
            </a:r>
            <a:r>
              <a:rPr sz="1500" spc="104" dirty="0" smtClean="0">
                <a:latin typeface="Arial"/>
                <a:cs typeface="Arial"/>
              </a:rPr>
              <a:t> </a:t>
            </a:r>
            <a:r>
              <a:rPr sz="1500" spc="0" dirty="0" smtClean="0">
                <a:latin typeface="Arial"/>
                <a:cs typeface="Arial"/>
              </a:rPr>
              <a:t>a</a:t>
            </a:r>
            <a:r>
              <a:rPr sz="1500" spc="150" dirty="0" smtClean="0">
                <a:latin typeface="Arial"/>
                <a:cs typeface="Arial"/>
              </a:rPr>
              <a:t> </a:t>
            </a:r>
            <a:r>
              <a:rPr lang="en-US" sz="1500" dirty="0" smtClean="0">
                <a:latin typeface="Arial"/>
                <a:cs typeface="Arial"/>
              </a:rPr>
              <a:t>mental health specialist one</a:t>
            </a:r>
            <a:r>
              <a:rPr sz="1500" spc="169" dirty="0" smtClean="0">
                <a:latin typeface="Arial"/>
                <a:cs typeface="Arial"/>
              </a:rPr>
              <a:t> </a:t>
            </a:r>
            <a:r>
              <a:rPr sz="1500" spc="0" dirty="0" smtClean="0">
                <a:latin typeface="Arial"/>
                <a:cs typeface="Arial"/>
              </a:rPr>
              <a:t>should</a:t>
            </a:r>
            <a:r>
              <a:rPr sz="1500" spc="260" dirty="0" smtClean="0">
                <a:latin typeface="Arial"/>
                <a:cs typeface="Arial"/>
              </a:rPr>
              <a:t> </a:t>
            </a:r>
            <a:r>
              <a:rPr sz="1500" spc="0" dirty="0" smtClean="0">
                <a:latin typeface="Arial"/>
                <a:cs typeface="Arial"/>
              </a:rPr>
              <a:t>take</a:t>
            </a:r>
            <a:r>
              <a:rPr sz="1500" spc="190" dirty="0" smtClean="0">
                <a:latin typeface="Arial"/>
                <a:cs typeface="Arial"/>
              </a:rPr>
              <a:t> </a:t>
            </a:r>
            <a:r>
              <a:rPr sz="1500" spc="0" dirty="0" smtClean="0">
                <a:latin typeface="Arial"/>
                <a:cs typeface="Arial"/>
              </a:rPr>
              <a:t>care</a:t>
            </a:r>
            <a:r>
              <a:rPr sz="1500" spc="235" dirty="0" smtClean="0">
                <a:latin typeface="Arial"/>
                <a:cs typeface="Arial"/>
              </a:rPr>
              <a:t> </a:t>
            </a:r>
            <a:r>
              <a:rPr sz="1500" spc="0" dirty="0" smtClean="0">
                <a:latin typeface="Arial"/>
                <a:cs typeface="Arial"/>
              </a:rPr>
              <a:t>about</a:t>
            </a:r>
            <a:r>
              <a:rPr sz="1500" spc="164" dirty="0" smtClean="0">
                <a:latin typeface="Arial"/>
                <a:cs typeface="Arial"/>
              </a:rPr>
              <a:t> </a:t>
            </a:r>
            <a:r>
              <a:rPr sz="1500" spc="0" dirty="0" smtClean="0">
                <a:latin typeface="Arial"/>
                <a:cs typeface="Arial"/>
              </a:rPr>
              <a:t>the</a:t>
            </a:r>
            <a:r>
              <a:rPr lang="en-US" sz="1500" spc="0" dirty="0" smtClean="0">
                <a:latin typeface="Arial"/>
                <a:cs typeface="Arial"/>
              </a:rPr>
              <a:t>ir</a:t>
            </a:r>
            <a:r>
              <a:rPr sz="1500" spc="0" dirty="0" smtClean="0">
                <a:latin typeface="Arial"/>
                <a:cs typeface="Arial"/>
              </a:rPr>
              <a:t> patients</a:t>
            </a:r>
            <a:r>
              <a:rPr sz="1500" spc="0" dirty="0" smtClean="0">
                <a:solidFill>
                  <a:srgbClr val="AFB1DF"/>
                </a:solidFill>
                <a:latin typeface="Arial"/>
                <a:cs typeface="Arial"/>
              </a:rPr>
              <a:t>.</a:t>
            </a:r>
            <a:endParaRPr sz="1500" dirty="0">
              <a:latin typeface="Arial"/>
              <a:cs typeface="Arial"/>
            </a:endParaRPr>
          </a:p>
        </p:txBody>
      </p:sp>
      <p:sp>
        <p:nvSpPr>
          <p:cNvPr id="2" name="object 2"/>
          <p:cNvSpPr txBox="1"/>
          <p:nvPr/>
        </p:nvSpPr>
        <p:spPr>
          <a:xfrm>
            <a:off x="3288859" y="4728621"/>
            <a:ext cx="123756" cy="215900"/>
          </a:xfrm>
          <a:prstGeom prst="rect">
            <a:avLst/>
          </a:prstGeom>
        </p:spPr>
        <p:txBody>
          <a:bodyPr wrap="square" lIns="0" tIns="0" rIns="0" bIns="0" rtlCol="0">
            <a:noAutofit/>
          </a:bodyPr>
          <a:lstStyle/>
          <a:p>
            <a:pPr marL="12700">
              <a:lnSpc>
                <a:spcPts val="1635"/>
              </a:lnSpc>
              <a:spcBef>
                <a:spcPts val="81"/>
              </a:spcBef>
            </a:pPr>
            <a:r>
              <a:rPr sz="1500" spc="0" dirty="0" smtClean="0">
                <a:solidFill>
                  <a:srgbClr val="E2E2ED"/>
                </a:solidFill>
                <a:latin typeface="Arial"/>
                <a:cs typeface="Arial"/>
              </a:rPr>
              <a:t>-</a:t>
            </a:r>
            <a:endParaRPr sz="1500">
              <a:latin typeface="Arial"/>
              <a:cs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object 17"/>
          <p:cNvSpPr/>
          <p:nvPr/>
        </p:nvSpPr>
        <p:spPr>
          <a:xfrm>
            <a:off x="9371076" y="0"/>
            <a:ext cx="1219200" cy="6858000"/>
          </a:xfrm>
          <a:custGeom>
            <a:avLst/>
            <a:gdLst/>
            <a:ahLst/>
            <a:cxnLst/>
            <a:rect l="l" t="t" r="r" b="b"/>
            <a:pathLst>
              <a:path w="1219200" h="6858000">
                <a:moveTo>
                  <a:pt x="0" y="0"/>
                </a:moveTo>
                <a:lnTo>
                  <a:pt x="1219200" y="6858000"/>
                </a:lnTo>
              </a:path>
            </a:pathLst>
          </a:custGeom>
          <a:ln w="9144">
            <a:solidFill>
              <a:srgbClr val="C0C0C0"/>
            </a:solidFill>
          </a:ln>
        </p:spPr>
        <p:txBody>
          <a:bodyPr wrap="square" lIns="0" tIns="0" rIns="0" bIns="0" rtlCol="0">
            <a:noAutofit/>
          </a:bodyPr>
          <a:lstStyle/>
          <a:p>
            <a:endParaRPr/>
          </a:p>
        </p:txBody>
      </p:sp>
      <p:sp>
        <p:nvSpPr>
          <p:cNvPr id="18" name="object 18"/>
          <p:cNvSpPr/>
          <p:nvPr/>
        </p:nvSpPr>
        <p:spPr>
          <a:xfrm>
            <a:off x="7424931" y="3681983"/>
            <a:ext cx="4763554" cy="3176587"/>
          </a:xfrm>
          <a:custGeom>
            <a:avLst/>
            <a:gdLst/>
            <a:ahLst/>
            <a:cxnLst/>
            <a:rect l="l" t="t" r="r" b="b"/>
            <a:pathLst>
              <a:path w="4763554" h="3176587">
                <a:moveTo>
                  <a:pt x="4763554" y="0"/>
                </a:moveTo>
                <a:lnTo>
                  <a:pt x="857" y="3176016"/>
                </a:lnTo>
              </a:path>
              <a:path w="4763554" h="3176587">
                <a:moveTo>
                  <a:pt x="857" y="3176016"/>
                </a:moveTo>
                <a:lnTo>
                  <a:pt x="4763554" y="1"/>
                </a:lnTo>
              </a:path>
            </a:pathLst>
          </a:custGeom>
          <a:ln w="9144">
            <a:solidFill>
              <a:srgbClr val="D9DADA"/>
            </a:solidFill>
          </a:ln>
        </p:spPr>
        <p:txBody>
          <a:bodyPr wrap="square" lIns="0" tIns="0" rIns="0" bIns="0" rtlCol="0">
            <a:noAutofit/>
          </a:bodyPr>
          <a:lstStyle/>
          <a:p>
            <a:endParaRPr/>
          </a:p>
        </p:txBody>
      </p:sp>
      <p:sp>
        <p:nvSpPr>
          <p:cNvPr id="19" name="object 19"/>
          <p:cNvSpPr/>
          <p:nvPr/>
        </p:nvSpPr>
        <p:spPr>
          <a:xfrm>
            <a:off x="9182100" y="0"/>
            <a:ext cx="3006852" cy="6858000"/>
          </a:xfrm>
          <a:custGeom>
            <a:avLst/>
            <a:gdLst/>
            <a:ahLst/>
            <a:cxnLst/>
            <a:rect l="l" t="t" r="r" b="b"/>
            <a:pathLst>
              <a:path w="3006852" h="6858000">
                <a:moveTo>
                  <a:pt x="2042464" y="0"/>
                </a:moveTo>
                <a:lnTo>
                  <a:pt x="0" y="6858000"/>
                </a:lnTo>
                <a:lnTo>
                  <a:pt x="3006851" y="6858000"/>
                </a:lnTo>
                <a:lnTo>
                  <a:pt x="3006851" y="0"/>
                </a:lnTo>
                <a:lnTo>
                  <a:pt x="2042464" y="0"/>
                </a:lnTo>
                <a:close/>
              </a:path>
            </a:pathLst>
          </a:custGeom>
          <a:solidFill>
            <a:srgbClr val="90C225"/>
          </a:solidFill>
        </p:spPr>
        <p:txBody>
          <a:bodyPr wrap="square" lIns="0" tIns="0" rIns="0" bIns="0" rtlCol="0">
            <a:noAutofit/>
          </a:bodyPr>
          <a:lstStyle/>
          <a:p>
            <a:endParaRPr/>
          </a:p>
        </p:txBody>
      </p:sp>
      <p:sp>
        <p:nvSpPr>
          <p:cNvPr id="20" name="object 20"/>
          <p:cNvSpPr/>
          <p:nvPr/>
        </p:nvSpPr>
        <p:spPr>
          <a:xfrm>
            <a:off x="9604330" y="0"/>
            <a:ext cx="2587675" cy="6858000"/>
          </a:xfrm>
          <a:custGeom>
            <a:avLst/>
            <a:gdLst/>
            <a:ahLst/>
            <a:cxnLst/>
            <a:rect l="l" t="t" r="r" b="b"/>
            <a:pathLst>
              <a:path w="2587675" h="6858000">
                <a:moveTo>
                  <a:pt x="2587669" y="0"/>
                </a:moveTo>
                <a:lnTo>
                  <a:pt x="0" y="0"/>
                </a:lnTo>
                <a:lnTo>
                  <a:pt x="1208189" y="6858000"/>
                </a:lnTo>
                <a:lnTo>
                  <a:pt x="2587669" y="6858000"/>
                </a:lnTo>
                <a:lnTo>
                  <a:pt x="2587669" y="0"/>
                </a:lnTo>
                <a:close/>
              </a:path>
            </a:pathLst>
          </a:custGeom>
          <a:solidFill>
            <a:srgbClr val="90C225"/>
          </a:solidFill>
        </p:spPr>
        <p:txBody>
          <a:bodyPr wrap="square" lIns="0" tIns="0" rIns="0" bIns="0" rtlCol="0">
            <a:noAutofit/>
          </a:bodyPr>
          <a:lstStyle/>
          <a:p>
            <a:endParaRPr/>
          </a:p>
        </p:txBody>
      </p:sp>
      <p:sp>
        <p:nvSpPr>
          <p:cNvPr id="21" name="object 21"/>
          <p:cNvSpPr/>
          <p:nvPr/>
        </p:nvSpPr>
        <p:spPr>
          <a:xfrm>
            <a:off x="8932167" y="3048000"/>
            <a:ext cx="3259836" cy="3810000"/>
          </a:xfrm>
          <a:custGeom>
            <a:avLst/>
            <a:gdLst/>
            <a:ahLst/>
            <a:cxnLst/>
            <a:rect l="l" t="t" r="r" b="b"/>
            <a:pathLst>
              <a:path w="3259835" h="3810000">
                <a:moveTo>
                  <a:pt x="3259832" y="4"/>
                </a:moveTo>
                <a:lnTo>
                  <a:pt x="0" y="3810000"/>
                </a:lnTo>
                <a:lnTo>
                  <a:pt x="3259832" y="3810000"/>
                </a:lnTo>
                <a:lnTo>
                  <a:pt x="3259832" y="4"/>
                </a:lnTo>
                <a:close/>
              </a:path>
            </a:pathLst>
          </a:custGeom>
          <a:solidFill>
            <a:srgbClr val="539F20"/>
          </a:solidFill>
        </p:spPr>
        <p:txBody>
          <a:bodyPr wrap="square" lIns="0" tIns="0" rIns="0" bIns="0" rtlCol="0">
            <a:noAutofit/>
          </a:bodyPr>
          <a:lstStyle/>
          <a:p>
            <a:endParaRPr/>
          </a:p>
        </p:txBody>
      </p:sp>
      <p:sp>
        <p:nvSpPr>
          <p:cNvPr id="22" name="object 22"/>
          <p:cNvSpPr/>
          <p:nvPr/>
        </p:nvSpPr>
        <p:spPr>
          <a:xfrm>
            <a:off x="9337793" y="0"/>
            <a:ext cx="2851162" cy="6858000"/>
          </a:xfrm>
          <a:custGeom>
            <a:avLst/>
            <a:gdLst/>
            <a:ahLst/>
            <a:cxnLst/>
            <a:rect l="l" t="t" r="r" b="b"/>
            <a:pathLst>
              <a:path w="2851162" h="6858000">
                <a:moveTo>
                  <a:pt x="0" y="0"/>
                </a:moveTo>
                <a:lnTo>
                  <a:pt x="2467571" y="6858000"/>
                </a:lnTo>
                <a:lnTo>
                  <a:pt x="2851162" y="6858000"/>
                </a:lnTo>
                <a:lnTo>
                  <a:pt x="2851162" y="0"/>
                </a:lnTo>
                <a:lnTo>
                  <a:pt x="0" y="0"/>
                </a:lnTo>
                <a:close/>
              </a:path>
            </a:pathLst>
          </a:custGeom>
          <a:solidFill>
            <a:srgbClr val="3E7818"/>
          </a:solidFill>
        </p:spPr>
        <p:txBody>
          <a:bodyPr wrap="square" lIns="0" tIns="0" rIns="0" bIns="0" rtlCol="0">
            <a:noAutofit/>
          </a:bodyPr>
          <a:lstStyle/>
          <a:p>
            <a:endParaRPr/>
          </a:p>
        </p:txBody>
      </p:sp>
      <p:sp>
        <p:nvSpPr>
          <p:cNvPr id="23" name="object 23"/>
          <p:cNvSpPr/>
          <p:nvPr/>
        </p:nvSpPr>
        <p:spPr>
          <a:xfrm>
            <a:off x="10898132" y="0"/>
            <a:ext cx="1290815" cy="6858000"/>
          </a:xfrm>
          <a:custGeom>
            <a:avLst/>
            <a:gdLst/>
            <a:ahLst/>
            <a:cxnLst/>
            <a:rect l="l" t="t" r="r" b="b"/>
            <a:pathLst>
              <a:path w="1290815" h="6858000">
                <a:moveTo>
                  <a:pt x="1018946" y="0"/>
                </a:moveTo>
                <a:lnTo>
                  <a:pt x="0" y="6858000"/>
                </a:lnTo>
                <a:lnTo>
                  <a:pt x="1290815" y="6858000"/>
                </a:lnTo>
                <a:lnTo>
                  <a:pt x="1290815" y="0"/>
                </a:lnTo>
                <a:lnTo>
                  <a:pt x="1018946" y="0"/>
                </a:lnTo>
                <a:close/>
              </a:path>
            </a:pathLst>
          </a:custGeom>
          <a:solidFill>
            <a:srgbClr val="C0E373"/>
          </a:solidFill>
        </p:spPr>
        <p:txBody>
          <a:bodyPr wrap="square" lIns="0" tIns="0" rIns="0" bIns="0" rtlCol="0">
            <a:noAutofit/>
          </a:bodyPr>
          <a:lstStyle/>
          <a:p>
            <a:endParaRPr/>
          </a:p>
        </p:txBody>
      </p:sp>
      <p:sp>
        <p:nvSpPr>
          <p:cNvPr id="24" name="object 24"/>
          <p:cNvSpPr/>
          <p:nvPr/>
        </p:nvSpPr>
        <p:spPr>
          <a:xfrm>
            <a:off x="10940752" y="0"/>
            <a:ext cx="1248194" cy="6858000"/>
          </a:xfrm>
          <a:custGeom>
            <a:avLst/>
            <a:gdLst/>
            <a:ahLst/>
            <a:cxnLst/>
            <a:rect l="l" t="t" r="r" b="b"/>
            <a:pathLst>
              <a:path w="1248194" h="6858000">
                <a:moveTo>
                  <a:pt x="0" y="0"/>
                </a:moveTo>
                <a:lnTo>
                  <a:pt x="1107770" y="6858000"/>
                </a:lnTo>
                <a:lnTo>
                  <a:pt x="1248194" y="6858000"/>
                </a:lnTo>
                <a:lnTo>
                  <a:pt x="1248194" y="0"/>
                </a:lnTo>
                <a:lnTo>
                  <a:pt x="0" y="0"/>
                </a:lnTo>
                <a:close/>
              </a:path>
            </a:pathLst>
          </a:custGeom>
          <a:solidFill>
            <a:srgbClr val="90C225"/>
          </a:solidFill>
        </p:spPr>
        <p:txBody>
          <a:bodyPr wrap="square" lIns="0" tIns="0" rIns="0" bIns="0" rtlCol="0">
            <a:noAutofit/>
          </a:bodyPr>
          <a:lstStyle/>
          <a:p>
            <a:endParaRPr/>
          </a:p>
        </p:txBody>
      </p:sp>
      <p:sp>
        <p:nvSpPr>
          <p:cNvPr id="25" name="object 25"/>
          <p:cNvSpPr/>
          <p:nvPr/>
        </p:nvSpPr>
        <p:spPr>
          <a:xfrm>
            <a:off x="10372347" y="3590544"/>
            <a:ext cx="1816608" cy="3267455"/>
          </a:xfrm>
          <a:custGeom>
            <a:avLst/>
            <a:gdLst/>
            <a:ahLst/>
            <a:cxnLst/>
            <a:rect l="l" t="t" r="r" b="b"/>
            <a:pathLst>
              <a:path w="1816607" h="3267455">
                <a:moveTo>
                  <a:pt x="0" y="3267455"/>
                </a:moveTo>
                <a:lnTo>
                  <a:pt x="1816608" y="3267455"/>
                </a:lnTo>
                <a:lnTo>
                  <a:pt x="1816608" y="0"/>
                </a:lnTo>
                <a:lnTo>
                  <a:pt x="0" y="3267455"/>
                </a:lnTo>
                <a:close/>
              </a:path>
            </a:pathLst>
          </a:custGeom>
          <a:solidFill>
            <a:srgbClr val="90C225"/>
          </a:solidFill>
        </p:spPr>
        <p:txBody>
          <a:bodyPr wrap="square" lIns="0" tIns="0" rIns="0" bIns="0" rtlCol="0">
            <a:noAutofit/>
          </a:bodyPr>
          <a:lstStyle/>
          <a:p>
            <a:endParaRPr/>
          </a:p>
        </p:txBody>
      </p:sp>
      <p:sp>
        <p:nvSpPr>
          <p:cNvPr id="16" name="object 16"/>
          <p:cNvSpPr/>
          <p:nvPr/>
        </p:nvSpPr>
        <p:spPr>
          <a:xfrm>
            <a:off x="0" y="4012692"/>
            <a:ext cx="448056" cy="2845308"/>
          </a:xfrm>
          <a:custGeom>
            <a:avLst/>
            <a:gdLst/>
            <a:ahLst/>
            <a:cxnLst/>
            <a:rect l="l" t="t" r="r" b="b"/>
            <a:pathLst>
              <a:path w="448056" h="2845307">
                <a:moveTo>
                  <a:pt x="0" y="2845307"/>
                </a:moveTo>
                <a:lnTo>
                  <a:pt x="448056" y="2845307"/>
                </a:lnTo>
                <a:lnTo>
                  <a:pt x="0" y="0"/>
                </a:lnTo>
                <a:lnTo>
                  <a:pt x="0" y="2845307"/>
                </a:lnTo>
                <a:close/>
              </a:path>
            </a:pathLst>
          </a:custGeom>
          <a:solidFill>
            <a:srgbClr val="90C225"/>
          </a:solidFill>
        </p:spPr>
        <p:txBody>
          <a:bodyPr wrap="square" lIns="0" tIns="0" rIns="0" bIns="0" rtlCol="0">
            <a:noAutofit/>
          </a:bodyPr>
          <a:lstStyle/>
          <a:p>
            <a:endParaRPr/>
          </a:p>
        </p:txBody>
      </p:sp>
      <p:sp>
        <p:nvSpPr>
          <p:cNvPr id="14" name="object 14"/>
          <p:cNvSpPr txBox="1"/>
          <p:nvPr/>
        </p:nvSpPr>
        <p:spPr>
          <a:xfrm>
            <a:off x="3883238" y="2286000"/>
            <a:ext cx="3187604" cy="455757"/>
          </a:xfrm>
          <a:prstGeom prst="rect">
            <a:avLst/>
          </a:prstGeom>
        </p:spPr>
        <p:txBody>
          <a:bodyPr wrap="square" lIns="0" tIns="0" rIns="0" bIns="0" rtlCol="0">
            <a:noAutofit/>
          </a:bodyPr>
          <a:lstStyle/>
          <a:p>
            <a:pPr marL="12700">
              <a:lnSpc>
                <a:spcPts val="2245"/>
              </a:lnSpc>
              <a:spcBef>
                <a:spcPts val="112"/>
              </a:spcBef>
            </a:pPr>
            <a:r>
              <a:rPr lang="en-US" sz="2100" b="1" dirty="0" smtClean="0">
                <a:latin typeface="Arial"/>
                <a:cs typeface="Arial"/>
              </a:rPr>
              <a:t>Cont.</a:t>
            </a:r>
            <a:endParaRPr sz="2100" dirty="0">
              <a:latin typeface="Arial"/>
              <a:cs typeface="Arial"/>
            </a:endParaRPr>
          </a:p>
        </p:txBody>
      </p:sp>
      <p:sp>
        <p:nvSpPr>
          <p:cNvPr id="13" name="object 13"/>
          <p:cNvSpPr txBox="1"/>
          <p:nvPr/>
        </p:nvSpPr>
        <p:spPr>
          <a:xfrm>
            <a:off x="2787150" y="3259563"/>
            <a:ext cx="140929" cy="241300"/>
          </a:xfrm>
          <a:prstGeom prst="rect">
            <a:avLst/>
          </a:prstGeom>
        </p:spPr>
        <p:txBody>
          <a:bodyPr wrap="square" lIns="0" tIns="0" rIns="0" bIns="0" rtlCol="0">
            <a:noAutofit/>
          </a:bodyPr>
          <a:lstStyle/>
          <a:p>
            <a:pPr marL="12700">
              <a:lnSpc>
                <a:spcPts val="1839"/>
              </a:lnSpc>
              <a:spcBef>
                <a:spcPts val="92"/>
              </a:spcBef>
            </a:pPr>
            <a:r>
              <a:rPr sz="1700" spc="0" dirty="0" smtClean="0">
                <a:solidFill>
                  <a:srgbClr val="FBFBDA"/>
                </a:solidFill>
                <a:latin typeface="Arial"/>
                <a:cs typeface="Arial"/>
              </a:rPr>
              <a:t>•</a:t>
            </a:r>
            <a:endParaRPr sz="1700">
              <a:latin typeface="Arial"/>
              <a:cs typeface="Arial"/>
            </a:endParaRPr>
          </a:p>
        </p:txBody>
      </p:sp>
      <p:sp>
        <p:nvSpPr>
          <p:cNvPr id="12" name="object 12"/>
          <p:cNvSpPr txBox="1"/>
          <p:nvPr/>
        </p:nvSpPr>
        <p:spPr>
          <a:xfrm>
            <a:off x="3069784" y="3235063"/>
            <a:ext cx="1121216" cy="265799"/>
          </a:xfrm>
          <a:prstGeom prst="rect">
            <a:avLst/>
          </a:prstGeom>
        </p:spPr>
        <p:txBody>
          <a:bodyPr wrap="square" lIns="0" tIns="0" rIns="0" bIns="0" rtlCol="0">
            <a:noAutofit/>
          </a:bodyPr>
          <a:lstStyle/>
          <a:p>
            <a:pPr marL="12700">
              <a:lnSpc>
                <a:spcPts val="1839"/>
              </a:lnSpc>
              <a:spcBef>
                <a:spcPts val="92"/>
              </a:spcBef>
            </a:pPr>
            <a:r>
              <a:rPr sz="1700" dirty="0" smtClean="0">
                <a:latin typeface="Arial"/>
                <a:cs typeface="Arial"/>
              </a:rPr>
              <a:t>Economic</a:t>
            </a:r>
            <a:endParaRPr sz="1700" dirty="0">
              <a:latin typeface="Arial"/>
              <a:cs typeface="Arial"/>
            </a:endParaRPr>
          </a:p>
        </p:txBody>
      </p:sp>
      <p:sp>
        <p:nvSpPr>
          <p:cNvPr id="11" name="object 11"/>
          <p:cNvSpPr txBox="1"/>
          <p:nvPr/>
        </p:nvSpPr>
        <p:spPr>
          <a:xfrm>
            <a:off x="4049508" y="3259563"/>
            <a:ext cx="984178" cy="209577"/>
          </a:xfrm>
          <a:prstGeom prst="rect">
            <a:avLst/>
          </a:prstGeom>
        </p:spPr>
        <p:txBody>
          <a:bodyPr wrap="square" lIns="0" tIns="0" rIns="0" bIns="0" rtlCol="0">
            <a:noAutofit/>
          </a:bodyPr>
          <a:lstStyle/>
          <a:p>
            <a:pPr marL="12700">
              <a:lnSpc>
                <a:spcPts val="1839"/>
              </a:lnSpc>
              <a:spcBef>
                <a:spcPts val="92"/>
              </a:spcBef>
            </a:pPr>
            <a:r>
              <a:rPr sz="1700" dirty="0" smtClean="0">
                <a:latin typeface="Arial"/>
                <a:cs typeface="Arial"/>
              </a:rPr>
              <a:t>condition</a:t>
            </a:r>
            <a:endParaRPr sz="1700" dirty="0">
              <a:latin typeface="Arial"/>
              <a:cs typeface="Arial"/>
            </a:endParaRPr>
          </a:p>
        </p:txBody>
      </p:sp>
      <p:sp>
        <p:nvSpPr>
          <p:cNvPr id="10" name="object 10"/>
          <p:cNvSpPr txBox="1"/>
          <p:nvPr/>
        </p:nvSpPr>
        <p:spPr>
          <a:xfrm>
            <a:off x="5036736" y="3259563"/>
            <a:ext cx="1699201" cy="241300"/>
          </a:xfrm>
          <a:prstGeom prst="rect">
            <a:avLst/>
          </a:prstGeom>
        </p:spPr>
        <p:txBody>
          <a:bodyPr wrap="square" lIns="0" tIns="0" rIns="0" bIns="0" rtlCol="0">
            <a:noAutofit/>
          </a:bodyPr>
          <a:lstStyle/>
          <a:p>
            <a:pPr marL="12700">
              <a:lnSpc>
                <a:spcPts val="1839"/>
              </a:lnSpc>
              <a:spcBef>
                <a:spcPts val="92"/>
              </a:spcBef>
            </a:pPr>
            <a:r>
              <a:rPr sz="1700" spc="0" dirty="0" smtClean="0">
                <a:latin typeface="Arial"/>
                <a:cs typeface="Arial"/>
              </a:rPr>
              <a:t>and</a:t>
            </a:r>
            <a:r>
              <a:rPr sz="1700" spc="260" dirty="0" smtClean="0">
                <a:latin typeface="Arial"/>
                <a:cs typeface="Arial"/>
              </a:rPr>
              <a:t> </a:t>
            </a:r>
            <a:r>
              <a:rPr sz="1700" spc="0" dirty="0" smtClean="0">
                <a:latin typeface="Arial"/>
                <a:cs typeface="Arial"/>
              </a:rPr>
              <a:t>patient</a:t>
            </a:r>
            <a:r>
              <a:rPr sz="1700" spc="290" dirty="0" smtClean="0">
                <a:latin typeface="Arial"/>
                <a:cs typeface="Arial"/>
              </a:rPr>
              <a:t> </a:t>
            </a:r>
            <a:r>
              <a:rPr sz="1700" spc="0" dirty="0" smtClean="0">
                <a:latin typeface="Arial"/>
                <a:cs typeface="Arial"/>
              </a:rPr>
              <a:t>care</a:t>
            </a:r>
            <a:r>
              <a:rPr sz="1700" spc="0" dirty="0" smtClean="0">
                <a:solidFill>
                  <a:srgbClr val="BFBF7E"/>
                </a:solidFill>
                <a:latin typeface="Arial"/>
                <a:cs typeface="Arial"/>
              </a:rPr>
              <a:t>:</a:t>
            </a:r>
            <a:endParaRPr sz="1700" dirty="0">
              <a:latin typeface="Arial"/>
              <a:cs typeface="Arial"/>
            </a:endParaRPr>
          </a:p>
        </p:txBody>
      </p:sp>
      <p:sp>
        <p:nvSpPr>
          <p:cNvPr id="9" name="object 9"/>
          <p:cNvSpPr txBox="1"/>
          <p:nvPr/>
        </p:nvSpPr>
        <p:spPr>
          <a:xfrm>
            <a:off x="3029906" y="3573658"/>
            <a:ext cx="117199" cy="203200"/>
          </a:xfrm>
          <a:prstGeom prst="rect">
            <a:avLst/>
          </a:prstGeom>
        </p:spPr>
        <p:txBody>
          <a:bodyPr wrap="square" lIns="0" tIns="0" rIns="0" bIns="0" rtlCol="0">
            <a:noAutofit/>
          </a:bodyPr>
          <a:lstStyle/>
          <a:p>
            <a:pPr marL="12700">
              <a:lnSpc>
                <a:spcPts val="1530"/>
              </a:lnSpc>
              <a:spcBef>
                <a:spcPts val="76"/>
              </a:spcBef>
            </a:pPr>
            <a:r>
              <a:rPr sz="1400" spc="0" dirty="0" smtClean="0">
                <a:solidFill>
                  <a:srgbClr val="A7A8E2"/>
                </a:solidFill>
                <a:latin typeface="Arial"/>
                <a:cs typeface="Arial"/>
              </a:rPr>
              <a:t>-</a:t>
            </a:r>
            <a:endParaRPr sz="1400">
              <a:latin typeface="Arial"/>
              <a:cs typeface="Arial"/>
            </a:endParaRPr>
          </a:p>
        </p:txBody>
      </p:sp>
      <p:sp>
        <p:nvSpPr>
          <p:cNvPr id="8" name="object 8"/>
          <p:cNvSpPr txBox="1"/>
          <p:nvPr/>
        </p:nvSpPr>
        <p:spPr>
          <a:xfrm>
            <a:off x="3199836" y="3573658"/>
            <a:ext cx="4174896" cy="648261"/>
          </a:xfrm>
          <a:prstGeom prst="rect">
            <a:avLst/>
          </a:prstGeom>
        </p:spPr>
        <p:txBody>
          <a:bodyPr wrap="square" lIns="0" tIns="0" rIns="0" bIns="0" rtlCol="0">
            <a:noAutofit/>
          </a:bodyPr>
          <a:lstStyle/>
          <a:p>
            <a:pPr marL="20794">
              <a:lnSpc>
                <a:spcPts val="1530"/>
              </a:lnSpc>
              <a:spcBef>
                <a:spcPts val="76"/>
              </a:spcBef>
            </a:pPr>
            <a:r>
              <a:rPr sz="1400" spc="0" dirty="0" smtClean="0">
                <a:latin typeface="Arial"/>
                <a:cs typeface="Arial"/>
              </a:rPr>
              <a:t>If</a:t>
            </a:r>
            <a:r>
              <a:rPr sz="1400" spc="-19" dirty="0" smtClean="0">
                <a:latin typeface="Arial"/>
                <a:cs typeface="Arial"/>
              </a:rPr>
              <a:t> </a:t>
            </a:r>
            <a:r>
              <a:rPr sz="1400" spc="0" dirty="0" smtClean="0">
                <a:latin typeface="Arial"/>
                <a:cs typeface="Arial"/>
              </a:rPr>
              <a:t>a</a:t>
            </a:r>
            <a:r>
              <a:rPr sz="1400" spc="109" dirty="0" smtClean="0">
                <a:latin typeface="Arial"/>
                <a:cs typeface="Arial"/>
              </a:rPr>
              <a:t> </a:t>
            </a:r>
            <a:r>
              <a:rPr sz="1400" spc="0" dirty="0" smtClean="0">
                <a:latin typeface="Arial"/>
                <a:cs typeface="Arial"/>
              </a:rPr>
              <a:t>patient</a:t>
            </a:r>
            <a:r>
              <a:rPr sz="1400" spc="254" dirty="0" smtClean="0">
                <a:latin typeface="Arial"/>
                <a:cs typeface="Arial"/>
              </a:rPr>
              <a:t> </a:t>
            </a:r>
            <a:r>
              <a:rPr sz="1400" spc="0" dirty="0" smtClean="0">
                <a:latin typeface="Arial"/>
                <a:cs typeface="Arial"/>
              </a:rPr>
              <a:t>belongs </a:t>
            </a:r>
            <a:r>
              <a:rPr sz="1400" spc="19" dirty="0" smtClean="0">
                <a:latin typeface="Arial"/>
                <a:cs typeface="Arial"/>
              </a:rPr>
              <a:t> </a:t>
            </a:r>
            <a:r>
              <a:rPr sz="1400" spc="0" dirty="0" smtClean="0">
                <a:latin typeface="Arial"/>
                <a:cs typeface="Arial"/>
              </a:rPr>
              <a:t>to</a:t>
            </a:r>
            <a:r>
              <a:rPr sz="1400" spc="100" dirty="0" smtClean="0">
                <a:latin typeface="Arial"/>
                <a:cs typeface="Arial"/>
              </a:rPr>
              <a:t> </a:t>
            </a:r>
            <a:r>
              <a:rPr sz="1400" spc="0" dirty="0" smtClean="0">
                <a:latin typeface="Arial"/>
                <a:cs typeface="Arial"/>
              </a:rPr>
              <a:t>working</a:t>
            </a:r>
            <a:r>
              <a:rPr sz="1400" spc="268" dirty="0" smtClean="0">
                <a:latin typeface="Arial"/>
                <a:cs typeface="Arial"/>
              </a:rPr>
              <a:t> </a:t>
            </a:r>
            <a:r>
              <a:rPr sz="1400" spc="0" dirty="0" smtClean="0">
                <a:latin typeface="Arial"/>
                <a:cs typeface="Arial"/>
              </a:rPr>
              <a:t>or</a:t>
            </a:r>
            <a:r>
              <a:rPr sz="1400" spc="89" dirty="0" smtClean="0">
                <a:latin typeface="Arial"/>
                <a:cs typeface="Arial"/>
              </a:rPr>
              <a:t> </a:t>
            </a:r>
            <a:r>
              <a:rPr sz="1400" spc="0" dirty="0" smtClean="0">
                <a:latin typeface="Arial"/>
                <a:cs typeface="Arial"/>
              </a:rPr>
              <a:t>middle</a:t>
            </a:r>
            <a:r>
              <a:rPr sz="1400" spc="267" dirty="0" smtClean="0">
                <a:latin typeface="Arial"/>
                <a:cs typeface="Arial"/>
              </a:rPr>
              <a:t> </a:t>
            </a:r>
            <a:r>
              <a:rPr sz="1400" spc="0" dirty="0" smtClean="0">
                <a:latin typeface="Arial"/>
                <a:cs typeface="Arial"/>
              </a:rPr>
              <a:t>class, </a:t>
            </a:r>
            <a:r>
              <a:rPr sz="1400" spc="-114" dirty="0" smtClean="0">
                <a:latin typeface="Arial"/>
                <a:cs typeface="Arial"/>
              </a:rPr>
              <a:t> </a:t>
            </a:r>
            <a:r>
              <a:rPr sz="1400" spc="0" dirty="0" smtClean="0">
                <a:latin typeface="Arial"/>
                <a:cs typeface="Arial"/>
              </a:rPr>
              <a:t>the</a:t>
            </a:r>
            <a:r>
              <a:rPr lang="en-US" sz="1400" dirty="0">
                <a:latin typeface="Arial"/>
                <a:cs typeface="Arial"/>
              </a:rPr>
              <a:t> </a:t>
            </a:r>
            <a:r>
              <a:rPr sz="1400" dirty="0" smtClean="0">
                <a:latin typeface="Arial"/>
                <a:cs typeface="Arial"/>
              </a:rPr>
              <a:t>family </a:t>
            </a:r>
            <a:r>
              <a:rPr sz="1400" spc="29" dirty="0" smtClean="0">
                <a:latin typeface="Arial"/>
                <a:cs typeface="Arial"/>
              </a:rPr>
              <a:t> </a:t>
            </a:r>
            <a:r>
              <a:rPr sz="1400" spc="0" dirty="0" smtClean="0">
                <a:latin typeface="Arial"/>
                <a:cs typeface="Arial"/>
              </a:rPr>
              <a:t>will</a:t>
            </a:r>
            <a:r>
              <a:rPr sz="1400" spc="341" dirty="0" smtClean="0">
                <a:latin typeface="Arial"/>
                <a:cs typeface="Arial"/>
              </a:rPr>
              <a:t> </a:t>
            </a:r>
            <a:r>
              <a:rPr sz="1400" spc="0" dirty="0" smtClean="0">
                <a:latin typeface="Arial"/>
                <a:cs typeface="Arial"/>
              </a:rPr>
              <a:t>face</a:t>
            </a:r>
            <a:r>
              <a:rPr sz="1400" spc="150" dirty="0" smtClean="0">
                <a:latin typeface="Arial"/>
                <a:cs typeface="Arial"/>
              </a:rPr>
              <a:t> </a:t>
            </a:r>
            <a:r>
              <a:rPr sz="1400" spc="0" dirty="0" smtClean="0">
                <a:latin typeface="Arial"/>
                <a:cs typeface="Arial"/>
              </a:rPr>
              <a:t>economic </a:t>
            </a:r>
            <a:r>
              <a:rPr sz="1400" spc="-144" dirty="0" smtClean="0">
                <a:latin typeface="Arial"/>
                <a:cs typeface="Arial"/>
              </a:rPr>
              <a:t> </a:t>
            </a:r>
            <a:r>
              <a:rPr sz="1400" spc="0" dirty="0" smtClean="0">
                <a:latin typeface="Arial"/>
                <a:cs typeface="Arial"/>
              </a:rPr>
              <a:t>problems</a:t>
            </a:r>
            <a:r>
              <a:rPr sz="1400" spc="290" dirty="0" smtClean="0">
                <a:latin typeface="Arial"/>
                <a:cs typeface="Arial"/>
              </a:rPr>
              <a:t> </a:t>
            </a:r>
            <a:r>
              <a:rPr sz="1400" spc="0" dirty="0" smtClean="0">
                <a:latin typeface="Arial"/>
                <a:cs typeface="Arial"/>
              </a:rPr>
              <a:t>and</a:t>
            </a:r>
            <a:r>
              <a:rPr sz="1400" spc="327" dirty="0" smtClean="0">
                <a:latin typeface="Arial"/>
                <a:cs typeface="Arial"/>
              </a:rPr>
              <a:t> </a:t>
            </a:r>
            <a:r>
              <a:rPr sz="1400" spc="0" dirty="0" smtClean="0">
                <a:latin typeface="Arial"/>
                <a:cs typeface="Arial"/>
              </a:rPr>
              <a:t>the</a:t>
            </a:r>
            <a:r>
              <a:rPr sz="1400" spc="212" dirty="0" smtClean="0">
                <a:latin typeface="Arial"/>
                <a:cs typeface="Arial"/>
              </a:rPr>
              <a:t> </a:t>
            </a:r>
            <a:r>
              <a:rPr sz="1400" spc="0" dirty="0" smtClean="0">
                <a:latin typeface="Arial"/>
                <a:cs typeface="Arial"/>
              </a:rPr>
              <a:t>patient will</a:t>
            </a:r>
            <a:r>
              <a:rPr sz="1400" spc="154" dirty="0" smtClean="0">
                <a:latin typeface="Arial"/>
                <a:cs typeface="Arial"/>
              </a:rPr>
              <a:t> </a:t>
            </a:r>
            <a:r>
              <a:rPr sz="1400" spc="0" dirty="0" smtClean="0">
                <a:latin typeface="Arial"/>
                <a:cs typeface="Arial"/>
              </a:rPr>
              <a:t>have</a:t>
            </a:r>
            <a:r>
              <a:rPr sz="1400" spc="144" dirty="0" smtClean="0">
                <a:latin typeface="Arial"/>
                <a:cs typeface="Arial"/>
              </a:rPr>
              <a:t> </a:t>
            </a:r>
            <a:r>
              <a:rPr sz="1400" spc="0" dirty="0" smtClean="0">
                <a:latin typeface="Arial"/>
                <a:cs typeface="Arial"/>
              </a:rPr>
              <a:t>the</a:t>
            </a:r>
            <a:r>
              <a:rPr sz="1400" spc="84" dirty="0" smtClean="0">
                <a:latin typeface="Arial"/>
                <a:cs typeface="Arial"/>
              </a:rPr>
              <a:t> </a:t>
            </a:r>
            <a:r>
              <a:rPr sz="1400" spc="0" dirty="0" smtClean="0">
                <a:latin typeface="Arial"/>
                <a:cs typeface="Arial"/>
              </a:rPr>
              <a:t>fear</a:t>
            </a:r>
            <a:r>
              <a:rPr sz="1400" spc="131" dirty="0" smtClean="0">
                <a:latin typeface="Arial"/>
                <a:cs typeface="Arial"/>
              </a:rPr>
              <a:t> </a:t>
            </a:r>
            <a:r>
              <a:rPr sz="1400" spc="0" dirty="0" smtClean="0">
                <a:latin typeface="Arial"/>
                <a:cs typeface="Arial"/>
              </a:rPr>
              <a:t>of</a:t>
            </a:r>
            <a:r>
              <a:rPr sz="1400" spc="100" dirty="0" smtClean="0">
                <a:latin typeface="Arial"/>
                <a:cs typeface="Arial"/>
              </a:rPr>
              <a:t> </a:t>
            </a:r>
            <a:r>
              <a:rPr sz="1400" spc="0" dirty="0" smtClean="0">
                <a:latin typeface="Arial"/>
                <a:cs typeface="Arial"/>
              </a:rPr>
              <a:t>destitution</a:t>
            </a:r>
            <a:r>
              <a:rPr sz="1400" spc="0" dirty="0" smtClean="0">
                <a:solidFill>
                  <a:srgbClr val="BFBFD8"/>
                </a:solidFill>
                <a:latin typeface="Arial"/>
                <a:cs typeface="Arial"/>
              </a:rPr>
              <a:t>.</a:t>
            </a:r>
            <a:endParaRPr sz="1400" dirty="0">
              <a:latin typeface="Arial"/>
              <a:cs typeface="Arial"/>
            </a:endParaRPr>
          </a:p>
        </p:txBody>
      </p:sp>
      <p:sp>
        <p:nvSpPr>
          <p:cNvPr id="7" name="object 7"/>
          <p:cNvSpPr txBox="1"/>
          <p:nvPr/>
        </p:nvSpPr>
        <p:spPr>
          <a:xfrm>
            <a:off x="3029903" y="4374768"/>
            <a:ext cx="117199" cy="203200"/>
          </a:xfrm>
          <a:prstGeom prst="rect">
            <a:avLst/>
          </a:prstGeom>
        </p:spPr>
        <p:txBody>
          <a:bodyPr wrap="square" lIns="0" tIns="0" rIns="0" bIns="0" rtlCol="0">
            <a:noAutofit/>
          </a:bodyPr>
          <a:lstStyle/>
          <a:p>
            <a:pPr marL="12700">
              <a:lnSpc>
                <a:spcPts val="1530"/>
              </a:lnSpc>
              <a:spcBef>
                <a:spcPts val="76"/>
              </a:spcBef>
            </a:pPr>
            <a:r>
              <a:rPr sz="1400" spc="0" dirty="0" smtClean="0">
                <a:solidFill>
                  <a:srgbClr val="BFBFF6"/>
                </a:solidFill>
                <a:latin typeface="Arial"/>
                <a:cs typeface="Arial"/>
              </a:rPr>
              <a:t>-</a:t>
            </a:r>
            <a:endParaRPr sz="1400">
              <a:latin typeface="Arial"/>
              <a:cs typeface="Arial"/>
            </a:endParaRPr>
          </a:p>
        </p:txBody>
      </p:sp>
      <p:sp>
        <p:nvSpPr>
          <p:cNvPr id="6" name="object 6"/>
          <p:cNvSpPr txBox="1"/>
          <p:nvPr/>
        </p:nvSpPr>
        <p:spPr>
          <a:xfrm>
            <a:off x="3207927" y="4374768"/>
            <a:ext cx="3847930" cy="421684"/>
          </a:xfrm>
          <a:prstGeom prst="rect">
            <a:avLst/>
          </a:prstGeom>
        </p:spPr>
        <p:txBody>
          <a:bodyPr wrap="square" lIns="0" tIns="0" rIns="0" bIns="0" rtlCol="0">
            <a:noAutofit/>
          </a:bodyPr>
          <a:lstStyle/>
          <a:p>
            <a:pPr marL="12701">
              <a:lnSpc>
                <a:spcPts val="1530"/>
              </a:lnSpc>
              <a:spcBef>
                <a:spcPts val="76"/>
              </a:spcBef>
            </a:pPr>
            <a:r>
              <a:rPr sz="1400" dirty="0" smtClean="0">
                <a:latin typeface="Arial"/>
                <a:cs typeface="Arial"/>
              </a:rPr>
              <a:t>lnspite </a:t>
            </a:r>
            <a:r>
              <a:rPr sz="1400" spc="-114" dirty="0" smtClean="0">
                <a:latin typeface="Arial"/>
                <a:cs typeface="Arial"/>
              </a:rPr>
              <a:t> </a:t>
            </a:r>
            <a:r>
              <a:rPr sz="1400" spc="0" dirty="0" smtClean="0">
                <a:latin typeface="Arial"/>
                <a:cs typeface="Arial"/>
              </a:rPr>
              <a:t>of</a:t>
            </a:r>
            <a:r>
              <a:rPr sz="1400" spc="100" dirty="0" smtClean="0">
                <a:latin typeface="Arial"/>
                <a:cs typeface="Arial"/>
              </a:rPr>
              <a:t> </a:t>
            </a:r>
            <a:r>
              <a:rPr sz="1400" spc="0" dirty="0" smtClean="0">
                <a:latin typeface="Arial"/>
                <a:cs typeface="Arial"/>
              </a:rPr>
              <a:t>the</a:t>
            </a:r>
            <a:r>
              <a:rPr sz="1400" spc="84" dirty="0" smtClean="0">
                <a:latin typeface="Arial"/>
                <a:cs typeface="Arial"/>
              </a:rPr>
              <a:t> </a:t>
            </a:r>
            <a:r>
              <a:rPr sz="1400" spc="0" dirty="0" smtClean="0">
                <a:latin typeface="Arial"/>
                <a:cs typeface="Arial"/>
              </a:rPr>
              <a:t>willingness </a:t>
            </a:r>
            <a:r>
              <a:rPr sz="1400" spc="34" dirty="0" smtClean="0">
                <a:latin typeface="Arial"/>
                <a:cs typeface="Arial"/>
              </a:rPr>
              <a:t> </a:t>
            </a:r>
            <a:r>
              <a:rPr sz="1400" spc="0" dirty="0" smtClean="0">
                <a:latin typeface="Arial"/>
                <a:cs typeface="Arial"/>
              </a:rPr>
              <a:t>of</a:t>
            </a:r>
            <a:r>
              <a:rPr sz="1400" spc="100" dirty="0" smtClean="0">
                <a:latin typeface="Arial"/>
                <a:cs typeface="Arial"/>
              </a:rPr>
              <a:t> </a:t>
            </a:r>
            <a:r>
              <a:rPr sz="1400" spc="0" dirty="0" smtClean="0">
                <a:latin typeface="Arial"/>
                <a:cs typeface="Arial"/>
              </a:rPr>
              <a:t>the</a:t>
            </a:r>
            <a:r>
              <a:rPr sz="1400" spc="150" dirty="0" smtClean="0">
                <a:latin typeface="Arial"/>
                <a:cs typeface="Arial"/>
              </a:rPr>
              <a:t> </a:t>
            </a:r>
            <a:r>
              <a:rPr sz="1400" spc="0" dirty="0" smtClean="0">
                <a:latin typeface="Arial"/>
                <a:cs typeface="Arial"/>
              </a:rPr>
              <a:t>patient</a:t>
            </a:r>
            <a:r>
              <a:rPr sz="1400" spc="252" dirty="0" smtClean="0">
                <a:latin typeface="Arial"/>
                <a:cs typeface="Arial"/>
              </a:rPr>
              <a:t> </a:t>
            </a:r>
            <a:r>
              <a:rPr sz="1400" spc="0" dirty="0" smtClean="0">
                <a:latin typeface="Arial"/>
                <a:cs typeface="Arial"/>
              </a:rPr>
              <a:t>nobody</a:t>
            </a:r>
            <a:endParaRPr sz="1400" dirty="0">
              <a:latin typeface="Arial"/>
              <a:cs typeface="Arial"/>
            </a:endParaRPr>
          </a:p>
          <a:p>
            <a:pPr marL="12700" marR="26670">
              <a:lnSpc>
                <a:spcPct val="95825"/>
              </a:lnSpc>
              <a:spcBef>
                <a:spcPts val="33"/>
              </a:spcBef>
            </a:pPr>
            <a:r>
              <a:rPr sz="1400" spc="0" dirty="0" smtClean="0">
                <a:latin typeface="Arial"/>
                <a:cs typeface="Arial"/>
              </a:rPr>
              <a:t>prefers</a:t>
            </a:r>
            <a:r>
              <a:rPr sz="1400" spc="159" dirty="0" smtClean="0">
                <a:latin typeface="Arial"/>
                <a:cs typeface="Arial"/>
              </a:rPr>
              <a:t> </a:t>
            </a:r>
            <a:r>
              <a:rPr sz="1400" spc="0" dirty="0" smtClean="0">
                <a:latin typeface="Arial"/>
                <a:cs typeface="Arial"/>
              </a:rPr>
              <a:t>to</a:t>
            </a:r>
            <a:r>
              <a:rPr sz="1400" spc="164" dirty="0" smtClean="0">
                <a:latin typeface="Arial"/>
                <a:cs typeface="Arial"/>
              </a:rPr>
              <a:t> </a:t>
            </a:r>
            <a:r>
              <a:rPr sz="1400" spc="0" dirty="0" smtClean="0">
                <a:latin typeface="Arial"/>
                <a:cs typeface="Arial"/>
              </a:rPr>
              <a:t>employ</a:t>
            </a:r>
            <a:r>
              <a:rPr sz="1400" spc="197" dirty="0" smtClean="0">
                <a:latin typeface="Arial"/>
                <a:cs typeface="Arial"/>
              </a:rPr>
              <a:t> </a:t>
            </a:r>
            <a:r>
              <a:rPr sz="1400" spc="0" dirty="0" smtClean="0">
                <a:latin typeface="Arial"/>
                <a:cs typeface="Arial"/>
              </a:rPr>
              <a:t>him</a:t>
            </a:r>
            <a:r>
              <a:rPr sz="1400" spc="0" dirty="0" smtClean="0">
                <a:solidFill>
                  <a:srgbClr val="C3A88E"/>
                </a:solidFill>
                <a:latin typeface="Arial"/>
                <a:cs typeface="Arial"/>
              </a:rPr>
              <a:t>.</a:t>
            </a:r>
            <a:endParaRPr sz="1400" dirty="0">
              <a:latin typeface="Arial"/>
              <a:cs typeface="Arial"/>
            </a:endParaRPr>
          </a:p>
        </p:txBody>
      </p:sp>
      <p:sp>
        <p:nvSpPr>
          <p:cNvPr id="5" name="object 5"/>
          <p:cNvSpPr txBox="1"/>
          <p:nvPr/>
        </p:nvSpPr>
        <p:spPr>
          <a:xfrm>
            <a:off x="3029898" y="4949302"/>
            <a:ext cx="117199" cy="203200"/>
          </a:xfrm>
          <a:prstGeom prst="rect">
            <a:avLst/>
          </a:prstGeom>
        </p:spPr>
        <p:txBody>
          <a:bodyPr wrap="square" lIns="0" tIns="0" rIns="0" bIns="0" rtlCol="0">
            <a:noAutofit/>
          </a:bodyPr>
          <a:lstStyle/>
          <a:p>
            <a:pPr marL="12700">
              <a:lnSpc>
                <a:spcPts val="1530"/>
              </a:lnSpc>
              <a:spcBef>
                <a:spcPts val="76"/>
              </a:spcBef>
            </a:pPr>
            <a:r>
              <a:rPr sz="1400" spc="0" dirty="0" smtClean="0">
                <a:solidFill>
                  <a:srgbClr val="BFBFF6"/>
                </a:solidFill>
                <a:latin typeface="Arial"/>
                <a:cs typeface="Arial"/>
              </a:rPr>
              <a:t>-</a:t>
            </a:r>
            <a:endParaRPr sz="1400">
              <a:latin typeface="Arial"/>
              <a:cs typeface="Arial"/>
            </a:endParaRPr>
          </a:p>
        </p:txBody>
      </p:sp>
      <p:sp>
        <p:nvSpPr>
          <p:cNvPr id="4" name="object 4"/>
          <p:cNvSpPr txBox="1"/>
          <p:nvPr/>
        </p:nvSpPr>
        <p:spPr>
          <a:xfrm>
            <a:off x="3191739" y="4949302"/>
            <a:ext cx="4109592" cy="429776"/>
          </a:xfrm>
          <a:prstGeom prst="rect">
            <a:avLst/>
          </a:prstGeom>
        </p:spPr>
        <p:txBody>
          <a:bodyPr wrap="square" lIns="0" tIns="0" rIns="0" bIns="0" rtlCol="0">
            <a:noAutofit/>
          </a:bodyPr>
          <a:lstStyle/>
          <a:p>
            <a:pPr marL="12700">
              <a:lnSpc>
                <a:spcPts val="1530"/>
              </a:lnSpc>
              <a:spcBef>
                <a:spcPts val="76"/>
              </a:spcBef>
            </a:pPr>
            <a:r>
              <a:rPr sz="1400" spc="0" dirty="0" smtClean="0">
                <a:latin typeface="Arial"/>
                <a:cs typeface="Arial"/>
              </a:rPr>
              <a:t>As</a:t>
            </a:r>
            <a:r>
              <a:rPr sz="1400" spc="144" dirty="0" smtClean="0">
                <a:latin typeface="Arial"/>
                <a:cs typeface="Arial"/>
              </a:rPr>
              <a:t> </a:t>
            </a:r>
            <a:r>
              <a:rPr sz="1400" spc="0" dirty="0" smtClean="0">
                <a:latin typeface="Arial"/>
                <a:cs typeface="Arial"/>
              </a:rPr>
              <a:t>a</a:t>
            </a:r>
            <a:r>
              <a:rPr sz="1400" spc="109" dirty="0" smtClean="0">
                <a:latin typeface="Arial"/>
                <a:cs typeface="Arial"/>
              </a:rPr>
              <a:t> </a:t>
            </a:r>
            <a:r>
              <a:rPr sz="1400" spc="0" dirty="0" smtClean="0">
                <a:latin typeface="Arial"/>
                <a:cs typeface="Arial"/>
              </a:rPr>
              <a:t>result </a:t>
            </a:r>
            <a:r>
              <a:rPr sz="1400" spc="-104" dirty="0" smtClean="0">
                <a:latin typeface="Arial"/>
                <a:cs typeface="Arial"/>
              </a:rPr>
              <a:t> </a:t>
            </a:r>
            <a:r>
              <a:rPr sz="1400" spc="0" dirty="0" smtClean="0">
                <a:latin typeface="Arial"/>
                <a:cs typeface="Arial"/>
              </a:rPr>
              <a:t>the </a:t>
            </a:r>
            <a:r>
              <a:rPr sz="1400" spc="18" dirty="0" smtClean="0">
                <a:latin typeface="Arial"/>
                <a:cs typeface="Arial"/>
              </a:rPr>
              <a:t> </a:t>
            </a:r>
            <a:r>
              <a:rPr sz="1400" spc="0" dirty="0" smtClean="0">
                <a:latin typeface="Arial"/>
                <a:cs typeface="Arial"/>
              </a:rPr>
              <a:t>patient </a:t>
            </a:r>
            <a:r>
              <a:rPr sz="1400" spc="75" dirty="0" smtClean="0">
                <a:latin typeface="Arial"/>
                <a:cs typeface="Arial"/>
              </a:rPr>
              <a:t> </a:t>
            </a:r>
            <a:r>
              <a:rPr sz="1400" spc="0" dirty="0" smtClean="0">
                <a:latin typeface="Arial"/>
                <a:cs typeface="Arial"/>
              </a:rPr>
              <a:t>is</a:t>
            </a:r>
            <a:r>
              <a:rPr sz="1400" spc="119" dirty="0" smtClean="0">
                <a:latin typeface="Arial"/>
                <a:cs typeface="Arial"/>
              </a:rPr>
              <a:t> </a:t>
            </a:r>
            <a:r>
              <a:rPr sz="1400" spc="0" dirty="0" smtClean="0">
                <a:latin typeface="Arial"/>
                <a:cs typeface="Arial"/>
              </a:rPr>
              <a:t>forced</a:t>
            </a:r>
            <a:r>
              <a:rPr sz="1400" spc="248" dirty="0" smtClean="0">
                <a:latin typeface="Arial"/>
                <a:cs typeface="Arial"/>
              </a:rPr>
              <a:t> </a:t>
            </a:r>
            <a:r>
              <a:rPr sz="1400" spc="0" dirty="0" smtClean="0">
                <a:latin typeface="Arial"/>
                <a:cs typeface="Arial"/>
              </a:rPr>
              <a:t>to</a:t>
            </a:r>
            <a:r>
              <a:rPr sz="1400" spc="100" dirty="0" smtClean="0">
                <a:latin typeface="Arial"/>
                <a:cs typeface="Arial"/>
              </a:rPr>
              <a:t> </a:t>
            </a:r>
            <a:r>
              <a:rPr sz="1400" spc="0" dirty="0" smtClean="0">
                <a:latin typeface="Arial"/>
                <a:cs typeface="Arial"/>
              </a:rPr>
              <a:t>lead </a:t>
            </a:r>
            <a:r>
              <a:rPr sz="1400" spc="-119" dirty="0" smtClean="0">
                <a:latin typeface="Arial"/>
                <a:cs typeface="Arial"/>
              </a:rPr>
              <a:t> </a:t>
            </a:r>
            <a:r>
              <a:rPr sz="1400" spc="0" dirty="0" smtClean="0">
                <a:latin typeface="Arial"/>
                <a:cs typeface="Arial"/>
              </a:rPr>
              <a:t>an</a:t>
            </a:r>
            <a:r>
              <a:rPr sz="1400" spc="159" dirty="0" smtClean="0">
                <a:latin typeface="Arial"/>
                <a:cs typeface="Arial"/>
              </a:rPr>
              <a:t> </a:t>
            </a:r>
            <a:r>
              <a:rPr sz="1400" spc="0" dirty="0" smtClean="0">
                <a:latin typeface="Arial"/>
                <a:cs typeface="Arial"/>
              </a:rPr>
              <a:t>idle </a:t>
            </a:r>
            <a:r>
              <a:rPr sz="1400" spc="89" dirty="0" smtClean="0">
                <a:latin typeface="Arial"/>
                <a:cs typeface="Arial"/>
              </a:rPr>
              <a:t> </a:t>
            </a:r>
            <a:r>
              <a:rPr sz="1400" spc="0" dirty="0" smtClean="0">
                <a:latin typeface="Arial"/>
                <a:cs typeface="Arial"/>
              </a:rPr>
              <a:t>life</a:t>
            </a:r>
            <a:r>
              <a:rPr lang="en-US" sz="1400" dirty="0">
                <a:latin typeface="Arial"/>
                <a:cs typeface="Arial"/>
              </a:rPr>
              <a:t> </a:t>
            </a:r>
            <a:r>
              <a:rPr sz="1400" dirty="0" smtClean="0">
                <a:latin typeface="Arial"/>
                <a:cs typeface="Arial"/>
              </a:rPr>
              <a:t>which </a:t>
            </a:r>
            <a:r>
              <a:rPr sz="1400" spc="89" dirty="0" smtClean="0">
                <a:latin typeface="Arial"/>
                <a:cs typeface="Arial"/>
              </a:rPr>
              <a:t> </a:t>
            </a:r>
            <a:r>
              <a:rPr sz="1400" spc="0" dirty="0" smtClean="0">
                <a:latin typeface="Arial"/>
                <a:cs typeface="Arial"/>
              </a:rPr>
              <a:t>leads </a:t>
            </a:r>
            <a:r>
              <a:rPr sz="1400" spc="-50" dirty="0" smtClean="0">
                <a:latin typeface="Arial"/>
                <a:cs typeface="Arial"/>
              </a:rPr>
              <a:t> </a:t>
            </a:r>
            <a:r>
              <a:rPr sz="1400" spc="0" dirty="0" smtClean="0">
                <a:latin typeface="Arial"/>
                <a:cs typeface="Arial"/>
              </a:rPr>
              <a:t>to</a:t>
            </a:r>
            <a:r>
              <a:rPr sz="1400" spc="39" dirty="0" smtClean="0">
                <a:latin typeface="Arial"/>
                <a:cs typeface="Arial"/>
              </a:rPr>
              <a:t> </a:t>
            </a:r>
            <a:r>
              <a:rPr sz="1400" spc="0" dirty="0" smtClean="0">
                <a:latin typeface="Arial"/>
                <a:cs typeface="Arial"/>
              </a:rPr>
              <a:t>serious </a:t>
            </a:r>
            <a:r>
              <a:rPr sz="1400" spc="75" dirty="0" smtClean="0">
                <a:latin typeface="Arial"/>
                <a:cs typeface="Arial"/>
              </a:rPr>
              <a:t> </a:t>
            </a:r>
            <a:r>
              <a:rPr sz="1400" spc="0" dirty="0" smtClean="0">
                <a:latin typeface="Arial"/>
                <a:cs typeface="Arial"/>
              </a:rPr>
              <a:t>economic </a:t>
            </a:r>
            <a:r>
              <a:rPr sz="1400" spc="-4" dirty="0" smtClean="0">
                <a:latin typeface="Arial"/>
                <a:cs typeface="Arial"/>
              </a:rPr>
              <a:t> </a:t>
            </a:r>
            <a:r>
              <a:rPr sz="1400" spc="0" dirty="0" smtClean="0">
                <a:latin typeface="Arial"/>
                <a:cs typeface="Arial"/>
              </a:rPr>
              <a:t>problems</a:t>
            </a:r>
            <a:r>
              <a:rPr sz="1400" spc="0" dirty="0" smtClean="0">
                <a:solidFill>
                  <a:srgbClr val="BFBFD8"/>
                </a:solidFill>
                <a:latin typeface="Arial"/>
                <a:cs typeface="Arial"/>
              </a:rPr>
              <a:t>.</a:t>
            </a:r>
            <a:endParaRPr sz="1400" dirty="0">
              <a:latin typeface="Arial"/>
              <a:cs typeface="Arial"/>
            </a:endParaRPr>
          </a:p>
        </p:txBody>
      </p:sp>
      <p:sp>
        <p:nvSpPr>
          <p:cNvPr id="3" name="object 3"/>
          <p:cNvSpPr txBox="1"/>
          <p:nvPr/>
        </p:nvSpPr>
        <p:spPr>
          <a:xfrm>
            <a:off x="3029891" y="5531929"/>
            <a:ext cx="117199" cy="203200"/>
          </a:xfrm>
          <a:prstGeom prst="rect">
            <a:avLst/>
          </a:prstGeom>
        </p:spPr>
        <p:txBody>
          <a:bodyPr wrap="square" lIns="0" tIns="0" rIns="0" bIns="0" rtlCol="0">
            <a:noAutofit/>
          </a:bodyPr>
          <a:lstStyle/>
          <a:p>
            <a:pPr marL="12700">
              <a:lnSpc>
                <a:spcPts val="1530"/>
              </a:lnSpc>
              <a:spcBef>
                <a:spcPts val="76"/>
              </a:spcBef>
            </a:pPr>
            <a:r>
              <a:rPr sz="1400" spc="0" dirty="0" smtClean="0">
                <a:solidFill>
                  <a:srgbClr val="BFBFF6"/>
                </a:solidFill>
                <a:latin typeface="Arial"/>
                <a:cs typeface="Arial"/>
              </a:rPr>
              <a:t>-</a:t>
            </a:r>
            <a:endParaRPr sz="1400">
              <a:latin typeface="Arial"/>
              <a:cs typeface="Arial"/>
            </a:endParaRPr>
          </a:p>
        </p:txBody>
      </p:sp>
      <p:sp>
        <p:nvSpPr>
          <p:cNvPr id="2" name="object 2"/>
          <p:cNvSpPr txBox="1"/>
          <p:nvPr/>
        </p:nvSpPr>
        <p:spPr>
          <a:xfrm>
            <a:off x="3207915" y="5531929"/>
            <a:ext cx="4080820" cy="203200"/>
          </a:xfrm>
          <a:prstGeom prst="rect">
            <a:avLst/>
          </a:prstGeom>
        </p:spPr>
        <p:txBody>
          <a:bodyPr wrap="square" lIns="0" tIns="0" rIns="0" bIns="0" rtlCol="0">
            <a:noAutofit/>
          </a:bodyPr>
          <a:lstStyle/>
          <a:p>
            <a:pPr marL="12700">
              <a:lnSpc>
                <a:spcPts val="1530"/>
              </a:lnSpc>
              <a:spcBef>
                <a:spcPts val="76"/>
              </a:spcBef>
            </a:pPr>
            <a:r>
              <a:rPr sz="1400" spc="0" dirty="0" smtClean="0">
                <a:latin typeface="Arial"/>
                <a:cs typeface="Arial"/>
              </a:rPr>
              <a:t>So </a:t>
            </a:r>
            <a:r>
              <a:rPr lang="en-US" sz="1400" dirty="0" smtClean="0">
                <a:latin typeface="Arial"/>
                <a:cs typeface="Arial"/>
              </a:rPr>
              <a:t>one</a:t>
            </a:r>
            <a:r>
              <a:rPr sz="1400" spc="212" dirty="0" smtClean="0">
                <a:latin typeface="Arial"/>
                <a:cs typeface="Arial"/>
              </a:rPr>
              <a:t> </a:t>
            </a:r>
            <a:r>
              <a:rPr sz="1400" spc="0" dirty="0" smtClean="0">
                <a:latin typeface="Arial"/>
                <a:cs typeface="Arial"/>
              </a:rPr>
              <a:t>should</a:t>
            </a:r>
            <a:r>
              <a:rPr sz="1400" spc="139" dirty="0" smtClean="0">
                <a:latin typeface="Arial"/>
                <a:cs typeface="Arial"/>
              </a:rPr>
              <a:t> </a:t>
            </a:r>
            <a:r>
              <a:rPr sz="1400" spc="0" dirty="0" smtClean="0">
                <a:latin typeface="Arial"/>
                <a:cs typeface="Arial"/>
              </a:rPr>
              <a:t>feel</a:t>
            </a:r>
            <a:r>
              <a:rPr sz="1400" spc="222" dirty="0" smtClean="0">
                <a:latin typeface="Arial"/>
                <a:cs typeface="Arial"/>
              </a:rPr>
              <a:t> </a:t>
            </a:r>
            <a:r>
              <a:rPr sz="1400" spc="0" dirty="0" smtClean="0">
                <a:latin typeface="Arial"/>
                <a:cs typeface="Arial"/>
              </a:rPr>
              <a:t>their</a:t>
            </a:r>
            <a:r>
              <a:rPr sz="1400" spc="139" dirty="0" smtClean="0">
                <a:latin typeface="Arial"/>
                <a:cs typeface="Arial"/>
              </a:rPr>
              <a:t> </a:t>
            </a:r>
            <a:r>
              <a:rPr sz="1400" spc="0" dirty="0" smtClean="0">
                <a:latin typeface="Arial"/>
                <a:cs typeface="Arial"/>
              </a:rPr>
              <a:t>economic </a:t>
            </a:r>
            <a:r>
              <a:rPr sz="1400" spc="-39" dirty="0" smtClean="0">
                <a:latin typeface="Arial"/>
                <a:cs typeface="Arial"/>
              </a:rPr>
              <a:t> </a:t>
            </a:r>
            <a:r>
              <a:rPr sz="1400" spc="0" dirty="0" smtClean="0">
                <a:latin typeface="Arial"/>
                <a:cs typeface="Arial"/>
              </a:rPr>
              <a:t>condition</a:t>
            </a:r>
            <a:r>
              <a:rPr sz="1400" spc="0" dirty="0" smtClean="0">
                <a:solidFill>
                  <a:srgbClr val="C3A88E"/>
                </a:solidFill>
                <a:latin typeface="Arial"/>
                <a:cs typeface="Arial"/>
              </a:rPr>
              <a:t>.</a:t>
            </a:r>
            <a:endParaRPr sz="1400" dirty="0">
              <a:latin typeface="Arial"/>
              <a:cs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bject 21"/>
          <p:cNvSpPr/>
          <p:nvPr/>
        </p:nvSpPr>
        <p:spPr>
          <a:xfrm>
            <a:off x="9371076" y="0"/>
            <a:ext cx="1219200" cy="6858000"/>
          </a:xfrm>
          <a:custGeom>
            <a:avLst/>
            <a:gdLst/>
            <a:ahLst/>
            <a:cxnLst/>
            <a:rect l="l" t="t" r="r" b="b"/>
            <a:pathLst>
              <a:path w="1219200" h="6858000">
                <a:moveTo>
                  <a:pt x="0" y="0"/>
                </a:moveTo>
                <a:lnTo>
                  <a:pt x="1219200" y="6858000"/>
                </a:lnTo>
              </a:path>
            </a:pathLst>
          </a:custGeom>
          <a:ln w="9144">
            <a:solidFill>
              <a:srgbClr val="C0C0C0"/>
            </a:solidFill>
          </a:ln>
        </p:spPr>
        <p:txBody>
          <a:bodyPr wrap="square" lIns="0" tIns="0" rIns="0" bIns="0" rtlCol="0">
            <a:noAutofit/>
          </a:bodyPr>
          <a:lstStyle/>
          <a:p>
            <a:endParaRPr/>
          </a:p>
        </p:txBody>
      </p:sp>
      <p:sp>
        <p:nvSpPr>
          <p:cNvPr id="22" name="object 22"/>
          <p:cNvSpPr/>
          <p:nvPr/>
        </p:nvSpPr>
        <p:spPr>
          <a:xfrm>
            <a:off x="7424931" y="3681983"/>
            <a:ext cx="4763554" cy="3176587"/>
          </a:xfrm>
          <a:custGeom>
            <a:avLst/>
            <a:gdLst/>
            <a:ahLst/>
            <a:cxnLst/>
            <a:rect l="l" t="t" r="r" b="b"/>
            <a:pathLst>
              <a:path w="4763554" h="3176587">
                <a:moveTo>
                  <a:pt x="4763554" y="0"/>
                </a:moveTo>
                <a:lnTo>
                  <a:pt x="857" y="3176016"/>
                </a:lnTo>
              </a:path>
              <a:path w="4763554" h="3176587">
                <a:moveTo>
                  <a:pt x="857" y="3176016"/>
                </a:moveTo>
                <a:lnTo>
                  <a:pt x="4763554" y="1"/>
                </a:lnTo>
              </a:path>
            </a:pathLst>
          </a:custGeom>
          <a:ln w="9144">
            <a:solidFill>
              <a:srgbClr val="D9DADA"/>
            </a:solidFill>
          </a:ln>
        </p:spPr>
        <p:txBody>
          <a:bodyPr wrap="square" lIns="0" tIns="0" rIns="0" bIns="0" rtlCol="0">
            <a:noAutofit/>
          </a:bodyPr>
          <a:lstStyle/>
          <a:p>
            <a:endParaRPr/>
          </a:p>
        </p:txBody>
      </p:sp>
      <p:sp>
        <p:nvSpPr>
          <p:cNvPr id="23" name="object 23"/>
          <p:cNvSpPr/>
          <p:nvPr/>
        </p:nvSpPr>
        <p:spPr>
          <a:xfrm>
            <a:off x="9182100" y="0"/>
            <a:ext cx="3006852" cy="6858000"/>
          </a:xfrm>
          <a:custGeom>
            <a:avLst/>
            <a:gdLst/>
            <a:ahLst/>
            <a:cxnLst/>
            <a:rect l="l" t="t" r="r" b="b"/>
            <a:pathLst>
              <a:path w="3006852" h="6858000">
                <a:moveTo>
                  <a:pt x="2042464" y="0"/>
                </a:moveTo>
                <a:lnTo>
                  <a:pt x="0" y="6858000"/>
                </a:lnTo>
                <a:lnTo>
                  <a:pt x="3006851" y="6858000"/>
                </a:lnTo>
                <a:lnTo>
                  <a:pt x="3006851" y="0"/>
                </a:lnTo>
                <a:lnTo>
                  <a:pt x="2042464" y="0"/>
                </a:lnTo>
                <a:close/>
              </a:path>
            </a:pathLst>
          </a:custGeom>
          <a:solidFill>
            <a:srgbClr val="90C225"/>
          </a:solidFill>
        </p:spPr>
        <p:txBody>
          <a:bodyPr wrap="square" lIns="0" tIns="0" rIns="0" bIns="0" rtlCol="0">
            <a:noAutofit/>
          </a:bodyPr>
          <a:lstStyle/>
          <a:p>
            <a:endParaRPr/>
          </a:p>
        </p:txBody>
      </p:sp>
      <p:sp>
        <p:nvSpPr>
          <p:cNvPr id="24" name="object 24"/>
          <p:cNvSpPr/>
          <p:nvPr/>
        </p:nvSpPr>
        <p:spPr>
          <a:xfrm>
            <a:off x="9604330" y="0"/>
            <a:ext cx="2587675" cy="6858000"/>
          </a:xfrm>
          <a:custGeom>
            <a:avLst/>
            <a:gdLst/>
            <a:ahLst/>
            <a:cxnLst/>
            <a:rect l="l" t="t" r="r" b="b"/>
            <a:pathLst>
              <a:path w="2587675" h="6858000">
                <a:moveTo>
                  <a:pt x="2587669" y="0"/>
                </a:moveTo>
                <a:lnTo>
                  <a:pt x="0" y="0"/>
                </a:lnTo>
                <a:lnTo>
                  <a:pt x="1208189" y="6858000"/>
                </a:lnTo>
                <a:lnTo>
                  <a:pt x="2587669" y="6858000"/>
                </a:lnTo>
                <a:lnTo>
                  <a:pt x="2587669" y="0"/>
                </a:lnTo>
                <a:close/>
              </a:path>
            </a:pathLst>
          </a:custGeom>
          <a:solidFill>
            <a:srgbClr val="90C225"/>
          </a:solidFill>
        </p:spPr>
        <p:txBody>
          <a:bodyPr wrap="square" lIns="0" tIns="0" rIns="0" bIns="0" rtlCol="0">
            <a:noAutofit/>
          </a:bodyPr>
          <a:lstStyle/>
          <a:p>
            <a:endParaRPr/>
          </a:p>
        </p:txBody>
      </p:sp>
      <p:sp>
        <p:nvSpPr>
          <p:cNvPr id="25" name="object 25"/>
          <p:cNvSpPr/>
          <p:nvPr/>
        </p:nvSpPr>
        <p:spPr>
          <a:xfrm>
            <a:off x="8932167" y="3048000"/>
            <a:ext cx="3259836" cy="3810000"/>
          </a:xfrm>
          <a:custGeom>
            <a:avLst/>
            <a:gdLst/>
            <a:ahLst/>
            <a:cxnLst/>
            <a:rect l="l" t="t" r="r" b="b"/>
            <a:pathLst>
              <a:path w="3259835" h="3810000">
                <a:moveTo>
                  <a:pt x="3259832" y="4"/>
                </a:moveTo>
                <a:lnTo>
                  <a:pt x="0" y="3810000"/>
                </a:lnTo>
                <a:lnTo>
                  <a:pt x="3259832" y="3810000"/>
                </a:lnTo>
                <a:lnTo>
                  <a:pt x="3259832" y="4"/>
                </a:lnTo>
                <a:close/>
              </a:path>
            </a:pathLst>
          </a:custGeom>
          <a:solidFill>
            <a:srgbClr val="539F20"/>
          </a:solidFill>
        </p:spPr>
        <p:txBody>
          <a:bodyPr wrap="square" lIns="0" tIns="0" rIns="0" bIns="0" rtlCol="0">
            <a:noAutofit/>
          </a:bodyPr>
          <a:lstStyle/>
          <a:p>
            <a:endParaRPr/>
          </a:p>
        </p:txBody>
      </p:sp>
      <p:sp>
        <p:nvSpPr>
          <p:cNvPr id="26" name="object 26"/>
          <p:cNvSpPr/>
          <p:nvPr/>
        </p:nvSpPr>
        <p:spPr>
          <a:xfrm>
            <a:off x="9337793" y="0"/>
            <a:ext cx="2851162" cy="6858000"/>
          </a:xfrm>
          <a:custGeom>
            <a:avLst/>
            <a:gdLst/>
            <a:ahLst/>
            <a:cxnLst/>
            <a:rect l="l" t="t" r="r" b="b"/>
            <a:pathLst>
              <a:path w="2851162" h="6858000">
                <a:moveTo>
                  <a:pt x="0" y="0"/>
                </a:moveTo>
                <a:lnTo>
                  <a:pt x="2467571" y="6858000"/>
                </a:lnTo>
                <a:lnTo>
                  <a:pt x="2851162" y="6858000"/>
                </a:lnTo>
                <a:lnTo>
                  <a:pt x="2851162" y="0"/>
                </a:lnTo>
                <a:lnTo>
                  <a:pt x="0" y="0"/>
                </a:lnTo>
                <a:close/>
              </a:path>
            </a:pathLst>
          </a:custGeom>
          <a:solidFill>
            <a:srgbClr val="3E7818"/>
          </a:solidFill>
        </p:spPr>
        <p:txBody>
          <a:bodyPr wrap="square" lIns="0" tIns="0" rIns="0" bIns="0" rtlCol="0">
            <a:noAutofit/>
          </a:bodyPr>
          <a:lstStyle/>
          <a:p>
            <a:endParaRPr/>
          </a:p>
        </p:txBody>
      </p:sp>
      <p:sp>
        <p:nvSpPr>
          <p:cNvPr id="27" name="object 27"/>
          <p:cNvSpPr/>
          <p:nvPr/>
        </p:nvSpPr>
        <p:spPr>
          <a:xfrm>
            <a:off x="10898132" y="0"/>
            <a:ext cx="1290815" cy="6858000"/>
          </a:xfrm>
          <a:custGeom>
            <a:avLst/>
            <a:gdLst/>
            <a:ahLst/>
            <a:cxnLst/>
            <a:rect l="l" t="t" r="r" b="b"/>
            <a:pathLst>
              <a:path w="1290815" h="6858000">
                <a:moveTo>
                  <a:pt x="1018946" y="0"/>
                </a:moveTo>
                <a:lnTo>
                  <a:pt x="0" y="6858000"/>
                </a:lnTo>
                <a:lnTo>
                  <a:pt x="1290815" y="6858000"/>
                </a:lnTo>
                <a:lnTo>
                  <a:pt x="1290815" y="0"/>
                </a:lnTo>
                <a:lnTo>
                  <a:pt x="1018946" y="0"/>
                </a:lnTo>
                <a:close/>
              </a:path>
            </a:pathLst>
          </a:custGeom>
          <a:solidFill>
            <a:srgbClr val="C0E373"/>
          </a:solidFill>
        </p:spPr>
        <p:txBody>
          <a:bodyPr wrap="square" lIns="0" tIns="0" rIns="0" bIns="0" rtlCol="0">
            <a:noAutofit/>
          </a:bodyPr>
          <a:lstStyle/>
          <a:p>
            <a:endParaRPr/>
          </a:p>
        </p:txBody>
      </p:sp>
      <p:sp>
        <p:nvSpPr>
          <p:cNvPr id="28" name="object 28"/>
          <p:cNvSpPr/>
          <p:nvPr/>
        </p:nvSpPr>
        <p:spPr>
          <a:xfrm>
            <a:off x="10940752" y="0"/>
            <a:ext cx="1248194" cy="6858000"/>
          </a:xfrm>
          <a:custGeom>
            <a:avLst/>
            <a:gdLst/>
            <a:ahLst/>
            <a:cxnLst/>
            <a:rect l="l" t="t" r="r" b="b"/>
            <a:pathLst>
              <a:path w="1248194" h="6858000">
                <a:moveTo>
                  <a:pt x="0" y="0"/>
                </a:moveTo>
                <a:lnTo>
                  <a:pt x="1107770" y="6858000"/>
                </a:lnTo>
                <a:lnTo>
                  <a:pt x="1248194" y="6858000"/>
                </a:lnTo>
                <a:lnTo>
                  <a:pt x="1248194" y="0"/>
                </a:lnTo>
                <a:lnTo>
                  <a:pt x="0" y="0"/>
                </a:lnTo>
                <a:close/>
              </a:path>
            </a:pathLst>
          </a:custGeom>
          <a:solidFill>
            <a:srgbClr val="90C225"/>
          </a:solidFill>
        </p:spPr>
        <p:txBody>
          <a:bodyPr wrap="square" lIns="0" tIns="0" rIns="0" bIns="0" rtlCol="0">
            <a:noAutofit/>
          </a:bodyPr>
          <a:lstStyle/>
          <a:p>
            <a:endParaRPr/>
          </a:p>
        </p:txBody>
      </p:sp>
      <p:sp>
        <p:nvSpPr>
          <p:cNvPr id="29" name="object 29"/>
          <p:cNvSpPr/>
          <p:nvPr/>
        </p:nvSpPr>
        <p:spPr>
          <a:xfrm>
            <a:off x="10372347" y="3590544"/>
            <a:ext cx="1816608" cy="3267455"/>
          </a:xfrm>
          <a:custGeom>
            <a:avLst/>
            <a:gdLst/>
            <a:ahLst/>
            <a:cxnLst/>
            <a:rect l="l" t="t" r="r" b="b"/>
            <a:pathLst>
              <a:path w="1816607" h="3267455">
                <a:moveTo>
                  <a:pt x="0" y="3267455"/>
                </a:moveTo>
                <a:lnTo>
                  <a:pt x="1816608" y="3267455"/>
                </a:lnTo>
                <a:lnTo>
                  <a:pt x="1816608" y="0"/>
                </a:lnTo>
                <a:lnTo>
                  <a:pt x="0" y="3267455"/>
                </a:lnTo>
                <a:close/>
              </a:path>
            </a:pathLst>
          </a:custGeom>
          <a:solidFill>
            <a:srgbClr val="90C225"/>
          </a:solidFill>
        </p:spPr>
        <p:txBody>
          <a:bodyPr wrap="square" lIns="0" tIns="0" rIns="0" bIns="0" rtlCol="0">
            <a:noAutofit/>
          </a:bodyPr>
          <a:lstStyle/>
          <a:p>
            <a:endParaRPr/>
          </a:p>
        </p:txBody>
      </p:sp>
      <p:sp>
        <p:nvSpPr>
          <p:cNvPr id="20" name="object 20"/>
          <p:cNvSpPr/>
          <p:nvPr/>
        </p:nvSpPr>
        <p:spPr>
          <a:xfrm>
            <a:off x="0" y="4012692"/>
            <a:ext cx="448056" cy="2845308"/>
          </a:xfrm>
          <a:custGeom>
            <a:avLst/>
            <a:gdLst/>
            <a:ahLst/>
            <a:cxnLst/>
            <a:rect l="l" t="t" r="r" b="b"/>
            <a:pathLst>
              <a:path w="448056" h="2845307">
                <a:moveTo>
                  <a:pt x="0" y="2845307"/>
                </a:moveTo>
                <a:lnTo>
                  <a:pt x="448056" y="2845307"/>
                </a:lnTo>
                <a:lnTo>
                  <a:pt x="0" y="0"/>
                </a:lnTo>
                <a:lnTo>
                  <a:pt x="0" y="2845307"/>
                </a:lnTo>
                <a:close/>
              </a:path>
            </a:pathLst>
          </a:custGeom>
          <a:solidFill>
            <a:srgbClr val="90C225"/>
          </a:solidFill>
        </p:spPr>
        <p:txBody>
          <a:bodyPr wrap="square" lIns="0" tIns="0" rIns="0" bIns="0" rtlCol="0">
            <a:noAutofit/>
          </a:bodyPr>
          <a:lstStyle/>
          <a:p>
            <a:endParaRPr/>
          </a:p>
        </p:txBody>
      </p:sp>
      <p:sp>
        <p:nvSpPr>
          <p:cNvPr id="18" name="object 18"/>
          <p:cNvSpPr txBox="1"/>
          <p:nvPr/>
        </p:nvSpPr>
        <p:spPr>
          <a:xfrm>
            <a:off x="4810150" y="2449657"/>
            <a:ext cx="1803910" cy="292100"/>
          </a:xfrm>
          <a:prstGeom prst="rect">
            <a:avLst/>
          </a:prstGeom>
        </p:spPr>
        <p:txBody>
          <a:bodyPr wrap="square" lIns="0" tIns="0" rIns="0" bIns="0" rtlCol="0">
            <a:noAutofit/>
          </a:bodyPr>
          <a:lstStyle/>
          <a:p>
            <a:pPr marL="12700">
              <a:lnSpc>
                <a:spcPts val="2245"/>
              </a:lnSpc>
              <a:spcBef>
                <a:spcPts val="112"/>
              </a:spcBef>
            </a:pPr>
            <a:r>
              <a:rPr lang="en-US" sz="2100" b="1" spc="0" dirty="0" smtClean="0">
                <a:latin typeface="Arial"/>
                <a:cs typeface="Arial"/>
              </a:rPr>
              <a:t>Cont.</a:t>
            </a:r>
            <a:endParaRPr sz="2100" dirty="0">
              <a:latin typeface="Arial"/>
              <a:cs typeface="Arial"/>
            </a:endParaRPr>
          </a:p>
        </p:txBody>
      </p:sp>
      <p:sp>
        <p:nvSpPr>
          <p:cNvPr id="17" name="object 17"/>
          <p:cNvSpPr txBox="1"/>
          <p:nvPr/>
        </p:nvSpPr>
        <p:spPr>
          <a:xfrm>
            <a:off x="6768428" y="2449657"/>
            <a:ext cx="302413" cy="292100"/>
          </a:xfrm>
          <a:prstGeom prst="rect">
            <a:avLst/>
          </a:prstGeom>
        </p:spPr>
        <p:txBody>
          <a:bodyPr wrap="square" lIns="0" tIns="0" rIns="0" bIns="0" rtlCol="0">
            <a:noAutofit/>
          </a:bodyPr>
          <a:lstStyle/>
          <a:p>
            <a:pPr marL="12700">
              <a:lnSpc>
                <a:spcPts val="2245"/>
              </a:lnSpc>
              <a:spcBef>
                <a:spcPts val="112"/>
              </a:spcBef>
            </a:pPr>
            <a:r>
              <a:rPr sz="2100" b="1" spc="0" dirty="0" err="1" smtClean="0">
                <a:solidFill>
                  <a:srgbClr val="E1E1ED"/>
                </a:solidFill>
                <a:latin typeface="Arial"/>
                <a:cs typeface="Arial"/>
              </a:rPr>
              <a:t>i</a:t>
            </a:r>
            <a:endParaRPr sz="2100" dirty="0">
              <a:latin typeface="Arial"/>
              <a:cs typeface="Arial"/>
            </a:endParaRPr>
          </a:p>
        </p:txBody>
      </p:sp>
      <p:sp>
        <p:nvSpPr>
          <p:cNvPr id="16" name="object 16"/>
          <p:cNvSpPr txBox="1"/>
          <p:nvPr/>
        </p:nvSpPr>
        <p:spPr>
          <a:xfrm>
            <a:off x="2916623" y="3259563"/>
            <a:ext cx="140929" cy="241300"/>
          </a:xfrm>
          <a:prstGeom prst="rect">
            <a:avLst/>
          </a:prstGeom>
        </p:spPr>
        <p:txBody>
          <a:bodyPr wrap="square" lIns="0" tIns="0" rIns="0" bIns="0" rtlCol="0">
            <a:noAutofit/>
          </a:bodyPr>
          <a:lstStyle/>
          <a:p>
            <a:pPr marL="12700">
              <a:lnSpc>
                <a:spcPts val="1839"/>
              </a:lnSpc>
              <a:spcBef>
                <a:spcPts val="92"/>
              </a:spcBef>
            </a:pPr>
            <a:r>
              <a:rPr sz="1700" spc="0" dirty="0" smtClean="0">
                <a:solidFill>
                  <a:srgbClr val="FBFDDA"/>
                </a:solidFill>
                <a:latin typeface="Arial"/>
                <a:cs typeface="Arial"/>
              </a:rPr>
              <a:t>•</a:t>
            </a:r>
            <a:endParaRPr sz="1700">
              <a:latin typeface="Arial"/>
              <a:cs typeface="Arial"/>
            </a:endParaRPr>
          </a:p>
        </p:txBody>
      </p:sp>
      <p:sp>
        <p:nvSpPr>
          <p:cNvPr id="12" name="object 12"/>
          <p:cNvSpPr txBox="1"/>
          <p:nvPr/>
        </p:nvSpPr>
        <p:spPr>
          <a:xfrm>
            <a:off x="3159385" y="3579550"/>
            <a:ext cx="123756" cy="215900"/>
          </a:xfrm>
          <a:prstGeom prst="rect">
            <a:avLst/>
          </a:prstGeom>
        </p:spPr>
        <p:txBody>
          <a:bodyPr wrap="square" lIns="0" tIns="0" rIns="0" bIns="0" rtlCol="0">
            <a:noAutofit/>
          </a:bodyPr>
          <a:lstStyle/>
          <a:p>
            <a:pPr marL="12700">
              <a:lnSpc>
                <a:spcPts val="1635"/>
              </a:lnSpc>
              <a:spcBef>
                <a:spcPts val="81"/>
              </a:spcBef>
            </a:pPr>
            <a:r>
              <a:rPr sz="1500" spc="0" dirty="0" smtClean="0">
                <a:solidFill>
                  <a:srgbClr val="AAACD8"/>
                </a:solidFill>
                <a:latin typeface="Arial"/>
                <a:cs typeface="Arial"/>
              </a:rPr>
              <a:t>-</a:t>
            </a:r>
            <a:endParaRPr sz="1500">
              <a:latin typeface="Arial"/>
              <a:cs typeface="Arial"/>
            </a:endParaRPr>
          </a:p>
        </p:txBody>
      </p:sp>
      <p:sp>
        <p:nvSpPr>
          <p:cNvPr id="11" name="object 11"/>
          <p:cNvSpPr txBox="1"/>
          <p:nvPr/>
        </p:nvSpPr>
        <p:spPr>
          <a:xfrm>
            <a:off x="3329316" y="3560781"/>
            <a:ext cx="4214484" cy="234669"/>
          </a:xfrm>
          <a:prstGeom prst="rect">
            <a:avLst/>
          </a:prstGeom>
        </p:spPr>
        <p:txBody>
          <a:bodyPr wrap="square" lIns="0" tIns="0" rIns="0" bIns="0" rtlCol="0">
            <a:noAutofit/>
          </a:bodyPr>
          <a:lstStyle/>
          <a:p>
            <a:pPr marL="12700">
              <a:lnSpc>
                <a:spcPts val="1635"/>
              </a:lnSpc>
              <a:spcBef>
                <a:spcPts val="81"/>
              </a:spcBef>
            </a:pPr>
            <a:r>
              <a:rPr sz="1500" spc="0" dirty="0" smtClean="0">
                <a:latin typeface="Arial"/>
                <a:cs typeface="Arial"/>
              </a:rPr>
              <a:t>A</a:t>
            </a:r>
            <a:r>
              <a:rPr sz="1500" spc="114" dirty="0" smtClean="0">
                <a:latin typeface="Arial"/>
                <a:cs typeface="Arial"/>
              </a:rPr>
              <a:t> </a:t>
            </a:r>
            <a:r>
              <a:rPr sz="1500" spc="0" dirty="0" smtClean="0">
                <a:latin typeface="Arial"/>
                <a:cs typeface="Arial"/>
              </a:rPr>
              <a:t>patient</a:t>
            </a:r>
            <a:r>
              <a:rPr sz="1500" spc="182" dirty="0" smtClean="0">
                <a:latin typeface="Arial"/>
                <a:cs typeface="Arial"/>
              </a:rPr>
              <a:t> </a:t>
            </a:r>
            <a:r>
              <a:rPr sz="1500" spc="0" dirty="0" smtClean="0">
                <a:latin typeface="Arial"/>
                <a:cs typeface="Arial"/>
              </a:rPr>
              <a:t>with</a:t>
            </a:r>
            <a:r>
              <a:rPr sz="1500" spc="230" dirty="0" smtClean="0">
                <a:latin typeface="Arial"/>
                <a:cs typeface="Arial"/>
              </a:rPr>
              <a:t> </a:t>
            </a:r>
            <a:r>
              <a:rPr sz="1500" spc="0" dirty="0" smtClean="0">
                <a:latin typeface="Arial"/>
                <a:cs typeface="Arial"/>
              </a:rPr>
              <a:t>physical</a:t>
            </a:r>
            <a:r>
              <a:rPr lang="en-US" sz="1500" spc="0" dirty="0" smtClean="0">
                <a:latin typeface="Arial"/>
                <a:cs typeface="Arial"/>
              </a:rPr>
              <a:t> disability should be </a:t>
            </a:r>
            <a:endParaRPr sz="1500" dirty="0">
              <a:latin typeface="Arial"/>
              <a:cs typeface="Arial"/>
            </a:endParaRPr>
          </a:p>
        </p:txBody>
      </p:sp>
      <p:sp>
        <p:nvSpPr>
          <p:cNvPr id="10" name="object 10"/>
          <p:cNvSpPr txBox="1"/>
          <p:nvPr/>
        </p:nvSpPr>
        <p:spPr>
          <a:xfrm>
            <a:off x="3291998" y="3822311"/>
            <a:ext cx="4023202" cy="499325"/>
          </a:xfrm>
          <a:prstGeom prst="rect">
            <a:avLst/>
          </a:prstGeom>
        </p:spPr>
        <p:txBody>
          <a:bodyPr wrap="square" lIns="0" tIns="0" rIns="0" bIns="0" rtlCol="0">
            <a:noAutofit/>
          </a:bodyPr>
          <a:lstStyle/>
          <a:p>
            <a:pPr marL="12703">
              <a:lnSpc>
                <a:spcPts val="1635"/>
              </a:lnSpc>
              <a:spcBef>
                <a:spcPts val="81"/>
              </a:spcBef>
            </a:pPr>
            <a:r>
              <a:rPr sz="1500" spc="0" dirty="0" smtClean="0">
                <a:latin typeface="Arial"/>
                <a:cs typeface="Arial"/>
              </a:rPr>
              <a:t>understood </a:t>
            </a:r>
            <a:r>
              <a:rPr sz="1500" spc="10" dirty="0" smtClean="0">
                <a:latin typeface="Arial"/>
                <a:cs typeface="Arial"/>
              </a:rPr>
              <a:t> </a:t>
            </a:r>
            <a:r>
              <a:rPr sz="1500" spc="0" dirty="0" smtClean="0">
                <a:latin typeface="Arial"/>
                <a:cs typeface="Arial"/>
              </a:rPr>
              <a:t>in</a:t>
            </a:r>
            <a:r>
              <a:rPr sz="1500" spc="11" dirty="0" smtClean="0">
                <a:latin typeface="Arial"/>
                <a:cs typeface="Arial"/>
              </a:rPr>
              <a:t> </a:t>
            </a:r>
            <a:r>
              <a:rPr sz="1500" spc="0" dirty="0" smtClean="0">
                <a:latin typeface="Arial"/>
                <a:cs typeface="Arial"/>
              </a:rPr>
              <a:t>the</a:t>
            </a:r>
            <a:r>
              <a:rPr sz="1500" spc="175" dirty="0" smtClean="0">
                <a:latin typeface="Arial"/>
                <a:cs typeface="Arial"/>
              </a:rPr>
              <a:t> </a:t>
            </a:r>
            <a:r>
              <a:rPr sz="1500" spc="0" dirty="0" smtClean="0">
                <a:latin typeface="Arial"/>
                <a:cs typeface="Arial"/>
              </a:rPr>
              <a:t>context</a:t>
            </a:r>
            <a:r>
              <a:rPr sz="1500" spc="293" dirty="0" smtClean="0">
                <a:latin typeface="Arial"/>
                <a:cs typeface="Arial"/>
              </a:rPr>
              <a:t> </a:t>
            </a:r>
            <a:r>
              <a:rPr sz="1500" spc="0" dirty="0" smtClean="0">
                <a:latin typeface="Arial"/>
                <a:cs typeface="Arial"/>
              </a:rPr>
              <a:t>of</a:t>
            </a:r>
            <a:r>
              <a:rPr sz="1500" spc="119" dirty="0" smtClean="0">
                <a:latin typeface="Arial"/>
                <a:cs typeface="Arial"/>
              </a:rPr>
              <a:t> </a:t>
            </a:r>
            <a:r>
              <a:rPr sz="1500" spc="0" dirty="0" smtClean="0">
                <a:latin typeface="Arial"/>
                <a:cs typeface="Arial"/>
              </a:rPr>
              <a:t>his</a:t>
            </a:r>
            <a:r>
              <a:rPr sz="1500" spc="150" dirty="0" smtClean="0">
                <a:latin typeface="Arial"/>
                <a:cs typeface="Arial"/>
              </a:rPr>
              <a:t> </a:t>
            </a:r>
            <a:r>
              <a:rPr lang="en-US" sz="1500" spc="150" dirty="0" smtClean="0">
                <a:latin typeface="Arial"/>
                <a:cs typeface="Arial"/>
              </a:rPr>
              <a:t> psychological and </a:t>
            </a:r>
            <a:r>
              <a:rPr sz="1500" spc="0" dirty="0" smtClean="0">
                <a:latin typeface="Arial"/>
                <a:cs typeface="Arial"/>
              </a:rPr>
              <a:t>social</a:t>
            </a:r>
            <a:r>
              <a:rPr lang="en-US" sz="1500" spc="0" dirty="0" smtClean="0">
                <a:latin typeface="Arial"/>
                <a:cs typeface="Arial"/>
              </a:rPr>
              <a:t> issues</a:t>
            </a:r>
            <a:r>
              <a:rPr sz="1500" spc="210" dirty="0" smtClean="0">
                <a:latin typeface="Arial"/>
                <a:cs typeface="Arial"/>
              </a:rPr>
              <a:t> </a:t>
            </a:r>
            <a:r>
              <a:rPr sz="1500" spc="0" dirty="0" smtClean="0">
                <a:latin typeface="Arial"/>
                <a:cs typeface="Arial"/>
              </a:rPr>
              <a:t>.</a:t>
            </a:r>
            <a:endParaRPr sz="1500" dirty="0">
              <a:latin typeface="Arial"/>
              <a:cs typeface="Arial"/>
            </a:endParaRPr>
          </a:p>
        </p:txBody>
      </p:sp>
      <p:sp>
        <p:nvSpPr>
          <p:cNvPr id="3" name="object 3"/>
          <p:cNvSpPr txBox="1"/>
          <p:nvPr/>
        </p:nvSpPr>
        <p:spPr>
          <a:xfrm>
            <a:off x="3159384" y="5295060"/>
            <a:ext cx="123756" cy="215900"/>
          </a:xfrm>
          <a:prstGeom prst="rect">
            <a:avLst/>
          </a:prstGeom>
        </p:spPr>
        <p:txBody>
          <a:bodyPr wrap="square" lIns="0" tIns="0" rIns="0" bIns="0" rtlCol="0">
            <a:noAutofit/>
          </a:bodyPr>
          <a:lstStyle/>
          <a:p>
            <a:pPr marL="12700">
              <a:lnSpc>
                <a:spcPts val="1635"/>
              </a:lnSpc>
              <a:spcBef>
                <a:spcPts val="81"/>
              </a:spcBef>
            </a:pPr>
            <a:r>
              <a:rPr sz="1500" spc="0" dirty="0" smtClean="0">
                <a:solidFill>
                  <a:srgbClr val="E1E1ED"/>
                </a:solidFill>
                <a:latin typeface="Arial"/>
                <a:cs typeface="Arial"/>
              </a:rPr>
              <a:t>-</a:t>
            </a:r>
            <a:endParaRPr sz="1500">
              <a:latin typeface="Arial"/>
              <a:cs typeface="Arial"/>
            </a:endParaRPr>
          </a:p>
        </p:txBody>
      </p:sp>
      <p:sp>
        <p:nvSpPr>
          <p:cNvPr id="2" name="object 2"/>
          <p:cNvSpPr txBox="1"/>
          <p:nvPr/>
        </p:nvSpPr>
        <p:spPr>
          <a:xfrm>
            <a:off x="3283140" y="4478866"/>
            <a:ext cx="3771233" cy="709513"/>
          </a:xfrm>
          <a:prstGeom prst="rect">
            <a:avLst/>
          </a:prstGeom>
        </p:spPr>
        <p:txBody>
          <a:bodyPr wrap="square" lIns="0" tIns="0" rIns="0" bIns="0" rtlCol="0">
            <a:noAutofit/>
          </a:bodyPr>
          <a:lstStyle/>
          <a:p>
            <a:pPr marL="12707" marR="20158">
              <a:lnSpc>
                <a:spcPts val="1635"/>
              </a:lnSpc>
              <a:spcBef>
                <a:spcPts val="81"/>
              </a:spcBef>
            </a:pPr>
            <a:r>
              <a:rPr sz="1500" spc="0" dirty="0" smtClean="0">
                <a:latin typeface="Arial"/>
                <a:cs typeface="Arial"/>
              </a:rPr>
              <a:t>The</a:t>
            </a:r>
            <a:r>
              <a:rPr sz="1500" spc="184" dirty="0" smtClean="0">
                <a:latin typeface="Arial"/>
                <a:cs typeface="Arial"/>
              </a:rPr>
              <a:t> </a:t>
            </a:r>
            <a:r>
              <a:rPr lang="en-US" sz="1500" dirty="0" smtClean="0">
                <a:latin typeface="Arial"/>
                <a:cs typeface="Arial"/>
              </a:rPr>
              <a:t>mental health specialist </a:t>
            </a:r>
            <a:r>
              <a:rPr sz="1500" spc="165" dirty="0" smtClean="0">
                <a:latin typeface="Arial"/>
                <a:cs typeface="Arial"/>
              </a:rPr>
              <a:t> </a:t>
            </a:r>
            <a:r>
              <a:rPr sz="1500" spc="0" dirty="0" smtClean="0">
                <a:latin typeface="Arial"/>
                <a:cs typeface="Arial"/>
              </a:rPr>
              <a:t>should</a:t>
            </a:r>
            <a:r>
              <a:rPr sz="1500" spc="325" dirty="0" smtClean="0">
                <a:latin typeface="Arial"/>
                <a:cs typeface="Arial"/>
              </a:rPr>
              <a:t> </a:t>
            </a:r>
            <a:r>
              <a:rPr sz="1500" spc="0" dirty="0" smtClean="0">
                <a:latin typeface="Arial"/>
                <a:cs typeface="Arial"/>
              </a:rPr>
              <a:t>understand</a:t>
            </a:r>
            <a:r>
              <a:rPr sz="1500" spc="362" dirty="0" smtClean="0">
                <a:latin typeface="Arial"/>
                <a:cs typeface="Arial"/>
              </a:rPr>
              <a:t> </a:t>
            </a:r>
            <a:r>
              <a:rPr sz="1500" spc="0" dirty="0" smtClean="0">
                <a:latin typeface="Arial"/>
                <a:cs typeface="Arial"/>
              </a:rPr>
              <a:t>the</a:t>
            </a:r>
            <a:r>
              <a:rPr sz="1500" spc="240" dirty="0" smtClean="0">
                <a:latin typeface="Arial"/>
                <a:cs typeface="Arial"/>
              </a:rPr>
              <a:t> </a:t>
            </a:r>
            <a:r>
              <a:rPr sz="1500" spc="0" dirty="0" smtClean="0">
                <a:latin typeface="Arial"/>
                <a:cs typeface="Arial"/>
              </a:rPr>
              <a:t>social</a:t>
            </a:r>
            <a:r>
              <a:rPr lang="en-US" sz="1500" dirty="0">
                <a:latin typeface="Arial"/>
                <a:cs typeface="Arial"/>
              </a:rPr>
              <a:t> </a:t>
            </a:r>
            <a:r>
              <a:rPr sz="1500" spc="0" dirty="0" smtClean="0">
                <a:latin typeface="Arial"/>
                <a:cs typeface="Arial"/>
              </a:rPr>
              <a:t>environment </a:t>
            </a:r>
            <a:r>
              <a:rPr sz="1500" spc="25" dirty="0" smtClean="0">
                <a:latin typeface="Arial"/>
                <a:cs typeface="Arial"/>
              </a:rPr>
              <a:t> </a:t>
            </a:r>
            <a:r>
              <a:rPr lang="en-US" sz="1500" dirty="0" smtClean="0">
                <a:latin typeface="Arial"/>
                <a:cs typeface="Arial"/>
              </a:rPr>
              <a:t>capable of</a:t>
            </a:r>
            <a:r>
              <a:rPr sz="1500" spc="129" dirty="0" smtClean="0">
                <a:latin typeface="Arial"/>
                <a:cs typeface="Arial"/>
              </a:rPr>
              <a:t> </a:t>
            </a:r>
            <a:r>
              <a:rPr lang="en-US" sz="1500" dirty="0" smtClean="0">
                <a:latin typeface="Arial"/>
                <a:cs typeface="Arial"/>
              </a:rPr>
              <a:t>causing</a:t>
            </a:r>
            <a:r>
              <a:rPr sz="1500" spc="322" dirty="0" smtClean="0">
                <a:latin typeface="Arial"/>
                <a:cs typeface="Arial"/>
              </a:rPr>
              <a:t> </a:t>
            </a:r>
            <a:r>
              <a:rPr sz="1500" spc="0" dirty="0" smtClean="0">
                <a:latin typeface="Arial"/>
                <a:cs typeface="Arial"/>
              </a:rPr>
              <a:t>the</a:t>
            </a:r>
            <a:r>
              <a:rPr sz="1500" spc="175" dirty="0" smtClean="0">
                <a:latin typeface="Arial"/>
                <a:cs typeface="Arial"/>
              </a:rPr>
              <a:t> </a:t>
            </a:r>
            <a:r>
              <a:rPr sz="1500" spc="0" dirty="0" smtClean="0">
                <a:latin typeface="Arial"/>
                <a:cs typeface="Arial"/>
              </a:rPr>
              <a:t>patient</a:t>
            </a:r>
            <a:r>
              <a:rPr lang="en-US" sz="1500" dirty="0">
                <a:latin typeface="Arial"/>
                <a:cs typeface="Arial"/>
              </a:rPr>
              <a:t>s</a:t>
            </a:r>
            <a:r>
              <a:rPr sz="1500" spc="305" dirty="0" smtClean="0">
                <a:latin typeface="Arial"/>
                <a:cs typeface="Arial"/>
              </a:rPr>
              <a:t> </a:t>
            </a:r>
            <a:r>
              <a:rPr sz="1500" spc="0" dirty="0" smtClean="0">
                <a:latin typeface="Arial"/>
                <a:cs typeface="Arial"/>
              </a:rPr>
              <a:t>health condition.</a:t>
            </a:r>
            <a:endParaRPr sz="1500" dirty="0">
              <a:latin typeface="Arial"/>
              <a:cs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12"/>
          <p:cNvSpPr/>
          <p:nvPr/>
        </p:nvSpPr>
        <p:spPr>
          <a:xfrm>
            <a:off x="9371076" y="0"/>
            <a:ext cx="1219200" cy="6858000"/>
          </a:xfrm>
          <a:custGeom>
            <a:avLst/>
            <a:gdLst/>
            <a:ahLst/>
            <a:cxnLst/>
            <a:rect l="l" t="t" r="r" b="b"/>
            <a:pathLst>
              <a:path w="1219200" h="6858000">
                <a:moveTo>
                  <a:pt x="0" y="0"/>
                </a:moveTo>
                <a:lnTo>
                  <a:pt x="1219200" y="6858000"/>
                </a:lnTo>
              </a:path>
            </a:pathLst>
          </a:custGeom>
          <a:ln w="9144">
            <a:solidFill>
              <a:srgbClr val="C0C0C0"/>
            </a:solidFill>
          </a:ln>
        </p:spPr>
        <p:txBody>
          <a:bodyPr wrap="square" lIns="0" tIns="0" rIns="0" bIns="0" rtlCol="0">
            <a:noAutofit/>
          </a:bodyPr>
          <a:lstStyle/>
          <a:p>
            <a:endParaRPr/>
          </a:p>
        </p:txBody>
      </p:sp>
      <p:sp>
        <p:nvSpPr>
          <p:cNvPr id="13" name="object 13"/>
          <p:cNvSpPr/>
          <p:nvPr/>
        </p:nvSpPr>
        <p:spPr>
          <a:xfrm>
            <a:off x="7424931" y="3681983"/>
            <a:ext cx="4763554" cy="3176587"/>
          </a:xfrm>
          <a:custGeom>
            <a:avLst/>
            <a:gdLst/>
            <a:ahLst/>
            <a:cxnLst/>
            <a:rect l="l" t="t" r="r" b="b"/>
            <a:pathLst>
              <a:path w="4763554" h="3176587">
                <a:moveTo>
                  <a:pt x="4763554" y="0"/>
                </a:moveTo>
                <a:lnTo>
                  <a:pt x="857" y="3176016"/>
                </a:lnTo>
              </a:path>
              <a:path w="4763554" h="3176587">
                <a:moveTo>
                  <a:pt x="857" y="3176016"/>
                </a:moveTo>
                <a:lnTo>
                  <a:pt x="4763554" y="1"/>
                </a:lnTo>
              </a:path>
            </a:pathLst>
          </a:custGeom>
          <a:ln w="9144">
            <a:solidFill>
              <a:srgbClr val="D9DADA"/>
            </a:solidFill>
          </a:ln>
        </p:spPr>
        <p:txBody>
          <a:bodyPr wrap="square" lIns="0" tIns="0" rIns="0" bIns="0" rtlCol="0">
            <a:noAutofit/>
          </a:bodyPr>
          <a:lstStyle/>
          <a:p>
            <a:endParaRPr/>
          </a:p>
        </p:txBody>
      </p:sp>
      <p:sp>
        <p:nvSpPr>
          <p:cNvPr id="14" name="object 14"/>
          <p:cNvSpPr/>
          <p:nvPr/>
        </p:nvSpPr>
        <p:spPr>
          <a:xfrm>
            <a:off x="9182100" y="0"/>
            <a:ext cx="3006852" cy="6858000"/>
          </a:xfrm>
          <a:custGeom>
            <a:avLst/>
            <a:gdLst/>
            <a:ahLst/>
            <a:cxnLst/>
            <a:rect l="l" t="t" r="r" b="b"/>
            <a:pathLst>
              <a:path w="3006852" h="6858000">
                <a:moveTo>
                  <a:pt x="2042464" y="0"/>
                </a:moveTo>
                <a:lnTo>
                  <a:pt x="0" y="6858000"/>
                </a:lnTo>
                <a:lnTo>
                  <a:pt x="3006851" y="6858000"/>
                </a:lnTo>
                <a:lnTo>
                  <a:pt x="3006851" y="0"/>
                </a:lnTo>
                <a:lnTo>
                  <a:pt x="2042464" y="0"/>
                </a:lnTo>
                <a:close/>
              </a:path>
            </a:pathLst>
          </a:custGeom>
          <a:solidFill>
            <a:srgbClr val="90C225"/>
          </a:solidFill>
        </p:spPr>
        <p:txBody>
          <a:bodyPr wrap="square" lIns="0" tIns="0" rIns="0" bIns="0" rtlCol="0">
            <a:noAutofit/>
          </a:bodyPr>
          <a:lstStyle/>
          <a:p>
            <a:endParaRPr/>
          </a:p>
        </p:txBody>
      </p:sp>
      <p:sp>
        <p:nvSpPr>
          <p:cNvPr id="15" name="object 15"/>
          <p:cNvSpPr/>
          <p:nvPr/>
        </p:nvSpPr>
        <p:spPr>
          <a:xfrm>
            <a:off x="9604330" y="0"/>
            <a:ext cx="2587675" cy="6858000"/>
          </a:xfrm>
          <a:custGeom>
            <a:avLst/>
            <a:gdLst/>
            <a:ahLst/>
            <a:cxnLst/>
            <a:rect l="l" t="t" r="r" b="b"/>
            <a:pathLst>
              <a:path w="2587675" h="6858000">
                <a:moveTo>
                  <a:pt x="2587669" y="0"/>
                </a:moveTo>
                <a:lnTo>
                  <a:pt x="0" y="0"/>
                </a:lnTo>
                <a:lnTo>
                  <a:pt x="1208189" y="6858000"/>
                </a:lnTo>
                <a:lnTo>
                  <a:pt x="2587669" y="6858000"/>
                </a:lnTo>
                <a:lnTo>
                  <a:pt x="2587669" y="0"/>
                </a:lnTo>
                <a:close/>
              </a:path>
            </a:pathLst>
          </a:custGeom>
          <a:solidFill>
            <a:srgbClr val="90C225"/>
          </a:solidFill>
        </p:spPr>
        <p:txBody>
          <a:bodyPr wrap="square" lIns="0" tIns="0" rIns="0" bIns="0" rtlCol="0">
            <a:noAutofit/>
          </a:bodyPr>
          <a:lstStyle/>
          <a:p>
            <a:endParaRPr/>
          </a:p>
        </p:txBody>
      </p:sp>
      <p:sp>
        <p:nvSpPr>
          <p:cNvPr id="16" name="object 16"/>
          <p:cNvSpPr/>
          <p:nvPr/>
        </p:nvSpPr>
        <p:spPr>
          <a:xfrm>
            <a:off x="8932167" y="3048000"/>
            <a:ext cx="3259836" cy="3810000"/>
          </a:xfrm>
          <a:custGeom>
            <a:avLst/>
            <a:gdLst/>
            <a:ahLst/>
            <a:cxnLst/>
            <a:rect l="l" t="t" r="r" b="b"/>
            <a:pathLst>
              <a:path w="3259835" h="3810000">
                <a:moveTo>
                  <a:pt x="3259832" y="4"/>
                </a:moveTo>
                <a:lnTo>
                  <a:pt x="0" y="3810000"/>
                </a:lnTo>
                <a:lnTo>
                  <a:pt x="3259832" y="3810000"/>
                </a:lnTo>
                <a:lnTo>
                  <a:pt x="3259832" y="4"/>
                </a:lnTo>
                <a:close/>
              </a:path>
            </a:pathLst>
          </a:custGeom>
          <a:solidFill>
            <a:srgbClr val="539F20"/>
          </a:solidFill>
        </p:spPr>
        <p:txBody>
          <a:bodyPr wrap="square" lIns="0" tIns="0" rIns="0" bIns="0" rtlCol="0">
            <a:noAutofit/>
          </a:bodyPr>
          <a:lstStyle/>
          <a:p>
            <a:endParaRPr/>
          </a:p>
        </p:txBody>
      </p:sp>
      <p:sp>
        <p:nvSpPr>
          <p:cNvPr id="17" name="object 17"/>
          <p:cNvSpPr/>
          <p:nvPr/>
        </p:nvSpPr>
        <p:spPr>
          <a:xfrm>
            <a:off x="9337793" y="0"/>
            <a:ext cx="2851162" cy="6858000"/>
          </a:xfrm>
          <a:custGeom>
            <a:avLst/>
            <a:gdLst/>
            <a:ahLst/>
            <a:cxnLst/>
            <a:rect l="l" t="t" r="r" b="b"/>
            <a:pathLst>
              <a:path w="2851162" h="6858000">
                <a:moveTo>
                  <a:pt x="0" y="0"/>
                </a:moveTo>
                <a:lnTo>
                  <a:pt x="2467571" y="6858000"/>
                </a:lnTo>
                <a:lnTo>
                  <a:pt x="2851162" y="6858000"/>
                </a:lnTo>
                <a:lnTo>
                  <a:pt x="2851162" y="0"/>
                </a:lnTo>
                <a:lnTo>
                  <a:pt x="0" y="0"/>
                </a:lnTo>
                <a:close/>
              </a:path>
            </a:pathLst>
          </a:custGeom>
          <a:solidFill>
            <a:srgbClr val="3E7818"/>
          </a:solidFill>
        </p:spPr>
        <p:txBody>
          <a:bodyPr wrap="square" lIns="0" tIns="0" rIns="0" bIns="0" rtlCol="0">
            <a:noAutofit/>
          </a:bodyPr>
          <a:lstStyle/>
          <a:p>
            <a:endParaRPr/>
          </a:p>
        </p:txBody>
      </p:sp>
      <p:sp>
        <p:nvSpPr>
          <p:cNvPr id="18" name="object 18"/>
          <p:cNvSpPr/>
          <p:nvPr/>
        </p:nvSpPr>
        <p:spPr>
          <a:xfrm>
            <a:off x="10898132" y="0"/>
            <a:ext cx="1290815" cy="6858000"/>
          </a:xfrm>
          <a:custGeom>
            <a:avLst/>
            <a:gdLst/>
            <a:ahLst/>
            <a:cxnLst/>
            <a:rect l="l" t="t" r="r" b="b"/>
            <a:pathLst>
              <a:path w="1290815" h="6858000">
                <a:moveTo>
                  <a:pt x="1018946" y="0"/>
                </a:moveTo>
                <a:lnTo>
                  <a:pt x="0" y="6858000"/>
                </a:lnTo>
                <a:lnTo>
                  <a:pt x="1290815" y="6858000"/>
                </a:lnTo>
                <a:lnTo>
                  <a:pt x="1290815" y="0"/>
                </a:lnTo>
                <a:lnTo>
                  <a:pt x="1018946" y="0"/>
                </a:lnTo>
                <a:close/>
              </a:path>
            </a:pathLst>
          </a:custGeom>
          <a:solidFill>
            <a:srgbClr val="C0E373"/>
          </a:solidFill>
        </p:spPr>
        <p:txBody>
          <a:bodyPr wrap="square" lIns="0" tIns="0" rIns="0" bIns="0" rtlCol="0">
            <a:noAutofit/>
          </a:bodyPr>
          <a:lstStyle/>
          <a:p>
            <a:endParaRPr/>
          </a:p>
        </p:txBody>
      </p:sp>
      <p:sp>
        <p:nvSpPr>
          <p:cNvPr id="19" name="object 19"/>
          <p:cNvSpPr/>
          <p:nvPr/>
        </p:nvSpPr>
        <p:spPr>
          <a:xfrm>
            <a:off x="10940752" y="0"/>
            <a:ext cx="1248194" cy="6858000"/>
          </a:xfrm>
          <a:custGeom>
            <a:avLst/>
            <a:gdLst/>
            <a:ahLst/>
            <a:cxnLst/>
            <a:rect l="l" t="t" r="r" b="b"/>
            <a:pathLst>
              <a:path w="1248194" h="6858000">
                <a:moveTo>
                  <a:pt x="0" y="0"/>
                </a:moveTo>
                <a:lnTo>
                  <a:pt x="1107770" y="6858000"/>
                </a:lnTo>
                <a:lnTo>
                  <a:pt x="1248194" y="6858000"/>
                </a:lnTo>
                <a:lnTo>
                  <a:pt x="1248194" y="0"/>
                </a:lnTo>
                <a:lnTo>
                  <a:pt x="0" y="0"/>
                </a:lnTo>
                <a:close/>
              </a:path>
            </a:pathLst>
          </a:custGeom>
          <a:solidFill>
            <a:srgbClr val="90C225"/>
          </a:solidFill>
        </p:spPr>
        <p:txBody>
          <a:bodyPr wrap="square" lIns="0" tIns="0" rIns="0" bIns="0" rtlCol="0">
            <a:noAutofit/>
          </a:bodyPr>
          <a:lstStyle/>
          <a:p>
            <a:endParaRPr/>
          </a:p>
        </p:txBody>
      </p:sp>
      <p:sp>
        <p:nvSpPr>
          <p:cNvPr id="20" name="object 20"/>
          <p:cNvSpPr/>
          <p:nvPr/>
        </p:nvSpPr>
        <p:spPr>
          <a:xfrm>
            <a:off x="10372347" y="3590544"/>
            <a:ext cx="1816608" cy="3267455"/>
          </a:xfrm>
          <a:custGeom>
            <a:avLst/>
            <a:gdLst/>
            <a:ahLst/>
            <a:cxnLst/>
            <a:rect l="l" t="t" r="r" b="b"/>
            <a:pathLst>
              <a:path w="1816607" h="3267455">
                <a:moveTo>
                  <a:pt x="0" y="3267455"/>
                </a:moveTo>
                <a:lnTo>
                  <a:pt x="1816608" y="3267455"/>
                </a:lnTo>
                <a:lnTo>
                  <a:pt x="1816608" y="0"/>
                </a:lnTo>
                <a:lnTo>
                  <a:pt x="0" y="3267455"/>
                </a:lnTo>
                <a:close/>
              </a:path>
            </a:pathLst>
          </a:custGeom>
          <a:solidFill>
            <a:srgbClr val="90C225"/>
          </a:solidFill>
        </p:spPr>
        <p:txBody>
          <a:bodyPr wrap="square" lIns="0" tIns="0" rIns="0" bIns="0" rtlCol="0">
            <a:noAutofit/>
          </a:bodyPr>
          <a:lstStyle/>
          <a:p>
            <a:endParaRPr/>
          </a:p>
        </p:txBody>
      </p:sp>
      <p:sp>
        <p:nvSpPr>
          <p:cNvPr id="11" name="object 11"/>
          <p:cNvSpPr/>
          <p:nvPr/>
        </p:nvSpPr>
        <p:spPr>
          <a:xfrm>
            <a:off x="0" y="4012692"/>
            <a:ext cx="448056" cy="2845308"/>
          </a:xfrm>
          <a:custGeom>
            <a:avLst/>
            <a:gdLst/>
            <a:ahLst/>
            <a:cxnLst/>
            <a:rect l="l" t="t" r="r" b="b"/>
            <a:pathLst>
              <a:path w="448056" h="2845307">
                <a:moveTo>
                  <a:pt x="0" y="2845307"/>
                </a:moveTo>
                <a:lnTo>
                  <a:pt x="448056" y="2845307"/>
                </a:lnTo>
                <a:lnTo>
                  <a:pt x="0" y="0"/>
                </a:lnTo>
                <a:lnTo>
                  <a:pt x="0" y="2845307"/>
                </a:lnTo>
                <a:close/>
              </a:path>
            </a:pathLst>
          </a:custGeom>
          <a:solidFill>
            <a:srgbClr val="90C225"/>
          </a:solidFill>
        </p:spPr>
        <p:txBody>
          <a:bodyPr wrap="square" lIns="0" tIns="0" rIns="0" bIns="0" rtlCol="0">
            <a:noAutofit/>
          </a:bodyPr>
          <a:lstStyle/>
          <a:p>
            <a:endParaRPr/>
          </a:p>
        </p:txBody>
      </p:sp>
      <p:sp>
        <p:nvSpPr>
          <p:cNvPr id="9" name="object 9"/>
          <p:cNvSpPr txBox="1"/>
          <p:nvPr/>
        </p:nvSpPr>
        <p:spPr>
          <a:xfrm>
            <a:off x="4319129" y="2438400"/>
            <a:ext cx="2388544" cy="228600"/>
          </a:xfrm>
          <a:prstGeom prst="rect">
            <a:avLst/>
          </a:prstGeom>
        </p:spPr>
        <p:txBody>
          <a:bodyPr wrap="square" lIns="0" tIns="0" rIns="0" bIns="0" rtlCol="0">
            <a:noAutofit/>
          </a:bodyPr>
          <a:lstStyle/>
          <a:p>
            <a:pPr marL="12700">
              <a:lnSpc>
                <a:spcPts val="2245"/>
              </a:lnSpc>
              <a:spcBef>
                <a:spcPts val="112"/>
              </a:spcBef>
            </a:pPr>
            <a:r>
              <a:rPr lang="en-US" sz="2100" b="1" dirty="0" smtClean="0">
                <a:latin typeface="Arial"/>
                <a:cs typeface="Arial"/>
              </a:rPr>
              <a:t>Cont.</a:t>
            </a:r>
            <a:endParaRPr sz="2100" dirty="0">
              <a:latin typeface="Arial"/>
              <a:cs typeface="Arial"/>
            </a:endParaRPr>
          </a:p>
        </p:txBody>
      </p:sp>
      <p:sp>
        <p:nvSpPr>
          <p:cNvPr id="2" name="object 2"/>
          <p:cNvSpPr txBox="1"/>
          <p:nvPr/>
        </p:nvSpPr>
        <p:spPr>
          <a:xfrm>
            <a:off x="1676400" y="2971800"/>
            <a:ext cx="4759546" cy="2590800"/>
          </a:xfrm>
          <a:prstGeom prst="rect">
            <a:avLst/>
          </a:prstGeom>
        </p:spPr>
        <p:txBody>
          <a:bodyPr wrap="square" lIns="0" tIns="0" rIns="0" bIns="0" rtlCol="0">
            <a:noAutofit/>
          </a:bodyPr>
          <a:lstStyle/>
          <a:p>
            <a:pPr marL="12700" marR="20158">
              <a:lnSpc>
                <a:spcPts val="1635"/>
              </a:lnSpc>
              <a:spcBef>
                <a:spcPts val="81"/>
              </a:spcBef>
            </a:pPr>
            <a:r>
              <a:rPr lang="en-US" sz="1600" dirty="0" smtClean="0">
                <a:latin typeface="Arial"/>
                <a:cs typeface="Arial"/>
              </a:rPr>
              <a:t>It helps the mental health specialist  understand</a:t>
            </a:r>
            <a:r>
              <a:rPr sz="1600" spc="0" dirty="0" smtClean="0">
                <a:latin typeface="Arial"/>
                <a:cs typeface="Arial"/>
              </a:rPr>
              <a:t> the</a:t>
            </a:r>
            <a:r>
              <a:rPr sz="1600" spc="240" dirty="0" smtClean="0">
                <a:latin typeface="Arial"/>
                <a:cs typeface="Arial"/>
              </a:rPr>
              <a:t> </a:t>
            </a:r>
            <a:r>
              <a:rPr sz="1600" spc="0" dirty="0" smtClean="0">
                <a:latin typeface="Arial"/>
                <a:cs typeface="Arial"/>
              </a:rPr>
              <a:t>importance</a:t>
            </a:r>
            <a:r>
              <a:rPr sz="1600" spc="320" dirty="0" smtClean="0">
                <a:latin typeface="Arial"/>
                <a:cs typeface="Arial"/>
              </a:rPr>
              <a:t> </a:t>
            </a:r>
            <a:r>
              <a:rPr sz="1600" spc="0" dirty="0" smtClean="0">
                <a:latin typeface="Arial"/>
                <a:cs typeface="Arial"/>
              </a:rPr>
              <a:t>of</a:t>
            </a:r>
            <a:r>
              <a:rPr lang="en-US" sz="1600" dirty="0">
                <a:latin typeface="Arial"/>
                <a:cs typeface="Arial"/>
              </a:rPr>
              <a:t> </a:t>
            </a:r>
            <a:r>
              <a:rPr sz="1600" dirty="0" smtClean="0">
                <a:latin typeface="Arial"/>
                <a:cs typeface="Arial"/>
              </a:rPr>
              <a:t>supportive </a:t>
            </a:r>
            <a:r>
              <a:rPr sz="1600" spc="54" dirty="0" smtClean="0">
                <a:latin typeface="Arial"/>
                <a:cs typeface="Arial"/>
              </a:rPr>
              <a:t> </a:t>
            </a:r>
            <a:r>
              <a:rPr sz="1600" spc="0" dirty="0" smtClean="0">
                <a:latin typeface="Arial"/>
                <a:cs typeface="Arial"/>
              </a:rPr>
              <a:t>social </a:t>
            </a:r>
            <a:r>
              <a:rPr sz="1600" spc="-125" dirty="0" smtClean="0">
                <a:latin typeface="Arial"/>
                <a:cs typeface="Arial"/>
              </a:rPr>
              <a:t> </a:t>
            </a:r>
            <a:r>
              <a:rPr sz="1600" spc="0" dirty="0" smtClean="0">
                <a:latin typeface="Arial"/>
                <a:cs typeface="Arial"/>
              </a:rPr>
              <a:t>factors </a:t>
            </a:r>
            <a:r>
              <a:rPr sz="1600" spc="19" dirty="0" smtClean="0">
                <a:latin typeface="Arial"/>
                <a:cs typeface="Arial"/>
              </a:rPr>
              <a:t> </a:t>
            </a:r>
            <a:r>
              <a:rPr sz="1600" spc="0" dirty="0" smtClean="0">
                <a:latin typeface="Arial"/>
                <a:cs typeface="Arial"/>
              </a:rPr>
              <a:t>in</a:t>
            </a:r>
            <a:r>
              <a:rPr sz="1600" spc="309" dirty="0" smtClean="0">
                <a:latin typeface="Arial"/>
                <a:cs typeface="Arial"/>
              </a:rPr>
              <a:t> </a:t>
            </a:r>
            <a:r>
              <a:rPr sz="1600" spc="0" dirty="0" smtClean="0">
                <a:latin typeface="Arial"/>
                <a:cs typeface="Arial"/>
              </a:rPr>
              <a:t>treating</a:t>
            </a:r>
            <a:r>
              <a:rPr sz="1600" spc="315" dirty="0" smtClean="0">
                <a:latin typeface="Arial"/>
                <a:cs typeface="Arial"/>
              </a:rPr>
              <a:t> </a:t>
            </a:r>
            <a:r>
              <a:rPr sz="1600" spc="0" dirty="0" smtClean="0">
                <a:latin typeface="Arial"/>
                <a:cs typeface="Arial"/>
              </a:rPr>
              <a:t>and rehabilitating </a:t>
            </a:r>
            <a:r>
              <a:rPr sz="1600" spc="64" dirty="0" smtClean="0">
                <a:latin typeface="Arial"/>
                <a:cs typeface="Arial"/>
              </a:rPr>
              <a:t> </a:t>
            </a:r>
            <a:r>
              <a:rPr sz="1600" spc="0" dirty="0" smtClean="0">
                <a:latin typeface="Arial"/>
                <a:cs typeface="Arial"/>
              </a:rPr>
              <a:t>the</a:t>
            </a:r>
            <a:r>
              <a:rPr sz="1600" spc="300" dirty="0" smtClean="0">
                <a:latin typeface="Arial"/>
                <a:cs typeface="Arial"/>
              </a:rPr>
              <a:t> </a:t>
            </a:r>
            <a:r>
              <a:rPr sz="1600" spc="0" dirty="0" smtClean="0">
                <a:latin typeface="Arial"/>
                <a:cs typeface="Arial"/>
              </a:rPr>
              <a:t>patient</a:t>
            </a:r>
            <a:r>
              <a:rPr sz="1500" spc="0" dirty="0" smtClean="0">
                <a:latin typeface="Arial"/>
                <a:cs typeface="Arial"/>
              </a:rPr>
              <a:t>.</a:t>
            </a:r>
            <a:endParaRPr sz="1500" dirty="0">
              <a:latin typeface="Arial"/>
              <a:cs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common terms</a:t>
            </a:r>
            <a:endParaRPr lang="en-US" dirty="0"/>
          </a:p>
        </p:txBody>
      </p:sp>
      <p:sp>
        <p:nvSpPr>
          <p:cNvPr id="3" name="Content Placeholder 2"/>
          <p:cNvSpPr>
            <a:spLocks noGrp="1"/>
          </p:cNvSpPr>
          <p:nvPr>
            <p:ph idx="1"/>
          </p:nvPr>
        </p:nvSpPr>
        <p:spPr/>
        <p:txBody>
          <a:bodyPr>
            <a:normAutofit/>
          </a:bodyPr>
          <a:lstStyle/>
          <a:p>
            <a:r>
              <a:rPr lang="en-US" dirty="0"/>
              <a:t>Culture – the total way of life shared by members of a society, including language, values, and material objects</a:t>
            </a:r>
            <a:r>
              <a:rPr lang="en-US" dirty="0" smtClean="0"/>
              <a:t>.</a:t>
            </a:r>
          </a:p>
          <a:p>
            <a:r>
              <a:rPr lang="en-US" dirty="0"/>
              <a:t>  Subculture – groups that share in the overall culture of society but also maintain a distinctive set of values, norms, and lifestyles and even a distinctive language.</a:t>
            </a:r>
          </a:p>
          <a:p>
            <a:r>
              <a:rPr lang="en-US" dirty="0" smtClean="0"/>
              <a:t> </a:t>
            </a:r>
            <a:r>
              <a:rPr lang="en-US" dirty="0"/>
              <a:t>Counterculture – groups that share in group values that are the opposite of the dominant culture’s.</a:t>
            </a:r>
          </a:p>
          <a:p>
            <a:r>
              <a:rPr lang="en-US" dirty="0" smtClean="0"/>
              <a:t> </a:t>
            </a:r>
            <a:r>
              <a:rPr lang="en-US" dirty="0"/>
              <a:t>High Culture – cultural preferences associated with the upper class</a:t>
            </a:r>
            <a:r>
              <a:rPr lang="en-US" dirty="0" smtClean="0"/>
              <a:t>.</a:t>
            </a:r>
            <a:endParaRPr lang="en-US" dirty="0"/>
          </a:p>
        </p:txBody>
      </p:sp>
    </p:spTree>
    <p:extLst>
      <p:ext uri="{BB962C8B-B14F-4D97-AF65-F5344CB8AC3E}">
        <p14:creationId xmlns:p14="http://schemas.microsoft.com/office/powerpoint/2010/main" val="32795409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 </a:t>
            </a:r>
            <a:r>
              <a:rPr lang="en-US" dirty="0"/>
              <a:t>Popular Culture – aspects of culture that are widely accessible and commonly shared by most members of a society, especially those in the middle, working, and lower classes.</a:t>
            </a:r>
          </a:p>
          <a:p>
            <a:r>
              <a:rPr lang="en-US" dirty="0" smtClean="0"/>
              <a:t> </a:t>
            </a:r>
            <a:r>
              <a:rPr lang="en-US" dirty="0"/>
              <a:t>Culture Shock – discomfort that arises from exposure to a different culture</a:t>
            </a:r>
          </a:p>
          <a:p>
            <a:endParaRPr lang="en-US" dirty="0"/>
          </a:p>
          <a:p>
            <a:r>
              <a:rPr lang="en-US" dirty="0"/>
              <a:t> Society – population that shares the same territory and is bound together by economic and political ties.</a:t>
            </a:r>
          </a:p>
          <a:p>
            <a:endParaRPr lang="en-US" dirty="0"/>
          </a:p>
        </p:txBody>
      </p:sp>
    </p:spTree>
    <p:extLst>
      <p:ext uri="{BB962C8B-B14F-4D97-AF65-F5344CB8AC3E}">
        <p14:creationId xmlns:p14="http://schemas.microsoft.com/office/powerpoint/2010/main" val="8679177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US" b="1" dirty="0" smtClean="0"/>
              <a:t>values</a:t>
            </a:r>
            <a:r>
              <a:rPr lang="en-US" dirty="0"/>
              <a:t> are personal beliefs about </a:t>
            </a:r>
            <a:r>
              <a:rPr lang="en-US" dirty="0" smtClean="0"/>
              <a:t>what is right </a:t>
            </a:r>
            <a:r>
              <a:rPr lang="en-US" dirty="0"/>
              <a:t>and wrong and may or may not be considered moral. </a:t>
            </a:r>
            <a:endParaRPr lang="en-US" dirty="0" smtClean="0"/>
          </a:p>
          <a:p>
            <a:r>
              <a:rPr lang="en-US" dirty="0" smtClean="0"/>
              <a:t>Cultural</a:t>
            </a:r>
            <a:r>
              <a:rPr lang="en-US" dirty="0"/>
              <a:t> </a:t>
            </a:r>
            <a:r>
              <a:rPr lang="en-US" b="1" dirty="0"/>
              <a:t>values</a:t>
            </a:r>
            <a:r>
              <a:rPr lang="en-US" dirty="0"/>
              <a:t> are </a:t>
            </a:r>
            <a:r>
              <a:rPr lang="en-US" b="1" dirty="0"/>
              <a:t>values</a:t>
            </a:r>
            <a:r>
              <a:rPr lang="en-US" dirty="0"/>
              <a:t> accepted by religions or societies and reflect what is important in each </a:t>
            </a:r>
            <a:r>
              <a:rPr lang="en-US" dirty="0" smtClean="0"/>
              <a:t>context.</a:t>
            </a:r>
            <a:endParaRPr lang="en-US" dirty="0"/>
          </a:p>
          <a:p>
            <a:r>
              <a:rPr lang="en-US" dirty="0" smtClean="0"/>
              <a:t>Norms </a:t>
            </a:r>
            <a:r>
              <a:rPr lang="en-US" dirty="0"/>
              <a:t>– shared rules of conduct that specify how people ought to think or act.</a:t>
            </a:r>
          </a:p>
          <a:p>
            <a:r>
              <a:rPr lang="en-US" dirty="0" smtClean="0"/>
              <a:t>Socialization </a:t>
            </a:r>
            <a:r>
              <a:rPr lang="en-US" dirty="0"/>
              <a:t>– the process of learning the roles, statuses, and values necessary for participation in social institutions.</a:t>
            </a:r>
          </a:p>
          <a:p>
            <a:r>
              <a:rPr lang="en-US" dirty="0" smtClean="0"/>
              <a:t>                    -the way of mixing with others and learn on the norms and values of the group</a:t>
            </a:r>
            <a:endParaRPr lang="en-US" dirty="0"/>
          </a:p>
        </p:txBody>
      </p:sp>
    </p:spTree>
    <p:extLst>
      <p:ext uri="{BB962C8B-B14F-4D97-AF65-F5344CB8AC3E}">
        <p14:creationId xmlns:p14="http://schemas.microsoft.com/office/powerpoint/2010/main" val="9386258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a:t> Conflict Theory – addresses the points of stress and conflict in society and the ways in which they contribute to social change.</a:t>
            </a:r>
          </a:p>
          <a:p>
            <a:r>
              <a:rPr lang="en-US" dirty="0" smtClean="0"/>
              <a:t>Structural </a:t>
            </a:r>
            <a:r>
              <a:rPr lang="en-US" dirty="0"/>
              <a:t>Functional Theory – addresses the questions of social organization and how it is maintained.</a:t>
            </a:r>
          </a:p>
          <a:p>
            <a:r>
              <a:rPr lang="en-US" dirty="0" smtClean="0"/>
              <a:t> </a:t>
            </a:r>
            <a:r>
              <a:rPr lang="en-US" dirty="0"/>
              <a:t>Peers – individuals who share a similar age and social status.</a:t>
            </a:r>
          </a:p>
          <a:p>
            <a:r>
              <a:rPr lang="en-US" dirty="0"/>
              <a:t>  Mass Media – all forms of communication designed to reach broad audiences.</a:t>
            </a:r>
          </a:p>
          <a:p>
            <a:endParaRPr lang="en-US" dirty="0"/>
          </a:p>
        </p:txBody>
      </p:sp>
    </p:spTree>
    <p:extLst>
      <p:ext uri="{BB962C8B-B14F-4D97-AF65-F5344CB8AC3E}">
        <p14:creationId xmlns:p14="http://schemas.microsoft.com/office/powerpoint/2010/main" val="22478052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a:t>Exchange – voluntary interaction from which all parties expect some reward.</a:t>
            </a:r>
          </a:p>
          <a:p>
            <a:r>
              <a:rPr lang="en-US" dirty="0" smtClean="0"/>
              <a:t> </a:t>
            </a:r>
            <a:r>
              <a:rPr lang="en-US" dirty="0"/>
              <a:t>Competition – a struggle over scarce resources that is regulated by shared rules.</a:t>
            </a:r>
          </a:p>
          <a:p>
            <a:r>
              <a:rPr lang="en-US" dirty="0" smtClean="0"/>
              <a:t> </a:t>
            </a:r>
            <a:r>
              <a:rPr lang="en-US" dirty="0"/>
              <a:t>Cooperation – interaction that occurs when people work together to achieve shared goals.</a:t>
            </a:r>
          </a:p>
          <a:p>
            <a:r>
              <a:rPr lang="en-US" dirty="0" smtClean="0"/>
              <a:t> </a:t>
            </a:r>
            <a:r>
              <a:rPr lang="en-US" dirty="0"/>
              <a:t>Conflict – struggle over scarce resources that is not regulated by shared rules; it may include attempts to destroy, injure, or neutralize one’s rivals.</a:t>
            </a:r>
          </a:p>
          <a:p>
            <a:endParaRPr lang="en-US" dirty="0"/>
          </a:p>
        </p:txBody>
      </p:sp>
    </p:spTree>
    <p:extLst>
      <p:ext uri="{BB962C8B-B14F-4D97-AF65-F5344CB8AC3E}">
        <p14:creationId xmlns:p14="http://schemas.microsoft.com/office/powerpoint/2010/main" val="2839110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ject 10"/>
          <p:cNvSpPr/>
          <p:nvPr/>
        </p:nvSpPr>
        <p:spPr>
          <a:xfrm>
            <a:off x="9371076" y="0"/>
            <a:ext cx="1219200" cy="6858000"/>
          </a:xfrm>
          <a:custGeom>
            <a:avLst/>
            <a:gdLst/>
            <a:ahLst/>
            <a:cxnLst/>
            <a:rect l="l" t="t" r="r" b="b"/>
            <a:pathLst>
              <a:path w="1219200" h="6858000">
                <a:moveTo>
                  <a:pt x="0" y="0"/>
                </a:moveTo>
                <a:lnTo>
                  <a:pt x="1219200" y="6858000"/>
                </a:lnTo>
              </a:path>
            </a:pathLst>
          </a:custGeom>
          <a:ln w="9144">
            <a:solidFill>
              <a:srgbClr val="C0C0C0"/>
            </a:solidFill>
          </a:ln>
        </p:spPr>
        <p:txBody>
          <a:bodyPr wrap="square" lIns="0" tIns="0" rIns="0" bIns="0" rtlCol="0">
            <a:noAutofit/>
          </a:bodyPr>
          <a:lstStyle/>
          <a:p>
            <a:endParaRPr dirty="0"/>
          </a:p>
        </p:txBody>
      </p:sp>
      <p:sp>
        <p:nvSpPr>
          <p:cNvPr id="11" name="object 11"/>
          <p:cNvSpPr/>
          <p:nvPr/>
        </p:nvSpPr>
        <p:spPr>
          <a:xfrm>
            <a:off x="7424931" y="3681983"/>
            <a:ext cx="4763554" cy="3176587"/>
          </a:xfrm>
          <a:custGeom>
            <a:avLst/>
            <a:gdLst/>
            <a:ahLst/>
            <a:cxnLst/>
            <a:rect l="l" t="t" r="r" b="b"/>
            <a:pathLst>
              <a:path w="4763554" h="3176587">
                <a:moveTo>
                  <a:pt x="4763554" y="0"/>
                </a:moveTo>
                <a:lnTo>
                  <a:pt x="857" y="3176016"/>
                </a:lnTo>
              </a:path>
              <a:path w="4763554" h="3176587">
                <a:moveTo>
                  <a:pt x="857" y="3176016"/>
                </a:moveTo>
                <a:lnTo>
                  <a:pt x="4763554" y="1"/>
                </a:lnTo>
              </a:path>
            </a:pathLst>
          </a:custGeom>
          <a:ln w="9144">
            <a:solidFill>
              <a:srgbClr val="D9DADA"/>
            </a:solidFill>
          </a:ln>
        </p:spPr>
        <p:txBody>
          <a:bodyPr wrap="square" lIns="0" tIns="0" rIns="0" bIns="0" rtlCol="0">
            <a:noAutofit/>
          </a:bodyPr>
          <a:lstStyle/>
          <a:p>
            <a:endParaRPr dirty="0"/>
          </a:p>
        </p:txBody>
      </p:sp>
      <p:sp>
        <p:nvSpPr>
          <p:cNvPr id="12" name="object 12"/>
          <p:cNvSpPr/>
          <p:nvPr/>
        </p:nvSpPr>
        <p:spPr>
          <a:xfrm>
            <a:off x="9182100" y="0"/>
            <a:ext cx="3006852" cy="6858000"/>
          </a:xfrm>
          <a:custGeom>
            <a:avLst/>
            <a:gdLst/>
            <a:ahLst/>
            <a:cxnLst/>
            <a:rect l="l" t="t" r="r" b="b"/>
            <a:pathLst>
              <a:path w="3006852" h="6858000">
                <a:moveTo>
                  <a:pt x="2042464" y="0"/>
                </a:moveTo>
                <a:lnTo>
                  <a:pt x="0" y="6858000"/>
                </a:lnTo>
                <a:lnTo>
                  <a:pt x="3006851" y="6858000"/>
                </a:lnTo>
                <a:lnTo>
                  <a:pt x="3006851" y="0"/>
                </a:lnTo>
                <a:lnTo>
                  <a:pt x="2042464" y="0"/>
                </a:lnTo>
                <a:close/>
              </a:path>
            </a:pathLst>
          </a:custGeom>
          <a:solidFill>
            <a:srgbClr val="90C225"/>
          </a:solidFill>
        </p:spPr>
        <p:txBody>
          <a:bodyPr wrap="square" lIns="0" tIns="0" rIns="0" bIns="0" rtlCol="0">
            <a:noAutofit/>
          </a:bodyPr>
          <a:lstStyle/>
          <a:p>
            <a:endParaRPr dirty="0"/>
          </a:p>
        </p:txBody>
      </p:sp>
      <p:sp>
        <p:nvSpPr>
          <p:cNvPr id="13" name="object 13"/>
          <p:cNvSpPr/>
          <p:nvPr/>
        </p:nvSpPr>
        <p:spPr>
          <a:xfrm>
            <a:off x="9604330" y="0"/>
            <a:ext cx="2587675" cy="6858000"/>
          </a:xfrm>
          <a:custGeom>
            <a:avLst/>
            <a:gdLst/>
            <a:ahLst/>
            <a:cxnLst/>
            <a:rect l="l" t="t" r="r" b="b"/>
            <a:pathLst>
              <a:path w="2587675" h="6858000">
                <a:moveTo>
                  <a:pt x="2587669" y="0"/>
                </a:moveTo>
                <a:lnTo>
                  <a:pt x="0" y="0"/>
                </a:lnTo>
                <a:lnTo>
                  <a:pt x="1208189" y="6858000"/>
                </a:lnTo>
                <a:lnTo>
                  <a:pt x="2587669" y="6858000"/>
                </a:lnTo>
                <a:lnTo>
                  <a:pt x="2587669" y="0"/>
                </a:lnTo>
                <a:close/>
              </a:path>
            </a:pathLst>
          </a:custGeom>
          <a:solidFill>
            <a:srgbClr val="90C225"/>
          </a:solidFill>
        </p:spPr>
        <p:txBody>
          <a:bodyPr wrap="square" lIns="0" tIns="0" rIns="0" bIns="0" rtlCol="0">
            <a:noAutofit/>
          </a:bodyPr>
          <a:lstStyle/>
          <a:p>
            <a:endParaRPr dirty="0"/>
          </a:p>
        </p:txBody>
      </p:sp>
      <p:sp>
        <p:nvSpPr>
          <p:cNvPr id="14" name="object 14"/>
          <p:cNvSpPr/>
          <p:nvPr/>
        </p:nvSpPr>
        <p:spPr>
          <a:xfrm>
            <a:off x="8932167" y="3048000"/>
            <a:ext cx="3259836" cy="3810000"/>
          </a:xfrm>
          <a:custGeom>
            <a:avLst/>
            <a:gdLst/>
            <a:ahLst/>
            <a:cxnLst/>
            <a:rect l="l" t="t" r="r" b="b"/>
            <a:pathLst>
              <a:path w="3259835" h="3810000">
                <a:moveTo>
                  <a:pt x="3259832" y="4"/>
                </a:moveTo>
                <a:lnTo>
                  <a:pt x="0" y="3810000"/>
                </a:lnTo>
                <a:lnTo>
                  <a:pt x="3259832" y="3810000"/>
                </a:lnTo>
                <a:lnTo>
                  <a:pt x="3259832" y="4"/>
                </a:lnTo>
                <a:close/>
              </a:path>
            </a:pathLst>
          </a:custGeom>
          <a:solidFill>
            <a:srgbClr val="539F20"/>
          </a:solidFill>
        </p:spPr>
        <p:txBody>
          <a:bodyPr wrap="square" lIns="0" tIns="0" rIns="0" bIns="0" rtlCol="0">
            <a:noAutofit/>
          </a:bodyPr>
          <a:lstStyle/>
          <a:p>
            <a:endParaRPr dirty="0"/>
          </a:p>
        </p:txBody>
      </p:sp>
      <p:sp>
        <p:nvSpPr>
          <p:cNvPr id="15" name="object 15"/>
          <p:cNvSpPr/>
          <p:nvPr/>
        </p:nvSpPr>
        <p:spPr>
          <a:xfrm>
            <a:off x="9337793" y="0"/>
            <a:ext cx="2851162" cy="6858000"/>
          </a:xfrm>
          <a:custGeom>
            <a:avLst/>
            <a:gdLst/>
            <a:ahLst/>
            <a:cxnLst/>
            <a:rect l="l" t="t" r="r" b="b"/>
            <a:pathLst>
              <a:path w="2851162" h="6858000">
                <a:moveTo>
                  <a:pt x="0" y="0"/>
                </a:moveTo>
                <a:lnTo>
                  <a:pt x="2467571" y="6858000"/>
                </a:lnTo>
                <a:lnTo>
                  <a:pt x="2851162" y="6858000"/>
                </a:lnTo>
                <a:lnTo>
                  <a:pt x="2851162" y="0"/>
                </a:lnTo>
                <a:lnTo>
                  <a:pt x="0" y="0"/>
                </a:lnTo>
                <a:close/>
              </a:path>
            </a:pathLst>
          </a:custGeom>
          <a:solidFill>
            <a:srgbClr val="3E7818"/>
          </a:solidFill>
        </p:spPr>
        <p:txBody>
          <a:bodyPr wrap="square" lIns="0" tIns="0" rIns="0" bIns="0" rtlCol="0">
            <a:noAutofit/>
          </a:bodyPr>
          <a:lstStyle/>
          <a:p>
            <a:endParaRPr dirty="0"/>
          </a:p>
        </p:txBody>
      </p:sp>
      <p:sp>
        <p:nvSpPr>
          <p:cNvPr id="16" name="object 16"/>
          <p:cNvSpPr/>
          <p:nvPr/>
        </p:nvSpPr>
        <p:spPr>
          <a:xfrm>
            <a:off x="10898132" y="0"/>
            <a:ext cx="1290815" cy="6858000"/>
          </a:xfrm>
          <a:custGeom>
            <a:avLst/>
            <a:gdLst/>
            <a:ahLst/>
            <a:cxnLst/>
            <a:rect l="l" t="t" r="r" b="b"/>
            <a:pathLst>
              <a:path w="1290815" h="6858000">
                <a:moveTo>
                  <a:pt x="1018946" y="0"/>
                </a:moveTo>
                <a:lnTo>
                  <a:pt x="0" y="6858000"/>
                </a:lnTo>
                <a:lnTo>
                  <a:pt x="1290815" y="6858000"/>
                </a:lnTo>
                <a:lnTo>
                  <a:pt x="1290815" y="0"/>
                </a:lnTo>
                <a:lnTo>
                  <a:pt x="1018946" y="0"/>
                </a:lnTo>
                <a:close/>
              </a:path>
            </a:pathLst>
          </a:custGeom>
          <a:solidFill>
            <a:srgbClr val="C0E373"/>
          </a:solidFill>
        </p:spPr>
        <p:txBody>
          <a:bodyPr wrap="square" lIns="0" tIns="0" rIns="0" bIns="0" rtlCol="0">
            <a:noAutofit/>
          </a:bodyPr>
          <a:lstStyle/>
          <a:p>
            <a:endParaRPr dirty="0"/>
          </a:p>
        </p:txBody>
      </p:sp>
      <p:sp>
        <p:nvSpPr>
          <p:cNvPr id="17" name="object 17"/>
          <p:cNvSpPr/>
          <p:nvPr/>
        </p:nvSpPr>
        <p:spPr>
          <a:xfrm>
            <a:off x="10940752" y="0"/>
            <a:ext cx="1248194" cy="6858000"/>
          </a:xfrm>
          <a:custGeom>
            <a:avLst/>
            <a:gdLst/>
            <a:ahLst/>
            <a:cxnLst/>
            <a:rect l="l" t="t" r="r" b="b"/>
            <a:pathLst>
              <a:path w="1248194" h="6858000">
                <a:moveTo>
                  <a:pt x="0" y="0"/>
                </a:moveTo>
                <a:lnTo>
                  <a:pt x="1107770" y="6858000"/>
                </a:lnTo>
                <a:lnTo>
                  <a:pt x="1248194" y="6858000"/>
                </a:lnTo>
                <a:lnTo>
                  <a:pt x="1248194" y="0"/>
                </a:lnTo>
                <a:lnTo>
                  <a:pt x="0" y="0"/>
                </a:lnTo>
                <a:close/>
              </a:path>
            </a:pathLst>
          </a:custGeom>
          <a:solidFill>
            <a:srgbClr val="90C225"/>
          </a:solidFill>
        </p:spPr>
        <p:txBody>
          <a:bodyPr wrap="square" lIns="0" tIns="0" rIns="0" bIns="0" rtlCol="0">
            <a:noAutofit/>
          </a:bodyPr>
          <a:lstStyle/>
          <a:p>
            <a:endParaRPr dirty="0"/>
          </a:p>
        </p:txBody>
      </p:sp>
      <p:sp>
        <p:nvSpPr>
          <p:cNvPr id="18" name="object 18"/>
          <p:cNvSpPr/>
          <p:nvPr/>
        </p:nvSpPr>
        <p:spPr>
          <a:xfrm>
            <a:off x="10372347" y="3590544"/>
            <a:ext cx="1816608" cy="3267455"/>
          </a:xfrm>
          <a:custGeom>
            <a:avLst/>
            <a:gdLst/>
            <a:ahLst/>
            <a:cxnLst/>
            <a:rect l="l" t="t" r="r" b="b"/>
            <a:pathLst>
              <a:path w="1816607" h="3267455">
                <a:moveTo>
                  <a:pt x="0" y="3267455"/>
                </a:moveTo>
                <a:lnTo>
                  <a:pt x="1816608" y="3267455"/>
                </a:lnTo>
                <a:lnTo>
                  <a:pt x="1816608" y="0"/>
                </a:lnTo>
                <a:lnTo>
                  <a:pt x="0" y="3267455"/>
                </a:lnTo>
                <a:close/>
              </a:path>
            </a:pathLst>
          </a:custGeom>
          <a:solidFill>
            <a:srgbClr val="90C225"/>
          </a:solidFill>
        </p:spPr>
        <p:txBody>
          <a:bodyPr wrap="square" lIns="0" tIns="0" rIns="0" bIns="0" rtlCol="0">
            <a:noAutofit/>
          </a:bodyPr>
          <a:lstStyle/>
          <a:p>
            <a:endParaRPr dirty="0"/>
          </a:p>
        </p:txBody>
      </p:sp>
      <p:sp>
        <p:nvSpPr>
          <p:cNvPr id="9" name="object 9"/>
          <p:cNvSpPr/>
          <p:nvPr/>
        </p:nvSpPr>
        <p:spPr>
          <a:xfrm>
            <a:off x="0" y="4012692"/>
            <a:ext cx="448056" cy="2845308"/>
          </a:xfrm>
          <a:custGeom>
            <a:avLst/>
            <a:gdLst/>
            <a:ahLst/>
            <a:cxnLst/>
            <a:rect l="l" t="t" r="r" b="b"/>
            <a:pathLst>
              <a:path w="448056" h="2845307">
                <a:moveTo>
                  <a:pt x="0" y="2845307"/>
                </a:moveTo>
                <a:lnTo>
                  <a:pt x="448056" y="2845307"/>
                </a:lnTo>
                <a:lnTo>
                  <a:pt x="0" y="0"/>
                </a:lnTo>
                <a:lnTo>
                  <a:pt x="0" y="2845307"/>
                </a:lnTo>
                <a:close/>
              </a:path>
            </a:pathLst>
          </a:custGeom>
          <a:solidFill>
            <a:srgbClr val="90C225"/>
          </a:solidFill>
        </p:spPr>
        <p:txBody>
          <a:bodyPr wrap="square" lIns="0" tIns="0" rIns="0" bIns="0" rtlCol="0">
            <a:noAutofit/>
          </a:bodyPr>
          <a:lstStyle/>
          <a:p>
            <a:endParaRPr dirty="0"/>
          </a:p>
        </p:txBody>
      </p:sp>
      <p:sp>
        <p:nvSpPr>
          <p:cNvPr id="8" name="object 8"/>
          <p:cNvSpPr/>
          <p:nvPr/>
        </p:nvSpPr>
        <p:spPr>
          <a:xfrm>
            <a:off x="6091555" y="4709033"/>
            <a:ext cx="1123060" cy="1106805"/>
          </a:xfrm>
          <a:prstGeom prst="rect">
            <a:avLst/>
          </a:prstGeom>
          <a:blipFill>
            <a:blip r:embed="rId2" cstate="print"/>
            <a:stretch>
              <a:fillRect/>
            </a:stretch>
          </a:blipFill>
        </p:spPr>
        <p:txBody>
          <a:bodyPr wrap="square" lIns="0" tIns="0" rIns="0" bIns="0" rtlCol="0">
            <a:noAutofit/>
          </a:bodyPr>
          <a:lstStyle/>
          <a:p>
            <a:endParaRPr dirty="0"/>
          </a:p>
        </p:txBody>
      </p:sp>
      <p:sp>
        <p:nvSpPr>
          <p:cNvPr id="7" name="object 7"/>
          <p:cNvSpPr txBox="1"/>
          <p:nvPr/>
        </p:nvSpPr>
        <p:spPr>
          <a:xfrm>
            <a:off x="4365091" y="2548962"/>
            <a:ext cx="1170955" cy="279400"/>
          </a:xfrm>
          <a:prstGeom prst="rect">
            <a:avLst/>
          </a:prstGeom>
        </p:spPr>
        <p:txBody>
          <a:bodyPr wrap="square" lIns="0" tIns="0" rIns="0" bIns="0" rtlCol="0">
            <a:noAutofit/>
          </a:bodyPr>
          <a:lstStyle/>
          <a:p>
            <a:pPr marL="12700">
              <a:lnSpc>
                <a:spcPts val="2145"/>
              </a:lnSpc>
              <a:spcBef>
                <a:spcPts val="107"/>
              </a:spcBef>
            </a:pPr>
            <a:r>
              <a:rPr sz="2000" dirty="0" smtClean="0">
                <a:solidFill>
                  <a:srgbClr val="040404"/>
                </a:solidFill>
                <a:latin typeface="Arial"/>
                <a:cs typeface="Arial"/>
              </a:rPr>
              <a:t>Sociol</a:t>
            </a:r>
            <a:r>
              <a:rPr sz="2000" spc="-4" dirty="0" smtClean="0">
                <a:solidFill>
                  <a:srgbClr val="040404"/>
                </a:solidFill>
                <a:latin typeface="Arial"/>
                <a:cs typeface="Arial"/>
              </a:rPr>
              <a:t>o</a:t>
            </a:r>
            <a:r>
              <a:rPr sz="2000" spc="0" dirty="0" smtClean="0">
                <a:solidFill>
                  <a:srgbClr val="141414"/>
                </a:solidFill>
                <a:latin typeface="Arial"/>
                <a:cs typeface="Arial"/>
              </a:rPr>
              <a:t>g</a:t>
            </a:r>
            <a:r>
              <a:rPr sz="2000" spc="0" dirty="0" smtClean="0">
                <a:solidFill>
                  <a:srgbClr val="040404"/>
                </a:solidFill>
                <a:latin typeface="Arial"/>
                <a:cs typeface="Arial"/>
              </a:rPr>
              <a:t>y</a:t>
            </a:r>
            <a:endParaRPr sz="2000" dirty="0">
              <a:latin typeface="Arial"/>
              <a:cs typeface="Arial"/>
            </a:endParaRPr>
          </a:p>
        </p:txBody>
      </p:sp>
      <p:sp>
        <p:nvSpPr>
          <p:cNvPr id="5" name="object 5"/>
          <p:cNvSpPr txBox="1"/>
          <p:nvPr/>
        </p:nvSpPr>
        <p:spPr>
          <a:xfrm>
            <a:off x="2884241" y="3420702"/>
            <a:ext cx="3474855" cy="611828"/>
          </a:xfrm>
          <a:prstGeom prst="rect">
            <a:avLst/>
          </a:prstGeom>
        </p:spPr>
        <p:txBody>
          <a:bodyPr wrap="square" lIns="0" tIns="0" rIns="0" bIns="0" rtlCol="0">
            <a:noAutofit/>
          </a:bodyPr>
          <a:lstStyle/>
          <a:p>
            <a:pPr marL="12705">
              <a:lnSpc>
                <a:spcPts val="2245"/>
              </a:lnSpc>
              <a:spcBef>
                <a:spcPts val="112"/>
              </a:spcBef>
            </a:pPr>
            <a:r>
              <a:rPr sz="1600" spc="0" dirty="0" smtClean="0">
                <a:solidFill>
                  <a:srgbClr val="141414"/>
                </a:solidFill>
                <a:latin typeface="Arial"/>
                <a:cs typeface="Arial"/>
              </a:rPr>
              <a:t>"</a:t>
            </a:r>
            <a:r>
              <a:rPr sz="1600" spc="0" dirty="0" smtClean="0">
                <a:solidFill>
                  <a:srgbClr val="040404"/>
                </a:solidFill>
                <a:latin typeface="Arial"/>
                <a:cs typeface="Arial"/>
              </a:rPr>
              <a:t>so</a:t>
            </a:r>
            <a:r>
              <a:rPr sz="1600" spc="0" dirty="0" smtClean="0">
                <a:solidFill>
                  <a:srgbClr val="141414"/>
                </a:solidFill>
                <a:latin typeface="Arial"/>
                <a:cs typeface="Arial"/>
              </a:rPr>
              <a:t>ci</a:t>
            </a:r>
            <a:r>
              <a:rPr sz="1600" spc="0" dirty="0" smtClean="0">
                <a:solidFill>
                  <a:srgbClr val="040404"/>
                </a:solidFill>
                <a:latin typeface="Arial"/>
                <a:cs typeface="Arial"/>
              </a:rPr>
              <a:t>us</a:t>
            </a:r>
            <a:r>
              <a:rPr sz="1600" spc="0" dirty="0" smtClean="0">
                <a:solidFill>
                  <a:srgbClr val="141414"/>
                </a:solidFill>
                <a:latin typeface="Arial"/>
                <a:cs typeface="Arial"/>
              </a:rPr>
              <a:t>" </a:t>
            </a:r>
            <a:r>
              <a:rPr sz="1600" spc="69" dirty="0" smtClean="0">
                <a:solidFill>
                  <a:srgbClr val="141414"/>
                </a:solidFill>
                <a:latin typeface="Arial"/>
                <a:cs typeface="Arial"/>
              </a:rPr>
              <a:t> </a:t>
            </a:r>
            <a:r>
              <a:rPr sz="1600" spc="0" dirty="0" smtClean="0">
                <a:solidFill>
                  <a:srgbClr val="040404"/>
                </a:solidFill>
                <a:latin typeface="Arial"/>
                <a:cs typeface="Arial"/>
              </a:rPr>
              <a:t>(Latin)</a:t>
            </a:r>
            <a:r>
              <a:rPr sz="1600" spc="0" dirty="0" smtClean="0">
                <a:solidFill>
                  <a:srgbClr val="141414"/>
                </a:solidFill>
                <a:latin typeface="Arial"/>
                <a:cs typeface="Arial"/>
              </a:rPr>
              <a:t>=  </a:t>
            </a:r>
            <a:r>
              <a:rPr sz="1600" spc="-200" dirty="0" smtClean="0">
                <a:solidFill>
                  <a:srgbClr val="141414"/>
                </a:solidFill>
                <a:latin typeface="Arial"/>
                <a:cs typeface="Arial"/>
              </a:rPr>
              <a:t> </a:t>
            </a:r>
            <a:r>
              <a:rPr sz="1600" spc="0" dirty="0" smtClean="0">
                <a:solidFill>
                  <a:srgbClr val="141414"/>
                </a:solidFill>
                <a:latin typeface="Arial"/>
                <a:cs typeface="Arial"/>
              </a:rPr>
              <a:t>"</a:t>
            </a:r>
            <a:r>
              <a:rPr sz="1600" spc="0" dirty="0" smtClean="0">
                <a:solidFill>
                  <a:srgbClr val="040404"/>
                </a:solidFill>
                <a:latin typeface="Arial"/>
                <a:cs typeface="Arial"/>
              </a:rPr>
              <a:t>g</a:t>
            </a:r>
            <a:r>
              <a:rPr sz="1600" spc="0" dirty="0" smtClean="0">
                <a:solidFill>
                  <a:srgbClr val="141414"/>
                </a:solidFill>
                <a:latin typeface="Arial"/>
                <a:cs typeface="Arial"/>
              </a:rPr>
              <a:t>r</a:t>
            </a:r>
            <a:r>
              <a:rPr sz="1600" spc="0" dirty="0" smtClean="0">
                <a:solidFill>
                  <a:srgbClr val="040404"/>
                </a:solidFill>
                <a:latin typeface="Arial"/>
                <a:cs typeface="Arial"/>
              </a:rPr>
              <a:t>oup</a:t>
            </a:r>
            <a:r>
              <a:rPr sz="1600" spc="439" dirty="0" smtClean="0">
                <a:solidFill>
                  <a:srgbClr val="040404"/>
                </a:solidFill>
                <a:latin typeface="Arial"/>
                <a:cs typeface="Arial"/>
              </a:rPr>
              <a:t> </a:t>
            </a:r>
            <a:r>
              <a:rPr sz="2100" i="1" spc="0" dirty="0" smtClean="0">
                <a:solidFill>
                  <a:srgbClr val="040404"/>
                </a:solidFill>
                <a:latin typeface="Arial"/>
                <a:cs typeface="Arial"/>
              </a:rPr>
              <a:t>I</a:t>
            </a:r>
            <a:r>
              <a:rPr sz="2100" i="1" spc="43" dirty="0" smtClean="0">
                <a:solidFill>
                  <a:srgbClr val="040404"/>
                </a:solidFill>
                <a:latin typeface="Arial"/>
                <a:cs typeface="Arial"/>
              </a:rPr>
              <a:t> </a:t>
            </a:r>
            <a:r>
              <a:rPr sz="1600" spc="0" dirty="0" smtClean="0">
                <a:solidFill>
                  <a:srgbClr val="040404"/>
                </a:solidFill>
                <a:latin typeface="Arial"/>
                <a:cs typeface="Arial"/>
              </a:rPr>
              <a:t>partners</a:t>
            </a:r>
            <a:r>
              <a:rPr sz="1600" spc="0" dirty="0" smtClean="0">
                <a:solidFill>
                  <a:srgbClr val="141414"/>
                </a:solidFill>
                <a:latin typeface="Arial"/>
                <a:cs typeface="Arial"/>
              </a:rPr>
              <a:t>"</a:t>
            </a:r>
            <a:endParaRPr sz="1600" dirty="0">
              <a:latin typeface="Arial"/>
              <a:cs typeface="Arial"/>
            </a:endParaRPr>
          </a:p>
          <a:p>
            <a:pPr marL="12700" marR="40004">
              <a:lnSpc>
                <a:spcPct val="95825"/>
              </a:lnSpc>
              <a:spcBef>
                <a:spcPts val="554"/>
              </a:spcBef>
            </a:pPr>
            <a:r>
              <a:rPr sz="1600" spc="0" dirty="0" smtClean="0">
                <a:solidFill>
                  <a:srgbClr val="141414"/>
                </a:solidFill>
                <a:latin typeface="Arial"/>
                <a:cs typeface="Arial"/>
              </a:rPr>
              <a:t>"</a:t>
            </a:r>
            <a:r>
              <a:rPr sz="1600" spc="0" dirty="0" smtClean="0">
                <a:solidFill>
                  <a:srgbClr val="040404"/>
                </a:solidFill>
                <a:latin typeface="Arial"/>
                <a:cs typeface="Arial"/>
              </a:rPr>
              <a:t>logos</a:t>
            </a:r>
            <a:r>
              <a:rPr sz="1600" spc="0" dirty="0" smtClean="0">
                <a:solidFill>
                  <a:srgbClr val="141414"/>
                </a:solidFill>
                <a:latin typeface="Arial"/>
                <a:cs typeface="Arial"/>
              </a:rPr>
              <a:t>" </a:t>
            </a:r>
            <a:r>
              <a:rPr sz="1600" spc="207" dirty="0" smtClean="0">
                <a:solidFill>
                  <a:srgbClr val="141414"/>
                </a:solidFill>
                <a:latin typeface="Arial"/>
                <a:cs typeface="Arial"/>
              </a:rPr>
              <a:t> </a:t>
            </a:r>
            <a:r>
              <a:rPr sz="1600" spc="0" dirty="0" smtClean="0">
                <a:solidFill>
                  <a:srgbClr val="040404"/>
                </a:solidFill>
                <a:latin typeface="Arial"/>
                <a:cs typeface="Arial"/>
              </a:rPr>
              <a:t>(Greek)</a:t>
            </a:r>
            <a:r>
              <a:rPr sz="1600" spc="0" dirty="0" smtClean="0">
                <a:solidFill>
                  <a:srgbClr val="141414"/>
                </a:solidFill>
                <a:latin typeface="Arial"/>
                <a:cs typeface="Arial"/>
              </a:rPr>
              <a:t>= </a:t>
            </a:r>
            <a:r>
              <a:rPr sz="1600" spc="239" dirty="0" smtClean="0">
                <a:solidFill>
                  <a:srgbClr val="141414"/>
                </a:solidFill>
                <a:latin typeface="Arial"/>
                <a:cs typeface="Arial"/>
              </a:rPr>
              <a:t> </a:t>
            </a:r>
            <a:r>
              <a:rPr sz="1600" spc="0" dirty="0" smtClean="0">
                <a:solidFill>
                  <a:srgbClr val="141414"/>
                </a:solidFill>
                <a:latin typeface="Arial"/>
                <a:cs typeface="Arial"/>
              </a:rPr>
              <a:t>"</a:t>
            </a:r>
            <a:r>
              <a:rPr sz="1600" spc="0" dirty="0" smtClean="0">
                <a:solidFill>
                  <a:srgbClr val="040404"/>
                </a:solidFill>
                <a:latin typeface="Arial"/>
                <a:cs typeface="Arial"/>
              </a:rPr>
              <a:t>study</a:t>
            </a:r>
            <a:r>
              <a:rPr sz="1600" spc="0" dirty="0" smtClean="0">
                <a:solidFill>
                  <a:srgbClr val="141414"/>
                </a:solidFill>
                <a:latin typeface="Arial"/>
                <a:cs typeface="Arial"/>
              </a:rPr>
              <a:t>"</a:t>
            </a:r>
            <a:endParaRPr sz="1600" dirty="0">
              <a:latin typeface="Arial"/>
              <a:cs typeface="Arial"/>
            </a:endParaRPr>
          </a:p>
        </p:txBody>
      </p:sp>
      <p:sp>
        <p:nvSpPr>
          <p:cNvPr id="4" name="object 4"/>
          <p:cNvSpPr txBox="1"/>
          <p:nvPr/>
        </p:nvSpPr>
        <p:spPr>
          <a:xfrm>
            <a:off x="2690032" y="3472157"/>
            <a:ext cx="130581" cy="560373"/>
          </a:xfrm>
          <a:prstGeom prst="rect">
            <a:avLst/>
          </a:prstGeom>
        </p:spPr>
        <p:txBody>
          <a:bodyPr wrap="square" lIns="0" tIns="0" rIns="0" bIns="0" rtlCol="0">
            <a:noAutofit/>
          </a:bodyPr>
          <a:lstStyle/>
          <a:p>
            <a:pPr marL="12705">
              <a:lnSpc>
                <a:spcPts val="1735"/>
              </a:lnSpc>
              <a:spcBef>
                <a:spcPts val="86"/>
              </a:spcBef>
            </a:pPr>
            <a:r>
              <a:rPr sz="1600" spc="0" dirty="0" smtClean="0">
                <a:solidFill>
                  <a:srgbClr val="040404"/>
                </a:solidFill>
                <a:latin typeface="Arial"/>
                <a:cs typeface="Arial"/>
              </a:rPr>
              <a:t>•</a:t>
            </a:r>
            <a:endParaRPr sz="1600" dirty="0">
              <a:latin typeface="Arial"/>
              <a:cs typeface="Arial"/>
            </a:endParaRPr>
          </a:p>
          <a:p>
            <a:pPr marL="12700" marR="5">
              <a:lnSpc>
                <a:spcPct val="95825"/>
              </a:lnSpc>
              <a:spcBef>
                <a:spcPts val="685"/>
              </a:spcBef>
            </a:pPr>
            <a:r>
              <a:rPr sz="1600" spc="0" dirty="0" smtClean="0">
                <a:solidFill>
                  <a:srgbClr val="040404"/>
                </a:solidFill>
                <a:latin typeface="Arial"/>
                <a:cs typeface="Arial"/>
              </a:rPr>
              <a:t>•</a:t>
            </a:r>
            <a:endParaRPr sz="1600" dirty="0">
              <a:latin typeface="Arial"/>
              <a:cs typeface="Arial"/>
            </a:endParaRPr>
          </a:p>
        </p:txBody>
      </p:sp>
      <p:sp>
        <p:nvSpPr>
          <p:cNvPr id="3" name="object 3"/>
          <p:cNvSpPr txBox="1"/>
          <p:nvPr/>
        </p:nvSpPr>
        <p:spPr>
          <a:xfrm>
            <a:off x="2690035" y="4475570"/>
            <a:ext cx="130576" cy="228600"/>
          </a:xfrm>
          <a:prstGeom prst="rect">
            <a:avLst/>
          </a:prstGeom>
        </p:spPr>
        <p:txBody>
          <a:bodyPr wrap="square" lIns="0" tIns="0" rIns="0" bIns="0" rtlCol="0">
            <a:noAutofit/>
          </a:bodyPr>
          <a:lstStyle/>
          <a:p>
            <a:pPr marL="12700">
              <a:lnSpc>
                <a:spcPts val="1735"/>
              </a:lnSpc>
              <a:spcBef>
                <a:spcPts val="86"/>
              </a:spcBef>
            </a:pPr>
            <a:r>
              <a:rPr sz="1600" spc="0" dirty="0" smtClean="0">
                <a:solidFill>
                  <a:srgbClr val="040404"/>
                </a:solidFill>
                <a:latin typeface="Arial"/>
                <a:cs typeface="Arial"/>
              </a:rPr>
              <a:t>•</a:t>
            </a:r>
            <a:endParaRPr sz="1600" dirty="0">
              <a:latin typeface="Arial"/>
              <a:cs typeface="Arial"/>
            </a:endParaRPr>
          </a:p>
        </p:txBody>
      </p:sp>
      <p:sp>
        <p:nvSpPr>
          <p:cNvPr id="2" name="object 2"/>
          <p:cNvSpPr txBox="1"/>
          <p:nvPr/>
        </p:nvSpPr>
        <p:spPr>
          <a:xfrm>
            <a:off x="2884243" y="4475570"/>
            <a:ext cx="3686437" cy="503728"/>
          </a:xfrm>
          <a:prstGeom prst="rect">
            <a:avLst/>
          </a:prstGeom>
        </p:spPr>
        <p:txBody>
          <a:bodyPr wrap="square" lIns="0" tIns="0" rIns="0" bIns="0" rtlCol="0">
            <a:noAutofit/>
          </a:bodyPr>
          <a:lstStyle/>
          <a:p>
            <a:pPr marL="12700">
              <a:lnSpc>
                <a:spcPts val="1735"/>
              </a:lnSpc>
              <a:spcBef>
                <a:spcPts val="86"/>
              </a:spcBef>
            </a:pPr>
            <a:r>
              <a:rPr sz="1600" spc="0" dirty="0" smtClean="0">
                <a:solidFill>
                  <a:srgbClr val="141414"/>
                </a:solidFill>
                <a:latin typeface="Arial"/>
                <a:cs typeface="Arial"/>
              </a:rPr>
              <a:t>"s</a:t>
            </a:r>
            <a:r>
              <a:rPr sz="1600" spc="0" dirty="0" smtClean="0">
                <a:solidFill>
                  <a:srgbClr val="040404"/>
                </a:solidFill>
                <a:latin typeface="Arial"/>
                <a:cs typeface="Arial"/>
              </a:rPr>
              <a:t>ociology</a:t>
            </a:r>
            <a:r>
              <a:rPr sz="1600" spc="0" dirty="0" smtClean="0">
                <a:solidFill>
                  <a:srgbClr val="141414"/>
                </a:solidFill>
                <a:latin typeface="Arial"/>
                <a:cs typeface="Arial"/>
              </a:rPr>
              <a:t>"</a:t>
            </a:r>
            <a:r>
              <a:rPr sz="1600" spc="95" dirty="0" smtClean="0">
                <a:solidFill>
                  <a:srgbClr val="141414"/>
                </a:solidFill>
                <a:latin typeface="Arial"/>
                <a:cs typeface="Arial"/>
              </a:rPr>
              <a:t> </a:t>
            </a:r>
            <a:r>
              <a:rPr sz="1600" spc="0" dirty="0" smtClean="0">
                <a:solidFill>
                  <a:srgbClr val="141414"/>
                </a:solidFill>
                <a:latin typeface="Arial"/>
                <a:cs typeface="Arial"/>
              </a:rPr>
              <a:t>-</a:t>
            </a:r>
            <a:r>
              <a:rPr sz="1600" spc="426" dirty="0" smtClean="0">
                <a:solidFill>
                  <a:srgbClr val="141414"/>
                </a:solidFill>
                <a:latin typeface="Arial"/>
                <a:cs typeface="Arial"/>
              </a:rPr>
              <a:t> </a:t>
            </a:r>
            <a:r>
              <a:rPr sz="1600" spc="0" dirty="0" smtClean="0">
                <a:solidFill>
                  <a:srgbClr val="040404"/>
                </a:solidFill>
                <a:latin typeface="Arial"/>
                <a:cs typeface="Arial"/>
              </a:rPr>
              <a:t>coined</a:t>
            </a:r>
            <a:r>
              <a:rPr sz="1600" spc="320" dirty="0" smtClean="0">
                <a:solidFill>
                  <a:srgbClr val="040404"/>
                </a:solidFill>
                <a:latin typeface="Arial"/>
                <a:cs typeface="Arial"/>
              </a:rPr>
              <a:t> </a:t>
            </a:r>
            <a:r>
              <a:rPr sz="1600" spc="0" dirty="0" smtClean="0">
                <a:solidFill>
                  <a:srgbClr val="040404"/>
                </a:solidFill>
                <a:latin typeface="Arial"/>
                <a:cs typeface="Arial"/>
              </a:rPr>
              <a:t>by</a:t>
            </a:r>
            <a:r>
              <a:rPr sz="1600" spc="34" dirty="0" smtClean="0">
                <a:solidFill>
                  <a:srgbClr val="040404"/>
                </a:solidFill>
                <a:latin typeface="Arial"/>
                <a:cs typeface="Arial"/>
              </a:rPr>
              <a:t> </a:t>
            </a:r>
            <a:r>
              <a:rPr sz="1600" spc="0" dirty="0" smtClean="0">
                <a:solidFill>
                  <a:srgbClr val="040404"/>
                </a:solidFill>
                <a:latin typeface="Arial"/>
                <a:cs typeface="Arial"/>
              </a:rPr>
              <a:t>Augu</a:t>
            </a:r>
            <a:r>
              <a:rPr sz="1600" spc="0" dirty="0" smtClean="0">
                <a:solidFill>
                  <a:srgbClr val="141414"/>
                </a:solidFill>
                <a:latin typeface="Arial"/>
                <a:cs typeface="Arial"/>
              </a:rPr>
              <a:t>s</a:t>
            </a:r>
            <a:r>
              <a:rPr sz="1600" spc="0" dirty="0" smtClean="0">
                <a:solidFill>
                  <a:srgbClr val="040404"/>
                </a:solidFill>
                <a:latin typeface="Arial"/>
                <a:cs typeface="Arial"/>
              </a:rPr>
              <a:t>t </a:t>
            </a:r>
            <a:r>
              <a:rPr sz="1600" spc="-50" dirty="0" smtClean="0">
                <a:solidFill>
                  <a:srgbClr val="040404"/>
                </a:solidFill>
                <a:latin typeface="Arial"/>
                <a:cs typeface="Arial"/>
              </a:rPr>
              <a:t> </a:t>
            </a:r>
            <a:r>
              <a:rPr sz="1600" spc="0" dirty="0" smtClean="0">
                <a:solidFill>
                  <a:srgbClr val="040404"/>
                </a:solidFill>
                <a:latin typeface="Arial"/>
                <a:cs typeface="Arial"/>
              </a:rPr>
              <a:t>Comte</a:t>
            </a:r>
            <a:endParaRPr sz="1600" dirty="0">
              <a:latin typeface="Arial"/>
              <a:cs typeface="Arial"/>
            </a:endParaRPr>
          </a:p>
          <a:p>
            <a:pPr marL="20794" marR="30479">
              <a:lnSpc>
                <a:spcPct val="95825"/>
              </a:lnSpc>
              <a:spcBef>
                <a:spcPts val="238"/>
              </a:spcBef>
            </a:pPr>
            <a:r>
              <a:rPr sz="1600" spc="0" dirty="0" smtClean="0">
                <a:solidFill>
                  <a:srgbClr val="040404"/>
                </a:solidFill>
                <a:latin typeface="Arial"/>
                <a:cs typeface="Arial"/>
              </a:rPr>
              <a:t>(French</a:t>
            </a:r>
            <a:r>
              <a:rPr sz="1600" spc="95" dirty="0" smtClean="0">
                <a:solidFill>
                  <a:srgbClr val="040404"/>
                </a:solidFill>
                <a:latin typeface="Arial"/>
                <a:cs typeface="Arial"/>
              </a:rPr>
              <a:t> </a:t>
            </a:r>
            <a:r>
              <a:rPr sz="1600" spc="0" dirty="0" smtClean="0">
                <a:solidFill>
                  <a:srgbClr val="040404"/>
                </a:solidFill>
                <a:latin typeface="Arial"/>
                <a:cs typeface="Arial"/>
              </a:rPr>
              <a:t>philosopher</a:t>
            </a:r>
            <a:r>
              <a:rPr sz="1600" spc="0" dirty="0" smtClean="0">
                <a:solidFill>
                  <a:srgbClr val="141414"/>
                </a:solidFill>
                <a:latin typeface="Arial"/>
                <a:cs typeface="Arial"/>
              </a:rPr>
              <a:t>,</a:t>
            </a:r>
            <a:r>
              <a:rPr sz="1600" spc="119" dirty="0" smtClean="0">
                <a:solidFill>
                  <a:srgbClr val="141414"/>
                </a:solidFill>
                <a:latin typeface="Arial"/>
                <a:cs typeface="Arial"/>
              </a:rPr>
              <a:t> </a:t>
            </a:r>
            <a:r>
              <a:rPr sz="1600" spc="0" dirty="0" smtClean="0">
                <a:solidFill>
                  <a:srgbClr val="040404"/>
                </a:solidFill>
                <a:latin typeface="Arial"/>
                <a:cs typeface="Arial"/>
              </a:rPr>
              <a:t>1798</a:t>
            </a:r>
            <a:r>
              <a:rPr sz="1600" spc="0" dirty="0" smtClean="0">
                <a:solidFill>
                  <a:srgbClr val="141414"/>
                </a:solidFill>
                <a:latin typeface="Arial"/>
                <a:cs typeface="Arial"/>
              </a:rPr>
              <a:t>-</a:t>
            </a:r>
            <a:r>
              <a:rPr sz="1600" spc="0" dirty="0" smtClean="0">
                <a:solidFill>
                  <a:srgbClr val="040404"/>
                </a:solidFill>
                <a:latin typeface="Arial"/>
                <a:cs typeface="Arial"/>
              </a:rPr>
              <a:t>1857)</a:t>
            </a:r>
            <a:endParaRPr sz="1600" dirty="0">
              <a:latin typeface="Arial"/>
              <a:cs typeface="Aria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a:t>Reference Group – groups that individuals compare themselves to regularly, either because they identify with the group or aspire to it.</a:t>
            </a:r>
          </a:p>
          <a:p>
            <a:r>
              <a:rPr lang="en-US" dirty="0" smtClean="0"/>
              <a:t> </a:t>
            </a:r>
            <a:r>
              <a:rPr lang="en-US" dirty="0"/>
              <a:t>Primary Group – groups characterized by intimate, face-to-face interaction.</a:t>
            </a:r>
          </a:p>
          <a:p>
            <a:r>
              <a:rPr lang="en-US" dirty="0" smtClean="0"/>
              <a:t> </a:t>
            </a:r>
            <a:r>
              <a:rPr lang="en-US" dirty="0"/>
              <a:t>Social Networks – an individual’s total set of relationships.</a:t>
            </a:r>
          </a:p>
          <a:p>
            <a:r>
              <a:rPr lang="en-US" dirty="0"/>
              <a:t>Social Control – consists of the forces and processes that encourage conformity, including self-control, informal control, and formal control</a:t>
            </a:r>
            <a:r>
              <a:rPr lang="en-US" dirty="0" smtClean="0"/>
              <a:t>.</a:t>
            </a:r>
            <a:r>
              <a:rPr lang="en-US" dirty="0"/>
              <a:t> </a:t>
            </a:r>
            <a:endParaRPr lang="en-US" dirty="0" smtClean="0"/>
          </a:p>
          <a:p>
            <a:r>
              <a:rPr lang="en-US" dirty="0"/>
              <a:t>  Conformity – adhering to the rules of a group.</a:t>
            </a:r>
            <a:endParaRPr lang="en-US" dirty="0" smtClean="0"/>
          </a:p>
          <a:p>
            <a:endParaRPr lang="en-US" dirty="0"/>
          </a:p>
        </p:txBody>
      </p:sp>
    </p:spTree>
    <p:extLst>
      <p:ext uri="{BB962C8B-B14F-4D97-AF65-F5344CB8AC3E}">
        <p14:creationId xmlns:p14="http://schemas.microsoft.com/office/powerpoint/2010/main" val="31789782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a:t>Stereotype – a preconceived, simplistic idea about the members of a group</a:t>
            </a:r>
            <a:r>
              <a:rPr lang="en-US" dirty="0" smtClean="0"/>
              <a:t>.</a:t>
            </a:r>
          </a:p>
          <a:p>
            <a:r>
              <a:rPr lang="en-US" dirty="0" smtClean="0"/>
              <a:t> </a:t>
            </a:r>
            <a:r>
              <a:rPr lang="en-US" dirty="0"/>
              <a:t>Pluralism – the peaceful coexistence of separate and equal cultures in the same society.</a:t>
            </a:r>
            <a:endParaRPr lang="en-US" dirty="0" smtClean="0"/>
          </a:p>
          <a:p>
            <a:r>
              <a:rPr lang="en-US" dirty="0"/>
              <a:t>Sex – a biological characteristic, male or female.</a:t>
            </a:r>
          </a:p>
          <a:p>
            <a:r>
              <a:rPr lang="en-US" dirty="0"/>
              <a:t>  Gender – the expected dispositions and behaviors that cultures assign to each sex.</a:t>
            </a:r>
          </a:p>
          <a:p>
            <a:r>
              <a:rPr lang="en-US" dirty="0" smtClean="0"/>
              <a:t> </a:t>
            </a:r>
            <a:r>
              <a:rPr lang="en-US" dirty="0"/>
              <a:t>Gender Roles – refer to the rights and obligations that are normative for men and women in a particular culture.</a:t>
            </a:r>
          </a:p>
          <a:p>
            <a:endParaRPr lang="en-US" dirty="0"/>
          </a:p>
        </p:txBody>
      </p:sp>
    </p:spTree>
    <p:extLst>
      <p:ext uri="{BB962C8B-B14F-4D97-AF65-F5344CB8AC3E}">
        <p14:creationId xmlns:p14="http://schemas.microsoft.com/office/powerpoint/2010/main" val="1520087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a:t>Social Change – any significant modification or transformation of social structures and sociocultural processes over time</a:t>
            </a:r>
            <a:r>
              <a:rPr lang="en-US" dirty="0" smtClean="0"/>
              <a:t>.</a:t>
            </a:r>
          </a:p>
          <a:p>
            <a:r>
              <a:rPr lang="en-US" dirty="0" smtClean="0"/>
              <a:t> </a:t>
            </a:r>
            <a:r>
              <a:rPr lang="en-US" dirty="0"/>
              <a:t>Social Movement – an ongoing, goal-directed effort to fundamentally challenge social institutions, attitudes, or ways of life</a:t>
            </a:r>
            <a:r>
              <a:rPr lang="en-US" dirty="0" smtClean="0"/>
              <a:t>.</a:t>
            </a:r>
          </a:p>
          <a:p>
            <a:r>
              <a:rPr lang="en-US" dirty="0" smtClean="0"/>
              <a:t> </a:t>
            </a:r>
            <a:r>
              <a:rPr lang="en-US" dirty="0"/>
              <a:t>Religion – system of beliefs and practices related to sacred things that unites believers into a moral community</a:t>
            </a:r>
            <a:r>
              <a:rPr lang="en-US" dirty="0" smtClean="0"/>
              <a:t>.</a:t>
            </a:r>
            <a:r>
              <a:rPr lang="en-US" dirty="0"/>
              <a:t> </a:t>
            </a:r>
            <a:endParaRPr lang="en-US" dirty="0" smtClean="0"/>
          </a:p>
          <a:p>
            <a:r>
              <a:rPr lang="en-US" dirty="0"/>
              <a:t> Family – group of persons linked together by blood, adoption, marriage, or </a:t>
            </a:r>
            <a:r>
              <a:rPr lang="en-US" dirty="0" smtClean="0"/>
              <a:t>marital </a:t>
            </a:r>
            <a:r>
              <a:rPr lang="en-US" dirty="0"/>
              <a:t>commitment.</a:t>
            </a:r>
          </a:p>
          <a:p>
            <a:r>
              <a:rPr lang="en-US" dirty="0"/>
              <a:t>  Marriage – an institutionalized social structure that provides an enduring framework for regulating sexual behavior and childbearing.</a:t>
            </a:r>
          </a:p>
          <a:p>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42156078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a:t>Social Stratification – an institutionalized pattern of inequality in which social statuses are ranked on the basis of their access to scarce resources</a:t>
            </a:r>
            <a:r>
              <a:rPr lang="en-US" dirty="0" smtClean="0"/>
              <a:t>.</a:t>
            </a:r>
            <a:r>
              <a:rPr lang="en-US" dirty="0"/>
              <a:t> </a:t>
            </a:r>
            <a:endParaRPr lang="en-US" dirty="0" smtClean="0"/>
          </a:p>
          <a:p>
            <a:r>
              <a:rPr lang="en-US" dirty="0"/>
              <a:t>  Socioeconomic Status – measure of social class that ranks individuals on income, education, occupation, or some combination of these.</a:t>
            </a:r>
          </a:p>
        </p:txBody>
      </p:sp>
    </p:spTree>
    <p:extLst>
      <p:ext uri="{BB962C8B-B14F-4D97-AF65-F5344CB8AC3E}">
        <p14:creationId xmlns:p14="http://schemas.microsoft.com/office/powerpoint/2010/main" val="15055673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Status: </a:t>
            </a:r>
            <a:r>
              <a:rPr lang="en-US" dirty="0"/>
              <a:t>implies the position or the rank one holds in a social </a:t>
            </a:r>
            <a:r>
              <a:rPr lang="en-US" dirty="0" smtClean="0"/>
              <a:t>group. Its classified as ascribed or achieved .</a:t>
            </a:r>
          </a:p>
          <a:p>
            <a:r>
              <a:rPr lang="en-US" dirty="0" smtClean="0"/>
              <a:t>Role </a:t>
            </a:r>
            <a:r>
              <a:rPr lang="en-US" dirty="0"/>
              <a:t>refers to the specific functions that one is expected to perform in that social </a:t>
            </a:r>
            <a:r>
              <a:rPr lang="en-US" dirty="0" smtClean="0"/>
              <a:t>group.</a:t>
            </a:r>
          </a:p>
          <a:p>
            <a:pPr marL="0" indent="0">
              <a:buNone/>
            </a:pPr>
            <a:r>
              <a:rPr lang="en-US" dirty="0" smtClean="0"/>
              <a:t>     N.B: Every status holder is a role performer. Status and Role, is inter-    connected. In a social group, every member has a status role position</a:t>
            </a:r>
          </a:p>
          <a:p>
            <a:pPr marL="0" indent="0">
              <a:buNone/>
            </a:pPr>
            <a:endParaRPr lang="en-US" dirty="0"/>
          </a:p>
        </p:txBody>
      </p:sp>
    </p:spTree>
    <p:extLst>
      <p:ext uri="{BB962C8B-B14F-4D97-AF65-F5344CB8AC3E}">
        <p14:creationId xmlns:p14="http://schemas.microsoft.com/office/powerpoint/2010/main" val="40704418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Ascribed status</a:t>
            </a:r>
            <a:endParaRPr lang="en-US" dirty="0"/>
          </a:p>
        </p:txBody>
      </p:sp>
      <p:sp>
        <p:nvSpPr>
          <p:cNvPr id="3" name="Content Placeholder 2"/>
          <p:cNvSpPr>
            <a:spLocks noGrp="1"/>
          </p:cNvSpPr>
          <p:nvPr>
            <p:ph idx="1"/>
          </p:nvPr>
        </p:nvSpPr>
        <p:spPr/>
        <p:txBody>
          <a:bodyPr/>
          <a:lstStyle/>
          <a:p>
            <a:pPr fontAlgn="base"/>
            <a:r>
              <a:rPr lang="en-US" dirty="0" smtClean="0"/>
              <a:t>The </a:t>
            </a:r>
            <a:r>
              <a:rPr lang="en-US" dirty="0"/>
              <a:t>status which is given to an individual on the basis of the situation in the society or by other members of the </a:t>
            </a:r>
            <a:r>
              <a:rPr lang="en-US" dirty="0" smtClean="0"/>
              <a:t>society. </a:t>
            </a:r>
            <a:r>
              <a:rPr lang="en-US" dirty="0"/>
              <a:t>Such a status may be given by birth or by placement in a social group. For example, a person may enjoy a particular status because of the sex or age of birth in a rich family. An infant gets a family status which includes family name and prestige, share in social standing and the right of heritage.</a:t>
            </a:r>
          </a:p>
          <a:p>
            <a:endParaRPr lang="en-US" dirty="0"/>
          </a:p>
        </p:txBody>
      </p:sp>
    </p:spTree>
    <p:extLst>
      <p:ext uri="{BB962C8B-B14F-4D97-AF65-F5344CB8AC3E}">
        <p14:creationId xmlns:p14="http://schemas.microsoft.com/office/powerpoint/2010/main" val="14074837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Achieved status</a:t>
            </a:r>
            <a:endParaRPr lang="en-US" dirty="0"/>
          </a:p>
        </p:txBody>
      </p:sp>
      <p:sp>
        <p:nvSpPr>
          <p:cNvPr id="3" name="Content Placeholder 2"/>
          <p:cNvSpPr>
            <a:spLocks noGrp="1"/>
          </p:cNvSpPr>
          <p:nvPr>
            <p:ph idx="1"/>
          </p:nvPr>
        </p:nvSpPr>
        <p:spPr/>
        <p:txBody>
          <a:bodyPr/>
          <a:lstStyle/>
          <a:p>
            <a:pPr fontAlgn="base"/>
            <a:endParaRPr lang="en-US" dirty="0" smtClean="0"/>
          </a:p>
          <a:p>
            <a:pPr fontAlgn="base"/>
            <a:r>
              <a:rPr lang="en-US" dirty="0" smtClean="0"/>
              <a:t>The </a:t>
            </a:r>
            <a:r>
              <a:rPr lang="en-US" dirty="0"/>
              <a:t>status or the position that a person has earned out of his own personal </a:t>
            </a:r>
            <a:r>
              <a:rPr lang="en-US" dirty="0" smtClean="0"/>
              <a:t>efforts. </a:t>
            </a:r>
            <a:r>
              <a:rPr lang="en-US" dirty="0"/>
              <a:t>This status is given by the ability, capacity and the efforts of the individuals. Some persons achieve a particular status because if the facilities available to them but some have to achieve that status as against the odds and difficulties.</a:t>
            </a:r>
          </a:p>
          <a:p>
            <a:endParaRPr lang="en-US" dirty="0"/>
          </a:p>
        </p:txBody>
      </p:sp>
    </p:spTree>
    <p:extLst>
      <p:ext uri="{BB962C8B-B14F-4D97-AF65-F5344CB8AC3E}">
        <p14:creationId xmlns:p14="http://schemas.microsoft.com/office/powerpoint/2010/main" val="37459190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status</a:t>
            </a:r>
            <a:endParaRPr lang="en-US" dirty="0"/>
          </a:p>
        </p:txBody>
      </p:sp>
      <p:sp>
        <p:nvSpPr>
          <p:cNvPr id="3" name="Content Placeholder 2"/>
          <p:cNvSpPr>
            <a:spLocks noGrp="1"/>
          </p:cNvSpPr>
          <p:nvPr>
            <p:ph idx="1"/>
          </p:nvPr>
        </p:nvSpPr>
        <p:spPr/>
        <p:txBody>
          <a:bodyPr/>
          <a:lstStyle/>
          <a:p>
            <a:pPr fontAlgn="base"/>
            <a:r>
              <a:rPr lang="en-US" dirty="0"/>
              <a:t>The status is determined by the cultural situation of the particular society,</a:t>
            </a:r>
          </a:p>
          <a:p>
            <a:pPr fontAlgn="base"/>
            <a:r>
              <a:rPr lang="en-US" dirty="0" smtClean="0"/>
              <a:t> </a:t>
            </a:r>
            <a:r>
              <a:rPr lang="en-US" dirty="0"/>
              <a:t>The status is determined only in relevance of the other members of the society,</a:t>
            </a:r>
          </a:p>
          <a:p>
            <a:pPr fontAlgn="base"/>
            <a:r>
              <a:rPr lang="en-US" dirty="0" smtClean="0"/>
              <a:t> </a:t>
            </a:r>
            <a:r>
              <a:rPr lang="en-US" dirty="0"/>
              <a:t>Every individual has to play certain role in accordance with the status,</a:t>
            </a:r>
          </a:p>
          <a:p>
            <a:pPr fontAlgn="base"/>
            <a:r>
              <a:rPr lang="en-US" dirty="0" smtClean="0"/>
              <a:t>Status </a:t>
            </a:r>
            <a:r>
              <a:rPr lang="en-US" dirty="0"/>
              <a:t>is only a part of the society as a </a:t>
            </a:r>
            <a:r>
              <a:rPr lang="en-US" dirty="0" smtClean="0"/>
              <a:t>whole</a:t>
            </a:r>
          </a:p>
          <a:p>
            <a:pPr fontAlgn="base"/>
            <a:r>
              <a:rPr lang="en-US" dirty="0" smtClean="0"/>
              <a:t>As </a:t>
            </a:r>
            <a:r>
              <a:rPr lang="en-US" dirty="0"/>
              <a:t>a result of status the society is divided into various groups,</a:t>
            </a:r>
          </a:p>
          <a:p>
            <a:pPr fontAlgn="base"/>
            <a:r>
              <a:rPr lang="en-US" dirty="0" smtClean="0"/>
              <a:t> </a:t>
            </a:r>
            <a:r>
              <a:rPr lang="en-US" dirty="0"/>
              <a:t>Every status carries with it some prestige,</a:t>
            </a:r>
          </a:p>
          <a:p>
            <a:pPr fontAlgn="base"/>
            <a:endParaRPr lang="en-US" dirty="0" smtClean="0"/>
          </a:p>
          <a:p>
            <a:pPr fontAlgn="base"/>
            <a:endParaRPr lang="en-US" dirty="0"/>
          </a:p>
          <a:p>
            <a:endParaRPr lang="en-US" dirty="0"/>
          </a:p>
        </p:txBody>
      </p:sp>
    </p:spTree>
    <p:extLst>
      <p:ext uri="{BB962C8B-B14F-4D97-AF65-F5344CB8AC3E}">
        <p14:creationId xmlns:p14="http://schemas.microsoft.com/office/powerpoint/2010/main" val="41346896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6"/>
          <p:cNvSpPr txBox="1">
            <a:spLocks noGrp="1"/>
          </p:cNvSpPr>
          <p:nvPr>
            <p:ph type="title"/>
          </p:nvPr>
        </p:nvSpPr>
        <p:spPr>
          <a:xfrm>
            <a:off x="1981200" y="274638"/>
            <a:ext cx="8229600" cy="1143000"/>
          </a:xfrm>
          <a:prstGeom prst="rect">
            <a:avLst/>
          </a:prstGeom>
          <a:noFill/>
          <a:ln>
            <a:noFill/>
          </a:ln>
        </p:spPr>
        <p:txBody>
          <a:bodyPr spcFirstLastPara="1" vert="horz" wrap="square" lIns="91425" tIns="45700" rIns="91425" bIns="45700" rtlCol="0" anchor="ctr" anchorCtr="0">
            <a:noAutofit/>
          </a:bodyPr>
          <a:lstStyle/>
          <a:p>
            <a:pPr algn="ctr">
              <a:spcBef>
                <a:spcPts val="0"/>
              </a:spcBef>
              <a:buClr>
                <a:schemeClr val="dk1"/>
              </a:buClr>
              <a:buSzPts val="4400"/>
            </a:pPr>
            <a:r>
              <a:rPr lang="en-US" b="1" dirty="0"/>
              <a:t>Social relations</a:t>
            </a:r>
            <a:endParaRPr b="1" dirty="0"/>
          </a:p>
        </p:txBody>
      </p:sp>
      <p:sp>
        <p:nvSpPr>
          <p:cNvPr id="101" name="Google Shape;101;p16"/>
          <p:cNvSpPr txBox="1">
            <a:spLocks noGrp="1"/>
          </p:cNvSpPr>
          <p:nvPr>
            <p:ph type="body" idx="1"/>
          </p:nvPr>
        </p:nvSpPr>
        <p:spPr>
          <a:xfrm>
            <a:off x="838200" y="1600201"/>
            <a:ext cx="9372600" cy="4525964"/>
          </a:xfrm>
          <a:prstGeom prst="rect">
            <a:avLst/>
          </a:prstGeom>
          <a:noFill/>
          <a:ln>
            <a:noFill/>
          </a:ln>
        </p:spPr>
        <p:txBody>
          <a:bodyPr spcFirstLastPara="1" vert="horz" wrap="square" lIns="91425" tIns="45700" rIns="91425" bIns="45700" rtlCol="0" anchor="t" anchorCtr="0">
            <a:noAutofit/>
          </a:bodyPr>
          <a:lstStyle/>
          <a:p>
            <a:pPr marL="0" indent="0" algn="just">
              <a:spcBef>
                <a:spcPts val="0"/>
              </a:spcBef>
              <a:buClr>
                <a:schemeClr val="dk1"/>
              </a:buClr>
              <a:buSzPts val="3000"/>
              <a:buNone/>
            </a:pPr>
            <a:r>
              <a:rPr lang="en-US" sz="2400" dirty="0"/>
              <a:t>These is a relationship between two or more people and forms the basis of social structure. Social relations results to social interaction among the </a:t>
            </a:r>
            <a:r>
              <a:rPr lang="en-US" sz="2400" dirty="0" smtClean="0"/>
              <a:t>factors </a:t>
            </a:r>
            <a:r>
              <a:rPr lang="en-US" sz="2400" dirty="0"/>
              <a:t>in the social relationship. </a:t>
            </a:r>
            <a:endParaRPr sz="2400" dirty="0"/>
          </a:p>
          <a:p>
            <a:pPr marL="0" indent="0">
              <a:spcBef>
                <a:spcPts val="600"/>
              </a:spcBef>
              <a:buClr>
                <a:schemeClr val="dk1"/>
              </a:buClr>
              <a:buSzPts val="3000"/>
              <a:buNone/>
            </a:pPr>
            <a:r>
              <a:rPr lang="en-US" sz="2400" dirty="0"/>
              <a:t>Example - shaking hands, flirting, conversation, religious rituals, non verbal signs, offering reassurance and consolation, sharing a meal</a:t>
            </a:r>
            <a:endParaRPr sz="2400" dirty="0"/>
          </a:p>
          <a:p>
            <a:pPr marL="0" indent="0">
              <a:spcBef>
                <a:spcPts val="600"/>
              </a:spcBef>
              <a:buClr>
                <a:schemeClr val="dk1"/>
              </a:buClr>
              <a:buSzPts val="3000"/>
              <a:buNone/>
            </a:pPr>
            <a:r>
              <a:rPr lang="en-US" sz="2400" dirty="0"/>
              <a:t>Studies have shown benefits of social relations </a:t>
            </a:r>
            <a:r>
              <a:rPr lang="en-US" sz="2400" dirty="0" smtClean="0"/>
              <a:t>include:</a:t>
            </a:r>
            <a:endParaRPr sz="2400" dirty="0"/>
          </a:p>
          <a:p>
            <a:pPr marL="0" indent="0" algn="just">
              <a:spcBef>
                <a:spcPts val="600"/>
              </a:spcBef>
              <a:buClr>
                <a:schemeClr val="dk1"/>
              </a:buClr>
              <a:buSzPts val="3000"/>
              <a:buNone/>
            </a:pPr>
            <a:endParaRPr sz="3000" dirty="0"/>
          </a:p>
          <a:p>
            <a:pPr marL="0" indent="0" algn="just">
              <a:spcBef>
                <a:spcPts val="600"/>
              </a:spcBef>
              <a:buClr>
                <a:schemeClr val="dk1"/>
              </a:buClr>
              <a:buSzPts val="3000"/>
              <a:buNone/>
            </a:pPr>
            <a:endParaRPr sz="3000" dirty="0"/>
          </a:p>
          <a:p>
            <a:pPr indent="-139700">
              <a:spcBef>
                <a:spcPts val="640"/>
              </a:spcBef>
              <a:buClr>
                <a:schemeClr val="dk1"/>
              </a:buClr>
              <a:buSzPts val="3200"/>
              <a:buNone/>
            </a:pPr>
            <a:endParaRPr dirty="0"/>
          </a:p>
          <a:p>
            <a:pPr marL="0" indent="0">
              <a:spcBef>
                <a:spcPts val="640"/>
              </a:spcBef>
              <a:buClr>
                <a:schemeClr val="dk1"/>
              </a:buClr>
              <a:buSzPts val="3200"/>
              <a:buNone/>
            </a:pPr>
            <a:endParaRPr dirty="0"/>
          </a:p>
        </p:txBody>
      </p:sp>
    </p:spTree>
    <p:extLst>
      <p:ext uri="{BB962C8B-B14F-4D97-AF65-F5344CB8AC3E}">
        <p14:creationId xmlns:p14="http://schemas.microsoft.com/office/powerpoint/2010/main" val="39652157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7"/>
          <p:cNvSpPr txBox="1">
            <a:spLocks noGrp="1"/>
          </p:cNvSpPr>
          <p:nvPr>
            <p:ph type="ctrTitle"/>
          </p:nvPr>
        </p:nvSpPr>
        <p:spPr>
          <a:xfrm>
            <a:off x="2286000" y="609600"/>
            <a:ext cx="7620000" cy="5562600"/>
          </a:xfrm>
          <a:prstGeom prst="rect">
            <a:avLst/>
          </a:prstGeom>
          <a:noFill/>
          <a:ln>
            <a:noFill/>
          </a:ln>
        </p:spPr>
        <p:txBody>
          <a:bodyPr spcFirstLastPara="1" vert="horz" wrap="square" lIns="91425" tIns="45700" rIns="91425" bIns="45700" rtlCol="0" anchor="ctr" anchorCtr="0">
            <a:noAutofit/>
          </a:bodyPr>
          <a:lstStyle/>
          <a:p>
            <a:pPr algn="l">
              <a:spcBef>
                <a:spcPts val="0"/>
              </a:spcBef>
              <a:buClr>
                <a:schemeClr val="dk1"/>
              </a:buClr>
              <a:buSzPts val="3959"/>
            </a:pPr>
            <a:r>
              <a:rPr lang="en-US" sz="3959" b="1" dirty="0"/>
              <a:t>	</a:t>
            </a:r>
            <a:r>
              <a:rPr lang="en-US" sz="2400" b="1" dirty="0"/>
              <a:t>Benefits of social relations </a:t>
            </a:r>
            <a:br>
              <a:rPr lang="en-US" sz="2400" b="1" dirty="0"/>
            </a:br>
            <a:r>
              <a:rPr lang="en-US" sz="2400" dirty="0"/>
              <a:t/>
            </a:r>
            <a:br>
              <a:rPr lang="en-US" sz="2400" dirty="0"/>
            </a:br>
            <a:r>
              <a:rPr lang="en-US" sz="2400" dirty="0" smtClean="0">
                <a:solidFill>
                  <a:schemeClr val="tx1"/>
                </a:solidFill>
              </a:rPr>
              <a:t>- </a:t>
            </a:r>
            <a:r>
              <a:rPr lang="en-US" sz="2400" dirty="0">
                <a:solidFill>
                  <a:schemeClr val="tx1"/>
                </a:solidFill>
              </a:rPr>
              <a:t>Improvement in physical health as one is motivated to maintain physical health to keep up with their peers</a:t>
            </a:r>
            <a:br>
              <a:rPr lang="en-US" sz="2400" dirty="0">
                <a:solidFill>
                  <a:schemeClr val="tx1"/>
                </a:solidFill>
              </a:rPr>
            </a:br>
            <a:r>
              <a:rPr lang="en-US" sz="2400" dirty="0">
                <a:solidFill>
                  <a:schemeClr val="tx1"/>
                </a:solidFill>
              </a:rPr>
              <a:t>- Boosts the immune system as it leads to better eating habits ,most social gatherings tend to incorporate sharing of meals together ,Eating with others leads to choosing of healthier eating options</a:t>
            </a:r>
            <a:br>
              <a:rPr lang="en-US" sz="2400" dirty="0">
                <a:solidFill>
                  <a:schemeClr val="tx1"/>
                </a:solidFill>
              </a:rPr>
            </a:br>
            <a:endParaRPr sz="2400" dirty="0">
              <a:solidFill>
                <a:schemeClr val="tx1"/>
              </a:solidFill>
            </a:endParaRPr>
          </a:p>
        </p:txBody>
      </p:sp>
      <p:sp>
        <p:nvSpPr>
          <p:cNvPr id="107" name="Google Shape;107;p17"/>
          <p:cNvSpPr txBox="1">
            <a:spLocks noGrp="1"/>
          </p:cNvSpPr>
          <p:nvPr>
            <p:ph type="subTitle" idx="1"/>
          </p:nvPr>
        </p:nvSpPr>
        <p:spPr>
          <a:xfrm>
            <a:off x="14249400" y="4267200"/>
            <a:ext cx="1676400" cy="2819400"/>
          </a:xfrm>
          <a:prstGeom prst="rect">
            <a:avLst/>
          </a:prstGeom>
          <a:noFill/>
          <a:ln>
            <a:noFill/>
          </a:ln>
        </p:spPr>
        <p:txBody>
          <a:bodyPr spcFirstLastPara="1" vert="horz" wrap="square" lIns="91425" tIns="45700" rIns="91425" bIns="45700" rtlCol="0" anchor="t" anchorCtr="0">
            <a:noAutofit/>
          </a:bodyPr>
          <a:lstStyle/>
          <a:p>
            <a:pPr marL="457200" indent="-254000" algn="ctr">
              <a:spcBef>
                <a:spcPts val="0"/>
              </a:spcBef>
              <a:buClr>
                <a:srgbClr val="888888"/>
              </a:buClr>
              <a:buSzPts val="3200"/>
            </a:pPr>
            <a:endParaRPr/>
          </a:p>
          <a:p>
            <a:pPr marL="457200" indent="-254000" algn="ctr">
              <a:spcBef>
                <a:spcPts val="640"/>
              </a:spcBef>
              <a:buClr>
                <a:srgbClr val="888888"/>
              </a:buClr>
              <a:buSzPts val="3200"/>
            </a:pPr>
            <a:endParaRPr/>
          </a:p>
          <a:p>
            <a:pPr marL="457200" indent="-254000" algn="ctr">
              <a:spcBef>
                <a:spcPts val="640"/>
              </a:spcBef>
              <a:buClr>
                <a:srgbClr val="888888"/>
              </a:buClr>
              <a:buSzPts val="3200"/>
            </a:pPr>
            <a:endParaRPr/>
          </a:p>
        </p:txBody>
      </p:sp>
    </p:spTree>
    <p:extLst>
      <p:ext uri="{BB962C8B-B14F-4D97-AF65-F5344CB8AC3E}">
        <p14:creationId xmlns:p14="http://schemas.microsoft.com/office/powerpoint/2010/main" val="170168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9371076" y="0"/>
            <a:ext cx="1219200" cy="6858000"/>
          </a:xfrm>
          <a:custGeom>
            <a:avLst/>
            <a:gdLst/>
            <a:ahLst/>
            <a:cxnLst/>
            <a:rect l="l" t="t" r="r" b="b"/>
            <a:pathLst>
              <a:path w="1219200" h="6858000">
                <a:moveTo>
                  <a:pt x="0" y="0"/>
                </a:moveTo>
                <a:lnTo>
                  <a:pt x="1219200" y="6858000"/>
                </a:lnTo>
              </a:path>
            </a:pathLst>
          </a:custGeom>
          <a:ln w="9144">
            <a:solidFill>
              <a:srgbClr val="C0C0C0"/>
            </a:solidFill>
          </a:ln>
        </p:spPr>
        <p:txBody>
          <a:bodyPr wrap="square" lIns="0" tIns="0" rIns="0" bIns="0" rtlCol="0">
            <a:noAutofit/>
          </a:bodyPr>
          <a:lstStyle/>
          <a:p>
            <a:endParaRPr dirty="0"/>
          </a:p>
        </p:txBody>
      </p:sp>
      <p:sp>
        <p:nvSpPr>
          <p:cNvPr id="6" name="object 6"/>
          <p:cNvSpPr/>
          <p:nvPr/>
        </p:nvSpPr>
        <p:spPr>
          <a:xfrm>
            <a:off x="7424931" y="3681983"/>
            <a:ext cx="4763554" cy="3176587"/>
          </a:xfrm>
          <a:custGeom>
            <a:avLst/>
            <a:gdLst/>
            <a:ahLst/>
            <a:cxnLst/>
            <a:rect l="l" t="t" r="r" b="b"/>
            <a:pathLst>
              <a:path w="4763554" h="3176587">
                <a:moveTo>
                  <a:pt x="4763554" y="0"/>
                </a:moveTo>
                <a:lnTo>
                  <a:pt x="857" y="3176016"/>
                </a:lnTo>
              </a:path>
              <a:path w="4763554" h="3176587">
                <a:moveTo>
                  <a:pt x="857" y="3176016"/>
                </a:moveTo>
                <a:lnTo>
                  <a:pt x="4763554" y="1"/>
                </a:lnTo>
              </a:path>
            </a:pathLst>
          </a:custGeom>
          <a:ln w="9144">
            <a:solidFill>
              <a:srgbClr val="D9DADA"/>
            </a:solidFill>
          </a:ln>
        </p:spPr>
        <p:txBody>
          <a:bodyPr wrap="square" lIns="0" tIns="0" rIns="0" bIns="0" rtlCol="0">
            <a:noAutofit/>
          </a:bodyPr>
          <a:lstStyle/>
          <a:p>
            <a:endParaRPr dirty="0"/>
          </a:p>
        </p:txBody>
      </p:sp>
      <p:sp>
        <p:nvSpPr>
          <p:cNvPr id="7" name="object 7"/>
          <p:cNvSpPr/>
          <p:nvPr/>
        </p:nvSpPr>
        <p:spPr>
          <a:xfrm>
            <a:off x="9182100" y="0"/>
            <a:ext cx="3006852" cy="6858000"/>
          </a:xfrm>
          <a:custGeom>
            <a:avLst/>
            <a:gdLst/>
            <a:ahLst/>
            <a:cxnLst/>
            <a:rect l="l" t="t" r="r" b="b"/>
            <a:pathLst>
              <a:path w="3006852" h="6858000">
                <a:moveTo>
                  <a:pt x="2042464" y="0"/>
                </a:moveTo>
                <a:lnTo>
                  <a:pt x="0" y="6858000"/>
                </a:lnTo>
                <a:lnTo>
                  <a:pt x="3006851" y="6858000"/>
                </a:lnTo>
                <a:lnTo>
                  <a:pt x="3006851" y="0"/>
                </a:lnTo>
                <a:lnTo>
                  <a:pt x="2042464" y="0"/>
                </a:lnTo>
                <a:close/>
              </a:path>
            </a:pathLst>
          </a:custGeom>
          <a:solidFill>
            <a:srgbClr val="90C225"/>
          </a:solidFill>
        </p:spPr>
        <p:txBody>
          <a:bodyPr wrap="square" lIns="0" tIns="0" rIns="0" bIns="0" rtlCol="0">
            <a:noAutofit/>
          </a:bodyPr>
          <a:lstStyle/>
          <a:p>
            <a:endParaRPr dirty="0"/>
          </a:p>
        </p:txBody>
      </p:sp>
      <p:sp>
        <p:nvSpPr>
          <p:cNvPr id="8" name="object 8"/>
          <p:cNvSpPr/>
          <p:nvPr/>
        </p:nvSpPr>
        <p:spPr>
          <a:xfrm>
            <a:off x="9604330" y="0"/>
            <a:ext cx="2587675" cy="6858000"/>
          </a:xfrm>
          <a:custGeom>
            <a:avLst/>
            <a:gdLst/>
            <a:ahLst/>
            <a:cxnLst/>
            <a:rect l="l" t="t" r="r" b="b"/>
            <a:pathLst>
              <a:path w="2587675" h="6858000">
                <a:moveTo>
                  <a:pt x="2587669" y="0"/>
                </a:moveTo>
                <a:lnTo>
                  <a:pt x="0" y="0"/>
                </a:lnTo>
                <a:lnTo>
                  <a:pt x="1208189" y="6858000"/>
                </a:lnTo>
                <a:lnTo>
                  <a:pt x="2587669" y="6858000"/>
                </a:lnTo>
                <a:lnTo>
                  <a:pt x="2587669" y="0"/>
                </a:lnTo>
                <a:close/>
              </a:path>
            </a:pathLst>
          </a:custGeom>
          <a:solidFill>
            <a:srgbClr val="90C225"/>
          </a:solidFill>
        </p:spPr>
        <p:txBody>
          <a:bodyPr wrap="square" lIns="0" tIns="0" rIns="0" bIns="0" rtlCol="0">
            <a:noAutofit/>
          </a:bodyPr>
          <a:lstStyle/>
          <a:p>
            <a:endParaRPr dirty="0"/>
          </a:p>
        </p:txBody>
      </p:sp>
      <p:sp>
        <p:nvSpPr>
          <p:cNvPr id="9" name="object 9"/>
          <p:cNvSpPr/>
          <p:nvPr/>
        </p:nvSpPr>
        <p:spPr>
          <a:xfrm>
            <a:off x="8932167" y="3048000"/>
            <a:ext cx="3259836" cy="3810000"/>
          </a:xfrm>
          <a:custGeom>
            <a:avLst/>
            <a:gdLst/>
            <a:ahLst/>
            <a:cxnLst/>
            <a:rect l="l" t="t" r="r" b="b"/>
            <a:pathLst>
              <a:path w="3259835" h="3810000">
                <a:moveTo>
                  <a:pt x="3259832" y="4"/>
                </a:moveTo>
                <a:lnTo>
                  <a:pt x="0" y="3810000"/>
                </a:lnTo>
                <a:lnTo>
                  <a:pt x="3259832" y="3810000"/>
                </a:lnTo>
                <a:lnTo>
                  <a:pt x="3259832" y="4"/>
                </a:lnTo>
                <a:close/>
              </a:path>
            </a:pathLst>
          </a:custGeom>
          <a:solidFill>
            <a:srgbClr val="539F20"/>
          </a:solidFill>
        </p:spPr>
        <p:txBody>
          <a:bodyPr wrap="square" lIns="0" tIns="0" rIns="0" bIns="0" rtlCol="0">
            <a:noAutofit/>
          </a:bodyPr>
          <a:lstStyle/>
          <a:p>
            <a:endParaRPr dirty="0"/>
          </a:p>
        </p:txBody>
      </p:sp>
      <p:sp>
        <p:nvSpPr>
          <p:cNvPr id="10" name="object 10"/>
          <p:cNvSpPr/>
          <p:nvPr/>
        </p:nvSpPr>
        <p:spPr>
          <a:xfrm>
            <a:off x="9337793" y="0"/>
            <a:ext cx="2851162" cy="6858000"/>
          </a:xfrm>
          <a:custGeom>
            <a:avLst/>
            <a:gdLst/>
            <a:ahLst/>
            <a:cxnLst/>
            <a:rect l="l" t="t" r="r" b="b"/>
            <a:pathLst>
              <a:path w="2851162" h="6858000">
                <a:moveTo>
                  <a:pt x="0" y="0"/>
                </a:moveTo>
                <a:lnTo>
                  <a:pt x="2467571" y="6858000"/>
                </a:lnTo>
                <a:lnTo>
                  <a:pt x="2851162" y="6858000"/>
                </a:lnTo>
                <a:lnTo>
                  <a:pt x="2851162" y="0"/>
                </a:lnTo>
                <a:lnTo>
                  <a:pt x="0" y="0"/>
                </a:lnTo>
                <a:close/>
              </a:path>
            </a:pathLst>
          </a:custGeom>
          <a:solidFill>
            <a:srgbClr val="3E7818"/>
          </a:solidFill>
        </p:spPr>
        <p:txBody>
          <a:bodyPr wrap="square" lIns="0" tIns="0" rIns="0" bIns="0" rtlCol="0">
            <a:noAutofit/>
          </a:bodyPr>
          <a:lstStyle/>
          <a:p>
            <a:endParaRPr dirty="0"/>
          </a:p>
        </p:txBody>
      </p:sp>
      <p:sp>
        <p:nvSpPr>
          <p:cNvPr id="11" name="object 11"/>
          <p:cNvSpPr/>
          <p:nvPr/>
        </p:nvSpPr>
        <p:spPr>
          <a:xfrm>
            <a:off x="10898132" y="0"/>
            <a:ext cx="1290815" cy="6858000"/>
          </a:xfrm>
          <a:custGeom>
            <a:avLst/>
            <a:gdLst/>
            <a:ahLst/>
            <a:cxnLst/>
            <a:rect l="l" t="t" r="r" b="b"/>
            <a:pathLst>
              <a:path w="1290815" h="6858000">
                <a:moveTo>
                  <a:pt x="1018946" y="0"/>
                </a:moveTo>
                <a:lnTo>
                  <a:pt x="0" y="6858000"/>
                </a:lnTo>
                <a:lnTo>
                  <a:pt x="1290815" y="6858000"/>
                </a:lnTo>
                <a:lnTo>
                  <a:pt x="1290815" y="0"/>
                </a:lnTo>
                <a:lnTo>
                  <a:pt x="1018946" y="0"/>
                </a:lnTo>
                <a:close/>
              </a:path>
            </a:pathLst>
          </a:custGeom>
          <a:solidFill>
            <a:srgbClr val="C0E373"/>
          </a:solidFill>
        </p:spPr>
        <p:txBody>
          <a:bodyPr wrap="square" lIns="0" tIns="0" rIns="0" bIns="0" rtlCol="0">
            <a:noAutofit/>
          </a:bodyPr>
          <a:lstStyle/>
          <a:p>
            <a:endParaRPr dirty="0"/>
          </a:p>
        </p:txBody>
      </p:sp>
      <p:sp>
        <p:nvSpPr>
          <p:cNvPr id="12" name="object 12"/>
          <p:cNvSpPr/>
          <p:nvPr/>
        </p:nvSpPr>
        <p:spPr>
          <a:xfrm>
            <a:off x="10940752" y="0"/>
            <a:ext cx="1248194" cy="6858000"/>
          </a:xfrm>
          <a:custGeom>
            <a:avLst/>
            <a:gdLst/>
            <a:ahLst/>
            <a:cxnLst/>
            <a:rect l="l" t="t" r="r" b="b"/>
            <a:pathLst>
              <a:path w="1248194" h="6858000">
                <a:moveTo>
                  <a:pt x="0" y="0"/>
                </a:moveTo>
                <a:lnTo>
                  <a:pt x="1107770" y="6858000"/>
                </a:lnTo>
                <a:lnTo>
                  <a:pt x="1248194" y="6858000"/>
                </a:lnTo>
                <a:lnTo>
                  <a:pt x="1248194" y="0"/>
                </a:lnTo>
                <a:lnTo>
                  <a:pt x="0" y="0"/>
                </a:lnTo>
                <a:close/>
              </a:path>
            </a:pathLst>
          </a:custGeom>
          <a:solidFill>
            <a:srgbClr val="90C225"/>
          </a:solidFill>
        </p:spPr>
        <p:txBody>
          <a:bodyPr wrap="square" lIns="0" tIns="0" rIns="0" bIns="0" rtlCol="0">
            <a:noAutofit/>
          </a:bodyPr>
          <a:lstStyle/>
          <a:p>
            <a:endParaRPr dirty="0"/>
          </a:p>
        </p:txBody>
      </p:sp>
      <p:sp>
        <p:nvSpPr>
          <p:cNvPr id="13" name="object 13"/>
          <p:cNvSpPr/>
          <p:nvPr/>
        </p:nvSpPr>
        <p:spPr>
          <a:xfrm>
            <a:off x="10372347" y="3590544"/>
            <a:ext cx="1816608" cy="3267455"/>
          </a:xfrm>
          <a:custGeom>
            <a:avLst/>
            <a:gdLst/>
            <a:ahLst/>
            <a:cxnLst/>
            <a:rect l="l" t="t" r="r" b="b"/>
            <a:pathLst>
              <a:path w="1816607" h="3267455">
                <a:moveTo>
                  <a:pt x="0" y="3267455"/>
                </a:moveTo>
                <a:lnTo>
                  <a:pt x="1816608" y="3267455"/>
                </a:lnTo>
                <a:lnTo>
                  <a:pt x="1816608" y="0"/>
                </a:lnTo>
                <a:lnTo>
                  <a:pt x="0" y="3267455"/>
                </a:lnTo>
                <a:close/>
              </a:path>
            </a:pathLst>
          </a:custGeom>
          <a:solidFill>
            <a:srgbClr val="90C225"/>
          </a:solidFill>
        </p:spPr>
        <p:txBody>
          <a:bodyPr wrap="square" lIns="0" tIns="0" rIns="0" bIns="0" rtlCol="0">
            <a:noAutofit/>
          </a:bodyPr>
          <a:lstStyle/>
          <a:p>
            <a:endParaRPr dirty="0"/>
          </a:p>
        </p:txBody>
      </p:sp>
      <p:sp>
        <p:nvSpPr>
          <p:cNvPr id="4" name="object 4"/>
          <p:cNvSpPr/>
          <p:nvPr/>
        </p:nvSpPr>
        <p:spPr>
          <a:xfrm>
            <a:off x="0" y="4012692"/>
            <a:ext cx="448056" cy="2845308"/>
          </a:xfrm>
          <a:custGeom>
            <a:avLst/>
            <a:gdLst/>
            <a:ahLst/>
            <a:cxnLst/>
            <a:rect l="l" t="t" r="r" b="b"/>
            <a:pathLst>
              <a:path w="448056" h="2845307">
                <a:moveTo>
                  <a:pt x="0" y="2845307"/>
                </a:moveTo>
                <a:lnTo>
                  <a:pt x="448056" y="2845307"/>
                </a:lnTo>
                <a:lnTo>
                  <a:pt x="0" y="0"/>
                </a:lnTo>
                <a:lnTo>
                  <a:pt x="0" y="2845307"/>
                </a:lnTo>
                <a:close/>
              </a:path>
            </a:pathLst>
          </a:custGeom>
          <a:solidFill>
            <a:srgbClr val="90C225"/>
          </a:solidFill>
        </p:spPr>
        <p:txBody>
          <a:bodyPr wrap="square" lIns="0" tIns="0" rIns="0" bIns="0" rtlCol="0">
            <a:noAutofit/>
          </a:bodyPr>
          <a:lstStyle/>
          <a:p>
            <a:endParaRPr dirty="0"/>
          </a:p>
        </p:txBody>
      </p:sp>
      <p:sp>
        <p:nvSpPr>
          <p:cNvPr id="3" name="object 3"/>
          <p:cNvSpPr/>
          <p:nvPr/>
        </p:nvSpPr>
        <p:spPr>
          <a:xfrm>
            <a:off x="4910074" y="3074416"/>
            <a:ext cx="2369185" cy="2353056"/>
          </a:xfrm>
          <a:prstGeom prst="rect">
            <a:avLst/>
          </a:prstGeom>
          <a:blipFill>
            <a:blip r:embed="rId2" cstate="print"/>
            <a:stretch>
              <a:fillRect/>
            </a:stretch>
          </a:blipFill>
        </p:spPr>
        <p:txBody>
          <a:bodyPr wrap="square" lIns="0" tIns="0" rIns="0" bIns="0" rtlCol="0">
            <a:noAutofit/>
          </a:bodyPr>
          <a:lstStyle/>
          <a:p>
            <a:endParaRPr dirty="0"/>
          </a:p>
        </p:txBody>
      </p:sp>
      <p:sp>
        <p:nvSpPr>
          <p:cNvPr id="2" name="object 2"/>
          <p:cNvSpPr txBox="1"/>
          <p:nvPr/>
        </p:nvSpPr>
        <p:spPr>
          <a:xfrm>
            <a:off x="2690035" y="3482445"/>
            <a:ext cx="2198698" cy="1925727"/>
          </a:xfrm>
          <a:prstGeom prst="rect">
            <a:avLst/>
          </a:prstGeom>
        </p:spPr>
        <p:txBody>
          <a:bodyPr wrap="square" lIns="0" tIns="0" rIns="0" bIns="0" rtlCol="0">
            <a:noAutofit/>
          </a:bodyPr>
          <a:lstStyle/>
          <a:p>
            <a:pPr marL="20792" marR="34289">
              <a:lnSpc>
                <a:spcPts val="1635"/>
              </a:lnSpc>
              <a:spcBef>
                <a:spcPts val="81"/>
              </a:spcBef>
            </a:pPr>
            <a:r>
              <a:rPr sz="1500" spc="0" dirty="0" smtClean="0">
                <a:solidFill>
                  <a:srgbClr val="050505"/>
                </a:solidFill>
                <a:latin typeface="Arial"/>
                <a:cs typeface="Arial"/>
              </a:rPr>
              <a:t>Essential </a:t>
            </a:r>
            <a:r>
              <a:rPr sz="1500" spc="89" dirty="0" smtClean="0">
                <a:solidFill>
                  <a:srgbClr val="050505"/>
                </a:solidFill>
                <a:latin typeface="Arial"/>
                <a:cs typeface="Arial"/>
              </a:rPr>
              <a:t> </a:t>
            </a:r>
            <a:r>
              <a:rPr sz="1500" spc="0" dirty="0" smtClean="0">
                <a:solidFill>
                  <a:srgbClr val="050505"/>
                </a:solidFill>
                <a:latin typeface="Arial"/>
                <a:cs typeface="Arial"/>
              </a:rPr>
              <a:t>Definition</a:t>
            </a:r>
            <a:endParaRPr sz="1500" dirty="0">
              <a:latin typeface="Arial"/>
              <a:cs typeface="Arial"/>
            </a:endParaRPr>
          </a:p>
          <a:p>
            <a:pPr marL="198813" marR="29742" indent="-186113">
              <a:lnSpc>
                <a:spcPct val="100328"/>
              </a:lnSpc>
              <a:spcBef>
                <a:spcPts val="532"/>
              </a:spcBef>
            </a:pPr>
            <a:r>
              <a:rPr sz="1800" i="1" spc="0" dirty="0" smtClean="0">
                <a:solidFill>
                  <a:srgbClr val="050505"/>
                </a:solidFill>
                <a:latin typeface="Times New Roman"/>
                <a:cs typeface="Times New Roman"/>
              </a:rPr>
              <a:t>• </a:t>
            </a:r>
            <a:r>
              <a:rPr sz="1800" i="1" spc="211" dirty="0" smtClean="0">
                <a:solidFill>
                  <a:srgbClr val="050505"/>
                </a:solidFill>
                <a:latin typeface="Times New Roman"/>
                <a:cs typeface="Times New Roman"/>
              </a:rPr>
              <a:t> </a:t>
            </a:r>
            <a:r>
              <a:rPr sz="1800" i="1" spc="0" dirty="0" smtClean="0">
                <a:solidFill>
                  <a:srgbClr val="050505"/>
                </a:solidFill>
                <a:latin typeface="Times New Roman"/>
                <a:cs typeface="Times New Roman"/>
              </a:rPr>
              <a:t>Scientific</a:t>
            </a:r>
            <a:r>
              <a:rPr sz="1800" i="1" spc="-9" dirty="0" smtClean="0">
                <a:solidFill>
                  <a:srgbClr val="050505"/>
                </a:solidFill>
                <a:latin typeface="Times New Roman"/>
                <a:cs typeface="Times New Roman"/>
              </a:rPr>
              <a:t> </a:t>
            </a:r>
            <a:r>
              <a:rPr sz="1800" i="1" spc="0" dirty="0" smtClean="0">
                <a:solidFill>
                  <a:srgbClr val="050505"/>
                </a:solidFill>
                <a:latin typeface="Times New Roman"/>
                <a:cs typeface="Times New Roman"/>
              </a:rPr>
              <a:t>study</a:t>
            </a:r>
            <a:r>
              <a:rPr sz="1800" i="1" spc="274" dirty="0" smtClean="0">
                <a:solidFill>
                  <a:srgbClr val="050505"/>
                </a:solidFill>
                <a:latin typeface="Times New Roman"/>
                <a:cs typeface="Times New Roman"/>
              </a:rPr>
              <a:t> </a:t>
            </a:r>
            <a:r>
              <a:rPr sz="1800" i="1" spc="0" dirty="0" smtClean="0">
                <a:solidFill>
                  <a:srgbClr val="050505"/>
                </a:solidFill>
                <a:latin typeface="Times New Roman"/>
                <a:cs typeface="Times New Roman"/>
              </a:rPr>
              <a:t>of patterns </a:t>
            </a:r>
            <a:r>
              <a:rPr sz="1800" i="1" spc="19" dirty="0" smtClean="0">
                <a:solidFill>
                  <a:srgbClr val="050505"/>
                </a:solidFill>
                <a:latin typeface="Times New Roman"/>
                <a:cs typeface="Times New Roman"/>
              </a:rPr>
              <a:t> </a:t>
            </a:r>
            <a:r>
              <a:rPr sz="1800" i="1" spc="0" dirty="0" smtClean="0">
                <a:solidFill>
                  <a:srgbClr val="050505"/>
                </a:solidFill>
                <a:latin typeface="Times New Roman"/>
                <a:cs typeface="Times New Roman"/>
              </a:rPr>
              <a:t>of</a:t>
            </a:r>
            <a:r>
              <a:rPr sz="1800" i="1" spc="59" dirty="0" smtClean="0">
                <a:solidFill>
                  <a:srgbClr val="050505"/>
                </a:solidFill>
                <a:latin typeface="Times New Roman"/>
                <a:cs typeface="Times New Roman"/>
              </a:rPr>
              <a:t> </a:t>
            </a:r>
            <a:r>
              <a:rPr sz="1800" i="1" spc="0" dirty="0" smtClean="0">
                <a:solidFill>
                  <a:srgbClr val="050505"/>
                </a:solidFill>
                <a:latin typeface="Times New Roman"/>
                <a:cs typeface="Times New Roman"/>
              </a:rPr>
              <a:t>human interaction</a:t>
            </a:r>
            <a:r>
              <a:rPr sz="1800" i="1" spc="380" dirty="0" smtClean="0">
                <a:solidFill>
                  <a:srgbClr val="050505"/>
                </a:solidFill>
                <a:latin typeface="Times New Roman"/>
                <a:cs typeface="Times New Roman"/>
              </a:rPr>
              <a:t> </a:t>
            </a:r>
            <a:r>
              <a:rPr sz="1800" i="1" spc="0" dirty="0" smtClean="0">
                <a:solidFill>
                  <a:srgbClr val="050505"/>
                </a:solidFill>
                <a:latin typeface="Times New Roman"/>
                <a:cs typeface="Times New Roman"/>
              </a:rPr>
              <a:t>that deals</a:t>
            </a:r>
            <a:r>
              <a:rPr sz="1800" i="1" spc="209" dirty="0" smtClean="0">
                <a:solidFill>
                  <a:srgbClr val="050505"/>
                </a:solidFill>
                <a:latin typeface="Times New Roman"/>
                <a:cs typeface="Times New Roman"/>
              </a:rPr>
              <a:t> </a:t>
            </a:r>
            <a:r>
              <a:rPr sz="1800" i="1" spc="0" dirty="0" smtClean="0">
                <a:solidFill>
                  <a:srgbClr val="050505"/>
                </a:solidFill>
                <a:latin typeface="Times New Roman"/>
                <a:cs typeface="Times New Roman"/>
              </a:rPr>
              <a:t>with</a:t>
            </a:r>
            <a:r>
              <a:rPr sz="1800" i="1" spc="209" dirty="0" smtClean="0">
                <a:solidFill>
                  <a:srgbClr val="050505"/>
                </a:solidFill>
                <a:latin typeface="Times New Roman"/>
                <a:cs typeface="Times New Roman"/>
              </a:rPr>
              <a:t> </a:t>
            </a:r>
            <a:r>
              <a:rPr sz="1800" i="1" spc="0" dirty="0" smtClean="0">
                <a:solidFill>
                  <a:srgbClr val="050505"/>
                </a:solidFill>
                <a:latin typeface="Times New Roman"/>
                <a:cs typeface="Times New Roman"/>
              </a:rPr>
              <a:t>the</a:t>
            </a:r>
            <a:r>
              <a:rPr sz="1800" i="1" spc="89" dirty="0" smtClean="0">
                <a:solidFill>
                  <a:srgbClr val="050505"/>
                </a:solidFill>
                <a:latin typeface="Times New Roman"/>
                <a:cs typeface="Times New Roman"/>
              </a:rPr>
              <a:t> </a:t>
            </a:r>
            <a:r>
              <a:rPr sz="1800" i="1" spc="0" dirty="0" smtClean="0">
                <a:solidFill>
                  <a:srgbClr val="050505"/>
                </a:solidFill>
                <a:latin typeface="Times New Roman"/>
                <a:cs typeface="Times New Roman"/>
              </a:rPr>
              <a:t>study</a:t>
            </a:r>
            <a:endParaRPr sz="1800" dirty="0">
              <a:latin typeface="Times New Roman"/>
              <a:cs typeface="Times New Roman"/>
            </a:endParaRPr>
          </a:p>
          <a:p>
            <a:pPr marL="206903">
              <a:lnSpc>
                <a:spcPct val="95825"/>
              </a:lnSpc>
            </a:pPr>
            <a:r>
              <a:rPr sz="1800" i="1" spc="0" dirty="0" smtClean="0">
                <a:solidFill>
                  <a:srgbClr val="050505"/>
                </a:solidFill>
                <a:latin typeface="Times New Roman"/>
                <a:cs typeface="Times New Roman"/>
              </a:rPr>
              <a:t>of</a:t>
            </a:r>
            <a:r>
              <a:rPr sz="1800" i="1" spc="59" dirty="0" smtClean="0">
                <a:solidFill>
                  <a:srgbClr val="050505"/>
                </a:solidFill>
                <a:latin typeface="Times New Roman"/>
                <a:cs typeface="Times New Roman"/>
              </a:rPr>
              <a:t> </a:t>
            </a:r>
            <a:r>
              <a:rPr sz="1800" i="1" spc="0" dirty="0" smtClean="0">
                <a:solidFill>
                  <a:srgbClr val="050505"/>
                </a:solidFill>
                <a:latin typeface="Times New Roman"/>
                <a:cs typeface="Times New Roman"/>
              </a:rPr>
              <a:t>group</a:t>
            </a:r>
            <a:r>
              <a:rPr sz="1800" i="1" spc="154" dirty="0" smtClean="0">
                <a:solidFill>
                  <a:srgbClr val="050505"/>
                </a:solidFill>
                <a:latin typeface="Times New Roman"/>
                <a:cs typeface="Times New Roman"/>
              </a:rPr>
              <a:t> </a:t>
            </a:r>
            <a:r>
              <a:rPr sz="1800" i="1" spc="0" dirty="0" smtClean="0">
                <a:solidFill>
                  <a:srgbClr val="050505"/>
                </a:solidFill>
                <a:latin typeface="Times New Roman"/>
                <a:cs typeface="Times New Roman"/>
              </a:rPr>
              <a:t>life</a:t>
            </a:r>
            <a:r>
              <a:rPr sz="1800" i="1" spc="54" dirty="0" smtClean="0">
                <a:solidFill>
                  <a:srgbClr val="050505"/>
                </a:solidFill>
                <a:latin typeface="Times New Roman"/>
                <a:cs typeface="Times New Roman"/>
              </a:rPr>
              <a:t> </a:t>
            </a:r>
            <a:r>
              <a:rPr sz="1600" spc="0" dirty="0" smtClean="0">
                <a:solidFill>
                  <a:srgbClr val="050505"/>
                </a:solidFill>
                <a:latin typeface="Arial"/>
                <a:cs typeface="Arial"/>
              </a:rPr>
              <a:t>(Joseph</a:t>
            </a:r>
            <a:endParaRPr sz="1600" dirty="0">
              <a:latin typeface="Arial"/>
              <a:cs typeface="Arial"/>
            </a:endParaRPr>
          </a:p>
          <a:p>
            <a:pPr marL="214995" marR="34289">
              <a:lnSpc>
                <a:spcPct val="95825"/>
              </a:lnSpc>
              <a:spcBef>
                <a:spcPts val="275"/>
              </a:spcBef>
            </a:pPr>
            <a:r>
              <a:rPr sz="1600" spc="0" dirty="0" smtClean="0">
                <a:solidFill>
                  <a:srgbClr val="050505"/>
                </a:solidFill>
                <a:latin typeface="Arial"/>
                <a:cs typeface="Arial"/>
              </a:rPr>
              <a:t>Fichter).</a:t>
            </a:r>
            <a:endParaRPr sz="1600" dirty="0">
              <a:latin typeface="Arial"/>
              <a:cs typeface="Aria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8"/>
          <p:cNvSpPr txBox="1">
            <a:spLocks noGrp="1"/>
          </p:cNvSpPr>
          <p:nvPr>
            <p:ph type="title"/>
          </p:nvPr>
        </p:nvSpPr>
        <p:spPr>
          <a:xfrm>
            <a:off x="14173200" y="1219201"/>
            <a:ext cx="2585545" cy="939307"/>
          </a:xfrm>
          <a:prstGeom prst="rect">
            <a:avLst/>
          </a:prstGeom>
          <a:noFill/>
          <a:ln>
            <a:noFill/>
          </a:ln>
        </p:spPr>
        <p:txBody>
          <a:bodyPr spcFirstLastPara="1" vert="horz" wrap="square" lIns="91425" tIns="45700" rIns="91425" bIns="45700" rtlCol="0" anchor="ctr" anchorCtr="0">
            <a:noAutofit/>
          </a:bodyPr>
          <a:lstStyle/>
          <a:p>
            <a:pPr algn="ctr">
              <a:spcBef>
                <a:spcPts val="0"/>
              </a:spcBef>
              <a:buClr>
                <a:schemeClr val="dk1"/>
              </a:buClr>
              <a:buSzPts val="4400"/>
            </a:pPr>
            <a:endParaRPr/>
          </a:p>
        </p:txBody>
      </p:sp>
      <p:sp>
        <p:nvSpPr>
          <p:cNvPr id="113" name="Google Shape;113;p18"/>
          <p:cNvSpPr txBox="1">
            <a:spLocks noGrp="1"/>
          </p:cNvSpPr>
          <p:nvPr>
            <p:ph type="body" idx="1"/>
          </p:nvPr>
        </p:nvSpPr>
        <p:spPr>
          <a:xfrm>
            <a:off x="685800" y="1447800"/>
            <a:ext cx="8991600" cy="4724400"/>
          </a:xfrm>
          <a:prstGeom prst="rect">
            <a:avLst/>
          </a:prstGeom>
          <a:noFill/>
          <a:ln>
            <a:noFill/>
          </a:ln>
        </p:spPr>
        <p:txBody>
          <a:bodyPr spcFirstLastPara="1" vert="horz" wrap="square" lIns="91425" tIns="45700" rIns="91425" bIns="45700" rtlCol="0" anchor="t" anchorCtr="0">
            <a:noAutofit/>
          </a:bodyPr>
          <a:lstStyle/>
          <a:p>
            <a:pPr>
              <a:lnSpc>
                <a:spcPct val="80000"/>
              </a:lnSpc>
              <a:spcBef>
                <a:spcPts val="0"/>
              </a:spcBef>
              <a:buClr>
                <a:schemeClr val="dk1"/>
              </a:buClr>
              <a:buSzPts val="2960"/>
              <a:buFont typeface="Wingdings" panose="05000000000000000000" pitchFamily="2" charset="2"/>
              <a:buChar char="§"/>
            </a:pPr>
            <a:r>
              <a:rPr lang="en-US" sz="2400" dirty="0"/>
              <a:t>More positive outlook towards life  one feels more connectedness to the world and increases the sense of belonging. This improves our mood and the overall outlook on life</a:t>
            </a:r>
            <a:endParaRPr sz="2400" dirty="0"/>
          </a:p>
          <a:p>
            <a:pPr>
              <a:lnSpc>
                <a:spcPct val="80000"/>
              </a:lnSpc>
              <a:spcBef>
                <a:spcPts val="592"/>
              </a:spcBef>
              <a:buClr>
                <a:schemeClr val="dk1"/>
              </a:buClr>
              <a:buSzPts val="2960"/>
              <a:buFont typeface="Wingdings" panose="05000000000000000000" pitchFamily="2" charset="2"/>
              <a:buChar char="§"/>
            </a:pPr>
            <a:r>
              <a:rPr lang="en-US" sz="2400" dirty="0"/>
              <a:t>Improved mental sharpness and alertness keeping brains active and engaged, sharpens the mind and reduces cognitive decline</a:t>
            </a:r>
            <a:endParaRPr sz="2400" dirty="0"/>
          </a:p>
          <a:p>
            <a:pPr>
              <a:lnSpc>
                <a:spcPct val="80000"/>
              </a:lnSpc>
              <a:spcBef>
                <a:spcPts val="592"/>
              </a:spcBef>
              <a:buClr>
                <a:schemeClr val="dk1"/>
              </a:buClr>
              <a:buSzPts val="2960"/>
              <a:buFont typeface="Wingdings" panose="05000000000000000000" pitchFamily="2" charset="2"/>
              <a:buChar char="§"/>
            </a:pPr>
            <a:r>
              <a:rPr lang="en-US" sz="2400" dirty="0"/>
              <a:t>Long happy life having a support system of peers who understand what you are going through  allows for deeper more fulfilling connections</a:t>
            </a:r>
            <a:endParaRPr sz="2400" dirty="0"/>
          </a:p>
          <a:p>
            <a:pPr>
              <a:lnSpc>
                <a:spcPct val="80000"/>
              </a:lnSpc>
              <a:spcBef>
                <a:spcPts val="592"/>
              </a:spcBef>
              <a:buClr>
                <a:schemeClr val="dk1"/>
              </a:buClr>
              <a:buSzPts val="2960"/>
              <a:buFont typeface="Wingdings" panose="05000000000000000000" pitchFamily="2" charset="2"/>
              <a:buChar char="§"/>
            </a:pPr>
            <a:r>
              <a:rPr lang="en-US" sz="2400" dirty="0"/>
              <a:t>Volunteering, joining a club, signing up for classes that caters for your interest</a:t>
            </a:r>
            <a:endParaRPr sz="2400" dirty="0"/>
          </a:p>
        </p:txBody>
      </p:sp>
    </p:spTree>
    <p:extLst>
      <p:ext uri="{BB962C8B-B14F-4D97-AF65-F5344CB8AC3E}">
        <p14:creationId xmlns:p14="http://schemas.microsoft.com/office/powerpoint/2010/main" val="33299789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9"/>
          <p:cNvSpPr txBox="1">
            <a:spLocks noGrp="1"/>
          </p:cNvSpPr>
          <p:nvPr>
            <p:ph type="title"/>
          </p:nvPr>
        </p:nvSpPr>
        <p:spPr>
          <a:xfrm>
            <a:off x="1981200" y="274638"/>
            <a:ext cx="8229600" cy="1143000"/>
          </a:xfrm>
          <a:prstGeom prst="rect">
            <a:avLst/>
          </a:prstGeom>
          <a:noFill/>
          <a:ln>
            <a:noFill/>
          </a:ln>
        </p:spPr>
        <p:txBody>
          <a:bodyPr spcFirstLastPara="1" vert="horz" wrap="square" lIns="91425" tIns="45700" rIns="91425" bIns="45700" rtlCol="0" anchor="ctr" anchorCtr="0">
            <a:noAutofit/>
          </a:bodyPr>
          <a:lstStyle/>
          <a:p>
            <a:pPr algn="ctr">
              <a:spcBef>
                <a:spcPts val="0"/>
              </a:spcBef>
              <a:buClr>
                <a:schemeClr val="dk1"/>
              </a:buClr>
              <a:buSzPts val="4400"/>
            </a:pPr>
            <a:r>
              <a:rPr lang="en-US" b="1"/>
              <a:t>Social interactions</a:t>
            </a:r>
            <a:endParaRPr b="1"/>
          </a:p>
        </p:txBody>
      </p:sp>
      <p:sp>
        <p:nvSpPr>
          <p:cNvPr id="119" name="Google Shape;119;p19"/>
          <p:cNvSpPr txBox="1">
            <a:spLocks noGrp="1"/>
          </p:cNvSpPr>
          <p:nvPr>
            <p:ph type="body" idx="1"/>
          </p:nvPr>
        </p:nvSpPr>
        <p:spPr>
          <a:xfrm>
            <a:off x="381000" y="1904999"/>
            <a:ext cx="8839200" cy="4221165"/>
          </a:xfrm>
          <a:prstGeom prst="rect">
            <a:avLst/>
          </a:prstGeom>
          <a:noFill/>
          <a:ln>
            <a:noFill/>
          </a:ln>
        </p:spPr>
        <p:txBody>
          <a:bodyPr spcFirstLastPara="1" vert="horz" wrap="square" lIns="91425" tIns="45700" rIns="91425" bIns="45700" rtlCol="0" anchor="t" anchorCtr="0">
            <a:noAutofit/>
          </a:bodyPr>
          <a:lstStyle/>
          <a:p>
            <a:pPr marL="0" indent="0">
              <a:spcBef>
                <a:spcPts val="0"/>
              </a:spcBef>
              <a:buClr>
                <a:schemeClr val="dk1"/>
              </a:buClr>
              <a:buSzPts val="3200"/>
              <a:buNone/>
            </a:pPr>
            <a:r>
              <a:rPr lang="en-US" sz="2400" dirty="0" smtClean="0"/>
              <a:t>Dfn: Social </a:t>
            </a:r>
            <a:r>
              <a:rPr lang="en-US" sz="2400" dirty="0"/>
              <a:t>interactions refer to the way we act and react to those around us  I.e. the actions we perform towards each other and the responses they give in return e.g. having a conversation</a:t>
            </a:r>
            <a:endParaRPr sz="2400" dirty="0"/>
          </a:p>
          <a:p>
            <a:pPr marL="0" indent="0">
              <a:spcBef>
                <a:spcPts val="640"/>
              </a:spcBef>
              <a:buClr>
                <a:schemeClr val="dk1"/>
              </a:buClr>
              <a:buSzPts val="3200"/>
              <a:buNone/>
            </a:pPr>
            <a:r>
              <a:rPr lang="en-US" sz="2400" dirty="0"/>
              <a:t>These seemingly insignificant forms of social interaction are of major importance in sociology and should not be overlooked</a:t>
            </a:r>
            <a:endParaRPr sz="2400" dirty="0"/>
          </a:p>
          <a:p>
            <a:pPr indent="-139700">
              <a:spcBef>
                <a:spcPts val="640"/>
              </a:spcBef>
              <a:buClr>
                <a:schemeClr val="dk1"/>
              </a:buClr>
              <a:buSzPts val="3200"/>
              <a:buNone/>
            </a:pPr>
            <a:endParaRPr dirty="0"/>
          </a:p>
          <a:p>
            <a:pPr indent="-139700">
              <a:spcBef>
                <a:spcPts val="640"/>
              </a:spcBef>
              <a:buClr>
                <a:schemeClr val="dk1"/>
              </a:buClr>
              <a:buSzPts val="3200"/>
              <a:buNone/>
            </a:pPr>
            <a:endParaRPr dirty="0"/>
          </a:p>
        </p:txBody>
      </p:sp>
    </p:spTree>
    <p:extLst>
      <p:ext uri="{BB962C8B-B14F-4D97-AF65-F5344CB8AC3E}">
        <p14:creationId xmlns:p14="http://schemas.microsoft.com/office/powerpoint/2010/main" val="32194200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1"/>
          <p:cNvSpPr txBox="1">
            <a:spLocks noGrp="1"/>
          </p:cNvSpPr>
          <p:nvPr>
            <p:ph type="title"/>
          </p:nvPr>
        </p:nvSpPr>
        <p:spPr>
          <a:xfrm>
            <a:off x="17754600" y="381000"/>
            <a:ext cx="4419600" cy="838200"/>
          </a:xfrm>
          <a:prstGeom prst="rect">
            <a:avLst/>
          </a:prstGeom>
          <a:noFill/>
          <a:ln>
            <a:noFill/>
          </a:ln>
        </p:spPr>
        <p:txBody>
          <a:bodyPr spcFirstLastPara="1" vert="horz" wrap="square" lIns="91425" tIns="45700" rIns="91425" bIns="45700" rtlCol="0" anchor="ctr" anchorCtr="0">
            <a:noAutofit/>
          </a:bodyPr>
          <a:lstStyle/>
          <a:p>
            <a:pPr algn="ctr">
              <a:spcBef>
                <a:spcPts val="0"/>
              </a:spcBef>
              <a:buClr>
                <a:schemeClr val="dk1"/>
              </a:buClr>
              <a:buSzPts val="4400"/>
            </a:pPr>
            <a:endParaRPr/>
          </a:p>
        </p:txBody>
      </p:sp>
      <p:sp>
        <p:nvSpPr>
          <p:cNvPr id="131" name="Google Shape;131;p21"/>
          <p:cNvSpPr txBox="1">
            <a:spLocks noGrp="1"/>
          </p:cNvSpPr>
          <p:nvPr>
            <p:ph type="body" idx="1"/>
          </p:nvPr>
        </p:nvSpPr>
        <p:spPr>
          <a:xfrm>
            <a:off x="2209800" y="609600"/>
            <a:ext cx="7924800" cy="5638800"/>
          </a:xfrm>
          <a:prstGeom prst="rect">
            <a:avLst/>
          </a:prstGeom>
          <a:noFill/>
          <a:ln>
            <a:noFill/>
          </a:ln>
        </p:spPr>
        <p:txBody>
          <a:bodyPr spcFirstLastPara="1" vert="horz" wrap="square" lIns="91425" tIns="45700" rIns="91425" bIns="45700" rtlCol="0" anchor="t" anchorCtr="0">
            <a:noAutofit/>
          </a:bodyPr>
          <a:lstStyle/>
          <a:p>
            <a:pPr marL="0" indent="0">
              <a:lnSpc>
                <a:spcPct val="80000"/>
              </a:lnSpc>
              <a:spcBef>
                <a:spcPts val="0"/>
              </a:spcBef>
              <a:buClr>
                <a:schemeClr val="dk1"/>
              </a:buClr>
              <a:buSzPts val="2775"/>
              <a:buNone/>
            </a:pPr>
            <a:endParaRPr lang="en-US" sz="2775" dirty="0" smtClean="0"/>
          </a:p>
          <a:p>
            <a:pPr marL="0" indent="0">
              <a:lnSpc>
                <a:spcPct val="80000"/>
              </a:lnSpc>
              <a:spcBef>
                <a:spcPts val="0"/>
              </a:spcBef>
              <a:buClr>
                <a:schemeClr val="dk1"/>
              </a:buClr>
              <a:buSzPts val="2775"/>
              <a:buNone/>
            </a:pPr>
            <a:r>
              <a:rPr lang="en-US" sz="2775" dirty="0" smtClean="0">
                <a:solidFill>
                  <a:schemeClr val="accent1"/>
                </a:solidFill>
              </a:rPr>
              <a:t>Advantages of social interactions</a:t>
            </a:r>
            <a:endParaRPr lang="en-US" sz="2775" dirty="0">
              <a:solidFill>
                <a:schemeClr val="accent1"/>
              </a:solidFill>
            </a:endParaRPr>
          </a:p>
          <a:p>
            <a:pPr marL="0" indent="0">
              <a:lnSpc>
                <a:spcPct val="80000"/>
              </a:lnSpc>
              <a:spcBef>
                <a:spcPts val="0"/>
              </a:spcBef>
              <a:buClr>
                <a:schemeClr val="dk1"/>
              </a:buClr>
              <a:buSzPts val="2775"/>
              <a:buNone/>
            </a:pPr>
            <a:endParaRPr lang="en-US" sz="2775" dirty="0" smtClean="0"/>
          </a:p>
          <a:p>
            <a:pPr marL="0" indent="0">
              <a:lnSpc>
                <a:spcPct val="80000"/>
              </a:lnSpc>
              <a:spcBef>
                <a:spcPts val="0"/>
              </a:spcBef>
              <a:buClr>
                <a:schemeClr val="dk1"/>
              </a:buClr>
              <a:buSzPts val="2775"/>
              <a:buNone/>
            </a:pPr>
            <a:endParaRPr sz="2775" dirty="0"/>
          </a:p>
          <a:p>
            <a:pPr>
              <a:lnSpc>
                <a:spcPct val="80000"/>
              </a:lnSpc>
              <a:spcBef>
                <a:spcPts val="592"/>
              </a:spcBef>
              <a:buClr>
                <a:schemeClr val="dk1"/>
              </a:buClr>
              <a:buSzPts val="2960"/>
              <a:buFont typeface="Wingdings" panose="05000000000000000000" pitchFamily="2" charset="2"/>
              <a:buChar char="§"/>
            </a:pPr>
            <a:r>
              <a:rPr lang="en-US" sz="2000" b="1" dirty="0"/>
              <a:t>Cooperation</a:t>
            </a:r>
            <a:r>
              <a:rPr lang="en-US" sz="2000" dirty="0"/>
              <a:t> this is where two or more people or groups of people work together to achieve a goal that will benefit more than one person. No group can achieve its goals without the cooperation of its members.</a:t>
            </a:r>
            <a:endParaRPr sz="2000" dirty="0"/>
          </a:p>
          <a:p>
            <a:pPr>
              <a:lnSpc>
                <a:spcPct val="80000"/>
              </a:lnSpc>
              <a:spcBef>
                <a:spcPts val="592"/>
              </a:spcBef>
              <a:buClr>
                <a:schemeClr val="dk1"/>
              </a:buClr>
              <a:buSzPts val="2960"/>
              <a:buFont typeface="Wingdings" panose="05000000000000000000" pitchFamily="2" charset="2"/>
              <a:buChar char="§"/>
            </a:pPr>
            <a:r>
              <a:rPr lang="en-US" sz="2000" dirty="0"/>
              <a:t>Cooperation is often used together with other forms of interactions such as competition</a:t>
            </a:r>
            <a:endParaRPr sz="2000" dirty="0"/>
          </a:p>
          <a:p>
            <a:pPr>
              <a:lnSpc>
                <a:spcPct val="80000"/>
              </a:lnSpc>
              <a:spcBef>
                <a:spcPts val="592"/>
              </a:spcBef>
              <a:buClr>
                <a:schemeClr val="dk1"/>
              </a:buClr>
              <a:buSzPts val="2960"/>
              <a:buFont typeface="Wingdings" panose="05000000000000000000" pitchFamily="2" charset="2"/>
              <a:buChar char="§"/>
            </a:pPr>
            <a:r>
              <a:rPr lang="en-US" sz="2000" dirty="0"/>
              <a:t>Social interactions results to the formation of social groups resulting in pairing up among friends. This interaction is always reciprocal in nature and can be a stimulus response condition among the individuals concerned e.g. doctor patient relation, mother child relation.</a:t>
            </a:r>
            <a:endParaRPr sz="2000" dirty="0"/>
          </a:p>
          <a:p>
            <a:pPr marL="483870">
              <a:lnSpc>
                <a:spcPct val="80000"/>
              </a:lnSpc>
              <a:spcBef>
                <a:spcPts val="444"/>
              </a:spcBef>
              <a:buClr>
                <a:schemeClr val="dk1"/>
              </a:buClr>
              <a:buSzPts val="2220"/>
              <a:buFont typeface="Wingdings" panose="05000000000000000000" pitchFamily="2" charset="2"/>
              <a:buChar char="§"/>
            </a:pPr>
            <a:endParaRPr sz="2000" dirty="0"/>
          </a:p>
          <a:p>
            <a:pPr indent="-201930">
              <a:lnSpc>
                <a:spcPct val="80000"/>
              </a:lnSpc>
              <a:spcBef>
                <a:spcPts val="444"/>
              </a:spcBef>
              <a:buClr>
                <a:schemeClr val="dk1"/>
              </a:buClr>
              <a:buSzPts val="2220"/>
              <a:buNone/>
            </a:pPr>
            <a:endParaRPr sz="2220" dirty="0"/>
          </a:p>
        </p:txBody>
      </p:sp>
    </p:spTree>
    <p:extLst>
      <p:ext uri="{BB962C8B-B14F-4D97-AF65-F5344CB8AC3E}">
        <p14:creationId xmlns:p14="http://schemas.microsoft.com/office/powerpoint/2010/main" val="16471898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2"/>
          <p:cNvSpPr txBox="1">
            <a:spLocks noGrp="1"/>
          </p:cNvSpPr>
          <p:nvPr>
            <p:ph type="body" idx="1"/>
          </p:nvPr>
        </p:nvSpPr>
        <p:spPr>
          <a:xfrm>
            <a:off x="914400" y="1981200"/>
            <a:ext cx="8077200" cy="5638801"/>
          </a:xfrm>
          <a:prstGeom prst="rect">
            <a:avLst/>
          </a:prstGeom>
          <a:noFill/>
          <a:ln>
            <a:noFill/>
          </a:ln>
        </p:spPr>
        <p:txBody>
          <a:bodyPr spcFirstLastPara="1" vert="horz" wrap="square" lIns="91425" tIns="45700" rIns="91425" bIns="45700" rtlCol="0" anchor="t" anchorCtr="0">
            <a:noAutofit/>
          </a:bodyPr>
          <a:lstStyle/>
          <a:p>
            <a:pPr>
              <a:lnSpc>
                <a:spcPct val="90000"/>
              </a:lnSpc>
              <a:spcBef>
                <a:spcPts val="0"/>
              </a:spcBef>
              <a:buClr>
                <a:schemeClr val="dk1"/>
              </a:buClr>
              <a:buSzPts val="3200"/>
              <a:buFont typeface="Wingdings" panose="05000000000000000000" pitchFamily="2" charset="2"/>
              <a:buChar char="§"/>
            </a:pPr>
            <a:r>
              <a:rPr lang="en-US" dirty="0"/>
              <a:t>Conflict - The aim of competition is to achieve a goal. In conflict the emphasis is on defeating the opponent. Its the deliberate attempt to control a person by force, to oppose or to harm another person. It may be a deliberate snubbing of a colleague to the killing of an enemy</a:t>
            </a:r>
            <a:endParaRPr dirty="0"/>
          </a:p>
          <a:p>
            <a:pPr>
              <a:lnSpc>
                <a:spcPct val="90000"/>
              </a:lnSpc>
              <a:spcBef>
                <a:spcPts val="640"/>
              </a:spcBef>
              <a:buClr>
                <a:schemeClr val="dk1"/>
              </a:buClr>
              <a:buSzPts val="3200"/>
              <a:buFont typeface="Wingdings" panose="05000000000000000000" pitchFamily="2" charset="2"/>
              <a:buChar char="§"/>
            </a:pPr>
            <a:endParaRPr dirty="0"/>
          </a:p>
          <a:p>
            <a:pPr>
              <a:lnSpc>
                <a:spcPct val="90000"/>
              </a:lnSpc>
              <a:spcBef>
                <a:spcPts val="640"/>
              </a:spcBef>
              <a:buClr>
                <a:schemeClr val="dk1"/>
              </a:buClr>
              <a:buSzPts val="3200"/>
              <a:buFont typeface="Wingdings" panose="05000000000000000000" pitchFamily="2" charset="2"/>
              <a:buChar char="§"/>
            </a:pPr>
            <a:r>
              <a:rPr lang="en-US" dirty="0"/>
              <a:t>Accommodation it’s a state of balance between corporation and </a:t>
            </a:r>
            <a:r>
              <a:rPr lang="en-US" dirty="0" smtClean="0"/>
              <a:t>conflict. It </a:t>
            </a:r>
            <a:r>
              <a:rPr lang="en-US" dirty="0"/>
              <a:t>results from compromise which halts conflicts</a:t>
            </a:r>
            <a:endParaRPr dirty="0"/>
          </a:p>
          <a:p>
            <a:pPr indent="-139700">
              <a:lnSpc>
                <a:spcPct val="90000"/>
              </a:lnSpc>
              <a:spcBef>
                <a:spcPts val="640"/>
              </a:spcBef>
              <a:buClr>
                <a:schemeClr val="dk1"/>
              </a:buClr>
              <a:buSzPts val="3200"/>
              <a:buNone/>
            </a:pPr>
            <a:endParaRPr dirty="0"/>
          </a:p>
          <a:p>
            <a:pPr indent="-139700">
              <a:lnSpc>
                <a:spcPct val="90000"/>
              </a:lnSpc>
              <a:spcBef>
                <a:spcPts val="640"/>
              </a:spcBef>
              <a:buClr>
                <a:schemeClr val="dk1"/>
              </a:buClr>
              <a:buSzPts val="3200"/>
              <a:buNone/>
            </a:pPr>
            <a:endParaRPr dirty="0"/>
          </a:p>
        </p:txBody>
      </p:sp>
    </p:spTree>
    <p:extLst>
      <p:ext uri="{BB962C8B-B14F-4D97-AF65-F5344CB8AC3E}">
        <p14:creationId xmlns:p14="http://schemas.microsoft.com/office/powerpoint/2010/main" val="40349450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3"/>
          <p:cNvSpPr txBox="1">
            <a:spLocks noGrp="1"/>
          </p:cNvSpPr>
          <p:nvPr>
            <p:ph type="title"/>
          </p:nvPr>
        </p:nvSpPr>
        <p:spPr>
          <a:xfrm>
            <a:off x="1981200" y="274638"/>
            <a:ext cx="8229600" cy="1143000"/>
          </a:xfrm>
          <a:prstGeom prst="rect">
            <a:avLst/>
          </a:prstGeom>
          <a:noFill/>
          <a:ln>
            <a:noFill/>
          </a:ln>
        </p:spPr>
        <p:txBody>
          <a:bodyPr spcFirstLastPara="1" vert="horz" wrap="square" lIns="91425" tIns="45700" rIns="91425" bIns="45700" rtlCol="0" anchor="ctr" anchorCtr="0">
            <a:noAutofit/>
          </a:bodyPr>
          <a:lstStyle/>
          <a:p>
            <a:pPr algn="ctr">
              <a:spcBef>
                <a:spcPts val="0"/>
              </a:spcBef>
              <a:buClr>
                <a:schemeClr val="dk1"/>
              </a:buClr>
              <a:buSzPts val="4400"/>
            </a:pPr>
            <a:r>
              <a:rPr lang="en-US" b="1"/>
              <a:t>Elements of social interaction</a:t>
            </a:r>
            <a:endParaRPr b="1"/>
          </a:p>
        </p:txBody>
      </p:sp>
      <p:sp>
        <p:nvSpPr>
          <p:cNvPr id="142" name="Google Shape;142;p23"/>
          <p:cNvSpPr txBox="1">
            <a:spLocks noGrp="1"/>
          </p:cNvSpPr>
          <p:nvPr>
            <p:ph type="body" idx="1"/>
          </p:nvPr>
        </p:nvSpPr>
        <p:spPr>
          <a:xfrm>
            <a:off x="2133600" y="1600201"/>
            <a:ext cx="8229600" cy="4525963"/>
          </a:xfrm>
          <a:prstGeom prst="rect">
            <a:avLst/>
          </a:prstGeom>
          <a:noFill/>
          <a:ln>
            <a:noFill/>
          </a:ln>
        </p:spPr>
        <p:txBody>
          <a:bodyPr spcFirstLastPara="1" vert="horz" wrap="square" lIns="91425" tIns="45700" rIns="91425" bIns="45700" rtlCol="0" anchor="t" anchorCtr="0">
            <a:noAutofit/>
          </a:bodyPr>
          <a:lstStyle/>
          <a:p>
            <a:pPr>
              <a:spcBef>
                <a:spcPts val="0"/>
              </a:spcBef>
              <a:buClr>
                <a:schemeClr val="dk1"/>
              </a:buClr>
              <a:buSzPts val="3000"/>
              <a:buFont typeface="Wingdings" panose="05000000000000000000" pitchFamily="2" charset="2"/>
              <a:buChar char="§"/>
            </a:pPr>
            <a:r>
              <a:rPr lang="en-US" sz="3000" dirty="0"/>
              <a:t>Involves two or more people</a:t>
            </a:r>
            <a:endParaRPr dirty="0"/>
          </a:p>
          <a:p>
            <a:pPr>
              <a:spcBef>
                <a:spcPts val="600"/>
              </a:spcBef>
              <a:buClr>
                <a:schemeClr val="dk1"/>
              </a:buClr>
              <a:buSzPts val="3000"/>
              <a:buFont typeface="Wingdings" panose="05000000000000000000" pitchFamily="2" charset="2"/>
              <a:buChar char="§"/>
            </a:pPr>
            <a:r>
              <a:rPr lang="en-US" sz="3000" dirty="0"/>
              <a:t>Its reciprocal in nature</a:t>
            </a:r>
            <a:endParaRPr dirty="0"/>
          </a:p>
          <a:p>
            <a:pPr>
              <a:spcBef>
                <a:spcPts val="600"/>
              </a:spcBef>
              <a:buClr>
                <a:schemeClr val="dk1"/>
              </a:buClr>
              <a:buSzPts val="3000"/>
              <a:buFont typeface="Wingdings" panose="05000000000000000000" pitchFamily="2" charset="2"/>
              <a:buChar char="§"/>
            </a:pPr>
            <a:r>
              <a:rPr lang="en-US" sz="3000" dirty="0"/>
              <a:t>Influenced by the event, behavior or the brain of the people involved</a:t>
            </a:r>
            <a:endParaRPr dirty="0"/>
          </a:p>
          <a:p>
            <a:pPr>
              <a:spcBef>
                <a:spcPts val="600"/>
              </a:spcBef>
              <a:buClr>
                <a:schemeClr val="dk1"/>
              </a:buClr>
              <a:buSzPts val="3000"/>
              <a:buFont typeface="Wingdings" panose="05000000000000000000" pitchFamily="2" charset="2"/>
              <a:buChar char="§"/>
            </a:pPr>
            <a:r>
              <a:rPr lang="en-US" sz="3000" dirty="0"/>
              <a:t>All these elements interrelate and makes people form social groups</a:t>
            </a:r>
            <a:endParaRPr sz="3000" dirty="0"/>
          </a:p>
        </p:txBody>
      </p:sp>
    </p:spTree>
    <p:extLst>
      <p:ext uri="{BB962C8B-B14F-4D97-AF65-F5344CB8AC3E}">
        <p14:creationId xmlns:p14="http://schemas.microsoft.com/office/powerpoint/2010/main" val="41742460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4"/>
          <p:cNvSpPr txBox="1">
            <a:spLocks noGrp="1"/>
          </p:cNvSpPr>
          <p:nvPr>
            <p:ph type="title"/>
          </p:nvPr>
        </p:nvSpPr>
        <p:spPr>
          <a:xfrm>
            <a:off x="1981200" y="274638"/>
            <a:ext cx="8229600" cy="1143000"/>
          </a:xfrm>
          <a:prstGeom prst="rect">
            <a:avLst/>
          </a:prstGeom>
          <a:noFill/>
          <a:ln>
            <a:noFill/>
          </a:ln>
        </p:spPr>
        <p:txBody>
          <a:bodyPr spcFirstLastPara="1" vert="horz" wrap="square" lIns="91425" tIns="45700" rIns="91425" bIns="45700" rtlCol="0" anchor="ctr" anchorCtr="0">
            <a:noAutofit/>
          </a:bodyPr>
          <a:lstStyle/>
          <a:p>
            <a:pPr algn="ctr">
              <a:spcBef>
                <a:spcPts val="0"/>
              </a:spcBef>
              <a:buClr>
                <a:schemeClr val="dk1"/>
              </a:buClr>
              <a:buSzPts val="4400"/>
            </a:pPr>
            <a:r>
              <a:rPr lang="en-US" b="1"/>
              <a:t>Types of social interaction</a:t>
            </a:r>
            <a:endParaRPr b="1"/>
          </a:p>
        </p:txBody>
      </p:sp>
      <p:sp>
        <p:nvSpPr>
          <p:cNvPr id="148" name="Google Shape;148;p24"/>
          <p:cNvSpPr txBox="1">
            <a:spLocks noGrp="1"/>
          </p:cNvSpPr>
          <p:nvPr>
            <p:ph type="body" idx="1"/>
          </p:nvPr>
        </p:nvSpPr>
        <p:spPr>
          <a:xfrm>
            <a:off x="1066800" y="2514600"/>
            <a:ext cx="8229600" cy="4525963"/>
          </a:xfrm>
          <a:prstGeom prst="rect">
            <a:avLst/>
          </a:prstGeom>
          <a:noFill/>
          <a:ln>
            <a:noFill/>
          </a:ln>
        </p:spPr>
        <p:txBody>
          <a:bodyPr spcFirstLastPara="1" vert="horz" wrap="square" lIns="91425" tIns="45700" rIns="91425" bIns="45700" rtlCol="0" anchor="t" anchorCtr="0">
            <a:noAutofit/>
          </a:bodyPr>
          <a:lstStyle/>
          <a:p>
            <a:pPr>
              <a:lnSpc>
                <a:spcPct val="80000"/>
              </a:lnSpc>
              <a:spcBef>
                <a:spcPts val="0"/>
              </a:spcBef>
              <a:buClr>
                <a:schemeClr val="dk1"/>
              </a:buClr>
              <a:buSzPts val="2960"/>
              <a:buFont typeface="Wingdings" panose="05000000000000000000" pitchFamily="2" charset="2"/>
              <a:buChar char="§"/>
            </a:pPr>
            <a:r>
              <a:rPr lang="en-US" sz="2400" dirty="0"/>
              <a:t>Direct or physical e.g. beating</a:t>
            </a:r>
            <a:r>
              <a:rPr lang="en-US" sz="2400" dirty="0" smtClean="0"/>
              <a:t>, </a:t>
            </a:r>
            <a:r>
              <a:rPr lang="en-US" sz="2400" dirty="0"/>
              <a:t>biting, pulling</a:t>
            </a:r>
            <a:endParaRPr sz="2400" dirty="0"/>
          </a:p>
          <a:p>
            <a:pPr>
              <a:lnSpc>
                <a:spcPct val="80000"/>
              </a:lnSpc>
              <a:spcBef>
                <a:spcPts val="592"/>
              </a:spcBef>
              <a:buClr>
                <a:schemeClr val="dk1"/>
              </a:buClr>
              <a:buSzPts val="2960"/>
              <a:buFont typeface="Wingdings" panose="05000000000000000000" pitchFamily="2" charset="2"/>
              <a:buChar char="§"/>
            </a:pPr>
            <a:r>
              <a:rPr lang="en-US" sz="2400" dirty="0"/>
              <a:t>Symbolic interaction it’s the way in which people make sense of their social world</a:t>
            </a:r>
            <a:endParaRPr sz="2400" dirty="0"/>
          </a:p>
          <a:p>
            <a:pPr>
              <a:lnSpc>
                <a:spcPct val="80000"/>
              </a:lnSpc>
              <a:spcBef>
                <a:spcPts val="592"/>
              </a:spcBef>
              <a:buClr>
                <a:schemeClr val="dk1"/>
              </a:buClr>
              <a:buSzPts val="2960"/>
              <a:buFont typeface="Wingdings" panose="05000000000000000000" pitchFamily="2" charset="2"/>
              <a:buChar char="§"/>
            </a:pPr>
            <a:r>
              <a:rPr lang="en-US" sz="2400" dirty="0"/>
              <a:t>Commonest form of symbolic interaction is through language that helps us to convey our ideas and feelings and also through </a:t>
            </a:r>
            <a:r>
              <a:rPr lang="en-US" sz="2400" dirty="0" smtClean="0"/>
              <a:t>culture</a:t>
            </a:r>
            <a:endParaRPr sz="2400" dirty="0"/>
          </a:p>
        </p:txBody>
      </p:sp>
    </p:spTree>
    <p:extLst>
      <p:ext uri="{BB962C8B-B14F-4D97-AF65-F5344CB8AC3E}">
        <p14:creationId xmlns:p14="http://schemas.microsoft.com/office/powerpoint/2010/main" val="2836724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5"/>
          <p:cNvSpPr txBox="1">
            <a:spLocks noGrp="1"/>
          </p:cNvSpPr>
          <p:nvPr>
            <p:ph type="title"/>
          </p:nvPr>
        </p:nvSpPr>
        <p:spPr>
          <a:xfrm>
            <a:off x="990600" y="533400"/>
            <a:ext cx="8229600" cy="1143000"/>
          </a:xfrm>
          <a:prstGeom prst="rect">
            <a:avLst/>
          </a:prstGeom>
          <a:noFill/>
          <a:ln>
            <a:noFill/>
          </a:ln>
        </p:spPr>
        <p:txBody>
          <a:bodyPr spcFirstLastPara="1" vert="horz" wrap="square" lIns="91425" tIns="45700" rIns="91425" bIns="45700" rtlCol="0" anchor="ctr" anchorCtr="0">
            <a:noAutofit/>
          </a:bodyPr>
          <a:lstStyle/>
          <a:p>
            <a:pPr algn="ctr">
              <a:spcBef>
                <a:spcPts val="0"/>
              </a:spcBef>
              <a:buClr>
                <a:schemeClr val="dk1"/>
              </a:buClr>
              <a:buSzPts val="4400"/>
            </a:pPr>
            <a:r>
              <a:rPr lang="en-US" b="1" dirty="0" smtClean="0"/>
              <a:t>Cont.</a:t>
            </a:r>
            <a:endParaRPr b="1" dirty="0"/>
          </a:p>
        </p:txBody>
      </p:sp>
      <p:sp>
        <p:nvSpPr>
          <p:cNvPr id="154" name="Google Shape;154;p25"/>
          <p:cNvSpPr txBox="1">
            <a:spLocks noGrp="1"/>
          </p:cNvSpPr>
          <p:nvPr>
            <p:ph type="body" idx="1"/>
          </p:nvPr>
        </p:nvSpPr>
        <p:spPr>
          <a:xfrm>
            <a:off x="457200" y="1828800"/>
            <a:ext cx="9753600" cy="4297364"/>
          </a:xfrm>
          <a:prstGeom prst="rect">
            <a:avLst/>
          </a:prstGeom>
          <a:noFill/>
          <a:ln>
            <a:noFill/>
          </a:ln>
        </p:spPr>
        <p:txBody>
          <a:bodyPr spcFirstLastPara="1" vert="horz" wrap="square" lIns="91425" tIns="45700" rIns="91425" bIns="45700" rtlCol="0" anchor="t" anchorCtr="0">
            <a:noAutofit/>
          </a:bodyPr>
          <a:lstStyle/>
          <a:p>
            <a:pPr>
              <a:spcBef>
                <a:spcPts val="0"/>
              </a:spcBef>
              <a:buClr>
                <a:schemeClr val="dk1"/>
              </a:buClr>
              <a:buSzPts val="3200"/>
              <a:buFont typeface="Wingdings" panose="05000000000000000000" pitchFamily="2" charset="2"/>
              <a:buChar char="§"/>
            </a:pPr>
            <a:r>
              <a:rPr lang="en-US" sz="2400" dirty="0"/>
              <a:t>Social relations and social interaction leads to socially acceptable behavior which is culture and content specific. </a:t>
            </a:r>
            <a:endParaRPr lang="en-US" sz="2400" dirty="0" smtClean="0"/>
          </a:p>
          <a:p>
            <a:pPr>
              <a:spcBef>
                <a:spcPts val="0"/>
              </a:spcBef>
              <a:buClr>
                <a:schemeClr val="dk1"/>
              </a:buClr>
              <a:buSzPts val="3200"/>
              <a:buFont typeface="Wingdings" panose="05000000000000000000" pitchFamily="2" charset="2"/>
              <a:buChar char="§"/>
            </a:pPr>
            <a:r>
              <a:rPr lang="en-US" sz="2400" dirty="0" smtClean="0"/>
              <a:t>We </a:t>
            </a:r>
            <a:r>
              <a:rPr lang="en-US" sz="2400" dirty="0"/>
              <a:t>are able to learn about societies through culture transmitted through language. Thus we are able to transmit our previous experiences through language to the next generation</a:t>
            </a:r>
          </a:p>
          <a:p>
            <a:pPr>
              <a:spcBef>
                <a:spcPts val="0"/>
              </a:spcBef>
              <a:buClr>
                <a:schemeClr val="dk1"/>
              </a:buClr>
              <a:buSzPts val="3200"/>
              <a:buChar char="•"/>
            </a:pPr>
            <a:endParaRPr lang="en-US" dirty="0" smtClean="0"/>
          </a:p>
          <a:p>
            <a:pPr>
              <a:spcBef>
                <a:spcPts val="0"/>
              </a:spcBef>
              <a:buClr>
                <a:schemeClr val="dk1"/>
              </a:buClr>
              <a:buSzPts val="3200"/>
              <a:buChar char="•"/>
            </a:pPr>
            <a:endParaRPr lang="en-US" dirty="0" smtClean="0"/>
          </a:p>
          <a:p>
            <a:pPr marL="0" indent="0">
              <a:spcBef>
                <a:spcPts val="0"/>
              </a:spcBef>
              <a:buClr>
                <a:schemeClr val="dk1"/>
              </a:buClr>
              <a:buSzPts val="3200"/>
              <a:buNone/>
            </a:pPr>
            <a:r>
              <a:rPr lang="en-US" b="1" dirty="0" smtClean="0"/>
              <a:t>                </a:t>
            </a:r>
          </a:p>
          <a:p>
            <a:pPr>
              <a:spcBef>
                <a:spcPts val="640"/>
              </a:spcBef>
              <a:buClr>
                <a:schemeClr val="dk1"/>
              </a:buClr>
              <a:buSzPts val="3200"/>
              <a:buChar char="•"/>
            </a:pPr>
            <a:endParaRPr lang="en-US" dirty="0" smtClean="0"/>
          </a:p>
          <a:p>
            <a:pPr>
              <a:spcBef>
                <a:spcPts val="640"/>
              </a:spcBef>
              <a:buClr>
                <a:schemeClr val="dk1"/>
              </a:buClr>
              <a:buSzPts val="3200"/>
              <a:buChar char="•"/>
            </a:pPr>
            <a:endParaRPr dirty="0"/>
          </a:p>
          <a:p>
            <a:pPr indent="-139700">
              <a:spcBef>
                <a:spcPts val="640"/>
              </a:spcBef>
              <a:buClr>
                <a:schemeClr val="dk1"/>
              </a:buClr>
              <a:buSzPts val="3200"/>
              <a:buNone/>
            </a:pPr>
            <a:endParaRPr dirty="0"/>
          </a:p>
        </p:txBody>
      </p:sp>
    </p:spTree>
    <p:extLst>
      <p:ext uri="{BB962C8B-B14F-4D97-AF65-F5344CB8AC3E}">
        <p14:creationId xmlns:p14="http://schemas.microsoft.com/office/powerpoint/2010/main" val="29697284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Social Behavior </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spcBef>
                <a:spcPts val="0"/>
              </a:spcBef>
              <a:buClr>
                <a:schemeClr val="dk1"/>
              </a:buClr>
              <a:buSzPts val="3200"/>
              <a:buNone/>
            </a:pPr>
            <a:r>
              <a:rPr lang="en-US" b="1" dirty="0"/>
              <a:t> </a:t>
            </a:r>
            <a:endParaRPr lang="en-US" sz="2400" dirty="0"/>
          </a:p>
          <a:p>
            <a:pPr>
              <a:spcBef>
                <a:spcPts val="640"/>
              </a:spcBef>
              <a:buClr>
                <a:schemeClr val="dk1"/>
              </a:buClr>
              <a:buSzPts val="3200"/>
              <a:buFont typeface="Wingdings" panose="05000000000000000000" pitchFamily="2" charset="2"/>
              <a:buChar char="§"/>
            </a:pPr>
            <a:r>
              <a:rPr lang="en-US" sz="2400" dirty="0"/>
              <a:t>Social behavior is a set of actions performed by individuals of the same species when they interact with each other. </a:t>
            </a:r>
          </a:p>
          <a:p>
            <a:pPr>
              <a:spcBef>
                <a:spcPts val="640"/>
              </a:spcBef>
              <a:buClr>
                <a:schemeClr val="dk1"/>
              </a:buClr>
              <a:buSzPts val="3200"/>
              <a:buFont typeface="Wingdings" panose="05000000000000000000" pitchFamily="2" charset="2"/>
              <a:buChar char="§"/>
            </a:pPr>
            <a:r>
              <a:rPr lang="en-US" sz="2400" dirty="0"/>
              <a:t>Social behavior is also defined as interactions among individuals, normally within the same species, that are usually beneficial to one or more of the individuals </a:t>
            </a:r>
          </a:p>
          <a:p>
            <a:pPr>
              <a:spcBef>
                <a:spcPts val="640"/>
              </a:spcBef>
              <a:buClr>
                <a:schemeClr val="dk1"/>
              </a:buClr>
              <a:buSzPts val="3200"/>
              <a:buFont typeface="Wingdings" panose="05000000000000000000" pitchFamily="2" charset="2"/>
              <a:buChar char="§"/>
            </a:pPr>
            <a:r>
              <a:rPr lang="en-US" sz="2400" dirty="0"/>
              <a:t>this means that social behavior can be determined by both the individual characteristics of the person, and the situation they are in.</a:t>
            </a:r>
          </a:p>
        </p:txBody>
      </p:sp>
    </p:spTree>
    <p:extLst>
      <p:ext uri="{BB962C8B-B14F-4D97-AF65-F5344CB8AC3E}">
        <p14:creationId xmlns:p14="http://schemas.microsoft.com/office/powerpoint/2010/main" val="23609109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Example's</a:t>
            </a:r>
            <a:r>
              <a:rPr lang="en-US" b="1" dirty="0"/>
              <a:t> of human social </a:t>
            </a:r>
            <a:r>
              <a:rPr lang="en-US" b="1" dirty="0" smtClean="0"/>
              <a:t>behavior</a:t>
            </a:r>
            <a:r>
              <a:rPr lang="en-US" b="1" dirty="0"/>
              <a:t>s</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shaking </a:t>
            </a:r>
            <a:r>
              <a:rPr lang="en-US" dirty="0"/>
              <a:t>hands.</a:t>
            </a:r>
          </a:p>
          <a:p>
            <a:r>
              <a:rPr lang="en-US" dirty="0"/>
              <a:t>flirting.</a:t>
            </a:r>
          </a:p>
          <a:p>
            <a:r>
              <a:rPr lang="en-US" dirty="0"/>
              <a:t>conversation.</a:t>
            </a:r>
          </a:p>
          <a:p>
            <a:r>
              <a:rPr lang="en-US" dirty="0"/>
              <a:t>religious rituals.</a:t>
            </a:r>
          </a:p>
          <a:p>
            <a:r>
              <a:rPr lang="en-US" dirty="0"/>
              <a:t>snubbing or "putting down" another person.</a:t>
            </a:r>
          </a:p>
          <a:p>
            <a:r>
              <a:rPr lang="en-US" dirty="0"/>
              <a:t>exchanging nonverbal signals (like smiles or frowns)</a:t>
            </a:r>
          </a:p>
          <a:p>
            <a:r>
              <a:rPr lang="en-US" dirty="0"/>
              <a:t>offering reassurance or consolation.</a:t>
            </a:r>
          </a:p>
          <a:p>
            <a:r>
              <a:rPr lang="en-US" dirty="0"/>
              <a:t>sharing a meal.</a:t>
            </a:r>
          </a:p>
          <a:p>
            <a:endParaRPr lang="en-US" dirty="0"/>
          </a:p>
        </p:txBody>
      </p:sp>
    </p:spTree>
    <p:extLst>
      <p:ext uri="{BB962C8B-B14F-4D97-AF65-F5344CB8AC3E}">
        <p14:creationId xmlns:p14="http://schemas.microsoft.com/office/powerpoint/2010/main" val="148858247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that affect ones social behavior</a:t>
            </a:r>
            <a:endParaRPr lang="en-US" dirty="0"/>
          </a:p>
        </p:txBody>
      </p:sp>
      <p:sp>
        <p:nvSpPr>
          <p:cNvPr id="3" name="Content Placeholder 2"/>
          <p:cNvSpPr>
            <a:spLocks noGrp="1"/>
          </p:cNvSpPr>
          <p:nvPr>
            <p:ph idx="1"/>
          </p:nvPr>
        </p:nvSpPr>
        <p:spPr/>
        <p:txBody>
          <a:bodyPr/>
          <a:lstStyle/>
          <a:p>
            <a:pPr marL="0" indent="0">
              <a:buNone/>
            </a:pPr>
            <a:endParaRPr lang="en-US" dirty="0"/>
          </a:p>
          <a:p>
            <a:r>
              <a:rPr lang="en-US" dirty="0"/>
              <a:t>Gender.</a:t>
            </a:r>
          </a:p>
          <a:p>
            <a:r>
              <a:rPr lang="en-US" dirty="0"/>
              <a:t>Race and culture</a:t>
            </a:r>
            <a:r>
              <a:rPr lang="en-US" dirty="0" smtClean="0"/>
              <a:t>.</a:t>
            </a:r>
            <a:endParaRPr lang="en-US" dirty="0"/>
          </a:p>
          <a:p>
            <a:r>
              <a:rPr lang="en-US" dirty="0"/>
              <a:t>Perception.</a:t>
            </a:r>
          </a:p>
          <a:p>
            <a:r>
              <a:rPr lang="en-US" dirty="0"/>
              <a:t>Attitude.</a:t>
            </a:r>
          </a:p>
          <a:p>
            <a:endParaRPr lang="en-US" dirty="0"/>
          </a:p>
        </p:txBody>
      </p:sp>
    </p:spTree>
    <p:extLst>
      <p:ext uri="{BB962C8B-B14F-4D97-AF65-F5344CB8AC3E}">
        <p14:creationId xmlns:p14="http://schemas.microsoft.com/office/powerpoint/2010/main" val="3630570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9"/>
          <p:cNvSpPr/>
          <p:nvPr/>
        </p:nvSpPr>
        <p:spPr>
          <a:xfrm>
            <a:off x="9371076" y="0"/>
            <a:ext cx="1219200" cy="6858000"/>
          </a:xfrm>
          <a:custGeom>
            <a:avLst/>
            <a:gdLst/>
            <a:ahLst/>
            <a:cxnLst/>
            <a:rect l="l" t="t" r="r" b="b"/>
            <a:pathLst>
              <a:path w="1219200" h="6858000">
                <a:moveTo>
                  <a:pt x="0" y="0"/>
                </a:moveTo>
                <a:lnTo>
                  <a:pt x="1219200" y="6858000"/>
                </a:lnTo>
              </a:path>
            </a:pathLst>
          </a:custGeom>
          <a:ln w="9144">
            <a:solidFill>
              <a:srgbClr val="C0C0C0"/>
            </a:solidFill>
          </a:ln>
        </p:spPr>
        <p:txBody>
          <a:bodyPr wrap="square" lIns="0" tIns="0" rIns="0" bIns="0" rtlCol="0">
            <a:noAutofit/>
          </a:bodyPr>
          <a:lstStyle/>
          <a:p>
            <a:endParaRPr dirty="0"/>
          </a:p>
        </p:txBody>
      </p:sp>
      <p:sp>
        <p:nvSpPr>
          <p:cNvPr id="10" name="object 10"/>
          <p:cNvSpPr/>
          <p:nvPr/>
        </p:nvSpPr>
        <p:spPr>
          <a:xfrm>
            <a:off x="7424931" y="3681983"/>
            <a:ext cx="4763554" cy="3176587"/>
          </a:xfrm>
          <a:custGeom>
            <a:avLst/>
            <a:gdLst/>
            <a:ahLst/>
            <a:cxnLst/>
            <a:rect l="l" t="t" r="r" b="b"/>
            <a:pathLst>
              <a:path w="4763554" h="3176587">
                <a:moveTo>
                  <a:pt x="4763554" y="0"/>
                </a:moveTo>
                <a:lnTo>
                  <a:pt x="857" y="3176016"/>
                </a:lnTo>
              </a:path>
              <a:path w="4763554" h="3176587">
                <a:moveTo>
                  <a:pt x="857" y="3176016"/>
                </a:moveTo>
                <a:lnTo>
                  <a:pt x="4763554" y="1"/>
                </a:lnTo>
              </a:path>
            </a:pathLst>
          </a:custGeom>
          <a:ln w="9144">
            <a:solidFill>
              <a:srgbClr val="D9DADA"/>
            </a:solidFill>
          </a:ln>
        </p:spPr>
        <p:txBody>
          <a:bodyPr wrap="square" lIns="0" tIns="0" rIns="0" bIns="0" rtlCol="0">
            <a:noAutofit/>
          </a:bodyPr>
          <a:lstStyle/>
          <a:p>
            <a:endParaRPr dirty="0"/>
          </a:p>
        </p:txBody>
      </p:sp>
      <p:sp>
        <p:nvSpPr>
          <p:cNvPr id="11" name="object 11"/>
          <p:cNvSpPr/>
          <p:nvPr/>
        </p:nvSpPr>
        <p:spPr>
          <a:xfrm>
            <a:off x="9182100" y="0"/>
            <a:ext cx="3006852" cy="6858000"/>
          </a:xfrm>
          <a:custGeom>
            <a:avLst/>
            <a:gdLst/>
            <a:ahLst/>
            <a:cxnLst/>
            <a:rect l="l" t="t" r="r" b="b"/>
            <a:pathLst>
              <a:path w="3006852" h="6858000">
                <a:moveTo>
                  <a:pt x="2042464" y="0"/>
                </a:moveTo>
                <a:lnTo>
                  <a:pt x="0" y="6858000"/>
                </a:lnTo>
                <a:lnTo>
                  <a:pt x="3006851" y="6858000"/>
                </a:lnTo>
                <a:lnTo>
                  <a:pt x="3006851" y="0"/>
                </a:lnTo>
                <a:lnTo>
                  <a:pt x="2042464" y="0"/>
                </a:lnTo>
                <a:close/>
              </a:path>
            </a:pathLst>
          </a:custGeom>
          <a:solidFill>
            <a:srgbClr val="90C225"/>
          </a:solidFill>
        </p:spPr>
        <p:txBody>
          <a:bodyPr wrap="square" lIns="0" tIns="0" rIns="0" bIns="0" rtlCol="0">
            <a:noAutofit/>
          </a:bodyPr>
          <a:lstStyle/>
          <a:p>
            <a:endParaRPr dirty="0"/>
          </a:p>
        </p:txBody>
      </p:sp>
      <p:sp>
        <p:nvSpPr>
          <p:cNvPr id="12" name="object 12"/>
          <p:cNvSpPr/>
          <p:nvPr/>
        </p:nvSpPr>
        <p:spPr>
          <a:xfrm>
            <a:off x="9604330" y="0"/>
            <a:ext cx="2587675" cy="6858000"/>
          </a:xfrm>
          <a:custGeom>
            <a:avLst/>
            <a:gdLst/>
            <a:ahLst/>
            <a:cxnLst/>
            <a:rect l="l" t="t" r="r" b="b"/>
            <a:pathLst>
              <a:path w="2587675" h="6858000">
                <a:moveTo>
                  <a:pt x="2587669" y="0"/>
                </a:moveTo>
                <a:lnTo>
                  <a:pt x="0" y="0"/>
                </a:lnTo>
                <a:lnTo>
                  <a:pt x="1208189" y="6858000"/>
                </a:lnTo>
                <a:lnTo>
                  <a:pt x="2587669" y="6858000"/>
                </a:lnTo>
                <a:lnTo>
                  <a:pt x="2587669" y="0"/>
                </a:lnTo>
                <a:close/>
              </a:path>
            </a:pathLst>
          </a:custGeom>
          <a:solidFill>
            <a:srgbClr val="90C225"/>
          </a:solidFill>
        </p:spPr>
        <p:txBody>
          <a:bodyPr wrap="square" lIns="0" tIns="0" rIns="0" bIns="0" rtlCol="0">
            <a:noAutofit/>
          </a:bodyPr>
          <a:lstStyle/>
          <a:p>
            <a:endParaRPr dirty="0"/>
          </a:p>
        </p:txBody>
      </p:sp>
      <p:sp>
        <p:nvSpPr>
          <p:cNvPr id="13" name="object 13"/>
          <p:cNvSpPr/>
          <p:nvPr/>
        </p:nvSpPr>
        <p:spPr>
          <a:xfrm>
            <a:off x="8932167" y="3048000"/>
            <a:ext cx="3259836" cy="3810000"/>
          </a:xfrm>
          <a:custGeom>
            <a:avLst/>
            <a:gdLst/>
            <a:ahLst/>
            <a:cxnLst/>
            <a:rect l="l" t="t" r="r" b="b"/>
            <a:pathLst>
              <a:path w="3259835" h="3810000">
                <a:moveTo>
                  <a:pt x="3259832" y="4"/>
                </a:moveTo>
                <a:lnTo>
                  <a:pt x="0" y="3810000"/>
                </a:lnTo>
                <a:lnTo>
                  <a:pt x="3259832" y="3810000"/>
                </a:lnTo>
                <a:lnTo>
                  <a:pt x="3259832" y="4"/>
                </a:lnTo>
                <a:close/>
              </a:path>
            </a:pathLst>
          </a:custGeom>
          <a:solidFill>
            <a:srgbClr val="539F20"/>
          </a:solidFill>
        </p:spPr>
        <p:txBody>
          <a:bodyPr wrap="square" lIns="0" tIns="0" rIns="0" bIns="0" rtlCol="0">
            <a:noAutofit/>
          </a:bodyPr>
          <a:lstStyle/>
          <a:p>
            <a:endParaRPr dirty="0"/>
          </a:p>
        </p:txBody>
      </p:sp>
      <p:sp>
        <p:nvSpPr>
          <p:cNvPr id="14" name="object 14"/>
          <p:cNvSpPr/>
          <p:nvPr/>
        </p:nvSpPr>
        <p:spPr>
          <a:xfrm>
            <a:off x="9337793" y="0"/>
            <a:ext cx="2851162" cy="6858000"/>
          </a:xfrm>
          <a:custGeom>
            <a:avLst/>
            <a:gdLst/>
            <a:ahLst/>
            <a:cxnLst/>
            <a:rect l="l" t="t" r="r" b="b"/>
            <a:pathLst>
              <a:path w="2851162" h="6858000">
                <a:moveTo>
                  <a:pt x="0" y="0"/>
                </a:moveTo>
                <a:lnTo>
                  <a:pt x="2467571" y="6858000"/>
                </a:lnTo>
                <a:lnTo>
                  <a:pt x="2851162" y="6858000"/>
                </a:lnTo>
                <a:lnTo>
                  <a:pt x="2851162" y="0"/>
                </a:lnTo>
                <a:lnTo>
                  <a:pt x="0" y="0"/>
                </a:lnTo>
                <a:close/>
              </a:path>
            </a:pathLst>
          </a:custGeom>
          <a:solidFill>
            <a:srgbClr val="3E7818"/>
          </a:solidFill>
        </p:spPr>
        <p:txBody>
          <a:bodyPr wrap="square" lIns="0" tIns="0" rIns="0" bIns="0" rtlCol="0">
            <a:noAutofit/>
          </a:bodyPr>
          <a:lstStyle/>
          <a:p>
            <a:endParaRPr dirty="0"/>
          </a:p>
        </p:txBody>
      </p:sp>
      <p:sp>
        <p:nvSpPr>
          <p:cNvPr id="15" name="object 15"/>
          <p:cNvSpPr/>
          <p:nvPr/>
        </p:nvSpPr>
        <p:spPr>
          <a:xfrm>
            <a:off x="10898132" y="0"/>
            <a:ext cx="1290815" cy="6858000"/>
          </a:xfrm>
          <a:custGeom>
            <a:avLst/>
            <a:gdLst/>
            <a:ahLst/>
            <a:cxnLst/>
            <a:rect l="l" t="t" r="r" b="b"/>
            <a:pathLst>
              <a:path w="1290815" h="6858000">
                <a:moveTo>
                  <a:pt x="1018946" y="0"/>
                </a:moveTo>
                <a:lnTo>
                  <a:pt x="0" y="6858000"/>
                </a:lnTo>
                <a:lnTo>
                  <a:pt x="1290815" y="6858000"/>
                </a:lnTo>
                <a:lnTo>
                  <a:pt x="1290815" y="0"/>
                </a:lnTo>
                <a:lnTo>
                  <a:pt x="1018946" y="0"/>
                </a:lnTo>
                <a:close/>
              </a:path>
            </a:pathLst>
          </a:custGeom>
          <a:solidFill>
            <a:srgbClr val="C0E373"/>
          </a:solidFill>
        </p:spPr>
        <p:txBody>
          <a:bodyPr wrap="square" lIns="0" tIns="0" rIns="0" bIns="0" rtlCol="0">
            <a:noAutofit/>
          </a:bodyPr>
          <a:lstStyle/>
          <a:p>
            <a:endParaRPr dirty="0"/>
          </a:p>
        </p:txBody>
      </p:sp>
      <p:sp>
        <p:nvSpPr>
          <p:cNvPr id="16" name="object 16"/>
          <p:cNvSpPr/>
          <p:nvPr/>
        </p:nvSpPr>
        <p:spPr>
          <a:xfrm>
            <a:off x="10940752" y="0"/>
            <a:ext cx="1248194" cy="6858000"/>
          </a:xfrm>
          <a:custGeom>
            <a:avLst/>
            <a:gdLst/>
            <a:ahLst/>
            <a:cxnLst/>
            <a:rect l="l" t="t" r="r" b="b"/>
            <a:pathLst>
              <a:path w="1248194" h="6858000">
                <a:moveTo>
                  <a:pt x="0" y="0"/>
                </a:moveTo>
                <a:lnTo>
                  <a:pt x="1107770" y="6858000"/>
                </a:lnTo>
                <a:lnTo>
                  <a:pt x="1248194" y="6858000"/>
                </a:lnTo>
                <a:lnTo>
                  <a:pt x="1248194" y="0"/>
                </a:lnTo>
                <a:lnTo>
                  <a:pt x="0" y="0"/>
                </a:lnTo>
                <a:close/>
              </a:path>
            </a:pathLst>
          </a:custGeom>
          <a:solidFill>
            <a:srgbClr val="90C225"/>
          </a:solidFill>
        </p:spPr>
        <p:txBody>
          <a:bodyPr wrap="square" lIns="0" tIns="0" rIns="0" bIns="0" rtlCol="0">
            <a:noAutofit/>
          </a:bodyPr>
          <a:lstStyle/>
          <a:p>
            <a:endParaRPr dirty="0"/>
          </a:p>
        </p:txBody>
      </p:sp>
      <p:sp>
        <p:nvSpPr>
          <p:cNvPr id="17" name="object 17"/>
          <p:cNvSpPr/>
          <p:nvPr/>
        </p:nvSpPr>
        <p:spPr>
          <a:xfrm>
            <a:off x="10372347" y="3590544"/>
            <a:ext cx="1816608" cy="3267455"/>
          </a:xfrm>
          <a:custGeom>
            <a:avLst/>
            <a:gdLst/>
            <a:ahLst/>
            <a:cxnLst/>
            <a:rect l="l" t="t" r="r" b="b"/>
            <a:pathLst>
              <a:path w="1816607" h="3267455">
                <a:moveTo>
                  <a:pt x="0" y="3267455"/>
                </a:moveTo>
                <a:lnTo>
                  <a:pt x="1816608" y="3267455"/>
                </a:lnTo>
                <a:lnTo>
                  <a:pt x="1816608" y="0"/>
                </a:lnTo>
                <a:lnTo>
                  <a:pt x="0" y="3267455"/>
                </a:lnTo>
                <a:close/>
              </a:path>
            </a:pathLst>
          </a:custGeom>
          <a:solidFill>
            <a:srgbClr val="90C225"/>
          </a:solidFill>
        </p:spPr>
        <p:txBody>
          <a:bodyPr wrap="square" lIns="0" tIns="0" rIns="0" bIns="0" rtlCol="0">
            <a:noAutofit/>
          </a:bodyPr>
          <a:lstStyle/>
          <a:p>
            <a:endParaRPr dirty="0"/>
          </a:p>
        </p:txBody>
      </p:sp>
      <p:sp>
        <p:nvSpPr>
          <p:cNvPr id="8" name="object 8"/>
          <p:cNvSpPr/>
          <p:nvPr/>
        </p:nvSpPr>
        <p:spPr>
          <a:xfrm>
            <a:off x="0" y="4012692"/>
            <a:ext cx="448056" cy="2845308"/>
          </a:xfrm>
          <a:custGeom>
            <a:avLst/>
            <a:gdLst/>
            <a:ahLst/>
            <a:cxnLst/>
            <a:rect l="l" t="t" r="r" b="b"/>
            <a:pathLst>
              <a:path w="448056" h="2845307">
                <a:moveTo>
                  <a:pt x="0" y="2845307"/>
                </a:moveTo>
                <a:lnTo>
                  <a:pt x="448056" y="2845307"/>
                </a:lnTo>
                <a:lnTo>
                  <a:pt x="0" y="0"/>
                </a:lnTo>
                <a:lnTo>
                  <a:pt x="0" y="2845307"/>
                </a:lnTo>
                <a:close/>
              </a:path>
            </a:pathLst>
          </a:custGeom>
          <a:solidFill>
            <a:srgbClr val="90C225"/>
          </a:solidFill>
        </p:spPr>
        <p:txBody>
          <a:bodyPr wrap="square" lIns="0" tIns="0" rIns="0" bIns="0" rtlCol="0">
            <a:noAutofit/>
          </a:bodyPr>
          <a:lstStyle/>
          <a:p>
            <a:endParaRPr dirty="0"/>
          </a:p>
        </p:txBody>
      </p:sp>
      <p:sp>
        <p:nvSpPr>
          <p:cNvPr id="7" name="object 7"/>
          <p:cNvSpPr/>
          <p:nvPr/>
        </p:nvSpPr>
        <p:spPr>
          <a:xfrm>
            <a:off x="5427980" y="2831592"/>
            <a:ext cx="1657096" cy="1268729"/>
          </a:xfrm>
          <a:prstGeom prst="rect">
            <a:avLst/>
          </a:prstGeom>
          <a:blipFill>
            <a:blip r:embed="rId2" cstate="print"/>
            <a:stretch>
              <a:fillRect/>
            </a:stretch>
          </a:blipFill>
        </p:spPr>
        <p:txBody>
          <a:bodyPr wrap="square" lIns="0" tIns="0" rIns="0" bIns="0" rtlCol="0">
            <a:noAutofit/>
          </a:bodyPr>
          <a:lstStyle/>
          <a:p>
            <a:endParaRPr dirty="0"/>
          </a:p>
        </p:txBody>
      </p:sp>
      <p:sp>
        <p:nvSpPr>
          <p:cNvPr id="6" name="object 6"/>
          <p:cNvSpPr txBox="1"/>
          <p:nvPr/>
        </p:nvSpPr>
        <p:spPr>
          <a:xfrm>
            <a:off x="4365091" y="2548962"/>
            <a:ext cx="1164828" cy="279400"/>
          </a:xfrm>
          <a:prstGeom prst="rect">
            <a:avLst/>
          </a:prstGeom>
        </p:spPr>
        <p:txBody>
          <a:bodyPr wrap="square" lIns="0" tIns="0" rIns="0" bIns="0" rtlCol="0">
            <a:noAutofit/>
          </a:bodyPr>
          <a:lstStyle/>
          <a:p>
            <a:pPr marL="12700">
              <a:lnSpc>
                <a:spcPts val="2145"/>
              </a:lnSpc>
              <a:spcBef>
                <a:spcPts val="107"/>
              </a:spcBef>
            </a:pPr>
            <a:r>
              <a:rPr sz="2000" spc="0" dirty="0" smtClean="0">
                <a:solidFill>
                  <a:srgbClr val="0A0A0A"/>
                </a:solidFill>
                <a:latin typeface="Arial"/>
                <a:cs typeface="Arial"/>
              </a:rPr>
              <a:t>Sociology</a:t>
            </a:r>
            <a:endParaRPr sz="2000" dirty="0">
              <a:latin typeface="Arial"/>
              <a:cs typeface="Arial"/>
            </a:endParaRPr>
          </a:p>
        </p:txBody>
      </p:sp>
      <p:sp>
        <p:nvSpPr>
          <p:cNvPr id="5" name="object 5"/>
          <p:cNvSpPr txBox="1"/>
          <p:nvPr/>
        </p:nvSpPr>
        <p:spPr>
          <a:xfrm>
            <a:off x="2690037" y="3140384"/>
            <a:ext cx="2266565" cy="228600"/>
          </a:xfrm>
          <a:prstGeom prst="rect">
            <a:avLst/>
          </a:prstGeom>
        </p:spPr>
        <p:txBody>
          <a:bodyPr wrap="square" lIns="0" tIns="0" rIns="0" bIns="0" rtlCol="0">
            <a:noAutofit/>
          </a:bodyPr>
          <a:lstStyle/>
          <a:p>
            <a:pPr marL="12700">
              <a:lnSpc>
                <a:spcPts val="1735"/>
              </a:lnSpc>
              <a:spcBef>
                <a:spcPts val="86"/>
              </a:spcBef>
            </a:pPr>
            <a:r>
              <a:rPr sz="1600" spc="0" dirty="0" smtClean="0">
                <a:solidFill>
                  <a:srgbClr val="0A0A0A"/>
                </a:solidFill>
                <a:latin typeface="Arial"/>
                <a:cs typeface="Arial"/>
              </a:rPr>
              <a:t>• </a:t>
            </a:r>
            <a:r>
              <a:rPr sz="1600" spc="83" dirty="0" smtClean="0">
                <a:solidFill>
                  <a:srgbClr val="0A0A0A"/>
                </a:solidFill>
                <a:latin typeface="Arial"/>
                <a:cs typeface="Arial"/>
              </a:rPr>
              <a:t> </a:t>
            </a:r>
            <a:r>
              <a:rPr sz="1600" spc="0" dirty="0" smtClean="0">
                <a:solidFill>
                  <a:srgbClr val="0A0A0A"/>
                </a:solidFill>
                <a:latin typeface="Arial"/>
                <a:cs typeface="Arial"/>
              </a:rPr>
              <a:t>"Human </a:t>
            </a:r>
            <a:r>
              <a:rPr sz="1600" spc="76" dirty="0" smtClean="0">
                <a:solidFill>
                  <a:srgbClr val="0A0A0A"/>
                </a:solidFill>
                <a:latin typeface="Arial"/>
                <a:cs typeface="Arial"/>
              </a:rPr>
              <a:t> </a:t>
            </a:r>
            <a:r>
              <a:rPr sz="1600" spc="0" dirty="0" smtClean="0">
                <a:solidFill>
                  <a:srgbClr val="0A0A0A"/>
                </a:solidFill>
                <a:latin typeface="Arial"/>
                <a:cs typeface="Arial"/>
              </a:rPr>
              <a:t>interactions"</a:t>
            </a:r>
            <a:endParaRPr sz="1600" dirty="0">
              <a:latin typeface="Arial"/>
              <a:cs typeface="Arial"/>
            </a:endParaRPr>
          </a:p>
        </p:txBody>
      </p:sp>
      <p:sp>
        <p:nvSpPr>
          <p:cNvPr id="4" name="object 4"/>
          <p:cNvSpPr txBox="1"/>
          <p:nvPr/>
        </p:nvSpPr>
        <p:spPr>
          <a:xfrm>
            <a:off x="2940890" y="3460371"/>
            <a:ext cx="117206" cy="1077141"/>
          </a:xfrm>
          <a:prstGeom prst="rect">
            <a:avLst/>
          </a:prstGeom>
        </p:spPr>
        <p:txBody>
          <a:bodyPr wrap="square" lIns="0" tIns="0" rIns="0" bIns="0" rtlCol="0">
            <a:noAutofit/>
          </a:bodyPr>
          <a:lstStyle/>
          <a:p>
            <a:pPr marL="12700" marR="6">
              <a:lnSpc>
                <a:spcPts val="1530"/>
              </a:lnSpc>
              <a:spcBef>
                <a:spcPts val="76"/>
              </a:spcBef>
            </a:pPr>
            <a:r>
              <a:rPr sz="1400" spc="0" dirty="0" smtClean="0">
                <a:solidFill>
                  <a:srgbClr val="525252"/>
                </a:solidFill>
                <a:latin typeface="Arial"/>
                <a:cs typeface="Arial"/>
              </a:rPr>
              <a:t>-</a:t>
            </a:r>
            <a:endParaRPr sz="1400" dirty="0">
              <a:latin typeface="Arial"/>
              <a:cs typeface="Arial"/>
            </a:endParaRPr>
          </a:p>
          <a:p>
            <a:pPr marL="12700" marR="6">
              <a:lnSpc>
                <a:spcPct val="95825"/>
              </a:lnSpc>
              <a:spcBef>
                <a:spcPts val="607"/>
              </a:spcBef>
            </a:pPr>
            <a:r>
              <a:rPr sz="1400" spc="0" dirty="0" smtClean="0">
                <a:solidFill>
                  <a:srgbClr val="525252"/>
                </a:solidFill>
                <a:latin typeface="Arial"/>
                <a:cs typeface="Arial"/>
              </a:rPr>
              <a:t>-</a:t>
            </a:r>
            <a:endParaRPr sz="1400" dirty="0">
              <a:latin typeface="Arial"/>
              <a:cs typeface="Arial"/>
            </a:endParaRPr>
          </a:p>
          <a:p>
            <a:pPr marL="12700" marR="6">
              <a:lnSpc>
                <a:spcPct val="95825"/>
              </a:lnSpc>
              <a:spcBef>
                <a:spcPts val="683"/>
              </a:spcBef>
            </a:pPr>
            <a:r>
              <a:rPr sz="1400" spc="0" dirty="0" smtClean="0">
                <a:solidFill>
                  <a:srgbClr val="525252"/>
                </a:solidFill>
                <a:latin typeface="Arial"/>
                <a:cs typeface="Arial"/>
              </a:rPr>
              <a:t>-</a:t>
            </a:r>
            <a:endParaRPr sz="1400" dirty="0">
              <a:latin typeface="Arial"/>
              <a:cs typeface="Arial"/>
            </a:endParaRPr>
          </a:p>
          <a:p>
            <a:pPr marL="12706">
              <a:lnSpc>
                <a:spcPct val="95825"/>
              </a:lnSpc>
              <a:spcBef>
                <a:spcPts val="683"/>
              </a:spcBef>
            </a:pPr>
            <a:r>
              <a:rPr sz="1400" spc="0" dirty="0" smtClean="0">
                <a:solidFill>
                  <a:srgbClr val="2D2D2D"/>
                </a:solidFill>
                <a:latin typeface="Arial"/>
                <a:cs typeface="Arial"/>
              </a:rPr>
              <a:t>-</a:t>
            </a:r>
            <a:endParaRPr sz="1400" dirty="0">
              <a:latin typeface="Arial"/>
              <a:cs typeface="Arial"/>
            </a:endParaRPr>
          </a:p>
        </p:txBody>
      </p:sp>
      <p:sp>
        <p:nvSpPr>
          <p:cNvPr id="3" name="object 3"/>
          <p:cNvSpPr txBox="1"/>
          <p:nvPr/>
        </p:nvSpPr>
        <p:spPr>
          <a:xfrm>
            <a:off x="3110823" y="3460371"/>
            <a:ext cx="2087892" cy="1077141"/>
          </a:xfrm>
          <a:prstGeom prst="rect">
            <a:avLst/>
          </a:prstGeom>
        </p:spPr>
        <p:txBody>
          <a:bodyPr wrap="square" lIns="0" tIns="0" rIns="0" bIns="0" rtlCol="0">
            <a:noAutofit/>
          </a:bodyPr>
          <a:lstStyle/>
          <a:p>
            <a:pPr marL="12700" marR="30667">
              <a:lnSpc>
                <a:spcPts val="1530"/>
              </a:lnSpc>
              <a:spcBef>
                <a:spcPts val="76"/>
              </a:spcBef>
            </a:pPr>
            <a:r>
              <a:rPr sz="1400" spc="0" dirty="0" smtClean="0">
                <a:solidFill>
                  <a:srgbClr val="0A0A0A"/>
                </a:solidFill>
                <a:latin typeface="Arial"/>
                <a:cs typeface="Arial"/>
              </a:rPr>
              <a:t>Social</a:t>
            </a:r>
            <a:r>
              <a:rPr sz="1400" spc="4" dirty="0" smtClean="0">
                <a:solidFill>
                  <a:srgbClr val="0A0A0A"/>
                </a:solidFill>
                <a:latin typeface="Arial"/>
                <a:cs typeface="Arial"/>
              </a:rPr>
              <a:t> </a:t>
            </a:r>
            <a:r>
              <a:rPr sz="1400" spc="0" dirty="0" smtClean="0">
                <a:solidFill>
                  <a:srgbClr val="0A0A0A"/>
                </a:solidFill>
                <a:latin typeface="Arial"/>
                <a:cs typeface="Arial"/>
              </a:rPr>
              <a:t>relations</a:t>
            </a:r>
            <a:endParaRPr sz="1400" dirty="0">
              <a:latin typeface="Arial"/>
              <a:cs typeface="Arial"/>
            </a:endParaRPr>
          </a:p>
          <a:p>
            <a:pPr marL="12700" marR="30667">
              <a:lnSpc>
                <a:spcPct val="95825"/>
              </a:lnSpc>
              <a:spcBef>
                <a:spcPts val="607"/>
              </a:spcBef>
            </a:pPr>
            <a:r>
              <a:rPr sz="1400" spc="0" dirty="0" smtClean="0">
                <a:solidFill>
                  <a:srgbClr val="0A0A0A"/>
                </a:solidFill>
                <a:latin typeface="Arial"/>
                <a:cs typeface="Arial"/>
              </a:rPr>
              <a:t>Story</a:t>
            </a:r>
            <a:r>
              <a:rPr sz="1400" spc="169" dirty="0" smtClean="0">
                <a:solidFill>
                  <a:srgbClr val="0A0A0A"/>
                </a:solidFill>
                <a:latin typeface="Arial"/>
                <a:cs typeface="Arial"/>
              </a:rPr>
              <a:t> </a:t>
            </a:r>
            <a:r>
              <a:rPr sz="1400" spc="0" dirty="0" smtClean="0">
                <a:solidFill>
                  <a:srgbClr val="0A0A0A"/>
                </a:solidFill>
                <a:latin typeface="Arial"/>
                <a:cs typeface="Arial"/>
              </a:rPr>
              <a:t>of</a:t>
            </a:r>
            <a:r>
              <a:rPr sz="1400" spc="226" dirty="0" smtClean="0">
                <a:solidFill>
                  <a:srgbClr val="0A0A0A"/>
                </a:solidFill>
                <a:latin typeface="Arial"/>
                <a:cs typeface="Arial"/>
              </a:rPr>
              <a:t> </a:t>
            </a:r>
            <a:r>
              <a:rPr sz="1400" spc="0" dirty="0" smtClean="0">
                <a:solidFill>
                  <a:srgbClr val="0A0A0A"/>
                </a:solidFill>
                <a:latin typeface="Arial"/>
                <a:cs typeface="Arial"/>
              </a:rPr>
              <a:t>people</a:t>
            </a:r>
            <a:endParaRPr sz="1400" dirty="0">
              <a:latin typeface="Arial"/>
              <a:cs typeface="Arial"/>
            </a:endParaRPr>
          </a:p>
          <a:p>
            <a:pPr marL="12700">
              <a:lnSpc>
                <a:spcPct val="95825"/>
              </a:lnSpc>
              <a:spcBef>
                <a:spcPts val="683"/>
              </a:spcBef>
            </a:pPr>
            <a:r>
              <a:rPr sz="1400" spc="0" dirty="0" smtClean="0">
                <a:solidFill>
                  <a:srgbClr val="0A0A0A"/>
                </a:solidFill>
                <a:latin typeface="Arial"/>
                <a:cs typeface="Arial"/>
              </a:rPr>
              <a:t>Ways toward </a:t>
            </a:r>
            <a:r>
              <a:rPr sz="1400" spc="184" dirty="0" smtClean="0">
                <a:solidFill>
                  <a:srgbClr val="0A0A0A"/>
                </a:solidFill>
                <a:latin typeface="Arial"/>
                <a:cs typeface="Arial"/>
              </a:rPr>
              <a:t> </a:t>
            </a:r>
            <a:r>
              <a:rPr sz="1400" spc="0" dirty="0" smtClean="0">
                <a:solidFill>
                  <a:srgbClr val="0A0A0A"/>
                </a:solidFill>
                <a:latin typeface="Arial"/>
                <a:cs typeface="Arial"/>
              </a:rPr>
              <a:t>each</a:t>
            </a:r>
            <a:r>
              <a:rPr sz="1400" spc="14" dirty="0" smtClean="0">
                <a:solidFill>
                  <a:srgbClr val="0A0A0A"/>
                </a:solidFill>
                <a:latin typeface="Arial"/>
                <a:cs typeface="Arial"/>
              </a:rPr>
              <a:t> </a:t>
            </a:r>
            <a:r>
              <a:rPr sz="1400" spc="0" dirty="0" smtClean="0">
                <a:solidFill>
                  <a:srgbClr val="0A0A0A"/>
                </a:solidFill>
                <a:latin typeface="Arial"/>
                <a:cs typeface="Arial"/>
              </a:rPr>
              <a:t>other</a:t>
            </a:r>
            <a:endParaRPr sz="1400" dirty="0">
              <a:latin typeface="Arial"/>
              <a:cs typeface="Arial"/>
            </a:endParaRPr>
          </a:p>
          <a:p>
            <a:pPr marL="12706" marR="30667">
              <a:lnSpc>
                <a:spcPct val="95825"/>
              </a:lnSpc>
              <a:spcBef>
                <a:spcPts val="683"/>
              </a:spcBef>
            </a:pPr>
            <a:r>
              <a:rPr sz="1400" spc="0" dirty="0" smtClean="0">
                <a:solidFill>
                  <a:srgbClr val="0A0A0A"/>
                </a:solidFill>
                <a:latin typeface="Arial"/>
                <a:cs typeface="Arial"/>
              </a:rPr>
              <a:t>Social</a:t>
            </a:r>
            <a:r>
              <a:rPr sz="1400" spc="4" dirty="0" smtClean="0">
                <a:solidFill>
                  <a:srgbClr val="0A0A0A"/>
                </a:solidFill>
                <a:latin typeface="Arial"/>
                <a:cs typeface="Arial"/>
              </a:rPr>
              <a:t> </a:t>
            </a:r>
            <a:r>
              <a:rPr sz="1400" spc="0" dirty="0" smtClean="0">
                <a:solidFill>
                  <a:srgbClr val="0A0A0A"/>
                </a:solidFill>
                <a:latin typeface="Arial"/>
                <a:cs typeface="Arial"/>
              </a:rPr>
              <a:t>behavior</a:t>
            </a:r>
            <a:endParaRPr sz="1400" dirty="0">
              <a:latin typeface="Arial"/>
              <a:cs typeface="Arial"/>
            </a:endParaRPr>
          </a:p>
        </p:txBody>
      </p:sp>
      <p:sp>
        <p:nvSpPr>
          <p:cNvPr id="2" name="object 2"/>
          <p:cNvSpPr txBox="1"/>
          <p:nvPr/>
        </p:nvSpPr>
        <p:spPr>
          <a:xfrm>
            <a:off x="2884252" y="4625626"/>
            <a:ext cx="3194886" cy="494513"/>
          </a:xfrm>
          <a:prstGeom prst="rect">
            <a:avLst/>
          </a:prstGeom>
        </p:spPr>
        <p:txBody>
          <a:bodyPr wrap="square" lIns="0" tIns="0" rIns="0" bIns="0" rtlCol="0">
            <a:noAutofit/>
          </a:bodyPr>
          <a:lstStyle/>
          <a:p>
            <a:pPr marL="12700" marR="26670">
              <a:lnSpc>
                <a:spcPts val="1530"/>
              </a:lnSpc>
              <a:spcBef>
                <a:spcPts val="76"/>
              </a:spcBef>
            </a:pPr>
            <a:r>
              <a:rPr sz="1400" spc="0" dirty="0" smtClean="0">
                <a:solidFill>
                  <a:srgbClr val="0A0A0A"/>
                </a:solidFill>
                <a:latin typeface="Arial"/>
                <a:cs typeface="Arial"/>
              </a:rPr>
              <a:t>(and</a:t>
            </a:r>
            <a:r>
              <a:rPr sz="1400" spc="184" dirty="0" smtClean="0">
                <a:solidFill>
                  <a:srgbClr val="0A0A0A"/>
                </a:solidFill>
                <a:latin typeface="Arial"/>
                <a:cs typeface="Arial"/>
              </a:rPr>
              <a:t> </a:t>
            </a:r>
            <a:r>
              <a:rPr sz="1400" spc="0" dirty="0" smtClean="0">
                <a:solidFill>
                  <a:srgbClr val="0A0A0A"/>
                </a:solidFill>
                <a:latin typeface="Arial"/>
                <a:cs typeface="Arial"/>
              </a:rPr>
              <a:t>not</a:t>
            </a:r>
            <a:r>
              <a:rPr sz="1400" spc="212" dirty="0" smtClean="0">
                <a:solidFill>
                  <a:srgbClr val="0A0A0A"/>
                </a:solidFill>
                <a:latin typeface="Arial"/>
                <a:cs typeface="Arial"/>
              </a:rPr>
              <a:t> </a:t>
            </a:r>
            <a:r>
              <a:rPr sz="1400" spc="0" dirty="0" smtClean="0">
                <a:solidFill>
                  <a:srgbClr val="0A0A0A"/>
                </a:solidFill>
                <a:latin typeface="Arial"/>
                <a:cs typeface="Arial"/>
              </a:rPr>
              <a:t>of</a:t>
            </a:r>
            <a:r>
              <a:rPr sz="1400" spc="166" dirty="0" smtClean="0">
                <a:solidFill>
                  <a:srgbClr val="0A0A0A"/>
                </a:solidFill>
                <a:latin typeface="Arial"/>
                <a:cs typeface="Arial"/>
              </a:rPr>
              <a:t> </a:t>
            </a:r>
            <a:r>
              <a:rPr sz="1400" spc="0" dirty="0" smtClean="0">
                <a:solidFill>
                  <a:srgbClr val="0A0A0A"/>
                </a:solidFill>
                <a:latin typeface="Arial"/>
                <a:cs typeface="Arial"/>
              </a:rPr>
              <a:t>the</a:t>
            </a:r>
            <a:r>
              <a:rPr sz="1400" spc="277" dirty="0" smtClean="0">
                <a:solidFill>
                  <a:srgbClr val="0A0A0A"/>
                </a:solidFill>
                <a:latin typeface="Arial"/>
                <a:cs typeface="Arial"/>
              </a:rPr>
              <a:t> </a:t>
            </a:r>
            <a:r>
              <a:rPr sz="1400" spc="0" dirty="0" smtClean="0">
                <a:solidFill>
                  <a:srgbClr val="0A0A0A"/>
                </a:solidFill>
                <a:latin typeface="Arial"/>
                <a:cs typeface="Arial"/>
              </a:rPr>
              <a:t>individual)</a:t>
            </a:r>
            <a:endParaRPr sz="1400" dirty="0">
              <a:latin typeface="Arial"/>
              <a:cs typeface="Arial"/>
            </a:endParaRPr>
          </a:p>
          <a:p>
            <a:pPr marL="69343">
              <a:lnSpc>
                <a:spcPct val="95825"/>
              </a:lnSpc>
              <a:spcBef>
                <a:spcPts val="607"/>
              </a:spcBef>
            </a:pPr>
            <a:r>
              <a:rPr sz="1400" spc="0" dirty="0" smtClean="0">
                <a:solidFill>
                  <a:srgbClr val="0A0A0A"/>
                </a:solidFill>
                <a:latin typeface="Arial"/>
                <a:cs typeface="Arial"/>
              </a:rPr>
              <a:t>- </a:t>
            </a:r>
            <a:r>
              <a:rPr sz="1400" spc="96" dirty="0" smtClean="0">
                <a:solidFill>
                  <a:srgbClr val="0A0A0A"/>
                </a:solidFill>
                <a:latin typeface="Arial"/>
                <a:cs typeface="Arial"/>
              </a:rPr>
              <a:t> </a:t>
            </a:r>
            <a:r>
              <a:rPr sz="1400" spc="0" dirty="0" smtClean="0">
                <a:solidFill>
                  <a:srgbClr val="0A0A0A"/>
                </a:solidFill>
                <a:latin typeface="Arial"/>
                <a:cs typeface="Arial"/>
              </a:rPr>
              <a:t>Changes</a:t>
            </a:r>
            <a:r>
              <a:rPr sz="1400" spc="-194" dirty="0" smtClean="0">
                <a:solidFill>
                  <a:srgbClr val="0A0A0A"/>
                </a:solidFill>
                <a:latin typeface="Arial"/>
                <a:cs typeface="Arial"/>
              </a:rPr>
              <a:t> </a:t>
            </a:r>
            <a:r>
              <a:rPr sz="1400" spc="0" dirty="0" smtClean="0">
                <a:solidFill>
                  <a:srgbClr val="0A0A0A"/>
                </a:solidFill>
                <a:latin typeface="Arial"/>
                <a:cs typeface="Arial"/>
              </a:rPr>
              <a:t>taking </a:t>
            </a:r>
            <a:r>
              <a:rPr sz="1400" spc="9" dirty="0" smtClean="0">
                <a:solidFill>
                  <a:srgbClr val="0A0A0A"/>
                </a:solidFill>
                <a:latin typeface="Arial"/>
                <a:cs typeface="Arial"/>
              </a:rPr>
              <a:t> </a:t>
            </a:r>
            <a:r>
              <a:rPr sz="1400" spc="0" dirty="0" smtClean="0">
                <a:solidFill>
                  <a:srgbClr val="0A0A0A"/>
                </a:solidFill>
                <a:latin typeface="Arial"/>
                <a:cs typeface="Arial"/>
              </a:rPr>
              <a:t>place</a:t>
            </a:r>
            <a:r>
              <a:rPr sz="1400" spc="24" dirty="0" smtClean="0">
                <a:solidFill>
                  <a:srgbClr val="0A0A0A"/>
                </a:solidFill>
                <a:latin typeface="Arial"/>
                <a:cs typeface="Arial"/>
              </a:rPr>
              <a:t> </a:t>
            </a:r>
            <a:r>
              <a:rPr sz="1400" spc="0" dirty="0" smtClean="0">
                <a:solidFill>
                  <a:srgbClr val="0A0A0A"/>
                </a:solidFill>
                <a:latin typeface="Arial"/>
                <a:cs typeface="Arial"/>
              </a:rPr>
              <a:t>within </a:t>
            </a:r>
            <a:r>
              <a:rPr sz="1400" spc="167" dirty="0" smtClean="0">
                <a:solidFill>
                  <a:srgbClr val="0A0A0A"/>
                </a:solidFill>
                <a:latin typeface="Arial"/>
                <a:cs typeface="Arial"/>
              </a:rPr>
              <a:t> </a:t>
            </a:r>
            <a:r>
              <a:rPr sz="1400" spc="0" dirty="0" smtClean="0">
                <a:solidFill>
                  <a:srgbClr val="0A0A0A"/>
                </a:solidFill>
                <a:latin typeface="Arial"/>
                <a:cs typeface="Arial"/>
              </a:rPr>
              <a:t>society</a:t>
            </a:r>
            <a:endParaRPr sz="1400" dirty="0">
              <a:latin typeface="Arial"/>
              <a:cs typeface="Aria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brainstorming</a:t>
            </a:r>
            <a:endParaRPr lang="en-US" dirty="0"/>
          </a:p>
        </p:txBody>
      </p:sp>
      <p:sp>
        <p:nvSpPr>
          <p:cNvPr id="3" name="Content Placeholder 2"/>
          <p:cNvSpPr>
            <a:spLocks noGrp="1"/>
          </p:cNvSpPr>
          <p:nvPr>
            <p:ph idx="1"/>
          </p:nvPr>
        </p:nvSpPr>
        <p:spPr/>
        <p:txBody>
          <a:bodyPr/>
          <a:lstStyle/>
          <a:p>
            <a:r>
              <a:rPr lang="en-US" dirty="0" smtClean="0"/>
              <a:t>Advantages of social behavior</a:t>
            </a:r>
            <a:endParaRPr lang="en-US" dirty="0"/>
          </a:p>
        </p:txBody>
      </p:sp>
    </p:spTree>
    <p:extLst>
      <p:ext uri="{BB962C8B-B14F-4D97-AF65-F5344CB8AC3E}">
        <p14:creationId xmlns:p14="http://schemas.microsoft.com/office/powerpoint/2010/main" val="249255372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The End</a:t>
            </a:r>
            <a:endParaRPr lang="en-US" sz="7200" dirty="0"/>
          </a:p>
        </p:txBody>
      </p:sp>
      <p:sp>
        <p:nvSpPr>
          <p:cNvPr id="3" name="Content Placeholder 2"/>
          <p:cNvSpPr>
            <a:spLocks noGrp="1"/>
          </p:cNvSpPr>
          <p:nvPr>
            <p:ph idx="1"/>
          </p:nvPr>
        </p:nvSpPr>
        <p:spPr/>
        <p:txBody>
          <a:bodyPr>
            <a:normAutofit/>
          </a:bodyPr>
          <a:lstStyle/>
          <a:p>
            <a:pPr marL="0" indent="0">
              <a:buNone/>
            </a:pPr>
            <a:r>
              <a:rPr lang="en-US" sz="6000" dirty="0" smtClean="0"/>
              <a:t>           </a:t>
            </a:r>
          </a:p>
          <a:p>
            <a:pPr marL="0" indent="0">
              <a:buNone/>
            </a:pPr>
            <a:endParaRPr lang="en-US" sz="6000" dirty="0"/>
          </a:p>
          <a:p>
            <a:pPr marL="0" indent="0">
              <a:buNone/>
            </a:pPr>
            <a:r>
              <a:rPr lang="en-US" sz="6000" dirty="0" smtClean="0"/>
              <a:t>                   Thankyou</a:t>
            </a:r>
            <a:endParaRPr lang="en-US" sz="6000" dirty="0"/>
          </a:p>
        </p:txBody>
      </p:sp>
    </p:spTree>
    <p:extLst>
      <p:ext uri="{BB962C8B-B14F-4D97-AF65-F5344CB8AC3E}">
        <p14:creationId xmlns:p14="http://schemas.microsoft.com/office/powerpoint/2010/main" val="1864252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bject 16"/>
          <p:cNvSpPr txBox="1"/>
          <p:nvPr/>
        </p:nvSpPr>
        <p:spPr>
          <a:xfrm>
            <a:off x="5155721" y="2830771"/>
            <a:ext cx="2144243" cy="2806192"/>
          </a:xfrm>
          <a:prstGeom prst="rect">
            <a:avLst/>
          </a:prstGeom>
        </p:spPr>
        <p:txBody>
          <a:bodyPr wrap="square" lIns="0" tIns="0" rIns="0" bIns="0" rtlCol="0">
            <a:noAutofit/>
          </a:bodyPr>
          <a:lstStyle/>
          <a:p>
            <a:pPr>
              <a:lnSpc>
                <a:spcPts val="1000"/>
              </a:lnSpc>
            </a:pPr>
            <a:endParaRPr sz="1000" dirty="0"/>
          </a:p>
          <a:p>
            <a:pPr>
              <a:lnSpc>
                <a:spcPct val="95825"/>
              </a:lnSpc>
              <a:spcBef>
                <a:spcPts val="8080"/>
              </a:spcBef>
            </a:pPr>
            <a:endParaRPr sz="1600" dirty="0">
              <a:latin typeface="Arial"/>
              <a:cs typeface="Arial"/>
            </a:endParaRPr>
          </a:p>
        </p:txBody>
      </p:sp>
      <p:sp>
        <p:nvSpPr>
          <p:cNvPr id="7" name="object 7"/>
          <p:cNvSpPr/>
          <p:nvPr/>
        </p:nvSpPr>
        <p:spPr>
          <a:xfrm>
            <a:off x="9371076" y="0"/>
            <a:ext cx="1219200" cy="6858000"/>
          </a:xfrm>
          <a:custGeom>
            <a:avLst/>
            <a:gdLst/>
            <a:ahLst/>
            <a:cxnLst/>
            <a:rect l="l" t="t" r="r" b="b"/>
            <a:pathLst>
              <a:path w="1219200" h="6858000">
                <a:moveTo>
                  <a:pt x="0" y="0"/>
                </a:moveTo>
                <a:lnTo>
                  <a:pt x="1219200" y="6858000"/>
                </a:lnTo>
              </a:path>
            </a:pathLst>
          </a:custGeom>
          <a:ln w="9144">
            <a:solidFill>
              <a:srgbClr val="C0C0C0"/>
            </a:solidFill>
          </a:ln>
        </p:spPr>
        <p:txBody>
          <a:bodyPr wrap="square" lIns="0" tIns="0" rIns="0" bIns="0" rtlCol="0">
            <a:noAutofit/>
          </a:bodyPr>
          <a:lstStyle/>
          <a:p>
            <a:endParaRPr dirty="0"/>
          </a:p>
        </p:txBody>
      </p:sp>
      <p:sp>
        <p:nvSpPr>
          <p:cNvPr id="8" name="object 8"/>
          <p:cNvSpPr/>
          <p:nvPr/>
        </p:nvSpPr>
        <p:spPr>
          <a:xfrm>
            <a:off x="7424931" y="3681983"/>
            <a:ext cx="4763554" cy="3176587"/>
          </a:xfrm>
          <a:custGeom>
            <a:avLst/>
            <a:gdLst/>
            <a:ahLst/>
            <a:cxnLst/>
            <a:rect l="l" t="t" r="r" b="b"/>
            <a:pathLst>
              <a:path w="4763554" h="3176587">
                <a:moveTo>
                  <a:pt x="4763554" y="0"/>
                </a:moveTo>
                <a:lnTo>
                  <a:pt x="857" y="3176016"/>
                </a:lnTo>
              </a:path>
              <a:path w="4763554" h="3176587">
                <a:moveTo>
                  <a:pt x="857" y="3176016"/>
                </a:moveTo>
                <a:lnTo>
                  <a:pt x="4763554" y="1"/>
                </a:lnTo>
              </a:path>
            </a:pathLst>
          </a:custGeom>
          <a:ln w="9144">
            <a:solidFill>
              <a:srgbClr val="D9DADA"/>
            </a:solidFill>
          </a:ln>
        </p:spPr>
        <p:txBody>
          <a:bodyPr wrap="square" lIns="0" tIns="0" rIns="0" bIns="0" rtlCol="0">
            <a:noAutofit/>
          </a:bodyPr>
          <a:lstStyle/>
          <a:p>
            <a:endParaRPr dirty="0"/>
          </a:p>
        </p:txBody>
      </p:sp>
      <p:sp>
        <p:nvSpPr>
          <p:cNvPr id="9" name="object 9"/>
          <p:cNvSpPr/>
          <p:nvPr/>
        </p:nvSpPr>
        <p:spPr>
          <a:xfrm>
            <a:off x="9182100" y="0"/>
            <a:ext cx="3006852" cy="6858000"/>
          </a:xfrm>
          <a:custGeom>
            <a:avLst/>
            <a:gdLst/>
            <a:ahLst/>
            <a:cxnLst/>
            <a:rect l="l" t="t" r="r" b="b"/>
            <a:pathLst>
              <a:path w="3006852" h="6858000">
                <a:moveTo>
                  <a:pt x="2042464" y="0"/>
                </a:moveTo>
                <a:lnTo>
                  <a:pt x="0" y="6858000"/>
                </a:lnTo>
                <a:lnTo>
                  <a:pt x="3006851" y="6858000"/>
                </a:lnTo>
                <a:lnTo>
                  <a:pt x="3006851" y="0"/>
                </a:lnTo>
                <a:lnTo>
                  <a:pt x="2042464" y="0"/>
                </a:lnTo>
                <a:close/>
              </a:path>
            </a:pathLst>
          </a:custGeom>
          <a:solidFill>
            <a:srgbClr val="90C225"/>
          </a:solidFill>
        </p:spPr>
        <p:txBody>
          <a:bodyPr wrap="square" lIns="0" tIns="0" rIns="0" bIns="0" rtlCol="0">
            <a:noAutofit/>
          </a:bodyPr>
          <a:lstStyle/>
          <a:p>
            <a:endParaRPr dirty="0"/>
          </a:p>
        </p:txBody>
      </p:sp>
      <p:sp>
        <p:nvSpPr>
          <p:cNvPr id="10" name="object 10"/>
          <p:cNvSpPr/>
          <p:nvPr/>
        </p:nvSpPr>
        <p:spPr>
          <a:xfrm>
            <a:off x="9604330" y="0"/>
            <a:ext cx="2587675" cy="6858000"/>
          </a:xfrm>
          <a:custGeom>
            <a:avLst/>
            <a:gdLst/>
            <a:ahLst/>
            <a:cxnLst/>
            <a:rect l="l" t="t" r="r" b="b"/>
            <a:pathLst>
              <a:path w="2587675" h="6858000">
                <a:moveTo>
                  <a:pt x="2587669" y="0"/>
                </a:moveTo>
                <a:lnTo>
                  <a:pt x="0" y="0"/>
                </a:lnTo>
                <a:lnTo>
                  <a:pt x="1208189" y="6858000"/>
                </a:lnTo>
                <a:lnTo>
                  <a:pt x="2587669" y="6858000"/>
                </a:lnTo>
                <a:lnTo>
                  <a:pt x="2587669" y="0"/>
                </a:lnTo>
                <a:close/>
              </a:path>
            </a:pathLst>
          </a:custGeom>
          <a:solidFill>
            <a:srgbClr val="90C225"/>
          </a:solidFill>
        </p:spPr>
        <p:txBody>
          <a:bodyPr wrap="square" lIns="0" tIns="0" rIns="0" bIns="0" rtlCol="0">
            <a:noAutofit/>
          </a:bodyPr>
          <a:lstStyle/>
          <a:p>
            <a:endParaRPr dirty="0"/>
          </a:p>
        </p:txBody>
      </p:sp>
      <p:sp>
        <p:nvSpPr>
          <p:cNvPr id="11" name="object 11"/>
          <p:cNvSpPr/>
          <p:nvPr/>
        </p:nvSpPr>
        <p:spPr>
          <a:xfrm>
            <a:off x="8932167" y="3048000"/>
            <a:ext cx="3259836" cy="3810000"/>
          </a:xfrm>
          <a:custGeom>
            <a:avLst/>
            <a:gdLst/>
            <a:ahLst/>
            <a:cxnLst/>
            <a:rect l="l" t="t" r="r" b="b"/>
            <a:pathLst>
              <a:path w="3259835" h="3810000">
                <a:moveTo>
                  <a:pt x="3259832" y="4"/>
                </a:moveTo>
                <a:lnTo>
                  <a:pt x="0" y="3810000"/>
                </a:lnTo>
                <a:lnTo>
                  <a:pt x="3259832" y="3810000"/>
                </a:lnTo>
                <a:lnTo>
                  <a:pt x="3259832" y="4"/>
                </a:lnTo>
                <a:close/>
              </a:path>
            </a:pathLst>
          </a:custGeom>
          <a:solidFill>
            <a:srgbClr val="539F20"/>
          </a:solidFill>
        </p:spPr>
        <p:txBody>
          <a:bodyPr wrap="square" lIns="0" tIns="0" rIns="0" bIns="0" rtlCol="0">
            <a:noAutofit/>
          </a:bodyPr>
          <a:lstStyle/>
          <a:p>
            <a:endParaRPr dirty="0"/>
          </a:p>
        </p:txBody>
      </p:sp>
      <p:sp>
        <p:nvSpPr>
          <p:cNvPr id="12" name="object 12"/>
          <p:cNvSpPr/>
          <p:nvPr/>
        </p:nvSpPr>
        <p:spPr>
          <a:xfrm>
            <a:off x="9337793" y="0"/>
            <a:ext cx="2851162" cy="6858000"/>
          </a:xfrm>
          <a:custGeom>
            <a:avLst/>
            <a:gdLst/>
            <a:ahLst/>
            <a:cxnLst/>
            <a:rect l="l" t="t" r="r" b="b"/>
            <a:pathLst>
              <a:path w="2851162" h="6858000">
                <a:moveTo>
                  <a:pt x="0" y="0"/>
                </a:moveTo>
                <a:lnTo>
                  <a:pt x="2467571" y="6858000"/>
                </a:lnTo>
                <a:lnTo>
                  <a:pt x="2851162" y="6858000"/>
                </a:lnTo>
                <a:lnTo>
                  <a:pt x="2851162" y="0"/>
                </a:lnTo>
                <a:lnTo>
                  <a:pt x="0" y="0"/>
                </a:lnTo>
                <a:close/>
              </a:path>
            </a:pathLst>
          </a:custGeom>
          <a:solidFill>
            <a:srgbClr val="3E7818"/>
          </a:solidFill>
        </p:spPr>
        <p:txBody>
          <a:bodyPr wrap="square" lIns="0" tIns="0" rIns="0" bIns="0" rtlCol="0">
            <a:noAutofit/>
          </a:bodyPr>
          <a:lstStyle/>
          <a:p>
            <a:endParaRPr dirty="0"/>
          </a:p>
        </p:txBody>
      </p:sp>
      <p:sp>
        <p:nvSpPr>
          <p:cNvPr id="13" name="object 13"/>
          <p:cNvSpPr/>
          <p:nvPr/>
        </p:nvSpPr>
        <p:spPr>
          <a:xfrm>
            <a:off x="10898132" y="0"/>
            <a:ext cx="1290815" cy="6858000"/>
          </a:xfrm>
          <a:custGeom>
            <a:avLst/>
            <a:gdLst/>
            <a:ahLst/>
            <a:cxnLst/>
            <a:rect l="l" t="t" r="r" b="b"/>
            <a:pathLst>
              <a:path w="1290815" h="6858000">
                <a:moveTo>
                  <a:pt x="1018946" y="0"/>
                </a:moveTo>
                <a:lnTo>
                  <a:pt x="0" y="6858000"/>
                </a:lnTo>
                <a:lnTo>
                  <a:pt x="1290815" y="6858000"/>
                </a:lnTo>
                <a:lnTo>
                  <a:pt x="1290815" y="0"/>
                </a:lnTo>
                <a:lnTo>
                  <a:pt x="1018946" y="0"/>
                </a:lnTo>
                <a:close/>
              </a:path>
            </a:pathLst>
          </a:custGeom>
          <a:solidFill>
            <a:srgbClr val="C0E373"/>
          </a:solidFill>
        </p:spPr>
        <p:txBody>
          <a:bodyPr wrap="square" lIns="0" tIns="0" rIns="0" bIns="0" rtlCol="0">
            <a:noAutofit/>
          </a:bodyPr>
          <a:lstStyle/>
          <a:p>
            <a:endParaRPr dirty="0"/>
          </a:p>
        </p:txBody>
      </p:sp>
      <p:sp>
        <p:nvSpPr>
          <p:cNvPr id="14" name="object 14"/>
          <p:cNvSpPr/>
          <p:nvPr/>
        </p:nvSpPr>
        <p:spPr>
          <a:xfrm>
            <a:off x="10940752" y="0"/>
            <a:ext cx="1248194" cy="6858000"/>
          </a:xfrm>
          <a:custGeom>
            <a:avLst/>
            <a:gdLst/>
            <a:ahLst/>
            <a:cxnLst/>
            <a:rect l="l" t="t" r="r" b="b"/>
            <a:pathLst>
              <a:path w="1248194" h="6858000">
                <a:moveTo>
                  <a:pt x="0" y="0"/>
                </a:moveTo>
                <a:lnTo>
                  <a:pt x="1107770" y="6858000"/>
                </a:lnTo>
                <a:lnTo>
                  <a:pt x="1248194" y="6858000"/>
                </a:lnTo>
                <a:lnTo>
                  <a:pt x="1248194" y="0"/>
                </a:lnTo>
                <a:lnTo>
                  <a:pt x="0" y="0"/>
                </a:lnTo>
                <a:close/>
              </a:path>
            </a:pathLst>
          </a:custGeom>
          <a:solidFill>
            <a:srgbClr val="90C225"/>
          </a:solidFill>
        </p:spPr>
        <p:txBody>
          <a:bodyPr wrap="square" lIns="0" tIns="0" rIns="0" bIns="0" rtlCol="0">
            <a:noAutofit/>
          </a:bodyPr>
          <a:lstStyle/>
          <a:p>
            <a:endParaRPr dirty="0"/>
          </a:p>
        </p:txBody>
      </p:sp>
      <p:sp>
        <p:nvSpPr>
          <p:cNvPr id="15" name="object 15"/>
          <p:cNvSpPr/>
          <p:nvPr/>
        </p:nvSpPr>
        <p:spPr>
          <a:xfrm>
            <a:off x="10372347" y="3590544"/>
            <a:ext cx="1816608" cy="3267455"/>
          </a:xfrm>
          <a:custGeom>
            <a:avLst/>
            <a:gdLst/>
            <a:ahLst/>
            <a:cxnLst/>
            <a:rect l="l" t="t" r="r" b="b"/>
            <a:pathLst>
              <a:path w="1816607" h="3267455">
                <a:moveTo>
                  <a:pt x="0" y="3267455"/>
                </a:moveTo>
                <a:lnTo>
                  <a:pt x="1816608" y="3267455"/>
                </a:lnTo>
                <a:lnTo>
                  <a:pt x="1816608" y="0"/>
                </a:lnTo>
                <a:lnTo>
                  <a:pt x="0" y="3267455"/>
                </a:lnTo>
                <a:close/>
              </a:path>
            </a:pathLst>
          </a:custGeom>
          <a:solidFill>
            <a:srgbClr val="90C225"/>
          </a:solidFill>
        </p:spPr>
        <p:txBody>
          <a:bodyPr wrap="square" lIns="0" tIns="0" rIns="0" bIns="0" rtlCol="0">
            <a:noAutofit/>
          </a:bodyPr>
          <a:lstStyle/>
          <a:p>
            <a:endParaRPr dirty="0"/>
          </a:p>
        </p:txBody>
      </p:sp>
      <p:sp>
        <p:nvSpPr>
          <p:cNvPr id="6" name="object 6"/>
          <p:cNvSpPr/>
          <p:nvPr/>
        </p:nvSpPr>
        <p:spPr>
          <a:xfrm>
            <a:off x="0" y="4012692"/>
            <a:ext cx="448056" cy="2845308"/>
          </a:xfrm>
          <a:custGeom>
            <a:avLst/>
            <a:gdLst/>
            <a:ahLst/>
            <a:cxnLst/>
            <a:rect l="l" t="t" r="r" b="b"/>
            <a:pathLst>
              <a:path w="448056" h="2845307">
                <a:moveTo>
                  <a:pt x="0" y="2845307"/>
                </a:moveTo>
                <a:lnTo>
                  <a:pt x="448056" y="2845307"/>
                </a:lnTo>
                <a:lnTo>
                  <a:pt x="0" y="0"/>
                </a:lnTo>
                <a:lnTo>
                  <a:pt x="0" y="2845307"/>
                </a:lnTo>
                <a:close/>
              </a:path>
            </a:pathLst>
          </a:custGeom>
          <a:solidFill>
            <a:srgbClr val="90C225"/>
          </a:solidFill>
        </p:spPr>
        <p:txBody>
          <a:bodyPr wrap="square" lIns="0" tIns="0" rIns="0" bIns="0" rtlCol="0">
            <a:noAutofit/>
          </a:bodyPr>
          <a:lstStyle/>
          <a:p>
            <a:endParaRPr dirty="0"/>
          </a:p>
        </p:txBody>
      </p:sp>
      <p:sp>
        <p:nvSpPr>
          <p:cNvPr id="5" name="object 5"/>
          <p:cNvSpPr/>
          <p:nvPr/>
        </p:nvSpPr>
        <p:spPr>
          <a:xfrm>
            <a:off x="5460057" y="3048000"/>
            <a:ext cx="2589081" cy="2588963"/>
          </a:xfrm>
          <a:prstGeom prst="rect">
            <a:avLst/>
          </a:prstGeom>
          <a:blipFill>
            <a:blip r:embed="rId2" cstate="print"/>
            <a:stretch>
              <a:fillRect/>
            </a:stretch>
          </a:blipFill>
        </p:spPr>
        <p:txBody>
          <a:bodyPr wrap="square" lIns="0" tIns="0" rIns="0" bIns="0" rtlCol="0">
            <a:noAutofit/>
          </a:bodyPr>
          <a:lstStyle/>
          <a:p>
            <a:endParaRPr dirty="0"/>
          </a:p>
        </p:txBody>
      </p:sp>
      <p:sp>
        <p:nvSpPr>
          <p:cNvPr id="4" name="object 4"/>
          <p:cNvSpPr txBox="1"/>
          <p:nvPr/>
        </p:nvSpPr>
        <p:spPr>
          <a:xfrm>
            <a:off x="4081868" y="2538671"/>
            <a:ext cx="1637085" cy="292100"/>
          </a:xfrm>
          <a:prstGeom prst="rect">
            <a:avLst/>
          </a:prstGeom>
        </p:spPr>
        <p:txBody>
          <a:bodyPr wrap="square" lIns="0" tIns="0" rIns="0" bIns="0" rtlCol="0">
            <a:noAutofit/>
          </a:bodyPr>
          <a:lstStyle/>
          <a:p>
            <a:pPr marL="12700">
              <a:lnSpc>
                <a:spcPts val="2245"/>
              </a:lnSpc>
              <a:spcBef>
                <a:spcPts val="112"/>
              </a:spcBef>
            </a:pPr>
            <a:r>
              <a:rPr sz="2100" spc="0" dirty="0" smtClean="0">
                <a:solidFill>
                  <a:srgbClr val="040404"/>
                </a:solidFill>
                <a:latin typeface="Arial"/>
                <a:cs typeface="Arial"/>
              </a:rPr>
              <a:t>Anthropology</a:t>
            </a:r>
            <a:endParaRPr sz="2100" dirty="0">
              <a:latin typeface="Arial"/>
              <a:cs typeface="Arial"/>
            </a:endParaRPr>
          </a:p>
        </p:txBody>
      </p:sp>
      <p:sp>
        <p:nvSpPr>
          <p:cNvPr id="3" name="object 3"/>
          <p:cNvSpPr txBox="1"/>
          <p:nvPr/>
        </p:nvSpPr>
        <p:spPr>
          <a:xfrm>
            <a:off x="2649574" y="3464066"/>
            <a:ext cx="127021" cy="892147"/>
          </a:xfrm>
          <a:prstGeom prst="rect">
            <a:avLst/>
          </a:prstGeom>
        </p:spPr>
        <p:txBody>
          <a:bodyPr wrap="square" lIns="0" tIns="0" rIns="0" bIns="0" rtlCol="0">
            <a:noAutofit/>
          </a:bodyPr>
          <a:lstStyle/>
          <a:p>
            <a:pPr marL="12701">
              <a:lnSpc>
                <a:spcPts val="1735"/>
              </a:lnSpc>
              <a:spcBef>
                <a:spcPts val="86"/>
              </a:spcBef>
            </a:pPr>
            <a:r>
              <a:rPr sz="1600" spc="0" dirty="0" smtClean="0">
                <a:solidFill>
                  <a:srgbClr val="040404"/>
                </a:solidFill>
                <a:latin typeface="Arial"/>
                <a:cs typeface="Arial"/>
              </a:rPr>
              <a:t>•</a:t>
            </a:r>
            <a:endParaRPr sz="1600" dirty="0">
              <a:latin typeface="Arial"/>
              <a:cs typeface="Arial"/>
            </a:endParaRPr>
          </a:p>
          <a:p>
            <a:pPr marL="12701">
              <a:lnSpc>
                <a:spcPct val="95825"/>
              </a:lnSpc>
              <a:spcBef>
                <a:spcPts val="685"/>
              </a:spcBef>
            </a:pPr>
            <a:r>
              <a:rPr sz="1600" spc="0" dirty="0" smtClean="0">
                <a:solidFill>
                  <a:srgbClr val="040404"/>
                </a:solidFill>
                <a:latin typeface="Arial"/>
                <a:cs typeface="Arial"/>
              </a:rPr>
              <a:t>•</a:t>
            </a:r>
            <a:endParaRPr sz="1600" dirty="0">
              <a:latin typeface="Arial"/>
              <a:cs typeface="Arial"/>
            </a:endParaRPr>
          </a:p>
          <a:p>
            <a:pPr marL="12700" marR="1">
              <a:lnSpc>
                <a:spcPct val="95825"/>
              </a:lnSpc>
              <a:spcBef>
                <a:spcPts val="772"/>
              </a:spcBef>
            </a:pPr>
            <a:r>
              <a:rPr sz="1600" spc="0" dirty="0" smtClean="0">
                <a:solidFill>
                  <a:srgbClr val="040404"/>
                </a:solidFill>
                <a:latin typeface="Arial"/>
                <a:cs typeface="Arial"/>
              </a:rPr>
              <a:t>•</a:t>
            </a:r>
            <a:endParaRPr sz="1600" dirty="0">
              <a:latin typeface="Arial"/>
              <a:cs typeface="Arial"/>
            </a:endParaRPr>
          </a:p>
        </p:txBody>
      </p:sp>
      <p:sp>
        <p:nvSpPr>
          <p:cNvPr id="2" name="object 2"/>
          <p:cNvSpPr txBox="1"/>
          <p:nvPr/>
        </p:nvSpPr>
        <p:spPr>
          <a:xfrm>
            <a:off x="2835692" y="3464066"/>
            <a:ext cx="2316509" cy="1260334"/>
          </a:xfrm>
          <a:prstGeom prst="rect">
            <a:avLst/>
          </a:prstGeom>
        </p:spPr>
        <p:txBody>
          <a:bodyPr wrap="square" lIns="0" tIns="0" rIns="0" bIns="0" rtlCol="0">
            <a:noAutofit/>
          </a:bodyPr>
          <a:lstStyle/>
          <a:p>
            <a:pPr marL="20791" marR="22349">
              <a:lnSpc>
                <a:spcPts val="1735"/>
              </a:lnSpc>
              <a:spcBef>
                <a:spcPts val="86"/>
              </a:spcBef>
            </a:pPr>
            <a:r>
              <a:rPr sz="1600" spc="0" dirty="0" smtClean="0">
                <a:solidFill>
                  <a:srgbClr val="040404"/>
                </a:solidFill>
                <a:latin typeface="Arial"/>
                <a:cs typeface="Arial"/>
              </a:rPr>
              <a:t>Who</a:t>
            </a:r>
            <a:r>
              <a:rPr sz="1600" spc="214" dirty="0" smtClean="0">
                <a:solidFill>
                  <a:srgbClr val="040404"/>
                </a:solidFill>
                <a:latin typeface="Arial"/>
                <a:cs typeface="Arial"/>
              </a:rPr>
              <a:t> </a:t>
            </a:r>
            <a:r>
              <a:rPr sz="1600" spc="0" dirty="0" smtClean="0">
                <a:solidFill>
                  <a:srgbClr val="040404"/>
                </a:solidFill>
                <a:latin typeface="Arial"/>
                <a:cs typeface="Arial"/>
              </a:rPr>
              <a:t>are</a:t>
            </a:r>
            <a:r>
              <a:rPr sz="1600" spc="109" dirty="0" smtClean="0">
                <a:solidFill>
                  <a:srgbClr val="040404"/>
                </a:solidFill>
                <a:latin typeface="Arial"/>
                <a:cs typeface="Arial"/>
              </a:rPr>
              <a:t> </a:t>
            </a:r>
            <a:r>
              <a:rPr sz="1600" spc="0" dirty="0" smtClean="0">
                <a:solidFill>
                  <a:srgbClr val="040404"/>
                </a:solidFill>
                <a:latin typeface="Arial"/>
                <a:cs typeface="Arial"/>
              </a:rPr>
              <a:t>you?</a:t>
            </a:r>
            <a:endParaRPr sz="1600" dirty="0">
              <a:latin typeface="Arial"/>
              <a:cs typeface="Arial"/>
            </a:endParaRPr>
          </a:p>
          <a:p>
            <a:pPr marL="20789" indent="1">
              <a:lnSpc>
                <a:spcPts val="1839"/>
              </a:lnSpc>
              <a:spcBef>
                <a:spcPts val="685"/>
              </a:spcBef>
            </a:pPr>
            <a:r>
              <a:rPr sz="1600" spc="0" dirty="0" smtClean="0">
                <a:solidFill>
                  <a:srgbClr val="040404"/>
                </a:solidFill>
                <a:latin typeface="Arial"/>
                <a:cs typeface="Arial"/>
              </a:rPr>
              <a:t>What</a:t>
            </a:r>
            <a:r>
              <a:rPr sz="1600" spc="408" dirty="0" smtClean="0">
                <a:solidFill>
                  <a:srgbClr val="040404"/>
                </a:solidFill>
                <a:latin typeface="Arial"/>
                <a:cs typeface="Arial"/>
              </a:rPr>
              <a:t> </a:t>
            </a:r>
            <a:r>
              <a:rPr sz="1600" spc="0" dirty="0" smtClean="0">
                <a:solidFill>
                  <a:srgbClr val="040404"/>
                </a:solidFill>
                <a:latin typeface="Arial"/>
                <a:cs typeface="Arial"/>
              </a:rPr>
              <a:t>makes</a:t>
            </a:r>
            <a:r>
              <a:rPr sz="1600" spc="69" dirty="0" smtClean="0">
                <a:solidFill>
                  <a:srgbClr val="040404"/>
                </a:solidFill>
                <a:latin typeface="Arial"/>
                <a:cs typeface="Arial"/>
              </a:rPr>
              <a:t> </a:t>
            </a:r>
            <a:r>
              <a:rPr sz="1600" spc="0" dirty="0" smtClean="0">
                <a:solidFill>
                  <a:srgbClr val="040404"/>
                </a:solidFill>
                <a:latin typeface="Arial"/>
                <a:cs typeface="Arial"/>
              </a:rPr>
              <a:t>you? </a:t>
            </a:r>
            <a:endParaRPr sz="1600" dirty="0">
              <a:latin typeface="Arial"/>
              <a:cs typeface="Arial"/>
            </a:endParaRPr>
          </a:p>
          <a:p>
            <a:pPr marL="20789">
              <a:lnSpc>
                <a:spcPts val="1839"/>
              </a:lnSpc>
              <a:spcBef>
                <a:spcPts val="772"/>
              </a:spcBef>
            </a:pPr>
            <a:r>
              <a:rPr sz="1600" spc="0" dirty="0" smtClean="0">
                <a:solidFill>
                  <a:srgbClr val="040404"/>
                </a:solidFill>
                <a:latin typeface="Arial"/>
                <a:cs typeface="Arial"/>
              </a:rPr>
              <a:t>What</a:t>
            </a:r>
            <a:r>
              <a:rPr sz="1600" spc="408" dirty="0" smtClean="0">
                <a:solidFill>
                  <a:srgbClr val="040404"/>
                </a:solidFill>
                <a:latin typeface="Arial"/>
                <a:cs typeface="Arial"/>
              </a:rPr>
              <a:t> </a:t>
            </a:r>
            <a:r>
              <a:rPr sz="1600" spc="0" dirty="0" smtClean="0">
                <a:solidFill>
                  <a:srgbClr val="040404"/>
                </a:solidFill>
                <a:latin typeface="Arial"/>
                <a:cs typeface="Arial"/>
              </a:rPr>
              <a:t>is</a:t>
            </a:r>
            <a:r>
              <a:rPr sz="1600" spc="-68" dirty="0" smtClean="0">
                <a:solidFill>
                  <a:srgbClr val="040404"/>
                </a:solidFill>
                <a:latin typeface="Arial"/>
                <a:cs typeface="Arial"/>
              </a:rPr>
              <a:t> </a:t>
            </a:r>
            <a:r>
              <a:rPr sz="1600" spc="0" dirty="0" smtClean="0">
                <a:solidFill>
                  <a:srgbClr val="040404"/>
                </a:solidFill>
                <a:latin typeface="Arial"/>
                <a:cs typeface="Arial"/>
              </a:rPr>
              <a:t>your</a:t>
            </a:r>
            <a:r>
              <a:rPr sz="1600" spc="331" dirty="0" smtClean="0">
                <a:solidFill>
                  <a:srgbClr val="040404"/>
                </a:solidFill>
                <a:latin typeface="Arial"/>
                <a:cs typeface="Arial"/>
              </a:rPr>
              <a:t> </a:t>
            </a:r>
            <a:r>
              <a:rPr sz="1600" spc="0" dirty="0" smtClean="0">
                <a:solidFill>
                  <a:srgbClr val="040404"/>
                </a:solidFill>
                <a:latin typeface="Arial"/>
                <a:cs typeface="Arial"/>
              </a:rPr>
              <a:t>place</a:t>
            </a:r>
            <a:r>
              <a:rPr lang="en-US" sz="1600" spc="0" dirty="0" smtClean="0">
                <a:solidFill>
                  <a:srgbClr val="040404"/>
                </a:solidFill>
                <a:latin typeface="Arial"/>
                <a:cs typeface="Arial"/>
              </a:rPr>
              <a:t> in</a:t>
            </a:r>
            <a:endParaRPr sz="1600" dirty="0">
              <a:latin typeface="Arial"/>
              <a:cs typeface="Arial"/>
            </a:endParaRPr>
          </a:p>
          <a:p>
            <a:pPr marL="12700" marR="22349">
              <a:lnSpc>
                <a:spcPts val="1415"/>
              </a:lnSpc>
              <a:spcBef>
                <a:spcPts val="843"/>
              </a:spcBef>
            </a:pPr>
            <a:r>
              <a:rPr sz="2400" spc="0" baseline="1811" dirty="0" smtClean="0">
                <a:solidFill>
                  <a:srgbClr val="040404"/>
                </a:solidFill>
                <a:latin typeface="Arial"/>
                <a:cs typeface="Arial"/>
              </a:rPr>
              <a:t>this</a:t>
            </a:r>
            <a:r>
              <a:rPr sz="2400" spc="318" baseline="1811" dirty="0" smtClean="0">
                <a:solidFill>
                  <a:srgbClr val="040404"/>
                </a:solidFill>
                <a:latin typeface="Arial"/>
                <a:cs typeface="Arial"/>
              </a:rPr>
              <a:t> </a:t>
            </a:r>
            <a:r>
              <a:rPr sz="2400" spc="0" baseline="1811" dirty="0" smtClean="0">
                <a:solidFill>
                  <a:srgbClr val="040404"/>
                </a:solidFill>
                <a:latin typeface="Arial"/>
                <a:cs typeface="Arial"/>
              </a:rPr>
              <a:t>world?</a:t>
            </a:r>
            <a:endParaRPr sz="1600" dirty="0">
              <a:latin typeface="Arial"/>
              <a:cs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9371076" y="0"/>
            <a:ext cx="1219200" cy="6858000"/>
          </a:xfrm>
          <a:custGeom>
            <a:avLst/>
            <a:gdLst/>
            <a:ahLst/>
            <a:cxnLst/>
            <a:rect l="l" t="t" r="r" b="b"/>
            <a:pathLst>
              <a:path w="1219200" h="6858000">
                <a:moveTo>
                  <a:pt x="0" y="0"/>
                </a:moveTo>
                <a:lnTo>
                  <a:pt x="1219200" y="6858000"/>
                </a:lnTo>
              </a:path>
            </a:pathLst>
          </a:custGeom>
          <a:ln w="9144">
            <a:solidFill>
              <a:srgbClr val="C0C0C0"/>
            </a:solidFill>
          </a:ln>
        </p:spPr>
        <p:txBody>
          <a:bodyPr wrap="square" lIns="0" tIns="0" rIns="0" bIns="0" rtlCol="0">
            <a:noAutofit/>
          </a:bodyPr>
          <a:lstStyle/>
          <a:p>
            <a:endParaRPr dirty="0"/>
          </a:p>
        </p:txBody>
      </p:sp>
      <p:sp>
        <p:nvSpPr>
          <p:cNvPr id="6" name="object 6"/>
          <p:cNvSpPr/>
          <p:nvPr/>
        </p:nvSpPr>
        <p:spPr>
          <a:xfrm>
            <a:off x="7424931" y="3681983"/>
            <a:ext cx="4763554" cy="3176587"/>
          </a:xfrm>
          <a:custGeom>
            <a:avLst/>
            <a:gdLst/>
            <a:ahLst/>
            <a:cxnLst/>
            <a:rect l="l" t="t" r="r" b="b"/>
            <a:pathLst>
              <a:path w="4763554" h="3176587">
                <a:moveTo>
                  <a:pt x="4763554" y="0"/>
                </a:moveTo>
                <a:lnTo>
                  <a:pt x="857" y="3176016"/>
                </a:lnTo>
              </a:path>
              <a:path w="4763554" h="3176587">
                <a:moveTo>
                  <a:pt x="857" y="3176016"/>
                </a:moveTo>
                <a:lnTo>
                  <a:pt x="4763554" y="1"/>
                </a:lnTo>
              </a:path>
            </a:pathLst>
          </a:custGeom>
          <a:ln w="9144">
            <a:solidFill>
              <a:srgbClr val="D9DADA"/>
            </a:solidFill>
          </a:ln>
        </p:spPr>
        <p:txBody>
          <a:bodyPr wrap="square" lIns="0" tIns="0" rIns="0" bIns="0" rtlCol="0">
            <a:noAutofit/>
          </a:bodyPr>
          <a:lstStyle/>
          <a:p>
            <a:endParaRPr dirty="0"/>
          </a:p>
        </p:txBody>
      </p:sp>
      <p:sp>
        <p:nvSpPr>
          <p:cNvPr id="7" name="object 7"/>
          <p:cNvSpPr/>
          <p:nvPr/>
        </p:nvSpPr>
        <p:spPr>
          <a:xfrm>
            <a:off x="9182100" y="0"/>
            <a:ext cx="3006852" cy="6858000"/>
          </a:xfrm>
          <a:custGeom>
            <a:avLst/>
            <a:gdLst/>
            <a:ahLst/>
            <a:cxnLst/>
            <a:rect l="l" t="t" r="r" b="b"/>
            <a:pathLst>
              <a:path w="3006852" h="6858000">
                <a:moveTo>
                  <a:pt x="2042464" y="0"/>
                </a:moveTo>
                <a:lnTo>
                  <a:pt x="0" y="6858000"/>
                </a:lnTo>
                <a:lnTo>
                  <a:pt x="3006851" y="6858000"/>
                </a:lnTo>
                <a:lnTo>
                  <a:pt x="3006851" y="0"/>
                </a:lnTo>
                <a:lnTo>
                  <a:pt x="2042464" y="0"/>
                </a:lnTo>
                <a:close/>
              </a:path>
            </a:pathLst>
          </a:custGeom>
          <a:solidFill>
            <a:srgbClr val="90C225"/>
          </a:solidFill>
        </p:spPr>
        <p:txBody>
          <a:bodyPr wrap="square" lIns="0" tIns="0" rIns="0" bIns="0" rtlCol="0">
            <a:noAutofit/>
          </a:bodyPr>
          <a:lstStyle/>
          <a:p>
            <a:endParaRPr dirty="0"/>
          </a:p>
        </p:txBody>
      </p:sp>
      <p:sp>
        <p:nvSpPr>
          <p:cNvPr id="8" name="object 8"/>
          <p:cNvSpPr/>
          <p:nvPr/>
        </p:nvSpPr>
        <p:spPr>
          <a:xfrm>
            <a:off x="9604330" y="0"/>
            <a:ext cx="2587675" cy="6858000"/>
          </a:xfrm>
          <a:custGeom>
            <a:avLst/>
            <a:gdLst/>
            <a:ahLst/>
            <a:cxnLst/>
            <a:rect l="l" t="t" r="r" b="b"/>
            <a:pathLst>
              <a:path w="2587675" h="6858000">
                <a:moveTo>
                  <a:pt x="2587669" y="0"/>
                </a:moveTo>
                <a:lnTo>
                  <a:pt x="0" y="0"/>
                </a:lnTo>
                <a:lnTo>
                  <a:pt x="1208189" y="6858000"/>
                </a:lnTo>
                <a:lnTo>
                  <a:pt x="2587669" y="6858000"/>
                </a:lnTo>
                <a:lnTo>
                  <a:pt x="2587669" y="0"/>
                </a:lnTo>
                <a:close/>
              </a:path>
            </a:pathLst>
          </a:custGeom>
          <a:solidFill>
            <a:srgbClr val="90C225"/>
          </a:solidFill>
        </p:spPr>
        <p:txBody>
          <a:bodyPr wrap="square" lIns="0" tIns="0" rIns="0" bIns="0" rtlCol="0">
            <a:noAutofit/>
          </a:bodyPr>
          <a:lstStyle/>
          <a:p>
            <a:endParaRPr dirty="0"/>
          </a:p>
        </p:txBody>
      </p:sp>
      <p:sp>
        <p:nvSpPr>
          <p:cNvPr id="9" name="object 9"/>
          <p:cNvSpPr/>
          <p:nvPr/>
        </p:nvSpPr>
        <p:spPr>
          <a:xfrm>
            <a:off x="8932167" y="3048000"/>
            <a:ext cx="3259836" cy="3810000"/>
          </a:xfrm>
          <a:custGeom>
            <a:avLst/>
            <a:gdLst/>
            <a:ahLst/>
            <a:cxnLst/>
            <a:rect l="l" t="t" r="r" b="b"/>
            <a:pathLst>
              <a:path w="3259835" h="3810000">
                <a:moveTo>
                  <a:pt x="3259832" y="4"/>
                </a:moveTo>
                <a:lnTo>
                  <a:pt x="0" y="3810000"/>
                </a:lnTo>
                <a:lnTo>
                  <a:pt x="3259832" y="3810000"/>
                </a:lnTo>
                <a:lnTo>
                  <a:pt x="3259832" y="4"/>
                </a:lnTo>
                <a:close/>
              </a:path>
            </a:pathLst>
          </a:custGeom>
          <a:solidFill>
            <a:srgbClr val="539F20"/>
          </a:solidFill>
        </p:spPr>
        <p:txBody>
          <a:bodyPr wrap="square" lIns="0" tIns="0" rIns="0" bIns="0" rtlCol="0">
            <a:noAutofit/>
          </a:bodyPr>
          <a:lstStyle/>
          <a:p>
            <a:endParaRPr dirty="0"/>
          </a:p>
        </p:txBody>
      </p:sp>
      <p:sp>
        <p:nvSpPr>
          <p:cNvPr id="10" name="object 10"/>
          <p:cNvSpPr/>
          <p:nvPr/>
        </p:nvSpPr>
        <p:spPr>
          <a:xfrm>
            <a:off x="9337793" y="0"/>
            <a:ext cx="2851162" cy="6858000"/>
          </a:xfrm>
          <a:custGeom>
            <a:avLst/>
            <a:gdLst/>
            <a:ahLst/>
            <a:cxnLst/>
            <a:rect l="l" t="t" r="r" b="b"/>
            <a:pathLst>
              <a:path w="2851162" h="6858000">
                <a:moveTo>
                  <a:pt x="0" y="0"/>
                </a:moveTo>
                <a:lnTo>
                  <a:pt x="2467571" y="6858000"/>
                </a:lnTo>
                <a:lnTo>
                  <a:pt x="2851162" y="6858000"/>
                </a:lnTo>
                <a:lnTo>
                  <a:pt x="2851162" y="0"/>
                </a:lnTo>
                <a:lnTo>
                  <a:pt x="0" y="0"/>
                </a:lnTo>
                <a:close/>
              </a:path>
            </a:pathLst>
          </a:custGeom>
          <a:solidFill>
            <a:srgbClr val="3E7818"/>
          </a:solidFill>
        </p:spPr>
        <p:txBody>
          <a:bodyPr wrap="square" lIns="0" tIns="0" rIns="0" bIns="0" rtlCol="0">
            <a:noAutofit/>
          </a:bodyPr>
          <a:lstStyle/>
          <a:p>
            <a:endParaRPr dirty="0"/>
          </a:p>
        </p:txBody>
      </p:sp>
      <p:sp>
        <p:nvSpPr>
          <p:cNvPr id="11" name="object 11"/>
          <p:cNvSpPr/>
          <p:nvPr/>
        </p:nvSpPr>
        <p:spPr>
          <a:xfrm>
            <a:off x="10898132" y="0"/>
            <a:ext cx="1290815" cy="6858000"/>
          </a:xfrm>
          <a:custGeom>
            <a:avLst/>
            <a:gdLst/>
            <a:ahLst/>
            <a:cxnLst/>
            <a:rect l="l" t="t" r="r" b="b"/>
            <a:pathLst>
              <a:path w="1290815" h="6858000">
                <a:moveTo>
                  <a:pt x="1018946" y="0"/>
                </a:moveTo>
                <a:lnTo>
                  <a:pt x="0" y="6858000"/>
                </a:lnTo>
                <a:lnTo>
                  <a:pt x="1290815" y="6858000"/>
                </a:lnTo>
                <a:lnTo>
                  <a:pt x="1290815" y="0"/>
                </a:lnTo>
                <a:lnTo>
                  <a:pt x="1018946" y="0"/>
                </a:lnTo>
                <a:close/>
              </a:path>
            </a:pathLst>
          </a:custGeom>
          <a:solidFill>
            <a:srgbClr val="C0E373"/>
          </a:solidFill>
        </p:spPr>
        <p:txBody>
          <a:bodyPr wrap="square" lIns="0" tIns="0" rIns="0" bIns="0" rtlCol="0">
            <a:noAutofit/>
          </a:bodyPr>
          <a:lstStyle/>
          <a:p>
            <a:endParaRPr dirty="0"/>
          </a:p>
        </p:txBody>
      </p:sp>
      <p:sp>
        <p:nvSpPr>
          <p:cNvPr id="12" name="object 12"/>
          <p:cNvSpPr/>
          <p:nvPr/>
        </p:nvSpPr>
        <p:spPr>
          <a:xfrm>
            <a:off x="10940752" y="0"/>
            <a:ext cx="1248194" cy="6858000"/>
          </a:xfrm>
          <a:custGeom>
            <a:avLst/>
            <a:gdLst/>
            <a:ahLst/>
            <a:cxnLst/>
            <a:rect l="l" t="t" r="r" b="b"/>
            <a:pathLst>
              <a:path w="1248194" h="6858000">
                <a:moveTo>
                  <a:pt x="0" y="0"/>
                </a:moveTo>
                <a:lnTo>
                  <a:pt x="1107770" y="6858000"/>
                </a:lnTo>
                <a:lnTo>
                  <a:pt x="1248194" y="6858000"/>
                </a:lnTo>
                <a:lnTo>
                  <a:pt x="1248194" y="0"/>
                </a:lnTo>
                <a:lnTo>
                  <a:pt x="0" y="0"/>
                </a:lnTo>
                <a:close/>
              </a:path>
            </a:pathLst>
          </a:custGeom>
          <a:solidFill>
            <a:srgbClr val="90C225"/>
          </a:solidFill>
        </p:spPr>
        <p:txBody>
          <a:bodyPr wrap="square" lIns="0" tIns="0" rIns="0" bIns="0" rtlCol="0">
            <a:noAutofit/>
          </a:bodyPr>
          <a:lstStyle/>
          <a:p>
            <a:endParaRPr dirty="0"/>
          </a:p>
        </p:txBody>
      </p:sp>
      <p:sp>
        <p:nvSpPr>
          <p:cNvPr id="13" name="object 13"/>
          <p:cNvSpPr/>
          <p:nvPr/>
        </p:nvSpPr>
        <p:spPr>
          <a:xfrm>
            <a:off x="10372347" y="3590544"/>
            <a:ext cx="1816608" cy="3267455"/>
          </a:xfrm>
          <a:custGeom>
            <a:avLst/>
            <a:gdLst/>
            <a:ahLst/>
            <a:cxnLst/>
            <a:rect l="l" t="t" r="r" b="b"/>
            <a:pathLst>
              <a:path w="1816607" h="3267455">
                <a:moveTo>
                  <a:pt x="0" y="3267455"/>
                </a:moveTo>
                <a:lnTo>
                  <a:pt x="1816608" y="3267455"/>
                </a:lnTo>
                <a:lnTo>
                  <a:pt x="1816608" y="0"/>
                </a:lnTo>
                <a:lnTo>
                  <a:pt x="0" y="3267455"/>
                </a:lnTo>
                <a:close/>
              </a:path>
            </a:pathLst>
          </a:custGeom>
          <a:solidFill>
            <a:srgbClr val="90C225"/>
          </a:solidFill>
        </p:spPr>
        <p:txBody>
          <a:bodyPr wrap="square" lIns="0" tIns="0" rIns="0" bIns="0" rtlCol="0">
            <a:noAutofit/>
          </a:bodyPr>
          <a:lstStyle/>
          <a:p>
            <a:endParaRPr dirty="0"/>
          </a:p>
        </p:txBody>
      </p:sp>
      <p:sp>
        <p:nvSpPr>
          <p:cNvPr id="4" name="object 4"/>
          <p:cNvSpPr/>
          <p:nvPr/>
        </p:nvSpPr>
        <p:spPr>
          <a:xfrm>
            <a:off x="0" y="4012692"/>
            <a:ext cx="448056" cy="2845308"/>
          </a:xfrm>
          <a:custGeom>
            <a:avLst/>
            <a:gdLst/>
            <a:ahLst/>
            <a:cxnLst/>
            <a:rect l="l" t="t" r="r" b="b"/>
            <a:pathLst>
              <a:path w="448056" h="2845307">
                <a:moveTo>
                  <a:pt x="0" y="2845307"/>
                </a:moveTo>
                <a:lnTo>
                  <a:pt x="448056" y="2845307"/>
                </a:lnTo>
                <a:lnTo>
                  <a:pt x="0" y="0"/>
                </a:lnTo>
                <a:lnTo>
                  <a:pt x="0" y="2845307"/>
                </a:lnTo>
                <a:close/>
              </a:path>
            </a:pathLst>
          </a:custGeom>
          <a:solidFill>
            <a:srgbClr val="90C225"/>
          </a:solidFill>
        </p:spPr>
        <p:txBody>
          <a:bodyPr wrap="square" lIns="0" tIns="0" rIns="0" bIns="0" rtlCol="0">
            <a:noAutofit/>
          </a:bodyPr>
          <a:lstStyle/>
          <a:p>
            <a:endParaRPr dirty="0"/>
          </a:p>
        </p:txBody>
      </p:sp>
      <p:sp>
        <p:nvSpPr>
          <p:cNvPr id="3" name="object 3"/>
          <p:cNvSpPr txBox="1"/>
          <p:nvPr/>
        </p:nvSpPr>
        <p:spPr>
          <a:xfrm>
            <a:off x="4081868" y="2538671"/>
            <a:ext cx="1637085" cy="292100"/>
          </a:xfrm>
          <a:prstGeom prst="rect">
            <a:avLst/>
          </a:prstGeom>
        </p:spPr>
        <p:txBody>
          <a:bodyPr wrap="square" lIns="0" tIns="0" rIns="0" bIns="0" rtlCol="0">
            <a:noAutofit/>
          </a:bodyPr>
          <a:lstStyle/>
          <a:p>
            <a:pPr marL="12700">
              <a:lnSpc>
                <a:spcPts val="2245"/>
              </a:lnSpc>
              <a:spcBef>
                <a:spcPts val="112"/>
              </a:spcBef>
            </a:pPr>
            <a:r>
              <a:rPr sz="2100" spc="0" dirty="0" smtClean="0">
                <a:solidFill>
                  <a:srgbClr val="050505"/>
                </a:solidFill>
                <a:latin typeface="Arial"/>
                <a:cs typeface="Arial"/>
              </a:rPr>
              <a:t>Anthropology</a:t>
            </a:r>
            <a:endParaRPr sz="2100" dirty="0">
              <a:latin typeface="Arial"/>
              <a:cs typeface="Arial"/>
            </a:endParaRPr>
          </a:p>
        </p:txBody>
      </p:sp>
      <p:sp>
        <p:nvSpPr>
          <p:cNvPr id="2" name="object 2"/>
          <p:cNvSpPr txBox="1"/>
          <p:nvPr/>
        </p:nvSpPr>
        <p:spPr>
          <a:xfrm>
            <a:off x="2690037" y="3140384"/>
            <a:ext cx="4260897" cy="2397265"/>
          </a:xfrm>
          <a:prstGeom prst="rect">
            <a:avLst/>
          </a:prstGeom>
        </p:spPr>
        <p:txBody>
          <a:bodyPr wrap="square" lIns="0" tIns="0" rIns="0" bIns="0" rtlCol="0">
            <a:noAutofit/>
          </a:bodyPr>
          <a:lstStyle/>
          <a:p>
            <a:pPr marL="12700" marR="22349">
              <a:lnSpc>
                <a:spcPts val="1735"/>
              </a:lnSpc>
              <a:spcBef>
                <a:spcPts val="86"/>
              </a:spcBef>
            </a:pPr>
            <a:endParaRPr sz="1600" dirty="0">
              <a:latin typeface="Arial"/>
              <a:cs typeface="Arial"/>
            </a:endParaRPr>
          </a:p>
          <a:p>
            <a:pPr marL="12700" marR="22349">
              <a:lnSpc>
                <a:spcPct val="95825"/>
              </a:lnSpc>
              <a:spcBef>
                <a:spcPts val="685"/>
              </a:spcBef>
            </a:pPr>
            <a:r>
              <a:rPr sz="1600" spc="0" dirty="0" smtClean="0">
                <a:solidFill>
                  <a:srgbClr val="050505"/>
                </a:solidFill>
                <a:latin typeface="Arial"/>
                <a:cs typeface="Arial"/>
              </a:rPr>
              <a:t>• </a:t>
            </a:r>
            <a:r>
              <a:rPr sz="1600" spc="82" dirty="0" smtClean="0">
                <a:solidFill>
                  <a:srgbClr val="050505"/>
                </a:solidFill>
                <a:latin typeface="Arial"/>
                <a:cs typeface="Arial"/>
              </a:rPr>
              <a:t> </a:t>
            </a:r>
            <a:r>
              <a:rPr sz="1600" spc="0" dirty="0" smtClean="0">
                <a:solidFill>
                  <a:srgbClr val="050505"/>
                </a:solidFill>
                <a:latin typeface="Arial"/>
                <a:cs typeface="Arial"/>
              </a:rPr>
              <a:t>"anthropos"</a:t>
            </a:r>
            <a:r>
              <a:rPr sz="1600" spc="248" dirty="0" smtClean="0">
                <a:solidFill>
                  <a:srgbClr val="050505"/>
                </a:solidFill>
                <a:latin typeface="Arial"/>
                <a:cs typeface="Arial"/>
              </a:rPr>
              <a:t> </a:t>
            </a:r>
            <a:r>
              <a:rPr sz="1600" spc="0" dirty="0" smtClean="0">
                <a:solidFill>
                  <a:srgbClr val="050505"/>
                </a:solidFill>
                <a:latin typeface="Arial"/>
                <a:cs typeface="Arial"/>
              </a:rPr>
              <a:t>(Greek)= </a:t>
            </a:r>
            <a:r>
              <a:rPr sz="1600" spc="19" dirty="0" smtClean="0">
                <a:solidFill>
                  <a:srgbClr val="050505"/>
                </a:solidFill>
                <a:latin typeface="Arial"/>
                <a:cs typeface="Arial"/>
              </a:rPr>
              <a:t> </a:t>
            </a:r>
            <a:r>
              <a:rPr sz="1600" spc="0" dirty="0" smtClean="0">
                <a:solidFill>
                  <a:srgbClr val="050505"/>
                </a:solidFill>
                <a:latin typeface="Arial"/>
                <a:cs typeface="Arial"/>
              </a:rPr>
              <a:t>"man"</a:t>
            </a:r>
            <a:endParaRPr sz="1600" dirty="0">
              <a:latin typeface="Arial"/>
              <a:cs typeface="Arial"/>
            </a:endParaRPr>
          </a:p>
          <a:p>
            <a:pPr marL="12701" marR="22349">
              <a:lnSpc>
                <a:spcPct val="95825"/>
              </a:lnSpc>
              <a:spcBef>
                <a:spcPts val="772"/>
              </a:spcBef>
            </a:pPr>
            <a:r>
              <a:rPr sz="1600" spc="0" dirty="0" smtClean="0">
                <a:solidFill>
                  <a:srgbClr val="050505"/>
                </a:solidFill>
                <a:latin typeface="Arial"/>
                <a:cs typeface="Arial"/>
              </a:rPr>
              <a:t>• </a:t>
            </a:r>
            <a:r>
              <a:rPr sz="1600" spc="82" dirty="0" smtClean="0">
                <a:solidFill>
                  <a:srgbClr val="050505"/>
                </a:solidFill>
                <a:latin typeface="Arial"/>
                <a:cs typeface="Arial"/>
              </a:rPr>
              <a:t> </a:t>
            </a:r>
            <a:r>
              <a:rPr sz="1600" spc="0" dirty="0" smtClean="0">
                <a:solidFill>
                  <a:srgbClr val="050505"/>
                </a:solidFill>
                <a:latin typeface="Arial"/>
                <a:cs typeface="Arial"/>
              </a:rPr>
              <a:t>"logos" </a:t>
            </a:r>
            <a:r>
              <a:rPr sz="1600" spc="207" dirty="0" smtClean="0">
                <a:solidFill>
                  <a:srgbClr val="050505"/>
                </a:solidFill>
                <a:latin typeface="Arial"/>
                <a:cs typeface="Arial"/>
              </a:rPr>
              <a:t> </a:t>
            </a:r>
            <a:r>
              <a:rPr sz="1600" spc="0" dirty="0" smtClean="0">
                <a:solidFill>
                  <a:srgbClr val="050505"/>
                </a:solidFill>
                <a:latin typeface="Arial"/>
                <a:cs typeface="Arial"/>
              </a:rPr>
              <a:t>(Greek)= </a:t>
            </a:r>
            <a:r>
              <a:rPr sz="1600" spc="19" dirty="0" smtClean="0">
                <a:solidFill>
                  <a:srgbClr val="050505"/>
                </a:solidFill>
                <a:latin typeface="Arial"/>
                <a:cs typeface="Arial"/>
              </a:rPr>
              <a:t> </a:t>
            </a:r>
            <a:r>
              <a:rPr sz="1600" spc="0" dirty="0" smtClean="0">
                <a:solidFill>
                  <a:srgbClr val="050505"/>
                </a:solidFill>
                <a:latin typeface="Arial"/>
                <a:cs typeface="Arial"/>
              </a:rPr>
              <a:t>"study"</a:t>
            </a:r>
            <a:endParaRPr sz="1600" dirty="0">
              <a:latin typeface="Arial"/>
              <a:cs typeface="Arial"/>
            </a:endParaRPr>
          </a:p>
          <a:p>
            <a:pPr marL="12703" marR="22349">
              <a:lnSpc>
                <a:spcPct val="95825"/>
              </a:lnSpc>
              <a:spcBef>
                <a:spcPts val="772"/>
              </a:spcBef>
            </a:pPr>
            <a:r>
              <a:rPr sz="1600" i="1" spc="0" dirty="0" smtClean="0">
                <a:solidFill>
                  <a:srgbClr val="050505"/>
                </a:solidFill>
                <a:latin typeface="Arial"/>
                <a:cs typeface="Arial"/>
              </a:rPr>
              <a:t>Essential</a:t>
            </a:r>
            <a:r>
              <a:rPr sz="1600" i="1" spc="200" dirty="0" smtClean="0">
                <a:solidFill>
                  <a:srgbClr val="050505"/>
                </a:solidFill>
                <a:latin typeface="Arial"/>
                <a:cs typeface="Arial"/>
              </a:rPr>
              <a:t> </a:t>
            </a:r>
            <a:r>
              <a:rPr sz="1600" spc="0" dirty="0" smtClean="0">
                <a:solidFill>
                  <a:srgbClr val="050505"/>
                </a:solidFill>
                <a:latin typeface="Arial"/>
                <a:cs typeface="Arial"/>
              </a:rPr>
              <a:t>Definition</a:t>
            </a:r>
            <a:endParaRPr sz="1600" dirty="0">
              <a:latin typeface="Arial"/>
              <a:cs typeface="Arial"/>
            </a:endParaRPr>
          </a:p>
          <a:p>
            <a:pPr marL="206917" indent="-194213">
              <a:lnSpc>
                <a:spcPts val="1839"/>
              </a:lnSpc>
              <a:spcBef>
                <a:spcPts val="836"/>
              </a:spcBef>
              <a:tabLst>
                <a:tab pos="203200" algn="l"/>
              </a:tabLst>
            </a:pPr>
            <a:r>
              <a:rPr sz="1600" spc="0" dirty="0" smtClean="0">
                <a:solidFill>
                  <a:srgbClr val="050505"/>
                </a:solidFill>
                <a:latin typeface="Arial"/>
                <a:cs typeface="Arial"/>
              </a:rPr>
              <a:t>•</a:t>
            </a:r>
            <a:r>
              <a:rPr sz="1600" spc="-415" dirty="0" smtClean="0">
                <a:solidFill>
                  <a:srgbClr val="050505"/>
                </a:solidFill>
                <a:latin typeface="Arial"/>
                <a:cs typeface="Arial"/>
              </a:rPr>
              <a:t> </a:t>
            </a:r>
            <a:r>
              <a:rPr sz="1600" spc="0" dirty="0" smtClean="0">
                <a:solidFill>
                  <a:srgbClr val="050505"/>
                </a:solidFill>
                <a:latin typeface="Arial"/>
                <a:cs typeface="Arial"/>
              </a:rPr>
              <a:t>	Branch</a:t>
            </a:r>
            <a:r>
              <a:rPr sz="1600" spc="93" dirty="0" smtClean="0">
                <a:solidFill>
                  <a:srgbClr val="050505"/>
                </a:solidFill>
                <a:latin typeface="Arial"/>
                <a:cs typeface="Arial"/>
              </a:rPr>
              <a:t> </a:t>
            </a:r>
            <a:r>
              <a:rPr sz="1600" spc="0" dirty="0" smtClean="0">
                <a:solidFill>
                  <a:srgbClr val="050505"/>
                </a:solidFill>
                <a:latin typeface="Arial"/>
                <a:cs typeface="Arial"/>
              </a:rPr>
              <a:t>of</a:t>
            </a:r>
            <a:r>
              <a:rPr sz="1600" spc="198" dirty="0" smtClean="0">
                <a:solidFill>
                  <a:srgbClr val="050505"/>
                </a:solidFill>
                <a:latin typeface="Arial"/>
                <a:cs typeface="Arial"/>
              </a:rPr>
              <a:t> </a:t>
            </a:r>
            <a:r>
              <a:rPr sz="1600" spc="0" dirty="0" smtClean="0">
                <a:solidFill>
                  <a:srgbClr val="050505"/>
                </a:solidFill>
                <a:latin typeface="Arial"/>
                <a:cs typeface="Arial"/>
              </a:rPr>
              <a:t>knowledge </a:t>
            </a:r>
            <a:r>
              <a:rPr sz="1600" spc="64" dirty="0" smtClean="0">
                <a:solidFill>
                  <a:srgbClr val="050505"/>
                </a:solidFill>
                <a:latin typeface="Arial"/>
                <a:cs typeface="Arial"/>
              </a:rPr>
              <a:t> </a:t>
            </a:r>
            <a:r>
              <a:rPr sz="1600" spc="0" dirty="0" smtClean="0">
                <a:solidFill>
                  <a:srgbClr val="050505"/>
                </a:solidFill>
                <a:latin typeface="Arial"/>
                <a:cs typeface="Arial"/>
              </a:rPr>
              <a:t>which</a:t>
            </a:r>
            <a:r>
              <a:rPr sz="1600" spc="437" dirty="0" smtClean="0">
                <a:solidFill>
                  <a:srgbClr val="050505"/>
                </a:solidFill>
                <a:latin typeface="Arial"/>
                <a:cs typeface="Arial"/>
              </a:rPr>
              <a:t> </a:t>
            </a:r>
            <a:r>
              <a:rPr sz="1600" spc="0" dirty="0" smtClean="0">
                <a:solidFill>
                  <a:srgbClr val="050505"/>
                </a:solidFill>
                <a:latin typeface="Arial"/>
                <a:cs typeface="Arial"/>
              </a:rPr>
              <a:t>deals</a:t>
            </a:r>
            <a:r>
              <a:rPr sz="1600" spc="1" dirty="0" smtClean="0">
                <a:solidFill>
                  <a:srgbClr val="050505"/>
                </a:solidFill>
                <a:latin typeface="Arial"/>
                <a:cs typeface="Arial"/>
              </a:rPr>
              <a:t> </a:t>
            </a:r>
            <a:r>
              <a:rPr sz="1600" spc="0" dirty="0" smtClean="0">
                <a:solidFill>
                  <a:srgbClr val="050505"/>
                </a:solidFill>
                <a:latin typeface="Arial"/>
                <a:cs typeface="Arial"/>
              </a:rPr>
              <a:t>with </a:t>
            </a:r>
            <a:r>
              <a:rPr sz="1600" spc="89" dirty="0" smtClean="0">
                <a:solidFill>
                  <a:srgbClr val="050505"/>
                </a:solidFill>
                <a:latin typeface="Arial"/>
                <a:cs typeface="Arial"/>
              </a:rPr>
              <a:t> </a:t>
            </a:r>
            <a:r>
              <a:rPr sz="1600" spc="0" dirty="0" smtClean="0">
                <a:solidFill>
                  <a:srgbClr val="050505"/>
                </a:solidFill>
                <a:latin typeface="Arial"/>
                <a:cs typeface="Arial"/>
              </a:rPr>
              <a:t>the </a:t>
            </a:r>
            <a:endParaRPr sz="1600" dirty="0">
              <a:latin typeface="Arial"/>
              <a:cs typeface="Arial"/>
            </a:endParaRPr>
          </a:p>
          <a:p>
            <a:pPr marL="206917">
              <a:lnSpc>
                <a:spcPts val="1839"/>
              </a:lnSpc>
              <a:spcBef>
                <a:spcPts val="325"/>
              </a:spcBef>
              <a:tabLst>
                <a:tab pos="203200" algn="l"/>
              </a:tabLst>
            </a:pPr>
            <a:r>
              <a:rPr sz="1600" spc="0" dirty="0" smtClean="0">
                <a:solidFill>
                  <a:srgbClr val="050505"/>
                </a:solidFill>
                <a:latin typeface="Arial"/>
                <a:cs typeface="Arial"/>
              </a:rPr>
              <a:t>scientific </a:t>
            </a:r>
            <a:r>
              <a:rPr sz="1600" spc="48" dirty="0" smtClean="0">
                <a:solidFill>
                  <a:srgbClr val="050505"/>
                </a:solidFill>
                <a:latin typeface="Arial"/>
                <a:cs typeface="Arial"/>
              </a:rPr>
              <a:t> </a:t>
            </a:r>
            <a:r>
              <a:rPr sz="1600" spc="0" dirty="0" smtClean="0">
                <a:solidFill>
                  <a:srgbClr val="050505"/>
                </a:solidFill>
                <a:latin typeface="Arial"/>
                <a:cs typeface="Arial"/>
              </a:rPr>
              <a:t>study</a:t>
            </a:r>
            <a:r>
              <a:rPr sz="1600" spc="256" dirty="0" smtClean="0">
                <a:solidFill>
                  <a:srgbClr val="050505"/>
                </a:solidFill>
                <a:latin typeface="Arial"/>
                <a:cs typeface="Arial"/>
              </a:rPr>
              <a:t> </a:t>
            </a:r>
            <a:r>
              <a:rPr sz="1600" spc="0" dirty="0" smtClean="0">
                <a:solidFill>
                  <a:srgbClr val="050505"/>
                </a:solidFill>
                <a:latin typeface="Arial"/>
                <a:cs typeface="Arial"/>
              </a:rPr>
              <a:t>of</a:t>
            </a:r>
            <a:r>
              <a:rPr sz="1600" spc="263" dirty="0" smtClean="0">
                <a:solidFill>
                  <a:srgbClr val="050505"/>
                </a:solidFill>
                <a:latin typeface="Arial"/>
                <a:cs typeface="Arial"/>
              </a:rPr>
              <a:t> </a:t>
            </a:r>
            <a:r>
              <a:rPr sz="1600" spc="0" dirty="0" smtClean="0">
                <a:solidFill>
                  <a:srgbClr val="050505"/>
                </a:solidFill>
                <a:latin typeface="Arial"/>
                <a:cs typeface="Arial"/>
              </a:rPr>
              <a:t>man,</a:t>
            </a:r>
            <a:r>
              <a:rPr sz="1600" spc="202" dirty="0" smtClean="0">
                <a:solidFill>
                  <a:srgbClr val="050505"/>
                </a:solidFill>
                <a:latin typeface="Arial"/>
                <a:cs typeface="Arial"/>
              </a:rPr>
              <a:t> </a:t>
            </a:r>
            <a:r>
              <a:rPr sz="1600" spc="0" dirty="0" smtClean="0">
                <a:solidFill>
                  <a:srgbClr val="050505"/>
                </a:solidFill>
                <a:latin typeface="Arial"/>
                <a:cs typeface="Arial"/>
              </a:rPr>
              <a:t>his</a:t>
            </a:r>
            <a:r>
              <a:rPr sz="1600" spc="-2" dirty="0" smtClean="0">
                <a:solidFill>
                  <a:srgbClr val="050505"/>
                </a:solidFill>
                <a:latin typeface="Arial"/>
                <a:cs typeface="Arial"/>
              </a:rPr>
              <a:t> </a:t>
            </a:r>
            <a:r>
              <a:rPr sz="1600" spc="0" dirty="0" smtClean="0">
                <a:solidFill>
                  <a:srgbClr val="050505"/>
                </a:solidFill>
                <a:latin typeface="Arial"/>
                <a:cs typeface="Arial"/>
              </a:rPr>
              <a:t>works,</a:t>
            </a:r>
            <a:r>
              <a:rPr sz="1600" spc="415" dirty="0" smtClean="0">
                <a:solidFill>
                  <a:srgbClr val="050505"/>
                </a:solidFill>
                <a:latin typeface="Arial"/>
                <a:cs typeface="Arial"/>
              </a:rPr>
              <a:t> </a:t>
            </a:r>
            <a:r>
              <a:rPr sz="1600" spc="0" dirty="0" smtClean="0">
                <a:solidFill>
                  <a:srgbClr val="050505"/>
                </a:solidFill>
                <a:latin typeface="Arial"/>
                <a:cs typeface="Arial"/>
              </a:rPr>
              <a:t>body, </a:t>
            </a:r>
            <a:endParaRPr sz="1600" dirty="0">
              <a:latin typeface="Arial"/>
              <a:cs typeface="Arial"/>
            </a:endParaRPr>
          </a:p>
          <a:p>
            <a:pPr marL="206917">
              <a:lnSpc>
                <a:spcPts val="1839"/>
              </a:lnSpc>
              <a:spcBef>
                <a:spcPts val="325"/>
              </a:spcBef>
              <a:tabLst>
                <a:tab pos="203200" algn="l"/>
              </a:tabLst>
            </a:pPr>
            <a:r>
              <a:rPr sz="1600" spc="0" dirty="0" smtClean="0">
                <a:solidFill>
                  <a:srgbClr val="050505"/>
                </a:solidFill>
                <a:latin typeface="Arial"/>
                <a:cs typeface="Arial"/>
              </a:rPr>
              <a:t>behavior</a:t>
            </a:r>
            <a:r>
              <a:rPr sz="1600" spc="426" dirty="0" smtClean="0">
                <a:solidFill>
                  <a:srgbClr val="050505"/>
                </a:solidFill>
                <a:latin typeface="Arial"/>
                <a:cs typeface="Arial"/>
              </a:rPr>
              <a:t> </a:t>
            </a:r>
            <a:r>
              <a:rPr sz="1600" spc="0" dirty="0" smtClean="0">
                <a:solidFill>
                  <a:srgbClr val="050505"/>
                </a:solidFill>
                <a:latin typeface="Arial"/>
                <a:cs typeface="Arial"/>
              </a:rPr>
              <a:t>and</a:t>
            </a:r>
            <a:r>
              <a:rPr sz="1600" spc="133" dirty="0" smtClean="0">
                <a:solidFill>
                  <a:srgbClr val="050505"/>
                </a:solidFill>
                <a:latin typeface="Arial"/>
                <a:cs typeface="Arial"/>
              </a:rPr>
              <a:t> </a:t>
            </a:r>
            <a:r>
              <a:rPr sz="1600" spc="0" dirty="0" smtClean="0">
                <a:solidFill>
                  <a:srgbClr val="050505"/>
                </a:solidFill>
                <a:latin typeface="Arial"/>
                <a:cs typeface="Arial"/>
              </a:rPr>
              <a:t>values</a:t>
            </a:r>
            <a:r>
              <a:rPr sz="1600" spc="91" dirty="0" smtClean="0">
                <a:solidFill>
                  <a:srgbClr val="050505"/>
                </a:solidFill>
                <a:latin typeface="Arial"/>
                <a:cs typeface="Arial"/>
              </a:rPr>
              <a:t> </a:t>
            </a:r>
            <a:r>
              <a:rPr sz="1600" spc="0" dirty="0" smtClean="0">
                <a:solidFill>
                  <a:srgbClr val="050505"/>
                </a:solidFill>
                <a:latin typeface="Arial"/>
                <a:cs typeface="Arial"/>
              </a:rPr>
              <a:t>within </a:t>
            </a:r>
            <a:r>
              <a:rPr sz="1600" spc="308" dirty="0" smtClean="0">
                <a:solidFill>
                  <a:srgbClr val="050505"/>
                </a:solidFill>
                <a:latin typeface="Arial"/>
                <a:cs typeface="Arial"/>
              </a:rPr>
              <a:t> </a:t>
            </a:r>
            <a:r>
              <a:rPr sz="1600" spc="0" dirty="0" smtClean="0">
                <a:solidFill>
                  <a:srgbClr val="050505"/>
                </a:solidFill>
                <a:latin typeface="Arial"/>
                <a:cs typeface="Arial"/>
              </a:rPr>
              <a:t>a</a:t>
            </a:r>
            <a:r>
              <a:rPr sz="1600" spc="232" dirty="0" smtClean="0">
                <a:solidFill>
                  <a:srgbClr val="050505"/>
                </a:solidFill>
                <a:latin typeface="Arial"/>
                <a:cs typeface="Arial"/>
              </a:rPr>
              <a:t> </a:t>
            </a:r>
            <a:r>
              <a:rPr sz="1600" spc="0" dirty="0" smtClean="0">
                <a:solidFill>
                  <a:srgbClr val="050505"/>
                </a:solidFill>
                <a:latin typeface="Arial"/>
                <a:cs typeface="Arial"/>
              </a:rPr>
              <a:t>specific</a:t>
            </a:r>
            <a:r>
              <a:rPr sz="1600" spc="146" dirty="0" smtClean="0">
                <a:solidFill>
                  <a:srgbClr val="050505"/>
                </a:solidFill>
                <a:latin typeface="Arial"/>
                <a:cs typeface="Arial"/>
              </a:rPr>
              <a:t> </a:t>
            </a:r>
            <a:r>
              <a:rPr sz="1600" spc="0" dirty="0" smtClean="0">
                <a:solidFill>
                  <a:srgbClr val="050505"/>
                </a:solidFill>
                <a:latin typeface="Arial"/>
                <a:cs typeface="Arial"/>
              </a:rPr>
              <a:t>time</a:t>
            </a:r>
            <a:endParaRPr sz="1600" dirty="0">
              <a:latin typeface="Arial"/>
              <a:cs typeface="Arial"/>
            </a:endParaRPr>
          </a:p>
          <a:p>
            <a:pPr marL="206916" marR="22349">
              <a:lnSpc>
                <a:spcPct val="95825"/>
              </a:lnSpc>
              <a:spcBef>
                <a:spcPts val="395"/>
              </a:spcBef>
            </a:pPr>
            <a:r>
              <a:rPr sz="1600" spc="0" dirty="0" smtClean="0">
                <a:solidFill>
                  <a:srgbClr val="050505"/>
                </a:solidFill>
                <a:latin typeface="Arial"/>
                <a:cs typeface="Arial"/>
              </a:rPr>
              <a:t>and</a:t>
            </a:r>
            <a:r>
              <a:rPr sz="1600" spc="133" dirty="0" smtClean="0">
                <a:solidFill>
                  <a:srgbClr val="050505"/>
                </a:solidFill>
                <a:latin typeface="Arial"/>
                <a:cs typeface="Arial"/>
              </a:rPr>
              <a:t> </a:t>
            </a:r>
            <a:r>
              <a:rPr sz="1600" spc="0" dirty="0" smtClean="0">
                <a:solidFill>
                  <a:srgbClr val="050505"/>
                </a:solidFill>
                <a:latin typeface="Arial"/>
                <a:cs typeface="Arial"/>
              </a:rPr>
              <a:t>space.</a:t>
            </a:r>
            <a:endParaRPr sz="1600" dirty="0">
              <a:latin typeface="Arial"/>
              <a:cs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p:nvPr/>
        </p:nvSpPr>
        <p:spPr>
          <a:xfrm>
            <a:off x="9371076" y="0"/>
            <a:ext cx="1219200" cy="6858000"/>
          </a:xfrm>
          <a:custGeom>
            <a:avLst/>
            <a:gdLst/>
            <a:ahLst/>
            <a:cxnLst/>
            <a:rect l="l" t="t" r="r" b="b"/>
            <a:pathLst>
              <a:path w="1219200" h="6858000">
                <a:moveTo>
                  <a:pt x="0" y="0"/>
                </a:moveTo>
                <a:lnTo>
                  <a:pt x="1219200" y="6858000"/>
                </a:lnTo>
              </a:path>
            </a:pathLst>
          </a:custGeom>
          <a:ln w="9144">
            <a:solidFill>
              <a:srgbClr val="C0C0C0"/>
            </a:solidFill>
          </a:ln>
        </p:spPr>
        <p:txBody>
          <a:bodyPr wrap="square" lIns="0" tIns="0" rIns="0" bIns="0" rtlCol="0">
            <a:noAutofit/>
          </a:bodyPr>
          <a:lstStyle/>
          <a:p>
            <a:endParaRPr dirty="0"/>
          </a:p>
        </p:txBody>
      </p:sp>
      <p:sp>
        <p:nvSpPr>
          <p:cNvPr id="12" name="object 12"/>
          <p:cNvSpPr/>
          <p:nvPr/>
        </p:nvSpPr>
        <p:spPr>
          <a:xfrm>
            <a:off x="7424931" y="3681983"/>
            <a:ext cx="4763554" cy="3176587"/>
          </a:xfrm>
          <a:custGeom>
            <a:avLst/>
            <a:gdLst/>
            <a:ahLst/>
            <a:cxnLst/>
            <a:rect l="l" t="t" r="r" b="b"/>
            <a:pathLst>
              <a:path w="4763554" h="3176587">
                <a:moveTo>
                  <a:pt x="4763554" y="0"/>
                </a:moveTo>
                <a:lnTo>
                  <a:pt x="857" y="3176016"/>
                </a:lnTo>
              </a:path>
              <a:path w="4763554" h="3176587">
                <a:moveTo>
                  <a:pt x="857" y="3176016"/>
                </a:moveTo>
                <a:lnTo>
                  <a:pt x="4763554" y="1"/>
                </a:lnTo>
              </a:path>
            </a:pathLst>
          </a:custGeom>
          <a:ln w="9144">
            <a:solidFill>
              <a:srgbClr val="D9DADA"/>
            </a:solidFill>
          </a:ln>
        </p:spPr>
        <p:txBody>
          <a:bodyPr wrap="square" lIns="0" tIns="0" rIns="0" bIns="0" rtlCol="0">
            <a:noAutofit/>
          </a:bodyPr>
          <a:lstStyle/>
          <a:p>
            <a:endParaRPr dirty="0"/>
          </a:p>
        </p:txBody>
      </p:sp>
      <p:sp>
        <p:nvSpPr>
          <p:cNvPr id="13" name="object 13"/>
          <p:cNvSpPr/>
          <p:nvPr/>
        </p:nvSpPr>
        <p:spPr>
          <a:xfrm>
            <a:off x="9182100" y="0"/>
            <a:ext cx="3006852" cy="6858000"/>
          </a:xfrm>
          <a:custGeom>
            <a:avLst/>
            <a:gdLst/>
            <a:ahLst/>
            <a:cxnLst/>
            <a:rect l="l" t="t" r="r" b="b"/>
            <a:pathLst>
              <a:path w="3006852" h="6858000">
                <a:moveTo>
                  <a:pt x="2042464" y="0"/>
                </a:moveTo>
                <a:lnTo>
                  <a:pt x="0" y="6858000"/>
                </a:lnTo>
                <a:lnTo>
                  <a:pt x="3006851" y="6858000"/>
                </a:lnTo>
                <a:lnTo>
                  <a:pt x="3006851" y="0"/>
                </a:lnTo>
                <a:lnTo>
                  <a:pt x="2042464" y="0"/>
                </a:lnTo>
                <a:close/>
              </a:path>
            </a:pathLst>
          </a:custGeom>
          <a:solidFill>
            <a:srgbClr val="90C225"/>
          </a:solidFill>
        </p:spPr>
        <p:txBody>
          <a:bodyPr wrap="square" lIns="0" tIns="0" rIns="0" bIns="0" rtlCol="0">
            <a:noAutofit/>
          </a:bodyPr>
          <a:lstStyle/>
          <a:p>
            <a:endParaRPr dirty="0"/>
          </a:p>
        </p:txBody>
      </p:sp>
      <p:sp>
        <p:nvSpPr>
          <p:cNvPr id="14" name="object 14"/>
          <p:cNvSpPr/>
          <p:nvPr/>
        </p:nvSpPr>
        <p:spPr>
          <a:xfrm>
            <a:off x="9604330" y="0"/>
            <a:ext cx="2587675" cy="6858000"/>
          </a:xfrm>
          <a:custGeom>
            <a:avLst/>
            <a:gdLst/>
            <a:ahLst/>
            <a:cxnLst/>
            <a:rect l="l" t="t" r="r" b="b"/>
            <a:pathLst>
              <a:path w="2587675" h="6858000">
                <a:moveTo>
                  <a:pt x="2587669" y="0"/>
                </a:moveTo>
                <a:lnTo>
                  <a:pt x="0" y="0"/>
                </a:lnTo>
                <a:lnTo>
                  <a:pt x="1208189" y="6858000"/>
                </a:lnTo>
                <a:lnTo>
                  <a:pt x="2587669" y="6858000"/>
                </a:lnTo>
                <a:lnTo>
                  <a:pt x="2587669" y="0"/>
                </a:lnTo>
                <a:close/>
              </a:path>
            </a:pathLst>
          </a:custGeom>
          <a:solidFill>
            <a:srgbClr val="90C225"/>
          </a:solidFill>
        </p:spPr>
        <p:txBody>
          <a:bodyPr wrap="square" lIns="0" tIns="0" rIns="0" bIns="0" rtlCol="0">
            <a:noAutofit/>
          </a:bodyPr>
          <a:lstStyle/>
          <a:p>
            <a:endParaRPr dirty="0"/>
          </a:p>
        </p:txBody>
      </p:sp>
      <p:sp>
        <p:nvSpPr>
          <p:cNvPr id="15" name="object 15"/>
          <p:cNvSpPr/>
          <p:nvPr/>
        </p:nvSpPr>
        <p:spPr>
          <a:xfrm>
            <a:off x="8932167" y="3048000"/>
            <a:ext cx="3259836" cy="3810000"/>
          </a:xfrm>
          <a:custGeom>
            <a:avLst/>
            <a:gdLst/>
            <a:ahLst/>
            <a:cxnLst/>
            <a:rect l="l" t="t" r="r" b="b"/>
            <a:pathLst>
              <a:path w="3259835" h="3810000">
                <a:moveTo>
                  <a:pt x="3259832" y="4"/>
                </a:moveTo>
                <a:lnTo>
                  <a:pt x="0" y="3810000"/>
                </a:lnTo>
                <a:lnTo>
                  <a:pt x="3259832" y="3810000"/>
                </a:lnTo>
                <a:lnTo>
                  <a:pt x="3259832" y="4"/>
                </a:lnTo>
                <a:close/>
              </a:path>
            </a:pathLst>
          </a:custGeom>
          <a:solidFill>
            <a:srgbClr val="539F20"/>
          </a:solidFill>
        </p:spPr>
        <p:txBody>
          <a:bodyPr wrap="square" lIns="0" tIns="0" rIns="0" bIns="0" rtlCol="0">
            <a:noAutofit/>
          </a:bodyPr>
          <a:lstStyle/>
          <a:p>
            <a:endParaRPr dirty="0"/>
          </a:p>
        </p:txBody>
      </p:sp>
      <p:sp>
        <p:nvSpPr>
          <p:cNvPr id="16" name="object 16"/>
          <p:cNvSpPr/>
          <p:nvPr/>
        </p:nvSpPr>
        <p:spPr>
          <a:xfrm>
            <a:off x="9337793" y="0"/>
            <a:ext cx="2851162" cy="6858000"/>
          </a:xfrm>
          <a:custGeom>
            <a:avLst/>
            <a:gdLst/>
            <a:ahLst/>
            <a:cxnLst/>
            <a:rect l="l" t="t" r="r" b="b"/>
            <a:pathLst>
              <a:path w="2851162" h="6858000">
                <a:moveTo>
                  <a:pt x="0" y="0"/>
                </a:moveTo>
                <a:lnTo>
                  <a:pt x="2467571" y="6858000"/>
                </a:lnTo>
                <a:lnTo>
                  <a:pt x="2851162" y="6858000"/>
                </a:lnTo>
                <a:lnTo>
                  <a:pt x="2851162" y="0"/>
                </a:lnTo>
                <a:lnTo>
                  <a:pt x="0" y="0"/>
                </a:lnTo>
                <a:close/>
              </a:path>
            </a:pathLst>
          </a:custGeom>
          <a:solidFill>
            <a:srgbClr val="3E7818"/>
          </a:solidFill>
        </p:spPr>
        <p:txBody>
          <a:bodyPr wrap="square" lIns="0" tIns="0" rIns="0" bIns="0" rtlCol="0">
            <a:noAutofit/>
          </a:bodyPr>
          <a:lstStyle/>
          <a:p>
            <a:endParaRPr dirty="0"/>
          </a:p>
        </p:txBody>
      </p:sp>
      <p:sp>
        <p:nvSpPr>
          <p:cNvPr id="17" name="object 17"/>
          <p:cNvSpPr/>
          <p:nvPr/>
        </p:nvSpPr>
        <p:spPr>
          <a:xfrm>
            <a:off x="10898132" y="0"/>
            <a:ext cx="1290815" cy="6858000"/>
          </a:xfrm>
          <a:custGeom>
            <a:avLst/>
            <a:gdLst/>
            <a:ahLst/>
            <a:cxnLst/>
            <a:rect l="l" t="t" r="r" b="b"/>
            <a:pathLst>
              <a:path w="1290815" h="6858000">
                <a:moveTo>
                  <a:pt x="1018946" y="0"/>
                </a:moveTo>
                <a:lnTo>
                  <a:pt x="0" y="6858000"/>
                </a:lnTo>
                <a:lnTo>
                  <a:pt x="1290815" y="6858000"/>
                </a:lnTo>
                <a:lnTo>
                  <a:pt x="1290815" y="0"/>
                </a:lnTo>
                <a:lnTo>
                  <a:pt x="1018946" y="0"/>
                </a:lnTo>
                <a:close/>
              </a:path>
            </a:pathLst>
          </a:custGeom>
          <a:solidFill>
            <a:srgbClr val="C0E373"/>
          </a:solidFill>
        </p:spPr>
        <p:txBody>
          <a:bodyPr wrap="square" lIns="0" tIns="0" rIns="0" bIns="0" rtlCol="0">
            <a:noAutofit/>
          </a:bodyPr>
          <a:lstStyle/>
          <a:p>
            <a:endParaRPr dirty="0"/>
          </a:p>
        </p:txBody>
      </p:sp>
      <p:sp>
        <p:nvSpPr>
          <p:cNvPr id="18" name="object 18"/>
          <p:cNvSpPr/>
          <p:nvPr/>
        </p:nvSpPr>
        <p:spPr>
          <a:xfrm>
            <a:off x="10940752" y="0"/>
            <a:ext cx="1248194" cy="6858000"/>
          </a:xfrm>
          <a:custGeom>
            <a:avLst/>
            <a:gdLst/>
            <a:ahLst/>
            <a:cxnLst/>
            <a:rect l="l" t="t" r="r" b="b"/>
            <a:pathLst>
              <a:path w="1248194" h="6858000">
                <a:moveTo>
                  <a:pt x="0" y="0"/>
                </a:moveTo>
                <a:lnTo>
                  <a:pt x="1107770" y="6858000"/>
                </a:lnTo>
                <a:lnTo>
                  <a:pt x="1248194" y="6858000"/>
                </a:lnTo>
                <a:lnTo>
                  <a:pt x="1248194" y="0"/>
                </a:lnTo>
                <a:lnTo>
                  <a:pt x="0" y="0"/>
                </a:lnTo>
                <a:close/>
              </a:path>
            </a:pathLst>
          </a:custGeom>
          <a:solidFill>
            <a:srgbClr val="90C225"/>
          </a:solidFill>
        </p:spPr>
        <p:txBody>
          <a:bodyPr wrap="square" lIns="0" tIns="0" rIns="0" bIns="0" rtlCol="0">
            <a:noAutofit/>
          </a:bodyPr>
          <a:lstStyle/>
          <a:p>
            <a:endParaRPr dirty="0"/>
          </a:p>
        </p:txBody>
      </p:sp>
      <p:sp>
        <p:nvSpPr>
          <p:cNvPr id="19" name="object 19"/>
          <p:cNvSpPr/>
          <p:nvPr/>
        </p:nvSpPr>
        <p:spPr>
          <a:xfrm>
            <a:off x="10372347" y="3590544"/>
            <a:ext cx="1816608" cy="3267455"/>
          </a:xfrm>
          <a:custGeom>
            <a:avLst/>
            <a:gdLst/>
            <a:ahLst/>
            <a:cxnLst/>
            <a:rect l="l" t="t" r="r" b="b"/>
            <a:pathLst>
              <a:path w="1816607" h="3267455">
                <a:moveTo>
                  <a:pt x="0" y="3267455"/>
                </a:moveTo>
                <a:lnTo>
                  <a:pt x="1816608" y="3267455"/>
                </a:lnTo>
                <a:lnTo>
                  <a:pt x="1816608" y="0"/>
                </a:lnTo>
                <a:lnTo>
                  <a:pt x="0" y="3267455"/>
                </a:lnTo>
                <a:close/>
              </a:path>
            </a:pathLst>
          </a:custGeom>
          <a:solidFill>
            <a:srgbClr val="90C225"/>
          </a:solidFill>
        </p:spPr>
        <p:txBody>
          <a:bodyPr wrap="square" lIns="0" tIns="0" rIns="0" bIns="0" rtlCol="0">
            <a:noAutofit/>
          </a:bodyPr>
          <a:lstStyle/>
          <a:p>
            <a:endParaRPr dirty="0"/>
          </a:p>
        </p:txBody>
      </p:sp>
      <p:sp>
        <p:nvSpPr>
          <p:cNvPr id="10" name="object 10"/>
          <p:cNvSpPr/>
          <p:nvPr/>
        </p:nvSpPr>
        <p:spPr>
          <a:xfrm>
            <a:off x="0" y="4012692"/>
            <a:ext cx="448056" cy="2845308"/>
          </a:xfrm>
          <a:custGeom>
            <a:avLst/>
            <a:gdLst/>
            <a:ahLst/>
            <a:cxnLst/>
            <a:rect l="l" t="t" r="r" b="b"/>
            <a:pathLst>
              <a:path w="448056" h="2845307">
                <a:moveTo>
                  <a:pt x="0" y="2845307"/>
                </a:moveTo>
                <a:lnTo>
                  <a:pt x="448056" y="2845307"/>
                </a:lnTo>
                <a:lnTo>
                  <a:pt x="0" y="0"/>
                </a:lnTo>
                <a:lnTo>
                  <a:pt x="0" y="2845307"/>
                </a:lnTo>
                <a:close/>
              </a:path>
            </a:pathLst>
          </a:custGeom>
          <a:solidFill>
            <a:srgbClr val="90C225"/>
          </a:solidFill>
        </p:spPr>
        <p:txBody>
          <a:bodyPr wrap="square" lIns="0" tIns="0" rIns="0" bIns="0" rtlCol="0">
            <a:noAutofit/>
          </a:bodyPr>
          <a:lstStyle/>
          <a:p>
            <a:endParaRPr dirty="0"/>
          </a:p>
        </p:txBody>
      </p:sp>
      <p:sp>
        <p:nvSpPr>
          <p:cNvPr id="9" name="object 9"/>
          <p:cNvSpPr/>
          <p:nvPr/>
        </p:nvSpPr>
        <p:spPr>
          <a:xfrm>
            <a:off x="5800217" y="4644263"/>
            <a:ext cx="945007" cy="945007"/>
          </a:xfrm>
          <a:prstGeom prst="rect">
            <a:avLst/>
          </a:prstGeom>
          <a:blipFill>
            <a:blip r:embed="rId2" cstate="print"/>
            <a:stretch>
              <a:fillRect/>
            </a:stretch>
          </a:blipFill>
        </p:spPr>
        <p:txBody>
          <a:bodyPr wrap="square" lIns="0" tIns="0" rIns="0" bIns="0" rtlCol="0">
            <a:noAutofit/>
          </a:bodyPr>
          <a:lstStyle/>
          <a:p>
            <a:endParaRPr dirty="0"/>
          </a:p>
        </p:txBody>
      </p:sp>
      <p:sp>
        <p:nvSpPr>
          <p:cNvPr id="8" name="object 8"/>
          <p:cNvSpPr/>
          <p:nvPr/>
        </p:nvSpPr>
        <p:spPr>
          <a:xfrm>
            <a:off x="6836028" y="4579493"/>
            <a:ext cx="427100" cy="1009776"/>
          </a:xfrm>
          <a:prstGeom prst="rect">
            <a:avLst/>
          </a:prstGeom>
          <a:blipFill>
            <a:blip r:embed="rId3" cstate="print"/>
            <a:stretch>
              <a:fillRect/>
            </a:stretch>
          </a:blipFill>
        </p:spPr>
        <p:txBody>
          <a:bodyPr wrap="square" lIns="0" tIns="0" rIns="0" bIns="0" rtlCol="0">
            <a:noAutofit/>
          </a:bodyPr>
          <a:lstStyle/>
          <a:p>
            <a:endParaRPr dirty="0"/>
          </a:p>
        </p:txBody>
      </p:sp>
      <p:sp>
        <p:nvSpPr>
          <p:cNvPr id="7" name="object 7"/>
          <p:cNvSpPr txBox="1"/>
          <p:nvPr/>
        </p:nvSpPr>
        <p:spPr>
          <a:xfrm>
            <a:off x="4081868" y="2538671"/>
            <a:ext cx="1637085" cy="292100"/>
          </a:xfrm>
          <a:prstGeom prst="rect">
            <a:avLst/>
          </a:prstGeom>
        </p:spPr>
        <p:txBody>
          <a:bodyPr wrap="square" lIns="0" tIns="0" rIns="0" bIns="0" rtlCol="0">
            <a:noAutofit/>
          </a:bodyPr>
          <a:lstStyle/>
          <a:p>
            <a:pPr marL="12700">
              <a:lnSpc>
                <a:spcPts val="2245"/>
              </a:lnSpc>
              <a:spcBef>
                <a:spcPts val="112"/>
              </a:spcBef>
            </a:pPr>
            <a:r>
              <a:rPr sz="2100" spc="0" dirty="0" smtClean="0">
                <a:solidFill>
                  <a:srgbClr val="0B0B0B"/>
                </a:solidFill>
                <a:latin typeface="Arial"/>
                <a:cs typeface="Arial"/>
              </a:rPr>
              <a:t>Anthropology</a:t>
            </a:r>
            <a:endParaRPr sz="2100" dirty="0">
              <a:latin typeface="Arial"/>
              <a:cs typeface="Arial"/>
            </a:endParaRPr>
          </a:p>
        </p:txBody>
      </p:sp>
      <p:sp>
        <p:nvSpPr>
          <p:cNvPr id="6" name="object 6"/>
          <p:cNvSpPr txBox="1"/>
          <p:nvPr/>
        </p:nvSpPr>
        <p:spPr>
          <a:xfrm>
            <a:off x="2690037" y="3123220"/>
            <a:ext cx="120521" cy="241300"/>
          </a:xfrm>
          <a:prstGeom prst="rect">
            <a:avLst/>
          </a:prstGeom>
        </p:spPr>
        <p:txBody>
          <a:bodyPr wrap="square" lIns="0" tIns="0" rIns="0" bIns="0" rtlCol="0">
            <a:noAutofit/>
          </a:bodyPr>
          <a:lstStyle/>
          <a:p>
            <a:pPr marL="12700">
              <a:lnSpc>
                <a:spcPts val="1835"/>
              </a:lnSpc>
              <a:spcBef>
                <a:spcPts val="91"/>
              </a:spcBef>
            </a:pPr>
            <a:r>
              <a:rPr sz="1700" spc="0" dirty="0" smtClean="0">
                <a:solidFill>
                  <a:srgbClr val="0B0B0B"/>
                </a:solidFill>
                <a:latin typeface="Times New Roman"/>
                <a:cs typeface="Times New Roman"/>
              </a:rPr>
              <a:t>•</a:t>
            </a:r>
            <a:endParaRPr sz="1700" dirty="0">
              <a:latin typeface="Times New Roman"/>
              <a:cs typeface="Times New Roman"/>
            </a:endParaRPr>
          </a:p>
        </p:txBody>
      </p:sp>
      <p:sp>
        <p:nvSpPr>
          <p:cNvPr id="5" name="object 5"/>
          <p:cNvSpPr txBox="1"/>
          <p:nvPr/>
        </p:nvSpPr>
        <p:spPr>
          <a:xfrm>
            <a:off x="2884246" y="3123220"/>
            <a:ext cx="1025329" cy="241300"/>
          </a:xfrm>
          <a:prstGeom prst="rect">
            <a:avLst/>
          </a:prstGeom>
        </p:spPr>
        <p:txBody>
          <a:bodyPr wrap="square" lIns="0" tIns="0" rIns="0" bIns="0" rtlCol="0">
            <a:noAutofit/>
          </a:bodyPr>
          <a:lstStyle/>
          <a:p>
            <a:pPr marL="12700">
              <a:lnSpc>
                <a:spcPts val="1835"/>
              </a:lnSpc>
              <a:spcBef>
                <a:spcPts val="91"/>
              </a:spcBef>
            </a:pPr>
            <a:r>
              <a:rPr sz="1700" spc="0" dirty="0" smtClean="0">
                <a:solidFill>
                  <a:srgbClr val="0B0B0B"/>
                </a:solidFill>
                <a:latin typeface="Times New Roman"/>
                <a:cs typeface="Times New Roman"/>
              </a:rPr>
              <a:t>"scientific"</a:t>
            </a:r>
            <a:endParaRPr sz="1700" dirty="0">
              <a:latin typeface="Times New Roman"/>
              <a:cs typeface="Times New Roman"/>
            </a:endParaRPr>
          </a:p>
        </p:txBody>
      </p:sp>
      <p:sp>
        <p:nvSpPr>
          <p:cNvPr id="4" name="object 4"/>
          <p:cNvSpPr txBox="1"/>
          <p:nvPr/>
        </p:nvSpPr>
        <p:spPr>
          <a:xfrm>
            <a:off x="2940890" y="3452280"/>
            <a:ext cx="117200" cy="1093323"/>
          </a:xfrm>
          <a:prstGeom prst="rect">
            <a:avLst/>
          </a:prstGeom>
        </p:spPr>
        <p:txBody>
          <a:bodyPr wrap="square" lIns="0" tIns="0" rIns="0" bIns="0" rtlCol="0">
            <a:noAutofit/>
          </a:bodyPr>
          <a:lstStyle/>
          <a:p>
            <a:pPr marL="12700" marR="1">
              <a:lnSpc>
                <a:spcPts val="1530"/>
              </a:lnSpc>
              <a:spcBef>
                <a:spcPts val="76"/>
              </a:spcBef>
            </a:pPr>
            <a:r>
              <a:rPr sz="1400" spc="0" dirty="0" smtClean="0">
                <a:solidFill>
                  <a:srgbClr val="525252"/>
                </a:solidFill>
                <a:latin typeface="Arial"/>
                <a:cs typeface="Arial"/>
              </a:rPr>
              <a:t>-</a:t>
            </a:r>
            <a:endParaRPr sz="1400" dirty="0">
              <a:latin typeface="Arial"/>
              <a:cs typeface="Arial"/>
            </a:endParaRPr>
          </a:p>
          <a:p>
            <a:pPr marL="12700" marR="1">
              <a:lnSpc>
                <a:spcPct val="95825"/>
              </a:lnSpc>
              <a:spcBef>
                <a:spcPts val="671"/>
              </a:spcBef>
            </a:pPr>
            <a:r>
              <a:rPr sz="1400" spc="0" dirty="0" smtClean="0">
                <a:solidFill>
                  <a:srgbClr val="525252"/>
                </a:solidFill>
                <a:latin typeface="Arial"/>
                <a:cs typeface="Arial"/>
              </a:rPr>
              <a:t>-</a:t>
            </a:r>
            <a:endParaRPr sz="1400" dirty="0">
              <a:latin typeface="Arial"/>
              <a:cs typeface="Arial"/>
            </a:endParaRPr>
          </a:p>
          <a:p>
            <a:pPr marL="12701">
              <a:lnSpc>
                <a:spcPct val="95825"/>
              </a:lnSpc>
              <a:spcBef>
                <a:spcPts val="683"/>
              </a:spcBef>
            </a:pPr>
            <a:r>
              <a:rPr sz="1400" spc="0" dirty="0" smtClean="0">
                <a:solidFill>
                  <a:srgbClr val="525252"/>
                </a:solidFill>
                <a:latin typeface="Arial"/>
                <a:cs typeface="Arial"/>
              </a:rPr>
              <a:t>-</a:t>
            </a:r>
            <a:endParaRPr sz="1400" dirty="0">
              <a:latin typeface="Arial"/>
              <a:cs typeface="Arial"/>
            </a:endParaRPr>
          </a:p>
          <a:p>
            <a:pPr marL="12701">
              <a:lnSpc>
                <a:spcPct val="95825"/>
              </a:lnSpc>
              <a:spcBef>
                <a:spcPts val="747"/>
              </a:spcBef>
            </a:pPr>
            <a:r>
              <a:rPr sz="1400" spc="0" dirty="0" smtClean="0">
                <a:solidFill>
                  <a:srgbClr val="2D2D2D"/>
                </a:solidFill>
                <a:latin typeface="Arial"/>
                <a:cs typeface="Arial"/>
              </a:rPr>
              <a:t>-</a:t>
            </a:r>
            <a:endParaRPr sz="1400" dirty="0">
              <a:latin typeface="Arial"/>
              <a:cs typeface="Arial"/>
            </a:endParaRPr>
          </a:p>
        </p:txBody>
      </p:sp>
      <p:sp>
        <p:nvSpPr>
          <p:cNvPr id="3" name="object 3"/>
          <p:cNvSpPr txBox="1"/>
          <p:nvPr/>
        </p:nvSpPr>
        <p:spPr>
          <a:xfrm>
            <a:off x="3102732" y="3452280"/>
            <a:ext cx="3791283" cy="1358233"/>
          </a:xfrm>
          <a:prstGeom prst="rect">
            <a:avLst/>
          </a:prstGeom>
        </p:spPr>
        <p:txBody>
          <a:bodyPr wrap="square" lIns="0" tIns="0" rIns="0" bIns="0" rtlCol="0">
            <a:noAutofit/>
          </a:bodyPr>
          <a:lstStyle/>
          <a:p>
            <a:pPr marL="28882" marR="26670">
              <a:lnSpc>
                <a:spcPts val="1530"/>
              </a:lnSpc>
              <a:spcBef>
                <a:spcPts val="76"/>
              </a:spcBef>
            </a:pPr>
            <a:r>
              <a:rPr sz="1400" spc="0" dirty="0" smtClean="0">
                <a:solidFill>
                  <a:srgbClr val="0B0B0B"/>
                </a:solidFill>
                <a:latin typeface="Arial"/>
                <a:cs typeface="Arial"/>
              </a:rPr>
              <a:t>physical,</a:t>
            </a:r>
            <a:r>
              <a:rPr sz="1400" spc="154" dirty="0" smtClean="0">
                <a:solidFill>
                  <a:srgbClr val="0B0B0B"/>
                </a:solidFill>
                <a:latin typeface="Arial"/>
                <a:cs typeface="Arial"/>
              </a:rPr>
              <a:t> </a:t>
            </a:r>
            <a:r>
              <a:rPr sz="1400" spc="0" dirty="0" smtClean="0">
                <a:solidFill>
                  <a:srgbClr val="0B0B0B"/>
                </a:solidFill>
                <a:latin typeface="Arial"/>
                <a:cs typeface="Arial"/>
              </a:rPr>
              <a:t>subject</a:t>
            </a:r>
            <a:r>
              <a:rPr sz="1400" spc="272" dirty="0" smtClean="0">
                <a:solidFill>
                  <a:srgbClr val="0B0B0B"/>
                </a:solidFill>
                <a:latin typeface="Arial"/>
                <a:cs typeface="Arial"/>
              </a:rPr>
              <a:t> </a:t>
            </a:r>
            <a:r>
              <a:rPr sz="1400" spc="0" dirty="0" smtClean="0">
                <a:solidFill>
                  <a:srgbClr val="0B0B0B"/>
                </a:solidFill>
                <a:latin typeface="Arial"/>
                <a:cs typeface="Arial"/>
              </a:rPr>
              <a:t>to</a:t>
            </a:r>
            <a:r>
              <a:rPr sz="1400" spc="166" dirty="0" smtClean="0">
                <a:solidFill>
                  <a:srgbClr val="0B0B0B"/>
                </a:solidFill>
                <a:latin typeface="Arial"/>
                <a:cs typeface="Arial"/>
              </a:rPr>
              <a:t> </a:t>
            </a:r>
            <a:r>
              <a:rPr sz="1400" spc="0" dirty="0" smtClean="0">
                <a:solidFill>
                  <a:srgbClr val="0B0B0B"/>
                </a:solidFill>
                <a:latin typeface="Arial"/>
                <a:cs typeface="Arial"/>
              </a:rPr>
              <a:t>time</a:t>
            </a:r>
            <a:r>
              <a:rPr sz="1400" spc="344" dirty="0" smtClean="0">
                <a:solidFill>
                  <a:srgbClr val="0B0B0B"/>
                </a:solidFill>
                <a:latin typeface="Arial"/>
                <a:cs typeface="Arial"/>
              </a:rPr>
              <a:t> </a:t>
            </a:r>
            <a:r>
              <a:rPr sz="1400" spc="0" dirty="0" smtClean="0">
                <a:solidFill>
                  <a:srgbClr val="0B0B0B"/>
                </a:solidFill>
                <a:latin typeface="Arial"/>
                <a:cs typeface="Arial"/>
              </a:rPr>
              <a:t>and</a:t>
            </a:r>
            <a:r>
              <a:rPr sz="1400" spc="144" dirty="0" smtClean="0">
                <a:solidFill>
                  <a:srgbClr val="0B0B0B"/>
                </a:solidFill>
                <a:latin typeface="Arial"/>
                <a:cs typeface="Arial"/>
              </a:rPr>
              <a:t> </a:t>
            </a:r>
            <a:r>
              <a:rPr sz="1400" spc="0" dirty="0" smtClean="0">
                <a:solidFill>
                  <a:srgbClr val="0B0B0B"/>
                </a:solidFill>
                <a:latin typeface="Arial"/>
                <a:cs typeface="Arial"/>
              </a:rPr>
              <a:t>space</a:t>
            </a:r>
            <a:endParaRPr sz="1400" dirty="0">
              <a:latin typeface="Arial"/>
              <a:cs typeface="Arial"/>
            </a:endParaRPr>
          </a:p>
          <a:p>
            <a:pPr marL="12700" marR="2396925" indent="16182">
              <a:lnSpc>
                <a:spcPts val="1609"/>
              </a:lnSpc>
              <a:spcBef>
                <a:spcPts val="671"/>
              </a:spcBef>
            </a:pPr>
            <a:r>
              <a:rPr sz="1400" spc="0" dirty="0" smtClean="0">
                <a:solidFill>
                  <a:srgbClr val="0B0B0B"/>
                </a:solidFill>
                <a:latin typeface="Arial"/>
                <a:cs typeface="Arial"/>
              </a:rPr>
              <a:t>human</a:t>
            </a:r>
            <a:r>
              <a:rPr sz="1400" spc="237" dirty="0" smtClean="0">
                <a:solidFill>
                  <a:srgbClr val="0B0B0B"/>
                </a:solidFill>
                <a:latin typeface="Arial"/>
                <a:cs typeface="Arial"/>
              </a:rPr>
              <a:t> </a:t>
            </a:r>
            <a:r>
              <a:rPr sz="1400" spc="0" dirty="0" smtClean="0">
                <a:solidFill>
                  <a:srgbClr val="0B0B0B"/>
                </a:solidFill>
                <a:latin typeface="Arial"/>
                <a:cs typeface="Arial"/>
              </a:rPr>
              <a:t>evolution </a:t>
            </a:r>
            <a:endParaRPr sz="1400" dirty="0">
              <a:latin typeface="Arial"/>
              <a:cs typeface="Arial"/>
            </a:endParaRPr>
          </a:p>
          <a:p>
            <a:pPr marL="12700">
              <a:lnSpc>
                <a:spcPct val="95825"/>
              </a:lnSpc>
              <a:spcBef>
                <a:spcPts val="764"/>
              </a:spcBef>
            </a:pPr>
            <a:r>
              <a:rPr sz="1400" spc="0" dirty="0" smtClean="0">
                <a:solidFill>
                  <a:srgbClr val="0B0B0B"/>
                </a:solidFill>
                <a:latin typeface="Arial"/>
                <a:cs typeface="Arial"/>
              </a:rPr>
              <a:t>geographical </a:t>
            </a:r>
            <a:r>
              <a:rPr sz="1400" spc="64" dirty="0" smtClean="0">
                <a:solidFill>
                  <a:srgbClr val="0B0B0B"/>
                </a:solidFill>
                <a:latin typeface="Arial"/>
                <a:cs typeface="Arial"/>
              </a:rPr>
              <a:t> </a:t>
            </a:r>
            <a:r>
              <a:rPr sz="1400" spc="0" dirty="0" smtClean="0">
                <a:solidFill>
                  <a:srgbClr val="0B0B0B"/>
                </a:solidFill>
                <a:latin typeface="Arial"/>
                <a:cs typeface="Arial"/>
              </a:rPr>
              <a:t>population </a:t>
            </a:r>
            <a:r>
              <a:rPr sz="1400" spc="347" dirty="0" smtClean="0">
                <a:solidFill>
                  <a:srgbClr val="0B0B0B"/>
                </a:solidFill>
                <a:latin typeface="Arial"/>
                <a:cs typeface="Arial"/>
              </a:rPr>
              <a:t> </a:t>
            </a:r>
            <a:r>
              <a:rPr sz="1400" spc="0" dirty="0" smtClean="0">
                <a:solidFill>
                  <a:srgbClr val="0B0B0B"/>
                </a:solidFill>
                <a:latin typeface="Arial"/>
                <a:cs typeface="Arial"/>
              </a:rPr>
              <a:t>processes</a:t>
            </a:r>
            <a:r>
              <a:rPr sz="1400" spc="-79" dirty="0" smtClean="0">
                <a:solidFill>
                  <a:srgbClr val="0B0B0B"/>
                </a:solidFill>
                <a:latin typeface="Arial"/>
                <a:cs typeface="Arial"/>
              </a:rPr>
              <a:t> </a:t>
            </a:r>
            <a:r>
              <a:rPr sz="1400" spc="0" dirty="0" smtClean="0">
                <a:solidFill>
                  <a:srgbClr val="0B0B0B"/>
                </a:solidFill>
                <a:latin typeface="Arial"/>
                <a:cs typeface="Arial"/>
              </a:rPr>
              <a:t>of</a:t>
            </a:r>
            <a:r>
              <a:rPr sz="1400" spc="166" dirty="0" smtClean="0">
                <a:solidFill>
                  <a:srgbClr val="0B0B0B"/>
                </a:solidFill>
                <a:latin typeface="Arial"/>
                <a:cs typeface="Arial"/>
              </a:rPr>
              <a:t> </a:t>
            </a:r>
            <a:r>
              <a:rPr sz="1400" spc="0" dirty="0" smtClean="0">
                <a:solidFill>
                  <a:srgbClr val="0B0B0B"/>
                </a:solidFill>
                <a:latin typeface="Arial"/>
                <a:cs typeface="Arial"/>
              </a:rPr>
              <a:t>change</a:t>
            </a:r>
            <a:endParaRPr sz="1400" dirty="0">
              <a:latin typeface="Arial"/>
              <a:cs typeface="Arial"/>
            </a:endParaRPr>
          </a:p>
          <a:p>
            <a:pPr marL="20797" marR="26670">
              <a:lnSpc>
                <a:spcPct val="95825"/>
              </a:lnSpc>
              <a:spcBef>
                <a:spcPts val="245"/>
              </a:spcBef>
            </a:pPr>
            <a:r>
              <a:rPr sz="1600" spc="0" dirty="0" smtClean="0">
                <a:solidFill>
                  <a:srgbClr val="0B0B0B"/>
                </a:solidFill>
                <a:latin typeface="Times New Roman"/>
                <a:cs typeface="Times New Roman"/>
              </a:rPr>
              <a:t>archeological</a:t>
            </a:r>
            <a:r>
              <a:rPr sz="1600" spc="29" dirty="0" smtClean="0">
                <a:solidFill>
                  <a:srgbClr val="0B0B0B"/>
                </a:solidFill>
                <a:latin typeface="Times New Roman"/>
                <a:cs typeface="Times New Roman"/>
              </a:rPr>
              <a:t> </a:t>
            </a:r>
            <a:r>
              <a:rPr sz="1600" spc="0" dirty="0" smtClean="0">
                <a:solidFill>
                  <a:srgbClr val="0B0B0B"/>
                </a:solidFill>
                <a:latin typeface="Times New Roman"/>
                <a:cs typeface="Times New Roman"/>
              </a:rPr>
              <a:t>and</a:t>
            </a:r>
            <a:r>
              <a:rPr sz="1600" spc="154" dirty="0" smtClean="0">
                <a:solidFill>
                  <a:srgbClr val="0B0B0B"/>
                </a:solidFill>
                <a:latin typeface="Times New Roman"/>
                <a:cs typeface="Times New Roman"/>
              </a:rPr>
              <a:t> </a:t>
            </a:r>
            <a:r>
              <a:rPr sz="1600" spc="0" dirty="0" smtClean="0">
                <a:solidFill>
                  <a:srgbClr val="0B0B0B"/>
                </a:solidFill>
                <a:latin typeface="Times New Roman"/>
                <a:cs typeface="Times New Roman"/>
              </a:rPr>
              <a:t>prehisto</a:t>
            </a:r>
            <a:r>
              <a:rPr sz="1600" spc="-4" dirty="0" smtClean="0">
                <a:solidFill>
                  <a:srgbClr val="0B0B0B"/>
                </a:solidFill>
                <a:latin typeface="Times New Roman"/>
                <a:cs typeface="Times New Roman"/>
              </a:rPr>
              <a:t>r</a:t>
            </a:r>
            <a:r>
              <a:rPr sz="1600" spc="0" dirty="0" smtClean="0">
                <a:solidFill>
                  <a:srgbClr val="3D3D3D"/>
                </a:solidFill>
                <a:latin typeface="Times New Roman"/>
                <a:cs typeface="Times New Roman"/>
              </a:rPr>
              <a:t>i</a:t>
            </a:r>
            <a:r>
              <a:rPr sz="1600" spc="0" dirty="0" smtClean="0">
                <a:solidFill>
                  <a:srgbClr val="0B0B0B"/>
                </a:solidFill>
                <a:latin typeface="Times New Roman"/>
                <a:cs typeface="Times New Roman"/>
              </a:rPr>
              <a:t>c</a:t>
            </a:r>
            <a:endParaRPr sz="1600" dirty="0">
              <a:latin typeface="Times New Roman"/>
              <a:cs typeface="Times New Roman"/>
            </a:endParaRPr>
          </a:p>
        </p:txBody>
      </p:sp>
      <p:sp>
        <p:nvSpPr>
          <p:cNvPr id="2" name="object 2"/>
          <p:cNvSpPr txBox="1"/>
          <p:nvPr/>
        </p:nvSpPr>
        <p:spPr>
          <a:xfrm>
            <a:off x="5012459" y="5109915"/>
            <a:ext cx="673907" cy="584200"/>
          </a:xfrm>
          <a:prstGeom prst="rect">
            <a:avLst/>
          </a:prstGeom>
        </p:spPr>
        <p:txBody>
          <a:bodyPr wrap="square" lIns="0" tIns="0" rIns="0" bIns="0" rtlCol="0">
            <a:noAutofit/>
          </a:bodyPr>
          <a:lstStyle/>
          <a:p>
            <a:pPr marL="12700">
              <a:lnSpc>
                <a:spcPts val="4600"/>
              </a:lnSpc>
              <a:spcBef>
                <a:spcPts val="230"/>
              </a:spcBef>
            </a:pPr>
            <a:r>
              <a:rPr sz="4400" dirty="0" smtClean="0">
                <a:solidFill>
                  <a:srgbClr val="28210E"/>
                </a:solidFill>
                <a:latin typeface="Arial"/>
                <a:cs typeface="Arial"/>
              </a:rPr>
              <a:t>ll</a:t>
            </a:r>
            <a:r>
              <a:rPr sz="4400" dirty="0" smtClean="0">
                <a:solidFill>
                  <a:srgbClr val="89857B"/>
                </a:solidFill>
                <a:latin typeface="Arial"/>
                <a:cs typeface="Arial"/>
              </a:rPr>
              <a:t>1</a:t>
            </a:r>
            <a:r>
              <a:rPr sz="4400" dirty="0" smtClean="0">
                <a:solidFill>
                  <a:srgbClr val="493F1A"/>
                </a:solidFill>
                <a:latin typeface="Arial"/>
                <a:cs typeface="Arial"/>
              </a:rPr>
              <a:t>!</a:t>
            </a:r>
            <a:endParaRPr sz="4400" dirty="0">
              <a:latin typeface="Arial"/>
              <a:cs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9371076" y="0"/>
            <a:ext cx="1219200" cy="6858000"/>
          </a:xfrm>
          <a:custGeom>
            <a:avLst/>
            <a:gdLst/>
            <a:ahLst/>
            <a:cxnLst/>
            <a:rect l="l" t="t" r="r" b="b"/>
            <a:pathLst>
              <a:path w="1219200" h="6858000">
                <a:moveTo>
                  <a:pt x="0" y="0"/>
                </a:moveTo>
                <a:lnTo>
                  <a:pt x="1219200" y="6858000"/>
                </a:lnTo>
              </a:path>
            </a:pathLst>
          </a:custGeom>
          <a:ln w="9144">
            <a:solidFill>
              <a:srgbClr val="C0C0C0"/>
            </a:solidFill>
          </a:ln>
        </p:spPr>
        <p:txBody>
          <a:bodyPr wrap="square" lIns="0" tIns="0" rIns="0" bIns="0" rtlCol="0">
            <a:noAutofit/>
          </a:bodyPr>
          <a:lstStyle/>
          <a:p>
            <a:endParaRPr dirty="0"/>
          </a:p>
        </p:txBody>
      </p:sp>
      <p:sp>
        <p:nvSpPr>
          <p:cNvPr id="6" name="object 6"/>
          <p:cNvSpPr/>
          <p:nvPr/>
        </p:nvSpPr>
        <p:spPr>
          <a:xfrm>
            <a:off x="7424931" y="3681983"/>
            <a:ext cx="4763554" cy="3176587"/>
          </a:xfrm>
          <a:custGeom>
            <a:avLst/>
            <a:gdLst/>
            <a:ahLst/>
            <a:cxnLst/>
            <a:rect l="l" t="t" r="r" b="b"/>
            <a:pathLst>
              <a:path w="4763554" h="3176587">
                <a:moveTo>
                  <a:pt x="4763554" y="0"/>
                </a:moveTo>
                <a:lnTo>
                  <a:pt x="857" y="3176016"/>
                </a:lnTo>
              </a:path>
              <a:path w="4763554" h="3176587">
                <a:moveTo>
                  <a:pt x="857" y="3176016"/>
                </a:moveTo>
                <a:lnTo>
                  <a:pt x="4763554" y="1"/>
                </a:lnTo>
              </a:path>
            </a:pathLst>
          </a:custGeom>
          <a:ln w="9144">
            <a:solidFill>
              <a:srgbClr val="D9DADA"/>
            </a:solidFill>
          </a:ln>
        </p:spPr>
        <p:txBody>
          <a:bodyPr wrap="square" lIns="0" tIns="0" rIns="0" bIns="0" rtlCol="0">
            <a:noAutofit/>
          </a:bodyPr>
          <a:lstStyle/>
          <a:p>
            <a:endParaRPr dirty="0"/>
          </a:p>
        </p:txBody>
      </p:sp>
      <p:sp>
        <p:nvSpPr>
          <p:cNvPr id="7" name="object 7"/>
          <p:cNvSpPr/>
          <p:nvPr/>
        </p:nvSpPr>
        <p:spPr>
          <a:xfrm>
            <a:off x="9182100" y="0"/>
            <a:ext cx="3006852" cy="6858000"/>
          </a:xfrm>
          <a:custGeom>
            <a:avLst/>
            <a:gdLst/>
            <a:ahLst/>
            <a:cxnLst/>
            <a:rect l="l" t="t" r="r" b="b"/>
            <a:pathLst>
              <a:path w="3006852" h="6858000">
                <a:moveTo>
                  <a:pt x="2042464" y="0"/>
                </a:moveTo>
                <a:lnTo>
                  <a:pt x="0" y="6858000"/>
                </a:lnTo>
                <a:lnTo>
                  <a:pt x="3006851" y="6858000"/>
                </a:lnTo>
                <a:lnTo>
                  <a:pt x="3006851" y="0"/>
                </a:lnTo>
                <a:lnTo>
                  <a:pt x="2042464" y="0"/>
                </a:lnTo>
                <a:close/>
              </a:path>
            </a:pathLst>
          </a:custGeom>
          <a:solidFill>
            <a:srgbClr val="90C225"/>
          </a:solidFill>
        </p:spPr>
        <p:txBody>
          <a:bodyPr wrap="square" lIns="0" tIns="0" rIns="0" bIns="0" rtlCol="0">
            <a:noAutofit/>
          </a:bodyPr>
          <a:lstStyle/>
          <a:p>
            <a:endParaRPr dirty="0"/>
          </a:p>
        </p:txBody>
      </p:sp>
      <p:sp>
        <p:nvSpPr>
          <p:cNvPr id="8" name="object 8"/>
          <p:cNvSpPr/>
          <p:nvPr/>
        </p:nvSpPr>
        <p:spPr>
          <a:xfrm>
            <a:off x="9604330" y="0"/>
            <a:ext cx="2587675" cy="6858000"/>
          </a:xfrm>
          <a:custGeom>
            <a:avLst/>
            <a:gdLst/>
            <a:ahLst/>
            <a:cxnLst/>
            <a:rect l="l" t="t" r="r" b="b"/>
            <a:pathLst>
              <a:path w="2587675" h="6858000">
                <a:moveTo>
                  <a:pt x="2587669" y="0"/>
                </a:moveTo>
                <a:lnTo>
                  <a:pt x="0" y="0"/>
                </a:lnTo>
                <a:lnTo>
                  <a:pt x="1208189" y="6858000"/>
                </a:lnTo>
                <a:lnTo>
                  <a:pt x="2587669" y="6858000"/>
                </a:lnTo>
                <a:lnTo>
                  <a:pt x="2587669" y="0"/>
                </a:lnTo>
                <a:close/>
              </a:path>
            </a:pathLst>
          </a:custGeom>
          <a:solidFill>
            <a:srgbClr val="90C225"/>
          </a:solidFill>
        </p:spPr>
        <p:txBody>
          <a:bodyPr wrap="square" lIns="0" tIns="0" rIns="0" bIns="0" rtlCol="0">
            <a:noAutofit/>
          </a:bodyPr>
          <a:lstStyle/>
          <a:p>
            <a:endParaRPr dirty="0"/>
          </a:p>
        </p:txBody>
      </p:sp>
      <p:sp>
        <p:nvSpPr>
          <p:cNvPr id="9" name="object 9"/>
          <p:cNvSpPr/>
          <p:nvPr/>
        </p:nvSpPr>
        <p:spPr>
          <a:xfrm>
            <a:off x="8932167" y="3048000"/>
            <a:ext cx="3259836" cy="3810000"/>
          </a:xfrm>
          <a:custGeom>
            <a:avLst/>
            <a:gdLst/>
            <a:ahLst/>
            <a:cxnLst/>
            <a:rect l="l" t="t" r="r" b="b"/>
            <a:pathLst>
              <a:path w="3259835" h="3810000">
                <a:moveTo>
                  <a:pt x="3259832" y="4"/>
                </a:moveTo>
                <a:lnTo>
                  <a:pt x="0" y="3810000"/>
                </a:lnTo>
                <a:lnTo>
                  <a:pt x="3259832" y="3810000"/>
                </a:lnTo>
                <a:lnTo>
                  <a:pt x="3259832" y="4"/>
                </a:lnTo>
                <a:close/>
              </a:path>
            </a:pathLst>
          </a:custGeom>
          <a:solidFill>
            <a:srgbClr val="539F20"/>
          </a:solidFill>
        </p:spPr>
        <p:txBody>
          <a:bodyPr wrap="square" lIns="0" tIns="0" rIns="0" bIns="0" rtlCol="0">
            <a:noAutofit/>
          </a:bodyPr>
          <a:lstStyle/>
          <a:p>
            <a:endParaRPr dirty="0"/>
          </a:p>
        </p:txBody>
      </p:sp>
      <p:sp>
        <p:nvSpPr>
          <p:cNvPr id="10" name="object 10"/>
          <p:cNvSpPr/>
          <p:nvPr/>
        </p:nvSpPr>
        <p:spPr>
          <a:xfrm>
            <a:off x="9337793" y="0"/>
            <a:ext cx="2851162" cy="6858000"/>
          </a:xfrm>
          <a:custGeom>
            <a:avLst/>
            <a:gdLst/>
            <a:ahLst/>
            <a:cxnLst/>
            <a:rect l="l" t="t" r="r" b="b"/>
            <a:pathLst>
              <a:path w="2851162" h="6858000">
                <a:moveTo>
                  <a:pt x="0" y="0"/>
                </a:moveTo>
                <a:lnTo>
                  <a:pt x="2467571" y="6858000"/>
                </a:lnTo>
                <a:lnTo>
                  <a:pt x="2851162" y="6858000"/>
                </a:lnTo>
                <a:lnTo>
                  <a:pt x="2851162" y="0"/>
                </a:lnTo>
                <a:lnTo>
                  <a:pt x="0" y="0"/>
                </a:lnTo>
                <a:close/>
              </a:path>
            </a:pathLst>
          </a:custGeom>
          <a:solidFill>
            <a:srgbClr val="3E7818"/>
          </a:solidFill>
        </p:spPr>
        <p:txBody>
          <a:bodyPr wrap="square" lIns="0" tIns="0" rIns="0" bIns="0" rtlCol="0">
            <a:noAutofit/>
          </a:bodyPr>
          <a:lstStyle/>
          <a:p>
            <a:endParaRPr dirty="0"/>
          </a:p>
        </p:txBody>
      </p:sp>
      <p:sp>
        <p:nvSpPr>
          <p:cNvPr id="11" name="object 11"/>
          <p:cNvSpPr/>
          <p:nvPr/>
        </p:nvSpPr>
        <p:spPr>
          <a:xfrm>
            <a:off x="10898132" y="0"/>
            <a:ext cx="1290815" cy="6858000"/>
          </a:xfrm>
          <a:custGeom>
            <a:avLst/>
            <a:gdLst/>
            <a:ahLst/>
            <a:cxnLst/>
            <a:rect l="l" t="t" r="r" b="b"/>
            <a:pathLst>
              <a:path w="1290815" h="6858000">
                <a:moveTo>
                  <a:pt x="1018946" y="0"/>
                </a:moveTo>
                <a:lnTo>
                  <a:pt x="0" y="6858000"/>
                </a:lnTo>
                <a:lnTo>
                  <a:pt x="1290815" y="6858000"/>
                </a:lnTo>
                <a:lnTo>
                  <a:pt x="1290815" y="0"/>
                </a:lnTo>
                <a:lnTo>
                  <a:pt x="1018946" y="0"/>
                </a:lnTo>
                <a:close/>
              </a:path>
            </a:pathLst>
          </a:custGeom>
          <a:solidFill>
            <a:srgbClr val="C0E373"/>
          </a:solidFill>
        </p:spPr>
        <p:txBody>
          <a:bodyPr wrap="square" lIns="0" tIns="0" rIns="0" bIns="0" rtlCol="0">
            <a:noAutofit/>
          </a:bodyPr>
          <a:lstStyle/>
          <a:p>
            <a:endParaRPr dirty="0"/>
          </a:p>
        </p:txBody>
      </p:sp>
      <p:sp>
        <p:nvSpPr>
          <p:cNvPr id="12" name="object 12"/>
          <p:cNvSpPr/>
          <p:nvPr/>
        </p:nvSpPr>
        <p:spPr>
          <a:xfrm>
            <a:off x="10940752" y="0"/>
            <a:ext cx="1248194" cy="6858000"/>
          </a:xfrm>
          <a:custGeom>
            <a:avLst/>
            <a:gdLst/>
            <a:ahLst/>
            <a:cxnLst/>
            <a:rect l="l" t="t" r="r" b="b"/>
            <a:pathLst>
              <a:path w="1248194" h="6858000">
                <a:moveTo>
                  <a:pt x="0" y="0"/>
                </a:moveTo>
                <a:lnTo>
                  <a:pt x="1107770" y="6858000"/>
                </a:lnTo>
                <a:lnTo>
                  <a:pt x="1248194" y="6858000"/>
                </a:lnTo>
                <a:lnTo>
                  <a:pt x="1248194" y="0"/>
                </a:lnTo>
                <a:lnTo>
                  <a:pt x="0" y="0"/>
                </a:lnTo>
                <a:close/>
              </a:path>
            </a:pathLst>
          </a:custGeom>
          <a:solidFill>
            <a:srgbClr val="90C225"/>
          </a:solidFill>
        </p:spPr>
        <p:txBody>
          <a:bodyPr wrap="square" lIns="0" tIns="0" rIns="0" bIns="0" rtlCol="0">
            <a:noAutofit/>
          </a:bodyPr>
          <a:lstStyle/>
          <a:p>
            <a:endParaRPr dirty="0"/>
          </a:p>
        </p:txBody>
      </p:sp>
      <p:sp>
        <p:nvSpPr>
          <p:cNvPr id="13" name="object 13"/>
          <p:cNvSpPr/>
          <p:nvPr/>
        </p:nvSpPr>
        <p:spPr>
          <a:xfrm>
            <a:off x="10372347" y="3590544"/>
            <a:ext cx="1816608" cy="3267455"/>
          </a:xfrm>
          <a:custGeom>
            <a:avLst/>
            <a:gdLst/>
            <a:ahLst/>
            <a:cxnLst/>
            <a:rect l="l" t="t" r="r" b="b"/>
            <a:pathLst>
              <a:path w="1816607" h="3267455">
                <a:moveTo>
                  <a:pt x="0" y="3267455"/>
                </a:moveTo>
                <a:lnTo>
                  <a:pt x="1816608" y="3267455"/>
                </a:lnTo>
                <a:lnTo>
                  <a:pt x="1816608" y="0"/>
                </a:lnTo>
                <a:lnTo>
                  <a:pt x="0" y="3267455"/>
                </a:lnTo>
                <a:close/>
              </a:path>
            </a:pathLst>
          </a:custGeom>
          <a:solidFill>
            <a:srgbClr val="90C225"/>
          </a:solidFill>
        </p:spPr>
        <p:txBody>
          <a:bodyPr wrap="square" lIns="0" tIns="0" rIns="0" bIns="0" rtlCol="0">
            <a:noAutofit/>
          </a:bodyPr>
          <a:lstStyle/>
          <a:p>
            <a:endParaRPr dirty="0"/>
          </a:p>
        </p:txBody>
      </p:sp>
      <p:sp>
        <p:nvSpPr>
          <p:cNvPr id="4" name="object 4"/>
          <p:cNvSpPr/>
          <p:nvPr/>
        </p:nvSpPr>
        <p:spPr>
          <a:xfrm>
            <a:off x="0" y="4012692"/>
            <a:ext cx="448056" cy="2845308"/>
          </a:xfrm>
          <a:custGeom>
            <a:avLst/>
            <a:gdLst/>
            <a:ahLst/>
            <a:cxnLst/>
            <a:rect l="l" t="t" r="r" b="b"/>
            <a:pathLst>
              <a:path w="448056" h="2845307">
                <a:moveTo>
                  <a:pt x="0" y="2845307"/>
                </a:moveTo>
                <a:lnTo>
                  <a:pt x="448056" y="2845307"/>
                </a:lnTo>
                <a:lnTo>
                  <a:pt x="0" y="0"/>
                </a:lnTo>
                <a:lnTo>
                  <a:pt x="0" y="2845307"/>
                </a:lnTo>
                <a:close/>
              </a:path>
            </a:pathLst>
          </a:custGeom>
          <a:solidFill>
            <a:srgbClr val="90C225"/>
          </a:solidFill>
        </p:spPr>
        <p:txBody>
          <a:bodyPr wrap="square" lIns="0" tIns="0" rIns="0" bIns="0" rtlCol="0">
            <a:noAutofit/>
          </a:bodyPr>
          <a:lstStyle/>
          <a:p>
            <a:endParaRPr dirty="0"/>
          </a:p>
        </p:txBody>
      </p:sp>
      <p:sp>
        <p:nvSpPr>
          <p:cNvPr id="3" name="object 3"/>
          <p:cNvSpPr/>
          <p:nvPr/>
        </p:nvSpPr>
        <p:spPr>
          <a:xfrm>
            <a:off x="3566795" y="2920746"/>
            <a:ext cx="2967989" cy="2482468"/>
          </a:xfrm>
          <a:prstGeom prst="rect">
            <a:avLst/>
          </a:prstGeom>
          <a:blipFill>
            <a:blip r:embed="rId2" cstate="print"/>
            <a:stretch>
              <a:fillRect/>
            </a:stretch>
          </a:blipFill>
        </p:spPr>
        <p:txBody>
          <a:bodyPr wrap="square" lIns="0" tIns="0" rIns="0" bIns="0" rtlCol="0">
            <a:noAutofit/>
          </a:bodyPr>
          <a:lstStyle/>
          <a:p>
            <a:endParaRPr dirty="0"/>
          </a:p>
        </p:txBody>
      </p:sp>
      <p:sp>
        <p:nvSpPr>
          <p:cNvPr id="2" name="object 2"/>
          <p:cNvSpPr txBox="1"/>
          <p:nvPr/>
        </p:nvSpPr>
        <p:spPr>
          <a:xfrm>
            <a:off x="4462195" y="2359855"/>
            <a:ext cx="1221799" cy="292100"/>
          </a:xfrm>
          <a:prstGeom prst="rect">
            <a:avLst/>
          </a:prstGeom>
        </p:spPr>
        <p:txBody>
          <a:bodyPr wrap="square" lIns="0" tIns="0" rIns="0" bIns="0" rtlCol="0">
            <a:noAutofit/>
          </a:bodyPr>
          <a:lstStyle/>
          <a:p>
            <a:pPr marL="12700">
              <a:lnSpc>
                <a:spcPts val="2245"/>
              </a:lnSpc>
              <a:spcBef>
                <a:spcPts val="112"/>
              </a:spcBef>
            </a:pPr>
            <a:r>
              <a:rPr sz="2100" spc="0" dirty="0" smtClean="0">
                <a:solidFill>
                  <a:srgbClr val="0B0B0B"/>
                </a:solidFill>
                <a:latin typeface="Arial"/>
                <a:cs typeface="Arial"/>
              </a:rPr>
              <a:t>Sociology</a:t>
            </a:r>
            <a:endParaRPr sz="2100" dirty="0">
              <a:latin typeface="Arial"/>
              <a:cs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8_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11.xml><?xml version="1.0" encoding="utf-8"?>
<a:theme xmlns:a="http://schemas.openxmlformats.org/drawingml/2006/main" name="9_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12.xml><?xml version="1.0" encoding="utf-8"?>
<a:theme xmlns:a="http://schemas.openxmlformats.org/drawingml/2006/main" name="10_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13.xml><?xml version="1.0" encoding="utf-8"?>
<a:theme xmlns:a="http://schemas.openxmlformats.org/drawingml/2006/main" name="11_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14.xml><?xml version="1.0" encoding="utf-8"?>
<a:theme xmlns:a="http://schemas.openxmlformats.org/drawingml/2006/main" name="12_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1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1_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4.xml><?xml version="1.0" encoding="utf-8"?>
<a:theme xmlns:a="http://schemas.openxmlformats.org/drawingml/2006/main" name="2_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5.xml><?xml version="1.0" encoding="utf-8"?>
<a:theme xmlns:a="http://schemas.openxmlformats.org/drawingml/2006/main" name="3_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6.xml><?xml version="1.0" encoding="utf-8"?>
<a:theme xmlns:a="http://schemas.openxmlformats.org/drawingml/2006/main" name="4_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7.xml><?xml version="1.0" encoding="utf-8"?>
<a:theme xmlns:a="http://schemas.openxmlformats.org/drawingml/2006/main" name="5_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8.xml><?xml version="1.0" encoding="utf-8"?>
<a:theme xmlns:a="http://schemas.openxmlformats.org/drawingml/2006/main" name="6_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9.xml><?xml version="1.0" encoding="utf-8"?>
<a:theme xmlns:a="http://schemas.openxmlformats.org/drawingml/2006/main" name="7_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548</TotalTime>
  <Words>2129</Words>
  <Application>Microsoft Office PowerPoint</Application>
  <PresentationFormat>Widescreen</PresentationFormat>
  <Paragraphs>318</Paragraphs>
  <Slides>51</Slides>
  <Notes>13</Notes>
  <HiddenSlides>0</HiddenSlides>
  <MMClips>0</MMClips>
  <ScaleCrop>false</ScaleCrop>
  <HeadingPairs>
    <vt:vector size="6" baseType="variant">
      <vt:variant>
        <vt:lpstr>Fonts Used</vt:lpstr>
      </vt:variant>
      <vt:variant>
        <vt:i4>6</vt:i4>
      </vt:variant>
      <vt:variant>
        <vt:lpstr>Theme</vt:lpstr>
      </vt:variant>
      <vt:variant>
        <vt:i4>14</vt:i4>
      </vt:variant>
      <vt:variant>
        <vt:lpstr>Slide Titles</vt:lpstr>
      </vt:variant>
      <vt:variant>
        <vt:i4>51</vt:i4>
      </vt:variant>
    </vt:vector>
  </HeadingPairs>
  <TitlesOfParts>
    <vt:vector size="71" baseType="lpstr">
      <vt:lpstr>Arial</vt:lpstr>
      <vt:lpstr>Calibri</vt:lpstr>
      <vt:lpstr>Times New Roman</vt:lpstr>
      <vt:lpstr>Trebuchet MS</vt:lpstr>
      <vt:lpstr>Wingdings</vt:lpstr>
      <vt:lpstr>Wingdings 3</vt:lpstr>
      <vt:lpstr>Office Theme</vt:lpstr>
      <vt:lpstr>Facet</vt:lpstr>
      <vt:lpstr>1_Facet</vt:lpstr>
      <vt:lpstr>2_Facet</vt:lpstr>
      <vt:lpstr>3_Facet</vt:lpstr>
      <vt:lpstr>4_Facet</vt:lpstr>
      <vt:lpstr>5_Facet</vt:lpstr>
      <vt:lpstr>6_Facet</vt:lpstr>
      <vt:lpstr>7_Facet</vt:lpstr>
      <vt:lpstr>8_Facet</vt:lpstr>
      <vt:lpstr>9_Facet</vt:lpstr>
      <vt:lpstr>10_Facet</vt:lpstr>
      <vt:lpstr>11_Facet</vt:lpstr>
      <vt:lpstr>12_Facet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Definition of common terms</vt:lpstr>
      <vt:lpstr>Cont.</vt:lpstr>
      <vt:lpstr>Cont.</vt:lpstr>
      <vt:lpstr>Cont.</vt:lpstr>
      <vt:lpstr>Cont.</vt:lpstr>
      <vt:lpstr>Cont.</vt:lpstr>
      <vt:lpstr>Cont.</vt:lpstr>
      <vt:lpstr>Cont.</vt:lpstr>
      <vt:lpstr>Cont.</vt:lpstr>
      <vt:lpstr>Cont.</vt:lpstr>
      <vt:lpstr>Ascribed status</vt:lpstr>
      <vt:lpstr>Achieved status</vt:lpstr>
      <vt:lpstr>Characteristics of status</vt:lpstr>
      <vt:lpstr>Social relations</vt:lpstr>
      <vt:lpstr> Benefits of social relations   - Improvement in physical health as one is motivated to maintain physical health to keep up with their peers - Boosts the immune system as it leads to better eating habits ,most social gatherings tend to incorporate sharing of meals together ,Eating with others leads to choosing of healthier eating options </vt:lpstr>
      <vt:lpstr>PowerPoint Presentation</vt:lpstr>
      <vt:lpstr>Social interactions</vt:lpstr>
      <vt:lpstr>PowerPoint Presentation</vt:lpstr>
      <vt:lpstr>PowerPoint Presentation</vt:lpstr>
      <vt:lpstr>Elements of social interaction</vt:lpstr>
      <vt:lpstr>Types of social interaction</vt:lpstr>
      <vt:lpstr>Cont.</vt:lpstr>
      <vt:lpstr>Social Behavior  </vt:lpstr>
      <vt:lpstr>Example's of human social behaviors </vt:lpstr>
      <vt:lpstr>Factors that affect ones social behavior</vt:lpstr>
      <vt:lpstr>brainstorming</vt:lpstr>
      <vt:lpstr>The End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Ngare Leah</dc:creator>
  <cp:lastModifiedBy>User</cp:lastModifiedBy>
  <cp:revision>27</cp:revision>
  <dcterms:modified xsi:type="dcterms:W3CDTF">2021-03-07T19:45:07Z</dcterms:modified>
</cp:coreProperties>
</file>