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66" r:id="rId3"/>
    <p:sldId id="271" r:id="rId4"/>
    <p:sldId id="274" r:id="rId5"/>
    <p:sldId id="257" r:id="rId6"/>
    <p:sldId id="258" r:id="rId7"/>
    <p:sldId id="259" r:id="rId8"/>
    <p:sldId id="260" r:id="rId9"/>
    <p:sldId id="261" r:id="rId10"/>
    <p:sldId id="262" r:id="rId11"/>
    <p:sldId id="263" r:id="rId12"/>
    <p:sldId id="264" r:id="rId13"/>
    <p:sldId id="272" r:id="rId14"/>
    <p:sldId id="273" r:id="rId15"/>
    <p:sldId id="265" r:id="rId16"/>
    <p:sldId id="267" r:id="rId17"/>
    <p:sldId id="268" r:id="rId18"/>
    <p:sldId id="275" r:id="rId19"/>
    <p:sldId id="269" r:id="rId20"/>
    <p:sldId id="270"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88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CE9BE44-5F2E-49B2-8F1C-552630605F6F}" type="datetimeFigureOut">
              <a:rPr lang="en-US" smtClean="0"/>
              <a:t>7/27/2020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98A94A5-7C45-4326-B896-A5B3B2A90D87}"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Rheumatology</a:t>
            </a:r>
            <a:r>
              <a:rPr lang="en-US" dirty="0" smtClean="0"/>
              <a:t>:</a:t>
            </a:r>
            <a:r>
              <a:rPr lang="en-US" baseline="0" dirty="0" smtClean="0"/>
              <a:t> </a:t>
            </a:r>
            <a:r>
              <a:rPr lang="en-US" sz="1200" b="0" i="0" kern="1200" dirty="0" smtClean="0">
                <a:solidFill>
                  <a:schemeClr val="tx1"/>
                </a:solidFill>
                <a:latin typeface="+mn-lt"/>
                <a:ea typeface="+mn-ea"/>
                <a:cs typeface="+mn-cs"/>
              </a:rPr>
              <a:t>the study of rheumatism, arthritis, and other disorders of the joints, muscles, and ligaments.</a:t>
            </a:r>
            <a:endParaRPr lang="en-US" dirty="0"/>
          </a:p>
        </p:txBody>
      </p:sp>
      <p:sp>
        <p:nvSpPr>
          <p:cNvPr id="4" name="Slide Number Placeholder 3"/>
          <p:cNvSpPr>
            <a:spLocks noGrp="1"/>
          </p:cNvSpPr>
          <p:nvPr>
            <p:ph type="sldNum" sz="quarter" idx="10"/>
          </p:nvPr>
        </p:nvSpPr>
        <p:spPr/>
        <p:txBody>
          <a:bodyPr/>
          <a:lstStyle/>
          <a:p>
            <a:fld id="{C98A94A5-7C45-4326-B896-A5B3B2A90D87}" type="slidenum">
              <a:rPr lang="en-US" smtClean="0"/>
              <a:t>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7/27/2020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7/27/2020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7/27/2020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7/27/2020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7/27/2020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wipe dir="d"/>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rgbClr val="FF0000"/>
                </a:solidFill>
              </a:rPr>
              <a:t>Introduction to Medicine</a:t>
            </a:r>
            <a:endParaRPr lang="en-US" b="1" dirty="0">
              <a:solidFill>
                <a:srgbClr val="FF0000"/>
              </a:solidFill>
            </a:endParaRPr>
          </a:p>
        </p:txBody>
      </p:sp>
      <p:sp>
        <p:nvSpPr>
          <p:cNvPr id="3" name="Subtitle 2"/>
          <p:cNvSpPr>
            <a:spLocks noGrp="1"/>
          </p:cNvSpPr>
          <p:nvPr>
            <p:ph type="subTitle" idx="1"/>
          </p:nvPr>
        </p:nvSpPr>
        <p:spPr/>
        <p:txBody>
          <a:bodyPr/>
          <a:lstStyle/>
          <a:p>
            <a:r>
              <a:rPr lang="en-US" dirty="0" smtClean="0">
                <a:solidFill>
                  <a:srgbClr val="00B0F0"/>
                </a:solidFill>
              </a:rPr>
              <a:t>Samuel </a:t>
            </a:r>
            <a:r>
              <a:rPr lang="en-US" dirty="0" err="1" smtClean="0">
                <a:solidFill>
                  <a:srgbClr val="00B0F0"/>
                </a:solidFill>
              </a:rPr>
              <a:t>Ngigi</a:t>
            </a:r>
            <a:r>
              <a:rPr lang="en-US" dirty="0" smtClean="0">
                <a:solidFill>
                  <a:srgbClr val="00B0F0"/>
                </a:solidFill>
              </a:rPr>
              <a:t> K.</a:t>
            </a:r>
          </a:p>
          <a:p>
            <a:r>
              <a:rPr lang="en-US" b="1" dirty="0" smtClean="0">
                <a:solidFill>
                  <a:srgbClr val="00B0F0"/>
                </a:solidFill>
              </a:rPr>
              <a:t>KMTC</a:t>
            </a:r>
            <a:endParaRPr lang="en-US" b="1" dirty="0">
              <a:solidFill>
                <a:srgbClr val="00B0F0"/>
              </a:solidFill>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Seven Attributes of a Symptom</a:t>
            </a:r>
            <a:endParaRPr lang="en-US" dirty="0"/>
          </a:p>
        </p:txBody>
      </p:sp>
      <p:sp>
        <p:nvSpPr>
          <p:cNvPr id="3" name="Content Placeholder 2"/>
          <p:cNvSpPr>
            <a:spLocks noGrp="1"/>
          </p:cNvSpPr>
          <p:nvPr>
            <p:ph idx="1"/>
          </p:nvPr>
        </p:nvSpPr>
        <p:spPr/>
        <p:txBody>
          <a:bodyPr>
            <a:normAutofit fontScale="77500" lnSpcReduction="20000"/>
          </a:bodyPr>
          <a:lstStyle/>
          <a:p>
            <a:pPr marL="514350" indent="-514350">
              <a:buFont typeface="+mj-lt"/>
              <a:buAutoNum type="arabicPeriod"/>
            </a:pPr>
            <a:r>
              <a:rPr lang="en-US" b="1" dirty="0" smtClean="0"/>
              <a:t>Location.</a:t>
            </a:r>
            <a:r>
              <a:rPr lang="en-US" dirty="0" smtClean="0"/>
              <a:t> Where is it? Does it radiate?</a:t>
            </a:r>
          </a:p>
          <a:p>
            <a:pPr marL="514350" indent="-514350">
              <a:buFont typeface="+mj-lt"/>
              <a:buAutoNum type="arabicPeriod"/>
            </a:pPr>
            <a:r>
              <a:rPr lang="en-US" b="1" dirty="0" smtClean="0"/>
              <a:t>Quality. </a:t>
            </a:r>
            <a:r>
              <a:rPr lang="en-US" dirty="0" smtClean="0"/>
              <a:t>What is it like?</a:t>
            </a:r>
          </a:p>
          <a:p>
            <a:pPr marL="514350" indent="-514350">
              <a:buFont typeface="+mj-lt"/>
              <a:buAutoNum type="arabicPeriod"/>
            </a:pPr>
            <a:r>
              <a:rPr lang="en-US" b="1" dirty="0" smtClean="0"/>
              <a:t>Quantity or Severity. </a:t>
            </a:r>
            <a:r>
              <a:rPr lang="en-US" dirty="0" smtClean="0"/>
              <a:t>How bad is it? (For pain, ask for a rating on a scale of 1 to 10).</a:t>
            </a:r>
          </a:p>
          <a:p>
            <a:pPr marL="514350" indent="-514350">
              <a:buFont typeface="+mj-lt"/>
              <a:buAutoNum type="arabicPeriod"/>
            </a:pPr>
            <a:r>
              <a:rPr lang="en-US" b="1" dirty="0" smtClean="0"/>
              <a:t>Timing. </a:t>
            </a:r>
            <a:r>
              <a:rPr lang="en-US" dirty="0" smtClean="0"/>
              <a:t>When did (does) it start? How long did (does) it last? How often did (does) it come?</a:t>
            </a:r>
          </a:p>
          <a:p>
            <a:pPr marL="514350" indent="-514350">
              <a:buFont typeface="+mj-lt"/>
              <a:buAutoNum type="arabicPeriod"/>
            </a:pPr>
            <a:r>
              <a:rPr lang="en-US" b="1" dirty="0" smtClean="0"/>
              <a:t>5. Setting in which it occurs. </a:t>
            </a:r>
            <a:r>
              <a:rPr lang="en-US" dirty="0" smtClean="0"/>
              <a:t>Include environmental factors, personal activities.</a:t>
            </a:r>
          </a:p>
          <a:p>
            <a:pPr marL="514350" indent="-514350">
              <a:buFont typeface="+mj-lt"/>
              <a:buAutoNum type="arabicPeriod"/>
            </a:pPr>
            <a:r>
              <a:rPr lang="en-US" b="1" dirty="0" smtClean="0"/>
              <a:t>Remitting or exacerbating factors. </a:t>
            </a:r>
            <a:r>
              <a:rPr lang="en-US" dirty="0" smtClean="0"/>
              <a:t>Does anything make it better or worse?</a:t>
            </a:r>
          </a:p>
          <a:p>
            <a:pPr marL="514350" indent="-514350">
              <a:buFont typeface="+mj-lt"/>
              <a:buAutoNum type="arabicPeriod"/>
            </a:pPr>
            <a:r>
              <a:rPr lang="en-US" b="1" dirty="0" smtClean="0"/>
              <a:t>Associated Symptoms.  </a:t>
            </a:r>
            <a:r>
              <a:rPr lang="en-US" dirty="0" smtClean="0"/>
              <a:t>Have you noticed anything else that accompanies it?</a:t>
            </a:r>
            <a:endParaRPr lang="en-US" b="1"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Physical Examination</a:t>
            </a:r>
            <a:endParaRPr lang="en-US" b="1" dirty="0"/>
          </a:p>
        </p:txBody>
      </p:sp>
      <p:sp>
        <p:nvSpPr>
          <p:cNvPr id="3" name="Content Placeholder 2"/>
          <p:cNvSpPr>
            <a:spLocks noGrp="1"/>
          </p:cNvSpPr>
          <p:nvPr>
            <p:ph idx="1"/>
          </p:nvPr>
        </p:nvSpPr>
        <p:spPr/>
        <p:txBody>
          <a:bodyPr>
            <a:normAutofit fontScale="92500" lnSpcReduction="10000"/>
          </a:bodyPr>
          <a:lstStyle/>
          <a:p>
            <a:r>
              <a:rPr lang="en-US" dirty="0" smtClean="0"/>
              <a:t>General Inspection</a:t>
            </a:r>
          </a:p>
          <a:p>
            <a:r>
              <a:rPr lang="en-US" dirty="0" smtClean="0"/>
              <a:t>Vital Signs (BP, Pulse, Temp. RR)</a:t>
            </a:r>
          </a:p>
          <a:p>
            <a:r>
              <a:rPr lang="en-US" dirty="0" smtClean="0"/>
              <a:t>Chest Examination</a:t>
            </a:r>
          </a:p>
          <a:p>
            <a:r>
              <a:rPr lang="en-US" dirty="0" smtClean="0"/>
              <a:t>Cardiovascular system</a:t>
            </a:r>
          </a:p>
          <a:p>
            <a:r>
              <a:rPr lang="en-US" dirty="0" smtClean="0"/>
              <a:t>GIT system</a:t>
            </a:r>
          </a:p>
          <a:p>
            <a:r>
              <a:rPr lang="en-US" dirty="0" smtClean="0"/>
              <a:t>Neurology Examination (Mental status, cranial nerves, motor system, reflexes, sensory system…)</a:t>
            </a:r>
          </a:p>
          <a:p>
            <a:r>
              <a:rPr lang="en-US" dirty="0" smtClean="0"/>
              <a:t>Musculoskeletal</a:t>
            </a:r>
          </a:p>
          <a:p>
            <a:r>
              <a:rPr lang="en-US" dirty="0" smtClean="0"/>
              <a:t>Regional (H&amp;N, chest, abdomen, extremities.</a:t>
            </a: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Investigations</a:t>
            </a:r>
            <a:endParaRPr lang="en-US" b="1" dirty="0"/>
          </a:p>
        </p:txBody>
      </p:sp>
      <p:sp>
        <p:nvSpPr>
          <p:cNvPr id="3" name="Content Placeholder 2"/>
          <p:cNvSpPr>
            <a:spLocks noGrp="1"/>
          </p:cNvSpPr>
          <p:nvPr>
            <p:ph idx="1"/>
          </p:nvPr>
        </p:nvSpPr>
        <p:spPr/>
        <p:txBody>
          <a:bodyPr/>
          <a:lstStyle/>
          <a:p>
            <a:r>
              <a:rPr lang="en-US" dirty="0" smtClean="0"/>
              <a:t>Lab investigations</a:t>
            </a:r>
          </a:p>
          <a:p>
            <a:r>
              <a:rPr lang="en-US" dirty="0" smtClean="0"/>
              <a:t>Radiological Investigations</a:t>
            </a:r>
          </a:p>
          <a:p>
            <a:r>
              <a:rPr lang="en-US" dirty="0" smtClean="0"/>
              <a:t>Other investigations:</a:t>
            </a:r>
          </a:p>
          <a:p>
            <a:pPr>
              <a:buFont typeface="Wingdings" pitchFamily="2" charset="2"/>
              <a:buChar char="ü"/>
            </a:pPr>
            <a:r>
              <a:rPr lang="en-US" dirty="0" smtClean="0"/>
              <a:t> </a:t>
            </a:r>
            <a:r>
              <a:rPr lang="en-US" dirty="0" smtClean="0"/>
              <a:t>Procedures (e.g. Endoscopy)</a:t>
            </a:r>
          </a:p>
          <a:p>
            <a:pPr>
              <a:buFont typeface="Wingdings" pitchFamily="2" charset="2"/>
              <a:buChar char="ü"/>
            </a:pPr>
            <a:r>
              <a:rPr lang="en-US" dirty="0" smtClean="0"/>
              <a:t>Biopsy, </a:t>
            </a:r>
          </a:p>
          <a:p>
            <a:pPr>
              <a:buFont typeface="Wingdings" pitchFamily="2" charset="2"/>
              <a:buChar char="ü"/>
            </a:pPr>
            <a:r>
              <a:rPr lang="en-US" dirty="0" smtClean="0"/>
              <a:t>etc.</a:t>
            </a: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Patient-Physician Relationship</a:t>
            </a:r>
            <a:endParaRPr lang="en-US" b="1" dirty="0"/>
          </a:p>
        </p:txBody>
      </p:sp>
      <p:sp>
        <p:nvSpPr>
          <p:cNvPr id="3" name="Content Placeholder 2"/>
          <p:cNvSpPr>
            <a:spLocks noGrp="1"/>
          </p:cNvSpPr>
          <p:nvPr>
            <p:ph idx="1"/>
          </p:nvPr>
        </p:nvSpPr>
        <p:spPr/>
        <p:txBody>
          <a:bodyPr>
            <a:normAutofit lnSpcReduction="10000"/>
          </a:bodyPr>
          <a:lstStyle/>
          <a:p>
            <a:r>
              <a:rPr lang="en-US" dirty="0" smtClean="0"/>
              <a:t>The significance of the intimate personal relationship between physician and patient cannot be too strongly emphasized, for in an extraordinarily large number of cases both the diagnosis and treatment are directly dependent on </a:t>
            </a:r>
            <a:r>
              <a:rPr lang="en-US" dirty="0" smtClean="0"/>
              <a:t>it.</a:t>
            </a:r>
          </a:p>
          <a:p>
            <a:r>
              <a:rPr lang="en-US" dirty="0" smtClean="0"/>
              <a:t>One of the essential qualities of the clinician is interest in humanity, </a:t>
            </a:r>
            <a:r>
              <a:rPr lang="en-US" b="1" dirty="0" smtClean="0"/>
              <a:t>for the secret of the care of the patient is in caring for the </a:t>
            </a:r>
            <a:r>
              <a:rPr lang="en-US" b="1" dirty="0" smtClean="0"/>
              <a:t>patient</a:t>
            </a:r>
            <a:r>
              <a:rPr lang="en-US" dirty="0" smtClean="0"/>
              <a:t>.</a:t>
            </a:r>
            <a:endParaRPr lang="en-US"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Patient-Physician Relationship</a:t>
            </a:r>
            <a:endParaRPr lang="en-US" dirty="0"/>
          </a:p>
        </p:txBody>
      </p:sp>
      <p:sp>
        <p:nvSpPr>
          <p:cNvPr id="3" name="Content Placeholder 2"/>
          <p:cNvSpPr>
            <a:spLocks noGrp="1"/>
          </p:cNvSpPr>
          <p:nvPr>
            <p:ph idx="1"/>
          </p:nvPr>
        </p:nvSpPr>
        <p:spPr/>
        <p:txBody>
          <a:bodyPr/>
          <a:lstStyle/>
          <a:p>
            <a:r>
              <a:rPr lang="en-US" dirty="0" smtClean="0"/>
              <a:t> Physicians must never forget that patients are individual human beings with problems that all too often </a:t>
            </a:r>
            <a:r>
              <a:rPr lang="en-US" dirty="0" smtClean="0"/>
              <a:t>go beyond </a:t>
            </a:r>
            <a:r>
              <a:rPr lang="en-US" dirty="0" smtClean="0"/>
              <a:t>their physical complaints. They are not "cases" or "admissions" or "diseases." </a:t>
            </a:r>
            <a:endParaRPr lang="en-US" dirty="0" smtClean="0"/>
          </a:p>
          <a:p>
            <a:r>
              <a:rPr lang="en-US" b="1" dirty="0" smtClean="0"/>
              <a:t>Patients </a:t>
            </a:r>
            <a:r>
              <a:rPr lang="en-US" b="1" dirty="0" smtClean="0"/>
              <a:t>do not fail treatments; treatments fail to benefit patients.</a:t>
            </a:r>
            <a:endParaRPr lang="en-US" b="1"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Medical Ethics</a:t>
            </a:r>
            <a:endParaRPr lang="en-US" b="1" dirty="0"/>
          </a:p>
        </p:txBody>
      </p:sp>
      <p:sp>
        <p:nvSpPr>
          <p:cNvPr id="3" name="Content Placeholder 2"/>
          <p:cNvSpPr>
            <a:spLocks noGrp="1"/>
          </p:cNvSpPr>
          <p:nvPr>
            <p:ph idx="1"/>
          </p:nvPr>
        </p:nvSpPr>
        <p:spPr/>
        <p:txBody>
          <a:bodyPr>
            <a:normAutofit fontScale="70000" lnSpcReduction="20000"/>
          </a:bodyPr>
          <a:lstStyle/>
          <a:p>
            <a:r>
              <a:rPr lang="en-US" dirty="0" smtClean="0"/>
              <a:t>Definition: Ethics are a set of principles that have been created through reflection and discussion to guide our behavior.</a:t>
            </a:r>
          </a:p>
          <a:p>
            <a:pPr>
              <a:buFont typeface="Wingdings" pitchFamily="2" charset="2"/>
              <a:buChar char="Ø"/>
            </a:pPr>
            <a:r>
              <a:rPr lang="en-US" b="1" dirty="0" err="1" smtClean="0"/>
              <a:t>Nonmaleficence</a:t>
            </a:r>
            <a:r>
              <a:rPr lang="en-US" b="1" dirty="0" smtClean="0"/>
              <a:t>: </a:t>
            </a:r>
            <a:r>
              <a:rPr lang="en-US" dirty="0" smtClean="0"/>
              <a:t>Do not harm. However, if the benefits of an intervention outweighs the risks, a patient may make an informed decision to proceed.</a:t>
            </a:r>
          </a:p>
          <a:p>
            <a:pPr>
              <a:buFont typeface="Wingdings" pitchFamily="2" charset="2"/>
              <a:buChar char="Ø"/>
            </a:pPr>
            <a:r>
              <a:rPr lang="en-US" b="1" dirty="0" smtClean="0"/>
              <a:t>Beneficence: </a:t>
            </a:r>
            <a:r>
              <a:rPr lang="en-US" dirty="0" smtClean="0"/>
              <a:t> Physicians have a special ethical duty to act in the patient’s best interest. May conflict with autonomy. If the patient can make an informed decision, ultimately the patient has the right to decide.</a:t>
            </a:r>
          </a:p>
          <a:p>
            <a:pPr>
              <a:buFont typeface="Wingdings" pitchFamily="2" charset="2"/>
              <a:buChar char="Ø"/>
            </a:pPr>
            <a:r>
              <a:rPr lang="en-US" b="1" dirty="0" smtClean="0"/>
              <a:t>Autonomy: </a:t>
            </a:r>
            <a:r>
              <a:rPr lang="en-US" dirty="0" smtClean="0"/>
              <a:t>Obligation to respect patients as individuals and to honor their preferences in medical care.</a:t>
            </a:r>
          </a:p>
          <a:p>
            <a:pPr>
              <a:buFont typeface="Wingdings" pitchFamily="2" charset="2"/>
              <a:buChar char="Ø"/>
            </a:pPr>
            <a:r>
              <a:rPr lang="en-US" b="1" dirty="0" smtClean="0"/>
              <a:t>Confidentiality: </a:t>
            </a:r>
            <a:r>
              <a:rPr lang="en-US" dirty="0" smtClean="0"/>
              <a:t>Right of privacy</a:t>
            </a:r>
          </a:p>
          <a:p>
            <a:pPr>
              <a:buFont typeface="Wingdings" pitchFamily="2" charset="2"/>
              <a:buChar char="Ø"/>
            </a:pPr>
            <a:r>
              <a:rPr lang="en-US" b="1" dirty="0" smtClean="0"/>
              <a:t>Justice: </a:t>
            </a:r>
            <a:r>
              <a:rPr lang="en-US" dirty="0" smtClean="0"/>
              <a:t>To treat persons fairly.</a:t>
            </a:r>
            <a:endParaRPr lang="en-US" b="1"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Human Diseases Study Format</a:t>
            </a:r>
            <a:endParaRPr lang="en-US" b="1" dirty="0"/>
          </a:p>
        </p:txBody>
      </p:sp>
      <p:sp>
        <p:nvSpPr>
          <p:cNvPr id="3" name="Content Placeholder 2"/>
          <p:cNvSpPr>
            <a:spLocks noGrp="1"/>
          </p:cNvSpPr>
          <p:nvPr>
            <p:ph idx="1"/>
          </p:nvPr>
        </p:nvSpPr>
        <p:spPr/>
        <p:txBody>
          <a:bodyPr>
            <a:normAutofit fontScale="92500" lnSpcReduction="20000"/>
          </a:bodyPr>
          <a:lstStyle/>
          <a:p>
            <a:r>
              <a:rPr lang="en-US" b="1" dirty="0" smtClean="0"/>
              <a:t>Overview</a:t>
            </a:r>
            <a:r>
              <a:rPr lang="en-US" dirty="0" smtClean="0"/>
              <a:t>: Background, etiology (and risk factors), </a:t>
            </a:r>
            <a:r>
              <a:rPr lang="en-US" dirty="0" err="1" smtClean="0"/>
              <a:t>pathophysiology</a:t>
            </a:r>
            <a:r>
              <a:rPr lang="en-US" dirty="0" smtClean="0"/>
              <a:t>, epidemiology.</a:t>
            </a:r>
          </a:p>
          <a:p>
            <a:r>
              <a:rPr lang="en-US" b="1" dirty="0" smtClean="0"/>
              <a:t>Presentation:</a:t>
            </a:r>
            <a:r>
              <a:rPr lang="en-US" dirty="0" smtClean="0"/>
              <a:t> History, Physical exam, </a:t>
            </a:r>
            <a:r>
              <a:rPr lang="en-US" dirty="0" err="1" smtClean="0"/>
              <a:t>DDx</a:t>
            </a:r>
            <a:r>
              <a:rPr lang="en-US" dirty="0" smtClean="0"/>
              <a:t>.</a:t>
            </a:r>
          </a:p>
          <a:p>
            <a:r>
              <a:rPr lang="en-US" b="1" dirty="0" smtClean="0"/>
              <a:t>Workup</a:t>
            </a:r>
            <a:r>
              <a:rPr lang="en-US" dirty="0" smtClean="0"/>
              <a:t>: Lab, radiological, procedures.</a:t>
            </a:r>
          </a:p>
          <a:p>
            <a:r>
              <a:rPr lang="en-US" b="1" dirty="0" smtClean="0"/>
              <a:t>Treatment:</a:t>
            </a:r>
            <a:r>
              <a:rPr lang="en-US" dirty="0" smtClean="0"/>
              <a:t> Medical Care, monitoring, diet, medications, exercise and physiotherapy, consultations.</a:t>
            </a:r>
          </a:p>
          <a:p>
            <a:r>
              <a:rPr lang="en-US" b="1" dirty="0" smtClean="0"/>
              <a:t>Follow-up</a:t>
            </a:r>
            <a:r>
              <a:rPr lang="en-US" dirty="0" smtClean="0"/>
              <a:t>: Inpatient and outpatient care and medications, Prevention, Prognosis, Education, Rehabilitation.</a:t>
            </a:r>
            <a:endParaRPr lang="en-US"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Epidemiology of Disease</a:t>
            </a:r>
            <a:endParaRPr lang="en-US" b="1" dirty="0"/>
          </a:p>
        </p:txBody>
      </p:sp>
      <p:sp>
        <p:nvSpPr>
          <p:cNvPr id="3" name="Content Placeholder 2"/>
          <p:cNvSpPr>
            <a:spLocks noGrp="1"/>
          </p:cNvSpPr>
          <p:nvPr>
            <p:ph idx="1"/>
          </p:nvPr>
        </p:nvSpPr>
        <p:spPr/>
        <p:txBody>
          <a:bodyPr>
            <a:normAutofit fontScale="77500" lnSpcReduction="20000"/>
          </a:bodyPr>
          <a:lstStyle/>
          <a:p>
            <a:r>
              <a:rPr lang="en-US" b="1" dirty="0" smtClean="0"/>
              <a:t>Incidence</a:t>
            </a:r>
            <a:r>
              <a:rPr lang="en-US" dirty="0" smtClean="0"/>
              <a:t>: New cases in population over a given time period/ total population at risk during that time period.</a:t>
            </a:r>
          </a:p>
          <a:p>
            <a:r>
              <a:rPr lang="en-US" b="1" dirty="0" smtClean="0"/>
              <a:t>Prevalence</a:t>
            </a:r>
            <a:r>
              <a:rPr lang="en-US" dirty="0" smtClean="0"/>
              <a:t>: Number </a:t>
            </a:r>
            <a:r>
              <a:rPr lang="en-US" dirty="0" smtClean="0"/>
              <a:t>of cases of a disease that are present in a particular population at a given </a:t>
            </a:r>
            <a:r>
              <a:rPr lang="en-US" dirty="0" smtClean="0"/>
              <a:t>time.</a:t>
            </a:r>
          </a:p>
          <a:p>
            <a:r>
              <a:rPr lang="en-US" b="1" dirty="0" smtClean="0"/>
              <a:t>Distribution</a:t>
            </a:r>
            <a:endParaRPr lang="en-US" dirty="0" smtClean="0"/>
          </a:p>
          <a:p>
            <a:pPr lvl="1">
              <a:buFont typeface="Wingdings" pitchFamily="2" charset="2"/>
              <a:buChar char="ü"/>
            </a:pPr>
            <a:r>
              <a:rPr lang="en-US" dirty="0" smtClean="0"/>
              <a:t>Age, sex, race, location, risk factors</a:t>
            </a:r>
          </a:p>
          <a:p>
            <a:r>
              <a:rPr lang="en-US" b="1" dirty="0" smtClean="0"/>
              <a:t>Morbidity</a:t>
            </a:r>
            <a:r>
              <a:rPr lang="en-US" dirty="0" smtClean="0"/>
              <a:t>: </a:t>
            </a:r>
            <a:r>
              <a:rPr lang="en-US" dirty="0" smtClean="0"/>
              <a:t>Refers to having a disease or a symptom of disease, or to the amount of disease within a population</a:t>
            </a:r>
            <a:r>
              <a:rPr lang="en-US" dirty="0" smtClean="0"/>
              <a:t>.</a:t>
            </a:r>
          </a:p>
          <a:p>
            <a:r>
              <a:rPr lang="en-US" b="1" dirty="0" smtClean="0"/>
              <a:t>Mortality</a:t>
            </a:r>
            <a:r>
              <a:rPr lang="en-US" dirty="0" smtClean="0"/>
              <a:t>: </a:t>
            </a:r>
            <a:r>
              <a:rPr lang="en-US" dirty="0" smtClean="0"/>
              <a:t>Refers to the state of being mortal (destined to die). In medicine, a term also used for death rate, or the number of deaths in a certain group of people in a certain period of time</a:t>
            </a:r>
            <a:r>
              <a:rPr lang="en-US" dirty="0" smtClean="0"/>
              <a:t>.</a:t>
            </a:r>
            <a:endParaRPr lang="en-US"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additive="base">
                                        <p:cTn id="3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610600" cy="6858000"/>
          </a:xfrm>
        </p:spPr>
        <p:txBody>
          <a:bodyPr>
            <a:normAutofit fontScale="90000"/>
          </a:bodyPr>
          <a:lstStyle/>
          <a:p>
            <a:r>
              <a:rPr lang="en-US" dirty="0" smtClean="0">
                <a:solidFill>
                  <a:srgbClr val="FF0000"/>
                </a:solidFill>
              </a:rPr>
              <a:t>Sir Robert Hutchison (MD, FRCP) (1871-1960)</a:t>
            </a:r>
            <a:r>
              <a:rPr lang="en-US" dirty="0" smtClean="0"/>
              <a:t> </a:t>
            </a:r>
            <a:r>
              <a:rPr lang="en-US" dirty="0" smtClean="0"/>
              <a:t/>
            </a:r>
            <a:br>
              <a:rPr lang="en-US" dirty="0" smtClean="0"/>
            </a:br>
            <a:r>
              <a:rPr lang="en-US" dirty="0" smtClean="0">
                <a:solidFill>
                  <a:srgbClr val="00B0F0"/>
                </a:solidFill>
              </a:rPr>
              <a:t>‘</a:t>
            </a:r>
            <a:r>
              <a:rPr lang="en-US" dirty="0" smtClean="0">
                <a:solidFill>
                  <a:srgbClr val="00B0F0"/>
                </a:solidFill>
              </a:rPr>
              <a:t>From inability to let well alone; from too much zeal for the new and contempt for what is old; from putting knowledge before wisdom, science before art, and cleverness before common sense; from treating patients as cases; and from making the cure of the disease more grievous than the endurance of the same, Good Lord, deliver us.’</a:t>
            </a:r>
            <a:endParaRPr lang="en-US" dirty="0">
              <a:solidFill>
                <a:srgbClr val="00B0F0"/>
              </a:solidFill>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362200"/>
            <a:ext cx="8229600" cy="1143000"/>
          </a:xfrm>
        </p:spPr>
        <p:txBody>
          <a:bodyPr/>
          <a:lstStyle/>
          <a:p>
            <a:r>
              <a:rPr lang="en-US" b="1" dirty="0" smtClean="0">
                <a:solidFill>
                  <a:srgbClr val="FF0000"/>
                </a:solidFill>
              </a:rPr>
              <a:t>QUESTIONS???</a:t>
            </a:r>
            <a:endParaRPr lang="en-US" b="1" dirty="0">
              <a:solidFill>
                <a:srgbClr val="FF0000"/>
              </a:solidFill>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Internal Medicine Definition</a:t>
            </a:r>
            <a:endParaRPr lang="en-US" b="1" dirty="0"/>
          </a:p>
        </p:txBody>
      </p:sp>
      <p:sp>
        <p:nvSpPr>
          <p:cNvPr id="3" name="Content Placeholder 2"/>
          <p:cNvSpPr>
            <a:spLocks noGrp="1"/>
          </p:cNvSpPr>
          <p:nvPr>
            <p:ph idx="1"/>
          </p:nvPr>
        </p:nvSpPr>
        <p:spPr/>
        <p:txBody>
          <a:bodyPr/>
          <a:lstStyle/>
          <a:p>
            <a:r>
              <a:rPr lang="en-US" b="1" dirty="0" smtClean="0"/>
              <a:t>Internal </a:t>
            </a:r>
            <a:r>
              <a:rPr lang="en-US" b="1" dirty="0" smtClean="0"/>
              <a:t>medicine</a:t>
            </a:r>
            <a:r>
              <a:rPr lang="en-US" dirty="0" smtClean="0"/>
              <a:t> </a:t>
            </a:r>
            <a:r>
              <a:rPr lang="en-US" dirty="0" smtClean="0"/>
              <a:t>is the medical specialty dealing with the prevention, diagnosis, and treatment of internal diseases</a:t>
            </a:r>
            <a:r>
              <a:rPr lang="en-US" dirty="0" smtClean="0"/>
              <a:t>.</a:t>
            </a: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62200"/>
            <a:ext cx="8229600" cy="1143000"/>
          </a:xfrm>
        </p:spPr>
        <p:txBody>
          <a:bodyPr/>
          <a:lstStyle/>
          <a:p>
            <a:r>
              <a:rPr lang="en-US" b="1" dirty="0" smtClean="0">
                <a:solidFill>
                  <a:srgbClr val="00B0F0"/>
                </a:solidFill>
              </a:rPr>
              <a:t>THANK YOU!</a:t>
            </a:r>
            <a:endParaRPr lang="en-US" b="1" dirty="0">
              <a:solidFill>
                <a:srgbClr val="00B0F0"/>
              </a:solidFill>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Harrison's Principles of Internal Medicine</a:t>
            </a:r>
            <a:endParaRPr lang="en-US" b="1" dirty="0"/>
          </a:p>
        </p:txBody>
      </p:sp>
      <p:sp>
        <p:nvSpPr>
          <p:cNvPr id="3" name="Content Placeholder 2"/>
          <p:cNvSpPr>
            <a:spLocks noGrp="1"/>
          </p:cNvSpPr>
          <p:nvPr>
            <p:ph idx="1"/>
          </p:nvPr>
        </p:nvSpPr>
        <p:spPr/>
        <p:txBody>
          <a:bodyPr>
            <a:normAutofit fontScale="92500" lnSpcReduction="20000"/>
          </a:bodyPr>
          <a:lstStyle/>
          <a:p>
            <a:r>
              <a:rPr lang="en-US" dirty="0" smtClean="0"/>
              <a:t> No greater opportunity, responsibility, or obligation can fall to the lot of a human being than to become a physician</a:t>
            </a:r>
            <a:r>
              <a:rPr lang="en-US" dirty="0" smtClean="0"/>
              <a:t>.</a:t>
            </a:r>
          </a:p>
          <a:p>
            <a:r>
              <a:rPr lang="en-US" dirty="0" smtClean="0"/>
              <a:t>In the care of the suffering, [the physician] needs technical skill, scientific knowledge, and human </a:t>
            </a:r>
            <a:r>
              <a:rPr lang="en-US" dirty="0" smtClean="0"/>
              <a:t>understanding</a:t>
            </a:r>
            <a:r>
              <a:rPr lang="en-US" dirty="0" smtClean="0"/>
              <a:t> </a:t>
            </a:r>
            <a:r>
              <a:rPr lang="en-US" dirty="0" smtClean="0"/>
              <a:t>... </a:t>
            </a:r>
            <a:r>
              <a:rPr lang="en-US" dirty="0" smtClean="0"/>
              <a:t>Tact, </a:t>
            </a:r>
            <a:r>
              <a:rPr lang="en-US" dirty="0" smtClean="0"/>
              <a:t>sympathy.</a:t>
            </a:r>
          </a:p>
          <a:p>
            <a:r>
              <a:rPr lang="en-US" dirty="0" smtClean="0"/>
              <a:t>The patient is no mere collection of symptoms, signs, disordered functions, damaged organs, and disturbed emotions. [The patient] is human, fearful, and hopeful, seeking relief, help, and reassurance.</a:t>
            </a:r>
            <a:endParaRPr lang="en-US"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68962"/>
          </a:xfrm>
        </p:spPr>
        <p:txBody>
          <a:bodyPr>
            <a:normAutofit/>
          </a:bodyPr>
          <a:lstStyle/>
          <a:p>
            <a:pPr algn="l"/>
            <a:r>
              <a:rPr lang="en-US" dirty="0" smtClean="0">
                <a:solidFill>
                  <a:srgbClr val="00B0F0"/>
                </a:solidFill>
              </a:rPr>
              <a:t>To study the phenomenon of disease without books is to sail an uncharted sea, while to study books without patients is not to go to sea at all. </a:t>
            </a:r>
            <a:r>
              <a:rPr lang="en-US" dirty="0" smtClean="0"/>
              <a:t/>
            </a:r>
            <a:br>
              <a:rPr lang="en-US" dirty="0" smtClean="0"/>
            </a:br>
            <a:r>
              <a:rPr lang="en-US" dirty="0" smtClean="0">
                <a:solidFill>
                  <a:srgbClr val="FF0000"/>
                </a:solidFill>
              </a:rPr>
              <a:t>William </a:t>
            </a:r>
            <a:r>
              <a:rPr lang="en-US" dirty="0" smtClean="0">
                <a:solidFill>
                  <a:srgbClr val="FF0000"/>
                </a:solidFill>
              </a:rPr>
              <a:t>Osler, 1849–1919, Professor of Medicine, Oxford, UK</a:t>
            </a:r>
            <a:endParaRPr lang="en-US" dirty="0">
              <a:solidFill>
                <a:srgbClr val="FF0000"/>
              </a:solidFill>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Internal Medicine Specialties</a:t>
            </a:r>
            <a:endParaRPr lang="en-US" b="1" dirty="0"/>
          </a:p>
        </p:txBody>
      </p:sp>
      <p:sp>
        <p:nvSpPr>
          <p:cNvPr id="3" name="Content Placeholder 2"/>
          <p:cNvSpPr>
            <a:spLocks noGrp="1"/>
          </p:cNvSpPr>
          <p:nvPr>
            <p:ph idx="1"/>
          </p:nvPr>
        </p:nvSpPr>
        <p:spPr/>
        <p:txBody>
          <a:bodyPr>
            <a:normAutofit fontScale="92500" lnSpcReduction="20000"/>
          </a:bodyPr>
          <a:lstStyle/>
          <a:p>
            <a:r>
              <a:rPr lang="en-US" dirty="0" smtClean="0"/>
              <a:t>Cardiology</a:t>
            </a:r>
          </a:p>
          <a:p>
            <a:r>
              <a:rPr lang="en-US" dirty="0" smtClean="0"/>
              <a:t>Pulmonary</a:t>
            </a:r>
          </a:p>
          <a:p>
            <a:r>
              <a:rPr lang="en-US" dirty="0" smtClean="0"/>
              <a:t>Gastro-intestinal tract and </a:t>
            </a:r>
            <a:r>
              <a:rPr lang="en-US" dirty="0" err="1" smtClean="0"/>
              <a:t>hepatology</a:t>
            </a:r>
            <a:r>
              <a:rPr lang="en-US" dirty="0" smtClean="0"/>
              <a:t>( GIT)</a:t>
            </a:r>
          </a:p>
          <a:p>
            <a:r>
              <a:rPr lang="en-US" dirty="0" smtClean="0"/>
              <a:t>Hematology and oncology</a:t>
            </a:r>
          </a:p>
          <a:p>
            <a:r>
              <a:rPr lang="en-US" dirty="0" smtClean="0"/>
              <a:t>Infectious diseases (ID)</a:t>
            </a:r>
          </a:p>
          <a:p>
            <a:r>
              <a:rPr lang="en-US" dirty="0" smtClean="0"/>
              <a:t>Nephrology</a:t>
            </a:r>
          </a:p>
          <a:p>
            <a:r>
              <a:rPr lang="en-US" dirty="0" smtClean="0"/>
              <a:t>Rheumatology</a:t>
            </a:r>
          </a:p>
          <a:p>
            <a:r>
              <a:rPr lang="en-US" dirty="0" smtClean="0"/>
              <a:t>Neurology</a:t>
            </a:r>
          </a:p>
          <a:p>
            <a:r>
              <a:rPr lang="en-US" dirty="0" err="1" smtClean="0"/>
              <a:t>Pyschiatry</a:t>
            </a:r>
            <a:endParaRPr lang="en-US"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Basics of the Medical Process</a:t>
            </a:r>
            <a:endParaRPr lang="en-US" b="1" dirty="0"/>
          </a:p>
        </p:txBody>
      </p:sp>
      <p:sp>
        <p:nvSpPr>
          <p:cNvPr id="3" name="Content Placeholder 2"/>
          <p:cNvSpPr>
            <a:spLocks noGrp="1"/>
          </p:cNvSpPr>
          <p:nvPr>
            <p:ph idx="1"/>
          </p:nvPr>
        </p:nvSpPr>
        <p:spPr/>
        <p:txBody>
          <a:bodyPr/>
          <a:lstStyle/>
          <a:p>
            <a:r>
              <a:rPr lang="en-US" dirty="0" smtClean="0"/>
              <a:t>Diagnosis</a:t>
            </a:r>
          </a:p>
          <a:p>
            <a:r>
              <a:rPr lang="en-US" dirty="0" smtClean="0"/>
              <a:t>Treatment</a:t>
            </a:r>
          </a:p>
          <a:p>
            <a:r>
              <a:rPr lang="en-US" dirty="0" smtClean="0"/>
              <a:t>Medical Ethics</a:t>
            </a:r>
            <a:endParaRPr lang="en-US"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Evidence Based Practice</a:t>
            </a:r>
            <a:endParaRPr lang="en-US" b="1" dirty="0"/>
          </a:p>
        </p:txBody>
      </p:sp>
      <p:sp>
        <p:nvSpPr>
          <p:cNvPr id="3" name="Content Placeholder 2"/>
          <p:cNvSpPr>
            <a:spLocks noGrp="1"/>
          </p:cNvSpPr>
          <p:nvPr>
            <p:ph idx="1"/>
          </p:nvPr>
        </p:nvSpPr>
        <p:spPr/>
        <p:txBody>
          <a:bodyPr/>
          <a:lstStyle/>
          <a:p>
            <a:r>
              <a:rPr lang="en-US" dirty="0" smtClean="0"/>
              <a:t>Definition:</a:t>
            </a:r>
          </a:p>
          <a:p>
            <a:pPr>
              <a:buFont typeface="Wingdings" pitchFamily="2" charset="2"/>
              <a:buChar char="v"/>
            </a:pPr>
            <a:r>
              <a:rPr lang="en-US" dirty="0" smtClean="0"/>
              <a:t>Evidence-based medicine (EBM) is the integration of:</a:t>
            </a:r>
          </a:p>
          <a:p>
            <a:pPr>
              <a:buFont typeface="Wingdings" pitchFamily="2" charset="2"/>
              <a:buChar char="ü"/>
            </a:pPr>
            <a:r>
              <a:rPr lang="en-US" dirty="0" smtClean="0"/>
              <a:t>Best research evidence</a:t>
            </a:r>
          </a:p>
          <a:p>
            <a:pPr>
              <a:buFont typeface="Wingdings" pitchFamily="2" charset="2"/>
              <a:buChar char="ü"/>
            </a:pPr>
            <a:r>
              <a:rPr lang="en-US" dirty="0" smtClean="0"/>
              <a:t>Individual clinical expertise</a:t>
            </a:r>
          </a:p>
          <a:p>
            <a:pPr>
              <a:buFont typeface="Wingdings" pitchFamily="2" charset="2"/>
              <a:buChar char="ü"/>
            </a:pPr>
            <a:r>
              <a:rPr lang="en-US" dirty="0" smtClean="0"/>
              <a:t>Patient values and expectations</a:t>
            </a:r>
            <a:endParaRPr lang="en-US"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Basics of Diagnosis</a:t>
            </a:r>
            <a:endParaRPr lang="en-US" b="1" dirty="0"/>
          </a:p>
        </p:txBody>
      </p:sp>
      <p:sp>
        <p:nvSpPr>
          <p:cNvPr id="3" name="Content Placeholder 2"/>
          <p:cNvSpPr>
            <a:spLocks noGrp="1"/>
          </p:cNvSpPr>
          <p:nvPr>
            <p:ph idx="1"/>
          </p:nvPr>
        </p:nvSpPr>
        <p:spPr/>
        <p:txBody>
          <a:bodyPr/>
          <a:lstStyle/>
          <a:p>
            <a:r>
              <a:rPr lang="en-US" dirty="0" smtClean="0"/>
              <a:t>Medical History</a:t>
            </a:r>
          </a:p>
          <a:p>
            <a:r>
              <a:rPr lang="en-US" dirty="0" smtClean="0"/>
              <a:t>Physical examination</a:t>
            </a:r>
          </a:p>
          <a:p>
            <a:r>
              <a:rPr lang="en-US" dirty="0" smtClean="0"/>
              <a:t>Differential diagnosis</a:t>
            </a:r>
          </a:p>
          <a:p>
            <a:r>
              <a:rPr lang="en-US" dirty="0" smtClean="0"/>
              <a:t>Investigations and final diagnosis</a:t>
            </a:r>
            <a:endParaRPr lang="en-US"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History outline</a:t>
            </a:r>
            <a:endParaRPr lang="en-US" b="1" dirty="0"/>
          </a:p>
        </p:txBody>
      </p:sp>
      <p:sp>
        <p:nvSpPr>
          <p:cNvPr id="3" name="Content Placeholder 2"/>
          <p:cNvSpPr>
            <a:spLocks noGrp="1"/>
          </p:cNvSpPr>
          <p:nvPr>
            <p:ph idx="1"/>
          </p:nvPr>
        </p:nvSpPr>
        <p:spPr/>
        <p:txBody>
          <a:bodyPr>
            <a:normAutofit fontScale="85000" lnSpcReduction="20000"/>
          </a:bodyPr>
          <a:lstStyle/>
          <a:p>
            <a:r>
              <a:rPr lang="en-US" dirty="0" smtClean="0"/>
              <a:t>Bio-data</a:t>
            </a:r>
          </a:p>
          <a:p>
            <a:r>
              <a:rPr lang="en-US" dirty="0" smtClean="0"/>
              <a:t>Chief Complaint(s)</a:t>
            </a:r>
          </a:p>
          <a:p>
            <a:r>
              <a:rPr lang="en-US" dirty="0" smtClean="0"/>
              <a:t>History of Presenting  Illness</a:t>
            </a:r>
          </a:p>
          <a:p>
            <a:r>
              <a:rPr lang="en-US" dirty="0" smtClean="0"/>
              <a:t>Systemic Review</a:t>
            </a:r>
          </a:p>
          <a:p>
            <a:r>
              <a:rPr lang="en-US" dirty="0" smtClean="0"/>
              <a:t>Past Medical History</a:t>
            </a:r>
          </a:p>
          <a:p>
            <a:r>
              <a:rPr lang="en-US" dirty="0" smtClean="0"/>
              <a:t>Past Surgical History</a:t>
            </a:r>
          </a:p>
          <a:p>
            <a:r>
              <a:rPr lang="en-US" dirty="0" smtClean="0"/>
              <a:t>Medications</a:t>
            </a:r>
          </a:p>
          <a:p>
            <a:r>
              <a:rPr lang="en-US" dirty="0" smtClean="0"/>
              <a:t>Allergies</a:t>
            </a:r>
          </a:p>
          <a:p>
            <a:r>
              <a:rPr lang="en-US" dirty="0" smtClean="0"/>
              <a:t>Family History</a:t>
            </a:r>
          </a:p>
          <a:p>
            <a:r>
              <a:rPr lang="en-US" dirty="0" smtClean="0"/>
              <a:t>Social History</a:t>
            </a:r>
            <a:endParaRPr lang="en-US"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132</TotalTime>
  <Words>748</Words>
  <Application>Microsoft Office PowerPoint</Application>
  <PresentationFormat>On-screen Show (4:3)</PresentationFormat>
  <Paragraphs>101</Paragraphs>
  <Slides>20</Slides>
  <Notes>1</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Introduction to Medicine</vt:lpstr>
      <vt:lpstr>Internal Medicine Definition</vt:lpstr>
      <vt:lpstr>Harrison's Principles of Internal Medicine</vt:lpstr>
      <vt:lpstr>To study the phenomenon of disease without books is to sail an uncharted sea, while to study books without patients is not to go to sea at all.  William Osler, 1849–1919, Professor of Medicine, Oxford, UK</vt:lpstr>
      <vt:lpstr>Internal Medicine Specialties</vt:lpstr>
      <vt:lpstr>The Basics of the Medical Process</vt:lpstr>
      <vt:lpstr>Evidence Based Practice</vt:lpstr>
      <vt:lpstr>Basics of Diagnosis</vt:lpstr>
      <vt:lpstr>History outline</vt:lpstr>
      <vt:lpstr>The Seven Attributes of a Symptom</vt:lpstr>
      <vt:lpstr>Physical Examination</vt:lpstr>
      <vt:lpstr>Investigations</vt:lpstr>
      <vt:lpstr>The Patient-Physician Relationship</vt:lpstr>
      <vt:lpstr>The Patient-Physician Relationship</vt:lpstr>
      <vt:lpstr>Medical Ethics</vt:lpstr>
      <vt:lpstr>Human Diseases Study Format</vt:lpstr>
      <vt:lpstr>Epidemiology of Disease</vt:lpstr>
      <vt:lpstr>Sir Robert Hutchison (MD, FRCP) (1871-1960)  ‘From inability to let well alone; from too much zeal for the new and contempt for what is old; from putting knowledge before wisdom, science before art, and cleverness before common sense; from treating patients as cases; and from making the cure of the disease more grievous than the endurance of the same, Good Lord, deliver us.’</vt:lpstr>
      <vt:lpstr>QUESTIONS???</vt:lpstr>
      <vt:lpstr>THANK YOU!</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Medicine</dc:title>
  <dc:creator>Samuel N. Kiurire</dc:creator>
  <cp:lastModifiedBy>Cyrus Kiurire</cp:lastModifiedBy>
  <cp:revision>18</cp:revision>
  <dcterms:created xsi:type="dcterms:W3CDTF">2006-08-16T00:00:00Z</dcterms:created>
  <dcterms:modified xsi:type="dcterms:W3CDTF">2020-07-27T02:58:25Z</dcterms:modified>
</cp:coreProperties>
</file>