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49092" y="461899"/>
            <a:ext cx="384581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07261"/>
            <a:ext cx="8072119" cy="1490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0688" y="3454349"/>
            <a:ext cx="6680200" cy="27218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4400" dirty="0" smtClean="0">
                <a:latin typeface="Calibri"/>
                <a:cs typeface="Calibri"/>
              </a:rPr>
              <a:t> </a:t>
            </a:r>
            <a:endParaRPr sz="4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400" spc="-10" dirty="0">
                <a:latin typeface="Calibri"/>
                <a:cs typeface="Calibri"/>
              </a:rPr>
              <a:t>Introduction </a:t>
            </a:r>
            <a:r>
              <a:rPr sz="4400" spc="-25" dirty="0">
                <a:latin typeface="Calibri"/>
                <a:cs typeface="Calibri"/>
              </a:rPr>
              <a:t>to First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dirty="0" smtClean="0">
                <a:latin typeface="Calibri"/>
                <a:cs typeface="Calibri"/>
              </a:rPr>
              <a:t>Aid</a:t>
            </a:r>
            <a:endParaRPr lang="en-US" sz="4400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en-US" sz="4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4400" dirty="0" smtClean="0">
                <a:latin typeface="Calibri"/>
                <a:cs typeface="Calibri"/>
              </a:rPr>
              <a:t>Samuel </a:t>
            </a:r>
            <a:r>
              <a:rPr lang="en-US" sz="4400" dirty="0" err="1" smtClean="0">
                <a:latin typeface="Calibri"/>
                <a:cs typeface="Calibri"/>
              </a:rPr>
              <a:t>Ngigi</a:t>
            </a:r>
            <a:r>
              <a:rPr lang="en-US" sz="4400" dirty="0" smtClean="0">
                <a:latin typeface="Calibri"/>
                <a:cs typeface="Calibri"/>
              </a:rPr>
              <a:t> K.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75332" y="623316"/>
            <a:ext cx="4247388" cy="2232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266" y="461899"/>
            <a:ext cx="75704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Assessing a sick </a:t>
            </a:r>
            <a:r>
              <a:rPr spc="-5" dirty="0"/>
              <a:t>of </a:t>
            </a:r>
            <a:r>
              <a:rPr spc="-15" dirty="0"/>
              <a:t>injured</a:t>
            </a:r>
            <a:r>
              <a:rPr spc="-30" dirty="0"/>
              <a:t> </a:t>
            </a:r>
            <a:r>
              <a:rPr spc="-15" dirty="0"/>
              <a:t>person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9461"/>
            <a:ext cx="7821930" cy="43884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Medical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History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 </a:t>
            </a:r>
            <a:r>
              <a:rPr sz="2700" spc="-15" dirty="0">
                <a:latin typeface="Calibri"/>
                <a:cs typeface="Calibri"/>
              </a:rPr>
              <a:t>person </a:t>
            </a:r>
            <a:r>
              <a:rPr sz="2700" dirty="0">
                <a:latin typeface="Calibri"/>
                <a:cs typeface="Calibri"/>
              </a:rPr>
              <a:t>with an </a:t>
            </a:r>
            <a:r>
              <a:rPr sz="2700" spc="-10" dirty="0">
                <a:latin typeface="Calibri"/>
                <a:cs typeface="Calibri"/>
              </a:rPr>
              <a:t>existing </a:t>
            </a:r>
            <a:r>
              <a:rPr sz="2700" spc="-5" dirty="0">
                <a:latin typeface="Calibri"/>
                <a:cs typeface="Calibri"/>
              </a:rPr>
              <a:t>medical condition </a:t>
            </a:r>
            <a:r>
              <a:rPr sz="2700" spc="-15" dirty="0">
                <a:latin typeface="Calibri"/>
                <a:cs typeface="Calibri"/>
              </a:rPr>
              <a:t>may </a:t>
            </a:r>
            <a:r>
              <a:rPr sz="2700" spc="-20" dirty="0">
                <a:latin typeface="Calibri"/>
                <a:cs typeface="Calibri"/>
              </a:rPr>
              <a:t>have  </a:t>
            </a:r>
            <a:r>
              <a:rPr sz="2700" spc="-10" dirty="0">
                <a:latin typeface="Calibri"/>
                <a:cs typeface="Calibri"/>
              </a:rPr>
              <a:t>information </a:t>
            </a:r>
            <a:r>
              <a:rPr sz="2700" dirty="0">
                <a:latin typeface="Calibri"/>
                <a:cs typeface="Calibri"/>
              </a:rPr>
              <a:t>with them about their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condition.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Medical </a:t>
            </a:r>
            <a:r>
              <a:rPr sz="2700" spc="-10" dirty="0">
                <a:latin typeface="Calibri"/>
                <a:cs typeface="Calibri"/>
              </a:rPr>
              <a:t>information could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be: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SOS </a:t>
            </a:r>
            <a:r>
              <a:rPr sz="2700" spc="-10" dirty="0">
                <a:latin typeface="Calibri"/>
                <a:cs typeface="Calibri"/>
              </a:rPr>
              <a:t>bracelet </a:t>
            </a:r>
            <a:r>
              <a:rPr sz="2700" spc="-5" dirty="0">
                <a:latin typeface="Calibri"/>
                <a:cs typeface="Calibri"/>
              </a:rPr>
              <a:t>or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pendant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Medic Alert </a:t>
            </a:r>
            <a:r>
              <a:rPr sz="2700" spc="-10" dirty="0">
                <a:latin typeface="Calibri"/>
                <a:cs typeface="Calibri"/>
              </a:rPr>
              <a:t>bracelet </a:t>
            </a:r>
            <a:r>
              <a:rPr sz="2700" spc="-5" dirty="0">
                <a:latin typeface="Calibri"/>
                <a:cs typeface="Calibri"/>
              </a:rPr>
              <a:t>or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medallion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Other </a:t>
            </a:r>
            <a:r>
              <a:rPr sz="2700" spc="-15" dirty="0">
                <a:latin typeface="Calibri"/>
                <a:cs typeface="Calibri"/>
              </a:rPr>
              <a:t>written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information</a:t>
            </a:r>
            <a:endParaRPr sz="2700">
              <a:latin typeface="Calibri"/>
              <a:cs typeface="Calibri"/>
            </a:endParaRPr>
          </a:p>
          <a:p>
            <a:pPr marL="355600" marR="7289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Information </a:t>
            </a:r>
            <a:r>
              <a:rPr sz="2700" spc="-15" dirty="0">
                <a:latin typeface="Calibri"/>
                <a:cs typeface="Calibri"/>
              </a:rPr>
              <a:t>from </a:t>
            </a:r>
            <a:r>
              <a:rPr sz="2700" spc="-5" dirty="0">
                <a:latin typeface="Calibri"/>
                <a:cs typeface="Calibri"/>
              </a:rPr>
              <a:t>colleagues, </a:t>
            </a:r>
            <a:r>
              <a:rPr sz="2700" spc="-10" dirty="0">
                <a:latin typeface="Calibri"/>
                <a:cs typeface="Calibri"/>
              </a:rPr>
              <a:t>family members </a:t>
            </a:r>
            <a:r>
              <a:rPr sz="2700" spc="-5" dirty="0">
                <a:latin typeface="Calibri"/>
                <a:cs typeface="Calibri"/>
              </a:rPr>
              <a:t>or  </a:t>
            </a:r>
            <a:r>
              <a:rPr sz="2700" dirty="0">
                <a:latin typeface="Calibri"/>
                <a:cs typeface="Calibri"/>
              </a:rPr>
              <a:t>witnesses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Calibri"/>
                <a:cs typeface="Calibri"/>
              </a:rPr>
              <a:t>Any </a:t>
            </a:r>
            <a:r>
              <a:rPr sz="2700" spc="-5" dirty="0">
                <a:latin typeface="Calibri"/>
                <a:cs typeface="Calibri"/>
              </a:rPr>
              <a:t>medications they </a:t>
            </a:r>
            <a:r>
              <a:rPr sz="2700" spc="-15" dirty="0">
                <a:latin typeface="Calibri"/>
                <a:cs typeface="Calibri"/>
              </a:rPr>
              <a:t>are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taking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31507" y="3068342"/>
            <a:ext cx="1994916" cy="11790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266" y="461899"/>
            <a:ext cx="75704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Assessing a sick </a:t>
            </a:r>
            <a:r>
              <a:rPr spc="-5" dirty="0"/>
              <a:t>of </a:t>
            </a:r>
            <a:r>
              <a:rPr spc="-15" dirty="0"/>
              <a:t>injured</a:t>
            </a:r>
            <a:r>
              <a:rPr spc="-30" dirty="0"/>
              <a:t> </a:t>
            </a:r>
            <a:r>
              <a:rPr spc="-15" dirty="0"/>
              <a:t>person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832725" cy="42214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Assessing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casualty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When </a:t>
            </a:r>
            <a:r>
              <a:rPr sz="3200" spc="-5" dirty="0">
                <a:latin typeface="Calibri"/>
                <a:cs typeface="Calibri"/>
              </a:rPr>
              <a:t>assessing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casualty </a:t>
            </a:r>
            <a:r>
              <a:rPr sz="3200" dirty="0">
                <a:latin typeface="Calibri"/>
                <a:cs typeface="Calibri"/>
              </a:rPr>
              <a:t>look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deal  </a:t>
            </a:r>
            <a:r>
              <a:rPr sz="3200" dirty="0">
                <a:latin typeface="Calibri"/>
                <a:cs typeface="Calibri"/>
              </a:rPr>
              <a:t>with </a:t>
            </a:r>
            <a:r>
              <a:rPr sz="3200" spc="-20" dirty="0">
                <a:latin typeface="Calibri"/>
                <a:cs typeface="Calibri"/>
              </a:rPr>
              <a:t>any </a:t>
            </a:r>
            <a:r>
              <a:rPr sz="3200" spc="-25" dirty="0">
                <a:latin typeface="Calibri"/>
                <a:cs typeface="Calibri"/>
              </a:rPr>
              <a:t>life </a:t>
            </a:r>
            <a:r>
              <a:rPr sz="3200" spc="-10" dirty="0">
                <a:latin typeface="Calibri"/>
                <a:cs typeface="Calibri"/>
              </a:rPr>
              <a:t>threatening </a:t>
            </a:r>
            <a:r>
              <a:rPr sz="3200" dirty="0">
                <a:latin typeface="Calibri"/>
                <a:cs typeface="Calibri"/>
              </a:rPr>
              <a:t>injury </a:t>
            </a:r>
            <a:r>
              <a:rPr sz="3200" spc="-5" dirty="0">
                <a:latin typeface="Calibri"/>
                <a:cs typeface="Calibri"/>
              </a:rPr>
              <a:t>or illness</a:t>
            </a:r>
            <a:r>
              <a:rPr sz="3200" spc="10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first.</a:t>
            </a:r>
            <a:endParaRPr sz="3200">
              <a:latin typeface="Calibri"/>
              <a:cs typeface="Calibri"/>
            </a:endParaRPr>
          </a:p>
          <a:p>
            <a:pPr marL="355600" marR="16827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Calibri"/>
                <a:cs typeface="Calibri"/>
              </a:rPr>
              <a:t>You </a:t>
            </a:r>
            <a:r>
              <a:rPr sz="3200" spc="-5" dirty="0">
                <a:latin typeface="Calibri"/>
                <a:cs typeface="Calibri"/>
              </a:rPr>
              <a:t>should </a:t>
            </a:r>
            <a:r>
              <a:rPr sz="3200" dirty="0">
                <a:latin typeface="Calibri"/>
                <a:cs typeface="Calibri"/>
              </a:rPr>
              <a:t>then </a:t>
            </a:r>
            <a:r>
              <a:rPr sz="3200" spc="-20" dirty="0">
                <a:latin typeface="Calibri"/>
                <a:cs typeface="Calibri"/>
              </a:rPr>
              <a:t>undertake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secondary  assessment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the casualty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identify </a:t>
            </a:r>
            <a:r>
              <a:rPr sz="3200" spc="-20" dirty="0">
                <a:latin typeface="Calibri"/>
                <a:cs typeface="Calibri"/>
              </a:rPr>
              <a:t>any  </a:t>
            </a:r>
            <a:r>
              <a:rPr sz="3200" spc="-5" dirty="0">
                <a:latin typeface="Calibri"/>
                <a:cs typeface="Calibri"/>
              </a:rPr>
              <a:t>other </a:t>
            </a:r>
            <a:r>
              <a:rPr sz="3200" dirty="0">
                <a:latin typeface="Calibri"/>
                <a:cs typeface="Calibri"/>
              </a:rPr>
              <a:t>injuries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dirty="0">
                <a:latin typeface="Calibri"/>
                <a:cs typeface="Calibri"/>
              </a:rPr>
              <a:t>illnesses </a:t>
            </a:r>
            <a:r>
              <a:rPr sz="3200" spc="-15" dirty="0">
                <a:latin typeface="Calibri"/>
                <a:cs typeface="Calibri"/>
              </a:rPr>
              <a:t>you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spc="-5" dirty="0">
                <a:latin typeface="Calibri"/>
                <a:cs typeface="Calibri"/>
              </a:rPr>
              <a:t>need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15" dirty="0">
                <a:latin typeface="Calibri"/>
                <a:cs typeface="Calibri"/>
              </a:rPr>
              <a:t>care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until </a:t>
            </a:r>
            <a:r>
              <a:rPr sz="3200" dirty="0">
                <a:latin typeface="Calibri"/>
                <a:cs typeface="Calibri"/>
              </a:rPr>
              <a:t>the ambulance or </a:t>
            </a:r>
            <a:r>
              <a:rPr sz="3200" spc="-5" dirty="0">
                <a:latin typeface="Calibri"/>
                <a:cs typeface="Calibri"/>
              </a:rPr>
              <a:t>medical </a:t>
            </a:r>
            <a:r>
              <a:rPr sz="3200" spc="-15" dirty="0">
                <a:latin typeface="Calibri"/>
                <a:cs typeface="Calibri"/>
              </a:rPr>
              <a:t>care  </a:t>
            </a:r>
            <a:r>
              <a:rPr sz="3200" spc="-5" dirty="0">
                <a:latin typeface="Calibri"/>
                <a:cs typeface="Calibri"/>
              </a:rPr>
              <a:t>arrives.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266" y="461899"/>
            <a:ext cx="75704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Assessing a sick </a:t>
            </a:r>
            <a:r>
              <a:rPr spc="-5" dirty="0"/>
              <a:t>of </a:t>
            </a:r>
            <a:r>
              <a:rPr spc="-15" dirty="0"/>
              <a:t>injured</a:t>
            </a:r>
            <a:r>
              <a:rPr spc="-30" dirty="0"/>
              <a:t> </a:t>
            </a:r>
            <a:r>
              <a:rPr spc="-15" dirty="0"/>
              <a:t>person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7955915" cy="4477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latin typeface="Calibri"/>
                <a:cs typeface="Calibri"/>
              </a:rPr>
              <a:t>Assessing </a:t>
            </a:r>
            <a:r>
              <a:rPr sz="2500" spc="-5" dirty="0">
                <a:latin typeface="Calibri"/>
                <a:cs typeface="Calibri"/>
              </a:rPr>
              <a:t>a casualty</a:t>
            </a:r>
            <a:r>
              <a:rPr sz="2500" spc="3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cont.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Steps</a:t>
            </a:r>
            <a:endParaRPr sz="2500">
              <a:latin typeface="Calibri"/>
              <a:cs typeface="Calibri"/>
            </a:endParaRPr>
          </a:p>
          <a:p>
            <a:pPr marL="756285" marR="748030" lvl="1" indent="-287020">
              <a:lnSpc>
                <a:spcPts val="2110"/>
              </a:lnSpc>
              <a:spcBef>
                <a:spcPts val="52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/>
                <a:cs typeface="Calibri"/>
              </a:rPr>
              <a:t>Question the </a:t>
            </a:r>
            <a:r>
              <a:rPr sz="2200" spc="-10" dirty="0">
                <a:latin typeface="Calibri"/>
                <a:cs typeface="Calibri"/>
              </a:rPr>
              <a:t>casualty </a:t>
            </a:r>
            <a:r>
              <a:rPr sz="2200" spc="-5" dirty="0">
                <a:latin typeface="Calibri"/>
                <a:cs typeface="Calibri"/>
              </a:rPr>
              <a:t>or witness about the </a:t>
            </a:r>
            <a:r>
              <a:rPr sz="2200" spc="-10" dirty="0">
                <a:latin typeface="Calibri"/>
                <a:cs typeface="Calibri"/>
              </a:rPr>
              <a:t>history </a:t>
            </a:r>
            <a:r>
              <a:rPr sz="2200" spc="-5" dirty="0">
                <a:latin typeface="Calibri"/>
                <a:cs typeface="Calibri"/>
              </a:rPr>
              <a:t>of the  </a:t>
            </a:r>
            <a:r>
              <a:rPr sz="2200" spc="-10" dirty="0">
                <a:latin typeface="Calibri"/>
                <a:cs typeface="Calibri"/>
              </a:rPr>
              <a:t>incident</a:t>
            </a:r>
            <a:endParaRPr sz="2200">
              <a:latin typeface="Calibri"/>
              <a:cs typeface="Calibri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5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/>
                <a:cs typeface="Calibri"/>
              </a:rPr>
              <a:t>Conduct a </a:t>
            </a:r>
            <a:r>
              <a:rPr sz="2200" spc="-15" dirty="0">
                <a:latin typeface="Calibri"/>
                <a:cs typeface="Calibri"/>
              </a:rPr>
              <a:t>careful </a:t>
            </a:r>
            <a:r>
              <a:rPr sz="2200" spc="-10" dirty="0">
                <a:latin typeface="Calibri"/>
                <a:cs typeface="Calibri"/>
              </a:rPr>
              <a:t>head </a:t>
            </a:r>
            <a:r>
              <a:rPr sz="2200" spc="-15" dirty="0">
                <a:latin typeface="Calibri"/>
                <a:cs typeface="Calibri"/>
              </a:rPr>
              <a:t>to toe </a:t>
            </a:r>
            <a:r>
              <a:rPr sz="2200" spc="-10" dirty="0">
                <a:latin typeface="Calibri"/>
                <a:cs typeface="Calibri"/>
              </a:rPr>
              <a:t>assessment </a:t>
            </a:r>
            <a:r>
              <a:rPr sz="2200" spc="-5" dirty="0">
                <a:latin typeface="Calibri"/>
                <a:cs typeface="Calibri"/>
              </a:rPr>
              <a:t>of the </a:t>
            </a:r>
            <a:r>
              <a:rPr sz="2200" spc="-10" dirty="0">
                <a:latin typeface="Calibri"/>
                <a:cs typeface="Calibri"/>
              </a:rPr>
              <a:t>casualty (if </a:t>
            </a:r>
            <a:r>
              <a:rPr sz="2200" spc="-5" dirty="0">
                <a:latin typeface="Calibri"/>
                <a:cs typeface="Calibri"/>
              </a:rPr>
              <a:t>the  </a:t>
            </a:r>
            <a:r>
              <a:rPr sz="2200" spc="-10" dirty="0">
                <a:latin typeface="Calibri"/>
                <a:cs typeface="Calibri"/>
              </a:rPr>
              <a:t>casualty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0" dirty="0">
                <a:latin typeface="Calibri"/>
                <a:cs typeface="Calibri"/>
              </a:rPr>
              <a:t>conscious </a:t>
            </a:r>
            <a:r>
              <a:rPr sz="2200" spc="-15" dirty="0">
                <a:latin typeface="Calibri"/>
                <a:cs typeface="Calibri"/>
              </a:rPr>
              <a:t>explain </a:t>
            </a:r>
            <a:r>
              <a:rPr sz="2200" spc="-10" dirty="0">
                <a:latin typeface="Calibri"/>
                <a:cs typeface="Calibri"/>
              </a:rPr>
              <a:t>what you </a:t>
            </a:r>
            <a:r>
              <a:rPr sz="2200" spc="-15" dirty="0">
                <a:latin typeface="Calibri"/>
                <a:cs typeface="Calibri"/>
              </a:rPr>
              <a:t>are </a:t>
            </a:r>
            <a:r>
              <a:rPr sz="2200" spc="-5" dirty="0">
                <a:latin typeface="Calibri"/>
                <a:cs typeface="Calibri"/>
              </a:rPr>
              <a:t>doing and ask </a:t>
            </a:r>
            <a:r>
              <a:rPr sz="2200" spc="-20" dirty="0">
                <a:latin typeface="Calibri"/>
                <a:cs typeface="Calibri"/>
              </a:rPr>
              <a:t>for  </a:t>
            </a:r>
            <a:r>
              <a:rPr sz="2200" spc="-5" dirty="0">
                <a:latin typeface="Calibri"/>
                <a:cs typeface="Calibri"/>
              </a:rPr>
              <a:t>permission)</a:t>
            </a:r>
            <a:endParaRPr sz="2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/>
                <a:cs typeface="Calibri"/>
              </a:rPr>
              <a:t>Look </a:t>
            </a:r>
            <a:r>
              <a:rPr sz="2200" spc="-20" dirty="0">
                <a:latin typeface="Calibri"/>
                <a:cs typeface="Calibri"/>
              </a:rPr>
              <a:t>for any </a:t>
            </a:r>
            <a:r>
              <a:rPr sz="2200" spc="-10" dirty="0">
                <a:latin typeface="Calibri"/>
                <a:cs typeface="Calibri"/>
              </a:rPr>
              <a:t>signs </a:t>
            </a:r>
            <a:r>
              <a:rPr sz="2200" spc="-5" dirty="0">
                <a:latin typeface="Calibri"/>
                <a:cs typeface="Calibri"/>
              </a:rPr>
              <a:t>or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symptoms</a:t>
            </a:r>
            <a:endParaRPr sz="2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libri"/>
                <a:cs typeface="Calibri"/>
              </a:rPr>
              <a:t>Care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the most </a:t>
            </a:r>
            <a:r>
              <a:rPr sz="2200" spc="-5" dirty="0">
                <a:latin typeface="Calibri"/>
                <a:cs typeface="Calibri"/>
              </a:rPr>
              <a:t>serious </a:t>
            </a:r>
            <a:r>
              <a:rPr sz="2200" dirty="0">
                <a:latin typeface="Calibri"/>
                <a:cs typeface="Calibri"/>
              </a:rPr>
              <a:t>injury </a:t>
            </a:r>
            <a:r>
              <a:rPr sz="2200" spc="-5" dirty="0">
                <a:latin typeface="Calibri"/>
                <a:cs typeface="Calibri"/>
              </a:rPr>
              <a:t>or illness</a:t>
            </a:r>
            <a:r>
              <a:rPr sz="2200" spc="6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first</a:t>
            </a:r>
            <a:endParaRPr sz="2200">
              <a:latin typeface="Calibri"/>
              <a:cs typeface="Calibri"/>
            </a:endParaRPr>
          </a:p>
          <a:p>
            <a:pPr marL="756285" marR="25400" lvl="1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/>
                <a:cs typeface="Calibri"/>
              </a:rPr>
              <a:t>If </a:t>
            </a:r>
            <a:r>
              <a:rPr sz="2200" spc="-10" dirty="0">
                <a:latin typeface="Calibri"/>
                <a:cs typeface="Calibri"/>
              </a:rPr>
              <a:t>there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5" dirty="0">
                <a:latin typeface="Calibri"/>
                <a:cs typeface="Calibri"/>
              </a:rPr>
              <a:t>more </a:t>
            </a:r>
            <a:r>
              <a:rPr sz="2200" spc="-5" dirty="0">
                <a:latin typeface="Calibri"/>
                <a:cs typeface="Calibri"/>
              </a:rPr>
              <a:t>than </a:t>
            </a:r>
            <a:r>
              <a:rPr sz="2200" spc="-10" dirty="0">
                <a:latin typeface="Calibri"/>
                <a:cs typeface="Calibri"/>
              </a:rPr>
              <a:t>one casualty </a:t>
            </a:r>
            <a:r>
              <a:rPr sz="2200" spc="-20" dirty="0">
                <a:latin typeface="Calibri"/>
                <a:cs typeface="Calibri"/>
              </a:rPr>
              <a:t>care </a:t>
            </a:r>
            <a:r>
              <a:rPr sz="2200" spc="-15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the casualty </a:t>
            </a:r>
            <a:r>
              <a:rPr sz="2200" spc="-5" dirty="0">
                <a:latin typeface="Calibri"/>
                <a:cs typeface="Calibri"/>
              </a:rPr>
              <a:t>with the  </a:t>
            </a:r>
            <a:r>
              <a:rPr sz="2200" spc="-10" dirty="0">
                <a:latin typeface="Calibri"/>
                <a:cs typeface="Calibri"/>
              </a:rPr>
              <a:t>most </a:t>
            </a:r>
            <a:r>
              <a:rPr sz="2200" spc="-5" dirty="0">
                <a:latin typeface="Calibri"/>
                <a:cs typeface="Calibri"/>
              </a:rPr>
              <a:t>serious </a:t>
            </a:r>
            <a:r>
              <a:rPr sz="2200" dirty="0">
                <a:latin typeface="Calibri"/>
                <a:cs typeface="Calibri"/>
              </a:rPr>
              <a:t>injury </a:t>
            </a:r>
            <a:r>
              <a:rPr sz="2200" spc="-5" dirty="0">
                <a:latin typeface="Calibri"/>
                <a:cs typeface="Calibri"/>
              </a:rPr>
              <a:t>or illness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first</a:t>
            </a:r>
            <a:endParaRPr sz="2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libri"/>
                <a:cs typeface="Calibri"/>
              </a:rPr>
              <a:t>Get </a:t>
            </a:r>
            <a:r>
              <a:rPr sz="2200" spc="-15" dirty="0">
                <a:latin typeface="Calibri"/>
                <a:cs typeface="Calibri"/>
              </a:rPr>
              <a:t>any bystanders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0" dirty="0">
                <a:latin typeface="Calibri"/>
                <a:cs typeface="Calibri"/>
              </a:rPr>
              <a:t>assist </a:t>
            </a:r>
            <a:r>
              <a:rPr sz="2200" spc="-5" dirty="0">
                <a:latin typeface="Calibri"/>
                <a:cs typeface="Calibri"/>
              </a:rPr>
              <a:t>if</a:t>
            </a:r>
            <a:r>
              <a:rPr sz="2200" spc="7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needed</a:t>
            </a:r>
            <a:endParaRPr sz="2200">
              <a:latin typeface="Calibri"/>
              <a:cs typeface="Calibri"/>
            </a:endParaRPr>
          </a:p>
          <a:p>
            <a:pPr marL="756285" marR="118110" lvl="1" indent="-287020">
              <a:lnSpc>
                <a:spcPts val="2110"/>
              </a:lnSpc>
              <a:spcBef>
                <a:spcPts val="51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libri"/>
                <a:cs typeface="Calibri"/>
              </a:rPr>
              <a:t>Monitor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20" dirty="0">
                <a:latin typeface="Calibri"/>
                <a:cs typeface="Calibri"/>
              </a:rPr>
              <a:t>record </a:t>
            </a:r>
            <a:r>
              <a:rPr sz="2200" spc="-15" dirty="0">
                <a:latin typeface="Calibri"/>
                <a:cs typeface="Calibri"/>
              </a:rPr>
              <a:t>casualty’s </a:t>
            </a:r>
            <a:r>
              <a:rPr sz="2200" spc="-10" dirty="0">
                <a:latin typeface="Calibri"/>
                <a:cs typeface="Calibri"/>
              </a:rPr>
              <a:t>vital signs until </a:t>
            </a:r>
            <a:r>
              <a:rPr sz="2200" spc="-5" dirty="0">
                <a:latin typeface="Calibri"/>
                <a:cs typeface="Calibri"/>
              </a:rPr>
              <a:t>an ambulance </a:t>
            </a:r>
            <a:r>
              <a:rPr sz="2200" dirty="0">
                <a:latin typeface="Calibri"/>
                <a:cs typeface="Calibri"/>
              </a:rPr>
              <a:t>or  </a:t>
            </a:r>
            <a:r>
              <a:rPr sz="2200" spc="-10" dirty="0">
                <a:latin typeface="Calibri"/>
                <a:cs typeface="Calibri"/>
              </a:rPr>
              <a:t>medical </a:t>
            </a:r>
            <a:r>
              <a:rPr sz="2200" spc="-5" dirty="0">
                <a:latin typeface="Calibri"/>
                <a:cs typeface="Calibri"/>
              </a:rPr>
              <a:t>aid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arrives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266" y="461899"/>
            <a:ext cx="75704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Assessing a sick </a:t>
            </a:r>
            <a:r>
              <a:rPr spc="-5" dirty="0"/>
              <a:t>of </a:t>
            </a:r>
            <a:r>
              <a:rPr spc="-15" dirty="0"/>
              <a:t>injured</a:t>
            </a:r>
            <a:r>
              <a:rPr spc="-30" dirty="0"/>
              <a:t> </a:t>
            </a:r>
            <a:r>
              <a:rPr spc="-15" dirty="0"/>
              <a:t>person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9461"/>
            <a:ext cx="8028305" cy="43478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Vital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Signs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What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vital </a:t>
            </a:r>
            <a:r>
              <a:rPr sz="2700" spc="-5" dirty="0">
                <a:latin typeface="Calibri"/>
                <a:cs typeface="Calibri"/>
              </a:rPr>
              <a:t>signs?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15" dirty="0">
                <a:latin typeface="Calibri"/>
                <a:cs typeface="Calibri"/>
              </a:rPr>
              <a:t>casualty’s </a:t>
            </a:r>
            <a:r>
              <a:rPr sz="2700" spc="-10" dirty="0">
                <a:latin typeface="Calibri"/>
                <a:cs typeface="Calibri"/>
              </a:rPr>
              <a:t>vital </a:t>
            </a:r>
            <a:r>
              <a:rPr sz="2700" spc="-5" dirty="0">
                <a:latin typeface="Calibri"/>
                <a:cs typeface="Calibri"/>
              </a:rPr>
              <a:t>signs </a:t>
            </a:r>
            <a:r>
              <a:rPr sz="2700" spc="-10" dirty="0">
                <a:latin typeface="Calibri"/>
                <a:cs typeface="Calibri"/>
              </a:rPr>
              <a:t>can </a:t>
            </a:r>
            <a:r>
              <a:rPr sz="2700" dirty="0">
                <a:latin typeface="Calibri"/>
                <a:cs typeface="Calibri"/>
              </a:rPr>
              <a:t>include  </a:t>
            </a:r>
            <a:r>
              <a:rPr sz="2700" spc="-5" dirty="0">
                <a:latin typeface="Calibri"/>
                <a:cs typeface="Calibri"/>
              </a:rPr>
              <a:t>pulse, breathing, level of consciousness, skin </a:t>
            </a:r>
            <a:r>
              <a:rPr sz="2700" spc="-10" dirty="0">
                <a:latin typeface="Calibri"/>
                <a:cs typeface="Calibri"/>
              </a:rPr>
              <a:t>colour 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20" dirty="0">
                <a:latin typeface="Calibri"/>
                <a:cs typeface="Calibri"/>
              </a:rPr>
              <a:t>temperature </a:t>
            </a:r>
            <a:r>
              <a:rPr sz="2700" dirty="0">
                <a:latin typeface="Calibri"/>
                <a:cs typeface="Calibri"/>
              </a:rPr>
              <a:t>and their </a:t>
            </a:r>
            <a:r>
              <a:rPr sz="2700" spc="-15" dirty="0">
                <a:latin typeface="Calibri"/>
                <a:cs typeface="Calibri"/>
              </a:rPr>
              <a:t>eyes </a:t>
            </a:r>
            <a:r>
              <a:rPr sz="2700" spc="-10" dirty="0">
                <a:latin typeface="Calibri"/>
                <a:cs typeface="Calibri"/>
              </a:rPr>
              <a:t>can </a:t>
            </a:r>
            <a:r>
              <a:rPr sz="2700" spc="-5" dirty="0">
                <a:latin typeface="Calibri"/>
                <a:cs typeface="Calibri"/>
              </a:rPr>
              <a:t>give </a:t>
            </a:r>
            <a:r>
              <a:rPr sz="2700" spc="-15" dirty="0">
                <a:latin typeface="Calibri"/>
                <a:cs typeface="Calibri"/>
              </a:rPr>
              <a:t>you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good  indication of </a:t>
            </a:r>
            <a:r>
              <a:rPr sz="2700" dirty="0">
                <a:latin typeface="Calibri"/>
                <a:cs typeface="Calibri"/>
              </a:rPr>
              <a:t>their </a:t>
            </a:r>
            <a:r>
              <a:rPr sz="2700" spc="-15" dirty="0">
                <a:latin typeface="Calibri"/>
                <a:cs typeface="Calibri"/>
              </a:rPr>
              <a:t>overall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wellbeing.</a:t>
            </a:r>
            <a:endParaRPr sz="2700">
              <a:latin typeface="Calibri"/>
              <a:cs typeface="Calibri"/>
            </a:endParaRPr>
          </a:p>
          <a:p>
            <a:pPr marL="355600" marR="49530" indent="-342900">
              <a:lnSpc>
                <a:spcPts val="2920"/>
              </a:lnSpc>
              <a:spcBef>
                <a:spcPts val="6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70" dirty="0">
                <a:latin typeface="Calibri"/>
                <a:cs typeface="Calibri"/>
              </a:rPr>
              <a:t>You </a:t>
            </a:r>
            <a:r>
              <a:rPr sz="2700" dirty="0">
                <a:latin typeface="Calibri"/>
                <a:cs typeface="Calibri"/>
              </a:rPr>
              <a:t>will </a:t>
            </a:r>
            <a:r>
              <a:rPr sz="2700" spc="-5" dirty="0">
                <a:latin typeface="Calibri"/>
                <a:cs typeface="Calibri"/>
              </a:rPr>
              <a:t>need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check, </a:t>
            </a:r>
            <a:r>
              <a:rPr sz="2700" spc="-5" dirty="0">
                <a:latin typeface="Calibri"/>
                <a:cs typeface="Calibri"/>
              </a:rPr>
              <a:t>monitor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20" dirty="0">
                <a:latin typeface="Calibri"/>
                <a:cs typeface="Calibri"/>
              </a:rPr>
              <a:t>record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latin typeface="Calibri"/>
                <a:cs typeface="Calibri"/>
              </a:rPr>
              <a:t>casualty’s  vital </a:t>
            </a:r>
            <a:r>
              <a:rPr sz="2700" spc="-5" dirty="0">
                <a:latin typeface="Calibri"/>
                <a:cs typeface="Calibri"/>
              </a:rPr>
              <a:t>signs </a:t>
            </a:r>
            <a:r>
              <a:rPr sz="2700" spc="-10" dirty="0">
                <a:latin typeface="Calibri"/>
                <a:cs typeface="Calibri"/>
              </a:rPr>
              <a:t>every </a:t>
            </a:r>
            <a:r>
              <a:rPr sz="2700" spc="-30" dirty="0">
                <a:latin typeface="Calibri"/>
                <a:cs typeface="Calibri"/>
              </a:rPr>
              <a:t>few </a:t>
            </a:r>
            <a:r>
              <a:rPr sz="2700" spc="-5" dirty="0">
                <a:latin typeface="Calibri"/>
                <a:cs typeface="Calibri"/>
              </a:rPr>
              <a:t>minutes. This </a:t>
            </a:r>
            <a:r>
              <a:rPr sz="2700" dirty="0">
                <a:latin typeface="Calibri"/>
                <a:cs typeface="Calibri"/>
              </a:rPr>
              <a:t>will enable </a:t>
            </a:r>
            <a:r>
              <a:rPr sz="2700" spc="-15" dirty="0">
                <a:latin typeface="Calibri"/>
                <a:cs typeface="Calibri"/>
              </a:rPr>
              <a:t>you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to</a:t>
            </a:r>
            <a:endParaRPr sz="2700">
              <a:latin typeface="Calibri"/>
              <a:cs typeface="Calibri"/>
            </a:endParaRPr>
          </a:p>
          <a:p>
            <a:pPr marL="355600">
              <a:lnSpc>
                <a:spcPts val="2705"/>
              </a:lnSpc>
            </a:pPr>
            <a:r>
              <a:rPr sz="2700" spc="-10" dirty="0">
                <a:latin typeface="Calibri"/>
                <a:cs typeface="Calibri"/>
              </a:rPr>
              <a:t>establish </a:t>
            </a:r>
            <a:r>
              <a:rPr sz="2700" dirty="0">
                <a:latin typeface="Calibri"/>
                <a:cs typeface="Calibri"/>
              </a:rPr>
              <a:t>if the </a:t>
            </a:r>
            <a:r>
              <a:rPr sz="2700" spc="-15" dirty="0">
                <a:latin typeface="Calibri"/>
                <a:cs typeface="Calibri"/>
              </a:rPr>
              <a:t>casualty’s </a:t>
            </a:r>
            <a:r>
              <a:rPr sz="2700" spc="-5" dirty="0">
                <a:latin typeface="Calibri"/>
                <a:cs typeface="Calibri"/>
              </a:rPr>
              <a:t>condition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stable,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improving</a:t>
            </a:r>
            <a:endParaRPr sz="2700">
              <a:latin typeface="Calibri"/>
              <a:cs typeface="Calibri"/>
            </a:endParaRPr>
          </a:p>
          <a:p>
            <a:pPr marL="355600" marR="158115">
              <a:lnSpc>
                <a:spcPct val="90000"/>
              </a:lnSpc>
              <a:spcBef>
                <a:spcPts val="160"/>
              </a:spcBef>
            </a:pPr>
            <a:r>
              <a:rPr sz="2700" spc="-5" dirty="0">
                <a:latin typeface="Calibri"/>
                <a:cs typeface="Calibri"/>
              </a:rPr>
              <a:t>or </a:t>
            </a:r>
            <a:r>
              <a:rPr sz="2700" spc="-10" dirty="0">
                <a:latin typeface="Calibri"/>
                <a:cs typeface="Calibri"/>
              </a:rPr>
              <a:t>deteriorating. </a:t>
            </a:r>
            <a:r>
              <a:rPr sz="2700" dirty="0">
                <a:latin typeface="Calibri"/>
                <a:cs typeface="Calibri"/>
              </a:rPr>
              <a:t>It will also </a:t>
            </a:r>
            <a:r>
              <a:rPr sz="2700" spc="-5" dirty="0">
                <a:latin typeface="Calibri"/>
                <a:cs typeface="Calibri"/>
              </a:rPr>
              <a:t>be </a:t>
            </a:r>
            <a:r>
              <a:rPr sz="2700" spc="-10" dirty="0">
                <a:latin typeface="Calibri"/>
                <a:cs typeface="Calibri"/>
              </a:rPr>
              <a:t>very useful information 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pass on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medical </a:t>
            </a:r>
            <a:r>
              <a:rPr sz="2700" spc="-10" dirty="0">
                <a:latin typeface="Calibri"/>
                <a:cs typeface="Calibri"/>
              </a:rPr>
              <a:t>personnel </a:t>
            </a:r>
            <a:r>
              <a:rPr sz="2700" dirty="0">
                <a:latin typeface="Calibri"/>
                <a:cs typeface="Calibri"/>
              </a:rPr>
              <a:t>when </a:t>
            </a:r>
            <a:r>
              <a:rPr sz="2700" spc="-5" dirty="0">
                <a:latin typeface="Calibri"/>
                <a:cs typeface="Calibri"/>
              </a:rPr>
              <a:t>they </a:t>
            </a:r>
            <a:r>
              <a:rPr sz="2700" spc="-35" dirty="0">
                <a:latin typeface="Calibri"/>
                <a:cs typeface="Calibri"/>
              </a:rPr>
              <a:t>take  </a:t>
            </a:r>
            <a:r>
              <a:rPr sz="2700" spc="-10" dirty="0">
                <a:latin typeface="Calibri"/>
                <a:cs typeface="Calibri"/>
              </a:rPr>
              <a:t>over </a:t>
            </a:r>
            <a:r>
              <a:rPr sz="2700" spc="-20" dirty="0">
                <a:latin typeface="Calibri"/>
                <a:cs typeface="Calibri"/>
              </a:rPr>
              <a:t>care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casualty.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3566" y="461899"/>
            <a:ext cx="38969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</a:rPr>
              <a:t>What </a:t>
            </a:r>
            <a:r>
              <a:rPr u="heavy" spc="-30" dirty="0">
                <a:uFill>
                  <a:solidFill>
                    <a:srgbClr val="000000"/>
                  </a:solidFill>
                </a:uFill>
              </a:rPr>
              <a:t>to </a:t>
            </a:r>
            <a:r>
              <a:rPr u="heavy" spc="5" dirty="0">
                <a:uFill>
                  <a:solidFill>
                    <a:srgbClr val="000000"/>
                  </a:solidFill>
                </a:uFill>
              </a:rPr>
              <a:t>look</a:t>
            </a:r>
            <a:r>
              <a:rPr u="heavy" spc="-6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25" dirty="0">
                <a:uFill>
                  <a:solidFill>
                    <a:srgbClr val="000000"/>
                  </a:solidFill>
                </a:uFill>
              </a:rPr>
              <a:t>for: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9577" y="1695957"/>
            <a:ext cx="807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600" spc="-5" dirty="0">
                <a:latin typeface="Calibri"/>
                <a:cs typeface="Calibri"/>
              </a:rPr>
              <a:t>Pul</a:t>
            </a:r>
            <a:r>
              <a:rPr sz="1600" spc="-10" dirty="0">
                <a:latin typeface="Calibri"/>
                <a:cs typeface="Calibri"/>
              </a:rPr>
              <a:t>se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0504" y="1658391"/>
            <a:ext cx="1718310" cy="867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5440">
              <a:lnSpc>
                <a:spcPct val="115199"/>
              </a:lnSpc>
              <a:spcBef>
                <a:spcPts val="100"/>
              </a:spcBef>
            </a:pPr>
            <a:r>
              <a:rPr sz="1600" spc="-20" dirty="0">
                <a:latin typeface="Calibri"/>
                <a:cs typeface="Calibri"/>
              </a:rPr>
              <a:t>Fast </a:t>
            </a:r>
            <a:r>
              <a:rPr sz="1600" spc="-5" dirty="0">
                <a:latin typeface="Calibri"/>
                <a:cs typeface="Calibri"/>
              </a:rPr>
              <a:t>or </a:t>
            </a:r>
            <a:r>
              <a:rPr sz="1600" spc="-10" dirty="0">
                <a:latin typeface="Calibri"/>
                <a:cs typeface="Calibri"/>
              </a:rPr>
              <a:t>slow?  </a:t>
            </a:r>
            <a:r>
              <a:rPr sz="1600" spc="-20" dirty="0">
                <a:latin typeface="Calibri"/>
                <a:cs typeface="Calibri"/>
              </a:rPr>
              <a:t>Weak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strong?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600" spc="-10" dirty="0">
                <a:latin typeface="Calibri"/>
                <a:cs typeface="Calibri"/>
              </a:rPr>
              <a:t>Regular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irregular?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9577" y="2871597"/>
            <a:ext cx="11652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600" spc="-5" dirty="0">
                <a:latin typeface="Calibri"/>
                <a:cs typeface="Calibri"/>
              </a:rPr>
              <a:t>B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ng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00504" y="2834030"/>
            <a:ext cx="2041525" cy="867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93090">
              <a:lnSpc>
                <a:spcPct val="115199"/>
              </a:lnSpc>
              <a:spcBef>
                <a:spcPts val="100"/>
              </a:spcBef>
            </a:pPr>
            <a:r>
              <a:rPr sz="1600" spc="-20" dirty="0">
                <a:latin typeface="Calibri"/>
                <a:cs typeface="Calibri"/>
              </a:rPr>
              <a:t>Fast </a:t>
            </a:r>
            <a:r>
              <a:rPr sz="1600" spc="-5" dirty="0">
                <a:latin typeface="Calibri"/>
                <a:cs typeface="Calibri"/>
              </a:rPr>
              <a:t>of </a:t>
            </a:r>
            <a:r>
              <a:rPr sz="1600" spc="-10" dirty="0">
                <a:latin typeface="Calibri"/>
                <a:cs typeface="Calibri"/>
              </a:rPr>
              <a:t>slow?  Deep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shallow?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600" spc="-15" dirty="0">
                <a:latin typeface="Calibri"/>
                <a:cs typeface="Calibri"/>
              </a:rPr>
              <a:t>Easy </a:t>
            </a:r>
            <a:r>
              <a:rPr sz="1600" spc="-5" dirty="0">
                <a:latin typeface="Calibri"/>
                <a:cs typeface="Calibri"/>
              </a:rPr>
              <a:t>or </a:t>
            </a:r>
            <a:r>
              <a:rPr sz="1600" spc="-15" dirty="0">
                <a:latin typeface="Calibri"/>
                <a:cs typeface="Calibri"/>
              </a:rPr>
              <a:t>hard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breathe?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9577" y="4010410"/>
            <a:ext cx="1480820" cy="58610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600" spc="-10" dirty="0">
                <a:latin typeface="Calibri"/>
                <a:cs typeface="Calibri"/>
              </a:rPr>
              <a:t>Consciousnes</a:t>
            </a:r>
            <a:endParaRPr sz="16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285"/>
              </a:spcBef>
            </a:pPr>
            <a:r>
              <a:rPr sz="1600" spc="-5" dirty="0">
                <a:latin typeface="Calibri"/>
                <a:cs typeface="Calibri"/>
              </a:rPr>
              <a:t>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00504" y="4010410"/>
            <a:ext cx="4321175" cy="8667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Calibri"/>
                <a:cs typeface="Calibri"/>
              </a:rPr>
              <a:t>Fully alert and able </a:t>
            </a:r>
            <a:r>
              <a:rPr sz="1600" spc="-10" dirty="0">
                <a:latin typeface="Calibri"/>
                <a:cs typeface="Calibri"/>
              </a:rPr>
              <a:t>to understand questions</a:t>
            </a:r>
            <a:r>
              <a:rPr sz="1600" spc="-5" dirty="0">
                <a:latin typeface="Calibri"/>
                <a:cs typeface="Calibri"/>
              </a:rPr>
              <a:t> clearly?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600" spc="-20" dirty="0">
                <a:latin typeface="Calibri"/>
                <a:cs typeface="Calibri"/>
              </a:rPr>
              <a:t>Drowsy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confused?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600" spc="-10" dirty="0">
                <a:latin typeface="Calibri"/>
                <a:cs typeface="Calibri"/>
              </a:rPr>
              <a:t>Unconscious?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9577" y="5222875"/>
            <a:ext cx="7061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k</a:t>
            </a:r>
            <a:r>
              <a:rPr sz="1600" spc="-5" dirty="0">
                <a:latin typeface="Calibri"/>
                <a:cs typeface="Calibri"/>
              </a:rPr>
              <a:t>in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00504" y="5186074"/>
            <a:ext cx="2068830" cy="58610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Calibri"/>
                <a:cs typeface="Calibri"/>
              </a:rPr>
              <a:t>Cold, </a:t>
            </a:r>
            <a:r>
              <a:rPr sz="1600" spc="-25" dirty="0">
                <a:latin typeface="Calibri"/>
                <a:cs typeface="Calibri"/>
              </a:rPr>
              <a:t>sweaty, </a:t>
            </a:r>
            <a:r>
              <a:rPr sz="1600" spc="-10" dirty="0">
                <a:latin typeface="Calibri"/>
                <a:cs typeface="Calibri"/>
              </a:rPr>
              <a:t>hot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dry?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600" spc="-10" dirty="0">
                <a:latin typeface="Calibri"/>
                <a:cs typeface="Calibri"/>
              </a:rPr>
              <a:t>Pale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flushed?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9577" y="6100368"/>
            <a:ext cx="731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600" spc="-45" dirty="0">
                <a:latin typeface="Calibri"/>
                <a:cs typeface="Calibri"/>
              </a:rPr>
              <a:t>E</a:t>
            </a:r>
            <a:r>
              <a:rPr sz="1600" spc="-35" dirty="0">
                <a:latin typeface="Calibri"/>
                <a:cs typeface="Calibri"/>
              </a:rPr>
              <a:t>y</a:t>
            </a:r>
            <a:r>
              <a:rPr sz="1600" spc="-5" dirty="0">
                <a:latin typeface="Calibri"/>
                <a:cs typeface="Calibri"/>
              </a:rPr>
              <a:t>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00504" y="6063183"/>
            <a:ext cx="2897505" cy="5867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Calibri"/>
                <a:cs typeface="Calibri"/>
              </a:rPr>
              <a:t>Pupils </a:t>
            </a:r>
            <a:r>
              <a:rPr sz="1600" spc="-10" dirty="0">
                <a:latin typeface="Calibri"/>
                <a:cs typeface="Calibri"/>
              </a:rPr>
              <a:t>react to </a:t>
            </a:r>
            <a:r>
              <a:rPr sz="1600" spc="-5" dirty="0">
                <a:latin typeface="Calibri"/>
                <a:cs typeface="Calibri"/>
              </a:rPr>
              <a:t>light?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600" spc="-5" dirty="0">
                <a:latin typeface="Calibri"/>
                <a:cs typeface="Calibri"/>
              </a:rPr>
              <a:t>Both pupils </a:t>
            </a:r>
            <a:r>
              <a:rPr sz="1600" spc="-10" dirty="0">
                <a:latin typeface="Calibri"/>
                <a:cs typeface="Calibri"/>
              </a:rPr>
              <a:t>react </a:t>
            </a:r>
            <a:r>
              <a:rPr sz="1600" spc="-5" dirty="0">
                <a:latin typeface="Calibri"/>
                <a:cs typeface="Calibri"/>
              </a:rPr>
              <a:t>in the </a:t>
            </a:r>
            <a:r>
              <a:rPr sz="1600" spc="-10" dirty="0">
                <a:latin typeface="Calibri"/>
                <a:cs typeface="Calibri"/>
              </a:rPr>
              <a:t>same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way?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Infection</a:t>
            </a:r>
            <a:r>
              <a:rPr spc="-55" dirty="0"/>
              <a:t> </a:t>
            </a:r>
            <a:r>
              <a:rPr spc="-20" dirty="0"/>
              <a:t>Control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8031480" cy="412432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As a </a:t>
            </a:r>
            <a:r>
              <a:rPr sz="3200" spc="-25" dirty="0">
                <a:latin typeface="Calibri"/>
                <a:cs typeface="Calibri"/>
              </a:rPr>
              <a:t>first </a:t>
            </a:r>
            <a:r>
              <a:rPr sz="3200" dirty="0">
                <a:latin typeface="Calibri"/>
                <a:cs typeface="Calibri"/>
              </a:rPr>
              <a:t>aider </a:t>
            </a:r>
            <a:r>
              <a:rPr sz="3200" spc="-10" dirty="0">
                <a:latin typeface="Calibri"/>
                <a:cs typeface="Calibri"/>
              </a:rPr>
              <a:t>you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dirty="0">
                <a:latin typeface="Calibri"/>
                <a:cs typeface="Calibri"/>
              </a:rPr>
              <a:t>be </a:t>
            </a:r>
            <a:r>
              <a:rPr sz="3200" spc="-5" dirty="0">
                <a:latin typeface="Calibri"/>
                <a:cs typeface="Calibri"/>
              </a:rPr>
              <a:t>concerned that </a:t>
            </a:r>
            <a:r>
              <a:rPr sz="3200" spc="-15" dirty="0">
                <a:latin typeface="Calibri"/>
                <a:cs typeface="Calibri"/>
              </a:rPr>
              <a:t>you  </a:t>
            </a:r>
            <a:r>
              <a:rPr sz="3200" spc="-10" dirty="0">
                <a:latin typeface="Calibri"/>
                <a:cs typeface="Calibri"/>
              </a:rPr>
              <a:t>could </a:t>
            </a:r>
            <a:r>
              <a:rPr sz="3200" spc="-15" dirty="0">
                <a:latin typeface="Calibri"/>
                <a:cs typeface="Calibri"/>
              </a:rPr>
              <a:t>catch </a:t>
            </a:r>
            <a:r>
              <a:rPr sz="3200" spc="-5" dirty="0">
                <a:latin typeface="Calibri"/>
                <a:cs typeface="Calibri"/>
              </a:rPr>
              <a:t>some </a:t>
            </a:r>
            <a:r>
              <a:rPr sz="3200" dirty="0">
                <a:latin typeface="Calibri"/>
                <a:cs typeface="Calibri"/>
              </a:rPr>
              <a:t>kind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infectious </a:t>
            </a:r>
            <a:r>
              <a:rPr sz="3200" spc="-5" dirty="0">
                <a:latin typeface="Calibri"/>
                <a:cs typeface="Calibri"/>
              </a:rPr>
              <a:t>disease. </a:t>
            </a:r>
            <a:r>
              <a:rPr sz="3200" dirty="0">
                <a:latin typeface="Calibri"/>
                <a:cs typeface="Calibri"/>
              </a:rPr>
              <a:t>In  </a:t>
            </a:r>
            <a:r>
              <a:rPr sz="3200" spc="-20" dirty="0">
                <a:latin typeface="Calibri"/>
                <a:cs typeface="Calibri"/>
              </a:rPr>
              <a:t>any </a:t>
            </a:r>
            <a:r>
              <a:rPr sz="3200" spc="-25" dirty="0">
                <a:latin typeface="Calibri"/>
                <a:cs typeface="Calibri"/>
              </a:rPr>
              <a:t>first </a:t>
            </a:r>
            <a:r>
              <a:rPr sz="3200" dirty="0">
                <a:latin typeface="Calibri"/>
                <a:cs typeface="Calibri"/>
              </a:rPr>
              <a:t>aid </a:t>
            </a:r>
            <a:r>
              <a:rPr sz="3200" spc="-5" dirty="0">
                <a:latin typeface="Calibri"/>
                <a:cs typeface="Calibri"/>
              </a:rPr>
              <a:t>incident </a:t>
            </a: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dirty="0">
                <a:latin typeface="Calibri"/>
                <a:cs typeface="Calibri"/>
              </a:rPr>
              <a:t>is a risk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9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“cross</a:t>
            </a:r>
            <a:endParaRPr sz="3200">
              <a:latin typeface="Calibri"/>
              <a:cs typeface="Calibri"/>
            </a:endParaRPr>
          </a:p>
          <a:p>
            <a:pPr marL="355600">
              <a:lnSpc>
                <a:spcPts val="3454"/>
              </a:lnSpc>
            </a:pPr>
            <a:r>
              <a:rPr sz="3200" spc="-40" dirty="0">
                <a:latin typeface="Calibri"/>
                <a:cs typeface="Calibri"/>
              </a:rPr>
              <a:t>infection”.</a:t>
            </a:r>
            <a:endParaRPr sz="3200">
              <a:latin typeface="Calibri"/>
              <a:cs typeface="Calibri"/>
            </a:endParaRPr>
          </a:p>
          <a:p>
            <a:pPr marL="355600" marR="172085" indent="-342900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4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reduce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risk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cross infection </a:t>
            </a: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spc="-15" dirty="0">
                <a:latin typeface="Calibri"/>
                <a:cs typeface="Calibri"/>
              </a:rPr>
              <a:t>are  </a:t>
            </a:r>
            <a:r>
              <a:rPr sz="3200" spc="-5" dirty="0">
                <a:latin typeface="Calibri"/>
                <a:cs typeface="Calibri"/>
              </a:rPr>
              <a:t>some </a:t>
            </a:r>
            <a:r>
              <a:rPr sz="3200" spc="-15" dirty="0">
                <a:latin typeface="Calibri"/>
                <a:cs typeface="Calibri"/>
              </a:rPr>
              <a:t>standard </a:t>
            </a:r>
            <a:r>
              <a:rPr sz="3200" spc="-5" dirty="0">
                <a:latin typeface="Calibri"/>
                <a:cs typeface="Calibri"/>
              </a:rPr>
              <a:t>precautions that </a:t>
            </a:r>
            <a:r>
              <a:rPr sz="3200" spc="-15" dirty="0">
                <a:latin typeface="Calibri"/>
                <a:cs typeface="Calibri"/>
              </a:rPr>
              <a:t>you </a:t>
            </a:r>
            <a:r>
              <a:rPr sz="3200" spc="-5" dirty="0">
                <a:latin typeface="Calibri"/>
                <a:cs typeface="Calibri"/>
              </a:rPr>
              <a:t>should  </a:t>
            </a:r>
            <a:r>
              <a:rPr sz="3200" spc="-20" dirty="0">
                <a:latin typeface="Calibri"/>
                <a:cs typeface="Calibri"/>
              </a:rPr>
              <a:t>always </a:t>
            </a:r>
            <a:r>
              <a:rPr sz="3200" spc="-45" dirty="0">
                <a:latin typeface="Calibri"/>
                <a:cs typeface="Calibri"/>
              </a:rPr>
              <a:t>follow. </a:t>
            </a:r>
            <a:r>
              <a:rPr sz="3200" spc="-80" dirty="0">
                <a:latin typeface="Calibri"/>
                <a:cs typeface="Calibri"/>
              </a:rPr>
              <a:t>You </a:t>
            </a:r>
            <a:r>
              <a:rPr sz="3200" spc="-5" dirty="0">
                <a:latin typeface="Calibri"/>
                <a:cs typeface="Calibri"/>
              </a:rPr>
              <a:t>should </a:t>
            </a:r>
            <a:r>
              <a:rPr sz="3200" spc="-20" dirty="0">
                <a:latin typeface="Calibri"/>
                <a:cs typeface="Calibri"/>
              </a:rPr>
              <a:t>always </a:t>
            </a:r>
            <a:r>
              <a:rPr sz="3200" dirty="0">
                <a:latin typeface="Calibri"/>
                <a:cs typeface="Calibri"/>
              </a:rPr>
              <a:t>assume </a:t>
            </a:r>
            <a:r>
              <a:rPr sz="3200" spc="-5" dirty="0">
                <a:latin typeface="Calibri"/>
                <a:cs typeface="Calibri"/>
              </a:rPr>
              <a:t>that  blood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bodily fluids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potential sources 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infection.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07580" y="332231"/>
            <a:ext cx="1306068" cy="1283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Infection</a:t>
            </a:r>
            <a:r>
              <a:rPr spc="-55" dirty="0"/>
              <a:t> </a:t>
            </a:r>
            <a:r>
              <a:rPr spc="-20" dirty="0"/>
              <a:t>Control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226"/>
            <a:ext cx="7703184" cy="317817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Here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5" dirty="0">
                <a:latin typeface="Calibri"/>
                <a:cs typeface="Calibri"/>
              </a:rPr>
              <a:t>some </a:t>
            </a:r>
            <a:r>
              <a:rPr sz="3200" spc="-15" dirty="0">
                <a:latin typeface="Calibri"/>
                <a:cs typeface="Calibri"/>
              </a:rPr>
              <a:t>standard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precautions: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Always </a:t>
            </a:r>
            <a:r>
              <a:rPr sz="2800" spc="-10" dirty="0">
                <a:latin typeface="Calibri"/>
                <a:cs typeface="Calibri"/>
              </a:rPr>
              <a:t>use </a:t>
            </a:r>
            <a:r>
              <a:rPr sz="2800" spc="-20" dirty="0">
                <a:latin typeface="Calibri"/>
                <a:cs typeface="Calibri"/>
              </a:rPr>
              <a:t>Personal </a:t>
            </a:r>
            <a:r>
              <a:rPr sz="2800" spc="-15" dirty="0">
                <a:latin typeface="Calibri"/>
                <a:cs typeface="Calibri"/>
              </a:rPr>
              <a:t>Protective Equipment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(PPE)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Gloves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40" dirty="0">
                <a:latin typeface="Calibri"/>
                <a:cs typeface="Calibri"/>
              </a:rPr>
              <a:t>Eye</a:t>
            </a:r>
            <a:r>
              <a:rPr sz="2800" spc="-15" dirty="0">
                <a:latin typeface="Calibri"/>
                <a:cs typeface="Calibri"/>
              </a:rPr>
              <a:t> protection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Resuscitation </a:t>
            </a:r>
            <a:r>
              <a:rPr sz="2800" spc="-5" dirty="0">
                <a:latin typeface="Calibri"/>
                <a:cs typeface="Calibri"/>
              </a:rPr>
              <a:t>mask or </a:t>
            </a:r>
            <a:r>
              <a:rPr sz="2800" spc="-20" dirty="0">
                <a:latin typeface="Calibri"/>
                <a:cs typeface="Calibri"/>
              </a:rPr>
              <a:t>face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shield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Protective</a:t>
            </a:r>
            <a:r>
              <a:rPr sz="2800" spc="-5" dirty="0">
                <a:latin typeface="Calibri"/>
                <a:cs typeface="Calibri"/>
              </a:rPr>
              <a:t> clothing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00371" y="4581144"/>
            <a:ext cx="3750564" cy="15834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Infection</a:t>
            </a:r>
            <a:r>
              <a:rPr spc="-55" dirty="0"/>
              <a:t> </a:t>
            </a:r>
            <a:r>
              <a:rPr spc="-20" dirty="0"/>
              <a:t>Control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3370"/>
            <a:ext cx="7868284" cy="41414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892175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Always </a:t>
            </a:r>
            <a:r>
              <a:rPr sz="3000" spc="-15" dirty="0">
                <a:latin typeface="Calibri"/>
                <a:cs typeface="Calibri"/>
              </a:rPr>
              <a:t>treat </a:t>
            </a:r>
            <a:r>
              <a:rPr sz="3000" spc="-10" dirty="0">
                <a:latin typeface="Calibri"/>
                <a:cs typeface="Calibri"/>
              </a:rPr>
              <a:t>every </a:t>
            </a:r>
            <a:r>
              <a:rPr sz="3000" spc="-5" dirty="0">
                <a:latin typeface="Calibri"/>
                <a:cs typeface="Calibri"/>
              </a:rPr>
              <a:t>casualty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10" dirty="0">
                <a:latin typeface="Calibri"/>
                <a:cs typeface="Calibri"/>
              </a:rPr>
              <a:t>if there </a:t>
            </a:r>
            <a:r>
              <a:rPr sz="3000" dirty="0">
                <a:latin typeface="Calibri"/>
                <a:cs typeface="Calibri"/>
              </a:rPr>
              <a:t>is an  </a:t>
            </a:r>
            <a:r>
              <a:rPr sz="3000" spc="-15" dirty="0">
                <a:latin typeface="Calibri"/>
                <a:cs typeface="Calibri"/>
              </a:rPr>
              <a:t>infection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present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Use </a:t>
            </a:r>
            <a:r>
              <a:rPr sz="3000" spc="-15" dirty="0">
                <a:latin typeface="Calibri"/>
                <a:cs typeface="Calibri"/>
              </a:rPr>
              <a:t>sterile </a:t>
            </a:r>
            <a:r>
              <a:rPr sz="3000" dirty="0">
                <a:latin typeface="Calibri"/>
                <a:cs typeface="Calibri"/>
              </a:rPr>
              <a:t>or </a:t>
            </a:r>
            <a:r>
              <a:rPr sz="3000" spc="-5" dirty="0">
                <a:latin typeface="Calibri"/>
                <a:cs typeface="Calibri"/>
              </a:rPr>
              <a:t>clean </a:t>
            </a:r>
            <a:r>
              <a:rPr sz="3000" spc="-10" dirty="0">
                <a:latin typeface="Calibri"/>
                <a:cs typeface="Calibri"/>
              </a:rPr>
              <a:t>dressing </a:t>
            </a:r>
            <a:r>
              <a:rPr sz="3000" spc="-5" dirty="0">
                <a:latin typeface="Calibri"/>
                <a:cs typeface="Calibri"/>
              </a:rPr>
              <a:t>whenever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possible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30" dirty="0">
                <a:latin typeface="Calibri"/>
                <a:cs typeface="Calibri"/>
              </a:rPr>
              <a:t>Wash </a:t>
            </a:r>
            <a:r>
              <a:rPr sz="3000" spc="-5" dirty="0">
                <a:latin typeface="Calibri"/>
                <a:cs typeface="Calibri"/>
              </a:rPr>
              <a:t>hands </a:t>
            </a:r>
            <a:r>
              <a:rPr sz="3000" spc="-25" dirty="0">
                <a:latin typeface="Calibri"/>
                <a:cs typeface="Calibri"/>
              </a:rPr>
              <a:t>before </a:t>
            </a:r>
            <a:r>
              <a:rPr sz="3000" dirty="0">
                <a:latin typeface="Calibri"/>
                <a:cs typeface="Calibri"/>
              </a:rPr>
              <a:t>and as </a:t>
            </a:r>
            <a:r>
              <a:rPr sz="3000" spc="-5" dirty="0">
                <a:latin typeface="Calibri"/>
                <a:cs typeface="Calibri"/>
              </a:rPr>
              <a:t>soon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5" dirty="0">
                <a:latin typeface="Calibri"/>
                <a:cs typeface="Calibri"/>
              </a:rPr>
              <a:t>possible </a:t>
            </a:r>
            <a:r>
              <a:rPr sz="3000" spc="-10" dirty="0">
                <a:latin typeface="Calibri"/>
                <a:cs typeface="Calibri"/>
              </a:rPr>
              <a:t>after  </a:t>
            </a:r>
            <a:r>
              <a:rPr sz="3000" spc="-15" dirty="0">
                <a:latin typeface="Calibri"/>
                <a:cs typeface="Calibri"/>
              </a:rPr>
              <a:t>contact </a:t>
            </a:r>
            <a:r>
              <a:rPr sz="3000" dirty="0">
                <a:latin typeface="Calibri"/>
                <a:cs typeface="Calibri"/>
              </a:rPr>
              <a:t>with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casualty</a:t>
            </a:r>
            <a:endParaRPr sz="3000">
              <a:latin typeface="Calibri"/>
              <a:cs typeface="Calibri"/>
            </a:endParaRPr>
          </a:p>
          <a:p>
            <a:pPr marL="355600" marR="23431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80" dirty="0">
                <a:latin typeface="Calibri"/>
                <a:cs typeface="Calibri"/>
              </a:rPr>
              <a:t>Take </a:t>
            </a:r>
            <a:r>
              <a:rPr sz="3000" spc="-15" dirty="0">
                <a:latin typeface="Calibri"/>
                <a:cs typeface="Calibri"/>
              </a:rPr>
              <a:t>care </a:t>
            </a:r>
            <a:r>
              <a:rPr sz="3000" dirty="0">
                <a:latin typeface="Calibri"/>
                <a:cs typeface="Calibri"/>
              </a:rPr>
              <a:t>when </a:t>
            </a:r>
            <a:r>
              <a:rPr sz="3000" spc="-5" dirty="0">
                <a:latin typeface="Calibri"/>
                <a:cs typeface="Calibri"/>
              </a:rPr>
              <a:t>cleaning up blood, bodily </a:t>
            </a:r>
            <a:r>
              <a:rPr sz="3000" spc="-10" dirty="0">
                <a:latin typeface="Calibri"/>
                <a:cs typeface="Calibri"/>
              </a:rPr>
              <a:t>fluids 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5" dirty="0">
                <a:latin typeface="Calibri"/>
                <a:cs typeface="Calibri"/>
              </a:rPr>
              <a:t>contaminated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items</a:t>
            </a:r>
            <a:endParaRPr sz="3000">
              <a:latin typeface="Calibri"/>
              <a:cs typeface="Calibri"/>
            </a:endParaRPr>
          </a:p>
          <a:p>
            <a:pPr marL="355600" marR="19431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Seek </a:t>
            </a:r>
            <a:r>
              <a:rPr sz="3000" spc="-20" dirty="0">
                <a:latin typeface="Calibri"/>
                <a:cs typeface="Calibri"/>
              </a:rPr>
              <a:t>urgent </a:t>
            </a:r>
            <a:r>
              <a:rPr sz="3000" spc="-5" dirty="0">
                <a:latin typeface="Calibri"/>
                <a:cs typeface="Calibri"/>
              </a:rPr>
              <a:t>medical advice </a:t>
            </a:r>
            <a:r>
              <a:rPr sz="3000" dirty="0">
                <a:latin typeface="Calibri"/>
                <a:cs typeface="Calibri"/>
              </a:rPr>
              <a:t>if </a:t>
            </a:r>
            <a:r>
              <a:rPr sz="3000" spc="-10" dirty="0">
                <a:latin typeface="Calibri"/>
                <a:cs typeface="Calibri"/>
              </a:rPr>
              <a:t>exposed to </a:t>
            </a:r>
            <a:r>
              <a:rPr sz="3000" dirty="0">
                <a:latin typeface="Calibri"/>
                <a:cs typeface="Calibri"/>
              </a:rPr>
              <a:t>risk of  </a:t>
            </a:r>
            <a:r>
              <a:rPr sz="3000" spc="-15" dirty="0">
                <a:latin typeface="Calibri"/>
                <a:cs typeface="Calibri"/>
              </a:rPr>
              <a:t>infection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5558" y="461899"/>
            <a:ext cx="7472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Communicating in </a:t>
            </a:r>
            <a:r>
              <a:rPr dirty="0"/>
              <a:t>an</a:t>
            </a:r>
            <a:r>
              <a:rPr spc="-5" dirty="0"/>
              <a:t> </a:t>
            </a:r>
            <a:r>
              <a:rPr spc="-10" dirty="0"/>
              <a:t>emergency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59395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It is </a:t>
            </a:r>
            <a:r>
              <a:rPr sz="3200" spc="-10" dirty="0">
                <a:latin typeface="Calibri"/>
                <a:cs typeface="Calibri"/>
              </a:rPr>
              <a:t>important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be able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communicate  </a:t>
            </a:r>
            <a:r>
              <a:rPr sz="3200" dirty="0">
                <a:latin typeface="Calibri"/>
                <a:cs typeface="Calibri"/>
              </a:rPr>
              <a:t>clearly in an </a:t>
            </a:r>
            <a:r>
              <a:rPr sz="3200" spc="-10" dirty="0">
                <a:latin typeface="Calibri"/>
                <a:cs typeface="Calibri"/>
              </a:rPr>
              <a:t>emergency </a:t>
            </a:r>
            <a:r>
              <a:rPr sz="3200" spc="-5" dirty="0">
                <a:latin typeface="Calibri"/>
                <a:cs typeface="Calibri"/>
              </a:rPr>
              <a:t>situation. </a:t>
            </a:r>
            <a:r>
              <a:rPr sz="3200" spc="-80" dirty="0">
                <a:latin typeface="Calibri"/>
                <a:cs typeface="Calibri"/>
              </a:rPr>
              <a:t>You </a:t>
            </a:r>
            <a:r>
              <a:rPr sz="3200" dirty="0">
                <a:latin typeface="Calibri"/>
                <a:cs typeface="Calibri"/>
              </a:rPr>
              <a:t>will  </a:t>
            </a:r>
            <a:r>
              <a:rPr sz="3200" spc="-5" dirty="0">
                <a:latin typeface="Calibri"/>
                <a:cs typeface="Calibri"/>
              </a:rPr>
              <a:t>need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dirty="0">
                <a:latin typeface="Calibri"/>
                <a:cs typeface="Calibri"/>
              </a:rPr>
              <a:t>able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gather information </a:t>
            </a:r>
            <a:r>
              <a:rPr sz="3200" dirty="0">
                <a:latin typeface="Calibri"/>
                <a:cs typeface="Calibri"/>
              </a:rPr>
              <a:t>about  </a:t>
            </a:r>
            <a:r>
              <a:rPr sz="3200" spc="-5" dirty="0">
                <a:latin typeface="Calibri"/>
                <a:cs typeface="Calibri"/>
              </a:rPr>
              <a:t>what happened, </a:t>
            </a:r>
            <a:r>
              <a:rPr sz="3200" spc="-10" dirty="0">
                <a:latin typeface="Calibri"/>
                <a:cs typeface="Calibri"/>
              </a:rPr>
              <a:t>provide </a:t>
            </a:r>
            <a:r>
              <a:rPr sz="3200" dirty="0">
                <a:latin typeface="Calibri"/>
                <a:cs typeface="Calibri"/>
              </a:rPr>
              <a:t>advice and  </a:t>
            </a:r>
            <a:r>
              <a:rPr sz="3200" spc="-10" dirty="0">
                <a:latin typeface="Calibri"/>
                <a:cs typeface="Calibri"/>
              </a:rPr>
              <a:t>reassurance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casualty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give </a:t>
            </a:r>
            <a:r>
              <a:rPr sz="3200" spc="-15" dirty="0">
                <a:latin typeface="Calibri"/>
                <a:cs typeface="Calibri"/>
              </a:rPr>
              <a:t>accurate  information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emergency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services.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1123" y="5104638"/>
            <a:ext cx="4371975" cy="1285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5558" y="461899"/>
            <a:ext cx="7472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Communicating in </a:t>
            </a:r>
            <a:r>
              <a:rPr dirty="0"/>
              <a:t>an</a:t>
            </a:r>
            <a:r>
              <a:rPr spc="-5" dirty="0"/>
              <a:t> </a:t>
            </a:r>
            <a:r>
              <a:rPr spc="-10" dirty="0"/>
              <a:t>emergency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749"/>
            <a:ext cx="8007350" cy="4250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Calibri"/>
                <a:cs typeface="Calibri"/>
              </a:rPr>
              <a:t>Steps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Speak clearly and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calmly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Introduce yourself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the casualty and </a:t>
            </a:r>
            <a:r>
              <a:rPr sz="2200" spc="-10" dirty="0">
                <a:latin typeface="Calibri"/>
                <a:cs typeface="Calibri"/>
              </a:rPr>
              <a:t>tell </a:t>
            </a:r>
            <a:r>
              <a:rPr sz="2200" spc="-5" dirty="0">
                <a:latin typeface="Calibri"/>
                <a:cs typeface="Calibri"/>
              </a:rPr>
              <a:t>them </a:t>
            </a:r>
            <a:r>
              <a:rPr sz="2200" spc="-10" dirty="0">
                <a:latin typeface="Calibri"/>
                <a:cs typeface="Calibri"/>
              </a:rPr>
              <a:t>you are </a:t>
            </a: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20" dirty="0">
                <a:latin typeface="Calibri"/>
                <a:cs typeface="Calibri"/>
              </a:rPr>
              <a:t>first</a:t>
            </a:r>
            <a:r>
              <a:rPr sz="2200" spc="17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aider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Ask the casualty their name and use it when </a:t>
            </a:r>
            <a:r>
              <a:rPr sz="2200" spc="-10" dirty="0">
                <a:latin typeface="Calibri"/>
                <a:cs typeface="Calibri"/>
              </a:rPr>
              <a:t>talking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9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them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Keep </a:t>
            </a:r>
            <a:r>
              <a:rPr sz="2200" spc="-10" dirty="0">
                <a:latin typeface="Calibri"/>
                <a:cs typeface="Calibri"/>
              </a:rPr>
              <a:t>your communications </a:t>
            </a:r>
            <a:r>
              <a:rPr sz="2200" spc="-5" dirty="0">
                <a:latin typeface="Calibri"/>
                <a:cs typeface="Calibri"/>
              </a:rPr>
              <a:t>short and</a:t>
            </a:r>
            <a:r>
              <a:rPr sz="2200" spc="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simple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Avoid </a:t>
            </a:r>
            <a:r>
              <a:rPr sz="2200" spc="-10" dirty="0">
                <a:latin typeface="Calibri"/>
                <a:cs typeface="Calibri"/>
              </a:rPr>
              <a:t>medical jargon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slang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Listen carefully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20" dirty="0">
                <a:latin typeface="Calibri"/>
                <a:cs typeface="Calibri"/>
              </a:rPr>
              <a:t>watch </a:t>
            </a:r>
            <a:r>
              <a:rPr sz="2200" spc="-15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non-verbal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clues</a:t>
            </a:r>
            <a:endParaRPr sz="2200">
              <a:latin typeface="Calibri"/>
              <a:cs typeface="Calibri"/>
            </a:endParaRPr>
          </a:p>
          <a:p>
            <a:pPr marL="355600" marR="483870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Do </a:t>
            </a:r>
            <a:r>
              <a:rPr sz="2200" spc="-10" dirty="0">
                <a:latin typeface="Calibri"/>
                <a:cs typeface="Calibri"/>
              </a:rPr>
              <a:t>not </a:t>
            </a:r>
            <a:r>
              <a:rPr sz="2200" spc="-20" dirty="0">
                <a:latin typeface="Calibri"/>
                <a:cs typeface="Calibri"/>
              </a:rPr>
              <a:t>make </a:t>
            </a:r>
            <a:r>
              <a:rPr sz="2200" spc="-5" dirty="0">
                <a:latin typeface="Calibri"/>
                <a:cs typeface="Calibri"/>
              </a:rPr>
              <a:t>assumptions – ask </a:t>
            </a:r>
            <a:r>
              <a:rPr sz="2200" spc="-10" dirty="0">
                <a:latin typeface="Calibri"/>
                <a:cs typeface="Calibri"/>
              </a:rPr>
              <a:t>questions </a:t>
            </a:r>
            <a:r>
              <a:rPr sz="2200" spc="-5" dirty="0">
                <a:latin typeface="Calibri"/>
                <a:cs typeface="Calibri"/>
              </a:rPr>
              <a:t>if </a:t>
            </a:r>
            <a:r>
              <a:rPr sz="2200" spc="-15" dirty="0">
                <a:latin typeface="Calibri"/>
                <a:cs typeface="Calibri"/>
              </a:rPr>
              <a:t>you </a:t>
            </a:r>
            <a:r>
              <a:rPr sz="2200" spc="-10" dirty="0">
                <a:latin typeface="Calibri"/>
                <a:cs typeface="Calibri"/>
              </a:rPr>
              <a:t>are not sure of  </a:t>
            </a:r>
            <a:r>
              <a:rPr sz="2200" spc="-5" dirty="0">
                <a:latin typeface="Calibri"/>
                <a:cs typeface="Calibri"/>
              </a:rPr>
              <a:t>anything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Explain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5" dirty="0">
                <a:latin typeface="Calibri"/>
                <a:cs typeface="Calibri"/>
              </a:rPr>
              <a:t>bystanders </a:t>
            </a:r>
            <a:r>
              <a:rPr sz="2200" spc="-10" dirty="0">
                <a:latin typeface="Calibri"/>
                <a:cs typeface="Calibri"/>
              </a:rPr>
              <a:t>what you are </a:t>
            </a:r>
            <a:r>
              <a:rPr sz="2200" spc="-5" dirty="0">
                <a:latin typeface="Calibri"/>
                <a:cs typeface="Calibri"/>
              </a:rPr>
              <a:t>doing and</a:t>
            </a:r>
            <a:r>
              <a:rPr sz="2200" spc="7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why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Follow </a:t>
            </a:r>
            <a:r>
              <a:rPr sz="2200" spc="-15" dirty="0">
                <a:latin typeface="Calibri"/>
                <a:cs typeface="Calibri"/>
              </a:rPr>
              <a:t>any </a:t>
            </a:r>
            <a:r>
              <a:rPr sz="2200" spc="-5" dirty="0">
                <a:latin typeface="Calibri"/>
                <a:cs typeface="Calibri"/>
              </a:rPr>
              <a:t>instructions </a:t>
            </a:r>
            <a:r>
              <a:rPr sz="2200" spc="-10" dirty="0">
                <a:latin typeface="Calibri"/>
                <a:cs typeface="Calibri"/>
              </a:rPr>
              <a:t>given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0" dirty="0">
                <a:latin typeface="Calibri"/>
                <a:cs typeface="Calibri"/>
              </a:rPr>
              <a:t>you by emergency</a:t>
            </a:r>
            <a:r>
              <a:rPr sz="2200" spc="1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services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Always </a:t>
            </a:r>
            <a:r>
              <a:rPr sz="2200" spc="-5" dirty="0">
                <a:latin typeface="Calibri"/>
                <a:cs typeface="Calibri"/>
              </a:rPr>
              <a:t>be </a:t>
            </a:r>
            <a:r>
              <a:rPr sz="2200" spc="-20" dirty="0">
                <a:latin typeface="Calibri"/>
                <a:cs typeface="Calibri"/>
              </a:rPr>
              <a:t>away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5" dirty="0">
                <a:latin typeface="Calibri"/>
                <a:cs typeface="Calibri"/>
              </a:rPr>
              <a:t>casualty’s </a:t>
            </a:r>
            <a:r>
              <a:rPr sz="2200" spc="-10" dirty="0">
                <a:latin typeface="Calibri"/>
                <a:cs typeface="Calibri"/>
              </a:rPr>
              <a:t>feelings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feelings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5" dirty="0">
                <a:latin typeface="Calibri"/>
                <a:cs typeface="Calibri"/>
              </a:rPr>
              <a:t>bystanders  </a:t>
            </a:r>
            <a:r>
              <a:rPr sz="2200" dirty="0">
                <a:latin typeface="Calibri"/>
                <a:cs typeface="Calibri"/>
              </a:rPr>
              <a:t>or </a:t>
            </a:r>
            <a:r>
              <a:rPr sz="2200" spc="-10" dirty="0">
                <a:latin typeface="Calibri"/>
                <a:cs typeface="Calibri"/>
              </a:rPr>
              <a:t>family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members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8136" y="461899"/>
            <a:ext cx="54286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Introduction </a:t>
            </a:r>
            <a:r>
              <a:rPr spc="-25" dirty="0"/>
              <a:t>to First </a:t>
            </a:r>
            <a:r>
              <a:rPr dirty="0"/>
              <a:t>Aid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3370"/>
            <a:ext cx="7917180" cy="441642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789305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First </a:t>
            </a:r>
            <a:r>
              <a:rPr sz="3000" dirty="0">
                <a:latin typeface="Calibri"/>
                <a:cs typeface="Calibri"/>
              </a:rPr>
              <a:t>aid is the </a:t>
            </a:r>
            <a:r>
              <a:rPr sz="3000" spc="-5" dirty="0">
                <a:latin typeface="Calibri"/>
                <a:cs typeface="Calibri"/>
              </a:rPr>
              <a:t>initial </a:t>
            </a:r>
            <a:r>
              <a:rPr sz="3000" spc="-15" dirty="0">
                <a:latin typeface="Calibri"/>
                <a:cs typeface="Calibri"/>
              </a:rPr>
              <a:t>care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5" dirty="0">
                <a:latin typeface="Calibri"/>
                <a:cs typeface="Calibri"/>
              </a:rPr>
              <a:t>sick or </a:t>
            </a:r>
            <a:r>
              <a:rPr sz="3000" spc="-10" dirty="0">
                <a:latin typeface="Calibri"/>
                <a:cs typeface="Calibri"/>
              </a:rPr>
              <a:t>injured  </a:t>
            </a:r>
            <a:r>
              <a:rPr sz="3000" spc="-15" dirty="0">
                <a:latin typeface="Calibri"/>
                <a:cs typeface="Calibri"/>
              </a:rPr>
              <a:t>person.</a:t>
            </a:r>
            <a:endParaRPr sz="3000">
              <a:latin typeface="Calibri"/>
              <a:cs typeface="Calibri"/>
            </a:endParaRPr>
          </a:p>
          <a:p>
            <a:pPr marL="355600" marR="344805" indent="-342900">
              <a:lnSpc>
                <a:spcPts val="324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First </a:t>
            </a:r>
            <a:r>
              <a:rPr sz="3000" dirty="0">
                <a:latin typeface="Calibri"/>
                <a:cs typeface="Calibri"/>
              </a:rPr>
              <a:t>aid </a:t>
            </a:r>
            <a:r>
              <a:rPr sz="3000" spc="-10" dirty="0">
                <a:latin typeface="Calibri"/>
                <a:cs typeface="Calibri"/>
              </a:rPr>
              <a:t>can </a:t>
            </a:r>
            <a:r>
              <a:rPr sz="3000" spc="-20" dirty="0">
                <a:latin typeface="Calibri"/>
                <a:cs typeface="Calibri"/>
              </a:rPr>
              <a:t>save </a:t>
            </a:r>
            <a:r>
              <a:rPr sz="3000" spc="-10" dirty="0">
                <a:latin typeface="Calibri"/>
                <a:cs typeface="Calibri"/>
              </a:rPr>
              <a:t>live </a:t>
            </a:r>
            <a:r>
              <a:rPr sz="3000" dirty="0">
                <a:latin typeface="Calibri"/>
                <a:cs typeface="Calibri"/>
              </a:rPr>
              <a:t>in the </a:t>
            </a:r>
            <a:r>
              <a:rPr sz="3000" spc="-5" dirty="0">
                <a:latin typeface="Calibri"/>
                <a:cs typeface="Calibri"/>
              </a:rPr>
              <a:t>critical </a:t>
            </a:r>
            <a:r>
              <a:rPr sz="3000" dirty="0">
                <a:latin typeface="Calibri"/>
                <a:cs typeface="Calibri"/>
              </a:rPr>
              <a:t>time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before  </a:t>
            </a:r>
            <a:r>
              <a:rPr sz="3000" spc="-10" dirty="0">
                <a:latin typeface="Calibri"/>
                <a:cs typeface="Calibri"/>
              </a:rPr>
              <a:t>emergency </a:t>
            </a:r>
            <a:r>
              <a:rPr sz="3000" dirty="0">
                <a:latin typeface="Calibri"/>
                <a:cs typeface="Calibri"/>
              </a:rPr>
              <a:t>services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arrive.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45" dirty="0">
                <a:latin typeface="Calibri"/>
                <a:cs typeface="Calibri"/>
              </a:rPr>
              <a:t>key </a:t>
            </a:r>
            <a:r>
              <a:rPr sz="3000" dirty="0">
                <a:latin typeface="Calibri"/>
                <a:cs typeface="Calibri"/>
              </a:rPr>
              <a:t>aims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25" dirty="0">
                <a:latin typeface="Calibri"/>
                <a:cs typeface="Calibri"/>
              </a:rPr>
              <a:t>first </a:t>
            </a:r>
            <a:r>
              <a:rPr sz="3000" dirty="0">
                <a:latin typeface="Calibri"/>
                <a:cs typeface="Calibri"/>
              </a:rPr>
              <a:t>aid</a:t>
            </a:r>
            <a:r>
              <a:rPr sz="3000" spc="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are:</a:t>
            </a:r>
            <a:endParaRPr sz="3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4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Preserve </a:t>
            </a:r>
            <a:r>
              <a:rPr sz="2600" spc="-15" dirty="0">
                <a:latin typeface="Calibri"/>
                <a:cs typeface="Calibri"/>
              </a:rPr>
              <a:t>life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spc="-20" dirty="0">
                <a:latin typeface="Calibri"/>
                <a:cs typeface="Calibri"/>
              </a:rPr>
              <a:t>anyone </a:t>
            </a:r>
            <a:r>
              <a:rPr sz="2600" spc="-15" dirty="0">
                <a:latin typeface="Calibri"/>
                <a:cs typeface="Calibri"/>
              </a:rPr>
              <a:t>involved </a:t>
            </a:r>
            <a:r>
              <a:rPr sz="2600" dirty="0">
                <a:latin typeface="Calibri"/>
                <a:cs typeface="Calibri"/>
              </a:rPr>
              <a:t>in the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incident</a:t>
            </a:r>
            <a:endParaRPr sz="26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Protect </a:t>
            </a:r>
            <a:r>
              <a:rPr sz="2600" spc="-15" dirty="0">
                <a:latin typeface="Calibri"/>
                <a:cs typeface="Calibri"/>
              </a:rPr>
              <a:t>any </a:t>
            </a:r>
            <a:r>
              <a:rPr sz="2600" spc="-5" dirty="0">
                <a:latin typeface="Calibri"/>
                <a:cs typeface="Calibri"/>
              </a:rPr>
              <a:t>unconscious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person</a:t>
            </a:r>
            <a:endParaRPr sz="2600">
              <a:latin typeface="Calibri"/>
              <a:cs typeface="Calibri"/>
            </a:endParaRPr>
          </a:p>
          <a:p>
            <a:pPr marL="756285" marR="5080" lvl="1" indent="-287020">
              <a:lnSpc>
                <a:spcPts val="2810"/>
              </a:lnSpc>
              <a:spcBef>
                <a:spcPts val="66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5" dirty="0">
                <a:latin typeface="Calibri"/>
                <a:cs typeface="Calibri"/>
              </a:rPr>
              <a:t>Prevent any </a:t>
            </a:r>
            <a:r>
              <a:rPr sz="2600" spc="-5" dirty="0">
                <a:latin typeface="Calibri"/>
                <a:cs typeface="Calibri"/>
              </a:rPr>
              <a:t>further </a:t>
            </a:r>
            <a:r>
              <a:rPr sz="2600" dirty="0">
                <a:latin typeface="Calibri"/>
                <a:cs typeface="Calibri"/>
              </a:rPr>
              <a:t>injury or </a:t>
            </a:r>
            <a:r>
              <a:rPr sz="2600" spc="-10" dirty="0">
                <a:latin typeface="Calibri"/>
                <a:cs typeface="Calibri"/>
              </a:rPr>
              <a:t>existing </a:t>
            </a:r>
            <a:r>
              <a:rPr sz="2600" dirty="0">
                <a:latin typeface="Calibri"/>
                <a:cs typeface="Calibri"/>
              </a:rPr>
              <a:t>injury </a:t>
            </a:r>
            <a:r>
              <a:rPr sz="2600" spc="-5" dirty="0">
                <a:latin typeface="Calibri"/>
                <a:cs typeface="Calibri"/>
              </a:rPr>
              <a:t>becoming  </a:t>
            </a:r>
            <a:r>
              <a:rPr sz="2600" spc="-20" dirty="0">
                <a:latin typeface="Calibri"/>
                <a:cs typeface="Calibri"/>
              </a:rPr>
              <a:t>worse</a:t>
            </a:r>
            <a:endParaRPr sz="26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Promote </a:t>
            </a:r>
            <a:r>
              <a:rPr sz="2600" spc="-15" dirty="0">
                <a:latin typeface="Calibri"/>
                <a:cs typeface="Calibri"/>
              </a:rPr>
              <a:t>recovery </a:t>
            </a:r>
            <a:r>
              <a:rPr sz="2600" spc="-5" dirty="0">
                <a:latin typeface="Calibri"/>
                <a:cs typeface="Calibri"/>
              </a:rPr>
              <a:t>of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casualty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7132" y="461899"/>
            <a:ext cx="4728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First </a:t>
            </a:r>
            <a:r>
              <a:rPr dirty="0"/>
              <a:t>aid </a:t>
            </a:r>
            <a:r>
              <a:rPr spc="-25" dirty="0"/>
              <a:t>care</a:t>
            </a:r>
            <a:r>
              <a:rPr spc="-15" dirty="0"/>
              <a:t> </a:t>
            </a:r>
            <a:r>
              <a:rPr spc="-25" dirty="0"/>
              <a:t>records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990"/>
            <a:ext cx="7865745" cy="41827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Calibri"/>
                <a:cs typeface="Calibri"/>
              </a:rPr>
              <a:t>First </a:t>
            </a:r>
            <a:r>
              <a:rPr sz="2700" dirty="0">
                <a:latin typeface="Calibri"/>
                <a:cs typeface="Calibri"/>
              </a:rPr>
              <a:t>aid </a:t>
            </a:r>
            <a:r>
              <a:rPr sz="2700" spc="-20" dirty="0">
                <a:latin typeface="Calibri"/>
                <a:cs typeface="Calibri"/>
              </a:rPr>
              <a:t>care records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important </a:t>
            </a:r>
            <a:r>
              <a:rPr sz="2700" spc="-5" dirty="0">
                <a:latin typeface="Calibri"/>
                <a:cs typeface="Calibri"/>
              </a:rPr>
              <a:t>part of managing  </a:t>
            </a:r>
            <a:r>
              <a:rPr sz="2700" spc="-15" dirty="0">
                <a:latin typeface="Calibri"/>
                <a:cs typeface="Calibri"/>
              </a:rPr>
              <a:t>any </a:t>
            </a:r>
            <a:r>
              <a:rPr sz="2700" spc="-20" dirty="0">
                <a:latin typeface="Calibri"/>
                <a:cs typeface="Calibri"/>
              </a:rPr>
              <a:t>first </a:t>
            </a:r>
            <a:r>
              <a:rPr sz="2700" dirty="0">
                <a:latin typeface="Calibri"/>
                <a:cs typeface="Calibri"/>
              </a:rPr>
              <a:t>aid </a:t>
            </a:r>
            <a:r>
              <a:rPr sz="2700" spc="-5" dirty="0">
                <a:latin typeface="Calibri"/>
                <a:cs typeface="Calibri"/>
              </a:rPr>
              <a:t>incident. </a:t>
            </a:r>
            <a:r>
              <a:rPr sz="2700" spc="-15" dirty="0">
                <a:latin typeface="Calibri"/>
                <a:cs typeface="Calibri"/>
              </a:rPr>
              <a:t>Accurate </a:t>
            </a:r>
            <a:r>
              <a:rPr sz="2700" spc="-20" dirty="0">
                <a:latin typeface="Calibri"/>
                <a:cs typeface="Calibri"/>
              </a:rPr>
              <a:t>records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5" dirty="0">
                <a:latin typeface="Calibri"/>
                <a:cs typeface="Calibri"/>
              </a:rPr>
              <a:t>incident  </a:t>
            </a:r>
            <a:r>
              <a:rPr sz="2700" spc="-10" dirty="0">
                <a:latin typeface="Calibri"/>
                <a:cs typeface="Calibri"/>
              </a:rPr>
              <a:t>reports </a:t>
            </a:r>
            <a:r>
              <a:rPr sz="2700" spc="-20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often legal requirement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5" dirty="0">
                <a:latin typeface="Calibri"/>
                <a:cs typeface="Calibri"/>
              </a:rPr>
              <a:t>workplaces </a:t>
            </a:r>
            <a:r>
              <a:rPr sz="2700" dirty="0">
                <a:latin typeface="Calibri"/>
                <a:cs typeface="Calibri"/>
              </a:rPr>
              <a:t>and  </a:t>
            </a:r>
            <a:r>
              <a:rPr sz="2700" spc="-5" dirty="0">
                <a:latin typeface="Calibri"/>
                <a:cs typeface="Calibri"/>
              </a:rPr>
              <a:t>they </a:t>
            </a:r>
            <a:r>
              <a:rPr sz="2700" spc="-10" dirty="0">
                <a:latin typeface="Calibri"/>
                <a:cs typeface="Calibri"/>
              </a:rPr>
              <a:t>can </a:t>
            </a:r>
            <a:r>
              <a:rPr sz="2700" spc="-5" dirty="0">
                <a:latin typeface="Calibri"/>
                <a:cs typeface="Calibri"/>
              </a:rPr>
              <a:t>assist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investigations into </a:t>
            </a:r>
            <a:r>
              <a:rPr sz="2700" dirty="0">
                <a:latin typeface="Calibri"/>
                <a:cs typeface="Calibri"/>
              </a:rPr>
              <a:t>an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incident.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They should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be: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Clear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5" dirty="0">
                <a:latin typeface="Calibri"/>
                <a:cs typeface="Calibri"/>
              </a:rPr>
              <a:t>easy to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read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latin typeface="Calibri"/>
                <a:cs typeface="Calibri"/>
              </a:rPr>
              <a:t>Written </a:t>
            </a:r>
            <a:r>
              <a:rPr sz="2700" dirty="0">
                <a:latin typeface="Calibri"/>
                <a:cs typeface="Calibri"/>
              </a:rPr>
              <a:t>in ink </a:t>
            </a:r>
            <a:r>
              <a:rPr sz="2700" spc="-5" dirty="0">
                <a:latin typeface="Calibri"/>
                <a:cs typeface="Calibri"/>
              </a:rPr>
              <a:t>(do not use </a:t>
            </a:r>
            <a:r>
              <a:rPr sz="2700" spc="-10" dirty="0">
                <a:latin typeface="Calibri"/>
                <a:cs typeface="Calibri"/>
              </a:rPr>
              <a:t>correction </a:t>
            </a:r>
            <a:r>
              <a:rPr sz="2700" spc="-5" dirty="0">
                <a:latin typeface="Calibri"/>
                <a:cs typeface="Calibri"/>
              </a:rPr>
              <a:t>fluid </a:t>
            </a:r>
            <a:r>
              <a:rPr sz="2700" dirty="0">
                <a:latin typeface="Calibri"/>
                <a:cs typeface="Calibri"/>
              </a:rPr>
              <a:t>or</a:t>
            </a:r>
            <a:r>
              <a:rPr sz="2700" spc="-10" dirty="0">
                <a:latin typeface="Calibri"/>
                <a:cs typeface="Calibri"/>
              </a:rPr>
              <a:t> tape)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Accurate </a:t>
            </a:r>
            <a:r>
              <a:rPr sz="2700" dirty="0">
                <a:latin typeface="Calibri"/>
                <a:cs typeface="Calibri"/>
              </a:rPr>
              <a:t>and include all </a:t>
            </a:r>
            <a:r>
              <a:rPr sz="2700" spc="-15" dirty="0">
                <a:latin typeface="Calibri"/>
                <a:cs typeface="Calibri"/>
              </a:rPr>
              <a:t>relevant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facts</a:t>
            </a:r>
            <a:endParaRPr sz="2700">
              <a:latin typeface="Calibri"/>
              <a:cs typeface="Calibri"/>
            </a:endParaRPr>
          </a:p>
          <a:p>
            <a:pPr marL="355600" marR="55626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Signed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5" dirty="0">
                <a:latin typeface="Calibri"/>
                <a:cs typeface="Calibri"/>
              </a:rPr>
              <a:t>dated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first </a:t>
            </a:r>
            <a:r>
              <a:rPr sz="2700" dirty="0">
                <a:latin typeface="Calibri"/>
                <a:cs typeface="Calibri"/>
              </a:rPr>
              <a:t>aider and </a:t>
            </a:r>
            <a:r>
              <a:rPr sz="2700" spc="-5" dirty="0">
                <a:latin typeface="Calibri"/>
                <a:cs typeface="Calibri"/>
              </a:rPr>
              <a:t>casualty (if  possible)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7132" y="461899"/>
            <a:ext cx="47263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First </a:t>
            </a:r>
            <a:r>
              <a:rPr dirty="0"/>
              <a:t>aid </a:t>
            </a:r>
            <a:r>
              <a:rPr spc="-25" dirty="0"/>
              <a:t>care</a:t>
            </a:r>
            <a:r>
              <a:rPr spc="-35" dirty="0"/>
              <a:t> </a:t>
            </a:r>
            <a:r>
              <a:rPr spc="-25" dirty="0"/>
              <a:t>records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922259" cy="4472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5" dirty="0">
                <a:latin typeface="Calibri"/>
                <a:cs typeface="Calibri"/>
              </a:rPr>
              <a:t>possible use </a:t>
            </a:r>
            <a:r>
              <a:rPr sz="2700" dirty="0">
                <a:latin typeface="Calibri"/>
                <a:cs typeface="Calibri"/>
              </a:rPr>
              <a:t>an injury or </a:t>
            </a:r>
            <a:r>
              <a:rPr sz="2700" spc="-5" dirty="0">
                <a:latin typeface="Calibri"/>
                <a:cs typeface="Calibri"/>
              </a:rPr>
              <a:t>incident </a:t>
            </a:r>
            <a:r>
              <a:rPr sz="2700" spc="-10" dirty="0">
                <a:latin typeface="Calibri"/>
                <a:cs typeface="Calibri"/>
              </a:rPr>
              <a:t>report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form.</a:t>
            </a:r>
            <a:endParaRPr sz="2700">
              <a:latin typeface="Calibri"/>
              <a:cs typeface="Calibri"/>
            </a:endParaRPr>
          </a:p>
          <a:p>
            <a:pPr marL="355600" marR="94869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Calibri"/>
                <a:cs typeface="Calibri"/>
              </a:rPr>
              <a:t>First </a:t>
            </a:r>
            <a:r>
              <a:rPr sz="2700" dirty="0">
                <a:latin typeface="Calibri"/>
                <a:cs typeface="Calibri"/>
              </a:rPr>
              <a:t>aid </a:t>
            </a:r>
            <a:r>
              <a:rPr sz="2700" spc="-20" dirty="0">
                <a:latin typeface="Calibri"/>
                <a:cs typeface="Calibri"/>
              </a:rPr>
              <a:t>care records </a:t>
            </a:r>
            <a:r>
              <a:rPr sz="2700" spc="-5" dirty="0">
                <a:latin typeface="Calibri"/>
                <a:cs typeface="Calibri"/>
              </a:rPr>
              <a:t>should </a:t>
            </a:r>
            <a:r>
              <a:rPr sz="2700" dirty="0">
                <a:latin typeface="Calibri"/>
                <a:cs typeface="Calibri"/>
              </a:rPr>
              <a:t>include </a:t>
            </a:r>
            <a:r>
              <a:rPr sz="2700" spc="-10" dirty="0">
                <a:latin typeface="Calibri"/>
                <a:cs typeface="Calibri"/>
              </a:rPr>
              <a:t>at least </a:t>
            </a:r>
            <a:r>
              <a:rPr sz="2700" dirty="0">
                <a:latin typeface="Calibri"/>
                <a:cs typeface="Calibri"/>
              </a:rPr>
              <a:t>the  </a:t>
            </a:r>
            <a:r>
              <a:rPr sz="2700" spc="-10" dirty="0">
                <a:latin typeface="Calibri"/>
                <a:cs typeface="Calibri"/>
              </a:rPr>
              <a:t>following information:</a:t>
            </a:r>
            <a:endParaRPr sz="27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Full name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date </a:t>
            </a:r>
            <a:r>
              <a:rPr sz="2400" spc="-5" dirty="0">
                <a:latin typeface="Calibri"/>
                <a:cs typeface="Calibri"/>
              </a:rPr>
              <a:t>of birth 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casualty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libri"/>
                <a:cs typeface="Calibri"/>
              </a:rPr>
              <a:t>Date, </a:t>
            </a:r>
            <a:r>
              <a:rPr sz="2400" dirty="0">
                <a:latin typeface="Calibri"/>
                <a:cs typeface="Calibri"/>
              </a:rPr>
              <a:t>time and </a:t>
            </a:r>
            <a:r>
              <a:rPr sz="2400" spc="-10" dirty="0">
                <a:latin typeface="Calibri"/>
                <a:cs typeface="Calibri"/>
              </a:rPr>
              <a:t>location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incident/assessment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History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illness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injury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Description of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incident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Description of </a:t>
            </a:r>
            <a:r>
              <a:rPr sz="2400" dirty="0">
                <a:latin typeface="Calibri"/>
                <a:cs typeface="Calibri"/>
              </a:rPr>
              <a:t>illness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injury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Sign, </a:t>
            </a:r>
            <a:r>
              <a:rPr sz="2400" spc="-15" dirty="0">
                <a:latin typeface="Calibri"/>
                <a:cs typeface="Calibri"/>
              </a:rPr>
              <a:t>symptoms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observations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taken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libri"/>
                <a:cs typeface="Calibri"/>
              </a:rPr>
              <a:t>First </a:t>
            </a:r>
            <a:r>
              <a:rPr sz="2400" dirty="0">
                <a:latin typeface="Calibri"/>
                <a:cs typeface="Calibri"/>
              </a:rPr>
              <a:t>aid </a:t>
            </a:r>
            <a:r>
              <a:rPr sz="2400" spc="-15" dirty="0">
                <a:latin typeface="Calibri"/>
                <a:cs typeface="Calibri"/>
              </a:rPr>
              <a:t>care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advice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given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Method of </a:t>
            </a:r>
            <a:r>
              <a:rPr sz="2400" spc="-20" dirty="0">
                <a:latin typeface="Calibri"/>
                <a:cs typeface="Calibri"/>
              </a:rPr>
              <a:t>referral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transport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medical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aid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Name and </a:t>
            </a:r>
            <a:r>
              <a:rPr sz="2400" spc="-15" dirty="0">
                <a:latin typeface="Calibri"/>
                <a:cs typeface="Calibri"/>
              </a:rPr>
              <a:t>contact </a:t>
            </a:r>
            <a:r>
              <a:rPr sz="2400" spc="-10" dirty="0">
                <a:latin typeface="Calibri"/>
                <a:cs typeface="Calibri"/>
              </a:rPr>
              <a:t>details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first </a:t>
            </a:r>
            <a:r>
              <a:rPr sz="2400" spc="-5" dirty="0">
                <a:latin typeface="Calibri"/>
                <a:cs typeface="Calibri"/>
              </a:rPr>
              <a:t>aiders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20" dirty="0">
                <a:latin typeface="Calibri"/>
                <a:cs typeface="Calibri"/>
              </a:rPr>
              <a:t>any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witnesses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7132" y="461899"/>
            <a:ext cx="47263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First </a:t>
            </a:r>
            <a:r>
              <a:rPr dirty="0"/>
              <a:t>aid </a:t>
            </a:r>
            <a:r>
              <a:rPr spc="-25" dirty="0"/>
              <a:t>care</a:t>
            </a:r>
            <a:r>
              <a:rPr spc="-35" dirty="0"/>
              <a:t> </a:t>
            </a:r>
            <a:r>
              <a:rPr spc="-25" dirty="0"/>
              <a:t>records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3705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First </a:t>
            </a:r>
            <a:r>
              <a:rPr sz="3200" dirty="0">
                <a:latin typeface="Calibri"/>
                <a:cs typeface="Calibri"/>
              </a:rPr>
              <a:t>aid </a:t>
            </a:r>
            <a:r>
              <a:rPr sz="3200" spc="-15" dirty="0">
                <a:latin typeface="Calibri"/>
                <a:cs typeface="Calibri"/>
              </a:rPr>
              <a:t>care </a:t>
            </a:r>
            <a:r>
              <a:rPr sz="3200" spc="-5" dirty="0">
                <a:latin typeface="Calibri"/>
                <a:cs typeface="Calibri"/>
              </a:rPr>
              <a:t>documents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confidential </a:t>
            </a:r>
            <a:r>
              <a:rPr sz="3200" dirty="0">
                <a:latin typeface="Calibri"/>
                <a:cs typeface="Calibri"/>
              </a:rPr>
              <a:t>and  the </a:t>
            </a:r>
            <a:r>
              <a:rPr sz="3200" spc="-15" dirty="0">
                <a:latin typeface="Calibri"/>
                <a:cs typeface="Calibri"/>
              </a:rPr>
              <a:t>information </a:t>
            </a:r>
            <a:r>
              <a:rPr sz="3200" dirty="0">
                <a:latin typeface="Calibri"/>
                <a:cs typeface="Calibri"/>
              </a:rPr>
              <a:t>in them </a:t>
            </a:r>
            <a:r>
              <a:rPr sz="3200" spc="-5" dirty="0">
                <a:latin typeface="Calibri"/>
                <a:cs typeface="Calibri"/>
              </a:rPr>
              <a:t>should only be  released </a:t>
            </a:r>
            <a:r>
              <a:rPr sz="3200" dirty="0">
                <a:latin typeface="Calibri"/>
                <a:cs typeface="Calibri"/>
              </a:rPr>
              <a:t>if </a:t>
            </a:r>
            <a:r>
              <a:rPr sz="3200" spc="-10" dirty="0">
                <a:latin typeface="Calibri"/>
                <a:cs typeface="Calibri"/>
              </a:rPr>
              <a:t>requested by </a:t>
            </a:r>
            <a:r>
              <a:rPr sz="3200" dirty="0">
                <a:latin typeface="Calibri"/>
                <a:cs typeface="Calibri"/>
              </a:rPr>
              <a:t>an authorised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person.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3939" y="3645408"/>
            <a:ext cx="3533718" cy="2663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677108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End of Presentation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738664"/>
          </a:xfrm>
        </p:spPr>
        <p:txBody>
          <a:bodyPr/>
          <a:lstStyle/>
          <a:p>
            <a:r>
              <a:rPr lang="en-US" sz="4800" dirty="0" smtClean="0">
                <a:solidFill>
                  <a:srgbClr val="FF0000"/>
                </a:solidFill>
              </a:rPr>
              <a:t>Thank You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7825" y="461899"/>
            <a:ext cx="58470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First </a:t>
            </a:r>
            <a:r>
              <a:rPr dirty="0"/>
              <a:t>Aid </a:t>
            </a:r>
            <a:r>
              <a:rPr spc="-20" dirty="0"/>
              <a:t>Legal</a:t>
            </a:r>
            <a:r>
              <a:rPr spc="-5" dirty="0"/>
              <a:t> </a:t>
            </a:r>
            <a:r>
              <a:rPr spc="-15" dirty="0"/>
              <a:t>Obligations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8051800" cy="4388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Calibri"/>
                <a:cs typeface="Calibri"/>
              </a:rPr>
              <a:t>Consent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latin typeface="Calibri"/>
                <a:cs typeface="Calibri"/>
              </a:rPr>
              <a:t>Before </a:t>
            </a:r>
            <a:r>
              <a:rPr sz="2700" spc="-10" dirty="0">
                <a:latin typeface="Calibri"/>
                <a:cs typeface="Calibri"/>
              </a:rPr>
              <a:t>providing </a:t>
            </a:r>
            <a:r>
              <a:rPr sz="2700" spc="-20" dirty="0">
                <a:latin typeface="Calibri"/>
                <a:cs typeface="Calibri"/>
              </a:rPr>
              <a:t>first </a:t>
            </a:r>
            <a:r>
              <a:rPr sz="2700" dirty="0">
                <a:latin typeface="Calibri"/>
                <a:cs typeface="Calibri"/>
              </a:rPr>
              <a:t>aid </a:t>
            </a:r>
            <a:r>
              <a:rPr sz="2700" spc="-15" dirty="0">
                <a:latin typeface="Calibri"/>
                <a:cs typeface="Calibri"/>
              </a:rPr>
              <a:t>you </a:t>
            </a:r>
            <a:r>
              <a:rPr sz="2700" spc="-10" dirty="0">
                <a:latin typeface="Calibri"/>
                <a:cs typeface="Calibri"/>
              </a:rPr>
              <a:t>must obtain consent </a:t>
            </a:r>
            <a:r>
              <a:rPr sz="2700" spc="-20" dirty="0">
                <a:latin typeface="Calibri"/>
                <a:cs typeface="Calibri"/>
              </a:rPr>
              <a:t>from 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casualty or </a:t>
            </a:r>
            <a:r>
              <a:rPr sz="2700" dirty="0">
                <a:latin typeface="Calibri"/>
                <a:cs typeface="Calibri"/>
              </a:rPr>
              <a:t>their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30" dirty="0">
                <a:latin typeface="Calibri"/>
                <a:cs typeface="Calibri"/>
              </a:rPr>
              <a:t>parent/guardian/carer.</a:t>
            </a:r>
            <a:endParaRPr sz="2700">
              <a:latin typeface="Calibri"/>
              <a:cs typeface="Calibri"/>
            </a:endParaRPr>
          </a:p>
          <a:p>
            <a:pPr marL="355600" marR="354330" indent="-342900">
              <a:lnSpc>
                <a:spcPts val="259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For example: </a:t>
            </a:r>
            <a:r>
              <a:rPr sz="2700" spc="-75" dirty="0">
                <a:latin typeface="Calibri"/>
                <a:cs typeface="Calibri"/>
              </a:rPr>
              <a:t>You </a:t>
            </a:r>
            <a:r>
              <a:rPr sz="2700" spc="-10" dirty="0">
                <a:latin typeface="Calibri"/>
                <a:cs typeface="Calibri"/>
              </a:rPr>
              <a:t>can </a:t>
            </a:r>
            <a:r>
              <a:rPr sz="2700" spc="-20" dirty="0">
                <a:latin typeface="Calibri"/>
                <a:cs typeface="Calibri"/>
              </a:rPr>
              <a:t>say to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25" dirty="0">
                <a:latin typeface="Calibri"/>
                <a:cs typeface="Calibri"/>
              </a:rPr>
              <a:t>casualty. </a:t>
            </a:r>
            <a:r>
              <a:rPr sz="2700" spc="-5" dirty="0">
                <a:latin typeface="Calibri"/>
                <a:cs typeface="Calibri"/>
              </a:rPr>
              <a:t>“I </a:t>
            </a:r>
            <a:r>
              <a:rPr sz="2700" dirty="0">
                <a:latin typeface="Calibri"/>
                <a:cs typeface="Calibri"/>
              </a:rPr>
              <a:t>am a </a:t>
            </a:r>
            <a:r>
              <a:rPr sz="2700" spc="-20" dirty="0">
                <a:latin typeface="Calibri"/>
                <a:cs typeface="Calibri"/>
              </a:rPr>
              <a:t>first  </a:t>
            </a:r>
            <a:r>
              <a:rPr sz="2700" spc="-40" dirty="0">
                <a:latin typeface="Calibri"/>
                <a:cs typeface="Calibri"/>
              </a:rPr>
              <a:t>aider, </a:t>
            </a:r>
            <a:r>
              <a:rPr sz="2700" spc="-10" dirty="0">
                <a:latin typeface="Calibri"/>
                <a:cs typeface="Calibri"/>
              </a:rPr>
              <a:t>can </a:t>
            </a:r>
            <a:r>
              <a:rPr sz="2700" dirty="0">
                <a:latin typeface="Calibri"/>
                <a:cs typeface="Calibri"/>
              </a:rPr>
              <a:t>I </a:t>
            </a:r>
            <a:r>
              <a:rPr sz="2700" spc="-5" dirty="0">
                <a:latin typeface="Calibri"/>
                <a:cs typeface="Calibri"/>
              </a:rPr>
              <a:t>help</a:t>
            </a:r>
            <a:r>
              <a:rPr sz="2700" dirty="0">
                <a:latin typeface="Calibri"/>
                <a:cs typeface="Calibri"/>
              </a:rPr>
              <a:t> you?’’</a:t>
            </a:r>
            <a:endParaRPr sz="2700">
              <a:latin typeface="Calibri"/>
              <a:cs typeface="Calibri"/>
            </a:endParaRPr>
          </a:p>
          <a:p>
            <a:pPr marL="355600" marR="330200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5" dirty="0">
                <a:latin typeface="Calibri"/>
                <a:cs typeface="Calibri"/>
              </a:rPr>
              <a:t>the casualty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reluctant to </a:t>
            </a:r>
            <a:r>
              <a:rPr sz="2700" spc="-5" dirty="0">
                <a:latin typeface="Calibri"/>
                <a:cs typeface="Calibri"/>
              </a:rPr>
              <a:t>accept </a:t>
            </a:r>
            <a:r>
              <a:rPr sz="2700" spc="-15" dirty="0">
                <a:latin typeface="Calibri"/>
                <a:cs typeface="Calibri"/>
              </a:rPr>
              <a:t>your </a:t>
            </a:r>
            <a:r>
              <a:rPr sz="2700" spc="-5" dirty="0">
                <a:latin typeface="Calibri"/>
                <a:cs typeface="Calibri"/>
              </a:rPr>
              <a:t>help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dirty="0">
                <a:latin typeface="Calibri"/>
                <a:cs typeface="Calibri"/>
              </a:rPr>
              <a:t>it  appear </a:t>
            </a:r>
            <a:r>
              <a:rPr sz="2700" spc="-5" dirty="0">
                <a:latin typeface="Calibri"/>
                <a:cs typeface="Calibri"/>
              </a:rPr>
              <a:t>obvious they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seriously injured or </a:t>
            </a:r>
            <a:r>
              <a:rPr sz="2700" spc="-10" dirty="0">
                <a:latin typeface="Calibri"/>
                <a:cs typeface="Calibri"/>
              </a:rPr>
              <a:t>unwell  </a:t>
            </a:r>
            <a:r>
              <a:rPr sz="2700" dirty="0">
                <a:latin typeface="Calibri"/>
                <a:cs typeface="Calibri"/>
              </a:rPr>
              <a:t>then </a:t>
            </a:r>
            <a:r>
              <a:rPr sz="2700" spc="-15" dirty="0">
                <a:latin typeface="Calibri"/>
                <a:cs typeface="Calibri"/>
              </a:rPr>
              <a:t>you </a:t>
            </a:r>
            <a:r>
              <a:rPr sz="2700" spc="-5" dirty="0">
                <a:latin typeface="Calibri"/>
                <a:cs typeface="Calibri"/>
              </a:rPr>
              <a:t>should call </a:t>
            </a:r>
            <a:r>
              <a:rPr sz="2700" dirty="0">
                <a:latin typeface="Calibri"/>
                <a:cs typeface="Calibri"/>
              </a:rPr>
              <a:t>an </a:t>
            </a:r>
            <a:r>
              <a:rPr sz="2700" spc="-5" dirty="0">
                <a:latin typeface="Calibri"/>
                <a:cs typeface="Calibri"/>
              </a:rPr>
              <a:t>ambulance or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emergency  </a:t>
            </a:r>
            <a:r>
              <a:rPr sz="2700" dirty="0">
                <a:latin typeface="Calibri"/>
                <a:cs typeface="Calibri"/>
              </a:rPr>
              <a:t>services.</a:t>
            </a:r>
            <a:endParaRPr sz="2700">
              <a:latin typeface="Calibri"/>
              <a:cs typeface="Calibri"/>
            </a:endParaRPr>
          </a:p>
          <a:p>
            <a:pPr marL="355600" marR="8001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5" dirty="0">
                <a:latin typeface="Calibri"/>
                <a:cs typeface="Calibri"/>
              </a:rPr>
              <a:t>the casualty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unconscious or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unable </a:t>
            </a:r>
            <a:r>
              <a:rPr sz="2700" spc="-15" dirty="0">
                <a:latin typeface="Calibri"/>
                <a:cs typeface="Calibri"/>
              </a:rPr>
              <a:t>to  </a:t>
            </a:r>
            <a:r>
              <a:rPr sz="2700" spc="-10" dirty="0">
                <a:latin typeface="Calibri"/>
                <a:cs typeface="Calibri"/>
              </a:rPr>
              <a:t>communicate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law </a:t>
            </a:r>
            <a:r>
              <a:rPr sz="2700" dirty="0">
                <a:latin typeface="Calibri"/>
                <a:cs typeface="Calibri"/>
              </a:rPr>
              <a:t>assumes </a:t>
            </a:r>
            <a:r>
              <a:rPr sz="2700" spc="-10" dirty="0">
                <a:latin typeface="Calibri"/>
                <a:cs typeface="Calibri"/>
              </a:rPr>
              <a:t>that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casualty</a:t>
            </a:r>
            <a:r>
              <a:rPr sz="2700" spc="-1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would  give </a:t>
            </a:r>
            <a:r>
              <a:rPr sz="2700" dirty="0">
                <a:latin typeface="Calibri"/>
                <a:cs typeface="Calibri"/>
              </a:rPr>
              <a:t>their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consent.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7825" y="461899"/>
            <a:ext cx="58470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First </a:t>
            </a:r>
            <a:r>
              <a:rPr dirty="0"/>
              <a:t>Aid </a:t>
            </a:r>
            <a:r>
              <a:rPr spc="-20" dirty="0"/>
              <a:t>Legal</a:t>
            </a:r>
            <a:r>
              <a:rPr spc="-5" dirty="0"/>
              <a:t> </a:t>
            </a:r>
            <a:r>
              <a:rPr spc="-15" dirty="0"/>
              <a:t>Obligations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858759" cy="432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Calibri"/>
                <a:cs typeface="Calibri"/>
              </a:rPr>
              <a:t>Duty </a:t>
            </a:r>
            <a:r>
              <a:rPr sz="3000" b="1" dirty="0">
                <a:latin typeface="Calibri"/>
                <a:cs typeface="Calibri"/>
              </a:rPr>
              <a:t>of</a:t>
            </a:r>
            <a:r>
              <a:rPr sz="3000" b="1" spc="-10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Care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As a </a:t>
            </a:r>
            <a:r>
              <a:rPr sz="3000" spc="-25" dirty="0">
                <a:latin typeface="Calibri"/>
                <a:cs typeface="Calibri"/>
              </a:rPr>
              <a:t>first </a:t>
            </a:r>
            <a:r>
              <a:rPr sz="3000" dirty="0">
                <a:latin typeface="Calibri"/>
                <a:cs typeface="Calibri"/>
              </a:rPr>
              <a:t>aider </a:t>
            </a:r>
            <a:r>
              <a:rPr sz="3000" spc="-15" dirty="0">
                <a:latin typeface="Calibri"/>
                <a:cs typeface="Calibri"/>
              </a:rPr>
              <a:t>you </a:t>
            </a:r>
            <a:r>
              <a:rPr sz="3000" spc="-5" dirty="0">
                <a:latin typeface="Calibri"/>
                <a:cs typeface="Calibri"/>
              </a:rPr>
              <a:t>do not automatically </a:t>
            </a:r>
            <a:r>
              <a:rPr sz="3000" spc="-20" dirty="0">
                <a:latin typeface="Calibri"/>
                <a:cs typeface="Calibri"/>
              </a:rPr>
              <a:t>have </a:t>
            </a:r>
            <a:r>
              <a:rPr sz="3000" dirty="0">
                <a:latin typeface="Calibri"/>
                <a:cs typeface="Calibri"/>
              </a:rPr>
              <a:t>a  </a:t>
            </a:r>
            <a:r>
              <a:rPr sz="3000" spc="-15" dirty="0">
                <a:latin typeface="Calibri"/>
                <a:cs typeface="Calibri"/>
              </a:rPr>
              <a:t>legal </a:t>
            </a:r>
            <a:r>
              <a:rPr sz="3000" spc="-10" dirty="0">
                <a:latin typeface="Calibri"/>
                <a:cs typeface="Calibri"/>
              </a:rPr>
              <a:t>obligation to </a:t>
            </a:r>
            <a:r>
              <a:rPr sz="3000" spc="-15" dirty="0">
                <a:latin typeface="Calibri"/>
                <a:cs typeface="Calibri"/>
              </a:rPr>
              <a:t>provide </a:t>
            </a:r>
            <a:r>
              <a:rPr sz="3000" spc="-25" dirty="0">
                <a:latin typeface="Calibri"/>
                <a:cs typeface="Calibri"/>
              </a:rPr>
              <a:t>first </a:t>
            </a:r>
            <a:r>
              <a:rPr sz="3000" dirty="0">
                <a:latin typeface="Calibri"/>
                <a:cs typeface="Calibri"/>
              </a:rPr>
              <a:t>aid </a:t>
            </a:r>
            <a:r>
              <a:rPr sz="3000" spc="-20" dirty="0">
                <a:latin typeface="Calibri"/>
                <a:cs typeface="Calibri"/>
              </a:rPr>
              <a:t>care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20" dirty="0">
                <a:latin typeface="Calibri"/>
                <a:cs typeface="Calibri"/>
              </a:rPr>
              <a:t>any  </a:t>
            </a:r>
            <a:r>
              <a:rPr sz="3000" spc="-15" dirty="0">
                <a:latin typeface="Calibri"/>
                <a:cs typeface="Calibri"/>
              </a:rPr>
              <a:t>person </a:t>
            </a:r>
            <a:r>
              <a:rPr sz="3000" spc="-5" dirty="0">
                <a:latin typeface="Calibri"/>
                <a:cs typeface="Calibri"/>
              </a:rPr>
              <a:t>unless </a:t>
            </a:r>
            <a:r>
              <a:rPr sz="3000" spc="-15" dirty="0">
                <a:latin typeface="Calibri"/>
                <a:cs typeface="Calibri"/>
              </a:rPr>
              <a:t>you </a:t>
            </a:r>
            <a:r>
              <a:rPr sz="3000" spc="-10" dirty="0">
                <a:latin typeface="Calibri"/>
                <a:cs typeface="Calibri"/>
              </a:rPr>
              <a:t>already </a:t>
            </a:r>
            <a:r>
              <a:rPr sz="3000" spc="-20" dirty="0">
                <a:latin typeface="Calibri"/>
                <a:cs typeface="Calibri"/>
              </a:rPr>
              <a:t>have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30" dirty="0">
                <a:latin typeface="Calibri"/>
                <a:cs typeface="Calibri"/>
              </a:rPr>
              <a:t>“duty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care” 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that </a:t>
            </a:r>
            <a:r>
              <a:rPr sz="3000" spc="-15" dirty="0">
                <a:latin typeface="Calibri"/>
                <a:cs typeface="Calibri"/>
              </a:rPr>
              <a:t>person. </a:t>
            </a:r>
            <a:r>
              <a:rPr sz="3000" spc="-10" dirty="0">
                <a:latin typeface="Calibri"/>
                <a:cs typeface="Calibri"/>
              </a:rPr>
              <a:t>People </a:t>
            </a:r>
            <a:r>
              <a:rPr sz="3000" dirty="0">
                <a:latin typeface="Calibri"/>
                <a:cs typeface="Calibri"/>
              </a:rPr>
              <a:t>who </a:t>
            </a:r>
            <a:r>
              <a:rPr sz="3000" spc="-20" dirty="0">
                <a:latin typeface="Calibri"/>
                <a:cs typeface="Calibri"/>
              </a:rPr>
              <a:t>may have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15" dirty="0">
                <a:latin typeface="Calibri"/>
                <a:cs typeface="Calibri"/>
              </a:rPr>
              <a:t>existing  </a:t>
            </a:r>
            <a:r>
              <a:rPr sz="3000" spc="-30" dirty="0">
                <a:latin typeface="Calibri"/>
                <a:cs typeface="Calibri"/>
              </a:rPr>
              <a:t>“duty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care” can </a:t>
            </a:r>
            <a:r>
              <a:rPr sz="3000" spc="-5" dirty="0">
                <a:latin typeface="Calibri"/>
                <a:cs typeface="Calibri"/>
              </a:rPr>
              <a:t>include </a:t>
            </a:r>
            <a:r>
              <a:rPr sz="3000" spc="-10" dirty="0">
                <a:latin typeface="Calibri"/>
                <a:cs typeface="Calibri"/>
              </a:rPr>
              <a:t>workplace </a:t>
            </a:r>
            <a:r>
              <a:rPr sz="3000" spc="-25" dirty="0">
                <a:latin typeface="Calibri"/>
                <a:cs typeface="Calibri"/>
              </a:rPr>
              <a:t>first </a:t>
            </a:r>
            <a:r>
              <a:rPr sz="3000" spc="-10" dirty="0">
                <a:latin typeface="Calibri"/>
                <a:cs typeface="Calibri"/>
              </a:rPr>
              <a:t>aiders,  teachers, </a:t>
            </a:r>
            <a:r>
              <a:rPr sz="3000" spc="-20" dirty="0">
                <a:latin typeface="Calibri"/>
                <a:cs typeface="Calibri"/>
              </a:rPr>
              <a:t>carers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5" dirty="0">
                <a:latin typeface="Calibri"/>
                <a:cs typeface="Calibri"/>
              </a:rPr>
              <a:t>family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members.</a:t>
            </a:r>
            <a:endParaRPr sz="3000">
              <a:latin typeface="Calibri"/>
              <a:cs typeface="Calibri"/>
            </a:endParaRPr>
          </a:p>
          <a:p>
            <a:pPr marL="355600" marR="18415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If </a:t>
            </a:r>
            <a:r>
              <a:rPr sz="3000" spc="-15" dirty="0">
                <a:latin typeface="Calibri"/>
                <a:cs typeface="Calibri"/>
              </a:rPr>
              <a:t>you start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spc="-15" dirty="0">
                <a:latin typeface="Calibri"/>
                <a:cs typeface="Calibri"/>
              </a:rPr>
              <a:t>provide </a:t>
            </a:r>
            <a:r>
              <a:rPr sz="3000" spc="-25" dirty="0">
                <a:latin typeface="Calibri"/>
                <a:cs typeface="Calibri"/>
              </a:rPr>
              <a:t>first </a:t>
            </a:r>
            <a:r>
              <a:rPr sz="3000" dirty="0">
                <a:latin typeface="Calibri"/>
                <a:cs typeface="Calibri"/>
              </a:rPr>
              <a:t>aid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30" dirty="0">
                <a:latin typeface="Calibri"/>
                <a:cs typeface="Calibri"/>
              </a:rPr>
              <a:t>casualty, </a:t>
            </a:r>
            <a:r>
              <a:rPr sz="3000" dirty="0">
                <a:latin typeface="Calibri"/>
                <a:cs typeface="Calibri"/>
              </a:rPr>
              <a:t>then  </a:t>
            </a:r>
            <a:r>
              <a:rPr sz="3000" spc="-15" dirty="0">
                <a:latin typeface="Calibri"/>
                <a:cs typeface="Calibri"/>
              </a:rPr>
              <a:t>you </a:t>
            </a:r>
            <a:r>
              <a:rPr sz="3000" spc="-20" dirty="0">
                <a:latin typeface="Calibri"/>
                <a:cs typeface="Calibri"/>
              </a:rPr>
              <a:t>have </a:t>
            </a:r>
            <a:r>
              <a:rPr sz="3000" spc="-10" dirty="0">
                <a:latin typeface="Calibri"/>
                <a:cs typeface="Calibri"/>
              </a:rPr>
              <a:t>established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voluntary </a:t>
            </a:r>
            <a:r>
              <a:rPr sz="3000" spc="-30" dirty="0">
                <a:latin typeface="Calibri"/>
                <a:cs typeface="Calibri"/>
              </a:rPr>
              <a:t>“duty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care” 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5" dirty="0">
                <a:latin typeface="Calibri"/>
                <a:cs typeface="Calibri"/>
              </a:rPr>
              <a:t>you </a:t>
            </a:r>
            <a:r>
              <a:rPr sz="3000" spc="-5" dirty="0">
                <a:latin typeface="Calibri"/>
                <a:cs typeface="Calibri"/>
              </a:rPr>
              <a:t>should do </a:t>
            </a:r>
            <a:r>
              <a:rPr sz="3000" dirty="0">
                <a:latin typeface="Calibri"/>
                <a:cs typeface="Calibri"/>
              </a:rPr>
              <a:t>all </a:t>
            </a:r>
            <a:r>
              <a:rPr sz="3000" spc="-15" dirty="0">
                <a:latin typeface="Calibri"/>
                <a:cs typeface="Calibri"/>
              </a:rPr>
              <a:t>you </a:t>
            </a:r>
            <a:r>
              <a:rPr sz="3000" spc="-5" dirty="0">
                <a:latin typeface="Calibri"/>
                <a:cs typeface="Calibri"/>
              </a:rPr>
              <a:t>can </a:t>
            </a:r>
            <a:r>
              <a:rPr sz="3000" spc="-20" dirty="0">
                <a:latin typeface="Calibri"/>
                <a:cs typeface="Calibri"/>
              </a:rPr>
              <a:t>safely </a:t>
            </a:r>
            <a:r>
              <a:rPr sz="3000" spc="-10" dirty="0">
                <a:latin typeface="Calibri"/>
                <a:cs typeface="Calibri"/>
              </a:rPr>
              <a:t>do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20" dirty="0">
                <a:latin typeface="Calibri"/>
                <a:cs typeface="Calibri"/>
              </a:rPr>
              <a:t>care  </a:t>
            </a:r>
            <a:r>
              <a:rPr sz="3000" spc="-25" dirty="0">
                <a:latin typeface="Calibri"/>
                <a:cs typeface="Calibri"/>
              </a:rPr>
              <a:t>for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casualty until emergency </a:t>
            </a:r>
            <a:r>
              <a:rPr sz="3000" dirty="0">
                <a:latin typeface="Calibri"/>
                <a:cs typeface="Calibri"/>
              </a:rPr>
              <a:t>services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arrive.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7825" y="461899"/>
            <a:ext cx="58470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First </a:t>
            </a:r>
            <a:r>
              <a:rPr dirty="0"/>
              <a:t>Aid </a:t>
            </a:r>
            <a:r>
              <a:rPr spc="-20" dirty="0"/>
              <a:t>Legal</a:t>
            </a:r>
            <a:r>
              <a:rPr spc="-5" dirty="0"/>
              <a:t> </a:t>
            </a:r>
            <a:r>
              <a:rPr spc="-15" dirty="0"/>
              <a:t>Obligations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0129"/>
            <a:ext cx="8001000" cy="45173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Negligence</a:t>
            </a:r>
            <a:endParaRPr sz="2400">
              <a:latin typeface="Calibri"/>
              <a:cs typeface="Calibri"/>
            </a:endParaRPr>
          </a:p>
          <a:p>
            <a:pPr marL="355600" marR="22606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As a </a:t>
            </a:r>
            <a:r>
              <a:rPr sz="2400" spc="-15" dirty="0">
                <a:latin typeface="Calibri"/>
                <a:cs typeface="Calibri"/>
              </a:rPr>
              <a:t>first </a:t>
            </a:r>
            <a:r>
              <a:rPr sz="2400" dirty="0">
                <a:latin typeface="Calibri"/>
                <a:cs typeface="Calibri"/>
              </a:rPr>
              <a:t>aider it is </a:t>
            </a:r>
            <a:r>
              <a:rPr sz="2400" spc="-15" dirty="0">
                <a:latin typeface="Calibri"/>
                <a:cs typeface="Calibri"/>
              </a:rPr>
              <a:t>unlikely </a:t>
            </a:r>
            <a:r>
              <a:rPr sz="2400" spc="-5" dirty="0">
                <a:latin typeface="Calibri"/>
                <a:cs typeface="Calibri"/>
              </a:rPr>
              <a:t>that </a:t>
            </a:r>
            <a:r>
              <a:rPr sz="2400" spc="-10" dirty="0">
                <a:latin typeface="Calibri"/>
                <a:cs typeface="Calibri"/>
              </a:rPr>
              <a:t>you wold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consider  </a:t>
            </a:r>
            <a:r>
              <a:rPr sz="2400" spc="-5" dirty="0">
                <a:latin typeface="Calibri"/>
                <a:cs typeface="Calibri"/>
              </a:rPr>
              <a:t>negligent </a:t>
            </a:r>
            <a:r>
              <a:rPr sz="2400" dirty="0">
                <a:latin typeface="Calibri"/>
                <a:cs typeface="Calibri"/>
              </a:rPr>
              <a:t>when </a:t>
            </a:r>
            <a:r>
              <a:rPr sz="2400" spc="-10" dirty="0">
                <a:latin typeface="Calibri"/>
                <a:cs typeface="Calibri"/>
              </a:rPr>
              <a:t>you provide </a:t>
            </a:r>
            <a:r>
              <a:rPr sz="2400" spc="-15" dirty="0">
                <a:latin typeface="Calibri"/>
                <a:cs typeface="Calibri"/>
              </a:rPr>
              <a:t>first </a:t>
            </a:r>
            <a:r>
              <a:rPr sz="2400" dirty="0">
                <a:latin typeface="Calibri"/>
                <a:cs typeface="Calibri"/>
              </a:rPr>
              <a:t>aid </a:t>
            </a:r>
            <a:r>
              <a:rPr sz="2400" spc="-15" dirty="0">
                <a:latin typeface="Calibri"/>
                <a:cs typeface="Calibri"/>
              </a:rPr>
              <a:t>care </a:t>
            </a:r>
            <a:r>
              <a:rPr sz="2400" spc="-10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casualty </a:t>
            </a:r>
            <a:r>
              <a:rPr sz="2400" dirty="0">
                <a:latin typeface="Calibri"/>
                <a:cs typeface="Calibri"/>
              </a:rPr>
              <a:t>if </a:t>
            </a:r>
            <a:r>
              <a:rPr sz="2400" spc="-10" dirty="0">
                <a:latin typeface="Calibri"/>
                <a:cs typeface="Calibri"/>
              </a:rPr>
              <a:t>you  </a:t>
            </a:r>
            <a:r>
              <a:rPr sz="2400" spc="-15" dirty="0">
                <a:latin typeface="Calibri"/>
                <a:cs typeface="Calibri"/>
              </a:rPr>
              <a:t>follow </a:t>
            </a:r>
            <a:r>
              <a:rPr sz="2400" spc="-5" dirty="0">
                <a:latin typeface="Calibri"/>
                <a:cs typeface="Calibri"/>
              </a:rPr>
              <a:t>accepted </a:t>
            </a:r>
            <a:r>
              <a:rPr sz="2400" spc="-15" dirty="0">
                <a:latin typeface="Calibri"/>
                <a:cs typeface="Calibri"/>
              </a:rPr>
              <a:t>first </a:t>
            </a:r>
            <a:r>
              <a:rPr sz="2400" dirty="0">
                <a:latin typeface="Calibri"/>
                <a:cs typeface="Calibri"/>
              </a:rPr>
              <a:t>aid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guidelines.</a:t>
            </a:r>
            <a:endParaRPr sz="2400">
              <a:latin typeface="Calibri"/>
              <a:cs typeface="Calibri"/>
            </a:endParaRPr>
          </a:p>
          <a:p>
            <a:pPr marL="355600" marR="10858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following would </a:t>
            </a:r>
            <a:r>
              <a:rPr sz="2400" dirty="0">
                <a:latin typeface="Calibri"/>
                <a:cs typeface="Calibri"/>
              </a:rPr>
              <a:t>need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be established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negligence </a:t>
            </a:r>
            <a:r>
              <a:rPr sz="2400" spc="-15" dirty="0">
                <a:latin typeface="Calibri"/>
                <a:cs typeface="Calibri"/>
              </a:rPr>
              <a:t>to 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proven.</a:t>
            </a:r>
            <a:endParaRPr sz="2400">
              <a:latin typeface="Calibri"/>
              <a:cs typeface="Calibri"/>
            </a:endParaRPr>
          </a:p>
          <a:p>
            <a:pPr marL="756285" marR="248285" lvl="1" indent="-287020">
              <a:lnSpc>
                <a:spcPct val="100000"/>
              </a:lnSpc>
              <a:spcBef>
                <a:spcPts val="509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20" dirty="0">
                <a:latin typeface="Calibri"/>
                <a:cs typeface="Calibri"/>
              </a:rPr>
              <a:t>first </a:t>
            </a:r>
            <a:r>
              <a:rPr sz="2000" dirty="0">
                <a:latin typeface="Calibri"/>
                <a:cs typeface="Calibri"/>
              </a:rPr>
              <a:t>aider </a:t>
            </a:r>
            <a:r>
              <a:rPr sz="2000" spc="-10" dirty="0">
                <a:latin typeface="Calibri"/>
                <a:cs typeface="Calibri"/>
              </a:rPr>
              <a:t>owed </a:t>
            </a:r>
            <a:r>
              <a:rPr sz="2000" dirty="0">
                <a:latin typeface="Calibri"/>
                <a:cs typeface="Calibri"/>
              </a:rPr>
              <a:t>a duty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care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 casualty and </a:t>
            </a:r>
            <a:r>
              <a:rPr sz="2000" spc="-5" dirty="0">
                <a:latin typeface="Calibri"/>
                <a:cs typeface="Calibri"/>
              </a:rPr>
              <a:t>did not </a:t>
            </a:r>
            <a:r>
              <a:rPr sz="2000" spc="-20" dirty="0">
                <a:latin typeface="Calibri"/>
                <a:cs typeface="Calibri"/>
              </a:rPr>
              <a:t>prove  </a:t>
            </a:r>
            <a:r>
              <a:rPr sz="2000" spc="-10" dirty="0">
                <a:latin typeface="Calibri"/>
                <a:cs typeface="Calibri"/>
              </a:rPr>
              <a:t>any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care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expected level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20" dirty="0">
                <a:latin typeface="Calibri"/>
                <a:cs typeface="Calibri"/>
              </a:rPr>
              <a:t>first </a:t>
            </a:r>
            <a:r>
              <a:rPr sz="2000" dirty="0">
                <a:latin typeface="Calibri"/>
                <a:cs typeface="Calibri"/>
              </a:rPr>
              <a:t>aid </a:t>
            </a:r>
            <a:r>
              <a:rPr sz="2000" spc="-10" dirty="0">
                <a:latin typeface="Calibri"/>
                <a:cs typeface="Calibri"/>
              </a:rPr>
              <a:t>care was </a:t>
            </a:r>
            <a:r>
              <a:rPr sz="2000" spc="-5" dirty="0">
                <a:latin typeface="Calibri"/>
                <a:cs typeface="Calibri"/>
              </a:rPr>
              <a:t>not </a:t>
            </a:r>
            <a:r>
              <a:rPr sz="2000" spc="-10" dirty="0">
                <a:latin typeface="Calibri"/>
                <a:cs typeface="Calibri"/>
              </a:rPr>
              <a:t>provided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casualty</a:t>
            </a:r>
            <a:endParaRPr sz="20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The casualty </a:t>
            </a:r>
            <a:r>
              <a:rPr sz="2000" spc="-15" dirty="0">
                <a:latin typeface="Calibri"/>
                <a:cs typeface="Calibri"/>
              </a:rPr>
              <a:t>suffered </a:t>
            </a:r>
            <a:r>
              <a:rPr sz="2000" spc="-5" dirty="0">
                <a:latin typeface="Calibri"/>
                <a:cs typeface="Calibri"/>
              </a:rPr>
              <a:t>further </a:t>
            </a:r>
            <a:r>
              <a:rPr sz="2000" dirty="0">
                <a:latin typeface="Calibri"/>
                <a:cs typeface="Calibri"/>
              </a:rPr>
              <a:t>injury as a </a:t>
            </a:r>
            <a:r>
              <a:rPr sz="2000" spc="-10" dirty="0">
                <a:latin typeface="Calibri"/>
                <a:cs typeface="Calibri"/>
              </a:rPr>
              <a:t>result </a:t>
            </a:r>
            <a:r>
              <a:rPr sz="2000" dirty="0">
                <a:latin typeface="Calibri"/>
                <a:cs typeface="Calibri"/>
              </a:rPr>
              <a:t>of the </a:t>
            </a:r>
            <a:r>
              <a:rPr sz="2000" spc="-10" dirty="0">
                <a:latin typeface="Calibri"/>
                <a:cs typeface="Calibri"/>
              </a:rPr>
              <a:t>care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given</a:t>
            </a:r>
            <a:endParaRPr sz="200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48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was </a:t>
            </a:r>
            <a:r>
              <a:rPr sz="2000" spc="-5" dirty="0">
                <a:latin typeface="Calibri"/>
                <a:cs typeface="Calibri"/>
              </a:rPr>
              <a:t>come </a:t>
            </a:r>
            <a:r>
              <a:rPr sz="2000" spc="-10" dirty="0">
                <a:latin typeface="Calibri"/>
                <a:cs typeface="Calibri"/>
              </a:rPr>
              <a:t>direct </a:t>
            </a:r>
            <a:r>
              <a:rPr sz="2000" spc="-5" dirty="0">
                <a:latin typeface="Calibri"/>
                <a:cs typeface="Calibri"/>
              </a:rPr>
              <a:t>relationship between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first </a:t>
            </a:r>
            <a:r>
              <a:rPr sz="2000" spc="-5" dirty="0">
                <a:latin typeface="Calibri"/>
                <a:cs typeface="Calibri"/>
              </a:rPr>
              <a:t>aider’s </a:t>
            </a:r>
            <a:r>
              <a:rPr sz="2000" dirty="0">
                <a:latin typeface="Calibri"/>
                <a:cs typeface="Calibri"/>
              </a:rPr>
              <a:t>actions and  the injuries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sustained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266" y="461899"/>
            <a:ext cx="75704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Assessing a sick </a:t>
            </a:r>
            <a:r>
              <a:rPr spc="-5" dirty="0"/>
              <a:t>of </a:t>
            </a:r>
            <a:r>
              <a:rPr spc="-15" dirty="0"/>
              <a:t>injured</a:t>
            </a:r>
            <a:r>
              <a:rPr spc="-25" dirty="0"/>
              <a:t> </a:t>
            </a:r>
            <a:r>
              <a:rPr spc="-15" dirty="0"/>
              <a:t>person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95590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ability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gather information </a:t>
            </a:r>
            <a:r>
              <a:rPr sz="3200" dirty="0">
                <a:latin typeface="Calibri"/>
                <a:cs typeface="Calibri"/>
              </a:rPr>
              <a:t>about the  </a:t>
            </a:r>
            <a:r>
              <a:rPr sz="3200" spc="-5" dirty="0">
                <a:latin typeface="Calibri"/>
                <a:cs typeface="Calibri"/>
              </a:rPr>
              <a:t>condition of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casualty can help </a:t>
            </a:r>
            <a:r>
              <a:rPr sz="3200" spc="-10" dirty="0">
                <a:latin typeface="Calibri"/>
                <a:cs typeface="Calibri"/>
              </a:rPr>
              <a:t>you </a:t>
            </a:r>
            <a:r>
              <a:rPr sz="3200" spc="-30" dirty="0">
                <a:latin typeface="Calibri"/>
                <a:cs typeface="Calibri"/>
              </a:rPr>
              <a:t>make  </a:t>
            </a:r>
            <a:r>
              <a:rPr sz="3200" dirty="0">
                <a:latin typeface="Calibri"/>
                <a:cs typeface="Calibri"/>
              </a:rPr>
              <a:t>an </a:t>
            </a:r>
            <a:r>
              <a:rPr sz="3200" spc="-15" dirty="0">
                <a:latin typeface="Calibri"/>
                <a:cs typeface="Calibri"/>
              </a:rPr>
              <a:t>accurate </a:t>
            </a:r>
            <a:r>
              <a:rPr sz="3200" spc="-5" dirty="0">
                <a:latin typeface="Calibri"/>
                <a:cs typeface="Calibri"/>
              </a:rPr>
              <a:t>assessment. Collecting </a:t>
            </a:r>
            <a:r>
              <a:rPr sz="3200" dirty="0">
                <a:latin typeface="Calibri"/>
                <a:cs typeface="Calibri"/>
              </a:rPr>
              <a:t>as much  </a:t>
            </a:r>
            <a:r>
              <a:rPr sz="3200" spc="-15" dirty="0">
                <a:latin typeface="Calibri"/>
                <a:cs typeface="Calibri"/>
              </a:rPr>
              <a:t>information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5" dirty="0">
                <a:latin typeface="Calibri"/>
                <a:cs typeface="Calibri"/>
              </a:rPr>
              <a:t>possible </a:t>
            </a:r>
            <a:r>
              <a:rPr sz="3200" dirty="0">
                <a:latin typeface="Calibri"/>
                <a:cs typeface="Calibri"/>
              </a:rPr>
              <a:t>about the </a:t>
            </a:r>
            <a:r>
              <a:rPr sz="3200" spc="-40" dirty="0">
                <a:latin typeface="Calibri"/>
                <a:cs typeface="Calibri"/>
              </a:rPr>
              <a:t>history,  </a:t>
            </a:r>
            <a:r>
              <a:rPr sz="3200" spc="-5" dirty="0">
                <a:latin typeface="Calibri"/>
                <a:cs typeface="Calibri"/>
              </a:rPr>
              <a:t>signs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symptoms </a:t>
            </a:r>
            <a:r>
              <a:rPr sz="3200" spc="-5" dirty="0">
                <a:latin typeface="Calibri"/>
                <a:cs typeface="Calibri"/>
              </a:rPr>
              <a:t>that </a:t>
            </a:r>
            <a:r>
              <a:rPr sz="3200" spc="-20" dirty="0">
                <a:latin typeface="Calibri"/>
                <a:cs typeface="Calibri"/>
              </a:rPr>
              <a:t>relate to </a:t>
            </a:r>
            <a:r>
              <a:rPr sz="3200" dirty="0">
                <a:latin typeface="Calibri"/>
                <a:cs typeface="Calibri"/>
              </a:rPr>
              <a:t>an </a:t>
            </a:r>
            <a:r>
              <a:rPr sz="3200" spc="-5" dirty="0">
                <a:latin typeface="Calibri"/>
                <a:cs typeface="Calibri"/>
              </a:rPr>
              <a:t>incident  </a:t>
            </a:r>
            <a:r>
              <a:rPr sz="3200" dirty="0">
                <a:latin typeface="Calibri"/>
                <a:cs typeface="Calibri"/>
              </a:rPr>
              <a:t>will help </a:t>
            </a:r>
            <a:r>
              <a:rPr sz="3200" spc="-15" dirty="0">
                <a:latin typeface="Calibri"/>
                <a:cs typeface="Calibri"/>
              </a:rPr>
              <a:t>you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deciding what has happened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how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care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casualty.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266" y="461899"/>
            <a:ext cx="75704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Assessing a sick </a:t>
            </a:r>
            <a:r>
              <a:rPr spc="-5" dirty="0"/>
              <a:t>of </a:t>
            </a:r>
            <a:r>
              <a:rPr spc="-15" dirty="0"/>
              <a:t>injured</a:t>
            </a:r>
            <a:r>
              <a:rPr spc="-30" dirty="0"/>
              <a:t> </a:t>
            </a:r>
            <a:r>
              <a:rPr spc="-15" dirty="0"/>
              <a:t>person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942580" cy="26606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History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Being able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establish </a:t>
            </a:r>
            <a:r>
              <a:rPr sz="3200" spc="-5" dirty="0">
                <a:latin typeface="Calibri"/>
                <a:cs typeface="Calibri"/>
              </a:rPr>
              <a:t>what has happened.  </a:t>
            </a:r>
            <a:r>
              <a:rPr sz="3200" spc="-80" dirty="0">
                <a:latin typeface="Calibri"/>
                <a:cs typeface="Calibri"/>
              </a:rPr>
              <a:t>You </a:t>
            </a:r>
            <a:r>
              <a:rPr sz="3200" spc="-10" dirty="0">
                <a:latin typeface="Calibri"/>
                <a:cs typeface="Calibri"/>
              </a:rPr>
              <a:t>can </a:t>
            </a:r>
            <a:r>
              <a:rPr sz="3200" spc="-5" dirty="0">
                <a:latin typeface="Calibri"/>
                <a:cs typeface="Calibri"/>
              </a:rPr>
              <a:t>do </a:t>
            </a:r>
            <a:r>
              <a:rPr sz="3200" dirty="0">
                <a:latin typeface="Calibri"/>
                <a:cs typeface="Calibri"/>
              </a:rPr>
              <a:t>this </a:t>
            </a:r>
            <a:r>
              <a:rPr sz="3200" spc="-10" dirty="0">
                <a:latin typeface="Calibri"/>
                <a:cs typeface="Calibri"/>
              </a:rPr>
              <a:t>by </a:t>
            </a:r>
            <a:r>
              <a:rPr sz="3200" dirty="0">
                <a:latin typeface="Calibri"/>
                <a:cs typeface="Calibri"/>
              </a:rPr>
              <a:t>observing the </a:t>
            </a:r>
            <a:r>
              <a:rPr sz="3200" spc="-5" dirty="0">
                <a:latin typeface="Calibri"/>
                <a:cs typeface="Calibri"/>
              </a:rPr>
              <a:t>scene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by  </a:t>
            </a:r>
            <a:r>
              <a:rPr sz="3200" spc="-5" dirty="0">
                <a:latin typeface="Calibri"/>
                <a:cs typeface="Calibri"/>
              </a:rPr>
              <a:t>questioning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30" dirty="0">
                <a:latin typeface="Calibri"/>
                <a:cs typeface="Calibri"/>
              </a:rPr>
              <a:t>casualty, </a:t>
            </a:r>
            <a:r>
              <a:rPr sz="3200" dirty="0">
                <a:latin typeface="Calibri"/>
                <a:cs typeface="Calibri"/>
              </a:rPr>
              <a:t>witnesses </a:t>
            </a:r>
            <a:r>
              <a:rPr sz="3200" spc="-5" dirty="0">
                <a:latin typeface="Calibri"/>
                <a:cs typeface="Calibri"/>
              </a:rPr>
              <a:t>or  </a:t>
            </a:r>
            <a:r>
              <a:rPr sz="3200" spc="-20" dirty="0">
                <a:latin typeface="Calibri"/>
                <a:cs typeface="Calibri"/>
              </a:rPr>
              <a:t>bystanders.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07891" y="4076700"/>
            <a:ext cx="3794760" cy="2232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266" y="461899"/>
            <a:ext cx="75704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Assessing a sick </a:t>
            </a:r>
            <a:r>
              <a:rPr spc="-5" dirty="0"/>
              <a:t>of </a:t>
            </a:r>
            <a:r>
              <a:rPr spc="-15" dirty="0"/>
              <a:t>injured</a:t>
            </a:r>
            <a:r>
              <a:rPr spc="-25" dirty="0"/>
              <a:t> </a:t>
            </a:r>
            <a:r>
              <a:rPr spc="-15" dirty="0"/>
              <a:t>person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731759" cy="432689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Signs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Signs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5" dirty="0">
                <a:latin typeface="Calibri"/>
                <a:cs typeface="Calibri"/>
              </a:rPr>
              <a:t>things </a:t>
            </a:r>
            <a:r>
              <a:rPr sz="3200" spc="-15" dirty="0">
                <a:latin typeface="Calibri"/>
                <a:cs typeface="Calibri"/>
              </a:rPr>
              <a:t>you </a:t>
            </a:r>
            <a:r>
              <a:rPr sz="3200" spc="-10" dirty="0">
                <a:latin typeface="Calibri"/>
                <a:cs typeface="Calibri"/>
              </a:rPr>
              <a:t>can observe </a:t>
            </a:r>
            <a:r>
              <a:rPr sz="3200" dirty="0">
                <a:latin typeface="Calibri"/>
                <a:cs typeface="Calibri"/>
              </a:rPr>
              <a:t>when  assessing the </a:t>
            </a:r>
            <a:r>
              <a:rPr sz="3200" spc="-10" dirty="0">
                <a:latin typeface="Calibri"/>
                <a:cs typeface="Calibri"/>
              </a:rPr>
              <a:t>casualty’s </a:t>
            </a:r>
            <a:r>
              <a:rPr sz="3200" spc="-5" dirty="0">
                <a:latin typeface="Calibri"/>
                <a:cs typeface="Calibri"/>
              </a:rPr>
              <a:t>condition. These can  </a:t>
            </a:r>
            <a:r>
              <a:rPr sz="3200" dirty="0">
                <a:latin typeface="Calibri"/>
                <a:cs typeface="Calibri"/>
              </a:rPr>
              <a:t>include: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Breathing </a:t>
            </a:r>
            <a:r>
              <a:rPr sz="2800" spc="-25" dirty="0">
                <a:latin typeface="Calibri"/>
                <a:cs typeface="Calibri"/>
              </a:rPr>
              <a:t>rate, </a:t>
            </a:r>
            <a:r>
              <a:rPr sz="2800" spc="-10" dirty="0">
                <a:latin typeface="Calibri"/>
                <a:cs typeface="Calibri"/>
              </a:rPr>
              <a:t>depth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5" dirty="0">
                <a:latin typeface="Calibri"/>
                <a:cs typeface="Calibri"/>
              </a:rPr>
              <a:t>effort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required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Speed, </a:t>
            </a:r>
            <a:r>
              <a:rPr sz="2800" spc="-20" dirty="0">
                <a:latin typeface="Calibri"/>
                <a:cs typeface="Calibri"/>
              </a:rPr>
              <a:t>strength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evenness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pulse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Skin colour </a:t>
            </a:r>
            <a:r>
              <a:rPr sz="2800" spc="-15" dirty="0">
                <a:latin typeface="Calibri"/>
                <a:cs typeface="Calibri"/>
              </a:rPr>
              <a:t>and/or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temperature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Level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consciousness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Visible wounds, injuries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deformities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266" y="461899"/>
            <a:ext cx="75704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Assessing a sick </a:t>
            </a:r>
            <a:r>
              <a:rPr spc="-5" dirty="0"/>
              <a:t>of </a:t>
            </a:r>
            <a:r>
              <a:rPr spc="-15" dirty="0"/>
              <a:t>injured</a:t>
            </a:r>
            <a:r>
              <a:rPr spc="-25" dirty="0"/>
              <a:t> </a:t>
            </a:r>
            <a:r>
              <a:rPr spc="-15" dirty="0"/>
              <a:t>person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9461"/>
            <a:ext cx="7866380" cy="45408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Symptoms</a:t>
            </a:r>
            <a:endParaRPr sz="2700">
              <a:latin typeface="Calibri"/>
              <a:cs typeface="Calibri"/>
            </a:endParaRPr>
          </a:p>
          <a:p>
            <a:pPr marL="355600" marR="5080" indent="-342900" algn="just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 </a:t>
            </a:r>
            <a:r>
              <a:rPr sz="2700" spc="-15" dirty="0">
                <a:latin typeface="Calibri"/>
                <a:cs typeface="Calibri"/>
              </a:rPr>
              <a:t>symptom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something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casualty usually </a:t>
            </a:r>
            <a:r>
              <a:rPr sz="2700" spc="-10" dirty="0">
                <a:latin typeface="Calibri"/>
                <a:cs typeface="Calibri"/>
              </a:rPr>
              <a:t>tells </a:t>
            </a:r>
            <a:r>
              <a:rPr sz="2700" spc="-15" dirty="0">
                <a:latin typeface="Calibri"/>
                <a:cs typeface="Calibri"/>
              </a:rPr>
              <a:t>you  </a:t>
            </a:r>
            <a:r>
              <a:rPr sz="2700" spc="-5" dirty="0">
                <a:latin typeface="Calibri"/>
                <a:cs typeface="Calibri"/>
              </a:rPr>
              <a:t>they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feeling. </a:t>
            </a:r>
            <a:r>
              <a:rPr sz="2700" dirty="0">
                <a:latin typeface="Calibri"/>
                <a:cs typeface="Calibri"/>
              </a:rPr>
              <a:t>If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casualty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unconscious </a:t>
            </a:r>
            <a:r>
              <a:rPr sz="2700" spc="-15" dirty="0">
                <a:latin typeface="Calibri"/>
                <a:cs typeface="Calibri"/>
              </a:rPr>
              <a:t>you </a:t>
            </a:r>
            <a:r>
              <a:rPr sz="2700" dirty="0">
                <a:latin typeface="Calibri"/>
                <a:cs typeface="Calibri"/>
              </a:rPr>
              <a:t>will  </a:t>
            </a:r>
            <a:r>
              <a:rPr sz="2700" spc="-5" dirty="0">
                <a:latin typeface="Calibri"/>
                <a:cs typeface="Calibri"/>
              </a:rPr>
              <a:t>need </a:t>
            </a:r>
            <a:r>
              <a:rPr sz="2700" spc="-15" dirty="0">
                <a:latin typeface="Calibri"/>
                <a:cs typeface="Calibri"/>
              </a:rPr>
              <a:t>to rely </a:t>
            </a:r>
            <a:r>
              <a:rPr sz="2700" dirty="0">
                <a:latin typeface="Calibri"/>
                <a:cs typeface="Calibri"/>
              </a:rPr>
              <a:t>on </a:t>
            </a:r>
            <a:r>
              <a:rPr sz="2700" spc="-10" dirty="0">
                <a:latin typeface="Calibri"/>
                <a:cs typeface="Calibri"/>
              </a:rPr>
              <a:t>your</a:t>
            </a:r>
            <a:r>
              <a:rPr sz="2700" spc="-5" dirty="0">
                <a:latin typeface="Calibri"/>
                <a:cs typeface="Calibri"/>
              </a:rPr>
              <a:t> observations.</a:t>
            </a:r>
            <a:endParaRPr sz="27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Symptoms can</a:t>
            </a:r>
            <a:r>
              <a:rPr sz="2700" dirty="0">
                <a:latin typeface="Calibri"/>
                <a:cs typeface="Calibri"/>
              </a:rPr>
              <a:t> include:</a:t>
            </a:r>
            <a:endParaRPr sz="27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Nausea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libri"/>
                <a:cs typeface="Calibri"/>
              </a:rPr>
              <a:t>Discomfort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libri"/>
                <a:cs typeface="Calibri"/>
              </a:rPr>
              <a:t>Pain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tenderness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Feeling hot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cold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Loss of sensation 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feeling</a:t>
            </a:r>
            <a:endParaRPr sz="24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Dizziness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1450</Words>
  <Application>Microsoft Office PowerPoint</Application>
  <PresentationFormat>On-screen Show (4:3)</PresentationFormat>
  <Paragraphs>154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Introduction to First Aid</vt:lpstr>
      <vt:lpstr>First Aid Legal Obligations</vt:lpstr>
      <vt:lpstr>First Aid Legal Obligations</vt:lpstr>
      <vt:lpstr>First Aid Legal Obligations</vt:lpstr>
      <vt:lpstr>Assessing a sick of injured person</vt:lpstr>
      <vt:lpstr>Assessing a sick of injured person</vt:lpstr>
      <vt:lpstr>Assessing a sick of injured person</vt:lpstr>
      <vt:lpstr>Assessing a sick of injured person</vt:lpstr>
      <vt:lpstr>Assessing a sick of injured person</vt:lpstr>
      <vt:lpstr>Assessing a sick of injured person</vt:lpstr>
      <vt:lpstr>Assessing a sick of injured person</vt:lpstr>
      <vt:lpstr>Assessing a sick of injured person</vt:lpstr>
      <vt:lpstr>What to look for:</vt:lpstr>
      <vt:lpstr>Infection Control</vt:lpstr>
      <vt:lpstr>Infection Control</vt:lpstr>
      <vt:lpstr>Infection Control</vt:lpstr>
      <vt:lpstr>Communicating in an emergency</vt:lpstr>
      <vt:lpstr>Communicating in an emergency</vt:lpstr>
      <vt:lpstr>First aid care records</vt:lpstr>
      <vt:lpstr>First aid care records</vt:lpstr>
      <vt:lpstr>First aid care records</vt:lpstr>
      <vt:lpstr>End of 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Cyrus Kiurire</cp:lastModifiedBy>
  <cp:revision>1</cp:revision>
  <dcterms:created xsi:type="dcterms:W3CDTF">2019-09-18T13:15:06Z</dcterms:created>
  <dcterms:modified xsi:type="dcterms:W3CDTF">2019-09-18T13:19:00Z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2019-09-18T00:00:00Z</vt:filetime>
  </property>
</Properties>
</file>