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59" r:id="rId4"/>
    <p:sldId id="261" r:id="rId5"/>
    <p:sldId id="263" r:id="rId6"/>
    <p:sldId id="267" r:id="rId7"/>
    <p:sldId id="269" r:id="rId8"/>
    <p:sldId id="270" r:id="rId9"/>
    <p:sldId id="271" r:id="rId10"/>
    <p:sldId id="272" r:id="rId11"/>
    <p:sldId id="273" r:id="rId12"/>
    <p:sldId id="274" r:id="rId13"/>
    <p:sldId id="27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802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 dirty="0"/>
              <a:t>Trends</a:t>
            </a:r>
            <a:r>
              <a:rPr lang="en-US" sz="3200" baseline="0" dirty="0"/>
              <a:t> in Childhood Mortality</a:t>
            </a:r>
          </a:p>
          <a:p>
            <a:pPr>
              <a:defRPr/>
            </a:pPr>
            <a:r>
              <a:rPr lang="en-US" sz="3200" i="1" baseline="0" dirty="0"/>
              <a:t>Deaths per 1000 live births</a:t>
            </a:r>
            <a:endParaRPr lang="en-US" sz="3200" i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Neonatal mortality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2003 KDHS</c:v>
                </c:pt>
                <c:pt idx="1">
                  <c:v>2008-09 KDHS</c:v>
                </c:pt>
                <c:pt idx="2">
                  <c:v>2014 KDHS</c:v>
                </c:pt>
                <c:pt idx="3">
                  <c:v>SDG Targets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33</c:v>
                </c:pt>
                <c:pt idx="1">
                  <c:v>31</c:v>
                </c:pt>
                <c:pt idx="2">
                  <c:v>22</c:v>
                </c:pt>
                <c:pt idx="3">
                  <c:v>12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Under 5 mortality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2003 KDHS</c:v>
                </c:pt>
                <c:pt idx="1">
                  <c:v>2008-09 KDHS</c:v>
                </c:pt>
                <c:pt idx="2">
                  <c:v>2014 KDHS</c:v>
                </c:pt>
                <c:pt idx="3">
                  <c:v>SDG Targets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115</c:v>
                </c:pt>
                <c:pt idx="1">
                  <c:v>74</c:v>
                </c:pt>
                <c:pt idx="2">
                  <c:v>52</c:v>
                </c:pt>
                <c:pt idx="3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4233208"/>
        <c:axId val="384251240"/>
      </c:barChart>
      <c:catAx>
        <c:axId val="384233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4251240"/>
        <c:crosses val="autoZero"/>
        <c:auto val="1"/>
        <c:lblAlgn val="ctr"/>
        <c:lblOffset val="100"/>
        <c:noMultiLvlLbl val="0"/>
      </c:catAx>
      <c:valAx>
        <c:axId val="384251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4233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4EFA09-1221-6548-8E30-6CF2C287683D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4D4F4-C606-3046-8F2E-9C2CDB78CB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990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2C11D-4AAE-814F-A333-30D9616F74DA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F620B-1A84-4648-9F22-B53AE12A0F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436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C531F17-4351-4809-935A-CA10B40C5E48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lnSpc>
                <a:spcPct val="90000"/>
              </a:lnSpc>
            </a:pPr>
            <a:r>
              <a:rPr lang="en-US" altLang="en-US" b="1" u="sng" smtClean="0"/>
              <a:t>Viral replication</a:t>
            </a:r>
            <a:r>
              <a:rPr lang="en-US" altLang="en-US" smtClean="0"/>
              <a:t> </a:t>
            </a:r>
          </a:p>
          <a:p>
            <a:pPr marL="228600" indent="-228600">
              <a:lnSpc>
                <a:spcPct val="90000"/>
              </a:lnSpc>
              <a:buFontTx/>
              <a:buChar char="•"/>
            </a:pPr>
            <a:r>
              <a:rPr lang="en-US" altLang="en-US" smtClean="0"/>
              <a:t>The mRNA – using host's cellular mechanisms to manufacture virus proteins (core proteins, envelope proteins, enzymes and regulatory proteins essential for HIV replication).</a:t>
            </a:r>
          </a:p>
          <a:p>
            <a:pPr marL="228600" indent="-228600">
              <a:lnSpc>
                <a:spcPct val="90000"/>
              </a:lnSpc>
              <a:buFontTx/>
              <a:buChar char="•"/>
            </a:pPr>
            <a:r>
              <a:rPr lang="en-US" altLang="en-US" smtClean="0"/>
              <a:t>The core proteins are produced as a single multi-protein molecule </a:t>
            </a:r>
          </a:p>
          <a:p>
            <a:pPr marL="228600" indent="-228600">
              <a:lnSpc>
                <a:spcPct val="90000"/>
              </a:lnSpc>
              <a:buFontTx/>
              <a:buChar char="•"/>
            </a:pPr>
            <a:r>
              <a:rPr lang="en-US" altLang="en-US" smtClean="0"/>
              <a:t>These are transported to the cell membrane with viral RNA in preparation for assembly and budding.</a:t>
            </a:r>
          </a:p>
          <a:p>
            <a:pPr marL="228600" indent="-228600">
              <a:lnSpc>
                <a:spcPct val="90000"/>
              </a:lnSpc>
              <a:buFontTx/>
              <a:buChar char="•"/>
            </a:pPr>
            <a:endParaRPr lang="en-US" altLang="en-US" smtClean="0"/>
          </a:p>
          <a:p>
            <a:pPr marL="228600" indent="-228600">
              <a:lnSpc>
                <a:spcPct val="90000"/>
              </a:lnSpc>
            </a:pPr>
            <a:r>
              <a:rPr lang="en-US" altLang="en-US" b="1" u="sng" smtClean="0"/>
              <a:t>Viral budding</a:t>
            </a:r>
          </a:p>
          <a:p>
            <a:pPr marL="228600" indent="-228600">
              <a:lnSpc>
                <a:spcPct val="90000"/>
              </a:lnSpc>
              <a:buFontTx/>
              <a:buChar char="•"/>
            </a:pPr>
            <a:r>
              <a:rPr lang="en-US" altLang="en-US" smtClean="0"/>
              <a:t>Cell components bud off as “virions” into blood stream</a:t>
            </a:r>
          </a:p>
          <a:p>
            <a:pPr marL="228600" indent="-228600">
              <a:lnSpc>
                <a:spcPct val="90000"/>
              </a:lnSpc>
              <a:buFontTx/>
              <a:buChar char="•"/>
            </a:pPr>
            <a:r>
              <a:rPr lang="en-US" altLang="en-US" smtClean="0"/>
              <a:t>The virions must undergo a process of maturation in order to become infectious.</a:t>
            </a:r>
          </a:p>
          <a:p>
            <a:pPr marL="228600" indent="-228600">
              <a:lnSpc>
                <a:spcPct val="90000"/>
              </a:lnSpc>
              <a:buFontTx/>
              <a:buChar char="•"/>
            </a:pPr>
            <a:r>
              <a:rPr lang="en-US" altLang="en-US" smtClean="0"/>
              <a:t>Host CD4 cells are destroyed</a:t>
            </a:r>
          </a:p>
          <a:p>
            <a:pPr marL="228600" indent="-228600">
              <a:lnSpc>
                <a:spcPct val="90000"/>
              </a:lnSpc>
            </a:pPr>
            <a:r>
              <a:rPr lang="en-US" altLang="en-US" b="1" u="sng" smtClean="0"/>
              <a:t>Viral maturation</a:t>
            </a:r>
            <a:r>
              <a:rPr lang="en-US" altLang="en-US" smtClean="0"/>
              <a:t> </a:t>
            </a:r>
          </a:p>
          <a:p>
            <a:pPr marL="228600" indent="-228600">
              <a:lnSpc>
                <a:spcPct val="90000"/>
              </a:lnSpc>
              <a:buFontTx/>
              <a:buChar char="•"/>
            </a:pPr>
            <a:r>
              <a:rPr lang="en-US" altLang="en-US" smtClean="0"/>
              <a:t>Protease, cuts the molecule containing the HIV core proteins. </a:t>
            </a:r>
          </a:p>
          <a:p>
            <a:pPr marL="228600" indent="-228600">
              <a:lnSpc>
                <a:spcPct val="90000"/>
              </a:lnSpc>
              <a:buFontTx/>
              <a:buChar char="•"/>
            </a:pPr>
            <a:r>
              <a:rPr lang="en-US" altLang="en-US" smtClean="0"/>
              <a:t>The released individual proteins are reassembled to form a structured, mature virus. </a:t>
            </a:r>
          </a:p>
          <a:p>
            <a:pPr marL="228600" indent="-228600">
              <a:lnSpc>
                <a:spcPct val="90000"/>
              </a:lnSpc>
              <a:buFontTx/>
              <a:buChar char="•"/>
            </a:pPr>
            <a:r>
              <a:rPr lang="en-US" altLang="en-US" smtClean="0"/>
              <a:t>This virus is now able to infect other cells.</a:t>
            </a:r>
          </a:p>
          <a:p>
            <a:pPr marL="228600" indent="-228600">
              <a:lnSpc>
                <a:spcPct val="90000"/>
              </a:lnSpc>
              <a:buFontTx/>
              <a:buChar char="•"/>
            </a:pPr>
            <a:r>
              <a:rPr lang="en-US" altLang="en-US" b="1" smtClean="0">
                <a:solidFill>
                  <a:srgbClr val="0033CC"/>
                </a:solidFill>
              </a:rPr>
              <a:t>Protease Inhibitors work by inhibiting the  action of protease enzyme.</a:t>
            </a:r>
          </a:p>
          <a:p>
            <a:pPr marL="228600" indent="-228600">
              <a:lnSpc>
                <a:spcPct val="90000"/>
              </a:lnSpc>
            </a:pPr>
            <a:endParaRPr lang="en-US" altLang="en-US" b="1" smtClean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360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GET NOTES FROM BETTY ON WORLD PNEUMONIA DAY 2016/2017</a:t>
            </a: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FDC1BF6-2D33-4E1B-A778-86CFFA956E75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84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E322B5-8CD9-2445-B865-1DD957947F6F}" type="datetime1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06/02/2018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IMCI - ELIJAH &amp; CRISPIN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B56EBE-B999-7149-BA7B-4EFED73DB0D5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863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pPr>
              <a:defRPr/>
            </a:pPr>
            <a:fld id="{264B4D2C-726C-A544-94BF-33E6486D8DE8}" type="datetime1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06/02/2018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IMCI - ELIJAH &amp; CRISPIN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0D6BE5-C35F-E240-94C7-18A8BDE177F4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856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3A35C4-EB1B-744F-8375-3F5BC42414A8}" type="datetime1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06/02/2018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IMCI - ELIJAH &amp; CRISPIN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34673166"/>
      </p:ext>
    </p:extLst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pPr>
              <a:defRPr/>
            </a:pPr>
            <a:fld id="{5B3A35C4-EB1B-744F-8375-3F5BC42414A8}" type="datetime1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06/02/2018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IMCI - ELIJAH &amp; CRISPIN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880278811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pPr>
              <a:defRPr/>
            </a:pPr>
            <a:fld id="{5B3A35C4-EB1B-744F-8375-3F5BC42414A8}" type="datetime1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06/02/2018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IMCI - ELIJAH &amp; CRISPIN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25672170"/>
      </p:ext>
    </p:extLst>
  </p:cSld>
  <p:clrMapOvr>
    <a:masterClrMapping/>
  </p:clrMapOvr>
  <p:hf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380FB2-4741-B942-A8DC-6994FD7B988C}" type="datetime1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06/02/2018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IMCI - ELIJAH &amp; CRISPIN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85446-E012-FD4B-8A56-CDD839A86E7E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451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B92DAE-4FED-7042-ABCF-0EBCF03C696E}" type="datetime1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06/02/2018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IMCI - ELIJAH &amp; CRISPIN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CEE866-99C5-464B-908A-F9096B977416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337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029F01-7A0F-DF46-9FE0-A6303BE1D3CC}" type="datetime1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06/02/2018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IMCI - ELIJAH &amp; CRISPIN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556FE7-9DAB-BC42-BCE8-C6CBC145069A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25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3A35C4-EB1B-744F-8375-3F5BC42414A8}" type="datetime1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06/02/2018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IMCI - ELIJAH &amp; CRISPIN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34564847"/>
      </p:ext>
    </p:extLst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7F3306-8E50-3E4D-BF7F-EEE916A7CF2A}" type="datetime1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06/02/2018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IMCI - ELIJAH &amp; CRISPIN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C40053-1F46-EF46-A172-B9944309FFAF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710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pPr>
              <a:defRPr/>
            </a:pPr>
            <a:fld id="{A23F0AD5-FC32-154F-B58C-1264975629B4}" type="datetime1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06/02/2018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IMCI - ELIJAH &amp; CRISPIN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5AAFF6-8ED8-9841-8879-F295C968F62F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383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pPr>
              <a:defRPr/>
            </a:pPr>
            <a:fld id="{3BB1A884-5A41-7445-95E4-E2919DCD49BF}" type="datetime1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06/02/2018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IMCI - ELIJAH &amp; CRISPIN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B1D360-EBF6-EE4F-BEFF-C868EB615C0F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5324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684B4B-6C1B-6D4D-97EF-50A847C8F943}" type="datetime1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06/02/2018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IMCI - ELIJAH &amp; CRISPIN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82D9BE-14EC-B64C-BE9C-FB32034B7F55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744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13A3D9-4B7D-6446-8404-CEA64002798E}" type="datetime1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06/02/2018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IMCI - ELIJAH &amp; CRISPIN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6B2F8F-E405-1349-B04E-CC86B0649F25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625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pPr>
              <a:defRPr/>
            </a:pPr>
            <a:fld id="{E9987966-59DF-4E4D-908A-E0336700AE11}" type="datetime1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06/02/2018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IMCI - ELIJAH &amp; CRISPIN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E75556-A8D6-1145-A71E-F464641413E7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147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5B3A35C4-EB1B-744F-8375-3F5BC42414A8}" type="datetime1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charset="0"/>
                <a:ea typeface="ＭＳ Ｐゴシック" charset="0"/>
                <a:cs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06/02/2018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charset="0"/>
                <a:ea typeface="ＭＳ Ｐゴシック" charset="0"/>
                <a:cs typeface="ＭＳ Ｐゴシック" charset="0"/>
              </a:rPr>
              <a:t>IMCI - ELIJAH &amp; CRISPIN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CCCFD49D-301F-B54A-91FC-D787C544FB06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charset="0"/>
                <a:ea typeface="ＭＳ Ｐゴシック" charset="0"/>
                <a:cs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4431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/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66725"/>
            <a:ext cx="9144000" cy="1666875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INTERGRATED MANAGEMENT OF NEWBORN AND CHILDHOOD ILLNESSES (IMNCI)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6223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3600" dirty="0" smtClean="0">
                <a:solidFill>
                  <a:schemeClr val="tx1"/>
                </a:solidFill>
              </a:rPr>
              <a:t>INTRODUCTION TO IMNCI</a:t>
            </a:r>
          </a:p>
        </p:txBody>
      </p:sp>
    </p:spTree>
    <p:extLst>
      <p:ext uri="{BB962C8B-B14F-4D97-AF65-F5344CB8AC3E}">
        <p14:creationId xmlns:p14="http://schemas.microsoft.com/office/powerpoint/2010/main" val="3419414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14256"/>
            <a:ext cx="8913813" cy="914400"/>
          </a:xfrm>
        </p:spPr>
        <p:txBody>
          <a:bodyPr/>
          <a:lstStyle/>
          <a:p>
            <a:r>
              <a:rPr lang="en-US" altLang="en-US" dirty="0" smtClean="0"/>
              <a:t>Important aspects (1)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15924" y="1681162"/>
            <a:ext cx="7610476" cy="367076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</a:rPr>
              <a:t>IMNCI does not cover all symptoms.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</a:rPr>
              <a:t>IMNCI strategy is not reviewing all pediatric medicine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</a:rPr>
              <a:t>Emphasis is how to deal more effectively with the most common problems in sick children brought to the clinic.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</a:rPr>
              <a:t>IMNCI strategy takes into consideration the overlapping of these symptoms and conditions.</a:t>
            </a:r>
          </a:p>
        </p:txBody>
      </p:sp>
    </p:spTree>
    <p:extLst>
      <p:ext uri="{BB962C8B-B14F-4D97-AF65-F5344CB8AC3E}">
        <p14:creationId xmlns:p14="http://schemas.microsoft.com/office/powerpoint/2010/main" val="1967716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09456"/>
            <a:ext cx="8913813" cy="914400"/>
          </a:xfrm>
        </p:spPr>
        <p:txBody>
          <a:bodyPr/>
          <a:lstStyle/>
          <a:p>
            <a:r>
              <a:rPr lang="en-US" dirty="0" smtClean="0"/>
              <a:t>Important Aspects (2)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179513"/>
            <a:ext cx="8229600" cy="5689600"/>
          </a:xfrm>
        </p:spPr>
        <p:txBody>
          <a:bodyPr>
            <a:normAutofit/>
          </a:bodyPr>
          <a:lstStyle/>
          <a:p>
            <a:pPr marL="571500" indent="-571500"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The core interventions is integrated management of six most important causes of death, namely:</a:t>
            </a:r>
          </a:p>
          <a:p>
            <a:pPr marL="839788" lvl="1" indent="-495300">
              <a:buFont typeface="Wingdings" pitchFamily="2" charset="2"/>
              <a:buAutoNum type="arabicPeriod"/>
              <a:defRPr/>
            </a:pPr>
            <a:r>
              <a:rPr lang="en-US" dirty="0" smtClean="0">
                <a:solidFill>
                  <a:schemeClr val="tx1"/>
                </a:solidFill>
              </a:rPr>
              <a:t>Pneumonia</a:t>
            </a:r>
          </a:p>
          <a:p>
            <a:pPr marL="839788" lvl="1" indent="-495300">
              <a:buFont typeface="Wingdings" pitchFamily="2" charset="2"/>
              <a:buAutoNum type="arabicPeriod"/>
              <a:defRPr/>
            </a:pPr>
            <a:r>
              <a:rPr lang="en-US" dirty="0" err="1" smtClean="0">
                <a:solidFill>
                  <a:schemeClr val="tx1"/>
                </a:solidFill>
              </a:rPr>
              <a:t>Diarrhoea</a:t>
            </a:r>
            <a:endParaRPr lang="en-US" dirty="0" smtClean="0">
              <a:solidFill>
                <a:schemeClr val="tx1"/>
              </a:solidFill>
            </a:endParaRPr>
          </a:p>
          <a:p>
            <a:pPr marL="839788" lvl="1" indent="-495300">
              <a:buFont typeface="Wingdings" pitchFamily="2" charset="2"/>
              <a:buAutoNum type="arabicPeriod"/>
              <a:defRPr/>
            </a:pPr>
            <a:r>
              <a:rPr lang="en-US" dirty="0" smtClean="0">
                <a:solidFill>
                  <a:schemeClr val="tx1"/>
                </a:solidFill>
              </a:rPr>
              <a:t>Measles</a:t>
            </a:r>
          </a:p>
          <a:p>
            <a:pPr marL="839788" lvl="1" indent="-495300">
              <a:buFont typeface="Wingdings" pitchFamily="2" charset="2"/>
              <a:buAutoNum type="arabicPeriod"/>
              <a:defRPr/>
            </a:pPr>
            <a:r>
              <a:rPr lang="en-US" dirty="0" smtClean="0">
                <a:solidFill>
                  <a:schemeClr val="tx1"/>
                </a:solidFill>
              </a:rPr>
              <a:t>Malaria</a:t>
            </a:r>
          </a:p>
          <a:p>
            <a:pPr marL="839788" lvl="1" indent="-495300">
              <a:buFont typeface="Wingdings" pitchFamily="2" charset="2"/>
              <a:buAutoNum type="arabicPeriod"/>
              <a:defRPr/>
            </a:pPr>
            <a:r>
              <a:rPr lang="en-US" dirty="0" smtClean="0">
                <a:solidFill>
                  <a:schemeClr val="tx1"/>
                </a:solidFill>
              </a:rPr>
              <a:t>Acute Malnutrition and Anemia, HIV</a:t>
            </a:r>
          </a:p>
          <a:p>
            <a:pPr marL="839788" lvl="1" indent="-495300">
              <a:buFont typeface="Wingdings" pitchFamily="2" charset="2"/>
              <a:buAutoNum type="arabicPeriod"/>
              <a:defRPr/>
            </a:pPr>
            <a:r>
              <a:rPr lang="en-US" dirty="0" smtClean="0">
                <a:solidFill>
                  <a:schemeClr val="tx1"/>
                </a:solidFill>
              </a:rPr>
              <a:t>Young infant infections and birth related conditions.</a:t>
            </a:r>
          </a:p>
          <a:p>
            <a:pPr marL="839788" lvl="1" indent="-495300">
              <a:buNone/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marL="971550" lvl="1" indent="-571500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</a:rPr>
              <a:t>IMNCI also addresses the common signs/symptoms that make the mother  bring her child to hospital.</a:t>
            </a:r>
          </a:p>
          <a:p>
            <a:pPr marL="571500" indent="-571500">
              <a:lnSpc>
                <a:spcPct val="90000"/>
              </a:lnSpc>
              <a:defRPr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571500" indent="-571500">
              <a:lnSpc>
                <a:spcPct val="90000"/>
              </a:lnSpc>
              <a:defRPr/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20132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1062"/>
          </a:xfrm>
        </p:spPr>
        <p:txBody>
          <a:bodyPr>
            <a:normAutofit/>
          </a:bodyPr>
          <a:lstStyle/>
          <a:p>
            <a:r>
              <a:rPr lang="en-US" altLang="en-US" sz="3400" dirty="0" smtClean="0"/>
              <a:t>The IMNCI Case Management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7612"/>
            <a:ext cx="8229600" cy="559119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  <a:defRPr/>
            </a:pPr>
            <a:r>
              <a:rPr lang="en-US" dirty="0" smtClean="0"/>
              <a:t>This must be performed on all sick children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n-US" dirty="0" smtClean="0"/>
              <a:t>The IMNCI Case Management Process includes;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Assessing and classifying the sick child 2 months up to 5 years.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Identifying treatment and treating the child.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Counseling the caregiver</a:t>
            </a:r>
            <a:r>
              <a:rPr lang="en-US" dirty="0" smtClean="0"/>
              <a:t>..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Check for child’s developmental milestone.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Assessing </a:t>
            </a:r>
            <a:r>
              <a:rPr lang="en-US" dirty="0" smtClean="0"/>
              <a:t>for interaction, communication&amp; responsiveness</a:t>
            </a:r>
            <a:r>
              <a:rPr lang="en-US" dirty="0" smtClean="0"/>
              <a:t>.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/>
              <a:t>Assessing and classifying the sick young infant</a:t>
            </a:r>
            <a:endParaRPr lang="en-US" dirty="0" smtClean="0"/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Follow up care.</a:t>
            </a:r>
          </a:p>
          <a:p>
            <a:pPr marL="0" indent="0">
              <a:buFont typeface="Arial" charset="0"/>
              <a:buNone/>
              <a:defRPr/>
            </a:pPr>
            <a:r>
              <a:rPr lang="en-US" dirty="0" smtClean="0"/>
              <a:t>This process is detailed in the IMNCI chart booklet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550948-AAFD-4443-8B75-2F1920E9F9E4}" type="datetime1">
              <a:rPr lang="en-GB" smtClean="0"/>
              <a:pPr>
                <a:defRPr/>
              </a:pPr>
              <a:t>06/02/2018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9BC990-914B-4A9B-8721-8668FEBB89C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321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963612"/>
          </a:xfrm>
        </p:spPr>
        <p:txBody>
          <a:bodyPr>
            <a:noAutofit/>
          </a:bodyPr>
          <a:lstStyle/>
          <a:p>
            <a:r>
              <a:rPr lang="en-US" altLang="en-US" sz="3200" dirty="0" smtClean="0"/>
              <a:t>The Chart Booklet and the Recording form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68313" y="1108075"/>
            <a:ext cx="8229600" cy="5616575"/>
          </a:xfrm>
        </p:spPr>
        <p:txBody>
          <a:bodyPr>
            <a:normAutofit/>
          </a:bodyPr>
          <a:lstStyle/>
          <a:p>
            <a:pPr marL="0" indent="0">
              <a:buFont typeface="Arial" pitchFamily="34" charset="0"/>
              <a:buNone/>
              <a:defRPr/>
            </a:pPr>
            <a:r>
              <a:rPr lang="en-US" sz="1800" b="1" dirty="0" smtClean="0">
                <a:solidFill>
                  <a:schemeClr val="tx1"/>
                </a:solidFill>
              </a:rPr>
              <a:t>Chart Booklet</a:t>
            </a:r>
          </a:p>
          <a:p>
            <a:pPr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The chart booklet is a IMNCI case management job aid which gives a step by step guide on the case management process.</a:t>
            </a:r>
          </a:p>
          <a:p>
            <a:pPr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Health care providers need to continuously refer to this document throughout the case management process.</a:t>
            </a:r>
          </a:p>
          <a:p>
            <a:pPr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Many mistakes service providers make in assessment, classification and management of sick children and young infants are due to failure to use this job aid.</a:t>
            </a:r>
          </a:p>
          <a:p>
            <a:pPr marL="0" indent="0">
              <a:buFont typeface="Arial" pitchFamily="34" charset="0"/>
              <a:buNone/>
              <a:defRPr/>
            </a:pPr>
            <a:r>
              <a:rPr lang="en-US" sz="1800" b="1" dirty="0" smtClean="0">
                <a:solidFill>
                  <a:schemeClr val="tx1"/>
                </a:solidFill>
              </a:rPr>
              <a:t>Recording Form ( Chart booklet pages 47-52)</a:t>
            </a:r>
          </a:p>
          <a:p>
            <a:pPr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There is a sick child  and a sick young infant recording forms</a:t>
            </a:r>
          </a:p>
          <a:p>
            <a:pPr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Each is used for the corresponding age group.</a:t>
            </a:r>
          </a:p>
          <a:p>
            <a:pPr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The assessment findings, Classifications and management options for the child should be recorded on this form.</a:t>
            </a:r>
          </a:p>
          <a:p>
            <a:pPr>
              <a:defRPr/>
            </a:pPr>
            <a:endParaRPr lang="en-US" sz="1800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A21C97-7CCF-4603-BB08-F48618DCDFAC}" type="datetime1">
              <a:rPr lang="en-GB" smtClean="0"/>
              <a:pPr>
                <a:defRPr/>
              </a:pPr>
              <a:t>06/02/2018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E09DF-1439-4BD2-AFA4-CA0D8B81A38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453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GB" altLang="en-US" sz="3600" dirty="0" smtClean="0">
                <a:cs typeface="Calibri" pitchFamily="34" charset="0"/>
              </a:rPr>
              <a:t/>
            </a:r>
            <a:br>
              <a:rPr lang="en-GB" altLang="en-US" sz="3600" dirty="0" smtClean="0">
                <a:cs typeface="Calibri" pitchFamily="34" charset="0"/>
              </a:rPr>
            </a:br>
            <a:r>
              <a:rPr lang="en-GB" altLang="en-US" sz="3600" dirty="0" smtClean="0">
                <a:cs typeface="Calibri" pitchFamily="34" charset="0"/>
              </a:rPr>
              <a:t>Objective of IMNCI Case Management Training:</a:t>
            </a:r>
            <a:br>
              <a:rPr lang="en-GB" altLang="en-US" sz="3600" dirty="0" smtClean="0">
                <a:cs typeface="Calibri" pitchFamily="34" charset="0"/>
              </a:rPr>
            </a:br>
            <a:endParaRPr lang="en-GB" altLang="en-US" sz="3600" dirty="0" smtClean="0">
              <a:cs typeface="Calibri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4114800"/>
          </a:xfrm>
        </p:spPr>
        <p:txBody>
          <a:bodyPr/>
          <a:lstStyle/>
          <a:p>
            <a:endParaRPr lang="en-GB" altLang="en-US" smtClean="0">
              <a:cs typeface="Calibri" pitchFamily="34" charset="0"/>
            </a:endParaRPr>
          </a:p>
          <a:p>
            <a:r>
              <a:rPr lang="en-GB" altLang="en-US" smtClean="0">
                <a:cs typeface="Calibri" pitchFamily="34" charset="0"/>
              </a:rPr>
              <a:t>To improve the quality of care provided to children under five years</a:t>
            </a:r>
          </a:p>
          <a:p>
            <a:pPr>
              <a:buFont typeface="Wingdings" pitchFamily="2" charset="2"/>
              <a:buNone/>
            </a:pPr>
            <a:endParaRPr lang="en-GB" altLang="en-US" smtClean="0">
              <a:cs typeface="Calibri" pitchFamily="34" charset="0"/>
            </a:endParaRPr>
          </a:p>
          <a:p>
            <a:r>
              <a:rPr lang="en-GB" altLang="en-US" smtClean="0">
                <a:cs typeface="Calibri" pitchFamily="34" charset="0"/>
              </a:rPr>
              <a:t>To contribute to the reduction in childhood mortality</a:t>
            </a:r>
          </a:p>
        </p:txBody>
      </p:sp>
    </p:spTree>
    <p:extLst>
      <p:ext uri="{BB962C8B-B14F-4D97-AF65-F5344CB8AC3E}">
        <p14:creationId xmlns:p14="http://schemas.microsoft.com/office/powerpoint/2010/main" val="18659167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52400" y="2057400"/>
            <a:ext cx="19812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>
                <a:solidFill>
                  <a:srgbClr val="FF0000"/>
                </a:solidFill>
              </a:rPr>
              <a:t>Separate disease </a:t>
            </a:r>
          </a:p>
          <a:p>
            <a:pPr algn="ctr"/>
            <a:r>
              <a:rPr lang="en-US" altLang="en-US">
                <a:solidFill>
                  <a:srgbClr val="FF0000"/>
                </a:solidFill>
              </a:rPr>
              <a:t>Specific clinical</a:t>
            </a:r>
          </a:p>
          <a:p>
            <a:pPr algn="ctr"/>
            <a:r>
              <a:rPr lang="en-US" altLang="en-US">
                <a:solidFill>
                  <a:srgbClr val="FF0000"/>
                </a:solidFill>
              </a:rPr>
              <a:t>Guidelines and</a:t>
            </a:r>
          </a:p>
          <a:p>
            <a:pPr algn="ctr"/>
            <a:r>
              <a:rPr lang="en-US" altLang="en-US">
                <a:solidFill>
                  <a:srgbClr val="FF0000"/>
                </a:solidFill>
              </a:rPr>
              <a:t>Training materials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200400" y="2057400"/>
            <a:ext cx="24511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>
                <a:solidFill>
                  <a:srgbClr val="FF0000"/>
                </a:solidFill>
              </a:rPr>
              <a:t>National </a:t>
            </a:r>
          </a:p>
          <a:p>
            <a:pPr algn="ctr"/>
            <a:r>
              <a:rPr lang="en-US" altLang="en-US">
                <a:solidFill>
                  <a:srgbClr val="FF0000"/>
                </a:solidFill>
              </a:rPr>
              <a:t>programs </a:t>
            </a:r>
          </a:p>
          <a:p>
            <a:pPr algn="ctr"/>
            <a:r>
              <a:rPr lang="en-US" altLang="en-US">
                <a:solidFill>
                  <a:srgbClr val="FF0000"/>
                </a:solidFill>
              </a:rPr>
              <a:t>conduct disease </a:t>
            </a:r>
          </a:p>
          <a:p>
            <a:pPr algn="ctr"/>
            <a:r>
              <a:rPr lang="en-US" altLang="en-US">
                <a:solidFill>
                  <a:srgbClr val="FF0000"/>
                </a:solidFill>
              </a:rPr>
              <a:t>specific training </a:t>
            </a:r>
          </a:p>
          <a:p>
            <a:pPr algn="ctr"/>
            <a:r>
              <a:rPr lang="en-US" altLang="en-US">
                <a:solidFill>
                  <a:srgbClr val="FF0000"/>
                </a:solidFill>
              </a:rPr>
              <a:t>courses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6732588" y="2057400"/>
            <a:ext cx="2030412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>
                <a:solidFill>
                  <a:srgbClr val="FF0000"/>
                </a:solidFill>
              </a:rPr>
              <a:t>Integration of </a:t>
            </a:r>
          </a:p>
          <a:p>
            <a:pPr algn="ctr"/>
            <a:r>
              <a:rPr lang="en-US" altLang="en-US">
                <a:solidFill>
                  <a:srgbClr val="FF0000"/>
                </a:solidFill>
              </a:rPr>
              <a:t>clinical guidelines</a:t>
            </a:r>
          </a:p>
          <a:p>
            <a:pPr algn="ctr"/>
            <a:r>
              <a:rPr lang="en-US" altLang="en-US">
                <a:solidFill>
                  <a:srgbClr val="FF0000"/>
                </a:solidFill>
              </a:rPr>
              <a:t> by the health </a:t>
            </a:r>
          </a:p>
          <a:p>
            <a:pPr algn="ctr"/>
            <a:r>
              <a:rPr lang="en-US" altLang="en-US">
                <a:solidFill>
                  <a:srgbClr val="FF0000"/>
                </a:solidFill>
              </a:rPr>
              <a:t>Worker</a:t>
            </a:r>
          </a:p>
          <a:p>
            <a:pPr algn="ctr"/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6875463" y="5013325"/>
            <a:ext cx="2089150" cy="161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Integrated clinical </a:t>
            </a:r>
          </a:p>
          <a:p>
            <a:pPr algn="ctr"/>
            <a:r>
              <a:rPr lang="en-US" altLang="en-US"/>
              <a:t>cases management</a:t>
            </a:r>
          </a:p>
        </p:txBody>
      </p:sp>
      <p:sp>
        <p:nvSpPr>
          <p:cNvPr id="11270" name="Text Box 10"/>
          <p:cNvSpPr txBox="1">
            <a:spLocks noChangeArrowheads="1"/>
          </p:cNvSpPr>
          <p:nvPr/>
        </p:nvSpPr>
        <p:spPr bwMode="auto">
          <a:xfrm>
            <a:off x="3352800" y="5013325"/>
            <a:ext cx="1987550" cy="161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/>
              <a:t>National programs collaborate in integrated training courses</a:t>
            </a:r>
          </a:p>
        </p:txBody>
      </p:sp>
      <p:sp>
        <p:nvSpPr>
          <p:cNvPr id="11271" name="Rectangle 11"/>
          <p:cNvSpPr>
            <a:spLocks noChangeArrowheads="1"/>
          </p:cNvSpPr>
          <p:nvPr/>
        </p:nvSpPr>
        <p:spPr bwMode="auto">
          <a:xfrm>
            <a:off x="228600" y="5013325"/>
            <a:ext cx="2133600" cy="161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/>
              <a:t>Integrated clinical guidelines and training materials</a:t>
            </a:r>
          </a:p>
        </p:txBody>
      </p:sp>
      <p:sp>
        <p:nvSpPr>
          <p:cNvPr id="11272" name="Rectangle 20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8153400" cy="460375"/>
          </a:xfrm>
        </p:spPr>
        <p:txBody>
          <a:bodyPr>
            <a:normAutofit fontScale="90000"/>
          </a:bodyPr>
          <a:lstStyle/>
          <a:p>
            <a:r>
              <a:rPr lang="en-US" altLang="en-US" sz="3500" smtClean="0"/>
              <a:t/>
            </a:r>
            <a:br>
              <a:rPr lang="en-US" altLang="en-US" sz="3500" smtClean="0"/>
            </a:br>
            <a:r>
              <a:rPr lang="en-US" altLang="en-US" sz="3500" smtClean="0"/>
              <a:t/>
            </a:r>
            <a:br>
              <a:rPr lang="en-US" altLang="en-US" sz="3500" smtClean="0"/>
            </a:br>
            <a:r>
              <a:rPr lang="en-US" altLang="en-US" sz="3500" smtClean="0"/>
              <a:t>Improving Health Workers Skills</a:t>
            </a:r>
            <a:br>
              <a:rPr lang="en-US" altLang="en-US" sz="3500" smtClean="0"/>
            </a:br>
            <a:r>
              <a:rPr lang="en-US" altLang="en-US" sz="3500" smtClean="0"/>
              <a:t/>
            </a:r>
            <a:br>
              <a:rPr lang="en-US" altLang="en-US" sz="3500" smtClean="0"/>
            </a:br>
            <a:r>
              <a:rPr lang="en-US" altLang="en-US" sz="2000" smtClean="0"/>
              <a:t/>
            </a:r>
            <a:br>
              <a:rPr lang="en-US" altLang="en-US" sz="2000" smtClean="0"/>
            </a:br>
            <a:endParaRPr lang="en-US" altLang="en-US" sz="2000" smtClean="0"/>
          </a:p>
        </p:txBody>
      </p:sp>
      <p:sp>
        <p:nvSpPr>
          <p:cNvPr id="11273" name="Line 27"/>
          <p:cNvSpPr>
            <a:spLocks noChangeShapeType="1"/>
          </p:cNvSpPr>
          <p:nvPr/>
        </p:nvSpPr>
        <p:spPr bwMode="auto">
          <a:xfrm>
            <a:off x="5651500" y="2057400"/>
            <a:ext cx="1082675" cy="45085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4" name="Line 28"/>
          <p:cNvSpPr>
            <a:spLocks noChangeShapeType="1"/>
          </p:cNvSpPr>
          <p:nvPr/>
        </p:nvSpPr>
        <p:spPr bwMode="auto">
          <a:xfrm>
            <a:off x="2457450" y="5761038"/>
            <a:ext cx="992188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5" name="Line 29"/>
          <p:cNvSpPr>
            <a:spLocks noChangeShapeType="1"/>
          </p:cNvSpPr>
          <p:nvPr/>
        </p:nvSpPr>
        <p:spPr bwMode="auto">
          <a:xfrm>
            <a:off x="5467350" y="5792788"/>
            <a:ext cx="992188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6" name="Line 30"/>
          <p:cNvSpPr>
            <a:spLocks noChangeShapeType="1"/>
          </p:cNvSpPr>
          <p:nvPr/>
        </p:nvSpPr>
        <p:spPr bwMode="auto">
          <a:xfrm>
            <a:off x="5649913" y="2625725"/>
            <a:ext cx="1082675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7" name="Line 32"/>
          <p:cNvSpPr>
            <a:spLocks noChangeShapeType="1"/>
          </p:cNvSpPr>
          <p:nvPr/>
        </p:nvSpPr>
        <p:spPr bwMode="auto">
          <a:xfrm flipV="1">
            <a:off x="5662613" y="2760663"/>
            <a:ext cx="1082675" cy="269875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8" name="Line 33"/>
          <p:cNvSpPr>
            <a:spLocks noChangeShapeType="1"/>
          </p:cNvSpPr>
          <p:nvPr/>
        </p:nvSpPr>
        <p:spPr bwMode="auto">
          <a:xfrm flipV="1">
            <a:off x="5708650" y="2908300"/>
            <a:ext cx="990600" cy="541338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9" name="Line 34"/>
          <p:cNvSpPr>
            <a:spLocks noChangeShapeType="1"/>
          </p:cNvSpPr>
          <p:nvPr/>
        </p:nvSpPr>
        <p:spPr bwMode="auto">
          <a:xfrm>
            <a:off x="2133600" y="2508250"/>
            <a:ext cx="1082675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80" name="Line 35"/>
          <p:cNvSpPr>
            <a:spLocks noChangeShapeType="1"/>
          </p:cNvSpPr>
          <p:nvPr/>
        </p:nvSpPr>
        <p:spPr bwMode="auto">
          <a:xfrm>
            <a:off x="2133600" y="2873375"/>
            <a:ext cx="1082675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81" name="Line 36"/>
          <p:cNvSpPr>
            <a:spLocks noChangeShapeType="1"/>
          </p:cNvSpPr>
          <p:nvPr/>
        </p:nvSpPr>
        <p:spPr bwMode="auto">
          <a:xfrm>
            <a:off x="2133600" y="3178175"/>
            <a:ext cx="1082675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82" name="Line 37"/>
          <p:cNvSpPr>
            <a:spLocks noChangeShapeType="1"/>
          </p:cNvSpPr>
          <p:nvPr/>
        </p:nvSpPr>
        <p:spPr bwMode="auto">
          <a:xfrm>
            <a:off x="2133600" y="3429000"/>
            <a:ext cx="1082675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83" name="Rectangle 20"/>
          <p:cNvSpPr txBox="1">
            <a:spLocks noChangeArrowheads="1"/>
          </p:cNvSpPr>
          <p:nvPr/>
        </p:nvSpPr>
        <p:spPr bwMode="auto">
          <a:xfrm>
            <a:off x="911225" y="1268413"/>
            <a:ext cx="7332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altLang="en-US" sz="3500" dirty="0">
                <a:latin typeface="Calibri" pitchFamily="34" charset="0"/>
              </a:rPr>
              <a:t/>
            </a:r>
            <a:br>
              <a:rPr lang="en-US" altLang="en-US" sz="3500" dirty="0">
                <a:latin typeface="Calibri" pitchFamily="34" charset="0"/>
              </a:rPr>
            </a:br>
            <a:r>
              <a:rPr lang="en-US" altLang="en-US" sz="3500" dirty="0">
                <a:latin typeface="Calibri" pitchFamily="34" charset="0"/>
              </a:rPr>
              <a:t>Vertical programs Approach</a:t>
            </a:r>
            <a:br>
              <a:rPr lang="en-US" altLang="en-US" sz="3500" dirty="0">
                <a:latin typeface="Calibri" pitchFamily="34" charset="0"/>
              </a:rPr>
            </a:br>
            <a:r>
              <a:rPr lang="en-US" altLang="en-US" sz="2000" dirty="0">
                <a:latin typeface="Calibri" pitchFamily="34" charset="0"/>
              </a:rPr>
              <a:t/>
            </a:r>
            <a:br>
              <a:rPr lang="en-US" altLang="en-US" sz="2000" dirty="0">
                <a:latin typeface="Calibri" pitchFamily="34" charset="0"/>
              </a:rPr>
            </a:br>
            <a:endParaRPr lang="en-US" altLang="en-US" sz="2000" dirty="0">
              <a:latin typeface="Calibri" pitchFamily="34" charset="0"/>
            </a:endParaRPr>
          </a:p>
        </p:txBody>
      </p:sp>
      <p:sp>
        <p:nvSpPr>
          <p:cNvPr id="11284" name="Rectangle 20"/>
          <p:cNvSpPr txBox="1">
            <a:spLocks noChangeArrowheads="1"/>
          </p:cNvSpPr>
          <p:nvPr/>
        </p:nvSpPr>
        <p:spPr bwMode="auto">
          <a:xfrm>
            <a:off x="1274763" y="4292600"/>
            <a:ext cx="73342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altLang="en-US" sz="3500" dirty="0">
                <a:latin typeface="Calibri" pitchFamily="34" charset="0"/>
              </a:rPr>
              <a:t/>
            </a:r>
            <a:br>
              <a:rPr lang="en-US" altLang="en-US" sz="3500" dirty="0">
                <a:latin typeface="Calibri" pitchFamily="34" charset="0"/>
              </a:rPr>
            </a:br>
            <a:r>
              <a:rPr lang="en-US" altLang="en-US" sz="3500" dirty="0" smtClean="0">
                <a:latin typeface="Calibri" pitchFamily="34" charset="0"/>
              </a:rPr>
              <a:t>IMNCI </a:t>
            </a:r>
            <a:r>
              <a:rPr lang="en-US" altLang="en-US" sz="3500" dirty="0">
                <a:latin typeface="Calibri" pitchFamily="34" charset="0"/>
              </a:rPr>
              <a:t>case management Approach</a:t>
            </a:r>
            <a:r>
              <a:rPr lang="en-US" altLang="en-US" sz="2000" dirty="0">
                <a:latin typeface="Calibri" pitchFamily="34" charset="0"/>
              </a:rPr>
              <a:t/>
            </a:r>
            <a:br>
              <a:rPr lang="en-US" altLang="en-US" sz="2000" dirty="0">
                <a:latin typeface="Calibri" pitchFamily="34" charset="0"/>
              </a:rPr>
            </a:br>
            <a:endParaRPr lang="en-US" altLang="en-US" sz="2000" dirty="0">
              <a:latin typeface="Calibri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1000" y="1295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BEFORE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7200" y="4419600"/>
            <a:ext cx="78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AFTER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2546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F8AD81-5710-4E8B-8046-C9DDEA6084BD}" type="datetime1">
              <a:rPr lang="en-GB" smtClean="0"/>
              <a:pPr>
                <a:defRPr/>
              </a:pPr>
              <a:t>06/02/2018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19FBB9-312C-4353-9240-438AD36EB68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0867719"/>
              </p:ext>
            </p:extLst>
          </p:nvPr>
        </p:nvGraphicFramePr>
        <p:xfrm>
          <a:off x="241300" y="393700"/>
          <a:ext cx="8813800" cy="6007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684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83" y="393700"/>
            <a:ext cx="8923228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90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395288" y="985092"/>
            <a:ext cx="8497887" cy="3910253"/>
          </a:xfrm>
        </p:spPr>
        <p:txBody>
          <a:bodyPr>
            <a:normAutofit/>
          </a:bodyPr>
          <a:lstStyle/>
          <a:p>
            <a:pPr lvl="1" eaLnBrk="1" hangingPunct="1">
              <a:buClr>
                <a:schemeClr val="bg2">
                  <a:lumMod val="50000"/>
                </a:schemeClr>
              </a:buClr>
              <a:buNone/>
            </a:pPr>
            <a:r>
              <a:rPr lang="en-GB" dirty="0" smtClean="0">
                <a:solidFill>
                  <a:srgbClr val="000000"/>
                </a:solidFill>
                <a:latin typeface="Calibri" charset="0"/>
              </a:rPr>
              <a:t> </a:t>
            </a:r>
            <a:endParaRPr lang="en-GB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buClr>
                <a:schemeClr val="tx2"/>
              </a:buClr>
              <a:buFont typeface="Wingdings" charset="2"/>
              <a:buChar char="v"/>
            </a:pPr>
            <a:r>
              <a:rPr lang="en-GB" sz="1800" dirty="0">
                <a:solidFill>
                  <a:srgbClr val="000000"/>
                </a:solidFill>
                <a:latin typeface="Calibri" charset="0"/>
              </a:rPr>
              <a:t>Prevalence of fever in children below 5 years in Kenya is </a:t>
            </a:r>
            <a:r>
              <a:rPr lang="en-GB" sz="1800" b="1" dirty="0">
                <a:solidFill>
                  <a:srgbClr val="000000"/>
                </a:solidFill>
                <a:latin typeface="Calibri" charset="0"/>
              </a:rPr>
              <a:t>24% </a:t>
            </a:r>
            <a:r>
              <a:rPr lang="en-GB" sz="1800" dirty="0">
                <a:solidFill>
                  <a:srgbClr val="000000"/>
                </a:solidFill>
                <a:latin typeface="Calibri" charset="0"/>
              </a:rPr>
              <a:t>(KDHS, 2014).</a:t>
            </a:r>
          </a:p>
          <a:p>
            <a:pPr eaLnBrk="1" hangingPunct="1">
              <a:buClr>
                <a:schemeClr val="tx2"/>
              </a:buClr>
              <a:buFont typeface="Wingdings" charset="2"/>
              <a:buChar char="v"/>
            </a:pPr>
            <a:r>
              <a:rPr lang="en-GB" sz="1800" dirty="0">
                <a:solidFill>
                  <a:srgbClr val="000000"/>
                </a:solidFill>
                <a:latin typeface="Calibri" charset="0"/>
              </a:rPr>
              <a:t>A child with fever may have malaria, measles or another severe disease. </a:t>
            </a:r>
          </a:p>
          <a:p>
            <a:pPr eaLnBrk="1" hangingPunct="1">
              <a:buClr>
                <a:schemeClr val="tx2"/>
              </a:buClr>
              <a:buFont typeface="Wingdings" charset="2"/>
              <a:buChar char="v"/>
            </a:pPr>
            <a:r>
              <a:rPr lang="en-GB" sz="1800" dirty="0">
                <a:solidFill>
                  <a:srgbClr val="000000"/>
                </a:solidFill>
                <a:latin typeface="Calibri" charset="0"/>
              </a:rPr>
              <a:t>Fever may also be due to a simple cough, cold or other viral infection.</a:t>
            </a:r>
          </a:p>
          <a:p>
            <a:pPr>
              <a:buClr>
                <a:schemeClr val="tx2"/>
              </a:buClr>
              <a:buFont typeface="Wingdings" charset="2"/>
              <a:buChar char="v"/>
            </a:pPr>
            <a:r>
              <a:rPr lang="en-GB" sz="1800" dirty="0">
                <a:solidFill>
                  <a:srgbClr val="000000"/>
                </a:solidFill>
                <a:latin typeface="Calibri" charset="0"/>
              </a:rPr>
              <a:t>Malaria currently causes 4% (</a:t>
            </a:r>
            <a:r>
              <a:rPr lang="en-GB" sz="1800" i="1" dirty="0">
                <a:solidFill>
                  <a:srgbClr val="000000"/>
                </a:solidFill>
                <a:latin typeface="Calibri" charset="0"/>
              </a:rPr>
              <a:t>WHO/CHERG 2014) </a:t>
            </a:r>
            <a:r>
              <a:rPr lang="en-GB" sz="1800" dirty="0">
                <a:solidFill>
                  <a:srgbClr val="000000"/>
                </a:solidFill>
                <a:latin typeface="Calibri" charset="0"/>
              </a:rPr>
              <a:t>of under five deaths</a:t>
            </a:r>
          </a:p>
          <a:p>
            <a:pPr eaLnBrk="1" hangingPunct="1">
              <a:buClr>
                <a:schemeClr val="tx2"/>
              </a:buClr>
              <a:buFont typeface="Wingdings" charset="2"/>
              <a:buChar char="v"/>
            </a:pPr>
            <a:endParaRPr lang="en-GB" sz="18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03427" name="Date Placeholder 6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64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3299" indent="-282038" eaLnBrk="0" hangingPunct="0">
              <a:defRPr sz="2364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8152" indent="-225630" eaLnBrk="0" hangingPunct="0">
              <a:defRPr sz="2364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9413" indent="-225630" eaLnBrk="0" hangingPunct="0">
              <a:defRPr sz="2364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0674" indent="-225630" eaLnBrk="0" hangingPunct="0">
              <a:defRPr sz="2364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1935" indent="-225630" eaLnBrk="0" fontAlgn="base" hangingPunct="0">
              <a:spcBef>
                <a:spcPct val="0"/>
              </a:spcBef>
              <a:spcAft>
                <a:spcPct val="0"/>
              </a:spcAft>
              <a:defRPr sz="2364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33196" indent="-225630" eaLnBrk="0" fontAlgn="base" hangingPunct="0">
              <a:spcBef>
                <a:spcPct val="0"/>
              </a:spcBef>
              <a:spcAft>
                <a:spcPct val="0"/>
              </a:spcAft>
              <a:defRPr sz="2364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84457" indent="-225630" eaLnBrk="0" fontAlgn="base" hangingPunct="0">
              <a:spcBef>
                <a:spcPct val="0"/>
              </a:spcBef>
              <a:spcAft>
                <a:spcPct val="0"/>
              </a:spcAft>
              <a:defRPr sz="2364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35717" indent="-225630" eaLnBrk="0" fontAlgn="base" hangingPunct="0">
              <a:spcBef>
                <a:spcPct val="0"/>
              </a:spcBef>
              <a:spcAft>
                <a:spcPct val="0"/>
              </a:spcAft>
              <a:defRPr sz="2364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8DB2A02-84DC-E943-AD38-40D717DAAD37}" type="datetime1">
              <a:rPr lang="en-GB" sz="1800">
                <a:solidFill>
                  <a:srgbClr val="898989"/>
                </a:solidFill>
                <a:latin typeface="Calibri" charset="0"/>
              </a:rPr>
              <a:pPr eaLnBrk="1" hangingPunct="1"/>
              <a:t>06/02/2018</a:t>
            </a:fld>
            <a:endParaRPr lang="en-US" sz="18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103428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64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3299" indent="-282038" eaLnBrk="0" hangingPunct="0">
              <a:defRPr sz="2364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8152" indent="-225630" eaLnBrk="0" hangingPunct="0">
              <a:defRPr sz="2364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9413" indent="-225630" eaLnBrk="0" hangingPunct="0">
              <a:defRPr sz="2364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0674" indent="-225630" eaLnBrk="0" hangingPunct="0">
              <a:defRPr sz="2364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1935" indent="-225630" eaLnBrk="0" fontAlgn="base" hangingPunct="0">
              <a:spcBef>
                <a:spcPct val="0"/>
              </a:spcBef>
              <a:spcAft>
                <a:spcPct val="0"/>
              </a:spcAft>
              <a:defRPr sz="2364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33196" indent="-225630" eaLnBrk="0" fontAlgn="base" hangingPunct="0">
              <a:spcBef>
                <a:spcPct val="0"/>
              </a:spcBef>
              <a:spcAft>
                <a:spcPct val="0"/>
              </a:spcAft>
              <a:defRPr sz="2364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84457" indent="-225630" eaLnBrk="0" fontAlgn="base" hangingPunct="0">
              <a:spcBef>
                <a:spcPct val="0"/>
              </a:spcBef>
              <a:spcAft>
                <a:spcPct val="0"/>
              </a:spcAft>
              <a:defRPr sz="2364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35717" indent="-225630" eaLnBrk="0" fontAlgn="base" hangingPunct="0">
              <a:spcBef>
                <a:spcPct val="0"/>
              </a:spcBef>
              <a:spcAft>
                <a:spcPct val="0"/>
              </a:spcAft>
              <a:defRPr sz="2364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E462FE7-3F86-E044-BC60-86BB4E954002}" type="slidenum">
              <a:rPr lang="en-US" sz="1800">
                <a:solidFill>
                  <a:srgbClr val="898989"/>
                </a:solidFill>
                <a:latin typeface="Calibri" charset="0"/>
              </a:rPr>
              <a:pPr eaLnBrk="1" hangingPunct="1"/>
              <a:t>6</a:t>
            </a:fld>
            <a:endParaRPr lang="en-US" sz="18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5849"/>
            <a:ext cx="8913813" cy="914400"/>
          </a:xfrm>
        </p:spPr>
        <p:txBody>
          <a:bodyPr>
            <a:normAutofit/>
          </a:bodyPr>
          <a:lstStyle/>
          <a:p>
            <a:r>
              <a:rPr lang="en-US" sz="3300" dirty="0" smtClean="0"/>
              <a:t>Fever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404138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28600"/>
            <a:ext cx="8642350" cy="939800"/>
          </a:xfrm>
        </p:spPr>
        <p:txBody>
          <a:bodyPr>
            <a:normAutofit fontScale="90000"/>
          </a:bodyPr>
          <a:lstStyle/>
          <a:p>
            <a:r>
              <a:rPr lang="en-GB" altLang="en-US" sz="3200" dirty="0" smtClean="0">
                <a:latin typeface="Tahoma" pitchFamily="34" charset="0"/>
              </a:rPr>
              <a:t>How do we address this high mortality rates?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268413"/>
            <a:ext cx="7848600" cy="5410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altLang="en-US" sz="1800" dirty="0" smtClean="0">
                <a:solidFill>
                  <a:schemeClr val="tx1"/>
                </a:solidFill>
              </a:rPr>
              <a:t>We Need simple, standard guidelines for these conditions: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altLang="en-US" sz="1800" dirty="0" smtClean="0">
              <a:solidFill>
                <a:schemeClr val="tx1"/>
              </a:solidFill>
            </a:endParaRPr>
          </a:p>
          <a:p>
            <a:pPr lvl="3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en-GB" altLang="en-US" dirty="0" smtClean="0">
                <a:solidFill>
                  <a:schemeClr val="tx1"/>
                </a:solidFill>
              </a:rPr>
              <a:t>In </a:t>
            </a:r>
            <a:r>
              <a:rPr lang="en-GB" altLang="en-US" dirty="0" smtClean="0">
                <a:solidFill>
                  <a:schemeClr val="tx1"/>
                </a:solidFill>
              </a:rPr>
              <a:t>diagnosis </a:t>
            </a:r>
            <a:endParaRPr lang="en-GB" altLang="en-US" dirty="0" smtClean="0">
              <a:solidFill>
                <a:schemeClr val="tx1"/>
              </a:solidFill>
            </a:endParaRPr>
          </a:p>
          <a:p>
            <a:pPr lvl="3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en-GB" altLang="en-US" dirty="0" smtClean="0">
                <a:solidFill>
                  <a:schemeClr val="tx1"/>
                </a:solidFill>
              </a:rPr>
              <a:t>In management</a:t>
            </a:r>
          </a:p>
          <a:p>
            <a:pPr lvl="3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GB" altLang="en-US" dirty="0" smtClean="0">
                <a:solidFill>
                  <a:schemeClr val="tx1"/>
                </a:solidFill>
              </a:rPr>
              <a:t>	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r>
              <a:rPr lang="en-GB" altLang="en-US" sz="1800" dirty="0" smtClean="0">
                <a:solidFill>
                  <a:schemeClr val="tx1"/>
                </a:solidFill>
              </a:rPr>
              <a:t>The guidelines must  also be scientifically and professionally sound.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None/>
            </a:pPr>
            <a:endParaRPr lang="en-GB" altLang="en-US" sz="1800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r>
              <a:rPr lang="en-GB" altLang="en-US" sz="1800" dirty="0" smtClean="0">
                <a:solidFill>
                  <a:schemeClr val="tx1"/>
                </a:solidFill>
              </a:rPr>
              <a:t>WHO and UNICEF developed a package for countries with infant mortality rate &gt;40/1000 live births. Kenya has since </a:t>
            </a:r>
            <a:r>
              <a:rPr lang="en-US" altLang="en-US" sz="1800" dirty="0" smtClean="0">
                <a:solidFill>
                  <a:schemeClr val="tx1"/>
                </a:solidFill>
              </a:rPr>
              <a:t>adopted this approach.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</a:rPr>
              <a:t>This package is called Integrated </a:t>
            </a:r>
            <a:r>
              <a:rPr lang="en-US" altLang="en-US" sz="1800" b="1" dirty="0" smtClean="0">
                <a:solidFill>
                  <a:schemeClr val="tx1"/>
                </a:solidFill>
              </a:rPr>
              <a:t>Management of Neonatal and Childhood Illnesses </a:t>
            </a:r>
            <a:r>
              <a:rPr lang="en-US" altLang="en-US" sz="1800" dirty="0" smtClean="0">
                <a:solidFill>
                  <a:schemeClr val="tx1"/>
                </a:solidFill>
              </a:rPr>
              <a:t>(</a:t>
            </a:r>
            <a:r>
              <a:rPr lang="en-US" altLang="en-US" sz="1800" b="1" dirty="0" smtClean="0">
                <a:solidFill>
                  <a:schemeClr val="tx1"/>
                </a:solidFill>
              </a:rPr>
              <a:t>IMNCI</a:t>
            </a:r>
            <a:r>
              <a:rPr lang="en-US" altLang="en-US" sz="1800" dirty="0" smtClean="0">
                <a:solidFill>
                  <a:schemeClr val="tx1"/>
                </a:solidFill>
              </a:rPr>
              <a:t>)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GB" altLang="en-US" sz="1800" dirty="0" smtClean="0">
                <a:solidFill>
                  <a:schemeClr val="tx1"/>
                </a:solidFill>
              </a:rPr>
              <a:t>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altLang="en-US" sz="1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4656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" y="149860"/>
            <a:ext cx="8913813" cy="626204"/>
          </a:xfrm>
        </p:spPr>
        <p:txBody>
          <a:bodyPr>
            <a:normAutofit fontScale="90000"/>
          </a:bodyPr>
          <a:lstStyle/>
          <a:p>
            <a:r>
              <a:rPr lang="en-US"/>
              <a:t>IMNCI Components and Intervention Areas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5A77BE-66E9-4A8C-BBEA-E0851D5FF224}" type="datetime1">
              <a:rPr lang="en-GB" smtClean="0"/>
              <a:pPr>
                <a:defRPr/>
              </a:pPr>
              <a:t>06/02/2018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DE352-ED90-445D-B3B8-3DBD744D7C8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324600" y="914400"/>
            <a:ext cx="2286000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Improve family and community practices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29000" y="914400"/>
            <a:ext cx="2057400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Improve health systems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" y="914400"/>
            <a:ext cx="205740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Improve health workers skills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2451080"/>
            <a:ext cx="2514600" cy="34163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Case management standards and guidelines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Training of facility based health care providers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IMNCI roles for private providers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Maintenance of competence among trained health workers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00400" y="2382083"/>
            <a:ext cx="2514600" cy="424731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County planning and management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Availability of IMNCI drugs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Quality improvement and supervision at health facilities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Referral pathways and services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Health information system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248400" y="2257485"/>
            <a:ext cx="2514600" cy="452431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Appropriate care seeking 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Nutrition / Infant feeding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Home case management and adherence of recommended treatment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Community involvements in health services planning and monitoring 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1216818" y="19804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4266406" y="19804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7239794" y="19804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84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GB" altLang="en-US" sz="3600" dirty="0" smtClean="0">
                <a:latin typeface="Tahoma" pitchFamily="34" charset="0"/>
              </a:rPr>
              <a:t>IMNCI Clinical Guidelines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 flipV="1">
            <a:off x="3505200" y="20574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V="1">
            <a:off x="7848600" y="2057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17" name="Text Box 10"/>
          <p:cNvSpPr txBox="1">
            <a:spLocks noChangeArrowheads="1"/>
          </p:cNvSpPr>
          <p:nvPr/>
        </p:nvSpPr>
        <p:spPr bwMode="auto">
          <a:xfrm>
            <a:off x="1524000" y="31242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2743200" y="3048000"/>
            <a:ext cx="1828800" cy="514350"/>
          </a:xfrm>
          <a:prstGeom prst="rect">
            <a:avLst/>
          </a:prstGeom>
          <a:noFill/>
          <a:ln w="57150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>
                <a:latin typeface="Tahoma" pitchFamily="34" charset="0"/>
              </a:rPr>
              <a:t>2 months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6553200" y="2971800"/>
            <a:ext cx="1371600" cy="514350"/>
          </a:xfrm>
          <a:prstGeom prst="rect">
            <a:avLst/>
          </a:prstGeom>
          <a:noFill/>
          <a:ln w="57150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>
                <a:latin typeface="Tahoma" pitchFamily="34" charset="0"/>
              </a:rPr>
              <a:t>5 years</a:t>
            </a:r>
          </a:p>
        </p:txBody>
      </p:sp>
      <p:sp>
        <p:nvSpPr>
          <p:cNvPr id="13325" name="Text Box 15"/>
          <p:cNvSpPr txBox="1">
            <a:spLocks noChangeArrowheads="1"/>
          </p:cNvSpPr>
          <p:nvPr/>
        </p:nvSpPr>
        <p:spPr bwMode="auto">
          <a:xfrm>
            <a:off x="685800" y="4724400"/>
            <a:ext cx="7162800" cy="400050"/>
          </a:xfrm>
          <a:prstGeom prst="rect">
            <a:avLst/>
          </a:prstGeom>
          <a:noFill/>
          <a:ln w="5715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latin typeface="Tahoma" pitchFamily="34" charset="0"/>
              </a:rPr>
              <a:t>			</a:t>
            </a:r>
            <a:r>
              <a:rPr lang="en-GB" altLang="en-US" sz="2000" dirty="0" smtClean="0">
                <a:latin typeface="Tahoma" pitchFamily="34" charset="0"/>
              </a:rPr>
              <a:t>IMNCI </a:t>
            </a:r>
            <a:r>
              <a:rPr lang="en-GB" altLang="en-US" sz="2000" dirty="0">
                <a:latin typeface="Tahoma" pitchFamily="34" charset="0"/>
              </a:rPr>
              <a:t>Guidelines</a:t>
            </a:r>
          </a:p>
        </p:txBody>
      </p:sp>
      <p:sp>
        <p:nvSpPr>
          <p:cNvPr id="13326" name="Text Box 16"/>
          <p:cNvSpPr txBox="1">
            <a:spLocks noChangeArrowheads="1"/>
          </p:cNvSpPr>
          <p:nvPr/>
        </p:nvSpPr>
        <p:spPr bwMode="auto">
          <a:xfrm>
            <a:off x="3505200" y="1447800"/>
            <a:ext cx="4343400" cy="514350"/>
          </a:xfrm>
          <a:prstGeom prst="rect">
            <a:avLst/>
          </a:prstGeom>
          <a:noFill/>
          <a:ln w="5715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>
                <a:latin typeface="Tahoma" pitchFamily="34" charset="0"/>
              </a:rPr>
              <a:t>Sick Child</a:t>
            </a:r>
          </a:p>
        </p:txBody>
      </p:sp>
      <p:sp>
        <p:nvSpPr>
          <p:cNvPr id="13327" name="Text Box 17"/>
          <p:cNvSpPr txBox="1">
            <a:spLocks noChangeArrowheads="1"/>
          </p:cNvSpPr>
          <p:nvPr/>
        </p:nvSpPr>
        <p:spPr bwMode="auto">
          <a:xfrm>
            <a:off x="762000" y="3048000"/>
            <a:ext cx="1676400" cy="514350"/>
          </a:xfrm>
          <a:prstGeom prst="rect">
            <a:avLst/>
          </a:prstGeom>
          <a:noFill/>
          <a:ln w="57150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>
                <a:latin typeface="Tahoma" pitchFamily="34" charset="0"/>
              </a:rPr>
              <a:t>Birth</a:t>
            </a:r>
          </a:p>
        </p:txBody>
      </p:sp>
      <p:sp>
        <p:nvSpPr>
          <p:cNvPr id="13328" name="Line 18"/>
          <p:cNvSpPr>
            <a:spLocks noChangeShapeType="1"/>
          </p:cNvSpPr>
          <p:nvPr/>
        </p:nvSpPr>
        <p:spPr bwMode="auto">
          <a:xfrm flipV="1">
            <a:off x="762000" y="20574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9" name="Text Box 19"/>
          <p:cNvSpPr txBox="1">
            <a:spLocks noChangeArrowheads="1"/>
          </p:cNvSpPr>
          <p:nvPr/>
        </p:nvSpPr>
        <p:spPr bwMode="auto">
          <a:xfrm>
            <a:off x="762000" y="1447800"/>
            <a:ext cx="2667000" cy="514350"/>
          </a:xfrm>
          <a:prstGeom prst="rect">
            <a:avLst/>
          </a:prstGeom>
          <a:noFill/>
          <a:ln w="5715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>
                <a:latin typeface="Tahoma" pitchFamily="34" charset="0"/>
              </a:rPr>
              <a:t>Sick Young infant</a:t>
            </a: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 flipV="1">
            <a:off x="685800" y="3733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V="1">
            <a:off x="7848600" y="3733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701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 animBg="1"/>
      <p:bldP spid="13321" grpId="0" animBg="1"/>
      <p:bldP spid="13323" grpId="0" animBg="1"/>
      <p:bldP spid="13324" grpId="0" animBg="1"/>
      <p:bldP spid="13325" grpId="0" animBg="1"/>
      <p:bldP spid="13326" grpId="0" animBg="1"/>
      <p:bldP spid="13327" grpId="0" animBg="1"/>
      <p:bldP spid="13328" grpId="0" animBg="1"/>
      <p:bldP spid="13329" grpId="0" animBg="1"/>
      <p:bldP spid="20" grpId="0" animBg="1"/>
      <p:bldP spid="21" grpId="0" animBg="1"/>
    </p:bldLst>
  </p:timing>
</p:sld>
</file>

<file path=ppt/theme/theme1.xml><?xml version="1.0" encoding="utf-8"?>
<a:theme xmlns:a="http://schemas.openxmlformats.org/drawingml/2006/main" name="Perception">
  <a:themeElements>
    <a:clrScheme name="Sky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10117</TotalTime>
  <Words>735</Words>
  <Application>Microsoft Office PowerPoint</Application>
  <PresentationFormat>On-screen Show (4:3)</PresentationFormat>
  <Paragraphs>144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ＭＳ Ｐゴシック</vt:lpstr>
      <vt:lpstr>Arial</vt:lpstr>
      <vt:lpstr>Calibri</vt:lpstr>
      <vt:lpstr>Tahoma</vt:lpstr>
      <vt:lpstr>Times New Roman</vt:lpstr>
      <vt:lpstr>Wingdings</vt:lpstr>
      <vt:lpstr>Wingdings 2</vt:lpstr>
      <vt:lpstr>Perception</vt:lpstr>
      <vt:lpstr>INTERGRATED MANAGEMENT OF NEWBORN AND CHILDHOOD ILLNESSES (IMNCI)</vt:lpstr>
      <vt:lpstr> Objective of IMNCI Case Management Training: </vt:lpstr>
      <vt:lpstr>  Improving Health Workers Skills   </vt:lpstr>
      <vt:lpstr>PowerPoint Presentation</vt:lpstr>
      <vt:lpstr>PowerPoint Presentation</vt:lpstr>
      <vt:lpstr>Fever</vt:lpstr>
      <vt:lpstr>How do we address this high mortality rates?</vt:lpstr>
      <vt:lpstr>IMNCI Components and Intervention Areas</vt:lpstr>
      <vt:lpstr>IMNCI Clinical Guidelines</vt:lpstr>
      <vt:lpstr>Important aspects (1)</vt:lpstr>
      <vt:lpstr>Important Aspects (2)</vt:lpstr>
      <vt:lpstr>The IMNCI Case Management Process</vt:lpstr>
      <vt:lpstr>The Chart Booklet and the Recording form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V: GOOD NUTRITION &amp; MALNUTRITION</dc:title>
  <dc:creator>Betty</dc:creator>
  <cp:lastModifiedBy>Vincent Wamache</cp:lastModifiedBy>
  <cp:revision>132</cp:revision>
  <cp:lastPrinted>2016-11-02T10:48:48Z</cp:lastPrinted>
  <dcterms:created xsi:type="dcterms:W3CDTF">2016-10-21T08:08:10Z</dcterms:created>
  <dcterms:modified xsi:type="dcterms:W3CDTF">2018-02-07T10:22:13Z</dcterms:modified>
</cp:coreProperties>
</file>