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80" r:id="rId11"/>
    <p:sldId id="266" r:id="rId12"/>
    <p:sldId id="267" r:id="rId13"/>
    <p:sldId id="268" r:id="rId14"/>
    <p:sldId id="269" r:id="rId15"/>
    <p:sldId id="270" r:id="rId16"/>
    <p:sldId id="278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23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Joint injuries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P. J. Okoth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083E90-574C-45CF-97B7-538E2647F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062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12C74D-652A-4B7E-98E3-9423A4E477C8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8FDEAC-FCC4-4771-A81E-DA93D71FE1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336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2EA52-7CE2-4765-AE32-5B9727BEFFEE}" type="datetime1">
              <a:rPr lang="en-US" smtClean="0"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605E-58B4-4004-BAA6-C71FC331792A}" type="datetime1">
              <a:rPr lang="en-US" smtClean="0"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7275B-DF48-4AE7-BBBF-E68EEC0F20FA}" type="datetime1">
              <a:rPr lang="en-US" smtClean="0"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A6302-CF86-4D28-8720-B32840DDC9D3}" type="datetime1">
              <a:rPr lang="en-US" smtClean="0"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3F35D-9F6D-49B9-8BDA-CA963BE6A83A}" type="datetime1">
              <a:rPr lang="en-US" smtClean="0"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E25F3-9976-4BEF-BE5F-AB1349EB2C0D}" type="datetime1">
              <a:rPr lang="en-US" smtClean="0"/>
              <a:t>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66CD3-9AE0-4921-BDFE-1EC114F08443}" type="datetime1">
              <a:rPr lang="en-US" smtClean="0"/>
              <a:t>1/18/2018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DEC57-6CAB-4DA1-9B6E-9C22D8B52B69}" type="datetime1">
              <a:rPr lang="en-US" smtClean="0"/>
              <a:t>1/18/2018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C2589-2978-45B2-868C-CE5AA6865D8E}" type="datetime1">
              <a:rPr lang="en-US" smtClean="0"/>
              <a:t>1/18/2018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84C79-1CC0-4F24-B7EB-590174F678A9}" type="datetime1">
              <a:rPr lang="en-US" smtClean="0"/>
              <a:t>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A7E6-A0B9-4750-9A98-A2BC57ECF1F0}" type="datetime1">
              <a:rPr lang="en-US" smtClean="0"/>
              <a:t>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6E9B926-2479-4785-9563-C3859AB235DC}" type="datetime1">
              <a:rPr lang="en-US" smtClean="0"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JOINT INJURIES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5189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Ruptured ligament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p.j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0640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Ruptured ligament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The ligament is </a:t>
            </a:r>
            <a:r>
              <a:rPr lang="en-US" sz="3200" b="1" dirty="0" smtClean="0"/>
              <a:t>completely torn</a:t>
            </a:r>
            <a:r>
              <a:rPr lang="en-US" sz="3200" dirty="0" smtClean="0"/>
              <a:t> and the joint is </a:t>
            </a:r>
            <a:r>
              <a:rPr lang="en-US" sz="3200" b="1" dirty="0" smtClean="0"/>
              <a:t>unstable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Sometimes avulsion of the bone to which the ligament is attached occurs if the ligament holds and fails to rupture.</a:t>
            </a:r>
          </a:p>
          <a:p>
            <a:r>
              <a:rPr lang="en-US" sz="3200" dirty="0" smtClean="0"/>
              <a:t>Treatment is easier in the case of avulsion because the bone fragment can be securely reattached.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923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/>
          <a:lstStyle/>
          <a:p>
            <a:r>
              <a:rPr lang="en-US" dirty="0" smtClean="0"/>
              <a:t>Ruptured ligament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334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The mechanism of injury is a </a:t>
            </a:r>
            <a:r>
              <a:rPr lang="en-US" sz="3200" b="1" dirty="0" smtClean="0"/>
              <a:t>sudden forceful twist</a:t>
            </a:r>
            <a:r>
              <a:rPr lang="en-US" sz="3200" dirty="0" smtClean="0"/>
              <a:t> or bending of the joint into an abnormal position.</a:t>
            </a:r>
          </a:p>
          <a:p>
            <a:r>
              <a:rPr lang="en-US" sz="3200" dirty="0" smtClean="0"/>
              <a:t>The patient might hear a snap sound during the injury.</a:t>
            </a:r>
          </a:p>
          <a:p>
            <a:r>
              <a:rPr lang="en-US" sz="3200" dirty="0" smtClean="0"/>
              <a:t>Most likely affects joints that are insecure by virtue of their shape or their being least well protected by the surrounding muscles.</a:t>
            </a:r>
          </a:p>
          <a:p>
            <a:r>
              <a:rPr lang="en-US" sz="3200" dirty="0" smtClean="0"/>
              <a:t>They include: The knee; The ankle; and Finger joints.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352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D2533C"/>
                </a:solidFill>
              </a:rPr>
              <a:t>Ruptured ligament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 smtClean="0"/>
              <a:t>Clinical features:</a:t>
            </a:r>
          </a:p>
          <a:p>
            <a:r>
              <a:rPr lang="en-US" sz="2800" dirty="0" smtClean="0"/>
              <a:t>Severe pain</a:t>
            </a:r>
          </a:p>
          <a:p>
            <a:r>
              <a:rPr lang="en-US" sz="2800" dirty="0" smtClean="0"/>
              <a:t>Bleeding under the skin (ecchymosis)</a:t>
            </a:r>
          </a:p>
          <a:p>
            <a:r>
              <a:rPr lang="en-US" sz="2800" dirty="0" smtClean="0"/>
              <a:t>Swollen joint, probably due to a </a:t>
            </a:r>
            <a:r>
              <a:rPr lang="en-US" sz="2800" dirty="0" err="1" smtClean="0"/>
              <a:t>haemarthrosis</a:t>
            </a:r>
            <a:endParaRPr lang="en-US" sz="2800" dirty="0" smtClean="0"/>
          </a:p>
          <a:p>
            <a:r>
              <a:rPr lang="en-US" sz="2800" dirty="0" smtClean="0"/>
              <a:t>Very tender joint, patient does not want the joint to be disturbed</a:t>
            </a:r>
          </a:p>
          <a:p>
            <a:r>
              <a:rPr lang="en-US" sz="2800" dirty="0" smtClean="0"/>
              <a:t>Examination under </a:t>
            </a:r>
            <a:r>
              <a:rPr lang="en-US" sz="2800" dirty="0" err="1" smtClean="0"/>
              <a:t>anaesthesia</a:t>
            </a:r>
            <a:r>
              <a:rPr lang="en-US" sz="2800" dirty="0" smtClean="0"/>
              <a:t> demonstrates joint instability. This distinguishes the lesion from a strain.</a:t>
            </a:r>
          </a:p>
          <a:p>
            <a:r>
              <a:rPr lang="en-US" sz="2800" dirty="0" smtClean="0"/>
              <a:t>X-ray may show a detached flake of bone where the ligament is inserted.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8163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Ruptured ligament </a:t>
            </a:r>
            <a:r>
              <a:rPr lang="en-US" dirty="0" smtClean="0"/>
              <a:t>…Treatment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Torn ligaments heal by fibrous scarring.</a:t>
            </a:r>
          </a:p>
          <a:p>
            <a:r>
              <a:rPr lang="en-US" sz="2800" dirty="0" smtClean="0"/>
              <a:t>Non-operative treatment is encouraged in the first instance.</a:t>
            </a:r>
          </a:p>
          <a:p>
            <a:r>
              <a:rPr lang="en-US" sz="2800" dirty="0" smtClean="0"/>
              <a:t>The joint is splinted for 1-2 weeks and local measures taken to reduce swelling [elevation, cold compress]</a:t>
            </a:r>
          </a:p>
          <a:p>
            <a:r>
              <a:rPr lang="en-US" sz="2800" dirty="0" smtClean="0"/>
              <a:t>Thereafter the splint is replaced with a functional brace that allows joint movement but prevents repeat injury to the ligament.</a:t>
            </a:r>
          </a:p>
          <a:p>
            <a:r>
              <a:rPr lang="en-US" sz="2800" dirty="0" smtClean="0"/>
              <a:t>Physiotherapy – muscle strengthening exercises.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8186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D2533C"/>
                </a:solidFill>
              </a:rPr>
              <a:t>Ruptured ligament …Treatment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In the case of an avulsion of bone with the ligament, reattachment of the ligament is indicated if the piece of bone is large enough.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9685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Dislocation and subluxation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p.j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874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Dislocation and subluxation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 smtClean="0"/>
              <a:t>Dislocation</a:t>
            </a:r>
            <a:r>
              <a:rPr lang="en-US" sz="3200" dirty="0" smtClean="0"/>
              <a:t> means that the joint surfaces are completely displaced and are no longer in contact.</a:t>
            </a:r>
          </a:p>
          <a:p>
            <a:r>
              <a:rPr lang="en-US" sz="3200" b="1" dirty="0" smtClean="0"/>
              <a:t>Subluxation</a:t>
            </a:r>
            <a:r>
              <a:rPr lang="en-US" sz="3200" dirty="0" smtClean="0"/>
              <a:t> implies a lesser degree of displacement, such that the articular surfaces are still partly apposed.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3732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D2533C"/>
                </a:solidFill>
              </a:rPr>
              <a:t>Dislocation and subluxation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dirty="0" smtClean="0"/>
              <a:t>Clinical features</a:t>
            </a:r>
          </a:p>
          <a:p>
            <a:r>
              <a:rPr lang="en-US" sz="3200" dirty="0" smtClean="0"/>
              <a:t>Severe joint pain</a:t>
            </a:r>
          </a:p>
          <a:p>
            <a:r>
              <a:rPr lang="en-US" sz="3200" dirty="0" smtClean="0"/>
              <a:t>Patient avoids moving the joint</a:t>
            </a:r>
          </a:p>
          <a:p>
            <a:r>
              <a:rPr lang="en-US" sz="3200" dirty="0" smtClean="0"/>
              <a:t>The shape of the joint is abnormal</a:t>
            </a:r>
          </a:p>
          <a:p>
            <a:r>
              <a:rPr lang="en-US" sz="3200" dirty="0" smtClean="0"/>
              <a:t>Bony landmarks may be displaced</a:t>
            </a:r>
          </a:p>
          <a:p>
            <a:r>
              <a:rPr lang="en-US" sz="3200" dirty="0" smtClean="0"/>
              <a:t>The limb is held in a characteristic position depending on the joint affected</a:t>
            </a:r>
          </a:p>
          <a:p>
            <a:r>
              <a:rPr lang="en-US" sz="3200" dirty="0" smtClean="0"/>
              <a:t>Movement is painful and restricted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8721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Dislocation and subluxation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dirty="0" smtClean="0"/>
              <a:t>X-ray findings:</a:t>
            </a:r>
          </a:p>
          <a:p>
            <a:r>
              <a:rPr lang="en-US" sz="3200" dirty="0" smtClean="0"/>
              <a:t>Radiographs will clinch the diagnosis and will also show if there is any associated bony injury (fracture-dislocation)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538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JOINT INJURIES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Joint injury:</a:t>
            </a:r>
            <a:r>
              <a:rPr lang="en-US" sz="2800" dirty="0"/>
              <a:t> An injury to any joint in the body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 </a:t>
            </a:r>
            <a:r>
              <a:rPr lang="en-US" sz="2800" dirty="0"/>
              <a:t>The larger limb joints tend to be the most utilized and are hence more prone to injuries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Severity </a:t>
            </a:r>
            <a:r>
              <a:rPr lang="en-US" sz="2800" dirty="0"/>
              <a:t>of symptoms varies depending on the type and location of injury and often the primary symptom is pain. </a:t>
            </a:r>
            <a:endParaRPr lang="en-US" sz="2800" dirty="0" smtClean="0"/>
          </a:p>
          <a:p>
            <a:r>
              <a:rPr lang="en-US" sz="2800" dirty="0" smtClean="0"/>
              <a:t>A </a:t>
            </a:r>
            <a:r>
              <a:rPr lang="en-US" sz="2800" dirty="0"/>
              <a:t>joint injury can involve damage to the bones, ligaments or other tissues of the joint. </a:t>
            </a:r>
            <a:endParaRPr lang="en-US" sz="2800" dirty="0" smtClean="0"/>
          </a:p>
          <a:p>
            <a:r>
              <a:rPr lang="en-US" sz="2800" dirty="0" smtClean="0"/>
              <a:t>The </a:t>
            </a:r>
            <a:r>
              <a:rPr lang="en-US" sz="2800" dirty="0"/>
              <a:t>injury may be acute (e.g. trauma) or chronic (e.g. overuse).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2550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Dislocation and subluxation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dirty="0" smtClean="0"/>
              <a:t>Apprehension test:</a:t>
            </a:r>
          </a:p>
          <a:p>
            <a:r>
              <a:rPr lang="en-US" sz="3200" dirty="0" smtClean="0"/>
              <a:t>If the dislocation is reduced by the time the patient is seen, the joint can be tested by stressing it as if almost to reproduce the suspected dislocation: the patient develops a sense of impending disaster and violently resists further manipulation.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9825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Dislocation and subluxation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dirty="0" smtClean="0"/>
              <a:t>Recurrent dislocation:</a:t>
            </a:r>
          </a:p>
          <a:p>
            <a:r>
              <a:rPr lang="en-US" sz="3200" dirty="0" smtClean="0"/>
              <a:t>If the ligaments and joint margins are damaged, repeated dislocation may occur. </a:t>
            </a:r>
          </a:p>
          <a:p>
            <a:r>
              <a:rPr lang="en-US" sz="3200" dirty="0" smtClean="0"/>
              <a:t>This </a:t>
            </a:r>
            <a:r>
              <a:rPr lang="en-US" sz="3200" dirty="0"/>
              <a:t>is termed </a:t>
            </a:r>
            <a:r>
              <a:rPr lang="en-US" sz="3200" b="1" dirty="0"/>
              <a:t>recurrent dislocation.</a:t>
            </a:r>
            <a:endParaRPr lang="en-US" sz="3200" b="1" dirty="0" smtClean="0"/>
          </a:p>
          <a:p>
            <a:r>
              <a:rPr lang="en-US" sz="3200" dirty="0" smtClean="0"/>
              <a:t>This is especially common in the shoulder and the patellofemoral joint.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4448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of dislocation/subluxation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The dislocation must be </a:t>
            </a:r>
            <a:r>
              <a:rPr lang="en-US" sz="3200" b="1" dirty="0" smtClean="0"/>
              <a:t>reduced as soon as possible </a:t>
            </a:r>
            <a:r>
              <a:rPr lang="en-US" sz="3200" dirty="0" smtClean="0"/>
              <a:t>by manipulation.</a:t>
            </a:r>
            <a:endParaRPr lang="en-US" sz="3200" b="1" dirty="0" smtClean="0"/>
          </a:p>
          <a:p>
            <a:r>
              <a:rPr lang="en-US" sz="3200" dirty="0" smtClean="0"/>
              <a:t>A general </a:t>
            </a:r>
            <a:r>
              <a:rPr lang="en-US" sz="3200" dirty="0" err="1" smtClean="0"/>
              <a:t>anaesthetic</a:t>
            </a:r>
            <a:r>
              <a:rPr lang="en-US" sz="3200" dirty="0" smtClean="0"/>
              <a:t> is usually required or an opioid analgesic [e.g. </a:t>
            </a:r>
            <a:r>
              <a:rPr lang="en-US" sz="3200" dirty="0" err="1" smtClean="0"/>
              <a:t>pethidine</a:t>
            </a:r>
            <a:r>
              <a:rPr lang="en-US" sz="3200" dirty="0" smtClean="0"/>
              <a:t> or morphine]</a:t>
            </a:r>
          </a:p>
          <a:p>
            <a:r>
              <a:rPr lang="en-US" sz="3200" dirty="0" smtClean="0"/>
              <a:t>A muscle relaxant may also be required [e.g. diazepam]</a:t>
            </a:r>
          </a:p>
          <a:p>
            <a:r>
              <a:rPr lang="en-US" sz="3200" dirty="0" smtClean="0"/>
              <a:t>The joint is then rested or immobilized until soft tissue swelling reduces – usually after 2 weeks.</a:t>
            </a:r>
          </a:p>
          <a:p>
            <a:r>
              <a:rPr lang="en-US" sz="3200" dirty="0" smtClean="0"/>
              <a:t>Physiotherapy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584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Complications of dislocation/subluxation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Vascular injury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Nerve injury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Avascular necrosis of bone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Heterotopic ossification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Joint stiffness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/>
              <a:t>Secondary osteoarthritis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188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Thank you.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141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SYMPTOMS of joint injury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Joint pain </a:t>
            </a:r>
          </a:p>
          <a:p>
            <a:r>
              <a:rPr lang="en-US" dirty="0"/>
              <a:t>Joint swelling </a:t>
            </a:r>
          </a:p>
          <a:p>
            <a:r>
              <a:rPr lang="en-US" dirty="0"/>
              <a:t>Joint redness </a:t>
            </a:r>
          </a:p>
          <a:p>
            <a:r>
              <a:rPr lang="en-US" dirty="0"/>
              <a:t>Joint discoloration </a:t>
            </a:r>
          </a:p>
          <a:p>
            <a:r>
              <a:rPr lang="en-US" dirty="0"/>
              <a:t>Inability to move joint </a:t>
            </a:r>
          </a:p>
          <a:p>
            <a:r>
              <a:rPr lang="en-US" dirty="0"/>
              <a:t>Movement problems </a:t>
            </a:r>
          </a:p>
          <a:p>
            <a:r>
              <a:rPr lang="en-US" dirty="0"/>
              <a:t>Bruising around </a:t>
            </a:r>
            <a:r>
              <a:rPr lang="en-US" dirty="0" smtClean="0"/>
              <a:t>joint</a:t>
            </a:r>
          </a:p>
          <a:p>
            <a:r>
              <a:rPr lang="en-US" dirty="0" smtClean="0"/>
              <a:t>Broken </a:t>
            </a:r>
            <a:r>
              <a:rPr lang="en-US" dirty="0"/>
              <a:t>bone in joint 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Deformed </a:t>
            </a:r>
            <a:r>
              <a:rPr lang="en-US" dirty="0"/>
              <a:t>joint </a:t>
            </a:r>
          </a:p>
          <a:p>
            <a:r>
              <a:rPr lang="en-US" dirty="0"/>
              <a:t>Joint tenderness </a:t>
            </a:r>
          </a:p>
          <a:p>
            <a:r>
              <a:rPr lang="en-US" dirty="0"/>
              <a:t>Reduced range of joint motion </a:t>
            </a:r>
          </a:p>
          <a:p>
            <a:r>
              <a:rPr lang="en-US" dirty="0"/>
              <a:t>Joint weakness </a:t>
            </a:r>
          </a:p>
          <a:p>
            <a:r>
              <a:rPr lang="en-US" dirty="0"/>
              <a:t>Joint numbness </a:t>
            </a:r>
          </a:p>
          <a:p>
            <a:r>
              <a:rPr lang="en-US" dirty="0"/>
              <a:t>Joint warmth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843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Mechanisms of injury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Joints are usually injured by </a:t>
            </a:r>
            <a:r>
              <a:rPr lang="en-US" sz="3200" b="1" dirty="0" smtClean="0"/>
              <a:t>twisting</a:t>
            </a:r>
            <a:r>
              <a:rPr lang="en-US" sz="3200" dirty="0" smtClean="0"/>
              <a:t> or </a:t>
            </a:r>
            <a:r>
              <a:rPr lang="en-US" sz="3200" b="1" dirty="0" smtClean="0"/>
              <a:t>tilting</a:t>
            </a:r>
            <a:r>
              <a:rPr lang="en-US" sz="3200" dirty="0" smtClean="0"/>
              <a:t> forces that </a:t>
            </a:r>
            <a:r>
              <a:rPr lang="en-US" sz="3200" b="1" dirty="0" smtClean="0"/>
              <a:t>stretch the ligaments and capsule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If the force is great enough the ligaments may tear, or the bone to which they are attached may be pulled apart.</a:t>
            </a:r>
          </a:p>
          <a:p>
            <a:r>
              <a:rPr lang="en-US" sz="3200" dirty="0" smtClean="0"/>
              <a:t>The articular cartilage may also be damaged if the joint surface is compressed or if there is a fracture into the joint.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492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Mechanisms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Forceful angulation usually tears ligaments rather than crush the bone.</a:t>
            </a:r>
          </a:p>
          <a:p>
            <a:r>
              <a:rPr lang="en-US" sz="3200" dirty="0" smtClean="0"/>
              <a:t>However, in older people with osteoporosis, the ligaments may hold and the bone on the opposite side of the joint is crushed.</a:t>
            </a:r>
          </a:p>
          <a:p>
            <a:r>
              <a:rPr lang="en-US" sz="3200" dirty="0" smtClean="0"/>
              <a:t>In children there may be a fracture-separation of the epiphysis.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882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joint injuries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A joint injury can be:</a:t>
            </a:r>
          </a:p>
          <a:p>
            <a:pPr lvl="1"/>
            <a:r>
              <a:rPr lang="en-US" sz="3200" dirty="0" smtClean="0"/>
              <a:t>A </a:t>
            </a:r>
            <a:r>
              <a:rPr lang="en-US" sz="3200" b="1" dirty="0" smtClean="0"/>
              <a:t>sprain</a:t>
            </a:r>
          </a:p>
          <a:p>
            <a:pPr lvl="1"/>
            <a:r>
              <a:rPr lang="en-US" sz="3200" dirty="0" smtClean="0"/>
              <a:t>A </a:t>
            </a:r>
            <a:r>
              <a:rPr lang="en-US" sz="3200" b="1" dirty="0" smtClean="0"/>
              <a:t>strain</a:t>
            </a:r>
            <a:r>
              <a:rPr lang="en-US" sz="3200" dirty="0" smtClean="0"/>
              <a:t> of the ligaments</a:t>
            </a:r>
          </a:p>
          <a:p>
            <a:pPr lvl="1"/>
            <a:r>
              <a:rPr lang="en-US" sz="3200" dirty="0" smtClean="0"/>
              <a:t>A </a:t>
            </a:r>
            <a:r>
              <a:rPr lang="en-US" sz="3200" b="1" dirty="0" smtClean="0"/>
              <a:t>rupture</a:t>
            </a:r>
            <a:r>
              <a:rPr lang="en-US" sz="3200" dirty="0" smtClean="0"/>
              <a:t> of the ligaments</a:t>
            </a:r>
          </a:p>
          <a:p>
            <a:pPr lvl="1"/>
            <a:r>
              <a:rPr lang="en-US" sz="3200" dirty="0" smtClean="0"/>
              <a:t>A </a:t>
            </a:r>
            <a:r>
              <a:rPr lang="en-US" sz="3200" b="1" dirty="0" smtClean="0"/>
              <a:t>subluxation</a:t>
            </a:r>
            <a:r>
              <a:rPr lang="en-US" sz="3200" dirty="0" smtClean="0"/>
              <a:t> of the joint </a:t>
            </a:r>
          </a:p>
          <a:p>
            <a:pPr lvl="1"/>
            <a:r>
              <a:rPr lang="en-US" sz="3200" dirty="0" smtClean="0"/>
              <a:t>A </a:t>
            </a:r>
            <a:r>
              <a:rPr lang="en-US" sz="3200" b="1" dirty="0" smtClean="0"/>
              <a:t>dislocation</a:t>
            </a:r>
            <a:r>
              <a:rPr lang="en-US" sz="3200" dirty="0" smtClean="0"/>
              <a:t> of the joint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184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Sprain/ </a:t>
            </a:r>
            <a:r>
              <a:rPr lang="en-US" dirty="0" smtClean="0"/>
              <a:t>Strain / Rupture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A </a:t>
            </a:r>
            <a:r>
              <a:rPr lang="en-US" sz="3200" b="1" dirty="0" smtClean="0"/>
              <a:t>sprain</a:t>
            </a:r>
            <a:r>
              <a:rPr lang="en-US" sz="3200" dirty="0" smtClean="0"/>
              <a:t> is any painful wrenching (twisting or pulling) movement of a joint that </a:t>
            </a:r>
            <a:r>
              <a:rPr lang="en-US" sz="3200" i="1" dirty="0" smtClean="0"/>
              <a:t>does not cause tearing</a:t>
            </a:r>
            <a:r>
              <a:rPr lang="en-US" sz="3200" dirty="0" smtClean="0"/>
              <a:t> of the capsule or ligaments.</a:t>
            </a:r>
          </a:p>
          <a:p>
            <a:r>
              <a:rPr lang="en-US" sz="3200" dirty="0" smtClean="0"/>
              <a:t>A </a:t>
            </a:r>
            <a:r>
              <a:rPr lang="en-US" sz="3200" b="1" dirty="0" smtClean="0"/>
              <a:t>strain</a:t>
            </a:r>
            <a:r>
              <a:rPr lang="en-US" sz="3200" dirty="0" smtClean="0"/>
              <a:t> is a physical effect of tensile stress associated with stretching of the ligaments, which </a:t>
            </a:r>
            <a:r>
              <a:rPr lang="en-US" sz="3200" i="1" dirty="0" smtClean="0"/>
              <a:t>involves tearing of some fibers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If the stretching or twisting force is severe enough, the ligament may be strained to the point of complete </a:t>
            </a:r>
            <a:r>
              <a:rPr lang="en-US" sz="3200" b="1" dirty="0" smtClean="0"/>
              <a:t>rupture</a:t>
            </a:r>
            <a:r>
              <a:rPr lang="en-US" sz="3200" dirty="0" smtClean="0"/>
              <a:t>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866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Strained ligament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Only </a:t>
            </a:r>
            <a:r>
              <a:rPr lang="en-US" sz="3200" b="1" dirty="0" smtClean="0"/>
              <a:t>some of the fibers</a:t>
            </a:r>
            <a:r>
              <a:rPr lang="en-US" sz="3200" dirty="0" smtClean="0"/>
              <a:t> in the ligament are </a:t>
            </a:r>
            <a:r>
              <a:rPr lang="en-US" sz="3200" b="1" dirty="0" smtClean="0"/>
              <a:t>torn</a:t>
            </a:r>
            <a:r>
              <a:rPr lang="en-US" sz="3200" dirty="0" smtClean="0"/>
              <a:t> and the joint remains </a:t>
            </a:r>
            <a:r>
              <a:rPr lang="en-US" sz="3200" b="1" dirty="0" smtClean="0"/>
              <a:t>stable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The injury occurs when a joint is momentarily twisted or bent into an abnormal position.</a:t>
            </a:r>
          </a:p>
          <a:p>
            <a:r>
              <a:rPr lang="en-US" sz="3200" dirty="0" smtClean="0"/>
              <a:t>The joint is </a:t>
            </a:r>
            <a:r>
              <a:rPr lang="en-US" sz="3200" b="1" dirty="0" smtClean="0"/>
              <a:t>painful</a:t>
            </a:r>
            <a:r>
              <a:rPr lang="en-US" sz="3200" dirty="0" smtClean="0"/>
              <a:t> and </a:t>
            </a:r>
            <a:r>
              <a:rPr lang="en-US" sz="3200" b="1" dirty="0" smtClean="0"/>
              <a:t>swollen</a:t>
            </a:r>
            <a:r>
              <a:rPr lang="en-US" sz="3200" dirty="0" smtClean="0"/>
              <a:t> and the tissues may be </a:t>
            </a:r>
            <a:r>
              <a:rPr lang="en-US" sz="3200" b="1" dirty="0" smtClean="0"/>
              <a:t>bruised</a:t>
            </a:r>
            <a:r>
              <a:rPr lang="en-US" sz="3200" dirty="0" smtClean="0"/>
              <a:t>.</a:t>
            </a:r>
          </a:p>
          <a:p>
            <a:r>
              <a:rPr lang="en-US" sz="3200" b="1" dirty="0" smtClean="0"/>
              <a:t>Tenderness</a:t>
            </a:r>
            <a:r>
              <a:rPr lang="en-US" sz="3200" dirty="0" smtClean="0"/>
              <a:t> is localized to the injured ligament and tensing the tissues on that side causes a sharp increase in pain.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099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of a strained ligament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The joint should be </a:t>
            </a:r>
            <a:r>
              <a:rPr lang="en-US" sz="3200" b="1" dirty="0" smtClean="0"/>
              <a:t>firmly strapped</a:t>
            </a:r>
            <a:r>
              <a:rPr lang="en-US" sz="3200" dirty="0" smtClean="0"/>
              <a:t> and </a:t>
            </a:r>
            <a:r>
              <a:rPr lang="en-US" sz="3200" b="1" dirty="0" smtClean="0"/>
              <a:t>rested</a:t>
            </a:r>
            <a:r>
              <a:rPr lang="en-US" sz="3200" dirty="0" smtClean="0"/>
              <a:t> until the pain subsides.</a:t>
            </a:r>
          </a:p>
          <a:p>
            <a:r>
              <a:rPr lang="en-US" sz="3200" dirty="0" smtClean="0"/>
              <a:t>Thereafter active movements are encouraged.</a:t>
            </a:r>
          </a:p>
          <a:p>
            <a:r>
              <a:rPr lang="en-US" sz="3200" dirty="0" smtClean="0"/>
              <a:t>Muscle strengthening exercises are carried out.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8955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341</TotalTime>
  <Words>1045</Words>
  <Application>Microsoft Office PowerPoint</Application>
  <PresentationFormat>On-screen Show (4:3)</PresentationFormat>
  <Paragraphs>140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Clarity</vt:lpstr>
      <vt:lpstr>JOINT INJURIES</vt:lpstr>
      <vt:lpstr>JOINT INJURIES</vt:lpstr>
      <vt:lpstr>SYMPTOMS of joint injury</vt:lpstr>
      <vt:lpstr>Mechanisms of injury</vt:lpstr>
      <vt:lpstr>Mechanisms …</vt:lpstr>
      <vt:lpstr>Common joint injuries</vt:lpstr>
      <vt:lpstr>Sprain/ Strain / Rupture  </vt:lpstr>
      <vt:lpstr>Strained ligament</vt:lpstr>
      <vt:lpstr>Treatment of a strained ligament</vt:lpstr>
      <vt:lpstr>Ruptured ligament</vt:lpstr>
      <vt:lpstr>Ruptured ligament</vt:lpstr>
      <vt:lpstr>Ruptured ligament …</vt:lpstr>
      <vt:lpstr>Ruptured ligament …</vt:lpstr>
      <vt:lpstr>Ruptured ligament …Treatment</vt:lpstr>
      <vt:lpstr>Ruptured ligament …Treatment</vt:lpstr>
      <vt:lpstr>Dislocation and subluxation</vt:lpstr>
      <vt:lpstr>Dislocation and subluxation</vt:lpstr>
      <vt:lpstr>Dislocation and subluxation</vt:lpstr>
      <vt:lpstr>Dislocation and subluxation</vt:lpstr>
      <vt:lpstr>Dislocation and subluxation</vt:lpstr>
      <vt:lpstr>Dislocation and subluxation</vt:lpstr>
      <vt:lpstr>Treatment of dislocation/subluxation</vt:lpstr>
      <vt:lpstr>Complications of dislocation/subluxation</vt:lpstr>
      <vt:lpstr>The end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JOINT INJURIES</dc:title>
  <dc:creator>Peter Juma</dc:creator>
  <cp:lastModifiedBy>ADMIN</cp:lastModifiedBy>
  <cp:revision>22</cp:revision>
  <dcterms:created xsi:type="dcterms:W3CDTF">2006-08-16T00:00:00Z</dcterms:created>
  <dcterms:modified xsi:type="dcterms:W3CDTF">2018-01-18T10:29:53Z</dcterms:modified>
</cp:coreProperties>
</file>