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62" r:id="rId8"/>
    <p:sldId id="263" r:id="rId9"/>
    <p:sldId id="297" r:id="rId10"/>
    <p:sldId id="264" r:id="rId11"/>
    <p:sldId id="298" r:id="rId12"/>
    <p:sldId id="266" r:id="rId13"/>
    <p:sldId id="267" r:id="rId14"/>
    <p:sldId id="268" r:id="rId15"/>
    <p:sldId id="299" r:id="rId16"/>
    <p:sldId id="269" r:id="rId17"/>
    <p:sldId id="270" r:id="rId18"/>
    <p:sldId id="300" r:id="rId19"/>
    <p:sldId id="271" r:id="rId20"/>
    <p:sldId id="272" r:id="rId21"/>
    <p:sldId id="273" r:id="rId22"/>
    <p:sldId id="301" r:id="rId23"/>
    <p:sldId id="275" r:id="rId24"/>
    <p:sldId id="276" r:id="rId25"/>
    <p:sldId id="302" r:id="rId26"/>
    <p:sldId id="303" r:id="rId27"/>
    <p:sldId id="308" r:id="rId28"/>
    <p:sldId id="304" r:id="rId29"/>
    <p:sldId id="305" r:id="rId30"/>
    <p:sldId id="278" r:id="rId31"/>
    <p:sldId id="306" r:id="rId32"/>
    <p:sldId id="279" r:id="rId33"/>
    <p:sldId id="280" r:id="rId34"/>
    <p:sldId id="307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5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7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2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3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5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2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4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4481-4B1C-4074-B380-07289D6C709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27F0-13E4-42BD-A222-AD2971329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5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JOINTS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KATUA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2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7690"/>
            <a:ext cx="10515600" cy="4176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/>
          <a:lstStyle/>
          <a:p>
            <a:r>
              <a:rPr lang="en-GB" b="1" dirty="0"/>
              <a:t>SYNDESMOSES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bones are connected by a ligament, a cord or band of fibrous tissue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amount of movement allowed depends on the length of the connecting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fibers</a:t>
            </a:r>
            <a:r>
              <a:rPr lang="en-GB" dirty="0"/>
              <a:t>, and slight to considerable movement is possible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True </a:t>
            </a:r>
            <a:r>
              <a:rPr lang="en-GB" dirty="0"/>
              <a:t>movement is still prevented, so the joint is classed functionally as an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immovable </a:t>
            </a:r>
            <a:r>
              <a:rPr lang="en-GB" dirty="0"/>
              <a:t>joint, or synarthrosis.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35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dirty="0" smtClean="0"/>
              <a:t>GOMPHOSES.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 </a:t>
            </a:r>
            <a:r>
              <a:rPr lang="en-GB" b="1" dirty="0" smtClean="0"/>
              <a:t>gomphosis</a:t>
            </a:r>
            <a:r>
              <a:rPr lang="en-GB" dirty="0" smtClean="0"/>
              <a:t> is a peg-in-socket fibrous joint.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only example is the articulation of a tooth with its bony alveolar socket.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term gomphosis  refers to the way teeth are embedded in their sockets (as if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hammered in).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fibrous connection in this case is the short periodontal ligament.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84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/>
          <a:lstStyle/>
          <a:p>
            <a:r>
              <a:rPr lang="en-GB" b="1" dirty="0" smtClean="0"/>
              <a:t>CARTILAGINOUS JOINTS.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</a:t>
            </a:r>
            <a:r>
              <a:rPr lang="en-GB" b="1" dirty="0" smtClean="0"/>
              <a:t>cartilaginous joints</a:t>
            </a:r>
            <a:r>
              <a:rPr lang="en-GB" dirty="0" smtClean="0"/>
              <a:t> , the articulating bones are united by cartilage.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Like fibrous joints, they lack a joint cavity.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two types of cartilaginous joints are synchondroses and symphyses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42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94703"/>
          </a:xfrm>
        </p:spPr>
        <p:txBody>
          <a:bodyPr/>
          <a:lstStyle/>
          <a:p>
            <a:r>
              <a:rPr lang="en-GB" b="1" dirty="0" smtClean="0"/>
              <a:t>SYNCHONDROSES.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76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 bar or plate of hyaline cartilage unites the bones at a </a:t>
            </a:r>
            <a:r>
              <a:rPr lang="en-GB" b="1" dirty="0" smtClean="0"/>
              <a:t>synchondrosis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Virtually all synchondroses are synarthrotic.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- The most common examples of synchondroses are the epiphyseal plates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connecting the diaphysis and epiphysis regions in long bones of children.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27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893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Epiphyseal plates are temporary joints and eventually become synostoses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Another example of a synchondrosis is the immovable joint between the costal </a:t>
            </a:r>
          </a:p>
          <a:p>
            <a:pPr marL="0" indent="0">
              <a:buNone/>
            </a:pPr>
            <a:r>
              <a:rPr lang="en-GB" dirty="0"/>
              <a:t>   cartilage of the first rib and the manubrium of the sternum.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17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562" y="274972"/>
            <a:ext cx="902290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/>
          <a:lstStyle/>
          <a:p>
            <a:r>
              <a:rPr lang="en-GB" b="1" dirty="0" smtClean="0"/>
              <a:t>SYMPHYSES.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</a:t>
            </a:r>
            <a:r>
              <a:rPr lang="en-GB" b="1" dirty="0" smtClean="0"/>
              <a:t>symphyses</a:t>
            </a:r>
            <a:r>
              <a:rPr lang="en-GB" dirty="0"/>
              <a:t>,</a:t>
            </a:r>
            <a:r>
              <a:rPr lang="en-GB" dirty="0" smtClean="0"/>
              <a:t> the articular surfaces of the bones are covered with articular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(hyaline) cartilage, fused to an intervening pad, or plate, of fibrocartilage.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Since fibrocartilage is compressible and resilient, it acts as a shock absorber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permits a limited amount of movement at the joint.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70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067504" cy="596935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Symphyses are amphiarthrotic joints designed for strength with flexibility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Examples include the intervertebral joints and the pubic symphysis of the </a:t>
            </a:r>
          </a:p>
          <a:p>
            <a:pPr marL="0" indent="0">
              <a:buNone/>
            </a:pPr>
            <a:r>
              <a:rPr lang="en-GB" dirty="0"/>
              <a:t>   pelvis.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11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6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Joints</a:t>
            </a:r>
            <a:r>
              <a:rPr lang="en-GB" dirty="0"/>
              <a:t>, or </a:t>
            </a:r>
            <a:r>
              <a:rPr lang="en-GB" b="1" dirty="0" smtClean="0"/>
              <a:t>articulations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- Is </a:t>
            </a:r>
            <a:r>
              <a:rPr lang="en-GB" dirty="0"/>
              <a:t>the sites where two or more bones meet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- They </a:t>
            </a:r>
            <a:r>
              <a:rPr lang="en-GB" dirty="0"/>
              <a:t>give skeleton mobility, hold it together,  playing a protective role 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process.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  </a:t>
            </a:r>
            <a:r>
              <a:rPr lang="en-GB" dirty="0" smtClean="0"/>
              <a:t>- Joints </a:t>
            </a:r>
            <a:r>
              <a:rPr lang="en-GB" dirty="0"/>
              <a:t>are the weakest parts of the skeleton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- Their </a:t>
            </a:r>
            <a:r>
              <a:rPr lang="en-GB" dirty="0"/>
              <a:t>structure resists various forces, such as crushing or tearing, that threaten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to </a:t>
            </a:r>
            <a:r>
              <a:rPr lang="en-GB" dirty="0"/>
              <a:t>force them out of alignment.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61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4"/>
            <a:ext cx="10515600" cy="66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0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9098"/>
          </a:xfrm>
        </p:spPr>
        <p:txBody>
          <a:bodyPr/>
          <a:lstStyle/>
          <a:p>
            <a:r>
              <a:rPr lang="en-GB" b="1" dirty="0" smtClean="0"/>
              <a:t>SYNOVIAL JOINTS.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b="1" dirty="0" smtClean="0"/>
              <a:t>Synovial joints</a:t>
            </a:r>
            <a:r>
              <a:rPr lang="en-GB" dirty="0" smtClean="0"/>
              <a:t> are those in which the articulating bones are separated by a fluid-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containing joint cavity.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This arrangement permits substantial freedom of movement, and all synovial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joints are freely movable diarthroses.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All joints of the limbs—indeed, most joints of the body—fall into this class.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61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/>
          <a:lstStyle/>
          <a:p>
            <a:r>
              <a:rPr lang="en-GB" b="1" dirty="0"/>
              <a:t>GENERAL STRUCTURES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/>
          <a:lstStyle/>
          <a:p>
            <a:pPr fontAlgn="ctr"/>
            <a:r>
              <a:rPr lang="en-GB" dirty="0" smtClean="0"/>
              <a:t>Synovial </a:t>
            </a:r>
            <a:r>
              <a:rPr lang="en-GB" dirty="0"/>
              <a:t>joints have five distinguishing </a:t>
            </a:r>
            <a:r>
              <a:rPr lang="en-GB" dirty="0" smtClean="0"/>
              <a:t>features:-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b="1" dirty="0"/>
              <a:t>1.  Articular cartilage</a:t>
            </a:r>
            <a:r>
              <a:rPr lang="en-GB" b="1" dirty="0" smtClean="0"/>
              <a:t>.</a:t>
            </a:r>
          </a:p>
          <a:p>
            <a:pPr marL="0" indent="0" fontAlgn="ctr">
              <a:buNone/>
            </a:pPr>
            <a:r>
              <a:rPr lang="en-GB" b="1" dirty="0"/>
              <a:t> </a:t>
            </a:r>
            <a:r>
              <a:rPr lang="en-GB" dirty="0"/>
              <a:t>   </a:t>
            </a:r>
            <a:endParaRPr lang="en-GB" dirty="0" smtClean="0"/>
          </a:p>
          <a:p>
            <a:pPr marL="0" indent="0" fontAlgn="ctr">
              <a:buNone/>
            </a:pPr>
            <a:r>
              <a:rPr lang="en-GB" dirty="0"/>
              <a:t> </a:t>
            </a:r>
            <a:r>
              <a:rPr lang="en-GB" dirty="0" smtClean="0"/>
              <a:t>   - Glassy-smooth </a:t>
            </a:r>
            <a:r>
              <a:rPr lang="en-GB" dirty="0"/>
              <a:t>hyaline cartilage covers the opposing bone surfaces as articular </a:t>
            </a:r>
            <a:endParaRPr lang="en-GB" dirty="0" smtClean="0"/>
          </a:p>
          <a:p>
            <a:pPr marL="0" indent="0" fontAlgn="ctr">
              <a:buNone/>
            </a:pPr>
            <a:r>
              <a:rPr lang="en-GB" dirty="0"/>
              <a:t> </a:t>
            </a:r>
            <a:r>
              <a:rPr lang="en-GB" dirty="0" smtClean="0"/>
              <a:t>     cartilage.</a:t>
            </a:r>
          </a:p>
          <a:p>
            <a:pPr marL="0" indent="0" fontAlgn="ctr">
              <a:buNone/>
            </a:pPr>
            <a:r>
              <a:rPr lang="en-GB" dirty="0" smtClean="0"/>
              <a:t> </a:t>
            </a:r>
          </a:p>
          <a:p>
            <a:pPr marL="0" indent="0" fontAlgn="ctr">
              <a:buNone/>
            </a:pPr>
            <a:r>
              <a:rPr lang="en-GB" dirty="0"/>
              <a:t> </a:t>
            </a:r>
            <a:r>
              <a:rPr lang="en-GB" dirty="0" smtClean="0"/>
              <a:t>   - These </a:t>
            </a:r>
            <a:r>
              <a:rPr lang="en-GB" dirty="0"/>
              <a:t>thin (1 mm or less) but spongy cushions absorb compression placed on </a:t>
            </a:r>
            <a:endParaRPr lang="en-GB" dirty="0" smtClean="0"/>
          </a:p>
          <a:p>
            <a:pPr marL="0" indent="0" fontAlgn="ctr">
              <a:buNone/>
            </a:pPr>
            <a:r>
              <a:rPr lang="en-GB" dirty="0"/>
              <a:t> </a:t>
            </a:r>
            <a:r>
              <a:rPr lang="en-GB" dirty="0" smtClean="0"/>
              <a:t>      the </a:t>
            </a:r>
            <a:r>
              <a:rPr lang="en-GB" dirty="0"/>
              <a:t>joint and thereby keep the bone ends from being crushed.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9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 2.  Joint (synovial) cavity. </a:t>
            </a:r>
          </a:p>
          <a:p>
            <a:pPr marL="0" indent="0">
              <a:buNone/>
            </a:pPr>
            <a:r>
              <a:rPr lang="en-GB" dirty="0" smtClean="0"/>
              <a:t>   </a:t>
            </a:r>
          </a:p>
          <a:p>
            <a:pPr marL="0" indent="0">
              <a:buNone/>
            </a:pPr>
            <a:r>
              <a:rPr lang="en-GB" dirty="0" smtClean="0"/>
              <a:t>      - A feature unique to synovial joints, the joint cavity is really just a potential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space that contains a small amount of synovial fluid.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016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 3.  Articular capsule.</a:t>
            </a:r>
          </a:p>
          <a:p>
            <a:pPr marL="0" indent="0">
              <a:buNone/>
            </a:pPr>
            <a:r>
              <a:rPr lang="en-GB" b="1" dirty="0" smtClean="0"/>
              <a:t> </a:t>
            </a:r>
            <a:r>
              <a:rPr lang="en-GB" dirty="0" smtClean="0"/>
              <a:t>   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The joint cavity is enclosed by a two-layered articular capsule, or joint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capsule.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The external layer is a tough fibrous capsule, composed of dense irregular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connective tissue, continuous with periosteal of the articulating bones.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30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15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</a:t>
            </a:r>
            <a:r>
              <a:rPr lang="en-GB" dirty="0"/>
              <a:t>It strengthens the joint so that the bones are not pulled apart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- The inner layer of the joint capsule is a synovial membrane composed of </a:t>
            </a:r>
          </a:p>
          <a:p>
            <a:pPr marL="0" indent="0">
              <a:buNone/>
            </a:pPr>
            <a:r>
              <a:rPr lang="en-GB" dirty="0"/>
              <a:t>           loose connective tissue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- The fibrous capsule internally, it covers all internal joint surfaces that are not </a:t>
            </a:r>
          </a:p>
          <a:p>
            <a:pPr marL="0" indent="0">
              <a:buNone/>
            </a:pPr>
            <a:r>
              <a:rPr lang="en-GB" dirty="0"/>
              <a:t>           hyaline cartilage.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376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4.  Synovial fluid. 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A </a:t>
            </a:r>
            <a:r>
              <a:rPr lang="en-GB" dirty="0"/>
              <a:t>small amount of slippery synovial fluid occupies all free spaces within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joint </a:t>
            </a:r>
            <a:r>
              <a:rPr lang="en-GB" dirty="0"/>
              <a:t>capsule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- This </a:t>
            </a:r>
            <a:r>
              <a:rPr lang="en-GB" dirty="0"/>
              <a:t>fluid is derived largely by filtration from blood flowing through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capillaries </a:t>
            </a:r>
            <a:r>
              <a:rPr lang="en-GB" dirty="0"/>
              <a:t>in the synovial membrane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08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796"/>
            <a:ext cx="12192000" cy="545420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Synovial fluid has a viscous, egg-white consistency due to hyaluronic acid 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 smtClean="0"/>
              <a:t>secreted </a:t>
            </a:r>
            <a:r>
              <a:rPr lang="en-GB" dirty="0"/>
              <a:t>by cells in the synovial membrane, but it thins, becoming less viscous, 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 smtClean="0"/>
              <a:t>as </a:t>
            </a:r>
            <a:r>
              <a:rPr lang="en-GB" dirty="0"/>
              <a:t>it warms during joint activity.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Found within articular cartilages, provides a slippery weight-bearing film that </a:t>
            </a:r>
          </a:p>
          <a:p>
            <a:pPr marL="0" indent="0">
              <a:buNone/>
            </a:pPr>
            <a:r>
              <a:rPr lang="en-GB" dirty="0"/>
              <a:t>   reduces friction between the cartilages.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199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36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2192000" cy="62140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</a:t>
            </a:r>
            <a:r>
              <a:rPr lang="en-GB" dirty="0"/>
              <a:t>forced </a:t>
            </a:r>
            <a:r>
              <a:rPr lang="en-GB" dirty="0" smtClean="0"/>
              <a:t>from </a:t>
            </a:r>
            <a:r>
              <a:rPr lang="en-GB" dirty="0"/>
              <a:t>cartilages when a joint is </a:t>
            </a:r>
            <a:r>
              <a:rPr lang="en-GB" dirty="0" smtClean="0"/>
              <a:t>compressed.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As </a:t>
            </a:r>
            <a:r>
              <a:rPr lang="en-GB" dirty="0"/>
              <a:t>pressure </a:t>
            </a:r>
            <a:r>
              <a:rPr lang="en-GB" dirty="0" smtClean="0"/>
              <a:t>on </a:t>
            </a:r>
            <a:r>
              <a:rPr lang="en-GB" dirty="0"/>
              <a:t>joint is relieved, synovial fluid seeps back into the articular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cartilages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to be squeezed out </a:t>
            </a:r>
            <a:r>
              <a:rPr lang="en-GB" dirty="0" smtClean="0"/>
              <a:t>again when </a:t>
            </a:r>
            <a:r>
              <a:rPr lang="en-GB" dirty="0"/>
              <a:t>joint is </a:t>
            </a:r>
            <a:r>
              <a:rPr lang="en-GB" dirty="0" smtClean="0"/>
              <a:t>under pressure.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1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This mechanism, called weeping lubrication, lubricates the free surfaces of the </a:t>
            </a:r>
          </a:p>
          <a:p>
            <a:pPr marL="0" indent="0">
              <a:buNone/>
            </a:pPr>
            <a:r>
              <a:rPr lang="en-GB" dirty="0"/>
              <a:t>   cartilages and nourishes their cells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Synovial fluid also contains phagocytic cells that rid the joint cavity of microbes </a:t>
            </a:r>
          </a:p>
          <a:p>
            <a:pPr marL="0" indent="0">
              <a:buNone/>
            </a:pPr>
            <a:r>
              <a:rPr lang="en-GB" dirty="0"/>
              <a:t>   and cellular debris.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96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33340"/>
          </a:xfrm>
        </p:spPr>
        <p:txBody>
          <a:bodyPr/>
          <a:lstStyle/>
          <a:p>
            <a:r>
              <a:rPr lang="en-GB" dirty="0"/>
              <a:t>CLASSIFICATION OF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Joints </a:t>
            </a:r>
            <a:r>
              <a:rPr lang="en-GB" dirty="0"/>
              <a:t>are classified by </a:t>
            </a:r>
            <a:r>
              <a:rPr lang="en-GB" b="1" dirty="0"/>
              <a:t>structure</a:t>
            </a:r>
            <a:r>
              <a:rPr lang="en-GB" dirty="0"/>
              <a:t> and by </a:t>
            </a:r>
            <a:r>
              <a:rPr lang="en-GB" b="1" dirty="0"/>
              <a:t>function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S</a:t>
            </a:r>
            <a:r>
              <a:rPr lang="en-GB" dirty="0" smtClean="0"/>
              <a:t>tructural </a:t>
            </a:r>
            <a:r>
              <a:rPr lang="en-GB" dirty="0"/>
              <a:t>classification focuses on the material binding the bones together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and </a:t>
            </a:r>
            <a:r>
              <a:rPr lang="en-GB" dirty="0"/>
              <a:t>whether or not a joint cavity is present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Structurally</a:t>
            </a:r>
            <a:r>
              <a:rPr lang="en-GB" dirty="0"/>
              <a:t>, there </a:t>
            </a:r>
            <a:r>
              <a:rPr lang="en-GB" dirty="0" smtClean="0"/>
              <a:t>are:-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1. Fibrous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2. Cartilaginous</a:t>
            </a:r>
            <a:r>
              <a:rPr lang="en-GB" dirty="0"/>
              <a:t>, </a:t>
            </a:r>
          </a:p>
          <a:p>
            <a:pPr marL="0" indent="0">
              <a:buNone/>
            </a:pPr>
            <a:r>
              <a:rPr lang="en-GB" dirty="0" smtClean="0"/>
              <a:t>       3. Synovial </a:t>
            </a:r>
            <a:r>
              <a:rPr lang="en-GB" dirty="0"/>
              <a:t>joints 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353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974"/>
            <a:ext cx="12192000" cy="611102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5.  Reinforcing ligaments.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- Synovial joints are reinforced and strengthened by a number of band like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ligaments.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- These are capsular, or intrinsic, ligaments; that is, they are thickened parts of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the fibrous capsule.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08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- </a:t>
            </a:r>
            <a:r>
              <a:rPr lang="en-GB" dirty="0"/>
              <a:t>In other cases, they remain distinct and are found outside the capsule (extra </a:t>
            </a:r>
          </a:p>
          <a:p>
            <a:pPr marL="0" indent="0">
              <a:buNone/>
            </a:pPr>
            <a:r>
              <a:rPr lang="en-GB" dirty="0"/>
              <a:t>        capsular ligaments) or deep to it (intracapsular ligaments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- Since intracapsular ligaments are covered with synovial membrane, they do </a:t>
            </a:r>
          </a:p>
          <a:p>
            <a:pPr marL="0" indent="0">
              <a:buNone/>
            </a:pPr>
            <a:r>
              <a:rPr lang="en-GB" dirty="0"/>
              <a:t>        not actually lie within the joint cavity.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405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8" y="94669"/>
            <a:ext cx="979653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75007"/>
          </a:xfrm>
        </p:spPr>
        <p:txBody>
          <a:bodyPr/>
          <a:lstStyle/>
          <a:p>
            <a:r>
              <a:rPr lang="en-GB" b="1" dirty="0" smtClean="0"/>
              <a:t>BURSAE AND TENDON SHEATHS.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008"/>
            <a:ext cx="12192000" cy="558299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Bursae and tendon sheaths are not strictly part of synovial joints, but they are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often found closely associated with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Essentially bags of lubricant, they act to reduce friction between adjacent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structures during joint activity.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683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158"/>
            <a:ext cx="12192000" cy="591784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Bursae  are flattened fibrous sacs lined with synovial membrane and containing a </a:t>
            </a:r>
          </a:p>
          <a:p>
            <a:pPr marL="0" indent="0">
              <a:buNone/>
            </a:pPr>
            <a:r>
              <a:rPr lang="en-GB" dirty="0"/>
              <a:t>   thin film of synovial fluid.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They are common where ligaments, muscles, skin, tendons, or bones rub </a:t>
            </a:r>
          </a:p>
          <a:p>
            <a:pPr marL="0" indent="0">
              <a:buNone/>
            </a:pPr>
            <a:r>
              <a:rPr lang="en-GB" dirty="0"/>
              <a:t>   together.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922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445" y="180304"/>
            <a:ext cx="10479110" cy="65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7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093262" cy="516731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 tendon sheath is essentially an elongated bursa that wraps completely around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 tendon subjected to friction.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514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/>
          <a:lstStyle/>
          <a:p>
            <a:r>
              <a:rPr lang="en-GB" dirty="0" smtClean="0"/>
              <a:t>TYPES OF SYNOVIAL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9554"/>
            <a:ext cx="12192000" cy="542844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 Synovial joints can be classified further into six major categories:-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1. </a:t>
            </a:r>
            <a:r>
              <a:rPr lang="en-GB" dirty="0"/>
              <a:t>P</a:t>
            </a:r>
            <a:r>
              <a:rPr lang="en-GB" dirty="0" smtClean="0"/>
              <a:t>lane,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2. </a:t>
            </a:r>
            <a:r>
              <a:rPr lang="en-GB" dirty="0"/>
              <a:t>H</a:t>
            </a:r>
            <a:r>
              <a:rPr lang="en-GB" dirty="0" smtClean="0"/>
              <a:t>inge,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3. </a:t>
            </a:r>
            <a:r>
              <a:rPr lang="en-GB" dirty="0"/>
              <a:t>P</a:t>
            </a:r>
            <a:r>
              <a:rPr lang="en-GB" dirty="0" smtClean="0"/>
              <a:t>ivot,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4. </a:t>
            </a:r>
            <a:r>
              <a:rPr lang="en-GB" dirty="0"/>
              <a:t>C</a:t>
            </a:r>
            <a:r>
              <a:rPr lang="en-GB" dirty="0" smtClean="0"/>
              <a:t>ondyloid,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5. </a:t>
            </a:r>
            <a:r>
              <a:rPr lang="en-GB" dirty="0"/>
              <a:t>S</a:t>
            </a:r>
            <a:r>
              <a:rPr lang="en-GB" dirty="0" smtClean="0"/>
              <a:t>addle,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6. </a:t>
            </a:r>
            <a:r>
              <a:rPr lang="en-GB" dirty="0"/>
              <a:t>B</a:t>
            </a:r>
            <a:r>
              <a:rPr lang="en-GB" dirty="0" smtClean="0"/>
              <a:t>all-and-socket joints.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750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49250"/>
          </a:xfrm>
        </p:spPr>
        <p:txBody>
          <a:bodyPr/>
          <a:lstStyle/>
          <a:p>
            <a:r>
              <a:rPr lang="en-GB" dirty="0" smtClean="0"/>
              <a:t>PLANE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9250"/>
            <a:ext cx="12192000" cy="56087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plane joints  the articular surfaces are essentially flat, and they allow only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short gliding or translational movements.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Examples are the gliding joints the intercarpal and intertarsal joints, and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joints between vertebral articular processes.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Gliding does not involve rotation around any axis, and gliding joints are the only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examples of nonaxial joints.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79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81370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2197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972"/>
            <a:ext cx="12192000" cy="6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99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81824"/>
          </a:xfrm>
        </p:spPr>
        <p:txBody>
          <a:bodyPr/>
          <a:lstStyle/>
          <a:p>
            <a:r>
              <a:rPr lang="en-GB" dirty="0" smtClean="0"/>
              <a:t>HINGE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824"/>
            <a:ext cx="12192000" cy="577617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In hinge joints, a cylindrical projection of one bone fits into a trough-shaped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surface on another.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Motion is along a single plane and resembles that of a mechanical hinge.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uniaxial hinge joints permit flexion and extension only, typified by bending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and straightening the elbow and interphalangeal joints.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29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/>
          <a:lstStyle/>
          <a:p>
            <a:r>
              <a:rPr lang="en-GB" dirty="0" smtClean="0"/>
              <a:t>PIVOT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a pivot joint , the rounded end of one bone protrudes into a “sleeve” or ring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composed of bone (and possibly ligaments) of another.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only movement allowed is uniaxial rotation of one bone around its own long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axis.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An example is the joint between the atlas and dens of the axis, which allows you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to move your head from side to side to indicate “no.”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proximal radio ulnar joint, where the head of the radius rotates within a ring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like ligament secured to the ulna.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873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/>
          <a:lstStyle/>
          <a:p>
            <a:r>
              <a:rPr lang="en-GB" dirty="0" smtClean="0"/>
              <a:t>CONDYLOID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condyloid joints, the oval articular surface of one bone fits into a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complementary depression in another.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important characteristic is that both articulating surfaces are oval.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biaxial condyloid joints permit all angular motions, that is, flexion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extension, abduction and adduction, and circumduction.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radio carpal (wrist) joints and the metacarpophallengeal (knuckle) joints are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typical condyloid joints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2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9098"/>
          </a:xfrm>
        </p:spPr>
        <p:txBody>
          <a:bodyPr/>
          <a:lstStyle/>
          <a:p>
            <a:r>
              <a:rPr lang="en-GB" dirty="0" smtClean="0"/>
              <a:t>SADDLE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098"/>
            <a:ext cx="12192000" cy="5698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Saddle joints resemble condyloid joints, but they allow greater freedom of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movement.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Each articular surface has both concave and convex areas; that is, it is shaped like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 saddle.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articular surfaces then fit together, concave to convex surfaces.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E</a:t>
            </a:r>
            <a:r>
              <a:rPr lang="en-GB" dirty="0" smtClean="0"/>
              <a:t>xamples of saddle joints in the body are the carpometacarpal joints of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thumbs, and the movements allowed by these joints are clearly demonstrated by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twiddling your thumbs.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41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9098"/>
          </a:xfrm>
        </p:spPr>
        <p:txBody>
          <a:bodyPr/>
          <a:lstStyle/>
          <a:p>
            <a:r>
              <a:rPr lang="en-GB" dirty="0" smtClean="0"/>
              <a:t>BALL AND SOCKET JOINTS.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098"/>
            <a:ext cx="12192000" cy="56989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ball-and-socket joints, the spherical or hemispherical head of one bone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articulates with the cuplike socket of another.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joints are multiaxial and the most freely moving synovial joints.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Universal movement is allowed (that is, in all axes and planes, including rotation).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shoulder and hip joints are examples.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79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022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822"/>
            <a:ext cx="12192000" cy="62011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Functional </a:t>
            </a:r>
            <a:r>
              <a:rPr lang="en-GB" dirty="0"/>
              <a:t>classification is based on the amount of movement allowed at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joint.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There are:-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- </a:t>
            </a:r>
            <a:r>
              <a:rPr lang="en-GB" b="1" dirty="0" smtClean="0"/>
              <a:t>Synarthroses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I</a:t>
            </a:r>
            <a:r>
              <a:rPr lang="en-GB" dirty="0" smtClean="0"/>
              <a:t>mmovable joints.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- Amphiarthroses</a:t>
            </a:r>
            <a:r>
              <a:rPr lang="en-GB" dirty="0" smtClean="0"/>
              <a:t> - Slightly </a:t>
            </a:r>
            <a:r>
              <a:rPr lang="en-GB" dirty="0"/>
              <a:t>movable </a:t>
            </a:r>
            <a:r>
              <a:rPr lang="en-GB" dirty="0" smtClean="0"/>
              <a:t>joints.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- </a:t>
            </a:r>
            <a:r>
              <a:rPr lang="en-GB" b="1" dirty="0" smtClean="0"/>
              <a:t>Diarthroses</a:t>
            </a:r>
            <a:r>
              <a:rPr lang="en-GB" dirty="0"/>
              <a:t> </a:t>
            </a:r>
            <a:r>
              <a:rPr lang="en-GB" dirty="0" smtClean="0"/>
              <a:t>- Freely </a:t>
            </a:r>
            <a:r>
              <a:rPr lang="en-GB" dirty="0"/>
              <a:t>movable joints.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8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Freely movable joints predominate in the limbs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Immovable and slightly movable joints are largely restricted to the axial skeleton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 - Fibrous joints are immovable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Synovial joints are freely movable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Cartilaginous joints have both rigid and slightly movable examples.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78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9098"/>
          </a:xfrm>
        </p:spPr>
        <p:txBody>
          <a:bodyPr/>
          <a:lstStyle/>
          <a:p>
            <a:r>
              <a:rPr lang="en-GB" b="1" dirty="0" smtClean="0"/>
              <a:t>FIBROUS JOINTS: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bones are joined by fibrous tissue, no joint cavity is present.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amount of movement allowed depends on the length of the connective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tissue fibers uniting the bones.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Although a few are slightly movable, most fibrous joints are immovable.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Three types of fibrous joints are:-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1. </a:t>
            </a:r>
            <a:r>
              <a:rPr lang="en-GB" dirty="0"/>
              <a:t>S</a:t>
            </a:r>
            <a:r>
              <a:rPr lang="en-GB" dirty="0" smtClean="0"/>
              <a:t>utures,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2. </a:t>
            </a:r>
            <a:r>
              <a:rPr lang="en-GB" dirty="0"/>
              <a:t>S</a:t>
            </a:r>
            <a:r>
              <a:rPr lang="en-GB" dirty="0" smtClean="0"/>
              <a:t>yndesmoses,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3. </a:t>
            </a:r>
            <a:r>
              <a:rPr lang="en-GB" dirty="0"/>
              <a:t>G</a:t>
            </a:r>
            <a:r>
              <a:rPr lang="en-GB" dirty="0" smtClean="0"/>
              <a:t>omphoses.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10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/>
          <a:lstStyle/>
          <a:p>
            <a:r>
              <a:rPr lang="en-GB" b="1" dirty="0" smtClean="0"/>
              <a:t>SUTURES: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Sutures,  occur only between bones of the skull.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rticulating bone edges interlock, junction is filled by connective tissue fibers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that are continuous with the periosteum.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Resulting to rigid splices that bind the bones tightly together, allowing  bones to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grow at their edges during youth.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6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06" y="0"/>
            <a:ext cx="10515600" cy="3992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During middle age, the fibrous tissue ossifies and the skull bones fuse into a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single </a:t>
            </a:r>
            <a:r>
              <a:rPr lang="en-GB" dirty="0"/>
              <a:t>unit.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At this stage, the sutures are more precisely called </a:t>
            </a:r>
            <a:r>
              <a:rPr lang="en-GB" b="1" dirty="0"/>
              <a:t>synostoses</a:t>
            </a:r>
            <a:r>
              <a:rPr lang="en-GB" dirty="0"/>
              <a:t>, “bony junctions.”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Because movement of the cranial bones would damage the brain, the immovable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nature </a:t>
            </a:r>
            <a:r>
              <a:rPr lang="en-GB" dirty="0"/>
              <a:t>of sutures is a protective adaptation.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61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1752</Words>
  <Application>Microsoft Office PowerPoint</Application>
  <PresentationFormat>Widescreen</PresentationFormat>
  <Paragraphs>326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JOINTS</vt:lpstr>
      <vt:lpstr> Joints, or articulations.  </vt:lpstr>
      <vt:lpstr>CLASSIFICATION OF JOINTS</vt:lpstr>
      <vt:lpstr>.</vt:lpstr>
      <vt:lpstr>.</vt:lpstr>
      <vt:lpstr>.</vt:lpstr>
      <vt:lpstr>FIBROUS JOINTS:</vt:lpstr>
      <vt:lpstr>SUTURES:</vt:lpstr>
      <vt:lpstr>.</vt:lpstr>
      <vt:lpstr>…</vt:lpstr>
      <vt:lpstr>SYNDESMOSES</vt:lpstr>
      <vt:lpstr>GOMPHOSES.</vt:lpstr>
      <vt:lpstr>CARTILAGINOUS JOINTS.</vt:lpstr>
      <vt:lpstr>SYNCHONDROSES.</vt:lpstr>
      <vt:lpstr>.</vt:lpstr>
      <vt:lpstr>…..</vt:lpstr>
      <vt:lpstr>SYMPHYSES.</vt:lpstr>
      <vt:lpstr>.</vt:lpstr>
      <vt:lpstr>PowerPoint Presentation</vt:lpstr>
      <vt:lpstr>PowerPoint Presentation</vt:lpstr>
      <vt:lpstr>SYNOVIAL JOINTS.</vt:lpstr>
      <vt:lpstr>GENERAL STRUCTURES.</vt:lpstr>
      <vt:lpstr>.</vt:lpstr>
      <vt:lpstr>.</vt:lpstr>
      <vt:lpstr>.</vt:lpstr>
      <vt:lpstr>.</vt:lpstr>
      <vt:lpstr>.</vt:lpstr>
      <vt:lpstr>.</vt:lpstr>
      <vt:lpstr>.</vt:lpstr>
      <vt:lpstr>….</vt:lpstr>
      <vt:lpstr>.</vt:lpstr>
      <vt:lpstr>…..</vt:lpstr>
      <vt:lpstr>BURSAE AND TENDON SHEATHS.</vt:lpstr>
      <vt:lpstr>.</vt:lpstr>
      <vt:lpstr>…..</vt:lpstr>
      <vt:lpstr>….</vt:lpstr>
      <vt:lpstr>TYPES OF SYNOVIAL JOINTS.</vt:lpstr>
      <vt:lpstr>PLANE JOINTS.</vt:lpstr>
      <vt:lpstr>……</vt:lpstr>
      <vt:lpstr>HINGE JOINTS.</vt:lpstr>
      <vt:lpstr>PIVOT JOINTS.</vt:lpstr>
      <vt:lpstr>CONDYLOID JOINTS.</vt:lpstr>
      <vt:lpstr>SADDLE JOINTS.</vt:lpstr>
      <vt:lpstr>BALL AND SOCKET JOINTS.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</dc:title>
  <dc:creator>OWNER</dc:creator>
  <cp:lastModifiedBy>OWNER</cp:lastModifiedBy>
  <cp:revision>59</cp:revision>
  <dcterms:created xsi:type="dcterms:W3CDTF">2016-05-02T10:05:37Z</dcterms:created>
  <dcterms:modified xsi:type="dcterms:W3CDTF">2017-05-08T06:33:51Z</dcterms:modified>
</cp:coreProperties>
</file>