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fntdata" ContentType="application/x-fontdata"/>
  <Default Extension="bin" ContentType="application/vnd.openxmlformats-officedocument.oleObject"/>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Slides/notesSlide1.xml" ContentType="application/vnd.openxmlformats-officedocument.presentationml.notes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drawings/vmlDrawing2.vml" ContentType="application/vnd.openxmlformats-officedocument.vmlDrawing"/>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embedTrueTypeFonts="1"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Lst>
  <p:sldSz type="screen16x9" cy="6858000" cx="12192000"/>
  <p:notesSz cx="6858000" cy="9144000"/>
  <p:embeddedFontLst>
    <p:embeddedFont>
      <p:font typeface="WPS Special 1"/>
      <p:regular r:id="rId188"/>
    </p:embeddedFont>
  </p:embeddedFontLst>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000" autoAdjust="0"/>
    <p:restoredTop sz="94660"/>
  </p:normalViewPr>
  <p:slideViewPr>
    <p:cSldViewPr snapToGrid="0">
      <p:cViewPr varScale="1">
        <p:scale>
          <a:sx n="74" d="100"/>
          <a:sy n="74" d="100"/>
        </p:scale>
        <p:origin x="576" y="72"/>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font" Target="fonts/font1.fntdata"/><Relationship Id="rId189" Type="http://schemas.openxmlformats.org/officeDocument/2006/relationships/tableStyles" Target="tableStyles.xml"/><Relationship Id="rId190" Type="http://schemas.openxmlformats.org/officeDocument/2006/relationships/presProps" Target="presProps.xml"/><Relationship Id="rId191" Type="http://schemas.openxmlformats.org/officeDocument/2006/relationships/viewProps" Target="viewProps.xml"/><Relationship Id="rId192" Type="http://schemas.openxmlformats.org/officeDocument/2006/relationships/theme" Target="theme/theme1.xm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11" name=""/>
        <p:cNvGrpSpPr/>
        <p:nvPr/>
      </p:nvGrpSpPr>
      <p:grpSpPr>
        <a:xfrm>
          <a:off x="0" y="0"/>
          <a:ext cx="0" cy="0"/>
          <a:chOff x="0" y="0"/>
          <a:chExt cx="0" cy="0"/>
        </a:xfrm>
      </p:grpSpPr>
      <p:sp>
        <p:nvSpPr>
          <p:cNvPr id="1049050"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9051"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9052"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9053"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9054"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9055"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9056" name=""/>
          <p:cNvSpPr>
            <a:spLocks noGrp="1"/>
          </p:cNvSpPr>
          <p:nvPr>
            <p:ph type="body"/>
          </p:nvPr>
        </p:nvSpPr>
        <p:spPr/>
        <p:txBody>
          <a:bodyPr/>
          <a:p>
            <a:r>
              <a:rPr altLang="en-US" lang="zh-CN"/>
              <a:t>PENTAVALENT
</a:t>
            </a:r>
            <a:endParaRPr altLang="en-US" 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12" name=""/>
        <p:cNvGrpSpPr/>
        <p:nvPr/>
      </p:nvGrpSpPr>
      <p:grpSpPr>
        <a:xfrm>
          <a:off x="0" y="0"/>
          <a:ext cx="0" cy="0"/>
          <a:chOff x="0" y="0"/>
          <a:chExt cx="0" cy="0"/>
        </a:xfrm>
      </p:grpSpPr>
      <p:grpSp>
        <p:nvGrpSpPr>
          <p:cNvPr id="213" name="Group 15"/>
          <p:cNvGrpSpPr/>
          <p:nvPr/>
        </p:nvGrpSpPr>
        <p:grpSpPr>
          <a:xfrm>
            <a:off x="0" y="-8467"/>
            <a:ext cx="12192000" cy="6866467"/>
            <a:chOff x="0" y="-8467"/>
            <a:chExt cx="12192000" cy="6866467"/>
          </a:xfrm>
        </p:grpSpPr>
        <p:cxnSp>
          <p:nvCxnSpPr>
            <p:cNvPr id="3145730" name="Straight Connector 18"/>
            <p:cNvCxnSpPr>
              <a:cxnSpLocks/>
            </p:cNvCxnSpPr>
            <p:nvPr/>
          </p:nvCxnSpPr>
          <p:spPr>
            <a:xfrm>
              <a:off x="9371012" y="0"/>
              <a:ext cx="1219200" cy="6858000"/>
            </a:xfrm>
            <a:prstGeom prst="line"/>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3145731" name="Straight Connector 19"/>
            <p:cNvCxnSpPr>
              <a:cxnSpLocks/>
            </p:cNvCxnSpPr>
            <p:nvPr/>
          </p:nvCxnSpPr>
          <p:spPr>
            <a:xfrm flipH="1">
              <a:off x="7425267" y="3681413"/>
              <a:ext cx="4763558" cy="3176587"/>
            </a:xfrm>
            <a:prstGeom prst="line"/>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48605" name="Rectangle 23"/>
            <p:cNvSpPr/>
            <p:nvPr/>
          </p:nvSpPr>
          <p:spPr>
            <a:xfrm>
              <a:off x="9181476" y="-8467"/>
              <a:ext cx="3007349" cy="6866467"/>
            </a:xfrm>
            <a:custGeom>
              <a:av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6" name="Rectangle 25"/>
            <p:cNvSpPr/>
            <p:nvPr/>
          </p:nvSpPr>
          <p:spPr>
            <a:xfrm>
              <a:off x="9603442" y="-8467"/>
              <a:ext cx="2588558" cy="6866467"/>
            </a:xfrm>
            <a:custGeom>
              <a:av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7"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8" name="Rectangle 27"/>
            <p:cNvSpPr/>
            <p:nvPr/>
          </p:nvSpPr>
          <p:spPr>
            <a:xfrm>
              <a:off x="9334500" y="-8467"/>
              <a:ext cx="2854326" cy="6866467"/>
            </a:xfrm>
            <a:custGeom>
              <a:avLst/>
              <a:ah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9" name="Rectangle 28"/>
            <p:cNvSpPr/>
            <p:nvPr/>
          </p:nvSpPr>
          <p:spPr>
            <a:xfrm>
              <a:off x="10898730" y="-8467"/>
              <a:ext cx="1290094" cy="6866467"/>
            </a:xfrm>
            <a:custGeom>
              <a:av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0" name="Rectangle 29"/>
            <p:cNvSpPr/>
            <p:nvPr/>
          </p:nvSpPr>
          <p:spPr>
            <a:xfrm>
              <a:off x="10938999" y="-8467"/>
              <a:ext cx="1249825" cy="6866467"/>
            </a:xfrm>
            <a:custGeom>
              <a:avLst/>
              <a:ah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1"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2"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13"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dirty="0" lang="en-US"/>
          </a:p>
        </p:txBody>
      </p:sp>
      <p:sp>
        <p:nvSpPr>
          <p:cNvPr id="1048614" name="Subtitle 2"/>
          <p:cNvSpPr>
            <a:spLocks noGrp="1"/>
          </p:cNvSpPr>
          <p:nvPr>
            <p:ph type="subTitle" idx="1"/>
          </p:nvPr>
        </p:nvSpPr>
        <p:spPr>
          <a:xfrm>
            <a:off x="1507067" y="4050833"/>
            <a:ext cx="7766936" cy="1096899"/>
          </a:xfrm>
        </p:spPr>
        <p:txBody>
          <a:bodyPr anchor="t"/>
          <a:lstStyle>
            <a:lvl1pPr algn="r" indent="0" marL="0">
              <a:buNone/>
              <a:defRPr>
                <a:solidFill>
                  <a:schemeClr val="tx1">
                    <a:lumMod val="50000"/>
                    <a:lumOff val="50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endParaRPr dirty="0" lang="en-US"/>
          </a:p>
        </p:txBody>
      </p:sp>
      <p:sp>
        <p:nvSpPr>
          <p:cNvPr id="1048615"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8616" name="Footer Placeholder 4"/>
          <p:cNvSpPr>
            <a:spLocks noGrp="1"/>
          </p:cNvSpPr>
          <p:nvPr>
            <p:ph type="ftr" sz="quarter" idx="11"/>
          </p:nvPr>
        </p:nvSpPr>
        <p:spPr/>
        <p:txBody>
          <a:bodyPr/>
          <a:p>
            <a:endParaRPr lang="en-US"/>
          </a:p>
        </p:txBody>
      </p:sp>
      <p:sp>
        <p:nvSpPr>
          <p:cNvPr id="1048617"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405" name=""/>
        <p:cNvGrpSpPr/>
        <p:nvPr/>
      </p:nvGrpSpPr>
      <p:grpSpPr>
        <a:xfrm>
          <a:off x="0" y="0"/>
          <a:ext cx="0" cy="0"/>
          <a:chOff x="0" y="0"/>
          <a:chExt cx="0" cy="0"/>
        </a:xfrm>
      </p:grpSpPr>
      <p:sp>
        <p:nvSpPr>
          <p:cNvPr id="1049022" name="Title 1"/>
          <p:cNvSpPr>
            <a:spLocks noGrp="1"/>
          </p:cNvSpPr>
          <p:nvPr>
            <p:ph type="title"/>
          </p:nvPr>
        </p:nvSpPr>
        <p:spPr>
          <a:xfrm>
            <a:off x="677335" y="609600"/>
            <a:ext cx="8596668" cy="3403600"/>
          </a:xfrm>
        </p:spPr>
        <p:txBody>
          <a:bodyPr anchor="ctr">
            <a:normAutofit/>
          </a:bodyPr>
          <a:lstStyle>
            <a:lvl1pPr algn="l">
              <a:defRPr b="0" cap="none" sz="4400"/>
            </a:lvl1pPr>
          </a:lstStyle>
          <a:p>
            <a:r>
              <a:rPr lang="en-US"/>
              <a:t>Click to edit Master title style</a:t>
            </a:r>
            <a:endParaRPr dirty="0" lang="en-US"/>
          </a:p>
        </p:txBody>
      </p:sp>
      <p:sp>
        <p:nvSpPr>
          <p:cNvPr id="1049023" name="Text Placeholder 2"/>
          <p:cNvSpPr>
            <a:spLocks noGrp="1"/>
          </p:cNvSpPr>
          <p:nvPr>
            <p:ph type="body" idx="1"/>
          </p:nvPr>
        </p:nvSpPr>
        <p:spPr>
          <a:xfrm>
            <a:off x="677335" y="4470400"/>
            <a:ext cx="8596668"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9024"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9025" name="Footer Placeholder 4"/>
          <p:cNvSpPr>
            <a:spLocks noGrp="1"/>
          </p:cNvSpPr>
          <p:nvPr>
            <p:ph type="ftr" sz="quarter" idx="11"/>
          </p:nvPr>
        </p:nvSpPr>
        <p:spPr/>
        <p:txBody>
          <a:bodyPr/>
          <a:p>
            <a:endParaRPr lang="en-US"/>
          </a:p>
        </p:txBody>
      </p:sp>
      <p:sp>
        <p:nvSpPr>
          <p:cNvPr id="1049026"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398" name=""/>
        <p:cNvGrpSpPr/>
        <p:nvPr/>
      </p:nvGrpSpPr>
      <p:grpSpPr>
        <a:xfrm>
          <a:off x="0" y="0"/>
          <a:ext cx="0" cy="0"/>
          <a:chOff x="0" y="0"/>
          <a:chExt cx="0" cy="0"/>
        </a:xfrm>
      </p:grpSpPr>
      <p:sp>
        <p:nvSpPr>
          <p:cNvPr id="1048982" name="Title 1"/>
          <p:cNvSpPr>
            <a:spLocks noGrp="1"/>
          </p:cNvSpPr>
          <p:nvPr>
            <p:ph type="title"/>
          </p:nvPr>
        </p:nvSpPr>
        <p:spPr>
          <a:xfrm>
            <a:off x="931334" y="609600"/>
            <a:ext cx="8094134" cy="3022600"/>
          </a:xfrm>
        </p:spPr>
        <p:txBody>
          <a:bodyPr anchor="ctr">
            <a:normAutofit/>
          </a:bodyPr>
          <a:lstStyle>
            <a:lvl1pPr algn="l">
              <a:defRPr b="0" cap="none" sz="4400"/>
            </a:lvl1pPr>
          </a:lstStyle>
          <a:p>
            <a:r>
              <a:rPr lang="en-US"/>
              <a:t>Click to edit Master title style</a:t>
            </a:r>
            <a:endParaRPr dirty="0" lang="en-US"/>
          </a:p>
        </p:txBody>
      </p:sp>
      <p:sp>
        <p:nvSpPr>
          <p:cNvPr id="1048983" name="Text Placeholder 9"/>
          <p:cNvSpPr>
            <a:spLocks noGrp="1"/>
          </p:cNvSpPr>
          <p:nvPr>
            <p:ph type="body" sz="quarter" idx="13"/>
          </p:nvPr>
        </p:nvSpPr>
        <p:spPr>
          <a:xfrm>
            <a:off x="1366139" y="3632200"/>
            <a:ext cx="7224524" cy="381000"/>
          </a:xfrm>
        </p:spPr>
        <p:txBody>
          <a:bodyPr anchor="ctr">
            <a:noAutofit/>
          </a:bodyPr>
          <a:lstStyle>
            <a:lvl1pPr indent="0" marL="0">
              <a:buFontTx/>
              <a:buNone/>
              <a:defRPr sz="1600">
                <a:solidFill>
                  <a:schemeClr val="tx1">
                    <a:lumMod val="50000"/>
                    <a:lumOff val="50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a:t>Click to edit Master text styles</a:t>
            </a:r>
          </a:p>
        </p:txBody>
      </p:sp>
      <p:sp>
        <p:nvSpPr>
          <p:cNvPr id="1048984" name="Text Placeholder 2"/>
          <p:cNvSpPr>
            <a:spLocks noGrp="1"/>
          </p:cNvSpPr>
          <p:nvPr>
            <p:ph type="body" idx="1"/>
          </p:nvPr>
        </p:nvSpPr>
        <p:spPr>
          <a:xfrm>
            <a:off x="677335" y="4470400"/>
            <a:ext cx="8596668"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985"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8986" name="Footer Placeholder 4"/>
          <p:cNvSpPr>
            <a:spLocks noGrp="1"/>
          </p:cNvSpPr>
          <p:nvPr>
            <p:ph type="ftr" sz="quarter" idx="11"/>
          </p:nvPr>
        </p:nvSpPr>
        <p:spPr/>
        <p:txBody>
          <a:bodyPr/>
          <a:p>
            <a:endParaRPr lang="en-US"/>
          </a:p>
        </p:txBody>
      </p:sp>
      <p:sp>
        <p:nvSpPr>
          <p:cNvPr id="1048987" name="Slide Number Placeholder 5"/>
          <p:cNvSpPr>
            <a:spLocks noGrp="1"/>
          </p:cNvSpPr>
          <p:nvPr>
            <p:ph type="sldNum" sz="quarter" idx="12"/>
          </p:nvPr>
        </p:nvSpPr>
        <p:spPr/>
        <p:txBody>
          <a:bodyPr/>
          <a:p>
            <a:fld id="{117D817C-DB74-40B3-80E6-EE813A5CBBBB}" type="slidenum">
              <a:rPr lang="en-US" smtClean="0"/>
              <a:t>‹#›</a:t>
            </a:fld>
            <a:endParaRPr lang="en-US"/>
          </a:p>
        </p:txBody>
      </p:sp>
      <p:sp>
        <p:nvSpPr>
          <p:cNvPr id="1048988" name="TextBox 23"/>
          <p:cNvSpPr txBox="1"/>
          <p:nvPr/>
        </p:nvSpPr>
        <p:spPr>
          <a:xfrm>
            <a:off x="541870" y="790378"/>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
        <p:nvSpPr>
          <p:cNvPr id="1048989" name="TextBox 24"/>
          <p:cNvSpPr txBox="1"/>
          <p:nvPr/>
        </p:nvSpPr>
        <p:spPr>
          <a:xfrm>
            <a:off x="8893011" y="2886556"/>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404" name=""/>
        <p:cNvGrpSpPr/>
        <p:nvPr/>
      </p:nvGrpSpPr>
      <p:grpSpPr>
        <a:xfrm>
          <a:off x="0" y="0"/>
          <a:ext cx="0" cy="0"/>
          <a:chOff x="0" y="0"/>
          <a:chExt cx="0" cy="0"/>
        </a:xfrm>
      </p:grpSpPr>
      <p:sp>
        <p:nvSpPr>
          <p:cNvPr id="1049017" name="Title 1"/>
          <p:cNvSpPr>
            <a:spLocks noGrp="1"/>
          </p:cNvSpPr>
          <p:nvPr>
            <p:ph type="title"/>
          </p:nvPr>
        </p:nvSpPr>
        <p:spPr>
          <a:xfrm>
            <a:off x="677335" y="1931988"/>
            <a:ext cx="8596668" cy="2595460"/>
          </a:xfrm>
        </p:spPr>
        <p:txBody>
          <a:bodyPr anchor="b">
            <a:normAutofit/>
          </a:bodyPr>
          <a:lstStyle>
            <a:lvl1pPr algn="l">
              <a:defRPr b="0" cap="none" sz="4400"/>
            </a:lvl1pPr>
          </a:lstStyle>
          <a:p>
            <a:r>
              <a:rPr lang="en-US"/>
              <a:t>Click to edit Master title style</a:t>
            </a:r>
            <a:endParaRPr dirty="0" lang="en-US"/>
          </a:p>
        </p:txBody>
      </p:sp>
      <p:sp>
        <p:nvSpPr>
          <p:cNvPr id="1049018"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9019"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9020" name="Footer Placeholder 4"/>
          <p:cNvSpPr>
            <a:spLocks noGrp="1"/>
          </p:cNvSpPr>
          <p:nvPr>
            <p:ph type="ftr" sz="quarter" idx="11"/>
          </p:nvPr>
        </p:nvSpPr>
        <p:spPr/>
        <p:txBody>
          <a:bodyPr/>
          <a:p>
            <a:endParaRPr lang="en-US"/>
          </a:p>
        </p:txBody>
      </p:sp>
      <p:sp>
        <p:nvSpPr>
          <p:cNvPr id="1049021"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397" name=""/>
        <p:cNvGrpSpPr/>
        <p:nvPr/>
      </p:nvGrpSpPr>
      <p:grpSpPr>
        <a:xfrm>
          <a:off x="0" y="0"/>
          <a:ext cx="0" cy="0"/>
          <a:chOff x="0" y="0"/>
          <a:chExt cx="0" cy="0"/>
        </a:xfrm>
      </p:grpSpPr>
      <p:sp>
        <p:nvSpPr>
          <p:cNvPr id="1048974" name="Title 1"/>
          <p:cNvSpPr>
            <a:spLocks noGrp="1"/>
          </p:cNvSpPr>
          <p:nvPr>
            <p:ph type="title"/>
          </p:nvPr>
        </p:nvSpPr>
        <p:spPr>
          <a:xfrm>
            <a:off x="931334" y="609600"/>
            <a:ext cx="8094134" cy="3022600"/>
          </a:xfrm>
        </p:spPr>
        <p:txBody>
          <a:bodyPr anchor="ctr">
            <a:normAutofit/>
          </a:bodyPr>
          <a:lstStyle>
            <a:lvl1pPr algn="l">
              <a:defRPr b="0" cap="none" sz="4400"/>
            </a:lvl1pPr>
          </a:lstStyle>
          <a:p>
            <a:r>
              <a:rPr lang="en-US"/>
              <a:t>Click to edit Master title style</a:t>
            </a:r>
            <a:endParaRPr dirty="0" lang="en-US"/>
          </a:p>
        </p:txBody>
      </p:sp>
      <p:sp>
        <p:nvSpPr>
          <p:cNvPr id="1048975" name="Text Placeholder 9"/>
          <p:cNvSpPr>
            <a:spLocks noGrp="1"/>
          </p:cNvSpPr>
          <p:nvPr>
            <p:ph type="body" sz="quarter" idx="13"/>
          </p:nvPr>
        </p:nvSpPr>
        <p:spPr>
          <a:xfrm>
            <a:off x="677332" y="4013200"/>
            <a:ext cx="8596669" cy="514248"/>
          </a:xfrm>
        </p:spPr>
        <p:txBody>
          <a:bodyPr anchor="b">
            <a:noAutofit/>
          </a:bodyPr>
          <a:lstStyle>
            <a:lvl1pPr indent="0" marL="0">
              <a:buFontTx/>
              <a:buNone/>
              <a:defRPr sz="2400">
                <a:solidFill>
                  <a:schemeClr val="tx1">
                    <a:lumMod val="75000"/>
                    <a:lumOff val="25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a:t>Click to edit Master text styles</a:t>
            </a:r>
          </a:p>
        </p:txBody>
      </p:sp>
      <p:sp>
        <p:nvSpPr>
          <p:cNvPr id="1048976"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977"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8978" name="Footer Placeholder 4"/>
          <p:cNvSpPr>
            <a:spLocks noGrp="1"/>
          </p:cNvSpPr>
          <p:nvPr>
            <p:ph type="ftr" sz="quarter" idx="11"/>
          </p:nvPr>
        </p:nvSpPr>
        <p:spPr/>
        <p:txBody>
          <a:bodyPr/>
          <a:p>
            <a:endParaRPr lang="en-US"/>
          </a:p>
        </p:txBody>
      </p:sp>
      <p:sp>
        <p:nvSpPr>
          <p:cNvPr id="1048979" name="Slide Number Placeholder 5"/>
          <p:cNvSpPr>
            <a:spLocks noGrp="1"/>
          </p:cNvSpPr>
          <p:nvPr>
            <p:ph type="sldNum" sz="quarter" idx="12"/>
          </p:nvPr>
        </p:nvSpPr>
        <p:spPr/>
        <p:txBody>
          <a:bodyPr/>
          <a:p>
            <a:fld id="{117D817C-DB74-40B3-80E6-EE813A5CBBBB}" type="slidenum">
              <a:rPr lang="en-US" smtClean="0"/>
              <a:t>‹#›</a:t>
            </a:fld>
            <a:endParaRPr lang="en-US"/>
          </a:p>
        </p:txBody>
      </p:sp>
      <p:sp>
        <p:nvSpPr>
          <p:cNvPr id="1048980" name="TextBox 23"/>
          <p:cNvSpPr txBox="1"/>
          <p:nvPr/>
        </p:nvSpPr>
        <p:spPr>
          <a:xfrm>
            <a:off x="541870" y="790378"/>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
        <p:nvSpPr>
          <p:cNvPr id="1048981" name="TextBox 24"/>
          <p:cNvSpPr txBox="1"/>
          <p:nvPr/>
        </p:nvSpPr>
        <p:spPr>
          <a:xfrm>
            <a:off x="8893011" y="2886556"/>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407" name=""/>
        <p:cNvGrpSpPr/>
        <p:nvPr/>
      </p:nvGrpSpPr>
      <p:grpSpPr>
        <a:xfrm>
          <a:off x="0" y="0"/>
          <a:ext cx="0" cy="0"/>
          <a:chOff x="0" y="0"/>
          <a:chExt cx="0" cy="0"/>
        </a:xfrm>
      </p:grpSpPr>
      <p:sp>
        <p:nvSpPr>
          <p:cNvPr id="1049033" name="Title 1"/>
          <p:cNvSpPr>
            <a:spLocks noGrp="1"/>
          </p:cNvSpPr>
          <p:nvPr>
            <p:ph type="title"/>
          </p:nvPr>
        </p:nvSpPr>
        <p:spPr>
          <a:xfrm>
            <a:off x="685799" y="609600"/>
            <a:ext cx="8588203" cy="3022600"/>
          </a:xfrm>
        </p:spPr>
        <p:txBody>
          <a:bodyPr anchor="ctr">
            <a:normAutofit/>
          </a:bodyPr>
          <a:lstStyle>
            <a:lvl1pPr algn="l">
              <a:defRPr b="0" cap="none" sz="4400"/>
            </a:lvl1pPr>
          </a:lstStyle>
          <a:p>
            <a:r>
              <a:rPr lang="en-US"/>
              <a:t>Click to edit Master title style</a:t>
            </a:r>
            <a:endParaRPr dirty="0" lang="en-US"/>
          </a:p>
        </p:txBody>
      </p:sp>
      <p:sp>
        <p:nvSpPr>
          <p:cNvPr id="1049034" name="Text Placeholder 9"/>
          <p:cNvSpPr>
            <a:spLocks noGrp="1"/>
          </p:cNvSpPr>
          <p:nvPr>
            <p:ph type="body" sz="quarter" idx="13"/>
          </p:nvPr>
        </p:nvSpPr>
        <p:spPr>
          <a:xfrm>
            <a:off x="677332" y="4013200"/>
            <a:ext cx="8596669" cy="514248"/>
          </a:xfrm>
        </p:spPr>
        <p:txBody>
          <a:bodyPr anchor="b">
            <a:noAutofit/>
          </a:bodyPr>
          <a:lstStyle>
            <a:lvl1pPr indent="0" marL="0">
              <a:buFontTx/>
              <a:buNone/>
              <a:defRPr sz="2400">
                <a:solidFill>
                  <a:schemeClr val="accent1"/>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a:t>Click to edit Master text styles</a:t>
            </a:r>
          </a:p>
        </p:txBody>
      </p:sp>
      <p:sp>
        <p:nvSpPr>
          <p:cNvPr id="1049035"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9036"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9037" name="Footer Placeholder 4"/>
          <p:cNvSpPr>
            <a:spLocks noGrp="1"/>
          </p:cNvSpPr>
          <p:nvPr>
            <p:ph type="ftr" sz="quarter" idx="11"/>
          </p:nvPr>
        </p:nvSpPr>
        <p:spPr/>
        <p:txBody>
          <a:bodyPr/>
          <a:p>
            <a:endParaRPr lang="en-US"/>
          </a:p>
        </p:txBody>
      </p:sp>
      <p:sp>
        <p:nvSpPr>
          <p:cNvPr id="1049038"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00" name=""/>
        <p:cNvGrpSpPr/>
        <p:nvPr/>
      </p:nvGrpSpPr>
      <p:grpSpPr>
        <a:xfrm>
          <a:off x="0" y="0"/>
          <a:ext cx="0" cy="0"/>
          <a:chOff x="0" y="0"/>
          <a:chExt cx="0" cy="0"/>
        </a:xfrm>
      </p:grpSpPr>
      <p:sp>
        <p:nvSpPr>
          <p:cNvPr id="1048996" name="Title 1"/>
          <p:cNvSpPr>
            <a:spLocks noGrp="1"/>
          </p:cNvSpPr>
          <p:nvPr>
            <p:ph type="title"/>
          </p:nvPr>
        </p:nvSpPr>
        <p:spPr/>
        <p:txBody>
          <a:bodyPr/>
          <a:p>
            <a:r>
              <a:rPr lang="en-US"/>
              <a:t>Click to edit Master title style</a:t>
            </a:r>
            <a:endParaRPr dirty="0" lang="en-US"/>
          </a:p>
        </p:txBody>
      </p:sp>
      <p:sp>
        <p:nvSpPr>
          <p:cNvPr id="1048997"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98"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8999" name="Footer Placeholder 4"/>
          <p:cNvSpPr>
            <a:spLocks noGrp="1"/>
          </p:cNvSpPr>
          <p:nvPr>
            <p:ph type="ftr" sz="quarter" idx="11"/>
          </p:nvPr>
        </p:nvSpPr>
        <p:spPr/>
        <p:txBody>
          <a:bodyPr/>
          <a:p>
            <a:endParaRPr lang="en-US"/>
          </a:p>
        </p:txBody>
      </p:sp>
      <p:sp>
        <p:nvSpPr>
          <p:cNvPr id="1049000"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09" name=""/>
        <p:cNvGrpSpPr/>
        <p:nvPr/>
      </p:nvGrpSpPr>
      <p:grpSpPr>
        <a:xfrm>
          <a:off x="0" y="0"/>
          <a:ext cx="0" cy="0"/>
          <a:chOff x="0" y="0"/>
          <a:chExt cx="0" cy="0"/>
        </a:xfrm>
      </p:grpSpPr>
      <p:sp>
        <p:nvSpPr>
          <p:cNvPr id="1049045" name="Vertical Title 1"/>
          <p:cNvSpPr>
            <a:spLocks noGrp="1"/>
          </p:cNvSpPr>
          <p:nvPr>
            <p:ph type="title" orient="vert"/>
          </p:nvPr>
        </p:nvSpPr>
        <p:spPr>
          <a:xfrm>
            <a:off x="7967673" y="609599"/>
            <a:ext cx="1304743" cy="5251451"/>
          </a:xfrm>
        </p:spPr>
        <p:txBody>
          <a:bodyPr anchor="ctr" vert="eaVert"/>
          <a:p>
            <a:r>
              <a:rPr lang="en-US"/>
              <a:t>Click to edit Master title style</a:t>
            </a:r>
            <a:endParaRPr dirty="0" lang="en-US"/>
          </a:p>
        </p:txBody>
      </p:sp>
      <p:sp>
        <p:nvSpPr>
          <p:cNvPr id="1049046" name="Vertical Text Placeholder 2"/>
          <p:cNvSpPr>
            <a:spLocks noGrp="1"/>
          </p:cNvSpPr>
          <p:nvPr>
            <p:ph type="body" orient="vert" idx="1"/>
          </p:nvPr>
        </p:nvSpPr>
        <p:spPr>
          <a:xfrm>
            <a:off x="677335" y="609600"/>
            <a:ext cx="7060150" cy="5251450"/>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9047"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9048" name="Footer Placeholder 4"/>
          <p:cNvSpPr>
            <a:spLocks noGrp="1"/>
          </p:cNvSpPr>
          <p:nvPr>
            <p:ph type="ftr" sz="quarter" idx="11"/>
          </p:nvPr>
        </p:nvSpPr>
        <p:spPr/>
        <p:txBody>
          <a:bodyPr/>
          <a:p>
            <a:endParaRPr lang="en-US"/>
          </a:p>
        </p:txBody>
      </p:sp>
      <p:sp>
        <p:nvSpPr>
          <p:cNvPr id="1049049"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57" name=""/>
        <p:cNvGrpSpPr/>
        <p:nvPr/>
      </p:nvGrpSpPr>
      <p:grpSpPr>
        <a:xfrm>
          <a:off x="0" y="0"/>
          <a:ext cx="0" cy="0"/>
          <a:chOff x="0" y="0"/>
          <a:chExt cx="0" cy="0"/>
        </a:xfrm>
      </p:grpSpPr>
      <p:sp>
        <p:nvSpPr>
          <p:cNvPr id="1048589" name="Title 1"/>
          <p:cNvSpPr>
            <a:spLocks noGrp="1"/>
          </p:cNvSpPr>
          <p:nvPr>
            <p:ph type="title"/>
          </p:nvPr>
        </p:nvSpPr>
        <p:spPr/>
        <p:txBody>
          <a:bodyPr/>
          <a:p>
            <a:r>
              <a:rPr lang="en-US"/>
              <a:t>Click to edit Master title style</a:t>
            </a:r>
            <a:endParaRPr dirty="0" lang="en-US"/>
          </a:p>
        </p:txBody>
      </p:sp>
      <p:sp>
        <p:nvSpPr>
          <p:cNvPr id="1048590"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91"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8592" name="Footer Placeholder 4"/>
          <p:cNvSpPr>
            <a:spLocks noGrp="1"/>
          </p:cNvSpPr>
          <p:nvPr>
            <p:ph type="ftr" sz="quarter" idx="11"/>
          </p:nvPr>
        </p:nvSpPr>
        <p:spPr/>
        <p:txBody>
          <a:bodyPr/>
          <a:p>
            <a:endParaRPr lang="en-US"/>
          </a:p>
        </p:txBody>
      </p:sp>
      <p:sp>
        <p:nvSpPr>
          <p:cNvPr id="1048593"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01" name=""/>
        <p:cNvGrpSpPr/>
        <p:nvPr/>
      </p:nvGrpSpPr>
      <p:grpSpPr>
        <a:xfrm>
          <a:off x="0" y="0"/>
          <a:ext cx="0" cy="0"/>
          <a:chOff x="0" y="0"/>
          <a:chExt cx="0" cy="0"/>
        </a:xfrm>
      </p:grpSpPr>
      <p:sp>
        <p:nvSpPr>
          <p:cNvPr id="1049001" name="Title 1"/>
          <p:cNvSpPr>
            <a:spLocks noGrp="1"/>
          </p:cNvSpPr>
          <p:nvPr>
            <p:ph type="title"/>
          </p:nvPr>
        </p:nvSpPr>
        <p:spPr>
          <a:xfrm>
            <a:off x="677335" y="2700867"/>
            <a:ext cx="8596668" cy="1826581"/>
          </a:xfrm>
        </p:spPr>
        <p:txBody>
          <a:bodyPr anchor="b"/>
          <a:lstStyle>
            <a:lvl1pPr algn="l">
              <a:defRPr b="0" cap="none" sz="4000"/>
            </a:lvl1pPr>
          </a:lstStyle>
          <a:p>
            <a:r>
              <a:rPr lang="en-US"/>
              <a:t>Click to edit Master title style</a:t>
            </a:r>
            <a:endParaRPr dirty="0" lang="en-US"/>
          </a:p>
        </p:txBody>
      </p:sp>
      <p:sp>
        <p:nvSpPr>
          <p:cNvPr id="1049002" name="Text Placeholder 2"/>
          <p:cNvSpPr>
            <a:spLocks noGrp="1"/>
          </p:cNvSpPr>
          <p:nvPr>
            <p:ph type="body" idx="1"/>
          </p:nvPr>
        </p:nvSpPr>
        <p:spPr>
          <a:xfrm>
            <a:off x="677335" y="4527448"/>
            <a:ext cx="8596668" cy="860400"/>
          </a:xfrm>
        </p:spPr>
        <p:txBody>
          <a:bodyPr anchor="t"/>
          <a:lstStyle>
            <a:lvl1pPr algn="l" indent="0" marL="0">
              <a:buNone/>
              <a:defRPr sz="20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9003" name="Date Placeholder 3"/>
          <p:cNvSpPr>
            <a:spLocks noGrp="1"/>
          </p:cNvSpPr>
          <p:nvPr>
            <p:ph type="dt" sz="half" idx="10"/>
          </p:nvPr>
        </p:nvSpPr>
        <p:spPr/>
        <p:txBody>
          <a:bodyPr/>
          <a:p>
            <a:fld id="{AC5191C6-CE19-4682-84E9-FBE8A10A860C}" type="datetimeFigureOut">
              <a:rPr lang="en-US" smtClean="0"/>
              <a:t>2/2/2019</a:t>
            </a:fld>
            <a:endParaRPr lang="en-US"/>
          </a:p>
        </p:txBody>
      </p:sp>
      <p:sp>
        <p:nvSpPr>
          <p:cNvPr id="1049004" name="Footer Placeholder 4"/>
          <p:cNvSpPr>
            <a:spLocks noGrp="1"/>
          </p:cNvSpPr>
          <p:nvPr>
            <p:ph type="ftr" sz="quarter" idx="11"/>
          </p:nvPr>
        </p:nvSpPr>
        <p:spPr/>
        <p:txBody>
          <a:bodyPr/>
          <a:p>
            <a:endParaRPr lang="en-US"/>
          </a:p>
        </p:txBody>
      </p:sp>
      <p:sp>
        <p:nvSpPr>
          <p:cNvPr id="1049005" name="Slide Number Placeholder 5"/>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06" name=""/>
        <p:cNvGrpSpPr/>
        <p:nvPr/>
      </p:nvGrpSpPr>
      <p:grpSpPr>
        <a:xfrm>
          <a:off x="0" y="0"/>
          <a:ext cx="0" cy="0"/>
          <a:chOff x="0" y="0"/>
          <a:chExt cx="0" cy="0"/>
        </a:xfrm>
      </p:grpSpPr>
      <p:sp>
        <p:nvSpPr>
          <p:cNvPr id="1049027" name="Title 1"/>
          <p:cNvSpPr>
            <a:spLocks noGrp="1"/>
          </p:cNvSpPr>
          <p:nvPr>
            <p:ph type="title"/>
          </p:nvPr>
        </p:nvSpPr>
        <p:spPr/>
        <p:txBody>
          <a:bodyPr/>
          <a:p>
            <a:r>
              <a:rPr lang="en-US"/>
              <a:t>Click to edit Master title style</a:t>
            </a:r>
            <a:endParaRPr dirty="0" lang="en-US"/>
          </a:p>
        </p:txBody>
      </p:sp>
      <p:sp>
        <p:nvSpPr>
          <p:cNvPr id="1049028" name="Content Placeholder 2"/>
          <p:cNvSpPr>
            <a:spLocks noGrp="1"/>
          </p:cNvSpPr>
          <p:nvPr>
            <p:ph sz="half" idx="1"/>
          </p:nvPr>
        </p:nvSpPr>
        <p:spPr>
          <a:xfrm>
            <a:off x="677334" y="2160589"/>
            <a:ext cx="4184035" cy="3880772"/>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9029" name="Content Placeholder 3"/>
          <p:cNvSpPr>
            <a:spLocks noGrp="1"/>
          </p:cNvSpPr>
          <p:nvPr>
            <p:ph sz="half" idx="2"/>
          </p:nvPr>
        </p:nvSpPr>
        <p:spPr>
          <a:xfrm>
            <a:off x="5089970" y="2160589"/>
            <a:ext cx="4184034" cy="3880773"/>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9030" name="Date Placeholder 4"/>
          <p:cNvSpPr>
            <a:spLocks noGrp="1"/>
          </p:cNvSpPr>
          <p:nvPr>
            <p:ph type="dt" sz="half" idx="10"/>
          </p:nvPr>
        </p:nvSpPr>
        <p:spPr/>
        <p:txBody>
          <a:bodyPr/>
          <a:p>
            <a:fld id="{AC5191C6-CE19-4682-84E9-FBE8A10A860C}" type="datetimeFigureOut">
              <a:rPr lang="en-US" smtClean="0"/>
              <a:t>2/2/2019</a:t>
            </a:fld>
            <a:endParaRPr lang="en-US"/>
          </a:p>
        </p:txBody>
      </p:sp>
      <p:sp>
        <p:nvSpPr>
          <p:cNvPr id="1049031" name="Footer Placeholder 5"/>
          <p:cNvSpPr>
            <a:spLocks noGrp="1"/>
          </p:cNvSpPr>
          <p:nvPr>
            <p:ph type="ftr" sz="quarter" idx="11"/>
          </p:nvPr>
        </p:nvSpPr>
        <p:spPr/>
        <p:txBody>
          <a:bodyPr/>
          <a:p>
            <a:endParaRPr lang="en-US"/>
          </a:p>
        </p:txBody>
      </p:sp>
      <p:sp>
        <p:nvSpPr>
          <p:cNvPr id="1049032" name="Slide Number Placeholder 6"/>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02" name=""/>
        <p:cNvGrpSpPr/>
        <p:nvPr/>
      </p:nvGrpSpPr>
      <p:grpSpPr>
        <a:xfrm>
          <a:off x="0" y="0"/>
          <a:ext cx="0" cy="0"/>
          <a:chOff x="0" y="0"/>
          <a:chExt cx="0" cy="0"/>
        </a:xfrm>
      </p:grpSpPr>
      <p:sp>
        <p:nvSpPr>
          <p:cNvPr id="1049006" name="Title 1"/>
          <p:cNvSpPr>
            <a:spLocks noGrp="1"/>
          </p:cNvSpPr>
          <p:nvPr>
            <p:ph type="title"/>
          </p:nvPr>
        </p:nvSpPr>
        <p:spPr/>
        <p:txBody>
          <a:bodyPr/>
          <a:p>
            <a:r>
              <a:rPr lang="en-US"/>
              <a:t>Click to edit Master title style</a:t>
            </a:r>
            <a:endParaRPr dirty="0" lang="en-US"/>
          </a:p>
        </p:txBody>
      </p:sp>
      <p:sp>
        <p:nvSpPr>
          <p:cNvPr id="1049007" name="Text Placeholder 2"/>
          <p:cNvSpPr>
            <a:spLocks noGrp="1"/>
          </p:cNvSpPr>
          <p:nvPr>
            <p:ph type="body" idx="1"/>
          </p:nvPr>
        </p:nvSpPr>
        <p:spPr>
          <a:xfrm>
            <a:off x="675745" y="2160983"/>
            <a:ext cx="4185623"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9008" name="Content Placeholder 3"/>
          <p:cNvSpPr>
            <a:spLocks noGrp="1"/>
          </p:cNvSpPr>
          <p:nvPr>
            <p:ph sz="half" idx="2"/>
          </p:nvPr>
        </p:nvSpPr>
        <p:spPr>
          <a:xfrm>
            <a:off x="675745" y="2737245"/>
            <a:ext cx="4185623" cy="3304117"/>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9009" name="Text Placeholder 4"/>
          <p:cNvSpPr>
            <a:spLocks noGrp="1"/>
          </p:cNvSpPr>
          <p:nvPr>
            <p:ph type="body" sz="quarter" idx="3"/>
          </p:nvPr>
        </p:nvSpPr>
        <p:spPr>
          <a:xfrm>
            <a:off x="5088383" y="2160983"/>
            <a:ext cx="4185618"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9010" name="Content Placeholder 5"/>
          <p:cNvSpPr>
            <a:spLocks noGrp="1"/>
          </p:cNvSpPr>
          <p:nvPr>
            <p:ph sz="quarter" idx="4"/>
          </p:nvPr>
        </p:nvSpPr>
        <p:spPr>
          <a:xfrm>
            <a:off x="5088384" y="2737245"/>
            <a:ext cx="4185617" cy="3304117"/>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9011" name="Date Placeholder 6"/>
          <p:cNvSpPr>
            <a:spLocks noGrp="1"/>
          </p:cNvSpPr>
          <p:nvPr>
            <p:ph type="dt" sz="half" idx="10"/>
          </p:nvPr>
        </p:nvSpPr>
        <p:spPr/>
        <p:txBody>
          <a:bodyPr/>
          <a:p>
            <a:fld id="{AC5191C6-CE19-4682-84E9-FBE8A10A860C}" type="datetimeFigureOut">
              <a:rPr lang="en-US" smtClean="0"/>
              <a:t>2/2/2019</a:t>
            </a:fld>
            <a:endParaRPr lang="en-US"/>
          </a:p>
        </p:txBody>
      </p:sp>
      <p:sp>
        <p:nvSpPr>
          <p:cNvPr id="1049012" name="Footer Placeholder 7"/>
          <p:cNvSpPr>
            <a:spLocks noGrp="1"/>
          </p:cNvSpPr>
          <p:nvPr>
            <p:ph type="ftr" sz="quarter" idx="11"/>
          </p:nvPr>
        </p:nvSpPr>
        <p:spPr/>
        <p:txBody>
          <a:bodyPr/>
          <a:p>
            <a:endParaRPr lang="en-US"/>
          </a:p>
        </p:txBody>
      </p:sp>
      <p:sp>
        <p:nvSpPr>
          <p:cNvPr id="1049013" name="Slide Number Placeholder 8"/>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96" name=""/>
        <p:cNvGrpSpPr/>
        <p:nvPr/>
      </p:nvGrpSpPr>
      <p:grpSpPr>
        <a:xfrm>
          <a:off x="0" y="0"/>
          <a:ext cx="0" cy="0"/>
          <a:chOff x="0" y="0"/>
          <a:chExt cx="0" cy="0"/>
        </a:xfrm>
      </p:grpSpPr>
      <p:sp>
        <p:nvSpPr>
          <p:cNvPr id="1048970" name="Title 1"/>
          <p:cNvSpPr>
            <a:spLocks noGrp="1"/>
          </p:cNvSpPr>
          <p:nvPr>
            <p:ph type="title"/>
          </p:nvPr>
        </p:nvSpPr>
        <p:spPr>
          <a:xfrm>
            <a:off x="677334" y="609600"/>
            <a:ext cx="8596668" cy="1320800"/>
          </a:xfrm>
        </p:spPr>
        <p:txBody>
          <a:bodyPr/>
          <a:p>
            <a:r>
              <a:rPr lang="en-US"/>
              <a:t>Click to edit Master title style</a:t>
            </a:r>
            <a:endParaRPr dirty="0" lang="en-US"/>
          </a:p>
        </p:txBody>
      </p:sp>
      <p:sp>
        <p:nvSpPr>
          <p:cNvPr id="1048971" name="Date Placeholder 2"/>
          <p:cNvSpPr>
            <a:spLocks noGrp="1"/>
          </p:cNvSpPr>
          <p:nvPr>
            <p:ph type="dt" sz="half" idx="10"/>
          </p:nvPr>
        </p:nvSpPr>
        <p:spPr/>
        <p:txBody>
          <a:bodyPr/>
          <a:p>
            <a:fld id="{AC5191C6-CE19-4682-84E9-FBE8A10A860C}" type="datetimeFigureOut">
              <a:rPr lang="en-US" smtClean="0"/>
              <a:t>2/2/2019</a:t>
            </a:fld>
            <a:endParaRPr lang="en-US"/>
          </a:p>
        </p:txBody>
      </p:sp>
      <p:sp>
        <p:nvSpPr>
          <p:cNvPr id="1048972" name="Footer Placeholder 3"/>
          <p:cNvSpPr>
            <a:spLocks noGrp="1"/>
          </p:cNvSpPr>
          <p:nvPr>
            <p:ph type="ftr" sz="quarter" idx="11"/>
          </p:nvPr>
        </p:nvSpPr>
        <p:spPr/>
        <p:txBody>
          <a:bodyPr/>
          <a:p>
            <a:endParaRPr lang="en-US"/>
          </a:p>
        </p:txBody>
      </p:sp>
      <p:sp>
        <p:nvSpPr>
          <p:cNvPr id="1048973" name="Slide Number Placeholder 4"/>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03" name=""/>
        <p:cNvGrpSpPr/>
        <p:nvPr/>
      </p:nvGrpSpPr>
      <p:grpSpPr>
        <a:xfrm>
          <a:off x="0" y="0"/>
          <a:ext cx="0" cy="0"/>
          <a:chOff x="0" y="0"/>
          <a:chExt cx="0" cy="0"/>
        </a:xfrm>
      </p:grpSpPr>
      <p:sp>
        <p:nvSpPr>
          <p:cNvPr id="1049014" name="Date Placeholder 1"/>
          <p:cNvSpPr>
            <a:spLocks noGrp="1"/>
          </p:cNvSpPr>
          <p:nvPr>
            <p:ph type="dt" sz="half" idx="10"/>
          </p:nvPr>
        </p:nvSpPr>
        <p:spPr/>
        <p:txBody>
          <a:bodyPr/>
          <a:p>
            <a:fld id="{AC5191C6-CE19-4682-84E9-FBE8A10A860C}" type="datetimeFigureOut">
              <a:rPr lang="en-US" smtClean="0"/>
              <a:t>2/2/2019</a:t>
            </a:fld>
            <a:endParaRPr lang="en-US"/>
          </a:p>
        </p:txBody>
      </p:sp>
      <p:sp>
        <p:nvSpPr>
          <p:cNvPr id="1049015" name="Footer Placeholder 2"/>
          <p:cNvSpPr>
            <a:spLocks noGrp="1"/>
          </p:cNvSpPr>
          <p:nvPr>
            <p:ph type="ftr" sz="quarter" idx="11"/>
          </p:nvPr>
        </p:nvSpPr>
        <p:spPr/>
        <p:txBody>
          <a:bodyPr/>
          <a:p>
            <a:endParaRPr lang="en-US"/>
          </a:p>
        </p:txBody>
      </p:sp>
      <p:sp>
        <p:nvSpPr>
          <p:cNvPr id="1049016" name="Slide Number Placeholder 3"/>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08" name=""/>
        <p:cNvGrpSpPr/>
        <p:nvPr/>
      </p:nvGrpSpPr>
      <p:grpSpPr>
        <a:xfrm>
          <a:off x="0" y="0"/>
          <a:ext cx="0" cy="0"/>
          <a:chOff x="0" y="0"/>
          <a:chExt cx="0" cy="0"/>
        </a:xfrm>
      </p:grpSpPr>
      <p:sp>
        <p:nvSpPr>
          <p:cNvPr id="1049039"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dirty="0" lang="en-US"/>
          </a:p>
        </p:txBody>
      </p:sp>
      <p:sp>
        <p:nvSpPr>
          <p:cNvPr id="1049040" name="Content Placeholder 2"/>
          <p:cNvSpPr>
            <a:spLocks noGrp="1"/>
          </p:cNvSpPr>
          <p:nvPr>
            <p:ph idx="1"/>
          </p:nvPr>
        </p:nvSpPr>
        <p:spPr>
          <a:xfrm>
            <a:off x="4760461" y="514924"/>
            <a:ext cx="4513541" cy="5526437"/>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9041" name="Text Placeholder 3"/>
          <p:cNvSpPr>
            <a:spLocks noGrp="1"/>
          </p:cNvSpPr>
          <p:nvPr>
            <p:ph type="body" sz="half" idx="2"/>
          </p:nvPr>
        </p:nvSpPr>
        <p:spPr>
          <a:xfrm>
            <a:off x="677334" y="2777069"/>
            <a:ext cx="3854528" cy="2584449"/>
          </a:xfrm>
        </p:spPr>
        <p:txBody>
          <a:bodyPr>
            <a:normAutofit/>
          </a:bodyPr>
          <a:lstStyle>
            <a:lvl1pPr indent="0" marL="0">
              <a:buNone/>
              <a:defRPr sz="1400"/>
            </a:lvl1pPr>
            <a:lvl2pPr indent="0" marL="457063">
              <a:buNone/>
              <a:defRPr sz="1400"/>
            </a:lvl2pPr>
            <a:lvl3pPr indent="0" marL="914126">
              <a:buNone/>
              <a:defRPr sz="1200"/>
            </a:lvl3pPr>
            <a:lvl4pPr indent="0" marL="1371189">
              <a:buNone/>
              <a:defRPr sz="1000"/>
            </a:lvl4pPr>
            <a:lvl5pPr indent="0" marL="1828251">
              <a:buNone/>
              <a:defRPr sz="1000"/>
            </a:lvl5pPr>
            <a:lvl6pPr indent="0" marL="2285314">
              <a:buNone/>
              <a:defRPr sz="1000"/>
            </a:lvl6pPr>
            <a:lvl7pPr indent="0" marL="2742377">
              <a:buNone/>
              <a:defRPr sz="1000"/>
            </a:lvl7pPr>
            <a:lvl8pPr indent="0" marL="3199440">
              <a:buNone/>
              <a:defRPr sz="1000"/>
            </a:lvl8pPr>
            <a:lvl9pPr indent="0" marL="3656503">
              <a:buNone/>
              <a:defRPr sz="1000"/>
            </a:lvl9pPr>
          </a:lstStyle>
          <a:p>
            <a:pPr lvl="0"/>
            <a:r>
              <a:rPr lang="en-US"/>
              <a:t>Click to edit Master text styles</a:t>
            </a:r>
          </a:p>
        </p:txBody>
      </p:sp>
      <p:sp>
        <p:nvSpPr>
          <p:cNvPr id="1049042" name="Date Placeholder 4"/>
          <p:cNvSpPr>
            <a:spLocks noGrp="1"/>
          </p:cNvSpPr>
          <p:nvPr>
            <p:ph type="dt" sz="half" idx="10"/>
          </p:nvPr>
        </p:nvSpPr>
        <p:spPr/>
        <p:txBody>
          <a:bodyPr/>
          <a:p>
            <a:fld id="{AC5191C6-CE19-4682-84E9-FBE8A10A860C}" type="datetimeFigureOut">
              <a:rPr lang="en-US" smtClean="0"/>
              <a:t>2/2/2019</a:t>
            </a:fld>
            <a:endParaRPr lang="en-US"/>
          </a:p>
        </p:txBody>
      </p:sp>
      <p:sp>
        <p:nvSpPr>
          <p:cNvPr id="1049043" name="Footer Placeholder 5"/>
          <p:cNvSpPr>
            <a:spLocks noGrp="1"/>
          </p:cNvSpPr>
          <p:nvPr>
            <p:ph type="ftr" sz="quarter" idx="11"/>
          </p:nvPr>
        </p:nvSpPr>
        <p:spPr/>
        <p:txBody>
          <a:bodyPr/>
          <a:p>
            <a:endParaRPr lang="en-US"/>
          </a:p>
        </p:txBody>
      </p:sp>
      <p:sp>
        <p:nvSpPr>
          <p:cNvPr id="1049044" name="Slide Number Placeholder 6"/>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99" name=""/>
        <p:cNvGrpSpPr/>
        <p:nvPr/>
      </p:nvGrpSpPr>
      <p:grpSpPr>
        <a:xfrm>
          <a:off x="0" y="0"/>
          <a:ext cx="0" cy="0"/>
          <a:chOff x="0" y="0"/>
          <a:chExt cx="0" cy="0"/>
        </a:xfrm>
      </p:grpSpPr>
      <p:sp>
        <p:nvSpPr>
          <p:cNvPr id="1048990" name="Title 1"/>
          <p:cNvSpPr>
            <a:spLocks noGrp="1"/>
          </p:cNvSpPr>
          <p:nvPr>
            <p:ph type="title"/>
          </p:nvPr>
        </p:nvSpPr>
        <p:spPr>
          <a:xfrm>
            <a:off x="677334" y="4800600"/>
            <a:ext cx="8596667" cy="566738"/>
          </a:xfrm>
        </p:spPr>
        <p:txBody>
          <a:bodyPr anchor="b">
            <a:normAutofit/>
          </a:bodyPr>
          <a:lstStyle>
            <a:lvl1pPr algn="l">
              <a:defRPr b="0" sz="2400"/>
            </a:lvl1pPr>
          </a:lstStyle>
          <a:p>
            <a:r>
              <a:rPr lang="en-US"/>
              <a:t>Click to edit Master title style</a:t>
            </a:r>
            <a:endParaRPr dirty="0" lang="en-US"/>
          </a:p>
        </p:txBody>
      </p:sp>
      <p:sp>
        <p:nvSpPr>
          <p:cNvPr id="1048991" name="Picture Placeholder 2"/>
          <p:cNvSpPr>
            <a:spLocks noChangeAspect="1" noGrp="1"/>
          </p:cNvSpPr>
          <p:nvPr>
            <p:ph type="pic" idx="1"/>
          </p:nvPr>
        </p:nvSpPr>
        <p:spPr>
          <a:xfrm>
            <a:off x="677334" y="609600"/>
            <a:ext cx="8596668" cy="3845718"/>
          </a:xfrm>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a:t>Click icon to add picture</a:t>
            </a:r>
            <a:endParaRPr dirty="0" lang="en-US"/>
          </a:p>
        </p:txBody>
      </p:sp>
      <p:sp>
        <p:nvSpPr>
          <p:cNvPr id="1048992" name="Text Placeholder 3"/>
          <p:cNvSpPr>
            <a:spLocks noGrp="1"/>
          </p:cNvSpPr>
          <p:nvPr>
            <p:ph type="body" sz="half" idx="2"/>
          </p:nvPr>
        </p:nvSpPr>
        <p:spPr>
          <a:xfrm>
            <a:off x="677334" y="5367338"/>
            <a:ext cx="8596667" cy="674024"/>
          </a:xfrm>
        </p:spPr>
        <p:txBody>
          <a:bodyPr>
            <a:normAutofit/>
          </a:bodyPr>
          <a:lstStyle>
            <a:lvl1pPr indent="0" marL="0">
              <a:buNone/>
              <a:defRPr sz="12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993" name="Date Placeholder 4"/>
          <p:cNvSpPr>
            <a:spLocks noGrp="1"/>
          </p:cNvSpPr>
          <p:nvPr>
            <p:ph type="dt" sz="half" idx="10"/>
          </p:nvPr>
        </p:nvSpPr>
        <p:spPr/>
        <p:txBody>
          <a:bodyPr/>
          <a:p>
            <a:fld id="{AC5191C6-CE19-4682-84E9-FBE8A10A860C}" type="datetimeFigureOut">
              <a:rPr lang="en-US" smtClean="0"/>
              <a:t>2/2/2019</a:t>
            </a:fld>
            <a:endParaRPr lang="en-US"/>
          </a:p>
        </p:txBody>
      </p:sp>
      <p:sp>
        <p:nvSpPr>
          <p:cNvPr id="1048994" name="Footer Placeholder 5"/>
          <p:cNvSpPr>
            <a:spLocks noGrp="1"/>
          </p:cNvSpPr>
          <p:nvPr>
            <p:ph type="ftr" sz="quarter" idx="11"/>
          </p:nvPr>
        </p:nvSpPr>
        <p:spPr/>
        <p:txBody>
          <a:bodyPr/>
          <a:p>
            <a:endParaRPr lang="en-US"/>
          </a:p>
        </p:txBody>
      </p:sp>
      <p:sp>
        <p:nvSpPr>
          <p:cNvPr id="1048995" name="Slide Number Placeholder 6"/>
          <p:cNvSpPr>
            <a:spLocks noGrp="1"/>
          </p:cNvSpPr>
          <p:nvPr>
            <p:ph type="sldNum" sz="quarter" idx="12"/>
          </p:nvPr>
        </p:nvSpPr>
        <p:spPr/>
        <p:txBody>
          <a:bodyPr/>
          <a:p>
            <a:fld id="{117D817C-DB74-40B3-80E6-EE813A5CBBB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39" name=""/>
        <p:cNvGrpSpPr/>
        <p:nvPr/>
      </p:nvGrpSpPr>
      <p:grpSpPr>
        <a:xfrm>
          <a:off x="0" y="0"/>
          <a:ext cx="0" cy="0"/>
          <a:chOff x="0" y="0"/>
          <a:chExt cx="0" cy="0"/>
        </a:xfrm>
      </p:grpSpPr>
      <p:grpSp>
        <p:nvGrpSpPr>
          <p:cNvPr id="40" name="Group 28"/>
          <p:cNvGrpSpPr/>
          <p:nvPr/>
        </p:nvGrpSpPr>
        <p:grpSpPr>
          <a:xfrm>
            <a:off x="0" y="-8467"/>
            <a:ext cx="12192000" cy="6866467"/>
            <a:chOff x="0" y="-8467"/>
            <a:chExt cx="12192000" cy="6866467"/>
          </a:xfrm>
        </p:grpSpPr>
        <p:cxnSp>
          <p:nvCxnSpPr>
            <p:cNvPr id="3145728" name="Straight Connector 18"/>
            <p:cNvCxnSpPr>
              <a:cxnSpLocks/>
            </p:cNvCxnSpPr>
            <p:nvPr/>
          </p:nvCxnSpPr>
          <p:spPr>
            <a:xfrm>
              <a:off x="9371012" y="0"/>
              <a:ext cx="1219200" cy="6858000"/>
            </a:xfrm>
            <a:prstGeom prst="line"/>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3145729" name="Straight Connector 19"/>
            <p:cNvCxnSpPr>
              <a:cxnSpLocks/>
            </p:cNvCxnSpPr>
            <p:nvPr/>
          </p:nvCxnSpPr>
          <p:spPr>
            <a:xfrm flipH="1">
              <a:off x="7425267" y="3681413"/>
              <a:ext cx="4763558" cy="3176587"/>
            </a:xfrm>
            <a:prstGeom prst="line"/>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48576" name="Rectangle 23"/>
            <p:cNvSpPr/>
            <p:nvPr/>
          </p:nvSpPr>
          <p:spPr>
            <a:xfrm>
              <a:off x="9181476" y="-8467"/>
              <a:ext cx="3007349" cy="6866467"/>
            </a:xfrm>
            <a:custGeom>
              <a:av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7" name="Rectangle 25"/>
            <p:cNvSpPr/>
            <p:nvPr/>
          </p:nvSpPr>
          <p:spPr>
            <a:xfrm>
              <a:off x="9603442" y="-8467"/>
              <a:ext cx="2588558" cy="6866467"/>
            </a:xfrm>
            <a:custGeom>
              <a:av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8"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9" name="Rectangle 27"/>
            <p:cNvSpPr/>
            <p:nvPr/>
          </p:nvSpPr>
          <p:spPr>
            <a:xfrm>
              <a:off x="9334500" y="-8467"/>
              <a:ext cx="2854326" cy="6866467"/>
            </a:xfrm>
            <a:custGeom>
              <a:avLst/>
              <a:ah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0" name="Rectangle 28"/>
            <p:cNvSpPr/>
            <p:nvPr/>
          </p:nvSpPr>
          <p:spPr>
            <a:xfrm>
              <a:off x="10898730" y="-8467"/>
              <a:ext cx="1290094" cy="6866467"/>
            </a:xfrm>
            <a:custGeom>
              <a:av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1" name="Rectangle 29"/>
            <p:cNvSpPr/>
            <p:nvPr/>
          </p:nvSpPr>
          <p:spPr>
            <a:xfrm>
              <a:off x="10938999" y="-8467"/>
              <a:ext cx="1249825" cy="6866467"/>
            </a:xfrm>
            <a:custGeom>
              <a:avLst/>
              <a:ah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2"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3"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584" name="Title Placeholder 1"/>
          <p:cNvSpPr>
            <a:spLocks noGrp="1"/>
          </p:cNvSpPr>
          <p:nvPr>
            <p:ph type="title"/>
          </p:nvPr>
        </p:nvSpPr>
        <p:spPr>
          <a:xfrm>
            <a:off x="677334" y="609600"/>
            <a:ext cx="8596668" cy="1320800"/>
          </a:xfrm>
          <a:prstGeom prst="rect"/>
        </p:spPr>
        <p:txBody>
          <a:bodyPr anchor="t" bIns="45720" lIns="91440" rIns="91440" rtlCol="0" tIns="45720" vert="horz">
            <a:normAutofit/>
          </a:bodyPr>
          <a:p>
            <a:r>
              <a:rPr lang="en-US"/>
              <a:t>Click to edit Master title style</a:t>
            </a:r>
            <a:endParaRPr dirty="0" lang="en-US"/>
          </a:p>
        </p:txBody>
      </p:sp>
      <p:sp>
        <p:nvSpPr>
          <p:cNvPr id="1048585" name="Text Placeholder 2"/>
          <p:cNvSpPr>
            <a:spLocks noGrp="1"/>
          </p:cNvSpPr>
          <p:nvPr>
            <p:ph type="body" idx="1"/>
          </p:nvPr>
        </p:nvSpPr>
        <p:spPr>
          <a:xfrm>
            <a:off x="677334" y="2160589"/>
            <a:ext cx="8596668" cy="3880773"/>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86" name="Date Placeholder 3"/>
          <p:cNvSpPr>
            <a:spLocks noGrp="1"/>
          </p:cNvSpPr>
          <p:nvPr>
            <p:ph type="dt" sz="half" idx="2"/>
          </p:nvPr>
        </p:nvSpPr>
        <p:spPr>
          <a:xfrm>
            <a:off x="7205133" y="6041362"/>
            <a:ext cx="911939" cy="365125"/>
          </a:xfrm>
          <a:prstGeom prst="rect"/>
        </p:spPr>
        <p:txBody>
          <a:bodyPr anchor="ctr" bIns="45720" lIns="91440" rIns="91440" rtlCol="0" tIns="45720" vert="horz"/>
          <a:lstStyle>
            <a:lvl1pPr algn="r">
              <a:defRPr sz="900">
                <a:solidFill>
                  <a:schemeClr val="tx1">
                    <a:tint val="75000"/>
                  </a:schemeClr>
                </a:solidFill>
              </a:defRPr>
            </a:lvl1pPr>
          </a:lstStyle>
          <a:p>
            <a:fld id="{AC5191C6-CE19-4682-84E9-FBE8A10A860C}" type="datetimeFigureOut">
              <a:rPr lang="en-US" smtClean="0"/>
              <a:t>2/2/2019</a:t>
            </a:fld>
            <a:endParaRPr lang="en-US"/>
          </a:p>
        </p:txBody>
      </p:sp>
      <p:sp>
        <p:nvSpPr>
          <p:cNvPr id="1048587" name="Footer Placeholder 4"/>
          <p:cNvSpPr>
            <a:spLocks noGrp="1"/>
          </p:cNvSpPr>
          <p:nvPr>
            <p:ph type="ftr" sz="quarter" idx="3"/>
          </p:nvPr>
        </p:nvSpPr>
        <p:spPr>
          <a:xfrm>
            <a:off x="677334" y="6041362"/>
            <a:ext cx="6297612" cy="365125"/>
          </a:xfrm>
          <a:prstGeom prst="rect"/>
        </p:spPr>
        <p:txBody>
          <a:bodyPr anchor="ctr" bIns="45720" lIns="91440" rIns="91440" rtlCol="0" tIns="45720" vert="horz"/>
          <a:lstStyle>
            <a:lvl1pPr algn="l">
              <a:defRPr sz="900">
                <a:solidFill>
                  <a:schemeClr val="tx1">
                    <a:tint val="75000"/>
                  </a:schemeClr>
                </a:solidFill>
              </a:defRPr>
            </a:lvl1pPr>
          </a:lstStyle>
          <a:p>
            <a:endParaRPr lang="en-US"/>
          </a:p>
        </p:txBody>
      </p:sp>
      <p:sp>
        <p:nvSpPr>
          <p:cNvPr id="1048588" name="Slide Number Placeholder 5"/>
          <p:cNvSpPr>
            <a:spLocks noGrp="1"/>
          </p:cNvSpPr>
          <p:nvPr>
            <p:ph type="sldNum" sz="quarter" idx="4"/>
          </p:nvPr>
        </p:nvSpPr>
        <p:spPr>
          <a:xfrm>
            <a:off x="8590663" y="6041362"/>
            <a:ext cx="683339" cy="365125"/>
          </a:xfrm>
          <a:prstGeom prst="rect"/>
        </p:spPr>
        <p:txBody>
          <a:bodyPr anchor="ctr" bIns="45720" lIns="91440" rIns="91440" rtlCol="0" tIns="45720" vert="horz"/>
          <a:lstStyle>
            <a:lvl1pPr algn="r">
              <a:defRPr sz="900">
                <a:solidFill>
                  <a:schemeClr val="accent1">
                    <a:lumMod val="75000"/>
                  </a:schemeClr>
                </a:solidFill>
              </a:defRPr>
            </a:lvl1pPr>
          </a:lstStyle>
          <a:p>
            <a:fld id="{117D817C-DB74-40B3-80E6-EE813A5CBBBB}"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eaLnBrk="1" hangingPunct="1" latinLnBrk="0" rtl="0">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42900" latinLnBrk="0" marL="342900" rtl="0">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algn="l" defTabSz="457200" eaLnBrk="1" hangingPunct="1" indent="-285750" latinLnBrk="0" marL="742950" rtl="0">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algn="l" defTabSz="457200" eaLnBrk="1" hangingPunct="1" indent="-228600" latinLnBrk="0" marL="1143000" rtl="0">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algn="l" defTabSz="457200" eaLnBrk="1" hangingPunct="1" indent="-228600" latinLnBrk="0" marL="1600200" rtl="0">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algn="l" defTabSz="457200" eaLnBrk="1" hangingPunct="1" indent="-228600" latinLnBrk="0" marL="2057400" rtl="0">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algn="l" defTabSz="457200" eaLnBrk="1" hangingPunct="1" indent="-228600" latinLnBrk="0" marL="2514600" rtl="0">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algn="l" defTabSz="457200" eaLnBrk="1" hangingPunct="1" indent="-228600" latinLnBrk="0" marL="2971800" rtl="0">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algn="l" defTabSz="457200" eaLnBrk="1" hangingPunct="1" indent="-228600" latinLnBrk="0" marL="3429000" rtl="0">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algn="l" defTabSz="457200" eaLnBrk="1" hangingPunct="1" indent="-228600" latinLnBrk="0" marL="3886200" rtl="0">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hyperlink" Target="http://www.e-medicine.com/" TargetMode="External"/><Relationship Id="rId2"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oleObject" Target="../embeddings/oleObject0.bin"/><Relationship Id="rId2" Type="http://schemas.openxmlformats.org/officeDocument/2006/relationships/image" Target="../media/image7.wmf"/><Relationship Id="rId3" Type="http://schemas.openxmlformats.org/officeDocument/2006/relationships/slideLayout" Target="../slideLayouts/slideLayout2.xml"/><Relationship Id="rId4" Type="http://schemas.openxmlformats.org/officeDocument/2006/relationships/vmlDrawing" Target="../drawings/vmlDrawing2.v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618" name="Title 1"/>
          <p:cNvSpPr>
            <a:spLocks noGrp="1"/>
          </p:cNvSpPr>
          <p:nvPr>
            <p:ph type="ctrTitle"/>
          </p:nvPr>
        </p:nvSpPr>
        <p:spPr>
          <a:xfrm>
            <a:off x="605307" y="2790900"/>
            <a:ext cx="8757633" cy="1646302"/>
          </a:xfrm>
        </p:spPr>
        <p:txBody>
          <a:bodyPr/>
          <a:p>
            <a:pPr algn="ctr">
              <a:lnSpc>
                <a:spcPct val="150000"/>
              </a:lnSpc>
            </a:pPr>
            <a:r>
              <a:rPr dirty="0" lang="en-US"/>
              <a:t>VACCINES &amp; IMMUNIZATION </a:t>
            </a:r>
            <a:br>
              <a:rPr dirty="0" lang="en-US"/>
            </a:br>
            <a:r>
              <a:rPr dirty="0" lang="en-US"/>
              <a:t>(</a:t>
            </a:r>
            <a:r>
              <a:rPr dirty="0" sz="4000" lang="en-US"/>
              <a:t>K.E.P.I) </a:t>
            </a:r>
            <a:br>
              <a:rPr dirty="0" sz="4000" lang="en-US"/>
            </a:br>
            <a:r>
              <a:rPr dirty="0" sz="4000" lang="en-US"/>
              <a:t>KRCHN MARCH 2018</a:t>
            </a:r>
          </a:p>
        </p:txBody>
      </p:sp>
      <p:sp>
        <p:nvSpPr>
          <p:cNvPr id="1048619" name="Subtitle 2"/>
          <p:cNvSpPr>
            <a:spLocks noGrp="1"/>
          </p:cNvSpPr>
          <p:nvPr>
            <p:ph type="subTitle" idx="1"/>
          </p:nvPr>
        </p:nvSpPr>
        <p:spPr>
          <a:xfrm>
            <a:off x="1511121" y="5228823"/>
            <a:ext cx="9144000" cy="994892"/>
          </a:xfrm>
        </p:spPr>
        <p:txBody>
          <a:bodyPr>
            <a:normAutofit fontScale="94444" lnSpcReduction="10000"/>
          </a:bodyPr>
          <a:p>
            <a:pPr algn="ctr"/>
            <a:r>
              <a:rPr b="1" dirty="0" sz="2800" lang="en-US"/>
              <a:t>BY</a:t>
            </a:r>
          </a:p>
          <a:p>
            <a:pPr algn="ctr"/>
            <a:r>
              <a:rPr b="1" dirty="0" sz="2800" lang="en-US"/>
              <a:t>CHIKICHIK THOMAS</a:t>
            </a:r>
          </a:p>
          <a:p>
            <a:endParaRPr b="1"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632" name="Title 1"/>
          <p:cNvSpPr>
            <a:spLocks noGrp="1"/>
          </p:cNvSpPr>
          <p:nvPr>
            <p:ph type="title"/>
          </p:nvPr>
        </p:nvSpPr>
        <p:spPr/>
        <p:txBody>
          <a:bodyPr/>
          <a:p>
            <a:r>
              <a:rPr dirty="0" lang="en-US"/>
              <a:t>1. ACTIVE IMMUNIZATION</a:t>
            </a:r>
          </a:p>
        </p:txBody>
      </p:sp>
      <p:sp>
        <p:nvSpPr>
          <p:cNvPr id="1048633" name="Content Placeholder 2"/>
          <p:cNvSpPr>
            <a:spLocks noGrp="1"/>
          </p:cNvSpPr>
          <p:nvPr>
            <p:ph idx="1"/>
          </p:nvPr>
        </p:nvSpPr>
        <p:spPr/>
        <p:txBody>
          <a:bodyPr>
            <a:normAutofit fontScale="94444" lnSpcReduction="10000"/>
          </a:bodyPr>
          <a:p>
            <a:pPr>
              <a:lnSpc>
                <a:spcPct val="120000"/>
              </a:lnSpc>
            </a:pPr>
            <a:r>
              <a:rPr dirty="0" sz="2400" lang="en-GB"/>
              <a:t>Its when a person gets an infection and develops their own antibodies. </a:t>
            </a:r>
          </a:p>
          <a:p>
            <a:pPr>
              <a:lnSpc>
                <a:spcPct val="120000"/>
              </a:lnSpc>
            </a:pPr>
            <a:r>
              <a:rPr dirty="0" sz="2400" lang="en-GB"/>
              <a:t>It also happens when a vaccine against a disease is given to someone,</a:t>
            </a:r>
          </a:p>
          <a:p>
            <a:pPr>
              <a:lnSpc>
                <a:spcPct val="120000"/>
              </a:lnSpc>
            </a:pPr>
            <a:r>
              <a:rPr dirty="0" sz="2400" lang="en-GB"/>
              <a:t>These are called </a:t>
            </a:r>
            <a:r>
              <a:rPr dirty="0" sz="2400" lang="en-GB">
                <a:solidFill>
                  <a:srgbClr val="FF0000"/>
                </a:solidFill>
              </a:rPr>
              <a:t>live attenuated vaccines</a:t>
            </a:r>
            <a:r>
              <a:rPr dirty="0" sz="2400" lang="en-GB"/>
              <a:t>. </a:t>
            </a:r>
          </a:p>
          <a:p>
            <a:pPr>
              <a:lnSpc>
                <a:spcPct val="120000"/>
              </a:lnSpc>
            </a:pPr>
            <a:r>
              <a:rPr dirty="0" sz="2400" lang="en-GB"/>
              <a:t>Other vaccines are made out of killed bacteria ( vaccines)</a:t>
            </a:r>
          </a:p>
          <a:p>
            <a:pPr>
              <a:lnSpc>
                <a:spcPct val="120000"/>
              </a:lnSpc>
            </a:pPr>
            <a:r>
              <a:rPr dirty="0" sz="2400" lang="en-GB"/>
              <a:t> yet others are modified poisons or toxins that bacteria produce (toxoids)</a:t>
            </a:r>
          </a:p>
          <a:p>
            <a:endParaRPr dirty="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779" name="Content Placeholder 2"/>
          <p:cNvSpPr>
            <a:spLocks noGrp="1"/>
          </p:cNvSpPr>
          <p:nvPr>
            <p:ph idx="1"/>
          </p:nvPr>
        </p:nvSpPr>
        <p:spPr>
          <a:xfrm>
            <a:off x="154545" y="283335"/>
            <a:ext cx="9684913" cy="6375042"/>
          </a:xfrm>
        </p:spPr>
        <p:txBody>
          <a:bodyPr>
            <a:normAutofit lnSpcReduction="10000"/>
          </a:bodyPr>
          <a:p>
            <a:r>
              <a:rPr b="1" dirty="0" lang="en-US"/>
              <a:t>Using the Forecast Sheet (Annex xxx see table) the manager will forecast and order on after the calculation</a:t>
            </a:r>
            <a:endParaRPr dirty="0" lang="en-US"/>
          </a:p>
          <a:p>
            <a:r>
              <a:rPr b="1" dirty="0" lang="en-US"/>
              <a:t>Sequential calculations using the forecast sheet. See table</a:t>
            </a:r>
          </a:p>
          <a:p>
            <a:pPr indent="0" marL="0">
              <a:buNone/>
            </a:pPr>
            <a:r>
              <a:rPr b="1" dirty="0" lang="en-US"/>
              <a:t> </a:t>
            </a:r>
            <a:endParaRPr dirty="0" lang="en-US"/>
          </a:p>
          <a:p>
            <a:r>
              <a:rPr dirty="0" sz="2400" lang="en-US"/>
              <a:t>A. The target population is calculated as follows:</a:t>
            </a:r>
          </a:p>
          <a:p>
            <a:pPr lvl="1"/>
            <a:r>
              <a:rPr dirty="0" lang="en-US"/>
              <a:t>• Children under one year</a:t>
            </a:r>
          </a:p>
          <a:p>
            <a:pPr lvl="1"/>
            <a:r>
              <a:rPr dirty="0" lang="en-US"/>
              <a:t>4/100 x 350,000 = 14,000</a:t>
            </a:r>
          </a:p>
          <a:p>
            <a:pPr lvl="1"/>
            <a:r>
              <a:rPr dirty="0" lang="en-US"/>
              <a:t>• Women of childbearing age</a:t>
            </a:r>
          </a:p>
          <a:p>
            <a:pPr lvl="1"/>
            <a:r>
              <a:rPr dirty="0" lang="en-US"/>
              <a:t>24/100 x 350,000 = 84,000</a:t>
            </a:r>
          </a:p>
          <a:p>
            <a:pPr indent="0" lvl="1" marL="457200">
              <a:buNone/>
            </a:pPr>
            <a:endParaRPr dirty="0" lang="en-US"/>
          </a:p>
          <a:p>
            <a:r>
              <a:rPr dirty="0" lang="en-US"/>
              <a:t>B</a:t>
            </a:r>
            <a:r>
              <a:rPr dirty="0" sz="2400" lang="en-US"/>
              <a:t>. Doses in immunization schedule for BCG is one dose</a:t>
            </a:r>
          </a:p>
          <a:p>
            <a:r>
              <a:rPr dirty="0" sz="2400" lang="en-US"/>
              <a:t>C. Wastage Factor for BCG from the example above of </a:t>
            </a:r>
            <a:r>
              <a:rPr dirty="0" sz="2400" lang="en-US" err="1"/>
              <a:t>kaibos</a:t>
            </a:r>
            <a:r>
              <a:rPr dirty="0" sz="2400" lang="en-US"/>
              <a:t> Health facility is 1.33</a:t>
            </a:r>
          </a:p>
          <a:p>
            <a:r>
              <a:rPr dirty="0" sz="2400" lang="en-US"/>
              <a:t>D. Total doses required for the district this year is calculated as follows:</a:t>
            </a:r>
          </a:p>
          <a:p>
            <a:r>
              <a:rPr b="1" dirty="0" sz="2400" lang="en-US"/>
              <a:t>Target population x immunization schedule x wastage factor</a:t>
            </a:r>
            <a:r>
              <a:rPr dirty="0" sz="2400" lang="en-US"/>
              <a:t> = 14,000 x 1 x 1.33 =18,620</a:t>
            </a:r>
          </a:p>
          <a:p>
            <a:pPr indent="0" marL="0">
              <a:buNone/>
            </a:pPr>
            <a:endParaRPr dirty="0" lang="en-US"/>
          </a:p>
          <a:p>
            <a:endParaRPr dirty="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780" name="Title 1"/>
          <p:cNvSpPr>
            <a:spLocks noGrp="1"/>
          </p:cNvSpPr>
          <p:nvPr>
            <p:ph type="title"/>
          </p:nvPr>
        </p:nvSpPr>
        <p:spPr>
          <a:xfrm>
            <a:off x="296213" y="609600"/>
            <a:ext cx="9453093" cy="1320800"/>
          </a:xfrm>
        </p:spPr>
        <p:txBody>
          <a:bodyPr>
            <a:normAutofit fontScale="90000"/>
          </a:bodyPr>
          <a:p>
            <a:r>
              <a:rPr dirty="0" lang="en-US"/>
              <a:t>The data required for estimating vaccines needs on the basis of previous consumption are:</a:t>
            </a:r>
            <a:br>
              <a:rPr dirty="0" lang="en-US"/>
            </a:br>
            <a:endParaRPr dirty="0" lang="en-US"/>
          </a:p>
        </p:txBody>
      </p:sp>
      <p:sp>
        <p:nvSpPr>
          <p:cNvPr id="1048781" name="Content Placeholder 2"/>
          <p:cNvSpPr>
            <a:spLocks noGrp="1"/>
          </p:cNvSpPr>
          <p:nvPr>
            <p:ph idx="1"/>
          </p:nvPr>
        </p:nvSpPr>
        <p:spPr/>
        <p:txBody>
          <a:bodyPr/>
          <a:p>
            <a:pPr>
              <a:lnSpc>
                <a:spcPct val="150000"/>
              </a:lnSpc>
            </a:pPr>
            <a:r>
              <a:rPr dirty="0" lang="en-US"/>
              <a:t>a. </a:t>
            </a:r>
            <a:r>
              <a:rPr b="1" dirty="0" sz="2400" lang="en-US"/>
              <a:t>Number of children immunized previously</a:t>
            </a:r>
            <a:endParaRPr dirty="0" sz="2400" lang="en-US"/>
          </a:p>
          <a:p>
            <a:pPr>
              <a:lnSpc>
                <a:spcPct val="150000"/>
              </a:lnSpc>
            </a:pPr>
            <a:r>
              <a:rPr b="1" dirty="0" sz="2400" lang="en-US"/>
              <a:t>b. Wastage factor for the specific antigen</a:t>
            </a:r>
            <a:endParaRPr dirty="0" sz="2400" lang="en-US"/>
          </a:p>
          <a:p>
            <a:pPr>
              <a:lnSpc>
                <a:spcPct val="150000"/>
              </a:lnSpc>
            </a:pPr>
            <a:r>
              <a:rPr b="1" dirty="0" sz="2400" lang="en-US"/>
              <a:t>c. Immunization schedule for the antigen.</a:t>
            </a:r>
            <a:endParaRPr dirty="0" sz="240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782" name="Title 1"/>
          <p:cNvSpPr>
            <a:spLocks noGrp="1"/>
          </p:cNvSpPr>
          <p:nvPr>
            <p:ph type="title"/>
          </p:nvPr>
        </p:nvSpPr>
        <p:spPr/>
        <p:txBody>
          <a:bodyPr/>
          <a:p>
            <a:r>
              <a:rPr b="1" dirty="0" lang="en-US"/>
              <a:t>ORDERING VACCINES</a:t>
            </a:r>
            <a:endParaRPr dirty="0" lang="en-US"/>
          </a:p>
        </p:txBody>
      </p:sp>
      <p:sp>
        <p:nvSpPr>
          <p:cNvPr id="1048783" name="Content Placeholder 2"/>
          <p:cNvSpPr>
            <a:spLocks noGrp="1"/>
          </p:cNvSpPr>
          <p:nvPr>
            <p:ph idx="1"/>
          </p:nvPr>
        </p:nvSpPr>
        <p:spPr/>
        <p:txBody>
          <a:bodyPr>
            <a:normAutofit lnSpcReduction="10000"/>
          </a:bodyPr>
          <a:p>
            <a:pPr indent="0" marL="0">
              <a:lnSpc>
                <a:spcPct val="150000"/>
              </a:lnSpc>
              <a:buNone/>
            </a:pPr>
            <a:r>
              <a:rPr dirty="0" sz="2400" lang="en-US"/>
              <a:t>Steps in ordering Vaccines</a:t>
            </a:r>
          </a:p>
          <a:p>
            <a:pPr>
              <a:lnSpc>
                <a:spcPct val="150000"/>
              </a:lnSpc>
            </a:pPr>
            <a:r>
              <a:rPr dirty="0" sz="2400" lang="en-US"/>
              <a:t>1. Defining vaccine supply period</a:t>
            </a:r>
          </a:p>
          <a:p>
            <a:pPr>
              <a:lnSpc>
                <a:spcPct val="150000"/>
              </a:lnSpc>
            </a:pPr>
            <a:r>
              <a:rPr dirty="0" sz="2400" lang="en-US"/>
              <a:t>2. Calculating quantities of vaccine for a supply period</a:t>
            </a:r>
          </a:p>
          <a:p>
            <a:pPr>
              <a:lnSpc>
                <a:spcPct val="150000"/>
              </a:lnSpc>
            </a:pPr>
            <a:r>
              <a:rPr dirty="0" sz="2400" lang="en-US"/>
              <a:t>3. Calculating minimum stock level</a:t>
            </a:r>
          </a:p>
          <a:p>
            <a:pPr>
              <a:lnSpc>
                <a:spcPct val="150000"/>
              </a:lnSpc>
            </a:pPr>
            <a:r>
              <a:rPr dirty="0" sz="2400" lang="en-US"/>
              <a:t>4. Calculating maximum stock level</a:t>
            </a:r>
          </a:p>
          <a:p>
            <a:pPr>
              <a:lnSpc>
                <a:spcPct val="150000"/>
              </a:lnSpc>
            </a:pPr>
            <a:r>
              <a:rPr dirty="0" sz="2400" lang="en-US"/>
              <a:t>5. Calculating total quantities of vaccine to be ordered</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784" name="Title 1"/>
          <p:cNvSpPr>
            <a:spLocks noGrp="1"/>
          </p:cNvSpPr>
          <p:nvPr>
            <p:ph type="title"/>
          </p:nvPr>
        </p:nvSpPr>
        <p:spPr/>
        <p:txBody>
          <a:bodyPr/>
          <a:p>
            <a:r>
              <a:rPr b="1" dirty="0" lang="en-US"/>
              <a:t>Advantages of ordering vaccines</a:t>
            </a:r>
            <a:endParaRPr dirty="0" lang="en-US"/>
          </a:p>
        </p:txBody>
      </p:sp>
      <p:sp>
        <p:nvSpPr>
          <p:cNvPr id="1048785" name="Content Placeholder 2"/>
          <p:cNvSpPr>
            <a:spLocks noGrp="1"/>
          </p:cNvSpPr>
          <p:nvPr>
            <p:ph idx="1"/>
          </p:nvPr>
        </p:nvSpPr>
        <p:spPr/>
        <p:txBody>
          <a:bodyPr>
            <a:normAutofit/>
          </a:bodyPr>
          <a:p>
            <a:pPr>
              <a:lnSpc>
                <a:spcPct val="200000"/>
              </a:lnSpc>
            </a:pPr>
            <a:r>
              <a:rPr dirty="0" sz="2400" lang="en-US"/>
              <a:t>a. Prevent vaccine stock outs and overstocking.</a:t>
            </a:r>
          </a:p>
          <a:p>
            <a:pPr>
              <a:lnSpc>
                <a:spcPct val="200000"/>
              </a:lnSpc>
            </a:pPr>
            <a:r>
              <a:rPr dirty="0" sz="2400" lang="en-US"/>
              <a:t>b. Prevent expiry of vaccine during their storage period.</a:t>
            </a:r>
          </a:p>
          <a:p>
            <a:pPr>
              <a:lnSpc>
                <a:spcPct val="200000"/>
              </a:lnSpc>
            </a:pPr>
            <a:r>
              <a:rPr dirty="0" sz="2400" lang="en-US"/>
              <a:t>c. Ensures that the other appropriate supplies are “bundled” </a:t>
            </a:r>
            <a:r>
              <a:rPr dirty="0" sz="2400" lang="en-US" err="1"/>
              <a:t>e.i.</a:t>
            </a:r>
            <a:r>
              <a:rPr dirty="0" sz="2400" lang="en-US"/>
              <a:t> Safety boxes, syringes and needles.</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786" name="Title 1"/>
          <p:cNvSpPr>
            <a:spLocks noGrp="1"/>
          </p:cNvSpPr>
          <p:nvPr>
            <p:ph type="title"/>
          </p:nvPr>
        </p:nvSpPr>
        <p:spPr>
          <a:xfrm>
            <a:off x="270455" y="167425"/>
            <a:ext cx="9362941" cy="1043189"/>
          </a:xfrm>
        </p:spPr>
        <p:txBody>
          <a:bodyPr>
            <a:normAutofit fontScale="90000"/>
          </a:bodyPr>
          <a:p>
            <a:r>
              <a:rPr b="1" dirty="0" sz="3100" i="1" lang="en-US"/>
              <a:t>Calculating quantities of vaccine for a supply period</a:t>
            </a:r>
            <a:br>
              <a:rPr dirty="0" lang="en-US"/>
            </a:br>
            <a:endParaRPr dirty="0" lang="en-US"/>
          </a:p>
        </p:txBody>
      </p:sp>
      <p:sp>
        <p:nvSpPr>
          <p:cNvPr id="1048787" name="Content Placeholder 2"/>
          <p:cNvSpPr>
            <a:spLocks noGrp="1"/>
          </p:cNvSpPr>
          <p:nvPr>
            <p:ph idx="1"/>
          </p:nvPr>
        </p:nvSpPr>
        <p:spPr>
          <a:xfrm>
            <a:off x="270455" y="978795"/>
            <a:ext cx="10547799" cy="5473520"/>
          </a:xfrm>
        </p:spPr>
        <p:txBody>
          <a:bodyPr>
            <a:normAutofit/>
          </a:bodyPr>
          <a:p>
            <a:r>
              <a:rPr dirty="0" sz="2000" lang="en-US"/>
              <a:t>The needs for a specific storage or supply period can be calculated as follows:</a:t>
            </a:r>
          </a:p>
          <a:p>
            <a:r>
              <a:rPr dirty="0" sz="2000" lang="en-US" u="sng"/>
              <a:t>Vaccines needs for the period = Annual vaccines needs X Supply period (in months</a:t>
            </a:r>
            <a:r>
              <a:rPr dirty="0" sz="2000" lang="en-US"/>
              <a:t>)</a:t>
            </a:r>
          </a:p>
          <a:p>
            <a:pPr lvl="1"/>
            <a:r>
              <a:rPr dirty="0" lang="en-US"/>
              <a:t>Number of months in year</a:t>
            </a:r>
          </a:p>
          <a:p>
            <a:pPr indent="0" lvl="1" marL="457200">
              <a:buNone/>
            </a:pPr>
            <a:endParaRPr dirty="0" lang="en-US"/>
          </a:p>
          <a:p>
            <a:r>
              <a:rPr dirty="0" sz="2000" lang="en-US"/>
              <a:t>Using the formula:</a:t>
            </a:r>
          </a:p>
          <a:p>
            <a:pPr lvl="1"/>
            <a:r>
              <a:rPr dirty="0" lang="en-US" err="1"/>
              <a:t>Qperiod</a:t>
            </a:r>
            <a:r>
              <a:rPr dirty="0" lang="en-US"/>
              <a:t> = (</a:t>
            </a:r>
            <a:r>
              <a:rPr dirty="0" lang="en-US" err="1"/>
              <a:t>Qyear</a:t>
            </a:r>
            <a:r>
              <a:rPr dirty="0" lang="en-US"/>
              <a:t>/12) x </a:t>
            </a:r>
            <a:r>
              <a:rPr dirty="0" lang="en-US" err="1"/>
              <a:t>Psupply</a:t>
            </a:r>
            <a:endParaRPr dirty="0" lang="en-US"/>
          </a:p>
          <a:p>
            <a:pPr indent="0" lvl="1" marL="457200">
              <a:buNone/>
            </a:pPr>
            <a:endParaRPr dirty="0" lang="en-US"/>
          </a:p>
          <a:p>
            <a:r>
              <a:rPr dirty="0" sz="2000" lang="en-US"/>
              <a:t>Where,</a:t>
            </a:r>
          </a:p>
          <a:p>
            <a:pPr lvl="1"/>
            <a:r>
              <a:rPr dirty="0" lang="en-US" err="1"/>
              <a:t>Qperiod</a:t>
            </a:r>
            <a:r>
              <a:rPr dirty="0" lang="en-US"/>
              <a:t> = Vaccines needs for the period</a:t>
            </a:r>
          </a:p>
          <a:p>
            <a:pPr lvl="1"/>
            <a:r>
              <a:rPr dirty="0" lang="en-US" err="1"/>
              <a:t>Qyear</a:t>
            </a:r>
            <a:r>
              <a:rPr dirty="0" lang="en-US"/>
              <a:t> = Annual vaccines needs</a:t>
            </a:r>
          </a:p>
          <a:p>
            <a:pPr lvl="1"/>
            <a:r>
              <a:rPr dirty="0" lang="en-US" err="1"/>
              <a:t>Psupply</a:t>
            </a:r>
            <a:r>
              <a:rPr dirty="0" lang="en-US"/>
              <a:t> = Supply period (in months)</a:t>
            </a:r>
          </a:p>
          <a:p>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788" name="Title 1"/>
          <p:cNvSpPr>
            <a:spLocks noGrp="1"/>
          </p:cNvSpPr>
          <p:nvPr>
            <p:ph type="title"/>
          </p:nvPr>
        </p:nvSpPr>
        <p:spPr/>
        <p:txBody>
          <a:bodyPr>
            <a:normAutofit fontScale="90000"/>
          </a:bodyPr>
          <a:p>
            <a:r>
              <a:rPr b="1" dirty="0" lang="en-US"/>
              <a:t>Example: using Kasei Health Facility CHECK PGS 32/33 (</a:t>
            </a:r>
            <a:r>
              <a:rPr b="1" dirty="0" lang="en-US" err="1"/>
              <a:t>greenbook</a:t>
            </a:r>
            <a:r>
              <a:rPr b="1" dirty="0" lang="en-US"/>
              <a:t>)</a:t>
            </a:r>
            <a:br>
              <a:rPr dirty="0" lang="en-US"/>
            </a:br>
            <a:endParaRPr dirty="0" lang="en-US"/>
          </a:p>
        </p:txBody>
      </p:sp>
      <p:sp>
        <p:nvSpPr>
          <p:cNvPr id="1048789" name="Content Placeholder 2"/>
          <p:cNvSpPr>
            <a:spLocks noGrp="1"/>
          </p:cNvSpPr>
          <p:nvPr>
            <p:ph idx="1"/>
          </p:nvPr>
        </p:nvSpPr>
        <p:spPr/>
        <p:txBody>
          <a:bodyPr/>
          <a:p>
            <a:r>
              <a:rPr dirty="0" sz="2400" lang="en-US"/>
              <a:t>14,000 x 1 x 1.33= 18,620 doses</a:t>
            </a:r>
          </a:p>
          <a:p>
            <a:r>
              <a:rPr dirty="0" sz="2400" lang="en-US"/>
              <a:t>County calculations = 3/12 x 18,620 = 4,655doses</a:t>
            </a:r>
          </a:p>
          <a:p>
            <a:r>
              <a:rPr dirty="0" sz="2400" lang="en-US"/>
              <a:t>Health facility calculations =1/12 x 18,620 = 1,552doses</a:t>
            </a:r>
          </a:p>
          <a:p>
            <a:endParaRPr dirty="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790" name="Title 1"/>
          <p:cNvSpPr>
            <a:spLocks noGrp="1"/>
          </p:cNvSpPr>
          <p:nvPr>
            <p:ph type="title"/>
          </p:nvPr>
        </p:nvSpPr>
        <p:spPr>
          <a:xfrm>
            <a:off x="677334" y="609600"/>
            <a:ext cx="8596668" cy="652530"/>
          </a:xfrm>
        </p:spPr>
        <p:txBody>
          <a:bodyPr>
            <a:normAutofit fontScale="90000"/>
          </a:bodyPr>
          <a:p>
            <a:r>
              <a:rPr b="1" dirty="0" i="1" lang="en-US"/>
              <a:t>Calculating minimum stock level</a:t>
            </a:r>
            <a:br>
              <a:rPr dirty="0" lang="en-US"/>
            </a:br>
            <a:endParaRPr dirty="0" lang="en-US"/>
          </a:p>
        </p:txBody>
      </p:sp>
      <p:sp>
        <p:nvSpPr>
          <p:cNvPr id="1048791" name="Content Placeholder 2"/>
          <p:cNvSpPr>
            <a:spLocks noGrp="1"/>
          </p:cNvSpPr>
          <p:nvPr>
            <p:ph idx="1"/>
          </p:nvPr>
        </p:nvSpPr>
        <p:spPr>
          <a:xfrm>
            <a:off x="244698" y="1262130"/>
            <a:ext cx="9749307" cy="5383368"/>
          </a:xfrm>
        </p:spPr>
        <p:txBody>
          <a:bodyPr>
            <a:normAutofit fontScale="92500" lnSpcReduction="20000"/>
          </a:bodyPr>
          <a:p>
            <a:pPr>
              <a:lnSpc>
                <a:spcPct val="150000"/>
              </a:lnSpc>
            </a:pPr>
            <a:r>
              <a:rPr dirty="0" sz="2000" lang="en-US"/>
              <a:t>The “minimum stock” represents the minimum number of vaccine doses that should be in the refrigerator</a:t>
            </a:r>
          </a:p>
          <a:p>
            <a:pPr>
              <a:lnSpc>
                <a:spcPct val="150000"/>
              </a:lnSpc>
            </a:pPr>
            <a:r>
              <a:rPr dirty="0" sz="2000" lang="en-US"/>
              <a:t>on the arrival of the next supply consignment. The level of minimum stock is generally fixed at 25% of the total estimate of vaccines needs for a given supply period.</a:t>
            </a:r>
          </a:p>
          <a:p>
            <a:pPr indent="0" marL="0">
              <a:lnSpc>
                <a:spcPct val="150000"/>
              </a:lnSpc>
              <a:buNone/>
            </a:pPr>
            <a:r>
              <a:rPr dirty="0" sz="2000" lang="en-US"/>
              <a:t>Using a formula</a:t>
            </a:r>
          </a:p>
          <a:p>
            <a:pPr>
              <a:lnSpc>
                <a:spcPct val="150000"/>
              </a:lnSpc>
            </a:pPr>
            <a:r>
              <a:rPr dirty="0" sz="2000" lang="en-US"/>
              <a:t>Minimum stock = Vaccines needs for the period X 25 %</a:t>
            </a:r>
          </a:p>
          <a:p>
            <a:pPr>
              <a:lnSpc>
                <a:spcPct val="150000"/>
              </a:lnSpc>
            </a:pPr>
            <a:r>
              <a:rPr dirty="0" sz="2000" lang="en-US"/>
              <a:t>mini =</a:t>
            </a:r>
            <a:r>
              <a:rPr dirty="0" sz="2000" lang="en-US" err="1"/>
              <a:t>Qperiod</a:t>
            </a:r>
            <a:r>
              <a:rPr dirty="0" sz="2000" lang="en-US"/>
              <a:t> x 25% (or 0.25)</a:t>
            </a:r>
          </a:p>
          <a:p>
            <a:pPr indent="0" marL="0">
              <a:lnSpc>
                <a:spcPct val="150000"/>
              </a:lnSpc>
              <a:buNone/>
            </a:pPr>
            <a:endParaRPr dirty="0" sz="2000" lang="en-US"/>
          </a:p>
          <a:p>
            <a:pPr>
              <a:lnSpc>
                <a:spcPct val="150000"/>
              </a:lnSpc>
            </a:pPr>
            <a:r>
              <a:rPr b="1" dirty="0" sz="2000" lang="en-US"/>
              <a:t>Note: </a:t>
            </a:r>
            <a:r>
              <a:rPr dirty="0" sz="2000" i="1" lang="en-US"/>
              <a:t>the minimum stock takes into account the possible delays in supply as well as unexpected increase</a:t>
            </a:r>
            <a:r>
              <a:rPr dirty="0" sz="2000" lang="en-US"/>
              <a:t> </a:t>
            </a:r>
            <a:r>
              <a:rPr dirty="0" sz="2000" i="1" lang="en-US"/>
              <a:t>in the population to be immunized (untargeted population, migration, etc.).</a:t>
            </a:r>
            <a:endParaRPr dirty="0" sz="2000" lang="en-US"/>
          </a:p>
          <a:p>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792" name="Title 1"/>
          <p:cNvSpPr>
            <a:spLocks noGrp="1"/>
          </p:cNvSpPr>
          <p:nvPr>
            <p:ph type="title"/>
          </p:nvPr>
        </p:nvSpPr>
        <p:spPr/>
        <p:txBody>
          <a:bodyPr/>
          <a:p>
            <a:r>
              <a:rPr b="1" dirty="0" i="1" lang="en-US"/>
              <a:t>Calculating maximum stock level</a:t>
            </a:r>
            <a:br>
              <a:rPr dirty="0" lang="en-US"/>
            </a:br>
            <a:endParaRPr dirty="0" lang="en-US"/>
          </a:p>
        </p:txBody>
      </p:sp>
      <p:sp>
        <p:nvSpPr>
          <p:cNvPr id="1048793" name="Content Placeholder 2"/>
          <p:cNvSpPr>
            <a:spLocks noGrp="1"/>
          </p:cNvSpPr>
          <p:nvPr>
            <p:ph idx="1"/>
          </p:nvPr>
        </p:nvSpPr>
        <p:spPr/>
        <p:txBody>
          <a:bodyPr>
            <a:normAutofit fontScale="92500" lnSpcReduction="20000"/>
          </a:bodyPr>
          <a:p>
            <a:pPr>
              <a:lnSpc>
                <a:spcPct val="150000"/>
              </a:lnSpc>
            </a:pPr>
            <a:r>
              <a:rPr dirty="0" sz="2000" lang="en-US"/>
              <a:t>The maximum stock is the maximum number of vaccine doses that should be found in the refrigerator after a supply.</a:t>
            </a:r>
          </a:p>
          <a:p>
            <a:pPr>
              <a:lnSpc>
                <a:spcPct val="150000"/>
              </a:lnSpc>
            </a:pPr>
            <a:r>
              <a:rPr dirty="0" sz="2000" lang="en-US"/>
              <a:t>Using the formula:</a:t>
            </a:r>
          </a:p>
          <a:p>
            <a:pPr>
              <a:lnSpc>
                <a:spcPct val="150000"/>
              </a:lnSpc>
            </a:pPr>
            <a:r>
              <a:rPr dirty="0" sz="2000" lang="en-US"/>
              <a:t>Minimum stock = Vaccines needs for the period + Minimum stock</a:t>
            </a:r>
          </a:p>
          <a:p>
            <a:pPr>
              <a:lnSpc>
                <a:spcPct val="150000"/>
              </a:lnSpc>
            </a:pPr>
            <a:r>
              <a:rPr dirty="0" sz="2000" lang="en-US"/>
              <a:t>maxi = </a:t>
            </a:r>
            <a:r>
              <a:rPr dirty="0" sz="2000" lang="en-US" err="1"/>
              <a:t>Qperiod</a:t>
            </a:r>
            <a:r>
              <a:rPr dirty="0" sz="2000" lang="en-US"/>
              <a:t> + </a:t>
            </a:r>
            <a:r>
              <a:rPr dirty="0" sz="2000" lang="en-US" err="1"/>
              <a:t>Smini</a:t>
            </a:r>
            <a:endParaRPr dirty="0" sz="2000" lang="en-US"/>
          </a:p>
          <a:p>
            <a:pPr indent="0" marL="0">
              <a:lnSpc>
                <a:spcPct val="150000"/>
              </a:lnSpc>
              <a:buNone/>
            </a:pPr>
            <a:endParaRPr dirty="0" sz="2000" lang="en-US"/>
          </a:p>
          <a:p>
            <a:pPr>
              <a:lnSpc>
                <a:spcPct val="150000"/>
              </a:lnSpc>
            </a:pPr>
            <a:r>
              <a:rPr b="1" dirty="0" sz="2000" lang="en-US"/>
              <a:t>Example</a:t>
            </a:r>
            <a:endParaRPr dirty="0" sz="2000" lang="en-US"/>
          </a:p>
          <a:p>
            <a:pPr>
              <a:lnSpc>
                <a:spcPct val="150000"/>
              </a:lnSpc>
            </a:pPr>
            <a:r>
              <a:rPr dirty="0" sz="2000" lang="en-US"/>
              <a:t>4,655 + 1,164 = 5,819 doses</a:t>
            </a:r>
          </a:p>
          <a:p>
            <a:pPr indent="0" marL="0">
              <a:buNone/>
            </a:pP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794" name="Title 1"/>
          <p:cNvSpPr>
            <a:spLocks noGrp="1"/>
          </p:cNvSpPr>
          <p:nvPr>
            <p:ph type="title"/>
          </p:nvPr>
        </p:nvSpPr>
        <p:spPr>
          <a:xfrm>
            <a:off x="167425" y="270456"/>
            <a:ext cx="10315978" cy="772733"/>
          </a:xfrm>
        </p:spPr>
        <p:txBody>
          <a:bodyPr>
            <a:normAutofit/>
          </a:bodyPr>
          <a:p>
            <a:r>
              <a:rPr b="1" dirty="0" sz="2800" i="1" lang="en-US"/>
              <a:t>Calculating total quantities of vaccine to be ordered</a:t>
            </a:r>
            <a:endParaRPr dirty="0" sz="2800" lang="en-US"/>
          </a:p>
        </p:txBody>
      </p:sp>
      <p:sp>
        <p:nvSpPr>
          <p:cNvPr id="1048795" name="Content Placeholder 2"/>
          <p:cNvSpPr>
            <a:spLocks noGrp="1"/>
          </p:cNvSpPr>
          <p:nvPr>
            <p:ph idx="1"/>
          </p:nvPr>
        </p:nvSpPr>
        <p:spPr>
          <a:xfrm>
            <a:off x="321972" y="1043189"/>
            <a:ext cx="8952030" cy="5705341"/>
          </a:xfrm>
        </p:spPr>
        <p:txBody>
          <a:bodyPr>
            <a:normAutofit lnSpcReduction="10000"/>
          </a:bodyPr>
          <a:p>
            <a:r>
              <a:rPr dirty="0" sz="2400" lang="en-US"/>
              <a:t>Once the order levels are determined, the vaccine quantities to be ordered are calculated on the basis of the balance in stock at hand and the maximum stock.</a:t>
            </a:r>
          </a:p>
          <a:p>
            <a:r>
              <a:rPr dirty="0" sz="2400" lang="en-US"/>
              <a:t>The order may be based either on specific supply period (quarterly for County and monthly for health facility) irrespective of the consumption. </a:t>
            </a:r>
          </a:p>
          <a:p>
            <a:r>
              <a:rPr dirty="0" sz="2400" lang="en-US"/>
              <a:t>A stock shortage may occur before the end of the period. </a:t>
            </a:r>
          </a:p>
          <a:p>
            <a:r>
              <a:rPr dirty="0" sz="2400" lang="en-US"/>
              <a:t>It is therefore recommended that an order be placed as soon as the stock of an antigen reaches the point where an order should be placed</a:t>
            </a:r>
          </a:p>
          <a:p>
            <a:pPr indent="0" marL="0">
              <a:buNone/>
            </a:pPr>
            <a:r>
              <a:rPr dirty="0" sz="2400" lang="en-US"/>
              <a:t>.</a:t>
            </a:r>
          </a:p>
          <a:p>
            <a:r>
              <a:rPr dirty="0" sz="2400" lang="en-US"/>
              <a:t>General formula:</a:t>
            </a:r>
          </a:p>
          <a:p>
            <a:r>
              <a:rPr dirty="0" sz="2400" lang="en-US"/>
              <a:t>Quantity to order = Maximum stock – stock at hand</a:t>
            </a:r>
          </a:p>
          <a:p>
            <a:r>
              <a:rPr dirty="0" sz="2400" lang="en-US" err="1"/>
              <a:t>Qorder</a:t>
            </a:r>
            <a:r>
              <a:rPr dirty="0" sz="2400" lang="en-US"/>
              <a:t> = </a:t>
            </a:r>
            <a:r>
              <a:rPr dirty="0" sz="2400" lang="en-US" err="1"/>
              <a:t>Smaxi</a:t>
            </a:r>
            <a:r>
              <a:rPr dirty="0" sz="2400" lang="en-US"/>
              <a:t> – </a:t>
            </a:r>
            <a:r>
              <a:rPr dirty="0" sz="2400" lang="en-US" err="1"/>
              <a:t>Savailable</a:t>
            </a:r>
            <a:endParaRPr dirty="0" sz="2400" lang="en-US"/>
          </a:p>
          <a:p>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796" name="Title 1"/>
          <p:cNvSpPr>
            <a:spLocks noGrp="1"/>
          </p:cNvSpPr>
          <p:nvPr>
            <p:ph type="title"/>
          </p:nvPr>
        </p:nvSpPr>
        <p:spPr/>
        <p:txBody>
          <a:bodyPr/>
          <a:p>
            <a:r>
              <a:rPr b="1" dirty="0" lang="en-US"/>
              <a:t>CONTROLLING VACCINE STOCKS</a:t>
            </a:r>
            <a:br>
              <a:rPr dirty="0" lang="en-US"/>
            </a:br>
            <a:endParaRPr dirty="0" lang="en-US"/>
          </a:p>
        </p:txBody>
      </p:sp>
      <p:sp>
        <p:nvSpPr>
          <p:cNvPr id="1048797" name="Content Placeholder 2"/>
          <p:cNvSpPr>
            <a:spLocks noGrp="1"/>
          </p:cNvSpPr>
          <p:nvPr>
            <p:ph idx="1"/>
          </p:nvPr>
        </p:nvSpPr>
        <p:spPr/>
        <p:txBody>
          <a:bodyPr/>
          <a:p>
            <a:r>
              <a:rPr dirty="0" sz="2400" lang="en-US"/>
              <a:t>1. Receiving delivered vaccines and supplies</a:t>
            </a:r>
          </a:p>
          <a:p>
            <a:r>
              <a:rPr dirty="0" sz="2400" lang="en-US"/>
              <a:t>2. Storage, transport and handling of vaccines</a:t>
            </a:r>
          </a:p>
          <a:p>
            <a:r>
              <a:rPr dirty="0" sz="2400" lang="en-US"/>
              <a:t>3. Organizing vaccine distribution</a:t>
            </a:r>
          </a:p>
          <a:p>
            <a:r>
              <a:rPr dirty="0" sz="2400" lang="en-US"/>
              <a:t>4. Inventory of vaccine stocks</a:t>
            </a:r>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634" name="Title 1"/>
          <p:cNvSpPr>
            <a:spLocks noGrp="1"/>
          </p:cNvSpPr>
          <p:nvPr>
            <p:ph type="title"/>
          </p:nvPr>
        </p:nvSpPr>
        <p:spPr>
          <a:xfrm>
            <a:off x="838200" y="365126"/>
            <a:ext cx="10515600" cy="587912"/>
          </a:xfrm>
        </p:spPr>
        <p:txBody>
          <a:bodyPr>
            <a:normAutofit fontScale="90000"/>
          </a:bodyPr>
          <a:p>
            <a:r>
              <a:rPr dirty="0" lang="en-US"/>
              <a:t>2. PASSIVE IMMUNIZATION</a:t>
            </a:r>
          </a:p>
        </p:txBody>
      </p:sp>
      <p:sp>
        <p:nvSpPr>
          <p:cNvPr id="1048635" name="Content Placeholder 2"/>
          <p:cNvSpPr>
            <a:spLocks noGrp="1"/>
          </p:cNvSpPr>
          <p:nvPr>
            <p:ph idx="1"/>
          </p:nvPr>
        </p:nvSpPr>
        <p:spPr>
          <a:xfrm>
            <a:off x="838200" y="953038"/>
            <a:ext cx="10515600" cy="5615187"/>
          </a:xfrm>
        </p:spPr>
        <p:txBody>
          <a:bodyPr>
            <a:normAutofit fontScale="94444" lnSpcReduction="10000"/>
          </a:bodyPr>
          <a:p>
            <a:pPr>
              <a:lnSpc>
                <a:spcPct val="120000"/>
              </a:lnSpc>
            </a:pPr>
            <a:r>
              <a:rPr dirty="0" sz="2400" lang="en-GB"/>
              <a:t>It is taking antibodies and give them to another person and because the person receiving these antibodies is not making them </a:t>
            </a:r>
          </a:p>
          <a:p>
            <a:pPr>
              <a:lnSpc>
                <a:spcPct val="120000"/>
              </a:lnSpc>
            </a:pPr>
            <a:r>
              <a:rPr dirty="0" sz="2400" lang="en-GB"/>
              <a:t> </a:t>
            </a:r>
            <a:r>
              <a:rPr dirty="0" sz="2400" lang="en-GB" err="1"/>
              <a:t>Eg</a:t>
            </a:r>
            <a:r>
              <a:rPr dirty="0" sz="2400" lang="en-GB"/>
              <a:t>:  it occurs every time a baby develops in the uterus of the mother as the mother’s antibodies pass into the baby’s blood and provide them with ready made antibodies against these diseases for a short time after birth.</a:t>
            </a:r>
          </a:p>
          <a:p>
            <a:pPr>
              <a:lnSpc>
                <a:spcPct val="120000"/>
              </a:lnSpc>
            </a:pPr>
            <a:r>
              <a:rPr dirty="0" sz="2400" lang="en-GB"/>
              <a:t> </a:t>
            </a:r>
            <a:r>
              <a:rPr b="1" dirty="0" sz="2400" lang="en-GB"/>
              <a:t>advantage </a:t>
            </a:r>
          </a:p>
          <a:p>
            <a:pPr indent="0" marL="0">
              <a:lnSpc>
                <a:spcPct val="120000"/>
              </a:lnSpc>
              <a:buNone/>
            </a:pPr>
            <a:r>
              <a:rPr dirty="0" sz="2400" lang="en-GB"/>
              <a:t>	-the individual who has this type of immunisation gets immediate assistance in fighting against an 	infection like  snake bites or tetanus infection. </a:t>
            </a:r>
          </a:p>
          <a:p>
            <a:pPr indent="0" marL="0">
              <a:lnSpc>
                <a:spcPct val="120000"/>
              </a:lnSpc>
              <a:buNone/>
            </a:pPr>
            <a:r>
              <a:rPr b="1" dirty="0" sz="2400" lang="en-GB"/>
              <a:t>disadvantage,</a:t>
            </a:r>
          </a:p>
          <a:p>
            <a:pPr indent="0" marL="0">
              <a:lnSpc>
                <a:spcPct val="120000"/>
              </a:lnSpc>
              <a:buNone/>
            </a:pPr>
            <a:r>
              <a:rPr dirty="0" sz="2400" lang="en-GB"/>
              <a:t>	- since they are not their own,</a:t>
            </a:r>
          </a:p>
          <a:p>
            <a:pPr indent="0" marL="0">
              <a:lnSpc>
                <a:spcPct val="120000"/>
              </a:lnSpc>
              <a:buNone/>
            </a:pPr>
            <a:r>
              <a:rPr dirty="0" sz="2400" lang="en-GB"/>
              <a:t> 	-there is no antigen stimulating the body to produce more, </a:t>
            </a:r>
          </a:p>
          <a:p>
            <a:pPr indent="0" marL="0">
              <a:lnSpc>
                <a:spcPct val="120000"/>
              </a:lnSpc>
              <a:buNone/>
            </a:pPr>
            <a:r>
              <a:rPr dirty="0" sz="2400" lang="en-GB"/>
              <a:t>	-thus antibodies are gone in few weeks or months and the protection is lost.</a:t>
            </a:r>
          </a:p>
          <a:p>
            <a:endParaRPr dirty="0"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798" name="Content Placeholder 2"/>
          <p:cNvSpPr>
            <a:spLocks noGrp="1"/>
          </p:cNvSpPr>
          <p:nvPr>
            <p:ph idx="1"/>
          </p:nvPr>
        </p:nvSpPr>
        <p:spPr/>
        <p:txBody>
          <a:bodyPr>
            <a:normAutofit/>
          </a:bodyPr>
          <a:p>
            <a:pPr algn="ctr"/>
            <a:r>
              <a:rPr dirty="0" sz="3200" lang="en-US"/>
              <a:t>REFRIGERATORS</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799" name="Content Placeholder 2"/>
          <p:cNvSpPr>
            <a:spLocks noGrp="1"/>
          </p:cNvSpPr>
          <p:nvPr>
            <p:ph idx="1"/>
          </p:nvPr>
        </p:nvSpPr>
        <p:spPr>
          <a:xfrm>
            <a:off x="838200" y="296214"/>
            <a:ext cx="10515600" cy="5880749"/>
          </a:xfrm>
        </p:spPr>
        <p:txBody>
          <a:bodyPr>
            <a:normAutofit fontScale="62500" lnSpcReduction="20000"/>
          </a:bodyPr>
          <a:p>
            <a:pPr>
              <a:lnSpc>
                <a:spcPct val="150000"/>
              </a:lnSpc>
            </a:pPr>
            <a:r>
              <a:rPr dirty="0" sz="3400" lang="en-US"/>
              <a:t>Health facility refrigerators may be powered by electricity, gas, kerosene, or solar energy.</a:t>
            </a:r>
          </a:p>
          <a:p>
            <a:pPr>
              <a:lnSpc>
                <a:spcPct val="150000"/>
              </a:lnSpc>
            </a:pPr>
            <a:r>
              <a:rPr dirty="0" sz="3400" lang="en-US"/>
              <a:t>Electric refrigerators are usually the least costly to run and the easiest to maintain, </a:t>
            </a:r>
          </a:p>
          <a:p>
            <a:pPr>
              <a:lnSpc>
                <a:spcPct val="150000"/>
              </a:lnSpc>
            </a:pPr>
            <a:r>
              <a:rPr dirty="0" sz="3400" lang="en-US"/>
              <a:t>but they must have a reliable electricity supply.</a:t>
            </a:r>
          </a:p>
          <a:p>
            <a:pPr>
              <a:lnSpc>
                <a:spcPct val="150000"/>
              </a:lnSpc>
            </a:pPr>
            <a:r>
              <a:rPr dirty="0" sz="3400" lang="en-US"/>
              <a:t>Where the electricity or fuel supply is not reliable, ice-lined refrigerators can maintain the appropriate temperature for 16 hours without power if they operate with power for at least eight hours a day. </a:t>
            </a:r>
          </a:p>
          <a:p>
            <a:pPr>
              <a:lnSpc>
                <a:spcPct val="150000"/>
              </a:lnSpc>
            </a:pPr>
            <a:r>
              <a:rPr dirty="0" sz="3400" lang="en-US"/>
              <a:t>But the use of ice-lined refrigerators may expose vaccines to the risk of freezing</a:t>
            </a:r>
          </a:p>
          <a:p>
            <a:pPr>
              <a:lnSpc>
                <a:spcPct val="150000"/>
              </a:lnSpc>
            </a:pPr>
            <a:r>
              <a:rPr dirty="0" sz="3400" lang="en-US"/>
              <a:t>Refrigerators have different capacities for storing vaccines and for freezing and storing ice-packs. </a:t>
            </a:r>
          </a:p>
          <a:p>
            <a:pPr>
              <a:lnSpc>
                <a:spcPct val="150000"/>
              </a:lnSpc>
            </a:pPr>
            <a:endParaRPr dirty="0" sz="240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800" name="Title 1"/>
          <p:cNvSpPr>
            <a:spLocks noGrp="1"/>
          </p:cNvSpPr>
          <p:nvPr>
            <p:ph type="title"/>
          </p:nvPr>
        </p:nvSpPr>
        <p:spPr>
          <a:xfrm>
            <a:off x="838200" y="365125"/>
            <a:ext cx="10515600" cy="459123"/>
          </a:xfrm>
        </p:spPr>
        <p:txBody>
          <a:bodyPr>
            <a:normAutofit fontScale="90000"/>
          </a:bodyPr>
          <a:p>
            <a:r>
              <a:rPr b="1" dirty="0" sz="2800" lang="en-US" u="sng">
                <a:solidFill>
                  <a:srgbClr val="FF0000"/>
                </a:solidFill>
                <a:effectLst>
                  <a:outerShdw algn="tl" blurRad="38100" dir="2700000" dist="38100">
                    <a:srgbClr val="C0C0C0"/>
                  </a:outerShdw>
                </a:effectLst>
                <a:latin typeface="Calibri" panose="020F0502020204030204"/>
              </a:rPr>
              <a:t>VACCINE REFRIGERATORS HAVE TWO COMPARTMENTS</a:t>
            </a:r>
            <a:r>
              <a:rPr dirty="0" sz="2800" lang="en-US">
                <a:solidFill>
                  <a:prstClr val="black"/>
                </a:solidFill>
                <a:latin typeface="Calibri" panose="020F0502020204030204"/>
              </a:rPr>
              <a:t>:</a:t>
            </a:r>
            <a:endParaRPr dirty="0" sz="2800" lang="en-US"/>
          </a:p>
        </p:txBody>
      </p:sp>
      <p:sp>
        <p:nvSpPr>
          <p:cNvPr id="1048801" name="Content Placeholder 2"/>
          <p:cNvSpPr>
            <a:spLocks noGrp="1"/>
          </p:cNvSpPr>
          <p:nvPr>
            <p:ph idx="1"/>
          </p:nvPr>
        </p:nvSpPr>
        <p:spPr>
          <a:xfrm>
            <a:off x="838200" y="914400"/>
            <a:ext cx="10515600" cy="5262563"/>
          </a:xfrm>
        </p:spPr>
        <p:txBody>
          <a:bodyPr>
            <a:normAutofit/>
          </a:bodyPr>
          <a:p>
            <a:pPr indent="-533400" marL="533400">
              <a:lnSpc>
                <a:spcPct val="150000"/>
              </a:lnSpc>
              <a:buFont typeface="Wingdings" pitchFamily="2" charset="2"/>
              <a:buAutoNum type="arabicPeriod"/>
            </a:pPr>
            <a:r>
              <a:rPr b="1" dirty="0" sz="2400" lang="en-US"/>
              <a:t>A main compartment (the refrigerator)</a:t>
            </a:r>
          </a:p>
          <a:p>
            <a:pPr indent="0" marL="0">
              <a:lnSpc>
                <a:spcPct val="150000"/>
              </a:lnSpc>
              <a:buNone/>
            </a:pPr>
            <a:r>
              <a:rPr dirty="0" sz="2400" lang="en-US"/>
              <a:t>	 for storing vaccines and diluents, in which the temperature should be kept 	between +2ºC and +8ºC. </a:t>
            </a:r>
          </a:p>
          <a:p>
            <a:pPr indent="0" marL="0">
              <a:lnSpc>
                <a:spcPct val="150000"/>
              </a:lnSpc>
              <a:buNone/>
            </a:pPr>
            <a:r>
              <a:rPr dirty="0" sz="2400" lang="en-US"/>
              <a:t>	The thermostat is used to adjust the temperature.</a:t>
            </a:r>
          </a:p>
          <a:p>
            <a:pPr indent="-533400" marL="533400">
              <a:lnSpc>
                <a:spcPct val="150000"/>
              </a:lnSpc>
              <a:buFont typeface="Wingdings" pitchFamily="2" charset="2"/>
              <a:buAutoNum type="arabicPeriod"/>
            </a:pPr>
            <a:r>
              <a:rPr dirty="0" sz="2400" lang="en-US"/>
              <a:t>A </a:t>
            </a:r>
            <a:r>
              <a:rPr b="1" dirty="0" sz="2400" lang="en-US"/>
              <a:t>second compartment (the freezer) </a:t>
            </a:r>
          </a:p>
          <a:p>
            <a:pPr indent="0" marL="0">
              <a:lnSpc>
                <a:spcPct val="150000"/>
              </a:lnSpc>
              <a:buNone/>
            </a:pPr>
            <a:r>
              <a:rPr dirty="0" sz="2400" lang="en-US"/>
              <a:t>	for freezing ice-packs. If the refrigerator is working properly, this section will 	be between -5ºC and -15ºC.</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802" name="Title 1"/>
          <p:cNvSpPr>
            <a:spLocks noGrp="1"/>
          </p:cNvSpPr>
          <p:nvPr>
            <p:ph type="title"/>
          </p:nvPr>
        </p:nvSpPr>
        <p:spPr/>
        <p:txBody>
          <a:bodyPr/>
          <a:p>
            <a:r>
              <a:rPr dirty="0" lang="en-US">
                <a:solidFill>
                  <a:srgbClr val="FF0000"/>
                </a:solidFill>
              </a:rPr>
              <a:t>TYPES OF REFRIGERATORS </a:t>
            </a:r>
            <a:endParaRPr dirty="0" lang="en-US"/>
          </a:p>
        </p:txBody>
      </p:sp>
      <p:sp>
        <p:nvSpPr>
          <p:cNvPr id="1048803" name="Content Placeholder 2"/>
          <p:cNvSpPr>
            <a:spLocks noGrp="1"/>
          </p:cNvSpPr>
          <p:nvPr>
            <p:ph idx="1"/>
          </p:nvPr>
        </p:nvSpPr>
        <p:spPr/>
        <p:txBody>
          <a:bodyPr/>
          <a:p>
            <a:pPr indent="0" marL="0">
              <a:lnSpc>
                <a:spcPct val="150000"/>
              </a:lnSpc>
              <a:buNone/>
            </a:pPr>
            <a:r>
              <a:rPr dirty="0" lang="en-US"/>
              <a:t>1</a:t>
            </a:r>
            <a:r>
              <a:rPr dirty="0" sz="2400" lang="en-US"/>
              <a:t>. Compression</a:t>
            </a:r>
          </a:p>
          <a:p>
            <a:pPr indent="0" marL="0">
              <a:lnSpc>
                <a:spcPct val="150000"/>
              </a:lnSpc>
              <a:buNone/>
            </a:pPr>
            <a:r>
              <a:rPr dirty="0" sz="2400" lang="en-US"/>
              <a:t>2. Absorption</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804" name="Title 1"/>
          <p:cNvSpPr>
            <a:spLocks noGrp="1"/>
          </p:cNvSpPr>
          <p:nvPr>
            <p:ph type="title"/>
          </p:nvPr>
        </p:nvSpPr>
        <p:spPr>
          <a:xfrm>
            <a:off x="838200" y="365125"/>
            <a:ext cx="10515600" cy="278819"/>
          </a:xfrm>
        </p:spPr>
        <p:txBody>
          <a:bodyPr>
            <a:normAutofit fontScale="90000"/>
          </a:bodyPr>
          <a:p>
            <a:r>
              <a:rPr dirty="0" lang="en-US"/>
              <a:t>1. COMPRESSOR</a:t>
            </a:r>
          </a:p>
        </p:txBody>
      </p:sp>
      <p:sp>
        <p:nvSpPr>
          <p:cNvPr id="1048805" name="Content Placeholder 2"/>
          <p:cNvSpPr>
            <a:spLocks noGrp="1"/>
          </p:cNvSpPr>
          <p:nvPr>
            <p:ph idx="1"/>
          </p:nvPr>
        </p:nvSpPr>
        <p:spPr>
          <a:xfrm>
            <a:off x="283335" y="850006"/>
            <a:ext cx="11462197" cy="5326957"/>
          </a:xfrm>
        </p:spPr>
        <p:txBody>
          <a:bodyPr>
            <a:normAutofit fontScale="92500" lnSpcReduction="10000"/>
          </a:bodyPr>
          <a:p>
            <a:pPr>
              <a:lnSpc>
                <a:spcPct val="150000"/>
              </a:lnSpc>
            </a:pPr>
            <a:r>
              <a:rPr dirty="0" sz="2600" lang="en-US"/>
              <a:t>Most electric and solar </a:t>
            </a:r>
          </a:p>
          <a:p>
            <a:pPr>
              <a:lnSpc>
                <a:spcPct val="150000"/>
              </a:lnSpc>
            </a:pPr>
            <a:r>
              <a:rPr dirty="0" sz="2600" lang="en-US"/>
              <a:t>It uses an electric motor compressor to circulate a cooling fluid called refrigerant .</a:t>
            </a:r>
          </a:p>
          <a:p>
            <a:pPr>
              <a:lnSpc>
                <a:spcPct val="150000"/>
              </a:lnSpc>
            </a:pPr>
            <a:r>
              <a:rPr dirty="0" sz="2600" lang="en-US"/>
              <a:t>The pump compresses the refrigerant from a gaseous state into a </a:t>
            </a:r>
            <a:r>
              <a:rPr dirty="0" sz="2600" lang="en-US" err="1"/>
              <a:t>liguid</a:t>
            </a:r>
            <a:r>
              <a:rPr dirty="0" sz="2600" lang="en-US"/>
              <a:t> state ,a process which gives off heat</a:t>
            </a:r>
          </a:p>
          <a:p>
            <a:pPr>
              <a:lnSpc>
                <a:spcPct val="150000"/>
              </a:lnSpc>
            </a:pPr>
            <a:r>
              <a:rPr dirty="0" sz="2600" lang="en-US"/>
              <a:t>The compression system circulates the refrigerant very quickly and thus a much greater cooling effect than the absorption system .</a:t>
            </a:r>
          </a:p>
          <a:p>
            <a:pPr>
              <a:lnSpc>
                <a:spcPct val="150000"/>
              </a:lnSpc>
            </a:pPr>
            <a:r>
              <a:rPr dirty="0" sz="2600" lang="en-US"/>
              <a:t>The temperature in the storage area is controlled by an automatic thermostat which the compressor motor on and off at the desired temp</a:t>
            </a:r>
          </a:p>
          <a:p>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806" name="Title 1"/>
          <p:cNvSpPr>
            <a:spLocks noGrp="1"/>
          </p:cNvSpPr>
          <p:nvPr>
            <p:ph type="title"/>
          </p:nvPr>
        </p:nvSpPr>
        <p:spPr>
          <a:xfrm>
            <a:off x="838200" y="365125"/>
            <a:ext cx="10515600" cy="343213"/>
          </a:xfrm>
        </p:spPr>
        <p:txBody>
          <a:bodyPr>
            <a:normAutofit fontScale="90000"/>
          </a:bodyPr>
          <a:p>
            <a:r>
              <a:rPr dirty="0" lang="en-US"/>
              <a:t>2. ABSORPTION</a:t>
            </a:r>
          </a:p>
        </p:txBody>
      </p:sp>
      <p:sp>
        <p:nvSpPr>
          <p:cNvPr id="1048807" name="Content Placeholder 2"/>
          <p:cNvSpPr>
            <a:spLocks noGrp="1"/>
          </p:cNvSpPr>
          <p:nvPr>
            <p:ph idx="1"/>
          </p:nvPr>
        </p:nvSpPr>
        <p:spPr>
          <a:xfrm>
            <a:off x="838200" y="708338"/>
            <a:ext cx="10515600" cy="5468625"/>
          </a:xfrm>
        </p:spPr>
        <p:txBody>
          <a:bodyPr>
            <a:normAutofit lnSpcReduction="10000"/>
          </a:bodyPr>
          <a:p>
            <a:pPr>
              <a:lnSpc>
                <a:spcPct val="150000"/>
              </a:lnSpc>
            </a:pPr>
            <a:r>
              <a:rPr dirty="0" sz="2400" lang="en-US"/>
              <a:t>These use heat produced by electricity or burning gas or kerosene to drive a cooling cycle under pressure produced by hydrogen</a:t>
            </a:r>
          </a:p>
          <a:p>
            <a:pPr>
              <a:lnSpc>
                <a:spcPct val="150000"/>
              </a:lnSpc>
            </a:pPr>
            <a:r>
              <a:rPr dirty="0" sz="2400" lang="en-US"/>
              <a:t>The heat causes ammonia and h2o to circulate in a sealed system of pipes .In the evaporator inside the refrigerator ,the ammonia fluid turns into gas ,absorbing heat from the inside air .as a gas ,it rises circulating to the outside of the refrigerator where it condenses into a liquid ,releasing the heat to the outside air.</a:t>
            </a:r>
          </a:p>
          <a:p>
            <a:pPr>
              <a:lnSpc>
                <a:spcPct val="150000"/>
              </a:lnSpc>
            </a:pPr>
            <a:r>
              <a:rPr dirty="0" sz="2400" lang="en-US"/>
              <a:t>NB less efficient than compression because of the slow circulation of the refrigerant but much more suitable where there is weak, unreliable electricity supply  </a:t>
            </a:r>
            <a:r>
              <a:rPr dirty="0" lang="en-US"/>
              <a:t>.</a:t>
            </a:r>
          </a:p>
          <a:p>
            <a:endParaRPr dirty="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808" name="Title 1"/>
          <p:cNvSpPr>
            <a:spLocks noGrp="1"/>
          </p:cNvSpPr>
          <p:nvPr>
            <p:ph type="title"/>
          </p:nvPr>
        </p:nvSpPr>
        <p:spPr/>
        <p:txBody>
          <a:bodyPr/>
          <a:p>
            <a:r>
              <a:rPr dirty="0" lang="en-US"/>
              <a:t>FRIDGES MODELS</a:t>
            </a:r>
          </a:p>
        </p:txBody>
      </p:sp>
      <p:sp>
        <p:nvSpPr>
          <p:cNvPr id="1048809" name="Content Placeholder 2"/>
          <p:cNvSpPr>
            <a:spLocks noGrp="1"/>
          </p:cNvSpPr>
          <p:nvPr>
            <p:ph idx="1"/>
          </p:nvPr>
        </p:nvSpPr>
        <p:spPr/>
        <p:txBody>
          <a:bodyPr>
            <a:normAutofit lnSpcReduction="10000"/>
          </a:bodyPr>
          <a:p>
            <a:pPr>
              <a:lnSpc>
                <a:spcPct val="150000"/>
              </a:lnSpc>
            </a:pPr>
            <a:r>
              <a:rPr b="1" dirty="0" sz="2400" lang="en-US"/>
              <a:t>COMPRESSION</a:t>
            </a:r>
            <a:endParaRPr dirty="0" sz="2400" lang="en-US"/>
          </a:p>
          <a:p>
            <a:pPr lvl="1">
              <a:lnSpc>
                <a:spcPct val="150000"/>
              </a:lnSpc>
              <a:buFont typeface="Wingdings" pitchFamily="2" charset="2"/>
              <a:buChar char="Ø"/>
            </a:pPr>
            <a:r>
              <a:rPr dirty="0" sz="2400" lang="en-US"/>
              <a:t>RCW  42EG</a:t>
            </a:r>
          </a:p>
          <a:p>
            <a:pPr>
              <a:lnSpc>
                <a:spcPct val="150000"/>
              </a:lnSpc>
            </a:pPr>
            <a:r>
              <a:rPr b="1" dirty="0" sz="2400" lang="en-US"/>
              <a:t>ABSORPTION</a:t>
            </a:r>
          </a:p>
          <a:p>
            <a:pPr lvl="1">
              <a:lnSpc>
                <a:spcPct val="150000"/>
              </a:lnSpc>
            </a:pPr>
            <a:r>
              <a:rPr dirty="0" sz="2400" lang="en-US" err="1"/>
              <a:t>Sibir</a:t>
            </a:r>
            <a:r>
              <a:rPr dirty="0" sz="2400" lang="en-US"/>
              <a:t> S2323</a:t>
            </a:r>
          </a:p>
          <a:p>
            <a:pPr lvl="1">
              <a:lnSpc>
                <a:spcPct val="150000"/>
              </a:lnSpc>
            </a:pPr>
            <a:r>
              <a:rPr dirty="0" sz="2400" lang="en-US"/>
              <a:t>RA 1300</a:t>
            </a:r>
          </a:p>
          <a:p>
            <a:pPr lvl="1">
              <a:lnSpc>
                <a:spcPct val="150000"/>
              </a:lnSpc>
            </a:pPr>
            <a:r>
              <a:rPr dirty="0" sz="2400" lang="en-US"/>
              <a:t>VR 50 solar </a:t>
            </a:r>
          </a:p>
          <a:p>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810" name="Title 1"/>
          <p:cNvSpPr>
            <a:spLocks noGrp="1"/>
          </p:cNvSpPr>
          <p:nvPr>
            <p:ph type="title"/>
          </p:nvPr>
        </p:nvSpPr>
        <p:spPr>
          <a:xfrm>
            <a:off x="838200" y="365126"/>
            <a:ext cx="10515600" cy="420486"/>
          </a:xfrm>
        </p:spPr>
        <p:txBody>
          <a:bodyPr>
            <a:normAutofit fontScale="90000"/>
          </a:bodyPr>
          <a:p>
            <a:r>
              <a:rPr dirty="0" lang="en-US"/>
              <a:t>PACKINGING</a:t>
            </a:r>
          </a:p>
        </p:txBody>
      </p:sp>
      <p:sp>
        <p:nvSpPr>
          <p:cNvPr id="1048811" name="Content Placeholder 2"/>
          <p:cNvSpPr>
            <a:spLocks noGrp="1"/>
          </p:cNvSpPr>
          <p:nvPr>
            <p:ph idx="1"/>
          </p:nvPr>
        </p:nvSpPr>
        <p:spPr>
          <a:xfrm>
            <a:off x="838200" y="785612"/>
            <a:ext cx="10515600" cy="5859887"/>
          </a:xfrm>
        </p:spPr>
        <p:txBody>
          <a:bodyPr>
            <a:normAutofit/>
          </a:bodyPr>
          <a:p>
            <a:pPr>
              <a:lnSpc>
                <a:spcPct val="150000"/>
              </a:lnSpc>
            </a:pPr>
            <a:r>
              <a:rPr dirty="0" sz="2400" lang="en-US"/>
              <a:t>The vaccines are placed such that polio, measles ,BCG are in the coolest part of the refrigerator .Penta,TT,PCV10 should be in the middle</a:t>
            </a:r>
          </a:p>
          <a:p>
            <a:pPr>
              <a:lnSpc>
                <a:spcPct val="150000"/>
              </a:lnSpc>
            </a:pPr>
            <a:r>
              <a:rPr dirty="0" sz="2400" lang="en-US"/>
              <a:t>Ice pack &amp; diluents at the bottom shelves.</a:t>
            </a:r>
          </a:p>
          <a:p>
            <a:pPr>
              <a:lnSpc>
                <a:spcPct val="150000"/>
              </a:lnSpc>
            </a:pPr>
            <a:r>
              <a:rPr dirty="0" sz="2400" lang="en-US"/>
              <a:t>The vaccines are arranged in trays of different </a:t>
            </a:r>
            <a:r>
              <a:rPr dirty="0" sz="2400" lang="en-US" err="1"/>
              <a:t>colours</a:t>
            </a:r>
            <a:r>
              <a:rPr dirty="0" sz="2400" lang="en-US"/>
              <a:t> .</a:t>
            </a:r>
          </a:p>
          <a:p>
            <a:pPr>
              <a:lnSpc>
                <a:spcPct val="150000"/>
              </a:lnSpc>
            </a:pPr>
            <a:r>
              <a:rPr dirty="0" sz="2400" lang="en-US"/>
              <a:t>The most sensitive to heat being polio. </a:t>
            </a:r>
          </a:p>
          <a:p>
            <a:pPr>
              <a:lnSpc>
                <a:spcPct val="150000"/>
              </a:lnSpc>
            </a:pPr>
            <a:r>
              <a:rPr dirty="0" sz="2400" lang="en-US"/>
              <a:t>no vaccines should be stored in the freezer compartment  instead only the ice packs are stored there.</a:t>
            </a:r>
          </a:p>
          <a:p>
            <a:pPr>
              <a:lnSpc>
                <a:spcPct val="150000"/>
              </a:lnSpc>
            </a:pPr>
            <a:r>
              <a:rPr dirty="0" sz="2400" lang="en-US"/>
              <a:t>A sticker is posted on the front of the refrigerator to explain how to place them.</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812" name="Title 1"/>
          <p:cNvSpPr>
            <a:spLocks noGrp="1"/>
          </p:cNvSpPr>
          <p:nvPr>
            <p:ph type="title"/>
          </p:nvPr>
        </p:nvSpPr>
        <p:spPr>
          <a:xfrm>
            <a:off x="838200" y="0"/>
            <a:ext cx="10515600" cy="605308"/>
          </a:xfrm>
        </p:spPr>
        <p:txBody>
          <a:bodyPr>
            <a:normAutofit/>
          </a:bodyPr>
          <a:p>
            <a:r>
              <a:rPr b="1" dirty="0" sz="2800" lang="en-US"/>
              <a:t>ARRANGEMENT OF VACCINES IN A REFRIGERATOR </a:t>
            </a:r>
          </a:p>
        </p:txBody>
      </p:sp>
      <p:pic>
        <p:nvPicPr>
          <p:cNvPr id="2097153" name="Content Placeholder 3"/>
          <p:cNvPicPr>
            <a:picLocks noChangeAspect="1" noGrp="1"/>
          </p:cNvPicPr>
          <p:nvPr>
            <p:ph idx="1"/>
          </p:nvPr>
        </p:nvPicPr>
        <p:blipFill>
          <a:blip xmlns:r="http://schemas.openxmlformats.org/officeDocument/2006/relationships" r:embed="rId1"/>
          <a:stretch>
            <a:fillRect/>
          </a:stretch>
        </p:blipFill>
        <p:spPr>
          <a:xfrm>
            <a:off x="1107582" y="901521"/>
            <a:ext cx="10006885" cy="5576552"/>
          </a:xfrm>
          <a:prstGeom prst="rect"/>
        </p:spPr>
      </p:pic>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813" name="Title 1"/>
          <p:cNvSpPr>
            <a:spLocks noGrp="1"/>
          </p:cNvSpPr>
          <p:nvPr>
            <p:ph type="title"/>
          </p:nvPr>
        </p:nvSpPr>
        <p:spPr/>
        <p:txBody>
          <a:bodyPr/>
          <a:p>
            <a:r>
              <a:rPr dirty="0" lang="en-US"/>
              <a:t>HOW TO CARE FOR REFRIGERATOR</a:t>
            </a:r>
          </a:p>
        </p:txBody>
      </p:sp>
      <p:sp>
        <p:nvSpPr>
          <p:cNvPr id="1048814" name="Content Placeholder 2"/>
          <p:cNvSpPr>
            <a:spLocks noGrp="1"/>
          </p:cNvSpPr>
          <p:nvPr>
            <p:ph idx="1"/>
          </p:nvPr>
        </p:nvSpPr>
        <p:spPr>
          <a:xfrm>
            <a:off x="677334" y="1529524"/>
            <a:ext cx="8596668" cy="3880773"/>
          </a:xfrm>
        </p:spPr>
        <p:txBody>
          <a:bodyPr>
            <a:noAutofit/>
          </a:bodyPr>
          <a:p>
            <a:pPr>
              <a:lnSpc>
                <a:spcPct val="200000"/>
              </a:lnSpc>
            </a:pPr>
            <a:r>
              <a:rPr dirty="0" sz="2400" lang="en-US"/>
              <a:t>Do not operate on two sources of energy at the same time </a:t>
            </a:r>
          </a:p>
          <a:p>
            <a:pPr>
              <a:lnSpc>
                <a:spcPct val="200000"/>
              </a:lnSpc>
            </a:pPr>
            <a:r>
              <a:rPr dirty="0" sz="2400" lang="en-US"/>
              <a:t>Check temp BD</a:t>
            </a:r>
          </a:p>
          <a:p>
            <a:pPr>
              <a:lnSpc>
                <a:spcPct val="200000"/>
              </a:lnSpc>
            </a:pPr>
            <a:r>
              <a:rPr dirty="0" sz="2400" lang="en-US"/>
              <a:t>Check ice formation on the evaporator ,if the ice is thicker than 6mm to 10mm defrost the refrigerator .thick will make temp to rise</a:t>
            </a:r>
          </a:p>
          <a:p>
            <a:pPr>
              <a:lnSpc>
                <a:spcPct val="200000"/>
              </a:lnSpc>
            </a:pPr>
            <a:r>
              <a:rPr dirty="0" sz="2400" lang="en-US"/>
              <a:t>If using a burner check the flame it should be blue.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636" name="Title 1"/>
          <p:cNvSpPr>
            <a:spLocks noGrp="1"/>
          </p:cNvSpPr>
          <p:nvPr>
            <p:ph type="title"/>
          </p:nvPr>
        </p:nvSpPr>
        <p:spPr/>
        <p:txBody>
          <a:bodyPr/>
          <a:p>
            <a:r>
              <a:rPr dirty="0" lang="en-US"/>
              <a:t>3. NATURAL IMMUNIZATION</a:t>
            </a:r>
          </a:p>
        </p:txBody>
      </p:sp>
      <p:sp>
        <p:nvSpPr>
          <p:cNvPr id="1048637" name="Content Placeholder 2"/>
          <p:cNvSpPr>
            <a:spLocks noGrp="1"/>
          </p:cNvSpPr>
          <p:nvPr>
            <p:ph idx="1"/>
          </p:nvPr>
        </p:nvSpPr>
        <p:spPr>
          <a:xfrm>
            <a:off x="218941" y="1249251"/>
            <a:ext cx="9055061" cy="4792111"/>
          </a:xfrm>
        </p:spPr>
        <p:txBody>
          <a:bodyPr>
            <a:normAutofit/>
          </a:bodyPr>
          <a:p>
            <a:pPr>
              <a:lnSpc>
                <a:spcPct val="150000"/>
              </a:lnSpc>
            </a:pPr>
            <a:r>
              <a:rPr dirty="0" sz="2400" lang="en-GB"/>
              <a:t>Immunity that occurs without vaccines or assistance of a health worker.</a:t>
            </a:r>
          </a:p>
          <a:p>
            <a:pPr>
              <a:lnSpc>
                <a:spcPct val="150000"/>
              </a:lnSpc>
            </a:pPr>
            <a:r>
              <a:rPr dirty="0" sz="2400" lang="en-GB"/>
              <a:t>When organisms invade the body, the white blood cells called </a:t>
            </a:r>
            <a:r>
              <a:rPr b="1" dirty="0" sz="2400" lang="en-GB"/>
              <a:t>lymphocytes</a:t>
            </a:r>
            <a:r>
              <a:rPr dirty="0" sz="2400" lang="en-GB"/>
              <a:t> identify the organisms or products referred to as the </a:t>
            </a:r>
            <a:r>
              <a:rPr b="1" dirty="0" sz="2400" lang="en-GB"/>
              <a:t>antigen</a:t>
            </a:r>
            <a:r>
              <a:rPr dirty="0" sz="2400" lang="en-GB"/>
              <a:t>.  The body then produces antibodies to fight the antigens.  This is referred to as natural immunity.</a:t>
            </a:r>
          </a:p>
          <a:p>
            <a:endParaRPr dirty="0"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815" name="Title 1"/>
          <p:cNvSpPr>
            <a:spLocks noGrp="1"/>
          </p:cNvSpPr>
          <p:nvPr>
            <p:ph type="title"/>
          </p:nvPr>
        </p:nvSpPr>
        <p:spPr>
          <a:xfrm>
            <a:off x="838200" y="365125"/>
            <a:ext cx="10515600" cy="459123"/>
          </a:xfrm>
        </p:spPr>
        <p:txBody>
          <a:bodyPr>
            <a:normAutofit fontScale="90000"/>
          </a:bodyPr>
          <a:p>
            <a:r>
              <a:rPr dirty="0" sz="3200" lang="en-US"/>
              <a:t>HOW TO KEEP VACCINES COLD IN THE REFRIGERATOR</a:t>
            </a:r>
          </a:p>
        </p:txBody>
      </p:sp>
      <p:sp>
        <p:nvSpPr>
          <p:cNvPr id="1048816" name="Content Placeholder 2"/>
          <p:cNvSpPr>
            <a:spLocks noGrp="1"/>
          </p:cNvSpPr>
          <p:nvPr>
            <p:ph idx="1"/>
          </p:nvPr>
        </p:nvSpPr>
        <p:spPr>
          <a:xfrm>
            <a:off x="838200" y="927279"/>
            <a:ext cx="10515600" cy="5249684"/>
          </a:xfrm>
        </p:spPr>
        <p:txBody>
          <a:bodyPr>
            <a:normAutofit/>
          </a:bodyPr>
          <a:p>
            <a:pPr>
              <a:lnSpc>
                <a:spcPct val="150000"/>
              </a:lnSpc>
            </a:pPr>
            <a:r>
              <a:rPr dirty="0" sz="2400" lang="en-US"/>
              <a:t>Place vaccine in the correct compartment</a:t>
            </a:r>
          </a:p>
          <a:p>
            <a:pPr>
              <a:lnSpc>
                <a:spcPct val="150000"/>
              </a:lnSpc>
            </a:pPr>
            <a:r>
              <a:rPr dirty="0" sz="2400" lang="en-US"/>
              <a:t>Avoid unnecessary opening </a:t>
            </a:r>
          </a:p>
          <a:p>
            <a:pPr>
              <a:lnSpc>
                <a:spcPct val="150000"/>
              </a:lnSpc>
            </a:pPr>
            <a:r>
              <a:rPr dirty="0" sz="2400" lang="en-US"/>
              <a:t>Ensure maintenance of ideal temp</a:t>
            </a:r>
          </a:p>
          <a:p>
            <a:pPr>
              <a:lnSpc>
                <a:spcPct val="150000"/>
              </a:lnSpc>
            </a:pPr>
            <a:r>
              <a:rPr dirty="0" sz="2400" lang="en-US"/>
              <a:t>Defrost the refrigerator regularly</a:t>
            </a:r>
          </a:p>
          <a:p>
            <a:pPr>
              <a:lnSpc>
                <a:spcPct val="150000"/>
              </a:lnSpc>
            </a:pPr>
            <a:r>
              <a:rPr dirty="0" sz="2400" lang="en-US"/>
              <a:t>Pack with space in between</a:t>
            </a:r>
          </a:p>
          <a:p>
            <a:pPr>
              <a:lnSpc>
                <a:spcPct val="150000"/>
              </a:lnSpc>
            </a:pPr>
            <a:r>
              <a:rPr dirty="0" sz="2400" lang="en-US"/>
              <a:t>Avoid packing the vaccine in contact with the evaporator</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817" name="Content Placeholder 2"/>
          <p:cNvSpPr>
            <a:spLocks noGrp="1"/>
          </p:cNvSpPr>
          <p:nvPr>
            <p:ph idx="1"/>
          </p:nvPr>
        </p:nvSpPr>
        <p:spPr>
          <a:xfrm>
            <a:off x="425003" y="128789"/>
            <a:ext cx="11346287" cy="6439436"/>
          </a:xfrm>
        </p:spPr>
        <p:txBody>
          <a:bodyPr>
            <a:normAutofit fontScale="70000" lnSpcReduction="20000"/>
          </a:bodyPr>
          <a:p>
            <a:pPr indent="0" marL="0">
              <a:lnSpc>
                <a:spcPct val="150000"/>
              </a:lnSpc>
              <a:buNone/>
            </a:pPr>
            <a:r>
              <a:rPr b="1" dirty="0" sz="2600" lang="en-US">
                <a:solidFill>
                  <a:srgbClr val="C00000"/>
                </a:solidFill>
              </a:rPr>
              <a:t>1. Daily</a:t>
            </a:r>
          </a:p>
          <a:p>
            <a:pPr>
              <a:lnSpc>
                <a:spcPct val="150000"/>
              </a:lnSpc>
            </a:pPr>
            <a:r>
              <a:rPr dirty="0" sz="2600" lang="en-US"/>
              <a:t>The thermometer should be read daily basis and temp adjusted to the appropriate recommended temp</a:t>
            </a:r>
          </a:p>
          <a:p>
            <a:pPr>
              <a:lnSpc>
                <a:spcPct val="150000"/>
              </a:lnSpc>
            </a:pPr>
            <a:r>
              <a:rPr dirty="0" sz="2600" lang="en-US"/>
              <a:t>The functioning of the temp recording sheet which is fitted to the cold room should be checked </a:t>
            </a:r>
          </a:p>
          <a:p>
            <a:pPr>
              <a:lnSpc>
                <a:spcPct val="150000"/>
              </a:lnSpc>
            </a:pPr>
            <a:r>
              <a:rPr dirty="0" sz="2600" lang="en-US"/>
              <a:t>Any unusual noise indicative of the malfunctioning of the machinery should be investigated &amp; corrected</a:t>
            </a:r>
          </a:p>
          <a:p>
            <a:pPr indent="0" marL="0">
              <a:lnSpc>
                <a:spcPct val="150000"/>
              </a:lnSpc>
              <a:buNone/>
            </a:pPr>
            <a:r>
              <a:rPr b="1" dirty="0" sz="3400" lang="en-US">
                <a:solidFill>
                  <a:srgbClr val="FF0000"/>
                </a:solidFill>
              </a:rPr>
              <a:t>2.  Weekly</a:t>
            </a:r>
          </a:p>
          <a:p>
            <a:pPr>
              <a:lnSpc>
                <a:spcPct val="200000"/>
              </a:lnSpc>
            </a:pPr>
            <a:r>
              <a:rPr dirty="0" sz="2600" lang="en-US"/>
              <a:t>Temp recording sheet should be changed </a:t>
            </a:r>
          </a:p>
          <a:p>
            <a:pPr>
              <a:lnSpc>
                <a:spcPct val="200000"/>
              </a:lnSpc>
            </a:pPr>
            <a:r>
              <a:rPr dirty="0" sz="2600" lang="en-US"/>
              <a:t>The alarm that indicates undesirable temp changes be tested</a:t>
            </a:r>
          </a:p>
          <a:p>
            <a:pPr>
              <a:lnSpc>
                <a:spcPct val="200000"/>
              </a:lnSpc>
            </a:pPr>
            <a:r>
              <a:rPr dirty="0" sz="2600" lang="en-US"/>
              <a:t>Stand by generator or gas  checked </a:t>
            </a:r>
          </a:p>
          <a:p>
            <a:pPr>
              <a:lnSpc>
                <a:spcPct val="200000"/>
              </a:lnSpc>
            </a:pPr>
            <a:r>
              <a:rPr b="1" dirty="0" sz="3400" lang="en-US">
                <a:solidFill>
                  <a:srgbClr val="FF0000"/>
                </a:solidFill>
              </a:rPr>
              <a:t>3.monthly</a:t>
            </a:r>
          </a:p>
          <a:p>
            <a:pPr>
              <a:lnSpc>
                <a:spcPct val="200000"/>
              </a:lnSpc>
            </a:pPr>
            <a:r>
              <a:rPr dirty="0" sz="2600" lang="en-US"/>
              <a:t> Major check by the maintenance technicians </a:t>
            </a:r>
          </a:p>
          <a:p>
            <a:pPr>
              <a:lnSpc>
                <a:spcPct val="200000"/>
              </a:lnSpc>
            </a:pPr>
            <a:r>
              <a:rPr dirty="0" sz="2600" lang="en-US"/>
              <a:t>Orders should be placed for any spares parts required for the proper function of the cold room.</a:t>
            </a:r>
          </a:p>
          <a:p>
            <a:pPr indent="0" marL="0">
              <a:lnSpc>
                <a:spcPct val="200000"/>
              </a:lnSpc>
              <a:buNone/>
            </a:pPr>
            <a:endParaRPr dirty="0" sz="2400" lang="en-US"/>
          </a:p>
          <a:p>
            <a:pPr>
              <a:lnSpc>
                <a:spcPct val="150000"/>
              </a:lnSpc>
            </a:pPr>
            <a:endParaRPr dirty="0" sz="2400" lang="en-US"/>
          </a:p>
          <a:p>
            <a:endParaRPr dirty="0"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818" name="Title 1"/>
          <p:cNvSpPr>
            <a:spLocks noGrp="1"/>
          </p:cNvSpPr>
          <p:nvPr>
            <p:ph type="title"/>
          </p:nvPr>
        </p:nvSpPr>
        <p:spPr>
          <a:xfrm>
            <a:off x="838200" y="365125"/>
            <a:ext cx="10515600" cy="484881"/>
          </a:xfrm>
        </p:spPr>
        <p:txBody>
          <a:bodyPr>
            <a:normAutofit fontScale="90000"/>
          </a:bodyPr>
          <a:p>
            <a:r>
              <a:rPr b="1" dirty="0" lang="en-US"/>
              <a:t>Types of thermometers used in cold chain</a:t>
            </a:r>
          </a:p>
        </p:txBody>
      </p:sp>
      <p:sp>
        <p:nvSpPr>
          <p:cNvPr id="1048819" name="Content Placeholder 2"/>
          <p:cNvSpPr>
            <a:spLocks noGrp="1"/>
          </p:cNvSpPr>
          <p:nvPr>
            <p:ph idx="1"/>
          </p:nvPr>
        </p:nvSpPr>
        <p:spPr>
          <a:xfrm>
            <a:off x="838200" y="850006"/>
            <a:ext cx="10515600" cy="5718219"/>
          </a:xfrm>
        </p:spPr>
        <p:txBody>
          <a:bodyPr>
            <a:normAutofit fontScale="70000" lnSpcReduction="20000"/>
          </a:bodyPr>
          <a:p>
            <a:pPr indent="0" marL="0">
              <a:lnSpc>
                <a:spcPct val="150000"/>
              </a:lnSpc>
              <a:buNone/>
            </a:pPr>
            <a:r>
              <a:rPr b="1" dirty="0" sz="3100" lang="en-US"/>
              <a:t>1. Liquid crystal</a:t>
            </a:r>
            <a:r>
              <a:rPr dirty="0" sz="3100" lang="en-US"/>
              <a:t>: used during transportation, do not operate at temp below freezing point</a:t>
            </a:r>
          </a:p>
          <a:p>
            <a:pPr indent="0" marL="0">
              <a:lnSpc>
                <a:spcPct val="150000"/>
              </a:lnSpc>
              <a:buNone/>
            </a:pPr>
            <a:r>
              <a:rPr b="1" dirty="0" sz="3100" lang="en-US"/>
              <a:t>2. Dial thermometer </a:t>
            </a:r>
            <a:r>
              <a:rPr dirty="0" sz="3100" lang="en-US"/>
              <a:t>:2type</a:t>
            </a:r>
          </a:p>
          <a:p>
            <a:pPr lvl="1">
              <a:lnSpc>
                <a:spcPct val="150000"/>
              </a:lnSpc>
              <a:buFont typeface="Wingdings" pitchFamily="2" charset="2"/>
              <a:buChar char="Ø"/>
            </a:pPr>
            <a:r>
              <a:rPr dirty="0" sz="2700" lang="en-US"/>
              <a:t>1 used in central ,regional &amp; district have an alarm &amp; can also record min &amp; max temp reading </a:t>
            </a:r>
          </a:p>
          <a:p>
            <a:pPr lvl="1">
              <a:lnSpc>
                <a:spcPct val="150000"/>
              </a:lnSpc>
              <a:buFont typeface="Wingdings" pitchFamily="2" charset="2"/>
              <a:buChar char="Ø"/>
            </a:pPr>
            <a:r>
              <a:rPr dirty="0" sz="2700" lang="en-US"/>
              <a:t>2</a:t>
            </a:r>
            <a:r>
              <a:rPr baseline="30000" dirty="0" sz="2700" lang="en-US"/>
              <a:t>nd</a:t>
            </a:r>
            <a:r>
              <a:rPr dirty="0" sz="2700" lang="en-US"/>
              <a:t> type has no alarm &amp; is used during transportation </a:t>
            </a:r>
          </a:p>
          <a:p>
            <a:pPr indent="0" marL="0">
              <a:lnSpc>
                <a:spcPct val="150000"/>
              </a:lnSpc>
              <a:buNone/>
            </a:pPr>
            <a:r>
              <a:rPr b="1" dirty="0" sz="3100" lang="en-US"/>
              <a:t>4. Digital</a:t>
            </a:r>
            <a:r>
              <a:rPr dirty="0" sz="3100" lang="en-US"/>
              <a:t> :used by engineers during evaluation &amp; determine the functioning of the cold chain equipment</a:t>
            </a:r>
          </a:p>
          <a:p>
            <a:pPr indent="0" marL="0">
              <a:lnSpc>
                <a:spcPct val="150000"/>
              </a:lnSpc>
              <a:buNone/>
            </a:pPr>
            <a:r>
              <a:rPr b="1" dirty="0" sz="3100" lang="en-US"/>
              <a:t>5. </a:t>
            </a:r>
            <a:r>
              <a:rPr b="1" dirty="0" sz="3100" lang="en-US" err="1"/>
              <a:t>Thermo</a:t>
            </a:r>
            <a:r>
              <a:rPr b="1" dirty="0" sz="3100" lang="en-US"/>
              <a:t> graphic thermometer</a:t>
            </a:r>
            <a:r>
              <a:rPr dirty="0" sz="3100" lang="en-US"/>
              <a:t>: large thermometers in built on the walls of cold rooms that graphically record the temp of the cold room in a Continuous basis in the central stores</a:t>
            </a:r>
          </a:p>
          <a:p>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820" name="Content Placeholder 2"/>
          <p:cNvSpPr>
            <a:spLocks noGrp="1"/>
          </p:cNvSpPr>
          <p:nvPr>
            <p:ph idx="1"/>
          </p:nvPr>
        </p:nvSpPr>
        <p:spPr/>
        <p:txBody>
          <a:bodyPr>
            <a:normAutofit/>
          </a:bodyPr>
          <a:p>
            <a:pPr algn="ctr" indent="0" marL="0">
              <a:buNone/>
            </a:pPr>
            <a:r>
              <a:rPr dirty="0" sz="4000" lang="en-US">
                <a:solidFill>
                  <a:srgbClr val="7030A0"/>
                </a:solidFill>
              </a:rPr>
              <a:t>COLD CHAIN MANAGEMENT </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821" name="Content Placeholder 2"/>
          <p:cNvSpPr>
            <a:spLocks noGrp="1"/>
          </p:cNvSpPr>
          <p:nvPr>
            <p:ph idx="1"/>
          </p:nvPr>
        </p:nvSpPr>
        <p:spPr>
          <a:xfrm>
            <a:off x="257577" y="231821"/>
            <a:ext cx="9285668" cy="5809542"/>
          </a:xfrm>
        </p:spPr>
        <p:txBody>
          <a:bodyPr>
            <a:normAutofit lnSpcReduction="10000"/>
          </a:bodyPr>
          <a:p>
            <a:pPr>
              <a:lnSpc>
                <a:spcPct val="150000"/>
              </a:lnSpc>
            </a:pPr>
            <a:r>
              <a:rPr dirty="0" sz="2400" lang="en-US"/>
              <a:t>The cold chain is a systems process of maintaining the vaccine in a potent state from the time it is manufactured and as it passes through various suppliers and stores to reach its final recipient, that is, the mother and child. </a:t>
            </a:r>
          </a:p>
          <a:p>
            <a:pPr>
              <a:lnSpc>
                <a:spcPct val="150000"/>
              </a:lnSpc>
            </a:pPr>
            <a:r>
              <a:rPr dirty="0" sz="2400" lang="en-US"/>
              <a:t> Vaccines are very delicate and easily loose their potency, when exposed to </a:t>
            </a:r>
            <a:r>
              <a:rPr b="1" dirty="0" sz="2400" lang="en-US"/>
              <a:t>high temperature</a:t>
            </a:r>
            <a:r>
              <a:rPr dirty="0" sz="2400" lang="en-US"/>
              <a:t>, </a:t>
            </a:r>
            <a:r>
              <a:rPr b="1" dirty="0" sz="2400" lang="en-US"/>
              <a:t>sunlight</a:t>
            </a:r>
            <a:r>
              <a:rPr dirty="0" sz="2400" lang="en-US"/>
              <a:t> or </a:t>
            </a:r>
            <a:r>
              <a:rPr b="1" dirty="0" sz="2400" lang="en-US"/>
              <a:t>freezing</a:t>
            </a:r>
            <a:r>
              <a:rPr dirty="0" sz="2400" lang="en-US"/>
              <a:t> conditions. </a:t>
            </a:r>
          </a:p>
          <a:p>
            <a:pPr>
              <a:lnSpc>
                <a:spcPct val="150000"/>
              </a:lnSpc>
            </a:pPr>
            <a:r>
              <a:rPr dirty="0" sz="2400" lang="en-US"/>
              <a:t> A failure in the cold chain system will make the vaccines useless because vaccine that has lost its potency can no longer protect people from diseases.</a:t>
            </a:r>
          </a:p>
          <a:p>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822" name="Content Placeholder 2"/>
          <p:cNvSpPr>
            <a:spLocks noGrp="1"/>
          </p:cNvSpPr>
          <p:nvPr>
            <p:ph idx="1"/>
          </p:nvPr>
        </p:nvSpPr>
        <p:spPr>
          <a:xfrm>
            <a:off x="321972" y="489397"/>
            <a:ext cx="8952030" cy="5551965"/>
          </a:xfrm>
        </p:spPr>
        <p:txBody>
          <a:bodyPr/>
          <a:p>
            <a:pPr defTabSz="914400" fontAlgn="base" indent="0" lvl="0" marL="0">
              <a:lnSpc>
                <a:spcPct val="200000"/>
              </a:lnSpc>
              <a:spcBef>
                <a:spcPct val="0"/>
              </a:spcBef>
              <a:spcAft>
                <a:spcPct val="0"/>
              </a:spcAft>
              <a:buClrTx/>
              <a:buSzTx/>
              <a:buNone/>
            </a:pPr>
            <a:r>
              <a:rPr dirty="0" sz="2400" lang="en-US">
                <a:solidFill>
                  <a:schemeClr val="tx1"/>
                </a:solidFill>
                <a:latin typeface="Arial" pitchFamily="34" charset="0"/>
                <a:ea typeface="Calibri" pitchFamily="34" charset="0"/>
                <a:cs typeface="Arial" pitchFamily="34" charset="0"/>
              </a:rPr>
              <a:t>If such vaccines are given to babies, those babies will not be protected.            </a:t>
            </a:r>
            <a:endParaRPr dirty="0" sz="2400" lang="en-US">
              <a:solidFill>
                <a:schemeClr val="tx1"/>
              </a:solidFill>
              <a:latin typeface="Arial" pitchFamily="34" charset="0"/>
              <a:cs typeface="Arial" pitchFamily="34" charset="0"/>
            </a:endParaRPr>
          </a:p>
          <a:p>
            <a:pPr defTabSz="914400" eaLnBrk="0" fontAlgn="base" hangingPunct="0" indent="0" lvl="0" marL="0">
              <a:lnSpc>
                <a:spcPct val="200000"/>
              </a:lnSpc>
              <a:spcBef>
                <a:spcPct val="0"/>
              </a:spcBef>
              <a:spcAft>
                <a:spcPct val="0"/>
              </a:spcAft>
              <a:buClrTx/>
              <a:buSzTx/>
              <a:buNone/>
            </a:pPr>
            <a:r>
              <a:rPr dirty="0" sz="2400" lang="en-US">
                <a:solidFill>
                  <a:schemeClr val="tx1"/>
                </a:solidFill>
                <a:latin typeface="Arial" pitchFamily="34" charset="0"/>
                <a:ea typeface="Calibri" pitchFamily="34" charset="0"/>
                <a:cs typeface="Arial" pitchFamily="34" charset="0"/>
              </a:rPr>
              <a:t>In order to safeguard the vaccines you have to keep them at the required temperatures of between +2 degrees centigrade and +8 degrees centigrade at all times, starting from the manufacturer till they are administered to mothers and children.</a:t>
            </a:r>
            <a:endParaRPr dirty="0" sz="2400" lang="en-US">
              <a:solidFill>
                <a:schemeClr val="tx1"/>
              </a:solidFill>
              <a:latin typeface="Arial" pitchFamily="34" charset="0"/>
              <a:cs typeface="Arial" pitchFamily="34" charset="0"/>
            </a:endParaRPr>
          </a:p>
          <a:p>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823" name="Title 1"/>
          <p:cNvSpPr>
            <a:spLocks noGrp="1"/>
          </p:cNvSpPr>
          <p:nvPr>
            <p:ph type="title"/>
          </p:nvPr>
        </p:nvSpPr>
        <p:spPr/>
        <p:txBody>
          <a:bodyPr/>
          <a:p>
            <a:r>
              <a:rPr dirty="0" lang="en-US"/>
              <a:t>ELEMENT OF COLD CHAIN </a:t>
            </a:r>
          </a:p>
        </p:txBody>
      </p:sp>
      <p:sp>
        <p:nvSpPr>
          <p:cNvPr id="1048824" name="Content Placeholder 2"/>
          <p:cNvSpPr>
            <a:spLocks noGrp="1"/>
          </p:cNvSpPr>
          <p:nvPr>
            <p:ph idx="1"/>
          </p:nvPr>
        </p:nvSpPr>
        <p:spPr/>
        <p:txBody>
          <a:bodyPr/>
          <a:p>
            <a:pPr indent="0" lvl="0" marL="0">
              <a:lnSpc>
                <a:spcPct val="150000"/>
              </a:lnSpc>
              <a:buNone/>
            </a:pPr>
            <a:r>
              <a:rPr dirty="0" sz="2400" lang="en-US"/>
              <a:t>1. Trained, skilled and motivated staff.</a:t>
            </a:r>
          </a:p>
          <a:p>
            <a:pPr indent="0" lvl="0" marL="0">
              <a:lnSpc>
                <a:spcPct val="150000"/>
              </a:lnSpc>
              <a:buNone/>
            </a:pPr>
            <a:r>
              <a:rPr dirty="0" sz="2400" lang="en-US"/>
              <a:t>2. Efficient and reliable equipment.</a:t>
            </a:r>
          </a:p>
          <a:p>
            <a:pPr indent="0" lvl="0" marL="0">
              <a:lnSpc>
                <a:spcPct val="150000"/>
              </a:lnSpc>
              <a:buNone/>
            </a:pPr>
            <a:r>
              <a:rPr dirty="0" sz="2400" lang="en-US"/>
              <a:t>3. Efficient distribution of vaccines.</a:t>
            </a:r>
          </a:p>
          <a:p>
            <a:endParaRPr dirty="0"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825" name="Title 1"/>
          <p:cNvSpPr>
            <a:spLocks noGrp="1"/>
          </p:cNvSpPr>
          <p:nvPr>
            <p:ph type="title"/>
          </p:nvPr>
        </p:nvSpPr>
        <p:spPr/>
        <p:txBody>
          <a:bodyPr/>
          <a:p>
            <a:r>
              <a:rPr dirty="0" lang="en-US"/>
              <a:t>COLD CHAIN EQUIPMENT </a:t>
            </a:r>
          </a:p>
        </p:txBody>
      </p:sp>
      <p:sp>
        <p:nvSpPr>
          <p:cNvPr id="1048826" name="Content Placeholder 2"/>
          <p:cNvSpPr>
            <a:spLocks noGrp="1"/>
          </p:cNvSpPr>
          <p:nvPr>
            <p:ph idx="1"/>
          </p:nvPr>
        </p:nvSpPr>
        <p:spPr>
          <a:xfrm>
            <a:off x="206061" y="1378039"/>
            <a:ext cx="10522039" cy="5074276"/>
          </a:xfrm>
        </p:spPr>
        <p:txBody>
          <a:bodyPr>
            <a:normAutofit fontScale="92500"/>
          </a:bodyPr>
          <a:p>
            <a:pPr indent="0" lvl="0" marL="0">
              <a:lnSpc>
                <a:spcPct val="150000"/>
              </a:lnSpc>
              <a:buNone/>
            </a:pPr>
            <a:r>
              <a:rPr dirty="0" lang="en-US"/>
              <a:t>1. </a:t>
            </a:r>
            <a:r>
              <a:rPr dirty="0" sz="2400" lang="en-US"/>
              <a:t>Cold room and its accessories.  This is used for bulky storage at central stores.</a:t>
            </a:r>
          </a:p>
          <a:p>
            <a:pPr indent="0" lvl="0" marL="0">
              <a:lnSpc>
                <a:spcPct val="150000"/>
              </a:lnSpc>
              <a:buNone/>
            </a:pPr>
            <a:r>
              <a:rPr dirty="0" sz="2400" lang="en-US"/>
              <a:t>2. Refrigerators are used mainly for storage at the health facility level.</a:t>
            </a:r>
          </a:p>
          <a:p>
            <a:pPr indent="0" lvl="0" marL="0">
              <a:lnSpc>
                <a:spcPct val="150000"/>
              </a:lnSpc>
              <a:buNone/>
            </a:pPr>
            <a:r>
              <a:rPr dirty="0" sz="2400" lang="en-US"/>
              <a:t>3. Cold boxes are used for storage, especially during transportation.</a:t>
            </a:r>
          </a:p>
          <a:p>
            <a:pPr indent="0" lvl="0" marL="0">
              <a:lnSpc>
                <a:spcPct val="150000"/>
              </a:lnSpc>
              <a:buNone/>
            </a:pPr>
            <a:r>
              <a:rPr dirty="0" sz="2400" lang="en-US"/>
              <a:t>4. Vaccine carriers are only used for temporally storage during short distance 	transportation and service delivery.</a:t>
            </a:r>
          </a:p>
          <a:p>
            <a:pPr indent="0" lvl="0" marL="0">
              <a:lnSpc>
                <a:spcPct val="150000"/>
              </a:lnSpc>
              <a:buNone/>
            </a:pPr>
            <a:r>
              <a:rPr dirty="0" sz="2400" lang="en-US"/>
              <a:t>5. Ice packs are needed to maintain low temperature in cold boxes and vaccine 	carriers and placement of vaccines during service delivery.</a:t>
            </a:r>
          </a:p>
          <a:p>
            <a:pPr indent="0" lvl="0" marL="0">
              <a:lnSpc>
                <a:spcPct val="150000"/>
              </a:lnSpc>
              <a:buNone/>
            </a:pPr>
            <a:r>
              <a:rPr dirty="0" sz="2400" lang="en-US"/>
              <a:t>6. Thermometers are needed to monitor the temperatures at all times.</a:t>
            </a:r>
          </a:p>
          <a:p>
            <a:endParaRPr dirty="0"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pic>
        <p:nvPicPr>
          <p:cNvPr id="2097154" name="Content Placeholder 3" descr="Cold chain diagram"/>
          <p:cNvPicPr>
            <a:picLocks noGrp="1"/>
          </p:cNvPicPr>
          <p:nvPr>
            <p:ph idx="1"/>
          </p:nvPr>
        </p:nvPicPr>
        <p:blipFill>
          <a:blip xmlns:r="http://schemas.openxmlformats.org/officeDocument/2006/relationships" r:embed="rId1" cstate="print"/>
          <a:srcRect/>
          <a:stretch>
            <a:fillRect/>
          </a:stretch>
        </p:blipFill>
        <p:spPr bwMode="auto">
          <a:xfrm>
            <a:off x="734096" y="296214"/>
            <a:ext cx="8628845" cy="6400800"/>
          </a:xfrm>
          <a:prstGeom prst="rect"/>
          <a:noFill/>
          <a:ln w="9525">
            <a:noFill/>
            <a:miter lim="800000"/>
            <a:headEnd/>
            <a:tailEnd/>
          </a:ln>
        </p:spPr>
      </p:pic>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827" name="Title 1"/>
          <p:cNvSpPr>
            <a:spLocks noGrp="1"/>
          </p:cNvSpPr>
          <p:nvPr>
            <p:ph type="title"/>
          </p:nvPr>
        </p:nvSpPr>
        <p:spPr>
          <a:xfrm>
            <a:off x="103031" y="90152"/>
            <a:ext cx="9170971" cy="515155"/>
          </a:xfrm>
        </p:spPr>
        <p:txBody>
          <a:bodyPr>
            <a:normAutofit fontScale="90000"/>
          </a:bodyPr>
          <a:p>
            <a:r>
              <a:rPr b="1" dirty="0" sz="2800" i="1" lang="en-GB"/>
              <a:t>Storage Conditions in the Cold Chain System</a:t>
            </a:r>
            <a:endParaRPr dirty="0" sz="2800" lang="en-US"/>
          </a:p>
        </p:txBody>
      </p:sp>
      <p:pic>
        <p:nvPicPr>
          <p:cNvPr id="2097155" name="Content Placeholder 3"/>
          <p:cNvPicPr>
            <a:picLocks noChangeAspect="1" noGrp="1"/>
          </p:cNvPicPr>
          <p:nvPr>
            <p:ph idx="1"/>
          </p:nvPr>
        </p:nvPicPr>
        <p:blipFill>
          <a:blip xmlns:r="http://schemas.openxmlformats.org/officeDocument/2006/relationships" r:embed="rId1"/>
          <a:stretch>
            <a:fillRect/>
          </a:stretch>
        </p:blipFill>
        <p:spPr>
          <a:xfrm>
            <a:off x="927279" y="940158"/>
            <a:ext cx="9440214" cy="4636394"/>
          </a:xfrm>
          <a:prstGeom prst="rec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638" name="Title 1"/>
          <p:cNvSpPr>
            <a:spLocks noGrp="1"/>
          </p:cNvSpPr>
          <p:nvPr>
            <p:ph type="title"/>
          </p:nvPr>
        </p:nvSpPr>
        <p:spPr>
          <a:xfrm>
            <a:off x="838200" y="365126"/>
            <a:ext cx="10515600" cy="1399280"/>
          </a:xfrm>
        </p:spPr>
        <p:txBody>
          <a:bodyPr>
            <a:normAutofit/>
          </a:bodyPr>
          <a:p>
            <a:r>
              <a:rPr b="1" dirty="0" sz="3200" lang="en-GB"/>
              <a:t>4.  ARTIFICIALLY INDUCED IMMUNISATION</a:t>
            </a:r>
            <a:endParaRPr dirty="0" sz="3200" lang="en-US"/>
          </a:p>
        </p:txBody>
      </p:sp>
      <p:sp>
        <p:nvSpPr>
          <p:cNvPr id="1048639" name="Content Placeholder 2"/>
          <p:cNvSpPr>
            <a:spLocks noGrp="1"/>
          </p:cNvSpPr>
          <p:nvPr>
            <p:ph idx="1"/>
          </p:nvPr>
        </p:nvSpPr>
        <p:spPr>
          <a:xfrm>
            <a:off x="296214" y="1918952"/>
            <a:ext cx="11057586" cy="4713668"/>
          </a:xfrm>
        </p:spPr>
        <p:txBody>
          <a:bodyPr>
            <a:normAutofit/>
          </a:bodyPr>
          <a:p>
            <a:pPr>
              <a:lnSpc>
                <a:spcPct val="150000"/>
              </a:lnSpc>
            </a:pPr>
            <a:r>
              <a:rPr dirty="0" sz="2400" lang="en-GB"/>
              <a:t>Artificial Immunisation occurs any time that a medical worker immunises a person either by giving them a vaccine (antigen), or by passively immunising them with antibodies. </a:t>
            </a:r>
          </a:p>
          <a:p>
            <a:pPr>
              <a:lnSpc>
                <a:spcPct val="150000"/>
              </a:lnSpc>
            </a:pPr>
            <a:r>
              <a:rPr dirty="0" sz="2400" lang="en-GB"/>
              <a:t>This is the type of immunity given through </a:t>
            </a:r>
            <a:r>
              <a:rPr b="1" dirty="0" sz="2400" lang="en-GB"/>
              <a:t>vaccine</a:t>
            </a:r>
            <a:r>
              <a:rPr dirty="0" sz="2400" lang="en-GB"/>
              <a:t> administration.  </a:t>
            </a:r>
          </a:p>
          <a:p>
            <a:pPr>
              <a:lnSpc>
                <a:spcPct val="150000"/>
              </a:lnSpc>
            </a:pPr>
            <a:endParaRPr dirty="0" sz="240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pic>
        <p:nvPicPr>
          <p:cNvPr id="2097156" name="Picture 2"/>
          <p:cNvPicPr>
            <a:picLocks noChangeAspect="1" noChangeArrowheads="1"/>
          </p:cNvPicPr>
          <p:nvPr/>
        </p:nvPicPr>
        <p:blipFill>
          <a:blip xmlns:r="http://schemas.openxmlformats.org/officeDocument/2006/relationships" r:embed="rId1" cstate="print"/>
          <a:srcRect/>
          <a:stretch>
            <a:fillRect/>
          </a:stretch>
        </p:blipFill>
        <p:spPr bwMode="auto">
          <a:xfrm>
            <a:off x="783465" y="433589"/>
            <a:ext cx="8534400" cy="6553200"/>
          </a:xfrm>
          <a:prstGeom prst="rect"/>
          <a:noFill/>
          <a:ln w="9525">
            <a:noFill/>
            <a:miter lim="800000"/>
            <a:headEnd/>
            <a:tailEnd/>
          </a:ln>
        </p:spPr>
      </p:pic>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828" name="Title 1"/>
          <p:cNvSpPr>
            <a:spLocks noGrp="1"/>
          </p:cNvSpPr>
          <p:nvPr>
            <p:ph type="title"/>
          </p:nvPr>
        </p:nvSpPr>
        <p:spPr>
          <a:xfrm>
            <a:off x="677334" y="609600"/>
            <a:ext cx="8596668" cy="626772"/>
          </a:xfrm>
        </p:spPr>
        <p:txBody>
          <a:bodyPr>
            <a:normAutofit/>
          </a:bodyPr>
          <a:p>
            <a:r>
              <a:rPr dirty="0" sz="3200" lang="en-US"/>
              <a:t>PROPER VACCINE MANAGEMENT  CONDITION</a:t>
            </a:r>
          </a:p>
        </p:txBody>
      </p:sp>
      <p:sp>
        <p:nvSpPr>
          <p:cNvPr id="1048829" name="Content Placeholder 2"/>
          <p:cNvSpPr>
            <a:spLocks noGrp="1"/>
          </p:cNvSpPr>
          <p:nvPr>
            <p:ph idx="1"/>
          </p:nvPr>
        </p:nvSpPr>
        <p:spPr>
          <a:xfrm>
            <a:off x="677334" y="1777284"/>
            <a:ext cx="9986373" cy="4637565"/>
          </a:xfrm>
        </p:spPr>
        <p:txBody>
          <a:bodyPr>
            <a:normAutofit/>
          </a:bodyPr>
          <a:p>
            <a:pPr>
              <a:lnSpc>
                <a:spcPct val="150000"/>
              </a:lnSpc>
            </a:pPr>
            <a:r>
              <a:rPr dirty="0" sz="2400" lang="en-US"/>
              <a:t>You have to ensure that you handle the vaccines as per their different and specific characteristics. </a:t>
            </a:r>
          </a:p>
          <a:p>
            <a:pPr>
              <a:lnSpc>
                <a:spcPct val="150000"/>
              </a:lnSpc>
            </a:pPr>
            <a:r>
              <a:rPr dirty="0" sz="2400" lang="en-US"/>
              <a:t> Different vaccines are damaged by different conditions.  For example, the polio vaccine is damaged by heat, measles and BCG should not be exposed to direct sunlight as it will damage them, while DPT, TT and HB can be damaged if frozen.</a:t>
            </a:r>
          </a:p>
          <a:p>
            <a:endParaRPr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830" name="Title 1"/>
          <p:cNvSpPr>
            <a:spLocks noGrp="1"/>
          </p:cNvSpPr>
          <p:nvPr>
            <p:ph type="title"/>
          </p:nvPr>
        </p:nvSpPr>
        <p:spPr>
          <a:xfrm>
            <a:off x="677334" y="609600"/>
            <a:ext cx="8596668" cy="536620"/>
          </a:xfrm>
        </p:spPr>
        <p:txBody>
          <a:bodyPr>
            <a:normAutofit fontScale="90000"/>
          </a:bodyPr>
          <a:p>
            <a:r>
              <a:rPr dirty="0" sz="3200" lang="en-US"/>
              <a:t>MONITORING OF THE COLD CHAIN SYSTEM</a:t>
            </a:r>
          </a:p>
        </p:txBody>
      </p:sp>
      <p:sp>
        <p:nvSpPr>
          <p:cNvPr id="1048831" name="Content Placeholder 2"/>
          <p:cNvSpPr>
            <a:spLocks noGrp="1"/>
          </p:cNvSpPr>
          <p:nvPr>
            <p:ph idx="1"/>
          </p:nvPr>
        </p:nvSpPr>
        <p:spPr>
          <a:xfrm>
            <a:off x="677334" y="1146220"/>
            <a:ext cx="10231072" cy="5409125"/>
          </a:xfrm>
        </p:spPr>
        <p:txBody>
          <a:bodyPr>
            <a:normAutofit/>
          </a:bodyPr>
          <a:p>
            <a:pPr indent="0" marL="0">
              <a:buNone/>
            </a:pPr>
            <a:r>
              <a:rPr b="1" dirty="0" sz="2000" lang="en-US"/>
              <a:t>1. Temperature Recording</a:t>
            </a:r>
          </a:p>
          <a:p>
            <a:pPr>
              <a:buNone/>
            </a:pPr>
            <a:r>
              <a:rPr dirty="0" sz="2000" lang="en-US"/>
              <a:t>This is done twice daily, in the morning and in the afternoon.  This is important since any failure in the functioning of the refrigerator will be noticed and immediate action taken. </a:t>
            </a:r>
          </a:p>
          <a:p>
            <a:pPr>
              <a:buNone/>
            </a:pPr>
            <a:r>
              <a:rPr dirty="0" sz="2000" lang="en-US"/>
              <a:t> This will save the loss of vaccines and prevent administration of vaccines that might have been exposed to high temperatures.</a:t>
            </a:r>
          </a:p>
          <a:p>
            <a:pPr indent="0" marL="0">
              <a:buNone/>
            </a:pPr>
            <a:r>
              <a:rPr b="1" dirty="0" sz="2000" lang="en-US"/>
              <a:t>2. Cold Chain Monitor Cards (3m)</a:t>
            </a:r>
          </a:p>
          <a:p>
            <a:pPr>
              <a:buNone/>
            </a:pPr>
            <a:r>
              <a:rPr dirty="0" sz="2000" lang="en-US"/>
              <a:t>This is a special rectangular card with 4 oral windows with a “stabilizing strip” at the end. </a:t>
            </a:r>
          </a:p>
          <a:p>
            <a:pPr>
              <a:buNone/>
            </a:pPr>
            <a:r>
              <a:rPr dirty="0" sz="2000" lang="en-US"/>
              <a:t>The monitor has a heat sensitive indicator in the form of strip with 4 windows stuck to it.</a:t>
            </a:r>
          </a:p>
          <a:p>
            <a:pPr>
              <a:buNone/>
            </a:pPr>
            <a:r>
              <a:rPr dirty="0" sz="2000" lang="en-US"/>
              <a:t> This indicator operates at temperatures of 10</a:t>
            </a:r>
            <a:r>
              <a:rPr baseline="30000" dirty="0" sz="2000" lang="en-US"/>
              <a:t>0</a:t>
            </a:r>
            <a:r>
              <a:rPr dirty="0" sz="2000" lang="en-US"/>
              <a:t>C and above 34</a:t>
            </a:r>
            <a:r>
              <a:rPr baseline="30000" dirty="0" sz="2000" lang="en-US"/>
              <a:t>0</a:t>
            </a:r>
            <a:r>
              <a:rPr dirty="0" sz="2000" lang="en-US"/>
              <a:t>C. It detects cumulative heat exposure above the stated temperatures.</a:t>
            </a:r>
          </a:p>
          <a:p>
            <a:endParaRPr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832" name="Content Placeholder 2"/>
          <p:cNvSpPr>
            <a:spLocks noGrp="1"/>
          </p:cNvSpPr>
          <p:nvPr>
            <p:ph idx="1"/>
          </p:nvPr>
        </p:nvSpPr>
        <p:spPr>
          <a:xfrm>
            <a:off x="154546" y="154547"/>
            <a:ext cx="10200068" cy="5886816"/>
          </a:xfrm>
        </p:spPr>
        <p:txBody>
          <a:bodyPr/>
          <a:p>
            <a:pPr defTabSz="914400" fontAlgn="base" indent="0" lvl="0" marL="0">
              <a:lnSpc>
                <a:spcPct val="150000"/>
              </a:lnSpc>
              <a:spcBef>
                <a:spcPct val="0"/>
              </a:spcBef>
              <a:spcAft>
                <a:spcPct val="0"/>
              </a:spcAft>
              <a:buClrTx/>
              <a:buSzTx/>
              <a:buNone/>
            </a:pPr>
            <a:r>
              <a:rPr b="1" dirty="0" sz="2000" lang="en-US">
                <a:solidFill>
                  <a:srgbClr val="4F81BD"/>
                </a:solidFill>
                <a:latin typeface="Cambria" pitchFamily="18" charset="0"/>
                <a:ea typeface="Times New Roman" pitchFamily="18" charset="0"/>
                <a:cs typeface="Times New Roman" pitchFamily="18" charset="0"/>
              </a:rPr>
              <a:t>3. The Freeze Watch Indicator</a:t>
            </a:r>
          </a:p>
          <a:p>
            <a:pPr defTabSz="914400" eaLnBrk="0" fontAlgn="base" hangingPunct="0" indent="0" lvl="0" marL="0">
              <a:lnSpc>
                <a:spcPct val="150000"/>
              </a:lnSpc>
              <a:spcBef>
                <a:spcPct val="0"/>
              </a:spcBef>
              <a:spcAft>
                <a:spcPct val="0"/>
              </a:spcAft>
              <a:buClrTx/>
              <a:buSzTx/>
              <a:buNone/>
            </a:pPr>
            <a:r>
              <a:rPr dirty="0" sz="2000" lang="en-US">
                <a:solidFill>
                  <a:schemeClr val="tx1"/>
                </a:solidFill>
                <a:latin typeface="Arial" pitchFamily="34" charset="0"/>
                <a:ea typeface="Calibri" pitchFamily="34" charset="0"/>
                <a:cs typeface="Arial" pitchFamily="34" charset="0"/>
              </a:rPr>
              <a:t>The freeze watch indicator tells you when the vaccine has been exposed to freezing temperatures.  It is useful in detecting vaccines such as DPT, TT, and HEP B that should not be frozen.  If these vaccines have been frozen, they must not be used as they will have lost their potency.</a:t>
            </a:r>
            <a:endParaRPr dirty="0" sz="2000" lang="en-US">
              <a:solidFill>
                <a:schemeClr val="tx1"/>
              </a:solidFill>
              <a:latin typeface="Arial" pitchFamily="34" charset="0"/>
              <a:cs typeface="Arial" pitchFamily="34" charset="0"/>
            </a:endParaRPr>
          </a:p>
          <a:p>
            <a:pPr defTabSz="914400" eaLnBrk="0" fontAlgn="base" hangingPunct="0" indent="0" lvl="0" marL="0">
              <a:lnSpc>
                <a:spcPct val="150000"/>
              </a:lnSpc>
              <a:spcBef>
                <a:spcPct val="0"/>
              </a:spcBef>
              <a:spcAft>
                <a:spcPct val="0"/>
              </a:spcAft>
              <a:buClrTx/>
              <a:buSzTx/>
              <a:buNone/>
            </a:pPr>
            <a:endParaRPr b="1" dirty="0" sz="2000" lang="en-US">
              <a:solidFill>
                <a:srgbClr val="4F81BD"/>
              </a:solidFill>
              <a:latin typeface="Cambria" pitchFamily="18" charset="0"/>
              <a:ea typeface="Times New Roman" pitchFamily="18" charset="0"/>
              <a:cs typeface="Times New Roman" pitchFamily="18" charset="0"/>
            </a:endParaRPr>
          </a:p>
          <a:p>
            <a:pPr defTabSz="914400" eaLnBrk="0" fontAlgn="base" hangingPunct="0" indent="0" lvl="0" marL="0">
              <a:lnSpc>
                <a:spcPct val="150000"/>
              </a:lnSpc>
              <a:spcBef>
                <a:spcPct val="0"/>
              </a:spcBef>
              <a:spcAft>
                <a:spcPct val="0"/>
              </a:spcAft>
              <a:buClrTx/>
              <a:buSzTx/>
              <a:buNone/>
            </a:pPr>
            <a:r>
              <a:rPr b="1" dirty="0" sz="2000" lang="en-US">
                <a:solidFill>
                  <a:srgbClr val="4F81BD"/>
                </a:solidFill>
                <a:latin typeface="Cambria" pitchFamily="18" charset="0"/>
                <a:ea typeface="Times New Roman" pitchFamily="18" charset="0"/>
                <a:cs typeface="Times New Roman" pitchFamily="18" charset="0"/>
              </a:rPr>
              <a:t>4. Shake Test</a:t>
            </a:r>
          </a:p>
          <a:p>
            <a:pPr defTabSz="914400" eaLnBrk="0" fontAlgn="base" hangingPunct="0" indent="0" lvl="0" marL="0">
              <a:lnSpc>
                <a:spcPct val="150000"/>
              </a:lnSpc>
              <a:spcBef>
                <a:spcPct val="0"/>
              </a:spcBef>
              <a:spcAft>
                <a:spcPct val="0"/>
              </a:spcAft>
              <a:buClrTx/>
              <a:buSzTx/>
              <a:buNone/>
            </a:pPr>
            <a:r>
              <a:rPr dirty="0" sz="2000" lang="en-US">
                <a:solidFill>
                  <a:schemeClr val="tx1"/>
                </a:solidFill>
                <a:latin typeface="Arial" pitchFamily="34" charset="0"/>
                <a:ea typeface="Calibri" pitchFamily="34" charset="0"/>
                <a:cs typeface="Arial" pitchFamily="34" charset="0"/>
              </a:rPr>
              <a:t>This is a simple test that can be easily done at every stage of the cold chain and is used mostly in testing TT vaccines.  </a:t>
            </a:r>
          </a:p>
          <a:p>
            <a:pPr defTabSz="914400" eaLnBrk="0" fontAlgn="base" hangingPunct="0" indent="0" lvl="0" marL="0">
              <a:lnSpc>
                <a:spcPct val="150000"/>
              </a:lnSpc>
              <a:spcBef>
                <a:spcPct val="0"/>
              </a:spcBef>
              <a:spcAft>
                <a:spcPct val="0"/>
              </a:spcAft>
              <a:buClrTx/>
              <a:buSzTx/>
              <a:buNone/>
            </a:pPr>
            <a:r>
              <a:rPr dirty="0" sz="2000" lang="en-US">
                <a:solidFill>
                  <a:schemeClr val="tx1"/>
                </a:solidFill>
                <a:latin typeface="Arial" pitchFamily="34" charset="0"/>
                <a:ea typeface="Calibri" pitchFamily="34" charset="0"/>
                <a:cs typeface="Arial" pitchFamily="34" charset="0"/>
              </a:rPr>
              <a:t>The sedimentation rate of a suspect vial is compared with a similar Tetanus </a:t>
            </a:r>
            <a:r>
              <a:rPr dirty="0" sz="2000" lang="en-US" err="1">
                <a:solidFill>
                  <a:schemeClr val="tx1"/>
                </a:solidFill>
                <a:latin typeface="Arial" pitchFamily="34" charset="0"/>
                <a:ea typeface="Calibri" pitchFamily="34" charset="0"/>
                <a:cs typeface="Arial" pitchFamily="34" charset="0"/>
              </a:rPr>
              <a:t>Toxiod</a:t>
            </a:r>
            <a:r>
              <a:rPr dirty="0" sz="2000" lang="en-US">
                <a:solidFill>
                  <a:schemeClr val="tx1"/>
                </a:solidFill>
                <a:latin typeface="Arial" pitchFamily="34" charset="0"/>
                <a:ea typeface="Calibri" pitchFamily="34" charset="0"/>
                <a:cs typeface="Arial" pitchFamily="34" charset="0"/>
              </a:rPr>
              <a:t> vial that is known to have been stored at the correct temperature.  </a:t>
            </a:r>
          </a:p>
          <a:p>
            <a:pPr defTabSz="914400" eaLnBrk="0" fontAlgn="base" hangingPunct="0" indent="0" lvl="0" marL="0">
              <a:lnSpc>
                <a:spcPct val="150000"/>
              </a:lnSpc>
              <a:spcBef>
                <a:spcPct val="0"/>
              </a:spcBef>
              <a:spcAft>
                <a:spcPct val="0"/>
              </a:spcAft>
              <a:buClrTx/>
              <a:buSzTx/>
              <a:buNone/>
            </a:pPr>
            <a:r>
              <a:rPr dirty="0" sz="2000" lang="en-US">
                <a:solidFill>
                  <a:schemeClr val="tx1"/>
                </a:solidFill>
                <a:latin typeface="Arial" pitchFamily="34" charset="0"/>
                <a:ea typeface="Calibri" pitchFamily="34" charset="0"/>
                <a:cs typeface="Arial" pitchFamily="34" charset="0"/>
              </a:rPr>
              <a:t>Shake the two vials vigorously and inspect carefully in strong light</a:t>
            </a:r>
            <a:r>
              <a:rPr dirty="0" lang="en-US">
                <a:solidFill>
                  <a:schemeClr val="tx1"/>
                </a:solidFill>
                <a:latin typeface="Arial" pitchFamily="34" charset="0"/>
                <a:ea typeface="Calibri" pitchFamily="34" charset="0"/>
                <a:cs typeface="Arial" pitchFamily="34" charset="0"/>
              </a:rPr>
              <a:t>.</a:t>
            </a:r>
            <a:endParaRPr dirty="0" lang="en-US">
              <a:solidFill>
                <a:schemeClr val="tx1"/>
              </a:solidFill>
              <a:latin typeface="Arial" pitchFamily="34" charset="0"/>
              <a:cs typeface="Arial" pitchFamily="34" charset="0"/>
            </a:endParaRPr>
          </a:p>
          <a:p>
            <a:endParaRPr dirty="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833" name="Content Placeholder 2"/>
          <p:cNvSpPr>
            <a:spLocks noGrp="1"/>
          </p:cNvSpPr>
          <p:nvPr>
            <p:ph idx="1"/>
          </p:nvPr>
        </p:nvSpPr>
        <p:spPr>
          <a:xfrm>
            <a:off x="290967" y="399246"/>
            <a:ext cx="8596668" cy="5629238"/>
          </a:xfrm>
        </p:spPr>
        <p:txBody>
          <a:bodyPr>
            <a:normAutofit/>
          </a:bodyPr>
          <a:p>
            <a:pPr defTabSz="914400" fontAlgn="base" indent="0" lvl="0" marL="0">
              <a:lnSpc>
                <a:spcPct val="150000"/>
              </a:lnSpc>
              <a:spcBef>
                <a:spcPct val="0"/>
              </a:spcBef>
              <a:spcAft>
                <a:spcPct val="0"/>
              </a:spcAft>
              <a:buClrTx/>
              <a:buSzTx/>
              <a:buNone/>
            </a:pPr>
            <a:r>
              <a:rPr b="1" dirty="0" sz="2400" lang="en-US">
                <a:solidFill>
                  <a:srgbClr val="4F81BD"/>
                </a:solidFill>
                <a:latin typeface="Cambria" pitchFamily="18" charset="0"/>
                <a:ea typeface="Times New Roman" pitchFamily="18" charset="0"/>
                <a:cs typeface="Times New Roman" pitchFamily="18" charset="0"/>
              </a:rPr>
              <a:t>5. Vaccine Vial Monitor (VVM)</a:t>
            </a:r>
          </a:p>
          <a:p>
            <a:pPr defTabSz="914400" eaLnBrk="0" fontAlgn="base" hangingPunct="0" indent="0" lvl="0" marL="0">
              <a:lnSpc>
                <a:spcPct val="150000"/>
              </a:lnSpc>
              <a:spcBef>
                <a:spcPct val="0"/>
              </a:spcBef>
              <a:spcAft>
                <a:spcPct val="0"/>
              </a:spcAft>
              <a:buClrTx/>
              <a:buSzTx/>
              <a:buNone/>
            </a:pPr>
            <a:r>
              <a:rPr dirty="0" sz="2400" lang="en-US">
                <a:solidFill>
                  <a:schemeClr val="tx1"/>
                </a:solidFill>
                <a:latin typeface="Arial" pitchFamily="34" charset="0"/>
                <a:ea typeface="Calibri" pitchFamily="34" charset="0"/>
                <a:cs typeface="Arial" pitchFamily="34" charset="0"/>
              </a:rPr>
              <a:t>A vaccine vial monitor (VVM) is a label made of heat </a:t>
            </a:r>
            <a:r>
              <a:rPr dirty="0" sz="2400" lang="en-US">
                <a:solidFill>
                  <a:schemeClr val="tx1"/>
                </a:solidFill>
                <a:latin typeface="Calibri"/>
                <a:ea typeface="Calibri" pitchFamily="34" charset="0"/>
                <a:cs typeface="Arial" pitchFamily="34" charset="0"/>
              </a:rPr>
              <a:t>–</a:t>
            </a:r>
            <a:r>
              <a:rPr dirty="0" sz="2400" lang="en-US">
                <a:solidFill>
                  <a:schemeClr val="tx1"/>
                </a:solidFill>
                <a:latin typeface="Arial" pitchFamily="34" charset="0"/>
                <a:ea typeface="Calibri" pitchFamily="34" charset="0"/>
                <a:cs typeface="Arial" pitchFamily="34" charset="0"/>
              </a:rPr>
              <a:t> sensitive material that is placed on a vaccine vial to register cumulative heat exposure over time.  </a:t>
            </a:r>
          </a:p>
          <a:p>
            <a:pPr defTabSz="914400" eaLnBrk="0" fontAlgn="base" hangingPunct="0" indent="0" lvl="0" marL="0">
              <a:lnSpc>
                <a:spcPct val="150000"/>
              </a:lnSpc>
              <a:spcBef>
                <a:spcPct val="0"/>
              </a:spcBef>
              <a:spcAft>
                <a:spcPct val="0"/>
              </a:spcAft>
              <a:buClrTx/>
              <a:buSzTx/>
              <a:buNone/>
            </a:pPr>
            <a:r>
              <a:rPr dirty="0" sz="2400" lang="en-US">
                <a:solidFill>
                  <a:schemeClr val="tx1"/>
                </a:solidFill>
                <a:latin typeface="Arial" pitchFamily="34" charset="0"/>
                <a:ea typeface="Calibri" pitchFamily="34" charset="0"/>
                <a:cs typeface="Arial" pitchFamily="34" charset="0"/>
              </a:rPr>
              <a:t>The combined effects of time and temperature cause the monitor to change </a:t>
            </a:r>
            <a:r>
              <a:rPr dirty="0" sz="2400" lang="en-US" err="1">
                <a:solidFill>
                  <a:schemeClr val="tx1"/>
                </a:solidFill>
                <a:latin typeface="Arial" pitchFamily="34" charset="0"/>
                <a:ea typeface="Calibri" pitchFamily="34" charset="0"/>
                <a:cs typeface="Arial" pitchFamily="34" charset="0"/>
              </a:rPr>
              <a:t>colour</a:t>
            </a:r>
            <a:r>
              <a:rPr dirty="0" sz="2400" lang="en-US">
                <a:solidFill>
                  <a:schemeClr val="tx1"/>
                </a:solidFill>
                <a:latin typeface="Arial" pitchFamily="34" charset="0"/>
                <a:ea typeface="Calibri" pitchFamily="34" charset="0"/>
                <a:cs typeface="Arial" pitchFamily="34" charset="0"/>
              </a:rPr>
              <a:t> gradually and irreversibly.  VVM can be used on vaccine vials or the ampule. </a:t>
            </a:r>
            <a:endParaRPr dirty="0" sz="2400" lang="en-US">
              <a:solidFill>
                <a:schemeClr val="tx1"/>
              </a:solidFill>
              <a:latin typeface="Arial" pitchFamily="34" charset="0"/>
              <a:cs typeface="Arial" pitchFamily="34" charset="0"/>
            </a:endParaRPr>
          </a:p>
          <a:p>
            <a:endParaRPr dirty="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grpSp>
        <p:nvGrpSpPr>
          <p:cNvPr id="342" name="Group 17"/>
          <p:cNvGrpSpPr/>
          <p:nvPr/>
        </p:nvGrpSpPr>
        <p:grpSpPr bwMode="auto">
          <a:xfrm>
            <a:off x="2281959" y="114300"/>
            <a:ext cx="2971800" cy="1981200"/>
            <a:chOff x="1965" y="1800"/>
            <a:chExt cx="2880" cy="2250"/>
          </a:xfrm>
        </p:grpSpPr>
        <p:sp>
          <p:nvSpPr>
            <p:cNvPr id="1048834" name="Rectangle 22"/>
            <p:cNvSpPr>
              <a:spLocks noChangeArrowheads="1"/>
            </p:cNvSpPr>
            <p:nvPr/>
          </p:nvSpPr>
          <p:spPr bwMode="auto">
            <a:xfrm>
              <a:off x="1980" y="1800"/>
              <a:ext cx="2340" cy="1980"/>
            </a:xfrm>
            <a:prstGeom prst="rect"/>
            <a:solidFill>
              <a:srgbClr val="FFFFFF"/>
            </a:solidFill>
            <a:ln w="9525">
              <a:solidFill>
                <a:srgbClr val="000000"/>
              </a:solidFill>
              <a:miter lim="800000"/>
              <a:headEnd/>
              <a:tailEnd/>
            </a:ln>
          </p:spPr>
          <p:txBody>
            <a:bodyPr anchor="t" anchorCtr="0" bIns="45720" compatLnSpc="1" lIns="91440" numCol="1" rIns="91440" tIns="45720" vert="horz" wrap="square">
              <a:prstTxWarp prst="textNoShape"/>
            </a:bodyPr>
            <a:p>
              <a:endParaRPr dirty="0" lang="en-US"/>
            </a:p>
          </p:txBody>
        </p:sp>
        <p:grpSp>
          <p:nvGrpSpPr>
            <p:cNvPr id="343" name="Group 18"/>
            <p:cNvGrpSpPr/>
            <p:nvPr/>
          </p:nvGrpSpPr>
          <p:grpSpPr bwMode="auto">
            <a:xfrm>
              <a:off x="1965" y="1905"/>
              <a:ext cx="2880" cy="2145"/>
              <a:chOff x="1965" y="1905"/>
              <a:chExt cx="2880" cy="2145"/>
            </a:xfrm>
          </p:grpSpPr>
          <p:sp>
            <p:nvSpPr>
              <p:cNvPr id="1048835" name="Oval 21"/>
              <p:cNvSpPr>
                <a:spLocks noChangeArrowheads="1"/>
              </p:cNvSpPr>
              <p:nvPr/>
            </p:nvSpPr>
            <p:spPr bwMode="auto">
              <a:xfrm>
                <a:off x="2415" y="1905"/>
                <a:ext cx="1410" cy="1260"/>
              </a:xfrm>
              <a:prstGeom prst="ellipse"/>
              <a:solidFill>
                <a:srgbClr val="000000"/>
              </a:solidFill>
              <a:ln w="9525">
                <a:solidFill>
                  <a:srgbClr val="000000"/>
                </a:solidFill>
                <a:round/>
                <a:headEnd/>
                <a:tailEnd/>
              </a:ln>
            </p:spPr>
            <p:txBody>
              <a:bodyPr anchor="t" anchorCtr="0" bIns="45720" compatLnSpc="1" lIns="91440" numCol="1" rIns="91440" tIns="45720" vert="horz" wrap="square">
                <a:prstTxWarp prst="textNoShape"/>
              </a:bodyPr>
              <a:p>
                <a:endParaRPr dirty="0" lang="en-US"/>
              </a:p>
            </p:txBody>
          </p:sp>
          <p:sp>
            <p:nvSpPr>
              <p:cNvPr id="1048836" name="Rectangle 20"/>
              <p:cNvSpPr>
                <a:spLocks noChangeArrowheads="1"/>
              </p:cNvSpPr>
              <p:nvPr/>
            </p:nvSpPr>
            <p:spPr bwMode="auto">
              <a:xfrm>
                <a:off x="2775" y="2265"/>
                <a:ext cx="720" cy="540"/>
              </a:xfrm>
              <a:prstGeom prst="rect"/>
              <a:solidFill>
                <a:srgbClr val="FFFFFF"/>
              </a:solidFill>
              <a:ln w="9525">
                <a:solidFill>
                  <a:srgbClr val="000000"/>
                </a:solidFill>
                <a:miter lim="800000"/>
                <a:headEnd/>
                <a:tailEnd/>
              </a:ln>
            </p:spPr>
            <p:txBody>
              <a:bodyPr anchor="t" anchorCtr="0" bIns="45720" compatLnSpc="1" lIns="91440" numCol="1" rIns="91440" tIns="45720" vert="horz" wrap="square">
                <a:prstTxWarp prst="textNoShape"/>
              </a:bodyPr>
              <a:p>
                <a:endParaRPr dirty="0" lang="en-US"/>
              </a:p>
            </p:txBody>
          </p:sp>
          <p:sp>
            <p:nvSpPr>
              <p:cNvPr id="1048837" name="Text Box 19"/>
              <p:cNvSpPr txBox="1">
                <a:spLocks noChangeArrowheads="1"/>
              </p:cNvSpPr>
              <p:nvPr/>
            </p:nvSpPr>
            <p:spPr bwMode="auto">
              <a:xfrm>
                <a:off x="1965" y="3210"/>
                <a:ext cx="2880" cy="840"/>
              </a:xfrm>
              <a:prstGeom prst="rect"/>
              <a:noFill/>
              <a:ln w="9525">
                <a:noFill/>
                <a:miter lim="800000"/>
                <a:headEnd/>
                <a:tailEnd/>
              </a:ln>
            </p:spPr>
            <p:txBody>
              <a:bodyPr anchor="t" anchorCtr="0" bIns="45720" compatLnSpc="1" lIns="91440" numCol="1" rIns="91440" tIns="45720" vert="horz" wrap="square">
                <a:prstTxWarp prst="textNoShape"/>
              </a:bodyPr>
              <a:p>
                <a:pPr algn="l" defTabSz="914400" eaLnBrk="1" fontAlgn="base" hangingPunct="1" indent="0" latinLnBrk="0" lvl="0" marL="0" marR="0" rtl="0">
                  <a:lnSpc>
                    <a:spcPct val="100000"/>
                  </a:lnSpc>
                  <a:spcBef>
                    <a:spcPct val="0"/>
                  </a:spcBef>
                  <a:spcAft>
                    <a:spcPct val="0"/>
                  </a:spcAft>
                  <a:buClrTx/>
                  <a:buSzTx/>
                  <a:buFontTx/>
                  <a:buNone/>
                </a:pPr>
                <a:r>
                  <a:rPr baseline="0" b="0"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Vaccine vial monitor showing</a:t>
                </a:r>
                <a:endParaRPr baseline="0" b="0" cap="none" dirty="0" sz="1400" i="0" kumimoji="0" lang="en-GB" normalizeH="0" strike="noStrike" u="none">
                  <a:ln>
                    <a:noFill/>
                  </a:ln>
                  <a:solidFill>
                    <a:schemeClr val="tx1"/>
                  </a:solidFill>
                  <a:effectLst/>
                  <a:latin typeface="Arial" pitchFamily="34" charset="0"/>
                  <a:cs typeface="Arial" pitchFamily="34" charset="0"/>
                </a:endParaRPr>
              </a:p>
              <a:p>
                <a:pPr algn="l" defTabSz="914400" eaLnBrk="0" fontAlgn="base" hangingPunct="0" indent="0" latinLnBrk="0" lvl="0" marL="0" marR="0" rtl="0">
                  <a:lnSpc>
                    <a:spcPct val="100000"/>
                  </a:lnSpc>
                  <a:spcBef>
                    <a:spcPct val="0"/>
                  </a:spcBef>
                  <a:spcAft>
                    <a:spcPct val="0"/>
                  </a:spcAft>
                  <a:buClrTx/>
                  <a:buSzTx/>
                  <a:buFontTx/>
                  <a:buNone/>
                </a:pPr>
                <a:r>
                  <a:rPr baseline="0" b="0"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 no heat exposure</a:t>
                </a:r>
                <a:endParaRPr baseline="0" b="0" cap="none" dirty="0" sz="1400" i="0" kumimoji="0" lang="en-GB" normalizeH="0" strike="noStrike" u="none">
                  <a:ln>
                    <a:noFill/>
                  </a:ln>
                  <a:solidFill>
                    <a:schemeClr val="tx1"/>
                  </a:solidFill>
                  <a:effectLst/>
                  <a:latin typeface="Arial" pitchFamily="34" charset="0"/>
                  <a:cs typeface="Arial" pitchFamily="34" charset="0"/>
                </a:endParaRPr>
              </a:p>
            </p:txBody>
          </p:sp>
        </p:grpSp>
      </p:grpSp>
      <p:grpSp>
        <p:nvGrpSpPr>
          <p:cNvPr id="344" name="Group 14"/>
          <p:cNvGrpSpPr/>
          <p:nvPr/>
        </p:nvGrpSpPr>
        <p:grpSpPr bwMode="auto">
          <a:xfrm>
            <a:off x="600074" y="2238756"/>
            <a:ext cx="885825" cy="809244"/>
            <a:chOff x="2340" y="4500"/>
            <a:chExt cx="1260" cy="1080"/>
          </a:xfrm>
        </p:grpSpPr>
        <p:sp>
          <p:nvSpPr>
            <p:cNvPr id="1048838" name="Oval 16"/>
            <p:cNvSpPr>
              <a:spLocks noChangeArrowheads="1"/>
            </p:cNvSpPr>
            <p:nvPr/>
          </p:nvSpPr>
          <p:spPr bwMode="auto">
            <a:xfrm>
              <a:off x="2340" y="4500"/>
              <a:ext cx="1260" cy="1080"/>
            </a:xfrm>
            <a:prstGeom prst="ellipse"/>
            <a:solidFill>
              <a:srgbClr val="000000"/>
            </a:solidFill>
            <a:ln w="9525">
              <a:solidFill>
                <a:srgbClr val="000000"/>
              </a:solidFill>
              <a:round/>
              <a:headEnd/>
              <a:tailEnd/>
            </a:ln>
          </p:spPr>
          <p:txBody>
            <a:bodyPr anchor="t" anchorCtr="0" bIns="45720" compatLnSpc="1" lIns="91440" numCol="1" rIns="91440" tIns="45720" vert="horz" wrap="square">
              <a:prstTxWarp prst="textNoShape"/>
            </a:bodyPr>
            <a:p>
              <a:endParaRPr dirty="0" lang="en-US"/>
            </a:p>
          </p:txBody>
        </p:sp>
        <p:sp>
          <p:nvSpPr>
            <p:cNvPr id="1048839" name="Rectangle 15"/>
            <p:cNvSpPr>
              <a:spLocks noChangeArrowheads="1"/>
            </p:cNvSpPr>
            <p:nvPr/>
          </p:nvSpPr>
          <p:spPr bwMode="auto">
            <a:xfrm>
              <a:off x="2685" y="4845"/>
              <a:ext cx="540" cy="360"/>
            </a:xfrm>
            <a:prstGeom prst="rect"/>
            <a:solidFill>
              <a:srgbClr val="FFFFFF"/>
            </a:solidFill>
            <a:ln w="9525">
              <a:solidFill>
                <a:srgbClr val="000000"/>
              </a:solidFill>
              <a:miter lim="800000"/>
              <a:headEnd/>
              <a:tailEnd/>
            </a:ln>
          </p:spPr>
          <p:txBody>
            <a:bodyPr anchor="t" anchorCtr="0" bIns="45720" compatLnSpc="1" lIns="91440" numCol="1" rIns="91440" tIns="45720" vert="horz" wrap="square">
              <a:prstTxWarp prst="textNoShape"/>
            </a:bodyPr>
            <a:p>
              <a:endParaRPr dirty="0" lang="en-US"/>
            </a:p>
          </p:txBody>
        </p:sp>
      </p:grpSp>
      <p:grpSp>
        <p:nvGrpSpPr>
          <p:cNvPr id="345" name="Group 35"/>
          <p:cNvGrpSpPr/>
          <p:nvPr/>
        </p:nvGrpSpPr>
        <p:grpSpPr bwMode="auto">
          <a:xfrm>
            <a:off x="838200" y="3429000"/>
            <a:ext cx="800100" cy="681038"/>
            <a:chOff x="2340" y="6120"/>
            <a:chExt cx="1260" cy="1080"/>
          </a:xfrm>
        </p:grpSpPr>
        <p:sp>
          <p:nvSpPr>
            <p:cNvPr id="1048840" name="Oval 36"/>
            <p:cNvSpPr>
              <a:spLocks noChangeArrowheads="1"/>
            </p:cNvSpPr>
            <p:nvPr/>
          </p:nvSpPr>
          <p:spPr bwMode="auto">
            <a:xfrm>
              <a:off x="2340" y="6120"/>
              <a:ext cx="1260" cy="1080"/>
            </a:xfrm>
            <a:prstGeom prst="ellipse"/>
            <a:solidFill>
              <a:srgbClr val="000000"/>
            </a:solidFill>
            <a:ln w="9525">
              <a:solidFill>
                <a:srgbClr val="000000"/>
              </a:solidFill>
              <a:round/>
              <a:headEnd/>
              <a:tailEnd/>
            </a:ln>
          </p:spPr>
          <p:txBody>
            <a:bodyPr anchor="t" anchorCtr="0" bIns="45720" compatLnSpc="1" lIns="91440" numCol="1" rIns="91440" tIns="45720" vert="horz" wrap="square">
              <a:prstTxWarp prst="textNoShape"/>
            </a:bodyPr>
            <a:p>
              <a:endParaRPr dirty="0" lang="en-US"/>
            </a:p>
          </p:txBody>
        </p:sp>
        <p:sp>
          <p:nvSpPr>
            <p:cNvPr id="1048841" name="Rectangle 37"/>
            <p:cNvSpPr>
              <a:spLocks noChangeArrowheads="1"/>
            </p:cNvSpPr>
            <p:nvPr/>
          </p:nvSpPr>
          <p:spPr bwMode="auto">
            <a:xfrm>
              <a:off x="2685" y="6465"/>
              <a:ext cx="540" cy="360"/>
            </a:xfrm>
            <a:prstGeom prst="rect"/>
            <a:solidFill>
              <a:srgbClr val="C0C0C0"/>
            </a:solidFill>
            <a:ln w="9525">
              <a:solidFill>
                <a:srgbClr val="000000"/>
              </a:solidFill>
              <a:miter lim="800000"/>
              <a:headEnd/>
              <a:tailEnd/>
            </a:ln>
          </p:spPr>
          <p:txBody>
            <a:bodyPr anchor="t" anchorCtr="0" bIns="45720" compatLnSpc="1" lIns="91440" numCol="1" rIns="91440" tIns="45720" vert="horz" wrap="square">
              <a:prstTxWarp prst="textNoShape"/>
            </a:bodyPr>
            <a:p>
              <a:endParaRPr dirty="0" lang="en-US"/>
            </a:p>
          </p:txBody>
        </p:sp>
      </p:grpSp>
      <p:sp>
        <p:nvSpPr>
          <p:cNvPr id="1048842" name="Oval 7"/>
          <p:cNvSpPr>
            <a:spLocks noChangeArrowheads="1"/>
          </p:cNvSpPr>
          <p:nvPr/>
        </p:nvSpPr>
        <p:spPr bwMode="auto">
          <a:xfrm>
            <a:off x="838200" y="4491038"/>
            <a:ext cx="800100" cy="690562"/>
          </a:xfrm>
          <a:prstGeom prst="ellipse"/>
          <a:solidFill>
            <a:srgbClr val="003300"/>
          </a:solidFill>
          <a:ln w="9525">
            <a:solidFill>
              <a:srgbClr val="000000"/>
            </a:solidFill>
            <a:round/>
            <a:headEnd/>
            <a:tailEnd/>
          </a:ln>
        </p:spPr>
        <p:txBody>
          <a:bodyPr anchor="t" anchorCtr="0" bIns="45720" compatLnSpc="1" lIns="91440" numCol="1" rIns="91440" tIns="45720" vert="horz" wrap="square">
            <a:prstTxWarp prst="textNoShape"/>
          </a:bodyPr>
          <a:p>
            <a:endParaRPr dirty="0" lang="en-US"/>
          </a:p>
        </p:txBody>
      </p:sp>
      <p:sp>
        <p:nvSpPr>
          <p:cNvPr id="1048843" name="Oval 1"/>
          <p:cNvSpPr>
            <a:spLocks noChangeArrowheads="1"/>
          </p:cNvSpPr>
          <p:nvPr/>
        </p:nvSpPr>
        <p:spPr bwMode="auto">
          <a:xfrm>
            <a:off x="914400" y="5405438"/>
            <a:ext cx="723900" cy="766762"/>
          </a:xfrm>
          <a:prstGeom prst="ellipse"/>
          <a:solidFill>
            <a:srgbClr val="000000"/>
          </a:solidFill>
          <a:ln w="9525">
            <a:solidFill>
              <a:srgbClr val="000000"/>
            </a:solidFill>
            <a:round/>
            <a:headEnd/>
            <a:tailEnd/>
          </a:ln>
        </p:spPr>
        <p:txBody>
          <a:bodyPr anchor="t" anchorCtr="0" bIns="45720" compatLnSpc="1" lIns="91440" numCol="1" rIns="91440" tIns="45720" vert="horz" wrap="square">
            <a:prstTxWarp prst="textNoShape"/>
          </a:bodyPr>
          <a:p>
            <a:endParaRPr dirty="0" lang="en-US"/>
          </a:p>
        </p:txBody>
      </p:sp>
      <p:sp>
        <p:nvSpPr>
          <p:cNvPr id="1048844" name="Text Box 9"/>
          <p:cNvSpPr txBox="1">
            <a:spLocks noChangeArrowheads="1"/>
          </p:cNvSpPr>
          <p:nvPr/>
        </p:nvSpPr>
        <p:spPr bwMode="auto">
          <a:xfrm>
            <a:off x="2057400" y="2353055"/>
            <a:ext cx="498361" cy="694945"/>
          </a:xfrm>
          <a:prstGeom prst="rect"/>
          <a:noFill/>
          <a:ln w="9525">
            <a:noFill/>
            <a:miter lim="800000"/>
            <a:headEnd/>
            <a:tailEnd/>
          </a:ln>
        </p:spPr>
        <p:txBody>
          <a:bodyPr anchor="t" anchorCtr="0" bIns="45720" compatLnSpc="1" lIns="91440" numCol="1" rIns="91440" tIns="45720" vert="horz" wrap="square">
            <a:prstTxWarp prst="textNoShape"/>
          </a:bodyPr>
          <a:p>
            <a:pPr algn="l" defTabSz="914400" eaLnBrk="0" fontAlgn="base" hangingPunct="0" indent="0" latinLnBrk="0" lvl="0" marL="0" marR="0" rtl="0">
              <a:lnSpc>
                <a:spcPct val="100000"/>
              </a:lnSpc>
              <a:spcBef>
                <a:spcPct val="0"/>
              </a:spcBef>
              <a:spcAft>
                <a:spcPct val="0"/>
              </a:spcAft>
              <a:buClrTx/>
              <a:buSzTx/>
              <a:buFontTx/>
              <a:buNone/>
            </a:pPr>
            <a:r>
              <a:rPr baseline="0" b="1" cap="none" dirty="0" sz="2600" i="0" kumimoji="0" lang="en-GB" normalizeH="0" strike="noStrike" u="none">
                <a:ln>
                  <a:noFill/>
                </a:ln>
                <a:solidFill>
                  <a:schemeClr val="tx1"/>
                </a:solidFill>
                <a:effectLst/>
                <a:latin typeface="Arial Black" pitchFamily="34" charset="0"/>
                <a:ea typeface="Times New Roman" pitchFamily="18" charset="0"/>
                <a:cs typeface="Arial" pitchFamily="34" charset="0"/>
              </a:rPr>
              <a:t>√</a:t>
            </a:r>
            <a:endParaRPr baseline="0" b="0" cap="none" dirty="0" sz="1800" i="0" kumimoji="0" lang="en-GB" normalizeH="0" strike="noStrike" u="none">
              <a:ln>
                <a:noFill/>
              </a:ln>
              <a:solidFill>
                <a:schemeClr val="tx1"/>
              </a:solidFill>
              <a:effectLst/>
              <a:latin typeface="Arial" pitchFamily="34" charset="0"/>
              <a:cs typeface="Arial" pitchFamily="34" charset="0"/>
            </a:endParaRPr>
          </a:p>
        </p:txBody>
      </p:sp>
      <p:sp>
        <p:nvSpPr>
          <p:cNvPr id="1048845" name="Text Box 5"/>
          <p:cNvSpPr txBox="1">
            <a:spLocks noChangeArrowheads="1"/>
          </p:cNvSpPr>
          <p:nvPr/>
        </p:nvSpPr>
        <p:spPr bwMode="auto">
          <a:xfrm>
            <a:off x="2133600" y="3505200"/>
            <a:ext cx="571500" cy="685800"/>
          </a:xfrm>
          <a:prstGeom prst="rect"/>
          <a:noFill/>
          <a:ln w="9525">
            <a:noFill/>
            <a:miter lim="800000"/>
            <a:headEnd/>
            <a:tailEnd/>
          </a:ln>
        </p:spPr>
        <p:txBody>
          <a:bodyPr anchor="t" anchorCtr="0" bIns="45720" compatLnSpc="1" lIns="91440" numCol="1" rIns="91440" tIns="45720" vert="horz" wrap="square">
            <a:prstTxWarp prst="textNoShape"/>
          </a:bodyPr>
          <a:p>
            <a:pPr algn="l" defTabSz="914400" eaLnBrk="0" fontAlgn="base" hangingPunct="0" indent="0" latinLnBrk="0" lvl="0" marL="0" marR="0" rtl="0">
              <a:lnSpc>
                <a:spcPct val="100000"/>
              </a:lnSpc>
              <a:spcBef>
                <a:spcPct val="0"/>
              </a:spcBef>
              <a:spcAft>
                <a:spcPct val="0"/>
              </a:spcAft>
              <a:buClrTx/>
              <a:buSzTx/>
              <a:buFontTx/>
              <a:buNone/>
            </a:pPr>
            <a:r>
              <a:rPr baseline="0" b="1" cap="none" dirty="0" sz="2600" i="0" kumimoji="0" lang="en-GB" normalizeH="0" strike="noStrike" u="none">
                <a:ln>
                  <a:noFill/>
                </a:ln>
                <a:solidFill>
                  <a:schemeClr val="tx1"/>
                </a:solidFill>
                <a:effectLst/>
                <a:latin typeface="Arial Black" pitchFamily="34" charset="0"/>
                <a:ea typeface="Times New Roman" pitchFamily="18" charset="0"/>
                <a:cs typeface="Arial" pitchFamily="34" charset="0"/>
              </a:rPr>
              <a:t>√</a:t>
            </a:r>
            <a:endParaRPr baseline="0" b="0" cap="none" dirty="0" sz="1800" i="0" kumimoji="0" lang="en-GB" normalizeH="0" strike="noStrike" u="none">
              <a:ln>
                <a:noFill/>
              </a:ln>
              <a:solidFill>
                <a:schemeClr val="tx1"/>
              </a:solidFill>
              <a:effectLst/>
              <a:latin typeface="Arial" pitchFamily="34" charset="0"/>
              <a:cs typeface="Arial" pitchFamily="34" charset="0"/>
            </a:endParaRPr>
          </a:p>
        </p:txBody>
      </p:sp>
      <p:sp>
        <p:nvSpPr>
          <p:cNvPr id="1048846" name="Text Box 3"/>
          <p:cNvSpPr txBox="1">
            <a:spLocks noChangeArrowheads="1"/>
          </p:cNvSpPr>
          <p:nvPr/>
        </p:nvSpPr>
        <p:spPr bwMode="auto">
          <a:xfrm>
            <a:off x="2286000" y="4572000"/>
            <a:ext cx="571500" cy="685800"/>
          </a:xfrm>
          <a:prstGeom prst="rect"/>
          <a:noFill/>
          <a:ln w="9525">
            <a:noFill/>
            <a:miter lim="800000"/>
            <a:headEnd/>
            <a:tailEnd/>
          </a:ln>
        </p:spPr>
        <p:txBody>
          <a:bodyPr anchor="t" anchorCtr="0" bIns="45720" compatLnSpc="1" lIns="91440" numCol="1" rIns="91440" tIns="45720" vert="horz" wrap="square">
            <a:prstTxWarp prst="textNoShape"/>
          </a:bodyPr>
          <a:p>
            <a:pPr algn="l" defTabSz="914400" eaLnBrk="1" fontAlgn="base" hangingPunct="1" indent="0" latinLnBrk="0" lvl="0" marL="0" marR="0" rtl="0">
              <a:lnSpc>
                <a:spcPct val="100000"/>
              </a:lnSpc>
              <a:spcBef>
                <a:spcPct val="0"/>
              </a:spcBef>
              <a:spcAft>
                <a:spcPct val="0"/>
              </a:spcAft>
              <a:buClrTx/>
              <a:buSzTx/>
              <a:buFontTx/>
              <a:buNone/>
            </a:pPr>
            <a:r>
              <a:rPr baseline="0" b="1" cap="none" dirty="0" sz="2600" i="0" kumimoji="0" lang="en-GB" normalizeH="0" strike="noStrike" u="none">
                <a:ln>
                  <a:noFill/>
                </a:ln>
                <a:solidFill>
                  <a:schemeClr val="tx1"/>
                </a:solidFill>
                <a:effectLst/>
                <a:latin typeface="Arial Black" pitchFamily="34" charset="0"/>
                <a:ea typeface="Times New Roman" pitchFamily="18" charset="0"/>
                <a:cs typeface="Arial" pitchFamily="34" charset="0"/>
              </a:rPr>
              <a:t>x</a:t>
            </a:r>
            <a:endParaRPr baseline="0" b="0" cap="none" dirty="0" sz="1800" i="0" kumimoji="0" lang="en-GB" normalizeH="0" strike="noStrike" u="none">
              <a:ln>
                <a:noFill/>
              </a:ln>
              <a:solidFill>
                <a:schemeClr val="tx1"/>
              </a:solidFill>
              <a:effectLst/>
              <a:latin typeface="Arial" pitchFamily="34" charset="0"/>
              <a:cs typeface="Arial" pitchFamily="34" charset="0"/>
            </a:endParaRPr>
          </a:p>
        </p:txBody>
      </p:sp>
      <p:sp>
        <p:nvSpPr>
          <p:cNvPr id="1048847" name="Text Box 6"/>
          <p:cNvSpPr txBox="1">
            <a:spLocks noChangeArrowheads="1"/>
          </p:cNvSpPr>
          <p:nvPr/>
        </p:nvSpPr>
        <p:spPr bwMode="auto">
          <a:xfrm>
            <a:off x="2286000" y="5562600"/>
            <a:ext cx="571500" cy="685800"/>
          </a:xfrm>
          <a:prstGeom prst="rect"/>
          <a:noFill/>
          <a:ln w="9525">
            <a:noFill/>
            <a:miter lim="800000"/>
            <a:headEnd/>
            <a:tailEnd/>
          </a:ln>
        </p:spPr>
        <p:txBody>
          <a:bodyPr anchor="t" anchorCtr="0" bIns="45720" compatLnSpc="1" lIns="91440" numCol="1" rIns="91440" tIns="45720" vert="horz" wrap="square">
            <a:prstTxWarp prst="textNoShape"/>
          </a:bodyPr>
          <a:p>
            <a:pPr algn="l" defTabSz="914400" eaLnBrk="0" fontAlgn="base" hangingPunct="0" indent="0" latinLnBrk="0" lvl="0" marL="0" marR="0" rtl="0">
              <a:lnSpc>
                <a:spcPct val="100000"/>
              </a:lnSpc>
              <a:spcBef>
                <a:spcPct val="0"/>
              </a:spcBef>
              <a:spcAft>
                <a:spcPct val="0"/>
              </a:spcAft>
              <a:buClrTx/>
              <a:buSzTx/>
              <a:buFontTx/>
              <a:buNone/>
            </a:pPr>
            <a:r>
              <a:rPr baseline="0" b="1" cap="none" dirty="0" sz="2600" i="0" kumimoji="0" lang="en-GB" normalizeH="0" strike="noStrike" u="none">
                <a:ln>
                  <a:noFill/>
                </a:ln>
                <a:solidFill>
                  <a:schemeClr val="tx1"/>
                </a:solidFill>
                <a:effectLst/>
                <a:latin typeface="Arial Black" pitchFamily="34" charset="0"/>
                <a:ea typeface="Times New Roman" pitchFamily="18" charset="0"/>
                <a:cs typeface="Arial" pitchFamily="34" charset="0"/>
              </a:rPr>
              <a:t>x</a:t>
            </a:r>
            <a:endParaRPr baseline="0" b="0" cap="none" dirty="0" sz="1800" i="0" kumimoji="0" lang="en-GB" normalizeH="0" strike="noStrike" u="none">
              <a:ln>
                <a:noFill/>
              </a:ln>
              <a:solidFill>
                <a:schemeClr val="tx1"/>
              </a:solidFill>
              <a:effectLst/>
              <a:latin typeface="Arial" pitchFamily="34" charset="0"/>
              <a:cs typeface="Arial" pitchFamily="34" charset="0"/>
            </a:endParaRPr>
          </a:p>
        </p:txBody>
      </p:sp>
      <p:sp>
        <p:nvSpPr>
          <p:cNvPr id="1048848" name="Text Box 13"/>
          <p:cNvSpPr txBox="1">
            <a:spLocks noChangeArrowheads="1"/>
          </p:cNvSpPr>
          <p:nvPr/>
        </p:nvSpPr>
        <p:spPr bwMode="auto">
          <a:xfrm>
            <a:off x="2819400" y="2353054"/>
            <a:ext cx="3657600" cy="733045"/>
          </a:xfrm>
          <a:prstGeom prst="rect"/>
          <a:solidFill>
            <a:srgbClr val="FFFFFF"/>
          </a:solidFill>
          <a:ln w="9525">
            <a:noFill/>
            <a:miter lim="800000"/>
            <a:headEnd/>
            <a:tailEnd/>
          </a:ln>
        </p:spPr>
        <p:txBody>
          <a:bodyPr anchor="t" anchorCtr="0" bIns="45720" compatLnSpc="1" lIns="91440" numCol="1" rIns="91440" tIns="45720" vert="horz" wrap="square">
            <a:prstTxWarp prst="textNoShape"/>
          </a:bodyPr>
          <a:p>
            <a:pPr algn="just"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The inner square is lighter than the</a:t>
            </a:r>
            <a:r>
              <a:rPr baseline="0" b="1" cap="none" dirty="0" sz="1400" i="0" kumimoji="0" lang="en-GB" normalizeH="0" strike="noStrike" u="none">
                <a:ln>
                  <a:noFill/>
                </a:ln>
                <a:solidFill>
                  <a:schemeClr val="tx1"/>
                </a:solidFill>
                <a:effectLst/>
                <a:latin typeface="Arial Black" pitchFamily="34" charset="0"/>
                <a:ea typeface="Times New Roman" pitchFamily="18" charset="0"/>
                <a:cs typeface="Arial" pitchFamily="34" charset="0"/>
              </a:rPr>
              <a:t> </a:t>
            </a:r>
            <a:r>
              <a:rPr baseline="0" b="1"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outer ring</a:t>
            </a:r>
            <a:endParaRPr baseline="0" b="0" cap="none" dirty="0" sz="1400" i="0" kumimoji="0" lang="en-GB" normalizeH="0" strike="noStrike" u="none">
              <a:ln>
                <a:noFill/>
              </a:ln>
              <a:solidFill>
                <a:schemeClr val="tx1"/>
              </a:solidFill>
              <a:effectLst/>
              <a:latin typeface="Arial" pitchFamily="34" charset="0"/>
              <a:cs typeface="Arial" pitchFamily="34" charset="0"/>
            </a:endParaRPr>
          </a:p>
          <a:p>
            <a:pPr algn="just" defTabSz="914400" eaLnBrk="0" fontAlgn="base" hangingPunct="0" indent="0" latinLnBrk="0" lvl="0" marL="0" marR="0" rtl="0">
              <a:lnSpc>
                <a:spcPct val="100000"/>
              </a:lnSpc>
              <a:spcBef>
                <a:spcPct val="0"/>
              </a:spcBef>
              <a:spcAft>
                <a:spcPct val="0"/>
              </a:spcAft>
              <a:buClrTx/>
              <a:buSzTx/>
              <a:buFontTx/>
              <a:buNone/>
            </a:pPr>
            <a:r>
              <a:rPr baseline="0" b="1"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*USE the vaccine </a:t>
            </a:r>
            <a:endParaRPr baseline="0" b="0" cap="none" dirty="0" sz="1400" i="0" kumimoji="0" lang="en-GB" normalizeH="0" strike="noStrike" u="none">
              <a:ln>
                <a:noFill/>
              </a:ln>
              <a:solidFill>
                <a:schemeClr val="tx1"/>
              </a:solidFill>
              <a:effectLst/>
              <a:latin typeface="Arial" pitchFamily="34" charset="0"/>
              <a:cs typeface="Arial" pitchFamily="34" charset="0"/>
            </a:endParaRPr>
          </a:p>
        </p:txBody>
      </p:sp>
      <p:sp>
        <p:nvSpPr>
          <p:cNvPr id="1048849" name="Text Box 8"/>
          <p:cNvSpPr txBox="1">
            <a:spLocks noChangeArrowheads="1"/>
          </p:cNvSpPr>
          <p:nvPr/>
        </p:nvSpPr>
        <p:spPr bwMode="auto">
          <a:xfrm>
            <a:off x="2895600" y="3467100"/>
            <a:ext cx="3733800" cy="533399"/>
          </a:xfrm>
          <a:prstGeom prst="rect"/>
          <a:solidFill>
            <a:srgbClr val="FFFFFF"/>
          </a:solidFill>
          <a:ln w="9525">
            <a:noFill/>
            <a:miter lim="800000"/>
            <a:headEnd/>
            <a:tailEnd/>
          </a:ln>
        </p:spPr>
        <p:txBody>
          <a:bodyPr anchor="t" anchorCtr="0" bIns="45720" compatLnSpc="1" lIns="91440" numCol="1" rIns="91440" tIns="45720" vert="horz" wrap="square">
            <a:prstTxWarp prst="textNoShape"/>
          </a:bodyPr>
          <a:p>
            <a:pPr algn="just"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As time passes, the inner square is still lighter than the outer ring *USE the vaccine </a:t>
            </a:r>
            <a:endParaRPr baseline="0" b="0" cap="none" dirty="0" sz="1400" i="0" kumimoji="0" lang="en-GB" normalizeH="0" strike="noStrike" u="none">
              <a:ln>
                <a:noFill/>
              </a:ln>
              <a:solidFill>
                <a:schemeClr val="tx1"/>
              </a:solidFill>
              <a:effectLst/>
              <a:latin typeface="Arial" pitchFamily="34" charset="0"/>
              <a:cs typeface="Arial" pitchFamily="34" charset="0"/>
            </a:endParaRPr>
          </a:p>
        </p:txBody>
      </p:sp>
      <p:sp>
        <p:nvSpPr>
          <p:cNvPr id="1048850" name="Text Box 4"/>
          <p:cNvSpPr txBox="1">
            <a:spLocks noChangeArrowheads="1"/>
          </p:cNvSpPr>
          <p:nvPr/>
        </p:nvSpPr>
        <p:spPr bwMode="auto">
          <a:xfrm>
            <a:off x="2971800" y="4381500"/>
            <a:ext cx="3771900" cy="838200"/>
          </a:xfrm>
          <a:prstGeom prst="rect"/>
          <a:solidFill>
            <a:srgbClr val="FFFFFF"/>
          </a:solidFill>
          <a:ln w="9525">
            <a:noFill/>
            <a:miter lim="800000"/>
            <a:headEnd/>
            <a:tailEnd/>
          </a:ln>
        </p:spPr>
        <p:txBody>
          <a:bodyPr anchor="t" anchorCtr="0" bIns="45720" compatLnSpc="1" lIns="91440" numCol="1" rIns="91440" tIns="45720" vert="horz" wrap="square">
            <a:prstTxWarp prst="textNoShape"/>
          </a:bodyPr>
          <a:p>
            <a:pPr algn="just"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Discard point: The inner square matches the colour of the outer ring* DO NOT use the vaccine </a:t>
            </a:r>
            <a:endParaRPr baseline="0" b="0" cap="none" dirty="0" sz="1400" i="0" kumimoji="0" lang="en-GB" normalizeH="0" strike="noStrike" u="none">
              <a:ln>
                <a:noFill/>
              </a:ln>
              <a:solidFill>
                <a:schemeClr val="tx1"/>
              </a:solidFill>
              <a:effectLst/>
              <a:latin typeface="Arial" pitchFamily="34" charset="0"/>
              <a:cs typeface="Arial" pitchFamily="34" charset="0"/>
            </a:endParaRPr>
          </a:p>
        </p:txBody>
      </p:sp>
      <p:sp>
        <p:nvSpPr>
          <p:cNvPr id="1048851" name="Text Box 2"/>
          <p:cNvSpPr txBox="1">
            <a:spLocks noChangeArrowheads="1"/>
          </p:cNvSpPr>
          <p:nvPr/>
        </p:nvSpPr>
        <p:spPr bwMode="auto">
          <a:xfrm>
            <a:off x="2971800" y="5562600"/>
            <a:ext cx="3771900" cy="800100"/>
          </a:xfrm>
          <a:prstGeom prst="rect"/>
          <a:solidFill>
            <a:srgbClr val="FFFFFF"/>
          </a:solidFill>
          <a:ln w="9525">
            <a:noFill/>
            <a:miter lim="800000"/>
            <a:headEnd/>
            <a:tailEnd/>
          </a:ln>
        </p:spPr>
        <p:txBody>
          <a:bodyPr anchor="t" anchorCtr="0" bIns="45720" compatLnSpc="1" lIns="91440" numCol="1" rIns="91440" tIns="45720" vert="horz" wrap="square">
            <a:prstTxWarp prst="textNoShape"/>
          </a:bodyPr>
          <a:p>
            <a:pPr algn="just" defTabSz="914400" eaLnBrk="1" fontAlgn="base" hangingPunct="1" indent="0" latinLnBrk="0" lvl="0" marL="0" marR="0" rtl="0">
              <a:lnSpc>
                <a:spcPct val="100000"/>
              </a:lnSpc>
              <a:spcBef>
                <a:spcPct val="0"/>
              </a:spcBef>
              <a:spcAft>
                <a:spcPct val="0"/>
              </a:spcAft>
              <a:buClrTx/>
              <a:buSzTx/>
              <a:buFontTx/>
              <a:buNone/>
            </a:pPr>
            <a:r>
              <a:rPr baseline="0" b="1" cap="none" dirty="0" sz="1400" i="0" kumimoji="0" lang="en-GB" normalizeH="0" strike="noStrike" u="none">
                <a:ln>
                  <a:noFill/>
                </a:ln>
                <a:solidFill>
                  <a:schemeClr val="tx1"/>
                </a:solidFill>
                <a:effectLst/>
                <a:latin typeface="Arial" pitchFamily="34" charset="0"/>
                <a:ea typeface="Times New Roman" pitchFamily="18" charset="0"/>
                <a:cs typeface="Arial" pitchFamily="34" charset="0"/>
              </a:rPr>
              <a:t>Beyond the discard point. Inner square is darker than the outer ring * DO NOT use the vaccine </a:t>
            </a:r>
            <a:endParaRPr baseline="0" b="0" cap="none" dirty="0" sz="1400" i="0" kumimoji="0" lang="en-GB" normalizeH="0" strike="noStrike" u="none">
              <a:ln>
                <a:noFill/>
              </a:ln>
              <a:solidFill>
                <a:schemeClr val="tx1"/>
              </a:solidFill>
              <a:effectLst/>
              <a:latin typeface="Arial" pitchFamily="34" charset="0"/>
              <a:cs typeface="Arial" pitchFamily="34" charset="0"/>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852" name="Title 1"/>
          <p:cNvSpPr>
            <a:spLocks noGrp="1"/>
          </p:cNvSpPr>
          <p:nvPr>
            <p:ph type="title"/>
          </p:nvPr>
        </p:nvSpPr>
        <p:spPr>
          <a:xfrm>
            <a:off x="677334" y="609600"/>
            <a:ext cx="8596668" cy="510862"/>
          </a:xfrm>
        </p:spPr>
        <p:txBody>
          <a:bodyPr>
            <a:normAutofit/>
          </a:bodyPr>
          <a:p>
            <a:r>
              <a:rPr dirty="0" sz="2000" lang="en-US"/>
              <a:t>GENERAL RULES FOR STORING VACCINES IN A REFRIGERATOR</a:t>
            </a:r>
          </a:p>
        </p:txBody>
      </p:sp>
      <p:sp>
        <p:nvSpPr>
          <p:cNvPr id="1048853" name="Content Placeholder 2"/>
          <p:cNvSpPr>
            <a:spLocks noGrp="1"/>
          </p:cNvSpPr>
          <p:nvPr>
            <p:ph idx="1"/>
          </p:nvPr>
        </p:nvSpPr>
        <p:spPr>
          <a:xfrm>
            <a:off x="128789" y="1120463"/>
            <a:ext cx="10869769" cy="5563672"/>
          </a:xfrm>
        </p:spPr>
        <p:txBody>
          <a:bodyPr>
            <a:normAutofit lnSpcReduction="10000"/>
          </a:bodyPr>
          <a:p>
            <a:pPr lvl="0"/>
            <a:r>
              <a:rPr dirty="0" sz="2400" lang="en-US"/>
              <a:t>The coldest part of the refrigerator is the freezing compartment.  It is used to store ice packs for freezing.  Never store DPT/ HEP B, TT in the freezing compartment.  They lose their potency at very low (freezing) temperatures.</a:t>
            </a:r>
          </a:p>
          <a:p>
            <a:pPr lvl="0"/>
            <a:r>
              <a:rPr dirty="0" sz="2400" lang="en-US"/>
              <a:t>The lower part of the refrigerator keeps the temperatures low but does not freeze the vaccines. </a:t>
            </a:r>
          </a:p>
          <a:p>
            <a:pPr lvl="0"/>
            <a:r>
              <a:rPr dirty="0" sz="2400" lang="en-US"/>
              <a:t> This is where you should keep both vaccines and diluents.  Place the vaccines neatly in piles and leave enough space all around to allow for free air circulation.</a:t>
            </a:r>
          </a:p>
          <a:p>
            <a:pPr lvl="0"/>
            <a:r>
              <a:rPr dirty="0" sz="2400" lang="en-US"/>
              <a:t>Do not keep any vaccines on the door shelves or on the bottom shelf.  Always use the oldest vaccine first.  This is known as the “first in, first out” principle (FIFO).</a:t>
            </a:r>
          </a:p>
          <a:p>
            <a:pPr lvl="0"/>
            <a:r>
              <a:rPr dirty="0" sz="2400" lang="en-US"/>
              <a:t>The refrigerator must be level, at least 12 inches away from the wall, to allow free air circulation.  Place the refrigerator away from direct sunlight.</a:t>
            </a:r>
          </a:p>
          <a:p>
            <a:endParaRPr dirty="0"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854" name="Content Placeholder 2"/>
          <p:cNvSpPr>
            <a:spLocks noGrp="1"/>
          </p:cNvSpPr>
          <p:nvPr>
            <p:ph idx="1"/>
          </p:nvPr>
        </p:nvSpPr>
        <p:spPr>
          <a:xfrm>
            <a:off x="193183" y="437883"/>
            <a:ext cx="10071279" cy="6040190"/>
          </a:xfrm>
        </p:spPr>
        <p:txBody>
          <a:bodyPr>
            <a:normAutofit/>
          </a:bodyPr>
          <a:p>
            <a:pPr fontAlgn="base">
              <a:lnSpc>
                <a:spcPct val="150000"/>
              </a:lnSpc>
              <a:spcBef>
                <a:spcPct val="0"/>
              </a:spcBef>
              <a:spcAft>
                <a:spcPct val="0"/>
              </a:spcAft>
              <a:buFont typeface="Arial" pitchFamily="34" charset="0"/>
              <a:buChar char="•"/>
            </a:pPr>
            <a:r>
              <a:rPr dirty="0" sz="2000" lang="en-US"/>
              <a:t> DPT+ </a:t>
            </a:r>
            <a:r>
              <a:rPr dirty="0" sz="2000" lang="en-US" err="1"/>
              <a:t>HepB+Hib</a:t>
            </a:r>
            <a:r>
              <a:rPr dirty="0" sz="2000" lang="en-US"/>
              <a:t> and Tetanus Toxoid must never be frozen.</a:t>
            </a:r>
            <a:endParaRPr dirty="0" sz="2000" lang="en-US">
              <a:solidFill>
                <a:schemeClr val="tx1"/>
              </a:solidFill>
              <a:latin typeface="Arial" pitchFamily="34" charset="0"/>
              <a:cs typeface="Arial" pitchFamily="34" charset="0"/>
            </a:endParaRPr>
          </a:p>
          <a:p>
            <a:pPr defTabSz="914400" eaLnBrk="0" fontAlgn="base" hangingPunct="0" indent="0" lvl="0" marL="0">
              <a:lnSpc>
                <a:spcPct val="150000"/>
              </a:lnSpc>
              <a:spcBef>
                <a:spcPct val="0"/>
              </a:spcBef>
              <a:spcAft>
                <a:spcPct val="0"/>
              </a:spcAft>
              <a:buClrTx/>
              <a:buSzTx/>
              <a:buFontTx/>
              <a:buChar char="•"/>
            </a:pPr>
            <a:r>
              <a:rPr dirty="0" sz="2000" lang="en-US">
                <a:solidFill>
                  <a:schemeClr val="tx1"/>
                </a:solidFill>
                <a:latin typeface="Arial" pitchFamily="34" charset="0"/>
                <a:ea typeface="Calibri" pitchFamily="34" charset="0"/>
                <a:cs typeface="Arial" pitchFamily="34" charset="0"/>
              </a:rPr>
              <a:t>The Vaccine refrigerator temperature must be monitored twice every day (morning and evening) including on weekends and public holidays.  The temperature reading should be recorded on the </a:t>
            </a:r>
            <a:r>
              <a:rPr dirty="0" sz="2000" lang="en-US">
                <a:solidFill>
                  <a:schemeClr val="tx1"/>
                </a:solidFill>
                <a:latin typeface="Calibri"/>
                <a:ea typeface="Calibri" pitchFamily="34" charset="0"/>
                <a:cs typeface="Arial" pitchFamily="34" charset="0"/>
              </a:rPr>
              <a:t>“</a:t>
            </a:r>
            <a:r>
              <a:rPr dirty="0" sz="2000" lang="en-US">
                <a:solidFill>
                  <a:schemeClr val="tx1"/>
                </a:solidFill>
                <a:latin typeface="Arial" pitchFamily="34" charset="0"/>
                <a:ea typeface="Calibri" pitchFamily="34" charset="0"/>
                <a:cs typeface="Arial" pitchFamily="34" charset="0"/>
              </a:rPr>
              <a:t>Cold Chain Recording Chart</a:t>
            </a:r>
            <a:r>
              <a:rPr dirty="0" sz="2000" lang="en-US">
                <a:solidFill>
                  <a:schemeClr val="tx1"/>
                </a:solidFill>
                <a:latin typeface="Calibri"/>
                <a:ea typeface="Calibri" pitchFamily="34" charset="0"/>
                <a:cs typeface="Arial" pitchFamily="34" charset="0"/>
              </a:rPr>
              <a:t>”</a:t>
            </a:r>
            <a:r>
              <a:rPr dirty="0" sz="2000" lang="en-US">
                <a:solidFill>
                  <a:schemeClr val="tx1"/>
                </a:solidFill>
                <a:latin typeface="Arial" pitchFamily="34" charset="0"/>
                <a:ea typeface="Calibri" pitchFamily="34" charset="0"/>
                <a:cs typeface="Arial" pitchFamily="34" charset="0"/>
              </a:rPr>
              <a:t> pasted on/near the refrigerator.</a:t>
            </a:r>
            <a:endParaRPr dirty="0" sz="2000" lang="en-US">
              <a:solidFill>
                <a:schemeClr val="tx1"/>
              </a:solidFill>
              <a:latin typeface="Calibri" pitchFamily="34" charset="0"/>
              <a:ea typeface="Calibri" pitchFamily="34" charset="0"/>
              <a:cs typeface="Times New Roman" pitchFamily="18" charset="0"/>
            </a:endParaRPr>
          </a:p>
          <a:p>
            <a:pPr defTabSz="914400" eaLnBrk="0" fontAlgn="base" hangingPunct="0" indent="0" lvl="0" marL="0">
              <a:lnSpc>
                <a:spcPct val="150000"/>
              </a:lnSpc>
              <a:spcBef>
                <a:spcPct val="0"/>
              </a:spcBef>
              <a:spcAft>
                <a:spcPct val="0"/>
              </a:spcAft>
              <a:buClrTx/>
              <a:buSzTx/>
              <a:buFontTx/>
              <a:buChar char="•"/>
            </a:pPr>
            <a:r>
              <a:rPr dirty="0" sz="2000" lang="en-US">
                <a:solidFill>
                  <a:schemeClr val="tx1"/>
                </a:solidFill>
                <a:latin typeface="Arial" pitchFamily="34" charset="0"/>
                <a:ea typeface="Calibri" pitchFamily="34" charset="0"/>
                <a:cs typeface="Arial" pitchFamily="34" charset="0"/>
              </a:rPr>
              <a:t>Vaccine taken out for outreach should be stored separately and used at the earliest opportunity.</a:t>
            </a:r>
            <a:endParaRPr dirty="0" sz="2000" lang="en-US">
              <a:solidFill>
                <a:schemeClr val="tx1"/>
              </a:solidFill>
              <a:latin typeface="Calibri" pitchFamily="34" charset="0"/>
              <a:ea typeface="Calibri" pitchFamily="34" charset="0"/>
              <a:cs typeface="Times New Roman" pitchFamily="18" charset="0"/>
            </a:endParaRPr>
          </a:p>
          <a:p>
            <a:pPr defTabSz="914400" eaLnBrk="0" fontAlgn="base" hangingPunct="0" indent="0" lvl="0" marL="0">
              <a:lnSpc>
                <a:spcPct val="150000"/>
              </a:lnSpc>
              <a:spcBef>
                <a:spcPct val="0"/>
              </a:spcBef>
              <a:spcAft>
                <a:spcPct val="0"/>
              </a:spcAft>
              <a:buClrTx/>
              <a:buSzTx/>
              <a:buFontTx/>
              <a:buChar char="•"/>
            </a:pPr>
            <a:r>
              <a:rPr dirty="0" sz="2000" lang="en-US">
                <a:solidFill>
                  <a:schemeClr val="tx1"/>
                </a:solidFill>
                <a:latin typeface="Arial" pitchFamily="34" charset="0"/>
                <a:ea typeface="Calibri" pitchFamily="34" charset="0"/>
                <a:cs typeface="Arial" pitchFamily="34" charset="0"/>
              </a:rPr>
              <a:t>Use of vaccines should be based on </a:t>
            </a:r>
            <a:r>
              <a:rPr dirty="0" sz="2000" lang="en-US">
                <a:solidFill>
                  <a:schemeClr val="tx1"/>
                </a:solidFill>
                <a:latin typeface="Calibri"/>
                <a:ea typeface="Calibri" pitchFamily="34" charset="0"/>
                <a:cs typeface="Arial" pitchFamily="34" charset="0"/>
              </a:rPr>
              <a:t>“</a:t>
            </a:r>
            <a:r>
              <a:rPr dirty="0" sz="2000" lang="en-US">
                <a:solidFill>
                  <a:schemeClr val="tx1"/>
                </a:solidFill>
                <a:latin typeface="Arial" pitchFamily="34" charset="0"/>
                <a:ea typeface="Calibri" pitchFamily="34" charset="0"/>
                <a:cs typeface="Arial" pitchFamily="34" charset="0"/>
              </a:rPr>
              <a:t>First Expiry First Out</a:t>
            </a:r>
            <a:r>
              <a:rPr dirty="0" sz="2000" lang="en-US">
                <a:solidFill>
                  <a:schemeClr val="tx1"/>
                </a:solidFill>
                <a:latin typeface="Calibri"/>
                <a:ea typeface="Calibri" pitchFamily="34" charset="0"/>
                <a:cs typeface="Arial" pitchFamily="34" charset="0"/>
              </a:rPr>
              <a:t>”</a:t>
            </a:r>
            <a:r>
              <a:rPr dirty="0" sz="2000" lang="en-US">
                <a:solidFill>
                  <a:schemeClr val="tx1"/>
                </a:solidFill>
                <a:latin typeface="Arial" pitchFamily="34" charset="0"/>
                <a:ea typeface="Calibri" pitchFamily="34" charset="0"/>
                <a:cs typeface="Arial" pitchFamily="34" charset="0"/>
              </a:rPr>
              <a:t> (FEFO) basis.</a:t>
            </a:r>
            <a:endParaRPr dirty="0" sz="2000" lang="en-US">
              <a:solidFill>
                <a:schemeClr val="tx1"/>
              </a:solidFill>
              <a:latin typeface="Calibri" pitchFamily="34" charset="0"/>
              <a:ea typeface="Calibri" pitchFamily="34" charset="0"/>
              <a:cs typeface="Times New Roman" pitchFamily="18" charset="0"/>
            </a:endParaRPr>
          </a:p>
          <a:p>
            <a:pPr defTabSz="914400" eaLnBrk="0" fontAlgn="base" hangingPunct="0" indent="0" lvl="0" marL="0">
              <a:lnSpc>
                <a:spcPct val="150000"/>
              </a:lnSpc>
              <a:spcBef>
                <a:spcPct val="0"/>
              </a:spcBef>
              <a:spcAft>
                <a:spcPct val="0"/>
              </a:spcAft>
              <a:buClrTx/>
              <a:buSzTx/>
              <a:buFontTx/>
              <a:buChar char="•"/>
            </a:pPr>
            <a:r>
              <a:rPr dirty="0" sz="2000" lang="en-US">
                <a:solidFill>
                  <a:schemeClr val="tx1"/>
                </a:solidFill>
                <a:latin typeface="Arial" pitchFamily="34" charset="0"/>
                <a:ea typeface="Calibri" pitchFamily="34" charset="0"/>
                <a:cs typeface="Arial" pitchFamily="34" charset="0"/>
              </a:rPr>
              <a:t>The empty vaccine vials must be destroyed immediately through burning or incineration where possible and appropriate forms filled immediately.</a:t>
            </a:r>
            <a:endParaRPr dirty="0" sz="2000" lang="en-US">
              <a:solidFill>
                <a:schemeClr val="tx1"/>
              </a:solidFill>
              <a:latin typeface="Calibri" pitchFamily="34" charset="0"/>
              <a:ea typeface="Calibri" pitchFamily="34" charset="0"/>
              <a:cs typeface="Times New Roman" pitchFamily="18" charset="0"/>
            </a:endParaRPr>
          </a:p>
          <a:p>
            <a:pPr defTabSz="914400" eaLnBrk="0" fontAlgn="base" hangingPunct="0" indent="0" lvl="0" marL="0">
              <a:lnSpc>
                <a:spcPct val="150000"/>
              </a:lnSpc>
              <a:spcBef>
                <a:spcPct val="0"/>
              </a:spcBef>
              <a:spcAft>
                <a:spcPct val="0"/>
              </a:spcAft>
              <a:buClrTx/>
              <a:buSzTx/>
              <a:buFontTx/>
              <a:buChar char="•"/>
            </a:pPr>
            <a:r>
              <a:rPr dirty="0" sz="2000" lang="en-US">
                <a:solidFill>
                  <a:schemeClr val="tx1"/>
                </a:solidFill>
                <a:latin typeface="Arial" pitchFamily="34" charset="0"/>
                <a:ea typeface="Calibri" pitchFamily="34" charset="0"/>
                <a:cs typeface="Arial" pitchFamily="34" charset="0"/>
              </a:rPr>
              <a:t>No vaccine vials with VVM that has reached discard point must be stored in the refrigerator.</a:t>
            </a:r>
            <a:endParaRPr dirty="0" sz="2000" lang="en-US">
              <a:solidFill>
                <a:schemeClr val="tx1"/>
              </a:solidFill>
              <a:latin typeface="Calibri" pitchFamily="34" charset="0"/>
              <a:ea typeface="Calibri" pitchFamily="34" charset="0"/>
              <a:cs typeface="Times New Roman" pitchFamily="18" charset="0"/>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855" name="Content Placeholder 2"/>
          <p:cNvSpPr>
            <a:spLocks noGrp="1"/>
          </p:cNvSpPr>
          <p:nvPr>
            <p:ph idx="1"/>
          </p:nvPr>
        </p:nvSpPr>
        <p:spPr/>
        <p:txBody>
          <a:bodyPr>
            <a:normAutofit/>
          </a:bodyPr>
          <a:p>
            <a:pPr>
              <a:lnSpc>
                <a:spcPct val="200000"/>
              </a:lnSpc>
            </a:pPr>
            <a:r>
              <a:rPr dirty="0" sz="2000" lang="en-US"/>
              <a:t>Fraser D.M, copper </a:t>
            </a:r>
            <a:r>
              <a:rPr dirty="0" sz="2000" lang="en-US" err="1"/>
              <a:t>M.A,</a:t>
            </a:r>
            <a:r>
              <a:rPr dirty="0" sz="2000" i="1" lang="en-US" err="1"/>
              <a:t>et.al</a:t>
            </a:r>
            <a:r>
              <a:rPr dirty="0" sz="2000" i="1" lang="en-US"/>
              <a:t> (2010):</a:t>
            </a:r>
            <a:r>
              <a:rPr b="1" dirty="0" sz="2000" lang="en-US"/>
              <a:t>Myles Textbooks for Midwives African edition 2</a:t>
            </a:r>
            <a:r>
              <a:rPr baseline="30000" b="1" dirty="0" sz="2000" lang="en-US"/>
              <a:t>nd</a:t>
            </a:r>
            <a:r>
              <a:rPr b="1" dirty="0" sz="2000" lang="en-US"/>
              <a:t> ed</a:t>
            </a:r>
            <a:r>
              <a:rPr dirty="0" sz="2000" lang="en-US"/>
              <a:t>. Churchill Livingstone </a:t>
            </a:r>
            <a:r>
              <a:rPr dirty="0" sz="2000" lang="en-US" err="1"/>
              <a:t>elsevier.London</a:t>
            </a:r>
            <a:endParaRPr dirty="0" sz="2000" lang="en-US"/>
          </a:p>
          <a:p>
            <a:pPr>
              <a:lnSpc>
                <a:spcPct val="200000"/>
              </a:lnSpc>
            </a:pPr>
            <a:r>
              <a:rPr dirty="0" sz="2000" lang="en-US">
                <a:hlinkClick r:id="rId1"/>
              </a:rPr>
              <a:t>www.e-medicine.com</a:t>
            </a:r>
            <a:r>
              <a:rPr dirty="0" sz="2000" lang="en-US"/>
              <a:t> </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sp>
        <p:nvSpPr>
          <p:cNvPr id="1048856" name="Title 1"/>
          <p:cNvSpPr>
            <a:spLocks noGrp="1"/>
          </p:cNvSpPr>
          <p:nvPr>
            <p:ph type="title"/>
          </p:nvPr>
        </p:nvSpPr>
        <p:spPr>
          <a:xfrm>
            <a:off x="677334" y="609599"/>
            <a:ext cx="8596668" cy="4426039"/>
          </a:xfrm>
        </p:spPr>
        <p:txBody>
          <a:bodyPr/>
          <a:p>
            <a:pPr algn="ctr"/>
            <a:br>
              <a:rPr dirty="0" lang="en-US"/>
            </a:br>
            <a:br>
              <a:rPr dirty="0" lang="en-US"/>
            </a:br>
            <a:br>
              <a:rPr dirty="0" lang="en-US"/>
            </a:br>
            <a:r>
              <a:rPr dirty="0" lang="en-US"/>
              <a:t> </a:t>
            </a:r>
            <a:r>
              <a:rPr dirty="0" sz="4000" lang="en-US"/>
              <a:t>ORGANIZING  FOR IMMUNIZATION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642" name="Title 1"/>
          <p:cNvSpPr>
            <a:spLocks noGrp="1"/>
          </p:cNvSpPr>
          <p:nvPr>
            <p:ph type="title"/>
          </p:nvPr>
        </p:nvSpPr>
        <p:spPr/>
        <p:txBody>
          <a:bodyPr/>
          <a:p>
            <a:pPr indent="0" marL="0">
              <a:lnSpc>
                <a:spcPct val="150000"/>
              </a:lnSpc>
            </a:pPr>
            <a:r>
              <a:rPr b="1" dirty="0" lang="en-GB"/>
              <a:t>5. HARD IMMUNITY</a:t>
            </a:r>
          </a:p>
        </p:txBody>
      </p:sp>
      <p:sp>
        <p:nvSpPr>
          <p:cNvPr id="1048643" name="Content Placeholder 2"/>
          <p:cNvSpPr>
            <a:spLocks noGrp="1"/>
          </p:cNvSpPr>
          <p:nvPr>
            <p:ph idx="1"/>
          </p:nvPr>
        </p:nvSpPr>
        <p:spPr>
          <a:xfrm>
            <a:off x="218941" y="1429555"/>
            <a:ext cx="9055061" cy="5293217"/>
          </a:xfrm>
        </p:spPr>
        <p:txBody>
          <a:bodyPr/>
          <a:p>
            <a:r>
              <a:rPr dirty="0" sz="2400" lang="en-GB"/>
              <a:t>This develops when a high proportion of the community, </a:t>
            </a:r>
            <a:r>
              <a:rPr dirty="0" sz="2400" lang="en-GB">
                <a:solidFill>
                  <a:srgbClr val="FF0000"/>
                </a:solidFill>
              </a:rPr>
              <a:t>80% or more are immunized</a:t>
            </a:r>
            <a:endParaRPr dirty="0" sz="2400" lang="en-US">
              <a:solidFill>
                <a:srgbClr val="FF0000"/>
              </a:solidFill>
            </a:endParaRPr>
          </a:p>
          <a:p>
            <a:r>
              <a:rPr dirty="0" sz="2400" lang="en-US"/>
              <a:t>A case whereby a high % ( </a:t>
            </a:r>
            <a:r>
              <a:rPr dirty="0" sz="2400" lang="en-US">
                <a:solidFill>
                  <a:srgbClr val="FF0000"/>
                </a:solidFill>
              </a:rPr>
              <a:t>80%) </a:t>
            </a:r>
            <a:r>
              <a:rPr dirty="0" sz="2400" lang="en-US"/>
              <a:t>of people are immune to an infection either coz they have had an infection or been successfully vaccinated against it .</a:t>
            </a:r>
          </a:p>
          <a:p>
            <a:r>
              <a:rPr dirty="0" sz="2400" lang="en-US"/>
              <a:t>The high number of  immune people acts as an umbrella protecting those who are still not yet immunized .</a:t>
            </a:r>
          </a:p>
          <a:p>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857" name="Title 1"/>
          <p:cNvSpPr>
            <a:spLocks noGrp="1"/>
          </p:cNvSpPr>
          <p:nvPr>
            <p:ph type="title"/>
          </p:nvPr>
        </p:nvSpPr>
        <p:spPr/>
        <p:txBody>
          <a:bodyPr/>
          <a:p>
            <a:r>
              <a:rPr dirty="0" lang="en-US"/>
              <a:t>OBJECTIVES</a:t>
            </a:r>
          </a:p>
        </p:txBody>
      </p:sp>
      <p:sp>
        <p:nvSpPr>
          <p:cNvPr id="1048858" name="Content Placeholder 2"/>
          <p:cNvSpPr>
            <a:spLocks noGrp="1"/>
          </p:cNvSpPr>
          <p:nvPr>
            <p:ph idx="1"/>
          </p:nvPr>
        </p:nvSpPr>
        <p:spPr/>
        <p:txBody>
          <a:bodyPr>
            <a:normAutofit lnSpcReduction="10000"/>
          </a:bodyPr>
          <a:p>
            <a:pPr indent="-514350" marL="514350">
              <a:lnSpc>
                <a:spcPct val="150000"/>
              </a:lnSpc>
              <a:buFont typeface="+mj-lt"/>
              <a:buAutoNum type="arabicPeriod"/>
            </a:pPr>
            <a:r>
              <a:rPr dirty="0" sz="2400" lang="en-US"/>
              <a:t>Arrange the waiting area</a:t>
            </a:r>
          </a:p>
          <a:p>
            <a:pPr indent="-514350" marL="514350">
              <a:lnSpc>
                <a:spcPct val="150000"/>
              </a:lnSpc>
              <a:buFont typeface="+mj-lt"/>
              <a:buAutoNum type="arabicPeriod"/>
            </a:pPr>
            <a:r>
              <a:rPr dirty="0" sz="2400" lang="en-US"/>
              <a:t> Organize the flow of patients/clients</a:t>
            </a:r>
          </a:p>
          <a:p>
            <a:pPr indent="-514350" marL="514350">
              <a:lnSpc>
                <a:spcPct val="150000"/>
              </a:lnSpc>
              <a:buFont typeface="+mj-lt"/>
              <a:buAutoNum type="arabicPeriod"/>
            </a:pPr>
            <a:r>
              <a:rPr dirty="0" sz="2400" lang="en-US"/>
              <a:t>Describe the process that takes place in the registration desk</a:t>
            </a:r>
          </a:p>
          <a:p>
            <a:pPr indent="-514350" marL="514350">
              <a:lnSpc>
                <a:spcPct val="150000"/>
              </a:lnSpc>
              <a:buFont typeface="+mj-lt"/>
              <a:buAutoNum type="arabicPeriod"/>
            </a:pPr>
            <a:r>
              <a:rPr dirty="0" sz="2400" lang="en-US"/>
              <a:t>List and explain the important tasks in MCH clinic</a:t>
            </a:r>
          </a:p>
          <a:p>
            <a:pPr indent="-514350" marL="514350">
              <a:lnSpc>
                <a:spcPct val="150000"/>
              </a:lnSpc>
              <a:buFont typeface="+mj-lt"/>
              <a:buAutoNum type="arabicPeriod"/>
            </a:pPr>
            <a:r>
              <a:rPr dirty="0" sz="2400" lang="en-US"/>
              <a:t>Organize for outreach and mobile health service.</a:t>
            </a:r>
          </a:p>
          <a:p>
            <a:endParaRPr dirty="0"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859" name="Title 1"/>
          <p:cNvSpPr>
            <a:spLocks noGrp="1"/>
          </p:cNvSpPr>
          <p:nvPr>
            <p:ph type="title"/>
          </p:nvPr>
        </p:nvSpPr>
        <p:spPr>
          <a:xfrm>
            <a:off x="677334" y="609600"/>
            <a:ext cx="8596668" cy="704045"/>
          </a:xfrm>
        </p:spPr>
        <p:txBody>
          <a:bodyPr>
            <a:normAutofit/>
          </a:bodyPr>
          <a:p>
            <a:r>
              <a:rPr dirty="0" sz="3200" lang="en-US"/>
              <a:t>ARRANGING THE SPACE FOR IMMUNIZATION</a:t>
            </a:r>
          </a:p>
        </p:txBody>
      </p:sp>
      <p:sp>
        <p:nvSpPr>
          <p:cNvPr id="1048860" name="Content Placeholder 2"/>
          <p:cNvSpPr>
            <a:spLocks noGrp="1"/>
          </p:cNvSpPr>
          <p:nvPr>
            <p:ph idx="1"/>
          </p:nvPr>
        </p:nvSpPr>
        <p:spPr>
          <a:xfrm>
            <a:off x="677333" y="1159099"/>
            <a:ext cx="10192435" cy="5434884"/>
          </a:xfrm>
        </p:spPr>
        <p:txBody>
          <a:bodyPr>
            <a:normAutofit/>
          </a:bodyPr>
          <a:p>
            <a:pPr>
              <a:lnSpc>
                <a:spcPct val="150000"/>
              </a:lnSpc>
            </a:pPr>
            <a:r>
              <a:rPr dirty="0" sz="2400" lang="en-US"/>
              <a:t>The space that you set up for immunizations should be:</a:t>
            </a:r>
          </a:p>
          <a:p>
            <a:pPr>
              <a:lnSpc>
                <a:spcPct val="150000"/>
              </a:lnSpc>
              <a:buFont typeface="Wingdings" pitchFamily="2" charset="2"/>
              <a:buChar char="ü"/>
            </a:pPr>
            <a:r>
              <a:rPr dirty="0" sz="2400" lang="en-US"/>
              <a:t>• In a clean area not directly exposed to the sunlight, rain or drought</a:t>
            </a:r>
          </a:p>
          <a:p>
            <a:pPr>
              <a:lnSpc>
                <a:spcPct val="150000"/>
              </a:lnSpc>
              <a:buFont typeface="Wingdings" pitchFamily="2" charset="2"/>
              <a:buChar char="ü"/>
            </a:pPr>
            <a:r>
              <a:rPr dirty="0" sz="2400" lang="en-US"/>
              <a:t>• Convenient for Health Worker who is preparing vaccines and immunizing</a:t>
            </a:r>
          </a:p>
          <a:p>
            <a:pPr>
              <a:lnSpc>
                <a:spcPct val="150000"/>
              </a:lnSpc>
              <a:buFont typeface="Wingdings" pitchFamily="2" charset="2"/>
              <a:buChar char="ü"/>
            </a:pPr>
            <a:r>
              <a:rPr dirty="0" sz="2400" lang="en-US"/>
              <a:t>• Easily accessible to parent/guardian, but arranged in such away that it is not crowding around the immunization station</a:t>
            </a:r>
          </a:p>
          <a:p>
            <a:pPr>
              <a:lnSpc>
                <a:spcPct val="150000"/>
              </a:lnSpc>
              <a:buFont typeface="Wingdings" pitchFamily="2" charset="2"/>
              <a:buChar char="ü"/>
            </a:pPr>
            <a:r>
              <a:rPr dirty="0" sz="2400" lang="en-US"/>
              <a:t>• Quiet enough for health workers to be able to explain what he or she is doing and give advice</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861" name="Title 1"/>
          <p:cNvSpPr>
            <a:spLocks noGrp="1"/>
          </p:cNvSpPr>
          <p:nvPr>
            <p:ph type="title"/>
          </p:nvPr>
        </p:nvSpPr>
        <p:spPr>
          <a:xfrm>
            <a:off x="677334" y="0"/>
            <a:ext cx="8596668" cy="682580"/>
          </a:xfrm>
        </p:spPr>
        <p:txBody>
          <a:bodyPr>
            <a:normAutofit/>
          </a:bodyPr>
          <a:p>
            <a:r>
              <a:rPr dirty="0" lang="en-US"/>
              <a:t>ORGANIZE CLIENT FLOW</a:t>
            </a:r>
          </a:p>
        </p:txBody>
      </p:sp>
      <p:sp>
        <p:nvSpPr>
          <p:cNvPr id="1048862" name="Content Placeholder 2"/>
          <p:cNvSpPr>
            <a:spLocks noGrp="1"/>
          </p:cNvSpPr>
          <p:nvPr>
            <p:ph idx="1"/>
          </p:nvPr>
        </p:nvSpPr>
        <p:spPr>
          <a:xfrm>
            <a:off x="309093" y="785611"/>
            <a:ext cx="8964909" cy="5255751"/>
          </a:xfrm>
        </p:spPr>
        <p:txBody>
          <a:bodyPr>
            <a:normAutofit lnSpcReduction="10000"/>
          </a:bodyPr>
          <a:p>
            <a:pPr>
              <a:lnSpc>
                <a:spcPct val="150000"/>
              </a:lnSpc>
              <a:buFont typeface="Wingdings" pitchFamily="2" charset="2"/>
              <a:buChar char="ü"/>
            </a:pPr>
            <a:r>
              <a:rPr dirty="0" sz="2000" lang="en-US"/>
              <a:t>Immunization is one of the activities of the MCH clinic, so it should be integrated with the other services for good patient / guardian flow.</a:t>
            </a:r>
          </a:p>
          <a:p>
            <a:pPr>
              <a:lnSpc>
                <a:spcPct val="150000"/>
              </a:lnSpc>
              <a:buFont typeface="Wingdings" pitchFamily="2" charset="2"/>
              <a:buChar char="ü"/>
            </a:pPr>
            <a:r>
              <a:rPr dirty="0" sz="2000" lang="en-US"/>
              <a:t>• For smooth floor two doors are ideal, one for entry and the other for the exit. </a:t>
            </a:r>
          </a:p>
          <a:p>
            <a:pPr>
              <a:lnSpc>
                <a:spcPct val="150000"/>
              </a:lnSpc>
              <a:buFont typeface="Wingdings" pitchFamily="2" charset="2"/>
              <a:buChar char="ü"/>
            </a:pPr>
            <a:r>
              <a:rPr dirty="0" sz="2000" lang="en-US"/>
              <a:t>• Guide the parent / guardian into a single queue to enter the MCH area. Ensure a first-come first served system.</a:t>
            </a:r>
          </a:p>
          <a:p>
            <a:pPr>
              <a:lnSpc>
                <a:spcPct val="150000"/>
              </a:lnSpc>
              <a:buFont typeface="Wingdings" pitchFamily="2" charset="2"/>
              <a:buChar char="ü"/>
            </a:pPr>
            <a:r>
              <a:rPr dirty="0" sz="2000" lang="en-US"/>
              <a:t>• As far as possible try to see one parent/ guardian at a time.</a:t>
            </a:r>
          </a:p>
          <a:p>
            <a:pPr>
              <a:lnSpc>
                <a:spcPct val="150000"/>
              </a:lnSpc>
              <a:buFont typeface="Wingdings" pitchFamily="2" charset="2"/>
              <a:buChar char="ü"/>
            </a:pPr>
            <a:r>
              <a:rPr dirty="0" sz="2000" lang="en-US"/>
              <a:t>• Children who are very sick should he identified and attended to first.</a:t>
            </a:r>
          </a:p>
          <a:p>
            <a:pPr>
              <a:lnSpc>
                <a:spcPct val="150000"/>
              </a:lnSpc>
              <a:buFont typeface="Wingdings" pitchFamily="2" charset="2"/>
              <a:buChar char="ü"/>
            </a:pPr>
            <a:r>
              <a:rPr dirty="0" sz="2000" lang="en-US"/>
              <a:t>• When the parents /guardians are through at MCH clinic thank him/ her for coming.</a:t>
            </a:r>
          </a:p>
          <a:p>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863" name="Title 1"/>
          <p:cNvSpPr>
            <a:spLocks noGrp="1"/>
          </p:cNvSpPr>
          <p:nvPr>
            <p:ph type="title"/>
          </p:nvPr>
        </p:nvSpPr>
        <p:spPr>
          <a:xfrm>
            <a:off x="677334" y="609600"/>
            <a:ext cx="8596668" cy="497983"/>
          </a:xfrm>
        </p:spPr>
        <p:txBody>
          <a:bodyPr>
            <a:normAutofit fontScale="90000"/>
          </a:bodyPr>
          <a:p>
            <a:r>
              <a:rPr dirty="0" lang="en-US"/>
              <a:t>THE HEALTH FACILITY SHOULD HAVE</a:t>
            </a:r>
          </a:p>
        </p:txBody>
      </p:sp>
      <p:sp>
        <p:nvSpPr>
          <p:cNvPr id="1048864" name="Content Placeholder 2"/>
          <p:cNvSpPr>
            <a:spLocks noGrp="1"/>
          </p:cNvSpPr>
          <p:nvPr>
            <p:ph idx="1"/>
          </p:nvPr>
        </p:nvSpPr>
        <p:spPr>
          <a:xfrm>
            <a:off x="677334" y="1236373"/>
            <a:ext cx="8596668" cy="4804990"/>
          </a:xfrm>
        </p:spPr>
        <p:txBody>
          <a:bodyPr/>
          <a:p>
            <a:pPr>
              <a:lnSpc>
                <a:spcPct val="150000"/>
              </a:lnSpc>
              <a:buFont typeface="Wingdings" pitchFamily="2" charset="2"/>
              <a:buChar char="Ø"/>
            </a:pPr>
            <a:r>
              <a:rPr dirty="0" sz="2000" lang="en-US"/>
              <a:t>• Waiting area where parents and guardian can sit before being immunized as they receive health talks; as the talks will be better received if people are comfortably seated in the waiting bay.</a:t>
            </a:r>
          </a:p>
          <a:p>
            <a:pPr>
              <a:lnSpc>
                <a:spcPct val="150000"/>
              </a:lnSpc>
              <a:buFont typeface="Wingdings" pitchFamily="2" charset="2"/>
              <a:buChar char="Ø"/>
            </a:pPr>
            <a:r>
              <a:rPr dirty="0" sz="2000" lang="en-US"/>
              <a:t>• S pace and </a:t>
            </a:r>
            <a:r>
              <a:rPr dirty="0" sz="2000" lang="en-US" err="1"/>
              <a:t>equipments</a:t>
            </a:r>
            <a:r>
              <a:rPr dirty="0" sz="2000" lang="en-US"/>
              <a:t> for screening, registration, recording and immunizing.</a:t>
            </a:r>
          </a:p>
          <a:p>
            <a:pPr>
              <a:lnSpc>
                <a:spcPct val="150000"/>
              </a:lnSpc>
              <a:buFont typeface="Wingdings" pitchFamily="2" charset="2"/>
              <a:buChar char="Ø"/>
            </a:pPr>
            <a:r>
              <a:rPr dirty="0" sz="2000" lang="en-US"/>
              <a:t>• A table for vaccines and injection </a:t>
            </a:r>
            <a:r>
              <a:rPr dirty="0" sz="2000" lang="en-US" err="1"/>
              <a:t>equipments</a:t>
            </a:r>
            <a:r>
              <a:rPr dirty="0" sz="2000" lang="en-US"/>
              <a:t>.</a:t>
            </a:r>
          </a:p>
          <a:p>
            <a:pPr>
              <a:lnSpc>
                <a:spcPct val="150000"/>
              </a:lnSpc>
              <a:buFont typeface="Wingdings" pitchFamily="2" charset="2"/>
              <a:buChar char="Ø"/>
            </a:pPr>
            <a:r>
              <a:rPr dirty="0" sz="2000" lang="en-US"/>
              <a:t>• Two chairs/stools; one for the parent or guardian, one for the health worker.</a:t>
            </a:r>
          </a:p>
          <a:p>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865" name="Content Placeholder 2"/>
          <p:cNvSpPr>
            <a:spLocks noGrp="1"/>
          </p:cNvSpPr>
          <p:nvPr>
            <p:ph idx="1"/>
          </p:nvPr>
        </p:nvSpPr>
        <p:spPr>
          <a:xfrm>
            <a:off x="677334" y="360609"/>
            <a:ext cx="8596668" cy="5680754"/>
          </a:xfrm>
        </p:spPr>
        <p:txBody>
          <a:bodyPr/>
          <a:p>
            <a:pPr>
              <a:lnSpc>
                <a:spcPct val="150000"/>
              </a:lnSpc>
            </a:pPr>
            <a:r>
              <a:rPr dirty="0" sz="2400" i="1" lang="en-US"/>
              <a:t>Set up separate station for each of these services, which include.</a:t>
            </a:r>
          </a:p>
          <a:p>
            <a:pPr lvl="1">
              <a:lnSpc>
                <a:spcPct val="150000"/>
              </a:lnSpc>
              <a:buFont typeface="Wingdings" pitchFamily="2" charset="2"/>
              <a:buChar char="v"/>
            </a:pPr>
            <a:r>
              <a:rPr dirty="0" sz="2200" lang="en-US"/>
              <a:t>• An area for health education</a:t>
            </a:r>
          </a:p>
          <a:p>
            <a:pPr lvl="1">
              <a:lnSpc>
                <a:spcPct val="150000"/>
              </a:lnSpc>
              <a:buFont typeface="Wingdings" pitchFamily="2" charset="2"/>
              <a:buChar char="v"/>
            </a:pPr>
            <a:r>
              <a:rPr dirty="0" sz="2200" lang="en-US"/>
              <a:t>• Weighing babies and recording their growth</a:t>
            </a:r>
          </a:p>
          <a:p>
            <a:pPr lvl="1">
              <a:lnSpc>
                <a:spcPct val="150000"/>
              </a:lnSpc>
              <a:buFont typeface="Wingdings" pitchFamily="2" charset="2"/>
              <a:buChar char="v"/>
            </a:pPr>
            <a:r>
              <a:rPr dirty="0" sz="2200" lang="en-US"/>
              <a:t>• Treatment</a:t>
            </a:r>
          </a:p>
          <a:p>
            <a:pPr lvl="1">
              <a:lnSpc>
                <a:spcPct val="150000"/>
              </a:lnSpc>
              <a:buFont typeface="Wingdings" pitchFamily="2" charset="2"/>
              <a:buChar char="v"/>
            </a:pPr>
            <a:r>
              <a:rPr dirty="0" sz="2200" lang="en-US"/>
              <a:t>• Antenatal care</a:t>
            </a:r>
          </a:p>
          <a:p>
            <a:pPr lvl="1">
              <a:lnSpc>
                <a:spcPct val="150000"/>
              </a:lnSpc>
              <a:buFont typeface="Wingdings" pitchFamily="2" charset="2"/>
              <a:buChar char="v"/>
            </a:pPr>
            <a:r>
              <a:rPr dirty="0" sz="2200" lang="en-US"/>
              <a:t>• If there are many parents/guardians waiting, sitting arrangements should in away that will ensure that parents/guardians maintain their place in the queue</a:t>
            </a:r>
          </a:p>
          <a:p>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866" name="Title 1"/>
          <p:cNvSpPr>
            <a:spLocks noGrp="1"/>
          </p:cNvSpPr>
          <p:nvPr>
            <p:ph type="title"/>
          </p:nvPr>
        </p:nvSpPr>
        <p:spPr/>
        <p:txBody>
          <a:bodyPr/>
          <a:p>
            <a:r>
              <a:rPr dirty="0" lang="en-US"/>
              <a:t>REGISTRATION DESK</a:t>
            </a:r>
          </a:p>
        </p:txBody>
      </p:sp>
      <p:sp>
        <p:nvSpPr>
          <p:cNvPr id="1048867" name="Content Placeholder 2"/>
          <p:cNvSpPr>
            <a:spLocks noGrp="1"/>
          </p:cNvSpPr>
          <p:nvPr>
            <p:ph idx="1"/>
          </p:nvPr>
        </p:nvSpPr>
        <p:spPr>
          <a:xfrm>
            <a:off x="677334" y="1326525"/>
            <a:ext cx="8596668" cy="4714838"/>
          </a:xfrm>
        </p:spPr>
        <p:txBody>
          <a:bodyPr/>
          <a:p>
            <a:pPr>
              <a:lnSpc>
                <a:spcPct val="150000"/>
              </a:lnSpc>
              <a:buFont typeface="Wingdings" pitchFamily="2" charset="2"/>
              <a:buChar char="ü"/>
            </a:pPr>
            <a:r>
              <a:rPr dirty="0" sz="2400" lang="en-US"/>
              <a:t>Children under five years old,</a:t>
            </a:r>
          </a:p>
          <a:p>
            <a:pPr>
              <a:lnSpc>
                <a:spcPct val="150000"/>
              </a:lnSpc>
              <a:buFont typeface="Wingdings" pitchFamily="2" charset="2"/>
              <a:buChar char="ü"/>
            </a:pPr>
            <a:r>
              <a:rPr dirty="0" sz="2400" lang="en-US"/>
              <a:t>• Expectant women,</a:t>
            </a:r>
          </a:p>
          <a:p>
            <a:pPr>
              <a:lnSpc>
                <a:spcPct val="150000"/>
              </a:lnSpc>
              <a:buFont typeface="Wingdings" pitchFamily="2" charset="2"/>
              <a:buChar char="ü"/>
            </a:pPr>
            <a:r>
              <a:rPr dirty="0" sz="2400" lang="en-US"/>
              <a:t>• Women for family planning services.</a:t>
            </a:r>
          </a:p>
          <a:p>
            <a:pPr>
              <a:lnSpc>
                <a:spcPct val="150000"/>
              </a:lnSpc>
            </a:pPr>
            <a:r>
              <a:rPr dirty="0" sz="2400" lang="en-US"/>
              <a:t>Greet the mothers in a friendly way. For new parent’s/guardian’s, give them appropriate cards and fill in personal information.</a:t>
            </a:r>
          </a:p>
          <a:p>
            <a:pPr>
              <a:lnSpc>
                <a:spcPct val="150000"/>
              </a:lnSpc>
            </a:pPr>
            <a:r>
              <a:rPr dirty="0" sz="2400" lang="en-US"/>
              <a:t> For re-attendants, tick in the appropriate registers</a:t>
            </a:r>
          </a:p>
          <a:p>
            <a:endParaRPr dirty="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868" name="Title 1"/>
          <p:cNvSpPr>
            <a:spLocks noGrp="1"/>
          </p:cNvSpPr>
          <p:nvPr>
            <p:ph type="title"/>
          </p:nvPr>
        </p:nvSpPr>
        <p:spPr>
          <a:xfrm>
            <a:off x="677334" y="180304"/>
            <a:ext cx="8596668" cy="721217"/>
          </a:xfrm>
        </p:spPr>
        <p:txBody>
          <a:bodyPr>
            <a:normAutofit/>
          </a:bodyPr>
          <a:p>
            <a:r>
              <a:rPr dirty="0" lang="en-US"/>
              <a:t>ACTIVITIES AT MCH/FP</a:t>
            </a:r>
          </a:p>
        </p:txBody>
      </p:sp>
      <p:sp>
        <p:nvSpPr>
          <p:cNvPr id="1048869" name="Content Placeholder 2"/>
          <p:cNvSpPr>
            <a:spLocks noGrp="1"/>
          </p:cNvSpPr>
          <p:nvPr>
            <p:ph idx="1"/>
          </p:nvPr>
        </p:nvSpPr>
        <p:spPr>
          <a:xfrm>
            <a:off x="677334" y="1068946"/>
            <a:ext cx="8596668" cy="5473521"/>
          </a:xfrm>
        </p:spPr>
        <p:txBody>
          <a:bodyPr>
            <a:normAutofit fontScale="92500" lnSpcReduction="20000"/>
          </a:bodyPr>
          <a:p>
            <a:pPr>
              <a:lnSpc>
                <a:spcPct val="150000"/>
              </a:lnSpc>
            </a:pPr>
            <a:r>
              <a:rPr b="1" dirty="0" i="1" lang="en-US"/>
              <a:t>H</a:t>
            </a:r>
            <a:r>
              <a:rPr b="1" dirty="0" sz="2000" i="1" lang="en-US"/>
              <a:t>ealth Promotion:</a:t>
            </a:r>
          </a:p>
          <a:p>
            <a:pPr>
              <a:lnSpc>
                <a:spcPct val="150000"/>
              </a:lnSpc>
            </a:pPr>
            <a:r>
              <a:rPr b="1" dirty="0" sz="2000" lang="en-US"/>
              <a:t>topics</a:t>
            </a:r>
          </a:p>
          <a:p>
            <a:pPr>
              <a:lnSpc>
                <a:spcPct val="150000"/>
              </a:lnSpc>
              <a:buFont typeface="Wingdings" pitchFamily="2" charset="2"/>
              <a:buChar char="v"/>
            </a:pPr>
            <a:r>
              <a:rPr dirty="0" sz="2000" lang="en-US"/>
              <a:t>• Immunization</a:t>
            </a:r>
          </a:p>
          <a:p>
            <a:pPr>
              <a:lnSpc>
                <a:spcPct val="150000"/>
              </a:lnSpc>
              <a:buFont typeface="Wingdings" pitchFamily="2" charset="2"/>
              <a:buChar char="v"/>
            </a:pPr>
            <a:r>
              <a:rPr dirty="0" sz="2000" lang="en-US"/>
              <a:t>• Nutrition</a:t>
            </a:r>
          </a:p>
          <a:p>
            <a:pPr>
              <a:lnSpc>
                <a:spcPct val="150000"/>
              </a:lnSpc>
              <a:buFont typeface="Wingdings" pitchFamily="2" charset="2"/>
              <a:buChar char="v"/>
            </a:pPr>
            <a:r>
              <a:rPr dirty="0" sz="2000" lang="en-US"/>
              <a:t>• Family planning</a:t>
            </a:r>
          </a:p>
          <a:p>
            <a:pPr>
              <a:lnSpc>
                <a:spcPct val="150000"/>
              </a:lnSpc>
              <a:buFont typeface="Wingdings" pitchFamily="2" charset="2"/>
              <a:buChar char="v"/>
            </a:pPr>
            <a:r>
              <a:rPr dirty="0" sz="2000" lang="en-US"/>
              <a:t>• Ante-natal and post-natal care, mother’s T Immunizations</a:t>
            </a:r>
          </a:p>
          <a:p>
            <a:pPr>
              <a:lnSpc>
                <a:spcPct val="150000"/>
              </a:lnSpc>
              <a:buFont typeface="Wingdings" pitchFamily="2" charset="2"/>
              <a:buChar char="v"/>
            </a:pPr>
            <a:r>
              <a:rPr dirty="0" sz="2000" lang="en-US"/>
              <a:t>• Personal hygiene</a:t>
            </a:r>
          </a:p>
          <a:p>
            <a:pPr>
              <a:lnSpc>
                <a:spcPct val="150000"/>
              </a:lnSpc>
              <a:buFont typeface="Wingdings" pitchFamily="2" charset="2"/>
              <a:buChar char="v"/>
            </a:pPr>
            <a:r>
              <a:rPr dirty="0" sz="2000" lang="en-US"/>
              <a:t>• Cleanliness during food preparation and feeding times</a:t>
            </a:r>
          </a:p>
          <a:p>
            <a:pPr>
              <a:lnSpc>
                <a:spcPct val="150000"/>
              </a:lnSpc>
              <a:buFont typeface="Wingdings" pitchFamily="2" charset="2"/>
              <a:buChar char="v"/>
            </a:pPr>
            <a:r>
              <a:rPr dirty="0" sz="2000" lang="en-US"/>
              <a:t>• Proper environmental sanitation and other aspects concerning primary health care.</a:t>
            </a:r>
          </a:p>
          <a:p>
            <a:pPr>
              <a:lnSpc>
                <a:spcPct val="150000"/>
              </a:lnSpc>
              <a:buFont typeface="Wingdings" pitchFamily="2" charset="2"/>
              <a:buChar char="v"/>
            </a:pPr>
            <a:r>
              <a:rPr dirty="0" sz="2000" lang="en-US"/>
              <a:t>• Other relevant health topics e.g. PMTCT, VCT, Malaria control, ITNs etc.</a:t>
            </a:r>
          </a:p>
          <a:p>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870" name="Title 1"/>
          <p:cNvSpPr>
            <a:spLocks noGrp="1"/>
          </p:cNvSpPr>
          <p:nvPr>
            <p:ph type="title"/>
          </p:nvPr>
        </p:nvSpPr>
        <p:spPr/>
        <p:txBody>
          <a:bodyPr/>
          <a:p>
            <a:r>
              <a:rPr dirty="0" lang="en-US"/>
              <a:t>WEIGHING</a:t>
            </a:r>
          </a:p>
        </p:txBody>
      </p:sp>
      <p:sp>
        <p:nvSpPr>
          <p:cNvPr id="1048871" name="Content Placeholder 2"/>
          <p:cNvSpPr>
            <a:spLocks noGrp="1"/>
          </p:cNvSpPr>
          <p:nvPr>
            <p:ph idx="1"/>
          </p:nvPr>
        </p:nvSpPr>
        <p:spPr/>
        <p:txBody>
          <a:bodyPr/>
          <a:p>
            <a:pPr>
              <a:buNone/>
            </a:pPr>
            <a:r>
              <a:rPr dirty="0" sz="2400" lang="en-US"/>
              <a:t>Weighing is done at every visit to monitor growth.</a:t>
            </a:r>
          </a:p>
          <a:p>
            <a:r>
              <a:rPr dirty="0" sz="2400" lang="en-US"/>
              <a:t>Requirements for weighing are:</a:t>
            </a:r>
          </a:p>
          <a:p>
            <a:pPr>
              <a:buFont typeface="Wingdings" pitchFamily="2" charset="2"/>
              <a:buChar char="ü"/>
            </a:pPr>
            <a:r>
              <a:rPr dirty="0" sz="2400" lang="en-US"/>
              <a:t>• Weighing scales children;</a:t>
            </a:r>
          </a:p>
          <a:p>
            <a:pPr>
              <a:buFont typeface="Wingdings" pitchFamily="2" charset="2"/>
              <a:buChar char="ü"/>
            </a:pPr>
            <a:r>
              <a:rPr dirty="0" sz="2400" lang="en-US"/>
              <a:t>• Weighing pants to put the child in;</a:t>
            </a:r>
          </a:p>
          <a:p>
            <a:pPr>
              <a:buFont typeface="Wingdings" pitchFamily="2" charset="2"/>
              <a:buChar char="ü"/>
            </a:pPr>
            <a:r>
              <a:rPr dirty="0" sz="2400" lang="en-US"/>
              <a:t>• Table and chair;</a:t>
            </a:r>
          </a:p>
          <a:p>
            <a:pPr>
              <a:buFont typeface="Wingdings" pitchFamily="2" charset="2"/>
              <a:buChar char="ü"/>
            </a:pPr>
            <a:r>
              <a:rPr dirty="0" sz="2400" lang="en-US"/>
              <a:t>• Weight scale for adults.</a:t>
            </a:r>
          </a:p>
          <a:p>
            <a:pPr>
              <a:buFont typeface="Wingdings" pitchFamily="2" charset="2"/>
              <a:buChar char="ü"/>
            </a:pPr>
            <a:r>
              <a:rPr dirty="0" sz="2400" lang="en-US"/>
              <a:t>• Changing couch with mackintosh</a:t>
            </a:r>
          </a:p>
          <a:p>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58" name=""/>
        <p:cNvGrpSpPr/>
        <p:nvPr/>
      </p:nvGrpSpPr>
      <p:grpSpPr>
        <a:xfrm>
          <a:off x="0" y="0"/>
          <a:ext cx="0" cy="0"/>
          <a:chOff x="0" y="0"/>
          <a:chExt cx="0" cy="0"/>
        </a:xfrm>
      </p:grpSpPr>
      <p:sp>
        <p:nvSpPr>
          <p:cNvPr id="1048872" name="Title 1"/>
          <p:cNvSpPr>
            <a:spLocks noGrp="1"/>
          </p:cNvSpPr>
          <p:nvPr>
            <p:ph type="title"/>
          </p:nvPr>
        </p:nvSpPr>
        <p:spPr/>
        <p:txBody>
          <a:bodyPr/>
          <a:p>
            <a:r>
              <a:rPr dirty="0" lang="en-US"/>
              <a:t>HISTORY TAKING</a:t>
            </a:r>
          </a:p>
        </p:txBody>
      </p:sp>
      <p:sp>
        <p:nvSpPr>
          <p:cNvPr id="1048873" name="Content Placeholder 2"/>
          <p:cNvSpPr>
            <a:spLocks noGrp="1"/>
          </p:cNvSpPr>
          <p:nvPr>
            <p:ph idx="1"/>
          </p:nvPr>
        </p:nvSpPr>
        <p:spPr/>
        <p:txBody>
          <a:bodyPr>
            <a:normAutofit/>
          </a:bodyPr>
          <a:p>
            <a:r>
              <a:rPr dirty="0" sz="2400" lang="en-US"/>
              <a:t>• Ask if the child has any symptoms or if the mother has any other complaints.</a:t>
            </a:r>
          </a:p>
          <a:p>
            <a:r>
              <a:rPr dirty="0" sz="2400" lang="en-US"/>
              <a:t>• Ask her about the feeding  the child.</a:t>
            </a:r>
          </a:p>
          <a:p>
            <a:r>
              <a:rPr dirty="0" sz="2400" lang="en-US"/>
              <a:t>• Examine the child physically.</a:t>
            </a:r>
          </a:p>
          <a:p>
            <a:r>
              <a:rPr dirty="0" sz="2400" lang="en-US"/>
              <a:t>• Check for BCG scar on the second visit after the injection and during her subsequent visits.</a:t>
            </a:r>
          </a:p>
          <a:p>
            <a:r>
              <a:rPr dirty="0" sz="2400" lang="en-US"/>
              <a:t>(</a:t>
            </a:r>
            <a:r>
              <a:rPr b="1" dirty="0" sz="2400" lang="en-US"/>
              <a:t>If BCG scar is not visible three months after injection, repeat)</a:t>
            </a:r>
            <a:endParaRPr dirty="0" sz="2400"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874" name="Title 1"/>
          <p:cNvSpPr>
            <a:spLocks noGrp="1"/>
          </p:cNvSpPr>
          <p:nvPr>
            <p:ph type="title"/>
          </p:nvPr>
        </p:nvSpPr>
        <p:spPr/>
        <p:txBody>
          <a:bodyPr/>
          <a:p>
            <a:r>
              <a:rPr dirty="0" lang="en-US"/>
              <a:t>CHECK IMMUNUZATION STATUS</a:t>
            </a:r>
          </a:p>
        </p:txBody>
      </p:sp>
      <p:sp>
        <p:nvSpPr>
          <p:cNvPr id="1048875" name="Content Placeholder 2"/>
          <p:cNvSpPr>
            <a:spLocks noGrp="1"/>
          </p:cNvSpPr>
          <p:nvPr>
            <p:ph idx="1"/>
          </p:nvPr>
        </p:nvSpPr>
        <p:spPr/>
        <p:txBody>
          <a:bodyPr>
            <a:normAutofit fontScale="92500"/>
          </a:bodyPr>
          <a:p>
            <a:pPr>
              <a:lnSpc>
                <a:spcPct val="150000"/>
              </a:lnSpc>
            </a:pPr>
            <a:r>
              <a:rPr dirty="0" lang="en-US"/>
              <a:t>• </a:t>
            </a:r>
            <a:r>
              <a:rPr dirty="0" sz="2400" lang="en-US"/>
              <a:t>Look at the child’s growth monitoring chart and interpret it</a:t>
            </a:r>
          </a:p>
          <a:p>
            <a:pPr>
              <a:lnSpc>
                <a:spcPct val="150000"/>
              </a:lnSpc>
            </a:pPr>
            <a:r>
              <a:rPr dirty="0" sz="2400" lang="en-US"/>
              <a:t>• Look at the child’s immunization status and vaccinate as appropriate</a:t>
            </a:r>
          </a:p>
          <a:p>
            <a:pPr>
              <a:lnSpc>
                <a:spcPct val="150000"/>
              </a:lnSpc>
            </a:pPr>
            <a:r>
              <a:rPr dirty="0" sz="2400" lang="en-US"/>
              <a:t>• Provide vitamin A supplementation as appropriate</a:t>
            </a:r>
          </a:p>
          <a:p>
            <a:pPr>
              <a:lnSpc>
                <a:spcPct val="150000"/>
              </a:lnSpc>
            </a:pPr>
            <a:r>
              <a:rPr dirty="0" sz="2400" lang="en-US"/>
              <a:t>• Ask the mother about her TT status and vaccinate as appropriate.</a:t>
            </a:r>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644" name="Title 1"/>
          <p:cNvSpPr>
            <a:spLocks noGrp="1"/>
          </p:cNvSpPr>
          <p:nvPr>
            <p:ph type="title"/>
          </p:nvPr>
        </p:nvSpPr>
        <p:spPr>
          <a:xfrm>
            <a:off x="838200" y="365126"/>
            <a:ext cx="10515600" cy="330334"/>
          </a:xfrm>
        </p:spPr>
        <p:txBody>
          <a:bodyPr>
            <a:normAutofit fontScale="90000"/>
          </a:bodyPr>
          <a:p>
            <a:r>
              <a:rPr dirty="0" lang="en-US"/>
              <a:t>ROLE OFF A NURSE IN IMMUNIZATION</a:t>
            </a:r>
          </a:p>
        </p:txBody>
      </p:sp>
      <p:sp>
        <p:nvSpPr>
          <p:cNvPr id="1048645" name="Content Placeholder 2"/>
          <p:cNvSpPr>
            <a:spLocks noGrp="1"/>
          </p:cNvSpPr>
          <p:nvPr>
            <p:ph idx="1"/>
          </p:nvPr>
        </p:nvSpPr>
        <p:spPr>
          <a:xfrm>
            <a:off x="838200" y="978794"/>
            <a:ext cx="10515600" cy="5198169"/>
          </a:xfrm>
        </p:spPr>
        <p:txBody>
          <a:bodyPr/>
          <a:p>
            <a:pPr>
              <a:lnSpc>
                <a:spcPct val="150000"/>
              </a:lnSpc>
              <a:buNone/>
            </a:pPr>
            <a:r>
              <a:rPr dirty="0" lang="en-US"/>
              <a:t>. </a:t>
            </a:r>
            <a:r>
              <a:rPr dirty="0" sz="2400" lang="en-US"/>
              <a:t>Creating awareness of immunization in the community</a:t>
            </a:r>
          </a:p>
          <a:p>
            <a:pPr>
              <a:lnSpc>
                <a:spcPct val="150000"/>
              </a:lnSpc>
              <a:buNone/>
            </a:pPr>
            <a:r>
              <a:rPr dirty="0" sz="2400" lang="en-US"/>
              <a:t>2. Setting of immunization session both at the static clinic &amp; the outreach clinic</a:t>
            </a:r>
          </a:p>
          <a:p>
            <a:pPr>
              <a:lnSpc>
                <a:spcPct val="150000"/>
              </a:lnSpc>
              <a:buNone/>
            </a:pPr>
            <a:r>
              <a:rPr dirty="0" sz="2400" lang="en-US"/>
              <a:t>3. Giving immunizations</a:t>
            </a:r>
          </a:p>
          <a:p>
            <a:pPr>
              <a:lnSpc>
                <a:spcPct val="150000"/>
              </a:lnSpc>
              <a:buNone/>
            </a:pPr>
            <a:r>
              <a:rPr dirty="0" sz="2400" lang="en-US"/>
              <a:t>4. Maintenance of cold chain</a:t>
            </a:r>
          </a:p>
          <a:p>
            <a:pPr>
              <a:lnSpc>
                <a:spcPct val="150000"/>
              </a:lnSpc>
              <a:buNone/>
            </a:pPr>
            <a:r>
              <a:rPr dirty="0" sz="2400" lang="en-US"/>
              <a:t>5. Record keeping</a:t>
            </a:r>
          </a:p>
          <a:p>
            <a:pPr>
              <a:lnSpc>
                <a:spcPct val="150000"/>
              </a:lnSpc>
              <a:buNone/>
            </a:pPr>
            <a:r>
              <a:rPr dirty="0" sz="2400" lang="en-US"/>
              <a:t>6. Teaching mothers on breastfeeding &amp; immunization health education..</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876" name="Title 1"/>
          <p:cNvSpPr>
            <a:spLocks noGrp="1"/>
          </p:cNvSpPr>
          <p:nvPr>
            <p:ph type="title"/>
          </p:nvPr>
        </p:nvSpPr>
        <p:spPr/>
        <p:txBody>
          <a:bodyPr/>
          <a:p>
            <a:r>
              <a:rPr dirty="0" lang="en-US"/>
              <a:t>COUNSELLING</a:t>
            </a:r>
          </a:p>
        </p:txBody>
      </p:sp>
      <p:sp>
        <p:nvSpPr>
          <p:cNvPr id="1048877" name="Content Placeholder 2"/>
          <p:cNvSpPr>
            <a:spLocks noGrp="1"/>
          </p:cNvSpPr>
          <p:nvPr>
            <p:ph idx="1"/>
          </p:nvPr>
        </p:nvSpPr>
        <p:spPr>
          <a:xfrm>
            <a:off x="309093" y="1481070"/>
            <a:ext cx="9517487" cy="5035639"/>
          </a:xfrm>
        </p:spPr>
        <p:txBody>
          <a:bodyPr/>
          <a:p>
            <a:r>
              <a:rPr dirty="0" sz="2400" lang="en-US"/>
              <a:t>Discuss your findings on history taking, weighing and physical examination with the mother/ guardian and give appropriate advice.</a:t>
            </a:r>
          </a:p>
          <a:p>
            <a:r>
              <a:rPr dirty="0" sz="2400" lang="en-US"/>
              <a:t> (Give her compliments if the child is well looked after, if she is breast feeding, and if she has come on the right day and brought the child’s card).</a:t>
            </a:r>
          </a:p>
          <a:p>
            <a:r>
              <a:rPr dirty="0" sz="2400" lang="en-US"/>
              <a:t> Encourage her to continue infant feeding </a:t>
            </a:r>
            <a:r>
              <a:rPr b="1" dirty="0" sz="2400" lang="en-US"/>
              <a:t>until the child is two years old. </a:t>
            </a:r>
          </a:p>
          <a:p>
            <a:r>
              <a:rPr b="1" dirty="0" sz="2400" lang="en-US"/>
              <a:t>Discuss possible immunization </a:t>
            </a:r>
            <a:r>
              <a:rPr dirty="0" sz="2400" lang="en-US"/>
              <a:t>reactions.</a:t>
            </a:r>
          </a:p>
          <a:p>
            <a:endParaRPr dirty="0"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61" name=""/>
        <p:cNvGrpSpPr/>
        <p:nvPr/>
      </p:nvGrpSpPr>
      <p:grpSpPr>
        <a:xfrm>
          <a:off x="0" y="0"/>
          <a:ext cx="0" cy="0"/>
          <a:chOff x="0" y="0"/>
          <a:chExt cx="0" cy="0"/>
        </a:xfrm>
      </p:grpSpPr>
      <p:sp>
        <p:nvSpPr>
          <p:cNvPr id="1048878" name="Title 1"/>
          <p:cNvSpPr>
            <a:spLocks noGrp="1"/>
          </p:cNvSpPr>
          <p:nvPr>
            <p:ph type="title"/>
          </p:nvPr>
        </p:nvSpPr>
        <p:spPr/>
        <p:txBody>
          <a:bodyPr/>
          <a:p>
            <a:r>
              <a:rPr b="1" dirty="0" i="1" lang="en-US"/>
              <a:t>Information to be recorded on each child’s health card</a:t>
            </a:r>
            <a:endParaRPr dirty="0" lang="en-US"/>
          </a:p>
        </p:txBody>
      </p:sp>
      <p:sp>
        <p:nvSpPr>
          <p:cNvPr id="1048879" name="Content Placeholder 2"/>
          <p:cNvSpPr>
            <a:spLocks noGrp="1"/>
          </p:cNvSpPr>
          <p:nvPr>
            <p:ph idx="1"/>
          </p:nvPr>
        </p:nvSpPr>
        <p:spPr/>
        <p:txBody>
          <a:bodyPr/>
          <a:p>
            <a:r>
              <a:rPr dirty="0" sz="2400" lang="en-US"/>
              <a:t>• The child’s particulars</a:t>
            </a:r>
          </a:p>
          <a:p>
            <a:r>
              <a:rPr dirty="0" sz="2400" lang="en-US"/>
              <a:t>• Health status, weight, Nutritional status</a:t>
            </a:r>
          </a:p>
          <a:p>
            <a:r>
              <a:rPr dirty="0" sz="2400" lang="en-US"/>
              <a:t>• Any treatment given</a:t>
            </a:r>
          </a:p>
          <a:p>
            <a:r>
              <a:rPr dirty="0" sz="2400" lang="en-US"/>
              <a:t>• Today’s immunization given</a:t>
            </a:r>
          </a:p>
          <a:p>
            <a:r>
              <a:rPr dirty="0" sz="2400" lang="en-US"/>
              <a:t>• The date for the next visit.</a:t>
            </a:r>
          </a:p>
          <a:p>
            <a:endParaRPr dirty="0"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880" name="Title 1"/>
          <p:cNvSpPr>
            <a:spLocks noGrp="1"/>
          </p:cNvSpPr>
          <p:nvPr>
            <p:ph type="title"/>
          </p:nvPr>
        </p:nvSpPr>
        <p:spPr/>
        <p:txBody>
          <a:bodyPr/>
          <a:p>
            <a:r>
              <a:rPr dirty="0" lang="en-US"/>
              <a:t>TREATMENT </a:t>
            </a:r>
          </a:p>
        </p:txBody>
      </p:sp>
      <p:sp>
        <p:nvSpPr>
          <p:cNvPr id="1048881" name="Content Placeholder 2"/>
          <p:cNvSpPr>
            <a:spLocks noGrp="1"/>
          </p:cNvSpPr>
          <p:nvPr>
            <p:ph idx="1"/>
          </p:nvPr>
        </p:nvSpPr>
        <p:spPr>
          <a:xfrm>
            <a:off x="677333" y="2160589"/>
            <a:ext cx="10346981" cy="4356121"/>
          </a:xfrm>
        </p:spPr>
        <p:txBody>
          <a:bodyPr/>
          <a:p>
            <a:r>
              <a:rPr dirty="0" sz="2400" lang="en-US"/>
              <a:t>• If the child is sick treat or refer as appropriate</a:t>
            </a:r>
          </a:p>
          <a:p>
            <a:r>
              <a:rPr dirty="0" sz="2400" lang="en-US"/>
              <a:t>• Confirm that parents/guardian have understood and encourage them to ask questions</a:t>
            </a:r>
          </a:p>
          <a:p>
            <a:r>
              <a:rPr dirty="0" sz="2400" lang="en-US"/>
              <a:t>• Give medicine as prescribed on the child’s card</a:t>
            </a:r>
          </a:p>
          <a:p>
            <a:r>
              <a:rPr dirty="0" sz="2400" lang="en-US"/>
              <a:t>• Instruct the mother clearly on how t administer drugs to the child.</a:t>
            </a:r>
          </a:p>
          <a:p>
            <a:r>
              <a:rPr dirty="0" sz="2400" lang="en-US"/>
              <a:t>• Register the treatment</a:t>
            </a:r>
          </a:p>
          <a:p>
            <a:r>
              <a:rPr dirty="0" sz="2400" lang="en-US"/>
              <a:t>• Give him/her time to ask questions if he/she has any</a:t>
            </a:r>
          </a:p>
          <a:p>
            <a:endParaRPr dirty="0"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882" name="Title 1"/>
          <p:cNvSpPr>
            <a:spLocks noGrp="1"/>
          </p:cNvSpPr>
          <p:nvPr>
            <p:ph type="title"/>
          </p:nvPr>
        </p:nvSpPr>
        <p:spPr/>
        <p:txBody>
          <a:bodyPr/>
          <a:p>
            <a:endParaRPr lang="en-US"/>
          </a:p>
        </p:txBody>
      </p:sp>
      <p:sp>
        <p:nvSpPr>
          <p:cNvPr id="1048883" name="Content Placeholder 2"/>
          <p:cNvSpPr>
            <a:spLocks noGrp="1"/>
          </p:cNvSpPr>
          <p:nvPr>
            <p:ph idx="1"/>
          </p:nvPr>
        </p:nvSpPr>
        <p:spPr/>
        <p:txBody>
          <a:bodyPr/>
          <a:p>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884" name="Title 1"/>
          <p:cNvSpPr>
            <a:spLocks noGrp="1"/>
          </p:cNvSpPr>
          <p:nvPr>
            <p:ph type="title"/>
          </p:nvPr>
        </p:nvSpPr>
        <p:spPr/>
        <p:txBody>
          <a:bodyPr/>
          <a:p>
            <a:r>
              <a:rPr b="1" dirty="0" i="1" lang="en-US"/>
              <a:t>Arranging equipment and materials at the immunization station</a:t>
            </a:r>
            <a:endParaRPr dirty="0" lang="en-US"/>
          </a:p>
        </p:txBody>
      </p:sp>
      <p:sp>
        <p:nvSpPr>
          <p:cNvPr id="1048885" name="Content Placeholder 2"/>
          <p:cNvSpPr>
            <a:spLocks noGrp="1"/>
          </p:cNvSpPr>
          <p:nvPr>
            <p:ph idx="1"/>
          </p:nvPr>
        </p:nvSpPr>
        <p:spPr/>
        <p:txBody>
          <a:bodyPr>
            <a:normAutofit lnSpcReduction="10000"/>
          </a:bodyPr>
          <a:p>
            <a:pPr>
              <a:lnSpc>
                <a:spcPct val="150000"/>
              </a:lnSpc>
            </a:pPr>
            <a:r>
              <a:rPr dirty="0" sz="2000" lang="en-US"/>
              <a:t>You need a table to arrange the following:</a:t>
            </a:r>
          </a:p>
          <a:p>
            <a:pPr>
              <a:lnSpc>
                <a:spcPct val="150000"/>
              </a:lnSpc>
              <a:buFont typeface="Wingdings" pitchFamily="2" charset="2"/>
              <a:buChar char="v"/>
            </a:pPr>
            <a:r>
              <a:rPr dirty="0" sz="2000" lang="en-US"/>
              <a:t>• A vaccine carrier in which to place vaccines and keep them cold;</a:t>
            </a:r>
          </a:p>
          <a:p>
            <a:pPr>
              <a:lnSpc>
                <a:spcPct val="150000"/>
              </a:lnSpc>
              <a:buFont typeface="Wingdings" pitchFamily="2" charset="2"/>
              <a:buChar char="v"/>
            </a:pPr>
            <a:r>
              <a:rPr dirty="0" sz="2000" lang="en-US"/>
              <a:t>• Foam pads on top of the ice packs in the vaccine carrier to keep the vaccines cold.</a:t>
            </a:r>
          </a:p>
          <a:p>
            <a:pPr>
              <a:lnSpc>
                <a:spcPct val="150000"/>
              </a:lnSpc>
              <a:buFont typeface="Wingdings" pitchFamily="2" charset="2"/>
              <a:buChar char="v"/>
            </a:pPr>
            <a:r>
              <a:rPr dirty="0" sz="2000" lang="en-US"/>
              <a:t>• Adequate doses of vaccines.</a:t>
            </a:r>
          </a:p>
          <a:p>
            <a:pPr>
              <a:lnSpc>
                <a:spcPct val="150000"/>
              </a:lnSpc>
              <a:buFont typeface="Wingdings" pitchFamily="2" charset="2"/>
              <a:buChar char="v"/>
            </a:pPr>
            <a:r>
              <a:rPr dirty="0" sz="2000" lang="en-US"/>
              <a:t>• Auto-Disable syringes, Reconstitution syringes and needles.</a:t>
            </a:r>
          </a:p>
          <a:p>
            <a:pPr>
              <a:lnSpc>
                <a:spcPct val="150000"/>
              </a:lnSpc>
              <a:buFont typeface="Wingdings" pitchFamily="2" charset="2"/>
              <a:buChar char="v"/>
            </a:pPr>
            <a:r>
              <a:rPr dirty="0" sz="2000" lang="en-US"/>
              <a:t>• Dry cotton swabs in galipot or clean container.</a:t>
            </a:r>
          </a:p>
          <a:p>
            <a:endParaRPr dirty="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886" name="Content Placeholder 2"/>
          <p:cNvSpPr>
            <a:spLocks noGrp="1"/>
          </p:cNvSpPr>
          <p:nvPr>
            <p:ph idx="1"/>
          </p:nvPr>
        </p:nvSpPr>
        <p:spPr>
          <a:xfrm>
            <a:off x="677334" y="321973"/>
            <a:ext cx="8596668" cy="5719390"/>
          </a:xfrm>
        </p:spPr>
        <p:txBody>
          <a:bodyPr/>
          <a:p>
            <a:pPr>
              <a:lnSpc>
                <a:spcPct val="150000"/>
              </a:lnSpc>
              <a:buFont typeface="Wingdings" pitchFamily="2" charset="2"/>
              <a:buChar char="v"/>
            </a:pPr>
            <a:r>
              <a:rPr dirty="0" sz="2400" lang="en-US"/>
              <a:t>Tally sheet and summary sheets.</a:t>
            </a:r>
          </a:p>
          <a:p>
            <a:pPr>
              <a:lnSpc>
                <a:spcPct val="150000"/>
              </a:lnSpc>
              <a:buFont typeface="Wingdings" pitchFamily="2" charset="2"/>
              <a:buChar char="v"/>
            </a:pPr>
            <a:r>
              <a:rPr dirty="0" sz="2400" lang="en-US"/>
              <a:t>• Child health cards and the TT cards.</a:t>
            </a:r>
          </a:p>
          <a:p>
            <a:pPr>
              <a:lnSpc>
                <a:spcPct val="150000"/>
              </a:lnSpc>
              <a:buFont typeface="Wingdings" pitchFamily="2" charset="2"/>
              <a:buChar char="v"/>
            </a:pPr>
            <a:r>
              <a:rPr dirty="0" sz="2400" lang="en-US"/>
              <a:t>• Permanent child registers and TT register.</a:t>
            </a:r>
          </a:p>
          <a:p>
            <a:pPr>
              <a:lnSpc>
                <a:spcPct val="150000"/>
              </a:lnSpc>
              <a:buFont typeface="Wingdings" pitchFamily="2" charset="2"/>
              <a:buChar char="v"/>
            </a:pPr>
            <a:r>
              <a:rPr dirty="0" sz="2400" lang="en-US"/>
              <a:t>• AEFI form.</a:t>
            </a:r>
          </a:p>
          <a:p>
            <a:pPr>
              <a:lnSpc>
                <a:spcPct val="150000"/>
              </a:lnSpc>
              <a:buFont typeface="Wingdings" pitchFamily="2" charset="2"/>
              <a:buChar char="v"/>
            </a:pPr>
            <a:r>
              <a:rPr dirty="0" sz="2400" lang="en-US"/>
              <a:t>• Near the table you should have Safety box for disposing used syringes and needles and refuse bins.</a:t>
            </a:r>
          </a:p>
          <a:p>
            <a:pPr>
              <a:lnSpc>
                <a:spcPct val="150000"/>
              </a:lnSpc>
              <a:buFont typeface="Wingdings" pitchFamily="2" charset="2"/>
              <a:buChar char="v"/>
            </a:pPr>
            <a:r>
              <a:rPr dirty="0" sz="2400" lang="en-US"/>
              <a:t>• A source of clean running water, soap, and disposable hand-drying materials.</a:t>
            </a:r>
          </a:p>
          <a:p>
            <a:endParaRPr dirty="0"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887" name="Title 1"/>
          <p:cNvSpPr>
            <a:spLocks noGrp="1"/>
          </p:cNvSpPr>
          <p:nvPr>
            <p:ph type="title"/>
          </p:nvPr>
        </p:nvSpPr>
        <p:spPr>
          <a:xfrm>
            <a:off x="677334" y="141669"/>
            <a:ext cx="8596668" cy="592428"/>
          </a:xfrm>
        </p:spPr>
        <p:txBody>
          <a:bodyPr>
            <a:normAutofit fontScale="90000"/>
          </a:bodyPr>
          <a:p>
            <a:r>
              <a:rPr dirty="0" lang="en-US"/>
              <a:t>POINT TO REMEMBER AT MCH/FP</a:t>
            </a:r>
          </a:p>
        </p:txBody>
      </p:sp>
      <p:sp>
        <p:nvSpPr>
          <p:cNvPr id="1048888" name="Content Placeholder 2"/>
          <p:cNvSpPr>
            <a:spLocks noGrp="1"/>
          </p:cNvSpPr>
          <p:nvPr>
            <p:ph idx="1"/>
          </p:nvPr>
        </p:nvSpPr>
        <p:spPr>
          <a:xfrm>
            <a:off x="218941" y="734097"/>
            <a:ext cx="10431887" cy="5307265"/>
          </a:xfrm>
        </p:spPr>
        <p:txBody>
          <a:bodyPr/>
          <a:p>
            <a:pPr>
              <a:lnSpc>
                <a:spcPct val="150000"/>
              </a:lnSpc>
              <a:buFont typeface="Wingdings" pitchFamily="2" charset="2"/>
              <a:buChar char="Ø"/>
            </a:pPr>
            <a:r>
              <a:rPr dirty="0" sz="2000" lang="en-US"/>
              <a:t>Keep vaccines cold in a refrigerator and maintain +2oc to + 8oc . Keep the refrigerator closed all the time</a:t>
            </a:r>
          </a:p>
          <a:p>
            <a:pPr>
              <a:lnSpc>
                <a:spcPct val="150000"/>
              </a:lnSpc>
              <a:buFont typeface="Wingdings" pitchFamily="2" charset="2"/>
              <a:buChar char="Ø"/>
            </a:pPr>
            <a:r>
              <a:rPr dirty="0" sz="2000" lang="en-US"/>
              <a:t>• Take out from refrigerator all vaccines you will need for the session and put them in a vaccine carrier</a:t>
            </a:r>
          </a:p>
          <a:p>
            <a:pPr>
              <a:lnSpc>
                <a:spcPct val="150000"/>
              </a:lnSpc>
              <a:buFont typeface="Wingdings" pitchFamily="2" charset="2"/>
              <a:buChar char="Ø"/>
            </a:pPr>
            <a:r>
              <a:rPr dirty="0" sz="2000" lang="en-US"/>
              <a:t>• Ensure that the vaccine carriers are closed all the time.</a:t>
            </a:r>
          </a:p>
          <a:p>
            <a:pPr>
              <a:lnSpc>
                <a:spcPct val="150000"/>
              </a:lnSpc>
              <a:buFont typeface="Wingdings" pitchFamily="2" charset="2"/>
              <a:buChar char="Ø"/>
            </a:pPr>
            <a:r>
              <a:rPr dirty="0" sz="2000" lang="en-US"/>
              <a:t>• Change the ice pack before temperature reach +8o c</a:t>
            </a:r>
          </a:p>
          <a:p>
            <a:pPr>
              <a:lnSpc>
                <a:spcPct val="150000"/>
              </a:lnSpc>
              <a:buFont typeface="Wingdings" pitchFamily="2" charset="2"/>
              <a:buChar char="Ø"/>
            </a:pPr>
            <a:r>
              <a:rPr dirty="0" sz="2000" lang="en-US"/>
              <a:t>• Be friendly to both the parents/guardians and children</a:t>
            </a:r>
          </a:p>
          <a:p>
            <a:pPr>
              <a:lnSpc>
                <a:spcPct val="150000"/>
              </a:lnSpc>
              <a:buFont typeface="Wingdings" pitchFamily="2" charset="2"/>
              <a:buChar char="Ø"/>
            </a:pPr>
            <a:r>
              <a:rPr dirty="0" sz="2000" lang="en-US"/>
              <a:t>• Check all children to see what immunizations they have had and what they are due for</a:t>
            </a:r>
          </a:p>
          <a:p>
            <a:endParaRPr dirty="0"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889" name="Content Placeholder 2"/>
          <p:cNvSpPr>
            <a:spLocks noGrp="1"/>
          </p:cNvSpPr>
          <p:nvPr>
            <p:ph idx="1"/>
          </p:nvPr>
        </p:nvSpPr>
        <p:spPr>
          <a:xfrm>
            <a:off x="677334" y="141669"/>
            <a:ext cx="8596668" cy="5899694"/>
          </a:xfrm>
        </p:spPr>
        <p:txBody>
          <a:bodyPr>
            <a:normAutofit lnSpcReduction="10000"/>
          </a:bodyPr>
          <a:p>
            <a:pPr>
              <a:lnSpc>
                <a:spcPct val="150000"/>
              </a:lnSpc>
              <a:buFont typeface="Wingdings" pitchFamily="2" charset="2"/>
              <a:buChar char="Ø"/>
            </a:pPr>
            <a:r>
              <a:rPr dirty="0" sz="2400" lang="en-US"/>
              <a:t>• If in doubt, ask the parents/guardians and confirm from the card</a:t>
            </a:r>
          </a:p>
          <a:p>
            <a:pPr>
              <a:lnSpc>
                <a:spcPct val="150000"/>
              </a:lnSpc>
              <a:buFont typeface="Wingdings" pitchFamily="2" charset="2"/>
              <a:buChar char="Ø"/>
            </a:pPr>
            <a:r>
              <a:rPr dirty="0" sz="2400" lang="en-US"/>
              <a:t>• Look for presence of BCG scar</a:t>
            </a:r>
          </a:p>
          <a:p>
            <a:pPr>
              <a:lnSpc>
                <a:spcPct val="150000"/>
              </a:lnSpc>
              <a:buFont typeface="Wingdings" pitchFamily="2" charset="2"/>
              <a:buChar char="Ø"/>
            </a:pPr>
            <a:r>
              <a:rPr dirty="0" sz="2400" lang="en-US"/>
              <a:t>• Give immunizations to all children, even the sick ones, unless the child needs </a:t>
            </a:r>
            <a:r>
              <a:rPr dirty="0" sz="2400" lang="en-US" err="1"/>
              <a:t>hospitalisation</a:t>
            </a:r>
            <a:endParaRPr dirty="0" sz="2400" lang="en-US"/>
          </a:p>
          <a:p>
            <a:pPr>
              <a:lnSpc>
                <a:spcPct val="150000"/>
              </a:lnSpc>
              <a:buFont typeface="Wingdings" pitchFamily="2" charset="2"/>
              <a:buChar char="Ø"/>
            </a:pPr>
            <a:r>
              <a:rPr dirty="0" sz="2400" lang="en-US"/>
              <a:t>• Remind the clinical officer/nurse to send sick children to you for immunization</a:t>
            </a:r>
          </a:p>
          <a:p>
            <a:pPr>
              <a:lnSpc>
                <a:spcPct val="150000"/>
              </a:lnSpc>
              <a:buFont typeface="Wingdings" pitchFamily="2" charset="2"/>
              <a:buChar char="Ø"/>
            </a:pPr>
            <a:r>
              <a:rPr dirty="0" sz="2400" lang="en-US"/>
              <a:t>• Check the time interval between doses or immunization. For DPT-</a:t>
            </a:r>
            <a:r>
              <a:rPr dirty="0" sz="2400" lang="en-US" err="1"/>
              <a:t>Hep</a:t>
            </a:r>
            <a:r>
              <a:rPr dirty="0" sz="2400" lang="en-US"/>
              <a:t> </a:t>
            </a:r>
            <a:r>
              <a:rPr dirty="0" sz="2400" lang="en-US" err="1"/>
              <a:t>B+Hib</a:t>
            </a:r>
            <a:r>
              <a:rPr dirty="0" sz="2400" lang="en-US"/>
              <a:t> and OPV, Do not give second and third doses if the time interval is less than 4 weeks</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890" name="Content Placeholder 2"/>
          <p:cNvSpPr>
            <a:spLocks noGrp="1"/>
          </p:cNvSpPr>
          <p:nvPr>
            <p:ph idx="1"/>
          </p:nvPr>
        </p:nvSpPr>
        <p:spPr>
          <a:xfrm>
            <a:off x="206062" y="257577"/>
            <a:ext cx="9067940" cy="5783785"/>
          </a:xfrm>
        </p:spPr>
        <p:txBody>
          <a:bodyPr/>
          <a:p>
            <a:pPr>
              <a:lnSpc>
                <a:spcPct val="150000"/>
              </a:lnSpc>
              <a:buFont typeface="Wingdings" pitchFamily="2" charset="2"/>
              <a:buChar char="Ø"/>
            </a:pPr>
            <a:r>
              <a:rPr b="1" dirty="0" sz="2000" i="1" lang="en-US"/>
              <a:t>REMEMBER: Do not give birth dose of oral Polio after two (2 weeks). To avoid giving </a:t>
            </a:r>
            <a:r>
              <a:rPr dirty="0" sz="2000" lang="en-US"/>
              <a:t>different return dates for </a:t>
            </a:r>
            <a:r>
              <a:rPr b="1" dirty="0" sz="2000" lang="en-US" err="1"/>
              <a:t>DPT-HepB+Hib</a:t>
            </a:r>
            <a:r>
              <a:rPr b="1" dirty="0" sz="2000" lang="en-US"/>
              <a:t>, </a:t>
            </a:r>
            <a:r>
              <a:rPr b="1" dirty="0" sz="2000" lang="en-US" err="1"/>
              <a:t>OPVandPCV</a:t>
            </a:r>
            <a:r>
              <a:rPr b="1" dirty="0" sz="2000" lang="en-US"/>
              <a:t>. </a:t>
            </a:r>
          </a:p>
          <a:p>
            <a:pPr>
              <a:lnSpc>
                <a:spcPct val="150000"/>
              </a:lnSpc>
              <a:buFont typeface="Wingdings" pitchFamily="2" charset="2"/>
              <a:buChar char="Ø"/>
            </a:pPr>
            <a:r>
              <a:rPr b="1" dirty="0" sz="2000" lang="en-US"/>
              <a:t>At subsequent visits, start both </a:t>
            </a:r>
            <a:r>
              <a:rPr dirty="0" sz="2000" lang="en-US"/>
              <a:t>antigens at six (6weeks) and repeat at interval of 4 weeks.</a:t>
            </a:r>
          </a:p>
          <a:p>
            <a:pPr>
              <a:lnSpc>
                <a:spcPct val="150000"/>
              </a:lnSpc>
              <a:buFont typeface="Wingdings" pitchFamily="2" charset="2"/>
              <a:buChar char="Ø"/>
            </a:pPr>
            <a:r>
              <a:rPr dirty="0" sz="2000" lang="en-US"/>
              <a:t>• On the other hand, even if the time limit is long past the minimum interval of 4 weeks </a:t>
            </a:r>
            <a:r>
              <a:rPr b="1" dirty="0" sz="2000" lang="en-US"/>
              <a:t>give the next dose</a:t>
            </a:r>
          </a:p>
          <a:p>
            <a:pPr>
              <a:lnSpc>
                <a:spcPct val="150000"/>
              </a:lnSpc>
              <a:buFont typeface="Wingdings" pitchFamily="2" charset="2"/>
              <a:buChar char="Ø"/>
            </a:pPr>
            <a:r>
              <a:rPr b="1" dirty="0" sz="2000" i="1" lang="en-US"/>
              <a:t>• Do not start the schedule again. E.g. if you see a child who had first dose </a:t>
            </a:r>
            <a:r>
              <a:rPr b="1" dirty="0" sz="2000" i="1" lang="en-US" err="1"/>
              <a:t>DPT-HepB+Hib,PCV</a:t>
            </a:r>
            <a:r>
              <a:rPr b="1" dirty="0" sz="2000" i="1" lang="en-US"/>
              <a:t> </a:t>
            </a:r>
            <a:r>
              <a:rPr dirty="0" sz="2000" lang="en-US"/>
              <a:t>and OPV six months ago, give second dose </a:t>
            </a:r>
            <a:r>
              <a:rPr dirty="0" sz="2000" i="1" lang="en-US" err="1"/>
              <a:t>DPT-HepB+Hib</a:t>
            </a:r>
            <a:r>
              <a:rPr dirty="0" sz="2000" i="1" lang="en-US"/>
              <a:t> ,PCV and OPV</a:t>
            </a:r>
          </a:p>
          <a:p>
            <a:pPr>
              <a:lnSpc>
                <a:spcPct val="150000"/>
              </a:lnSpc>
              <a:buFont typeface="Wingdings" pitchFamily="2" charset="2"/>
              <a:buChar char="Ø"/>
            </a:pPr>
            <a:r>
              <a:rPr dirty="0" sz="2000" lang="en-US"/>
              <a:t>• Mark on the tally sheet accordingly after each immunization you give. Remember to put down the date of immunization.</a:t>
            </a:r>
          </a:p>
          <a:p>
            <a:endParaRPr dirty="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891" name="Content Placeholder 2"/>
          <p:cNvSpPr>
            <a:spLocks noGrp="1"/>
          </p:cNvSpPr>
          <p:nvPr>
            <p:ph idx="1"/>
          </p:nvPr>
        </p:nvSpPr>
        <p:spPr>
          <a:xfrm>
            <a:off x="193183" y="257577"/>
            <a:ext cx="9968248" cy="5783785"/>
          </a:xfrm>
        </p:spPr>
        <p:txBody>
          <a:bodyPr>
            <a:normAutofit lnSpcReduction="10000"/>
          </a:bodyPr>
          <a:p>
            <a:pPr>
              <a:lnSpc>
                <a:spcPct val="150000"/>
              </a:lnSpc>
              <a:buFont typeface="Wingdings" pitchFamily="2" charset="2"/>
              <a:buChar char="Ø"/>
            </a:pPr>
            <a:r>
              <a:rPr dirty="0" sz="2000" lang="en-US"/>
              <a:t>Make sure you explain clearly to the mother when to come for the next dose or the next immunization. Tell her she should come even if her child is sick</a:t>
            </a:r>
          </a:p>
          <a:p>
            <a:pPr>
              <a:lnSpc>
                <a:spcPct val="150000"/>
              </a:lnSpc>
              <a:buFont typeface="Wingdings" pitchFamily="2" charset="2"/>
              <a:buChar char="Ø"/>
            </a:pPr>
            <a:r>
              <a:rPr dirty="0" sz="2000" lang="en-US"/>
              <a:t>• Tell mothers about the reaction to expect from immunizations. Many mothers may have </a:t>
            </a:r>
            <a:r>
              <a:rPr dirty="0" sz="2000" lang="en-US" err="1"/>
              <a:t>heardrumours</a:t>
            </a:r>
            <a:r>
              <a:rPr dirty="0" sz="2000" lang="en-US"/>
              <a:t>. Reassure and tell them what to expect and how to respond</a:t>
            </a:r>
          </a:p>
          <a:p>
            <a:pPr>
              <a:lnSpc>
                <a:spcPct val="150000"/>
              </a:lnSpc>
              <a:buFont typeface="Wingdings" pitchFamily="2" charset="2"/>
              <a:buChar char="Ø"/>
            </a:pPr>
            <a:r>
              <a:rPr dirty="0" sz="2000" lang="en-US"/>
              <a:t>• Remember: Injectable immunizations need sterile procedures. Ensure your </a:t>
            </a:r>
            <a:r>
              <a:rPr dirty="0" sz="2000" lang="en-US" err="1"/>
              <a:t>equipments</a:t>
            </a:r>
            <a:r>
              <a:rPr dirty="0" sz="2000" lang="en-US"/>
              <a:t> i.e. AD syringes, reconstitution syringes and safety boxes are available and properly assembled.</a:t>
            </a:r>
          </a:p>
          <a:p>
            <a:pPr>
              <a:lnSpc>
                <a:spcPct val="150000"/>
              </a:lnSpc>
              <a:buFont typeface="Wingdings" pitchFamily="2" charset="2"/>
              <a:buChar char="Ø"/>
            </a:pPr>
            <a:r>
              <a:rPr b="1" dirty="0" sz="2000" lang="en-US"/>
              <a:t>• </a:t>
            </a:r>
            <a:r>
              <a:rPr b="1" dirty="0" sz="2000" i="1" lang="en-US"/>
              <a:t>USE ONLY ONE STERILE SYRINGE AND NEEDLE FOR EACH INJECTION. After </a:t>
            </a:r>
            <a:r>
              <a:rPr dirty="0" sz="2000" lang="en-US"/>
              <a:t>use, dispose it into safety box immediately at the point of use.</a:t>
            </a:r>
          </a:p>
          <a:p>
            <a:pPr>
              <a:lnSpc>
                <a:spcPct val="150000"/>
              </a:lnSpc>
              <a:buFont typeface="Wingdings" pitchFamily="2" charset="2"/>
              <a:buChar char="Ø"/>
            </a:pPr>
            <a:r>
              <a:rPr dirty="0" sz="2000" lang="en-US"/>
              <a:t>• After the clinic session, take all tally sheets and fill in the monthly summary sheet. Clean and tidy up the clinic before you go off duty, ready for the next day.</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646" name="Title 1"/>
          <p:cNvSpPr>
            <a:spLocks noGrp="1"/>
          </p:cNvSpPr>
          <p:nvPr>
            <p:ph type="title"/>
          </p:nvPr>
        </p:nvSpPr>
        <p:spPr/>
        <p:txBody>
          <a:bodyPr/>
          <a:p>
            <a:r>
              <a:rPr dirty="0" lang="en-US"/>
              <a:t>IMMUNIUZABLE DISEASES</a:t>
            </a:r>
          </a:p>
        </p:txBody>
      </p:sp>
      <p:sp>
        <p:nvSpPr>
          <p:cNvPr id="1048647" name="Content Placeholder 2"/>
          <p:cNvSpPr>
            <a:spLocks noGrp="1"/>
          </p:cNvSpPr>
          <p:nvPr>
            <p:ph idx="1"/>
          </p:nvPr>
        </p:nvSpPr>
        <p:spPr>
          <a:xfrm>
            <a:off x="677334" y="1403797"/>
            <a:ext cx="8596668" cy="5112913"/>
          </a:xfrm>
        </p:spPr>
        <p:txBody>
          <a:bodyPr>
            <a:normAutofit fontScale="94444" lnSpcReduction="10000"/>
          </a:bodyPr>
          <a:p>
            <a:pPr indent="0" marL="0">
              <a:lnSpc>
                <a:spcPct val="150000"/>
              </a:lnSpc>
              <a:buNone/>
            </a:pPr>
            <a:r>
              <a:rPr dirty="0" sz="2600" lang="en-US"/>
              <a:t>     to include:</a:t>
            </a:r>
          </a:p>
          <a:p>
            <a:pPr indent="-457200" marL="457200">
              <a:lnSpc>
                <a:spcPct val="150000"/>
              </a:lnSpc>
            </a:pPr>
            <a:r>
              <a:rPr dirty="0" sz="2600" lang="en-US"/>
              <a:t>diphtheria, </a:t>
            </a:r>
          </a:p>
          <a:p>
            <a:pPr indent="-457200" marL="457200">
              <a:lnSpc>
                <a:spcPct val="150000"/>
              </a:lnSpc>
            </a:pPr>
            <a:r>
              <a:rPr dirty="0" sz="2600" lang="en-US"/>
              <a:t>whooping cough, </a:t>
            </a:r>
          </a:p>
          <a:p>
            <a:pPr indent="-457200" marL="457200">
              <a:lnSpc>
                <a:spcPct val="150000"/>
              </a:lnSpc>
            </a:pPr>
            <a:r>
              <a:rPr dirty="0" sz="2600" lang="en-US"/>
              <a:t>tuberculosis,</a:t>
            </a:r>
          </a:p>
          <a:p>
            <a:pPr indent="-457200" marL="457200">
              <a:lnSpc>
                <a:spcPct val="150000"/>
              </a:lnSpc>
            </a:pPr>
            <a:r>
              <a:rPr dirty="0" sz="2600" lang="en-US"/>
              <a:t> </a:t>
            </a:r>
            <a:r>
              <a:rPr dirty="0" sz="2600" lang="en-US" err="1"/>
              <a:t>hep</a:t>
            </a:r>
            <a:r>
              <a:rPr dirty="0" sz="2600" lang="en-US"/>
              <a:t> B,</a:t>
            </a:r>
          </a:p>
          <a:p>
            <a:pPr indent="-457200" marL="457200">
              <a:lnSpc>
                <a:spcPct val="150000"/>
              </a:lnSpc>
            </a:pPr>
            <a:r>
              <a:rPr dirty="0" sz="2600" lang="en-US"/>
              <a:t> </a:t>
            </a:r>
            <a:r>
              <a:rPr dirty="0" sz="2600" lang="en-US" err="1"/>
              <a:t>haemophilus</a:t>
            </a:r>
            <a:r>
              <a:rPr dirty="0" sz="2600" lang="en-US"/>
              <a:t> </a:t>
            </a:r>
            <a:r>
              <a:rPr dirty="0" sz="2600" lang="en-US" err="1"/>
              <a:t>influenzae</a:t>
            </a:r>
            <a:r>
              <a:rPr dirty="0" sz="2600" lang="en-US"/>
              <a:t> type b, </a:t>
            </a:r>
          </a:p>
          <a:p>
            <a:pPr indent="-457200" marL="457200">
              <a:lnSpc>
                <a:spcPct val="150000"/>
              </a:lnSpc>
            </a:pPr>
            <a:r>
              <a:rPr dirty="0" sz="2600" lang="en-US"/>
              <a:t>pneumonia, diarrhea, , meningococcal meningitis etc.)</a:t>
            </a:r>
          </a:p>
          <a:p>
            <a:pPr indent="-457200" marL="457200">
              <a:lnSpc>
                <a:spcPct val="150000"/>
              </a:lnSpc>
            </a:pPr>
            <a:r>
              <a:rPr dirty="0" sz="2600" lang="en-US"/>
              <a:t>Measles</a:t>
            </a:r>
          </a:p>
          <a:p>
            <a:pPr indent="-457200" marL="457200">
              <a:lnSpc>
                <a:spcPct val="150000"/>
              </a:lnSpc>
            </a:pPr>
            <a:endParaRPr dirty="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892" name="Content Placeholder 2"/>
          <p:cNvSpPr>
            <a:spLocks noGrp="1"/>
          </p:cNvSpPr>
          <p:nvPr>
            <p:ph idx="1"/>
          </p:nvPr>
        </p:nvSpPr>
        <p:spPr/>
        <p:txBody>
          <a:bodyPr>
            <a:normAutofit/>
          </a:bodyPr>
          <a:p>
            <a:r>
              <a:rPr dirty="0" sz="3600" lang="en-US"/>
              <a:t>OUTREACH/ MOBILE SERVICES</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893" name="Content Placeholder 2"/>
          <p:cNvSpPr>
            <a:spLocks noGrp="1"/>
          </p:cNvSpPr>
          <p:nvPr>
            <p:ph idx="1"/>
          </p:nvPr>
        </p:nvSpPr>
        <p:spPr>
          <a:xfrm>
            <a:off x="677334" y="450761"/>
            <a:ext cx="8596668" cy="5590601"/>
          </a:xfrm>
        </p:spPr>
        <p:txBody>
          <a:bodyPr>
            <a:normAutofit/>
          </a:bodyPr>
          <a:p>
            <a:pPr>
              <a:lnSpc>
                <a:spcPct val="150000"/>
              </a:lnSpc>
            </a:pPr>
            <a:r>
              <a:rPr b="1" dirty="0" sz="2400" lang="en-US"/>
              <a:t>Organization:</a:t>
            </a:r>
          </a:p>
          <a:p>
            <a:pPr>
              <a:lnSpc>
                <a:spcPct val="150000"/>
              </a:lnSpc>
            </a:pPr>
            <a:r>
              <a:rPr dirty="0" sz="2400" lang="en-US"/>
              <a:t>An outreach clinic is where you take MCH services and curative services from a </a:t>
            </a:r>
            <a:r>
              <a:rPr dirty="0" sz="2400" lang="en-US" err="1"/>
              <a:t>healt</a:t>
            </a:r>
            <a:r>
              <a:rPr dirty="0" sz="2400" lang="en-US"/>
              <a:t> facility to the community within the catchment area and return back to the health facility the same day.</a:t>
            </a:r>
          </a:p>
          <a:p>
            <a:pPr>
              <a:lnSpc>
                <a:spcPct val="150000"/>
              </a:lnSpc>
            </a:pPr>
            <a:r>
              <a:rPr dirty="0" sz="2400" i="1" lang="en-US"/>
              <a:t>A mobile clinic is taking MCH services to a community, lasting for more than one day without </a:t>
            </a:r>
            <a:r>
              <a:rPr dirty="0" sz="2400" lang="en-US"/>
              <a:t>returning to the health facility.</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894" name="Title 1"/>
          <p:cNvSpPr>
            <a:spLocks noGrp="1"/>
          </p:cNvSpPr>
          <p:nvPr>
            <p:ph type="title"/>
          </p:nvPr>
        </p:nvSpPr>
        <p:spPr>
          <a:xfrm>
            <a:off x="677334" y="609600"/>
            <a:ext cx="8596668" cy="497983"/>
          </a:xfrm>
        </p:spPr>
        <p:txBody>
          <a:bodyPr>
            <a:normAutofit fontScale="90000"/>
          </a:bodyPr>
          <a:p>
            <a:r>
              <a:rPr dirty="0" sz="2800" lang="en-US"/>
              <a:t>ACTIVITIES INVOLVED IN OUTREACH/MOBOLE CLINIC</a:t>
            </a:r>
          </a:p>
        </p:txBody>
      </p:sp>
      <p:sp>
        <p:nvSpPr>
          <p:cNvPr id="1048895" name="Content Placeholder 2"/>
          <p:cNvSpPr>
            <a:spLocks noGrp="1"/>
          </p:cNvSpPr>
          <p:nvPr>
            <p:ph idx="1"/>
          </p:nvPr>
        </p:nvSpPr>
        <p:spPr>
          <a:xfrm>
            <a:off x="677334" y="1107583"/>
            <a:ext cx="8596668" cy="4933779"/>
          </a:xfrm>
        </p:spPr>
        <p:txBody>
          <a:bodyPr/>
          <a:p>
            <a:pPr>
              <a:lnSpc>
                <a:spcPct val="150000"/>
              </a:lnSpc>
              <a:buFont typeface="Wingdings" pitchFamily="2" charset="2"/>
              <a:buChar char="v"/>
            </a:pPr>
            <a:r>
              <a:rPr dirty="0" sz="2000" lang="en-US"/>
              <a:t>Determine the need for outreach clinics in terms of access and utilization</a:t>
            </a:r>
          </a:p>
          <a:p>
            <a:pPr>
              <a:lnSpc>
                <a:spcPct val="150000"/>
              </a:lnSpc>
              <a:buFont typeface="Wingdings" pitchFamily="2" charset="2"/>
              <a:buChar char="v"/>
            </a:pPr>
            <a:r>
              <a:rPr dirty="0" sz="2000" lang="en-US"/>
              <a:t>• Determining the size of target population and the number of children and women that you</a:t>
            </a:r>
          </a:p>
          <a:p>
            <a:pPr>
              <a:lnSpc>
                <a:spcPct val="150000"/>
              </a:lnSpc>
              <a:buFont typeface="Wingdings" pitchFamily="2" charset="2"/>
              <a:buChar char="v"/>
            </a:pPr>
            <a:r>
              <a:rPr dirty="0" sz="2000" lang="en-US"/>
              <a:t>can immunize in one session</a:t>
            </a:r>
          </a:p>
          <a:p>
            <a:pPr>
              <a:lnSpc>
                <a:spcPct val="150000"/>
              </a:lnSpc>
              <a:buFont typeface="Wingdings" pitchFamily="2" charset="2"/>
              <a:buChar char="v"/>
            </a:pPr>
            <a:r>
              <a:rPr dirty="0" sz="2000" lang="en-US"/>
              <a:t>• For the best results, consult with community leaders and clients about dates and time, as they will help mobilize the community.</a:t>
            </a:r>
          </a:p>
          <a:p>
            <a:pPr>
              <a:lnSpc>
                <a:spcPct val="150000"/>
              </a:lnSpc>
              <a:buFont typeface="Wingdings" pitchFamily="2" charset="2"/>
              <a:buChar char="v"/>
            </a:pPr>
            <a:r>
              <a:rPr dirty="0" sz="2000" lang="en-US"/>
              <a:t>• Discuss your plans for mobile/outreach clinics with the members of the SCHMT</a:t>
            </a:r>
          </a:p>
          <a:p>
            <a:endParaRPr dirty="0"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896" name="Content Placeholder 2"/>
          <p:cNvSpPr>
            <a:spLocks noGrp="1"/>
          </p:cNvSpPr>
          <p:nvPr>
            <p:ph idx="1"/>
          </p:nvPr>
        </p:nvSpPr>
        <p:spPr>
          <a:xfrm>
            <a:off x="677334" y="141669"/>
            <a:ext cx="8596668" cy="5899694"/>
          </a:xfrm>
        </p:spPr>
        <p:txBody>
          <a:bodyPr>
            <a:normAutofit fontScale="92500" lnSpcReduction="20000"/>
          </a:bodyPr>
          <a:p>
            <a:pPr>
              <a:lnSpc>
                <a:spcPct val="150000"/>
              </a:lnSpc>
              <a:buFont typeface="Wingdings" pitchFamily="2" charset="2"/>
              <a:buChar char="v"/>
            </a:pPr>
            <a:r>
              <a:rPr dirty="0" sz="2000" lang="en-US"/>
              <a:t>• Make sure you tell mothers which days to expect you, and the time session will start. </a:t>
            </a:r>
            <a:r>
              <a:rPr dirty="0" sz="2000" i="1" lang="en-US"/>
              <a:t>Be reliable and punctual.</a:t>
            </a:r>
          </a:p>
          <a:p>
            <a:pPr>
              <a:lnSpc>
                <a:spcPct val="150000"/>
              </a:lnSpc>
              <a:buFont typeface="Wingdings" pitchFamily="2" charset="2"/>
              <a:buChar char="v"/>
            </a:pPr>
            <a:r>
              <a:rPr dirty="0" sz="2000" lang="en-US"/>
              <a:t>• Make sure that you keep vaccines cold (+2o to +8o degrees Centigrade).</a:t>
            </a:r>
          </a:p>
          <a:p>
            <a:pPr>
              <a:lnSpc>
                <a:spcPct val="150000"/>
              </a:lnSpc>
              <a:buFont typeface="Wingdings" pitchFamily="2" charset="2"/>
              <a:buChar char="v"/>
            </a:pPr>
            <a:r>
              <a:rPr dirty="0" sz="2000" lang="en-US"/>
              <a:t>• When you arrive, arrange your mobile or outreach clinics similar to that of your static health facility</a:t>
            </a:r>
          </a:p>
          <a:p>
            <a:pPr>
              <a:lnSpc>
                <a:spcPct val="150000"/>
              </a:lnSpc>
              <a:buFont typeface="Wingdings" pitchFamily="2" charset="2"/>
              <a:buChar char="v"/>
            </a:pPr>
            <a:r>
              <a:rPr dirty="0" sz="2000" lang="en-US"/>
              <a:t>• Once the immunization session starts, open your cold box or vaccine carrier once, take the vaccines you need according to the number of mothers and children expected and put them on holes in the sponge which is replaced on vaccine carrier during the session, replace ice packs as soon as the ice has melted. Carry a spare vaccine carrier/cold box with icepacks for replacement.</a:t>
            </a:r>
          </a:p>
          <a:p>
            <a:pPr>
              <a:lnSpc>
                <a:spcPct val="150000"/>
              </a:lnSpc>
              <a:buFont typeface="Wingdings" pitchFamily="2" charset="2"/>
              <a:buChar char="v"/>
            </a:pPr>
            <a:r>
              <a:rPr dirty="0" sz="2000" lang="en-US"/>
              <a:t>• Complete the immunization tally sheet and remember to transfer the data and the name of the outreach clinic to the immunization summary sheet</a:t>
            </a:r>
          </a:p>
          <a:p>
            <a:endParaRPr dirty="0"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897" name="Title 1"/>
          <p:cNvSpPr>
            <a:spLocks noGrp="1"/>
          </p:cNvSpPr>
          <p:nvPr>
            <p:ph type="title"/>
          </p:nvPr>
        </p:nvSpPr>
        <p:spPr>
          <a:xfrm>
            <a:off x="677334" y="609599"/>
            <a:ext cx="8596668" cy="5417713"/>
          </a:xfrm>
        </p:spPr>
        <p:txBody>
          <a:bodyPr>
            <a:normAutofit/>
          </a:bodyPr>
          <a:p>
            <a:pPr algn="ctr"/>
            <a:br>
              <a:rPr altLang="en-US" dirty="0" lang="en-US"/>
            </a:br>
            <a:r>
              <a:rPr altLang="en-US" dirty="0" lang="en-US"/>
              <a:t>REACHING THE TARGET POPULATION USING THE </a:t>
            </a:r>
            <a:br>
              <a:rPr altLang="en-US" dirty="0" lang="en-US"/>
            </a:br>
            <a:r>
              <a:rPr altLang="en-US" dirty="0" lang="en-US"/>
              <a:t>RED APPROACH</a:t>
            </a:r>
            <a:br>
              <a:rPr altLang="en-US" dirty="0" lang="en-US"/>
            </a:br>
            <a:r>
              <a:rPr altLang="en-US" dirty="0" lang="en-US"/>
              <a:t>(REACH EVERY CHILD)</a:t>
            </a:r>
            <a:endParaRPr dirty="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898" name="Title 1"/>
          <p:cNvSpPr>
            <a:spLocks noGrp="1"/>
          </p:cNvSpPr>
          <p:nvPr>
            <p:ph type="title"/>
          </p:nvPr>
        </p:nvSpPr>
        <p:spPr/>
        <p:txBody>
          <a:bodyPr/>
          <a:p>
            <a:r>
              <a:rPr dirty="0" lang="en-US"/>
              <a:t>TARGET POPULATION GOT REC APPROACH</a:t>
            </a:r>
          </a:p>
        </p:txBody>
      </p:sp>
      <p:sp>
        <p:nvSpPr>
          <p:cNvPr id="1048899" name="Content Placeholder 2"/>
          <p:cNvSpPr>
            <a:spLocks noGrp="1"/>
          </p:cNvSpPr>
          <p:nvPr>
            <p:ph idx="1"/>
          </p:nvPr>
        </p:nvSpPr>
        <p:spPr/>
        <p:txBody>
          <a:bodyPr/>
          <a:p>
            <a:pPr lvl="1"/>
            <a:r>
              <a:rPr altLang="en-US" dirty="0" sz="3600" lang="en-US"/>
              <a:t>Unvaccinated children</a:t>
            </a:r>
          </a:p>
          <a:p>
            <a:pPr lvl="1"/>
            <a:endParaRPr altLang="en-US" dirty="0" sz="3600" lang="en-US"/>
          </a:p>
          <a:p>
            <a:pPr lvl="1"/>
            <a:r>
              <a:rPr altLang="en-US" dirty="0" sz="3600" lang="en-US"/>
              <a:t>Unvaccinated mothers</a:t>
            </a:r>
          </a:p>
          <a:p>
            <a:endParaRPr dirty="0"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900" name="Title 1"/>
          <p:cNvSpPr>
            <a:spLocks noGrp="1"/>
          </p:cNvSpPr>
          <p:nvPr>
            <p:ph type="title"/>
          </p:nvPr>
        </p:nvSpPr>
        <p:spPr/>
        <p:txBody>
          <a:bodyPr/>
          <a:p>
            <a:r>
              <a:rPr dirty="0" lang="en-US"/>
              <a:t>RED APPROACH IMPLEMENTATION FRAME WORK</a:t>
            </a:r>
          </a:p>
        </p:txBody>
      </p:sp>
      <p:pic>
        <p:nvPicPr>
          <p:cNvPr id="2097157" name="Content Placeholder 3"/>
          <p:cNvPicPr>
            <a:picLocks noChangeAspect="1" noGrp="1"/>
          </p:cNvPicPr>
          <p:nvPr>
            <p:ph idx="1"/>
          </p:nvPr>
        </p:nvPicPr>
        <p:blipFill>
          <a:blip xmlns:r="http://schemas.openxmlformats.org/officeDocument/2006/relationships" r:embed="rId1"/>
          <a:stretch>
            <a:fillRect/>
          </a:stretch>
        </p:blipFill>
        <p:spPr>
          <a:xfrm>
            <a:off x="878647" y="2160588"/>
            <a:ext cx="8194744" cy="3881437"/>
          </a:xfrm>
          <a:prstGeom prst="rect"/>
        </p:spPr>
      </p:pic>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901" name="Title 1"/>
          <p:cNvSpPr>
            <a:spLocks noGrp="1"/>
          </p:cNvSpPr>
          <p:nvPr>
            <p:ph type="title"/>
          </p:nvPr>
        </p:nvSpPr>
        <p:spPr/>
        <p:txBody>
          <a:bodyPr/>
          <a:p>
            <a:r>
              <a:rPr dirty="0" lang="en-US"/>
              <a:t>COMPILE  POPULATION &amp; COVERAGE FOR SUB-COUNTY LEVEL</a:t>
            </a:r>
          </a:p>
        </p:txBody>
      </p:sp>
      <p:sp>
        <p:nvSpPr>
          <p:cNvPr id="1048902" name="Content Placeholder 2"/>
          <p:cNvSpPr>
            <a:spLocks noGrp="1"/>
          </p:cNvSpPr>
          <p:nvPr>
            <p:ph idx="1"/>
          </p:nvPr>
        </p:nvSpPr>
        <p:spPr/>
        <p:txBody>
          <a:bodyPr>
            <a:normAutofit/>
          </a:bodyPr>
          <a:p>
            <a:pPr>
              <a:lnSpc>
                <a:spcPct val="150000"/>
              </a:lnSpc>
            </a:pPr>
            <a:r>
              <a:rPr altLang="en-US" dirty="0" sz="2400" lang="en-US"/>
              <a:t>List all the facilities </a:t>
            </a:r>
          </a:p>
          <a:p>
            <a:pPr>
              <a:lnSpc>
                <a:spcPct val="150000"/>
              </a:lnSpc>
            </a:pPr>
            <a:r>
              <a:rPr altLang="en-US" dirty="0" sz="2400" lang="en-US"/>
              <a:t>Get the estimate target population of each facility</a:t>
            </a:r>
          </a:p>
          <a:p>
            <a:pPr>
              <a:lnSpc>
                <a:spcPct val="150000"/>
              </a:lnSpc>
            </a:pPr>
            <a:r>
              <a:rPr altLang="en-US" dirty="0" sz="2400" lang="en-US"/>
              <a:t>Obtain the absolute figure of children vaccinated</a:t>
            </a:r>
          </a:p>
          <a:p>
            <a:pPr>
              <a:lnSpc>
                <a:spcPct val="150000"/>
              </a:lnSpc>
            </a:pPr>
            <a:r>
              <a:rPr altLang="en-US" dirty="0" sz="2400" lang="en-US"/>
              <a:t>Calculate immunization coverage for each health facility </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903" name="Content Placeholder 2"/>
          <p:cNvSpPr>
            <a:spLocks noGrp="1"/>
          </p:cNvSpPr>
          <p:nvPr>
            <p:ph idx="1"/>
          </p:nvPr>
        </p:nvSpPr>
        <p:spPr>
          <a:xfrm>
            <a:off x="677334" y="270457"/>
            <a:ext cx="8596668" cy="5770906"/>
          </a:xfrm>
        </p:spPr>
        <p:txBody>
          <a:bodyPr/>
          <a:p>
            <a:pPr indent="-319088" marL="319088">
              <a:lnSpc>
                <a:spcPct val="80000"/>
              </a:lnSpc>
              <a:buNone/>
            </a:pPr>
            <a:r>
              <a:rPr altLang="zh-CN" b="1" dirty="0" sz="2700" lang="en-GB">
                <a:ea typeface="SimSun" panose="02010600030101010101" pitchFamily="2" charset="-122"/>
              </a:rPr>
              <a:t>Draw a simple District map showing the following important information:</a:t>
            </a:r>
          </a:p>
          <a:p>
            <a:pPr indent="-319088" marL="319088">
              <a:lnSpc>
                <a:spcPct val="80000"/>
              </a:lnSpc>
              <a:buNone/>
            </a:pPr>
            <a:endParaRPr altLang="zh-CN" dirty="0" sz="2700" lang="en-US">
              <a:ea typeface="SimSun" panose="02010600030101010101" pitchFamily="2" charset="-122"/>
            </a:endParaRPr>
          </a:p>
          <a:p>
            <a:pPr indent="-319088" lvl="1" marL="719138">
              <a:lnSpc>
                <a:spcPct val="150000"/>
              </a:lnSpc>
            </a:pPr>
            <a:r>
              <a:rPr altLang="zh-CN" dirty="0" sz="2400" lang="en-US">
                <a:ea typeface="SimSun" panose="02010600030101010101" pitchFamily="2" charset="-122"/>
              </a:rPr>
              <a:t>Location of each Health Facility;</a:t>
            </a:r>
          </a:p>
          <a:p>
            <a:pPr indent="-319088" lvl="1" marL="719138">
              <a:lnSpc>
                <a:spcPct val="150000"/>
              </a:lnSpc>
            </a:pPr>
            <a:r>
              <a:rPr altLang="zh-CN" dirty="0" sz="2400" lang="en-US">
                <a:ea typeface="SimSun" panose="02010600030101010101" pitchFamily="2" charset="-122"/>
              </a:rPr>
              <a:t>Total population and target population of each Health Facility;</a:t>
            </a:r>
          </a:p>
          <a:p>
            <a:pPr indent="-319088" lvl="1" marL="719138">
              <a:lnSpc>
                <a:spcPct val="150000"/>
              </a:lnSpc>
            </a:pPr>
            <a:r>
              <a:rPr altLang="zh-CN" dirty="0" sz="2400" lang="en-US">
                <a:ea typeface="SimSun" panose="02010600030101010101" pitchFamily="2" charset="-122"/>
              </a:rPr>
              <a:t>all known high-risk or priority areas;</a:t>
            </a:r>
          </a:p>
          <a:p>
            <a:pPr indent="-319088" lvl="1" marL="719138">
              <a:lnSpc>
                <a:spcPct val="150000"/>
              </a:lnSpc>
            </a:pPr>
            <a:r>
              <a:rPr altLang="zh-CN" dirty="0" sz="2400" lang="en-US">
                <a:ea typeface="SimSun" panose="02010600030101010101" pitchFamily="2" charset="-122"/>
              </a:rPr>
              <a:t>Important roads and geographical landmarks (rivers, streams, mountains);</a:t>
            </a:r>
          </a:p>
          <a:p>
            <a:endParaRPr dirty="0"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904" name="Content Placeholder 2"/>
          <p:cNvSpPr>
            <a:spLocks noGrp="1"/>
          </p:cNvSpPr>
          <p:nvPr>
            <p:ph idx="1"/>
          </p:nvPr>
        </p:nvSpPr>
        <p:spPr>
          <a:xfrm>
            <a:off x="677334" y="463639"/>
            <a:ext cx="8596668" cy="5577723"/>
          </a:xfrm>
        </p:spPr>
        <p:txBody>
          <a:bodyPr/>
          <a:p>
            <a:pPr>
              <a:lnSpc>
                <a:spcPct val="150000"/>
              </a:lnSpc>
            </a:pPr>
            <a:r>
              <a:rPr altLang="en-US" dirty="0" sz="2400" lang="en-US"/>
              <a:t>List all the villages</a:t>
            </a:r>
          </a:p>
          <a:p>
            <a:pPr>
              <a:lnSpc>
                <a:spcPct val="150000"/>
              </a:lnSpc>
            </a:pPr>
            <a:r>
              <a:rPr altLang="en-US" dirty="0" sz="2400" lang="en-US"/>
              <a:t>Get the estimate target population of each village</a:t>
            </a:r>
          </a:p>
          <a:p>
            <a:pPr>
              <a:lnSpc>
                <a:spcPct val="150000"/>
              </a:lnSpc>
            </a:pPr>
            <a:r>
              <a:rPr altLang="en-US" dirty="0" sz="2400" lang="en-US"/>
              <a:t>Obtain the absolute figure of children vaccinated</a:t>
            </a:r>
          </a:p>
          <a:p>
            <a:pPr>
              <a:lnSpc>
                <a:spcPct val="150000"/>
              </a:lnSpc>
            </a:pPr>
            <a:r>
              <a:rPr altLang="en-US" dirty="0" sz="2400" lang="en-US"/>
              <a:t>Calculate immunization coverage for each catchment area</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648" name="Title 1"/>
          <p:cNvSpPr>
            <a:spLocks noGrp="1"/>
          </p:cNvSpPr>
          <p:nvPr>
            <p:ph type="title"/>
          </p:nvPr>
        </p:nvSpPr>
        <p:spPr>
          <a:xfrm>
            <a:off x="838200" y="365126"/>
            <a:ext cx="10515600" cy="291698"/>
          </a:xfrm>
        </p:spPr>
        <p:txBody>
          <a:bodyPr>
            <a:normAutofit fontScale="90000"/>
          </a:bodyPr>
          <a:p>
            <a:r>
              <a:rPr b="1" dirty="0" sz="2800" lang="en-US" u="sng"/>
              <a:t>General norms and guiding principles for programme implementation</a:t>
            </a:r>
            <a:endParaRPr dirty="0" sz="2800" lang="en-US"/>
          </a:p>
        </p:txBody>
      </p:sp>
      <p:sp>
        <p:nvSpPr>
          <p:cNvPr id="1048649" name="Content Placeholder 2"/>
          <p:cNvSpPr>
            <a:spLocks noGrp="1"/>
          </p:cNvSpPr>
          <p:nvPr>
            <p:ph idx="1"/>
          </p:nvPr>
        </p:nvSpPr>
        <p:spPr>
          <a:xfrm>
            <a:off x="838200" y="875763"/>
            <a:ext cx="10515600" cy="5301200"/>
          </a:xfrm>
        </p:spPr>
        <p:txBody>
          <a:bodyPr>
            <a:normAutofit/>
          </a:bodyPr>
          <a:p>
            <a:pPr indent="-457200" marL="457200">
              <a:buFont typeface="+mj-lt"/>
              <a:buAutoNum type="arabicPeriod"/>
            </a:pPr>
            <a:r>
              <a:rPr dirty="0" sz="2400" lang="en-US"/>
              <a:t>Community participation and social mobilization</a:t>
            </a:r>
          </a:p>
          <a:p>
            <a:pPr indent="-457200" marL="457200">
              <a:buFont typeface="+mj-lt"/>
              <a:buAutoNum type="arabicPeriod"/>
            </a:pPr>
            <a:r>
              <a:rPr dirty="0" sz="2400" lang="en-US"/>
              <a:t>Integrated approach- immunization services should be provided as an integral part of national family health </a:t>
            </a:r>
            <a:r>
              <a:rPr dirty="0" sz="2400" lang="en-US" err="1"/>
              <a:t>programmes</a:t>
            </a:r>
            <a:r>
              <a:rPr dirty="0" sz="2400" lang="en-US"/>
              <a:t> </a:t>
            </a:r>
          </a:p>
          <a:p>
            <a:pPr indent="-457200" marL="457200">
              <a:buFont typeface="+mj-lt"/>
              <a:buAutoNum type="arabicPeriod"/>
            </a:pPr>
            <a:r>
              <a:rPr dirty="0" sz="2400" lang="en-US"/>
              <a:t>Accessibility and equity</a:t>
            </a:r>
          </a:p>
          <a:p>
            <a:pPr>
              <a:buFont typeface="Wingdings" panose="05000000000000000000" pitchFamily="2" charset="2"/>
              <a:buChar char="Ø"/>
            </a:pPr>
            <a:r>
              <a:rPr dirty="0" sz="2400" lang="en-US"/>
              <a:t>Provided to all target populations irrespective of ethnicity, gender or political and religious affiliation.</a:t>
            </a:r>
          </a:p>
          <a:p>
            <a:pPr indent="-457200" marL="457200">
              <a:buAutoNum type="arabicPeriod" startAt="4"/>
            </a:pPr>
            <a:r>
              <a:rPr dirty="0" sz="2400" lang="en-US"/>
              <a:t>Quality of services and safety consideration</a:t>
            </a:r>
          </a:p>
          <a:p>
            <a:pPr indent="-457200" marL="457200">
              <a:buAutoNum type="arabicPeriod" startAt="4"/>
            </a:pPr>
            <a:r>
              <a:rPr dirty="0" sz="2400" lang="en-US"/>
              <a:t>coordination and  leadership</a:t>
            </a:r>
          </a:p>
          <a:p>
            <a:pPr indent="-457200" marL="457200">
              <a:buAutoNum type="arabicPeriod" startAt="4"/>
            </a:pPr>
            <a:r>
              <a:rPr dirty="0" sz="2400" lang="en-US"/>
              <a:t>Regulatory  issues relating to immunization</a:t>
            </a:r>
          </a:p>
          <a:p>
            <a:pPr indent="-457200" marL="457200">
              <a:buFont typeface="+mj-lt"/>
              <a:buAutoNum type="alphaLcParenR"/>
            </a:pPr>
            <a:r>
              <a:rPr dirty="0" sz="2400" lang="en-US"/>
              <a:t>Most countries in the African region do not manufacture vaccines hence:</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905" name="Content Placeholder 2"/>
          <p:cNvSpPr>
            <a:spLocks noGrp="1"/>
          </p:cNvSpPr>
          <p:nvPr>
            <p:ph idx="1"/>
          </p:nvPr>
        </p:nvSpPr>
        <p:spPr>
          <a:xfrm>
            <a:off x="677334" y="309093"/>
            <a:ext cx="8596668" cy="5732269"/>
          </a:xfrm>
        </p:spPr>
        <p:txBody>
          <a:bodyPr>
            <a:normAutofit fontScale="92500" lnSpcReduction="10000"/>
          </a:bodyPr>
          <a:p>
            <a:pPr indent="-319088" marL="319088">
              <a:lnSpc>
                <a:spcPct val="80000"/>
              </a:lnSpc>
              <a:buNone/>
            </a:pPr>
            <a:r>
              <a:rPr altLang="zh-CN" b="1" dirty="0" sz="2700" lang="en-GB">
                <a:ea typeface="SimSun" panose="02010600030101010101" pitchFamily="2" charset="-122"/>
              </a:rPr>
              <a:t>Draw a simple map of the HF catchment area. Mark the following important information on the map:</a:t>
            </a:r>
          </a:p>
          <a:p>
            <a:pPr indent="-319088" marL="319088">
              <a:lnSpc>
                <a:spcPct val="80000"/>
              </a:lnSpc>
              <a:buNone/>
            </a:pPr>
            <a:endParaRPr altLang="zh-CN" dirty="0" sz="2700" lang="en-US">
              <a:ea typeface="SimSun" panose="02010600030101010101" pitchFamily="2" charset="-122"/>
            </a:endParaRPr>
          </a:p>
          <a:p>
            <a:pPr indent="-319088" lvl="1" marL="719138">
              <a:lnSpc>
                <a:spcPct val="150000"/>
              </a:lnSpc>
            </a:pPr>
            <a:r>
              <a:rPr altLang="zh-CN" dirty="0" sz="2400" lang="en-US">
                <a:ea typeface="SimSun" panose="02010600030101010101" pitchFamily="2" charset="-122"/>
              </a:rPr>
              <a:t>Location of each village;</a:t>
            </a:r>
          </a:p>
          <a:p>
            <a:pPr indent="-319088" lvl="1" marL="719138">
              <a:lnSpc>
                <a:spcPct val="150000"/>
              </a:lnSpc>
            </a:pPr>
            <a:r>
              <a:rPr altLang="zh-CN" dirty="0" sz="2400" lang="en-US">
                <a:ea typeface="SimSun" panose="02010600030101010101" pitchFamily="2" charset="-122"/>
              </a:rPr>
              <a:t>the total population and target population of each village;</a:t>
            </a:r>
          </a:p>
          <a:p>
            <a:pPr indent="-319088" lvl="1" marL="719138">
              <a:lnSpc>
                <a:spcPct val="150000"/>
              </a:lnSpc>
            </a:pPr>
            <a:r>
              <a:rPr altLang="zh-CN" dirty="0" sz="2400" lang="en-US">
                <a:ea typeface="SimSun" panose="02010600030101010101" pitchFamily="2" charset="-122"/>
              </a:rPr>
              <a:t>distances between village and health facility</a:t>
            </a:r>
          </a:p>
          <a:p>
            <a:pPr indent="-319088" lvl="1" marL="719138">
              <a:lnSpc>
                <a:spcPct val="150000"/>
              </a:lnSpc>
            </a:pPr>
            <a:r>
              <a:rPr altLang="zh-CN" dirty="0" sz="2400" lang="en-US">
                <a:ea typeface="SimSun" panose="02010600030101010101" pitchFamily="2" charset="-122"/>
              </a:rPr>
              <a:t>transport frequently used by HF to reach village and time (if known)</a:t>
            </a:r>
          </a:p>
          <a:p>
            <a:pPr indent="-319088" lvl="1" marL="719138">
              <a:lnSpc>
                <a:spcPct val="150000"/>
              </a:lnSpc>
            </a:pPr>
            <a:r>
              <a:rPr altLang="zh-CN" dirty="0" sz="2400" lang="en-US">
                <a:ea typeface="SimSun" panose="02010600030101010101" pitchFamily="2" charset="-122"/>
              </a:rPr>
              <a:t>all known high-risk or priority areas;</a:t>
            </a:r>
          </a:p>
          <a:p>
            <a:pPr indent="-319088" lvl="1" marL="719138">
              <a:lnSpc>
                <a:spcPct val="150000"/>
              </a:lnSpc>
            </a:pPr>
            <a:r>
              <a:rPr altLang="zh-CN" dirty="0" sz="2400" lang="en-US">
                <a:ea typeface="SimSun" panose="02010600030101010101" pitchFamily="2" charset="-122"/>
              </a:rPr>
              <a:t>roads and geographical landmarks (rivers, streams, mountains);</a:t>
            </a:r>
          </a:p>
          <a:p>
            <a:endParaRPr dirty="0"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906" name="Title 1"/>
          <p:cNvSpPr>
            <a:spLocks noGrp="1"/>
          </p:cNvSpPr>
          <p:nvPr>
            <p:ph type="title"/>
          </p:nvPr>
        </p:nvSpPr>
        <p:spPr/>
        <p:txBody>
          <a:bodyPr/>
          <a:p>
            <a:r>
              <a:rPr dirty="0" lang="en-US"/>
              <a:t>ANALYSIS OF THE PROBLEM</a:t>
            </a:r>
          </a:p>
        </p:txBody>
      </p:sp>
      <p:sp>
        <p:nvSpPr>
          <p:cNvPr id="1048907" name="Content Placeholder 2"/>
          <p:cNvSpPr>
            <a:spLocks noGrp="1"/>
          </p:cNvSpPr>
          <p:nvPr>
            <p:ph idx="1"/>
          </p:nvPr>
        </p:nvSpPr>
        <p:spPr/>
        <p:txBody>
          <a:bodyPr/>
          <a:p>
            <a:pPr>
              <a:lnSpc>
                <a:spcPct val="150000"/>
              </a:lnSpc>
            </a:pPr>
            <a:r>
              <a:rPr altLang="en-US" dirty="0" sz="2400" lang="en-US"/>
              <a:t>Calculate Un-vaccinated children</a:t>
            </a:r>
          </a:p>
          <a:p>
            <a:pPr>
              <a:lnSpc>
                <a:spcPct val="150000"/>
              </a:lnSpc>
            </a:pPr>
            <a:r>
              <a:rPr altLang="en-US" dirty="0" sz="2400" lang="en-US"/>
              <a:t>Calculate Drop-out rates</a:t>
            </a:r>
          </a:p>
          <a:p>
            <a:pPr>
              <a:lnSpc>
                <a:spcPct val="150000"/>
              </a:lnSpc>
            </a:pPr>
            <a:r>
              <a:rPr altLang="en-US" dirty="0" sz="2400" lang="en-US"/>
              <a:t>Identify type of immunization performance problem</a:t>
            </a:r>
          </a:p>
          <a:p>
            <a:endParaRPr dirty="0"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908" name="Title 1"/>
          <p:cNvSpPr>
            <a:spLocks noGrp="1"/>
          </p:cNvSpPr>
          <p:nvPr>
            <p:ph type="title"/>
          </p:nvPr>
        </p:nvSpPr>
        <p:spPr>
          <a:xfrm>
            <a:off x="218941" y="609600"/>
            <a:ext cx="11410682" cy="807076"/>
          </a:xfrm>
        </p:spPr>
        <p:txBody>
          <a:bodyPr/>
          <a:p>
            <a:r>
              <a:rPr b="1" dirty="0" lang="en-US">
                <a:solidFill>
                  <a:schemeClr val="tx2">
                    <a:satMod val="130000"/>
                  </a:schemeClr>
                </a:solidFill>
              </a:rPr>
              <a:t>Calculation of coverage and un-vaccinated children</a:t>
            </a:r>
            <a:endParaRPr dirty="0" lang="en-US"/>
          </a:p>
        </p:txBody>
      </p:sp>
      <p:sp>
        <p:nvSpPr>
          <p:cNvPr id="1048909" name="Content Placeholder 2"/>
          <p:cNvSpPr>
            <a:spLocks noGrp="1"/>
          </p:cNvSpPr>
          <p:nvPr>
            <p:ph idx="1"/>
          </p:nvPr>
        </p:nvSpPr>
        <p:spPr/>
        <p:txBody>
          <a:bodyPr/>
          <a:p>
            <a:pPr indent="-319088" marL="319088"/>
            <a:r>
              <a:rPr altLang="en-US" dirty="0" sz="2400" lang="en-US"/>
              <a:t>Children vaccinated with Measles Antigen</a:t>
            </a:r>
          </a:p>
          <a:p>
            <a:pPr indent="-319088" marL="319088"/>
            <a:r>
              <a:rPr altLang="en-US" dirty="0" sz="2400" lang="en-US"/>
              <a:t>Coverage of Measles / FIC</a:t>
            </a:r>
          </a:p>
          <a:p>
            <a:pPr indent="0" marL="0">
              <a:buNone/>
            </a:pPr>
            <a:endParaRPr dirty="0" sz="2400" lang="en-US"/>
          </a:p>
          <a:p>
            <a:pPr indent="0" marL="0">
              <a:buNone/>
            </a:pPr>
            <a:r>
              <a:rPr dirty="0" sz="2400" lang="en-US"/>
              <a:t>NB/Low coverage of Measles means there is problem of immunization services</a:t>
            </a:r>
          </a:p>
          <a:p>
            <a:pPr indent="-319088" marL="319088"/>
            <a:endParaRPr altLang="en-US" dirty="0"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910" name="Title 1"/>
          <p:cNvSpPr>
            <a:spLocks noGrp="1"/>
          </p:cNvSpPr>
          <p:nvPr>
            <p:ph type="title"/>
          </p:nvPr>
        </p:nvSpPr>
        <p:spPr>
          <a:xfrm>
            <a:off x="677334" y="609600"/>
            <a:ext cx="8596668" cy="748983"/>
          </a:xfrm>
        </p:spPr>
        <p:txBody>
          <a:bodyPr/>
          <a:p>
            <a:r>
              <a:rPr b="1" dirty="0" lang="en-US">
                <a:solidFill>
                  <a:schemeClr val="tx2">
                    <a:satMod val="130000"/>
                  </a:schemeClr>
                </a:solidFill>
              </a:rPr>
              <a:t>Categorization of </a:t>
            </a:r>
            <a:r>
              <a:rPr b="1" dirty="0" i="1" lang="en-US" u="sng">
                <a:solidFill>
                  <a:schemeClr val="tx2">
                    <a:satMod val="130000"/>
                  </a:schemeClr>
                </a:solidFill>
              </a:rPr>
              <a:t>coverage</a:t>
            </a:r>
            <a:endParaRPr dirty="0" lang="en-US"/>
          </a:p>
        </p:txBody>
      </p:sp>
      <p:sp>
        <p:nvSpPr>
          <p:cNvPr id="1048911" name="Content Placeholder 4"/>
          <p:cNvSpPr>
            <a:spLocks noGrp="1"/>
          </p:cNvSpPr>
          <p:nvPr>
            <p:ph idx="1"/>
          </p:nvPr>
        </p:nvSpPr>
        <p:spPr>
          <a:xfrm>
            <a:off x="677863" y="3606085"/>
            <a:ext cx="1691850" cy="746974"/>
          </a:xfrm>
          <a:prstGeom prst="rect"/>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p>
            <a:pPr algn="ctr"/>
            <a:r>
              <a:rPr b="1" dirty="0" lang="en-US">
                <a:solidFill>
                  <a:schemeClr val="tx1"/>
                </a:solidFill>
              </a:rPr>
              <a:t>Coverage</a:t>
            </a:r>
          </a:p>
        </p:txBody>
      </p:sp>
      <p:sp>
        <p:nvSpPr>
          <p:cNvPr id="1048912" name="Rectangle 5"/>
          <p:cNvSpPr/>
          <p:nvPr/>
        </p:nvSpPr>
        <p:spPr>
          <a:xfrm>
            <a:off x="3401095" y="2297582"/>
            <a:ext cx="2743200" cy="538341"/>
          </a:xfrm>
          <a:prstGeom prst="rect"/>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000" lang="en-US">
                <a:solidFill>
                  <a:schemeClr val="tx1"/>
                </a:solidFill>
              </a:rPr>
              <a:t>Measles = or over 90%</a:t>
            </a:r>
          </a:p>
        </p:txBody>
      </p:sp>
      <p:sp>
        <p:nvSpPr>
          <p:cNvPr id="1048913" name="Rectangle 6"/>
          <p:cNvSpPr/>
          <p:nvPr/>
        </p:nvSpPr>
        <p:spPr>
          <a:xfrm>
            <a:off x="3401095" y="4975538"/>
            <a:ext cx="2743200" cy="562377"/>
          </a:xfrm>
          <a:prstGeom prst="rect"/>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000" lang="en-US">
                <a:solidFill>
                  <a:schemeClr val="tx1"/>
                </a:solidFill>
              </a:rPr>
              <a:t>Measles below 90%</a:t>
            </a:r>
          </a:p>
        </p:txBody>
      </p:sp>
      <p:sp>
        <p:nvSpPr>
          <p:cNvPr id="1048914" name="Rectangle 7"/>
          <p:cNvSpPr/>
          <p:nvPr/>
        </p:nvSpPr>
        <p:spPr>
          <a:xfrm>
            <a:off x="7100552" y="2297583"/>
            <a:ext cx="2438400" cy="538341"/>
          </a:xfrm>
          <a:prstGeom prst="rect"/>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000" lang="en-US">
                <a:solidFill>
                  <a:schemeClr val="tx1"/>
                </a:solidFill>
              </a:rPr>
              <a:t>Good coverage</a:t>
            </a:r>
          </a:p>
        </p:txBody>
      </p:sp>
      <p:sp>
        <p:nvSpPr>
          <p:cNvPr id="1048915" name="Rectangle 8"/>
          <p:cNvSpPr/>
          <p:nvPr/>
        </p:nvSpPr>
        <p:spPr>
          <a:xfrm>
            <a:off x="7100552" y="4975537"/>
            <a:ext cx="2489200" cy="562378"/>
          </a:xfrm>
          <a:prstGeom prst="rect"/>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400" lang="en-US">
                <a:solidFill>
                  <a:schemeClr val="tx1"/>
                </a:solidFill>
              </a:rPr>
              <a:t>Poor coverage</a:t>
            </a:r>
          </a:p>
        </p:txBody>
      </p:sp>
      <p:sp>
        <p:nvSpPr>
          <p:cNvPr id="1048916" name="Right Arrow 9"/>
          <p:cNvSpPr/>
          <p:nvPr/>
        </p:nvSpPr>
        <p:spPr>
          <a:xfrm rot="19278504">
            <a:off x="2337669" y="2971630"/>
            <a:ext cx="915988" cy="219075"/>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
        <p:nvSpPr>
          <p:cNvPr id="1048917" name="Right Arrow 11"/>
          <p:cNvSpPr/>
          <p:nvPr/>
        </p:nvSpPr>
        <p:spPr>
          <a:xfrm rot="2098596">
            <a:off x="2332848" y="4665062"/>
            <a:ext cx="1012825" cy="1905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
        <p:nvSpPr>
          <p:cNvPr id="1048918" name="Right Arrow 12"/>
          <p:cNvSpPr/>
          <p:nvPr/>
        </p:nvSpPr>
        <p:spPr>
          <a:xfrm>
            <a:off x="6266823" y="5127046"/>
            <a:ext cx="711200" cy="2286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
        <p:nvSpPr>
          <p:cNvPr id="1048919" name="Right Arrow 13"/>
          <p:cNvSpPr/>
          <p:nvPr/>
        </p:nvSpPr>
        <p:spPr>
          <a:xfrm>
            <a:off x="6145367" y="2446229"/>
            <a:ext cx="711200" cy="2286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3" presetSubtype="10">
                                  <p:stCondLst>
                                    <p:cond delay="0"/>
                                  </p:stCondLst>
                                  <p:childTnLst>
                                    <p:set>
                                      <p:cBhvr>
                                        <p:cTn dur="1" fill="hold" id="6">
                                          <p:stCondLst>
                                            <p:cond delay="0"/>
                                          </p:stCondLst>
                                        </p:cTn>
                                        <p:tgtEl>
                                          <p:spTgt spid="1048911"/>
                                        </p:tgtEl>
                                        <p:attrNameLst>
                                          <p:attrName>style.visibility</p:attrName>
                                        </p:attrNameLst>
                                      </p:cBhvr>
                                      <p:to>
                                        <p:strVal val="visible"/>
                                      </p:to>
                                    </p:set>
                                    <p:animEffect transition="in" filter="blinds(horizontal)">
                                      <p:cBhvr>
                                        <p:cTn dur="500" id="7"/>
                                        <p:tgtEl>
                                          <p:spTgt spid="1048911"/>
                                        </p:tgtEl>
                                      </p:cBhvr>
                                    </p:animEffect>
                                  </p:childTnLst>
                                </p:cTn>
                              </p:par>
                            </p:childTnLst>
                          </p:cTn>
                        </p:par>
                      </p:childTnLst>
                    </p:cTn>
                  </p:par>
                  <p:par>
                    <p:cTn fill="hold" id="8">
                      <p:stCondLst>
                        <p:cond delay="indefinite"/>
                      </p:stCondLst>
                      <p:childTnLst>
                        <p:par>
                          <p:cTn fill="hold" id="9">
                            <p:stCondLst>
                              <p:cond delay="0"/>
                            </p:stCondLst>
                            <p:childTnLst>
                              <p:par>
                                <p:cTn fill="hold" grpId="0" id="10" nodeType="clickEffect" presetClass="entr" presetID="3" presetSubtype="10">
                                  <p:stCondLst>
                                    <p:cond delay="0"/>
                                  </p:stCondLst>
                                  <p:childTnLst>
                                    <p:set>
                                      <p:cBhvr>
                                        <p:cTn dur="1" fill="hold" id="11">
                                          <p:stCondLst>
                                            <p:cond delay="0"/>
                                          </p:stCondLst>
                                        </p:cTn>
                                        <p:tgtEl>
                                          <p:spTgt spid="1048912"/>
                                        </p:tgtEl>
                                        <p:attrNameLst>
                                          <p:attrName>style.visibility</p:attrName>
                                        </p:attrNameLst>
                                      </p:cBhvr>
                                      <p:to>
                                        <p:strVal val="visible"/>
                                      </p:to>
                                    </p:set>
                                    <p:animEffect transition="in" filter="blinds(horizontal)">
                                      <p:cBhvr>
                                        <p:cTn dur="500" id="12"/>
                                        <p:tgtEl>
                                          <p:spTgt spid="1048912"/>
                                        </p:tgtEl>
                                      </p:cBhvr>
                                    </p:animEffect>
                                  </p:childTnLst>
                                </p:cTn>
                              </p:par>
                            </p:childTnLst>
                          </p:cTn>
                        </p:par>
                      </p:childTnLst>
                    </p:cTn>
                  </p:par>
                  <p:par>
                    <p:cTn fill="hold" id="13">
                      <p:stCondLst>
                        <p:cond delay="indefinite"/>
                      </p:stCondLst>
                      <p:childTnLst>
                        <p:par>
                          <p:cTn fill="hold" id="14">
                            <p:stCondLst>
                              <p:cond delay="0"/>
                            </p:stCondLst>
                            <p:childTnLst>
                              <p:par>
                                <p:cTn fill="hold" grpId="0" id="15" nodeType="clickEffect" presetClass="entr" presetID="3" presetSubtype="10">
                                  <p:stCondLst>
                                    <p:cond delay="0"/>
                                  </p:stCondLst>
                                  <p:childTnLst>
                                    <p:set>
                                      <p:cBhvr>
                                        <p:cTn dur="1" fill="hold" id="16">
                                          <p:stCondLst>
                                            <p:cond delay="0"/>
                                          </p:stCondLst>
                                        </p:cTn>
                                        <p:tgtEl>
                                          <p:spTgt spid="1048913"/>
                                        </p:tgtEl>
                                        <p:attrNameLst>
                                          <p:attrName>style.visibility</p:attrName>
                                        </p:attrNameLst>
                                      </p:cBhvr>
                                      <p:to>
                                        <p:strVal val="visible"/>
                                      </p:to>
                                    </p:set>
                                    <p:animEffect transition="in" filter="blinds(horizontal)">
                                      <p:cBhvr>
                                        <p:cTn dur="500" id="17"/>
                                        <p:tgtEl>
                                          <p:spTgt spid="1048913"/>
                                        </p:tgtEl>
                                      </p:cBhvr>
                                    </p:animEffect>
                                  </p:childTnLst>
                                </p:cTn>
                              </p:par>
                            </p:childTnLst>
                          </p:cTn>
                        </p:par>
                      </p:childTnLst>
                    </p:cTn>
                  </p:par>
                  <p:par>
                    <p:cTn fill="hold" id="18">
                      <p:stCondLst>
                        <p:cond delay="indefinite"/>
                      </p:stCondLst>
                      <p:childTnLst>
                        <p:par>
                          <p:cTn fill="hold" id="19">
                            <p:stCondLst>
                              <p:cond delay="0"/>
                            </p:stCondLst>
                            <p:childTnLst>
                              <p:par>
                                <p:cTn fill="hold" grpId="0" id="20" nodeType="clickEffect" presetClass="entr" presetID="3" presetSubtype="10">
                                  <p:stCondLst>
                                    <p:cond delay="0"/>
                                  </p:stCondLst>
                                  <p:childTnLst>
                                    <p:set>
                                      <p:cBhvr>
                                        <p:cTn dur="1" fill="hold" id="21">
                                          <p:stCondLst>
                                            <p:cond delay="0"/>
                                          </p:stCondLst>
                                        </p:cTn>
                                        <p:tgtEl>
                                          <p:spTgt spid="1048914"/>
                                        </p:tgtEl>
                                        <p:attrNameLst>
                                          <p:attrName>style.visibility</p:attrName>
                                        </p:attrNameLst>
                                      </p:cBhvr>
                                      <p:to>
                                        <p:strVal val="visible"/>
                                      </p:to>
                                    </p:set>
                                    <p:animEffect transition="in" filter="blinds(horizontal)">
                                      <p:cBhvr>
                                        <p:cTn dur="500" id="22"/>
                                        <p:tgtEl>
                                          <p:spTgt spid="1048914"/>
                                        </p:tgtEl>
                                      </p:cBhvr>
                                    </p:animEffect>
                                  </p:childTnLst>
                                </p:cTn>
                              </p:par>
                            </p:childTnLst>
                          </p:cTn>
                        </p:par>
                      </p:childTnLst>
                    </p:cTn>
                  </p:par>
                  <p:par>
                    <p:cTn fill="hold" id="23">
                      <p:stCondLst>
                        <p:cond delay="indefinite"/>
                      </p:stCondLst>
                      <p:childTnLst>
                        <p:par>
                          <p:cTn fill="hold" id="24">
                            <p:stCondLst>
                              <p:cond delay="0"/>
                            </p:stCondLst>
                            <p:childTnLst>
                              <p:par>
                                <p:cTn fill="hold" grpId="0" id="25" nodeType="clickEffect" presetClass="entr" presetID="3" presetSubtype="10">
                                  <p:stCondLst>
                                    <p:cond delay="0"/>
                                  </p:stCondLst>
                                  <p:childTnLst>
                                    <p:set>
                                      <p:cBhvr>
                                        <p:cTn dur="1" fill="hold" id="26">
                                          <p:stCondLst>
                                            <p:cond delay="0"/>
                                          </p:stCondLst>
                                        </p:cTn>
                                        <p:tgtEl>
                                          <p:spTgt spid="1048915"/>
                                        </p:tgtEl>
                                        <p:attrNameLst>
                                          <p:attrName>style.visibility</p:attrName>
                                        </p:attrNameLst>
                                      </p:cBhvr>
                                      <p:to>
                                        <p:strVal val="visible"/>
                                      </p:to>
                                    </p:set>
                                    <p:animEffect transition="in" filter="blinds(horizontal)">
                                      <p:cBhvr>
                                        <p:cTn dur="500" id="27"/>
                                        <p:tgtEl>
                                          <p:spTgt spid="1048915"/>
                                        </p:tgtEl>
                                      </p:cBhvr>
                                    </p:animEffect>
                                  </p:childTnLst>
                                </p:cTn>
                              </p:par>
                            </p:childTnLst>
                          </p:cTn>
                        </p:par>
                      </p:childTnLst>
                    </p:cTn>
                  </p:par>
                  <p:par>
                    <p:cTn fill="hold" id="28">
                      <p:stCondLst>
                        <p:cond delay="indefinite"/>
                      </p:stCondLst>
                      <p:childTnLst>
                        <p:par>
                          <p:cTn fill="hold" id="29">
                            <p:stCondLst>
                              <p:cond delay="0"/>
                            </p:stCondLst>
                            <p:childTnLst>
                              <p:par>
                                <p:cTn fill="hold" grpId="0" id="30" nodeType="clickEffect" presetClass="entr" presetID="3" presetSubtype="10">
                                  <p:stCondLst>
                                    <p:cond delay="0"/>
                                  </p:stCondLst>
                                  <p:childTnLst>
                                    <p:set>
                                      <p:cBhvr>
                                        <p:cTn dur="1" fill="hold" id="31">
                                          <p:stCondLst>
                                            <p:cond delay="0"/>
                                          </p:stCondLst>
                                        </p:cTn>
                                        <p:tgtEl>
                                          <p:spTgt spid="1048916"/>
                                        </p:tgtEl>
                                        <p:attrNameLst>
                                          <p:attrName>style.visibility</p:attrName>
                                        </p:attrNameLst>
                                      </p:cBhvr>
                                      <p:to>
                                        <p:strVal val="visible"/>
                                      </p:to>
                                    </p:set>
                                    <p:animEffect transition="in" filter="blinds(horizontal)">
                                      <p:cBhvr>
                                        <p:cTn dur="500" id="32"/>
                                        <p:tgtEl>
                                          <p:spTgt spid="1048916"/>
                                        </p:tgtEl>
                                      </p:cBhvr>
                                    </p:animEffect>
                                  </p:childTnLst>
                                </p:cTn>
                              </p:par>
                            </p:childTnLst>
                          </p:cTn>
                        </p:par>
                      </p:childTnLst>
                    </p:cTn>
                  </p:par>
                  <p:par>
                    <p:cTn fill="hold" id="33">
                      <p:stCondLst>
                        <p:cond delay="indefinite"/>
                      </p:stCondLst>
                      <p:childTnLst>
                        <p:par>
                          <p:cTn fill="hold" id="34">
                            <p:stCondLst>
                              <p:cond delay="0"/>
                            </p:stCondLst>
                            <p:childTnLst>
                              <p:par>
                                <p:cTn fill="hold" grpId="0" id="35" nodeType="clickEffect" presetClass="entr" presetID="3" presetSubtype="10">
                                  <p:stCondLst>
                                    <p:cond delay="0"/>
                                  </p:stCondLst>
                                  <p:childTnLst>
                                    <p:set>
                                      <p:cBhvr>
                                        <p:cTn dur="1" fill="hold" id="36">
                                          <p:stCondLst>
                                            <p:cond delay="0"/>
                                          </p:stCondLst>
                                        </p:cTn>
                                        <p:tgtEl>
                                          <p:spTgt spid="1048917"/>
                                        </p:tgtEl>
                                        <p:attrNameLst>
                                          <p:attrName>style.visibility</p:attrName>
                                        </p:attrNameLst>
                                      </p:cBhvr>
                                      <p:to>
                                        <p:strVal val="visible"/>
                                      </p:to>
                                    </p:set>
                                    <p:animEffect transition="in" filter="blinds(horizontal)">
                                      <p:cBhvr>
                                        <p:cTn dur="500" id="37"/>
                                        <p:tgtEl>
                                          <p:spTgt spid="1048917"/>
                                        </p:tgtEl>
                                      </p:cBhvr>
                                    </p:animEffect>
                                  </p:childTnLst>
                                </p:cTn>
                              </p:par>
                            </p:childTnLst>
                          </p:cTn>
                        </p:par>
                      </p:childTnLst>
                    </p:cTn>
                  </p:par>
                  <p:par>
                    <p:cTn fill="hold" id="38">
                      <p:stCondLst>
                        <p:cond delay="indefinite"/>
                      </p:stCondLst>
                      <p:childTnLst>
                        <p:par>
                          <p:cTn fill="hold" id="39">
                            <p:stCondLst>
                              <p:cond delay="0"/>
                            </p:stCondLst>
                            <p:childTnLst>
                              <p:par>
                                <p:cTn fill="hold" grpId="0" id="40" nodeType="clickEffect" presetClass="entr" presetID="3" presetSubtype="10">
                                  <p:stCondLst>
                                    <p:cond delay="0"/>
                                  </p:stCondLst>
                                  <p:childTnLst>
                                    <p:set>
                                      <p:cBhvr>
                                        <p:cTn dur="1" fill="hold" id="41">
                                          <p:stCondLst>
                                            <p:cond delay="0"/>
                                          </p:stCondLst>
                                        </p:cTn>
                                        <p:tgtEl>
                                          <p:spTgt spid="1048918"/>
                                        </p:tgtEl>
                                        <p:attrNameLst>
                                          <p:attrName>style.visibility</p:attrName>
                                        </p:attrNameLst>
                                      </p:cBhvr>
                                      <p:to>
                                        <p:strVal val="visible"/>
                                      </p:to>
                                    </p:set>
                                    <p:animEffect transition="in" filter="blinds(horizontal)">
                                      <p:cBhvr>
                                        <p:cTn dur="500" id="42"/>
                                        <p:tgtEl>
                                          <p:spTgt spid="1048918"/>
                                        </p:tgtEl>
                                      </p:cBhvr>
                                    </p:animEffect>
                                  </p:childTnLst>
                                </p:cTn>
                              </p:par>
                            </p:childTnLst>
                          </p:cTn>
                        </p:par>
                      </p:childTnLst>
                    </p:cTn>
                  </p:par>
                  <p:par>
                    <p:cTn fill="hold" id="43">
                      <p:stCondLst>
                        <p:cond delay="indefinite"/>
                      </p:stCondLst>
                      <p:childTnLst>
                        <p:par>
                          <p:cTn fill="hold" id="44">
                            <p:stCondLst>
                              <p:cond delay="0"/>
                            </p:stCondLst>
                            <p:childTnLst>
                              <p:par>
                                <p:cTn fill="hold" grpId="0" id="45" nodeType="clickEffect" presetClass="entr" presetID="3" presetSubtype="10">
                                  <p:stCondLst>
                                    <p:cond delay="0"/>
                                  </p:stCondLst>
                                  <p:childTnLst>
                                    <p:set>
                                      <p:cBhvr>
                                        <p:cTn dur="1" fill="hold" id="46">
                                          <p:stCondLst>
                                            <p:cond delay="0"/>
                                          </p:stCondLst>
                                        </p:cTn>
                                        <p:tgtEl>
                                          <p:spTgt spid="1048919"/>
                                        </p:tgtEl>
                                        <p:attrNameLst>
                                          <p:attrName>style.visibility</p:attrName>
                                        </p:attrNameLst>
                                      </p:cBhvr>
                                      <p:to>
                                        <p:strVal val="visible"/>
                                      </p:to>
                                    </p:set>
                                    <p:animEffect transition="in" filter="blinds(horizontal)">
                                      <p:cBhvr>
                                        <p:cTn dur="500" id="47"/>
                                        <p:tgtEl>
                                          <p:spTgt spid="10489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911" grpId="0" animBg="1"/>
      <p:bldP spid="1048912" grpId="0" animBg="1"/>
      <p:bldP spid="1048913" grpId="0" animBg="1"/>
      <p:bldP spid="1048914" grpId="0" animBg="1"/>
      <p:bldP spid="1048915" grpId="0" animBg="1"/>
      <p:bldP spid="1048916" grpId="0" animBg="1"/>
      <p:bldP spid="1048917" grpId="0" animBg="1"/>
      <p:bldP spid="1048918" grpId="0" animBg="1"/>
      <p:bldP spid="1048919"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920" name="Title 1"/>
          <p:cNvSpPr>
            <a:spLocks noGrp="1"/>
          </p:cNvSpPr>
          <p:nvPr>
            <p:ph type="title"/>
          </p:nvPr>
        </p:nvSpPr>
        <p:spPr/>
        <p:txBody>
          <a:bodyPr/>
          <a:p>
            <a:r>
              <a:rPr dirty="0" lang="en-US"/>
              <a:t>ACCESS</a:t>
            </a:r>
          </a:p>
        </p:txBody>
      </p:sp>
      <p:sp>
        <p:nvSpPr>
          <p:cNvPr id="1048921" name="Content Placeholder 2"/>
          <p:cNvSpPr>
            <a:spLocks noGrp="1"/>
          </p:cNvSpPr>
          <p:nvPr>
            <p:ph idx="1"/>
          </p:nvPr>
        </p:nvSpPr>
        <p:spPr>
          <a:xfrm>
            <a:off x="677334" y="1468193"/>
            <a:ext cx="9561370" cy="4573170"/>
          </a:xfrm>
        </p:spPr>
        <p:txBody>
          <a:bodyPr>
            <a:normAutofit fontScale="92500" lnSpcReduction="20000"/>
          </a:bodyPr>
          <a:p>
            <a:pPr indent="-319088" marL="319088"/>
            <a:r>
              <a:rPr altLang="en-US" dirty="0" sz="3600" lang="en-US"/>
              <a:t>Possibility of the person reaching the intended place easily and getting service</a:t>
            </a:r>
          </a:p>
          <a:p>
            <a:pPr indent="-319088" marL="319088"/>
            <a:r>
              <a:rPr altLang="en-US" dirty="0" sz="3600" lang="en-US"/>
              <a:t>Vaccination access: determined by 1</a:t>
            </a:r>
            <a:r>
              <a:rPr altLang="en-US" baseline="30000" dirty="0" sz="3600" lang="en-US"/>
              <a:t>st</a:t>
            </a:r>
            <a:r>
              <a:rPr altLang="en-US" dirty="0" sz="3600" lang="en-US"/>
              <a:t> dose of Penta</a:t>
            </a:r>
          </a:p>
          <a:p>
            <a:pPr lvl="1"/>
            <a:r>
              <a:rPr altLang="en-US" dirty="0" sz="3300" lang="en-US"/>
              <a:t>Are they coming? Yes they will be vaccinated – access good</a:t>
            </a:r>
          </a:p>
          <a:p>
            <a:pPr lvl="1"/>
            <a:r>
              <a:rPr altLang="en-US" dirty="0" sz="3300" lang="en-US"/>
              <a:t>If not than they can not be vaccinated.</a:t>
            </a:r>
          </a:p>
          <a:p>
            <a:pPr lvl="1"/>
            <a:r>
              <a:rPr altLang="en-US" dirty="0" sz="3300" lang="en-US"/>
              <a:t>Why are they not coming?? Not accessible</a:t>
            </a:r>
          </a:p>
          <a:p>
            <a:pPr lvl="1"/>
            <a:r>
              <a:rPr altLang="en-US" dirty="0" sz="3300" lang="en-US"/>
              <a:t>Identify the reasons of not accessible</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922" name="Title 1"/>
          <p:cNvSpPr>
            <a:spLocks noGrp="1"/>
          </p:cNvSpPr>
          <p:nvPr>
            <p:ph type="title"/>
          </p:nvPr>
        </p:nvSpPr>
        <p:spPr/>
        <p:txBody>
          <a:bodyPr/>
          <a:p>
            <a:r>
              <a:rPr dirty="0" lang="en-US"/>
              <a:t>UTILIZATION</a:t>
            </a:r>
          </a:p>
        </p:txBody>
      </p:sp>
      <p:sp>
        <p:nvSpPr>
          <p:cNvPr id="1048923" name="Content Placeholder 2"/>
          <p:cNvSpPr>
            <a:spLocks noGrp="1"/>
          </p:cNvSpPr>
          <p:nvPr>
            <p:ph idx="1"/>
          </p:nvPr>
        </p:nvSpPr>
        <p:spPr>
          <a:xfrm>
            <a:off x="257577" y="1596981"/>
            <a:ext cx="10045522" cy="4444382"/>
          </a:xfrm>
        </p:spPr>
        <p:txBody>
          <a:bodyPr>
            <a:normAutofit fontScale="92500" lnSpcReduction="20000"/>
          </a:bodyPr>
          <a:p>
            <a:pPr indent="-319088" marL="319088"/>
            <a:r>
              <a:rPr altLang="en-US" dirty="0" sz="3600" lang="en-US"/>
              <a:t>Continuation of using the services</a:t>
            </a:r>
          </a:p>
          <a:p>
            <a:pPr indent="-319088" marL="319088"/>
            <a:r>
              <a:rPr altLang="en-US" dirty="0" sz="3600" lang="en-US"/>
              <a:t>Vaccination utilization: determined by Measles coverage</a:t>
            </a:r>
          </a:p>
          <a:p>
            <a:pPr lvl="1"/>
            <a:r>
              <a:rPr altLang="en-US" dirty="0" sz="3300" lang="en-US"/>
              <a:t>Do they continue to use the services? Yes, drop out is low.</a:t>
            </a:r>
          </a:p>
          <a:p>
            <a:pPr lvl="1"/>
            <a:r>
              <a:rPr altLang="en-US" dirty="0" sz="3300" lang="en-US"/>
              <a:t>If not than high drop out. They can not finish required doses.</a:t>
            </a:r>
          </a:p>
          <a:p>
            <a:pPr lvl="1"/>
            <a:r>
              <a:rPr altLang="en-US" dirty="0" sz="3300" lang="en-US"/>
              <a:t>Why?? Not utilizing the services</a:t>
            </a:r>
          </a:p>
          <a:p>
            <a:pPr lvl="1"/>
            <a:r>
              <a:rPr altLang="en-US" dirty="0" sz="3300" lang="en-US"/>
              <a:t>Identify the reasons of not utilizing services</a:t>
            </a:r>
          </a:p>
          <a:p>
            <a:endParaRPr dirty="0"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924" name="Title 1"/>
          <p:cNvSpPr>
            <a:spLocks noGrp="1"/>
          </p:cNvSpPr>
          <p:nvPr>
            <p:ph type="title"/>
          </p:nvPr>
        </p:nvSpPr>
        <p:spPr/>
        <p:txBody>
          <a:bodyPr/>
          <a:p>
            <a:r>
              <a:rPr dirty="0" lang="en-US"/>
              <a:t>CALCULATION</a:t>
            </a:r>
          </a:p>
        </p:txBody>
      </p:sp>
      <p:sp>
        <p:nvSpPr>
          <p:cNvPr id="1048925" name="Content Placeholder 2"/>
          <p:cNvSpPr>
            <a:spLocks noGrp="1"/>
          </p:cNvSpPr>
          <p:nvPr>
            <p:ph idx="1"/>
          </p:nvPr>
        </p:nvSpPr>
        <p:spPr/>
        <p:txBody>
          <a:bodyPr/>
          <a:p>
            <a:pPr indent="-319088" marL="319088"/>
            <a:r>
              <a:rPr altLang="en-US" dirty="0" sz="2400" lang="en-US"/>
              <a:t>Children vaccinated with 1</a:t>
            </a:r>
            <a:r>
              <a:rPr altLang="en-US" baseline="30000" dirty="0" sz="2400" lang="en-US"/>
              <a:t>st</a:t>
            </a:r>
            <a:r>
              <a:rPr altLang="en-US" dirty="0" sz="2400" lang="en-US"/>
              <a:t> dose of Penta</a:t>
            </a:r>
          </a:p>
          <a:p>
            <a:pPr indent="-319088" marL="319088"/>
            <a:r>
              <a:rPr altLang="en-US" dirty="0" sz="2400" lang="en-US"/>
              <a:t>Children vaccinated with Measles </a:t>
            </a:r>
          </a:p>
          <a:p>
            <a:pPr indent="-319088" marL="319088"/>
            <a:r>
              <a:rPr altLang="en-US" dirty="0" sz="2400" lang="en-US"/>
              <a:t>Penta 1 – Measles = Children who have dropped out from the service</a:t>
            </a:r>
          </a:p>
          <a:p>
            <a:pPr indent="-319088" marL="319088"/>
            <a:r>
              <a:rPr altLang="en-US" dirty="0" sz="2400" lang="en-US"/>
              <a:t>Drop out rate: multiply 100 (standardization) </a:t>
            </a:r>
          </a:p>
          <a:p>
            <a:endParaRPr dirty="0" lang="en-US"/>
          </a:p>
        </p:txBody>
      </p:sp>
      <p:sp>
        <p:nvSpPr>
          <p:cNvPr id="1048926" name="TextBox 3"/>
          <p:cNvSpPr txBox="1">
            <a:spLocks noChangeArrowheads="1"/>
          </p:cNvSpPr>
          <p:nvPr/>
        </p:nvSpPr>
        <p:spPr bwMode="auto">
          <a:xfrm>
            <a:off x="2051720" y="5013176"/>
            <a:ext cx="5377780" cy="1216174"/>
          </a:xfrm>
          <a:prstGeom prst="rect"/>
          <a:solidFill>
            <a:srgbClr val="FFFF00"/>
          </a:solidFill>
          <a:ln w="57150">
            <a:solidFill>
              <a:srgbClr val="FF0000"/>
            </a:solidFill>
            <a:miter lim="800000"/>
            <a:headEnd/>
            <a:tailEnd/>
          </a:ln>
        </p:spPr>
        <p:txBody>
          <a:bodyPr wrap="square">
            <a:spAutoFit/>
          </a:bodyPr>
          <a:lstStyle>
            <a:lvl1pPr eaLnBrk="0" hangingPunct="0" indent="-319088" marL="319088">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algn="ctr" eaLnBrk="1" hangingPunct="1"/>
            <a:r>
              <a:rPr altLang="en-US" dirty="0" sz="3600" lang="en-US" u="sng"/>
              <a:t>Penta 1 – Measles</a:t>
            </a:r>
            <a:r>
              <a:rPr altLang="en-US" dirty="0" sz="3600" lang="en-US"/>
              <a:t> x 100</a:t>
            </a:r>
            <a:endParaRPr altLang="en-US" dirty="0" sz="3600" lang="en-US" u="sng"/>
          </a:p>
          <a:p>
            <a:pPr algn="ctr" eaLnBrk="1" hangingPunct="1"/>
            <a:r>
              <a:rPr altLang="en-US" dirty="0" sz="3600" lang="en-US"/>
              <a:t>Penta 1</a:t>
            </a: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3" presetSubtype="10">
                                  <p:stCondLst>
                                    <p:cond delay="0"/>
                                  </p:stCondLst>
                                  <p:childTnLst>
                                    <p:set>
                                      <p:cBhvr>
                                        <p:cTn dur="1" fill="hold" id="6">
                                          <p:stCondLst>
                                            <p:cond delay="0"/>
                                          </p:stCondLst>
                                        </p:cTn>
                                        <p:tgtEl>
                                          <p:spTgt spid="1048926"/>
                                        </p:tgtEl>
                                        <p:attrNameLst>
                                          <p:attrName>style.visibility</p:attrName>
                                        </p:attrNameLst>
                                      </p:cBhvr>
                                      <p:to>
                                        <p:strVal val="visible"/>
                                      </p:to>
                                    </p:set>
                                    <p:animEffect transition="in" filter="blinds(horizontal)">
                                      <p:cBhvr>
                                        <p:cTn dur="500" id="7"/>
                                        <p:tgtEl>
                                          <p:spTgt spid="1048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926"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927" name="Title 1"/>
          <p:cNvSpPr>
            <a:spLocks noGrp="1"/>
          </p:cNvSpPr>
          <p:nvPr>
            <p:ph type="title"/>
          </p:nvPr>
        </p:nvSpPr>
        <p:spPr>
          <a:xfrm>
            <a:off x="677334" y="609600"/>
            <a:ext cx="8596668" cy="636958"/>
          </a:xfrm>
        </p:spPr>
        <p:txBody>
          <a:bodyPr>
            <a:normAutofit fontScale="90000"/>
          </a:bodyPr>
          <a:p>
            <a:r>
              <a:rPr b="1" dirty="0" lang="en-US">
                <a:solidFill>
                  <a:schemeClr val="tx2">
                    <a:satMod val="130000"/>
                  </a:schemeClr>
                </a:solidFill>
              </a:rPr>
              <a:t>Categorization of </a:t>
            </a:r>
            <a:r>
              <a:rPr b="1" dirty="0" i="1" lang="en-US" u="sng">
                <a:solidFill>
                  <a:schemeClr val="tx2">
                    <a:satMod val="130000"/>
                  </a:schemeClr>
                </a:solidFill>
              </a:rPr>
              <a:t>utilization</a:t>
            </a:r>
            <a:endParaRPr dirty="0" lang="en-US"/>
          </a:p>
        </p:txBody>
      </p:sp>
      <p:sp>
        <p:nvSpPr>
          <p:cNvPr id="1048928" name="Content Placeholder 3"/>
          <p:cNvSpPr>
            <a:spLocks noGrp="1"/>
          </p:cNvSpPr>
          <p:nvPr>
            <p:ph idx="1"/>
          </p:nvPr>
        </p:nvSpPr>
        <p:spPr>
          <a:xfrm>
            <a:off x="677334" y="3374264"/>
            <a:ext cx="1911320" cy="978795"/>
          </a:xfrm>
          <a:prstGeom prst="rect"/>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p>
            <a:pPr algn="ctr"/>
            <a:r>
              <a:rPr b="1" dirty="0" sz="2000" lang="en-US">
                <a:solidFill>
                  <a:schemeClr val="tx1"/>
                </a:solidFill>
              </a:rPr>
              <a:t>Utilization</a:t>
            </a:r>
          </a:p>
        </p:txBody>
      </p:sp>
      <p:sp>
        <p:nvSpPr>
          <p:cNvPr id="1048929" name="Rectangle 4"/>
          <p:cNvSpPr/>
          <p:nvPr/>
        </p:nvSpPr>
        <p:spPr>
          <a:xfrm>
            <a:off x="3259428" y="2100508"/>
            <a:ext cx="2743200" cy="990600"/>
          </a:xfrm>
          <a:prstGeom prst="rect"/>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000" lang="en-US">
                <a:solidFill>
                  <a:schemeClr val="tx1"/>
                </a:solidFill>
              </a:rPr>
              <a:t>Drop out rate below 10%</a:t>
            </a:r>
          </a:p>
        </p:txBody>
      </p:sp>
      <p:sp>
        <p:nvSpPr>
          <p:cNvPr id="1048930" name="Rectangle 5"/>
          <p:cNvSpPr/>
          <p:nvPr/>
        </p:nvSpPr>
        <p:spPr>
          <a:xfrm>
            <a:off x="3533104" y="4464677"/>
            <a:ext cx="2469524" cy="914400"/>
          </a:xfrm>
          <a:prstGeom prst="rect"/>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000" lang="en-US">
                <a:solidFill>
                  <a:schemeClr val="tx1"/>
                </a:solidFill>
              </a:rPr>
              <a:t>Drop out rate  = or above 10%</a:t>
            </a:r>
          </a:p>
        </p:txBody>
      </p:sp>
      <p:sp>
        <p:nvSpPr>
          <p:cNvPr id="1048931" name="Rectangle 6"/>
          <p:cNvSpPr/>
          <p:nvPr/>
        </p:nvSpPr>
        <p:spPr>
          <a:xfrm>
            <a:off x="6861002" y="1968500"/>
            <a:ext cx="2413000" cy="914400"/>
          </a:xfrm>
          <a:prstGeom prst="rect"/>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000" lang="en-US">
                <a:solidFill>
                  <a:schemeClr val="tx1"/>
                </a:solidFill>
              </a:rPr>
              <a:t>Good utilization</a:t>
            </a:r>
          </a:p>
        </p:txBody>
      </p:sp>
      <p:sp>
        <p:nvSpPr>
          <p:cNvPr id="1048932" name="Rectangle 7"/>
          <p:cNvSpPr/>
          <p:nvPr/>
        </p:nvSpPr>
        <p:spPr>
          <a:xfrm>
            <a:off x="6861001" y="4511899"/>
            <a:ext cx="2413001" cy="742681"/>
          </a:xfrm>
          <a:prstGeom prst="rect"/>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b="1" dirty="0" sz="2000" lang="en-US">
                <a:solidFill>
                  <a:schemeClr val="tx1"/>
                </a:solidFill>
              </a:rPr>
              <a:t>Poor utilization</a:t>
            </a:r>
          </a:p>
        </p:txBody>
      </p:sp>
      <p:sp>
        <p:nvSpPr>
          <p:cNvPr id="1048933" name="Right Arrow 8"/>
          <p:cNvSpPr/>
          <p:nvPr/>
        </p:nvSpPr>
        <p:spPr>
          <a:xfrm rot="19278504">
            <a:off x="2369009" y="2746080"/>
            <a:ext cx="915987" cy="219075"/>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
        <p:nvSpPr>
          <p:cNvPr id="1048934" name="Right Arrow 9"/>
          <p:cNvSpPr/>
          <p:nvPr/>
        </p:nvSpPr>
        <p:spPr>
          <a:xfrm rot="2098596">
            <a:off x="2427359" y="4637827"/>
            <a:ext cx="1012825" cy="1905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
        <p:nvSpPr>
          <p:cNvPr id="1048935" name="Right Arrow 10"/>
          <p:cNvSpPr/>
          <p:nvPr/>
        </p:nvSpPr>
        <p:spPr>
          <a:xfrm>
            <a:off x="6076215" y="2397975"/>
            <a:ext cx="711200" cy="2286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
        <p:nvSpPr>
          <p:cNvPr id="1048936" name="Right Arrow 11"/>
          <p:cNvSpPr/>
          <p:nvPr/>
        </p:nvSpPr>
        <p:spPr>
          <a:xfrm>
            <a:off x="6150874" y="4693277"/>
            <a:ext cx="711200" cy="2286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lang="en-US"/>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3" presetSubtype="10">
                                  <p:stCondLst>
                                    <p:cond delay="0"/>
                                  </p:stCondLst>
                                  <p:childTnLst>
                                    <p:set>
                                      <p:cBhvr>
                                        <p:cTn dur="1" fill="hold" id="6">
                                          <p:stCondLst>
                                            <p:cond delay="0"/>
                                          </p:stCondLst>
                                        </p:cTn>
                                        <p:tgtEl>
                                          <p:spTgt spid="1048928"/>
                                        </p:tgtEl>
                                        <p:attrNameLst>
                                          <p:attrName>style.visibility</p:attrName>
                                        </p:attrNameLst>
                                      </p:cBhvr>
                                      <p:to>
                                        <p:strVal val="visible"/>
                                      </p:to>
                                    </p:set>
                                    <p:animEffect transition="in" filter="blinds(horizontal)">
                                      <p:cBhvr>
                                        <p:cTn dur="500" id="7"/>
                                        <p:tgtEl>
                                          <p:spTgt spid="1048928"/>
                                        </p:tgtEl>
                                      </p:cBhvr>
                                    </p:animEffect>
                                  </p:childTnLst>
                                </p:cTn>
                              </p:par>
                            </p:childTnLst>
                          </p:cTn>
                        </p:par>
                      </p:childTnLst>
                    </p:cTn>
                  </p:par>
                  <p:par>
                    <p:cTn fill="hold" id="8">
                      <p:stCondLst>
                        <p:cond delay="indefinite"/>
                      </p:stCondLst>
                      <p:childTnLst>
                        <p:par>
                          <p:cTn fill="hold" id="9">
                            <p:stCondLst>
                              <p:cond delay="0"/>
                            </p:stCondLst>
                            <p:childTnLst>
                              <p:par>
                                <p:cTn fill="hold" grpId="0" id="10" nodeType="clickEffect" presetClass="entr" presetID="3" presetSubtype="10">
                                  <p:stCondLst>
                                    <p:cond delay="0"/>
                                  </p:stCondLst>
                                  <p:childTnLst>
                                    <p:set>
                                      <p:cBhvr>
                                        <p:cTn dur="1" fill="hold" id="11">
                                          <p:stCondLst>
                                            <p:cond delay="0"/>
                                          </p:stCondLst>
                                        </p:cTn>
                                        <p:tgtEl>
                                          <p:spTgt spid="1048929"/>
                                        </p:tgtEl>
                                        <p:attrNameLst>
                                          <p:attrName>style.visibility</p:attrName>
                                        </p:attrNameLst>
                                      </p:cBhvr>
                                      <p:to>
                                        <p:strVal val="visible"/>
                                      </p:to>
                                    </p:set>
                                    <p:animEffect transition="in" filter="blinds(horizontal)">
                                      <p:cBhvr>
                                        <p:cTn dur="500" id="12"/>
                                        <p:tgtEl>
                                          <p:spTgt spid="1048929"/>
                                        </p:tgtEl>
                                      </p:cBhvr>
                                    </p:animEffect>
                                  </p:childTnLst>
                                </p:cTn>
                              </p:par>
                            </p:childTnLst>
                          </p:cTn>
                        </p:par>
                      </p:childTnLst>
                    </p:cTn>
                  </p:par>
                  <p:par>
                    <p:cTn fill="hold" id="13">
                      <p:stCondLst>
                        <p:cond delay="indefinite"/>
                      </p:stCondLst>
                      <p:childTnLst>
                        <p:par>
                          <p:cTn fill="hold" id="14">
                            <p:stCondLst>
                              <p:cond delay="0"/>
                            </p:stCondLst>
                            <p:childTnLst>
                              <p:par>
                                <p:cTn fill="hold" grpId="0" id="15" nodeType="clickEffect" presetClass="entr" presetID="3" presetSubtype="10">
                                  <p:stCondLst>
                                    <p:cond delay="0"/>
                                  </p:stCondLst>
                                  <p:childTnLst>
                                    <p:set>
                                      <p:cBhvr>
                                        <p:cTn dur="1" fill="hold" id="16">
                                          <p:stCondLst>
                                            <p:cond delay="0"/>
                                          </p:stCondLst>
                                        </p:cTn>
                                        <p:tgtEl>
                                          <p:spTgt spid="1048930"/>
                                        </p:tgtEl>
                                        <p:attrNameLst>
                                          <p:attrName>style.visibility</p:attrName>
                                        </p:attrNameLst>
                                      </p:cBhvr>
                                      <p:to>
                                        <p:strVal val="visible"/>
                                      </p:to>
                                    </p:set>
                                    <p:animEffect transition="in" filter="blinds(horizontal)">
                                      <p:cBhvr>
                                        <p:cTn dur="500" id="17"/>
                                        <p:tgtEl>
                                          <p:spTgt spid="1048930"/>
                                        </p:tgtEl>
                                      </p:cBhvr>
                                    </p:animEffect>
                                  </p:childTnLst>
                                </p:cTn>
                              </p:par>
                            </p:childTnLst>
                          </p:cTn>
                        </p:par>
                      </p:childTnLst>
                    </p:cTn>
                  </p:par>
                  <p:par>
                    <p:cTn fill="hold" id="18">
                      <p:stCondLst>
                        <p:cond delay="indefinite"/>
                      </p:stCondLst>
                      <p:childTnLst>
                        <p:par>
                          <p:cTn fill="hold" id="19">
                            <p:stCondLst>
                              <p:cond delay="0"/>
                            </p:stCondLst>
                            <p:childTnLst>
                              <p:par>
                                <p:cTn fill="hold" grpId="0" id="20" nodeType="clickEffect" presetClass="entr" presetID="3" presetSubtype="10">
                                  <p:stCondLst>
                                    <p:cond delay="0"/>
                                  </p:stCondLst>
                                  <p:childTnLst>
                                    <p:set>
                                      <p:cBhvr>
                                        <p:cTn dur="1" fill="hold" id="21">
                                          <p:stCondLst>
                                            <p:cond delay="0"/>
                                          </p:stCondLst>
                                        </p:cTn>
                                        <p:tgtEl>
                                          <p:spTgt spid="1048931"/>
                                        </p:tgtEl>
                                        <p:attrNameLst>
                                          <p:attrName>style.visibility</p:attrName>
                                        </p:attrNameLst>
                                      </p:cBhvr>
                                      <p:to>
                                        <p:strVal val="visible"/>
                                      </p:to>
                                    </p:set>
                                    <p:animEffect transition="in" filter="blinds(horizontal)">
                                      <p:cBhvr>
                                        <p:cTn dur="500" id="22"/>
                                        <p:tgtEl>
                                          <p:spTgt spid="1048931"/>
                                        </p:tgtEl>
                                      </p:cBhvr>
                                    </p:animEffect>
                                  </p:childTnLst>
                                </p:cTn>
                              </p:par>
                            </p:childTnLst>
                          </p:cTn>
                        </p:par>
                      </p:childTnLst>
                    </p:cTn>
                  </p:par>
                  <p:par>
                    <p:cTn fill="hold" id="23">
                      <p:stCondLst>
                        <p:cond delay="indefinite"/>
                      </p:stCondLst>
                      <p:childTnLst>
                        <p:par>
                          <p:cTn fill="hold" id="24">
                            <p:stCondLst>
                              <p:cond delay="0"/>
                            </p:stCondLst>
                            <p:childTnLst>
                              <p:par>
                                <p:cTn fill="hold" grpId="0" id="25" nodeType="clickEffect" presetClass="entr" presetID="3" presetSubtype="10">
                                  <p:stCondLst>
                                    <p:cond delay="0"/>
                                  </p:stCondLst>
                                  <p:childTnLst>
                                    <p:set>
                                      <p:cBhvr>
                                        <p:cTn dur="1" fill="hold" id="26">
                                          <p:stCondLst>
                                            <p:cond delay="0"/>
                                          </p:stCondLst>
                                        </p:cTn>
                                        <p:tgtEl>
                                          <p:spTgt spid="1048932"/>
                                        </p:tgtEl>
                                        <p:attrNameLst>
                                          <p:attrName>style.visibility</p:attrName>
                                        </p:attrNameLst>
                                      </p:cBhvr>
                                      <p:to>
                                        <p:strVal val="visible"/>
                                      </p:to>
                                    </p:set>
                                    <p:animEffect transition="in" filter="blinds(horizontal)">
                                      <p:cBhvr>
                                        <p:cTn dur="500" id="27"/>
                                        <p:tgtEl>
                                          <p:spTgt spid="1048932"/>
                                        </p:tgtEl>
                                      </p:cBhvr>
                                    </p:animEffect>
                                  </p:childTnLst>
                                </p:cTn>
                              </p:par>
                            </p:childTnLst>
                          </p:cTn>
                        </p:par>
                      </p:childTnLst>
                    </p:cTn>
                  </p:par>
                  <p:par>
                    <p:cTn fill="hold" id="28">
                      <p:stCondLst>
                        <p:cond delay="indefinite"/>
                      </p:stCondLst>
                      <p:childTnLst>
                        <p:par>
                          <p:cTn fill="hold" id="29">
                            <p:stCondLst>
                              <p:cond delay="0"/>
                            </p:stCondLst>
                            <p:childTnLst>
                              <p:par>
                                <p:cTn fill="hold" grpId="0" id="30" nodeType="clickEffect" presetClass="entr" presetID="3" presetSubtype="10">
                                  <p:stCondLst>
                                    <p:cond delay="0"/>
                                  </p:stCondLst>
                                  <p:childTnLst>
                                    <p:set>
                                      <p:cBhvr>
                                        <p:cTn dur="1" fill="hold" id="31">
                                          <p:stCondLst>
                                            <p:cond delay="0"/>
                                          </p:stCondLst>
                                        </p:cTn>
                                        <p:tgtEl>
                                          <p:spTgt spid="1048933"/>
                                        </p:tgtEl>
                                        <p:attrNameLst>
                                          <p:attrName>style.visibility</p:attrName>
                                        </p:attrNameLst>
                                      </p:cBhvr>
                                      <p:to>
                                        <p:strVal val="visible"/>
                                      </p:to>
                                    </p:set>
                                    <p:animEffect transition="in" filter="blinds(horizontal)">
                                      <p:cBhvr>
                                        <p:cTn dur="500" id="32"/>
                                        <p:tgtEl>
                                          <p:spTgt spid="1048933"/>
                                        </p:tgtEl>
                                      </p:cBhvr>
                                    </p:animEffect>
                                  </p:childTnLst>
                                </p:cTn>
                              </p:par>
                            </p:childTnLst>
                          </p:cTn>
                        </p:par>
                      </p:childTnLst>
                    </p:cTn>
                  </p:par>
                  <p:par>
                    <p:cTn fill="hold" id="33">
                      <p:stCondLst>
                        <p:cond delay="indefinite"/>
                      </p:stCondLst>
                      <p:childTnLst>
                        <p:par>
                          <p:cTn fill="hold" id="34">
                            <p:stCondLst>
                              <p:cond delay="0"/>
                            </p:stCondLst>
                            <p:childTnLst>
                              <p:par>
                                <p:cTn fill="hold" grpId="0" id="35" nodeType="clickEffect" presetClass="entr" presetID="3" presetSubtype="10">
                                  <p:stCondLst>
                                    <p:cond delay="0"/>
                                  </p:stCondLst>
                                  <p:childTnLst>
                                    <p:set>
                                      <p:cBhvr>
                                        <p:cTn dur="1" fill="hold" id="36">
                                          <p:stCondLst>
                                            <p:cond delay="0"/>
                                          </p:stCondLst>
                                        </p:cTn>
                                        <p:tgtEl>
                                          <p:spTgt spid="1048934"/>
                                        </p:tgtEl>
                                        <p:attrNameLst>
                                          <p:attrName>style.visibility</p:attrName>
                                        </p:attrNameLst>
                                      </p:cBhvr>
                                      <p:to>
                                        <p:strVal val="visible"/>
                                      </p:to>
                                    </p:set>
                                    <p:animEffect transition="in" filter="blinds(horizontal)">
                                      <p:cBhvr>
                                        <p:cTn dur="500" id="37"/>
                                        <p:tgtEl>
                                          <p:spTgt spid="1048934"/>
                                        </p:tgtEl>
                                      </p:cBhvr>
                                    </p:animEffect>
                                  </p:childTnLst>
                                </p:cTn>
                              </p:par>
                            </p:childTnLst>
                          </p:cTn>
                        </p:par>
                      </p:childTnLst>
                    </p:cTn>
                  </p:par>
                  <p:par>
                    <p:cTn fill="hold" id="38">
                      <p:stCondLst>
                        <p:cond delay="indefinite"/>
                      </p:stCondLst>
                      <p:childTnLst>
                        <p:par>
                          <p:cTn fill="hold" id="39">
                            <p:stCondLst>
                              <p:cond delay="0"/>
                            </p:stCondLst>
                            <p:childTnLst>
                              <p:par>
                                <p:cTn fill="hold" grpId="0" id="40" nodeType="clickEffect" presetClass="entr" presetID="3" presetSubtype="10">
                                  <p:stCondLst>
                                    <p:cond delay="0"/>
                                  </p:stCondLst>
                                  <p:childTnLst>
                                    <p:set>
                                      <p:cBhvr>
                                        <p:cTn dur="1" fill="hold" id="41">
                                          <p:stCondLst>
                                            <p:cond delay="0"/>
                                          </p:stCondLst>
                                        </p:cTn>
                                        <p:tgtEl>
                                          <p:spTgt spid="1048935"/>
                                        </p:tgtEl>
                                        <p:attrNameLst>
                                          <p:attrName>style.visibility</p:attrName>
                                        </p:attrNameLst>
                                      </p:cBhvr>
                                      <p:to>
                                        <p:strVal val="visible"/>
                                      </p:to>
                                    </p:set>
                                    <p:animEffect transition="in" filter="blinds(horizontal)">
                                      <p:cBhvr>
                                        <p:cTn dur="500" id="42"/>
                                        <p:tgtEl>
                                          <p:spTgt spid="1048935"/>
                                        </p:tgtEl>
                                      </p:cBhvr>
                                    </p:animEffect>
                                  </p:childTnLst>
                                </p:cTn>
                              </p:par>
                            </p:childTnLst>
                          </p:cTn>
                        </p:par>
                      </p:childTnLst>
                    </p:cTn>
                  </p:par>
                  <p:par>
                    <p:cTn fill="hold" id="43">
                      <p:stCondLst>
                        <p:cond delay="indefinite"/>
                      </p:stCondLst>
                      <p:childTnLst>
                        <p:par>
                          <p:cTn fill="hold" id="44">
                            <p:stCondLst>
                              <p:cond delay="0"/>
                            </p:stCondLst>
                            <p:childTnLst>
                              <p:par>
                                <p:cTn fill="hold" grpId="0" id="45" nodeType="clickEffect" presetClass="entr" presetID="3" presetSubtype="10">
                                  <p:stCondLst>
                                    <p:cond delay="0"/>
                                  </p:stCondLst>
                                  <p:childTnLst>
                                    <p:set>
                                      <p:cBhvr>
                                        <p:cTn dur="1" fill="hold" id="46">
                                          <p:stCondLst>
                                            <p:cond delay="0"/>
                                          </p:stCondLst>
                                        </p:cTn>
                                        <p:tgtEl>
                                          <p:spTgt spid="1048936"/>
                                        </p:tgtEl>
                                        <p:attrNameLst>
                                          <p:attrName>style.visibility</p:attrName>
                                        </p:attrNameLst>
                                      </p:cBhvr>
                                      <p:to>
                                        <p:strVal val="visible"/>
                                      </p:to>
                                    </p:set>
                                    <p:animEffect transition="in" filter="blinds(horizontal)">
                                      <p:cBhvr>
                                        <p:cTn dur="500" id="47"/>
                                        <p:tgtEl>
                                          <p:spTgt spid="10489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928" grpId="0" animBg="1"/>
      <p:bldP spid="1048929" grpId="0" animBg="1"/>
      <p:bldP spid="1048930" grpId="0" animBg="1"/>
      <p:bldP spid="1048931" grpId="0" animBg="1"/>
      <p:bldP spid="1048932" grpId="0" animBg="1"/>
      <p:bldP spid="1048933" grpId="0" animBg="1"/>
      <p:bldP spid="1048934" grpId="0" animBg="1"/>
      <p:bldP spid="1048935" grpId="0" animBg="1"/>
      <p:bldP spid="1048936" grpId="0" animBg="1"/>
    </p:bld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937" name="Title 1"/>
          <p:cNvSpPr>
            <a:spLocks noGrp="1"/>
          </p:cNvSpPr>
          <p:nvPr>
            <p:ph type="title"/>
          </p:nvPr>
        </p:nvSpPr>
        <p:spPr>
          <a:xfrm>
            <a:off x="677334" y="17315"/>
            <a:ext cx="9033336" cy="755561"/>
          </a:xfrm>
        </p:spPr>
        <p:txBody>
          <a:bodyPr>
            <a:normAutofit/>
          </a:bodyPr>
          <a:p>
            <a:r>
              <a:rPr altLang="en-US" b="1" dirty="0" lang="en-US"/>
              <a:t>Categorization of access and utilization</a:t>
            </a:r>
            <a:endParaRPr dirty="0" lang="en-US"/>
          </a:p>
        </p:txBody>
      </p:sp>
      <p:sp>
        <p:nvSpPr>
          <p:cNvPr id="1048938" name="Content Placeholder 2"/>
          <p:cNvSpPr>
            <a:spLocks noGrp="1"/>
          </p:cNvSpPr>
          <p:nvPr>
            <p:ph idx="1"/>
          </p:nvPr>
        </p:nvSpPr>
        <p:spPr>
          <a:xfrm>
            <a:off x="677334" y="1493949"/>
            <a:ext cx="8596668" cy="4547413"/>
          </a:xfrm>
        </p:spPr>
        <p:txBody>
          <a:bodyPr/>
          <a:p>
            <a:pPr indent="0" marL="0">
              <a:buNone/>
            </a:pPr>
            <a:endParaRPr dirty="0" lang="en-US"/>
          </a:p>
        </p:txBody>
      </p:sp>
      <p:graphicFrame>
        <p:nvGraphicFramePr>
          <p:cNvPr id="4194304" name="Object 2"/>
          <p:cNvGraphicFramePr>
            <a:graphicFrameLocks noChangeAspect="1"/>
          </p:cNvGraphicFramePr>
          <p:nvPr/>
        </p:nvGraphicFramePr>
        <p:xfrm>
          <a:off x="2105199" y="1268760"/>
          <a:ext cx="7038801" cy="2753965"/>
        </p:xfrm>
        <a:graphic>
          <a:graphicData uri="http://schemas.openxmlformats.org/presentationml/2006/ole">
            <mc:AlternateContent xmlns:mc="http://schemas.openxmlformats.org/markup-compatibility/2006">
              <mc:Choice xmlns:v="urn:schemas-microsoft-com:vml" Requires="v">
                <p:oleObj name="MS Organization Chart 2.0" r:id="rId1" spid="_x0000_s1025" imgH="1676160" imgW="4368600" progId="OrgPlusWOPX.4">
                  <p:embed followColorScheme="full"/>
                </p:oleObj>
              </mc:Choice>
              <mc:Fallback>
                <p:oleObj name="MS Organization Chart 2.0" r:id="rId1" imgH="1676160" imgW="4368600" progId="OrgPlusWOPX.4">
                  <p:embed followColorScheme="full"/>
                  <p:pic>
                    <p:nvPicPr>
                      <p:cNvPr id="2097158" name="Object 2"/>
                      <p:cNvPicPr>
                        <a:picLocks noChangeAspect="1" noChangeArrowheads="1"/>
                      </p:cNvPicPr>
                      <p:nvPr/>
                    </p:nvPicPr>
                    <p:blipFill>
                      <a:blip xmlns:r="http://schemas.openxmlformats.org/officeDocument/2006/relationships" r:embed="rId2"/>
                      <a:srcRect/>
                      <a:stretch>
                        <a:fillRect/>
                      </a:stretch>
                    </p:blipFill>
                    <p:spPr bwMode="auto">
                      <a:xfrm>
                        <a:off x="2105199" y="1268760"/>
                        <a:ext cx="7038801" cy="2753965"/>
                      </a:xfrm>
                      <a:prstGeom prst="rect"/>
                    </p:spPr>
                  </p:pic>
                </p:oleObj>
              </mc:Fallback>
            </mc:AlternateContent>
          </a:graphicData>
        </a:graphic>
      </p:graphicFrame>
      <p:sp>
        <p:nvSpPr>
          <p:cNvPr id="1048939" name="Text Box 4"/>
          <p:cNvSpPr txBox="1">
            <a:spLocks noChangeArrowheads="1"/>
          </p:cNvSpPr>
          <p:nvPr/>
        </p:nvSpPr>
        <p:spPr bwMode="auto">
          <a:xfrm>
            <a:off x="811369" y="4101681"/>
            <a:ext cx="8216721" cy="646331"/>
          </a:xfrm>
          <a:prstGeom prst="rect"/>
          <a:noFill/>
          <a:ln w="57150">
            <a:solidFill>
              <a:sysClr lastClr="000000" val="windowText"/>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algn="ctr" defTabSz="914400" eaLnBrk="1" fontAlgn="base" hangingPunct="1" indent="0" latinLnBrk="0" lvl="0" marL="0" marR="0">
              <a:lnSpc>
                <a:spcPct val="100000"/>
              </a:lnSpc>
              <a:spcBef>
                <a:spcPct val="50000"/>
              </a:spcBef>
              <a:spcAft>
                <a:spcPct val="0"/>
              </a:spcAft>
              <a:buClrTx/>
              <a:buSzTx/>
              <a:buFontTx/>
              <a:buNone/>
            </a:pPr>
            <a:r>
              <a:rPr altLang="en-US" baseline="0" b="1" cap="none" sz="3600" i="0" kern="0" kumimoji="0" lang="en-US" noProof="0" normalizeH="0" spc="0" strike="noStrike" u="none">
                <a:ln>
                  <a:noFill/>
                </a:ln>
                <a:solidFill>
                  <a:prstClr val="black"/>
                </a:solidFill>
                <a:effectLst/>
                <a:uLnTx/>
                <a:uFillTx/>
                <a:latin typeface="Arial Rounded MT Bold" panose="020F0704030504030204" pitchFamily="34" charset="0"/>
              </a:rPr>
              <a:t>Interpretation</a:t>
            </a:r>
            <a:endParaRPr altLang="en-US" baseline="0" b="1" cap="none" sz="2400" i="0" kern="0" kumimoji="0" lang="en-US" noProof="0" normalizeH="0" spc="0" strike="noStrike" u="none">
              <a:ln>
                <a:noFill/>
              </a:ln>
              <a:solidFill>
                <a:prstClr val="black"/>
              </a:solidFill>
              <a:effectLst/>
              <a:uLnTx/>
              <a:uFillTx/>
              <a:latin typeface="Arial Rounded MT Bold" panose="020F0704030504030204" pitchFamily="34" charset="0"/>
            </a:endParaRPr>
          </a:p>
        </p:txBody>
      </p:sp>
      <p:sp>
        <p:nvSpPr>
          <p:cNvPr id="1048940" name="Text Box 5"/>
          <p:cNvSpPr txBox="1">
            <a:spLocks noChangeArrowheads="1"/>
          </p:cNvSpPr>
          <p:nvPr/>
        </p:nvSpPr>
        <p:spPr bwMode="auto">
          <a:xfrm>
            <a:off x="228600" y="5334000"/>
            <a:ext cx="1592103" cy="1015663"/>
          </a:xfrm>
          <a:prstGeom prst="rect"/>
          <a:solidFill>
            <a:srgbClr val="0033CC"/>
          </a:solidFill>
          <a:ln w="38100">
            <a:solidFill>
              <a:schemeClr val="tx1"/>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eaLnBrk="1" hangingPunct="1"/>
            <a:r>
              <a:rPr altLang="en-US" dirty="0" sz="2000" lang="en-US">
                <a:solidFill>
                  <a:srgbClr val="CCCCFF"/>
                </a:solidFill>
                <a:latin typeface="Times New Roman" panose="02020603050405020304" pitchFamily="18" charset="0"/>
              </a:rPr>
              <a:t>Category 1</a:t>
            </a:r>
          </a:p>
          <a:p>
            <a:pPr eaLnBrk="1" hangingPunct="1"/>
            <a:r>
              <a:rPr altLang="en-US" dirty="0" sz="2000" lang="en-US">
                <a:solidFill>
                  <a:srgbClr val="CCCCFF"/>
                </a:solidFill>
                <a:latin typeface="Times New Roman" panose="02020603050405020304" pitchFamily="18" charset="0"/>
              </a:rPr>
              <a:t>Good access</a:t>
            </a:r>
          </a:p>
          <a:p>
            <a:pPr eaLnBrk="1" hangingPunct="1"/>
            <a:r>
              <a:rPr altLang="en-US" dirty="0" sz="2000" lang="en-US">
                <a:solidFill>
                  <a:srgbClr val="CCCCFF"/>
                </a:solidFill>
                <a:latin typeface="Times New Roman" panose="02020603050405020304" pitchFamily="18" charset="0"/>
              </a:rPr>
              <a:t>Good </a:t>
            </a:r>
            <a:r>
              <a:rPr altLang="en-US" dirty="0" sz="2000" lang="en-US" err="1">
                <a:solidFill>
                  <a:srgbClr val="CCCCFF"/>
                </a:solidFill>
                <a:latin typeface="Times New Roman" panose="02020603050405020304" pitchFamily="18" charset="0"/>
              </a:rPr>
              <a:t>utilizat</a:t>
            </a:r>
            <a:r>
              <a:rPr altLang="en-US" dirty="0" sz="2000" lang="en-US">
                <a:solidFill>
                  <a:srgbClr val="CCCCFF"/>
                </a:solidFill>
                <a:latin typeface="Times New Roman" panose="02020603050405020304" pitchFamily="18" charset="0"/>
              </a:rPr>
              <a:t>.</a:t>
            </a:r>
            <a:endParaRPr altLang="en-US" dirty="0" sz="2000" lang="en-US">
              <a:latin typeface="Times New Roman" panose="02020603050405020304" pitchFamily="18" charset="0"/>
            </a:endParaRPr>
          </a:p>
        </p:txBody>
      </p:sp>
      <p:sp>
        <p:nvSpPr>
          <p:cNvPr id="1048941" name="Text Box 6"/>
          <p:cNvSpPr txBox="1">
            <a:spLocks noChangeArrowheads="1"/>
          </p:cNvSpPr>
          <p:nvPr/>
        </p:nvSpPr>
        <p:spPr bwMode="auto">
          <a:xfrm>
            <a:off x="2505074" y="5334000"/>
            <a:ext cx="2087425" cy="1015663"/>
          </a:xfrm>
          <a:prstGeom prst="rect"/>
          <a:solidFill>
            <a:srgbClr val="00CC00"/>
          </a:solidFill>
          <a:ln w="38100">
            <a:solidFill>
              <a:sysClr lastClr="000000" val="windowText"/>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srgbClr val="FF0000"/>
                </a:solidFill>
                <a:effectLst/>
                <a:uLnTx/>
                <a:uFillTx/>
                <a:latin typeface="Times New Roman" panose="02020603050405020304" pitchFamily="18" charset="0"/>
              </a:rPr>
              <a:t>Category 2</a:t>
            </a:r>
          </a:p>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srgbClr val="FF0000"/>
                </a:solidFill>
                <a:effectLst/>
                <a:uLnTx/>
                <a:uFillTx/>
                <a:latin typeface="Times New Roman" panose="02020603050405020304" pitchFamily="18" charset="0"/>
              </a:rPr>
              <a:t>Good access</a:t>
            </a:r>
          </a:p>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srgbClr val="FF0000"/>
                </a:solidFill>
                <a:effectLst/>
                <a:uLnTx/>
                <a:uFillTx/>
                <a:latin typeface="Times New Roman" panose="02020603050405020304" pitchFamily="18" charset="0"/>
              </a:rPr>
              <a:t>Poor </a:t>
            </a:r>
            <a:r>
              <a:rPr altLang="en-US" baseline="0" b="0" cap="none" dirty="0" sz="2000" i="0" kern="0" kumimoji="0" lang="en-US" noProof="0" normalizeH="0" spc="0" err="1" strike="noStrike" u="none">
                <a:ln>
                  <a:noFill/>
                </a:ln>
                <a:solidFill>
                  <a:srgbClr val="FF0000"/>
                </a:solidFill>
                <a:effectLst/>
                <a:uLnTx/>
                <a:uFillTx/>
                <a:latin typeface="Times New Roman" panose="02020603050405020304" pitchFamily="18" charset="0"/>
              </a:rPr>
              <a:t>utilizat</a:t>
            </a:r>
            <a:r>
              <a:rPr altLang="en-US" baseline="0" b="0" cap="none" dirty="0" sz="2000" i="0" kern="0" kumimoji="0" lang="en-US" noProof="0" normalizeH="0" spc="0" strike="noStrike" u="none">
                <a:ln>
                  <a:noFill/>
                </a:ln>
                <a:solidFill>
                  <a:srgbClr val="FF0000"/>
                </a:solidFill>
                <a:effectLst/>
                <a:uLnTx/>
                <a:uFillTx/>
                <a:latin typeface="Times New Roman" panose="02020603050405020304" pitchFamily="18" charset="0"/>
              </a:rPr>
              <a:t>.</a:t>
            </a:r>
            <a:endPar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endParaRPr>
          </a:p>
        </p:txBody>
      </p:sp>
      <p:sp>
        <p:nvSpPr>
          <p:cNvPr id="1048942" name="Text Box 7"/>
          <p:cNvSpPr txBox="1">
            <a:spLocks noChangeArrowheads="1"/>
          </p:cNvSpPr>
          <p:nvPr/>
        </p:nvSpPr>
        <p:spPr bwMode="auto">
          <a:xfrm>
            <a:off x="5194002" y="5213963"/>
            <a:ext cx="1870075" cy="1015663"/>
          </a:xfrm>
          <a:prstGeom prst="rect"/>
          <a:solidFill>
            <a:srgbClr val="FFFF00"/>
          </a:solidFill>
          <a:ln w="38100">
            <a:solidFill>
              <a:sysClr lastClr="000000" val="windowText"/>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rPr>
              <a:t>Category 3</a:t>
            </a:r>
          </a:p>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rPr>
              <a:t>Poor access</a:t>
            </a:r>
          </a:p>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rPr>
              <a:t>Good </a:t>
            </a:r>
            <a:r>
              <a:rPr altLang="en-US" baseline="0" b="0" cap="none" dirty="0" sz="2000" i="0" kern="0" kumimoji="0" lang="en-US" noProof="0" normalizeH="0" spc="0" err="1" strike="noStrike" u="none">
                <a:ln>
                  <a:noFill/>
                </a:ln>
                <a:solidFill>
                  <a:prstClr val="black"/>
                </a:solidFill>
                <a:effectLst/>
                <a:uLnTx/>
                <a:uFillTx/>
                <a:latin typeface="Times New Roman" panose="02020603050405020304" pitchFamily="18" charset="0"/>
              </a:rPr>
              <a:t>utilizat</a:t>
            </a:r>
            <a:r>
              <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rPr>
              <a:t>.</a:t>
            </a:r>
          </a:p>
        </p:txBody>
      </p:sp>
      <p:sp>
        <p:nvSpPr>
          <p:cNvPr id="1048943" name="Text Box 8"/>
          <p:cNvSpPr txBox="1">
            <a:spLocks noChangeArrowheads="1"/>
          </p:cNvSpPr>
          <p:nvPr/>
        </p:nvSpPr>
        <p:spPr bwMode="auto">
          <a:xfrm>
            <a:off x="7509726" y="5212479"/>
            <a:ext cx="1518364" cy="1077218"/>
          </a:xfrm>
          <a:prstGeom prst="rect"/>
          <a:solidFill>
            <a:srgbClr val="FF0000"/>
          </a:solidFill>
          <a:ln w="38100">
            <a:solidFill>
              <a:sysClr lastClr="000000" val="windowText"/>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rPr>
              <a:t>Category 4</a:t>
            </a:r>
          </a:p>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rPr>
              <a:t>Poor access</a:t>
            </a:r>
          </a:p>
          <a:p>
            <a:pPr defTabSz="914400" eaLnBrk="1" fontAlgn="base" hangingPunct="1" indent="0" latinLnBrk="0" lvl="0" marL="0" marR="0">
              <a:lnSpc>
                <a:spcPct val="100000"/>
              </a:lnSpc>
              <a:spcBef>
                <a:spcPct val="0"/>
              </a:spcBef>
              <a:spcAft>
                <a:spcPct val="0"/>
              </a:spcAft>
              <a:buClrTx/>
              <a:buSzTx/>
              <a:buFontTx/>
              <a:buNone/>
            </a:pPr>
            <a:r>
              <a:rPr altLang="en-US" baseline="0" b="0" cap="none" dirty="0" sz="2000" i="0" kern="0" kumimoji="0" lang="en-US" noProof="0" normalizeH="0" spc="0" strike="noStrike" u="none">
                <a:ln>
                  <a:noFill/>
                </a:ln>
                <a:solidFill>
                  <a:prstClr val="black"/>
                </a:solidFill>
                <a:effectLst/>
                <a:uLnTx/>
                <a:uFillTx/>
                <a:latin typeface="Times New Roman" panose="02020603050405020304" pitchFamily="18" charset="0"/>
              </a:rPr>
              <a:t>Poor </a:t>
            </a:r>
            <a:r>
              <a:rPr altLang="en-US" baseline="0" b="0" cap="none" dirty="0" sz="2000" i="0" kern="0" kumimoji="0" lang="en-US" noProof="0" normalizeH="0" spc="0" err="1" strike="noStrike" u="none">
                <a:ln>
                  <a:noFill/>
                </a:ln>
                <a:solidFill>
                  <a:prstClr val="black"/>
                </a:solidFill>
                <a:effectLst/>
                <a:uLnTx/>
                <a:uFillTx/>
                <a:latin typeface="Times New Roman" panose="02020603050405020304" pitchFamily="18" charset="0"/>
              </a:rPr>
              <a:t>utilizat</a:t>
            </a:r>
            <a:r>
              <a:rPr altLang="en-US" baseline="0" b="0" cap="none" dirty="0" sz="2400" i="0" kern="0" kumimoji="0" lang="en-US" noProof="0" normalizeH="0" spc="0" strike="noStrike" u="none">
                <a:ln>
                  <a:noFill/>
                </a:ln>
                <a:solidFill>
                  <a:srgbClr val="FF0000"/>
                </a:solidFill>
                <a:effectLst/>
                <a:uLnTx/>
                <a:uFillTx/>
                <a:latin typeface="Times New Roman" panose="02020603050405020304" pitchFamily="18" charset="0"/>
              </a:rPr>
              <a:t>.</a:t>
            </a:r>
            <a:endParaRPr altLang="en-US" baseline="0" b="0" cap="none" dirty="0" sz="2400" i="0" kern="0" kumimoji="0" lang="en-US" noProof="0" normalizeH="0" spc="0" strike="noStrike" u="none">
              <a:ln>
                <a:noFill/>
              </a:ln>
              <a:solidFill>
                <a:prstClr val="black"/>
              </a:solidFill>
              <a:effectLst/>
              <a:uLnTx/>
              <a:uFillTx/>
              <a:latin typeface="Times New Roman" panose="02020603050405020304" pitchFamily="18" charset="0"/>
            </a:endParaRPr>
          </a:p>
        </p:txBody>
      </p:sp>
      <p:sp>
        <p:nvSpPr>
          <p:cNvPr id="1048944" name="Line 9"/>
          <p:cNvSpPr>
            <a:spLocks noChangeShapeType="1"/>
          </p:cNvSpPr>
          <p:nvPr/>
        </p:nvSpPr>
        <p:spPr bwMode="auto">
          <a:xfrm>
            <a:off x="1219200" y="4876800"/>
            <a:ext cx="0" cy="457200"/>
          </a:xfrm>
          <a:prstGeom prst="line"/>
          <a:noFill/>
          <a:ln w="38100">
            <a:solidFill>
              <a:schemeClr val="tx1"/>
            </a:solidFill>
            <a:round/>
            <a:headEnd/>
            <a:tailEnd type="triangle" w="med" len="med"/>
          </a:ln>
        </p:spPr>
        <p:txBody>
          <a:bodyPr anchor="ctr" wrap="none"/>
          <a:p>
            <a:endParaRPr lang="en-US"/>
          </a:p>
        </p:txBody>
      </p:sp>
      <p:sp>
        <p:nvSpPr>
          <p:cNvPr id="1048945" name="Line 10"/>
          <p:cNvSpPr>
            <a:spLocks noChangeShapeType="1"/>
          </p:cNvSpPr>
          <p:nvPr/>
        </p:nvSpPr>
        <p:spPr bwMode="auto">
          <a:xfrm>
            <a:off x="3352800" y="4876800"/>
            <a:ext cx="0" cy="457200"/>
          </a:xfrm>
          <a:prstGeom prst="line"/>
          <a:noFill/>
          <a:ln w="38100">
            <a:solidFill>
              <a:sysClr lastClr="000000" val="windowText"/>
            </a:solidFill>
            <a:round/>
            <a:headEnd/>
            <a:tailEnd type="triangle" w="med" len="med"/>
          </a:ln>
        </p:spPr>
        <p:txBody>
          <a:bodyPr anchor="ctr" wrap="none"/>
          <a:p>
            <a:pPr defTabSz="914400" eaLnBrk="1" fontAlgn="base" hangingPunct="1" indent="0" latinLnBrk="0" lvl="0" marL="0" marR="0">
              <a:lnSpc>
                <a:spcPct val="100000"/>
              </a:lnSpc>
              <a:spcBef>
                <a:spcPct val="0"/>
              </a:spcBef>
              <a:spcAft>
                <a:spcPct val="0"/>
              </a:spcAft>
              <a:buClrTx/>
              <a:buSzTx/>
              <a:buFontTx/>
              <a:buNone/>
            </a:pPr>
            <a:endParaRPr baseline="0" b="0" cap="none" sz="1800" i="0" kern="0" kumimoji="0" lang="en-US" noProof="0" normalizeH="0" spc="0" strike="noStrike" u="none">
              <a:ln>
                <a:noFill/>
              </a:ln>
              <a:solidFill>
                <a:prstClr val="black"/>
              </a:solidFill>
              <a:effectLst/>
              <a:uLnTx/>
              <a:uFillTx/>
              <a:latin typeface="Arial" panose="020B0604020202020204" pitchFamily="34" charset="0"/>
            </a:endParaRPr>
          </a:p>
        </p:txBody>
      </p:sp>
      <p:sp>
        <p:nvSpPr>
          <p:cNvPr id="1048946" name="Line 10"/>
          <p:cNvSpPr>
            <a:spLocks noChangeShapeType="1"/>
          </p:cNvSpPr>
          <p:nvPr/>
        </p:nvSpPr>
        <p:spPr bwMode="auto">
          <a:xfrm>
            <a:off x="6184005" y="4837331"/>
            <a:ext cx="0" cy="457200"/>
          </a:xfrm>
          <a:prstGeom prst="line"/>
          <a:noFill/>
          <a:ln w="38100">
            <a:solidFill>
              <a:schemeClr val="tx1"/>
            </a:solidFill>
            <a:round/>
            <a:headEnd/>
            <a:tailEnd type="triangle" w="med" len="med"/>
          </a:ln>
        </p:spPr>
        <p:txBody>
          <a:bodyPr anchor="ctr" wrap="none"/>
          <a:p>
            <a:endParaRPr lang="en-US"/>
          </a:p>
        </p:txBody>
      </p:sp>
      <p:sp>
        <p:nvSpPr>
          <p:cNvPr id="1048947" name="Line 10"/>
          <p:cNvSpPr>
            <a:spLocks noChangeShapeType="1"/>
          </p:cNvSpPr>
          <p:nvPr/>
        </p:nvSpPr>
        <p:spPr bwMode="auto">
          <a:xfrm>
            <a:off x="8115837" y="4755279"/>
            <a:ext cx="0" cy="457200"/>
          </a:xfrm>
          <a:prstGeom prst="line"/>
          <a:noFill/>
          <a:ln w="38100">
            <a:solidFill>
              <a:sysClr lastClr="000000" val="windowText"/>
            </a:solidFill>
            <a:round/>
            <a:headEnd/>
            <a:tailEnd type="triangle" w="med" len="med"/>
          </a:ln>
        </p:spPr>
        <p:txBody>
          <a:bodyPr anchor="ctr" wrap="none"/>
          <a:p>
            <a:pPr defTabSz="914400" eaLnBrk="1" fontAlgn="base" hangingPunct="1" indent="0" latinLnBrk="0" lvl="0" marL="0" marR="0">
              <a:lnSpc>
                <a:spcPct val="100000"/>
              </a:lnSpc>
              <a:spcBef>
                <a:spcPct val="0"/>
              </a:spcBef>
              <a:spcAft>
                <a:spcPct val="0"/>
              </a:spcAft>
              <a:buClrTx/>
              <a:buSzTx/>
              <a:buFontTx/>
              <a:buNone/>
            </a:pPr>
            <a:endParaRPr baseline="0" b="0" cap="none" sz="1800" i="0" kern="0" kumimoji="0" lang="en-US" noProof="0" normalizeH="0" spc="0" strike="noStrike" u="none">
              <a:ln>
                <a:noFill/>
              </a:ln>
              <a:solidFill>
                <a:prstClr val="black"/>
              </a:solidFill>
              <a:effectLst/>
              <a:uLnTx/>
              <a:uFillTx/>
              <a:latin typeface="Arial" panose="020B0604020202020204" pitchFamily="34" charset="0"/>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3" presetSubtype="16">
                                  <p:stCondLst>
                                    <p:cond delay="0"/>
                                  </p:stCondLst>
                                  <p:childTnLst>
                                    <p:set>
                                      <p:cBhvr>
                                        <p:cTn dur="1" fill="hold" id="6">
                                          <p:stCondLst>
                                            <p:cond delay="0"/>
                                          </p:stCondLst>
                                        </p:cTn>
                                        <p:tgtEl>
                                          <p:spTgt spid="2097158"/>
                                        </p:tgtEl>
                                        <p:attrNameLst>
                                          <p:attrName>style.visibility</p:attrName>
                                        </p:attrNameLst>
                                      </p:cBhvr>
                                      <p:to>
                                        <p:strVal val="visible"/>
                                      </p:to>
                                    </p:set>
                                    <p:anim calcmode="lin" valueType="num">
                                      <p:cBhvr>
                                        <p:cTn dur="500" fill="hold" id="7"/>
                                        <p:tgtEl>
                                          <p:spTgt spid="2097158"/>
                                        </p:tgtEl>
                                        <p:attrNameLst>
                                          <p:attrName>ppt_w</p:attrName>
                                        </p:attrNameLst>
                                      </p:cBhvr>
                                      <p:tavLst>
                                        <p:tav tm="0">
                                          <p:val>
                                            <p:fltVal val="0.0"/>
                                          </p:val>
                                        </p:tav>
                                        <p:tav tm="100000">
                                          <p:val>
                                            <p:strVal val="#ppt_w"/>
                                          </p:val>
                                        </p:tav>
                                      </p:tavLst>
                                    </p:anim>
                                    <p:anim calcmode="lin" valueType="num">
                                      <p:cBhvr>
                                        <p:cTn dur="500" fill="hold" id="8"/>
                                        <p:tgtEl>
                                          <p:spTgt spid="2097158"/>
                                        </p:tgtEl>
                                        <p:attrNameLst>
                                          <p:attrName>ppt_h</p:attrName>
                                        </p:attrNameLst>
                                      </p:cBhvr>
                                      <p:tavLst>
                                        <p:tav tm="0">
                                          <p:val>
                                            <p:fltVal val="0.0"/>
                                          </p:val>
                                        </p:tav>
                                        <p:tav tm="100000">
                                          <p:val>
                                            <p:strVal val="#ppt_h"/>
                                          </p:val>
                                        </p:tav>
                                      </p:tavLst>
                                    </p:anim>
                                  </p:childTnLst>
                                </p:cTn>
                              </p:par>
                            </p:childTnLst>
                          </p:cTn>
                        </p:par>
                      </p:childTnLst>
                    </p:cTn>
                  </p:par>
                  <p:par>
                    <p:cTn fill="hold" id="9">
                      <p:stCondLst>
                        <p:cond delay="indefinite"/>
                      </p:stCondLst>
                      <p:childTnLst>
                        <p:par>
                          <p:cTn fill="hold" id="10">
                            <p:stCondLst>
                              <p:cond delay="0"/>
                            </p:stCondLst>
                            <p:childTnLst>
                              <p:par>
                                <p:cTn fill="hold" grpId="0" id="11" nodeType="clickEffect" presetClass="entr" presetID="23" presetSubtype="16">
                                  <p:stCondLst>
                                    <p:cond delay="0"/>
                                  </p:stCondLst>
                                  <p:childTnLst>
                                    <p:set>
                                      <p:cBhvr>
                                        <p:cTn dur="1" fill="hold" id="12">
                                          <p:stCondLst>
                                            <p:cond delay="0"/>
                                          </p:stCondLst>
                                        </p:cTn>
                                        <p:tgtEl>
                                          <p:spTgt spid="1048939"/>
                                        </p:tgtEl>
                                        <p:attrNameLst>
                                          <p:attrName>style.visibility</p:attrName>
                                        </p:attrNameLst>
                                      </p:cBhvr>
                                      <p:to>
                                        <p:strVal val="visible"/>
                                      </p:to>
                                    </p:set>
                                    <p:anim calcmode="lin" valueType="num">
                                      <p:cBhvr>
                                        <p:cTn dur="500" fill="hold" id="13"/>
                                        <p:tgtEl>
                                          <p:spTgt spid="1048939"/>
                                        </p:tgtEl>
                                        <p:attrNameLst>
                                          <p:attrName>ppt_w</p:attrName>
                                        </p:attrNameLst>
                                      </p:cBhvr>
                                      <p:tavLst>
                                        <p:tav tm="0">
                                          <p:val>
                                            <p:fltVal val="0.0"/>
                                          </p:val>
                                        </p:tav>
                                        <p:tav tm="100000">
                                          <p:val>
                                            <p:strVal val="#ppt_w"/>
                                          </p:val>
                                        </p:tav>
                                      </p:tavLst>
                                    </p:anim>
                                    <p:anim calcmode="lin" valueType="num">
                                      <p:cBhvr>
                                        <p:cTn dur="500" fill="hold" id="14"/>
                                        <p:tgtEl>
                                          <p:spTgt spid="1048939"/>
                                        </p:tgtEl>
                                        <p:attrNameLst>
                                          <p:attrName>ppt_h</p:attrName>
                                        </p:attrNameLst>
                                      </p:cBhvr>
                                      <p:tavLst>
                                        <p:tav tm="0">
                                          <p:val>
                                            <p:fltVal val="0.0"/>
                                          </p:val>
                                        </p:tav>
                                        <p:tav tm="100000">
                                          <p:val>
                                            <p:strVal val="#ppt_h"/>
                                          </p:val>
                                        </p:tav>
                                      </p:tavLst>
                                    </p:anim>
                                  </p:childTnLst>
                                </p:cTn>
                              </p:par>
                            </p:childTnLst>
                          </p:cTn>
                        </p:par>
                      </p:childTnLst>
                    </p:cTn>
                  </p:par>
                  <p:par>
                    <p:cTn fill="hold" id="15">
                      <p:stCondLst>
                        <p:cond delay="indefinite"/>
                      </p:stCondLst>
                      <p:childTnLst>
                        <p:par>
                          <p:cTn fill="hold" id="16">
                            <p:stCondLst>
                              <p:cond delay="0"/>
                            </p:stCondLst>
                            <p:childTnLst>
                              <p:par>
                                <p:cTn fill="hold" grpId="0" id="17" nodeType="clickEffect" presetClass="entr" presetID="23" presetSubtype="32">
                                  <p:stCondLst>
                                    <p:cond delay="0"/>
                                  </p:stCondLst>
                                  <p:childTnLst>
                                    <p:set>
                                      <p:cBhvr>
                                        <p:cTn dur="1" fill="hold" id="18">
                                          <p:stCondLst>
                                            <p:cond delay="0"/>
                                          </p:stCondLst>
                                        </p:cTn>
                                        <p:tgtEl>
                                          <p:spTgt spid="1048940"/>
                                        </p:tgtEl>
                                        <p:attrNameLst>
                                          <p:attrName>style.visibility</p:attrName>
                                        </p:attrNameLst>
                                      </p:cBhvr>
                                      <p:to>
                                        <p:strVal val="visible"/>
                                      </p:to>
                                    </p:set>
                                    <p:anim calcmode="lin" valueType="num">
                                      <p:cBhvr>
                                        <p:cTn dur="500" fill="hold" id="19"/>
                                        <p:tgtEl>
                                          <p:spTgt spid="1048940"/>
                                        </p:tgtEl>
                                        <p:attrNameLst>
                                          <p:attrName>ppt_w</p:attrName>
                                        </p:attrNameLst>
                                      </p:cBhvr>
                                      <p:tavLst>
                                        <p:tav tm="0">
                                          <p:val>
                                            <p:strVal val="4*#ppt_w"/>
                                          </p:val>
                                        </p:tav>
                                        <p:tav tm="100000">
                                          <p:val>
                                            <p:strVal val="#ppt_w"/>
                                          </p:val>
                                        </p:tav>
                                      </p:tavLst>
                                    </p:anim>
                                    <p:anim calcmode="lin" valueType="num">
                                      <p:cBhvr>
                                        <p:cTn dur="500" fill="hold" id="20"/>
                                        <p:tgtEl>
                                          <p:spTgt spid="1048940"/>
                                        </p:tgtEl>
                                        <p:attrNameLst>
                                          <p:attrName>ppt_h</p:attrName>
                                        </p:attrNameLst>
                                      </p:cBhvr>
                                      <p:tavLst>
                                        <p:tav tm="0">
                                          <p:val>
                                            <p:strVal val="4*#ppt_h"/>
                                          </p:val>
                                        </p:tav>
                                        <p:tav tm="100000">
                                          <p:val>
                                            <p:strVal val="#ppt_h"/>
                                          </p:val>
                                        </p:tav>
                                      </p:tavLst>
                                    </p:anim>
                                  </p:childTnLst>
                                </p:cTn>
                              </p:par>
                            </p:childTnLst>
                          </p:cTn>
                        </p:par>
                      </p:childTnLst>
                    </p:cTn>
                  </p:par>
                  <p:par>
                    <p:cTn fill="hold" id="21">
                      <p:stCondLst>
                        <p:cond delay="indefinite"/>
                      </p:stCondLst>
                      <p:childTnLst>
                        <p:par>
                          <p:cTn fill="hold" id="22">
                            <p:stCondLst>
                              <p:cond delay="0"/>
                            </p:stCondLst>
                            <p:childTnLst>
                              <p:par>
                                <p:cTn fill="hold" grpId="0" id="23" nodeType="clickEffect" presetClass="entr" presetID="23" presetSubtype="32">
                                  <p:stCondLst>
                                    <p:cond delay="0"/>
                                  </p:stCondLst>
                                  <p:childTnLst>
                                    <p:set>
                                      <p:cBhvr>
                                        <p:cTn dur="1" fill="hold" id="24">
                                          <p:stCondLst>
                                            <p:cond delay="0"/>
                                          </p:stCondLst>
                                        </p:cTn>
                                        <p:tgtEl>
                                          <p:spTgt spid="1048941"/>
                                        </p:tgtEl>
                                        <p:attrNameLst>
                                          <p:attrName>style.visibility</p:attrName>
                                        </p:attrNameLst>
                                      </p:cBhvr>
                                      <p:to>
                                        <p:strVal val="visible"/>
                                      </p:to>
                                    </p:set>
                                    <p:anim calcmode="lin" valueType="num">
                                      <p:cBhvr>
                                        <p:cTn dur="500" fill="hold" id="25"/>
                                        <p:tgtEl>
                                          <p:spTgt spid="1048941"/>
                                        </p:tgtEl>
                                        <p:attrNameLst>
                                          <p:attrName>ppt_w</p:attrName>
                                        </p:attrNameLst>
                                      </p:cBhvr>
                                      <p:tavLst>
                                        <p:tav tm="0">
                                          <p:val>
                                            <p:strVal val="4*#ppt_w"/>
                                          </p:val>
                                        </p:tav>
                                        <p:tav tm="100000">
                                          <p:val>
                                            <p:strVal val="#ppt_w"/>
                                          </p:val>
                                        </p:tav>
                                      </p:tavLst>
                                    </p:anim>
                                    <p:anim calcmode="lin" valueType="num">
                                      <p:cBhvr>
                                        <p:cTn dur="500" fill="hold" id="26"/>
                                        <p:tgtEl>
                                          <p:spTgt spid="1048941"/>
                                        </p:tgtEl>
                                        <p:attrNameLst>
                                          <p:attrName>ppt_h</p:attrName>
                                        </p:attrNameLst>
                                      </p:cBhvr>
                                      <p:tavLst>
                                        <p:tav tm="0">
                                          <p:val>
                                            <p:strVal val="4*#ppt_h"/>
                                          </p:val>
                                        </p:tav>
                                        <p:tav tm="100000">
                                          <p:val>
                                            <p:strVal val="#ppt_h"/>
                                          </p:val>
                                        </p:tav>
                                      </p:tavLst>
                                    </p:anim>
                                  </p:childTnLst>
                                </p:cTn>
                              </p:par>
                            </p:childTnLst>
                          </p:cTn>
                        </p:par>
                      </p:childTnLst>
                    </p:cTn>
                  </p:par>
                  <p:par>
                    <p:cTn fill="hold" id="27">
                      <p:stCondLst>
                        <p:cond delay="indefinite"/>
                      </p:stCondLst>
                      <p:childTnLst>
                        <p:par>
                          <p:cTn fill="hold" id="28">
                            <p:stCondLst>
                              <p:cond delay="0"/>
                            </p:stCondLst>
                            <p:childTnLst>
                              <p:par>
                                <p:cTn fill="hold" grpId="0" id="29" nodeType="clickEffect" presetClass="entr" presetID="23" presetSubtype="32">
                                  <p:stCondLst>
                                    <p:cond delay="0"/>
                                  </p:stCondLst>
                                  <p:childTnLst>
                                    <p:set>
                                      <p:cBhvr>
                                        <p:cTn dur="1" fill="hold" id="30">
                                          <p:stCondLst>
                                            <p:cond delay="0"/>
                                          </p:stCondLst>
                                        </p:cTn>
                                        <p:tgtEl>
                                          <p:spTgt spid="1048942"/>
                                        </p:tgtEl>
                                        <p:attrNameLst>
                                          <p:attrName>style.visibility</p:attrName>
                                        </p:attrNameLst>
                                      </p:cBhvr>
                                      <p:to>
                                        <p:strVal val="visible"/>
                                      </p:to>
                                    </p:set>
                                    <p:anim calcmode="lin" valueType="num">
                                      <p:cBhvr>
                                        <p:cTn dur="500" fill="hold" id="31"/>
                                        <p:tgtEl>
                                          <p:spTgt spid="1048942"/>
                                        </p:tgtEl>
                                        <p:attrNameLst>
                                          <p:attrName>ppt_w</p:attrName>
                                        </p:attrNameLst>
                                      </p:cBhvr>
                                      <p:tavLst>
                                        <p:tav tm="0">
                                          <p:val>
                                            <p:strVal val="4*#ppt_w"/>
                                          </p:val>
                                        </p:tav>
                                        <p:tav tm="100000">
                                          <p:val>
                                            <p:strVal val="#ppt_w"/>
                                          </p:val>
                                        </p:tav>
                                      </p:tavLst>
                                    </p:anim>
                                    <p:anim calcmode="lin" valueType="num">
                                      <p:cBhvr>
                                        <p:cTn dur="500" fill="hold" id="32"/>
                                        <p:tgtEl>
                                          <p:spTgt spid="1048942"/>
                                        </p:tgtEl>
                                        <p:attrNameLst>
                                          <p:attrName>ppt_h</p:attrName>
                                        </p:attrNameLst>
                                      </p:cBhvr>
                                      <p:tavLst>
                                        <p:tav tm="0">
                                          <p:val>
                                            <p:strVal val="4*#ppt_h"/>
                                          </p:val>
                                        </p:tav>
                                        <p:tav tm="100000">
                                          <p:val>
                                            <p:strVal val="#ppt_h"/>
                                          </p:val>
                                        </p:tav>
                                      </p:tavLst>
                                    </p:anim>
                                  </p:childTnLst>
                                </p:cTn>
                              </p:par>
                            </p:childTnLst>
                          </p:cTn>
                        </p:par>
                      </p:childTnLst>
                    </p:cTn>
                  </p:par>
                  <p:par>
                    <p:cTn fill="hold" id="33">
                      <p:stCondLst>
                        <p:cond delay="indefinite"/>
                      </p:stCondLst>
                      <p:childTnLst>
                        <p:par>
                          <p:cTn fill="hold" id="34">
                            <p:stCondLst>
                              <p:cond delay="0"/>
                            </p:stCondLst>
                            <p:childTnLst>
                              <p:par>
                                <p:cTn fill="hold" grpId="0" id="35" nodeType="clickEffect" presetClass="entr" presetID="23" presetSubtype="32">
                                  <p:stCondLst>
                                    <p:cond delay="0"/>
                                  </p:stCondLst>
                                  <p:childTnLst>
                                    <p:set>
                                      <p:cBhvr>
                                        <p:cTn dur="1" fill="hold" id="36">
                                          <p:stCondLst>
                                            <p:cond delay="0"/>
                                          </p:stCondLst>
                                        </p:cTn>
                                        <p:tgtEl>
                                          <p:spTgt spid="1048943"/>
                                        </p:tgtEl>
                                        <p:attrNameLst>
                                          <p:attrName>style.visibility</p:attrName>
                                        </p:attrNameLst>
                                      </p:cBhvr>
                                      <p:to>
                                        <p:strVal val="visible"/>
                                      </p:to>
                                    </p:set>
                                    <p:anim calcmode="lin" valueType="num">
                                      <p:cBhvr>
                                        <p:cTn dur="500" fill="hold" id="37"/>
                                        <p:tgtEl>
                                          <p:spTgt spid="1048943"/>
                                        </p:tgtEl>
                                        <p:attrNameLst>
                                          <p:attrName>ppt_w</p:attrName>
                                        </p:attrNameLst>
                                      </p:cBhvr>
                                      <p:tavLst>
                                        <p:tav tm="0">
                                          <p:val>
                                            <p:strVal val="4*#ppt_w"/>
                                          </p:val>
                                        </p:tav>
                                        <p:tav tm="100000">
                                          <p:val>
                                            <p:strVal val="#ppt_w"/>
                                          </p:val>
                                        </p:tav>
                                      </p:tavLst>
                                    </p:anim>
                                    <p:anim calcmode="lin" valueType="num">
                                      <p:cBhvr>
                                        <p:cTn dur="500" fill="hold" id="38"/>
                                        <p:tgtEl>
                                          <p:spTgt spid="1048943"/>
                                        </p:tgtEl>
                                        <p:attrNameLst>
                                          <p:attrName>ppt_h</p:attrName>
                                        </p:attrNameLst>
                                      </p:cBhvr>
                                      <p:tavLst>
                                        <p:tav tm="0">
                                          <p:val>
                                            <p:strVal val="4*#ppt_h"/>
                                          </p:val>
                                        </p:tav>
                                        <p:tav tm="100000">
                                          <p:val>
                                            <p:strVal val="#ppt_h"/>
                                          </p:val>
                                        </p:tav>
                                      </p:tavLst>
                                    </p:anim>
                                  </p:childTnLst>
                                </p:cTn>
                              </p:par>
                            </p:childTnLst>
                          </p:cTn>
                        </p:par>
                      </p:childTnLst>
                    </p:cTn>
                  </p:par>
                  <p:par>
                    <p:cTn fill="hold" id="39">
                      <p:stCondLst>
                        <p:cond delay="indefinite"/>
                      </p:stCondLst>
                      <p:childTnLst>
                        <p:par>
                          <p:cTn fill="hold" id="40">
                            <p:stCondLst>
                              <p:cond delay="0"/>
                            </p:stCondLst>
                            <p:childTnLst>
                              <p:par>
                                <p:cTn fill="hold" grpId="0" id="41" nodeType="clickEffect" presetClass="entr" presetID="1" presetSubtype="0">
                                  <p:stCondLst>
                                    <p:cond delay="0"/>
                                  </p:stCondLst>
                                  <p:childTnLst>
                                    <p:set>
                                      <p:cBhvr>
                                        <p:cTn dur="1" fill="hold" id="42">
                                          <p:stCondLst>
                                            <p:cond delay="499"/>
                                          </p:stCondLst>
                                        </p:cTn>
                                        <p:tgtEl>
                                          <p:spTgt spid="1048944"/>
                                        </p:tgtEl>
                                        <p:attrNameLst>
                                          <p:attrName>style.visibility</p:attrName>
                                        </p:attrNameLst>
                                      </p:cBhvr>
                                      <p:to>
                                        <p:strVal val="visible"/>
                                      </p:to>
                                    </p:set>
                                  </p:childTnLst>
                                </p:cTn>
                              </p:par>
                            </p:childTnLst>
                          </p:cTn>
                        </p:par>
                      </p:childTnLst>
                    </p:cTn>
                  </p:par>
                  <p:par>
                    <p:cTn fill="hold" id="43">
                      <p:stCondLst>
                        <p:cond delay="indefinite"/>
                      </p:stCondLst>
                      <p:childTnLst>
                        <p:par>
                          <p:cTn fill="hold" id="44">
                            <p:stCondLst>
                              <p:cond delay="0"/>
                            </p:stCondLst>
                            <p:childTnLst>
                              <p:par>
                                <p:cTn fill="hold" grpId="0" id="45" nodeType="clickEffect" presetClass="entr" presetID="1" presetSubtype="0">
                                  <p:stCondLst>
                                    <p:cond delay="0"/>
                                  </p:stCondLst>
                                  <p:childTnLst>
                                    <p:set>
                                      <p:cBhvr>
                                        <p:cTn dur="1" fill="hold" id="46">
                                          <p:stCondLst>
                                            <p:cond delay="499"/>
                                          </p:stCondLst>
                                        </p:cTn>
                                        <p:tgtEl>
                                          <p:spTgt spid="1048945"/>
                                        </p:tgtEl>
                                        <p:attrNameLst>
                                          <p:attrName>style.visibility</p:attrName>
                                        </p:attrNameLst>
                                      </p:cBhvr>
                                      <p:to>
                                        <p:strVal val="visible"/>
                                      </p:to>
                                    </p:set>
                                  </p:childTnLst>
                                </p:cTn>
                              </p:par>
                            </p:childTnLst>
                          </p:cTn>
                        </p:par>
                      </p:childTnLst>
                    </p:cTn>
                  </p:par>
                  <p:par>
                    <p:cTn fill="hold" id="47">
                      <p:stCondLst>
                        <p:cond delay="indefinite"/>
                      </p:stCondLst>
                      <p:childTnLst>
                        <p:par>
                          <p:cTn fill="hold" id="48">
                            <p:stCondLst>
                              <p:cond delay="0"/>
                            </p:stCondLst>
                            <p:childTnLst>
                              <p:par>
                                <p:cTn fill="hold" grpId="0" id="49" nodeType="clickEffect" presetClass="entr" presetID="1" presetSubtype="0">
                                  <p:stCondLst>
                                    <p:cond delay="0"/>
                                  </p:stCondLst>
                                  <p:childTnLst>
                                    <p:set>
                                      <p:cBhvr>
                                        <p:cTn dur="1" fill="hold" id="50">
                                          <p:stCondLst>
                                            <p:cond delay="499"/>
                                          </p:stCondLst>
                                        </p:cTn>
                                        <p:tgtEl>
                                          <p:spTgt spid="1048946"/>
                                        </p:tgtEl>
                                        <p:attrNameLst>
                                          <p:attrName>style.visibility</p:attrName>
                                        </p:attrNameLst>
                                      </p:cBhvr>
                                      <p:to>
                                        <p:strVal val="visible"/>
                                      </p:to>
                                    </p:set>
                                  </p:childTnLst>
                                </p:cTn>
                              </p:par>
                            </p:childTnLst>
                          </p:cTn>
                        </p:par>
                      </p:childTnLst>
                    </p:cTn>
                  </p:par>
                  <p:par>
                    <p:cTn fill="hold" id="51">
                      <p:stCondLst>
                        <p:cond delay="indefinite"/>
                      </p:stCondLst>
                      <p:childTnLst>
                        <p:par>
                          <p:cTn fill="hold" id="52">
                            <p:stCondLst>
                              <p:cond delay="0"/>
                            </p:stCondLst>
                            <p:childTnLst>
                              <p:par>
                                <p:cTn fill="hold" grpId="0" id="53" nodeType="clickEffect" presetClass="entr" presetID="1" presetSubtype="0">
                                  <p:stCondLst>
                                    <p:cond delay="0"/>
                                  </p:stCondLst>
                                  <p:childTnLst>
                                    <p:set>
                                      <p:cBhvr>
                                        <p:cTn dur="1" fill="hold" id="54">
                                          <p:stCondLst>
                                            <p:cond delay="499"/>
                                          </p:stCondLst>
                                        </p:cTn>
                                        <p:tgtEl>
                                          <p:spTgt spid="1048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939" grpId="0" animBg="1" autoUpdateAnimBg="0"/>
      <p:bldP spid="1048940" grpId="0" animBg="1" autoUpdateAnimBg="0"/>
      <p:bldP spid="1048941" grpId="0" animBg="1" autoUpdateAnimBg="0"/>
      <p:bldP spid="1048942" grpId="0" animBg="1" autoUpdateAnimBg="0"/>
      <p:bldP spid="1048943" grpId="0" animBg="1" autoUpdateAnimBg="0"/>
      <p:bldP spid="1048944" grpId="0" animBg="1"/>
      <p:bldP spid="1048945" grpId="0" animBg="1"/>
      <p:bldP spid="1048946" grpId="0" animBg="1"/>
      <p:bldP spid="1048947" grpId="0" animBg="1"/>
    </p:bld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948" name="Title 1"/>
          <p:cNvSpPr>
            <a:spLocks noGrp="1"/>
          </p:cNvSpPr>
          <p:nvPr>
            <p:ph type="title"/>
          </p:nvPr>
        </p:nvSpPr>
        <p:spPr/>
        <p:txBody>
          <a:bodyPr/>
          <a:p>
            <a:r>
              <a:rPr dirty="0" lang="en-US"/>
              <a:t>RED Activities at District level</a:t>
            </a:r>
          </a:p>
        </p:txBody>
      </p:sp>
      <p:sp>
        <p:nvSpPr>
          <p:cNvPr id="1048949" name="Content Placeholder 2"/>
          <p:cNvSpPr>
            <a:spLocks noGrp="1"/>
          </p:cNvSpPr>
          <p:nvPr>
            <p:ph idx="1"/>
          </p:nvPr>
        </p:nvSpPr>
        <p:spPr/>
        <p:txBody>
          <a:bodyPr/>
          <a:p>
            <a:endParaRPr dirty="0" lang="en-US"/>
          </a:p>
        </p:txBody>
      </p:sp>
      <p:sp>
        <p:nvSpPr>
          <p:cNvPr id="1048950" name="Text Placeholder 2"/>
          <p:cNvSpPr txBox="1"/>
          <p:nvPr/>
        </p:nvSpPr>
        <p:spPr bwMode="auto">
          <a:xfrm>
            <a:off x="381000" y="1676400"/>
            <a:ext cx="1828800" cy="5105400"/>
          </a:xfrm>
          <a:prstGeom prst="rect"/>
          <a:solidFill>
            <a:srgbClr val="FF0000"/>
          </a:solidFill>
          <a:ln>
            <a:noFill/>
          </a:ln>
        </p:spPr>
        <p:txBody>
          <a:bodyPr anchor="t" anchorCtr="0" bIns="45720" compatLnSpc="1" lIns="91440" numCol="1" rIns="91440" tIns="45720" vert="horz" wrap="square">
            <a:prstTxWarp prst="textNoShape"/>
          </a:bodyPr>
          <a:lstStyle>
            <a:lvl1pPr algn="l" eaLnBrk="0" fontAlgn="base" hangingPunct="0" indent="0" marL="0" rtl="0">
              <a:lnSpc>
                <a:spcPts val="2200"/>
              </a:lnSpc>
              <a:spcBef>
                <a:spcPts val="600"/>
              </a:spcBef>
              <a:spcAft>
                <a:spcPts val="1000"/>
              </a:spcAft>
              <a:buClr>
                <a:schemeClr val="accent1"/>
              </a:buClr>
              <a:buSzPct val="76000"/>
              <a:buFont typeface="Wingdings 3" panose="05040102010807070707" pitchFamily="18" charset="2"/>
              <a:buNone/>
              <a:defRPr sz="1600" kern="1200">
                <a:solidFill>
                  <a:schemeClr val="tx2"/>
                </a:solidFill>
                <a:latin typeface="+mn-lt"/>
                <a:ea typeface="+mn-ea"/>
                <a:cs typeface="+mn-cs"/>
              </a:defRPr>
            </a:lvl1pPr>
            <a:lvl2pPr algn="l" eaLnBrk="0" fontAlgn="base" hangingPunct="0" indent="-273050" marL="547688" rtl="0">
              <a:spcBef>
                <a:spcPts val="500"/>
              </a:spcBef>
              <a:spcAft>
                <a:spcPct val="0"/>
              </a:spcAft>
              <a:buClr>
                <a:schemeClr val="accent2"/>
              </a:buClr>
              <a:buSzPct val="76000"/>
              <a:buFont typeface="Wingdings 3" panose="05040102010807070707" pitchFamily="18" charset="2"/>
              <a:buNone/>
              <a:defRPr sz="1200" kern="1200">
                <a:solidFill>
                  <a:schemeClr val="tx2"/>
                </a:solidFill>
                <a:latin typeface="+mn-lt"/>
                <a:ea typeface="+mn-ea"/>
                <a:cs typeface="+mn-cs"/>
              </a:defRPr>
            </a:lvl2pPr>
            <a:lvl3pPr algn="l" eaLnBrk="0" fontAlgn="base" hangingPunct="0" indent="-228600" marL="822325" rtl="0">
              <a:spcBef>
                <a:spcPts val="500"/>
              </a:spcBef>
              <a:spcAft>
                <a:spcPct val="0"/>
              </a:spcAft>
              <a:buClr>
                <a:srgbClr val="BCBCBC"/>
              </a:buClr>
              <a:buSzPct val="76000"/>
              <a:buFont typeface="Wingdings 3" panose="05040102010807070707" pitchFamily="18" charset="2"/>
              <a:buNone/>
              <a:defRPr sz="1000" kern="1200">
                <a:solidFill>
                  <a:schemeClr val="tx1"/>
                </a:solidFill>
                <a:latin typeface="+mn-lt"/>
                <a:ea typeface="+mn-ea"/>
                <a:cs typeface="+mn-cs"/>
              </a:defRPr>
            </a:lvl3pPr>
            <a:lvl4pPr algn="l" eaLnBrk="0" fontAlgn="base" hangingPunct="0" indent="-228600" marL="1096963" rtl="0">
              <a:spcBef>
                <a:spcPts val="400"/>
              </a:spcBef>
              <a:spcAft>
                <a:spcPct val="0"/>
              </a:spcAft>
              <a:buClr>
                <a:srgbClr val="8BA2B4"/>
              </a:buClr>
              <a:buSzPct val="70000"/>
              <a:buFont typeface="Wingdings" panose="05000000000000000000" pitchFamily="2" charset="2"/>
              <a:buNone/>
              <a:defRPr sz="900" kern="1200">
                <a:solidFill>
                  <a:schemeClr val="tx1"/>
                </a:solidFill>
                <a:latin typeface="+mn-lt"/>
                <a:ea typeface="+mn-ea"/>
                <a:cs typeface="+mn-cs"/>
              </a:defRPr>
            </a:lvl4pPr>
            <a:lvl5pPr algn="l" eaLnBrk="0" fontAlgn="base" hangingPunct="0" indent="-228600" marL="1371600" rtl="0">
              <a:spcBef>
                <a:spcPts val="300"/>
              </a:spcBef>
              <a:spcAft>
                <a:spcPct val="0"/>
              </a:spcAft>
              <a:buClr>
                <a:schemeClr val="accent2"/>
              </a:buClr>
              <a:buSzPct val="70000"/>
              <a:buFont typeface="Wingdings" panose="05000000000000000000" pitchFamily="2" charset="2"/>
              <a:buNone/>
              <a:defRPr sz="900" kern="1200">
                <a:solidFill>
                  <a:schemeClr val="tx1"/>
                </a:solidFill>
                <a:latin typeface="+mn-lt"/>
                <a:ea typeface="+mn-ea"/>
                <a:cs typeface="+mn-cs"/>
              </a:defRPr>
            </a:lvl5pPr>
            <a:lvl6pPr algn="l" eaLnBrk="1" hangingPunct="1" indent="-182880" latinLnBrk="0" marL="1645920" rtl="0">
              <a:spcBef>
                <a:spcPts val="300"/>
              </a:spcBef>
              <a:buClr>
                <a:srgbClr val="9FB8CD">
                  <a:shade val="75000"/>
                </a:srgbClr>
              </a:buClr>
              <a:buSzPct val="75000"/>
              <a:buFont typeface="Wingdings 3"/>
              <a:buChar char=""/>
              <a:defRPr sz="1600" kern="1200" kumimoji="0" lang="en-US" smtClean="0">
                <a:solidFill>
                  <a:schemeClr val="tx1"/>
                </a:solidFill>
                <a:latin typeface="+mn-lt"/>
                <a:ea typeface="+mn-ea"/>
                <a:cs typeface="+mn-cs"/>
              </a:defRPr>
            </a:lvl6pPr>
            <a:lvl7pPr algn="l" eaLnBrk="1" hangingPunct="1" indent="-182880" latinLnBrk="0" marL="1828800" rtl="0">
              <a:spcBef>
                <a:spcPts val="300"/>
              </a:spcBef>
              <a:buClr>
                <a:srgbClr val="727CA3">
                  <a:shade val="75000"/>
                </a:srgbClr>
              </a:buClr>
              <a:buSzPct val="75000"/>
              <a:buFont typeface="Wingdings 3"/>
              <a:buChar char=""/>
              <a:defRPr sz="1400" kern="1200" kumimoji="0" lang="en-US" smtClean="0">
                <a:solidFill>
                  <a:schemeClr val="tx1"/>
                </a:solidFill>
                <a:latin typeface="+mn-lt"/>
                <a:ea typeface="+mn-ea"/>
                <a:cs typeface="+mn-cs"/>
              </a:defRPr>
            </a:lvl7pPr>
            <a:lvl8pPr algn="l" eaLnBrk="1" hangingPunct="1" indent="-182880" latinLnBrk="0" marL="2011680" rtl="0">
              <a:spcBef>
                <a:spcPts val="300"/>
              </a:spcBef>
              <a:buClr>
                <a:prstClr val="white">
                  <a:shade val="50000"/>
                </a:prstClr>
              </a:buClr>
              <a:buSzPct val="75000"/>
              <a:buFont typeface="Wingdings 3"/>
              <a:buChar char=""/>
              <a:defRPr sz="1400" kern="1200" kumimoji="0" lang="en-US" smtClean="0">
                <a:solidFill>
                  <a:schemeClr val="tx1"/>
                </a:solidFill>
                <a:latin typeface="+mn-lt"/>
                <a:ea typeface="+mn-ea"/>
                <a:cs typeface="+mn-cs"/>
              </a:defRPr>
            </a:lvl8pPr>
            <a:lvl9pPr algn="l" eaLnBrk="1" hangingPunct="1" indent="-182880" latinLnBrk="0" marL="2194560" rtl="0">
              <a:spcBef>
                <a:spcPts val="300"/>
              </a:spcBef>
              <a:buClr>
                <a:srgbClr val="9FB8CD"/>
              </a:buClr>
              <a:buSzPct val="75000"/>
              <a:buFont typeface="Wingdings 3"/>
              <a:buChar char=""/>
              <a:defRPr sz="1200" kern="1200" kumimoji="0" lang="en-US" smtClean="0">
                <a:solidFill>
                  <a:schemeClr val="tx1"/>
                </a:solidFill>
                <a:latin typeface="+mn-lt"/>
                <a:ea typeface="+mn-ea"/>
                <a:cs typeface="+mn-cs"/>
              </a:defRPr>
            </a:lvl9pPr>
          </a:lstStyle>
          <a:p>
            <a:pPr algn="l" defTabSz="914400" eaLnBrk="1" fontAlgn="base" hangingPunct="1" indent="0" latinLnBrk="0" lvl="0" marL="0" marR="0" rtl="0">
              <a:lnSpc>
                <a:spcPts val="2200"/>
              </a:lnSpc>
              <a:spcBef>
                <a:spcPts val="600"/>
              </a:spcBef>
              <a:spcAft>
                <a:spcPts val="1000"/>
              </a:spcAft>
              <a:buClr>
                <a:srgbClr val="727CA3"/>
              </a:buClr>
              <a:buSzPct val="76000"/>
              <a:buFont typeface="Wingdings 3" panose="05040102010807070707" pitchFamily="18" charset="2"/>
              <a:buNone/>
            </a:pPr>
            <a:endParaRPr altLang="en-US" baseline="0" b="1" cap="none" sz="2800" i="0" kern="1200" kumimoji="0" lang="en-US" noProof="0" normalizeH="0" spc="0" strike="noStrike" u="none">
              <a:ln>
                <a:noFill/>
              </a:ln>
              <a:solidFill>
                <a:srgbClr val="FFFFFF"/>
              </a:solidFill>
              <a:effectLst/>
              <a:uLnTx/>
              <a:uFillTx/>
              <a:latin typeface="Gill Sans MT"/>
              <a:ea typeface="+mn-ea"/>
              <a:cs typeface="+mn-cs"/>
            </a:endParaRPr>
          </a:p>
          <a:p>
            <a:pPr algn="l" defTabSz="914400" eaLnBrk="1" fontAlgn="base" hangingPunct="1" indent="0" latinLnBrk="0" lvl="0" marL="0" marR="0" rtl="0">
              <a:lnSpc>
                <a:spcPts val="2200"/>
              </a:lnSpc>
              <a:spcBef>
                <a:spcPts val="600"/>
              </a:spcBef>
              <a:spcAft>
                <a:spcPts val="1000"/>
              </a:spcAft>
              <a:buClr>
                <a:srgbClr val="727CA3"/>
              </a:buClr>
              <a:buSzPct val="76000"/>
              <a:buFont typeface="Wingdings 3" panose="05040102010807070707" pitchFamily="18" charset="2"/>
              <a:buNone/>
            </a:pPr>
            <a:endParaRPr altLang="en-US" baseline="0" b="1" cap="none" sz="2800" i="0" kern="1200" kumimoji="0" lang="en-US" noProof="0" normalizeH="0" spc="0" strike="noStrike" u="none">
              <a:ln>
                <a:noFill/>
              </a:ln>
              <a:solidFill>
                <a:srgbClr val="FFFFFF"/>
              </a:solidFill>
              <a:effectLst/>
              <a:uLnTx/>
              <a:uFillTx/>
              <a:latin typeface="Gill Sans MT"/>
              <a:ea typeface="+mn-ea"/>
              <a:cs typeface="+mn-cs"/>
            </a:endParaRPr>
          </a:p>
          <a:p>
            <a:pPr algn="l" defTabSz="914400" eaLnBrk="1" fontAlgn="base" hangingPunct="1" indent="0" latinLnBrk="0" lvl="0" marL="0" marR="0" rtl="0">
              <a:lnSpc>
                <a:spcPts val="2200"/>
              </a:lnSpc>
              <a:spcBef>
                <a:spcPts val="600"/>
              </a:spcBef>
              <a:spcAft>
                <a:spcPts val="1000"/>
              </a:spcAft>
              <a:buClr>
                <a:srgbClr val="727CA3"/>
              </a:buClr>
              <a:buSzPct val="76000"/>
              <a:buFont typeface="Wingdings 3" panose="05040102010807070707" pitchFamily="18" charset="2"/>
              <a:buNone/>
            </a:pPr>
            <a:endParaRPr altLang="en-US" baseline="0" b="1" cap="none" sz="2800" i="0" kern="1200" kumimoji="0" lang="en-US" noProof="0" normalizeH="0" spc="0" strike="noStrike" u="none">
              <a:ln>
                <a:noFill/>
              </a:ln>
              <a:solidFill>
                <a:srgbClr val="FFFFFF"/>
              </a:solidFill>
              <a:effectLst/>
              <a:uLnTx/>
              <a:uFillTx/>
              <a:latin typeface="Gill Sans MT"/>
              <a:ea typeface="+mn-ea"/>
              <a:cs typeface="+mn-cs"/>
            </a:endParaRPr>
          </a:p>
          <a:p>
            <a:pPr algn="l" defTabSz="914400" eaLnBrk="1" fontAlgn="base" hangingPunct="1" indent="0" latinLnBrk="0" lvl="0" marL="0" marR="0" rtl="0">
              <a:lnSpc>
                <a:spcPts val="2200"/>
              </a:lnSpc>
              <a:spcBef>
                <a:spcPts val="600"/>
              </a:spcBef>
              <a:spcAft>
                <a:spcPts val="1000"/>
              </a:spcAft>
              <a:buClr>
                <a:srgbClr val="727CA3"/>
              </a:buClr>
              <a:buSzPct val="76000"/>
              <a:buFont typeface="Wingdings 3" panose="05040102010807070707" pitchFamily="18" charset="2"/>
              <a:buNone/>
            </a:pPr>
            <a:r>
              <a:rPr altLang="en-US" baseline="0" b="1" cap="none" sz="2800" i="0" kern="1200" kumimoji="0" lang="en-US" noProof="0" normalizeH="0" spc="0" strike="noStrike" u="none">
                <a:ln>
                  <a:noFill/>
                </a:ln>
                <a:solidFill>
                  <a:srgbClr val="FFFFFF"/>
                </a:solidFill>
                <a:effectLst/>
                <a:uLnTx/>
                <a:uFillTx/>
                <a:latin typeface="Gill Sans MT"/>
                <a:ea typeface="+mn-ea"/>
                <a:cs typeface="+mn-cs"/>
              </a:rPr>
              <a:t>Planning</a:t>
            </a:r>
            <a:endParaRPr altLang="en-US" baseline="0" b="1" cap="none" dirty="0" sz="2800" i="0" kern="1200" kumimoji="0" lang="en-US" noProof="0" normalizeH="0" spc="0" strike="noStrike" u="none">
              <a:ln>
                <a:noFill/>
              </a:ln>
              <a:solidFill>
                <a:srgbClr val="FFFFFF"/>
              </a:solidFill>
              <a:effectLst/>
              <a:uLnTx/>
              <a:uFillTx/>
              <a:latin typeface="Gill Sans MT"/>
              <a:ea typeface="+mn-ea"/>
              <a:cs typeface="+mn-cs"/>
            </a:endParaRPr>
          </a:p>
        </p:txBody>
      </p:sp>
      <p:sp>
        <p:nvSpPr>
          <p:cNvPr id="1048951" name="TextBox 4"/>
          <p:cNvSpPr txBox="1"/>
          <p:nvPr/>
        </p:nvSpPr>
        <p:spPr>
          <a:xfrm>
            <a:off x="2514600" y="1730276"/>
            <a:ext cx="2743200" cy="1815882"/>
          </a:xfrm>
          <a:prstGeom prst="rect"/>
          <a:gradFill rotWithShape="1">
            <a:gsLst>
              <a:gs pos="0">
                <a:sysClr lastClr="000000" val="windowText">
                  <a:shade val="63000"/>
                </a:sysClr>
              </a:gs>
              <a:gs pos="30000">
                <a:sysClr lastClr="000000" val="windowText">
                  <a:shade val="90000"/>
                  <a:satMod val="110000"/>
                </a:sysClr>
              </a:gs>
              <a:gs pos="45000">
                <a:sysClr lastClr="000000" val="windowText">
                  <a:shade val="100000"/>
                  <a:satMod val="118000"/>
                </a:sysClr>
              </a:gs>
              <a:gs pos="55000">
                <a:sysClr lastClr="000000" val="windowText">
                  <a:shade val="100000"/>
                  <a:satMod val="118000"/>
                </a:sysClr>
              </a:gs>
              <a:gs pos="73000">
                <a:sysClr lastClr="000000" val="windowText">
                  <a:shade val="90000"/>
                  <a:satMod val="110000"/>
                </a:sysClr>
              </a:gs>
              <a:gs pos="100000">
                <a:sysClr lastClr="000000" val="windowText">
                  <a:shade val="63000"/>
                </a:sysClr>
              </a:gs>
            </a:gsLst>
            <a:lin ang="950000" scaled="1"/>
          </a:gradFill>
          <a:ln>
            <a:noFill/>
          </a:ln>
          <a:effectLst>
            <a:outerShdw blurRad="50800" dir="5400000" dist="25400" rotWithShape="0">
              <a:srgbClr val="000000">
                <a:alpha val="50000"/>
              </a:srgbClr>
            </a:outerShdw>
          </a:effectLst>
          <a:scene3d>
            <a:camera prst="orthographicFront" fov="0">
              <a:rot lat="0" lon="0" rev="0"/>
            </a:camera>
            <a:lightRig dir="t" rig="soft">
              <a:rot lat="0" lon="0" rev="2700000"/>
            </a:lightRig>
          </a:scene3d>
          <a:sp3d prstMaterial="matte">
            <a:bevelT w="50800" h="50800"/>
            <a:contourClr>
              <a:sysClr lastClr="000000" val="windowText"/>
            </a:contourClr>
          </a:sp3d>
        </p:spPr>
        <p:txBody>
          <a:bodyPr>
            <a:spAutoFit/>
          </a:bodyPr>
          <a:p>
            <a:pPr algn="ctr" defTabSz="914400" eaLnBrk="0" fontAlgn="base" hangingPunct="0" indent="0" latinLnBrk="0" lvl="0" marL="0" marR="0">
              <a:lnSpc>
                <a:spcPct val="100000"/>
              </a:lnSpc>
              <a:spcBef>
                <a:spcPct val="0"/>
              </a:spcBef>
              <a:spcAft>
                <a:spcPct val="0"/>
              </a:spcAft>
              <a:buClrTx/>
              <a:buSzTx/>
              <a:buFontTx/>
              <a:buNone/>
            </a:pPr>
            <a:r>
              <a:rPr baseline="0" b="0" cap="none" dirty="0" sz="2800" i="0" kern="0" kumimoji="0" lang="en-US" noProof="0" normalizeH="0" spc="0" strike="noStrike" u="none">
                <a:ln>
                  <a:noFill/>
                </a:ln>
                <a:solidFill>
                  <a:prstClr val="white"/>
                </a:solidFill>
                <a:effectLst/>
                <a:uLnTx/>
                <a:uFillTx/>
                <a:latin typeface="Gill Sans MT"/>
                <a:ea typeface="+mn-ea"/>
                <a:cs typeface="+mn-cs"/>
              </a:rPr>
              <a:t>Compile, Analyze and Prioritize</a:t>
            </a:r>
          </a:p>
          <a:p>
            <a:pPr algn="ctr" defTabSz="914400" eaLnBrk="0" fontAlgn="base" hangingPunct="0" indent="0" latinLnBrk="0" lvl="0" marL="0" marR="0">
              <a:lnSpc>
                <a:spcPct val="100000"/>
              </a:lnSpc>
              <a:spcBef>
                <a:spcPct val="0"/>
              </a:spcBef>
              <a:spcAft>
                <a:spcPct val="0"/>
              </a:spcAft>
              <a:buClrTx/>
              <a:buSzTx/>
              <a:buFontTx/>
              <a:buNone/>
            </a:pPr>
            <a:endParaRPr baseline="0" b="0" cap="none" dirty="0" sz="2800" i="0" kern="0" kumimoji="0" lang="en-US" noProof="0" normalizeH="0" spc="0" strike="noStrike" u="none">
              <a:ln>
                <a:noFill/>
              </a:ln>
              <a:solidFill>
                <a:prstClr val="white"/>
              </a:solidFill>
              <a:effectLst/>
              <a:uLnTx/>
              <a:uFillTx/>
              <a:latin typeface="Gill Sans MT"/>
              <a:ea typeface="+mn-ea"/>
              <a:cs typeface="+mn-cs"/>
            </a:endParaRPr>
          </a:p>
        </p:txBody>
      </p:sp>
      <p:sp>
        <p:nvSpPr>
          <p:cNvPr id="1048952" name="TextBox 5"/>
          <p:cNvSpPr txBox="1"/>
          <p:nvPr/>
        </p:nvSpPr>
        <p:spPr>
          <a:xfrm>
            <a:off x="4038600" y="4484687"/>
            <a:ext cx="4114800" cy="2051051"/>
          </a:xfrm>
          <a:prstGeom prst="rect"/>
          <a:gradFill rotWithShape="1">
            <a:gsLst>
              <a:gs pos="0">
                <a:srgbClr val="8E736A">
                  <a:tint val="45000"/>
                  <a:satMod val="200000"/>
                </a:srgbClr>
              </a:gs>
              <a:gs pos="30000">
                <a:srgbClr val="8E736A">
                  <a:tint val="61000"/>
                  <a:satMod val="200000"/>
                </a:srgbClr>
              </a:gs>
              <a:gs pos="45000">
                <a:srgbClr val="8E736A">
                  <a:tint val="66000"/>
                  <a:satMod val="200000"/>
                </a:srgbClr>
              </a:gs>
              <a:gs pos="55000">
                <a:srgbClr val="8E736A">
                  <a:tint val="66000"/>
                  <a:satMod val="200000"/>
                </a:srgbClr>
              </a:gs>
              <a:gs pos="73000">
                <a:srgbClr val="8E736A">
                  <a:tint val="61000"/>
                  <a:satMod val="200000"/>
                </a:srgbClr>
              </a:gs>
              <a:gs pos="100000">
                <a:srgbClr val="8E736A">
                  <a:tint val="45000"/>
                  <a:satMod val="200000"/>
                </a:srgbClr>
              </a:gs>
            </a:gsLst>
            <a:lin ang="950000" scaled="1"/>
          </a:gradFill>
          <a:ln w="9525" cap="flat" cmpd="sng" algn="ctr">
            <a:solidFill>
              <a:srgbClr val="8E736A"/>
            </a:solidFill>
            <a:prstDash val="solid"/>
          </a:ln>
          <a:effectLst>
            <a:outerShdw blurRad="38100" dir="5400000" dist="25400" rotWithShape="0">
              <a:srgbClr val="000000">
                <a:alpha val="40000"/>
              </a:srgbClr>
            </a:outerShdw>
          </a:effectLst>
        </p:spPr>
        <p:txBody>
          <a:bodyPr wrap="square">
            <a:spAutoFit/>
          </a:bodyPr>
          <a:p>
            <a:pPr algn="ctr" defTabSz="914400" eaLnBrk="0" fontAlgn="base" hangingPunct="0" indent="0" latinLnBrk="0" lvl="0" marL="0" marR="0">
              <a:lnSpc>
                <a:spcPct val="100000"/>
              </a:lnSpc>
              <a:spcBef>
                <a:spcPct val="0"/>
              </a:spcBef>
              <a:spcAft>
                <a:spcPct val="0"/>
              </a:spcAft>
              <a:buClrTx/>
              <a:buSzTx/>
              <a:buFontTx/>
              <a:buNone/>
            </a:pPr>
            <a:r>
              <a:rPr baseline="0" b="0" cap="none" dirty="0" sz="3200" i="0" kern="0" kumimoji="0" lang="en-US" noProof="0" normalizeH="0" spc="0" strike="noStrike" u="none">
                <a:ln>
                  <a:noFill/>
                </a:ln>
                <a:solidFill>
                  <a:prstClr val="black"/>
                </a:solidFill>
                <a:effectLst/>
                <a:uLnTx/>
                <a:uFillTx/>
                <a:latin typeface="Gill Sans MT"/>
                <a:ea typeface="+mn-ea"/>
                <a:cs typeface="+mn-cs"/>
              </a:rPr>
              <a:t>Health Facility Micro planning:</a:t>
            </a:r>
          </a:p>
          <a:p>
            <a:pPr algn="ctr" defTabSz="914400" eaLnBrk="0" fontAlgn="base" hangingPunct="0" indent="0" latinLnBrk="0" lvl="0" marL="0" marR="0">
              <a:lnSpc>
                <a:spcPct val="100000"/>
              </a:lnSpc>
              <a:spcBef>
                <a:spcPct val="0"/>
              </a:spcBef>
              <a:spcAft>
                <a:spcPct val="0"/>
              </a:spcAft>
              <a:buClrTx/>
              <a:buSzTx/>
              <a:buFontTx/>
              <a:buNone/>
            </a:pPr>
            <a:r>
              <a:rPr baseline="0" b="0" cap="none" dirty="0" sz="3200" i="0" kern="0" kumimoji="0" lang="en-US" noProof="0" normalizeH="0" spc="0" strike="noStrike" u="none">
                <a:ln>
                  <a:noFill/>
                </a:ln>
                <a:solidFill>
                  <a:prstClr val="black"/>
                </a:solidFill>
                <a:effectLst/>
                <a:uLnTx/>
                <a:uFillTx/>
                <a:latin typeface="Gill Sans MT"/>
                <a:ea typeface="+mn-ea"/>
                <a:cs typeface="+mn-cs"/>
              </a:rPr>
              <a:t>Compile, Analyze Prioritize and Plan</a:t>
            </a:r>
          </a:p>
        </p:txBody>
      </p:sp>
      <p:sp>
        <p:nvSpPr>
          <p:cNvPr id="1048953" name="TextBox 6"/>
          <p:cNvSpPr txBox="1"/>
          <p:nvPr/>
        </p:nvSpPr>
        <p:spPr>
          <a:xfrm>
            <a:off x="5867400" y="1676400"/>
            <a:ext cx="2743200" cy="1631216"/>
          </a:xfrm>
          <a:prstGeom prst="rect"/>
          <a:gradFill rotWithShape="1">
            <a:gsLst>
              <a:gs pos="0">
                <a:srgbClr val="9FB8CD">
                  <a:shade val="63000"/>
                </a:srgbClr>
              </a:gs>
              <a:gs pos="30000">
                <a:srgbClr val="9FB8CD">
                  <a:shade val="90000"/>
                  <a:satMod val="110000"/>
                </a:srgbClr>
              </a:gs>
              <a:gs pos="45000">
                <a:srgbClr val="9FB8CD">
                  <a:shade val="100000"/>
                  <a:satMod val="118000"/>
                </a:srgbClr>
              </a:gs>
              <a:gs pos="55000">
                <a:srgbClr val="9FB8CD">
                  <a:shade val="100000"/>
                  <a:satMod val="118000"/>
                </a:srgbClr>
              </a:gs>
              <a:gs pos="73000">
                <a:srgbClr val="9FB8CD">
                  <a:shade val="90000"/>
                  <a:satMod val="110000"/>
                </a:srgbClr>
              </a:gs>
              <a:gs pos="100000">
                <a:srgbClr val="9FB8CD">
                  <a:shade val="63000"/>
                </a:srgbClr>
              </a:gs>
            </a:gsLst>
            <a:lin ang="950000" scaled="1"/>
          </a:gradFill>
          <a:ln>
            <a:noFill/>
          </a:ln>
          <a:effectLst>
            <a:outerShdw blurRad="50800" dir="5400000" dist="25400" rotWithShape="0">
              <a:srgbClr val="000000">
                <a:alpha val="50000"/>
              </a:srgbClr>
            </a:outerShdw>
          </a:effectLst>
          <a:scene3d>
            <a:camera prst="orthographicFront" fov="0">
              <a:rot lat="0" lon="0" rev="0"/>
            </a:camera>
            <a:lightRig dir="t" rig="soft">
              <a:rot lat="0" lon="0" rev="2700000"/>
            </a:lightRig>
          </a:scene3d>
          <a:sp3d prstMaterial="matte">
            <a:bevelT w="50800" h="50800"/>
            <a:contourClr>
              <a:srgbClr val="9FB8CD"/>
            </a:contourClr>
          </a:sp3d>
        </p:spPr>
        <p:txBody>
          <a:bodyPr>
            <a:spAutoFit/>
          </a:bodyPr>
          <a:p>
            <a:pPr algn="ctr" defTabSz="914400" eaLnBrk="0" fontAlgn="base" hangingPunct="0" indent="0" latinLnBrk="0" lvl="0" marL="0" marR="0">
              <a:lnSpc>
                <a:spcPct val="100000"/>
              </a:lnSpc>
              <a:spcBef>
                <a:spcPct val="0"/>
              </a:spcBef>
              <a:spcAft>
                <a:spcPct val="0"/>
              </a:spcAft>
              <a:buClrTx/>
              <a:buSzTx/>
              <a:buFontTx/>
              <a:buNone/>
            </a:pPr>
            <a:r>
              <a:rPr baseline="0" b="0" cap="none" dirty="0" sz="3600" i="0" kern="0" kumimoji="0" lang="en-US" noProof="0" normalizeH="0" spc="0" strike="noStrike" u="none">
                <a:ln>
                  <a:noFill/>
                </a:ln>
                <a:solidFill>
                  <a:prstClr val="white"/>
                </a:solidFill>
                <a:effectLst/>
                <a:uLnTx/>
                <a:uFillTx/>
                <a:latin typeface="Gill Sans MT"/>
                <a:ea typeface="+mn-ea"/>
                <a:cs typeface="+mn-cs"/>
              </a:rPr>
              <a:t>District </a:t>
            </a:r>
          </a:p>
          <a:p>
            <a:pPr algn="ctr" defTabSz="914400" eaLnBrk="0" fontAlgn="base" hangingPunct="0" indent="0" latinLnBrk="0" lvl="0" marL="0" marR="0">
              <a:lnSpc>
                <a:spcPct val="100000"/>
              </a:lnSpc>
              <a:spcBef>
                <a:spcPct val="0"/>
              </a:spcBef>
              <a:spcAft>
                <a:spcPct val="0"/>
              </a:spcAft>
              <a:buClrTx/>
              <a:buSzTx/>
              <a:buFontTx/>
              <a:buNone/>
            </a:pPr>
            <a:r>
              <a:rPr baseline="0" b="0" cap="none" dirty="0" sz="3200" i="0" kern="0" kumimoji="0" lang="en-US" noProof="0" normalizeH="0" spc="0" strike="noStrike" u="none">
                <a:ln>
                  <a:noFill/>
                </a:ln>
                <a:solidFill>
                  <a:prstClr val="white"/>
                </a:solidFill>
                <a:effectLst/>
                <a:uLnTx/>
                <a:uFillTx/>
                <a:latin typeface="Gill Sans MT"/>
                <a:ea typeface="+mn-ea"/>
                <a:cs typeface="+mn-cs"/>
              </a:rPr>
              <a:t>Microplaning</a:t>
            </a:r>
          </a:p>
          <a:p>
            <a:pPr algn="ctr" defTabSz="914400" eaLnBrk="0" fontAlgn="base" hangingPunct="0" indent="0" latinLnBrk="0" lvl="0" marL="0" marR="0">
              <a:lnSpc>
                <a:spcPct val="100000"/>
              </a:lnSpc>
              <a:spcBef>
                <a:spcPct val="0"/>
              </a:spcBef>
              <a:spcAft>
                <a:spcPct val="0"/>
              </a:spcAft>
              <a:buClrTx/>
              <a:buSzTx/>
              <a:buFontTx/>
              <a:buNone/>
            </a:pPr>
            <a:endParaRPr baseline="0" b="0" cap="none" dirty="0" sz="3200" i="0" kern="0" kumimoji="0" lang="en-US" noProof="0" normalizeH="0" spc="0" strike="noStrike" u="none">
              <a:ln>
                <a:noFill/>
              </a:ln>
              <a:solidFill>
                <a:prstClr val="white"/>
              </a:solidFill>
              <a:effectLst/>
              <a:uLnTx/>
              <a:uFillTx/>
              <a:latin typeface="Gill Sans MT"/>
              <a:ea typeface="+mn-ea"/>
              <a:cs typeface="+mn-cs"/>
            </a:endParaRPr>
          </a:p>
        </p:txBody>
      </p:sp>
      <p:sp>
        <p:nvSpPr>
          <p:cNvPr id="1048954" name="Right Arrow 7"/>
          <p:cNvSpPr/>
          <p:nvPr/>
        </p:nvSpPr>
        <p:spPr>
          <a:xfrm rot="16200000" flipH="1">
            <a:off x="4343400" y="3619500"/>
            <a:ext cx="762000" cy="685800"/>
          </a:xfrm>
          <a:prstGeom prst="rightArrow"/>
          <a:solidFill>
            <a:srgbClr val="727CA3"/>
          </a:solidFill>
          <a:ln w="19050" cap="flat" cmpd="sng" algn="ctr">
            <a:solidFill>
              <a:srgbClr val="727CA3">
                <a:shade val="50000"/>
              </a:srgbClr>
            </a:solidFill>
            <a:prstDash val="solid"/>
          </a:ln>
          <a:effectLst/>
        </p:spPr>
        <p:txBody>
          <a:bodyPr anchor="ctr"/>
          <a:p>
            <a:pPr algn="ctr" defTabSz="914400" eaLnBrk="0" fontAlgn="base" hangingPunct="0" indent="0" latinLnBrk="0" lvl="0" marL="0" marR="0">
              <a:lnSpc>
                <a:spcPct val="100000"/>
              </a:lnSpc>
              <a:spcBef>
                <a:spcPct val="0"/>
              </a:spcBef>
              <a:spcAft>
                <a:spcPct val="0"/>
              </a:spcAft>
              <a:buClrTx/>
              <a:buSzTx/>
              <a:buFontTx/>
              <a:buNone/>
            </a:pPr>
            <a:endParaRPr baseline="0" b="0" cap="none" dirty="0" sz="1800" i="0" kern="0" kumimoji="0" lang="en-US" noProof="0" normalizeH="0" spc="0" strike="noStrike" u="none">
              <a:ln>
                <a:noFill/>
              </a:ln>
              <a:solidFill>
                <a:prstClr val="white"/>
              </a:solidFill>
              <a:effectLst/>
              <a:uLnTx/>
              <a:uFillTx/>
              <a:latin typeface="Gill Sans MT"/>
              <a:ea typeface="+mn-ea"/>
              <a:cs typeface="+mn-cs"/>
            </a:endParaRPr>
          </a:p>
        </p:txBody>
      </p:sp>
      <p:cxnSp>
        <p:nvCxnSpPr>
          <p:cNvPr id="3145732" name="Straight Connector 8"/>
          <p:cNvCxnSpPr>
            <a:cxnSpLocks/>
          </p:cNvCxnSpPr>
          <p:nvPr/>
        </p:nvCxnSpPr>
        <p:spPr>
          <a:xfrm>
            <a:off x="2209800" y="3962400"/>
            <a:ext cx="6705600" cy="0"/>
          </a:xfrm>
          <a:prstGeom prst="line"/>
          <a:noFill/>
          <a:ln w="38100" cap="flat" cmpd="sng" algn="ctr">
            <a:solidFill>
              <a:srgbClr val="727CA3"/>
            </a:solidFill>
            <a:prstDash val="sysDash"/>
          </a:ln>
          <a:effectLst/>
        </p:spPr>
      </p:cxnSp>
      <p:sp>
        <p:nvSpPr>
          <p:cNvPr id="1048955" name="Right Arrow 9"/>
          <p:cNvSpPr/>
          <p:nvPr/>
        </p:nvSpPr>
        <p:spPr>
          <a:xfrm rot="5400000" flipH="1" flipV="1">
            <a:off x="6146895" y="3760787"/>
            <a:ext cx="762000" cy="685800"/>
          </a:xfrm>
          <a:prstGeom prst="rightArrow"/>
          <a:solidFill>
            <a:srgbClr val="727CA3"/>
          </a:solidFill>
          <a:ln w="19050" cap="flat" cmpd="sng" algn="ctr">
            <a:solidFill>
              <a:srgbClr val="727CA3">
                <a:shade val="50000"/>
              </a:srgbClr>
            </a:solidFill>
            <a:prstDash val="solid"/>
          </a:ln>
          <a:effectLst/>
        </p:spPr>
        <p:txBody>
          <a:bodyPr anchor="ctr"/>
          <a:p>
            <a:pPr algn="ctr" defTabSz="914400" eaLnBrk="0" fontAlgn="base" hangingPunct="0" indent="0" latinLnBrk="0" lvl="0" marL="0" marR="0">
              <a:lnSpc>
                <a:spcPct val="100000"/>
              </a:lnSpc>
              <a:spcBef>
                <a:spcPct val="0"/>
              </a:spcBef>
              <a:spcAft>
                <a:spcPct val="0"/>
              </a:spcAft>
              <a:buClrTx/>
              <a:buSzTx/>
              <a:buFontTx/>
              <a:buNone/>
            </a:pPr>
            <a:endParaRPr baseline="0" b="0" cap="none" dirty="0" sz="1800" i="0" kern="0" kumimoji="0" lang="en-US" noProof="0" normalizeH="0" spc="0" strike="noStrike" u="none">
              <a:ln>
                <a:noFill/>
              </a:ln>
              <a:solidFill>
                <a:prstClr val="white"/>
              </a:solidFill>
              <a:effectLst/>
              <a:uLnTx/>
              <a:uFillTx/>
              <a:latin typeface="Gill Sans MT"/>
              <a:ea typeface="+mn-ea"/>
              <a:cs typeface="+mn-cs"/>
            </a:endParaRPr>
          </a:p>
        </p:txBody>
      </p:sp>
      <p:sp>
        <p:nvSpPr>
          <p:cNvPr id="1048956" name="TextBox 12"/>
          <p:cNvSpPr txBox="1">
            <a:spLocks noChangeArrowheads="1"/>
          </p:cNvSpPr>
          <p:nvPr/>
        </p:nvSpPr>
        <p:spPr bwMode="auto">
          <a:xfrm>
            <a:off x="2336895" y="3581399"/>
            <a:ext cx="2390641" cy="338554"/>
          </a:xfrm>
          <a:prstGeom prst="rect"/>
          <a:noFill/>
          <a:ln>
            <a:noFill/>
          </a:ln>
        </p:spPr>
        <p:txBody>
          <a:bodyPr wrap="square">
            <a:spAutoFit/>
          </a:bodyPr>
          <a:lstStyle>
            <a:lvl1pPr eaLnBrk="0" hangingPunct="0">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defTabSz="914400" eaLnBrk="0" fontAlgn="base" hangingPunct="0" indent="0" latinLnBrk="0" lvl="0" marL="0" marR="0">
              <a:lnSpc>
                <a:spcPct val="100000"/>
              </a:lnSpc>
              <a:spcBef>
                <a:spcPct val="0"/>
              </a:spcBef>
              <a:spcAft>
                <a:spcPct val="0"/>
              </a:spcAft>
              <a:buClrTx/>
              <a:buSzTx/>
              <a:buFontTx/>
              <a:buNone/>
            </a:pPr>
            <a:r>
              <a:rPr altLang="en-US" dirty="0" sz="1600" kern="0" lang="en-US">
                <a:solidFill>
                  <a:prstClr val="black"/>
                </a:solidFill>
              </a:rPr>
              <a:t>County (district)</a:t>
            </a:r>
            <a:r>
              <a:rPr altLang="en-US" baseline="0" b="0" cap="none" dirty="0" sz="1600" i="0" kern="0" kumimoji="0" lang="en-US" noProof="0" normalizeH="0" spc="0" strike="noStrike" u="none">
                <a:ln>
                  <a:noFill/>
                </a:ln>
                <a:solidFill>
                  <a:prstClr val="black"/>
                </a:solidFill>
                <a:effectLst/>
                <a:uLnTx/>
                <a:uFillTx/>
              </a:rPr>
              <a:t> Level</a:t>
            </a:r>
          </a:p>
        </p:txBody>
      </p:sp>
      <p:sp>
        <p:nvSpPr>
          <p:cNvPr id="1048957" name="TextBox 13"/>
          <p:cNvSpPr txBox="1">
            <a:spLocks noChangeArrowheads="1"/>
          </p:cNvSpPr>
          <p:nvPr/>
        </p:nvSpPr>
        <p:spPr bwMode="auto">
          <a:xfrm>
            <a:off x="2209800" y="4038600"/>
            <a:ext cx="2667000" cy="369888"/>
          </a:xfrm>
          <a:prstGeom prst="rect"/>
          <a:noFill/>
          <a:ln>
            <a:noFill/>
          </a:ln>
        </p:spPr>
        <p:txBody>
          <a:bodyPr>
            <a:spAutoFit/>
          </a:bodyPr>
          <a:lstStyle>
            <a:lvl1pPr eaLnBrk="0" hangingPunct="0">
              <a:defRPr>
                <a:solidFill>
                  <a:schemeClr val="tx1"/>
                </a:solidFill>
                <a:latin typeface="Arial" panose="020B0604020202020204" pitchFamily="34" charset="0"/>
              </a:defRPr>
            </a:lvl1pPr>
            <a:lvl2pPr eaLnBrk="0" hangingPunct="0" indent="-285750" marL="742950">
              <a:defRPr>
                <a:solidFill>
                  <a:schemeClr val="tx1"/>
                </a:solidFill>
                <a:latin typeface="Arial" panose="020B0604020202020204" pitchFamily="34" charset="0"/>
              </a:defRPr>
            </a:lvl2pPr>
            <a:lvl3pPr eaLnBrk="0" hangingPunct="0" indent="-228600" marL="1143000">
              <a:defRPr>
                <a:solidFill>
                  <a:schemeClr val="tx1"/>
                </a:solidFill>
                <a:latin typeface="Arial" panose="020B0604020202020204" pitchFamily="34" charset="0"/>
              </a:defRPr>
            </a:lvl3pPr>
            <a:lvl4pPr eaLnBrk="0" hangingPunct="0" indent="-228600" marL="1600200">
              <a:defRPr>
                <a:solidFill>
                  <a:schemeClr val="tx1"/>
                </a:solidFill>
                <a:latin typeface="Arial" panose="020B0604020202020204" pitchFamily="34" charset="0"/>
              </a:defRPr>
            </a:lvl4pPr>
            <a:lvl5pPr eaLnBrk="0" hangingPunct="0" indent="-228600" marL="2057400">
              <a:defRPr>
                <a:solidFill>
                  <a:schemeClr val="tx1"/>
                </a:solidFill>
                <a:latin typeface="Arial" panose="020B0604020202020204" pitchFamily="34" charset="0"/>
              </a:defRPr>
            </a:lvl5pPr>
            <a:lvl6pPr eaLnBrk="0" fontAlgn="base" hangingPunct="0" indent="-228600" marL="2514600">
              <a:spcBef>
                <a:spcPct val="0"/>
              </a:spcBef>
              <a:spcAft>
                <a:spcPct val="0"/>
              </a:spcAft>
              <a:defRPr>
                <a:solidFill>
                  <a:schemeClr val="tx1"/>
                </a:solidFill>
                <a:latin typeface="Arial" panose="020B0604020202020204" pitchFamily="34" charset="0"/>
              </a:defRPr>
            </a:lvl6pPr>
            <a:lvl7pPr eaLnBrk="0" fontAlgn="base" hangingPunct="0" indent="-228600" marL="2971800">
              <a:spcBef>
                <a:spcPct val="0"/>
              </a:spcBef>
              <a:spcAft>
                <a:spcPct val="0"/>
              </a:spcAft>
              <a:defRPr>
                <a:solidFill>
                  <a:schemeClr val="tx1"/>
                </a:solidFill>
                <a:latin typeface="Arial" panose="020B0604020202020204" pitchFamily="34" charset="0"/>
              </a:defRPr>
            </a:lvl7pPr>
            <a:lvl8pPr eaLnBrk="0" fontAlgn="base" hangingPunct="0" indent="-228600" marL="3429000">
              <a:spcBef>
                <a:spcPct val="0"/>
              </a:spcBef>
              <a:spcAft>
                <a:spcPct val="0"/>
              </a:spcAft>
              <a:defRPr>
                <a:solidFill>
                  <a:schemeClr val="tx1"/>
                </a:solidFill>
                <a:latin typeface="Arial" panose="020B0604020202020204" pitchFamily="34" charset="0"/>
              </a:defRPr>
            </a:lvl8pPr>
            <a:lvl9pPr eaLnBrk="0" fontAlgn="base" hangingPunct="0" indent="-228600" marL="3886200">
              <a:spcBef>
                <a:spcPct val="0"/>
              </a:spcBef>
              <a:spcAft>
                <a:spcPct val="0"/>
              </a:spcAft>
              <a:defRPr>
                <a:solidFill>
                  <a:schemeClr val="tx1"/>
                </a:solidFill>
                <a:latin typeface="Arial" panose="020B0604020202020204" pitchFamily="34" charset="0"/>
              </a:defRPr>
            </a:lvl9pPr>
          </a:lstStyle>
          <a:p>
            <a:pPr defTabSz="914400" eaLnBrk="0" fontAlgn="base" hangingPunct="0" indent="0" latinLnBrk="0" lvl="0" marL="0" marR="0">
              <a:lnSpc>
                <a:spcPct val="100000"/>
              </a:lnSpc>
              <a:spcBef>
                <a:spcPct val="0"/>
              </a:spcBef>
              <a:spcAft>
                <a:spcPct val="0"/>
              </a:spcAft>
              <a:buClrTx/>
              <a:buSzTx/>
              <a:buFontTx/>
              <a:buNone/>
            </a:pPr>
            <a:r>
              <a:rPr altLang="en-US" baseline="0" b="0" cap="none" dirty="0" sz="1800" i="0" kern="0" kumimoji="0" lang="en-US" noProof="0" normalizeH="0" spc="0" strike="noStrike" u="none">
                <a:ln>
                  <a:noFill/>
                </a:ln>
                <a:solidFill>
                  <a:prstClr val="black"/>
                </a:solidFill>
                <a:effectLst/>
                <a:uLnTx/>
                <a:uFillTx/>
                <a:latin typeface="Arial" panose="020B0604020202020204" pitchFamily="34" charset="0"/>
              </a:rPr>
              <a:t>Health Facility level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650" name="Title 1"/>
          <p:cNvSpPr>
            <a:spLocks noGrp="1"/>
          </p:cNvSpPr>
          <p:nvPr>
            <p:ph type="title"/>
          </p:nvPr>
        </p:nvSpPr>
        <p:spPr>
          <a:xfrm>
            <a:off x="386365" y="365126"/>
            <a:ext cx="11578107" cy="304576"/>
          </a:xfrm>
        </p:spPr>
        <p:txBody>
          <a:bodyPr>
            <a:normAutofit fontScale="90000"/>
          </a:bodyPr>
          <a:p>
            <a:r>
              <a:rPr dirty="0" sz="2400" lang="en-US"/>
              <a:t> </a:t>
            </a:r>
            <a:r>
              <a:rPr b="1" dirty="0" sz="2400" lang="en-US"/>
              <a:t>IMMUNIZATION SERVICE DELIVERY STRATEGIES AND INNOVATIVE APPROACHES</a:t>
            </a:r>
            <a:endParaRPr dirty="0" sz="2400" lang="en-US"/>
          </a:p>
        </p:txBody>
      </p:sp>
      <p:sp>
        <p:nvSpPr>
          <p:cNvPr id="1048651" name="Content Placeholder 2"/>
          <p:cNvSpPr>
            <a:spLocks noGrp="1"/>
          </p:cNvSpPr>
          <p:nvPr>
            <p:ph idx="1"/>
          </p:nvPr>
        </p:nvSpPr>
        <p:spPr>
          <a:xfrm>
            <a:off x="386365" y="811369"/>
            <a:ext cx="10967435" cy="5365594"/>
          </a:xfrm>
        </p:spPr>
        <p:txBody>
          <a:bodyPr/>
          <a:p>
            <a:pPr>
              <a:lnSpc>
                <a:spcPct val="200000"/>
              </a:lnSpc>
              <a:buNone/>
            </a:pPr>
            <a:r>
              <a:rPr dirty="0" sz="2400" lang="en-US"/>
              <a:t>1.   Immunization at static health facilities (fixed strategy)</a:t>
            </a:r>
          </a:p>
          <a:p>
            <a:pPr>
              <a:lnSpc>
                <a:spcPct val="200000"/>
              </a:lnSpc>
              <a:buNone/>
            </a:pPr>
            <a:r>
              <a:rPr dirty="0" sz="2400" lang="en-US"/>
              <a:t>2. Immunization delivery through outreach services</a:t>
            </a:r>
          </a:p>
          <a:p>
            <a:pPr>
              <a:lnSpc>
                <a:spcPct val="200000"/>
              </a:lnSpc>
              <a:buNone/>
            </a:pPr>
            <a:r>
              <a:rPr dirty="0" sz="2400" lang="en-US"/>
              <a:t>3. Immunization campaigns or supplementary immunization activities</a:t>
            </a:r>
          </a:p>
          <a:p>
            <a:pPr>
              <a:buNone/>
            </a:pPr>
            <a:endParaRPr dirty="0"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958" name="Title 1"/>
          <p:cNvSpPr>
            <a:spLocks noGrp="1"/>
          </p:cNvSpPr>
          <p:nvPr>
            <p:ph type="title"/>
          </p:nvPr>
        </p:nvSpPr>
        <p:spPr>
          <a:xfrm>
            <a:off x="677334" y="373488"/>
            <a:ext cx="8596668" cy="767262"/>
          </a:xfrm>
        </p:spPr>
        <p:txBody>
          <a:bodyPr>
            <a:normAutofit/>
          </a:bodyPr>
          <a:p>
            <a:r>
              <a:rPr b="1" dirty="0" lang="en-US">
                <a:solidFill>
                  <a:schemeClr val="tx2">
                    <a:satMod val="130000"/>
                  </a:schemeClr>
                </a:solidFill>
              </a:rPr>
              <a:t>Reaching the Target Population</a:t>
            </a:r>
            <a:endParaRPr dirty="0" lang="en-US"/>
          </a:p>
        </p:txBody>
      </p:sp>
      <p:sp>
        <p:nvSpPr>
          <p:cNvPr id="1048959" name="Content Placeholder 2"/>
          <p:cNvSpPr>
            <a:spLocks noGrp="1"/>
          </p:cNvSpPr>
          <p:nvPr>
            <p:ph idx="1"/>
          </p:nvPr>
        </p:nvSpPr>
        <p:spPr>
          <a:xfrm>
            <a:off x="830310" y="4123671"/>
            <a:ext cx="8596668" cy="3880773"/>
          </a:xfrm>
        </p:spPr>
        <p:txBody>
          <a:bodyPr/>
          <a:p>
            <a:endParaRPr dirty="0" lang="en-US"/>
          </a:p>
        </p:txBody>
      </p:sp>
      <p:sp>
        <p:nvSpPr>
          <p:cNvPr id="1048960" name="Content Placeholder 2"/>
          <p:cNvSpPr txBox="1"/>
          <p:nvPr/>
        </p:nvSpPr>
        <p:spPr bwMode="auto">
          <a:xfrm>
            <a:off x="457200" y="1600200"/>
            <a:ext cx="8229600" cy="4900613"/>
          </a:xfrm>
          <a:prstGeom prst="rect"/>
          <a:noFill/>
          <a:ln>
            <a:noFill/>
          </a:ln>
        </p:spPr>
        <p:txBody>
          <a:bodyPr anchor="t" anchorCtr="0" bIns="45720" compatLnSpc="1" lIns="91440" numCol="1" rIns="91440" tIns="45720" vert="horz" wrap="square">
            <a:prstTxWarp prst="textNoShape"/>
          </a:bodyPr>
          <a:lstStyle>
            <a:lvl1pPr algn="l" eaLnBrk="0" fontAlgn="base" hangingPunct="0" indent="-273050" marL="273050" rtl="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algn="l" eaLnBrk="0" fontAlgn="base" hangingPunct="0" indent="-273050" marL="547688" rtl="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algn="l" eaLnBrk="0" fontAlgn="base" hangingPunct="0" indent="-228600" marL="822325" rtl="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algn="l" eaLnBrk="0" fontAlgn="base" hangingPunct="0" indent="-228600" marL="1096963" rtl="0">
              <a:spcBef>
                <a:spcPts val="400"/>
              </a:spcBef>
              <a:spcAft>
                <a:spcPct val="0"/>
              </a:spcAft>
              <a:buClr>
                <a:srgbClr val="8BA2B4"/>
              </a:buClr>
              <a:buSzPct val="70000"/>
              <a:buFont typeface="Wingdings" panose="05000000000000000000" pitchFamily="2" charset="2"/>
              <a:buChar char=""/>
              <a:defRPr sz="2000" kern="1200">
                <a:solidFill>
                  <a:schemeClr val="tx1"/>
                </a:solidFill>
                <a:latin typeface="+mn-lt"/>
                <a:ea typeface="+mn-ea"/>
                <a:cs typeface="+mn-cs"/>
              </a:defRPr>
            </a:lvl4pPr>
            <a:lvl5pPr algn="l" eaLnBrk="0" fontAlgn="base" hangingPunct="0" indent="-228600" marL="1371600" rtl="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algn="l" eaLnBrk="1" hangingPunct="1" indent="-182880" latinLnBrk="0" marL="1645920" rtl="0">
              <a:spcBef>
                <a:spcPts val="300"/>
              </a:spcBef>
              <a:buClr>
                <a:srgbClr val="9FB8CD">
                  <a:shade val="75000"/>
                </a:srgbClr>
              </a:buClr>
              <a:buSzPct val="75000"/>
              <a:buFont typeface="Wingdings 3"/>
              <a:buChar char=""/>
              <a:defRPr sz="1600" kern="1200" kumimoji="0" lang="en-US" smtClean="0">
                <a:solidFill>
                  <a:schemeClr val="tx1"/>
                </a:solidFill>
                <a:latin typeface="+mn-lt"/>
                <a:ea typeface="+mn-ea"/>
                <a:cs typeface="+mn-cs"/>
              </a:defRPr>
            </a:lvl6pPr>
            <a:lvl7pPr algn="l" eaLnBrk="1" hangingPunct="1" indent="-182880" latinLnBrk="0" marL="1828800" rtl="0">
              <a:spcBef>
                <a:spcPts val="300"/>
              </a:spcBef>
              <a:buClr>
                <a:srgbClr val="727CA3">
                  <a:shade val="75000"/>
                </a:srgbClr>
              </a:buClr>
              <a:buSzPct val="75000"/>
              <a:buFont typeface="Wingdings 3"/>
              <a:buChar char=""/>
              <a:defRPr sz="1400" kern="1200" kumimoji="0" lang="en-US" smtClean="0">
                <a:solidFill>
                  <a:schemeClr val="tx1"/>
                </a:solidFill>
                <a:latin typeface="+mn-lt"/>
                <a:ea typeface="+mn-ea"/>
                <a:cs typeface="+mn-cs"/>
              </a:defRPr>
            </a:lvl7pPr>
            <a:lvl8pPr algn="l" eaLnBrk="1" hangingPunct="1" indent="-182880" latinLnBrk="0" marL="2011680" rtl="0">
              <a:spcBef>
                <a:spcPts val="300"/>
              </a:spcBef>
              <a:buClr>
                <a:prstClr val="white">
                  <a:shade val="50000"/>
                </a:prstClr>
              </a:buClr>
              <a:buSzPct val="75000"/>
              <a:buFont typeface="Wingdings 3"/>
              <a:buChar char=""/>
              <a:defRPr sz="1400" kern="1200" kumimoji="0" lang="en-US" smtClean="0">
                <a:solidFill>
                  <a:schemeClr val="tx1"/>
                </a:solidFill>
                <a:latin typeface="+mn-lt"/>
                <a:ea typeface="+mn-ea"/>
                <a:cs typeface="+mn-cs"/>
              </a:defRPr>
            </a:lvl8pPr>
            <a:lvl9pPr algn="l" eaLnBrk="1" hangingPunct="1" indent="-182880" latinLnBrk="0" marL="2194560" rtl="0">
              <a:spcBef>
                <a:spcPts val="300"/>
              </a:spcBef>
              <a:buClr>
                <a:srgbClr val="9FB8CD"/>
              </a:buClr>
              <a:buSzPct val="75000"/>
              <a:buFont typeface="Wingdings 3"/>
              <a:buChar char=""/>
              <a:defRPr sz="1200" kern="1200" kumimoji="0" lang="en-US" smtClean="0">
                <a:solidFill>
                  <a:schemeClr val="tx1"/>
                </a:solidFill>
                <a:latin typeface="+mn-lt"/>
                <a:ea typeface="+mn-ea"/>
                <a:cs typeface="+mn-cs"/>
              </a:defRPr>
            </a:lvl9pPr>
          </a:lstStyle>
          <a:p>
            <a:pPr algn="l" defTabSz="914400" eaLnBrk="1" fontAlgn="base" hangingPunct="1" indent="-273050" latinLnBrk="0" lvl="0" marL="273050" marR="0" rtl="0">
              <a:lnSpc>
                <a:spcPct val="90000"/>
              </a:lnSpc>
              <a:spcBef>
                <a:spcPts val="600"/>
              </a:spcBef>
              <a:spcAft>
                <a:spcPct val="0"/>
              </a:spcAft>
              <a:buClr>
                <a:srgbClr val="727CA3"/>
              </a:buClr>
              <a:buSzPct val="76000"/>
              <a:buFont typeface="Wingdings" panose="05000000000000000000" pitchFamily="2" charset="2"/>
              <a:buNone/>
            </a:pPr>
            <a:r>
              <a:rPr altLang="en-US" baseline="0" b="1" cap="none" dirty="0" sz="2600" i="0" kern="1200" kumimoji="0" lang="en-US" noProof="0" normalizeH="0" spc="0" strike="noStrike" u="none">
                <a:ln>
                  <a:noFill/>
                </a:ln>
                <a:solidFill>
                  <a:sysClr lastClr="000000" val="windowText"/>
                </a:solidFill>
                <a:effectLst/>
                <a:uLnTx/>
                <a:uFillTx/>
                <a:latin typeface="Gill Sans MT"/>
                <a:ea typeface="+mn-ea"/>
                <a:cs typeface="+mn-cs"/>
              </a:rPr>
              <a:t>Step 3:</a:t>
            </a:r>
            <a:r>
              <a:rPr altLang="en-US" baseline="0" b="0" cap="none" dirty="0" sz="2600" i="0" kern="1200" kumimoji="0" lang="en-US" noProof="0" normalizeH="0" spc="0" strike="noStrike" u="none">
                <a:ln>
                  <a:noFill/>
                </a:ln>
                <a:solidFill>
                  <a:sysClr lastClr="000000" val="windowText"/>
                </a:solidFill>
                <a:effectLst/>
                <a:uLnTx/>
                <a:uFillTx/>
                <a:latin typeface="Gill Sans MT"/>
                <a:ea typeface="+mn-ea"/>
                <a:cs typeface="+mn-cs"/>
              </a:rPr>
              <a:t> Develop individual </a:t>
            </a:r>
            <a:r>
              <a:rPr altLang="en-US" baseline="0" b="0" cap="none" dirty="0" sz="2600" i="0" kern="1200" kumimoji="0" lang="en-US" noProof="0" normalizeH="0" spc="0" err="1" strike="noStrike" u="none">
                <a:ln>
                  <a:noFill/>
                </a:ln>
                <a:solidFill>
                  <a:sysClr lastClr="000000" val="windowText"/>
                </a:solidFill>
                <a:effectLst/>
                <a:uLnTx/>
                <a:uFillTx/>
                <a:latin typeface="Gill Sans MT"/>
                <a:ea typeface="+mn-ea"/>
                <a:cs typeface="+mn-cs"/>
              </a:rPr>
              <a:t>microplans</a:t>
            </a:r>
            <a:r>
              <a:rPr altLang="en-US" baseline="0" b="0" cap="none" dirty="0" sz="2600" i="0" kern="1200" kumimoji="0" lang="en-US" noProof="0" normalizeH="0" spc="0" strike="noStrike" u="none">
                <a:ln>
                  <a:noFill/>
                </a:ln>
                <a:solidFill>
                  <a:sysClr lastClr="000000" val="windowText"/>
                </a:solidFill>
                <a:effectLst/>
                <a:uLnTx/>
                <a:uFillTx/>
                <a:latin typeface="Gill Sans MT"/>
                <a:ea typeface="+mn-ea"/>
                <a:cs typeface="+mn-cs"/>
              </a:rPr>
              <a:t> with</a:t>
            </a:r>
          </a:p>
          <a:p>
            <a:pPr algn="l" defTabSz="914400" eaLnBrk="1" fontAlgn="base" hangingPunct="1" indent="-273050" latinLnBrk="0" lvl="0" marL="273050" marR="0" rtl="0">
              <a:lnSpc>
                <a:spcPct val="90000"/>
              </a:lnSpc>
              <a:spcBef>
                <a:spcPts val="600"/>
              </a:spcBef>
              <a:spcAft>
                <a:spcPct val="0"/>
              </a:spcAft>
              <a:buClr>
                <a:srgbClr val="727CA3"/>
              </a:buClr>
              <a:buSzPct val="76000"/>
              <a:buFont typeface="Wingdings" panose="05000000000000000000" pitchFamily="2" charset="2"/>
              <a:buNone/>
            </a:pPr>
            <a:r>
              <a:rPr altLang="en-US" baseline="0" b="0" cap="none" dirty="0" sz="2600" i="0" kern="1200" kumimoji="0" lang="en-US" noProof="0" normalizeH="0" spc="0" strike="noStrike" u="none">
                <a:ln>
                  <a:noFill/>
                </a:ln>
                <a:solidFill>
                  <a:sysClr lastClr="000000" val="windowText"/>
                </a:solidFill>
                <a:effectLst/>
                <a:uLnTx/>
                <a:uFillTx/>
                <a:latin typeface="Gill Sans MT"/>
                <a:ea typeface="+mn-ea"/>
                <a:cs typeface="+mn-cs"/>
              </a:rPr>
              <a:t>health facilities</a:t>
            </a:r>
          </a:p>
          <a:p>
            <a:pPr algn="l" defTabSz="914400" eaLnBrk="1" fontAlgn="base" hangingPunct="1" indent="-273050" latinLnBrk="0" lvl="0" marL="273050" marR="0" rtl="0">
              <a:lnSpc>
                <a:spcPct val="90000"/>
              </a:lnSpc>
              <a:spcBef>
                <a:spcPts val="600"/>
              </a:spcBef>
              <a:spcAft>
                <a:spcPct val="0"/>
              </a:spcAft>
              <a:buClr>
                <a:srgbClr val="727CA3"/>
              </a:buClr>
              <a:buSzPct val="76000"/>
              <a:buFont typeface="Wingdings" panose="05000000000000000000" pitchFamily="2" charset="2"/>
              <a:buNone/>
            </a:pPr>
            <a:endParaRPr altLang="en-US" baseline="0" b="0" cap="none" dirty="0" sz="2600" i="0" kern="1200" kumimoji="0" lang="en-US" noProof="0" normalizeH="0" spc="0" strike="noStrike" u="none">
              <a:ln>
                <a:noFill/>
              </a:ln>
              <a:solidFill>
                <a:sysClr lastClr="000000" val="windowText"/>
              </a:solidFill>
              <a:effectLst/>
              <a:uLnTx/>
              <a:uFillTx/>
              <a:latin typeface="Gill Sans MT"/>
              <a:ea typeface="+mn-ea"/>
              <a:cs typeface="+mn-cs"/>
            </a:endParaRPr>
          </a:p>
          <a:p>
            <a:pPr algn="l" defTabSz="914400" eaLnBrk="1" fontAlgn="base" hangingPunct="1" indent="-273050" latinLnBrk="0" lvl="0" marL="273050" marR="0" rtl="0">
              <a:lnSpc>
                <a:spcPct val="90000"/>
              </a:lnSpc>
              <a:spcBef>
                <a:spcPts val="600"/>
              </a:spcBef>
              <a:spcAft>
                <a:spcPct val="0"/>
              </a:spcAft>
              <a:buClr>
                <a:srgbClr val="727CA3"/>
              </a:buClr>
              <a:buSzPct val="76000"/>
              <a:buFont typeface="Wingdings 3" panose="05040102010807070707" pitchFamily="18" charset="2"/>
              <a:buChar char=""/>
            </a:pPr>
            <a:r>
              <a:rPr altLang="en-US" baseline="0" b="0" cap="none" dirty="0" sz="2600" i="0" kern="1200" kumimoji="0" lang="en-US" noProof="0" normalizeH="0" spc="0" strike="noStrike" u="none">
                <a:ln>
                  <a:noFill/>
                </a:ln>
                <a:solidFill>
                  <a:sysClr lastClr="000000" val="windowText"/>
                </a:solidFill>
                <a:effectLst/>
                <a:uLnTx/>
                <a:uFillTx/>
                <a:latin typeface="Gill Sans MT"/>
                <a:ea typeface="+mn-ea"/>
                <a:cs typeface="+mn-cs"/>
              </a:rPr>
              <a:t>Discuss with the facilities staff: Why are they not reached?</a:t>
            </a:r>
          </a:p>
          <a:p>
            <a:pPr algn="l" defTabSz="914400" eaLnBrk="1" fontAlgn="base" hangingPunct="1" indent="-273050" latinLnBrk="0" lvl="0" marL="273050" marR="0" rtl="0">
              <a:lnSpc>
                <a:spcPct val="90000"/>
              </a:lnSpc>
              <a:spcBef>
                <a:spcPts val="600"/>
              </a:spcBef>
              <a:spcAft>
                <a:spcPct val="0"/>
              </a:spcAft>
              <a:buClr>
                <a:srgbClr val="727CA3"/>
              </a:buClr>
              <a:buSzPct val="76000"/>
              <a:buFont typeface="Wingdings 3" panose="05040102010807070707" pitchFamily="18" charset="2"/>
              <a:buChar char=""/>
            </a:pPr>
            <a:endParaRPr altLang="en-US" baseline="0" b="0" cap="none" dirty="0" sz="2600" i="0" kern="1200" kumimoji="0" lang="en-US" noProof="0" normalizeH="0" spc="0" strike="noStrike" u="none">
              <a:ln>
                <a:noFill/>
              </a:ln>
              <a:solidFill>
                <a:sysClr lastClr="000000" val="windowText"/>
              </a:solidFill>
              <a:effectLst/>
              <a:uLnTx/>
              <a:uFillTx/>
              <a:latin typeface="Gill Sans MT"/>
              <a:ea typeface="+mn-ea"/>
              <a:cs typeface="+mn-cs"/>
            </a:endParaRPr>
          </a:p>
          <a:p>
            <a:pPr algn="l" defTabSz="914400" eaLnBrk="1" fontAlgn="base" hangingPunct="1" indent="-273050" latinLnBrk="0" lvl="0" marL="273050" marR="0" rtl="0">
              <a:lnSpc>
                <a:spcPct val="90000"/>
              </a:lnSpc>
              <a:spcBef>
                <a:spcPts val="600"/>
              </a:spcBef>
              <a:spcAft>
                <a:spcPct val="0"/>
              </a:spcAft>
              <a:buClr>
                <a:srgbClr val="727CA3"/>
              </a:buClr>
              <a:buSzPct val="76000"/>
              <a:buFont typeface="Wingdings 3" panose="05040102010807070707" pitchFamily="18" charset="2"/>
              <a:buChar char=""/>
            </a:pPr>
            <a:r>
              <a:rPr altLang="en-US" baseline="0" b="0" cap="none" dirty="0" sz="2600" i="0" kern="1200" kumimoji="0" lang="en-US" noProof="0" normalizeH="0" spc="0" strike="noStrike" u="none">
                <a:ln>
                  <a:noFill/>
                </a:ln>
                <a:solidFill>
                  <a:sysClr lastClr="000000" val="windowText"/>
                </a:solidFill>
                <a:effectLst/>
                <a:uLnTx/>
                <a:uFillTx/>
                <a:latin typeface="Gill Sans MT"/>
                <a:ea typeface="+mn-ea"/>
                <a:cs typeface="+mn-cs"/>
              </a:rPr>
              <a:t>Could it be: </a:t>
            </a:r>
          </a:p>
        </p:txBody>
      </p:sp>
      <p:pic>
        <p:nvPicPr>
          <p:cNvPr id="2097160" name="Picture 4"/>
          <p:cNvPicPr>
            <a:picLocks noChangeAspect="1"/>
          </p:cNvPicPr>
          <p:nvPr/>
        </p:nvPicPr>
        <p:blipFill>
          <a:blip xmlns:r="http://schemas.openxmlformats.org/officeDocument/2006/relationships" r:embed="rId1"/>
          <a:stretch>
            <a:fillRect/>
          </a:stretch>
        </p:blipFill>
        <p:spPr>
          <a:xfrm>
            <a:off x="830310" y="4100975"/>
            <a:ext cx="8443692" cy="2420322"/>
          </a:xfrm>
          <a:prstGeom prst="rect"/>
        </p:spPr>
      </p:pic>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961" name="Title 1"/>
          <p:cNvSpPr>
            <a:spLocks noGrp="1"/>
          </p:cNvSpPr>
          <p:nvPr>
            <p:ph type="title"/>
          </p:nvPr>
        </p:nvSpPr>
        <p:spPr/>
        <p:txBody>
          <a:bodyPr/>
          <a:p>
            <a:r>
              <a:rPr dirty="0" lang="en-US"/>
              <a:t>Where to focus</a:t>
            </a:r>
          </a:p>
        </p:txBody>
      </p:sp>
      <p:sp>
        <p:nvSpPr>
          <p:cNvPr id="1048962" name="Content Placeholder 2"/>
          <p:cNvSpPr>
            <a:spLocks noGrp="1"/>
          </p:cNvSpPr>
          <p:nvPr>
            <p:ph idx="1"/>
          </p:nvPr>
        </p:nvSpPr>
        <p:spPr/>
        <p:txBody>
          <a:bodyPr/>
          <a:p>
            <a:pPr indent="-283464" marL="365760">
              <a:lnSpc>
                <a:spcPct val="150000"/>
              </a:lnSpc>
              <a:buFont typeface="Wingdings 2"/>
              <a:buChar char=""/>
            </a:pPr>
            <a:r>
              <a:rPr dirty="0" sz="2400" lang="en-US"/>
              <a:t>Select the facilities which are contributing a big number of vaccinated children</a:t>
            </a:r>
          </a:p>
          <a:p>
            <a:pPr indent="-283464" marL="365760">
              <a:lnSpc>
                <a:spcPct val="150000"/>
              </a:lnSpc>
              <a:buFont typeface="Wingdings 2"/>
              <a:buChar char=""/>
            </a:pPr>
            <a:r>
              <a:rPr dirty="0" sz="2400" lang="en-US"/>
              <a:t>Avoid to over stretch the resources</a:t>
            </a:r>
          </a:p>
          <a:p>
            <a:pPr indent="-283464" marL="365760">
              <a:lnSpc>
                <a:spcPct val="150000"/>
              </a:lnSpc>
              <a:buFont typeface="Wingdings 2"/>
              <a:buChar char=""/>
            </a:pPr>
            <a:r>
              <a:rPr dirty="0" sz="2400" lang="en-US"/>
              <a:t>To be realistic  - 10 facilities</a:t>
            </a:r>
          </a:p>
          <a:p>
            <a:pPr indent="-283464" marL="365760">
              <a:lnSpc>
                <a:spcPct val="150000"/>
              </a:lnSpc>
              <a:buFont typeface="Wingdings 2"/>
              <a:buChar char=""/>
            </a:pPr>
            <a:r>
              <a:rPr dirty="0" sz="2400" lang="en-US"/>
              <a:t>Experience shows 10 facilities contribute more than 50% of unvaccinated children</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963" name="Title 1"/>
          <p:cNvSpPr>
            <a:spLocks noGrp="1"/>
          </p:cNvSpPr>
          <p:nvPr>
            <p:ph type="title"/>
          </p:nvPr>
        </p:nvSpPr>
        <p:spPr/>
        <p:txBody>
          <a:bodyPr/>
          <a:p>
            <a:r>
              <a:rPr dirty="0" lang="en-US"/>
              <a:t>Way forward</a:t>
            </a:r>
          </a:p>
        </p:txBody>
      </p:sp>
      <p:sp>
        <p:nvSpPr>
          <p:cNvPr id="1048964" name="Content Placeholder 2"/>
          <p:cNvSpPr>
            <a:spLocks noGrp="1"/>
          </p:cNvSpPr>
          <p:nvPr>
            <p:ph idx="1"/>
          </p:nvPr>
        </p:nvSpPr>
        <p:spPr/>
        <p:txBody>
          <a:bodyPr/>
          <a:p>
            <a:r>
              <a:rPr altLang="en-US" dirty="0" sz="2400" lang="en-US"/>
              <a:t>To</a:t>
            </a:r>
            <a:r>
              <a:rPr altLang="en-US" dirty="0" lang="en-US"/>
              <a:t> </a:t>
            </a:r>
            <a:r>
              <a:rPr altLang="en-US" dirty="0" sz="2400" lang="en-US"/>
              <a:t>build the capacity of the district to able to do this analysis</a:t>
            </a:r>
          </a:p>
          <a:p>
            <a:r>
              <a:rPr altLang="en-US" dirty="0" sz="2400" lang="en-US"/>
              <a:t>Analysis need to be done regularly</a:t>
            </a:r>
          </a:p>
          <a:p>
            <a:r>
              <a:rPr altLang="en-US" dirty="0" sz="2400" lang="en-US"/>
              <a:t>This process can be done frequently as the situation allows</a:t>
            </a:r>
          </a:p>
          <a:p>
            <a:r>
              <a:rPr altLang="en-US" dirty="0" sz="2400" lang="en-US"/>
              <a:t>Prioritize the health facilities to focus</a:t>
            </a:r>
          </a:p>
          <a:p>
            <a:endParaRPr dirty="0"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965" name="Title 1"/>
          <p:cNvSpPr>
            <a:spLocks noGrp="1"/>
          </p:cNvSpPr>
          <p:nvPr>
            <p:ph type="title"/>
          </p:nvPr>
        </p:nvSpPr>
        <p:spPr/>
        <p:txBody>
          <a:bodyPr/>
          <a:p>
            <a:r>
              <a:rPr dirty="0" lang="en-US"/>
              <a:t>WHY ARE THEY NOT REACHED</a:t>
            </a:r>
          </a:p>
        </p:txBody>
      </p:sp>
      <p:sp>
        <p:nvSpPr>
          <p:cNvPr id="1048966" name="Content Placeholder 2"/>
          <p:cNvSpPr>
            <a:spLocks noGrp="1"/>
          </p:cNvSpPr>
          <p:nvPr>
            <p:ph idx="1"/>
          </p:nvPr>
        </p:nvSpPr>
        <p:spPr>
          <a:xfrm>
            <a:off x="677334" y="1481071"/>
            <a:ext cx="8596668" cy="4560292"/>
          </a:xfrm>
        </p:spPr>
        <p:txBody>
          <a:bodyPr>
            <a:normAutofit fontScale="92500" lnSpcReduction="20000"/>
          </a:bodyPr>
          <a:p>
            <a:pPr indent="-282575" marL="365125">
              <a:buFont typeface="Wingdings 2" panose="05020102010507070707" pitchFamily="18" charset="2"/>
              <a:buChar char=""/>
            </a:pPr>
            <a:r>
              <a:rPr altLang="en-US" dirty="0" sz="2600" lang="en-US"/>
              <a:t>Discuss with the facilities staff: Why are they not reached</a:t>
            </a:r>
          </a:p>
          <a:p>
            <a:pPr indent="-282575" marL="365125">
              <a:buFont typeface="Wingdings 2" panose="05020102010507070707" pitchFamily="18" charset="2"/>
              <a:buChar char=""/>
            </a:pPr>
            <a:r>
              <a:rPr altLang="en-US" dirty="0" sz="2600" lang="en-US"/>
              <a:t>Example: </a:t>
            </a:r>
          </a:p>
          <a:p>
            <a:pPr indent="-236538" lvl="1" marL="639763">
              <a:buFont typeface="Verdana" panose="020B0604030504040204" pitchFamily="34" charset="0"/>
              <a:buChar char="◦"/>
            </a:pPr>
            <a:r>
              <a:rPr altLang="en-US" dirty="0" sz="3600" lang="en-US"/>
              <a:t>Distance from the health facility</a:t>
            </a:r>
          </a:p>
          <a:p>
            <a:pPr indent="-236538" lvl="1" marL="639763">
              <a:buFont typeface="Verdana" panose="020B0604030504040204" pitchFamily="34" charset="0"/>
              <a:buChar char="◦"/>
            </a:pPr>
            <a:r>
              <a:rPr altLang="en-US" dirty="0" sz="3600" lang="en-US"/>
              <a:t>Shortage of vaccines</a:t>
            </a:r>
          </a:p>
          <a:p>
            <a:pPr indent="-236538" lvl="1" marL="639763">
              <a:buFont typeface="Verdana" panose="020B0604030504040204" pitchFamily="34" charset="0"/>
              <a:buChar char="◦"/>
            </a:pPr>
            <a:r>
              <a:rPr altLang="en-US" dirty="0" sz="3600" lang="en-US"/>
              <a:t>Shortage of staff to vaccinate</a:t>
            </a:r>
          </a:p>
          <a:p>
            <a:pPr indent="-236538" lvl="1" marL="639763">
              <a:buFont typeface="Verdana" panose="020B0604030504040204" pitchFamily="34" charset="0"/>
              <a:buChar char="◦"/>
            </a:pPr>
            <a:r>
              <a:rPr altLang="en-US" dirty="0" sz="3600" lang="en-US"/>
              <a:t>No outreach services</a:t>
            </a:r>
          </a:p>
          <a:p>
            <a:pPr indent="-236538" lvl="1" marL="639763">
              <a:buFont typeface="Verdana" panose="020B0604030504040204" pitchFamily="34" charset="0"/>
              <a:buChar char="◦"/>
            </a:pPr>
            <a:r>
              <a:rPr altLang="en-US" dirty="0" sz="3600" lang="en-US"/>
              <a:t>Non compliance</a:t>
            </a:r>
          </a:p>
          <a:p>
            <a:pPr indent="-236538" lvl="1" marL="639763">
              <a:buFont typeface="Verdana" panose="020B0604030504040204" pitchFamily="34" charset="0"/>
              <a:buChar char="◦"/>
            </a:pPr>
            <a:r>
              <a:rPr altLang="en-US" dirty="0" sz="3600" lang="en-US"/>
              <a:t>Too many children per session</a:t>
            </a:r>
          </a:p>
          <a:p>
            <a:pPr indent="-236538" lvl="1" marL="639763">
              <a:buFont typeface="Verdana" panose="020B0604030504040204" pitchFamily="34" charset="0"/>
              <a:buChar char="◦"/>
            </a:pPr>
            <a:r>
              <a:rPr altLang="en-US" dirty="0" sz="3600" lang="en-US"/>
              <a:t>Hard to reach</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967" name="Title 1"/>
          <p:cNvSpPr>
            <a:spLocks noGrp="1"/>
          </p:cNvSpPr>
          <p:nvPr>
            <p:ph type="title"/>
          </p:nvPr>
        </p:nvSpPr>
        <p:spPr/>
        <p:txBody>
          <a:bodyPr/>
          <a:p>
            <a:r>
              <a:rPr dirty="0" lang="en-US"/>
              <a:t>WAY FORWARD</a:t>
            </a:r>
          </a:p>
        </p:txBody>
      </p:sp>
      <p:sp>
        <p:nvSpPr>
          <p:cNvPr id="1048968" name="Content Placeholder 2"/>
          <p:cNvSpPr>
            <a:spLocks noGrp="1"/>
          </p:cNvSpPr>
          <p:nvPr>
            <p:ph idx="1"/>
          </p:nvPr>
        </p:nvSpPr>
        <p:spPr/>
        <p:txBody>
          <a:bodyPr>
            <a:normAutofit fontScale="92500" lnSpcReduction="20000"/>
          </a:bodyPr>
          <a:p>
            <a:pPr>
              <a:lnSpc>
                <a:spcPct val="150000"/>
              </a:lnSpc>
            </a:pPr>
            <a:r>
              <a:rPr altLang="en-US" dirty="0" sz="2400" lang="en-US"/>
              <a:t>All unvaccinated children must be reached</a:t>
            </a:r>
          </a:p>
          <a:p>
            <a:pPr>
              <a:lnSpc>
                <a:spcPct val="150000"/>
              </a:lnSpc>
            </a:pPr>
            <a:r>
              <a:rPr altLang="en-US" dirty="0" sz="2400" lang="en-US"/>
              <a:t>Analysis of performance needs to be done regularly</a:t>
            </a:r>
          </a:p>
          <a:p>
            <a:pPr>
              <a:lnSpc>
                <a:spcPct val="150000"/>
              </a:lnSpc>
            </a:pPr>
            <a:r>
              <a:rPr altLang="en-US" dirty="0" sz="2400" lang="en-US"/>
              <a:t>Build capacity of the district to be able to do this analysis</a:t>
            </a:r>
          </a:p>
          <a:p>
            <a:pPr>
              <a:lnSpc>
                <a:spcPct val="150000"/>
              </a:lnSpc>
            </a:pPr>
            <a:r>
              <a:rPr altLang="en-US" dirty="0" sz="2400" lang="en-US"/>
              <a:t>Determine health facilities with large number of unvaccinated children and Prioritize the health facilities to focus</a:t>
            </a:r>
          </a:p>
          <a:p>
            <a:pPr>
              <a:lnSpc>
                <a:spcPct val="150000"/>
              </a:lnSpc>
            </a:pPr>
            <a:r>
              <a:rPr altLang="en-US" dirty="0" sz="2400" lang="en-US"/>
              <a:t>Implement service delivery strategies that are appropriate to the needs of the populations; Be innovative.</a:t>
            </a:r>
          </a:p>
          <a:p>
            <a:endParaRPr dirty="0"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pic>
        <p:nvPicPr>
          <p:cNvPr id="2097161" name="Content Placeholder 3" descr="Hydrangeas.jpg"/>
          <p:cNvPicPr>
            <a:picLocks noChangeAspect="1" noGrp="1"/>
          </p:cNvPicPr>
          <p:nvPr>
            <p:ph idx="1"/>
          </p:nvPr>
        </p:nvPicPr>
        <p:blipFill>
          <a:blip xmlns:r="http://schemas.openxmlformats.org/officeDocument/2006/relationships" r:embed="rId1"/>
          <a:srcRect/>
          <a:stretch>
            <a:fillRect/>
          </a:stretch>
        </p:blipFill>
        <p:spPr bwMode="auto">
          <a:xfrm>
            <a:off x="1094704" y="906128"/>
            <a:ext cx="8255358" cy="5140504"/>
          </a:xfrm>
          <a:prstGeom prst="rect"/>
          <a:noFill/>
          <a:ln>
            <a:noFill/>
          </a:ln>
        </p:spPr>
      </p:pic>
      <p:sp>
        <p:nvSpPr>
          <p:cNvPr id="1048969" name="Title 1"/>
          <p:cNvSpPr>
            <a:spLocks noGrp="1"/>
          </p:cNvSpPr>
          <p:nvPr>
            <p:ph type="title"/>
          </p:nvPr>
        </p:nvSpPr>
        <p:spPr>
          <a:xfrm>
            <a:off x="2163652" y="4708615"/>
            <a:ext cx="5859887" cy="1143000"/>
          </a:xfrm>
        </p:spPr>
        <p:txBody>
          <a:bodyPr>
            <a:normAutofit fontScale="90000"/>
          </a:bodyPr>
          <a:p>
            <a:r>
              <a:rPr altLang="en-US" b="1" dirty="0" sz="7200" i="1" lang="en-US">
                <a:solidFill>
                  <a:srgbClr val="FF0000"/>
                </a:solidFill>
                <a:latin typeface="Monotype Corsiva" panose="03010101010201010101" pitchFamily="66" charset="0"/>
              </a:rPr>
              <a:t>YES WE HAVE</a:t>
            </a:r>
            <a:endParaRPr altLang="en-US" b="1" dirty="0" sz="7200" i="1" lang="en-IN">
              <a:solidFill>
                <a:srgbClr val="FF0000"/>
              </a:solidFill>
              <a:latin typeface="Monotype Corsiva" panose="03010101010201010101"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652" name="Title 1"/>
          <p:cNvSpPr>
            <a:spLocks noGrp="1"/>
          </p:cNvSpPr>
          <p:nvPr>
            <p:ph type="title"/>
          </p:nvPr>
        </p:nvSpPr>
        <p:spPr>
          <a:xfrm>
            <a:off x="838200" y="365126"/>
            <a:ext cx="10515600" cy="265940"/>
          </a:xfrm>
        </p:spPr>
        <p:txBody>
          <a:bodyPr>
            <a:normAutofit fontScale="90000"/>
          </a:bodyPr>
          <a:p>
            <a:r>
              <a:rPr dirty="0" lang="en-US"/>
              <a:t>SUPPLEMENTARY IMMUNIZATION</a:t>
            </a:r>
          </a:p>
        </p:txBody>
      </p:sp>
      <p:sp>
        <p:nvSpPr>
          <p:cNvPr id="1048653" name="Content Placeholder 2"/>
          <p:cNvSpPr>
            <a:spLocks noGrp="1"/>
          </p:cNvSpPr>
          <p:nvPr>
            <p:ph idx="1"/>
          </p:nvPr>
        </p:nvSpPr>
        <p:spPr>
          <a:xfrm>
            <a:off x="838200" y="1133341"/>
            <a:ext cx="10515600" cy="5043622"/>
          </a:xfrm>
        </p:spPr>
        <p:txBody>
          <a:bodyPr>
            <a:normAutofit/>
          </a:bodyPr>
          <a:p>
            <a:pPr indent="-457200" marL="457200">
              <a:lnSpc>
                <a:spcPct val="150000"/>
              </a:lnSpc>
              <a:buFont typeface="+mj-lt"/>
              <a:buAutoNum type="alphaLcPeriod"/>
            </a:pPr>
            <a:r>
              <a:rPr b="1" dirty="0" sz="2400" lang="en-US"/>
              <a:t>NIDs- </a:t>
            </a:r>
            <a:r>
              <a:rPr dirty="0" sz="2400" lang="en-US"/>
              <a:t>designed to immunize all eligible children.</a:t>
            </a:r>
          </a:p>
          <a:p>
            <a:pPr indent="-457200" marL="457200">
              <a:lnSpc>
                <a:spcPct val="150000"/>
              </a:lnSpc>
              <a:buFont typeface="+mj-lt"/>
              <a:buAutoNum type="alphaLcPeriod"/>
            </a:pPr>
            <a:r>
              <a:rPr b="1" dirty="0" sz="2400" lang="en-US"/>
              <a:t>SNIDs-</a:t>
            </a:r>
            <a:r>
              <a:rPr dirty="0" sz="2400" lang="en-US"/>
              <a:t> where a specific area is to be targeted, often for border districts with higher  risk of polio transmission.</a:t>
            </a:r>
          </a:p>
          <a:p>
            <a:pPr indent="-457200" marL="457200">
              <a:lnSpc>
                <a:spcPct val="150000"/>
              </a:lnSpc>
              <a:buFont typeface="+mj-lt"/>
              <a:buAutoNum type="alphaLcPeriod"/>
            </a:pPr>
            <a:r>
              <a:rPr b="1" dirty="0" sz="2400" lang="en-US"/>
              <a:t>Mopping up </a:t>
            </a:r>
            <a:r>
              <a:rPr dirty="0" sz="2400" lang="en-US"/>
              <a:t>–specifically a house-to-house SNID in a focal area where polio transmission is thought to be occurring</a:t>
            </a:r>
          </a:p>
          <a:p>
            <a:pPr indent="-457200" marL="457200">
              <a:lnSpc>
                <a:spcPct val="150000"/>
              </a:lnSpc>
              <a:buFont typeface="+mj-lt"/>
              <a:buAutoNum type="alphaLcPeriod"/>
            </a:pPr>
            <a:r>
              <a:rPr b="1" dirty="0" sz="2400" lang="en-US"/>
              <a:t>Short –interval additional dose (SIAD) </a:t>
            </a:r>
            <a:r>
              <a:rPr dirty="0" sz="2400" lang="en-US"/>
              <a:t>– an intensified approach to deliver two successive doses of vaccines within a period of a few days (usually less than 2 weeks)</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620" name="Title 1"/>
          <p:cNvSpPr>
            <a:spLocks noGrp="1"/>
          </p:cNvSpPr>
          <p:nvPr>
            <p:ph type="title"/>
          </p:nvPr>
        </p:nvSpPr>
        <p:spPr/>
        <p:txBody>
          <a:bodyPr/>
          <a:p>
            <a:r>
              <a:rPr dirty="0" lang="en-US"/>
              <a:t>OBJECTIVES</a:t>
            </a:r>
          </a:p>
        </p:txBody>
      </p:sp>
      <p:sp>
        <p:nvSpPr>
          <p:cNvPr id="1048621" name="Content Placeholder 2"/>
          <p:cNvSpPr>
            <a:spLocks noGrp="1"/>
          </p:cNvSpPr>
          <p:nvPr>
            <p:ph idx="1"/>
          </p:nvPr>
        </p:nvSpPr>
        <p:spPr/>
        <p:txBody>
          <a:bodyPr>
            <a:normAutofit/>
          </a:bodyPr>
          <a:p>
            <a:r>
              <a:rPr dirty="0" sz="2400" lang="en-US"/>
              <a:t>By the end of the lesson ,the learner should be able to:</a:t>
            </a:r>
          </a:p>
          <a:p>
            <a:pPr indent="0" marL="0">
              <a:buNone/>
            </a:pPr>
            <a:endParaRPr dirty="0" sz="2400" lang="en-US"/>
          </a:p>
          <a:p>
            <a:pPr indent="-457200" marL="457200">
              <a:buFont typeface="+mj-lt"/>
              <a:buAutoNum type="arabicPeriod"/>
            </a:pPr>
            <a:r>
              <a:rPr dirty="0" sz="2400" lang="en-US"/>
              <a:t>Demonstrate understanding of immunization systems and operations.</a:t>
            </a:r>
          </a:p>
          <a:p>
            <a:pPr indent="-457200" marL="457200">
              <a:buFont typeface="+mj-lt"/>
              <a:buAutoNum type="arabicPeriod"/>
            </a:pPr>
            <a:r>
              <a:rPr dirty="0" sz="2400" lang="en-US"/>
              <a:t>Explain immunization policies and cold chain activities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654" name="Title 1"/>
          <p:cNvSpPr>
            <a:spLocks noGrp="1"/>
          </p:cNvSpPr>
          <p:nvPr>
            <p:ph type="title"/>
          </p:nvPr>
        </p:nvSpPr>
        <p:spPr>
          <a:xfrm>
            <a:off x="838200" y="365125"/>
            <a:ext cx="10515600" cy="407607"/>
          </a:xfrm>
        </p:spPr>
        <p:txBody>
          <a:bodyPr>
            <a:normAutofit fontScale="90000"/>
          </a:bodyPr>
          <a:p>
            <a:r>
              <a:rPr b="1" dirty="0" sz="2800" lang="en-US"/>
              <a:t>SUPPLEMENTARY IMMUNUIZATION FOR MEASLES ELIMINATION</a:t>
            </a:r>
          </a:p>
        </p:txBody>
      </p:sp>
      <p:sp>
        <p:nvSpPr>
          <p:cNvPr id="1048655" name="Content Placeholder 2"/>
          <p:cNvSpPr>
            <a:spLocks noGrp="1"/>
          </p:cNvSpPr>
          <p:nvPr>
            <p:ph idx="1"/>
          </p:nvPr>
        </p:nvSpPr>
        <p:spPr>
          <a:xfrm>
            <a:off x="838200" y="862885"/>
            <a:ext cx="10515600" cy="5314078"/>
          </a:xfrm>
        </p:spPr>
        <p:txBody>
          <a:bodyPr>
            <a:normAutofit fontScale="95833" lnSpcReduction="10000"/>
          </a:bodyPr>
          <a:p>
            <a:pPr indent="-457200" marL="457200">
              <a:lnSpc>
                <a:spcPct val="150000"/>
              </a:lnSpc>
              <a:buFont typeface="+mj-lt"/>
              <a:buAutoNum type="alphaLcParenR"/>
            </a:pPr>
            <a:r>
              <a:rPr b="1" dirty="0" sz="2400" lang="en-US"/>
              <a:t>Catch up campaign- </a:t>
            </a:r>
            <a:r>
              <a:rPr dirty="0" sz="2400" lang="en-US"/>
              <a:t>one dose for all children between 9 months to 14 years is given , regardless of vaccination or disease history.</a:t>
            </a:r>
          </a:p>
          <a:p>
            <a:pPr indent="-457200" marL="457200">
              <a:lnSpc>
                <a:spcPct val="150000"/>
              </a:lnSpc>
              <a:buFont typeface="+mj-lt"/>
              <a:buAutoNum type="alphaLcParenR"/>
            </a:pPr>
            <a:r>
              <a:rPr b="1" dirty="0" sz="2400" lang="en-US"/>
              <a:t>Follow- up- campaign </a:t>
            </a:r>
            <a:r>
              <a:rPr dirty="0" sz="2400" lang="en-US"/>
              <a:t>–one dose of measles vaccine to children born since the catch –up campaign</a:t>
            </a:r>
          </a:p>
          <a:p>
            <a:pPr indent="-457200" marL="457200">
              <a:lnSpc>
                <a:spcPct val="150000"/>
              </a:lnSpc>
              <a:buFont typeface="+mj-lt"/>
              <a:buAutoNum type="alphaLcParenR"/>
            </a:pPr>
            <a:r>
              <a:rPr b="1" dirty="0" sz="2400" lang="en-US"/>
              <a:t>Mopping up- </a:t>
            </a:r>
            <a:r>
              <a:rPr dirty="0" sz="2400" lang="en-US"/>
              <a:t>where poor coverage was achieved in the catch-up or follow-up campaign, or when epidemiology evidence suggests measles transmission is focalized.</a:t>
            </a:r>
          </a:p>
          <a:p>
            <a:pPr indent="-457200" marL="457200">
              <a:lnSpc>
                <a:spcPct val="150000"/>
              </a:lnSpc>
              <a:buFont typeface="+mj-lt"/>
              <a:buAutoNum type="alphaLcParenR"/>
            </a:pPr>
            <a:r>
              <a:rPr b="1" dirty="0" sz="2400" lang="en-US"/>
              <a:t>Periodic intensification of routine immunization (PIRI)- </a:t>
            </a:r>
            <a:r>
              <a:rPr dirty="0" sz="2400" lang="en-US"/>
              <a:t>reinforces routine immunization and uses a second opportunity to immunize susceptible persons remaining in the population and those never vaccinated.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656" name="Title 1"/>
          <p:cNvSpPr>
            <a:spLocks noGrp="1"/>
          </p:cNvSpPr>
          <p:nvPr>
            <p:ph type="title"/>
          </p:nvPr>
        </p:nvSpPr>
        <p:spPr/>
        <p:txBody>
          <a:bodyPr/>
          <a:p>
            <a:r>
              <a:rPr dirty="0" lang="en-US"/>
              <a:t>Vaccines Number of doses</a:t>
            </a:r>
            <a:br>
              <a:rPr dirty="0" lang="en-US"/>
            </a:br>
            <a:endParaRPr dirty="0" lang="en-US"/>
          </a:p>
        </p:txBody>
      </p:sp>
      <p:sp>
        <p:nvSpPr>
          <p:cNvPr id="1048657" name="Content Placeholder 2"/>
          <p:cNvSpPr>
            <a:spLocks noGrp="1"/>
          </p:cNvSpPr>
          <p:nvPr>
            <p:ph idx="1"/>
          </p:nvPr>
        </p:nvSpPr>
        <p:spPr/>
        <p:txBody>
          <a:bodyPr>
            <a:noAutofit/>
          </a:bodyPr>
          <a:p>
            <a:pPr lvl="0"/>
            <a:r>
              <a:rPr dirty="0" sz="2400" lang="en-US"/>
              <a:t>BCG 1</a:t>
            </a:r>
          </a:p>
          <a:p>
            <a:pPr lvl="0"/>
            <a:r>
              <a:rPr dirty="0" sz="2400" lang="en-US"/>
              <a:t>Polio 4</a:t>
            </a:r>
          </a:p>
          <a:p>
            <a:pPr lvl="0"/>
            <a:r>
              <a:rPr dirty="0" sz="2400" lang="en-US"/>
              <a:t>Pentavalent 3</a:t>
            </a:r>
          </a:p>
          <a:p>
            <a:pPr lvl="0"/>
            <a:r>
              <a:rPr dirty="0" sz="2400" lang="en-US"/>
              <a:t>PCV 3</a:t>
            </a:r>
          </a:p>
          <a:p>
            <a:pPr lvl="0"/>
            <a:r>
              <a:rPr dirty="0" sz="2400" lang="en-US"/>
              <a:t>Rota 2</a:t>
            </a:r>
          </a:p>
          <a:p>
            <a:pPr lvl="0"/>
            <a:r>
              <a:rPr dirty="0" sz="2400" lang="en-US"/>
              <a:t>Measles 2</a:t>
            </a:r>
          </a:p>
          <a:p>
            <a:pPr lvl="0"/>
            <a:r>
              <a:rPr dirty="0" sz="2400" lang="en-US"/>
              <a:t>Yellow fever 1</a:t>
            </a:r>
          </a:p>
          <a:p>
            <a:pPr lvl="0"/>
            <a:r>
              <a:rPr dirty="0" sz="2400" lang="en-US"/>
              <a:t>Tetanus Toxoid for women of child bearing age (15-49 years) 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658" name="Title 1"/>
          <p:cNvSpPr>
            <a:spLocks noGrp="1"/>
          </p:cNvSpPr>
          <p:nvPr>
            <p:ph type="title"/>
          </p:nvPr>
        </p:nvSpPr>
        <p:spPr>
          <a:xfrm>
            <a:off x="838200" y="365125"/>
            <a:ext cx="10515600" cy="523517"/>
          </a:xfrm>
        </p:spPr>
        <p:txBody>
          <a:bodyPr>
            <a:normAutofit fontScale="90000"/>
          </a:bodyPr>
          <a:p>
            <a:r>
              <a:rPr dirty="0" lang="en-US">
                <a:solidFill>
                  <a:srgbClr val="FF0000"/>
                </a:solidFill>
              </a:rPr>
              <a:t>IMMUNIZATION SCHEDULE</a:t>
            </a:r>
          </a:p>
        </p:txBody>
      </p:sp>
      <p:sp>
        <p:nvSpPr>
          <p:cNvPr id="1048659" name="Content Placeholder 2"/>
          <p:cNvSpPr>
            <a:spLocks noGrp="1"/>
          </p:cNvSpPr>
          <p:nvPr>
            <p:ph idx="1"/>
          </p:nvPr>
        </p:nvSpPr>
        <p:spPr>
          <a:xfrm>
            <a:off x="838200" y="888642"/>
            <a:ext cx="10515600" cy="5576552"/>
          </a:xfrm>
        </p:spPr>
        <p:txBody>
          <a:bodyPr>
            <a:normAutofit fontScale="95833" lnSpcReduction="10000"/>
          </a:bodyPr>
          <a:p>
            <a:r>
              <a:rPr dirty="0" sz="2400" lang="en-GB" u="sng"/>
              <a:t>Age		 ANTIGEN  </a:t>
            </a:r>
            <a:endParaRPr dirty="0" sz="2400" lang="en-US"/>
          </a:p>
          <a:p>
            <a:r>
              <a:rPr dirty="0" sz="2400" lang="en-GB"/>
              <a:t>At birth 	 	BCG and Birth OPV</a:t>
            </a:r>
            <a:endParaRPr dirty="0" sz="2400" lang="en-US"/>
          </a:p>
          <a:p>
            <a:r>
              <a:rPr dirty="0" sz="2400" lang="en-GB"/>
              <a:t>6 weeks 		DPT/</a:t>
            </a:r>
            <a:r>
              <a:rPr dirty="0" sz="2400" lang="en-GB" err="1"/>
              <a:t>HepB</a:t>
            </a:r>
            <a:r>
              <a:rPr dirty="0" sz="2400" lang="en-GB"/>
              <a:t>/Hib 1 and OPV 1</a:t>
            </a:r>
          </a:p>
          <a:p>
            <a:r>
              <a:rPr dirty="0" sz="2400" lang="en-GB"/>
              <a:t>8 weeks		ROTA  1</a:t>
            </a:r>
            <a:endParaRPr dirty="0" sz="2400" lang="en-US"/>
          </a:p>
          <a:p>
            <a:r>
              <a:rPr dirty="0" sz="2400" lang="en-GB"/>
              <a:t>10 weeks 		DPT/</a:t>
            </a:r>
            <a:r>
              <a:rPr dirty="0" sz="2400" lang="en-GB" err="1"/>
              <a:t>HepB</a:t>
            </a:r>
            <a:r>
              <a:rPr dirty="0" sz="2400" lang="en-GB"/>
              <a:t>/Hib2 and OPV2,</a:t>
            </a:r>
          </a:p>
          <a:p>
            <a:r>
              <a:rPr dirty="0" sz="2400" lang="en-GB"/>
              <a:t>14 weeks 		DPT/</a:t>
            </a:r>
            <a:r>
              <a:rPr dirty="0" sz="2400" lang="en-GB" err="1"/>
              <a:t>HepB</a:t>
            </a:r>
            <a:r>
              <a:rPr dirty="0" sz="2400" lang="en-GB"/>
              <a:t>/Hib 3 and OPV 3</a:t>
            </a:r>
          </a:p>
          <a:p>
            <a:r>
              <a:rPr dirty="0" sz="2400" lang="en-GB"/>
              <a:t>4 months  		ROTA 2</a:t>
            </a:r>
          </a:p>
          <a:p>
            <a:r>
              <a:rPr dirty="0" sz="2400" lang="en-GB"/>
              <a:t>6 months		VIT A , </a:t>
            </a:r>
            <a:r>
              <a:rPr dirty="0" sz="2400" lang="en-GB" err="1"/>
              <a:t>Rota</a:t>
            </a:r>
            <a:r>
              <a:rPr dirty="0" sz="2400" lang="en-GB"/>
              <a:t> 3</a:t>
            </a:r>
            <a:endParaRPr dirty="0" sz="2400" lang="en-US"/>
          </a:p>
          <a:p>
            <a:r>
              <a:rPr dirty="0" sz="2400" lang="en-GB"/>
              <a:t>9 months 		Measles</a:t>
            </a:r>
            <a:endParaRPr dirty="0" sz="2400" lang="en-US"/>
          </a:p>
          <a:p>
            <a:r>
              <a:rPr dirty="0" sz="2400" lang="en-GB"/>
              <a:t>9 months 		Yellow Fever (in the four endemic districts of </a:t>
            </a:r>
            <a:r>
              <a:rPr dirty="0" sz="2400" lang="en-GB" err="1"/>
              <a:t>Baringo</a:t>
            </a:r>
            <a:r>
              <a:rPr dirty="0" sz="2400" lang="en-GB"/>
              <a:t>,</a:t>
            </a:r>
            <a:r>
              <a:rPr dirty="0" sz="2400" lang="en-US"/>
              <a:t> 						</a:t>
            </a:r>
            <a:r>
              <a:rPr dirty="0" sz="2400" lang="en-GB" err="1"/>
              <a:t>Koibatek,Keiyo</a:t>
            </a:r>
            <a:r>
              <a:rPr dirty="0" sz="2400" lang="en-GB"/>
              <a:t> and 	</a:t>
            </a:r>
            <a:r>
              <a:rPr dirty="0" sz="2400" lang="en-GB" err="1"/>
              <a:t>Marakwet</a:t>
            </a:r>
            <a:r>
              <a:rPr dirty="0" sz="2400" lang="en-GB"/>
              <a:t>).</a:t>
            </a:r>
          </a:p>
          <a:p>
            <a:r>
              <a:rPr dirty="0" sz="2400" lang="en-GB"/>
              <a:t>18 months       	2 </a:t>
            </a:r>
            <a:r>
              <a:rPr dirty="0" sz="2400" lang="en-GB" err="1"/>
              <a:t>nd</a:t>
            </a:r>
            <a:r>
              <a:rPr dirty="0" sz="2400" lang="en-GB"/>
              <a:t> measles</a:t>
            </a:r>
            <a:endParaRPr dirty="0" sz="240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660" name="Title 1"/>
          <p:cNvSpPr>
            <a:spLocks noGrp="1"/>
          </p:cNvSpPr>
          <p:nvPr>
            <p:ph type="title"/>
          </p:nvPr>
        </p:nvSpPr>
        <p:spPr>
          <a:xfrm>
            <a:off x="838200" y="365125"/>
            <a:ext cx="10515600" cy="665185"/>
          </a:xfrm>
        </p:spPr>
        <p:txBody>
          <a:bodyPr>
            <a:normAutofit/>
          </a:bodyPr>
          <a:p>
            <a:r>
              <a:rPr dirty="0" sz="2800" lang="en-US"/>
              <a:t>ESSENTIAL ELEMENT FOR MAINTAINING VACCINES POTENCY</a:t>
            </a:r>
          </a:p>
        </p:txBody>
      </p:sp>
      <p:sp>
        <p:nvSpPr>
          <p:cNvPr id="1048661" name="Content Placeholder 2"/>
          <p:cNvSpPr>
            <a:spLocks noGrp="1"/>
          </p:cNvSpPr>
          <p:nvPr>
            <p:ph idx="1"/>
          </p:nvPr>
        </p:nvSpPr>
        <p:spPr/>
        <p:txBody>
          <a:bodyPr/>
          <a:p>
            <a:pPr>
              <a:buNone/>
            </a:pPr>
            <a:r>
              <a:rPr b="1" dirty="0" lang="en-GB"/>
              <a:t>	</a:t>
            </a:r>
            <a:r>
              <a:rPr dirty="0" sz="2400" lang="en-GB"/>
              <a:t> 1.  Personnel to manage vaccine distribution</a:t>
            </a:r>
            <a:endParaRPr dirty="0" sz="2400" lang="en-US"/>
          </a:p>
          <a:p>
            <a:pPr>
              <a:buNone/>
            </a:pPr>
            <a:r>
              <a:rPr dirty="0" sz="2400" lang="en-GB"/>
              <a:t>	2.  Equipment for vaccine storage &amp; transport</a:t>
            </a:r>
            <a:endParaRPr dirty="0" sz="2400" lang="en-US"/>
          </a:p>
          <a:p>
            <a:pPr>
              <a:buNone/>
            </a:pPr>
            <a:r>
              <a:rPr dirty="0" sz="2400" lang="en-GB"/>
              <a:t>	3. Maintenance of equipment</a:t>
            </a:r>
            <a:endParaRPr dirty="0" sz="2400" lang="en-US"/>
          </a:p>
          <a:p>
            <a:pPr>
              <a:buNone/>
            </a:pPr>
            <a:r>
              <a:rPr dirty="0" sz="2400" lang="en-GB"/>
              <a:t>	4. Monitoring</a:t>
            </a:r>
            <a:endParaRPr dirty="0" sz="2400" lang="en-US"/>
          </a:p>
          <a:p>
            <a:endParaRPr dirty="0" sz="2400" lang="en-US"/>
          </a:p>
          <a:p>
            <a:r>
              <a:rPr dirty="0" sz="2400" lang="en-US"/>
              <a:t>NB/</a:t>
            </a:r>
            <a:r>
              <a:rPr b="1" dirty="0" sz="2400" lang="en-GB"/>
              <a:t>The role of the cold chain is to maintain the potency of vaccines.</a:t>
            </a:r>
          </a:p>
          <a:p>
            <a:pPr indent="0" marL="0">
              <a:buNone/>
            </a:pP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pic>
        <p:nvPicPr>
          <p:cNvPr id="2097152" name="Content Placeholder 4"/>
          <p:cNvPicPr>
            <a:picLocks noChangeAspect="1" noGrp="1"/>
          </p:cNvPicPr>
          <p:nvPr>
            <p:ph idx="1"/>
          </p:nvPr>
        </p:nvPicPr>
        <p:blipFill>
          <a:blip xmlns:r="http://schemas.openxmlformats.org/officeDocument/2006/relationships" r:embed="rId1" cstate="print"/>
          <a:stretch>
            <a:fillRect/>
          </a:stretch>
        </p:blipFill>
        <p:spPr>
          <a:xfrm>
            <a:off x="991673" y="399245"/>
            <a:ext cx="10109916" cy="6246253"/>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640" name="Title 1"/>
          <p:cNvSpPr>
            <a:spLocks noGrp="1"/>
          </p:cNvSpPr>
          <p:nvPr>
            <p:ph type="title"/>
          </p:nvPr>
        </p:nvSpPr>
        <p:spPr>
          <a:xfrm>
            <a:off x="838200" y="365125"/>
            <a:ext cx="10515600" cy="523517"/>
          </a:xfrm>
        </p:spPr>
        <p:txBody>
          <a:bodyPr>
            <a:normAutofit fontScale="90000"/>
          </a:bodyPr>
          <a:p>
            <a:r>
              <a:rPr dirty="0" lang="en-US"/>
              <a:t>IMMUNIZATION OPERATIONS KEY COMPONENT</a:t>
            </a:r>
          </a:p>
        </p:txBody>
      </p:sp>
      <p:sp>
        <p:nvSpPr>
          <p:cNvPr id="1048641" name="Content Placeholder 2"/>
          <p:cNvSpPr>
            <a:spLocks noGrp="1"/>
          </p:cNvSpPr>
          <p:nvPr>
            <p:ph idx="1"/>
          </p:nvPr>
        </p:nvSpPr>
        <p:spPr>
          <a:xfrm>
            <a:off x="838200" y="1017431"/>
            <a:ext cx="10515600" cy="5692462"/>
          </a:xfrm>
        </p:spPr>
        <p:txBody>
          <a:bodyPr>
            <a:normAutofit fontScale="91667" lnSpcReduction="20000"/>
          </a:bodyPr>
          <a:p>
            <a:pPr indent="-457200" marL="457200">
              <a:lnSpc>
                <a:spcPct val="150000"/>
              </a:lnSpc>
              <a:buFont typeface="+mj-lt"/>
              <a:buAutoNum type="arabicPeriod"/>
            </a:pPr>
            <a:r>
              <a:rPr b="1" dirty="0" sz="2400" lang="en-US" u="sng"/>
              <a:t>Service delivery- </a:t>
            </a:r>
            <a:r>
              <a:rPr dirty="0" sz="2400" lang="en-US"/>
              <a:t>covers the strategies and activities to ensure provision of immunization services and target population.</a:t>
            </a:r>
          </a:p>
          <a:p>
            <a:pPr indent="-457200" marL="457200">
              <a:lnSpc>
                <a:spcPct val="150000"/>
              </a:lnSpc>
              <a:buFont typeface="+mj-lt"/>
              <a:buAutoNum type="arabicPeriod"/>
            </a:pPr>
            <a:r>
              <a:rPr b="1" dirty="0" sz="2400" lang="en-US" u="sng"/>
              <a:t>Logistics</a:t>
            </a:r>
            <a:r>
              <a:rPr dirty="0" sz="2400" lang="en-US" u="sng"/>
              <a:t>- </a:t>
            </a:r>
            <a:r>
              <a:rPr dirty="0" sz="2400" lang="en-US"/>
              <a:t>includes delivery of vaccines and other equipment to the place of use, provision to transport, management of cold chain and disposal of immunization waste.</a:t>
            </a:r>
          </a:p>
          <a:p>
            <a:pPr indent="-457200" marL="457200">
              <a:lnSpc>
                <a:spcPct val="150000"/>
              </a:lnSpc>
              <a:buFont typeface="+mj-lt"/>
              <a:buAutoNum type="arabicPeriod"/>
            </a:pPr>
            <a:r>
              <a:rPr b="1" dirty="0" sz="2400" lang="en-US" u="sng"/>
              <a:t>Vaccine supply and quality</a:t>
            </a:r>
            <a:r>
              <a:rPr b="1" dirty="0" sz="2400" lang="en-US"/>
              <a:t>- </a:t>
            </a:r>
            <a:r>
              <a:rPr dirty="0" sz="2400" lang="en-US"/>
              <a:t>comprises forecasting vaccine needs procuring vaccine, monitoring vaccine quality, utilization and vaccine safety.</a:t>
            </a:r>
          </a:p>
          <a:p>
            <a:pPr indent="-457200" marL="457200">
              <a:lnSpc>
                <a:spcPct val="150000"/>
              </a:lnSpc>
              <a:buFont typeface="+mj-lt"/>
              <a:buAutoNum type="arabicPeriod"/>
            </a:pPr>
            <a:r>
              <a:rPr b="1" dirty="0" sz="2400" lang="en-US" u="sng"/>
              <a:t>Disease surveillance</a:t>
            </a:r>
            <a:r>
              <a:rPr b="1" dirty="0" sz="2400" lang="en-US"/>
              <a:t>- </a:t>
            </a:r>
            <a:r>
              <a:rPr dirty="0" sz="2400" lang="en-US"/>
              <a:t>monitoring of disease incidence, laboratory testing, record keeping, reporting ,case and outbreak investigations and response.</a:t>
            </a:r>
          </a:p>
          <a:p>
            <a:pPr indent="-457200" marL="457200">
              <a:lnSpc>
                <a:spcPct val="150000"/>
              </a:lnSpc>
              <a:buFont typeface="+mj-lt"/>
              <a:buAutoNum type="arabicPeriod"/>
            </a:pPr>
            <a:r>
              <a:rPr b="1" dirty="0" sz="2400" lang="en-US" u="sng"/>
              <a:t>Advocacy and communications</a:t>
            </a:r>
            <a:r>
              <a:rPr b="1" dirty="0" sz="2400" lang="en-US"/>
              <a:t>- </a:t>
            </a:r>
            <a:r>
              <a:rPr dirty="0" sz="2400" lang="en-US"/>
              <a:t>comprises social mobilization, advocacy, community education on immunization and programme promotion.</a:t>
            </a:r>
            <a:endParaRPr dirty="0" sz="2400" lang="en-US" u="sn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604" name="Content Placeholder 2"/>
          <p:cNvSpPr>
            <a:spLocks noGrp="1"/>
          </p:cNvSpPr>
          <p:nvPr>
            <p:ph idx="1"/>
          </p:nvPr>
        </p:nvSpPr>
        <p:spPr/>
        <p:txBody>
          <a:bodyPr>
            <a:normAutofit/>
          </a:bodyPr>
          <a:p>
            <a:pPr algn="ctr"/>
            <a:r>
              <a:rPr dirty="0" sz="4800" lang="en-US">
                <a:latin typeface="Algerian" pitchFamily="82" charset="0"/>
              </a:rPr>
              <a:t>VACCINES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601" name="Content Placeholder 2"/>
          <p:cNvSpPr>
            <a:spLocks noGrp="1"/>
          </p:cNvSpPr>
          <p:nvPr>
            <p:ph idx="1"/>
          </p:nvPr>
        </p:nvSpPr>
        <p:spPr>
          <a:xfrm>
            <a:off x="334851" y="399245"/>
            <a:ext cx="11018949" cy="5777718"/>
          </a:xfrm>
        </p:spPr>
        <p:txBody>
          <a:bodyPr>
            <a:normAutofit/>
          </a:bodyPr>
          <a:p>
            <a:pPr>
              <a:lnSpc>
                <a:spcPct val="150000"/>
              </a:lnSpc>
            </a:pPr>
            <a:r>
              <a:rPr dirty="0" sz="2400" lang="en-US"/>
              <a:t>its a biological preparation that improves immunity to a particular disease. </a:t>
            </a:r>
          </a:p>
          <a:p>
            <a:pPr>
              <a:lnSpc>
                <a:spcPct val="150000"/>
              </a:lnSpc>
            </a:pPr>
            <a:r>
              <a:rPr dirty="0" sz="2400" lang="en-US"/>
              <a:t>The term </a:t>
            </a:r>
            <a:r>
              <a:rPr dirty="0" sz="2400" i="1" lang="en-US"/>
              <a:t>vaccine</a:t>
            </a:r>
            <a:r>
              <a:rPr dirty="0" sz="2400" lang="en-US"/>
              <a:t> derives from Edward Jenner's1796 use of the term </a:t>
            </a:r>
            <a:r>
              <a:rPr dirty="0" sz="2400" i="1" lang="en-US"/>
              <a:t>cow pox</a:t>
            </a:r>
            <a:r>
              <a:rPr dirty="0" sz="2400" lang="en-US"/>
              <a:t> (Latin </a:t>
            </a:r>
            <a:r>
              <a:rPr dirty="0" sz="2400" i="1" lang="en-US" err="1"/>
              <a:t>variolæ</a:t>
            </a:r>
            <a:r>
              <a:rPr dirty="0" sz="2400" i="1" lang="en-US"/>
              <a:t> </a:t>
            </a:r>
            <a:r>
              <a:rPr dirty="0" sz="2400" i="1" lang="en-US" err="1"/>
              <a:t>vaccinæ</a:t>
            </a:r>
            <a:r>
              <a:rPr dirty="0" sz="2400" lang="en-US"/>
              <a:t>, and </a:t>
            </a:r>
            <a:r>
              <a:rPr dirty="0" sz="2400" i="1" lang="en-US" err="1"/>
              <a:t>vacca</a:t>
            </a:r>
            <a:r>
              <a:rPr dirty="0" sz="2400" lang="en-US"/>
              <a:t>=cow), which, when administered to humans, provided them protection against smallpox.</a:t>
            </a:r>
          </a:p>
          <a:p>
            <a:pPr>
              <a:lnSpc>
                <a:spcPct val="150000"/>
              </a:lnSpc>
            </a:pPr>
            <a:r>
              <a:rPr dirty="0" sz="2400" lang="en-US"/>
              <a:t>A vaccine typically contains an agent that resembles a disease-causing microorganism, and is often made from </a:t>
            </a:r>
            <a:r>
              <a:rPr b="1" dirty="0" sz="2400" lang="en-US">
                <a:effectLst>
                  <a:outerShdw algn="tl" blurRad="38100" dir="2700000" dist="38100">
                    <a:srgbClr val="FFFFFF"/>
                  </a:outerShdw>
                </a:effectLst>
              </a:rPr>
              <a:t>weakened (inactivated) or killed (dead)</a:t>
            </a:r>
            <a:r>
              <a:rPr dirty="0" sz="2400" lang="en-US"/>
              <a:t> forms of the microbe or its toxins.</a:t>
            </a:r>
          </a:p>
          <a:p>
            <a:pPr>
              <a:lnSpc>
                <a:spcPct val="150000"/>
              </a:lnSpc>
            </a:pPr>
            <a:endParaRPr dirty="0" sz="2400" lang="en-US"/>
          </a:p>
          <a:p>
            <a:pPr>
              <a:lnSpc>
                <a:spcPct val="150000"/>
              </a:lnSpc>
            </a:pPr>
            <a:endParaRPr dirty="0" sz="2400" lang="en-US"/>
          </a:p>
          <a:p>
            <a:pPr>
              <a:lnSpc>
                <a:spcPct val="100000"/>
              </a:lnSpc>
            </a:pPr>
            <a:endParaRPr dirty="0" sz="240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598" name="Content Placeholder 2"/>
          <p:cNvSpPr>
            <a:spLocks noGrp="1"/>
          </p:cNvSpPr>
          <p:nvPr>
            <p:ph idx="1"/>
          </p:nvPr>
        </p:nvSpPr>
        <p:spPr>
          <a:xfrm>
            <a:off x="677334" y="528035"/>
            <a:ext cx="8596668" cy="5513328"/>
          </a:xfrm>
        </p:spPr>
        <p:txBody>
          <a:bodyPr/>
          <a:p>
            <a:pPr>
              <a:lnSpc>
                <a:spcPct val="200000"/>
              </a:lnSpc>
            </a:pPr>
            <a:r>
              <a:rPr dirty="0" sz="2400" lang="en-US"/>
              <a:t>The agent stimulates the body's immune system to recognize the agent as foreign, destroy it, and "remember“</a:t>
            </a:r>
          </a:p>
          <a:p>
            <a:pPr>
              <a:lnSpc>
                <a:spcPct val="200000"/>
              </a:lnSpc>
            </a:pPr>
            <a:r>
              <a:rPr dirty="0" sz="2400" lang="en-US"/>
              <a:t>Recently introduced Vaccines in the Kenyan routine immunization for children under one year is the PCV-10 which guards against Pneumococcal infections such as pneumonia, meningitis and Otitis media.</a:t>
            </a:r>
          </a:p>
          <a:p>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594" name="Title 1"/>
          <p:cNvSpPr>
            <a:spLocks noGrp="1"/>
          </p:cNvSpPr>
          <p:nvPr>
            <p:ph type="title"/>
          </p:nvPr>
        </p:nvSpPr>
        <p:spPr>
          <a:xfrm>
            <a:off x="838200" y="365126"/>
            <a:ext cx="10515600" cy="356092"/>
          </a:xfrm>
        </p:spPr>
        <p:txBody>
          <a:bodyPr>
            <a:normAutofit fontScale="90000"/>
          </a:bodyPr>
          <a:p>
            <a:r>
              <a:rPr dirty="0" lang="en-US"/>
              <a:t> VACCINES DEVELOPMENT</a:t>
            </a:r>
          </a:p>
        </p:txBody>
      </p:sp>
      <p:sp>
        <p:nvSpPr>
          <p:cNvPr id="1048595" name="Content Placeholder 2"/>
          <p:cNvSpPr>
            <a:spLocks noGrp="1"/>
          </p:cNvSpPr>
          <p:nvPr>
            <p:ph idx="1"/>
          </p:nvPr>
        </p:nvSpPr>
        <p:spPr>
          <a:xfrm>
            <a:off x="838200" y="721218"/>
            <a:ext cx="10515600" cy="5455745"/>
          </a:xfrm>
        </p:spPr>
        <p:txBody>
          <a:bodyPr>
            <a:normAutofit/>
          </a:bodyPr>
          <a:p>
            <a:pPr indent="-457200" marL="457200">
              <a:lnSpc>
                <a:spcPct val="160000"/>
              </a:lnSpc>
            </a:pPr>
            <a:r>
              <a:rPr dirty="0" sz="2400" lang="en-US"/>
              <a:t>Scientists take several</a:t>
            </a:r>
            <a:r>
              <a:rPr b="1" dirty="0" sz="2400" lang="en-US" u="sng">
                <a:effectLst>
                  <a:outerShdw algn="tl" blurRad="38100" dir="2700000" dist="38100">
                    <a:srgbClr val="FFFFFF"/>
                  </a:outerShdw>
                </a:effectLst>
              </a:rPr>
              <a:t> approaches</a:t>
            </a:r>
            <a:r>
              <a:rPr dirty="0" sz="2400" lang="en-US"/>
              <a:t> to develop vaccines against a microbe. The choice is based on fundamental information about the microbe, such as:</a:t>
            </a:r>
          </a:p>
          <a:p>
            <a:pPr indent="-457200" marL="457200">
              <a:lnSpc>
                <a:spcPct val="160000"/>
              </a:lnSpc>
              <a:buFont typeface="Wingdings" pitchFamily="2" charset="2"/>
              <a:buAutoNum type="arabicPeriod"/>
            </a:pPr>
            <a:r>
              <a:rPr dirty="0" sz="2400" lang="en-US"/>
              <a:t>How it infects cells</a:t>
            </a:r>
          </a:p>
          <a:p>
            <a:pPr indent="-457200" marL="457200">
              <a:lnSpc>
                <a:spcPct val="160000"/>
              </a:lnSpc>
              <a:buFont typeface="Wingdings" pitchFamily="2" charset="2"/>
              <a:buAutoNum type="arabicPeriod"/>
            </a:pPr>
            <a:r>
              <a:rPr dirty="0" sz="2400" lang="en-US"/>
              <a:t>How the immune system responds to it, </a:t>
            </a:r>
          </a:p>
          <a:p>
            <a:pPr indent="-457200" marL="457200">
              <a:lnSpc>
                <a:spcPct val="160000"/>
              </a:lnSpc>
              <a:buFont typeface="Wingdings" pitchFamily="2" charset="2"/>
              <a:buAutoNum type="arabicPeriod"/>
            </a:pPr>
            <a:r>
              <a:rPr dirty="0" sz="2400" lang="en-US"/>
              <a:t>As well as practical considerations, such as regions of the world where the vaccine would be used. </a:t>
            </a:r>
          </a:p>
          <a:p>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622" name="Title 1"/>
          <p:cNvSpPr>
            <a:spLocks noGrp="1"/>
          </p:cNvSpPr>
          <p:nvPr>
            <p:ph type="title"/>
          </p:nvPr>
        </p:nvSpPr>
        <p:spPr>
          <a:xfrm>
            <a:off x="677334" y="128790"/>
            <a:ext cx="8596668" cy="862884"/>
          </a:xfrm>
        </p:spPr>
        <p:txBody>
          <a:bodyPr/>
          <a:p>
            <a:r>
              <a:rPr dirty="0" lang="en-US"/>
              <a:t>DEFINITIONS</a:t>
            </a:r>
          </a:p>
        </p:txBody>
      </p:sp>
      <p:sp>
        <p:nvSpPr>
          <p:cNvPr id="1048623" name="Content Placeholder 2"/>
          <p:cNvSpPr>
            <a:spLocks noGrp="1"/>
          </p:cNvSpPr>
          <p:nvPr>
            <p:ph idx="1"/>
          </p:nvPr>
        </p:nvSpPr>
        <p:spPr>
          <a:xfrm>
            <a:off x="677334" y="1223493"/>
            <a:ext cx="10140920" cy="5634507"/>
          </a:xfrm>
        </p:spPr>
        <p:txBody>
          <a:bodyPr>
            <a:normAutofit fontScale="83333" lnSpcReduction="10000"/>
          </a:bodyPr>
          <a:p>
            <a:pPr>
              <a:lnSpc>
                <a:spcPct val="150000"/>
              </a:lnSpc>
            </a:pPr>
            <a:r>
              <a:rPr b="1" dirty="0" lang="en-US"/>
              <a:t> </a:t>
            </a:r>
            <a:r>
              <a:rPr b="1" dirty="0" sz="3100" lang="en-US"/>
              <a:t>KEPI:</a:t>
            </a:r>
          </a:p>
          <a:p>
            <a:pPr>
              <a:lnSpc>
                <a:spcPct val="150000"/>
              </a:lnSpc>
              <a:buNone/>
            </a:pPr>
            <a:r>
              <a:rPr dirty="0" sz="3100" lang="en-US"/>
              <a:t>Kenya Expanded Programme On Immunization</a:t>
            </a:r>
          </a:p>
          <a:p>
            <a:pPr>
              <a:lnSpc>
                <a:spcPct val="150000"/>
              </a:lnSpc>
            </a:pPr>
            <a:r>
              <a:rPr b="1" dirty="0" sz="3100" lang="en-US"/>
              <a:t>VACCINES:</a:t>
            </a:r>
          </a:p>
          <a:p>
            <a:pPr>
              <a:lnSpc>
                <a:spcPct val="150000"/>
              </a:lnSpc>
              <a:buNone/>
            </a:pPr>
            <a:r>
              <a:rPr dirty="0" sz="3100" lang="en-US"/>
              <a:t> </a:t>
            </a:r>
            <a:r>
              <a:rPr dirty="0" sz="3100" lang="en-GB"/>
              <a:t> A vaccine is made of an organism or a toxin which is either killed or </a:t>
            </a:r>
            <a:r>
              <a:rPr b="1" dirty="0" sz="3100" lang="en-GB"/>
              <a:t>attenuated</a:t>
            </a:r>
            <a:r>
              <a:rPr dirty="0" sz="3100" lang="en-GB"/>
              <a:t>. </a:t>
            </a:r>
          </a:p>
          <a:p>
            <a:pPr>
              <a:lnSpc>
                <a:spcPct val="150000"/>
              </a:lnSpc>
              <a:buNone/>
            </a:pPr>
            <a:r>
              <a:rPr dirty="0" sz="3100" lang="en-US"/>
              <a:t> They are substances prepared from micro-organisms (germs or viruses), which are live vaccines (weakened) or killed vaccines. When vaccines are given to someone, he/she develops immunity to particular diseases</a:t>
            </a:r>
            <a:endParaRPr dirty="0" sz="3100"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596" name="Title 1"/>
          <p:cNvSpPr>
            <a:spLocks noGrp="1"/>
          </p:cNvSpPr>
          <p:nvPr>
            <p:ph type="title"/>
          </p:nvPr>
        </p:nvSpPr>
        <p:spPr/>
        <p:txBody>
          <a:bodyPr/>
          <a:p>
            <a:r>
              <a:rPr dirty="0" lang="en-US"/>
              <a:t>TYPES OF VACCINES</a:t>
            </a:r>
          </a:p>
        </p:txBody>
      </p:sp>
      <p:sp>
        <p:nvSpPr>
          <p:cNvPr id="1048597" name="Content Placeholder 2"/>
          <p:cNvSpPr>
            <a:spLocks noGrp="1"/>
          </p:cNvSpPr>
          <p:nvPr>
            <p:ph idx="1"/>
          </p:nvPr>
        </p:nvSpPr>
        <p:spPr/>
        <p:txBody>
          <a:bodyPr>
            <a:normAutofit/>
          </a:bodyPr>
          <a:p>
            <a:pPr>
              <a:lnSpc>
                <a:spcPct val="150000"/>
              </a:lnSpc>
              <a:buNone/>
            </a:pPr>
            <a:r>
              <a:rPr dirty="0" sz="2400" lang="en-US"/>
              <a:t>.1. Mono-vaccines and combination vaccines</a:t>
            </a:r>
          </a:p>
          <a:p>
            <a:pPr>
              <a:lnSpc>
                <a:spcPct val="150000"/>
              </a:lnSpc>
              <a:buNone/>
            </a:pPr>
            <a:r>
              <a:rPr dirty="0" sz="2400" lang="en-US"/>
              <a:t>2. Live and killed vaccines</a:t>
            </a:r>
          </a:p>
          <a:p>
            <a:pPr>
              <a:lnSpc>
                <a:spcPct val="150000"/>
              </a:lnSpc>
              <a:buNone/>
            </a:pPr>
            <a:r>
              <a:rPr dirty="0" sz="2400" lang="en-US"/>
              <a:t>3. Bacterial and viral vaccines </a:t>
            </a:r>
          </a:p>
          <a:p>
            <a:pPr>
              <a:lnSpc>
                <a:spcPct val="150000"/>
              </a:lnSpc>
              <a:buNone/>
            </a:pPr>
            <a:r>
              <a:rPr dirty="0" sz="2400" lang="en-US"/>
              <a:t>4. Sub-unit vaccines (toxoid, polysaccharides, </a:t>
            </a:r>
            <a:r>
              <a:rPr dirty="0" sz="2400" lang="en-US" err="1"/>
              <a:t>etc</a:t>
            </a:r>
            <a:r>
              <a:rPr dirty="0" sz="2400" lang="en-US"/>
              <a:t>)</a:t>
            </a:r>
          </a:p>
          <a:p>
            <a:pPr>
              <a:lnSpc>
                <a:spcPct val="150000"/>
              </a:lnSpc>
              <a:buNone/>
            </a:pPr>
            <a:r>
              <a:rPr dirty="0" sz="2400" lang="en-US"/>
              <a:t>5. Liquid vaccines and lyophilized (dried vaccines)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599" name="Title 1"/>
          <p:cNvSpPr>
            <a:spLocks noGrp="1"/>
          </p:cNvSpPr>
          <p:nvPr>
            <p:ph type="title"/>
          </p:nvPr>
        </p:nvSpPr>
        <p:spPr/>
        <p:txBody>
          <a:bodyPr/>
          <a:p>
            <a:r>
              <a:rPr dirty="0" lang="en-US"/>
              <a:t>EXAMPLES OF VACCINES</a:t>
            </a:r>
          </a:p>
        </p:txBody>
      </p:sp>
      <p:sp>
        <p:nvSpPr>
          <p:cNvPr id="1048600" name="Content Placeholder 2"/>
          <p:cNvSpPr>
            <a:spLocks noGrp="1"/>
          </p:cNvSpPr>
          <p:nvPr>
            <p:ph idx="1"/>
          </p:nvPr>
        </p:nvSpPr>
        <p:spPr/>
        <p:txBody>
          <a:bodyPr/>
          <a:p>
            <a:pPr indent="0" marL="0">
              <a:buNone/>
            </a:pPr>
            <a:r>
              <a:rPr b="1" dirty="0" lang="en-US"/>
              <a:t>1</a:t>
            </a:r>
            <a:r>
              <a:rPr b="1" dirty="0" sz="2400" lang="en-US"/>
              <a:t>. Mono-vaccines</a:t>
            </a:r>
            <a:r>
              <a:rPr dirty="0" sz="2400" lang="en-US"/>
              <a:t> 			 measles </a:t>
            </a:r>
          </a:p>
          <a:p>
            <a:pPr indent="0" marL="0">
              <a:buNone/>
            </a:pPr>
            <a:r>
              <a:rPr b="1" dirty="0" sz="2400" lang="en-US"/>
              <a:t>2. Combined or polyvalent 	</a:t>
            </a:r>
            <a:r>
              <a:rPr dirty="0" sz="2400" lang="en-US"/>
              <a:t> DPT</a:t>
            </a:r>
          </a:p>
          <a:p>
            <a:pPr indent="0" marL="0">
              <a:buNone/>
            </a:pPr>
            <a:r>
              <a:rPr b="1" dirty="0" sz="2400" lang="en-US"/>
              <a:t>3. Bacterial vaccine</a:t>
            </a:r>
            <a:r>
              <a:rPr dirty="0" sz="2400" lang="en-US"/>
              <a:t> –		vaccines against cholera pertussis</a:t>
            </a:r>
          </a:p>
          <a:p>
            <a:pPr indent="0" marL="0">
              <a:buNone/>
            </a:pPr>
            <a:r>
              <a:rPr b="1" dirty="0" sz="2400" lang="en-US"/>
              <a:t>4.  viral vaccines </a:t>
            </a:r>
            <a:r>
              <a:rPr dirty="0" sz="2400" lang="en-US"/>
              <a:t>– 			OPV and vaccines against measles ,							mumps rubella ,yellow fever</a:t>
            </a:r>
          </a:p>
          <a:p>
            <a:pPr indent="0" marL="0">
              <a:buNone/>
            </a:pPr>
            <a:r>
              <a:rPr b="1" dirty="0" sz="2400" lang="en-US"/>
              <a:t>5. Liquid vaccines</a:t>
            </a:r>
            <a:r>
              <a:rPr dirty="0" sz="2400" lang="en-US"/>
              <a:t>: 		DPT, Polio vaccines</a:t>
            </a:r>
          </a:p>
          <a:p>
            <a:pPr indent="0" marL="0">
              <a:buNone/>
            </a:pPr>
            <a:r>
              <a:rPr b="1" dirty="0" sz="2400" lang="en-US"/>
              <a:t>6. Lyophilized (dry) 		</a:t>
            </a:r>
            <a:r>
              <a:rPr dirty="0" sz="2400" lang="en-US"/>
              <a:t>vaccines: BCG, Measles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602" name="Title 1"/>
          <p:cNvSpPr>
            <a:spLocks noGrp="1"/>
          </p:cNvSpPr>
          <p:nvPr>
            <p:ph type="title"/>
          </p:nvPr>
        </p:nvSpPr>
        <p:spPr>
          <a:xfrm>
            <a:off x="838200" y="365126"/>
            <a:ext cx="10515600" cy="291698"/>
          </a:xfrm>
        </p:spPr>
        <p:txBody>
          <a:bodyPr>
            <a:normAutofit fontScale="90000"/>
          </a:bodyPr>
          <a:p>
            <a:r>
              <a:rPr dirty="0" lang="en-US"/>
              <a:t>CHARACTERISTICS OF IDEAL VACCINES</a:t>
            </a:r>
          </a:p>
        </p:txBody>
      </p:sp>
      <p:sp>
        <p:nvSpPr>
          <p:cNvPr id="1048603" name="Content Placeholder 2"/>
          <p:cNvSpPr>
            <a:spLocks noGrp="1"/>
          </p:cNvSpPr>
          <p:nvPr>
            <p:ph idx="1"/>
          </p:nvPr>
        </p:nvSpPr>
        <p:spPr>
          <a:xfrm>
            <a:off x="838200" y="656824"/>
            <a:ext cx="10515600" cy="5847007"/>
          </a:xfrm>
        </p:spPr>
        <p:txBody>
          <a:bodyPr>
            <a:noAutofit/>
          </a:bodyPr>
          <a:p>
            <a:pPr indent="0" marL="0">
              <a:lnSpc>
                <a:spcPct val="150000"/>
              </a:lnSpc>
              <a:buNone/>
            </a:pPr>
            <a:r>
              <a:rPr dirty="0" sz="2400" lang="en-US"/>
              <a:t>1. Immunogenic provoking a good immune response</a:t>
            </a:r>
          </a:p>
          <a:p>
            <a:pPr indent="0" marL="0">
              <a:lnSpc>
                <a:spcPct val="150000"/>
              </a:lnSpc>
              <a:buNone/>
            </a:pPr>
            <a:r>
              <a:rPr dirty="0" sz="2400" lang="en-US"/>
              <a:t>2. Providing long lasting immunity</a:t>
            </a:r>
          </a:p>
          <a:p>
            <a:pPr indent="0" marL="0">
              <a:lnSpc>
                <a:spcPct val="150000"/>
              </a:lnSpc>
              <a:buNone/>
            </a:pPr>
            <a:r>
              <a:rPr dirty="0" sz="2400" lang="en-US"/>
              <a:t>3. Safe with no or very rare AEFIs</a:t>
            </a:r>
          </a:p>
          <a:p>
            <a:pPr indent="0" marL="0">
              <a:lnSpc>
                <a:spcPct val="150000"/>
              </a:lnSpc>
              <a:buNone/>
            </a:pPr>
            <a:r>
              <a:rPr dirty="0" sz="2400" lang="en-US"/>
              <a:t>4. Stable in field conditions and can be stored reasonably long without or with a very minimum cold chain requirements </a:t>
            </a:r>
          </a:p>
          <a:p>
            <a:pPr indent="0" marL="0">
              <a:lnSpc>
                <a:spcPct val="150000"/>
              </a:lnSpc>
              <a:buNone/>
            </a:pPr>
            <a:r>
              <a:rPr dirty="0" sz="2400" lang="en-US"/>
              <a:t>5. Combined ,with several antigens producing immunity against a number of diseases</a:t>
            </a:r>
          </a:p>
          <a:p>
            <a:pPr indent="0" marL="0">
              <a:lnSpc>
                <a:spcPct val="150000"/>
              </a:lnSpc>
              <a:buNone/>
            </a:pPr>
            <a:r>
              <a:rPr dirty="0" sz="2400" lang="en-US"/>
              <a:t>6. Administered with a single dose ,preferably by non-injectable routes (oral or  through inhalation)</a:t>
            </a:r>
          </a:p>
          <a:p>
            <a:pPr indent="0" marL="0">
              <a:lnSpc>
                <a:spcPct val="150000"/>
              </a:lnSpc>
              <a:buNone/>
            </a:pPr>
            <a:r>
              <a:rPr dirty="0" sz="2400" lang="en-US"/>
              <a:t>7. With affordable cost and accessible to all.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662" name="Title 1"/>
          <p:cNvSpPr>
            <a:spLocks noGrp="1"/>
          </p:cNvSpPr>
          <p:nvPr>
            <p:ph type="title"/>
          </p:nvPr>
        </p:nvSpPr>
        <p:spPr>
          <a:xfrm>
            <a:off x="838200" y="115910"/>
            <a:ext cx="10515600" cy="605308"/>
          </a:xfrm>
        </p:spPr>
        <p:txBody>
          <a:bodyPr>
            <a:normAutofit/>
          </a:bodyPr>
          <a:p>
            <a:r>
              <a:rPr b="1" dirty="0" lang="en-GB"/>
              <a:t>1. BCG (Bacillus </a:t>
            </a:r>
            <a:r>
              <a:rPr b="1" dirty="0" lang="en-GB" err="1"/>
              <a:t>Calmette</a:t>
            </a:r>
            <a:r>
              <a:rPr b="1" dirty="0" lang="en-GB"/>
              <a:t>-Guerin) Vaccine</a:t>
            </a:r>
            <a:r>
              <a:rPr dirty="0" lang="en-GB"/>
              <a:t> </a:t>
            </a:r>
            <a:endParaRPr dirty="0" lang="en-US"/>
          </a:p>
        </p:txBody>
      </p:sp>
      <p:sp>
        <p:nvSpPr>
          <p:cNvPr id="1048663" name="Content Placeholder 2"/>
          <p:cNvSpPr>
            <a:spLocks noGrp="1"/>
          </p:cNvSpPr>
          <p:nvPr>
            <p:ph idx="1"/>
          </p:nvPr>
        </p:nvSpPr>
        <p:spPr>
          <a:xfrm>
            <a:off x="838200" y="721218"/>
            <a:ext cx="10515600" cy="5455745"/>
          </a:xfrm>
        </p:spPr>
        <p:txBody>
          <a:bodyPr>
            <a:normAutofit fontScale="95833" lnSpcReduction="10000"/>
          </a:bodyPr>
          <a:p>
            <a:pPr>
              <a:lnSpc>
                <a:spcPct val="150000"/>
              </a:lnSpc>
            </a:pPr>
            <a:r>
              <a:rPr dirty="0" sz="2400" lang="en-GB"/>
              <a:t>This is a live attenuated bacterial vaccine against tuberculosis that is usually </a:t>
            </a:r>
            <a:r>
              <a:rPr b="1" dirty="0" sz="2400" lang="en-GB"/>
              <a:t>freeze-dried</a:t>
            </a:r>
            <a:r>
              <a:rPr dirty="0" sz="2400" lang="en-GB"/>
              <a:t>. </a:t>
            </a:r>
          </a:p>
          <a:p>
            <a:pPr>
              <a:lnSpc>
                <a:spcPct val="150000"/>
              </a:lnSpc>
            </a:pPr>
            <a:r>
              <a:rPr dirty="0" sz="2400" lang="en-GB"/>
              <a:t>It is named after two French scientists, Dr </a:t>
            </a:r>
            <a:r>
              <a:rPr dirty="0" sz="2400" lang="en-GB" err="1"/>
              <a:t>Calmette</a:t>
            </a:r>
            <a:r>
              <a:rPr dirty="0" sz="2400" lang="en-GB"/>
              <a:t> and Dr Guerin</a:t>
            </a:r>
          </a:p>
          <a:p>
            <a:pPr>
              <a:lnSpc>
                <a:spcPct val="150000"/>
              </a:lnSpc>
            </a:pPr>
            <a:r>
              <a:rPr dirty="0" sz="2400" lang="en-GB"/>
              <a:t> The vaccine is given to babies soon after birth, </a:t>
            </a:r>
          </a:p>
          <a:p>
            <a:pPr>
              <a:lnSpc>
                <a:spcPct val="150000"/>
              </a:lnSpc>
            </a:pPr>
            <a:r>
              <a:rPr dirty="0" sz="2400" lang="en-GB"/>
              <a:t> It should be stored in a regular refrigerator (</a:t>
            </a:r>
            <a:r>
              <a:rPr b="1" dirty="0" sz="2400" lang="en-GB"/>
              <a:t>not in the freezing compartment</a:t>
            </a:r>
            <a:r>
              <a:rPr dirty="0" sz="2400" lang="en-GB"/>
              <a:t>)</a:t>
            </a:r>
          </a:p>
          <a:p>
            <a:pPr>
              <a:lnSpc>
                <a:spcPct val="150000"/>
              </a:lnSpc>
            </a:pPr>
            <a:r>
              <a:rPr dirty="0" sz="2400" lang="en-GB"/>
              <a:t>it can remain potent for up to two years. </a:t>
            </a:r>
          </a:p>
          <a:p>
            <a:pPr>
              <a:lnSpc>
                <a:spcPct val="150000"/>
              </a:lnSpc>
            </a:pPr>
            <a:r>
              <a:rPr dirty="0" sz="2400" lang="en-GB"/>
              <a:t>Once it has been diluted, the vaccine loses its potency very quickly and must be discarded after </a:t>
            </a:r>
            <a:r>
              <a:rPr b="1" dirty="0" sz="2400" lang="en-GB"/>
              <a:t>six  hours (6HOURS)</a:t>
            </a:r>
          </a:p>
          <a:p>
            <a:pPr indent="0" marL="0">
              <a:buNone/>
            </a:pPr>
            <a:endParaRPr b="1" dirty="0" sz="240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664" name="Content Placeholder 2"/>
          <p:cNvSpPr>
            <a:spLocks noGrp="1"/>
          </p:cNvSpPr>
          <p:nvPr>
            <p:ph idx="1"/>
          </p:nvPr>
        </p:nvSpPr>
        <p:spPr>
          <a:xfrm>
            <a:off x="677334" y="437883"/>
            <a:ext cx="8596668" cy="5603480"/>
          </a:xfrm>
        </p:spPr>
        <p:txBody>
          <a:bodyPr>
            <a:normAutofit/>
          </a:bodyPr>
          <a:p>
            <a:pPr>
              <a:lnSpc>
                <a:spcPct val="150000"/>
              </a:lnSpc>
            </a:pPr>
            <a:r>
              <a:rPr dirty="0" sz="2400" lang="en-GB"/>
              <a:t>BCG vaccine is given in a single dose at birth or first contact.</a:t>
            </a:r>
          </a:p>
          <a:p>
            <a:pPr>
              <a:lnSpc>
                <a:spcPct val="150000"/>
              </a:lnSpc>
            </a:pPr>
            <a:r>
              <a:rPr dirty="0" sz="2400" lang="en-GB"/>
              <a:t> The vaccine is very sensitive to light and loses much of its potency when exposed to light. </a:t>
            </a:r>
          </a:p>
          <a:p>
            <a:pPr>
              <a:lnSpc>
                <a:spcPct val="150000"/>
              </a:lnSpc>
            </a:pPr>
            <a:r>
              <a:rPr dirty="0" sz="2400" lang="en-GB"/>
              <a:t>It is given by injecting the child </a:t>
            </a:r>
            <a:r>
              <a:rPr dirty="0" sz="2400" lang="en-GB" err="1">
                <a:solidFill>
                  <a:srgbClr val="FF0000"/>
                </a:solidFill>
              </a:rPr>
              <a:t>intradermally</a:t>
            </a:r>
            <a:r>
              <a:rPr dirty="0" sz="2400" lang="en-GB"/>
              <a:t> (in the skin) at the left upper arm.</a:t>
            </a:r>
          </a:p>
          <a:p>
            <a:pPr>
              <a:lnSpc>
                <a:spcPct val="150000"/>
              </a:lnSpc>
            </a:pPr>
            <a:r>
              <a:rPr dirty="0" sz="2400" lang="en-GB"/>
              <a:t>The amount of </a:t>
            </a:r>
            <a:r>
              <a:rPr dirty="0" sz="2400" lang="en-GB">
                <a:solidFill>
                  <a:srgbClr val="FF0000"/>
                </a:solidFill>
              </a:rPr>
              <a:t>0.05mls</a:t>
            </a:r>
            <a:r>
              <a:rPr dirty="0" sz="2400" lang="en-GB"/>
              <a:t> is recommended for children up to </a:t>
            </a:r>
            <a:r>
              <a:rPr dirty="0" sz="2400" lang="en-GB" u="sng"/>
              <a:t>eleven months of age</a:t>
            </a:r>
            <a:r>
              <a:rPr dirty="0" sz="2400" lang="en-GB"/>
              <a:t>,</a:t>
            </a:r>
          </a:p>
          <a:p>
            <a:pPr>
              <a:lnSpc>
                <a:spcPct val="150000"/>
              </a:lnSpc>
            </a:pPr>
            <a:r>
              <a:rPr dirty="0" sz="2400" lang="en-GB"/>
              <a:t>Dose of  </a:t>
            </a:r>
            <a:r>
              <a:rPr dirty="0" sz="2400" lang="en-GB">
                <a:solidFill>
                  <a:srgbClr val="FF0000"/>
                </a:solidFill>
              </a:rPr>
              <a:t>0.1 ml </a:t>
            </a:r>
            <a:r>
              <a:rPr dirty="0" sz="2400" lang="en-GB"/>
              <a:t>for children after eleven </a:t>
            </a:r>
            <a:r>
              <a:rPr dirty="0" sz="2400" lang="en-GB" u="sng"/>
              <a:t>months of age.</a:t>
            </a:r>
            <a:endParaRPr dirty="0" sz="2400" lang="en-US" u="sng"/>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665" name="Title 1"/>
          <p:cNvSpPr>
            <a:spLocks noGrp="1"/>
          </p:cNvSpPr>
          <p:nvPr>
            <p:ph type="title"/>
          </p:nvPr>
        </p:nvSpPr>
        <p:spPr>
          <a:xfrm>
            <a:off x="838200" y="365126"/>
            <a:ext cx="10515600" cy="381850"/>
          </a:xfrm>
        </p:spPr>
        <p:txBody>
          <a:bodyPr>
            <a:normAutofit fontScale="90000"/>
          </a:bodyPr>
          <a:p>
            <a:r>
              <a:rPr b="1" dirty="0" sz="3600" lang="en-US"/>
              <a:t>Stapes to fallow when administering BCG vaccine</a:t>
            </a:r>
          </a:p>
        </p:txBody>
      </p:sp>
      <p:sp>
        <p:nvSpPr>
          <p:cNvPr id="1048666" name="Content Placeholder 2"/>
          <p:cNvSpPr>
            <a:spLocks noGrp="1"/>
          </p:cNvSpPr>
          <p:nvPr>
            <p:ph idx="1"/>
          </p:nvPr>
        </p:nvSpPr>
        <p:spPr>
          <a:xfrm>
            <a:off x="838200" y="1249250"/>
            <a:ext cx="10515600" cy="5293217"/>
          </a:xfrm>
        </p:spPr>
        <p:txBody>
          <a:bodyPr>
            <a:normAutofit/>
          </a:bodyPr>
          <a:p>
            <a:pPr>
              <a:lnSpc>
                <a:spcPct val="170000"/>
              </a:lnSpc>
            </a:pPr>
            <a:r>
              <a:rPr dirty="0" sz="2400" lang="en-US"/>
              <a:t>Clean the skin with dry cotton wool soaked in clean water and let it dry.</a:t>
            </a:r>
            <a:endParaRPr dirty="0" sz="2400" lang="en"/>
          </a:p>
          <a:p>
            <a:pPr>
              <a:lnSpc>
                <a:spcPct val="170000"/>
              </a:lnSpc>
            </a:pPr>
            <a:r>
              <a:rPr dirty="0" sz="2400" lang="en-US"/>
              <a:t>Hold the middle of the child's upper right arm firmly with your left hand.</a:t>
            </a:r>
          </a:p>
          <a:p>
            <a:pPr>
              <a:lnSpc>
                <a:spcPct val="170000"/>
              </a:lnSpc>
            </a:pPr>
            <a:r>
              <a:rPr dirty="0" sz="2400" lang="en-US"/>
              <a:t>Hold the syringe by the barrel with the </a:t>
            </a:r>
            <a:r>
              <a:rPr dirty="0" sz="2400" lang="en-US" err="1"/>
              <a:t>millilitre</a:t>
            </a:r>
            <a:r>
              <a:rPr dirty="0" sz="2400" lang="en-US"/>
              <a:t> scale upward and the needle pointing in the direction of the child's shoulder.</a:t>
            </a:r>
          </a:p>
          <a:p>
            <a:pPr>
              <a:lnSpc>
                <a:spcPct val="170000"/>
              </a:lnSpc>
            </a:pPr>
            <a:r>
              <a:rPr dirty="0" sz="2400" lang="en-US"/>
              <a:t> Do not touch the plunger.</a:t>
            </a:r>
            <a:endParaRPr dirty="0" sz="2400" lang="en"/>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667" name="Content Placeholder 2"/>
          <p:cNvSpPr>
            <a:spLocks noGrp="1"/>
          </p:cNvSpPr>
          <p:nvPr>
            <p:ph idx="1"/>
          </p:nvPr>
        </p:nvSpPr>
        <p:spPr>
          <a:xfrm>
            <a:off x="677333" y="540913"/>
            <a:ext cx="9638643" cy="5500449"/>
          </a:xfrm>
        </p:spPr>
        <p:txBody>
          <a:bodyPr>
            <a:normAutofit lnSpcReduction="10000"/>
          </a:bodyPr>
          <a:p>
            <a:pPr>
              <a:lnSpc>
                <a:spcPct val="170000"/>
              </a:lnSpc>
            </a:pPr>
            <a:r>
              <a:rPr dirty="0" sz="2400" lang="en-US"/>
              <a:t>Point the needle against the skin, barrel turned up, about 3cm above your thumb.</a:t>
            </a:r>
          </a:p>
          <a:p>
            <a:pPr>
              <a:lnSpc>
                <a:spcPct val="170000"/>
              </a:lnSpc>
            </a:pPr>
            <a:r>
              <a:rPr dirty="0" sz="2400" lang="en-US"/>
              <a:t> Gently insert its tip into the upper layer of the skin.</a:t>
            </a:r>
            <a:endParaRPr dirty="0" sz="2400" lang="en"/>
          </a:p>
          <a:p>
            <a:pPr>
              <a:lnSpc>
                <a:spcPct val="170000"/>
              </a:lnSpc>
            </a:pPr>
            <a:r>
              <a:rPr dirty="0" sz="2400" lang="en-US"/>
              <a:t>Make sure that the needle is in the skin (intradermal) and not under the skin,</a:t>
            </a:r>
          </a:p>
          <a:p>
            <a:pPr>
              <a:lnSpc>
                <a:spcPct val="170000"/>
              </a:lnSpc>
            </a:pPr>
            <a:r>
              <a:rPr dirty="0" sz="2400" lang="en-US"/>
              <a:t> If you bend the needle, replace it with another sterile one.</a:t>
            </a:r>
          </a:p>
          <a:p>
            <a:pPr>
              <a:lnSpc>
                <a:spcPct val="170000"/>
              </a:lnSpc>
            </a:pPr>
            <a:r>
              <a:rPr dirty="0" sz="2400" lang="en-US"/>
              <a:t>Holding the barrel with your index and middle finger, put your thumb on the plunger.</a:t>
            </a:r>
            <a:endParaRPr dirty="0" sz="2400" lang="en"/>
          </a:p>
          <a:p>
            <a:pPr>
              <a:lnSpc>
                <a:spcPct val="170000"/>
              </a:lnSpc>
            </a:pPr>
            <a:endParaRPr dirty="0" sz="240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668" name="Content Placeholder 2"/>
          <p:cNvSpPr>
            <a:spLocks noGrp="1"/>
          </p:cNvSpPr>
          <p:nvPr>
            <p:ph idx="1"/>
          </p:nvPr>
        </p:nvSpPr>
        <p:spPr>
          <a:xfrm>
            <a:off x="838200" y="0"/>
            <a:ext cx="10515600" cy="6176963"/>
          </a:xfrm>
        </p:spPr>
        <p:txBody>
          <a:bodyPr>
            <a:normAutofit/>
          </a:bodyPr>
          <a:p>
            <a:pPr>
              <a:lnSpc>
                <a:spcPct val="150000"/>
              </a:lnSpc>
            </a:pPr>
            <a:r>
              <a:rPr dirty="0" sz="2600" lang="en-US"/>
              <a:t>Holding the syringe flat, that is, parallel to the surface of the skin,</a:t>
            </a:r>
          </a:p>
          <a:p>
            <a:pPr>
              <a:lnSpc>
                <a:spcPct val="150000"/>
              </a:lnSpc>
            </a:pPr>
            <a:r>
              <a:rPr dirty="0" sz="2600" lang="en-US"/>
              <a:t> inject the vaccine </a:t>
            </a:r>
            <a:r>
              <a:rPr dirty="0" sz="2600" lang="en-US" err="1"/>
              <a:t>intradermally</a:t>
            </a:r>
            <a:r>
              <a:rPr dirty="0" sz="2600" lang="en-US"/>
              <a:t>. </a:t>
            </a:r>
          </a:p>
          <a:p>
            <a:pPr>
              <a:lnSpc>
                <a:spcPct val="150000"/>
              </a:lnSpc>
            </a:pPr>
            <a:r>
              <a:rPr dirty="0" sz="2600" lang="en-US"/>
              <a:t>For children above 11 months of age, inject 0.1 ml. </a:t>
            </a:r>
          </a:p>
          <a:p>
            <a:pPr>
              <a:lnSpc>
                <a:spcPct val="150000"/>
              </a:lnSpc>
            </a:pPr>
            <a:r>
              <a:rPr dirty="0" sz="2600" lang="en-US"/>
              <a:t>For children under 11 months of age, inject 0.05 ml.</a:t>
            </a:r>
          </a:p>
          <a:p>
            <a:pPr>
              <a:lnSpc>
                <a:spcPct val="150000"/>
              </a:lnSpc>
            </a:pPr>
            <a:r>
              <a:rPr dirty="0" sz="2600" lang="en-US"/>
              <a:t>If the vaccine is injected correctly into the skin, </a:t>
            </a:r>
            <a:r>
              <a:rPr b="1" dirty="0" sz="2600" lang="en-US"/>
              <a:t>a wheal</a:t>
            </a:r>
            <a:r>
              <a:rPr dirty="0" sz="2600" lang="en-US"/>
              <a:t>, with the surface pitted like an orange peel, will appear at the injection site. An indication that the vaccine has been injected incorrectly is that the plunger will move much more easily when the needle is injected </a:t>
            </a:r>
            <a:r>
              <a:rPr dirty="0" sz="2600" i="1" lang="en-US"/>
              <a:t>under the skin than when it is injected in the skin.</a:t>
            </a:r>
          </a:p>
          <a:p>
            <a:pPr indent="0" marL="0">
              <a:lnSpc>
                <a:spcPct val="150000"/>
              </a:lnSpc>
              <a:buNone/>
            </a:pPr>
            <a:endParaRPr dirty="0" lang="en-US"/>
          </a:p>
          <a:p>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669" name="Content Placeholder 2"/>
          <p:cNvSpPr>
            <a:spLocks noGrp="1"/>
          </p:cNvSpPr>
          <p:nvPr>
            <p:ph idx="1"/>
          </p:nvPr>
        </p:nvSpPr>
        <p:spPr>
          <a:xfrm>
            <a:off x="283335" y="244699"/>
            <a:ext cx="11070465" cy="5932264"/>
          </a:xfrm>
        </p:spPr>
        <p:txBody>
          <a:bodyPr>
            <a:normAutofit/>
          </a:bodyPr>
          <a:p>
            <a:pPr>
              <a:lnSpc>
                <a:spcPct val="150000"/>
              </a:lnSpc>
            </a:pPr>
            <a:r>
              <a:rPr dirty="0" sz="2400" lang="en-US"/>
              <a:t>If there is </a:t>
            </a:r>
            <a:r>
              <a:rPr dirty="0" sz="2400" lang="en-US">
                <a:solidFill>
                  <a:srgbClr val="FF0000"/>
                </a:solidFill>
              </a:rPr>
              <a:t>no local reaction</a:t>
            </a:r>
            <a:r>
              <a:rPr dirty="0" sz="2400" lang="en-US"/>
              <a:t>, re-</a:t>
            </a:r>
            <a:r>
              <a:rPr dirty="0" sz="2400" lang="en-US" err="1"/>
              <a:t>immunise</a:t>
            </a:r>
            <a:r>
              <a:rPr dirty="0" sz="2400" lang="en-US"/>
              <a:t> the child.</a:t>
            </a:r>
          </a:p>
          <a:p>
            <a:pPr>
              <a:lnSpc>
                <a:spcPct val="150000"/>
              </a:lnSpc>
            </a:pPr>
            <a:r>
              <a:rPr dirty="0" sz="2400" lang="en-US"/>
              <a:t>Change the syringe and needle after each antigen (vaccine) and each child.</a:t>
            </a:r>
            <a:endParaRPr dirty="0" sz="2400" lang="en"/>
          </a:p>
          <a:p>
            <a:pPr>
              <a:lnSpc>
                <a:spcPct val="150000"/>
              </a:lnSpc>
            </a:pPr>
            <a:r>
              <a:rPr dirty="0" sz="2400" lang="en-US"/>
              <a:t>Fill in the Immunization Tally Sheet in BCG section.</a:t>
            </a:r>
            <a:endParaRPr dirty="0" sz="2400" lang="en"/>
          </a:p>
          <a:p>
            <a:pPr>
              <a:lnSpc>
                <a:spcPct val="150000"/>
              </a:lnSpc>
            </a:pPr>
            <a:r>
              <a:rPr dirty="0" sz="2400" lang="en-US"/>
              <a:t>Administer the next antigen.</a:t>
            </a:r>
          </a:p>
          <a:p>
            <a:pPr>
              <a:lnSpc>
                <a:spcPct val="100000"/>
              </a:lnSpc>
              <a:buNone/>
            </a:pPr>
            <a:endParaRPr dirty="0" sz="240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670" name="Title 1"/>
          <p:cNvSpPr>
            <a:spLocks noGrp="1"/>
          </p:cNvSpPr>
          <p:nvPr>
            <p:ph type="title"/>
          </p:nvPr>
        </p:nvSpPr>
        <p:spPr>
          <a:xfrm>
            <a:off x="838200" y="365125"/>
            <a:ext cx="10515600" cy="523517"/>
          </a:xfrm>
        </p:spPr>
        <p:txBody>
          <a:bodyPr>
            <a:normAutofit/>
          </a:bodyPr>
          <a:p>
            <a:pPr>
              <a:lnSpc>
                <a:spcPct val="100000"/>
              </a:lnSpc>
            </a:pPr>
            <a:r>
              <a:rPr b="1" dirty="0" sz="2800" lang="en-US"/>
              <a:t>GIVE THE MOTHER HEALTH INFORMATION ABOUT BCG</a:t>
            </a:r>
          </a:p>
        </p:txBody>
      </p:sp>
      <p:sp>
        <p:nvSpPr>
          <p:cNvPr id="1048671" name="Content Placeholder 2"/>
          <p:cNvSpPr>
            <a:spLocks noGrp="1"/>
          </p:cNvSpPr>
          <p:nvPr>
            <p:ph idx="1"/>
          </p:nvPr>
        </p:nvSpPr>
        <p:spPr>
          <a:xfrm>
            <a:off x="838200" y="1133341"/>
            <a:ext cx="10515600" cy="5043622"/>
          </a:xfrm>
        </p:spPr>
        <p:txBody>
          <a:bodyPr>
            <a:normAutofit/>
          </a:bodyPr>
          <a:p>
            <a:pPr>
              <a:lnSpc>
                <a:spcPct val="150000"/>
              </a:lnSpc>
              <a:buFont typeface="Wingdings" pitchFamily="2" charset="2"/>
              <a:buChar char="Ø"/>
            </a:pPr>
            <a:r>
              <a:rPr dirty="0" sz="2400" lang="en-US"/>
              <a:t>In </a:t>
            </a:r>
            <a:r>
              <a:rPr b="1" dirty="0" sz="2400" lang="en-US"/>
              <a:t>5 to 7 days </a:t>
            </a:r>
            <a:r>
              <a:rPr dirty="0" sz="2400" lang="en-US"/>
              <a:t>a small sore will appear at the place where the injection was given.</a:t>
            </a:r>
          </a:p>
          <a:p>
            <a:pPr>
              <a:lnSpc>
                <a:spcPct val="150000"/>
              </a:lnSpc>
              <a:buFont typeface="Wingdings" pitchFamily="2" charset="2"/>
              <a:buChar char="Ø"/>
            </a:pPr>
            <a:r>
              <a:rPr dirty="0" sz="2400" lang="en-US"/>
              <a:t>The sore might ooze a bit and will last </a:t>
            </a:r>
            <a:r>
              <a:rPr b="1" dirty="0" sz="2400" lang="en-US"/>
              <a:t>for 6 to 8 weeks.</a:t>
            </a:r>
          </a:p>
          <a:p>
            <a:pPr>
              <a:lnSpc>
                <a:spcPct val="150000"/>
              </a:lnSpc>
              <a:buFont typeface="Wingdings" pitchFamily="2" charset="2"/>
              <a:buChar char="Ø"/>
            </a:pPr>
            <a:r>
              <a:rPr dirty="0" sz="2400" lang="en-US"/>
              <a:t>Keep the baby's arm clean with soap and water.</a:t>
            </a:r>
          </a:p>
          <a:p>
            <a:pPr>
              <a:lnSpc>
                <a:spcPct val="150000"/>
              </a:lnSpc>
              <a:buFont typeface="Wingdings" pitchFamily="2" charset="2"/>
              <a:buChar char="Ø"/>
            </a:pPr>
            <a:r>
              <a:rPr dirty="0" sz="2400" lang="en-US"/>
              <a:t>Do not put medicine or dressing on the sore.</a:t>
            </a:r>
          </a:p>
          <a:p>
            <a:pPr>
              <a:lnSpc>
                <a:spcPct val="150000"/>
              </a:lnSpc>
              <a:buFont typeface="Wingdings" pitchFamily="2" charset="2"/>
              <a:buChar char="Ø"/>
            </a:pPr>
            <a:r>
              <a:rPr dirty="0" sz="2400" lang="en-US"/>
              <a:t>The sore will not hurt, and it will heal by itself.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624" name="Content Placeholder 2"/>
          <p:cNvSpPr>
            <a:spLocks noGrp="1"/>
          </p:cNvSpPr>
          <p:nvPr>
            <p:ph idx="1"/>
          </p:nvPr>
        </p:nvSpPr>
        <p:spPr>
          <a:xfrm>
            <a:off x="838200" y="206062"/>
            <a:ext cx="10515600" cy="5970901"/>
          </a:xfrm>
        </p:spPr>
        <p:txBody>
          <a:bodyPr>
            <a:normAutofit lnSpcReduction="10000"/>
          </a:bodyPr>
          <a:p>
            <a:pPr>
              <a:lnSpc>
                <a:spcPct val="150000"/>
              </a:lnSpc>
            </a:pPr>
            <a:r>
              <a:rPr b="1" dirty="0" sz="2400" lang="en-US"/>
              <a:t>IMMUNIZATIN</a:t>
            </a:r>
            <a:r>
              <a:rPr dirty="0" sz="2400" lang="en-US"/>
              <a:t>:</a:t>
            </a:r>
          </a:p>
          <a:p>
            <a:pPr>
              <a:lnSpc>
                <a:spcPct val="150000"/>
              </a:lnSpc>
            </a:pPr>
            <a:r>
              <a:rPr dirty="0" sz="2400" lang="en-US"/>
              <a:t> Immunization is the process of introducing weakened or killed germs (vaccines) into the body, which increase body immunity to protect one from a particular disease. </a:t>
            </a:r>
          </a:p>
          <a:p>
            <a:pPr>
              <a:lnSpc>
                <a:spcPct val="150000"/>
              </a:lnSpc>
            </a:pPr>
            <a:r>
              <a:rPr dirty="0" sz="2400" i="1" lang="en-US"/>
              <a:t>its  introduction of a vaccine into a person’s body to protect him or her against a </a:t>
            </a:r>
            <a:r>
              <a:rPr dirty="0" sz="2400" lang="en-US"/>
              <a:t>particular disease</a:t>
            </a:r>
          </a:p>
          <a:p>
            <a:pPr>
              <a:lnSpc>
                <a:spcPct val="150000"/>
              </a:lnSpc>
              <a:buNone/>
            </a:pPr>
            <a:r>
              <a:rPr b="1" dirty="0" sz="2400" lang="en-GB"/>
              <a:t>ATTENUATED: </a:t>
            </a:r>
          </a:p>
          <a:p>
            <a:pPr>
              <a:lnSpc>
                <a:spcPct val="150000"/>
              </a:lnSpc>
            </a:pPr>
            <a:r>
              <a:rPr dirty="0" sz="2400" lang="en-US"/>
              <a:t>Its When a vaccine is introduced into one’s body, the immune system is stimulated to produce </a:t>
            </a:r>
            <a:r>
              <a:rPr dirty="0" sz="2400" i="1" lang="en-US"/>
              <a:t>antibodies that protect against future </a:t>
            </a:r>
            <a:r>
              <a:rPr dirty="0" sz="2400" lang="en-US"/>
              <a:t>infections or severe disease</a:t>
            </a:r>
          </a:p>
          <a:p>
            <a:pPr>
              <a:lnSpc>
                <a:spcPct val="150000"/>
              </a:lnSpc>
            </a:pPr>
            <a:endParaRPr dirty="0" lang="en-US"/>
          </a:p>
          <a:p>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72" name="Title 1"/>
          <p:cNvSpPr>
            <a:spLocks noGrp="1"/>
          </p:cNvSpPr>
          <p:nvPr>
            <p:ph type="title"/>
          </p:nvPr>
        </p:nvSpPr>
        <p:spPr>
          <a:xfrm>
            <a:off x="838200" y="365126"/>
            <a:ext cx="10515600" cy="381850"/>
          </a:xfrm>
        </p:spPr>
        <p:txBody>
          <a:bodyPr>
            <a:normAutofit fontScale="90000"/>
          </a:bodyPr>
          <a:p>
            <a:r>
              <a:rPr b="1" dirty="0" lang="en-US"/>
              <a:t>PREPARING FOR BCG &amp; MEASLES VACCINES</a:t>
            </a:r>
          </a:p>
        </p:txBody>
      </p:sp>
      <p:sp>
        <p:nvSpPr>
          <p:cNvPr id="1048673" name="Content Placeholder 2"/>
          <p:cNvSpPr>
            <a:spLocks noGrp="1"/>
          </p:cNvSpPr>
          <p:nvPr>
            <p:ph idx="1"/>
          </p:nvPr>
        </p:nvSpPr>
        <p:spPr>
          <a:xfrm>
            <a:off x="334851" y="746976"/>
            <a:ext cx="11487955" cy="5795492"/>
          </a:xfrm>
        </p:spPr>
        <p:txBody>
          <a:bodyPr>
            <a:normAutofit/>
          </a:bodyPr>
          <a:p>
            <a:pPr lvl="0">
              <a:lnSpc>
                <a:spcPct val="150000"/>
              </a:lnSpc>
              <a:buFont typeface="Wingdings" pitchFamily="2" charset="2"/>
              <a:buChar char="ü"/>
            </a:pPr>
            <a:r>
              <a:rPr dirty="0" sz="2400" lang="en-GB"/>
              <a:t>Use the diluent provided for each vaccine. Diluent should be cold: +4 - +8 degrees centigrade.</a:t>
            </a:r>
            <a:endParaRPr dirty="0" sz="2400" lang="en-US"/>
          </a:p>
          <a:p>
            <a:pPr lvl="0">
              <a:lnSpc>
                <a:spcPct val="150000"/>
              </a:lnSpc>
              <a:buFont typeface="Wingdings" pitchFamily="2" charset="2"/>
              <a:buChar char="ü"/>
            </a:pPr>
            <a:r>
              <a:rPr dirty="0" sz="2400" lang="en-GB"/>
              <a:t>Use different 5ml syringes for mixing measles and BCG vaccines.</a:t>
            </a:r>
            <a:endParaRPr dirty="0" sz="2400" lang="en-US"/>
          </a:p>
          <a:p>
            <a:pPr lvl="0">
              <a:lnSpc>
                <a:spcPct val="150000"/>
              </a:lnSpc>
              <a:buFont typeface="Wingdings" pitchFamily="2" charset="2"/>
              <a:buChar char="ü"/>
            </a:pPr>
            <a:r>
              <a:rPr dirty="0" sz="2400" lang="en-GB"/>
              <a:t>Draw up the full, required amount of the diluent provided as per instruction on the vial.</a:t>
            </a:r>
            <a:endParaRPr dirty="0" sz="2400" lang="en-US"/>
          </a:p>
          <a:p>
            <a:pPr lvl="0">
              <a:lnSpc>
                <a:spcPct val="150000"/>
              </a:lnSpc>
              <a:buFont typeface="Wingdings" pitchFamily="2" charset="2"/>
              <a:buChar char="ü"/>
            </a:pPr>
            <a:r>
              <a:rPr dirty="0" sz="2400" lang="en-GB"/>
              <a:t>Inject diluent into vial.</a:t>
            </a:r>
            <a:endParaRPr dirty="0" sz="2400" lang="en-US"/>
          </a:p>
          <a:p>
            <a:pPr lvl="0">
              <a:lnSpc>
                <a:spcPct val="150000"/>
              </a:lnSpc>
              <a:buFont typeface="Wingdings" pitchFamily="2" charset="2"/>
              <a:buChar char="ü"/>
            </a:pPr>
            <a:r>
              <a:rPr dirty="0" sz="2400" lang="en-GB"/>
              <a:t>Draw and expel mixture back into the bottle three times or until the vaccine is mixed.</a:t>
            </a:r>
          </a:p>
          <a:p>
            <a:pPr indent="0" lvl="0" marL="0">
              <a:lnSpc>
                <a:spcPct val="100000"/>
              </a:lnSpc>
              <a:buNone/>
            </a:pPr>
            <a:endParaRPr dirty="0" sz="2400" lang="en-US"/>
          </a:p>
          <a:p>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674" name="Content Placeholder 2"/>
          <p:cNvSpPr>
            <a:spLocks noGrp="1"/>
          </p:cNvSpPr>
          <p:nvPr>
            <p:ph idx="1"/>
          </p:nvPr>
        </p:nvSpPr>
        <p:spPr>
          <a:xfrm>
            <a:off x="677334" y="708339"/>
            <a:ext cx="8596668" cy="5333024"/>
          </a:xfrm>
        </p:spPr>
        <p:txBody>
          <a:bodyPr>
            <a:normAutofit/>
          </a:bodyPr>
          <a:p>
            <a:pPr lvl="0">
              <a:lnSpc>
                <a:spcPct val="150000"/>
              </a:lnSpc>
              <a:buFont typeface="Wingdings" pitchFamily="2" charset="2"/>
              <a:buChar char="ü"/>
            </a:pPr>
            <a:r>
              <a:rPr b="1" dirty="0" sz="2400" lang="en-GB"/>
              <a:t>Do not</a:t>
            </a:r>
            <a:r>
              <a:rPr dirty="0" sz="2400" lang="en-GB"/>
              <a:t> shake the vial.</a:t>
            </a:r>
            <a:endParaRPr dirty="0" sz="2400" lang="en-US"/>
          </a:p>
          <a:p>
            <a:pPr lvl="0">
              <a:lnSpc>
                <a:spcPct val="150000"/>
              </a:lnSpc>
              <a:buFont typeface="Wingdings" pitchFamily="2" charset="2"/>
              <a:buChar char="ü"/>
            </a:pPr>
            <a:r>
              <a:rPr dirty="0" sz="2400" lang="en-GB"/>
              <a:t>Measles and BCG vials should be placed on a frozen ice pack or use the sponge in the vaccine carrier for maintaining the correct temperature.</a:t>
            </a:r>
            <a:endParaRPr dirty="0" sz="2400" lang="en-US"/>
          </a:p>
          <a:p>
            <a:pPr lvl="0">
              <a:lnSpc>
                <a:spcPct val="150000"/>
              </a:lnSpc>
              <a:buFont typeface="Wingdings" pitchFamily="2" charset="2"/>
              <a:buChar char="ü"/>
            </a:pPr>
            <a:r>
              <a:rPr dirty="0" sz="2400" lang="en-GB"/>
              <a:t>Draw 0.5ml of measles vaccine (recommended dosage).</a:t>
            </a:r>
            <a:endParaRPr dirty="0" sz="2400" lang="en-US"/>
          </a:p>
          <a:p>
            <a:pPr lvl="0">
              <a:lnSpc>
                <a:spcPct val="150000"/>
              </a:lnSpc>
              <a:buFont typeface="Wingdings" pitchFamily="2" charset="2"/>
              <a:buChar char="ü"/>
            </a:pPr>
            <a:r>
              <a:rPr dirty="0" sz="2400" lang="en-GB"/>
              <a:t>Draw 0.05ml of BCG vaccine for babies up to 11 months old, and 0.1ml for babies above 11 months (recommended dosage)</a:t>
            </a:r>
            <a:endParaRPr dirty="0" sz="240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75" name="Title 1"/>
          <p:cNvSpPr>
            <a:spLocks noGrp="1"/>
          </p:cNvSpPr>
          <p:nvPr>
            <p:ph type="title"/>
          </p:nvPr>
        </p:nvSpPr>
        <p:spPr>
          <a:xfrm>
            <a:off x="838200" y="365126"/>
            <a:ext cx="10515600" cy="356092"/>
          </a:xfrm>
        </p:spPr>
        <p:txBody>
          <a:bodyPr>
            <a:normAutofit fontScale="90000"/>
          </a:bodyPr>
          <a:p>
            <a:r>
              <a:rPr b="1" dirty="0" lang="en-US"/>
              <a:t>2. ORAL POLIO VACCINE (OPV)</a:t>
            </a:r>
          </a:p>
        </p:txBody>
      </p:sp>
      <p:sp>
        <p:nvSpPr>
          <p:cNvPr id="1048676" name="Content Placeholder 2"/>
          <p:cNvSpPr>
            <a:spLocks noGrp="1"/>
          </p:cNvSpPr>
          <p:nvPr>
            <p:ph idx="1"/>
          </p:nvPr>
        </p:nvSpPr>
        <p:spPr>
          <a:xfrm>
            <a:off x="838200" y="978794"/>
            <a:ext cx="10515600" cy="5198169"/>
          </a:xfrm>
        </p:spPr>
        <p:txBody>
          <a:bodyPr>
            <a:normAutofit/>
          </a:bodyPr>
          <a:p>
            <a:r>
              <a:rPr dirty="0" lang="en-GB"/>
              <a:t>The oral polio vaccine contains </a:t>
            </a:r>
            <a:r>
              <a:rPr dirty="0" lang="en-GB">
                <a:solidFill>
                  <a:srgbClr val="FF0000"/>
                </a:solidFill>
              </a:rPr>
              <a:t>live attenuated virus </a:t>
            </a:r>
            <a:r>
              <a:rPr dirty="0" lang="en-GB"/>
              <a:t>from all three types of polio. </a:t>
            </a:r>
          </a:p>
          <a:p>
            <a:pPr indent="0" marL="0">
              <a:buNone/>
            </a:pPr>
            <a:endParaRPr dirty="0" lang="en-GB"/>
          </a:p>
          <a:p>
            <a:r>
              <a:rPr b="1" dirty="0" lang="en-GB"/>
              <a:t>TYPES OF POLIO VACCINE</a:t>
            </a:r>
          </a:p>
          <a:p>
            <a:pPr indent="-514350" lvl="2" marL="1314450">
              <a:buFont typeface="+mj-lt"/>
              <a:buAutoNum type="arabicPeriod"/>
            </a:pPr>
            <a:r>
              <a:rPr dirty="0" sz="2500" lang="en-GB">
                <a:solidFill>
                  <a:srgbClr val="7030A0"/>
                </a:solidFill>
              </a:rPr>
              <a:t>Monovalent polio vaccine </a:t>
            </a:r>
            <a:r>
              <a:rPr dirty="0" sz="2500" lang="en-GB"/>
              <a:t>-against only one strain of polio virus(either type 1 or type 2 poliovirus)</a:t>
            </a:r>
          </a:p>
          <a:p>
            <a:pPr indent="-514350" lvl="2" marL="1314450">
              <a:buFont typeface="+mj-lt"/>
              <a:buAutoNum type="arabicPeriod"/>
            </a:pPr>
            <a:r>
              <a:rPr dirty="0" sz="2500" lang="en-GB"/>
              <a:t> </a:t>
            </a:r>
            <a:r>
              <a:rPr dirty="0" sz="2500" lang="en-GB">
                <a:solidFill>
                  <a:srgbClr val="7030A0"/>
                </a:solidFill>
              </a:rPr>
              <a:t>Bivalent polio vaccine</a:t>
            </a:r>
            <a:r>
              <a:rPr dirty="0" sz="2500" lang="en-GB"/>
              <a:t>,  a new double strain polio vaccine, is more effective than triple and single strain vaccines and could play a major role in polio eradication</a:t>
            </a:r>
          </a:p>
          <a:p>
            <a:pPr indent="-514350" lvl="2" marL="1314450">
              <a:buFont typeface="+mj-lt"/>
              <a:buAutoNum type="arabicPeriod"/>
            </a:pPr>
            <a:r>
              <a:rPr dirty="0" sz="2500" lang="en-GB">
                <a:solidFill>
                  <a:srgbClr val="7030A0"/>
                </a:solidFill>
              </a:rPr>
              <a:t>Trivalent-a polio vaccine </a:t>
            </a:r>
            <a:r>
              <a:rPr dirty="0" sz="2500" lang="en-GB"/>
              <a:t>:that targets all the three subtypes of poliovirus.</a:t>
            </a:r>
          </a:p>
          <a:p>
            <a:pPr indent="-514350" lvl="2" marL="1314450">
              <a:buFont typeface="+mj-lt"/>
              <a:buAutoNum type="arabicPeriod"/>
            </a:pPr>
            <a:r>
              <a:rPr dirty="0" sz="2500" lang="en-GB">
                <a:solidFill>
                  <a:srgbClr val="7030A0"/>
                </a:solidFill>
              </a:rPr>
              <a:t>Inactivated</a:t>
            </a:r>
            <a:r>
              <a:rPr dirty="0" sz="2500" lang="en-GB"/>
              <a:t> oral polio vaccine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77" name="Content Placeholder 2"/>
          <p:cNvSpPr>
            <a:spLocks noGrp="1"/>
          </p:cNvSpPr>
          <p:nvPr>
            <p:ph idx="1"/>
          </p:nvPr>
        </p:nvSpPr>
        <p:spPr>
          <a:xfrm>
            <a:off x="347730" y="360608"/>
            <a:ext cx="11006070" cy="6130344"/>
          </a:xfrm>
        </p:spPr>
        <p:txBody>
          <a:bodyPr>
            <a:normAutofit/>
          </a:bodyPr>
          <a:p>
            <a:pPr>
              <a:lnSpc>
                <a:spcPct val="150000"/>
              </a:lnSpc>
            </a:pPr>
            <a:r>
              <a:rPr dirty="0" sz="2400" lang="en-GB"/>
              <a:t>The Sabin type is given orally (by mouth)  in Kenya. Some countries use another type, called Salk vaccine, which is given by injection.</a:t>
            </a:r>
            <a:endParaRPr dirty="0" sz="2400" lang="en-US"/>
          </a:p>
          <a:p>
            <a:pPr>
              <a:lnSpc>
                <a:spcPct val="150000"/>
              </a:lnSpc>
            </a:pPr>
            <a:r>
              <a:rPr dirty="0" sz="2400" lang="en-GB"/>
              <a:t>Oral polio vaccine is given four times beginning at birth </a:t>
            </a:r>
          </a:p>
          <a:p>
            <a:pPr>
              <a:lnSpc>
                <a:spcPct val="150000"/>
              </a:lnSpc>
            </a:pPr>
            <a:r>
              <a:rPr dirty="0" sz="2400" lang="en-GB"/>
              <a:t>Two drops in the mouth are recommended for each dose. </a:t>
            </a:r>
          </a:p>
          <a:p>
            <a:pPr>
              <a:lnSpc>
                <a:spcPct val="150000"/>
              </a:lnSpc>
            </a:pPr>
            <a:r>
              <a:rPr dirty="0" sz="2400" lang="en-GB"/>
              <a:t>It should be noted that booster doses are sometimes given to all children below five years of age in the entire country regardless of immunisation status. </a:t>
            </a:r>
          </a:p>
          <a:p>
            <a:pPr>
              <a:lnSpc>
                <a:spcPct val="150000"/>
              </a:lnSpc>
            </a:pPr>
            <a:r>
              <a:rPr dirty="0" sz="2400" lang="en-GB"/>
              <a:t>This is done during National Immunisation Days (NIDs), whose primary objective is to eradicate poliomyelitis.</a:t>
            </a:r>
            <a:endParaRPr dirty="0" sz="240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678" name="Title 1"/>
          <p:cNvSpPr>
            <a:spLocks noGrp="1"/>
          </p:cNvSpPr>
          <p:nvPr>
            <p:ph type="title"/>
          </p:nvPr>
        </p:nvSpPr>
        <p:spPr/>
        <p:txBody>
          <a:bodyPr/>
          <a:p>
            <a:r>
              <a:rPr b="1" dirty="0" lang="en-US"/>
              <a:t>POLIO IMMUNIZATION SCHEDULE</a:t>
            </a:r>
          </a:p>
        </p:txBody>
      </p:sp>
      <p:sp>
        <p:nvSpPr>
          <p:cNvPr id="1048679" name="Content Placeholder 2"/>
          <p:cNvSpPr>
            <a:spLocks noGrp="1"/>
          </p:cNvSpPr>
          <p:nvPr>
            <p:ph idx="1"/>
          </p:nvPr>
        </p:nvSpPr>
        <p:spPr/>
        <p:txBody>
          <a:bodyPr/>
          <a:p>
            <a:pPr lvl="1"/>
            <a:r>
              <a:rPr dirty="0" sz="2800" lang="en-GB"/>
              <a:t>Polio 0: Birth or first contact</a:t>
            </a:r>
            <a:endParaRPr dirty="0" sz="2800" lang="en-US"/>
          </a:p>
          <a:p>
            <a:pPr lvl="1"/>
            <a:r>
              <a:rPr dirty="0" sz="2800" lang="en-GB"/>
              <a:t>Polio 1: 6 weeks</a:t>
            </a:r>
            <a:endParaRPr dirty="0" sz="2800" lang="en-US"/>
          </a:p>
          <a:p>
            <a:pPr lvl="1"/>
            <a:r>
              <a:rPr dirty="0" sz="2800" lang="en-GB"/>
              <a:t>Polio 2: 10 weeks</a:t>
            </a:r>
            <a:endParaRPr dirty="0" sz="2800" lang="en-US"/>
          </a:p>
          <a:p>
            <a:pPr lvl="1"/>
            <a:r>
              <a:rPr dirty="0" sz="2800" lang="en-GB"/>
              <a:t>Polio 3: 14 weeks</a:t>
            </a:r>
            <a:endParaRPr dirty="0" sz="2800" lang="en-US"/>
          </a:p>
          <a:p>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80" name="Title 1"/>
          <p:cNvSpPr>
            <a:spLocks noGrp="1"/>
          </p:cNvSpPr>
          <p:nvPr>
            <p:ph type="title"/>
          </p:nvPr>
        </p:nvSpPr>
        <p:spPr/>
        <p:txBody>
          <a:bodyPr/>
          <a:p>
            <a:r>
              <a:rPr b="1" dirty="0" lang="en-GB"/>
              <a:t>Preparing Polio Vaccine</a:t>
            </a:r>
            <a:endParaRPr dirty="0" lang="en-US"/>
          </a:p>
        </p:txBody>
      </p:sp>
      <p:sp>
        <p:nvSpPr>
          <p:cNvPr id="1048681" name="Content Placeholder 2"/>
          <p:cNvSpPr>
            <a:spLocks noGrp="1"/>
          </p:cNvSpPr>
          <p:nvPr>
            <p:ph idx="1"/>
          </p:nvPr>
        </p:nvSpPr>
        <p:spPr>
          <a:xfrm>
            <a:off x="1" y="1519707"/>
            <a:ext cx="10663706" cy="5338293"/>
          </a:xfrm>
        </p:spPr>
        <p:txBody>
          <a:bodyPr>
            <a:normAutofit/>
          </a:bodyPr>
          <a:p>
            <a:pPr lvl="0">
              <a:lnSpc>
                <a:spcPct val="150000"/>
              </a:lnSpc>
            </a:pPr>
            <a:r>
              <a:rPr b="1" dirty="0" sz="2400" lang="en-GB"/>
              <a:t>To prepare this vaccine you should do the following.</a:t>
            </a:r>
            <a:endParaRPr b="1" dirty="0" sz="2400" lang="en-US"/>
          </a:p>
          <a:p>
            <a:pPr lvl="1">
              <a:lnSpc>
                <a:spcPct val="150000"/>
              </a:lnSpc>
              <a:buFont typeface="Wingdings" pitchFamily="2" charset="2"/>
              <a:buChar char="ü"/>
            </a:pPr>
            <a:r>
              <a:rPr dirty="0" sz="2400" lang="en-GB"/>
              <a:t>If a dropper is separate, attach it securely to the vial (bottle).</a:t>
            </a:r>
            <a:endParaRPr dirty="0" sz="2400" lang="en-US"/>
          </a:p>
          <a:p>
            <a:pPr lvl="1">
              <a:lnSpc>
                <a:spcPct val="150000"/>
              </a:lnSpc>
              <a:buFont typeface="Wingdings" pitchFamily="2" charset="2"/>
              <a:buChar char="ü"/>
            </a:pPr>
            <a:r>
              <a:rPr dirty="0" sz="2400" lang="en-GB"/>
              <a:t>Keep polio vaccine shaded from sunlight during the immunisation session.</a:t>
            </a:r>
            <a:endParaRPr dirty="0" sz="2400" lang="en-US"/>
          </a:p>
          <a:p>
            <a:pPr lvl="1">
              <a:lnSpc>
                <a:spcPct val="150000"/>
              </a:lnSpc>
              <a:buFont typeface="Wingdings" pitchFamily="2" charset="2"/>
              <a:buChar char="ü"/>
            </a:pPr>
            <a:r>
              <a:rPr dirty="0" sz="2400" lang="en-GB"/>
              <a:t>Place the vial on a frozen ice pack or place it in the hole of the sponge placed at the mouth of a vaccine carrier, which is provided for this purpose to maintain the temperature.</a:t>
            </a:r>
            <a:r>
              <a:rPr dirty="0" lang="en-GB"/>
              <a:t> </a:t>
            </a:r>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82" name="Title 1"/>
          <p:cNvSpPr>
            <a:spLocks noGrp="1"/>
          </p:cNvSpPr>
          <p:nvPr>
            <p:ph type="title"/>
          </p:nvPr>
        </p:nvSpPr>
        <p:spPr>
          <a:xfrm>
            <a:off x="838200" y="128789"/>
            <a:ext cx="10515600" cy="618187"/>
          </a:xfrm>
        </p:spPr>
        <p:txBody>
          <a:bodyPr>
            <a:normAutofit/>
          </a:bodyPr>
          <a:p>
            <a:r>
              <a:rPr dirty="0" lang="en-US"/>
              <a:t>3. PENTAVALENT</a:t>
            </a:r>
          </a:p>
        </p:txBody>
      </p:sp>
      <p:sp>
        <p:nvSpPr>
          <p:cNvPr id="1048683" name="Content Placeholder 2"/>
          <p:cNvSpPr>
            <a:spLocks noGrp="1"/>
          </p:cNvSpPr>
          <p:nvPr>
            <p:ph idx="1"/>
          </p:nvPr>
        </p:nvSpPr>
        <p:spPr>
          <a:xfrm>
            <a:off x="553792" y="746976"/>
            <a:ext cx="10800008" cy="5834127"/>
          </a:xfrm>
        </p:spPr>
        <p:txBody>
          <a:bodyPr>
            <a:normAutofit/>
          </a:bodyPr>
          <a:p>
            <a:pPr>
              <a:lnSpc>
                <a:spcPct val="150000"/>
              </a:lnSpc>
              <a:buFont typeface="Wingdings" panose="05000000000000000000" pitchFamily="2" charset="2"/>
              <a:buChar char="§"/>
            </a:pPr>
            <a:r>
              <a:rPr dirty="0" sz="2400" lang="en-GB"/>
              <a:t>This is the newly introduced combination of immunisation against diphtheria, pertussis (whooping cough), tetanus, hepatitis B and influenza. </a:t>
            </a:r>
          </a:p>
          <a:p>
            <a:pPr>
              <a:lnSpc>
                <a:spcPct val="150000"/>
              </a:lnSpc>
              <a:buFont typeface="Wingdings" panose="05000000000000000000" pitchFamily="2" charset="2"/>
              <a:buChar char="§"/>
            </a:pPr>
            <a:r>
              <a:rPr dirty="0" sz="2400" lang="en-GB"/>
              <a:t>The dose is 0.5ml. </a:t>
            </a:r>
          </a:p>
          <a:p>
            <a:pPr>
              <a:lnSpc>
                <a:spcPct val="150000"/>
              </a:lnSpc>
              <a:buFont typeface="Wingdings" panose="05000000000000000000" pitchFamily="2" charset="2"/>
              <a:buChar char="§"/>
            </a:pPr>
            <a:r>
              <a:rPr dirty="0" sz="2400" lang="en-GB"/>
              <a:t>The first dose is given </a:t>
            </a:r>
            <a:r>
              <a:rPr b="1" dirty="0" sz="2400" lang="en-GB"/>
              <a:t>six weeks </a:t>
            </a:r>
            <a:r>
              <a:rPr dirty="0" sz="2400" lang="en-GB"/>
              <a:t>after birth, the 2</a:t>
            </a:r>
            <a:r>
              <a:rPr baseline="30000" dirty="0" sz="2400" lang="en-GB"/>
              <a:t>nd</a:t>
            </a:r>
            <a:r>
              <a:rPr dirty="0" sz="2400" lang="en-GB"/>
              <a:t> at t</a:t>
            </a:r>
            <a:r>
              <a:rPr b="1" dirty="0" sz="2400" lang="en-GB"/>
              <a:t>en weeks </a:t>
            </a:r>
            <a:r>
              <a:rPr dirty="0" sz="2400" lang="en-GB"/>
              <a:t>after birth and 3</a:t>
            </a:r>
            <a:r>
              <a:rPr baseline="30000" dirty="0" sz="2400" lang="en-GB"/>
              <a:t>rd</a:t>
            </a:r>
            <a:r>
              <a:rPr dirty="0" sz="2400" lang="en-GB"/>
              <a:t>  at the age of </a:t>
            </a:r>
            <a:r>
              <a:rPr b="1" dirty="0" sz="2400" lang="en-GB"/>
              <a:t>14 weeks</a:t>
            </a:r>
          </a:p>
          <a:p>
            <a:pPr>
              <a:lnSpc>
                <a:spcPct val="150000"/>
              </a:lnSpc>
              <a:buFont typeface="Wingdings" panose="05000000000000000000" pitchFamily="2" charset="2"/>
              <a:buChar char="§"/>
            </a:pPr>
            <a:endParaRPr b="1" dirty="0" sz="2400" lang="en-US"/>
          </a:p>
          <a:p>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684" name="Content Placeholder 2"/>
          <p:cNvSpPr>
            <a:spLocks noGrp="1"/>
          </p:cNvSpPr>
          <p:nvPr>
            <p:ph idx="1"/>
          </p:nvPr>
        </p:nvSpPr>
        <p:spPr>
          <a:xfrm>
            <a:off x="677334" y="283335"/>
            <a:ext cx="8596668" cy="5758027"/>
          </a:xfrm>
        </p:spPr>
        <p:txBody>
          <a:bodyPr/>
          <a:p>
            <a:pPr>
              <a:lnSpc>
                <a:spcPct val="150000"/>
              </a:lnSpc>
              <a:buFont typeface="Wingdings" panose="05000000000000000000" pitchFamily="2" charset="2"/>
              <a:buChar char="§"/>
            </a:pPr>
            <a:r>
              <a:rPr dirty="0" sz="2400" lang="en-GB"/>
              <a:t>Pentavalent has </a:t>
            </a:r>
            <a:r>
              <a:rPr b="1" dirty="0" sz="2400" lang="en-GB"/>
              <a:t>five vaccines </a:t>
            </a:r>
            <a:r>
              <a:rPr dirty="0" sz="2400" lang="en-GB"/>
              <a:t>which include diphtheria, pertussis, tetanus, and hepatitis B and Haemophilus influenza type B.</a:t>
            </a:r>
          </a:p>
          <a:p>
            <a:pPr>
              <a:lnSpc>
                <a:spcPct val="150000"/>
              </a:lnSpc>
              <a:buFont typeface="Wingdings" panose="05000000000000000000" pitchFamily="2" charset="2"/>
              <a:buChar char="§"/>
            </a:pPr>
            <a:r>
              <a:rPr dirty="0" sz="2400" lang="en-GB"/>
              <a:t> The Pentavalent vaccine is given by injecting the child intramuscularly (in the muscle) at the left upper thigh.</a:t>
            </a:r>
          </a:p>
          <a:p>
            <a:pPr>
              <a:lnSpc>
                <a:spcPct val="150000"/>
              </a:lnSpc>
              <a:buFont typeface="Wingdings" panose="05000000000000000000" pitchFamily="2" charset="2"/>
              <a:buChar char="§"/>
            </a:pPr>
            <a:r>
              <a:rPr dirty="0" sz="2400" lang="en-GB"/>
              <a:t> It is given three times, beginning at 6 weeks), at 10 weeks and 14 weeks respectively. </a:t>
            </a:r>
          </a:p>
          <a:p>
            <a:pPr>
              <a:lnSpc>
                <a:spcPct val="150000"/>
              </a:lnSpc>
              <a:buFont typeface="Wingdings" panose="05000000000000000000" pitchFamily="2" charset="2"/>
              <a:buChar char="§"/>
            </a:pPr>
            <a:r>
              <a:rPr dirty="0" sz="2400" lang="en-GB"/>
              <a:t> A dose of 0.5 ml is recommended at each time it is given.</a:t>
            </a:r>
            <a:endParaRPr dirty="0" sz="2400" lang="en-US"/>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85" name="Title 1"/>
          <p:cNvSpPr>
            <a:spLocks noGrp="1"/>
          </p:cNvSpPr>
          <p:nvPr>
            <p:ph type="title"/>
          </p:nvPr>
        </p:nvSpPr>
        <p:spPr>
          <a:xfrm>
            <a:off x="838200" y="365125"/>
            <a:ext cx="10515600" cy="459123"/>
          </a:xfrm>
        </p:spPr>
        <p:txBody>
          <a:bodyPr>
            <a:normAutofit fontScale="90000"/>
          </a:bodyPr>
          <a:p>
            <a:r>
              <a:rPr b="1" dirty="0" sz="3200" lang="en-US"/>
              <a:t>HEALTH TALK TO THE MOTHER ON DPT/PENTAVALENT </a:t>
            </a:r>
          </a:p>
        </p:txBody>
      </p:sp>
      <p:sp>
        <p:nvSpPr>
          <p:cNvPr id="1048686" name="Content Placeholder 2"/>
          <p:cNvSpPr>
            <a:spLocks noGrp="1"/>
          </p:cNvSpPr>
          <p:nvPr>
            <p:ph idx="1"/>
          </p:nvPr>
        </p:nvSpPr>
        <p:spPr>
          <a:xfrm>
            <a:off x="838200" y="824248"/>
            <a:ext cx="10515600" cy="5434884"/>
          </a:xfrm>
        </p:spPr>
        <p:txBody>
          <a:bodyPr>
            <a:normAutofit/>
          </a:bodyPr>
          <a:p>
            <a:pPr indent="0" marL="0">
              <a:lnSpc>
                <a:spcPct val="150000"/>
              </a:lnSpc>
              <a:buNone/>
            </a:pPr>
            <a:r>
              <a:rPr dirty="0" sz="2400" lang="en-US"/>
              <a:t>1. DPT may cause some tenderness at the place the injection was given.</a:t>
            </a:r>
          </a:p>
          <a:p>
            <a:pPr indent="0" marL="0">
              <a:lnSpc>
                <a:spcPct val="150000"/>
              </a:lnSpc>
              <a:buNone/>
            </a:pPr>
            <a:r>
              <a:rPr dirty="0" sz="2400" lang="en-US"/>
              <a:t>2. This tenderness will go away after a few days.</a:t>
            </a:r>
          </a:p>
          <a:p>
            <a:pPr indent="0" marL="0">
              <a:lnSpc>
                <a:spcPct val="150000"/>
              </a:lnSpc>
              <a:buNone/>
            </a:pPr>
            <a:r>
              <a:rPr dirty="0" sz="2400" lang="en-US"/>
              <a:t>3. DPT may cause fever but the fever will subside in 24 hours.</a:t>
            </a:r>
          </a:p>
          <a:p>
            <a:pPr indent="0" marL="0">
              <a:lnSpc>
                <a:spcPct val="150000"/>
              </a:lnSpc>
              <a:buNone/>
            </a:pPr>
            <a:r>
              <a:rPr dirty="0" sz="2400" lang="en-US"/>
              <a:t>4. Teach the mother how to care for a child with fever.</a:t>
            </a:r>
          </a:p>
          <a:p>
            <a:pPr indent="0" marL="0">
              <a:lnSpc>
                <a:spcPct val="150000"/>
              </a:lnSpc>
              <a:buNone/>
            </a:pPr>
            <a:r>
              <a:rPr dirty="0" sz="2400" lang="en-US"/>
              <a:t>5. Fill in the </a:t>
            </a:r>
            <a:r>
              <a:rPr dirty="0" sz="2400" lang="en-US" err="1"/>
              <a:t>Immunisation</a:t>
            </a:r>
            <a:r>
              <a:rPr dirty="0" sz="2400" lang="en-US"/>
              <a:t> Tally Sheet appropriately.</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87" name="Title 1"/>
          <p:cNvSpPr>
            <a:spLocks noGrp="1"/>
          </p:cNvSpPr>
          <p:nvPr>
            <p:ph type="title"/>
          </p:nvPr>
        </p:nvSpPr>
        <p:spPr/>
        <p:txBody>
          <a:bodyPr/>
          <a:p>
            <a:r>
              <a:rPr b="1" dirty="0" lang="en-GB"/>
              <a:t>Preparing pentavalent, TT and PCV vaccines:</a:t>
            </a:r>
            <a:endParaRPr dirty="0" lang="en-US"/>
          </a:p>
        </p:txBody>
      </p:sp>
      <p:sp>
        <p:nvSpPr>
          <p:cNvPr id="1048688" name="Content Placeholder 2"/>
          <p:cNvSpPr>
            <a:spLocks noGrp="1"/>
          </p:cNvSpPr>
          <p:nvPr>
            <p:ph idx="1"/>
          </p:nvPr>
        </p:nvSpPr>
        <p:spPr/>
        <p:txBody>
          <a:bodyPr>
            <a:normAutofit lnSpcReduction="10000"/>
          </a:bodyPr>
          <a:p>
            <a:pPr lvl="0">
              <a:lnSpc>
                <a:spcPct val="150000"/>
              </a:lnSpc>
            </a:pPr>
            <a:r>
              <a:rPr dirty="0" sz="2400" lang="en-GB"/>
              <a:t>These vaccines come in liquid form. You will not need to dissolve or mix them.</a:t>
            </a:r>
            <a:endParaRPr dirty="0" sz="2400" lang="en-US"/>
          </a:p>
          <a:p>
            <a:pPr lvl="0">
              <a:lnSpc>
                <a:spcPct val="150000"/>
              </a:lnSpc>
            </a:pPr>
            <a:r>
              <a:rPr dirty="0" sz="2400" lang="en-GB"/>
              <a:t>Remove metal top from the vial</a:t>
            </a:r>
            <a:endParaRPr dirty="0" sz="2400" lang="en-US"/>
          </a:p>
          <a:p>
            <a:pPr lvl="0">
              <a:lnSpc>
                <a:spcPct val="150000"/>
              </a:lnSpc>
            </a:pPr>
            <a:r>
              <a:rPr dirty="0" sz="2400" lang="en-GB"/>
              <a:t>Draw 0.5ml into the sterile syringe</a:t>
            </a:r>
            <a:endParaRPr dirty="0" sz="2400" lang="en-US"/>
          </a:p>
          <a:p>
            <a:pPr lvl="0">
              <a:lnSpc>
                <a:spcPct val="150000"/>
              </a:lnSpc>
            </a:pPr>
            <a:r>
              <a:rPr dirty="0" sz="2400" lang="en-GB"/>
              <a:t>Remove bubbles</a:t>
            </a:r>
            <a:endParaRPr dirty="0" sz="2400" lang="en-US"/>
          </a:p>
          <a:p>
            <a:pPr lvl="0">
              <a:lnSpc>
                <a:spcPct val="150000"/>
              </a:lnSpc>
            </a:pPr>
            <a:r>
              <a:rPr dirty="0" sz="2400" lang="en-GB"/>
              <a:t>Keep the vaccines shaded from light.</a:t>
            </a:r>
            <a:endParaRPr dirty="0" sz="2400" lang="en-US"/>
          </a:p>
          <a:p>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625" name="Content Placeholder 2"/>
          <p:cNvSpPr>
            <a:spLocks noGrp="1"/>
          </p:cNvSpPr>
          <p:nvPr>
            <p:ph idx="1"/>
          </p:nvPr>
        </p:nvSpPr>
        <p:spPr>
          <a:xfrm>
            <a:off x="838200" y="257576"/>
            <a:ext cx="10515600" cy="6600424"/>
          </a:xfrm>
        </p:spPr>
        <p:txBody>
          <a:bodyPr>
            <a:normAutofit fontScale="83333" lnSpcReduction="20000"/>
          </a:bodyPr>
          <a:p>
            <a:pPr>
              <a:lnSpc>
                <a:spcPct val="150000"/>
              </a:lnSpc>
              <a:buNone/>
            </a:pPr>
            <a:r>
              <a:rPr b="1" dirty="0" sz="2600" lang="en-US"/>
              <a:t>IMMUNITY</a:t>
            </a:r>
            <a:r>
              <a:rPr dirty="0" sz="2600" lang="en-US"/>
              <a:t>: </a:t>
            </a:r>
          </a:p>
          <a:p>
            <a:pPr>
              <a:lnSpc>
                <a:spcPct val="150000"/>
              </a:lnSpc>
            </a:pPr>
            <a:r>
              <a:rPr dirty="0" sz="2600" lang="en-US"/>
              <a:t>Its the ability of the body to fight against certain disease organisms.</a:t>
            </a:r>
          </a:p>
          <a:p>
            <a:pPr>
              <a:lnSpc>
                <a:spcPct val="150000"/>
              </a:lnSpc>
              <a:buNone/>
            </a:pPr>
            <a:r>
              <a:rPr b="1" dirty="0" sz="2600" lang="en-US"/>
              <a:t>IMMUNE- COMPLEX</a:t>
            </a:r>
            <a:r>
              <a:rPr dirty="0" sz="2600" lang="en-US"/>
              <a:t>:</a:t>
            </a:r>
          </a:p>
          <a:p>
            <a:pPr>
              <a:lnSpc>
                <a:spcPct val="150000"/>
              </a:lnSpc>
            </a:pPr>
            <a:r>
              <a:rPr dirty="0" sz="2600" lang="en-US"/>
              <a:t>Its also known as antigen-antibody complex, occurs from the bonding of an antibody to an antigen. immune complex molecules help in fighting diseases.</a:t>
            </a:r>
          </a:p>
          <a:p>
            <a:pPr>
              <a:lnSpc>
                <a:spcPct val="170000"/>
              </a:lnSpc>
              <a:buNone/>
            </a:pPr>
            <a:r>
              <a:rPr b="1" dirty="0" sz="2600" lang="en-US"/>
              <a:t>ANTIBODY</a:t>
            </a:r>
            <a:r>
              <a:rPr dirty="0" sz="2600" lang="en-US"/>
              <a:t>-</a:t>
            </a:r>
          </a:p>
          <a:p>
            <a:pPr>
              <a:lnSpc>
                <a:spcPct val="170000"/>
              </a:lnSpc>
            </a:pPr>
            <a:r>
              <a:rPr dirty="0" sz="2600" lang="en-US"/>
              <a:t>its a protein produced by the body’s immune system when it detects harmful substances, called antigens. examples of antigens include micro-</a:t>
            </a:r>
            <a:r>
              <a:rPr dirty="0" sz="2600" lang="en-US" err="1"/>
              <a:t>organisims</a:t>
            </a:r>
            <a:r>
              <a:rPr dirty="0" sz="2600" lang="en-US"/>
              <a:t> (such as bacteria, fungi, parasites, and viruses). </a:t>
            </a:r>
          </a:p>
          <a:p>
            <a:pPr indent="0" marL="0">
              <a:lnSpc>
                <a:spcPct val="170000"/>
              </a:lnSpc>
              <a:buNone/>
            </a:pPr>
            <a:r>
              <a:rPr b="1" dirty="0" sz="2600" lang="en-US"/>
              <a:t>ANTIGEN</a:t>
            </a:r>
            <a:r>
              <a:rPr dirty="0" sz="2600" lang="en-US"/>
              <a:t>- </a:t>
            </a:r>
          </a:p>
          <a:p>
            <a:pPr>
              <a:lnSpc>
                <a:spcPct val="160000"/>
              </a:lnSpc>
            </a:pPr>
            <a:r>
              <a:rPr dirty="0" sz="2600" lang="en-US"/>
              <a:t>Its any substance that causes your immune system to produce antibodies against it. An antigen maybe a foreign </a:t>
            </a:r>
            <a:r>
              <a:rPr dirty="0" sz="2600" lang="en-US" err="1"/>
              <a:t>sunstance</a:t>
            </a:r>
            <a:r>
              <a:rPr dirty="0" sz="2600" lang="en-US"/>
              <a:t> from the </a:t>
            </a:r>
            <a:r>
              <a:rPr dirty="0" sz="2600" lang="en-US" err="1"/>
              <a:t>environmentsuch</a:t>
            </a:r>
            <a:r>
              <a:rPr dirty="0" sz="2600" lang="en-US"/>
              <a:t> as </a:t>
            </a:r>
            <a:r>
              <a:rPr dirty="0" sz="2600" lang="en-US" err="1"/>
              <a:t>chemicals,bacteria,viruses,or</a:t>
            </a:r>
            <a:r>
              <a:rPr dirty="0" sz="2600" lang="en-US"/>
              <a:t> pollen.</a:t>
            </a:r>
          </a:p>
          <a:p>
            <a:pPr>
              <a:lnSpc>
                <a:spcPct val="150000"/>
              </a:lnSpc>
            </a:pPr>
            <a:endParaRPr dirty="0" sz="240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689" name="Content Placeholder 2"/>
          <p:cNvSpPr>
            <a:spLocks noGrp="1"/>
          </p:cNvSpPr>
          <p:nvPr>
            <p:ph idx="1"/>
          </p:nvPr>
        </p:nvSpPr>
        <p:spPr>
          <a:xfrm>
            <a:off x="502276" y="141668"/>
            <a:ext cx="10851524" cy="6035295"/>
          </a:xfrm>
        </p:spPr>
        <p:txBody>
          <a:bodyPr>
            <a:normAutofit/>
          </a:bodyPr>
          <a:p>
            <a:r>
              <a:rPr b="1" dirty="0" lang="en-US" u="sng"/>
              <a:t>Tetanus Toxoid Vaccination Schedule: Every woman of child bearing age (15-45years), including pregnant women, should get 5 doses of Tetanus Toxoid (TT) vaccine. </a:t>
            </a:r>
          </a:p>
          <a:p>
            <a:endParaRPr dirty="0" lang="en"/>
          </a:p>
          <a:p>
            <a:pPr>
              <a:lnSpc>
                <a:spcPct val="150000"/>
              </a:lnSpc>
            </a:pPr>
            <a:r>
              <a:rPr dirty="0" sz="2400" lang="en-US"/>
              <a:t>First dose (</a:t>
            </a:r>
            <a:r>
              <a:rPr dirty="0" sz="2400" lang="en-US">
                <a:solidFill>
                  <a:srgbClr val="FF0000"/>
                </a:solidFill>
              </a:rPr>
              <a:t>TT1</a:t>
            </a:r>
            <a:r>
              <a:rPr dirty="0" sz="2400" lang="en-US"/>
              <a:t>): At first contact or as early as possible during pregnancy.</a:t>
            </a:r>
          </a:p>
          <a:p>
            <a:pPr>
              <a:lnSpc>
                <a:spcPct val="150000"/>
              </a:lnSpc>
            </a:pPr>
            <a:r>
              <a:rPr dirty="0" sz="2400" lang="en-US"/>
              <a:t>Second dose (</a:t>
            </a:r>
            <a:r>
              <a:rPr dirty="0" sz="2400" lang="en-US">
                <a:solidFill>
                  <a:srgbClr val="FF0000"/>
                </a:solidFill>
              </a:rPr>
              <a:t>TT2</a:t>
            </a:r>
            <a:r>
              <a:rPr dirty="0" sz="2400" lang="en-US"/>
              <a:t>): At least 4 weeks after first dose.</a:t>
            </a:r>
          </a:p>
          <a:p>
            <a:pPr>
              <a:lnSpc>
                <a:spcPct val="150000"/>
              </a:lnSpc>
            </a:pPr>
            <a:r>
              <a:rPr dirty="0" sz="2400" lang="en-US"/>
              <a:t>Third dose (</a:t>
            </a:r>
            <a:r>
              <a:rPr dirty="0" sz="2400" lang="en-US">
                <a:solidFill>
                  <a:srgbClr val="FF0000"/>
                </a:solidFill>
              </a:rPr>
              <a:t>TT3</a:t>
            </a:r>
            <a:r>
              <a:rPr dirty="0" sz="2400" lang="en-US"/>
              <a:t>): At least 6 months after second dose.</a:t>
            </a:r>
          </a:p>
          <a:p>
            <a:pPr>
              <a:lnSpc>
                <a:spcPct val="150000"/>
              </a:lnSpc>
            </a:pPr>
            <a:r>
              <a:rPr dirty="0" sz="2400" lang="en-US"/>
              <a:t>Fourth dose (</a:t>
            </a:r>
            <a:r>
              <a:rPr dirty="0" sz="2400" lang="en-US">
                <a:solidFill>
                  <a:srgbClr val="FF0000"/>
                </a:solidFill>
              </a:rPr>
              <a:t>TT4</a:t>
            </a:r>
            <a:r>
              <a:rPr dirty="0" sz="2400" lang="en-US"/>
              <a:t>): At least 1 year after third dose.</a:t>
            </a:r>
          </a:p>
          <a:p>
            <a:pPr>
              <a:lnSpc>
                <a:spcPct val="150000"/>
              </a:lnSpc>
            </a:pPr>
            <a:r>
              <a:rPr dirty="0" sz="2400" lang="en-US"/>
              <a:t>Fifth dose (</a:t>
            </a:r>
            <a:r>
              <a:rPr dirty="0" sz="2400" lang="en-US">
                <a:solidFill>
                  <a:srgbClr val="FF0000"/>
                </a:solidFill>
              </a:rPr>
              <a:t>TT5</a:t>
            </a:r>
            <a:r>
              <a:rPr dirty="0" sz="2400" lang="en-US"/>
              <a:t>): At least 1 year after fourth dose.</a:t>
            </a:r>
          </a:p>
          <a:p>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90" name="Title 1"/>
          <p:cNvSpPr>
            <a:spLocks noGrp="1"/>
          </p:cNvSpPr>
          <p:nvPr>
            <p:ph type="title"/>
          </p:nvPr>
        </p:nvSpPr>
        <p:spPr>
          <a:xfrm>
            <a:off x="677334" y="609600"/>
            <a:ext cx="8596668" cy="588135"/>
          </a:xfrm>
        </p:spPr>
        <p:txBody>
          <a:bodyPr>
            <a:normAutofit fontScale="90000"/>
          </a:bodyPr>
          <a:p>
            <a:r>
              <a:rPr dirty="0" lang="en-US"/>
              <a:t>4. MEASLES VACCINES</a:t>
            </a:r>
          </a:p>
        </p:txBody>
      </p:sp>
      <p:sp>
        <p:nvSpPr>
          <p:cNvPr id="1048691" name="Content Placeholder 2"/>
          <p:cNvSpPr>
            <a:spLocks noGrp="1"/>
          </p:cNvSpPr>
          <p:nvPr>
            <p:ph idx="1"/>
          </p:nvPr>
        </p:nvSpPr>
        <p:spPr>
          <a:xfrm>
            <a:off x="677334" y="1287887"/>
            <a:ext cx="8596668" cy="5074276"/>
          </a:xfrm>
        </p:spPr>
        <p:txBody>
          <a:bodyPr>
            <a:normAutofit/>
          </a:bodyPr>
          <a:p>
            <a:pPr>
              <a:lnSpc>
                <a:spcPct val="150000"/>
              </a:lnSpc>
              <a:buFont typeface="Wingdings" panose="05000000000000000000" pitchFamily="2" charset="2"/>
              <a:buChar char="v"/>
            </a:pPr>
            <a:r>
              <a:rPr dirty="0" sz="2400" lang="en-GB"/>
              <a:t> Its a live attenuated freeze-dried vaccine given at </a:t>
            </a:r>
            <a:r>
              <a:rPr b="1" dirty="0" sz="2400" lang="en-GB"/>
              <a:t>nine months </a:t>
            </a:r>
            <a:r>
              <a:rPr dirty="0" sz="2400" lang="en-GB"/>
              <a:t>old and a second dose </a:t>
            </a:r>
            <a:r>
              <a:rPr b="1" dirty="0" sz="2400" lang="en-GB"/>
              <a:t>at 18 months</a:t>
            </a:r>
            <a:r>
              <a:rPr dirty="0" sz="2400" lang="en-GB"/>
              <a:t>. </a:t>
            </a:r>
          </a:p>
          <a:p>
            <a:pPr>
              <a:lnSpc>
                <a:spcPct val="150000"/>
              </a:lnSpc>
              <a:buFont typeface="Wingdings" panose="05000000000000000000" pitchFamily="2" charset="2"/>
              <a:buChar char="v"/>
            </a:pPr>
            <a:r>
              <a:rPr dirty="0" sz="2400" lang="en-GB"/>
              <a:t>It is administered by intramuscular injection (on the right deltoid.)</a:t>
            </a:r>
          </a:p>
          <a:p>
            <a:pPr>
              <a:lnSpc>
                <a:spcPct val="150000"/>
              </a:lnSpc>
              <a:buFont typeface="Wingdings" panose="05000000000000000000" pitchFamily="2" charset="2"/>
              <a:buChar char="v"/>
            </a:pPr>
            <a:r>
              <a:rPr dirty="0" sz="2400" lang="en-GB"/>
              <a:t> in a dose of 0.5ml. </a:t>
            </a:r>
          </a:p>
          <a:p>
            <a:pPr>
              <a:lnSpc>
                <a:spcPct val="150000"/>
              </a:lnSpc>
              <a:buFont typeface="Wingdings" panose="05000000000000000000" pitchFamily="2" charset="2"/>
              <a:buChar char="v"/>
            </a:pPr>
            <a:r>
              <a:rPr dirty="0" sz="2400" lang="en-GB"/>
              <a:t>An oral vitamin A tablet, 200,000 </a:t>
            </a:r>
            <a:r>
              <a:rPr dirty="0" sz="2400" lang="en-GB" err="1"/>
              <a:t>i.u</a:t>
            </a:r>
            <a:r>
              <a:rPr dirty="0" sz="2400" lang="en-GB"/>
              <a:t>., is routinely given with the measles vaccine.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92" name="Title 1"/>
          <p:cNvSpPr>
            <a:spLocks noGrp="1"/>
          </p:cNvSpPr>
          <p:nvPr>
            <p:ph type="title"/>
          </p:nvPr>
        </p:nvSpPr>
        <p:spPr>
          <a:xfrm>
            <a:off x="838200" y="365126"/>
            <a:ext cx="10515600" cy="446244"/>
          </a:xfrm>
        </p:spPr>
        <p:txBody>
          <a:bodyPr>
            <a:normAutofit fontScale="90000"/>
          </a:bodyPr>
          <a:p>
            <a:r>
              <a:rPr b="1" dirty="0" lang="en-GB"/>
              <a:t>Failure of Measles Vaccination</a:t>
            </a:r>
            <a:endParaRPr dirty="0" lang="en-US"/>
          </a:p>
        </p:txBody>
      </p:sp>
      <p:sp>
        <p:nvSpPr>
          <p:cNvPr id="1048693" name="Content Placeholder 2"/>
          <p:cNvSpPr>
            <a:spLocks noGrp="1"/>
          </p:cNvSpPr>
          <p:nvPr>
            <p:ph idx="1"/>
          </p:nvPr>
        </p:nvSpPr>
        <p:spPr>
          <a:xfrm>
            <a:off x="838200" y="811370"/>
            <a:ext cx="10515600" cy="5769734"/>
          </a:xfrm>
        </p:spPr>
        <p:txBody>
          <a:bodyPr>
            <a:normAutofit/>
          </a:bodyPr>
          <a:p>
            <a:pPr>
              <a:lnSpc>
                <a:spcPct val="150000"/>
              </a:lnSpc>
              <a:buNone/>
            </a:pPr>
            <a:r>
              <a:rPr dirty="0" sz="2400" lang="en-GB"/>
              <a:t>It has been noted that some children still suffer from measles in spite of the fact that they were vaccinated.</a:t>
            </a:r>
          </a:p>
          <a:p>
            <a:pPr>
              <a:lnSpc>
                <a:spcPct val="150000"/>
              </a:lnSpc>
              <a:buNone/>
            </a:pPr>
            <a:r>
              <a:rPr b="1" dirty="0" sz="2400" lang="en-GB"/>
              <a:t>The possible causes of this may be:</a:t>
            </a:r>
          </a:p>
          <a:p>
            <a:pPr indent="0" lvl="1" marL="457200">
              <a:lnSpc>
                <a:spcPct val="150000"/>
              </a:lnSpc>
              <a:buNone/>
            </a:pPr>
            <a:r>
              <a:rPr dirty="0" lang="en-GB"/>
              <a:t>1</a:t>
            </a:r>
            <a:r>
              <a:rPr dirty="0" sz="2000" lang="en-GB"/>
              <a:t>. Impotent measles vaccine may have been used</a:t>
            </a:r>
          </a:p>
          <a:p>
            <a:pPr indent="0" lvl="1" marL="457200">
              <a:lnSpc>
                <a:spcPct val="150000"/>
              </a:lnSpc>
              <a:buNone/>
            </a:pPr>
            <a:r>
              <a:rPr dirty="0" sz="2000" lang="en-GB"/>
              <a:t>2. The vaccine may have expired or may have been kept at the wrong 	temperature</a:t>
            </a:r>
          </a:p>
          <a:p>
            <a:pPr indent="0" lvl="1" marL="457200">
              <a:lnSpc>
                <a:spcPct val="150000"/>
              </a:lnSpc>
              <a:buNone/>
            </a:pPr>
            <a:r>
              <a:rPr dirty="0" sz="2000" lang="en-GB"/>
              <a:t>3. The child may have been vaccinated while still too young thus having their 	mother’s antibodies still in their blood</a:t>
            </a:r>
          </a:p>
          <a:p>
            <a:pPr indent="0" lvl="1" marL="457200">
              <a:lnSpc>
                <a:spcPct val="150000"/>
              </a:lnSpc>
              <a:buNone/>
            </a:pPr>
            <a:r>
              <a:rPr dirty="0" sz="2000" lang="en-GB"/>
              <a:t>4. The parents may have misreported some rashes and pyrexia, which appear 	similar to measles yet it is not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694" name="Title 1"/>
          <p:cNvSpPr>
            <a:spLocks noGrp="1"/>
          </p:cNvSpPr>
          <p:nvPr>
            <p:ph type="title"/>
          </p:nvPr>
        </p:nvSpPr>
        <p:spPr>
          <a:xfrm>
            <a:off x="838200" y="365126"/>
            <a:ext cx="10515600" cy="304576"/>
          </a:xfrm>
        </p:spPr>
        <p:txBody>
          <a:bodyPr>
            <a:normAutofit fontScale="90000"/>
          </a:bodyPr>
          <a:p>
            <a:r>
              <a:rPr dirty="0" lang="en-US"/>
              <a:t>CONTRA-INDICATION OF MEASLES</a:t>
            </a:r>
          </a:p>
        </p:txBody>
      </p:sp>
      <p:sp>
        <p:nvSpPr>
          <p:cNvPr id="1048695" name="Content Placeholder 2"/>
          <p:cNvSpPr>
            <a:spLocks noGrp="1"/>
          </p:cNvSpPr>
          <p:nvPr>
            <p:ph idx="1"/>
          </p:nvPr>
        </p:nvSpPr>
        <p:spPr/>
        <p:txBody>
          <a:bodyPr/>
          <a:p>
            <a:pPr>
              <a:lnSpc>
                <a:spcPct val="200000"/>
              </a:lnSpc>
            </a:pPr>
            <a:r>
              <a:rPr dirty="0" sz="2400" lang="en-GB"/>
              <a:t>In severe malnutrition, it is recommended that the vaccination be delayed until the child is well nourished. In mild or moderate malnutrition, it should still be administered</a:t>
            </a:r>
            <a:r>
              <a:rPr dirty="0" lang="en-GB"/>
              <a:t>. </a:t>
            </a:r>
            <a:endParaRPr dirty="0" lang="en-US"/>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96" name="Title 1"/>
          <p:cNvSpPr>
            <a:spLocks noGrp="1"/>
          </p:cNvSpPr>
          <p:nvPr>
            <p:ph type="title"/>
          </p:nvPr>
        </p:nvSpPr>
        <p:spPr/>
        <p:txBody>
          <a:bodyPr/>
          <a:p>
            <a:r>
              <a:rPr dirty="0" lang="en-US"/>
              <a:t>ROTA VACCINE</a:t>
            </a:r>
          </a:p>
        </p:txBody>
      </p:sp>
      <p:sp>
        <p:nvSpPr>
          <p:cNvPr id="1048697" name="Content Placeholder 2"/>
          <p:cNvSpPr>
            <a:spLocks noGrp="1"/>
          </p:cNvSpPr>
          <p:nvPr>
            <p:ph idx="1"/>
          </p:nvPr>
        </p:nvSpPr>
        <p:spPr/>
        <p:txBody>
          <a:bodyPr>
            <a:normAutofit/>
          </a:bodyPr>
          <a:p>
            <a:pPr>
              <a:lnSpc>
                <a:spcPct val="150000"/>
              </a:lnSpc>
              <a:buClr>
                <a:srgbClr val="FFFF00"/>
              </a:buClr>
              <a:buFont typeface="Wingdings" pitchFamily="2" charset="2"/>
              <a:buChar char="Ø"/>
            </a:pPr>
            <a:r>
              <a:rPr altLang="ja-JP" dirty="0" sz="2400" lang="en-US"/>
              <a:t>Rotavirus is a virus that is acquired via fecal-oral route and causes severe diarrhea mostly in babies and young children. </a:t>
            </a:r>
          </a:p>
          <a:p>
            <a:pPr>
              <a:lnSpc>
                <a:spcPct val="150000"/>
              </a:lnSpc>
              <a:buClr>
                <a:srgbClr val="FFFF00"/>
              </a:buClr>
              <a:buFont typeface="Wingdings" pitchFamily="2" charset="2"/>
              <a:buChar char="Ø"/>
            </a:pPr>
            <a:r>
              <a:rPr altLang="ja-JP" dirty="0" sz="2400" lang="en-US"/>
              <a:t>It is often accompanied by vomiting and fever.</a:t>
            </a:r>
          </a:p>
          <a:p>
            <a:pPr>
              <a:lnSpc>
                <a:spcPct val="150000"/>
              </a:lnSpc>
              <a:buClr>
                <a:srgbClr val="FFFF00"/>
              </a:buClr>
              <a:buFont typeface="Wingdings" pitchFamily="2" charset="2"/>
              <a:buChar char="Ø"/>
            </a:pPr>
            <a:r>
              <a:rPr altLang="ja-JP" dirty="0" sz="2400" kumimoji="1" lang="en-US"/>
              <a:t>Rotavirus is non-enveloped, composed of a segmented, double-stranded RNA genome</a:t>
            </a:r>
            <a:endParaRPr altLang="en-US" dirty="0" sz="2400" kumimoji="1" lang="ja-JP"/>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98" name="Content Placeholder 2"/>
          <p:cNvSpPr>
            <a:spLocks noGrp="1"/>
          </p:cNvSpPr>
          <p:nvPr>
            <p:ph idx="1"/>
          </p:nvPr>
        </p:nvSpPr>
        <p:spPr>
          <a:xfrm>
            <a:off x="677334" y="631065"/>
            <a:ext cx="8596668" cy="5410297"/>
          </a:xfrm>
        </p:spPr>
        <p:txBody>
          <a:bodyPr>
            <a:normAutofit/>
          </a:bodyPr>
          <a:p>
            <a:pPr>
              <a:lnSpc>
                <a:spcPct val="150000"/>
              </a:lnSpc>
              <a:buClr>
                <a:srgbClr val="FFFF00"/>
              </a:buClr>
              <a:buFont typeface="Wingdings" pitchFamily="2" charset="2"/>
              <a:buChar char="Ø"/>
            </a:pPr>
            <a:r>
              <a:rPr dirty="0" sz="2400" lang="en-US"/>
              <a:t>It is a pentavalent human-bovine </a:t>
            </a:r>
            <a:r>
              <a:rPr dirty="0" sz="2400" lang="en-US" err="1"/>
              <a:t>reassortant</a:t>
            </a:r>
            <a:r>
              <a:rPr dirty="0" sz="2400" lang="en-US"/>
              <a:t> vaccine that is given orally</a:t>
            </a:r>
            <a:endParaRPr altLang="ja-JP" dirty="0" sz="2400" lang="en-US"/>
          </a:p>
          <a:p>
            <a:pPr>
              <a:lnSpc>
                <a:spcPct val="150000"/>
              </a:lnSpc>
              <a:buClr>
                <a:srgbClr val="FFFF00"/>
              </a:buClr>
              <a:buFont typeface="Wingdings" pitchFamily="2" charset="2"/>
              <a:buChar char="Ø"/>
            </a:pPr>
            <a:r>
              <a:rPr dirty="0" sz="2400" lang="en-US"/>
              <a:t>It was previously a </a:t>
            </a:r>
            <a:r>
              <a:rPr dirty="0" sz="2400" lang="en-US" err="1"/>
              <a:t>reassortant</a:t>
            </a:r>
            <a:r>
              <a:rPr dirty="0" sz="2400" lang="en-US"/>
              <a:t> rhesus-human rotavirus vaccine tetravalent (RRV-TV) but was withdrawn from the market in July 1999 by the CDC, after approximately 1 million children had been immunized with the vaccine and there was an increase in the number of children who developed intussusception </a:t>
            </a:r>
            <a:endParaRPr altLang="en-US" dirty="0" sz="2400" kumimoji="1" lang="ja-JP"/>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699" name="Title 1"/>
          <p:cNvSpPr>
            <a:spLocks noGrp="1"/>
          </p:cNvSpPr>
          <p:nvPr>
            <p:ph type="title"/>
          </p:nvPr>
        </p:nvSpPr>
        <p:spPr>
          <a:xfrm>
            <a:off x="677334" y="206062"/>
            <a:ext cx="8596668" cy="798490"/>
          </a:xfrm>
        </p:spPr>
        <p:txBody>
          <a:bodyPr>
            <a:normAutofit/>
          </a:bodyPr>
          <a:p>
            <a:r>
              <a:rPr dirty="0" lang="en-US"/>
              <a:t>DOSES</a:t>
            </a:r>
          </a:p>
        </p:txBody>
      </p:sp>
      <p:sp>
        <p:nvSpPr>
          <p:cNvPr id="1048700" name="Content Placeholder 2"/>
          <p:cNvSpPr>
            <a:spLocks noGrp="1"/>
          </p:cNvSpPr>
          <p:nvPr>
            <p:ph idx="1"/>
          </p:nvPr>
        </p:nvSpPr>
        <p:spPr>
          <a:xfrm>
            <a:off x="373487" y="1107583"/>
            <a:ext cx="8900515" cy="4933779"/>
          </a:xfrm>
        </p:spPr>
        <p:txBody>
          <a:bodyPr>
            <a:noAutofit/>
          </a:bodyPr>
          <a:p>
            <a:pPr>
              <a:buClr>
                <a:srgbClr val="FFFF00"/>
              </a:buClr>
              <a:buFont typeface="Wingdings" pitchFamily="2" charset="2"/>
              <a:buChar char="Ø"/>
            </a:pPr>
            <a:r>
              <a:rPr altLang="ja-JP" dirty="0" sz="2400" lang="en-US"/>
              <a:t>Children should get 3 doses of rotavirus vaccine.</a:t>
            </a:r>
          </a:p>
          <a:p>
            <a:pPr>
              <a:buClr>
                <a:srgbClr val="FFFF00"/>
              </a:buClr>
              <a:buFont typeface="Wingdings" pitchFamily="2" charset="2"/>
              <a:buChar char="Ø"/>
            </a:pPr>
            <a:r>
              <a:rPr altLang="ja-JP" dirty="0" sz="2400" lang="en-US"/>
              <a:t>They are recommended at these ages:</a:t>
            </a:r>
          </a:p>
          <a:p>
            <a:pPr lvl="1">
              <a:buClr>
                <a:schemeClr val="accent6">
                  <a:lumMod val="60000"/>
                  <a:lumOff val="40000"/>
                </a:schemeClr>
              </a:buClr>
              <a:buFont typeface="Wingdings 2" pitchFamily="18" charset="2"/>
              <a:buChar char=""/>
            </a:pPr>
            <a:r>
              <a:rPr altLang="ja-JP" dirty="0" sz="2400" lang="en-US">
                <a:solidFill>
                  <a:schemeClr val="tx1"/>
                </a:solidFill>
              </a:rPr>
              <a:t>First Dose:	2 months of age</a:t>
            </a:r>
          </a:p>
          <a:p>
            <a:pPr lvl="1">
              <a:buClr>
                <a:schemeClr val="accent6">
                  <a:lumMod val="60000"/>
                  <a:lumOff val="40000"/>
                </a:schemeClr>
              </a:buClr>
              <a:buFont typeface="Wingdings 2" pitchFamily="18" charset="2"/>
              <a:buChar char=""/>
            </a:pPr>
            <a:r>
              <a:rPr altLang="ja-JP" dirty="0" sz="2400" lang="en-US">
                <a:solidFill>
                  <a:schemeClr val="tx1"/>
                </a:solidFill>
              </a:rPr>
              <a:t>Second Dose: 	4 months of age</a:t>
            </a:r>
          </a:p>
          <a:p>
            <a:pPr lvl="1">
              <a:buClr>
                <a:schemeClr val="accent6">
                  <a:lumMod val="60000"/>
                  <a:lumOff val="40000"/>
                </a:schemeClr>
              </a:buClr>
              <a:buFont typeface="Wingdings 2" pitchFamily="18" charset="2"/>
              <a:buChar char=""/>
            </a:pPr>
            <a:r>
              <a:rPr altLang="ja-JP" dirty="0" sz="2400" lang="en-US">
                <a:solidFill>
                  <a:schemeClr val="tx1"/>
                </a:solidFill>
              </a:rPr>
              <a:t>Third Dose:	6 months of age</a:t>
            </a:r>
          </a:p>
          <a:p>
            <a:pPr>
              <a:buNone/>
            </a:pPr>
            <a:endParaRPr altLang="ja-JP" dirty="0" sz="2400" lang="en-US"/>
          </a:p>
          <a:p>
            <a:pPr>
              <a:buClr>
                <a:srgbClr val="FFFF00"/>
              </a:buClr>
              <a:buFont typeface="Wingdings" pitchFamily="2" charset="2"/>
              <a:buChar char="Ø"/>
            </a:pPr>
            <a:r>
              <a:rPr altLang="ja-JP" dirty="0" sz="2400" lang="en-US"/>
              <a:t>The vaccine has not been studied when started among children outside that age range.</a:t>
            </a:r>
          </a:p>
          <a:p>
            <a:pPr>
              <a:buClr>
                <a:srgbClr val="FFFF00"/>
              </a:buClr>
              <a:buFont typeface="Wingdings" pitchFamily="2" charset="2"/>
              <a:buChar char="Ø"/>
            </a:pPr>
            <a:r>
              <a:rPr altLang="ja-JP" dirty="0" sz="2400" lang="en-US"/>
              <a:t> Rotavirus vaccine may be given at the same time as other childhood vaccines.</a:t>
            </a:r>
          </a:p>
          <a:p>
            <a:pPr>
              <a:buClr>
                <a:srgbClr val="FFFF00"/>
              </a:buClr>
              <a:buFont typeface="Wingdings" pitchFamily="2" charset="2"/>
              <a:buChar char="Ø"/>
            </a:pPr>
            <a:r>
              <a:rPr altLang="ja-JP" dirty="0" sz="2400" lang="en-US"/>
              <a:t>Children who get the vaccine may be fed normally afterward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701" name="Title 1"/>
          <p:cNvSpPr>
            <a:spLocks noGrp="1"/>
          </p:cNvSpPr>
          <p:nvPr>
            <p:ph type="title"/>
          </p:nvPr>
        </p:nvSpPr>
        <p:spPr/>
        <p:txBody>
          <a:bodyPr/>
          <a:p>
            <a:r>
              <a:rPr dirty="0" lang="en-US"/>
              <a:t>EFFICACY</a:t>
            </a:r>
          </a:p>
        </p:txBody>
      </p:sp>
      <p:sp>
        <p:nvSpPr>
          <p:cNvPr id="1048702" name="Content Placeholder 2"/>
          <p:cNvSpPr>
            <a:spLocks noGrp="1"/>
          </p:cNvSpPr>
          <p:nvPr>
            <p:ph idx="1"/>
          </p:nvPr>
        </p:nvSpPr>
        <p:spPr>
          <a:xfrm>
            <a:off x="677334" y="1519707"/>
            <a:ext cx="8596668" cy="4842456"/>
          </a:xfrm>
        </p:spPr>
        <p:txBody>
          <a:bodyPr>
            <a:normAutofit/>
          </a:bodyPr>
          <a:p>
            <a:pPr>
              <a:lnSpc>
                <a:spcPct val="150000"/>
              </a:lnSpc>
              <a:buClr>
                <a:srgbClr val="FFFF00"/>
              </a:buClr>
              <a:buFont typeface="Wingdings" pitchFamily="2" charset="2"/>
              <a:buChar char="Ø"/>
            </a:pPr>
            <a:r>
              <a:rPr altLang="ja-JP" dirty="0" sz="2400" lang="en-US"/>
              <a:t>Its efficacy was evaluated in </a:t>
            </a:r>
            <a:r>
              <a:rPr dirty="0" sz="2400" lang="en-US"/>
              <a:t>two large clinical trials. After three doses the vaccine was 74% effective against rotavirus gastroenteritis of any severity and 98% effective against severe rotavirus gastroenteritis. </a:t>
            </a:r>
          </a:p>
          <a:p>
            <a:pPr>
              <a:lnSpc>
                <a:spcPct val="150000"/>
              </a:lnSpc>
              <a:buClr>
                <a:srgbClr val="FFFF00"/>
              </a:buClr>
              <a:buFont typeface="Wingdings" pitchFamily="2" charset="2"/>
              <a:buChar char="Ø"/>
            </a:pPr>
            <a:r>
              <a:rPr dirty="0" sz="2400" lang="en-US"/>
              <a:t>In another study, the vaccine reduced the incidence of office visits by 86%, emergency room visits by 94% and hospitalizations for rotavirus gastroenteritis by 96%.</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703" name="Title 1"/>
          <p:cNvSpPr>
            <a:spLocks noGrp="1"/>
          </p:cNvSpPr>
          <p:nvPr>
            <p:ph type="title"/>
          </p:nvPr>
        </p:nvSpPr>
        <p:spPr/>
        <p:txBody>
          <a:bodyPr/>
          <a:p>
            <a:r>
              <a:rPr dirty="0" lang="en-US"/>
              <a:t>SIDE EFFECT</a:t>
            </a:r>
          </a:p>
        </p:txBody>
      </p:sp>
      <p:sp>
        <p:nvSpPr>
          <p:cNvPr id="1048704" name="Content Placeholder 2"/>
          <p:cNvSpPr>
            <a:spLocks noGrp="1"/>
          </p:cNvSpPr>
          <p:nvPr>
            <p:ph idx="1"/>
          </p:nvPr>
        </p:nvSpPr>
        <p:spPr>
          <a:xfrm>
            <a:off x="677334" y="1519707"/>
            <a:ext cx="8596668" cy="4521655"/>
          </a:xfrm>
        </p:spPr>
        <p:txBody>
          <a:bodyPr>
            <a:normAutofit/>
          </a:bodyPr>
          <a:p>
            <a:pPr>
              <a:lnSpc>
                <a:spcPct val="150000"/>
              </a:lnSpc>
              <a:buClr>
                <a:srgbClr val="FFFF00"/>
              </a:buClr>
              <a:buFont typeface="Wingdings" pitchFamily="2" charset="2"/>
              <a:buChar char="Ø"/>
            </a:pPr>
            <a:r>
              <a:rPr dirty="0" sz="2400" lang="en-US"/>
              <a:t>Children are slightly (1-3%) more likely to have mild, temporary diarrhea or vomiting within 7 days after getting a dose of rotavirus vaccine than children who have not gotten the vaccine. </a:t>
            </a:r>
          </a:p>
          <a:p>
            <a:pPr>
              <a:lnSpc>
                <a:spcPct val="150000"/>
              </a:lnSpc>
              <a:buClr>
                <a:srgbClr val="FFFF00"/>
              </a:buClr>
              <a:buFont typeface="Wingdings" pitchFamily="2" charset="2"/>
              <a:buChar char="Ø"/>
            </a:pPr>
            <a:r>
              <a:rPr dirty="0" sz="2400" lang="en-US"/>
              <a:t>No moderate or severe reactions have been associated with this vaccine.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705" name="Title 1"/>
          <p:cNvSpPr>
            <a:spLocks noGrp="1"/>
          </p:cNvSpPr>
          <p:nvPr>
            <p:ph type="title"/>
          </p:nvPr>
        </p:nvSpPr>
        <p:spPr>
          <a:xfrm>
            <a:off x="638697" y="300508"/>
            <a:ext cx="8596668" cy="304800"/>
          </a:xfrm>
        </p:spPr>
        <p:txBody>
          <a:bodyPr>
            <a:normAutofit fontScale="90000"/>
          </a:bodyPr>
          <a:p>
            <a:r>
              <a:rPr dirty="0" lang="en-US"/>
              <a:t>CONTRA-INDICATIONS</a:t>
            </a:r>
          </a:p>
        </p:txBody>
      </p:sp>
      <p:sp>
        <p:nvSpPr>
          <p:cNvPr id="1048706" name="Content Placeholder 2"/>
          <p:cNvSpPr>
            <a:spLocks noGrp="1"/>
          </p:cNvSpPr>
          <p:nvPr>
            <p:ph idx="1"/>
          </p:nvPr>
        </p:nvSpPr>
        <p:spPr>
          <a:xfrm>
            <a:off x="244699" y="1339403"/>
            <a:ext cx="9826580" cy="5190186"/>
          </a:xfrm>
        </p:spPr>
        <p:txBody>
          <a:bodyPr>
            <a:noAutofit/>
          </a:bodyPr>
          <a:p>
            <a:pPr indent="0" marL="0">
              <a:buClr>
                <a:srgbClr val="FFFF00"/>
              </a:buClr>
              <a:buNone/>
            </a:pPr>
            <a:r>
              <a:rPr dirty="0" sz="2400" lang="en-US"/>
              <a:t>1. A child who has had a life-threatening allergic reaction to a 	previous dose or a component of the vaccine should not get 	another dose. </a:t>
            </a:r>
          </a:p>
          <a:p>
            <a:pPr indent="0" marL="0">
              <a:buClr>
                <a:srgbClr val="FFFF00"/>
              </a:buClr>
              <a:buNone/>
            </a:pPr>
            <a:r>
              <a:rPr dirty="0" sz="2400" lang="en-US"/>
              <a:t>2. </a:t>
            </a:r>
            <a:r>
              <a:rPr dirty="0" sz="2400" lang="en-US" err="1"/>
              <a:t>mmunocompromised</a:t>
            </a:r>
            <a:r>
              <a:rPr dirty="0" sz="2400" lang="en-US"/>
              <a:t> patients:</a:t>
            </a:r>
          </a:p>
          <a:p>
            <a:pPr lvl="1">
              <a:buClr>
                <a:schemeClr val="accent6">
                  <a:lumMod val="60000"/>
                  <a:lumOff val="40000"/>
                </a:schemeClr>
              </a:buClr>
              <a:buFont typeface="Wingdings 2" pitchFamily="18" charset="2"/>
              <a:buChar char=""/>
            </a:pPr>
            <a:r>
              <a:rPr altLang="ja-JP" dirty="0" sz="2400" lang="en-US">
                <a:solidFill>
                  <a:schemeClr val="accent2">
                    <a:lumMod val="40000"/>
                    <a:lumOff val="60000"/>
                  </a:schemeClr>
                </a:solidFill>
              </a:rPr>
              <a:t>HIV/AIDS, or any other disease that affects the immune system</a:t>
            </a:r>
          </a:p>
          <a:p>
            <a:pPr lvl="1">
              <a:buClr>
                <a:schemeClr val="accent6">
                  <a:lumMod val="60000"/>
                  <a:lumOff val="40000"/>
                </a:schemeClr>
              </a:buClr>
              <a:buFont typeface="Wingdings 2" pitchFamily="18" charset="2"/>
              <a:buChar char=""/>
            </a:pPr>
            <a:r>
              <a:rPr altLang="ja-JP" dirty="0" sz="2400" lang="en-US">
                <a:solidFill>
                  <a:schemeClr val="accent2">
                    <a:lumMod val="40000"/>
                    <a:lumOff val="60000"/>
                  </a:schemeClr>
                </a:solidFill>
              </a:rPr>
              <a:t>Treatment with drugs such as long-term steroids</a:t>
            </a:r>
          </a:p>
          <a:p>
            <a:pPr lvl="1">
              <a:buClr>
                <a:schemeClr val="accent6">
                  <a:lumMod val="60000"/>
                  <a:lumOff val="40000"/>
                </a:schemeClr>
              </a:buClr>
              <a:buFont typeface="Wingdings 2" pitchFamily="18" charset="2"/>
              <a:buChar char=""/>
            </a:pPr>
            <a:r>
              <a:rPr altLang="ja-JP" dirty="0" sz="2400" lang="en-US">
                <a:solidFill>
                  <a:schemeClr val="accent2">
                    <a:lumMod val="40000"/>
                    <a:lumOff val="60000"/>
                  </a:schemeClr>
                </a:solidFill>
              </a:rPr>
              <a:t>Cancer, or cancer treatment with x-rays or drugs</a:t>
            </a:r>
          </a:p>
          <a:p>
            <a:pPr indent="0" marL="0">
              <a:buClr>
                <a:srgbClr val="FFFF00"/>
              </a:buClr>
              <a:buNone/>
            </a:pPr>
            <a:r>
              <a:rPr dirty="0" sz="2400" lang="en-US"/>
              <a:t>3. There is no safety information related to the administration of 	vaccine to infants with gastroenteritis. It is  recommended that 	rotavirus vaccine not be administered to infants with acute, 	moderate-to-severe gastroenteritis  </a:t>
            </a:r>
          </a:p>
          <a:p>
            <a:pPr indent="0" marL="0">
              <a:buClr>
                <a:srgbClr val="FFFF00"/>
              </a:buClr>
              <a:buNone/>
            </a:pPr>
            <a:r>
              <a:rPr altLang="ja-JP" dirty="0" sz="2400" lang="en-US"/>
              <a:t>4. A child who has recently had a blood transfusion or received any 	</a:t>
            </a:r>
            <a:r>
              <a:rPr altLang="ja-JP" dirty="0" sz="2400" lang="en-US" err="1"/>
              <a:t>otherblood</a:t>
            </a:r>
            <a:r>
              <a:rPr altLang="ja-JP" dirty="0" sz="2400" lang="en-US"/>
              <a:t> product (such as immune globulin).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626" name="Content Placeholder 2"/>
          <p:cNvSpPr>
            <a:spLocks noGrp="1"/>
          </p:cNvSpPr>
          <p:nvPr>
            <p:ph idx="1"/>
          </p:nvPr>
        </p:nvSpPr>
        <p:spPr>
          <a:xfrm>
            <a:off x="838200" y="347730"/>
            <a:ext cx="10515600" cy="6323526"/>
          </a:xfrm>
        </p:spPr>
        <p:txBody>
          <a:bodyPr>
            <a:normAutofit fontScale="83333" lnSpcReduction="20000"/>
          </a:bodyPr>
          <a:p>
            <a:pPr>
              <a:lnSpc>
                <a:spcPct val="200000"/>
              </a:lnSpc>
            </a:pPr>
            <a:r>
              <a:rPr b="1" dirty="0" sz="2800" i="1" lang="en-US"/>
              <a:t>Vaccine Vial Monitor: </a:t>
            </a:r>
          </a:p>
          <a:p>
            <a:pPr>
              <a:lnSpc>
                <a:spcPct val="200000"/>
              </a:lnSpc>
              <a:buNone/>
            </a:pPr>
            <a:r>
              <a:rPr dirty="0" sz="2800" i="1" lang="en-US"/>
              <a:t>The VVM is a heat-sensitive label attached to vaccine vials which gradually and </a:t>
            </a:r>
            <a:r>
              <a:rPr dirty="0" sz="2800" lang="en-US"/>
              <a:t>irreversibly changes color, from light to dark, as the vaccine is exposed to heat.</a:t>
            </a:r>
          </a:p>
          <a:p>
            <a:pPr>
              <a:lnSpc>
                <a:spcPct val="150000"/>
              </a:lnSpc>
              <a:buNone/>
            </a:pPr>
            <a:r>
              <a:rPr b="1" dirty="0" sz="2800" lang="en-GB"/>
              <a:t> FREEZE WATCH INDICATOR:</a:t>
            </a:r>
          </a:p>
          <a:p>
            <a:pPr>
              <a:lnSpc>
                <a:spcPct val="150000"/>
              </a:lnSpc>
              <a:buNone/>
            </a:pPr>
            <a:r>
              <a:rPr b="1" dirty="0" sz="2800" lang="en-GB"/>
              <a:t> </a:t>
            </a:r>
            <a:r>
              <a:rPr dirty="0" sz="2800" lang="en-GB"/>
              <a:t>Its a tool that tells you when the vaccine has been exposed to freezing temperatures.  It is useful in detecting vaccines such as DPT, TT, HEP B that should not be frozen</a:t>
            </a:r>
            <a:endParaRPr dirty="0" sz="2800" lang="en-US"/>
          </a:p>
          <a:p>
            <a:pPr indent="0" marL="0">
              <a:lnSpc>
                <a:spcPct val="150000"/>
              </a:lnSpc>
              <a:buNone/>
            </a:pPr>
            <a:r>
              <a:rPr b="1" dirty="0" sz="2800" i="1" lang="en-US"/>
              <a:t>Unit of Vaccines and Immunization services: </a:t>
            </a:r>
          </a:p>
          <a:p>
            <a:pPr>
              <a:lnSpc>
                <a:spcPct val="150000"/>
              </a:lnSpc>
            </a:pPr>
            <a:r>
              <a:rPr dirty="0" sz="2800" i="1" lang="en-US"/>
              <a:t>This is the unit within the Ministry of Health responsible </a:t>
            </a:r>
            <a:r>
              <a:rPr dirty="0" sz="2800" lang="en-US"/>
              <a:t>for the provision and coordination of vaccination services in Kenya.</a:t>
            </a:r>
          </a:p>
          <a:p>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707" name="Title 1"/>
          <p:cNvSpPr>
            <a:spLocks noGrp="1"/>
          </p:cNvSpPr>
          <p:nvPr>
            <p:ph type="title"/>
          </p:nvPr>
        </p:nvSpPr>
        <p:spPr>
          <a:xfrm>
            <a:off x="838200" y="365126"/>
            <a:ext cx="10515600" cy="587912"/>
          </a:xfrm>
        </p:spPr>
        <p:txBody>
          <a:bodyPr>
            <a:normAutofit fontScale="90000"/>
          </a:bodyPr>
          <a:p>
            <a:r>
              <a:rPr dirty="0" lang="en-US"/>
              <a:t>OTHER VACCINES</a:t>
            </a:r>
          </a:p>
        </p:txBody>
      </p:sp>
      <p:sp>
        <p:nvSpPr>
          <p:cNvPr id="1048708" name="Content Placeholder 2"/>
          <p:cNvSpPr>
            <a:spLocks noGrp="1"/>
          </p:cNvSpPr>
          <p:nvPr>
            <p:ph idx="1"/>
          </p:nvPr>
        </p:nvSpPr>
        <p:spPr>
          <a:xfrm>
            <a:off x="838200" y="1120462"/>
            <a:ext cx="10515600" cy="5056501"/>
          </a:xfrm>
        </p:spPr>
        <p:txBody>
          <a:bodyPr>
            <a:normAutofit fontScale="94444" lnSpcReduction="10000"/>
          </a:bodyPr>
          <a:p>
            <a:pPr>
              <a:buNone/>
            </a:pPr>
            <a:r>
              <a:rPr b="1" dirty="0" lang="en-GB"/>
              <a:t>1. Rabies vaccine</a:t>
            </a:r>
            <a:endParaRPr dirty="0" lang="en-US"/>
          </a:p>
          <a:p>
            <a:pPr>
              <a:lnSpc>
                <a:spcPct val="150000"/>
              </a:lnSpc>
            </a:pPr>
            <a:r>
              <a:rPr dirty="0" sz="2400" lang="en-GB"/>
              <a:t>Rabies vaccine is given to people at high risk t protect them if they are exposed. The vaccine is made from killed rabies virus and is administered intramuscularly.</a:t>
            </a:r>
            <a:endParaRPr dirty="0" sz="2400" lang="en-US"/>
          </a:p>
          <a:p>
            <a:pPr>
              <a:lnSpc>
                <a:spcPct val="150000"/>
              </a:lnSpc>
            </a:pPr>
            <a:r>
              <a:rPr dirty="0" sz="2400" lang="en-GB"/>
              <a:t>Pre-exposure vaccination is in three doses:</a:t>
            </a:r>
            <a:endParaRPr dirty="0" sz="2400" lang="en-US"/>
          </a:p>
          <a:p>
            <a:pPr indent="0" marL="0">
              <a:lnSpc>
                <a:spcPct val="150000"/>
              </a:lnSpc>
              <a:buNone/>
            </a:pPr>
            <a:r>
              <a:rPr dirty="0" sz="2400" lang="en-GB"/>
              <a:t>	Dose 1: as appropriate</a:t>
            </a:r>
            <a:endParaRPr dirty="0" sz="2400" lang="en-US"/>
          </a:p>
          <a:p>
            <a:pPr indent="0" marL="0">
              <a:lnSpc>
                <a:spcPct val="150000"/>
              </a:lnSpc>
              <a:buNone/>
            </a:pPr>
            <a:r>
              <a:rPr dirty="0" sz="2400" lang="en-GB"/>
              <a:t>	Dose 2: 7 days after 1</a:t>
            </a:r>
            <a:r>
              <a:rPr baseline="30000" dirty="0" sz="2400" lang="en-GB"/>
              <a:t>st</a:t>
            </a:r>
            <a:r>
              <a:rPr dirty="0" sz="2400" lang="en-GB"/>
              <a:t> dose</a:t>
            </a:r>
            <a:endParaRPr dirty="0" sz="2400" lang="en-US"/>
          </a:p>
          <a:p>
            <a:pPr indent="0" marL="0">
              <a:lnSpc>
                <a:spcPct val="150000"/>
              </a:lnSpc>
              <a:buNone/>
            </a:pPr>
            <a:r>
              <a:rPr dirty="0" sz="2400" lang="en-GB"/>
              <a:t>	Dose 3: 21 or 28 days after 1</a:t>
            </a:r>
            <a:r>
              <a:rPr baseline="30000" dirty="0" sz="2400" lang="en-GB"/>
              <a:t>st</a:t>
            </a:r>
            <a:r>
              <a:rPr dirty="0" sz="2400" lang="en-GB"/>
              <a:t> dose</a:t>
            </a:r>
            <a:endParaRPr dirty="0" sz="2400" lang="en-US"/>
          </a:p>
          <a:p>
            <a:pPr>
              <a:lnSpc>
                <a:spcPct val="150000"/>
              </a:lnSpc>
            </a:pPr>
            <a:r>
              <a:rPr dirty="0" sz="2400" lang="en-GB"/>
              <a:t>Vaccination after exposure to the virus is given in 4 doses; </a:t>
            </a:r>
            <a:r>
              <a:rPr dirty="0" sz="2400" lang="en-GB">
                <a:solidFill>
                  <a:srgbClr val="FF0000"/>
                </a:solidFill>
              </a:rPr>
              <a:t>day 0, 3, 7 and 14 </a:t>
            </a:r>
            <a:endParaRPr dirty="0" sz="2400" lang="en-US">
              <a:solidFill>
                <a:srgbClr val="FF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709" name="Title 1"/>
          <p:cNvSpPr>
            <a:spLocks noGrp="1"/>
          </p:cNvSpPr>
          <p:nvPr>
            <p:ph type="title"/>
          </p:nvPr>
        </p:nvSpPr>
        <p:spPr/>
        <p:txBody>
          <a:bodyPr/>
          <a:p>
            <a:r>
              <a:rPr b="1" dirty="0" lang="en-GB"/>
              <a:t>2.Typhoid vaccine</a:t>
            </a:r>
            <a:br>
              <a:rPr dirty="0" lang="en-US"/>
            </a:br>
            <a:endParaRPr dirty="0" lang="en-US"/>
          </a:p>
        </p:txBody>
      </p:sp>
      <p:sp>
        <p:nvSpPr>
          <p:cNvPr id="1048710" name="Content Placeholder 2"/>
          <p:cNvSpPr>
            <a:spLocks noGrp="1"/>
          </p:cNvSpPr>
          <p:nvPr>
            <p:ph idx="1"/>
          </p:nvPr>
        </p:nvSpPr>
        <p:spPr>
          <a:xfrm>
            <a:off x="677334" y="1468193"/>
            <a:ext cx="9355308" cy="5138670"/>
          </a:xfrm>
        </p:spPr>
        <p:txBody>
          <a:bodyPr>
            <a:normAutofit/>
          </a:bodyPr>
          <a:p>
            <a:pPr>
              <a:lnSpc>
                <a:spcPct val="150000"/>
              </a:lnSpc>
            </a:pPr>
            <a:r>
              <a:rPr dirty="0" sz="2400" lang="en-GB"/>
              <a:t>There are two types of the typhoid vaccine. One is an </a:t>
            </a:r>
            <a:r>
              <a:rPr b="1" dirty="0" sz="2400" lang="en-GB"/>
              <a:t>inactivate</a:t>
            </a:r>
            <a:r>
              <a:rPr dirty="0" sz="2400" lang="en-GB"/>
              <a:t>d (killed) vaccine gotten as an injection</a:t>
            </a:r>
          </a:p>
          <a:p>
            <a:pPr>
              <a:lnSpc>
                <a:spcPct val="150000"/>
              </a:lnSpc>
            </a:pPr>
            <a:r>
              <a:rPr dirty="0" sz="2400" lang="en-GB"/>
              <a:t>The  live attenuated vaccine which is taken orally.</a:t>
            </a:r>
          </a:p>
          <a:p>
            <a:pPr>
              <a:lnSpc>
                <a:spcPct val="150000"/>
              </a:lnSpc>
            </a:pPr>
            <a:r>
              <a:rPr dirty="0" sz="2400" lang="en-GB"/>
              <a:t> given as a single dose intramuscularly. </a:t>
            </a:r>
          </a:p>
          <a:p>
            <a:pPr>
              <a:lnSpc>
                <a:spcPct val="150000"/>
              </a:lnSpc>
            </a:pPr>
            <a:r>
              <a:rPr dirty="0" sz="2400" lang="en-GB"/>
              <a:t>A booster is given </a:t>
            </a:r>
            <a:r>
              <a:rPr dirty="0" sz="2400" lang="en-GB">
                <a:solidFill>
                  <a:srgbClr val="FF0000"/>
                </a:solidFill>
              </a:rPr>
              <a:t>every 2-3 years </a:t>
            </a:r>
            <a:r>
              <a:rPr dirty="0" sz="2400" lang="en-GB"/>
              <a:t>especially to people who remain at risk.</a:t>
            </a:r>
            <a:endParaRPr dirty="0" sz="2400" lang="en-US"/>
          </a:p>
          <a:p>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711" name="Title 1"/>
          <p:cNvSpPr>
            <a:spLocks noGrp="1"/>
          </p:cNvSpPr>
          <p:nvPr>
            <p:ph type="title"/>
          </p:nvPr>
        </p:nvSpPr>
        <p:spPr/>
        <p:txBody>
          <a:bodyPr/>
          <a:p>
            <a:r>
              <a:rPr b="1" dirty="0" lang="en-GB"/>
              <a:t>3.Yellow fever vaccine </a:t>
            </a:r>
            <a:br>
              <a:rPr dirty="0" lang="en-US"/>
            </a:br>
            <a:endParaRPr dirty="0" lang="en-US"/>
          </a:p>
        </p:txBody>
      </p:sp>
      <p:sp>
        <p:nvSpPr>
          <p:cNvPr id="1048712" name="Content Placeholder 2"/>
          <p:cNvSpPr>
            <a:spLocks noGrp="1"/>
          </p:cNvSpPr>
          <p:nvPr>
            <p:ph idx="1"/>
          </p:nvPr>
        </p:nvSpPr>
        <p:spPr>
          <a:xfrm>
            <a:off x="838200" y="1184856"/>
            <a:ext cx="10515600" cy="4992107"/>
          </a:xfrm>
        </p:spPr>
        <p:txBody>
          <a:bodyPr>
            <a:normAutofit/>
          </a:bodyPr>
          <a:p>
            <a:pPr>
              <a:lnSpc>
                <a:spcPct val="150000"/>
              </a:lnSpc>
            </a:pPr>
            <a:r>
              <a:rPr dirty="0" sz="2400" lang="en-GB"/>
              <a:t>Yellow fever vaccine is </a:t>
            </a:r>
            <a:r>
              <a:rPr b="1" dirty="0" sz="2400" lang="en-GB"/>
              <a:t>a live attenu</a:t>
            </a:r>
            <a:r>
              <a:rPr dirty="0" sz="2400" lang="en-GB"/>
              <a:t>ated virus.</a:t>
            </a:r>
          </a:p>
          <a:p>
            <a:pPr>
              <a:lnSpc>
                <a:spcPct val="150000"/>
              </a:lnSpc>
            </a:pPr>
            <a:r>
              <a:rPr dirty="0" sz="2400" lang="en-GB"/>
              <a:t> It is given as a single dose, For people who remain at risk, </a:t>
            </a:r>
          </a:p>
          <a:p>
            <a:pPr>
              <a:lnSpc>
                <a:spcPct val="150000"/>
              </a:lnSpc>
            </a:pPr>
            <a:r>
              <a:rPr dirty="0" sz="2400" lang="en-GB"/>
              <a:t>a booster dose is recommended every </a:t>
            </a:r>
            <a:r>
              <a:rPr dirty="0" sz="2400" lang="en-GB">
                <a:solidFill>
                  <a:srgbClr val="FF0000"/>
                </a:solidFill>
              </a:rPr>
              <a:t>ten years</a:t>
            </a:r>
            <a:r>
              <a:rPr dirty="0" sz="2400" lang="en-GB"/>
              <a:t>.</a:t>
            </a:r>
          </a:p>
          <a:p>
            <a:pPr>
              <a:lnSpc>
                <a:spcPct val="150000"/>
              </a:lnSpc>
            </a:pPr>
            <a:r>
              <a:rPr dirty="0" sz="2400" lang="en-GB"/>
              <a:t> Can be given to persons </a:t>
            </a:r>
            <a:r>
              <a:rPr b="1" dirty="0" sz="2400" lang="en-GB"/>
              <a:t>from 9 months to 59 </a:t>
            </a:r>
            <a:r>
              <a:rPr dirty="0" sz="2400" lang="en-GB"/>
              <a:t>years who are travelling to or living in an area where the risk of yellow fever is known to exist.</a:t>
            </a:r>
            <a:endParaRPr dirty="0" sz="2400" lang="en-US"/>
          </a:p>
          <a:p>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713" name="Title 1"/>
          <p:cNvSpPr>
            <a:spLocks noGrp="1"/>
          </p:cNvSpPr>
          <p:nvPr>
            <p:ph type="title"/>
          </p:nvPr>
        </p:nvSpPr>
        <p:spPr>
          <a:xfrm>
            <a:off x="657896" y="120427"/>
            <a:ext cx="10515600" cy="407607"/>
          </a:xfrm>
        </p:spPr>
        <p:txBody>
          <a:bodyPr>
            <a:normAutofit fontScale="90000"/>
          </a:bodyPr>
          <a:p>
            <a:r>
              <a:rPr dirty="0" lang="en-US"/>
              <a:t>Key messages to remember</a:t>
            </a:r>
          </a:p>
        </p:txBody>
      </p:sp>
      <p:sp>
        <p:nvSpPr>
          <p:cNvPr id="1048714" name="Content Placeholder 2"/>
          <p:cNvSpPr>
            <a:spLocks noGrp="1"/>
          </p:cNvSpPr>
          <p:nvPr>
            <p:ph idx="1"/>
          </p:nvPr>
        </p:nvSpPr>
        <p:spPr>
          <a:xfrm>
            <a:off x="838200" y="1300766"/>
            <a:ext cx="10515600" cy="4876197"/>
          </a:xfrm>
        </p:spPr>
        <p:txBody>
          <a:bodyPr>
            <a:normAutofit/>
          </a:bodyPr>
          <a:p>
            <a:pPr indent="-514350" lvl="0" marL="514350">
              <a:buAutoNum type="arabicPeriod"/>
            </a:pPr>
            <a:r>
              <a:rPr dirty="0" sz="2400" lang="en-GB"/>
              <a:t>Never take two vials of the same vaccine out of the vaccine carrier at the same time.</a:t>
            </a:r>
            <a:endParaRPr dirty="0" sz="2400" lang="en-US"/>
          </a:p>
          <a:p>
            <a:pPr indent="-514350" lvl="0" marL="514350">
              <a:buAutoNum type="arabicPeriod"/>
            </a:pPr>
            <a:r>
              <a:rPr dirty="0" sz="2400" lang="en-GB"/>
              <a:t>Do not mix vaccines until mothers and children are present.</a:t>
            </a:r>
            <a:endParaRPr dirty="0" sz="2400" lang="en-US"/>
          </a:p>
          <a:p>
            <a:pPr indent="-514350" lvl="0" marL="514350">
              <a:buAutoNum type="arabicPeriod"/>
            </a:pPr>
            <a:r>
              <a:rPr dirty="0" sz="2400" lang="en-GB"/>
              <a:t>Mix one vial of a particular vaccine at a time</a:t>
            </a:r>
            <a:endParaRPr dirty="0" sz="2400" lang="en-US"/>
          </a:p>
          <a:p>
            <a:pPr indent="-514350" lvl="0" marL="514350">
              <a:buAutoNum type="arabicPeriod"/>
            </a:pPr>
            <a:r>
              <a:rPr dirty="0" sz="2400" lang="en-GB"/>
              <a:t>Keep opened vials of polio, measles, and BCG vaccines on a frozen ice pack or use the sponge in the vaccine carrier. Their temperature must be carefully maintained.</a:t>
            </a:r>
            <a:endParaRPr dirty="0" sz="2400" lang="en-US"/>
          </a:p>
          <a:p>
            <a:pPr indent="-514350" lvl="0" marL="514350">
              <a:buAutoNum type="arabicPeriod"/>
            </a:pPr>
            <a:r>
              <a:rPr dirty="0" sz="2400" lang="en-GB"/>
              <a:t>Do not keep vials of pentavalent and TT vaccines directly on the frozen ice pack.</a:t>
            </a:r>
            <a:endParaRPr dirty="0" sz="2400" lang="en-US"/>
          </a:p>
          <a:p>
            <a:pPr indent="-514350" lvl="0" marL="514350">
              <a:buAutoNum type="arabicPeriod"/>
            </a:pPr>
            <a:r>
              <a:rPr dirty="0" sz="2400" lang="en-GB"/>
              <a:t>Open the vaccine carrier only when necessary.</a:t>
            </a:r>
            <a:endParaRPr dirty="0" sz="2400" lang="en-US"/>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715" name="Content Placeholder 2"/>
          <p:cNvSpPr>
            <a:spLocks noGrp="1"/>
          </p:cNvSpPr>
          <p:nvPr>
            <p:ph idx="1"/>
          </p:nvPr>
        </p:nvSpPr>
        <p:spPr>
          <a:xfrm>
            <a:off x="838200" y="218941"/>
            <a:ext cx="10515600" cy="5958022"/>
          </a:xfrm>
        </p:spPr>
        <p:txBody>
          <a:bodyPr>
            <a:normAutofit/>
          </a:bodyPr>
          <a:p>
            <a:pPr lvl="0">
              <a:lnSpc>
                <a:spcPct val="150000"/>
              </a:lnSpc>
              <a:buNone/>
            </a:pPr>
            <a:r>
              <a:rPr dirty="0" lang="en-US"/>
              <a:t>7. </a:t>
            </a:r>
            <a:r>
              <a:rPr dirty="0" lang="en-GB"/>
              <a:t> </a:t>
            </a:r>
            <a:r>
              <a:rPr dirty="0" sz="2400" lang="en-GB"/>
              <a:t>Use one sterile syringe and needle per vaccine per child or mother.</a:t>
            </a:r>
            <a:endParaRPr dirty="0" sz="2400" lang="en-US"/>
          </a:p>
          <a:p>
            <a:pPr lvl="0">
              <a:lnSpc>
                <a:spcPct val="150000"/>
              </a:lnSpc>
              <a:buNone/>
            </a:pPr>
            <a:r>
              <a:rPr dirty="0" sz="2400" lang="en-GB"/>
              <a:t>8. Avoid holding loaded syringes in your hands for long so as not to expose vaccine to heat or direct sunlight.</a:t>
            </a:r>
            <a:endParaRPr dirty="0" sz="2400" lang="en-US"/>
          </a:p>
          <a:p>
            <a:pPr lvl="0">
              <a:lnSpc>
                <a:spcPct val="150000"/>
              </a:lnSpc>
              <a:buNone/>
            </a:pPr>
            <a:r>
              <a:rPr dirty="0" sz="2400" lang="en-GB"/>
              <a:t>9. Inform each parent what type of vaccine you are giving the child, the possible reactions to it, what to do about the reactions, and when to bring the child back for more immunisation.</a:t>
            </a:r>
            <a:endParaRPr dirty="0" sz="2400" lang="en-US"/>
          </a:p>
          <a:p>
            <a:pPr lvl="0">
              <a:lnSpc>
                <a:spcPct val="150000"/>
              </a:lnSpc>
              <a:buNone/>
            </a:pPr>
            <a:r>
              <a:rPr dirty="0" sz="2400" lang="en-GB"/>
              <a:t>10. Listen to parents and encourage questions.</a:t>
            </a:r>
            <a:endParaRPr dirty="0" sz="2400" lang="en-US"/>
          </a:p>
          <a:p>
            <a:pPr lvl="0">
              <a:lnSpc>
                <a:spcPct val="150000"/>
              </a:lnSpc>
              <a:buNone/>
            </a:pPr>
            <a:r>
              <a:rPr dirty="0" sz="2400" lang="en-GB"/>
              <a:t>11. Remove any child’s clothes that are in your way when vaccinating</a:t>
            </a:r>
          </a:p>
          <a:p>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716" name="Title 1"/>
          <p:cNvSpPr>
            <a:spLocks noGrp="1"/>
          </p:cNvSpPr>
          <p:nvPr>
            <p:ph type="title"/>
          </p:nvPr>
        </p:nvSpPr>
        <p:spPr>
          <a:xfrm>
            <a:off x="838200" y="365125"/>
            <a:ext cx="10515600" cy="549275"/>
          </a:xfrm>
        </p:spPr>
        <p:txBody>
          <a:bodyPr>
            <a:normAutofit fontScale="90000"/>
          </a:bodyPr>
          <a:p>
            <a:r>
              <a:rPr dirty="0" lang="en-GB"/>
              <a:t>During immunisation you should:</a:t>
            </a:r>
            <a:br>
              <a:rPr dirty="0" lang="en-US"/>
            </a:br>
            <a:endParaRPr dirty="0" lang="en-US"/>
          </a:p>
        </p:txBody>
      </p:sp>
      <p:sp>
        <p:nvSpPr>
          <p:cNvPr id="1048717" name="Content Placeholder 2"/>
          <p:cNvSpPr>
            <a:spLocks noGrp="1"/>
          </p:cNvSpPr>
          <p:nvPr>
            <p:ph idx="1"/>
          </p:nvPr>
        </p:nvSpPr>
        <p:spPr/>
        <p:txBody>
          <a:bodyPr/>
          <a:p>
            <a:pPr indent="0" lvl="0" marL="0">
              <a:lnSpc>
                <a:spcPct val="150000"/>
              </a:lnSpc>
              <a:buNone/>
            </a:pPr>
            <a:r>
              <a:rPr dirty="0" sz="2400" lang="en-GB"/>
              <a:t>1. Ask the mother to hold the child firmly to restrict his/her movement during immunisation.</a:t>
            </a:r>
            <a:endParaRPr dirty="0" sz="2400" lang="en-US"/>
          </a:p>
          <a:p>
            <a:pPr indent="0" lvl="0" marL="0">
              <a:lnSpc>
                <a:spcPct val="150000"/>
              </a:lnSpc>
              <a:buNone/>
            </a:pPr>
            <a:r>
              <a:rPr dirty="0" sz="2400" lang="en-GB"/>
              <a:t>2. Administer the vaccine.</a:t>
            </a:r>
            <a:endParaRPr dirty="0" sz="2400" lang="en-US"/>
          </a:p>
          <a:p>
            <a:pPr indent="0" lvl="0" marL="0">
              <a:lnSpc>
                <a:spcPct val="150000"/>
              </a:lnSpc>
              <a:buNone/>
            </a:pPr>
            <a:r>
              <a:rPr dirty="0" sz="2400" lang="en-GB"/>
              <a:t>3. Give specific health information about each vaccine</a:t>
            </a:r>
            <a:endParaRPr dirty="0" sz="2400" lang="en-US"/>
          </a:p>
          <a:p>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718" name="Title 1"/>
          <p:cNvSpPr>
            <a:spLocks noGrp="1"/>
          </p:cNvSpPr>
          <p:nvPr>
            <p:ph type="title"/>
          </p:nvPr>
        </p:nvSpPr>
        <p:spPr/>
        <p:txBody>
          <a:bodyPr/>
          <a:p>
            <a:r>
              <a:rPr dirty="0" lang="en-US"/>
              <a:t>Target group for immunization</a:t>
            </a:r>
          </a:p>
        </p:txBody>
      </p:sp>
      <p:sp>
        <p:nvSpPr>
          <p:cNvPr id="1048719" name="Content Placeholder 2"/>
          <p:cNvSpPr>
            <a:spLocks noGrp="1"/>
          </p:cNvSpPr>
          <p:nvPr>
            <p:ph idx="1"/>
          </p:nvPr>
        </p:nvSpPr>
        <p:spPr/>
        <p:txBody>
          <a:bodyPr/>
          <a:p>
            <a:pPr indent="0" lvl="0" marL="0">
              <a:buNone/>
            </a:pPr>
            <a:r>
              <a:rPr dirty="0" lang="en-GB"/>
              <a:t>1</a:t>
            </a:r>
            <a:r>
              <a:rPr dirty="0" sz="2400" lang="en-GB"/>
              <a:t>. Children (0-5 years)</a:t>
            </a:r>
            <a:endParaRPr dirty="0" sz="2400" lang="en-US"/>
          </a:p>
          <a:p>
            <a:pPr indent="0" lvl="0" marL="0">
              <a:buNone/>
            </a:pPr>
            <a:r>
              <a:rPr dirty="0" sz="2400" lang="en-GB"/>
              <a:t>2. Pregnant women</a:t>
            </a:r>
            <a:endParaRPr dirty="0" sz="2400" lang="en-US"/>
          </a:p>
          <a:p>
            <a:pPr indent="0" lvl="0" marL="0">
              <a:buNone/>
            </a:pPr>
            <a:r>
              <a:rPr dirty="0" sz="2400" lang="en-GB"/>
              <a:t>3. School children</a:t>
            </a:r>
            <a:endParaRPr dirty="0" sz="2400" lang="en-US"/>
          </a:p>
          <a:p>
            <a:pPr indent="0" lvl="0" marL="0">
              <a:buNone/>
            </a:pPr>
            <a:r>
              <a:rPr dirty="0" sz="2400" lang="en-GB"/>
              <a:t>4. Travellers</a:t>
            </a:r>
            <a:endParaRPr dirty="0" sz="2400" lang="en-US"/>
          </a:p>
          <a:p>
            <a:pPr indent="0" lvl="0" marL="0">
              <a:buNone/>
            </a:pPr>
            <a:r>
              <a:rPr dirty="0" sz="2400" lang="en-GB"/>
              <a:t>5. Food handlers</a:t>
            </a:r>
            <a:endParaRPr dirty="0" sz="2400" lang="en-US"/>
          </a:p>
          <a:p>
            <a:pPr indent="0" lvl="0" marL="0">
              <a:buNone/>
            </a:pPr>
            <a:r>
              <a:rPr dirty="0" sz="2400" lang="en-GB"/>
              <a:t>6. Animal handlers</a:t>
            </a:r>
            <a:endParaRPr dirty="0" sz="2400" lang="en-US"/>
          </a:p>
          <a:p>
            <a:pPr indent="0" lvl="0" marL="0">
              <a:buNone/>
            </a:pPr>
            <a:r>
              <a:rPr dirty="0" sz="2400" lang="en-GB"/>
              <a:t>7. Women of child bearing age</a:t>
            </a:r>
            <a:endParaRPr dirty="0" sz="240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720" name="Title 1"/>
          <p:cNvSpPr>
            <a:spLocks noGrp="1"/>
          </p:cNvSpPr>
          <p:nvPr>
            <p:ph type="title"/>
          </p:nvPr>
        </p:nvSpPr>
        <p:spPr/>
        <p:txBody>
          <a:bodyPr/>
          <a:p>
            <a:r>
              <a:rPr b="1" dirty="0" i="1" lang="en-GB"/>
              <a:t>Problems Encountered in the Program.</a:t>
            </a:r>
            <a:endParaRPr dirty="0" lang="en-US"/>
          </a:p>
        </p:txBody>
      </p:sp>
      <p:sp>
        <p:nvSpPr>
          <p:cNvPr id="1048721" name="Content Placeholder 2"/>
          <p:cNvSpPr>
            <a:spLocks noGrp="1"/>
          </p:cNvSpPr>
          <p:nvPr>
            <p:ph idx="1"/>
          </p:nvPr>
        </p:nvSpPr>
        <p:spPr/>
        <p:txBody>
          <a:bodyPr/>
          <a:p>
            <a:pPr indent="0" marL="0">
              <a:buNone/>
            </a:pPr>
            <a:r>
              <a:rPr b="1" dirty="0" i="1" lang="en-GB"/>
              <a:t>	1</a:t>
            </a:r>
            <a:r>
              <a:rPr b="1" dirty="0" sz="2400" i="1" lang="en-GB"/>
              <a:t>. Vaccine wastage</a:t>
            </a:r>
          </a:p>
          <a:p>
            <a:pPr indent="0" marL="0">
              <a:buNone/>
            </a:pPr>
            <a:r>
              <a:rPr b="1" dirty="0" sz="2400" lang="en-GB"/>
              <a:t>	2. Progress Evaluation and Reporting</a:t>
            </a:r>
            <a:endParaRPr dirty="0" sz="2400" lang="en-US"/>
          </a:p>
          <a:p>
            <a:pPr indent="0" marL="0">
              <a:buNone/>
            </a:pPr>
            <a:r>
              <a:rPr b="1" dirty="0" sz="2400" lang="en-GB"/>
              <a:t>	3. Vaccine Stock-outs</a:t>
            </a:r>
          </a:p>
          <a:p>
            <a:pPr indent="0" marL="0">
              <a:buNone/>
            </a:pPr>
            <a:r>
              <a:rPr b="1" dirty="0" sz="2400" lang="en-GB"/>
              <a:t>	4. Financial Constraints</a:t>
            </a:r>
            <a:endParaRPr dirty="0" sz="2400" lang="en-US"/>
          </a:p>
          <a:p>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722" name="Title 1"/>
          <p:cNvSpPr>
            <a:spLocks noGrp="1"/>
          </p:cNvSpPr>
          <p:nvPr>
            <p:ph type="title"/>
          </p:nvPr>
        </p:nvSpPr>
        <p:spPr/>
        <p:txBody>
          <a:bodyPr/>
          <a:p>
            <a:r>
              <a:rPr b="1" dirty="0" lang="en-GB"/>
              <a:t>Specific health advice during immunisation</a:t>
            </a:r>
            <a:endParaRPr dirty="0" lang="en-US"/>
          </a:p>
        </p:txBody>
      </p:sp>
      <p:sp>
        <p:nvSpPr>
          <p:cNvPr id="1048723" name="Content Placeholder 2"/>
          <p:cNvSpPr>
            <a:spLocks noGrp="1"/>
          </p:cNvSpPr>
          <p:nvPr>
            <p:ph idx="1"/>
          </p:nvPr>
        </p:nvSpPr>
        <p:spPr/>
        <p:txBody>
          <a:bodyPr>
            <a:normAutofit lnSpcReduction="10000"/>
          </a:bodyPr>
          <a:p>
            <a:pPr>
              <a:lnSpc>
                <a:spcPct val="150000"/>
              </a:lnSpc>
            </a:pPr>
            <a:r>
              <a:rPr dirty="0" sz="2400" lang="en-GB"/>
              <a:t>It is important that parents or guardians are given health advice</a:t>
            </a:r>
            <a:endParaRPr dirty="0" sz="2400" lang="en-US"/>
          </a:p>
          <a:p>
            <a:pPr indent="-514350" lvl="0" marL="514350">
              <a:lnSpc>
                <a:spcPct val="150000"/>
              </a:lnSpc>
              <a:buAutoNum type="romanLcPeriod"/>
            </a:pPr>
            <a:r>
              <a:rPr dirty="0" sz="2400" lang="en-GB"/>
              <a:t>The name of the vaccine you are giving the child.</a:t>
            </a:r>
          </a:p>
          <a:p>
            <a:pPr indent="-514350" lvl="0" marL="514350">
              <a:lnSpc>
                <a:spcPct val="150000"/>
              </a:lnSpc>
              <a:buAutoNum type="romanLcPeriod"/>
            </a:pPr>
            <a:r>
              <a:rPr dirty="0" sz="2400" lang="en-GB"/>
              <a:t> ii. The name of the disease the vaccine prevents.</a:t>
            </a:r>
            <a:endParaRPr dirty="0" sz="2400" lang="en-US"/>
          </a:p>
          <a:p>
            <a:pPr lvl="0">
              <a:lnSpc>
                <a:spcPct val="150000"/>
              </a:lnSpc>
              <a:buNone/>
            </a:pPr>
            <a:r>
              <a:rPr dirty="0" sz="2400" lang="en-US"/>
              <a:t>iii. </a:t>
            </a:r>
            <a:r>
              <a:rPr dirty="0" sz="2400" lang="en-GB"/>
              <a:t>The possible side effects and what to do about them.. </a:t>
            </a:r>
            <a:endParaRPr dirty="0" sz="2400" lang="en-US"/>
          </a:p>
          <a:p>
            <a:pPr lvl="0">
              <a:lnSpc>
                <a:spcPct val="150000"/>
              </a:lnSpc>
              <a:buNone/>
            </a:pPr>
            <a:r>
              <a:rPr dirty="0" sz="2400" lang="en-GB"/>
              <a:t>iv. The return date for additional vaccines</a:t>
            </a:r>
            <a:r>
              <a:rPr dirty="0" lang="en-GB"/>
              <a:t>.</a:t>
            </a:r>
            <a:endParaRPr dirty="0" lang="en-US"/>
          </a:p>
          <a:p>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724" name="Title 1"/>
          <p:cNvSpPr>
            <a:spLocks noGrp="1"/>
          </p:cNvSpPr>
          <p:nvPr>
            <p:ph type="title"/>
          </p:nvPr>
        </p:nvSpPr>
        <p:spPr>
          <a:xfrm>
            <a:off x="476518" y="365126"/>
            <a:ext cx="10877282" cy="600790"/>
          </a:xfrm>
        </p:spPr>
        <p:txBody>
          <a:bodyPr>
            <a:normAutofit fontScale="90000"/>
          </a:bodyPr>
          <a:p>
            <a:r>
              <a:rPr b="1" dirty="0" sz="2800" lang="en-US"/>
              <a:t>STRATEGIES FOR ERADICATION OF CHILDHOOD IMMUNISABLE DISEASES</a:t>
            </a:r>
            <a:r>
              <a:rPr dirty="0" sz="2800" lang="en-US"/>
              <a:t>.</a:t>
            </a:r>
          </a:p>
        </p:txBody>
      </p:sp>
      <p:sp>
        <p:nvSpPr>
          <p:cNvPr id="1048725" name="Content Placeholder 2"/>
          <p:cNvSpPr>
            <a:spLocks noGrp="1"/>
          </p:cNvSpPr>
          <p:nvPr>
            <p:ph idx="1"/>
          </p:nvPr>
        </p:nvSpPr>
        <p:spPr>
          <a:xfrm>
            <a:off x="838200" y="965916"/>
            <a:ext cx="10515600" cy="5211047"/>
          </a:xfrm>
        </p:spPr>
        <p:txBody>
          <a:bodyPr>
            <a:normAutofit fontScale="92500" lnSpcReduction="10000"/>
          </a:bodyPr>
          <a:p>
            <a:pPr>
              <a:lnSpc>
                <a:spcPct val="150000"/>
              </a:lnSpc>
              <a:buNone/>
            </a:pPr>
            <a:r>
              <a:rPr dirty="0" lang="en-US"/>
              <a:t>1</a:t>
            </a:r>
            <a:r>
              <a:rPr dirty="0" sz="2600" lang="en-US"/>
              <a:t>.  Strengthening of routine immunization activities to achieve and maintain the highest levels of coverage for all antigens.</a:t>
            </a:r>
          </a:p>
          <a:p>
            <a:pPr>
              <a:lnSpc>
                <a:spcPct val="150000"/>
              </a:lnSpc>
              <a:buNone/>
            </a:pPr>
            <a:r>
              <a:rPr dirty="0" sz="2600" lang="en-US"/>
              <a:t>2. Mass vaccination of children within the shortest possible time through National Immunization Days (NIDS)</a:t>
            </a:r>
          </a:p>
          <a:p>
            <a:pPr>
              <a:lnSpc>
                <a:spcPct val="150000"/>
              </a:lnSpc>
              <a:buNone/>
            </a:pPr>
            <a:r>
              <a:rPr dirty="0" sz="2600" lang="en-US"/>
              <a:t>3. Strengthening EPI target disease surveillance system such that every case of any of these diseases is reported, fully investigated and contacts of positive cases protected.</a:t>
            </a:r>
          </a:p>
          <a:p>
            <a:pPr>
              <a:lnSpc>
                <a:spcPct val="150000"/>
              </a:lnSpc>
              <a:buNone/>
            </a:pPr>
            <a:r>
              <a:rPr dirty="0" sz="2600" lang="en-US"/>
              <a:t>4. Conducting "mopping-up" </a:t>
            </a:r>
            <a:r>
              <a:rPr dirty="0" sz="2600" lang="en-US" err="1"/>
              <a:t>immunisation</a:t>
            </a:r>
            <a:r>
              <a:rPr dirty="0" sz="2600" lang="en-US"/>
              <a:t> when the diseases are reduced to focal transmission.</a:t>
            </a: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627" name="Content Placeholder 2"/>
          <p:cNvSpPr>
            <a:spLocks noGrp="1"/>
          </p:cNvSpPr>
          <p:nvPr>
            <p:ph idx="1"/>
          </p:nvPr>
        </p:nvSpPr>
        <p:spPr>
          <a:xfrm>
            <a:off x="283335" y="309093"/>
            <a:ext cx="11070465" cy="5867870"/>
          </a:xfrm>
        </p:spPr>
        <p:txBody>
          <a:bodyPr>
            <a:normAutofit fontScale="94444" lnSpcReduction="10000"/>
          </a:bodyPr>
          <a:p>
            <a:pPr>
              <a:lnSpc>
                <a:spcPct val="110000"/>
              </a:lnSpc>
              <a:buNone/>
            </a:pPr>
            <a:r>
              <a:rPr b="1" dirty="0" sz="2400" i="1" lang="en-US"/>
              <a:t>Cold-chain: </a:t>
            </a:r>
          </a:p>
          <a:p>
            <a:pPr>
              <a:lnSpc>
                <a:spcPct val="110000"/>
              </a:lnSpc>
            </a:pPr>
            <a:r>
              <a:rPr dirty="0" sz="2400" i="1" lang="en-US"/>
              <a:t>It s a system of ensuring that vaccines are maintained at the </a:t>
            </a:r>
            <a:r>
              <a:rPr dirty="0" sz="2400" lang="en-US"/>
              <a:t>required low temperatures from the point of production until it reaches the consumer. ( +2-+8)</a:t>
            </a:r>
            <a:endParaRPr b="1" dirty="0" sz="2400" lang="en-GB"/>
          </a:p>
          <a:p>
            <a:pPr>
              <a:lnSpc>
                <a:spcPct val="110000"/>
              </a:lnSpc>
              <a:buNone/>
            </a:pPr>
            <a:r>
              <a:rPr b="1" dirty="0" sz="2400" lang="en-GB"/>
              <a:t>TARGET POPULATION</a:t>
            </a:r>
            <a:r>
              <a:rPr dirty="0" sz="2400" lang="en-GB"/>
              <a:t>”. </a:t>
            </a:r>
          </a:p>
          <a:p>
            <a:pPr>
              <a:lnSpc>
                <a:spcPct val="110000"/>
              </a:lnSpc>
              <a:buNone/>
            </a:pPr>
            <a:r>
              <a:rPr dirty="0" sz="2400" lang="en-GB"/>
              <a:t>The number of children/pregnant women  that need immunization in a catchments area </a:t>
            </a:r>
          </a:p>
          <a:p>
            <a:pPr>
              <a:lnSpc>
                <a:spcPct val="110000"/>
              </a:lnSpc>
              <a:buNone/>
            </a:pPr>
            <a:r>
              <a:rPr b="1" dirty="0" sz="2400" i="1" lang="en-US"/>
              <a:t>AEFI:</a:t>
            </a:r>
          </a:p>
          <a:p>
            <a:pPr>
              <a:lnSpc>
                <a:spcPct val="110000"/>
              </a:lnSpc>
              <a:buNone/>
            </a:pPr>
            <a:r>
              <a:rPr dirty="0" sz="2400" i="1" lang="en-US"/>
              <a:t> This is a reaction that occurs in a </a:t>
            </a:r>
            <a:r>
              <a:rPr dirty="0" sz="2400" lang="en-US"/>
              <a:t>client/patient following vaccination that is considered to be related to the vaccine until proved otherwise.</a:t>
            </a:r>
            <a:endParaRPr dirty="0" sz="2400" lang="en-GB"/>
          </a:p>
          <a:p>
            <a:pPr>
              <a:lnSpc>
                <a:spcPct val="110000"/>
              </a:lnSpc>
              <a:buNone/>
            </a:pPr>
            <a:r>
              <a:rPr dirty="0" sz="2400" lang="en-GB"/>
              <a:t>C</a:t>
            </a:r>
            <a:r>
              <a:rPr b="1" dirty="0" sz="2400" lang="en-GB"/>
              <a:t>ATCHMENTS AREA:</a:t>
            </a:r>
          </a:p>
          <a:p>
            <a:pPr>
              <a:lnSpc>
                <a:spcPct val="110000"/>
              </a:lnSpc>
              <a:buNone/>
            </a:pPr>
            <a:r>
              <a:rPr b="1" dirty="0" sz="2400" lang="en-GB"/>
              <a:t> </a:t>
            </a:r>
            <a:r>
              <a:rPr dirty="0" sz="2400" lang="en-GB"/>
              <a:t>is a term that refers to the geographical region and the population within the region, that a health facility is mandated to serve. </a:t>
            </a:r>
          </a:p>
          <a:p>
            <a:pPr>
              <a:lnSpc>
                <a:spcPct val="150000"/>
              </a:lnSpc>
              <a:buNone/>
            </a:pPr>
            <a:endParaRPr dirty="0" sz="2600" lang="en-GB"/>
          </a:p>
          <a:p>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726" name="Title 1"/>
          <p:cNvSpPr>
            <a:spLocks noGrp="1"/>
          </p:cNvSpPr>
          <p:nvPr>
            <p:ph type="title"/>
          </p:nvPr>
        </p:nvSpPr>
        <p:spPr>
          <a:xfrm>
            <a:off x="677334" y="609600"/>
            <a:ext cx="8596668" cy="4400282"/>
          </a:xfrm>
        </p:spPr>
        <p:txBody>
          <a:bodyPr/>
          <a:p>
            <a:pPr algn="ctr"/>
            <a:br>
              <a:rPr b="1" dirty="0" lang="en-US"/>
            </a:br>
            <a:br>
              <a:rPr b="1" dirty="0" lang="en-US"/>
            </a:br>
            <a:r>
              <a:rPr b="1" dirty="0" lang="en-US"/>
              <a:t>ADVERSE EVENTS FOLLOWING </a:t>
            </a:r>
            <a:br>
              <a:rPr b="1" dirty="0" lang="en-US"/>
            </a:br>
            <a:br>
              <a:rPr b="1" dirty="0" lang="en-US"/>
            </a:br>
            <a:r>
              <a:rPr b="1" dirty="0" lang="en-US"/>
              <a:t>IMMUNISATION (AEFI)</a:t>
            </a:r>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727" name="Title 1"/>
          <p:cNvSpPr>
            <a:spLocks noGrp="1"/>
          </p:cNvSpPr>
          <p:nvPr>
            <p:ph type="title"/>
          </p:nvPr>
        </p:nvSpPr>
        <p:spPr/>
        <p:txBody>
          <a:bodyPr/>
          <a:p>
            <a:r>
              <a:rPr dirty="0" lang="en-US"/>
              <a:t>INTRODUCTION</a:t>
            </a:r>
          </a:p>
        </p:txBody>
      </p:sp>
      <p:sp>
        <p:nvSpPr>
          <p:cNvPr id="1048728" name="Content Placeholder 2"/>
          <p:cNvSpPr>
            <a:spLocks noGrp="1"/>
          </p:cNvSpPr>
          <p:nvPr>
            <p:ph idx="1"/>
          </p:nvPr>
        </p:nvSpPr>
        <p:spPr>
          <a:xfrm>
            <a:off x="677333" y="1506829"/>
            <a:ext cx="10746227" cy="4534534"/>
          </a:xfrm>
        </p:spPr>
        <p:txBody>
          <a:bodyPr>
            <a:normAutofit/>
          </a:bodyPr>
          <a:p>
            <a:pPr indent="0" marL="0">
              <a:buNone/>
            </a:pPr>
            <a:endParaRPr dirty="0" lang="en-US"/>
          </a:p>
          <a:p>
            <a:pPr>
              <a:lnSpc>
                <a:spcPct val="150000"/>
              </a:lnSpc>
            </a:pPr>
            <a:r>
              <a:rPr dirty="0" sz="2400" lang="en-US"/>
              <a:t>The goal of immunization in Kenya is to protect the public from vaccine preventable diseases.</a:t>
            </a:r>
          </a:p>
          <a:p>
            <a:pPr>
              <a:lnSpc>
                <a:spcPct val="150000"/>
              </a:lnSpc>
            </a:pPr>
            <a:r>
              <a:rPr dirty="0" sz="2400" lang="en-US"/>
              <a:t>Modern vaccines are safe; although after immunization, some people may experience reactions;</a:t>
            </a:r>
          </a:p>
          <a:p>
            <a:pPr>
              <a:lnSpc>
                <a:spcPct val="150000"/>
              </a:lnSpc>
            </a:pPr>
            <a:r>
              <a:rPr dirty="0" sz="2400" lang="en-US"/>
              <a:t>ranging from mild local reactions to life-threatening illnesses.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729" name="Content Placeholder 2"/>
          <p:cNvSpPr>
            <a:spLocks noGrp="1"/>
          </p:cNvSpPr>
          <p:nvPr>
            <p:ph idx="1"/>
          </p:nvPr>
        </p:nvSpPr>
        <p:spPr>
          <a:xfrm>
            <a:off x="677334" y="167425"/>
            <a:ext cx="8596668" cy="6568226"/>
          </a:xfrm>
        </p:spPr>
        <p:txBody>
          <a:bodyPr>
            <a:normAutofit/>
          </a:bodyPr>
          <a:p>
            <a:pPr indent="0" marL="0">
              <a:buNone/>
            </a:pPr>
            <a:r>
              <a:rPr b="1" dirty="0" sz="2400" i="1" lang="en-US"/>
              <a:t>Broad objective</a:t>
            </a:r>
            <a:endParaRPr dirty="0" sz="2400" lang="en-US"/>
          </a:p>
          <a:p>
            <a:r>
              <a:rPr dirty="0" sz="2400" lang="en-US"/>
              <a:t>To assist health workers improve their knowledge, skills and knowledge towards AEFI.</a:t>
            </a:r>
          </a:p>
          <a:p>
            <a:pPr indent="0" marL="0">
              <a:buNone/>
            </a:pPr>
            <a:endParaRPr dirty="0" sz="2400" lang="en-US"/>
          </a:p>
          <a:p>
            <a:pPr indent="0" marL="0">
              <a:buNone/>
            </a:pPr>
            <a:r>
              <a:rPr b="1" dirty="0" sz="2400" lang="en-US"/>
              <a:t>Specific Objectives:</a:t>
            </a:r>
            <a:endParaRPr dirty="0" sz="2400" lang="en-US"/>
          </a:p>
          <a:p>
            <a:r>
              <a:rPr dirty="0" sz="2400" lang="en-US"/>
              <a:t>1. Define AEFI</a:t>
            </a:r>
          </a:p>
          <a:p>
            <a:r>
              <a:rPr dirty="0" sz="2400" lang="en-US"/>
              <a:t>2. How to identify AEFI</a:t>
            </a:r>
          </a:p>
          <a:p>
            <a:r>
              <a:rPr dirty="0" sz="2400" lang="en-US"/>
              <a:t>3. State the possible causes of AEFIs.</a:t>
            </a:r>
          </a:p>
          <a:p>
            <a:r>
              <a:rPr dirty="0" sz="2400" lang="en-US"/>
              <a:t>4. To detect and report AEFI</a:t>
            </a:r>
          </a:p>
          <a:p>
            <a:r>
              <a:rPr dirty="0" sz="2400" lang="en-US"/>
              <a:t>5. State the steps involved in investigating adverse events.</a:t>
            </a:r>
          </a:p>
          <a:p>
            <a:r>
              <a:rPr dirty="0" sz="2400" lang="en-US"/>
              <a:t>6. Outline the steps taken in managing AEFI cases.</a:t>
            </a:r>
          </a:p>
          <a:p>
            <a:r>
              <a:rPr dirty="0" sz="2400" lang="en-US"/>
              <a:t>7. Describe how to prevent cases of AEFI.</a:t>
            </a:r>
          </a:p>
          <a:p>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730" name="Title 1"/>
          <p:cNvSpPr>
            <a:spLocks noGrp="1"/>
          </p:cNvSpPr>
          <p:nvPr>
            <p:ph type="title"/>
          </p:nvPr>
        </p:nvSpPr>
        <p:spPr/>
        <p:txBody>
          <a:bodyPr/>
          <a:p>
            <a:r>
              <a:rPr dirty="0" lang="en-US"/>
              <a:t>DEFINITION AEFI</a:t>
            </a:r>
          </a:p>
        </p:txBody>
      </p:sp>
      <p:sp>
        <p:nvSpPr>
          <p:cNvPr id="1048731" name="Content Placeholder 2"/>
          <p:cNvSpPr>
            <a:spLocks noGrp="1"/>
          </p:cNvSpPr>
          <p:nvPr>
            <p:ph idx="1"/>
          </p:nvPr>
        </p:nvSpPr>
        <p:spPr>
          <a:xfrm>
            <a:off x="677334" y="2160589"/>
            <a:ext cx="9587128" cy="3880773"/>
          </a:xfrm>
        </p:spPr>
        <p:txBody>
          <a:bodyPr>
            <a:normAutofit/>
          </a:bodyPr>
          <a:p>
            <a:pPr>
              <a:lnSpc>
                <a:spcPct val="150000"/>
              </a:lnSpc>
            </a:pPr>
            <a:r>
              <a:rPr dirty="0" sz="2400" lang="en-US"/>
              <a:t>An adverse event following immunization is a medical incident that that occurs during or after an immunization and is believed to be caused by immunization.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732" name="Title 1"/>
          <p:cNvSpPr>
            <a:spLocks noGrp="1"/>
          </p:cNvSpPr>
          <p:nvPr>
            <p:ph type="title"/>
          </p:nvPr>
        </p:nvSpPr>
        <p:spPr/>
        <p:txBody>
          <a:bodyPr/>
          <a:p>
            <a:r>
              <a:rPr dirty="0" lang="en-US"/>
              <a:t>CAUSES</a:t>
            </a:r>
          </a:p>
        </p:txBody>
      </p:sp>
      <p:sp>
        <p:nvSpPr>
          <p:cNvPr id="1048733" name="Content Placeholder 2"/>
          <p:cNvSpPr>
            <a:spLocks noGrp="1"/>
          </p:cNvSpPr>
          <p:nvPr>
            <p:ph idx="1"/>
          </p:nvPr>
        </p:nvSpPr>
        <p:spPr>
          <a:xfrm>
            <a:off x="677334" y="1287887"/>
            <a:ext cx="9355308" cy="5241702"/>
          </a:xfrm>
        </p:spPr>
        <p:txBody>
          <a:bodyPr>
            <a:normAutofit/>
          </a:bodyPr>
          <a:p>
            <a:pPr indent="0" marL="0">
              <a:buNone/>
            </a:pPr>
            <a:endParaRPr b="1" dirty="0" sz="2400" i="1" lang="en-US"/>
          </a:p>
          <a:p>
            <a:pPr indent="0" marL="0">
              <a:buNone/>
            </a:pPr>
            <a:r>
              <a:rPr b="1" dirty="0" sz="2400" lang="en-US"/>
              <a:t>1.  Programmatic errors: </a:t>
            </a:r>
            <a:r>
              <a:rPr dirty="0" sz="2400" lang="en-US"/>
              <a:t>Usually they are person based i.e. an 	error in handling, reconstitution or administration of the 	vaccine.</a:t>
            </a:r>
          </a:p>
          <a:p>
            <a:pPr indent="0" marL="0">
              <a:buNone/>
            </a:pPr>
            <a:r>
              <a:rPr b="1" dirty="0" sz="2400" lang="en-US"/>
              <a:t>2. Nature of the vaccine </a:t>
            </a:r>
            <a:r>
              <a:rPr dirty="0" sz="2400" lang="en-US"/>
              <a:t>(vaccine properties) or individual 	response to the vaccine itself.</a:t>
            </a:r>
          </a:p>
          <a:p>
            <a:pPr indent="0" marL="0">
              <a:buNone/>
            </a:pPr>
            <a:r>
              <a:rPr b="1" dirty="0" sz="2400" lang="en-US"/>
              <a:t>3.  Coincidental</a:t>
            </a:r>
            <a:r>
              <a:rPr dirty="0" sz="2400" lang="en-US"/>
              <a:t>, is an event that has no causal association 	between the immunization and the medical condition of the 	child or woman.</a:t>
            </a:r>
          </a:p>
          <a:p>
            <a:pPr indent="0" marL="0">
              <a:buNone/>
            </a:pPr>
            <a:r>
              <a:rPr b="1" dirty="0" sz="2400" lang="en-US"/>
              <a:t>4.  Unknown cause</a:t>
            </a:r>
            <a:r>
              <a:rPr dirty="0" sz="2400" lang="en-US"/>
              <a:t>. The cause of the event cannot be 	determined.</a:t>
            </a:r>
          </a:p>
          <a:p>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734" name="Title 1"/>
          <p:cNvSpPr>
            <a:spLocks noGrp="1"/>
          </p:cNvSpPr>
          <p:nvPr>
            <p:ph type="title"/>
          </p:nvPr>
        </p:nvSpPr>
        <p:spPr>
          <a:xfrm>
            <a:off x="677334" y="145961"/>
            <a:ext cx="8596668" cy="639651"/>
          </a:xfrm>
        </p:spPr>
        <p:txBody>
          <a:bodyPr>
            <a:normAutofit fontScale="90000"/>
          </a:bodyPr>
          <a:p>
            <a:r>
              <a:rPr dirty="0" lang="en-US"/>
              <a:t>Common minor vaccines reactions</a:t>
            </a:r>
          </a:p>
        </p:txBody>
      </p:sp>
      <p:sp>
        <p:nvSpPr>
          <p:cNvPr id="1048735" name="Content Placeholder 2"/>
          <p:cNvSpPr>
            <a:spLocks noGrp="1"/>
          </p:cNvSpPr>
          <p:nvPr>
            <p:ph idx="1"/>
          </p:nvPr>
        </p:nvSpPr>
        <p:spPr>
          <a:xfrm>
            <a:off x="677334" y="1249251"/>
            <a:ext cx="10025010" cy="4792111"/>
          </a:xfrm>
        </p:spPr>
        <p:txBody>
          <a:bodyPr>
            <a:normAutofit/>
          </a:bodyPr>
          <a:p>
            <a:pPr>
              <a:lnSpc>
                <a:spcPct val="90000"/>
              </a:lnSpc>
            </a:pPr>
            <a:r>
              <a:rPr altLang="en-US" dirty="0" sz="2400" lang="en-US"/>
              <a:t>Local reaction (pain, swelling and/or redness), fever and systemic symptoms (e.g. vomiting, diarrhea, malaise) can result as a part of the immune response. </a:t>
            </a:r>
          </a:p>
          <a:p>
            <a:pPr>
              <a:lnSpc>
                <a:spcPct val="90000"/>
              </a:lnSpc>
            </a:pPr>
            <a:r>
              <a:rPr altLang="en-US" dirty="0" sz="2400" lang="en-US"/>
              <a:t>Local reactions and fever should be anticipated in only 10% of the vaccine recipients, except in the case of whole cell DPT which produces fever in nearly half of those vaccinated. </a:t>
            </a:r>
          </a:p>
          <a:p>
            <a:pPr>
              <a:lnSpc>
                <a:spcPct val="90000"/>
              </a:lnSpc>
            </a:pPr>
            <a:r>
              <a:rPr altLang="en-US" dirty="0" sz="2400" lang="en-US"/>
              <a:t>Fever and minor local and systemic reactions usually occur within a day or two of immunization (except for those produced by measles/MMR vaccine which occurs 6 to 12 days after immunization) and only last for few days. </a:t>
            </a:r>
          </a:p>
          <a:p>
            <a:pPr>
              <a:lnSpc>
                <a:spcPct val="90000"/>
              </a:lnSpc>
            </a:pPr>
            <a:r>
              <a:rPr altLang="en-US" dirty="0" sz="2400" lang="en-US"/>
              <a:t>Fever and minor local reactions can usually be treated symptomatically with paracetamol.</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736" name="Title 1"/>
          <p:cNvSpPr>
            <a:spLocks noGrp="1"/>
          </p:cNvSpPr>
          <p:nvPr>
            <p:ph type="title"/>
          </p:nvPr>
        </p:nvSpPr>
        <p:spPr>
          <a:xfrm>
            <a:off x="115909" y="609600"/>
            <a:ext cx="10315977" cy="536620"/>
          </a:xfrm>
        </p:spPr>
        <p:txBody>
          <a:bodyPr>
            <a:normAutofit fontScale="90000"/>
          </a:bodyPr>
          <a:p>
            <a:r>
              <a:rPr dirty="0" lang="en-US"/>
              <a:t>Health workers should detect and report the following:</a:t>
            </a:r>
            <a:br>
              <a:rPr dirty="0" lang="en-US"/>
            </a:br>
            <a:endParaRPr dirty="0" lang="en-US"/>
          </a:p>
        </p:txBody>
      </p:sp>
      <p:sp>
        <p:nvSpPr>
          <p:cNvPr id="1048737" name="Content Placeholder 2"/>
          <p:cNvSpPr>
            <a:spLocks noGrp="1"/>
          </p:cNvSpPr>
          <p:nvPr>
            <p:ph idx="1"/>
          </p:nvPr>
        </p:nvSpPr>
        <p:spPr>
          <a:xfrm>
            <a:off x="677334" y="1506829"/>
            <a:ext cx="8596668" cy="4971244"/>
          </a:xfrm>
        </p:spPr>
        <p:txBody>
          <a:bodyPr>
            <a:noAutofit/>
          </a:bodyPr>
          <a:p>
            <a:r>
              <a:rPr dirty="0" sz="2400" lang="en-US"/>
              <a:t>1. Anaphylactic shock</a:t>
            </a:r>
          </a:p>
          <a:p>
            <a:r>
              <a:rPr dirty="0" sz="2400" lang="en-US"/>
              <a:t>2. Injection site abscesses.</a:t>
            </a:r>
          </a:p>
          <a:p>
            <a:r>
              <a:rPr dirty="0" sz="2400" lang="en-US"/>
              <a:t>3. Cases of BCG lymphadenitis</a:t>
            </a:r>
          </a:p>
          <a:p>
            <a:r>
              <a:rPr dirty="0" sz="2400" lang="en-US"/>
              <a:t>4. Cases requiring hospitalizations that are thought by health workers, or the public, to be related  immunization</a:t>
            </a:r>
          </a:p>
          <a:p>
            <a:r>
              <a:rPr dirty="0" sz="2400" lang="en-US"/>
              <a:t>5. Unusual medical incidents that are thought by health workers, or the public, to be related to immunization.</a:t>
            </a:r>
          </a:p>
          <a:p>
            <a:r>
              <a:rPr dirty="0" sz="2400" lang="en-US"/>
              <a:t>6. Deaths that are thought by health workers, or the public, to be related to immunization.</a:t>
            </a:r>
          </a:p>
          <a:p>
            <a:r>
              <a:rPr dirty="0" sz="2400" lang="en-US"/>
              <a:t>In routine surveillance the health worker is expected to submit a report of any AEFIs identified to the supervisors at the district level.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738" name="Title 1"/>
          <p:cNvSpPr>
            <a:spLocks noGrp="1"/>
          </p:cNvSpPr>
          <p:nvPr>
            <p:ph type="title"/>
          </p:nvPr>
        </p:nvSpPr>
        <p:spPr>
          <a:xfrm>
            <a:off x="677334" y="609600"/>
            <a:ext cx="8596668" cy="639651"/>
          </a:xfrm>
        </p:spPr>
        <p:txBody>
          <a:bodyPr>
            <a:normAutofit fontScale="90000"/>
          </a:bodyPr>
          <a:p>
            <a:r>
              <a:rPr b="1" dirty="0" lang="en-US"/>
              <a:t>How to identify AEFI</a:t>
            </a:r>
            <a:endParaRPr dirty="0" lang="en-US"/>
          </a:p>
        </p:txBody>
      </p:sp>
      <p:sp>
        <p:nvSpPr>
          <p:cNvPr id="1048739" name="Content Placeholder 2"/>
          <p:cNvSpPr>
            <a:spLocks noGrp="1"/>
          </p:cNvSpPr>
          <p:nvPr>
            <p:ph idx="1"/>
          </p:nvPr>
        </p:nvSpPr>
        <p:spPr>
          <a:xfrm>
            <a:off x="677334" y="1352283"/>
            <a:ext cx="8596668" cy="5087154"/>
          </a:xfrm>
        </p:spPr>
        <p:txBody>
          <a:bodyPr>
            <a:normAutofit/>
          </a:bodyPr>
          <a:p>
            <a:r>
              <a:rPr dirty="0" lang="en-US"/>
              <a:t>The cardinal signs of anaphylaxis are:</a:t>
            </a:r>
          </a:p>
          <a:p>
            <a:r>
              <a:rPr dirty="0" lang="en-US"/>
              <a:t>• Itchy, urticarial rash (in over 90% of cases)</a:t>
            </a:r>
          </a:p>
          <a:p>
            <a:r>
              <a:rPr dirty="0" lang="en-US"/>
              <a:t>• Progressive, painless swelling (angioedema) about the face and the mouth, which may be preceded by itchiness, tearing, nasal congestion or facial flushing</a:t>
            </a:r>
          </a:p>
          <a:p>
            <a:r>
              <a:rPr dirty="0" lang="en-US"/>
              <a:t>• Respiratory symptoms, including sneezing, coughing, wheezing, and </a:t>
            </a:r>
            <a:r>
              <a:rPr dirty="0" lang="en-US" err="1"/>
              <a:t>laboured</a:t>
            </a:r>
            <a:r>
              <a:rPr dirty="0" lang="en-US"/>
              <a:t> breathing; upper way swelling (indicated by hoarseness and/of difficulty swallowing) possibly causing airway obstruction</a:t>
            </a:r>
          </a:p>
          <a:p>
            <a:r>
              <a:rPr dirty="0" lang="en-US"/>
              <a:t>• Hypotension, which generally develops later in the illness and can progress to cause shock and collapse.</a:t>
            </a:r>
          </a:p>
          <a:p>
            <a:r>
              <a:rPr dirty="0" lang="en-US"/>
              <a:t>It must be differentiated from fainting, anxiety and breath holding which are more common and benign reactions.</a:t>
            </a:r>
          </a:p>
          <a:p>
            <a:r>
              <a:rPr dirty="0" lang="en-US"/>
              <a:t>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740" name="Title 1"/>
          <p:cNvSpPr>
            <a:spLocks noGrp="1"/>
          </p:cNvSpPr>
          <p:nvPr>
            <p:ph type="title"/>
          </p:nvPr>
        </p:nvSpPr>
        <p:spPr/>
        <p:txBody>
          <a:bodyPr/>
          <a:p>
            <a:r>
              <a:rPr b="1" dirty="0" lang="en-US"/>
              <a:t>Who does AEFI data Analyses?</a:t>
            </a:r>
            <a:endParaRPr dirty="0" lang="en-US"/>
          </a:p>
        </p:txBody>
      </p:sp>
      <p:sp>
        <p:nvSpPr>
          <p:cNvPr id="1048741" name="Content Placeholder 2"/>
          <p:cNvSpPr>
            <a:spLocks noGrp="1"/>
          </p:cNvSpPr>
          <p:nvPr>
            <p:ph idx="1"/>
          </p:nvPr>
        </p:nvSpPr>
        <p:spPr/>
        <p:txBody>
          <a:bodyPr/>
          <a:p>
            <a:r>
              <a:rPr dirty="0" sz="2400" lang="en-US"/>
              <a:t>• The health worker who detects the event and conducts the case investigation can carry out AEFI data analysis at initial stage.</a:t>
            </a:r>
          </a:p>
          <a:p>
            <a:r>
              <a:rPr dirty="0" sz="2400" lang="en-US"/>
              <a:t>• Epidemiologist</a:t>
            </a:r>
          </a:p>
          <a:p>
            <a:r>
              <a:rPr dirty="0" sz="2400" lang="en-US"/>
              <a:t>• Clinician</a:t>
            </a:r>
          </a:p>
          <a:p>
            <a:r>
              <a:rPr dirty="0" sz="2400" lang="en-US"/>
              <a:t>• Laboratory technician or</a:t>
            </a:r>
          </a:p>
          <a:p>
            <a:r>
              <a:rPr dirty="0" sz="2400" lang="en-US"/>
              <a:t>• Disease Surveillance coordinator.</a:t>
            </a:r>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742" name="Title 1"/>
          <p:cNvSpPr>
            <a:spLocks noGrp="1"/>
          </p:cNvSpPr>
          <p:nvPr>
            <p:ph type="title"/>
          </p:nvPr>
        </p:nvSpPr>
        <p:spPr/>
        <p:txBody>
          <a:bodyPr/>
          <a:p>
            <a:r>
              <a:rPr b="1" dirty="0" i="1" lang="en-US"/>
              <a:t>Contraindications</a:t>
            </a:r>
            <a:br>
              <a:rPr dirty="0" lang="en-US"/>
            </a:br>
            <a:endParaRPr dirty="0" lang="en-US"/>
          </a:p>
        </p:txBody>
      </p:sp>
      <p:sp>
        <p:nvSpPr>
          <p:cNvPr id="1048743" name="Content Placeholder 2"/>
          <p:cNvSpPr>
            <a:spLocks noGrp="1"/>
          </p:cNvSpPr>
          <p:nvPr>
            <p:ph idx="1"/>
          </p:nvPr>
        </p:nvSpPr>
        <p:spPr>
          <a:xfrm>
            <a:off x="677334" y="1403797"/>
            <a:ext cx="8596668" cy="4637565"/>
          </a:xfrm>
        </p:spPr>
        <p:txBody>
          <a:bodyPr>
            <a:normAutofit lnSpcReduction="10000"/>
          </a:bodyPr>
          <a:p>
            <a:r>
              <a:rPr dirty="0" lang="en-US"/>
              <a:t>• </a:t>
            </a:r>
            <a:r>
              <a:rPr dirty="0" sz="2400" lang="en-US"/>
              <a:t>Before immunization, ascertain client history for allergies and previous adverse reactions to vaccines.</a:t>
            </a:r>
          </a:p>
          <a:p>
            <a:r>
              <a:rPr dirty="0" sz="2400" lang="en-US"/>
              <a:t>In the case of a possible serious allergy, check with the appropriate supervisor before giving vaccine.</a:t>
            </a:r>
          </a:p>
          <a:p>
            <a:r>
              <a:rPr dirty="0" sz="2400" lang="en-US"/>
              <a:t>• This procedure will minimize the occurrence of anaphylaxis but will not remove the risk altogether.</a:t>
            </a:r>
          </a:p>
          <a:p>
            <a:r>
              <a:rPr dirty="0" sz="2400" lang="en-US"/>
              <a:t>• Low-grade fever, mild respiratory infections and other minor illnesses </a:t>
            </a:r>
            <a:r>
              <a:rPr b="1" dirty="0" sz="2400" lang="en-US"/>
              <a:t>should not </a:t>
            </a:r>
            <a:r>
              <a:rPr dirty="0" sz="2400" lang="en-US"/>
              <a:t>be considered as contraindications to immunization. </a:t>
            </a:r>
            <a:r>
              <a:rPr dirty="0" sz="2400" lang="en-US" err="1"/>
              <a:t>Diarrhoea</a:t>
            </a:r>
            <a:r>
              <a:rPr dirty="0" sz="2400" lang="en-US"/>
              <a:t> should not be considered a contraindication to OPV. It is particularly important to immunize children suffering from malnutrition.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628" name="Title 1"/>
          <p:cNvSpPr>
            <a:spLocks noGrp="1"/>
          </p:cNvSpPr>
          <p:nvPr>
            <p:ph type="title"/>
          </p:nvPr>
        </p:nvSpPr>
        <p:spPr/>
        <p:txBody>
          <a:bodyPr/>
          <a:p>
            <a:r>
              <a:rPr dirty="0" lang="en-US"/>
              <a:t>AIMS OF EPI</a:t>
            </a:r>
          </a:p>
        </p:txBody>
      </p:sp>
      <p:sp>
        <p:nvSpPr>
          <p:cNvPr id="1048629" name="Content Placeholder 2"/>
          <p:cNvSpPr>
            <a:spLocks noGrp="1"/>
          </p:cNvSpPr>
          <p:nvPr>
            <p:ph idx="1"/>
          </p:nvPr>
        </p:nvSpPr>
        <p:spPr/>
        <p:txBody>
          <a:bodyPr/>
          <a:p>
            <a:pPr indent="0" lvl="0" marL="0">
              <a:lnSpc>
                <a:spcPct val="150000"/>
              </a:lnSpc>
              <a:buNone/>
            </a:pPr>
            <a:r>
              <a:rPr dirty="0" lang="en-GB"/>
              <a:t>1</a:t>
            </a:r>
            <a:r>
              <a:rPr dirty="0" sz="2400" lang="en-GB"/>
              <a:t>. Immunisation of at least 95% of all children fully before the age of 1 year</a:t>
            </a:r>
            <a:endParaRPr dirty="0" sz="2400" lang="en-US"/>
          </a:p>
          <a:p>
            <a:pPr indent="0" lvl="0" marL="0">
              <a:lnSpc>
                <a:spcPct val="150000"/>
              </a:lnSpc>
              <a:buNone/>
            </a:pPr>
            <a:r>
              <a:rPr dirty="0" sz="2400" lang="en-GB"/>
              <a:t>2. Eradication of poliomyelitis</a:t>
            </a:r>
            <a:endParaRPr dirty="0" sz="2400" lang="en-US"/>
          </a:p>
          <a:p>
            <a:pPr indent="0" lvl="0" marL="0">
              <a:lnSpc>
                <a:spcPct val="150000"/>
              </a:lnSpc>
              <a:buNone/>
            </a:pPr>
            <a:r>
              <a:rPr dirty="0" sz="2400" lang="en-GB"/>
              <a:t>3. Eradication of Neonatal tetanus</a:t>
            </a:r>
            <a:endParaRPr dirty="0" sz="2400" lang="en-US"/>
          </a:p>
          <a:p>
            <a:pPr indent="0" lvl="0" marL="0">
              <a:lnSpc>
                <a:spcPct val="150000"/>
              </a:lnSpc>
              <a:buNone/>
            </a:pPr>
            <a:r>
              <a:rPr dirty="0" sz="2400" lang="en-GB"/>
              <a:t>4. Control of measles.</a:t>
            </a:r>
            <a:endParaRPr dirty="0" sz="2400" lang="en-US"/>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744" name="Title 1"/>
          <p:cNvSpPr>
            <a:spLocks noGrp="1"/>
          </p:cNvSpPr>
          <p:nvPr>
            <p:ph type="title"/>
          </p:nvPr>
        </p:nvSpPr>
        <p:spPr>
          <a:xfrm>
            <a:off x="535666" y="-124496"/>
            <a:ext cx="8596668" cy="845713"/>
          </a:xfrm>
        </p:spPr>
        <p:txBody>
          <a:bodyPr>
            <a:normAutofit fontScale="90000"/>
          </a:bodyPr>
          <a:p>
            <a:r>
              <a:rPr b="1" dirty="0" i="1" lang="en-US"/>
              <a:t>PROGRAMME ERROR</a:t>
            </a:r>
            <a:br>
              <a:rPr dirty="0" lang="en-US"/>
            </a:br>
            <a:endParaRPr dirty="0" lang="en-US"/>
          </a:p>
        </p:txBody>
      </p:sp>
      <p:sp>
        <p:nvSpPr>
          <p:cNvPr id="1048745" name="Content Placeholder 2"/>
          <p:cNvSpPr>
            <a:spLocks noGrp="1"/>
          </p:cNvSpPr>
          <p:nvPr>
            <p:ph idx="1"/>
          </p:nvPr>
        </p:nvSpPr>
        <p:spPr>
          <a:xfrm>
            <a:off x="677333" y="605307"/>
            <a:ext cx="10630317" cy="6053070"/>
          </a:xfrm>
        </p:spPr>
        <p:txBody>
          <a:bodyPr>
            <a:noAutofit/>
          </a:bodyPr>
          <a:p>
            <a:r>
              <a:rPr dirty="0" sz="2400" lang="en-US"/>
              <a:t>All the effort so far is wasted if action is not taken to correct the error. If an AEFI was caused by programme error, such as improper handling of vaccines or faulty immunization technique, the actions to be taken will probably include one or more of the following:</a:t>
            </a:r>
          </a:p>
          <a:p>
            <a:r>
              <a:rPr b="1" dirty="0" sz="2400" lang="en-US"/>
              <a:t>• Logistics: </a:t>
            </a:r>
            <a:r>
              <a:rPr dirty="0" sz="2400" lang="en-US"/>
              <a:t>Improving logistics will be the appropriate response if investigations indicate lack of supplies or equipment or failure of the cold chain.</a:t>
            </a:r>
          </a:p>
          <a:p>
            <a:r>
              <a:rPr b="1" dirty="0" sz="2400" lang="en-US"/>
              <a:t>• Training: </a:t>
            </a:r>
            <a:r>
              <a:rPr dirty="0" sz="2400" lang="en-US"/>
              <a:t>Trainings often used to solve operational problems:</a:t>
            </a:r>
            <a:r>
              <a:rPr b="1" dirty="0" sz="2400" lang="en-US"/>
              <a:t>• Supervision</a:t>
            </a:r>
            <a:r>
              <a:rPr dirty="0" sz="2400" lang="en-US"/>
              <a:t>: Non-serious AEFIs (e.g. abscesses) reported to the health facility should be able to alert the health worker to seek for the cause for immediate corrective action.</a:t>
            </a:r>
          </a:p>
          <a:p>
            <a:r>
              <a:rPr b="1" dirty="0" sz="2400" lang="en-US"/>
              <a:t>• Communication: </a:t>
            </a:r>
            <a:r>
              <a:rPr dirty="0" sz="2400" lang="en-US"/>
              <a:t>Health workers should inform parents and the community about AEFIs,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746" name="Title 1"/>
          <p:cNvSpPr>
            <a:spLocks noGrp="1"/>
          </p:cNvSpPr>
          <p:nvPr>
            <p:ph type="title"/>
          </p:nvPr>
        </p:nvSpPr>
        <p:spPr>
          <a:xfrm>
            <a:off x="677334" y="609600"/>
            <a:ext cx="8596668" cy="4400282"/>
          </a:xfrm>
        </p:spPr>
        <p:txBody>
          <a:bodyPr>
            <a:normAutofit/>
          </a:bodyPr>
          <a:p>
            <a:pPr algn="ctr"/>
            <a:br>
              <a:rPr dirty="0" sz="4000" lang="en-US"/>
            </a:br>
            <a:br>
              <a:rPr dirty="0" sz="4000" lang="en-US"/>
            </a:br>
            <a:br>
              <a:rPr dirty="0" sz="4000" lang="en-US"/>
            </a:br>
            <a:r>
              <a:rPr dirty="0" sz="4000" lang="en-US"/>
              <a:t>VACCINES MANAGEMENT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747" name="Content Placeholder 2"/>
          <p:cNvSpPr>
            <a:spLocks noGrp="1"/>
          </p:cNvSpPr>
          <p:nvPr>
            <p:ph idx="1"/>
          </p:nvPr>
        </p:nvSpPr>
        <p:spPr>
          <a:xfrm>
            <a:off x="677334" y="1275008"/>
            <a:ext cx="8596668" cy="5151549"/>
          </a:xfrm>
        </p:spPr>
        <p:txBody>
          <a:bodyPr>
            <a:normAutofit lnSpcReduction="10000"/>
          </a:bodyPr>
          <a:p>
            <a:pPr>
              <a:lnSpc>
                <a:spcPct val="150000"/>
              </a:lnSpc>
            </a:pPr>
            <a:r>
              <a:rPr dirty="0" sz="2400" lang="en-US"/>
              <a:t>The effectiveness and success of KEPI in reducing the burden of immunization preventable diseases depends on the quality of vaccines at the point of use, which in turns reflects the usefulness of the vaccine management system.</a:t>
            </a:r>
          </a:p>
          <a:p>
            <a:pPr>
              <a:lnSpc>
                <a:spcPct val="150000"/>
              </a:lnSpc>
            </a:pPr>
            <a:r>
              <a:rPr dirty="0" sz="2400" lang="en-US"/>
              <a:t>In order to reduce mortality, morbidity and disability, immunization session must safely administer potent vaccines to susceptible children and women before they are exposed to immunization preventable diseases.</a:t>
            </a:r>
          </a:p>
          <a:p>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748" name="Content Placeholder 2"/>
          <p:cNvSpPr>
            <a:spLocks noGrp="1"/>
          </p:cNvSpPr>
          <p:nvPr>
            <p:ph idx="1"/>
          </p:nvPr>
        </p:nvSpPr>
        <p:spPr>
          <a:xfrm>
            <a:off x="677334" y="347731"/>
            <a:ext cx="8596668" cy="6091706"/>
          </a:xfrm>
        </p:spPr>
        <p:txBody>
          <a:bodyPr/>
          <a:p>
            <a:pPr indent="0" marL="0">
              <a:lnSpc>
                <a:spcPct val="150000"/>
              </a:lnSpc>
              <a:buNone/>
            </a:pPr>
            <a:r>
              <a:rPr dirty="0" sz="2400" lang="en-US"/>
              <a:t>The immunization programme aims at resolving vaccine and management problems include:</a:t>
            </a:r>
          </a:p>
          <a:p>
            <a:pPr indent="0" marL="0">
              <a:lnSpc>
                <a:spcPct val="150000"/>
              </a:lnSpc>
              <a:buNone/>
            </a:pPr>
            <a:endParaRPr dirty="0" sz="2400" lang="en-US"/>
          </a:p>
          <a:p>
            <a:pPr indent="0" lvl="1" marL="457200">
              <a:lnSpc>
                <a:spcPct val="150000"/>
              </a:lnSpc>
              <a:buNone/>
            </a:pPr>
            <a:r>
              <a:rPr dirty="0" sz="2200" lang="en-US"/>
              <a:t>1. Reduction of the incidences of overstocking or under stocking of vaccines</a:t>
            </a:r>
          </a:p>
          <a:p>
            <a:pPr indent="0" lvl="1" marL="457200">
              <a:lnSpc>
                <a:spcPct val="150000"/>
              </a:lnSpc>
              <a:buNone/>
            </a:pPr>
            <a:r>
              <a:rPr dirty="0" sz="2200" lang="en-US"/>
              <a:t>2. Ensuring proper accountability for all vaccines at all levels</a:t>
            </a:r>
          </a:p>
          <a:p>
            <a:pPr indent="0" lvl="1" marL="457200">
              <a:lnSpc>
                <a:spcPct val="150000"/>
              </a:lnSpc>
              <a:buNone/>
            </a:pPr>
            <a:r>
              <a:rPr dirty="0" sz="2200" lang="en-US"/>
              <a:t>3. Reduction of vaccine wastages</a:t>
            </a:r>
          </a:p>
          <a:p>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749" name="Title 1"/>
          <p:cNvSpPr>
            <a:spLocks noGrp="1"/>
          </p:cNvSpPr>
          <p:nvPr>
            <p:ph type="title"/>
          </p:nvPr>
        </p:nvSpPr>
        <p:spPr/>
        <p:txBody>
          <a:bodyPr/>
          <a:p>
            <a:r>
              <a:rPr dirty="0" lang="en-US"/>
              <a:t>TARGET SETTING</a:t>
            </a:r>
          </a:p>
        </p:txBody>
      </p:sp>
      <p:sp>
        <p:nvSpPr>
          <p:cNvPr id="1048750" name="Content Placeholder 2"/>
          <p:cNvSpPr>
            <a:spLocks noGrp="1"/>
          </p:cNvSpPr>
          <p:nvPr>
            <p:ph idx="1"/>
          </p:nvPr>
        </p:nvSpPr>
        <p:spPr/>
        <p:txBody>
          <a:bodyPr/>
          <a:p>
            <a:pPr>
              <a:lnSpc>
                <a:spcPct val="200000"/>
              </a:lnSpc>
            </a:pPr>
            <a:r>
              <a:rPr dirty="0" sz="2400" lang="en-US"/>
              <a:t>Each Sub-county is expected to set targets for two population categories</a:t>
            </a:r>
          </a:p>
          <a:p>
            <a:pPr lvl="3">
              <a:lnSpc>
                <a:spcPct val="200000"/>
              </a:lnSpc>
            </a:pPr>
            <a:r>
              <a:rPr dirty="0" sz="2400" lang="en-US"/>
              <a:t>• Children less than 1year</a:t>
            </a:r>
          </a:p>
          <a:p>
            <a:pPr lvl="3">
              <a:lnSpc>
                <a:spcPct val="200000"/>
              </a:lnSpc>
            </a:pPr>
            <a:r>
              <a:rPr dirty="0" sz="2400" lang="en-US"/>
              <a:t>• Women of child bearing age</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751" name="Title 1"/>
          <p:cNvSpPr>
            <a:spLocks noGrp="1"/>
          </p:cNvSpPr>
          <p:nvPr>
            <p:ph type="title"/>
          </p:nvPr>
        </p:nvSpPr>
        <p:spPr/>
        <p:txBody>
          <a:bodyPr/>
          <a:p>
            <a:endParaRPr lang="en-US"/>
          </a:p>
        </p:txBody>
      </p:sp>
      <p:sp>
        <p:nvSpPr>
          <p:cNvPr id="1048752" name="Content Placeholder 2"/>
          <p:cNvSpPr>
            <a:spLocks noGrp="1"/>
          </p:cNvSpPr>
          <p:nvPr>
            <p:ph idx="1"/>
          </p:nvPr>
        </p:nvSpPr>
        <p:spPr/>
        <p:txBody>
          <a:bodyPr>
            <a:normAutofit/>
          </a:bodyPr>
          <a:p>
            <a:pPr algn="ctr"/>
            <a:r>
              <a:rPr dirty="0" sz="4400" lang="en-US"/>
              <a:t>Next time</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753" name="Title 1"/>
          <p:cNvSpPr>
            <a:spLocks noGrp="1"/>
          </p:cNvSpPr>
          <p:nvPr>
            <p:ph type="title"/>
          </p:nvPr>
        </p:nvSpPr>
        <p:spPr/>
        <p:txBody>
          <a:bodyPr/>
          <a:p>
            <a:r>
              <a:rPr dirty="0" lang="en-US"/>
              <a:t>VACCINES FORECASTING</a:t>
            </a:r>
          </a:p>
        </p:txBody>
      </p:sp>
      <p:sp>
        <p:nvSpPr>
          <p:cNvPr id="1048754" name="Content Placeholder 2"/>
          <p:cNvSpPr>
            <a:spLocks noGrp="1"/>
          </p:cNvSpPr>
          <p:nvPr>
            <p:ph idx="1"/>
          </p:nvPr>
        </p:nvSpPr>
        <p:spPr/>
        <p:txBody>
          <a:bodyPr/>
          <a:p>
            <a:pPr>
              <a:lnSpc>
                <a:spcPct val="150000"/>
              </a:lnSpc>
            </a:pPr>
            <a:r>
              <a:rPr dirty="0" sz="2400" lang="en-US"/>
              <a:t>In order to accurately estimate the vaccines, reliable data must be collected from the health facilities to the districts. Having set the target number of children to be vaccinated in the new-year, each health facility should forecast the number of doses of vaccines required to reach all the target children and childbearing age women</a:t>
            </a:r>
            <a:r>
              <a:rPr b="1" dirty="0" sz="2400" lang="en-US"/>
              <a:t>.</a:t>
            </a:r>
            <a:endParaRPr dirty="0" sz="2400" lang="en-US"/>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755" name="Title 1"/>
          <p:cNvSpPr>
            <a:spLocks noGrp="1"/>
          </p:cNvSpPr>
          <p:nvPr>
            <p:ph type="title"/>
          </p:nvPr>
        </p:nvSpPr>
        <p:spPr/>
        <p:txBody>
          <a:bodyPr>
            <a:normAutofit fontScale="90000"/>
          </a:bodyPr>
          <a:p>
            <a:r>
              <a:rPr b="1" dirty="0" lang="en-US"/>
              <a:t>Advantages of obtaining accurate forecasting of vaccine needs</a:t>
            </a:r>
            <a:br>
              <a:rPr dirty="0" lang="en-US"/>
            </a:br>
            <a:endParaRPr dirty="0" lang="en-US"/>
          </a:p>
        </p:txBody>
      </p:sp>
      <p:sp>
        <p:nvSpPr>
          <p:cNvPr id="1048756" name="Content Placeholder 2"/>
          <p:cNvSpPr>
            <a:spLocks noGrp="1"/>
          </p:cNvSpPr>
          <p:nvPr>
            <p:ph idx="1"/>
          </p:nvPr>
        </p:nvSpPr>
        <p:spPr/>
        <p:txBody>
          <a:bodyPr/>
          <a:p>
            <a:pPr indent="0" lvl="0" marL="0">
              <a:lnSpc>
                <a:spcPct val="150000"/>
              </a:lnSpc>
              <a:buNone/>
            </a:pPr>
            <a:r>
              <a:rPr dirty="0" sz="2400" lang="en-US"/>
              <a:t>1. It leads to efficient management of vaccines and 	immunization sessions</a:t>
            </a:r>
          </a:p>
          <a:p>
            <a:pPr indent="0" lvl="0" marL="0">
              <a:lnSpc>
                <a:spcPct val="150000"/>
              </a:lnSpc>
              <a:buNone/>
            </a:pPr>
            <a:r>
              <a:rPr dirty="0" sz="2400" lang="en-US"/>
              <a:t>2. It eliminates shortages or overstocking of vaccines</a:t>
            </a:r>
          </a:p>
          <a:p>
            <a:pPr indent="0" marL="0">
              <a:lnSpc>
                <a:spcPct val="150000"/>
              </a:lnSpc>
              <a:buNone/>
            </a:pPr>
            <a:r>
              <a:rPr dirty="0" sz="2400" lang="en-US"/>
              <a:t>3. It improves vaccine use and reduction of wastages</a:t>
            </a:r>
          </a:p>
          <a:p>
            <a:pPr indent="0" marL="0">
              <a:lnSpc>
                <a:spcPct val="150000"/>
              </a:lnSpc>
              <a:buNone/>
            </a:pPr>
            <a:r>
              <a:rPr dirty="0" sz="2400" lang="en-US"/>
              <a:t>4. It helps to monitor the progress of immunization in relation to target coverage</a:t>
            </a:r>
          </a:p>
          <a:p>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757" name="Title 1"/>
          <p:cNvSpPr>
            <a:spLocks noGrp="1"/>
          </p:cNvSpPr>
          <p:nvPr>
            <p:ph type="title"/>
          </p:nvPr>
        </p:nvSpPr>
        <p:spPr/>
        <p:txBody>
          <a:bodyPr/>
          <a:p>
            <a:r>
              <a:rPr b="1" dirty="0" lang="en-US"/>
              <a:t>The three methods commonly used to estimate vaccine needs:</a:t>
            </a:r>
            <a:endParaRPr dirty="0" lang="en-US"/>
          </a:p>
        </p:txBody>
      </p:sp>
      <p:sp>
        <p:nvSpPr>
          <p:cNvPr id="1048758" name="Content Placeholder 2"/>
          <p:cNvSpPr>
            <a:spLocks noGrp="1"/>
          </p:cNvSpPr>
          <p:nvPr>
            <p:ph idx="1"/>
          </p:nvPr>
        </p:nvSpPr>
        <p:spPr>
          <a:xfrm>
            <a:off x="677334" y="2160589"/>
            <a:ext cx="8596668" cy="4356121"/>
          </a:xfrm>
        </p:spPr>
        <p:txBody>
          <a:bodyPr>
            <a:normAutofit fontScale="92500" lnSpcReduction="10000"/>
          </a:bodyPr>
          <a:p>
            <a:pPr>
              <a:lnSpc>
                <a:spcPct val="150000"/>
              </a:lnSpc>
            </a:pPr>
            <a:r>
              <a:rPr dirty="0" sz="2400" lang="en-US"/>
              <a:t>1. Target population</a:t>
            </a:r>
          </a:p>
          <a:p>
            <a:pPr>
              <a:lnSpc>
                <a:spcPct val="150000"/>
              </a:lnSpc>
            </a:pPr>
            <a:r>
              <a:rPr dirty="0" sz="2400" lang="en-US"/>
              <a:t>2. Previous consumption</a:t>
            </a:r>
          </a:p>
          <a:p>
            <a:pPr>
              <a:lnSpc>
                <a:spcPct val="150000"/>
              </a:lnSpc>
            </a:pPr>
            <a:r>
              <a:rPr dirty="0" sz="2400" lang="en-US"/>
              <a:t>3. Size of immunization sessions</a:t>
            </a:r>
          </a:p>
          <a:p>
            <a:pPr indent="0" marL="0">
              <a:lnSpc>
                <a:spcPct val="150000"/>
              </a:lnSpc>
              <a:buNone/>
            </a:pPr>
            <a:endParaRPr dirty="0" sz="2400" lang="en-US"/>
          </a:p>
          <a:p>
            <a:pPr>
              <a:lnSpc>
                <a:spcPct val="150000"/>
              </a:lnSpc>
            </a:pPr>
            <a:r>
              <a:rPr dirty="0" sz="2400" lang="en-US"/>
              <a:t>All facilities are required to estimate vaccine needs using the target population method and if the Health facilities are sharing the same population, previous consumption method would be suitable.</a:t>
            </a:r>
          </a:p>
          <a:p>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759" name="Title 1"/>
          <p:cNvSpPr>
            <a:spLocks noGrp="1"/>
          </p:cNvSpPr>
          <p:nvPr>
            <p:ph type="title"/>
          </p:nvPr>
        </p:nvSpPr>
        <p:spPr>
          <a:xfrm>
            <a:off x="677334" y="609600"/>
            <a:ext cx="8596668" cy="691166"/>
          </a:xfrm>
        </p:spPr>
        <p:txBody>
          <a:bodyPr>
            <a:normAutofit fontScale="90000"/>
          </a:bodyPr>
          <a:p>
            <a:r>
              <a:rPr b="1" dirty="0" i="1" lang="en-US"/>
              <a:t>1. Target Population Method</a:t>
            </a:r>
            <a:br>
              <a:rPr dirty="0" lang="en-US"/>
            </a:br>
            <a:endParaRPr dirty="0" lang="en-US"/>
          </a:p>
        </p:txBody>
      </p:sp>
      <p:sp>
        <p:nvSpPr>
          <p:cNvPr id="1048760" name="Content Placeholder 2"/>
          <p:cNvSpPr>
            <a:spLocks noGrp="1"/>
          </p:cNvSpPr>
          <p:nvPr>
            <p:ph idx="1"/>
          </p:nvPr>
        </p:nvSpPr>
        <p:spPr>
          <a:xfrm>
            <a:off x="677334" y="1300767"/>
            <a:ext cx="8596668" cy="4740596"/>
          </a:xfrm>
        </p:spPr>
        <p:txBody>
          <a:bodyPr>
            <a:normAutofit lnSpcReduction="10000"/>
          </a:bodyPr>
          <a:p>
            <a:pPr>
              <a:lnSpc>
                <a:spcPct val="150000"/>
              </a:lnSpc>
            </a:pPr>
            <a:r>
              <a:rPr dirty="0" sz="2400" lang="en-US"/>
              <a:t>Target population is the number of children under one year and women of childbearing age (15- 49 years old).</a:t>
            </a:r>
          </a:p>
          <a:p>
            <a:pPr>
              <a:lnSpc>
                <a:spcPct val="150000"/>
              </a:lnSpc>
            </a:pPr>
            <a:r>
              <a:rPr dirty="0" sz="2200" lang="en-US"/>
              <a:t>To estimate vaccine needs on the basis of target population a number of parameter are necessary, which are:</a:t>
            </a:r>
          </a:p>
          <a:p>
            <a:pPr indent="0" lvl="1" marL="457200">
              <a:lnSpc>
                <a:spcPct val="150000"/>
              </a:lnSpc>
              <a:buNone/>
            </a:pPr>
            <a:r>
              <a:rPr dirty="0" sz="2200" lang="en-US"/>
              <a:t>a. Target population</a:t>
            </a:r>
          </a:p>
          <a:p>
            <a:pPr indent="0" lvl="1" marL="457200">
              <a:lnSpc>
                <a:spcPct val="150000"/>
              </a:lnSpc>
              <a:buNone/>
            </a:pPr>
            <a:r>
              <a:rPr dirty="0" sz="2200" lang="en-US"/>
              <a:t>b. Immunization schedule</a:t>
            </a:r>
          </a:p>
          <a:p>
            <a:pPr indent="0" lvl="1" marL="457200">
              <a:lnSpc>
                <a:spcPct val="150000"/>
              </a:lnSpc>
              <a:buNone/>
            </a:pPr>
            <a:r>
              <a:rPr dirty="0" sz="2200" lang="en-US"/>
              <a:t>c. Immunization coverage target</a:t>
            </a:r>
          </a:p>
          <a:p>
            <a:pPr indent="0" lvl="1" marL="457200">
              <a:lnSpc>
                <a:spcPct val="150000"/>
              </a:lnSpc>
              <a:buNone/>
            </a:pPr>
            <a:r>
              <a:rPr dirty="0" sz="2200" lang="en-US"/>
              <a:t>d. Wastage rate and wastage factor</a:t>
            </a:r>
          </a:p>
          <a:p>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630" name="Title 1"/>
          <p:cNvSpPr>
            <a:spLocks noGrp="1"/>
          </p:cNvSpPr>
          <p:nvPr>
            <p:ph type="title"/>
          </p:nvPr>
        </p:nvSpPr>
        <p:spPr/>
        <p:txBody>
          <a:bodyPr/>
          <a:p>
            <a:r>
              <a:rPr dirty="0" lang="en-US"/>
              <a:t>TYPES OF IMMUNIZATION</a:t>
            </a:r>
          </a:p>
        </p:txBody>
      </p:sp>
      <p:sp>
        <p:nvSpPr>
          <p:cNvPr id="1048631" name="Content Placeholder 2"/>
          <p:cNvSpPr>
            <a:spLocks noGrp="1"/>
          </p:cNvSpPr>
          <p:nvPr>
            <p:ph idx="1"/>
          </p:nvPr>
        </p:nvSpPr>
        <p:spPr/>
        <p:txBody>
          <a:bodyPr/>
          <a:p>
            <a:pPr indent="0" marL="0">
              <a:buNone/>
            </a:pPr>
            <a:r>
              <a:rPr dirty="0" lang="en-GB"/>
              <a:t>1</a:t>
            </a:r>
            <a:r>
              <a:rPr dirty="0" sz="2400" lang="en-GB"/>
              <a:t>. Active immunisation</a:t>
            </a:r>
          </a:p>
          <a:p>
            <a:pPr indent="0" marL="0">
              <a:buNone/>
            </a:pPr>
            <a:r>
              <a:rPr dirty="0" sz="2400" lang="en-GB"/>
              <a:t>2. Passive immunisation</a:t>
            </a:r>
          </a:p>
          <a:p>
            <a:pPr indent="0" marL="0">
              <a:buNone/>
            </a:pPr>
            <a:r>
              <a:rPr dirty="0" sz="2400" lang="en-GB"/>
              <a:t>3. Natural immunisation</a:t>
            </a:r>
          </a:p>
          <a:p>
            <a:pPr indent="0" marL="0">
              <a:buNone/>
            </a:pPr>
            <a:r>
              <a:rPr dirty="0" sz="2400" lang="en-GB"/>
              <a:t>3. Artificially induced immunisation</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761" name="Title 1"/>
          <p:cNvSpPr>
            <a:spLocks noGrp="1"/>
          </p:cNvSpPr>
          <p:nvPr>
            <p:ph type="title"/>
          </p:nvPr>
        </p:nvSpPr>
        <p:spPr/>
        <p:txBody>
          <a:bodyPr/>
          <a:p>
            <a:r>
              <a:rPr b="1" dirty="0" lang="en-US"/>
              <a:t>Immunization coverage target</a:t>
            </a:r>
            <a:br>
              <a:rPr dirty="0" lang="en-US"/>
            </a:br>
            <a:endParaRPr dirty="0" lang="en-US"/>
          </a:p>
        </p:txBody>
      </p:sp>
      <p:sp>
        <p:nvSpPr>
          <p:cNvPr id="1048762" name="Content Placeholder 2"/>
          <p:cNvSpPr>
            <a:spLocks noGrp="1"/>
          </p:cNvSpPr>
          <p:nvPr>
            <p:ph idx="1"/>
          </p:nvPr>
        </p:nvSpPr>
        <p:spPr/>
        <p:txBody>
          <a:bodyPr/>
          <a:p>
            <a:pPr>
              <a:lnSpc>
                <a:spcPct val="150000"/>
              </a:lnSpc>
            </a:pPr>
            <a:r>
              <a:rPr dirty="0" sz="2400" lang="en-US"/>
              <a:t>The national policy is to reach every child. The Immunization coverage target for each antigen is depends on the health facility and district micro plans and work plans respectively. These plans indicate the attainable percentage coverage at the end of current year.</a:t>
            </a:r>
          </a:p>
          <a:p>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763" name="Title 1"/>
          <p:cNvSpPr>
            <a:spLocks noGrp="1"/>
          </p:cNvSpPr>
          <p:nvPr>
            <p:ph type="title"/>
          </p:nvPr>
        </p:nvSpPr>
        <p:spPr>
          <a:xfrm>
            <a:off x="677334" y="0"/>
            <a:ext cx="8596668" cy="605307"/>
          </a:xfrm>
        </p:spPr>
        <p:txBody>
          <a:bodyPr>
            <a:normAutofit fontScale="90000"/>
          </a:bodyPr>
          <a:p>
            <a:r>
              <a:rPr b="1" dirty="0" lang="en-US"/>
              <a:t>Vaccine wastage rate and wastage factor</a:t>
            </a:r>
            <a:br>
              <a:rPr dirty="0" lang="en-US"/>
            </a:br>
            <a:endParaRPr dirty="0" lang="en-US"/>
          </a:p>
        </p:txBody>
      </p:sp>
      <p:sp>
        <p:nvSpPr>
          <p:cNvPr id="1048764" name="Content Placeholder 2"/>
          <p:cNvSpPr>
            <a:spLocks noGrp="1"/>
          </p:cNvSpPr>
          <p:nvPr>
            <p:ph idx="1"/>
          </p:nvPr>
        </p:nvSpPr>
        <p:spPr>
          <a:xfrm>
            <a:off x="677334" y="605308"/>
            <a:ext cx="8596668" cy="6117464"/>
          </a:xfrm>
        </p:spPr>
        <p:txBody>
          <a:bodyPr>
            <a:normAutofit/>
          </a:bodyPr>
          <a:p>
            <a:pPr>
              <a:lnSpc>
                <a:spcPct val="150000"/>
              </a:lnSpc>
            </a:pPr>
            <a:r>
              <a:rPr dirty="0" sz="2000" lang="en-US"/>
              <a:t>During immunization, the number of vaccine doses used is generally higher than the number of individuals immunized. The number of doses in excess represents “lost doses “or vaccine wastage.</a:t>
            </a:r>
          </a:p>
          <a:p>
            <a:pPr>
              <a:lnSpc>
                <a:spcPct val="150000"/>
              </a:lnSpc>
            </a:pPr>
            <a:r>
              <a:rPr dirty="0" sz="2000" lang="en-US"/>
              <a:t>These may include:</a:t>
            </a:r>
          </a:p>
          <a:p>
            <a:pPr lvl="1">
              <a:lnSpc>
                <a:spcPct val="150000"/>
              </a:lnSpc>
            </a:pPr>
            <a:r>
              <a:rPr dirty="0" lang="en-US"/>
              <a:t>The remainder of doses discarded with vials after the immunization session</a:t>
            </a:r>
          </a:p>
          <a:p>
            <a:pPr lvl="1">
              <a:lnSpc>
                <a:spcPct val="150000"/>
              </a:lnSpc>
            </a:pPr>
            <a:r>
              <a:rPr dirty="0" lang="en-US"/>
              <a:t>Doses given outside the target</a:t>
            </a:r>
          </a:p>
          <a:p>
            <a:pPr lvl="1">
              <a:lnSpc>
                <a:spcPct val="150000"/>
              </a:lnSpc>
            </a:pPr>
            <a:r>
              <a:rPr dirty="0" lang="en-US"/>
              <a:t>Doses spoilt for one reason or the other e.g. VVM reached discard point, breakdown in the cold chain, frozen DTP+ </a:t>
            </a:r>
            <a:r>
              <a:rPr dirty="0" lang="en-US" err="1"/>
              <a:t>HepB</a:t>
            </a:r>
            <a:r>
              <a:rPr dirty="0" lang="en-US"/>
              <a:t> and TT or removed labels.</a:t>
            </a:r>
          </a:p>
          <a:p>
            <a:pPr lvl="1">
              <a:lnSpc>
                <a:spcPct val="150000"/>
              </a:lnSpc>
            </a:pPr>
            <a:r>
              <a:rPr dirty="0" lang="en-US"/>
              <a:t>Doses from vials broken during transport and handling</a:t>
            </a:r>
          </a:p>
          <a:p>
            <a:pPr lvl="1">
              <a:lnSpc>
                <a:spcPct val="150000"/>
              </a:lnSpc>
            </a:pPr>
            <a:r>
              <a:rPr dirty="0" lang="en-US"/>
              <a:t>Missing doses from vaccine stock ledgers </a:t>
            </a:r>
            <a:r>
              <a:rPr dirty="0" lang="en-US" err="1"/>
              <a:t>etc</a:t>
            </a:r>
            <a:endParaRPr dirty="0" lang="en-US"/>
          </a:p>
          <a:p>
            <a:pPr lvl="1">
              <a:lnSpc>
                <a:spcPct val="150000"/>
              </a:lnSpc>
            </a:pPr>
            <a:r>
              <a:rPr dirty="0" lang="en-US"/>
              <a:t>Number of unopened vaccines vials lost should be documented in the ledger books to facilitate</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765" name="Title 1"/>
          <p:cNvSpPr>
            <a:spLocks noGrp="1"/>
          </p:cNvSpPr>
          <p:nvPr>
            <p:ph type="title"/>
          </p:nvPr>
        </p:nvSpPr>
        <p:spPr/>
        <p:txBody>
          <a:bodyPr>
            <a:normAutofit fontScale="90000"/>
          </a:bodyPr>
          <a:p>
            <a:r>
              <a:rPr b="1" dirty="0" lang="en-US"/>
              <a:t>Calculations of wastage rate and factor.</a:t>
            </a:r>
            <a:br>
              <a:rPr dirty="0" lang="en-US"/>
            </a:br>
            <a:endParaRPr dirty="0" lang="en-US"/>
          </a:p>
        </p:txBody>
      </p:sp>
      <p:sp>
        <p:nvSpPr>
          <p:cNvPr id="1048766" name="Content Placeholder 2"/>
          <p:cNvSpPr>
            <a:spLocks noGrp="1"/>
          </p:cNvSpPr>
          <p:nvPr>
            <p:ph idx="1"/>
          </p:nvPr>
        </p:nvSpPr>
        <p:spPr/>
        <p:txBody>
          <a:bodyPr/>
          <a:p>
            <a:pPr>
              <a:lnSpc>
                <a:spcPct val="200000"/>
              </a:lnSpc>
            </a:pPr>
            <a:r>
              <a:rPr dirty="0" sz="2400" lang="en-US"/>
              <a:t>Vaccine wastage can be explained into two ways:</a:t>
            </a:r>
          </a:p>
          <a:p>
            <a:pPr indent="0" lvl="1" marL="457200">
              <a:lnSpc>
                <a:spcPct val="200000"/>
              </a:lnSpc>
              <a:buNone/>
            </a:pPr>
            <a:r>
              <a:rPr dirty="0" sz="2400" lang="en-US"/>
              <a:t>1. Wastage rate</a:t>
            </a:r>
          </a:p>
          <a:p>
            <a:pPr indent="0" lvl="1" marL="457200">
              <a:lnSpc>
                <a:spcPct val="200000"/>
              </a:lnSpc>
              <a:buNone/>
            </a:pPr>
            <a:r>
              <a:rPr dirty="0" sz="2400" lang="en-US"/>
              <a:t>2. Wastage factor</a:t>
            </a:r>
          </a:p>
          <a:p>
            <a:endParaRPr dirty="0"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767" name="Title 1"/>
          <p:cNvSpPr>
            <a:spLocks noGrp="1"/>
          </p:cNvSpPr>
          <p:nvPr>
            <p:ph type="title"/>
          </p:nvPr>
        </p:nvSpPr>
        <p:spPr>
          <a:xfrm>
            <a:off x="677334" y="154546"/>
            <a:ext cx="8596668" cy="888643"/>
          </a:xfrm>
        </p:spPr>
        <p:txBody>
          <a:bodyPr>
            <a:normAutofit/>
          </a:bodyPr>
          <a:p>
            <a:r>
              <a:rPr b="1" dirty="0" i="1" lang="en-US"/>
              <a:t>1. Vaccine wastage rate</a:t>
            </a:r>
            <a:endParaRPr dirty="0" lang="en-US"/>
          </a:p>
        </p:txBody>
      </p:sp>
      <p:sp>
        <p:nvSpPr>
          <p:cNvPr id="1048768" name="Content Placeholder 2"/>
          <p:cNvSpPr>
            <a:spLocks noGrp="1"/>
          </p:cNvSpPr>
          <p:nvPr>
            <p:ph idx="1"/>
          </p:nvPr>
        </p:nvSpPr>
        <p:spPr>
          <a:xfrm>
            <a:off x="231820" y="1043189"/>
            <a:ext cx="9968248" cy="5814811"/>
          </a:xfrm>
        </p:spPr>
        <p:txBody>
          <a:bodyPr>
            <a:normAutofit/>
          </a:bodyPr>
          <a:p>
            <a:pPr>
              <a:lnSpc>
                <a:spcPct val="150000"/>
              </a:lnSpc>
            </a:pPr>
            <a:r>
              <a:rPr dirty="0" sz="2400" lang="en-US"/>
              <a:t>Vaccine wastage rate should be taken into account in the estimation of vaccine needs. Knowing the wastage rates helps to determine the wastage factor, which is one of the parameters used to estimate vaccine needs.</a:t>
            </a:r>
          </a:p>
          <a:p>
            <a:pPr>
              <a:lnSpc>
                <a:spcPct val="150000"/>
              </a:lnSpc>
            </a:pPr>
            <a:r>
              <a:rPr dirty="0" sz="2400" lang="en-US"/>
              <a:t>Vaccine wastage rates are not standard. Every County and health facility must calculate its monthly vaccine wastage rates of antigens and by the end of year know their vaccine wastages, which would be used for estimation of the vaccines.</a:t>
            </a:r>
          </a:p>
          <a:p>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769" name="Title 1"/>
          <p:cNvSpPr>
            <a:spLocks noGrp="1"/>
          </p:cNvSpPr>
          <p:nvPr>
            <p:ph type="title"/>
          </p:nvPr>
        </p:nvSpPr>
        <p:spPr/>
        <p:txBody>
          <a:bodyPr/>
          <a:p>
            <a:r>
              <a:rPr dirty="0" lang="en-US"/>
              <a:t>Formula for Wastage rate (%)</a:t>
            </a:r>
            <a:br>
              <a:rPr dirty="0" lang="en-US"/>
            </a:br>
            <a:endParaRPr dirty="0" lang="en-US"/>
          </a:p>
        </p:txBody>
      </p:sp>
      <p:sp>
        <p:nvSpPr>
          <p:cNvPr id="1048770" name="Content Placeholder 2"/>
          <p:cNvSpPr>
            <a:spLocks noGrp="1"/>
          </p:cNvSpPr>
          <p:nvPr>
            <p:ph idx="1"/>
          </p:nvPr>
        </p:nvSpPr>
        <p:spPr/>
        <p:txBody>
          <a:bodyPr>
            <a:normAutofit/>
          </a:bodyPr>
          <a:p>
            <a:endParaRPr dirty="0" lang="en-US"/>
          </a:p>
          <a:p>
            <a:pPr indent="0" marL="0">
              <a:buNone/>
            </a:pPr>
            <a:r>
              <a:rPr dirty="0" sz="2400" lang="en-US"/>
              <a:t>	</a:t>
            </a:r>
            <a:r>
              <a:rPr dirty="0" sz="2400" lang="en-US">
                <a:solidFill>
                  <a:srgbClr val="7030A0"/>
                </a:solidFill>
              </a:rPr>
              <a:t>wastage rate %:</a:t>
            </a:r>
            <a:r>
              <a:rPr dirty="0" sz="2400" lang="en-US"/>
              <a:t>	</a:t>
            </a:r>
            <a:r>
              <a:rPr dirty="0" sz="2400" lang="en-US" u="sng">
                <a:solidFill>
                  <a:srgbClr val="C00000"/>
                </a:solidFill>
              </a:rPr>
              <a:t>Doses used – doses administered </a:t>
            </a:r>
            <a:r>
              <a:rPr dirty="0" sz="2400" lang="en-US">
                <a:solidFill>
                  <a:srgbClr val="C00000"/>
                </a:solidFill>
              </a:rPr>
              <a:t>x100</a:t>
            </a:r>
          </a:p>
          <a:p>
            <a:pPr indent="0" marL="0">
              <a:buNone/>
            </a:pPr>
            <a:r>
              <a:rPr dirty="0" sz="2400" lang="en-US">
                <a:solidFill>
                  <a:srgbClr val="C00000"/>
                </a:solidFill>
              </a:rPr>
              <a:t>						Doses used</a:t>
            </a:r>
          </a:p>
          <a:p>
            <a:pPr>
              <a:lnSpc>
                <a:spcPct val="150000"/>
              </a:lnSpc>
            </a:pPr>
            <a:r>
              <a:rPr dirty="0" sz="2400" lang="en-US"/>
              <a:t>Doses used include vaccines administered and wasted doses</a:t>
            </a:r>
          </a:p>
          <a:p>
            <a:pPr>
              <a:lnSpc>
                <a:spcPct val="150000"/>
              </a:lnSpc>
            </a:pPr>
            <a:r>
              <a:rPr dirty="0" sz="2400" lang="en-US"/>
              <a:t>Doses administered are doses which have been received by the targeted group.</a:t>
            </a:r>
          </a:p>
          <a:p>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771" name="Content Placeholder 2"/>
          <p:cNvSpPr>
            <a:spLocks noGrp="1"/>
          </p:cNvSpPr>
          <p:nvPr>
            <p:ph idx="1"/>
          </p:nvPr>
        </p:nvSpPr>
        <p:spPr>
          <a:xfrm>
            <a:off x="677334" y="399245"/>
            <a:ext cx="8596668" cy="5642117"/>
          </a:xfrm>
        </p:spPr>
        <p:txBody>
          <a:bodyPr/>
          <a:p>
            <a:r>
              <a:rPr b="1" dirty="0" sz="2400" lang="en-US"/>
              <a:t>Example on wastage rate</a:t>
            </a:r>
            <a:endParaRPr dirty="0" sz="2400" lang="en-US"/>
          </a:p>
          <a:p>
            <a:pPr>
              <a:lnSpc>
                <a:spcPct val="150000"/>
              </a:lnSpc>
            </a:pPr>
            <a:r>
              <a:rPr dirty="0" sz="2400" lang="en-US" err="1"/>
              <a:t>Kaibos</a:t>
            </a:r>
            <a:r>
              <a:rPr dirty="0" sz="2400" lang="en-US"/>
              <a:t>  health facility had 200 doses of BCG vaccine in the month of July 2017 and immunized 150 children under one year.</a:t>
            </a:r>
          </a:p>
          <a:p>
            <a:pPr>
              <a:lnSpc>
                <a:spcPct val="150000"/>
              </a:lnSpc>
            </a:pPr>
            <a:r>
              <a:rPr dirty="0" sz="2400" lang="en-US"/>
              <a:t>To calculate the vaccine wastage rate for </a:t>
            </a:r>
            <a:r>
              <a:rPr dirty="0" sz="2400" lang="en-US" err="1"/>
              <a:t>Kaibos</a:t>
            </a:r>
            <a:r>
              <a:rPr dirty="0" sz="2400" lang="en-US"/>
              <a:t>  health facility using the formula is as follows:</a:t>
            </a:r>
          </a:p>
          <a:p>
            <a:pPr algn="ctr" indent="0" marL="0">
              <a:buNone/>
            </a:pPr>
            <a:r>
              <a:rPr dirty="0" sz="2400" lang="en-US" u="sng"/>
              <a:t>			200 – 150</a:t>
            </a:r>
            <a:r>
              <a:rPr dirty="0" sz="2400" lang="en-US"/>
              <a:t> X 100 = 		25%</a:t>
            </a:r>
          </a:p>
          <a:p>
            <a:pPr algn="ctr" indent="0" marL="0">
              <a:buNone/>
            </a:pPr>
            <a:r>
              <a:rPr dirty="0" sz="2400" lang="en-US"/>
              <a:t>      200 				</a:t>
            </a:r>
            <a:endParaRPr dirty="0"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772" name="Title 1"/>
          <p:cNvSpPr>
            <a:spLocks noGrp="1"/>
          </p:cNvSpPr>
          <p:nvPr>
            <p:ph type="title"/>
          </p:nvPr>
        </p:nvSpPr>
        <p:spPr/>
        <p:txBody>
          <a:bodyPr/>
          <a:p>
            <a:r>
              <a:rPr b="1" dirty="0" i="1" lang="en-US"/>
              <a:t>Wastage Factor</a:t>
            </a:r>
            <a:endParaRPr dirty="0" lang="en-US"/>
          </a:p>
        </p:txBody>
      </p:sp>
      <p:sp>
        <p:nvSpPr>
          <p:cNvPr id="1048773" name="Content Placeholder 2"/>
          <p:cNvSpPr>
            <a:spLocks noGrp="1"/>
          </p:cNvSpPr>
          <p:nvPr>
            <p:ph idx="1"/>
          </p:nvPr>
        </p:nvSpPr>
        <p:spPr>
          <a:xfrm>
            <a:off x="677334" y="2160589"/>
            <a:ext cx="8596668" cy="4201574"/>
          </a:xfrm>
        </p:spPr>
        <p:txBody>
          <a:bodyPr/>
          <a:p>
            <a:pPr>
              <a:lnSpc>
                <a:spcPct val="150000"/>
              </a:lnSpc>
            </a:pPr>
            <a:r>
              <a:rPr dirty="0" sz="2400" lang="en-US"/>
              <a:t>Vaccines Wastage Factor is a multiplier used to order vaccines to cater for the targeted population and wastage.</a:t>
            </a:r>
          </a:p>
          <a:p>
            <a:pPr>
              <a:lnSpc>
                <a:spcPct val="150000"/>
              </a:lnSpc>
            </a:pPr>
            <a:r>
              <a:rPr dirty="0" sz="2400" lang="en-US"/>
              <a:t>The total number of vaccines supplied within given period is referred to as 100% supply.</a:t>
            </a:r>
          </a:p>
          <a:p>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774" name="Title 1"/>
          <p:cNvSpPr>
            <a:spLocks noGrp="1"/>
          </p:cNvSpPr>
          <p:nvPr>
            <p:ph type="title"/>
          </p:nvPr>
        </p:nvSpPr>
        <p:spPr/>
        <p:txBody>
          <a:bodyPr/>
          <a:p>
            <a:r>
              <a:rPr dirty="0" lang="en-US"/>
              <a:t>Formula for calculating wastage factor</a:t>
            </a:r>
          </a:p>
        </p:txBody>
      </p:sp>
      <p:sp>
        <p:nvSpPr>
          <p:cNvPr id="1048775" name="Content Placeholder 2"/>
          <p:cNvSpPr>
            <a:spLocks noGrp="1"/>
          </p:cNvSpPr>
          <p:nvPr>
            <p:ph idx="1"/>
          </p:nvPr>
        </p:nvSpPr>
        <p:spPr>
          <a:xfrm>
            <a:off x="677334" y="2160589"/>
            <a:ext cx="8596668" cy="4420515"/>
          </a:xfrm>
        </p:spPr>
        <p:txBody>
          <a:bodyPr>
            <a:normAutofit/>
          </a:bodyPr>
          <a:p>
            <a:pPr indent="0" marL="0">
              <a:buNone/>
            </a:pPr>
            <a:r>
              <a:rPr b="1" dirty="0" lang="en-US"/>
              <a:t>				</a:t>
            </a:r>
            <a:r>
              <a:rPr b="1" dirty="0" lang="en-US" u="sng"/>
              <a:t>100% supply </a:t>
            </a:r>
            <a:r>
              <a:rPr b="1" dirty="0" lang="en-US"/>
              <a:t>					= Wastage Factor</a:t>
            </a:r>
            <a:endParaRPr dirty="0" lang="en-US"/>
          </a:p>
          <a:p>
            <a:pPr indent="0" marL="0">
              <a:buNone/>
            </a:pPr>
            <a:r>
              <a:rPr b="1" dirty="0" lang="en-US"/>
              <a:t>		(100% supply – Wastage Rate)</a:t>
            </a:r>
          </a:p>
          <a:p>
            <a:pPr indent="0" marL="0">
              <a:buNone/>
            </a:pPr>
            <a:endParaRPr dirty="0" lang="en-US"/>
          </a:p>
          <a:p>
            <a:pPr indent="0" marL="0">
              <a:buNone/>
            </a:pPr>
            <a:r>
              <a:rPr dirty="0" lang="en-US"/>
              <a:t>Using </a:t>
            </a:r>
            <a:r>
              <a:rPr dirty="0" lang="en-US" err="1"/>
              <a:t>Kaibos</a:t>
            </a:r>
            <a:r>
              <a:rPr dirty="0" lang="en-US"/>
              <a:t>  Health Facility example the wastage Factor is calculated as follows:</a:t>
            </a:r>
          </a:p>
          <a:p>
            <a:pPr algn="ctr" indent="0" marL="0">
              <a:buNone/>
            </a:pPr>
            <a:r>
              <a:rPr dirty="0" lang="en-US" u="sng"/>
              <a:t>         100</a:t>
            </a:r>
            <a:r>
              <a:rPr dirty="0" lang="en-US"/>
              <a:t>		 = </a:t>
            </a:r>
            <a:r>
              <a:rPr dirty="0" lang="en-US" u="sng"/>
              <a:t>100 </a:t>
            </a:r>
            <a:r>
              <a:rPr dirty="0" lang="en-US"/>
              <a:t>= 1.33</a:t>
            </a:r>
          </a:p>
          <a:p>
            <a:pPr algn="ctr" indent="0" marL="0">
              <a:buNone/>
            </a:pPr>
            <a:r>
              <a:rPr dirty="0" lang="en-US"/>
              <a:t> (100 - 25)	      	     75</a:t>
            </a:r>
          </a:p>
          <a:p>
            <a:pPr>
              <a:lnSpc>
                <a:spcPct val="150000"/>
              </a:lnSpc>
            </a:pPr>
            <a:r>
              <a:rPr dirty="0" sz="2000" lang="en-US"/>
              <a:t>In other terms, for every dose of a given antigen in the immunization schedule, we must anticipate ,1.33 doses to take account of 25% wastage in the use of the vaccine.</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776" name="Title 1"/>
          <p:cNvSpPr>
            <a:spLocks noGrp="1"/>
          </p:cNvSpPr>
          <p:nvPr>
            <p:ph type="title"/>
          </p:nvPr>
        </p:nvSpPr>
        <p:spPr>
          <a:xfrm>
            <a:off x="677334" y="115910"/>
            <a:ext cx="8596668" cy="940158"/>
          </a:xfrm>
        </p:spPr>
        <p:txBody>
          <a:bodyPr>
            <a:noAutofit/>
          </a:bodyPr>
          <a:p>
            <a:r>
              <a:rPr b="1" dirty="0" sz="2800" lang="en-US"/>
              <a:t>Calculating vaccine needs for a district and health facility</a:t>
            </a:r>
            <a:endParaRPr dirty="0" sz="2800" lang="en-US"/>
          </a:p>
        </p:txBody>
      </p:sp>
      <p:sp>
        <p:nvSpPr>
          <p:cNvPr id="1048777" name="Content Placeholder 2"/>
          <p:cNvSpPr>
            <a:spLocks noGrp="1"/>
          </p:cNvSpPr>
          <p:nvPr>
            <p:ph idx="1"/>
          </p:nvPr>
        </p:nvSpPr>
        <p:spPr>
          <a:xfrm>
            <a:off x="334851" y="1249251"/>
            <a:ext cx="9208394" cy="4792111"/>
          </a:xfrm>
        </p:spPr>
        <p:txBody>
          <a:bodyPr>
            <a:normAutofit/>
          </a:bodyPr>
          <a:p>
            <a:pPr>
              <a:lnSpc>
                <a:spcPct val="150000"/>
              </a:lnSpc>
            </a:pPr>
            <a:r>
              <a:rPr dirty="0" sz="2400" lang="en-US"/>
              <a:t>Using the above parameter the total annual vaccine doses are estimated by use of the following</a:t>
            </a:r>
          </a:p>
          <a:p>
            <a:pPr indent="0" marL="0">
              <a:lnSpc>
                <a:spcPct val="150000"/>
              </a:lnSpc>
              <a:buNone/>
            </a:pPr>
            <a:r>
              <a:rPr dirty="0" sz="2400" lang="en-US">
                <a:solidFill>
                  <a:srgbClr val="7030A0"/>
                </a:solidFill>
              </a:rPr>
              <a:t>Formula:</a:t>
            </a:r>
          </a:p>
          <a:p>
            <a:pPr algn="ctr">
              <a:lnSpc>
                <a:spcPct val="150000"/>
              </a:lnSpc>
            </a:pPr>
            <a:r>
              <a:rPr dirty="0" sz="2400" lang="en-US"/>
              <a:t>Target Population x immun. schedule  x Wastage factor = Total Annual doses </a:t>
            </a:r>
          </a:p>
          <a:p>
            <a:pPr indent="0" marL="0">
              <a:lnSpc>
                <a:spcPct val="150000"/>
              </a:lnSpc>
              <a:buNone/>
            </a:pPr>
            <a:r>
              <a:rPr dirty="0" sz="2400" lang="en-US"/>
              <a:t>	</a:t>
            </a:r>
            <a:r>
              <a:rPr dirty="0" sz="2400" lang="en-US" err="1"/>
              <a:t>i.e</a:t>
            </a:r>
            <a:r>
              <a:rPr dirty="0" sz="2400" lang="en-US"/>
              <a:t>  </a:t>
            </a:r>
            <a:r>
              <a:rPr dirty="0" sz="2400" lang="en-US" err="1"/>
              <a:t>T.p</a:t>
            </a:r>
            <a:r>
              <a:rPr dirty="0" sz="2400" lang="en-US"/>
              <a:t> x immunization schedule x </a:t>
            </a:r>
            <a:r>
              <a:rPr dirty="0" sz="2400" lang="en-US" err="1"/>
              <a:t>W.f</a:t>
            </a:r>
            <a:r>
              <a:rPr dirty="0" sz="2400" lang="en-US"/>
              <a:t> = Total Annual doses</a:t>
            </a:r>
          </a:p>
          <a:p>
            <a:pPr indent="0" marL="0">
              <a:buNone/>
            </a:pPr>
            <a:r>
              <a:rPr dirty="0" lang="en-US"/>
              <a:t> </a:t>
            </a:r>
          </a:p>
          <a:p>
            <a:endParaRPr dirty="0"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778" name="Content Placeholder 2"/>
          <p:cNvSpPr>
            <a:spLocks noGrp="1"/>
          </p:cNvSpPr>
          <p:nvPr>
            <p:ph idx="1"/>
          </p:nvPr>
        </p:nvSpPr>
        <p:spPr>
          <a:xfrm>
            <a:off x="154546" y="270457"/>
            <a:ext cx="9556124" cy="6375042"/>
          </a:xfrm>
        </p:spPr>
        <p:txBody>
          <a:bodyPr>
            <a:normAutofit fontScale="92500" lnSpcReduction="10000"/>
          </a:bodyPr>
          <a:p>
            <a:pPr>
              <a:lnSpc>
                <a:spcPct val="150000"/>
              </a:lnSpc>
            </a:pPr>
            <a:r>
              <a:rPr dirty="0" sz="2400" lang="en-US"/>
              <a:t>Note: Target coverage for the health facility level is 100% this is in line in reaching every child in the catchment area. Therefore the target coverage is 1</a:t>
            </a:r>
          </a:p>
          <a:p>
            <a:pPr>
              <a:lnSpc>
                <a:spcPct val="150000"/>
              </a:lnSpc>
            </a:pPr>
            <a:r>
              <a:rPr b="1" dirty="0" sz="2400" lang="en-US"/>
              <a:t>Example 1</a:t>
            </a:r>
            <a:r>
              <a:rPr dirty="0" sz="2400" lang="en-US"/>
              <a:t>: (health facility to be formulated after target setting example to make it flow)</a:t>
            </a:r>
          </a:p>
          <a:p>
            <a:pPr>
              <a:lnSpc>
                <a:spcPct val="150000"/>
              </a:lnSpc>
            </a:pPr>
            <a:r>
              <a:rPr dirty="0" sz="2400" lang="en-US" err="1"/>
              <a:t>Kaibos</a:t>
            </a:r>
            <a:r>
              <a:rPr dirty="0" sz="2400" lang="en-US"/>
              <a:t> health facility in </a:t>
            </a:r>
            <a:r>
              <a:rPr dirty="0" sz="2400" lang="en-US" err="1"/>
              <a:t>kapenguria</a:t>
            </a:r>
            <a:r>
              <a:rPr dirty="0" sz="2400" lang="en-US"/>
              <a:t> sub-county has a total population of 350,000 in 2017. The children under one year comprise 4% and women of childbearing age are 24% of the total population. The district vaccine manager was to forecast and order for all the routine vaccine. During the previous year the district immunized 10,000 children with BCG and had received 24,000 doses from the regional stores. The store had a balance of 4,000 doses of BCG at the end of the year 2004.</a:t>
            </a:r>
          </a:p>
          <a:p>
            <a:endParaRPr dirty="0" lang="en-US"/>
          </a:p>
        </p:txBody>
      </p:sp>
    </p:spTree>
  </p:cSld>
  <p:clrMapOvr>
    <a:masterClrMapping/>
  </p:clrMapOvr>
</p:sld>
</file>

<file path=ppt/theme/theme1.xml><?xml version="1.0" encoding="utf-8"?>
<a:theme xmlns:a="http://schemas.openxmlformats.org/drawingml/2006/main" name="Facet">
  <a:themeElements>
    <a:clrScheme name="Facet">
      <a:dk1>
        <a:sysClr lastClr="000000" val="windowText"/>
      </a:dk1>
      <a:lt1>
        <a:sysClr lastClr="FFFFFF" val="window"/>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r="5400000" dist="25400" rotWithShape="0">
              <a:srgbClr val="000000">
                <a:alpha val="35000"/>
              </a:srgbClr>
            </a:outerShdw>
          </a:effectLst>
        </a:effectStyle>
        <a:effectStyle>
          <a:effectLst>
            <a:outerShdw blurRad="50800" dir="5400000" dist="38100" rotWithShape="0">
              <a:srgbClr val="000000">
                <a:alpha val="35000"/>
              </a:srgbClr>
            </a:outerShdw>
          </a:effectLst>
          <a:scene3d>
            <a:camera prst="orthographicFront">
              <a:rot lat="0" lon="0" rev="0"/>
            </a:camera>
            <a:lightRig dir="tl" rig="threePt"/>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Company>Hewlett-Packard</Company>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VACCINES &amp; IMMUNIZATION  (KEPI) KECHN MARCH2018</dc:title>
  <dc:creator>HP</dc:creator>
  <cp:lastModifiedBy>Unknown User</cp:lastModifiedBy>
  <dcterms:created xsi:type="dcterms:W3CDTF">2018-11-22T06:46:35Z</dcterms:created>
  <dcterms:modified xsi:type="dcterms:W3CDTF">2020-01-16T11:47:56Z</dcterms:modified>
</cp:coreProperties>
</file>