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9" r:id="rId4"/>
    <p:sldId id="262" r:id="rId5"/>
    <p:sldId id="265" r:id="rId6"/>
    <p:sldId id="268" r:id="rId7"/>
    <p:sldId id="271" r:id="rId8"/>
    <p:sldId id="274" r:id="rId9"/>
    <p:sldId id="277" r:id="rId10"/>
    <p:sldId id="280" r:id="rId11"/>
    <p:sldId id="283" r:id="rId12"/>
    <p:sldId id="286" r:id="rId13"/>
    <p:sldId id="289" r:id="rId14"/>
    <p:sldId id="292" r:id="rId15"/>
    <p:sldId id="295" r:id="rId16"/>
    <p:sldId id="298" r:id="rId17"/>
    <p:sldId id="301" r:id="rId18"/>
    <p:sldId id="304" r:id="rId19"/>
    <p:sldId id="307" r:id="rId20"/>
    <p:sldId id="310" r:id="rId21"/>
    <p:sldId id="313" r:id="rId22"/>
    <p:sldId id="316" r:id="rId23"/>
    <p:sldId id="319" r:id="rId24"/>
    <p:sldId id="322" r:id="rId25"/>
    <p:sldId id="325" r:id="rId26"/>
    <p:sldId id="328" r:id="rId27"/>
    <p:sldId id="331" r:id="rId28"/>
    <p:sldId id="334" r:id="rId29"/>
    <p:sldId id="337" r:id="rId30"/>
    <p:sldId id="340" r:id="rId31"/>
    <p:sldId id="343" r:id="rId32"/>
    <p:sldId id="346" r:id="rId33"/>
    <p:sldId id="349" r:id="rId34"/>
    <p:sldId id="352" r:id="rId35"/>
    <p:sldId id="355" r:id="rId36"/>
    <p:sldId id="358" r:id="rId37"/>
    <p:sldId id="361" r:id="rId38"/>
    <p:sldId id="364" r:id="rId39"/>
    <p:sldId id="367" r:id="rId40"/>
    <p:sldId id="370" r:id="rId41"/>
    <p:sldId id="373" r:id="rId42"/>
    <p:sldId id="376" r:id="rId43"/>
    <p:sldId id="379" r:id="rId44"/>
    <p:sldId id="382" r:id="rId45"/>
    <p:sldId id="385" r:id="rId46"/>
    <p:sldId id="388" r:id="rId47"/>
    <p:sldId id="391" r:id="rId48"/>
    <p:sldId id="394" r:id="rId49"/>
    <p:sldId id="397" r:id="rId50"/>
    <p:sldId id="400" r:id="rId51"/>
    <p:sldId id="403" r:id="rId52"/>
    <p:sldId id="406" r:id="rId53"/>
    <p:sldId id="409" r:id="rId54"/>
    <p:sldId id="412" r:id="rId55"/>
    <p:sldId id="415" r:id="rId56"/>
    <p:sldId id="418" r:id="rId57"/>
    <p:sldId id="421" r:id="rId58"/>
    <p:sldId id="424" r:id="rId59"/>
    <p:sldId id="427" r:id="rId60"/>
    <p:sldId id="430" r:id="rId61"/>
    <p:sldId id="433" r:id="rId62"/>
    <p:sldId id="436" r:id="rId63"/>
    <p:sldId id="439" r:id="rId64"/>
    <p:sldId id="442" r:id="rId65"/>
    <p:sldId id="445" r:id="rId66"/>
    <p:sldId id="448" r:id="rId67"/>
    <p:sldId id="451" r:id="rId68"/>
    <p:sldId id="454" r:id="rId69"/>
    <p:sldId id="457" r:id="rId70"/>
    <p:sldId id="460" r:id="rId71"/>
    <p:sldId id="463" r:id="rId72"/>
    <p:sldId id="466" r:id="rId73"/>
    <p:sldId id="469" r:id="rId74"/>
    <p:sldId id="472" r:id="rId75"/>
    <p:sldId id="475" r:id="rId76"/>
    <p:sldId id="478" r:id="rId77"/>
    <p:sldId id="481" r:id="rId78"/>
    <p:sldId id="484" r:id="rId79"/>
    <p:sldId id="487" r:id="rId80"/>
    <p:sldId id="490" r:id="rId81"/>
    <p:sldId id="493" r:id="rId82"/>
    <p:sldId id="496" r:id="rId83"/>
    <p:sldId id="499" r:id="rId84"/>
    <p:sldId id="502" r:id="rId85"/>
    <p:sldId id="505" r:id="rId86"/>
    <p:sldId id="508" r:id="rId87"/>
    <p:sldId id="511" r:id="rId88"/>
    <p:sldId id="514" r:id="rId89"/>
    <p:sldId id="517" r:id="rId90"/>
    <p:sldId id="520" r:id="rId91"/>
    <p:sldId id="523" r:id="rId92"/>
    <p:sldId id="526" r:id="rId93"/>
    <p:sldId id="529" r:id="rId94"/>
    <p:sldId id="532" r:id="rId95"/>
    <p:sldId id="535" r:id="rId96"/>
    <p:sldId id="538" r:id="rId97"/>
    <p:sldId id="541" r:id="rId98"/>
    <p:sldId id="544" r:id="rId99"/>
    <p:sldId id="547" r:id="rId100"/>
    <p:sldId id="550" r:id="rId101"/>
    <p:sldId id="553" r:id="rId102"/>
    <p:sldId id="556" r:id="rId103"/>
    <p:sldId id="559" r:id="rId104"/>
    <p:sldId id="562" r:id="rId105"/>
    <p:sldId id="565" r:id="rId106"/>
    <p:sldId id="568" r:id="rId107"/>
    <p:sldId id="571" r:id="rId108"/>
    <p:sldId id="574" r:id="rId109"/>
    <p:sldId id="577" r:id="rId110"/>
    <p:sldId id="580" r:id="rId111"/>
    <p:sldId id="583" r:id="rId112"/>
    <p:sldId id="586" r:id="rId113"/>
    <p:sldId id="589" r:id="rId114"/>
    <p:sldId id="592" r:id="rId115"/>
    <p:sldId id="595" r:id="rId116"/>
    <p:sldId id="598" r:id="rId117"/>
    <p:sldId id="601" r:id="rId118"/>
    <p:sldId id="604" r:id="rId119"/>
    <p:sldId id="607" r:id="rId120"/>
    <p:sldId id="610" r:id="rId121"/>
    <p:sldId id="613" r:id="rId122"/>
    <p:sldId id="616" r:id="rId123"/>
    <p:sldId id="619" r:id="rId124"/>
    <p:sldId id="622" r:id="rId125"/>
    <p:sldId id="625" r:id="rId126"/>
    <p:sldId id="628" r:id="rId127"/>
    <p:sldId id="631" r:id="rId128"/>
    <p:sldId id="634" r:id="rId129"/>
    <p:sldId id="637" r:id="rId130"/>
    <p:sldId id="640" r:id="rId131"/>
    <p:sldId id="643" r:id="rId132"/>
    <p:sldId id="646" r:id="rId133"/>
    <p:sldId id="649" r:id="rId134"/>
    <p:sldId id="652" r:id="rId135"/>
    <p:sldId id="655" r:id="rId136"/>
    <p:sldId id="658" r:id="rId137"/>
    <p:sldId id="661" r:id="rId138"/>
    <p:sldId id="664" r:id="rId139"/>
    <p:sldId id="667" r:id="rId140"/>
    <p:sldId id="670" r:id="rId141"/>
    <p:sldId id="673" r:id="rId142"/>
    <p:sldId id="676" r:id="rId143"/>
    <p:sldId id="679" r:id="rId144"/>
    <p:sldId id="682" r:id="rId145"/>
    <p:sldId id="685" r:id="rId146"/>
    <p:sldId id="688" r:id="rId147"/>
    <p:sldId id="691" r:id="rId148"/>
    <p:sldId id="694" r:id="rId149"/>
    <p:sldId id="697" r:id="rId150"/>
    <p:sldId id="700" r:id="rId151"/>
    <p:sldId id="703" r:id="rId152"/>
    <p:sldId id="706" r:id="rId153"/>
    <p:sldId id="709" r:id="rId154"/>
    <p:sldId id="712" r:id="rId155"/>
    <p:sldId id="715" r:id="rId156"/>
    <p:sldId id="718" r:id="rId157"/>
    <p:sldId id="721" r:id="rId158"/>
    <p:sldId id="724" r:id="rId159"/>
    <p:sldId id="727" r:id="rId160"/>
    <p:sldId id="730" r:id="rId161"/>
    <p:sldId id="733" r:id="rId162"/>
    <p:sldId id="736" r:id="rId163"/>
    <p:sldId id="739" r:id="rId164"/>
    <p:sldId id="742" r:id="rId165"/>
    <p:sldId id="745" r:id="rId166"/>
    <p:sldId id="748" r:id="rId167"/>
    <p:sldId id="751" r:id="rId168"/>
    <p:sldId id="754" r:id="rId169"/>
    <p:sldId id="757" r:id="rId170"/>
    <p:sldId id="760" r:id="rId171"/>
  </p:sldIdLst>
  <p:sldSz cx="9144000" cy="6858000" type="screen4x3"/>
  <p:notesSz cx="6858000" cy="9144000"/>
  <p:custDataLst>
    <p:tags r:id="rId17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00"/>
    <p:restoredTop sz="0"/>
  </p:normalViewPr>
  <p:slideViewPr>
    <p:cSldViewPr>
      <p:cViewPr>
        <p:scale>
          <a:sx n="73" d="100"/>
          <a:sy n="73" d="100"/>
        </p:scale>
        <p:origin x="0" y="0"/>
      </p:cViewPr>
      <p:guideLst/>
    </p:cSldViewPr>
  </p:slideViewPr>
  <p:notesViewPr>
    <p:cSldViewPr>
      <p:cViewPr>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6.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5.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5" Type="http://schemas.openxmlformats.org/officeDocument/2006/relationships/tags" Target="tags/tag1.xml"/><Relationship Id="rId174" Type="http://schemas.openxmlformats.org/officeDocument/2006/relationships/tableStyles" Target="tableStyles.xml"/><Relationship Id="rId173" Type="http://schemas.openxmlformats.org/officeDocument/2006/relationships/viewProps" Target="viewProps.xml"/><Relationship Id="rId172" Type="http://schemas.openxmlformats.org/officeDocument/2006/relationships/presProps" Target="presProps.xml"/><Relationship Id="rId171" Type="http://schemas.openxmlformats.org/officeDocument/2006/relationships/slide" Target="slides/slide168.xml"/><Relationship Id="rId170" Type="http://schemas.openxmlformats.org/officeDocument/2006/relationships/slide" Target="slides/slide167.xml"/><Relationship Id="rId17" Type="http://schemas.openxmlformats.org/officeDocument/2006/relationships/slide" Target="slides/slide14.xml"/><Relationship Id="rId169" Type="http://schemas.openxmlformats.org/officeDocument/2006/relationships/slide" Target="slides/slide166.xml"/><Relationship Id="rId168" Type="http://schemas.openxmlformats.org/officeDocument/2006/relationships/slide" Target="slides/slide165.xml"/><Relationship Id="rId167" Type="http://schemas.openxmlformats.org/officeDocument/2006/relationships/slide" Target="slides/slide164.xml"/><Relationship Id="rId166" Type="http://schemas.openxmlformats.org/officeDocument/2006/relationships/slide" Target="slides/slide163.xml"/><Relationship Id="rId165" Type="http://schemas.openxmlformats.org/officeDocument/2006/relationships/slide" Target="slides/slide162.xml"/><Relationship Id="rId164" Type="http://schemas.openxmlformats.org/officeDocument/2006/relationships/slide" Target="slides/slide161.xml"/><Relationship Id="rId163" Type="http://schemas.openxmlformats.org/officeDocument/2006/relationships/slide" Target="slides/slide160.xml"/><Relationship Id="rId162" Type="http://schemas.openxmlformats.org/officeDocument/2006/relationships/slide" Target="slides/slide159.xml"/><Relationship Id="rId161" Type="http://schemas.openxmlformats.org/officeDocument/2006/relationships/slide" Target="slides/slide158.xml"/><Relationship Id="rId160" Type="http://schemas.openxmlformats.org/officeDocument/2006/relationships/slide" Target="slides/slide157.xml"/><Relationship Id="rId16" Type="http://schemas.openxmlformats.org/officeDocument/2006/relationships/slide" Target="slides/slide13.xml"/><Relationship Id="rId159" Type="http://schemas.openxmlformats.org/officeDocument/2006/relationships/slide" Target="slides/slide156.xml"/><Relationship Id="rId158" Type="http://schemas.openxmlformats.org/officeDocument/2006/relationships/slide" Target="slides/slide155.xml"/><Relationship Id="rId157" Type="http://schemas.openxmlformats.org/officeDocument/2006/relationships/slide" Target="slides/slide154.xml"/><Relationship Id="rId156" Type="http://schemas.openxmlformats.org/officeDocument/2006/relationships/slide" Target="slides/slide153.xml"/><Relationship Id="rId155" Type="http://schemas.openxmlformats.org/officeDocument/2006/relationships/slide" Target="slides/slide152.xml"/><Relationship Id="rId154" Type="http://schemas.openxmlformats.org/officeDocument/2006/relationships/slide" Target="slides/slide151.xml"/><Relationship Id="rId153" Type="http://schemas.openxmlformats.org/officeDocument/2006/relationships/slide" Target="slides/slide150.xml"/><Relationship Id="rId152" Type="http://schemas.openxmlformats.org/officeDocument/2006/relationships/slide" Target="slides/slide149.xml"/><Relationship Id="rId151" Type="http://schemas.openxmlformats.org/officeDocument/2006/relationships/slide" Target="slides/slide148.xml"/><Relationship Id="rId150" Type="http://schemas.openxmlformats.org/officeDocument/2006/relationships/slide" Target="slides/slide147.xml"/><Relationship Id="rId15" Type="http://schemas.openxmlformats.org/officeDocument/2006/relationships/slide" Target="slides/slide12.xml"/><Relationship Id="rId149" Type="http://schemas.openxmlformats.org/officeDocument/2006/relationships/slide" Target="slides/slide146.xml"/><Relationship Id="rId148" Type="http://schemas.openxmlformats.org/officeDocument/2006/relationships/slide" Target="slides/slide145.xml"/><Relationship Id="rId147" Type="http://schemas.openxmlformats.org/officeDocument/2006/relationships/slide" Target="slides/slide144.xml"/><Relationship Id="rId146" Type="http://schemas.openxmlformats.org/officeDocument/2006/relationships/slide" Target="slides/slide143.xml"/><Relationship Id="rId145" Type="http://schemas.openxmlformats.org/officeDocument/2006/relationships/slide" Target="slides/slide142.xml"/><Relationship Id="rId144" Type="http://schemas.openxmlformats.org/officeDocument/2006/relationships/slide" Target="slides/slide141.xml"/><Relationship Id="rId143" Type="http://schemas.openxmlformats.org/officeDocument/2006/relationships/slide" Target="slides/slide140.xml"/><Relationship Id="rId142" Type="http://schemas.openxmlformats.org/officeDocument/2006/relationships/slide" Target="slides/slide139.xml"/><Relationship Id="rId141" Type="http://schemas.openxmlformats.org/officeDocument/2006/relationships/slide" Target="slides/slide138.xml"/><Relationship Id="rId140" Type="http://schemas.openxmlformats.org/officeDocument/2006/relationships/slide" Target="slides/slide137.xml"/><Relationship Id="rId14" Type="http://schemas.openxmlformats.org/officeDocument/2006/relationships/slide" Target="slides/slide11.xml"/><Relationship Id="rId139" Type="http://schemas.openxmlformats.org/officeDocument/2006/relationships/slide" Target="slides/slide136.xml"/><Relationship Id="rId138" Type="http://schemas.openxmlformats.org/officeDocument/2006/relationships/slide" Target="slides/slide135.xml"/><Relationship Id="rId137" Type="http://schemas.openxmlformats.org/officeDocument/2006/relationships/slide" Target="slides/slide134.xml"/><Relationship Id="rId136" Type="http://schemas.openxmlformats.org/officeDocument/2006/relationships/slide" Target="slides/slide133.xml"/><Relationship Id="rId135" Type="http://schemas.openxmlformats.org/officeDocument/2006/relationships/slide" Target="slides/slide132.xml"/><Relationship Id="rId134" Type="http://schemas.openxmlformats.org/officeDocument/2006/relationships/slide" Target="slides/slide131.xml"/><Relationship Id="rId133" Type="http://schemas.openxmlformats.org/officeDocument/2006/relationships/slide" Target="slides/slide130.xml"/><Relationship Id="rId132" Type="http://schemas.openxmlformats.org/officeDocument/2006/relationships/slide" Target="slides/slide129.xml"/><Relationship Id="rId131" Type="http://schemas.openxmlformats.org/officeDocument/2006/relationships/slide" Target="slides/slide128.xml"/><Relationship Id="rId130" Type="http://schemas.openxmlformats.org/officeDocument/2006/relationships/slide" Target="slides/slide127.xml"/><Relationship Id="rId13" Type="http://schemas.openxmlformats.org/officeDocument/2006/relationships/slide" Target="slides/slide10.xml"/><Relationship Id="rId129" Type="http://schemas.openxmlformats.org/officeDocument/2006/relationships/slide" Target="slides/slide126.xml"/><Relationship Id="rId128" Type="http://schemas.openxmlformats.org/officeDocument/2006/relationships/slide" Target="slides/slide125.xml"/><Relationship Id="rId127" Type="http://schemas.openxmlformats.org/officeDocument/2006/relationships/slide" Target="slides/slide124.xml"/><Relationship Id="rId126" Type="http://schemas.openxmlformats.org/officeDocument/2006/relationships/slide" Target="slides/slide123.xml"/><Relationship Id="rId125" Type="http://schemas.openxmlformats.org/officeDocument/2006/relationships/slide" Target="slides/slide122.xml"/><Relationship Id="rId124" Type="http://schemas.openxmlformats.org/officeDocument/2006/relationships/slide" Target="slides/slide121.xml"/><Relationship Id="rId123" Type="http://schemas.openxmlformats.org/officeDocument/2006/relationships/slide" Target="slides/slide120.xml"/><Relationship Id="rId122" Type="http://schemas.openxmlformats.org/officeDocument/2006/relationships/slide" Target="slides/slide119.xml"/><Relationship Id="rId121" Type="http://schemas.openxmlformats.org/officeDocument/2006/relationships/slide" Target="slides/slide118.xml"/><Relationship Id="rId120" Type="http://schemas.openxmlformats.org/officeDocument/2006/relationships/slide" Target="slides/slide117.xml"/><Relationship Id="rId12" Type="http://schemas.openxmlformats.org/officeDocument/2006/relationships/slide" Target="slides/slide9.xml"/><Relationship Id="rId119" Type="http://schemas.openxmlformats.org/officeDocument/2006/relationships/slide" Target="slides/slide116.xml"/><Relationship Id="rId118" Type="http://schemas.openxmlformats.org/officeDocument/2006/relationships/slide" Target="slides/slide115.xml"/><Relationship Id="rId117" Type="http://schemas.openxmlformats.org/officeDocument/2006/relationships/slide" Target="slides/slide114.xml"/><Relationship Id="rId116" Type="http://schemas.openxmlformats.org/officeDocument/2006/relationships/slide" Target="slides/slide113.xml"/><Relationship Id="rId115" Type="http://schemas.openxmlformats.org/officeDocument/2006/relationships/slide" Target="slides/slide112.xml"/><Relationship Id="rId114" Type="http://schemas.openxmlformats.org/officeDocument/2006/relationships/slide" Target="slides/slide111.xml"/><Relationship Id="rId113" Type="http://schemas.openxmlformats.org/officeDocument/2006/relationships/slide" Target="slides/slide110.xml"/><Relationship Id="rId112" Type="http://schemas.openxmlformats.org/officeDocument/2006/relationships/slide" Target="slides/slide109.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8.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Click to edit Master title style</a:t>
            </a:r>
            <a:endParaRPr lang="en-US"/>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2"/>
          </p:nvPr>
        </p:nvSpPr>
        <p:spPr/>
        <p:txBody>
          <a:bodyPr/>
          <a:lstStyle/>
          <a:p>
            <a:fld id="{0CEC1757-643D-46D7-BAC9-16021C86C1CF}" type="datetimeFigureOut">
              <a:rPr lang="en-US" smtClean="0"/>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p:txBody>
          <a:bodyPr/>
          <a:lstStyle/>
          <a:p>
            <a:fld id="{FE453831-8EF6-4D41-AEE6-AE2375A419EF}" type="datetimeFigureOut">
              <a:rPr lang="en-US" smtClean="0"/>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p:txBody>
          <a:bodyPr/>
          <a:lstStyle/>
          <a:p>
            <a:fld id="{C0987B07-864A-4C7B-B464-07790EF70A94}" type="datetimeFigureOut">
              <a:rPr lang="en-US" smtClean="0"/>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8941B1-9068-4216-ACB2-FE4F22C1ED6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A605E5-93E1-4B9A-88B1-3BC0241B007B}" type="slidenum">
              <a:rPr lang="en-US" smtClean="0"/>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48941B1-9068-4216-ACB2-FE4F22C1ED6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A605E5-93E1-4B9A-88B1-3BC0241B007B}" type="slidenum">
              <a:rPr lang="en-US" smtClean="0"/>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F48941B1-9068-4216-ACB2-FE4F22C1ED6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A605E5-93E1-4B9A-88B1-3BC0241B007B}" type="slidenum">
              <a:rPr lang="en-US" smtClean="0"/>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F48941B1-9068-4216-ACB2-FE4F22C1ED6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A605E5-93E1-4B9A-88B1-3BC0241B007B}" type="slidenum">
              <a:rPr lang="en-US" smtClean="0"/>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F48941B1-9068-4216-ACB2-FE4F22C1ED62}"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A605E5-93E1-4B9A-88B1-3BC0241B007B}" type="slidenum">
              <a:rPr lang="en-US" smtClean="0"/>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8941B1-9068-4216-ACB2-FE4F22C1ED62}"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A605E5-93E1-4B9A-88B1-3BC0241B007B}" type="slidenum">
              <a:rPr lang="en-US" smtClean="0"/>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941B1-9068-4216-ACB2-FE4F22C1ED62}"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A605E5-93E1-4B9A-88B1-3BC0241B007B}" type="slidenum">
              <a:rPr lang="en-US" smtClean="0"/>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F48941B1-9068-4216-ACB2-FE4F22C1ED6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A605E5-93E1-4B9A-88B1-3BC0241B007B}" type="slidenum">
              <a:rPr lang="en-US" smtClean="0"/>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p:txBody>
          <a:bodyPr/>
          <a:lstStyle/>
          <a:p>
            <a:fld id="{3F5B4305-0D80-4D3B-B022-1EBC78CA0570}" type="datetimeFigureOut">
              <a:rPr lang="en-US" smtClean="0"/>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F48941B1-9068-4216-ACB2-FE4F22C1ED6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A605E5-93E1-4B9A-88B1-3BC0241B007B}" type="slidenum">
              <a:rPr lang="en-US" smtClean="0"/>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48941B1-9068-4216-ACB2-FE4F22C1ED6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A605E5-93E1-4B9A-88B1-3BC0241B007B}" type="slidenum">
              <a:rPr lang="en-US" smtClean="0"/>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48941B1-9068-4216-ACB2-FE4F22C1ED6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A605E5-93E1-4B9A-88B1-3BC0241B007B}" type="slidenum">
              <a:rPr lang="en-US" smtClean="0"/>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smtClean="0"/>
              <a:t>Click to edit Master text styles</a:t>
            </a:r>
            <a:endParaRPr lang="en-US" smtClean="0"/>
          </a:p>
        </p:txBody>
      </p:sp>
      <p:sp>
        <p:nvSpPr>
          <p:cNvPr id="4" name="Date Placeholder 3"/>
          <p:cNvSpPr>
            <a:spLocks noGrp="1"/>
          </p:cNvSpPr>
          <p:nvPr>
            <p:ph type="dt" sz="half" idx="2"/>
          </p:nvPr>
        </p:nvSpPr>
        <p:spPr/>
        <p:txBody>
          <a:bodyPr/>
          <a:lstStyle/>
          <a:p>
            <a:fld id="{C576F12F-B56B-4AA7-AC46-EFC4B7AEA608}" type="datetimeFigureOut">
              <a:rPr lang="en-US" smtClean="0"/>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3"/>
          </p:nvPr>
        </p:nvSpPr>
        <p:spPr/>
        <p:txBody>
          <a:bodyPr/>
          <a:lstStyle/>
          <a:p>
            <a:fld id="{1EDD7CCC-932A-4A00-B723-B5758C8386A6}" type="datetimeFigureOut">
              <a:rPr lang="en-US" smtClean="0"/>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endParaRPr lang="en-US" smtClean="0"/>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endParaRPr lang="en-US" smtClean="0"/>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5"/>
          </p:nvPr>
        </p:nvSpPr>
        <p:spPr/>
        <p:txBody>
          <a:bodyPr/>
          <a:lstStyle/>
          <a:p>
            <a:fld id="{74750D8B-693D-4671-973E-857A5779B159}" type="datetimeFigureOut">
              <a:rPr lang="en-US" smtClean="0"/>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
          </p:nvPr>
        </p:nvSpPr>
        <p:spPr/>
        <p:txBody>
          <a:bodyPr/>
          <a:lstStyle/>
          <a:p>
            <a:fld id="{B67444D0-5AA6-4664-95F6-DB2190DBBD1A}" type="datetimeFigureOut">
              <a:rPr lang="en-US" smtClean="0"/>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18682D82-AA5A-4530-B9B4-CBAF5824A684}" type="datetimeFigureOut">
              <a:rPr lang="en-US" smtClean="0"/>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endParaRPr lang="en-US" smtClean="0"/>
          </a:p>
        </p:txBody>
      </p:sp>
      <p:sp>
        <p:nvSpPr>
          <p:cNvPr id="5" name="Date Placeholder 4"/>
          <p:cNvSpPr>
            <a:spLocks noGrp="1"/>
          </p:cNvSpPr>
          <p:nvPr>
            <p:ph type="dt" sz="half" idx="3"/>
          </p:nvPr>
        </p:nvSpPr>
        <p:spPr/>
        <p:txBody>
          <a:bodyPr/>
          <a:lstStyle/>
          <a:p>
            <a:fld id="{F5743D4D-56AD-4C5D-9867-28BCBD213DDD}" type="datetimeFigureOut">
              <a:rPr lang="en-US" smtClean="0"/>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endParaRPr lang="en-US" smtClean="0"/>
          </a:p>
        </p:txBody>
      </p:sp>
      <p:sp>
        <p:nvSpPr>
          <p:cNvPr id="5" name="Date Placeholder 4"/>
          <p:cNvSpPr>
            <a:spLocks noGrp="1"/>
          </p:cNvSpPr>
          <p:nvPr>
            <p:ph type="dt" sz="half" idx="3"/>
          </p:nvPr>
        </p:nvSpPr>
        <p:spPr/>
        <p:txBody>
          <a:bodyPr/>
          <a:lstStyle/>
          <a:p>
            <a:fld id="{9A86DF4B-3171-4EE9-89A7-82391D8A533C}" type="datetimeFigureOut">
              <a:rPr lang="en-US" smtClean="0"/>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stStyle>
          <a:p>
            <a:fld id="{F48941B1-9068-4216-ACB2-FE4F22C1ED62}"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stStyle>
          <a:p>
            <a:fld id="{0BA605E5-93E1-4B9A-88B1-3BC0241B007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 y="106045"/>
            <a:ext cx="10515600" cy="4165600"/>
          </a:xfrm>
        </p:spPr>
        <p:txBody>
          <a:bodyPr>
            <a:normAutofit/>
          </a:bodyPr>
          <a:lstStyle/>
          <a:p>
            <a:r>
              <a:rPr lang="en-US" b="1" smtClean="0">
                <a:latin typeface="Times New Roman" panose="02020603050405020304" pitchFamily="18" charset="0"/>
                <a:cs typeface="Times New Roman" panose="02020603050405020304" pitchFamily="18" charset="0"/>
              </a:rPr>
              <a:t>VACCINE AND IMMUNIZATION	</a:t>
            </a:r>
            <a:br>
              <a:rPr lang="en-US" b="1" smtClean="0">
                <a:latin typeface="Times New Roman" panose="02020603050405020304" pitchFamily="18" charset="0"/>
                <a:cs typeface="Times New Roman" panose="02020603050405020304" pitchFamily="18" charset="0"/>
              </a:rPr>
            </a:br>
            <a:r>
              <a:rPr lang="en-US" b="1" smtClean="0">
                <a:latin typeface="Times New Roman" panose="02020603050405020304" pitchFamily="18" charset="0"/>
                <a:cs typeface="Times New Roman" panose="02020603050405020304" pitchFamily="18" charset="0"/>
              </a:rPr>
              <a:t> 			</a:t>
            </a:r>
            <a:br>
              <a:rPr lang="en-US" b="1" smtClean="0">
                <a:latin typeface="Times New Roman" panose="02020603050405020304" pitchFamily="18" charset="0"/>
                <a:cs typeface="Times New Roman" panose="02020603050405020304" pitchFamily="18" charset="0"/>
              </a:rPr>
            </a:br>
            <a:r>
              <a:rPr lang="en-US" b="1" smtClean="0">
                <a:latin typeface="Times New Roman" panose="02020603050405020304" pitchFamily="18" charset="0"/>
                <a:cs typeface="Times New Roman" panose="02020603050405020304" pitchFamily="18" charset="0"/>
              </a:rPr>
              <a:t>				(K.E.P.I.)</a:t>
            </a:r>
            <a:br>
              <a:rPr lang="en-US" b="1" smtClean="0">
                <a:latin typeface="Times New Roman" panose="02020603050405020304" pitchFamily="18" charset="0"/>
                <a:cs typeface="Times New Roman" panose="02020603050405020304" pitchFamily="18" charset="0"/>
              </a:rPr>
            </a:br>
            <a:endParaRPr lang="en-US"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3657600"/>
            <a:ext cx="10515600" cy="3568699"/>
          </a:xfrm>
        </p:spPr>
        <p:txBody>
          <a:bodyPr>
            <a:normAutofit/>
          </a:bodyPr>
          <a:lstStyle/>
          <a:p>
            <a:pPr marL="0" indent="0">
              <a:buNone/>
            </a:pPr>
            <a:r>
              <a:rPr lang="en-US" sz="4000" smtClean="0"/>
              <a:t>  </a:t>
            </a:r>
            <a:endParaRPr lang="en-US" sz="4000" smtClean="0"/>
          </a:p>
          <a:p>
            <a:pPr marL="0" indent="0">
              <a:buNone/>
            </a:pPr>
            <a:r>
              <a:rPr lang="en-US" sz="4000" smtClean="0"/>
              <a:t>			BY P.M. MWAMBAO. </a:t>
            </a:r>
            <a:endParaRPr lang="en-US" sz="4000" smtClean="0"/>
          </a:p>
          <a:p>
            <a:endParaRPr lang="en-US" sz="400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7215" y="0"/>
            <a:ext cx="5365115" cy="704215"/>
          </a:xfrm>
        </p:spPr>
        <p:txBody>
          <a:bodyPr>
            <a:normAutofit fontScale="90000"/>
          </a:bodyPr>
          <a:lstStyle/>
          <a:p>
            <a:r>
              <a:rPr lang="en-US" b="1" u="sng" smtClean="0">
                <a:latin typeface="Times New Roman" panose="02020603050405020304" pitchFamily="18" charset="0"/>
                <a:cs typeface="Times New Roman" panose="02020603050405020304" pitchFamily="18" charset="0"/>
              </a:rPr>
              <a:t>K.E.P.I Objectives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63855" y="704215"/>
            <a:ext cx="8333105" cy="6062345"/>
          </a:xfrm>
        </p:spPr>
        <p:txBody>
          <a:bodyPr>
            <a:noAutofit/>
          </a:bodyPr>
          <a:lstStyle/>
          <a:p>
            <a:pPr marL="0" indent="0">
              <a:buNone/>
            </a:pPr>
            <a:r>
              <a:rPr lang="en-US" sz="2600" smtClean="0">
                <a:latin typeface="Times New Roman" panose="02020603050405020304" pitchFamily="18" charset="0"/>
                <a:cs typeface="Times New Roman" panose="02020603050405020304" pitchFamily="18" charset="0"/>
              </a:rPr>
              <a:t>1. </a:t>
            </a:r>
            <a:r>
              <a:rPr lang="en-US" sz="2600" b="1" i="1" smtClean="0">
                <a:latin typeface="Times New Roman" panose="02020603050405020304" pitchFamily="18" charset="0"/>
                <a:cs typeface="Times New Roman" panose="02020603050405020304" pitchFamily="18" charset="0"/>
              </a:rPr>
              <a:t>Increase immunization coverage</a:t>
            </a:r>
            <a:r>
              <a:rPr lang="en-US" sz="2600" smtClean="0">
                <a:latin typeface="Times New Roman" panose="02020603050405020304" pitchFamily="18" charset="0"/>
                <a:cs typeface="Times New Roman" panose="02020603050405020304" pitchFamily="18" charset="0"/>
              </a:rPr>
              <a:t>.</a:t>
            </a:r>
            <a:endParaRPr lang="en-US" sz="2600" smtClean="0">
              <a:latin typeface="Times New Roman" panose="02020603050405020304" pitchFamily="18" charset="0"/>
              <a:cs typeface="Times New Roman" panose="02020603050405020304" pitchFamily="18" charset="0"/>
            </a:endParaRPr>
          </a:p>
          <a:p>
            <a:pPr marL="0" indent="0">
              <a:buNone/>
            </a:pPr>
            <a:r>
              <a:rPr lang="en-US" sz="2600" smtClean="0">
                <a:latin typeface="Times New Roman" panose="02020603050405020304" pitchFamily="18" charset="0"/>
                <a:cs typeface="Times New Roman" panose="02020603050405020304" pitchFamily="18" charset="0"/>
              </a:rPr>
              <a:t>- To attain minimum of 80% for all antigens coverage now 90%.</a:t>
            </a:r>
            <a:endParaRPr lang="en-US" sz="2600" smtClean="0">
              <a:latin typeface="Times New Roman" panose="02020603050405020304" pitchFamily="18" charset="0"/>
              <a:cs typeface="Times New Roman" panose="02020603050405020304" pitchFamily="18" charset="0"/>
            </a:endParaRPr>
          </a:p>
          <a:p>
            <a:pPr marL="0" indent="0">
              <a:buNone/>
            </a:pPr>
            <a:r>
              <a:rPr lang="en-US" sz="2600" smtClean="0">
                <a:latin typeface="Times New Roman" panose="02020603050405020304" pitchFamily="18" charset="0"/>
                <a:cs typeface="Times New Roman" panose="02020603050405020304" pitchFamily="18" charset="0"/>
              </a:rPr>
              <a:t>2. </a:t>
            </a:r>
            <a:r>
              <a:rPr lang="en-US" sz="2600" b="1" i="1" smtClean="0">
                <a:latin typeface="Times New Roman" panose="02020603050405020304" pitchFamily="18" charset="0"/>
                <a:cs typeface="Times New Roman" panose="02020603050405020304" pitchFamily="18" charset="0"/>
              </a:rPr>
              <a:t>Maintenance of cold chain system</a:t>
            </a:r>
            <a:r>
              <a:rPr lang="en-US" sz="2600" smtClean="0">
                <a:latin typeface="Times New Roman" panose="02020603050405020304" pitchFamily="18" charset="0"/>
                <a:cs typeface="Times New Roman" panose="02020603050405020304" pitchFamily="18" charset="0"/>
              </a:rPr>
              <a:t>.</a:t>
            </a:r>
            <a:endParaRPr lang="en-US" sz="2600" smtClean="0">
              <a:latin typeface="Times New Roman" panose="02020603050405020304" pitchFamily="18" charset="0"/>
              <a:cs typeface="Times New Roman" panose="02020603050405020304" pitchFamily="18" charset="0"/>
            </a:endParaRPr>
          </a:p>
          <a:p>
            <a:pPr>
              <a:buFontTx/>
              <a:buChar char="-"/>
            </a:pPr>
            <a:r>
              <a:rPr lang="en-US" sz="2600" smtClean="0">
                <a:latin typeface="Times New Roman" panose="02020603050405020304" pitchFamily="18" charset="0"/>
                <a:cs typeface="Times New Roman" panose="02020603050405020304" pitchFamily="18" charset="0"/>
              </a:rPr>
              <a:t>In terms of better vaccine storage and handling so as to ensure that the increased immunization coverage was with potent vaccine .</a:t>
            </a:r>
            <a:endParaRPr lang="en-US" sz="2600" smtClean="0">
              <a:latin typeface="Times New Roman" panose="02020603050405020304" pitchFamily="18" charset="0"/>
              <a:cs typeface="Times New Roman" panose="02020603050405020304" pitchFamily="18" charset="0"/>
            </a:endParaRPr>
          </a:p>
          <a:p>
            <a:pPr>
              <a:buFontTx/>
              <a:buChar char="-"/>
            </a:pPr>
            <a:r>
              <a:rPr lang="en-US" sz="2600" smtClean="0">
                <a:latin typeface="Times New Roman" panose="02020603050405020304" pitchFamily="18" charset="0"/>
                <a:cs typeface="Times New Roman" panose="02020603050405020304" pitchFamily="18" charset="0"/>
              </a:rPr>
              <a:t>Cold chain equipment's such as freezer , refrigerators and cold boxes were to be supplied to all health facilities.</a:t>
            </a:r>
            <a:endParaRPr lang="en-US" sz="2600" smtClean="0">
              <a:latin typeface="Times New Roman" panose="02020603050405020304" pitchFamily="18" charset="0"/>
              <a:cs typeface="Times New Roman" panose="02020603050405020304" pitchFamily="18" charset="0"/>
            </a:endParaRPr>
          </a:p>
          <a:p>
            <a:pPr marL="0" indent="0">
              <a:buNone/>
            </a:pPr>
            <a:r>
              <a:rPr lang="en-US" sz="2600" smtClean="0">
                <a:latin typeface="Times New Roman" panose="02020603050405020304" pitchFamily="18" charset="0"/>
                <a:cs typeface="Times New Roman" panose="02020603050405020304" pitchFamily="18" charset="0"/>
              </a:rPr>
              <a:t>3. </a:t>
            </a:r>
            <a:r>
              <a:rPr lang="en-US" sz="2600" b="1" i="1" smtClean="0">
                <a:latin typeface="Times New Roman" panose="02020603050405020304" pitchFamily="18" charset="0"/>
                <a:cs typeface="Times New Roman" panose="02020603050405020304" pitchFamily="18" charset="0"/>
              </a:rPr>
              <a:t>Training</a:t>
            </a:r>
            <a:r>
              <a:rPr lang="en-US" sz="2600" smtClean="0">
                <a:latin typeface="Times New Roman" panose="02020603050405020304" pitchFamily="18" charset="0"/>
                <a:cs typeface="Times New Roman" panose="02020603050405020304" pitchFamily="18" charset="0"/>
              </a:rPr>
              <a:t> .</a:t>
            </a:r>
            <a:endParaRPr lang="en-US" sz="2600" smtClean="0">
              <a:latin typeface="Times New Roman" panose="02020603050405020304" pitchFamily="18" charset="0"/>
              <a:cs typeface="Times New Roman" panose="02020603050405020304" pitchFamily="18" charset="0"/>
            </a:endParaRPr>
          </a:p>
          <a:p>
            <a:pPr>
              <a:buFontTx/>
              <a:buChar char="-"/>
            </a:pPr>
            <a:r>
              <a:rPr lang="en-US" sz="2600" smtClean="0">
                <a:latin typeface="Times New Roman" panose="02020603050405020304" pitchFamily="18" charset="0"/>
                <a:cs typeface="Times New Roman" panose="02020603050405020304" pitchFamily="18" charset="0"/>
              </a:rPr>
              <a:t>Training was to be at  three types:</a:t>
            </a:r>
            <a:endParaRPr lang="en-US" sz="2600"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z="2600" smtClean="0">
                <a:latin typeface="Times New Roman" panose="02020603050405020304" pitchFamily="18" charset="0"/>
                <a:cs typeface="Times New Roman" panose="02020603050405020304" pitchFamily="18" charset="0"/>
              </a:rPr>
              <a:t>At senior.</a:t>
            </a:r>
            <a:endParaRPr lang="en-US" sz="2600"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z="2600" smtClean="0">
                <a:latin typeface="Times New Roman" panose="02020603050405020304" pitchFamily="18" charset="0"/>
                <a:cs typeface="Times New Roman" panose="02020603050405020304" pitchFamily="18" charset="0"/>
              </a:rPr>
              <a:t>Supervisory.</a:t>
            </a:r>
            <a:endParaRPr lang="en-US" sz="2600"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z="2600" smtClean="0">
                <a:latin typeface="Times New Roman" panose="02020603050405020304" pitchFamily="18" charset="0"/>
                <a:cs typeface="Times New Roman" panose="02020603050405020304" pitchFamily="18" charset="0"/>
              </a:rPr>
              <a:t>Operational level</a:t>
            </a:r>
            <a:endParaRPr lang="en-US" sz="2600" smtClean="0">
              <a:latin typeface="Times New Roman" panose="02020603050405020304" pitchFamily="18" charset="0"/>
              <a:cs typeface="Times New Roman" panose="02020603050405020304" pitchFamily="18" charset="0"/>
            </a:endParaRPr>
          </a:p>
          <a:p>
            <a:pPr marL="0" indent="0">
              <a:buNone/>
            </a:pPr>
            <a:r>
              <a:rPr lang="en-US" sz="2600" smtClean="0">
                <a:latin typeface="Times New Roman" panose="02020603050405020304" pitchFamily="18" charset="0"/>
                <a:cs typeface="Times New Roman" panose="02020603050405020304" pitchFamily="18" charset="0"/>
              </a:rPr>
              <a:t>- It was aimed at improving the managerial skills of health workers.</a:t>
            </a:r>
            <a:endParaRPr lang="en-US" sz="2600"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185"/>
            <a:ext cx="10515600" cy="1607820"/>
          </a:xfrm>
        </p:spPr>
        <p:txBody>
          <a:bodyPr/>
          <a:lstStyle/>
          <a:p>
            <a:endParaRPr lang="en-US"/>
          </a:p>
        </p:txBody>
      </p:sp>
      <p:graphicFrame>
        <p:nvGraphicFramePr>
          <p:cNvPr id="5" name="Content Placeholder 4"/>
          <p:cNvGraphicFramePr>
            <a:graphicFrameLocks noGrp="1"/>
          </p:cNvGraphicFramePr>
          <p:nvPr>
            <p:ph idx="1"/>
          </p:nvPr>
        </p:nvGraphicFramePr>
        <p:xfrm>
          <a:off x="59690" y="680085"/>
          <a:ext cx="12472670" cy="9827260"/>
        </p:xfrm>
        <a:graphic>
          <a:graphicData uri="http://schemas.openxmlformats.org/drawingml/2006/table">
            <a:tbl>
              <a:tblPr firstRow="1" bandRow="1">
                <a:tableStyleId>{5940675A-B579-460E-94D1-54222C63F5DA}</a:tableStyleId>
              </a:tblPr>
              <a:tblGrid>
                <a:gridCol w="2164715"/>
                <a:gridCol w="1141730"/>
                <a:gridCol w="1115695"/>
                <a:gridCol w="1226820"/>
                <a:gridCol w="1359535"/>
                <a:gridCol w="1297305"/>
                <a:gridCol w="1606550"/>
                <a:gridCol w="1075055"/>
                <a:gridCol w="1485265"/>
              </a:tblGrid>
              <a:tr h="1304925">
                <a:tc>
                  <a:txBody>
                    <a:bodyPr wrap="square"/>
                    <a:lstStyle/>
                    <a:p>
                      <a:endParaRPr lang="en-US" sz="2200" smtClean="0">
                        <a:latin typeface="Times New Roman" panose="02020603050405020304" pitchFamily="18" charset="0"/>
                        <a:cs typeface="Times New Roman" panose="02020603050405020304" pitchFamily="18" charset="0"/>
                      </a:endParaRPr>
                    </a:p>
                    <a:p>
                      <a:r>
                        <a:rPr lang="en-US" sz="2200" b="1" smtClean="0">
                          <a:latin typeface="Times New Roman" panose="02020603050405020304" pitchFamily="18" charset="0"/>
                          <a:cs typeface="Times New Roman" panose="02020603050405020304" pitchFamily="18" charset="0"/>
                        </a:rPr>
                        <a:t>VACCINE</a:t>
                      </a:r>
                      <a:endParaRPr lang="en-US" sz="2200" b="1">
                        <a:latin typeface="Times New Roman" panose="02020603050405020304" pitchFamily="18" charset="0"/>
                        <a:cs typeface="Times New Roman" panose="02020603050405020304" pitchFamily="18" charset="0"/>
                      </a:endParaRPr>
                    </a:p>
                  </a:txBody>
                  <a:tcPr vert="horz"/>
                </a:tc>
                <a:tc gridSpan="8">
                  <a:txBody>
                    <a:bodyPr wrap="square"/>
                    <a:lstStyle/>
                    <a:p>
                      <a:endParaRPr lang="en-US" sz="2200" smtClean="0">
                        <a:latin typeface="Times New Roman" panose="02020603050405020304" pitchFamily="18" charset="0"/>
                        <a:cs typeface="Times New Roman" panose="02020603050405020304" pitchFamily="18" charset="0"/>
                      </a:endParaRPr>
                    </a:p>
                    <a:p>
                      <a:pPr algn="ctr"/>
                      <a:r>
                        <a:rPr lang="en-US" sz="2200" b="1" smtClean="0">
                          <a:latin typeface="Times New Roman" panose="02020603050405020304" pitchFamily="18" charset="0"/>
                          <a:cs typeface="Times New Roman" panose="02020603050405020304" pitchFamily="18" charset="0"/>
                        </a:rPr>
                        <a:t>AGE OF TH</a:t>
                      </a:r>
                      <a:r>
                        <a:rPr lang="en-US" sz="2200" b="1" baseline="0" smtClean="0">
                          <a:latin typeface="Times New Roman" panose="02020603050405020304" pitchFamily="18" charset="0"/>
                          <a:cs typeface="Times New Roman" panose="02020603050405020304" pitchFamily="18" charset="0"/>
                        </a:rPr>
                        <a:t>E CHILD </a:t>
                      </a:r>
                      <a:endParaRPr lang="en-US" sz="2200" b="1" baseline="0" smtClean="0">
                        <a:latin typeface="Times New Roman" panose="02020603050405020304" pitchFamily="18" charset="0"/>
                        <a:cs typeface="Times New Roman" panose="02020603050405020304" pitchFamily="18" charset="0"/>
                      </a:endParaRPr>
                    </a:p>
                    <a:p>
                      <a:endParaRPr lang="en-US" sz="2200">
                        <a:latin typeface="Times New Roman" panose="02020603050405020304" pitchFamily="18" charset="0"/>
                        <a:cs typeface="Times New Roman" panose="02020603050405020304" pitchFamily="18" charset="0"/>
                      </a:endParaRPr>
                    </a:p>
                  </a:txBody>
                  <a:tcPr vert="horz"/>
                </a:tc>
                <a:tc hMerge="1">
                  <a:tcPr/>
                </a:tc>
                <a:tc hMerge="1">
                  <a:tcPr/>
                </a:tc>
                <a:tc hMerge="1">
                  <a:tcPr/>
                </a:tc>
                <a:tc hMerge="1">
                  <a:tcPr/>
                </a:tc>
                <a:tc hMerge="1">
                  <a:tcPr/>
                </a:tc>
                <a:tc hMerge="1">
                  <a:tcPr/>
                </a:tc>
                <a:tc hMerge="1">
                  <a:tcPr/>
                </a:tc>
              </a:tr>
              <a:tr h="1616075">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At birth /first</a:t>
                      </a:r>
                      <a:r>
                        <a:rPr lang="en-US" sz="2200" baseline="0" smtClean="0">
                          <a:latin typeface="Times New Roman" panose="02020603050405020304" pitchFamily="18" charset="0"/>
                          <a:cs typeface="Times New Roman" panose="02020603050405020304" pitchFamily="18" charset="0"/>
                        </a:rPr>
                        <a:t> contact</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6 weeks</a:t>
                      </a:r>
                      <a:r>
                        <a:rPr lang="en-US" sz="2200" baseline="0" smtClean="0">
                          <a:latin typeface="Times New Roman" panose="02020603050405020304" pitchFamily="18" charset="0"/>
                          <a:cs typeface="Times New Roman" panose="02020603050405020304" pitchFamily="18" charset="0"/>
                        </a:rPr>
                        <a:t> </a:t>
                      </a:r>
                      <a:r>
                        <a:rPr lang="en-US" sz="2200" smtClean="0">
                          <a:latin typeface="Times New Roman" panose="02020603050405020304" pitchFamily="18" charset="0"/>
                          <a:cs typeface="Times New Roman" panose="02020603050405020304" pitchFamily="18" charset="0"/>
                        </a:rPr>
                        <a:t>First contact</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10 weeks First contact </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14 weeks First</a:t>
                      </a:r>
                      <a:r>
                        <a:rPr lang="en-US" sz="2200" baseline="0" smtClean="0">
                          <a:latin typeface="Times New Roman" panose="02020603050405020304" pitchFamily="18" charset="0"/>
                          <a:cs typeface="Times New Roman" panose="02020603050405020304" pitchFamily="18" charset="0"/>
                        </a:rPr>
                        <a:t> contact </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6</a:t>
                      </a:r>
                      <a:r>
                        <a:rPr lang="en-US" sz="2200" baseline="0" smtClean="0">
                          <a:latin typeface="Times New Roman" panose="02020603050405020304" pitchFamily="18" charset="0"/>
                          <a:cs typeface="Times New Roman" panose="02020603050405020304" pitchFamily="18" charset="0"/>
                        </a:rPr>
                        <a:t> months </a:t>
                      </a:r>
                      <a:r>
                        <a:rPr lang="en-US" sz="2200" smtClean="0">
                          <a:latin typeface="Times New Roman" panose="02020603050405020304" pitchFamily="18" charset="0"/>
                          <a:cs typeface="Times New Roman" panose="02020603050405020304" pitchFamily="18" charset="0"/>
                        </a:rPr>
                        <a:t> </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 9 month</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18</a:t>
                      </a:r>
                      <a:r>
                        <a:rPr lang="en-US" sz="2200" baseline="0" smtClean="0">
                          <a:latin typeface="Times New Roman" panose="02020603050405020304" pitchFamily="18" charset="0"/>
                          <a:cs typeface="Times New Roman" panose="02020603050405020304" pitchFamily="18" charset="0"/>
                        </a:rPr>
                        <a:t> months</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10 years </a:t>
                      </a:r>
                      <a:endParaRPr lang="en-US" sz="2200">
                        <a:latin typeface="Times New Roman" panose="02020603050405020304" pitchFamily="18" charset="0"/>
                        <a:cs typeface="Times New Roman" panose="02020603050405020304" pitchFamily="18" charset="0"/>
                      </a:endParaRPr>
                    </a:p>
                  </a:txBody>
                  <a:tcPr vert="horz"/>
                </a:tc>
              </a:tr>
              <a:tr h="859155">
                <a:tc>
                  <a:txBody>
                    <a:bodyPr wrap="square"/>
                    <a:lstStyle/>
                    <a:p>
                      <a:r>
                        <a:rPr lang="en-US" sz="2200" smtClean="0">
                          <a:latin typeface="Times New Roman" panose="02020603050405020304" pitchFamily="18" charset="0"/>
                          <a:cs typeface="Times New Roman" panose="02020603050405020304" pitchFamily="18" charset="0"/>
                        </a:rPr>
                        <a:t>BCG OPVO</a:t>
                      </a:r>
                      <a:endParaRPr lang="en-US" sz="2200" smtClean="0">
                        <a:latin typeface="Times New Roman" panose="02020603050405020304" pitchFamily="18" charset="0"/>
                        <a:cs typeface="Times New Roman" panose="02020603050405020304" pitchFamily="18" charset="0"/>
                      </a:endParaRPr>
                    </a:p>
                    <a:p>
                      <a:r>
                        <a:rPr lang="en-US" sz="2200" smtClean="0">
                          <a:latin typeface="Times New Roman" panose="02020603050405020304" pitchFamily="18" charset="0"/>
                          <a:cs typeface="Times New Roman" panose="02020603050405020304" pitchFamily="18" charset="0"/>
                        </a:rPr>
                        <a:t>Within</a:t>
                      </a:r>
                      <a:r>
                        <a:rPr lang="en-US" sz="2200" baseline="0" smtClean="0">
                          <a:latin typeface="Times New Roman" panose="02020603050405020304" pitchFamily="18" charset="0"/>
                          <a:cs typeface="Times New Roman" panose="02020603050405020304" pitchFamily="18" charset="0"/>
                        </a:rPr>
                        <a:t> 2 weeks </a:t>
                      </a:r>
                      <a:r>
                        <a:rPr lang="en-US" sz="2200" smtClean="0">
                          <a:latin typeface="Times New Roman" panose="02020603050405020304" pitchFamily="18" charset="0"/>
                          <a:cs typeface="Times New Roman" panose="02020603050405020304" pitchFamily="18" charset="0"/>
                        </a:rPr>
                        <a:t> </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r>
              <a:tr h="931545">
                <a:tc>
                  <a:txBody>
                    <a:bodyPr wrap="square"/>
                    <a:lstStyle/>
                    <a:p>
                      <a:r>
                        <a:rPr lang="en-US" sz="2200" smtClean="0">
                          <a:latin typeface="Times New Roman" panose="02020603050405020304" pitchFamily="18" charset="0"/>
                          <a:cs typeface="Times New Roman" panose="02020603050405020304" pitchFamily="18" charset="0"/>
                        </a:rPr>
                        <a:t>OPVI, penta</a:t>
                      </a:r>
                      <a:r>
                        <a:rPr lang="en-US" sz="2200" baseline="0" smtClean="0">
                          <a:latin typeface="Times New Roman" panose="02020603050405020304" pitchFamily="18" charset="0"/>
                          <a:cs typeface="Times New Roman" panose="02020603050405020304" pitchFamily="18" charset="0"/>
                        </a:rPr>
                        <a:t> 1.</a:t>
                      </a:r>
                      <a:endParaRPr lang="en-US" sz="2200" baseline="0" smtClean="0">
                        <a:latin typeface="Times New Roman" panose="02020603050405020304" pitchFamily="18" charset="0"/>
                        <a:cs typeface="Times New Roman" panose="02020603050405020304" pitchFamily="18" charset="0"/>
                      </a:endParaRPr>
                    </a:p>
                    <a:p>
                      <a:r>
                        <a:rPr lang="en-US" sz="2200" baseline="0" smtClean="0">
                          <a:latin typeface="Times New Roman" panose="02020603050405020304" pitchFamily="18" charset="0"/>
                          <a:cs typeface="Times New Roman" panose="02020603050405020304" pitchFamily="18" charset="0"/>
                        </a:rPr>
                        <a:t>PCVIO Rota 1</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r>
              <a:tr h="859790">
                <a:tc>
                  <a:txBody>
                    <a:bodyPr wrap="square"/>
                    <a:lstStyle/>
                    <a:p>
                      <a:r>
                        <a:rPr lang="en-US" sz="2200" smtClean="0">
                          <a:latin typeface="Times New Roman" panose="02020603050405020304" pitchFamily="18" charset="0"/>
                          <a:cs typeface="Times New Roman" panose="02020603050405020304" pitchFamily="18" charset="0"/>
                        </a:rPr>
                        <a:t>OPV2</a:t>
                      </a:r>
                      <a:r>
                        <a:rPr lang="en-US" sz="2200" baseline="0" smtClean="0">
                          <a:latin typeface="Times New Roman" panose="02020603050405020304" pitchFamily="18" charset="0"/>
                          <a:cs typeface="Times New Roman" panose="02020603050405020304" pitchFamily="18" charset="0"/>
                        </a:rPr>
                        <a:t> , Penta 2.</a:t>
                      </a:r>
                      <a:endParaRPr lang="en-US" sz="2200" baseline="0" smtClean="0">
                        <a:latin typeface="Times New Roman" panose="02020603050405020304" pitchFamily="18" charset="0"/>
                        <a:cs typeface="Times New Roman" panose="02020603050405020304" pitchFamily="18" charset="0"/>
                      </a:endParaRPr>
                    </a:p>
                    <a:p>
                      <a:r>
                        <a:rPr lang="en-US" sz="2200" baseline="0" smtClean="0">
                          <a:latin typeface="Times New Roman" panose="02020603050405020304" pitchFamily="18" charset="0"/>
                          <a:cs typeface="Times New Roman" panose="02020603050405020304" pitchFamily="18" charset="0"/>
                        </a:rPr>
                        <a:t>PCVIO 2, Rota 2</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r>
              <a:tr h="859790">
                <a:tc>
                  <a:txBody>
                    <a:bodyPr wrap="square"/>
                    <a:lstStyle/>
                    <a:p>
                      <a:r>
                        <a:rPr lang="en-US" sz="2200" smtClean="0">
                          <a:latin typeface="Times New Roman" panose="02020603050405020304" pitchFamily="18" charset="0"/>
                          <a:cs typeface="Times New Roman" panose="02020603050405020304" pitchFamily="18" charset="0"/>
                        </a:rPr>
                        <a:t>OPV3,Penta</a:t>
                      </a:r>
                      <a:r>
                        <a:rPr lang="en-US" sz="2200" baseline="0" smtClean="0">
                          <a:latin typeface="Times New Roman" panose="02020603050405020304" pitchFamily="18" charset="0"/>
                          <a:cs typeface="Times New Roman" panose="02020603050405020304" pitchFamily="18" charset="0"/>
                        </a:rPr>
                        <a:t> 3.</a:t>
                      </a:r>
                      <a:endParaRPr lang="en-US" sz="2200" baseline="0" smtClean="0">
                        <a:latin typeface="Times New Roman" panose="02020603050405020304" pitchFamily="18" charset="0"/>
                        <a:cs typeface="Times New Roman" panose="02020603050405020304" pitchFamily="18" charset="0"/>
                      </a:endParaRPr>
                    </a:p>
                    <a:p>
                      <a:r>
                        <a:rPr lang="en-US" sz="2200" baseline="0" smtClean="0">
                          <a:latin typeface="Times New Roman" panose="02020603050405020304" pitchFamily="18" charset="0"/>
                          <a:cs typeface="Times New Roman" panose="02020603050405020304" pitchFamily="18" charset="0"/>
                        </a:rPr>
                        <a:t>PCVIO3, Rota 3</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r>
              <a:tr h="506730">
                <a:tc>
                  <a:txBody>
                    <a:bodyPr wrap="square"/>
                    <a:lstStyle/>
                    <a:p>
                      <a:r>
                        <a:rPr lang="en-US" sz="2200" smtClean="0">
                          <a:latin typeface="Times New Roman" panose="02020603050405020304" pitchFamily="18" charset="0"/>
                          <a:cs typeface="Times New Roman" panose="02020603050405020304" pitchFamily="18" charset="0"/>
                        </a:rPr>
                        <a:t>Vitamin A</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r>
              <a:tr h="860425">
                <a:tc>
                  <a:txBody>
                    <a:bodyPr wrap="square"/>
                    <a:lstStyle/>
                    <a:p>
                      <a:r>
                        <a:rPr lang="en-US" sz="2200" smtClean="0">
                          <a:latin typeface="Times New Roman" panose="02020603050405020304" pitchFamily="18" charset="0"/>
                          <a:cs typeface="Times New Roman" panose="02020603050405020304" pitchFamily="18" charset="0"/>
                        </a:rPr>
                        <a:t>Measles 1</a:t>
                      </a:r>
                      <a:r>
                        <a:rPr lang="en-US" sz="2200" baseline="0" smtClean="0">
                          <a:latin typeface="Times New Roman" panose="02020603050405020304" pitchFamily="18" charset="0"/>
                          <a:cs typeface="Times New Roman" panose="02020603050405020304" pitchFamily="18" charset="0"/>
                        </a:rPr>
                        <a:t> and yellow fever.</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r>
              <a:tr h="506730">
                <a:tc>
                  <a:txBody>
                    <a:bodyPr wrap="square"/>
                    <a:lstStyle/>
                    <a:p>
                      <a:r>
                        <a:rPr lang="en-US" sz="2200" smtClean="0">
                          <a:latin typeface="Times New Roman" panose="02020603050405020304" pitchFamily="18" charset="0"/>
                          <a:cs typeface="Times New Roman" panose="02020603050405020304" pitchFamily="18" charset="0"/>
                        </a:rPr>
                        <a:t>Measles 2</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r>
              <a:tr h="507365">
                <a:tc>
                  <a:txBody>
                    <a:bodyPr wrap="square"/>
                    <a:lstStyle/>
                    <a:p>
                      <a:r>
                        <a:rPr lang="en-US" sz="2200" smtClean="0">
                          <a:latin typeface="Times New Roman" panose="02020603050405020304" pitchFamily="18" charset="0"/>
                          <a:cs typeface="Times New Roman" panose="02020603050405020304" pitchFamily="18" charset="0"/>
                        </a:rPr>
                        <a:t>Rota</a:t>
                      </a:r>
                      <a:r>
                        <a:rPr lang="en-US" sz="2200" baseline="0" smtClean="0">
                          <a:latin typeface="Times New Roman" panose="02020603050405020304" pitchFamily="18" charset="0"/>
                          <a:cs typeface="Times New Roman" panose="02020603050405020304" pitchFamily="18" charset="0"/>
                        </a:rPr>
                        <a:t> virus .</a:t>
                      </a:r>
                      <a:endParaRPr lang="en-US" sz="2200" baseline="0" smtClean="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r>
              <a:tr h="507365">
                <a:tc>
                  <a:txBody>
                    <a:bodyPr wrap="square"/>
                    <a:lstStyle/>
                    <a:p>
                      <a:r>
                        <a:rPr lang="en-US" sz="2200" smtClean="0">
                          <a:latin typeface="Times New Roman" panose="02020603050405020304" pitchFamily="18" charset="0"/>
                          <a:cs typeface="Times New Roman" panose="02020603050405020304" pitchFamily="18" charset="0"/>
                        </a:rPr>
                        <a:t>HPV</a:t>
                      </a:r>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r>
                        <a:rPr lang="en-US" sz="2200" smtClean="0">
                          <a:latin typeface="Times New Roman" panose="02020603050405020304" pitchFamily="18" charset="0"/>
                          <a:cs typeface="Times New Roman" panose="02020603050405020304" pitchFamily="18" charset="0"/>
                        </a:rPr>
                        <a:t>√</a:t>
                      </a:r>
                      <a:endParaRPr lang="en-US" sz="2200">
                        <a:latin typeface="Times New Roman" panose="02020603050405020304" pitchFamily="18" charset="0"/>
                        <a:cs typeface="Times New Roman" panose="02020603050405020304" pitchFamily="18" charset="0"/>
                      </a:endParaRPr>
                    </a:p>
                  </a:txBody>
                  <a:tcPr vert="horz"/>
                </a:tc>
              </a:tr>
              <a:tr h="507365">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c>
                  <a:txBody>
                    <a:bodyPr wrap="square"/>
                    <a:lstStyle/>
                    <a:p>
                      <a:endParaRPr lang="en-US" sz="2200">
                        <a:latin typeface="Times New Roman" panose="02020603050405020304" pitchFamily="18" charset="0"/>
                        <a:cs typeface="Times New Roman" panose="02020603050405020304" pitchFamily="18" charset="0"/>
                      </a:endParaRPr>
                    </a:p>
                  </a:txBody>
                  <a:tcPr vert="horz"/>
                </a:tc>
              </a:tr>
            </a:tbl>
          </a:graphicData>
        </a:graphic>
      </p:graphicFrame>
    </p:spTree>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T.T schedule  for pregnant women.</a:t>
            </a:r>
            <a:endParaRPr lang="en-US" b="1" u="sng">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nvPr>
        </p:nvGraphicFramePr>
        <p:xfrm>
          <a:off x="125730" y="1332230"/>
          <a:ext cx="9018270" cy="4894580"/>
        </p:xfrm>
        <a:graphic>
          <a:graphicData uri="http://schemas.openxmlformats.org/drawingml/2006/table">
            <a:tbl>
              <a:tblPr firstRow="1" bandRow="1">
                <a:tableStyleId>{5940675A-B579-460E-94D1-54222C63F5DA}</a:tableStyleId>
              </a:tblPr>
              <a:tblGrid>
                <a:gridCol w="3006090"/>
                <a:gridCol w="3006090"/>
                <a:gridCol w="3006090"/>
              </a:tblGrid>
              <a:tr h="548640">
                <a:tc>
                  <a:txBody>
                    <a:bodyPr wrap="square"/>
                    <a:lstStyle/>
                    <a:p>
                      <a:r>
                        <a:rPr lang="en-US" b="1" smtClean="0"/>
                        <a:t>Gravida</a:t>
                      </a:r>
                      <a:r>
                        <a:rPr lang="en-US" baseline="0" smtClean="0"/>
                        <a:t> </a:t>
                      </a:r>
                      <a:endParaRPr lang="en-US"/>
                    </a:p>
                  </a:txBody>
                  <a:tcPr vert="horz"/>
                </a:tc>
                <a:tc>
                  <a:txBody>
                    <a:bodyPr wrap="square"/>
                    <a:lstStyle/>
                    <a:p>
                      <a:r>
                        <a:rPr lang="en-US" b="1" smtClean="0"/>
                        <a:t>Dose </a:t>
                      </a:r>
                      <a:endParaRPr lang="en-US" b="1"/>
                    </a:p>
                  </a:txBody>
                  <a:tcPr vert="horz"/>
                </a:tc>
                <a:tc>
                  <a:txBody>
                    <a:bodyPr wrap="square"/>
                    <a:lstStyle/>
                    <a:p>
                      <a:r>
                        <a:rPr lang="en-US" b="1" smtClean="0"/>
                        <a:t>When</a:t>
                      </a:r>
                      <a:r>
                        <a:rPr lang="en-US" smtClean="0"/>
                        <a:t> </a:t>
                      </a:r>
                      <a:r>
                        <a:rPr lang="en-US" b="1" smtClean="0"/>
                        <a:t>given</a:t>
                      </a:r>
                      <a:r>
                        <a:rPr lang="en-US" baseline="0" smtClean="0"/>
                        <a:t> </a:t>
                      </a:r>
                      <a:endParaRPr lang="en-US"/>
                    </a:p>
                  </a:txBody>
                  <a:tcPr vert="horz"/>
                </a:tc>
              </a:tr>
              <a:tr h="1353820">
                <a:tc>
                  <a:txBody>
                    <a:bodyPr wrap="square"/>
                    <a:lstStyle/>
                    <a:p>
                      <a:r>
                        <a:rPr lang="en-US" smtClean="0"/>
                        <a:t>1</a:t>
                      </a:r>
                      <a:r>
                        <a:rPr lang="en-US" baseline="30000" smtClean="0"/>
                        <a:t>st</a:t>
                      </a:r>
                      <a:r>
                        <a:rPr lang="en-US" smtClean="0"/>
                        <a:t> pregnancy </a:t>
                      </a:r>
                      <a:endParaRPr lang="en-US"/>
                    </a:p>
                  </a:txBody>
                  <a:tcPr vert="horz"/>
                </a:tc>
                <a:tc>
                  <a:txBody>
                    <a:bodyPr wrap="square"/>
                    <a:lstStyle/>
                    <a:p>
                      <a:r>
                        <a:rPr lang="en-US" smtClean="0"/>
                        <a:t>1</a:t>
                      </a:r>
                      <a:r>
                        <a:rPr lang="en-US" baseline="30000" smtClean="0"/>
                        <a:t>st</a:t>
                      </a:r>
                      <a:r>
                        <a:rPr lang="en-US" smtClean="0"/>
                        <a:t> T.T dose.</a:t>
                      </a:r>
                      <a:endParaRPr lang="en-US" smtClean="0"/>
                    </a:p>
                    <a:p>
                      <a:r>
                        <a:rPr lang="en-US" smtClean="0"/>
                        <a:t>2</a:t>
                      </a:r>
                      <a:r>
                        <a:rPr lang="en-US" baseline="30000" smtClean="0"/>
                        <a:t>nd</a:t>
                      </a:r>
                      <a:r>
                        <a:rPr lang="en-US" baseline="0" smtClean="0"/>
                        <a:t> T.T dose.</a:t>
                      </a:r>
                      <a:endParaRPr lang="en-US"/>
                    </a:p>
                  </a:txBody>
                  <a:tcPr vert="horz"/>
                </a:tc>
                <a:tc>
                  <a:txBody>
                    <a:bodyPr wrap="square"/>
                    <a:lstStyle/>
                    <a:p>
                      <a:r>
                        <a:rPr lang="en-US" smtClean="0"/>
                        <a:t>4 – 6 months</a:t>
                      </a:r>
                      <a:r>
                        <a:rPr lang="en-US" baseline="0" smtClean="0"/>
                        <a:t> of pregnancy.</a:t>
                      </a:r>
                      <a:endParaRPr lang="en-US" baseline="0" smtClean="0"/>
                    </a:p>
                    <a:p>
                      <a:r>
                        <a:rPr lang="en-US" baseline="0" smtClean="0"/>
                        <a:t>1 month (4weeks) of the 1</a:t>
                      </a:r>
                      <a:r>
                        <a:rPr lang="en-US" baseline="30000" smtClean="0"/>
                        <a:t>st</a:t>
                      </a:r>
                      <a:r>
                        <a:rPr lang="en-US" baseline="0" smtClean="0"/>
                        <a:t> dose.</a:t>
                      </a:r>
                      <a:endParaRPr lang="en-US"/>
                    </a:p>
                  </a:txBody>
                  <a:tcPr vert="horz"/>
                </a:tc>
              </a:tr>
              <a:tr h="946785">
                <a:tc>
                  <a:txBody>
                    <a:bodyPr wrap="square"/>
                    <a:lstStyle/>
                    <a:p>
                      <a:r>
                        <a:rPr lang="en-US" smtClean="0"/>
                        <a:t>2</a:t>
                      </a:r>
                      <a:r>
                        <a:rPr lang="en-US" baseline="30000" smtClean="0"/>
                        <a:t>nd</a:t>
                      </a:r>
                      <a:r>
                        <a:rPr lang="en-US" baseline="0" smtClean="0"/>
                        <a:t> pregnancy.</a:t>
                      </a:r>
                      <a:endParaRPr lang="en-US"/>
                    </a:p>
                  </a:txBody>
                  <a:tcPr vert="horz"/>
                </a:tc>
                <a:tc>
                  <a:txBody>
                    <a:bodyPr wrap="square"/>
                    <a:lstStyle/>
                    <a:p>
                      <a:r>
                        <a:rPr lang="en-US" smtClean="0"/>
                        <a:t>3</a:t>
                      </a:r>
                      <a:r>
                        <a:rPr lang="en-US" baseline="30000" smtClean="0"/>
                        <a:t>rd</a:t>
                      </a:r>
                      <a:r>
                        <a:rPr lang="en-US" smtClean="0"/>
                        <a:t> T.T dose </a:t>
                      </a:r>
                      <a:endParaRPr lang="en-US" smtClean="0"/>
                    </a:p>
                    <a:p>
                      <a:endParaRPr lang="en-US"/>
                    </a:p>
                  </a:txBody>
                  <a:tcPr vert="horz"/>
                </a:tc>
                <a:tc>
                  <a:txBody>
                    <a:bodyPr wrap="square"/>
                    <a:lstStyle/>
                    <a:p>
                      <a:endParaRPr lang="en-US"/>
                    </a:p>
                  </a:txBody>
                  <a:tcPr vert="horz"/>
                </a:tc>
              </a:tr>
              <a:tr h="947420">
                <a:tc>
                  <a:txBody>
                    <a:bodyPr wrap="square"/>
                    <a:lstStyle/>
                    <a:p>
                      <a:r>
                        <a:rPr lang="en-US" smtClean="0"/>
                        <a:t>3</a:t>
                      </a:r>
                      <a:r>
                        <a:rPr lang="en-US" baseline="30000" smtClean="0"/>
                        <a:t>rd</a:t>
                      </a:r>
                      <a:r>
                        <a:rPr lang="en-US" smtClean="0"/>
                        <a:t> pregnancy.</a:t>
                      </a:r>
                      <a:endParaRPr lang="en-US"/>
                    </a:p>
                  </a:txBody>
                  <a:tcPr vert="horz"/>
                </a:tc>
                <a:tc>
                  <a:txBody>
                    <a:bodyPr wrap="square"/>
                    <a:lstStyle/>
                    <a:p>
                      <a:r>
                        <a:rPr lang="en-US" smtClean="0"/>
                        <a:t>4</a:t>
                      </a:r>
                      <a:r>
                        <a:rPr lang="en-US" baseline="30000" smtClean="0"/>
                        <a:t>th</a:t>
                      </a:r>
                      <a:r>
                        <a:rPr lang="en-US" smtClean="0"/>
                        <a:t> T.T</a:t>
                      </a:r>
                      <a:r>
                        <a:rPr lang="en-US" baseline="0" smtClean="0"/>
                        <a:t> dose</a:t>
                      </a:r>
                      <a:endParaRPr lang="en-US" baseline="0" smtClean="0"/>
                    </a:p>
                    <a:p>
                      <a:endParaRPr lang="en-US"/>
                    </a:p>
                  </a:txBody>
                  <a:tcPr vert="horz"/>
                </a:tc>
                <a:tc>
                  <a:txBody>
                    <a:bodyPr wrap="square"/>
                    <a:lstStyle/>
                    <a:p>
                      <a:endParaRPr lang="en-US"/>
                    </a:p>
                  </a:txBody>
                  <a:tcPr vert="horz"/>
                </a:tc>
              </a:tr>
              <a:tr h="549275">
                <a:tc>
                  <a:txBody>
                    <a:bodyPr wrap="square"/>
                    <a:lstStyle/>
                    <a:p>
                      <a:r>
                        <a:rPr lang="en-US" smtClean="0"/>
                        <a:t>4</a:t>
                      </a:r>
                      <a:r>
                        <a:rPr lang="en-US" baseline="30000" smtClean="0"/>
                        <a:t>th</a:t>
                      </a:r>
                      <a:r>
                        <a:rPr lang="en-US" smtClean="0"/>
                        <a:t> pregnancy.</a:t>
                      </a:r>
                      <a:endParaRPr lang="en-US"/>
                    </a:p>
                  </a:txBody>
                  <a:tcPr vert="horz"/>
                </a:tc>
                <a:tc>
                  <a:txBody>
                    <a:bodyPr wrap="square"/>
                    <a:lstStyle/>
                    <a:p>
                      <a:r>
                        <a:rPr lang="en-US" smtClean="0"/>
                        <a:t>5</a:t>
                      </a:r>
                      <a:r>
                        <a:rPr lang="en-US" baseline="30000" smtClean="0"/>
                        <a:t>th</a:t>
                      </a:r>
                      <a:r>
                        <a:rPr lang="en-US" smtClean="0"/>
                        <a:t> T.T dose.</a:t>
                      </a:r>
                      <a:endParaRPr lang="en-US"/>
                    </a:p>
                  </a:txBody>
                  <a:tcPr vert="horz"/>
                </a:tc>
                <a:tc>
                  <a:txBody>
                    <a:bodyPr wrap="square"/>
                    <a:lstStyle/>
                    <a:p>
                      <a:endParaRPr lang="en-US"/>
                    </a:p>
                  </a:txBody>
                  <a:tcPr vert="horz"/>
                </a:tc>
              </a:tr>
              <a:tr h="548640">
                <a:tc>
                  <a:txBody>
                    <a:bodyPr wrap="square"/>
                    <a:lstStyle/>
                    <a:p>
                      <a:r>
                        <a:rPr lang="en-US" smtClean="0"/>
                        <a:t>Subsequent pregnancies</a:t>
                      </a:r>
                      <a:endParaRPr lang="en-US"/>
                    </a:p>
                  </a:txBody>
                  <a:tcPr vert="horz"/>
                </a:tc>
                <a:tc>
                  <a:txBody>
                    <a:bodyPr wrap="square"/>
                    <a:lstStyle/>
                    <a:p>
                      <a:r>
                        <a:rPr lang="en-US" smtClean="0"/>
                        <a:t>Do</a:t>
                      </a:r>
                      <a:r>
                        <a:rPr lang="en-US" baseline="0" smtClean="0"/>
                        <a:t> not give T.T vaccine </a:t>
                      </a:r>
                      <a:endParaRPr lang="en-US"/>
                    </a:p>
                  </a:txBody>
                  <a:tcPr vert="horz"/>
                </a:tc>
                <a:tc>
                  <a:txBody>
                    <a:bodyPr wrap="square"/>
                    <a:lstStyle/>
                    <a:p>
                      <a:endParaRPr lang="en-US"/>
                    </a:p>
                  </a:txBody>
                  <a:tcPr vert="horz"/>
                </a:tc>
              </a:tr>
            </a:tbl>
          </a:graphicData>
        </a:graphic>
      </p:graphicFrame>
    </p:spTree>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1</a:t>
            </a:r>
            <a:r>
              <a:rPr lang="en-US" baseline="30000" smtClean="0"/>
              <a:t>st</a:t>
            </a:r>
            <a:r>
              <a:rPr lang="en-US" smtClean="0"/>
              <a:t> pregnancy – 2 doses of T.T .</a:t>
            </a:r>
            <a:endParaRPr lang="en-US" smtClean="0"/>
          </a:p>
          <a:p>
            <a:r>
              <a:rPr lang="en-US" smtClean="0"/>
              <a:t>2</a:t>
            </a:r>
            <a:r>
              <a:rPr lang="en-US" baseline="30000" smtClean="0"/>
              <a:t>nd</a:t>
            </a:r>
            <a:r>
              <a:rPr lang="en-US" smtClean="0"/>
              <a:t> pregnancy – 1 dose of T.T .</a:t>
            </a:r>
            <a:endParaRPr lang="en-US" smtClean="0"/>
          </a:p>
          <a:p>
            <a:r>
              <a:rPr lang="en-US" smtClean="0"/>
              <a:t>3</a:t>
            </a:r>
            <a:r>
              <a:rPr lang="en-US" baseline="30000" smtClean="0"/>
              <a:t>rd</a:t>
            </a:r>
            <a:r>
              <a:rPr lang="en-US" smtClean="0"/>
              <a:t> pregnancy  - 1 dose of T.T.</a:t>
            </a:r>
            <a:endParaRPr lang="en-US" smtClean="0"/>
          </a:p>
          <a:p>
            <a:r>
              <a:rPr lang="en-US" smtClean="0"/>
              <a:t>4</a:t>
            </a:r>
            <a:r>
              <a:rPr lang="en-US" baseline="30000" smtClean="0"/>
              <a:t>th</a:t>
            </a:r>
            <a:r>
              <a:rPr lang="en-US" smtClean="0"/>
              <a:t> pregnancy  -  1 dose of T.T.</a:t>
            </a:r>
            <a:endParaRPr lang="en-US"/>
          </a:p>
        </p:txBody>
      </p:sp>
    </p:spTree>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a:solidFill>
                  <a:prstClr val="black"/>
                </a:solidFill>
                <a:latin typeface="Times New Roman" panose="02020603050405020304" pitchFamily="18" charset="0"/>
                <a:cs typeface="Times New Roman" panose="02020603050405020304" pitchFamily="18" charset="0"/>
              </a:rPr>
              <a:t>T.T Schedule for  trauma clients.</a:t>
            </a:r>
            <a:endParaRPr lang="en-US"/>
          </a:p>
        </p:txBody>
      </p:sp>
      <p:graphicFrame>
        <p:nvGraphicFramePr>
          <p:cNvPr id="4" name="Content Placeholder 3"/>
          <p:cNvGraphicFramePr>
            <a:graphicFrameLocks noGrp="1"/>
          </p:cNvGraphicFramePr>
          <p:nvPr>
            <p:ph idx="1"/>
          </p:nvPr>
        </p:nvGraphicFramePr>
        <p:xfrm>
          <a:off x="50800" y="1619250"/>
          <a:ext cx="9090660" cy="5055235"/>
        </p:xfrm>
        <a:graphic>
          <a:graphicData uri="http://schemas.openxmlformats.org/drawingml/2006/table">
            <a:tbl>
              <a:tblPr firstRow="1" bandRow="1">
                <a:tableStyleId>{5940675A-B579-460E-94D1-54222C63F5DA}</a:tableStyleId>
              </a:tblPr>
              <a:tblGrid>
                <a:gridCol w="3407410"/>
                <a:gridCol w="2841625"/>
                <a:gridCol w="2841625"/>
              </a:tblGrid>
              <a:tr h="525145">
                <a:tc>
                  <a:txBody>
                    <a:bodyPr wrap="square"/>
                    <a:lstStyle/>
                    <a:p>
                      <a:r>
                        <a:rPr lang="en-US" b="1" smtClean="0"/>
                        <a:t>Dose </a:t>
                      </a:r>
                      <a:endParaRPr lang="en-US" b="1"/>
                    </a:p>
                  </a:txBody>
                  <a:tcPr vert="horz"/>
                </a:tc>
                <a:tc>
                  <a:txBody>
                    <a:bodyPr wrap="square"/>
                    <a:lstStyle/>
                    <a:p>
                      <a:r>
                        <a:rPr lang="en-US" b="1" smtClean="0"/>
                        <a:t>Administration schedule</a:t>
                      </a:r>
                      <a:endParaRPr lang="en-US" b="1"/>
                    </a:p>
                  </a:txBody>
                  <a:tcPr vert="horz"/>
                </a:tc>
                <a:tc>
                  <a:txBody>
                    <a:bodyPr wrap="square"/>
                    <a:lstStyle/>
                    <a:p>
                      <a:r>
                        <a:rPr lang="en-US" b="1" smtClean="0"/>
                        <a:t>Duration</a:t>
                      </a:r>
                      <a:r>
                        <a:rPr lang="en-US" b="1" baseline="0" smtClean="0"/>
                        <a:t> of immunity</a:t>
                      </a:r>
                      <a:endParaRPr lang="en-US" b="1"/>
                    </a:p>
                  </a:txBody>
                  <a:tcPr vert="horz"/>
                </a:tc>
              </a:tr>
              <a:tr h="906145">
                <a:tc>
                  <a:txBody>
                    <a:bodyPr wrap="square"/>
                    <a:lstStyle/>
                    <a:p>
                      <a:r>
                        <a:rPr lang="en-US" smtClean="0"/>
                        <a:t>1</a:t>
                      </a:r>
                      <a:r>
                        <a:rPr lang="en-US" baseline="30000" smtClean="0"/>
                        <a:t>st</a:t>
                      </a:r>
                      <a:r>
                        <a:rPr lang="en-US" smtClean="0"/>
                        <a:t> TT dose</a:t>
                      </a:r>
                      <a:endParaRPr lang="en-US"/>
                    </a:p>
                  </a:txBody>
                  <a:tcPr vert="horz"/>
                </a:tc>
                <a:tc>
                  <a:txBody>
                    <a:bodyPr wrap="square"/>
                    <a:lstStyle/>
                    <a:p>
                      <a:r>
                        <a:rPr lang="en-US" smtClean="0"/>
                        <a:t>At first</a:t>
                      </a:r>
                      <a:r>
                        <a:rPr lang="en-US" baseline="0" smtClean="0"/>
                        <a:t>  contact or RX</a:t>
                      </a:r>
                      <a:endParaRPr lang="en-US" baseline="0" smtClean="0"/>
                    </a:p>
                    <a:p>
                      <a:r>
                        <a:rPr lang="en-US" baseline="0" smtClean="0"/>
                        <a:t>Within 7 days of injury .</a:t>
                      </a:r>
                      <a:endParaRPr lang="en-US"/>
                    </a:p>
                  </a:txBody>
                  <a:tcPr vert="horz"/>
                </a:tc>
                <a:tc>
                  <a:txBody>
                    <a:bodyPr wrap="square"/>
                    <a:lstStyle/>
                    <a:p>
                      <a:r>
                        <a:rPr lang="en-US" err="1" smtClean="0"/>
                        <a:t>Nic</a:t>
                      </a:r>
                      <a:r>
                        <a:rPr lang="en-US" baseline="0" smtClean="0"/>
                        <a:t> – it prime the immune systems</a:t>
                      </a:r>
                      <a:endParaRPr lang="en-US"/>
                    </a:p>
                  </a:txBody>
                  <a:tcPr vert="horz"/>
                </a:tc>
              </a:tr>
              <a:tr h="905510">
                <a:tc>
                  <a:txBody>
                    <a:bodyPr wrap="square"/>
                    <a:lstStyle/>
                    <a:p>
                      <a:r>
                        <a:rPr lang="en-US" smtClean="0"/>
                        <a:t>2</a:t>
                      </a:r>
                      <a:r>
                        <a:rPr lang="en-US" baseline="30000" smtClean="0"/>
                        <a:t>nd</a:t>
                      </a:r>
                      <a:r>
                        <a:rPr lang="en-US" smtClean="0"/>
                        <a:t> TT dose.</a:t>
                      </a:r>
                      <a:endParaRPr lang="en-US" smtClean="0"/>
                    </a:p>
                  </a:txBody>
                  <a:tcPr vert="horz"/>
                </a:tc>
                <a:tc>
                  <a:txBody>
                    <a:bodyPr wrap="square"/>
                    <a:lstStyle/>
                    <a:p>
                      <a:r>
                        <a:rPr lang="en-US" smtClean="0"/>
                        <a:t>One</a:t>
                      </a:r>
                      <a:r>
                        <a:rPr lang="en-US" baseline="0" smtClean="0"/>
                        <a:t> month of 1</a:t>
                      </a:r>
                      <a:r>
                        <a:rPr lang="en-US" baseline="30000" smtClean="0"/>
                        <a:t>st</a:t>
                      </a:r>
                      <a:r>
                        <a:rPr lang="en-US" baseline="0" smtClean="0"/>
                        <a:t> TT dose.</a:t>
                      </a:r>
                      <a:endParaRPr lang="en-US" baseline="0" smtClean="0"/>
                    </a:p>
                    <a:p>
                      <a:endParaRPr lang="en-US"/>
                    </a:p>
                  </a:txBody>
                  <a:tcPr vert="horz"/>
                </a:tc>
                <a:tc>
                  <a:txBody>
                    <a:bodyPr wrap="square"/>
                    <a:lstStyle/>
                    <a:p>
                      <a:r>
                        <a:rPr lang="en-US" smtClean="0"/>
                        <a:t>1 – 3 years protection.</a:t>
                      </a:r>
                      <a:endParaRPr lang="en-US"/>
                    </a:p>
                  </a:txBody>
                  <a:tcPr vert="horz"/>
                </a:tc>
              </a:tr>
              <a:tr h="906145">
                <a:tc>
                  <a:txBody>
                    <a:bodyPr wrap="square"/>
                    <a:lstStyle/>
                    <a:p>
                      <a:r>
                        <a:rPr lang="en-US" smtClean="0"/>
                        <a:t>3</a:t>
                      </a:r>
                      <a:r>
                        <a:rPr lang="en-US" baseline="30000" smtClean="0"/>
                        <a:t>rd</a:t>
                      </a:r>
                      <a:r>
                        <a:rPr lang="en-US" baseline="0" smtClean="0"/>
                        <a:t> TT dose.</a:t>
                      </a:r>
                      <a:endParaRPr lang="en-US" baseline="0" smtClean="0"/>
                    </a:p>
                  </a:txBody>
                  <a:tcPr vert="horz"/>
                </a:tc>
                <a:tc>
                  <a:txBody>
                    <a:bodyPr wrap="square"/>
                    <a:lstStyle/>
                    <a:p>
                      <a:r>
                        <a:rPr lang="en-US" smtClean="0"/>
                        <a:t>6 month of 2</a:t>
                      </a:r>
                      <a:r>
                        <a:rPr lang="en-US" baseline="30000" smtClean="0"/>
                        <a:t>nd</a:t>
                      </a:r>
                      <a:r>
                        <a:rPr lang="en-US" baseline="0" smtClean="0"/>
                        <a:t> TT dose</a:t>
                      </a:r>
                      <a:endParaRPr lang="en-US" baseline="0" smtClean="0"/>
                    </a:p>
                    <a:p>
                      <a:endParaRPr lang="en-US"/>
                    </a:p>
                  </a:txBody>
                  <a:tcPr vert="horz"/>
                </a:tc>
                <a:tc>
                  <a:txBody>
                    <a:bodyPr wrap="square"/>
                    <a:lstStyle/>
                    <a:p>
                      <a:r>
                        <a:rPr lang="en-US" smtClean="0"/>
                        <a:t>5 years</a:t>
                      </a:r>
                      <a:r>
                        <a:rPr lang="en-US" baseline="0" smtClean="0"/>
                        <a:t> protection.</a:t>
                      </a:r>
                      <a:endParaRPr lang="en-US"/>
                    </a:p>
                  </a:txBody>
                  <a:tcPr vert="horz"/>
                </a:tc>
              </a:tr>
              <a:tr h="906145">
                <a:tc>
                  <a:txBody>
                    <a:bodyPr wrap="square"/>
                    <a:lstStyle/>
                    <a:p>
                      <a:r>
                        <a:rPr lang="en-US" smtClean="0"/>
                        <a:t>4</a:t>
                      </a:r>
                      <a:r>
                        <a:rPr lang="en-US" baseline="30000" smtClean="0"/>
                        <a:t>th</a:t>
                      </a:r>
                      <a:r>
                        <a:rPr lang="en-US" smtClean="0"/>
                        <a:t> TT dose.</a:t>
                      </a:r>
                      <a:endParaRPr lang="en-US"/>
                    </a:p>
                  </a:txBody>
                  <a:tcPr vert="horz"/>
                </a:tc>
                <a:tc>
                  <a:txBody>
                    <a:bodyPr wrap="square"/>
                    <a:lstStyle/>
                    <a:p>
                      <a:r>
                        <a:rPr lang="en-US" smtClean="0"/>
                        <a:t>One year of 3</a:t>
                      </a:r>
                      <a:r>
                        <a:rPr lang="en-US" baseline="30000" smtClean="0"/>
                        <a:t>rd</a:t>
                      </a:r>
                      <a:r>
                        <a:rPr lang="en-US" baseline="0" smtClean="0"/>
                        <a:t> TT dose </a:t>
                      </a:r>
                      <a:endParaRPr lang="en-US" baseline="0" smtClean="0"/>
                    </a:p>
                    <a:p>
                      <a:endParaRPr lang="en-US"/>
                    </a:p>
                  </a:txBody>
                  <a:tcPr vert="horz"/>
                </a:tc>
                <a:tc>
                  <a:txBody>
                    <a:bodyPr wrap="square"/>
                    <a:lstStyle/>
                    <a:p>
                      <a:r>
                        <a:rPr lang="en-US" smtClean="0"/>
                        <a:t>10 years protection.</a:t>
                      </a:r>
                      <a:endParaRPr lang="en-US"/>
                    </a:p>
                  </a:txBody>
                  <a:tcPr vert="horz"/>
                </a:tc>
              </a:tr>
              <a:tr h="906145">
                <a:tc>
                  <a:txBody>
                    <a:bodyPr wrap="square"/>
                    <a:lstStyle/>
                    <a:p>
                      <a:r>
                        <a:rPr lang="en-US" smtClean="0"/>
                        <a:t>5</a:t>
                      </a:r>
                      <a:r>
                        <a:rPr lang="en-US" baseline="30000" smtClean="0"/>
                        <a:t>th</a:t>
                      </a:r>
                      <a:r>
                        <a:rPr lang="en-US" baseline="0" smtClean="0"/>
                        <a:t> TT dose.</a:t>
                      </a:r>
                      <a:endParaRPr lang="en-US"/>
                    </a:p>
                  </a:txBody>
                  <a:tcPr vert="horz"/>
                </a:tc>
                <a:tc>
                  <a:txBody>
                    <a:bodyPr wrap="square"/>
                    <a:lstStyle/>
                    <a:p>
                      <a:r>
                        <a:rPr lang="en-US" smtClean="0"/>
                        <a:t>One year of 4</a:t>
                      </a:r>
                      <a:r>
                        <a:rPr lang="en-US" baseline="30000" smtClean="0"/>
                        <a:t>th</a:t>
                      </a:r>
                      <a:r>
                        <a:rPr lang="en-US" smtClean="0"/>
                        <a:t> TT dose.</a:t>
                      </a:r>
                      <a:endParaRPr lang="en-US" smtClean="0"/>
                    </a:p>
                    <a:p>
                      <a:endParaRPr lang="en-US"/>
                    </a:p>
                  </a:txBody>
                  <a:tcPr vert="horz"/>
                </a:tc>
                <a:tc>
                  <a:txBody>
                    <a:bodyPr wrap="square"/>
                    <a:lstStyle/>
                    <a:p>
                      <a:r>
                        <a:rPr lang="en-US" smtClean="0"/>
                        <a:t>20 years</a:t>
                      </a:r>
                      <a:r>
                        <a:rPr lang="en-US" baseline="0" smtClean="0"/>
                        <a:t> protection.</a:t>
                      </a:r>
                      <a:endParaRPr lang="en-US"/>
                    </a:p>
                  </a:txBody>
                  <a:tcPr vert="horz"/>
                </a:tc>
              </a:tr>
            </a:tbl>
          </a:graphicData>
        </a:graphic>
      </p:graphicFrame>
    </p:spTree>
  </p:cSld>
  <p:clrMapOvr>
    <a:masterClrMapping/>
  </p:clrMapOvr>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815" y="365125"/>
            <a:ext cx="11182985" cy="1325880"/>
          </a:xfrm>
        </p:spPr>
        <p:txBody>
          <a:bodyPr/>
          <a:lstStyle/>
          <a:p>
            <a:r>
              <a:rPr lang="en-US" b="1" u="sng" smtClean="0">
                <a:latin typeface="Times New Roman" panose="02020603050405020304" pitchFamily="18" charset="0"/>
                <a:cs typeface="Times New Roman" panose="02020603050405020304" pitchFamily="18" charset="0"/>
              </a:rPr>
              <a:t>Vitamin A supplementation schedule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Vitamin A 100,000 iv 6 months – 11 months.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Vitamin A 200,000iv  12months – 59months.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Administration of vaccines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903210" cy="4674235"/>
          </a:xfrm>
        </p:spPr>
        <p:txBody>
          <a:bodyPr>
            <a:normAutofit fontScale="92500" lnSpcReduction="20000"/>
          </a:bodyPr>
          <a:lstStyle/>
          <a:p>
            <a:pPr marL="514350" indent="-514350">
              <a:buAutoNum type="arabicPeriod"/>
            </a:pPr>
            <a:r>
              <a:rPr lang="en-US" smtClean="0">
                <a:latin typeface="Times New Roman" panose="02020603050405020304" pitchFamily="18" charset="0"/>
                <a:cs typeface="Times New Roman" panose="02020603050405020304" pitchFamily="18" charset="0"/>
              </a:rPr>
              <a:t>Bacillus calmate Guerin (BCG)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BCG   is a freezed directed live attained vaccines.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Prepared from myolobaluterium Boris.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Has a life span of 12 month from date of preparation ,when kept under the right temperature of +2˚ - +8c˚.</a:t>
            </a:r>
            <a:endParaRPr lang="en-US" smtClean="0">
              <a:latin typeface="Times New Roman" panose="02020603050405020304" pitchFamily="18" charset="0"/>
              <a:cs typeface="Times New Roman" panose="02020603050405020304" pitchFamily="18" charset="0"/>
            </a:endParaRPr>
          </a:p>
          <a:p>
            <a:pPr marL="0" indent="0">
              <a:buNone/>
            </a:pPr>
            <a:r>
              <a:rPr lang="en-US" b="1" i="1" smtClean="0">
                <a:latin typeface="Times New Roman" panose="02020603050405020304" pitchFamily="18" charset="0"/>
                <a:cs typeface="Times New Roman" panose="02020603050405020304" pitchFamily="18" charset="0"/>
              </a:rPr>
              <a:t>Why do we give  BCG vaccines.</a:t>
            </a:r>
            <a:endParaRPr lang="en-US" b="1" i="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To protect the baby against T.B which is meningitis  and T.B in non immunized infants.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TB immunity is estimated to last  between 7 – 12 years..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Only one administration is allowed in the schedule.</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 </a:t>
            </a: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15" y="365125"/>
            <a:ext cx="861631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How to store the BCG vaccine at the health facility.</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9390" y="1825625"/>
            <a:ext cx="8854440" cy="4351655"/>
          </a:xfrm>
        </p:spPr>
        <p:txBody>
          <a:bodyPr/>
          <a:lstStyle/>
          <a:p>
            <a:r>
              <a:rPr lang="en-US" smtClean="0">
                <a:latin typeface="Times New Roman" panose="02020603050405020304" pitchFamily="18" charset="0"/>
                <a:cs typeface="Times New Roman" panose="02020603050405020304" pitchFamily="18" charset="0"/>
              </a:rPr>
              <a:t>It should be stored  continuously at  +2˚ to +8˚c at facility level + subnormal and normal level  -15˚c to -25˚ at sub natural + national levels.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When  should you give BCG.</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-It should be well at birth or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contact .</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It should be given to children up to 5 years if there's no BCG scar present.</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-contact of persons above is Who are not true  from man test should  be immunized.</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7330" y="365125"/>
            <a:ext cx="8586470" cy="1325880"/>
          </a:xfrm>
        </p:spPr>
        <p:txBody>
          <a:bodyPr/>
          <a:lstStyle/>
          <a:p>
            <a:r>
              <a:rPr lang="en-US" b="1" u="sng" smtClean="0">
                <a:latin typeface="Times New Roman" panose="02020603050405020304" pitchFamily="18" charset="0"/>
                <a:cs typeface="Times New Roman" panose="02020603050405020304" pitchFamily="18" charset="0"/>
              </a:rPr>
              <a:t>Contradiction</a:t>
            </a:r>
            <a:r>
              <a:rPr lang="en-US" smtClean="0"/>
              <a:t> </a:t>
            </a:r>
            <a:endParaRPr lang="en-US"/>
          </a:p>
        </p:txBody>
      </p:sp>
      <p:sp>
        <p:nvSpPr>
          <p:cNvPr id="3" name="Content Placeholder 2"/>
          <p:cNvSpPr>
            <a:spLocks noGrp="1"/>
          </p:cNvSpPr>
          <p:nvPr>
            <p:ph idx="1"/>
          </p:nvPr>
        </p:nvSpPr>
        <p:spPr>
          <a:xfrm>
            <a:off x="378460" y="1825625"/>
            <a:ext cx="8660130" cy="4351655"/>
          </a:xfrm>
        </p:spPr>
        <p:txBody>
          <a:bodyPr/>
          <a:lstStyle/>
          <a:p>
            <a:r>
              <a:rPr lang="en-US" smtClean="0">
                <a:latin typeface="Times New Roman" panose="02020603050405020304" pitchFamily="18" charset="0"/>
                <a:cs typeface="Times New Roman" panose="02020603050405020304" pitchFamily="18" charset="0"/>
              </a:rPr>
              <a:t>There are no absolute contradiction  beside symptomatic HIV/AIDS and other known immunosuppression disease like cancer.</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But should also be with hold increases of an illness reading to hospitalization but to be given with discharge.</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NB/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It is advantageous to immunize at birth as recommend secure of these contraction with apply.</a:t>
            </a:r>
            <a:endParaRPr lang="en-US" smtClean="0">
              <a:latin typeface="Times New Roman" panose="02020603050405020304" pitchFamily="18" charset="0"/>
              <a:cs typeface="Times New Roman" panose="02020603050405020304" pitchFamily="18" charset="0"/>
            </a:endParaRPr>
          </a:p>
          <a:p>
            <a:endParaRPr lang="en-US" smtClean="0">
              <a:latin typeface="Times New Roman" panose="02020603050405020304" pitchFamily="18" charset="0"/>
              <a:cs typeface="Times New Roman" panose="02020603050405020304" pitchFamily="18" charset="0"/>
            </a:endParaRPr>
          </a:p>
          <a:p>
            <a:endParaRPr lang="en-US" smtClean="0"/>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25" y="365125"/>
            <a:ext cx="888301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How to administer  BCG routine dosage.</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1280" y="1825625"/>
            <a:ext cx="8808720" cy="4351655"/>
          </a:xfrm>
        </p:spPr>
        <p:txBody>
          <a:bodyPr/>
          <a:lstStyle/>
          <a:p>
            <a:r>
              <a:rPr lang="en-US" smtClean="0">
                <a:latin typeface="Times New Roman" panose="02020603050405020304" pitchFamily="18" charset="0"/>
                <a:cs typeface="Times New Roman" panose="02020603050405020304" pitchFamily="18" charset="0"/>
              </a:rPr>
              <a:t>Its given via intradermal route which is the most efficient immune conversation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 wheel will form all the given sites about 0.5 mm on the left hand.</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It produces a lasting scar as an indicator for immunization.</a:t>
            </a:r>
            <a:endParaRPr lang="en-US" smtClean="0">
              <a:latin typeface="Times New Roman" panose="02020603050405020304" pitchFamily="18" charset="0"/>
              <a:cs typeface="Times New Roman" panose="02020603050405020304" pitchFamily="18" charset="0"/>
            </a:endParaRPr>
          </a:p>
          <a:p>
            <a:pPr marL="0" indent="0">
              <a:buNone/>
            </a:pP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7785" y="365125"/>
            <a:ext cx="769493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Requirements for administration of BCG vaccines</a:t>
            </a:r>
            <a:r>
              <a:rPr lang="en-US" smtClean="0"/>
              <a:t>.</a:t>
            </a:r>
            <a:br>
              <a:rPr lang="en-US" smtClean="0"/>
            </a:br>
            <a:endParaRPr lang="en-US"/>
          </a:p>
        </p:txBody>
      </p:sp>
      <p:sp>
        <p:nvSpPr>
          <p:cNvPr id="3" name="Content Placeholder 2"/>
          <p:cNvSpPr>
            <a:spLocks noGrp="1"/>
          </p:cNvSpPr>
          <p:nvPr>
            <p:ph idx="1"/>
          </p:nvPr>
        </p:nvSpPr>
        <p:spPr>
          <a:xfrm>
            <a:off x="838200" y="1825625"/>
            <a:ext cx="8184515" cy="4351655"/>
          </a:xfrm>
        </p:spPr>
        <p:txBody>
          <a:bodyPr/>
          <a:lstStyle/>
          <a:p>
            <a:r>
              <a:rPr lang="en-US" smtClean="0">
                <a:latin typeface="Times New Roman" panose="02020603050405020304" pitchFamily="18" charset="0"/>
                <a:cs typeface="Times New Roman" panose="02020603050405020304" pitchFamily="18" charset="0"/>
              </a:rPr>
              <a:t>Stevile auto-disposed (AD) syringe gange G-26.</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Sterile syringe with needle 2mls for constituency G-21.</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Safety box.</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Vaccines carrier With ice park with a sponge.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Dust bin.</a:t>
            </a:r>
            <a:endParaRPr lang="en-US" smtClean="0">
              <a:latin typeface="Times New Roman" panose="02020603050405020304" pitchFamily="18" charset="0"/>
              <a:cs typeface="Times New Roman" panose="02020603050405020304" pitchFamily="18" charset="0"/>
            </a:endParaRPr>
          </a:p>
          <a:p>
            <a:pPr marL="0" indent="0">
              <a:buNone/>
            </a:pPr>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2405" y="365125"/>
            <a:ext cx="6699885" cy="1325880"/>
          </a:xfrm>
        </p:spPr>
        <p:txBody>
          <a:bodyPr/>
          <a:lstStyle/>
          <a:p>
            <a:r>
              <a:rPr lang="en-US" b="1" u="sng" smtClean="0">
                <a:latin typeface="Times New Roman" panose="02020603050405020304" pitchFamily="18" charset="0"/>
                <a:cs typeface="Times New Roman" panose="02020603050405020304" pitchFamily="18" charset="0"/>
              </a:rPr>
              <a:t>Continuation of K.E.P.I</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2910" y="1825625"/>
            <a:ext cx="8437880" cy="4351655"/>
          </a:xfrm>
        </p:spPr>
        <p:txBody>
          <a:bodyPr/>
          <a:lstStyle/>
          <a:p>
            <a:pPr marL="0" indent="0">
              <a:buNone/>
            </a:pPr>
            <a:r>
              <a:rPr lang="en-US" b="1" i="1" smtClean="0">
                <a:latin typeface="Times New Roman" panose="02020603050405020304" pitchFamily="18" charset="0"/>
                <a:cs typeface="Times New Roman" panose="02020603050405020304" pitchFamily="18" charset="0"/>
              </a:rPr>
              <a:t>4</a:t>
            </a:r>
            <a:r>
              <a:rPr lang="en-US" smtClean="0">
                <a:latin typeface="Times New Roman" panose="02020603050405020304" pitchFamily="18" charset="0"/>
                <a:cs typeface="Times New Roman" panose="02020603050405020304" pitchFamily="18" charset="0"/>
              </a:rPr>
              <a:t>. </a:t>
            </a:r>
            <a:r>
              <a:rPr lang="en-US" b="1" i="1" smtClean="0">
                <a:latin typeface="Times New Roman" panose="02020603050405020304" pitchFamily="18" charset="0"/>
                <a:cs typeface="Times New Roman" panose="02020603050405020304" pitchFamily="18" charset="0"/>
              </a:rPr>
              <a:t>Integration</a:t>
            </a:r>
            <a:r>
              <a:rPr lang="en-US" smtClean="0">
                <a:latin typeface="Times New Roman" panose="02020603050405020304" pitchFamily="18" charset="0"/>
                <a:cs typeface="Times New Roman" panose="02020603050405020304" pitchFamily="18" charset="0"/>
              </a:rPr>
              <a:t>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Integration of kepi with maternal child health was done from the outset was.</a:t>
            </a:r>
            <a:endParaRPr lang="en-US" smtClean="0">
              <a:latin typeface="Times New Roman" panose="02020603050405020304" pitchFamily="18" charset="0"/>
              <a:cs typeface="Times New Roman" panose="02020603050405020304" pitchFamily="18" charset="0"/>
            </a:endParaRPr>
          </a:p>
          <a:p>
            <a:pPr marL="0" indent="0">
              <a:buNone/>
            </a:pPr>
            <a:r>
              <a:rPr lang="en-US" b="1" i="1" smtClean="0">
                <a:latin typeface="Times New Roman" panose="02020603050405020304" pitchFamily="18" charset="0"/>
                <a:cs typeface="Times New Roman" panose="02020603050405020304" pitchFamily="18" charset="0"/>
              </a:rPr>
              <a:t>5. Monitoring Evaluation.</a:t>
            </a:r>
            <a:endParaRPr lang="en-US" b="1" i="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Was to be achieved by strengthening the routine immunization ,</a:t>
            </a:r>
            <a:endParaRPr lang="en-US" smtClean="0">
              <a:latin typeface="Times New Roman" panose="02020603050405020304" pitchFamily="18" charset="0"/>
              <a:cs typeface="Times New Roman" panose="02020603050405020304" pitchFamily="18" charset="0"/>
            </a:endParaRPr>
          </a:p>
          <a:p>
            <a:pPr marL="0" indent="0">
              <a:buNone/>
            </a:pPr>
            <a:r>
              <a:rPr lang="en-US" b="1" i="1" smtClean="0">
                <a:latin typeface="Times New Roman" panose="02020603050405020304" pitchFamily="18" charset="0"/>
                <a:cs typeface="Times New Roman" panose="02020603050405020304" pitchFamily="18" charset="0"/>
              </a:rPr>
              <a:t>6. Research .</a:t>
            </a:r>
            <a:endParaRPr lang="en-US" b="1" i="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Operational research for better programme management was the final objective of kepi.</a:t>
            </a:r>
            <a:endParaRPr lang="en-US" smtClean="0">
              <a:latin typeface="Times New Roman" panose="02020603050405020304" pitchFamily="18" charset="0"/>
              <a:cs typeface="Times New Roman" panose="02020603050405020304" pitchFamily="18" charset="0"/>
            </a:endParaRPr>
          </a:p>
          <a:p>
            <a:pPr marL="0" indent="0">
              <a:buNone/>
            </a:pPr>
            <a:endParaRPr lang="en-US" smtClean="0">
              <a:latin typeface="Times New Roman" panose="02020603050405020304" pitchFamily="18" charset="0"/>
              <a:cs typeface="Times New Roman" panose="02020603050405020304" pitchFamily="18" charset="0"/>
            </a:endParaRPr>
          </a:p>
          <a:p>
            <a:pPr>
              <a:buFontTx/>
              <a:buChar char="-"/>
            </a:pP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350" y="127635"/>
            <a:ext cx="11093450" cy="838200"/>
          </a:xfrm>
        </p:spPr>
        <p:txBody>
          <a:bodyPr/>
          <a:lstStyle/>
          <a:p>
            <a:r>
              <a:rPr lang="en-US" b="1" u="sng" smtClean="0">
                <a:latin typeface="Times New Roman" panose="02020603050405020304" pitchFamily="18" charset="0"/>
                <a:cs typeface="Times New Roman" panose="02020603050405020304" pitchFamily="18" charset="0"/>
              </a:rPr>
              <a:t>How to prepare the BCG vaccine.</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0985" y="862330"/>
            <a:ext cx="8791575" cy="5896610"/>
          </a:xfrm>
        </p:spPr>
        <p:txBody>
          <a:bodyPr>
            <a:normAutofit fontScale="62500" lnSpcReduction="20000"/>
          </a:bodyPr>
          <a:lstStyle/>
          <a:p>
            <a:r>
              <a:rPr lang="en-US" sz="3800" smtClean="0">
                <a:latin typeface="Times New Roman" panose="02020603050405020304" pitchFamily="18" charset="0"/>
                <a:cs typeface="Times New Roman" panose="02020603050405020304" pitchFamily="18" charset="0"/>
              </a:rPr>
              <a:t>Always open  ampoute of BCG vaccine with care because ,a vacuum is maintained inside the ampoute.</a:t>
            </a:r>
            <a:endParaRPr lang="en-US" sz="3800" smtClean="0">
              <a:latin typeface="Times New Roman" panose="02020603050405020304" pitchFamily="18" charset="0"/>
              <a:cs typeface="Times New Roman" panose="02020603050405020304" pitchFamily="18" charset="0"/>
            </a:endParaRPr>
          </a:p>
          <a:p>
            <a:r>
              <a:rPr lang="en-US" sz="3800" smtClean="0">
                <a:latin typeface="Times New Roman" panose="02020603050405020304" pitchFamily="18" charset="0"/>
                <a:cs typeface="Times New Roman" panose="02020603050405020304" pitchFamily="18" charset="0"/>
              </a:rPr>
              <a:t>Dilute vaccine with sterile cold diluent 2 m/s syringe G-21  10mg needle ,into the atropoute containing the vaccines.</a:t>
            </a:r>
            <a:endParaRPr lang="en-US" sz="3800" smtClean="0">
              <a:latin typeface="Times New Roman" panose="02020603050405020304" pitchFamily="18" charset="0"/>
              <a:cs typeface="Times New Roman" panose="02020603050405020304" pitchFamily="18" charset="0"/>
            </a:endParaRPr>
          </a:p>
          <a:p>
            <a:r>
              <a:rPr lang="en-US" sz="3800" smtClean="0">
                <a:latin typeface="Times New Roman" panose="02020603050405020304" pitchFamily="18" charset="0"/>
                <a:cs typeface="Times New Roman" panose="02020603050405020304" pitchFamily="18" charset="0"/>
              </a:rPr>
              <a:t>Withdraw the vaccines with needle and syringe and discharge back into the ampoule  twice or thrice to give homogenous  solution.</a:t>
            </a:r>
            <a:endParaRPr lang="en-US" sz="3800" smtClean="0">
              <a:latin typeface="Times New Roman" panose="02020603050405020304" pitchFamily="18" charset="0"/>
              <a:cs typeface="Times New Roman" panose="02020603050405020304" pitchFamily="18" charset="0"/>
            </a:endParaRPr>
          </a:p>
          <a:p>
            <a:r>
              <a:rPr lang="en-US" sz="3800" smtClean="0">
                <a:latin typeface="Times New Roman" panose="02020603050405020304" pitchFamily="18" charset="0"/>
                <a:cs typeface="Times New Roman" panose="02020603050405020304" pitchFamily="18" charset="0"/>
              </a:rPr>
              <a:t>If the vaccines comes in vail use non-touch technique and withdraw the diluent and mnx as described above.</a:t>
            </a:r>
            <a:endParaRPr lang="en-US" sz="3800" smtClean="0">
              <a:latin typeface="Times New Roman" panose="02020603050405020304" pitchFamily="18" charset="0"/>
              <a:cs typeface="Times New Roman" panose="02020603050405020304" pitchFamily="18" charset="0"/>
            </a:endParaRPr>
          </a:p>
          <a:p>
            <a:r>
              <a:rPr lang="en-US" sz="3800" smtClean="0">
                <a:latin typeface="Times New Roman" panose="02020603050405020304" pitchFamily="18" charset="0"/>
                <a:cs typeface="Times New Roman" panose="02020603050405020304" pitchFamily="18" charset="0"/>
              </a:rPr>
              <a:t>Incase of ampoute ,file the ampoute on the neck to avoid harming our self by covering with a clean cotton swamp.</a:t>
            </a:r>
            <a:endParaRPr lang="en-US" sz="3800" smtClean="0">
              <a:latin typeface="Times New Roman" panose="02020603050405020304" pitchFamily="18" charset="0"/>
              <a:cs typeface="Times New Roman" panose="02020603050405020304" pitchFamily="18" charset="0"/>
            </a:endParaRPr>
          </a:p>
          <a:p>
            <a:r>
              <a:rPr lang="en-US" sz="3800" smtClean="0">
                <a:latin typeface="Times New Roman" panose="02020603050405020304" pitchFamily="18" charset="0"/>
                <a:cs typeface="Times New Roman" panose="02020603050405020304" pitchFamily="18" charset="0"/>
              </a:rPr>
              <a:t>Break the improve neck.</a:t>
            </a:r>
            <a:endParaRPr lang="en-US" sz="3800" smtClean="0">
              <a:latin typeface="Times New Roman" panose="02020603050405020304" pitchFamily="18" charset="0"/>
              <a:cs typeface="Times New Roman" panose="02020603050405020304" pitchFamily="18" charset="0"/>
            </a:endParaRPr>
          </a:p>
          <a:p>
            <a:r>
              <a:rPr lang="en-US" sz="3800" smtClean="0">
                <a:latin typeface="Times New Roman" panose="02020603050405020304" pitchFamily="18" charset="0"/>
                <a:cs typeface="Times New Roman" panose="02020603050405020304" pitchFamily="18" charset="0"/>
              </a:rPr>
              <a:t>(NB) BCG is very sensitive  to sunlight and heat.</a:t>
            </a:r>
            <a:endParaRPr lang="en-US" sz="3800" smtClean="0">
              <a:latin typeface="Times New Roman" panose="02020603050405020304" pitchFamily="18" charset="0"/>
              <a:cs typeface="Times New Roman" panose="02020603050405020304" pitchFamily="18" charset="0"/>
            </a:endParaRPr>
          </a:p>
          <a:p>
            <a:r>
              <a:rPr lang="en-US" sz="3800" smtClean="0">
                <a:latin typeface="Times New Roman" panose="02020603050405020304" pitchFamily="18" charset="0"/>
                <a:cs typeface="Times New Roman" panose="02020603050405020304" pitchFamily="18" charset="0"/>
              </a:rPr>
              <a:t>Keep the reconstituted  vaccine in a sponge with a slit in a vaccine carrier .</a:t>
            </a:r>
            <a:endParaRPr lang="en-US" sz="3800" smtClean="0">
              <a:latin typeface="Times New Roman" panose="02020603050405020304" pitchFamily="18" charset="0"/>
              <a:cs typeface="Times New Roman" panose="02020603050405020304" pitchFamily="18" charset="0"/>
            </a:endParaRPr>
          </a:p>
          <a:p>
            <a:r>
              <a:rPr lang="en-US" sz="3800" smtClean="0">
                <a:latin typeface="Times New Roman" panose="02020603050405020304" pitchFamily="18" charset="0"/>
                <a:cs typeface="Times New Roman" panose="02020603050405020304" pitchFamily="18" charset="0"/>
              </a:rPr>
              <a:t>BCG potency last for 6weeks with being reconstituted.</a:t>
            </a:r>
            <a:endParaRPr lang="en-US" sz="3800" smtClean="0">
              <a:latin typeface="Times New Roman" panose="02020603050405020304" pitchFamily="18" charset="0"/>
              <a:cs typeface="Times New Roman" panose="02020603050405020304" pitchFamily="18" charset="0"/>
            </a:endParaRPr>
          </a:p>
          <a:p>
            <a:endParaRPr lang="en-US" smtClean="0"/>
          </a:p>
          <a:p>
            <a:endParaRPr lang="en-US"/>
          </a:p>
        </p:txBody>
      </p:sp>
    </p:spTree>
  </p:cSld>
  <p:clrMapOvr>
    <a:masterClrMapping/>
  </p:clrMapOvr>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49250" y="1825625"/>
            <a:ext cx="8689340" cy="4871720"/>
          </a:xfrm>
        </p:spPr>
        <p:txBody>
          <a:bodyPr/>
          <a:lstStyle/>
          <a:p>
            <a:r>
              <a:rPr lang="en-US" smtClean="0">
                <a:latin typeface="Times New Roman" panose="02020603050405020304" pitchFamily="18" charset="0"/>
                <a:cs typeface="Times New Roman" panose="02020603050405020304" pitchFamily="18" charset="0"/>
              </a:rPr>
              <a:t>Rec outstate the vaccine as soon as the 1s eligible child for but comes in the facility.</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Report or record time of reconstitution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Discard the reconstitution vaccine and 6 weeks section whoever comes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NB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Never store diluted BCG for the next day use.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Open a BCG vaccines vail even if the child is one to be given .</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760" y="365125"/>
            <a:ext cx="10085705" cy="1325880"/>
          </a:xfrm>
        </p:spPr>
        <p:txBody>
          <a:bodyPr/>
          <a:lstStyle/>
          <a:p>
            <a:r>
              <a:rPr lang="en-US" b="1" u="sng" smtClean="0">
                <a:latin typeface="Times New Roman" panose="02020603050405020304" pitchFamily="18" charset="0"/>
                <a:cs typeface="Times New Roman" panose="02020603050405020304" pitchFamily="18" charset="0"/>
              </a:rPr>
              <a:t>How to fill the syringe</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110855" cy="4351655"/>
          </a:xfrm>
        </p:spPr>
        <p:txBody>
          <a:bodyPr>
            <a:normAutofit fontScale="90000" lnSpcReduction="10000"/>
          </a:bodyPr>
          <a:lstStyle/>
          <a:p>
            <a:r>
              <a:rPr lang="en-US" smtClean="0">
                <a:latin typeface="Times New Roman" panose="02020603050405020304" pitchFamily="18" charset="0"/>
                <a:cs typeface="Times New Roman" panose="02020603050405020304" pitchFamily="18" charset="0"/>
              </a:rPr>
              <a:t>Allow the ampoute or vial to stand upright on the sponge in the vaccine carrier for about </a:t>
            </a:r>
            <a:r>
              <a:rPr lang="en-US">
                <a:latin typeface="Times New Roman" panose="02020603050405020304" pitchFamily="18" charset="0"/>
                <a:cs typeface="Times New Roman" panose="02020603050405020304" pitchFamily="18" charset="0"/>
              </a:rPr>
              <a:t>1</a:t>
            </a:r>
            <a:r>
              <a:rPr lang="en-US" smtClean="0">
                <a:latin typeface="Times New Roman" panose="02020603050405020304" pitchFamily="18" charset="0"/>
                <a:cs typeface="Times New Roman" panose="02020603050405020304" pitchFamily="18" charset="0"/>
              </a:rPr>
              <a:t> minute to let the bubbles to disappear.</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Fill the syringe with the required dose of the vaccine using auto disposal syringe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Withdraw exposure of the reconstructed  vaccines with light.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Measure the amount of vaccine to be injected according to the mark of5m/s for below 1 year 0.1ml above one year the barrel 0.0.</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NB  /</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 Don’t withdraw several doses in advance.</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0980" y="127635"/>
            <a:ext cx="9862820" cy="1000125"/>
          </a:xfrm>
        </p:spPr>
        <p:txBody>
          <a:bodyPr/>
          <a:lstStyle/>
          <a:p>
            <a:r>
              <a:rPr lang="en-US" b="1" u="sng" smtClean="0">
                <a:latin typeface="Times New Roman" panose="02020603050405020304" pitchFamily="18" charset="0"/>
                <a:cs typeface="Times New Roman" panose="02020603050405020304" pitchFamily="18" charset="0"/>
              </a:rPr>
              <a:t>How to inject the vaccine</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0025" y="1127760"/>
            <a:ext cx="8838565" cy="5049520"/>
          </a:xfrm>
        </p:spPr>
        <p:txBody>
          <a:bodyPr>
            <a:normAutofit lnSpcReduction="10000"/>
          </a:bodyPr>
          <a:lstStyle/>
          <a:p>
            <a:r>
              <a:rPr lang="en-US" smtClean="0">
                <a:latin typeface="Times New Roman" panose="02020603050405020304" pitchFamily="18" charset="0"/>
                <a:cs typeface="Times New Roman" panose="02020603050405020304" pitchFamily="18" charset="0"/>
              </a:rPr>
              <a:t>With your left hand hold the left fore arm of the        to be immersed.</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Stretch the skin over the site between your left index finger and thumb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Introduce the needle upward into the skin keeping if flat as possible to give it intradermal.</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Inject BCG intradermal in lower layer of the skin , a wheel will appear about 7- 8mm with smalls pits like an orange peal.</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Remove the needle and do not rub the site.</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NB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Caution the patient not to rub the site or to apply anything.</a:t>
            </a:r>
            <a:endParaRPr lang="en-US" smtClean="0">
              <a:latin typeface="Times New Roman" panose="02020603050405020304" pitchFamily="18" charset="0"/>
              <a:cs typeface="Times New Roman" panose="02020603050405020304" pitchFamily="18" charset="0"/>
            </a:endParaRPr>
          </a:p>
          <a:p>
            <a:pPr>
              <a:buFontTx/>
              <a:buChar char="-"/>
            </a:pP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9400" y="365125"/>
            <a:ext cx="9804400" cy="1325880"/>
          </a:xfrm>
        </p:spPr>
        <p:txBody>
          <a:bodyPr/>
          <a:lstStyle/>
          <a:p>
            <a:r>
              <a:rPr lang="en-US" b="1" u="sng" smtClean="0">
                <a:latin typeface="Times New Roman" panose="02020603050405020304" pitchFamily="18" charset="0"/>
                <a:cs typeface="Times New Roman" panose="02020603050405020304" pitchFamily="18" charset="0"/>
              </a:rPr>
              <a:t>BCG reaction in the body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96250" cy="4351655"/>
          </a:xfrm>
        </p:spPr>
        <p:txBody>
          <a:bodyPr/>
          <a:lstStyle/>
          <a:p>
            <a:r>
              <a:rPr lang="en-US" smtClean="0">
                <a:latin typeface="Times New Roman" panose="02020603050405020304" pitchFamily="18" charset="0"/>
                <a:cs typeface="Times New Roman" panose="02020603050405020304" pitchFamily="18" charset="0"/>
              </a:rPr>
              <a:t>A wheel will form and disappear half an hour and after 2 weeks red indurated noddle forms measuring 2mm appear for 2 weeks or more.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skin of the noddle abscess accurate in further 2 weeks ( 6     ) with immunization.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Ulcer heals spontaneously and leave a small scar measuring  5- 7 mm.</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If no scar appears with 12 weeks repeat BCG immunization.</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3295" y="365125"/>
            <a:ext cx="9120505" cy="1325880"/>
          </a:xfrm>
        </p:spPr>
        <p:txBody>
          <a:bodyPr/>
          <a:lstStyle/>
          <a:p>
            <a:r>
              <a:rPr lang="en-US" b="1" u="sng" smtClean="0">
                <a:latin typeface="Times New Roman" panose="02020603050405020304" pitchFamily="18" charset="0"/>
                <a:cs typeface="Times New Roman" panose="02020603050405020304" pitchFamily="18" charset="0"/>
              </a:rPr>
              <a:t>Minor side effects</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110855" cy="4351655"/>
          </a:xfrm>
        </p:spPr>
        <p:txBody>
          <a:bodyPr>
            <a:normAutofit lnSpcReduction="10000"/>
          </a:bodyPr>
          <a:lstStyle/>
          <a:p>
            <a:r>
              <a:rPr lang="en-US" smtClean="0">
                <a:latin typeface="Times New Roman" panose="02020603050405020304" pitchFamily="18" charset="0"/>
                <a:cs typeface="Times New Roman" panose="02020603050405020304" pitchFamily="18" charset="0"/>
              </a:rPr>
              <a:t>BCG complication are rare but minor side effects may occur.</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Acute inflammatory reaction at the site of injection . This appears with 2 – H drugs of immunization.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Its an expected but want rapidly on its own and leaving a small flat scar.</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Deep abscess at the immunization site this is due to injecting the vaccine deep subcartenous in the skin in steady  of  intradermal.</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No medication is required but apply a sterile dressing.</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7370" y="365125"/>
            <a:ext cx="9536430" cy="1325880"/>
          </a:xfrm>
        </p:spPr>
        <p:txBody>
          <a:bodyPr/>
          <a:lstStyle/>
          <a:p>
            <a:r>
              <a:rPr lang="en-US" b="1" u="sng" smtClean="0">
                <a:latin typeface="Times New Roman" panose="02020603050405020304" pitchFamily="18" charset="0"/>
                <a:cs typeface="Times New Roman" panose="02020603050405020304" pitchFamily="18" charset="0"/>
              </a:rPr>
              <a:t>Excessive ulceration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4645" y="1825625"/>
            <a:ext cx="8615045" cy="4351655"/>
          </a:xfrm>
        </p:spPr>
        <p:txBody>
          <a:bodyPr/>
          <a:lstStyle/>
          <a:p>
            <a:r>
              <a:rPr lang="en-US" smtClean="0">
                <a:latin typeface="Times New Roman" panose="02020603050405020304" pitchFamily="18" charset="0"/>
                <a:cs typeface="Times New Roman" panose="02020603050405020304" pitchFamily="18" charset="0"/>
              </a:rPr>
              <a:t>This is when an ulcer of present more than 12152 with vaccination or one which is more than      . No RF is required but apply a sterile dressing.</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Lymphoid enlargement  - is the ulcerate refer for further management.</a:t>
            </a:r>
            <a:endParaRPr lang="en-US" smtClean="0">
              <a:latin typeface="Times New Roman" panose="02020603050405020304" pitchFamily="18" charset="0"/>
              <a:cs typeface="Times New Roman" panose="02020603050405020304" pitchFamily="18" charset="0"/>
            </a:endParaRPr>
          </a:p>
          <a:p>
            <a:endParaRPr lang="en-US" smtClean="0"/>
          </a:p>
        </p:txBody>
      </p:sp>
    </p:spTree>
  </p:cSld>
  <p:clrMapOvr>
    <a:masterClrMapping/>
  </p:clrMapOvr>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9375" y="365125"/>
            <a:ext cx="873442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BCG records.</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Remember to record BCG  after immunization into :</a:t>
            </a:r>
            <a:endParaRPr lang="en-US" smtClean="0">
              <a:latin typeface="Times New Roman" panose="02020603050405020304" pitchFamily="18" charset="0"/>
              <a:cs typeface="Times New Roman" panose="02020603050405020304" pitchFamily="18" charset="0"/>
            </a:endParaRPr>
          </a:p>
          <a:p>
            <a:pPr marL="514350" indent="-514350">
              <a:buAutoNum type="arabicPeriod"/>
            </a:pPr>
            <a:r>
              <a:rPr lang="en-US" smtClean="0">
                <a:latin typeface="Times New Roman" panose="02020603050405020304" pitchFamily="18" charset="0"/>
                <a:cs typeface="Times New Roman" panose="02020603050405020304" pitchFamily="18" charset="0"/>
              </a:rPr>
              <a:t>Child health card .</a:t>
            </a:r>
            <a:endParaRPr lang="en-US" smtClean="0">
              <a:latin typeface="Times New Roman" panose="02020603050405020304" pitchFamily="18" charset="0"/>
              <a:cs typeface="Times New Roman" panose="02020603050405020304" pitchFamily="18" charset="0"/>
            </a:endParaRPr>
          </a:p>
          <a:p>
            <a:pPr marL="514350" indent="-514350">
              <a:buAutoNum type="arabicPeriod"/>
            </a:pPr>
            <a:r>
              <a:rPr lang="en-US" smtClean="0">
                <a:latin typeface="Times New Roman" panose="02020603050405020304" pitchFamily="18" charset="0"/>
                <a:cs typeface="Times New Roman" panose="02020603050405020304" pitchFamily="18" charset="0"/>
              </a:rPr>
              <a:t>Tally sheet.</a:t>
            </a:r>
            <a:endParaRPr lang="en-US" smtClean="0">
              <a:latin typeface="Times New Roman" panose="02020603050405020304" pitchFamily="18" charset="0"/>
              <a:cs typeface="Times New Roman" panose="02020603050405020304" pitchFamily="18" charset="0"/>
            </a:endParaRPr>
          </a:p>
          <a:p>
            <a:pPr marL="514350" indent="-514350">
              <a:buAutoNum type="arabicPeriod"/>
            </a:pPr>
            <a:r>
              <a:rPr lang="en-US" smtClean="0">
                <a:latin typeface="Times New Roman" panose="02020603050405020304" pitchFamily="18" charset="0"/>
                <a:cs typeface="Times New Roman" panose="02020603050405020304" pitchFamily="18" charset="0"/>
              </a:rPr>
              <a:t>Permanent register.</a:t>
            </a:r>
            <a:endParaRPr lang="en-US" smtClean="0">
              <a:latin typeface="Times New Roman" panose="02020603050405020304" pitchFamily="18" charset="0"/>
              <a:cs typeface="Times New Roman" panose="02020603050405020304" pitchFamily="18" charset="0"/>
            </a:endParaRPr>
          </a:p>
          <a:p>
            <a:pPr marL="0" indent="0">
              <a:buNone/>
            </a:pPr>
            <a:endParaRPr lang="en-US"/>
          </a:p>
        </p:txBody>
      </p:sp>
    </p:spTree>
  </p:cSld>
  <p:clrMapOvr>
    <a:masterClrMapping/>
  </p:clrMapOvr>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Oral polio vaccine (OPV)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185785" cy="4351655"/>
          </a:xfrm>
        </p:spPr>
        <p:txBody>
          <a:bodyPr/>
          <a:lstStyle/>
          <a:p>
            <a:r>
              <a:rPr lang="en-US" smtClean="0">
                <a:latin typeface="Times New Roman" panose="02020603050405020304" pitchFamily="18" charset="0"/>
                <a:cs typeface="Times New Roman" panose="02020603050405020304" pitchFamily="18" charset="0"/>
              </a:rPr>
              <a:t>This is a attenuated vaccine made from 3 types of polio virus i,.e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It is ready to use in vail.</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It is very sensitive to heat and  light and heat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Oral polio vaccine is the choose of vaccine of Kenya.</a:t>
            </a:r>
            <a:endParaRPr lang="en-US" smtClean="0">
              <a:latin typeface="Times New Roman" panose="02020603050405020304" pitchFamily="18" charset="0"/>
              <a:cs typeface="Times New Roman" panose="02020603050405020304" pitchFamily="18" charset="0"/>
            </a:endParaRPr>
          </a:p>
          <a:p>
            <a:pPr marL="0" indent="0">
              <a:buNone/>
            </a:pPr>
            <a:endParaRPr lang="en-US" smtClean="0"/>
          </a:p>
        </p:txBody>
      </p:sp>
    </p:spTree>
  </p:cSld>
  <p:clrMapOvr>
    <a:masterClrMapping/>
  </p:clrMapOvr>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3785" y="365125"/>
            <a:ext cx="7740015" cy="1325880"/>
          </a:xfrm>
        </p:spPr>
        <p:txBody>
          <a:bodyPr>
            <a:normAutofit fontScale="90000"/>
          </a:bodyPr>
          <a:lstStyle/>
          <a:p>
            <a:r>
              <a:rPr lang="en-US" b="1" u="sng">
                <a:latin typeface="Times New Roman" panose="02020603050405020304" pitchFamily="18" charset="0"/>
                <a:cs typeface="Times New Roman" panose="02020603050405020304" pitchFamily="18" charset="0"/>
              </a:rPr>
              <a:t>Storage</a:t>
            </a:r>
            <a:br>
              <a:rPr lang="en-US"/>
            </a:br>
            <a:r>
              <a:rPr lang="en-US"/>
              <a:t> </a:t>
            </a:r>
            <a:endParaRPr lang="en-US"/>
          </a:p>
        </p:txBody>
      </p:sp>
      <p:sp>
        <p:nvSpPr>
          <p:cNvPr id="3" name="Content Placeholder 2"/>
          <p:cNvSpPr>
            <a:spLocks noGrp="1"/>
          </p:cNvSpPr>
          <p:nvPr>
            <p:ph idx="1"/>
          </p:nvPr>
        </p:nvSpPr>
        <p:spPr>
          <a:xfrm>
            <a:off x="838200" y="1825625"/>
            <a:ext cx="8066405" cy="4351655"/>
          </a:xfrm>
        </p:spPr>
        <p:txBody>
          <a:bodyPr/>
          <a:lstStyle/>
          <a:p>
            <a:r>
              <a:rPr lang="en-US" smtClean="0">
                <a:latin typeface="Times New Roman" panose="02020603050405020304" pitchFamily="18" charset="0"/>
                <a:cs typeface="Times New Roman" panose="02020603050405020304" pitchFamily="18" charset="0"/>
              </a:rPr>
              <a:t>Stored at +20˚c to +3˚c at facility level – 15 ˚c  to -25˚c  at sub normal  and normal level.</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It has a vim – vaccine vail monitor.</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Store at the coolest part of the fridge or refrigerator .</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6905" y="365125"/>
            <a:ext cx="632968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Principles of K.E.P.I.</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0025" y="1276985"/>
            <a:ext cx="8660130" cy="5211445"/>
          </a:xfrm>
        </p:spPr>
        <p:txBody>
          <a:bodyPr>
            <a:normAutofit lnSpcReduction="20000"/>
          </a:bodyPr>
          <a:lstStyle/>
          <a:p>
            <a:r>
              <a:rPr lang="en-US" smtClean="0">
                <a:latin typeface="Times New Roman" panose="02020603050405020304" pitchFamily="18" charset="0"/>
                <a:cs typeface="Times New Roman" panose="02020603050405020304" pitchFamily="18" charset="0"/>
              </a:rPr>
              <a:t>It was </a:t>
            </a:r>
            <a:r>
              <a:rPr lang="en-US">
                <a:latin typeface="Times New Roman" panose="02020603050405020304" pitchFamily="18" charset="0"/>
                <a:cs typeface="Times New Roman" panose="02020603050405020304" pitchFamily="18" charset="0"/>
              </a:rPr>
              <a:t>g</a:t>
            </a:r>
            <a:r>
              <a:rPr lang="en-US" smtClean="0">
                <a:latin typeface="Times New Roman" panose="02020603050405020304" pitchFamily="18" charset="0"/>
                <a:cs typeface="Times New Roman" panose="02020603050405020304" pitchFamily="18" charset="0"/>
              </a:rPr>
              <a:t>uided by the following principles to help it achieve its target.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use of fixed or static post or health facilities for immunization.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integration of the K.E.P.I.  Programme within maternal child health services.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provision of cold chair equipment's  to all hospitals ,all health centers Dispensaries.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Training of personal in all areas of operation.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Biannual evaluation of district programme by external teams.</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8730" y="365125"/>
            <a:ext cx="765111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When should you not give OPV (precaution)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4230" y="2285365"/>
            <a:ext cx="8094980" cy="3891915"/>
          </a:xfrm>
        </p:spPr>
        <p:txBody>
          <a:bodyPr/>
          <a:lstStyle/>
          <a:p>
            <a:r>
              <a:rPr lang="en-US" smtClean="0">
                <a:latin typeface="Times New Roman" panose="02020603050405020304" pitchFamily="18" charset="0"/>
                <a:cs typeface="Times New Roman" panose="02020603050405020304" pitchFamily="18" charset="0"/>
              </a:rPr>
              <a:t>Be sides known impaired immunity there's no contraction of oral polio vaccines,</a:t>
            </a: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5495" y="365125"/>
            <a:ext cx="9298305" cy="1325880"/>
          </a:xfrm>
        </p:spPr>
        <p:txBody>
          <a:bodyPr/>
          <a:lstStyle/>
          <a:p>
            <a:r>
              <a:rPr lang="en-US" b="1" u="sng" smtClean="0">
                <a:latin typeface="Times New Roman" panose="02020603050405020304" pitchFamily="18" charset="0"/>
                <a:cs typeface="Times New Roman" panose="02020603050405020304" pitchFamily="18" charset="0"/>
              </a:rPr>
              <a:t>How to give OPV</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89560" y="1825625"/>
            <a:ext cx="8733155" cy="5131435"/>
          </a:xfrm>
        </p:spPr>
        <p:txBody>
          <a:bodyPr>
            <a:normAutofit fontScale="70000" lnSpcReduction="20000"/>
          </a:bodyPr>
          <a:lstStyle/>
          <a:p>
            <a:r>
              <a:rPr lang="en-US" sz="3400" smtClean="0">
                <a:latin typeface="Times New Roman" panose="02020603050405020304" pitchFamily="18" charset="0"/>
                <a:cs typeface="Times New Roman" panose="02020603050405020304" pitchFamily="18" charset="0"/>
              </a:rPr>
              <a:t>Wash hands </a:t>
            </a:r>
            <a:endParaRPr lang="en-US" sz="3400" smtClean="0">
              <a:latin typeface="Times New Roman" panose="02020603050405020304" pitchFamily="18" charset="0"/>
              <a:cs typeface="Times New Roman" panose="02020603050405020304" pitchFamily="18" charset="0"/>
            </a:endParaRPr>
          </a:p>
          <a:p>
            <a:r>
              <a:rPr lang="en-US" sz="3400" smtClean="0">
                <a:latin typeface="Times New Roman" panose="02020603050405020304" pitchFamily="18" charset="0"/>
                <a:cs typeface="Times New Roman" panose="02020603050405020304" pitchFamily="18" charset="0"/>
              </a:rPr>
              <a:t>Always arrange the vaccine to give in door, in the  shade because its sensitive to heat and light .</a:t>
            </a:r>
            <a:endParaRPr lang="en-US" sz="3400" smtClean="0">
              <a:latin typeface="Times New Roman" panose="02020603050405020304" pitchFamily="18" charset="0"/>
              <a:cs typeface="Times New Roman" panose="02020603050405020304" pitchFamily="18" charset="0"/>
            </a:endParaRPr>
          </a:p>
          <a:p>
            <a:r>
              <a:rPr lang="en-US" sz="3400" smtClean="0">
                <a:latin typeface="Times New Roman" panose="02020603050405020304" pitchFamily="18" charset="0"/>
                <a:cs typeface="Times New Roman" panose="02020603050405020304" pitchFamily="18" charset="0"/>
              </a:rPr>
              <a:t>Keep it upright in vaccine carrier with temperature between +2˚c to +8˚c  through the immunization schedule .</a:t>
            </a:r>
            <a:endParaRPr lang="en-US" sz="3400" smtClean="0">
              <a:latin typeface="Times New Roman" panose="02020603050405020304" pitchFamily="18" charset="0"/>
              <a:cs typeface="Times New Roman" panose="02020603050405020304" pitchFamily="18" charset="0"/>
            </a:endParaRPr>
          </a:p>
          <a:p>
            <a:r>
              <a:rPr lang="en-US" sz="3400" smtClean="0">
                <a:latin typeface="Times New Roman" panose="02020603050405020304" pitchFamily="18" charset="0"/>
                <a:cs typeface="Times New Roman" panose="02020603050405020304" pitchFamily="18" charset="0"/>
              </a:rPr>
              <a:t>Use the dropper or device supplier in the vaccine.</a:t>
            </a:r>
            <a:endParaRPr lang="en-US" sz="3400" smtClean="0">
              <a:latin typeface="Times New Roman" panose="02020603050405020304" pitchFamily="18" charset="0"/>
              <a:cs typeface="Times New Roman" panose="02020603050405020304" pitchFamily="18" charset="0"/>
            </a:endParaRPr>
          </a:p>
          <a:p>
            <a:r>
              <a:rPr lang="en-US" sz="3400" smtClean="0">
                <a:latin typeface="Times New Roman" panose="02020603050405020304" pitchFamily="18" charset="0"/>
                <a:cs typeface="Times New Roman" panose="02020603050405020304" pitchFamily="18" charset="0"/>
              </a:rPr>
              <a:t>Put 2 drops into the child's mouth if the child does not open the  mouth gently squeezing  the nose with your two fingers .</a:t>
            </a:r>
            <a:endParaRPr lang="en-US" sz="3400" smtClean="0">
              <a:latin typeface="Times New Roman" panose="02020603050405020304" pitchFamily="18" charset="0"/>
              <a:cs typeface="Times New Roman" panose="02020603050405020304" pitchFamily="18" charset="0"/>
            </a:endParaRPr>
          </a:p>
          <a:p>
            <a:r>
              <a:rPr lang="en-US" sz="3400" smtClean="0">
                <a:latin typeface="Times New Roman" panose="02020603050405020304" pitchFamily="18" charset="0"/>
                <a:cs typeface="Times New Roman" panose="02020603050405020304" pitchFamily="18" charset="0"/>
              </a:rPr>
              <a:t>Do not touch the child's  tongue with the dropper.</a:t>
            </a:r>
            <a:endParaRPr lang="en-US" sz="3400" smtClean="0">
              <a:latin typeface="Times New Roman" panose="02020603050405020304" pitchFamily="18" charset="0"/>
              <a:cs typeface="Times New Roman" panose="02020603050405020304" pitchFamily="18" charset="0"/>
            </a:endParaRPr>
          </a:p>
          <a:p>
            <a:r>
              <a:rPr lang="en-US" sz="3400" smtClean="0">
                <a:latin typeface="Times New Roman" panose="02020603050405020304" pitchFamily="18" charset="0"/>
                <a:cs typeface="Times New Roman" panose="02020603050405020304" pitchFamily="18" charset="0"/>
              </a:rPr>
              <a:t>Make sure the child swallow and is the child spits repeat the dosage.</a:t>
            </a:r>
            <a:endParaRPr lang="en-US" sz="3400" smtClean="0">
              <a:latin typeface="Times New Roman" panose="02020603050405020304" pitchFamily="18" charset="0"/>
              <a:cs typeface="Times New Roman" panose="02020603050405020304" pitchFamily="18" charset="0"/>
            </a:endParaRPr>
          </a:p>
          <a:p>
            <a:r>
              <a:rPr lang="en-US" sz="3400" smtClean="0">
                <a:latin typeface="Times New Roman" panose="02020603050405020304" pitchFamily="18" charset="0"/>
                <a:cs typeface="Times New Roman" panose="02020603050405020304" pitchFamily="18" charset="0"/>
              </a:rPr>
              <a:t>Make sure the mother knows the date of the next visit .</a:t>
            </a:r>
            <a:endParaRPr lang="en-US" sz="3400" smtClean="0">
              <a:latin typeface="Times New Roman" panose="02020603050405020304" pitchFamily="18" charset="0"/>
              <a:cs typeface="Times New Roman" panose="02020603050405020304" pitchFamily="18" charset="0"/>
            </a:endParaRPr>
          </a:p>
          <a:p>
            <a:endParaRPr lang="en-US" sz="3400" smtClean="0">
              <a:latin typeface="Times New Roman" panose="02020603050405020304" pitchFamily="18" charset="0"/>
              <a:cs typeface="Times New Roman" panose="02020603050405020304" pitchFamily="18" charset="0"/>
            </a:endParaRPr>
          </a:p>
          <a:p>
            <a:endParaRPr lang="en-US" smtClean="0"/>
          </a:p>
          <a:p>
            <a:r>
              <a:rPr lang="en-US" smtClean="0"/>
              <a:t> </a:t>
            </a:r>
            <a:endParaRPr lang="en-US"/>
          </a:p>
        </p:txBody>
      </p:sp>
    </p:spTree>
  </p:cSld>
  <p:clrMapOvr>
    <a:masterClrMapping/>
  </p:clrMapOvr>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Possible reaction or complication</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11810" y="1825625"/>
            <a:ext cx="10841990" cy="4351655"/>
          </a:xfrm>
        </p:spPr>
        <p:txBody>
          <a:bodyPr/>
          <a:lstStyle/>
          <a:p>
            <a:r>
              <a:rPr lang="en-US" smtClean="0">
                <a:latin typeface="Times New Roman" panose="02020603050405020304" pitchFamily="18" charset="0"/>
                <a:cs typeface="Times New Roman" panose="02020603050405020304" pitchFamily="18" charset="0"/>
              </a:rPr>
              <a:t>Vaccines reaction associated with paralytic are very rare.</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165" y="379730"/>
            <a:ext cx="9135110" cy="1325880"/>
          </a:xfrm>
        </p:spPr>
        <p:txBody>
          <a:bodyPr/>
          <a:lstStyle/>
          <a:p>
            <a:r>
              <a:rPr lang="en-US" b="1" u="sng" smtClean="0">
                <a:latin typeface="Times New Roman" panose="02020603050405020304" pitchFamily="18" charset="0"/>
                <a:cs typeface="Times New Roman" panose="02020603050405020304" pitchFamily="18" charset="0"/>
              </a:rPr>
              <a:t>OPV Recording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Child health card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Immunization tally sheet.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Immunization permanent register .</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2108" y="365125"/>
            <a:ext cx="10241692" cy="1325563"/>
          </a:xfrm>
        </p:spPr>
        <p:txBody>
          <a:bodyPr/>
          <a:lstStyle/>
          <a:p>
            <a:r>
              <a:rPr lang="en-US" b="1" u="sng" smtClean="0">
                <a:latin typeface="Times New Roman" panose="02020603050405020304" pitchFamily="18" charset="0"/>
                <a:cs typeface="Times New Roman" panose="02020603050405020304" pitchFamily="18" charset="0"/>
              </a:rPr>
              <a:t>Pentavalent (DPT/HEPB + Hb </a:t>
            </a:r>
            <a:r>
              <a:rPr lang="en-US" smtClean="0"/>
              <a:t>.</a:t>
            </a:r>
            <a:endParaRPr lang="en-US"/>
          </a:p>
        </p:txBody>
      </p:sp>
      <p:sp>
        <p:nvSpPr>
          <p:cNvPr id="3" name="Content Placeholder 2"/>
          <p:cNvSpPr>
            <a:spLocks noGrp="1"/>
          </p:cNvSpPr>
          <p:nvPr>
            <p:ph idx="1"/>
          </p:nvPr>
        </p:nvSpPr>
        <p:spPr>
          <a:xfrm>
            <a:off x="838200" y="1825625"/>
            <a:ext cx="7948295" cy="4351655"/>
          </a:xfrm>
        </p:spPr>
        <p:txBody>
          <a:bodyPr/>
          <a:lstStyle/>
          <a:p>
            <a:r>
              <a:rPr lang="en-US" smtClean="0">
                <a:latin typeface="Times New Roman" panose="02020603050405020304" pitchFamily="18" charset="0"/>
                <a:cs typeface="Times New Roman" panose="02020603050405020304" pitchFamily="18" charset="0"/>
              </a:rPr>
              <a:t>Contain , diphtheria ,pertussis ,tetanus ,hepatitis B ,and haemophillic influenza type B therefore protects against 5 diseases.</a:t>
            </a:r>
            <a:endParaRPr lang="en-US" smtClean="0">
              <a:latin typeface="Times New Roman" panose="02020603050405020304" pitchFamily="18" charset="0"/>
              <a:cs typeface="Times New Roman" panose="02020603050405020304" pitchFamily="18" charset="0"/>
            </a:endParaRPr>
          </a:p>
          <a:p>
            <a:endParaRPr lang="en-US" smtClean="0"/>
          </a:p>
        </p:txBody>
      </p:sp>
    </p:spTree>
  </p:cSld>
  <p:clrMapOvr>
    <a:masterClrMapping/>
  </p:clrMapOvr>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7410" y="365125"/>
            <a:ext cx="1048639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When should you give pentavalent </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04215" y="1285240"/>
            <a:ext cx="8077200" cy="7140575"/>
          </a:xfrm>
        </p:spPr>
        <p:txBody>
          <a:bodyPr/>
          <a:lstStyle/>
          <a:p>
            <a:r>
              <a:rPr lang="en-US" smtClean="0">
                <a:latin typeface="Times New Roman" panose="02020603050405020304" pitchFamily="18" charset="0"/>
                <a:cs typeface="Times New Roman" panose="02020603050405020304" pitchFamily="18" charset="0"/>
              </a:rPr>
              <a:t>Give the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dose of pentavalent at 6 weeks or at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contact with the child anytime after age of 6weeks  and above together with the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OPV , polio , Rota virus and BCG.</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Minimized interval from the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dose to the 2</a:t>
            </a:r>
            <a:r>
              <a:rPr lang="en-US" baseline="30000" smtClean="0">
                <a:latin typeface="Times New Roman" panose="02020603050405020304" pitchFamily="18" charset="0"/>
                <a:cs typeface="Times New Roman" panose="02020603050405020304" pitchFamily="18" charset="0"/>
              </a:rPr>
              <a:t>nd</a:t>
            </a:r>
            <a:r>
              <a:rPr lang="en-US" smtClean="0">
                <a:latin typeface="Times New Roman" panose="02020603050405020304" pitchFamily="18" charset="0"/>
                <a:cs typeface="Times New Roman" panose="02020603050405020304" pitchFamily="18" charset="0"/>
              </a:rPr>
              <a:t> dose should be I month or 4 weeks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2</a:t>
            </a:r>
            <a:r>
              <a:rPr lang="en-US" baseline="30000" smtClean="0">
                <a:latin typeface="Times New Roman" panose="02020603050405020304" pitchFamily="18" charset="0"/>
                <a:cs typeface="Times New Roman" panose="02020603050405020304" pitchFamily="18" charset="0"/>
              </a:rPr>
              <a:t>nd</a:t>
            </a:r>
            <a:r>
              <a:rPr lang="en-US" smtClean="0">
                <a:latin typeface="Times New Roman" panose="02020603050405020304" pitchFamily="18" charset="0"/>
                <a:cs typeface="Times New Roman" panose="02020603050405020304" pitchFamily="18" charset="0"/>
              </a:rPr>
              <a:t> pentavalent should be given at 10</a:t>
            </a:r>
            <a:r>
              <a:rPr lang="en-US" baseline="30000" smtClean="0">
                <a:latin typeface="Times New Roman" panose="02020603050405020304" pitchFamily="18" charset="0"/>
                <a:cs typeface="Times New Roman" panose="02020603050405020304" pitchFamily="18" charset="0"/>
              </a:rPr>
              <a:t>th</a:t>
            </a:r>
            <a:r>
              <a:rPr lang="en-US" smtClean="0">
                <a:latin typeface="Times New Roman" panose="02020603050405020304" pitchFamily="18" charset="0"/>
                <a:cs typeface="Times New Roman" panose="02020603050405020304" pitchFamily="18" charset="0"/>
              </a:rPr>
              <a:t> week of age.</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when not to give pentavalent.</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590790" cy="4351655"/>
          </a:xfrm>
        </p:spPr>
        <p:txBody>
          <a:bodyPr/>
          <a:lstStyle/>
          <a:p>
            <a:r>
              <a:rPr lang="en-US" smtClean="0">
                <a:latin typeface="Times New Roman" panose="02020603050405020304" pitchFamily="18" charset="0"/>
                <a:cs typeface="Times New Roman" panose="02020603050405020304" pitchFamily="18" charset="0"/>
              </a:rPr>
              <a:t>Do not give it to a child reported with convulsion with the pervious dose.</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15" y="365125"/>
            <a:ext cx="8601710" cy="1325880"/>
          </a:xfrm>
        </p:spPr>
        <p:txBody>
          <a:bodyPr>
            <a:normAutofit fontScale="90000"/>
          </a:bodyPr>
          <a:lstStyle/>
          <a:p>
            <a:r>
              <a:rPr lang="en-US" smtClean="0"/>
              <a:t>D</a:t>
            </a:r>
            <a:r>
              <a:rPr lang="en-US" b="1" u="sng" smtClean="0">
                <a:latin typeface="Times New Roman" panose="02020603050405020304" pitchFamily="18" charset="0"/>
                <a:cs typeface="Times New Roman" panose="02020603050405020304" pitchFamily="18" charset="0"/>
              </a:rPr>
              <a:t>. Requirement for administration of pentavalent.</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211070"/>
            <a:ext cx="8096250" cy="4530090"/>
          </a:xfrm>
        </p:spPr>
        <p:txBody>
          <a:bodyPr/>
          <a:lstStyle/>
          <a:p>
            <a:r>
              <a:rPr lang="en-US" smtClean="0">
                <a:latin typeface="Times New Roman" panose="02020603050405020304" pitchFamily="18" charset="0"/>
                <a:cs typeface="Times New Roman" panose="02020603050405020304" pitchFamily="18" charset="0"/>
              </a:rPr>
              <a:t>Auto disposal syringe and needle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Sterile 2m/s reconstructing syringe  and needle G- 21.</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Vaccine carrier  with sponge pentavalent vaccine , and reconditioned or frozen 14 packs.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Waste disposal bin.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Dry cotton wool in a galipot.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Vail top remover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Safety boxes.</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870" y="365125"/>
            <a:ext cx="9980930" cy="1325880"/>
          </a:xfrm>
        </p:spPr>
        <p:txBody>
          <a:bodyPr/>
          <a:lstStyle/>
          <a:p>
            <a:r>
              <a:rPr lang="en-US" b="1" u="sng" smtClean="0">
                <a:latin typeface="Times New Roman" panose="02020603050405020304" pitchFamily="18" charset="0"/>
                <a:cs typeface="Times New Roman" panose="02020603050405020304" pitchFamily="18" charset="0"/>
              </a:rPr>
              <a:t>How to prepare the vaccine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3505" y="1825625"/>
            <a:ext cx="9980295" cy="4351655"/>
          </a:xfrm>
        </p:spPr>
        <p:txBody>
          <a:bodyPr/>
          <a:lstStyle/>
          <a:p>
            <a:r>
              <a:rPr lang="en-US" smtClean="0">
                <a:latin typeface="Times New Roman" panose="02020603050405020304" pitchFamily="18" charset="0"/>
                <a:cs typeface="Times New Roman" panose="02020603050405020304" pitchFamily="18" charset="0"/>
              </a:rPr>
              <a:t>Wash hands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Clean rubber cup of the vaccine.</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365125"/>
            <a:ext cx="830580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How to give it .</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96250" cy="4351655"/>
          </a:xfrm>
        </p:spPr>
        <p:txBody>
          <a:bodyPr/>
          <a:lstStyle/>
          <a:p>
            <a:r>
              <a:rPr lang="en-US" smtClean="0">
                <a:latin typeface="Times New Roman" panose="02020603050405020304" pitchFamily="18" charset="0"/>
                <a:cs typeface="Times New Roman" panose="02020603050405020304" pitchFamily="18" charset="0"/>
              </a:rPr>
              <a:t>The dose is 0.5 m/s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Give it intramuscularly in the left upper outer aspect of the thigh.</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Do not inject on the buttocks because of the danger of injuries sciatic nerve and causing paralysis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850" y="97790"/>
            <a:ext cx="875030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Unit of vaccine and immunization (uvi)</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7485" y="1423670"/>
            <a:ext cx="8749665" cy="5065395"/>
          </a:xfrm>
        </p:spPr>
        <p:txBody>
          <a:bodyPr>
            <a:normAutofit lnSpcReduction="20000"/>
          </a:bodyPr>
          <a:lstStyle/>
          <a:p>
            <a:r>
              <a:rPr lang="en-US" smtClean="0">
                <a:latin typeface="Times New Roman" panose="02020603050405020304" pitchFamily="18" charset="0"/>
                <a:cs typeface="Times New Roman" panose="02020603050405020304" pitchFamily="18" charset="0"/>
              </a:rPr>
              <a:t>It replaced the division of vaccine and immunization .(DVI).</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This was done for restructuring of the MOH in line With Devolution as per constitution of Kenya (2010).</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division of vaccines immunization (DVI) become effective from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July 2007 and represent the MOH new direction in the coordination of immunization services for the general public.</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Unit for vaccines and immunization services has all extended scope to consolidate all vaccination services previously coordinated by other divisions within the MOH.</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945"/>
            <a:ext cx="10515600" cy="956310"/>
          </a:xfrm>
        </p:spPr>
        <p:txBody>
          <a:bodyPr/>
          <a:lstStyle/>
          <a:p>
            <a:r>
              <a:rPr lang="en-US" b="1" u="sng" smtClean="0">
                <a:latin typeface="Times New Roman" panose="02020603050405020304" pitchFamily="18" charset="0"/>
                <a:cs typeface="Times New Roman" panose="02020603050405020304" pitchFamily="18" charset="0"/>
              </a:rPr>
              <a:t>How to administer the vaccines.</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15265" y="945515"/>
            <a:ext cx="8838565" cy="6231255"/>
          </a:xfrm>
        </p:spPr>
        <p:txBody>
          <a:bodyPr>
            <a:noAutofit/>
          </a:bodyPr>
          <a:lstStyle/>
          <a:p>
            <a:r>
              <a:rPr lang="en-US" sz="2400" smtClean="0">
                <a:latin typeface="Times New Roman" panose="02020603050405020304" pitchFamily="18" charset="0"/>
                <a:cs typeface="Times New Roman" panose="02020603050405020304" pitchFamily="18" charset="0"/>
              </a:rPr>
              <a:t>Wash your hands under running tap water.</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Mix the penta valet collation thoroughly .</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Shake the vail two to  three times draw 0.5m/s in the syringe.</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Clean the site with fresh prepared swab.</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Divide the thigh into 4 imaginary quartiers and take left upper outer and inject.</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The 1m route induces efficient conservation and produces minimal reaction.</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Place youth thumb and index finger firmly or each side of the place or area your are going to inject and stretch  the skin tightly .</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Quickly push the needle in the space .</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Go deep into  the muscles  so  as to  give I.M injection.</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Withdraw the  needle and immediately discard it in the safety box.</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If its bedding apply a slightly pressure with dry swabs.</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Discard used swabs in the dust  bin.</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Tell the  mother when to bring the child for the next immunization.</a:t>
            </a:r>
            <a:endParaRPr lang="en-US" sz="2400" smtClean="0">
              <a:latin typeface="Times New Roman" panose="02020603050405020304" pitchFamily="18" charset="0"/>
              <a:cs typeface="Times New Roman" panose="02020603050405020304" pitchFamily="18" charset="0"/>
            </a:endParaRPr>
          </a:p>
          <a:p>
            <a:pPr marL="0" indent="0">
              <a:buNone/>
            </a:pPr>
            <a:endParaRPr lang="en-US" sz="2400" smtClean="0">
              <a:latin typeface="Times New Roman" panose="02020603050405020304" pitchFamily="18" charset="0"/>
              <a:cs typeface="Times New Roman" panose="02020603050405020304" pitchFamily="18" charset="0"/>
            </a:endParaRPr>
          </a:p>
          <a:p>
            <a:pPr marL="0" indent="0">
              <a:buNone/>
            </a:pPr>
            <a:r>
              <a:rPr lang="en-US" sz="2400" smtClean="0">
                <a:latin typeface="Times New Roman" panose="02020603050405020304" pitchFamily="18" charset="0"/>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h. </a:t>
            </a:r>
            <a:r>
              <a:rPr lang="en-US" b="1" u="sng" smtClean="0">
                <a:latin typeface="Times New Roman" panose="02020603050405020304" pitchFamily="18" charset="0"/>
                <a:cs typeface="Times New Roman" panose="02020603050405020304" pitchFamily="18" charset="0"/>
              </a:rPr>
              <a:t>What happens after pentavalent  immunization</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There is fever within  48 hours.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Possible reaction or complication</a:t>
            </a:r>
            <a:r>
              <a:rPr lang="en-US" smtClean="0"/>
              <a:t>.</a:t>
            </a:r>
            <a:endParaRPr lang="en-US"/>
          </a:p>
        </p:txBody>
      </p:sp>
      <p:sp>
        <p:nvSpPr>
          <p:cNvPr id="3" name="Content Placeholder 2"/>
          <p:cNvSpPr>
            <a:spLocks noGrp="1"/>
          </p:cNvSpPr>
          <p:nvPr>
            <p:ph idx="1"/>
          </p:nvPr>
        </p:nvSpPr>
        <p:spPr>
          <a:xfrm>
            <a:off x="838200" y="1897380"/>
            <a:ext cx="7978140" cy="4351655"/>
          </a:xfrm>
        </p:spPr>
        <p:txBody>
          <a:bodyPr/>
          <a:lstStyle/>
          <a:p>
            <a:r>
              <a:rPr lang="en-US" smtClean="0">
                <a:latin typeface="Times New Roman" panose="02020603050405020304" pitchFamily="18" charset="0"/>
                <a:cs typeface="Times New Roman" panose="02020603050405020304" pitchFamily="18" charset="0"/>
              </a:rPr>
              <a:t>If aseptic technique is not observed there will be an injection abscesses.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If it happens the mother should bring the baby for further management.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Abscess in severe and painful for the baby but the worse is mother loosening confidence for immunization.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 noddle may appear at the S/c layer. Pressure the parents that it’s a normal reaction but advise the mother to seek medical advice.</a:t>
            </a:r>
            <a:endParaRPr lang="en-US" smtClean="0">
              <a:latin typeface="Times New Roman" panose="02020603050405020304" pitchFamily="18" charset="0"/>
              <a:cs typeface="Times New Roman" panose="02020603050405020304" pitchFamily="18" charset="0"/>
            </a:endParaRPr>
          </a:p>
          <a:p>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3320" y="365125"/>
            <a:ext cx="7650480" cy="1325880"/>
          </a:xfrm>
        </p:spPr>
        <p:txBody>
          <a:bodyPr/>
          <a:lstStyle/>
          <a:p>
            <a:r>
              <a:rPr lang="en-US" b="1" u="sng" smtClean="0">
                <a:latin typeface="Times New Roman" panose="02020603050405020304" pitchFamily="18" charset="0"/>
                <a:cs typeface="Times New Roman" panose="02020603050405020304" pitchFamily="18" charset="0"/>
              </a:rPr>
              <a:t>Measles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859395" cy="4351655"/>
          </a:xfrm>
        </p:spPr>
        <p:txBody>
          <a:bodyPr/>
          <a:lstStyle/>
          <a:p>
            <a:r>
              <a:rPr lang="en-US" smtClean="0">
                <a:latin typeface="Times New Roman" panose="02020603050405020304" pitchFamily="18" charset="0"/>
                <a:cs typeface="Times New Roman" panose="02020603050405020304" pitchFamily="18" charset="0"/>
              </a:rPr>
              <a:t>This is frizzed  vaccines that has to be reconstituted with cold dilvent that is supplied with the vaccines.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It is supplied in doses of 10 vails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Storage – facility  -+2˚ to +8˚ - normal and subnormal – 15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65" y="365125"/>
            <a:ext cx="11316335" cy="1325880"/>
          </a:xfrm>
        </p:spPr>
        <p:txBody>
          <a:bodyPr/>
          <a:lstStyle/>
          <a:p>
            <a:r>
              <a:rPr lang="en-US" b="1" u="sng" smtClean="0">
                <a:latin typeface="Times New Roman" panose="02020603050405020304" pitchFamily="18" charset="0"/>
                <a:cs typeface="Times New Roman" panose="02020603050405020304" pitchFamily="18" charset="0"/>
              </a:rPr>
              <a:t>When should you give measles vaccine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96250" cy="4351655"/>
          </a:xfrm>
        </p:spPr>
        <p:txBody>
          <a:bodyPr/>
          <a:lstStyle/>
          <a:p>
            <a:r>
              <a:rPr lang="en-US" smtClean="0">
                <a:latin typeface="Times New Roman" panose="02020603050405020304" pitchFamily="18" charset="0"/>
                <a:cs typeface="Times New Roman" panose="02020603050405020304" pitchFamily="18" charset="0"/>
              </a:rPr>
              <a:t>Maternal antibodies seem to remain until the age of 6 – 9 months.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Measles vaccine can be given in the same with any other vaccines  let it be BCG or pentavalent.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Give this vaccine at  month or at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contact of the child.</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When not to give measles vaccine.</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97380"/>
            <a:ext cx="8022590" cy="4351655"/>
          </a:xfrm>
        </p:spPr>
        <p:txBody>
          <a:bodyPr/>
          <a:lstStyle/>
          <a:p>
            <a:r>
              <a:rPr lang="en-US" smtClean="0">
                <a:latin typeface="Times New Roman" panose="02020603050405020304" pitchFamily="18" charset="0"/>
                <a:cs typeface="Times New Roman" panose="02020603050405020304" pitchFamily="18" charset="0"/>
              </a:rPr>
              <a:t>Any child who is critically ill that needs hospitalization  but make sure they are given at discharge home.</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5130" y="54610"/>
            <a:ext cx="8408670" cy="790575"/>
          </a:xfrm>
        </p:spPr>
        <p:txBody>
          <a:bodyPr/>
          <a:lstStyle/>
          <a:p>
            <a:r>
              <a:rPr lang="en-US" b="1" u="sng" smtClean="0">
                <a:latin typeface="Times New Roman" panose="02020603050405020304" pitchFamily="18" charset="0"/>
                <a:cs typeface="Times New Roman" panose="02020603050405020304" pitchFamily="18" charset="0"/>
              </a:rPr>
              <a:t>How to prepare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9080" y="1440180"/>
            <a:ext cx="8675370" cy="4752340"/>
          </a:xfrm>
        </p:spPr>
        <p:txBody>
          <a:bodyPr>
            <a:normAutofit fontScale="92500" lnSpcReduction="20000"/>
          </a:bodyPr>
          <a:lstStyle/>
          <a:p>
            <a:r>
              <a:rPr lang="en-US" smtClean="0">
                <a:latin typeface="Times New Roman" panose="02020603050405020304" pitchFamily="18" charset="0"/>
                <a:cs typeface="Times New Roman" panose="02020603050405020304" pitchFamily="18" charset="0"/>
              </a:rPr>
              <a:t>Wash hands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Remove top cover of diluent measles vaccine to expose rubber cup.</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Clean both tops with clean cotton wool.</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Prepare the syringe to withdrawal diluent.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Introduce the needle to the rubber top of the diluent to prepare the amount given.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Discard the empty diluent bottle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Without contaminating the needle introduce the diluent into the vaccine bottle and shake in order to mix thoroughly b withdrawing the vaccine.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Withdraw 0.5m/s of the vaccines is 14 point in the sponge vaccine carrier</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9895" y="365125"/>
            <a:ext cx="9653905" cy="1325880"/>
          </a:xfrm>
        </p:spPr>
        <p:txBody>
          <a:bodyPr/>
          <a:lstStyle/>
          <a:p>
            <a:r>
              <a:rPr lang="en-US" b="1" u="sng" smtClean="0">
                <a:latin typeface="Times New Roman" panose="02020603050405020304" pitchFamily="18" charset="0"/>
                <a:cs typeface="Times New Roman" panose="02020603050405020304" pitchFamily="18" charset="0"/>
              </a:rPr>
              <a:t>How to inject the vaccine</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66405" cy="4351655"/>
          </a:xfrm>
        </p:spPr>
        <p:txBody>
          <a:bodyPr/>
          <a:lstStyle/>
          <a:p>
            <a:r>
              <a:rPr lang="en-US" smtClean="0">
                <a:latin typeface="Times New Roman" panose="02020603050405020304" pitchFamily="18" charset="0"/>
                <a:cs typeface="Times New Roman" panose="02020603050405020304" pitchFamily="18" charset="0"/>
              </a:rPr>
              <a:t>Give the vaccine S/C in the over left upper deltoid muscle at 45˚c.</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Show the mother how to hold the baby.</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Tell the mother about the possible reaction of the measles vaccine eg fever. Running nose occurring with 5 – 10 days  of immunization</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4290" y="365125"/>
            <a:ext cx="5796915" cy="1325880"/>
          </a:xfrm>
        </p:spPr>
        <p:txBody>
          <a:bodyPr/>
          <a:lstStyle/>
          <a:p>
            <a:r>
              <a:rPr lang="en-US" b="1" u="sng" smtClean="0">
                <a:latin typeface="Times New Roman" panose="02020603050405020304" pitchFamily="18" charset="0"/>
                <a:cs typeface="Times New Roman" panose="02020603050405020304" pitchFamily="18" charset="0"/>
              </a:rPr>
              <a:t>Follow up care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36560" cy="4351655"/>
          </a:xfrm>
        </p:spPr>
        <p:txBody>
          <a:bodyPr/>
          <a:lstStyle/>
          <a:p>
            <a:r>
              <a:rPr lang="en-US" smtClean="0">
                <a:latin typeface="Times New Roman" panose="02020603050405020304" pitchFamily="18" charset="0"/>
                <a:cs typeface="Times New Roman" panose="02020603050405020304" pitchFamily="18" charset="0"/>
              </a:rPr>
              <a:t>This is the last vaccine to be given to the child.</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mother should be informed to keep on bring the baby for regular weighing .growth monitoring and nutritional check up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 y="365125"/>
            <a:ext cx="888301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Challenges that has lead immunization coverage to declines.</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9080" y="1381760"/>
            <a:ext cx="8557260" cy="4794885"/>
          </a:xfrm>
        </p:spPr>
        <p:txBody>
          <a:bodyPr>
            <a:noAutofit/>
          </a:bodyPr>
          <a:lstStyle/>
          <a:p>
            <a:r>
              <a:rPr lang="en-US" sz="2400" smtClean="0">
                <a:latin typeface="Times New Roman" panose="02020603050405020304" pitchFamily="18" charset="0"/>
                <a:cs typeface="Times New Roman" panose="02020603050405020304" pitchFamily="18" charset="0"/>
              </a:rPr>
              <a:t>Inaccessibility of immunization services because of distant health facility especially among the nomadic community, poor health seeking behaviors of care givers due to social cultural issues and insecurity.</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Inadequate or late disbursements of families for procurement operations.</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Vaccine stock units at the cervices delivery point due do delay of vaccine distribution.</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Limited community participation in planning of health services.</a:t>
            </a:r>
            <a:endParaRPr lang="en-US" sz="2400" smtClean="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F</a:t>
            </a:r>
            <a:r>
              <a:rPr lang="en-US" sz="2400" smtClean="0">
                <a:latin typeface="Times New Roman" panose="02020603050405020304" pitchFamily="18" charset="0"/>
                <a:cs typeface="Times New Roman" panose="02020603050405020304" pitchFamily="18" charset="0"/>
              </a:rPr>
              <a:t>or motivation of health workers due to lack of supervision ,exquisite skulls ,knowledge and low morale.</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Shortage of staffs to run the health facility,</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Lack of quality supportive supervision at all levels compounded b lack of adequate transport to facilitate movements.</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Increase the number of districts , sub county resulting to inadequate finances and resource for the program mmx.</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Lack of communication strategy and plan to create demand for immunization services due to lack of necessary expertise and social profiling.</a:t>
            </a:r>
            <a:endParaRPr lang="en-US" sz="2400" smtClean="0">
              <a:latin typeface="Times New Roman" panose="02020603050405020304" pitchFamily="18" charset="0"/>
              <a:cs typeface="Times New Roman" panose="02020603050405020304" pitchFamily="18" charset="0"/>
            </a:endParaRPr>
          </a:p>
          <a:p>
            <a:endParaRPr lang="en-US" sz="2400" smtClean="0">
              <a:latin typeface="Times New Roman" panose="02020603050405020304" pitchFamily="18"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3825" y="142875"/>
            <a:ext cx="5083810" cy="1548130"/>
          </a:xfrm>
        </p:spPr>
        <p:txBody>
          <a:bodyPr/>
          <a:lstStyle/>
          <a:p>
            <a:r>
              <a:rPr lang="en-US" b="1" u="sng" smtClean="0">
                <a:latin typeface="Times New Roman" panose="02020603050405020304" pitchFamily="18" charset="0"/>
                <a:cs typeface="Times New Roman" panose="02020603050405020304" pitchFamily="18" charset="0"/>
              </a:rPr>
              <a:t>Vision of UVI</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49250" y="1825625"/>
            <a:ext cx="8630285" cy="3075305"/>
          </a:xfrm>
        </p:spPr>
        <p:txBody>
          <a:bodyPr/>
          <a:lstStyle/>
          <a:p>
            <a:r>
              <a:rPr lang="en-US" smtClean="0">
                <a:latin typeface="Times New Roman" panose="02020603050405020304" pitchFamily="18" charset="0"/>
                <a:cs typeface="Times New Roman" panose="02020603050405020304" pitchFamily="18" charset="0"/>
              </a:rPr>
              <a:t>Efficient and highly quality immunization services that are accessible ,equitable and affordable to every Kenyan</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0410" y="365125"/>
            <a:ext cx="934339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Yellow fever vaccine</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07985" cy="4351655"/>
          </a:xfrm>
        </p:spPr>
        <p:txBody>
          <a:bodyPr/>
          <a:lstStyle/>
          <a:p>
            <a:r>
              <a:rPr lang="en-US" smtClean="0">
                <a:latin typeface="Times New Roman" panose="02020603050405020304" pitchFamily="18" charset="0"/>
                <a:cs typeface="Times New Roman" panose="02020603050405020304" pitchFamily="18" charset="0"/>
              </a:rPr>
              <a:t>It’s a live attenuated freezeds dried vaccine that must be reconstituted with dilvent provided.</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Vaccine is discarded its use or at the and of immunization.</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5275" y="365125"/>
            <a:ext cx="9788525" cy="1325880"/>
          </a:xfrm>
        </p:spPr>
        <p:txBody>
          <a:bodyPr/>
          <a:lstStyle/>
          <a:p>
            <a:r>
              <a:rPr lang="en-US" b="1" u="sng" smtClean="0">
                <a:latin typeface="Times New Roman" panose="02020603050405020304" pitchFamily="18" charset="0"/>
                <a:cs typeface="Times New Roman" panose="02020603050405020304" pitchFamily="18" charset="0"/>
              </a:rPr>
              <a:t>When should be given</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726045" cy="4351655"/>
          </a:xfrm>
        </p:spPr>
        <p:txBody>
          <a:bodyPr/>
          <a:lstStyle/>
          <a:p>
            <a:r>
              <a:rPr lang="en-US" smtClean="0">
                <a:latin typeface="Times New Roman" panose="02020603050405020304" pitchFamily="18" charset="0"/>
                <a:cs typeface="Times New Roman" panose="02020603050405020304" pitchFamily="18" charset="0"/>
              </a:rPr>
              <a:t>One dose should be given at a months of age or at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contact.</a:t>
            </a:r>
            <a:endParaRPr lang="en-US" smtClean="0">
              <a:latin typeface="Times New Roman" panose="02020603050405020304" pitchFamily="18" charset="0"/>
              <a:cs typeface="Times New Roman" panose="02020603050405020304" pitchFamily="18" charset="0"/>
            </a:endParaRPr>
          </a:p>
          <a:p>
            <a:endParaRPr lang="en-US"/>
          </a:p>
        </p:txBody>
      </p:sp>
    </p:spTree>
  </p:cSld>
  <p:clrMapOvr>
    <a:masterClrMapping/>
  </p:clrMapOvr>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When not to give the vaccine</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710805" cy="4351655"/>
          </a:xfrm>
        </p:spPr>
        <p:txBody>
          <a:bodyPr/>
          <a:lstStyle/>
          <a:p>
            <a:r>
              <a:rPr lang="en-US" smtClean="0">
                <a:latin typeface="Times New Roman" panose="02020603050405020304" pitchFamily="18" charset="0"/>
                <a:cs typeface="Times New Roman" panose="02020603050405020304" pitchFamily="18" charset="0"/>
              </a:rPr>
              <a:t>WHO  recommends that yellow fever vaccine should not be given to patient with symptomatic HW/AIDs.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580" y="365125"/>
            <a:ext cx="950722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How to give the vaccines</a:t>
            </a:r>
            <a:r>
              <a:rPr lang="en-US" smtClean="0"/>
              <a:t>.</a:t>
            </a:r>
            <a:br>
              <a:rPr lang="en-US" smtClean="0"/>
            </a:br>
            <a:endParaRPr lang="en-US"/>
          </a:p>
        </p:txBody>
      </p:sp>
      <p:sp>
        <p:nvSpPr>
          <p:cNvPr id="3" name="Content Placeholder 2"/>
          <p:cNvSpPr>
            <a:spLocks noGrp="1"/>
          </p:cNvSpPr>
          <p:nvPr>
            <p:ph idx="1"/>
          </p:nvPr>
        </p:nvSpPr>
        <p:spPr>
          <a:xfrm>
            <a:off x="566420" y="1691005"/>
            <a:ext cx="7503160" cy="4351655"/>
          </a:xfrm>
        </p:spPr>
        <p:txBody>
          <a:bodyPr/>
          <a:lstStyle/>
          <a:p>
            <a:r>
              <a:rPr lang="en-US" smtClean="0">
                <a:latin typeface="Times New Roman" panose="02020603050405020304" pitchFamily="18" charset="0"/>
                <a:cs typeface="Times New Roman" panose="02020603050405020304" pitchFamily="18" charset="0"/>
              </a:rPr>
              <a:t>Give 0.5 m/s of the vaccine s/c on the upper outer left arm on detoid </a:t>
            </a:r>
            <a:r>
              <a:rPr lang="en-US">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muscle at 45˚c.</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Tetanus Toxoid (T.T ) vaccine.</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produced in 1924.</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HB relatively heat stable vaccine.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Prepared by formalin treatment of the toxin produced by chlorostridium tetanus.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vaccine is tested for purity potently.</a:t>
            </a:r>
            <a:endParaRPr lang="en-US" smtClean="0">
              <a:latin typeface="Times New Roman" panose="02020603050405020304" pitchFamily="18" charset="0"/>
              <a:cs typeface="Times New Roman" panose="02020603050405020304" pitchFamily="18" charset="0"/>
            </a:endParaRPr>
          </a:p>
          <a:p>
            <a:pPr marL="0" indent="0">
              <a:buNone/>
            </a:pP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Reasons for giving T.T vaccine.</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51165" cy="4351655"/>
          </a:xfrm>
        </p:spPr>
        <p:txBody>
          <a:bodyPr/>
          <a:lstStyle/>
          <a:p>
            <a:r>
              <a:rPr lang="en-US" smtClean="0">
                <a:latin typeface="Times New Roman" panose="02020603050405020304" pitchFamily="18" charset="0"/>
                <a:cs typeface="Times New Roman" panose="02020603050405020304" pitchFamily="18" charset="0"/>
              </a:rPr>
              <a:t>To prevent tetanus disease because there is no natural immunity to tetanus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Pregnant women are immunized so that to provide maternal antibodies to their babies to protect them against neonated tetanus.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3890" y="365125"/>
            <a:ext cx="8169910" cy="1325880"/>
          </a:xfrm>
        </p:spPr>
        <p:txBody>
          <a:bodyPr/>
          <a:lstStyle/>
          <a:p>
            <a:r>
              <a:rPr lang="en-US" b="1" u="sng" smtClean="0">
                <a:latin typeface="Times New Roman" panose="02020603050405020304" pitchFamily="18" charset="0"/>
                <a:cs typeface="Times New Roman" panose="02020603050405020304" pitchFamily="18" charset="0"/>
              </a:rPr>
              <a:t>Storage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Should be stored  between +2˚c to +8˚c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Should not be frozen as it reduces its potently.</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1575" y="365125"/>
            <a:ext cx="8912225" cy="1325880"/>
          </a:xfrm>
        </p:spPr>
        <p:txBody>
          <a:bodyPr/>
          <a:lstStyle/>
          <a:p>
            <a:r>
              <a:rPr lang="en-US" b="1" u="sng">
                <a:latin typeface="Times New Roman" panose="02020603050405020304" pitchFamily="18" charset="0"/>
                <a:cs typeface="Times New Roman" panose="02020603050405020304" pitchFamily="18" charset="0"/>
              </a:rPr>
              <a:t>A</a:t>
            </a:r>
            <a:r>
              <a:rPr lang="en-US" b="1" u="sng" smtClean="0">
                <a:latin typeface="Times New Roman" panose="02020603050405020304" pitchFamily="18" charset="0"/>
                <a:cs typeface="Times New Roman" panose="02020603050405020304" pitchFamily="18" charset="0"/>
              </a:rPr>
              <a:t>dministration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769860" cy="4737100"/>
          </a:xfrm>
        </p:spPr>
        <p:txBody>
          <a:bodyPr/>
          <a:lstStyle/>
          <a:p>
            <a:pPr marL="0" indent="0">
              <a:buNone/>
            </a:pPr>
            <a:r>
              <a:rPr lang="en-US" smtClean="0">
                <a:latin typeface="Times New Roman" panose="02020603050405020304" pitchFamily="18" charset="0"/>
                <a:cs typeface="Times New Roman" panose="02020603050405020304" pitchFamily="18" charset="0"/>
              </a:rPr>
              <a:t>0.5 mls of the require is drawn into auto disposed syringes via I.m  injection into the left upper outer arm into the deltoid muscle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980" y="365125"/>
            <a:ext cx="8719820" cy="1325880"/>
          </a:xfrm>
        </p:spPr>
        <p:txBody>
          <a:bodyPr/>
          <a:lstStyle/>
          <a:p>
            <a:r>
              <a:rPr lang="en-US" b="1" u="sng" smtClean="0">
                <a:latin typeface="Times New Roman" panose="02020603050405020304" pitchFamily="18" charset="0"/>
                <a:cs typeface="Times New Roman" panose="02020603050405020304" pitchFamily="18" charset="0"/>
              </a:rPr>
              <a:t>Documentation.</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Immunization totally sheet.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Permanent register for T.T.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Antennal register.</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Mother to child booklet.</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Pneumococcal conjugated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Vaccine 10 (PCVIO).</a:t>
            </a:r>
            <a:endParaRPr lang="en-US" smtClean="0">
              <a:latin typeface="Times New Roman" panose="02020603050405020304" pitchFamily="18" charset="0"/>
              <a:cs typeface="Times New Roman" panose="02020603050405020304" pitchFamily="18" charset="0"/>
            </a:endParaRPr>
          </a:p>
          <a:p>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840" y="365125"/>
            <a:ext cx="6092825" cy="1325880"/>
          </a:xfrm>
        </p:spPr>
        <p:txBody>
          <a:bodyPr/>
          <a:lstStyle/>
          <a:p>
            <a:r>
              <a:rPr lang="en-US" b="1" u="sng" smtClean="0">
                <a:latin typeface="Times New Roman" panose="02020603050405020304" pitchFamily="18" charset="0"/>
                <a:cs typeface="Times New Roman" panose="02020603050405020304" pitchFamily="18" charset="0"/>
              </a:rPr>
              <a:t>Mission of UVI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3545" y="1573530"/>
            <a:ext cx="8406765" cy="4291965"/>
          </a:xfrm>
        </p:spPr>
        <p:txBody>
          <a:bodyPr/>
          <a:lstStyle/>
          <a:p>
            <a:r>
              <a:rPr lang="en-US" smtClean="0">
                <a:latin typeface="Times New Roman" panose="02020603050405020304" pitchFamily="18" charset="0"/>
                <a:cs typeface="Times New Roman" panose="02020603050405020304" pitchFamily="18" charset="0"/>
              </a:rPr>
              <a:t>To promote and guide in the provision of highly quality immunization services to all Kenyan.</a:t>
            </a:r>
            <a:endParaRPr lang="en-US" smtClean="0">
              <a:latin typeface="Times New Roman" panose="02020603050405020304" pitchFamily="18" charset="0"/>
              <a:cs typeface="Times New Roman" panose="02020603050405020304" pitchFamily="18" charset="0"/>
            </a:endParaRPr>
          </a:p>
          <a:p>
            <a:pPr marL="0" indent="0">
              <a:buNone/>
            </a:pP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8910" y="365125"/>
            <a:ext cx="8644890" cy="1325880"/>
          </a:xfrm>
        </p:spPr>
        <p:txBody>
          <a:bodyPr/>
          <a:lstStyle/>
          <a:p>
            <a:r>
              <a:rPr lang="en-US" b="1" u="sng" smtClean="0">
                <a:latin typeface="Times New Roman" panose="02020603050405020304" pitchFamily="18" charset="0"/>
                <a:cs typeface="Times New Roman" panose="02020603050405020304" pitchFamily="18" charset="0"/>
              </a:rPr>
              <a:t>Description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52435" cy="4351655"/>
          </a:xfrm>
        </p:spPr>
        <p:txBody>
          <a:bodyPr/>
          <a:lstStyle/>
          <a:p>
            <a:r>
              <a:rPr lang="en-US" smtClean="0">
                <a:latin typeface="Times New Roman" panose="02020603050405020304" pitchFamily="18" charset="0"/>
                <a:cs typeface="Times New Roman" panose="02020603050405020304" pitchFamily="18" charset="0"/>
              </a:rPr>
              <a:t>Suspection  for injection.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HB turbid white suspension and is preservative free.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Active immunization against invasive disease and acute otitis media.</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Caused by streprocues pneumonia.</a:t>
            </a:r>
            <a:endParaRPr lang="en-US" smtClean="0">
              <a:latin typeface="Times New Roman" panose="02020603050405020304" pitchFamily="18" charset="0"/>
              <a:cs typeface="Times New Roman" panose="02020603050405020304" pitchFamily="18" charset="0"/>
            </a:endParaRPr>
          </a:p>
          <a:p>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3035" y="365125"/>
            <a:ext cx="8660765" cy="1325880"/>
          </a:xfrm>
        </p:spPr>
        <p:txBody>
          <a:bodyPr/>
          <a:lstStyle/>
          <a:p>
            <a:r>
              <a:rPr lang="en-US" b="1" u="sng" smtClean="0">
                <a:latin typeface="Times New Roman" panose="02020603050405020304" pitchFamily="18" charset="0"/>
                <a:cs typeface="Times New Roman" panose="02020603050405020304" pitchFamily="18" charset="0"/>
              </a:rPr>
              <a:t>Administration</a:t>
            </a:r>
            <a:r>
              <a:rPr lang="en-US" smtClean="0"/>
              <a:t> </a:t>
            </a:r>
            <a:endParaRPr lang="en-US"/>
          </a:p>
        </p:txBody>
      </p:sp>
      <p:sp>
        <p:nvSpPr>
          <p:cNvPr id="3" name="Content Placeholder 2"/>
          <p:cNvSpPr>
            <a:spLocks noGrp="1"/>
          </p:cNvSpPr>
          <p:nvPr>
            <p:ph idx="1"/>
          </p:nvPr>
        </p:nvSpPr>
        <p:spPr>
          <a:xfrm>
            <a:off x="838200" y="1825625"/>
            <a:ext cx="7754620" cy="4351655"/>
          </a:xfrm>
        </p:spPr>
        <p:txBody>
          <a:bodyPr/>
          <a:lstStyle/>
          <a:p>
            <a:r>
              <a:rPr lang="en-US" smtClean="0">
                <a:latin typeface="Times New Roman" panose="02020603050405020304" pitchFamily="18" charset="0"/>
                <a:cs typeface="Times New Roman" panose="02020603050405020304" pitchFamily="18" charset="0"/>
              </a:rPr>
              <a:t>Primary vaccination schedule consist of 3 doses of 0.5mls  with intervals of at least 4 weeks between doses.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Given through i.m injection  or right outer lateral  aspect of the thigh.</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8845" y="365125"/>
            <a:ext cx="9164955" cy="1325880"/>
          </a:xfrm>
        </p:spPr>
        <p:txBody>
          <a:bodyPr/>
          <a:lstStyle/>
          <a:p>
            <a:r>
              <a:rPr lang="en-US" b="1" u="sng" smtClean="0">
                <a:latin typeface="Times New Roman" panose="02020603050405020304" pitchFamily="18" charset="0"/>
                <a:cs typeface="Times New Roman" panose="02020603050405020304" pitchFamily="18" charset="0"/>
              </a:rPr>
              <a:t>Contraindications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844155" cy="4351655"/>
          </a:xfrm>
        </p:spPr>
        <p:txBody>
          <a:bodyPr/>
          <a:lstStyle/>
          <a:p>
            <a:r>
              <a:rPr lang="en-US" smtClean="0">
                <a:latin typeface="Times New Roman" panose="02020603050405020304" pitchFamily="18" charset="0"/>
                <a:cs typeface="Times New Roman" panose="02020603050405020304" pitchFamily="18" charset="0"/>
              </a:rPr>
              <a:t>Should not be given to children with known hypersensitivity to any components of vaccine.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NB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Incase of any acute febrile illness it should be given when  the fever has subsided.</a:t>
            </a:r>
            <a:endParaRPr lang="en-US" smtClean="0">
              <a:latin typeface="Times New Roman" panose="02020603050405020304" pitchFamily="18" charset="0"/>
              <a:cs typeface="Times New Roman" panose="02020603050405020304" pitchFamily="18" charset="0"/>
            </a:endParaRPr>
          </a:p>
          <a:p>
            <a:pPr>
              <a:buFontTx/>
              <a:buChar char="-"/>
            </a:pP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3410" y="365125"/>
            <a:ext cx="8200390" cy="1325880"/>
          </a:xfrm>
        </p:spPr>
        <p:txBody>
          <a:bodyPr/>
          <a:lstStyle/>
          <a:p>
            <a:r>
              <a:rPr lang="en-US" b="1" u="sng" smtClean="0">
                <a:latin typeface="Times New Roman" panose="02020603050405020304" pitchFamily="18" charset="0"/>
                <a:cs typeface="Times New Roman" panose="02020603050405020304" pitchFamily="18" charset="0"/>
              </a:rPr>
              <a:t>Side effects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888605" cy="4351655"/>
          </a:xfrm>
        </p:spPr>
        <p:txBody>
          <a:bodyPr/>
          <a:lstStyle/>
          <a:p>
            <a:r>
              <a:rPr lang="en-US" smtClean="0">
                <a:latin typeface="Times New Roman" panose="02020603050405020304" pitchFamily="18" charset="0"/>
                <a:cs typeface="Times New Roman" panose="02020603050405020304" pitchFamily="18" charset="0"/>
              </a:rPr>
              <a:t>There's local reaction with redness pale and swollen on the injected site fever.</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6335" y="365125"/>
            <a:ext cx="8927465" cy="1325880"/>
          </a:xfrm>
        </p:spPr>
        <p:txBody>
          <a:bodyPr/>
          <a:lstStyle/>
          <a:p>
            <a:r>
              <a:rPr lang="en-US" b="1" u="sng" smtClean="0">
                <a:latin typeface="Times New Roman" panose="02020603050405020304" pitchFamily="18" charset="0"/>
                <a:cs typeface="Times New Roman" panose="02020603050405020304" pitchFamily="18" charset="0"/>
              </a:rPr>
              <a:t>Rota virus vaccine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754620" cy="4351655"/>
          </a:xfrm>
        </p:spPr>
        <p:txBody>
          <a:bodyPr/>
          <a:lstStyle/>
          <a:p>
            <a:r>
              <a:rPr lang="en-US" smtClean="0">
                <a:latin typeface="Times New Roman" panose="02020603050405020304" pitchFamily="18" charset="0"/>
                <a:cs typeface="Times New Roman" panose="02020603050405020304" pitchFamily="18" charset="0"/>
              </a:rPr>
              <a:t>It protects the children from diarrhea which is the major cause of hospitalization and death.</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Indicated  for children from 8 weeks to 10weeks of age.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Dosage is 1.5 mls.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Route – oral.</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Vaccine is safe and effective when given with other vaccine.</a:t>
            </a:r>
            <a:endParaRPr lang="en-US" smtClean="0">
              <a:latin typeface="Times New Roman" panose="02020603050405020304" pitchFamily="18" charset="0"/>
              <a:cs typeface="Times New Roman" panose="02020603050405020304" pitchFamily="18" charset="0"/>
            </a:endParaRPr>
          </a:p>
          <a:p>
            <a:pPr marL="0" indent="0">
              <a:buNone/>
            </a:pP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Inactivated polio vaccine (IPV)</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37830" cy="4351655"/>
          </a:xfrm>
        </p:spPr>
        <p:txBody>
          <a:bodyPr/>
          <a:lstStyle/>
          <a:p>
            <a:r>
              <a:rPr lang="en-US" smtClean="0">
                <a:latin typeface="Times New Roman" panose="02020603050405020304" pitchFamily="18" charset="0"/>
                <a:cs typeface="Times New Roman" panose="02020603050405020304" pitchFamily="18" charset="0"/>
              </a:rPr>
              <a:t>Usually given at the age of 2 months, 4 months , 6- 18 month up to 6 years  in developed countries.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In Kenya its given at 14</a:t>
            </a:r>
            <a:r>
              <a:rPr lang="en-US" baseline="30000" smtClean="0">
                <a:latin typeface="Times New Roman" panose="02020603050405020304" pitchFamily="18" charset="0"/>
                <a:cs typeface="Times New Roman" panose="02020603050405020304" pitchFamily="18" charset="0"/>
              </a:rPr>
              <a:t>th</a:t>
            </a:r>
            <a:r>
              <a:rPr lang="en-US" smtClean="0">
                <a:latin typeface="Times New Roman" panose="02020603050405020304" pitchFamily="18" charset="0"/>
                <a:cs typeface="Times New Roman" panose="02020603050405020304" pitchFamily="18" charset="0"/>
              </a:rPr>
              <a:t> week.</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Reason as to why we give IPV</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170545" cy="4351655"/>
          </a:xfrm>
        </p:spPr>
        <p:txBody>
          <a:bodyPr/>
          <a:lstStyle/>
          <a:p>
            <a:r>
              <a:rPr lang="en-US" smtClean="0">
                <a:latin typeface="Times New Roman" panose="02020603050405020304" pitchFamily="18" charset="0"/>
                <a:cs typeface="Times New Roman" panose="02020603050405020304" pitchFamily="18" charset="0"/>
              </a:rPr>
              <a:t>Offer protection of polio which causes paralysis and death.</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Dose is 0.5mls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Route is 1m in left outer upper thigh.</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5285" y="365125"/>
            <a:ext cx="8438515" cy="1325880"/>
          </a:xfrm>
        </p:spPr>
        <p:txBody>
          <a:bodyPr/>
          <a:lstStyle/>
          <a:p>
            <a:r>
              <a:rPr lang="en-US" b="1" u="sng" smtClean="0">
                <a:latin typeface="Times New Roman" panose="02020603050405020304" pitchFamily="18" charset="0"/>
                <a:cs typeface="Times New Roman" panose="02020603050405020304" pitchFamily="18" charset="0"/>
              </a:rPr>
              <a:t>Side effects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Fever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Readiness at the slight of injection.</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5145" y="365125"/>
            <a:ext cx="8288655" cy="1325880"/>
          </a:xfrm>
        </p:spPr>
        <p:txBody>
          <a:bodyPr/>
          <a:lstStyle/>
          <a:p>
            <a:r>
              <a:rPr lang="en-US" b="1" u="sng" smtClean="0">
                <a:latin typeface="Times New Roman" panose="02020603050405020304" pitchFamily="18" charset="0"/>
                <a:cs typeface="Times New Roman" panose="02020603050405020304" pitchFamily="18" charset="0"/>
              </a:rPr>
              <a:t>Precaution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577455" cy="4351655"/>
          </a:xfrm>
        </p:spPr>
        <p:txBody>
          <a:bodyPr/>
          <a:lstStyle/>
          <a:p>
            <a:r>
              <a:rPr lang="en-US" smtClean="0">
                <a:latin typeface="Times New Roman" panose="02020603050405020304" pitchFamily="18" charset="0"/>
                <a:cs typeface="Times New Roman" panose="02020603050405020304" pitchFamily="18" charset="0"/>
              </a:rPr>
              <a:t>Vaccine not recommended if the child is allergic either neomycin or streptomycin.</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860" y="260985"/>
            <a:ext cx="8972550" cy="1325880"/>
          </a:xfrm>
        </p:spPr>
        <p:txBody>
          <a:bodyPr/>
          <a:lstStyle/>
          <a:p>
            <a:r>
              <a:rPr lang="en-US" b="1" u="sng" smtClean="0">
                <a:latin typeface="Times New Roman" panose="02020603050405020304" pitchFamily="18" charset="0"/>
                <a:cs typeface="Times New Roman" panose="02020603050405020304" pitchFamily="18" charset="0"/>
              </a:rPr>
              <a:t>Care after vaccination</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888605" cy="4351655"/>
          </a:xfrm>
        </p:spPr>
        <p:txBody>
          <a:bodyPr/>
          <a:lstStyle/>
          <a:p>
            <a:r>
              <a:rPr lang="en-US" smtClean="0">
                <a:latin typeface="Times New Roman" panose="02020603050405020304" pitchFamily="18" charset="0"/>
                <a:cs typeface="Times New Roman" panose="02020603050405020304" pitchFamily="18" charset="0"/>
              </a:rPr>
              <a:t>IPV may cause mild fever and redness at the sight  of injection for several days depending on the child age .</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Pain may  be Rx with paracetamol or broffen syrup.</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1445" y="365125"/>
            <a:ext cx="9952355" cy="1325880"/>
          </a:xfrm>
        </p:spPr>
        <p:txBody>
          <a:bodyPr/>
          <a:lstStyle/>
          <a:p>
            <a:r>
              <a:rPr lang="en-US" b="1" u="sng" smtClean="0">
                <a:latin typeface="Times New Roman" panose="02020603050405020304" pitchFamily="18" charset="0"/>
                <a:cs typeface="Times New Roman" panose="02020603050405020304" pitchFamily="18" charset="0"/>
              </a:rPr>
              <a:t>Core functions of UVI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Policy regulations and oversight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Commodity security and quality assurance.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Monitoring and evaluation.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Advocacy and resource mobilization,.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Capacity strengthening.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3035" y="365125"/>
            <a:ext cx="8660765" cy="1325880"/>
          </a:xfrm>
        </p:spPr>
        <p:txBody>
          <a:bodyPr/>
          <a:lstStyle/>
          <a:p>
            <a:r>
              <a:rPr lang="en-US" b="1" u="sng" smtClean="0">
                <a:latin typeface="Times New Roman" panose="02020603050405020304" pitchFamily="18" charset="0"/>
                <a:cs typeface="Times New Roman" panose="02020603050405020304" pitchFamily="18" charset="0"/>
              </a:rPr>
              <a:t>Cholera vaccine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95935" y="1543685"/>
            <a:ext cx="8438515" cy="4351655"/>
          </a:xfrm>
        </p:spPr>
        <p:txBody>
          <a:bodyPr/>
          <a:lstStyle/>
          <a:p>
            <a:r>
              <a:rPr lang="en-US" smtClean="0">
                <a:latin typeface="Times New Roman" panose="02020603050405020304" pitchFamily="18" charset="0"/>
                <a:cs typeface="Times New Roman" panose="02020603050405020304" pitchFamily="18" charset="0"/>
              </a:rPr>
              <a:t>Is given against cholera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Dose is 0.5mls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Route is S|C / I.M.</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Storage temperature +2˚c to +8˚c.</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Its recommended during or at epidemic and internal travelers.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5340" y="365125"/>
            <a:ext cx="9268460" cy="1325880"/>
          </a:xfrm>
        </p:spPr>
        <p:txBody>
          <a:bodyPr/>
          <a:lstStyle/>
          <a:p>
            <a:r>
              <a:rPr lang="en-US" b="1" u="sng" smtClean="0">
                <a:latin typeface="Times New Roman" panose="02020603050405020304" pitchFamily="18" charset="0"/>
                <a:cs typeface="Times New Roman" panose="02020603050405020304" pitchFamily="18" charset="0"/>
              </a:rPr>
              <a:t>Rabies vaccine.</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Given  to people who have been bitten by dogs.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Dose is 0.5mls.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Given in day 0,3,7,14 and 28</a:t>
            </a:r>
            <a:r>
              <a:rPr lang="en-US" baseline="30000" smtClean="0">
                <a:latin typeface="Times New Roman" panose="02020603050405020304" pitchFamily="18" charset="0"/>
                <a:cs typeface="Times New Roman" panose="02020603050405020304" pitchFamily="18" charset="0"/>
              </a:rPr>
              <a:t>th</a:t>
            </a:r>
            <a:r>
              <a:rPr lang="en-US" smtClean="0">
                <a:latin typeface="Times New Roman" panose="02020603050405020304" pitchFamily="18" charset="0"/>
                <a:cs typeface="Times New Roman" panose="02020603050405020304" pitchFamily="18" charset="0"/>
              </a:rPr>
              <a:t> day.</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Route is S|C /</a:t>
            </a:r>
            <a:r>
              <a:rPr lang="en-US">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I.M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Storage temperature +2˚c to +8˚c.</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Site of injection deltoid muscle.</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615" y="142240"/>
            <a:ext cx="858647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Adverse event following immunization (A.E.F.I)</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300605"/>
            <a:ext cx="7933055" cy="4351655"/>
          </a:xfrm>
        </p:spPr>
        <p:txBody>
          <a:bodyPr/>
          <a:lstStyle/>
          <a:p>
            <a:r>
              <a:rPr lang="en-US" smtClean="0">
                <a:latin typeface="Times New Roman" panose="02020603050405020304" pitchFamily="18" charset="0"/>
                <a:cs typeface="Times New Roman" panose="02020603050405020304" pitchFamily="18" charset="0"/>
              </a:rPr>
              <a:t>It’s a medical incident that takes place with immunization and  its believed to be caused by immunization but not necessary the vaccines,(vaccination).</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12609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Classification of A.E.F.I or possible causes.</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59535"/>
            <a:ext cx="8126095" cy="5498465"/>
          </a:xfrm>
        </p:spPr>
        <p:txBody>
          <a:bodyPr>
            <a:normAutofit fontScale="92500" lnSpcReduction="20000"/>
          </a:bodyPr>
          <a:lstStyle/>
          <a:p>
            <a:pPr marL="0" indent="0">
              <a:buNone/>
            </a:pPr>
            <a:r>
              <a:rPr lang="en-US" b="1" smtClean="0">
                <a:latin typeface="Times New Roman" panose="02020603050405020304" pitchFamily="18" charset="0"/>
                <a:cs typeface="Times New Roman" panose="02020603050405020304" pitchFamily="18" charset="0"/>
              </a:rPr>
              <a:t>1.Vaccine reaction</a:t>
            </a:r>
            <a:endParaRPr lang="en-US" b="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This is event or incident caused  by or prepared by vaccine and is caused by inherent properties of vaccine.</a:t>
            </a:r>
            <a:endParaRPr lang="en-US" smtClean="0">
              <a:latin typeface="Times New Roman" panose="02020603050405020304" pitchFamily="18" charset="0"/>
              <a:cs typeface="Times New Roman" panose="02020603050405020304" pitchFamily="18" charset="0"/>
            </a:endParaRPr>
          </a:p>
          <a:p>
            <a:pPr marL="0" indent="0">
              <a:buNone/>
            </a:pPr>
            <a:r>
              <a:rPr lang="en-US" b="1" smtClean="0">
                <a:latin typeface="Times New Roman" panose="02020603050405020304" pitchFamily="18" charset="0"/>
                <a:cs typeface="Times New Roman" panose="02020603050405020304" pitchFamily="18" charset="0"/>
              </a:rPr>
              <a:t>2.Proggramme error </a:t>
            </a:r>
            <a:r>
              <a:rPr lang="en-US" smtClean="0">
                <a:latin typeface="Times New Roman" panose="02020603050405020304" pitchFamily="18" charset="0"/>
                <a:cs typeface="Times New Roman" panose="02020603050405020304" pitchFamily="18" charset="0"/>
              </a:rPr>
              <a:t>.</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Event caused by an error in vaccine preparation ,handling and administration.</a:t>
            </a:r>
            <a:endParaRPr lang="en-US" smtClean="0">
              <a:latin typeface="Times New Roman" panose="02020603050405020304" pitchFamily="18" charset="0"/>
              <a:cs typeface="Times New Roman" panose="02020603050405020304" pitchFamily="18" charset="0"/>
            </a:endParaRPr>
          </a:p>
          <a:p>
            <a:pPr marL="0" indent="0">
              <a:buNone/>
            </a:pPr>
            <a:r>
              <a:rPr lang="en-US" b="1" smtClean="0">
                <a:latin typeface="Times New Roman" panose="02020603050405020304" pitchFamily="18" charset="0"/>
                <a:cs typeface="Times New Roman" panose="02020603050405020304" pitchFamily="18" charset="0"/>
              </a:rPr>
              <a:t>3.Incident </a:t>
            </a:r>
            <a:endParaRPr lang="en-US" b="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Event that happen for immunization but not due to vaccine i.e. chance associate.</a:t>
            </a:r>
            <a:endParaRPr lang="en-US" smtClean="0">
              <a:latin typeface="Times New Roman" panose="02020603050405020304" pitchFamily="18" charset="0"/>
              <a:cs typeface="Times New Roman" panose="02020603050405020304" pitchFamily="18" charset="0"/>
            </a:endParaRPr>
          </a:p>
          <a:p>
            <a:pPr marL="0" indent="0">
              <a:buNone/>
            </a:pPr>
            <a:r>
              <a:rPr lang="en-US" b="1" smtClean="0">
                <a:latin typeface="Times New Roman" panose="02020603050405020304" pitchFamily="18" charset="0"/>
                <a:cs typeface="Times New Roman" panose="02020603050405020304" pitchFamily="18" charset="0"/>
              </a:rPr>
              <a:t>4.Injection reaction.</a:t>
            </a:r>
            <a:endParaRPr lang="en-US" b="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Event from anxiety of pain as a result of injection itself rather than the vaccine.</a:t>
            </a:r>
            <a:endParaRPr lang="en-US" smtClean="0">
              <a:latin typeface="Times New Roman" panose="02020603050405020304" pitchFamily="18" charset="0"/>
              <a:cs typeface="Times New Roman" panose="02020603050405020304" pitchFamily="18" charset="0"/>
            </a:endParaRPr>
          </a:p>
          <a:p>
            <a:pPr marL="0" indent="0">
              <a:buNone/>
            </a:pPr>
            <a:r>
              <a:rPr lang="en-US" b="1" smtClean="0">
                <a:latin typeface="Times New Roman" panose="02020603050405020304" pitchFamily="18" charset="0"/>
                <a:cs typeface="Times New Roman" panose="02020603050405020304" pitchFamily="18" charset="0"/>
              </a:rPr>
              <a:t>5.Unknown </a:t>
            </a:r>
            <a:endParaRPr lang="en-US" b="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Event  of which the cause cannot be established or determined.</a:t>
            </a:r>
            <a:endParaRPr lang="en-US" smtClean="0">
              <a:latin typeface="Times New Roman" panose="02020603050405020304" pitchFamily="18" charset="0"/>
              <a:cs typeface="Times New Roman" panose="02020603050405020304" pitchFamily="18" charset="0"/>
            </a:endParaRPr>
          </a:p>
          <a:p>
            <a:pPr marL="0" indent="0">
              <a:buNone/>
            </a:pPr>
            <a:endParaRPr lang="en-US" smtClean="0">
              <a:latin typeface="Times New Roman" panose="02020603050405020304" pitchFamily="18" charset="0"/>
              <a:cs typeface="Times New Roman" panose="02020603050405020304" pitchFamily="18" charset="0"/>
            </a:endParaRPr>
          </a:p>
          <a:p>
            <a:pPr>
              <a:buFontTx/>
              <a:buChar char="-"/>
            </a:pP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9115" y="365125"/>
            <a:ext cx="8274685" cy="1325880"/>
          </a:xfrm>
        </p:spPr>
        <p:txBody>
          <a:bodyPr/>
          <a:lstStyle/>
          <a:p>
            <a:r>
              <a:rPr lang="en-US" b="1" u="sng" smtClean="0">
                <a:latin typeface="Times New Roman" panose="02020603050405020304" pitchFamily="18" charset="0"/>
                <a:cs typeface="Times New Roman" panose="02020603050405020304" pitchFamily="18" charset="0"/>
              </a:rPr>
              <a:t>Defaulters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96250" cy="4351655"/>
          </a:xfrm>
        </p:spPr>
        <p:txBody>
          <a:bodyPr/>
          <a:lstStyle/>
          <a:p>
            <a:r>
              <a:rPr lang="en-US" smtClean="0">
                <a:latin typeface="Times New Roman" panose="02020603050405020304" pitchFamily="18" charset="0"/>
                <a:cs typeface="Times New Roman" panose="02020603050405020304" pitchFamily="18" charset="0"/>
              </a:rPr>
              <a:t>A defaulter is a child who has received vaccine ealier but did not subsequently vaccines.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10" y="365125"/>
            <a:ext cx="9432290" cy="1325880"/>
          </a:xfrm>
        </p:spPr>
        <p:txBody>
          <a:bodyPr/>
          <a:lstStyle/>
          <a:p>
            <a:r>
              <a:rPr lang="en-US" b="1" u="sng" smtClean="0">
                <a:latin typeface="Times New Roman" panose="02020603050405020304" pitchFamily="18" charset="0"/>
                <a:cs typeface="Times New Roman" panose="02020603050405020304" pitchFamily="18" charset="0"/>
              </a:rPr>
              <a:t>Types of defaulters.</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Intra- antigen defaulter.</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Extra – antigen defaulter causes of defaulting.</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Wrong return date or not given return.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Vaccine stock out.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 lack of suppliers,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Poor road net work and rain season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Cultural practices.</a:t>
            </a:r>
            <a:endParaRPr lang="en-US" smtClean="0">
              <a:latin typeface="Times New Roman" panose="02020603050405020304" pitchFamily="18" charset="0"/>
              <a:cs typeface="Times New Roman" panose="02020603050405020304" pitchFamily="18" charset="0"/>
            </a:endParaRPr>
          </a:p>
          <a:p>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910" y="365125"/>
            <a:ext cx="10930890" cy="1325880"/>
          </a:xfrm>
        </p:spPr>
        <p:txBody>
          <a:bodyPr/>
          <a:lstStyle/>
          <a:p>
            <a:r>
              <a:rPr lang="en-US" b="1" u="sng" smtClean="0">
                <a:latin typeface="Times New Roman" panose="02020603050405020304" pitchFamily="18" charset="0"/>
                <a:cs typeface="Times New Roman" panose="02020603050405020304" pitchFamily="18" charset="0"/>
              </a:rPr>
              <a:t>Role of nurse in prevention of AEFI</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126095" cy="4351655"/>
          </a:xfrm>
        </p:spPr>
        <p:txBody>
          <a:bodyPr>
            <a:normAutofit lnSpcReduction="10000"/>
          </a:bodyPr>
          <a:lstStyle/>
          <a:p>
            <a:r>
              <a:rPr lang="en-US" smtClean="0">
                <a:latin typeface="Times New Roman" panose="02020603050405020304" pitchFamily="18" charset="0"/>
                <a:cs typeface="Times New Roman" panose="02020603050405020304" pitchFamily="18" charset="0"/>
              </a:rPr>
              <a:t>Reconstitute your vaccine only with a dilvent supplied by the manufacturer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Discard the reconstituted vaccine at the end of immunization session.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Don’t keep drugs or other substances in vaccine refrigerators.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Use sterile needle or sterile syringe for each injection.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Employ safe injection practices.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Full investigation of A.E,F.I  is need to pin point and to correct inappropriate immunization practices.</a:t>
            </a: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5" y="365125"/>
            <a:ext cx="11346815" cy="1325880"/>
          </a:xfrm>
        </p:spPr>
        <p:txBody>
          <a:bodyPr/>
          <a:lstStyle/>
          <a:p>
            <a:r>
              <a:rPr lang="en-US" b="1" u="sng" smtClean="0">
                <a:latin typeface="Times New Roman" panose="02020603050405020304" pitchFamily="18" charset="0"/>
                <a:cs typeface="Times New Roman" panose="02020603050405020304" pitchFamily="18" charset="0"/>
              </a:rPr>
              <a:t>Prevention for washing cross infection</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200390" cy="4351655"/>
          </a:xfrm>
        </p:spPr>
        <p:txBody>
          <a:bodyPr/>
          <a:lstStyle/>
          <a:p>
            <a:r>
              <a:rPr lang="en-US" smtClean="0">
                <a:latin typeface="Times New Roman" panose="02020603050405020304" pitchFamily="18" charset="0"/>
                <a:cs typeface="Times New Roman" panose="02020603050405020304" pitchFamily="18" charset="0"/>
              </a:rPr>
              <a:t>Practice hand washing before and after immunization.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Swab injection site with clean cotton.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Use new sterile syringe or needle.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Never re- use disposable syringe or needle while reconstituting vaccines.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Dispose sharps into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9725" y="365125"/>
            <a:ext cx="742823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Organizing and conducting immunization sessions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0335" y="1825625"/>
            <a:ext cx="8734425" cy="4958715"/>
          </a:xfrm>
        </p:spPr>
        <p:txBody>
          <a:bodyPr>
            <a:normAutofit fontScale="82500"/>
          </a:bodyPr>
          <a:lstStyle/>
          <a:p>
            <a:pPr marL="0" indent="0">
              <a:buNone/>
            </a:pPr>
            <a:r>
              <a:rPr lang="en-US" smtClean="0">
                <a:latin typeface="Times New Roman" panose="02020603050405020304" pitchFamily="18" charset="0"/>
                <a:cs typeface="Times New Roman" panose="02020603050405020304" pitchFamily="18" charset="0"/>
              </a:rPr>
              <a:t>1.Setting up immunization session health care workers should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Prepare and organize environment.</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Prepare the vaccine carriers.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Condition in the packs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Arrange the conditioned the packs in the vaccine carrier.</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Decide the vaccine dose you require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Check if the vaccine are safe , using VVM  and expiring date.</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Take vaccine and dilvent out from the fridge and read temperature.</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Arrange the vaccine and dilvent from the fridge into the vaccines carriers with 14 packs conditioned.</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Close the vaccine carrier.</a:t>
            </a: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7940" y="-48260"/>
            <a:ext cx="7770495" cy="1236345"/>
          </a:xfrm>
        </p:spPr>
        <p:txBody>
          <a:bodyPr>
            <a:normAutofit fontScale="90000"/>
          </a:bodyPr>
          <a:lstStyle/>
          <a:p>
            <a:r>
              <a:rPr lang="en-US" b="1" u="sng" smtClean="0">
                <a:latin typeface="Times New Roman" panose="02020603050405020304" pitchFamily="18" charset="0"/>
                <a:cs typeface="Times New Roman" panose="02020603050405020304" pitchFamily="18" charset="0"/>
              </a:rPr>
              <a:t>External environment and immunization programme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490" y="1055370"/>
            <a:ext cx="8809355" cy="5121910"/>
          </a:xfrm>
        </p:spPr>
        <p:txBody>
          <a:bodyPr>
            <a:noAutofit/>
          </a:bodyPr>
          <a:lstStyle/>
          <a:p>
            <a:r>
              <a:rPr lang="en-US" sz="2600" smtClean="0">
                <a:latin typeface="Times New Roman" panose="02020603050405020304" pitchFamily="18" charset="0"/>
                <a:cs typeface="Times New Roman" panose="02020603050405020304" pitchFamily="18" charset="0"/>
              </a:rPr>
              <a:t>Situation analysis /initial assessment which consist of collecting data on achievements of the immunization programme and related problems hence identify aspects of the programmes that need to be improved or strengthen.</a:t>
            </a:r>
            <a:endParaRPr lang="en-US" sz="2600" smtClean="0">
              <a:latin typeface="Times New Roman" panose="02020603050405020304" pitchFamily="18" charset="0"/>
              <a:cs typeface="Times New Roman" panose="02020603050405020304" pitchFamily="18" charset="0"/>
            </a:endParaRPr>
          </a:p>
          <a:p>
            <a:r>
              <a:rPr lang="en-US" sz="2600" smtClean="0">
                <a:latin typeface="Times New Roman" panose="02020603050405020304" pitchFamily="18" charset="0"/>
                <a:cs typeface="Times New Roman" panose="02020603050405020304" pitchFamily="18" charset="0"/>
              </a:rPr>
              <a:t>It includes analysis of both external and internal environment.</a:t>
            </a:r>
            <a:endParaRPr lang="en-US" sz="2600" smtClean="0">
              <a:latin typeface="Times New Roman" panose="02020603050405020304" pitchFamily="18" charset="0"/>
              <a:cs typeface="Times New Roman" panose="02020603050405020304" pitchFamily="18" charset="0"/>
            </a:endParaRPr>
          </a:p>
          <a:p>
            <a:r>
              <a:rPr lang="en-US" sz="2600" smtClean="0">
                <a:latin typeface="Times New Roman" panose="02020603050405020304" pitchFamily="18" charset="0"/>
                <a:cs typeface="Times New Roman" panose="02020603050405020304" pitchFamily="18" charset="0"/>
              </a:rPr>
              <a:t>External environment explores the following:</a:t>
            </a:r>
            <a:endParaRPr lang="en-US" sz="2600" smtClean="0">
              <a:latin typeface="Times New Roman" panose="02020603050405020304" pitchFamily="18" charset="0"/>
              <a:cs typeface="Times New Roman" panose="02020603050405020304" pitchFamily="18" charset="0"/>
            </a:endParaRPr>
          </a:p>
          <a:p>
            <a:pPr marL="0" indent="0">
              <a:buNone/>
            </a:pPr>
            <a:r>
              <a:rPr lang="en-US" sz="2600" smtClean="0">
                <a:latin typeface="Times New Roman" panose="02020603050405020304" pitchFamily="18" charset="0"/>
                <a:cs typeface="Times New Roman" panose="02020603050405020304" pitchFamily="18" charset="0"/>
              </a:rPr>
              <a:t>1. </a:t>
            </a:r>
            <a:r>
              <a:rPr lang="en-US" sz="2600" b="1" i="1" smtClean="0">
                <a:latin typeface="Times New Roman" panose="02020603050405020304" pitchFamily="18" charset="0"/>
                <a:cs typeface="Times New Roman" panose="02020603050405020304" pitchFamily="18" charset="0"/>
              </a:rPr>
              <a:t>Policies, economy ,culture and health</a:t>
            </a:r>
            <a:r>
              <a:rPr lang="en-US" sz="2600" smtClean="0">
                <a:latin typeface="Times New Roman" panose="02020603050405020304" pitchFamily="18" charset="0"/>
                <a:cs typeface="Times New Roman" panose="02020603050405020304" pitchFamily="18" charset="0"/>
              </a:rPr>
              <a:t>.</a:t>
            </a:r>
            <a:endParaRPr lang="en-US" sz="2600" smtClean="0">
              <a:latin typeface="Times New Roman" panose="02020603050405020304" pitchFamily="18" charset="0"/>
              <a:cs typeface="Times New Roman" panose="02020603050405020304" pitchFamily="18" charset="0"/>
            </a:endParaRPr>
          </a:p>
          <a:p>
            <a:pPr marL="514350" indent="-514350">
              <a:buFont typeface="+mj-lt"/>
              <a:buAutoNum type="alphaLcPeriod"/>
            </a:pPr>
            <a:r>
              <a:rPr lang="en-US" sz="2600" smtClean="0">
                <a:latin typeface="Times New Roman" panose="02020603050405020304" pitchFamily="18" charset="0"/>
                <a:cs typeface="Times New Roman" panose="02020603050405020304" pitchFamily="18" charset="0"/>
              </a:rPr>
              <a:t>Policies on children that is situation in regard to the rights of the child.</a:t>
            </a:r>
            <a:endParaRPr lang="en-US" sz="2600" smtClean="0">
              <a:latin typeface="Times New Roman" panose="02020603050405020304" pitchFamily="18" charset="0"/>
              <a:cs typeface="Times New Roman" panose="02020603050405020304" pitchFamily="18" charset="0"/>
            </a:endParaRPr>
          </a:p>
          <a:p>
            <a:pPr marL="514350" indent="-514350">
              <a:buFont typeface="+mj-lt"/>
              <a:buAutoNum type="alphaLcPeriod"/>
            </a:pPr>
            <a:r>
              <a:rPr lang="en-US" sz="2600" smtClean="0">
                <a:latin typeface="Times New Roman" panose="02020603050405020304" pitchFamily="18" charset="0"/>
                <a:cs typeface="Times New Roman" panose="02020603050405020304" pitchFamily="18" charset="0"/>
              </a:rPr>
              <a:t>Economy – treads in economy , budget of MOH , HB proportions and overall government budget.</a:t>
            </a:r>
            <a:endParaRPr lang="en-US" sz="2600" smtClean="0">
              <a:latin typeface="Times New Roman" panose="02020603050405020304" pitchFamily="18" charset="0"/>
              <a:cs typeface="Times New Roman" panose="02020603050405020304" pitchFamily="18" charset="0"/>
            </a:endParaRPr>
          </a:p>
          <a:p>
            <a:pPr marL="514350" indent="-514350">
              <a:buFont typeface="+mj-lt"/>
              <a:buAutoNum type="alphaLcPeriod"/>
            </a:pPr>
            <a:r>
              <a:rPr lang="en-US" sz="2600" smtClean="0">
                <a:latin typeface="Times New Roman" panose="02020603050405020304" pitchFamily="18" charset="0"/>
                <a:cs typeface="Times New Roman" panose="02020603050405020304" pitchFamily="18" charset="0"/>
              </a:rPr>
              <a:t>Social cultural data-  beliefs and factors associated with  immunization eg altitudes of religious and traditional groups, status of women and children in the family ,traditional healer and immunization .</a:t>
            </a:r>
            <a:endParaRPr lang="en-US" sz="260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t>
            </a:r>
            <a:endParaRPr lang="en-US"/>
          </a:p>
        </p:txBody>
      </p:sp>
      <p:sp>
        <p:nvSpPr>
          <p:cNvPr id="3" name="Content Placeholder 2"/>
          <p:cNvSpPr>
            <a:spLocks noGrp="1"/>
          </p:cNvSpPr>
          <p:nvPr>
            <p:ph idx="1"/>
          </p:nvPr>
        </p:nvSpPr>
        <p:spPr>
          <a:xfrm>
            <a:off x="319405" y="364490"/>
            <a:ext cx="8659495" cy="6153785"/>
          </a:xfrm>
        </p:spPr>
        <p:txBody>
          <a:bodyPr>
            <a:normAutofit/>
          </a:bodyPr>
          <a:lstStyle/>
          <a:p>
            <a:pPr marL="0" indent="0">
              <a:buNone/>
            </a:pPr>
            <a:r>
              <a:rPr lang="en-US" b="1" i="1" smtClean="0">
                <a:latin typeface="Times New Roman" panose="02020603050405020304" pitchFamily="18" charset="0"/>
                <a:cs typeface="Times New Roman" panose="02020603050405020304" pitchFamily="18" charset="0"/>
              </a:rPr>
              <a:t>2. Basic demographic trends .</a:t>
            </a:r>
            <a:endParaRPr lang="en-US" b="1" i="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Total population, annual growth  rate, proportion of urban and rural population by group e.g. WCBA, pregnant mothers ,children &lt;1 year &lt; 5 years , &lt; 14 years.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Fertility ,mortality ,infant mortality rates ,child mortality rates and number of serving infants</a:t>
            </a:r>
            <a:endParaRPr lang="en-US" smtClean="0">
              <a:latin typeface="Times New Roman" panose="02020603050405020304" pitchFamily="18" charset="0"/>
              <a:cs typeface="Times New Roman" panose="02020603050405020304" pitchFamily="18" charset="0"/>
            </a:endParaRPr>
          </a:p>
          <a:p>
            <a:pPr marL="0" indent="0">
              <a:buNone/>
            </a:pPr>
            <a:r>
              <a:rPr lang="en-US" b="1" i="1" smtClean="0">
                <a:latin typeface="Times New Roman" panose="02020603050405020304" pitchFamily="18" charset="0"/>
                <a:cs typeface="Times New Roman" panose="02020603050405020304" pitchFamily="18" charset="0"/>
              </a:rPr>
              <a:t>3. Health service access and delivery.</a:t>
            </a:r>
            <a:endParaRPr lang="en-US" b="1" i="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Supply and demand for immunization services,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Accessibility sand utilization of wealth service in urban and rural areas, antenated coverage ,doctors and nurses population ratio.</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Proportion of villages with CHN.</a:t>
            </a: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0985" y="1825625"/>
            <a:ext cx="8643620" cy="4351655"/>
          </a:xfrm>
        </p:spPr>
        <p:txBody>
          <a:bodyPr/>
          <a:lstStyle/>
          <a:p>
            <a:pPr marL="0" indent="0">
              <a:buNone/>
            </a:pPr>
            <a:r>
              <a:rPr lang="en-US" b="1" i="1" smtClean="0">
                <a:latin typeface="Times New Roman" panose="02020603050405020304" pitchFamily="18" charset="0"/>
                <a:cs typeface="Times New Roman" panose="02020603050405020304" pitchFamily="18" charset="0"/>
              </a:rPr>
              <a:t>4. Resources their  sources of funding .</a:t>
            </a:r>
            <a:endParaRPr lang="en-US" b="1" i="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Proportion of the government external funding for immunization programme, vaccine and budget , infrastructure ,equipment's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Resources of immunization of different level ,cost of immunization service.</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Community contribution ,agenda, partners inter sectoral collaboration.</a:t>
            </a: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Specific Objectives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0815" y="1499235"/>
            <a:ext cx="8743315" cy="5118735"/>
          </a:xfrm>
        </p:spPr>
        <p:txBody>
          <a:bodyPr>
            <a:normAutofit lnSpcReduction="10000"/>
          </a:bodyPr>
          <a:lstStyle/>
          <a:p>
            <a:pPr marL="0" indent="0">
              <a:buNone/>
            </a:pPr>
            <a:r>
              <a:rPr lang="en-US" smtClean="0">
                <a:latin typeface="Times New Roman" panose="02020603050405020304" pitchFamily="18" charset="0"/>
                <a:cs typeface="Times New Roman" panose="02020603050405020304" pitchFamily="18" charset="0"/>
              </a:rPr>
              <a:t>By the end of this subject students should be able to:</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Demonstrate understanding of immunization  system operation.</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Explain immunization policies norms and standard.</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Determine immunization services delivery strategies.</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Identify immunization target diseases.</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Demonstrate understanding of immunology and current vaccines.</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Administer vaccine efficiently.</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Manage all immunization programme.</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Monitor and evaluate all immunization proggramme</a:t>
            </a:r>
            <a:r>
              <a:rPr lang="en-US">
                <a:latin typeface="Times New Roman" panose="02020603050405020304" pitchFamily="18" charset="0"/>
                <a:cs typeface="Times New Roman" panose="02020603050405020304" pitchFamily="18" charset="0"/>
              </a:rPr>
              <a:t>.</a:t>
            </a:r>
            <a:endParaRPr lang="en-US" smtClean="0">
              <a:latin typeface="Times New Roman" panose="02020603050405020304" pitchFamily="18" charset="0"/>
              <a:cs typeface="Times New Roman" panose="02020603050405020304" pitchFamily="18" charset="0"/>
            </a:endParaRPr>
          </a:p>
          <a:p>
            <a:pPr marL="0" indent="0">
              <a:buNone/>
            </a:pPr>
            <a:endParaRPr lang="en-US" smtClean="0">
              <a:latin typeface="Times New Roman" panose="02020603050405020304" pitchFamily="18" charset="0"/>
              <a:cs typeface="Times New Roman" panose="02020603050405020304" pitchFamily="18" charset="0"/>
            </a:endParaRPr>
          </a:p>
          <a:p>
            <a:pPr marL="0" indent="0">
              <a:buNone/>
            </a:pPr>
            <a:endParaRPr lang="en-US" smtClean="0">
              <a:latin typeface="Times New Roman" panose="02020603050405020304" pitchFamily="18" charset="0"/>
              <a:cs typeface="Times New Roman" panose="02020603050405020304" pitchFamily="18" charset="0"/>
            </a:endParaRPr>
          </a:p>
          <a:p>
            <a:pPr marL="0" indent="0">
              <a:buNone/>
            </a:pPr>
            <a:endParaRPr lang="en-US" smtClean="0">
              <a:latin typeface="Times New Roman" panose="02020603050405020304" pitchFamily="18" charset="0"/>
              <a:cs typeface="Times New Roman" panose="02020603050405020304" pitchFamily="18" charset="0"/>
            </a:endParaRPr>
          </a:p>
          <a:p>
            <a:pPr marL="0" indent="0">
              <a:buNone/>
            </a:pPr>
            <a:endParaRPr lang="en-US" smtClean="0">
              <a:latin typeface="Times New Roman" panose="02020603050405020304" pitchFamily="18" charset="0"/>
              <a:cs typeface="Times New Roman" panose="02020603050405020304" pitchFamily="18" charset="0"/>
            </a:endParaRPr>
          </a:p>
          <a:p>
            <a:pPr marL="0" indent="0">
              <a:buNone/>
            </a:pP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3530" y="1825625"/>
            <a:ext cx="8497570" cy="4351655"/>
          </a:xfrm>
        </p:spPr>
        <p:txBody>
          <a:bodyPr/>
          <a:lstStyle/>
          <a:p>
            <a:r>
              <a:rPr lang="en-US" smtClean="0">
                <a:latin typeface="Times New Roman" panose="02020603050405020304" pitchFamily="18" charset="0"/>
                <a:cs typeface="Times New Roman" panose="02020603050405020304" pitchFamily="18" charset="0"/>
              </a:rPr>
              <a:t>NB: </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 The health system and external environment form the frame work within which the immunization services function.</a:t>
            </a:r>
            <a:br>
              <a:rPr lang="en-US" smtClean="0">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  A manager should be aware of the influence of the health system and  external environment on the services provided and factors item into planning ,implementation and evaluation.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530" y="127635"/>
            <a:ext cx="6954520" cy="777875"/>
          </a:xfrm>
        </p:spPr>
        <p:txBody>
          <a:bodyPr/>
          <a:lstStyle/>
          <a:p>
            <a:r>
              <a:rPr lang="en-US" b="1" u="sng" smtClean="0">
                <a:latin typeface="Times New Roman" panose="02020603050405020304" pitchFamily="18" charset="0"/>
                <a:cs typeface="Times New Roman" panose="02020603050405020304" pitchFamily="18" charset="0"/>
              </a:rPr>
              <a:t>Immunization operations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0970" y="905510"/>
            <a:ext cx="8779510" cy="6187440"/>
          </a:xfrm>
        </p:spPr>
        <p:txBody>
          <a:bodyPr>
            <a:noAutofit/>
          </a:bodyPr>
          <a:lstStyle/>
          <a:p>
            <a:r>
              <a:rPr lang="en-US" sz="2600" smtClean="0">
                <a:latin typeface="Times New Roman" panose="02020603050405020304" pitchFamily="18" charset="0"/>
                <a:cs typeface="Times New Roman" panose="02020603050405020304" pitchFamily="18" charset="0"/>
              </a:rPr>
              <a:t>An operation is an organized activity involving several people doing different things or is a particular way of doing things ,organized set of ideas or theories.</a:t>
            </a:r>
            <a:endParaRPr lang="en-US" sz="2600" smtClean="0">
              <a:latin typeface="Times New Roman" panose="02020603050405020304" pitchFamily="18" charset="0"/>
              <a:cs typeface="Times New Roman" panose="02020603050405020304" pitchFamily="18" charset="0"/>
            </a:endParaRPr>
          </a:p>
          <a:p>
            <a:r>
              <a:rPr lang="en-US" sz="2600" smtClean="0">
                <a:latin typeface="Times New Roman" panose="02020603050405020304" pitchFamily="18" charset="0"/>
                <a:cs typeface="Times New Roman" panose="02020603050405020304" pitchFamily="18" charset="0"/>
              </a:rPr>
              <a:t>The immunization system is comprised of five key immunization operations or components of immunization.</a:t>
            </a:r>
            <a:endParaRPr lang="en-US" sz="2600" smtClean="0">
              <a:latin typeface="Times New Roman" panose="02020603050405020304" pitchFamily="18" charset="0"/>
              <a:cs typeface="Times New Roman" panose="02020603050405020304" pitchFamily="18" charset="0"/>
            </a:endParaRPr>
          </a:p>
          <a:p>
            <a:pPr marL="514350" indent="-514350">
              <a:buAutoNum type="arabicPeriod"/>
            </a:pPr>
            <a:r>
              <a:rPr lang="en-US" sz="2600" b="1" i="1" smtClean="0">
                <a:latin typeface="Times New Roman" panose="02020603050405020304" pitchFamily="18" charset="0"/>
                <a:cs typeface="Times New Roman" panose="02020603050405020304" pitchFamily="18" charset="0"/>
              </a:rPr>
              <a:t>Service delivery </a:t>
            </a:r>
            <a:endParaRPr lang="en-US" sz="2600" b="1" i="1" smtClean="0">
              <a:latin typeface="Times New Roman" panose="02020603050405020304" pitchFamily="18" charset="0"/>
              <a:cs typeface="Times New Roman" panose="02020603050405020304" pitchFamily="18" charset="0"/>
            </a:endParaRPr>
          </a:p>
          <a:p>
            <a:pPr>
              <a:buFontTx/>
              <a:buChar char="-"/>
            </a:pPr>
            <a:r>
              <a:rPr lang="en-US" sz="2600" smtClean="0">
                <a:latin typeface="Times New Roman" panose="02020603050405020304" pitchFamily="18" charset="0"/>
                <a:cs typeface="Times New Roman" panose="02020603050405020304" pitchFamily="18" charset="0"/>
              </a:rPr>
              <a:t>Include the strategies and activities in giving vaccines.</a:t>
            </a:r>
            <a:endParaRPr lang="en-US" sz="2600" smtClean="0">
              <a:latin typeface="Times New Roman" panose="02020603050405020304" pitchFamily="18" charset="0"/>
              <a:cs typeface="Times New Roman" panose="02020603050405020304" pitchFamily="18" charset="0"/>
            </a:endParaRPr>
          </a:p>
          <a:p>
            <a:pPr marL="0" indent="0">
              <a:buNone/>
            </a:pPr>
            <a:r>
              <a:rPr lang="en-US" sz="2600" b="1" i="1" smtClean="0">
                <a:latin typeface="Times New Roman" panose="02020603050405020304" pitchFamily="18" charset="0"/>
                <a:cs typeface="Times New Roman" panose="02020603050405020304" pitchFamily="18" charset="0"/>
              </a:rPr>
              <a:t>2</a:t>
            </a:r>
            <a:r>
              <a:rPr lang="en-US" sz="2600" smtClean="0">
                <a:latin typeface="Times New Roman" panose="02020603050405020304" pitchFamily="18" charset="0"/>
                <a:cs typeface="Times New Roman" panose="02020603050405020304" pitchFamily="18" charset="0"/>
              </a:rPr>
              <a:t>. </a:t>
            </a:r>
            <a:r>
              <a:rPr lang="en-US" sz="2600" b="1" i="1" smtClean="0">
                <a:latin typeface="Times New Roman" panose="02020603050405020304" pitchFamily="18" charset="0"/>
                <a:cs typeface="Times New Roman" panose="02020603050405020304" pitchFamily="18" charset="0"/>
              </a:rPr>
              <a:t>Logistics</a:t>
            </a:r>
            <a:r>
              <a:rPr lang="en-US" sz="2600" smtClean="0">
                <a:latin typeface="Times New Roman" panose="02020603050405020304" pitchFamily="18" charset="0"/>
                <a:cs typeface="Times New Roman" panose="02020603050405020304" pitchFamily="18" charset="0"/>
              </a:rPr>
              <a:t> </a:t>
            </a:r>
            <a:endParaRPr lang="en-US" sz="2600" smtClean="0">
              <a:latin typeface="Times New Roman" panose="02020603050405020304" pitchFamily="18" charset="0"/>
              <a:cs typeface="Times New Roman" panose="02020603050405020304" pitchFamily="18" charset="0"/>
            </a:endParaRPr>
          </a:p>
          <a:p>
            <a:pPr>
              <a:buFontTx/>
              <a:buChar char="-"/>
            </a:pPr>
            <a:r>
              <a:rPr lang="en-US" sz="2600" smtClean="0">
                <a:latin typeface="Times New Roman" panose="02020603050405020304" pitchFamily="18" charset="0"/>
                <a:cs typeface="Times New Roman" panose="02020603050405020304" pitchFamily="18" charset="0"/>
              </a:rPr>
              <a:t>Include delivery of vaccines and equipment to the place of use , transport, movement  of cold chain and water  disposal.</a:t>
            </a:r>
            <a:endParaRPr lang="en-US" sz="2600" smtClean="0">
              <a:latin typeface="Times New Roman" panose="02020603050405020304" pitchFamily="18" charset="0"/>
              <a:cs typeface="Times New Roman" panose="02020603050405020304" pitchFamily="18" charset="0"/>
            </a:endParaRPr>
          </a:p>
          <a:p>
            <a:pPr marL="0" indent="0">
              <a:buNone/>
            </a:pPr>
            <a:r>
              <a:rPr lang="en-US" sz="2600" b="1" i="1" smtClean="0">
                <a:latin typeface="Times New Roman" panose="02020603050405020304" pitchFamily="18" charset="0"/>
                <a:cs typeface="Times New Roman" panose="02020603050405020304" pitchFamily="18" charset="0"/>
              </a:rPr>
              <a:t>3. Vaccine supply and quality.</a:t>
            </a:r>
            <a:endParaRPr lang="en-US" sz="2600" b="1" i="1" smtClean="0">
              <a:latin typeface="Times New Roman" panose="02020603050405020304" pitchFamily="18" charset="0"/>
              <a:cs typeface="Times New Roman" panose="02020603050405020304" pitchFamily="18" charset="0"/>
            </a:endParaRPr>
          </a:p>
          <a:p>
            <a:pPr>
              <a:buFontTx/>
              <a:buChar char="-"/>
            </a:pPr>
            <a:r>
              <a:rPr lang="en-US" sz="2600" smtClean="0">
                <a:latin typeface="Times New Roman" panose="02020603050405020304" pitchFamily="18" charset="0"/>
                <a:cs typeface="Times New Roman" panose="02020603050405020304" pitchFamily="18" charset="0"/>
              </a:rPr>
              <a:t>Consist of forecasting vaccine needs, procurements of vaccine , monitoring of vaccine utilization and safety procedures. </a:t>
            </a:r>
            <a:endParaRPr lang="en-US" sz="2600" smtClean="0">
              <a:latin typeface="Times New Roman" panose="02020603050405020304" pitchFamily="18" charset="0"/>
              <a:cs typeface="Times New Roman" panose="02020603050405020304" pitchFamily="18" charset="0"/>
            </a:endParaRPr>
          </a:p>
          <a:p>
            <a:pPr marL="0" indent="0">
              <a:buNone/>
            </a:pPr>
            <a:endParaRPr lang="en-US" sz="260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41655" y="1573530"/>
            <a:ext cx="8066405" cy="4351655"/>
          </a:xfrm>
        </p:spPr>
        <p:txBody>
          <a:bodyPr/>
          <a:lstStyle/>
          <a:p>
            <a:pPr marL="0" indent="0">
              <a:buNone/>
            </a:pPr>
            <a:r>
              <a:rPr lang="en-US" b="1" i="1" smtClean="0">
                <a:latin typeface="Times New Roman" panose="02020603050405020304" pitchFamily="18" charset="0"/>
                <a:cs typeface="Times New Roman" panose="02020603050405020304" pitchFamily="18" charset="0"/>
              </a:rPr>
              <a:t>4. Disease surveilling </a:t>
            </a:r>
            <a:endParaRPr lang="en-US" b="1" i="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Include monitoring of disease incidence ,laboratory testing, the cord keeping and reporting.</a:t>
            </a:r>
            <a:endParaRPr lang="en-US" smtClean="0">
              <a:latin typeface="Times New Roman" panose="02020603050405020304" pitchFamily="18" charset="0"/>
              <a:cs typeface="Times New Roman" panose="02020603050405020304" pitchFamily="18" charset="0"/>
            </a:endParaRPr>
          </a:p>
          <a:p>
            <a:pPr marL="0" indent="0">
              <a:buNone/>
            </a:pPr>
            <a:r>
              <a:rPr lang="en-US" b="1" i="1" smtClean="0">
                <a:latin typeface="Times New Roman" panose="02020603050405020304" pitchFamily="18" charset="0"/>
                <a:cs typeface="Times New Roman" panose="02020603050405020304" pitchFamily="18" charset="0"/>
              </a:rPr>
              <a:t>5. Advocacy and communication.</a:t>
            </a:r>
            <a:endParaRPr lang="en-US" b="1" i="1"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 Covers social mobilization ,advocacy community education on immunization and programme promotion.</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Component of immunization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Service delivery .</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Vaccine supply ,quality logistics.</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Disease surveillance.</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Advocacy ,communication and social mobilization.</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 y="365125"/>
            <a:ext cx="971296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Supportive components of immunization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27785" y="1825625"/>
            <a:ext cx="10026015" cy="4351655"/>
          </a:xfrm>
        </p:spPr>
        <p:txBody>
          <a:bodyPr/>
          <a:lstStyle/>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Management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Sustainable financing.</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Strengthening human and institutional.</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590" y="-49530"/>
            <a:ext cx="9208135" cy="1593215"/>
          </a:xfrm>
        </p:spPr>
        <p:txBody>
          <a:bodyPr>
            <a:normAutofit/>
          </a:bodyPr>
          <a:lstStyle/>
          <a:p>
            <a:r>
              <a:rPr lang="en-US" b="1" u="sng" smtClean="0">
                <a:latin typeface="Times New Roman" panose="02020603050405020304" pitchFamily="18" charset="0"/>
                <a:cs typeface="Times New Roman" panose="02020603050405020304" pitchFamily="18" charset="0"/>
              </a:rPr>
              <a:t>Supportive components of immunization services.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63220" y="1543685"/>
            <a:ext cx="8587105" cy="5241290"/>
          </a:xfrm>
        </p:spPr>
        <p:txBody>
          <a:bodyPr>
            <a:normAutofit fontScale="92500" lnSpcReduction="10000"/>
          </a:bodyPr>
          <a:lstStyle/>
          <a:p>
            <a:pPr>
              <a:buFontTx/>
              <a:buChar char="-"/>
            </a:pPr>
            <a:r>
              <a:rPr lang="en-US" smtClean="0">
                <a:latin typeface="Times New Roman" panose="02020603050405020304" pitchFamily="18" charset="0"/>
                <a:cs typeface="Times New Roman" panose="02020603050405020304" pitchFamily="18" charset="0"/>
              </a:rPr>
              <a:t>Immunization services are sustained through the following supportive components.</a:t>
            </a:r>
            <a:endParaRPr lang="en-US" smtClean="0">
              <a:latin typeface="Times New Roman" panose="02020603050405020304" pitchFamily="18" charset="0"/>
              <a:cs typeface="Times New Roman" panose="02020603050405020304" pitchFamily="18" charset="0"/>
            </a:endParaRPr>
          </a:p>
          <a:p>
            <a:pPr marL="514350" indent="-514350">
              <a:buAutoNum type="arabicPeriod"/>
            </a:pPr>
            <a:r>
              <a:rPr lang="en-US" b="1" i="1" smtClean="0">
                <a:latin typeface="Times New Roman" panose="02020603050405020304" pitchFamily="18" charset="0"/>
                <a:cs typeface="Times New Roman" panose="02020603050405020304" pitchFamily="18" charset="0"/>
              </a:rPr>
              <a:t>Managements </a:t>
            </a:r>
            <a:endParaRPr lang="en-US" b="1" i="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It includes policy making and standards setting, planning, collaboration information collection with other partners ,Quality assurance, monitoring and evaluation.</a:t>
            </a:r>
            <a:endParaRPr lang="en-US" smtClean="0">
              <a:latin typeface="Times New Roman" panose="02020603050405020304" pitchFamily="18" charset="0"/>
              <a:cs typeface="Times New Roman" panose="02020603050405020304" pitchFamily="18" charset="0"/>
            </a:endParaRPr>
          </a:p>
          <a:p>
            <a:pPr marL="0" indent="0">
              <a:buNone/>
            </a:pPr>
            <a:r>
              <a:rPr lang="en-US" b="1" i="1" smtClean="0">
                <a:latin typeface="Times New Roman" panose="02020603050405020304" pitchFamily="18" charset="0"/>
                <a:cs typeface="Times New Roman" panose="02020603050405020304" pitchFamily="18" charset="0"/>
              </a:rPr>
              <a:t>2. Sustainable financing. </a:t>
            </a:r>
            <a:endParaRPr lang="en-US" b="1" i="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Comprises budgeting , identifying long term funding sources, action leading to increased allocation of financial resources for immunization programme.</a:t>
            </a:r>
            <a:endParaRPr lang="en-US" smtClean="0">
              <a:latin typeface="Times New Roman" panose="02020603050405020304" pitchFamily="18" charset="0"/>
              <a:cs typeface="Times New Roman" panose="02020603050405020304" pitchFamily="18" charset="0"/>
            </a:endParaRPr>
          </a:p>
          <a:p>
            <a:pPr marL="0" indent="0">
              <a:buNone/>
            </a:pPr>
            <a:r>
              <a:rPr lang="en-US" b="1" i="1" smtClean="0">
                <a:latin typeface="Times New Roman" panose="02020603050405020304" pitchFamily="18" charset="0"/>
                <a:cs typeface="Times New Roman" panose="02020603050405020304" pitchFamily="18" charset="0"/>
              </a:rPr>
              <a:t>3. Strengthening human and institutional </a:t>
            </a:r>
            <a:endParaRPr lang="en-US" b="1" i="1"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 Including staffing , training, supervision and institutional support ,support to research project.</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3245" y="365125"/>
            <a:ext cx="9520555" cy="1325880"/>
          </a:xfrm>
        </p:spPr>
        <p:txBody>
          <a:bodyPr/>
          <a:lstStyle/>
          <a:p>
            <a:r>
              <a:rPr lang="en-US" b="1" u="sng" smtClean="0">
                <a:latin typeface="Times New Roman" panose="02020603050405020304" pitchFamily="18" charset="0"/>
                <a:cs typeface="Times New Roman" panose="02020603050405020304" pitchFamily="18" charset="0"/>
              </a:rPr>
              <a:t>Immunization policies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0180" y="1529080"/>
            <a:ext cx="8689975" cy="5137785"/>
          </a:xfrm>
        </p:spPr>
        <p:txBody>
          <a:bodyPr>
            <a:normAutofit/>
          </a:bodyPr>
          <a:lstStyle/>
          <a:p>
            <a:r>
              <a:rPr lang="en-US" smtClean="0">
                <a:latin typeface="Times New Roman" panose="02020603050405020304" pitchFamily="18" charset="0"/>
                <a:cs typeface="Times New Roman" panose="02020603050405020304" pitchFamily="18" charset="0"/>
              </a:rPr>
              <a:t>A policy is a plan of action agreed upon or chosen by a party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Individual countries ,WHO and UNICEF have contributed to some of these policies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Each county has an immunization policy which follows WHOs  general guidelines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Immunization policies enable a country.</a:t>
            </a:r>
            <a:r>
              <a:rPr lang="en-US">
                <a:solidFill>
                  <a:prstClr val="black"/>
                </a:solidFill>
                <a:latin typeface="Times New Roman" panose="02020603050405020304" pitchFamily="18" charset="0"/>
                <a:ea typeface="+mj-ea"/>
                <a:cs typeface="Times New Roman" panose="02020603050405020304" pitchFamily="18" charset="0"/>
              </a:rPr>
              <a:t> To standardize immunization procedures practices including:</a:t>
            </a:r>
            <a:br>
              <a:rPr lang="en-US">
                <a:solidFill>
                  <a:prstClr val="black"/>
                </a:solidFill>
                <a:latin typeface="Times New Roman" panose="02020603050405020304" pitchFamily="18" charset="0"/>
                <a:ea typeface="+mj-ea"/>
                <a:cs typeface="Times New Roman" panose="02020603050405020304" pitchFamily="18" charset="0"/>
              </a:rPr>
            </a:b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5925"/>
            <a:ext cx="10515600" cy="1554764"/>
          </a:xfrm>
        </p:spPr>
        <p:txBody>
          <a:bodyPr>
            <a:normAutofit/>
          </a:bodyPr>
          <a:lstStyle/>
          <a:p>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Target population for immunization .</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Administration of vaccines.</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Interval between dose of vaccines.</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Simultaneous administration of vaccines.</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Contraindication to immunization.</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HIV infection and immunization.</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Open multi dese vail policy.</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Cold chain mux.</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Movement and use of vaccine and safe injection materials.</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Side effects  and advance effects</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8845" y="365125"/>
            <a:ext cx="6434455" cy="1325880"/>
          </a:xfrm>
        </p:spPr>
        <p:txBody>
          <a:bodyPr/>
          <a:lstStyle/>
          <a:p>
            <a:r>
              <a:rPr lang="en-US" b="1" u="sng" smtClean="0">
                <a:latin typeface="Times New Roman" panose="02020603050405020304" pitchFamily="18" charset="0"/>
                <a:cs typeface="Times New Roman" panose="02020603050405020304" pitchFamily="18" charset="0"/>
              </a:rPr>
              <a:t>Standard Norms.</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825625"/>
            <a:ext cx="8555990" cy="4351655"/>
          </a:xfrm>
        </p:spPr>
        <p:txBody>
          <a:bodyPr/>
          <a:lstStyle/>
          <a:p>
            <a:r>
              <a:rPr lang="en-US" b="1" smtClean="0">
                <a:latin typeface="Times New Roman" panose="02020603050405020304" pitchFamily="18" charset="0"/>
                <a:cs typeface="Times New Roman" panose="02020603050405020304" pitchFamily="18" charset="0"/>
              </a:rPr>
              <a:t>A</a:t>
            </a:r>
            <a:r>
              <a:rPr lang="en-US" smtClean="0">
                <a:latin typeface="Times New Roman" panose="02020603050405020304" pitchFamily="18" charset="0"/>
                <a:cs typeface="Times New Roman" panose="02020603050405020304" pitchFamily="18" charset="0"/>
              </a:rPr>
              <a:t> </a:t>
            </a:r>
            <a:r>
              <a:rPr lang="en-US" b="1" smtClean="0">
                <a:latin typeface="Times New Roman" panose="02020603050405020304" pitchFamily="18" charset="0"/>
                <a:cs typeface="Times New Roman" panose="02020603050405020304" pitchFamily="18" charset="0"/>
              </a:rPr>
              <a:t>Standard</a:t>
            </a:r>
            <a:r>
              <a:rPr lang="en-US" smtClean="0">
                <a:latin typeface="Times New Roman" panose="02020603050405020304" pitchFamily="18" charset="0"/>
                <a:cs typeface="Times New Roman" panose="02020603050405020304" pitchFamily="18" charset="0"/>
              </a:rPr>
              <a:t> refers to the level of quality of which people think is acceptable.</a:t>
            </a:r>
            <a:endParaRPr lang="en-US" smtClean="0">
              <a:latin typeface="Times New Roman" panose="02020603050405020304" pitchFamily="18" charset="0"/>
              <a:cs typeface="Times New Roman" panose="02020603050405020304" pitchFamily="18" charset="0"/>
            </a:endParaRPr>
          </a:p>
          <a:p>
            <a:r>
              <a:rPr lang="en-US" b="1" smtClean="0">
                <a:latin typeface="Times New Roman" panose="02020603050405020304" pitchFamily="18" charset="0"/>
                <a:cs typeface="Times New Roman" panose="02020603050405020304" pitchFamily="18" charset="0"/>
              </a:rPr>
              <a:t>Norms</a:t>
            </a:r>
            <a:r>
              <a:rPr lang="en-US" smtClean="0">
                <a:latin typeface="Times New Roman" panose="02020603050405020304" pitchFamily="18" charset="0"/>
                <a:cs typeface="Times New Roman" panose="02020603050405020304" pitchFamily="18" charset="0"/>
              </a:rPr>
              <a:t> is a situation or pattern of business that is usual or expected.</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530" y="143510"/>
            <a:ext cx="8157210" cy="1562735"/>
          </a:xfrm>
        </p:spPr>
        <p:txBody>
          <a:bodyPr>
            <a:normAutofit/>
          </a:bodyPr>
          <a:lstStyle/>
          <a:p>
            <a:r>
              <a:rPr lang="en-US" b="1" u="sng" smtClean="0">
                <a:latin typeface="Times New Roman" panose="02020603050405020304" pitchFamily="18" charset="0"/>
                <a:cs typeface="Times New Roman" panose="02020603050405020304" pitchFamily="18" charset="0"/>
              </a:rPr>
              <a:t>Some of the standard practiced in vaccine immunization include.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4835" y="2077085"/>
            <a:ext cx="8408035" cy="3980815"/>
          </a:xfrm>
        </p:spPr>
        <p:txBody>
          <a:bodyPr/>
          <a:lstStyle/>
          <a:p>
            <a:r>
              <a:rPr lang="en-US" smtClean="0">
                <a:latin typeface="Times New Roman" panose="02020603050405020304" pitchFamily="18" charset="0"/>
                <a:cs typeface="Times New Roman" panose="02020603050405020304" pitchFamily="18" charset="0"/>
              </a:rPr>
              <a:t>Sternal and quality vaccine manufactured are accredited by WHO.</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Packaging must meet the ISO standards.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Unit| Subject </a:t>
            </a:r>
            <a:r>
              <a:rPr lang="en-US" b="1" u="sng">
                <a:latin typeface="Times New Roman" panose="02020603050405020304" pitchFamily="18" charset="0"/>
                <a:cs typeface="Times New Roman" panose="02020603050405020304" pitchFamily="18" charset="0"/>
              </a:rPr>
              <a:t>C</a:t>
            </a:r>
            <a:r>
              <a:rPr lang="en-US" b="1" u="sng" smtClean="0">
                <a:latin typeface="Times New Roman" panose="02020603050405020304" pitchFamily="18" charset="0"/>
                <a:cs typeface="Times New Roman" panose="02020603050405020304" pitchFamily="18" charset="0"/>
              </a:rPr>
              <a:t>ontent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49250" y="1543685"/>
            <a:ext cx="8415655" cy="5314315"/>
          </a:xfrm>
        </p:spPr>
        <p:txBody>
          <a:bodyPr>
            <a:normAutofit/>
          </a:bodyPr>
          <a:lstStyle/>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Immunization systems operations.</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Immunization policies , norms  and standards.</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Immunization service delivery strategies and innovative approaches.</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Target disease for immunization and disease surveillance.</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Vaccinology and current vaccines.</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Immunization service delivery and vaccine administration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Immunization programme management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Motivating of an immunization  programme.</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0035" y="365125"/>
            <a:ext cx="9803765" cy="1325880"/>
          </a:xfrm>
        </p:spPr>
        <p:txBody>
          <a:bodyPr/>
          <a:lstStyle/>
          <a:p>
            <a:r>
              <a:rPr lang="en-US" b="1" u="sng" smtClean="0">
                <a:latin typeface="Times New Roman" panose="02020603050405020304" pitchFamily="18" charset="0"/>
                <a:cs typeface="Times New Roman" panose="02020603050405020304" pitchFamily="18" charset="0"/>
              </a:rPr>
              <a:t>Immunization strategies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26415" y="1825625"/>
            <a:ext cx="8482965" cy="4351655"/>
          </a:xfrm>
        </p:spPr>
        <p:txBody>
          <a:bodyPr/>
          <a:lstStyle/>
          <a:p>
            <a:r>
              <a:rPr lang="en-US" smtClean="0">
                <a:latin typeface="Times New Roman" panose="02020603050405020304" pitchFamily="18" charset="0"/>
                <a:cs typeface="Times New Roman" panose="02020603050405020304" pitchFamily="18" charset="0"/>
              </a:rPr>
              <a:t>Static or fixed strategy.</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Out reach.</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Mobile clinics.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Immunization campaigns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Integration of immunization service with MOH/EP services.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2675" y="172720"/>
            <a:ext cx="6433185" cy="882015"/>
          </a:xfrm>
        </p:spPr>
        <p:txBody>
          <a:bodyPr>
            <a:normAutofit/>
          </a:bodyPr>
          <a:lstStyle/>
          <a:p>
            <a:r>
              <a:rPr lang="en-US" b="1" u="sng" smtClean="0">
                <a:latin typeface="Times New Roman" panose="02020603050405020304" pitchFamily="18" charset="0"/>
                <a:cs typeface="Times New Roman" panose="02020603050405020304" pitchFamily="18" charset="0"/>
              </a:rPr>
              <a:t>Global policies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1125" y="1054735"/>
            <a:ext cx="8674100" cy="5953125"/>
          </a:xfrm>
        </p:spPr>
        <p:txBody>
          <a:bodyPr>
            <a:normAutofit/>
          </a:bodyPr>
          <a:lstStyle/>
          <a:p>
            <a:r>
              <a:rPr lang="en-US" smtClean="0">
                <a:latin typeface="Times New Roman" panose="02020603050405020304" pitchFamily="18" charset="0"/>
                <a:cs typeface="Times New Roman" panose="02020603050405020304" pitchFamily="18" charset="0"/>
              </a:rPr>
              <a:t>WHO co-ordinates global effort to educate small pox.</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WHO policy ,use of opened            /H- dose  vials of vaccine in subsequent immunization policies..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Global immunization vision strategies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global immunization vision may 2005 at world wealth assembly held in Geneva, Switzerland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Government including Kenya committed themselves to this strategy designed preventable diseases which  kills more than two million  people every year, two- thirds of whom are young children.</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7590" y="365125"/>
            <a:ext cx="10130155" cy="125222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GIV has Four aims .</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465" y="1825625"/>
            <a:ext cx="8793480" cy="4351655"/>
          </a:xfrm>
        </p:spPr>
        <p:txBody>
          <a:bodyPr/>
          <a:lstStyle/>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To immunize more people against more disease.</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To introduce and arrange of newly  available vaccines and technologies.</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To integrate  other health critical health intervention with immunization.</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To ensure vaccination programme activities are managed within the coutex of global independence.</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570" y="210185"/>
            <a:ext cx="8510905" cy="148082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Immunization service delivery strategies and innovative approaches </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4645" y="1825625"/>
            <a:ext cx="8673465" cy="4781550"/>
          </a:xfrm>
        </p:spPr>
        <p:txBody>
          <a:bodyPr/>
          <a:lstStyle/>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Immunization at static delivery or fixed (point) strategy.</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Out reach .</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Mobile clinics .</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Immunization campaigns and strategic immunization activities.</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Strategy for integration.</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Immunization days.</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Innovative strategies.</a:t>
            </a: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45" y="83185"/>
            <a:ext cx="11273155" cy="1414780"/>
          </a:xfrm>
        </p:spPr>
        <p:txBody>
          <a:bodyPr/>
          <a:lstStyle/>
          <a:p>
            <a:r>
              <a:rPr lang="en-US" sz="2800" b="1" u="sng" smtClean="0">
                <a:solidFill>
                  <a:prstClr val="black"/>
                </a:solidFill>
                <a:latin typeface="Times New Roman" panose="02020603050405020304" pitchFamily="18" charset="0"/>
                <a:ea typeface="+mn-ea"/>
                <a:cs typeface="Times New Roman" panose="02020603050405020304" pitchFamily="18" charset="0"/>
              </a:rPr>
              <a:t>1. Immunization </a:t>
            </a:r>
            <a:r>
              <a:rPr lang="en-US" sz="2800" b="1" u="sng">
                <a:solidFill>
                  <a:prstClr val="black"/>
                </a:solidFill>
                <a:latin typeface="Times New Roman" panose="02020603050405020304" pitchFamily="18" charset="0"/>
                <a:ea typeface="+mn-ea"/>
                <a:cs typeface="Times New Roman" panose="02020603050405020304" pitchFamily="18" charset="0"/>
              </a:rPr>
              <a:t>at static delivery or fixed (point) strategy</a:t>
            </a:r>
            <a:endParaRPr lang="en-US" b="1" u="sng"/>
          </a:p>
        </p:txBody>
      </p:sp>
      <p:sp>
        <p:nvSpPr>
          <p:cNvPr id="3" name="Content Placeholder 2"/>
          <p:cNvSpPr>
            <a:spLocks noGrp="1"/>
          </p:cNvSpPr>
          <p:nvPr>
            <p:ph idx="1"/>
          </p:nvPr>
        </p:nvSpPr>
        <p:spPr>
          <a:xfrm>
            <a:off x="200025" y="1395730"/>
            <a:ext cx="8794115" cy="4781550"/>
          </a:xfrm>
        </p:spPr>
        <p:txBody>
          <a:bodyPr/>
          <a:lstStyle/>
          <a:p>
            <a:r>
              <a:rPr lang="en-US" smtClean="0">
                <a:latin typeface="Times New Roman" panose="02020603050405020304" pitchFamily="18" charset="0"/>
                <a:cs typeface="Times New Roman" panose="02020603050405020304" pitchFamily="18" charset="0"/>
              </a:rPr>
              <a:t>Government policy is to immunize on a daily basis  during normal working hours so as to increase opportunity of access to immunization services.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Ideally vaccination session should be scheduled so that all children in an area served by a relief facility can receive their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set of immunization conveniently enough before the age of 1 year.</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2. Outreach and mobile services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85420" y="1825625"/>
            <a:ext cx="8822690" cy="4351655"/>
          </a:xfrm>
        </p:spPr>
        <p:txBody>
          <a:bodyPr/>
          <a:lstStyle/>
          <a:p>
            <a:r>
              <a:rPr lang="en-US" smtClean="0">
                <a:latin typeface="Times New Roman" panose="02020603050405020304" pitchFamily="18" charset="0"/>
                <a:cs typeface="Times New Roman" panose="02020603050405020304" pitchFamily="18" charset="0"/>
              </a:rPr>
              <a:t>Taking the immunization services outside the health facility to the community and return back to the health facility same day.</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Mobile services or clinics is talking the         service  outside the facility to the community for a number of days and then come back to the health facility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Or </a:t>
            </a:r>
            <a:r>
              <a:rPr lang="en-US">
                <a:latin typeface="Times New Roman" panose="02020603050405020304" pitchFamily="18" charset="0"/>
                <a:cs typeface="Times New Roman" panose="02020603050405020304" pitchFamily="18" charset="0"/>
              </a:rPr>
              <a:t>r</a:t>
            </a:r>
            <a:r>
              <a:rPr lang="en-US" smtClean="0">
                <a:latin typeface="Times New Roman" panose="02020603050405020304" pitchFamily="18" charset="0"/>
                <a:cs typeface="Times New Roman" panose="02020603050405020304" pitchFamily="18" charset="0"/>
              </a:rPr>
              <a:t>eaching out to people in a hard to reach area who are not using any of the services provided by the health facility informing or educating them about your services,(immunization)</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 y="328295"/>
            <a:ext cx="904621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3.Reason as  to why we do an outreach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6830" y="1825625"/>
            <a:ext cx="8928100" cy="4351655"/>
          </a:xfrm>
        </p:spPr>
        <p:txBody>
          <a:bodyPr>
            <a:normAutofit fontScale="90000"/>
          </a:bodyPr>
          <a:lstStyle/>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It offers results in developing a liaison between the health facility and the community,</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Improvers community awareness, trust, accurate understanding your mission ,plans even success in immunization programme.</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Increase collaboration and communication with community members, stakeholders and key partners.</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Provide immunization services in hard to reach areas.</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Increase immunization programme attendance or coverage.</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When conducted consecutively out reach can stimulate behavioral change.</a:t>
            </a:r>
            <a:endParaRPr lang="en-US" smtClean="0">
              <a:latin typeface="Times New Roman" panose="02020603050405020304" pitchFamily="18" charset="0"/>
              <a:cs typeface="Times New Roman" panose="02020603050405020304" pitchFamily="18" charset="0"/>
            </a:endParaRPr>
          </a:p>
          <a:p>
            <a:endParaRPr lang="en-US" smtClean="0"/>
          </a:p>
          <a:p>
            <a:endParaRPr lang="en-US"/>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6375" y="365125"/>
            <a:ext cx="9877425" cy="1325880"/>
          </a:xfrm>
        </p:spPr>
        <p:txBody>
          <a:bodyPr/>
          <a:lstStyle/>
          <a:p>
            <a:r>
              <a:rPr lang="en-US" b="1" u="sng" smtClean="0">
                <a:latin typeface="Times New Roman" panose="02020603050405020304" pitchFamily="18" charset="0"/>
                <a:cs typeface="Times New Roman" panose="02020603050405020304" pitchFamily="18" charset="0"/>
              </a:rPr>
              <a:t>Principles of an out reach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0025" y="1825625"/>
            <a:ext cx="8719185" cy="4351655"/>
          </a:xfrm>
        </p:spPr>
        <p:txBody>
          <a:bodyPr>
            <a:normAutofit fontScale="90000" lnSpcReduction="10000"/>
          </a:bodyPr>
          <a:lstStyle/>
          <a:p>
            <a:r>
              <a:rPr lang="en-US" smtClean="0">
                <a:latin typeface="Times New Roman" panose="02020603050405020304" pitchFamily="18" charset="0"/>
                <a:cs typeface="Times New Roman" panose="02020603050405020304" pitchFamily="18" charset="0"/>
              </a:rPr>
              <a:t>Clearly identify the people you are trying to reach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Tailor your out strategy send message to the people you want to visit.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Organize your materials according to your target.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Think from the clients and communities perceptive and include information about your service that may be helpful to hear and read.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Entrust key community leaders to be your ambassadors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Create  system and schedule for providing outreach services.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Consider where you have done outreach and think about who is missing , track  is coming and adjust your strategy as needed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5700" y="365125"/>
            <a:ext cx="8928100" cy="1325880"/>
          </a:xfrm>
        </p:spPr>
        <p:txBody>
          <a:bodyPr/>
          <a:lstStyle/>
          <a:p>
            <a:r>
              <a:rPr lang="en-US" b="1" u="sng" smtClean="0">
                <a:latin typeface="Times New Roman" panose="02020603050405020304" pitchFamily="18" charset="0"/>
                <a:cs typeface="Times New Roman" panose="02020603050405020304" pitchFamily="18" charset="0"/>
              </a:rPr>
              <a:t>Outreach goals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3065" y="1825625"/>
            <a:ext cx="10960735" cy="4351655"/>
          </a:xfrm>
        </p:spPr>
        <p:txBody>
          <a:bodyPr/>
          <a:lstStyle/>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Enhance community awareness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Increase the visibility of immunization programme.</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Broaden community support.</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Engage new partners or stakeholders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Improves knowledge and altitudes and health behaviors.</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0930" y="261620"/>
            <a:ext cx="11287125" cy="11303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Steps of carrying outreach</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25600" y="477520"/>
            <a:ext cx="7056755" cy="6322060"/>
          </a:xfrm>
        </p:spPr>
        <p:txBody>
          <a:bodyPr>
            <a:noAutofit/>
          </a:bodyPr>
          <a:lstStyle/>
          <a:p>
            <a:pPr marL="0" indent="0">
              <a:buNone/>
            </a:pPr>
            <a:r>
              <a:rPr lang="en-US" sz="2400" b="1" u="sng" smtClean="0">
                <a:solidFill>
                  <a:prstClr val="black"/>
                </a:solidFill>
                <a:latin typeface="Times New Roman" panose="02020603050405020304" pitchFamily="18" charset="0"/>
                <a:ea typeface="+mj-ea"/>
                <a:cs typeface="Times New Roman" panose="02020603050405020304" pitchFamily="18" charset="0"/>
              </a:rPr>
              <a:t>1.planning </a:t>
            </a:r>
            <a:endParaRPr lang="en-US" sz="2400" b="1" u="sng"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Need and assessment.</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Goals and objectives.</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Stake holders identification.</a:t>
            </a:r>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Key message.</a:t>
            </a:r>
            <a:endParaRPr lang="en-US" sz="2400" smtClean="0">
              <a:latin typeface="Times New Roman" panose="02020603050405020304" pitchFamily="18" charset="0"/>
              <a:cs typeface="Times New Roman" panose="02020603050405020304" pitchFamily="18" charset="0"/>
            </a:endParaRPr>
          </a:p>
          <a:p>
            <a:pPr marL="0" indent="0">
              <a:buNone/>
            </a:pPr>
            <a:r>
              <a:rPr lang="en-US" sz="2400" smtClean="0">
                <a:latin typeface="Times New Roman" panose="02020603050405020304" pitchFamily="18" charset="0"/>
                <a:cs typeface="Times New Roman" panose="02020603050405020304" pitchFamily="18" charset="0"/>
              </a:rPr>
              <a:t>2. </a:t>
            </a:r>
            <a:r>
              <a:rPr lang="en-US" sz="2400" b="1" u="sng" smtClean="0">
                <a:latin typeface="Times New Roman" panose="02020603050405020304" pitchFamily="18" charset="0"/>
                <a:cs typeface="Times New Roman" panose="02020603050405020304" pitchFamily="18" charset="0"/>
              </a:rPr>
              <a:t>development.</a:t>
            </a:r>
            <a:endParaRPr lang="en-US" sz="2400" b="1" u="sng" smtClean="0">
              <a:latin typeface="Times New Roman" panose="02020603050405020304" pitchFamily="18" charset="0"/>
              <a:cs typeface="Times New Roman" panose="02020603050405020304" pitchFamily="18" charset="0"/>
            </a:endParaRPr>
          </a:p>
          <a:p>
            <a:pPr>
              <a:buFontTx/>
              <a:buChar char="-"/>
            </a:pPr>
            <a:r>
              <a:rPr lang="en-US" sz="2400" smtClean="0">
                <a:latin typeface="Times New Roman" panose="02020603050405020304" pitchFamily="18" charset="0"/>
                <a:cs typeface="Times New Roman" panose="02020603050405020304" pitchFamily="18" charset="0"/>
              </a:rPr>
              <a:t>Structure strategy tools and mechanism.</a:t>
            </a:r>
            <a:endParaRPr lang="en-US" sz="2400" smtClean="0">
              <a:latin typeface="Times New Roman" panose="02020603050405020304" pitchFamily="18" charset="0"/>
              <a:cs typeface="Times New Roman" panose="02020603050405020304" pitchFamily="18" charset="0"/>
            </a:endParaRPr>
          </a:p>
          <a:p>
            <a:pPr>
              <a:buFontTx/>
              <a:buChar char="-"/>
            </a:pPr>
            <a:r>
              <a:rPr lang="en-US" sz="2400" smtClean="0">
                <a:latin typeface="Times New Roman" panose="02020603050405020304" pitchFamily="18" charset="0"/>
                <a:cs typeface="Times New Roman" panose="02020603050405020304" pitchFamily="18" charset="0"/>
              </a:rPr>
              <a:t>Outreach strategy tools  and mechanism.</a:t>
            </a:r>
            <a:endParaRPr lang="en-US" sz="2400" smtClean="0">
              <a:latin typeface="Times New Roman" panose="02020603050405020304" pitchFamily="18" charset="0"/>
              <a:cs typeface="Times New Roman" panose="02020603050405020304" pitchFamily="18" charset="0"/>
            </a:endParaRPr>
          </a:p>
          <a:p>
            <a:pPr marL="0" indent="0">
              <a:buNone/>
            </a:pPr>
            <a:r>
              <a:rPr lang="en-US" sz="2400" smtClean="0">
                <a:latin typeface="Times New Roman" panose="02020603050405020304" pitchFamily="18" charset="0"/>
                <a:cs typeface="Times New Roman" panose="02020603050405020304" pitchFamily="18" charset="0"/>
              </a:rPr>
              <a:t>3. </a:t>
            </a:r>
            <a:r>
              <a:rPr lang="en-US" sz="2400" b="1" smtClean="0">
                <a:latin typeface="Times New Roman" panose="02020603050405020304" pitchFamily="18" charset="0"/>
                <a:cs typeface="Times New Roman" panose="02020603050405020304" pitchFamily="18" charset="0"/>
              </a:rPr>
              <a:t>Execution. </a:t>
            </a:r>
            <a:endParaRPr lang="en-US" sz="2400" b="1" smtClean="0">
              <a:latin typeface="Times New Roman" panose="02020603050405020304" pitchFamily="18" charset="0"/>
              <a:cs typeface="Times New Roman" panose="02020603050405020304" pitchFamily="18" charset="0"/>
            </a:endParaRPr>
          </a:p>
          <a:p>
            <a:pPr>
              <a:buFontTx/>
              <a:buChar char="-"/>
            </a:pPr>
            <a:r>
              <a:rPr lang="en-US" sz="2400" smtClean="0">
                <a:latin typeface="Times New Roman" panose="02020603050405020304" pitchFamily="18" charset="0"/>
                <a:cs typeface="Times New Roman" panose="02020603050405020304" pitchFamily="18" charset="0"/>
              </a:rPr>
              <a:t>implementation.</a:t>
            </a:r>
            <a:endParaRPr lang="en-US" sz="2400" smtClean="0">
              <a:latin typeface="Times New Roman" panose="02020603050405020304" pitchFamily="18" charset="0"/>
              <a:cs typeface="Times New Roman" panose="02020603050405020304" pitchFamily="18" charset="0"/>
            </a:endParaRPr>
          </a:p>
          <a:p>
            <a:pPr>
              <a:buFontTx/>
              <a:buChar char="-"/>
            </a:pPr>
            <a:r>
              <a:rPr lang="en-US" sz="2400" smtClean="0">
                <a:latin typeface="Times New Roman" panose="02020603050405020304" pitchFamily="18" charset="0"/>
                <a:cs typeface="Times New Roman" panose="02020603050405020304" pitchFamily="18" charset="0"/>
              </a:rPr>
              <a:t>Adjustments. </a:t>
            </a:r>
            <a:endParaRPr lang="en-US" sz="2400" smtClean="0">
              <a:latin typeface="Times New Roman" panose="02020603050405020304" pitchFamily="18" charset="0"/>
              <a:cs typeface="Times New Roman" panose="02020603050405020304" pitchFamily="18" charset="0"/>
            </a:endParaRPr>
          </a:p>
          <a:p>
            <a:pPr marL="0" indent="0">
              <a:buNone/>
            </a:pPr>
            <a:r>
              <a:rPr lang="en-US" sz="2400" smtClean="0">
                <a:latin typeface="Times New Roman" panose="02020603050405020304" pitchFamily="18" charset="0"/>
                <a:cs typeface="Times New Roman" panose="02020603050405020304" pitchFamily="18" charset="0"/>
              </a:rPr>
              <a:t>4. </a:t>
            </a:r>
            <a:r>
              <a:rPr lang="en-US" sz="2400" b="1" smtClean="0">
                <a:latin typeface="Times New Roman" panose="02020603050405020304" pitchFamily="18" charset="0"/>
                <a:cs typeface="Times New Roman" panose="02020603050405020304" pitchFamily="18" charset="0"/>
              </a:rPr>
              <a:t>Evaluation .</a:t>
            </a:r>
            <a:endParaRPr lang="en-US" sz="2400" b="1" smtClean="0">
              <a:latin typeface="Times New Roman" panose="02020603050405020304" pitchFamily="18" charset="0"/>
              <a:cs typeface="Times New Roman" panose="02020603050405020304" pitchFamily="18" charset="0"/>
            </a:endParaRPr>
          </a:p>
          <a:p>
            <a:pPr>
              <a:buFontTx/>
              <a:buChar char="-"/>
            </a:pPr>
            <a:r>
              <a:rPr lang="en-US" sz="2400" smtClean="0">
                <a:latin typeface="Times New Roman" panose="02020603050405020304" pitchFamily="18" charset="0"/>
                <a:cs typeface="Times New Roman" panose="02020603050405020304" pitchFamily="18" charset="0"/>
              </a:rPr>
              <a:t>Process and outcome evaluation .</a:t>
            </a:r>
            <a:endParaRPr lang="en-US" sz="2400" smtClean="0">
              <a:latin typeface="Times New Roman" panose="02020603050405020304" pitchFamily="18" charset="0"/>
              <a:cs typeface="Times New Roman" panose="02020603050405020304" pitchFamily="18" charset="0"/>
            </a:endParaRPr>
          </a:p>
          <a:p>
            <a:pPr>
              <a:buFontTx/>
              <a:buChar char="-"/>
            </a:pPr>
            <a:r>
              <a:rPr lang="en-US" sz="2400" smtClean="0">
                <a:latin typeface="Times New Roman" panose="02020603050405020304" pitchFamily="18" charset="0"/>
                <a:cs typeface="Times New Roman" panose="02020603050405020304" pitchFamily="18" charset="0"/>
              </a:rPr>
              <a:t>Results analysis.</a:t>
            </a:r>
            <a:endParaRPr lang="en-US" sz="2400" smtClean="0">
              <a:latin typeface="Times New Roman" panose="02020603050405020304" pitchFamily="18"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Continuation of units content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11810" y="1588770"/>
            <a:ext cx="8156575" cy="4780280"/>
          </a:xfrm>
        </p:spPr>
        <p:txBody>
          <a:bodyPr/>
          <a:lstStyle/>
          <a:p>
            <a:pPr marL="0" indent="0">
              <a:buNone/>
            </a:pPr>
            <a:r>
              <a:rPr lang="en-US" smtClean="0">
                <a:latin typeface="Times New Roman" panose="02020603050405020304" pitchFamily="18" charset="0"/>
                <a:cs typeface="Times New Roman" panose="02020603050405020304" pitchFamily="18" charset="0"/>
              </a:rPr>
              <a:t>9. Cold chain vaccine management .</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10. Immunization for immunization programme.</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11. Communication for immunization programme.</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12. Planning for immunization activities with communities.</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13. Supportive supervision of by programme managers.</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14. Evaluation of an immunization programme.</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665" y="365125"/>
            <a:ext cx="8275320" cy="1830705"/>
          </a:xfrm>
        </p:spPr>
        <p:txBody>
          <a:bodyPr>
            <a:normAutofit fontScale="90000"/>
          </a:bodyPr>
          <a:lstStyle/>
          <a:p>
            <a:r>
              <a:rPr lang="en-US" b="1" u="sng" smtClean="0">
                <a:latin typeface="Times New Roman" panose="02020603050405020304" pitchFamily="18" charset="0"/>
                <a:cs typeface="Times New Roman" panose="02020603050405020304" pitchFamily="18" charset="0"/>
              </a:rPr>
              <a:t>3.Immunization campaigns and strategic immunization activities.</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73685" y="2345055"/>
            <a:ext cx="8750300" cy="4499610"/>
          </a:xfrm>
        </p:spPr>
        <p:txBody>
          <a:bodyPr/>
          <a:lstStyle/>
          <a:p>
            <a:r>
              <a:rPr lang="en-US" smtClean="0">
                <a:latin typeface="Times New Roman" panose="02020603050405020304" pitchFamily="18" charset="0"/>
                <a:cs typeface="Times New Roman" panose="02020603050405020304" pitchFamily="18" charset="0"/>
              </a:rPr>
              <a:t>Effective advocacy ,communication and social mobilization on the important of existing vaccines and national immunization drugs are key strategies delivery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Example of immunization campaigns which have so far been conducted in the country to respond case detection include.</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Polio campaign.</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Measles campaign.</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Tetanus campaign.</a:t>
            </a:r>
            <a:endParaRPr lang="en-US" smtClean="0">
              <a:latin typeface="Times New Roman" panose="02020603050405020304" pitchFamily="18" charset="0"/>
              <a:cs typeface="Times New Roman" panose="02020603050405020304" pitchFamily="18" charset="0"/>
            </a:endParaRPr>
          </a:p>
          <a:p>
            <a:pPr>
              <a:buFontTx/>
              <a:buChar char="-"/>
            </a:pPr>
            <a:endParaRPr lang="en-US"/>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1925" y="365125"/>
            <a:ext cx="992187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4.Strategy for  integration .</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365" y="1825625"/>
            <a:ext cx="8823325" cy="4351655"/>
          </a:xfrm>
        </p:spPr>
        <p:txBody>
          <a:bodyPr/>
          <a:lstStyle/>
          <a:p>
            <a:r>
              <a:rPr lang="en-US" smtClean="0">
                <a:latin typeface="Times New Roman" panose="02020603050405020304" pitchFamily="18" charset="0"/>
                <a:cs typeface="Times New Roman" panose="02020603050405020304" pitchFamily="18" charset="0"/>
              </a:rPr>
              <a:t>Integration of K.E.P.I  with material and child health services was done from the outset of immunization programme.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This strategy has helped  to reduced missed  opportunities in  immunization service uptake.</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1615" y="365125"/>
            <a:ext cx="751713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New challenges of immunization programme</a:t>
            </a:r>
            <a:r>
              <a:rPr lang="en-US" smtClean="0"/>
              <a:t>.</a:t>
            </a:r>
            <a:br>
              <a:rPr lang="en-US" smtClean="0"/>
            </a:br>
            <a:endParaRPr lang="en-US"/>
          </a:p>
        </p:txBody>
      </p:sp>
      <p:sp>
        <p:nvSpPr>
          <p:cNvPr id="3" name="Content Placeholder 2"/>
          <p:cNvSpPr>
            <a:spLocks noGrp="1"/>
          </p:cNvSpPr>
          <p:nvPr>
            <p:ph idx="1"/>
          </p:nvPr>
        </p:nvSpPr>
        <p:spPr>
          <a:xfrm>
            <a:off x="214630" y="1825625"/>
            <a:ext cx="8794115" cy="4351655"/>
          </a:xfrm>
        </p:spPr>
        <p:txBody>
          <a:bodyPr>
            <a:normAutofit fontScale="92500" lnSpcReduction="20000"/>
          </a:bodyPr>
          <a:lstStyle/>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Lack of advocate and correct information on immunization,</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Bed experiences at the health facilities such as rudeness  of staffs  arising from bad experience  with previous immunization.</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Fear of side effects arising from bad experiences with previous immunization.</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False contradictions such as failure to immunize children who care sick with diarrhea cough and malnutrition.</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Some health facility do not immunize on a daily basis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Long distance from  health facilities.</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Cultural  beliefs and rumors.</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 y="365125"/>
            <a:ext cx="898588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Innovative strategies (REC AND RED)</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9080" y="2240280"/>
            <a:ext cx="8824595" cy="3937000"/>
          </a:xfrm>
        </p:spPr>
        <p:txBody>
          <a:bodyPr/>
          <a:lstStyle/>
          <a:p>
            <a:r>
              <a:rPr lang="en-US" smtClean="0">
                <a:latin typeface="Times New Roman" panose="02020603050405020304" pitchFamily="18" charset="0"/>
                <a:cs typeface="Times New Roman" panose="02020603050405020304" pitchFamily="18" charset="0"/>
              </a:rPr>
              <a:t>Reaching every child (REC) approach aims of reaching every eligible child for immunization and attain 100% immunization coverage.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Reaching every district (RED)  approach has been used in Kenya since 2003 to better address with operational components for a functional immunization programme.</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Operation components of RED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788795"/>
            <a:ext cx="8200390" cy="4351655"/>
          </a:xfrm>
        </p:spPr>
        <p:txBody>
          <a:bodyPr/>
          <a:lstStyle/>
          <a:p>
            <a:pPr marL="0" indent="0">
              <a:buNone/>
            </a:pPr>
            <a:r>
              <a:rPr lang="en-US" b="1" smtClean="0"/>
              <a:t>1.Planning and mnx of resources .</a:t>
            </a:r>
            <a:endParaRPr lang="en-US" b="1" smtClean="0"/>
          </a:p>
          <a:p>
            <a:pPr>
              <a:buFontTx/>
              <a:buChar char="-"/>
            </a:pPr>
            <a:r>
              <a:rPr lang="en-US" smtClean="0">
                <a:latin typeface="Times New Roman" panose="02020603050405020304" pitchFamily="18" charset="0"/>
                <a:cs typeface="Times New Roman" panose="02020603050405020304" pitchFamily="18" charset="0"/>
              </a:rPr>
              <a:t>Advocate for resources to support training of health educators to improve their skills in support of immunization communication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Include key activities for communication in overall EPI work plan and as power of EPI programme activities.</a:t>
            </a:r>
            <a:endParaRPr lang="en-US" smtClean="0">
              <a:latin typeface="Times New Roman" panose="02020603050405020304" pitchFamily="18" charset="0"/>
              <a:cs typeface="Times New Roman" panose="02020603050405020304" pitchFamily="18" charset="0"/>
            </a:endParaRPr>
          </a:p>
          <a:p>
            <a:pPr>
              <a:buFontTx/>
              <a:buChar char="-"/>
            </a:pP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2. </a:t>
            </a:r>
            <a:r>
              <a:rPr lang="en-US" b="1" u="sng" smtClean="0">
                <a:latin typeface="Times New Roman" panose="02020603050405020304" pitchFamily="18" charset="0"/>
                <a:cs typeface="Times New Roman" panose="02020603050405020304" pitchFamily="18" charset="0"/>
              </a:rPr>
              <a:t>Reaching target population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49250" y="1825625"/>
            <a:ext cx="8659495" cy="4351655"/>
          </a:xfrm>
        </p:spPr>
        <p:txBody>
          <a:bodyPr/>
          <a:lstStyle/>
          <a:p>
            <a:r>
              <a:rPr lang="en-US" smtClean="0">
                <a:latin typeface="Times New Roman" panose="02020603050405020304" pitchFamily="18" charset="0"/>
                <a:cs typeface="Times New Roman" panose="02020603050405020304" pitchFamily="18" charset="0"/>
              </a:rPr>
              <a:t>Engage community the planning of immunization outreach.</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Negotiate with and disseminate information on outreach eg dates, time, location to communities.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Encourage health  workers to inform communities about services to  enhance demand creation.</a:t>
            </a:r>
            <a:endParaRPr lang="en-US" smtClean="0">
              <a:latin typeface="Times New Roman" panose="02020603050405020304" pitchFamily="18" charset="0"/>
              <a:cs typeface="Times New Roman" panose="02020603050405020304" pitchFamily="18" charset="0"/>
            </a:endParaRPr>
          </a:p>
          <a:p>
            <a:endParaRPr lang="en-US"/>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3. Supportive supervision.</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73685" y="1825625"/>
            <a:ext cx="8691245" cy="4351655"/>
          </a:xfrm>
        </p:spPr>
        <p:txBody>
          <a:bodyPr/>
          <a:lstStyle/>
          <a:p>
            <a:r>
              <a:rPr lang="en-US" smtClean="0">
                <a:latin typeface="Times New Roman" panose="02020603050405020304" pitchFamily="18" charset="0"/>
                <a:cs typeface="Times New Roman" panose="02020603050405020304" pitchFamily="18" charset="0"/>
              </a:rPr>
              <a:t>Ensure that health workers are communicating appropriate messages to categories.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Observe that health workers complete child health records  correctly during vaccination sessions.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Observe communication between health workers and caregiver during g vaccination session and provide feedback.</a:t>
            </a:r>
            <a:endParaRPr lang="en-US" smtClean="0">
              <a:latin typeface="Times New Roman" panose="02020603050405020304" pitchFamily="18" charset="0"/>
              <a:cs typeface="Times New Roman" panose="02020603050405020304" pitchFamily="18" charset="0"/>
            </a:endParaRPr>
          </a:p>
          <a:p>
            <a:endParaRPr lang="en-US" smtClean="0">
              <a:latin typeface="Times New Roman" panose="02020603050405020304" pitchFamily="18" charset="0"/>
              <a:cs typeface="Times New Roman" panose="02020603050405020304" pitchFamily="18" charset="0"/>
            </a:endParaRPr>
          </a:p>
          <a:p>
            <a:endParaRPr lang="en-US"/>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25" y="365125"/>
            <a:ext cx="8898890" cy="1325880"/>
          </a:xfrm>
        </p:spPr>
        <p:txBody>
          <a:bodyPr>
            <a:normAutofit fontScale="90000"/>
          </a:bodyPr>
          <a:lstStyle/>
          <a:p>
            <a:r>
              <a:rPr lang="en-US" b="1" smtClean="0"/>
              <a:t>4</a:t>
            </a:r>
            <a:r>
              <a:rPr lang="en-US" b="1" u="sng" smtClean="0">
                <a:latin typeface="Times New Roman" panose="02020603050405020304" pitchFamily="18" charset="0"/>
                <a:cs typeface="Times New Roman" panose="02020603050405020304" pitchFamily="18" charset="0"/>
              </a:rPr>
              <a:t>. Links between community and  service</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3825" y="1845945"/>
            <a:ext cx="9270365" cy="4634865"/>
          </a:xfrm>
        </p:spPr>
        <p:txBody>
          <a:bodyPr/>
          <a:lstStyle/>
          <a:p>
            <a:r>
              <a:rPr lang="en-US" smtClean="0">
                <a:latin typeface="Times New Roman" panose="02020603050405020304" pitchFamily="18" charset="0"/>
                <a:cs typeface="Times New Roman" panose="02020603050405020304" pitchFamily="18" charset="0"/>
              </a:rPr>
              <a:t>Enhance community ownership by ensuring community involvement in planning and utilization of immunization services e.g. conduct planning with  status on immunization targets.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Improve interaction of health workers  and clients at every point where services are provided to the public.</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6100" y="365125"/>
            <a:ext cx="953770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5.Monitoring for action</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0180" y="1825625"/>
            <a:ext cx="8823325" cy="4351655"/>
          </a:xfrm>
        </p:spPr>
        <p:txBody>
          <a:bodyPr/>
          <a:lstStyle/>
          <a:p>
            <a:r>
              <a:rPr lang="en-US" smtClean="0">
                <a:latin typeface="Times New Roman" panose="02020603050405020304" pitchFamily="18" charset="0"/>
                <a:cs typeface="Times New Roman" panose="02020603050405020304" pitchFamily="18" charset="0"/>
              </a:rPr>
              <a:t>Ensure that data set includes details on communication and behavior related reasons for drop-out and refusals.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995" y="365125"/>
            <a:ext cx="762254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Target disease for immunization and diseases surveillance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85420" y="2255520"/>
            <a:ext cx="8705215" cy="3921760"/>
          </a:xfrm>
        </p:spPr>
        <p:txBody>
          <a:bodyPr>
            <a:normAutofit fontScale="75000" lnSpcReduction="20000"/>
          </a:bodyPr>
          <a:lstStyle/>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Tuberculosis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Hepatitis B disease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Haemophillic influenza type B.</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Pertussis ( Whooping cough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Yellow fever.</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Vitamin A  deficiency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Poliomyelitis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 Measles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Rota virus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Tetanus.</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C</a:t>
            </a:r>
            <a:r>
              <a:rPr lang="en-US" smtClean="0">
                <a:latin typeface="Times New Roman" panose="02020603050405020304" pitchFamily="18" charset="0"/>
                <a:cs typeface="Times New Roman" panose="02020603050405020304" pitchFamily="18" charset="0"/>
              </a:rPr>
              <a:t>ancer of the cervix – HPV.</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305" y="365125"/>
            <a:ext cx="856996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Immunization system and operations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08305" y="1825625"/>
            <a:ext cx="8363585" cy="4351655"/>
          </a:xfrm>
        </p:spPr>
        <p:txBody>
          <a:bodyPr/>
          <a:lstStyle/>
          <a:p>
            <a:pPr marL="514350" indent="-514350">
              <a:buAutoNum type="alphaLcParenBoth"/>
            </a:pPr>
            <a:r>
              <a:rPr lang="en-US" smtClean="0">
                <a:latin typeface="Times New Roman" panose="02020603050405020304" pitchFamily="18" charset="0"/>
                <a:cs typeface="Times New Roman" panose="02020603050405020304" pitchFamily="18" charset="0"/>
              </a:rPr>
              <a:t>Introduction to K.E.P.I or E.P.I and Historical background.</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Aims of K.E.P.I</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Objectives of K.E.P.I.</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Principal of K.E.P.I.</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Components of immunization or operation.</a:t>
            </a:r>
            <a:endParaRPr lang="en-US"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mtClean="0">
                <a:latin typeface="Times New Roman" panose="02020603050405020304" pitchFamily="18" charset="0"/>
                <a:cs typeface="Times New Roman" panose="02020603050405020304" pitchFamily="18" charset="0"/>
              </a:rPr>
              <a:t>Objectives of E.P.I.</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740" y="365125"/>
            <a:ext cx="1076706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Vaccinology and current vaccines </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0180" y="1825625"/>
            <a:ext cx="8779510" cy="5032375"/>
          </a:xfrm>
        </p:spPr>
        <p:txBody>
          <a:bodyPr>
            <a:normAutofit fontScale="67500" lnSpcReduction="20000"/>
          </a:bodyPr>
          <a:lstStyle/>
          <a:p>
            <a:r>
              <a:rPr lang="en-US" sz="3100" b="1" u="sng" smtClean="0"/>
              <a:t>Definition of terms.</a:t>
            </a:r>
            <a:endParaRPr lang="en-US" sz="3100" b="1" u="sng" smtClean="0"/>
          </a:p>
          <a:p>
            <a:pPr marL="514350" indent="-514350">
              <a:buAutoNum type="arabicPeriod"/>
            </a:pPr>
            <a:r>
              <a:rPr lang="en-US" sz="3400" b="1" smtClean="0">
                <a:latin typeface="Times New Roman" panose="02020603050405020304" pitchFamily="18" charset="0"/>
                <a:cs typeface="Times New Roman" panose="02020603050405020304" pitchFamily="18" charset="0"/>
              </a:rPr>
              <a:t>Immunization .</a:t>
            </a:r>
            <a:endParaRPr lang="en-US" sz="3400" b="1" smtClean="0">
              <a:latin typeface="Times New Roman" panose="02020603050405020304" pitchFamily="18" charset="0"/>
              <a:cs typeface="Times New Roman" panose="02020603050405020304" pitchFamily="18" charset="0"/>
            </a:endParaRPr>
          </a:p>
          <a:p>
            <a:pPr>
              <a:buFontTx/>
              <a:buChar char="-"/>
            </a:pPr>
            <a:r>
              <a:rPr lang="en-US" sz="3400" smtClean="0">
                <a:latin typeface="Times New Roman" panose="02020603050405020304" pitchFamily="18" charset="0"/>
                <a:cs typeface="Times New Roman" panose="02020603050405020304" pitchFamily="18" charset="0"/>
              </a:rPr>
              <a:t>Is the process of reinforcing someone's immune system by use of vaccine or related substrates .</a:t>
            </a:r>
            <a:endParaRPr lang="en-US" sz="3400" smtClean="0">
              <a:latin typeface="Times New Roman" panose="02020603050405020304" pitchFamily="18" charset="0"/>
              <a:cs typeface="Times New Roman" panose="02020603050405020304" pitchFamily="18" charset="0"/>
            </a:endParaRPr>
          </a:p>
          <a:p>
            <a:pPr marL="0" indent="0">
              <a:buNone/>
            </a:pPr>
            <a:r>
              <a:rPr lang="en-US" sz="3400" smtClean="0">
                <a:latin typeface="Times New Roman" panose="02020603050405020304" pitchFamily="18" charset="0"/>
                <a:cs typeface="Times New Roman" panose="02020603050405020304" pitchFamily="18" charset="0"/>
              </a:rPr>
              <a:t>2</a:t>
            </a:r>
            <a:r>
              <a:rPr lang="en-US" sz="3400" b="1" smtClean="0">
                <a:latin typeface="Times New Roman" panose="02020603050405020304" pitchFamily="18" charset="0"/>
                <a:cs typeface="Times New Roman" panose="02020603050405020304" pitchFamily="18" charset="0"/>
              </a:rPr>
              <a:t>. Immunity </a:t>
            </a:r>
            <a:r>
              <a:rPr lang="en-US" sz="3400" smtClean="0">
                <a:latin typeface="Times New Roman" panose="02020603050405020304" pitchFamily="18" charset="0"/>
                <a:cs typeface="Times New Roman" panose="02020603050405020304" pitchFamily="18" charset="0"/>
              </a:rPr>
              <a:t>.</a:t>
            </a:r>
            <a:endParaRPr lang="en-US" sz="3400" smtClean="0">
              <a:latin typeface="Times New Roman" panose="02020603050405020304" pitchFamily="18" charset="0"/>
              <a:cs typeface="Times New Roman" panose="02020603050405020304" pitchFamily="18" charset="0"/>
            </a:endParaRPr>
          </a:p>
          <a:p>
            <a:pPr>
              <a:buFontTx/>
              <a:buChar char="-"/>
            </a:pPr>
            <a:r>
              <a:rPr lang="en-US" sz="3400" smtClean="0">
                <a:latin typeface="Times New Roman" panose="02020603050405020304" pitchFamily="18" charset="0"/>
                <a:cs typeface="Times New Roman" panose="02020603050405020304" pitchFamily="18" charset="0"/>
              </a:rPr>
              <a:t>This is the ability of the body to assist harmful disease organism.</a:t>
            </a:r>
            <a:endParaRPr lang="en-US" sz="3400" smtClean="0">
              <a:latin typeface="Times New Roman" panose="02020603050405020304" pitchFamily="18" charset="0"/>
              <a:cs typeface="Times New Roman" panose="02020603050405020304" pitchFamily="18" charset="0"/>
            </a:endParaRPr>
          </a:p>
          <a:p>
            <a:pPr marL="0" indent="0">
              <a:buNone/>
            </a:pPr>
            <a:r>
              <a:rPr lang="en-US" sz="3400" smtClean="0">
                <a:latin typeface="Times New Roman" panose="02020603050405020304" pitchFamily="18" charset="0"/>
                <a:cs typeface="Times New Roman" panose="02020603050405020304" pitchFamily="18" charset="0"/>
              </a:rPr>
              <a:t>3</a:t>
            </a:r>
            <a:r>
              <a:rPr lang="en-US" sz="3400" b="1" smtClean="0">
                <a:latin typeface="Times New Roman" panose="02020603050405020304" pitchFamily="18" charset="0"/>
                <a:cs typeface="Times New Roman" panose="02020603050405020304" pitchFamily="18" charset="0"/>
              </a:rPr>
              <a:t>. Antigen.</a:t>
            </a:r>
            <a:endParaRPr lang="en-US" sz="3400" b="1" smtClean="0">
              <a:latin typeface="Times New Roman" panose="02020603050405020304" pitchFamily="18" charset="0"/>
              <a:cs typeface="Times New Roman" panose="02020603050405020304" pitchFamily="18" charset="0"/>
            </a:endParaRPr>
          </a:p>
          <a:p>
            <a:pPr>
              <a:buFontTx/>
              <a:buChar char="-"/>
            </a:pPr>
            <a:r>
              <a:rPr lang="en-US" sz="3400" smtClean="0">
                <a:latin typeface="Times New Roman" panose="02020603050405020304" pitchFamily="18" charset="0"/>
                <a:cs typeface="Times New Roman" panose="02020603050405020304" pitchFamily="18" charset="0"/>
              </a:rPr>
              <a:t>Is a protein substance when introduced into the body it stimulate the body to produce antibodies against certain disease or</a:t>
            </a:r>
            <a:endParaRPr lang="en-US" sz="3400" smtClean="0">
              <a:latin typeface="Times New Roman" panose="02020603050405020304" pitchFamily="18" charset="0"/>
              <a:cs typeface="Times New Roman" panose="02020603050405020304" pitchFamily="18" charset="0"/>
            </a:endParaRPr>
          </a:p>
          <a:p>
            <a:pPr>
              <a:buFontTx/>
              <a:buChar char="-"/>
            </a:pPr>
            <a:r>
              <a:rPr lang="en-US" sz="3400" smtClean="0">
                <a:latin typeface="Times New Roman" panose="02020603050405020304" pitchFamily="18" charset="0"/>
                <a:cs typeface="Times New Roman" panose="02020603050405020304" pitchFamily="18" charset="0"/>
              </a:rPr>
              <a:t>Is any substance which is capable under appropriate conditions of inducing a specific immune response.</a:t>
            </a:r>
            <a:endParaRPr lang="en-US" sz="3400" smtClean="0">
              <a:latin typeface="Times New Roman" panose="02020603050405020304" pitchFamily="18" charset="0"/>
              <a:cs typeface="Times New Roman" panose="02020603050405020304" pitchFamily="18" charset="0"/>
            </a:endParaRPr>
          </a:p>
          <a:p>
            <a:pPr>
              <a:buFontTx/>
              <a:buChar char="-"/>
            </a:pPr>
            <a:r>
              <a:rPr lang="en-US" sz="3400" smtClean="0">
                <a:latin typeface="Times New Roman" panose="02020603050405020304" pitchFamily="18" charset="0"/>
                <a:cs typeface="Times New Roman" panose="02020603050405020304" pitchFamily="18" charset="0"/>
              </a:rPr>
              <a:t>Antigen  may be soluble substance such as toxins and foreign portions or particulate such as bacteria and tissues.</a:t>
            </a:r>
            <a:endParaRPr lang="en-US" sz="340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9890" y="277495"/>
            <a:ext cx="5293360" cy="1325880"/>
          </a:xfrm>
        </p:spPr>
        <p:txBody>
          <a:bodyPr/>
          <a:lstStyle/>
          <a:p>
            <a:r>
              <a:rPr lang="en-US" b="1" smtClean="0"/>
              <a:t>4. </a:t>
            </a:r>
            <a:r>
              <a:rPr lang="en-US" b="1" u="sng" smtClean="0">
                <a:latin typeface="Times New Roman" panose="02020603050405020304" pitchFamily="18" charset="0"/>
                <a:cs typeface="Times New Roman" panose="02020603050405020304" pitchFamily="18" charset="0"/>
              </a:rPr>
              <a:t>Antibody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0970" y="1825625"/>
            <a:ext cx="8853805" cy="5032375"/>
          </a:xfrm>
        </p:spPr>
        <p:txBody>
          <a:bodyPr>
            <a:normAutofit lnSpcReduction="10000"/>
          </a:bodyPr>
          <a:lstStyle/>
          <a:p>
            <a:r>
              <a:rPr lang="en-US" smtClean="0">
                <a:latin typeface="Times New Roman" panose="02020603050405020304" pitchFamily="18" charset="0"/>
                <a:cs typeface="Times New Roman" panose="02020603050405020304" pitchFamily="18" charset="0"/>
              </a:rPr>
              <a:t>It is a protein substance  produced by the body in response to a givenfy  antigen.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Is a special protein (immunoglobin) found in tissue fluid and blood serum and produced in response to specific  antigen for protection against specific antigen.</a:t>
            </a:r>
            <a:endParaRPr lang="en-US" smtClean="0">
              <a:latin typeface="Times New Roman" panose="02020603050405020304" pitchFamily="18" charset="0"/>
              <a:cs typeface="Times New Roman" panose="02020603050405020304" pitchFamily="18" charset="0"/>
            </a:endParaRPr>
          </a:p>
          <a:p>
            <a:pPr marL="0" indent="0">
              <a:buNone/>
            </a:pPr>
            <a:r>
              <a:rPr lang="en-US" b="1" smtClean="0">
                <a:latin typeface="Times New Roman" panose="02020603050405020304" pitchFamily="18" charset="0"/>
                <a:cs typeface="Times New Roman" panose="02020603050405020304" pitchFamily="18" charset="0"/>
              </a:rPr>
              <a:t>5. Prophylaxis.</a:t>
            </a:r>
            <a:endParaRPr lang="en-US" b="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Administration of drugs or vaccines for presentation rather than curative purposes.</a:t>
            </a:r>
            <a:endParaRPr lang="en-US" smtClean="0">
              <a:latin typeface="Times New Roman" panose="02020603050405020304" pitchFamily="18" charset="0"/>
              <a:cs typeface="Times New Roman" panose="02020603050405020304" pitchFamily="18" charset="0"/>
            </a:endParaRPr>
          </a:p>
          <a:p>
            <a:pPr marL="0" indent="0">
              <a:buNone/>
            </a:pPr>
            <a:r>
              <a:rPr lang="en-US" b="1" smtClean="0">
                <a:latin typeface="Times New Roman" panose="02020603050405020304" pitchFamily="18" charset="0"/>
                <a:cs typeface="Times New Roman" panose="02020603050405020304" pitchFamily="18" charset="0"/>
              </a:rPr>
              <a:t>6. Natural immunity.</a:t>
            </a:r>
            <a:endParaRPr lang="en-US" b="1"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Occurs when organism invade the body white blood cells (lymphocytes) identify the organism antigen and body then produces antibodies which fight the antigens.</a:t>
            </a:r>
            <a:endParaRPr lang="en-US" smtClean="0">
              <a:latin typeface="Times New Roman" panose="02020603050405020304" pitchFamily="18" charset="0"/>
              <a:cs typeface="Times New Roman" panose="02020603050405020304" pitchFamily="18" charset="0"/>
            </a:endParaRPr>
          </a:p>
          <a:p>
            <a:pPr marL="0" indent="0">
              <a:buNone/>
            </a:pPr>
            <a:endParaRPr lang="en-US" smtClean="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5650" y="365125"/>
            <a:ext cx="9328150" cy="1325880"/>
          </a:xfrm>
        </p:spPr>
        <p:txBody>
          <a:bodyPr/>
          <a:lstStyle/>
          <a:p>
            <a:r>
              <a:rPr lang="en-US" b="1" u="sng" smtClean="0">
                <a:latin typeface="Times New Roman" panose="02020603050405020304" pitchFamily="18" charset="0"/>
                <a:cs typeface="Times New Roman" panose="02020603050405020304" pitchFamily="18" charset="0"/>
              </a:rPr>
              <a:t>Acquired immunity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962900" cy="4351655"/>
          </a:xfrm>
        </p:spPr>
        <p:txBody>
          <a:bodyPr/>
          <a:lstStyle/>
          <a:p>
            <a:r>
              <a:rPr lang="en-US" smtClean="0">
                <a:latin typeface="Times New Roman" panose="02020603050405020304" pitchFamily="18" charset="0"/>
                <a:cs typeface="Times New Roman" panose="02020603050405020304" pitchFamily="18" charset="0"/>
              </a:rPr>
              <a:t>This is immunity when a person develop during the life time which may be active or passive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Active acquired immunity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517765" cy="4351655"/>
          </a:xfrm>
        </p:spPr>
        <p:txBody>
          <a:bodyPr/>
          <a:lstStyle/>
          <a:p>
            <a:r>
              <a:rPr lang="en-US" smtClean="0">
                <a:latin typeface="Times New Roman" panose="02020603050405020304" pitchFamily="18" charset="0"/>
                <a:cs typeface="Times New Roman" panose="02020603050405020304" pitchFamily="18" charset="0"/>
              </a:rPr>
              <a:t>May be developed  by introduction of natural antigen or artificially administration of antigen to produce antibodies.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Passive acquired immunity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473315" cy="4351655"/>
          </a:xfrm>
        </p:spPr>
        <p:txBody>
          <a:bodyPr/>
          <a:lstStyle/>
          <a:p>
            <a:r>
              <a:rPr lang="en-US" smtClean="0">
                <a:latin typeface="Times New Roman" panose="02020603050405020304" pitchFamily="18" charset="0"/>
                <a:cs typeface="Times New Roman" panose="02020603050405020304" pitchFamily="18" charset="0"/>
              </a:rPr>
              <a:t>When antibodies are prepared ones body (human or animal) are transformed to another to introduce protection against the disease.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Passive immunity e.g. antibodies are transmitted from mother to the foetus via placenta and mother to newborn via breast milk.</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These antibodies protect the baby within a few months.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180" y="365125"/>
            <a:ext cx="8971915" cy="1325880"/>
          </a:xfrm>
        </p:spPr>
        <p:txBody>
          <a:bodyPr>
            <a:normAutofit/>
          </a:bodyPr>
          <a:lstStyle/>
          <a:p>
            <a:r>
              <a:rPr lang="en-US" b="1" u="sng" smtClean="0">
                <a:latin typeface="Times New Roman" panose="02020603050405020304" pitchFamily="18" charset="0"/>
                <a:cs typeface="Times New Roman" panose="02020603050405020304" pitchFamily="18" charset="0"/>
              </a:rPr>
              <a:t>Artificial passive acquired immunity.</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562850" cy="4351655"/>
          </a:xfrm>
        </p:spPr>
        <p:txBody>
          <a:bodyPr/>
          <a:lstStyle/>
          <a:p>
            <a:r>
              <a:rPr lang="en-US" smtClean="0">
                <a:latin typeface="Times New Roman" panose="02020603050405020304" pitchFamily="18" charset="0"/>
                <a:cs typeface="Times New Roman" panose="02020603050405020304" pitchFamily="18" charset="0"/>
              </a:rPr>
              <a:t>When ready made antibodies are introduced into the human body eg (i) Anti serum.</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  (ii) Human Gama globin.</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860" y="365125"/>
            <a:ext cx="929894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6.Artificial immunity </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606665" cy="4351655"/>
          </a:xfrm>
        </p:spPr>
        <p:txBody>
          <a:bodyPr/>
          <a:lstStyle/>
          <a:p>
            <a:r>
              <a:rPr lang="en-US" smtClean="0">
                <a:latin typeface="Times New Roman" panose="02020603050405020304" pitchFamily="18" charset="0"/>
                <a:cs typeface="Times New Roman" panose="02020603050405020304" pitchFamily="18" charset="0"/>
              </a:rPr>
              <a:t>This is the type of immunity acquired and  vaccine administration . A vaccine will stimulate a protective immune response that will prevent disease in the contact with the  corresponding infection agent.</a:t>
            </a:r>
            <a:endParaRPr lang="en-US" smtClean="0">
              <a:latin typeface="Times New Roman" panose="02020603050405020304" pitchFamily="18" charset="0"/>
              <a:cs typeface="Times New Roman" panose="02020603050405020304" pitchFamily="18" charset="0"/>
            </a:endParaRPr>
          </a:p>
          <a:p>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8015" y="365125"/>
            <a:ext cx="8185785" cy="1325880"/>
          </a:xfrm>
        </p:spPr>
        <p:txBody>
          <a:bodyPr/>
          <a:lstStyle/>
          <a:p>
            <a:r>
              <a:rPr lang="en-US" b="1" u="sng" smtClean="0">
                <a:latin typeface="Times New Roman" panose="02020603050405020304" pitchFamily="18" charset="0"/>
                <a:cs typeface="Times New Roman" panose="02020603050405020304" pitchFamily="18" charset="0"/>
              </a:rPr>
              <a:t>7.Vaccine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458075" cy="4351655"/>
          </a:xfrm>
        </p:spPr>
        <p:txBody>
          <a:bodyPr/>
          <a:lstStyle/>
          <a:p>
            <a:r>
              <a:rPr lang="en-US" smtClean="0">
                <a:latin typeface="Times New Roman" panose="02020603050405020304" pitchFamily="18" charset="0"/>
                <a:cs typeface="Times New Roman" panose="02020603050405020304" pitchFamily="18" charset="0"/>
              </a:rPr>
              <a:t>Is made of an organism or toxin which is either killed or attenuated and has the ability of introducing immune response.</a:t>
            </a:r>
            <a:endParaRPr lang="en-US" smtClean="0">
              <a:latin typeface="Times New Roman" panose="02020603050405020304" pitchFamily="18" charset="0"/>
              <a:cs typeface="Times New Roman" panose="02020603050405020304" pitchFamily="18" charset="0"/>
            </a:endParaRPr>
          </a:p>
          <a:p>
            <a:pPr marL="0" indent="0">
              <a:buNone/>
            </a:pP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2255" y="118110"/>
            <a:ext cx="8378825" cy="1325880"/>
          </a:xfrm>
        </p:spPr>
        <p:txBody>
          <a:bodyPr/>
          <a:lstStyle/>
          <a:p>
            <a:r>
              <a:rPr lang="en-US" b="1" u="sng" smtClean="0">
                <a:latin typeface="Times New Roman" panose="02020603050405020304" pitchFamily="18" charset="0"/>
                <a:cs typeface="Times New Roman" panose="02020603050405020304" pitchFamily="18" charset="0"/>
              </a:rPr>
              <a:t>8.Attenuated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444105" cy="4351655"/>
          </a:xfrm>
        </p:spPr>
        <p:txBody>
          <a:bodyPr/>
          <a:lstStyle/>
          <a:p>
            <a:r>
              <a:rPr lang="en-US" smtClean="0">
                <a:latin typeface="Times New Roman" panose="02020603050405020304" pitchFamily="18" charset="0"/>
                <a:cs typeface="Times New Roman" panose="02020603050405020304" pitchFamily="18" charset="0"/>
              </a:rPr>
              <a:t>Refers to reduced powders treated micro-organism depriving them of their pathogenic properties without killing them, mean its harmless ,However it’s the antigenicity will be identified by lymphocytes and this will lead to production of antibodies.</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530" y="365125"/>
            <a:ext cx="8764270" cy="1325880"/>
          </a:xfrm>
        </p:spPr>
        <p:txBody>
          <a:bodyPr/>
          <a:lstStyle/>
          <a:p>
            <a:r>
              <a:rPr lang="en-US" b="1" u="sng" smtClean="0">
                <a:latin typeface="Times New Roman" panose="02020603050405020304" pitchFamily="18" charset="0"/>
                <a:cs typeface="Times New Roman" panose="02020603050405020304" pitchFamily="18" charset="0"/>
              </a:rPr>
              <a:t>Passive immunity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591425" cy="4351655"/>
          </a:xfrm>
        </p:spPr>
        <p:txBody>
          <a:bodyPr/>
          <a:lstStyle/>
          <a:p>
            <a:r>
              <a:rPr lang="en-US" smtClean="0">
                <a:latin typeface="Times New Roman" panose="02020603050405020304" pitchFamily="18" charset="0"/>
                <a:cs typeface="Times New Roman" panose="02020603050405020304" pitchFamily="18" charset="0"/>
              </a:rPr>
              <a:t>This is when one is protected temporarily by use of borrowed antibodies.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Its common especially to newborn babies who utilize antibodies from mothers immune system in their early months of life before they process their own.</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smtClean="0">
                <a:latin typeface="Times New Roman" panose="02020603050405020304" pitchFamily="18" charset="0"/>
                <a:cs typeface="Times New Roman" panose="02020603050405020304" pitchFamily="18" charset="0"/>
              </a:rPr>
              <a:t>Immunization programme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3700" y="1544320"/>
            <a:ext cx="8407400" cy="4988560"/>
          </a:xfrm>
        </p:spPr>
        <p:txBody>
          <a:bodyPr/>
          <a:lstStyle/>
          <a:p>
            <a:r>
              <a:rPr lang="en-US" smtClean="0">
                <a:latin typeface="Times New Roman" panose="02020603050405020304" pitchFamily="18" charset="0"/>
                <a:cs typeface="Times New Roman" panose="02020603050405020304" pitchFamily="18" charset="0"/>
              </a:rPr>
              <a:t>In Kenya (K.P.I) was started in 1972 in a small town along the coasted region called Tiwi.</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In June 1980 Kenya adopted the programme and become committed to E.P.I and K.E.P.I. was launched with the assistance of the Danish international Development Agency (DANIDA)</a:t>
            </a: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1575" y="290830"/>
            <a:ext cx="10515600" cy="1325563"/>
          </a:xfrm>
        </p:spPr>
        <p:txBody>
          <a:bodyPr/>
          <a:lstStyle/>
          <a:p>
            <a:r>
              <a:rPr lang="en-US" b="1" u="sng" smtClean="0">
                <a:latin typeface="Times New Roman" panose="02020603050405020304" pitchFamily="18" charset="0"/>
                <a:cs typeface="Times New Roman" panose="02020603050405020304" pitchFamily="18" charset="0"/>
              </a:rPr>
              <a:t>Hard immunity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Develops when a high proportion of community 80%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6490" y="365125"/>
            <a:ext cx="8957310" cy="1325880"/>
          </a:xfrm>
        </p:spPr>
        <p:txBody>
          <a:bodyPr/>
          <a:lstStyle/>
          <a:p>
            <a:r>
              <a:rPr lang="en-US" b="1" u="sng" smtClean="0">
                <a:latin typeface="Times New Roman" panose="02020603050405020304" pitchFamily="18" charset="0"/>
                <a:cs typeface="Times New Roman" panose="02020603050405020304" pitchFamily="18" charset="0"/>
              </a:rPr>
              <a:t>Humoral immunity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546975" cy="5032375"/>
          </a:xfrm>
        </p:spPr>
        <p:txBody>
          <a:bodyPr>
            <a:normAutofit/>
          </a:bodyPr>
          <a:lstStyle/>
          <a:p>
            <a:r>
              <a:rPr lang="en-US" smtClean="0">
                <a:latin typeface="Times New Roman" panose="02020603050405020304" pitchFamily="18" charset="0"/>
                <a:cs typeface="Times New Roman" panose="02020603050405020304" pitchFamily="18" charset="0"/>
              </a:rPr>
              <a:t>It is developed from B- cells (bone Marrow) and they provide  specific antibodies which antigen enters the body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antibodies produced are of 5 types imunoglobins.</a:t>
            </a:r>
            <a:endParaRPr lang="en-US" smtClean="0">
              <a:latin typeface="Times New Roman" panose="02020603050405020304" pitchFamily="18" charset="0"/>
              <a:cs typeface="Times New Roman" panose="02020603050405020304" pitchFamily="18" charset="0"/>
            </a:endParaRPr>
          </a:p>
          <a:p>
            <a:pPr marL="1028700" lvl="1" indent="-571500">
              <a:buFont typeface="+mj-lt"/>
              <a:buAutoNum type="romanLcPeriod"/>
            </a:pPr>
            <a:r>
              <a:rPr lang="en-US" smtClean="0">
                <a:latin typeface="Times New Roman" panose="02020603050405020304" pitchFamily="18" charset="0"/>
                <a:cs typeface="Times New Roman" panose="02020603050405020304" pitchFamily="18" charset="0"/>
              </a:rPr>
              <a:t>Igc</a:t>
            </a:r>
            <a:endParaRPr lang="en-US" smtClean="0">
              <a:latin typeface="Times New Roman" panose="02020603050405020304" pitchFamily="18" charset="0"/>
              <a:cs typeface="Times New Roman" panose="02020603050405020304" pitchFamily="18" charset="0"/>
            </a:endParaRPr>
          </a:p>
          <a:p>
            <a:pPr marL="1028700" lvl="1" indent="-571500">
              <a:buFont typeface="+mj-lt"/>
              <a:buAutoNum type="romanLcPeriod"/>
            </a:pPr>
            <a:r>
              <a:rPr lang="en-US" smtClean="0">
                <a:latin typeface="Times New Roman" panose="02020603050405020304" pitchFamily="18" charset="0"/>
                <a:cs typeface="Times New Roman" panose="02020603050405020304" pitchFamily="18" charset="0"/>
              </a:rPr>
              <a:t>Igm</a:t>
            </a:r>
            <a:endParaRPr lang="en-US" smtClean="0">
              <a:latin typeface="Times New Roman" panose="02020603050405020304" pitchFamily="18" charset="0"/>
              <a:cs typeface="Times New Roman" panose="02020603050405020304" pitchFamily="18" charset="0"/>
            </a:endParaRPr>
          </a:p>
          <a:p>
            <a:pPr marL="1028700" lvl="1" indent="-571500">
              <a:buFont typeface="+mj-lt"/>
              <a:buAutoNum type="romanLcPeriod"/>
            </a:pPr>
            <a:r>
              <a:rPr lang="en-US" smtClean="0">
                <a:latin typeface="Times New Roman" panose="02020603050405020304" pitchFamily="18" charset="0"/>
                <a:cs typeface="Times New Roman" panose="02020603050405020304" pitchFamily="18" charset="0"/>
              </a:rPr>
              <a:t>Iga</a:t>
            </a:r>
            <a:endParaRPr lang="en-US" smtClean="0">
              <a:latin typeface="Times New Roman" panose="02020603050405020304" pitchFamily="18" charset="0"/>
              <a:cs typeface="Times New Roman" panose="02020603050405020304" pitchFamily="18" charset="0"/>
            </a:endParaRPr>
          </a:p>
          <a:p>
            <a:pPr marL="1028700" lvl="1" indent="-571500">
              <a:buFont typeface="+mj-lt"/>
              <a:buAutoNum type="romanLcPeriod"/>
            </a:pPr>
            <a:r>
              <a:rPr lang="en-US" smtClean="0">
                <a:latin typeface="Times New Roman" panose="02020603050405020304" pitchFamily="18" charset="0"/>
                <a:cs typeface="Times New Roman" panose="02020603050405020304" pitchFamily="18" charset="0"/>
              </a:rPr>
              <a:t>Igd</a:t>
            </a:r>
            <a:endParaRPr lang="en-US" smtClean="0">
              <a:latin typeface="Times New Roman" panose="02020603050405020304" pitchFamily="18" charset="0"/>
              <a:cs typeface="Times New Roman" panose="02020603050405020304" pitchFamily="18" charset="0"/>
            </a:endParaRPr>
          </a:p>
          <a:p>
            <a:pPr marL="1028700" lvl="1" indent="-571500">
              <a:buFont typeface="+mj-lt"/>
              <a:buAutoNum type="romanLcPeriod"/>
            </a:pPr>
            <a:r>
              <a:rPr lang="en-US" smtClean="0">
                <a:latin typeface="Times New Roman" panose="02020603050405020304" pitchFamily="18" charset="0"/>
                <a:cs typeface="Times New Roman" panose="02020603050405020304" pitchFamily="18" charset="0"/>
              </a:rPr>
              <a:t>Ige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They circulate into the body neutralize the microbes or its toxin</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8845" y="365125"/>
            <a:ext cx="9164955" cy="1325880"/>
          </a:xfrm>
        </p:spPr>
        <p:txBody>
          <a:bodyPr/>
          <a:lstStyle/>
          <a:p>
            <a:r>
              <a:rPr lang="en-US" b="1" u="sng" smtClean="0">
                <a:latin typeface="Times New Roman" panose="02020603050405020304" pitchFamily="18" charset="0"/>
                <a:cs typeface="Times New Roman" panose="02020603050405020304" pitchFamily="18" charset="0"/>
              </a:rPr>
              <a:t>Cellular immunity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324725" cy="4351655"/>
          </a:xfrm>
        </p:spPr>
        <p:txBody>
          <a:bodyPr/>
          <a:lstStyle/>
          <a:p>
            <a:r>
              <a:rPr lang="en-US" b="1" smtClean="0"/>
              <a:t>Medicated from T cells .</a:t>
            </a:r>
            <a:endParaRPr lang="en-US" b="1" smtClean="0"/>
          </a:p>
          <a:p>
            <a:r>
              <a:rPr lang="en-US" smtClean="0">
                <a:latin typeface="Times New Roman" panose="02020603050405020304" pitchFamily="18" charset="0"/>
                <a:cs typeface="Times New Roman" panose="02020603050405020304" pitchFamily="18" charset="0"/>
              </a:rPr>
              <a:t>They do not produce antibodies but can recognize antigens and initiate the responses e.g. activating macrophages release of cytotoxins</a:t>
            </a:r>
            <a:r>
              <a:rPr lang="en-US">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or more, have been immunized. A protective effect is developed for the few who have not been immunized in the immunity.</a:t>
            </a:r>
            <a:endParaRPr lang="en-US" smtClean="0">
              <a:latin typeface="Times New Roman" panose="02020603050405020304" pitchFamily="18" charset="0"/>
              <a:cs typeface="Times New Roman" panose="02020603050405020304" pitchFamily="18" charset="0"/>
            </a:endParaRPr>
          </a:p>
          <a:p>
            <a:endParaRPr lang="en-US"/>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0525" y="365125"/>
            <a:ext cx="8423275" cy="1325880"/>
          </a:xfrm>
        </p:spPr>
        <p:txBody>
          <a:bodyPr/>
          <a:lstStyle/>
          <a:p>
            <a:r>
              <a:rPr lang="en-US" b="1" u="sng" smtClean="0">
                <a:latin typeface="Times New Roman" panose="02020603050405020304" pitchFamily="18" charset="0"/>
                <a:cs typeface="Times New Roman" panose="02020603050405020304" pitchFamily="18" charset="0"/>
              </a:rPr>
              <a:t>Pathogens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The antigen that can cause a disease.</a:t>
            </a:r>
            <a:endParaRPr lang="en-US" smtClean="0">
              <a:latin typeface="Times New Roman" panose="02020603050405020304" pitchFamily="18" charset="0"/>
              <a:cs typeface="Times New Roman" panose="02020603050405020304" pitchFamily="18" charset="0"/>
            </a:endParaRPr>
          </a:p>
          <a:p>
            <a:endParaRPr lang="en-US"/>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6025" y="365125"/>
            <a:ext cx="8867775" cy="1325880"/>
          </a:xfrm>
        </p:spPr>
        <p:txBody>
          <a:bodyPr/>
          <a:lstStyle/>
          <a:p>
            <a:r>
              <a:rPr lang="en-US" b="1" u="sng" smtClean="0">
                <a:latin typeface="Times New Roman" panose="02020603050405020304" pitchFamily="18" charset="0"/>
                <a:cs typeface="Times New Roman" panose="02020603050405020304" pitchFamily="18" charset="0"/>
              </a:rPr>
              <a:t>Siro conversation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620635" cy="4351655"/>
          </a:xfrm>
        </p:spPr>
        <p:txBody>
          <a:bodyPr/>
          <a:lstStyle/>
          <a:p>
            <a:r>
              <a:rPr lang="en-US" smtClean="0">
                <a:latin typeface="Times New Roman" panose="02020603050405020304" pitchFamily="18" charset="0"/>
                <a:cs typeface="Times New Roman" panose="02020603050405020304" pitchFamily="18" charset="0"/>
              </a:rPr>
              <a:t>When an individual following a disease or vaccination generous antigen – specific antibodies.</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6025" y="365125"/>
            <a:ext cx="8867775" cy="1325880"/>
          </a:xfrm>
        </p:spPr>
        <p:txBody>
          <a:bodyPr/>
          <a:lstStyle/>
          <a:p>
            <a:r>
              <a:rPr lang="en-US" b="1" u="sng" smtClean="0">
                <a:latin typeface="Times New Roman" panose="02020603050405020304" pitchFamily="18" charset="0"/>
                <a:cs typeface="Times New Roman" panose="02020603050405020304" pitchFamily="18" charset="0"/>
              </a:rPr>
              <a:t>Active immunity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561580" cy="4351655"/>
          </a:xfrm>
        </p:spPr>
        <p:txBody>
          <a:bodyPr/>
          <a:lstStyle/>
          <a:p>
            <a:r>
              <a:rPr lang="en-US" smtClean="0">
                <a:latin typeface="Times New Roman" panose="02020603050405020304" pitchFamily="18" charset="0"/>
                <a:cs typeface="Times New Roman" panose="02020603050405020304" pitchFamily="18" charset="0"/>
              </a:rPr>
              <a:t>Is the resistance developed by an immunity as a results of antigenic stimulus  or occurs when a person makes his own antibodies against disease or acquired with an infection or recovery from disease.</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7760" y="365125"/>
            <a:ext cx="895604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Immune system cells.</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Antigen presenting cells.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examples.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Monocytes.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Macrophages.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Dendritic cells.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B- cells.</a:t>
            </a:r>
            <a:endParaRPr lang="en-US" smtClean="0">
              <a:latin typeface="Times New Roman" panose="02020603050405020304" pitchFamily="18" charset="0"/>
              <a:cs typeface="Times New Roman" panose="02020603050405020304" pitchFamily="18" charset="0"/>
            </a:endParaRPr>
          </a:p>
          <a:p>
            <a:pPr>
              <a:buFontTx/>
              <a:buChar char="-"/>
            </a:pPr>
            <a:endParaRPr lang="en-US"/>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mtClean="0">
                <a:latin typeface="Times New Roman" panose="02020603050405020304" pitchFamily="18" charset="0"/>
                <a:cs typeface="Times New Roman" panose="02020603050405020304" pitchFamily="18" charset="0"/>
              </a:rPr>
              <a:t>Immunity </a:t>
            </a:r>
            <a:endParaRPr lang="en-US" smtClean="0">
              <a:latin typeface="Times New Roman" panose="02020603050405020304" pitchFamily="18" charset="0"/>
              <a:cs typeface="Times New Roman" panose="02020603050405020304" pitchFamily="18" charset="0"/>
            </a:endParaRPr>
          </a:p>
          <a:p>
            <a:pPr marL="0" indent="0" algn="ctr">
              <a:buNone/>
            </a:pPr>
            <a:endParaRPr lang="en-US">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flipH="1">
            <a:off x="5968314" y="2187146"/>
            <a:ext cx="0" cy="53134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3567601" y="2718486"/>
            <a:ext cx="3027406"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1627917" y="2718486"/>
            <a:ext cx="49427" cy="531341"/>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a:off x="7352270" y="2718486"/>
            <a:ext cx="49427" cy="790833"/>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849" y="328055"/>
            <a:ext cx="10515600" cy="1325563"/>
          </a:xfrm>
        </p:spPr>
        <p:txBody>
          <a:bodyPr/>
          <a:lstStyle/>
          <a:p>
            <a:r>
              <a:rPr lang="en-US" smtClean="0"/>
              <a:t>2</a:t>
            </a:r>
            <a:r>
              <a:rPr lang="en-US" b="1" u="sng" smtClean="0">
                <a:latin typeface="Times New Roman" panose="02020603050405020304" pitchFamily="18" charset="0"/>
                <a:cs typeface="Times New Roman" panose="02020603050405020304" pitchFamily="18" charset="0"/>
              </a:rPr>
              <a:t>. Polymorphonular granulocytes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r>
              <a:rPr lang="en-US" b="1" smtClean="0">
                <a:latin typeface="Times New Roman" panose="02020603050405020304" pitchFamily="18" charset="0"/>
                <a:cs typeface="Times New Roman" panose="02020603050405020304" pitchFamily="18" charset="0"/>
              </a:rPr>
              <a:t>Examples</a:t>
            </a:r>
            <a:r>
              <a:rPr lang="en-US" smtClean="0">
                <a:latin typeface="Times New Roman" panose="02020603050405020304" pitchFamily="18" charset="0"/>
                <a:cs typeface="Times New Roman" panose="02020603050405020304" pitchFamily="18" charset="0"/>
              </a:rPr>
              <a:t>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Neutrophils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Eosinophils.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Basophils.</a:t>
            </a:r>
            <a:endParaRPr lang="en-US" smtClean="0">
              <a:latin typeface="Times New Roman" panose="02020603050405020304" pitchFamily="18" charset="0"/>
              <a:cs typeface="Times New Roman" panose="02020603050405020304" pitchFamily="18" charset="0"/>
            </a:endParaRPr>
          </a:p>
          <a:p>
            <a:pPr>
              <a:buFontTx/>
              <a:buChar char="-"/>
            </a:pPr>
            <a:endParaRPr lang="en-US">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3. </a:t>
            </a:r>
            <a:r>
              <a:rPr lang="en-US" b="1" smtClean="0">
                <a:latin typeface="Times New Roman" panose="02020603050405020304" pitchFamily="18" charset="0"/>
                <a:cs typeface="Times New Roman" panose="02020603050405020304" pitchFamily="18" charset="0"/>
              </a:rPr>
              <a:t>Lymphocytes </a:t>
            </a:r>
            <a:endParaRPr lang="en-US" b="1"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Examples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T cells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B cells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Plasma cells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Natural killer cells.</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0640" y="365125"/>
            <a:ext cx="7503160" cy="1325880"/>
          </a:xfrm>
        </p:spPr>
        <p:txBody>
          <a:bodyPr/>
          <a:lstStyle/>
          <a:p>
            <a:r>
              <a:rPr lang="en-US" b="1" u="sng" smtClean="0">
                <a:latin typeface="Times New Roman" panose="02020603050405020304" pitchFamily="18" charset="0"/>
                <a:cs typeface="Times New Roman" panose="02020603050405020304" pitchFamily="18" charset="0"/>
              </a:rPr>
              <a:t>NB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576820" cy="4351655"/>
          </a:xfrm>
        </p:spPr>
        <p:txBody>
          <a:bodyPr/>
          <a:lstStyle/>
          <a:p>
            <a:r>
              <a:rPr lang="en-US" smtClean="0">
                <a:latin typeface="Times New Roman" panose="02020603050405020304" pitchFamily="18" charset="0"/>
                <a:cs typeface="Times New Roman" panose="02020603050405020304" pitchFamily="18" charset="0"/>
              </a:rPr>
              <a:t>Active immunity lasts longer and protection not immediate.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Passive immunity ,protection is immediate but is short lived.</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There are broadly two lines of defense that protect a person from pathogens .</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365125"/>
            <a:ext cx="4771390" cy="1325880"/>
          </a:xfrm>
        </p:spPr>
        <p:txBody>
          <a:bodyPr/>
          <a:lstStyle/>
          <a:p>
            <a:r>
              <a:rPr lang="en-US" b="1" u="sng" smtClean="0">
                <a:latin typeface="Times New Roman" panose="02020603050405020304" pitchFamily="18" charset="0"/>
                <a:cs typeface="Times New Roman" panose="02020603050405020304" pitchFamily="18" charset="0"/>
              </a:rPr>
              <a:t>Aim of K.E.P.I.</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3545" y="1825625"/>
            <a:ext cx="8199120" cy="4351655"/>
          </a:xfrm>
        </p:spPr>
        <p:txBody>
          <a:bodyPr/>
          <a:lstStyle/>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Immunization of at least 95% of all child before the age of 1 year.</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Eradication of poliomyelitis.</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Eradication of neonated tetanus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Control of measles.</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Reduces mobility,  mortality disability.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K.E.P.I. was renamed as Division of vaccines immunization (DVI) in 2008.its focus was herding of vaccines immunization services.</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840" y="365125"/>
            <a:ext cx="10855960" cy="1325880"/>
          </a:xfrm>
        </p:spPr>
        <p:txBody>
          <a:bodyPr/>
          <a:lstStyle/>
          <a:p>
            <a:r>
              <a:rPr lang="en-US" b="1" i="1" smtClean="0">
                <a:latin typeface="Times New Roman" panose="02020603050405020304" pitchFamily="18" charset="0"/>
                <a:cs typeface="Times New Roman" panose="02020603050405020304" pitchFamily="18" charset="0"/>
              </a:rPr>
              <a:t>1. Non specific (or innate) immunity </a:t>
            </a:r>
            <a:endParaRPr lang="en-US" b="1" i="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666355" cy="4351655"/>
          </a:xfrm>
        </p:spPr>
        <p:txBody>
          <a:bodyPr/>
          <a:lstStyle/>
          <a:p>
            <a:r>
              <a:rPr lang="en-US" smtClean="0">
                <a:latin typeface="Times New Roman" panose="02020603050405020304" pitchFamily="18" charset="0"/>
                <a:cs typeface="Times New Roman" panose="02020603050405020304" pitchFamily="18" charset="0"/>
              </a:rPr>
              <a:t>Is the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line protection against a vast number of harmful pathogens.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These may be physical such as skin mucus membranes or chemicals such as enzyme and acids in the body ,complement system or cells such as phagocytes.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Specific or adaptive immunity </a:t>
            </a:r>
            <a:br>
              <a:rPr lang="en-US" smtClean="0"/>
            </a:br>
            <a:endParaRPr lang="en-US"/>
          </a:p>
        </p:txBody>
      </p:sp>
      <p:sp>
        <p:nvSpPr>
          <p:cNvPr id="3" name="Content Placeholder 2"/>
          <p:cNvSpPr>
            <a:spLocks noGrp="1"/>
          </p:cNvSpPr>
          <p:nvPr>
            <p:ph idx="1"/>
          </p:nvPr>
        </p:nvSpPr>
        <p:spPr>
          <a:xfrm>
            <a:off x="838200" y="1825625"/>
            <a:ext cx="7398385" cy="4351655"/>
          </a:xfrm>
        </p:spPr>
        <p:txBody>
          <a:bodyPr/>
          <a:lstStyle/>
          <a:p>
            <a:r>
              <a:rPr lang="en-US" smtClean="0">
                <a:latin typeface="Times New Roman" panose="02020603050405020304" pitchFamily="18" charset="0"/>
                <a:cs typeface="Times New Roman" panose="02020603050405020304" pitchFamily="18" charset="0"/>
              </a:rPr>
              <a:t>Is an antigen specific response developed and encounter with a pathogen or after vaccination.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 key feature of adaptive immunity is that following the initial contact with antigen,(immunologic) priming, subsequent antigen expoxsure leads to make rapids exposure and vigorous immune responses( immunologic memory)</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immune system of the body responds to the presences of the antigen in two main ways.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1925" y="365125"/>
            <a:ext cx="757618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1</a:t>
            </a:r>
            <a:r>
              <a:rPr lang="en-US" b="1" u="sng" baseline="30000" smtClean="0">
                <a:latin typeface="Times New Roman" panose="02020603050405020304" pitchFamily="18" charset="0"/>
                <a:cs typeface="Times New Roman" panose="02020603050405020304" pitchFamily="18" charset="0"/>
              </a:rPr>
              <a:t>st</a:t>
            </a:r>
            <a:r>
              <a:rPr lang="en-US" b="1" u="sng" smtClean="0">
                <a:latin typeface="Times New Roman" panose="02020603050405020304" pitchFamily="18" charset="0"/>
                <a:cs typeface="Times New Roman" panose="02020603050405020304" pitchFamily="18" charset="0"/>
              </a:rPr>
              <a:t> possible immune response (humoral immune system)</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636510" cy="4351655"/>
          </a:xfrm>
        </p:spPr>
        <p:txBody>
          <a:bodyPr/>
          <a:lstStyle/>
          <a:p>
            <a:r>
              <a:rPr lang="en-US" smtClean="0">
                <a:latin typeface="Times New Roman" panose="02020603050405020304" pitchFamily="18" charset="0"/>
                <a:cs typeface="Times New Roman" panose="02020603050405020304" pitchFamily="18" charset="0"/>
              </a:rPr>
              <a:t>Through substance called antibodies which circulate within the body and can  act against antigen at sites very far from where they are produced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Antibodies are produced by special cell called B-lymphocytes within the lymphatic tissues of the body.</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They are complex chemicals called immunoglobin which match the particular antigen they are made of just like a key matches one particular  only.</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545" y="365125"/>
            <a:ext cx="1093025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2</a:t>
            </a:r>
            <a:r>
              <a:rPr lang="en-US" b="1" u="sng" baseline="30000" smtClean="0">
                <a:latin typeface="Times New Roman" panose="02020603050405020304" pitchFamily="18" charset="0"/>
                <a:cs typeface="Times New Roman" panose="02020603050405020304" pitchFamily="18" charset="0"/>
              </a:rPr>
              <a:t>nd</a:t>
            </a:r>
            <a:r>
              <a:rPr lang="en-US" b="1" u="sng" smtClean="0">
                <a:latin typeface="Times New Roman" panose="02020603050405020304" pitchFamily="18" charset="0"/>
                <a:cs typeface="Times New Roman" panose="02020603050405020304" pitchFamily="18" charset="0"/>
              </a:rPr>
              <a:t> possible immune response (cellular immunity ) (cell  mediated)</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754620" cy="4351655"/>
          </a:xfrm>
        </p:spPr>
        <p:txBody>
          <a:bodyPr/>
          <a:lstStyle/>
          <a:p>
            <a:r>
              <a:rPr lang="en-US" smtClean="0">
                <a:latin typeface="Times New Roman" panose="02020603050405020304" pitchFamily="18" charset="0"/>
                <a:cs typeface="Times New Roman" panose="02020603050405020304" pitchFamily="18" charset="0"/>
              </a:rPr>
              <a:t>Through other specific cells called T- lymphocytes  and Macrophages that circulate through the body and destroy micro – organism or other that the micro-organism may have invaded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special T-cells are turned in the same way as the antibodies to a particular infections germ.</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They form what is called the cell mediated immune system.</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5250" y="365125"/>
            <a:ext cx="8718550" cy="1325880"/>
          </a:xfrm>
        </p:spPr>
        <p:txBody>
          <a:bodyPr/>
          <a:lstStyle/>
          <a:p>
            <a:r>
              <a:rPr lang="en-US" b="1" u="sng" smtClean="0">
                <a:latin typeface="Times New Roman" panose="02020603050405020304" pitchFamily="18" charset="0"/>
                <a:cs typeface="Times New Roman" panose="02020603050405020304" pitchFamily="18" charset="0"/>
              </a:rPr>
              <a:t>Types of vaccines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918450" cy="4351655"/>
          </a:xfrm>
        </p:spPr>
        <p:txBody>
          <a:bodyPr>
            <a:normAutofit lnSpcReduction="20000"/>
          </a:bodyPr>
          <a:lstStyle/>
          <a:p>
            <a:pPr marL="514350" indent="-514350">
              <a:buAutoNum type="arabicPeriod"/>
            </a:pPr>
            <a:r>
              <a:rPr lang="en-US" smtClean="0">
                <a:latin typeface="Times New Roman" panose="02020603050405020304" pitchFamily="18" charset="0"/>
                <a:cs typeface="Times New Roman" panose="02020603050405020304" pitchFamily="18" charset="0"/>
              </a:rPr>
              <a:t>Live or attenuated vaccines.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They consist of live pathogen that have been alterned to an  non-pathogenic form.</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They elicit strong cellular and antibody responses and often counter life long immunity with only one or two disease.</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However  not every one can safely receive live or attenuated vaccines such HW patients and  those on chemotherapy.</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Examples  - BCG vaccine, measles and yellow fever and rotavirus </a:t>
            </a:r>
            <a:endParaRPr lang="en-US" smtClean="0">
              <a:latin typeface="Times New Roman" panose="02020603050405020304" pitchFamily="18" charset="0"/>
              <a:cs typeface="Times New Roman" panose="02020603050405020304" pitchFamily="18" charset="0"/>
            </a:endParaRPr>
          </a:p>
          <a:p>
            <a:pPr>
              <a:buFontTx/>
              <a:buChar char="-"/>
            </a:pP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2765" y="365125"/>
            <a:ext cx="9551035" cy="1325880"/>
          </a:xfrm>
        </p:spPr>
        <p:txBody>
          <a:bodyPr/>
          <a:lstStyle/>
          <a:p>
            <a:r>
              <a:rPr lang="en-US" b="1" u="sng" smtClean="0">
                <a:latin typeface="Times New Roman" panose="02020603050405020304" pitchFamily="18" charset="0"/>
                <a:cs typeface="Times New Roman" panose="02020603050405020304" pitchFamily="18" charset="0"/>
              </a:rPr>
              <a:t>2. Monovalent vaccines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740650" cy="4351655"/>
          </a:xfrm>
        </p:spPr>
        <p:txBody>
          <a:bodyPr/>
          <a:lstStyle/>
          <a:p>
            <a:pPr marL="0" indent="0">
              <a:buNone/>
            </a:pPr>
            <a:r>
              <a:rPr lang="en-US" smtClean="0">
                <a:latin typeface="Times New Roman" panose="02020603050405020304" pitchFamily="18" charset="0"/>
                <a:cs typeface="Times New Roman" panose="02020603050405020304" pitchFamily="18" charset="0"/>
              </a:rPr>
              <a:t>Contain single purified antigens or single strain or type or serotype of inactivated or attenuated pathogen such as BCG ,rotavirus and measles.</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405" y="365125"/>
            <a:ext cx="11034395" cy="1325880"/>
          </a:xfrm>
        </p:spPr>
        <p:txBody>
          <a:bodyPr/>
          <a:lstStyle/>
          <a:p>
            <a:r>
              <a:rPr lang="en-US" b="1" u="sng" smtClean="0">
                <a:latin typeface="Times New Roman" panose="02020603050405020304" pitchFamily="18" charset="0"/>
                <a:cs typeface="Times New Roman" panose="02020603050405020304" pitchFamily="18" charset="0"/>
              </a:rPr>
              <a:t>3. Multivalent or polyvalent vaccine.</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844155" cy="4351655"/>
          </a:xfrm>
        </p:spPr>
        <p:txBody>
          <a:bodyPr/>
          <a:lstStyle/>
          <a:p>
            <a:r>
              <a:rPr lang="en-US" smtClean="0">
                <a:latin typeface="Times New Roman" panose="02020603050405020304" pitchFamily="18" charset="0"/>
                <a:cs typeface="Times New Roman" panose="02020603050405020304" pitchFamily="18" charset="0"/>
              </a:rPr>
              <a:t>Contain multiple strains types or serotypes or serogroup of the same pathogen such as DPT and MMR.</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5650" y="365125"/>
            <a:ext cx="9328150" cy="1325880"/>
          </a:xfrm>
        </p:spPr>
        <p:txBody>
          <a:bodyPr/>
          <a:lstStyle/>
          <a:p>
            <a:r>
              <a:rPr lang="en-US" b="1" u="sng" smtClean="0">
                <a:latin typeface="Times New Roman" panose="02020603050405020304" pitchFamily="18" charset="0"/>
                <a:cs typeface="Times New Roman" panose="02020603050405020304" pitchFamily="18" charset="0"/>
              </a:rPr>
              <a:t>4.Innactivated vaccines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7962900" cy="4351655"/>
          </a:xfrm>
        </p:spPr>
        <p:txBody>
          <a:bodyPr/>
          <a:lstStyle/>
          <a:p>
            <a:r>
              <a:rPr lang="en-US" smtClean="0">
                <a:latin typeface="Times New Roman" panose="02020603050405020304" pitchFamily="18" charset="0"/>
                <a:cs typeface="Times New Roman" panose="02020603050405020304" pitchFamily="18" charset="0"/>
              </a:rPr>
              <a:t>Toxoids (inactivated toxins ) such as tetanus toxoid (TT ) vaccines.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400" y="365125"/>
            <a:ext cx="9550400" cy="1325880"/>
          </a:xfrm>
        </p:spPr>
        <p:txBody>
          <a:bodyPr/>
          <a:lstStyle/>
          <a:p>
            <a:r>
              <a:rPr lang="en-US" b="1" u="sng" smtClean="0">
                <a:latin typeface="Times New Roman" panose="02020603050405020304" pitchFamily="18" charset="0"/>
                <a:cs typeface="Times New Roman" panose="02020603050405020304" pitchFamily="18" charset="0"/>
              </a:rPr>
              <a:t>5.Coujugate vaccine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51165" cy="4351655"/>
          </a:xfrm>
        </p:spPr>
        <p:txBody>
          <a:bodyPr/>
          <a:lstStyle/>
          <a:p>
            <a:r>
              <a:rPr lang="en-US" smtClean="0">
                <a:latin typeface="Times New Roman" panose="02020603050405020304" pitchFamily="18" charset="0"/>
                <a:cs typeface="Times New Roman" panose="02020603050405020304" pitchFamily="18" charset="0"/>
              </a:rPr>
              <a:t>Contain polysaccharides bound to various proteins to improve their immunogenicity e.g. PCV10( pneumococcal vaccine 10).</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Unlike polysaccharides vaccines , conjugated vaccines can trigger strong immune response and immune memory for fasting protection for lasting protection in infants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835" y="365125"/>
            <a:ext cx="8155305" cy="1325880"/>
          </a:xfrm>
        </p:spPr>
        <p:txBody>
          <a:bodyPr>
            <a:normAutofit fontScale="90000"/>
          </a:bodyPr>
          <a:lstStyle/>
          <a:p>
            <a:r>
              <a:rPr lang="en-US" smtClean="0">
                <a:latin typeface="Times New Roman" panose="02020603050405020304" pitchFamily="18" charset="0"/>
                <a:cs typeface="Times New Roman" panose="02020603050405020304" pitchFamily="18" charset="0"/>
              </a:rPr>
              <a:t>6</a:t>
            </a:r>
            <a:r>
              <a:rPr lang="en-US" b="1" u="sng" smtClean="0">
                <a:latin typeface="Times New Roman" panose="02020603050405020304" pitchFamily="18" charset="0"/>
                <a:cs typeface="Times New Roman" panose="02020603050405020304" pitchFamily="18" charset="0"/>
              </a:rPr>
              <a:t>. Polysaccharides (non- coujagate ) vaccine</a:t>
            </a:r>
            <a:r>
              <a:rPr lang="en-US" smtClean="0">
                <a:latin typeface="Times New Roman" panose="02020603050405020304" pitchFamily="18" charset="0"/>
                <a:cs typeface="Times New Roman" panose="02020603050405020304" pitchFamily="18" charset="0"/>
              </a:rPr>
              <a:t>.</a:t>
            </a:r>
            <a:br>
              <a:rPr lang="en-US" smtClean="0">
                <a:latin typeface="Times New Roman" panose="02020603050405020304" pitchFamily="18" charset="0"/>
                <a:cs typeface="Times New Roman" panose="02020603050405020304" pitchFamily="18" charset="0"/>
              </a:rPr>
            </a:br>
            <a:endParaRPr lang="en-US">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66405" cy="4351655"/>
          </a:xfrm>
        </p:spPr>
        <p:txBody>
          <a:bodyPr/>
          <a:lstStyle/>
          <a:p>
            <a:r>
              <a:rPr lang="en-US" smtClean="0">
                <a:latin typeface="Times New Roman" panose="02020603050405020304" pitchFamily="18" charset="0"/>
                <a:cs typeface="Times New Roman" panose="02020603050405020304" pitchFamily="18" charset="0"/>
              </a:rPr>
              <a:t>Composed of purified bacterial capsules carbohydrate fragments (polysaccharides only).</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These vaccines elicit poor cells memory immune response.</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2765" y="365125"/>
            <a:ext cx="5335270" cy="1325880"/>
          </a:xfrm>
        </p:spPr>
        <p:txBody>
          <a:bodyPr/>
          <a:lstStyle/>
          <a:p>
            <a:r>
              <a:rPr lang="en-US" b="1" u="sng" smtClean="0">
                <a:latin typeface="Times New Roman" panose="02020603050405020304" pitchFamily="18" charset="0"/>
                <a:cs typeface="Times New Roman" panose="02020603050405020304" pitchFamily="18" charset="0"/>
              </a:rPr>
              <a:t>Objective of E.P.I</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8460" y="1825625"/>
            <a:ext cx="8244205" cy="4351655"/>
          </a:xfrm>
        </p:spPr>
        <p:txBody>
          <a:bodyPr/>
          <a:lstStyle/>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Provide immunization against the E.P.I. target disease Tetanus for pregnant women or WCA.</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Promote immunization programs including vaccine production quality control.</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Intensity implementation of the immunization frame work of the maternal and child  health services.</a:t>
            </a:r>
            <a:endParaRPr lang="en-US" smtClean="0">
              <a:latin typeface="Times New Roman" panose="02020603050405020304" pitchFamily="18" charset="0"/>
              <a:cs typeface="Times New Roman" panose="02020603050405020304" pitchFamily="18" charset="0"/>
            </a:endParaRPr>
          </a:p>
          <a:p>
            <a:pPr marL="0" indent="0">
              <a:buNone/>
            </a:pP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760"/>
            <a:ext cx="10515600" cy="685165"/>
          </a:xfrm>
        </p:spPr>
        <p:txBody>
          <a:bodyPr>
            <a:normAutofit fontScale="90000"/>
          </a:bodyPr>
          <a:lstStyle/>
          <a:p>
            <a:r>
              <a:rPr lang="en-US" b="1" u="sng" smtClean="0">
                <a:latin typeface="Times New Roman" panose="02020603050405020304" pitchFamily="18" charset="0"/>
                <a:cs typeface="Times New Roman" panose="02020603050405020304" pitchFamily="18" charset="0"/>
              </a:rPr>
              <a:t>Characteristics of ideal vaccine.</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6520" y="812800"/>
            <a:ext cx="9090660" cy="6193155"/>
          </a:xfrm>
        </p:spPr>
        <p:txBody>
          <a:bodyPr>
            <a:noAutofit/>
          </a:bodyPr>
          <a:lstStyle/>
          <a:p>
            <a:pPr marL="514350" indent="-514350">
              <a:buFont typeface="+mj-lt"/>
              <a:buAutoNum type="arabicPeriod"/>
            </a:pPr>
            <a:r>
              <a:rPr lang="en-US" sz="2400" smtClean="0">
                <a:latin typeface="Times New Roman" panose="02020603050405020304" pitchFamily="18" charset="0"/>
                <a:cs typeface="Times New Roman" panose="02020603050405020304" pitchFamily="18" charset="0"/>
              </a:rPr>
              <a:t>Immunogenic provoking a good immune response but not pathogenic.</a:t>
            </a:r>
            <a:endParaRPr lang="en-US" sz="240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smtClean="0">
                <a:latin typeface="Times New Roman" panose="02020603050405020304" pitchFamily="18" charset="0"/>
                <a:cs typeface="Times New Roman" panose="02020603050405020304" pitchFamily="18" charset="0"/>
              </a:rPr>
              <a:t>Providing long lasting immunity .</a:t>
            </a:r>
            <a:endParaRPr lang="en-US" sz="240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smtClean="0">
                <a:latin typeface="Times New Roman" panose="02020603050405020304" pitchFamily="18" charset="0"/>
                <a:cs typeface="Times New Roman" panose="02020603050405020304" pitchFamily="18" charset="0"/>
              </a:rPr>
              <a:t>Safe with no or very rare adverse event following immunization  AEEFIs. </a:t>
            </a:r>
            <a:endParaRPr lang="en-US" sz="240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smtClean="0">
                <a:latin typeface="Times New Roman" panose="02020603050405020304" pitchFamily="18" charset="0"/>
                <a:cs typeface="Times New Roman" panose="02020603050405020304" pitchFamily="18" charset="0"/>
              </a:rPr>
              <a:t>Stable in field conditions and can be stored reasonably long without or with minimum  cold chain requirements cheats stable. </a:t>
            </a:r>
            <a:endParaRPr lang="en-US" sz="240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smtClean="0">
                <a:latin typeface="Times New Roman" panose="02020603050405020304" pitchFamily="18" charset="0"/>
                <a:cs typeface="Times New Roman" panose="02020603050405020304" pitchFamily="18" charset="0"/>
              </a:rPr>
              <a:t>Combined with several antigen producing immunity against a number of disease.</a:t>
            </a:r>
            <a:endParaRPr lang="en-US" sz="240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smtClean="0">
                <a:latin typeface="Times New Roman" panose="02020603050405020304" pitchFamily="18" charset="0"/>
                <a:cs typeface="Times New Roman" panose="02020603050405020304" pitchFamily="18" charset="0"/>
              </a:rPr>
              <a:t>Effective of a single dose hence requires few immunization to induce protection With affordable cost and accessible to all .</a:t>
            </a:r>
            <a:endParaRPr lang="en-US" sz="240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smtClean="0">
                <a:latin typeface="Times New Roman" panose="02020603050405020304" pitchFamily="18" charset="0"/>
                <a:cs typeface="Times New Roman" panose="02020603050405020304" pitchFamily="18" charset="0"/>
              </a:rPr>
              <a:t>Give life long immunity.</a:t>
            </a:r>
            <a:endParaRPr lang="en-US" sz="240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smtClean="0">
                <a:latin typeface="Times New Roman" panose="02020603050405020304" pitchFamily="18" charset="0"/>
                <a:cs typeface="Times New Roman" panose="02020603050405020304" pitchFamily="18" charset="0"/>
              </a:rPr>
              <a:t>Broadly protective against all variants of organisms.</a:t>
            </a:r>
            <a:endParaRPr lang="en-US" sz="240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smtClean="0">
                <a:latin typeface="Times New Roman" panose="02020603050405020304" pitchFamily="18" charset="0"/>
                <a:cs typeface="Times New Roman" panose="02020603050405020304" pitchFamily="18" charset="0"/>
              </a:rPr>
              <a:t>Prevent uses transmission .</a:t>
            </a:r>
            <a:endParaRPr lang="en-US" sz="240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smtClean="0">
                <a:latin typeface="Times New Roman" panose="02020603050405020304" pitchFamily="18" charset="0"/>
                <a:cs typeface="Times New Roman" panose="02020603050405020304" pitchFamily="18" charset="0"/>
              </a:rPr>
              <a:t>Rapidly induces immunity.</a:t>
            </a:r>
            <a:endParaRPr lang="en-US" sz="240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smtClean="0">
                <a:latin typeface="Times New Roman" panose="02020603050405020304" pitchFamily="18" charset="0"/>
                <a:cs typeface="Times New Roman" panose="02020603050405020304" pitchFamily="18" charset="0"/>
              </a:rPr>
              <a:t>Transmit material protection to the body.</a:t>
            </a:r>
            <a:endParaRPr lang="en-US" sz="2400" smtClean="0">
              <a:latin typeface="Times New Roman" panose="02020603050405020304" pitchFamily="18" charset="0"/>
              <a:cs typeface="Times New Roman" panose="02020603050405020304" pitchFamily="18" charset="0"/>
            </a:endParaRPr>
          </a:p>
          <a:p>
            <a:pPr marL="0" indent="0">
              <a:buNone/>
            </a:pPr>
            <a:endParaRPr lang="en-US" sz="240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1665" y="365125"/>
            <a:ext cx="696976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7. Genetically engineered (recombination) vaccines.</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357755"/>
            <a:ext cx="8022590" cy="3819525"/>
          </a:xfrm>
        </p:spPr>
        <p:txBody>
          <a:bodyPr/>
          <a:lstStyle/>
          <a:p>
            <a:r>
              <a:rPr lang="en-US" smtClean="0">
                <a:latin typeface="Times New Roman" panose="02020603050405020304" pitchFamily="18" charset="0"/>
                <a:cs typeface="Times New Roman" panose="02020603050405020304" pitchFamily="18" charset="0"/>
              </a:rPr>
              <a:t>Similar to inactivated vaccine but they are produced by increasing genetically materials from a disease causing organism into a harmless cell which replicates the protein eg disease causing organism the protein then purified and used as vaccine eg       pox , injectable, polio vaccine ,hepatitis A , Haemophilis influenza and Rubella.</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705" y="349885"/>
            <a:ext cx="9744075" cy="1325880"/>
          </a:xfrm>
        </p:spPr>
        <p:txBody>
          <a:bodyPr/>
          <a:lstStyle/>
          <a:p>
            <a:r>
              <a:rPr lang="en-US" b="1" u="sng" smtClean="0">
                <a:latin typeface="Times New Roman" panose="02020603050405020304" pitchFamily="18" charset="0"/>
                <a:cs typeface="Times New Roman" panose="02020603050405020304" pitchFamily="18" charset="0"/>
              </a:rPr>
              <a:t>Example of virus vaccine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87525" y="1825625"/>
            <a:ext cx="9566275" cy="4351655"/>
          </a:xfrm>
        </p:spPr>
        <p:txBody>
          <a:bodyPr/>
          <a:lstStyle/>
          <a:p>
            <a:r>
              <a:rPr lang="en-US" smtClean="0">
                <a:latin typeface="Times New Roman" panose="02020603050405020304" pitchFamily="18" charset="0"/>
                <a:cs typeface="Times New Roman" panose="02020603050405020304" pitchFamily="18" charset="0"/>
              </a:rPr>
              <a:t>Oral polio.</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Measles.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Yellow fever,</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Example of Bacteria  vaccines.</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BCG.</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Oral typhoid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Oral cholera.</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Example of Toxoids vaccines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Tetanus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Diphtheria.</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1955"/>
            <a:ext cx="815594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Current vaccines in national immunization schedules.</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The current schedule was developed in 1986.</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Revised in 1989, 2001, and  2011.</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Necessitated by the  needs to:</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Introduce polio birth dose 1989.</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Introduce pentavalent vaccine in  2001.</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Introduce pneumococci oral vaccines in 2010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Inactivated polio vaccine (IPV) in 2015.</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Introduce 2</a:t>
            </a:r>
            <a:r>
              <a:rPr lang="en-US" baseline="30000" smtClean="0">
                <a:latin typeface="Times New Roman" panose="02020603050405020304" pitchFamily="18" charset="0"/>
                <a:cs typeface="Times New Roman" panose="02020603050405020304" pitchFamily="18" charset="0"/>
              </a:rPr>
              <a:t>nd</a:t>
            </a:r>
            <a:r>
              <a:rPr lang="en-US" smtClean="0">
                <a:latin typeface="Times New Roman" panose="02020603050405020304" pitchFamily="18" charset="0"/>
                <a:cs typeface="Times New Roman" panose="02020603050405020304" pitchFamily="18" charset="0"/>
              </a:rPr>
              <a:t> dose of measles 18 – 24month .</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5910" y="365125"/>
            <a:ext cx="744283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Vaccine in infant immunization schedule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66405" cy="4351655"/>
          </a:xfrm>
        </p:spPr>
        <p:txBody>
          <a:bodyPr>
            <a:normAutofit fontScale="72500"/>
          </a:bodyPr>
          <a:lstStyle/>
          <a:p>
            <a:r>
              <a:rPr lang="en-US" smtClean="0">
                <a:latin typeface="Times New Roman" panose="02020603050405020304" pitchFamily="18" charset="0"/>
                <a:cs typeface="Times New Roman" panose="02020603050405020304" pitchFamily="18" charset="0"/>
              </a:rPr>
              <a:t>BCG.</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OPV.</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IPV.</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Pentavalent – DPT HB HI.</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Measles Vaccines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Yellow Fever.</a:t>
            </a:r>
            <a:endParaRPr lang="en-US" smtClean="0">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R</a:t>
            </a:r>
            <a:r>
              <a:rPr lang="en-US" smtClean="0">
                <a:latin typeface="Times New Roman" panose="02020603050405020304" pitchFamily="18" charset="0"/>
                <a:cs typeface="Times New Roman" panose="02020603050405020304" pitchFamily="18" charset="0"/>
              </a:rPr>
              <a:t>ota Virus.</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NB: yellow fever vaccination is currently given only routinely to children in Baringo and Markwet district.</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 Vitamin A through but not a vaccine  is given during growth monitoring and  or vaccination sessions every 6 month to 5 years.</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6945" y="365125"/>
            <a:ext cx="800798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Example of side effect often reported of vaccine administration.</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74955" y="1988185"/>
            <a:ext cx="11078845" cy="4782185"/>
          </a:xfrm>
        </p:spPr>
        <p:txBody>
          <a:bodyPr>
            <a:normAutofit fontScale="92500" lnSpcReduction="10000"/>
          </a:bodyPr>
          <a:lstStyle/>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Redness and swelling of the injected side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Fever.</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Vomiting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Abnormal crying.</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Irritability.</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Loss of appetite.</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Convictions .</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Excessive ulceration as results of BCG administration.</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Absences formation of pentavalent administration.</a:t>
            </a:r>
            <a:endParaRPr lang="en-US"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mtClean="0">
                <a:latin typeface="Times New Roman" panose="02020603050405020304" pitchFamily="18" charset="0"/>
                <a:cs typeface="Times New Roman" panose="02020603050405020304" pitchFamily="18" charset="0"/>
              </a:rPr>
              <a:t>Pain on the injected side.</a:t>
            </a: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Contraindication to immunization .</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52435" cy="4351655"/>
          </a:xfrm>
        </p:spPr>
        <p:txBody>
          <a:bodyPr/>
          <a:lstStyle/>
          <a:p>
            <a:r>
              <a:rPr lang="en-US" smtClean="0">
                <a:latin typeface="Times New Roman" panose="02020603050405020304" pitchFamily="18" charset="0"/>
                <a:cs typeface="Times New Roman" panose="02020603050405020304" pitchFamily="18" charset="0"/>
              </a:rPr>
              <a:t>Very sick child who need hospitalization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HW positive child.</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 child with mal nutrition.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 new born baby who is under weight or preterm baby.</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 child with history of convulsion or a child with history of convulsion with previous dose of a  vaccine.</a:t>
            </a:r>
            <a:endParaRPr lang="en-US" smtClean="0">
              <a:latin typeface="Times New Roman" panose="02020603050405020304" pitchFamily="18" charset="0"/>
              <a:cs typeface="Times New Roman" panose="02020603050405020304" pitchFamily="18" charset="0"/>
            </a:endParaRPr>
          </a:p>
          <a:p>
            <a:pPr marL="0" indent="0">
              <a:buNone/>
            </a:pP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855" y="276225"/>
            <a:ext cx="8675370"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Targeted health messages before the administration of any vaccine parents and guardians.(before immunization)</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49300" y="2919198"/>
            <a:ext cx="10515600" cy="3940390"/>
          </a:xfrm>
        </p:spPr>
        <p:txBody>
          <a:bodyPr/>
          <a:lstStyle/>
          <a:p>
            <a:r>
              <a:rPr lang="en-US" smtClean="0">
                <a:latin typeface="Times New Roman" panose="02020603050405020304" pitchFamily="18" charset="0"/>
                <a:cs typeface="Times New Roman" panose="02020603050405020304" pitchFamily="18" charset="0"/>
              </a:rPr>
              <a:t>The name of the vaccine that will be given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dose that the vaccine is protecting.</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Whether there will be any immediate side effects.</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2155" y="365125"/>
            <a:ext cx="3539490" cy="1325880"/>
          </a:xfrm>
        </p:spPr>
        <p:txBody>
          <a:bodyPr/>
          <a:lstStyle/>
          <a:p>
            <a:r>
              <a:rPr lang="en-US" b="1" u="sng" smtClean="0">
                <a:latin typeface="Times New Roman" panose="02020603050405020304" pitchFamily="18" charset="0"/>
                <a:cs typeface="Times New Roman" panose="02020603050405020304" pitchFamily="18" charset="0"/>
              </a:rPr>
              <a:t>K.E.P.I</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08305" y="1825625"/>
            <a:ext cx="8244840" cy="4351655"/>
          </a:xfrm>
        </p:spPr>
        <p:txBody>
          <a:bodyPr>
            <a:normAutofit fontScale="92500" lnSpcReduction="20000"/>
          </a:bodyPr>
          <a:lstStyle/>
          <a:p>
            <a:r>
              <a:rPr lang="en-US" smtClean="0">
                <a:latin typeface="Times New Roman" panose="02020603050405020304" pitchFamily="18" charset="0"/>
                <a:cs typeface="Times New Roman" panose="02020603050405020304" pitchFamily="18" charset="0"/>
              </a:rPr>
              <a:t>Kenya is a member of WHO and thus following the E.P.I  programme initiative.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government adopted the programme and called it the Kenya expanded program on immunization (K.E.P.I).</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Currently renamed DVI since 2008.</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At first K.E.P.I programme concentrated on establishing and strengthening the health service delivery.</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However in 1990s ,having achieved the universal child immunization goals of immunization at least 80% of the target population.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Hence K.E.P.I   focus charged to dose control , elimination and eradication.</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955" y="365125"/>
            <a:ext cx="9046845" cy="1325880"/>
          </a:xfrm>
        </p:spPr>
        <p:txBody>
          <a:bodyPr/>
          <a:lstStyle/>
          <a:p>
            <a:r>
              <a:rPr lang="en-US" b="1" u="sng" smtClean="0">
                <a:latin typeface="Times New Roman" panose="02020603050405020304" pitchFamily="18" charset="0"/>
                <a:cs typeface="Times New Roman" panose="02020603050405020304" pitchFamily="18" charset="0"/>
              </a:rPr>
              <a:t>After immunization.</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051165" cy="4351655"/>
          </a:xfrm>
        </p:spPr>
        <p:txBody>
          <a:bodyPr/>
          <a:lstStyle/>
          <a:p>
            <a:r>
              <a:rPr lang="en-US" smtClean="0">
                <a:latin typeface="Times New Roman" panose="02020603050405020304" pitchFamily="18" charset="0"/>
                <a:cs typeface="Times New Roman" panose="02020603050405020304" pitchFamily="18" charset="0"/>
              </a:rPr>
              <a:t>The vaccines the child has received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Any possible reaction from the immunization and what to do about it.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What are the pending vaccines and when the child should be returned to the health facility.</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Incase of vaccination sessions that occurs during field outreach parents should still be reminded.</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About the dates and location of the  next outreach.</a:t>
            </a:r>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Immunization service delivery and vaccines administration.</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170545" cy="4351655"/>
          </a:xfrm>
        </p:spPr>
        <p:txBody>
          <a:bodyPr/>
          <a:lstStyle/>
          <a:p>
            <a:r>
              <a:rPr lang="en-US" smtClean="0">
                <a:latin typeface="Times New Roman" panose="02020603050405020304" pitchFamily="18" charset="0"/>
                <a:cs typeface="Times New Roman" panose="02020603050405020304" pitchFamily="18" charset="0"/>
              </a:rPr>
              <a:t>Objectives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General guidelines for vaccine administration.</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Immunization delivery at health facility.</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Targeted groups for immunization.</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Immunization schedule .</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Administration of vaccine. organization of immunization sessions.</a:t>
            </a:r>
            <a:endParaRPr lang="en-US" smtClean="0">
              <a:latin typeface="Times New Roman" panose="02020603050405020304" pitchFamily="18" charset="0"/>
              <a:cs typeface="Times New Roman" panose="02020603050405020304" pitchFamily="18" charset="0"/>
            </a:endParaRPr>
          </a:p>
          <a:p>
            <a:pPr>
              <a:buFontTx/>
              <a:buChar char="-"/>
            </a:pPr>
            <a:r>
              <a:rPr lang="en-US" smtClean="0">
                <a:latin typeface="Times New Roman" panose="02020603050405020304" pitchFamily="18" charset="0"/>
                <a:cs typeface="Times New Roman" panose="02020603050405020304" pitchFamily="18" charset="0"/>
              </a:rPr>
              <a:t>Conducting an immunization session.</a:t>
            </a:r>
            <a:endParaRPr lang="en-US" smtClean="0">
              <a:latin typeface="Times New Roman" panose="02020603050405020304" pitchFamily="18" charset="0"/>
              <a:cs typeface="Times New Roman" panose="02020603050405020304" pitchFamily="18" charset="0"/>
            </a:endParaRPr>
          </a:p>
          <a:p>
            <a:pPr>
              <a:buFontTx/>
              <a:buChar char="-"/>
            </a:pP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65" y="320675"/>
            <a:ext cx="8919845" cy="75946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General guideline for vaccines administration.</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6830" y="988695"/>
            <a:ext cx="9017000" cy="6996430"/>
          </a:xfrm>
        </p:spPr>
        <p:txBody>
          <a:bodyPr>
            <a:noAutofit/>
          </a:bodyPr>
          <a:lstStyle/>
          <a:p>
            <a:pPr marL="457200" indent="-457200">
              <a:buFont typeface="+mj-lt"/>
              <a:buAutoNum type="arabicPeriod"/>
            </a:pPr>
            <a:r>
              <a:rPr lang="en-US" sz="2400" smtClean="0">
                <a:latin typeface="Times New Roman" panose="02020603050405020304" pitchFamily="18" charset="0"/>
                <a:cs typeface="Times New Roman" panose="02020603050405020304" pitchFamily="18" charset="0"/>
              </a:rPr>
              <a:t>The ministry of health will ensure that there is sustained demand for all available vaccines to all eligible (Kenyan children).</a:t>
            </a:r>
            <a:endParaRPr lang="en-US" sz="240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smtClean="0">
                <a:latin typeface="Times New Roman" panose="02020603050405020304" pitchFamily="18" charset="0"/>
                <a:cs typeface="Times New Roman" panose="02020603050405020304" pitchFamily="18" charset="0"/>
              </a:rPr>
              <a:t>All vaccines for human use in Kenya most meet quality requirements as determined by the pharmacy and power in bound.</a:t>
            </a:r>
            <a:endParaRPr lang="en-US" sz="240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smtClean="0">
                <a:latin typeface="Times New Roman" panose="02020603050405020304" pitchFamily="18" charset="0"/>
                <a:cs typeface="Times New Roman" panose="02020603050405020304" pitchFamily="18" charset="0"/>
              </a:rPr>
              <a:t>All vaccines for use must be certified as safe under normal circumstances of use.</a:t>
            </a:r>
            <a:endParaRPr lang="en-US" sz="240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smtClean="0">
                <a:latin typeface="Times New Roman" panose="02020603050405020304" pitchFamily="18" charset="0"/>
                <a:cs typeface="Times New Roman" panose="02020603050405020304" pitchFamily="18" charset="0"/>
              </a:rPr>
              <a:t>All known and unknown adverse effects of specific branches should be well articulated.</a:t>
            </a:r>
            <a:endParaRPr lang="en-US" sz="240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smtClean="0">
                <a:latin typeface="Times New Roman" panose="02020603050405020304" pitchFamily="18" charset="0"/>
                <a:cs typeface="Times New Roman" panose="02020603050405020304" pitchFamily="18" charset="0"/>
              </a:rPr>
              <a:t>All vaccines for human use must be stopped in specialized medical refrigerators as prescribed by the WHO and the  specification  for these refrigerators can be obtained from UVI.</a:t>
            </a:r>
            <a:endParaRPr lang="en-US" sz="240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smtClean="0">
                <a:latin typeface="Times New Roman" panose="02020603050405020304" pitchFamily="18" charset="0"/>
                <a:cs typeface="Times New Roman" panose="02020603050405020304" pitchFamily="18" charset="0"/>
              </a:rPr>
              <a:t>All injectable vaccines must only be administered by duly registered clinicians.</a:t>
            </a:r>
            <a:endParaRPr lang="en-US" sz="240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smtClean="0">
                <a:latin typeface="Times New Roman" panose="02020603050405020304" pitchFamily="18" charset="0"/>
                <a:cs typeface="Times New Roman" panose="02020603050405020304" pitchFamily="18" charset="0"/>
              </a:rPr>
              <a:t>All injectable vaccines are to be administered using non-useable injection devices.</a:t>
            </a:r>
            <a:endParaRPr lang="en-US" sz="240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smtClean="0">
                <a:latin typeface="Times New Roman" panose="02020603050405020304" pitchFamily="18" charset="0"/>
                <a:cs typeface="Times New Roman" panose="02020603050405020304" pitchFamily="18" charset="0"/>
              </a:rPr>
              <a:t>Reconstitution of all (freeze dried) vaccines most only be done with their matching diluents as provided by specific manufacturer eg BCG  and measles  vaccines .</a:t>
            </a:r>
            <a:endParaRPr lang="en-US" sz="240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1590" y="1825625"/>
            <a:ext cx="8912225" cy="5229860"/>
          </a:xfrm>
        </p:spPr>
        <p:txBody>
          <a:bodyPr>
            <a:normAutofit lnSpcReduction="20000"/>
          </a:bodyPr>
          <a:lstStyle/>
          <a:p>
            <a:pPr marL="0" indent="0">
              <a:buNone/>
            </a:pPr>
            <a:r>
              <a:rPr lang="en-US" smtClean="0">
                <a:latin typeface="Times New Roman" panose="02020603050405020304" pitchFamily="18" charset="0"/>
                <a:cs typeface="Times New Roman" panose="02020603050405020304" pitchFamily="18" charset="0"/>
              </a:rPr>
              <a:t>9.All reconstituted multi-dose vial vaccines must be discarded of the manufactures  prescribed maximum duration e.g. use         6 hours of reconstitution or opening measles and BCG vaccines.</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10.All unused doses of a   liquid multi dose vial vaccine without a preservative  must be discarded 6 hours of opening of the vail e.g. multi-dose vials of liquid  pneumococcal conjugate and vaccines.</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11.Screening of immune status of individual (including infants) prior in vaccination is not advocated. However where special circumstances  disease this should  be overseen by a qualified clinicians.</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12.Route screening for her status prior to vaccination is not advocated except in special circumstances and determined by consultant clinicians. </a:t>
            </a: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868805"/>
            <a:ext cx="8809355" cy="4759960"/>
          </a:xfrm>
        </p:spPr>
        <p:txBody>
          <a:bodyPr/>
          <a:lstStyle/>
          <a:p>
            <a:pPr marL="0" indent="0">
              <a:buNone/>
            </a:pPr>
            <a:r>
              <a:rPr lang="en-US" smtClean="0">
                <a:latin typeface="Times New Roman" panose="02020603050405020304" pitchFamily="18" charset="0"/>
                <a:cs typeface="Times New Roman" panose="02020603050405020304" pitchFamily="18" charset="0"/>
              </a:rPr>
              <a:t>13.A fully immunized child is one who has received all the prescribed antigen and at least one vitamin A  dose  under the national immunization schedule before the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birthday.</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14.Some vaccine presentable disease are notifiable and information on all suspected cases of these disease must be fully documented and reports forwarded immediately to the disease surveillance and response unit of MOH.</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25" y="365125"/>
            <a:ext cx="1147762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The notifiable vaccine preventable disease.</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smtClean="0">
                <a:latin typeface="Times New Roman" panose="02020603050405020304" pitchFamily="18" charset="0"/>
                <a:cs typeface="Times New Roman" panose="02020603050405020304" pitchFamily="18" charset="0"/>
              </a:rPr>
              <a:t>TB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Suspected poliomyelitis.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Diphtheria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Pertussis.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Maternal tetanus.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Neo –nated tetanus.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Measles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Meningitis.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Yellow fever.</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a:p>
        </p:txBody>
      </p:sp>
      <p:sp>
        <p:nvSpPr>
          <p:cNvPr id="3" name="Content Placeholder 2"/>
          <p:cNvSpPr>
            <a:spLocks noGrp="1"/>
          </p:cNvSpPr>
          <p:nvPr>
            <p:ph idx="1"/>
          </p:nvPr>
        </p:nvSpPr>
        <p:spPr>
          <a:xfrm>
            <a:off x="81280" y="1690370"/>
            <a:ext cx="8971915" cy="5006975"/>
          </a:xfrm>
        </p:spPr>
        <p:txBody>
          <a:bodyPr>
            <a:normAutofit/>
          </a:bodyPr>
          <a:lstStyle/>
          <a:p>
            <a:r>
              <a:rPr lang="en-US">
                <a:solidFill>
                  <a:prstClr val="black"/>
                </a:solidFill>
                <a:latin typeface="Times New Roman" panose="02020603050405020304" pitchFamily="18" charset="0"/>
                <a:ea typeface="+mj-ea"/>
                <a:cs typeface="Times New Roman" panose="02020603050405020304" pitchFamily="18" charset="0"/>
              </a:rPr>
              <a:t>All </a:t>
            </a:r>
            <a:r>
              <a:rPr lang="en-US" smtClean="0">
                <a:solidFill>
                  <a:prstClr val="black"/>
                </a:solidFill>
                <a:latin typeface="Times New Roman" panose="02020603050405020304" pitchFamily="18" charset="0"/>
                <a:ea typeface="+mj-ea"/>
                <a:cs typeface="Times New Roman" panose="02020603050405020304" pitchFamily="18" charset="0"/>
              </a:rPr>
              <a:t>modifiable </a:t>
            </a:r>
            <a:r>
              <a:rPr lang="en-US">
                <a:solidFill>
                  <a:prstClr val="black"/>
                </a:solidFill>
                <a:latin typeface="Times New Roman" panose="02020603050405020304" pitchFamily="18" charset="0"/>
                <a:ea typeface="+mj-ea"/>
                <a:cs typeface="Times New Roman" panose="02020603050405020304" pitchFamily="18" charset="0"/>
              </a:rPr>
              <a:t>vaccine e preventable </a:t>
            </a:r>
            <a:r>
              <a:rPr lang="en-US" smtClean="0">
                <a:solidFill>
                  <a:prstClr val="black"/>
                </a:solidFill>
                <a:latin typeface="Times New Roman" panose="02020603050405020304" pitchFamily="18" charset="0"/>
                <a:ea typeface="+mj-ea"/>
                <a:cs typeface="Times New Roman" panose="02020603050405020304" pitchFamily="18" charset="0"/>
              </a:rPr>
              <a:t>disease </a:t>
            </a:r>
            <a:r>
              <a:rPr lang="en-US">
                <a:solidFill>
                  <a:prstClr val="black"/>
                </a:solidFill>
                <a:latin typeface="Times New Roman" panose="02020603050405020304" pitchFamily="18" charset="0"/>
                <a:ea typeface="+mj-ea"/>
                <a:cs typeface="Times New Roman" panose="02020603050405020304" pitchFamily="18" charset="0"/>
              </a:rPr>
              <a:t>must be </a:t>
            </a:r>
            <a:r>
              <a:rPr lang="en-US" smtClean="0">
                <a:solidFill>
                  <a:prstClr val="black"/>
                </a:solidFill>
                <a:latin typeface="Times New Roman" panose="02020603050405020304" pitchFamily="18" charset="0"/>
                <a:ea typeface="+mj-ea"/>
                <a:cs typeface="Times New Roman" panose="02020603050405020304" pitchFamily="18" charset="0"/>
              </a:rPr>
              <a:t>investigated </a:t>
            </a:r>
            <a:r>
              <a:rPr lang="en-US">
                <a:solidFill>
                  <a:prstClr val="black"/>
                </a:solidFill>
                <a:latin typeface="Times New Roman" panose="02020603050405020304" pitchFamily="18" charset="0"/>
                <a:ea typeface="+mj-ea"/>
                <a:cs typeface="Times New Roman" panose="02020603050405020304" pitchFamily="18" charset="0"/>
              </a:rPr>
              <a:t>as per the prescribed </a:t>
            </a:r>
            <a:r>
              <a:rPr lang="en-US" smtClean="0">
                <a:solidFill>
                  <a:prstClr val="black"/>
                </a:solidFill>
                <a:latin typeface="Times New Roman" panose="02020603050405020304" pitchFamily="18" charset="0"/>
                <a:ea typeface="+mj-ea"/>
                <a:cs typeface="Times New Roman" panose="02020603050405020304" pitchFamily="18" charset="0"/>
              </a:rPr>
              <a:t>guidelines </a:t>
            </a:r>
            <a:r>
              <a:rPr lang="en-US">
                <a:solidFill>
                  <a:prstClr val="black"/>
                </a:solidFill>
                <a:latin typeface="Times New Roman" panose="02020603050405020304" pitchFamily="18" charset="0"/>
                <a:ea typeface="+mj-ea"/>
                <a:cs typeface="Times New Roman" panose="02020603050405020304" pitchFamily="18" charset="0"/>
              </a:rPr>
              <a:t>from </a:t>
            </a:r>
            <a:r>
              <a:rPr lang="en-US" smtClean="0">
                <a:solidFill>
                  <a:prstClr val="black"/>
                </a:solidFill>
                <a:latin typeface="Times New Roman" panose="02020603050405020304" pitchFamily="18" charset="0"/>
                <a:ea typeface="+mj-ea"/>
                <a:cs typeface="Times New Roman" panose="02020603050405020304" pitchFamily="18" charset="0"/>
              </a:rPr>
              <a:t>DSRV.</a:t>
            </a:r>
            <a:endParaRPr lang="en-US" smtClean="0">
              <a:solidFill>
                <a:prstClr val="black"/>
              </a:solidFill>
              <a:latin typeface="Times New Roman" panose="02020603050405020304" pitchFamily="18" charset="0"/>
              <a:ea typeface="+mj-ea"/>
              <a:cs typeface="Times New Roman" panose="02020603050405020304" pitchFamily="18" charset="0"/>
            </a:endParaRPr>
          </a:p>
          <a:p>
            <a:r>
              <a:rPr lang="en-US" smtClean="0">
                <a:solidFill>
                  <a:prstClr val="black"/>
                </a:solidFill>
                <a:latin typeface="Times New Roman" panose="02020603050405020304" pitchFamily="18" charset="0"/>
                <a:ea typeface="+mj-ea"/>
                <a:cs typeface="Times New Roman" panose="02020603050405020304" pitchFamily="18" charset="0"/>
              </a:rPr>
              <a:t>All immunizing facilities must ensure that vaccination are updated abnormal on the principle and practice of immunization on service delivery.</a:t>
            </a:r>
            <a:endParaRPr lang="en-US" smtClean="0">
              <a:solidFill>
                <a:prstClr val="black"/>
              </a:solidFill>
              <a:latin typeface="Times New Roman" panose="02020603050405020304" pitchFamily="18" charset="0"/>
              <a:ea typeface="+mj-ea"/>
              <a:cs typeface="Times New Roman" panose="02020603050405020304" pitchFamily="18" charset="0"/>
            </a:endParaRPr>
          </a:p>
          <a:p>
            <a:r>
              <a:rPr lang="en-US" smtClean="0">
                <a:solidFill>
                  <a:prstClr val="black"/>
                </a:solidFill>
                <a:latin typeface="Times New Roman" panose="02020603050405020304" pitchFamily="18" charset="0"/>
                <a:ea typeface="+mj-ea"/>
                <a:cs typeface="Times New Roman" panose="02020603050405020304" pitchFamily="18" charset="0"/>
              </a:rPr>
              <a:t>All efforts must be made b health workers to prevent drop-outs from all immunization schedules through care for counselling of clients..</a:t>
            </a:r>
            <a:endParaRPr lang="en-US" smtClean="0">
              <a:solidFill>
                <a:prstClr val="black"/>
              </a:solidFill>
              <a:latin typeface="Times New Roman" panose="02020603050405020304" pitchFamily="18" charset="0"/>
              <a:ea typeface="+mj-ea"/>
              <a:cs typeface="Times New Roman" panose="02020603050405020304" pitchFamily="18" charset="0"/>
            </a:endParaRPr>
          </a:p>
          <a:p>
            <a:r>
              <a:rPr lang="en-US" smtClean="0">
                <a:solidFill>
                  <a:prstClr val="black"/>
                </a:solidFill>
                <a:latin typeface="Times New Roman" panose="02020603050405020304" pitchFamily="18" charset="0"/>
                <a:ea typeface="+mj-ea"/>
                <a:cs typeface="Times New Roman" panose="02020603050405020304" pitchFamily="18" charset="0"/>
              </a:rPr>
              <a:t>All efforts must be made by health workers to identify and respond to missed opportunities for vaccination by screening all under 5 years and pregnant women.</a:t>
            </a:r>
            <a:endParaRPr lang="en-US" smtClean="0">
              <a:solidFill>
                <a:prstClr val="black"/>
              </a:solidFill>
              <a:latin typeface="Times New Roman" panose="02020603050405020304" pitchFamily="18" charset="0"/>
              <a:ea typeface="+mj-ea"/>
              <a:cs typeface="Times New Roman" panose="02020603050405020304" pitchFamily="18" charset="0"/>
            </a:endParaRPr>
          </a:p>
          <a:p>
            <a:endParaRPr lang="en-US" smtClean="0">
              <a:solidFill>
                <a:prstClr val="black"/>
              </a:solidFill>
              <a:latin typeface="Times New Roman" panose="02020603050405020304" pitchFamily="18" charset="0"/>
              <a:ea typeface="+mj-ea"/>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885" y="186690"/>
            <a:ext cx="8912225" cy="1325880"/>
          </a:xfrm>
        </p:spPr>
        <p:txBody>
          <a:bodyPr>
            <a:normAutofit fontScale="90000"/>
          </a:bodyPr>
          <a:lstStyle/>
          <a:p>
            <a:r>
              <a:rPr lang="en-US" b="1" u="sng" smtClean="0">
                <a:latin typeface="Times New Roman" panose="02020603050405020304" pitchFamily="18" charset="0"/>
                <a:cs typeface="Times New Roman" panose="02020603050405020304" pitchFamily="18" charset="0"/>
              </a:rPr>
              <a:t>Immunization delivery at health facility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8170545" cy="4351655"/>
          </a:xfrm>
        </p:spPr>
        <p:txBody>
          <a:bodyPr>
            <a:normAutofit lnSpcReduction="10000"/>
          </a:bodyPr>
          <a:lstStyle/>
          <a:p>
            <a:r>
              <a:rPr lang="en-US" smtClean="0">
                <a:latin typeface="Times New Roman" panose="02020603050405020304" pitchFamily="18" charset="0"/>
                <a:cs typeface="Times New Roman" panose="02020603050405020304" pitchFamily="18" charset="0"/>
              </a:rPr>
              <a:t>Vaccination – process of administering a vaccine to I      protective immunity.</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Main objective of immunization activities is to reduce mobility and  mortality caused by immunization disease.</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It is the responsibility of the health facility in charge to schedule immunization sessions so that they meet the community's needs and expectation in terms off convenient hours of operation socio-cultural acceptable standards of equality service and individual comfort.</a:t>
            </a:r>
            <a:endParaRPr lang="en-US">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2768"/>
            <a:ext cx="10515600" cy="1325563"/>
          </a:xfrm>
        </p:spPr>
        <p:txBody>
          <a:bodyPr/>
          <a:lstStyle/>
          <a:p>
            <a:r>
              <a:rPr lang="en-US" b="1" u="sng" smtClean="0">
                <a:latin typeface="Times New Roman" panose="02020603050405020304" pitchFamily="18" charset="0"/>
                <a:cs typeface="Times New Roman" panose="02020603050405020304" pitchFamily="18" charset="0"/>
              </a:rPr>
              <a:t>Target groups for immunization.</a:t>
            </a:r>
            <a:br>
              <a:rPr lang="en-US" b="1" u="sng" smtClean="0">
                <a:latin typeface="Times New Roman" panose="02020603050405020304" pitchFamily="18" charset="0"/>
                <a:cs typeface="Times New Roman" panose="02020603050405020304" pitchFamily="18" charset="0"/>
              </a:rPr>
            </a:b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mtClean="0">
                <a:latin typeface="Times New Roman" panose="02020603050405020304" pitchFamily="18" charset="0"/>
                <a:cs typeface="Times New Roman" panose="02020603050405020304" pitchFamily="18" charset="0"/>
              </a:rPr>
              <a:t>Under 1 years children.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Pregnant women.</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Women  of child bearing age .(W.C.B).</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Trauma clients.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Special groups – special occupations risks group.</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Emergency clients –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Special emergency – outbreak  response group.</a:t>
            </a:r>
            <a:endParaRPr lang="en-US" smtClean="0">
              <a:latin typeface="Times New Roman" panose="02020603050405020304" pitchFamily="18" charset="0"/>
              <a:cs typeface="Times New Roman" panose="02020603050405020304" pitchFamily="18" charset="0"/>
            </a:endParaRPr>
          </a:p>
          <a:p>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latin typeface="Times New Roman" panose="02020603050405020304" pitchFamily="18" charset="0"/>
                <a:cs typeface="Times New Roman" panose="02020603050405020304" pitchFamily="18" charset="0"/>
              </a:rPr>
              <a:t>Immunization schedule </a:t>
            </a:r>
            <a:br>
              <a:rPr lang="en-US" b="1" u="sng" smtClean="0">
                <a:latin typeface="Times New Roman" panose="02020603050405020304" pitchFamily="18" charset="0"/>
                <a:cs typeface="Times New Roman" panose="02020603050405020304" pitchFamily="18" charset="0"/>
              </a:rPr>
            </a:br>
            <a:r>
              <a:rPr lang="en-US" b="1" u="sng" smtClean="0">
                <a:latin typeface="Times New Roman" panose="02020603050405020304" pitchFamily="18" charset="0"/>
                <a:cs typeface="Times New Roman" panose="02020603050405020304" pitchFamily="18" charset="0"/>
              </a:rPr>
              <a:t>infant immunization schedule </a:t>
            </a:r>
            <a:endParaRPr lang="en-US" b="1" u="sng">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42290" y="1825625"/>
            <a:ext cx="8510905" cy="4351655"/>
          </a:xfrm>
        </p:spPr>
        <p:txBody>
          <a:bodyPr>
            <a:normAutofit lnSpcReduction="10000"/>
          </a:bodyPr>
          <a:lstStyle/>
          <a:p>
            <a:r>
              <a:rPr lang="en-US" smtClean="0">
                <a:latin typeface="Times New Roman" panose="02020603050405020304" pitchFamily="18" charset="0"/>
                <a:cs typeface="Times New Roman" panose="02020603050405020304" pitchFamily="18" charset="0"/>
              </a:rPr>
              <a:t>BCG – at birth  or at 1</a:t>
            </a:r>
            <a:r>
              <a:rPr lang="en-US" baseline="30000" smtClean="0">
                <a:latin typeface="Times New Roman" panose="02020603050405020304" pitchFamily="18" charset="0"/>
                <a:cs typeface="Times New Roman" panose="02020603050405020304" pitchFamily="18" charset="0"/>
              </a:rPr>
              <a:t>st</a:t>
            </a:r>
            <a:r>
              <a:rPr lang="en-US" smtClean="0">
                <a:latin typeface="Times New Roman" panose="02020603050405020304" pitchFamily="18" charset="0"/>
                <a:cs typeface="Times New Roman" panose="02020603050405020304" pitchFamily="18" charset="0"/>
              </a:rPr>
              <a:t> contact.</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OPV  - at birth up to 2 weeks then 6 weeks ,10 weeks , 14 weeks.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IPV – AT 14 weeks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Pentavalent – at 6weeks ,10weeks  then 14 weeks.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PCVIO – at  6weeks , 10weeks , 14weeks.</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Measles – at 9 months , 18months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Yellow fever – at 9 months. </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Rota virus – at 6weeks ,10 weeks.</a:t>
            </a:r>
            <a:endParaRPr lang="en-US" smtClean="0">
              <a:latin typeface="Times New Roman" panose="02020603050405020304" pitchFamily="18" charset="0"/>
              <a:cs typeface="Times New Roman" panose="02020603050405020304" pitchFamily="18" charset="0"/>
            </a:endParaRPr>
          </a:p>
        </p:txBody>
      </p:sp>
    </p:spTree>
  </p:cSld>
  <p:clrMapOvr>
    <a:masterClrMapping/>
  </p:clrMapOvr>
  <p:transition/>
</p:sld>
</file>

<file path=ppt/tags/tag1.xml><?xml version="1.0" encoding="utf-8"?>
<p:tagLst xmlns:p="http://schemas.openxmlformats.org/presentationml/2006/main">
  <p:tag name="AS_NET" val="4.0.30319.42000"/>
  <p:tag name="AS_OS" val="Microsoft Windows NT 10.0.17763.0"/>
  <p:tag name="AS_RELEASE_DATE" val="2020.03.14"/>
  <p:tag name="AS_TITLE" val="Aspose.Slides for .NET 4.0 Client Profile"/>
  <p:tag name="AS_VERSION" val="20.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49212</Words>
  <Application>WPS Presentation</Application>
  <PresentationFormat>On-screen Show (4:3)</PresentationFormat>
  <Paragraphs>1435</Paragraphs>
  <Slides>168</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168</vt:i4>
      </vt:variant>
    </vt:vector>
  </HeadingPairs>
  <TitlesOfParts>
    <vt:vector size="178" baseType="lpstr">
      <vt:lpstr>Arial</vt:lpstr>
      <vt:lpstr>SimSun</vt:lpstr>
      <vt:lpstr>Wingdings</vt:lpstr>
      <vt:lpstr>Times New Roman</vt:lpstr>
      <vt:lpstr>Calibri</vt:lpstr>
      <vt:lpstr>Microsoft YaHei</vt:lpstr>
      <vt:lpstr>Arial Unicode MS</vt:lpstr>
      <vt:lpstr>Calibri Light</vt:lpstr>
      <vt:lpstr>Office Theme</vt:lpstr>
      <vt:lpstr>Office Theme</vt:lpstr>
      <vt:lpstr>VACCINE AND IMMUNIZATION	  			 				(K.E.P.I.) </vt:lpstr>
      <vt:lpstr>Specific Objectives </vt:lpstr>
      <vt:lpstr>Unit| Subject Content </vt:lpstr>
      <vt:lpstr>Continuation of units content </vt:lpstr>
      <vt:lpstr>Immunization system and operations </vt:lpstr>
      <vt:lpstr>Immunization programme </vt:lpstr>
      <vt:lpstr>Aim of K.E.P.I.</vt:lpstr>
      <vt:lpstr>Objective of E.P.I</vt:lpstr>
      <vt:lpstr>K.E.P.I</vt:lpstr>
      <vt:lpstr>K.E.P.I Objectives </vt:lpstr>
      <vt:lpstr>Continuation of K.E.P.I</vt:lpstr>
      <vt:lpstr>Principles of K.E.P.I. </vt:lpstr>
      <vt:lpstr>Unit of vaccine and immunization (uvi)</vt:lpstr>
      <vt:lpstr>Vision of UVI</vt:lpstr>
      <vt:lpstr>Mission of UVI </vt:lpstr>
      <vt:lpstr>Core functions of UVI </vt:lpstr>
      <vt:lpstr>External environment and immunization programme </vt:lpstr>
      <vt:lpstr> </vt:lpstr>
      <vt:lpstr>PowerPoint 演示文稿</vt:lpstr>
      <vt:lpstr>PowerPoint 演示文稿</vt:lpstr>
      <vt:lpstr>Immunization operations </vt:lpstr>
      <vt:lpstr>PowerPoint 演示文稿</vt:lpstr>
      <vt:lpstr>Component of immunization </vt:lpstr>
      <vt:lpstr>Supportive components of immunization </vt:lpstr>
      <vt:lpstr>Supportive components of immunization services. </vt:lpstr>
      <vt:lpstr>Immunization policies </vt:lpstr>
      <vt:lpstr>PowerPoint 演示文稿</vt:lpstr>
      <vt:lpstr>Standard Norms.</vt:lpstr>
      <vt:lpstr>Some of the standard practiced in vaccine immunization include. </vt:lpstr>
      <vt:lpstr>Immunization strategies </vt:lpstr>
      <vt:lpstr>Global policies </vt:lpstr>
      <vt:lpstr>GIV has Four aims . </vt:lpstr>
      <vt:lpstr>Immunization service delivery strategies and innovative approaches  </vt:lpstr>
      <vt:lpstr>1. Immunization at static delivery or fixed (point) strategy</vt:lpstr>
      <vt:lpstr>2. Outreach and mobile services </vt:lpstr>
      <vt:lpstr>3.Reason as  to why we do an outreach </vt:lpstr>
      <vt:lpstr>Principles of an out reach </vt:lpstr>
      <vt:lpstr>Outreach goals </vt:lpstr>
      <vt:lpstr>Steps of carrying outreach</vt:lpstr>
      <vt:lpstr>3.Immunization campaigns and strategic immunization activities. </vt:lpstr>
      <vt:lpstr>4.Strategy for  integration . </vt:lpstr>
      <vt:lpstr>New challenges of immunization programme. </vt:lpstr>
      <vt:lpstr>Innovative strategies (REC AND RED)</vt:lpstr>
      <vt:lpstr>Operation components of RED </vt:lpstr>
      <vt:lpstr>2. Reaching target population </vt:lpstr>
      <vt:lpstr>3. Supportive supervision. </vt:lpstr>
      <vt:lpstr>4. Links between community and  service</vt:lpstr>
      <vt:lpstr>5.Monitoring for action </vt:lpstr>
      <vt:lpstr>Target disease for immunization and diseases surveillance </vt:lpstr>
      <vt:lpstr>Vaccinology and current vaccines  </vt:lpstr>
      <vt:lpstr>4. Antibody </vt:lpstr>
      <vt:lpstr>Acquired immunity  </vt:lpstr>
      <vt:lpstr>Active acquired immunity </vt:lpstr>
      <vt:lpstr>Passive acquired immunity </vt:lpstr>
      <vt:lpstr>Artificial passive acquired immunity.</vt:lpstr>
      <vt:lpstr>6.Artificial immunity  </vt:lpstr>
      <vt:lpstr>7.Vaccine </vt:lpstr>
      <vt:lpstr>8.Attenuated </vt:lpstr>
      <vt:lpstr>Passive immunity </vt:lpstr>
      <vt:lpstr>Hard immunity </vt:lpstr>
      <vt:lpstr>Humoral immunity </vt:lpstr>
      <vt:lpstr>Cellular immunity </vt:lpstr>
      <vt:lpstr>Pathogens </vt:lpstr>
      <vt:lpstr>Siro conversation </vt:lpstr>
      <vt:lpstr>Active immunity </vt:lpstr>
      <vt:lpstr>Immune system cells. </vt:lpstr>
      <vt:lpstr>PowerPoint 演示文稿</vt:lpstr>
      <vt:lpstr>2. Polymorphonular granulocytes </vt:lpstr>
      <vt:lpstr>NB </vt:lpstr>
      <vt:lpstr>1. Non specific (or innate) immunity </vt:lpstr>
      <vt:lpstr>Specific or adaptive immunity  </vt:lpstr>
      <vt:lpstr>1st possible immune response (humoral immune system) </vt:lpstr>
      <vt:lpstr>2nd possible immune response (cellular immunity ) (cell  mediated)</vt:lpstr>
      <vt:lpstr>Types of vaccines </vt:lpstr>
      <vt:lpstr>2. Monovalent vaccines </vt:lpstr>
      <vt:lpstr>3. Multivalent or polyvalent vaccine.</vt:lpstr>
      <vt:lpstr>4.Innactivated vaccines </vt:lpstr>
      <vt:lpstr>5.Coujugate vaccine </vt:lpstr>
      <vt:lpstr>6. Polysaccharides (non- coujagate ) vaccine. </vt:lpstr>
      <vt:lpstr>Characteristics of ideal vaccine. </vt:lpstr>
      <vt:lpstr>7. Genetically engineered (recombination) vaccines.</vt:lpstr>
      <vt:lpstr>Example of virus vaccine </vt:lpstr>
      <vt:lpstr>Example of Bacteria  vaccines.</vt:lpstr>
      <vt:lpstr>Example of Toxoids vaccines </vt:lpstr>
      <vt:lpstr>Current vaccines in national immunization schedules. </vt:lpstr>
      <vt:lpstr>Vaccine in infant immunization schedule </vt:lpstr>
      <vt:lpstr>Example of side effect often reported of vaccine administration.</vt:lpstr>
      <vt:lpstr>Contraindication to immunization . </vt:lpstr>
      <vt:lpstr>Targeted health messages before the administration of any vaccine parents and guardians.(before immunization)</vt:lpstr>
      <vt:lpstr>After immunization.</vt:lpstr>
      <vt:lpstr>Immunization service delivery and vaccines administration.</vt:lpstr>
      <vt:lpstr>General guideline for vaccines administration. </vt:lpstr>
      <vt:lpstr>PowerPoint 演示文稿</vt:lpstr>
      <vt:lpstr>PowerPoint 演示文稿</vt:lpstr>
      <vt:lpstr>The notifiable vaccine preventable disease. </vt:lpstr>
      <vt:lpstr>PowerPoint 演示文稿</vt:lpstr>
      <vt:lpstr>Immunization delivery at health facility </vt:lpstr>
      <vt:lpstr>Target groups for immunization. </vt:lpstr>
      <vt:lpstr>Immunization schedule  infant immunization schedule </vt:lpstr>
      <vt:lpstr>PowerPoint 演示文稿</vt:lpstr>
      <vt:lpstr>T.T schedule  for pregnant women.</vt:lpstr>
      <vt:lpstr>PowerPoint 演示文稿</vt:lpstr>
      <vt:lpstr>T.T Schedule for  trauma clients.</vt:lpstr>
      <vt:lpstr>Vitamin A supplementation schedule </vt:lpstr>
      <vt:lpstr>Administration of vaccines </vt:lpstr>
      <vt:lpstr>How to store the BCG vaccine at the health facility.</vt:lpstr>
      <vt:lpstr>Contradiction </vt:lpstr>
      <vt:lpstr>How to administer  BCG routine dosage. </vt:lpstr>
      <vt:lpstr>Requirements for administration of BCG vaccines. </vt:lpstr>
      <vt:lpstr>How to prepare the BCG vaccine.</vt:lpstr>
      <vt:lpstr>PowerPoint 演示文稿</vt:lpstr>
      <vt:lpstr>How to fill the syringe</vt:lpstr>
      <vt:lpstr>How to inject the vaccine</vt:lpstr>
      <vt:lpstr>BCG reaction in the body </vt:lpstr>
      <vt:lpstr>Minor side effects</vt:lpstr>
      <vt:lpstr>Excessive ulceration </vt:lpstr>
      <vt:lpstr>BCG records. </vt:lpstr>
      <vt:lpstr>Oral polio vaccine (OPV) </vt:lpstr>
      <vt:lpstr>Storage  </vt:lpstr>
      <vt:lpstr>When should you not give OPV (precaution) </vt:lpstr>
      <vt:lpstr>How to give OPV</vt:lpstr>
      <vt:lpstr>Possible reaction or complication</vt:lpstr>
      <vt:lpstr>OPV Recording </vt:lpstr>
      <vt:lpstr>Pentavalent (DPT/HEPB + Hb .</vt:lpstr>
      <vt:lpstr>When should you give pentavalent  </vt:lpstr>
      <vt:lpstr>when not to give pentavalent.</vt:lpstr>
      <vt:lpstr>D. Requirement for administration of pentavalent.</vt:lpstr>
      <vt:lpstr>How to prepare the vaccine </vt:lpstr>
      <vt:lpstr>How to give it . </vt:lpstr>
      <vt:lpstr>How to administer the vaccines.</vt:lpstr>
      <vt:lpstr>h. What happens after pentavalent  immunization </vt:lpstr>
      <vt:lpstr>Possible reaction or complication.</vt:lpstr>
      <vt:lpstr>Measles </vt:lpstr>
      <vt:lpstr>When should you give measles vaccine </vt:lpstr>
      <vt:lpstr>When not to give measles vaccine. </vt:lpstr>
      <vt:lpstr>How to prepare </vt:lpstr>
      <vt:lpstr>How to inject the vaccine</vt:lpstr>
      <vt:lpstr>Follow up care </vt:lpstr>
      <vt:lpstr>Challenges that has lead immunization coverage to declines. </vt:lpstr>
      <vt:lpstr>Yellow fever vaccine </vt:lpstr>
      <vt:lpstr>When should be given</vt:lpstr>
      <vt:lpstr>When not to give the vaccine</vt:lpstr>
      <vt:lpstr>How to give the vaccines. </vt:lpstr>
      <vt:lpstr>Tetanus Toxoid (T.T ) vaccine. </vt:lpstr>
      <vt:lpstr>Reasons for giving T.T vaccine.</vt:lpstr>
      <vt:lpstr>Storage </vt:lpstr>
      <vt:lpstr>Administration </vt:lpstr>
      <vt:lpstr>Documentation.</vt:lpstr>
      <vt:lpstr>Pneumococcal conjugated </vt:lpstr>
      <vt:lpstr>Description </vt:lpstr>
      <vt:lpstr>Administration </vt:lpstr>
      <vt:lpstr>Contraindications </vt:lpstr>
      <vt:lpstr>Side effects </vt:lpstr>
      <vt:lpstr>Rota virus vaccine </vt:lpstr>
      <vt:lpstr>Inactivated polio vaccine (IPV)</vt:lpstr>
      <vt:lpstr>Reason as to why we give IPV</vt:lpstr>
      <vt:lpstr>Side effects </vt:lpstr>
      <vt:lpstr>Precaution </vt:lpstr>
      <vt:lpstr>Care after vaccination</vt:lpstr>
      <vt:lpstr>Cholera vaccine </vt:lpstr>
      <vt:lpstr>Rabies vaccine.</vt:lpstr>
      <vt:lpstr>Adverse event following immunization (A.E.F.I)</vt:lpstr>
      <vt:lpstr>Classification of A.E.F.I or possible causes. </vt:lpstr>
      <vt:lpstr>Defaulters </vt:lpstr>
      <vt:lpstr>Types of defaulters.</vt:lpstr>
      <vt:lpstr>Role of nurse in prevention of AEFI</vt:lpstr>
      <vt:lpstr>Prevention for washing cross infection</vt:lpstr>
      <vt:lpstr>Organizing and conducting immunization sessions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User</cp:lastModifiedBy>
  <cp:revision>170</cp:revision>
  <cp:lastPrinted>2020-08-02T10:04:00Z</cp:lastPrinted>
  <dcterms:created xsi:type="dcterms:W3CDTF">2020-08-02T10:04:00Z</dcterms:created>
  <dcterms:modified xsi:type="dcterms:W3CDTF">2020-08-02T16:05:34Z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1033-11.2.0.9453</vt:lpwstr>
  </property>
</Properties>
</file>