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330" r:id="rId2"/>
    <p:sldId id="317" r:id="rId3"/>
    <p:sldId id="257" r:id="rId4"/>
    <p:sldId id="258" r:id="rId5"/>
    <p:sldId id="259" r:id="rId6"/>
    <p:sldId id="260" r:id="rId7"/>
    <p:sldId id="261" r:id="rId8"/>
    <p:sldId id="262" r:id="rId9"/>
    <p:sldId id="265" r:id="rId10"/>
    <p:sldId id="455" r:id="rId11"/>
    <p:sldId id="263" r:id="rId12"/>
    <p:sldId id="266"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318"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19" r:id="rId41"/>
    <p:sldId id="292" r:id="rId42"/>
    <p:sldId id="293" r:id="rId43"/>
    <p:sldId id="294" r:id="rId44"/>
    <p:sldId id="295" r:id="rId45"/>
    <p:sldId id="456" r:id="rId46"/>
    <p:sldId id="335" r:id="rId47"/>
    <p:sldId id="333" r:id="rId48"/>
    <p:sldId id="296" r:id="rId49"/>
    <p:sldId id="297" r:id="rId50"/>
    <p:sldId id="298" r:id="rId51"/>
    <p:sldId id="299" r:id="rId52"/>
    <p:sldId id="300" r:id="rId53"/>
    <p:sldId id="301" r:id="rId54"/>
    <p:sldId id="302" r:id="rId55"/>
    <p:sldId id="304" r:id="rId56"/>
    <p:sldId id="332"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20" r:id="rId70"/>
    <p:sldId id="329" r:id="rId71"/>
    <p:sldId id="321" r:id="rId72"/>
    <p:sldId id="334" r:id="rId73"/>
    <p:sldId id="322" r:id="rId74"/>
    <p:sldId id="323" r:id="rId75"/>
    <p:sldId id="324" r:id="rId76"/>
    <p:sldId id="325" r:id="rId77"/>
    <p:sldId id="326" r:id="rId78"/>
    <p:sldId id="457" r:id="rId79"/>
    <p:sldId id="327" r:id="rId80"/>
    <p:sldId id="328" r:id="rId81"/>
    <p:sldId id="367" r:id="rId82"/>
    <p:sldId id="336" r:id="rId83"/>
    <p:sldId id="337" r:id="rId84"/>
    <p:sldId id="338" r:id="rId85"/>
    <p:sldId id="339" r:id="rId86"/>
    <p:sldId id="340" r:id="rId87"/>
    <p:sldId id="341" r:id="rId88"/>
    <p:sldId id="342" r:id="rId89"/>
    <p:sldId id="343" r:id="rId90"/>
    <p:sldId id="344" r:id="rId91"/>
    <p:sldId id="400"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69" r:id="rId106"/>
    <p:sldId id="358" r:id="rId107"/>
    <p:sldId id="359" r:id="rId108"/>
    <p:sldId id="360" r:id="rId109"/>
    <p:sldId id="361" r:id="rId110"/>
    <p:sldId id="362" r:id="rId111"/>
    <p:sldId id="363" r:id="rId112"/>
    <p:sldId id="364" r:id="rId113"/>
    <p:sldId id="365" r:id="rId114"/>
    <p:sldId id="366" r:id="rId115"/>
    <p:sldId id="371" r:id="rId116"/>
    <p:sldId id="370"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7" r:id="rId132"/>
    <p:sldId id="386"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1" r:id="rId146"/>
    <p:sldId id="402" r:id="rId147"/>
    <p:sldId id="403" r:id="rId148"/>
    <p:sldId id="404" r:id="rId149"/>
    <p:sldId id="405" r:id="rId150"/>
    <p:sldId id="406" r:id="rId151"/>
    <p:sldId id="408" r:id="rId152"/>
    <p:sldId id="409" r:id="rId153"/>
    <p:sldId id="410" r:id="rId154"/>
    <p:sldId id="411" r:id="rId155"/>
    <p:sldId id="412" r:id="rId156"/>
    <p:sldId id="413" r:id="rId157"/>
    <p:sldId id="414" r:id="rId158"/>
    <p:sldId id="416" r:id="rId159"/>
    <p:sldId id="417" r:id="rId160"/>
    <p:sldId id="419" r:id="rId161"/>
    <p:sldId id="420" r:id="rId162"/>
    <p:sldId id="421" r:id="rId163"/>
    <p:sldId id="422" r:id="rId164"/>
    <p:sldId id="423" r:id="rId165"/>
    <p:sldId id="431" r:id="rId166"/>
    <p:sldId id="432" r:id="rId167"/>
    <p:sldId id="433" r:id="rId168"/>
    <p:sldId id="434" r:id="rId169"/>
    <p:sldId id="435" r:id="rId170"/>
    <p:sldId id="436" r:id="rId171"/>
    <p:sldId id="437" r:id="rId172"/>
    <p:sldId id="438" r:id="rId173"/>
    <p:sldId id="439" r:id="rId174"/>
    <p:sldId id="440" r:id="rId175"/>
    <p:sldId id="441" r:id="rId176"/>
    <p:sldId id="424" r:id="rId177"/>
    <p:sldId id="426" r:id="rId178"/>
    <p:sldId id="427" r:id="rId179"/>
    <p:sldId id="428" r:id="rId180"/>
    <p:sldId id="429" r:id="rId181"/>
    <p:sldId id="430"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134834-AD9A-4DE1-B573-0E13BEAD2F0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34834-AD9A-4DE1-B573-0E13BEAD2F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E134834-AD9A-4DE1-B573-0E13BEAD2F0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E134834-AD9A-4DE1-B573-0E13BEAD2F0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134834-AD9A-4DE1-B573-0E13BEAD2F0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D23092C-7802-48C9-8D39-375AA711ACBA}"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34834-AD9A-4DE1-B573-0E13BEAD2F0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134834-AD9A-4DE1-B573-0E13BEAD2F0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E134834-AD9A-4DE1-B573-0E13BEAD2F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134834-AD9A-4DE1-B573-0E13BEAD2F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134834-AD9A-4DE1-B573-0E13BEAD2F0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D23092C-7802-48C9-8D39-375AA711ACBA}" type="datetimeFigureOut">
              <a:rPr lang="en-US" smtClean="0"/>
              <a:pPr/>
              <a:t>11/30/2021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E134834-AD9A-4DE1-B573-0E13BEAD2F0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D23092C-7802-48C9-8D39-375AA711ACBA}" type="datetimeFigureOut">
              <a:rPr lang="en-US" smtClean="0"/>
              <a:pPr/>
              <a:t>11/30/2021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D23092C-7802-48C9-8D39-375AA711ACBA}" type="datetimeFigureOut">
              <a:rPr lang="en-US" smtClean="0"/>
              <a:pPr/>
              <a:t>11/30/2021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134834-AD9A-4DE1-B573-0E13BEAD2F0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Medical Microbiology 1</a:t>
            </a:r>
          </a:p>
          <a:p>
            <a:r>
              <a:rPr lang="en-US" b="1" dirty="0" smtClean="0"/>
              <a:t>Meshach Wambua</a:t>
            </a:r>
            <a:endParaRPr lang="en-US" b="1" dirty="0"/>
          </a:p>
        </p:txBody>
      </p:sp>
      <p:sp>
        <p:nvSpPr>
          <p:cNvPr id="2" name="Title 1"/>
          <p:cNvSpPr>
            <a:spLocks noGrp="1"/>
          </p:cNvSpPr>
          <p:nvPr>
            <p:ph type="ctrTitle"/>
          </p:nvPr>
        </p:nvSpPr>
        <p:spPr/>
        <p:txBody>
          <a:bodyPr/>
          <a:lstStyle/>
          <a:p>
            <a:r>
              <a:rPr lang="en-US" b="1" dirty="0" smtClean="0">
                <a:solidFill>
                  <a:srgbClr val="FF0000"/>
                </a:solidFill>
              </a:rPr>
              <a:t>KENYA MEDICAL TRAINING COLLEGE</a:t>
            </a:r>
            <a:endParaRPr lang="en-US" b="1" dirty="0">
              <a:solidFill>
                <a:srgbClr val="FF0000"/>
              </a:solidFill>
            </a:endParaRPr>
          </a:p>
        </p:txBody>
      </p:sp>
    </p:spTree>
    <p:extLst>
      <p:ext uri="{BB962C8B-B14F-4D97-AF65-F5344CB8AC3E}">
        <p14:creationId xmlns="" xmlns:p14="http://schemas.microsoft.com/office/powerpoint/2010/main" val="171063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527048"/>
            <a:ext cx="8839200" cy="4797552"/>
          </a:xfrm>
        </p:spPr>
        <p:txBody>
          <a:bodyPr>
            <a:normAutofit/>
          </a:bodyPr>
          <a:lstStyle/>
          <a:p>
            <a:pPr algn="just"/>
            <a:r>
              <a:rPr lang="en-US" dirty="0">
                <a:latin typeface="Cambria" pitchFamily="18" charset="0"/>
              </a:rPr>
              <a:t>As suppuration subsides in untreated infection, fibrosis occurs, sometimes leading to urethral strictures </a:t>
            </a:r>
          </a:p>
          <a:p>
            <a:pPr algn="just"/>
            <a:r>
              <a:rPr lang="en-US" dirty="0">
                <a:latin typeface="Cambria" pitchFamily="18" charset="0"/>
              </a:rPr>
              <a:t>Urethral infection in men can be asymptomatic. </a:t>
            </a:r>
          </a:p>
          <a:p>
            <a:pPr algn="just"/>
            <a:r>
              <a:rPr lang="en-US" sz="2800" dirty="0">
                <a:latin typeface="Cambria" pitchFamily="18" charset="0"/>
              </a:rPr>
              <a:t>In females, the primary infection is in the endocervix and extends to the urethra and vagina, giving rise to mucopurulent discharge. May progress to the uterine tubes, causing salpingitis, fibrosis, and obliteration of the tubes. </a:t>
            </a:r>
          </a:p>
          <a:p>
            <a:pPr algn="just"/>
            <a:r>
              <a:rPr lang="en-US" sz="2800" dirty="0">
                <a:latin typeface="Cambria" pitchFamily="18" charset="0"/>
              </a:rPr>
              <a:t>Infertility occurs in 20% of women with gonococcal salpingitis.</a:t>
            </a:r>
            <a:endParaRPr lang="en-US" dirty="0"/>
          </a:p>
        </p:txBody>
      </p:sp>
    </p:spTree>
    <p:extLst>
      <p:ext uri="{BB962C8B-B14F-4D97-AF65-F5344CB8AC3E}">
        <p14:creationId xmlns="" xmlns:p14="http://schemas.microsoft.com/office/powerpoint/2010/main" val="8794361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fontScale="90000"/>
          </a:bodyPr>
          <a:lstStyle/>
          <a:p>
            <a:r>
              <a:rPr lang="en-US" dirty="0" smtClean="0">
                <a:latin typeface="Cambria" pitchFamily="18" charset="0"/>
              </a:rPr>
              <a:t/>
            </a:r>
            <a:br>
              <a:rPr lang="en-US" dirty="0" smtClean="0">
                <a:latin typeface="Cambria" pitchFamily="18" charset="0"/>
              </a:rPr>
            </a:br>
            <a:r>
              <a:rPr lang="en-US" dirty="0" smtClean="0">
                <a:solidFill>
                  <a:srgbClr val="FF0000"/>
                </a:solidFill>
                <a:latin typeface="Cambria" pitchFamily="18" charset="0"/>
              </a:rPr>
              <a:t>Management </a:t>
            </a:r>
            <a:r>
              <a:rPr lang="en-US" dirty="0">
                <a:solidFill>
                  <a:srgbClr val="FF0000"/>
                </a:solidFill>
                <a:latin typeface="Cambria" pitchFamily="18" charset="0"/>
              </a:rPr>
              <a:t>and Prevention of TB</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447800"/>
            <a:ext cx="9144000" cy="5007008"/>
          </a:xfrm>
        </p:spPr>
        <p:txBody>
          <a:bodyPr/>
          <a:lstStyle/>
          <a:p>
            <a:r>
              <a:rPr lang="en-US" dirty="0" smtClean="0"/>
              <a:t>6-24 </a:t>
            </a:r>
            <a:r>
              <a:rPr lang="en-US" dirty="0"/>
              <a:t>months of at least 2 drugs from a list of 11</a:t>
            </a:r>
          </a:p>
          <a:p>
            <a:r>
              <a:rPr lang="en-US" dirty="0" smtClean="0"/>
              <a:t>One </a:t>
            </a:r>
            <a:r>
              <a:rPr lang="en-US" dirty="0"/>
              <a:t>pill regimen called </a:t>
            </a:r>
            <a:r>
              <a:rPr lang="en-US" i="1" dirty="0" err="1"/>
              <a:t>Rifater</a:t>
            </a:r>
            <a:r>
              <a:rPr lang="en-US" i="1" dirty="0"/>
              <a:t> </a:t>
            </a:r>
            <a:r>
              <a:rPr lang="en-US" dirty="0"/>
              <a:t>(isoniazid, rifampin, pyrazinamide)</a:t>
            </a:r>
          </a:p>
          <a:p>
            <a:r>
              <a:rPr lang="en-US" dirty="0" smtClean="0"/>
              <a:t>Vaccine </a:t>
            </a:r>
            <a:r>
              <a:rPr lang="en-US" dirty="0"/>
              <a:t>based on attenuated bacilli </a:t>
            </a:r>
            <a:r>
              <a:rPr lang="en-US" dirty="0" err="1"/>
              <a:t>Calmet</a:t>
            </a:r>
            <a:r>
              <a:rPr lang="en-US" dirty="0"/>
              <a:t>-Guerin strain of </a:t>
            </a:r>
            <a:r>
              <a:rPr lang="en-US" i="1" dirty="0"/>
              <a:t>M. </a:t>
            </a:r>
            <a:r>
              <a:rPr lang="en-US" i="1" dirty="0" err="1"/>
              <a:t>bovis</a:t>
            </a:r>
            <a:r>
              <a:rPr lang="en-US" i="1" dirty="0"/>
              <a:t> </a:t>
            </a:r>
            <a:r>
              <a:rPr lang="en-US" dirty="0"/>
              <a:t>used in other countries</a:t>
            </a:r>
          </a:p>
        </p:txBody>
      </p:sp>
    </p:spTree>
    <p:extLst>
      <p:ext uri="{BB962C8B-B14F-4D97-AF65-F5344CB8AC3E}">
        <p14:creationId xmlns="" xmlns:p14="http://schemas.microsoft.com/office/powerpoint/2010/main" val="5500372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b="1" dirty="0">
                <a:latin typeface="Cambria" pitchFamily="18" charset="0"/>
              </a:rPr>
              <a:t>ENTEROBACTERIACEAE</a:t>
            </a:r>
          </a:p>
        </p:txBody>
      </p:sp>
    </p:spTree>
    <p:extLst>
      <p:ext uri="{BB962C8B-B14F-4D97-AF65-F5344CB8AC3E}">
        <p14:creationId xmlns="" xmlns:p14="http://schemas.microsoft.com/office/powerpoint/2010/main" val="21352813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666526"/>
          </a:xfrm>
        </p:spPr>
        <p:txBody>
          <a:bodyPr>
            <a:normAutofit/>
          </a:bodyPr>
          <a:lstStyle/>
          <a:p>
            <a:r>
              <a:rPr lang="en-US" sz="2800" dirty="0">
                <a:solidFill>
                  <a:srgbClr val="FF0000"/>
                </a:solidFill>
                <a:latin typeface="Cambria" pitchFamily="18" charset="0"/>
              </a:rPr>
              <a:t>MEDICALLY IMPORTANT ENTEROBACTERIACEAE</a:t>
            </a:r>
            <a:br>
              <a:rPr lang="en-US" sz="2800" dirty="0">
                <a:solidFill>
                  <a:srgbClr val="FF0000"/>
                </a:solidFill>
                <a:latin typeface="Cambria" pitchFamily="18" charset="0"/>
              </a:rPr>
            </a:br>
            <a:endParaRPr lang="en-US" sz="2800" dirty="0">
              <a:solidFill>
                <a:srgbClr val="FF0000"/>
              </a:solidFill>
              <a:latin typeface="Cambria" pitchFamily="18" charset="0"/>
            </a:endParaRPr>
          </a:p>
        </p:txBody>
      </p:sp>
      <p:sp>
        <p:nvSpPr>
          <p:cNvPr id="3" name="Content Placeholder 2"/>
          <p:cNvSpPr>
            <a:spLocks noGrp="1"/>
          </p:cNvSpPr>
          <p:nvPr>
            <p:ph sz="quarter" idx="1"/>
          </p:nvPr>
        </p:nvSpPr>
        <p:spPr>
          <a:xfrm>
            <a:off x="0" y="990600"/>
            <a:ext cx="8686800" cy="5867400"/>
          </a:xfrm>
        </p:spPr>
        <p:txBody>
          <a:bodyPr>
            <a:noAutofit/>
          </a:bodyPr>
          <a:lstStyle/>
          <a:p>
            <a:r>
              <a:rPr lang="en-US" sz="3200" i="1" dirty="0" err="1" smtClean="0">
                <a:latin typeface="Cambria" pitchFamily="18" charset="0"/>
              </a:rPr>
              <a:t>Citrobacter</a:t>
            </a:r>
            <a:r>
              <a:rPr lang="en-US" sz="3200" i="1" dirty="0" smtClean="0">
                <a:latin typeface="Cambria" pitchFamily="18" charset="0"/>
              </a:rPr>
              <a:t> </a:t>
            </a:r>
            <a:r>
              <a:rPr lang="en-US" sz="3200" dirty="0">
                <a:latin typeface="Cambria" pitchFamily="18" charset="0"/>
              </a:rPr>
              <a:t>species</a:t>
            </a:r>
          </a:p>
          <a:p>
            <a:r>
              <a:rPr lang="en-US" sz="3200" i="1" dirty="0" err="1" smtClean="0">
                <a:latin typeface="Cambria" pitchFamily="18" charset="0"/>
              </a:rPr>
              <a:t>Enterobacter</a:t>
            </a:r>
            <a:r>
              <a:rPr lang="en-US" sz="3200" i="1" dirty="0" smtClean="0">
                <a:latin typeface="Cambria" pitchFamily="18" charset="0"/>
              </a:rPr>
              <a:t> </a:t>
            </a:r>
            <a:r>
              <a:rPr lang="en-US" sz="3200" dirty="0">
                <a:latin typeface="Cambria" pitchFamily="18" charset="0"/>
              </a:rPr>
              <a:t>spp.</a:t>
            </a:r>
          </a:p>
          <a:p>
            <a:r>
              <a:rPr lang="en-US" sz="3200" i="1" dirty="0" smtClean="0">
                <a:latin typeface="Cambria" pitchFamily="18" charset="0"/>
              </a:rPr>
              <a:t>Escherichia </a:t>
            </a:r>
            <a:r>
              <a:rPr lang="en-US" sz="3200" dirty="0">
                <a:latin typeface="Cambria" pitchFamily="18" charset="0"/>
              </a:rPr>
              <a:t>spp.</a:t>
            </a:r>
          </a:p>
          <a:p>
            <a:r>
              <a:rPr lang="en-US" sz="3200" i="1" dirty="0" smtClean="0">
                <a:latin typeface="Cambria" pitchFamily="18" charset="0"/>
              </a:rPr>
              <a:t>Klebsiella </a:t>
            </a:r>
            <a:r>
              <a:rPr lang="en-US" sz="3200" dirty="0">
                <a:latin typeface="Cambria" pitchFamily="18" charset="0"/>
              </a:rPr>
              <a:t>spp.</a:t>
            </a:r>
          </a:p>
          <a:p>
            <a:r>
              <a:rPr lang="en-US" sz="3200" i="1" dirty="0" err="1" smtClean="0">
                <a:latin typeface="Cambria" pitchFamily="18" charset="0"/>
              </a:rPr>
              <a:t>Morganella</a:t>
            </a:r>
            <a:r>
              <a:rPr lang="en-US" sz="3200" i="1" dirty="0" smtClean="0">
                <a:latin typeface="Cambria" pitchFamily="18" charset="0"/>
              </a:rPr>
              <a:t> </a:t>
            </a:r>
            <a:r>
              <a:rPr lang="en-US" sz="3200" dirty="0">
                <a:latin typeface="Cambria" pitchFamily="18" charset="0"/>
              </a:rPr>
              <a:t>spp.</a:t>
            </a:r>
          </a:p>
          <a:p>
            <a:r>
              <a:rPr lang="en-US" sz="3200" i="1" dirty="0" smtClean="0">
                <a:latin typeface="Cambria" pitchFamily="18" charset="0"/>
              </a:rPr>
              <a:t>Proteus </a:t>
            </a:r>
            <a:r>
              <a:rPr lang="en-US" sz="3200" dirty="0">
                <a:latin typeface="Cambria" pitchFamily="18" charset="0"/>
              </a:rPr>
              <a:t>spp.</a:t>
            </a:r>
          </a:p>
          <a:p>
            <a:r>
              <a:rPr lang="en-US" sz="3200" i="1" dirty="0" smtClean="0">
                <a:latin typeface="Cambria" pitchFamily="18" charset="0"/>
              </a:rPr>
              <a:t>Salmonella </a:t>
            </a:r>
            <a:r>
              <a:rPr lang="en-US" sz="3200" dirty="0">
                <a:latin typeface="Cambria" pitchFamily="18" charset="0"/>
              </a:rPr>
              <a:t>spp.</a:t>
            </a:r>
          </a:p>
          <a:p>
            <a:r>
              <a:rPr lang="en-US" sz="3200" i="1" dirty="0" err="1" smtClean="0">
                <a:latin typeface="Cambria" pitchFamily="18" charset="0"/>
              </a:rPr>
              <a:t>Serratia</a:t>
            </a:r>
            <a:r>
              <a:rPr lang="en-US" sz="3200" i="1" dirty="0" smtClean="0">
                <a:latin typeface="Cambria" pitchFamily="18" charset="0"/>
              </a:rPr>
              <a:t> </a:t>
            </a:r>
            <a:r>
              <a:rPr lang="en-US" sz="3200" dirty="0">
                <a:latin typeface="Cambria" pitchFamily="18" charset="0"/>
              </a:rPr>
              <a:t>spp.</a:t>
            </a:r>
          </a:p>
          <a:p>
            <a:r>
              <a:rPr lang="en-US" sz="3200" i="1" dirty="0" err="1" smtClean="0">
                <a:latin typeface="Cambria" pitchFamily="18" charset="0"/>
              </a:rPr>
              <a:t>Shigella</a:t>
            </a:r>
            <a:r>
              <a:rPr lang="en-US" sz="3200" i="1" dirty="0" smtClean="0">
                <a:latin typeface="Cambria" pitchFamily="18" charset="0"/>
              </a:rPr>
              <a:t> </a:t>
            </a:r>
            <a:r>
              <a:rPr lang="en-US" sz="3200" dirty="0">
                <a:latin typeface="Cambria" pitchFamily="18" charset="0"/>
              </a:rPr>
              <a:t>spp.</a:t>
            </a:r>
          </a:p>
          <a:p>
            <a:r>
              <a:rPr lang="en-US" sz="3200" i="1" dirty="0" smtClean="0">
                <a:latin typeface="Cambria" pitchFamily="18" charset="0"/>
              </a:rPr>
              <a:t>Yersinia </a:t>
            </a:r>
            <a:r>
              <a:rPr lang="en-US" sz="3200" i="1" dirty="0">
                <a:latin typeface="Cambria" pitchFamily="18" charset="0"/>
              </a:rPr>
              <a:t>spp.</a:t>
            </a:r>
            <a:endParaRPr lang="en-US" sz="3200" dirty="0">
              <a:latin typeface="Cambria" pitchFamily="18" charset="0"/>
            </a:endParaRPr>
          </a:p>
        </p:txBody>
      </p:sp>
    </p:spTree>
    <p:extLst>
      <p:ext uri="{BB962C8B-B14F-4D97-AF65-F5344CB8AC3E}">
        <p14:creationId xmlns="" xmlns:p14="http://schemas.microsoft.com/office/powerpoint/2010/main" val="603467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solidFill>
                  <a:srgbClr val="FF0000"/>
                </a:solidFill>
                <a:latin typeface="Cambria" pitchFamily="18" charset="0"/>
              </a:rPr>
              <a:t>Microbiological Properties</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1143000"/>
            <a:ext cx="9220200" cy="5715000"/>
          </a:xfrm>
        </p:spPr>
        <p:txBody>
          <a:bodyPr>
            <a:normAutofit fontScale="92500" lnSpcReduction="10000"/>
          </a:bodyPr>
          <a:lstStyle/>
          <a:p>
            <a:pPr algn="just"/>
            <a:r>
              <a:rPr lang="en-US" dirty="0" smtClean="0">
                <a:latin typeface="Cambria" pitchFamily="18" charset="0"/>
              </a:rPr>
              <a:t>Gram-negative </a:t>
            </a:r>
            <a:r>
              <a:rPr lang="en-US" dirty="0">
                <a:latin typeface="Cambria" pitchFamily="18" charset="0"/>
              </a:rPr>
              <a:t>and rod shaped (bacilli)</a:t>
            </a:r>
          </a:p>
          <a:p>
            <a:pPr algn="just"/>
            <a:r>
              <a:rPr lang="en-US" dirty="0" smtClean="0">
                <a:latin typeface="Cambria" pitchFamily="18" charset="0"/>
              </a:rPr>
              <a:t>Ferment </a:t>
            </a:r>
            <a:r>
              <a:rPr lang="en-US" dirty="0">
                <a:latin typeface="Cambria" pitchFamily="18" charset="0"/>
              </a:rPr>
              <a:t>glucose with acid and (often) gas production</a:t>
            </a:r>
          </a:p>
          <a:p>
            <a:pPr algn="just"/>
            <a:r>
              <a:rPr lang="en-US" dirty="0" smtClean="0">
                <a:latin typeface="Cambria" pitchFamily="18" charset="0"/>
              </a:rPr>
              <a:t>Reduce </a:t>
            </a:r>
            <a:r>
              <a:rPr lang="en-US" dirty="0">
                <a:latin typeface="Cambria" pitchFamily="18" charset="0"/>
              </a:rPr>
              <a:t>nitrate to nitrite</a:t>
            </a:r>
          </a:p>
          <a:p>
            <a:pPr algn="just"/>
            <a:r>
              <a:rPr lang="en-US" dirty="0" smtClean="0">
                <a:latin typeface="Cambria" pitchFamily="18" charset="0"/>
              </a:rPr>
              <a:t>Grow </a:t>
            </a:r>
            <a:r>
              <a:rPr lang="en-US" dirty="0">
                <a:latin typeface="Cambria" pitchFamily="18" charset="0"/>
              </a:rPr>
              <a:t>on 5% sheep blood or chocolate agar in carbon dioxide or ambient air</a:t>
            </a:r>
          </a:p>
          <a:p>
            <a:pPr algn="just"/>
            <a:r>
              <a:rPr lang="en-US" dirty="0" smtClean="0">
                <a:latin typeface="Cambria" pitchFamily="18" charset="0"/>
              </a:rPr>
              <a:t>Grow </a:t>
            </a:r>
            <a:r>
              <a:rPr lang="en-US" dirty="0">
                <a:latin typeface="Cambria" pitchFamily="18" charset="0"/>
              </a:rPr>
              <a:t>anaerobically (facultative anaerobes)</a:t>
            </a:r>
          </a:p>
          <a:p>
            <a:pPr algn="just"/>
            <a:r>
              <a:rPr lang="en-US" dirty="0" smtClean="0">
                <a:latin typeface="Cambria" pitchFamily="18" charset="0"/>
              </a:rPr>
              <a:t>Catalase </a:t>
            </a:r>
            <a:r>
              <a:rPr lang="en-US" dirty="0">
                <a:latin typeface="Cambria" pitchFamily="18" charset="0"/>
              </a:rPr>
              <a:t>positive and cytochrome oxidase negative</a:t>
            </a:r>
          </a:p>
          <a:p>
            <a:pPr algn="just"/>
            <a:r>
              <a:rPr lang="en-US" dirty="0" smtClean="0">
                <a:latin typeface="Cambria" pitchFamily="18" charset="0"/>
              </a:rPr>
              <a:t>Grow </a:t>
            </a:r>
            <a:r>
              <a:rPr lang="en-US" dirty="0">
                <a:latin typeface="Cambria" pitchFamily="18" charset="0"/>
              </a:rPr>
              <a:t>readily on </a:t>
            </a:r>
            <a:r>
              <a:rPr lang="en-US" dirty="0" err="1">
                <a:latin typeface="Cambria" pitchFamily="18" charset="0"/>
              </a:rPr>
              <a:t>MacConkey</a:t>
            </a:r>
            <a:r>
              <a:rPr lang="en-US" dirty="0">
                <a:latin typeface="Cambria" pitchFamily="18" charset="0"/>
              </a:rPr>
              <a:t> (MAC) and eosin methylene blue (EMB) agars</a:t>
            </a:r>
          </a:p>
          <a:p>
            <a:pPr algn="just"/>
            <a:r>
              <a:rPr lang="en-US" dirty="0" smtClean="0">
                <a:latin typeface="Cambria" pitchFamily="18" charset="0"/>
              </a:rPr>
              <a:t>Grow </a:t>
            </a:r>
            <a:r>
              <a:rPr lang="en-US" dirty="0">
                <a:latin typeface="Cambria" pitchFamily="18" charset="0"/>
              </a:rPr>
              <a:t>readily at 35oC except Yersinia (25o-30oC)</a:t>
            </a:r>
          </a:p>
          <a:p>
            <a:pPr algn="just"/>
            <a:r>
              <a:rPr lang="en-US" dirty="0" smtClean="0">
                <a:latin typeface="Cambria" pitchFamily="18" charset="0"/>
              </a:rPr>
              <a:t>Motile </a:t>
            </a:r>
            <a:r>
              <a:rPr lang="en-US" dirty="0">
                <a:latin typeface="Cambria" pitchFamily="18" charset="0"/>
              </a:rPr>
              <a:t>by peritrichous flagella except </a:t>
            </a:r>
            <a:r>
              <a:rPr lang="en-US" dirty="0" err="1">
                <a:latin typeface="Cambria" pitchFamily="18" charset="0"/>
              </a:rPr>
              <a:t>Shigella</a:t>
            </a:r>
            <a:r>
              <a:rPr lang="en-US" dirty="0">
                <a:latin typeface="Cambria" pitchFamily="18" charset="0"/>
              </a:rPr>
              <a:t> and Klebsiella which are non-motile</a:t>
            </a:r>
          </a:p>
          <a:p>
            <a:pPr algn="just"/>
            <a:r>
              <a:rPr lang="en-US" dirty="0" smtClean="0">
                <a:latin typeface="Cambria" pitchFamily="18" charset="0"/>
              </a:rPr>
              <a:t>Do </a:t>
            </a:r>
            <a:r>
              <a:rPr lang="en-US" dirty="0">
                <a:latin typeface="Cambria" pitchFamily="18" charset="0"/>
              </a:rPr>
              <a:t>not form spores</a:t>
            </a:r>
          </a:p>
        </p:txBody>
      </p:sp>
    </p:spTree>
    <p:extLst>
      <p:ext uri="{BB962C8B-B14F-4D97-AF65-F5344CB8AC3E}">
        <p14:creationId xmlns="" xmlns:p14="http://schemas.microsoft.com/office/powerpoint/2010/main" val="27100510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0" y="1882808"/>
            <a:ext cx="9144000" cy="4975192"/>
          </a:xfrm>
        </p:spPr>
        <p:txBody>
          <a:bodyPr>
            <a:normAutofit/>
          </a:bodyPr>
          <a:lstStyle/>
          <a:p>
            <a:pPr algn="just"/>
            <a:r>
              <a:rPr lang="en-US" dirty="0">
                <a:latin typeface="Cambria" pitchFamily="18" charset="0"/>
              </a:rPr>
              <a:t>Somatic O antigens – these are the heat stable polysaccharide part of the LPS.</a:t>
            </a:r>
          </a:p>
          <a:p>
            <a:pPr algn="just"/>
            <a:r>
              <a:rPr lang="en-US" dirty="0" smtClean="0">
                <a:latin typeface="Cambria" pitchFamily="18" charset="0"/>
              </a:rPr>
              <a:t>Flagellar </a:t>
            </a:r>
            <a:r>
              <a:rPr lang="en-US" dirty="0">
                <a:latin typeface="Cambria" pitchFamily="18" charset="0"/>
              </a:rPr>
              <a:t>H antigens – are heat labile</a:t>
            </a:r>
          </a:p>
          <a:p>
            <a:pPr algn="just"/>
            <a:r>
              <a:rPr lang="en-US" dirty="0" smtClean="0">
                <a:latin typeface="Cambria" pitchFamily="18" charset="0"/>
              </a:rPr>
              <a:t>Envelope </a:t>
            </a:r>
            <a:r>
              <a:rPr lang="en-US" dirty="0">
                <a:latin typeface="Cambria" pitchFamily="18" charset="0"/>
              </a:rPr>
              <a:t>or capsule K antigens – overlay the surface O antigen and may block agglutination by O specific antisera.</a:t>
            </a:r>
          </a:p>
          <a:p>
            <a:pPr algn="just"/>
            <a:r>
              <a:rPr lang="en-US" dirty="0" smtClean="0">
                <a:latin typeface="Cambria" pitchFamily="18" charset="0"/>
              </a:rPr>
              <a:t>Boiling </a:t>
            </a:r>
            <a:r>
              <a:rPr lang="en-US" dirty="0">
                <a:latin typeface="Cambria" pitchFamily="18" charset="0"/>
              </a:rPr>
              <a:t>for 15 minutes will destroy the K antigen and unmask O antigens.</a:t>
            </a:r>
          </a:p>
          <a:p>
            <a:pPr algn="just"/>
            <a:r>
              <a:rPr lang="en-US" dirty="0" smtClean="0">
                <a:latin typeface="Cambria" pitchFamily="18" charset="0"/>
              </a:rPr>
              <a:t>The </a:t>
            </a:r>
            <a:r>
              <a:rPr lang="en-US" dirty="0">
                <a:latin typeface="Cambria" pitchFamily="18" charset="0"/>
              </a:rPr>
              <a:t>K antigen is called the </a:t>
            </a:r>
            <a:r>
              <a:rPr lang="en-US" b="1" dirty="0">
                <a:latin typeface="Cambria" pitchFamily="18" charset="0"/>
              </a:rPr>
              <a:t>Vi </a:t>
            </a:r>
            <a:r>
              <a:rPr lang="en-US" dirty="0">
                <a:latin typeface="Cambria" pitchFamily="18" charset="0"/>
              </a:rPr>
              <a:t>(virulence) antigen in </a:t>
            </a:r>
            <a:r>
              <a:rPr lang="en-US" i="1" dirty="0">
                <a:latin typeface="Cambria" pitchFamily="18" charset="0"/>
              </a:rPr>
              <a:t>Salmonella </a:t>
            </a:r>
            <a:r>
              <a:rPr lang="en-US" i="1" dirty="0" err="1">
                <a:latin typeface="Cambria" pitchFamily="18" charset="0"/>
              </a:rPr>
              <a:t>typhi</a:t>
            </a:r>
            <a:r>
              <a:rPr lang="en-US" dirty="0">
                <a:latin typeface="Cambria" pitchFamily="18" charset="0"/>
              </a:rPr>
              <a:t>.</a:t>
            </a:r>
          </a:p>
        </p:txBody>
      </p:sp>
    </p:spTree>
    <p:extLst>
      <p:ext uri="{BB962C8B-B14F-4D97-AF65-F5344CB8AC3E}">
        <p14:creationId xmlns="" xmlns:p14="http://schemas.microsoft.com/office/powerpoint/2010/main" val="40382417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b="1" dirty="0">
                <a:latin typeface="Cambria" pitchFamily="18" charset="0"/>
              </a:rPr>
              <a:t>Escherichia coli</a:t>
            </a:r>
            <a:br>
              <a:rPr lang="en-US" b="1" dirty="0">
                <a:latin typeface="Cambria" pitchFamily="18" charset="0"/>
              </a:rPr>
            </a:br>
            <a:endParaRPr lang="en-US" dirty="0"/>
          </a:p>
        </p:txBody>
      </p:sp>
    </p:spTree>
    <p:extLst>
      <p:ext uri="{BB962C8B-B14F-4D97-AF65-F5344CB8AC3E}">
        <p14:creationId xmlns="" xmlns:p14="http://schemas.microsoft.com/office/powerpoint/2010/main" val="2312222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Escherichia coli</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1143000"/>
            <a:ext cx="9144000" cy="5715000"/>
          </a:xfrm>
        </p:spPr>
        <p:txBody>
          <a:bodyPr>
            <a:noAutofit/>
          </a:bodyPr>
          <a:lstStyle/>
          <a:p>
            <a:pPr algn="just"/>
            <a:r>
              <a:rPr lang="en-US" sz="3200" dirty="0" smtClean="0">
                <a:latin typeface="Cambria" pitchFamily="18" charset="0"/>
              </a:rPr>
              <a:t>Normal </a:t>
            </a:r>
            <a:r>
              <a:rPr lang="en-US" sz="3200" dirty="0">
                <a:latin typeface="Cambria" pitchFamily="18" charset="0"/>
              </a:rPr>
              <a:t>inhabitant of the G.I. tract.</a:t>
            </a:r>
          </a:p>
          <a:p>
            <a:pPr algn="just"/>
            <a:r>
              <a:rPr lang="en-US" sz="3200" dirty="0" smtClean="0">
                <a:latin typeface="Cambria" pitchFamily="18" charset="0"/>
              </a:rPr>
              <a:t>Some </a:t>
            </a:r>
            <a:r>
              <a:rPr lang="en-US" sz="3200" dirty="0">
                <a:latin typeface="Cambria" pitchFamily="18" charset="0"/>
              </a:rPr>
              <a:t>strains cause various forms of gastroenteritis.</a:t>
            </a:r>
          </a:p>
          <a:p>
            <a:pPr algn="just"/>
            <a:r>
              <a:rPr lang="en-US" sz="3200" dirty="0" smtClean="0">
                <a:latin typeface="Cambria" pitchFamily="18" charset="0"/>
              </a:rPr>
              <a:t>Is </a:t>
            </a:r>
            <a:r>
              <a:rPr lang="en-US" sz="3200" dirty="0">
                <a:latin typeface="Cambria" pitchFamily="18" charset="0"/>
              </a:rPr>
              <a:t>a major cause of urinary tract infection and neonatal meningitis and septicemia.</a:t>
            </a:r>
          </a:p>
          <a:p>
            <a:pPr algn="just"/>
            <a:r>
              <a:rPr lang="en-US" sz="3200" dirty="0" smtClean="0">
                <a:latin typeface="Cambria" pitchFamily="18" charset="0"/>
              </a:rPr>
              <a:t>May </a:t>
            </a:r>
            <a:r>
              <a:rPr lang="en-US" sz="3200" dirty="0">
                <a:latin typeface="Cambria" pitchFamily="18" charset="0"/>
              </a:rPr>
              <a:t>have a capsule.</a:t>
            </a:r>
          </a:p>
          <a:p>
            <a:pPr algn="just"/>
            <a:r>
              <a:rPr lang="en-US" sz="3200" dirty="0" smtClean="0">
                <a:latin typeface="Cambria" pitchFamily="18" charset="0"/>
              </a:rPr>
              <a:t>Most </a:t>
            </a:r>
            <a:r>
              <a:rPr lang="en-US" sz="3200" dirty="0">
                <a:latin typeface="Cambria" pitchFamily="18" charset="0"/>
              </a:rPr>
              <a:t>are motile.</a:t>
            </a:r>
          </a:p>
          <a:p>
            <a:pPr algn="just"/>
            <a:r>
              <a:rPr lang="en-US" sz="3200" dirty="0" smtClean="0">
                <a:latin typeface="Cambria" pitchFamily="18" charset="0"/>
              </a:rPr>
              <a:t>Antigenic </a:t>
            </a:r>
            <a:r>
              <a:rPr lang="en-US" sz="3200" dirty="0">
                <a:latin typeface="Cambria" pitchFamily="18" charset="0"/>
              </a:rPr>
              <a:t>structure - has O, H, and K antigens. K1 has a strong association with virulence, particularly meningitis in neonates.</a:t>
            </a:r>
          </a:p>
        </p:txBody>
      </p:sp>
    </p:spTree>
    <p:extLst>
      <p:ext uri="{BB962C8B-B14F-4D97-AF65-F5344CB8AC3E}">
        <p14:creationId xmlns="" xmlns:p14="http://schemas.microsoft.com/office/powerpoint/2010/main" val="31053180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a:solidFill>
                  <a:srgbClr val="FF0000"/>
                </a:solidFill>
                <a:latin typeface="Cambria" pitchFamily="18" charset="0"/>
              </a:rPr>
              <a:t>Virulence factors</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990600"/>
            <a:ext cx="9144000" cy="5867400"/>
          </a:xfrm>
        </p:spPr>
        <p:txBody>
          <a:bodyPr>
            <a:normAutofit fontScale="92500" lnSpcReduction="20000"/>
          </a:bodyPr>
          <a:lstStyle/>
          <a:p>
            <a:endParaRPr lang="en-US" b="1" dirty="0" smtClean="0">
              <a:latin typeface="Cambria" pitchFamily="18" charset="0"/>
            </a:endParaRPr>
          </a:p>
          <a:p>
            <a:r>
              <a:rPr lang="en-US" b="1" dirty="0" smtClean="0">
                <a:latin typeface="Cambria" pitchFamily="18" charset="0"/>
              </a:rPr>
              <a:t>Toxins</a:t>
            </a:r>
            <a:endParaRPr lang="en-US" b="1" dirty="0">
              <a:latin typeface="Cambria" pitchFamily="18" charset="0"/>
            </a:endParaRPr>
          </a:p>
          <a:p>
            <a:pPr algn="just"/>
            <a:r>
              <a:rPr lang="en-US" dirty="0" smtClean="0">
                <a:latin typeface="Cambria" pitchFamily="18" charset="0"/>
              </a:rPr>
              <a:t>Enterotoxins </a:t>
            </a:r>
            <a:r>
              <a:rPr lang="en-US" dirty="0">
                <a:latin typeface="Cambria" pitchFamily="18" charset="0"/>
              </a:rPr>
              <a:t>– produced by enterotoxigenic strains of </a:t>
            </a:r>
            <a:r>
              <a:rPr lang="en-US" i="1" dirty="0">
                <a:latin typeface="Cambria" pitchFamily="18" charset="0"/>
              </a:rPr>
              <a:t>E. coli </a:t>
            </a:r>
            <a:r>
              <a:rPr lang="en-US" dirty="0">
                <a:latin typeface="Cambria" pitchFamily="18" charset="0"/>
              </a:rPr>
              <a:t>(ETEC). Causes a movement of water and ions from the tissues to the bowel resulting in watery diarrhea.</a:t>
            </a:r>
          </a:p>
          <a:p>
            <a:pPr algn="just"/>
            <a:r>
              <a:rPr lang="en-US" dirty="0" smtClean="0">
                <a:latin typeface="Cambria" pitchFamily="18" charset="0"/>
              </a:rPr>
              <a:t>Shiga-type </a:t>
            </a:r>
            <a:r>
              <a:rPr lang="en-US" dirty="0">
                <a:latin typeface="Cambria" pitchFamily="18" charset="0"/>
              </a:rPr>
              <a:t>toxin – also called the verotoxin -produced by enterohemorrhagic strains of E. coli (EHEC) – is cytotoxic, enterotoxic, neurotoxic, and may cause diarrhea and ulceration of the G.I. tract.</a:t>
            </a:r>
          </a:p>
          <a:p>
            <a:pPr algn="just"/>
            <a:r>
              <a:rPr lang="en-US" dirty="0" smtClean="0">
                <a:latin typeface="Cambria" pitchFamily="18" charset="0"/>
              </a:rPr>
              <a:t>Enteroaggregative </a:t>
            </a:r>
            <a:r>
              <a:rPr lang="en-US" dirty="0">
                <a:latin typeface="Cambria" pitchFamily="18" charset="0"/>
              </a:rPr>
              <a:t>toxin - (EAEC) – causes watery diarrhea.</a:t>
            </a:r>
          </a:p>
          <a:p>
            <a:pPr algn="just"/>
            <a:r>
              <a:rPr lang="en-US" dirty="0" smtClean="0">
                <a:latin typeface="Cambria" pitchFamily="18" charset="0"/>
              </a:rPr>
              <a:t>Hemolysins </a:t>
            </a:r>
            <a:r>
              <a:rPr lang="en-US" dirty="0">
                <a:latin typeface="Cambria" pitchFamily="18" charset="0"/>
              </a:rPr>
              <a:t>– two different types may be found: cell bound and secreted.</a:t>
            </a:r>
          </a:p>
          <a:p>
            <a:pPr algn="just"/>
            <a:r>
              <a:rPr lang="en-US" dirty="0" smtClean="0">
                <a:latin typeface="Cambria" pitchFamily="18" charset="0"/>
              </a:rPr>
              <a:t>They </a:t>
            </a:r>
            <a:r>
              <a:rPr lang="en-US" dirty="0">
                <a:latin typeface="Cambria" pitchFamily="18" charset="0"/>
              </a:rPr>
              <a:t>lyse RBCs and leukocytes and may help to inhibit phagocytosis when cell bound</a:t>
            </a:r>
            <a:r>
              <a:rPr lang="en-US" dirty="0" smtClean="0">
                <a:latin typeface="Cambria" pitchFamily="18" charset="0"/>
              </a:rPr>
              <a:t>.</a:t>
            </a:r>
          </a:p>
          <a:p>
            <a:pPr algn="just"/>
            <a:r>
              <a:rPr lang="en-US" b="1" dirty="0">
                <a:latin typeface="Cambria" pitchFamily="18" charset="0"/>
              </a:rPr>
              <a:t>Adhesions </a:t>
            </a:r>
            <a:r>
              <a:rPr lang="en-US" dirty="0">
                <a:latin typeface="Cambria" pitchFamily="18" charset="0"/>
              </a:rPr>
              <a:t>– are also called colonization factors and include both pili or fimbriae and non-</a:t>
            </a:r>
            <a:r>
              <a:rPr lang="en-US" dirty="0" err="1">
                <a:latin typeface="Cambria" pitchFamily="18" charset="0"/>
              </a:rPr>
              <a:t>fimbrial</a:t>
            </a:r>
            <a:r>
              <a:rPr lang="en-US" dirty="0">
                <a:latin typeface="Cambria" pitchFamily="18" charset="0"/>
              </a:rPr>
              <a:t> factors involved in attachment.</a:t>
            </a:r>
          </a:p>
        </p:txBody>
      </p:sp>
    </p:spTree>
    <p:extLst>
      <p:ext uri="{BB962C8B-B14F-4D97-AF65-F5344CB8AC3E}">
        <p14:creationId xmlns="" xmlns:p14="http://schemas.microsoft.com/office/powerpoint/2010/main" val="3923176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882808"/>
            <a:ext cx="9144000" cy="4975192"/>
          </a:xfrm>
        </p:spPr>
        <p:txBody>
          <a:bodyPr/>
          <a:lstStyle/>
          <a:p>
            <a:pPr marL="64008" indent="0">
              <a:buNone/>
            </a:pPr>
            <a:r>
              <a:rPr lang="en-US" dirty="0">
                <a:latin typeface="Cambria" pitchFamily="18" charset="0"/>
              </a:rPr>
              <a:t>Virulence factors that protect the bacteria from host defenses</a:t>
            </a:r>
          </a:p>
          <a:p>
            <a:r>
              <a:rPr lang="en-US" dirty="0" smtClean="0">
                <a:latin typeface="Cambria" pitchFamily="18" charset="0"/>
              </a:rPr>
              <a:t>Capsule</a:t>
            </a:r>
            <a:endParaRPr lang="en-US" dirty="0">
              <a:latin typeface="Cambria" pitchFamily="18" charset="0"/>
            </a:endParaRPr>
          </a:p>
          <a:p>
            <a:r>
              <a:rPr lang="en-US" dirty="0" smtClean="0">
                <a:latin typeface="Cambria" pitchFamily="18" charset="0"/>
              </a:rPr>
              <a:t>Outer </a:t>
            </a:r>
            <a:r>
              <a:rPr lang="en-US" dirty="0">
                <a:latin typeface="Cambria" pitchFamily="18" charset="0"/>
              </a:rPr>
              <a:t>membrane proteins - are involved in helping the organism to invade by helping in attachment (acting as adhesion) and in initiating endocytosis.</a:t>
            </a:r>
          </a:p>
        </p:txBody>
      </p:sp>
    </p:spTree>
    <p:extLst>
      <p:ext uri="{BB962C8B-B14F-4D97-AF65-F5344CB8AC3E}">
        <p14:creationId xmlns="" xmlns:p14="http://schemas.microsoft.com/office/powerpoint/2010/main" val="42677858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a:latin typeface="Cambria" pitchFamily="18" charset="0"/>
              </a:rPr>
              <a:t>CLINICAL SIGNIFICANCE</a:t>
            </a:r>
            <a:br>
              <a:rPr lang="en-US" b="1" dirty="0">
                <a:latin typeface="Cambria" pitchFamily="18" charset="0"/>
              </a:rPr>
            </a:br>
            <a:endParaRPr lang="en-US" b="1" dirty="0">
              <a:latin typeface="Cambria" pitchFamily="18" charset="0"/>
            </a:endParaRPr>
          </a:p>
        </p:txBody>
      </p:sp>
      <p:sp>
        <p:nvSpPr>
          <p:cNvPr id="3" name="Content Placeholder 2"/>
          <p:cNvSpPr>
            <a:spLocks noGrp="1"/>
          </p:cNvSpPr>
          <p:nvPr>
            <p:ph sz="quarter" idx="1"/>
          </p:nvPr>
        </p:nvSpPr>
        <p:spPr>
          <a:xfrm>
            <a:off x="0" y="1219200"/>
            <a:ext cx="9144000" cy="5638800"/>
          </a:xfrm>
        </p:spPr>
        <p:txBody>
          <a:bodyPr>
            <a:normAutofit/>
          </a:bodyPr>
          <a:lstStyle/>
          <a:p>
            <a:pPr algn="just"/>
            <a:r>
              <a:rPr lang="en-US" sz="3200" i="1" dirty="0" smtClean="0">
                <a:latin typeface="Cambria" pitchFamily="18" charset="0"/>
              </a:rPr>
              <a:t>E </a:t>
            </a:r>
            <a:r>
              <a:rPr lang="en-US" sz="3200" i="1" dirty="0">
                <a:latin typeface="Cambria" pitchFamily="18" charset="0"/>
              </a:rPr>
              <a:t>coli </a:t>
            </a:r>
            <a:r>
              <a:rPr lang="en-US" sz="3200" dirty="0">
                <a:latin typeface="Cambria" pitchFamily="18" charset="0"/>
              </a:rPr>
              <a:t>is the most common cause of urinary tract infection and accounts for approximately 90% of first urinary tract infections in young women.</a:t>
            </a:r>
          </a:p>
          <a:p>
            <a:pPr algn="just"/>
            <a:r>
              <a:rPr lang="en-US" sz="3200" dirty="0" smtClean="0">
                <a:latin typeface="Cambria" pitchFamily="18" charset="0"/>
              </a:rPr>
              <a:t>Can </a:t>
            </a:r>
            <a:r>
              <a:rPr lang="en-US" sz="3200" dirty="0">
                <a:latin typeface="Cambria" pitchFamily="18" charset="0"/>
              </a:rPr>
              <a:t>lead to acute cystitis (bladder infection) and pyelonephritis (kidney infection).</a:t>
            </a:r>
          </a:p>
          <a:p>
            <a:pPr algn="just"/>
            <a:r>
              <a:rPr lang="en-US" sz="3200" dirty="0" smtClean="0">
                <a:latin typeface="Cambria" pitchFamily="18" charset="0"/>
              </a:rPr>
              <a:t>Signs &amp; Symptoms </a:t>
            </a:r>
            <a:r>
              <a:rPr lang="en-US" sz="3200" dirty="0">
                <a:latin typeface="Cambria" pitchFamily="18" charset="0"/>
              </a:rPr>
              <a:t>- urinary frequency, dysuria, hematuria, and pyuria.</a:t>
            </a:r>
          </a:p>
          <a:p>
            <a:pPr algn="just"/>
            <a:r>
              <a:rPr lang="en-US" sz="3200" dirty="0" smtClean="0">
                <a:latin typeface="Cambria" pitchFamily="18" charset="0"/>
              </a:rPr>
              <a:t>Urinary </a:t>
            </a:r>
            <a:r>
              <a:rPr lang="en-US" sz="3200" dirty="0">
                <a:latin typeface="Cambria" pitchFamily="18" charset="0"/>
              </a:rPr>
              <a:t>tract infection can result in bacteremia with clinical signs of sepsis</a:t>
            </a:r>
          </a:p>
        </p:txBody>
      </p:sp>
    </p:spTree>
    <p:extLst>
      <p:ext uri="{BB962C8B-B14F-4D97-AF65-F5344CB8AC3E}">
        <p14:creationId xmlns="" xmlns:p14="http://schemas.microsoft.com/office/powerpoint/2010/main" val="63017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Pathogenesis </a:t>
            </a:r>
            <a:r>
              <a:rPr lang="en-US" dirty="0" err="1" smtClean="0"/>
              <a:t>cont</a:t>
            </a:r>
            <a:r>
              <a:rPr lang="en-US" dirty="0" smtClean="0"/>
              <a:t>…….</a:t>
            </a:r>
            <a:endParaRPr lang="en-US" dirty="0"/>
          </a:p>
        </p:txBody>
      </p:sp>
      <p:sp>
        <p:nvSpPr>
          <p:cNvPr id="3" name="Content Placeholder 2"/>
          <p:cNvSpPr>
            <a:spLocks noGrp="1"/>
          </p:cNvSpPr>
          <p:nvPr>
            <p:ph sz="quarter" idx="1"/>
          </p:nvPr>
        </p:nvSpPr>
        <p:spPr>
          <a:xfrm>
            <a:off x="152400" y="1447800"/>
            <a:ext cx="8839200" cy="4953000"/>
          </a:xfrm>
        </p:spPr>
        <p:txBody>
          <a:bodyPr>
            <a:noAutofit/>
          </a:bodyPr>
          <a:lstStyle/>
          <a:p>
            <a:pPr algn="just"/>
            <a:r>
              <a:rPr lang="en-US" sz="2500" dirty="0" smtClean="0">
                <a:latin typeface="Cambria" pitchFamily="18" charset="0"/>
              </a:rPr>
              <a:t>Chronic </a:t>
            </a:r>
            <a:r>
              <a:rPr lang="en-US" sz="2500" dirty="0">
                <a:latin typeface="Cambria" pitchFamily="18" charset="0"/>
              </a:rPr>
              <a:t>gonococcal cervicitis or proctitis is often asymptomatic. </a:t>
            </a:r>
          </a:p>
          <a:p>
            <a:pPr algn="just"/>
            <a:r>
              <a:rPr lang="en-US" sz="2500" dirty="0" smtClean="0">
                <a:latin typeface="Cambria" pitchFamily="18" charset="0"/>
              </a:rPr>
              <a:t>Gonococcal </a:t>
            </a:r>
            <a:r>
              <a:rPr lang="en-US" sz="2500" dirty="0">
                <a:latin typeface="Cambria" pitchFamily="18" charset="0"/>
              </a:rPr>
              <a:t>bacteremia leads to skin lesions on the hands, forearms, feet, and legs and to tenosynovitis and suppurative arthritis, usually of the knees, ankles, and wrists. </a:t>
            </a:r>
          </a:p>
          <a:p>
            <a:pPr algn="just"/>
            <a:r>
              <a:rPr lang="en-US" sz="2500" dirty="0">
                <a:latin typeface="Cambria" pitchFamily="18" charset="0"/>
              </a:rPr>
              <a:t> </a:t>
            </a:r>
            <a:r>
              <a:rPr lang="en-US" sz="2500" dirty="0" smtClean="0">
                <a:latin typeface="Cambria" pitchFamily="18" charset="0"/>
              </a:rPr>
              <a:t>Gonococcal </a:t>
            </a:r>
            <a:r>
              <a:rPr lang="en-US" sz="2500" b="1" dirty="0">
                <a:latin typeface="Cambria" pitchFamily="18" charset="0"/>
              </a:rPr>
              <a:t>ophthalmia neonatorum</a:t>
            </a:r>
            <a:r>
              <a:rPr lang="en-US" sz="2500" dirty="0">
                <a:latin typeface="Cambria" pitchFamily="18" charset="0"/>
              </a:rPr>
              <a:t>, an infection of the eye of the newborn, is acquired during passage through an infected birth canal. </a:t>
            </a:r>
          </a:p>
          <a:p>
            <a:pPr algn="just"/>
            <a:r>
              <a:rPr lang="en-US" sz="2500" dirty="0" smtClean="0">
                <a:latin typeface="Cambria" pitchFamily="18" charset="0"/>
              </a:rPr>
              <a:t>To </a:t>
            </a:r>
            <a:r>
              <a:rPr lang="en-US" sz="2500" dirty="0">
                <a:latin typeface="Cambria" pitchFamily="18" charset="0"/>
              </a:rPr>
              <a:t>prevent gonococcal ophthalmia neonatorum, instillation of tetracycline, erythromycin, or silver nitrate into the conjunctival sac of the newborn is compulsory in the United States. </a:t>
            </a:r>
          </a:p>
          <a:p>
            <a:pPr marL="0" indent="0" algn="just">
              <a:buNone/>
            </a:pPr>
            <a:r>
              <a:rPr lang="en-US" sz="2500" dirty="0">
                <a:latin typeface="Cambria" pitchFamily="18" charset="0"/>
              </a:rPr>
              <a:t> </a:t>
            </a:r>
          </a:p>
          <a:p>
            <a:endParaRPr lang="en-US" sz="2400" dirty="0"/>
          </a:p>
        </p:txBody>
      </p:sp>
    </p:spTree>
    <p:extLst>
      <p:ext uri="{BB962C8B-B14F-4D97-AF65-F5344CB8AC3E}">
        <p14:creationId xmlns="" xmlns:p14="http://schemas.microsoft.com/office/powerpoint/2010/main" val="34617639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fontScale="90000"/>
          </a:bodyPr>
          <a:lstStyle/>
          <a:p>
            <a:r>
              <a:rPr lang="en-US" b="1" i="1" dirty="0"/>
              <a:t>E. coli </a:t>
            </a:r>
            <a:r>
              <a:rPr lang="en-US" b="1" dirty="0"/>
              <a:t>infections</a:t>
            </a:r>
            <a:br>
              <a:rPr lang="en-US" b="1" dirty="0"/>
            </a:br>
            <a:endParaRPr lang="en-US" b="1" dirty="0"/>
          </a:p>
        </p:txBody>
      </p:sp>
      <p:sp>
        <p:nvSpPr>
          <p:cNvPr id="3" name="Content Placeholder 2"/>
          <p:cNvSpPr>
            <a:spLocks noGrp="1"/>
          </p:cNvSpPr>
          <p:nvPr>
            <p:ph sz="quarter" idx="1"/>
          </p:nvPr>
        </p:nvSpPr>
        <p:spPr>
          <a:xfrm>
            <a:off x="0" y="1066800"/>
            <a:ext cx="9144000" cy="5791200"/>
          </a:xfrm>
        </p:spPr>
        <p:txBody>
          <a:bodyPr>
            <a:normAutofit/>
          </a:bodyPr>
          <a:lstStyle/>
          <a:p>
            <a:pPr marL="64008" indent="0" algn="just">
              <a:buNone/>
            </a:pPr>
            <a:r>
              <a:rPr lang="en-US" b="1" dirty="0" smtClean="0">
                <a:solidFill>
                  <a:srgbClr val="FF0000"/>
                </a:solidFill>
              </a:rPr>
              <a:t>Neonatal </a:t>
            </a:r>
            <a:r>
              <a:rPr lang="en-US" b="1" dirty="0">
                <a:solidFill>
                  <a:srgbClr val="FF0000"/>
                </a:solidFill>
              </a:rPr>
              <a:t>meningitis</a:t>
            </a:r>
            <a:r>
              <a:rPr lang="en-US" b="1" dirty="0"/>
              <a:t> </a:t>
            </a:r>
            <a:r>
              <a:rPr lang="en-US" dirty="0"/>
              <a:t>– is the leading cause of </a:t>
            </a:r>
            <a:r>
              <a:rPr lang="en-US" dirty="0" smtClean="0"/>
              <a:t>neonatal meningitis </a:t>
            </a:r>
            <a:r>
              <a:rPr lang="en-US" dirty="0"/>
              <a:t>and septicemia with a high mortality rate.</a:t>
            </a:r>
          </a:p>
          <a:p>
            <a:pPr algn="just"/>
            <a:r>
              <a:rPr lang="en-US" dirty="0" smtClean="0"/>
              <a:t>Usually </a:t>
            </a:r>
            <a:r>
              <a:rPr lang="en-US" dirty="0"/>
              <a:t>caused by strains with the K capsular antigen.</a:t>
            </a:r>
          </a:p>
          <a:p>
            <a:pPr marL="64008" indent="0" algn="just">
              <a:buNone/>
            </a:pPr>
            <a:r>
              <a:rPr lang="en-US" b="1" dirty="0">
                <a:solidFill>
                  <a:srgbClr val="FF0000"/>
                </a:solidFill>
              </a:rPr>
              <a:t>Gastroenteritis</a:t>
            </a:r>
            <a:r>
              <a:rPr lang="en-US" b="1" dirty="0"/>
              <a:t> </a:t>
            </a:r>
            <a:r>
              <a:rPr lang="en-US" dirty="0"/>
              <a:t>– there are several distinct types of </a:t>
            </a:r>
            <a:r>
              <a:rPr lang="en-US" i="1" dirty="0"/>
              <a:t>E. coli </a:t>
            </a:r>
            <a:r>
              <a:rPr lang="en-US" dirty="0"/>
              <a:t>that are involved in different types of gastroenteritis:</a:t>
            </a:r>
          </a:p>
          <a:p>
            <a:pPr algn="just"/>
            <a:r>
              <a:rPr lang="en-US" dirty="0" smtClean="0"/>
              <a:t>Enterotoxigenic </a:t>
            </a:r>
            <a:r>
              <a:rPr lang="en-US" i="1" dirty="0"/>
              <a:t>E. Coli </a:t>
            </a:r>
            <a:r>
              <a:rPr lang="en-US" dirty="0"/>
              <a:t>(ETEC),</a:t>
            </a:r>
          </a:p>
          <a:p>
            <a:pPr algn="just"/>
            <a:r>
              <a:rPr lang="en-US" dirty="0" smtClean="0"/>
              <a:t>Enteroinvasive </a:t>
            </a:r>
            <a:r>
              <a:rPr lang="en-US" i="1" dirty="0"/>
              <a:t>E. Coli </a:t>
            </a:r>
            <a:r>
              <a:rPr lang="en-US" dirty="0"/>
              <a:t>(EIEC),</a:t>
            </a:r>
          </a:p>
          <a:p>
            <a:pPr algn="just"/>
            <a:r>
              <a:rPr lang="en-US" dirty="0" smtClean="0"/>
              <a:t>Enteropathogenic </a:t>
            </a:r>
            <a:r>
              <a:rPr lang="en-US" i="1" dirty="0"/>
              <a:t>E. Coli </a:t>
            </a:r>
            <a:r>
              <a:rPr lang="en-US" dirty="0"/>
              <a:t>(EPEC) ,</a:t>
            </a:r>
          </a:p>
          <a:p>
            <a:pPr algn="just"/>
            <a:r>
              <a:rPr lang="en-US" dirty="0"/>
              <a:t>E</a:t>
            </a:r>
            <a:r>
              <a:rPr lang="en-US" dirty="0" smtClean="0"/>
              <a:t>nteroaggregative </a:t>
            </a:r>
            <a:r>
              <a:rPr lang="en-US" i="1" dirty="0"/>
              <a:t>E. Coli </a:t>
            </a:r>
            <a:r>
              <a:rPr lang="en-US" dirty="0"/>
              <a:t>(EAEC), and</a:t>
            </a:r>
          </a:p>
          <a:p>
            <a:pPr algn="just"/>
            <a:r>
              <a:rPr lang="en-US" dirty="0" smtClean="0"/>
              <a:t>Enterohemorrhagic </a:t>
            </a:r>
            <a:r>
              <a:rPr lang="en-US" i="1" dirty="0"/>
              <a:t>E. Coli </a:t>
            </a:r>
            <a:r>
              <a:rPr lang="en-US" dirty="0"/>
              <a:t>(EHEC). 356</a:t>
            </a:r>
          </a:p>
        </p:txBody>
      </p:sp>
    </p:spTree>
    <p:extLst>
      <p:ext uri="{BB962C8B-B14F-4D97-AF65-F5344CB8AC3E}">
        <p14:creationId xmlns="" xmlns:p14="http://schemas.microsoft.com/office/powerpoint/2010/main" val="29430280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219200"/>
          </a:xfrm>
        </p:spPr>
        <p:txBody>
          <a:bodyPr>
            <a:normAutofit/>
          </a:bodyPr>
          <a:lstStyle/>
          <a:p>
            <a:r>
              <a:rPr lang="en-US" b="1" dirty="0"/>
              <a:t>E. coli gastroenteritis</a:t>
            </a:r>
            <a:br>
              <a:rPr lang="en-US" b="1" dirty="0"/>
            </a:br>
            <a:endParaRPr lang="en-US" b="1" dirty="0"/>
          </a:p>
        </p:txBody>
      </p:sp>
      <p:sp>
        <p:nvSpPr>
          <p:cNvPr id="3" name="Content Placeholder 2"/>
          <p:cNvSpPr>
            <a:spLocks noGrp="1"/>
          </p:cNvSpPr>
          <p:nvPr>
            <p:ph sz="quarter" idx="1"/>
          </p:nvPr>
        </p:nvSpPr>
        <p:spPr>
          <a:xfrm>
            <a:off x="0" y="1066800"/>
            <a:ext cx="9144000" cy="5791200"/>
          </a:xfrm>
        </p:spPr>
        <p:txBody>
          <a:bodyPr>
            <a:normAutofit/>
          </a:bodyPr>
          <a:lstStyle/>
          <a:p>
            <a:pPr marL="64008" indent="0" algn="just">
              <a:buNone/>
            </a:pPr>
            <a:r>
              <a:rPr lang="en-US" sz="3200" b="1" dirty="0" smtClean="0">
                <a:solidFill>
                  <a:srgbClr val="FF0000"/>
                </a:solidFill>
                <a:latin typeface="Cambria" pitchFamily="18" charset="0"/>
              </a:rPr>
              <a:t>ETEC </a:t>
            </a:r>
            <a:endParaRPr lang="en-US" sz="3200" dirty="0" smtClean="0">
              <a:solidFill>
                <a:srgbClr val="FF0000"/>
              </a:solidFill>
              <a:latin typeface="Cambria" pitchFamily="18" charset="0"/>
            </a:endParaRPr>
          </a:p>
          <a:p>
            <a:pPr marL="64008" indent="0" algn="just">
              <a:buNone/>
            </a:pPr>
            <a:r>
              <a:rPr lang="en-US" sz="3200" dirty="0" smtClean="0">
                <a:latin typeface="Cambria" pitchFamily="18" charset="0"/>
              </a:rPr>
              <a:t>This is </a:t>
            </a:r>
            <a:r>
              <a:rPr lang="en-US" sz="3200" dirty="0">
                <a:latin typeface="Cambria" pitchFamily="18" charset="0"/>
              </a:rPr>
              <a:t>a common cause of traveler’s diarrhea and diarrhea in children in developing countries.</a:t>
            </a:r>
          </a:p>
          <a:p>
            <a:pPr algn="just"/>
            <a:r>
              <a:rPr lang="en-US" sz="3200" dirty="0" smtClean="0">
                <a:latin typeface="Cambria" pitchFamily="18" charset="0"/>
              </a:rPr>
              <a:t>The </a:t>
            </a:r>
            <a:r>
              <a:rPr lang="en-US" sz="3200" dirty="0">
                <a:latin typeface="Cambria" pitchFamily="18" charset="0"/>
              </a:rPr>
              <a:t>organism attaches to the intestinal mucosa via colonization factors and then liberates enterotoxin.</a:t>
            </a:r>
          </a:p>
          <a:p>
            <a:pPr algn="just"/>
            <a:r>
              <a:rPr lang="en-US" sz="3200" dirty="0" smtClean="0">
                <a:latin typeface="Cambria" pitchFamily="18" charset="0"/>
              </a:rPr>
              <a:t>The </a:t>
            </a:r>
            <a:r>
              <a:rPr lang="en-US" sz="3200" dirty="0">
                <a:latin typeface="Cambria" pitchFamily="18" charset="0"/>
              </a:rPr>
              <a:t>disease is characterized by a watery diarrhea, nausea, abdominal cramps and low-grade fever for 1-5 days.</a:t>
            </a:r>
          </a:p>
          <a:p>
            <a:pPr algn="just"/>
            <a:r>
              <a:rPr lang="en-US" sz="3200" dirty="0" smtClean="0">
                <a:latin typeface="Cambria" pitchFamily="18" charset="0"/>
              </a:rPr>
              <a:t>Transmission </a:t>
            </a:r>
            <a:r>
              <a:rPr lang="en-US" sz="3200" dirty="0">
                <a:latin typeface="Cambria" pitchFamily="18" charset="0"/>
              </a:rPr>
              <a:t>is via contaminated food or water.</a:t>
            </a:r>
          </a:p>
        </p:txBody>
      </p:sp>
    </p:spTree>
    <p:extLst>
      <p:ext uri="{BB962C8B-B14F-4D97-AF65-F5344CB8AC3E}">
        <p14:creationId xmlns="" xmlns:p14="http://schemas.microsoft.com/office/powerpoint/2010/main" val="689141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882808"/>
            <a:ext cx="9144000" cy="4975192"/>
          </a:xfrm>
        </p:spPr>
        <p:txBody>
          <a:bodyPr>
            <a:normAutofit fontScale="92500" lnSpcReduction="20000"/>
          </a:bodyPr>
          <a:lstStyle/>
          <a:p>
            <a:pPr marL="64008" indent="0" algn="just">
              <a:buNone/>
            </a:pPr>
            <a:r>
              <a:rPr lang="en-US" sz="3200" b="1" dirty="0">
                <a:solidFill>
                  <a:srgbClr val="FF0000"/>
                </a:solidFill>
                <a:latin typeface="Cambria" pitchFamily="18" charset="0"/>
              </a:rPr>
              <a:t>EPEC </a:t>
            </a:r>
            <a:endParaRPr lang="en-US" sz="3200" dirty="0" smtClean="0">
              <a:solidFill>
                <a:srgbClr val="FF0000"/>
              </a:solidFill>
              <a:latin typeface="Cambria" pitchFamily="18" charset="0"/>
            </a:endParaRPr>
          </a:p>
          <a:p>
            <a:pPr algn="just"/>
            <a:r>
              <a:rPr lang="en-US" sz="3200" dirty="0" smtClean="0">
                <a:latin typeface="Cambria" pitchFamily="18" charset="0"/>
              </a:rPr>
              <a:t> </a:t>
            </a:r>
            <a:r>
              <a:rPr lang="en-US" sz="3200" dirty="0">
                <a:latin typeface="Cambria" pitchFamily="18" charset="0"/>
              </a:rPr>
              <a:t>Diarrhea with large amounts of mucous without blood or pus occurs along with vomiting, malaise and low grade fever.</a:t>
            </a:r>
          </a:p>
          <a:p>
            <a:pPr algn="just"/>
            <a:r>
              <a:rPr lang="en-US" sz="3200" dirty="0" smtClean="0">
                <a:latin typeface="Cambria" pitchFamily="18" charset="0"/>
              </a:rPr>
              <a:t>This </a:t>
            </a:r>
            <a:r>
              <a:rPr lang="en-US" sz="3200" dirty="0">
                <a:latin typeface="Cambria" pitchFamily="18" charset="0"/>
              </a:rPr>
              <a:t>is a problem mainly in hospitalized infants and in day care centers</a:t>
            </a:r>
            <a:r>
              <a:rPr lang="en-US" sz="3200" dirty="0" smtClean="0">
                <a:latin typeface="Cambria" pitchFamily="18" charset="0"/>
              </a:rPr>
              <a:t>.</a:t>
            </a:r>
          </a:p>
          <a:p>
            <a:pPr marL="64008" indent="0" algn="just">
              <a:buNone/>
            </a:pPr>
            <a:r>
              <a:rPr lang="en-US" sz="3200" b="1" dirty="0">
                <a:solidFill>
                  <a:srgbClr val="FF0000"/>
                </a:solidFill>
                <a:latin typeface="Cambria" pitchFamily="18" charset="0"/>
              </a:rPr>
              <a:t>EHEC </a:t>
            </a:r>
            <a:endParaRPr lang="en-US" sz="3200" dirty="0">
              <a:solidFill>
                <a:srgbClr val="FF0000"/>
              </a:solidFill>
              <a:latin typeface="Cambria" pitchFamily="18" charset="0"/>
            </a:endParaRPr>
          </a:p>
          <a:p>
            <a:pPr algn="just"/>
            <a:r>
              <a:rPr lang="en-US" sz="3200" dirty="0" smtClean="0">
                <a:latin typeface="Cambria" pitchFamily="18" charset="0"/>
              </a:rPr>
              <a:t> </a:t>
            </a:r>
            <a:r>
              <a:rPr lang="en-US" sz="3200" dirty="0">
                <a:latin typeface="Cambria" pitchFamily="18" charset="0"/>
              </a:rPr>
              <a:t>The organism attaches via pili to the intestinal mucosa and liberates the </a:t>
            </a:r>
            <a:r>
              <a:rPr lang="en-US" sz="3200" dirty="0" err="1">
                <a:latin typeface="Cambria" pitchFamily="18" charset="0"/>
              </a:rPr>
              <a:t>shiga</a:t>
            </a:r>
            <a:r>
              <a:rPr lang="en-US" sz="3200" dirty="0">
                <a:latin typeface="Cambria" pitchFamily="18" charset="0"/>
              </a:rPr>
              <a:t>-like toxin.</a:t>
            </a:r>
          </a:p>
          <a:p>
            <a:pPr algn="just"/>
            <a:r>
              <a:rPr lang="en-US" sz="3200" dirty="0" smtClean="0">
                <a:latin typeface="Cambria" pitchFamily="18" charset="0"/>
              </a:rPr>
              <a:t>Watery </a:t>
            </a:r>
            <a:r>
              <a:rPr lang="en-US" sz="3200" dirty="0">
                <a:latin typeface="Cambria" pitchFamily="18" charset="0"/>
              </a:rPr>
              <a:t>diarrhea progressing to bloody diarrhea and crampy abdominal pain with no fever or low-grade fever.</a:t>
            </a:r>
          </a:p>
        </p:txBody>
      </p:sp>
    </p:spTree>
    <p:extLst>
      <p:ext uri="{BB962C8B-B14F-4D97-AF65-F5344CB8AC3E}">
        <p14:creationId xmlns="" xmlns:p14="http://schemas.microsoft.com/office/powerpoint/2010/main" val="37326156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endParaRPr lang="en-US" dirty="0"/>
          </a:p>
        </p:txBody>
      </p:sp>
      <p:sp>
        <p:nvSpPr>
          <p:cNvPr id="3" name="Content Placeholder 2"/>
          <p:cNvSpPr>
            <a:spLocks noGrp="1"/>
          </p:cNvSpPr>
          <p:nvPr>
            <p:ph sz="quarter" idx="1"/>
          </p:nvPr>
        </p:nvSpPr>
        <p:spPr>
          <a:xfrm>
            <a:off x="0" y="1447800"/>
            <a:ext cx="9144000" cy="5410200"/>
          </a:xfrm>
        </p:spPr>
        <p:txBody>
          <a:bodyPr>
            <a:normAutofit fontScale="92500" lnSpcReduction="10000"/>
          </a:bodyPr>
          <a:lstStyle/>
          <a:p>
            <a:pPr marL="64008" indent="0" algn="just">
              <a:buNone/>
            </a:pPr>
            <a:r>
              <a:rPr lang="en-US" b="1" dirty="0">
                <a:solidFill>
                  <a:srgbClr val="FF0000"/>
                </a:solidFill>
                <a:latin typeface="Cambria" pitchFamily="18" charset="0"/>
              </a:rPr>
              <a:t>EIEC </a:t>
            </a:r>
            <a:r>
              <a:rPr lang="en-US" dirty="0" smtClean="0">
                <a:solidFill>
                  <a:srgbClr val="FF0000"/>
                </a:solidFill>
                <a:latin typeface="Cambria" pitchFamily="18" charset="0"/>
              </a:rPr>
              <a:t> </a:t>
            </a:r>
          </a:p>
          <a:p>
            <a:pPr algn="just"/>
            <a:r>
              <a:rPr lang="en-US" dirty="0" smtClean="0">
                <a:latin typeface="Cambria" pitchFamily="18" charset="0"/>
              </a:rPr>
              <a:t>The </a:t>
            </a:r>
            <a:r>
              <a:rPr lang="en-US" dirty="0">
                <a:latin typeface="Cambria" pitchFamily="18" charset="0"/>
              </a:rPr>
              <a:t>organism attaches to the intestinal mucosa via pili and outer membrane proteins are involved in direct penetration, invasion of the intestinal cells, and destruction of the intestinal mucosa.</a:t>
            </a:r>
          </a:p>
          <a:p>
            <a:pPr algn="just"/>
            <a:r>
              <a:rPr lang="en-US" dirty="0" smtClean="0">
                <a:latin typeface="Cambria" pitchFamily="18" charset="0"/>
              </a:rPr>
              <a:t>Symptoms </a:t>
            </a:r>
            <a:r>
              <a:rPr lang="en-US" dirty="0">
                <a:latin typeface="Cambria" pitchFamily="18" charset="0"/>
              </a:rPr>
              <a:t>include fever, severe abdominal cramps, malaise, and watery diarrhea followed by scanty stools containing blood, mucous, and pus.</a:t>
            </a:r>
          </a:p>
          <a:p>
            <a:pPr marL="64008" indent="0" algn="just">
              <a:buNone/>
            </a:pPr>
            <a:r>
              <a:rPr lang="en-US" b="1" dirty="0" smtClean="0">
                <a:solidFill>
                  <a:srgbClr val="FF0000"/>
                </a:solidFill>
                <a:latin typeface="Cambria" pitchFamily="18" charset="0"/>
              </a:rPr>
              <a:t>EAEC </a:t>
            </a:r>
            <a:r>
              <a:rPr lang="en-US" dirty="0" smtClean="0">
                <a:solidFill>
                  <a:srgbClr val="FF0000"/>
                </a:solidFill>
                <a:latin typeface="Cambria" pitchFamily="18" charset="0"/>
              </a:rPr>
              <a:t> </a:t>
            </a:r>
          </a:p>
          <a:p>
            <a:pPr algn="just"/>
            <a:r>
              <a:rPr lang="en-US" dirty="0" smtClean="0">
                <a:latin typeface="Cambria" pitchFamily="18" charset="0"/>
              </a:rPr>
              <a:t>Mucous </a:t>
            </a:r>
            <a:r>
              <a:rPr lang="en-US" dirty="0">
                <a:latin typeface="Cambria" pitchFamily="18" charset="0"/>
              </a:rPr>
              <a:t>associated </a:t>
            </a:r>
            <a:r>
              <a:rPr lang="en-US" dirty="0" err="1">
                <a:latin typeface="Cambria" pitchFamily="18" charset="0"/>
              </a:rPr>
              <a:t>autoagglutinins</a:t>
            </a:r>
            <a:r>
              <a:rPr lang="en-US" dirty="0">
                <a:latin typeface="Cambria" pitchFamily="18" charset="0"/>
              </a:rPr>
              <a:t> cause aggregation of the bacteria at the cell surface and result in the formation of a mucous biofilm.</a:t>
            </a:r>
          </a:p>
          <a:p>
            <a:pPr algn="just"/>
            <a:r>
              <a:rPr lang="en-US" dirty="0" smtClean="0">
                <a:latin typeface="Cambria" pitchFamily="18" charset="0"/>
              </a:rPr>
              <a:t>Symptoms </a:t>
            </a:r>
            <a:r>
              <a:rPr lang="en-US" dirty="0">
                <a:latin typeface="Cambria" pitchFamily="18" charset="0"/>
              </a:rPr>
              <a:t>include watery diarrhea, vomiting, dehydration and occasional abdominal pain.</a:t>
            </a:r>
          </a:p>
        </p:txBody>
      </p:sp>
    </p:spTree>
    <p:extLst>
      <p:ext uri="{BB962C8B-B14F-4D97-AF65-F5344CB8AC3E}">
        <p14:creationId xmlns="" xmlns:p14="http://schemas.microsoft.com/office/powerpoint/2010/main" val="35156338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a:latin typeface="Cambria" pitchFamily="18" charset="0"/>
              </a:rPr>
              <a:t>PREVENTION</a:t>
            </a:r>
            <a:br>
              <a:rPr lang="en-US" b="1" dirty="0">
                <a:latin typeface="Cambria" pitchFamily="18" charset="0"/>
              </a:rPr>
            </a:br>
            <a:endParaRPr lang="en-US" b="1" dirty="0">
              <a:latin typeface="Cambria" pitchFamily="18" charset="0"/>
            </a:endParaRPr>
          </a:p>
        </p:txBody>
      </p:sp>
      <p:sp>
        <p:nvSpPr>
          <p:cNvPr id="3" name="Content Placeholder 2"/>
          <p:cNvSpPr>
            <a:spLocks noGrp="1"/>
          </p:cNvSpPr>
          <p:nvPr>
            <p:ph sz="quarter" idx="1"/>
          </p:nvPr>
        </p:nvSpPr>
        <p:spPr>
          <a:xfrm>
            <a:off x="0" y="1219200"/>
            <a:ext cx="9144000" cy="5638800"/>
          </a:xfrm>
        </p:spPr>
        <p:txBody>
          <a:bodyPr>
            <a:normAutofit/>
          </a:bodyPr>
          <a:lstStyle/>
          <a:p>
            <a:pPr algn="just"/>
            <a:r>
              <a:rPr lang="en-US" dirty="0" smtClean="0">
                <a:latin typeface="Cambria" pitchFamily="18" charset="0"/>
              </a:rPr>
              <a:t>HANDWASHING </a:t>
            </a:r>
            <a:r>
              <a:rPr lang="en-US" dirty="0">
                <a:latin typeface="Cambria" pitchFamily="18" charset="0"/>
              </a:rPr>
              <a:t>after using the toilet, changing diapers and before preparing or eating food, after contact with animals or their environments</a:t>
            </a:r>
          </a:p>
          <a:p>
            <a:pPr algn="just"/>
            <a:r>
              <a:rPr lang="en-US" dirty="0" smtClean="0">
                <a:latin typeface="Cambria" pitchFamily="18" charset="0"/>
              </a:rPr>
              <a:t>COOK </a:t>
            </a:r>
            <a:r>
              <a:rPr lang="en-US" dirty="0">
                <a:latin typeface="Cambria" pitchFamily="18" charset="0"/>
              </a:rPr>
              <a:t>meats thoroughly.</a:t>
            </a:r>
          </a:p>
          <a:p>
            <a:pPr algn="just"/>
            <a:r>
              <a:rPr lang="en-US" dirty="0" smtClean="0">
                <a:latin typeface="Cambria" pitchFamily="18" charset="0"/>
              </a:rPr>
              <a:t>AVOID </a:t>
            </a:r>
            <a:r>
              <a:rPr lang="en-US" dirty="0">
                <a:latin typeface="Cambria" pitchFamily="18" charset="0"/>
              </a:rPr>
              <a:t>raw milk, unpasteurized dairy products, and unpasteurized juices</a:t>
            </a:r>
          </a:p>
          <a:p>
            <a:pPr algn="just"/>
            <a:r>
              <a:rPr lang="en-US" dirty="0" smtClean="0">
                <a:latin typeface="Cambria" pitchFamily="18" charset="0"/>
              </a:rPr>
              <a:t>AVOID </a:t>
            </a:r>
            <a:r>
              <a:rPr lang="en-US" dirty="0">
                <a:latin typeface="Cambria" pitchFamily="18" charset="0"/>
              </a:rPr>
              <a:t>swallowing water when swimming or playing in lakes, ponds, streams, swimming pools</a:t>
            </a:r>
          </a:p>
          <a:p>
            <a:pPr algn="just"/>
            <a:r>
              <a:rPr lang="en-US" dirty="0" smtClean="0">
                <a:latin typeface="Cambria" pitchFamily="18" charset="0"/>
              </a:rPr>
              <a:t>PREVENT </a:t>
            </a:r>
            <a:r>
              <a:rPr lang="en-US" dirty="0">
                <a:latin typeface="Cambria" pitchFamily="18" charset="0"/>
              </a:rPr>
              <a:t>cross contamination in food preparation areas by thoroughly washing hands, counters, cutting boards, and utensils after they touch raw meat.</a:t>
            </a:r>
          </a:p>
        </p:txBody>
      </p:sp>
    </p:spTree>
    <p:extLst>
      <p:ext uri="{BB962C8B-B14F-4D97-AF65-F5344CB8AC3E}">
        <p14:creationId xmlns="" xmlns:p14="http://schemas.microsoft.com/office/powerpoint/2010/main" val="37743582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b="1" dirty="0" err="1"/>
              <a:t>Shigella</a:t>
            </a:r>
            <a:r>
              <a:rPr lang="en-US" b="1" dirty="0"/>
              <a:t> species</a:t>
            </a:r>
            <a:br>
              <a:rPr lang="en-US" b="1" dirty="0"/>
            </a:br>
            <a:endParaRPr lang="en-US" dirty="0"/>
          </a:p>
        </p:txBody>
      </p:sp>
    </p:spTree>
    <p:extLst>
      <p:ext uri="{BB962C8B-B14F-4D97-AF65-F5344CB8AC3E}">
        <p14:creationId xmlns="" xmlns:p14="http://schemas.microsoft.com/office/powerpoint/2010/main" val="10755235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a:bodyPr>
          <a:lstStyle/>
          <a:p>
            <a:endParaRPr lang="en-US" dirty="0"/>
          </a:p>
        </p:txBody>
      </p:sp>
      <p:sp>
        <p:nvSpPr>
          <p:cNvPr id="3" name="Content Placeholder 2"/>
          <p:cNvSpPr>
            <a:spLocks noGrp="1"/>
          </p:cNvSpPr>
          <p:nvPr>
            <p:ph sz="quarter" idx="1"/>
          </p:nvPr>
        </p:nvSpPr>
        <p:spPr>
          <a:xfrm>
            <a:off x="0" y="1676400"/>
            <a:ext cx="9144000" cy="5181600"/>
          </a:xfrm>
        </p:spPr>
        <p:txBody>
          <a:bodyPr>
            <a:normAutofit lnSpcReduction="10000"/>
          </a:bodyPr>
          <a:lstStyle/>
          <a:p>
            <a:pPr algn="just"/>
            <a:r>
              <a:rPr lang="en-US" dirty="0" smtClean="0">
                <a:latin typeface="Cambria" pitchFamily="18" charset="0"/>
              </a:rPr>
              <a:t>The natural habitat of </a:t>
            </a:r>
            <a:r>
              <a:rPr lang="en-US" dirty="0" err="1" smtClean="0">
                <a:latin typeface="Cambria" pitchFamily="18" charset="0"/>
              </a:rPr>
              <a:t>shigellae</a:t>
            </a:r>
            <a:r>
              <a:rPr lang="en-US" dirty="0" smtClean="0">
                <a:latin typeface="Cambria" pitchFamily="18" charset="0"/>
              </a:rPr>
              <a:t> is limited to the intestinal tracts of humans and other primates, where they produce bacillary dysentery.</a:t>
            </a:r>
          </a:p>
          <a:p>
            <a:pPr marL="64008" indent="0" algn="just">
              <a:buNone/>
            </a:pPr>
            <a:r>
              <a:rPr lang="en-US" dirty="0">
                <a:latin typeface="Cambria" pitchFamily="18" charset="0"/>
              </a:rPr>
              <a:t>-</a:t>
            </a:r>
            <a:r>
              <a:rPr lang="en-US" dirty="0" smtClean="0">
                <a:latin typeface="Cambria" pitchFamily="18" charset="0"/>
              </a:rPr>
              <a:t>Contains four species that differ </a:t>
            </a:r>
            <a:r>
              <a:rPr lang="en-US" dirty="0" err="1" smtClean="0">
                <a:latin typeface="Cambria" pitchFamily="18" charset="0"/>
              </a:rPr>
              <a:t>antigenically</a:t>
            </a:r>
            <a:r>
              <a:rPr lang="en-US" dirty="0" smtClean="0">
                <a:latin typeface="Cambria" pitchFamily="18" charset="0"/>
              </a:rPr>
              <a:t> and, to a lesser extent, biochemically.</a:t>
            </a:r>
          </a:p>
          <a:p>
            <a:pPr algn="just"/>
            <a:r>
              <a:rPr lang="en-US" i="1" dirty="0" smtClean="0">
                <a:latin typeface="Cambria" pitchFamily="18" charset="0"/>
              </a:rPr>
              <a:t>S. </a:t>
            </a:r>
            <a:r>
              <a:rPr lang="en-US" i="1" dirty="0" err="1" smtClean="0">
                <a:latin typeface="Cambria" pitchFamily="18" charset="0"/>
              </a:rPr>
              <a:t>dysenteriae</a:t>
            </a:r>
            <a:r>
              <a:rPr lang="en-US" i="1" dirty="0" smtClean="0">
                <a:latin typeface="Cambria" pitchFamily="18" charset="0"/>
              </a:rPr>
              <a:t> </a:t>
            </a:r>
            <a:r>
              <a:rPr lang="en-US" dirty="0" smtClean="0">
                <a:latin typeface="Cambria" pitchFamily="18" charset="0"/>
              </a:rPr>
              <a:t>(Group A)</a:t>
            </a:r>
          </a:p>
          <a:p>
            <a:pPr algn="just"/>
            <a:r>
              <a:rPr lang="en-US" i="1" dirty="0" smtClean="0">
                <a:latin typeface="Cambria" pitchFamily="18" charset="0"/>
              </a:rPr>
              <a:t>S. </a:t>
            </a:r>
            <a:r>
              <a:rPr lang="en-US" i="1" dirty="0" err="1" smtClean="0">
                <a:latin typeface="Cambria" pitchFamily="18" charset="0"/>
              </a:rPr>
              <a:t>flexneri</a:t>
            </a:r>
            <a:r>
              <a:rPr lang="en-US" i="1" dirty="0" smtClean="0">
                <a:latin typeface="Cambria" pitchFamily="18" charset="0"/>
              </a:rPr>
              <a:t> </a:t>
            </a:r>
            <a:r>
              <a:rPr lang="en-US" dirty="0" smtClean="0">
                <a:latin typeface="Cambria" pitchFamily="18" charset="0"/>
              </a:rPr>
              <a:t>(Group B)</a:t>
            </a:r>
          </a:p>
          <a:p>
            <a:pPr algn="just"/>
            <a:r>
              <a:rPr lang="en-US" i="1" dirty="0" smtClean="0">
                <a:latin typeface="Cambria" pitchFamily="18" charset="0"/>
              </a:rPr>
              <a:t>S. </a:t>
            </a:r>
            <a:r>
              <a:rPr lang="en-US" i="1" dirty="0" err="1" smtClean="0">
                <a:latin typeface="Cambria" pitchFamily="18" charset="0"/>
              </a:rPr>
              <a:t>boydii</a:t>
            </a:r>
            <a:r>
              <a:rPr lang="en-US" i="1" dirty="0" smtClean="0">
                <a:latin typeface="Cambria" pitchFamily="18" charset="0"/>
              </a:rPr>
              <a:t> </a:t>
            </a:r>
            <a:r>
              <a:rPr lang="en-US" dirty="0" smtClean="0">
                <a:latin typeface="Cambria" pitchFamily="18" charset="0"/>
              </a:rPr>
              <a:t>(Group C)</a:t>
            </a:r>
          </a:p>
          <a:p>
            <a:pPr algn="just"/>
            <a:r>
              <a:rPr lang="en-US" i="1" dirty="0" smtClean="0">
                <a:latin typeface="Cambria" pitchFamily="18" charset="0"/>
              </a:rPr>
              <a:t>S. </a:t>
            </a:r>
            <a:r>
              <a:rPr lang="en-US" i="1" dirty="0" err="1" smtClean="0">
                <a:latin typeface="Cambria" pitchFamily="18" charset="0"/>
              </a:rPr>
              <a:t>sonnei</a:t>
            </a:r>
            <a:r>
              <a:rPr lang="en-US" i="1" dirty="0" smtClean="0">
                <a:latin typeface="Cambria" pitchFamily="18" charset="0"/>
              </a:rPr>
              <a:t> </a:t>
            </a:r>
            <a:r>
              <a:rPr lang="en-US" dirty="0" smtClean="0">
                <a:latin typeface="Cambria" pitchFamily="18" charset="0"/>
              </a:rPr>
              <a:t>(Group D)</a:t>
            </a:r>
          </a:p>
          <a:p>
            <a:pPr marL="64008" indent="0" algn="just">
              <a:buNone/>
            </a:pPr>
            <a:r>
              <a:rPr lang="en-US" dirty="0" smtClean="0">
                <a:latin typeface="Cambria" pitchFamily="18" charset="0"/>
              </a:rPr>
              <a:t>-All ferment </a:t>
            </a:r>
            <a:r>
              <a:rPr lang="en-US" dirty="0" err="1" smtClean="0">
                <a:latin typeface="Cambria" pitchFamily="18" charset="0"/>
              </a:rPr>
              <a:t>mannitol</a:t>
            </a:r>
            <a:r>
              <a:rPr lang="en-US" dirty="0" smtClean="0">
                <a:latin typeface="Cambria" pitchFamily="18" charset="0"/>
              </a:rPr>
              <a:t> except </a:t>
            </a:r>
            <a:r>
              <a:rPr lang="en-US" i="1" dirty="0" smtClean="0">
                <a:latin typeface="Cambria" pitchFamily="18" charset="0"/>
              </a:rPr>
              <a:t>S. </a:t>
            </a:r>
            <a:r>
              <a:rPr lang="en-US" i="1" dirty="0" err="1" smtClean="0">
                <a:latin typeface="Cambria" pitchFamily="18" charset="0"/>
              </a:rPr>
              <a:t>dysenteriae</a:t>
            </a:r>
            <a:endParaRPr lang="en-US" i="1" dirty="0" smtClean="0">
              <a:latin typeface="Cambria" pitchFamily="18" charset="0"/>
            </a:endParaRPr>
          </a:p>
          <a:p>
            <a:pPr algn="just"/>
            <a:r>
              <a:rPr lang="en-US" i="1" dirty="0" smtClean="0">
                <a:latin typeface="Cambria" pitchFamily="18" charset="0"/>
              </a:rPr>
              <a:t>S. </a:t>
            </a:r>
            <a:r>
              <a:rPr lang="en-US" i="1" dirty="0" err="1" smtClean="0">
                <a:latin typeface="Cambria" pitchFamily="18" charset="0"/>
              </a:rPr>
              <a:t>sonnei</a:t>
            </a:r>
            <a:r>
              <a:rPr lang="en-US" i="1" dirty="0" smtClean="0">
                <a:latin typeface="Cambria" pitchFamily="18" charset="0"/>
              </a:rPr>
              <a:t> </a:t>
            </a:r>
            <a:r>
              <a:rPr lang="en-US" dirty="0" smtClean="0">
                <a:latin typeface="Cambria" pitchFamily="18" charset="0"/>
              </a:rPr>
              <a:t>may show delayed lactose fermentation</a:t>
            </a:r>
            <a:endParaRPr lang="en-US" dirty="0">
              <a:latin typeface="Cambria" pitchFamily="18" charset="0"/>
            </a:endParaRPr>
          </a:p>
        </p:txBody>
      </p:sp>
    </p:spTree>
    <p:extLst>
      <p:ext uri="{BB962C8B-B14F-4D97-AF65-F5344CB8AC3E}">
        <p14:creationId xmlns="" xmlns:p14="http://schemas.microsoft.com/office/powerpoint/2010/main" val="9704014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882808"/>
            <a:ext cx="9144000" cy="4572000"/>
          </a:xfrm>
        </p:spPr>
        <p:txBody>
          <a:bodyPr/>
          <a:lstStyle/>
          <a:p>
            <a:pPr marL="64008" indent="0">
              <a:buNone/>
            </a:pPr>
            <a:r>
              <a:rPr lang="en-US" b="1" dirty="0"/>
              <a:t>Virulence factors</a:t>
            </a:r>
          </a:p>
          <a:p>
            <a:r>
              <a:rPr lang="en-US" dirty="0" smtClean="0"/>
              <a:t>Shiga </a:t>
            </a:r>
            <a:r>
              <a:rPr lang="en-US" dirty="0"/>
              <a:t>toxin – is produced by </a:t>
            </a:r>
            <a:r>
              <a:rPr lang="en-US" i="1" dirty="0"/>
              <a:t>S. </a:t>
            </a:r>
            <a:r>
              <a:rPr lang="en-US" i="1" dirty="0" err="1"/>
              <a:t>dysenteriae</a:t>
            </a:r>
            <a:r>
              <a:rPr lang="en-US" i="1" dirty="0"/>
              <a:t> </a:t>
            </a:r>
            <a:r>
              <a:rPr lang="en-US" dirty="0"/>
              <a:t>and in smaller amounts by </a:t>
            </a:r>
            <a:r>
              <a:rPr lang="en-US" i="1" dirty="0"/>
              <a:t>S. </a:t>
            </a:r>
            <a:r>
              <a:rPr lang="en-US" i="1" dirty="0" err="1"/>
              <a:t>flexneri</a:t>
            </a:r>
            <a:r>
              <a:rPr lang="en-US" i="1" dirty="0"/>
              <a:t> </a:t>
            </a:r>
            <a:r>
              <a:rPr lang="en-US" dirty="0"/>
              <a:t>and </a:t>
            </a:r>
            <a:r>
              <a:rPr lang="en-US" i="1" dirty="0"/>
              <a:t>S. </a:t>
            </a:r>
            <a:r>
              <a:rPr lang="en-US" i="1" dirty="0" err="1"/>
              <a:t>sonnei</a:t>
            </a:r>
            <a:r>
              <a:rPr lang="en-US" i="1" dirty="0"/>
              <a:t>. </a:t>
            </a:r>
            <a:endParaRPr lang="en-US" i="1" dirty="0" smtClean="0"/>
          </a:p>
          <a:p>
            <a:r>
              <a:rPr lang="en-US" dirty="0" smtClean="0"/>
              <a:t>This </a:t>
            </a:r>
            <a:r>
              <a:rPr lang="en-US" dirty="0"/>
              <a:t>plays a role in the ulceration of the intestinal mucosa. </a:t>
            </a:r>
          </a:p>
        </p:txBody>
      </p:sp>
    </p:spTree>
    <p:extLst>
      <p:ext uri="{BB962C8B-B14F-4D97-AF65-F5344CB8AC3E}">
        <p14:creationId xmlns="" xmlns:p14="http://schemas.microsoft.com/office/powerpoint/2010/main" val="10893545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latin typeface="Cambria" pitchFamily="18" charset="0"/>
              </a:rPr>
              <a:t>Shigellosis </a:t>
            </a:r>
            <a:r>
              <a:rPr lang="en-US" b="1" dirty="0">
                <a:latin typeface="Cambria" pitchFamily="18" charset="0"/>
              </a:rPr>
              <a:t>- Epidemiology</a:t>
            </a:r>
            <a:br>
              <a:rPr lang="en-US" b="1" dirty="0">
                <a:latin typeface="Cambria" pitchFamily="18" charset="0"/>
              </a:rPr>
            </a:br>
            <a:endParaRPr lang="en-US" b="1" dirty="0">
              <a:latin typeface="Cambria" pitchFamily="18" charset="0"/>
            </a:endParaRPr>
          </a:p>
        </p:txBody>
      </p:sp>
      <p:sp>
        <p:nvSpPr>
          <p:cNvPr id="3" name="Content Placeholder 2"/>
          <p:cNvSpPr>
            <a:spLocks noGrp="1"/>
          </p:cNvSpPr>
          <p:nvPr>
            <p:ph sz="quarter" idx="1"/>
          </p:nvPr>
        </p:nvSpPr>
        <p:spPr>
          <a:xfrm>
            <a:off x="0" y="1447800"/>
            <a:ext cx="9067800" cy="5410200"/>
          </a:xfrm>
        </p:spPr>
        <p:txBody>
          <a:bodyPr>
            <a:normAutofit/>
          </a:bodyPr>
          <a:lstStyle/>
          <a:p>
            <a:r>
              <a:rPr lang="en-US" dirty="0" smtClean="0"/>
              <a:t>Major </a:t>
            </a:r>
            <a:r>
              <a:rPr lang="en-US" dirty="0"/>
              <a:t>public health problem in many developing countries</a:t>
            </a:r>
          </a:p>
          <a:p>
            <a:r>
              <a:rPr lang="en-US" dirty="0" smtClean="0"/>
              <a:t>causes </a:t>
            </a:r>
            <a:r>
              <a:rPr lang="en-US" dirty="0"/>
              <a:t>about 5 to I0% of childhood diarrhoea</a:t>
            </a:r>
          </a:p>
          <a:p>
            <a:r>
              <a:rPr lang="en-US" dirty="0" smtClean="0"/>
              <a:t>up </a:t>
            </a:r>
            <a:r>
              <a:rPr lang="en-US" dirty="0"/>
              <a:t>to 25% of all diarrhea-related deaths can be associated with </a:t>
            </a:r>
            <a:r>
              <a:rPr lang="en-US" dirty="0" err="1"/>
              <a:t>Shigella</a:t>
            </a:r>
            <a:endParaRPr lang="en-US" dirty="0"/>
          </a:p>
          <a:p>
            <a:pPr marL="64008" indent="0">
              <a:buNone/>
            </a:pPr>
            <a:r>
              <a:rPr lang="en-US" dirty="0"/>
              <a:t>Developing countries:</a:t>
            </a:r>
          </a:p>
          <a:p>
            <a:r>
              <a:rPr lang="en-US" dirty="0" smtClean="0"/>
              <a:t>Sh</a:t>
            </a:r>
            <a:r>
              <a:rPr lang="en-US" dirty="0"/>
              <a:t>. </a:t>
            </a:r>
            <a:r>
              <a:rPr lang="en-US" i="1" dirty="0" err="1"/>
              <a:t>flexner</a:t>
            </a:r>
            <a:r>
              <a:rPr lang="en-US" dirty="0" err="1"/>
              <a:t>i</a:t>
            </a:r>
            <a:r>
              <a:rPr lang="en-US" dirty="0"/>
              <a:t> is endemic</a:t>
            </a:r>
          </a:p>
          <a:p>
            <a:r>
              <a:rPr lang="en-US" dirty="0" smtClean="0"/>
              <a:t>Sh</a:t>
            </a:r>
            <a:r>
              <a:rPr lang="en-US" dirty="0"/>
              <a:t>. </a:t>
            </a:r>
            <a:r>
              <a:rPr lang="en-US" dirty="0" err="1"/>
              <a:t>dysenteriae</a:t>
            </a:r>
            <a:r>
              <a:rPr lang="en-US" dirty="0"/>
              <a:t> type 1 often occurs in an epidemic pattern</a:t>
            </a:r>
          </a:p>
          <a:p>
            <a:pPr marL="64008" indent="0">
              <a:buNone/>
            </a:pPr>
            <a:r>
              <a:rPr lang="en-US" dirty="0"/>
              <a:t>-</a:t>
            </a:r>
            <a:r>
              <a:rPr lang="en-US" dirty="0" smtClean="0"/>
              <a:t>These </a:t>
            </a:r>
            <a:r>
              <a:rPr lang="en-US" dirty="0"/>
              <a:t>two species of </a:t>
            </a:r>
            <a:r>
              <a:rPr lang="en-US" dirty="0" err="1"/>
              <a:t>Shigella</a:t>
            </a:r>
            <a:r>
              <a:rPr lang="en-US" dirty="0"/>
              <a:t> generally produce the most severe illness.</a:t>
            </a:r>
          </a:p>
        </p:txBody>
      </p:sp>
    </p:spTree>
    <p:extLst>
      <p:ext uri="{BB962C8B-B14F-4D97-AF65-F5344CB8AC3E}">
        <p14:creationId xmlns="" xmlns:p14="http://schemas.microsoft.com/office/powerpoint/2010/main" val="34915733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76400"/>
            <a:ext cx="9144000" cy="5181600"/>
          </a:xfrm>
        </p:spPr>
        <p:txBody>
          <a:bodyPr/>
          <a:lstStyle/>
          <a:p>
            <a:r>
              <a:rPr lang="en-US" dirty="0"/>
              <a:t>Mostly in children aged under five</a:t>
            </a:r>
          </a:p>
          <a:p>
            <a:r>
              <a:rPr lang="en-US" dirty="0" smtClean="0"/>
              <a:t>Rates </a:t>
            </a:r>
            <a:r>
              <a:rPr lang="en-US" dirty="0"/>
              <a:t>of infection are highest where sanitation is poor</a:t>
            </a:r>
          </a:p>
          <a:p>
            <a:pPr marL="64008" indent="0">
              <a:buNone/>
            </a:pPr>
            <a:r>
              <a:rPr lang="en-US" dirty="0" smtClean="0"/>
              <a:t>-Transmission </a:t>
            </a:r>
            <a:r>
              <a:rPr lang="en-US" dirty="0"/>
              <a:t>influenced by:</a:t>
            </a:r>
          </a:p>
          <a:p>
            <a:r>
              <a:rPr lang="en-US" dirty="0" smtClean="0"/>
              <a:t>nutritional </a:t>
            </a:r>
            <a:r>
              <a:rPr lang="en-US" dirty="0"/>
              <a:t>status</a:t>
            </a:r>
          </a:p>
          <a:p>
            <a:r>
              <a:rPr lang="en-US" dirty="0" smtClean="0"/>
              <a:t>environmental </a:t>
            </a:r>
            <a:r>
              <a:rPr lang="en-US" dirty="0"/>
              <a:t>factors affecting transmission:</a:t>
            </a:r>
          </a:p>
          <a:p>
            <a:r>
              <a:rPr lang="en-US" dirty="0" smtClean="0"/>
              <a:t>Rainfall </a:t>
            </a:r>
            <a:r>
              <a:rPr lang="en-US" dirty="0"/>
              <a:t>and temperature</a:t>
            </a:r>
          </a:p>
          <a:p>
            <a:r>
              <a:rPr lang="en-US" dirty="0" smtClean="0"/>
              <a:t>Water washed </a:t>
            </a:r>
            <a:r>
              <a:rPr lang="en-US" dirty="0"/>
              <a:t>as well as waterborne</a:t>
            </a:r>
          </a:p>
        </p:txBody>
      </p:sp>
    </p:spTree>
    <p:extLst>
      <p:ext uri="{BB962C8B-B14F-4D97-AF65-F5344CB8AC3E}">
        <p14:creationId xmlns="" xmlns:p14="http://schemas.microsoft.com/office/powerpoint/2010/main" val="61596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lang="en-US" b="1" dirty="0" smtClean="0"/>
              <a:t/>
            </a:r>
            <a:br>
              <a:rPr lang="en-US" b="1" dirty="0" smtClean="0"/>
            </a:br>
            <a:r>
              <a:rPr lang="en-US" sz="3600" b="1" dirty="0" smtClean="0">
                <a:solidFill>
                  <a:srgbClr val="FF0000"/>
                </a:solidFill>
                <a:latin typeface="Cambria" pitchFamily="18" charset="0"/>
              </a:rPr>
              <a:t>GONORRHEA IN MEN: </a:t>
            </a:r>
            <a:br>
              <a:rPr lang="en-US" sz="3600" b="1" dirty="0" smtClean="0">
                <a:solidFill>
                  <a:srgbClr val="FF0000"/>
                </a:solidFill>
                <a:latin typeface="Cambria" pitchFamily="18" charset="0"/>
              </a:rPr>
            </a:br>
            <a:r>
              <a:rPr lang="en-US" sz="3600" b="1" dirty="0" smtClean="0">
                <a:solidFill>
                  <a:srgbClr val="FF0000"/>
                </a:solidFill>
                <a:latin typeface="Cambria" pitchFamily="18" charset="0"/>
              </a:rPr>
              <a:t>Urethritis; Epididymitis </a:t>
            </a:r>
            <a:r>
              <a:rPr lang="en-US" sz="3600" dirty="0" smtClean="0">
                <a:solidFill>
                  <a:srgbClr val="FF0000"/>
                </a:solidFill>
                <a:latin typeface="Cambria" pitchFamily="18" charset="0"/>
              </a:rPr>
              <a:t/>
            </a:r>
            <a:br>
              <a:rPr lang="en-US" sz="3600" dirty="0" smtClean="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dirty="0" smtClean="0">
                <a:latin typeface="Cambria" pitchFamily="18" charset="0"/>
              </a:rPr>
              <a:t>Most </a:t>
            </a:r>
            <a:r>
              <a:rPr lang="en-US" dirty="0">
                <a:latin typeface="Cambria" pitchFamily="18" charset="0"/>
              </a:rPr>
              <a:t>infections among men are acute and symptomatic with purulent discharge &amp; dysuria after 2-5 day incubation period </a:t>
            </a:r>
          </a:p>
          <a:p>
            <a:pPr algn="just"/>
            <a:r>
              <a:rPr lang="en-US" dirty="0" smtClean="0">
                <a:latin typeface="Cambria" pitchFamily="18" charset="0"/>
              </a:rPr>
              <a:t>Male </a:t>
            </a:r>
            <a:r>
              <a:rPr lang="en-US" dirty="0">
                <a:latin typeface="Cambria" pitchFamily="18" charset="0"/>
              </a:rPr>
              <a:t>host seeks treatment early preventing serious sequelae </a:t>
            </a:r>
          </a:p>
          <a:p>
            <a:pPr algn="just"/>
            <a:r>
              <a:rPr lang="en-US" dirty="0" smtClean="0">
                <a:latin typeface="Cambria" pitchFamily="18" charset="0"/>
              </a:rPr>
              <a:t>The </a:t>
            </a:r>
            <a:r>
              <a:rPr lang="en-US" dirty="0">
                <a:latin typeface="Cambria" pitchFamily="18" charset="0"/>
              </a:rPr>
              <a:t>two bacterial agents primarily responsible for urethritis among men are:</a:t>
            </a:r>
          </a:p>
          <a:p>
            <a:pPr marL="0" indent="0" algn="just">
              <a:buNone/>
            </a:pPr>
            <a:r>
              <a:rPr lang="en-US" b="1" dirty="0" smtClean="0">
                <a:latin typeface="Cambria" pitchFamily="18" charset="0"/>
              </a:rPr>
              <a:t>              -</a:t>
            </a:r>
            <a:r>
              <a:rPr lang="en-US" b="1" i="1" dirty="0" smtClean="0">
                <a:latin typeface="Cambria" pitchFamily="18" charset="0"/>
              </a:rPr>
              <a:t>N</a:t>
            </a:r>
            <a:r>
              <a:rPr lang="en-US" b="1" i="1" dirty="0">
                <a:latin typeface="Cambria" pitchFamily="18" charset="0"/>
              </a:rPr>
              <a:t>. gonorrhoeae</a:t>
            </a:r>
            <a:r>
              <a:rPr lang="en-US" i="1" dirty="0">
                <a:latin typeface="Cambria" pitchFamily="18" charset="0"/>
              </a:rPr>
              <a:t> </a:t>
            </a:r>
            <a:r>
              <a:rPr lang="en-US" dirty="0">
                <a:latin typeface="Cambria" pitchFamily="18" charset="0"/>
              </a:rPr>
              <a:t>and </a:t>
            </a:r>
            <a:endParaRPr lang="en-US" dirty="0" smtClean="0">
              <a:latin typeface="Cambria" pitchFamily="18" charset="0"/>
            </a:endParaRPr>
          </a:p>
          <a:p>
            <a:pPr marL="0" indent="0" algn="just">
              <a:buNone/>
            </a:pPr>
            <a:r>
              <a:rPr lang="en-US" b="1" i="1" dirty="0" smtClean="0">
                <a:latin typeface="Cambria" pitchFamily="18" charset="0"/>
              </a:rPr>
              <a:t>              -Chlamydia </a:t>
            </a:r>
            <a:r>
              <a:rPr lang="en-US" b="1" i="1" dirty="0">
                <a:latin typeface="Cambria" pitchFamily="18" charset="0"/>
              </a:rPr>
              <a:t>trachomatis </a:t>
            </a:r>
            <a:endParaRPr lang="en-US" dirty="0">
              <a:latin typeface="Cambria" pitchFamily="18" charset="0"/>
            </a:endParaRPr>
          </a:p>
          <a:p>
            <a:endParaRPr lang="en-US" dirty="0">
              <a:latin typeface="Cambria" pitchFamily="18" charset="0"/>
            </a:endParaRPr>
          </a:p>
        </p:txBody>
      </p:sp>
    </p:spTree>
    <p:extLst>
      <p:ext uri="{BB962C8B-B14F-4D97-AF65-F5344CB8AC3E}">
        <p14:creationId xmlns="" xmlns:p14="http://schemas.microsoft.com/office/powerpoint/2010/main" val="188175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590326"/>
          </a:xfrm>
        </p:spPr>
        <p:txBody>
          <a:bodyPr/>
          <a:lstStyle/>
          <a:p>
            <a:r>
              <a:rPr lang="en-US" b="1" dirty="0">
                <a:latin typeface="Cambria" pitchFamily="18" charset="0"/>
              </a:rPr>
              <a:t>Clinical significance</a:t>
            </a:r>
            <a:br>
              <a:rPr lang="en-US" b="1" dirty="0">
                <a:latin typeface="Cambria" pitchFamily="18" charset="0"/>
              </a:rPr>
            </a:br>
            <a:endParaRPr lang="en-US" dirty="0">
              <a:latin typeface="Cambria" pitchFamily="18" charset="0"/>
            </a:endParaRPr>
          </a:p>
        </p:txBody>
      </p:sp>
      <p:sp>
        <p:nvSpPr>
          <p:cNvPr id="3" name="Content Placeholder 2"/>
          <p:cNvSpPr>
            <a:spLocks noGrp="1"/>
          </p:cNvSpPr>
          <p:nvPr>
            <p:ph sz="quarter" idx="1"/>
          </p:nvPr>
        </p:nvSpPr>
        <p:spPr>
          <a:xfrm>
            <a:off x="0" y="1447800"/>
            <a:ext cx="9144000" cy="5334000"/>
          </a:xfrm>
        </p:spPr>
        <p:txBody>
          <a:bodyPr>
            <a:normAutofit/>
          </a:bodyPr>
          <a:lstStyle/>
          <a:p>
            <a:pPr algn="just"/>
            <a:r>
              <a:rPr lang="en-US" dirty="0" smtClean="0">
                <a:latin typeface="Cambria" pitchFamily="18" charset="0"/>
              </a:rPr>
              <a:t>Causes </a:t>
            </a:r>
            <a:r>
              <a:rPr lang="en-US" dirty="0">
                <a:latin typeface="Cambria" pitchFamily="18" charset="0"/>
              </a:rPr>
              <a:t>shigellosis or bacillary dysentery.</a:t>
            </a:r>
          </a:p>
          <a:p>
            <a:pPr algn="just"/>
            <a:r>
              <a:rPr lang="en-US" dirty="0" smtClean="0">
                <a:latin typeface="Cambria" pitchFamily="18" charset="0"/>
              </a:rPr>
              <a:t>Transmission </a:t>
            </a:r>
            <a:r>
              <a:rPr lang="en-US" dirty="0">
                <a:latin typeface="Cambria" pitchFamily="18" charset="0"/>
              </a:rPr>
              <a:t>is via the fecal-oral route.</a:t>
            </a:r>
          </a:p>
          <a:p>
            <a:pPr algn="just"/>
            <a:r>
              <a:rPr lang="en-US" dirty="0" smtClean="0">
                <a:latin typeface="Cambria" pitchFamily="18" charset="0"/>
              </a:rPr>
              <a:t>The </a:t>
            </a:r>
            <a:r>
              <a:rPr lang="en-US" dirty="0">
                <a:latin typeface="Cambria" pitchFamily="18" charset="0"/>
              </a:rPr>
              <a:t>infective dose required to cause infection is very low (10-200 organisms).</a:t>
            </a:r>
          </a:p>
          <a:p>
            <a:pPr algn="just"/>
            <a:r>
              <a:rPr lang="en-US" dirty="0" smtClean="0">
                <a:latin typeface="Cambria" pitchFamily="18" charset="0"/>
              </a:rPr>
              <a:t>Incubation </a:t>
            </a:r>
            <a:r>
              <a:rPr lang="en-US" dirty="0">
                <a:latin typeface="Cambria" pitchFamily="18" charset="0"/>
              </a:rPr>
              <a:t>of 1-7 days followed by fever, cramping, abdominal pain, and watery diarrhea </a:t>
            </a:r>
            <a:r>
              <a:rPr lang="en-US" dirty="0" smtClean="0">
                <a:latin typeface="Cambria" pitchFamily="18" charset="0"/>
              </a:rPr>
              <a:t>(</a:t>
            </a:r>
            <a:r>
              <a:rPr lang="en-US" dirty="0">
                <a:latin typeface="Cambria" pitchFamily="18" charset="0"/>
              </a:rPr>
              <a:t>(due to invasion of intestinal mucosa</a:t>
            </a:r>
            <a:r>
              <a:rPr lang="en-US" dirty="0" smtClean="0">
                <a:latin typeface="Cambria" pitchFamily="18" charset="0"/>
              </a:rPr>
              <a:t>).</a:t>
            </a:r>
          </a:p>
          <a:p>
            <a:pPr algn="just"/>
            <a:r>
              <a:rPr lang="en-US" dirty="0" smtClean="0">
                <a:latin typeface="Cambria" pitchFamily="18" charset="0"/>
              </a:rPr>
              <a:t>The </a:t>
            </a:r>
            <a:r>
              <a:rPr lang="en-US" dirty="0">
                <a:latin typeface="Cambria" pitchFamily="18" charset="0"/>
              </a:rPr>
              <a:t>severity of the disease depends upon the species one is infected with.</a:t>
            </a:r>
          </a:p>
          <a:p>
            <a:r>
              <a:rPr lang="en-US" i="1" dirty="0" smtClean="0">
                <a:latin typeface="Cambria" pitchFamily="18" charset="0"/>
              </a:rPr>
              <a:t>S</a:t>
            </a:r>
            <a:r>
              <a:rPr lang="en-US" i="1" dirty="0">
                <a:latin typeface="Cambria" pitchFamily="18" charset="0"/>
              </a:rPr>
              <a:t>. </a:t>
            </a:r>
            <a:r>
              <a:rPr lang="en-US" i="1" dirty="0" err="1">
                <a:latin typeface="Cambria" pitchFamily="18" charset="0"/>
              </a:rPr>
              <a:t>dysenteria</a:t>
            </a:r>
            <a:r>
              <a:rPr lang="en-US" i="1" dirty="0">
                <a:latin typeface="Cambria" pitchFamily="18" charset="0"/>
              </a:rPr>
              <a:t> </a:t>
            </a:r>
            <a:r>
              <a:rPr lang="en-US" dirty="0">
                <a:latin typeface="Cambria" pitchFamily="18" charset="0"/>
              </a:rPr>
              <a:t>is the most pathogenic followed by </a:t>
            </a:r>
            <a:r>
              <a:rPr lang="en-US" i="1" dirty="0">
                <a:latin typeface="Cambria" pitchFamily="18" charset="0"/>
              </a:rPr>
              <a:t>S. </a:t>
            </a:r>
            <a:r>
              <a:rPr lang="en-US" i="1" dirty="0" err="1">
                <a:latin typeface="Cambria" pitchFamily="18" charset="0"/>
              </a:rPr>
              <a:t>flexneri</a:t>
            </a:r>
            <a:r>
              <a:rPr lang="en-US" dirty="0">
                <a:latin typeface="Cambria" pitchFamily="18" charset="0"/>
              </a:rPr>
              <a:t>, </a:t>
            </a:r>
            <a:r>
              <a:rPr lang="en-US" i="1" dirty="0">
                <a:latin typeface="Cambria" pitchFamily="18" charset="0"/>
              </a:rPr>
              <a:t>S. </a:t>
            </a:r>
            <a:r>
              <a:rPr lang="en-US" i="1" dirty="0" err="1">
                <a:latin typeface="Cambria" pitchFamily="18" charset="0"/>
              </a:rPr>
              <a:t>sonnei</a:t>
            </a:r>
            <a:r>
              <a:rPr lang="en-US" i="1" dirty="0">
                <a:latin typeface="Cambria" pitchFamily="18" charset="0"/>
              </a:rPr>
              <a:t> </a:t>
            </a:r>
            <a:r>
              <a:rPr lang="en-US" dirty="0">
                <a:latin typeface="Cambria" pitchFamily="18" charset="0"/>
              </a:rPr>
              <a:t>and </a:t>
            </a:r>
            <a:r>
              <a:rPr lang="en-US" i="1" dirty="0">
                <a:latin typeface="Cambria" pitchFamily="18" charset="0"/>
              </a:rPr>
              <a:t>S. </a:t>
            </a:r>
            <a:r>
              <a:rPr lang="en-US" i="1" dirty="0" err="1">
                <a:latin typeface="Cambria" pitchFamily="18" charset="0"/>
              </a:rPr>
              <a:t>boydii</a:t>
            </a:r>
            <a:r>
              <a:rPr lang="en-US" dirty="0">
                <a:latin typeface="Cambria" pitchFamily="18" charset="0"/>
              </a:rPr>
              <a:t>.</a:t>
            </a:r>
          </a:p>
        </p:txBody>
      </p:sp>
    </p:spTree>
    <p:extLst>
      <p:ext uri="{BB962C8B-B14F-4D97-AF65-F5344CB8AC3E}">
        <p14:creationId xmlns="" xmlns:p14="http://schemas.microsoft.com/office/powerpoint/2010/main" val="8138672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latin typeface="Cambria" pitchFamily="18" charset="0"/>
              </a:rPr>
              <a:t>Prevention </a:t>
            </a:r>
            <a:r>
              <a:rPr lang="en-US" b="1" dirty="0">
                <a:latin typeface="Cambria" pitchFamily="18" charset="0"/>
              </a:rPr>
              <a:t>and Control:</a:t>
            </a:r>
            <a:br>
              <a:rPr lang="en-US" b="1" dirty="0">
                <a:latin typeface="Cambria" pitchFamily="18" charset="0"/>
              </a:rPr>
            </a:br>
            <a:endParaRPr lang="en-US" b="1" dirty="0">
              <a:latin typeface="Cambria" pitchFamily="18" charset="0"/>
            </a:endParaRPr>
          </a:p>
        </p:txBody>
      </p:sp>
      <p:sp>
        <p:nvSpPr>
          <p:cNvPr id="3" name="Content Placeholder 2"/>
          <p:cNvSpPr>
            <a:spLocks noGrp="1"/>
          </p:cNvSpPr>
          <p:nvPr>
            <p:ph sz="quarter" idx="1"/>
          </p:nvPr>
        </p:nvSpPr>
        <p:spPr>
          <a:xfrm>
            <a:off x="0" y="1882808"/>
            <a:ext cx="9144000" cy="4975192"/>
          </a:xfrm>
        </p:spPr>
        <p:txBody>
          <a:bodyPr>
            <a:normAutofit/>
          </a:bodyPr>
          <a:lstStyle/>
          <a:p>
            <a:r>
              <a:rPr lang="en-US" dirty="0" err="1" smtClean="0">
                <a:latin typeface="Cambria" pitchFamily="18" charset="0"/>
              </a:rPr>
              <a:t>Handwashing</a:t>
            </a:r>
            <a:r>
              <a:rPr lang="en-US" dirty="0">
                <a:latin typeface="Cambria" pitchFamily="18" charset="0"/>
              </a:rPr>
              <a:t>, especially after </a:t>
            </a:r>
            <a:r>
              <a:rPr lang="en-US" dirty="0" err="1">
                <a:latin typeface="Cambria" pitchFamily="18" charset="0"/>
              </a:rPr>
              <a:t>defacation</a:t>
            </a:r>
            <a:endParaRPr lang="en-US" dirty="0">
              <a:latin typeface="Cambria" pitchFamily="18" charset="0"/>
            </a:endParaRPr>
          </a:p>
          <a:p>
            <a:r>
              <a:rPr lang="en-US" dirty="0" smtClean="0">
                <a:latin typeface="Cambria" pitchFamily="18" charset="0"/>
              </a:rPr>
              <a:t>Improved </a:t>
            </a:r>
            <a:r>
              <a:rPr lang="en-US" dirty="0">
                <a:latin typeface="Cambria" pitchFamily="18" charset="0"/>
              </a:rPr>
              <a:t>sanitation and </a:t>
            </a:r>
            <a:r>
              <a:rPr lang="en-US" dirty="0" smtClean="0">
                <a:latin typeface="Cambria" pitchFamily="18" charset="0"/>
              </a:rPr>
              <a:t>hygiene</a:t>
            </a:r>
          </a:p>
          <a:p>
            <a:pPr marL="64008" indent="0">
              <a:buNone/>
            </a:pPr>
            <a:r>
              <a:rPr lang="en-US" b="1" dirty="0">
                <a:solidFill>
                  <a:srgbClr val="FF0000"/>
                </a:solidFill>
                <a:latin typeface="Cambria" pitchFamily="18" charset="0"/>
              </a:rPr>
              <a:t>Treatment:</a:t>
            </a:r>
          </a:p>
          <a:p>
            <a:r>
              <a:rPr lang="en-US" dirty="0" smtClean="0">
                <a:latin typeface="Cambria" pitchFamily="18" charset="0"/>
              </a:rPr>
              <a:t>Continue </a:t>
            </a:r>
            <a:r>
              <a:rPr lang="en-US" dirty="0">
                <a:latin typeface="Cambria" pitchFamily="18" charset="0"/>
              </a:rPr>
              <a:t>to eat (</a:t>
            </a:r>
            <a:r>
              <a:rPr lang="en-US" dirty="0" smtClean="0">
                <a:latin typeface="Cambria" pitchFamily="18" charset="0"/>
              </a:rPr>
              <a:t>feed) to </a:t>
            </a:r>
            <a:r>
              <a:rPr lang="en-US" dirty="0">
                <a:latin typeface="Cambria" pitchFamily="18" charset="0"/>
              </a:rPr>
              <a:t>prevent weight loss and hypoglycemia</a:t>
            </a:r>
          </a:p>
          <a:p>
            <a:r>
              <a:rPr lang="en-US" dirty="0" smtClean="0">
                <a:latin typeface="Cambria" pitchFamily="18" charset="0"/>
              </a:rPr>
              <a:t>Replace </a:t>
            </a:r>
            <a:r>
              <a:rPr lang="en-US" dirty="0">
                <a:latin typeface="Cambria" pitchFamily="18" charset="0"/>
              </a:rPr>
              <a:t>fluids - Oral or IV rehydration with fluids and electrolytes</a:t>
            </a:r>
          </a:p>
          <a:p>
            <a:pPr marL="64008" indent="0">
              <a:buNone/>
            </a:pPr>
            <a:r>
              <a:rPr lang="en-US" dirty="0">
                <a:latin typeface="Cambria" pitchFamily="18" charset="0"/>
              </a:rPr>
              <a:t>-</a:t>
            </a:r>
            <a:r>
              <a:rPr lang="en-US" dirty="0" smtClean="0">
                <a:latin typeface="Cambria" pitchFamily="18" charset="0"/>
              </a:rPr>
              <a:t>Treat </a:t>
            </a:r>
            <a:r>
              <a:rPr lang="en-US" dirty="0">
                <a:latin typeface="Cambria" pitchFamily="18" charset="0"/>
              </a:rPr>
              <a:t>with antibiotics:</a:t>
            </a:r>
          </a:p>
          <a:p>
            <a:r>
              <a:rPr lang="en-US" dirty="0" smtClean="0">
                <a:latin typeface="Cambria" pitchFamily="18" charset="0"/>
              </a:rPr>
              <a:t>trimethoprim</a:t>
            </a:r>
            <a:r>
              <a:rPr lang="en-US" dirty="0">
                <a:latin typeface="Cambria" pitchFamily="18" charset="0"/>
              </a:rPr>
              <a:t>/ </a:t>
            </a:r>
            <a:r>
              <a:rPr lang="en-US" dirty="0" err="1">
                <a:latin typeface="Cambria" pitchFamily="18" charset="0"/>
              </a:rPr>
              <a:t>sulfamethoxazole</a:t>
            </a:r>
            <a:r>
              <a:rPr lang="en-US" dirty="0">
                <a:latin typeface="Cambria" pitchFamily="18" charset="0"/>
              </a:rPr>
              <a:t>, Ciprofloxacin, ampicillin, doxycycline</a:t>
            </a:r>
          </a:p>
        </p:txBody>
      </p:sp>
    </p:spTree>
    <p:extLst>
      <p:ext uri="{BB962C8B-B14F-4D97-AF65-F5344CB8AC3E}">
        <p14:creationId xmlns="" xmlns:p14="http://schemas.microsoft.com/office/powerpoint/2010/main" val="20487606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666526"/>
          </a:xfrm>
        </p:spPr>
        <p:txBody>
          <a:bodyPr>
            <a:normAutofit/>
          </a:bodyPr>
          <a:lstStyle/>
          <a:p>
            <a:r>
              <a:rPr lang="en-US" sz="4400" b="1" i="1" dirty="0">
                <a:solidFill>
                  <a:srgbClr val="FF0000"/>
                </a:solidFill>
                <a:latin typeface="Cambria" pitchFamily="18" charset="0"/>
              </a:rPr>
              <a:t>Salmonella</a:t>
            </a:r>
            <a:br>
              <a:rPr lang="en-US" sz="4400" b="1" i="1" dirty="0">
                <a:solidFill>
                  <a:srgbClr val="FF0000"/>
                </a:solidFill>
                <a:latin typeface="Cambria" pitchFamily="18" charset="0"/>
              </a:rPr>
            </a:br>
            <a:endParaRPr lang="en-US" sz="4400" b="1" dirty="0">
              <a:solidFill>
                <a:srgbClr val="FF0000"/>
              </a:solidFill>
              <a:latin typeface="Cambria" pitchFamily="18" charset="0"/>
            </a:endParaRPr>
          </a:p>
        </p:txBody>
      </p:sp>
      <p:sp>
        <p:nvSpPr>
          <p:cNvPr id="3" name="Content Placeholder 2"/>
          <p:cNvSpPr>
            <a:spLocks noGrp="1"/>
          </p:cNvSpPr>
          <p:nvPr>
            <p:ph sz="quarter" idx="1"/>
          </p:nvPr>
        </p:nvSpPr>
        <p:spPr>
          <a:xfrm>
            <a:off x="0" y="1882808"/>
            <a:ext cx="9144000" cy="4975192"/>
          </a:xfrm>
        </p:spPr>
        <p:txBody>
          <a:bodyPr>
            <a:normAutofit/>
          </a:bodyPr>
          <a:lstStyle/>
          <a:p>
            <a:pPr marL="64008" indent="0" algn="just">
              <a:buNone/>
            </a:pPr>
            <a:r>
              <a:rPr lang="en-US" dirty="0" smtClean="0">
                <a:latin typeface="Cambria" pitchFamily="18" charset="0"/>
              </a:rPr>
              <a:t>Four </a:t>
            </a:r>
            <a:r>
              <a:rPr lang="en-US" dirty="0">
                <a:latin typeface="Cambria" pitchFamily="18" charset="0"/>
              </a:rPr>
              <a:t>serotypes of salmonellae that cause enteric fever can be identified in the clinical laboratory by biochemical and serologic tests. They are;</a:t>
            </a:r>
          </a:p>
          <a:p>
            <a:pPr algn="just"/>
            <a:r>
              <a:rPr lang="it-IT" i="1" dirty="0" smtClean="0">
                <a:latin typeface="Cambria" pitchFamily="18" charset="0"/>
              </a:rPr>
              <a:t>Salmonella </a:t>
            </a:r>
            <a:r>
              <a:rPr lang="it-IT" dirty="0">
                <a:latin typeface="Cambria" pitchFamily="18" charset="0"/>
              </a:rPr>
              <a:t>Paratyphi A (serogroup A),</a:t>
            </a:r>
          </a:p>
          <a:p>
            <a:pPr algn="just"/>
            <a:r>
              <a:rPr lang="en-US" i="1" dirty="0" smtClean="0">
                <a:latin typeface="Cambria" pitchFamily="18" charset="0"/>
              </a:rPr>
              <a:t>Salmonella </a:t>
            </a:r>
            <a:r>
              <a:rPr lang="en-US" dirty="0" err="1">
                <a:latin typeface="Cambria" pitchFamily="18" charset="0"/>
              </a:rPr>
              <a:t>Paratyphi</a:t>
            </a:r>
            <a:r>
              <a:rPr lang="en-US" dirty="0">
                <a:latin typeface="Cambria" pitchFamily="18" charset="0"/>
              </a:rPr>
              <a:t> B (</a:t>
            </a:r>
            <a:r>
              <a:rPr lang="en-US" dirty="0" err="1">
                <a:latin typeface="Cambria" pitchFamily="18" charset="0"/>
              </a:rPr>
              <a:t>serogroup</a:t>
            </a:r>
            <a:r>
              <a:rPr lang="en-US" dirty="0">
                <a:latin typeface="Cambria" pitchFamily="18" charset="0"/>
              </a:rPr>
              <a:t> B),</a:t>
            </a:r>
          </a:p>
          <a:p>
            <a:pPr algn="just"/>
            <a:r>
              <a:rPr lang="en-US" i="1" dirty="0" smtClean="0">
                <a:latin typeface="Cambria" pitchFamily="18" charset="0"/>
              </a:rPr>
              <a:t>Salmonella </a:t>
            </a:r>
            <a:r>
              <a:rPr lang="en-US" dirty="0" err="1">
                <a:latin typeface="Cambria" pitchFamily="18" charset="0"/>
              </a:rPr>
              <a:t>Choleraesuis</a:t>
            </a:r>
            <a:r>
              <a:rPr lang="en-US" dirty="0">
                <a:latin typeface="Cambria" pitchFamily="18" charset="0"/>
              </a:rPr>
              <a:t> (</a:t>
            </a:r>
            <a:r>
              <a:rPr lang="en-US" dirty="0" err="1">
                <a:latin typeface="Cambria" pitchFamily="18" charset="0"/>
              </a:rPr>
              <a:t>serogroup</a:t>
            </a:r>
            <a:r>
              <a:rPr lang="en-US" dirty="0">
                <a:latin typeface="Cambria" pitchFamily="18" charset="0"/>
              </a:rPr>
              <a:t> C1), and</a:t>
            </a:r>
          </a:p>
          <a:p>
            <a:pPr algn="just"/>
            <a:r>
              <a:rPr lang="en-US" i="1" dirty="0" smtClean="0">
                <a:latin typeface="Cambria" pitchFamily="18" charset="0"/>
              </a:rPr>
              <a:t>Salmonella </a:t>
            </a:r>
            <a:r>
              <a:rPr lang="en-US" dirty="0" err="1">
                <a:latin typeface="Cambria" pitchFamily="18" charset="0"/>
              </a:rPr>
              <a:t>Typhi</a:t>
            </a:r>
            <a:r>
              <a:rPr lang="en-US" dirty="0">
                <a:latin typeface="Cambria" pitchFamily="18" charset="0"/>
              </a:rPr>
              <a:t> (</a:t>
            </a:r>
            <a:r>
              <a:rPr lang="en-US" dirty="0" err="1">
                <a:latin typeface="Cambria" pitchFamily="18" charset="0"/>
              </a:rPr>
              <a:t>serogroup</a:t>
            </a:r>
            <a:r>
              <a:rPr lang="en-US" dirty="0">
                <a:latin typeface="Cambria" pitchFamily="18" charset="0"/>
              </a:rPr>
              <a:t> D)</a:t>
            </a:r>
          </a:p>
        </p:txBody>
      </p:sp>
    </p:spTree>
    <p:extLst>
      <p:ext uri="{BB962C8B-B14F-4D97-AF65-F5344CB8AC3E}">
        <p14:creationId xmlns="" xmlns:p14="http://schemas.microsoft.com/office/powerpoint/2010/main" val="7865241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8686800" cy="12192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solidFill>
                  <a:srgbClr val="FF0000"/>
                </a:solidFill>
                <a:latin typeface="Cambria" pitchFamily="18" charset="0"/>
              </a:rPr>
              <a:t>Antigenic </a:t>
            </a:r>
            <a:r>
              <a:rPr lang="en-US" b="1" dirty="0">
                <a:solidFill>
                  <a:srgbClr val="FF0000"/>
                </a:solidFill>
                <a:latin typeface="Cambria" pitchFamily="18" charset="0"/>
              </a:rPr>
              <a:t>Structure</a:t>
            </a:r>
            <a:br>
              <a:rPr lang="en-US" b="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371600"/>
            <a:ext cx="9144000" cy="5486400"/>
          </a:xfrm>
        </p:spPr>
        <p:txBody>
          <a:bodyPr>
            <a:normAutofit/>
          </a:bodyPr>
          <a:lstStyle/>
          <a:p>
            <a:pPr algn="just"/>
            <a:r>
              <a:rPr lang="en-US" dirty="0" smtClean="0">
                <a:latin typeface="Cambria" pitchFamily="18" charset="0"/>
              </a:rPr>
              <a:t>O </a:t>
            </a:r>
            <a:r>
              <a:rPr lang="en-US" dirty="0">
                <a:latin typeface="Cambria" pitchFamily="18" charset="0"/>
              </a:rPr>
              <a:t>antigens </a:t>
            </a:r>
          </a:p>
          <a:p>
            <a:pPr algn="just"/>
            <a:r>
              <a:rPr lang="en-US" dirty="0" smtClean="0">
                <a:latin typeface="Cambria" pitchFamily="18" charset="0"/>
              </a:rPr>
              <a:t>H </a:t>
            </a:r>
            <a:r>
              <a:rPr lang="en-US" dirty="0">
                <a:latin typeface="Cambria" pitchFamily="18" charset="0"/>
              </a:rPr>
              <a:t>antigens - </a:t>
            </a:r>
            <a:r>
              <a:rPr lang="en-US" dirty="0" err="1">
                <a:latin typeface="Cambria" pitchFamily="18" charset="0"/>
              </a:rPr>
              <a:t>flagellar</a:t>
            </a:r>
            <a:r>
              <a:rPr lang="en-US" dirty="0">
                <a:latin typeface="Cambria" pitchFamily="18" charset="0"/>
              </a:rPr>
              <a:t> antigens (protein) and may occur in one of two phase variations.</a:t>
            </a:r>
          </a:p>
          <a:p>
            <a:pPr algn="just"/>
            <a:r>
              <a:rPr lang="en-US" dirty="0" smtClean="0">
                <a:latin typeface="Cambria" pitchFamily="18" charset="0"/>
              </a:rPr>
              <a:t>Vi antigen </a:t>
            </a:r>
            <a:r>
              <a:rPr lang="en-US" dirty="0">
                <a:latin typeface="Cambria" pitchFamily="18" charset="0"/>
              </a:rPr>
              <a:t>- a capsular </a:t>
            </a:r>
            <a:r>
              <a:rPr lang="en-US" dirty="0" smtClean="0">
                <a:latin typeface="Cambria" pitchFamily="18" charset="0"/>
              </a:rPr>
              <a:t>polysaccharide</a:t>
            </a:r>
          </a:p>
          <a:p>
            <a:pPr marL="64008" indent="0">
              <a:buNone/>
            </a:pPr>
            <a:r>
              <a:rPr lang="en-US" b="1" dirty="0">
                <a:latin typeface="Cambria" pitchFamily="18" charset="0"/>
              </a:rPr>
              <a:t>Virulence factors</a:t>
            </a:r>
          </a:p>
          <a:p>
            <a:r>
              <a:rPr lang="en-US" dirty="0" smtClean="0">
                <a:latin typeface="Cambria" pitchFamily="18" charset="0"/>
              </a:rPr>
              <a:t>Endotoxin </a:t>
            </a:r>
            <a:r>
              <a:rPr lang="en-US" dirty="0">
                <a:latin typeface="Cambria" pitchFamily="18" charset="0"/>
              </a:rPr>
              <a:t>– may play a role in intracellular survival</a:t>
            </a:r>
          </a:p>
          <a:p>
            <a:r>
              <a:rPr lang="en-US" dirty="0" smtClean="0">
                <a:latin typeface="Cambria" pitchFamily="18" charset="0"/>
              </a:rPr>
              <a:t>Capsule </a:t>
            </a:r>
            <a:r>
              <a:rPr lang="en-US" dirty="0">
                <a:latin typeface="Cambria" pitchFamily="18" charset="0"/>
              </a:rPr>
              <a:t>(for </a:t>
            </a:r>
            <a:r>
              <a:rPr lang="en-US" i="1" dirty="0">
                <a:latin typeface="Cambria" pitchFamily="18" charset="0"/>
              </a:rPr>
              <a:t>S. </a:t>
            </a:r>
            <a:r>
              <a:rPr lang="en-US" i="1" dirty="0" err="1">
                <a:latin typeface="Cambria" pitchFamily="18" charset="0"/>
              </a:rPr>
              <a:t>typhi</a:t>
            </a:r>
            <a:r>
              <a:rPr lang="en-US" i="1" dirty="0">
                <a:latin typeface="Cambria" pitchFamily="18" charset="0"/>
              </a:rPr>
              <a:t> </a:t>
            </a:r>
            <a:r>
              <a:rPr lang="en-US" dirty="0">
                <a:latin typeface="Cambria" pitchFamily="18" charset="0"/>
              </a:rPr>
              <a:t>and some strains of S</a:t>
            </a:r>
            <a:r>
              <a:rPr lang="en-US" i="1" dirty="0">
                <a:latin typeface="Cambria" pitchFamily="18" charset="0"/>
              </a:rPr>
              <a:t>. </a:t>
            </a:r>
            <a:r>
              <a:rPr lang="en-US" i="1" dirty="0" err="1">
                <a:latin typeface="Cambria" pitchFamily="18" charset="0"/>
              </a:rPr>
              <a:t>paratyphi</a:t>
            </a:r>
            <a:r>
              <a:rPr lang="en-US" dirty="0">
                <a:latin typeface="Cambria" pitchFamily="18" charset="0"/>
              </a:rPr>
              <a:t>)</a:t>
            </a:r>
          </a:p>
          <a:p>
            <a:r>
              <a:rPr lang="en-US" dirty="0" smtClean="0">
                <a:latin typeface="Cambria" pitchFamily="18" charset="0"/>
              </a:rPr>
              <a:t>Adhesions </a:t>
            </a:r>
            <a:r>
              <a:rPr lang="en-US" dirty="0">
                <a:latin typeface="Cambria" pitchFamily="18" charset="0"/>
              </a:rPr>
              <a:t>– both </a:t>
            </a:r>
            <a:r>
              <a:rPr lang="en-US" dirty="0" err="1">
                <a:latin typeface="Cambria" pitchFamily="18" charset="0"/>
              </a:rPr>
              <a:t>fimbrial</a:t>
            </a:r>
            <a:r>
              <a:rPr lang="en-US" dirty="0">
                <a:latin typeface="Cambria" pitchFamily="18" charset="0"/>
              </a:rPr>
              <a:t> and non-</a:t>
            </a:r>
            <a:r>
              <a:rPr lang="en-US" dirty="0" err="1">
                <a:latin typeface="Cambria" pitchFamily="18" charset="0"/>
              </a:rPr>
              <a:t>fimbrial</a:t>
            </a:r>
            <a:endParaRPr lang="en-US" dirty="0">
              <a:latin typeface="Cambria" pitchFamily="18" charset="0"/>
            </a:endParaRPr>
          </a:p>
        </p:txBody>
      </p:sp>
    </p:spTree>
    <p:extLst>
      <p:ext uri="{BB962C8B-B14F-4D97-AF65-F5344CB8AC3E}">
        <p14:creationId xmlns="" xmlns:p14="http://schemas.microsoft.com/office/powerpoint/2010/main" val="3121715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295400"/>
          </a:xfrm>
        </p:spPr>
        <p:txBody>
          <a:bodyPr>
            <a:normAutofit/>
          </a:bodyPr>
          <a:lstStyle/>
          <a:p>
            <a:r>
              <a:rPr lang="en-US" b="1" dirty="0">
                <a:solidFill>
                  <a:srgbClr val="FF0000"/>
                </a:solidFill>
                <a:latin typeface="Cambria" pitchFamily="18" charset="0"/>
              </a:rPr>
              <a:t>Epidemiology</a:t>
            </a:r>
            <a:br>
              <a:rPr lang="en-US" b="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882808"/>
            <a:ext cx="9144000" cy="4572000"/>
          </a:xfrm>
        </p:spPr>
        <p:txBody>
          <a:bodyPr>
            <a:normAutofit/>
          </a:bodyPr>
          <a:lstStyle/>
          <a:p>
            <a:r>
              <a:rPr lang="en-US" sz="3200" dirty="0" smtClean="0">
                <a:latin typeface="Cambria" pitchFamily="18" charset="0"/>
              </a:rPr>
              <a:t>Person </a:t>
            </a:r>
            <a:r>
              <a:rPr lang="en-US" sz="3200" dirty="0">
                <a:latin typeface="Cambria" pitchFamily="18" charset="0"/>
              </a:rPr>
              <a:t>to-person spread</a:t>
            </a:r>
          </a:p>
          <a:p>
            <a:r>
              <a:rPr lang="en-US" sz="3200" dirty="0" smtClean="0">
                <a:latin typeface="Cambria" pitchFamily="18" charset="0"/>
              </a:rPr>
              <a:t>No </a:t>
            </a:r>
            <a:r>
              <a:rPr lang="en-US" sz="3200" dirty="0">
                <a:latin typeface="Cambria" pitchFamily="18" charset="0"/>
              </a:rPr>
              <a:t>animal reservoir</a:t>
            </a:r>
          </a:p>
          <a:p>
            <a:r>
              <a:rPr lang="en-US" sz="3200" dirty="0" smtClean="0">
                <a:latin typeface="Cambria" pitchFamily="18" charset="0"/>
              </a:rPr>
              <a:t>Contamination </a:t>
            </a:r>
            <a:r>
              <a:rPr lang="en-US" sz="3200" dirty="0">
                <a:latin typeface="Cambria" pitchFamily="18" charset="0"/>
              </a:rPr>
              <a:t>with human faeces</a:t>
            </a:r>
          </a:p>
          <a:p>
            <a:r>
              <a:rPr lang="en-US" sz="3200" dirty="0" smtClean="0">
                <a:latin typeface="Cambria" pitchFamily="18" charset="0"/>
              </a:rPr>
              <a:t>Usually contaminated </a:t>
            </a:r>
            <a:r>
              <a:rPr lang="en-US" sz="3200" dirty="0">
                <a:latin typeface="Cambria" pitchFamily="18" charset="0"/>
              </a:rPr>
              <a:t>water.</a:t>
            </a:r>
          </a:p>
          <a:p>
            <a:r>
              <a:rPr lang="en-US" sz="3200" dirty="0" smtClean="0">
                <a:latin typeface="Cambria" pitchFamily="18" charset="0"/>
              </a:rPr>
              <a:t>Occasionally</a:t>
            </a:r>
            <a:r>
              <a:rPr lang="en-US" sz="3200" dirty="0">
                <a:latin typeface="Cambria" pitchFamily="18" charset="0"/>
              </a:rPr>
              <a:t>, contaminated food (usually handled by an individual who </a:t>
            </a:r>
            <a:r>
              <a:rPr lang="en-US" sz="3200" dirty="0" err="1">
                <a:latin typeface="Cambria" pitchFamily="18" charset="0"/>
              </a:rPr>
              <a:t>harbours</a:t>
            </a:r>
            <a:r>
              <a:rPr lang="en-US" sz="3200" dirty="0">
                <a:latin typeface="Cambria" pitchFamily="18" charset="0"/>
              </a:rPr>
              <a:t> </a:t>
            </a:r>
            <a:r>
              <a:rPr lang="en-US" sz="3200" i="1" dirty="0">
                <a:latin typeface="Cambria" pitchFamily="18" charset="0"/>
              </a:rPr>
              <a:t>S. </a:t>
            </a:r>
            <a:r>
              <a:rPr lang="en-US" sz="3200" i="1" dirty="0" err="1">
                <a:latin typeface="Cambria" pitchFamily="18" charset="0"/>
              </a:rPr>
              <a:t>typhi</a:t>
            </a:r>
            <a:r>
              <a:rPr lang="en-US" sz="3200" dirty="0">
                <a:latin typeface="Cambria" pitchFamily="18" charset="0"/>
              </a:rPr>
              <a:t>)</a:t>
            </a:r>
          </a:p>
        </p:txBody>
      </p:sp>
    </p:spTree>
    <p:extLst>
      <p:ext uri="{BB962C8B-B14F-4D97-AF65-F5344CB8AC3E}">
        <p14:creationId xmlns="" xmlns:p14="http://schemas.microsoft.com/office/powerpoint/2010/main" val="12363428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solidFill>
                  <a:srgbClr val="FF0000"/>
                </a:solidFill>
                <a:latin typeface="Cambria" pitchFamily="18" charset="0"/>
              </a:rPr>
              <a:t>Clinical </a:t>
            </a:r>
            <a:r>
              <a:rPr lang="en-US" b="1" dirty="0">
                <a:solidFill>
                  <a:srgbClr val="FF0000"/>
                </a:solidFill>
                <a:latin typeface="Cambria" pitchFamily="18" charset="0"/>
              </a:rPr>
              <a:t>Significance</a:t>
            </a:r>
            <a:br>
              <a:rPr lang="en-US" b="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447800"/>
            <a:ext cx="9144000" cy="5410200"/>
          </a:xfrm>
        </p:spPr>
        <p:txBody>
          <a:bodyPr>
            <a:normAutofit/>
          </a:bodyPr>
          <a:lstStyle/>
          <a:p>
            <a:pPr algn="just"/>
            <a:r>
              <a:rPr lang="en-US" dirty="0" smtClean="0">
                <a:latin typeface="Cambria" pitchFamily="18" charset="0"/>
              </a:rPr>
              <a:t>Causes </a:t>
            </a:r>
            <a:r>
              <a:rPr lang="en-US" dirty="0">
                <a:latin typeface="Cambria" pitchFamily="18" charset="0"/>
              </a:rPr>
              <a:t>two different kinds of disease: enteric fevers and gastroenteritis.</a:t>
            </a:r>
          </a:p>
          <a:p>
            <a:pPr algn="just"/>
            <a:r>
              <a:rPr lang="en-US" dirty="0" smtClean="0">
                <a:latin typeface="Cambria" pitchFamily="18" charset="0"/>
              </a:rPr>
              <a:t>Both </a:t>
            </a:r>
            <a:r>
              <a:rPr lang="en-US" dirty="0">
                <a:latin typeface="Cambria" pitchFamily="18" charset="0"/>
              </a:rPr>
              <a:t>types of disease begin in the same way, but with the G/E the bacteria remains restricted to the intestine and with the enteric fevers, the organism spreads</a:t>
            </a:r>
          </a:p>
          <a:p>
            <a:pPr algn="just"/>
            <a:r>
              <a:rPr lang="en-US" dirty="0" smtClean="0">
                <a:latin typeface="Cambria" pitchFamily="18" charset="0"/>
              </a:rPr>
              <a:t>Transmission </a:t>
            </a:r>
            <a:r>
              <a:rPr lang="en-US" dirty="0">
                <a:latin typeface="Cambria" pitchFamily="18" charset="0"/>
              </a:rPr>
              <a:t>is via a fecal-oral route</a:t>
            </a:r>
          </a:p>
          <a:p>
            <a:pPr algn="just"/>
            <a:r>
              <a:rPr lang="en-US" dirty="0" smtClean="0">
                <a:latin typeface="Cambria" pitchFamily="18" charset="0"/>
              </a:rPr>
              <a:t>The </a:t>
            </a:r>
            <a:r>
              <a:rPr lang="en-US" dirty="0">
                <a:latin typeface="Cambria" pitchFamily="18" charset="0"/>
              </a:rPr>
              <a:t>organism moves through the intestinal mucosa and adheres to intestinal epithelium.</a:t>
            </a:r>
          </a:p>
        </p:txBody>
      </p:sp>
    </p:spTree>
    <p:extLst>
      <p:ext uri="{BB962C8B-B14F-4D97-AF65-F5344CB8AC3E}">
        <p14:creationId xmlns="" xmlns:p14="http://schemas.microsoft.com/office/powerpoint/2010/main" val="1855815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0" y="1882808"/>
            <a:ext cx="9144000" cy="4975192"/>
          </a:xfrm>
        </p:spPr>
        <p:txBody>
          <a:bodyPr>
            <a:normAutofit/>
          </a:bodyPr>
          <a:lstStyle/>
          <a:p>
            <a:pPr algn="just"/>
            <a:r>
              <a:rPr lang="en-US" dirty="0">
                <a:latin typeface="Cambria" pitchFamily="18" charset="0"/>
              </a:rPr>
              <a:t>In enteric fevers (typhoid and paratyphoid) the Salmonella disseminate before they multiply to high enough levels to stimulate a strong inflammatory</a:t>
            </a:r>
          </a:p>
          <a:p>
            <a:pPr algn="just"/>
            <a:r>
              <a:rPr lang="en-US" dirty="0" smtClean="0">
                <a:latin typeface="Cambria" pitchFamily="18" charset="0"/>
              </a:rPr>
              <a:t>The </a:t>
            </a:r>
            <a:r>
              <a:rPr lang="en-US" dirty="0">
                <a:latin typeface="Cambria" pitchFamily="18" charset="0"/>
              </a:rPr>
              <a:t>bacteria move via the lymphatics and bloodstream to the liver and spleen where phagocytosis and multiplication occurs.</a:t>
            </a:r>
          </a:p>
          <a:p>
            <a:pPr algn="just"/>
            <a:r>
              <a:rPr lang="en-US" dirty="0" smtClean="0">
                <a:latin typeface="Cambria" pitchFamily="18" charset="0"/>
              </a:rPr>
              <a:t>The </a:t>
            </a:r>
            <a:r>
              <a:rPr lang="en-US" dirty="0">
                <a:latin typeface="Cambria" pitchFamily="18" charset="0"/>
              </a:rPr>
              <a:t>bacteria re-enter the bloodstream to disseminate throughout the body to all organs causing fever, headaches, myalgia, and GI problems.</a:t>
            </a:r>
          </a:p>
        </p:txBody>
      </p:sp>
    </p:spTree>
    <p:extLst>
      <p:ext uri="{BB962C8B-B14F-4D97-AF65-F5344CB8AC3E}">
        <p14:creationId xmlns="" xmlns:p14="http://schemas.microsoft.com/office/powerpoint/2010/main" val="25374925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solidFill>
                  <a:srgbClr val="FF0000"/>
                </a:solidFill>
                <a:latin typeface="Cambria" pitchFamily="18" charset="0"/>
              </a:rPr>
              <a:t>Diagnosis </a:t>
            </a:r>
            <a:r>
              <a:rPr lang="en-US" b="1" dirty="0">
                <a:solidFill>
                  <a:srgbClr val="FF0000"/>
                </a:solidFill>
                <a:latin typeface="Cambria" pitchFamily="18" charset="0"/>
              </a:rPr>
              <a:t>of typhoid fever</a:t>
            </a:r>
            <a:br>
              <a:rPr lang="en-US" b="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447800"/>
            <a:ext cx="9144000" cy="5410200"/>
          </a:xfrm>
        </p:spPr>
        <p:txBody>
          <a:bodyPr>
            <a:normAutofit/>
          </a:bodyPr>
          <a:lstStyle/>
          <a:p>
            <a:pPr algn="just"/>
            <a:r>
              <a:rPr lang="en-US" dirty="0" smtClean="0">
                <a:latin typeface="Cambria" pitchFamily="18" charset="0"/>
              </a:rPr>
              <a:t>Blood </a:t>
            </a:r>
            <a:r>
              <a:rPr lang="en-US" dirty="0">
                <a:latin typeface="Cambria" pitchFamily="18" charset="0"/>
              </a:rPr>
              <a:t>cultures are positive during the first week and after the second week</a:t>
            </a:r>
          </a:p>
          <a:p>
            <a:pPr algn="just"/>
            <a:r>
              <a:rPr lang="en-US" dirty="0" smtClean="0">
                <a:latin typeface="Cambria" pitchFamily="18" charset="0"/>
              </a:rPr>
              <a:t>Stool </a:t>
            </a:r>
            <a:r>
              <a:rPr lang="en-US" dirty="0">
                <a:latin typeface="Cambria" pitchFamily="18" charset="0"/>
              </a:rPr>
              <a:t>cultures and sometimes urine cultures are positive after the second week</a:t>
            </a:r>
          </a:p>
          <a:p>
            <a:pPr algn="just"/>
            <a:r>
              <a:rPr lang="en-US" dirty="0" smtClean="0">
                <a:latin typeface="Cambria" pitchFamily="18" charset="0"/>
              </a:rPr>
              <a:t>The </a:t>
            </a:r>
            <a:r>
              <a:rPr lang="en-US" dirty="0" err="1">
                <a:latin typeface="Cambria" pitchFamily="18" charset="0"/>
              </a:rPr>
              <a:t>Widal</a:t>
            </a:r>
            <a:r>
              <a:rPr lang="en-US" dirty="0">
                <a:latin typeface="Cambria" pitchFamily="18" charset="0"/>
              </a:rPr>
              <a:t> test is a serological test for antibodies against </a:t>
            </a:r>
            <a:r>
              <a:rPr lang="en-US" i="1" dirty="0">
                <a:latin typeface="Cambria" pitchFamily="18" charset="0"/>
              </a:rPr>
              <a:t>Salmonella </a:t>
            </a:r>
            <a:r>
              <a:rPr lang="en-US" i="1" dirty="0" err="1">
                <a:latin typeface="Cambria" pitchFamily="18" charset="0"/>
              </a:rPr>
              <a:t>typhi</a:t>
            </a:r>
            <a:r>
              <a:rPr lang="en-US" i="1" dirty="0">
                <a:latin typeface="Cambria" pitchFamily="18" charset="0"/>
              </a:rPr>
              <a:t>. </a:t>
            </a:r>
            <a:r>
              <a:rPr lang="en-US" dirty="0">
                <a:latin typeface="Cambria" pitchFamily="18" charset="0"/>
              </a:rPr>
              <a:t>One looks for a 4-fold rise in titer between acute and convalescent stages</a:t>
            </a:r>
            <a:r>
              <a:rPr lang="en-US" dirty="0" smtClean="0">
                <a:latin typeface="Cambria" pitchFamily="18" charset="0"/>
              </a:rPr>
              <a:t>.</a:t>
            </a:r>
          </a:p>
          <a:p>
            <a:pPr algn="just"/>
            <a:r>
              <a:rPr lang="en-US" dirty="0">
                <a:latin typeface="Cambria" pitchFamily="18" charset="0"/>
              </a:rPr>
              <a:t>Differential Medium Cultures - EMB, </a:t>
            </a:r>
            <a:r>
              <a:rPr lang="en-US" dirty="0" err="1">
                <a:latin typeface="Cambria" pitchFamily="18" charset="0"/>
              </a:rPr>
              <a:t>MacConkey's</a:t>
            </a:r>
            <a:r>
              <a:rPr lang="en-US" dirty="0">
                <a:latin typeface="Cambria" pitchFamily="18" charset="0"/>
              </a:rPr>
              <a:t>, or </a:t>
            </a:r>
            <a:r>
              <a:rPr lang="en-US" dirty="0" err="1">
                <a:latin typeface="Cambria" pitchFamily="18" charset="0"/>
              </a:rPr>
              <a:t>deoxycholate</a:t>
            </a:r>
            <a:r>
              <a:rPr lang="en-US" dirty="0">
                <a:latin typeface="Cambria" pitchFamily="18" charset="0"/>
              </a:rPr>
              <a:t> medium permits rapid detection of lactose </a:t>
            </a:r>
            <a:r>
              <a:rPr lang="en-US" dirty="0" err="1">
                <a:latin typeface="Cambria" pitchFamily="18" charset="0"/>
              </a:rPr>
              <a:t>nonfermenters</a:t>
            </a:r>
            <a:r>
              <a:rPr lang="en-US" dirty="0">
                <a:latin typeface="Cambria" pitchFamily="18" charset="0"/>
              </a:rPr>
              <a:t> Many salmonellae produce H2S.</a:t>
            </a:r>
          </a:p>
          <a:p>
            <a:pPr algn="just"/>
            <a:endParaRPr lang="en-US" dirty="0">
              <a:latin typeface="Cambria" pitchFamily="18" charset="0"/>
            </a:endParaRPr>
          </a:p>
        </p:txBody>
      </p:sp>
    </p:spTree>
    <p:extLst>
      <p:ext uri="{BB962C8B-B14F-4D97-AF65-F5344CB8AC3E}">
        <p14:creationId xmlns="" xmlns:p14="http://schemas.microsoft.com/office/powerpoint/2010/main" val="38926544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endParaRPr lang="en-US" dirty="0"/>
          </a:p>
        </p:txBody>
      </p:sp>
      <p:sp>
        <p:nvSpPr>
          <p:cNvPr id="3" name="Content Placeholder 2"/>
          <p:cNvSpPr>
            <a:spLocks noGrp="1"/>
          </p:cNvSpPr>
          <p:nvPr>
            <p:ph sz="quarter" idx="1"/>
          </p:nvPr>
        </p:nvSpPr>
        <p:spPr>
          <a:xfrm>
            <a:off x="0" y="1447800"/>
            <a:ext cx="9144000" cy="5410200"/>
          </a:xfrm>
        </p:spPr>
        <p:txBody>
          <a:bodyPr>
            <a:normAutofit fontScale="92500" lnSpcReduction="20000"/>
          </a:bodyPr>
          <a:lstStyle/>
          <a:p>
            <a:pPr marL="64008" indent="0" algn="just">
              <a:buNone/>
            </a:pPr>
            <a:r>
              <a:rPr lang="en-US" dirty="0" smtClean="0">
                <a:latin typeface="Cambria" pitchFamily="18" charset="0"/>
              </a:rPr>
              <a:t>Selective </a:t>
            </a:r>
            <a:r>
              <a:rPr lang="en-US" dirty="0">
                <a:latin typeface="Cambria" pitchFamily="18" charset="0"/>
              </a:rPr>
              <a:t>Medium Cultures :</a:t>
            </a:r>
            <a:endParaRPr lang="en-US" dirty="0" smtClean="0">
              <a:latin typeface="Cambria" pitchFamily="18" charset="0"/>
            </a:endParaRPr>
          </a:p>
          <a:p>
            <a:pPr algn="just"/>
            <a:r>
              <a:rPr lang="en-US" dirty="0" smtClean="0">
                <a:latin typeface="Cambria" pitchFamily="18" charset="0"/>
              </a:rPr>
              <a:t>The </a:t>
            </a:r>
            <a:r>
              <a:rPr lang="en-US" dirty="0">
                <a:latin typeface="Cambria" pitchFamily="18" charset="0"/>
              </a:rPr>
              <a:t>specimen is plated on salmonella-</a:t>
            </a:r>
            <a:r>
              <a:rPr lang="en-US" dirty="0" err="1">
                <a:latin typeface="Cambria" pitchFamily="18" charset="0"/>
              </a:rPr>
              <a:t>shigella</a:t>
            </a:r>
            <a:r>
              <a:rPr lang="en-US" dirty="0">
                <a:latin typeface="Cambria" pitchFamily="18" charset="0"/>
              </a:rPr>
              <a:t> (SS) agar, </a:t>
            </a:r>
            <a:r>
              <a:rPr lang="en-US" dirty="0" err="1">
                <a:latin typeface="Cambria" pitchFamily="18" charset="0"/>
              </a:rPr>
              <a:t>Hektoen</a:t>
            </a:r>
            <a:r>
              <a:rPr lang="en-US" dirty="0">
                <a:latin typeface="Cambria" pitchFamily="18" charset="0"/>
              </a:rPr>
              <a:t> enteric agar, XLD, or </a:t>
            </a:r>
            <a:r>
              <a:rPr lang="en-US" dirty="0" err="1">
                <a:latin typeface="Cambria" pitchFamily="18" charset="0"/>
              </a:rPr>
              <a:t>deoxycholate</a:t>
            </a:r>
            <a:r>
              <a:rPr lang="en-US" dirty="0">
                <a:latin typeface="Cambria" pitchFamily="18" charset="0"/>
              </a:rPr>
              <a:t>-citrate agar, which favor growth of salmonellae and </a:t>
            </a:r>
            <a:r>
              <a:rPr lang="en-US" dirty="0" err="1">
                <a:latin typeface="Cambria" pitchFamily="18" charset="0"/>
              </a:rPr>
              <a:t>shigellae</a:t>
            </a:r>
            <a:r>
              <a:rPr lang="en-US" dirty="0">
                <a:latin typeface="Cambria" pitchFamily="18" charset="0"/>
              </a:rPr>
              <a:t> over other </a:t>
            </a:r>
            <a:r>
              <a:rPr lang="en-US" dirty="0" err="1">
                <a:latin typeface="Cambria" pitchFamily="18" charset="0"/>
              </a:rPr>
              <a:t>Enterobacteriaceae</a:t>
            </a:r>
            <a:r>
              <a:rPr lang="en-US" dirty="0">
                <a:latin typeface="Cambria" pitchFamily="18" charset="0"/>
              </a:rPr>
              <a:t>.</a:t>
            </a:r>
          </a:p>
          <a:p>
            <a:pPr marL="64008" indent="0" algn="just">
              <a:buNone/>
            </a:pPr>
            <a:r>
              <a:rPr lang="en-US" dirty="0" smtClean="0">
                <a:latin typeface="Cambria" pitchFamily="18" charset="0"/>
              </a:rPr>
              <a:t>Enrichment </a:t>
            </a:r>
            <a:r>
              <a:rPr lang="en-US" dirty="0">
                <a:latin typeface="Cambria" pitchFamily="18" charset="0"/>
              </a:rPr>
              <a:t>Cultures :</a:t>
            </a:r>
            <a:endParaRPr lang="en-US" dirty="0" smtClean="0">
              <a:latin typeface="Cambria" pitchFamily="18" charset="0"/>
            </a:endParaRPr>
          </a:p>
          <a:p>
            <a:pPr algn="just"/>
            <a:r>
              <a:rPr lang="en-US" dirty="0" smtClean="0">
                <a:latin typeface="Cambria" pitchFamily="18" charset="0"/>
              </a:rPr>
              <a:t>The </a:t>
            </a:r>
            <a:r>
              <a:rPr lang="en-US" dirty="0">
                <a:latin typeface="Cambria" pitchFamily="18" charset="0"/>
              </a:rPr>
              <a:t>specimen (usually stool) also is put into selenite F or </a:t>
            </a:r>
            <a:r>
              <a:rPr lang="en-US" dirty="0" err="1">
                <a:latin typeface="Cambria" pitchFamily="18" charset="0"/>
              </a:rPr>
              <a:t>tetrathionate</a:t>
            </a:r>
            <a:r>
              <a:rPr lang="en-US" dirty="0">
                <a:latin typeface="Cambria" pitchFamily="18" charset="0"/>
              </a:rPr>
              <a:t> broth, both of which inhibit replication of normal intestinal bacteria and permit multiplication of salmonellae. After incubation for 1–2 days, this is plated on differential and selective media.</a:t>
            </a:r>
          </a:p>
          <a:p>
            <a:pPr algn="just"/>
            <a:r>
              <a:rPr lang="en-US" dirty="0" smtClean="0">
                <a:latin typeface="Cambria" pitchFamily="18" charset="0"/>
              </a:rPr>
              <a:t>Serologic </a:t>
            </a:r>
            <a:r>
              <a:rPr lang="en-US" dirty="0">
                <a:latin typeface="Cambria" pitchFamily="18" charset="0"/>
              </a:rPr>
              <a:t>Methods</a:t>
            </a:r>
          </a:p>
          <a:p>
            <a:pPr algn="just"/>
            <a:r>
              <a:rPr lang="en-US" dirty="0" smtClean="0">
                <a:latin typeface="Cambria" pitchFamily="18" charset="0"/>
              </a:rPr>
              <a:t>Agglutination </a:t>
            </a:r>
            <a:r>
              <a:rPr lang="en-US" dirty="0">
                <a:latin typeface="Cambria" pitchFamily="18" charset="0"/>
              </a:rPr>
              <a:t>Test - known sera and unknown culture are mixed on a slide. Clumping, when it occurs, can be observed within a few minutes.</a:t>
            </a:r>
          </a:p>
        </p:txBody>
      </p:sp>
    </p:spTree>
    <p:extLst>
      <p:ext uri="{BB962C8B-B14F-4D97-AF65-F5344CB8AC3E}">
        <p14:creationId xmlns="" xmlns:p14="http://schemas.microsoft.com/office/powerpoint/2010/main" val="34917039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endParaRPr lang="en-US" dirty="0"/>
          </a:p>
        </p:txBody>
      </p:sp>
      <p:sp>
        <p:nvSpPr>
          <p:cNvPr id="3" name="Content Placeholder 2"/>
          <p:cNvSpPr>
            <a:spLocks noGrp="1"/>
          </p:cNvSpPr>
          <p:nvPr>
            <p:ph sz="quarter" idx="1"/>
          </p:nvPr>
        </p:nvSpPr>
        <p:spPr>
          <a:xfrm>
            <a:off x="0" y="1524000"/>
            <a:ext cx="9144000" cy="5334000"/>
          </a:xfrm>
        </p:spPr>
        <p:txBody>
          <a:bodyPr>
            <a:normAutofit/>
          </a:bodyPr>
          <a:lstStyle/>
          <a:p>
            <a:pPr algn="just"/>
            <a:r>
              <a:rPr lang="en-US" dirty="0">
                <a:latin typeface="Cambria" pitchFamily="18" charset="0"/>
              </a:rPr>
              <a:t>Tube Dilution Agglutination Test (</a:t>
            </a:r>
            <a:r>
              <a:rPr lang="en-US" dirty="0" err="1">
                <a:latin typeface="Cambria" pitchFamily="18" charset="0"/>
              </a:rPr>
              <a:t>Widal</a:t>
            </a:r>
            <a:r>
              <a:rPr lang="en-US" dirty="0">
                <a:latin typeface="Cambria" pitchFamily="18" charset="0"/>
              </a:rPr>
              <a:t> Test) - Serum agglutinins rise sharply during the second and third weeks of </a:t>
            </a:r>
            <a:r>
              <a:rPr lang="en-US" i="1" dirty="0">
                <a:latin typeface="Cambria" pitchFamily="18" charset="0"/>
              </a:rPr>
              <a:t>Salmonella </a:t>
            </a:r>
            <a:r>
              <a:rPr lang="en-US" dirty="0" err="1">
                <a:latin typeface="Cambria" pitchFamily="18" charset="0"/>
              </a:rPr>
              <a:t>Typhi</a:t>
            </a:r>
            <a:r>
              <a:rPr lang="en-US" dirty="0">
                <a:latin typeface="Cambria" pitchFamily="18" charset="0"/>
              </a:rPr>
              <a:t> infection. </a:t>
            </a:r>
            <a:r>
              <a:rPr lang="en-US" dirty="0" smtClean="0">
                <a:latin typeface="Cambria" pitchFamily="18" charset="0"/>
              </a:rPr>
              <a:t>At </a:t>
            </a:r>
            <a:r>
              <a:rPr lang="en-US" dirty="0">
                <a:latin typeface="Cambria" pitchFamily="18" charset="0"/>
              </a:rPr>
              <a:t>least two serum specimens, obtained at intervals of 7–10 days, are needed to prove a rise in antibody titer.</a:t>
            </a:r>
          </a:p>
          <a:p>
            <a:pPr algn="just"/>
            <a:r>
              <a:rPr lang="en-US" dirty="0" smtClean="0">
                <a:latin typeface="Cambria" pitchFamily="18" charset="0"/>
              </a:rPr>
              <a:t>Serial </a:t>
            </a:r>
            <a:r>
              <a:rPr lang="en-US" dirty="0">
                <a:latin typeface="Cambria" pitchFamily="18" charset="0"/>
              </a:rPr>
              <a:t>dilutions of unknown sera are tested against antigens from representative salmonellae.</a:t>
            </a:r>
          </a:p>
          <a:p>
            <a:pPr algn="just"/>
            <a:r>
              <a:rPr lang="en-US" dirty="0" smtClean="0">
                <a:latin typeface="Cambria" pitchFamily="18" charset="0"/>
              </a:rPr>
              <a:t>The </a:t>
            </a:r>
            <a:r>
              <a:rPr lang="en-US" dirty="0">
                <a:latin typeface="Cambria" pitchFamily="18" charset="0"/>
              </a:rPr>
              <a:t>interpretive criteria when single serum specimens are tested vary, but a titer against the O antigen of &gt; 1:320 and against the H antigen of &gt; 1:640 is considered positive.</a:t>
            </a:r>
          </a:p>
        </p:txBody>
      </p:sp>
    </p:spTree>
    <p:extLst>
      <p:ext uri="{BB962C8B-B14F-4D97-AF65-F5344CB8AC3E}">
        <p14:creationId xmlns="" xmlns:p14="http://schemas.microsoft.com/office/powerpoint/2010/main" val="293375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b="1" dirty="0" smtClean="0">
                <a:solidFill>
                  <a:srgbClr val="FF0000"/>
                </a:solidFill>
              </a:rPr>
              <a:t>GONORRHEA IN WOMEN </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
        <p:nvSpPr>
          <p:cNvPr id="3" name="Content Placeholder 2"/>
          <p:cNvSpPr>
            <a:spLocks noGrp="1"/>
          </p:cNvSpPr>
          <p:nvPr>
            <p:ph sz="quarter" idx="1"/>
          </p:nvPr>
        </p:nvSpPr>
        <p:spPr>
          <a:xfrm>
            <a:off x="152400" y="1295400"/>
            <a:ext cx="8839200" cy="5562600"/>
          </a:xfrm>
        </p:spPr>
        <p:txBody>
          <a:bodyPr>
            <a:normAutofit/>
          </a:bodyPr>
          <a:lstStyle/>
          <a:p>
            <a:pPr algn="just"/>
            <a:r>
              <a:rPr lang="en-US" dirty="0" smtClean="0">
                <a:latin typeface="Cambria" pitchFamily="18" charset="0"/>
              </a:rPr>
              <a:t>Cervicitis</a:t>
            </a:r>
            <a:r>
              <a:rPr lang="en-US" dirty="0">
                <a:latin typeface="Cambria" pitchFamily="18" charset="0"/>
              </a:rPr>
              <a:t>; Vaginitis; Pelvic Inflammatory Disease (PID); Disseminated Gonococcal Infection (DGI) </a:t>
            </a:r>
          </a:p>
          <a:p>
            <a:pPr algn="just"/>
            <a:r>
              <a:rPr lang="en-US" dirty="0">
                <a:latin typeface="Cambria" pitchFamily="18" charset="0"/>
              </a:rPr>
              <a:t>Women are often asymptomatic or have atypical indications. </a:t>
            </a:r>
          </a:p>
          <a:p>
            <a:pPr algn="just"/>
            <a:r>
              <a:rPr lang="en-US" dirty="0">
                <a:latin typeface="Cambria" pitchFamily="18" charset="0"/>
              </a:rPr>
              <a:t>Often untreated until PID complications develop </a:t>
            </a:r>
          </a:p>
          <a:p>
            <a:pPr algn="just"/>
            <a:r>
              <a:rPr lang="en-US" b="1" dirty="0">
                <a:latin typeface="Cambria" pitchFamily="18" charset="0"/>
              </a:rPr>
              <a:t>Pelvic Inflammatory Disease (PID) </a:t>
            </a:r>
            <a:endParaRPr lang="en-US" dirty="0">
              <a:latin typeface="Cambria" pitchFamily="18" charset="0"/>
            </a:endParaRPr>
          </a:p>
          <a:p>
            <a:pPr algn="just"/>
            <a:r>
              <a:rPr lang="en-US" dirty="0">
                <a:latin typeface="Cambria" pitchFamily="18" charset="0"/>
              </a:rPr>
              <a:t>•May also be asymptomatic, but difficult diagnosis accounts for many false negatives </a:t>
            </a:r>
          </a:p>
          <a:p>
            <a:pPr algn="just"/>
            <a:r>
              <a:rPr lang="en-US" dirty="0">
                <a:latin typeface="Cambria" pitchFamily="18" charset="0"/>
              </a:rPr>
              <a:t>•Can cause scarring of fallopian tubes leading to</a:t>
            </a:r>
            <a:r>
              <a:rPr lang="en-US" b="1" dirty="0">
                <a:latin typeface="Cambria" pitchFamily="18" charset="0"/>
              </a:rPr>
              <a:t> infertility or ectopic pregnancy </a:t>
            </a:r>
            <a:endParaRPr lang="en-US" dirty="0">
              <a:latin typeface="Cambria" pitchFamily="18" charset="0"/>
            </a:endParaRPr>
          </a:p>
          <a:p>
            <a:pPr algn="just"/>
            <a:r>
              <a:rPr lang="en-US" b="1" dirty="0">
                <a:latin typeface="Cambria" pitchFamily="18" charset="0"/>
              </a:rPr>
              <a:t>Disseminated Gonococcal Infection (DGI): </a:t>
            </a:r>
            <a:endParaRPr lang="en-US" dirty="0">
              <a:latin typeface="Cambria" pitchFamily="18" charset="0"/>
            </a:endParaRPr>
          </a:p>
          <a:p>
            <a:endParaRPr lang="en-US" dirty="0"/>
          </a:p>
        </p:txBody>
      </p:sp>
    </p:spTree>
    <p:extLst>
      <p:ext uri="{BB962C8B-B14F-4D97-AF65-F5344CB8AC3E}">
        <p14:creationId xmlns="" xmlns:p14="http://schemas.microsoft.com/office/powerpoint/2010/main" val="29061319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latin typeface="Cambria" pitchFamily="18" charset="0"/>
              </a:rPr>
              <a:t/>
            </a:r>
            <a:br>
              <a:rPr lang="en-US" b="1" dirty="0" smtClean="0">
                <a:latin typeface="Cambria" pitchFamily="18" charset="0"/>
              </a:rPr>
            </a:br>
            <a:r>
              <a:rPr lang="en-US" b="1" dirty="0">
                <a:latin typeface="Cambria" pitchFamily="18" charset="0"/>
              </a:rPr>
              <a:t/>
            </a:r>
            <a:br>
              <a:rPr lang="en-US" b="1" dirty="0">
                <a:latin typeface="Cambria" pitchFamily="18" charset="0"/>
              </a:rPr>
            </a:br>
            <a:r>
              <a:rPr lang="en-US" b="1" dirty="0" smtClean="0">
                <a:latin typeface="Cambria" pitchFamily="18" charset="0"/>
              </a:rPr>
              <a:t/>
            </a:r>
            <a:br>
              <a:rPr lang="en-US" b="1" dirty="0" smtClean="0">
                <a:latin typeface="Cambria" pitchFamily="18" charset="0"/>
              </a:rPr>
            </a:br>
            <a:r>
              <a:rPr lang="en-US" b="1" dirty="0">
                <a:latin typeface="Cambria" pitchFamily="18" charset="0"/>
              </a:rPr>
              <a:t/>
            </a:r>
            <a:br>
              <a:rPr lang="en-US" b="1" dirty="0">
                <a:latin typeface="Cambria" pitchFamily="18" charset="0"/>
              </a:rPr>
            </a:br>
            <a:r>
              <a:rPr lang="en-US" b="1" dirty="0" smtClean="0">
                <a:latin typeface="Cambria" pitchFamily="18" charset="0"/>
              </a:rPr>
              <a:t/>
            </a:r>
            <a:br>
              <a:rPr lang="en-US" b="1" dirty="0" smtClean="0">
                <a:latin typeface="Cambria" pitchFamily="18" charset="0"/>
              </a:rPr>
            </a:br>
            <a:r>
              <a:rPr lang="en-US" b="1" dirty="0">
                <a:latin typeface="Cambria" pitchFamily="18" charset="0"/>
              </a:rPr>
              <a:t/>
            </a:r>
            <a:br>
              <a:rPr lang="en-US" b="1" dirty="0">
                <a:latin typeface="Cambria" pitchFamily="18" charset="0"/>
              </a:rPr>
            </a:br>
            <a:r>
              <a:rPr lang="en-US" b="1" dirty="0" smtClean="0">
                <a:latin typeface="Cambria" pitchFamily="18" charset="0"/>
              </a:rPr>
              <a:t/>
            </a:r>
            <a:br>
              <a:rPr lang="en-US" b="1" dirty="0" smtClean="0">
                <a:latin typeface="Cambria" pitchFamily="18" charset="0"/>
              </a:rPr>
            </a:br>
            <a:r>
              <a:rPr lang="en-US" sz="4900" b="1" dirty="0" smtClean="0">
                <a:solidFill>
                  <a:srgbClr val="FF0000"/>
                </a:solidFill>
                <a:latin typeface="Cambria" pitchFamily="18" charset="0"/>
              </a:rPr>
              <a:t>Prevention</a:t>
            </a:r>
            <a:r>
              <a:rPr lang="en-US" sz="4900" b="1" dirty="0">
                <a:solidFill>
                  <a:srgbClr val="FF0000"/>
                </a:solidFill>
                <a:latin typeface="Cambria" pitchFamily="18" charset="0"/>
              </a:rPr>
              <a:t/>
            </a:r>
            <a:br>
              <a:rPr lang="en-US" sz="4900" b="1" dirty="0">
                <a:solidFill>
                  <a:srgbClr val="FF0000"/>
                </a:solidFill>
                <a:latin typeface="Cambria" pitchFamily="18" charset="0"/>
              </a:rPr>
            </a:br>
            <a:endParaRPr lang="en-US" sz="4900" dirty="0">
              <a:solidFill>
                <a:srgbClr val="FF0000"/>
              </a:solidFill>
              <a:latin typeface="Cambria" pitchFamily="18" charset="0"/>
            </a:endParaRPr>
          </a:p>
        </p:txBody>
      </p:sp>
      <p:sp>
        <p:nvSpPr>
          <p:cNvPr id="3" name="Content Placeholder 2"/>
          <p:cNvSpPr>
            <a:spLocks noGrp="1"/>
          </p:cNvSpPr>
          <p:nvPr>
            <p:ph sz="quarter" idx="1"/>
          </p:nvPr>
        </p:nvSpPr>
        <p:spPr>
          <a:xfrm>
            <a:off x="0" y="1447800"/>
            <a:ext cx="8686800" cy="5410200"/>
          </a:xfrm>
        </p:spPr>
        <p:txBody>
          <a:bodyPr>
            <a:normAutofit/>
          </a:bodyPr>
          <a:lstStyle/>
          <a:p>
            <a:pPr marL="64008" indent="0">
              <a:buNone/>
            </a:pPr>
            <a:r>
              <a:rPr lang="en-US" dirty="0" smtClean="0"/>
              <a:t>1.</a:t>
            </a:r>
            <a:r>
              <a:rPr lang="en-US" dirty="0" smtClean="0">
                <a:latin typeface="Cambria" pitchFamily="18" charset="0"/>
              </a:rPr>
              <a:t>Remove </a:t>
            </a:r>
            <a:r>
              <a:rPr lang="en-US" dirty="0">
                <a:latin typeface="Cambria" pitchFamily="18" charset="0"/>
              </a:rPr>
              <a:t>source</a:t>
            </a:r>
          </a:p>
          <a:p>
            <a:r>
              <a:rPr lang="en-US" dirty="0" smtClean="0">
                <a:latin typeface="Cambria" pitchFamily="18" charset="0"/>
              </a:rPr>
              <a:t>Salmonella </a:t>
            </a:r>
            <a:r>
              <a:rPr lang="en-US" dirty="0">
                <a:latin typeface="Cambria" pitchFamily="18" charset="0"/>
              </a:rPr>
              <a:t>free </a:t>
            </a:r>
            <a:r>
              <a:rPr lang="en-US" dirty="0" smtClean="0">
                <a:latin typeface="Cambria" pitchFamily="18" charset="0"/>
              </a:rPr>
              <a:t>life-stock</a:t>
            </a:r>
            <a:endParaRPr lang="en-US" dirty="0">
              <a:latin typeface="Cambria" pitchFamily="18" charset="0"/>
            </a:endParaRPr>
          </a:p>
          <a:p>
            <a:pPr marL="64008" indent="0">
              <a:buNone/>
            </a:pPr>
            <a:r>
              <a:rPr lang="en-US" dirty="0">
                <a:latin typeface="Cambria" pitchFamily="18" charset="0"/>
              </a:rPr>
              <a:t>2.Interrupt transmission</a:t>
            </a:r>
          </a:p>
          <a:p>
            <a:r>
              <a:rPr lang="en-US" dirty="0">
                <a:latin typeface="Cambria" pitchFamily="18" charset="0"/>
              </a:rPr>
              <a:t>Good food hygiene</a:t>
            </a:r>
          </a:p>
          <a:p>
            <a:r>
              <a:rPr lang="en-US" dirty="0" smtClean="0">
                <a:latin typeface="Cambria" pitchFamily="18" charset="0"/>
              </a:rPr>
              <a:t>Cook </a:t>
            </a:r>
            <a:r>
              <a:rPr lang="en-US" dirty="0">
                <a:latin typeface="Cambria" pitchFamily="18" charset="0"/>
              </a:rPr>
              <a:t>food properly</a:t>
            </a:r>
          </a:p>
          <a:p>
            <a:r>
              <a:rPr lang="en-US" dirty="0" smtClean="0">
                <a:latin typeface="Cambria" pitchFamily="18" charset="0"/>
              </a:rPr>
              <a:t>Keep </a:t>
            </a:r>
            <a:r>
              <a:rPr lang="en-US" dirty="0">
                <a:latin typeface="Cambria" pitchFamily="18" charset="0"/>
              </a:rPr>
              <a:t>raw and cooked foods apart</a:t>
            </a:r>
          </a:p>
          <a:p>
            <a:r>
              <a:rPr lang="en-US" dirty="0">
                <a:latin typeface="Cambria" pitchFamily="18" charset="0"/>
              </a:rPr>
              <a:t>Public Health: clean water</a:t>
            </a:r>
          </a:p>
          <a:p>
            <a:pPr marL="64008" indent="0">
              <a:buNone/>
            </a:pPr>
            <a:r>
              <a:rPr lang="en-US" dirty="0">
                <a:latin typeface="Cambria" pitchFamily="18" charset="0"/>
              </a:rPr>
              <a:t>3.Strengthen host</a:t>
            </a:r>
          </a:p>
          <a:p>
            <a:r>
              <a:rPr lang="en-US" dirty="0" smtClean="0">
                <a:latin typeface="Cambria" pitchFamily="18" charset="0"/>
              </a:rPr>
              <a:t>Vaccination</a:t>
            </a:r>
            <a:endParaRPr lang="en-US" dirty="0">
              <a:latin typeface="Cambria" pitchFamily="18" charset="0"/>
            </a:endParaRPr>
          </a:p>
        </p:txBody>
      </p:sp>
    </p:spTree>
    <p:extLst>
      <p:ext uri="{BB962C8B-B14F-4D97-AF65-F5344CB8AC3E}">
        <p14:creationId xmlns="" xmlns:p14="http://schemas.microsoft.com/office/powerpoint/2010/main" val="30947468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b="1" dirty="0"/>
              <a:t>Yersinia species </a:t>
            </a:r>
            <a:endParaRPr lang="en-US" dirty="0"/>
          </a:p>
        </p:txBody>
      </p:sp>
    </p:spTree>
    <p:extLst>
      <p:ext uri="{BB962C8B-B14F-4D97-AF65-F5344CB8AC3E}">
        <p14:creationId xmlns="" xmlns:p14="http://schemas.microsoft.com/office/powerpoint/2010/main" val="8800196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mbria" pitchFamily="18" charset="0"/>
              </a:rPr>
              <a:t>Characteristics</a:t>
            </a: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797552"/>
          </a:xfrm>
        </p:spPr>
        <p:txBody>
          <a:bodyPr>
            <a:normAutofit/>
          </a:bodyPr>
          <a:lstStyle/>
          <a:p>
            <a:r>
              <a:rPr lang="en-US" dirty="0" smtClean="0">
                <a:latin typeface="Cambria" pitchFamily="18" charset="0"/>
              </a:rPr>
              <a:t>Are </a:t>
            </a:r>
            <a:r>
              <a:rPr lang="en-US" dirty="0">
                <a:latin typeface="Cambria" pitchFamily="18" charset="0"/>
              </a:rPr>
              <a:t>short, pleomorphic gram-negative rods that can exhibit bipolar staining. </a:t>
            </a:r>
          </a:p>
          <a:p>
            <a:r>
              <a:rPr lang="en-US" dirty="0" smtClean="0">
                <a:latin typeface="Cambria" pitchFamily="18" charset="0"/>
              </a:rPr>
              <a:t>Catalase-positive</a:t>
            </a:r>
            <a:r>
              <a:rPr lang="en-US" dirty="0">
                <a:latin typeface="Cambria" pitchFamily="18" charset="0"/>
              </a:rPr>
              <a:t>, oxidase-negative, and microaerophilic or facultatively anaerobic. </a:t>
            </a:r>
          </a:p>
          <a:p>
            <a:r>
              <a:rPr lang="en-US" dirty="0" smtClean="0">
                <a:latin typeface="Cambria" pitchFamily="18" charset="0"/>
              </a:rPr>
              <a:t>Most </a:t>
            </a:r>
            <a:r>
              <a:rPr lang="en-US" dirty="0">
                <a:latin typeface="Cambria" pitchFamily="18" charset="0"/>
              </a:rPr>
              <a:t>have animals as their natural hosts, but they can produce serious disease in humans. </a:t>
            </a:r>
          </a:p>
          <a:p>
            <a:pPr marL="0" indent="0">
              <a:buNone/>
            </a:pPr>
            <a:r>
              <a:rPr lang="en-US" dirty="0" smtClean="0">
                <a:latin typeface="Cambria" pitchFamily="18" charset="0"/>
              </a:rPr>
              <a:t>Includes</a:t>
            </a:r>
            <a:r>
              <a:rPr lang="en-US" dirty="0">
                <a:latin typeface="Cambria" pitchFamily="18" charset="0"/>
              </a:rPr>
              <a:t>; </a:t>
            </a:r>
          </a:p>
          <a:p>
            <a:r>
              <a:rPr lang="en-US" i="1" dirty="0" smtClean="0">
                <a:latin typeface="Cambria" pitchFamily="18" charset="0"/>
              </a:rPr>
              <a:t>Yersinia </a:t>
            </a:r>
            <a:r>
              <a:rPr lang="en-US" i="1" dirty="0">
                <a:latin typeface="Cambria" pitchFamily="18" charset="0"/>
              </a:rPr>
              <a:t>pestis, </a:t>
            </a:r>
            <a:r>
              <a:rPr lang="en-US" dirty="0">
                <a:latin typeface="Cambria" pitchFamily="18" charset="0"/>
              </a:rPr>
              <a:t> </a:t>
            </a:r>
            <a:r>
              <a:rPr lang="en-US" dirty="0" smtClean="0">
                <a:latin typeface="Cambria" pitchFamily="18" charset="0"/>
              </a:rPr>
              <a:t>which causes plague</a:t>
            </a:r>
            <a:r>
              <a:rPr lang="en-US" dirty="0">
                <a:latin typeface="Cambria" pitchFamily="18" charset="0"/>
              </a:rPr>
              <a:t>; </a:t>
            </a:r>
          </a:p>
          <a:p>
            <a:r>
              <a:rPr lang="en-US" i="1" dirty="0" smtClean="0">
                <a:latin typeface="Cambria" pitchFamily="18" charset="0"/>
              </a:rPr>
              <a:t>Yersinia </a:t>
            </a:r>
            <a:r>
              <a:rPr lang="en-US" i="1" dirty="0" err="1">
                <a:latin typeface="Cambria" pitchFamily="18" charset="0"/>
              </a:rPr>
              <a:t>pseudotuberculosis</a:t>
            </a:r>
            <a:r>
              <a:rPr lang="en-US" i="1" dirty="0">
                <a:latin typeface="Cambria" pitchFamily="18" charset="0"/>
              </a:rPr>
              <a:t> </a:t>
            </a:r>
            <a:r>
              <a:rPr lang="en-US" dirty="0">
                <a:latin typeface="Cambria" pitchFamily="18" charset="0"/>
              </a:rPr>
              <a:t>and </a:t>
            </a:r>
            <a:r>
              <a:rPr lang="en-US" i="1" dirty="0">
                <a:latin typeface="Cambria" pitchFamily="18" charset="0"/>
              </a:rPr>
              <a:t>Yersinia </a:t>
            </a:r>
            <a:r>
              <a:rPr lang="en-US" i="1" dirty="0" err="1">
                <a:latin typeface="Cambria" pitchFamily="18" charset="0"/>
              </a:rPr>
              <a:t>enterocolitica</a:t>
            </a:r>
            <a:r>
              <a:rPr lang="en-US" i="1" dirty="0">
                <a:latin typeface="Cambria" pitchFamily="18" charset="0"/>
              </a:rPr>
              <a:t>, </a:t>
            </a:r>
            <a:r>
              <a:rPr lang="en-US" dirty="0" smtClean="0">
                <a:latin typeface="Cambria" pitchFamily="18" charset="0"/>
              </a:rPr>
              <a:t>causes </a:t>
            </a:r>
            <a:r>
              <a:rPr lang="en-US" dirty="0">
                <a:latin typeface="Cambria" pitchFamily="18" charset="0"/>
              </a:rPr>
              <a:t>of human diarrheal </a:t>
            </a:r>
            <a:r>
              <a:rPr lang="en-US" dirty="0" smtClean="0">
                <a:latin typeface="Cambria" pitchFamily="18" charset="0"/>
              </a:rPr>
              <a:t>diseases</a:t>
            </a:r>
            <a:r>
              <a:rPr lang="en-US" dirty="0">
                <a:latin typeface="Cambria" pitchFamily="18" charset="0"/>
              </a:rPr>
              <a:t>.</a:t>
            </a:r>
            <a:r>
              <a:rPr lang="en-US" dirty="0" smtClean="0">
                <a:latin typeface="Cambria" pitchFamily="18" charset="0"/>
              </a:rPr>
              <a:t> </a:t>
            </a:r>
            <a:endParaRPr lang="en-US" dirty="0">
              <a:latin typeface="Cambria" pitchFamily="18" charset="0"/>
            </a:endParaRPr>
          </a:p>
          <a:p>
            <a:endParaRPr lang="en-US" dirty="0"/>
          </a:p>
        </p:txBody>
      </p:sp>
    </p:spTree>
    <p:extLst>
      <p:ext uri="{BB962C8B-B14F-4D97-AF65-F5344CB8AC3E}">
        <p14:creationId xmlns="" xmlns:p14="http://schemas.microsoft.com/office/powerpoint/2010/main" val="37910829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solidFill>
                  <a:srgbClr val="FF0000"/>
                </a:solidFill>
              </a:rPr>
              <a:t>Identification </a:t>
            </a:r>
            <a:endParaRPr lang="en-US" dirty="0">
              <a:solidFill>
                <a:srgbClr val="FF0000"/>
              </a:solidFill>
            </a:endParaRPr>
          </a:p>
        </p:txBody>
      </p:sp>
      <p:sp>
        <p:nvSpPr>
          <p:cNvPr id="3" name="Content Placeholder 2"/>
          <p:cNvSpPr>
            <a:spLocks noGrp="1"/>
          </p:cNvSpPr>
          <p:nvPr>
            <p:ph sz="quarter" idx="1"/>
          </p:nvPr>
        </p:nvSpPr>
        <p:spPr>
          <a:xfrm>
            <a:off x="152400" y="1295400"/>
            <a:ext cx="8839200" cy="5029200"/>
          </a:xfrm>
        </p:spPr>
        <p:txBody>
          <a:bodyPr>
            <a:normAutofit fontScale="92500" lnSpcReduction="20000"/>
          </a:bodyPr>
          <a:lstStyle/>
          <a:p>
            <a:r>
              <a:rPr lang="en-US" sz="3200" i="1" dirty="0" smtClean="0">
                <a:latin typeface="Cambria" pitchFamily="18" charset="0"/>
              </a:rPr>
              <a:t>Y</a:t>
            </a:r>
            <a:r>
              <a:rPr lang="en-US" sz="3200" i="1" dirty="0">
                <a:latin typeface="Cambria" pitchFamily="18" charset="0"/>
              </a:rPr>
              <a:t>. pestis </a:t>
            </a:r>
            <a:r>
              <a:rPr lang="en-US" sz="3200" dirty="0">
                <a:latin typeface="Cambria" pitchFamily="18" charset="0"/>
              </a:rPr>
              <a:t>can be separated from </a:t>
            </a:r>
            <a:r>
              <a:rPr lang="en-US" sz="3200" i="1" dirty="0">
                <a:latin typeface="Cambria" pitchFamily="18" charset="0"/>
              </a:rPr>
              <a:t>Y. </a:t>
            </a:r>
            <a:r>
              <a:rPr lang="en-US" sz="3200" i="1" dirty="0" err="1">
                <a:latin typeface="Cambria" pitchFamily="18" charset="0"/>
              </a:rPr>
              <a:t>enterocolitica</a:t>
            </a:r>
            <a:r>
              <a:rPr lang="en-US" sz="3200" i="1" dirty="0">
                <a:latin typeface="Cambria" pitchFamily="18" charset="0"/>
              </a:rPr>
              <a:t> </a:t>
            </a:r>
            <a:r>
              <a:rPr lang="en-US" sz="3200" dirty="0">
                <a:latin typeface="Cambria" pitchFamily="18" charset="0"/>
              </a:rPr>
              <a:t>and </a:t>
            </a:r>
            <a:r>
              <a:rPr lang="en-US" sz="3200" i="1" dirty="0">
                <a:latin typeface="Cambria" pitchFamily="18" charset="0"/>
              </a:rPr>
              <a:t>Y. </a:t>
            </a:r>
            <a:r>
              <a:rPr lang="en-US" sz="3200" i="1" dirty="0" err="1">
                <a:latin typeface="Cambria" pitchFamily="18" charset="0"/>
              </a:rPr>
              <a:t>pseudotuberculosis</a:t>
            </a:r>
            <a:r>
              <a:rPr lang="en-US" sz="3200" i="1" dirty="0">
                <a:latin typeface="Cambria" pitchFamily="18" charset="0"/>
              </a:rPr>
              <a:t> </a:t>
            </a:r>
            <a:r>
              <a:rPr lang="en-US" sz="3200" dirty="0">
                <a:latin typeface="Cambria" pitchFamily="18" charset="0"/>
              </a:rPr>
              <a:t>by the fact that it is non-motile. </a:t>
            </a:r>
          </a:p>
          <a:p>
            <a:r>
              <a:rPr lang="en-US" sz="3200" i="1" dirty="0" smtClean="0">
                <a:latin typeface="Cambria" pitchFamily="18" charset="0"/>
              </a:rPr>
              <a:t>Y</a:t>
            </a:r>
            <a:r>
              <a:rPr lang="en-US" sz="3200" i="1" dirty="0">
                <a:latin typeface="Cambria" pitchFamily="18" charset="0"/>
              </a:rPr>
              <a:t>. </a:t>
            </a:r>
            <a:r>
              <a:rPr lang="en-US" sz="3200" i="1" dirty="0" err="1">
                <a:latin typeface="Cambria" pitchFamily="18" charset="0"/>
              </a:rPr>
              <a:t>enterocolitica</a:t>
            </a:r>
            <a:r>
              <a:rPr lang="en-US" sz="3200" i="1" dirty="0">
                <a:latin typeface="Cambria" pitchFamily="18" charset="0"/>
              </a:rPr>
              <a:t> </a:t>
            </a:r>
            <a:r>
              <a:rPr lang="en-US" sz="3200" dirty="0">
                <a:latin typeface="Cambria" pitchFamily="18" charset="0"/>
              </a:rPr>
              <a:t>and </a:t>
            </a:r>
            <a:r>
              <a:rPr lang="en-US" sz="3200" i="1" dirty="0">
                <a:latin typeface="Cambria" pitchFamily="18" charset="0"/>
              </a:rPr>
              <a:t>Y. </a:t>
            </a:r>
            <a:r>
              <a:rPr lang="en-US" sz="3200" i="1" dirty="0" err="1">
                <a:latin typeface="Cambria" pitchFamily="18" charset="0"/>
              </a:rPr>
              <a:t>pseudotuberculosis</a:t>
            </a:r>
            <a:r>
              <a:rPr lang="en-US" sz="3200" i="1" dirty="0">
                <a:latin typeface="Cambria" pitchFamily="18" charset="0"/>
              </a:rPr>
              <a:t> </a:t>
            </a:r>
            <a:r>
              <a:rPr lang="en-US" sz="3200" dirty="0">
                <a:latin typeface="Cambria" pitchFamily="18" charset="0"/>
              </a:rPr>
              <a:t>are both non-motile at 370 C, and motile at 220 C. </a:t>
            </a:r>
          </a:p>
          <a:p>
            <a:pPr marL="0" indent="0">
              <a:buNone/>
            </a:pPr>
            <a:r>
              <a:rPr lang="en-US" sz="3200" i="1" dirty="0" smtClean="0">
                <a:latin typeface="Cambria" pitchFamily="18" charset="0"/>
              </a:rPr>
              <a:t>Y</a:t>
            </a:r>
            <a:r>
              <a:rPr lang="en-US" sz="3200" i="1" dirty="0">
                <a:latin typeface="Cambria" pitchFamily="18" charset="0"/>
              </a:rPr>
              <a:t>. pestis </a:t>
            </a:r>
            <a:r>
              <a:rPr lang="en-US" sz="3200" dirty="0">
                <a:latin typeface="Cambria" pitchFamily="18" charset="0"/>
              </a:rPr>
              <a:t>is identified based on the following: </a:t>
            </a:r>
          </a:p>
          <a:p>
            <a:r>
              <a:rPr lang="en-US" sz="3200" dirty="0" smtClean="0">
                <a:latin typeface="Cambria" pitchFamily="18" charset="0"/>
              </a:rPr>
              <a:t>Non-motile </a:t>
            </a:r>
            <a:endParaRPr lang="en-US" sz="3200" dirty="0">
              <a:latin typeface="Cambria" pitchFamily="18" charset="0"/>
            </a:endParaRPr>
          </a:p>
          <a:p>
            <a:r>
              <a:rPr lang="en-US" sz="3200" dirty="0" smtClean="0">
                <a:latin typeface="Cambria" pitchFamily="18" charset="0"/>
              </a:rPr>
              <a:t>Bipolar </a:t>
            </a:r>
            <a:r>
              <a:rPr lang="en-US" sz="3200" dirty="0">
                <a:latin typeface="Cambria" pitchFamily="18" charset="0"/>
              </a:rPr>
              <a:t>staining </a:t>
            </a:r>
          </a:p>
          <a:p>
            <a:r>
              <a:rPr lang="en-US" sz="3200" dirty="0" smtClean="0">
                <a:latin typeface="Cambria" pitchFamily="18" charset="0"/>
              </a:rPr>
              <a:t>Slow </a:t>
            </a:r>
            <a:r>
              <a:rPr lang="en-US" sz="3200" dirty="0">
                <a:latin typeface="Cambria" pitchFamily="18" charset="0"/>
              </a:rPr>
              <a:t>growth of small colonies on ordinary culture media – it grows better at lower temperature (25-300 C) </a:t>
            </a:r>
          </a:p>
          <a:p>
            <a:endParaRPr lang="en-US" dirty="0"/>
          </a:p>
        </p:txBody>
      </p:sp>
    </p:spTree>
    <p:extLst>
      <p:ext uri="{BB962C8B-B14F-4D97-AF65-F5344CB8AC3E}">
        <p14:creationId xmlns="" xmlns:p14="http://schemas.microsoft.com/office/powerpoint/2010/main" val="26732745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6152" cy="1219200"/>
          </a:xfrm>
        </p:spPr>
        <p:txBody>
          <a:bodyPr>
            <a:normAutofit fontScale="90000"/>
          </a:bodyPr>
          <a:lstStyle/>
          <a:p>
            <a:r>
              <a:rPr lang="en-US" b="1" dirty="0" smtClean="0"/>
              <a:t/>
            </a:r>
            <a:br>
              <a:rPr lang="en-US" b="1" dirty="0" smtClean="0"/>
            </a:br>
            <a:r>
              <a:rPr lang="en-US" b="1" dirty="0"/>
              <a:t/>
            </a:r>
            <a:br>
              <a:rPr lang="en-US" b="1" dirty="0"/>
            </a:br>
            <a:r>
              <a:rPr lang="en-US" b="1" dirty="0" smtClean="0">
                <a:solidFill>
                  <a:srgbClr val="FF0000"/>
                </a:solidFill>
                <a:latin typeface="Cambria" pitchFamily="18" charset="0"/>
              </a:rPr>
              <a:t>Virulence </a:t>
            </a:r>
            <a:r>
              <a:rPr lang="en-US" b="1" dirty="0">
                <a:solidFill>
                  <a:srgbClr val="FF0000"/>
                </a:solidFill>
                <a:latin typeface="Cambria" pitchFamily="18" charset="0"/>
              </a:rPr>
              <a:t>characteristics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pPr algn="just"/>
            <a:r>
              <a:rPr lang="en-US" sz="3200" dirty="0" smtClean="0">
                <a:latin typeface="Cambria" pitchFamily="18" charset="0"/>
              </a:rPr>
              <a:t>Endotoxin </a:t>
            </a:r>
            <a:r>
              <a:rPr lang="en-US" sz="3200" dirty="0">
                <a:latin typeface="Cambria" pitchFamily="18" charset="0"/>
              </a:rPr>
              <a:t>– is responsible for many of the symptoms </a:t>
            </a:r>
          </a:p>
          <a:p>
            <a:pPr algn="just"/>
            <a:r>
              <a:rPr lang="en-US" sz="3200" dirty="0" smtClean="0">
                <a:latin typeface="Cambria" pitchFamily="18" charset="0"/>
              </a:rPr>
              <a:t>Murine </a:t>
            </a:r>
            <a:r>
              <a:rPr lang="en-US" sz="3200" dirty="0">
                <a:latin typeface="Cambria" pitchFamily="18" charset="0"/>
              </a:rPr>
              <a:t>toxin – causes edema and necrosis in mice and rats, but has not been shown to play a role in human disease </a:t>
            </a:r>
          </a:p>
          <a:p>
            <a:pPr algn="just"/>
            <a:r>
              <a:rPr lang="en-US" sz="3200" dirty="0" smtClean="0">
                <a:latin typeface="Cambria" pitchFamily="18" charset="0"/>
              </a:rPr>
              <a:t>V </a:t>
            </a:r>
            <a:r>
              <a:rPr lang="en-US" sz="3200" dirty="0">
                <a:latin typeface="Cambria" pitchFamily="18" charset="0"/>
              </a:rPr>
              <a:t>antigen – a secreted protein that controls expression of many of the virulence factors </a:t>
            </a:r>
          </a:p>
          <a:p>
            <a:endParaRPr lang="en-US" dirty="0"/>
          </a:p>
        </p:txBody>
      </p:sp>
    </p:spTree>
    <p:extLst>
      <p:ext uri="{BB962C8B-B14F-4D97-AF65-F5344CB8AC3E}">
        <p14:creationId xmlns="" xmlns:p14="http://schemas.microsoft.com/office/powerpoint/2010/main" val="38853615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39200" cy="1143000"/>
          </a:xfrm>
        </p:spPr>
        <p:txBody>
          <a:bodyPr>
            <a:normAutofit fontScale="90000"/>
          </a:bodyPr>
          <a:lstStyle/>
          <a:p>
            <a:r>
              <a:rPr lang="en-US" b="1" dirty="0" smtClean="0"/>
              <a:t/>
            </a:r>
            <a:br>
              <a:rPr lang="en-US" b="1" dirty="0" smtClean="0"/>
            </a:br>
            <a:r>
              <a:rPr lang="en-US" b="1" dirty="0"/>
              <a:t/>
            </a:r>
            <a:br>
              <a:rPr lang="en-US" b="1" dirty="0"/>
            </a:br>
            <a:r>
              <a:rPr lang="en-US" b="1" dirty="0" smtClean="0">
                <a:solidFill>
                  <a:srgbClr val="FF0000"/>
                </a:solidFill>
                <a:latin typeface="Cambria" pitchFamily="18" charset="0"/>
              </a:rPr>
              <a:t>Clinical </a:t>
            </a:r>
            <a:r>
              <a:rPr lang="en-US" b="1" dirty="0">
                <a:solidFill>
                  <a:srgbClr val="FF0000"/>
                </a:solidFill>
                <a:latin typeface="Cambria" pitchFamily="18" charset="0"/>
              </a:rPr>
              <a:t>significance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228600" y="1527048"/>
            <a:ext cx="8763000" cy="4797552"/>
          </a:xfrm>
        </p:spPr>
        <p:txBody>
          <a:bodyPr>
            <a:normAutofit/>
          </a:bodyPr>
          <a:lstStyle/>
          <a:p>
            <a:r>
              <a:rPr lang="en-US" dirty="0" smtClean="0"/>
              <a:t>In </a:t>
            </a:r>
            <a:r>
              <a:rPr lang="en-US" dirty="0"/>
              <a:t>man </a:t>
            </a:r>
            <a:r>
              <a:rPr lang="en-US" dirty="0" smtClean="0"/>
              <a:t>it causes plague which occurs </a:t>
            </a:r>
            <a:r>
              <a:rPr lang="en-US" dirty="0"/>
              <a:t>in two forms; bubonic and pneumonic </a:t>
            </a:r>
          </a:p>
          <a:p>
            <a:pPr marL="0" indent="0">
              <a:buNone/>
            </a:pPr>
            <a:r>
              <a:rPr lang="en-US" b="1" dirty="0"/>
              <a:t>Bubonic plague </a:t>
            </a:r>
            <a:r>
              <a:rPr lang="en-US" dirty="0"/>
              <a:t>– transmitted by fleas from an infected rodent </a:t>
            </a:r>
          </a:p>
          <a:p>
            <a:r>
              <a:rPr lang="en-US" dirty="0" smtClean="0"/>
              <a:t>The </a:t>
            </a:r>
            <a:r>
              <a:rPr lang="en-US" dirty="0"/>
              <a:t>bacteria travel in the blood to the nearest lymph node where they are engulfed by fixed macrophages. </a:t>
            </a:r>
          </a:p>
          <a:p>
            <a:r>
              <a:rPr lang="en-US" dirty="0" smtClean="0"/>
              <a:t>A </a:t>
            </a:r>
            <a:r>
              <a:rPr lang="en-US" dirty="0"/>
              <a:t>high fever develops and the lymph nodes in the groin and armpit become enlarged (buboes) as the bacteria proliferate and stimulate an inflammatory response. </a:t>
            </a:r>
          </a:p>
          <a:p>
            <a:endParaRPr lang="en-US" dirty="0"/>
          </a:p>
        </p:txBody>
      </p:sp>
    </p:spTree>
    <p:extLst>
      <p:ext uri="{BB962C8B-B14F-4D97-AF65-F5344CB8AC3E}">
        <p14:creationId xmlns="" xmlns:p14="http://schemas.microsoft.com/office/powerpoint/2010/main" val="15154337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latin typeface="Cambria" pitchFamily="18" charset="0"/>
              </a:rPr>
              <a:t>Buboes</a:t>
            </a:r>
            <a:endParaRPr lang="en-US" sz="4000" b="1"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399" y="990600"/>
            <a:ext cx="8839201"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511496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Cambria" pitchFamily="18" charset="0"/>
              </a:rPr>
              <a:t>Pneumonic plague</a:t>
            </a: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pPr algn="just"/>
            <a:r>
              <a:rPr lang="en-US" sz="3200" dirty="0">
                <a:latin typeface="Cambria" pitchFamily="18" charset="0"/>
              </a:rPr>
              <a:t>Eventually bacteria reach the lungs where they are ingested by lung macrophages to cause pneumonic plague. </a:t>
            </a:r>
          </a:p>
          <a:p>
            <a:pPr algn="just"/>
            <a:r>
              <a:rPr lang="en-US" sz="3200" dirty="0" smtClean="0">
                <a:latin typeface="Cambria" pitchFamily="18" charset="0"/>
              </a:rPr>
              <a:t> </a:t>
            </a:r>
            <a:r>
              <a:rPr lang="en-US" sz="3200" dirty="0">
                <a:latin typeface="Cambria" pitchFamily="18" charset="0"/>
              </a:rPr>
              <a:t>T</a:t>
            </a:r>
            <a:r>
              <a:rPr lang="en-US" sz="3200" dirty="0" smtClean="0">
                <a:latin typeface="Cambria" pitchFamily="18" charset="0"/>
              </a:rPr>
              <a:t>his </a:t>
            </a:r>
            <a:r>
              <a:rPr lang="en-US" sz="3200" dirty="0">
                <a:latin typeface="Cambria" pitchFamily="18" charset="0"/>
              </a:rPr>
              <a:t>can be transmitted directly to others via aerosol. </a:t>
            </a:r>
          </a:p>
          <a:p>
            <a:pPr algn="just"/>
            <a:r>
              <a:rPr lang="en-US" sz="3200" dirty="0" smtClean="0">
                <a:latin typeface="Cambria" pitchFamily="18" charset="0"/>
              </a:rPr>
              <a:t>Direct </a:t>
            </a:r>
            <a:r>
              <a:rPr lang="en-US" sz="3200" dirty="0">
                <a:latin typeface="Cambria" pitchFamily="18" charset="0"/>
              </a:rPr>
              <a:t>inhalation of aerosols containing the organism produces a form of the disease that progresses much more rapidly and the mortality rate is close to 100%. </a:t>
            </a:r>
          </a:p>
          <a:p>
            <a:endParaRPr lang="en-US" dirty="0"/>
          </a:p>
        </p:txBody>
      </p:sp>
    </p:spTree>
    <p:extLst>
      <p:ext uri="{BB962C8B-B14F-4D97-AF65-F5344CB8AC3E}">
        <p14:creationId xmlns="" xmlns:p14="http://schemas.microsoft.com/office/powerpoint/2010/main" val="31128693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Cambria" pitchFamily="18" charset="0"/>
              </a:rPr>
              <a:t>Diagnostic Laboratory Tests </a:t>
            </a: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873752"/>
          </a:xfrm>
        </p:spPr>
        <p:txBody>
          <a:bodyPr/>
          <a:lstStyle/>
          <a:p>
            <a:pPr algn="just"/>
            <a:r>
              <a:rPr lang="en-US" sz="3200" b="1" dirty="0" smtClean="0">
                <a:latin typeface="Cambria" pitchFamily="18" charset="0"/>
              </a:rPr>
              <a:t>Specimens </a:t>
            </a:r>
            <a:r>
              <a:rPr lang="en-US" sz="3200" dirty="0">
                <a:latin typeface="Cambria" pitchFamily="18" charset="0"/>
              </a:rPr>
              <a:t>– Blood for culture and aspirates of enlarged lymph nodes for smear and culture, in possible meningitis CSF is taken </a:t>
            </a:r>
          </a:p>
          <a:p>
            <a:pPr algn="just"/>
            <a:r>
              <a:rPr lang="en-US" sz="3200" b="1" dirty="0" smtClean="0">
                <a:latin typeface="Cambria" pitchFamily="18" charset="0"/>
              </a:rPr>
              <a:t>Smears </a:t>
            </a:r>
            <a:r>
              <a:rPr lang="en-US" sz="3200" dirty="0">
                <a:latin typeface="Cambria" pitchFamily="18" charset="0"/>
              </a:rPr>
              <a:t>- </a:t>
            </a:r>
            <a:r>
              <a:rPr lang="en-US" sz="3200" dirty="0" err="1">
                <a:latin typeface="Cambria" pitchFamily="18" charset="0"/>
              </a:rPr>
              <a:t>Giemsa's</a:t>
            </a:r>
            <a:r>
              <a:rPr lang="en-US" sz="3200" dirty="0">
                <a:latin typeface="Cambria" pitchFamily="18" charset="0"/>
              </a:rPr>
              <a:t> stain and specific immunofluorescent stains. With </a:t>
            </a:r>
            <a:r>
              <a:rPr lang="en-US" sz="3200" dirty="0" err="1">
                <a:latin typeface="Cambria" pitchFamily="18" charset="0"/>
              </a:rPr>
              <a:t>Wayson's</a:t>
            </a:r>
            <a:r>
              <a:rPr lang="en-US" sz="3200" dirty="0">
                <a:latin typeface="Cambria" pitchFamily="18" charset="0"/>
              </a:rPr>
              <a:t> stain, </a:t>
            </a:r>
            <a:r>
              <a:rPr lang="en-US" sz="3200" i="1" dirty="0">
                <a:latin typeface="Cambria" pitchFamily="18" charset="0"/>
              </a:rPr>
              <a:t>Y pestis </a:t>
            </a:r>
            <a:r>
              <a:rPr lang="en-US" sz="3200" dirty="0">
                <a:latin typeface="Cambria" pitchFamily="18" charset="0"/>
              </a:rPr>
              <a:t>shows a striking bipolar appearance. </a:t>
            </a:r>
          </a:p>
          <a:p>
            <a:pPr algn="just"/>
            <a:r>
              <a:rPr lang="en-US" sz="3200" b="1" dirty="0" smtClean="0">
                <a:latin typeface="Cambria" pitchFamily="18" charset="0"/>
              </a:rPr>
              <a:t>Culture </a:t>
            </a:r>
            <a:r>
              <a:rPr lang="en-US" sz="3200" b="1" dirty="0">
                <a:latin typeface="Cambria" pitchFamily="18" charset="0"/>
              </a:rPr>
              <a:t>- </a:t>
            </a:r>
            <a:r>
              <a:rPr lang="en-US" sz="3200" dirty="0">
                <a:latin typeface="Cambria" pitchFamily="18" charset="0"/>
              </a:rPr>
              <a:t>All materials are cultured on blood agar and </a:t>
            </a:r>
            <a:r>
              <a:rPr lang="en-US" sz="3200" dirty="0" err="1">
                <a:latin typeface="Cambria" pitchFamily="18" charset="0"/>
              </a:rPr>
              <a:t>MacConkey's</a:t>
            </a:r>
            <a:r>
              <a:rPr lang="en-US" sz="3200" dirty="0">
                <a:latin typeface="Cambria" pitchFamily="18" charset="0"/>
              </a:rPr>
              <a:t> agar plates and in infusion broth. </a:t>
            </a:r>
          </a:p>
          <a:p>
            <a:endParaRPr lang="en-US" dirty="0"/>
          </a:p>
        </p:txBody>
      </p:sp>
    </p:spTree>
    <p:extLst>
      <p:ext uri="{BB962C8B-B14F-4D97-AF65-F5344CB8AC3E}">
        <p14:creationId xmlns="" xmlns:p14="http://schemas.microsoft.com/office/powerpoint/2010/main" val="9823074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3752" cy="1066800"/>
          </a:xfrm>
        </p:spPr>
        <p:txBody>
          <a:bodyPr>
            <a:normAutofit fontScale="90000"/>
          </a:bodyPr>
          <a:lstStyle/>
          <a:p>
            <a:r>
              <a:rPr lang="en-US" b="1" dirty="0">
                <a:solidFill>
                  <a:srgbClr val="FF0000"/>
                </a:solidFill>
                <a:latin typeface="Cambria" pitchFamily="18" charset="0"/>
              </a:rPr>
              <a:t>Control;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873752"/>
          </a:xfrm>
        </p:spPr>
        <p:txBody>
          <a:bodyPr>
            <a:normAutofit fontScale="92500" lnSpcReduction="20000"/>
          </a:bodyPr>
          <a:lstStyle/>
          <a:p>
            <a:pPr algn="just"/>
            <a:r>
              <a:rPr lang="en-US" sz="3200" dirty="0" smtClean="0">
                <a:latin typeface="Cambria" pitchFamily="18" charset="0"/>
              </a:rPr>
              <a:t>By </a:t>
            </a:r>
            <a:r>
              <a:rPr lang="en-US" sz="3200" dirty="0">
                <a:latin typeface="Cambria" pitchFamily="18" charset="0"/>
              </a:rPr>
              <a:t>destruction of plague-infected animals. </a:t>
            </a:r>
          </a:p>
          <a:p>
            <a:pPr algn="just"/>
            <a:r>
              <a:rPr lang="en-US" sz="3200" dirty="0" smtClean="0">
                <a:latin typeface="Cambria" pitchFamily="18" charset="0"/>
              </a:rPr>
              <a:t>All </a:t>
            </a:r>
            <a:r>
              <a:rPr lang="en-US" sz="3200" dirty="0">
                <a:latin typeface="Cambria" pitchFamily="18" charset="0"/>
              </a:rPr>
              <a:t>patients with suspected plague should be isolated </a:t>
            </a:r>
          </a:p>
          <a:p>
            <a:pPr algn="just"/>
            <a:r>
              <a:rPr lang="en-US" sz="3200" dirty="0" smtClean="0">
                <a:latin typeface="Cambria" pitchFamily="18" charset="0"/>
              </a:rPr>
              <a:t>All </a:t>
            </a:r>
            <a:r>
              <a:rPr lang="en-US" sz="3200" dirty="0">
                <a:latin typeface="Cambria" pitchFamily="18" charset="0"/>
              </a:rPr>
              <a:t>specimens must be treated with extreme caution. </a:t>
            </a:r>
          </a:p>
          <a:p>
            <a:pPr algn="just"/>
            <a:r>
              <a:rPr lang="en-US" sz="3200" dirty="0" smtClean="0">
                <a:latin typeface="Cambria" pitchFamily="18" charset="0"/>
              </a:rPr>
              <a:t>Contacts </a:t>
            </a:r>
            <a:r>
              <a:rPr lang="en-US" sz="3200" dirty="0">
                <a:latin typeface="Cambria" pitchFamily="18" charset="0"/>
              </a:rPr>
              <a:t>of patients with suspected plague pneumonia should receive tetracycline, as chemoprophylaxis. </a:t>
            </a:r>
          </a:p>
          <a:p>
            <a:pPr algn="just"/>
            <a:r>
              <a:rPr lang="en-US" sz="3200" dirty="0" smtClean="0">
                <a:latin typeface="Cambria" pitchFamily="18" charset="0"/>
              </a:rPr>
              <a:t>A </a:t>
            </a:r>
            <a:r>
              <a:rPr lang="en-US" sz="3200" dirty="0">
                <a:latin typeface="Cambria" pitchFamily="18" charset="0"/>
              </a:rPr>
              <a:t>formalin-killed vaccine is available for travelers to </a:t>
            </a:r>
            <a:r>
              <a:rPr lang="en-US" sz="3200" dirty="0" err="1">
                <a:latin typeface="Cambria" pitchFamily="18" charset="0"/>
              </a:rPr>
              <a:t>hyperendemic</a:t>
            </a:r>
            <a:r>
              <a:rPr lang="en-US" sz="3200" dirty="0">
                <a:latin typeface="Cambria" pitchFamily="18" charset="0"/>
              </a:rPr>
              <a:t> areas and for persons at special high risk. </a:t>
            </a:r>
          </a:p>
          <a:p>
            <a:endParaRPr lang="en-US" dirty="0"/>
          </a:p>
        </p:txBody>
      </p:sp>
    </p:spTree>
    <p:extLst>
      <p:ext uri="{BB962C8B-B14F-4D97-AF65-F5344CB8AC3E}">
        <p14:creationId xmlns="" xmlns:p14="http://schemas.microsoft.com/office/powerpoint/2010/main" val="313828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GONORRHEA IN </a:t>
            </a:r>
            <a:r>
              <a:rPr lang="en-US" sz="3200" b="1" dirty="0" smtClean="0">
                <a:solidFill>
                  <a:srgbClr val="FF0000"/>
                </a:solidFill>
                <a:latin typeface="Cambria" pitchFamily="18" charset="0"/>
              </a:rPr>
              <a:t>WOMEN </a:t>
            </a:r>
            <a:r>
              <a:rPr lang="en-US" sz="3200" b="1" dirty="0" err="1" smtClean="0">
                <a:solidFill>
                  <a:srgbClr val="FF0000"/>
                </a:solidFill>
                <a:latin typeface="Cambria" pitchFamily="18" charset="0"/>
              </a:rPr>
              <a:t>conti</a:t>
            </a:r>
            <a:r>
              <a:rPr lang="en-US" sz="3200" b="1" dirty="0" smtClean="0">
                <a:solidFill>
                  <a:srgbClr val="FF0000"/>
                </a:solidFill>
                <a:latin typeface="Cambria" pitchFamily="18" charset="0"/>
              </a:rPr>
              <a:t>….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fontScale="92500" lnSpcReduction="20000"/>
          </a:bodyPr>
          <a:lstStyle/>
          <a:p>
            <a:r>
              <a:rPr lang="en-US" sz="3500" dirty="0">
                <a:latin typeface="Cambria" pitchFamily="18" charset="0"/>
              </a:rPr>
              <a:t>Result of gonococcal bacteremia </a:t>
            </a:r>
          </a:p>
          <a:p>
            <a:r>
              <a:rPr lang="en-US" sz="3500" dirty="0" smtClean="0">
                <a:latin typeface="Cambria" pitchFamily="18" charset="0"/>
              </a:rPr>
              <a:t>Skin </a:t>
            </a:r>
            <a:r>
              <a:rPr lang="en-US" sz="3500" dirty="0">
                <a:latin typeface="Cambria" pitchFamily="18" charset="0"/>
              </a:rPr>
              <a:t>lesions </a:t>
            </a:r>
          </a:p>
          <a:p>
            <a:r>
              <a:rPr lang="en-US" sz="3500" dirty="0" smtClean="0">
                <a:latin typeface="Cambria" pitchFamily="18" charset="0"/>
              </a:rPr>
              <a:t>Petechiae </a:t>
            </a:r>
            <a:r>
              <a:rPr lang="en-US" sz="3500" dirty="0">
                <a:latin typeface="Cambria" pitchFamily="18" charset="0"/>
              </a:rPr>
              <a:t>(small, purplish, hemorrhagic spots) </a:t>
            </a:r>
          </a:p>
          <a:p>
            <a:r>
              <a:rPr lang="en-US" sz="3500" dirty="0" smtClean="0">
                <a:latin typeface="Cambria" pitchFamily="18" charset="0"/>
              </a:rPr>
              <a:t>Pustules </a:t>
            </a:r>
            <a:r>
              <a:rPr lang="en-US" sz="3500" dirty="0">
                <a:latin typeface="Cambria" pitchFamily="18" charset="0"/>
              </a:rPr>
              <a:t>on extremities </a:t>
            </a:r>
          </a:p>
          <a:p>
            <a:r>
              <a:rPr lang="en-US" sz="3500" dirty="0" smtClean="0">
                <a:latin typeface="Cambria" pitchFamily="18" charset="0"/>
              </a:rPr>
              <a:t>Arthralgias </a:t>
            </a:r>
            <a:r>
              <a:rPr lang="en-US" sz="3500" dirty="0">
                <a:latin typeface="Cambria" pitchFamily="18" charset="0"/>
              </a:rPr>
              <a:t>(pain in joints) </a:t>
            </a:r>
          </a:p>
          <a:p>
            <a:r>
              <a:rPr lang="en-US" sz="3500" dirty="0" smtClean="0">
                <a:latin typeface="Cambria" pitchFamily="18" charset="0"/>
              </a:rPr>
              <a:t>Tenosynovitis </a:t>
            </a:r>
            <a:r>
              <a:rPr lang="en-US" sz="3500" dirty="0">
                <a:latin typeface="Cambria" pitchFamily="18" charset="0"/>
              </a:rPr>
              <a:t>(inflammation of tendon sheath) </a:t>
            </a:r>
          </a:p>
          <a:p>
            <a:r>
              <a:rPr lang="en-US" sz="3500" dirty="0" smtClean="0">
                <a:latin typeface="Cambria" pitchFamily="18" charset="0"/>
              </a:rPr>
              <a:t>Septic </a:t>
            </a:r>
            <a:r>
              <a:rPr lang="en-US" sz="3500" dirty="0">
                <a:latin typeface="Cambria" pitchFamily="18" charset="0"/>
              </a:rPr>
              <a:t>arthritis </a:t>
            </a:r>
          </a:p>
          <a:p>
            <a:r>
              <a:rPr lang="en-US" sz="3500" dirty="0" smtClean="0">
                <a:latin typeface="Cambria" pitchFamily="18" charset="0"/>
              </a:rPr>
              <a:t>Occasional </a:t>
            </a:r>
            <a:r>
              <a:rPr lang="en-US" sz="3500" dirty="0">
                <a:latin typeface="Cambria" pitchFamily="18" charset="0"/>
              </a:rPr>
              <a:t>complications: Hepatitis; Rarely endocarditis or meningitis </a:t>
            </a:r>
          </a:p>
          <a:p>
            <a:pPr marL="0" indent="0">
              <a:buNone/>
            </a:pPr>
            <a:r>
              <a:rPr lang="en-US" sz="3500" dirty="0">
                <a:latin typeface="Cambria" pitchFamily="18" charset="0"/>
              </a:rPr>
              <a:t> </a:t>
            </a:r>
          </a:p>
          <a:p>
            <a:endParaRPr lang="en-US" dirty="0"/>
          </a:p>
        </p:txBody>
      </p:sp>
    </p:spTree>
    <p:extLst>
      <p:ext uri="{BB962C8B-B14F-4D97-AF65-F5344CB8AC3E}">
        <p14:creationId xmlns="" xmlns:p14="http://schemas.microsoft.com/office/powerpoint/2010/main" val="1289111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Genus : Proteus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pPr marL="0" indent="0" algn="just">
              <a:buNone/>
            </a:pPr>
            <a:r>
              <a:rPr lang="en-US" sz="3200" dirty="0" smtClean="0">
                <a:latin typeface="Cambria" pitchFamily="18" charset="0"/>
              </a:rPr>
              <a:t>The </a:t>
            </a:r>
            <a:r>
              <a:rPr lang="en-US" sz="3200" dirty="0">
                <a:latin typeface="Cambria" pitchFamily="18" charset="0"/>
              </a:rPr>
              <a:t>Genus is characterized by: </a:t>
            </a:r>
          </a:p>
          <a:p>
            <a:pPr algn="just"/>
            <a:r>
              <a:rPr lang="en-US" sz="3200" dirty="0" smtClean="0">
                <a:latin typeface="Cambria" pitchFamily="18" charset="0"/>
              </a:rPr>
              <a:t>rapid </a:t>
            </a:r>
            <a:r>
              <a:rPr lang="en-US" sz="3200" dirty="0">
                <a:latin typeface="Cambria" pitchFamily="18" charset="0"/>
              </a:rPr>
              <a:t>urease activity (within 4 hours). </a:t>
            </a:r>
          </a:p>
          <a:p>
            <a:pPr algn="just"/>
            <a:r>
              <a:rPr lang="en-US" sz="3200" dirty="0" smtClean="0">
                <a:latin typeface="Cambria" pitchFamily="18" charset="0"/>
              </a:rPr>
              <a:t>typical </a:t>
            </a:r>
            <a:r>
              <a:rPr lang="en-US" sz="3200" dirty="0">
                <a:latin typeface="Cambria" pitchFamily="18" charset="0"/>
              </a:rPr>
              <a:t>swarming growth on nutrient and blood agar plates. </a:t>
            </a:r>
          </a:p>
          <a:p>
            <a:pPr marL="0" indent="0" algn="just">
              <a:buNone/>
            </a:pPr>
            <a:r>
              <a:rPr lang="en-US" sz="3200" dirty="0" smtClean="0">
                <a:latin typeface="Cambria" pitchFamily="18" charset="0"/>
              </a:rPr>
              <a:t>The </a:t>
            </a:r>
            <a:r>
              <a:rPr lang="en-US" sz="3200" dirty="0">
                <a:latin typeface="Cambria" pitchFamily="18" charset="0"/>
              </a:rPr>
              <a:t>organisms are found in soil, water and </a:t>
            </a:r>
            <a:r>
              <a:rPr lang="en-US" sz="3200" dirty="0" err="1">
                <a:latin typeface="Cambria" pitchFamily="18" charset="0"/>
              </a:rPr>
              <a:t>fecally</a:t>
            </a:r>
            <a:r>
              <a:rPr lang="en-US" sz="3200" dirty="0">
                <a:latin typeface="Cambria" pitchFamily="18" charset="0"/>
              </a:rPr>
              <a:t> contaminated materials. </a:t>
            </a:r>
          </a:p>
          <a:p>
            <a:endParaRPr lang="en-US" dirty="0"/>
          </a:p>
        </p:txBody>
      </p:sp>
    </p:spTree>
    <p:extLst>
      <p:ext uri="{BB962C8B-B14F-4D97-AF65-F5344CB8AC3E}">
        <p14:creationId xmlns="" xmlns:p14="http://schemas.microsoft.com/office/powerpoint/2010/main" val="40996532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a:solidFill>
                  <a:srgbClr val="FF0000"/>
                </a:solidFill>
                <a:latin typeface="Cambria" pitchFamily="18" charset="0"/>
              </a:rPr>
              <a:t>Clinically important species include: </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873752"/>
          </a:xfrm>
        </p:spPr>
        <p:txBody>
          <a:bodyPr>
            <a:normAutofit/>
          </a:bodyPr>
          <a:lstStyle/>
          <a:p>
            <a:pPr marL="0" indent="0">
              <a:buNone/>
            </a:pPr>
            <a:r>
              <a:rPr lang="en-US" b="1" i="1" dirty="0" smtClean="0"/>
              <a:t>1</a:t>
            </a:r>
            <a:r>
              <a:rPr lang="en-US" b="1" i="1" dirty="0" smtClean="0">
                <a:latin typeface="Cambria" pitchFamily="18" charset="0"/>
              </a:rPr>
              <a:t>.Proteus </a:t>
            </a:r>
            <a:r>
              <a:rPr lang="en-US" b="1" i="1" dirty="0">
                <a:latin typeface="Cambria" pitchFamily="18" charset="0"/>
              </a:rPr>
              <a:t>mirabilis </a:t>
            </a:r>
            <a:endParaRPr lang="en-US" dirty="0">
              <a:latin typeface="Cambria" pitchFamily="18" charset="0"/>
            </a:endParaRPr>
          </a:p>
          <a:p>
            <a:r>
              <a:rPr lang="en-US" dirty="0" smtClean="0">
                <a:latin typeface="Cambria" pitchFamily="18" charset="0"/>
              </a:rPr>
              <a:t>Isolated </a:t>
            </a:r>
            <a:r>
              <a:rPr lang="en-US" dirty="0">
                <a:latin typeface="Cambria" pitchFamily="18" charset="0"/>
              </a:rPr>
              <a:t>from wound and urinary tract infections. </a:t>
            </a:r>
          </a:p>
          <a:p>
            <a:r>
              <a:rPr lang="en-US" dirty="0" err="1" smtClean="0">
                <a:latin typeface="Cambria" pitchFamily="18" charset="0"/>
              </a:rPr>
              <a:t>Indole</a:t>
            </a:r>
            <a:r>
              <a:rPr lang="en-US" dirty="0" smtClean="0">
                <a:latin typeface="Cambria" pitchFamily="18" charset="0"/>
              </a:rPr>
              <a:t> </a:t>
            </a:r>
            <a:r>
              <a:rPr lang="en-US" dirty="0">
                <a:latin typeface="Cambria" pitchFamily="18" charset="0"/>
              </a:rPr>
              <a:t>negative. </a:t>
            </a:r>
          </a:p>
          <a:p>
            <a:r>
              <a:rPr lang="en-US" dirty="0" smtClean="0">
                <a:latin typeface="Cambria" pitchFamily="18" charset="0"/>
              </a:rPr>
              <a:t>Susceptible </a:t>
            </a:r>
            <a:r>
              <a:rPr lang="en-US" dirty="0">
                <a:latin typeface="Cambria" pitchFamily="18" charset="0"/>
              </a:rPr>
              <a:t>to ampicillin and cephalosporins. </a:t>
            </a:r>
          </a:p>
          <a:p>
            <a:pPr marL="0" indent="0">
              <a:buNone/>
            </a:pPr>
            <a:r>
              <a:rPr lang="en-US" b="1" i="1" dirty="0">
                <a:latin typeface="Cambria" pitchFamily="18" charset="0"/>
              </a:rPr>
              <a:t>2.Proteus vulgaris </a:t>
            </a:r>
            <a:endParaRPr lang="en-US" dirty="0">
              <a:latin typeface="Cambria" pitchFamily="18" charset="0"/>
            </a:endParaRPr>
          </a:p>
          <a:p>
            <a:r>
              <a:rPr lang="en-US" dirty="0" smtClean="0">
                <a:latin typeface="Cambria" pitchFamily="18" charset="0"/>
              </a:rPr>
              <a:t>Causes </a:t>
            </a:r>
            <a:r>
              <a:rPr lang="en-US" dirty="0">
                <a:latin typeface="Cambria" pitchFamily="18" charset="0"/>
              </a:rPr>
              <a:t>urinary tract infection (often nosocomial, affect immunosuppressed patients and those receiving prolonged antibiotic therapy). </a:t>
            </a:r>
          </a:p>
          <a:p>
            <a:r>
              <a:rPr lang="en-US" dirty="0" err="1" smtClean="0">
                <a:latin typeface="Cambria" pitchFamily="18" charset="0"/>
              </a:rPr>
              <a:t>Indole</a:t>
            </a:r>
            <a:r>
              <a:rPr lang="en-US" dirty="0" smtClean="0">
                <a:latin typeface="Cambria" pitchFamily="18" charset="0"/>
              </a:rPr>
              <a:t> </a:t>
            </a:r>
            <a:r>
              <a:rPr lang="en-US" dirty="0">
                <a:latin typeface="Cambria" pitchFamily="18" charset="0"/>
              </a:rPr>
              <a:t>positive. </a:t>
            </a:r>
          </a:p>
          <a:p>
            <a:r>
              <a:rPr lang="en-US" dirty="0" smtClean="0">
                <a:latin typeface="Cambria" pitchFamily="18" charset="0"/>
              </a:rPr>
              <a:t>Resistance </a:t>
            </a:r>
            <a:r>
              <a:rPr lang="en-US" dirty="0">
                <a:latin typeface="Cambria" pitchFamily="18" charset="0"/>
              </a:rPr>
              <a:t>to both ampicillin and cephalosporins. </a:t>
            </a:r>
          </a:p>
          <a:p>
            <a:endParaRPr lang="en-US" dirty="0"/>
          </a:p>
        </p:txBody>
      </p:sp>
    </p:spTree>
    <p:extLst>
      <p:ext uri="{BB962C8B-B14F-4D97-AF65-F5344CB8AC3E}">
        <p14:creationId xmlns="" xmlns:p14="http://schemas.microsoft.com/office/powerpoint/2010/main" val="18517721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Laboratory diagnosis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915400" cy="4873752"/>
          </a:xfrm>
        </p:spPr>
        <p:txBody>
          <a:bodyPr>
            <a:normAutofit/>
          </a:bodyPr>
          <a:lstStyle/>
          <a:p>
            <a:pPr algn="just"/>
            <a:r>
              <a:rPr lang="en-US" sz="3200" dirty="0" smtClean="0">
                <a:latin typeface="Cambria" pitchFamily="18" charset="0"/>
              </a:rPr>
              <a:t>Specimen</a:t>
            </a:r>
            <a:r>
              <a:rPr lang="en-US" sz="3200" dirty="0">
                <a:latin typeface="Cambria" pitchFamily="18" charset="0"/>
              </a:rPr>
              <a:t>: urine, pus, ……</a:t>
            </a:r>
            <a:r>
              <a:rPr lang="en-US" sz="3200" dirty="0" err="1">
                <a:latin typeface="Cambria" pitchFamily="18" charset="0"/>
              </a:rPr>
              <a:t>etc</a:t>
            </a:r>
            <a:r>
              <a:rPr lang="en-US" sz="3200" dirty="0">
                <a:latin typeface="Cambria" pitchFamily="18" charset="0"/>
              </a:rPr>
              <a:t> </a:t>
            </a:r>
          </a:p>
          <a:p>
            <a:pPr algn="just"/>
            <a:r>
              <a:rPr lang="en-US" sz="3200" dirty="0" smtClean="0">
                <a:latin typeface="Cambria" pitchFamily="18" charset="0"/>
              </a:rPr>
              <a:t>Microscopy</a:t>
            </a:r>
            <a:r>
              <a:rPr lang="en-US" sz="3200" dirty="0">
                <a:latin typeface="Cambria" pitchFamily="18" charset="0"/>
              </a:rPr>
              <a:t>: Gram-negative rods. </a:t>
            </a:r>
          </a:p>
          <a:p>
            <a:pPr algn="just"/>
            <a:r>
              <a:rPr lang="en-US" sz="3200" dirty="0" smtClean="0">
                <a:latin typeface="Cambria" pitchFamily="18" charset="0"/>
              </a:rPr>
              <a:t>Culture</a:t>
            </a:r>
            <a:r>
              <a:rPr lang="en-US" sz="3200" dirty="0">
                <a:latin typeface="Cambria" pitchFamily="18" charset="0"/>
              </a:rPr>
              <a:t>: on blood agar medium - swarming growth. </a:t>
            </a:r>
          </a:p>
          <a:p>
            <a:pPr algn="just"/>
            <a:r>
              <a:rPr lang="en-US" sz="3200" dirty="0">
                <a:latin typeface="Cambria" pitchFamily="18" charset="0"/>
              </a:rPr>
              <a:t>O</a:t>
            </a:r>
            <a:r>
              <a:rPr lang="en-US" sz="3200" dirty="0" smtClean="0">
                <a:latin typeface="Cambria" pitchFamily="18" charset="0"/>
              </a:rPr>
              <a:t>n </a:t>
            </a:r>
            <a:r>
              <a:rPr lang="en-US" sz="3200" dirty="0" err="1">
                <a:latin typeface="Cambria" pitchFamily="18" charset="0"/>
              </a:rPr>
              <a:t>MacConkey’s</a:t>
            </a:r>
            <a:r>
              <a:rPr lang="en-US" sz="3200" dirty="0">
                <a:latin typeface="Cambria" pitchFamily="18" charset="0"/>
              </a:rPr>
              <a:t> agar </a:t>
            </a:r>
            <a:r>
              <a:rPr lang="en-US" sz="3200" dirty="0" smtClean="0">
                <a:latin typeface="Cambria" pitchFamily="18" charset="0"/>
              </a:rPr>
              <a:t>non-lactose </a:t>
            </a:r>
            <a:r>
              <a:rPr lang="en-US" sz="3200" dirty="0">
                <a:latin typeface="Cambria" pitchFamily="18" charset="0"/>
              </a:rPr>
              <a:t>fermenting colonies. </a:t>
            </a:r>
          </a:p>
        </p:txBody>
      </p:sp>
    </p:spTree>
    <p:extLst>
      <p:ext uri="{BB962C8B-B14F-4D97-AF65-F5344CB8AC3E}">
        <p14:creationId xmlns="" xmlns:p14="http://schemas.microsoft.com/office/powerpoint/2010/main" val="38419328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4" name="Title 3"/>
          <p:cNvSpPr>
            <a:spLocks noGrp="1"/>
          </p:cNvSpPr>
          <p:nvPr>
            <p:ph type="title"/>
          </p:nvPr>
        </p:nvSpPr>
        <p:spPr/>
        <p:txBody>
          <a:bodyPr>
            <a:normAutofit/>
          </a:bodyPr>
          <a:lstStyle/>
          <a:p>
            <a:r>
              <a:rPr lang="en-US" b="1" dirty="0">
                <a:solidFill>
                  <a:srgbClr val="FF0000"/>
                </a:solidFill>
                <a:latin typeface="Cambria" pitchFamily="18" charset="0"/>
              </a:rPr>
              <a:t>VIBRIO, CAMPYLOBACTER, AND HELICOBACTER </a:t>
            </a:r>
            <a:endParaRPr lang="en-US" dirty="0">
              <a:solidFill>
                <a:srgbClr val="FF0000"/>
              </a:solidFill>
              <a:latin typeface="Cambria" pitchFamily="18" charset="0"/>
            </a:endParaRPr>
          </a:p>
        </p:txBody>
      </p:sp>
    </p:spTree>
    <p:extLst>
      <p:ext uri="{BB962C8B-B14F-4D97-AF65-F5344CB8AC3E}">
        <p14:creationId xmlns="" xmlns:p14="http://schemas.microsoft.com/office/powerpoint/2010/main" val="31241122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solidFill>
                  <a:srgbClr val="FF0000"/>
                </a:solidFill>
              </a:rPr>
              <a:t>GENUS: </a:t>
            </a:r>
            <a:r>
              <a:rPr lang="en-US" b="1" i="1" dirty="0">
                <a:solidFill>
                  <a:srgbClr val="FF0000"/>
                </a:solidFill>
              </a:rPr>
              <a:t>VIBRIO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527048"/>
            <a:ext cx="8915400" cy="4797552"/>
          </a:xfrm>
        </p:spPr>
        <p:txBody>
          <a:bodyPr>
            <a:normAutofit/>
          </a:bodyPr>
          <a:lstStyle/>
          <a:p>
            <a:pPr algn="just"/>
            <a:r>
              <a:rPr lang="en-US" dirty="0" smtClean="0">
                <a:latin typeface="Cambria" pitchFamily="18" charset="0"/>
              </a:rPr>
              <a:t>Consists </a:t>
            </a:r>
            <a:r>
              <a:rPr lang="en-US" dirty="0">
                <a:latin typeface="Cambria" pitchFamily="18" charset="0"/>
              </a:rPr>
              <a:t>of Gram-negative straight or curved rods, motile by means of a single polar flagellum. </a:t>
            </a:r>
          </a:p>
          <a:p>
            <a:pPr algn="just"/>
            <a:r>
              <a:rPr lang="en-US" dirty="0" smtClean="0">
                <a:latin typeface="Cambria" pitchFamily="18" charset="0"/>
              </a:rPr>
              <a:t>Most </a:t>
            </a:r>
            <a:r>
              <a:rPr lang="en-US" dirty="0">
                <a:latin typeface="Cambria" pitchFamily="18" charset="0"/>
              </a:rPr>
              <a:t>species are oxidase-positive. </a:t>
            </a:r>
          </a:p>
          <a:p>
            <a:pPr algn="just"/>
            <a:r>
              <a:rPr lang="en-US" dirty="0" smtClean="0">
                <a:latin typeface="Cambria" pitchFamily="18" charset="0"/>
              </a:rPr>
              <a:t>In </a:t>
            </a:r>
            <a:r>
              <a:rPr lang="en-US" dirty="0">
                <a:latin typeface="Cambria" pitchFamily="18" charset="0"/>
              </a:rPr>
              <a:t>most ways </a:t>
            </a:r>
            <a:r>
              <a:rPr lang="en-US" dirty="0" err="1">
                <a:latin typeface="Cambria" pitchFamily="18" charset="0"/>
              </a:rPr>
              <a:t>vibrios</a:t>
            </a:r>
            <a:r>
              <a:rPr lang="en-US" dirty="0">
                <a:latin typeface="Cambria" pitchFamily="18" charset="0"/>
              </a:rPr>
              <a:t> are related to enteric bacteria </a:t>
            </a:r>
          </a:p>
          <a:p>
            <a:pPr algn="just"/>
            <a:r>
              <a:rPr lang="en-US" dirty="0" err="1" smtClean="0">
                <a:latin typeface="Cambria" pitchFamily="18" charset="0"/>
              </a:rPr>
              <a:t>Vibrios</a:t>
            </a:r>
            <a:r>
              <a:rPr lang="en-US" dirty="0" smtClean="0">
                <a:latin typeface="Cambria" pitchFamily="18" charset="0"/>
              </a:rPr>
              <a:t> </a:t>
            </a:r>
            <a:r>
              <a:rPr lang="en-US" dirty="0">
                <a:latin typeface="Cambria" pitchFamily="18" charset="0"/>
              </a:rPr>
              <a:t>are distinguished from </a:t>
            </a:r>
            <a:r>
              <a:rPr lang="en-US" dirty="0" err="1">
                <a:latin typeface="Cambria" pitchFamily="18" charset="0"/>
              </a:rPr>
              <a:t>enterics</a:t>
            </a:r>
            <a:r>
              <a:rPr lang="en-US" dirty="0">
                <a:latin typeface="Cambria" pitchFamily="18" charset="0"/>
              </a:rPr>
              <a:t> by being oxidase-positive and motile by means of polar flagella. </a:t>
            </a:r>
          </a:p>
          <a:p>
            <a:pPr algn="just"/>
            <a:r>
              <a:rPr lang="en-US" dirty="0" smtClean="0">
                <a:latin typeface="Cambria" pitchFamily="18" charset="0"/>
              </a:rPr>
              <a:t>Of </a:t>
            </a:r>
            <a:r>
              <a:rPr lang="en-US" dirty="0">
                <a:latin typeface="Cambria" pitchFamily="18" charset="0"/>
              </a:rPr>
              <a:t>the </a:t>
            </a:r>
            <a:r>
              <a:rPr lang="en-US" dirty="0" err="1">
                <a:latin typeface="Cambria" pitchFamily="18" charset="0"/>
              </a:rPr>
              <a:t>vibrios</a:t>
            </a:r>
            <a:r>
              <a:rPr lang="en-US" dirty="0">
                <a:latin typeface="Cambria" pitchFamily="18" charset="0"/>
              </a:rPr>
              <a:t> that are clinically significant to humans, </a:t>
            </a:r>
            <a:r>
              <a:rPr lang="en-US" i="1" dirty="0">
                <a:latin typeface="Cambria" pitchFamily="18" charset="0"/>
              </a:rPr>
              <a:t>Vibrio cholerae</a:t>
            </a:r>
            <a:r>
              <a:rPr lang="en-US" i="1" dirty="0" smtClean="0">
                <a:latin typeface="Cambria" pitchFamily="18" charset="0"/>
              </a:rPr>
              <a:t>, </a:t>
            </a:r>
            <a:r>
              <a:rPr lang="en-US" dirty="0" smtClean="0">
                <a:latin typeface="Cambria" pitchFamily="18" charset="0"/>
              </a:rPr>
              <a:t>the </a:t>
            </a:r>
            <a:r>
              <a:rPr lang="en-US" dirty="0">
                <a:latin typeface="Cambria" pitchFamily="18" charset="0"/>
              </a:rPr>
              <a:t>agent of cholera, is the most important. </a:t>
            </a:r>
          </a:p>
          <a:p>
            <a:endParaRPr lang="en-US" dirty="0"/>
          </a:p>
        </p:txBody>
      </p:sp>
    </p:spTree>
    <p:extLst>
      <p:ext uri="{BB962C8B-B14F-4D97-AF65-F5344CB8AC3E}">
        <p14:creationId xmlns="" xmlns:p14="http://schemas.microsoft.com/office/powerpoint/2010/main" val="403343130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295400"/>
            <a:ext cx="8839200" cy="5029200"/>
          </a:xfrm>
        </p:spPr>
        <p:txBody>
          <a:bodyPr>
            <a:normAutofit fontScale="92500"/>
          </a:bodyPr>
          <a:lstStyle/>
          <a:p>
            <a:pPr algn="just"/>
            <a:r>
              <a:rPr lang="en-US" sz="3200" dirty="0">
                <a:latin typeface="Cambria" pitchFamily="18" charset="0"/>
              </a:rPr>
              <a:t>Most </a:t>
            </a:r>
            <a:r>
              <a:rPr lang="en-US" sz="3200" dirty="0" err="1">
                <a:latin typeface="Cambria" pitchFamily="18" charset="0"/>
              </a:rPr>
              <a:t>vibrios</a:t>
            </a:r>
            <a:r>
              <a:rPr lang="en-US" sz="3200" dirty="0">
                <a:latin typeface="Cambria" pitchFamily="18" charset="0"/>
              </a:rPr>
              <a:t> have simple growth factor requirements and will grow in synthetic media with glucose as a sole source of carbon and energy. </a:t>
            </a:r>
            <a:endParaRPr lang="en-US" sz="3200" dirty="0" smtClean="0">
              <a:latin typeface="Cambria" pitchFamily="18" charset="0"/>
            </a:endParaRPr>
          </a:p>
          <a:p>
            <a:pPr algn="just"/>
            <a:r>
              <a:rPr lang="en-US" sz="3200" dirty="0" smtClean="0">
                <a:latin typeface="Cambria" pitchFamily="18" charset="0"/>
              </a:rPr>
              <a:t>However</a:t>
            </a:r>
            <a:r>
              <a:rPr lang="en-US" sz="3200" dirty="0">
                <a:latin typeface="Cambria" pitchFamily="18" charset="0"/>
              </a:rPr>
              <a:t>, since </a:t>
            </a:r>
            <a:r>
              <a:rPr lang="en-US" sz="3200" dirty="0" err="1">
                <a:latin typeface="Cambria" pitchFamily="18" charset="0"/>
              </a:rPr>
              <a:t>vibrios</a:t>
            </a:r>
            <a:r>
              <a:rPr lang="en-US" sz="3200" dirty="0">
                <a:latin typeface="Cambria" pitchFamily="18" charset="0"/>
              </a:rPr>
              <a:t> are typically marine organisms, most species require 2-3% </a:t>
            </a:r>
            <a:r>
              <a:rPr lang="en-US" sz="3200" dirty="0" err="1">
                <a:latin typeface="Cambria" pitchFamily="18" charset="0"/>
              </a:rPr>
              <a:t>NaCl</a:t>
            </a:r>
            <a:r>
              <a:rPr lang="en-US" sz="3200" dirty="0">
                <a:latin typeface="Cambria" pitchFamily="18" charset="0"/>
              </a:rPr>
              <a:t> or a sea water base for optimal growth. </a:t>
            </a:r>
          </a:p>
          <a:p>
            <a:pPr algn="just"/>
            <a:r>
              <a:rPr lang="en-US" sz="3200" dirty="0" err="1" smtClean="0">
                <a:latin typeface="Cambria" pitchFamily="18" charset="0"/>
              </a:rPr>
              <a:t>Vibrios</a:t>
            </a:r>
            <a:r>
              <a:rPr lang="en-US" sz="3200" dirty="0" smtClean="0">
                <a:latin typeface="Cambria" pitchFamily="18" charset="0"/>
              </a:rPr>
              <a:t> </a:t>
            </a:r>
            <a:r>
              <a:rPr lang="en-US" sz="3200" dirty="0">
                <a:latin typeface="Cambria" pitchFamily="18" charset="0"/>
              </a:rPr>
              <a:t>are one of the most common organisms in surface waters of the world. They occur in both marine and freshwater habitats and in associations with aquatic animals. </a:t>
            </a:r>
          </a:p>
          <a:p>
            <a:endParaRPr lang="en-US" dirty="0"/>
          </a:p>
        </p:txBody>
      </p:sp>
    </p:spTree>
    <p:extLst>
      <p:ext uri="{BB962C8B-B14F-4D97-AF65-F5344CB8AC3E}">
        <p14:creationId xmlns="" xmlns:p14="http://schemas.microsoft.com/office/powerpoint/2010/main" val="42079177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3752" cy="990600"/>
          </a:xfrm>
        </p:spPr>
        <p:txBody>
          <a:bodyPr>
            <a:noAutofit/>
          </a:bodyPr>
          <a:lstStyle/>
          <a:p>
            <a:r>
              <a:rPr lang="en-US" sz="3200" b="1" i="1" dirty="0">
                <a:solidFill>
                  <a:srgbClr val="FF0000"/>
                </a:solidFill>
                <a:latin typeface="Cambria" pitchFamily="18" charset="0"/>
              </a:rPr>
              <a:t>Vibrio cholerae </a:t>
            </a:r>
            <a:r>
              <a:rPr lang="en-US" sz="3200" b="1" dirty="0">
                <a:solidFill>
                  <a:srgbClr val="FF0000"/>
                </a:solidFill>
                <a:latin typeface="Cambria" pitchFamily="18" charset="0"/>
              </a:rPr>
              <a:t>Enterotoxin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lstStyle/>
          <a:p>
            <a:r>
              <a:rPr lang="en-US" i="1" dirty="0" smtClean="0"/>
              <a:t>V </a:t>
            </a:r>
            <a:r>
              <a:rPr lang="en-US" i="1" dirty="0"/>
              <a:t>cholerae </a:t>
            </a:r>
            <a:r>
              <a:rPr lang="en-US" dirty="0"/>
              <a:t>produce a heat-labile enterotoxin which leads to prolonged hypersecretion of water and electrolytes. </a:t>
            </a:r>
          </a:p>
          <a:p>
            <a:pPr marL="0" indent="0">
              <a:buNone/>
            </a:pPr>
            <a:r>
              <a:rPr lang="en-US" b="1" dirty="0">
                <a:solidFill>
                  <a:srgbClr val="FF0000"/>
                </a:solidFill>
              </a:rPr>
              <a:t>Cholera</a:t>
            </a:r>
            <a:r>
              <a:rPr lang="en-US" b="1" dirty="0"/>
              <a:t> </a:t>
            </a:r>
            <a:endParaRPr lang="en-US" dirty="0"/>
          </a:p>
          <a:p>
            <a:pPr algn="just"/>
            <a:r>
              <a:rPr lang="en-US" b="1" dirty="0" smtClean="0"/>
              <a:t>Cholera </a:t>
            </a:r>
            <a:r>
              <a:rPr lang="en-US" dirty="0"/>
              <a:t>is a severe diarrheal disease caused by the bacterium </a:t>
            </a:r>
            <a:r>
              <a:rPr lang="en-US" b="1" i="1" dirty="0"/>
              <a:t>Vibrio cholerae. </a:t>
            </a:r>
            <a:endParaRPr lang="en-US" dirty="0"/>
          </a:p>
          <a:p>
            <a:pPr algn="just"/>
            <a:r>
              <a:rPr lang="en-US" dirty="0" smtClean="0"/>
              <a:t>Transmission </a:t>
            </a:r>
            <a:r>
              <a:rPr lang="en-US" dirty="0"/>
              <a:t>is by water or food. </a:t>
            </a:r>
          </a:p>
          <a:p>
            <a:pPr algn="just"/>
            <a:r>
              <a:rPr lang="en-US" i="1" dirty="0" smtClean="0"/>
              <a:t>V</a:t>
            </a:r>
            <a:r>
              <a:rPr lang="en-US" i="1" dirty="0"/>
              <a:t>. cholerae </a:t>
            </a:r>
            <a:r>
              <a:rPr lang="en-US" dirty="0"/>
              <a:t>produces </a:t>
            </a:r>
            <a:r>
              <a:rPr lang="en-US" b="1" dirty="0"/>
              <a:t>cholera toxin</a:t>
            </a:r>
            <a:r>
              <a:rPr lang="en-US" dirty="0"/>
              <a:t>, whose action on the mucosal epithelium is responsible for the characteristic diarrhea of the disease cholera. </a:t>
            </a:r>
          </a:p>
          <a:p>
            <a:endParaRPr lang="en-US" dirty="0"/>
          </a:p>
        </p:txBody>
      </p:sp>
    </p:spTree>
    <p:extLst>
      <p:ext uri="{BB962C8B-B14F-4D97-AF65-F5344CB8AC3E}">
        <p14:creationId xmlns="" xmlns:p14="http://schemas.microsoft.com/office/powerpoint/2010/main" val="39716940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Incubation period is 1–4 days </a:t>
            </a:r>
          </a:p>
          <a:p>
            <a:pPr algn="just"/>
            <a:r>
              <a:rPr lang="en-US" dirty="0" smtClean="0">
                <a:latin typeface="Cambria" pitchFamily="18" charset="0"/>
              </a:rPr>
              <a:t>There is also sudden </a:t>
            </a:r>
            <a:r>
              <a:rPr lang="en-US" dirty="0">
                <a:latin typeface="Cambria" pitchFamily="18" charset="0"/>
              </a:rPr>
              <a:t>onset of nausea and vomiting and profuse diarrhea with abdominal cramps. Stools, which resemble "rice water," contain mucus, epithelial cells, and large numbers of </a:t>
            </a:r>
            <a:r>
              <a:rPr lang="en-US" dirty="0" err="1">
                <a:latin typeface="Cambria" pitchFamily="18" charset="0"/>
              </a:rPr>
              <a:t>vibrios</a:t>
            </a:r>
            <a:r>
              <a:rPr lang="en-US" dirty="0">
                <a:latin typeface="Cambria" pitchFamily="18" charset="0"/>
              </a:rPr>
              <a:t>. </a:t>
            </a:r>
            <a:endParaRPr lang="en-US" dirty="0" smtClean="0">
              <a:latin typeface="Cambria" pitchFamily="18" charset="0"/>
            </a:endParaRPr>
          </a:p>
          <a:p>
            <a:pPr algn="just"/>
            <a:r>
              <a:rPr lang="en-US" dirty="0" smtClean="0">
                <a:latin typeface="Cambria" pitchFamily="18" charset="0"/>
              </a:rPr>
              <a:t>There is rapid </a:t>
            </a:r>
            <a:r>
              <a:rPr lang="en-US" dirty="0">
                <a:latin typeface="Cambria" pitchFamily="18" charset="0"/>
              </a:rPr>
              <a:t>loss of fluid and electrolytes, which leads to profound dehydration, circulatory collapse, acidosis and anuria. </a:t>
            </a:r>
          </a:p>
          <a:p>
            <a:endParaRPr lang="en-US" dirty="0"/>
          </a:p>
        </p:txBody>
      </p:sp>
    </p:spTree>
    <p:extLst>
      <p:ext uri="{BB962C8B-B14F-4D97-AF65-F5344CB8AC3E}">
        <p14:creationId xmlns="" xmlns:p14="http://schemas.microsoft.com/office/powerpoint/2010/main" val="36981697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Diagnostic Laboratory Tests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fontScale="92500"/>
          </a:bodyPr>
          <a:lstStyle/>
          <a:p>
            <a:pPr algn="just"/>
            <a:r>
              <a:rPr lang="en-US" b="1" dirty="0" smtClean="0">
                <a:latin typeface="Cambria" pitchFamily="18" charset="0"/>
              </a:rPr>
              <a:t>Specimens </a:t>
            </a:r>
            <a:r>
              <a:rPr lang="en-US" dirty="0">
                <a:latin typeface="Cambria" pitchFamily="18" charset="0"/>
              </a:rPr>
              <a:t>- mucus flecks from stools. </a:t>
            </a:r>
          </a:p>
          <a:p>
            <a:pPr algn="just"/>
            <a:r>
              <a:rPr lang="en-US" b="1" dirty="0" smtClean="0">
                <a:latin typeface="Cambria" pitchFamily="18" charset="0"/>
              </a:rPr>
              <a:t>Smears </a:t>
            </a:r>
            <a:r>
              <a:rPr lang="en-US" b="1" dirty="0">
                <a:latin typeface="Cambria" pitchFamily="18" charset="0"/>
              </a:rPr>
              <a:t>- </a:t>
            </a:r>
            <a:r>
              <a:rPr lang="en-US" dirty="0">
                <a:latin typeface="Cambria" pitchFamily="18" charset="0"/>
              </a:rPr>
              <a:t>The microscopic appearance of smears made from stool samples is not distinctive. Dark-field or phase contrast microscopy may show the rapidly motile </a:t>
            </a:r>
            <a:r>
              <a:rPr lang="en-US" dirty="0" err="1">
                <a:latin typeface="Cambria" pitchFamily="18" charset="0"/>
              </a:rPr>
              <a:t>vibrios</a:t>
            </a:r>
            <a:r>
              <a:rPr lang="en-US" dirty="0">
                <a:latin typeface="Cambria" pitchFamily="18" charset="0"/>
              </a:rPr>
              <a:t>. </a:t>
            </a:r>
          </a:p>
          <a:p>
            <a:pPr algn="just"/>
            <a:r>
              <a:rPr lang="en-US" b="1" dirty="0" smtClean="0">
                <a:latin typeface="Cambria" pitchFamily="18" charset="0"/>
              </a:rPr>
              <a:t>Culture </a:t>
            </a:r>
            <a:endParaRPr lang="en-US" dirty="0">
              <a:latin typeface="Cambria" pitchFamily="18" charset="0"/>
            </a:endParaRPr>
          </a:p>
          <a:p>
            <a:pPr algn="just"/>
            <a:r>
              <a:rPr lang="en-US" dirty="0" smtClean="0">
                <a:latin typeface="Cambria" pitchFamily="18" charset="0"/>
              </a:rPr>
              <a:t>Growth </a:t>
            </a:r>
            <a:r>
              <a:rPr lang="en-US" dirty="0">
                <a:latin typeface="Cambria" pitchFamily="18" charset="0"/>
              </a:rPr>
              <a:t>is rapid in peptone agar, on blood agar with a pH near 9.0, or on TCBS (</a:t>
            </a:r>
            <a:r>
              <a:rPr lang="en-US" b="1" dirty="0">
                <a:latin typeface="Cambria" pitchFamily="18" charset="0"/>
              </a:rPr>
              <a:t>thiosulfate-citrate-bile-sucrose</a:t>
            </a:r>
            <a:r>
              <a:rPr lang="en-US" dirty="0">
                <a:latin typeface="Cambria" pitchFamily="18" charset="0"/>
              </a:rPr>
              <a:t>) agar, and typical colonies can be picked in 18 hours. For enrichment, a few drops of stool can be incubated for 6–8 hours in </a:t>
            </a:r>
            <a:r>
              <a:rPr lang="en-US" dirty="0" err="1">
                <a:latin typeface="Cambria" pitchFamily="18" charset="0"/>
              </a:rPr>
              <a:t>taurocholate</a:t>
            </a:r>
            <a:r>
              <a:rPr lang="en-US" dirty="0">
                <a:latin typeface="Cambria" pitchFamily="18" charset="0"/>
              </a:rPr>
              <a:t>-peptone broth (pH 8.0–9.0) </a:t>
            </a:r>
          </a:p>
          <a:p>
            <a:pPr algn="just"/>
            <a:r>
              <a:rPr lang="en-US" b="1" dirty="0" smtClean="0">
                <a:latin typeface="Cambria" pitchFamily="18" charset="0"/>
              </a:rPr>
              <a:t>Specific </a:t>
            </a:r>
            <a:r>
              <a:rPr lang="en-US" b="1" dirty="0">
                <a:latin typeface="Cambria" pitchFamily="18" charset="0"/>
              </a:rPr>
              <a:t>Tests - </a:t>
            </a:r>
            <a:r>
              <a:rPr lang="en-US" dirty="0">
                <a:latin typeface="Cambria" pitchFamily="18" charset="0"/>
              </a:rPr>
              <a:t>slide agglutination tests using anti-O group 1 or group 139 antisera and by biochemical reaction patterns. </a:t>
            </a:r>
          </a:p>
          <a:p>
            <a:endParaRPr lang="en-US" dirty="0"/>
          </a:p>
        </p:txBody>
      </p:sp>
    </p:spTree>
    <p:extLst>
      <p:ext uri="{BB962C8B-B14F-4D97-AF65-F5344CB8AC3E}">
        <p14:creationId xmlns="" xmlns:p14="http://schemas.microsoft.com/office/powerpoint/2010/main" val="350007850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a:solidFill>
                  <a:srgbClr val="FF0000"/>
                </a:solidFill>
                <a:latin typeface="Cambria" pitchFamily="18" charset="0"/>
              </a:rPr>
              <a:t>Treatment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pPr algn="just"/>
            <a:r>
              <a:rPr lang="en-US" dirty="0" smtClean="0"/>
              <a:t>The </a:t>
            </a:r>
            <a:r>
              <a:rPr lang="en-US" dirty="0"/>
              <a:t>most important part of therapy consists of water and electrolyte replacement to correct the severe dehydration and salt depletion. </a:t>
            </a:r>
            <a:endParaRPr lang="en-US" dirty="0" smtClean="0"/>
          </a:p>
          <a:p>
            <a:pPr marL="0" indent="0">
              <a:buNone/>
            </a:pPr>
            <a:r>
              <a:rPr lang="en-US" b="1" dirty="0">
                <a:solidFill>
                  <a:srgbClr val="FF0000"/>
                </a:solidFill>
                <a:latin typeface="Cambria" pitchFamily="18" charset="0"/>
              </a:rPr>
              <a:t>Control </a:t>
            </a:r>
            <a:endParaRPr lang="en-US" dirty="0">
              <a:solidFill>
                <a:srgbClr val="FF0000"/>
              </a:solidFill>
              <a:latin typeface="Cambria" pitchFamily="18" charset="0"/>
            </a:endParaRPr>
          </a:p>
          <a:p>
            <a:pPr algn="just"/>
            <a:r>
              <a:rPr lang="en-US" dirty="0" smtClean="0"/>
              <a:t>Control </a:t>
            </a:r>
            <a:r>
              <a:rPr lang="en-US" dirty="0"/>
              <a:t>rests on education and on improvement of sanitation, particularly of food and water. </a:t>
            </a:r>
          </a:p>
          <a:p>
            <a:pPr algn="just"/>
            <a:r>
              <a:rPr lang="en-US" dirty="0" smtClean="0"/>
              <a:t>Patients </a:t>
            </a:r>
            <a:r>
              <a:rPr lang="en-US" dirty="0"/>
              <a:t>should be isolated, their excreta disinfected, and contacts followed up. </a:t>
            </a:r>
          </a:p>
          <a:p>
            <a:pPr algn="just"/>
            <a:endParaRPr lang="en-US" dirty="0"/>
          </a:p>
          <a:p>
            <a:endParaRPr lang="en-US" dirty="0"/>
          </a:p>
        </p:txBody>
      </p:sp>
    </p:spTree>
    <p:extLst>
      <p:ext uri="{BB962C8B-B14F-4D97-AF65-F5344CB8AC3E}">
        <p14:creationId xmlns="" xmlns:p14="http://schemas.microsoft.com/office/powerpoint/2010/main" val="318415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b="1" dirty="0" smtClean="0">
                <a:solidFill>
                  <a:srgbClr val="FF0000"/>
                </a:solidFill>
              </a:rPr>
              <a:t>Diagnostic Laboratory Tests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295400"/>
            <a:ext cx="8839200" cy="5181600"/>
          </a:xfrm>
        </p:spPr>
        <p:txBody>
          <a:bodyPr>
            <a:normAutofit fontScale="92500"/>
          </a:bodyPr>
          <a:lstStyle/>
          <a:p>
            <a:pPr lvl="0" algn="just"/>
            <a:r>
              <a:rPr lang="en-US" b="1" dirty="0" smtClean="0">
                <a:latin typeface="Cambria" pitchFamily="18" charset="0"/>
              </a:rPr>
              <a:t>Specimen</a:t>
            </a:r>
            <a:r>
              <a:rPr lang="en-US" dirty="0" smtClean="0">
                <a:latin typeface="Cambria" pitchFamily="18" charset="0"/>
              </a:rPr>
              <a:t>s </a:t>
            </a:r>
            <a:r>
              <a:rPr lang="en-US" dirty="0">
                <a:latin typeface="Cambria" pitchFamily="18" charset="0"/>
              </a:rPr>
              <a:t>- Pus and secretions are taken from the urethra, cervix, rectum, conjunctiva, throat, or synovial fluid for culture and smear </a:t>
            </a:r>
          </a:p>
          <a:p>
            <a:pPr lvl="0" algn="just"/>
            <a:r>
              <a:rPr lang="en-US" b="1" dirty="0">
                <a:latin typeface="Cambria" pitchFamily="18" charset="0"/>
              </a:rPr>
              <a:t>Smears </a:t>
            </a:r>
            <a:r>
              <a:rPr lang="en-US" dirty="0">
                <a:latin typeface="Cambria" pitchFamily="18" charset="0"/>
              </a:rPr>
              <a:t>- Gram-stained smears - diplococci within pus cells. </a:t>
            </a:r>
          </a:p>
          <a:p>
            <a:pPr lvl="0" algn="just"/>
            <a:r>
              <a:rPr lang="en-US" b="1" dirty="0">
                <a:latin typeface="Cambria" pitchFamily="18" charset="0"/>
              </a:rPr>
              <a:t>Culture </a:t>
            </a:r>
            <a:r>
              <a:rPr lang="en-US" dirty="0">
                <a:latin typeface="Cambria" pitchFamily="18" charset="0"/>
              </a:rPr>
              <a:t>on enriched selective medium eg, modified Thayer-Martin medium at 37 °C. </a:t>
            </a:r>
          </a:p>
          <a:p>
            <a:pPr lvl="0" algn="just"/>
            <a:r>
              <a:rPr lang="en-US" dirty="0">
                <a:latin typeface="Cambria" pitchFamily="18" charset="0"/>
              </a:rPr>
              <a:t>Oxidase test is positive </a:t>
            </a:r>
          </a:p>
          <a:p>
            <a:pPr lvl="0" algn="just"/>
            <a:r>
              <a:rPr lang="en-US" b="1" dirty="0">
                <a:latin typeface="Cambria" pitchFamily="18" charset="0"/>
              </a:rPr>
              <a:t>Nucleic Acid Amplification Tests - </a:t>
            </a:r>
            <a:r>
              <a:rPr lang="en-US" dirty="0">
                <a:latin typeface="Cambria" pitchFamily="18" charset="0"/>
              </a:rPr>
              <a:t>nucleic acid amplification assays are available for direct detection of </a:t>
            </a:r>
            <a:r>
              <a:rPr lang="en-US" i="1" dirty="0">
                <a:latin typeface="Cambria" pitchFamily="18" charset="0"/>
              </a:rPr>
              <a:t>N gonorrhoeae </a:t>
            </a:r>
            <a:r>
              <a:rPr lang="en-US" dirty="0">
                <a:latin typeface="Cambria" pitchFamily="18" charset="0"/>
              </a:rPr>
              <a:t>in genitourinary specimens. </a:t>
            </a:r>
          </a:p>
          <a:p>
            <a:pPr lvl="0" algn="just"/>
            <a:r>
              <a:rPr lang="en-US" b="1" dirty="0">
                <a:latin typeface="Cambria" pitchFamily="18" charset="0"/>
              </a:rPr>
              <a:t>Serology </a:t>
            </a:r>
            <a:r>
              <a:rPr lang="en-US" dirty="0">
                <a:latin typeface="Cambria" pitchFamily="18" charset="0"/>
              </a:rPr>
              <a:t>- by immunoblotting, radioimmunoassay, and ELISA (enzyme-linked immunosorbent assay) tests </a:t>
            </a:r>
          </a:p>
          <a:p>
            <a:endParaRPr lang="en-US" dirty="0"/>
          </a:p>
        </p:txBody>
      </p:sp>
    </p:spTree>
    <p:extLst>
      <p:ext uri="{BB962C8B-B14F-4D97-AF65-F5344CB8AC3E}">
        <p14:creationId xmlns="" xmlns:p14="http://schemas.microsoft.com/office/powerpoint/2010/main" val="368923294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b="1" dirty="0"/>
              <a:t>SPIROCHETES </a:t>
            </a:r>
            <a:endParaRPr lang="en-US" dirty="0"/>
          </a:p>
        </p:txBody>
      </p:sp>
    </p:spTree>
    <p:extLst>
      <p:ext uri="{BB962C8B-B14F-4D97-AF65-F5344CB8AC3E}">
        <p14:creationId xmlns="" xmlns:p14="http://schemas.microsoft.com/office/powerpoint/2010/main" val="36414287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latin typeface="Cambria" pitchFamily="18" charset="0"/>
              </a:rPr>
              <a:t>Characteristics</a:t>
            </a:r>
            <a:endParaRPr lang="en-US" b="1" dirty="0">
              <a:solidFill>
                <a:srgbClr val="FF0000"/>
              </a:solidFill>
              <a:latin typeface="Cambria" pitchFamily="18" charset="0"/>
            </a:endParaRPr>
          </a:p>
        </p:txBody>
      </p:sp>
      <p:sp>
        <p:nvSpPr>
          <p:cNvPr id="5" name="Content Placeholder 4"/>
          <p:cNvSpPr>
            <a:spLocks noGrp="1"/>
          </p:cNvSpPr>
          <p:nvPr>
            <p:ph sz="quarter" idx="1"/>
          </p:nvPr>
        </p:nvSpPr>
        <p:spPr>
          <a:xfrm>
            <a:off x="152400" y="1295400"/>
            <a:ext cx="8839200" cy="5029200"/>
          </a:xfrm>
        </p:spPr>
        <p:txBody>
          <a:bodyPr>
            <a:normAutofit/>
          </a:bodyPr>
          <a:lstStyle/>
          <a:p>
            <a:pPr algn="just"/>
            <a:r>
              <a:rPr lang="en-US" sz="3200" dirty="0">
                <a:latin typeface="Cambria" pitchFamily="18" charset="0"/>
              </a:rPr>
              <a:t>The spirochetes are </a:t>
            </a:r>
            <a:r>
              <a:rPr lang="en-US" sz="3200" dirty="0" smtClean="0">
                <a:latin typeface="Cambria" pitchFamily="18" charset="0"/>
              </a:rPr>
              <a:t>large, spiral and motile </a:t>
            </a:r>
            <a:r>
              <a:rPr lang="en-US" sz="3200" dirty="0">
                <a:latin typeface="Cambria" pitchFamily="18" charset="0"/>
              </a:rPr>
              <a:t>bacteria. </a:t>
            </a:r>
          </a:p>
          <a:p>
            <a:pPr algn="just"/>
            <a:r>
              <a:rPr lang="en-US" sz="3200" dirty="0">
                <a:latin typeface="Cambria" pitchFamily="18" charset="0"/>
              </a:rPr>
              <a:t>T</a:t>
            </a:r>
            <a:r>
              <a:rPr lang="en-US" sz="3200" dirty="0" smtClean="0">
                <a:latin typeface="Cambria" pitchFamily="18" charset="0"/>
              </a:rPr>
              <a:t>hree </a:t>
            </a:r>
            <a:r>
              <a:rPr lang="en-US" sz="3200" dirty="0">
                <a:latin typeface="Cambria" pitchFamily="18" charset="0"/>
              </a:rPr>
              <a:t>genera of medical importance: Treponema, </a:t>
            </a:r>
            <a:r>
              <a:rPr lang="en-US" sz="3200" dirty="0" err="1">
                <a:latin typeface="Cambria" pitchFamily="18" charset="0"/>
              </a:rPr>
              <a:t>Borrelia</a:t>
            </a:r>
            <a:r>
              <a:rPr lang="en-US" sz="3200" dirty="0">
                <a:latin typeface="Cambria" pitchFamily="18" charset="0"/>
              </a:rPr>
              <a:t>, and Leptospira. </a:t>
            </a:r>
          </a:p>
          <a:p>
            <a:pPr algn="just"/>
            <a:r>
              <a:rPr lang="en-US" sz="3200" dirty="0" smtClean="0">
                <a:latin typeface="Cambria" pitchFamily="18" charset="0"/>
              </a:rPr>
              <a:t>They </a:t>
            </a:r>
            <a:r>
              <a:rPr lang="en-US" sz="3200" dirty="0">
                <a:latin typeface="Cambria" pitchFamily="18" charset="0"/>
              </a:rPr>
              <a:t>are long, slender, helically coiled, spiral or corkscrew-shaped, gram-negative bacilli. </a:t>
            </a:r>
          </a:p>
          <a:p>
            <a:pPr algn="just"/>
            <a:r>
              <a:rPr lang="en-US" sz="3200" dirty="0" smtClean="0">
                <a:latin typeface="Cambria" pitchFamily="18" charset="0"/>
              </a:rPr>
              <a:t>Axial </a:t>
            </a:r>
            <a:r>
              <a:rPr lang="en-US" sz="3200" dirty="0">
                <a:latin typeface="Cambria" pitchFamily="18" charset="0"/>
              </a:rPr>
              <a:t>filaments - (a form of flagella) - are the </a:t>
            </a:r>
            <a:r>
              <a:rPr lang="en-US" sz="3200" dirty="0" err="1">
                <a:latin typeface="Cambria" pitchFamily="18" charset="0"/>
              </a:rPr>
              <a:t>locomotory</a:t>
            </a:r>
            <a:r>
              <a:rPr lang="en-US" sz="3200" dirty="0">
                <a:latin typeface="Cambria" pitchFamily="18" charset="0"/>
              </a:rPr>
              <a:t> organelles </a:t>
            </a:r>
          </a:p>
          <a:p>
            <a:pPr algn="just"/>
            <a:r>
              <a:rPr lang="en-US" sz="3200" dirty="0" smtClean="0">
                <a:latin typeface="Cambria" pitchFamily="18" charset="0"/>
              </a:rPr>
              <a:t>Cannot </a:t>
            </a:r>
            <a:r>
              <a:rPr lang="en-US" sz="3200" dirty="0">
                <a:latin typeface="Cambria" pitchFamily="18" charset="0"/>
              </a:rPr>
              <a:t>be cultured in vitro </a:t>
            </a:r>
          </a:p>
          <a:p>
            <a:endParaRPr lang="en-US" dirty="0"/>
          </a:p>
        </p:txBody>
      </p:sp>
    </p:spTree>
    <p:extLst>
      <p:ext uri="{BB962C8B-B14F-4D97-AF65-F5344CB8AC3E}">
        <p14:creationId xmlns="" xmlns:p14="http://schemas.microsoft.com/office/powerpoint/2010/main" val="41910706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3752" cy="990600"/>
          </a:xfrm>
        </p:spPr>
        <p:txBody>
          <a:bodyPr>
            <a:normAutofit fontScale="90000"/>
          </a:bodyPr>
          <a:lstStyle/>
          <a:p>
            <a:r>
              <a:rPr lang="en-US" b="1" i="1" dirty="0">
                <a:solidFill>
                  <a:srgbClr val="FF0000"/>
                </a:solidFill>
              </a:rPr>
              <a:t>TREPONEMA PALLIDUM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527048"/>
            <a:ext cx="8839200" cy="4797552"/>
          </a:xfrm>
        </p:spPr>
        <p:txBody>
          <a:bodyPr>
            <a:noAutofit/>
          </a:bodyPr>
          <a:lstStyle/>
          <a:p>
            <a:pPr algn="just"/>
            <a:r>
              <a:rPr lang="en-US" sz="3200" dirty="0" smtClean="0">
                <a:latin typeface="Cambria" pitchFamily="18" charset="0"/>
              </a:rPr>
              <a:t>Slender </a:t>
            </a:r>
            <a:r>
              <a:rPr lang="en-US" sz="3200" dirty="0">
                <a:latin typeface="Cambria" pitchFamily="18" charset="0"/>
              </a:rPr>
              <a:t>spirals measuring about 0.2 m in width and 5–15 m in length. </a:t>
            </a:r>
          </a:p>
          <a:p>
            <a:pPr algn="just"/>
            <a:r>
              <a:rPr lang="en-US" sz="3200" dirty="0" smtClean="0">
                <a:latin typeface="Cambria" pitchFamily="18" charset="0"/>
              </a:rPr>
              <a:t>The </a:t>
            </a:r>
            <a:r>
              <a:rPr lang="en-US" sz="3200" dirty="0">
                <a:latin typeface="Cambria" pitchFamily="18" charset="0"/>
              </a:rPr>
              <a:t>organisms are actively motile, rotating steadily around their endoflagella even after attaching to cells by their tapered ends. </a:t>
            </a:r>
          </a:p>
          <a:p>
            <a:pPr algn="just"/>
            <a:r>
              <a:rPr lang="en-US" sz="3200" dirty="0" smtClean="0">
                <a:latin typeface="Cambria" pitchFamily="18" charset="0"/>
              </a:rPr>
              <a:t>The </a:t>
            </a:r>
            <a:r>
              <a:rPr lang="en-US" sz="3200" dirty="0">
                <a:latin typeface="Cambria" pitchFamily="18" charset="0"/>
              </a:rPr>
              <a:t>spirals are so thin that they are not readily seen unless immunofluorescent stain or </a:t>
            </a:r>
            <a:r>
              <a:rPr lang="en-US" sz="3200" dirty="0" smtClean="0">
                <a:latin typeface="Cambria" pitchFamily="18" charset="0"/>
              </a:rPr>
              <a:t>dark field </a:t>
            </a:r>
            <a:r>
              <a:rPr lang="en-US" sz="3200" dirty="0">
                <a:latin typeface="Cambria" pitchFamily="18" charset="0"/>
              </a:rPr>
              <a:t>illumination is employed. </a:t>
            </a:r>
          </a:p>
          <a:p>
            <a:pPr algn="just"/>
            <a:endParaRPr lang="en-US" sz="3200" dirty="0">
              <a:latin typeface="Cambria" pitchFamily="18" charset="0"/>
            </a:endParaRPr>
          </a:p>
        </p:txBody>
      </p:sp>
    </p:spTree>
    <p:extLst>
      <p:ext uri="{BB962C8B-B14F-4D97-AF65-F5344CB8AC3E}">
        <p14:creationId xmlns="" xmlns:p14="http://schemas.microsoft.com/office/powerpoint/2010/main" val="10692312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Epidemiology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4953000"/>
          </a:xfrm>
        </p:spPr>
        <p:txBody>
          <a:bodyPr/>
          <a:lstStyle/>
          <a:p>
            <a:pPr algn="just"/>
            <a:r>
              <a:rPr lang="en-US" sz="3200" dirty="0" smtClean="0">
                <a:latin typeface="Cambria" pitchFamily="18" charset="0"/>
              </a:rPr>
              <a:t>Transmission</a:t>
            </a:r>
            <a:r>
              <a:rPr lang="en-US" sz="3200" dirty="0">
                <a:latin typeface="Cambria" pitchFamily="18" charset="0"/>
              </a:rPr>
              <a:t>: sexual contact (overwhelming majority), kissing or other close contact with lesion, transfusion, or direct inoculation </a:t>
            </a:r>
          </a:p>
          <a:p>
            <a:pPr algn="just"/>
            <a:r>
              <a:rPr lang="en-US" sz="3200" dirty="0" smtClean="0">
                <a:latin typeface="Cambria" pitchFamily="18" charset="0"/>
              </a:rPr>
              <a:t>Blood </a:t>
            </a:r>
            <a:r>
              <a:rPr lang="en-US" sz="3200" dirty="0">
                <a:latin typeface="Cambria" pitchFamily="18" charset="0"/>
              </a:rPr>
              <a:t>transfusion rare: all donors tested and organism cannot survive longer than 48 </a:t>
            </a:r>
            <a:r>
              <a:rPr lang="en-US" sz="3200" dirty="0" err="1">
                <a:latin typeface="Cambria" pitchFamily="18" charset="0"/>
              </a:rPr>
              <a:t>hrs</a:t>
            </a:r>
            <a:r>
              <a:rPr lang="en-US" sz="3200" dirty="0">
                <a:latin typeface="Cambria" pitchFamily="18" charset="0"/>
              </a:rPr>
              <a:t> using current blood bank storage techniques </a:t>
            </a:r>
          </a:p>
          <a:p>
            <a:pPr algn="just"/>
            <a:r>
              <a:rPr lang="en-US" sz="3200" dirty="0" smtClean="0">
                <a:latin typeface="Cambria" pitchFamily="18" charset="0"/>
              </a:rPr>
              <a:t>Congenital </a:t>
            </a:r>
            <a:r>
              <a:rPr lang="en-US" sz="3200" dirty="0">
                <a:latin typeface="Cambria" pitchFamily="18" charset="0"/>
              </a:rPr>
              <a:t>infection </a:t>
            </a:r>
          </a:p>
          <a:p>
            <a:endParaRPr lang="en-US" dirty="0"/>
          </a:p>
        </p:txBody>
      </p:sp>
    </p:spTree>
    <p:extLst>
      <p:ext uri="{BB962C8B-B14F-4D97-AF65-F5344CB8AC3E}">
        <p14:creationId xmlns="" xmlns:p14="http://schemas.microsoft.com/office/powerpoint/2010/main" val="5326264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3200" b="1" dirty="0">
                <a:solidFill>
                  <a:srgbClr val="FF0000"/>
                </a:solidFill>
                <a:latin typeface="Cambria" pitchFamily="18" charset="0"/>
              </a:rPr>
              <a:t>Virulence Factors of </a:t>
            </a:r>
            <a:r>
              <a:rPr lang="en-US" sz="3200" b="1" i="1" dirty="0">
                <a:solidFill>
                  <a:srgbClr val="FF0000"/>
                </a:solidFill>
                <a:latin typeface="Cambria" pitchFamily="18" charset="0"/>
              </a:rPr>
              <a:t>T. pallidum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797552"/>
          </a:xfrm>
        </p:spPr>
        <p:txBody>
          <a:bodyPr/>
          <a:lstStyle/>
          <a:p>
            <a:pPr algn="just"/>
            <a:r>
              <a:rPr lang="fr-FR" sz="3200" dirty="0" err="1" smtClean="0">
                <a:latin typeface="Cambria" pitchFamily="18" charset="0"/>
              </a:rPr>
              <a:t>Outer</a:t>
            </a:r>
            <a:r>
              <a:rPr lang="fr-FR" sz="3200" dirty="0" smtClean="0">
                <a:latin typeface="Cambria" pitchFamily="18" charset="0"/>
              </a:rPr>
              <a:t> </a:t>
            </a:r>
            <a:r>
              <a:rPr lang="fr-FR" sz="3200" dirty="0">
                <a:latin typeface="Cambria" pitchFamily="18" charset="0"/>
              </a:rPr>
              <a:t>membrane </a:t>
            </a:r>
            <a:r>
              <a:rPr lang="fr-FR" sz="3200" dirty="0" err="1">
                <a:latin typeface="Cambria" pitchFamily="18" charset="0"/>
              </a:rPr>
              <a:t>proteins</a:t>
            </a:r>
            <a:r>
              <a:rPr lang="fr-FR" sz="3200" dirty="0">
                <a:latin typeface="Cambria" pitchFamily="18" charset="0"/>
              </a:rPr>
              <a:t> </a:t>
            </a:r>
            <a:r>
              <a:rPr lang="fr-FR" sz="3200" dirty="0" err="1">
                <a:latin typeface="Cambria" pitchFamily="18" charset="0"/>
              </a:rPr>
              <a:t>promote</a:t>
            </a:r>
            <a:r>
              <a:rPr lang="fr-FR" sz="3200" dirty="0">
                <a:latin typeface="Cambria" pitchFamily="18" charset="0"/>
              </a:rPr>
              <a:t> </a:t>
            </a:r>
            <a:r>
              <a:rPr lang="fr-FR" sz="3200" dirty="0" err="1">
                <a:latin typeface="Cambria" pitchFamily="18" charset="0"/>
              </a:rPr>
              <a:t>adherence</a:t>
            </a:r>
            <a:r>
              <a:rPr lang="fr-FR" sz="3200" dirty="0">
                <a:latin typeface="Cambria" pitchFamily="18" charset="0"/>
              </a:rPr>
              <a:t> </a:t>
            </a:r>
          </a:p>
          <a:p>
            <a:pPr algn="just"/>
            <a:r>
              <a:rPr lang="en-US" sz="3200" dirty="0" smtClean="0">
                <a:latin typeface="Cambria" pitchFamily="18" charset="0"/>
              </a:rPr>
              <a:t>Hyaluronidase </a:t>
            </a:r>
            <a:r>
              <a:rPr lang="en-US" sz="3200" dirty="0">
                <a:latin typeface="Cambria" pitchFamily="18" charset="0"/>
              </a:rPr>
              <a:t>may facilitate perivascular infiltration </a:t>
            </a:r>
          </a:p>
          <a:p>
            <a:pPr algn="just"/>
            <a:r>
              <a:rPr lang="en-US" sz="3200" dirty="0" smtClean="0">
                <a:latin typeface="Cambria" pitchFamily="18" charset="0"/>
              </a:rPr>
              <a:t>Antiphagocytic </a:t>
            </a:r>
            <a:r>
              <a:rPr lang="en-US" sz="3200" dirty="0">
                <a:latin typeface="Cambria" pitchFamily="18" charset="0"/>
              </a:rPr>
              <a:t>coating of </a:t>
            </a:r>
            <a:r>
              <a:rPr lang="en-US" sz="3200" dirty="0" err="1">
                <a:latin typeface="Cambria" pitchFamily="18" charset="0"/>
              </a:rPr>
              <a:t>fibronectin</a:t>
            </a:r>
            <a:r>
              <a:rPr lang="en-US" sz="3200" dirty="0">
                <a:latin typeface="Cambria" pitchFamily="18" charset="0"/>
              </a:rPr>
              <a:t> </a:t>
            </a:r>
          </a:p>
          <a:p>
            <a:pPr algn="just"/>
            <a:r>
              <a:rPr lang="en-US" sz="3200" dirty="0" smtClean="0">
                <a:latin typeface="Cambria" pitchFamily="18" charset="0"/>
              </a:rPr>
              <a:t>Tissue </a:t>
            </a:r>
            <a:r>
              <a:rPr lang="en-US" sz="3200" dirty="0">
                <a:latin typeface="Cambria" pitchFamily="18" charset="0"/>
              </a:rPr>
              <a:t>destruction and lesions are primarily result of host’s immune response (immunopathology) </a:t>
            </a:r>
          </a:p>
          <a:p>
            <a:endParaRPr lang="en-US" dirty="0"/>
          </a:p>
        </p:txBody>
      </p:sp>
    </p:spTree>
    <p:extLst>
      <p:ext uri="{BB962C8B-B14F-4D97-AF65-F5344CB8AC3E}">
        <p14:creationId xmlns="" xmlns:p14="http://schemas.microsoft.com/office/powerpoint/2010/main" val="35609289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mbria" pitchFamily="18" charset="0"/>
              </a:rPr>
              <a:t>Primary </a:t>
            </a:r>
            <a:r>
              <a:rPr lang="en-US" b="1" dirty="0" err="1" smtClean="0">
                <a:solidFill>
                  <a:srgbClr val="FF0000"/>
                </a:solidFill>
                <a:latin typeface="Cambria" pitchFamily="18" charset="0"/>
              </a:rPr>
              <a:t>Syphillis</a:t>
            </a: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pPr algn="just"/>
            <a:r>
              <a:rPr lang="en-US" dirty="0" smtClean="0">
                <a:latin typeface="Cambria" pitchFamily="18" charset="0"/>
              </a:rPr>
              <a:t>The primary  </a:t>
            </a:r>
            <a:r>
              <a:rPr lang="en-US" dirty="0">
                <a:latin typeface="Cambria" pitchFamily="18" charset="0"/>
              </a:rPr>
              <a:t>disease process involves invasion of mucus membranes, rapid multiplication &amp; wide dissemination through perivascular lymphatics and systemic circulation - Occurs prior to development of the primary lesion </a:t>
            </a:r>
          </a:p>
          <a:p>
            <a:pPr algn="just"/>
            <a:r>
              <a:rPr lang="en-US" dirty="0" smtClean="0">
                <a:latin typeface="Cambria" pitchFamily="18" charset="0"/>
              </a:rPr>
              <a:t>10-90 </a:t>
            </a:r>
            <a:r>
              <a:rPr lang="en-US" dirty="0">
                <a:latin typeface="Cambria" pitchFamily="18" charset="0"/>
              </a:rPr>
              <a:t>days after initial contact the host mounts an inflammatory response at the site of inoculation resulting in the hallmark syphilitic lesion, called the </a:t>
            </a:r>
            <a:r>
              <a:rPr lang="en-US" b="1" dirty="0">
                <a:latin typeface="Cambria" pitchFamily="18" charset="0"/>
              </a:rPr>
              <a:t>chancre </a:t>
            </a:r>
            <a:r>
              <a:rPr lang="en-US" dirty="0">
                <a:latin typeface="Cambria" pitchFamily="18" charset="0"/>
              </a:rPr>
              <a:t>(usually painless) </a:t>
            </a:r>
          </a:p>
          <a:p>
            <a:pPr algn="just"/>
            <a:r>
              <a:rPr lang="en-US" dirty="0" smtClean="0">
                <a:latin typeface="Cambria" pitchFamily="18" charset="0"/>
              </a:rPr>
              <a:t>Chancre </a:t>
            </a:r>
            <a:r>
              <a:rPr lang="en-US" dirty="0">
                <a:latin typeface="Cambria" pitchFamily="18" charset="0"/>
              </a:rPr>
              <a:t>changes from hard to ulcerative with profuse shedding of spirochetes </a:t>
            </a:r>
          </a:p>
          <a:p>
            <a:endParaRPr lang="en-US" dirty="0"/>
          </a:p>
        </p:txBody>
      </p:sp>
    </p:spTree>
    <p:extLst>
      <p:ext uri="{BB962C8B-B14F-4D97-AF65-F5344CB8AC3E}">
        <p14:creationId xmlns="" xmlns:p14="http://schemas.microsoft.com/office/powerpoint/2010/main" val="9103205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a:bodyPr>
          <a:lstStyle/>
          <a:p>
            <a:r>
              <a:rPr lang="en-US" sz="2000" dirty="0">
                <a:latin typeface="Cambria" pitchFamily="18" charset="0"/>
              </a:rPr>
              <a:t>After initial infection, A </a:t>
            </a:r>
            <a:r>
              <a:rPr lang="en-US" sz="2000" b="1" dirty="0">
                <a:latin typeface="Cambria" pitchFamily="18" charset="0"/>
              </a:rPr>
              <a:t>primary chancre </a:t>
            </a:r>
            <a:r>
              <a:rPr lang="en-US" sz="2000" dirty="0">
                <a:latin typeface="Cambria" pitchFamily="18" charset="0"/>
              </a:rPr>
              <a:t>is seen in the area of contact within </a:t>
            </a:r>
            <a:r>
              <a:rPr lang="en-US" sz="2000" b="1" dirty="0">
                <a:latin typeface="Cambria" pitchFamily="18" charset="0"/>
              </a:rPr>
              <a:t>10-60 days</a:t>
            </a:r>
            <a:r>
              <a:rPr lang="en-US" sz="2000" dirty="0">
                <a:latin typeface="Cambria" pitchFamily="18" charset="0"/>
              </a:rPr>
              <a:t>. (a primary chancre is an </a:t>
            </a:r>
            <a:r>
              <a:rPr lang="en-US" sz="2000" b="1" dirty="0">
                <a:latin typeface="Cambria" pitchFamily="18" charset="0"/>
              </a:rPr>
              <a:t>area of ulceration/inflammation</a:t>
            </a:r>
            <a:r>
              <a:rPr lang="en-US" sz="2000" dirty="0" smtClean="0">
                <a:latin typeface="Cambria" pitchFamily="18" charset="0"/>
              </a:rPr>
              <a:t>).</a:t>
            </a:r>
            <a:endParaRPr lang="en-US" sz="2000" dirty="0">
              <a:latin typeface="Cambria"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71800" y="609600"/>
            <a:ext cx="5943600" cy="5638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800734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latin typeface="Cambria" pitchFamily="18" charset="0"/>
              </a:rPr>
              <a:t>CHANCRE </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71800" y="457200"/>
            <a:ext cx="59436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344021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Secondary Syphilis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6" name="Content Placeholder 5"/>
          <p:cNvSpPr>
            <a:spLocks noGrp="1"/>
          </p:cNvSpPr>
          <p:nvPr>
            <p:ph sz="quarter" idx="1"/>
          </p:nvPr>
        </p:nvSpPr>
        <p:spPr/>
        <p:txBody>
          <a:bodyPr/>
          <a:lstStyle/>
          <a:p>
            <a:pPr algn="just"/>
            <a:r>
              <a:rPr lang="en-US" sz="3200" dirty="0" smtClean="0">
                <a:latin typeface="Cambria" pitchFamily="18" charset="0"/>
              </a:rPr>
              <a:t>Secondary </a:t>
            </a:r>
            <a:r>
              <a:rPr lang="en-US" sz="3200" dirty="0">
                <a:latin typeface="Cambria" pitchFamily="18" charset="0"/>
              </a:rPr>
              <a:t>disease 2-10 weeks after primary lesion </a:t>
            </a:r>
          </a:p>
          <a:p>
            <a:pPr algn="just"/>
            <a:r>
              <a:rPr lang="en-US" sz="3200" dirty="0" smtClean="0">
                <a:latin typeface="Cambria" pitchFamily="18" charset="0"/>
              </a:rPr>
              <a:t>Widely </a:t>
            </a:r>
            <a:r>
              <a:rPr lang="en-US" sz="3200" dirty="0">
                <a:latin typeface="Cambria" pitchFamily="18" charset="0"/>
              </a:rPr>
              <a:t>disseminated mucocutaneous rash </a:t>
            </a:r>
          </a:p>
          <a:p>
            <a:pPr algn="just"/>
            <a:r>
              <a:rPr lang="en-US" sz="3200" dirty="0" smtClean="0">
                <a:latin typeface="Cambria" pitchFamily="18" charset="0"/>
              </a:rPr>
              <a:t>Secondary </a:t>
            </a:r>
            <a:r>
              <a:rPr lang="en-US" sz="3200" dirty="0">
                <a:latin typeface="Cambria" pitchFamily="18" charset="0"/>
              </a:rPr>
              <a:t>lesions of the skin and mucus membranes are highly contagious </a:t>
            </a:r>
          </a:p>
          <a:p>
            <a:pPr marL="0" indent="0">
              <a:buNone/>
            </a:pPr>
            <a:endParaRPr lang="en-US" dirty="0"/>
          </a:p>
        </p:txBody>
      </p:sp>
    </p:spTree>
    <p:extLst>
      <p:ext uri="{BB962C8B-B14F-4D97-AF65-F5344CB8AC3E}">
        <p14:creationId xmlns="" xmlns:p14="http://schemas.microsoft.com/office/powerpoint/2010/main" val="23676776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a:bodyPr>
          <a:lstStyle/>
          <a:p>
            <a:r>
              <a:rPr lang="en-US" sz="3200" i="1" dirty="0">
                <a:latin typeface="Cambria" pitchFamily="18" charset="0"/>
              </a:rPr>
              <a:t>Generalized Mucocutaneous Rash of Secondary Syphilis </a:t>
            </a:r>
            <a:endParaRPr lang="en-US" sz="3200" dirty="0">
              <a:latin typeface="Cambria" pitchFamily="18" charset="0"/>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14650" y="609600"/>
            <a:ext cx="600075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4694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solidFill>
                  <a:srgbClr val="FF0000"/>
                </a:solidFill>
                <a:latin typeface="Cambria" pitchFamily="18" charset="0"/>
              </a:rPr>
              <a:t>Prevention &amp; Treatment</a:t>
            </a:r>
            <a:r>
              <a:rPr lang="en-US" dirty="0" smtClean="0">
                <a:solidFill>
                  <a:srgbClr val="FF0000"/>
                </a:solidFill>
                <a:latin typeface="Cambria" pitchFamily="18" charset="0"/>
              </a:rPr>
              <a:t>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410200"/>
          </a:xfrm>
        </p:spPr>
        <p:txBody>
          <a:bodyPr>
            <a:normAutofit/>
          </a:bodyPr>
          <a:lstStyle/>
          <a:p>
            <a:r>
              <a:rPr lang="en-US" dirty="0" smtClean="0">
                <a:latin typeface="Cambria" pitchFamily="18" charset="0"/>
              </a:rPr>
              <a:t>Penicillin </a:t>
            </a:r>
            <a:r>
              <a:rPr lang="en-US" dirty="0">
                <a:latin typeface="Cambria" pitchFamily="18" charset="0"/>
              </a:rPr>
              <a:t>no longer drug of choice due to resistance </a:t>
            </a:r>
          </a:p>
          <a:p>
            <a:pPr lvl="0"/>
            <a:r>
              <a:rPr lang="en-US" dirty="0">
                <a:latin typeface="Cambria" pitchFamily="18" charset="0"/>
              </a:rPr>
              <a:t>Uncomplicated infection: ceftriaxone, cefixime or Fluoroquinolone. Can be combined with doxycycline or azithromycin for dual infections with </a:t>
            </a:r>
            <a:r>
              <a:rPr lang="en-US" i="1" dirty="0">
                <a:latin typeface="Cambria" pitchFamily="18" charset="0"/>
              </a:rPr>
              <a:t>Chlamydia </a:t>
            </a:r>
            <a:endParaRPr lang="en-US" dirty="0">
              <a:latin typeface="Cambria" pitchFamily="18" charset="0"/>
            </a:endParaRPr>
          </a:p>
          <a:p>
            <a:pPr lvl="0"/>
            <a:r>
              <a:rPr lang="en-US" dirty="0">
                <a:latin typeface="Cambria" pitchFamily="18" charset="0"/>
              </a:rPr>
              <a:t>Chemoprophylaxis of newborns against opthalmia neonatorum with 1% silver nitrate, 1% tetracycline, or 0.5% erythromycin eye ointments </a:t>
            </a:r>
          </a:p>
          <a:p>
            <a:pPr lvl="0"/>
            <a:r>
              <a:rPr lang="en-US" dirty="0">
                <a:latin typeface="Cambria" pitchFamily="18" charset="0"/>
              </a:rPr>
              <a:t>Treatment of newborns with opthalmia neonatorum with ceftriaxone </a:t>
            </a:r>
          </a:p>
          <a:p>
            <a:pPr lvl="0"/>
            <a:r>
              <a:rPr lang="en-US" dirty="0">
                <a:latin typeface="Cambria" pitchFamily="18" charset="0"/>
              </a:rPr>
              <a:t>Measures to limit epidemic include education, aggressive detection, and follow-up screening of sexual partners, use of condoms </a:t>
            </a:r>
          </a:p>
          <a:p>
            <a:endParaRPr lang="en-US" dirty="0"/>
          </a:p>
        </p:txBody>
      </p:sp>
    </p:spTree>
    <p:extLst>
      <p:ext uri="{BB962C8B-B14F-4D97-AF65-F5344CB8AC3E}">
        <p14:creationId xmlns="" xmlns:p14="http://schemas.microsoft.com/office/powerpoint/2010/main" val="301435661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Latent Stage Syphilis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6" name="Content Placeholder 5"/>
          <p:cNvSpPr>
            <a:spLocks noGrp="1"/>
          </p:cNvSpPr>
          <p:nvPr>
            <p:ph sz="quarter" idx="1"/>
          </p:nvPr>
        </p:nvSpPr>
        <p:spPr/>
        <p:txBody>
          <a:bodyPr/>
          <a:lstStyle/>
          <a:p>
            <a:r>
              <a:rPr lang="en-US" sz="3200" dirty="0" smtClean="0">
                <a:latin typeface="Cambria" pitchFamily="18" charset="0"/>
              </a:rPr>
              <a:t>Following </a:t>
            </a:r>
            <a:r>
              <a:rPr lang="en-US" sz="3200" dirty="0">
                <a:latin typeface="Cambria" pitchFamily="18" charset="0"/>
              </a:rPr>
              <a:t>secondary disease, host enters latent period </a:t>
            </a:r>
          </a:p>
          <a:p>
            <a:r>
              <a:rPr lang="en-US" sz="3200" dirty="0">
                <a:latin typeface="Cambria" pitchFamily="18" charset="0"/>
              </a:rPr>
              <a:t>•First 4 years = early latent </a:t>
            </a:r>
          </a:p>
          <a:p>
            <a:r>
              <a:rPr lang="en-US" sz="3200" dirty="0">
                <a:latin typeface="Cambria" pitchFamily="18" charset="0"/>
              </a:rPr>
              <a:t>•Subsequent period = late latent </a:t>
            </a:r>
          </a:p>
          <a:p>
            <a:r>
              <a:rPr lang="en-US" sz="3200" dirty="0" smtClean="0">
                <a:latin typeface="Cambria" pitchFamily="18" charset="0"/>
              </a:rPr>
              <a:t>About </a:t>
            </a:r>
            <a:r>
              <a:rPr lang="en-US" sz="3200" dirty="0">
                <a:latin typeface="Cambria" pitchFamily="18" charset="0"/>
              </a:rPr>
              <a:t>40% of late latent patients progress to late tertiary syphilitic disease </a:t>
            </a:r>
          </a:p>
          <a:p>
            <a:endParaRPr lang="en-US" dirty="0"/>
          </a:p>
        </p:txBody>
      </p:sp>
    </p:spTree>
    <p:extLst>
      <p:ext uri="{BB962C8B-B14F-4D97-AF65-F5344CB8AC3E}">
        <p14:creationId xmlns="" xmlns:p14="http://schemas.microsoft.com/office/powerpoint/2010/main" val="7237080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Tertiary syphilis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301752" y="1527048"/>
            <a:ext cx="8689848" cy="4873752"/>
          </a:xfrm>
        </p:spPr>
        <p:txBody>
          <a:bodyPr>
            <a:normAutofit fontScale="92500"/>
          </a:bodyPr>
          <a:lstStyle/>
          <a:p>
            <a:r>
              <a:rPr lang="en-US" sz="3000" dirty="0" smtClean="0">
                <a:latin typeface="Cambria" pitchFamily="18" charset="0"/>
              </a:rPr>
              <a:t>Characterized </a:t>
            </a:r>
            <a:r>
              <a:rPr lang="en-US" sz="3000" dirty="0">
                <a:latin typeface="Cambria" pitchFamily="18" charset="0"/>
              </a:rPr>
              <a:t>by localized granulomatous dermal lesions (</a:t>
            </a:r>
            <a:r>
              <a:rPr lang="en-US" sz="3000" dirty="0" err="1">
                <a:latin typeface="Cambria" pitchFamily="18" charset="0"/>
              </a:rPr>
              <a:t>gummas</a:t>
            </a:r>
            <a:r>
              <a:rPr lang="en-US" sz="3000" dirty="0">
                <a:latin typeface="Cambria" pitchFamily="18" charset="0"/>
              </a:rPr>
              <a:t>) in which few organisms are present </a:t>
            </a:r>
          </a:p>
          <a:p>
            <a:r>
              <a:rPr lang="en-US" sz="3000" dirty="0" smtClean="0">
                <a:latin typeface="Cambria" pitchFamily="18" charset="0"/>
              </a:rPr>
              <a:t>Late </a:t>
            </a:r>
            <a:r>
              <a:rPr lang="en-US" sz="3000" dirty="0" err="1">
                <a:latin typeface="Cambria" pitchFamily="18" charset="0"/>
              </a:rPr>
              <a:t>neurosyphilis</a:t>
            </a:r>
            <a:r>
              <a:rPr lang="en-US" sz="3000" dirty="0">
                <a:latin typeface="Cambria" pitchFamily="18" charset="0"/>
              </a:rPr>
              <a:t> develops in about 1/6 untreated cases, usually more than 5 years after initial infection </a:t>
            </a:r>
          </a:p>
          <a:p>
            <a:r>
              <a:rPr lang="en-US" sz="3000" dirty="0">
                <a:latin typeface="Cambria" pitchFamily="18" charset="0"/>
              </a:rPr>
              <a:t>•Central nervous system and spinal cord involvement </a:t>
            </a:r>
          </a:p>
          <a:p>
            <a:r>
              <a:rPr lang="en-US" sz="3000" dirty="0">
                <a:latin typeface="Cambria" pitchFamily="18" charset="0"/>
              </a:rPr>
              <a:t>•Dementia, seizures, wasting, etc. </a:t>
            </a:r>
          </a:p>
          <a:p>
            <a:r>
              <a:rPr lang="en-US" sz="3000" dirty="0" smtClean="0">
                <a:latin typeface="Cambria" pitchFamily="18" charset="0"/>
              </a:rPr>
              <a:t>Cardiovascular </a:t>
            </a:r>
            <a:r>
              <a:rPr lang="en-US" sz="3000" dirty="0">
                <a:latin typeface="Cambria" pitchFamily="18" charset="0"/>
              </a:rPr>
              <a:t>involvement appears 10-40 years after initial infection with resulting myocardial insufficiency and death </a:t>
            </a:r>
          </a:p>
          <a:p>
            <a:endParaRPr lang="en-US" dirty="0"/>
          </a:p>
        </p:txBody>
      </p:sp>
    </p:spTree>
    <p:extLst>
      <p:ext uri="{BB962C8B-B14F-4D97-AF65-F5344CB8AC3E}">
        <p14:creationId xmlns="" xmlns:p14="http://schemas.microsoft.com/office/powerpoint/2010/main" val="22583983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a:solidFill>
                  <a:srgbClr val="FF0000"/>
                </a:solidFill>
                <a:latin typeface="Cambria" pitchFamily="18" charset="0"/>
              </a:rPr>
              <a:t>Congenital Syphilis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915400" cy="4873752"/>
          </a:xfrm>
        </p:spPr>
        <p:txBody>
          <a:bodyPr>
            <a:normAutofit/>
          </a:bodyPr>
          <a:lstStyle/>
          <a:p>
            <a:pPr algn="just"/>
            <a:r>
              <a:rPr lang="en-US" dirty="0" smtClean="0">
                <a:latin typeface="Cambria" pitchFamily="18" charset="0"/>
              </a:rPr>
              <a:t>A </a:t>
            </a:r>
            <a:r>
              <a:rPr lang="en-US" dirty="0">
                <a:latin typeface="Cambria" pitchFamily="18" charset="0"/>
              </a:rPr>
              <a:t>pregnant syphilitic woman can transmit </a:t>
            </a:r>
            <a:r>
              <a:rPr lang="en-US" i="1" dirty="0">
                <a:latin typeface="Cambria" pitchFamily="18" charset="0"/>
              </a:rPr>
              <a:t>T pallidum </a:t>
            </a:r>
            <a:r>
              <a:rPr lang="en-US" dirty="0">
                <a:latin typeface="Cambria" pitchFamily="18" charset="0"/>
              </a:rPr>
              <a:t>to the fetus through the placenta beginning in the 10th to 15th weeks of gestation. </a:t>
            </a:r>
          </a:p>
          <a:p>
            <a:pPr algn="just"/>
            <a:r>
              <a:rPr lang="en-US" dirty="0" smtClean="0">
                <a:latin typeface="Cambria" pitchFamily="18" charset="0"/>
              </a:rPr>
              <a:t>Some </a:t>
            </a:r>
            <a:r>
              <a:rPr lang="en-US" dirty="0">
                <a:latin typeface="Cambria" pitchFamily="18" charset="0"/>
              </a:rPr>
              <a:t>of the infected fetuses die, and miscarriages result; others are stillborn at term. </a:t>
            </a:r>
          </a:p>
          <a:p>
            <a:pPr algn="just"/>
            <a:r>
              <a:rPr lang="en-US" dirty="0" smtClean="0">
                <a:latin typeface="Cambria" pitchFamily="18" charset="0"/>
              </a:rPr>
              <a:t>Others </a:t>
            </a:r>
            <a:r>
              <a:rPr lang="en-US" dirty="0">
                <a:latin typeface="Cambria" pitchFamily="18" charset="0"/>
              </a:rPr>
              <a:t>are born live but develop the signs of congenital syphilis in childhood: interstitial keratitis, Hutchinson's teeth, </a:t>
            </a:r>
            <a:r>
              <a:rPr lang="en-US" dirty="0" err="1">
                <a:latin typeface="Cambria" pitchFamily="18" charset="0"/>
              </a:rPr>
              <a:t>saddlenose</a:t>
            </a:r>
            <a:r>
              <a:rPr lang="en-US" dirty="0">
                <a:latin typeface="Cambria" pitchFamily="18" charset="0"/>
              </a:rPr>
              <a:t>, </a:t>
            </a:r>
            <a:r>
              <a:rPr lang="en-US" dirty="0" err="1">
                <a:latin typeface="Cambria" pitchFamily="18" charset="0"/>
              </a:rPr>
              <a:t>periostitis</a:t>
            </a:r>
            <a:r>
              <a:rPr lang="en-US" dirty="0">
                <a:latin typeface="Cambria" pitchFamily="18" charset="0"/>
              </a:rPr>
              <a:t>, and a variety of central nervous system anomalies. </a:t>
            </a:r>
            <a:endParaRPr lang="en-US" dirty="0" smtClean="0">
              <a:latin typeface="Cambria" pitchFamily="18" charset="0"/>
            </a:endParaRPr>
          </a:p>
          <a:p>
            <a:pPr algn="just"/>
            <a:r>
              <a:rPr lang="en-US" dirty="0" smtClean="0">
                <a:latin typeface="Cambria" pitchFamily="18" charset="0"/>
              </a:rPr>
              <a:t>Adequate </a:t>
            </a:r>
            <a:r>
              <a:rPr lang="en-US" dirty="0">
                <a:latin typeface="Cambria" pitchFamily="18" charset="0"/>
              </a:rPr>
              <a:t>treatment of the mother during pregnancy prevents congenital syphilis. </a:t>
            </a:r>
          </a:p>
          <a:p>
            <a:endParaRPr lang="en-US" dirty="0"/>
          </a:p>
        </p:txBody>
      </p:sp>
    </p:spTree>
    <p:extLst>
      <p:ext uri="{BB962C8B-B14F-4D97-AF65-F5344CB8AC3E}">
        <p14:creationId xmlns="" xmlns:p14="http://schemas.microsoft.com/office/powerpoint/2010/main" val="33668296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Diagnostic Laboratory Tests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873752"/>
          </a:xfrm>
        </p:spPr>
        <p:txBody>
          <a:bodyPr>
            <a:normAutofit/>
          </a:bodyPr>
          <a:lstStyle/>
          <a:p>
            <a:pPr algn="just"/>
            <a:r>
              <a:rPr lang="en-US" b="1" dirty="0" smtClean="0">
                <a:latin typeface="Cambria" pitchFamily="18" charset="0"/>
              </a:rPr>
              <a:t>Specimens </a:t>
            </a:r>
            <a:r>
              <a:rPr lang="en-US" b="1" dirty="0">
                <a:latin typeface="Cambria" pitchFamily="18" charset="0"/>
              </a:rPr>
              <a:t>- </a:t>
            </a:r>
            <a:r>
              <a:rPr lang="en-US" dirty="0">
                <a:latin typeface="Cambria" pitchFamily="18" charset="0"/>
              </a:rPr>
              <a:t>tissue fluid from early surface lesions for demonstration of spirochetes; blood serology </a:t>
            </a:r>
          </a:p>
          <a:p>
            <a:pPr algn="just"/>
            <a:r>
              <a:rPr lang="en-US" b="1" dirty="0" err="1" smtClean="0">
                <a:latin typeface="Cambria" pitchFamily="18" charset="0"/>
              </a:rPr>
              <a:t>Darkfield</a:t>
            </a:r>
            <a:r>
              <a:rPr lang="en-US" b="1" dirty="0" smtClean="0">
                <a:latin typeface="Cambria" pitchFamily="18" charset="0"/>
              </a:rPr>
              <a:t> </a:t>
            </a:r>
            <a:r>
              <a:rPr lang="en-US" b="1" dirty="0">
                <a:latin typeface="Cambria" pitchFamily="18" charset="0"/>
              </a:rPr>
              <a:t>Examination - </a:t>
            </a:r>
            <a:r>
              <a:rPr lang="en-US" dirty="0">
                <a:latin typeface="Cambria" pitchFamily="18" charset="0"/>
              </a:rPr>
              <a:t>examined under oil immersion with </a:t>
            </a:r>
            <a:r>
              <a:rPr lang="en-US" dirty="0" err="1">
                <a:latin typeface="Cambria" pitchFamily="18" charset="0"/>
              </a:rPr>
              <a:t>darkfield</a:t>
            </a:r>
            <a:r>
              <a:rPr lang="en-US" dirty="0">
                <a:latin typeface="Cambria" pitchFamily="18" charset="0"/>
              </a:rPr>
              <a:t> illumination for typical motile spirochetes. </a:t>
            </a:r>
          </a:p>
          <a:p>
            <a:pPr algn="just"/>
            <a:r>
              <a:rPr lang="en-US" dirty="0" err="1" smtClean="0">
                <a:latin typeface="Cambria" pitchFamily="18" charset="0"/>
              </a:rPr>
              <a:t>Treponemes</a:t>
            </a:r>
            <a:r>
              <a:rPr lang="en-US" dirty="0" smtClean="0">
                <a:latin typeface="Cambria" pitchFamily="18" charset="0"/>
              </a:rPr>
              <a:t> </a:t>
            </a:r>
            <a:r>
              <a:rPr lang="en-US" dirty="0">
                <a:latin typeface="Cambria" pitchFamily="18" charset="0"/>
              </a:rPr>
              <a:t>disappear from lesions within a few hours after the beginning of antibiotic treatment. </a:t>
            </a:r>
          </a:p>
          <a:p>
            <a:pPr algn="just"/>
            <a:r>
              <a:rPr lang="en-US" b="1" dirty="0" smtClean="0">
                <a:latin typeface="Cambria" pitchFamily="18" charset="0"/>
              </a:rPr>
              <a:t>Immunofluorescence </a:t>
            </a:r>
            <a:r>
              <a:rPr lang="en-US" b="1" dirty="0">
                <a:latin typeface="Cambria" pitchFamily="18" charset="0"/>
              </a:rPr>
              <a:t>- </a:t>
            </a:r>
            <a:r>
              <a:rPr lang="en-US" dirty="0">
                <a:latin typeface="Cambria" pitchFamily="18" charset="0"/>
              </a:rPr>
              <a:t>for typical fluorescent spirochetes. </a:t>
            </a:r>
          </a:p>
          <a:p>
            <a:pPr algn="just"/>
            <a:r>
              <a:rPr lang="en-US" b="1" dirty="0" smtClean="0">
                <a:latin typeface="Cambria" pitchFamily="18" charset="0"/>
              </a:rPr>
              <a:t>Serologic </a:t>
            </a:r>
            <a:r>
              <a:rPr lang="en-US" b="1" dirty="0">
                <a:latin typeface="Cambria" pitchFamily="18" charset="0"/>
              </a:rPr>
              <a:t>Tests for Syphilis (STS) - </a:t>
            </a:r>
            <a:r>
              <a:rPr lang="en-US" dirty="0">
                <a:latin typeface="Cambria" pitchFamily="18" charset="0"/>
              </a:rPr>
              <a:t>These tests use either </a:t>
            </a:r>
            <a:r>
              <a:rPr lang="en-US" dirty="0" err="1">
                <a:latin typeface="Cambria" pitchFamily="18" charset="0"/>
              </a:rPr>
              <a:t>nontreponemal</a:t>
            </a:r>
            <a:r>
              <a:rPr lang="en-US" dirty="0">
                <a:latin typeface="Cambria" pitchFamily="18" charset="0"/>
              </a:rPr>
              <a:t> or </a:t>
            </a:r>
            <a:r>
              <a:rPr lang="en-US" dirty="0" err="1">
                <a:latin typeface="Cambria" pitchFamily="18" charset="0"/>
              </a:rPr>
              <a:t>treponemal</a:t>
            </a:r>
            <a:r>
              <a:rPr lang="en-US" dirty="0">
                <a:latin typeface="Cambria" pitchFamily="18" charset="0"/>
              </a:rPr>
              <a:t> antigens </a:t>
            </a:r>
          </a:p>
          <a:p>
            <a:endParaRPr lang="en-US" dirty="0"/>
          </a:p>
        </p:txBody>
      </p:sp>
    </p:spTree>
    <p:extLst>
      <p:ext uri="{BB962C8B-B14F-4D97-AF65-F5344CB8AC3E}">
        <p14:creationId xmlns="" xmlns:p14="http://schemas.microsoft.com/office/powerpoint/2010/main" val="36119250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sz="3600" b="1" i="1" dirty="0">
                <a:solidFill>
                  <a:srgbClr val="FF0000"/>
                </a:solidFill>
                <a:latin typeface="Cambria" pitchFamily="18" charset="0"/>
              </a:rPr>
              <a:t>Prevention &amp; Treatment of Syphilis </a:t>
            </a:r>
            <a:r>
              <a:rPr lang="en-US" sz="3600" b="1" dirty="0">
                <a:solidFill>
                  <a:srgbClr val="FF0000"/>
                </a:solidFill>
                <a:latin typeface="Cambria" pitchFamily="18" charset="0"/>
              </a:rPr>
              <a:t/>
            </a:r>
            <a:br>
              <a:rPr lang="en-US" sz="3600" b="1" dirty="0">
                <a:solidFill>
                  <a:srgbClr val="FF0000"/>
                </a:solidFill>
                <a:latin typeface="Cambria" pitchFamily="18" charset="0"/>
              </a:rPr>
            </a:br>
            <a:endParaRPr lang="en-US" b="1" dirty="0">
              <a:solidFill>
                <a:srgbClr val="FF0000"/>
              </a:solidFill>
            </a:endParaRPr>
          </a:p>
        </p:txBody>
      </p:sp>
      <p:sp>
        <p:nvSpPr>
          <p:cNvPr id="3" name="Content Placeholder 2"/>
          <p:cNvSpPr>
            <a:spLocks noGrp="1"/>
          </p:cNvSpPr>
          <p:nvPr>
            <p:ph sz="quarter" idx="1"/>
          </p:nvPr>
        </p:nvSpPr>
        <p:spPr>
          <a:xfrm>
            <a:off x="152400" y="1527048"/>
            <a:ext cx="8915400" cy="4797552"/>
          </a:xfrm>
        </p:spPr>
        <p:txBody>
          <a:bodyPr>
            <a:normAutofit lnSpcReduction="10000"/>
          </a:bodyPr>
          <a:lstStyle/>
          <a:p>
            <a:pPr algn="just"/>
            <a:r>
              <a:rPr lang="en-US" sz="3200" dirty="0" smtClean="0">
                <a:latin typeface="Cambria" pitchFamily="18" charset="0"/>
              </a:rPr>
              <a:t>Penicillin </a:t>
            </a:r>
            <a:r>
              <a:rPr lang="en-US" sz="3200" dirty="0">
                <a:latin typeface="Cambria" pitchFamily="18" charset="0"/>
              </a:rPr>
              <a:t>(</a:t>
            </a:r>
            <a:r>
              <a:rPr lang="en-US" sz="3200" dirty="0" err="1">
                <a:latin typeface="Cambria" pitchFamily="18" charset="0"/>
              </a:rPr>
              <a:t>benzathine</a:t>
            </a:r>
            <a:r>
              <a:rPr lang="en-US" sz="3200" dirty="0">
                <a:latin typeface="Cambria" pitchFamily="18" charset="0"/>
              </a:rPr>
              <a:t> pen.) remains drug of choice </a:t>
            </a:r>
          </a:p>
          <a:p>
            <a:pPr algn="just"/>
            <a:r>
              <a:rPr lang="en-US" sz="3200" dirty="0">
                <a:latin typeface="Cambria" pitchFamily="18" charset="0"/>
              </a:rPr>
              <a:t>•WHO monitors treatment recommendations </a:t>
            </a:r>
          </a:p>
          <a:p>
            <a:pPr algn="just"/>
            <a:r>
              <a:rPr lang="en-US" sz="3200" dirty="0">
                <a:latin typeface="Cambria" pitchFamily="18" charset="0"/>
              </a:rPr>
              <a:t>•7-10 days continuously for early stage </a:t>
            </a:r>
          </a:p>
          <a:p>
            <a:pPr algn="just"/>
            <a:r>
              <a:rPr lang="en-US" sz="3200" dirty="0">
                <a:latin typeface="Cambria" pitchFamily="18" charset="0"/>
              </a:rPr>
              <a:t>•At least 21 days continuously beyond the early stage </a:t>
            </a:r>
          </a:p>
          <a:p>
            <a:pPr algn="just"/>
            <a:r>
              <a:rPr lang="en-US" sz="3200" dirty="0" smtClean="0">
                <a:latin typeface="Cambria" pitchFamily="18" charset="0"/>
              </a:rPr>
              <a:t>Prevention </a:t>
            </a:r>
            <a:r>
              <a:rPr lang="en-US" sz="3200" dirty="0">
                <a:latin typeface="Cambria" pitchFamily="18" charset="0"/>
              </a:rPr>
              <a:t>with barrier methods (e.g., condoms) </a:t>
            </a:r>
          </a:p>
          <a:p>
            <a:pPr algn="just"/>
            <a:r>
              <a:rPr lang="en-US" sz="3200" smtClean="0">
                <a:latin typeface="Cambria" pitchFamily="18" charset="0"/>
              </a:rPr>
              <a:t>Prophylactic </a:t>
            </a:r>
            <a:r>
              <a:rPr lang="en-US" sz="3200" dirty="0">
                <a:latin typeface="Cambria" pitchFamily="18" charset="0"/>
              </a:rPr>
              <a:t>treatment of contacts identified through epidemiological tracing </a:t>
            </a:r>
          </a:p>
          <a:p>
            <a:endParaRPr lang="en-US" dirty="0"/>
          </a:p>
        </p:txBody>
      </p:sp>
    </p:spTree>
    <p:extLst>
      <p:ext uri="{BB962C8B-B14F-4D97-AF65-F5344CB8AC3E}">
        <p14:creationId xmlns="" xmlns:p14="http://schemas.microsoft.com/office/powerpoint/2010/main" val="307395463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Cambria" pitchFamily="18" charset="0"/>
              </a:rPr>
              <a:t>LEPTOSPIRAE </a:t>
            </a:r>
            <a:endParaRPr lang="en-US" sz="4000" dirty="0">
              <a:solidFill>
                <a:srgbClr val="FF0000"/>
              </a:solidFill>
              <a:latin typeface="Cambria" pitchFamily="18" charset="0"/>
            </a:endParaRPr>
          </a:p>
        </p:txBody>
      </p:sp>
      <p:sp>
        <p:nvSpPr>
          <p:cNvPr id="3" name="Content Placeholder 2"/>
          <p:cNvSpPr>
            <a:spLocks noGrp="1"/>
          </p:cNvSpPr>
          <p:nvPr>
            <p:ph sz="quarter" idx="1"/>
          </p:nvPr>
        </p:nvSpPr>
        <p:spPr>
          <a:xfrm>
            <a:off x="76200" y="1527048"/>
            <a:ext cx="8991600" cy="4873752"/>
          </a:xfrm>
        </p:spPr>
        <p:txBody>
          <a:bodyPr/>
          <a:lstStyle/>
          <a:p>
            <a:r>
              <a:rPr lang="en-US" sz="3200" dirty="0">
                <a:latin typeface="Cambria" pitchFamily="18" charset="0"/>
              </a:rPr>
              <a:t>Are tightly coiled, thin, flexible spirochetes 5–15 m long, with very fine spirals 0.1–0.2 m wide; one end is often bent, forming a hook. </a:t>
            </a:r>
          </a:p>
          <a:p>
            <a:r>
              <a:rPr lang="en-US" sz="3200" dirty="0" smtClean="0">
                <a:latin typeface="Cambria" pitchFamily="18" charset="0"/>
              </a:rPr>
              <a:t>Actively </a:t>
            </a:r>
            <a:r>
              <a:rPr lang="en-US" sz="3200" dirty="0">
                <a:latin typeface="Cambria" pitchFamily="18" charset="0"/>
              </a:rPr>
              <a:t>motile, best seen using a </a:t>
            </a:r>
            <a:r>
              <a:rPr lang="en-US" sz="3200" dirty="0" smtClean="0">
                <a:latin typeface="Cambria" pitchFamily="18" charset="0"/>
              </a:rPr>
              <a:t>dark field </a:t>
            </a:r>
            <a:r>
              <a:rPr lang="en-US" sz="3200" dirty="0">
                <a:latin typeface="Cambria" pitchFamily="18" charset="0"/>
              </a:rPr>
              <a:t>microscope. </a:t>
            </a:r>
          </a:p>
          <a:p>
            <a:r>
              <a:rPr lang="en-US" sz="3200" dirty="0" smtClean="0">
                <a:latin typeface="Cambria" pitchFamily="18" charset="0"/>
              </a:rPr>
              <a:t>It </a:t>
            </a:r>
            <a:r>
              <a:rPr lang="en-US" sz="3200" dirty="0">
                <a:latin typeface="Cambria" pitchFamily="18" charset="0"/>
              </a:rPr>
              <a:t>does not stain </a:t>
            </a:r>
          </a:p>
          <a:p>
            <a:endParaRPr lang="en-US" dirty="0"/>
          </a:p>
        </p:txBody>
      </p:sp>
    </p:spTree>
    <p:extLst>
      <p:ext uri="{BB962C8B-B14F-4D97-AF65-F5344CB8AC3E}">
        <p14:creationId xmlns="" xmlns:p14="http://schemas.microsoft.com/office/powerpoint/2010/main" val="6267920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lgn="just">
              <a:buNone/>
            </a:pPr>
            <a:r>
              <a:rPr lang="en-US" sz="3200" b="1" dirty="0">
                <a:latin typeface="Cambria" pitchFamily="18" charset="0"/>
              </a:rPr>
              <a:t>Culture </a:t>
            </a:r>
            <a:endParaRPr lang="en-US" sz="3200" dirty="0">
              <a:latin typeface="Cambria" pitchFamily="18" charset="0"/>
            </a:endParaRPr>
          </a:p>
          <a:p>
            <a:pPr algn="just"/>
            <a:r>
              <a:rPr lang="en-US" sz="3200" dirty="0" smtClean="0">
                <a:latin typeface="Cambria" pitchFamily="18" charset="0"/>
              </a:rPr>
              <a:t>Grow </a:t>
            </a:r>
            <a:r>
              <a:rPr lang="en-US" sz="3200" dirty="0">
                <a:latin typeface="Cambria" pitchFamily="18" charset="0"/>
              </a:rPr>
              <a:t>best under aerobic conditions at 28–30 °C in serum-containing semisolid media. After 1–2 weeks the </a:t>
            </a:r>
            <a:r>
              <a:rPr lang="en-US" sz="3200" dirty="0" err="1">
                <a:latin typeface="Cambria" pitchFamily="18" charset="0"/>
              </a:rPr>
              <a:t>leptospirae</a:t>
            </a:r>
            <a:r>
              <a:rPr lang="en-US" sz="3200" dirty="0">
                <a:latin typeface="Cambria" pitchFamily="18" charset="0"/>
              </a:rPr>
              <a:t> produce a diffuse zone of growth near the top of the tube and later a ring of growth at a level in the tube corresponding to the level of the optimal oxygen tension for the organisms. </a:t>
            </a:r>
            <a:r>
              <a:rPr lang="en-US" sz="3200" dirty="0" smtClean="0">
                <a:latin typeface="Cambria" pitchFamily="18" charset="0"/>
              </a:rPr>
              <a:t> </a:t>
            </a:r>
            <a:endParaRPr lang="en-US" sz="3200" dirty="0">
              <a:latin typeface="Cambria" pitchFamily="18" charset="0"/>
            </a:endParaRPr>
          </a:p>
          <a:p>
            <a:endParaRPr lang="en-US" dirty="0"/>
          </a:p>
        </p:txBody>
      </p:sp>
    </p:spTree>
    <p:extLst>
      <p:ext uri="{BB962C8B-B14F-4D97-AF65-F5344CB8AC3E}">
        <p14:creationId xmlns="" xmlns:p14="http://schemas.microsoft.com/office/powerpoint/2010/main" val="18646869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latin typeface="Cambria" pitchFamily="18" charset="0"/>
              </a:rPr>
              <a:t>Leptospira interrogans</a:t>
            </a: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797552"/>
          </a:xfrm>
        </p:spPr>
        <p:txBody>
          <a:bodyPr/>
          <a:lstStyle/>
          <a:p>
            <a:pPr algn="just"/>
            <a:r>
              <a:rPr lang="en-US" sz="3200" dirty="0" smtClean="0">
                <a:latin typeface="Cambria" pitchFamily="18" charset="0"/>
              </a:rPr>
              <a:t>Leptospires </a:t>
            </a:r>
            <a:r>
              <a:rPr lang="en-US" sz="3200" dirty="0">
                <a:latin typeface="Cambria" pitchFamily="18" charset="0"/>
              </a:rPr>
              <a:t>are coiled, thin, highly motile organisms with hooked ends and two periplasmic flagella that permit burrowing into tissue. </a:t>
            </a:r>
          </a:p>
          <a:p>
            <a:pPr algn="just"/>
            <a:r>
              <a:rPr lang="en-US" sz="3200" dirty="0" smtClean="0">
                <a:latin typeface="Cambria" pitchFamily="18" charset="0"/>
              </a:rPr>
              <a:t>Leptospires </a:t>
            </a:r>
            <a:r>
              <a:rPr lang="en-US" sz="3200" dirty="0">
                <a:latin typeface="Cambria" pitchFamily="18" charset="0"/>
              </a:rPr>
              <a:t>require special media and conditions for growth; it may take weeks for cultures to become positive. </a:t>
            </a:r>
          </a:p>
          <a:p>
            <a:endParaRPr lang="en-US" dirty="0"/>
          </a:p>
        </p:txBody>
      </p:sp>
    </p:spTree>
    <p:extLst>
      <p:ext uri="{BB962C8B-B14F-4D97-AF65-F5344CB8AC3E}">
        <p14:creationId xmlns="" xmlns:p14="http://schemas.microsoft.com/office/powerpoint/2010/main" val="11321762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Epidemiology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797552"/>
          </a:xfrm>
        </p:spPr>
        <p:txBody>
          <a:bodyPr>
            <a:normAutofit/>
          </a:bodyPr>
          <a:lstStyle/>
          <a:p>
            <a:pPr algn="just"/>
            <a:r>
              <a:rPr lang="en-US" dirty="0" smtClean="0">
                <a:latin typeface="Cambria" pitchFamily="18" charset="0"/>
              </a:rPr>
              <a:t>Leptospirosis </a:t>
            </a:r>
            <a:r>
              <a:rPr lang="en-US" dirty="0">
                <a:latin typeface="Cambria" pitchFamily="18" charset="0"/>
              </a:rPr>
              <a:t>is an important </a:t>
            </a:r>
            <a:r>
              <a:rPr lang="en-US" dirty="0" smtClean="0">
                <a:latin typeface="Cambria" pitchFamily="18" charset="0"/>
              </a:rPr>
              <a:t>zoonosis.</a:t>
            </a:r>
            <a:endParaRPr lang="en-US" dirty="0">
              <a:latin typeface="Cambria" pitchFamily="18" charset="0"/>
            </a:endParaRPr>
          </a:p>
          <a:p>
            <a:pPr algn="just"/>
            <a:r>
              <a:rPr lang="en-US" dirty="0" smtClean="0">
                <a:latin typeface="Cambria" pitchFamily="18" charset="0"/>
              </a:rPr>
              <a:t>Rodents</a:t>
            </a:r>
            <a:r>
              <a:rPr lang="en-US" dirty="0">
                <a:latin typeface="Cambria" pitchFamily="18" charset="0"/>
              </a:rPr>
              <a:t>, </a:t>
            </a:r>
            <a:r>
              <a:rPr lang="en-US" dirty="0" err="1">
                <a:latin typeface="Cambria" pitchFamily="18" charset="0"/>
              </a:rPr>
              <a:t>esp</a:t>
            </a:r>
            <a:r>
              <a:rPr lang="en-US" dirty="0">
                <a:latin typeface="Cambria" pitchFamily="18" charset="0"/>
              </a:rPr>
              <a:t> rats are the most important reservoir, other wild mammals , domestic and farm animals may also harbor it </a:t>
            </a:r>
          </a:p>
          <a:p>
            <a:pPr algn="just"/>
            <a:r>
              <a:rPr lang="en-US" dirty="0" smtClean="0">
                <a:latin typeface="Cambria" pitchFamily="18" charset="0"/>
              </a:rPr>
              <a:t>Transmission </a:t>
            </a:r>
            <a:r>
              <a:rPr lang="en-US" dirty="0">
                <a:latin typeface="Cambria" pitchFamily="18" charset="0"/>
              </a:rPr>
              <a:t>of </a:t>
            </a:r>
            <a:r>
              <a:rPr lang="en-US" dirty="0" err="1">
                <a:latin typeface="Cambria" pitchFamily="18" charset="0"/>
              </a:rPr>
              <a:t>leptospires</a:t>
            </a:r>
            <a:r>
              <a:rPr lang="en-US" dirty="0">
                <a:latin typeface="Cambria" pitchFamily="18" charset="0"/>
              </a:rPr>
              <a:t> to humans may follow direct contact with urine, blood, or tissue from an infected animal or exposure to a contaminated </a:t>
            </a:r>
            <a:r>
              <a:rPr lang="en-US" dirty="0" smtClean="0">
                <a:latin typeface="Cambria" pitchFamily="18" charset="0"/>
              </a:rPr>
              <a:t>environment. </a:t>
            </a:r>
          </a:p>
          <a:p>
            <a:pPr algn="just"/>
            <a:r>
              <a:rPr lang="en-US" dirty="0">
                <a:latin typeface="Cambria" pitchFamily="18" charset="0"/>
              </a:rPr>
              <a:t>Since </a:t>
            </a:r>
            <a:r>
              <a:rPr lang="en-US" dirty="0" err="1">
                <a:latin typeface="Cambria" pitchFamily="18" charset="0"/>
              </a:rPr>
              <a:t>leptospires</a:t>
            </a:r>
            <a:r>
              <a:rPr lang="en-US" dirty="0">
                <a:latin typeface="Cambria" pitchFamily="18" charset="0"/>
              </a:rPr>
              <a:t> can survive in water for many months, water is an important vehicle in their transmission. </a:t>
            </a:r>
          </a:p>
          <a:p>
            <a:pPr algn="just"/>
            <a:endParaRPr lang="en-US" dirty="0"/>
          </a:p>
        </p:txBody>
      </p:sp>
    </p:spTree>
    <p:extLst>
      <p:ext uri="{BB962C8B-B14F-4D97-AF65-F5344CB8AC3E}">
        <p14:creationId xmlns="" xmlns:p14="http://schemas.microsoft.com/office/powerpoint/2010/main" val="16382660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b="1" dirty="0">
                <a:solidFill>
                  <a:srgbClr val="FF0000"/>
                </a:solidFill>
                <a:latin typeface="Cambria" pitchFamily="18" charset="0"/>
              </a:rPr>
              <a:t>Pathogenesis &amp; Clinical Findings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797552"/>
          </a:xfrm>
        </p:spPr>
        <p:txBody>
          <a:bodyPr>
            <a:normAutofit/>
          </a:bodyPr>
          <a:lstStyle/>
          <a:p>
            <a:pPr algn="just"/>
            <a:r>
              <a:rPr lang="en-US" sz="3200" dirty="0" smtClean="0">
                <a:latin typeface="Cambria" pitchFamily="18" charset="0"/>
              </a:rPr>
              <a:t>Infection </a:t>
            </a:r>
            <a:r>
              <a:rPr lang="en-US" sz="3200" dirty="0">
                <a:latin typeface="Cambria" pitchFamily="18" charset="0"/>
              </a:rPr>
              <a:t>results from </a:t>
            </a:r>
            <a:r>
              <a:rPr lang="en-US" sz="3200" dirty="0" err="1">
                <a:latin typeface="Cambria" pitchFamily="18" charset="0"/>
              </a:rPr>
              <a:t>leptospires</a:t>
            </a:r>
            <a:r>
              <a:rPr lang="en-US" sz="3200" dirty="0">
                <a:latin typeface="Cambria" pitchFamily="18" charset="0"/>
              </a:rPr>
              <a:t> entering the body through breaks in the skin and mucus membranes (mouth, nose, conjunctivae). </a:t>
            </a:r>
          </a:p>
          <a:p>
            <a:pPr algn="just"/>
            <a:r>
              <a:rPr lang="en-US" sz="3200" dirty="0" smtClean="0">
                <a:latin typeface="Cambria" pitchFamily="18" charset="0"/>
              </a:rPr>
              <a:t>They </a:t>
            </a:r>
            <a:r>
              <a:rPr lang="en-US" sz="3200" dirty="0">
                <a:latin typeface="Cambria" pitchFamily="18" charset="0"/>
              </a:rPr>
              <a:t>establish themselves in the organs (particularly liver and kidneys), producing hemorrhage and necrosis of tissue and resulting in dysfunction eg jaundice. </a:t>
            </a:r>
          </a:p>
          <a:p>
            <a:pPr algn="just"/>
            <a:r>
              <a:rPr lang="en-US" sz="3200" dirty="0" smtClean="0">
                <a:latin typeface="Cambria" pitchFamily="18" charset="0"/>
              </a:rPr>
              <a:t>Nephritis </a:t>
            </a:r>
            <a:r>
              <a:rPr lang="en-US" sz="3200" dirty="0">
                <a:latin typeface="Cambria" pitchFamily="18" charset="0"/>
              </a:rPr>
              <a:t>and hepatitis may also recur, and there may be skin, muscle, and eye lesions. </a:t>
            </a:r>
          </a:p>
          <a:p>
            <a:endParaRPr lang="en-US" dirty="0"/>
          </a:p>
        </p:txBody>
      </p:sp>
    </p:spTree>
    <p:extLst>
      <p:ext uri="{BB962C8B-B14F-4D97-AF65-F5344CB8AC3E}">
        <p14:creationId xmlns="" xmlns:p14="http://schemas.microsoft.com/office/powerpoint/2010/main" val="124867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smtClean="0">
                <a:solidFill>
                  <a:srgbClr val="FF0000"/>
                </a:solidFill>
              </a:rPr>
              <a:t>Neisseria meningitides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295400"/>
            <a:ext cx="8839200" cy="5410200"/>
          </a:xfrm>
        </p:spPr>
        <p:txBody>
          <a:bodyPr>
            <a:normAutofit fontScale="92500" lnSpcReduction="20000"/>
          </a:bodyPr>
          <a:lstStyle/>
          <a:p>
            <a:pPr lvl="0" algn="just"/>
            <a:r>
              <a:rPr lang="en-US" dirty="0" smtClean="0">
                <a:latin typeface="Cambria" pitchFamily="18" charset="0"/>
              </a:rPr>
              <a:t>Aerobic</a:t>
            </a:r>
            <a:r>
              <a:rPr lang="en-US" dirty="0">
                <a:latin typeface="Cambria" pitchFamily="18" charset="0"/>
              </a:rPr>
              <a:t>, non-spore-forming, Gram-negative diplococci </a:t>
            </a:r>
          </a:p>
          <a:p>
            <a:pPr lvl="0" algn="just"/>
            <a:r>
              <a:rPr lang="en-US" dirty="0">
                <a:latin typeface="Cambria" pitchFamily="18" charset="0"/>
              </a:rPr>
              <a:t>Encapsulated (capsule the major virulence factor) </a:t>
            </a:r>
          </a:p>
          <a:p>
            <a:pPr lvl="0" algn="just"/>
            <a:r>
              <a:rPr lang="en-US" dirty="0">
                <a:latin typeface="Cambria" pitchFamily="18" charset="0"/>
              </a:rPr>
              <a:t>Cytochrome oxidase positive </a:t>
            </a:r>
          </a:p>
          <a:p>
            <a:pPr lvl="0" algn="just"/>
            <a:r>
              <a:rPr lang="en-US" dirty="0">
                <a:latin typeface="Cambria" pitchFamily="18" charset="0"/>
              </a:rPr>
              <a:t>Natural habitat - </a:t>
            </a:r>
            <a:r>
              <a:rPr lang="en-US" b="1" dirty="0">
                <a:latin typeface="Cambria" pitchFamily="18" charset="0"/>
              </a:rPr>
              <a:t>nasopharyngeal tract</a:t>
            </a:r>
            <a:r>
              <a:rPr lang="en-US" dirty="0">
                <a:latin typeface="Cambria" pitchFamily="18" charset="0"/>
              </a:rPr>
              <a:t> of humans. </a:t>
            </a:r>
          </a:p>
          <a:p>
            <a:pPr lvl="0" algn="just"/>
            <a:r>
              <a:rPr lang="en-US" dirty="0">
                <a:latin typeface="Cambria" pitchFamily="18" charset="0"/>
              </a:rPr>
              <a:t>5-15% of the human population carries the bacteria in its nonpathogenic form. </a:t>
            </a:r>
          </a:p>
          <a:p>
            <a:pPr lvl="0" algn="just"/>
            <a:r>
              <a:rPr lang="en-US" dirty="0">
                <a:latin typeface="Cambria" pitchFamily="18" charset="0"/>
              </a:rPr>
              <a:t>Also known as meningococcus </a:t>
            </a:r>
          </a:p>
          <a:p>
            <a:pPr lvl="0" algn="just"/>
            <a:r>
              <a:rPr lang="en-US" dirty="0">
                <a:latin typeface="Cambria" pitchFamily="18" charset="0"/>
              </a:rPr>
              <a:t>Only infects humans, there is no animal reservoir. </a:t>
            </a:r>
          </a:p>
          <a:p>
            <a:pPr lvl="0" algn="just"/>
            <a:r>
              <a:rPr lang="en-US" dirty="0">
                <a:latin typeface="Cambria" pitchFamily="18" charset="0"/>
              </a:rPr>
              <a:t>Acid production from glucose and maltose, but not sucrose or lactose </a:t>
            </a:r>
          </a:p>
          <a:p>
            <a:pPr lvl="0" algn="just"/>
            <a:r>
              <a:rPr lang="en-US" i="1" dirty="0">
                <a:latin typeface="Cambria" pitchFamily="18" charset="0"/>
              </a:rPr>
              <a:t>Neisseria gonorrhoeae</a:t>
            </a:r>
            <a:r>
              <a:rPr lang="en-US" dirty="0">
                <a:latin typeface="Cambria" pitchFamily="18" charset="0"/>
              </a:rPr>
              <a:t>, </a:t>
            </a:r>
            <a:r>
              <a:rPr lang="en-US" i="1" dirty="0">
                <a:latin typeface="Cambria" pitchFamily="18" charset="0"/>
              </a:rPr>
              <a:t>N</a:t>
            </a:r>
            <a:r>
              <a:rPr lang="en-US" dirty="0">
                <a:latin typeface="Cambria" pitchFamily="18" charset="0"/>
              </a:rPr>
              <a:t>. </a:t>
            </a:r>
            <a:r>
              <a:rPr lang="en-US" i="1" dirty="0">
                <a:latin typeface="Cambria" pitchFamily="18" charset="0"/>
              </a:rPr>
              <a:t>meningitidis</a:t>
            </a:r>
            <a:r>
              <a:rPr lang="en-US" dirty="0">
                <a:latin typeface="Cambria" pitchFamily="18" charset="0"/>
              </a:rPr>
              <a:t>, and </a:t>
            </a:r>
            <a:r>
              <a:rPr lang="en-US" i="1" dirty="0">
                <a:latin typeface="Cambria" pitchFamily="18" charset="0"/>
              </a:rPr>
              <a:t>Moraxella catarrhalis </a:t>
            </a:r>
            <a:r>
              <a:rPr lang="en-US" dirty="0">
                <a:latin typeface="Cambria" pitchFamily="18" charset="0"/>
              </a:rPr>
              <a:t>are </a:t>
            </a:r>
            <a:r>
              <a:rPr lang="en-US" b="1" dirty="0">
                <a:latin typeface="Cambria" pitchFamily="18" charset="0"/>
              </a:rPr>
              <a:t>capnophilic </a:t>
            </a:r>
            <a:r>
              <a:rPr lang="en-US" dirty="0">
                <a:latin typeface="Cambria" pitchFamily="18" charset="0"/>
              </a:rPr>
              <a:t>(optimal growth with 3-7% CO2) </a:t>
            </a:r>
          </a:p>
          <a:p>
            <a:pPr lvl="0" algn="just"/>
            <a:r>
              <a:rPr lang="en-US" dirty="0">
                <a:latin typeface="Cambria" pitchFamily="18" charset="0"/>
              </a:rPr>
              <a:t>Growth of </a:t>
            </a:r>
            <a:r>
              <a:rPr lang="en-US" i="1" dirty="0">
                <a:latin typeface="Cambria" pitchFamily="18" charset="0"/>
              </a:rPr>
              <a:t>Neisseria meningitidis </a:t>
            </a:r>
            <a:r>
              <a:rPr lang="en-US" dirty="0">
                <a:latin typeface="Cambria" pitchFamily="18" charset="0"/>
              </a:rPr>
              <a:t>occurs on both sheep blood and chocolate agar </a:t>
            </a:r>
          </a:p>
          <a:p>
            <a:endParaRPr lang="en-US" dirty="0"/>
          </a:p>
        </p:txBody>
      </p:sp>
    </p:spTree>
    <p:extLst>
      <p:ext uri="{BB962C8B-B14F-4D97-AF65-F5344CB8AC3E}">
        <p14:creationId xmlns="" xmlns:p14="http://schemas.microsoft.com/office/powerpoint/2010/main" val="391447280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a:bodyPr>
          <a:lstStyle/>
          <a:p>
            <a:pPr algn="just"/>
            <a:r>
              <a:rPr lang="en-US" sz="3200" dirty="0">
                <a:latin typeface="Cambria" pitchFamily="18" charset="0"/>
              </a:rPr>
              <a:t>Weil's syndrome, the most severe form of leptospirosis, is characterized by jaundice, renal dysfunction, and hemorrhagic diathesis; by pulmonary involvement in many cases; and by mortality rates of 5–15% </a:t>
            </a:r>
          </a:p>
          <a:p>
            <a:pPr marL="0" indent="0">
              <a:buNone/>
            </a:pPr>
            <a:r>
              <a:rPr lang="en-US" sz="3200" b="1" dirty="0">
                <a:solidFill>
                  <a:srgbClr val="FF0000"/>
                </a:solidFill>
                <a:latin typeface="Cambria" pitchFamily="18" charset="0"/>
              </a:rPr>
              <a:t>Diagnostic Laboratory Tests </a:t>
            </a:r>
            <a:endParaRPr lang="en-US" sz="3200" dirty="0">
              <a:solidFill>
                <a:srgbClr val="FF0000"/>
              </a:solidFill>
              <a:latin typeface="Cambria" pitchFamily="18" charset="0"/>
            </a:endParaRPr>
          </a:p>
          <a:p>
            <a:r>
              <a:rPr lang="en-US" sz="3200" b="1" dirty="0" smtClean="0">
                <a:latin typeface="Cambria" pitchFamily="18" charset="0"/>
              </a:rPr>
              <a:t>Specimens </a:t>
            </a:r>
            <a:r>
              <a:rPr lang="en-US" sz="3200" dirty="0">
                <a:latin typeface="Cambria" pitchFamily="18" charset="0"/>
              </a:rPr>
              <a:t>- blood, cerebrospinal fluid, or tissues Urine should be collected using great care to avoid contamination. </a:t>
            </a:r>
          </a:p>
          <a:p>
            <a:pPr marL="0" indent="0">
              <a:buNone/>
            </a:pPr>
            <a:endParaRPr lang="en-US" dirty="0"/>
          </a:p>
        </p:txBody>
      </p:sp>
    </p:spTree>
    <p:extLst>
      <p:ext uri="{BB962C8B-B14F-4D97-AF65-F5344CB8AC3E}">
        <p14:creationId xmlns="" xmlns:p14="http://schemas.microsoft.com/office/powerpoint/2010/main" val="4740465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b="1" dirty="0" smtClean="0">
                <a:solidFill>
                  <a:srgbClr val="FF0000"/>
                </a:solidFill>
                <a:latin typeface="Cambria" pitchFamily="18" charset="0"/>
              </a:rPr>
              <a:t>Prevention</a:t>
            </a:r>
            <a:r>
              <a:rPr lang="en-US" sz="3600" b="1" dirty="0">
                <a:solidFill>
                  <a:srgbClr val="FF0000"/>
                </a:solidFill>
                <a:latin typeface="Cambria" pitchFamily="18" charset="0"/>
              </a:rPr>
              <a:t> </a:t>
            </a:r>
            <a:r>
              <a:rPr lang="en-US" sz="3600" b="1" dirty="0" smtClean="0">
                <a:solidFill>
                  <a:srgbClr val="FF0000"/>
                </a:solidFill>
                <a:latin typeface="Cambria" pitchFamily="18" charset="0"/>
              </a:rPr>
              <a:t>&amp; </a:t>
            </a:r>
            <a:r>
              <a:rPr lang="en-US" sz="3600" b="1" dirty="0">
                <a:solidFill>
                  <a:srgbClr val="FF0000"/>
                </a:solidFill>
                <a:latin typeface="Cambria" pitchFamily="18" charset="0"/>
              </a:rPr>
              <a:t>Control </a:t>
            </a:r>
            <a:r>
              <a:rPr lang="en-US" sz="3600" dirty="0">
                <a:solidFill>
                  <a:srgbClr val="FF0000"/>
                </a:solidFill>
                <a:latin typeface="Cambria" pitchFamily="18" charset="0"/>
              </a:rPr>
              <a:t/>
            </a:r>
            <a:br>
              <a:rPr lang="en-US" sz="3600" dirty="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915400" cy="4797552"/>
          </a:xfrm>
        </p:spPr>
        <p:txBody>
          <a:bodyPr>
            <a:normAutofit lnSpcReduction="10000"/>
          </a:bodyPr>
          <a:lstStyle/>
          <a:p>
            <a:pPr algn="just"/>
            <a:r>
              <a:rPr lang="en-US" sz="3200" dirty="0" smtClean="0">
                <a:latin typeface="Cambria" pitchFamily="18" charset="0"/>
              </a:rPr>
              <a:t>This </a:t>
            </a:r>
            <a:r>
              <a:rPr lang="en-US" sz="3200" dirty="0">
                <a:latin typeface="Cambria" pitchFamily="18" charset="0"/>
              </a:rPr>
              <a:t>is animal infection; human infection is only accidental, Rats, mice, wild rodents, dogs, swine, and cattle are the principal sources of human infection. </a:t>
            </a:r>
          </a:p>
          <a:p>
            <a:pPr algn="just"/>
            <a:r>
              <a:rPr lang="en-US" sz="3200" dirty="0" err="1" smtClean="0">
                <a:latin typeface="Cambria" pitchFamily="18" charset="0"/>
              </a:rPr>
              <a:t>Leptospirae</a:t>
            </a:r>
            <a:r>
              <a:rPr lang="en-US" sz="3200" dirty="0" smtClean="0">
                <a:latin typeface="Cambria" pitchFamily="18" charset="0"/>
              </a:rPr>
              <a:t> </a:t>
            </a:r>
            <a:r>
              <a:rPr lang="en-US" sz="3200" dirty="0">
                <a:latin typeface="Cambria" pitchFamily="18" charset="0"/>
              </a:rPr>
              <a:t>remain viable in stagnant water for several weeks; drinking, swimming, bathing, or food contamination may lead to human infection. </a:t>
            </a:r>
          </a:p>
          <a:p>
            <a:pPr algn="just"/>
            <a:r>
              <a:rPr lang="en-US" sz="3200" dirty="0" smtClean="0">
                <a:latin typeface="Cambria" pitchFamily="18" charset="0"/>
              </a:rPr>
              <a:t>Control </a:t>
            </a:r>
            <a:r>
              <a:rPr lang="en-US" sz="3200" dirty="0">
                <a:latin typeface="Cambria" pitchFamily="18" charset="0"/>
              </a:rPr>
              <a:t>- preventing exposure to potentially contaminated water and rodent control. </a:t>
            </a:r>
          </a:p>
          <a:p>
            <a:endParaRPr lang="en-US" dirty="0"/>
          </a:p>
        </p:txBody>
      </p:sp>
    </p:spTree>
    <p:extLst>
      <p:ext uri="{BB962C8B-B14F-4D97-AF65-F5344CB8AC3E}">
        <p14:creationId xmlns="" xmlns:p14="http://schemas.microsoft.com/office/powerpoint/2010/main" val="1976344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sz="3600" b="1" dirty="0">
                <a:solidFill>
                  <a:srgbClr val="FF0000"/>
                </a:solidFill>
                <a:latin typeface="Cambria" pitchFamily="18" charset="0"/>
              </a:rPr>
              <a:t>Haemophilus Species</a:t>
            </a:r>
            <a:endParaRPr lang="en-US" sz="3600"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pPr algn="just"/>
            <a:r>
              <a:rPr lang="en-US" sz="3200" dirty="0" smtClean="0">
                <a:latin typeface="Cambria" pitchFamily="18" charset="0"/>
              </a:rPr>
              <a:t>Gram-negative</a:t>
            </a:r>
            <a:r>
              <a:rPr lang="en-US" sz="3200" dirty="0">
                <a:latin typeface="Cambria" pitchFamily="18" charset="0"/>
              </a:rPr>
              <a:t>, pleomorphic bacteria that require enriched media, usually containing blood or its derivatives, for isolation. </a:t>
            </a:r>
          </a:p>
          <a:p>
            <a:pPr marL="0" indent="0" algn="just">
              <a:buNone/>
            </a:pPr>
            <a:r>
              <a:rPr lang="en-US" sz="3200" dirty="0" smtClean="0">
                <a:latin typeface="Cambria" pitchFamily="18" charset="0"/>
              </a:rPr>
              <a:t>There are two main species:</a:t>
            </a:r>
            <a:endParaRPr lang="en-US" sz="3200" dirty="0">
              <a:latin typeface="Cambria" pitchFamily="18" charset="0"/>
            </a:endParaRPr>
          </a:p>
          <a:p>
            <a:pPr algn="just"/>
            <a:r>
              <a:rPr lang="en-US" sz="3200" i="1" dirty="0" smtClean="0">
                <a:latin typeface="Cambria" pitchFamily="18" charset="0"/>
              </a:rPr>
              <a:t>Haemophilus </a:t>
            </a:r>
            <a:r>
              <a:rPr lang="en-US" sz="3200" i="1" dirty="0" err="1">
                <a:latin typeface="Cambria" pitchFamily="18" charset="0"/>
              </a:rPr>
              <a:t>influenzae</a:t>
            </a:r>
            <a:r>
              <a:rPr lang="en-US" sz="3200" i="1" dirty="0">
                <a:latin typeface="Cambria" pitchFamily="18" charset="0"/>
              </a:rPr>
              <a:t> </a:t>
            </a:r>
            <a:r>
              <a:rPr lang="en-US" sz="3200" dirty="0">
                <a:latin typeface="Cambria" pitchFamily="18" charset="0"/>
              </a:rPr>
              <a:t>type b is an important human pathogen; </a:t>
            </a:r>
          </a:p>
          <a:p>
            <a:pPr algn="just"/>
            <a:r>
              <a:rPr lang="en-US" sz="3200" i="1" dirty="0" smtClean="0">
                <a:latin typeface="Cambria" pitchFamily="18" charset="0"/>
              </a:rPr>
              <a:t>Haemophilus </a:t>
            </a:r>
            <a:r>
              <a:rPr lang="en-US" sz="3200" i="1" dirty="0" err="1">
                <a:latin typeface="Cambria" pitchFamily="18" charset="0"/>
              </a:rPr>
              <a:t>ducreyi</a:t>
            </a:r>
            <a:r>
              <a:rPr lang="en-US" sz="3200" i="1" dirty="0">
                <a:latin typeface="Cambria" pitchFamily="18" charset="0"/>
              </a:rPr>
              <a:t>, </a:t>
            </a:r>
            <a:r>
              <a:rPr lang="en-US" sz="3200" dirty="0">
                <a:latin typeface="Cambria" pitchFamily="18" charset="0"/>
              </a:rPr>
              <a:t>a sexually transmitted pathogen, causes </a:t>
            </a:r>
            <a:r>
              <a:rPr lang="en-US" sz="3200" dirty="0" err="1">
                <a:latin typeface="Cambria" pitchFamily="18" charset="0"/>
              </a:rPr>
              <a:t>chancroid</a:t>
            </a:r>
            <a:r>
              <a:rPr lang="en-US" sz="3200" dirty="0">
                <a:latin typeface="Cambria" pitchFamily="18" charset="0"/>
              </a:rPr>
              <a:t> </a:t>
            </a:r>
          </a:p>
          <a:p>
            <a:endParaRPr lang="en-US" dirty="0"/>
          </a:p>
        </p:txBody>
      </p:sp>
    </p:spTree>
    <p:extLst>
      <p:ext uri="{BB962C8B-B14F-4D97-AF65-F5344CB8AC3E}">
        <p14:creationId xmlns="" xmlns:p14="http://schemas.microsoft.com/office/powerpoint/2010/main" val="31290905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b="1" i="1" dirty="0">
                <a:solidFill>
                  <a:srgbClr val="FF0000"/>
                </a:solidFill>
                <a:latin typeface="Cambria" pitchFamily="18" charset="0"/>
              </a:rPr>
              <a:t>Haemophilus </a:t>
            </a:r>
            <a:r>
              <a:rPr lang="en-US" sz="3600" b="1" i="1" dirty="0" err="1">
                <a:solidFill>
                  <a:srgbClr val="FF0000"/>
                </a:solidFill>
                <a:latin typeface="Cambria" pitchFamily="18" charset="0"/>
              </a:rPr>
              <a:t>influenzae</a:t>
            </a:r>
            <a:r>
              <a:rPr lang="en-US" sz="3600" b="1" i="1" dirty="0">
                <a:solidFill>
                  <a:srgbClr val="FF0000"/>
                </a:solidFill>
                <a:latin typeface="Cambria" pitchFamily="18" charset="0"/>
              </a:rPr>
              <a:t> </a:t>
            </a:r>
            <a:r>
              <a:rPr lang="en-US" sz="3600" dirty="0">
                <a:solidFill>
                  <a:srgbClr val="FF0000"/>
                </a:solidFill>
                <a:latin typeface="Cambria" pitchFamily="18" charset="0"/>
              </a:rPr>
              <a:t/>
            </a:r>
            <a:br>
              <a:rPr lang="en-US" sz="3600" dirty="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873752"/>
          </a:xfrm>
        </p:spPr>
        <p:txBody>
          <a:bodyPr>
            <a:normAutofit/>
          </a:bodyPr>
          <a:lstStyle/>
          <a:p>
            <a:pPr algn="just"/>
            <a:r>
              <a:rPr lang="en-US" sz="3200" dirty="0" smtClean="0">
                <a:latin typeface="Cambria" pitchFamily="18" charset="0"/>
              </a:rPr>
              <a:t>Found </a:t>
            </a:r>
            <a:r>
              <a:rPr lang="en-US" sz="3200" dirty="0">
                <a:latin typeface="Cambria" pitchFamily="18" charset="0"/>
              </a:rPr>
              <a:t>on the mucous membranes of the upper respiratory tract in humans. </a:t>
            </a:r>
            <a:endParaRPr lang="en-US" sz="3200" dirty="0" smtClean="0">
              <a:latin typeface="Cambria" pitchFamily="18" charset="0"/>
            </a:endParaRPr>
          </a:p>
          <a:p>
            <a:pPr algn="just"/>
            <a:r>
              <a:rPr lang="en-US" sz="3200" dirty="0" smtClean="0">
                <a:latin typeface="Cambria" pitchFamily="18" charset="0"/>
              </a:rPr>
              <a:t>An </a:t>
            </a:r>
            <a:r>
              <a:rPr lang="en-US" sz="3200" dirty="0">
                <a:latin typeface="Cambria" pitchFamily="18" charset="0"/>
              </a:rPr>
              <a:t>important cause of meningitis in children and occasionally causes RTI children and adults. </a:t>
            </a:r>
          </a:p>
          <a:p>
            <a:pPr algn="just"/>
            <a:r>
              <a:rPr lang="en-US" sz="3200" dirty="0" smtClean="0">
                <a:latin typeface="Cambria" pitchFamily="18" charset="0"/>
              </a:rPr>
              <a:t>They possess a </a:t>
            </a:r>
            <a:r>
              <a:rPr lang="en-US" sz="3200" dirty="0">
                <a:latin typeface="Cambria" pitchFamily="18" charset="0"/>
              </a:rPr>
              <a:t>capsule. </a:t>
            </a:r>
          </a:p>
          <a:p>
            <a:pPr marL="0" indent="0" algn="just">
              <a:buNone/>
            </a:pPr>
            <a:r>
              <a:rPr lang="en-US" sz="3200" b="1" dirty="0">
                <a:latin typeface="Cambria" pitchFamily="18" charset="0"/>
              </a:rPr>
              <a:t>Culture </a:t>
            </a:r>
            <a:endParaRPr lang="en-US" sz="3200" dirty="0">
              <a:latin typeface="Cambria" pitchFamily="18" charset="0"/>
            </a:endParaRPr>
          </a:p>
          <a:p>
            <a:pPr algn="just"/>
            <a:r>
              <a:rPr lang="en-US" sz="3200" dirty="0" smtClean="0">
                <a:latin typeface="Cambria" pitchFamily="18" charset="0"/>
              </a:rPr>
              <a:t>On </a:t>
            </a:r>
            <a:r>
              <a:rPr lang="en-US" sz="3200" dirty="0">
                <a:latin typeface="Cambria" pitchFamily="18" charset="0"/>
              </a:rPr>
              <a:t>chocolate agar, flat, grayish-brown colonies are present after 24 hours of incubation. </a:t>
            </a:r>
          </a:p>
          <a:p>
            <a:pPr marL="0" indent="0">
              <a:buNone/>
            </a:pPr>
            <a:endParaRPr lang="en-US" dirty="0"/>
          </a:p>
        </p:txBody>
      </p:sp>
    </p:spTree>
    <p:extLst>
      <p:ext uri="{BB962C8B-B14F-4D97-AF65-F5344CB8AC3E}">
        <p14:creationId xmlns="" xmlns:p14="http://schemas.microsoft.com/office/powerpoint/2010/main" val="18548647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Pathogenesis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873752"/>
          </a:xfrm>
        </p:spPr>
        <p:txBody>
          <a:bodyPr>
            <a:normAutofit lnSpcReduction="10000"/>
          </a:bodyPr>
          <a:lstStyle/>
          <a:p>
            <a:pPr algn="just"/>
            <a:r>
              <a:rPr lang="en-US" sz="3200" dirty="0" smtClean="0">
                <a:latin typeface="Cambria" pitchFamily="18" charset="0"/>
              </a:rPr>
              <a:t>Type </a:t>
            </a:r>
            <a:r>
              <a:rPr lang="en-US" sz="3200" dirty="0">
                <a:latin typeface="Cambria" pitchFamily="18" charset="0"/>
              </a:rPr>
              <a:t>b </a:t>
            </a:r>
            <a:r>
              <a:rPr lang="en-US" sz="3200" i="1" dirty="0">
                <a:latin typeface="Cambria" pitchFamily="18" charset="0"/>
              </a:rPr>
              <a:t>H </a:t>
            </a:r>
            <a:r>
              <a:rPr lang="en-US" sz="3200" i="1" dirty="0" err="1">
                <a:latin typeface="Cambria" pitchFamily="18" charset="0"/>
              </a:rPr>
              <a:t>influenzae</a:t>
            </a:r>
            <a:r>
              <a:rPr lang="en-US" sz="3200" i="1" dirty="0">
                <a:latin typeface="Cambria" pitchFamily="18" charset="0"/>
              </a:rPr>
              <a:t> </a:t>
            </a:r>
            <a:r>
              <a:rPr lang="en-US" sz="3200" dirty="0">
                <a:latin typeface="Cambria" pitchFamily="18" charset="0"/>
              </a:rPr>
              <a:t>causes meningitis, pneumonia and empyema, epiglottitis, cellulitis, septic arthritis, and occasionally other forms of invasive infection. </a:t>
            </a:r>
          </a:p>
          <a:p>
            <a:pPr marL="0" indent="0">
              <a:buNone/>
            </a:pPr>
            <a:r>
              <a:rPr lang="en-US" b="1" dirty="0">
                <a:solidFill>
                  <a:srgbClr val="FF0000"/>
                </a:solidFill>
                <a:latin typeface="Cambria" pitchFamily="18" charset="0"/>
              </a:rPr>
              <a:t>Diagnostic Laboratory Tests </a:t>
            </a:r>
            <a:endParaRPr lang="en-US" dirty="0">
              <a:solidFill>
                <a:srgbClr val="FF0000"/>
              </a:solidFill>
              <a:latin typeface="Cambria" pitchFamily="18" charset="0"/>
            </a:endParaRPr>
          </a:p>
          <a:p>
            <a:r>
              <a:rPr lang="en-US" b="1" dirty="0" smtClean="0">
                <a:latin typeface="Cambria" pitchFamily="18" charset="0"/>
              </a:rPr>
              <a:t>Specimens </a:t>
            </a:r>
            <a:r>
              <a:rPr lang="en-US" b="1" dirty="0">
                <a:latin typeface="Cambria" pitchFamily="18" charset="0"/>
              </a:rPr>
              <a:t>- </a:t>
            </a:r>
            <a:r>
              <a:rPr lang="en-US" dirty="0">
                <a:latin typeface="Cambria" pitchFamily="18" charset="0"/>
              </a:rPr>
              <a:t>nasopharyngeal swabs, pus, blood, and spinal fluid for smears and cultures. </a:t>
            </a:r>
          </a:p>
          <a:p>
            <a:r>
              <a:rPr lang="en-US" b="1" dirty="0" smtClean="0">
                <a:latin typeface="Cambria" pitchFamily="18" charset="0"/>
              </a:rPr>
              <a:t>Direct </a:t>
            </a:r>
            <a:r>
              <a:rPr lang="en-US" b="1" dirty="0">
                <a:latin typeface="Cambria" pitchFamily="18" charset="0"/>
              </a:rPr>
              <a:t>Identificatio</a:t>
            </a:r>
            <a:r>
              <a:rPr lang="en-US" dirty="0">
                <a:latin typeface="Cambria" pitchFamily="18" charset="0"/>
              </a:rPr>
              <a:t>n - Commercial kits are available for immunologic detection of </a:t>
            </a:r>
            <a:r>
              <a:rPr lang="en-US" i="1" dirty="0">
                <a:latin typeface="Cambria" pitchFamily="18" charset="0"/>
              </a:rPr>
              <a:t>H </a:t>
            </a:r>
            <a:r>
              <a:rPr lang="en-US" i="1" dirty="0" err="1">
                <a:latin typeface="Cambria" pitchFamily="18" charset="0"/>
              </a:rPr>
              <a:t>influenzae</a:t>
            </a:r>
            <a:r>
              <a:rPr lang="en-US" i="1" dirty="0">
                <a:latin typeface="Cambria" pitchFamily="18" charset="0"/>
              </a:rPr>
              <a:t> </a:t>
            </a:r>
            <a:r>
              <a:rPr lang="en-US" dirty="0">
                <a:latin typeface="Cambria" pitchFamily="18" charset="0"/>
              </a:rPr>
              <a:t>antigens in spinal fluid. </a:t>
            </a:r>
          </a:p>
          <a:p>
            <a:r>
              <a:rPr lang="en-US" b="1" dirty="0" smtClean="0">
                <a:latin typeface="Cambria" pitchFamily="18" charset="0"/>
              </a:rPr>
              <a:t>Culture </a:t>
            </a:r>
            <a:endParaRPr lang="en-US" dirty="0">
              <a:latin typeface="Cambria" pitchFamily="18" charset="0"/>
            </a:endParaRPr>
          </a:p>
          <a:p>
            <a:pPr marL="0" indent="0">
              <a:buNone/>
            </a:pPr>
            <a:endParaRPr lang="en-US" dirty="0"/>
          </a:p>
        </p:txBody>
      </p:sp>
    </p:spTree>
    <p:extLst>
      <p:ext uri="{BB962C8B-B14F-4D97-AF65-F5344CB8AC3E}">
        <p14:creationId xmlns="" xmlns:p14="http://schemas.microsoft.com/office/powerpoint/2010/main" val="30147464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rPr>
              <a:t>Epidemiology, Prevention, &amp; Control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527048"/>
            <a:ext cx="8839200" cy="4873752"/>
          </a:xfrm>
        </p:spPr>
        <p:txBody>
          <a:bodyPr/>
          <a:lstStyle/>
          <a:p>
            <a:pPr algn="just"/>
            <a:r>
              <a:rPr lang="en-US" sz="3200" dirty="0" smtClean="0">
                <a:latin typeface="Cambria" pitchFamily="18" charset="0"/>
              </a:rPr>
              <a:t>Encapsulated </a:t>
            </a:r>
            <a:r>
              <a:rPr lang="en-US" sz="3200" i="1" dirty="0">
                <a:latin typeface="Cambria" pitchFamily="18" charset="0"/>
              </a:rPr>
              <a:t>H </a:t>
            </a:r>
            <a:r>
              <a:rPr lang="en-US" sz="3200" i="1" dirty="0" err="1">
                <a:latin typeface="Cambria" pitchFamily="18" charset="0"/>
              </a:rPr>
              <a:t>influenzae</a:t>
            </a:r>
            <a:r>
              <a:rPr lang="en-US" sz="3200" i="1" dirty="0">
                <a:latin typeface="Cambria" pitchFamily="18" charset="0"/>
              </a:rPr>
              <a:t> </a:t>
            </a:r>
            <a:r>
              <a:rPr lang="en-US" sz="3200" dirty="0">
                <a:latin typeface="Cambria" pitchFamily="18" charset="0"/>
              </a:rPr>
              <a:t>type b is transmitted from person to person by the respiratory route. </a:t>
            </a:r>
          </a:p>
          <a:p>
            <a:pPr algn="just"/>
            <a:r>
              <a:rPr lang="en-US" sz="3200" dirty="0" smtClean="0">
                <a:latin typeface="Cambria" pitchFamily="18" charset="0"/>
              </a:rPr>
              <a:t>Disease </a:t>
            </a:r>
            <a:r>
              <a:rPr lang="en-US" sz="3200" dirty="0">
                <a:latin typeface="Cambria" pitchFamily="18" charset="0"/>
              </a:rPr>
              <a:t>can be prevented by administration of </a:t>
            </a:r>
            <a:r>
              <a:rPr lang="en-US" sz="3200" b="1" dirty="0">
                <a:latin typeface="Cambria" pitchFamily="18" charset="0"/>
              </a:rPr>
              <a:t>Haemophilus b conjugate vaccine </a:t>
            </a:r>
            <a:r>
              <a:rPr lang="en-US" sz="3200" dirty="0">
                <a:latin typeface="Cambria" pitchFamily="18" charset="0"/>
              </a:rPr>
              <a:t>to children. Given in Kenya as the </a:t>
            </a:r>
            <a:r>
              <a:rPr lang="en-US" sz="3200" dirty="0" err="1">
                <a:latin typeface="Cambria" pitchFamily="18" charset="0"/>
              </a:rPr>
              <a:t>Hib</a:t>
            </a:r>
            <a:r>
              <a:rPr lang="en-US" sz="3200" dirty="0">
                <a:latin typeface="Cambria" pitchFamily="18" charset="0"/>
              </a:rPr>
              <a:t> component of Pentavalent vaccine at 6, 10 and 14 weeks of life </a:t>
            </a:r>
          </a:p>
          <a:p>
            <a:endParaRPr lang="en-US" dirty="0"/>
          </a:p>
        </p:txBody>
      </p:sp>
    </p:spTree>
    <p:extLst>
      <p:ext uri="{BB962C8B-B14F-4D97-AF65-F5344CB8AC3E}">
        <p14:creationId xmlns="" xmlns:p14="http://schemas.microsoft.com/office/powerpoint/2010/main" val="3205652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b="1" dirty="0">
                <a:solidFill>
                  <a:schemeClr val="tx1"/>
                </a:solidFill>
              </a:rPr>
              <a:t>BRUCELLAE </a:t>
            </a:r>
          </a:p>
        </p:txBody>
      </p:sp>
    </p:spTree>
    <p:extLst>
      <p:ext uri="{BB962C8B-B14F-4D97-AF65-F5344CB8AC3E}">
        <p14:creationId xmlns="" xmlns:p14="http://schemas.microsoft.com/office/powerpoint/2010/main" val="11180471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latin typeface="Cambria" pitchFamily="18" charset="0"/>
              </a:rPr>
              <a:t>Characteristics</a:t>
            </a:r>
            <a:endParaRPr lang="en-US" b="1" dirty="0">
              <a:solidFill>
                <a:srgbClr val="FF0000"/>
              </a:solidFill>
              <a:latin typeface="Cambria" pitchFamily="18" charset="0"/>
            </a:endParaRPr>
          </a:p>
        </p:txBody>
      </p:sp>
      <p:sp>
        <p:nvSpPr>
          <p:cNvPr id="5" name="Content Placeholder 4"/>
          <p:cNvSpPr>
            <a:spLocks noGrp="1"/>
          </p:cNvSpPr>
          <p:nvPr>
            <p:ph sz="quarter" idx="1"/>
          </p:nvPr>
        </p:nvSpPr>
        <p:spPr/>
        <p:txBody>
          <a:bodyPr>
            <a:normAutofit/>
          </a:bodyPr>
          <a:lstStyle/>
          <a:p>
            <a:r>
              <a:rPr lang="it-IT" sz="3200" dirty="0">
                <a:latin typeface="Cambria" pitchFamily="18" charset="0"/>
              </a:rPr>
              <a:t>Small, Gram -VE cocobacilli, </a:t>
            </a:r>
            <a:endParaRPr lang="it-IT" sz="3200" dirty="0" smtClean="0">
              <a:latin typeface="Cambria" pitchFamily="18" charset="0"/>
            </a:endParaRPr>
          </a:p>
          <a:p>
            <a:r>
              <a:rPr lang="it-IT" sz="3200" dirty="0">
                <a:latin typeface="Cambria" pitchFamily="18" charset="0"/>
              </a:rPr>
              <a:t>N</a:t>
            </a:r>
            <a:r>
              <a:rPr lang="it-IT" sz="3200" dirty="0" smtClean="0">
                <a:latin typeface="Cambria" pitchFamily="18" charset="0"/>
              </a:rPr>
              <a:t>on-motile</a:t>
            </a:r>
            <a:r>
              <a:rPr lang="it-IT" sz="3200" dirty="0">
                <a:latin typeface="Cambria" pitchFamily="18" charset="0"/>
              </a:rPr>
              <a:t>, </a:t>
            </a:r>
            <a:endParaRPr lang="it-IT" sz="3200" dirty="0" smtClean="0">
              <a:latin typeface="Cambria" pitchFamily="18" charset="0"/>
            </a:endParaRPr>
          </a:p>
          <a:p>
            <a:r>
              <a:rPr lang="it-IT" sz="3200" dirty="0">
                <a:latin typeface="Cambria" pitchFamily="18" charset="0"/>
              </a:rPr>
              <a:t>N</a:t>
            </a:r>
            <a:r>
              <a:rPr lang="it-IT" sz="3200" dirty="0" smtClean="0">
                <a:latin typeface="Cambria" pitchFamily="18" charset="0"/>
              </a:rPr>
              <a:t>on-spore </a:t>
            </a:r>
            <a:r>
              <a:rPr lang="it-IT" sz="3200" dirty="0">
                <a:latin typeface="Cambria" pitchFamily="18" charset="0"/>
              </a:rPr>
              <a:t>forming.</a:t>
            </a:r>
          </a:p>
          <a:p>
            <a:r>
              <a:rPr lang="en-US" sz="3200" dirty="0" smtClean="0">
                <a:latin typeface="Cambria" pitchFamily="18" charset="0"/>
              </a:rPr>
              <a:t>Brucellae </a:t>
            </a:r>
            <a:r>
              <a:rPr lang="en-US" sz="3200" dirty="0">
                <a:latin typeface="Cambria" pitchFamily="18" charset="0"/>
              </a:rPr>
              <a:t>grow aerobically.</a:t>
            </a:r>
          </a:p>
        </p:txBody>
      </p:sp>
    </p:spTree>
    <p:extLst>
      <p:ext uri="{BB962C8B-B14F-4D97-AF65-F5344CB8AC3E}">
        <p14:creationId xmlns="" xmlns:p14="http://schemas.microsoft.com/office/powerpoint/2010/main" val="22077205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3200" b="1" dirty="0">
                <a:solidFill>
                  <a:srgbClr val="FF0000"/>
                </a:solidFill>
                <a:latin typeface="Cambria" pitchFamily="18" charset="0"/>
              </a:rPr>
              <a:t>Epidemiology</a:t>
            </a:r>
            <a:br>
              <a:rPr lang="en-US" sz="3200" b="1"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653272" cy="4949952"/>
          </a:xfrm>
        </p:spPr>
        <p:txBody>
          <a:bodyPr>
            <a:normAutofit/>
          </a:bodyPr>
          <a:lstStyle/>
          <a:p>
            <a:pPr algn="just"/>
            <a:r>
              <a:rPr lang="en-US" sz="3200" dirty="0" smtClean="0">
                <a:latin typeface="Cambria" pitchFamily="18" charset="0"/>
              </a:rPr>
              <a:t>Brucellosis </a:t>
            </a:r>
            <a:r>
              <a:rPr lang="en-US" sz="3200" dirty="0">
                <a:latin typeface="Cambria" pitchFamily="18" charset="0"/>
              </a:rPr>
              <a:t>– zoonosis – all infections, derive directly or indirectly from animal exposure.</a:t>
            </a:r>
          </a:p>
          <a:p>
            <a:pPr algn="just"/>
            <a:r>
              <a:rPr lang="en-US" sz="3200" dirty="0" smtClean="0">
                <a:latin typeface="Cambria" pitchFamily="18" charset="0"/>
              </a:rPr>
              <a:t>Disease </a:t>
            </a:r>
            <a:r>
              <a:rPr lang="en-US" sz="3200" dirty="0">
                <a:latin typeface="Cambria" pitchFamily="18" charset="0"/>
              </a:rPr>
              <a:t>exists world-wide</a:t>
            </a:r>
          </a:p>
          <a:p>
            <a:pPr algn="just"/>
            <a:r>
              <a:rPr lang="en-US" sz="3200" b="1" i="1" dirty="0" smtClean="0">
                <a:latin typeface="Cambria" pitchFamily="18" charset="0"/>
              </a:rPr>
              <a:t>B</a:t>
            </a:r>
            <a:r>
              <a:rPr lang="en-US" sz="3200" b="1" i="1" dirty="0">
                <a:latin typeface="Cambria" pitchFamily="18" charset="0"/>
              </a:rPr>
              <a:t>. </a:t>
            </a:r>
            <a:r>
              <a:rPr lang="en-US" sz="3200" b="1" i="1" dirty="0" err="1">
                <a:latin typeface="Cambria" pitchFamily="18" charset="0"/>
              </a:rPr>
              <a:t>abortus</a:t>
            </a:r>
            <a:r>
              <a:rPr lang="en-US" sz="3200" b="1" i="1" dirty="0">
                <a:latin typeface="Cambria" pitchFamily="18" charset="0"/>
              </a:rPr>
              <a:t> </a:t>
            </a:r>
            <a:r>
              <a:rPr lang="en-US" sz="3200" dirty="0">
                <a:latin typeface="Cambria" pitchFamily="18" charset="0"/>
              </a:rPr>
              <a:t>found mainly in cattle, but others spp. like buffalo, camels</a:t>
            </a:r>
          </a:p>
          <a:p>
            <a:pPr algn="just"/>
            <a:r>
              <a:rPr lang="en-US" sz="3200" b="1" i="1" dirty="0" smtClean="0">
                <a:latin typeface="Cambria" pitchFamily="18" charset="0"/>
              </a:rPr>
              <a:t>B</a:t>
            </a:r>
            <a:r>
              <a:rPr lang="en-US" sz="3200" b="1" i="1" dirty="0">
                <a:latin typeface="Cambria" pitchFamily="18" charset="0"/>
              </a:rPr>
              <a:t>. </a:t>
            </a:r>
            <a:r>
              <a:rPr lang="en-US" sz="3200" b="1" i="1" dirty="0" err="1">
                <a:latin typeface="Cambria" pitchFamily="18" charset="0"/>
              </a:rPr>
              <a:t>Melitensis</a:t>
            </a:r>
            <a:r>
              <a:rPr lang="en-US" sz="3200" b="1" i="1" dirty="0">
                <a:latin typeface="Cambria" pitchFamily="18" charset="0"/>
              </a:rPr>
              <a:t> </a:t>
            </a:r>
            <a:r>
              <a:rPr lang="en-US" sz="3200" dirty="0">
                <a:latin typeface="Cambria" pitchFamily="18" charset="0"/>
              </a:rPr>
              <a:t>primary affects goats and sheep. Camels can be important source in some countries.</a:t>
            </a:r>
          </a:p>
        </p:txBody>
      </p:sp>
    </p:spTree>
    <p:extLst>
      <p:ext uri="{BB962C8B-B14F-4D97-AF65-F5344CB8AC3E}">
        <p14:creationId xmlns="" xmlns:p14="http://schemas.microsoft.com/office/powerpoint/2010/main" val="23519342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219200"/>
            <a:ext cx="8991600" cy="5791200"/>
          </a:xfrm>
        </p:spPr>
        <p:txBody>
          <a:bodyPr>
            <a:noAutofit/>
          </a:bodyPr>
          <a:lstStyle/>
          <a:p>
            <a:pPr algn="just"/>
            <a:r>
              <a:rPr lang="en-US" sz="3200" b="1" i="1" dirty="0">
                <a:latin typeface="Cambria" pitchFamily="18" charset="0"/>
              </a:rPr>
              <a:t>B. Suis </a:t>
            </a:r>
            <a:r>
              <a:rPr lang="en-US" sz="3200" dirty="0">
                <a:latin typeface="Cambria" pitchFamily="18" charset="0"/>
              </a:rPr>
              <a:t>in domestic and swine, cause abattoir-assoc. human disease.</a:t>
            </a:r>
          </a:p>
          <a:p>
            <a:pPr algn="just"/>
            <a:r>
              <a:rPr lang="en-US" sz="3200" b="1" i="1" dirty="0" smtClean="0">
                <a:latin typeface="Cambria" pitchFamily="18" charset="0"/>
              </a:rPr>
              <a:t>B</a:t>
            </a:r>
            <a:r>
              <a:rPr lang="en-US" sz="3200" b="1" i="1" dirty="0">
                <a:latin typeface="Cambria" pitchFamily="18" charset="0"/>
              </a:rPr>
              <a:t>. Canis</a:t>
            </a:r>
            <a:r>
              <a:rPr lang="en-US" sz="3200" dirty="0">
                <a:latin typeface="Cambria" pitchFamily="18" charset="0"/>
              </a:rPr>
              <a:t>: Least common cause of human disease.</a:t>
            </a:r>
          </a:p>
          <a:p>
            <a:pPr algn="just"/>
            <a:r>
              <a:rPr lang="en-US" sz="3200" dirty="0" smtClean="0">
                <a:latin typeface="Cambria" pitchFamily="18" charset="0"/>
              </a:rPr>
              <a:t>Animals</a:t>
            </a:r>
            <a:r>
              <a:rPr lang="en-US" sz="3200" dirty="0">
                <a:latin typeface="Cambria" pitchFamily="18" charset="0"/>
              </a:rPr>
              <a:t>: Brucellosis, Chronic Infection, persisting for life.</a:t>
            </a:r>
          </a:p>
          <a:p>
            <a:pPr algn="just"/>
            <a:r>
              <a:rPr lang="en-US" sz="3200" dirty="0" smtClean="0">
                <a:latin typeface="Cambria" pitchFamily="18" charset="0"/>
              </a:rPr>
              <a:t>Brucellae </a:t>
            </a:r>
            <a:r>
              <a:rPr lang="en-US" sz="3200" dirty="0">
                <a:latin typeface="Cambria" pitchFamily="18" charset="0"/>
              </a:rPr>
              <a:t>localization in reproductive organs, accounts for major manifestations – abortion and sterility.</a:t>
            </a:r>
          </a:p>
          <a:p>
            <a:pPr algn="just"/>
            <a:r>
              <a:rPr lang="en-US" sz="3200" dirty="0" smtClean="0">
                <a:latin typeface="Cambria" pitchFamily="18" charset="0"/>
              </a:rPr>
              <a:t>Brucellae </a:t>
            </a:r>
            <a:r>
              <a:rPr lang="en-US" sz="3200" dirty="0">
                <a:latin typeface="Cambria" pitchFamily="18" charset="0"/>
              </a:rPr>
              <a:t>shed in large numbers in: Milk, urine, products of infected animals.</a:t>
            </a:r>
          </a:p>
        </p:txBody>
      </p:sp>
    </p:spTree>
    <p:extLst>
      <p:ext uri="{BB962C8B-B14F-4D97-AF65-F5344CB8AC3E}">
        <p14:creationId xmlns="" xmlns:p14="http://schemas.microsoft.com/office/powerpoint/2010/main" val="199236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944562"/>
          </a:xfrm>
        </p:spPr>
        <p:txBody>
          <a:bodyPr>
            <a:normAutofit fontScale="90000"/>
          </a:bodyPr>
          <a:lstStyle/>
          <a:p>
            <a:r>
              <a:rPr lang="en-US" b="1" dirty="0" smtClean="0">
                <a:solidFill>
                  <a:srgbClr val="FF0000"/>
                </a:solidFill>
                <a:latin typeface="Cambria" pitchFamily="18" charset="0"/>
              </a:rPr>
              <a:t>Pathogenicity </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dirty="0" smtClean="0">
                <a:latin typeface="Cambria" pitchFamily="18" charset="0"/>
              </a:rPr>
              <a:t>Pili-mediated</a:t>
            </a:r>
            <a:r>
              <a:rPr lang="en-US" dirty="0">
                <a:latin typeface="Cambria" pitchFamily="18" charset="0"/>
              </a:rPr>
              <a:t>, receptor-specific colonization of nonciliated cells of nasopharynx </a:t>
            </a:r>
          </a:p>
          <a:p>
            <a:pPr algn="just"/>
            <a:r>
              <a:rPr lang="en-US" dirty="0" smtClean="0">
                <a:latin typeface="Cambria" pitchFamily="18" charset="0"/>
              </a:rPr>
              <a:t>Antiphagocytic </a:t>
            </a:r>
            <a:r>
              <a:rPr lang="en-US" dirty="0">
                <a:latin typeface="Cambria" pitchFamily="18" charset="0"/>
              </a:rPr>
              <a:t>polysaccharide capsule allows systemic spread in absence of specific immunity </a:t>
            </a:r>
          </a:p>
          <a:p>
            <a:pPr algn="just"/>
            <a:r>
              <a:rPr lang="en-US" dirty="0" smtClean="0">
                <a:latin typeface="Cambria" pitchFamily="18" charset="0"/>
              </a:rPr>
              <a:t>Toxic </a:t>
            </a:r>
            <a:r>
              <a:rPr lang="en-US" dirty="0">
                <a:latin typeface="Cambria" pitchFamily="18" charset="0"/>
              </a:rPr>
              <a:t>effects mediated by hyperproduction of lipooligosaccharide </a:t>
            </a:r>
          </a:p>
          <a:p>
            <a:pPr algn="just"/>
            <a:r>
              <a:rPr lang="en-US" dirty="0" smtClean="0">
                <a:latin typeface="Cambria" pitchFamily="18" charset="0"/>
              </a:rPr>
              <a:t>Second </a:t>
            </a:r>
            <a:r>
              <a:rPr lang="en-US" dirty="0">
                <a:latin typeface="Cambria" pitchFamily="18" charset="0"/>
              </a:rPr>
              <a:t>most common cause (behind </a:t>
            </a:r>
            <a:r>
              <a:rPr lang="en-US" i="1" dirty="0">
                <a:latin typeface="Cambria" pitchFamily="18" charset="0"/>
              </a:rPr>
              <a:t>S. pneumoniae) </a:t>
            </a:r>
            <a:r>
              <a:rPr lang="en-US" dirty="0">
                <a:latin typeface="Cambria" pitchFamily="18" charset="0"/>
              </a:rPr>
              <a:t>of </a:t>
            </a:r>
            <a:r>
              <a:rPr lang="en-US" b="1" dirty="0">
                <a:latin typeface="Cambria" pitchFamily="18" charset="0"/>
              </a:rPr>
              <a:t>community-acquired meningitis </a:t>
            </a:r>
            <a:r>
              <a:rPr lang="en-US" dirty="0">
                <a:latin typeface="Cambria" pitchFamily="18" charset="0"/>
              </a:rPr>
              <a:t>in previously healthy adults; swift progression from good health to life-threatening disease.</a:t>
            </a:r>
          </a:p>
          <a:p>
            <a:endParaRPr lang="en-US" dirty="0"/>
          </a:p>
        </p:txBody>
      </p:sp>
    </p:spTree>
    <p:extLst>
      <p:ext uri="{BB962C8B-B14F-4D97-AF65-F5344CB8AC3E}">
        <p14:creationId xmlns="" xmlns:p14="http://schemas.microsoft.com/office/powerpoint/2010/main" val="9943080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295400"/>
            <a:ext cx="8839200" cy="5029200"/>
          </a:xfrm>
        </p:spPr>
        <p:txBody>
          <a:bodyPr>
            <a:noAutofit/>
          </a:bodyPr>
          <a:lstStyle/>
          <a:p>
            <a:pPr algn="just"/>
            <a:r>
              <a:rPr lang="en-US" sz="2800" dirty="0">
                <a:latin typeface="Cambria" pitchFamily="18" charset="0"/>
              </a:rPr>
              <a:t>Brucellosis constitutes occupational risk for: farmers, veterinarians, abattoirs and Laboratory personnel.</a:t>
            </a:r>
          </a:p>
          <a:p>
            <a:pPr algn="just"/>
            <a:r>
              <a:rPr lang="en-US" sz="2800" dirty="0" smtClean="0">
                <a:latin typeface="Cambria" pitchFamily="18" charset="0"/>
              </a:rPr>
              <a:t>Routes </a:t>
            </a:r>
            <a:r>
              <a:rPr lang="en-US" sz="2800" dirty="0">
                <a:latin typeface="Cambria" pitchFamily="18" charset="0"/>
              </a:rPr>
              <a:t>of transmission to human include:</a:t>
            </a:r>
          </a:p>
          <a:p>
            <a:pPr algn="just"/>
            <a:r>
              <a:rPr lang="en-US" sz="2800" dirty="0">
                <a:latin typeface="Cambria" pitchFamily="18" charset="0"/>
              </a:rPr>
              <a:t>- Direct contact with animals or their secretions,</a:t>
            </a:r>
          </a:p>
          <a:p>
            <a:pPr marL="0" indent="0" algn="just">
              <a:buNone/>
            </a:pPr>
            <a:r>
              <a:rPr lang="en-US" sz="2800" dirty="0">
                <a:latin typeface="Cambria" pitchFamily="18" charset="0"/>
              </a:rPr>
              <a:t>through cuts and skin abrasions.</a:t>
            </a:r>
          </a:p>
          <a:p>
            <a:pPr algn="just"/>
            <a:r>
              <a:rPr lang="en-US" sz="2800" dirty="0">
                <a:latin typeface="Cambria" pitchFamily="18" charset="0"/>
              </a:rPr>
              <a:t>- Infected aerosols inhaled or inoculated into eye</a:t>
            </a:r>
          </a:p>
          <a:p>
            <a:pPr marL="0" indent="0" algn="just">
              <a:buNone/>
            </a:pPr>
            <a:r>
              <a:rPr lang="en-US" sz="2800" dirty="0">
                <a:latin typeface="Cambria" pitchFamily="18" charset="0"/>
              </a:rPr>
              <a:t>conjunctival sac.</a:t>
            </a:r>
          </a:p>
          <a:p>
            <a:pPr algn="just"/>
            <a:r>
              <a:rPr lang="en-US" sz="2800" dirty="0">
                <a:latin typeface="Cambria" pitchFamily="18" charset="0"/>
              </a:rPr>
              <a:t>- Ingestion of unpasteurized dairy products.</a:t>
            </a:r>
          </a:p>
        </p:txBody>
      </p:sp>
    </p:spTree>
    <p:extLst>
      <p:ext uri="{BB962C8B-B14F-4D97-AF65-F5344CB8AC3E}">
        <p14:creationId xmlns="" xmlns:p14="http://schemas.microsoft.com/office/powerpoint/2010/main" val="24395832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527048"/>
            <a:ext cx="8991600" cy="4797552"/>
          </a:xfrm>
        </p:spPr>
        <p:txBody>
          <a:bodyPr/>
          <a:lstStyle/>
          <a:p>
            <a:pPr algn="just"/>
            <a:r>
              <a:rPr lang="en-US" dirty="0">
                <a:latin typeface="Cambria" pitchFamily="18" charset="0"/>
              </a:rPr>
              <a:t>Meat products: rare source of </a:t>
            </a:r>
            <a:r>
              <a:rPr lang="en-US" dirty="0" smtClean="0">
                <a:latin typeface="Cambria" pitchFamily="18" charset="0"/>
              </a:rPr>
              <a:t>infection because </a:t>
            </a:r>
            <a:r>
              <a:rPr lang="en-US" dirty="0">
                <a:latin typeface="Cambria" pitchFamily="18" charset="0"/>
              </a:rPr>
              <a:t>meat is rarely eaten </a:t>
            </a:r>
            <a:r>
              <a:rPr lang="en-US">
                <a:latin typeface="Cambria" pitchFamily="18" charset="0"/>
              </a:rPr>
              <a:t>raw </a:t>
            </a:r>
            <a:r>
              <a:rPr lang="en-US" smtClean="0">
                <a:latin typeface="Cambria" pitchFamily="18" charset="0"/>
              </a:rPr>
              <a:t>and organisms </a:t>
            </a:r>
            <a:r>
              <a:rPr lang="en-US" dirty="0">
                <a:latin typeface="Cambria" pitchFamily="18" charset="0"/>
              </a:rPr>
              <a:t>are present in low number </a:t>
            </a:r>
            <a:r>
              <a:rPr lang="en-US" dirty="0" smtClean="0">
                <a:latin typeface="Cambria" pitchFamily="18" charset="0"/>
              </a:rPr>
              <a:t>of muscle </a:t>
            </a:r>
            <a:r>
              <a:rPr lang="en-US" dirty="0">
                <a:latin typeface="Cambria" pitchFamily="18" charset="0"/>
              </a:rPr>
              <a:t>tissue.</a:t>
            </a:r>
          </a:p>
          <a:p>
            <a:pPr algn="just"/>
            <a:r>
              <a:rPr lang="en-US" dirty="0" smtClean="0">
                <a:latin typeface="Cambria" pitchFamily="18" charset="0"/>
              </a:rPr>
              <a:t>Blood </a:t>
            </a:r>
            <a:r>
              <a:rPr lang="en-US" dirty="0">
                <a:latin typeface="Cambria" pitchFamily="18" charset="0"/>
              </a:rPr>
              <a:t>and bone marrow may </a:t>
            </a:r>
            <a:r>
              <a:rPr lang="en-US" dirty="0" smtClean="0">
                <a:latin typeface="Cambria" pitchFamily="18" charset="0"/>
              </a:rPr>
              <a:t>transmit disease </a:t>
            </a:r>
            <a:r>
              <a:rPr lang="en-US" dirty="0">
                <a:latin typeface="Cambria" pitchFamily="18" charset="0"/>
              </a:rPr>
              <a:t>when ingested in some cultures.</a:t>
            </a:r>
          </a:p>
          <a:p>
            <a:pPr algn="just"/>
            <a:r>
              <a:rPr lang="en-US" dirty="0" smtClean="0">
                <a:latin typeface="Cambria" pitchFamily="18" charset="0"/>
              </a:rPr>
              <a:t>Human-to-human </a:t>
            </a:r>
            <a:r>
              <a:rPr lang="en-US" dirty="0">
                <a:latin typeface="Cambria" pitchFamily="18" charset="0"/>
              </a:rPr>
              <a:t>transmission: Unusual, </a:t>
            </a:r>
            <a:r>
              <a:rPr lang="en-US" dirty="0" smtClean="0">
                <a:latin typeface="Cambria" pitchFamily="18" charset="0"/>
              </a:rPr>
              <a:t>but rare </a:t>
            </a:r>
            <a:r>
              <a:rPr lang="en-US" dirty="0">
                <a:latin typeface="Cambria" pitchFamily="18" charset="0"/>
              </a:rPr>
              <a:t>cases suspected to be sexually transmitted.</a:t>
            </a:r>
          </a:p>
        </p:txBody>
      </p:sp>
    </p:spTree>
    <p:extLst>
      <p:ext uri="{BB962C8B-B14F-4D97-AF65-F5344CB8AC3E}">
        <p14:creationId xmlns="" xmlns:p14="http://schemas.microsoft.com/office/powerpoint/2010/main" val="2460641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sz="3600" b="1" dirty="0">
                <a:solidFill>
                  <a:srgbClr val="FF0000"/>
                </a:solidFill>
                <a:latin typeface="Cambria" pitchFamily="18" charset="0"/>
              </a:rPr>
              <a:t>Pathogenesis </a:t>
            </a:r>
            <a:r>
              <a:rPr lang="en-US" sz="3600" dirty="0">
                <a:solidFill>
                  <a:srgbClr val="FF0000"/>
                </a:solidFill>
                <a:latin typeface="Cambria" pitchFamily="18" charset="0"/>
              </a:rPr>
              <a:t/>
            </a:r>
            <a:br>
              <a:rPr lang="en-US" sz="3600" dirty="0">
                <a:solidFill>
                  <a:srgbClr val="FF0000"/>
                </a:solidFill>
                <a:latin typeface="Cambria" pitchFamily="18" charset="0"/>
              </a:rPr>
            </a:br>
            <a:endParaRPr lang="en-US" dirty="0">
              <a:solidFill>
                <a:srgbClr val="FF0000"/>
              </a:solidFill>
            </a:endParaRPr>
          </a:p>
        </p:txBody>
      </p:sp>
      <p:sp>
        <p:nvSpPr>
          <p:cNvPr id="3" name="Content Placeholder 2"/>
          <p:cNvSpPr>
            <a:spLocks noGrp="1"/>
          </p:cNvSpPr>
          <p:nvPr>
            <p:ph sz="quarter" idx="1"/>
          </p:nvPr>
        </p:nvSpPr>
        <p:spPr>
          <a:xfrm>
            <a:off x="152400" y="1527048"/>
            <a:ext cx="8991600" cy="4797552"/>
          </a:xfrm>
        </p:spPr>
        <p:txBody>
          <a:bodyPr>
            <a:normAutofit fontScale="85000" lnSpcReduction="10000"/>
          </a:bodyPr>
          <a:lstStyle/>
          <a:p>
            <a:r>
              <a:rPr lang="en-US" sz="3200" dirty="0" smtClean="0">
                <a:latin typeface="Cambria" pitchFamily="18" charset="0"/>
              </a:rPr>
              <a:t>B</a:t>
            </a:r>
            <a:r>
              <a:rPr lang="en-US" sz="3200" dirty="0">
                <a:latin typeface="Cambria" pitchFamily="18" charset="0"/>
              </a:rPr>
              <a:t>. </a:t>
            </a:r>
            <a:r>
              <a:rPr lang="en-US" sz="3200" dirty="0" err="1">
                <a:latin typeface="Cambria" pitchFamily="18" charset="0"/>
              </a:rPr>
              <a:t>melitensis</a:t>
            </a:r>
            <a:r>
              <a:rPr lang="en-US" sz="3200" dirty="0">
                <a:latin typeface="Cambria" pitchFamily="18" charset="0"/>
              </a:rPr>
              <a:t> and B. </a:t>
            </a:r>
            <a:r>
              <a:rPr lang="en-US" sz="3200" dirty="0" err="1">
                <a:latin typeface="Cambria" pitchFamily="18" charset="0"/>
              </a:rPr>
              <a:t>suis</a:t>
            </a:r>
            <a:r>
              <a:rPr lang="en-US" sz="3200" dirty="0">
                <a:latin typeface="Cambria" pitchFamily="18" charset="0"/>
              </a:rPr>
              <a:t>, more virulent than B. </a:t>
            </a:r>
            <a:r>
              <a:rPr lang="en-US" sz="3200" dirty="0" err="1">
                <a:latin typeface="Cambria" pitchFamily="18" charset="0"/>
              </a:rPr>
              <a:t>abortus</a:t>
            </a:r>
            <a:r>
              <a:rPr lang="en-US" sz="3200" dirty="0">
                <a:latin typeface="Cambria" pitchFamily="18" charset="0"/>
              </a:rPr>
              <a:t> and B. canis. </a:t>
            </a:r>
          </a:p>
          <a:p>
            <a:r>
              <a:rPr lang="en-US" sz="3200" dirty="0" smtClean="0">
                <a:latin typeface="Cambria" pitchFamily="18" charset="0"/>
              </a:rPr>
              <a:t>Infection </a:t>
            </a:r>
            <a:r>
              <a:rPr lang="en-US" sz="3200" dirty="0">
                <a:latin typeface="Cambria" pitchFamily="18" charset="0"/>
              </a:rPr>
              <a:t>with any B. species, can cause serious human disease. </a:t>
            </a:r>
            <a:endParaRPr lang="en-US" sz="3200" dirty="0" smtClean="0">
              <a:latin typeface="Cambria" pitchFamily="18" charset="0"/>
            </a:endParaRPr>
          </a:p>
          <a:p>
            <a:pPr marL="0" indent="0">
              <a:buNone/>
            </a:pPr>
            <a:r>
              <a:rPr lang="en-US" sz="3200" b="1" dirty="0" smtClean="0">
                <a:solidFill>
                  <a:srgbClr val="FF0000"/>
                </a:solidFill>
              </a:rPr>
              <a:t>Clinical </a:t>
            </a:r>
            <a:r>
              <a:rPr lang="en-US" sz="3200" b="1" dirty="0">
                <a:solidFill>
                  <a:srgbClr val="FF0000"/>
                </a:solidFill>
              </a:rPr>
              <a:t>Manifestations </a:t>
            </a:r>
            <a:endParaRPr lang="en-US" sz="3200" dirty="0">
              <a:solidFill>
                <a:srgbClr val="FF0000"/>
              </a:solidFill>
            </a:endParaRPr>
          </a:p>
          <a:p>
            <a:r>
              <a:rPr lang="en-US" sz="3200" dirty="0" smtClean="0"/>
              <a:t>Fever</a:t>
            </a:r>
            <a:r>
              <a:rPr lang="en-US" sz="3200" dirty="0"/>
              <a:t>, sweats, malaise, anorexia, headache, </a:t>
            </a:r>
            <a:r>
              <a:rPr lang="en-US" sz="3200" dirty="0" err="1"/>
              <a:t>backpain</a:t>
            </a:r>
            <a:r>
              <a:rPr lang="en-US" sz="3200" dirty="0"/>
              <a:t>. </a:t>
            </a:r>
          </a:p>
          <a:p>
            <a:r>
              <a:rPr lang="en-US" sz="3200" dirty="0" smtClean="0"/>
              <a:t>Malodorous </a:t>
            </a:r>
            <a:r>
              <a:rPr lang="en-US" sz="3200" dirty="0"/>
              <a:t>sweat and peculiar mouth taste. </a:t>
            </a:r>
          </a:p>
          <a:p>
            <a:r>
              <a:rPr lang="en-US" sz="3200" dirty="0" smtClean="0"/>
              <a:t>Depression </a:t>
            </a:r>
            <a:r>
              <a:rPr lang="en-US" sz="3200" dirty="0"/>
              <a:t>common. </a:t>
            </a:r>
          </a:p>
          <a:p>
            <a:r>
              <a:rPr lang="en-US" sz="3200" dirty="0" smtClean="0"/>
              <a:t>Mild </a:t>
            </a:r>
            <a:r>
              <a:rPr lang="en-US" sz="3200" dirty="0"/>
              <a:t>lymphadenopathy reported in 10 to 20% of cases. </a:t>
            </a:r>
          </a:p>
          <a:p>
            <a:r>
              <a:rPr lang="en-US" sz="3200" dirty="0" smtClean="0"/>
              <a:t>Splenomegaly </a:t>
            </a:r>
            <a:r>
              <a:rPr lang="en-US" sz="3200" dirty="0"/>
              <a:t>or hepatomegaly in 20 to 30% of cases. </a:t>
            </a:r>
          </a:p>
          <a:p>
            <a:endParaRPr lang="en-US" sz="3200" dirty="0">
              <a:latin typeface="Cambria" pitchFamily="18" charset="0"/>
            </a:endParaRPr>
          </a:p>
          <a:p>
            <a:endParaRPr lang="en-US" dirty="0"/>
          </a:p>
        </p:txBody>
      </p:sp>
    </p:spTree>
    <p:extLst>
      <p:ext uri="{BB962C8B-B14F-4D97-AF65-F5344CB8AC3E}">
        <p14:creationId xmlns="" xmlns:p14="http://schemas.microsoft.com/office/powerpoint/2010/main" val="23832432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b="1" dirty="0">
                <a:solidFill>
                  <a:srgbClr val="FF0000"/>
                </a:solidFill>
                <a:latin typeface="Cambria" pitchFamily="18" charset="0"/>
              </a:rPr>
              <a:t>Prevention </a:t>
            </a:r>
            <a:r>
              <a:rPr lang="en-US" sz="3600" dirty="0">
                <a:solidFill>
                  <a:srgbClr val="FF0000"/>
                </a:solidFill>
                <a:latin typeface="Cambria" pitchFamily="18" charset="0"/>
              </a:rPr>
              <a:t/>
            </a:r>
            <a:br>
              <a:rPr lang="en-US" sz="3600" dirty="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653272" cy="4873752"/>
          </a:xfrm>
        </p:spPr>
        <p:txBody>
          <a:bodyPr>
            <a:noAutofit/>
          </a:bodyPr>
          <a:lstStyle/>
          <a:p>
            <a:pPr marL="0" indent="0">
              <a:buNone/>
            </a:pPr>
            <a:r>
              <a:rPr lang="en-US" sz="3200" dirty="0" smtClean="0">
                <a:latin typeface="Cambria" pitchFamily="18" charset="0"/>
              </a:rPr>
              <a:t>-Prevention </a:t>
            </a:r>
            <a:r>
              <a:rPr lang="en-US" sz="3200" dirty="0">
                <a:latin typeface="Cambria" pitchFamily="18" charset="0"/>
              </a:rPr>
              <a:t>of human brucellosis depend on: </a:t>
            </a:r>
          </a:p>
          <a:p>
            <a:r>
              <a:rPr lang="en-US" sz="3200" dirty="0">
                <a:latin typeface="Cambria" pitchFamily="18" charset="0"/>
              </a:rPr>
              <a:t>Control and elimination of Brucellosis in domestic </a:t>
            </a:r>
            <a:r>
              <a:rPr lang="en-US" sz="3200" dirty="0" smtClean="0">
                <a:latin typeface="Cambria" pitchFamily="18" charset="0"/>
              </a:rPr>
              <a:t>animals</a:t>
            </a:r>
            <a:r>
              <a:rPr lang="en-US" sz="3200" dirty="0">
                <a:latin typeface="Cambria" pitchFamily="18" charset="0"/>
              </a:rPr>
              <a:t>. </a:t>
            </a:r>
          </a:p>
          <a:p>
            <a:pPr marL="0" indent="0">
              <a:buNone/>
            </a:pPr>
            <a:r>
              <a:rPr lang="en-US" sz="3200" dirty="0" smtClean="0">
                <a:latin typeface="Cambria" pitchFamily="18" charset="0"/>
              </a:rPr>
              <a:t>-Effective </a:t>
            </a:r>
            <a:r>
              <a:rPr lang="en-US" sz="3200" dirty="0">
                <a:latin typeface="Cambria" pitchFamily="18" charset="0"/>
              </a:rPr>
              <a:t>attenuated live bacterial vaccines exist for: </a:t>
            </a:r>
          </a:p>
          <a:p>
            <a:r>
              <a:rPr lang="en-US" sz="3200" dirty="0">
                <a:latin typeface="Cambria" pitchFamily="18" charset="0"/>
              </a:rPr>
              <a:t>- B. </a:t>
            </a:r>
            <a:r>
              <a:rPr lang="en-US" sz="3200" dirty="0" err="1">
                <a:latin typeface="Cambria" pitchFamily="18" charset="0"/>
              </a:rPr>
              <a:t>abortus</a:t>
            </a:r>
            <a:r>
              <a:rPr lang="en-US" sz="3200" dirty="0">
                <a:latin typeface="Cambria" pitchFamily="18" charset="0"/>
              </a:rPr>
              <a:t> </a:t>
            </a:r>
          </a:p>
          <a:p>
            <a:r>
              <a:rPr lang="en-US" sz="3200" dirty="0">
                <a:latin typeface="Cambria" pitchFamily="18" charset="0"/>
              </a:rPr>
              <a:t>- B. </a:t>
            </a:r>
            <a:r>
              <a:rPr lang="en-US" sz="3200" dirty="0" err="1">
                <a:latin typeface="Cambria" pitchFamily="18" charset="0"/>
              </a:rPr>
              <a:t>melitensis</a:t>
            </a:r>
            <a:r>
              <a:rPr lang="en-US" sz="3200" dirty="0">
                <a:latin typeface="Cambria" pitchFamily="18" charset="0"/>
              </a:rPr>
              <a:t> </a:t>
            </a:r>
          </a:p>
          <a:p>
            <a:r>
              <a:rPr lang="en-US" sz="3200" dirty="0">
                <a:latin typeface="Cambria" pitchFamily="18" charset="0"/>
              </a:rPr>
              <a:t>- No vaccines for B. </a:t>
            </a:r>
            <a:r>
              <a:rPr lang="en-US" sz="3200" dirty="0" err="1">
                <a:latin typeface="Cambria" pitchFamily="18" charset="0"/>
              </a:rPr>
              <a:t>suis</a:t>
            </a:r>
            <a:r>
              <a:rPr lang="en-US" sz="3200" dirty="0">
                <a:latin typeface="Cambria" pitchFamily="18" charset="0"/>
              </a:rPr>
              <a:t> and B. canis </a:t>
            </a:r>
          </a:p>
        </p:txBody>
      </p:sp>
    </p:spTree>
    <p:extLst>
      <p:ext uri="{BB962C8B-B14F-4D97-AF65-F5344CB8AC3E}">
        <p14:creationId xmlns="" xmlns:p14="http://schemas.microsoft.com/office/powerpoint/2010/main" val="11030599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err="1">
                <a:solidFill>
                  <a:srgbClr val="FF0000"/>
                </a:solidFill>
                <a:latin typeface="Cambria" pitchFamily="18" charset="0"/>
              </a:rPr>
              <a:t>Bordetella</a:t>
            </a:r>
            <a:r>
              <a:rPr lang="en-US" sz="3200" b="1" dirty="0">
                <a:solidFill>
                  <a:srgbClr val="FF0000"/>
                </a:solidFill>
                <a:latin typeface="Cambria" pitchFamily="18" charset="0"/>
              </a:rPr>
              <a:t> Pertussis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r>
              <a:rPr lang="en-US" dirty="0" smtClean="0">
                <a:latin typeface="Cambria" pitchFamily="18" charset="0"/>
              </a:rPr>
              <a:t>Gram </a:t>
            </a:r>
            <a:r>
              <a:rPr lang="en-US" dirty="0">
                <a:latin typeface="Cambria" pitchFamily="18" charset="0"/>
              </a:rPr>
              <a:t>–VE </a:t>
            </a:r>
            <a:r>
              <a:rPr lang="en-US" dirty="0" err="1">
                <a:latin typeface="Cambria" pitchFamily="18" charset="0"/>
              </a:rPr>
              <a:t>Coccobaccili</a:t>
            </a:r>
            <a:r>
              <a:rPr lang="en-US" dirty="0">
                <a:latin typeface="Cambria" pitchFamily="18" charset="0"/>
              </a:rPr>
              <a:t> (rod-shaped) </a:t>
            </a:r>
          </a:p>
          <a:p>
            <a:r>
              <a:rPr lang="en-US" dirty="0" smtClean="0">
                <a:latin typeface="Cambria" pitchFamily="18" charset="0"/>
              </a:rPr>
              <a:t>Obligate </a:t>
            </a:r>
            <a:r>
              <a:rPr lang="en-US" dirty="0">
                <a:latin typeface="Cambria" pitchFamily="18" charset="0"/>
              </a:rPr>
              <a:t>aerobe </a:t>
            </a:r>
          </a:p>
          <a:p>
            <a:r>
              <a:rPr lang="en-US" dirty="0" smtClean="0">
                <a:latin typeface="Cambria" pitchFamily="18" charset="0"/>
              </a:rPr>
              <a:t>Optimum </a:t>
            </a:r>
            <a:r>
              <a:rPr lang="en-US" dirty="0">
                <a:latin typeface="Cambria" pitchFamily="18" charset="0"/>
              </a:rPr>
              <a:t>growth 350C-370 C (</a:t>
            </a:r>
            <a:r>
              <a:rPr lang="en-US" dirty="0" err="1">
                <a:latin typeface="Cambria" pitchFamily="18" charset="0"/>
              </a:rPr>
              <a:t>mesophile</a:t>
            </a:r>
            <a:r>
              <a:rPr lang="en-US" dirty="0">
                <a:latin typeface="Cambria" pitchFamily="18" charset="0"/>
              </a:rPr>
              <a:t>) </a:t>
            </a:r>
          </a:p>
          <a:p>
            <a:r>
              <a:rPr lang="en-US" dirty="0" smtClean="0">
                <a:latin typeface="Cambria" pitchFamily="18" charset="0"/>
              </a:rPr>
              <a:t>Colonizes </a:t>
            </a:r>
            <a:r>
              <a:rPr lang="en-US" dirty="0">
                <a:latin typeface="Cambria" pitchFamily="18" charset="0"/>
              </a:rPr>
              <a:t>the respiratory tract </a:t>
            </a:r>
          </a:p>
          <a:p>
            <a:r>
              <a:rPr lang="en-US" dirty="0" smtClean="0">
                <a:latin typeface="Cambria" pitchFamily="18" charset="0"/>
              </a:rPr>
              <a:t>Whooping </a:t>
            </a:r>
            <a:r>
              <a:rPr lang="en-US" dirty="0">
                <a:latin typeface="Cambria" pitchFamily="18" charset="0"/>
              </a:rPr>
              <a:t>Cough (Pertussis) </a:t>
            </a:r>
          </a:p>
          <a:p>
            <a:r>
              <a:rPr lang="en-US" dirty="0" smtClean="0">
                <a:latin typeface="Cambria" pitchFamily="18" charset="0"/>
              </a:rPr>
              <a:t>Specific </a:t>
            </a:r>
            <a:r>
              <a:rPr lang="en-US" dirty="0">
                <a:latin typeface="Cambria" pitchFamily="18" charset="0"/>
              </a:rPr>
              <a:t>to human hosts </a:t>
            </a:r>
          </a:p>
          <a:p>
            <a:r>
              <a:rPr lang="en-US" dirty="0" smtClean="0">
                <a:latin typeface="Cambria" pitchFamily="18" charset="0"/>
              </a:rPr>
              <a:t>Approximately </a:t>
            </a:r>
            <a:r>
              <a:rPr lang="en-US" dirty="0">
                <a:latin typeface="Cambria" pitchFamily="18" charset="0"/>
              </a:rPr>
              <a:t>the size of 0.8 </a:t>
            </a:r>
            <a:r>
              <a:rPr lang="en-US" dirty="0" err="1">
                <a:latin typeface="Cambria" pitchFamily="18" charset="0"/>
              </a:rPr>
              <a:t>μm</a:t>
            </a:r>
            <a:r>
              <a:rPr lang="en-US" dirty="0">
                <a:latin typeface="Cambria" pitchFamily="18" charset="0"/>
              </a:rPr>
              <a:t> by 0.4 </a:t>
            </a:r>
            <a:r>
              <a:rPr lang="en-US" dirty="0" err="1">
                <a:latin typeface="Cambria" pitchFamily="18" charset="0"/>
              </a:rPr>
              <a:t>μm</a:t>
            </a:r>
            <a:r>
              <a:rPr lang="en-US" dirty="0">
                <a:latin typeface="Cambria" pitchFamily="18" charset="0"/>
              </a:rPr>
              <a:t>. </a:t>
            </a:r>
          </a:p>
          <a:p>
            <a:r>
              <a:rPr lang="en-US" dirty="0" smtClean="0">
                <a:latin typeface="Cambria" pitchFamily="18" charset="0"/>
              </a:rPr>
              <a:t>pH </a:t>
            </a:r>
            <a:r>
              <a:rPr lang="en-US" dirty="0">
                <a:latin typeface="Cambria" pitchFamily="18" charset="0"/>
              </a:rPr>
              <a:t>- Found to grow better on media with a slightly acidic reaction </a:t>
            </a:r>
          </a:p>
          <a:p>
            <a:endParaRPr lang="en-US" dirty="0"/>
          </a:p>
        </p:txBody>
      </p:sp>
    </p:spTree>
    <p:extLst>
      <p:ext uri="{BB962C8B-B14F-4D97-AF65-F5344CB8AC3E}">
        <p14:creationId xmlns="" xmlns:p14="http://schemas.microsoft.com/office/powerpoint/2010/main" val="42567993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Virulence Factors </a:t>
            </a:r>
            <a:br>
              <a:rPr lang="en-US" sz="3200" b="1" dirty="0">
                <a:solidFill>
                  <a:srgbClr val="FF0000"/>
                </a:solidFill>
                <a:latin typeface="Cambria" pitchFamily="18" charset="0"/>
              </a:rPr>
            </a:br>
            <a:endParaRPr lang="en-US" sz="3200" b="1"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839200" cy="4797552"/>
          </a:xfrm>
        </p:spPr>
        <p:txBody>
          <a:bodyPr/>
          <a:lstStyle/>
          <a:p>
            <a:r>
              <a:rPr lang="en-US" sz="3200" b="1" dirty="0" smtClean="0">
                <a:latin typeface="Cambria" pitchFamily="18" charset="0"/>
              </a:rPr>
              <a:t>Adhesions </a:t>
            </a:r>
            <a:r>
              <a:rPr lang="en-US" sz="3200" b="1" dirty="0">
                <a:latin typeface="Cambria" pitchFamily="18" charset="0"/>
              </a:rPr>
              <a:t>- </a:t>
            </a:r>
            <a:r>
              <a:rPr lang="en-US" sz="3200" dirty="0">
                <a:latin typeface="Cambria" pitchFamily="18" charset="0"/>
              </a:rPr>
              <a:t>Filamentous hemagglutinin (FHA</a:t>
            </a:r>
            <a:r>
              <a:rPr lang="en-US" sz="3200" dirty="0" smtClean="0">
                <a:latin typeface="Cambria" pitchFamily="18" charset="0"/>
              </a:rPr>
              <a:t>), </a:t>
            </a:r>
            <a:r>
              <a:rPr lang="en-US" sz="3200" dirty="0">
                <a:latin typeface="Cambria" pitchFamily="18" charset="0"/>
              </a:rPr>
              <a:t>Fimbriae </a:t>
            </a:r>
          </a:p>
          <a:p>
            <a:pPr marL="0" indent="0">
              <a:buNone/>
            </a:pPr>
            <a:r>
              <a:rPr lang="en-US" sz="3200" b="1" dirty="0" smtClean="0">
                <a:latin typeface="Cambria" pitchFamily="18" charset="0"/>
              </a:rPr>
              <a:t>Toxins </a:t>
            </a:r>
            <a:endParaRPr lang="en-US" sz="3200" dirty="0">
              <a:latin typeface="Cambria" pitchFamily="18" charset="0"/>
            </a:endParaRPr>
          </a:p>
          <a:p>
            <a:r>
              <a:rPr lang="en-US" sz="3200" b="1" dirty="0" smtClean="0">
                <a:latin typeface="Cambria" pitchFamily="18" charset="0"/>
              </a:rPr>
              <a:t>Pertussis </a:t>
            </a:r>
            <a:r>
              <a:rPr lang="en-US" sz="3200" b="1" dirty="0">
                <a:latin typeface="Cambria" pitchFamily="18" charset="0"/>
              </a:rPr>
              <a:t>Toxin (</a:t>
            </a:r>
            <a:r>
              <a:rPr lang="en-US" sz="3200" dirty="0">
                <a:latin typeface="Cambria" pitchFamily="18" charset="0"/>
              </a:rPr>
              <a:t>PTX</a:t>
            </a:r>
            <a:r>
              <a:rPr lang="en-US" sz="3200" b="1" dirty="0">
                <a:latin typeface="Cambria" pitchFamily="18" charset="0"/>
              </a:rPr>
              <a:t>) - </a:t>
            </a:r>
            <a:r>
              <a:rPr lang="en-US" sz="3200" dirty="0">
                <a:latin typeface="Cambria" pitchFamily="18" charset="0"/>
              </a:rPr>
              <a:t>Colonizing factor </a:t>
            </a:r>
          </a:p>
          <a:p>
            <a:r>
              <a:rPr lang="en-US" sz="3200" b="1" dirty="0" err="1" smtClean="0">
                <a:latin typeface="Cambria" pitchFamily="18" charset="0"/>
              </a:rPr>
              <a:t>Adenylate</a:t>
            </a:r>
            <a:r>
              <a:rPr lang="en-US" sz="3200" b="1" dirty="0" smtClean="0">
                <a:latin typeface="Cambria" pitchFamily="18" charset="0"/>
              </a:rPr>
              <a:t> </a:t>
            </a:r>
            <a:r>
              <a:rPr lang="en-US" sz="3200" b="1" dirty="0" err="1">
                <a:latin typeface="Cambria" pitchFamily="18" charset="0"/>
              </a:rPr>
              <a:t>Cyclase</a:t>
            </a:r>
            <a:r>
              <a:rPr lang="en-US" sz="3200" b="1" dirty="0">
                <a:latin typeface="Cambria" pitchFamily="18" charset="0"/>
              </a:rPr>
              <a:t> Toxin (</a:t>
            </a:r>
            <a:r>
              <a:rPr lang="en-US" sz="3200" dirty="0">
                <a:latin typeface="Cambria" pitchFamily="18" charset="0"/>
              </a:rPr>
              <a:t>CYA</a:t>
            </a:r>
            <a:r>
              <a:rPr lang="en-US" sz="3200" b="1" dirty="0">
                <a:latin typeface="Cambria" pitchFamily="18" charset="0"/>
              </a:rPr>
              <a:t>) - </a:t>
            </a:r>
            <a:r>
              <a:rPr lang="en-US" sz="3200" dirty="0">
                <a:latin typeface="Cambria" pitchFamily="18" charset="0"/>
              </a:rPr>
              <a:t>Invasive toxin </a:t>
            </a:r>
          </a:p>
          <a:p>
            <a:r>
              <a:rPr lang="en-US" sz="3200" b="1" dirty="0" smtClean="0">
                <a:latin typeface="Cambria" pitchFamily="18" charset="0"/>
              </a:rPr>
              <a:t>Tracheal </a:t>
            </a:r>
            <a:r>
              <a:rPr lang="en-US" sz="3200" b="1" dirty="0" err="1">
                <a:latin typeface="Cambria" pitchFamily="18" charset="0"/>
              </a:rPr>
              <a:t>Cytotoxin</a:t>
            </a:r>
            <a:r>
              <a:rPr lang="en-US" sz="3200" b="1" dirty="0">
                <a:latin typeface="Cambria" pitchFamily="18" charset="0"/>
              </a:rPr>
              <a:t> (</a:t>
            </a:r>
            <a:r>
              <a:rPr lang="en-US" sz="3200" dirty="0">
                <a:latin typeface="Cambria" pitchFamily="18" charset="0"/>
              </a:rPr>
              <a:t>TCT</a:t>
            </a:r>
            <a:r>
              <a:rPr lang="en-US" sz="3200" b="1" dirty="0">
                <a:latin typeface="Cambria" pitchFamily="18" charset="0"/>
              </a:rPr>
              <a:t>) </a:t>
            </a:r>
            <a:endParaRPr lang="en-US" sz="3200" dirty="0">
              <a:latin typeface="Cambria" pitchFamily="18" charset="0"/>
            </a:endParaRPr>
          </a:p>
          <a:p>
            <a:endParaRPr lang="en-US" dirty="0"/>
          </a:p>
        </p:txBody>
      </p:sp>
    </p:spTree>
    <p:extLst>
      <p:ext uri="{BB962C8B-B14F-4D97-AF65-F5344CB8AC3E}">
        <p14:creationId xmlns="" xmlns:p14="http://schemas.microsoft.com/office/powerpoint/2010/main" val="22007527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3200" b="1" dirty="0">
                <a:solidFill>
                  <a:srgbClr val="FF0000"/>
                </a:solidFill>
                <a:latin typeface="Cambria" pitchFamily="18" charset="0"/>
              </a:rPr>
              <a:t>Clinical Findings </a:t>
            </a:r>
            <a:r>
              <a:rPr lang="en-US" sz="3200" dirty="0">
                <a:solidFill>
                  <a:srgbClr val="FF0000"/>
                </a:solidFill>
                <a:latin typeface="Cambria" pitchFamily="18" charset="0"/>
              </a:rPr>
              <a:t/>
            </a:r>
            <a:br>
              <a:rPr lang="en-US" sz="3200" dirty="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dirty="0" smtClean="0">
                <a:latin typeface="Cambria" pitchFamily="18" charset="0"/>
              </a:rPr>
              <a:t>Incubation </a:t>
            </a:r>
            <a:r>
              <a:rPr lang="en-US" dirty="0">
                <a:latin typeface="Cambria" pitchFamily="18" charset="0"/>
              </a:rPr>
              <a:t>period about 2 weeks, the "catarrhal stage" develops, with mild coughing and sneezing. During this stage, large numbers of organisms are sprayed in droplets, and the patient is highly infectious </a:t>
            </a:r>
          </a:p>
          <a:p>
            <a:pPr algn="just"/>
            <a:r>
              <a:rPr lang="en-US" dirty="0" smtClean="0">
                <a:latin typeface="Cambria" pitchFamily="18" charset="0"/>
              </a:rPr>
              <a:t>"</a:t>
            </a:r>
            <a:r>
              <a:rPr lang="en-US" dirty="0">
                <a:latin typeface="Cambria" pitchFamily="18" charset="0"/>
              </a:rPr>
              <a:t>paroxysmal" stage - the cough develops its characteristic "whoop" upon inhalation. This leads to rapid exhaustion and may be associated with vomiting, cyanosis, and convulsions. The "whoop" and major complications occur predominantly in infants; paroxysmal coughing predominates in older children and adults. </a:t>
            </a:r>
          </a:p>
          <a:p>
            <a:endParaRPr lang="en-US" dirty="0"/>
          </a:p>
        </p:txBody>
      </p:sp>
    </p:spTree>
    <p:extLst>
      <p:ext uri="{BB962C8B-B14F-4D97-AF65-F5344CB8AC3E}">
        <p14:creationId xmlns="" xmlns:p14="http://schemas.microsoft.com/office/powerpoint/2010/main" val="3833883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09800"/>
            <a:ext cx="8534400" cy="3505200"/>
          </a:xfrm>
        </p:spPr>
        <p:txBody>
          <a:bodyPr>
            <a:noAutofit/>
          </a:bodyPr>
          <a:lstStyle/>
          <a:p>
            <a:r>
              <a:rPr lang="en-US" sz="3600" b="1" dirty="0" smtClean="0">
                <a:solidFill>
                  <a:srgbClr val="FF0000"/>
                </a:solidFill>
              </a:rPr>
              <a:t/>
            </a:r>
            <a:br>
              <a:rPr lang="en-US" sz="3600" b="1" dirty="0" smtClean="0">
                <a:solidFill>
                  <a:srgbClr val="FF0000"/>
                </a:solidFill>
              </a:rPr>
            </a:br>
            <a:r>
              <a:rPr lang="en-US" sz="3600" b="1" dirty="0">
                <a:solidFill>
                  <a:srgbClr val="FF0000"/>
                </a:solidFill>
              </a:rPr>
              <a:t/>
            </a:r>
            <a:br>
              <a:rPr lang="en-US" sz="3600" b="1" dirty="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Diagnostic </a:t>
            </a:r>
            <a:r>
              <a:rPr lang="en-US" sz="3600" b="1" dirty="0">
                <a:solidFill>
                  <a:srgbClr val="FF0000"/>
                </a:solidFill>
              </a:rPr>
              <a:t>Laboratory Tests </a:t>
            </a:r>
            <a:r>
              <a:rPr lang="en-US" sz="3600" dirty="0">
                <a:solidFill>
                  <a:srgbClr val="FF0000"/>
                </a:solidFill>
              </a:rPr>
              <a:t/>
            </a:r>
            <a:br>
              <a:rPr lang="en-US" sz="3600" dirty="0">
                <a:solidFill>
                  <a:srgbClr val="FF0000"/>
                </a:solidFill>
              </a:rPr>
            </a:br>
            <a:endParaRPr lang="en-US" sz="3600" dirty="0">
              <a:solidFill>
                <a:srgbClr val="FF0000"/>
              </a:solidFill>
            </a:endParaRPr>
          </a:p>
        </p:txBody>
      </p:sp>
      <p:sp>
        <p:nvSpPr>
          <p:cNvPr id="3" name="Content Placeholder 2"/>
          <p:cNvSpPr>
            <a:spLocks noGrp="1"/>
          </p:cNvSpPr>
          <p:nvPr>
            <p:ph sz="quarter" idx="1"/>
          </p:nvPr>
        </p:nvSpPr>
        <p:spPr>
          <a:xfrm>
            <a:off x="152400" y="1527048"/>
            <a:ext cx="8653272" cy="4873752"/>
          </a:xfrm>
        </p:spPr>
        <p:txBody>
          <a:bodyPr>
            <a:normAutofit lnSpcReduction="10000"/>
          </a:bodyPr>
          <a:lstStyle/>
          <a:p>
            <a:r>
              <a:rPr lang="en-US" b="1" dirty="0" smtClean="0">
                <a:latin typeface="Cambria" pitchFamily="18" charset="0"/>
              </a:rPr>
              <a:t>Specimens </a:t>
            </a:r>
            <a:r>
              <a:rPr lang="en-US" dirty="0">
                <a:latin typeface="Cambria" pitchFamily="18" charset="0"/>
              </a:rPr>
              <a:t>- A saline nasal wash is the preferred specimen. </a:t>
            </a:r>
          </a:p>
          <a:p>
            <a:r>
              <a:rPr lang="en-US" dirty="0" smtClean="0">
                <a:latin typeface="Cambria" pitchFamily="18" charset="0"/>
              </a:rPr>
              <a:t>Direct </a:t>
            </a:r>
            <a:r>
              <a:rPr lang="en-US" dirty="0">
                <a:latin typeface="Cambria" pitchFamily="18" charset="0"/>
              </a:rPr>
              <a:t>Fluorescent Antibody (FA) Test </a:t>
            </a:r>
          </a:p>
          <a:p>
            <a:r>
              <a:rPr lang="en-US" b="1" dirty="0" smtClean="0">
                <a:latin typeface="Cambria" pitchFamily="18" charset="0"/>
              </a:rPr>
              <a:t>Culture </a:t>
            </a:r>
            <a:r>
              <a:rPr lang="en-US" b="1" dirty="0">
                <a:latin typeface="Cambria" pitchFamily="18" charset="0"/>
              </a:rPr>
              <a:t>- </a:t>
            </a:r>
            <a:r>
              <a:rPr lang="en-US" dirty="0">
                <a:latin typeface="Cambria" pitchFamily="18" charset="0"/>
              </a:rPr>
              <a:t>cultured on solid medium agar. </a:t>
            </a:r>
          </a:p>
          <a:p>
            <a:r>
              <a:rPr lang="en-US" dirty="0" smtClean="0">
                <a:latin typeface="Cambria" pitchFamily="18" charset="0"/>
              </a:rPr>
              <a:t>PCR </a:t>
            </a:r>
            <a:r>
              <a:rPr lang="en-US" dirty="0">
                <a:latin typeface="Cambria" pitchFamily="18" charset="0"/>
              </a:rPr>
              <a:t>is the most sensitive method </a:t>
            </a:r>
          </a:p>
          <a:p>
            <a:pPr marL="0" indent="0">
              <a:buNone/>
            </a:pPr>
            <a:r>
              <a:rPr lang="en-US" b="1" dirty="0">
                <a:solidFill>
                  <a:srgbClr val="FF0000"/>
                </a:solidFill>
                <a:latin typeface="Cambria" pitchFamily="18" charset="0"/>
              </a:rPr>
              <a:t>Treatment </a:t>
            </a:r>
            <a:endParaRPr lang="en-US" dirty="0">
              <a:solidFill>
                <a:srgbClr val="FF0000"/>
              </a:solidFill>
              <a:latin typeface="Cambria" pitchFamily="18" charset="0"/>
            </a:endParaRPr>
          </a:p>
          <a:p>
            <a:r>
              <a:rPr lang="en-US" dirty="0" smtClean="0">
                <a:latin typeface="Cambria" pitchFamily="18" charset="0"/>
              </a:rPr>
              <a:t>Erythromycin </a:t>
            </a:r>
            <a:r>
              <a:rPr lang="en-US" dirty="0">
                <a:latin typeface="Cambria" pitchFamily="18" charset="0"/>
              </a:rPr>
              <a:t>during the catarrhal stage of disease promotes elimination of the organisms and may have prophylactic value. </a:t>
            </a:r>
          </a:p>
          <a:p>
            <a:r>
              <a:rPr lang="en-US" dirty="0" smtClean="0">
                <a:latin typeface="Cambria" pitchFamily="18" charset="0"/>
              </a:rPr>
              <a:t>Treatment </a:t>
            </a:r>
            <a:r>
              <a:rPr lang="en-US" dirty="0">
                <a:latin typeface="Cambria" pitchFamily="18" charset="0"/>
              </a:rPr>
              <a:t>after onset of the paroxysmal phase rarely alters the clinical course. </a:t>
            </a:r>
          </a:p>
          <a:p>
            <a:endParaRPr lang="en-US" dirty="0"/>
          </a:p>
        </p:txBody>
      </p:sp>
    </p:spTree>
    <p:extLst>
      <p:ext uri="{BB962C8B-B14F-4D97-AF65-F5344CB8AC3E}">
        <p14:creationId xmlns="" xmlns:p14="http://schemas.microsoft.com/office/powerpoint/2010/main" val="40028597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Prevention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pPr algn="just"/>
            <a:r>
              <a:rPr lang="en-US" sz="3200" dirty="0" smtClean="0">
                <a:latin typeface="Cambria" pitchFamily="18" charset="0"/>
              </a:rPr>
              <a:t>Every </a:t>
            </a:r>
            <a:r>
              <a:rPr lang="en-US" sz="3200" dirty="0">
                <a:latin typeface="Cambria" pitchFamily="18" charset="0"/>
              </a:rPr>
              <a:t>infant should receive three injections of pertussis vaccine during the first year of life </a:t>
            </a:r>
          </a:p>
          <a:p>
            <a:pPr algn="just"/>
            <a:r>
              <a:rPr lang="en-US" sz="3200" dirty="0" smtClean="0">
                <a:latin typeface="Cambria" pitchFamily="18" charset="0"/>
              </a:rPr>
              <a:t>In </a:t>
            </a:r>
            <a:r>
              <a:rPr lang="en-US" sz="3200" dirty="0">
                <a:latin typeface="Cambria" pitchFamily="18" charset="0"/>
              </a:rPr>
              <a:t>Kenya Pertussis vaccine is usually administered in combination with toxoids of diphtheria and tetanus and Hepatitis B and Haemophilus influenza type B as Pentavalent vaccine at 6, 10 and 14 weeks. </a:t>
            </a:r>
          </a:p>
          <a:p>
            <a:endParaRPr lang="en-US" dirty="0"/>
          </a:p>
        </p:txBody>
      </p:sp>
    </p:spTree>
    <p:extLst>
      <p:ext uri="{BB962C8B-B14F-4D97-AF65-F5344CB8AC3E}">
        <p14:creationId xmlns="" xmlns:p14="http://schemas.microsoft.com/office/powerpoint/2010/main" val="9573774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Cambria" pitchFamily="18" charset="0"/>
              </a:rPr>
              <a:t>CHLAMYDIA </a:t>
            </a:r>
          </a:p>
        </p:txBody>
      </p:sp>
      <p:sp>
        <p:nvSpPr>
          <p:cNvPr id="3" name="Content Placeholder 2"/>
          <p:cNvSpPr>
            <a:spLocks noGrp="1"/>
          </p:cNvSpPr>
          <p:nvPr>
            <p:ph sz="quarter" idx="1"/>
          </p:nvPr>
        </p:nvSpPr>
        <p:spPr>
          <a:xfrm>
            <a:off x="152400" y="1295400"/>
            <a:ext cx="8839200" cy="5410200"/>
          </a:xfrm>
        </p:spPr>
        <p:txBody>
          <a:bodyPr>
            <a:normAutofit/>
          </a:bodyPr>
          <a:lstStyle/>
          <a:p>
            <a:pPr marL="0" indent="0" algn="just">
              <a:buNone/>
            </a:pPr>
            <a:r>
              <a:rPr lang="en-US" sz="3200" smtClean="0">
                <a:latin typeface="Cambria" pitchFamily="18" charset="0"/>
              </a:rPr>
              <a:t>Chlamydia </a:t>
            </a:r>
            <a:r>
              <a:rPr lang="en-US" sz="3200" dirty="0">
                <a:latin typeface="Cambria" pitchFamily="18" charset="0"/>
              </a:rPr>
              <a:t>that infect humans are divided into three </a:t>
            </a:r>
            <a:r>
              <a:rPr lang="en-US" sz="3200" i="1" dirty="0" smtClean="0">
                <a:latin typeface="Cambria" pitchFamily="18" charset="0"/>
              </a:rPr>
              <a:t>species:</a:t>
            </a:r>
          </a:p>
          <a:p>
            <a:pPr algn="just"/>
            <a:r>
              <a:rPr lang="en-US" sz="3200" i="1" dirty="0" smtClean="0">
                <a:latin typeface="Cambria" pitchFamily="18" charset="0"/>
              </a:rPr>
              <a:t>Chlamydia </a:t>
            </a:r>
            <a:r>
              <a:rPr lang="en-US" sz="3200" i="1" dirty="0">
                <a:latin typeface="Cambria" pitchFamily="18" charset="0"/>
              </a:rPr>
              <a:t>trachomatis, </a:t>
            </a:r>
            <a:endParaRPr lang="en-US" sz="3200" i="1" dirty="0" smtClean="0">
              <a:latin typeface="Cambria" pitchFamily="18" charset="0"/>
            </a:endParaRPr>
          </a:p>
          <a:p>
            <a:pPr algn="just"/>
            <a:r>
              <a:rPr lang="en-US" sz="3200" i="1" dirty="0" smtClean="0">
                <a:latin typeface="Cambria" pitchFamily="18" charset="0"/>
              </a:rPr>
              <a:t>Chlamydia </a:t>
            </a:r>
            <a:r>
              <a:rPr lang="en-US" sz="3200" i="1" dirty="0">
                <a:latin typeface="Cambria" pitchFamily="18" charset="0"/>
              </a:rPr>
              <a:t>pneumoniae, </a:t>
            </a:r>
            <a:r>
              <a:rPr lang="en-US" sz="3200" dirty="0">
                <a:latin typeface="Cambria" pitchFamily="18" charset="0"/>
              </a:rPr>
              <a:t>and </a:t>
            </a:r>
            <a:endParaRPr lang="en-US" sz="3200" i="1" dirty="0">
              <a:latin typeface="Cambria" pitchFamily="18" charset="0"/>
            </a:endParaRPr>
          </a:p>
          <a:p>
            <a:pPr algn="just"/>
            <a:r>
              <a:rPr lang="en-US" sz="3200" i="1" dirty="0" smtClean="0">
                <a:latin typeface="Cambria" pitchFamily="18" charset="0"/>
              </a:rPr>
              <a:t> Chlamydia </a:t>
            </a:r>
            <a:r>
              <a:rPr lang="en-US" sz="3200" i="1" dirty="0">
                <a:latin typeface="Cambria" pitchFamily="18" charset="0"/>
              </a:rPr>
              <a:t>psittaci </a:t>
            </a:r>
            <a:endParaRPr lang="en-US" sz="3200" dirty="0">
              <a:latin typeface="Cambria" pitchFamily="18" charset="0"/>
            </a:endParaRPr>
          </a:p>
          <a:p>
            <a:pPr marL="0" indent="0">
              <a:buNone/>
            </a:pPr>
            <a:r>
              <a:rPr lang="en-US" sz="3200" dirty="0">
                <a:latin typeface="Cambria" pitchFamily="18" charset="0"/>
              </a:rPr>
              <a:t>Takes on two forms in its life cycle: </a:t>
            </a:r>
          </a:p>
          <a:p>
            <a:r>
              <a:rPr lang="en-US" sz="3200" dirty="0" smtClean="0">
                <a:latin typeface="Cambria" pitchFamily="18" charset="0"/>
              </a:rPr>
              <a:t>Elementary </a:t>
            </a:r>
            <a:r>
              <a:rPr lang="en-US" sz="3200" dirty="0">
                <a:latin typeface="Cambria" pitchFamily="18" charset="0"/>
              </a:rPr>
              <a:t>body (EB) </a:t>
            </a:r>
          </a:p>
          <a:p>
            <a:r>
              <a:rPr lang="en-US" sz="3200" dirty="0" smtClean="0">
                <a:latin typeface="Cambria" pitchFamily="18" charset="0"/>
              </a:rPr>
              <a:t>Reticulate </a:t>
            </a:r>
            <a:r>
              <a:rPr lang="en-US" sz="3200" dirty="0">
                <a:latin typeface="Cambria" pitchFamily="18" charset="0"/>
              </a:rPr>
              <a:t>body (RB) </a:t>
            </a:r>
          </a:p>
          <a:p>
            <a:endParaRPr lang="en-US" dirty="0" smtClean="0"/>
          </a:p>
        </p:txBody>
      </p:sp>
    </p:spTree>
    <p:extLst>
      <p:ext uri="{BB962C8B-B14F-4D97-AF65-F5344CB8AC3E}">
        <p14:creationId xmlns="" xmlns:p14="http://schemas.microsoft.com/office/powerpoint/2010/main" val="329494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b="1" dirty="0" smtClean="0">
                <a:solidFill>
                  <a:srgbClr val="FF0000"/>
                </a:solidFill>
                <a:latin typeface="Cambria" pitchFamily="18" charset="0"/>
              </a:rPr>
              <a:t>Diseases Associated with </a:t>
            </a:r>
            <a:r>
              <a:rPr lang="en-US" sz="3200" b="1" i="1" dirty="0" smtClean="0">
                <a:solidFill>
                  <a:srgbClr val="FF0000"/>
                </a:solidFill>
                <a:latin typeface="Cambria" pitchFamily="18" charset="0"/>
              </a:rPr>
              <a:t>N. meningitidis </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marL="0" indent="0">
              <a:buNone/>
            </a:pPr>
            <a:r>
              <a:rPr lang="en-US" b="1" dirty="0" smtClean="0">
                <a:latin typeface="Cambria" pitchFamily="18" charset="0"/>
              </a:rPr>
              <a:t>Following </a:t>
            </a:r>
            <a:r>
              <a:rPr lang="en-US" b="1" dirty="0">
                <a:latin typeface="Cambria" pitchFamily="18" charset="0"/>
              </a:rPr>
              <a:t>dissemination of virulent organisms from the nasopharynx: </a:t>
            </a:r>
            <a:endParaRPr lang="en-US" dirty="0">
              <a:latin typeface="Cambria" pitchFamily="18" charset="0"/>
            </a:endParaRPr>
          </a:p>
          <a:p>
            <a:r>
              <a:rPr lang="en-US" dirty="0" smtClean="0">
                <a:latin typeface="Cambria" pitchFamily="18" charset="0"/>
              </a:rPr>
              <a:t>Meningitis </a:t>
            </a:r>
            <a:endParaRPr lang="en-US" dirty="0" smtClean="0">
              <a:effectLst/>
              <a:latin typeface="Cambria" pitchFamily="18" charset="0"/>
            </a:endParaRPr>
          </a:p>
          <a:p>
            <a:r>
              <a:rPr lang="en-US" dirty="0" smtClean="0">
                <a:latin typeface="Cambria" pitchFamily="18" charset="0"/>
              </a:rPr>
              <a:t>Septicemia </a:t>
            </a:r>
            <a:r>
              <a:rPr lang="en-US" dirty="0">
                <a:latin typeface="Cambria" pitchFamily="18" charset="0"/>
              </a:rPr>
              <a:t>(meningococcemia) with or without meningitis </a:t>
            </a:r>
            <a:endParaRPr lang="en-US" dirty="0" smtClean="0">
              <a:effectLst/>
              <a:latin typeface="Cambria" pitchFamily="18" charset="0"/>
            </a:endParaRPr>
          </a:p>
          <a:p>
            <a:r>
              <a:rPr lang="en-US" dirty="0" err="1" smtClean="0">
                <a:latin typeface="Cambria" pitchFamily="18" charset="0"/>
              </a:rPr>
              <a:t>Meningo</a:t>
            </a:r>
            <a:r>
              <a:rPr lang="en-US" dirty="0" smtClean="0">
                <a:latin typeface="Cambria" pitchFamily="18" charset="0"/>
              </a:rPr>
              <a:t>-encephalitis </a:t>
            </a:r>
            <a:endParaRPr lang="en-US" dirty="0" smtClean="0">
              <a:effectLst/>
              <a:latin typeface="Cambria" pitchFamily="18" charset="0"/>
            </a:endParaRPr>
          </a:p>
          <a:p>
            <a:r>
              <a:rPr lang="en-US" dirty="0" smtClean="0">
                <a:latin typeface="Cambria" pitchFamily="18" charset="0"/>
              </a:rPr>
              <a:t>Pneumonia </a:t>
            </a:r>
            <a:endParaRPr lang="en-US" dirty="0" smtClean="0">
              <a:effectLst/>
              <a:latin typeface="Cambria" pitchFamily="18" charset="0"/>
            </a:endParaRPr>
          </a:p>
          <a:p>
            <a:r>
              <a:rPr lang="en-US" dirty="0" smtClean="0">
                <a:latin typeface="Cambria" pitchFamily="18" charset="0"/>
              </a:rPr>
              <a:t>Arthritis </a:t>
            </a:r>
            <a:endParaRPr lang="en-US" dirty="0" smtClean="0">
              <a:effectLst/>
              <a:latin typeface="Cambria" pitchFamily="18" charset="0"/>
            </a:endParaRPr>
          </a:p>
          <a:p>
            <a:r>
              <a:rPr lang="en-US" dirty="0" smtClean="0">
                <a:latin typeface="Cambria" pitchFamily="18" charset="0"/>
              </a:rPr>
              <a:t>Urethritis </a:t>
            </a:r>
            <a:endParaRPr lang="en-US" dirty="0" smtClean="0">
              <a:effectLst/>
              <a:latin typeface="Cambria" pitchFamily="18" charset="0"/>
            </a:endParaRPr>
          </a:p>
          <a:p>
            <a:pPr marL="0" indent="0">
              <a:buNone/>
            </a:pPr>
            <a:r>
              <a:rPr lang="en-US" dirty="0"/>
              <a:t> </a:t>
            </a:r>
          </a:p>
          <a:p>
            <a:endParaRPr lang="en-US" dirty="0"/>
          </a:p>
        </p:txBody>
      </p:sp>
    </p:spTree>
    <p:extLst>
      <p:ext uri="{BB962C8B-B14F-4D97-AF65-F5344CB8AC3E}">
        <p14:creationId xmlns="" xmlns:p14="http://schemas.microsoft.com/office/powerpoint/2010/main" val="311788367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b="1" i="1" dirty="0">
                <a:solidFill>
                  <a:srgbClr val="FF0000"/>
                </a:solidFill>
                <a:latin typeface="Cambria" pitchFamily="18" charset="0"/>
              </a:rPr>
              <a:t>C. trachomatis </a:t>
            </a:r>
            <a:r>
              <a:rPr lang="en-US" sz="3600" b="1" dirty="0">
                <a:solidFill>
                  <a:srgbClr val="FF0000"/>
                </a:solidFill>
                <a:latin typeface="Cambria" pitchFamily="18" charset="0"/>
              </a:rPr>
              <a:t>Infection in Men </a:t>
            </a:r>
            <a:br>
              <a:rPr lang="en-US" sz="3600" b="1" dirty="0">
                <a:solidFill>
                  <a:srgbClr val="FF0000"/>
                </a:solidFill>
                <a:latin typeface="Cambria" pitchFamily="18" charset="0"/>
              </a:rPr>
            </a:br>
            <a:endParaRPr lang="en-US" sz="3600" b="1"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653272" cy="4797552"/>
          </a:xfrm>
        </p:spPr>
        <p:txBody>
          <a:bodyPr>
            <a:normAutofit/>
          </a:bodyPr>
          <a:lstStyle/>
          <a:p>
            <a:r>
              <a:rPr lang="en-US" sz="3200" dirty="0" smtClean="0">
                <a:latin typeface="Cambria" pitchFamily="18" charset="0"/>
              </a:rPr>
              <a:t>Urethritis–One </a:t>
            </a:r>
            <a:r>
              <a:rPr lang="en-US" sz="3200" dirty="0">
                <a:latin typeface="Cambria" pitchFamily="18" charset="0"/>
              </a:rPr>
              <a:t>cause of non-gonococcal urethritis (NGU) </a:t>
            </a:r>
          </a:p>
          <a:p>
            <a:r>
              <a:rPr lang="en-US" sz="3200" dirty="0" smtClean="0">
                <a:latin typeface="Cambria" pitchFamily="18" charset="0"/>
              </a:rPr>
              <a:t>Majority </a:t>
            </a:r>
            <a:r>
              <a:rPr lang="en-US" sz="3200" dirty="0">
                <a:latin typeface="Cambria" pitchFamily="18" charset="0"/>
              </a:rPr>
              <a:t>(&gt;50%) asymptomatic </a:t>
            </a:r>
          </a:p>
          <a:p>
            <a:r>
              <a:rPr lang="en-US" sz="3200" dirty="0" smtClean="0">
                <a:latin typeface="Cambria" pitchFamily="18" charset="0"/>
              </a:rPr>
              <a:t>Symptoms/signs </a:t>
            </a:r>
            <a:r>
              <a:rPr lang="en-US" sz="3200" dirty="0">
                <a:latin typeface="Cambria" pitchFamily="18" charset="0"/>
              </a:rPr>
              <a:t>if present: </a:t>
            </a:r>
            <a:r>
              <a:rPr lang="en-US" sz="3200" dirty="0" err="1">
                <a:latin typeface="Cambria" pitchFamily="18" charset="0"/>
              </a:rPr>
              <a:t>mucoid</a:t>
            </a:r>
            <a:r>
              <a:rPr lang="en-US" sz="3200" dirty="0">
                <a:latin typeface="Cambria" pitchFamily="18" charset="0"/>
              </a:rPr>
              <a:t> or clear urethral discharge, dysuria </a:t>
            </a:r>
          </a:p>
          <a:p>
            <a:pPr marL="0" indent="0">
              <a:buNone/>
            </a:pPr>
            <a:r>
              <a:rPr lang="en-US" sz="3200" dirty="0" smtClean="0">
                <a:latin typeface="Cambria" pitchFamily="18" charset="0"/>
              </a:rPr>
              <a:t>Complicates </a:t>
            </a:r>
            <a:r>
              <a:rPr lang="en-US" sz="3200" dirty="0">
                <a:latin typeface="Cambria" pitchFamily="18" charset="0"/>
              </a:rPr>
              <a:t>to; </a:t>
            </a:r>
          </a:p>
          <a:p>
            <a:r>
              <a:rPr lang="en-US" sz="3200" dirty="0" smtClean="0">
                <a:latin typeface="Cambria" pitchFamily="18" charset="0"/>
              </a:rPr>
              <a:t>Epididymitis </a:t>
            </a:r>
            <a:endParaRPr lang="en-US" sz="3200" dirty="0">
              <a:latin typeface="Cambria" pitchFamily="18" charset="0"/>
            </a:endParaRPr>
          </a:p>
          <a:p>
            <a:r>
              <a:rPr lang="en-US" sz="3200" dirty="0" smtClean="0">
                <a:latin typeface="Cambria" pitchFamily="18" charset="0"/>
              </a:rPr>
              <a:t>Reiter’s </a:t>
            </a:r>
            <a:r>
              <a:rPr lang="en-US" sz="3200" dirty="0">
                <a:latin typeface="Cambria" pitchFamily="18" charset="0"/>
              </a:rPr>
              <a:t>Syndrome - Rarely occurs in women </a:t>
            </a:r>
          </a:p>
        </p:txBody>
      </p:sp>
    </p:spTree>
    <p:extLst>
      <p:ext uri="{BB962C8B-B14F-4D97-AF65-F5344CB8AC3E}">
        <p14:creationId xmlns="" xmlns:p14="http://schemas.microsoft.com/office/powerpoint/2010/main" val="20261194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a:bodyPr>
          <a:lstStyle/>
          <a:p>
            <a:r>
              <a:rPr lang="en-US" b="1" i="1" dirty="0">
                <a:solidFill>
                  <a:srgbClr val="FF0000"/>
                </a:solidFill>
                <a:latin typeface="Cambria" pitchFamily="18" charset="0"/>
              </a:rPr>
              <a:t>C. trachomatis </a:t>
            </a:r>
            <a:r>
              <a:rPr lang="en-US" b="1" dirty="0">
                <a:solidFill>
                  <a:srgbClr val="FF0000"/>
                </a:solidFill>
                <a:latin typeface="Cambria" pitchFamily="18" charset="0"/>
              </a:rPr>
              <a:t>Infections in Women </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915400" cy="4873752"/>
          </a:xfrm>
        </p:spPr>
        <p:txBody>
          <a:bodyPr>
            <a:normAutofit lnSpcReduction="10000"/>
          </a:bodyPr>
          <a:lstStyle/>
          <a:p>
            <a:r>
              <a:rPr lang="en-US" sz="3200" dirty="0" smtClean="0">
                <a:latin typeface="Cambria" pitchFamily="18" charset="0"/>
              </a:rPr>
              <a:t>Cervicitis </a:t>
            </a:r>
            <a:r>
              <a:rPr lang="en-US" sz="3200" dirty="0">
                <a:latin typeface="Cambria" pitchFamily="18" charset="0"/>
              </a:rPr>
              <a:t>- Majority (70%-80%) are asymptomatic </a:t>
            </a:r>
          </a:p>
          <a:p>
            <a:r>
              <a:rPr lang="en-US" sz="3200" dirty="0" smtClean="0">
                <a:latin typeface="Cambria" pitchFamily="18" charset="0"/>
              </a:rPr>
              <a:t>Local </a:t>
            </a:r>
            <a:r>
              <a:rPr lang="en-US" sz="3200" dirty="0">
                <a:latin typeface="Cambria" pitchFamily="18" charset="0"/>
              </a:rPr>
              <a:t>signs of infection, when present, include: </a:t>
            </a:r>
          </a:p>
          <a:p>
            <a:r>
              <a:rPr lang="en-US" sz="3200" dirty="0" smtClean="0">
                <a:latin typeface="Cambria" pitchFamily="18" charset="0"/>
              </a:rPr>
              <a:t>Mucopurulent </a:t>
            </a:r>
            <a:r>
              <a:rPr lang="en-US" sz="3200" dirty="0" err="1">
                <a:latin typeface="Cambria" pitchFamily="18" charset="0"/>
              </a:rPr>
              <a:t>endocervical</a:t>
            </a:r>
            <a:r>
              <a:rPr lang="en-US" sz="3200" dirty="0">
                <a:latin typeface="Cambria" pitchFamily="18" charset="0"/>
              </a:rPr>
              <a:t> discharge </a:t>
            </a:r>
          </a:p>
          <a:p>
            <a:r>
              <a:rPr lang="en-US" sz="3200" dirty="0" smtClean="0">
                <a:latin typeface="Cambria" pitchFamily="18" charset="0"/>
              </a:rPr>
              <a:t>Urethritis </a:t>
            </a:r>
            <a:r>
              <a:rPr lang="en-US" sz="3200" dirty="0">
                <a:latin typeface="Cambria" pitchFamily="18" charset="0"/>
              </a:rPr>
              <a:t>- Usually asymptomatic </a:t>
            </a:r>
          </a:p>
          <a:p>
            <a:pPr marL="0" indent="0">
              <a:buNone/>
            </a:pPr>
            <a:r>
              <a:rPr lang="en-US" sz="3200" dirty="0" smtClean="0">
                <a:latin typeface="Cambria" pitchFamily="18" charset="0"/>
              </a:rPr>
              <a:t>Complications </a:t>
            </a:r>
            <a:r>
              <a:rPr lang="en-US" sz="3200" dirty="0">
                <a:latin typeface="Cambria" pitchFamily="18" charset="0"/>
              </a:rPr>
              <a:t>- Pelvic Inflammatory Disease (PID) </a:t>
            </a:r>
          </a:p>
          <a:p>
            <a:r>
              <a:rPr lang="en-US" sz="3200" dirty="0">
                <a:latin typeface="Cambria" pitchFamily="18" charset="0"/>
              </a:rPr>
              <a:t>(Salpingitis, </a:t>
            </a:r>
            <a:r>
              <a:rPr lang="en-US" sz="3200" dirty="0" err="1">
                <a:latin typeface="Cambria" pitchFamily="18" charset="0"/>
              </a:rPr>
              <a:t>Endometritis</a:t>
            </a:r>
            <a:r>
              <a:rPr lang="en-US" sz="3200" dirty="0">
                <a:latin typeface="Cambria" pitchFamily="18" charset="0"/>
              </a:rPr>
              <a:t>) </a:t>
            </a:r>
          </a:p>
          <a:p>
            <a:r>
              <a:rPr lang="en-US" sz="3200" dirty="0" smtClean="0">
                <a:latin typeface="Cambria" pitchFamily="18" charset="0"/>
              </a:rPr>
              <a:t>Reiter’s </a:t>
            </a:r>
            <a:r>
              <a:rPr lang="en-US" sz="3200" dirty="0">
                <a:latin typeface="Cambria" pitchFamily="18" charset="0"/>
              </a:rPr>
              <a:t>Syndrome </a:t>
            </a:r>
          </a:p>
          <a:p>
            <a:endParaRPr lang="en-US" dirty="0"/>
          </a:p>
        </p:txBody>
      </p:sp>
    </p:spTree>
    <p:extLst>
      <p:ext uri="{BB962C8B-B14F-4D97-AF65-F5344CB8AC3E}">
        <p14:creationId xmlns="" xmlns:p14="http://schemas.microsoft.com/office/powerpoint/2010/main" val="33493478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fr-FR" b="1" i="1" dirty="0">
                <a:solidFill>
                  <a:srgbClr val="FF0000"/>
                </a:solidFill>
              </a:rPr>
              <a:t>C. trachomatis </a:t>
            </a:r>
            <a:r>
              <a:rPr lang="fr-FR" b="1" dirty="0">
                <a:solidFill>
                  <a:srgbClr val="FF0000"/>
                </a:solidFill>
              </a:rPr>
              <a:t>Infections in Infants </a:t>
            </a:r>
            <a:br>
              <a:rPr lang="fr-FR" b="1" dirty="0">
                <a:solidFill>
                  <a:srgbClr val="FF0000"/>
                </a:solidFill>
              </a:rPr>
            </a:br>
            <a:endParaRPr lang="en-US" b="1" dirty="0">
              <a:solidFill>
                <a:srgbClr val="FF0000"/>
              </a:solidFill>
            </a:endParaRPr>
          </a:p>
        </p:txBody>
      </p:sp>
      <p:sp>
        <p:nvSpPr>
          <p:cNvPr id="3" name="Content Placeholder 2"/>
          <p:cNvSpPr>
            <a:spLocks noGrp="1"/>
          </p:cNvSpPr>
          <p:nvPr>
            <p:ph sz="quarter" idx="1"/>
          </p:nvPr>
        </p:nvSpPr>
        <p:spPr/>
        <p:txBody>
          <a:bodyPr/>
          <a:lstStyle/>
          <a:p>
            <a:r>
              <a:rPr lang="en-US" sz="3200" dirty="0" smtClean="0">
                <a:latin typeface="Cambria" pitchFamily="18" charset="0"/>
              </a:rPr>
              <a:t>Perinatal </a:t>
            </a:r>
            <a:r>
              <a:rPr lang="en-US" sz="3200" dirty="0">
                <a:latin typeface="Cambria" pitchFamily="18" charset="0"/>
              </a:rPr>
              <a:t>clinical manifestations: </a:t>
            </a:r>
          </a:p>
          <a:p>
            <a:r>
              <a:rPr lang="en-US" sz="3200" dirty="0" smtClean="0">
                <a:latin typeface="Cambria" pitchFamily="18" charset="0"/>
              </a:rPr>
              <a:t>Inclusion </a:t>
            </a:r>
            <a:r>
              <a:rPr lang="en-US" sz="3200" dirty="0">
                <a:latin typeface="Cambria" pitchFamily="18" charset="0"/>
              </a:rPr>
              <a:t>conjunctivitis </a:t>
            </a:r>
          </a:p>
          <a:p>
            <a:r>
              <a:rPr lang="en-US" sz="3200" dirty="0" smtClean="0">
                <a:latin typeface="Cambria" pitchFamily="18" charset="0"/>
              </a:rPr>
              <a:t>Pneumonia </a:t>
            </a:r>
            <a:endParaRPr lang="en-US" sz="3200" dirty="0">
              <a:latin typeface="Cambria" pitchFamily="18" charset="0"/>
            </a:endParaRPr>
          </a:p>
          <a:p>
            <a:endParaRPr lang="en-US" dirty="0"/>
          </a:p>
        </p:txBody>
      </p:sp>
    </p:spTree>
    <p:extLst>
      <p:ext uri="{BB962C8B-B14F-4D97-AF65-F5344CB8AC3E}">
        <p14:creationId xmlns="" xmlns:p14="http://schemas.microsoft.com/office/powerpoint/2010/main" val="35271117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b="1" dirty="0">
                <a:solidFill>
                  <a:srgbClr val="FF0000"/>
                </a:solidFill>
                <a:latin typeface="Cambria" pitchFamily="18" charset="0"/>
              </a:rPr>
              <a:t>Clinical Findings </a:t>
            </a:r>
            <a:br>
              <a:rPr lang="en-US" sz="3600" b="1" dirty="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527048"/>
            <a:ext cx="8915400" cy="4797552"/>
          </a:xfrm>
        </p:spPr>
        <p:txBody>
          <a:bodyPr>
            <a:normAutofit fontScale="92500" lnSpcReduction="10000"/>
          </a:bodyPr>
          <a:lstStyle/>
          <a:p>
            <a:pPr algn="just"/>
            <a:r>
              <a:rPr lang="en-US" sz="3200" dirty="0" smtClean="0">
                <a:latin typeface="Cambria" pitchFamily="18" charset="0"/>
              </a:rPr>
              <a:t>Several </a:t>
            </a:r>
            <a:r>
              <a:rPr lang="en-US" sz="3200" dirty="0">
                <a:latin typeface="Cambria" pitchFamily="18" charset="0"/>
              </a:rPr>
              <a:t>days to several weeks after exposure, a small, </a:t>
            </a:r>
            <a:r>
              <a:rPr lang="en-US" sz="3200" dirty="0" smtClean="0">
                <a:latin typeface="Cambria" pitchFamily="18" charset="0"/>
              </a:rPr>
              <a:t>papule </a:t>
            </a:r>
            <a:r>
              <a:rPr lang="en-US" sz="3200" dirty="0">
                <a:latin typeface="Cambria" pitchFamily="18" charset="0"/>
              </a:rPr>
              <a:t>or vesicle develops on any part of the external genitalia, anus, rectum, or elsewhere. The lesion may ulcerate, but usually it remains unnoticed and heals in a few days. Soon thereafter, the regional lymph nodes enlarge and tend to become matted and painful. </a:t>
            </a:r>
          </a:p>
          <a:p>
            <a:pPr algn="just"/>
            <a:r>
              <a:rPr lang="en-US" sz="3200" dirty="0">
                <a:latin typeface="Cambria" pitchFamily="18" charset="0"/>
              </a:rPr>
              <a:t>The nodes suppurate and discharge pus. In females and in homosexual males, the perirectal nodes are involved, with proctitis and a bloody mucopurulent anal discharge. </a:t>
            </a:r>
          </a:p>
          <a:p>
            <a:endParaRPr lang="en-US" dirty="0"/>
          </a:p>
          <a:p>
            <a:endParaRPr lang="en-US" dirty="0"/>
          </a:p>
        </p:txBody>
      </p:sp>
    </p:spTree>
    <p:extLst>
      <p:ext uri="{BB962C8B-B14F-4D97-AF65-F5344CB8AC3E}">
        <p14:creationId xmlns="" xmlns:p14="http://schemas.microsoft.com/office/powerpoint/2010/main" val="9302328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r>
              <a:rPr lang="en-US" sz="3600" b="1" dirty="0">
                <a:solidFill>
                  <a:srgbClr val="FF0000"/>
                </a:solidFill>
                <a:latin typeface="Cambria" pitchFamily="18" charset="0"/>
              </a:rPr>
              <a:t>Diagnosis </a:t>
            </a:r>
            <a:br>
              <a:rPr lang="en-US" sz="3600" b="1" dirty="0">
                <a:solidFill>
                  <a:srgbClr val="FF0000"/>
                </a:solidFill>
                <a:latin typeface="Cambria" pitchFamily="18" charset="0"/>
              </a:rPr>
            </a:br>
            <a:endParaRPr lang="en-US" sz="3600" b="1" dirty="0">
              <a:solidFill>
                <a:srgbClr val="FF0000"/>
              </a:solidFill>
              <a:latin typeface="Cambria" pitchFamily="18" charset="0"/>
            </a:endParaRPr>
          </a:p>
        </p:txBody>
      </p:sp>
      <p:sp>
        <p:nvSpPr>
          <p:cNvPr id="3" name="Content Placeholder 2"/>
          <p:cNvSpPr>
            <a:spLocks noGrp="1"/>
          </p:cNvSpPr>
          <p:nvPr>
            <p:ph sz="quarter" idx="1"/>
          </p:nvPr>
        </p:nvSpPr>
        <p:spPr/>
        <p:txBody>
          <a:bodyPr/>
          <a:lstStyle/>
          <a:p>
            <a:r>
              <a:rPr lang="en-US" dirty="0" smtClean="0">
                <a:latin typeface="Cambria" pitchFamily="18" charset="0"/>
              </a:rPr>
              <a:t>Culture </a:t>
            </a:r>
            <a:endParaRPr lang="en-US" dirty="0">
              <a:latin typeface="Cambria" pitchFamily="18" charset="0"/>
            </a:endParaRPr>
          </a:p>
          <a:p>
            <a:pPr marL="0" indent="0">
              <a:buNone/>
            </a:pPr>
            <a:r>
              <a:rPr lang="en-US" dirty="0" smtClean="0">
                <a:latin typeface="Cambria" pitchFamily="18" charset="0"/>
              </a:rPr>
              <a:t>Non-culture </a:t>
            </a:r>
            <a:r>
              <a:rPr lang="en-US" dirty="0">
                <a:latin typeface="Cambria" pitchFamily="18" charset="0"/>
              </a:rPr>
              <a:t>tests </a:t>
            </a:r>
          </a:p>
          <a:p>
            <a:r>
              <a:rPr lang="en-US" dirty="0" smtClean="0">
                <a:latin typeface="Cambria" pitchFamily="18" charset="0"/>
              </a:rPr>
              <a:t>Nucleic </a:t>
            </a:r>
            <a:r>
              <a:rPr lang="en-US" dirty="0">
                <a:latin typeface="Cambria" pitchFamily="18" charset="0"/>
              </a:rPr>
              <a:t>Acid Amplification Tests (NAATs) </a:t>
            </a:r>
          </a:p>
          <a:p>
            <a:r>
              <a:rPr lang="en-US" dirty="0" smtClean="0">
                <a:latin typeface="Cambria" pitchFamily="18" charset="0"/>
              </a:rPr>
              <a:t>Non-Nucleic </a:t>
            </a:r>
            <a:r>
              <a:rPr lang="en-US" dirty="0">
                <a:latin typeface="Cambria" pitchFamily="18" charset="0"/>
              </a:rPr>
              <a:t>Acid Amplification Tests (Non-NAATs) </a:t>
            </a:r>
          </a:p>
          <a:p>
            <a:r>
              <a:rPr lang="en-US" dirty="0" smtClean="0">
                <a:latin typeface="Cambria" pitchFamily="18" charset="0"/>
              </a:rPr>
              <a:t>Serology </a:t>
            </a:r>
            <a:endParaRPr lang="en-US" dirty="0">
              <a:latin typeface="Cambria" pitchFamily="18" charset="0"/>
            </a:endParaRPr>
          </a:p>
          <a:p>
            <a:pPr marL="0" indent="0">
              <a:buNone/>
            </a:pPr>
            <a:endParaRPr lang="en-US" dirty="0"/>
          </a:p>
        </p:txBody>
      </p:sp>
    </p:spTree>
    <p:extLst>
      <p:ext uri="{BB962C8B-B14F-4D97-AF65-F5344CB8AC3E}">
        <p14:creationId xmlns="" xmlns:p14="http://schemas.microsoft.com/office/powerpoint/2010/main" val="201009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latin typeface="Cambria" pitchFamily="18" charset="0"/>
            </a:endParaRPr>
          </a:p>
        </p:txBody>
      </p:sp>
      <p:sp>
        <p:nvSpPr>
          <p:cNvPr id="2" name="Title 1"/>
          <p:cNvSpPr>
            <a:spLocks noGrp="1"/>
          </p:cNvSpPr>
          <p:nvPr>
            <p:ph type="ctrTitle"/>
          </p:nvPr>
        </p:nvSpPr>
        <p:spPr/>
        <p:txBody>
          <a:bodyPr>
            <a:noAutofit/>
          </a:bodyPr>
          <a:lstStyle/>
          <a:p>
            <a:r>
              <a:rPr lang="en-US" sz="4800" b="1" dirty="0">
                <a:solidFill>
                  <a:srgbClr val="FF0000"/>
                </a:solidFill>
                <a:latin typeface="Cambria" pitchFamily="18" charset="0"/>
              </a:rPr>
              <a:t>NEISSERIA </a:t>
            </a:r>
            <a:r>
              <a:rPr lang="en-US" sz="4800" dirty="0">
                <a:solidFill>
                  <a:srgbClr val="FF0000"/>
                </a:solidFill>
                <a:latin typeface="Cambria" pitchFamily="18" charset="0"/>
              </a:rPr>
              <a:t/>
            </a:r>
            <a:br>
              <a:rPr lang="en-US" sz="4800" dirty="0">
                <a:solidFill>
                  <a:srgbClr val="FF0000"/>
                </a:solidFill>
                <a:latin typeface="Cambria" pitchFamily="18" charset="0"/>
              </a:rPr>
            </a:br>
            <a:endParaRPr lang="en-US" sz="4800" dirty="0">
              <a:latin typeface="Cambria" pitchFamily="18" charset="0"/>
            </a:endParaRPr>
          </a:p>
        </p:txBody>
      </p:sp>
    </p:spTree>
    <p:extLst>
      <p:ext uri="{BB962C8B-B14F-4D97-AF65-F5344CB8AC3E}">
        <p14:creationId xmlns="" xmlns:p14="http://schemas.microsoft.com/office/powerpoint/2010/main" val="272231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200" b="1" dirty="0" smtClean="0">
                <a:solidFill>
                  <a:srgbClr val="FF0000"/>
                </a:solidFill>
                <a:latin typeface="Cambria" pitchFamily="18" charset="0"/>
              </a:rPr>
              <a:t>Epidemiology of Meningococcal Disease </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b="1" dirty="0" smtClean="0">
                <a:latin typeface="Cambria" pitchFamily="18" charset="0"/>
              </a:rPr>
              <a:t>Humans are the </a:t>
            </a:r>
            <a:r>
              <a:rPr lang="en-US" b="1" dirty="0">
                <a:latin typeface="Cambria" pitchFamily="18" charset="0"/>
              </a:rPr>
              <a:t>only natural hosts </a:t>
            </a:r>
            <a:endParaRPr lang="en-US" dirty="0">
              <a:latin typeface="Cambria" pitchFamily="18" charset="0"/>
            </a:endParaRPr>
          </a:p>
          <a:p>
            <a:pPr algn="just"/>
            <a:r>
              <a:rPr lang="en-US" b="1" dirty="0" smtClean="0">
                <a:latin typeface="Cambria" pitchFamily="18" charset="0"/>
              </a:rPr>
              <a:t>Person-to-person </a:t>
            </a:r>
            <a:r>
              <a:rPr lang="en-US" b="1" dirty="0">
                <a:latin typeface="Cambria" pitchFamily="18" charset="0"/>
              </a:rPr>
              <a:t>transmission </a:t>
            </a:r>
            <a:r>
              <a:rPr lang="en-US" dirty="0">
                <a:latin typeface="Cambria" pitchFamily="18" charset="0"/>
              </a:rPr>
              <a:t>by aerosolization of respiratory tract secretions in crowded conditions </a:t>
            </a:r>
          </a:p>
          <a:p>
            <a:pPr algn="just"/>
            <a:r>
              <a:rPr lang="en-US" b="1" dirty="0" smtClean="0">
                <a:latin typeface="Cambria" pitchFamily="18" charset="0"/>
              </a:rPr>
              <a:t>Close </a:t>
            </a:r>
            <a:r>
              <a:rPr lang="en-US" b="1" dirty="0">
                <a:latin typeface="Cambria" pitchFamily="18" charset="0"/>
              </a:rPr>
              <a:t>contact </a:t>
            </a:r>
            <a:r>
              <a:rPr lang="en-US" dirty="0">
                <a:latin typeface="Cambria" pitchFamily="18" charset="0"/>
              </a:rPr>
              <a:t>with infectious person </a:t>
            </a:r>
          </a:p>
          <a:p>
            <a:pPr algn="just"/>
            <a:r>
              <a:rPr lang="en-US" dirty="0" smtClean="0">
                <a:latin typeface="Cambria" pitchFamily="18" charset="0"/>
              </a:rPr>
              <a:t>Highest </a:t>
            </a:r>
            <a:r>
              <a:rPr lang="en-US" dirty="0">
                <a:latin typeface="Cambria" pitchFamily="18" charset="0"/>
              </a:rPr>
              <a:t>incidence in </a:t>
            </a:r>
            <a:r>
              <a:rPr lang="en-US" b="1" dirty="0">
                <a:latin typeface="Cambria" pitchFamily="18" charset="0"/>
              </a:rPr>
              <a:t>children younger than 5 years </a:t>
            </a:r>
            <a:r>
              <a:rPr lang="en-US" dirty="0">
                <a:latin typeface="Cambria" pitchFamily="18" charset="0"/>
              </a:rPr>
              <a:t>and particularly those </a:t>
            </a:r>
            <a:r>
              <a:rPr lang="en-US" b="1" dirty="0">
                <a:latin typeface="Cambria" pitchFamily="18" charset="0"/>
              </a:rPr>
              <a:t>younger than 1 year </a:t>
            </a:r>
            <a:r>
              <a:rPr lang="en-US" dirty="0">
                <a:latin typeface="Cambria" pitchFamily="18" charset="0"/>
              </a:rPr>
              <a:t>of age as passive maternal antibody declines </a:t>
            </a:r>
          </a:p>
          <a:p>
            <a:pPr algn="just"/>
            <a:r>
              <a:rPr lang="en-US" dirty="0" smtClean="0">
                <a:latin typeface="Cambria" pitchFamily="18" charset="0"/>
              </a:rPr>
              <a:t>Commonly </a:t>
            </a:r>
            <a:r>
              <a:rPr lang="en-US" b="1" dirty="0">
                <a:latin typeface="Cambria" pitchFamily="18" charset="0"/>
              </a:rPr>
              <a:t>colonize nasopharynx </a:t>
            </a:r>
            <a:r>
              <a:rPr lang="en-US" dirty="0">
                <a:latin typeface="Cambria" pitchFamily="18" charset="0"/>
              </a:rPr>
              <a:t>of healthy individuals; highest oral and nasopharyngeal carriage rates in school-age children, young adults and lower socioeconomic groups </a:t>
            </a:r>
          </a:p>
          <a:p>
            <a:endParaRPr lang="en-US" dirty="0"/>
          </a:p>
        </p:txBody>
      </p:sp>
    </p:spTree>
    <p:extLst>
      <p:ext uri="{BB962C8B-B14F-4D97-AF65-F5344CB8AC3E}">
        <p14:creationId xmlns="" xmlns:p14="http://schemas.microsoft.com/office/powerpoint/2010/main" val="3148055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b="1" dirty="0" smtClean="0">
                <a:solidFill>
                  <a:srgbClr val="FF0000"/>
                </a:solidFill>
                <a:latin typeface="Cambria" pitchFamily="18" charset="0"/>
              </a:rPr>
              <a:t>VIRULENCE FACTORS </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pPr algn="just"/>
            <a:r>
              <a:rPr lang="en-US" sz="2800" b="1" dirty="0" smtClean="0">
                <a:latin typeface="Cambria" pitchFamily="18" charset="0"/>
              </a:rPr>
              <a:t>Lipooligosaccharide </a:t>
            </a:r>
            <a:r>
              <a:rPr lang="en-US" sz="2800" b="1" dirty="0">
                <a:latin typeface="Cambria" pitchFamily="18" charset="0"/>
              </a:rPr>
              <a:t>(LOS) </a:t>
            </a:r>
            <a:r>
              <a:rPr lang="en-US" sz="2800" dirty="0">
                <a:latin typeface="Cambria" pitchFamily="18" charset="0"/>
              </a:rPr>
              <a:t>is a component of the outer membrane of </a:t>
            </a:r>
            <a:r>
              <a:rPr lang="en-US" sz="2800" i="1" dirty="0">
                <a:latin typeface="Cambria" pitchFamily="18" charset="0"/>
              </a:rPr>
              <a:t>N. meningitidis </a:t>
            </a:r>
            <a:r>
              <a:rPr lang="en-US" sz="2800" dirty="0">
                <a:latin typeface="Cambria" pitchFamily="18" charset="0"/>
              </a:rPr>
              <a:t>which acts as an </a:t>
            </a:r>
            <a:r>
              <a:rPr lang="en-US" sz="2800" b="1" dirty="0">
                <a:latin typeface="Cambria" pitchFamily="18" charset="0"/>
              </a:rPr>
              <a:t>endotoxin</a:t>
            </a:r>
            <a:r>
              <a:rPr lang="en-US" sz="2800" dirty="0">
                <a:latin typeface="Cambria" pitchFamily="18" charset="0"/>
              </a:rPr>
              <a:t> which is responsible for fever, septic shock, and hemorrhage due to the destruction of red blood cells. </a:t>
            </a:r>
          </a:p>
          <a:p>
            <a:pPr algn="just"/>
            <a:r>
              <a:rPr lang="en-US" sz="2800" dirty="0" smtClean="0">
                <a:latin typeface="Cambria" pitchFamily="18" charset="0"/>
              </a:rPr>
              <a:t> </a:t>
            </a:r>
            <a:r>
              <a:rPr lang="en-US" sz="2800" dirty="0">
                <a:latin typeface="Cambria" pitchFamily="18" charset="0"/>
              </a:rPr>
              <a:t>A </a:t>
            </a:r>
            <a:r>
              <a:rPr lang="en-US" sz="2800" b="1" dirty="0">
                <a:latin typeface="Cambria" pitchFamily="18" charset="0"/>
              </a:rPr>
              <a:t>polysaccharide capsule </a:t>
            </a:r>
            <a:r>
              <a:rPr lang="en-US" sz="2800" dirty="0">
                <a:latin typeface="Cambria" pitchFamily="18" charset="0"/>
              </a:rPr>
              <a:t>which prevents phagocytosis and aids in evasion of the host immune response </a:t>
            </a:r>
          </a:p>
          <a:p>
            <a:pPr algn="just"/>
            <a:r>
              <a:rPr lang="en-US" sz="2800" b="1" dirty="0" smtClean="0">
                <a:latin typeface="Cambria" pitchFamily="18" charset="0"/>
              </a:rPr>
              <a:t>Fimbriae</a:t>
            </a:r>
            <a:r>
              <a:rPr lang="en-US" sz="2800" dirty="0" smtClean="0">
                <a:latin typeface="Cambria" pitchFamily="18" charset="0"/>
              </a:rPr>
              <a:t> </a:t>
            </a:r>
            <a:r>
              <a:rPr lang="en-US" sz="2800" dirty="0">
                <a:latin typeface="Cambria" pitchFamily="18" charset="0"/>
              </a:rPr>
              <a:t>which mediate attachment of the bacterium to the epithelial cells of the nasopharynx </a:t>
            </a:r>
          </a:p>
          <a:p>
            <a:endParaRPr lang="en-US" dirty="0"/>
          </a:p>
        </p:txBody>
      </p:sp>
    </p:spTree>
    <p:extLst>
      <p:ext uri="{BB962C8B-B14F-4D97-AF65-F5344CB8AC3E}">
        <p14:creationId xmlns="" xmlns:p14="http://schemas.microsoft.com/office/powerpoint/2010/main" val="4152385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b="1" dirty="0" smtClean="0">
                <a:solidFill>
                  <a:srgbClr val="FF0000"/>
                </a:solidFill>
                <a:latin typeface="Cambria" pitchFamily="18" charset="0"/>
              </a:rPr>
              <a:t>Pathogenesis of Meningococcal Disease </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562600"/>
          </a:xfrm>
        </p:spPr>
        <p:txBody>
          <a:bodyPr>
            <a:normAutofit/>
          </a:bodyPr>
          <a:lstStyle/>
          <a:p>
            <a:pPr algn="just"/>
            <a:r>
              <a:rPr lang="en-US" dirty="0" smtClean="0">
                <a:latin typeface="Cambria" pitchFamily="18" charset="0"/>
              </a:rPr>
              <a:t>Specific </a:t>
            </a:r>
            <a:r>
              <a:rPr lang="en-US" dirty="0">
                <a:latin typeface="Cambria" pitchFamily="18" charset="0"/>
              </a:rPr>
              <a:t>receptors for bacterial fimbriae on </a:t>
            </a:r>
            <a:r>
              <a:rPr lang="en-US" b="1" dirty="0">
                <a:latin typeface="Cambria" pitchFamily="18" charset="0"/>
              </a:rPr>
              <a:t>nonciliated </a:t>
            </a:r>
            <a:r>
              <a:rPr lang="en-US" dirty="0">
                <a:latin typeface="Cambria" pitchFamily="18" charset="0"/>
              </a:rPr>
              <a:t>columnar epithelial cells in </a:t>
            </a:r>
            <a:r>
              <a:rPr lang="en-US" b="1" dirty="0">
                <a:latin typeface="Cambria" pitchFamily="18" charset="0"/>
              </a:rPr>
              <a:t>nasopharynx </a:t>
            </a:r>
            <a:r>
              <a:rPr lang="en-US" dirty="0">
                <a:latin typeface="Cambria" pitchFamily="18" charset="0"/>
              </a:rPr>
              <a:t>of host </a:t>
            </a:r>
          </a:p>
          <a:p>
            <a:pPr algn="just"/>
            <a:r>
              <a:rPr lang="en-US" dirty="0" smtClean="0">
                <a:latin typeface="Cambria" pitchFamily="18" charset="0"/>
              </a:rPr>
              <a:t>Organisms </a:t>
            </a:r>
            <a:r>
              <a:rPr lang="en-US" dirty="0">
                <a:latin typeface="Cambria" pitchFamily="18" charset="0"/>
              </a:rPr>
              <a:t>are </a:t>
            </a:r>
            <a:r>
              <a:rPr lang="en-US" b="1" dirty="0">
                <a:latin typeface="Cambria" pitchFamily="18" charset="0"/>
              </a:rPr>
              <a:t>internalized into phagocytic vacuoles</a:t>
            </a:r>
            <a:r>
              <a:rPr lang="en-US" dirty="0">
                <a:latin typeface="Cambria" pitchFamily="18" charset="0"/>
              </a:rPr>
              <a:t>, </a:t>
            </a:r>
            <a:r>
              <a:rPr lang="en-US" b="1" dirty="0">
                <a:latin typeface="Cambria" pitchFamily="18" charset="0"/>
              </a:rPr>
              <a:t>avoid intracellular killing </a:t>
            </a:r>
            <a:r>
              <a:rPr lang="en-US" dirty="0">
                <a:latin typeface="Cambria" pitchFamily="18" charset="0"/>
              </a:rPr>
              <a:t>in absence of </a:t>
            </a:r>
            <a:r>
              <a:rPr lang="en-US" dirty="0" err="1">
                <a:latin typeface="Cambria" pitchFamily="18" charset="0"/>
              </a:rPr>
              <a:t>humoral</a:t>
            </a:r>
            <a:r>
              <a:rPr lang="en-US" dirty="0">
                <a:latin typeface="Cambria" pitchFamily="18" charset="0"/>
              </a:rPr>
              <a:t> immunity and complement system </a:t>
            </a:r>
          </a:p>
          <a:p>
            <a:pPr algn="just"/>
            <a:r>
              <a:rPr lang="en-US" b="1" dirty="0" smtClean="0">
                <a:latin typeface="Cambria" pitchFamily="18" charset="0"/>
              </a:rPr>
              <a:t>Replicate </a:t>
            </a:r>
            <a:r>
              <a:rPr lang="en-US" b="1" dirty="0">
                <a:latin typeface="Cambria" pitchFamily="18" charset="0"/>
              </a:rPr>
              <a:t>intracellularly </a:t>
            </a:r>
            <a:endParaRPr lang="en-US" dirty="0">
              <a:latin typeface="Cambria" pitchFamily="18" charset="0"/>
            </a:endParaRPr>
          </a:p>
          <a:p>
            <a:pPr algn="just"/>
            <a:r>
              <a:rPr lang="en-US" b="1" dirty="0" smtClean="0">
                <a:latin typeface="Cambria" pitchFamily="18" charset="0"/>
              </a:rPr>
              <a:t>Hyperproduction </a:t>
            </a:r>
            <a:r>
              <a:rPr lang="en-US" b="1" dirty="0">
                <a:latin typeface="Cambria" pitchFamily="18" charset="0"/>
              </a:rPr>
              <a:t>of endotoxin (lipid A of LOS</a:t>
            </a:r>
            <a:r>
              <a:rPr lang="en-US" dirty="0">
                <a:latin typeface="Cambria" pitchFamily="18" charset="0"/>
              </a:rPr>
              <a:t>) mediates most clinical manifestations including diffuse vascular damage (e.g., endothelial damage, </a:t>
            </a:r>
            <a:r>
              <a:rPr lang="en-US" dirty="0" err="1">
                <a:latin typeface="Cambria" pitchFamily="18" charset="0"/>
              </a:rPr>
              <a:t>vasculitis</a:t>
            </a:r>
            <a:r>
              <a:rPr lang="en-US" dirty="0">
                <a:latin typeface="Cambria" pitchFamily="18" charset="0"/>
              </a:rPr>
              <a:t> (inflammation of vessel walls), thrombosis (clotting), disseminated intravascular coagulation (DIC) </a:t>
            </a:r>
          </a:p>
          <a:p>
            <a:endParaRPr lang="en-US" dirty="0"/>
          </a:p>
        </p:txBody>
      </p:sp>
    </p:spTree>
    <p:extLst>
      <p:ext uri="{BB962C8B-B14F-4D97-AF65-F5344CB8AC3E}">
        <p14:creationId xmlns="" xmlns:p14="http://schemas.microsoft.com/office/powerpoint/2010/main" val="1818801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Autofit/>
          </a:bodyPr>
          <a:lstStyle/>
          <a:p>
            <a:r>
              <a:rPr lang="en-US" sz="3200" b="1" dirty="0" smtClean="0">
                <a:latin typeface="Cambria" pitchFamily="18" charset="0"/>
              </a:rPr>
              <a:t/>
            </a:r>
            <a:br>
              <a:rPr lang="en-US" sz="3200" b="1" dirty="0" smtClean="0">
                <a:latin typeface="Cambria" pitchFamily="18" charset="0"/>
              </a:rPr>
            </a:br>
            <a:r>
              <a:rPr lang="en-US" sz="3200" b="1" dirty="0" smtClean="0">
                <a:solidFill>
                  <a:srgbClr val="FF0000"/>
                </a:solidFill>
                <a:latin typeface="Cambria" pitchFamily="18" charset="0"/>
              </a:rPr>
              <a:t>Laboratory Diagnosis </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334000"/>
          </a:xfrm>
        </p:spPr>
        <p:txBody>
          <a:bodyPr>
            <a:normAutofit lnSpcReduction="10000"/>
          </a:bodyPr>
          <a:lstStyle/>
          <a:p>
            <a:pPr algn="just"/>
            <a:r>
              <a:rPr lang="en-US" dirty="0" smtClean="0">
                <a:latin typeface="Cambria" pitchFamily="18" charset="0"/>
              </a:rPr>
              <a:t>Large </a:t>
            </a:r>
            <a:r>
              <a:rPr lang="en-US" dirty="0">
                <a:latin typeface="Cambria" pitchFamily="18" charset="0"/>
              </a:rPr>
              <a:t>numbers of encapsulated, small, gram-negative diplococci and polymorphonuclear leukocytes (PMN’s) can be seen microscopically in </a:t>
            </a:r>
            <a:r>
              <a:rPr lang="en-US" b="1" dirty="0">
                <a:latin typeface="Cambria" pitchFamily="18" charset="0"/>
              </a:rPr>
              <a:t>cerebrospinal fluid </a:t>
            </a:r>
            <a:endParaRPr lang="en-US" dirty="0">
              <a:latin typeface="Cambria" pitchFamily="18" charset="0"/>
            </a:endParaRPr>
          </a:p>
          <a:p>
            <a:pPr algn="just"/>
            <a:r>
              <a:rPr lang="en-US" dirty="0" smtClean="0">
                <a:latin typeface="Cambria" pitchFamily="18" charset="0"/>
              </a:rPr>
              <a:t>Transparent</a:t>
            </a:r>
            <a:r>
              <a:rPr lang="en-US" dirty="0">
                <a:latin typeface="Cambria" pitchFamily="18" charset="0"/>
              </a:rPr>
              <a:t>, non-pigmented nonhemolytic colonies on </a:t>
            </a:r>
            <a:r>
              <a:rPr lang="en-US" b="1" dirty="0">
                <a:latin typeface="Cambria" pitchFamily="18" charset="0"/>
              </a:rPr>
              <a:t>chocolate blood agar </a:t>
            </a:r>
            <a:r>
              <a:rPr lang="en-US" dirty="0">
                <a:latin typeface="Cambria" pitchFamily="18" charset="0"/>
              </a:rPr>
              <a:t>with </a:t>
            </a:r>
            <a:r>
              <a:rPr lang="en-US" b="1" dirty="0">
                <a:latin typeface="Cambria" pitchFamily="18" charset="0"/>
              </a:rPr>
              <a:t>enhanced growth in moist atmosphere with 5% CO2 </a:t>
            </a:r>
            <a:endParaRPr lang="en-US" dirty="0">
              <a:latin typeface="Cambria" pitchFamily="18" charset="0"/>
            </a:endParaRPr>
          </a:p>
          <a:p>
            <a:pPr algn="just"/>
            <a:r>
              <a:rPr lang="en-US" dirty="0" smtClean="0">
                <a:latin typeface="Cambria" pitchFamily="18" charset="0"/>
              </a:rPr>
              <a:t>Oxidase-positive </a:t>
            </a:r>
            <a:endParaRPr lang="en-US" dirty="0">
              <a:latin typeface="Cambria" pitchFamily="18" charset="0"/>
            </a:endParaRPr>
          </a:p>
          <a:p>
            <a:pPr algn="just"/>
            <a:r>
              <a:rPr lang="en-US" dirty="0" smtClean="0">
                <a:latin typeface="Cambria" pitchFamily="18" charset="0"/>
              </a:rPr>
              <a:t>Acid </a:t>
            </a:r>
            <a:r>
              <a:rPr lang="en-US" dirty="0">
                <a:latin typeface="Cambria" pitchFamily="18" charset="0"/>
              </a:rPr>
              <a:t>production from </a:t>
            </a:r>
            <a:r>
              <a:rPr lang="en-US" b="1" dirty="0">
                <a:latin typeface="Cambria" pitchFamily="18" charset="0"/>
              </a:rPr>
              <a:t>glucose </a:t>
            </a:r>
            <a:r>
              <a:rPr lang="en-US" dirty="0">
                <a:latin typeface="Cambria" pitchFamily="18" charset="0"/>
              </a:rPr>
              <a:t>and </a:t>
            </a:r>
            <a:r>
              <a:rPr lang="en-US" b="1" dirty="0">
                <a:latin typeface="Cambria" pitchFamily="18" charset="0"/>
              </a:rPr>
              <a:t>maltose</a:t>
            </a:r>
            <a:r>
              <a:rPr lang="en-US" dirty="0">
                <a:latin typeface="Cambria" pitchFamily="18" charset="0"/>
              </a:rPr>
              <a:t> but not from other sugars </a:t>
            </a:r>
            <a:r>
              <a:rPr lang="en-US" b="1" dirty="0">
                <a:latin typeface="Cambria" pitchFamily="18" charset="0"/>
              </a:rPr>
              <a:t> </a:t>
            </a:r>
            <a:r>
              <a:rPr lang="en-US" dirty="0">
                <a:latin typeface="Cambria" pitchFamily="18" charset="0"/>
              </a:rPr>
              <a:t> </a:t>
            </a:r>
          </a:p>
          <a:p>
            <a:pPr lvl="0" algn="just"/>
            <a:r>
              <a:rPr lang="en-US" b="1" dirty="0" smtClean="0">
                <a:latin typeface="Cambria" pitchFamily="18" charset="0"/>
              </a:rPr>
              <a:t>Specimens </a:t>
            </a:r>
            <a:r>
              <a:rPr lang="en-US" dirty="0">
                <a:latin typeface="Cambria" pitchFamily="18" charset="0"/>
              </a:rPr>
              <a:t>– blood, CSF, Nasopharyngeal swab, Puncture material from petechiae may be taken for smear and culture. </a:t>
            </a:r>
          </a:p>
          <a:p>
            <a:endParaRPr lang="en-US" dirty="0"/>
          </a:p>
        </p:txBody>
      </p:sp>
    </p:spTree>
    <p:extLst>
      <p:ext uri="{BB962C8B-B14F-4D97-AF65-F5344CB8AC3E}">
        <p14:creationId xmlns="" xmlns:p14="http://schemas.microsoft.com/office/powerpoint/2010/main" val="2621012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944562"/>
          </a:xfrm>
        </p:spPr>
        <p:txBody>
          <a:bodyPr>
            <a:noAutofit/>
          </a:bodyPr>
          <a:lstStyle/>
          <a:p>
            <a:r>
              <a:rPr lang="en-US" sz="3200" b="1" dirty="0" smtClean="0">
                <a:latin typeface="Cambria" pitchFamily="18" charset="0"/>
              </a:rPr>
              <a:t/>
            </a:r>
            <a:br>
              <a:rPr lang="en-US" sz="3200" b="1" dirty="0" smtClean="0">
                <a:latin typeface="Cambria" pitchFamily="18" charset="0"/>
              </a:rPr>
            </a:br>
            <a:r>
              <a:rPr lang="en-US" sz="3200" b="1" dirty="0">
                <a:latin typeface="Cambria" pitchFamily="18" charset="0"/>
              </a:rPr>
              <a:t/>
            </a:r>
            <a:br>
              <a:rPr lang="en-US" sz="3200" b="1" dirty="0">
                <a:latin typeface="Cambria" pitchFamily="18" charset="0"/>
              </a:rPr>
            </a:br>
            <a:r>
              <a:rPr lang="en-US" sz="3200" b="1" dirty="0" smtClean="0">
                <a:solidFill>
                  <a:srgbClr val="FF0000"/>
                </a:solidFill>
                <a:latin typeface="Cambria" pitchFamily="18" charset="0"/>
              </a:rPr>
              <a:t>Prevention and Treatment </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399" y="1295400"/>
            <a:ext cx="8839201" cy="5105400"/>
          </a:xfrm>
        </p:spPr>
        <p:txBody>
          <a:bodyPr>
            <a:normAutofit/>
          </a:bodyPr>
          <a:lstStyle/>
          <a:p>
            <a:pPr lvl="0" algn="just"/>
            <a:r>
              <a:rPr lang="en-US" dirty="0" smtClean="0">
                <a:latin typeface="Cambria" pitchFamily="18" charset="0"/>
              </a:rPr>
              <a:t>Penicillin </a:t>
            </a:r>
            <a:r>
              <a:rPr lang="en-US" dirty="0">
                <a:latin typeface="Cambria" pitchFamily="18" charset="0"/>
              </a:rPr>
              <a:t>is drug of choice </a:t>
            </a:r>
          </a:p>
          <a:p>
            <a:pPr lvl="0" algn="just"/>
            <a:r>
              <a:rPr lang="en-US" dirty="0">
                <a:latin typeface="Cambria" pitchFamily="18" charset="0"/>
              </a:rPr>
              <a:t>Chloramphenicol or cephalosporins as alternatives </a:t>
            </a:r>
          </a:p>
          <a:p>
            <a:pPr lvl="0" algn="just"/>
            <a:r>
              <a:rPr lang="en-US" dirty="0">
                <a:latin typeface="Cambria" pitchFamily="18" charset="0"/>
              </a:rPr>
              <a:t>Chemoprophylaxis of close contacts with rifampicin or sulfadiazine (if susceptible) </a:t>
            </a:r>
          </a:p>
          <a:p>
            <a:pPr lvl="0" algn="just"/>
            <a:r>
              <a:rPr lang="en-US" dirty="0">
                <a:latin typeface="Cambria" pitchFamily="18" charset="0"/>
              </a:rPr>
              <a:t>Reduction of personal contacts in a population with a high carrier rate. This is accomplished by avoidance of crowding. </a:t>
            </a:r>
          </a:p>
          <a:p>
            <a:pPr lvl="0" algn="just"/>
            <a:r>
              <a:rPr lang="en-US" dirty="0">
                <a:latin typeface="Cambria" pitchFamily="18" charset="0"/>
              </a:rPr>
              <a:t>Polyvalent vaccine in people older than 2 years of age for immunoprophylaxis as an adjunct to chemoprophylaxis </a:t>
            </a:r>
          </a:p>
          <a:p>
            <a:endParaRPr lang="en-US" dirty="0"/>
          </a:p>
        </p:txBody>
      </p:sp>
    </p:spTree>
    <p:extLst>
      <p:ext uri="{BB962C8B-B14F-4D97-AF65-F5344CB8AC3E}">
        <p14:creationId xmlns="" xmlns:p14="http://schemas.microsoft.com/office/powerpoint/2010/main" val="989836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a:xfrm>
            <a:off x="540544" y="457200"/>
            <a:ext cx="8062912" cy="1789113"/>
          </a:xfrm>
        </p:spPr>
        <p:txBody>
          <a:bodyPr>
            <a:noAutofit/>
          </a:bodyPr>
          <a:lstStyle/>
          <a:p>
            <a:r>
              <a:rPr lang="en-US" sz="5400" b="1" dirty="0">
                <a:solidFill>
                  <a:srgbClr val="FF0000"/>
                </a:solidFill>
                <a:latin typeface="Cambria" pitchFamily="18" charset="0"/>
              </a:rPr>
              <a:t>BACILLI </a:t>
            </a:r>
            <a:r>
              <a:rPr lang="en-US" sz="5400" dirty="0">
                <a:solidFill>
                  <a:srgbClr val="FF0000"/>
                </a:solidFill>
                <a:latin typeface="Cambria" pitchFamily="18" charset="0"/>
              </a:rPr>
              <a:t/>
            </a:r>
            <a:br>
              <a:rPr lang="en-US" sz="5400" dirty="0">
                <a:solidFill>
                  <a:srgbClr val="FF0000"/>
                </a:solidFill>
                <a:latin typeface="Cambria" pitchFamily="18" charset="0"/>
              </a:rPr>
            </a:br>
            <a:endParaRPr lang="en-US" sz="5400" dirty="0"/>
          </a:p>
        </p:txBody>
      </p:sp>
    </p:spTree>
    <p:extLst>
      <p:ext uri="{BB962C8B-B14F-4D97-AF65-F5344CB8AC3E}">
        <p14:creationId xmlns="" xmlns:p14="http://schemas.microsoft.com/office/powerpoint/2010/main" val="3643677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rmAutofit/>
          </a:bodyPr>
          <a:lstStyle/>
          <a:p>
            <a:r>
              <a:rPr lang="en-US" b="1" dirty="0">
                <a:solidFill>
                  <a:srgbClr val="FF0000"/>
                </a:solidFill>
                <a:latin typeface="Cambria" pitchFamily="18" charset="0"/>
              </a:rPr>
              <a:t>Medically Important Gram-Positive Bacilli</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pPr marL="0" indent="0">
              <a:buNone/>
            </a:pPr>
            <a:r>
              <a:rPr lang="en-US" sz="3200" b="1" dirty="0" smtClean="0">
                <a:latin typeface="Cambria" pitchFamily="18" charset="0"/>
              </a:rPr>
              <a:t>Three </a:t>
            </a:r>
            <a:r>
              <a:rPr lang="en-US" sz="3200" b="1" dirty="0">
                <a:latin typeface="Cambria" pitchFamily="18" charset="0"/>
              </a:rPr>
              <a:t>general groups:</a:t>
            </a:r>
            <a:endParaRPr lang="en-US" sz="3200" dirty="0">
              <a:latin typeface="Cambria" pitchFamily="18" charset="0"/>
            </a:endParaRPr>
          </a:p>
          <a:p>
            <a:pPr lvl="0"/>
            <a:r>
              <a:rPr lang="en-US" sz="3200" b="1" dirty="0">
                <a:latin typeface="Cambria" pitchFamily="18" charset="0"/>
              </a:rPr>
              <a:t>Endospore-formers</a:t>
            </a:r>
            <a:endParaRPr lang="en-US" sz="3200" dirty="0">
              <a:latin typeface="Cambria" pitchFamily="18" charset="0"/>
            </a:endParaRPr>
          </a:p>
          <a:p>
            <a:pPr marL="0" indent="0">
              <a:buNone/>
            </a:pPr>
            <a:r>
              <a:rPr lang="en-US" sz="3200" i="1" dirty="0">
                <a:latin typeface="Cambria" pitchFamily="18" charset="0"/>
              </a:rPr>
              <a:t>Bacillus, Clostridium</a:t>
            </a:r>
            <a:endParaRPr lang="en-US" sz="3200" dirty="0">
              <a:latin typeface="Cambria" pitchFamily="18" charset="0"/>
            </a:endParaRPr>
          </a:p>
          <a:p>
            <a:pPr lvl="0"/>
            <a:r>
              <a:rPr lang="en-US" sz="3200" b="1" dirty="0">
                <a:latin typeface="Cambria" pitchFamily="18" charset="0"/>
              </a:rPr>
              <a:t>Non-endospore-formers</a:t>
            </a:r>
            <a:endParaRPr lang="en-US" sz="3200" dirty="0">
              <a:latin typeface="Cambria" pitchFamily="18" charset="0"/>
            </a:endParaRPr>
          </a:p>
          <a:p>
            <a:pPr marL="0" indent="0">
              <a:buNone/>
            </a:pPr>
            <a:r>
              <a:rPr lang="en-US" sz="3200" i="1" dirty="0">
                <a:latin typeface="Cambria" pitchFamily="18" charset="0"/>
              </a:rPr>
              <a:t>Listeria, Erysipelothrix</a:t>
            </a:r>
            <a:endParaRPr lang="en-US" sz="3200" dirty="0">
              <a:latin typeface="Cambria" pitchFamily="18" charset="0"/>
            </a:endParaRPr>
          </a:p>
          <a:p>
            <a:pPr lvl="0"/>
            <a:r>
              <a:rPr lang="en-US" sz="3200" b="1" dirty="0">
                <a:latin typeface="Cambria" pitchFamily="18" charset="0"/>
              </a:rPr>
              <a:t>Irregular shaped and staining properties</a:t>
            </a:r>
            <a:endParaRPr lang="en-US" sz="3200" dirty="0">
              <a:latin typeface="Cambria" pitchFamily="18" charset="0"/>
            </a:endParaRPr>
          </a:p>
          <a:p>
            <a:pPr marL="0" indent="0">
              <a:buNone/>
            </a:pPr>
            <a:r>
              <a:rPr lang="en-US" sz="3200" i="1" dirty="0">
                <a:latin typeface="Cambria" pitchFamily="18" charset="0"/>
              </a:rPr>
              <a:t>Corynebacterium, Proprionibacterium, Mycobacterium, Actinomyces, Nocardia</a:t>
            </a:r>
            <a:endParaRPr lang="en-US" sz="3200" dirty="0">
              <a:latin typeface="Cambria" pitchFamily="18" charset="0"/>
            </a:endParaRPr>
          </a:p>
          <a:p>
            <a:pPr marL="0" indent="0">
              <a:buNone/>
            </a:pPr>
            <a:endParaRPr lang="en-US" dirty="0"/>
          </a:p>
        </p:txBody>
      </p:sp>
    </p:spTree>
    <p:extLst>
      <p:ext uri="{BB962C8B-B14F-4D97-AF65-F5344CB8AC3E}">
        <p14:creationId xmlns="" xmlns:p14="http://schemas.microsoft.com/office/powerpoint/2010/main" val="1948596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a:bodyPr>
          <a:lstStyle/>
          <a:p>
            <a:r>
              <a:rPr lang="en-US" b="1" dirty="0" smtClean="0">
                <a:solidFill>
                  <a:srgbClr val="FF0000"/>
                </a:solidFill>
                <a:latin typeface="Cambria" pitchFamily="18" charset="0"/>
              </a:rPr>
              <a:t>Characteristics of a Endospore</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sz="2800" dirty="0" smtClean="0">
                <a:latin typeface="Cambria" pitchFamily="18" charset="0"/>
              </a:rPr>
              <a:t>Oxygen </a:t>
            </a:r>
            <a:r>
              <a:rPr lang="en-US" sz="2800" dirty="0">
                <a:latin typeface="Cambria" pitchFamily="18" charset="0"/>
              </a:rPr>
              <a:t>required for sporulation</a:t>
            </a:r>
          </a:p>
          <a:p>
            <a:pPr algn="just"/>
            <a:r>
              <a:rPr lang="en-US" sz="2800" dirty="0" smtClean="0">
                <a:latin typeface="Cambria" pitchFamily="18" charset="0"/>
              </a:rPr>
              <a:t>1 </a:t>
            </a:r>
            <a:r>
              <a:rPr lang="en-US" sz="2800" dirty="0">
                <a:latin typeface="Cambria" pitchFamily="18" charset="0"/>
              </a:rPr>
              <a:t>spore per cell</a:t>
            </a:r>
          </a:p>
          <a:p>
            <a:pPr algn="just"/>
            <a:r>
              <a:rPr lang="en-US" sz="2800" dirty="0" smtClean="0">
                <a:latin typeface="Cambria" pitchFamily="18" charset="0"/>
              </a:rPr>
              <a:t>Dehydrated </a:t>
            </a:r>
            <a:r>
              <a:rPr lang="en-US" sz="2800" dirty="0">
                <a:latin typeface="Cambria" pitchFamily="18" charset="0"/>
              </a:rPr>
              <a:t>cells</a:t>
            </a:r>
          </a:p>
          <a:p>
            <a:pPr algn="just"/>
            <a:r>
              <a:rPr lang="en-US" sz="2800" dirty="0" smtClean="0">
                <a:latin typeface="Cambria" pitchFamily="18" charset="0"/>
              </a:rPr>
              <a:t>Highly </a:t>
            </a:r>
            <a:r>
              <a:rPr lang="en-US" sz="2800" dirty="0">
                <a:latin typeface="Cambria" pitchFamily="18" charset="0"/>
              </a:rPr>
              <a:t>resistant to heat, cold, chemicals, disinfectants, dry periods</a:t>
            </a:r>
          </a:p>
          <a:p>
            <a:pPr algn="just"/>
            <a:r>
              <a:rPr lang="en-US" sz="2800" dirty="0" smtClean="0">
                <a:latin typeface="Cambria" pitchFamily="18" charset="0"/>
              </a:rPr>
              <a:t>Protoplast </a:t>
            </a:r>
            <a:r>
              <a:rPr lang="en-US" sz="2800" dirty="0">
                <a:latin typeface="Cambria" pitchFamily="18" charset="0"/>
              </a:rPr>
              <a:t>carries the material for future vegetative cell</a:t>
            </a:r>
          </a:p>
          <a:p>
            <a:pPr algn="just"/>
            <a:r>
              <a:rPr lang="en-US" sz="2800" dirty="0" smtClean="0">
                <a:latin typeface="Cambria" pitchFamily="18" charset="0"/>
              </a:rPr>
              <a:t>Cortex </a:t>
            </a:r>
            <a:r>
              <a:rPr lang="en-US" sz="2800" dirty="0">
                <a:latin typeface="Cambria" pitchFamily="18" charset="0"/>
              </a:rPr>
              <a:t>provides heat and radiation resistance</a:t>
            </a:r>
          </a:p>
          <a:p>
            <a:pPr algn="just"/>
            <a:r>
              <a:rPr lang="en-US" sz="2800" dirty="0" smtClean="0">
                <a:latin typeface="Cambria" pitchFamily="18" charset="0"/>
              </a:rPr>
              <a:t>Spore </a:t>
            </a:r>
            <a:r>
              <a:rPr lang="en-US" sz="2800" dirty="0">
                <a:latin typeface="Cambria" pitchFamily="18" charset="0"/>
              </a:rPr>
              <a:t>wall provides protection from chemicals &amp; enzymes</a:t>
            </a:r>
          </a:p>
          <a:p>
            <a:endParaRPr lang="en-US" dirty="0"/>
          </a:p>
        </p:txBody>
      </p:sp>
    </p:spTree>
    <p:extLst>
      <p:ext uri="{BB962C8B-B14F-4D97-AF65-F5344CB8AC3E}">
        <p14:creationId xmlns="" xmlns:p14="http://schemas.microsoft.com/office/powerpoint/2010/main" val="1295982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mbria" pitchFamily="18" charset="0"/>
              </a:rPr>
              <a:t>Structure of a spore</a:t>
            </a:r>
            <a:endParaRPr lang="en-US" b="1" dirty="0">
              <a:solidFill>
                <a:srgbClr val="FF0000"/>
              </a:solidFill>
              <a:latin typeface="Cambria" pitchFamily="18" charset="0"/>
            </a:endParaRPr>
          </a:p>
        </p:txBody>
      </p:sp>
      <p:pic>
        <p:nvPicPr>
          <p:cNvPr id="4" name="Content Placeholder 3"/>
          <p:cNvPicPr>
            <a:picLocks noGrp="1"/>
          </p:cNvPicPr>
          <p:nvPr>
            <p:ph sz="quarter" idx="1"/>
          </p:nvPr>
        </p:nvPicPr>
        <p:blipFill>
          <a:blip r:embed="rId2">
            <a:extLst>
              <a:ext uri="{28A0092B-C50C-407E-A947-70E740481C1C}">
                <a14:useLocalDpi xmlns="" xmlns:a14="http://schemas.microsoft.com/office/drawing/2010/main" val="0"/>
              </a:ext>
            </a:extLst>
          </a:blip>
          <a:stretch>
            <a:fillRect/>
          </a:stretch>
        </p:blipFill>
        <p:spPr bwMode="auto">
          <a:xfrm>
            <a:off x="152400" y="1447800"/>
            <a:ext cx="8839200" cy="4953000"/>
          </a:xfrm>
          <a:prstGeom prst="rect">
            <a:avLst/>
          </a:prstGeom>
          <a:noFill/>
          <a:ln>
            <a:noFill/>
          </a:ln>
        </p:spPr>
      </p:pic>
    </p:spTree>
    <p:extLst>
      <p:ext uri="{BB962C8B-B14F-4D97-AF65-F5344CB8AC3E}">
        <p14:creationId xmlns="" xmlns:p14="http://schemas.microsoft.com/office/powerpoint/2010/main" val="1626258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endParaRPr lang="en-US" dirty="0"/>
          </a:p>
        </p:txBody>
      </p:sp>
      <p:sp>
        <p:nvSpPr>
          <p:cNvPr id="3" name="Content Placeholder 2"/>
          <p:cNvSpPr>
            <a:spLocks noGrp="1"/>
          </p:cNvSpPr>
          <p:nvPr>
            <p:ph sz="quarter" idx="1"/>
          </p:nvPr>
        </p:nvSpPr>
        <p:spPr>
          <a:xfrm>
            <a:off x="152400" y="1219200"/>
            <a:ext cx="8839200" cy="5562600"/>
          </a:xfrm>
        </p:spPr>
        <p:txBody>
          <a:bodyPr>
            <a:normAutofit fontScale="92500" lnSpcReduction="10000"/>
          </a:bodyPr>
          <a:lstStyle/>
          <a:p>
            <a:pPr marL="0" indent="0" algn="just">
              <a:buNone/>
            </a:pPr>
            <a:r>
              <a:rPr lang="en-US" dirty="0">
                <a:latin typeface="Cambria" pitchFamily="18" charset="0"/>
              </a:rPr>
              <a:t>Spore-forming Gram +VE Bacilli</a:t>
            </a:r>
          </a:p>
          <a:p>
            <a:pPr algn="just"/>
            <a:r>
              <a:rPr lang="en-US" b="1" dirty="0" smtClean="0">
                <a:latin typeface="Cambria" pitchFamily="18" charset="0"/>
              </a:rPr>
              <a:t>Genus </a:t>
            </a:r>
            <a:r>
              <a:rPr lang="en-US" b="1" i="1" dirty="0">
                <a:latin typeface="Cambria" pitchFamily="18" charset="0"/>
              </a:rPr>
              <a:t>Bacillus</a:t>
            </a:r>
            <a:endParaRPr lang="en-US" dirty="0">
              <a:latin typeface="Cambria" pitchFamily="18" charset="0"/>
            </a:endParaRPr>
          </a:p>
          <a:p>
            <a:pPr algn="just"/>
            <a:r>
              <a:rPr lang="en-US" b="1" dirty="0" smtClean="0">
                <a:latin typeface="Cambria" pitchFamily="18" charset="0"/>
              </a:rPr>
              <a:t>Genus </a:t>
            </a:r>
            <a:r>
              <a:rPr lang="en-US" b="1" i="1" dirty="0" smtClean="0">
                <a:latin typeface="Cambria" pitchFamily="18" charset="0"/>
              </a:rPr>
              <a:t>Clostridium</a:t>
            </a:r>
            <a:endParaRPr lang="en-US" dirty="0">
              <a:latin typeface="Cambria" pitchFamily="18" charset="0"/>
            </a:endParaRPr>
          </a:p>
          <a:p>
            <a:pPr marL="0" indent="0" algn="just">
              <a:buNone/>
            </a:pPr>
            <a:r>
              <a:rPr lang="en-US" dirty="0">
                <a:latin typeface="Cambria" pitchFamily="18" charset="0"/>
              </a:rPr>
              <a:t>General Characteristics of the Genus </a:t>
            </a:r>
            <a:r>
              <a:rPr lang="en-US" b="1" i="1" dirty="0">
                <a:solidFill>
                  <a:srgbClr val="FF0000"/>
                </a:solidFill>
                <a:latin typeface="Cambria" pitchFamily="18" charset="0"/>
              </a:rPr>
              <a:t>Bacillus</a:t>
            </a:r>
            <a:endParaRPr lang="en-US" b="1" dirty="0">
              <a:solidFill>
                <a:srgbClr val="FF0000"/>
              </a:solidFill>
              <a:latin typeface="Cambria" pitchFamily="18" charset="0"/>
            </a:endParaRPr>
          </a:p>
          <a:p>
            <a:pPr lvl="0" algn="just"/>
            <a:r>
              <a:rPr lang="en-US" dirty="0">
                <a:latin typeface="Cambria" pitchFamily="18" charset="0"/>
              </a:rPr>
              <a:t>Gram +VE, endospore-forming, motile rods</a:t>
            </a:r>
          </a:p>
          <a:p>
            <a:pPr lvl="0" algn="just"/>
            <a:r>
              <a:rPr lang="en-US" dirty="0">
                <a:latin typeface="Cambria" pitchFamily="18" charset="0"/>
              </a:rPr>
              <a:t>Mostly saprophytic, prevalent in soil, water, and air and on vegetation. </a:t>
            </a:r>
            <a:r>
              <a:rPr lang="en-US" i="1" dirty="0">
                <a:latin typeface="Cambria" pitchFamily="18" charset="0"/>
              </a:rPr>
              <a:t>B. cereus </a:t>
            </a:r>
            <a:r>
              <a:rPr lang="en-US" dirty="0">
                <a:latin typeface="Cambria" pitchFamily="18" charset="0"/>
              </a:rPr>
              <a:t>can grow in foods and produce an enterotoxin or an emetic toxin and cause </a:t>
            </a:r>
            <a:r>
              <a:rPr lang="en-US" b="1" dirty="0">
                <a:latin typeface="Cambria" pitchFamily="18" charset="0"/>
              </a:rPr>
              <a:t>food poisoning</a:t>
            </a:r>
            <a:endParaRPr lang="en-US" dirty="0">
              <a:latin typeface="Cambria" pitchFamily="18" charset="0"/>
            </a:endParaRPr>
          </a:p>
          <a:p>
            <a:pPr lvl="0" algn="just"/>
            <a:r>
              <a:rPr lang="en-US" dirty="0">
                <a:latin typeface="Cambria" pitchFamily="18" charset="0"/>
              </a:rPr>
              <a:t>Aerobic and catalase positive</a:t>
            </a:r>
          </a:p>
          <a:p>
            <a:pPr lvl="0" algn="just"/>
            <a:r>
              <a:rPr lang="en-US" dirty="0">
                <a:latin typeface="Cambria" pitchFamily="18" charset="0"/>
              </a:rPr>
              <a:t>Primary habitat is </a:t>
            </a:r>
            <a:r>
              <a:rPr lang="en-US" b="1" dirty="0">
                <a:latin typeface="Cambria" pitchFamily="18" charset="0"/>
              </a:rPr>
              <a:t>soil</a:t>
            </a:r>
            <a:endParaRPr lang="en-US" dirty="0">
              <a:latin typeface="Cambria" pitchFamily="18" charset="0"/>
            </a:endParaRPr>
          </a:p>
          <a:p>
            <a:pPr marL="0" indent="0" algn="just">
              <a:buNone/>
            </a:pPr>
            <a:r>
              <a:rPr lang="en-US" dirty="0">
                <a:latin typeface="Cambria" pitchFamily="18" charset="0"/>
              </a:rPr>
              <a:t>2 species of medical importance:</a:t>
            </a:r>
          </a:p>
          <a:p>
            <a:pPr marL="0" lvl="0" indent="0" algn="just">
              <a:buNone/>
            </a:pPr>
            <a:r>
              <a:rPr lang="en-US" i="1" dirty="0" smtClean="0">
                <a:latin typeface="Cambria" pitchFamily="18" charset="0"/>
              </a:rPr>
              <a:t>               Bacillus </a:t>
            </a:r>
            <a:r>
              <a:rPr lang="en-US" i="1" dirty="0">
                <a:latin typeface="Cambria" pitchFamily="18" charset="0"/>
              </a:rPr>
              <a:t>anthracis</a:t>
            </a:r>
            <a:endParaRPr lang="en-US" dirty="0">
              <a:latin typeface="Cambria" pitchFamily="18" charset="0"/>
            </a:endParaRPr>
          </a:p>
          <a:p>
            <a:pPr marL="0" lvl="0" indent="0" algn="just">
              <a:buNone/>
            </a:pPr>
            <a:r>
              <a:rPr lang="en-US" i="1" dirty="0" smtClean="0">
                <a:latin typeface="Cambria" pitchFamily="18" charset="0"/>
              </a:rPr>
              <a:t>               Bacillus </a:t>
            </a:r>
            <a:r>
              <a:rPr lang="en-US" i="1" dirty="0">
                <a:latin typeface="Cambria" pitchFamily="18" charset="0"/>
              </a:rPr>
              <a:t>cereus</a:t>
            </a:r>
            <a:endParaRPr lang="en-US" dirty="0">
              <a:latin typeface="Cambria" pitchFamily="18" charset="0"/>
            </a:endParaRPr>
          </a:p>
          <a:p>
            <a:endParaRPr lang="en-US" dirty="0"/>
          </a:p>
        </p:txBody>
      </p:sp>
    </p:spTree>
    <p:extLst>
      <p:ext uri="{BB962C8B-B14F-4D97-AF65-F5344CB8AC3E}">
        <p14:creationId xmlns="" xmlns:p14="http://schemas.microsoft.com/office/powerpoint/2010/main" val="973805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solidFill>
                  <a:srgbClr val="FF0000"/>
                </a:solidFill>
                <a:latin typeface="Cambria" pitchFamily="18" charset="0"/>
              </a:rPr>
              <a:t>Family: </a:t>
            </a:r>
            <a:r>
              <a:rPr lang="en-US" b="1" dirty="0">
                <a:solidFill>
                  <a:srgbClr val="FF0000"/>
                </a:solidFill>
                <a:latin typeface="Cambria" pitchFamily="18" charset="0"/>
              </a:rPr>
              <a:t>Neisseriaceae </a:t>
            </a:r>
            <a:r>
              <a:rPr lang="en-US" dirty="0">
                <a:solidFill>
                  <a:srgbClr val="FF0000"/>
                </a:solidFill>
                <a:latin typeface="Cambria" pitchFamily="18" charset="0"/>
              </a:rPr>
              <a:t/>
            </a:r>
            <a:br>
              <a:rPr lang="en-US" dirty="0">
                <a:solidFill>
                  <a:srgbClr val="FF0000"/>
                </a:solidFill>
                <a:latin typeface="Cambria" pitchFamily="18" charset="0"/>
              </a:rPr>
            </a:br>
            <a:endParaRPr lang="en-US" dirty="0">
              <a:solidFill>
                <a:srgbClr val="FF0000"/>
              </a:solidFill>
            </a:endParaRPr>
          </a:p>
        </p:txBody>
      </p:sp>
      <p:sp>
        <p:nvSpPr>
          <p:cNvPr id="3" name="Content Placeholder 2"/>
          <p:cNvSpPr>
            <a:spLocks noGrp="1"/>
          </p:cNvSpPr>
          <p:nvPr>
            <p:ph sz="quarter" idx="1"/>
          </p:nvPr>
        </p:nvSpPr>
        <p:spPr>
          <a:xfrm>
            <a:off x="152400" y="1371600"/>
            <a:ext cx="8763000" cy="4953000"/>
          </a:xfrm>
        </p:spPr>
        <p:txBody>
          <a:bodyPr>
            <a:normAutofit lnSpcReduction="10000"/>
          </a:bodyPr>
          <a:lstStyle/>
          <a:p>
            <a:pPr algn="just"/>
            <a:r>
              <a:rPr lang="en-US" sz="3200" dirty="0" smtClean="0">
                <a:latin typeface="Cambria" pitchFamily="18" charset="0"/>
              </a:rPr>
              <a:t>Gram-negative </a:t>
            </a:r>
            <a:r>
              <a:rPr lang="en-US" sz="3200" dirty="0">
                <a:latin typeface="Cambria" pitchFamily="18" charset="0"/>
              </a:rPr>
              <a:t>cocci </a:t>
            </a:r>
          </a:p>
          <a:p>
            <a:pPr algn="just"/>
            <a:r>
              <a:rPr lang="en-US" sz="3200" dirty="0">
                <a:latin typeface="Cambria" pitchFamily="18" charset="0"/>
              </a:rPr>
              <a:t>-Residents of mucous membranes of warm-blooded animals </a:t>
            </a:r>
          </a:p>
          <a:p>
            <a:pPr algn="just"/>
            <a:r>
              <a:rPr lang="en-US" sz="3200" dirty="0">
                <a:latin typeface="Cambria" pitchFamily="18" charset="0"/>
              </a:rPr>
              <a:t>-Genera include </a:t>
            </a:r>
            <a:r>
              <a:rPr lang="en-US" sz="3200" i="1" dirty="0">
                <a:latin typeface="Cambria" pitchFamily="18" charset="0"/>
              </a:rPr>
              <a:t>Neisseria, Moraxella, Acinetobacter. </a:t>
            </a:r>
            <a:endParaRPr lang="en-US" sz="3200" dirty="0">
              <a:latin typeface="Cambria" pitchFamily="18" charset="0"/>
            </a:endParaRPr>
          </a:p>
          <a:p>
            <a:pPr marL="0" indent="0" algn="just">
              <a:buNone/>
            </a:pPr>
            <a:r>
              <a:rPr lang="en-US" sz="3200" dirty="0">
                <a:latin typeface="Cambria" pitchFamily="18" charset="0"/>
              </a:rPr>
              <a:t>2 primary human pathogens: </a:t>
            </a:r>
          </a:p>
          <a:p>
            <a:pPr lvl="0" algn="just"/>
            <a:r>
              <a:rPr lang="en-US" sz="3200" i="1" dirty="0">
                <a:latin typeface="Cambria" pitchFamily="18" charset="0"/>
              </a:rPr>
              <a:t>Neisseria gonorrhoeae </a:t>
            </a:r>
            <a:endParaRPr lang="en-US" sz="3200" dirty="0">
              <a:latin typeface="Cambria" pitchFamily="18" charset="0"/>
            </a:endParaRPr>
          </a:p>
          <a:p>
            <a:pPr lvl="0" algn="just"/>
            <a:r>
              <a:rPr lang="en-US" sz="3200" i="1" dirty="0">
                <a:latin typeface="Cambria" pitchFamily="18" charset="0"/>
              </a:rPr>
              <a:t>Neisseria meningitidis </a:t>
            </a:r>
            <a:endParaRPr lang="en-US" sz="3200" dirty="0">
              <a:latin typeface="Cambria" pitchFamily="18" charset="0"/>
            </a:endParaRPr>
          </a:p>
          <a:p>
            <a:pPr marL="0" indent="0" algn="just">
              <a:buNone/>
            </a:pPr>
            <a:r>
              <a:rPr lang="en-US" sz="3200" dirty="0">
                <a:latin typeface="Cambria" pitchFamily="18" charset="0"/>
              </a:rPr>
              <a:t> </a:t>
            </a:r>
          </a:p>
          <a:p>
            <a:endParaRPr lang="en-US" dirty="0"/>
          </a:p>
        </p:txBody>
      </p:sp>
    </p:spTree>
    <p:extLst>
      <p:ext uri="{BB962C8B-B14F-4D97-AF65-F5344CB8AC3E}">
        <p14:creationId xmlns="" xmlns:p14="http://schemas.microsoft.com/office/powerpoint/2010/main" val="380032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i="1" dirty="0" smtClean="0"/>
              <a:t/>
            </a:r>
            <a:br>
              <a:rPr lang="en-US" b="1" i="1" dirty="0" smtClean="0"/>
            </a:br>
            <a:r>
              <a:rPr lang="en-US" b="1" i="1" dirty="0" smtClean="0">
                <a:solidFill>
                  <a:srgbClr val="FF0000"/>
                </a:solidFill>
              </a:rPr>
              <a:t>Bacillus anthracis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295400"/>
            <a:ext cx="8839200" cy="5105400"/>
          </a:xfrm>
        </p:spPr>
        <p:txBody>
          <a:bodyPr>
            <a:normAutofit/>
          </a:bodyPr>
          <a:lstStyle/>
          <a:p>
            <a:pPr lvl="0" algn="just"/>
            <a:r>
              <a:rPr lang="en-US" sz="3200" dirty="0" smtClean="0">
                <a:latin typeface="Cambria" pitchFamily="18" charset="0"/>
              </a:rPr>
              <a:t>Large</a:t>
            </a:r>
            <a:r>
              <a:rPr lang="en-US" sz="3200" dirty="0">
                <a:latin typeface="Cambria" pitchFamily="18" charset="0"/>
              </a:rPr>
              <a:t>, block-shaped rods</a:t>
            </a:r>
          </a:p>
          <a:p>
            <a:pPr lvl="0" algn="just"/>
            <a:r>
              <a:rPr lang="en-US" sz="3200" dirty="0">
                <a:latin typeface="Cambria" pitchFamily="18" charset="0"/>
              </a:rPr>
              <a:t>Gram +VE rod</a:t>
            </a:r>
          </a:p>
          <a:p>
            <a:pPr lvl="0" algn="just"/>
            <a:r>
              <a:rPr lang="en-US" sz="3200" dirty="0">
                <a:latin typeface="Cambria" pitchFamily="18" charset="0"/>
              </a:rPr>
              <a:t>Facultative anaerobe</a:t>
            </a:r>
          </a:p>
          <a:p>
            <a:pPr lvl="0" algn="just"/>
            <a:r>
              <a:rPr lang="en-US" sz="3200" dirty="0">
                <a:latin typeface="Cambria" pitchFamily="18" charset="0"/>
              </a:rPr>
              <a:t>Central spores that develop under all conditions except in the living body</a:t>
            </a:r>
          </a:p>
          <a:p>
            <a:pPr lvl="0" algn="just"/>
            <a:r>
              <a:rPr lang="en-US" sz="3200" dirty="0">
                <a:latin typeface="Cambria" pitchFamily="18" charset="0"/>
              </a:rPr>
              <a:t>Virulence factors :</a:t>
            </a:r>
          </a:p>
          <a:p>
            <a:pPr marL="0" indent="0" algn="just">
              <a:buNone/>
            </a:pPr>
            <a:r>
              <a:rPr lang="en-US" sz="3200" dirty="0" smtClean="0">
                <a:latin typeface="Cambria" pitchFamily="18" charset="0"/>
              </a:rPr>
              <a:t>          </a:t>
            </a:r>
            <a:r>
              <a:rPr lang="en-US" sz="3200" dirty="0">
                <a:latin typeface="Cambria" pitchFamily="18" charset="0"/>
              </a:rPr>
              <a:t>-Polypeptide capsule and </a:t>
            </a:r>
          </a:p>
          <a:p>
            <a:pPr marL="0" indent="0" algn="just">
              <a:buNone/>
            </a:pPr>
            <a:r>
              <a:rPr lang="en-US" sz="3200" dirty="0" smtClean="0">
                <a:latin typeface="Cambria" pitchFamily="18" charset="0"/>
              </a:rPr>
              <a:t>          </a:t>
            </a:r>
            <a:r>
              <a:rPr lang="en-US" sz="3200" dirty="0">
                <a:latin typeface="Cambria" pitchFamily="18" charset="0"/>
              </a:rPr>
              <a:t>-Exotoxins</a:t>
            </a:r>
          </a:p>
          <a:p>
            <a:endParaRPr lang="en-US" dirty="0"/>
          </a:p>
        </p:txBody>
      </p:sp>
    </p:spTree>
    <p:extLst>
      <p:ext uri="{BB962C8B-B14F-4D97-AF65-F5344CB8AC3E}">
        <p14:creationId xmlns="" xmlns:p14="http://schemas.microsoft.com/office/powerpoint/2010/main" val="319901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200" b="1" dirty="0" smtClean="0">
                <a:solidFill>
                  <a:srgbClr val="FF0000"/>
                </a:solidFill>
                <a:latin typeface="Cambria" pitchFamily="18" charset="0"/>
              </a:rPr>
              <a:t>Epidemiology of </a:t>
            </a:r>
            <a:r>
              <a:rPr lang="en-US" sz="3200" b="1" i="1" dirty="0" smtClean="0">
                <a:solidFill>
                  <a:srgbClr val="FF0000"/>
                </a:solidFill>
                <a:latin typeface="Cambria" pitchFamily="18" charset="0"/>
              </a:rPr>
              <a:t>Bacillus anthracis</a:t>
            </a: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fontScale="85000" lnSpcReduction="20000"/>
          </a:bodyPr>
          <a:lstStyle/>
          <a:p>
            <a:pPr algn="just"/>
            <a:r>
              <a:rPr lang="en-US" dirty="0" smtClean="0">
                <a:latin typeface="Cambria" pitchFamily="18" charset="0"/>
              </a:rPr>
              <a:t>Anthrax </a:t>
            </a:r>
            <a:r>
              <a:rPr lang="en-US" dirty="0">
                <a:latin typeface="Cambria" pitchFamily="18" charset="0"/>
              </a:rPr>
              <a:t>is primarily a disease of herbivores—goats, sheep, cattle, horses, </a:t>
            </a:r>
            <a:r>
              <a:rPr lang="en-US" dirty="0" err="1">
                <a:latin typeface="Cambria" pitchFamily="18" charset="0"/>
              </a:rPr>
              <a:t>etc</a:t>
            </a:r>
            <a:endParaRPr lang="en-US" dirty="0">
              <a:latin typeface="Cambria" pitchFamily="18" charset="0"/>
            </a:endParaRPr>
          </a:p>
          <a:p>
            <a:pPr algn="just"/>
            <a:r>
              <a:rPr lang="en-US" dirty="0" smtClean="0">
                <a:latin typeface="Cambria" pitchFamily="18" charset="0"/>
              </a:rPr>
              <a:t>Anthrax </a:t>
            </a:r>
            <a:r>
              <a:rPr lang="en-US" dirty="0">
                <a:latin typeface="Cambria" pitchFamily="18" charset="0"/>
              </a:rPr>
              <a:t>spores are infectious for decades</a:t>
            </a:r>
          </a:p>
          <a:p>
            <a:pPr algn="just"/>
            <a:r>
              <a:rPr lang="en-US" dirty="0" smtClean="0">
                <a:latin typeface="Cambria" pitchFamily="18" charset="0"/>
              </a:rPr>
              <a:t>Three </a:t>
            </a:r>
            <a:r>
              <a:rPr lang="en-US" dirty="0">
                <a:latin typeface="Cambria" pitchFamily="18" charset="0"/>
              </a:rPr>
              <a:t>well-defined cycles</a:t>
            </a:r>
          </a:p>
          <a:p>
            <a:pPr marL="0" indent="0" algn="just">
              <a:buNone/>
            </a:pPr>
            <a:r>
              <a:rPr lang="en-US" dirty="0">
                <a:latin typeface="Cambria" pitchFamily="18" charset="0"/>
              </a:rPr>
              <a:t>              -Survival of spores in the soil</a:t>
            </a:r>
          </a:p>
          <a:p>
            <a:pPr marL="0" indent="0" algn="just">
              <a:buNone/>
            </a:pPr>
            <a:r>
              <a:rPr lang="en-US" dirty="0">
                <a:latin typeface="Cambria" pitchFamily="18" charset="0"/>
              </a:rPr>
              <a:t>              -Animal infection</a:t>
            </a:r>
          </a:p>
          <a:p>
            <a:pPr marL="0" indent="0" algn="just">
              <a:buNone/>
            </a:pPr>
            <a:r>
              <a:rPr lang="en-US" dirty="0">
                <a:latin typeface="Cambria" pitchFamily="18" charset="0"/>
              </a:rPr>
              <a:t>        </a:t>
            </a:r>
            <a:r>
              <a:rPr lang="en-US" dirty="0" smtClean="0">
                <a:latin typeface="Cambria" pitchFamily="18" charset="0"/>
              </a:rPr>
              <a:t>      -</a:t>
            </a:r>
            <a:r>
              <a:rPr lang="en-US" dirty="0">
                <a:latin typeface="Cambria" pitchFamily="18" charset="0"/>
              </a:rPr>
              <a:t>Infection in humans </a:t>
            </a:r>
          </a:p>
          <a:p>
            <a:pPr algn="just"/>
            <a:r>
              <a:rPr lang="en-US" dirty="0" smtClean="0">
                <a:latin typeface="Cambria" pitchFamily="18" charset="0"/>
              </a:rPr>
              <a:t>Primarily </a:t>
            </a:r>
            <a:r>
              <a:rPr lang="en-US" dirty="0">
                <a:latin typeface="Cambria" pitchFamily="18" charset="0"/>
              </a:rPr>
              <a:t>a disease of herbivorous animals</a:t>
            </a:r>
          </a:p>
          <a:p>
            <a:pPr algn="just"/>
            <a:r>
              <a:rPr lang="en-US" dirty="0" smtClean="0">
                <a:latin typeface="Cambria" pitchFamily="18" charset="0"/>
              </a:rPr>
              <a:t>Most </a:t>
            </a:r>
            <a:r>
              <a:rPr lang="en-US" dirty="0">
                <a:latin typeface="Cambria" pitchFamily="18" charset="0"/>
              </a:rPr>
              <a:t>commonly transmitted to humans by </a:t>
            </a:r>
            <a:r>
              <a:rPr lang="en-US" b="1" dirty="0">
                <a:latin typeface="Cambria" pitchFamily="18" charset="0"/>
              </a:rPr>
              <a:t>direct contact</a:t>
            </a:r>
            <a:r>
              <a:rPr lang="en-US" dirty="0">
                <a:latin typeface="Cambria" pitchFamily="18" charset="0"/>
              </a:rPr>
              <a:t> with animal products (e.g., wool and hair)</a:t>
            </a:r>
          </a:p>
          <a:p>
            <a:pPr algn="just"/>
            <a:r>
              <a:rPr lang="en-US" dirty="0" smtClean="0">
                <a:latin typeface="Cambria" pitchFamily="18" charset="0"/>
              </a:rPr>
              <a:t>Also </a:t>
            </a:r>
            <a:r>
              <a:rPr lang="en-US" dirty="0">
                <a:latin typeface="Cambria" pitchFamily="18" charset="0"/>
              </a:rPr>
              <a:t>acquired via </a:t>
            </a:r>
            <a:r>
              <a:rPr lang="en-US" b="1" dirty="0">
                <a:latin typeface="Cambria" pitchFamily="18" charset="0"/>
              </a:rPr>
              <a:t>inhalation &amp; ingestion</a:t>
            </a:r>
            <a:endParaRPr lang="en-US" dirty="0">
              <a:latin typeface="Cambria" pitchFamily="18" charset="0"/>
            </a:endParaRPr>
          </a:p>
          <a:p>
            <a:pPr algn="just"/>
            <a:r>
              <a:rPr lang="en-US" dirty="0" smtClean="0">
                <a:latin typeface="Cambria" pitchFamily="18" charset="0"/>
              </a:rPr>
              <a:t>It </a:t>
            </a:r>
            <a:r>
              <a:rPr lang="en-US" dirty="0">
                <a:latin typeface="Cambria" pitchFamily="18" charset="0"/>
              </a:rPr>
              <a:t>still poses a threat by Importing materials contaminated with spores (e.g., bones, hides, and other materials)</a:t>
            </a:r>
          </a:p>
          <a:p>
            <a:pPr algn="just"/>
            <a:r>
              <a:rPr lang="en-US" dirty="0" smtClean="0">
                <a:latin typeface="Cambria" pitchFamily="18" charset="0"/>
              </a:rPr>
              <a:t>Usually </a:t>
            </a:r>
            <a:r>
              <a:rPr lang="en-US" dirty="0">
                <a:latin typeface="Cambria" pitchFamily="18" charset="0"/>
              </a:rPr>
              <a:t>encountered as an occupational disease among </a:t>
            </a:r>
            <a:r>
              <a:rPr lang="en-US" b="1" dirty="0">
                <a:latin typeface="Cambria" pitchFamily="18" charset="0"/>
              </a:rPr>
              <a:t>Veterinarians, agricultural workers </a:t>
            </a:r>
            <a:r>
              <a:rPr lang="en-US" b="1" dirty="0" smtClean="0">
                <a:latin typeface="Cambria" pitchFamily="18" charset="0"/>
              </a:rPr>
              <a:t> </a:t>
            </a:r>
            <a:endParaRPr lang="en-US" dirty="0">
              <a:latin typeface="Cambria" pitchFamily="18" charset="0"/>
            </a:endParaRPr>
          </a:p>
          <a:p>
            <a:endParaRPr lang="en-US" dirty="0"/>
          </a:p>
        </p:txBody>
      </p:sp>
    </p:spTree>
    <p:extLst>
      <p:ext uri="{BB962C8B-B14F-4D97-AF65-F5344CB8AC3E}">
        <p14:creationId xmlns="" xmlns:p14="http://schemas.microsoft.com/office/powerpoint/2010/main" val="1931278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b="1" dirty="0" smtClean="0">
                <a:solidFill>
                  <a:srgbClr val="FF0000"/>
                </a:solidFill>
                <a:latin typeface="Cambria" pitchFamily="18" charset="0"/>
              </a:rPr>
              <a:t>Clinical Presentation of Anthrax </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marL="0" indent="0" algn="just">
              <a:buNone/>
            </a:pPr>
            <a:r>
              <a:rPr lang="en-US" b="1" dirty="0" smtClean="0">
                <a:solidFill>
                  <a:srgbClr val="FF0000"/>
                </a:solidFill>
                <a:latin typeface="Cambria" pitchFamily="18" charset="0"/>
              </a:rPr>
              <a:t>1</a:t>
            </a:r>
            <a:r>
              <a:rPr lang="en-US" b="1" dirty="0">
                <a:solidFill>
                  <a:srgbClr val="FF0000"/>
                </a:solidFill>
                <a:latin typeface="Cambria" pitchFamily="18" charset="0"/>
              </a:rPr>
              <a:t>. Cutaneous Anthrax</a:t>
            </a:r>
            <a:endParaRPr lang="en-US" dirty="0">
              <a:solidFill>
                <a:srgbClr val="FF0000"/>
              </a:solidFill>
              <a:latin typeface="Cambria" pitchFamily="18" charset="0"/>
            </a:endParaRPr>
          </a:p>
          <a:p>
            <a:pPr algn="just"/>
            <a:r>
              <a:rPr lang="en-US" dirty="0" smtClean="0">
                <a:latin typeface="Cambria" pitchFamily="18" charset="0"/>
              </a:rPr>
              <a:t>95</a:t>
            </a:r>
            <a:r>
              <a:rPr lang="en-US" dirty="0">
                <a:latin typeface="Cambria" pitchFamily="18" charset="0"/>
              </a:rPr>
              <a:t>% human cases are cutaneous infections</a:t>
            </a:r>
          </a:p>
          <a:p>
            <a:pPr algn="just"/>
            <a:r>
              <a:rPr lang="en-US" dirty="0" smtClean="0">
                <a:latin typeface="Cambria" pitchFamily="18" charset="0"/>
              </a:rPr>
              <a:t>1 </a:t>
            </a:r>
            <a:r>
              <a:rPr lang="en-US" dirty="0">
                <a:latin typeface="Cambria" pitchFamily="18" charset="0"/>
              </a:rPr>
              <a:t>to 5 days after contact</a:t>
            </a:r>
          </a:p>
          <a:p>
            <a:pPr algn="just"/>
            <a:r>
              <a:rPr lang="en-US" dirty="0" smtClean="0">
                <a:latin typeface="Cambria" pitchFamily="18" charset="0"/>
              </a:rPr>
              <a:t>Small</a:t>
            </a:r>
            <a:r>
              <a:rPr lang="en-US" dirty="0">
                <a:latin typeface="Cambria" pitchFamily="18" charset="0"/>
              </a:rPr>
              <a:t>, pruritic, non-painful papule at inoculation site, Papule develops into hemorrhagic vesicle &amp; ruptures</a:t>
            </a:r>
          </a:p>
          <a:p>
            <a:pPr algn="just"/>
            <a:r>
              <a:rPr lang="en-US" dirty="0" smtClean="0">
                <a:latin typeface="Cambria" pitchFamily="18" charset="0"/>
              </a:rPr>
              <a:t>Slow-healing </a:t>
            </a:r>
            <a:r>
              <a:rPr lang="en-US" dirty="0">
                <a:latin typeface="Cambria" pitchFamily="18" charset="0"/>
              </a:rPr>
              <a:t>painless ulcer covered with black eschar surrounded by edema</a:t>
            </a:r>
          </a:p>
          <a:p>
            <a:pPr algn="just"/>
            <a:r>
              <a:rPr lang="en-US" dirty="0" smtClean="0">
                <a:latin typeface="Cambria" pitchFamily="18" charset="0"/>
              </a:rPr>
              <a:t>Infection </a:t>
            </a:r>
            <a:r>
              <a:rPr lang="en-US" dirty="0">
                <a:latin typeface="Cambria" pitchFamily="18" charset="0"/>
              </a:rPr>
              <a:t>may spread to lymphatics</a:t>
            </a:r>
          </a:p>
          <a:p>
            <a:pPr algn="just"/>
            <a:r>
              <a:rPr lang="en-US" dirty="0" smtClean="0">
                <a:latin typeface="Cambria" pitchFamily="18" charset="0"/>
              </a:rPr>
              <a:t>Septicemia </a:t>
            </a:r>
            <a:r>
              <a:rPr lang="en-US" dirty="0">
                <a:latin typeface="Cambria" pitchFamily="18" charset="0"/>
              </a:rPr>
              <a:t>may develop</a:t>
            </a:r>
          </a:p>
          <a:p>
            <a:pPr algn="just"/>
            <a:r>
              <a:rPr lang="en-US" dirty="0" smtClean="0">
                <a:latin typeface="Cambria" pitchFamily="18" charset="0"/>
              </a:rPr>
              <a:t>20</a:t>
            </a:r>
            <a:r>
              <a:rPr lang="en-US" dirty="0">
                <a:latin typeface="Cambria" pitchFamily="18" charset="0"/>
              </a:rPr>
              <a:t>% mortality in untreated cutaneous anthrax </a:t>
            </a:r>
          </a:p>
          <a:p>
            <a:endParaRPr lang="en-US" dirty="0"/>
          </a:p>
        </p:txBody>
      </p:sp>
    </p:spTree>
    <p:extLst>
      <p:ext uri="{BB962C8B-B14F-4D97-AF65-F5344CB8AC3E}">
        <p14:creationId xmlns="" xmlns:p14="http://schemas.microsoft.com/office/powerpoint/2010/main" val="1123774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smtClean="0">
                <a:solidFill>
                  <a:srgbClr val="FF0000"/>
                </a:solidFill>
              </a:rPr>
              <a:t>2.</a:t>
            </a:r>
            <a:r>
              <a:rPr lang="en-US" b="1" dirty="0" smtClean="0">
                <a:solidFill>
                  <a:srgbClr val="FF0000"/>
                </a:solidFill>
                <a:latin typeface="Cambria" pitchFamily="18" charset="0"/>
              </a:rPr>
              <a:t> Inhalation Anthrax</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r>
              <a:rPr lang="en-US" sz="3600" dirty="0" smtClean="0">
                <a:latin typeface="Cambria" pitchFamily="18" charset="0"/>
              </a:rPr>
              <a:t>Virtually </a:t>
            </a:r>
            <a:r>
              <a:rPr lang="en-US" sz="3600" dirty="0">
                <a:latin typeface="Cambria" pitchFamily="18" charset="0"/>
              </a:rPr>
              <a:t>100% fatal (pneumonic)</a:t>
            </a:r>
          </a:p>
          <a:p>
            <a:r>
              <a:rPr lang="en-US" sz="3600" dirty="0" smtClean="0">
                <a:latin typeface="Cambria" pitchFamily="18" charset="0"/>
              </a:rPr>
              <a:t>Meningitis </a:t>
            </a:r>
            <a:r>
              <a:rPr lang="en-US" sz="3600" dirty="0">
                <a:latin typeface="Cambria" pitchFamily="18" charset="0"/>
              </a:rPr>
              <a:t>may complicate cutaneous and inhalation forms of disease</a:t>
            </a:r>
          </a:p>
          <a:p>
            <a:r>
              <a:rPr lang="en-US" sz="3600" dirty="0" smtClean="0">
                <a:latin typeface="Cambria" pitchFamily="18" charset="0"/>
              </a:rPr>
              <a:t>Pharyngeal </a:t>
            </a:r>
            <a:r>
              <a:rPr lang="en-US" sz="3600" dirty="0">
                <a:latin typeface="Cambria" pitchFamily="18" charset="0"/>
              </a:rPr>
              <a:t>anthrax</a:t>
            </a:r>
          </a:p>
          <a:p>
            <a:r>
              <a:rPr lang="en-US" sz="3600" dirty="0" smtClean="0">
                <a:latin typeface="Cambria" pitchFamily="18" charset="0"/>
              </a:rPr>
              <a:t>Fever</a:t>
            </a:r>
            <a:endParaRPr lang="en-US" sz="3600" dirty="0">
              <a:latin typeface="Cambria" pitchFamily="18" charset="0"/>
            </a:endParaRPr>
          </a:p>
          <a:p>
            <a:r>
              <a:rPr lang="en-US" sz="3600" dirty="0" smtClean="0">
                <a:latin typeface="Cambria" pitchFamily="18" charset="0"/>
              </a:rPr>
              <a:t>Pharyngitis</a:t>
            </a:r>
            <a:endParaRPr lang="en-US" sz="3600" dirty="0">
              <a:latin typeface="Cambria" pitchFamily="18" charset="0"/>
            </a:endParaRPr>
          </a:p>
          <a:p>
            <a:r>
              <a:rPr lang="en-US" sz="3600" dirty="0" smtClean="0">
                <a:latin typeface="Cambria" pitchFamily="18" charset="0"/>
              </a:rPr>
              <a:t>Neck </a:t>
            </a:r>
            <a:r>
              <a:rPr lang="en-US" sz="3600" dirty="0">
                <a:latin typeface="Cambria" pitchFamily="18" charset="0"/>
              </a:rPr>
              <a:t>swelling </a:t>
            </a:r>
          </a:p>
          <a:p>
            <a:endParaRPr lang="en-US" dirty="0"/>
          </a:p>
        </p:txBody>
      </p:sp>
    </p:spTree>
    <p:extLst>
      <p:ext uri="{BB962C8B-B14F-4D97-AF65-F5344CB8AC3E}">
        <p14:creationId xmlns="" xmlns:p14="http://schemas.microsoft.com/office/powerpoint/2010/main" val="1569873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smtClean="0">
                <a:solidFill>
                  <a:srgbClr val="FF0000"/>
                </a:solidFill>
              </a:rPr>
              <a:t>3. </a:t>
            </a:r>
            <a:r>
              <a:rPr lang="en-US" sz="3600" b="1" dirty="0" smtClean="0">
                <a:solidFill>
                  <a:srgbClr val="FF0000"/>
                </a:solidFill>
                <a:latin typeface="Cambria" pitchFamily="18" charset="0"/>
              </a:rPr>
              <a:t>Gastrointestinal (Ingestion) Anthrax</a:t>
            </a:r>
            <a:r>
              <a:rPr lang="en-US" sz="3600" dirty="0" smtClean="0">
                <a:solidFill>
                  <a:srgbClr val="FF0000"/>
                </a:solidFill>
                <a:latin typeface="Cambria" pitchFamily="18" charset="0"/>
              </a:rPr>
              <a:t/>
            </a:r>
            <a:br>
              <a:rPr lang="en-US" sz="3600" dirty="0" smtClean="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4754563"/>
          </a:xfrm>
        </p:spPr>
        <p:txBody>
          <a:bodyPr/>
          <a:lstStyle/>
          <a:p>
            <a:r>
              <a:rPr lang="en-US" sz="3200" dirty="0" smtClean="0">
                <a:latin typeface="Cambria" pitchFamily="18" charset="0"/>
              </a:rPr>
              <a:t>Virtually </a:t>
            </a:r>
            <a:r>
              <a:rPr lang="en-US" sz="3200" dirty="0">
                <a:latin typeface="Cambria" pitchFamily="18" charset="0"/>
              </a:rPr>
              <a:t>100% fatal</a:t>
            </a:r>
          </a:p>
          <a:p>
            <a:r>
              <a:rPr lang="en-US" sz="3200" dirty="0" smtClean="0">
                <a:latin typeface="Cambria" pitchFamily="18" charset="0"/>
              </a:rPr>
              <a:t>Abdominal </a:t>
            </a:r>
            <a:r>
              <a:rPr lang="en-US" sz="3200" dirty="0">
                <a:latin typeface="Cambria" pitchFamily="18" charset="0"/>
              </a:rPr>
              <a:t>pain</a:t>
            </a:r>
          </a:p>
          <a:p>
            <a:r>
              <a:rPr lang="en-US" sz="3200" dirty="0" smtClean="0">
                <a:latin typeface="Cambria" pitchFamily="18" charset="0"/>
              </a:rPr>
              <a:t>Hemorrhagic </a:t>
            </a:r>
            <a:r>
              <a:rPr lang="en-US" sz="3200" dirty="0">
                <a:latin typeface="Cambria" pitchFamily="18" charset="0"/>
              </a:rPr>
              <a:t>ascites</a:t>
            </a:r>
          </a:p>
          <a:p>
            <a:r>
              <a:rPr lang="en-US" sz="3200" dirty="0" smtClean="0">
                <a:latin typeface="Cambria" pitchFamily="18" charset="0"/>
              </a:rPr>
              <a:t>Paracentesis </a:t>
            </a:r>
            <a:r>
              <a:rPr lang="en-US" sz="3200" dirty="0">
                <a:latin typeface="Cambria" pitchFamily="18" charset="0"/>
              </a:rPr>
              <a:t>fluid may reveal gram-positive rods </a:t>
            </a:r>
          </a:p>
          <a:p>
            <a:endParaRPr lang="en-US" dirty="0">
              <a:latin typeface="Cambria" pitchFamily="18" charset="0"/>
            </a:endParaRPr>
          </a:p>
        </p:txBody>
      </p:sp>
    </p:spTree>
    <p:extLst>
      <p:ext uri="{BB962C8B-B14F-4D97-AF65-F5344CB8AC3E}">
        <p14:creationId xmlns="" xmlns:p14="http://schemas.microsoft.com/office/powerpoint/2010/main" val="3803546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b="1" dirty="0" smtClean="0">
                <a:solidFill>
                  <a:srgbClr val="FF0000"/>
                </a:solidFill>
                <a:latin typeface="Cambria" pitchFamily="18" charset="0"/>
              </a:rPr>
              <a:t>Laboratory Diagnosis</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562600"/>
          </a:xfrm>
        </p:spPr>
        <p:txBody>
          <a:bodyPr>
            <a:normAutofit/>
          </a:bodyPr>
          <a:lstStyle/>
          <a:p>
            <a:pPr lvl="0"/>
            <a:r>
              <a:rPr lang="en-US" dirty="0" smtClean="0">
                <a:latin typeface="Cambria" pitchFamily="18" charset="0"/>
              </a:rPr>
              <a:t>Gram </a:t>
            </a:r>
            <a:r>
              <a:rPr lang="en-US" dirty="0">
                <a:latin typeface="Cambria" pitchFamily="18" charset="0"/>
              </a:rPr>
              <a:t>stain</a:t>
            </a:r>
          </a:p>
          <a:p>
            <a:pPr lvl="0"/>
            <a:r>
              <a:rPr lang="en-US" dirty="0">
                <a:latin typeface="Cambria" pitchFamily="18" charset="0"/>
              </a:rPr>
              <a:t>Culture of </a:t>
            </a:r>
            <a:r>
              <a:rPr lang="en-US" i="1" dirty="0">
                <a:latin typeface="Cambria" pitchFamily="18" charset="0"/>
              </a:rPr>
              <a:t>B. anthracis </a:t>
            </a:r>
            <a:r>
              <a:rPr lang="en-US" dirty="0">
                <a:latin typeface="Cambria" pitchFamily="18" charset="0"/>
              </a:rPr>
              <a:t>from the blood, skin lesions, vesicular fluid, or respiratory secretions</a:t>
            </a:r>
          </a:p>
          <a:p>
            <a:pPr lvl="0"/>
            <a:r>
              <a:rPr lang="en-US" dirty="0">
                <a:latin typeface="Cambria" pitchFamily="18" charset="0"/>
              </a:rPr>
              <a:t>Rapid detection methods</a:t>
            </a:r>
          </a:p>
          <a:p>
            <a:pPr marL="0" indent="0">
              <a:buNone/>
            </a:pPr>
            <a:r>
              <a:rPr lang="en-US" dirty="0">
                <a:latin typeface="Cambria" pitchFamily="18" charset="0"/>
              </a:rPr>
              <a:t>                 - PCR for detection of nucleic acid</a:t>
            </a:r>
          </a:p>
          <a:p>
            <a:pPr marL="0" indent="0">
              <a:buNone/>
            </a:pPr>
            <a:r>
              <a:rPr lang="en-US" dirty="0">
                <a:latin typeface="Cambria" pitchFamily="18" charset="0"/>
              </a:rPr>
              <a:t>                 - ELISA assay for antigen detection</a:t>
            </a:r>
          </a:p>
          <a:p>
            <a:pPr marL="0" indent="0">
              <a:buNone/>
            </a:pPr>
            <a:r>
              <a:rPr lang="en-US" dirty="0">
                <a:latin typeface="Cambria" pitchFamily="18" charset="0"/>
              </a:rPr>
              <a:t>                 - Other immunohistochemical and immunoflourescence examinations</a:t>
            </a:r>
          </a:p>
          <a:p>
            <a:endParaRPr lang="en-US" dirty="0"/>
          </a:p>
          <a:p>
            <a:pPr marL="0" indent="0">
              <a:buNone/>
            </a:pPr>
            <a:endParaRPr lang="en-US" dirty="0"/>
          </a:p>
        </p:txBody>
      </p:sp>
    </p:spTree>
    <p:extLst>
      <p:ext uri="{BB962C8B-B14F-4D97-AF65-F5344CB8AC3E}">
        <p14:creationId xmlns="" xmlns:p14="http://schemas.microsoft.com/office/powerpoint/2010/main" val="2547329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020762"/>
          </a:xfrm>
        </p:spPr>
        <p:txBody>
          <a:bodyPr>
            <a:normAutofit fontScale="90000"/>
          </a:bodyPr>
          <a:lstStyle/>
          <a:p>
            <a:r>
              <a:rPr lang="en-US" sz="3200" b="1" dirty="0" smtClean="0">
                <a:solidFill>
                  <a:srgbClr val="FF0000"/>
                </a:solidFill>
                <a:latin typeface="Cambria" pitchFamily="18" charset="0"/>
              </a:rPr>
              <a:t>Prevention, control measures and treatment</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334000"/>
          </a:xfrm>
        </p:spPr>
        <p:txBody>
          <a:bodyPr>
            <a:normAutofit fontScale="92500" lnSpcReduction="20000"/>
          </a:bodyPr>
          <a:lstStyle/>
          <a:p>
            <a:pPr algn="just"/>
            <a:r>
              <a:rPr lang="en-US" dirty="0" smtClean="0"/>
              <a:t>Soil </a:t>
            </a:r>
            <a:r>
              <a:rPr lang="en-US" dirty="0"/>
              <a:t>is contaminated with anthrax spores from the carcasses of dead animals. These spores remain viable for decades. </a:t>
            </a:r>
          </a:p>
          <a:p>
            <a:pPr marL="0" indent="0" algn="just">
              <a:buNone/>
            </a:pPr>
            <a:r>
              <a:rPr lang="en-US" b="1" dirty="0"/>
              <a:t>Control measures include:</a:t>
            </a:r>
            <a:endParaRPr lang="en-US" dirty="0"/>
          </a:p>
          <a:p>
            <a:pPr algn="just"/>
            <a:r>
              <a:rPr lang="en-US" dirty="0" smtClean="0"/>
              <a:t>Disposal </a:t>
            </a:r>
            <a:r>
              <a:rPr lang="en-US" dirty="0"/>
              <a:t>of animal carcasses - burning or by deep burial in lime pits</a:t>
            </a:r>
          </a:p>
          <a:p>
            <a:pPr algn="just"/>
            <a:r>
              <a:rPr lang="en-US" dirty="0" smtClean="0"/>
              <a:t>Decontamination </a:t>
            </a:r>
            <a:r>
              <a:rPr lang="en-US" dirty="0"/>
              <a:t>of animal products</a:t>
            </a:r>
          </a:p>
          <a:p>
            <a:pPr algn="just"/>
            <a:r>
              <a:rPr lang="en-US" dirty="0" smtClean="0"/>
              <a:t>Protective </a:t>
            </a:r>
            <a:r>
              <a:rPr lang="en-US" dirty="0"/>
              <a:t>clothing and gloves for handling potentially infected materials</a:t>
            </a:r>
          </a:p>
          <a:p>
            <a:pPr algn="just"/>
            <a:r>
              <a:rPr lang="en-US" dirty="0" smtClean="0"/>
              <a:t>Immunization </a:t>
            </a:r>
            <a:r>
              <a:rPr lang="en-US" dirty="0"/>
              <a:t>of domestic animals and Persons with high occupational risk. </a:t>
            </a:r>
          </a:p>
          <a:p>
            <a:pPr marL="0" indent="0" algn="just">
              <a:buNone/>
            </a:pPr>
            <a:r>
              <a:rPr lang="en-US" b="1" dirty="0"/>
              <a:t>Treatment</a:t>
            </a:r>
            <a:endParaRPr lang="en-US" dirty="0"/>
          </a:p>
          <a:p>
            <a:pPr lvl="0" algn="just"/>
            <a:r>
              <a:rPr lang="en-US" dirty="0"/>
              <a:t>Penicillin is drug of choice</a:t>
            </a:r>
          </a:p>
          <a:p>
            <a:pPr lvl="0" algn="just"/>
            <a:r>
              <a:rPr lang="en-US" dirty="0" smtClean="0"/>
              <a:t>Ciprofloxacin</a:t>
            </a:r>
            <a:r>
              <a:rPr lang="en-US" dirty="0"/>
              <a:t>, Erythromycin, chloramphenicol</a:t>
            </a:r>
          </a:p>
          <a:p>
            <a:pPr lvl="0" algn="just"/>
            <a:r>
              <a:rPr lang="en-US" dirty="0" smtClean="0"/>
              <a:t>Doxycycline </a:t>
            </a:r>
            <a:r>
              <a:rPr lang="en-US" dirty="0"/>
              <a:t>now commonly recognized as prophylactic</a:t>
            </a:r>
          </a:p>
          <a:p>
            <a:pPr algn="just"/>
            <a:endParaRPr lang="en-US" dirty="0"/>
          </a:p>
        </p:txBody>
      </p:sp>
    </p:spTree>
    <p:extLst>
      <p:ext uri="{BB962C8B-B14F-4D97-AF65-F5344CB8AC3E}">
        <p14:creationId xmlns="" xmlns:p14="http://schemas.microsoft.com/office/powerpoint/2010/main" val="2578121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47800"/>
          </a:xfrm>
        </p:spPr>
        <p:txBody>
          <a:bodyPr>
            <a:noAutofit/>
          </a:bodyPr>
          <a:lstStyle/>
          <a:p>
            <a:r>
              <a:rPr lang="en-US" sz="3600" b="1" i="1" dirty="0" smtClean="0">
                <a:solidFill>
                  <a:srgbClr val="FF0000"/>
                </a:solidFill>
                <a:latin typeface="Cambria" pitchFamily="18" charset="0"/>
              </a:rPr>
              <a:t>Bacillus cereus </a:t>
            </a:r>
            <a:r>
              <a:rPr lang="en-US" sz="3600" dirty="0" smtClean="0">
                <a:solidFill>
                  <a:srgbClr val="FF0000"/>
                </a:solidFill>
                <a:latin typeface="Cambria" pitchFamily="18" charset="0"/>
              </a:rPr>
              <a:t/>
            </a:r>
            <a:br>
              <a:rPr lang="en-US" sz="3600" dirty="0" smtClean="0">
                <a:solidFill>
                  <a:srgbClr val="FF0000"/>
                </a:solidFill>
                <a:latin typeface="Cambria" pitchFamily="18" charset="0"/>
              </a:rPr>
            </a:br>
            <a:endParaRPr lang="en-US" sz="36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lvl="0" algn="just"/>
            <a:r>
              <a:rPr lang="en-US" dirty="0" smtClean="0">
                <a:latin typeface="Cambria" pitchFamily="18" charset="0"/>
              </a:rPr>
              <a:t>Gram </a:t>
            </a:r>
            <a:r>
              <a:rPr lang="en-US" dirty="0">
                <a:latin typeface="Cambria" pitchFamily="18" charset="0"/>
              </a:rPr>
              <a:t>+</a:t>
            </a:r>
            <a:r>
              <a:rPr lang="en-US" dirty="0" err="1">
                <a:latin typeface="Cambria" pitchFamily="18" charset="0"/>
              </a:rPr>
              <a:t>ve</a:t>
            </a:r>
            <a:r>
              <a:rPr lang="en-US" dirty="0">
                <a:latin typeface="Cambria" pitchFamily="18" charset="0"/>
              </a:rPr>
              <a:t> bacilli</a:t>
            </a:r>
          </a:p>
          <a:p>
            <a:pPr lvl="0" algn="just"/>
            <a:r>
              <a:rPr lang="en-US" dirty="0">
                <a:latin typeface="Cambria" pitchFamily="18" charset="0"/>
              </a:rPr>
              <a:t>Spore forming</a:t>
            </a:r>
          </a:p>
          <a:p>
            <a:pPr lvl="0" algn="just"/>
            <a:r>
              <a:rPr lang="en-US" dirty="0">
                <a:latin typeface="Cambria" pitchFamily="18" charset="0"/>
              </a:rPr>
              <a:t>Facultative anaerobe</a:t>
            </a:r>
          </a:p>
          <a:p>
            <a:pPr lvl="0" algn="just"/>
            <a:r>
              <a:rPr lang="en-US" dirty="0">
                <a:latin typeface="Cambria" pitchFamily="18" charset="0"/>
              </a:rPr>
              <a:t>Non-fastidious growth requirements</a:t>
            </a:r>
          </a:p>
          <a:p>
            <a:pPr marL="0" indent="0" algn="just">
              <a:buNone/>
            </a:pPr>
            <a:r>
              <a:rPr lang="en-US" b="1" dirty="0">
                <a:solidFill>
                  <a:srgbClr val="FF0000"/>
                </a:solidFill>
                <a:latin typeface="Cambria" pitchFamily="18" charset="0"/>
              </a:rPr>
              <a:t>Virulence</a:t>
            </a:r>
            <a:endParaRPr lang="en-US" dirty="0">
              <a:solidFill>
                <a:srgbClr val="FF0000"/>
              </a:solidFill>
              <a:latin typeface="Cambria" pitchFamily="18" charset="0"/>
            </a:endParaRPr>
          </a:p>
          <a:p>
            <a:pPr lvl="0" algn="just"/>
            <a:r>
              <a:rPr lang="en-US" dirty="0">
                <a:latin typeface="Cambria" pitchFamily="18" charset="0"/>
              </a:rPr>
              <a:t>Enterotoxin</a:t>
            </a:r>
          </a:p>
          <a:p>
            <a:pPr lvl="0" algn="just"/>
            <a:r>
              <a:rPr lang="en-US" dirty="0">
                <a:latin typeface="Cambria" pitchFamily="18" charset="0"/>
              </a:rPr>
              <a:t>Spores can survive in soil</a:t>
            </a:r>
          </a:p>
          <a:p>
            <a:pPr lvl="0" algn="just"/>
            <a:r>
              <a:rPr lang="en-US" dirty="0">
                <a:latin typeface="Cambria" pitchFamily="18" charset="0"/>
              </a:rPr>
              <a:t>Tissue destruction mediated by cytotoxic enzymes – cereolysin and phospholipase C</a:t>
            </a:r>
          </a:p>
          <a:p>
            <a:endParaRPr lang="en-US" dirty="0">
              <a:latin typeface="Cambria" pitchFamily="18" charset="0"/>
            </a:endParaRPr>
          </a:p>
        </p:txBody>
      </p:sp>
    </p:spTree>
    <p:extLst>
      <p:ext uri="{BB962C8B-B14F-4D97-AF65-F5344CB8AC3E}">
        <p14:creationId xmlns="" xmlns:p14="http://schemas.microsoft.com/office/powerpoint/2010/main" val="1629141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Epidemiology</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219200"/>
            <a:ext cx="8839200" cy="5181600"/>
          </a:xfrm>
        </p:spPr>
        <p:txBody>
          <a:bodyPr>
            <a:normAutofit/>
          </a:bodyPr>
          <a:lstStyle/>
          <a:p>
            <a:pPr lvl="0" algn="just"/>
            <a:r>
              <a:rPr lang="en-US" sz="2800" dirty="0" smtClean="0">
                <a:latin typeface="Cambria" pitchFamily="18" charset="0"/>
              </a:rPr>
              <a:t>Ubiquitous </a:t>
            </a:r>
            <a:r>
              <a:rPr lang="en-US" sz="2800" dirty="0">
                <a:latin typeface="Cambria" pitchFamily="18" charset="0"/>
              </a:rPr>
              <a:t>in soils throughout the world</a:t>
            </a:r>
          </a:p>
          <a:p>
            <a:pPr lvl="0" algn="just"/>
            <a:r>
              <a:rPr lang="en-US" sz="2800" dirty="0">
                <a:latin typeface="Cambria" pitchFamily="18" charset="0"/>
              </a:rPr>
              <a:t>People at risk include those who consume food contaminated with the bacterium (eg rice, meat, vegetables, sauces), those with penetrating injuries and those who receive intravenous injections</a:t>
            </a:r>
          </a:p>
          <a:p>
            <a:pPr marL="0" indent="0" algn="just">
              <a:buNone/>
            </a:pPr>
            <a:r>
              <a:rPr lang="en-US" sz="2800" b="1" dirty="0">
                <a:latin typeface="Cambria" pitchFamily="18" charset="0"/>
              </a:rPr>
              <a:t>Diseases</a:t>
            </a:r>
            <a:endParaRPr lang="en-US" sz="2800" dirty="0">
              <a:latin typeface="Cambria" pitchFamily="18" charset="0"/>
            </a:endParaRPr>
          </a:p>
          <a:p>
            <a:pPr lvl="0" algn="just"/>
            <a:r>
              <a:rPr lang="en-US" sz="2800" dirty="0">
                <a:latin typeface="Cambria" pitchFamily="18" charset="0"/>
              </a:rPr>
              <a:t>Infections include emetic (vomiting) and diarrheal forms of GE, ocular infection after trauma to the eye and other opportunistic infections</a:t>
            </a:r>
          </a:p>
          <a:p>
            <a:endParaRPr lang="en-US" dirty="0"/>
          </a:p>
        </p:txBody>
      </p:sp>
    </p:spTree>
    <p:extLst>
      <p:ext uri="{BB962C8B-B14F-4D97-AF65-F5344CB8AC3E}">
        <p14:creationId xmlns="" xmlns:p14="http://schemas.microsoft.com/office/powerpoint/2010/main" val="1095492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rmAutofit/>
          </a:bodyPr>
          <a:lstStyle/>
          <a:p>
            <a:r>
              <a:rPr lang="en-US" b="1" dirty="0" smtClean="0">
                <a:solidFill>
                  <a:srgbClr val="FF0000"/>
                </a:solidFill>
              </a:rPr>
              <a:t>Laboratory Diagnosis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371600"/>
            <a:ext cx="8839200" cy="5029200"/>
          </a:xfrm>
        </p:spPr>
        <p:txBody>
          <a:bodyPr>
            <a:normAutofit/>
          </a:bodyPr>
          <a:lstStyle/>
          <a:p>
            <a:pPr algn="just"/>
            <a:r>
              <a:rPr lang="en-US" sz="3200" dirty="0" smtClean="0">
                <a:latin typeface="Cambria" pitchFamily="18" charset="0"/>
              </a:rPr>
              <a:t>Isolation </a:t>
            </a:r>
            <a:r>
              <a:rPr lang="en-US" sz="3200" dirty="0">
                <a:latin typeface="Cambria" pitchFamily="18" charset="0"/>
              </a:rPr>
              <a:t>of the organism in implicated food product or non-fecal specimen (eg eye, wound)</a:t>
            </a:r>
          </a:p>
          <a:p>
            <a:pPr marL="0" indent="0" algn="just">
              <a:buNone/>
            </a:pPr>
            <a:r>
              <a:rPr lang="en-US" sz="3200" b="1" dirty="0">
                <a:latin typeface="Cambria" pitchFamily="18" charset="0"/>
              </a:rPr>
              <a:t>Treatment, Prevention, and Control</a:t>
            </a:r>
            <a:endParaRPr lang="en-US" sz="3200" dirty="0">
              <a:latin typeface="Cambria" pitchFamily="18" charset="0"/>
            </a:endParaRPr>
          </a:p>
          <a:p>
            <a:pPr algn="just"/>
            <a:r>
              <a:rPr lang="en-US" sz="3200" dirty="0" smtClean="0">
                <a:latin typeface="Cambria" pitchFamily="18" charset="0"/>
              </a:rPr>
              <a:t>GIT </a:t>
            </a:r>
            <a:r>
              <a:rPr lang="en-US" sz="3200" dirty="0">
                <a:latin typeface="Cambria" pitchFamily="18" charset="0"/>
              </a:rPr>
              <a:t>infections treated symptomatically</a:t>
            </a:r>
          </a:p>
          <a:p>
            <a:pPr algn="just"/>
            <a:r>
              <a:rPr lang="en-US" sz="3200" dirty="0" smtClean="0">
                <a:latin typeface="Cambria" pitchFamily="18" charset="0"/>
              </a:rPr>
              <a:t>Ocular </a:t>
            </a:r>
            <a:r>
              <a:rPr lang="en-US" sz="3200" dirty="0">
                <a:latin typeface="Cambria" pitchFamily="18" charset="0"/>
              </a:rPr>
              <a:t>or other invasive diseases – vancomycin, clindamycin, ciprofloxacin, or gentamicin</a:t>
            </a:r>
          </a:p>
          <a:p>
            <a:pPr algn="just"/>
            <a:r>
              <a:rPr lang="en-US" sz="3200" dirty="0" smtClean="0">
                <a:latin typeface="Cambria" pitchFamily="18" charset="0"/>
              </a:rPr>
              <a:t>GIT </a:t>
            </a:r>
            <a:r>
              <a:rPr lang="en-US" sz="3200" dirty="0">
                <a:latin typeface="Cambria" pitchFamily="18" charset="0"/>
              </a:rPr>
              <a:t>disease prevented by proper preparation of food</a:t>
            </a:r>
          </a:p>
          <a:p>
            <a:pPr marL="0" indent="0">
              <a:buNone/>
            </a:pPr>
            <a:endParaRPr lang="en-US" dirty="0"/>
          </a:p>
        </p:txBody>
      </p:sp>
    </p:spTree>
    <p:extLst>
      <p:ext uri="{BB962C8B-B14F-4D97-AF65-F5344CB8AC3E}">
        <p14:creationId xmlns="" xmlns:p14="http://schemas.microsoft.com/office/powerpoint/2010/main" val="198965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solidFill>
                  <a:srgbClr val="FF0000"/>
                </a:solidFill>
                <a:latin typeface="Cambria" pitchFamily="18" charset="0"/>
              </a:rPr>
              <a:t/>
            </a:r>
            <a:br>
              <a:rPr lang="en-US" dirty="0" smtClean="0">
                <a:solidFill>
                  <a:srgbClr val="FF0000"/>
                </a:solidFill>
                <a:latin typeface="Cambria" pitchFamily="18" charset="0"/>
              </a:rPr>
            </a:br>
            <a:r>
              <a:rPr lang="en-US" b="1" dirty="0" smtClean="0">
                <a:solidFill>
                  <a:srgbClr val="FF0000"/>
                </a:solidFill>
                <a:latin typeface="Cambria" pitchFamily="18" charset="0"/>
              </a:rPr>
              <a:t>Genus: </a:t>
            </a:r>
            <a:r>
              <a:rPr lang="en-US" b="1" dirty="0">
                <a:solidFill>
                  <a:srgbClr val="FF0000"/>
                </a:solidFill>
                <a:latin typeface="Cambria" pitchFamily="18" charset="0"/>
              </a:rPr>
              <a:t>Neisseria </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19200"/>
            <a:ext cx="8839200" cy="5181600"/>
          </a:xfrm>
        </p:spPr>
        <p:txBody>
          <a:bodyPr>
            <a:normAutofit lnSpcReduction="10000"/>
          </a:bodyPr>
          <a:lstStyle/>
          <a:p>
            <a:r>
              <a:rPr lang="en-US" sz="3200" dirty="0" smtClean="0">
                <a:latin typeface="Cambria" pitchFamily="18" charset="0"/>
              </a:rPr>
              <a:t>Gram-negative</a:t>
            </a:r>
            <a:r>
              <a:rPr lang="en-US" sz="3200" dirty="0">
                <a:latin typeface="Cambria" pitchFamily="18" charset="0"/>
              </a:rPr>
              <a:t>, bean-shaped, diplococci </a:t>
            </a:r>
          </a:p>
          <a:p>
            <a:r>
              <a:rPr lang="en-US" sz="3200" dirty="0" smtClean="0">
                <a:latin typeface="Cambria" pitchFamily="18" charset="0"/>
              </a:rPr>
              <a:t>None </a:t>
            </a:r>
            <a:r>
              <a:rPr lang="en-US" sz="3200" dirty="0">
                <a:latin typeface="Cambria" pitchFamily="18" charset="0"/>
              </a:rPr>
              <a:t>develop flagella or spores. </a:t>
            </a:r>
          </a:p>
          <a:p>
            <a:r>
              <a:rPr lang="en-US" sz="3200" dirty="0" smtClean="0">
                <a:latin typeface="Cambria" pitchFamily="18" charset="0"/>
              </a:rPr>
              <a:t>Capsules </a:t>
            </a:r>
            <a:r>
              <a:rPr lang="en-US" sz="3200" dirty="0">
                <a:latin typeface="Cambria" pitchFamily="18" charset="0"/>
              </a:rPr>
              <a:t>on pathogens </a:t>
            </a:r>
          </a:p>
          <a:p>
            <a:r>
              <a:rPr lang="en-US" sz="3200" dirty="0" smtClean="0">
                <a:latin typeface="Cambria" pitchFamily="18" charset="0"/>
              </a:rPr>
              <a:t>Posses Pili </a:t>
            </a:r>
            <a:endParaRPr lang="en-US" sz="3200" dirty="0">
              <a:latin typeface="Cambria" pitchFamily="18" charset="0"/>
            </a:endParaRPr>
          </a:p>
          <a:p>
            <a:r>
              <a:rPr lang="en-US" sz="3200" dirty="0" smtClean="0">
                <a:latin typeface="Cambria" pitchFamily="18" charset="0"/>
              </a:rPr>
              <a:t>Strict </a:t>
            </a:r>
            <a:r>
              <a:rPr lang="en-US" sz="3200" dirty="0">
                <a:latin typeface="Cambria" pitchFamily="18" charset="0"/>
              </a:rPr>
              <a:t>parasites, do not survive long outside of the host </a:t>
            </a:r>
          </a:p>
          <a:p>
            <a:r>
              <a:rPr lang="en-US" sz="3200" dirty="0" smtClean="0">
                <a:latin typeface="Cambria" pitchFamily="18" charset="0"/>
              </a:rPr>
              <a:t>Aerobic </a:t>
            </a:r>
            <a:r>
              <a:rPr lang="en-US" sz="3200" dirty="0">
                <a:latin typeface="Cambria" pitchFamily="18" charset="0"/>
              </a:rPr>
              <a:t>or microaerophilic </a:t>
            </a:r>
          </a:p>
          <a:p>
            <a:r>
              <a:rPr lang="en-US" sz="3200" dirty="0" smtClean="0">
                <a:latin typeface="Cambria" pitchFamily="18" charset="0"/>
              </a:rPr>
              <a:t>Produce </a:t>
            </a:r>
            <a:r>
              <a:rPr lang="en-US" sz="3200" dirty="0">
                <a:latin typeface="Cambria" pitchFamily="18" charset="0"/>
              </a:rPr>
              <a:t>catalase and cytochrome oxidase </a:t>
            </a:r>
          </a:p>
          <a:p>
            <a:r>
              <a:rPr lang="en-US" sz="3200" dirty="0" smtClean="0">
                <a:latin typeface="Cambria" pitchFamily="18" charset="0"/>
              </a:rPr>
              <a:t>Pathogenic </a:t>
            </a:r>
            <a:r>
              <a:rPr lang="en-US" sz="3200" dirty="0">
                <a:latin typeface="Cambria" pitchFamily="18" charset="0"/>
              </a:rPr>
              <a:t>species require enriched complex media and CO2. </a:t>
            </a:r>
          </a:p>
          <a:p>
            <a:endParaRPr lang="en-US" dirty="0"/>
          </a:p>
        </p:txBody>
      </p:sp>
    </p:spTree>
    <p:extLst>
      <p:ext uri="{BB962C8B-B14F-4D97-AF65-F5344CB8AC3E}">
        <p14:creationId xmlns="" xmlns:p14="http://schemas.microsoft.com/office/powerpoint/2010/main" val="412737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b="1" dirty="0">
                <a:solidFill>
                  <a:srgbClr val="FF0000"/>
                </a:solidFill>
                <a:latin typeface="Cambria" pitchFamily="18" charset="0"/>
              </a:rPr>
              <a:t>CLOSTRIDIA</a:t>
            </a:r>
            <a:endParaRPr lang="en-US" dirty="0"/>
          </a:p>
        </p:txBody>
      </p:sp>
    </p:spTree>
    <p:extLst>
      <p:ext uri="{BB962C8B-B14F-4D97-AF65-F5344CB8AC3E}">
        <p14:creationId xmlns="" xmlns:p14="http://schemas.microsoft.com/office/powerpoint/2010/main" val="3767346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4800" b="1" dirty="0" smtClean="0">
                <a:solidFill>
                  <a:srgbClr val="FF0000"/>
                </a:solidFill>
                <a:latin typeface="Cambria" pitchFamily="18" charset="0"/>
              </a:rPr>
              <a:t>General characteristics</a:t>
            </a:r>
            <a:endParaRPr lang="en-US" sz="4800"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sz="2800" dirty="0" smtClean="0">
                <a:latin typeface="Cambria" pitchFamily="18" charset="0"/>
              </a:rPr>
              <a:t>Large </a:t>
            </a:r>
            <a:r>
              <a:rPr lang="en-US" sz="2800" dirty="0">
                <a:latin typeface="Cambria" pitchFamily="18" charset="0"/>
              </a:rPr>
              <a:t>Gram +VE, Straight or slightly curved rods with slightly rounded ends</a:t>
            </a:r>
          </a:p>
          <a:p>
            <a:pPr lvl="0" algn="just"/>
            <a:r>
              <a:rPr lang="en-US" sz="2800" dirty="0" smtClean="0">
                <a:latin typeface="Cambria" pitchFamily="18" charset="0"/>
              </a:rPr>
              <a:t>Anaerobic &amp; Spore </a:t>
            </a:r>
            <a:r>
              <a:rPr lang="en-US" sz="2800" dirty="0">
                <a:latin typeface="Cambria" pitchFamily="18" charset="0"/>
              </a:rPr>
              <a:t>bearing</a:t>
            </a:r>
          </a:p>
          <a:p>
            <a:pPr lvl="0" algn="just"/>
            <a:r>
              <a:rPr lang="en-US" sz="2800" dirty="0">
                <a:latin typeface="Cambria" pitchFamily="18" charset="0"/>
              </a:rPr>
              <a:t>Saprophytes</a:t>
            </a:r>
          </a:p>
          <a:p>
            <a:pPr lvl="0" algn="just"/>
            <a:r>
              <a:rPr lang="en-US" sz="2800" dirty="0">
                <a:latin typeface="Cambria" pitchFamily="18" charset="0"/>
              </a:rPr>
              <a:t>Some are commensals of the animal &amp; human gut which invade the blood and tissue when host die and initiate the decomposition of the corpse</a:t>
            </a:r>
          </a:p>
          <a:p>
            <a:pPr lvl="0" algn="just"/>
            <a:r>
              <a:rPr lang="en-US" sz="2800" dirty="0">
                <a:latin typeface="Cambria" pitchFamily="18" charset="0"/>
              </a:rPr>
              <a:t>Causes diseases such as </a:t>
            </a:r>
            <a:r>
              <a:rPr lang="en-US" sz="2800" b="1" dirty="0">
                <a:latin typeface="Cambria" pitchFamily="18" charset="0"/>
              </a:rPr>
              <a:t>gas gangrene,</a:t>
            </a:r>
            <a:r>
              <a:rPr lang="en-US" sz="2800" dirty="0">
                <a:latin typeface="Cambria" pitchFamily="18" charset="0"/>
              </a:rPr>
              <a:t> </a:t>
            </a:r>
            <a:r>
              <a:rPr lang="en-US" sz="2800" b="1" dirty="0">
                <a:latin typeface="Cambria" pitchFamily="18" charset="0"/>
              </a:rPr>
              <a:t>tetanus,</a:t>
            </a:r>
            <a:r>
              <a:rPr lang="en-US" sz="2800" dirty="0">
                <a:latin typeface="Cambria" pitchFamily="18" charset="0"/>
              </a:rPr>
              <a:t> </a:t>
            </a:r>
            <a:r>
              <a:rPr lang="en-US" sz="2800" b="1" dirty="0">
                <a:latin typeface="Cambria" pitchFamily="18" charset="0"/>
              </a:rPr>
              <a:t>botulism</a:t>
            </a:r>
            <a:r>
              <a:rPr lang="en-US" sz="2800" dirty="0">
                <a:latin typeface="Cambria" pitchFamily="18" charset="0"/>
              </a:rPr>
              <a:t> &amp; pseudo-membranous colitis by producing toxins which attack the neurons pathways </a:t>
            </a:r>
          </a:p>
          <a:p>
            <a:endParaRPr lang="en-US" dirty="0"/>
          </a:p>
        </p:txBody>
      </p:sp>
    </p:spTree>
    <p:extLst>
      <p:ext uri="{BB962C8B-B14F-4D97-AF65-F5344CB8AC3E}">
        <p14:creationId xmlns="" xmlns:p14="http://schemas.microsoft.com/office/powerpoint/2010/main" val="577147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rmAutofit fontScale="90000"/>
          </a:bodyPr>
          <a:lstStyle/>
          <a:p>
            <a:pPr marL="0" indent="0"/>
            <a:r>
              <a:rPr lang="en-US" dirty="0" smtClean="0"/>
              <a:t/>
            </a:r>
            <a:br>
              <a:rPr lang="en-US" dirty="0" smtClean="0"/>
            </a:br>
            <a:r>
              <a:rPr lang="en-US" b="1" i="1" dirty="0" smtClean="0">
                <a:solidFill>
                  <a:srgbClr val="FF0000"/>
                </a:solidFill>
                <a:latin typeface="Cambria" pitchFamily="18" charset="0"/>
              </a:rPr>
              <a:t>Clostridium tetani</a:t>
            </a:r>
            <a:r>
              <a:rPr lang="en-US" b="1" dirty="0" smtClean="0">
                <a:solidFill>
                  <a:srgbClr val="FF0000"/>
                </a:solidFill>
                <a:latin typeface="Cambria" pitchFamily="18" charset="0"/>
              </a:rPr>
              <a:t/>
            </a:r>
            <a:br>
              <a:rPr lang="en-US" b="1" dirty="0" smtClean="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334000"/>
          </a:xfrm>
        </p:spPr>
        <p:txBody>
          <a:bodyPr>
            <a:normAutofit lnSpcReduction="10000"/>
          </a:bodyPr>
          <a:lstStyle/>
          <a:p>
            <a:pPr algn="just"/>
            <a:r>
              <a:rPr lang="en-US" dirty="0" smtClean="0">
                <a:latin typeface="Cambria" pitchFamily="18" charset="0"/>
              </a:rPr>
              <a:t>Gram </a:t>
            </a:r>
            <a:r>
              <a:rPr lang="en-US" dirty="0">
                <a:latin typeface="Cambria" pitchFamily="18" charset="0"/>
              </a:rPr>
              <a:t>+</a:t>
            </a:r>
            <a:r>
              <a:rPr lang="en-US" dirty="0" err="1">
                <a:latin typeface="Cambria" pitchFamily="18" charset="0"/>
              </a:rPr>
              <a:t>ve</a:t>
            </a:r>
            <a:r>
              <a:rPr lang="en-US" dirty="0">
                <a:latin typeface="Cambria" pitchFamily="18" charset="0"/>
              </a:rPr>
              <a:t>, straight, slender rod with rounded ends</a:t>
            </a:r>
          </a:p>
          <a:p>
            <a:pPr lvl="0" algn="just"/>
            <a:r>
              <a:rPr lang="en-US" dirty="0">
                <a:latin typeface="Cambria" pitchFamily="18" charset="0"/>
              </a:rPr>
              <a:t>All species form endospores </a:t>
            </a:r>
            <a:r>
              <a:rPr lang="en-US" b="1" dirty="0">
                <a:latin typeface="Cambria" pitchFamily="18" charset="0"/>
              </a:rPr>
              <a:t>(drumstick with a large round end)</a:t>
            </a:r>
            <a:endParaRPr lang="en-US" dirty="0">
              <a:latin typeface="Cambria" pitchFamily="18" charset="0"/>
            </a:endParaRPr>
          </a:p>
          <a:p>
            <a:pPr lvl="0" algn="just"/>
            <a:r>
              <a:rPr lang="en-US" dirty="0" smtClean="0">
                <a:latin typeface="Cambria" pitchFamily="18" charset="0"/>
              </a:rPr>
              <a:t>Fermentative &amp; Obligate </a:t>
            </a:r>
            <a:r>
              <a:rPr lang="en-US" dirty="0">
                <a:latin typeface="Cambria" pitchFamily="18" charset="0"/>
              </a:rPr>
              <a:t>anaerobe</a:t>
            </a:r>
          </a:p>
          <a:p>
            <a:pPr lvl="0" algn="just"/>
            <a:r>
              <a:rPr lang="en-US" dirty="0">
                <a:latin typeface="Cambria" pitchFamily="18" charset="0"/>
              </a:rPr>
              <a:t>Motile by peritrichous flagella</a:t>
            </a:r>
          </a:p>
          <a:p>
            <a:pPr lvl="0" algn="just"/>
            <a:r>
              <a:rPr lang="en-US" dirty="0">
                <a:latin typeface="Cambria" pitchFamily="18" charset="0"/>
              </a:rPr>
              <a:t>Grows well in cooked meat broth and produces a thin spreading film when grown on enriched blood </a:t>
            </a:r>
          </a:p>
          <a:p>
            <a:pPr algn="just"/>
            <a:r>
              <a:rPr lang="en-US" dirty="0">
                <a:latin typeface="Cambria" pitchFamily="18" charset="0"/>
              </a:rPr>
              <a:t>Spores are highly resistant to adverse conditions</a:t>
            </a:r>
          </a:p>
          <a:p>
            <a:pPr algn="just"/>
            <a:r>
              <a:rPr lang="en-US" dirty="0">
                <a:latin typeface="Cambria" pitchFamily="18" charset="0"/>
              </a:rPr>
              <a:t>-Spores do not germinate and growth does not normally proceed unless a suitably low redox potential exists</a:t>
            </a:r>
          </a:p>
          <a:p>
            <a:pPr algn="just"/>
            <a:r>
              <a:rPr lang="en-US" dirty="0" smtClean="0">
                <a:latin typeface="Cambria" pitchFamily="18" charset="0"/>
              </a:rPr>
              <a:t>Iodine </a:t>
            </a:r>
            <a:r>
              <a:rPr lang="en-US" dirty="0">
                <a:latin typeface="Cambria" pitchFamily="18" charset="0"/>
              </a:rPr>
              <a:t>(1%) in water is able to kill the spores within a few hours</a:t>
            </a:r>
          </a:p>
          <a:p>
            <a:endParaRPr lang="en-US" dirty="0"/>
          </a:p>
        </p:txBody>
      </p:sp>
    </p:spTree>
    <p:extLst>
      <p:ext uri="{BB962C8B-B14F-4D97-AF65-F5344CB8AC3E}">
        <p14:creationId xmlns="" xmlns:p14="http://schemas.microsoft.com/office/powerpoint/2010/main" val="398651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mbria" pitchFamily="18" charset="0"/>
              </a:rPr>
              <a:t>Clostridium tetani</a:t>
            </a:r>
            <a:endParaRPr lang="en-US" b="1" dirty="0">
              <a:solidFill>
                <a:srgbClr val="FF0000"/>
              </a:solidFill>
              <a:latin typeface="Cambria" pitchFamily="18" charset="0"/>
            </a:endParaRPr>
          </a:p>
        </p:txBody>
      </p:sp>
      <p:pic>
        <p:nvPicPr>
          <p:cNvPr id="4" name="Content Placeholder 3"/>
          <p:cNvPicPr>
            <a:picLocks noGrp="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152400" y="1371600"/>
            <a:ext cx="8839200" cy="5029200"/>
          </a:xfrm>
          <a:prstGeom prst="rect">
            <a:avLst/>
          </a:prstGeom>
          <a:noFill/>
          <a:ln>
            <a:noFill/>
          </a:ln>
        </p:spPr>
      </p:pic>
    </p:spTree>
    <p:extLst>
      <p:ext uri="{BB962C8B-B14F-4D97-AF65-F5344CB8AC3E}">
        <p14:creationId xmlns="" xmlns:p14="http://schemas.microsoft.com/office/powerpoint/2010/main" val="2693509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371600"/>
          </a:xfrm>
        </p:spPr>
        <p:txBody>
          <a:bodyPr>
            <a:normAutofit/>
          </a:bodyPr>
          <a:lstStyle/>
          <a:p>
            <a:r>
              <a:rPr lang="en-US" b="1" dirty="0" smtClean="0">
                <a:solidFill>
                  <a:srgbClr val="FF0000"/>
                </a:solidFill>
                <a:latin typeface="Cambria" pitchFamily="18" charset="0"/>
              </a:rPr>
              <a:t>Pathogenicity.</a:t>
            </a:r>
            <a:br>
              <a:rPr lang="en-US" b="1" dirty="0" smtClean="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791200"/>
          </a:xfrm>
        </p:spPr>
        <p:txBody>
          <a:bodyPr>
            <a:normAutofit fontScale="32500" lnSpcReduction="20000"/>
          </a:bodyPr>
          <a:lstStyle/>
          <a:p>
            <a:pPr marL="0" indent="0" algn="just">
              <a:buNone/>
            </a:pPr>
            <a:r>
              <a:rPr lang="en-US" sz="9600" i="1" dirty="0" smtClean="0">
                <a:latin typeface="Cambria" pitchFamily="18" charset="0"/>
              </a:rPr>
              <a:t>Cl</a:t>
            </a:r>
            <a:r>
              <a:rPr lang="en-US" sz="9600" i="1" dirty="0">
                <a:latin typeface="Cambria" pitchFamily="18" charset="0"/>
              </a:rPr>
              <a:t>. tetani </a:t>
            </a:r>
            <a:r>
              <a:rPr lang="en-US" sz="9600" dirty="0">
                <a:latin typeface="Cambria" pitchFamily="18" charset="0"/>
              </a:rPr>
              <a:t>produces two types of toxins:</a:t>
            </a:r>
          </a:p>
          <a:p>
            <a:pPr marL="0" indent="0" algn="just">
              <a:buNone/>
            </a:pPr>
            <a:r>
              <a:rPr lang="en-US" sz="9600" b="1" dirty="0" smtClean="0">
                <a:latin typeface="Cambria" pitchFamily="18" charset="0"/>
              </a:rPr>
              <a:t>            </a:t>
            </a:r>
            <a:r>
              <a:rPr lang="en-US" sz="9600" b="1" dirty="0">
                <a:latin typeface="Cambria" pitchFamily="18" charset="0"/>
              </a:rPr>
              <a:t>-Tetanolysin</a:t>
            </a:r>
            <a:r>
              <a:rPr lang="en-US" sz="9600" dirty="0">
                <a:latin typeface="Cambria" pitchFamily="18" charset="0"/>
              </a:rPr>
              <a:t>, which causes lysis of RBCs</a:t>
            </a:r>
          </a:p>
          <a:p>
            <a:pPr marL="0" indent="0" algn="just">
              <a:buNone/>
            </a:pPr>
            <a:r>
              <a:rPr lang="en-US" sz="9600" b="1" dirty="0">
                <a:latin typeface="Cambria" pitchFamily="18" charset="0"/>
              </a:rPr>
              <a:t>            -Tetanospasmin </a:t>
            </a:r>
            <a:r>
              <a:rPr lang="en-US" sz="9600" dirty="0">
                <a:latin typeface="Cambria" pitchFamily="18" charset="0"/>
              </a:rPr>
              <a:t>is a neurotoxin and essential pathogenic product</a:t>
            </a:r>
          </a:p>
          <a:p>
            <a:pPr marL="0" indent="0" algn="just">
              <a:buNone/>
            </a:pPr>
            <a:r>
              <a:rPr lang="en-US" sz="9600" dirty="0" smtClean="0">
                <a:latin typeface="Cambria" pitchFamily="18" charset="0"/>
              </a:rPr>
              <a:t>C.tetani </a:t>
            </a:r>
            <a:r>
              <a:rPr lang="en-US" sz="9600" dirty="0">
                <a:latin typeface="Cambria" pitchFamily="18" charset="0"/>
              </a:rPr>
              <a:t>causes tetanus,a fatal disease </a:t>
            </a:r>
            <a:r>
              <a:rPr lang="en-US" sz="9600" dirty="0" smtClean="0">
                <a:latin typeface="Cambria" pitchFamily="18" charset="0"/>
              </a:rPr>
              <a:t>caused by </a:t>
            </a:r>
            <a:r>
              <a:rPr lang="en-US" sz="9600" b="1" dirty="0" smtClean="0">
                <a:latin typeface="Cambria" pitchFamily="18" charset="0"/>
              </a:rPr>
              <a:t>neurotoxin(Tetanospasmin</a:t>
            </a:r>
            <a:r>
              <a:rPr lang="en-US" sz="9600" b="1" dirty="0">
                <a:latin typeface="Cambria" pitchFamily="18" charset="0"/>
              </a:rPr>
              <a:t>) </a:t>
            </a:r>
            <a:r>
              <a:rPr lang="en-US" sz="9600" dirty="0">
                <a:latin typeface="Cambria" pitchFamily="18" charset="0"/>
              </a:rPr>
              <a:t>produced by the bacteria when it multiplies in the tissues. The toxin causes muscular rigidity and spasms, difficulty in opening the jaw(lock-jaw) and backward arching of the back due to contractions of the back muscles.</a:t>
            </a:r>
          </a:p>
          <a:p>
            <a:pPr marL="0" indent="0" algn="just">
              <a:buNone/>
            </a:pPr>
            <a:r>
              <a:rPr lang="en-US" sz="9600" i="1" dirty="0" smtClean="0">
                <a:latin typeface="Cambria" pitchFamily="18" charset="0"/>
              </a:rPr>
              <a:t>-</a:t>
            </a:r>
            <a:r>
              <a:rPr lang="en-US" sz="9600" dirty="0" smtClean="0">
                <a:latin typeface="Cambria" pitchFamily="18" charset="0"/>
              </a:rPr>
              <a:t>-</a:t>
            </a:r>
            <a:endParaRPr lang="en-US" dirty="0"/>
          </a:p>
        </p:txBody>
      </p:sp>
    </p:spTree>
    <p:extLst>
      <p:ext uri="{BB962C8B-B14F-4D97-AF65-F5344CB8AC3E}">
        <p14:creationId xmlns="" xmlns:p14="http://schemas.microsoft.com/office/powerpoint/2010/main" val="1216208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295400"/>
            <a:ext cx="8839200" cy="5105400"/>
          </a:xfrm>
        </p:spPr>
        <p:txBody>
          <a:bodyPr/>
          <a:lstStyle/>
          <a:p>
            <a:r>
              <a:rPr lang="en-US" sz="2800" i="1" dirty="0">
                <a:latin typeface="Cambria" pitchFamily="18" charset="0"/>
              </a:rPr>
              <a:t>C tetani </a:t>
            </a:r>
            <a:r>
              <a:rPr lang="en-US" sz="2800" dirty="0">
                <a:latin typeface="Cambria" pitchFamily="18" charset="0"/>
              </a:rPr>
              <a:t>is not an invasive organism - Infection remains strictly localized in the area of devitalized tissue (wound, burn, injury, umbilical stump, surgical suture) into which the spores have been introduced</a:t>
            </a:r>
            <a:r>
              <a:rPr lang="en-US" sz="2800" dirty="0" smtClean="0">
                <a:latin typeface="Cambria" pitchFamily="18" charset="0"/>
              </a:rPr>
              <a:t>.</a:t>
            </a:r>
          </a:p>
          <a:p>
            <a:pPr marL="0" indent="0" algn="just">
              <a:buNone/>
            </a:pPr>
            <a:r>
              <a:rPr lang="en-US" sz="2800" dirty="0">
                <a:latin typeface="Cambria" pitchFamily="18" charset="0"/>
              </a:rPr>
              <a:t>Germination of the spore and development of vegetative organisms that produce toxin are aided by:  </a:t>
            </a:r>
            <a:r>
              <a:rPr lang="en-US" sz="2800" dirty="0" smtClean="0">
                <a:latin typeface="Cambria" pitchFamily="18" charset="0"/>
              </a:rPr>
              <a:t>     </a:t>
            </a:r>
          </a:p>
          <a:p>
            <a:pPr marL="0" indent="0" algn="just">
              <a:buNone/>
            </a:pPr>
            <a:r>
              <a:rPr lang="en-US" sz="2800" dirty="0" smtClean="0">
                <a:latin typeface="Cambria" pitchFamily="18" charset="0"/>
              </a:rPr>
              <a:t> (</a:t>
            </a:r>
            <a:r>
              <a:rPr lang="en-US" sz="2800" dirty="0">
                <a:latin typeface="Cambria" pitchFamily="18" charset="0"/>
              </a:rPr>
              <a:t>1) necrotic tissue, </a:t>
            </a:r>
          </a:p>
          <a:p>
            <a:pPr marL="0" indent="0" algn="just">
              <a:buNone/>
            </a:pPr>
            <a:r>
              <a:rPr lang="en-US" sz="2800" dirty="0" smtClean="0">
                <a:latin typeface="Cambria" pitchFamily="18" charset="0"/>
              </a:rPr>
              <a:t> (</a:t>
            </a:r>
            <a:r>
              <a:rPr lang="en-US" sz="2800" dirty="0">
                <a:latin typeface="Cambria" pitchFamily="18" charset="0"/>
              </a:rPr>
              <a:t>2) calcium salts, and </a:t>
            </a:r>
          </a:p>
          <a:p>
            <a:pPr marL="0" indent="0" algn="just">
              <a:buNone/>
            </a:pPr>
            <a:r>
              <a:rPr lang="en-US" sz="2800" dirty="0">
                <a:latin typeface="Cambria" pitchFamily="18" charset="0"/>
              </a:rPr>
              <a:t> </a:t>
            </a:r>
            <a:r>
              <a:rPr lang="en-US" sz="2800" dirty="0" smtClean="0">
                <a:latin typeface="Cambria" pitchFamily="18" charset="0"/>
              </a:rPr>
              <a:t>(</a:t>
            </a:r>
            <a:r>
              <a:rPr lang="en-US" sz="2800" dirty="0">
                <a:latin typeface="Cambria" pitchFamily="18" charset="0"/>
              </a:rPr>
              <a:t>3) associated pyogenic infections, </a:t>
            </a:r>
          </a:p>
          <a:p>
            <a:endParaRPr lang="en-US" sz="2800" dirty="0">
              <a:latin typeface="Cambria" pitchFamily="18" charset="0"/>
            </a:endParaRPr>
          </a:p>
          <a:p>
            <a:endParaRPr lang="en-US" dirty="0"/>
          </a:p>
        </p:txBody>
      </p:sp>
    </p:spTree>
    <p:extLst>
      <p:ext uri="{BB962C8B-B14F-4D97-AF65-F5344CB8AC3E}">
        <p14:creationId xmlns="" xmlns:p14="http://schemas.microsoft.com/office/powerpoint/2010/main" val="1737904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itchFamily="18" charset="0"/>
              </a:rPr>
              <a:t>Pathogenicity </a:t>
            </a:r>
            <a:r>
              <a:rPr lang="en-US" b="1" dirty="0" err="1" smtClean="0">
                <a:latin typeface="Cambria" pitchFamily="18" charset="0"/>
              </a:rPr>
              <a:t>cont</a:t>
            </a:r>
            <a:r>
              <a:rPr lang="en-US" b="1" dirty="0" smtClean="0">
                <a:latin typeface="Cambria" pitchFamily="18" charset="0"/>
              </a:rPr>
              <a:t>……..</a:t>
            </a:r>
            <a:endParaRPr lang="en-US" b="1" dirty="0">
              <a:latin typeface="Cambria" pitchFamily="18" charset="0"/>
            </a:endParaRPr>
          </a:p>
        </p:txBody>
      </p:sp>
      <p:sp>
        <p:nvSpPr>
          <p:cNvPr id="3" name="Content Placeholder 2"/>
          <p:cNvSpPr>
            <a:spLocks noGrp="1"/>
          </p:cNvSpPr>
          <p:nvPr>
            <p:ph sz="quarter" idx="1"/>
          </p:nvPr>
        </p:nvSpPr>
        <p:spPr>
          <a:xfrm>
            <a:off x="152400" y="1371600"/>
            <a:ext cx="8839200" cy="5334000"/>
          </a:xfrm>
        </p:spPr>
        <p:txBody>
          <a:bodyPr>
            <a:normAutofit/>
          </a:bodyPr>
          <a:lstStyle/>
          <a:p>
            <a:pPr marL="0" indent="0" algn="just">
              <a:buNone/>
            </a:pPr>
            <a:r>
              <a:rPr lang="en-US" sz="3200" dirty="0" smtClean="0">
                <a:latin typeface="Cambria" pitchFamily="18" charset="0"/>
              </a:rPr>
              <a:t>All </a:t>
            </a:r>
            <a:r>
              <a:rPr lang="en-US" sz="3200" dirty="0">
                <a:latin typeface="Cambria" pitchFamily="18" charset="0"/>
              </a:rPr>
              <a:t>of which aid establishment of low oxidation-reduction potential.</a:t>
            </a:r>
          </a:p>
          <a:p>
            <a:pPr marL="0" indent="0" algn="just">
              <a:buNone/>
            </a:pPr>
            <a:r>
              <a:rPr lang="en-US" sz="3200" dirty="0">
                <a:latin typeface="Cambria" pitchFamily="18" charset="0"/>
              </a:rPr>
              <a:t>-The toxin released from vegetative cells reaches the central nervous system and rapidly becomes fixed to receptors in the spinal cord and brain stem.</a:t>
            </a:r>
          </a:p>
        </p:txBody>
      </p:sp>
    </p:spTree>
    <p:extLst>
      <p:ext uri="{BB962C8B-B14F-4D97-AF65-F5344CB8AC3E}">
        <p14:creationId xmlns="" xmlns:p14="http://schemas.microsoft.com/office/powerpoint/2010/main" val="722974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Clostridium tetani</a:t>
            </a:r>
            <a:endParaRPr lang="en-US" b="1" dirty="0"/>
          </a:p>
        </p:txBody>
      </p:sp>
      <p:pic>
        <p:nvPicPr>
          <p:cNvPr id="4" name="Picture 2" descr="E:\AUDIO 2017\Music\Downloads\clinical-presentation-of-clostridium-tetani-n.jpg"/>
          <p:cNvPicPr>
            <a:picLocks noGrp="1" noChangeAspect="1" noChangeArrowheads="1"/>
          </p:cNvPicPr>
          <p:nvPr>
            <p:ph sz="quarter" idx="1"/>
          </p:nvPr>
        </p:nvPicPr>
        <p:blipFill>
          <a:blip r:embed="rId2" cstate="print"/>
          <a:srcRect/>
          <a:stretch>
            <a:fillRect/>
          </a:stretch>
        </p:blipFill>
        <p:spPr bwMode="auto">
          <a:xfrm>
            <a:off x="76200" y="1676400"/>
            <a:ext cx="8305800" cy="5181599"/>
          </a:xfrm>
          <a:prstGeom prst="rect">
            <a:avLst/>
          </a:prstGeom>
          <a:noFill/>
        </p:spPr>
      </p:pic>
    </p:spTree>
    <p:extLst>
      <p:ext uri="{BB962C8B-B14F-4D97-AF65-F5344CB8AC3E}">
        <p14:creationId xmlns="" xmlns:p14="http://schemas.microsoft.com/office/powerpoint/2010/main" val="2172351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Autofit/>
          </a:bodyPr>
          <a:lstStyle/>
          <a:p>
            <a:r>
              <a:rPr lang="en-US" sz="3200" b="1" dirty="0" smtClean="0">
                <a:solidFill>
                  <a:srgbClr val="FF0000"/>
                </a:solidFill>
                <a:latin typeface="Cambria" pitchFamily="18" charset="0"/>
              </a:rPr>
              <a:t>Clinical Findings</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dirty="0" smtClean="0">
                <a:latin typeface="Cambria" pitchFamily="18" charset="0"/>
              </a:rPr>
              <a:t>Incubation </a:t>
            </a:r>
            <a:r>
              <a:rPr lang="en-US" dirty="0">
                <a:latin typeface="Cambria" pitchFamily="18" charset="0"/>
              </a:rPr>
              <a:t>period 4–5 days to weeks.</a:t>
            </a:r>
          </a:p>
          <a:p>
            <a:pPr algn="just"/>
            <a:r>
              <a:rPr lang="en-US" dirty="0" smtClean="0">
                <a:latin typeface="Cambria" pitchFamily="18" charset="0"/>
              </a:rPr>
              <a:t>Characterized </a:t>
            </a:r>
            <a:r>
              <a:rPr lang="en-US" dirty="0">
                <a:latin typeface="Cambria" pitchFamily="18" charset="0"/>
              </a:rPr>
              <a:t>by tonic contraction of voluntary muscles. Muscular spasms often involve first the area of injury and infection and then the muscles of the jaw (</a:t>
            </a:r>
            <a:r>
              <a:rPr lang="en-US" dirty="0" err="1">
                <a:latin typeface="Cambria" pitchFamily="18" charset="0"/>
              </a:rPr>
              <a:t>trismus</a:t>
            </a:r>
            <a:r>
              <a:rPr lang="en-US" dirty="0">
                <a:latin typeface="Cambria" pitchFamily="18" charset="0"/>
              </a:rPr>
              <a:t>, lockjaw), which contract so that the mouth cannot be opened.</a:t>
            </a:r>
          </a:p>
          <a:p>
            <a:pPr algn="just"/>
            <a:r>
              <a:rPr lang="en-US" dirty="0" smtClean="0">
                <a:latin typeface="Cambria" pitchFamily="18" charset="0"/>
              </a:rPr>
              <a:t>Gradually</a:t>
            </a:r>
            <a:r>
              <a:rPr lang="en-US" dirty="0">
                <a:latin typeface="Cambria" pitchFamily="18" charset="0"/>
              </a:rPr>
              <a:t>, other voluntary muscles become involved, resulting in tonic spasms. </a:t>
            </a:r>
            <a:r>
              <a:rPr lang="en-US" dirty="0" smtClean="0">
                <a:latin typeface="Cambria" pitchFamily="18" charset="0"/>
              </a:rPr>
              <a:t>The </a:t>
            </a:r>
            <a:r>
              <a:rPr lang="en-US" dirty="0">
                <a:latin typeface="Cambria" pitchFamily="18" charset="0"/>
              </a:rPr>
              <a:t>patient is fully conscious, and pain may be intense. Death usually results from interference with the mechanics of respiration.</a:t>
            </a:r>
          </a:p>
          <a:p>
            <a:endParaRPr lang="en-US" dirty="0"/>
          </a:p>
        </p:txBody>
      </p:sp>
    </p:spTree>
    <p:extLst>
      <p:ext uri="{BB962C8B-B14F-4D97-AF65-F5344CB8AC3E}">
        <p14:creationId xmlns="" xmlns:p14="http://schemas.microsoft.com/office/powerpoint/2010/main" val="3803978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rmAutofit fontScale="90000"/>
          </a:bodyPr>
          <a:lstStyle/>
          <a:p>
            <a:r>
              <a:rPr lang="en-US" dirty="0" smtClean="0">
                <a:solidFill>
                  <a:srgbClr val="FF0000"/>
                </a:solidFill>
              </a:rPr>
              <a:t/>
            </a:r>
            <a:br>
              <a:rPr lang="en-US" dirty="0" smtClean="0">
                <a:solidFill>
                  <a:srgbClr val="FF0000"/>
                </a:solidFill>
              </a:rPr>
            </a:br>
            <a:r>
              <a:rPr lang="en-US" b="1" dirty="0" smtClean="0">
                <a:solidFill>
                  <a:srgbClr val="FF0000"/>
                </a:solidFill>
                <a:latin typeface="Cambria" pitchFamily="18" charset="0"/>
              </a:rPr>
              <a:t>Laboratory Diagnosis of Tetanus</a:t>
            </a:r>
            <a:br>
              <a:rPr lang="en-US" b="1" dirty="0" smtClean="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marL="0" indent="0" algn="just">
              <a:buNone/>
            </a:pPr>
            <a:r>
              <a:rPr lang="en-US" dirty="0" smtClean="0">
                <a:latin typeface="Cambria" pitchFamily="18" charset="0"/>
              </a:rPr>
              <a:t>-The </a:t>
            </a:r>
            <a:r>
              <a:rPr lang="en-US" dirty="0">
                <a:latin typeface="Cambria" pitchFamily="18" charset="0"/>
              </a:rPr>
              <a:t>diagnosis of tetanus depends primarily upon the clinical manifestation of tetanus including muscle spasm and rigidity.</a:t>
            </a:r>
          </a:p>
          <a:p>
            <a:pPr algn="just"/>
            <a:r>
              <a:rPr lang="en-US" dirty="0" smtClean="0">
                <a:latin typeface="Cambria" pitchFamily="18" charset="0"/>
              </a:rPr>
              <a:t>Specimen</a:t>
            </a:r>
            <a:r>
              <a:rPr lang="en-US" dirty="0">
                <a:latin typeface="Cambria" pitchFamily="18" charset="0"/>
              </a:rPr>
              <a:t>: Wound exudates using capillary tube</a:t>
            </a:r>
          </a:p>
          <a:p>
            <a:pPr marL="0" indent="0" algn="just">
              <a:buNone/>
            </a:pPr>
            <a:r>
              <a:rPr lang="en-US" b="1" dirty="0">
                <a:latin typeface="Cambria" pitchFamily="18" charset="0"/>
              </a:rPr>
              <a:t>Culture:</a:t>
            </a:r>
          </a:p>
          <a:p>
            <a:pPr algn="just"/>
            <a:r>
              <a:rPr lang="en-US" dirty="0" smtClean="0">
                <a:latin typeface="Cambria" pitchFamily="18" charset="0"/>
              </a:rPr>
              <a:t>On </a:t>
            </a:r>
            <a:r>
              <a:rPr lang="en-US" dirty="0">
                <a:latin typeface="Cambria" pitchFamily="18" charset="0"/>
              </a:rPr>
              <a:t>blood agar and incubated anaerobically</a:t>
            </a:r>
          </a:p>
          <a:p>
            <a:pPr algn="just"/>
            <a:r>
              <a:rPr lang="en-US" dirty="0" smtClean="0">
                <a:latin typeface="Cambria" pitchFamily="18" charset="0"/>
              </a:rPr>
              <a:t>Growth </a:t>
            </a:r>
            <a:r>
              <a:rPr lang="en-US" dirty="0">
                <a:latin typeface="Cambria" pitchFamily="18" charset="0"/>
              </a:rPr>
              <a:t>appears as a fine spreading film.</a:t>
            </a:r>
          </a:p>
          <a:p>
            <a:pPr marL="0" indent="0" algn="just">
              <a:buNone/>
            </a:pPr>
            <a:r>
              <a:rPr lang="en-US" b="1" dirty="0">
                <a:latin typeface="Cambria" pitchFamily="18" charset="0"/>
              </a:rPr>
              <a:t>Gram stain</a:t>
            </a:r>
          </a:p>
          <a:p>
            <a:pPr algn="just"/>
            <a:r>
              <a:rPr lang="en-US" dirty="0">
                <a:latin typeface="Cambria" pitchFamily="18" charset="0"/>
              </a:rPr>
              <a:t>   </a:t>
            </a:r>
            <a:r>
              <a:rPr lang="en-US" i="1" dirty="0">
                <a:latin typeface="Cambria" pitchFamily="18" charset="0"/>
              </a:rPr>
              <a:t>Cl. tetani </a:t>
            </a:r>
            <a:r>
              <a:rPr lang="en-US" dirty="0">
                <a:latin typeface="Cambria" pitchFamily="18" charset="0"/>
              </a:rPr>
              <a:t>is Gram positive rod motile with a round terminal spore giving a </a:t>
            </a:r>
            <a:r>
              <a:rPr lang="en-US" b="1" dirty="0">
                <a:latin typeface="Cambria" pitchFamily="18" charset="0"/>
              </a:rPr>
              <a:t>drumstick</a:t>
            </a:r>
            <a:r>
              <a:rPr lang="en-US" dirty="0">
                <a:latin typeface="Cambria" pitchFamily="18" charset="0"/>
              </a:rPr>
              <a:t> </a:t>
            </a:r>
            <a:r>
              <a:rPr lang="en-US" dirty="0" smtClean="0">
                <a:latin typeface="Cambria" pitchFamily="18" charset="0"/>
              </a:rPr>
              <a:t>appearance</a:t>
            </a:r>
            <a:endParaRPr lang="en-US" dirty="0">
              <a:latin typeface="Cambria" pitchFamily="18" charset="0"/>
            </a:endParaRPr>
          </a:p>
          <a:p>
            <a:endParaRPr lang="en-US" dirty="0"/>
          </a:p>
        </p:txBody>
      </p:sp>
    </p:spTree>
    <p:extLst>
      <p:ext uri="{BB962C8B-B14F-4D97-AF65-F5344CB8AC3E}">
        <p14:creationId xmlns="" xmlns:p14="http://schemas.microsoft.com/office/powerpoint/2010/main" val="304058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b="1" i="1" dirty="0" smtClean="0">
                <a:latin typeface="Cambria" pitchFamily="18" charset="0"/>
              </a:rPr>
              <a:t/>
            </a:r>
            <a:br>
              <a:rPr lang="en-US" b="1" i="1" dirty="0" smtClean="0">
                <a:latin typeface="Cambria" pitchFamily="18" charset="0"/>
              </a:rPr>
            </a:br>
            <a:r>
              <a:rPr lang="en-US" sz="3600" b="1" i="1" dirty="0" smtClean="0">
                <a:solidFill>
                  <a:srgbClr val="FF0000"/>
                </a:solidFill>
                <a:latin typeface="Cambria" pitchFamily="18" charset="0"/>
              </a:rPr>
              <a:t>Neisseria gonorrhoeae: </a:t>
            </a:r>
            <a:r>
              <a:rPr lang="en-US" sz="3600" b="1" dirty="0" smtClean="0">
                <a:solidFill>
                  <a:srgbClr val="FF0000"/>
                </a:solidFill>
                <a:latin typeface="Cambria" pitchFamily="18" charset="0"/>
              </a:rPr>
              <a:t/>
            </a:r>
            <a:br>
              <a:rPr lang="en-US" sz="3600" b="1" dirty="0" smtClean="0">
                <a:solidFill>
                  <a:srgbClr val="FF0000"/>
                </a:solidFill>
                <a:latin typeface="Cambria" pitchFamily="18" charset="0"/>
              </a:rPr>
            </a:br>
            <a:endParaRPr lang="en-US" sz="3600" b="1"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4953000"/>
          </a:xfrm>
        </p:spPr>
        <p:txBody>
          <a:bodyPr>
            <a:normAutofit/>
          </a:bodyPr>
          <a:lstStyle/>
          <a:p>
            <a:pPr algn="just"/>
            <a:r>
              <a:rPr lang="en-US" sz="3200" dirty="0" smtClean="0">
                <a:latin typeface="Cambria" pitchFamily="18" charset="0"/>
              </a:rPr>
              <a:t>The </a:t>
            </a:r>
            <a:r>
              <a:rPr lang="en-US" sz="3200" dirty="0">
                <a:latin typeface="Cambria" pitchFamily="18" charset="0"/>
              </a:rPr>
              <a:t>typical Neisseria is a gram-negative, non-motile diplococcus </a:t>
            </a:r>
          </a:p>
          <a:p>
            <a:pPr algn="just"/>
            <a:r>
              <a:rPr lang="en-US" sz="3200" dirty="0" smtClean="0">
                <a:latin typeface="Cambria" pitchFamily="18" charset="0"/>
              </a:rPr>
              <a:t>Individual </a:t>
            </a:r>
            <a:r>
              <a:rPr lang="en-US" sz="3200" dirty="0">
                <a:latin typeface="Cambria" pitchFamily="18" charset="0"/>
              </a:rPr>
              <a:t>cocci are kidney-shaped; when the organisms occur in pairs, the flat or concave sides are adjacent. </a:t>
            </a:r>
          </a:p>
          <a:p>
            <a:pPr algn="just"/>
            <a:r>
              <a:rPr lang="en-US" sz="3200" dirty="0" smtClean="0">
                <a:latin typeface="Cambria" pitchFamily="18" charset="0"/>
              </a:rPr>
              <a:t>Found </a:t>
            </a:r>
            <a:r>
              <a:rPr lang="en-US" sz="3200" dirty="0">
                <a:latin typeface="Cambria" pitchFamily="18" charset="0"/>
              </a:rPr>
              <a:t>only in man </a:t>
            </a:r>
          </a:p>
          <a:p>
            <a:pPr algn="just"/>
            <a:r>
              <a:rPr lang="en-US" sz="3200" dirty="0" smtClean="0">
                <a:latin typeface="Cambria" pitchFamily="18" charset="0"/>
              </a:rPr>
              <a:t>Is </a:t>
            </a:r>
            <a:r>
              <a:rPr lang="en-US" sz="3200" dirty="0">
                <a:latin typeface="Cambria" pitchFamily="18" charset="0"/>
              </a:rPr>
              <a:t>the causative agent of gonorrhea, the second most common venereal disease. </a:t>
            </a:r>
          </a:p>
          <a:p>
            <a:endParaRPr lang="en-US" dirty="0"/>
          </a:p>
        </p:txBody>
      </p:sp>
    </p:spTree>
    <p:extLst>
      <p:ext uri="{BB962C8B-B14F-4D97-AF65-F5344CB8AC3E}">
        <p14:creationId xmlns="" xmlns:p14="http://schemas.microsoft.com/office/powerpoint/2010/main" val="3860429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sz="3200" b="1" dirty="0" smtClean="0">
                <a:solidFill>
                  <a:srgbClr val="FF0000"/>
                </a:solidFill>
                <a:latin typeface="Cambria" pitchFamily="18" charset="0"/>
              </a:rPr>
              <a:t>Prevention &amp; Treatment</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19200"/>
            <a:ext cx="8839200" cy="5638800"/>
          </a:xfrm>
        </p:spPr>
        <p:txBody>
          <a:bodyPr>
            <a:normAutofit fontScale="92500" lnSpcReduction="20000"/>
          </a:bodyPr>
          <a:lstStyle/>
          <a:p>
            <a:pPr algn="just"/>
            <a:r>
              <a:rPr lang="en-US" sz="3400" dirty="0" smtClean="0">
                <a:latin typeface="Cambria" pitchFamily="18" charset="0"/>
              </a:rPr>
              <a:t>Muscle </a:t>
            </a:r>
            <a:r>
              <a:rPr lang="en-US" sz="3400" dirty="0">
                <a:latin typeface="Cambria" pitchFamily="18" charset="0"/>
              </a:rPr>
              <a:t>relaxants, sedation, and assisted ventilation for patients with symptoms</a:t>
            </a:r>
          </a:p>
          <a:p>
            <a:pPr algn="just"/>
            <a:r>
              <a:rPr lang="en-US" sz="3400" dirty="0" smtClean="0">
                <a:latin typeface="Cambria" pitchFamily="18" charset="0"/>
              </a:rPr>
              <a:t>Prevention </a:t>
            </a:r>
            <a:r>
              <a:rPr lang="en-US" sz="3400" dirty="0">
                <a:latin typeface="Cambria" pitchFamily="18" charset="0"/>
              </a:rPr>
              <a:t>is most important and depends upon;</a:t>
            </a:r>
          </a:p>
          <a:p>
            <a:pPr marL="0" indent="0" algn="just">
              <a:buNone/>
            </a:pPr>
            <a:r>
              <a:rPr lang="en-US" sz="3400" dirty="0">
                <a:latin typeface="Cambria" pitchFamily="18" charset="0"/>
              </a:rPr>
              <a:t>-active immunization with toxoids - TT</a:t>
            </a:r>
          </a:p>
          <a:p>
            <a:pPr marL="0" indent="0" algn="just">
              <a:buNone/>
            </a:pPr>
            <a:r>
              <a:rPr lang="en-US" sz="3400" dirty="0">
                <a:latin typeface="Cambria" pitchFamily="18" charset="0"/>
              </a:rPr>
              <a:t>-proper care of wounds contaminated with soil, </a:t>
            </a:r>
            <a:r>
              <a:rPr lang="en-US" sz="3400" dirty="0" err="1">
                <a:latin typeface="Cambria" pitchFamily="18" charset="0"/>
              </a:rPr>
              <a:t>etc</a:t>
            </a:r>
            <a:endParaRPr lang="en-US" sz="3400" dirty="0">
              <a:latin typeface="Cambria" pitchFamily="18" charset="0"/>
            </a:endParaRPr>
          </a:p>
          <a:p>
            <a:pPr marL="0" indent="0" algn="just">
              <a:buNone/>
            </a:pPr>
            <a:r>
              <a:rPr lang="en-US" sz="3400" dirty="0">
                <a:latin typeface="Cambria" pitchFamily="18" charset="0"/>
              </a:rPr>
              <a:t>-prophylactic use of antitoxin</a:t>
            </a:r>
          </a:p>
          <a:p>
            <a:pPr marL="0" indent="0" algn="just">
              <a:buNone/>
            </a:pPr>
            <a:r>
              <a:rPr lang="en-US" sz="3400" dirty="0">
                <a:latin typeface="Cambria" pitchFamily="18" charset="0"/>
              </a:rPr>
              <a:t>-Human antitoxin (tetanus immune globulin) gives adequate systemic protection - It neutralizes the toxin that has not been fixed to nervous tissue. </a:t>
            </a:r>
          </a:p>
          <a:p>
            <a:pPr algn="just"/>
            <a:r>
              <a:rPr lang="en-US" sz="3400" dirty="0" smtClean="0">
                <a:latin typeface="Cambria" pitchFamily="18" charset="0"/>
              </a:rPr>
              <a:t>Surgical </a:t>
            </a:r>
            <a:r>
              <a:rPr lang="en-US" sz="3400" dirty="0">
                <a:latin typeface="Cambria" pitchFamily="18" charset="0"/>
              </a:rPr>
              <a:t>debridement is vitally important because it removes the necrotic tissue that is essential for proliferation of the organisms.</a:t>
            </a:r>
          </a:p>
          <a:p>
            <a:endParaRPr lang="en-US" dirty="0"/>
          </a:p>
        </p:txBody>
      </p:sp>
    </p:spTree>
    <p:extLst>
      <p:ext uri="{BB962C8B-B14F-4D97-AF65-F5344CB8AC3E}">
        <p14:creationId xmlns="" xmlns:p14="http://schemas.microsoft.com/office/powerpoint/2010/main" val="1323148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lstStyle/>
          <a:p>
            <a:r>
              <a:rPr lang="en-US" b="1" dirty="0" smtClean="0">
                <a:solidFill>
                  <a:srgbClr val="FF0000"/>
                </a:solidFill>
                <a:latin typeface="Cambria" pitchFamily="18" charset="0"/>
              </a:rPr>
              <a:t>Control</a:t>
            </a: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143000"/>
            <a:ext cx="8839200" cy="5715000"/>
          </a:xfrm>
        </p:spPr>
        <p:txBody>
          <a:bodyPr>
            <a:normAutofit fontScale="92500"/>
          </a:bodyPr>
          <a:lstStyle/>
          <a:p>
            <a:pPr algn="just"/>
            <a:r>
              <a:rPr lang="en-US" sz="3500" dirty="0" smtClean="0">
                <a:latin typeface="Cambria" pitchFamily="18" charset="0"/>
              </a:rPr>
              <a:t>Tetanus </a:t>
            </a:r>
            <a:r>
              <a:rPr lang="en-US" sz="3500" dirty="0">
                <a:latin typeface="Cambria" pitchFamily="18" charset="0"/>
              </a:rPr>
              <a:t>is a totally preventable disease.</a:t>
            </a:r>
          </a:p>
          <a:p>
            <a:pPr algn="just"/>
            <a:r>
              <a:rPr lang="en-US" sz="3500" dirty="0" smtClean="0">
                <a:latin typeface="Cambria" pitchFamily="18" charset="0"/>
              </a:rPr>
              <a:t>Immunization </a:t>
            </a:r>
            <a:r>
              <a:rPr lang="en-US" sz="3500" dirty="0">
                <a:latin typeface="Cambria" pitchFamily="18" charset="0"/>
              </a:rPr>
              <a:t>with tetanus toxoid</a:t>
            </a:r>
          </a:p>
          <a:p>
            <a:pPr algn="just"/>
            <a:r>
              <a:rPr lang="en-US" sz="3500" dirty="0" smtClean="0">
                <a:latin typeface="Cambria" pitchFamily="18" charset="0"/>
              </a:rPr>
              <a:t>In </a:t>
            </a:r>
            <a:r>
              <a:rPr lang="en-US" sz="3500" dirty="0">
                <a:latin typeface="Cambria" pitchFamily="18" charset="0"/>
              </a:rPr>
              <a:t>young children, tetanus toxoid is often combined with diphtheria toxoid, pertussis, Hepatitis B and Haemophilus influenza vaccine (Pentavalent) and given at 6 weeks, 10 weeks and 14 weeks of life, previously given as DPT</a:t>
            </a:r>
          </a:p>
          <a:p>
            <a:pPr algn="just"/>
            <a:r>
              <a:rPr lang="en-US" sz="3500" dirty="0" smtClean="0">
                <a:latin typeface="Cambria" pitchFamily="18" charset="0"/>
              </a:rPr>
              <a:t>Control </a:t>
            </a:r>
            <a:r>
              <a:rPr lang="en-US" sz="3500" dirty="0">
                <a:latin typeface="Cambria" pitchFamily="18" charset="0"/>
              </a:rPr>
              <a:t>measures are not possible because of the wide dissemination of the organism in the soil and the long survival of its spores.</a:t>
            </a:r>
          </a:p>
          <a:p>
            <a:endParaRPr lang="en-US" dirty="0"/>
          </a:p>
        </p:txBody>
      </p:sp>
    </p:spTree>
    <p:extLst>
      <p:ext uri="{BB962C8B-B14F-4D97-AF65-F5344CB8AC3E}">
        <p14:creationId xmlns="" xmlns:p14="http://schemas.microsoft.com/office/powerpoint/2010/main" val="3268808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3716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Clostridium perfringens.</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19200"/>
            <a:ext cx="8839200" cy="5181600"/>
          </a:xfrm>
        </p:spPr>
        <p:txBody>
          <a:bodyPr>
            <a:normAutofit fontScale="85000" lnSpcReduction="10000"/>
          </a:bodyPr>
          <a:lstStyle/>
          <a:p>
            <a:pPr algn="just"/>
            <a:r>
              <a:rPr lang="en-US" dirty="0" smtClean="0">
                <a:latin typeface="Cambria" pitchFamily="18" charset="0"/>
              </a:rPr>
              <a:t>There </a:t>
            </a:r>
            <a:r>
              <a:rPr lang="en-US" dirty="0">
                <a:latin typeface="Cambria" pitchFamily="18" charset="0"/>
              </a:rPr>
              <a:t>are five types of C.perfringens</a:t>
            </a:r>
            <a:r>
              <a:rPr lang="en-US" b="1" dirty="0">
                <a:latin typeface="Cambria" pitchFamily="18" charset="0"/>
              </a:rPr>
              <a:t>(A-E) </a:t>
            </a:r>
            <a:r>
              <a:rPr lang="en-US" dirty="0">
                <a:latin typeface="Cambria" pitchFamily="18" charset="0"/>
              </a:rPr>
              <a:t>based on surface antigens and major toxins produced. Human disease is caused by </a:t>
            </a:r>
            <a:r>
              <a:rPr lang="en-US" b="1" dirty="0">
                <a:latin typeface="Cambria" pitchFamily="18" charset="0"/>
              </a:rPr>
              <a:t>types A and C </a:t>
            </a:r>
            <a:r>
              <a:rPr lang="en-US" dirty="0">
                <a:latin typeface="Cambria" pitchFamily="18" charset="0"/>
              </a:rPr>
              <a:t>while the other types causes diseases in animals</a:t>
            </a:r>
            <a:r>
              <a:rPr lang="en-US" dirty="0" smtClean="0">
                <a:latin typeface="Cambria" pitchFamily="18" charset="0"/>
              </a:rPr>
              <a:t>.</a:t>
            </a:r>
            <a:endParaRPr lang="en-US" dirty="0">
              <a:latin typeface="Cambria" pitchFamily="18" charset="0"/>
            </a:endParaRPr>
          </a:p>
          <a:p>
            <a:pPr marL="0" indent="0" algn="just">
              <a:buNone/>
            </a:pPr>
            <a:r>
              <a:rPr lang="en-US" i="1" dirty="0">
                <a:solidFill>
                  <a:srgbClr val="FF0000"/>
                </a:solidFill>
                <a:latin typeface="Cambria" pitchFamily="18" charset="0"/>
              </a:rPr>
              <a:t>Characteristics</a:t>
            </a:r>
            <a:endParaRPr lang="en-US" dirty="0">
              <a:solidFill>
                <a:srgbClr val="FF0000"/>
              </a:solidFill>
              <a:latin typeface="Cambria" pitchFamily="18" charset="0"/>
            </a:endParaRPr>
          </a:p>
          <a:p>
            <a:pPr algn="just"/>
            <a:r>
              <a:rPr lang="en-US" dirty="0" smtClean="0">
                <a:latin typeface="Cambria" pitchFamily="18" charset="0"/>
              </a:rPr>
              <a:t>Large </a:t>
            </a:r>
            <a:r>
              <a:rPr lang="en-US" dirty="0">
                <a:latin typeface="Cambria" pitchFamily="18" charset="0"/>
              </a:rPr>
              <a:t>Gram-positive bacilli.</a:t>
            </a:r>
          </a:p>
          <a:p>
            <a:pPr algn="just"/>
            <a:r>
              <a:rPr lang="en-US" dirty="0" smtClean="0">
                <a:latin typeface="Cambria" pitchFamily="18" charset="0"/>
              </a:rPr>
              <a:t>Capsulated &amp; non </a:t>
            </a:r>
            <a:r>
              <a:rPr lang="en-US" dirty="0">
                <a:latin typeface="Cambria" pitchFamily="18" charset="0"/>
              </a:rPr>
              <a:t>motile (</a:t>
            </a:r>
            <a:r>
              <a:rPr lang="en-US" i="1" dirty="0">
                <a:latin typeface="Cambria" pitchFamily="18" charset="0"/>
              </a:rPr>
              <a:t>Cl. tetani </a:t>
            </a:r>
            <a:r>
              <a:rPr lang="en-US" dirty="0">
                <a:latin typeface="Cambria" pitchFamily="18" charset="0"/>
              </a:rPr>
              <a:t>is motile)</a:t>
            </a:r>
          </a:p>
          <a:p>
            <a:pPr algn="just"/>
            <a:r>
              <a:rPr lang="en-US" dirty="0" smtClean="0">
                <a:latin typeface="Cambria" pitchFamily="18" charset="0"/>
              </a:rPr>
              <a:t>Anaerobic &amp; grow on </a:t>
            </a:r>
            <a:r>
              <a:rPr lang="en-US" dirty="0">
                <a:latin typeface="Cambria" pitchFamily="18" charset="0"/>
              </a:rPr>
              <a:t>selective media</a:t>
            </a:r>
          </a:p>
          <a:p>
            <a:pPr algn="just"/>
            <a:r>
              <a:rPr lang="en-US" dirty="0" smtClean="0">
                <a:latin typeface="Cambria" pitchFamily="18" charset="0"/>
              </a:rPr>
              <a:t>Can </a:t>
            </a:r>
            <a:r>
              <a:rPr lang="en-US" dirty="0">
                <a:latin typeface="Cambria" pitchFamily="18" charset="0"/>
              </a:rPr>
              <a:t>be identified by Nagler reaction</a:t>
            </a:r>
          </a:p>
          <a:p>
            <a:pPr algn="just"/>
            <a:r>
              <a:rPr lang="en-US" i="1" dirty="0" smtClean="0">
                <a:latin typeface="Cambria" pitchFamily="18" charset="0"/>
              </a:rPr>
              <a:t>Clostridium </a:t>
            </a:r>
            <a:r>
              <a:rPr lang="en-US" i="1" dirty="0">
                <a:latin typeface="Cambria" pitchFamily="18" charset="0"/>
              </a:rPr>
              <a:t>perfringens </a:t>
            </a:r>
            <a:r>
              <a:rPr lang="en-US" dirty="0">
                <a:latin typeface="Cambria" pitchFamily="18" charset="0"/>
              </a:rPr>
              <a:t>most frequent clostridia involved in soft tissue and wound infections - </a:t>
            </a:r>
            <a:r>
              <a:rPr lang="en-US" b="1" dirty="0">
                <a:latin typeface="Cambria" pitchFamily="18" charset="0"/>
              </a:rPr>
              <a:t>myonecrosis</a:t>
            </a:r>
            <a:endParaRPr lang="en-US" dirty="0">
              <a:latin typeface="Cambria" pitchFamily="18" charset="0"/>
            </a:endParaRPr>
          </a:p>
          <a:p>
            <a:pPr algn="just"/>
            <a:r>
              <a:rPr lang="en-US" dirty="0" smtClean="0">
                <a:latin typeface="Cambria" pitchFamily="18" charset="0"/>
              </a:rPr>
              <a:t>Spores </a:t>
            </a:r>
            <a:r>
              <a:rPr lang="en-US" dirty="0">
                <a:latin typeface="Cambria" pitchFamily="18" charset="0"/>
              </a:rPr>
              <a:t>found in soil, human skin, intestine, and vagina</a:t>
            </a:r>
          </a:p>
          <a:p>
            <a:pPr algn="just"/>
            <a:r>
              <a:rPr lang="en-US" dirty="0" smtClean="0">
                <a:latin typeface="Cambria" pitchFamily="18" charset="0"/>
              </a:rPr>
              <a:t>Predisposing </a:t>
            </a:r>
            <a:r>
              <a:rPr lang="en-US" dirty="0">
                <a:latin typeface="Cambria" pitchFamily="18" charset="0"/>
              </a:rPr>
              <a:t>factors – surgical incisions, compound fractures, diabetic ulcers, septic abortions, puncture wounds, gunshot wounds</a:t>
            </a:r>
          </a:p>
          <a:p>
            <a:endParaRPr lang="en-US" dirty="0"/>
          </a:p>
        </p:txBody>
      </p:sp>
    </p:spTree>
    <p:extLst>
      <p:ext uri="{BB962C8B-B14F-4D97-AF65-F5344CB8AC3E}">
        <p14:creationId xmlns="" xmlns:p14="http://schemas.microsoft.com/office/powerpoint/2010/main" val="8832142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417638"/>
          </a:xfrm>
        </p:spPr>
        <p:txBody>
          <a:bodyPr/>
          <a:lstStyle/>
          <a:p>
            <a:r>
              <a:rPr lang="en-US" b="1" dirty="0" smtClean="0">
                <a:solidFill>
                  <a:srgbClr val="FF0000"/>
                </a:solidFill>
                <a:latin typeface="Cambria" pitchFamily="18" charset="0"/>
              </a:rPr>
              <a:t>Toxins</a:t>
            </a: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b="1" dirty="0" smtClean="0">
                <a:latin typeface="Cambria" pitchFamily="18" charset="0"/>
              </a:rPr>
              <a:t>Alpha </a:t>
            </a:r>
            <a:r>
              <a:rPr lang="en-US" b="1" dirty="0">
                <a:latin typeface="Cambria" pitchFamily="18" charset="0"/>
              </a:rPr>
              <a:t>toxin</a:t>
            </a:r>
            <a:r>
              <a:rPr lang="en-US" dirty="0">
                <a:latin typeface="Cambria" pitchFamily="18" charset="0"/>
              </a:rPr>
              <a:t> (phospholipase C, lecithinase) is the most important toxin</a:t>
            </a:r>
          </a:p>
          <a:p>
            <a:pPr algn="just"/>
            <a:r>
              <a:rPr lang="en-US" dirty="0">
                <a:latin typeface="Cambria" pitchFamily="18" charset="0"/>
              </a:rPr>
              <a:t>-Lyses of RBCs, platelets, leucocytes and endothelial cells</a:t>
            </a:r>
          </a:p>
          <a:p>
            <a:pPr algn="just"/>
            <a:r>
              <a:rPr lang="en-US" dirty="0">
                <a:latin typeface="Cambria" pitchFamily="18" charset="0"/>
              </a:rPr>
              <a:t>-Increased vascular permeability with massive hemolysis and bleeding, tissue destruction</a:t>
            </a:r>
          </a:p>
          <a:p>
            <a:pPr algn="just"/>
            <a:r>
              <a:rPr lang="en-US" dirty="0">
                <a:latin typeface="Cambria" pitchFamily="18" charset="0"/>
              </a:rPr>
              <a:t>-Hepatic toxicity and myocardial dysfunction</a:t>
            </a:r>
          </a:p>
          <a:p>
            <a:pPr algn="just"/>
            <a:r>
              <a:rPr lang="en-US" b="1" dirty="0">
                <a:latin typeface="Cambria" pitchFamily="18" charset="0"/>
              </a:rPr>
              <a:t>Beta toxin(produced by type c) </a:t>
            </a:r>
            <a:r>
              <a:rPr lang="en-US" dirty="0">
                <a:latin typeface="Cambria" pitchFamily="18" charset="0"/>
              </a:rPr>
              <a:t>is responsible for necrotic lesions in necrotizing enterocolitis</a:t>
            </a:r>
          </a:p>
          <a:p>
            <a:pPr marL="0" indent="0">
              <a:buNone/>
            </a:pPr>
            <a:endParaRPr lang="en-US" dirty="0">
              <a:latin typeface="Cambria" pitchFamily="18" charset="0"/>
            </a:endParaRPr>
          </a:p>
        </p:txBody>
      </p:sp>
    </p:spTree>
    <p:extLst>
      <p:ext uri="{BB962C8B-B14F-4D97-AF65-F5344CB8AC3E}">
        <p14:creationId xmlns="" xmlns:p14="http://schemas.microsoft.com/office/powerpoint/2010/main" val="206243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sz="3600" b="1" dirty="0" smtClean="0">
                <a:solidFill>
                  <a:srgbClr val="FF0000"/>
                </a:solidFill>
                <a:latin typeface="Cambria" pitchFamily="18" charset="0"/>
              </a:rPr>
              <a:t>Pathology</a:t>
            </a:r>
            <a:endParaRPr lang="en-US" sz="3600" b="1" dirty="0">
              <a:solidFill>
                <a:srgbClr val="FF0000"/>
              </a:solidFill>
              <a:latin typeface="Cambria" pitchFamily="18" charset="0"/>
            </a:endParaRPr>
          </a:p>
        </p:txBody>
      </p:sp>
      <p:sp>
        <p:nvSpPr>
          <p:cNvPr id="3" name="Content Placeholder 2"/>
          <p:cNvSpPr>
            <a:spLocks noGrp="1"/>
          </p:cNvSpPr>
          <p:nvPr>
            <p:ph sz="quarter" idx="1"/>
          </p:nvPr>
        </p:nvSpPr>
        <p:spPr>
          <a:xfrm>
            <a:off x="152399" y="1295400"/>
            <a:ext cx="8839201" cy="5105400"/>
          </a:xfrm>
        </p:spPr>
        <p:txBody>
          <a:bodyPr>
            <a:normAutofit/>
          </a:bodyPr>
          <a:lstStyle/>
          <a:p>
            <a:pPr algn="just"/>
            <a:r>
              <a:rPr lang="en-US" sz="3200" dirty="0" smtClean="0">
                <a:latin typeface="Cambria" pitchFamily="18" charset="0"/>
              </a:rPr>
              <a:t>Not </a:t>
            </a:r>
            <a:r>
              <a:rPr lang="en-US" sz="3200" dirty="0">
                <a:latin typeface="Cambria" pitchFamily="18" charset="0"/>
              </a:rPr>
              <a:t>highly invasive; requires damaged and dead tissue and anaerobic conditions</a:t>
            </a:r>
          </a:p>
          <a:p>
            <a:pPr algn="just"/>
            <a:r>
              <a:rPr lang="en-US" sz="3200" dirty="0" smtClean="0">
                <a:latin typeface="Cambria" pitchFamily="18" charset="0"/>
              </a:rPr>
              <a:t>Conditions </a:t>
            </a:r>
            <a:r>
              <a:rPr lang="en-US" sz="3200" dirty="0">
                <a:latin typeface="Cambria" pitchFamily="18" charset="0"/>
              </a:rPr>
              <a:t>stimulate spore germination, vegetative growth and release of exotoxins, and other virulence factors.</a:t>
            </a:r>
          </a:p>
          <a:p>
            <a:pPr algn="just"/>
            <a:r>
              <a:rPr lang="en-US" sz="3200" dirty="0" smtClean="0">
                <a:latin typeface="Cambria" pitchFamily="18" charset="0"/>
              </a:rPr>
              <a:t>Fermentation </a:t>
            </a:r>
            <a:r>
              <a:rPr lang="en-US" sz="3200" dirty="0">
                <a:latin typeface="Cambria" pitchFamily="18" charset="0"/>
              </a:rPr>
              <a:t>of muscle carbohydrates results in the formation of gas and further destruction of tissue.</a:t>
            </a:r>
          </a:p>
          <a:p>
            <a:endParaRPr lang="en-US" dirty="0"/>
          </a:p>
        </p:txBody>
      </p:sp>
    </p:spTree>
    <p:extLst>
      <p:ext uri="{BB962C8B-B14F-4D97-AF65-F5344CB8AC3E}">
        <p14:creationId xmlns="" xmlns:p14="http://schemas.microsoft.com/office/powerpoint/2010/main" val="3172673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676400"/>
          </a:xfrm>
        </p:spPr>
        <p:txBody>
          <a:bodyPr>
            <a:normAutofit fontScale="90000"/>
          </a:bodyPr>
          <a:lstStyle/>
          <a:p>
            <a:r>
              <a:rPr lang="en-US" sz="3600" b="1" dirty="0" smtClean="0">
                <a:latin typeface="Cambria" pitchFamily="18" charset="0"/>
              </a:rPr>
              <a:t/>
            </a:r>
            <a:br>
              <a:rPr lang="en-US" sz="3600" b="1" dirty="0" smtClean="0">
                <a:latin typeface="Cambria" pitchFamily="18" charset="0"/>
              </a:rPr>
            </a:br>
            <a:r>
              <a:rPr lang="en-US" sz="3600" b="1" dirty="0" smtClean="0">
                <a:solidFill>
                  <a:srgbClr val="FF0000"/>
                </a:solidFill>
                <a:latin typeface="Cambria" pitchFamily="18" charset="0"/>
              </a:rPr>
              <a:t>Pathogenicity:</a:t>
            </a:r>
            <a:r>
              <a:rPr lang="en-US" sz="3600" dirty="0">
                <a:solidFill>
                  <a:srgbClr val="FF0000"/>
                </a:solidFill>
                <a:latin typeface="Cambria" pitchFamily="18" charset="0"/>
              </a:rPr>
              <a:t/>
            </a:r>
            <a:br>
              <a:rPr lang="en-US" sz="3600" dirty="0">
                <a:solidFill>
                  <a:srgbClr val="FF0000"/>
                </a:solidFill>
                <a:latin typeface="Cambria" pitchFamily="18" charset="0"/>
              </a:rPr>
            </a:br>
            <a:r>
              <a:rPr lang="en-US" sz="3600" b="1" dirty="0" smtClean="0">
                <a:solidFill>
                  <a:srgbClr val="FF0000"/>
                </a:solidFill>
                <a:latin typeface="Cambria" pitchFamily="18" charset="0"/>
              </a:rPr>
              <a:t>C.perfringens type A1:</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143000"/>
            <a:ext cx="8839200" cy="5562600"/>
          </a:xfrm>
        </p:spPr>
        <p:txBody>
          <a:bodyPr>
            <a:normAutofit fontScale="92500" lnSpcReduction="10000"/>
          </a:bodyPr>
          <a:lstStyle/>
          <a:p>
            <a:pPr algn="just"/>
            <a:r>
              <a:rPr lang="en-US" dirty="0" smtClean="0">
                <a:latin typeface="Cambria" pitchFamily="18" charset="0"/>
              </a:rPr>
              <a:t>Causes </a:t>
            </a:r>
            <a:r>
              <a:rPr lang="en-US" b="1" dirty="0">
                <a:latin typeface="Cambria" pitchFamily="18" charset="0"/>
              </a:rPr>
              <a:t>gas gangrene(myonecrosis)</a:t>
            </a:r>
            <a:r>
              <a:rPr lang="en-US" dirty="0">
                <a:latin typeface="Cambria" pitchFamily="18" charset="0"/>
              </a:rPr>
              <a:t>, anaerobic cellulitis and septicemia i.e. under anaerobic conditions, C.perfringens multiplies and produces alpha toxin and other toxins. </a:t>
            </a:r>
            <a:r>
              <a:rPr lang="en-US" b="1" dirty="0">
                <a:latin typeface="Cambria" pitchFamily="18" charset="0"/>
              </a:rPr>
              <a:t>Alpha toxin</a:t>
            </a:r>
            <a:r>
              <a:rPr lang="en-US" dirty="0">
                <a:latin typeface="Cambria" pitchFamily="18" charset="0"/>
              </a:rPr>
              <a:t> is the main cause of cell lysis and toxaemia. </a:t>
            </a:r>
          </a:p>
          <a:p>
            <a:pPr algn="just"/>
            <a:r>
              <a:rPr lang="en-US" dirty="0" smtClean="0">
                <a:latin typeface="Cambria" pitchFamily="18" charset="0"/>
              </a:rPr>
              <a:t>Spores </a:t>
            </a:r>
            <a:r>
              <a:rPr lang="en-US" dirty="0">
                <a:latin typeface="Cambria" pitchFamily="18" charset="0"/>
              </a:rPr>
              <a:t>germinate, vegetative cells multiply, ferment carbohydrates and produce gas in the decaying tissue. This results in distension of tissue and interference with blood supply</a:t>
            </a:r>
          </a:p>
          <a:p>
            <a:pPr algn="just"/>
            <a:r>
              <a:rPr lang="en-US" dirty="0" smtClean="0">
                <a:latin typeface="Cambria" pitchFamily="18" charset="0"/>
              </a:rPr>
              <a:t>Bacteria </a:t>
            </a:r>
            <a:r>
              <a:rPr lang="en-US" dirty="0">
                <a:latin typeface="Cambria" pitchFamily="18" charset="0"/>
              </a:rPr>
              <a:t>produce necrotizing toxin and </a:t>
            </a:r>
            <a:r>
              <a:rPr lang="en-US" dirty="0" err="1">
                <a:latin typeface="Cambria" pitchFamily="18" charset="0"/>
              </a:rPr>
              <a:t>hyaluronidase</a:t>
            </a:r>
            <a:r>
              <a:rPr lang="en-US" dirty="0">
                <a:latin typeface="Cambria" pitchFamily="18" charset="0"/>
              </a:rPr>
              <a:t>, which favor the spread of infection, tissue necrosis extends, resulting in increased bacterial growth, hemolytic anemia, then severe toxemia and death. Incubation: 1-7 days after infection.  </a:t>
            </a:r>
          </a:p>
          <a:p>
            <a:pPr algn="just"/>
            <a:r>
              <a:rPr lang="en-US" dirty="0">
                <a:latin typeface="Cambria" pitchFamily="18" charset="0"/>
              </a:rPr>
              <a:t>Other Clostridia which causes gas gangrene includes, </a:t>
            </a:r>
            <a:r>
              <a:rPr lang="en-US" b="1" dirty="0">
                <a:latin typeface="Cambria" pitchFamily="18" charset="0"/>
              </a:rPr>
              <a:t>C.novyi </a:t>
            </a:r>
            <a:r>
              <a:rPr lang="en-US" dirty="0">
                <a:latin typeface="Cambria" pitchFamily="18" charset="0"/>
              </a:rPr>
              <a:t>and </a:t>
            </a:r>
            <a:r>
              <a:rPr lang="en-US" b="1" dirty="0">
                <a:latin typeface="Cambria" pitchFamily="18" charset="0"/>
              </a:rPr>
              <a:t>C.septicum</a:t>
            </a:r>
          </a:p>
          <a:p>
            <a:endParaRPr lang="en-US" dirty="0"/>
          </a:p>
        </p:txBody>
      </p:sp>
    </p:spTree>
    <p:extLst>
      <p:ext uri="{BB962C8B-B14F-4D97-AF65-F5344CB8AC3E}">
        <p14:creationId xmlns="" xmlns:p14="http://schemas.microsoft.com/office/powerpoint/2010/main" val="2298967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rmAutofit fontScale="90000"/>
          </a:bodyPr>
          <a:lstStyle/>
          <a:p>
            <a:r>
              <a:rPr lang="en-US" dirty="0" smtClean="0"/>
              <a:t/>
            </a:r>
            <a:br>
              <a:rPr lang="en-US" dirty="0" smtClean="0"/>
            </a:br>
            <a:r>
              <a:rPr lang="en-US" b="1" dirty="0" smtClean="0">
                <a:solidFill>
                  <a:srgbClr val="FF0000"/>
                </a:solidFill>
                <a:latin typeface="Cambria" pitchFamily="18" charset="0"/>
              </a:rPr>
              <a:t>Gas gangrene</a:t>
            </a:r>
            <a:br>
              <a:rPr lang="en-US" b="1" dirty="0" smtClean="0">
                <a:solidFill>
                  <a:srgbClr val="FF0000"/>
                </a:solidFill>
                <a:latin typeface="Cambria" pitchFamily="18" charset="0"/>
              </a:rPr>
            </a:br>
            <a:r>
              <a:rPr lang="en-US" dirty="0"/>
              <a:t/>
            </a:r>
            <a:br>
              <a:rPr lang="en-US" dirty="0"/>
            </a:br>
            <a:endParaRPr lang="en-US" dirty="0"/>
          </a:p>
        </p:txBody>
      </p:sp>
      <p:pic>
        <p:nvPicPr>
          <p:cNvPr id="4" name="Picture 2" descr="E:\AUDIO 2017\Music\Downloads\Gas+gangrene.jpg"/>
          <p:cNvPicPr>
            <a:picLocks noGrp="1" noChangeAspect="1" noChangeArrowheads="1"/>
          </p:cNvPicPr>
          <p:nvPr>
            <p:ph sz="quarter" idx="1"/>
          </p:nvPr>
        </p:nvPicPr>
        <p:blipFill>
          <a:blip r:embed="rId2" cstate="print"/>
          <a:srcRect/>
          <a:stretch>
            <a:fillRect/>
          </a:stretch>
        </p:blipFill>
        <p:spPr bwMode="auto">
          <a:xfrm>
            <a:off x="152400" y="1371600"/>
            <a:ext cx="8915400" cy="5486399"/>
          </a:xfrm>
          <a:prstGeom prst="rect">
            <a:avLst/>
          </a:prstGeom>
          <a:noFill/>
        </p:spPr>
      </p:pic>
    </p:spTree>
    <p:extLst>
      <p:ext uri="{BB962C8B-B14F-4D97-AF65-F5344CB8AC3E}">
        <p14:creationId xmlns="" xmlns:p14="http://schemas.microsoft.com/office/powerpoint/2010/main" val="1846898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b="1" dirty="0" smtClean="0">
                <a:solidFill>
                  <a:srgbClr val="FF0000"/>
                </a:solidFill>
                <a:latin typeface="Cambria" pitchFamily="18" charset="0"/>
              </a:rPr>
              <a:t>C.perfringens type A2:</a:t>
            </a:r>
            <a:br>
              <a:rPr lang="en-US" b="1" dirty="0" smtClean="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dirty="0" smtClean="0">
                <a:latin typeface="Cambria" pitchFamily="18" charset="0"/>
              </a:rPr>
              <a:t>Causes </a:t>
            </a:r>
            <a:r>
              <a:rPr lang="en-US" b="1" dirty="0">
                <a:latin typeface="Cambria" pitchFamily="18" charset="0"/>
              </a:rPr>
              <a:t>food poisoning</a:t>
            </a:r>
            <a:r>
              <a:rPr lang="en-US" dirty="0">
                <a:latin typeface="Cambria" pitchFamily="18" charset="0"/>
              </a:rPr>
              <a:t> within 8-12hrs of ingesting contaminated meat. It rapidly multiplies in the gut producing an enterotoxin.</a:t>
            </a:r>
          </a:p>
          <a:p>
            <a:pPr algn="just"/>
            <a:r>
              <a:rPr lang="en-US" dirty="0" smtClean="0">
                <a:latin typeface="Cambria" pitchFamily="18" charset="0"/>
              </a:rPr>
              <a:t>The </a:t>
            </a:r>
            <a:r>
              <a:rPr lang="en-US" dirty="0">
                <a:latin typeface="Cambria" pitchFamily="18" charset="0"/>
              </a:rPr>
              <a:t>enterotoxin causes marked hypersecretion in jejunum and ileum. </a:t>
            </a:r>
            <a:endParaRPr lang="en-US" dirty="0" smtClean="0">
              <a:latin typeface="Cambria" pitchFamily="18" charset="0"/>
            </a:endParaRPr>
          </a:p>
          <a:p>
            <a:pPr algn="just"/>
            <a:r>
              <a:rPr lang="en-US" dirty="0" smtClean="0">
                <a:latin typeface="Cambria" pitchFamily="18" charset="0"/>
              </a:rPr>
              <a:t>Enterotoxin</a:t>
            </a:r>
            <a:r>
              <a:rPr lang="en-US" dirty="0">
                <a:latin typeface="Cambria" pitchFamily="18" charset="0"/>
              </a:rPr>
              <a:t>: a heat-labile protein produced by some strains of </a:t>
            </a:r>
            <a:r>
              <a:rPr lang="en-US" i="1" dirty="0">
                <a:latin typeface="Cambria" pitchFamily="18" charset="0"/>
              </a:rPr>
              <a:t>C. perfringens </a:t>
            </a:r>
            <a:r>
              <a:rPr lang="en-US" dirty="0">
                <a:latin typeface="Cambria" pitchFamily="18" charset="0"/>
              </a:rPr>
              <a:t>type A. When &gt;108 cells in contaminated meat are ingested and sporulate in the small intestine, enterotoxin is formed.</a:t>
            </a:r>
          </a:p>
          <a:p>
            <a:pPr algn="just"/>
            <a:r>
              <a:rPr lang="en-US" dirty="0" smtClean="0">
                <a:latin typeface="Cambria" pitchFamily="18" charset="0"/>
              </a:rPr>
              <a:t>It </a:t>
            </a:r>
            <a:r>
              <a:rPr lang="en-US" dirty="0">
                <a:latin typeface="Cambria" pitchFamily="18" charset="0"/>
              </a:rPr>
              <a:t>disrupts ion transport in the enterocytes</a:t>
            </a:r>
          </a:p>
          <a:p>
            <a:pPr algn="just"/>
            <a:r>
              <a:rPr lang="en-US" dirty="0" smtClean="0">
                <a:latin typeface="Cambria" pitchFamily="18" charset="0"/>
              </a:rPr>
              <a:t>Symptoms</a:t>
            </a:r>
            <a:r>
              <a:rPr lang="en-US" dirty="0">
                <a:latin typeface="Cambria" pitchFamily="18" charset="0"/>
              </a:rPr>
              <a:t>: diarrhea, usually without vomiting or fever.</a:t>
            </a:r>
          </a:p>
          <a:p>
            <a:endParaRPr lang="en-US" dirty="0"/>
          </a:p>
        </p:txBody>
      </p:sp>
    </p:spTree>
    <p:extLst>
      <p:ext uri="{BB962C8B-B14F-4D97-AF65-F5344CB8AC3E}">
        <p14:creationId xmlns="" xmlns:p14="http://schemas.microsoft.com/office/powerpoint/2010/main" val="587060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rmAutofit fontScale="90000"/>
          </a:bodyPr>
          <a:lstStyle/>
          <a:p>
            <a:r>
              <a:rPr lang="en-US" dirty="0" smtClean="0">
                <a:solidFill>
                  <a:srgbClr val="FF0000"/>
                </a:solidFill>
                <a:latin typeface="Cambria" pitchFamily="18" charset="0"/>
              </a:rPr>
              <a:t/>
            </a:r>
            <a:br>
              <a:rPr lang="en-US" dirty="0" smtClean="0">
                <a:solidFill>
                  <a:srgbClr val="FF0000"/>
                </a:solidFill>
                <a:latin typeface="Cambria" pitchFamily="18" charset="0"/>
              </a:rPr>
            </a:br>
            <a:r>
              <a:rPr lang="en-US" b="1" dirty="0" smtClean="0">
                <a:solidFill>
                  <a:srgbClr val="FF0000"/>
                </a:solidFill>
                <a:latin typeface="Cambria" pitchFamily="18" charset="0"/>
              </a:rPr>
              <a:t>C.perfringens type c:</a:t>
            </a:r>
            <a:br>
              <a:rPr lang="en-US" b="1" dirty="0" smtClean="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524000"/>
            <a:ext cx="8839200" cy="4876800"/>
          </a:xfrm>
        </p:spPr>
        <p:txBody>
          <a:bodyPr/>
          <a:lstStyle/>
          <a:p>
            <a:r>
              <a:rPr lang="en-US" dirty="0" smtClean="0"/>
              <a:t>Causes </a:t>
            </a:r>
            <a:r>
              <a:rPr lang="en-US" dirty="0"/>
              <a:t>severe form of </a:t>
            </a:r>
            <a:r>
              <a:rPr lang="en-US" b="1" dirty="0"/>
              <a:t>jejunitis</a:t>
            </a:r>
            <a:r>
              <a:rPr lang="en-US" dirty="0"/>
              <a:t>(necrotizing entercolitis) known as </a:t>
            </a:r>
            <a:r>
              <a:rPr lang="en-US" b="1" dirty="0"/>
              <a:t>pigbel</a:t>
            </a:r>
            <a:r>
              <a:rPr lang="en-US" dirty="0"/>
              <a:t>. The source of infection is usually insufficiently cooked pig meat.</a:t>
            </a:r>
          </a:p>
          <a:p>
            <a:endParaRPr lang="en-US" dirty="0"/>
          </a:p>
        </p:txBody>
      </p:sp>
    </p:spTree>
    <p:extLst>
      <p:ext uri="{BB962C8B-B14F-4D97-AF65-F5344CB8AC3E}">
        <p14:creationId xmlns="" xmlns:p14="http://schemas.microsoft.com/office/powerpoint/2010/main" val="2990157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b="1" dirty="0" smtClean="0">
                <a:solidFill>
                  <a:srgbClr val="FF0000"/>
                </a:solidFill>
              </a:rPr>
              <a:t>Laboratory Diagnosis</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sz="quarter" idx="1"/>
          </p:nvPr>
        </p:nvSpPr>
        <p:spPr>
          <a:xfrm>
            <a:off x="152400" y="1295400"/>
            <a:ext cx="8839200" cy="5105400"/>
          </a:xfrm>
        </p:spPr>
        <p:txBody>
          <a:bodyPr>
            <a:noAutofit/>
          </a:bodyPr>
          <a:lstStyle/>
          <a:p>
            <a:r>
              <a:rPr lang="en-US" sz="2800" b="1" dirty="0" smtClean="0">
                <a:latin typeface="Cambria" pitchFamily="18" charset="0"/>
              </a:rPr>
              <a:t>Specimen</a:t>
            </a:r>
            <a:r>
              <a:rPr lang="en-US" sz="2800" b="1" dirty="0">
                <a:latin typeface="Cambria" pitchFamily="18" charset="0"/>
              </a:rPr>
              <a:t>: </a:t>
            </a:r>
            <a:r>
              <a:rPr lang="en-US" sz="2800" dirty="0">
                <a:latin typeface="Cambria" pitchFamily="18" charset="0"/>
              </a:rPr>
              <a:t>Histological specimen/wound exudates</a:t>
            </a:r>
          </a:p>
          <a:p>
            <a:r>
              <a:rPr lang="en-US" sz="2800" b="1" dirty="0" smtClean="0">
                <a:latin typeface="Cambria" pitchFamily="18" charset="0"/>
              </a:rPr>
              <a:t>Microscopical </a:t>
            </a:r>
            <a:r>
              <a:rPr lang="en-US" sz="2800" b="1" dirty="0">
                <a:latin typeface="Cambria" pitchFamily="18" charset="0"/>
              </a:rPr>
              <a:t>examination (Gram, Spore stain </a:t>
            </a:r>
            <a:r>
              <a:rPr lang="en-US" sz="2800" b="1" dirty="0" err="1">
                <a:latin typeface="Cambria" pitchFamily="18" charset="0"/>
              </a:rPr>
              <a:t>etc</a:t>
            </a:r>
            <a:r>
              <a:rPr lang="en-US" sz="2800" b="1" dirty="0">
                <a:latin typeface="Cambria" pitchFamily="18" charset="0"/>
              </a:rPr>
              <a:t>)</a:t>
            </a:r>
            <a:endParaRPr lang="en-US" sz="2800" dirty="0">
              <a:latin typeface="Cambria" pitchFamily="18" charset="0"/>
            </a:endParaRPr>
          </a:p>
          <a:p>
            <a:r>
              <a:rPr lang="en-US" sz="2800" dirty="0" smtClean="0">
                <a:latin typeface="Cambria" pitchFamily="18" charset="0"/>
              </a:rPr>
              <a:t>Gram-positive </a:t>
            </a:r>
            <a:r>
              <a:rPr lang="en-US" sz="2800" dirty="0">
                <a:latin typeface="Cambria" pitchFamily="18" charset="0"/>
              </a:rPr>
              <a:t>bacilli, non motile, capsulated &amp; sporulated</a:t>
            </a:r>
          </a:p>
          <a:p>
            <a:r>
              <a:rPr lang="en-US" sz="2800" dirty="0" smtClean="0">
                <a:latin typeface="Cambria" pitchFamily="18" charset="0"/>
              </a:rPr>
              <a:t>The </a:t>
            </a:r>
            <a:r>
              <a:rPr lang="en-US" sz="2800" dirty="0">
                <a:latin typeface="Cambria" pitchFamily="18" charset="0"/>
              </a:rPr>
              <a:t>spore is oval, sub-terminal &amp; non bulging</a:t>
            </a:r>
            <a:r>
              <a:rPr lang="en-US" sz="2800" b="1" dirty="0">
                <a:latin typeface="Cambria" pitchFamily="18" charset="0"/>
              </a:rPr>
              <a:t> </a:t>
            </a:r>
            <a:endParaRPr lang="en-US" sz="2800" dirty="0">
              <a:latin typeface="Cambria" pitchFamily="18" charset="0"/>
            </a:endParaRPr>
          </a:p>
          <a:p>
            <a:r>
              <a:rPr lang="en-US" sz="2800" b="1" dirty="0">
                <a:latin typeface="Cambria" pitchFamily="18" charset="0"/>
              </a:rPr>
              <a:t>Culture: </a:t>
            </a:r>
            <a:r>
              <a:rPr lang="en-US" sz="2800" dirty="0">
                <a:latin typeface="Cambria" pitchFamily="18" charset="0"/>
              </a:rPr>
              <a:t>Anaerobically at 370C</a:t>
            </a:r>
          </a:p>
          <a:p>
            <a:r>
              <a:rPr lang="en-US" sz="2800" b="1" dirty="0" smtClean="0">
                <a:latin typeface="Cambria" pitchFamily="18" charset="0"/>
              </a:rPr>
              <a:t>On </a:t>
            </a:r>
            <a:r>
              <a:rPr lang="en-US" sz="2800" b="1" dirty="0">
                <a:latin typeface="Cambria" pitchFamily="18" charset="0"/>
              </a:rPr>
              <a:t>Robertson's cooked meat medium </a:t>
            </a:r>
            <a:r>
              <a:rPr lang="en-US" sz="2800" dirty="0">
                <a:latin typeface="Cambria" pitchFamily="18" charset="0"/>
              </a:rPr>
              <a:t>→ blackening of meat will observed with the production of H2S and NH3</a:t>
            </a:r>
          </a:p>
          <a:p>
            <a:r>
              <a:rPr lang="en-US" sz="2800" b="1" dirty="0" smtClean="0">
                <a:latin typeface="Cambria" pitchFamily="18" charset="0"/>
              </a:rPr>
              <a:t>On </a:t>
            </a:r>
            <a:r>
              <a:rPr lang="en-US" sz="2800" b="1" dirty="0">
                <a:latin typeface="Cambria" pitchFamily="18" charset="0"/>
              </a:rPr>
              <a:t>blood agar </a:t>
            </a:r>
            <a:r>
              <a:rPr lang="en-US" sz="2800" dirty="0">
                <a:latin typeface="Cambria" pitchFamily="18" charset="0"/>
              </a:rPr>
              <a:t>→ β-hemolytic colonies </a:t>
            </a:r>
            <a:r>
              <a:rPr lang="en-US" sz="2800" dirty="0" smtClean="0">
                <a:latin typeface="Cambria" pitchFamily="18" charset="0"/>
              </a:rPr>
              <a:t>2</a:t>
            </a:r>
            <a:r>
              <a:rPr lang="en-US" sz="2800" dirty="0">
                <a:latin typeface="Cambria" pitchFamily="18" charset="0"/>
              </a:rPr>
              <a:t> </a:t>
            </a:r>
          </a:p>
          <a:p>
            <a:endParaRPr lang="en-US" sz="2800" dirty="0">
              <a:latin typeface="Cambria" pitchFamily="18" charset="0"/>
            </a:endParaRPr>
          </a:p>
        </p:txBody>
      </p:sp>
    </p:spTree>
    <p:extLst>
      <p:ext uri="{BB962C8B-B14F-4D97-AF65-F5344CB8AC3E}">
        <p14:creationId xmlns="" xmlns:p14="http://schemas.microsoft.com/office/powerpoint/2010/main" val="394806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solidFill>
                  <a:srgbClr val="FF0000"/>
                </a:solidFill>
                <a:latin typeface="Cambria" pitchFamily="18" charset="0"/>
              </a:rPr>
              <a:t>Virulence factors: </a:t>
            </a:r>
            <a:br>
              <a:rPr lang="en-US" b="1" dirty="0" smtClean="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pPr algn="just"/>
            <a:r>
              <a:rPr lang="en-US" sz="2800" dirty="0" smtClean="0">
                <a:latin typeface="Cambria" pitchFamily="18" charset="0"/>
              </a:rPr>
              <a:t>Pili</a:t>
            </a:r>
            <a:r>
              <a:rPr lang="en-US" sz="2800" dirty="0">
                <a:latin typeface="Cambria" pitchFamily="18" charset="0"/>
              </a:rPr>
              <a:t>, other surface molecules for attachment - slows phagocytosis </a:t>
            </a:r>
          </a:p>
          <a:p>
            <a:pPr algn="just"/>
            <a:r>
              <a:rPr lang="en-US" sz="2800" dirty="0" smtClean="0">
                <a:latin typeface="Cambria" pitchFamily="18" charset="0"/>
              </a:rPr>
              <a:t>IgA </a:t>
            </a:r>
            <a:r>
              <a:rPr lang="en-US" sz="2800" dirty="0">
                <a:latin typeface="Cambria" pitchFamily="18" charset="0"/>
              </a:rPr>
              <a:t>protease – cleaves secretory </a:t>
            </a:r>
            <a:r>
              <a:rPr lang="en-US" sz="2800" dirty="0" err="1">
                <a:latin typeface="Cambria" pitchFamily="18" charset="0"/>
              </a:rPr>
              <a:t>IgG</a:t>
            </a:r>
            <a:r>
              <a:rPr lang="en-US" sz="2800" dirty="0">
                <a:latin typeface="Cambria" pitchFamily="18" charset="0"/>
              </a:rPr>
              <a:t>  </a:t>
            </a:r>
          </a:p>
          <a:p>
            <a:pPr lvl="0" algn="just"/>
            <a:r>
              <a:rPr lang="en-US" sz="2800" dirty="0">
                <a:latin typeface="Cambria" pitchFamily="18" charset="0"/>
              </a:rPr>
              <a:t>These bacteria grow best on </a:t>
            </a:r>
            <a:r>
              <a:rPr lang="en-US" sz="2800" b="1" dirty="0">
                <a:latin typeface="Cambria" pitchFamily="18" charset="0"/>
              </a:rPr>
              <a:t>chocolate agar</a:t>
            </a:r>
            <a:r>
              <a:rPr lang="en-US" sz="2800" dirty="0">
                <a:latin typeface="Cambria" pitchFamily="18" charset="0"/>
              </a:rPr>
              <a:t> (so-called because it contains heated blood, brown in color); a modified (selective) chocolate agar commonly used is Thayer Martin. </a:t>
            </a:r>
          </a:p>
          <a:p>
            <a:pPr lvl="0" algn="just"/>
            <a:r>
              <a:rPr lang="en-US" sz="2800" dirty="0">
                <a:latin typeface="Cambria" pitchFamily="18" charset="0"/>
              </a:rPr>
              <a:t>The colonies are </a:t>
            </a:r>
            <a:r>
              <a:rPr lang="en-US" sz="2800" b="1" dirty="0">
                <a:latin typeface="Cambria" pitchFamily="18" charset="0"/>
              </a:rPr>
              <a:t>oxidase positive</a:t>
            </a:r>
            <a:r>
              <a:rPr lang="en-US" sz="2800" dirty="0">
                <a:latin typeface="Cambria" pitchFamily="18" charset="0"/>
              </a:rPr>
              <a:t> (i.e. produce cytochrome oxidase). </a:t>
            </a:r>
          </a:p>
          <a:p>
            <a:endParaRPr lang="en-US" dirty="0"/>
          </a:p>
        </p:txBody>
      </p:sp>
    </p:spTree>
    <p:extLst>
      <p:ext uri="{BB962C8B-B14F-4D97-AF65-F5344CB8AC3E}">
        <p14:creationId xmlns="" xmlns:p14="http://schemas.microsoft.com/office/powerpoint/2010/main" val="227579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Treatment and Prevention</a:t>
            </a:r>
            <a:br>
              <a:rPr lang="en-US" b="1" dirty="0" smtClean="0">
                <a:solidFill>
                  <a:srgbClr val="FF0000"/>
                </a:solidFill>
                <a:latin typeface="Cambria" pitchFamily="18" charset="0"/>
              </a:rPr>
            </a:br>
            <a:endParaRPr lang="en-US" dirty="0"/>
          </a:p>
        </p:txBody>
      </p:sp>
      <p:sp>
        <p:nvSpPr>
          <p:cNvPr id="3" name="Content Placeholder 2"/>
          <p:cNvSpPr>
            <a:spLocks noGrp="1"/>
          </p:cNvSpPr>
          <p:nvPr>
            <p:ph sz="quarter" idx="1"/>
          </p:nvPr>
        </p:nvSpPr>
        <p:spPr>
          <a:xfrm>
            <a:off x="152400" y="1295400"/>
            <a:ext cx="8839200" cy="5105400"/>
          </a:xfrm>
        </p:spPr>
        <p:txBody>
          <a:bodyPr/>
          <a:lstStyle/>
          <a:p>
            <a:pPr algn="just"/>
            <a:r>
              <a:rPr lang="en-US" sz="3200" dirty="0" smtClean="0">
                <a:latin typeface="Cambria" pitchFamily="18" charset="0"/>
              </a:rPr>
              <a:t>Immediate cleansing of dirty wounds, deep wounds, decubitus ulcers, compound fractures, and infected incisions</a:t>
            </a:r>
          </a:p>
          <a:p>
            <a:pPr algn="just"/>
            <a:r>
              <a:rPr lang="en-US" sz="3200" dirty="0" smtClean="0">
                <a:latin typeface="Cambria" pitchFamily="18" charset="0"/>
              </a:rPr>
              <a:t>Debridement(removal) of disease tissue</a:t>
            </a:r>
          </a:p>
          <a:p>
            <a:pPr algn="just"/>
            <a:r>
              <a:rPr lang="en-US" sz="3200" dirty="0" smtClean="0">
                <a:latin typeface="Cambria" pitchFamily="18" charset="0"/>
              </a:rPr>
              <a:t>Large doses of cephalosporin or penicillin</a:t>
            </a:r>
          </a:p>
          <a:p>
            <a:pPr algn="just"/>
            <a:r>
              <a:rPr lang="en-US" sz="3200" dirty="0" smtClean="0">
                <a:latin typeface="Cambria" pitchFamily="18" charset="0"/>
              </a:rPr>
              <a:t>Hyperbaric oxygen therapy</a:t>
            </a:r>
          </a:p>
          <a:p>
            <a:pPr algn="just"/>
            <a:r>
              <a:rPr lang="en-US" sz="3200" dirty="0" smtClean="0">
                <a:latin typeface="Cambria" pitchFamily="18" charset="0"/>
              </a:rPr>
              <a:t>No vaccines available</a:t>
            </a:r>
          </a:p>
          <a:p>
            <a:endParaRPr lang="en-US" dirty="0"/>
          </a:p>
        </p:txBody>
      </p:sp>
    </p:spTree>
    <p:extLst>
      <p:ext uri="{BB962C8B-B14F-4D97-AF65-F5344CB8AC3E}">
        <p14:creationId xmlns="" xmlns:p14="http://schemas.microsoft.com/office/powerpoint/2010/main" val="2802475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3200" b="1" dirty="0" smtClean="0">
                <a:solidFill>
                  <a:srgbClr val="FF0000"/>
                </a:solidFill>
                <a:latin typeface="Cambria" pitchFamily="18" charset="0"/>
              </a:rPr>
              <a:t>BOTULINUM FOOD POISONING - BOTULISM</a:t>
            </a:r>
            <a:r>
              <a:rPr lang="en-US" sz="3200" dirty="0" smtClean="0">
                <a:solidFill>
                  <a:srgbClr val="FF0000"/>
                </a:solidFill>
                <a:latin typeface="Cambria" pitchFamily="18" charset="0"/>
              </a:rPr>
              <a:t/>
            </a:r>
            <a:br>
              <a:rPr lang="en-US" sz="3200" dirty="0" smtClean="0">
                <a:solidFill>
                  <a:srgbClr val="FF0000"/>
                </a:solidFill>
                <a:latin typeface="Cambria" pitchFamily="18" charset="0"/>
              </a:rPr>
            </a:br>
            <a:endParaRPr lang="en-US" sz="3200"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sz="3200" dirty="0" smtClean="0">
                <a:latin typeface="Cambria" pitchFamily="18" charset="0"/>
              </a:rPr>
              <a:t>Botulism </a:t>
            </a:r>
            <a:r>
              <a:rPr lang="en-US" sz="3200" dirty="0">
                <a:latin typeface="Cambria" pitchFamily="18" charset="0"/>
              </a:rPr>
              <a:t>– intoxication associated with inadequate food preservation</a:t>
            </a:r>
          </a:p>
          <a:p>
            <a:pPr marL="0" indent="0" algn="just">
              <a:buNone/>
            </a:pPr>
            <a:r>
              <a:rPr lang="en-US" sz="3200" b="1" i="1" dirty="0">
                <a:solidFill>
                  <a:srgbClr val="FF0000"/>
                </a:solidFill>
                <a:latin typeface="Cambria" pitchFamily="18" charset="0"/>
              </a:rPr>
              <a:t>Clostridium </a:t>
            </a:r>
            <a:r>
              <a:rPr lang="en-US" sz="3200" b="1" i="1" dirty="0" err="1">
                <a:solidFill>
                  <a:srgbClr val="FF0000"/>
                </a:solidFill>
                <a:latin typeface="Cambria" pitchFamily="18" charset="0"/>
              </a:rPr>
              <a:t>botulinum</a:t>
            </a:r>
            <a:endParaRPr lang="en-US" sz="3200" dirty="0">
              <a:solidFill>
                <a:srgbClr val="FF0000"/>
              </a:solidFill>
              <a:latin typeface="Cambria" pitchFamily="18" charset="0"/>
            </a:endParaRPr>
          </a:p>
          <a:p>
            <a:r>
              <a:rPr lang="en-US" sz="3200" dirty="0" smtClean="0">
                <a:latin typeface="Cambria" pitchFamily="18" charset="0"/>
              </a:rPr>
              <a:t>Gram </a:t>
            </a:r>
            <a:r>
              <a:rPr lang="en-US" sz="3200" dirty="0">
                <a:latin typeface="Cambria" pitchFamily="18" charset="0"/>
              </a:rPr>
              <a:t>positive, Spore-forming, obligate anaerobic bacillus</a:t>
            </a:r>
          </a:p>
          <a:p>
            <a:r>
              <a:rPr lang="en-US" sz="3200" dirty="0" smtClean="0">
                <a:latin typeface="Cambria" pitchFamily="18" charset="0"/>
              </a:rPr>
              <a:t>Spores </a:t>
            </a:r>
            <a:r>
              <a:rPr lang="en-US" sz="3200" dirty="0">
                <a:latin typeface="Cambria" pitchFamily="18" charset="0"/>
              </a:rPr>
              <a:t>are resistant to heat, light, drying and radiation</a:t>
            </a:r>
          </a:p>
          <a:p>
            <a:r>
              <a:rPr lang="en-US" sz="3200" dirty="0" smtClean="0">
                <a:latin typeface="Cambria" pitchFamily="18" charset="0"/>
              </a:rPr>
              <a:t>Commonly </a:t>
            </a:r>
            <a:r>
              <a:rPr lang="en-US" sz="3200" dirty="0">
                <a:latin typeface="Cambria" pitchFamily="18" charset="0"/>
              </a:rPr>
              <a:t>inhabits soil and water</a:t>
            </a:r>
          </a:p>
          <a:p>
            <a:pPr marL="0" indent="0">
              <a:buNone/>
            </a:pPr>
            <a:r>
              <a:rPr lang="en-US" sz="3200" dirty="0">
                <a:latin typeface="Cambria" pitchFamily="18" charset="0"/>
              </a:rPr>
              <a:t> </a:t>
            </a:r>
          </a:p>
          <a:p>
            <a:endParaRPr lang="en-US" dirty="0"/>
          </a:p>
        </p:txBody>
      </p:sp>
    </p:spTree>
    <p:extLst>
      <p:ext uri="{BB962C8B-B14F-4D97-AF65-F5344CB8AC3E}">
        <p14:creationId xmlns="" xmlns:p14="http://schemas.microsoft.com/office/powerpoint/2010/main" val="3046521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C.botulinum toxins</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a:bodyPr>
          <a:lstStyle/>
          <a:p>
            <a:r>
              <a:rPr lang="en-US" dirty="0" smtClean="0">
                <a:latin typeface="Cambria" pitchFamily="18" charset="0"/>
              </a:rPr>
              <a:t>There </a:t>
            </a:r>
            <a:r>
              <a:rPr lang="en-US" dirty="0">
                <a:latin typeface="Cambria" pitchFamily="18" charset="0"/>
              </a:rPr>
              <a:t>are seven different types: A – G</a:t>
            </a:r>
          </a:p>
          <a:p>
            <a:r>
              <a:rPr lang="en-US" dirty="0" smtClean="0">
                <a:latin typeface="Cambria" pitchFamily="18" charset="0"/>
              </a:rPr>
              <a:t>Human </a:t>
            </a:r>
            <a:r>
              <a:rPr lang="en-US" dirty="0">
                <a:latin typeface="Cambria" pitchFamily="18" charset="0"/>
              </a:rPr>
              <a:t>botulism is caused by A,B,E and  rarely type F</a:t>
            </a:r>
          </a:p>
          <a:p>
            <a:r>
              <a:rPr lang="en-US" dirty="0" smtClean="0">
                <a:latin typeface="Cambria" pitchFamily="18" charset="0"/>
              </a:rPr>
              <a:t>All </a:t>
            </a:r>
            <a:r>
              <a:rPr lang="en-US" dirty="0">
                <a:latin typeface="Cambria" pitchFamily="18" charset="0"/>
              </a:rPr>
              <a:t>cause flaccid paralysis</a:t>
            </a:r>
          </a:p>
          <a:p>
            <a:r>
              <a:rPr lang="en-US" dirty="0" smtClean="0">
                <a:latin typeface="Cambria" pitchFamily="18" charset="0"/>
              </a:rPr>
              <a:t>Only </a:t>
            </a:r>
            <a:r>
              <a:rPr lang="en-US" dirty="0">
                <a:latin typeface="Cambria" pitchFamily="18" charset="0"/>
              </a:rPr>
              <a:t>a few </a:t>
            </a:r>
            <a:r>
              <a:rPr lang="en-US" dirty="0" err="1">
                <a:latin typeface="Cambria" pitchFamily="18" charset="0"/>
              </a:rPr>
              <a:t>nanograms</a:t>
            </a:r>
            <a:r>
              <a:rPr lang="en-US" dirty="0">
                <a:latin typeface="Cambria" pitchFamily="18" charset="0"/>
              </a:rPr>
              <a:t> can cause illness</a:t>
            </a:r>
          </a:p>
          <a:p>
            <a:r>
              <a:rPr lang="en-US" dirty="0" smtClean="0">
                <a:latin typeface="Cambria" pitchFamily="18" charset="0"/>
              </a:rPr>
              <a:t>Binds </a:t>
            </a:r>
            <a:r>
              <a:rPr lang="en-US" dirty="0">
                <a:latin typeface="Cambria" pitchFamily="18" charset="0"/>
              </a:rPr>
              <a:t>neuromuscular junctions</a:t>
            </a:r>
          </a:p>
          <a:p>
            <a:r>
              <a:rPr lang="en-US" dirty="0" smtClean="0">
                <a:latin typeface="Cambria" pitchFamily="18" charset="0"/>
              </a:rPr>
              <a:t>Toxin</a:t>
            </a:r>
            <a:r>
              <a:rPr lang="en-US" dirty="0">
                <a:latin typeface="Cambria" pitchFamily="18" charset="0"/>
              </a:rPr>
              <a:t>: Destroyed by boiling</a:t>
            </a:r>
          </a:p>
          <a:p>
            <a:r>
              <a:rPr lang="en-US" dirty="0" smtClean="0">
                <a:latin typeface="Cambria" pitchFamily="18" charset="0"/>
              </a:rPr>
              <a:t>Spores</a:t>
            </a:r>
            <a:r>
              <a:rPr lang="en-US" dirty="0">
                <a:latin typeface="Cambria" pitchFamily="18" charset="0"/>
              </a:rPr>
              <a:t>: Higher temperatures to be inactivated</a:t>
            </a:r>
          </a:p>
          <a:p>
            <a:endParaRPr lang="en-US" dirty="0"/>
          </a:p>
        </p:txBody>
      </p:sp>
    </p:spTree>
    <p:extLst>
      <p:ext uri="{BB962C8B-B14F-4D97-AF65-F5344CB8AC3E}">
        <p14:creationId xmlns="" xmlns:p14="http://schemas.microsoft.com/office/powerpoint/2010/main" val="1970849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r>
              <a:rPr lang="en-US" dirty="0" smtClean="0"/>
              <a:t> </a:t>
            </a:r>
            <a:r>
              <a:rPr lang="en-US" b="1" dirty="0" smtClean="0">
                <a:solidFill>
                  <a:srgbClr val="FF0000"/>
                </a:solidFill>
                <a:latin typeface="Cambria" pitchFamily="18" charset="0"/>
              </a:rPr>
              <a:t>Pathogenesis</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562600"/>
          </a:xfrm>
        </p:spPr>
        <p:txBody>
          <a:bodyPr>
            <a:normAutofit/>
          </a:bodyPr>
          <a:lstStyle/>
          <a:p>
            <a:pPr algn="just"/>
            <a:r>
              <a:rPr lang="en-US" dirty="0" smtClean="0">
                <a:latin typeface="Cambria" pitchFamily="18" charset="0"/>
              </a:rPr>
              <a:t>Spores </a:t>
            </a:r>
            <a:r>
              <a:rPr lang="en-US" dirty="0">
                <a:latin typeface="Cambria" pitchFamily="18" charset="0"/>
              </a:rPr>
              <a:t>are present on food when gathered and processed.</a:t>
            </a:r>
          </a:p>
          <a:p>
            <a:pPr algn="just"/>
            <a:r>
              <a:rPr lang="en-US" dirty="0" smtClean="0">
                <a:latin typeface="Cambria" pitchFamily="18" charset="0"/>
              </a:rPr>
              <a:t>Anaerobic </a:t>
            </a:r>
            <a:r>
              <a:rPr lang="en-US" dirty="0">
                <a:latin typeface="Cambria" pitchFamily="18" charset="0"/>
              </a:rPr>
              <a:t>conditions favor spore germination and vegetative growth.</a:t>
            </a:r>
          </a:p>
          <a:p>
            <a:pPr algn="just"/>
            <a:r>
              <a:rPr lang="en-US" dirty="0" smtClean="0">
                <a:latin typeface="Cambria" pitchFamily="18" charset="0"/>
              </a:rPr>
              <a:t>Potent </a:t>
            </a:r>
            <a:r>
              <a:rPr lang="en-US" dirty="0">
                <a:latin typeface="Cambria" pitchFamily="18" charset="0"/>
              </a:rPr>
              <a:t>toxin, </a:t>
            </a:r>
            <a:r>
              <a:rPr lang="en-US" b="1" dirty="0">
                <a:latin typeface="Cambria" pitchFamily="18" charset="0"/>
              </a:rPr>
              <a:t>botulin</a:t>
            </a:r>
            <a:r>
              <a:rPr lang="en-US" dirty="0">
                <a:latin typeface="Cambria" pitchFamily="18" charset="0"/>
              </a:rPr>
              <a:t>, is released.</a:t>
            </a:r>
          </a:p>
          <a:p>
            <a:pPr algn="just"/>
            <a:r>
              <a:rPr lang="en-US" dirty="0" smtClean="0">
                <a:latin typeface="Cambria" pitchFamily="18" charset="0"/>
              </a:rPr>
              <a:t>Toxin </a:t>
            </a:r>
            <a:r>
              <a:rPr lang="en-US" dirty="0">
                <a:latin typeface="Cambria" pitchFamily="18" charset="0"/>
              </a:rPr>
              <a:t>is carried to neuromuscular junctions and blocks the release of acetylcholine, necessary for muscle contraction to occur.</a:t>
            </a:r>
          </a:p>
          <a:p>
            <a:pPr algn="just"/>
            <a:r>
              <a:rPr lang="en-US" dirty="0" smtClean="0">
                <a:latin typeface="Cambria" pitchFamily="18" charset="0"/>
              </a:rPr>
              <a:t>Double </a:t>
            </a:r>
            <a:r>
              <a:rPr lang="en-US" dirty="0">
                <a:latin typeface="Cambria" pitchFamily="18" charset="0"/>
              </a:rPr>
              <a:t>or blurred vision, difficulty swallowing, neuromuscular symptoms</a:t>
            </a:r>
          </a:p>
          <a:p>
            <a:pPr algn="just"/>
            <a:endParaRPr lang="en-US" dirty="0"/>
          </a:p>
        </p:txBody>
      </p:sp>
    </p:spTree>
    <p:extLst>
      <p:ext uri="{BB962C8B-B14F-4D97-AF65-F5344CB8AC3E}">
        <p14:creationId xmlns="" xmlns:p14="http://schemas.microsoft.com/office/powerpoint/2010/main" val="574637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Transmission</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lnSpcReduction="10000"/>
          </a:bodyPr>
          <a:lstStyle/>
          <a:p>
            <a:pPr marL="0" indent="0">
              <a:buNone/>
            </a:pPr>
            <a:r>
              <a:rPr lang="en-US" dirty="0" smtClean="0"/>
              <a:t>-It </a:t>
            </a:r>
            <a:r>
              <a:rPr lang="en-US" dirty="0"/>
              <a:t>can occur in either of the following ways:</a:t>
            </a:r>
          </a:p>
          <a:p>
            <a:pPr lvl="0"/>
            <a:r>
              <a:rPr lang="en-US" dirty="0"/>
              <a:t>Ingestion of – Organism, Spores, Neurotoxin</a:t>
            </a:r>
          </a:p>
          <a:p>
            <a:pPr lvl="0"/>
            <a:r>
              <a:rPr lang="en-US" dirty="0"/>
              <a:t>Wound contamination</a:t>
            </a:r>
          </a:p>
          <a:p>
            <a:pPr lvl="0"/>
            <a:r>
              <a:rPr lang="en-US" dirty="0"/>
              <a:t>Inhalation</a:t>
            </a:r>
          </a:p>
          <a:p>
            <a:pPr marL="0" indent="0">
              <a:buNone/>
            </a:pPr>
            <a:r>
              <a:rPr lang="en-US" b="1" dirty="0"/>
              <a:t>Human Disease</a:t>
            </a:r>
            <a:endParaRPr lang="en-US" dirty="0"/>
          </a:p>
          <a:p>
            <a:pPr marL="0" indent="0">
              <a:buNone/>
            </a:pPr>
            <a:r>
              <a:rPr lang="en-US" dirty="0"/>
              <a:t>Three forms</a:t>
            </a:r>
          </a:p>
          <a:p>
            <a:pPr lvl="0"/>
            <a:r>
              <a:rPr lang="en-US" dirty="0"/>
              <a:t>Foodborne</a:t>
            </a:r>
          </a:p>
          <a:p>
            <a:pPr lvl="0"/>
            <a:r>
              <a:rPr lang="en-US" dirty="0"/>
              <a:t>Wound</a:t>
            </a:r>
          </a:p>
          <a:p>
            <a:pPr lvl="0"/>
            <a:r>
              <a:rPr lang="en-US" dirty="0"/>
              <a:t>Infant</a:t>
            </a:r>
          </a:p>
          <a:p>
            <a:pPr marL="0" indent="0">
              <a:buNone/>
            </a:pPr>
            <a:r>
              <a:rPr lang="en-US" dirty="0" smtClean="0"/>
              <a:t>-All </a:t>
            </a:r>
            <a:r>
              <a:rPr lang="en-US" dirty="0"/>
              <a:t>forms fatal and a medical emergency</a:t>
            </a:r>
          </a:p>
          <a:p>
            <a:pPr marL="0" indent="0">
              <a:buNone/>
            </a:pPr>
            <a:r>
              <a:rPr lang="en-US" dirty="0" smtClean="0"/>
              <a:t>-Incubation </a:t>
            </a:r>
            <a:r>
              <a:rPr lang="en-US" dirty="0"/>
              <a:t>period: 12-36 hours </a:t>
            </a:r>
          </a:p>
          <a:p>
            <a:endParaRPr lang="en-US" dirty="0"/>
          </a:p>
        </p:txBody>
      </p:sp>
    </p:spTree>
    <p:extLst>
      <p:ext uri="{BB962C8B-B14F-4D97-AF65-F5344CB8AC3E}">
        <p14:creationId xmlns="" xmlns:p14="http://schemas.microsoft.com/office/powerpoint/2010/main" val="24935110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normAutofit/>
          </a:bodyPr>
          <a:lstStyle/>
          <a:p>
            <a:r>
              <a:rPr lang="en-US" b="1" dirty="0" smtClean="0">
                <a:solidFill>
                  <a:srgbClr val="FF0000"/>
                </a:solidFill>
                <a:latin typeface="Cambria" pitchFamily="18" charset="0"/>
              </a:rPr>
              <a:t>Types of botulism</a:t>
            </a: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105400"/>
          </a:xfrm>
        </p:spPr>
        <p:txBody>
          <a:bodyPr>
            <a:normAutofit fontScale="77500" lnSpcReduction="20000"/>
          </a:bodyPr>
          <a:lstStyle/>
          <a:p>
            <a:pPr marL="0" indent="0">
              <a:buNone/>
            </a:pPr>
            <a:r>
              <a:rPr lang="en-US" sz="2800" b="1" dirty="0">
                <a:latin typeface="Cambria" pitchFamily="18" charset="0"/>
              </a:rPr>
              <a:t>1. </a:t>
            </a:r>
            <a:r>
              <a:rPr lang="en-US" sz="2800" b="1" dirty="0">
                <a:solidFill>
                  <a:srgbClr val="FF0000"/>
                </a:solidFill>
                <a:latin typeface="Cambria" pitchFamily="18" charset="0"/>
              </a:rPr>
              <a:t>Foodborne Botulism</a:t>
            </a:r>
            <a:endParaRPr lang="en-US" sz="2800" dirty="0">
              <a:solidFill>
                <a:srgbClr val="FF0000"/>
              </a:solidFill>
              <a:latin typeface="Cambria" pitchFamily="18" charset="0"/>
            </a:endParaRPr>
          </a:p>
          <a:p>
            <a:r>
              <a:rPr lang="en-US" sz="2800" dirty="0">
                <a:latin typeface="Cambria" pitchFamily="18" charset="0"/>
              </a:rPr>
              <a:t>-Preformed toxin ingested from contaminated food</a:t>
            </a:r>
          </a:p>
          <a:p>
            <a:r>
              <a:rPr lang="en-US" sz="2800" dirty="0">
                <a:latin typeface="Cambria" pitchFamily="18" charset="0"/>
              </a:rPr>
              <a:t>-Most common from home-canned foods</a:t>
            </a:r>
          </a:p>
          <a:p>
            <a:r>
              <a:rPr lang="en-US" sz="2800" dirty="0">
                <a:latin typeface="Cambria" pitchFamily="18" charset="0"/>
              </a:rPr>
              <a:t>-Asparagus, green beans, beets, corn, baked potatoes, garlic, </a:t>
            </a:r>
            <a:r>
              <a:rPr lang="en-US" sz="2800" dirty="0" err="1">
                <a:latin typeface="Cambria" pitchFamily="18" charset="0"/>
              </a:rPr>
              <a:t>chile</a:t>
            </a:r>
            <a:r>
              <a:rPr lang="en-US" sz="2800" dirty="0">
                <a:latin typeface="Cambria" pitchFamily="18" charset="0"/>
              </a:rPr>
              <a:t> peppers, tomatoes</a:t>
            </a:r>
          </a:p>
          <a:p>
            <a:pPr marL="0" indent="0">
              <a:buNone/>
            </a:pPr>
            <a:r>
              <a:rPr lang="en-US" sz="2800" b="1" dirty="0">
                <a:latin typeface="Cambria" pitchFamily="18" charset="0"/>
              </a:rPr>
              <a:t>2. </a:t>
            </a:r>
            <a:r>
              <a:rPr lang="en-US" sz="2800" b="1" dirty="0">
                <a:solidFill>
                  <a:srgbClr val="FF0000"/>
                </a:solidFill>
                <a:latin typeface="Cambria" pitchFamily="18" charset="0"/>
              </a:rPr>
              <a:t>Infant Botulism</a:t>
            </a:r>
            <a:endParaRPr lang="en-US" sz="2800" dirty="0">
              <a:solidFill>
                <a:srgbClr val="FF0000"/>
              </a:solidFill>
              <a:latin typeface="Cambria" pitchFamily="18" charset="0"/>
            </a:endParaRPr>
          </a:p>
          <a:p>
            <a:r>
              <a:rPr lang="en-US" sz="2800" dirty="0">
                <a:latin typeface="Cambria" pitchFamily="18" charset="0"/>
              </a:rPr>
              <a:t>-Spore ingestion - Germinate then toxin released and colonize large intestine</a:t>
            </a:r>
          </a:p>
          <a:p>
            <a:r>
              <a:rPr lang="en-US" sz="2800" dirty="0">
                <a:latin typeface="Cambria" pitchFamily="18" charset="0"/>
              </a:rPr>
              <a:t>-Infants &lt; 1 year old, but mostly &lt; 6 months old</a:t>
            </a:r>
          </a:p>
          <a:p>
            <a:r>
              <a:rPr lang="en-US" sz="2800" dirty="0">
                <a:latin typeface="Cambria" pitchFamily="18" charset="0"/>
              </a:rPr>
              <a:t>-Spores from varied sources - Honey, food, dust, corn syrup 303</a:t>
            </a:r>
          </a:p>
          <a:p>
            <a:pPr marL="0" indent="0">
              <a:buNone/>
            </a:pPr>
            <a:r>
              <a:rPr lang="en-US" sz="2800" b="1" dirty="0">
                <a:latin typeface="Cambria" pitchFamily="18" charset="0"/>
              </a:rPr>
              <a:t>3</a:t>
            </a:r>
            <a:r>
              <a:rPr lang="en-US" sz="2800" dirty="0">
                <a:latin typeface="Cambria" pitchFamily="18" charset="0"/>
              </a:rPr>
              <a:t>.</a:t>
            </a:r>
            <a:r>
              <a:rPr lang="en-US" sz="2800" b="1" dirty="0">
                <a:latin typeface="Cambria" pitchFamily="18" charset="0"/>
              </a:rPr>
              <a:t> </a:t>
            </a:r>
            <a:r>
              <a:rPr lang="en-US" sz="2800" b="1" dirty="0">
                <a:solidFill>
                  <a:srgbClr val="FF0000"/>
                </a:solidFill>
                <a:latin typeface="Cambria" pitchFamily="18" charset="0"/>
              </a:rPr>
              <a:t>Wound Botulism</a:t>
            </a:r>
            <a:endParaRPr lang="en-US" sz="2800" dirty="0">
              <a:solidFill>
                <a:srgbClr val="FF0000"/>
              </a:solidFill>
              <a:latin typeface="Cambria" pitchFamily="18" charset="0"/>
            </a:endParaRPr>
          </a:p>
          <a:p>
            <a:r>
              <a:rPr lang="en-US" sz="2800" dirty="0">
                <a:latin typeface="Cambria" pitchFamily="18" charset="0"/>
              </a:rPr>
              <a:t>-Organism enters wound</a:t>
            </a:r>
          </a:p>
          <a:p>
            <a:r>
              <a:rPr lang="en-US" sz="2800" dirty="0">
                <a:latin typeface="Cambria" pitchFamily="18" charset="0"/>
              </a:rPr>
              <a:t>-Develops under anaerobic conditions</a:t>
            </a:r>
          </a:p>
          <a:p>
            <a:r>
              <a:rPr lang="en-US" sz="2800" dirty="0">
                <a:latin typeface="Cambria" pitchFamily="18" charset="0"/>
              </a:rPr>
              <a:t>-From ground-in dirt or gravel</a:t>
            </a:r>
          </a:p>
          <a:p>
            <a:r>
              <a:rPr lang="en-US" sz="2800" dirty="0">
                <a:latin typeface="Cambria" pitchFamily="18" charset="0"/>
              </a:rPr>
              <a:t>-It does not penetrate intact skin </a:t>
            </a:r>
          </a:p>
          <a:p>
            <a:endParaRPr lang="en-US" dirty="0"/>
          </a:p>
        </p:txBody>
      </p:sp>
    </p:spTree>
    <p:extLst>
      <p:ext uri="{BB962C8B-B14F-4D97-AF65-F5344CB8AC3E}">
        <p14:creationId xmlns="" xmlns:p14="http://schemas.microsoft.com/office/powerpoint/2010/main" val="26915114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a:solidFill>
                  <a:srgbClr val="FF0000"/>
                </a:solidFill>
                <a:latin typeface="Cambria" pitchFamily="18" charset="0"/>
              </a:rPr>
              <a:t/>
            </a:r>
            <a:br>
              <a:rPr lang="en-US" b="1" dirty="0">
                <a:solidFill>
                  <a:srgbClr val="FF0000"/>
                </a:solidFill>
                <a:latin typeface="Cambria" pitchFamily="18" charset="0"/>
              </a:rPr>
            </a:br>
            <a:r>
              <a:rPr lang="en-US" b="1" dirty="0" smtClean="0">
                <a:solidFill>
                  <a:srgbClr val="FF0000"/>
                </a:solidFill>
                <a:latin typeface="Cambria" pitchFamily="18" charset="0"/>
              </a:rPr>
              <a:t>Prevention</a:t>
            </a: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r>
              <a:rPr lang="en-US" dirty="0" smtClean="0">
                <a:latin typeface="Cambria" pitchFamily="18" charset="0"/>
              </a:rPr>
              <a:t>Do </a:t>
            </a:r>
            <a:r>
              <a:rPr lang="en-US" dirty="0">
                <a:latin typeface="Cambria" pitchFamily="18" charset="0"/>
              </a:rPr>
              <a:t>not feed </a:t>
            </a:r>
            <a:r>
              <a:rPr lang="en-US" dirty="0" smtClean="0">
                <a:latin typeface="Cambria" pitchFamily="18" charset="0"/>
              </a:rPr>
              <a:t>honey </a:t>
            </a:r>
            <a:r>
              <a:rPr lang="en-US" dirty="0">
                <a:latin typeface="Cambria" pitchFamily="18" charset="0"/>
              </a:rPr>
              <a:t>to children &lt;1 </a:t>
            </a:r>
            <a:r>
              <a:rPr lang="en-US" dirty="0" err="1">
                <a:latin typeface="Cambria" pitchFamily="18" charset="0"/>
              </a:rPr>
              <a:t>yr</a:t>
            </a:r>
            <a:r>
              <a:rPr lang="en-US" dirty="0">
                <a:latin typeface="Cambria" pitchFamily="18" charset="0"/>
              </a:rPr>
              <a:t> of age</a:t>
            </a:r>
          </a:p>
          <a:p>
            <a:r>
              <a:rPr lang="en-US" dirty="0" smtClean="0">
                <a:latin typeface="Cambria" pitchFamily="18" charset="0"/>
              </a:rPr>
              <a:t>Proper </a:t>
            </a:r>
            <a:r>
              <a:rPr lang="en-US" dirty="0">
                <a:latin typeface="Cambria" pitchFamily="18" charset="0"/>
              </a:rPr>
              <a:t>food preservation methods</a:t>
            </a:r>
          </a:p>
          <a:p>
            <a:r>
              <a:rPr lang="en-US" dirty="0" smtClean="0">
                <a:latin typeface="Cambria" pitchFamily="18" charset="0"/>
              </a:rPr>
              <a:t>Proper </a:t>
            </a:r>
            <a:r>
              <a:rPr lang="en-US" dirty="0">
                <a:latin typeface="Cambria" pitchFamily="18" charset="0"/>
              </a:rPr>
              <a:t>time, temperature and pressure</a:t>
            </a:r>
          </a:p>
          <a:p>
            <a:r>
              <a:rPr lang="en-US" dirty="0" smtClean="0">
                <a:latin typeface="Cambria" pitchFamily="18" charset="0"/>
              </a:rPr>
              <a:t>80oC </a:t>
            </a:r>
            <a:r>
              <a:rPr lang="en-US" dirty="0">
                <a:latin typeface="Cambria" pitchFamily="18" charset="0"/>
              </a:rPr>
              <a:t>for 30 min or 100oC for 10 min</a:t>
            </a:r>
          </a:p>
          <a:p>
            <a:r>
              <a:rPr lang="en-US" dirty="0" smtClean="0">
                <a:latin typeface="Cambria" pitchFamily="18" charset="0"/>
              </a:rPr>
              <a:t>Prompt </a:t>
            </a:r>
            <a:r>
              <a:rPr lang="en-US" dirty="0">
                <a:latin typeface="Cambria" pitchFamily="18" charset="0"/>
              </a:rPr>
              <a:t>refrigeration of foods</a:t>
            </a:r>
          </a:p>
          <a:p>
            <a:r>
              <a:rPr lang="en-US" dirty="0" smtClean="0">
                <a:latin typeface="Cambria" pitchFamily="18" charset="0"/>
              </a:rPr>
              <a:t>Boil </a:t>
            </a:r>
            <a:r>
              <a:rPr lang="en-US" dirty="0">
                <a:latin typeface="Cambria" pitchFamily="18" charset="0"/>
              </a:rPr>
              <a:t>foods for &gt; 10 minutes</a:t>
            </a:r>
          </a:p>
          <a:p>
            <a:r>
              <a:rPr lang="en-US" dirty="0" smtClean="0">
                <a:latin typeface="Cambria" pitchFamily="18" charset="0"/>
              </a:rPr>
              <a:t>Decontamination</a:t>
            </a:r>
            <a:endParaRPr lang="en-US" dirty="0">
              <a:latin typeface="Cambria" pitchFamily="18" charset="0"/>
            </a:endParaRPr>
          </a:p>
          <a:p>
            <a:r>
              <a:rPr lang="en-US" dirty="0" smtClean="0">
                <a:latin typeface="Cambria" pitchFamily="18" charset="0"/>
              </a:rPr>
              <a:t>Boil </a:t>
            </a:r>
            <a:r>
              <a:rPr lang="en-US" dirty="0">
                <a:latin typeface="Cambria" pitchFamily="18" charset="0"/>
              </a:rPr>
              <a:t>suspected food before discarding</a:t>
            </a:r>
          </a:p>
          <a:p>
            <a:r>
              <a:rPr lang="en-US" dirty="0" smtClean="0">
                <a:latin typeface="Cambria" pitchFamily="18" charset="0"/>
              </a:rPr>
              <a:t>Boil </a:t>
            </a:r>
            <a:r>
              <a:rPr lang="en-US" dirty="0">
                <a:latin typeface="Cambria" pitchFamily="18" charset="0"/>
              </a:rPr>
              <a:t>or use chlorine to disinfect </a:t>
            </a:r>
            <a:r>
              <a:rPr lang="en-US" dirty="0" smtClean="0">
                <a:latin typeface="Cambria" pitchFamily="18" charset="0"/>
              </a:rPr>
              <a:t>utensils. </a:t>
            </a:r>
            <a:endParaRPr lang="en-US" dirty="0">
              <a:latin typeface="Cambria" pitchFamily="18" charset="0"/>
            </a:endParaRPr>
          </a:p>
          <a:p>
            <a:endParaRPr lang="en-US" dirty="0"/>
          </a:p>
        </p:txBody>
      </p:sp>
    </p:spTree>
    <p:extLst>
      <p:ext uri="{BB962C8B-B14F-4D97-AF65-F5344CB8AC3E}">
        <p14:creationId xmlns="" xmlns:p14="http://schemas.microsoft.com/office/powerpoint/2010/main" val="18717677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Cambria" pitchFamily="18" charset="0"/>
              </a:rPr>
              <a:t>Clostridial</a:t>
            </a:r>
            <a:r>
              <a:rPr lang="en-US" b="1" dirty="0">
                <a:solidFill>
                  <a:srgbClr val="FF0000"/>
                </a:solidFill>
                <a:latin typeface="Cambria" pitchFamily="18" charset="0"/>
              </a:rPr>
              <a:t> Gastroenteritis </a:t>
            </a:r>
          </a:p>
        </p:txBody>
      </p:sp>
      <p:sp>
        <p:nvSpPr>
          <p:cNvPr id="3" name="Content Placeholder 2"/>
          <p:cNvSpPr>
            <a:spLocks noGrp="1"/>
          </p:cNvSpPr>
          <p:nvPr>
            <p:ph sz="quarter" idx="1"/>
          </p:nvPr>
        </p:nvSpPr>
        <p:spPr>
          <a:xfrm>
            <a:off x="152400" y="1524000"/>
            <a:ext cx="8839200" cy="5334000"/>
          </a:xfrm>
        </p:spPr>
        <p:txBody>
          <a:bodyPr>
            <a:normAutofit/>
          </a:bodyPr>
          <a:lstStyle/>
          <a:p>
            <a:pPr algn="just"/>
            <a:r>
              <a:rPr lang="en-US" sz="3200" dirty="0">
                <a:latin typeface="Cambria" pitchFamily="18" charset="0"/>
              </a:rPr>
              <a:t>Spores contaminate food that has not been cooked thoroughly enough to destroy spores. </a:t>
            </a:r>
          </a:p>
          <a:p>
            <a:pPr algn="just"/>
            <a:r>
              <a:rPr lang="en-US" sz="3200" dirty="0" smtClean="0">
                <a:latin typeface="Cambria" pitchFamily="18" charset="0"/>
              </a:rPr>
              <a:t>Spores </a:t>
            </a:r>
            <a:r>
              <a:rPr lang="en-US" sz="3200" dirty="0">
                <a:latin typeface="Cambria" pitchFamily="18" charset="0"/>
              </a:rPr>
              <a:t>germinate and multiply (especially if unrefrigerated). </a:t>
            </a:r>
          </a:p>
          <a:p>
            <a:pPr algn="just"/>
            <a:r>
              <a:rPr lang="en-US" sz="3200" dirty="0" smtClean="0">
                <a:latin typeface="Cambria" pitchFamily="18" charset="0"/>
              </a:rPr>
              <a:t>When </a:t>
            </a:r>
            <a:r>
              <a:rPr lang="en-US" sz="3200" dirty="0">
                <a:latin typeface="Cambria" pitchFamily="18" charset="0"/>
              </a:rPr>
              <a:t>consumed, toxin is produced in the intestine; acts on epithelial cells, acute abdominal pain, diarrhea, and nausea </a:t>
            </a:r>
          </a:p>
          <a:p>
            <a:pPr algn="just"/>
            <a:r>
              <a:rPr lang="en-US" sz="3200" dirty="0" smtClean="0">
                <a:latin typeface="Cambria" pitchFamily="18" charset="0"/>
              </a:rPr>
              <a:t>Rapid </a:t>
            </a:r>
            <a:r>
              <a:rPr lang="en-US" sz="3200" dirty="0">
                <a:latin typeface="Cambria" pitchFamily="18" charset="0"/>
              </a:rPr>
              <a:t>recovery </a:t>
            </a:r>
          </a:p>
          <a:p>
            <a:pPr algn="just"/>
            <a:endParaRPr lang="en-US" sz="3200" dirty="0">
              <a:latin typeface="Cambria" pitchFamily="18" charset="0"/>
            </a:endParaRPr>
          </a:p>
        </p:txBody>
      </p:sp>
    </p:spTree>
    <p:extLst>
      <p:ext uri="{BB962C8B-B14F-4D97-AF65-F5344CB8AC3E}">
        <p14:creationId xmlns="" xmlns:p14="http://schemas.microsoft.com/office/powerpoint/2010/main" val="3715497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540544" y="228600"/>
            <a:ext cx="8062912" cy="2017713"/>
          </a:xfrm>
        </p:spPr>
        <p:txBody>
          <a:bodyPr/>
          <a:lstStyle/>
          <a:p>
            <a:r>
              <a:rPr lang="en-US" b="1" dirty="0">
                <a:solidFill>
                  <a:srgbClr val="FF0000"/>
                </a:solidFill>
                <a:latin typeface="Cambria" pitchFamily="18" charset="0"/>
              </a:rPr>
              <a:t>Gram-Positive </a:t>
            </a:r>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Non-Spore-Forming </a:t>
            </a:r>
            <a:r>
              <a:rPr lang="en-US" b="1" dirty="0">
                <a:solidFill>
                  <a:srgbClr val="FF0000"/>
                </a:solidFill>
                <a:latin typeface="Cambria" pitchFamily="18" charset="0"/>
              </a:rPr>
              <a:t>Bacilli </a:t>
            </a:r>
          </a:p>
        </p:txBody>
      </p:sp>
    </p:spTree>
    <p:extLst>
      <p:ext uri="{BB962C8B-B14F-4D97-AF65-F5344CB8AC3E}">
        <p14:creationId xmlns="" xmlns:p14="http://schemas.microsoft.com/office/powerpoint/2010/main" val="64365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solidFill>
                  <a:srgbClr val="FF0000"/>
                </a:solidFill>
                <a:latin typeface="Cambria" pitchFamily="18" charset="0"/>
              </a:rPr>
              <a:t>Medically important genera: </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653272" cy="5029200"/>
          </a:xfrm>
        </p:spPr>
        <p:txBody>
          <a:bodyPr/>
          <a:lstStyle/>
          <a:p>
            <a:r>
              <a:rPr lang="en-US" sz="3200" i="1" dirty="0" smtClean="0">
                <a:latin typeface="Cambria" pitchFamily="18" charset="0"/>
              </a:rPr>
              <a:t>Corynebacterium </a:t>
            </a:r>
            <a:endParaRPr lang="en-US" sz="3200" dirty="0">
              <a:latin typeface="Cambria" pitchFamily="18" charset="0"/>
            </a:endParaRPr>
          </a:p>
          <a:p>
            <a:r>
              <a:rPr lang="en-US" sz="3200" i="1" dirty="0" smtClean="0">
                <a:latin typeface="Cambria" pitchFamily="18" charset="0"/>
              </a:rPr>
              <a:t>Proprionibacterium </a:t>
            </a:r>
            <a:endParaRPr lang="en-US" sz="3200" dirty="0">
              <a:latin typeface="Cambria" pitchFamily="18" charset="0"/>
            </a:endParaRPr>
          </a:p>
          <a:p>
            <a:r>
              <a:rPr lang="en-US" sz="3200" i="1" dirty="0" smtClean="0">
                <a:latin typeface="Cambria" pitchFamily="18" charset="0"/>
              </a:rPr>
              <a:t>Mycobacterium </a:t>
            </a:r>
            <a:endParaRPr lang="en-US" sz="3200" dirty="0">
              <a:latin typeface="Cambria" pitchFamily="18" charset="0"/>
            </a:endParaRPr>
          </a:p>
          <a:p>
            <a:r>
              <a:rPr lang="en-US" sz="3200" i="1" dirty="0" smtClean="0">
                <a:latin typeface="Cambria" pitchFamily="18" charset="0"/>
              </a:rPr>
              <a:t>Actinomyces </a:t>
            </a:r>
            <a:endParaRPr lang="en-US" sz="3200" dirty="0">
              <a:latin typeface="Cambria" pitchFamily="18" charset="0"/>
            </a:endParaRPr>
          </a:p>
          <a:p>
            <a:r>
              <a:rPr lang="en-US" sz="3200" i="1" dirty="0" smtClean="0">
                <a:latin typeface="Cambria" pitchFamily="18" charset="0"/>
              </a:rPr>
              <a:t>Nocardia </a:t>
            </a:r>
            <a:endParaRPr lang="en-US" sz="3200" dirty="0">
              <a:latin typeface="Cambria" pitchFamily="18" charset="0"/>
            </a:endParaRPr>
          </a:p>
          <a:p>
            <a:r>
              <a:rPr lang="en-US" sz="3200" i="1" dirty="0" smtClean="0">
                <a:latin typeface="Cambria" pitchFamily="18" charset="0"/>
              </a:rPr>
              <a:t>Listeria </a:t>
            </a:r>
            <a:r>
              <a:rPr lang="en-US" sz="3200" i="1" dirty="0">
                <a:latin typeface="Cambria" pitchFamily="18" charset="0"/>
              </a:rPr>
              <a:t>monocytogenes </a:t>
            </a:r>
            <a:endParaRPr lang="en-US" sz="3200" dirty="0">
              <a:latin typeface="Cambria" pitchFamily="18" charset="0"/>
            </a:endParaRPr>
          </a:p>
          <a:p>
            <a:r>
              <a:rPr lang="en-US" sz="3200" i="1" dirty="0" smtClean="0">
                <a:latin typeface="Cambria" pitchFamily="18" charset="0"/>
              </a:rPr>
              <a:t>Erysipelothrix </a:t>
            </a:r>
            <a:r>
              <a:rPr lang="en-US" sz="3200" i="1" dirty="0" err="1">
                <a:latin typeface="Cambria" pitchFamily="18" charset="0"/>
              </a:rPr>
              <a:t>rhusiopathiae</a:t>
            </a:r>
            <a:r>
              <a:rPr lang="en-US" sz="3200" i="1" dirty="0">
                <a:latin typeface="Cambria" pitchFamily="18" charset="0"/>
              </a:rPr>
              <a:t> </a:t>
            </a:r>
            <a:endParaRPr lang="en-US" sz="3200" dirty="0">
              <a:latin typeface="Cambria" pitchFamily="18" charset="0"/>
            </a:endParaRPr>
          </a:p>
          <a:p>
            <a:endParaRPr lang="en-US" dirty="0"/>
          </a:p>
        </p:txBody>
      </p:sp>
    </p:spTree>
    <p:extLst>
      <p:ext uri="{BB962C8B-B14F-4D97-AF65-F5344CB8AC3E}">
        <p14:creationId xmlns="" xmlns:p14="http://schemas.microsoft.com/office/powerpoint/2010/main" val="88442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smtClean="0">
                <a:solidFill>
                  <a:srgbClr val="FF0000"/>
                </a:solidFill>
                <a:latin typeface="Cambria" pitchFamily="18" charset="0"/>
              </a:rPr>
              <a:t>Epidemiology of Gonorrhea </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19200"/>
            <a:ext cx="8839200" cy="5181600"/>
          </a:xfrm>
        </p:spPr>
        <p:txBody>
          <a:bodyPr>
            <a:normAutofit fontScale="92500"/>
          </a:bodyPr>
          <a:lstStyle/>
          <a:p>
            <a:pPr algn="just"/>
            <a:r>
              <a:rPr lang="en-US" sz="3200" dirty="0" smtClean="0">
                <a:latin typeface="Cambria" pitchFamily="18" charset="0"/>
              </a:rPr>
              <a:t>Seriously </a:t>
            </a:r>
            <a:r>
              <a:rPr lang="en-US" sz="3200" dirty="0">
                <a:latin typeface="Cambria" pitchFamily="18" charset="0"/>
              </a:rPr>
              <a:t>underreported STD </a:t>
            </a:r>
          </a:p>
          <a:p>
            <a:pPr algn="just"/>
            <a:r>
              <a:rPr lang="en-US" sz="3200" dirty="0" smtClean="0">
                <a:latin typeface="Cambria" pitchFamily="18" charset="0"/>
              </a:rPr>
              <a:t>Found </a:t>
            </a:r>
            <a:r>
              <a:rPr lang="en-US" sz="3200" dirty="0">
                <a:latin typeface="Cambria" pitchFamily="18" charset="0"/>
              </a:rPr>
              <a:t>only in humans with strikingly different epidemiological presentations for females and males </a:t>
            </a:r>
          </a:p>
          <a:p>
            <a:pPr algn="just"/>
            <a:r>
              <a:rPr lang="en-US" sz="3200" dirty="0" smtClean="0">
                <a:latin typeface="Cambria" pitchFamily="18" charset="0"/>
              </a:rPr>
              <a:t>Asymptomatic </a:t>
            </a:r>
            <a:r>
              <a:rPr lang="en-US" sz="3200" dirty="0">
                <a:latin typeface="Cambria" pitchFamily="18" charset="0"/>
              </a:rPr>
              <a:t>carriage is a major reservoir </a:t>
            </a:r>
          </a:p>
          <a:p>
            <a:pPr algn="just"/>
            <a:r>
              <a:rPr lang="en-US" sz="3200" dirty="0" smtClean="0">
                <a:latin typeface="Cambria" pitchFamily="18" charset="0"/>
              </a:rPr>
              <a:t>Transmission </a:t>
            </a:r>
            <a:r>
              <a:rPr lang="en-US" sz="3200" dirty="0">
                <a:latin typeface="Cambria" pitchFamily="18" charset="0"/>
              </a:rPr>
              <a:t>primarily by </a:t>
            </a:r>
            <a:r>
              <a:rPr lang="en-US" sz="3200" b="1" dirty="0">
                <a:latin typeface="Cambria" pitchFamily="18" charset="0"/>
              </a:rPr>
              <a:t>sexual contact</a:t>
            </a:r>
            <a:r>
              <a:rPr lang="en-US" sz="3200" dirty="0">
                <a:latin typeface="Cambria" pitchFamily="18" charset="0"/>
              </a:rPr>
              <a:t> </a:t>
            </a:r>
          </a:p>
          <a:p>
            <a:pPr algn="just"/>
            <a:r>
              <a:rPr lang="en-US" sz="3200" dirty="0" smtClean="0">
                <a:latin typeface="Cambria" pitchFamily="18" charset="0"/>
              </a:rPr>
              <a:t>Lack </a:t>
            </a:r>
            <a:r>
              <a:rPr lang="en-US" sz="3200" dirty="0">
                <a:latin typeface="Cambria" pitchFamily="18" charset="0"/>
              </a:rPr>
              <a:t>of protective immunity and therefore reinfection, partly due to antigenic diversity of strains </a:t>
            </a:r>
          </a:p>
          <a:p>
            <a:pPr algn="just"/>
            <a:r>
              <a:rPr lang="en-US" sz="3200" dirty="0" smtClean="0">
                <a:latin typeface="Cambria" pitchFamily="18" charset="0"/>
              </a:rPr>
              <a:t>Does </a:t>
            </a:r>
            <a:r>
              <a:rPr lang="en-US" sz="3200" dirty="0">
                <a:latin typeface="Cambria" pitchFamily="18" charset="0"/>
              </a:rPr>
              <a:t>not survive more than 1-2 hours on fomites </a:t>
            </a:r>
          </a:p>
          <a:p>
            <a:endParaRPr lang="en-US" dirty="0"/>
          </a:p>
        </p:txBody>
      </p:sp>
    </p:spTree>
    <p:extLst>
      <p:ext uri="{BB962C8B-B14F-4D97-AF65-F5344CB8AC3E}">
        <p14:creationId xmlns="" xmlns:p14="http://schemas.microsoft.com/office/powerpoint/2010/main" val="38576560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b="1" dirty="0">
                <a:solidFill>
                  <a:srgbClr val="FF0000"/>
                </a:solidFill>
                <a:latin typeface="Cambria" pitchFamily="18" charset="0"/>
              </a:rPr>
              <a:t>CORYNEBACTERIA </a:t>
            </a:r>
            <a:br>
              <a:rPr lang="en-US" b="1" dirty="0">
                <a:solidFill>
                  <a:srgbClr val="FF0000"/>
                </a:solidFill>
                <a:latin typeface="Cambria" pitchFamily="18" charset="0"/>
              </a:rPr>
            </a:br>
            <a:endParaRPr lang="en-US" b="1" dirty="0">
              <a:solidFill>
                <a:srgbClr val="FF0000"/>
              </a:solidFill>
              <a:latin typeface="Cambria" pitchFamily="18" charset="0"/>
            </a:endParaRPr>
          </a:p>
        </p:txBody>
      </p:sp>
    </p:spTree>
    <p:extLst>
      <p:ext uri="{BB962C8B-B14F-4D97-AF65-F5344CB8AC3E}">
        <p14:creationId xmlns="" xmlns:p14="http://schemas.microsoft.com/office/powerpoint/2010/main" val="12453413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951706"/>
          </a:xfrm>
        </p:spPr>
        <p:txBody>
          <a:bodyPr>
            <a:normAutofit fontScale="90000"/>
          </a:bodyPr>
          <a:lstStyle/>
          <a:p>
            <a:r>
              <a:rPr lang="en-US" b="1" dirty="0">
                <a:solidFill>
                  <a:srgbClr val="FF0000"/>
                </a:solidFill>
                <a:latin typeface="Cambria" pitchFamily="18" charset="0"/>
              </a:rPr>
              <a:t>CORYNEBACTERIA </a:t>
            </a:r>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(Genus: </a:t>
            </a:r>
            <a:r>
              <a:rPr lang="en-US" b="1" i="1" dirty="0">
                <a:solidFill>
                  <a:srgbClr val="FF0000"/>
                </a:solidFill>
                <a:latin typeface="Cambria" pitchFamily="18" charset="0"/>
              </a:rPr>
              <a:t>Corynebacterium</a:t>
            </a:r>
            <a:r>
              <a:rPr lang="en-US" b="1" dirty="0">
                <a:solidFill>
                  <a:srgbClr val="FF0000"/>
                </a:solidFill>
                <a:latin typeface="Cambria" pitchFamily="18" charset="0"/>
              </a:rPr>
              <a:t>)</a:t>
            </a:r>
            <a:r>
              <a:rPr lang="en-US" b="1" dirty="0"/>
              <a:t> </a:t>
            </a:r>
            <a:endParaRPr lang="en-US" dirty="0"/>
          </a:p>
        </p:txBody>
      </p:sp>
      <p:sp>
        <p:nvSpPr>
          <p:cNvPr id="3" name="Content Placeholder 2"/>
          <p:cNvSpPr>
            <a:spLocks noGrp="1"/>
          </p:cNvSpPr>
          <p:nvPr>
            <p:ph sz="quarter" idx="1"/>
          </p:nvPr>
        </p:nvSpPr>
        <p:spPr>
          <a:xfrm>
            <a:off x="152400" y="1371600"/>
            <a:ext cx="8839200" cy="5029200"/>
          </a:xfrm>
        </p:spPr>
        <p:txBody>
          <a:bodyPr/>
          <a:lstStyle/>
          <a:p>
            <a:pPr algn="just"/>
            <a:r>
              <a:rPr lang="en-US" sz="3200" dirty="0">
                <a:latin typeface="Cambria" pitchFamily="18" charset="0"/>
              </a:rPr>
              <a:t>Gram positive bacilli </a:t>
            </a:r>
          </a:p>
          <a:p>
            <a:pPr algn="just"/>
            <a:r>
              <a:rPr lang="en-US" sz="3200" dirty="0" smtClean="0">
                <a:latin typeface="Cambria" pitchFamily="18" charset="0"/>
              </a:rPr>
              <a:t>Aerobic </a:t>
            </a:r>
            <a:r>
              <a:rPr lang="en-US" sz="3200" dirty="0">
                <a:latin typeface="Cambria" pitchFamily="18" charset="0"/>
              </a:rPr>
              <a:t>or facultatively anaerobic </a:t>
            </a:r>
          </a:p>
          <a:p>
            <a:pPr algn="just"/>
            <a:r>
              <a:rPr lang="en-US" sz="3200" dirty="0" smtClean="0">
                <a:latin typeface="Cambria" pitchFamily="18" charset="0"/>
              </a:rPr>
              <a:t>Small</a:t>
            </a:r>
            <a:r>
              <a:rPr lang="en-US" sz="3200" dirty="0">
                <a:latin typeface="Cambria" pitchFamily="18" charset="0"/>
              </a:rPr>
              <a:t>, pleomorphic (club-shaped), gram-positive bacilli that appear in short chains (“V” or “Y” configurations) or in clumps resembling “</a:t>
            </a:r>
            <a:r>
              <a:rPr lang="en-US" sz="3200" b="1" dirty="0">
                <a:latin typeface="Cambria" pitchFamily="18" charset="0"/>
              </a:rPr>
              <a:t>Chinese letters” </a:t>
            </a:r>
          </a:p>
          <a:p>
            <a:pPr algn="just"/>
            <a:r>
              <a:rPr lang="en-US" sz="3200" dirty="0" smtClean="0">
                <a:latin typeface="Cambria" pitchFamily="18" charset="0"/>
              </a:rPr>
              <a:t>Cells </a:t>
            </a:r>
            <a:r>
              <a:rPr lang="en-US" sz="3200" dirty="0">
                <a:latin typeface="Cambria" pitchFamily="18" charset="0"/>
              </a:rPr>
              <a:t>contain metachromatic </a:t>
            </a:r>
            <a:r>
              <a:rPr lang="en-US" sz="3200" dirty="0" smtClean="0">
                <a:latin typeface="Cambria" pitchFamily="18" charset="0"/>
              </a:rPr>
              <a:t>or </a:t>
            </a:r>
            <a:r>
              <a:rPr lang="en-US" sz="3200" dirty="0" err="1" smtClean="0">
                <a:latin typeface="Cambria" pitchFamily="18" charset="0"/>
              </a:rPr>
              <a:t>volutin</a:t>
            </a:r>
            <a:r>
              <a:rPr lang="en-US" sz="3200" dirty="0" smtClean="0">
                <a:latin typeface="Cambria" pitchFamily="18" charset="0"/>
              </a:rPr>
              <a:t> granules </a:t>
            </a:r>
            <a:endParaRPr lang="en-US" sz="3200" dirty="0">
              <a:latin typeface="Cambria" pitchFamily="18" charset="0"/>
            </a:endParaRPr>
          </a:p>
          <a:p>
            <a:endParaRPr lang="en-US" dirty="0"/>
          </a:p>
        </p:txBody>
      </p:sp>
    </p:spTree>
    <p:extLst>
      <p:ext uri="{BB962C8B-B14F-4D97-AF65-F5344CB8AC3E}">
        <p14:creationId xmlns="" xmlns:p14="http://schemas.microsoft.com/office/powerpoint/2010/main" val="1038465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IMG_201910275_0520.jpg"/>
          <p:cNvPicPr>
            <a:picLocks noGrp="1" noChangeAspect="1" noChangeArrowheads="1"/>
          </p:cNvPicPr>
          <p:nvPr>
            <p:ph sz="quarter" idx="1"/>
          </p:nvPr>
        </p:nvPicPr>
        <p:blipFill>
          <a:blip r:embed="rId2" cstate="print"/>
          <a:srcRect/>
          <a:stretch>
            <a:fillRect/>
          </a:stretch>
        </p:blipFill>
        <p:spPr bwMode="auto">
          <a:xfrm>
            <a:off x="152400" y="1371600"/>
            <a:ext cx="8839200" cy="5029200"/>
          </a:xfrm>
          <a:prstGeom prst="rect">
            <a:avLst/>
          </a:prstGeom>
          <a:noFill/>
        </p:spPr>
      </p:pic>
    </p:spTree>
    <p:extLst>
      <p:ext uri="{BB962C8B-B14F-4D97-AF65-F5344CB8AC3E}">
        <p14:creationId xmlns="" xmlns:p14="http://schemas.microsoft.com/office/powerpoint/2010/main" val="11912110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027906"/>
          </a:xfrm>
        </p:spPr>
        <p:txBody>
          <a:bodyPr/>
          <a:lstStyle/>
          <a:p>
            <a:r>
              <a:rPr lang="en-US" b="1" dirty="0">
                <a:solidFill>
                  <a:srgbClr val="FF0000"/>
                </a:solidFill>
                <a:latin typeface="Cambria" pitchFamily="18" charset="0"/>
              </a:rPr>
              <a:t>Pathogenic Corynebacterial Species </a:t>
            </a: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4953000"/>
          </a:xfrm>
        </p:spPr>
        <p:txBody>
          <a:bodyPr/>
          <a:lstStyle/>
          <a:p>
            <a:r>
              <a:rPr lang="en-US" sz="3600" b="1" i="1" dirty="0">
                <a:latin typeface="Cambria" pitchFamily="18" charset="0"/>
              </a:rPr>
              <a:t>Corynebacterium diphtheriae </a:t>
            </a:r>
            <a:endParaRPr lang="en-US" sz="3600" dirty="0">
              <a:latin typeface="Cambria" pitchFamily="18" charset="0"/>
            </a:endParaRPr>
          </a:p>
          <a:p>
            <a:r>
              <a:rPr lang="en-US" sz="3600" b="1" i="1" dirty="0" smtClean="0">
                <a:latin typeface="Cambria" pitchFamily="18" charset="0"/>
              </a:rPr>
              <a:t>Corynebacterium </a:t>
            </a:r>
            <a:r>
              <a:rPr lang="en-US" sz="3600" b="1" i="1" dirty="0">
                <a:latin typeface="Cambria" pitchFamily="18" charset="0"/>
              </a:rPr>
              <a:t>jeikeium </a:t>
            </a:r>
            <a:endParaRPr lang="en-US" sz="3600" dirty="0">
              <a:latin typeface="Cambria" pitchFamily="18" charset="0"/>
            </a:endParaRPr>
          </a:p>
          <a:p>
            <a:r>
              <a:rPr lang="en-US" sz="3600" b="1" i="1" dirty="0" smtClean="0">
                <a:latin typeface="Cambria" pitchFamily="18" charset="0"/>
              </a:rPr>
              <a:t>Corynebacterium </a:t>
            </a:r>
            <a:r>
              <a:rPr lang="en-US" sz="3600" b="1" i="1" dirty="0">
                <a:latin typeface="Cambria" pitchFamily="18" charset="0"/>
              </a:rPr>
              <a:t>urealyticum </a:t>
            </a:r>
            <a:endParaRPr lang="en-US" sz="3600" dirty="0">
              <a:latin typeface="Cambria" pitchFamily="18" charset="0"/>
            </a:endParaRPr>
          </a:p>
          <a:p>
            <a:endParaRPr lang="en-US" dirty="0"/>
          </a:p>
        </p:txBody>
      </p:sp>
    </p:spTree>
    <p:extLst>
      <p:ext uri="{BB962C8B-B14F-4D97-AF65-F5344CB8AC3E}">
        <p14:creationId xmlns="" xmlns:p14="http://schemas.microsoft.com/office/powerpoint/2010/main" val="3234565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143000"/>
          </a:xfrm>
        </p:spPr>
        <p:txBody>
          <a:bodyPr/>
          <a:lstStyle/>
          <a:p>
            <a:r>
              <a:rPr lang="en-US" b="1" dirty="0">
                <a:solidFill>
                  <a:srgbClr val="FF0000"/>
                </a:solidFill>
                <a:latin typeface="Cambria" pitchFamily="18" charset="0"/>
              </a:rPr>
              <a:t>Corynebacterium diphtheriae </a:t>
            </a:r>
          </a:p>
        </p:txBody>
      </p:sp>
      <p:sp>
        <p:nvSpPr>
          <p:cNvPr id="3" name="Content Placeholder 2"/>
          <p:cNvSpPr>
            <a:spLocks noGrp="1"/>
          </p:cNvSpPr>
          <p:nvPr>
            <p:ph sz="quarter" idx="1"/>
          </p:nvPr>
        </p:nvSpPr>
        <p:spPr>
          <a:xfrm>
            <a:off x="152400" y="1295400"/>
            <a:ext cx="8839200" cy="5105400"/>
          </a:xfrm>
        </p:spPr>
        <p:txBody>
          <a:bodyPr>
            <a:normAutofit/>
          </a:bodyPr>
          <a:lstStyle/>
          <a:p>
            <a:pPr algn="just"/>
            <a:r>
              <a:rPr lang="en-US" sz="3200" dirty="0">
                <a:latin typeface="Cambria" pitchFamily="18" charset="0"/>
              </a:rPr>
              <a:t>Aerobic, Gram positive, </a:t>
            </a:r>
            <a:r>
              <a:rPr lang="en-US" sz="3200" dirty="0" smtClean="0">
                <a:latin typeface="Cambria" pitchFamily="18" charset="0"/>
              </a:rPr>
              <a:t>Non capsulated</a:t>
            </a:r>
            <a:r>
              <a:rPr lang="en-US" sz="3200" dirty="0">
                <a:latin typeface="Cambria" pitchFamily="18" charset="0"/>
              </a:rPr>
              <a:t>, rods </a:t>
            </a:r>
          </a:p>
          <a:p>
            <a:pPr algn="just"/>
            <a:r>
              <a:rPr lang="en-US" sz="3200" dirty="0" smtClean="0">
                <a:latin typeface="Cambria" pitchFamily="18" charset="0"/>
              </a:rPr>
              <a:t>Gray-black </a:t>
            </a:r>
            <a:r>
              <a:rPr lang="en-US" sz="3200" dirty="0">
                <a:latin typeface="Cambria" pitchFamily="18" charset="0"/>
              </a:rPr>
              <a:t>colonies on medium </a:t>
            </a:r>
          </a:p>
          <a:p>
            <a:pPr algn="just"/>
            <a:r>
              <a:rPr lang="en-US" sz="3200" dirty="0" smtClean="0">
                <a:latin typeface="Cambria" pitchFamily="18" charset="0"/>
              </a:rPr>
              <a:t>Metachromatic </a:t>
            </a:r>
            <a:r>
              <a:rPr lang="en-US" sz="3200" dirty="0">
                <a:latin typeface="Cambria" pitchFamily="18" charset="0"/>
              </a:rPr>
              <a:t>granules </a:t>
            </a:r>
          </a:p>
          <a:p>
            <a:pPr algn="just"/>
            <a:r>
              <a:rPr lang="en-US" sz="3200" dirty="0" smtClean="0">
                <a:latin typeface="Cambria" pitchFamily="18" charset="0"/>
              </a:rPr>
              <a:t>Reservoir </a:t>
            </a:r>
            <a:r>
              <a:rPr lang="en-US" sz="3200" dirty="0">
                <a:latin typeface="Cambria" pitchFamily="18" charset="0"/>
              </a:rPr>
              <a:t>of healthy carriers; potential for diphtheria is always present </a:t>
            </a:r>
          </a:p>
          <a:p>
            <a:pPr algn="just"/>
            <a:r>
              <a:rPr lang="en-US" sz="3200" dirty="0" smtClean="0">
                <a:latin typeface="Cambria" pitchFamily="18" charset="0"/>
              </a:rPr>
              <a:t>Most </a:t>
            </a:r>
            <a:r>
              <a:rPr lang="en-US" sz="3200" dirty="0">
                <a:latin typeface="Cambria" pitchFamily="18" charset="0"/>
              </a:rPr>
              <a:t>cases occur in non-immunized children living in crowded, unsanitary conditions. </a:t>
            </a:r>
          </a:p>
          <a:p>
            <a:pPr algn="just"/>
            <a:r>
              <a:rPr lang="en-US" sz="3200" dirty="0" smtClean="0">
                <a:latin typeface="Cambria" pitchFamily="18" charset="0"/>
              </a:rPr>
              <a:t>Acquired </a:t>
            </a:r>
            <a:r>
              <a:rPr lang="en-US" sz="3200" dirty="0">
                <a:latin typeface="Cambria" pitchFamily="18" charset="0"/>
              </a:rPr>
              <a:t>via respiratory droplets from carriers or actively infected individuals </a:t>
            </a:r>
          </a:p>
          <a:p>
            <a:endParaRPr lang="en-US" dirty="0"/>
          </a:p>
        </p:txBody>
      </p:sp>
    </p:spTree>
    <p:extLst>
      <p:ext uri="{BB962C8B-B14F-4D97-AF65-F5344CB8AC3E}">
        <p14:creationId xmlns="" xmlns:p14="http://schemas.microsoft.com/office/powerpoint/2010/main" val="31326709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fontScale="90000"/>
          </a:bodyPr>
          <a:lstStyle/>
          <a:p>
            <a:r>
              <a:rPr lang="en-US" b="1" dirty="0" smtClean="0"/>
              <a:t/>
            </a:r>
            <a:br>
              <a:rPr lang="en-US" b="1" dirty="0" smtClean="0"/>
            </a:br>
            <a:r>
              <a:rPr lang="en-US" b="1" dirty="0" smtClean="0">
                <a:solidFill>
                  <a:srgbClr val="FF0000"/>
                </a:solidFill>
              </a:rPr>
              <a:t>Transmission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295400"/>
            <a:ext cx="8839200" cy="5181600"/>
          </a:xfrm>
        </p:spPr>
        <p:txBody>
          <a:bodyPr>
            <a:normAutofit fontScale="92500"/>
          </a:bodyPr>
          <a:lstStyle/>
          <a:p>
            <a:r>
              <a:rPr lang="en-US" sz="3200" dirty="0" smtClean="0">
                <a:latin typeface="Cambria" pitchFamily="18" charset="0"/>
              </a:rPr>
              <a:t>Solely </a:t>
            </a:r>
            <a:r>
              <a:rPr lang="en-US" sz="3200" dirty="0">
                <a:latin typeface="Cambria" pitchFamily="18" charset="0"/>
              </a:rPr>
              <a:t>among humans </a:t>
            </a:r>
          </a:p>
          <a:p>
            <a:r>
              <a:rPr lang="en-US" sz="3200" dirty="0" smtClean="0">
                <a:latin typeface="Cambria" pitchFamily="18" charset="0"/>
              </a:rPr>
              <a:t>Spread </a:t>
            </a:r>
            <a:r>
              <a:rPr lang="en-US" sz="3200" dirty="0">
                <a:latin typeface="Cambria" pitchFamily="18" charset="0"/>
              </a:rPr>
              <a:t>by droplets </a:t>
            </a:r>
          </a:p>
          <a:p>
            <a:r>
              <a:rPr lang="en-US" sz="3200" dirty="0" smtClean="0">
                <a:latin typeface="Cambria" pitchFamily="18" charset="0"/>
              </a:rPr>
              <a:t>Secretions </a:t>
            </a:r>
            <a:endParaRPr lang="en-US" sz="3200" dirty="0">
              <a:latin typeface="Cambria" pitchFamily="18" charset="0"/>
            </a:endParaRPr>
          </a:p>
          <a:p>
            <a:r>
              <a:rPr lang="en-US" sz="3200" dirty="0" smtClean="0">
                <a:latin typeface="Cambria" pitchFamily="18" charset="0"/>
              </a:rPr>
              <a:t>Direct </a:t>
            </a:r>
            <a:r>
              <a:rPr lang="en-US" sz="3200" dirty="0">
                <a:latin typeface="Cambria" pitchFamily="18" charset="0"/>
              </a:rPr>
              <a:t>contact </a:t>
            </a:r>
          </a:p>
          <a:p>
            <a:pPr marL="64008" indent="0">
              <a:buNone/>
            </a:pPr>
            <a:r>
              <a:rPr lang="en-US" sz="3200" b="1" dirty="0">
                <a:solidFill>
                  <a:srgbClr val="FF0000"/>
                </a:solidFill>
                <a:latin typeface="Cambria" pitchFamily="18" charset="0"/>
              </a:rPr>
              <a:t>Risk factors</a:t>
            </a:r>
            <a:r>
              <a:rPr lang="en-US" sz="3200" b="1" dirty="0">
                <a:latin typeface="Cambria" pitchFamily="18" charset="0"/>
              </a:rPr>
              <a:t> </a:t>
            </a:r>
            <a:endParaRPr lang="en-US" sz="3200" dirty="0">
              <a:latin typeface="Cambria" pitchFamily="18" charset="0"/>
            </a:endParaRPr>
          </a:p>
          <a:p>
            <a:r>
              <a:rPr lang="en-US" sz="3200" dirty="0" smtClean="0">
                <a:latin typeface="Cambria" pitchFamily="18" charset="0"/>
              </a:rPr>
              <a:t>Poor </a:t>
            </a:r>
            <a:r>
              <a:rPr lang="en-US" sz="3200" dirty="0">
                <a:latin typeface="Cambria" pitchFamily="18" charset="0"/>
              </a:rPr>
              <a:t>nutrition </a:t>
            </a:r>
          </a:p>
          <a:p>
            <a:r>
              <a:rPr lang="en-US" sz="3200" dirty="0" smtClean="0">
                <a:latin typeface="Cambria" pitchFamily="18" charset="0"/>
              </a:rPr>
              <a:t>Crowded </a:t>
            </a:r>
            <a:r>
              <a:rPr lang="en-US" sz="3200" dirty="0">
                <a:latin typeface="Cambria" pitchFamily="18" charset="0"/>
              </a:rPr>
              <a:t>or unsanitary living conditions </a:t>
            </a:r>
          </a:p>
          <a:p>
            <a:r>
              <a:rPr lang="en-US" sz="3200" dirty="0" smtClean="0">
                <a:latin typeface="Cambria" pitchFamily="18" charset="0"/>
              </a:rPr>
              <a:t>Low </a:t>
            </a:r>
            <a:r>
              <a:rPr lang="en-US" sz="3200" dirty="0">
                <a:latin typeface="Cambria" pitchFamily="18" charset="0"/>
              </a:rPr>
              <a:t>vaccine coverage among infants and children </a:t>
            </a:r>
          </a:p>
          <a:p>
            <a:r>
              <a:rPr lang="en-US" sz="3200" dirty="0" smtClean="0">
                <a:latin typeface="Cambria" pitchFamily="18" charset="0"/>
              </a:rPr>
              <a:t>Immunity </a:t>
            </a:r>
            <a:r>
              <a:rPr lang="en-US" sz="3200" dirty="0">
                <a:latin typeface="Cambria" pitchFamily="18" charset="0"/>
              </a:rPr>
              <a:t>gaps in adults </a:t>
            </a:r>
          </a:p>
          <a:p>
            <a:pPr marL="64008" indent="0">
              <a:buNone/>
            </a:pPr>
            <a:endParaRPr lang="en-US" dirty="0"/>
          </a:p>
        </p:txBody>
      </p:sp>
    </p:spTree>
    <p:extLst>
      <p:ext uri="{BB962C8B-B14F-4D97-AF65-F5344CB8AC3E}">
        <p14:creationId xmlns="" xmlns:p14="http://schemas.microsoft.com/office/powerpoint/2010/main" val="29538411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b="1" dirty="0">
                <a:solidFill>
                  <a:srgbClr val="FF0000"/>
                </a:solidFill>
                <a:latin typeface="Cambria" pitchFamily="18" charset="0"/>
              </a:rPr>
              <a:t>Diphtheria toxin </a:t>
            </a: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371600"/>
            <a:ext cx="8839200" cy="5029200"/>
          </a:xfrm>
        </p:spPr>
        <p:txBody>
          <a:bodyPr>
            <a:normAutofit/>
          </a:bodyPr>
          <a:lstStyle/>
          <a:p>
            <a:pPr algn="just"/>
            <a:r>
              <a:rPr lang="en-US" sz="3200" dirty="0">
                <a:latin typeface="Cambria" pitchFamily="18" charset="0"/>
              </a:rPr>
              <a:t>Is a heat-labile polypeptide that can be lethal in a dose of 0.1 g/kg. </a:t>
            </a:r>
          </a:p>
          <a:p>
            <a:pPr algn="just"/>
            <a:r>
              <a:rPr lang="en-US" sz="3200" dirty="0" smtClean="0">
                <a:latin typeface="Cambria" pitchFamily="18" charset="0"/>
              </a:rPr>
              <a:t>It </a:t>
            </a:r>
            <a:r>
              <a:rPr lang="en-US" sz="3200" dirty="0">
                <a:latin typeface="Cambria" pitchFamily="18" charset="0"/>
              </a:rPr>
              <a:t>is assumed that the abrupt arrest of protein synthesis is responsible for the necrotizing and neurotoxic effects of diphtheria toxin. </a:t>
            </a:r>
          </a:p>
          <a:p>
            <a:pPr algn="just"/>
            <a:r>
              <a:rPr lang="en-US" sz="3200" dirty="0" smtClean="0">
                <a:latin typeface="Cambria" pitchFamily="18" charset="0"/>
              </a:rPr>
              <a:t>Toxin </a:t>
            </a:r>
            <a:r>
              <a:rPr lang="en-US" sz="3200" dirty="0">
                <a:latin typeface="Cambria" pitchFamily="18" charset="0"/>
              </a:rPr>
              <a:t>diffuses throughout body via blood - Cardiac, neurologic complications - Heart/respiratory damage, paralysis </a:t>
            </a:r>
          </a:p>
          <a:p>
            <a:pPr marL="64008" indent="0" algn="just">
              <a:buNone/>
            </a:pPr>
            <a:endParaRPr lang="en-US" dirty="0"/>
          </a:p>
        </p:txBody>
      </p:sp>
    </p:spTree>
    <p:extLst>
      <p:ext uri="{BB962C8B-B14F-4D97-AF65-F5344CB8AC3E}">
        <p14:creationId xmlns="" xmlns:p14="http://schemas.microsoft.com/office/powerpoint/2010/main" val="16240228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rmAutofit/>
          </a:bodyPr>
          <a:lstStyle/>
          <a:p>
            <a:r>
              <a:rPr lang="en-US" b="1" dirty="0">
                <a:solidFill>
                  <a:srgbClr val="FF0000"/>
                </a:solidFill>
              </a:rPr>
              <a:t>Pathology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152400" y="1371600"/>
            <a:ext cx="8839200" cy="5029200"/>
          </a:xfrm>
        </p:spPr>
        <p:txBody>
          <a:bodyPr>
            <a:normAutofit fontScale="92500"/>
          </a:bodyPr>
          <a:lstStyle/>
          <a:p>
            <a:pPr algn="just"/>
            <a:r>
              <a:rPr lang="en-US" sz="3200" dirty="0" smtClean="0">
                <a:latin typeface="Cambria" pitchFamily="18" charset="0"/>
              </a:rPr>
              <a:t>Virulent strains of C.diphtheria produce a powerful exotoxin which is </a:t>
            </a:r>
            <a:r>
              <a:rPr lang="en-US" sz="3200" dirty="0">
                <a:latin typeface="Cambria" pitchFamily="18" charset="0"/>
              </a:rPr>
              <a:t>absorbed into the mucous membranes and causes destruction of epithelium and a superficial inflammatory response. </a:t>
            </a:r>
          </a:p>
          <a:p>
            <a:pPr algn="just"/>
            <a:r>
              <a:rPr lang="en-US" sz="3200" dirty="0" smtClean="0">
                <a:latin typeface="Cambria" pitchFamily="18" charset="0"/>
              </a:rPr>
              <a:t>A grayish-yellow  </a:t>
            </a:r>
            <a:r>
              <a:rPr lang="en-US" sz="3200" dirty="0">
                <a:latin typeface="Cambria" pitchFamily="18" charset="0"/>
              </a:rPr>
              <a:t>"pseudomembrane" is </a:t>
            </a:r>
            <a:r>
              <a:rPr lang="en-US" sz="3200" dirty="0" smtClean="0">
                <a:latin typeface="Cambria" pitchFamily="18" charset="0"/>
              </a:rPr>
              <a:t>formed(becomes necrotic at a later stage) commonly </a:t>
            </a:r>
            <a:r>
              <a:rPr lang="en-US" sz="3200" dirty="0">
                <a:latin typeface="Cambria" pitchFamily="18" charset="0"/>
              </a:rPr>
              <a:t>over the tonsils, pharynx, or larynx. </a:t>
            </a:r>
          </a:p>
          <a:p>
            <a:pPr algn="just"/>
            <a:r>
              <a:rPr lang="en-US" sz="3200" dirty="0" smtClean="0">
                <a:latin typeface="Cambria" pitchFamily="18" charset="0"/>
              </a:rPr>
              <a:t>The </a:t>
            </a:r>
            <a:r>
              <a:rPr lang="en-US" sz="3200" dirty="0">
                <a:latin typeface="Cambria" pitchFamily="18" charset="0"/>
              </a:rPr>
              <a:t>regional lymph nodes in the neck enlarge, and there may be marked edema of the entire neck. </a:t>
            </a:r>
          </a:p>
          <a:p>
            <a:endParaRPr lang="en-US" dirty="0"/>
          </a:p>
        </p:txBody>
      </p:sp>
    </p:spTree>
    <p:extLst>
      <p:ext uri="{BB962C8B-B14F-4D97-AF65-F5344CB8AC3E}">
        <p14:creationId xmlns="" xmlns:p14="http://schemas.microsoft.com/office/powerpoint/2010/main" val="4061018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371600"/>
            <a:ext cx="8839200" cy="4953000"/>
          </a:xfrm>
        </p:spPr>
        <p:txBody>
          <a:bodyPr/>
          <a:lstStyle/>
          <a:p>
            <a:pPr algn="just"/>
            <a:r>
              <a:rPr lang="en-US" sz="3200" dirty="0">
                <a:latin typeface="Cambria" pitchFamily="18" charset="0"/>
              </a:rPr>
              <a:t>The diphtheria bacilli within the membrane continue to produce toxin actively. This is absorbed and results in distant toxic damage </a:t>
            </a:r>
          </a:p>
          <a:p>
            <a:pPr algn="just"/>
            <a:r>
              <a:rPr lang="en-US" sz="3200" dirty="0">
                <a:latin typeface="Cambria" pitchFamily="18" charset="0"/>
              </a:rPr>
              <a:t>Nerve damage, resulting often in paralysis of the soft palate, eye muscles, or extremities. </a:t>
            </a:r>
            <a:endParaRPr lang="en-US" sz="3200" dirty="0" smtClean="0">
              <a:latin typeface="Cambria" pitchFamily="18" charset="0"/>
            </a:endParaRPr>
          </a:p>
          <a:p>
            <a:pPr marL="0" indent="0" algn="just">
              <a:buNone/>
            </a:pPr>
            <a:r>
              <a:rPr lang="en-US" sz="3200" b="1" dirty="0">
                <a:solidFill>
                  <a:srgbClr val="FF0000"/>
                </a:solidFill>
                <a:latin typeface="Cambria" pitchFamily="18" charset="0"/>
              </a:rPr>
              <a:t>Diagnostic Laboratory Tests </a:t>
            </a:r>
            <a:endParaRPr lang="en-US" sz="3200" dirty="0" smtClean="0">
              <a:latin typeface="Cambria" pitchFamily="18" charset="0"/>
            </a:endParaRPr>
          </a:p>
          <a:p>
            <a:pPr algn="just"/>
            <a:r>
              <a:rPr lang="en-US" sz="3200" dirty="0" smtClean="0">
                <a:latin typeface="Cambria" pitchFamily="18" charset="0"/>
              </a:rPr>
              <a:t>Dacron </a:t>
            </a:r>
            <a:r>
              <a:rPr lang="en-US" sz="3200" dirty="0">
                <a:latin typeface="Cambria" pitchFamily="18" charset="0"/>
              </a:rPr>
              <a:t>swabs from the nose, throat, or other lesions. Swabs should be collected from beneath any visible membrane. </a:t>
            </a:r>
          </a:p>
          <a:p>
            <a:endParaRPr lang="en-US" dirty="0">
              <a:latin typeface="Cambria" pitchFamily="18" charset="0"/>
            </a:endParaRPr>
          </a:p>
          <a:p>
            <a:endParaRPr lang="en-US" dirty="0"/>
          </a:p>
        </p:txBody>
      </p:sp>
    </p:spTree>
    <p:extLst>
      <p:ext uri="{BB962C8B-B14F-4D97-AF65-F5344CB8AC3E}">
        <p14:creationId xmlns="" xmlns:p14="http://schemas.microsoft.com/office/powerpoint/2010/main" val="3389042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685800"/>
          </a:xfrm>
        </p:spPr>
        <p:txBody>
          <a:bodyPr>
            <a:normAutofit fontScale="90000"/>
          </a:bodyPr>
          <a:lstStyle/>
          <a:p>
            <a:r>
              <a:rPr lang="en-US" b="1" dirty="0" smtClean="0"/>
              <a:t/>
            </a:r>
            <a:br>
              <a:rPr lang="en-US" b="1" dirty="0" smtClean="0"/>
            </a:br>
            <a:endParaRPr lang="en-US" dirty="0">
              <a:solidFill>
                <a:srgbClr val="FF0000"/>
              </a:solidFill>
            </a:endParaRPr>
          </a:p>
        </p:txBody>
      </p:sp>
      <p:sp>
        <p:nvSpPr>
          <p:cNvPr id="3" name="Content Placeholder 2"/>
          <p:cNvSpPr>
            <a:spLocks noGrp="1"/>
          </p:cNvSpPr>
          <p:nvPr>
            <p:ph sz="quarter" idx="1"/>
          </p:nvPr>
        </p:nvSpPr>
        <p:spPr>
          <a:xfrm>
            <a:off x="152400" y="1295400"/>
            <a:ext cx="8839200" cy="5791200"/>
          </a:xfrm>
        </p:spPr>
        <p:txBody>
          <a:bodyPr>
            <a:noAutofit/>
          </a:bodyPr>
          <a:lstStyle/>
          <a:p>
            <a:pPr algn="just"/>
            <a:r>
              <a:rPr lang="en-US" sz="3200" dirty="0" smtClean="0">
                <a:latin typeface="Cambria" pitchFamily="18" charset="0"/>
              </a:rPr>
              <a:t>Smears </a:t>
            </a:r>
            <a:r>
              <a:rPr lang="en-US" sz="3200" dirty="0">
                <a:latin typeface="Cambria" pitchFamily="18" charset="0"/>
              </a:rPr>
              <a:t>stained with alkaline methylene blue or Gram stain show beaded rods in typical arrangement. </a:t>
            </a:r>
          </a:p>
          <a:p>
            <a:pPr algn="just"/>
            <a:r>
              <a:rPr lang="en-US" sz="3200" dirty="0" smtClean="0">
                <a:latin typeface="Cambria" pitchFamily="18" charset="0"/>
              </a:rPr>
              <a:t>Loeffler </a:t>
            </a:r>
            <a:r>
              <a:rPr lang="en-US" sz="3200" dirty="0">
                <a:latin typeface="Cambria" pitchFamily="18" charset="0"/>
              </a:rPr>
              <a:t>slant may yield organisms of typical "diphtheria-like" morphology. In 36–48 hours. Colonies on tellurite medium are sufficiently definite for recognition of </a:t>
            </a:r>
            <a:r>
              <a:rPr lang="en-US" sz="3200" i="1" dirty="0">
                <a:latin typeface="Cambria" pitchFamily="18" charset="0"/>
              </a:rPr>
              <a:t>C diphtheriae. </a:t>
            </a:r>
            <a:endParaRPr lang="en-US" sz="3200" dirty="0">
              <a:latin typeface="Cambria" pitchFamily="18" charset="0"/>
            </a:endParaRPr>
          </a:p>
          <a:p>
            <a:pPr algn="just"/>
            <a:r>
              <a:rPr lang="en-US" sz="3200" dirty="0" smtClean="0">
                <a:latin typeface="Cambria" pitchFamily="18" charset="0"/>
              </a:rPr>
              <a:t>Toxigenicity tests, </a:t>
            </a:r>
            <a:r>
              <a:rPr lang="en-US" sz="3200" dirty="0">
                <a:latin typeface="Cambria" pitchFamily="18" charset="0"/>
              </a:rPr>
              <a:t>PCR, ELISA </a:t>
            </a:r>
          </a:p>
          <a:p>
            <a:pPr algn="just"/>
            <a:endParaRPr lang="en-US" sz="3200" dirty="0">
              <a:latin typeface="Cambria" pitchFamily="18" charset="0"/>
            </a:endParaRPr>
          </a:p>
        </p:txBody>
      </p:sp>
    </p:spTree>
    <p:extLst>
      <p:ext uri="{BB962C8B-B14F-4D97-AF65-F5344CB8AC3E}">
        <p14:creationId xmlns="" xmlns:p14="http://schemas.microsoft.com/office/powerpoint/2010/main" val="2265221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t/>
            </a:r>
            <a:br>
              <a:rPr lang="en-US" b="1" dirty="0" smtClean="0"/>
            </a:br>
            <a:r>
              <a:rPr lang="en-US" b="1" dirty="0" smtClean="0">
                <a:solidFill>
                  <a:srgbClr val="FF0000"/>
                </a:solidFill>
                <a:latin typeface="Cambria" pitchFamily="18" charset="0"/>
              </a:rPr>
              <a:t>Pathogenesis of Neisseria gonorrhoeae </a:t>
            </a:r>
            <a:r>
              <a:rPr lang="en-US" dirty="0" smtClean="0">
                <a:solidFill>
                  <a:srgbClr val="FF0000"/>
                </a:solidFill>
                <a:latin typeface="Cambria" pitchFamily="18" charset="0"/>
              </a:rPr>
              <a:t/>
            </a:r>
            <a:br>
              <a:rPr lang="en-US" dirty="0" smtClean="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152400" y="1295400"/>
            <a:ext cx="8839200" cy="5562600"/>
          </a:xfrm>
        </p:spPr>
        <p:txBody>
          <a:bodyPr>
            <a:normAutofit fontScale="92500"/>
          </a:bodyPr>
          <a:lstStyle/>
          <a:p>
            <a:pPr algn="just"/>
            <a:r>
              <a:rPr lang="en-US" sz="3600" dirty="0" smtClean="0">
                <a:latin typeface="Cambria" pitchFamily="18" charset="0"/>
              </a:rPr>
              <a:t>Fimbriated </a:t>
            </a:r>
            <a:r>
              <a:rPr lang="en-US" sz="3600" dirty="0">
                <a:latin typeface="Cambria" pitchFamily="18" charset="0"/>
              </a:rPr>
              <a:t>cells attach to intact mucus membrane epithelium </a:t>
            </a:r>
          </a:p>
          <a:p>
            <a:pPr algn="just"/>
            <a:r>
              <a:rPr lang="en-US" sz="3600" dirty="0" smtClean="0">
                <a:latin typeface="Cambria" pitchFamily="18" charset="0"/>
              </a:rPr>
              <a:t>Capacity </a:t>
            </a:r>
            <a:r>
              <a:rPr lang="en-US" sz="3600" dirty="0">
                <a:latin typeface="Cambria" pitchFamily="18" charset="0"/>
              </a:rPr>
              <a:t>to invade intact mucus membranes or skin with abrasions </a:t>
            </a:r>
          </a:p>
          <a:p>
            <a:pPr algn="just"/>
            <a:r>
              <a:rPr lang="en-US" sz="3600" dirty="0" smtClean="0">
                <a:latin typeface="Cambria" pitchFamily="18" charset="0"/>
              </a:rPr>
              <a:t>Adherence </a:t>
            </a:r>
            <a:r>
              <a:rPr lang="en-US" sz="3600" dirty="0">
                <a:latin typeface="Cambria" pitchFamily="18" charset="0"/>
              </a:rPr>
              <a:t>to mucosal epithelium </a:t>
            </a:r>
          </a:p>
          <a:p>
            <a:pPr algn="just"/>
            <a:r>
              <a:rPr lang="en-US" sz="3600" dirty="0" smtClean="0">
                <a:latin typeface="Cambria" pitchFamily="18" charset="0"/>
              </a:rPr>
              <a:t>Penetration </a:t>
            </a:r>
            <a:r>
              <a:rPr lang="en-US" sz="3600" dirty="0">
                <a:latin typeface="Cambria" pitchFamily="18" charset="0"/>
              </a:rPr>
              <a:t>into and multiplication before passing through mucosal epithelial cells </a:t>
            </a:r>
          </a:p>
          <a:p>
            <a:pPr algn="just"/>
            <a:r>
              <a:rPr lang="en-US" sz="3600" dirty="0" smtClean="0">
                <a:latin typeface="Cambria" pitchFamily="18" charset="0"/>
              </a:rPr>
              <a:t>Establish </a:t>
            </a:r>
            <a:r>
              <a:rPr lang="en-US" sz="3600" dirty="0">
                <a:latin typeface="Cambria" pitchFamily="18" charset="0"/>
              </a:rPr>
              <a:t>infection in the sub-epithelial layer </a:t>
            </a:r>
          </a:p>
          <a:p>
            <a:pPr algn="just"/>
            <a:r>
              <a:rPr lang="en-US" sz="3600" dirty="0" smtClean="0">
                <a:latin typeface="Cambria" pitchFamily="18" charset="0"/>
              </a:rPr>
              <a:t>Most </a:t>
            </a:r>
            <a:r>
              <a:rPr lang="en-US" sz="3600" dirty="0">
                <a:latin typeface="Cambria" pitchFamily="18" charset="0"/>
              </a:rPr>
              <a:t>common sites of inoculation: </a:t>
            </a:r>
          </a:p>
          <a:p>
            <a:endParaRPr lang="en-US" dirty="0"/>
          </a:p>
        </p:txBody>
      </p:sp>
    </p:spTree>
    <p:extLst>
      <p:ext uri="{BB962C8B-B14F-4D97-AF65-F5344CB8AC3E}">
        <p14:creationId xmlns="" xmlns:p14="http://schemas.microsoft.com/office/powerpoint/2010/main" val="1745093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ormAutofit fontScale="90000"/>
          </a:bodyPr>
          <a:lstStyle/>
          <a:p>
            <a:r>
              <a:rPr lang="en-US" b="1" dirty="0">
                <a:solidFill>
                  <a:srgbClr val="FF0000"/>
                </a:solidFill>
              </a:rPr>
              <a:t>Control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0" y="1219200"/>
            <a:ext cx="9144000" cy="5638800"/>
          </a:xfrm>
        </p:spPr>
        <p:txBody>
          <a:bodyPr>
            <a:normAutofit/>
          </a:bodyPr>
          <a:lstStyle/>
          <a:p>
            <a:pPr algn="just"/>
            <a:r>
              <a:rPr lang="en-US" sz="3200" b="1" dirty="0" smtClean="0">
                <a:latin typeface="Cambria" pitchFamily="18" charset="0"/>
              </a:rPr>
              <a:t>Immunological</a:t>
            </a:r>
            <a:r>
              <a:rPr lang="en-US" sz="3200" b="1" dirty="0">
                <a:latin typeface="Cambria" pitchFamily="18" charset="0"/>
              </a:rPr>
              <a:t>: </a:t>
            </a:r>
            <a:r>
              <a:rPr lang="en-US" sz="3200" dirty="0">
                <a:latin typeface="Cambria" pitchFamily="18" charset="0"/>
              </a:rPr>
              <a:t>A vaccine (Pentavalent) prepared from an alkaline formaldehyde inactivated toxin (i.e. toxoid) is required. </a:t>
            </a:r>
          </a:p>
          <a:p>
            <a:pPr algn="just"/>
            <a:r>
              <a:rPr lang="en-US" sz="3200" dirty="0" smtClean="0">
                <a:latin typeface="Cambria" pitchFamily="18" charset="0"/>
              </a:rPr>
              <a:t>Passive </a:t>
            </a:r>
            <a:r>
              <a:rPr lang="en-US" sz="3200" dirty="0">
                <a:latin typeface="Cambria" pitchFamily="18" charset="0"/>
              </a:rPr>
              <a:t>immunization with antitoxin can be used for patients. </a:t>
            </a:r>
          </a:p>
          <a:p>
            <a:pPr algn="just"/>
            <a:r>
              <a:rPr lang="en-US" sz="3200" b="1" dirty="0" smtClean="0">
                <a:latin typeface="Cambria" pitchFamily="18" charset="0"/>
              </a:rPr>
              <a:t>Chemotherapeutic</a:t>
            </a:r>
            <a:r>
              <a:rPr lang="en-US" sz="3200" b="1" dirty="0">
                <a:latin typeface="Cambria" pitchFamily="18" charset="0"/>
              </a:rPr>
              <a:t>: </a:t>
            </a:r>
            <a:r>
              <a:rPr lang="en-US" sz="3200" dirty="0">
                <a:latin typeface="Cambria" pitchFamily="18" charset="0"/>
              </a:rPr>
              <a:t>Penicillin, erythromycin or gentamicin are drugs of choice. </a:t>
            </a:r>
          </a:p>
          <a:p>
            <a:pPr marL="64008" indent="0">
              <a:buNone/>
            </a:pPr>
            <a:endParaRPr lang="en-US" dirty="0"/>
          </a:p>
        </p:txBody>
      </p:sp>
    </p:spTree>
    <p:extLst>
      <p:ext uri="{BB962C8B-B14F-4D97-AF65-F5344CB8AC3E}">
        <p14:creationId xmlns="" xmlns:p14="http://schemas.microsoft.com/office/powerpoint/2010/main" val="23401222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latin typeface="Cambria" pitchFamily="18" charset="0"/>
              </a:rPr>
              <a:t>Acid-Fast Bacilli</a:t>
            </a:r>
            <a:br>
              <a:rPr lang="en-US" b="1" dirty="0">
                <a:latin typeface="Cambria" pitchFamily="18" charset="0"/>
              </a:rPr>
            </a:br>
            <a:endParaRPr lang="en-US" dirty="0"/>
          </a:p>
        </p:txBody>
      </p:sp>
      <p:sp>
        <p:nvSpPr>
          <p:cNvPr id="4" name="Title 3"/>
          <p:cNvSpPr>
            <a:spLocks noGrp="1"/>
          </p:cNvSpPr>
          <p:nvPr>
            <p:ph type="ctrTitle"/>
          </p:nvPr>
        </p:nvSpPr>
        <p:spPr/>
        <p:txBody>
          <a:bodyPr>
            <a:normAutofit/>
          </a:bodyPr>
          <a:lstStyle/>
          <a:p>
            <a:r>
              <a:rPr lang="en-US" b="1" dirty="0">
                <a:latin typeface="Cambria" pitchFamily="18" charset="0"/>
              </a:rPr>
              <a:t>Mycobacteria</a:t>
            </a:r>
            <a:r>
              <a:rPr lang="en-US" b="1" dirty="0" smtClean="0">
                <a:latin typeface="Cambria" pitchFamily="18" charset="0"/>
              </a:rPr>
              <a:t>:</a:t>
            </a:r>
            <a:endParaRPr lang="en-US" dirty="0"/>
          </a:p>
        </p:txBody>
      </p:sp>
    </p:spTree>
    <p:extLst>
      <p:ext uri="{BB962C8B-B14F-4D97-AF65-F5344CB8AC3E}">
        <p14:creationId xmlns="" xmlns:p14="http://schemas.microsoft.com/office/powerpoint/2010/main" val="4733297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itchFamily="18" charset="0"/>
              </a:rPr>
              <a:t>Mycobacteria: Acid-Fast Bacilli</a:t>
            </a:r>
            <a:br>
              <a:rPr lang="en-US" b="1" dirty="0">
                <a:latin typeface="Cambria" pitchFamily="18" charset="0"/>
              </a:rPr>
            </a:br>
            <a:endParaRPr lang="en-US" b="1" dirty="0">
              <a:latin typeface="Cambria" pitchFamily="18" charset="0"/>
            </a:endParaRPr>
          </a:p>
        </p:txBody>
      </p:sp>
      <p:sp>
        <p:nvSpPr>
          <p:cNvPr id="3" name="Content Placeholder 2"/>
          <p:cNvSpPr>
            <a:spLocks noGrp="1"/>
          </p:cNvSpPr>
          <p:nvPr>
            <p:ph sz="quarter" idx="1"/>
          </p:nvPr>
        </p:nvSpPr>
        <p:spPr>
          <a:xfrm>
            <a:off x="0" y="1676400"/>
            <a:ext cx="9220200" cy="5181600"/>
          </a:xfrm>
        </p:spPr>
        <p:txBody>
          <a:bodyPr>
            <a:normAutofit/>
          </a:bodyPr>
          <a:lstStyle/>
          <a:p>
            <a:r>
              <a:rPr lang="en-US" sz="3200" i="1" dirty="0" smtClean="0">
                <a:latin typeface="Cambria" pitchFamily="18" charset="0"/>
              </a:rPr>
              <a:t>Mycobacterium </a:t>
            </a:r>
            <a:r>
              <a:rPr lang="en-US" sz="3200" i="1" dirty="0">
                <a:latin typeface="Cambria" pitchFamily="18" charset="0"/>
              </a:rPr>
              <a:t>tuberculosis</a:t>
            </a:r>
          </a:p>
          <a:p>
            <a:r>
              <a:rPr lang="en-US" sz="3200" i="1" dirty="0" smtClean="0">
                <a:latin typeface="Cambria" pitchFamily="18" charset="0"/>
              </a:rPr>
              <a:t>M</a:t>
            </a:r>
            <a:r>
              <a:rPr lang="en-US" sz="3200" i="1" dirty="0">
                <a:latin typeface="Cambria" pitchFamily="18" charset="0"/>
              </a:rPr>
              <a:t>. leprae</a:t>
            </a:r>
          </a:p>
          <a:p>
            <a:r>
              <a:rPr lang="en-US" sz="3200" i="1" dirty="0" smtClean="0">
                <a:latin typeface="Cambria" pitchFamily="18" charset="0"/>
              </a:rPr>
              <a:t>M</a:t>
            </a:r>
            <a:r>
              <a:rPr lang="en-US" sz="3200" i="1" dirty="0">
                <a:latin typeface="Cambria" pitchFamily="18" charset="0"/>
              </a:rPr>
              <a:t>. avium </a:t>
            </a:r>
            <a:r>
              <a:rPr lang="en-US" sz="3200" dirty="0">
                <a:latin typeface="Cambria" pitchFamily="18" charset="0"/>
              </a:rPr>
              <a:t>complex</a:t>
            </a:r>
          </a:p>
          <a:p>
            <a:r>
              <a:rPr lang="en-US" sz="3200" i="1" dirty="0" smtClean="0">
                <a:latin typeface="Cambria" pitchFamily="18" charset="0"/>
              </a:rPr>
              <a:t>M</a:t>
            </a:r>
            <a:r>
              <a:rPr lang="en-US" sz="3200" i="1" dirty="0">
                <a:latin typeface="Cambria" pitchFamily="18" charset="0"/>
              </a:rPr>
              <a:t>. fortuitum</a:t>
            </a:r>
          </a:p>
          <a:p>
            <a:r>
              <a:rPr lang="en-US" sz="3200" i="1" dirty="0" smtClean="0">
                <a:latin typeface="Cambria" pitchFamily="18" charset="0"/>
              </a:rPr>
              <a:t>M</a:t>
            </a:r>
            <a:r>
              <a:rPr lang="en-US" sz="3200" i="1" dirty="0">
                <a:latin typeface="Cambria" pitchFamily="18" charset="0"/>
              </a:rPr>
              <a:t>. marinum</a:t>
            </a:r>
          </a:p>
          <a:p>
            <a:r>
              <a:rPr lang="en-US" sz="3200" i="1" dirty="0" smtClean="0">
                <a:latin typeface="Cambria" pitchFamily="18" charset="0"/>
              </a:rPr>
              <a:t>M</a:t>
            </a:r>
            <a:r>
              <a:rPr lang="en-US" sz="3200" i="1" dirty="0">
                <a:latin typeface="Cambria" pitchFamily="18" charset="0"/>
              </a:rPr>
              <a:t>. scrofulaceum</a:t>
            </a:r>
          </a:p>
          <a:p>
            <a:r>
              <a:rPr lang="en-US" sz="3200" i="1" dirty="0" smtClean="0">
                <a:latin typeface="Cambria" pitchFamily="18" charset="0"/>
              </a:rPr>
              <a:t>M</a:t>
            </a:r>
            <a:r>
              <a:rPr lang="en-US" sz="3200" i="1" dirty="0">
                <a:latin typeface="Cambria" pitchFamily="18" charset="0"/>
              </a:rPr>
              <a:t>. paratuberculosis</a:t>
            </a:r>
            <a:endParaRPr lang="en-US" sz="3200" dirty="0">
              <a:latin typeface="Cambria" pitchFamily="18" charset="0"/>
            </a:endParaRPr>
          </a:p>
        </p:txBody>
      </p:sp>
    </p:spTree>
    <p:extLst>
      <p:ext uri="{BB962C8B-B14F-4D97-AF65-F5344CB8AC3E}">
        <p14:creationId xmlns="" xmlns:p14="http://schemas.microsoft.com/office/powerpoint/2010/main" val="29418128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b="1" dirty="0">
                <a:solidFill>
                  <a:srgbClr val="FF0000"/>
                </a:solidFill>
                <a:latin typeface="Cambria" pitchFamily="18" charset="0"/>
              </a:rPr>
              <a:t>Genus </a:t>
            </a:r>
            <a:r>
              <a:rPr lang="en-US" b="1" i="1" dirty="0">
                <a:solidFill>
                  <a:srgbClr val="FF0000"/>
                </a:solidFill>
                <a:latin typeface="Cambria" pitchFamily="18" charset="0"/>
              </a:rPr>
              <a:t>Mycobacterium</a:t>
            </a:r>
            <a:br>
              <a:rPr lang="en-US" b="1" i="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371600"/>
            <a:ext cx="9144000" cy="5486400"/>
          </a:xfrm>
        </p:spPr>
        <p:txBody>
          <a:bodyPr>
            <a:normAutofit/>
          </a:bodyPr>
          <a:lstStyle/>
          <a:p>
            <a:r>
              <a:rPr lang="en-US" sz="3200" dirty="0" smtClean="0">
                <a:latin typeface="Cambria" pitchFamily="18" charset="0"/>
              </a:rPr>
              <a:t>Gram-positive </a:t>
            </a:r>
            <a:r>
              <a:rPr lang="en-US" sz="3200" dirty="0">
                <a:latin typeface="Cambria" pitchFamily="18" charset="0"/>
              </a:rPr>
              <a:t>irregular bacilli</a:t>
            </a:r>
          </a:p>
          <a:p>
            <a:r>
              <a:rPr lang="en-US" sz="3200" dirty="0" smtClean="0">
                <a:latin typeface="Cambria" pitchFamily="18" charset="0"/>
              </a:rPr>
              <a:t>Acid-fast </a:t>
            </a:r>
            <a:r>
              <a:rPr lang="en-US" sz="3200" dirty="0">
                <a:latin typeface="Cambria" pitchFamily="18" charset="0"/>
              </a:rPr>
              <a:t>staining</a:t>
            </a:r>
          </a:p>
          <a:p>
            <a:r>
              <a:rPr lang="en-US" sz="3200" dirty="0" smtClean="0">
                <a:latin typeface="Cambria" pitchFamily="18" charset="0"/>
              </a:rPr>
              <a:t>Strict </a:t>
            </a:r>
            <a:r>
              <a:rPr lang="en-US" sz="3200" dirty="0">
                <a:latin typeface="Cambria" pitchFamily="18" charset="0"/>
              </a:rPr>
              <a:t>aerobes</a:t>
            </a:r>
          </a:p>
          <a:p>
            <a:r>
              <a:rPr lang="en-US" sz="3200" dirty="0" smtClean="0">
                <a:latin typeface="Cambria" pitchFamily="18" charset="0"/>
              </a:rPr>
              <a:t>Produce </a:t>
            </a:r>
            <a:r>
              <a:rPr lang="en-US" sz="3200" dirty="0">
                <a:latin typeface="Cambria" pitchFamily="18" charset="0"/>
              </a:rPr>
              <a:t>catalase</a:t>
            </a:r>
          </a:p>
          <a:p>
            <a:r>
              <a:rPr lang="en-US" sz="3200" dirty="0" smtClean="0">
                <a:latin typeface="Cambria" pitchFamily="18" charset="0"/>
              </a:rPr>
              <a:t>Possess </a:t>
            </a:r>
            <a:r>
              <a:rPr lang="en-US" sz="3200" dirty="0" err="1">
                <a:latin typeface="Cambria" pitchFamily="18" charset="0"/>
              </a:rPr>
              <a:t>mycolic</a:t>
            </a:r>
            <a:r>
              <a:rPr lang="en-US" sz="3200" dirty="0">
                <a:latin typeface="Cambria" pitchFamily="18" charset="0"/>
              </a:rPr>
              <a:t> acids and a unique type of peptidoglycan</a:t>
            </a:r>
          </a:p>
          <a:p>
            <a:r>
              <a:rPr lang="en-US" sz="3200" dirty="0" smtClean="0">
                <a:latin typeface="Cambria" pitchFamily="18" charset="0"/>
              </a:rPr>
              <a:t>Do </a:t>
            </a:r>
            <a:r>
              <a:rPr lang="en-US" sz="3200" dirty="0">
                <a:latin typeface="Cambria" pitchFamily="18" charset="0"/>
              </a:rPr>
              <a:t>not form capsules, flagella or spores</a:t>
            </a:r>
          </a:p>
          <a:p>
            <a:r>
              <a:rPr lang="en-US" sz="3200" dirty="0" smtClean="0">
                <a:latin typeface="Cambria" pitchFamily="18" charset="0"/>
              </a:rPr>
              <a:t>Grow </a:t>
            </a:r>
            <a:r>
              <a:rPr lang="en-US" sz="3200" dirty="0">
                <a:latin typeface="Cambria" pitchFamily="18" charset="0"/>
              </a:rPr>
              <a:t>slowly</a:t>
            </a:r>
          </a:p>
        </p:txBody>
      </p:sp>
    </p:spTree>
    <p:extLst>
      <p:ext uri="{BB962C8B-B14F-4D97-AF65-F5344CB8AC3E}">
        <p14:creationId xmlns="" xmlns:p14="http://schemas.microsoft.com/office/powerpoint/2010/main" val="29437851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Cambria" pitchFamily="18" charset="0"/>
              </a:rPr>
              <a:t>Mycobacterium tuberculosis</a:t>
            </a:r>
            <a:br>
              <a:rPr lang="en-US" b="1" i="1" dirty="0">
                <a:latin typeface="Cambria" pitchFamily="18" charset="0"/>
              </a:rPr>
            </a:br>
            <a:endParaRPr lang="en-US" b="1" dirty="0">
              <a:latin typeface="Cambria" pitchFamily="18" charset="0"/>
            </a:endParaRPr>
          </a:p>
        </p:txBody>
      </p:sp>
      <p:sp>
        <p:nvSpPr>
          <p:cNvPr id="3" name="Content Placeholder 2"/>
          <p:cNvSpPr>
            <a:spLocks noGrp="1"/>
          </p:cNvSpPr>
          <p:nvPr>
            <p:ph sz="quarter" idx="1"/>
          </p:nvPr>
        </p:nvSpPr>
        <p:spPr>
          <a:xfrm>
            <a:off x="0" y="1676400"/>
            <a:ext cx="9144000" cy="5181600"/>
          </a:xfrm>
        </p:spPr>
        <p:txBody>
          <a:bodyPr>
            <a:noAutofit/>
          </a:bodyPr>
          <a:lstStyle/>
          <a:p>
            <a:pPr algn="just"/>
            <a:r>
              <a:rPr lang="en-US" sz="3200" dirty="0" smtClean="0">
                <a:latin typeface="Cambria" pitchFamily="18" charset="0"/>
              </a:rPr>
              <a:t>Tubercle </a:t>
            </a:r>
            <a:r>
              <a:rPr lang="en-US" sz="3200" dirty="0">
                <a:latin typeface="Cambria" pitchFamily="18" charset="0"/>
              </a:rPr>
              <a:t>bacillus</a:t>
            </a:r>
          </a:p>
          <a:p>
            <a:pPr algn="just"/>
            <a:r>
              <a:rPr lang="en-US" sz="3200" dirty="0" smtClean="0">
                <a:latin typeface="Cambria" pitchFamily="18" charset="0"/>
              </a:rPr>
              <a:t>Once </a:t>
            </a:r>
            <a:r>
              <a:rPr lang="en-US" sz="3200" dirty="0">
                <a:latin typeface="Cambria" pitchFamily="18" charset="0"/>
              </a:rPr>
              <a:t>stained they resist </a:t>
            </a:r>
            <a:r>
              <a:rPr lang="en-US" sz="3200" dirty="0" err="1">
                <a:latin typeface="Cambria" pitchFamily="18" charset="0"/>
              </a:rPr>
              <a:t>decolorization</a:t>
            </a:r>
            <a:r>
              <a:rPr lang="en-US" sz="3200" dirty="0">
                <a:latin typeface="Cambria" pitchFamily="18" charset="0"/>
              </a:rPr>
              <a:t> by acid or alcohol and are therefore called "acid-fast" bacilli.</a:t>
            </a:r>
          </a:p>
          <a:p>
            <a:pPr algn="just"/>
            <a:r>
              <a:rPr lang="en-US" sz="3200" dirty="0" smtClean="0">
                <a:latin typeface="Cambria" pitchFamily="18" charset="0"/>
              </a:rPr>
              <a:t>Mycobacteria </a:t>
            </a:r>
            <a:r>
              <a:rPr lang="en-US" sz="3200" dirty="0">
                <a:latin typeface="Cambria" pitchFamily="18" charset="0"/>
              </a:rPr>
              <a:t>cannot be classified as either gram-positive or gram-negative. Once stained by basic dyes they cannot be decolorized by alcohol, regardless of treatment with iodine</a:t>
            </a:r>
            <a:r>
              <a:rPr lang="en-US" sz="3200" dirty="0" smtClean="0">
                <a:latin typeface="Cambria" pitchFamily="18" charset="0"/>
              </a:rPr>
              <a:t>.</a:t>
            </a:r>
            <a:endParaRPr lang="en-US" sz="3200" dirty="0">
              <a:latin typeface="Cambria" pitchFamily="18" charset="0"/>
            </a:endParaRPr>
          </a:p>
        </p:txBody>
      </p:sp>
    </p:spTree>
    <p:extLst>
      <p:ext uri="{BB962C8B-B14F-4D97-AF65-F5344CB8AC3E}">
        <p14:creationId xmlns="" xmlns:p14="http://schemas.microsoft.com/office/powerpoint/2010/main" val="5844320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882808"/>
            <a:ext cx="9144000" cy="4975192"/>
          </a:xfrm>
        </p:spPr>
        <p:txBody>
          <a:bodyPr>
            <a:normAutofit/>
          </a:bodyPr>
          <a:lstStyle/>
          <a:p>
            <a:pPr algn="just"/>
            <a:r>
              <a:rPr lang="en-US" sz="3200" dirty="0">
                <a:latin typeface="Cambria" pitchFamily="18" charset="0"/>
              </a:rPr>
              <a:t>Produces no exotoxins or enzymes that contribute to infectiousness</a:t>
            </a:r>
          </a:p>
          <a:p>
            <a:pPr algn="just"/>
            <a:r>
              <a:rPr lang="en-US" sz="3200" dirty="0">
                <a:latin typeface="Cambria" pitchFamily="18" charset="0"/>
              </a:rPr>
              <a:t>Virulence factors - contain complex waxes and cord factor that prevent destruction by lysosomes or macrophages</a:t>
            </a:r>
          </a:p>
          <a:p>
            <a:pPr algn="just"/>
            <a:r>
              <a:rPr lang="en-US" sz="3200" b="1" i="1" dirty="0">
                <a:latin typeface="Cambria" pitchFamily="18" charset="0"/>
              </a:rPr>
              <a:t>Mycobacterium tuberculosis </a:t>
            </a:r>
            <a:r>
              <a:rPr lang="en-US" sz="3200" dirty="0">
                <a:latin typeface="Cambria" pitchFamily="18" charset="0"/>
              </a:rPr>
              <a:t>is the etiologic agent of tuberculosis in humans. Humans are the only reservoir for the bacterium.</a:t>
            </a:r>
          </a:p>
          <a:p>
            <a:endParaRPr lang="en-US" dirty="0"/>
          </a:p>
        </p:txBody>
      </p:sp>
    </p:spTree>
    <p:extLst>
      <p:ext uri="{BB962C8B-B14F-4D97-AF65-F5344CB8AC3E}">
        <p14:creationId xmlns="" xmlns:p14="http://schemas.microsoft.com/office/powerpoint/2010/main" val="23126685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latin typeface="Cambria" pitchFamily="18" charset="0"/>
              </a:rPr>
              <a:t>Cell </a:t>
            </a:r>
            <a:r>
              <a:rPr lang="en-US" b="1" dirty="0">
                <a:latin typeface="Cambria" pitchFamily="18" charset="0"/>
              </a:rPr>
              <a:t>Wall Structure</a:t>
            </a:r>
            <a:br>
              <a:rPr lang="en-US" b="1" dirty="0">
                <a:latin typeface="Cambria" pitchFamily="18" charset="0"/>
              </a:rPr>
            </a:br>
            <a:endParaRPr lang="en-US" dirty="0">
              <a:latin typeface="Cambria" pitchFamily="18" charset="0"/>
            </a:endParaRPr>
          </a:p>
        </p:txBody>
      </p:sp>
      <p:sp>
        <p:nvSpPr>
          <p:cNvPr id="3" name="Content Placeholder 2"/>
          <p:cNvSpPr>
            <a:spLocks noGrp="1"/>
          </p:cNvSpPr>
          <p:nvPr>
            <p:ph sz="quarter" idx="1"/>
          </p:nvPr>
        </p:nvSpPr>
        <p:spPr>
          <a:xfrm>
            <a:off x="0" y="1295400"/>
            <a:ext cx="9144000" cy="5562600"/>
          </a:xfrm>
        </p:spPr>
        <p:txBody>
          <a:bodyPr>
            <a:normAutofit/>
          </a:bodyPr>
          <a:lstStyle/>
          <a:p>
            <a:pPr algn="just"/>
            <a:r>
              <a:rPr lang="en-US" dirty="0" smtClean="0">
                <a:latin typeface="Cambria" pitchFamily="18" charset="0"/>
              </a:rPr>
              <a:t>The </a:t>
            </a:r>
            <a:r>
              <a:rPr lang="en-US" dirty="0">
                <a:latin typeface="Cambria" pitchFamily="18" charset="0"/>
              </a:rPr>
              <a:t>cell wall structure is unique among prokaryotes, and it is a major determinant of virulence for the bacterium.</a:t>
            </a:r>
          </a:p>
          <a:p>
            <a:pPr algn="just"/>
            <a:r>
              <a:rPr lang="en-US" dirty="0" smtClean="0">
                <a:latin typeface="Cambria" pitchFamily="18" charset="0"/>
              </a:rPr>
              <a:t>The </a:t>
            </a:r>
            <a:r>
              <a:rPr lang="en-US" dirty="0">
                <a:latin typeface="Cambria" pitchFamily="18" charset="0"/>
              </a:rPr>
              <a:t>cell wall complex contains </a:t>
            </a:r>
            <a:r>
              <a:rPr lang="en-US" b="1" dirty="0">
                <a:latin typeface="Cambria" pitchFamily="18" charset="0"/>
              </a:rPr>
              <a:t>peptidoglycan</a:t>
            </a:r>
            <a:r>
              <a:rPr lang="en-US" dirty="0">
                <a:latin typeface="Cambria" pitchFamily="18" charset="0"/>
              </a:rPr>
              <a:t>, but otherwise it is composed of complex lipids. Over 60% of the mycobacterial cell wall is lipid. The lipid fraction of MTB's cell wall consists of three major components, </a:t>
            </a:r>
            <a:endParaRPr lang="en-US" dirty="0" smtClean="0">
              <a:latin typeface="Cambria" pitchFamily="18" charset="0"/>
            </a:endParaRPr>
          </a:p>
          <a:p>
            <a:pPr algn="just"/>
            <a:r>
              <a:rPr lang="en-US" dirty="0" smtClean="0">
                <a:latin typeface="Cambria" pitchFamily="18" charset="0"/>
              </a:rPr>
              <a:t>                                </a:t>
            </a:r>
            <a:r>
              <a:rPr lang="en-US" dirty="0">
                <a:solidFill>
                  <a:srgbClr val="FF0000"/>
                </a:solidFill>
                <a:latin typeface="Cambria" pitchFamily="18" charset="0"/>
              </a:rPr>
              <a:t>M</a:t>
            </a:r>
            <a:r>
              <a:rPr lang="en-US" dirty="0" smtClean="0">
                <a:solidFill>
                  <a:srgbClr val="FF0000"/>
                </a:solidFill>
                <a:latin typeface="Cambria" pitchFamily="18" charset="0"/>
              </a:rPr>
              <a:t>ycolic </a:t>
            </a:r>
            <a:r>
              <a:rPr lang="en-US" dirty="0">
                <a:solidFill>
                  <a:srgbClr val="FF0000"/>
                </a:solidFill>
                <a:latin typeface="Cambria" pitchFamily="18" charset="0"/>
              </a:rPr>
              <a:t>acids, </a:t>
            </a:r>
            <a:endParaRPr lang="en-US" dirty="0" smtClean="0">
              <a:solidFill>
                <a:srgbClr val="FF0000"/>
              </a:solidFill>
              <a:latin typeface="Cambria" pitchFamily="18" charset="0"/>
            </a:endParaRPr>
          </a:p>
          <a:p>
            <a:pPr algn="just"/>
            <a:r>
              <a:rPr lang="en-US" dirty="0" smtClean="0">
                <a:solidFill>
                  <a:srgbClr val="FF0000"/>
                </a:solidFill>
                <a:latin typeface="Cambria" pitchFamily="18" charset="0"/>
              </a:rPr>
              <a:t>                                Cord </a:t>
            </a:r>
            <a:r>
              <a:rPr lang="en-US" dirty="0">
                <a:solidFill>
                  <a:srgbClr val="FF0000"/>
                </a:solidFill>
                <a:latin typeface="Cambria" pitchFamily="18" charset="0"/>
              </a:rPr>
              <a:t>factor, and </a:t>
            </a:r>
            <a:endParaRPr lang="en-US" dirty="0" smtClean="0">
              <a:solidFill>
                <a:srgbClr val="FF0000"/>
              </a:solidFill>
              <a:latin typeface="Cambria" pitchFamily="18" charset="0"/>
            </a:endParaRPr>
          </a:p>
          <a:p>
            <a:pPr algn="just"/>
            <a:r>
              <a:rPr lang="en-US" dirty="0" smtClean="0">
                <a:solidFill>
                  <a:srgbClr val="FF0000"/>
                </a:solidFill>
                <a:latin typeface="Cambria" pitchFamily="18" charset="0"/>
              </a:rPr>
              <a:t>                                Wax-D.</a:t>
            </a:r>
            <a:endParaRPr lang="en-US" dirty="0">
              <a:solidFill>
                <a:srgbClr val="FF0000"/>
              </a:solidFill>
              <a:latin typeface="Cambria" pitchFamily="18" charset="0"/>
            </a:endParaRPr>
          </a:p>
        </p:txBody>
      </p:sp>
    </p:spTree>
    <p:extLst>
      <p:ext uri="{BB962C8B-B14F-4D97-AF65-F5344CB8AC3E}">
        <p14:creationId xmlns="" xmlns:p14="http://schemas.microsoft.com/office/powerpoint/2010/main" val="20127238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76400"/>
            <a:ext cx="9144000" cy="5181600"/>
          </a:xfrm>
        </p:spPr>
        <p:txBody>
          <a:bodyPr>
            <a:normAutofit/>
          </a:bodyPr>
          <a:lstStyle/>
          <a:p>
            <a:pPr algn="just"/>
            <a:r>
              <a:rPr lang="en-US" b="1" dirty="0">
                <a:latin typeface="Cambria" pitchFamily="18" charset="0"/>
              </a:rPr>
              <a:t>i</a:t>
            </a:r>
            <a:r>
              <a:rPr lang="en-US" b="1" dirty="0" smtClean="0">
                <a:latin typeface="Cambria" pitchFamily="18" charset="0"/>
              </a:rPr>
              <a:t>. </a:t>
            </a:r>
            <a:r>
              <a:rPr lang="en-US" b="1" dirty="0" smtClean="0">
                <a:solidFill>
                  <a:srgbClr val="FF0000"/>
                </a:solidFill>
                <a:latin typeface="Cambria" pitchFamily="18" charset="0"/>
              </a:rPr>
              <a:t>Mycolic </a:t>
            </a:r>
            <a:r>
              <a:rPr lang="en-US" b="1" dirty="0">
                <a:solidFill>
                  <a:srgbClr val="FF0000"/>
                </a:solidFill>
                <a:latin typeface="Cambria" pitchFamily="18" charset="0"/>
              </a:rPr>
              <a:t>acids</a:t>
            </a:r>
            <a:r>
              <a:rPr lang="en-US" b="1" dirty="0">
                <a:latin typeface="Cambria" pitchFamily="18" charset="0"/>
              </a:rPr>
              <a:t> </a:t>
            </a:r>
            <a:r>
              <a:rPr lang="en-US" dirty="0">
                <a:latin typeface="Cambria" pitchFamily="18" charset="0"/>
              </a:rPr>
              <a:t>are unique alpha-branched lipids found in cell walls of </a:t>
            </a:r>
            <a:r>
              <a:rPr lang="en-US" i="1" dirty="0">
                <a:latin typeface="Cambria" pitchFamily="18" charset="0"/>
              </a:rPr>
              <a:t>Mycobacterium </a:t>
            </a:r>
            <a:r>
              <a:rPr lang="en-US" dirty="0">
                <a:latin typeface="Cambria" pitchFamily="18" charset="0"/>
              </a:rPr>
              <a:t>and </a:t>
            </a:r>
            <a:r>
              <a:rPr lang="en-US" i="1" dirty="0">
                <a:latin typeface="Cambria" pitchFamily="18" charset="0"/>
              </a:rPr>
              <a:t>Corynebacterium. </a:t>
            </a:r>
            <a:r>
              <a:rPr lang="en-US" dirty="0">
                <a:latin typeface="Cambria" pitchFamily="18" charset="0"/>
              </a:rPr>
              <a:t>They make up 50% of the dry weight of the mycobacterial cell envelope. </a:t>
            </a:r>
            <a:endParaRPr lang="en-US" dirty="0" smtClean="0">
              <a:latin typeface="Cambria" pitchFamily="18" charset="0"/>
            </a:endParaRPr>
          </a:p>
          <a:p>
            <a:pPr algn="just"/>
            <a:r>
              <a:rPr lang="en-US" dirty="0" smtClean="0">
                <a:latin typeface="Cambria" pitchFamily="18" charset="0"/>
              </a:rPr>
              <a:t>Mycolic </a:t>
            </a:r>
            <a:r>
              <a:rPr lang="en-US" dirty="0">
                <a:latin typeface="Cambria" pitchFamily="18" charset="0"/>
              </a:rPr>
              <a:t>acids are strong hydrophobic molecules that form a lipid shell around the organism and affect permeability properties at the cell surface. Mycolic Acids are thought to be a significant determinant of virulence in MTB.</a:t>
            </a:r>
          </a:p>
          <a:p>
            <a:endParaRPr lang="en-US" dirty="0"/>
          </a:p>
        </p:txBody>
      </p:sp>
    </p:spTree>
    <p:extLst>
      <p:ext uri="{BB962C8B-B14F-4D97-AF65-F5344CB8AC3E}">
        <p14:creationId xmlns="" xmlns:p14="http://schemas.microsoft.com/office/powerpoint/2010/main" val="32744199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0" y="1882808"/>
            <a:ext cx="9144000" cy="4975192"/>
          </a:xfrm>
        </p:spPr>
        <p:txBody>
          <a:bodyPr>
            <a:normAutofit/>
          </a:bodyPr>
          <a:lstStyle/>
          <a:p>
            <a:pPr algn="just"/>
            <a:r>
              <a:rPr lang="en-US" b="1" dirty="0">
                <a:solidFill>
                  <a:srgbClr val="FF0000"/>
                </a:solidFill>
                <a:latin typeface="Cambria" pitchFamily="18" charset="0"/>
              </a:rPr>
              <a:t>i</a:t>
            </a:r>
            <a:r>
              <a:rPr lang="en-US" b="1" dirty="0" smtClean="0">
                <a:solidFill>
                  <a:srgbClr val="FF0000"/>
                </a:solidFill>
                <a:latin typeface="Cambria" pitchFamily="18" charset="0"/>
              </a:rPr>
              <a:t>i. Cord Factor</a:t>
            </a:r>
            <a:r>
              <a:rPr lang="en-US" b="1" dirty="0"/>
              <a:t>:</a:t>
            </a:r>
            <a:r>
              <a:rPr lang="en-US" dirty="0" smtClean="0"/>
              <a:t> </a:t>
            </a:r>
            <a:r>
              <a:rPr lang="en-US" dirty="0"/>
              <a:t>Cord factor is toxic to mammalian cells and is also an inhibitor of PMN migration. Cord factor is most abundantly produced in virulent strains of MTB.</a:t>
            </a:r>
          </a:p>
          <a:p>
            <a:pPr algn="just"/>
            <a:r>
              <a:rPr lang="en-US" b="1" dirty="0" err="1"/>
              <a:t>iii.</a:t>
            </a:r>
            <a:r>
              <a:rPr lang="en-US" b="1" dirty="0" err="1">
                <a:solidFill>
                  <a:srgbClr val="FF0000"/>
                </a:solidFill>
              </a:rPr>
              <a:t>Wax</a:t>
            </a:r>
            <a:r>
              <a:rPr lang="en-US" b="1" dirty="0">
                <a:solidFill>
                  <a:srgbClr val="FF0000"/>
                </a:solidFill>
              </a:rPr>
              <a:t>-D </a:t>
            </a:r>
            <a:r>
              <a:rPr lang="en-US" dirty="0"/>
              <a:t>in the cell envelope is the major component of </a:t>
            </a:r>
            <a:r>
              <a:rPr lang="en-US" b="1" dirty="0"/>
              <a:t>Freund's complete adjuvant </a:t>
            </a:r>
            <a:r>
              <a:rPr lang="en-US" dirty="0"/>
              <a:t>(CFA).</a:t>
            </a:r>
          </a:p>
          <a:p>
            <a:pPr marL="64008" indent="0">
              <a:buNone/>
            </a:pPr>
            <a:endParaRPr lang="en-US" dirty="0"/>
          </a:p>
        </p:txBody>
      </p:sp>
    </p:spTree>
    <p:extLst>
      <p:ext uri="{BB962C8B-B14F-4D97-AF65-F5344CB8AC3E}">
        <p14:creationId xmlns="" xmlns:p14="http://schemas.microsoft.com/office/powerpoint/2010/main" val="25107549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2133600"/>
          </a:xfrm>
        </p:spPr>
        <p:txBody>
          <a:bodyPr>
            <a:normAutofit fontScale="90000"/>
          </a:bodyPr>
          <a:lstStyle/>
          <a:p>
            <a:pPr marL="64008"/>
            <a:r>
              <a:rPr lang="en-US" sz="2800" dirty="0" smtClean="0">
                <a:latin typeface="Cambria" pitchFamily="18" charset="0"/>
              </a:rPr>
              <a:t/>
            </a:r>
            <a:br>
              <a:rPr lang="en-US" sz="2800" dirty="0" smtClean="0">
                <a:latin typeface="Cambria" pitchFamily="18" charset="0"/>
              </a:rPr>
            </a:br>
            <a:r>
              <a:rPr lang="en-US" sz="2700" dirty="0" smtClean="0">
                <a:latin typeface="Cambria" pitchFamily="18" charset="0"/>
              </a:rPr>
              <a:t>The </a:t>
            </a:r>
            <a:r>
              <a:rPr lang="en-US" sz="2700" dirty="0">
                <a:latin typeface="Cambria" pitchFamily="18" charset="0"/>
              </a:rPr>
              <a:t>high concentration of lipids in the cell wall of</a:t>
            </a:r>
            <a:br>
              <a:rPr lang="en-US" sz="2700" dirty="0">
                <a:latin typeface="Cambria" pitchFamily="18" charset="0"/>
              </a:rPr>
            </a:br>
            <a:r>
              <a:rPr lang="en-US" sz="2700" i="1" dirty="0">
                <a:latin typeface="Cambria" pitchFamily="18" charset="0"/>
              </a:rPr>
              <a:t>Mycobacterium tuberculosis </a:t>
            </a:r>
            <a:r>
              <a:rPr lang="en-US" sz="2700" dirty="0">
                <a:latin typeface="Cambria" pitchFamily="18" charset="0"/>
              </a:rPr>
              <a:t>have been </a:t>
            </a:r>
            <a:r>
              <a:rPr lang="en-US" sz="2700" dirty="0" smtClean="0">
                <a:latin typeface="Cambria" pitchFamily="18" charset="0"/>
              </a:rPr>
              <a:t>associated with </a:t>
            </a:r>
            <a:r>
              <a:rPr lang="en-US" sz="2700" dirty="0">
                <a:latin typeface="Cambria" pitchFamily="18" charset="0"/>
              </a:rPr>
              <a:t>these properties of the bacterium:</a:t>
            </a:r>
            <a:br>
              <a:rPr lang="en-US" sz="2700" dirty="0">
                <a:latin typeface="Cambria" pitchFamily="18" charset="0"/>
              </a:rPr>
            </a:br>
            <a:r>
              <a:rPr lang="en-US" sz="2800" dirty="0" smtClean="0">
                <a:latin typeface="Cambria" pitchFamily="18" charset="0"/>
              </a:rPr>
              <a:t> </a:t>
            </a:r>
            <a:r>
              <a:rPr lang="en-US" sz="2800" dirty="0">
                <a:latin typeface="Cambria" pitchFamily="18" charset="0"/>
              </a:rPr>
              <a:t/>
            </a:r>
            <a:br>
              <a:rPr lang="en-US" sz="2800" dirty="0">
                <a:latin typeface="Cambria" pitchFamily="18" charset="0"/>
              </a:rPr>
            </a:br>
            <a:endParaRPr lang="en-US" sz="2800" dirty="0">
              <a:latin typeface="Cambria" pitchFamily="18" charset="0"/>
            </a:endParaRPr>
          </a:p>
        </p:txBody>
      </p:sp>
      <p:sp>
        <p:nvSpPr>
          <p:cNvPr id="3" name="Content Placeholder 2"/>
          <p:cNvSpPr>
            <a:spLocks noGrp="1"/>
          </p:cNvSpPr>
          <p:nvPr>
            <p:ph sz="quarter" idx="1"/>
          </p:nvPr>
        </p:nvSpPr>
        <p:spPr>
          <a:xfrm>
            <a:off x="0" y="1600200"/>
            <a:ext cx="9144000" cy="4800600"/>
          </a:xfrm>
        </p:spPr>
        <p:txBody>
          <a:bodyPr>
            <a:normAutofit/>
          </a:bodyPr>
          <a:lstStyle/>
          <a:p>
            <a:r>
              <a:rPr lang="en-US" sz="3200" dirty="0" smtClean="0">
                <a:latin typeface="Cambria" pitchFamily="18" charset="0"/>
              </a:rPr>
              <a:t>Impermeability </a:t>
            </a:r>
            <a:r>
              <a:rPr lang="en-US" sz="3200" dirty="0">
                <a:latin typeface="Cambria" pitchFamily="18" charset="0"/>
              </a:rPr>
              <a:t>to stains and dyes</a:t>
            </a:r>
          </a:p>
          <a:p>
            <a:r>
              <a:rPr lang="en-US" sz="3200" dirty="0" smtClean="0">
                <a:latin typeface="Cambria" pitchFamily="18" charset="0"/>
              </a:rPr>
              <a:t>Resistance </a:t>
            </a:r>
            <a:r>
              <a:rPr lang="en-US" sz="3200" dirty="0">
                <a:latin typeface="Cambria" pitchFamily="18" charset="0"/>
              </a:rPr>
              <a:t>to many antibiotics</a:t>
            </a:r>
          </a:p>
          <a:p>
            <a:r>
              <a:rPr lang="en-US" sz="3200" dirty="0" smtClean="0">
                <a:latin typeface="Cambria" pitchFamily="18" charset="0"/>
              </a:rPr>
              <a:t>Resistance </a:t>
            </a:r>
            <a:r>
              <a:rPr lang="en-US" sz="3200" dirty="0">
                <a:latin typeface="Cambria" pitchFamily="18" charset="0"/>
              </a:rPr>
              <a:t>to killing by acidic and alkaline compounds</a:t>
            </a:r>
          </a:p>
          <a:p>
            <a:r>
              <a:rPr lang="en-US" sz="3200" dirty="0" smtClean="0">
                <a:latin typeface="Cambria" pitchFamily="18" charset="0"/>
              </a:rPr>
              <a:t>Resistance </a:t>
            </a:r>
            <a:r>
              <a:rPr lang="en-US" sz="3200" dirty="0">
                <a:latin typeface="Cambria" pitchFamily="18" charset="0"/>
              </a:rPr>
              <a:t>to osmotic lysis via complement deposition</a:t>
            </a:r>
          </a:p>
          <a:p>
            <a:r>
              <a:rPr lang="en-US" sz="3200" dirty="0" smtClean="0">
                <a:latin typeface="Cambria" pitchFamily="18" charset="0"/>
              </a:rPr>
              <a:t>Resistance </a:t>
            </a:r>
            <a:r>
              <a:rPr lang="en-US" sz="3200" dirty="0">
                <a:latin typeface="Cambria" pitchFamily="18" charset="0"/>
              </a:rPr>
              <a:t>to lethal oxidations and survival inside of macrophages .</a:t>
            </a:r>
          </a:p>
        </p:txBody>
      </p:sp>
    </p:spTree>
    <p:extLst>
      <p:ext uri="{BB962C8B-B14F-4D97-AF65-F5344CB8AC3E}">
        <p14:creationId xmlns="" xmlns:p14="http://schemas.microsoft.com/office/powerpoint/2010/main" val="2218403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endParaRPr lang="en-US" dirty="0"/>
          </a:p>
        </p:txBody>
      </p:sp>
      <p:sp>
        <p:nvSpPr>
          <p:cNvPr id="3" name="Content Placeholder 2"/>
          <p:cNvSpPr>
            <a:spLocks noGrp="1"/>
          </p:cNvSpPr>
          <p:nvPr>
            <p:ph sz="quarter" idx="1"/>
          </p:nvPr>
        </p:nvSpPr>
        <p:spPr>
          <a:xfrm>
            <a:off x="152400" y="1295400"/>
            <a:ext cx="8839200" cy="5105400"/>
          </a:xfrm>
        </p:spPr>
        <p:txBody>
          <a:bodyPr>
            <a:normAutofit lnSpcReduction="10000"/>
          </a:bodyPr>
          <a:lstStyle/>
          <a:p>
            <a:pPr lvl="0" algn="just"/>
            <a:r>
              <a:rPr lang="en-US" sz="3200" dirty="0" smtClean="0">
                <a:latin typeface="Cambria" pitchFamily="18" charset="0"/>
              </a:rPr>
              <a:t>Cervix (cervicitis) or vagina in the female </a:t>
            </a:r>
          </a:p>
          <a:p>
            <a:pPr lvl="0" algn="just"/>
            <a:r>
              <a:rPr lang="en-US" sz="3200" dirty="0" smtClean="0">
                <a:latin typeface="Cambria" pitchFamily="18" charset="0"/>
              </a:rPr>
              <a:t>Urethra (urethritis) or penis in the male </a:t>
            </a:r>
          </a:p>
          <a:p>
            <a:pPr algn="just"/>
            <a:r>
              <a:rPr lang="en-US" sz="3200" dirty="0" smtClean="0">
                <a:latin typeface="Cambria" pitchFamily="18" charset="0"/>
              </a:rPr>
              <a:t>Attack mucous membranes of the GUT, eye, rectum, and throat, producing acute suppuration that may lead to tissue invasion; this is followed by chronic inflammation and fibrosis. </a:t>
            </a:r>
          </a:p>
          <a:p>
            <a:pPr algn="just"/>
            <a:r>
              <a:rPr lang="en-US" sz="3200" dirty="0" smtClean="0">
                <a:latin typeface="Cambria" pitchFamily="18" charset="0"/>
              </a:rPr>
              <a:t>In males - urethritis, with yellow, creamy pus and painful urination. May extend to the epididymis. </a:t>
            </a:r>
          </a:p>
          <a:p>
            <a:endParaRPr lang="en-US" dirty="0" smtClean="0">
              <a:latin typeface="Cambria" pitchFamily="18" charset="0"/>
            </a:endParaRPr>
          </a:p>
          <a:p>
            <a:endParaRPr lang="en-US" dirty="0"/>
          </a:p>
        </p:txBody>
      </p:sp>
    </p:spTree>
    <p:extLst>
      <p:ext uri="{BB962C8B-B14F-4D97-AF65-F5344CB8AC3E}">
        <p14:creationId xmlns="" xmlns:p14="http://schemas.microsoft.com/office/powerpoint/2010/main" val="22973190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76200" y="1882808"/>
            <a:ext cx="9067800" cy="4975192"/>
          </a:xfrm>
        </p:spPr>
        <p:txBody>
          <a:bodyPr>
            <a:normAutofit/>
          </a:bodyPr>
          <a:lstStyle/>
          <a:p>
            <a:pPr algn="just"/>
            <a:r>
              <a:rPr lang="en-US" dirty="0">
                <a:latin typeface="Cambria" pitchFamily="18" charset="0"/>
              </a:rPr>
              <a:t>The most frequent source of infection is the human who excretes, particularly from the respiratory tract, large numbers of tubercle bacilli.</a:t>
            </a:r>
          </a:p>
          <a:p>
            <a:pPr algn="just"/>
            <a:r>
              <a:rPr lang="en-US" dirty="0" smtClean="0">
                <a:solidFill>
                  <a:srgbClr val="FF0000"/>
                </a:solidFill>
                <a:latin typeface="Cambria" pitchFamily="18" charset="0"/>
              </a:rPr>
              <a:t>Risk </a:t>
            </a:r>
            <a:r>
              <a:rPr lang="en-US" dirty="0">
                <a:solidFill>
                  <a:srgbClr val="FF0000"/>
                </a:solidFill>
                <a:latin typeface="Cambria" pitchFamily="18" charset="0"/>
              </a:rPr>
              <a:t>factors;</a:t>
            </a:r>
          </a:p>
          <a:p>
            <a:pPr algn="just"/>
            <a:r>
              <a:rPr lang="en-US" dirty="0" smtClean="0">
                <a:latin typeface="Cambria" pitchFamily="18" charset="0"/>
              </a:rPr>
              <a:t>Exposure </a:t>
            </a:r>
            <a:r>
              <a:rPr lang="en-US" dirty="0">
                <a:latin typeface="Cambria" pitchFamily="18" charset="0"/>
              </a:rPr>
              <a:t>to sources of infectious bacilli—principally sputum-positive patients, Rate of active infection in the population, Crowding, Low socioeconomic status, Inadequacy of medical care, Age (high risk in infancy and in the elderly), Undernutrition, Immunologic status, coexisting diseases (eg, silicosis, diabetes), and other individual host resistance factors. </a:t>
            </a:r>
          </a:p>
        </p:txBody>
      </p:sp>
    </p:spTree>
    <p:extLst>
      <p:ext uri="{BB962C8B-B14F-4D97-AF65-F5344CB8AC3E}">
        <p14:creationId xmlns="" xmlns:p14="http://schemas.microsoft.com/office/powerpoint/2010/main" val="22638513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TRANSMISSION</a:t>
            </a:r>
            <a:endParaRPr lang="en-US" dirty="0">
              <a:solidFill>
                <a:srgbClr val="FF0000"/>
              </a:solidFill>
            </a:endParaRP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447800" y="1447800"/>
            <a:ext cx="6324600" cy="4953000"/>
          </a:xfrm>
          <a:prstGeom prst="rect">
            <a:avLst/>
          </a:prstGeom>
          <a:noFill/>
          <a:ln w="9525">
            <a:noFill/>
            <a:miter lim="800000"/>
            <a:headEnd/>
            <a:tailEnd/>
          </a:ln>
        </p:spPr>
      </p:pic>
    </p:spTree>
    <p:extLst>
      <p:ext uri="{BB962C8B-B14F-4D97-AF65-F5344CB8AC3E}">
        <p14:creationId xmlns="" xmlns:p14="http://schemas.microsoft.com/office/powerpoint/2010/main" val="11335292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a:solidFill>
                  <a:srgbClr val="FF0000"/>
                </a:solidFill>
                <a:latin typeface="Cambria" pitchFamily="18" charset="0"/>
              </a:rPr>
              <a:t/>
            </a:r>
            <a:br>
              <a:rPr lang="en-US" b="1" dirty="0">
                <a:solidFill>
                  <a:srgbClr val="FF0000"/>
                </a:solidFill>
                <a:latin typeface="Cambria" pitchFamily="18" charset="0"/>
              </a:rPr>
            </a:br>
            <a:r>
              <a:rPr lang="en-US" b="1" dirty="0" smtClean="0">
                <a:solidFill>
                  <a:srgbClr val="FF0000"/>
                </a:solidFill>
                <a:latin typeface="Cambria" pitchFamily="18" charset="0"/>
              </a:rPr>
              <a:t>Pathogenesis</a:t>
            </a:r>
            <a:r>
              <a:rPr lang="en-US" b="1" dirty="0">
                <a:solidFill>
                  <a:srgbClr val="FF0000"/>
                </a:solidFill>
                <a:latin typeface="Cambria" pitchFamily="18" charset="0"/>
              </a:rPr>
              <a:t/>
            </a:r>
            <a:br>
              <a:rPr lang="en-US" b="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219200"/>
            <a:ext cx="9144000" cy="5638800"/>
          </a:xfrm>
        </p:spPr>
        <p:txBody>
          <a:bodyPr>
            <a:normAutofit/>
          </a:bodyPr>
          <a:lstStyle/>
          <a:p>
            <a:pPr algn="just"/>
            <a:r>
              <a:rPr lang="en-US" dirty="0" smtClean="0">
                <a:latin typeface="Cambria" pitchFamily="18" charset="0"/>
              </a:rPr>
              <a:t>Mycobacteria </a:t>
            </a:r>
            <a:r>
              <a:rPr lang="en-US" dirty="0">
                <a:latin typeface="Cambria" pitchFamily="18" charset="0"/>
              </a:rPr>
              <a:t>in droplets 1–5 m in diameter are inhaled and reach alveoli. The disease results from establishment and proliferation of virulent organisms and interactions with the host.</a:t>
            </a:r>
          </a:p>
          <a:p>
            <a:pPr algn="just"/>
            <a:r>
              <a:rPr lang="en-US" dirty="0" smtClean="0">
                <a:latin typeface="Cambria" pitchFamily="18" charset="0"/>
              </a:rPr>
              <a:t>Resistance </a:t>
            </a:r>
            <a:r>
              <a:rPr lang="en-US" dirty="0">
                <a:latin typeface="Cambria" pitchFamily="18" charset="0"/>
              </a:rPr>
              <a:t>and hypersensitivity of the host greatly influence the development of the disease.</a:t>
            </a:r>
          </a:p>
          <a:p>
            <a:pPr marL="64008" indent="0" algn="just">
              <a:buNone/>
            </a:pPr>
            <a:r>
              <a:rPr lang="en-US" b="1" dirty="0">
                <a:solidFill>
                  <a:srgbClr val="FF0000"/>
                </a:solidFill>
                <a:latin typeface="Cambria" pitchFamily="18" charset="0"/>
              </a:rPr>
              <a:t>Pathology</a:t>
            </a:r>
          </a:p>
          <a:p>
            <a:pPr algn="just"/>
            <a:r>
              <a:rPr lang="en-US" dirty="0" smtClean="0">
                <a:latin typeface="Cambria" pitchFamily="18" charset="0"/>
              </a:rPr>
              <a:t>The </a:t>
            </a:r>
            <a:r>
              <a:rPr lang="en-US" dirty="0">
                <a:latin typeface="Cambria" pitchFamily="18" charset="0"/>
              </a:rPr>
              <a:t>production and development of lesions and their healing or progression are determined by</a:t>
            </a:r>
            <a:r>
              <a:rPr lang="en-US" dirty="0" smtClean="0">
                <a:latin typeface="Cambria" pitchFamily="18" charset="0"/>
              </a:rPr>
              <a:t>;</a:t>
            </a:r>
          </a:p>
          <a:p>
            <a:pPr marL="64008" indent="0" algn="just">
              <a:buNone/>
            </a:pPr>
            <a:r>
              <a:rPr lang="en-US" dirty="0">
                <a:latin typeface="Cambria" pitchFamily="18" charset="0"/>
              </a:rPr>
              <a:t>-</a:t>
            </a:r>
            <a:r>
              <a:rPr lang="en-US" dirty="0" smtClean="0">
                <a:latin typeface="Cambria" pitchFamily="18" charset="0"/>
              </a:rPr>
              <a:t>(</a:t>
            </a:r>
            <a:r>
              <a:rPr lang="en-US" dirty="0">
                <a:latin typeface="Cambria" pitchFamily="18" charset="0"/>
              </a:rPr>
              <a:t>1) the number of mycobacteria in the and </a:t>
            </a:r>
            <a:endParaRPr lang="en-US" dirty="0" smtClean="0">
              <a:latin typeface="Cambria" pitchFamily="18" charset="0"/>
            </a:endParaRPr>
          </a:p>
          <a:p>
            <a:pPr marL="64008" indent="0" algn="just">
              <a:buNone/>
            </a:pPr>
            <a:r>
              <a:rPr lang="en-US" dirty="0" smtClean="0">
                <a:latin typeface="Cambria" pitchFamily="18" charset="0"/>
              </a:rPr>
              <a:t>-(</a:t>
            </a:r>
            <a:r>
              <a:rPr lang="en-US" dirty="0">
                <a:latin typeface="Cambria" pitchFamily="18" charset="0"/>
              </a:rPr>
              <a:t>2) the resistance and hypersensitivity of the host.</a:t>
            </a:r>
          </a:p>
        </p:txBody>
      </p:sp>
    </p:spTree>
    <p:extLst>
      <p:ext uri="{BB962C8B-B14F-4D97-AF65-F5344CB8AC3E}">
        <p14:creationId xmlns="" xmlns:p14="http://schemas.microsoft.com/office/powerpoint/2010/main" val="29812266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sz="4400" b="1" dirty="0">
                <a:solidFill>
                  <a:srgbClr val="FF0000"/>
                </a:solidFill>
                <a:latin typeface="Cambria" pitchFamily="18" charset="0"/>
              </a:rPr>
              <a:t>Spread of Organisms in the Host</a:t>
            </a:r>
            <a:br>
              <a:rPr lang="en-US" sz="4400" b="1" dirty="0">
                <a:solidFill>
                  <a:srgbClr val="FF0000"/>
                </a:solidFill>
                <a:latin typeface="Cambria" pitchFamily="18" charset="0"/>
              </a:rPr>
            </a:br>
            <a:endParaRPr lang="en-US" dirty="0">
              <a:solidFill>
                <a:srgbClr val="FF0000"/>
              </a:solidFill>
            </a:endParaRPr>
          </a:p>
        </p:txBody>
      </p:sp>
      <p:sp>
        <p:nvSpPr>
          <p:cNvPr id="3" name="Content Placeholder 2"/>
          <p:cNvSpPr>
            <a:spLocks noGrp="1"/>
          </p:cNvSpPr>
          <p:nvPr>
            <p:ph sz="quarter" idx="1"/>
          </p:nvPr>
        </p:nvSpPr>
        <p:spPr>
          <a:xfrm>
            <a:off x="0" y="914400"/>
            <a:ext cx="9144000" cy="6324600"/>
          </a:xfrm>
        </p:spPr>
        <p:txBody>
          <a:bodyPr>
            <a:noAutofit/>
          </a:bodyPr>
          <a:lstStyle/>
          <a:p>
            <a:pPr algn="just"/>
            <a:endParaRPr lang="en-US" sz="2500" dirty="0" smtClean="0">
              <a:latin typeface="Cambria" pitchFamily="18" charset="0"/>
            </a:endParaRPr>
          </a:p>
          <a:p>
            <a:pPr algn="just"/>
            <a:r>
              <a:rPr lang="en-US" sz="2500" dirty="0" smtClean="0">
                <a:latin typeface="Cambria" pitchFamily="18" charset="0"/>
              </a:rPr>
              <a:t>Spread </a:t>
            </a:r>
            <a:r>
              <a:rPr lang="en-US" sz="2500" dirty="0">
                <a:latin typeface="Cambria" pitchFamily="18" charset="0"/>
              </a:rPr>
              <a:t>by direct extension, through the lymphatic channels and bloodstream, and via the bronchi and gastrointestinal tract.</a:t>
            </a:r>
          </a:p>
          <a:p>
            <a:pPr algn="just"/>
            <a:r>
              <a:rPr lang="en-US" sz="2500" dirty="0" smtClean="0">
                <a:latin typeface="Cambria" pitchFamily="18" charset="0"/>
              </a:rPr>
              <a:t>In </a:t>
            </a:r>
            <a:r>
              <a:rPr lang="en-US" sz="2500" dirty="0">
                <a:latin typeface="Cambria" pitchFamily="18" charset="0"/>
              </a:rPr>
              <a:t>the first infection, tubercle bacilli always spread from the initial site via the lymphatics to the regional lymph nodes.</a:t>
            </a:r>
          </a:p>
          <a:p>
            <a:pPr algn="just"/>
            <a:r>
              <a:rPr lang="en-US" sz="2500" dirty="0" smtClean="0">
                <a:latin typeface="Cambria" pitchFamily="18" charset="0"/>
              </a:rPr>
              <a:t>The </a:t>
            </a:r>
            <a:r>
              <a:rPr lang="en-US" sz="2500" dirty="0">
                <a:latin typeface="Cambria" pitchFamily="18" charset="0"/>
              </a:rPr>
              <a:t>bacilli may spread farther and reach the bloodstream, which in turn distributes bacilli to all organs (</a:t>
            </a:r>
            <a:r>
              <a:rPr lang="en-US" sz="2500" dirty="0" err="1">
                <a:latin typeface="Cambria" pitchFamily="18" charset="0"/>
              </a:rPr>
              <a:t>miliary</a:t>
            </a:r>
            <a:r>
              <a:rPr lang="en-US" sz="2500" dirty="0">
                <a:latin typeface="Cambria" pitchFamily="18" charset="0"/>
              </a:rPr>
              <a:t> distribution). The bloodstream can be invaded also by erosion of a vein by a </a:t>
            </a:r>
            <a:r>
              <a:rPr lang="en-US" sz="2500" dirty="0" err="1">
                <a:latin typeface="Cambria" pitchFamily="18" charset="0"/>
              </a:rPr>
              <a:t>caseating</a:t>
            </a:r>
            <a:r>
              <a:rPr lang="en-US" sz="2500" dirty="0">
                <a:latin typeface="Cambria" pitchFamily="18" charset="0"/>
              </a:rPr>
              <a:t> tubercle or lymph node. If a </a:t>
            </a:r>
            <a:r>
              <a:rPr lang="en-US" sz="2500" dirty="0" err="1">
                <a:latin typeface="Cambria" pitchFamily="18" charset="0"/>
              </a:rPr>
              <a:t>caseating</a:t>
            </a:r>
            <a:r>
              <a:rPr lang="en-US" sz="2500" dirty="0">
                <a:latin typeface="Cambria" pitchFamily="18" charset="0"/>
              </a:rPr>
              <a:t> lesion discharges its contents into a bronchus, they are aspirated and distributed to other parts of the lungs or are swallowed and passed into the stomach and intestines.</a:t>
            </a:r>
          </a:p>
        </p:txBody>
      </p:sp>
    </p:spTree>
    <p:extLst>
      <p:ext uri="{BB962C8B-B14F-4D97-AF65-F5344CB8AC3E}">
        <p14:creationId xmlns="" xmlns:p14="http://schemas.microsoft.com/office/powerpoint/2010/main" val="22501868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a:solidFill>
                  <a:srgbClr val="FF0000"/>
                </a:solidFill>
                <a:latin typeface="Cambria" pitchFamily="18" charset="0"/>
              </a:rPr>
              <a:t>Course of Infection and Disease</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1676400"/>
            <a:ext cx="9144000" cy="5181600"/>
          </a:xfrm>
        </p:spPr>
        <p:txBody>
          <a:bodyPr>
            <a:normAutofit/>
          </a:bodyPr>
          <a:lstStyle/>
          <a:p>
            <a:r>
              <a:rPr lang="en-US" sz="3200" dirty="0" smtClean="0">
                <a:latin typeface="Cambria" pitchFamily="18" charset="0"/>
              </a:rPr>
              <a:t>Only </a:t>
            </a:r>
            <a:r>
              <a:rPr lang="en-US" sz="3200" dirty="0">
                <a:latin typeface="Cambria" pitchFamily="18" charset="0"/>
              </a:rPr>
              <a:t>5% infected people develop clinical disease</a:t>
            </a:r>
          </a:p>
          <a:p>
            <a:r>
              <a:rPr lang="en-US" sz="3200" dirty="0" smtClean="0">
                <a:latin typeface="Cambria" pitchFamily="18" charset="0"/>
              </a:rPr>
              <a:t>Untreated</a:t>
            </a:r>
            <a:r>
              <a:rPr lang="en-US" sz="3200" dirty="0">
                <a:latin typeface="Cambria" pitchFamily="18" charset="0"/>
              </a:rPr>
              <a:t>, the disease progresses slowly; majority of TB cases contained in lungs</a:t>
            </a:r>
          </a:p>
          <a:p>
            <a:r>
              <a:rPr lang="en-US" sz="3200" dirty="0" smtClean="0">
                <a:latin typeface="Cambria" pitchFamily="18" charset="0"/>
              </a:rPr>
              <a:t>Clinical </a:t>
            </a:r>
            <a:r>
              <a:rPr lang="en-US" sz="3200" dirty="0">
                <a:latin typeface="Cambria" pitchFamily="18" charset="0"/>
              </a:rPr>
              <a:t>tuberculosis divided into:</a:t>
            </a:r>
          </a:p>
          <a:p>
            <a:pPr marL="64008" indent="0">
              <a:buNone/>
            </a:pPr>
            <a:r>
              <a:rPr lang="en-US" sz="3200" dirty="0" smtClean="0">
                <a:latin typeface="Cambria" pitchFamily="18" charset="0"/>
              </a:rPr>
              <a:t>                 -Primary </a:t>
            </a:r>
            <a:r>
              <a:rPr lang="en-US" sz="3200" dirty="0">
                <a:latin typeface="Cambria" pitchFamily="18" charset="0"/>
              </a:rPr>
              <a:t>tuberculosis</a:t>
            </a:r>
          </a:p>
          <a:p>
            <a:pPr marL="64008" indent="0">
              <a:buNone/>
            </a:pPr>
            <a:r>
              <a:rPr lang="en-US" sz="3200" dirty="0" smtClean="0">
                <a:latin typeface="Cambria" pitchFamily="18" charset="0"/>
              </a:rPr>
              <a:t>                 -Secondary </a:t>
            </a:r>
            <a:r>
              <a:rPr lang="en-US" sz="3200" dirty="0">
                <a:latin typeface="Cambria" pitchFamily="18" charset="0"/>
              </a:rPr>
              <a:t>tuberculosis (reactivation or </a:t>
            </a:r>
            <a:r>
              <a:rPr lang="en-US" sz="3200" dirty="0" smtClean="0">
                <a:latin typeface="Cambria" pitchFamily="18" charset="0"/>
              </a:rPr>
              <a:t>   reinfection</a:t>
            </a:r>
            <a:r>
              <a:rPr lang="en-US" sz="3200" dirty="0">
                <a:latin typeface="Cambria" pitchFamily="18" charset="0"/>
              </a:rPr>
              <a:t>)</a:t>
            </a:r>
          </a:p>
          <a:p>
            <a:pPr marL="64008" indent="0">
              <a:buNone/>
            </a:pPr>
            <a:r>
              <a:rPr lang="en-US" sz="3200" dirty="0" smtClean="0">
                <a:latin typeface="Cambria" pitchFamily="18" charset="0"/>
              </a:rPr>
              <a:t>                  -Disseminated </a:t>
            </a:r>
            <a:r>
              <a:rPr lang="en-US" sz="3200" dirty="0">
                <a:latin typeface="Cambria" pitchFamily="18" charset="0"/>
              </a:rPr>
              <a:t>tuberculosis</a:t>
            </a:r>
          </a:p>
        </p:txBody>
      </p:sp>
    </p:spTree>
    <p:extLst>
      <p:ext uri="{BB962C8B-B14F-4D97-AF65-F5344CB8AC3E}">
        <p14:creationId xmlns="" xmlns:p14="http://schemas.microsoft.com/office/powerpoint/2010/main" val="36186226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solidFill>
                  <a:srgbClr val="FF0000"/>
                </a:solidFill>
                <a:latin typeface="Cambria" pitchFamily="18" charset="0"/>
              </a:rPr>
              <a:t/>
            </a:r>
            <a:br>
              <a:rPr lang="en-US" b="1" dirty="0" smtClean="0">
                <a:solidFill>
                  <a:srgbClr val="FF0000"/>
                </a:solidFill>
                <a:latin typeface="Cambria" pitchFamily="18" charset="0"/>
              </a:rPr>
            </a:br>
            <a:r>
              <a:rPr lang="en-US" b="1" dirty="0" smtClean="0">
                <a:solidFill>
                  <a:srgbClr val="FF0000"/>
                </a:solidFill>
                <a:latin typeface="Cambria" pitchFamily="18" charset="0"/>
              </a:rPr>
              <a:t>Primary </a:t>
            </a:r>
            <a:r>
              <a:rPr lang="en-US" b="1" dirty="0">
                <a:solidFill>
                  <a:srgbClr val="FF0000"/>
                </a:solidFill>
                <a:latin typeface="Cambria" pitchFamily="18" charset="0"/>
              </a:rPr>
              <a:t>TB</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1295400"/>
            <a:ext cx="9144000" cy="5562600"/>
          </a:xfrm>
        </p:spPr>
        <p:txBody>
          <a:bodyPr>
            <a:noAutofit/>
          </a:bodyPr>
          <a:lstStyle/>
          <a:p>
            <a:pPr algn="just"/>
            <a:r>
              <a:rPr lang="en-US" sz="3200" dirty="0" smtClean="0">
                <a:latin typeface="Cambria" pitchFamily="18" charset="0"/>
              </a:rPr>
              <a:t>Infectious </a:t>
            </a:r>
            <a:r>
              <a:rPr lang="en-US" sz="3200" dirty="0">
                <a:latin typeface="Cambria" pitchFamily="18" charset="0"/>
              </a:rPr>
              <a:t>dose 10 cells</a:t>
            </a:r>
          </a:p>
          <a:p>
            <a:pPr algn="just"/>
            <a:r>
              <a:rPr lang="en-US" sz="3200" dirty="0" err="1" smtClean="0">
                <a:latin typeface="Cambria" pitchFamily="18" charset="0"/>
              </a:rPr>
              <a:t>Phagocytosed</a:t>
            </a:r>
            <a:r>
              <a:rPr lang="en-US" sz="3200" dirty="0" smtClean="0">
                <a:latin typeface="Cambria" pitchFamily="18" charset="0"/>
              </a:rPr>
              <a:t> </a:t>
            </a:r>
            <a:r>
              <a:rPr lang="en-US" sz="3200" dirty="0">
                <a:latin typeface="Cambria" pitchFamily="18" charset="0"/>
              </a:rPr>
              <a:t>by alveolar macrophages and multiply intracellularly</a:t>
            </a:r>
          </a:p>
          <a:p>
            <a:pPr algn="just"/>
            <a:r>
              <a:rPr lang="en-US" sz="3200" dirty="0" smtClean="0">
                <a:latin typeface="Cambria" pitchFamily="18" charset="0"/>
              </a:rPr>
              <a:t>After </a:t>
            </a:r>
            <a:r>
              <a:rPr lang="en-US" sz="3200" dirty="0">
                <a:latin typeface="Cambria" pitchFamily="18" charset="0"/>
              </a:rPr>
              <a:t>3-4 weeks immune system attacks, forming tubercles, granulomas consisting of a central core containing bacilli surrounded by WBCs – </a:t>
            </a:r>
            <a:r>
              <a:rPr lang="en-US" sz="3200" b="1" dirty="0">
                <a:latin typeface="Cambria" pitchFamily="18" charset="0"/>
              </a:rPr>
              <a:t>tubercle</a:t>
            </a:r>
          </a:p>
          <a:p>
            <a:pPr algn="just"/>
            <a:r>
              <a:rPr lang="en-US" sz="3200" dirty="0" smtClean="0">
                <a:latin typeface="Cambria" pitchFamily="18" charset="0"/>
              </a:rPr>
              <a:t>If </a:t>
            </a:r>
            <a:r>
              <a:rPr lang="en-US" sz="3200" dirty="0">
                <a:latin typeface="Cambria" pitchFamily="18" charset="0"/>
              </a:rPr>
              <a:t>center of tubercle breaks down into necrotic </a:t>
            </a:r>
            <a:r>
              <a:rPr lang="en-US" sz="3200" b="1" dirty="0" err="1">
                <a:latin typeface="Cambria" pitchFamily="18" charset="0"/>
              </a:rPr>
              <a:t>caseous</a:t>
            </a:r>
            <a:r>
              <a:rPr lang="en-US" sz="3200" b="1" dirty="0">
                <a:latin typeface="Cambria" pitchFamily="18" charset="0"/>
              </a:rPr>
              <a:t> </a:t>
            </a:r>
            <a:r>
              <a:rPr lang="en-US" sz="3200" dirty="0">
                <a:latin typeface="Cambria" pitchFamily="18" charset="0"/>
              </a:rPr>
              <a:t>lesions, they gradually heal by calcification.</a:t>
            </a:r>
          </a:p>
        </p:txBody>
      </p:sp>
    </p:spTree>
    <p:extLst>
      <p:ext uri="{BB962C8B-B14F-4D97-AF65-F5344CB8AC3E}">
        <p14:creationId xmlns="" xmlns:p14="http://schemas.microsoft.com/office/powerpoint/2010/main" val="19589249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solidFill>
                  <a:srgbClr val="FF0000"/>
                </a:solidFill>
                <a:latin typeface="Cambria" pitchFamily="18" charset="0"/>
              </a:rPr>
              <a:t>Secondary </a:t>
            </a:r>
            <a:r>
              <a:rPr lang="en-US" b="1" dirty="0">
                <a:solidFill>
                  <a:srgbClr val="FF0000"/>
                </a:solidFill>
                <a:latin typeface="Cambria" pitchFamily="18" charset="0"/>
              </a:rPr>
              <a:t>TB</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1676400"/>
            <a:ext cx="9144000" cy="5181600"/>
          </a:xfrm>
        </p:spPr>
        <p:txBody>
          <a:bodyPr>
            <a:normAutofit/>
          </a:bodyPr>
          <a:lstStyle/>
          <a:p>
            <a:pPr algn="just"/>
            <a:r>
              <a:rPr lang="en-US" dirty="0" smtClean="0">
                <a:latin typeface="Cambria" pitchFamily="18" charset="0"/>
              </a:rPr>
              <a:t>If </a:t>
            </a:r>
            <a:r>
              <a:rPr lang="en-US" dirty="0">
                <a:latin typeface="Cambria" pitchFamily="18" charset="0"/>
              </a:rPr>
              <a:t>patient doesn’t recover from primary tuberculosis, reactivation of bacilli can occur.</a:t>
            </a:r>
          </a:p>
          <a:p>
            <a:pPr algn="just"/>
            <a:r>
              <a:rPr lang="en-US" dirty="0" smtClean="0">
                <a:latin typeface="Cambria" pitchFamily="18" charset="0"/>
              </a:rPr>
              <a:t>Tubercles </a:t>
            </a:r>
            <a:r>
              <a:rPr lang="en-US" dirty="0">
                <a:latin typeface="Cambria" pitchFamily="18" charset="0"/>
              </a:rPr>
              <a:t>expand and drain into the bronchial tubes and upper respiratory tract.</a:t>
            </a:r>
          </a:p>
          <a:p>
            <a:pPr algn="just"/>
            <a:r>
              <a:rPr lang="en-US" dirty="0" smtClean="0">
                <a:latin typeface="Cambria" pitchFamily="18" charset="0"/>
              </a:rPr>
              <a:t>Gradually </a:t>
            </a:r>
            <a:r>
              <a:rPr lang="en-US" dirty="0">
                <a:latin typeface="Cambria" pitchFamily="18" charset="0"/>
              </a:rPr>
              <a:t>the patient experiences more severe symptoms.</a:t>
            </a:r>
          </a:p>
          <a:p>
            <a:pPr algn="just"/>
            <a:r>
              <a:rPr lang="en-US" dirty="0" smtClean="0">
                <a:latin typeface="Cambria" pitchFamily="18" charset="0"/>
              </a:rPr>
              <a:t>violent </a:t>
            </a:r>
            <a:r>
              <a:rPr lang="en-US" dirty="0">
                <a:latin typeface="Cambria" pitchFamily="18" charset="0"/>
              </a:rPr>
              <a:t>coughing, greenish or bloody sputum, fever, anorexia, weight loss, fatigue</a:t>
            </a:r>
          </a:p>
          <a:p>
            <a:pPr algn="just"/>
            <a:r>
              <a:rPr lang="en-US" dirty="0" smtClean="0">
                <a:latin typeface="Cambria" pitchFamily="18" charset="0"/>
              </a:rPr>
              <a:t>Untreated</a:t>
            </a:r>
            <a:r>
              <a:rPr lang="en-US" dirty="0">
                <a:latin typeface="Cambria" pitchFamily="18" charset="0"/>
              </a:rPr>
              <a:t>, 60% mortality rate</a:t>
            </a:r>
          </a:p>
        </p:txBody>
      </p:sp>
    </p:spTree>
    <p:extLst>
      <p:ext uri="{BB962C8B-B14F-4D97-AF65-F5344CB8AC3E}">
        <p14:creationId xmlns="" xmlns:p14="http://schemas.microsoft.com/office/powerpoint/2010/main" val="33546385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err="1">
                <a:solidFill>
                  <a:srgbClr val="FF0000"/>
                </a:solidFill>
                <a:latin typeface="Cambria" pitchFamily="18" charset="0"/>
              </a:rPr>
              <a:t>Extrapulmonary</a:t>
            </a:r>
            <a:r>
              <a:rPr lang="en-US" b="1" dirty="0">
                <a:solidFill>
                  <a:srgbClr val="FF0000"/>
                </a:solidFill>
                <a:latin typeface="Cambria" pitchFamily="18" charset="0"/>
              </a:rPr>
              <a:t> TB</a:t>
            </a:r>
            <a:br>
              <a:rPr lang="en-US" b="1" dirty="0">
                <a:solidFill>
                  <a:srgbClr val="FF0000"/>
                </a:solidFill>
                <a:latin typeface="Cambria" pitchFamily="18" charset="0"/>
              </a:rPr>
            </a:br>
            <a:endParaRPr lang="en-US" b="1" dirty="0">
              <a:solidFill>
                <a:srgbClr val="FF0000"/>
              </a:solidFill>
              <a:latin typeface="Cambria" pitchFamily="18" charset="0"/>
            </a:endParaRPr>
          </a:p>
        </p:txBody>
      </p:sp>
      <p:sp>
        <p:nvSpPr>
          <p:cNvPr id="3" name="Content Placeholder 2"/>
          <p:cNvSpPr>
            <a:spLocks noGrp="1"/>
          </p:cNvSpPr>
          <p:nvPr>
            <p:ph sz="quarter" idx="1"/>
          </p:nvPr>
        </p:nvSpPr>
        <p:spPr>
          <a:xfrm>
            <a:off x="0" y="1882808"/>
            <a:ext cx="9144000" cy="4572000"/>
          </a:xfrm>
        </p:spPr>
        <p:txBody>
          <a:bodyPr>
            <a:normAutofit/>
          </a:bodyPr>
          <a:lstStyle/>
          <a:p>
            <a:r>
              <a:rPr lang="en-US" sz="3200" dirty="0" smtClean="0">
                <a:latin typeface="Cambria" pitchFamily="18" charset="0"/>
              </a:rPr>
              <a:t>During </a:t>
            </a:r>
            <a:r>
              <a:rPr lang="en-US" sz="3200" dirty="0">
                <a:latin typeface="Cambria" pitchFamily="18" charset="0"/>
              </a:rPr>
              <a:t>secondary TB, bacilli disseminate to regional lymph nodes, kidneys, long bones, genital tract, brain, and meninges.</a:t>
            </a:r>
          </a:p>
          <a:p>
            <a:r>
              <a:rPr lang="en-US" sz="3200" dirty="0" smtClean="0">
                <a:latin typeface="Cambria" pitchFamily="18" charset="0"/>
              </a:rPr>
              <a:t>These </a:t>
            </a:r>
            <a:r>
              <a:rPr lang="en-US" sz="3200" dirty="0">
                <a:latin typeface="Cambria" pitchFamily="18" charset="0"/>
              </a:rPr>
              <a:t>complications are grave.</a:t>
            </a:r>
          </a:p>
        </p:txBody>
      </p:sp>
    </p:spTree>
    <p:extLst>
      <p:ext uri="{BB962C8B-B14F-4D97-AF65-F5344CB8AC3E}">
        <p14:creationId xmlns="" xmlns:p14="http://schemas.microsoft.com/office/powerpoint/2010/main" val="8978812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r>
              <a:rPr lang="en-US" b="1" dirty="0">
                <a:solidFill>
                  <a:srgbClr val="FF0000"/>
                </a:solidFill>
                <a:latin typeface="Cambria" pitchFamily="18" charset="0"/>
              </a:rPr>
              <a:t>Diagnostic Laboratory Tests</a:t>
            </a:r>
            <a:br>
              <a:rPr lang="en-US" b="1" dirty="0">
                <a:solidFill>
                  <a:srgbClr val="FF0000"/>
                </a:solidFill>
                <a:latin typeface="Cambria" pitchFamily="18" charset="0"/>
              </a:rPr>
            </a:br>
            <a:endParaRPr lang="en-US" dirty="0">
              <a:solidFill>
                <a:srgbClr val="FF0000"/>
              </a:solidFill>
              <a:latin typeface="Cambria" pitchFamily="18" charset="0"/>
            </a:endParaRPr>
          </a:p>
        </p:txBody>
      </p:sp>
      <p:sp>
        <p:nvSpPr>
          <p:cNvPr id="3" name="Content Placeholder 2"/>
          <p:cNvSpPr>
            <a:spLocks noGrp="1"/>
          </p:cNvSpPr>
          <p:nvPr>
            <p:ph sz="quarter" idx="1"/>
          </p:nvPr>
        </p:nvSpPr>
        <p:spPr>
          <a:xfrm>
            <a:off x="0" y="1219200"/>
            <a:ext cx="9144000" cy="5562600"/>
          </a:xfrm>
        </p:spPr>
        <p:txBody>
          <a:bodyPr>
            <a:normAutofit fontScale="92500" lnSpcReduction="20000"/>
          </a:bodyPr>
          <a:lstStyle/>
          <a:p>
            <a:pPr marL="64008" indent="0">
              <a:buNone/>
            </a:pPr>
            <a:endParaRPr lang="en-US" dirty="0"/>
          </a:p>
          <a:p>
            <a:pPr algn="just"/>
            <a:r>
              <a:rPr lang="en-US" sz="3500" dirty="0" smtClean="0">
                <a:latin typeface="Cambria" pitchFamily="18" charset="0"/>
              </a:rPr>
              <a:t>Specimens </a:t>
            </a:r>
            <a:r>
              <a:rPr lang="en-US" sz="3500" dirty="0">
                <a:latin typeface="Cambria" pitchFamily="18" charset="0"/>
              </a:rPr>
              <a:t>- fresh sputum, gastric washings, urine, pleural fluid, cerebrospinal fluid, joint fluid, biopsy material, blood, or other suspected material.</a:t>
            </a:r>
          </a:p>
          <a:p>
            <a:pPr algn="just"/>
            <a:r>
              <a:rPr lang="en-US" sz="3500" dirty="0" smtClean="0">
                <a:latin typeface="Cambria" pitchFamily="18" charset="0"/>
              </a:rPr>
              <a:t>Smears </a:t>
            </a:r>
            <a:r>
              <a:rPr lang="en-US" sz="3500" dirty="0">
                <a:latin typeface="Cambria" pitchFamily="18" charset="0"/>
              </a:rPr>
              <a:t>- Sputum, exudates, or other material is examined for acid-fast bacilli by Ziehl-Neelsen staining. Stains of gastric washings and urine generally are not recommended, because saprophytic mycobacteria may be present and yield a positive stain.</a:t>
            </a:r>
          </a:p>
          <a:p>
            <a:pPr algn="just"/>
            <a:r>
              <a:rPr lang="en-US" sz="3500" dirty="0" smtClean="0">
                <a:latin typeface="Cambria" pitchFamily="18" charset="0"/>
              </a:rPr>
              <a:t>Fluorescence </a:t>
            </a:r>
            <a:r>
              <a:rPr lang="en-US" sz="3500" dirty="0">
                <a:latin typeface="Cambria" pitchFamily="18" charset="0"/>
              </a:rPr>
              <a:t>microscopy is more sensitive than acid-fast</a:t>
            </a:r>
          </a:p>
        </p:txBody>
      </p:sp>
    </p:spTree>
    <p:extLst>
      <p:ext uri="{BB962C8B-B14F-4D97-AF65-F5344CB8AC3E}">
        <p14:creationId xmlns="" xmlns:p14="http://schemas.microsoft.com/office/powerpoint/2010/main" val="26702624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76400"/>
            <a:ext cx="8686800" cy="5181600"/>
          </a:xfrm>
        </p:spPr>
        <p:txBody>
          <a:bodyPr>
            <a:normAutofit/>
          </a:bodyPr>
          <a:lstStyle/>
          <a:p>
            <a:pPr algn="just"/>
            <a:r>
              <a:rPr lang="en-US" dirty="0">
                <a:latin typeface="Cambria" pitchFamily="18" charset="0"/>
              </a:rPr>
              <a:t>The sputum sample for culture is treated with </a:t>
            </a:r>
            <a:r>
              <a:rPr lang="en-US" dirty="0" err="1">
                <a:latin typeface="Cambria" pitchFamily="18" charset="0"/>
              </a:rPr>
              <a:t>NaOH</a:t>
            </a:r>
            <a:r>
              <a:rPr lang="en-US" dirty="0">
                <a:latin typeface="Cambria" pitchFamily="18" charset="0"/>
              </a:rPr>
              <a:t> which kills other contaminating bacteria but not MTB because cells are resistant to alkaline compounds by virtue of their lipid layer.</a:t>
            </a:r>
          </a:p>
          <a:p>
            <a:pPr algn="just"/>
            <a:r>
              <a:rPr lang="en-US" dirty="0" smtClean="0">
                <a:latin typeface="Cambria" pitchFamily="18" charset="0"/>
              </a:rPr>
              <a:t>Two </a:t>
            </a:r>
            <a:r>
              <a:rPr lang="en-US" dirty="0">
                <a:latin typeface="Cambria" pitchFamily="18" charset="0"/>
              </a:rPr>
              <a:t>media are used to grow MTB </a:t>
            </a:r>
            <a:r>
              <a:rPr lang="en-US" b="1" dirty="0">
                <a:latin typeface="Cambria" pitchFamily="18" charset="0"/>
              </a:rPr>
              <a:t>- </a:t>
            </a:r>
            <a:r>
              <a:rPr lang="en-US" b="1" dirty="0" err="1">
                <a:latin typeface="Cambria" pitchFamily="18" charset="0"/>
              </a:rPr>
              <a:t>Middlebrook's</a:t>
            </a:r>
            <a:r>
              <a:rPr lang="en-US" b="1" dirty="0">
                <a:latin typeface="Cambria" pitchFamily="18" charset="0"/>
              </a:rPr>
              <a:t> medium </a:t>
            </a:r>
            <a:r>
              <a:rPr lang="en-US" dirty="0">
                <a:latin typeface="Cambria" pitchFamily="18" charset="0"/>
              </a:rPr>
              <a:t>and Lowenstein-Jensen medium</a:t>
            </a:r>
          </a:p>
          <a:p>
            <a:pPr algn="just"/>
            <a:r>
              <a:rPr lang="en-US" dirty="0" smtClean="0">
                <a:latin typeface="Cambria" pitchFamily="18" charset="0"/>
              </a:rPr>
              <a:t>Culturing </a:t>
            </a:r>
            <a:r>
              <a:rPr lang="en-US" dirty="0">
                <a:latin typeface="Cambria" pitchFamily="18" charset="0"/>
              </a:rPr>
              <a:t>can take 4-6 weeks to yield visible colonies. As a result, another method is commonly used call the </a:t>
            </a:r>
            <a:r>
              <a:rPr lang="en-US" b="1" dirty="0">
                <a:latin typeface="Cambria" pitchFamily="18" charset="0"/>
              </a:rPr>
              <a:t>BACTEC System</a:t>
            </a:r>
            <a:r>
              <a:rPr lang="en-US" dirty="0">
                <a:latin typeface="Cambria" pitchFamily="18" charset="0"/>
              </a:rPr>
              <a:t>. Using the BACTEC system, MTB growth can be detected in 9-16 days </a:t>
            </a:r>
            <a:r>
              <a:rPr lang="en-US" dirty="0" err="1">
                <a:latin typeface="Cambria" pitchFamily="18" charset="0"/>
              </a:rPr>
              <a:t>vs</a:t>
            </a:r>
            <a:r>
              <a:rPr lang="en-US" dirty="0">
                <a:latin typeface="Cambria" pitchFamily="18" charset="0"/>
              </a:rPr>
              <a:t> 4-6 weeks using conventional media. </a:t>
            </a:r>
          </a:p>
        </p:txBody>
      </p:sp>
    </p:spTree>
    <p:extLst>
      <p:ext uri="{BB962C8B-B14F-4D97-AF65-F5344CB8AC3E}">
        <p14:creationId xmlns="" xmlns:p14="http://schemas.microsoft.com/office/powerpoint/2010/main" val="2511607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4156</TotalTime>
  <Words>10137</Words>
  <Application>Microsoft Office PowerPoint</Application>
  <PresentationFormat>On-screen Show (4:3)</PresentationFormat>
  <Paragraphs>1049</Paragraphs>
  <Slides>194</Slides>
  <Notes>0</Notes>
  <HiddenSlides>0</HiddenSlides>
  <MMClips>0</MMClips>
  <ScaleCrop>false</ScaleCrop>
  <HeadingPairs>
    <vt:vector size="4" baseType="variant">
      <vt:variant>
        <vt:lpstr>Theme</vt:lpstr>
      </vt:variant>
      <vt:variant>
        <vt:i4>1</vt:i4>
      </vt:variant>
      <vt:variant>
        <vt:lpstr>Slide Titles</vt:lpstr>
      </vt:variant>
      <vt:variant>
        <vt:i4>194</vt:i4>
      </vt:variant>
    </vt:vector>
  </HeadingPairs>
  <TitlesOfParts>
    <vt:vector size="195" baseType="lpstr">
      <vt:lpstr>Civic</vt:lpstr>
      <vt:lpstr>KENYA MEDICAL TRAINING COLLEGE</vt:lpstr>
      <vt:lpstr>NEISSERIA  </vt:lpstr>
      <vt:lpstr>Family: Neisseriaceae  </vt:lpstr>
      <vt:lpstr> Genus: Neisseria  </vt:lpstr>
      <vt:lpstr> Neisseria gonorrhoeae:  </vt:lpstr>
      <vt:lpstr>Virulence factors:  </vt:lpstr>
      <vt:lpstr>Epidemiology of Gonorrhea  </vt:lpstr>
      <vt:lpstr> Pathogenesis of Neisseria gonorrhoeae  </vt:lpstr>
      <vt:lpstr>Slide 9</vt:lpstr>
      <vt:lpstr>Slide 10</vt:lpstr>
      <vt:lpstr>Pathogenesis cont…….</vt:lpstr>
      <vt:lpstr> GONORRHEA IN MEN:  Urethritis; Epididymitis  </vt:lpstr>
      <vt:lpstr>GONORRHEA IN WOMEN  </vt:lpstr>
      <vt:lpstr>GONORRHEA IN WOMEN conti….  </vt:lpstr>
      <vt:lpstr>Diagnostic Laboratory Tests  </vt:lpstr>
      <vt:lpstr>Prevention &amp; Treatment  </vt:lpstr>
      <vt:lpstr>Neisseria meningitides  </vt:lpstr>
      <vt:lpstr>Pathogenicity  </vt:lpstr>
      <vt:lpstr>Diseases Associated with N. meningitidis  </vt:lpstr>
      <vt:lpstr>Epidemiology of Meningococcal Disease  </vt:lpstr>
      <vt:lpstr>VIRULENCE FACTORS  </vt:lpstr>
      <vt:lpstr>Pathogenesis of Meningococcal Disease  </vt:lpstr>
      <vt:lpstr> Laboratory Diagnosis  </vt:lpstr>
      <vt:lpstr>  Prevention and Treatment  </vt:lpstr>
      <vt:lpstr>BACILLI  </vt:lpstr>
      <vt:lpstr>Medically Important Gram-Positive Bacilli </vt:lpstr>
      <vt:lpstr>Characteristics of a Endospore </vt:lpstr>
      <vt:lpstr>Structure of a spore</vt:lpstr>
      <vt:lpstr>Slide 29</vt:lpstr>
      <vt:lpstr> Bacillus anthracis </vt:lpstr>
      <vt:lpstr>Epidemiology of Bacillus anthracis</vt:lpstr>
      <vt:lpstr>Clinical Presentation of Anthrax  </vt:lpstr>
      <vt:lpstr>2. Inhalation Anthrax </vt:lpstr>
      <vt:lpstr>3. Gastrointestinal (Ingestion) Anthrax </vt:lpstr>
      <vt:lpstr>Laboratory Diagnosis </vt:lpstr>
      <vt:lpstr>Prevention, control measures and treatment </vt:lpstr>
      <vt:lpstr>Bacillus cereus  </vt:lpstr>
      <vt:lpstr> Epidemiology </vt:lpstr>
      <vt:lpstr>Laboratory Diagnosis </vt:lpstr>
      <vt:lpstr>CLOSTRIDIA</vt:lpstr>
      <vt:lpstr>General characteristics</vt:lpstr>
      <vt:lpstr> Clostridium tetani </vt:lpstr>
      <vt:lpstr>Clostridium tetani</vt:lpstr>
      <vt:lpstr>Pathogenicity. </vt:lpstr>
      <vt:lpstr>Slide 45</vt:lpstr>
      <vt:lpstr>Pathogenicity cont……..</vt:lpstr>
      <vt:lpstr>Clostridium tetani</vt:lpstr>
      <vt:lpstr>Clinical Findings </vt:lpstr>
      <vt:lpstr> Laboratory Diagnosis of Tetanus </vt:lpstr>
      <vt:lpstr>Prevention &amp; Treatment </vt:lpstr>
      <vt:lpstr>Control</vt:lpstr>
      <vt:lpstr> Clostridium perfringens. </vt:lpstr>
      <vt:lpstr>Toxins</vt:lpstr>
      <vt:lpstr>Pathology</vt:lpstr>
      <vt:lpstr> Pathogenicity: C.perfringens type A1: </vt:lpstr>
      <vt:lpstr> Gas gangrene  </vt:lpstr>
      <vt:lpstr>C.perfringens type A2: </vt:lpstr>
      <vt:lpstr> C.perfringens type c: </vt:lpstr>
      <vt:lpstr>Laboratory Diagnosis </vt:lpstr>
      <vt:lpstr> Treatment and Prevention </vt:lpstr>
      <vt:lpstr>BOTULINUM FOOD POISONING - BOTULISM </vt:lpstr>
      <vt:lpstr> C.botulinum toxins </vt:lpstr>
      <vt:lpstr> Pathogenesis </vt:lpstr>
      <vt:lpstr> Transmission </vt:lpstr>
      <vt:lpstr>Types of botulism</vt:lpstr>
      <vt:lpstr>  Prevention</vt:lpstr>
      <vt:lpstr>Clostridial Gastroenteritis </vt:lpstr>
      <vt:lpstr>Gram-Positive  Non-Spore-Forming Bacilli </vt:lpstr>
      <vt:lpstr>Medically important genera:  </vt:lpstr>
      <vt:lpstr>CORYNEBACTERIA  </vt:lpstr>
      <vt:lpstr>CORYNEBACTERIA  (Genus: Corynebacterium) </vt:lpstr>
      <vt:lpstr>Slide 72</vt:lpstr>
      <vt:lpstr>Pathogenic Corynebacterial Species </vt:lpstr>
      <vt:lpstr>Corynebacterium diphtheriae </vt:lpstr>
      <vt:lpstr> Transmission  </vt:lpstr>
      <vt:lpstr>Diphtheria toxin </vt:lpstr>
      <vt:lpstr>Pathology  </vt:lpstr>
      <vt:lpstr>Slide 78</vt:lpstr>
      <vt:lpstr> </vt:lpstr>
      <vt:lpstr>Control  </vt:lpstr>
      <vt:lpstr>Mycobacteria:</vt:lpstr>
      <vt:lpstr>Mycobacteria: Acid-Fast Bacilli </vt:lpstr>
      <vt:lpstr>Genus Mycobacterium </vt:lpstr>
      <vt:lpstr>Mycobacterium tuberculosis </vt:lpstr>
      <vt:lpstr>Slide 85</vt:lpstr>
      <vt:lpstr> Cell Wall Structure </vt:lpstr>
      <vt:lpstr>Slide 87</vt:lpstr>
      <vt:lpstr>Slide 88</vt:lpstr>
      <vt:lpstr> The high concentration of lipids in the cell wall of Mycobacterium tuberculosis have been associated with these properties of the bacterium:   </vt:lpstr>
      <vt:lpstr>Slide 90</vt:lpstr>
      <vt:lpstr>TRANSMISSION</vt:lpstr>
      <vt:lpstr>  Pathogenesis </vt:lpstr>
      <vt:lpstr>Spread of Organisms in the Host </vt:lpstr>
      <vt:lpstr>Course of Infection and Disease </vt:lpstr>
      <vt:lpstr> Primary TB </vt:lpstr>
      <vt:lpstr> Secondary TB </vt:lpstr>
      <vt:lpstr>Extrapulmonary TB </vt:lpstr>
      <vt:lpstr>Diagnostic Laboratory Tests </vt:lpstr>
      <vt:lpstr>Slide 99</vt:lpstr>
      <vt:lpstr> Management and Prevention of TB </vt:lpstr>
      <vt:lpstr>ENTEROBACTERIACEAE</vt:lpstr>
      <vt:lpstr>MEDICALLY IMPORTANT ENTEROBACTERIACEAE </vt:lpstr>
      <vt:lpstr>Microbiological Properties </vt:lpstr>
      <vt:lpstr>Slide 104</vt:lpstr>
      <vt:lpstr>Escherichia coli </vt:lpstr>
      <vt:lpstr>Escherichia coli </vt:lpstr>
      <vt:lpstr>Virulence factors </vt:lpstr>
      <vt:lpstr>Slide 108</vt:lpstr>
      <vt:lpstr>CLINICAL SIGNIFICANCE </vt:lpstr>
      <vt:lpstr>E. coli infections </vt:lpstr>
      <vt:lpstr>E. coli gastroenteritis </vt:lpstr>
      <vt:lpstr>Slide 112</vt:lpstr>
      <vt:lpstr>Slide 113</vt:lpstr>
      <vt:lpstr>PREVENTION </vt:lpstr>
      <vt:lpstr>Shigella species </vt:lpstr>
      <vt:lpstr>Slide 116</vt:lpstr>
      <vt:lpstr>Slide 117</vt:lpstr>
      <vt:lpstr> Shigellosis - Epidemiology </vt:lpstr>
      <vt:lpstr>Slide 119</vt:lpstr>
      <vt:lpstr>Clinical significance </vt:lpstr>
      <vt:lpstr> Prevention and Control: </vt:lpstr>
      <vt:lpstr>Salmonella </vt:lpstr>
      <vt:lpstr> Antigenic Structure </vt:lpstr>
      <vt:lpstr>Epidemiology </vt:lpstr>
      <vt:lpstr> Clinical Significance </vt:lpstr>
      <vt:lpstr>Slide 126</vt:lpstr>
      <vt:lpstr> Diagnosis of typhoid fever </vt:lpstr>
      <vt:lpstr>Slide 128</vt:lpstr>
      <vt:lpstr>Slide 129</vt:lpstr>
      <vt:lpstr>        Prevention </vt:lpstr>
      <vt:lpstr>Yersinia species </vt:lpstr>
      <vt:lpstr>Characteristics</vt:lpstr>
      <vt:lpstr>Identification </vt:lpstr>
      <vt:lpstr>  Virulence characteristics  </vt:lpstr>
      <vt:lpstr>  Clinical significance  </vt:lpstr>
      <vt:lpstr>Buboes</vt:lpstr>
      <vt:lpstr>Pneumonic plague</vt:lpstr>
      <vt:lpstr>Diagnostic Laboratory Tests </vt:lpstr>
      <vt:lpstr>Control;  </vt:lpstr>
      <vt:lpstr>Genus : Proteus  </vt:lpstr>
      <vt:lpstr>Clinically important species include:  </vt:lpstr>
      <vt:lpstr>Laboratory diagnosis  </vt:lpstr>
      <vt:lpstr>VIBRIO, CAMPYLOBACTER, AND HELICOBACTER </vt:lpstr>
      <vt:lpstr>GENUS: VIBRIO  </vt:lpstr>
      <vt:lpstr>Slide 145</vt:lpstr>
      <vt:lpstr>Vibrio cholerae Enterotoxin  </vt:lpstr>
      <vt:lpstr>Slide 147</vt:lpstr>
      <vt:lpstr>Diagnostic Laboratory Tests  </vt:lpstr>
      <vt:lpstr>Treatment  </vt:lpstr>
      <vt:lpstr>SPIROCHETES </vt:lpstr>
      <vt:lpstr>Characteristics</vt:lpstr>
      <vt:lpstr>TREPONEMA PALLIDUM  </vt:lpstr>
      <vt:lpstr>Epidemiology  </vt:lpstr>
      <vt:lpstr>Virulence Factors of T. pallidum  </vt:lpstr>
      <vt:lpstr>Primary Syphillis</vt:lpstr>
      <vt:lpstr>Slide 156</vt:lpstr>
      <vt:lpstr>CHANCRE </vt:lpstr>
      <vt:lpstr>Secondary Syphilis  </vt:lpstr>
      <vt:lpstr>Slide 159</vt:lpstr>
      <vt:lpstr>Latent Stage Syphilis  </vt:lpstr>
      <vt:lpstr>Tertiary syphilis  </vt:lpstr>
      <vt:lpstr>Congenital Syphilis  </vt:lpstr>
      <vt:lpstr>Diagnostic Laboratory Tests  </vt:lpstr>
      <vt:lpstr>Prevention &amp; Treatment of Syphilis  </vt:lpstr>
      <vt:lpstr>LEPTOSPIRAE </vt:lpstr>
      <vt:lpstr>Slide 166</vt:lpstr>
      <vt:lpstr>Leptospira interrogans</vt:lpstr>
      <vt:lpstr>Epidemiology  </vt:lpstr>
      <vt:lpstr>Pathogenesis &amp; Clinical Findings  </vt:lpstr>
      <vt:lpstr>Slide 170</vt:lpstr>
      <vt:lpstr>Prevention &amp; Control  </vt:lpstr>
      <vt:lpstr>Haemophilus Species</vt:lpstr>
      <vt:lpstr>Haemophilus influenzae  </vt:lpstr>
      <vt:lpstr>Pathogenesis  </vt:lpstr>
      <vt:lpstr>Epidemiology, Prevention, &amp; Control  </vt:lpstr>
      <vt:lpstr>BRUCELLAE </vt:lpstr>
      <vt:lpstr>Characteristics</vt:lpstr>
      <vt:lpstr>Epidemiology </vt:lpstr>
      <vt:lpstr>Slide 179</vt:lpstr>
      <vt:lpstr>Slide 180</vt:lpstr>
      <vt:lpstr>Slide 181</vt:lpstr>
      <vt:lpstr>Pathogenesis  </vt:lpstr>
      <vt:lpstr>Prevention  </vt:lpstr>
      <vt:lpstr>Bordetella Pertussis  </vt:lpstr>
      <vt:lpstr>Virulence Factors  </vt:lpstr>
      <vt:lpstr>Clinical Findings  </vt:lpstr>
      <vt:lpstr>   Diagnostic Laboratory Tests  </vt:lpstr>
      <vt:lpstr>Prevention  </vt:lpstr>
      <vt:lpstr>CHLAMYDIA </vt:lpstr>
      <vt:lpstr>C. trachomatis Infection in Men  </vt:lpstr>
      <vt:lpstr>C. trachomatis Infections in Women  </vt:lpstr>
      <vt:lpstr>C. trachomatis Infections in Infants  </vt:lpstr>
      <vt:lpstr>Clinical Findings  </vt:lpstr>
      <vt:lpstr>Diagnosis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NEISSERIA</dc:title>
  <dc:creator>HMIS</dc:creator>
  <cp:lastModifiedBy>user</cp:lastModifiedBy>
  <cp:revision>135</cp:revision>
  <dcterms:created xsi:type="dcterms:W3CDTF">2021-06-13T11:44:08Z</dcterms:created>
  <dcterms:modified xsi:type="dcterms:W3CDTF">2021-11-30T10:22:20Z</dcterms:modified>
</cp:coreProperties>
</file>